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7" r:id="rId1"/>
  </p:sldMasterIdLst>
  <p:notesMasterIdLst>
    <p:notesMasterId r:id="rId20"/>
  </p:notesMasterIdLst>
  <p:handoutMasterIdLst>
    <p:handoutMasterId r:id="rId21"/>
  </p:handoutMasterIdLst>
  <p:sldIdLst>
    <p:sldId id="273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95" r:id="rId12"/>
    <p:sldId id="296" r:id="rId13"/>
    <p:sldId id="285" r:id="rId14"/>
    <p:sldId id="286" r:id="rId15"/>
    <p:sldId id="287" r:id="rId16"/>
    <p:sldId id="288" r:id="rId17"/>
    <p:sldId id="292" r:id="rId18"/>
    <p:sldId id="31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FF99"/>
    <a:srgbClr val="FF3300"/>
    <a:srgbClr val="66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BED0D2F-B393-7B5C-C1DE-F10527561F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5219088-0754-2644-9A33-5A47D33F7F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7E871B0-A184-4BC9-7562-D0C609D846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23C7C83-384D-4FC0-73F1-305E949B14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573A4E-5DF4-4EF0-A7AA-4A8C7A2FB0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914DCA6-71C0-4404-0DB6-4196C5A9BD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543BCA-4EA6-BC6F-65E9-C2E2CFF2BC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08103BD-2462-4C7D-7726-EC85F23FE8E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1D36CDE-7BAD-B561-796A-947349B50E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35C31C2-F498-9DF1-2E52-AA829419F8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C8FC481-2DC3-C18E-7E94-403C0ECB3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0B634C-E2F1-4C32-8F8B-46067FA9EF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D6B7FEB-C3BA-6172-0DA3-33C3554AD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805203-4A7D-448F-9B8E-EB53D65D7C0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E941BA6-89C5-BD4E-15B3-7A042990B5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B37B672-C01B-38A7-D29D-9D33DB43C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38F2CAF-51A5-82D6-28BC-4E3ED1918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8654E6-C646-476A-9425-0C7DFCB57EE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E793CFE-C447-1306-F131-BF0B951CFC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6C9F20B-F7BF-FC9B-2745-36F6ACB2E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080A13F-E91F-3CFC-B653-C64DC4283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B554BD-052E-42C2-9F6A-E6F7C10F3A2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AA1845B-9645-4B22-3B4B-B637489965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37E87DD-AB36-28DF-80AD-87413453A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6D77864-5FCD-1943-8BE4-16AB638C4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29A086-19BB-4B45-A4CB-C1C675C73E4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839BDD5-59F6-D714-5753-2F11673D47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71C7B5E-E273-7BA1-6D75-4CD3553B4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977031C-9167-A6AA-246F-7A1C7301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4B043-76AE-4A46-8F96-ED88D040499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5F379C0-C668-0CCA-A077-120B79683D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2BA0E5C-D946-70A0-0809-0595A485C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D48FA89-E77A-C571-A982-62442DF84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081E7-EAD8-4AFB-A6E4-52691EC9E85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CB8DF18-B507-8C51-4D66-D8C9573584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F93A913-A197-44AF-C333-136386191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2A881F9-FE84-1555-324B-6A5B274D3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2BB198-CC5E-4882-A8B4-82E1FFF1F9E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8B249B2-905A-9C52-8BE8-B8DF47428D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74AC9CD-A684-AFE9-F389-31CAFD45E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AD2B0B2-ACC0-EC3D-0E8E-1C5D671E6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9F5EEE-3140-423B-8064-47FD2A9BB42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B730A85-5DD2-5B5C-3FDD-8356B05ABB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24FD274-D34B-459B-7B72-7FE477C79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EA285A6-B53D-3297-365B-291DE100D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2B3E1-13F3-4F8D-9C0C-4B1FD39E7FA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00FC905-8300-C285-BA54-723E8F4CB1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1A003A9-1ADE-8F03-6B98-4CEE3B787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5E7D69B-FE1F-BB5D-7731-2F57CDD6E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32ED3-8948-4A72-8FAF-1B951921862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C7AA915-724D-6A3A-ED3C-EFC5842F0D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8731DFE-5F2B-0485-2C98-8C8D82BEC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D4BC5C0-97C9-E305-7EC3-C0F2D3517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2973B8-7B3E-426D-9D9A-1CF4F8BF159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58C613C-D98D-8DCC-674B-C563A9ECEC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17D84E4-8FE8-2107-EDA6-AB55BB08D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B531DEB-FBCD-5786-3A9E-9A8CBC1D2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AEC3D7-91EA-4F0E-BD79-BBA3AC5E6B9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022C0CA-B607-2C1E-8D80-065DC133A3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BD738E-7FFA-08A0-9303-48D6B583C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E3CC37A-DF97-CF7C-AF6E-C2452D30F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55EAAC-7A82-424A-BF12-FD0B5C3F146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FEA7F72-2B9D-DF01-9C67-D7BFDB1AFD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473A3AF-F773-BB86-6209-6CE515323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FAA4666-A591-F1AF-1DC0-E1D6CD1DD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94255B-5381-4BB2-B4EA-5AE8773D7B0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25EC5E7-29D7-AC56-A6FA-1F062EE5F8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FFC68E0-FD52-BB58-5DF4-036B4474A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73FECE9-8DDC-EA1F-4FFC-F313DC3E2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A71FA-8972-4D3C-A43D-7572FA3C11C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D04DD1A-B367-E359-403C-99A2613828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EED3D96-9479-D049-BAC1-067F11D6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D070131-12AB-42FC-58BB-AB37A0930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1ECACC-5CCB-49EF-8945-1DF7B00FBCB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E1EC46E-9F41-3B88-D293-29B77B5520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22C5410-7105-A536-321A-303D1502C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0ABD6E9-FD4D-B95B-B63D-77A8CB21A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910137-6B70-44D4-A6A8-72B5D2666F7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16F76CE-EB98-064A-E41C-D6CB383344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9A9F37F-D325-7C39-73C7-287D7D706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911A0C-A184-EF9A-0F94-BD48D9CA5C7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E2228A-5EF7-F4D6-1AEE-945BFC9061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028BCC20-BEC0-7BD9-3537-690A22DBE3B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0CD3A906-F717-DCF8-8C90-BD0727CF357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8A70F926-116A-DBFE-6574-EA3C6AAB8B7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5AE55A-CD8E-71FF-F22D-0FE56B640F2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E3DBFCD0-726F-561B-5AB1-B5685698C00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C06AED97-D2D5-4DA0-D09B-6A42E6B519D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3A3FA050-C8E2-331E-4EEE-94AF2047E4E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CF478207-41DD-E714-E2ED-33AD4024B19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58272D52-DAB6-10F2-5700-D0D8EE0BE9B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A531CB97-2EE5-0D6D-3048-8FA9CB72D37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F91DBFAE-F586-9FA6-2B9F-78E077A0DD1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1A494DF9-D8FD-FF15-AA23-B29B7B7B703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97AB5B27-9762-534B-4B4A-7D0BAF9E21E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B6B4A300-0D81-4F97-402B-B7B1458B64A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47CAA457-9F84-A285-ADF4-F182E9ABCF8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F9CFBCC7-C68A-FA49-5419-723ED00F7D8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BCE84B57-B0F0-4342-4E8E-215FDFD19F6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E41DBCA3-311D-E9A9-6720-B1C19FAF755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E5770589-26EF-A354-2757-8DEADDA82B8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7CA97BC0-EAC5-C1C8-6A35-7A0F2932626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EF2FB57F-9B99-F7E6-968A-D7C9E59A878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EF04029D-F205-4E32-82C8-6B5DB21423F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B31B6049-FBCC-BA5B-F427-B295797F000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98CBC4BC-8174-5129-DB16-59BC7612023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FB577210-B8AC-1CA9-6C74-BFD1D97756A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61BAD871-C645-2F2E-B4FA-22F140C60D2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0" name="Group 30">
                <a:extLst>
                  <a:ext uri="{FF2B5EF4-FFF2-40B4-BE49-F238E27FC236}">
                    <a16:creationId xmlns:a16="http://schemas.microsoft.com/office/drawing/2014/main" id="{6DE1D34C-0E46-6D7A-F72B-8B005D427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2" name="Freeform 31">
                  <a:extLst>
                    <a:ext uri="{FF2B5EF4-FFF2-40B4-BE49-F238E27FC236}">
                      <a16:creationId xmlns:a16="http://schemas.microsoft.com/office/drawing/2014/main" id="{EAFF30D3-DA02-CC78-246E-CBAEA586ED9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3" name="Freeform 32">
                  <a:extLst>
                    <a:ext uri="{FF2B5EF4-FFF2-40B4-BE49-F238E27FC236}">
                      <a16:creationId xmlns:a16="http://schemas.microsoft.com/office/drawing/2014/main" id="{6A1DD23B-6BC0-9D6E-CA7B-D876DB3D048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4" name="Freeform 33">
                  <a:extLst>
                    <a:ext uri="{FF2B5EF4-FFF2-40B4-BE49-F238E27FC236}">
                      <a16:creationId xmlns:a16="http://schemas.microsoft.com/office/drawing/2014/main" id="{01C2010F-AE38-4F03-EDD8-8D9F05C8999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5" name="Freeform 34">
                  <a:extLst>
                    <a:ext uri="{FF2B5EF4-FFF2-40B4-BE49-F238E27FC236}">
                      <a16:creationId xmlns:a16="http://schemas.microsoft.com/office/drawing/2014/main" id="{5A4944E3-A1D8-5C40-4B40-B0F6EDD4073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" name="Freeform 35">
                  <a:extLst>
                    <a:ext uri="{FF2B5EF4-FFF2-40B4-BE49-F238E27FC236}">
                      <a16:creationId xmlns:a16="http://schemas.microsoft.com/office/drawing/2014/main" id="{57952936-3198-9BA7-3EBC-005179500CE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BC9F3D14-73B9-CA85-3035-733FD6E0BE8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8" name="Freeform 37">
                  <a:extLst>
                    <a:ext uri="{FF2B5EF4-FFF2-40B4-BE49-F238E27FC236}">
                      <a16:creationId xmlns:a16="http://schemas.microsoft.com/office/drawing/2014/main" id="{2B8C5D1C-AB97-BB98-F455-8BE06FA2B00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9" name="Freeform 38">
                  <a:extLst>
                    <a:ext uri="{FF2B5EF4-FFF2-40B4-BE49-F238E27FC236}">
                      <a16:creationId xmlns:a16="http://schemas.microsoft.com/office/drawing/2014/main" id="{33B5F08D-6B96-0E79-B0A9-91DFBC23917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0" name="Freeform 39">
                  <a:extLst>
                    <a:ext uri="{FF2B5EF4-FFF2-40B4-BE49-F238E27FC236}">
                      <a16:creationId xmlns:a16="http://schemas.microsoft.com/office/drawing/2014/main" id="{27C9DD16-763F-949A-02EC-37B2CFA0F87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" name="Freeform 40">
                  <a:extLst>
                    <a:ext uri="{FF2B5EF4-FFF2-40B4-BE49-F238E27FC236}">
                      <a16:creationId xmlns:a16="http://schemas.microsoft.com/office/drawing/2014/main" id="{38B26AA2-FE90-8DD3-037E-B09BE57CEC0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2" name="Freeform 41">
                  <a:extLst>
                    <a:ext uri="{FF2B5EF4-FFF2-40B4-BE49-F238E27FC236}">
                      <a16:creationId xmlns:a16="http://schemas.microsoft.com/office/drawing/2014/main" id="{62540A32-A072-1F0F-1B49-69BDB885E11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3" name="Freeform 42">
                  <a:extLst>
                    <a:ext uri="{FF2B5EF4-FFF2-40B4-BE49-F238E27FC236}">
                      <a16:creationId xmlns:a16="http://schemas.microsoft.com/office/drawing/2014/main" id="{55AB620F-DA31-F264-13C6-758D73DFFDE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70048" name="Freeform 43">
                  <a:extLst>
                    <a:ext uri="{FF2B5EF4-FFF2-40B4-BE49-F238E27FC236}">
                      <a16:creationId xmlns:a16="http://schemas.microsoft.com/office/drawing/2014/main" id="{5AF9B29D-11DF-28AD-F701-D4DCDD4A918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70049" name="Freeform 44">
                  <a:extLst>
                    <a:ext uri="{FF2B5EF4-FFF2-40B4-BE49-F238E27FC236}">
                      <a16:creationId xmlns:a16="http://schemas.microsoft.com/office/drawing/2014/main" id="{1F2C368C-A4F2-FCD2-1FF9-E109EC4CD7E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70050" name="Freeform 45">
                  <a:extLst>
                    <a:ext uri="{FF2B5EF4-FFF2-40B4-BE49-F238E27FC236}">
                      <a16:creationId xmlns:a16="http://schemas.microsoft.com/office/drawing/2014/main" id="{8E47EF0B-D908-0799-551D-F34FB965DF3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31" name="Group 46">
                <a:extLst>
                  <a:ext uri="{FF2B5EF4-FFF2-40B4-BE49-F238E27FC236}">
                    <a16:creationId xmlns:a16="http://schemas.microsoft.com/office/drawing/2014/main" id="{E69BEB58-7C2C-CED3-0574-733B59BCA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0" name="Freeform 47">
                  <a:extLst>
                    <a:ext uri="{FF2B5EF4-FFF2-40B4-BE49-F238E27FC236}">
                      <a16:creationId xmlns:a16="http://schemas.microsoft.com/office/drawing/2014/main" id="{AB6DB735-A352-9BA8-4FEF-58AC4957B1E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1" name="Freeform 48">
                  <a:extLst>
                    <a:ext uri="{FF2B5EF4-FFF2-40B4-BE49-F238E27FC236}">
                      <a16:creationId xmlns:a16="http://schemas.microsoft.com/office/drawing/2014/main" id="{C0BA532E-5CA3-7486-7C26-6914B6DC7591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32" name="Group 49">
                <a:extLst>
                  <a:ext uri="{FF2B5EF4-FFF2-40B4-BE49-F238E27FC236}">
                    <a16:creationId xmlns:a16="http://schemas.microsoft.com/office/drawing/2014/main" id="{E043092C-683F-3626-03C2-65236CB61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" name="Freeform 50">
                  <a:extLst>
                    <a:ext uri="{FF2B5EF4-FFF2-40B4-BE49-F238E27FC236}">
                      <a16:creationId xmlns:a16="http://schemas.microsoft.com/office/drawing/2014/main" id="{582B64A0-618A-B7EE-FA93-A316A3BE325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2" name="Freeform 51">
                  <a:extLst>
                    <a:ext uri="{FF2B5EF4-FFF2-40B4-BE49-F238E27FC236}">
                      <a16:creationId xmlns:a16="http://schemas.microsoft.com/office/drawing/2014/main" id="{BFD97120-1DE5-8427-4018-E6E8E108F5E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3" name="Freeform 52">
                  <a:extLst>
                    <a:ext uri="{FF2B5EF4-FFF2-40B4-BE49-F238E27FC236}">
                      <a16:creationId xmlns:a16="http://schemas.microsoft.com/office/drawing/2014/main" id="{D232DA44-D1E7-32DA-2279-32087DD2596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4" name="Freeform 53">
                  <a:extLst>
                    <a:ext uri="{FF2B5EF4-FFF2-40B4-BE49-F238E27FC236}">
                      <a16:creationId xmlns:a16="http://schemas.microsoft.com/office/drawing/2014/main" id="{1AC96443-8C40-64ED-A2B9-F24F1736784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9A057C7C-7D9C-6A9A-FBDE-72FFEB75C77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EFBC5537-AD71-80B5-0A33-00678072D6B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B0067553-6122-D663-88FC-A778B0796E5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D8764E75-930A-75AC-F3CB-51AE82283C1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F50F7439-B0D5-BF74-832F-B3E4D649777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944F36EE-E9F7-4DFB-885A-82AE35D2810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Freeform 60">
                <a:extLst>
                  <a:ext uri="{FF2B5EF4-FFF2-40B4-BE49-F238E27FC236}">
                    <a16:creationId xmlns:a16="http://schemas.microsoft.com/office/drawing/2014/main" id="{3FFF228C-FDB0-F2C2-BF18-CF77190384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Freeform 61">
                <a:extLst>
                  <a:ext uri="{FF2B5EF4-FFF2-40B4-BE49-F238E27FC236}">
                    <a16:creationId xmlns:a16="http://schemas.microsoft.com/office/drawing/2014/main" id="{CE1F9ABA-2FBF-C325-D6A2-F03E2F2C74D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6" name="Freeform 62">
                <a:extLst>
                  <a:ext uri="{FF2B5EF4-FFF2-40B4-BE49-F238E27FC236}">
                    <a16:creationId xmlns:a16="http://schemas.microsoft.com/office/drawing/2014/main" id="{2DC316DD-0A66-0799-87F2-5E00EDBF351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Freeform 63">
                <a:extLst>
                  <a:ext uri="{FF2B5EF4-FFF2-40B4-BE49-F238E27FC236}">
                    <a16:creationId xmlns:a16="http://schemas.microsoft.com/office/drawing/2014/main" id="{5406B881-C17E-9C23-20AF-D45779508DB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DC599A67-98E3-8844-704A-E8732BD6547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950970D7-24D3-D27C-3C11-DDADEF60F44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0" name="Freeform 66">
                <a:extLst>
                  <a:ext uri="{FF2B5EF4-FFF2-40B4-BE49-F238E27FC236}">
                    <a16:creationId xmlns:a16="http://schemas.microsoft.com/office/drawing/2014/main" id="{5B42A2A2-30F0-395B-5644-8D37C0020A6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7005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005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0053" name="Rectangle 69">
            <a:extLst>
              <a:ext uri="{FF2B5EF4-FFF2-40B4-BE49-F238E27FC236}">
                <a16:creationId xmlns:a16="http://schemas.microsoft.com/office/drawing/2014/main" id="{9EEEA345-02EC-36BF-D804-D8A8FB2C7B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0054" name="Rectangle 70">
            <a:extLst>
              <a:ext uri="{FF2B5EF4-FFF2-40B4-BE49-F238E27FC236}">
                <a16:creationId xmlns:a16="http://schemas.microsoft.com/office/drawing/2014/main" id="{578118A4-489B-C844-36E9-E26EC2F89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0055" name="Rectangle 71">
            <a:extLst>
              <a:ext uri="{FF2B5EF4-FFF2-40B4-BE49-F238E27FC236}">
                <a16:creationId xmlns:a16="http://schemas.microsoft.com/office/drawing/2014/main" id="{420516A2-A7D6-E6B0-8A98-06B52857A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45C97-2BBD-46E6-A7F0-FCCA4015C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50CD53A2-A31B-E771-7B19-1919B748A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7B9C3BA-DFD8-CA54-5D9C-01E8E16E0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15353816-6946-3BD3-913A-C73BA5FB6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EED1A-C080-4714-89F9-054CC99DE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9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262FC4D7-1797-8A00-A16E-09BC39C64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A6919227-A988-BBD5-3888-2391F6303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E6A0478D-A703-8DDE-085B-3C81C7DFA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7397-AD05-4D0D-980B-42AA7CA93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9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75" y="273050"/>
            <a:ext cx="75993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0BCA8007-A175-9349-4F6B-76909232F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8157F95-9113-6C58-F91C-B8068CAB4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4F43D3D2-466F-ECD9-6092-BB5741766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BDB82-EFEF-4BE7-9DC8-5D3B149A4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2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1833438-FD4A-8D4A-332E-159251A09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FC604B11-A33D-3565-84D3-8A762EE35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3017CE70-0480-CAC5-FD58-37FE2BBE26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82602-B7FF-4579-B529-930BC7DDF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5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D604005D-BCB9-FBF0-735E-1D64FDD27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1FFFDABE-90C8-3F73-11DD-C207FD4B7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E49EAD0B-F754-A15E-BA9C-D86A56F19E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D02D4-F48E-4EF3-BB22-8BA0FEB11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6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671D24DC-9915-2149-85F0-C34D00593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AA19E5D-410F-8783-195E-B575034CA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A8D77F67-2322-F480-CEF6-0B732A4A3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A976E-80A6-47A9-93DC-8D8C8502B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7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EF514B28-B0F8-6C68-B727-1E8D320BE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D711B803-A5C6-48F6-6D5E-632E4D944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ED9A61AE-D5E7-EF84-262E-51946E083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7CBE3-EC38-4243-A079-B2AABC134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50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B4D014FA-BCC7-9A4D-30F9-16A778079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DD86682D-7D79-D66F-FE93-73A5AEF3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C7F44061-2EC8-2002-E457-4B61C023E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9D2CC-DCD5-430B-8F5A-A2C2F43E8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F1FE54F2-9C0E-1E35-1DFD-1D4862DFC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FB6C1BB9-7B5A-360B-F827-336594371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3ACD40DD-1041-37A8-CCC9-5E9FF6969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BC114-E074-49FE-80AA-676266426A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3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A877D4B-8D2A-A6BC-1900-15C625F843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259B945-4721-01EE-61B8-AC3EE6540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2ABA3B6A-23AF-248C-10CB-1D33263E98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1D2E0-E43A-4976-8B68-E3757207B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2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379E172D-2863-76E1-6E5E-AF641FF6E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6DDC5E3E-B4D9-CF2F-11A9-53E27A712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DD2DF932-5D5D-88B2-1F60-7E0D83AA3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86D44-E2C9-4EF7-965B-5094993CC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71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1416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E750B3D-1644-68E2-3355-F1E49C771A1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168963" name="Freeform 3">
              <a:extLst>
                <a:ext uri="{FF2B5EF4-FFF2-40B4-BE49-F238E27FC236}">
                  <a16:creationId xmlns:a16="http://schemas.microsoft.com/office/drawing/2014/main" id="{533F9096-E096-20A6-0EB2-1B35B6C56020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036" name="Group 4">
              <a:extLst>
                <a:ext uri="{FF2B5EF4-FFF2-40B4-BE49-F238E27FC236}">
                  <a16:creationId xmlns:a16="http://schemas.microsoft.com/office/drawing/2014/main" id="{B6541B42-2EB1-DA95-7019-4A5A0680A19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168965" name="Freeform 5">
                <a:extLst>
                  <a:ext uri="{FF2B5EF4-FFF2-40B4-BE49-F238E27FC236}">
                    <a16:creationId xmlns:a16="http://schemas.microsoft.com/office/drawing/2014/main" id="{598FD4C9-0696-87AE-7CD9-CAAE9D65227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66" name="Freeform 6">
                <a:extLst>
                  <a:ext uri="{FF2B5EF4-FFF2-40B4-BE49-F238E27FC236}">
                    <a16:creationId xmlns:a16="http://schemas.microsoft.com/office/drawing/2014/main" id="{227B8C4E-27A0-8444-AC20-D8EA3D3AED6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67" name="Freeform 7">
                <a:extLst>
                  <a:ext uri="{FF2B5EF4-FFF2-40B4-BE49-F238E27FC236}">
                    <a16:creationId xmlns:a16="http://schemas.microsoft.com/office/drawing/2014/main" id="{7AA74E30-4E96-25C1-D108-5C97BF6ABE7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68" name="Freeform 8">
                <a:extLst>
                  <a:ext uri="{FF2B5EF4-FFF2-40B4-BE49-F238E27FC236}">
                    <a16:creationId xmlns:a16="http://schemas.microsoft.com/office/drawing/2014/main" id="{37950B9A-3977-9A07-9CF4-CFC6F6D724A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69" name="Freeform 9">
                <a:extLst>
                  <a:ext uri="{FF2B5EF4-FFF2-40B4-BE49-F238E27FC236}">
                    <a16:creationId xmlns:a16="http://schemas.microsoft.com/office/drawing/2014/main" id="{D6A3BDEA-179F-2801-D88C-D3AA64CC5CC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0" name="Freeform 10">
                <a:extLst>
                  <a:ext uri="{FF2B5EF4-FFF2-40B4-BE49-F238E27FC236}">
                    <a16:creationId xmlns:a16="http://schemas.microsoft.com/office/drawing/2014/main" id="{490F4153-8C2D-B425-5840-4E91047737C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1" name="Freeform 11">
                <a:extLst>
                  <a:ext uri="{FF2B5EF4-FFF2-40B4-BE49-F238E27FC236}">
                    <a16:creationId xmlns:a16="http://schemas.microsoft.com/office/drawing/2014/main" id="{720EE6A7-BE8E-2C08-7D8F-CFFFDF9E633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2" name="Freeform 12">
                <a:extLst>
                  <a:ext uri="{FF2B5EF4-FFF2-40B4-BE49-F238E27FC236}">
                    <a16:creationId xmlns:a16="http://schemas.microsoft.com/office/drawing/2014/main" id="{A8BD0F40-317A-EF79-4554-3BFD1B71991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3" name="Freeform 13">
                <a:extLst>
                  <a:ext uri="{FF2B5EF4-FFF2-40B4-BE49-F238E27FC236}">
                    <a16:creationId xmlns:a16="http://schemas.microsoft.com/office/drawing/2014/main" id="{057E2039-66D8-EC51-1A57-F0942487CA4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4" name="Freeform 14">
                <a:extLst>
                  <a:ext uri="{FF2B5EF4-FFF2-40B4-BE49-F238E27FC236}">
                    <a16:creationId xmlns:a16="http://schemas.microsoft.com/office/drawing/2014/main" id="{AE3FBE10-5EDE-0150-246F-0D0CFB9747A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5" name="Freeform 15">
                <a:extLst>
                  <a:ext uri="{FF2B5EF4-FFF2-40B4-BE49-F238E27FC236}">
                    <a16:creationId xmlns:a16="http://schemas.microsoft.com/office/drawing/2014/main" id="{080EE0CB-F7AA-6E40-0C47-A618AABFC88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6" name="Freeform 16">
                <a:extLst>
                  <a:ext uri="{FF2B5EF4-FFF2-40B4-BE49-F238E27FC236}">
                    <a16:creationId xmlns:a16="http://schemas.microsoft.com/office/drawing/2014/main" id="{E00283EF-E741-0478-9375-2A54B51E624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7" name="Freeform 17">
                <a:extLst>
                  <a:ext uri="{FF2B5EF4-FFF2-40B4-BE49-F238E27FC236}">
                    <a16:creationId xmlns:a16="http://schemas.microsoft.com/office/drawing/2014/main" id="{8EF09BE4-1465-6DCE-C7D3-90B683A4C2B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8" name="Freeform 18">
                <a:extLst>
                  <a:ext uri="{FF2B5EF4-FFF2-40B4-BE49-F238E27FC236}">
                    <a16:creationId xmlns:a16="http://schemas.microsoft.com/office/drawing/2014/main" id="{D9FB098D-1861-4B00-9936-B2586A49A5C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79" name="Freeform 19">
                <a:extLst>
                  <a:ext uri="{FF2B5EF4-FFF2-40B4-BE49-F238E27FC236}">
                    <a16:creationId xmlns:a16="http://schemas.microsoft.com/office/drawing/2014/main" id="{D9CD8DDA-BB8A-1AED-17EF-013E64343DF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0" name="Freeform 20">
                <a:extLst>
                  <a:ext uri="{FF2B5EF4-FFF2-40B4-BE49-F238E27FC236}">
                    <a16:creationId xmlns:a16="http://schemas.microsoft.com/office/drawing/2014/main" id="{D399B3D7-725F-67C1-F6B5-12DFB9DA0CB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1" name="Freeform 21">
                <a:extLst>
                  <a:ext uri="{FF2B5EF4-FFF2-40B4-BE49-F238E27FC236}">
                    <a16:creationId xmlns:a16="http://schemas.microsoft.com/office/drawing/2014/main" id="{A338D841-C7AE-DC8E-B726-D8BE2860703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2" name="Freeform 22">
                <a:extLst>
                  <a:ext uri="{FF2B5EF4-FFF2-40B4-BE49-F238E27FC236}">
                    <a16:creationId xmlns:a16="http://schemas.microsoft.com/office/drawing/2014/main" id="{274D1DAA-FBD1-969B-68B6-01869F788B0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3" name="Freeform 23">
                <a:extLst>
                  <a:ext uri="{FF2B5EF4-FFF2-40B4-BE49-F238E27FC236}">
                    <a16:creationId xmlns:a16="http://schemas.microsoft.com/office/drawing/2014/main" id="{CFBD30E0-7624-282B-65DD-BB3ACE43DFE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4" name="Freeform 24">
                <a:extLst>
                  <a:ext uri="{FF2B5EF4-FFF2-40B4-BE49-F238E27FC236}">
                    <a16:creationId xmlns:a16="http://schemas.microsoft.com/office/drawing/2014/main" id="{1262B100-C5FB-6D52-D0DD-D514C20C54C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5" name="Freeform 25">
                <a:extLst>
                  <a:ext uri="{FF2B5EF4-FFF2-40B4-BE49-F238E27FC236}">
                    <a16:creationId xmlns:a16="http://schemas.microsoft.com/office/drawing/2014/main" id="{D741C5D3-9FBB-D486-4E35-9BBE7C37A15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6" name="Freeform 26">
                <a:extLst>
                  <a:ext uri="{FF2B5EF4-FFF2-40B4-BE49-F238E27FC236}">
                    <a16:creationId xmlns:a16="http://schemas.microsoft.com/office/drawing/2014/main" id="{3BBFFCBB-9EEE-CA41-4CE7-5E95B1B8537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7" name="Freeform 27">
                <a:extLst>
                  <a:ext uri="{FF2B5EF4-FFF2-40B4-BE49-F238E27FC236}">
                    <a16:creationId xmlns:a16="http://schemas.microsoft.com/office/drawing/2014/main" id="{EE1AB3B4-A385-90B7-B7B7-00F22D5FFE4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8" name="Freeform 28">
                <a:extLst>
                  <a:ext uri="{FF2B5EF4-FFF2-40B4-BE49-F238E27FC236}">
                    <a16:creationId xmlns:a16="http://schemas.microsoft.com/office/drawing/2014/main" id="{584018CC-316E-AD59-8A58-2D7064BE2F7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8989" name="Freeform 29">
                <a:extLst>
                  <a:ext uri="{FF2B5EF4-FFF2-40B4-BE49-F238E27FC236}">
                    <a16:creationId xmlns:a16="http://schemas.microsoft.com/office/drawing/2014/main" id="{EAD86BAA-14D7-1BE0-3226-0AFFCF337B6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1062" name="Group 30">
                <a:extLst>
                  <a:ext uri="{FF2B5EF4-FFF2-40B4-BE49-F238E27FC236}">
                    <a16:creationId xmlns:a16="http://schemas.microsoft.com/office/drawing/2014/main" id="{0D5DEDC8-A27B-EF0A-E2DF-4FFB809957E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168991" name="Freeform 31">
                  <a:extLst>
                    <a:ext uri="{FF2B5EF4-FFF2-40B4-BE49-F238E27FC236}">
                      <a16:creationId xmlns:a16="http://schemas.microsoft.com/office/drawing/2014/main" id="{5F8CB5A8-BFB8-0C56-0E29-2A5A084FB41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2" name="Freeform 32">
                  <a:extLst>
                    <a:ext uri="{FF2B5EF4-FFF2-40B4-BE49-F238E27FC236}">
                      <a16:creationId xmlns:a16="http://schemas.microsoft.com/office/drawing/2014/main" id="{01F96A9F-989E-B402-8ABA-3D39E7373B8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3" name="Freeform 33">
                  <a:extLst>
                    <a:ext uri="{FF2B5EF4-FFF2-40B4-BE49-F238E27FC236}">
                      <a16:creationId xmlns:a16="http://schemas.microsoft.com/office/drawing/2014/main" id="{607DFED0-594C-1173-93CB-792C878875B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4" name="Freeform 34">
                  <a:extLst>
                    <a:ext uri="{FF2B5EF4-FFF2-40B4-BE49-F238E27FC236}">
                      <a16:creationId xmlns:a16="http://schemas.microsoft.com/office/drawing/2014/main" id="{C024E83D-FFEB-677B-D7BF-D3B84764432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5" name="Freeform 35">
                  <a:extLst>
                    <a:ext uri="{FF2B5EF4-FFF2-40B4-BE49-F238E27FC236}">
                      <a16:creationId xmlns:a16="http://schemas.microsoft.com/office/drawing/2014/main" id="{0D7B72A9-0DFE-7DAD-C181-444295965C7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6" name="Freeform 36">
                  <a:extLst>
                    <a:ext uri="{FF2B5EF4-FFF2-40B4-BE49-F238E27FC236}">
                      <a16:creationId xmlns:a16="http://schemas.microsoft.com/office/drawing/2014/main" id="{E347C702-5335-C55D-BED7-B5705CFBC0C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7" name="Freeform 37">
                  <a:extLst>
                    <a:ext uri="{FF2B5EF4-FFF2-40B4-BE49-F238E27FC236}">
                      <a16:creationId xmlns:a16="http://schemas.microsoft.com/office/drawing/2014/main" id="{7B2F957C-0681-2FF7-CEEB-7B142FFC3A6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8" name="Freeform 38">
                  <a:extLst>
                    <a:ext uri="{FF2B5EF4-FFF2-40B4-BE49-F238E27FC236}">
                      <a16:creationId xmlns:a16="http://schemas.microsoft.com/office/drawing/2014/main" id="{103246E0-2CB9-889E-DE26-79016568AD9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8999" name="Freeform 39">
                  <a:extLst>
                    <a:ext uri="{FF2B5EF4-FFF2-40B4-BE49-F238E27FC236}">
                      <a16:creationId xmlns:a16="http://schemas.microsoft.com/office/drawing/2014/main" id="{D2BC2C7B-D9BB-A15E-43D0-0E5E0A666F1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0" name="Freeform 40">
                  <a:extLst>
                    <a:ext uri="{FF2B5EF4-FFF2-40B4-BE49-F238E27FC236}">
                      <a16:creationId xmlns:a16="http://schemas.microsoft.com/office/drawing/2014/main" id="{830EFE77-7E04-FABE-63BA-3D25F8CD036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1" name="Freeform 41">
                  <a:extLst>
                    <a:ext uri="{FF2B5EF4-FFF2-40B4-BE49-F238E27FC236}">
                      <a16:creationId xmlns:a16="http://schemas.microsoft.com/office/drawing/2014/main" id="{3B027EC7-60EE-B542-00A8-86590A30288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2" name="Freeform 42">
                  <a:extLst>
                    <a:ext uri="{FF2B5EF4-FFF2-40B4-BE49-F238E27FC236}">
                      <a16:creationId xmlns:a16="http://schemas.microsoft.com/office/drawing/2014/main" id="{733DE3D5-FF08-BB28-5AAE-B9EEBB56E0D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3" name="Freeform 43">
                  <a:extLst>
                    <a:ext uri="{FF2B5EF4-FFF2-40B4-BE49-F238E27FC236}">
                      <a16:creationId xmlns:a16="http://schemas.microsoft.com/office/drawing/2014/main" id="{647C3D2E-D32D-B3C1-93CF-92414FE15FC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4" name="Freeform 44">
                  <a:extLst>
                    <a:ext uri="{FF2B5EF4-FFF2-40B4-BE49-F238E27FC236}">
                      <a16:creationId xmlns:a16="http://schemas.microsoft.com/office/drawing/2014/main" id="{CECBA33A-BE7D-2B9C-6BC8-2116AE123D7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5" name="Freeform 45">
                  <a:extLst>
                    <a:ext uri="{FF2B5EF4-FFF2-40B4-BE49-F238E27FC236}">
                      <a16:creationId xmlns:a16="http://schemas.microsoft.com/office/drawing/2014/main" id="{552A5CB4-873E-0437-5DEC-2F4F442CD18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1063" name="Group 46">
                <a:extLst>
                  <a:ext uri="{FF2B5EF4-FFF2-40B4-BE49-F238E27FC236}">
                    <a16:creationId xmlns:a16="http://schemas.microsoft.com/office/drawing/2014/main" id="{176AD29F-F29B-9A9B-B253-8E6BDB1FED8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169007" name="Freeform 47">
                  <a:extLst>
                    <a:ext uri="{FF2B5EF4-FFF2-40B4-BE49-F238E27FC236}">
                      <a16:creationId xmlns:a16="http://schemas.microsoft.com/office/drawing/2014/main" id="{C02B6A2E-4810-1E8F-38B4-83034F07B45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08" name="Freeform 48">
                  <a:extLst>
                    <a:ext uri="{FF2B5EF4-FFF2-40B4-BE49-F238E27FC236}">
                      <a16:creationId xmlns:a16="http://schemas.microsoft.com/office/drawing/2014/main" id="{BF92C7D3-43B3-288E-74E1-44991C4EE2D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1064" name="Group 49">
                <a:extLst>
                  <a:ext uri="{FF2B5EF4-FFF2-40B4-BE49-F238E27FC236}">
                    <a16:creationId xmlns:a16="http://schemas.microsoft.com/office/drawing/2014/main" id="{98E6B5FE-DFB3-40E6-7E26-8679605625E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169010" name="Freeform 50">
                  <a:extLst>
                    <a:ext uri="{FF2B5EF4-FFF2-40B4-BE49-F238E27FC236}">
                      <a16:creationId xmlns:a16="http://schemas.microsoft.com/office/drawing/2014/main" id="{8E624989-B7DB-D3F5-C31D-7BA586E118D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1" name="Freeform 51">
                  <a:extLst>
                    <a:ext uri="{FF2B5EF4-FFF2-40B4-BE49-F238E27FC236}">
                      <a16:creationId xmlns:a16="http://schemas.microsoft.com/office/drawing/2014/main" id="{CE01171D-D174-BDF8-E0B2-B2BEB45E950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2" name="Freeform 52">
                  <a:extLst>
                    <a:ext uri="{FF2B5EF4-FFF2-40B4-BE49-F238E27FC236}">
                      <a16:creationId xmlns:a16="http://schemas.microsoft.com/office/drawing/2014/main" id="{05CA56B7-A22F-0167-D87C-3A9C16783E0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3" name="Freeform 53">
                  <a:extLst>
                    <a:ext uri="{FF2B5EF4-FFF2-40B4-BE49-F238E27FC236}">
                      <a16:creationId xmlns:a16="http://schemas.microsoft.com/office/drawing/2014/main" id="{4645202C-1E25-D5FF-BA2A-F1CA77FF4B9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4" name="Freeform 54">
                  <a:extLst>
                    <a:ext uri="{FF2B5EF4-FFF2-40B4-BE49-F238E27FC236}">
                      <a16:creationId xmlns:a16="http://schemas.microsoft.com/office/drawing/2014/main" id="{D499038F-BEBD-4810-E100-86CAF5A61F4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5" name="Freeform 55">
                  <a:extLst>
                    <a:ext uri="{FF2B5EF4-FFF2-40B4-BE49-F238E27FC236}">
                      <a16:creationId xmlns:a16="http://schemas.microsoft.com/office/drawing/2014/main" id="{AF67B63C-7F92-4CE4-27D4-30A29EA99A6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6" name="Freeform 56">
                  <a:extLst>
                    <a:ext uri="{FF2B5EF4-FFF2-40B4-BE49-F238E27FC236}">
                      <a16:creationId xmlns:a16="http://schemas.microsoft.com/office/drawing/2014/main" id="{DD167CB3-1D0F-3B1F-7582-F05505E5651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7" name="Freeform 57">
                  <a:extLst>
                    <a:ext uri="{FF2B5EF4-FFF2-40B4-BE49-F238E27FC236}">
                      <a16:creationId xmlns:a16="http://schemas.microsoft.com/office/drawing/2014/main" id="{71689F71-7BF9-4359-80DC-B34DC02F966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9018" name="Freeform 58">
                  <a:extLst>
                    <a:ext uri="{FF2B5EF4-FFF2-40B4-BE49-F238E27FC236}">
                      <a16:creationId xmlns:a16="http://schemas.microsoft.com/office/drawing/2014/main" id="{BCF453E9-5C1F-305E-635D-DFB5CEF27F0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69019" name="Freeform 59">
                <a:extLst>
                  <a:ext uri="{FF2B5EF4-FFF2-40B4-BE49-F238E27FC236}">
                    <a16:creationId xmlns:a16="http://schemas.microsoft.com/office/drawing/2014/main" id="{2BA93154-3AF1-BFF4-C3E0-F1838AC46F0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0" name="Freeform 60">
                <a:extLst>
                  <a:ext uri="{FF2B5EF4-FFF2-40B4-BE49-F238E27FC236}">
                    <a16:creationId xmlns:a16="http://schemas.microsoft.com/office/drawing/2014/main" id="{88213EBB-3C71-7B72-E259-F70EAD2C20F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1" name="Freeform 61">
                <a:extLst>
                  <a:ext uri="{FF2B5EF4-FFF2-40B4-BE49-F238E27FC236}">
                    <a16:creationId xmlns:a16="http://schemas.microsoft.com/office/drawing/2014/main" id="{83432092-76A2-4AB8-ED73-821EAF0C390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2" name="Freeform 62">
                <a:extLst>
                  <a:ext uri="{FF2B5EF4-FFF2-40B4-BE49-F238E27FC236}">
                    <a16:creationId xmlns:a16="http://schemas.microsoft.com/office/drawing/2014/main" id="{CF02C08C-6C0E-D25B-F23B-5D5CDB78432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3" name="Freeform 63">
                <a:extLst>
                  <a:ext uri="{FF2B5EF4-FFF2-40B4-BE49-F238E27FC236}">
                    <a16:creationId xmlns:a16="http://schemas.microsoft.com/office/drawing/2014/main" id="{13BACB82-7720-DDD8-B750-71FAF028E62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4" name="Freeform 64">
                <a:extLst>
                  <a:ext uri="{FF2B5EF4-FFF2-40B4-BE49-F238E27FC236}">
                    <a16:creationId xmlns:a16="http://schemas.microsoft.com/office/drawing/2014/main" id="{A7EA2DF3-21E0-2047-CE1B-8FE4CBA0388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5" name="Freeform 65">
                <a:extLst>
                  <a:ext uri="{FF2B5EF4-FFF2-40B4-BE49-F238E27FC236}">
                    <a16:creationId xmlns:a16="http://schemas.microsoft.com/office/drawing/2014/main" id="{650AE683-91F2-19AD-3F66-4551794CE73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9026" name="Freeform 66">
                <a:extLst>
                  <a:ext uri="{FF2B5EF4-FFF2-40B4-BE49-F238E27FC236}">
                    <a16:creationId xmlns:a16="http://schemas.microsoft.com/office/drawing/2014/main" id="{5AEC44E3-D86B-0587-152E-DAE14F2E629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69027" name="Rectangle 67">
            <a:extLst>
              <a:ext uri="{FF2B5EF4-FFF2-40B4-BE49-F238E27FC236}">
                <a16:creationId xmlns:a16="http://schemas.microsoft.com/office/drawing/2014/main" id="{5849231F-E39B-A0C2-2B4F-9F734ED27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82675" y="273050"/>
            <a:ext cx="75993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9028" name="Rectangle 68">
            <a:extLst>
              <a:ext uri="{FF2B5EF4-FFF2-40B4-BE49-F238E27FC236}">
                <a16:creationId xmlns:a16="http://schemas.microsoft.com/office/drawing/2014/main" id="{7FE991F3-33D5-405F-3756-EAB53A0591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029" name="Rectangle 69">
            <a:extLst>
              <a:ext uri="{FF2B5EF4-FFF2-40B4-BE49-F238E27FC236}">
                <a16:creationId xmlns:a16="http://schemas.microsoft.com/office/drawing/2014/main" id="{84F8DC1C-FF67-5C1D-120B-57EB03F389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030" name="Rectangle 70">
            <a:extLst>
              <a:ext uri="{FF2B5EF4-FFF2-40B4-BE49-F238E27FC236}">
                <a16:creationId xmlns:a16="http://schemas.microsoft.com/office/drawing/2014/main" id="{3924D1C0-AA56-E247-620D-64D08079E1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7B38EB4-6E8F-4F01-88DE-8F3208E184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9031" name="Rectangle 71">
            <a:extLst>
              <a:ext uri="{FF2B5EF4-FFF2-40B4-BE49-F238E27FC236}">
                <a16:creationId xmlns:a16="http://schemas.microsoft.com/office/drawing/2014/main" id="{C24FCA7C-4581-35AA-4662-FCDB2827D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2" descr="CHIP1">
            <a:extLst>
              <a:ext uri="{FF2B5EF4-FFF2-40B4-BE49-F238E27FC236}">
                <a16:creationId xmlns:a16="http://schemas.microsoft.com/office/drawing/2014/main" id="{8E335DEB-31CA-938F-3A77-AE069D8A7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69863"/>
            <a:ext cx="885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033" name="Text Box 73">
            <a:extLst>
              <a:ext uri="{FF2B5EF4-FFF2-40B4-BE49-F238E27FC236}">
                <a16:creationId xmlns:a16="http://schemas.microsoft.com/office/drawing/2014/main" id="{8C6C7B39-C9B7-EB8C-D174-98B6CDBF0C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7638" y="247650"/>
            <a:ext cx="488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PLU</a:t>
            </a:r>
          </a:p>
        </p:txBody>
      </p:sp>
      <p:sp>
        <p:nvSpPr>
          <p:cNvPr id="169034" name="Text Box 74">
            <a:extLst>
              <a:ext uri="{FF2B5EF4-FFF2-40B4-BE49-F238E27FC236}">
                <a16:creationId xmlns:a16="http://schemas.microsoft.com/office/drawing/2014/main" id="{FD334BD2-460D-F063-76F4-677E8EFA4C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2888" y="695325"/>
            <a:ext cx="496887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Spr 02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1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21F5D07-ADB1-CCF1-3853-852BAFD3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6D895-B93C-41FB-AB3C-62B0F597BF43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90466" name="Picture 2" descr="GA_Title">
            <a:extLst>
              <a:ext uri="{FF2B5EF4-FFF2-40B4-BE49-F238E27FC236}">
                <a16:creationId xmlns:a16="http://schemas.microsoft.com/office/drawing/2014/main" id="{EDDC8794-2E6D-DA62-0CF7-E9F80ED2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61912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76F801-7866-16A7-C839-D6E2A47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0AA18D-DF42-4B78-92DC-30D65BED01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0BAD39D0-8980-C638-7EF6-5D97EED1C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GA Performance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3A42E49F-633C-318C-0336-1D2DD360F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Increasing diversity by genetic operators</a:t>
            </a:r>
          </a:p>
          <a:p>
            <a:pPr lvl="1" eaLnBrk="1" hangingPunct="1">
              <a:defRPr/>
            </a:pPr>
            <a:r>
              <a:rPr lang="en-US" sz="3200"/>
              <a:t>mutation</a:t>
            </a:r>
          </a:p>
          <a:p>
            <a:pPr lvl="1" eaLnBrk="1" hangingPunct="1">
              <a:defRPr/>
            </a:pPr>
            <a:r>
              <a:rPr lang="en-US" sz="3200"/>
              <a:t>Recombination</a:t>
            </a:r>
            <a:br>
              <a:rPr lang="en-US" sz="3200"/>
            </a:br>
            <a:endParaRPr lang="en-US" sz="3200"/>
          </a:p>
          <a:p>
            <a:pPr eaLnBrk="1" hangingPunct="1">
              <a:defRPr/>
            </a:pPr>
            <a:r>
              <a:rPr lang="en-US"/>
              <a:t>Decreasing diversity by selection</a:t>
            </a:r>
          </a:p>
          <a:p>
            <a:pPr lvl="1" eaLnBrk="1" hangingPunct="1">
              <a:defRPr/>
            </a:pPr>
            <a:r>
              <a:rPr lang="en-US" sz="3200"/>
              <a:t>of parents</a:t>
            </a:r>
          </a:p>
          <a:p>
            <a:pPr lvl="1" eaLnBrk="1" hangingPunct="1">
              <a:defRPr/>
            </a:pPr>
            <a:r>
              <a:rPr lang="en-US" sz="3200"/>
              <a:t>of survivors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B2FE94-5C73-21CB-4355-8A52933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BA41AE-7755-4BBA-934C-514312DCD3B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DAB28CC6-F5D6-875D-3113-9C3A6F4B6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/>
              <a:t>Effects of the Genetic Operators</a:t>
            </a:r>
            <a:r>
              <a:rPr lang="en-US" sz="4000"/>
              <a:t> 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D94566F9-AAFC-98CE-9BE7-348A4DE42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Using selection alone will tend to fill the population with copies of the best individual from the initial population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Using selection and crossover will tend to cause the algorithm to converge on a good but sub-optimal solution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Using mutation alone induces a random walk through the search space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Using selection and mutation creates a parallel, noise-tolerant, hill climbing algorithm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2A9144-935D-E4B2-E3BD-7047C854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8061C0-FFDC-4953-983D-96D3EF13CA0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2A1589AC-7FE1-BA68-0F5E-2B00BD9C5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The Algorithm</a:t>
            </a:r>
            <a:r>
              <a:rPr lang="en-US"/>
              <a:t> 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DECBEF21-51F0-4111-1D92-7F3D58951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/>
              <a:t>randomly initialize population(t)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/>
              <a:t>determine fitness of population(t)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/>
              <a:t>repeat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/>
              <a:t>select parents from population(t)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/>
              <a:t>perform crossover on parents creating population(t+1)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/>
              <a:t>perform mutation on population(t+1)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/>
              <a:t>determine fitness of population(t+1)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/>
              <a:t>until best individual is good enough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F118C1-73AD-4D1E-0906-57FAEE0B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D32C2-3877-46E6-B2DD-80301B79033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E7335BE8-0822-8172-33F9-28ECE7B57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149225"/>
            <a:ext cx="75993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 Applications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A321312A-CDF0-2ACC-B68B-0CA69C362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427163"/>
            <a:ext cx="8226425" cy="4497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GA’s can be applied to several parts of the physical design problem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Partitioning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Placement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Other . . .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Scope of the Partitioning problem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 standard layout benchmark suite has circuits ranging from 13,000 to 200,000 nodes.</a:t>
            </a:r>
            <a:br>
              <a:rPr lang="en-US" sz="2400"/>
            </a:br>
            <a:endParaRPr lang="en-US" sz="24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The number of links range from 50,000 to 800,000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6A3DE89-8380-896B-9E40-9DC1BC48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C02E1-F049-44C1-9CC6-E6D775178D2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FA65F180-2829-798F-919E-FBA330D77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Representation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7D8EA45D-126A-F3C6-3C92-3FCFC785E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graph partition is represented by a binary string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04804" name="Text Box 4">
            <a:extLst>
              <a:ext uri="{FF2B5EF4-FFF2-40B4-BE49-F238E27FC236}">
                <a16:creationId xmlns:a16="http://schemas.microsoft.com/office/drawing/2014/main" id="{723241F3-4E95-E499-7D84-C7A34DE07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5130800"/>
            <a:ext cx="24320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(0 0 0 1 1 1)</a:t>
            </a:r>
          </a:p>
        </p:txBody>
      </p:sp>
      <p:sp>
        <p:nvSpPr>
          <p:cNvPr id="204805" name="Text Box 5">
            <a:extLst>
              <a:ext uri="{FF2B5EF4-FFF2-40B4-BE49-F238E27FC236}">
                <a16:creationId xmlns:a16="http://schemas.microsoft.com/office/drawing/2014/main" id="{D7A7EBB1-300A-6D42-CECF-491D0A51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2860675"/>
            <a:ext cx="4502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Each node is represented by a bit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38D9DC1-80C1-9A03-8CBF-E404DC0B9E09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4114800"/>
            <a:ext cx="2743200" cy="1676400"/>
            <a:chOff x="384" y="2736"/>
            <a:chExt cx="1728" cy="1056"/>
          </a:xfrm>
        </p:grpSpPr>
        <p:sp>
          <p:nvSpPr>
            <p:cNvPr id="204807" name="Oval 7">
              <a:extLst>
                <a:ext uri="{FF2B5EF4-FFF2-40B4-BE49-F238E27FC236}">
                  <a16:creationId xmlns:a16="http://schemas.microsoft.com/office/drawing/2014/main" id="{0D0317F5-8101-BE16-1D84-6C0D5F6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808" name="Oval 8">
              <a:extLst>
                <a:ext uri="{FF2B5EF4-FFF2-40B4-BE49-F238E27FC236}">
                  <a16:creationId xmlns:a16="http://schemas.microsoft.com/office/drawing/2014/main" id="{A953AB0B-4895-E480-97F6-28A3D5F7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28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4809" name="Oval 9">
              <a:extLst>
                <a:ext uri="{FF2B5EF4-FFF2-40B4-BE49-F238E27FC236}">
                  <a16:creationId xmlns:a16="http://schemas.microsoft.com/office/drawing/2014/main" id="{031C9DDF-5D0D-ABB9-F2FA-04DCA720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4810" name="Oval 10">
              <a:extLst>
                <a:ext uri="{FF2B5EF4-FFF2-40B4-BE49-F238E27FC236}">
                  <a16:creationId xmlns:a16="http://schemas.microsoft.com/office/drawing/2014/main" id="{4B10556D-5FE8-F062-0887-61A6DA9AF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4811" name="Oval 11">
              <a:extLst>
                <a:ext uri="{FF2B5EF4-FFF2-40B4-BE49-F238E27FC236}">
                  <a16:creationId xmlns:a16="http://schemas.microsoft.com/office/drawing/2014/main" id="{FE869B14-5F9C-918F-2A03-F7EF5338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4812" name="Oval 12">
              <a:extLst>
                <a:ext uri="{FF2B5EF4-FFF2-40B4-BE49-F238E27FC236}">
                  <a16:creationId xmlns:a16="http://schemas.microsoft.com/office/drawing/2014/main" id="{1AB30784-98A4-DF54-7B12-7FDD1CE5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400" name="Line 13">
              <a:extLst>
                <a:ext uri="{FF2B5EF4-FFF2-40B4-BE49-F238E27FC236}">
                  <a16:creationId xmlns:a16="http://schemas.microsoft.com/office/drawing/2014/main" id="{83FED3A1-C4F5-8697-DD01-DEDA089AA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88"/>
              <a:ext cx="48" cy="2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4">
              <a:extLst>
                <a:ext uri="{FF2B5EF4-FFF2-40B4-BE49-F238E27FC236}">
                  <a16:creationId xmlns:a16="http://schemas.microsoft.com/office/drawing/2014/main" id="{D03D1B14-66A3-81AA-F238-997E8ED51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2892"/>
              <a:ext cx="1014" cy="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5">
              <a:extLst>
                <a:ext uri="{FF2B5EF4-FFF2-40B4-BE49-F238E27FC236}">
                  <a16:creationId xmlns:a16="http://schemas.microsoft.com/office/drawing/2014/main" id="{DD5368E1-F85C-7415-46A4-8CC1039FD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" y="3000"/>
              <a:ext cx="978" cy="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6">
              <a:extLst>
                <a:ext uri="{FF2B5EF4-FFF2-40B4-BE49-F238E27FC236}">
                  <a16:creationId xmlns:a16="http://schemas.microsoft.com/office/drawing/2014/main" id="{17BA2505-5845-7DDC-3544-06C16C4C6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3498"/>
              <a:ext cx="378" cy="1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7">
              <a:extLst>
                <a:ext uri="{FF2B5EF4-FFF2-40B4-BE49-F238E27FC236}">
                  <a16:creationId xmlns:a16="http://schemas.microsoft.com/office/drawing/2014/main" id="{9D5BBBFE-B2BE-0505-42CD-995A51D3A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4" y="3318"/>
              <a:ext cx="588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8">
              <a:extLst>
                <a:ext uri="{FF2B5EF4-FFF2-40B4-BE49-F238E27FC236}">
                  <a16:creationId xmlns:a16="http://schemas.microsoft.com/office/drawing/2014/main" id="{5AD177D1-EAFE-C14E-FC67-BE11A7D2A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72"/>
              <a:ext cx="384" cy="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9">
              <a:extLst>
                <a:ext uri="{FF2B5EF4-FFF2-40B4-BE49-F238E27FC236}">
                  <a16:creationId xmlns:a16="http://schemas.microsoft.com/office/drawing/2014/main" id="{60002432-C73E-887D-D0B1-479BEF54B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8" y="3408"/>
              <a:ext cx="84" cy="1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20" name="Text Box 20">
            <a:extLst>
              <a:ext uri="{FF2B5EF4-FFF2-40B4-BE49-F238E27FC236}">
                <a16:creationId xmlns:a16="http://schemas.microsoft.com/office/drawing/2014/main" id="{4594B4C1-29AA-9573-A379-B27515D7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508375"/>
            <a:ext cx="48069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0 nodes are in one segment, the</a:t>
            </a:r>
          </a:p>
          <a:p>
            <a:pPr>
              <a:defRPr/>
            </a:pPr>
            <a:r>
              <a:rPr 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nodes are in the other segment</a:t>
            </a:r>
          </a:p>
        </p:txBody>
      </p:sp>
      <p:sp>
        <p:nvSpPr>
          <p:cNvPr id="204821" name="Line 21">
            <a:extLst>
              <a:ext uri="{FF2B5EF4-FFF2-40B4-BE49-F238E27FC236}">
                <a16:creationId xmlns:a16="http://schemas.microsoft.com/office/drawing/2014/main" id="{E4783F68-3B5D-EA56-1583-B29ECAD17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886200"/>
            <a:ext cx="933450" cy="245745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04" grpId="0" autoUpdateAnimBg="0"/>
      <p:bldP spid="204805" grpId="0" autoUpdateAnimBg="0"/>
      <p:bldP spid="2048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A60986A9-3F88-2BF7-A21A-57649058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B5EC8-8BEF-4FF9-9256-77D9ED1FDAD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103A9B1A-A180-20BA-1621-E6E9190F41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44638" y="273050"/>
            <a:ext cx="75993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Population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EFD67151-AECF-055A-4324-E850E7BE51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226425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 random population of binary strings is produced</a:t>
            </a:r>
          </a:p>
          <a:p>
            <a:pPr eaLnBrk="1" hangingPunct="1">
              <a:defRPr/>
            </a:pPr>
            <a:endParaRPr 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345FD86-F896-0B47-CEA6-22DCB90B320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381375"/>
            <a:ext cx="2743200" cy="1676400"/>
            <a:chOff x="384" y="2736"/>
            <a:chExt cx="1728" cy="1056"/>
          </a:xfrm>
        </p:grpSpPr>
        <p:sp>
          <p:nvSpPr>
            <p:cNvPr id="205829" name="Oval 5">
              <a:extLst>
                <a:ext uri="{FF2B5EF4-FFF2-40B4-BE49-F238E27FC236}">
                  <a16:creationId xmlns:a16="http://schemas.microsoft.com/office/drawing/2014/main" id="{574F581A-EC16-1CCF-FCB6-9A6594ED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830" name="Oval 6">
              <a:extLst>
                <a:ext uri="{FF2B5EF4-FFF2-40B4-BE49-F238E27FC236}">
                  <a16:creationId xmlns:a16="http://schemas.microsoft.com/office/drawing/2014/main" id="{47AD8239-5144-B766-36CA-9ACE33E87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28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5831" name="Oval 7">
              <a:extLst>
                <a:ext uri="{FF2B5EF4-FFF2-40B4-BE49-F238E27FC236}">
                  <a16:creationId xmlns:a16="http://schemas.microsoft.com/office/drawing/2014/main" id="{044AD4B3-D9CC-6A0A-97E1-978F2A49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5832" name="Oval 8">
              <a:extLst>
                <a:ext uri="{FF2B5EF4-FFF2-40B4-BE49-F238E27FC236}">
                  <a16:creationId xmlns:a16="http://schemas.microsoft.com/office/drawing/2014/main" id="{49AC5AA6-8274-079D-BF56-BC10EB72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5833" name="Oval 9">
              <a:extLst>
                <a:ext uri="{FF2B5EF4-FFF2-40B4-BE49-F238E27FC236}">
                  <a16:creationId xmlns:a16="http://schemas.microsoft.com/office/drawing/2014/main" id="{BE423821-DF31-8467-0EC0-C83245D4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5834" name="Oval 10">
              <a:extLst>
                <a:ext uri="{FF2B5EF4-FFF2-40B4-BE49-F238E27FC236}">
                  <a16:creationId xmlns:a16="http://schemas.microsoft.com/office/drawing/2014/main" id="{DDE15EB6-A3A0-E7E6-B673-62F746A3E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29" name="Line 11">
              <a:extLst>
                <a:ext uri="{FF2B5EF4-FFF2-40B4-BE49-F238E27FC236}">
                  <a16:creationId xmlns:a16="http://schemas.microsoft.com/office/drawing/2014/main" id="{B31BDA44-0824-BE55-5B39-2122F091D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88"/>
              <a:ext cx="48" cy="2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2">
              <a:extLst>
                <a:ext uri="{FF2B5EF4-FFF2-40B4-BE49-F238E27FC236}">
                  <a16:creationId xmlns:a16="http://schemas.microsoft.com/office/drawing/2014/main" id="{77CE1351-2E75-6EFD-0773-ACAD05867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2892"/>
              <a:ext cx="1014" cy="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13">
              <a:extLst>
                <a:ext uri="{FF2B5EF4-FFF2-40B4-BE49-F238E27FC236}">
                  <a16:creationId xmlns:a16="http://schemas.microsoft.com/office/drawing/2014/main" id="{9BD73389-0AFE-90C2-E3E0-AB55F5E39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" y="3000"/>
              <a:ext cx="978" cy="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14">
              <a:extLst>
                <a:ext uri="{FF2B5EF4-FFF2-40B4-BE49-F238E27FC236}">
                  <a16:creationId xmlns:a16="http://schemas.microsoft.com/office/drawing/2014/main" id="{37C2979F-B48A-8AE9-892D-D4D59796B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3498"/>
              <a:ext cx="378" cy="1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15">
              <a:extLst>
                <a:ext uri="{FF2B5EF4-FFF2-40B4-BE49-F238E27FC236}">
                  <a16:creationId xmlns:a16="http://schemas.microsoft.com/office/drawing/2014/main" id="{601359E4-6219-31C5-F3EA-52ECD0A5B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4" y="3318"/>
              <a:ext cx="588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16">
              <a:extLst>
                <a:ext uri="{FF2B5EF4-FFF2-40B4-BE49-F238E27FC236}">
                  <a16:creationId xmlns:a16="http://schemas.microsoft.com/office/drawing/2014/main" id="{9B2C26B9-4DE7-BDE1-4838-E225A1CA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72"/>
              <a:ext cx="384" cy="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17">
              <a:extLst>
                <a:ext uri="{FF2B5EF4-FFF2-40B4-BE49-F238E27FC236}">
                  <a16:creationId xmlns:a16="http://schemas.microsoft.com/office/drawing/2014/main" id="{1525F17D-8C81-FD2E-9258-5BBDFD21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8" y="3408"/>
              <a:ext cx="84" cy="1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42" name="Text Box 18">
            <a:extLst>
              <a:ext uri="{FF2B5EF4-FFF2-40B4-BE49-F238E27FC236}">
                <a16:creationId xmlns:a16="http://schemas.microsoft.com/office/drawing/2014/main" id="{524199C6-B4EC-E6A8-55D4-CA9526B0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044825"/>
            <a:ext cx="24320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(0 0 0 1 1 1)</a:t>
            </a:r>
          </a:p>
        </p:txBody>
      </p:sp>
      <p:sp>
        <p:nvSpPr>
          <p:cNvPr id="205843" name="Text Box 19">
            <a:extLst>
              <a:ext uri="{FF2B5EF4-FFF2-40B4-BE49-F238E27FC236}">
                <a16:creationId xmlns:a16="http://schemas.microsoft.com/office/drawing/2014/main" id="{12F5AF0A-D79A-0FCE-8FFD-3788E20B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787775"/>
            <a:ext cx="24320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(1 0 0 1 0 1)</a:t>
            </a:r>
          </a:p>
        </p:txBody>
      </p:sp>
      <p:sp>
        <p:nvSpPr>
          <p:cNvPr id="205844" name="Text Box 20">
            <a:extLst>
              <a:ext uri="{FF2B5EF4-FFF2-40B4-BE49-F238E27FC236}">
                <a16:creationId xmlns:a16="http://schemas.microsoft.com/office/drawing/2014/main" id="{1F289A02-C163-D156-AD49-E8AD65E29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568825"/>
            <a:ext cx="24320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(1 0 1 1 0 0)</a:t>
            </a:r>
          </a:p>
        </p:txBody>
      </p:sp>
      <p:sp>
        <p:nvSpPr>
          <p:cNvPr id="205845" name="Text Box 21">
            <a:extLst>
              <a:ext uri="{FF2B5EF4-FFF2-40B4-BE49-F238E27FC236}">
                <a16:creationId xmlns:a16="http://schemas.microsoft.com/office/drawing/2014/main" id="{B07ED38B-B1FC-8D70-0645-AAD3B019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5330825"/>
            <a:ext cx="24320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(1 0 0 1 1 0)</a:t>
            </a:r>
          </a:p>
        </p:txBody>
      </p:sp>
      <p:sp>
        <p:nvSpPr>
          <p:cNvPr id="205846" name="Text Box 22">
            <a:extLst>
              <a:ext uri="{FF2B5EF4-FFF2-40B4-BE49-F238E27FC236}">
                <a16:creationId xmlns:a16="http://schemas.microsoft.com/office/drawing/2014/main" id="{7831198C-463A-D650-57B8-503F5306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5689600"/>
            <a:ext cx="34702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fitness is the number</a:t>
            </a:r>
          </a:p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of links</a:t>
            </a:r>
          </a:p>
        </p:txBody>
      </p:sp>
      <p:sp>
        <p:nvSpPr>
          <p:cNvPr id="205847" name="Text Box 23">
            <a:extLst>
              <a:ext uri="{FF2B5EF4-FFF2-40B4-BE49-F238E27FC236}">
                <a16:creationId xmlns:a16="http://schemas.microsoft.com/office/drawing/2014/main" id="{61F2F6E5-C666-D428-A4EC-B513F836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19405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05848" name="Text Box 24">
            <a:extLst>
              <a:ext uri="{FF2B5EF4-FFF2-40B4-BE49-F238E27FC236}">
                <a16:creationId xmlns:a16="http://schemas.microsoft.com/office/drawing/2014/main" id="{6FE7C224-6788-09A1-DC96-22E9A6AA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91795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05849" name="Text Box 25">
            <a:extLst>
              <a:ext uri="{FF2B5EF4-FFF2-40B4-BE49-F238E27FC236}">
                <a16:creationId xmlns:a16="http://schemas.microsoft.com/office/drawing/2014/main" id="{420E0A1F-0C52-20BF-4AA6-3DF61EAD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699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05850" name="Text Box 26">
            <a:extLst>
              <a:ext uri="{FF2B5EF4-FFF2-40B4-BE49-F238E27FC236}">
                <a16:creationId xmlns:a16="http://schemas.microsoft.com/office/drawing/2014/main" id="{D99C48A8-42CB-CCB3-02BD-8330B0C3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5461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  <p:bldP spid="205842" grpId="0" autoUpdateAnimBg="0"/>
      <p:bldP spid="205843" grpId="0" autoUpdateAnimBg="0"/>
      <p:bldP spid="205844" grpId="0" autoUpdateAnimBg="0"/>
      <p:bldP spid="205845" grpId="0" autoUpdateAnimBg="0"/>
      <p:bldP spid="205846" grpId="0" autoUpdateAnimBg="0"/>
      <p:bldP spid="205847" grpId="0" autoUpdateAnimBg="0"/>
      <p:bldP spid="205848" grpId="0" autoUpdateAnimBg="0"/>
      <p:bldP spid="205849" grpId="0" autoUpdateAnimBg="0"/>
      <p:bldP spid="2058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409421-4E7A-F476-8346-8C7CEEE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8B6A40-C793-462D-93D9-553557D3072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4113F381-57CE-3E02-579A-33C00A0A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Crossover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1A7CEC9F-C4E7-4DE7-E64F-82A3FA04B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Parents are randomly selected (with a bias to the better fit elements)</a:t>
            </a:r>
            <a:br>
              <a:rPr lang="en-US"/>
            </a:br>
            <a:endParaRPr lang="en-US"/>
          </a:p>
          <a:p>
            <a:pPr eaLnBrk="1" hangingPunct="1">
              <a:defRPr/>
            </a:pPr>
            <a:r>
              <a:rPr lang="en-US"/>
              <a:t>The parents are combined to create two children (single point crossover)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06852" name="Text Box 4">
            <a:extLst>
              <a:ext uri="{FF2B5EF4-FFF2-40B4-BE49-F238E27FC236}">
                <a16:creationId xmlns:a16="http://schemas.microsoft.com/office/drawing/2014/main" id="{27AC7838-51A8-74F7-969F-C6C65AEB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743450"/>
            <a:ext cx="21812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(0 1 0 1 0 1)</a:t>
            </a:r>
          </a:p>
        </p:txBody>
      </p:sp>
      <p:sp>
        <p:nvSpPr>
          <p:cNvPr id="206853" name="Text Box 5">
            <a:extLst>
              <a:ext uri="{FF2B5EF4-FFF2-40B4-BE49-F238E27FC236}">
                <a16:creationId xmlns:a16="http://schemas.microsoft.com/office/drawing/2014/main" id="{4D156C85-78DD-9B95-26F6-A15A7D1A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5410200"/>
            <a:ext cx="21812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(1 0 0 1 0 1)</a:t>
            </a:r>
          </a:p>
        </p:txBody>
      </p:sp>
      <p:sp>
        <p:nvSpPr>
          <p:cNvPr id="206854" name="Line 6">
            <a:extLst>
              <a:ext uri="{FF2B5EF4-FFF2-40B4-BE49-F238E27FC236}">
                <a16:creationId xmlns:a16="http://schemas.microsoft.com/office/drawing/2014/main" id="{449F68F2-C31A-6B03-0765-3D8D030D4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375" y="4686300"/>
            <a:ext cx="0" cy="16383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>
            <a:extLst>
              <a:ext uri="{FF2B5EF4-FFF2-40B4-BE49-F238E27FC236}">
                <a16:creationId xmlns:a16="http://schemas.microsoft.com/office/drawing/2014/main" id="{EB9153AE-C794-8975-5549-A8A14680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4629150"/>
            <a:ext cx="2181225" cy="155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(1 1 0 1 0 1)</a:t>
            </a:r>
            <a:b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endParaRPr lang="en-US" sz="32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(0 0 0 1 0 1)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2" grpId="0" autoUpdateAnimBg="0"/>
      <p:bldP spid="206853" grpId="0" autoUpdateAnimBg="0"/>
      <p:bldP spid="2068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0DA8B-3F09-B994-1869-7F318349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BD821-E876-46B2-ADE6-008BBF26C83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56CCB470-8957-163F-2AB2-B4FEB403E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Mutation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986E0011-853B-6193-E5E5-8E4878870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 a small number of the new population elements perform a mutation operation</a:t>
            </a:r>
          </a:p>
          <a:p>
            <a:pPr lvl="1" eaLnBrk="1" hangingPunct="1">
              <a:defRPr/>
            </a:pPr>
            <a:r>
              <a:rPr lang="en-US"/>
              <a:t>Randomly select two nodes and swap their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337A251-1E49-807F-1891-64326385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F78740-004A-43E6-97F8-18933DC3665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3" name="WordArt 4">
            <a:extLst>
              <a:ext uri="{FF2B5EF4-FFF2-40B4-BE49-F238E27FC236}">
                <a16:creationId xmlns:a16="http://schemas.microsoft.com/office/drawing/2014/main" id="{6113F5CE-E394-E068-D95D-882273D5C7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30388" y="2233613"/>
            <a:ext cx="5492750" cy="2166937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86D488-A852-985E-5A6F-FFB4E7D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B60F3A-946F-486B-9F06-07154299F19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A3874A91-DDBB-8966-0FA1-273A374B4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Definition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61562EE8-D1A1-109B-2B1B-D683B77F4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Goldberg, 1989: “Genetic Algorithms are search algorithms based on the mechanics of natural selection and natural genetics.”</a:t>
            </a:r>
            <a:br>
              <a:rPr lang="en-US"/>
            </a:br>
            <a:endParaRPr lang="en-US"/>
          </a:p>
          <a:p>
            <a:pPr eaLnBrk="1" hangingPunct="1">
              <a:defRPr/>
            </a:pPr>
            <a:r>
              <a:rPr lang="en-US"/>
              <a:t>A genetic algorithms is a directed random search procedure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id="{95734F0E-F619-0491-BA3C-2D99C4F74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5321300"/>
            <a:ext cx="53721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A genetic algorithm borrows ideas from</a:t>
            </a:r>
          </a:p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biology to search a solution space for a</a:t>
            </a:r>
          </a:p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target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  <p:bldP spid="1914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C2A31DE5-853D-0C5D-D801-FD6A9CA5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DBFA29-1919-42A5-8EC9-A4A49C34B5D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9A85C5F8-5ECD-9581-7D19-27D7BE1BC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General Approach</a:t>
            </a:r>
          </a:p>
        </p:txBody>
      </p:sp>
      <p:sp>
        <p:nvSpPr>
          <p:cNvPr id="194564" name="AutoShape 4">
            <a:extLst>
              <a:ext uri="{FF2B5EF4-FFF2-40B4-BE49-F238E27FC236}">
                <a16:creationId xmlns:a16="http://schemas.microsoft.com/office/drawing/2014/main" id="{45D0DBB0-59EB-6675-6E56-BC155C00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2895600"/>
            <a:ext cx="1866900" cy="19812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Population</a:t>
            </a:r>
          </a:p>
        </p:txBody>
      </p:sp>
      <p:sp>
        <p:nvSpPr>
          <p:cNvPr id="194565" name="AutoShape 5">
            <a:extLst>
              <a:ext uri="{FF2B5EF4-FFF2-40B4-BE49-F238E27FC236}">
                <a16:creationId xmlns:a16="http://schemas.microsoft.com/office/drawing/2014/main" id="{F9DB1023-64FE-D075-FB1B-1F79788B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2209800"/>
            <a:ext cx="1704975" cy="90487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Parents</a:t>
            </a:r>
          </a:p>
        </p:txBody>
      </p:sp>
      <p:sp>
        <p:nvSpPr>
          <p:cNvPr id="194566" name="AutoShape 6">
            <a:extLst>
              <a:ext uri="{FF2B5EF4-FFF2-40B4-BE49-F238E27FC236}">
                <a16:creationId xmlns:a16="http://schemas.microsoft.com/office/drawing/2014/main" id="{87F5AB90-DED4-3134-E2BF-5EE1A4046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4591050"/>
            <a:ext cx="1704975" cy="90487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Offspring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450F1AF-780A-1F96-C736-D6F8088A4F20}"/>
              </a:ext>
            </a:extLst>
          </p:cNvPr>
          <p:cNvGrpSpPr>
            <a:grpSpLocks/>
          </p:cNvGrpSpPr>
          <p:nvPr/>
        </p:nvGrpSpPr>
        <p:grpSpPr bwMode="auto">
          <a:xfrm>
            <a:off x="3016250" y="2193925"/>
            <a:ext cx="2190750" cy="939800"/>
            <a:chOff x="1470" y="1856"/>
            <a:chExt cx="1380" cy="592"/>
          </a:xfrm>
        </p:grpSpPr>
        <p:sp>
          <p:nvSpPr>
            <p:cNvPr id="5153" name="Line 8">
              <a:extLst>
                <a:ext uri="{FF2B5EF4-FFF2-40B4-BE49-F238E27FC236}">
                  <a16:creationId xmlns:a16="http://schemas.microsoft.com/office/drawing/2014/main" id="{6BA48896-49E4-4B5F-7371-24BD2552E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2" y="2100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9">
              <a:extLst>
                <a:ext uri="{FF2B5EF4-FFF2-40B4-BE49-F238E27FC236}">
                  <a16:creationId xmlns:a16="http://schemas.microsoft.com/office/drawing/2014/main" id="{4E8BCF54-A372-5521-1F4D-6CEE72CD7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2100"/>
              <a:ext cx="13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Text Box 10">
              <a:extLst>
                <a:ext uri="{FF2B5EF4-FFF2-40B4-BE49-F238E27FC236}">
                  <a16:creationId xmlns:a16="http://schemas.microsoft.com/office/drawing/2014/main" id="{BDAF4539-9B9F-9E4E-F938-B0381E8AB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1856"/>
              <a:ext cx="8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Selection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59475C48-B7DD-C10D-4178-1063E90D3EFD}"/>
              </a:ext>
            </a:extLst>
          </p:cNvPr>
          <p:cNvGrpSpPr>
            <a:grpSpLocks/>
          </p:cNvGrpSpPr>
          <p:nvPr/>
        </p:nvGrpSpPr>
        <p:grpSpPr bwMode="auto">
          <a:xfrm>
            <a:off x="5930900" y="3114675"/>
            <a:ext cx="1443038" cy="1600200"/>
            <a:chOff x="3306" y="2436"/>
            <a:chExt cx="909" cy="1008"/>
          </a:xfrm>
        </p:grpSpPr>
        <p:sp>
          <p:nvSpPr>
            <p:cNvPr id="5151" name="Line 12">
              <a:extLst>
                <a:ext uri="{FF2B5EF4-FFF2-40B4-BE49-F238E27FC236}">
                  <a16:creationId xmlns:a16="http://schemas.microsoft.com/office/drawing/2014/main" id="{EA88893B-0174-297D-F06E-DED305851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43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Text Box 13">
              <a:extLst>
                <a:ext uri="{FF2B5EF4-FFF2-40B4-BE49-F238E27FC236}">
                  <a16:creationId xmlns:a16="http://schemas.microsoft.com/office/drawing/2014/main" id="{0906B974-3D1F-8FE2-CD5F-B8C3B26EB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2450"/>
              <a:ext cx="89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Crossover</a:t>
              </a:r>
            </a:p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Mutation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8C35FDDD-934F-122F-363C-F6B351BBFDEA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4886325"/>
            <a:ext cx="2295525" cy="727075"/>
            <a:chOff x="1410" y="3552"/>
            <a:chExt cx="1446" cy="458"/>
          </a:xfrm>
        </p:grpSpPr>
        <p:sp>
          <p:nvSpPr>
            <p:cNvPr id="5148" name="Line 15">
              <a:extLst>
                <a:ext uri="{FF2B5EF4-FFF2-40B4-BE49-F238E27FC236}">
                  <a16:creationId xmlns:a16="http://schemas.microsoft.com/office/drawing/2014/main" id="{6AEA60FE-3595-837F-A51D-585EABF26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" y="3786"/>
              <a:ext cx="14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16">
              <a:extLst>
                <a:ext uri="{FF2B5EF4-FFF2-40B4-BE49-F238E27FC236}">
                  <a16:creationId xmlns:a16="http://schemas.microsoft.com/office/drawing/2014/main" id="{70D2FA72-2FA6-79C8-B166-CE9B884D9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3552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Text Box 17">
              <a:extLst>
                <a:ext uri="{FF2B5EF4-FFF2-40B4-BE49-F238E27FC236}">
                  <a16:creationId xmlns:a16="http://schemas.microsoft.com/office/drawing/2014/main" id="{B4AECC5F-BE6A-9E8A-D96C-A83418C45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3722"/>
              <a:ext cx="1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Replacement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9AEA507A-B7EC-9209-8087-E302303D76E8}"/>
              </a:ext>
            </a:extLst>
          </p:cNvPr>
          <p:cNvGrpSpPr>
            <a:grpSpLocks/>
          </p:cNvGrpSpPr>
          <p:nvPr/>
        </p:nvGrpSpPr>
        <p:grpSpPr bwMode="auto">
          <a:xfrm>
            <a:off x="369888" y="2163763"/>
            <a:ext cx="1717675" cy="1565275"/>
            <a:chOff x="233" y="1961"/>
            <a:chExt cx="1082" cy="986"/>
          </a:xfrm>
        </p:grpSpPr>
        <p:sp>
          <p:nvSpPr>
            <p:cNvPr id="5146" name="Text Box 19">
              <a:extLst>
                <a:ext uri="{FF2B5EF4-FFF2-40B4-BE49-F238E27FC236}">
                  <a16:creationId xmlns:a16="http://schemas.microsoft.com/office/drawing/2014/main" id="{649E5DFF-D1AF-92AE-5A31-B5DF0CDC2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2199"/>
              <a:ext cx="108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Random</a:t>
              </a:r>
            </a:p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Population</a:t>
              </a:r>
              <a:b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of Solutions</a:t>
              </a:r>
            </a:p>
          </p:txBody>
        </p:sp>
        <p:sp>
          <p:nvSpPr>
            <p:cNvPr id="5147" name="Oval 20">
              <a:extLst>
                <a:ext uri="{FF2B5EF4-FFF2-40B4-BE49-F238E27FC236}">
                  <a16:creationId xmlns:a16="http://schemas.microsoft.com/office/drawing/2014/main" id="{46DD9B6D-8FEF-A77C-D215-95CED9876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961"/>
              <a:ext cx="292" cy="29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9A7D1EC9-4581-1295-0154-6301FB3E06D4}"/>
              </a:ext>
            </a:extLst>
          </p:cNvPr>
          <p:cNvGrpSpPr>
            <a:grpSpLocks/>
          </p:cNvGrpSpPr>
          <p:nvPr/>
        </p:nvGrpSpPr>
        <p:grpSpPr bwMode="auto">
          <a:xfrm>
            <a:off x="465138" y="3971925"/>
            <a:ext cx="1335087" cy="879475"/>
            <a:chOff x="293" y="2502"/>
            <a:chExt cx="841" cy="554"/>
          </a:xfrm>
        </p:grpSpPr>
        <p:sp>
          <p:nvSpPr>
            <p:cNvPr id="5144" name="Text Box 22">
              <a:extLst>
                <a:ext uri="{FF2B5EF4-FFF2-40B4-BE49-F238E27FC236}">
                  <a16:creationId xmlns:a16="http://schemas.microsoft.com/office/drawing/2014/main" id="{A625C531-6782-F51D-93A8-3FE96A48F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" y="2768"/>
              <a:ext cx="8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Evaluate</a:t>
              </a:r>
            </a:p>
          </p:txBody>
        </p:sp>
        <p:sp>
          <p:nvSpPr>
            <p:cNvPr id="5145" name="Oval 23">
              <a:extLst>
                <a:ext uri="{FF2B5EF4-FFF2-40B4-BE49-F238E27FC236}">
                  <a16:creationId xmlns:a16="http://schemas.microsoft.com/office/drawing/2014/main" id="{422FE376-3C1A-0620-C1C0-396EE6C6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502"/>
              <a:ext cx="292" cy="29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98C57D04-DD3C-C71D-15E9-7B766460B644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1493838"/>
            <a:ext cx="2546350" cy="835025"/>
            <a:chOff x="1239" y="941"/>
            <a:chExt cx="1604" cy="526"/>
          </a:xfrm>
        </p:grpSpPr>
        <p:sp>
          <p:nvSpPr>
            <p:cNvPr id="5142" name="Oval 25">
              <a:extLst>
                <a:ext uri="{FF2B5EF4-FFF2-40B4-BE49-F238E27FC236}">
                  <a16:creationId xmlns:a16="http://schemas.microsoft.com/office/drawing/2014/main" id="{ED6CD937-4732-48C6-ED1F-4FF232C0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941"/>
              <a:ext cx="292" cy="29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43" name="Text Box 26">
              <a:extLst>
                <a:ext uri="{FF2B5EF4-FFF2-40B4-BE49-F238E27FC236}">
                  <a16:creationId xmlns:a16="http://schemas.microsoft.com/office/drawing/2014/main" id="{ACE1861D-DDDD-0A0D-52D0-37C900C86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1179"/>
              <a:ext cx="16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Random Selection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5D7697FF-F852-E423-F961-CAF067B4633F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1335088"/>
            <a:ext cx="2327275" cy="854075"/>
            <a:chOff x="4068" y="841"/>
            <a:chExt cx="1466" cy="538"/>
          </a:xfrm>
        </p:grpSpPr>
        <p:sp>
          <p:nvSpPr>
            <p:cNvPr id="5140" name="Oval 28">
              <a:extLst>
                <a:ext uri="{FF2B5EF4-FFF2-40B4-BE49-F238E27FC236}">
                  <a16:creationId xmlns:a16="http://schemas.microsoft.com/office/drawing/2014/main" id="{2B760132-1C59-14FC-F62D-F9483235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841"/>
              <a:ext cx="292" cy="29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41" name="Text Box 29">
              <a:extLst>
                <a:ext uri="{FF2B5EF4-FFF2-40B4-BE49-F238E27FC236}">
                  <a16:creationId xmlns:a16="http://schemas.microsoft.com/office/drawing/2014/main" id="{54E73665-3490-A87D-0D05-040826D41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1091"/>
              <a:ext cx="1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Random Mating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56ECC93-2A9A-5F60-BC76-FFF60FACC93D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2906713"/>
            <a:ext cx="1403350" cy="1231900"/>
            <a:chOff x="4608" y="2495"/>
            <a:chExt cx="884" cy="776"/>
          </a:xfrm>
        </p:grpSpPr>
        <p:sp>
          <p:nvSpPr>
            <p:cNvPr id="5138" name="Oval 31">
              <a:extLst>
                <a:ext uri="{FF2B5EF4-FFF2-40B4-BE49-F238E27FC236}">
                  <a16:creationId xmlns:a16="http://schemas.microsoft.com/office/drawing/2014/main" id="{10AE85D0-32E0-C69C-436E-9A9D647CB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495"/>
              <a:ext cx="292" cy="29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39" name="Text Box 32">
              <a:extLst>
                <a:ext uri="{FF2B5EF4-FFF2-40B4-BE49-F238E27FC236}">
                  <a16:creationId xmlns:a16="http://schemas.microsoft.com/office/drawing/2014/main" id="{40523910-5CDD-103E-CC76-B68762791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753"/>
              <a:ext cx="8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Random</a:t>
              </a:r>
            </a:p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Mutation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8371656B-E683-F476-652E-5044D8682A44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5543550"/>
            <a:ext cx="2259013" cy="917575"/>
            <a:chOff x="1328" y="3492"/>
            <a:chExt cx="1423" cy="578"/>
          </a:xfrm>
        </p:grpSpPr>
        <p:sp>
          <p:nvSpPr>
            <p:cNvPr id="5136" name="Oval 34">
              <a:extLst>
                <a:ext uri="{FF2B5EF4-FFF2-40B4-BE49-F238E27FC236}">
                  <a16:creationId xmlns:a16="http://schemas.microsoft.com/office/drawing/2014/main" id="{BBFC32AC-FEDA-B91B-685E-9ED5B2B0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3492"/>
              <a:ext cx="292" cy="29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37" name="Text Box 35">
              <a:extLst>
                <a:ext uri="{FF2B5EF4-FFF2-40B4-BE49-F238E27FC236}">
                  <a16:creationId xmlns:a16="http://schemas.microsoft.com/office/drawing/2014/main" id="{28A56D1A-33C6-26EB-1BB4-824B29AF6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3782"/>
              <a:ext cx="14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New Population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 autoUpdateAnimBg="0"/>
      <p:bldP spid="194565" grpId="0" animBg="1" autoUpdateAnimBg="0"/>
      <p:bldP spid="19456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0C763D-8A58-82BE-0E0C-FEDE84C1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358421-584D-4F46-95D6-32122BB86B7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336CB886-D78A-2683-47E7-A4027FA1B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GA Flow Chart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9B166A8-1925-9222-CA34-5B2D70348E84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1231900"/>
            <a:ext cx="4454525" cy="5330825"/>
            <a:chOff x="2088" y="776"/>
            <a:chExt cx="2806" cy="3358"/>
          </a:xfrm>
        </p:grpSpPr>
        <p:sp>
          <p:nvSpPr>
            <p:cNvPr id="6149" name="Rectangle 6">
              <a:extLst>
                <a:ext uri="{FF2B5EF4-FFF2-40B4-BE49-F238E27FC236}">
                  <a16:creationId xmlns:a16="http://schemas.microsoft.com/office/drawing/2014/main" id="{8AC89B41-6F76-9075-85FF-3B4DB8EB5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780"/>
              <a:ext cx="2802" cy="33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150" name="Group 5">
              <a:extLst>
                <a:ext uri="{FF2B5EF4-FFF2-40B4-BE49-F238E27FC236}">
                  <a16:creationId xmlns:a16="http://schemas.microsoft.com/office/drawing/2014/main" id="{50D4DD30-8BFF-EDF0-514F-87D808B75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" y="776"/>
              <a:ext cx="2796" cy="3342"/>
              <a:chOff x="2568" y="728"/>
              <a:chExt cx="2796" cy="3342"/>
            </a:xfrm>
          </p:grpSpPr>
          <p:pic>
            <p:nvPicPr>
              <p:cNvPr id="6151" name="Picture 3" descr="FirstFC">
                <a:extLst>
                  <a:ext uri="{FF2B5EF4-FFF2-40B4-BE49-F238E27FC236}">
                    <a16:creationId xmlns:a16="http://schemas.microsoft.com/office/drawing/2014/main" id="{4D58F826-69FD-F8FC-2869-23726A9D2D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8" y="728"/>
                <a:ext cx="2796" cy="2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4" descr="SecondFC">
                <a:extLst>
                  <a:ext uri="{FF2B5EF4-FFF2-40B4-BE49-F238E27FC236}">
                    <a16:creationId xmlns:a16="http://schemas.microsoft.com/office/drawing/2014/main" id="{6609D838-A106-6C48-E9E9-B62A31558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3" y="3032"/>
                <a:ext cx="2448" cy="1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1DF439A-6E30-5E34-865A-3D725171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D6EEEC-CF7A-4C5A-B2E0-3967FF9AE36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73F8FD64-4D42-70D2-F5F9-3690E041A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838" y="0"/>
            <a:ext cx="75993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Parent Selection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34D86DCF-5688-BAB4-66FF-F1D9A4113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1279525"/>
            <a:ext cx="8226425" cy="44973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process in which individual strings in the population are selected to contribute to the next generation is called </a:t>
            </a:r>
            <a:r>
              <a:rPr lang="en-US" sz="2400" b="1">
                <a:solidFill>
                  <a:srgbClr val="CC00FF"/>
                </a:solidFill>
              </a:rPr>
              <a:t>parent selection</a:t>
            </a:r>
          </a:p>
          <a:p>
            <a:pPr lvl="1" eaLnBrk="1" hangingPunct="1">
              <a:defRPr/>
            </a:pPr>
            <a:r>
              <a:rPr lang="en-US" sz="2000"/>
              <a:t>based on fitness</a:t>
            </a:r>
          </a:p>
          <a:p>
            <a:pPr lvl="1" eaLnBrk="1" hangingPunct="1">
              <a:defRPr/>
            </a:pPr>
            <a:r>
              <a:rPr lang="en-US" sz="2000"/>
              <a:t>strings with a high fitness have a higher probability of contributing one or more offspring to the next generation</a:t>
            </a:r>
            <a:br>
              <a:rPr lang="en-US" sz="2000"/>
            </a:br>
            <a:endParaRPr lang="en-US" sz="2000"/>
          </a:p>
          <a:p>
            <a:pPr eaLnBrk="1" hangingPunct="1">
              <a:defRPr/>
            </a:pPr>
            <a:r>
              <a:rPr lang="en-US" sz="2400"/>
              <a:t>Biased Roulette Wheel Selection</a:t>
            </a:r>
          </a:p>
          <a:p>
            <a:pPr eaLnBrk="1" hangingPunct="1">
              <a:defRPr/>
            </a:pPr>
            <a:endParaRPr lang="en-US" sz="24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5EE68D9-2858-6A36-8D26-992B7637D91C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4619625"/>
            <a:ext cx="1562100" cy="1562100"/>
            <a:chOff x="2700" y="3240"/>
            <a:chExt cx="984" cy="984"/>
          </a:xfrm>
        </p:grpSpPr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EF38CE3E-D1A9-4CE0-8036-F221BCD0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40"/>
              <a:ext cx="984" cy="9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6" name="Line 6">
              <a:extLst>
                <a:ext uri="{FF2B5EF4-FFF2-40B4-BE49-F238E27FC236}">
                  <a16:creationId xmlns:a16="http://schemas.microsoft.com/office/drawing/2014/main" id="{D9FF2CDA-2B6D-69BD-E443-6200F1CFB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3240"/>
              <a:ext cx="0" cy="98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7">
              <a:extLst>
                <a:ext uri="{FF2B5EF4-FFF2-40B4-BE49-F238E27FC236}">
                  <a16:creationId xmlns:a16="http://schemas.microsoft.com/office/drawing/2014/main" id="{E2BE255E-3DCB-14B3-DE60-D901D474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4" y="3744"/>
              <a:ext cx="242" cy="4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8">
              <a:extLst>
                <a:ext uri="{FF2B5EF4-FFF2-40B4-BE49-F238E27FC236}">
                  <a16:creationId xmlns:a16="http://schemas.microsoft.com/office/drawing/2014/main" id="{68F88923-586D-C718-2438-4A6D44817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8" y="3408"/>
              <a:ext cx="372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9">
              <a:extLst>
                <a:ext uri="{FF2B5EF4-FFF2-40B4-BE49-F238E27FC236}">
                  <a16:creationId xmlns:a16="http://schemas.microsoft.com/office/drawing/2014/main" id="{E39F3449-3A6E-3AFB-86BF-03D21E651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3444"/>
              <a:ext cx="378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0">
              <a:extLst>
                <a:ext uri="{FF2B5EF4-FFF2-40B4-BE49-F238E27FC236}">
                  <a16:creationId xmlns:a16="http://schemas.microsoft.com/office/drawing/2014/main" id="{E8FCB37E-A311-40CA-CF24-714D31A69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3756"/>
              <a:ext cx="39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1">
              <a:extLst>
                <a:ext uri="{FF2B5EF4-FFF2-40B4-BE49-F238E27FC236}">
                  <a16:creationId xmlns:a16="http://schemas.microsoft.com/office/drawing/2014/main" id="{5EB2ED24-5E37-E2F0-1D0D-5BF49194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726"/>
              <a:ext cx="47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2" name="Text Box 12">
              <a:extLst>
                <a:ext uri="{FF2B5EF4-FFF2-40B4-BE49-F238E27FC236}">
                  <a16:creationId xmlns:a16="http://schemas.microsoft.com/office/drawing/2014/main" id="{7460FC8B-44C6-0EFE-D0EA-5485A930F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366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83" name="Text Box 13">
              <a:extLst>
                <a:ext uri="{FF2B5EF4-FFF2-40B4-BE49-F238E27FC236}">
                  <a16:creationId xmlns:a16="http://schemas.microsoft.com/office/drawing/2014/main" id="{1094C90F-C5BA-8490-55B1-8B526ED04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392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84" name="Text Box 14">
              <a:extLst>
                <a:ext uri="{FF2B5EF4-FFF2-40B4-BE49-F238E27FC236}">
                  <a16:creationId xmlns:a16="http://schemas.microsoft.com/office/drawing/2014/main" id="{1B3F5453-4E56-3534-A648-0329C152F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" y="387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185" name="Text Box 15">
              <a:extLst>
                <a:ext uri="{FF2B5EF4-FFF2-40B4-BE49-F238E27FC236}">
                  <a16:creationId xmlns:a16="http://schemas.microsoft.com/office/drawing/2014/main" id="{9FB6C3EB-526C-1F48-367C-41AE69B31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35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86" name="Text Box 16">
              <a:extLst>
                <a:ext uri="{FF2B5EF4-FFF2-40B4-BE49-F238E27FC236}">
                  <a16:creationId xmlns:a16="http://schemas.microsoft.com/office/drawing/2014/main" id="{9BEB2C8F-59E5-DC6C-4FD8-8093891AE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32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87" name="Text Box 17">
              <a:extLst>
                <a:ext uri="{FF2B5EF4-FFF2-40B4-BE49-F238E27FC236}">
                  <a16:creationId xmlns:a16="http://schemas.microsoft.com/office/drawing/2014/main" id="{344B5A0D-13B3-7A60-44C7-3F914F506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33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E2EC3BC3-A2E8-A78B-650E-73A6AA8F2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654550"/>
            <a:ext cx="3751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When you spin the wheel,</a:t>
            </a:r>
          </a:p>
          <a:p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items 1 and 5 have the</a:t>
            </a:r>
          </a:p>
          <a:p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greatest chance of coming up</a:t>
            </a:r>
          </a:p>
          <a:p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while item 2 has the smallest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FED92E54-FE11-80A9-675C-4E858BA3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F80C48-BAE0-4C48-B708-C83FB75133B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1AE6CAC0-D62E-41EB-8FBD-2A4864763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D664BF95-A943-4DEC-5F1B-C171A70AB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1323975"/>
            <a:ext cx="3365500" cy="44973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Given the following population of chromosomes, select two parents: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D0936801-2030-52C9-8F9D-83A194032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1962150"/>
            <a:ext cx="337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9900"/>
                </a:solidFill>
                <a:latin typeface="Times New Roman" panose="02020603050405020304" pitchFamily="18" charset="0"/>
              </a:rPr>
              <a:t>   Chromosome                  Fitness</a:t>
            </a: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9AFDFADA-92BF-F6E7-43A7-6534D877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343150"/>
            <a:ext cx="305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9900"/>
                </a:solidFill>
                <a:latin typeface="Courier New" panose="02070309020205020404" pitchFamily="49" charset="0"/>
              </a:rPr>
              <a:t>(1 0 1 0 0 1)      23</a:t>
            </a:r>
          </a:p>
        </p:txBody>
      </p:sp>
      <p:sp>
        <p:nvSpPr>
          <p:cNvPr id="198662" name="Text Box 6">
            <a:extLst>
              <a:ext uri="{FF2B5EF4-FFF2-40B4-BE49-F238E27FC236}">
                <a16:creationId xmlns:a16="http://schemas.microsoft.com/office/drawing/2014/main" id="{3CAB5663-655C-A8AE-6495-58CBFA8A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724150"/>
            <a:ext cx="305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9900"/>
                </a:solidFill>
                <a:latin typeface="Courier New" panose="02070309020205020404" pitchFamily="49" charset="0"/>
              </a:rPr>
              <a:t>(1 1 1 0 0 1)      12</a:t>
            </a:r>
          </a:p>
        </p:txBody>
      </p:sp>
      <p:sp>
        <p:nvSpPr>
          <p:cNvPr id="198663" name="Text Box 7">
            <a:extLst>
              <a:ext uri="{FF2B5EF4-FFF2-40B4-BE49-F238E27FC236}">
                <a16:creationId xmlns:a16="http://schemas.microsoft.com/office/drawing/2014/main" id="{035ACD60-296F-2224-4C07-864AFD3B4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3143250"/>
            <a:ext cx="305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9900"/>
                </a:solidFill>
                <a:latin typeface="Courier New" panose="02070309020205020404" pitchFamily="49" charset="0"/>
              </a:rPr>
              <a:t>(0 1 1 0 1 1)      25</a:t>
            </a:r>
          </a:p>
        </p:txBody>
      </p:sp>
      <p:sp>
        <p:nvSpPr>
          <p:cNvPr id="198664" name="Text Box 8">
            <a:extLst>
              <a:ext uri="{FF2B5EF4-FFF2-40B4-BE49-F238E27FC236}">
                <a16:creationId xmlns:a16="http://schemas.microsoft.com/office/drawing/2014/main" id="{A3D41235-3C46-ACDD-82F8-53101755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3562350"/>
            <a:ext cx="305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9900"/>
                </a:solidFill>
                <a:latin typeface="Courier New" panose="02070309020205020404" pitchFamily="49" charset="0"/>
              </a:rPr>
              <a:t>(0 1 0 1 1 0)       5</a:t>
            </a:r>
          </a:p>
        </p:txBody>
      </p:sp>
      <p:sp>
        <p:nvSpPr>
          <p:cNvPr id="198665" name="Text Box 9">
            <a:extLst>
              <a:ext uri="{FF2B5EF4-FFF2-40B4-BE49-F238E27FC236}">
                <a16:creationId xmlns:a16="http://schemas.microsoft.com/office/drawing/2014/main" id="{CE79CF78-8529-E8EB-9BF3-94A2E3F0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3962400"/>
            <a:ext cx="305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9900"/>
                </a:solidFill>
                <a:latin typeface="Courier New" panose="02070309020205020404" pitchFamily="49" charset="0"/>
              </a:rPr>
              <a:t>(0 1 1 0 1 0)      17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3BE0D44-B793-A1F8-45F2-A972185A2871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4400550"/>
            <a:ext cx="3219450" cy="366713"/>
            <a:chOff x="2232" y="2460"/>
            <a:chExt cx="2028" cy="231"/>
          </a:xfrm>
        </p:grpSpPr>
        <p:sp>
          <p:nvSpPr>
            <p:cNvPr id="8220" name="Text Box 11">
              <a:extLst>
                <a:ext uri="{FF2B5EF4-FFF2-40B4-BE49-F238E27FC236}">
                  <a16:creationId xmlns:a16="http://schemas.microsoft.com/office/drawing/2014/main" id="{06F0B1A3-1E36-5AE4-75EA-BAD93A25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460"/>
              <a:ext cx="19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9900"/>
                  </a:solidFill>
                  <a:latin typeface="Courier New" panose="02070309020205020404" pitchFamily="49" charset="0"/>
                </a:rPr>
                <a:t>Total Fitness      82</a:t>
              </a:r>
            </a:p>
          </p:txBody>
        </p:sp>
        <p:sp>
          <p:nvSpPr>
            <p:cNvPr id="8221" name="Line 12">
              <a:extLst>
                <a:ext uri="{FF2B5EF4-FFF2-40B4-BE49-F238E27FC236}">
                  <a16:creationId xmlns:a16="http://schemas.microsoft.com/office/drawing/2014/main" id="{9FDDE840-7DB6-D943-0EED-055E1F572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460"/>
              <a:ext cx="2028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2E3CD273-30D7-BE03-77A9-B8D153F4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038725"/>
            <a:ext cx="349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99"/>
                </a:solidFill>
                <a:latin typeface="Times New Roman" panose="02020603050405020304" pitchFamily="18" charset="0"/>
              </a:rPr>
              <a:t>Find the total fitness of the population</a:t>
            </a:r>
          </a:p>
        </p:txBody>
      </p:sp>
      <p:sp>
        <p:nvSpPr>
          <p:cNvPr id="198670" name="Text Box 14">
            <a:extLst>
              <a:ext uri="{FF2B5EF4-FFF2-40B4-BE49-F238E27FC236}">
                <a16:creationId xmlns:a16="http://schemas.microsoft.com/office/drawing/2014/main" id="{23941F54-BC5F-5258-314B-A5F4E218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5438775"/>
            <a:ext cx="311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99"/>
                </a:solidFill>
                <a:latin typeface="Times New Roman" panose="02020603050405020304" pitchFamily="18" charset="0"/>
              </a:rPr>
              <a:t>Find the %fitness of each element</a:t>
            </a:r>
          </a:p>
        </p:txBody>
      </p:sp>
      <p:sp>
        <p:nvSpPr>
          <p:cNvPr id="198671" name="Text Box 15">
            <a:extLst>
              <a:ext uri="{FF2B5EF4-FFF2-40B4-BE49-F238E27FC236}">
                <a16:creationId xmlns:a16="http://schemas.microsoft.com/office/drawing/2014/main" id="{135F131C-EEBA-967B-EB6E-3BF7C18A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1962150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% fitness</a:t>
            </a:r>
          </a:p>
        </p:txBody>
      </p:sp>
      <p:sp>
        <p:nvSpPr>
          <p:cNvPr id="198672" name="Text Box 16">
            <a:extLst>
              <a:ext uri="{FF2B5EF4-FFF2-40B4-BE49-F238E27FC236}">
                <a16:creationId xmlns:a16="http://schemas.microsoft.com/office/drawing/2014/main" id="{283D3C1C-B08C-A1DE-A8D7-C00DE04EB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23241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0.28</a:t>
            </a:r>
          </a:p>
        </p:txBody>
      </p:sp>
      <p:sp>
        <p:nvSpPr>
          <p:cNvPr id="198673" name="Text Box 17">
            <a:extLst>
              <a:ext uri="{FF2B5EF4-FFF2-40B4-BE49-F238E27FC236}">
                <a16:creationId xmlns:a16="http://schemas.microsoft.com/office/drawing/2014/main" id="{1963C2E3-E536-4D7B-0474-A83BE10A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2714625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0.15</a:t>
            </a:r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3DC6E467-195B-2113-0E02-7184B88D7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31242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0.30</a:t>
            </a:r>
          </a:p>
        </p:txBody>
      </p:sp>
      <p:sp>
        <p:nvSpPr>
          <p:cNvPr id="198675" name="Text Box 19">
            <a:extLst>
              <a:ext uri="{FF2B5EF4-FFF2-40B4-BE49-F238E27FC236}">
                <a16:creationId xmlns:a16="http://schemas.microsoft.com/office/drawing/2014/main" id="{EE12D063-EA5E-0844-9BDD-598F618C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3514725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0.06</a:t>
            </a:r>
          </a:p>
        </p:txBody>
      </p:sp>
      <p:sp>
        <p:nvSpPr>
          <p:cNvPr id="198676" name="Text Box 20">
            <a:extLst>
              <a:ext uri="{FF2B5EF4-FFF2-40B4-BE49-F238E27FC236}">
                <a16:creationId xmlns:a16="http://schemas.microsoft.com/office/drawing/2014/main" id="{C58B6D36-5157-CCC4-CE4F-07CF573D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394335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0.21</a:t>
            </a:r>
          </a:p>
        </p:txBody>
      </p:sp>
      <p:sp>
        <p:nvSpPr>
          <p:cNvPr id="198677" name="Text Box 21">
            <a:extLst>
              <a:ext uri="{FF2B5EF4-FFF2-40B4-BE49-F238E27FC236}">
                <a16:creationId xmlns:a16="http://schemas.microsoft.com/office/drawing/2014/main" id="{85A77A43-4287-9888-249A-90280CAB1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857875"/>
            <a:ext cx="253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99"/>
                </a:solidFill>
                <a:latin typeface="Times New Roman" panose="02020603050405020304" pitchFamily="18" charset="0"/>
              </a:rPr>
              <a:t>Find the cumulative fitness</a:t>
            </a:r>
          </a:p>
        </p:txBody>
      </p:sp>
      <p:sp>
        <p:nvSpPr>
          <p:cNvPr id="198678" name="Text Box 22">
            <a:extLst>
              <a:ext uri="{FF2B5EF4-FFF2-40B4-BE49-F238E27FC236}">
                <a16:creationId xmlns:a16="http://schemas.microsoft.com/office/drawing/2014/main" id="{E77566F9-36AD-ADD8-06F2-A519A131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38" y="19431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  cf</a:t>
            </a:r>
          </a:p>
        </p:txBody>
      </p:sp>
      <p:sp>
        <p:nvSpPr>
          <p:cNvPr id="198679" name="Text Box 23">
            <a:extLst>
              <a:ext uri="{FF2B5EF4-FFF2-40B4-BE49-F238E27FC236}">
                <a16:creationId xmlns:a16="http://schemas.microsoft.com/office/drawing/2014/main" id="{1BD02FA3-C6E3-5AB3-68A4-E8BCF51EA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38" y="230505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0.28</a:t>
            </a:r>
          </a:p>
        </p:txBody>
      </p:sp>
      <p:sp>
        <p:nvSpPr>
          <p:cNvPr id="198680" name="Text Box 24">
            <a:extLst>
              <a:ext uri="{FF2B5EF4-FFF2-40B4-BE49-F238E27FC236}">
                <a16:creationId xmlns:a16="http://schemas.microsoft.com/office/drawing/2014/main" id="{D96561C1-B3E1-CC45-C790-C71C13DE8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2714625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0.43</a:t>
            </a:r>
          </a:p>
        </p:txBody>
      </p:sp>
      <p:sp>
        <p:nvSpPr>
          <p:cNvPr id="198681" name="Text Box 25">
            <a:extLst>
              <a:ext uri="{FF2B5EF4-FFF2-40B4-BE49-F238E27FC236}">
                <a16:creationId xmlns:a16="http://schemas.microsoft.com/office/drawing/2014/main" id="{895BA09F-CC73-BB80-F2C2-23E2DE822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31242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0.73</a:t>
            </a:r>
          </a:p>
        </p:txBody>
      </p:sp>
      <p:sp>
        <p:nvSpPr>
          <p:cNvPr id="198682" name="Text Box 26">
            <a:extLst>
              <a:ext uri="{FF2B5EF4-FFF2-40B4-BE49-F238E27FC236}">
                <a16:creationId xmlns:a16="http://schemas.microsoft.com/office/drawing/2014/main" id="{9ACB06E1-7506-23FB-76A8-BE410189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348615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0.79</a:t>
            </a:r>
          </a:p>
        </p:txBody>
      </p:sp>
      <p:sp>
        <p:nvSpPr>
          <p:cNvPr id="198683" name="Text Box 27">
            <a:extLst>
              <a:ext uri="{FF2B5EF4-FFF2-40B4-BE49-F238E27FC236}">
                <a16:creationId xmlns:a16="http://schemas.microsoft.com/office/drawing/2014/main" id="{75AE8785-CE1B-BEE5-2960-11C238E3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3933825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1.00</a:t>
            </a:r>
          </a:p>
        </p:txBody>
      </p:sp>
      <p:sp>
        <p:nvSpPr>
          <p:cNvPr id="198684" name="Text Box 28">
            <a:extLst>
              <a:ext uri="{FF2B5EF4-FFF2-40B4-BE49-F238E27FC236}">
                <a16:creationId xmlns:a16="http://schemas.microsoft.com/office/drawing/2014/main" id="{EF026128-804D-BF01-9ED9-FD203279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5089525"/>
            <a:ext cx="41068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FFFF99"/>
                </a:solidFill>
                <a:latin typeface="Times New Roman" panose="02020603050405020304" pitchFamily="18" charset="0"/>
              </a:rPr>
              <a:t>Now, throw a random number between 0 and 1, if it is</a:t>
            </a:r>
          </a:p>
          <a:p>
            <a:r>
              <a:rPr lang="en-US" altLang="en-US" sz="1200" b="1">
                <a:solidFill>
                  <a:srgbClr val="FFFF99"/>
                </a:solidFill>
                <a:latin typeface="Times New Roman" panose="02020603050405020304" pitchFamily="18" charset="0"/>
              </a:rPr>
              <a:t>in the range 0 to 0.28 select element 1, between 0.28 and 0.43</a:t>
            </a:r>
          </a:p>
          <a:p>
            <a:r>
              <a:rPr lang="en-US" altLang="en-US" sz="1200" b="1">
                <a:solidFill>
                  <a:srgbClr val="FFFF99"/>
                </a:solidFill>
                <a:latin typeface="Times New Roman" panose="02020603050405020304" pitchFamily="18" charset="0"/>
              </a:rPr>
              <a:t>select element 2, . . .</a:t>
            </a:r>
            <a:endParaRPr lang="en-US" altLang="en-US" b="1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  <p:bldP spid="198660" grpId="0" autoUpdateAnimBg="0"/>
      <p:bldP spid="198661" grpId="0" autoUpdateAnimBg="0"/>
      <p:bldP spid="198662" grpId="0" autoUpdateAnimBg="0"/>
      <p:bldP spid="198663" grpId="0" autoUpdateAnimBg="0"/>
      <p:bldP spid="198664" grpId="0" autoUpdateAnimBg="0"/>
      <p:bldP spid="198665" grpId="0" autoUpdateAnimBg="0"/>
      <p:bldP spid="198669" grpId="0" autoUpdateAnimBg="0"/>
      <p:bldP spid="198670" grpId="0" autoUpdateAnimBg="0"/>
      <p:bldP spid="198671" grpId="0" autoUpdateAnimBg="0"/>
      <p:bldP spid="198672" grpId="0" autoUpdateAnimBg="0"/>
      <p:bldP spid="198673" grpId="0" autoUpdateAnimBg="0"/>
      <p:bldP spid="198674" grpId="0" autoUpdateAnimBg="0"/>
      <p:bldP spid="198675" grpId="0" autoUpdateAnimBg="0"/>
      <p:bldP spid="198676" grpId="0" autoUpdateAnimBg="0"/>
      <p:bldP spid="198677" grpId="0" autoUpdateAnimBg="0"/>
      <p:bldP spid="198678" grpId="0" autoUpdateAnimBg="0"/>
      <p:bldP spid="198679" grpId="0" autoUpdateAnimBg="0"/>
      <p:bldP spid="198680" grpId="0" autoUpdateAnimBg="0"/>
      <p:bldP spid="198681" grpId="0" autoUpdateAnimBg="0"/>
      <p:bldP spid="198682" grpId="0" autoUpdateAnimBg="0"/>
      <p:bldP spid="198683" grpId="0" autoUpdateAnimBg="0"/>
      <p:bldP spid="1986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D654-0DA3-F2F9-46CD-9EC1EB31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8C5CA-60C7-4B87-8DFF-6E581C8071B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73E1E975-AF40-2B7F-61D9-73FCCF51B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Crossover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1B164E7-53DC-80EF-9EEE-A5D76DA52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309688"/>
            <a:ext cx="8226425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Once two parents are selected, their chromosomes are mixed to create the children for the next generation</a:t>
            </a:r>
            <a:endParaRPr lang="en-US" sz="2800"/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199684" name="Picture 4" descr="Cross">
            <a:extLst>
              <a:ext uri="{FF2B5EF4-FFF2-40B4-BE49-F238E27FC236}">
                <a16:creationId xmlns:a16="http://schemas.microsoft.com/office/drawing/2014/main" id="{DDE07DDD-526D-02D7-2CD6-CC3C531C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3016250"/>
            <a:ext cx="4276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5" name="Text Box 5">
            <a:extLst>
              <a:ext uri="{FF2B5EF4-FFF2-40B4-BE49-F238E27FC236}">
                <a16:creationId xmlns:a16="http://schemas.microsoft.com/office/drawing/2014/main" id="{61558E29-AC63-812E-EE85-86D49A70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124575"/>
            <a:ext cx="391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Called single point crossover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9FC3069-7162-6AD1-3A51-7E1440D5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87F06-D91F-4454-93FF-7C9D3061A1E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442084C9-8D7D-7376-DEEB-8B1007DE0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A866CDD8-F83D-234C-8F9B-AA8E4049D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" y="1217613"/>
            <a:ext cx="3836988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Assume the parents selected from the previous example are: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00708" name="Text Box 4">
            <a:extLst>
              <a:ext uri="{FF2B5EF4-FFF2-40B4-BE49-F238E27FC236}">
                <a16:creationId xmlns:a16="http://schemas.microsoft.com/office/drawing/2014/main" id="{B1025683-0023-F328-BADA-ACFCEF3E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2752725"/>
            <a:ext cx="602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9900"/>
                </a:solidFill>
                <a:latin typeface="Courier New" panose="02070309020205020404" pitchFamily="49" charset="0"/>
              </a:rPr>
              <a:t>(1 0 1 0 0 1)      (0 1 1 0 1 0)</a:t>
            </a:r>
          </a:p>
        </p:txBody>
      </p:sp>
      <p:sp>
        <p:nvSpPr>
          <p:cNvPr id="200709" name="Text Box 5">
            <a:extLst>
              <a:ext uri="{FF2B5EF4-FFF2-40B4-BE49-F238E27FC236}">
                <a16:creationId xmlns:a16="http://schemas.microsoft.com/office/drawing/2014/main" id="{617C6355-0DD7-CCF2-D9DA-0A35B4158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5718175"/>
            <a:ext cx="419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Find a random crossover point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86443CA-38AF-4C0E-3729-EFBFECD6FC1A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3048000"/>
            <a:ext cx="3505200" cy="400050"/>
            <a:chOff x="2832" y="1236"/>
            <a:chExt cx="2208" cy="252"/>
          </a:xfrm>
        </p:grpSpPr>
        <p:sp>
          <p:nvSpPr>
            <p:cNvPr id="10264" name="Line 7">
              <a:extLst>
                <a:ext uri="{FF2B5EF4-FFF2-40B4-BE49-F238E27FC236}">
                  <a16:creationId xmlns:a16="http://schemas.microsoft.com/office/drawing/2014/main" id="{55084940-6CCC-845B-F9CF-69BC92EBF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236"/>
              <a:ext cx="0" cy="2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8">
              <a:extLst>
                <a:ext uri="{FF2B5EF4-FFF2-40B4-BE49-F238E27FC236}">
                  <a16:creationId xmlns:a16="http://schemas.microsoft.com/office/drawing/2014/main" id="{A9132AEE-B4C6-BBF3-9879-D55714292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236"/>
              <a:ext cx="0" cy="2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713" name="Text Box 9">
            <a:extLst>
              <a:ext uri="{FF2B5EF4-FFF2-40B4-BE49-F238E27FC236}">
                <a16:creationId xmlns:a16="http://schemas.microsoft.com/office/drawing/2014/main" id="{95C86351-B61A-B057-01C1-955F4CE1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6213475"/>
            <a:ext cx="518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Swap the bits after the crossover point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5B78527E-CD1A-AC6B-6615-A7734FBF89DE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181350"/>
            <a:ext cx="1644650" cy="1457325"/>
            <a:chOff x="1850" y="1320"/>
            <a:chExt cx="1036" cy="918"/>
          </a:xfrm>
        </p:grpSpPr>
        <p:sp>
          <p:nvSpPr>
            <p:cNvPr id="10262" name="Text Box 11">
              <a:extLst>
                <a:ext uri="{FF2B5EF4-FFF2-40B4-BE49-F238E27FC236}">
                  <a16:creationId xmlns:a16="http://schemas.microsoft.com/office/drawing/2014/main" id="{EC736364-1E70-600A-7CB6-80E7ABA9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1950"/>
              <a:ext cx="1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FF9900"/>
                  </a:solidFill>
                  <a:latin typeface="Courier New" panose="02070309020205020404" pitchFamily="49" charset="0"/>
                </a:rPr>
                <a:t>(1 0 1 0</a:t>
              </a:r>
            </a:p>
          </p:txBody>
        </p:sp>
        <p:sp>
          <p:nvSpPr>
            <p:cNvPr id="10263" name="Line 12">
              <a:extLst>
                <a:ext uri="{FF2B5EF4-FFF2-40B4-BE49-F238E27FC236}">
                  <a16:creationId xmlns:a16="http://schemas.microsoft.com/office/drawing/2014/main" id="{6FD5BB7A-1D5D-5FF6-AAC6-7285B034F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20"/>
              <a:ext cx="0" cy="64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B8223460-C0D0-E7F1-90B8-A98559DF805F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3143250"/>
            <a:ext cx="3806825" cy="1495425"/>
            <a:chOff x="2858" y="1296"/>
            <a:chExt cx="2398" cy="942"/>
          </a:xfrm>
        </p:grpSpPr>
        <p:sp>
          <p:nvSpPr>
            <p:cNvPr id="10260" name="Text Box 14">
              <a:extLst>
                <a:ext uri="{FF2B5EF4-FFF2-40B4-BE49-F238E27FC236}">
                  <a16:creationId xmlns:a16="http://schemas.microsoft.com/office/drawing/2014/main" id="{4CE6FD73-5CE2-F620-CD5D-CE54B4A00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195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FF9900"/>
                  </a:solidFill>
                  <a:latin typeface="Courier New" panose="02070309020205020404" pitchFamily="49" charset="0"/>
                </a:rPr>
                <a:t>1 0)</a:t>
              </a:r>
            </a:p>
          </p:txBody>
        </p:sp>
        <p:sp>
          <p:nvSpPr>
            <p:cNvPr id="10261" name="Line 15">
              <a:extLst>
                <a:ext uri="{FF2B5EF4-FFF2-40B4-BE49-F238E27FC236}">
                  <a16:creationId xmlns:a16="http://schemas.microsoft.com/office/drawing/2014/main" id="{84D64A1F-163E-C897-6970-6BE6438ED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2" y="1296"/>
              <a:ext cx="2064" cy="68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FA225451-96F2-C215-7D44-4FAFDD00A622}"/>
              </a:ext>
            </a:extLst>
          </p:cNvPr>
          <p:cNvGrpSpPr>
            <a:grpSpLocks/>
          </p:cNvGrpSpPr>
          <p:nvPr/>
        </p:nvGrpSpPr>
        <p:grpSpPr bwMode="auto">
          <a:xfrm>
            <a:off x="6521450" y="3171825"/>
            <a:ext cx="1644650" cy="1476375"/>
            <a:chOff x="4046" y="1314"/>
            <a:chExt cx="1036" cy="930"/>
          </a:xfrm>
        </p:grpSpPr>
        <p:sp>
          <p:nvSpPr>
            <p:cNvPr id="10258" name="Text Box 17">
              <a:extLst>
                <a:ext uri="{FF2B5EF4-FFF2-40B4-BE49-F238E27FC236}">
                  <a16:creationId xmlns:a16="http://schemas.microsoft.com/office/drawing/2014/main" id="{49F31F44-395C-1C1D-6287-DD118B5E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1956"/>
              <a:ext cx="1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FF9900"/>
                  </a:solidFill>
                  <a:latin typeface="Courier New" panose="02070309020205020404" pitchFamily="49" charset="0"/>
                </a:rPr>
                <a:t>(0 1 1 0</a:t>
              </a:r>
            </a:p>
          </p:txBody>
        </p:sp>
        <p:sp>
          <p:nvSpPr>
            <p:cNvPr id="10259" name="Line 18">
              <a:extLst>
                <a:ext uri="{FF2B5EF4-FFF2-40B4-BE49-F238E27FC236}">
                  <a16:creationId xmlns:a16="http://schemas.microsoft.com/office/drawing/2014/main" id="{368122A4-38EF-E692-BF91-4E5714535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314"/>
              <a:ext cx="0" cy="6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3391B4E8-D68D-2AAC-074D-BD6A3157B038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3114675"/>
            <a:ext cx="4167188" cy="1524000"/>
            <a:chOff x="3084" y="1278"/>
            <a:chExt cx="2625" cy="960"/>
          </a:xfrm>
        </p:grpSpPr>
        <p:sp>
          <p:nvSpPr>
            <p:cNvPr id="10256" name="Text Box 20">
              <a:extLst>
                <a:ext uri="{FF2B5EF4-FFF2-40B4-BE49-F238E27FC236}">
                  <a16:creationId xmlns:a16="http://schemas.microsoft.com/office/drawing/2014/main" id="{A1539C37-4DB1-5FC3-50C3-33D214F1E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" y="1950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FF9900"/>
                  </a:solidFill>
                  <a:latin typeface="Courier New" panose="02070309020205020404" pitchFamily="49" charset="0"/>
                </a:rPr>
                <a:t>0 1 )</a:t>
              </a:r>
            </a:p>
          </p:txBody>
        </p:sp>
        <p:sp>
          <p:nvSpPr>
            <p:cNvPr id="10257" name="Line 21">
              <a:extLst>
                <a:ext uri="{FF2B5EF4-FFF2-40B4-BE49-F238E27FC236}">
                  <a16:creationId xmlns:a16="http://schemas.microsoft.com/office/drawing/2014/main" id="{B9F4B694-6A22-C62C-B4F6-0F0860A4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278"/>
              <a:ext cx="2004" cy="70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5949CD82-9B86-40FA-5E94-7192AA78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4689475"/>
            <a:ext cx="477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These are the two children which</a:t>
            </a:r>
          </a:p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are now part of the next generation</a:t>
            </a:r>
          </a:p>
        </p:txBody>
      </p:sp>
      <p:sp>
        <p:nvSpPr>
          <p:cNvPr id="200727" name="Line 23">
            <a:extLst>
              <a:ext uri="{FF2B5EF4-FFF2-40B4-BE49-F238E27FC236}">
                <a16:creationId xmlns:a16="http://schemas.microsoft.com/office/drawing/2014/main" id="{C1DE9583-7D9B-4D69-27AD-1487D502C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743200"/>
            <a:ext cx="0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28" name="Line 24">
            <a:extLst>
              <a:ext uri="{FF2B5EF4-FFF2-40B4-BE49-F238E27FC236}">
                <a16:creationId xmlns:a16="http://schemas.microsoft.com/office/drawing/2014/main" id="{924A79CA-96C5-4108-4665-94D105A93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2763838"/>
            <a:ext cx="158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  <p:bldP spid="200708" grpId="0" autoUpdateAnimBg="0"/>
      <p:bldP spid="200709" grpId="0" autoUpdateAnimBg="0"/>
      <p:bldP spid="200713" grpId="0" autoUpdateAnimBg="0"/>
      <p:bldP spid="2007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D16D63-1F68-18FB-94AD-F1BDCF9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088F1-38AD-4DFD-BF0D-D531A5034B2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8CB1D01A-1E58-70F4-ADEA-B18643F5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Mutation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C4B3C964-1577-7D3E-DEAF-C1CAB50D8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13" y="1401763"/>
            <a:ext cx="8226425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 bit in a child is changed (from 1 to 0 or from 0 to 1) at random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201732" name="Picture 4" descr="Mut">
            <a:extLst>
              <a:ext uri="{FF2B5EF4-FFF2-40B4-BE49-F238E27FC236}">
                <a16:creationId xmlns:a16="http://schemas.microsoft.com/office/drawing/2014/main" id="{3B9F9A88-A990-437E-6B9D-EB7248D5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2819400"/>
            <a:ext cx="22574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3" name="Text Box 5">
            <a:extLst>
              <a:ext uri="{FF2B5EF4-FFF2-40B4-BE49-F238E27FC236}">
                <a16:creationId xmlns:a16="http://schemas.microsoft.com/office/drawing/2014/main" id="{C9E1BE9C-10A2-FDE9-D47E-0C067989B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5051425"/>
            <a:ext cx="434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This is a small probability event</a:t>
            </a:r>
          </a:p>
        </p:txBody>
      </p:sp>
      <p:sp>
        <p:nvSpPr>
          <p:cNvPr id="201734" name="Text Box 6">
            <a:extLst>
              <a:ext uri="{FF2B5EF4-FFF2-40B4-BE49-F238E27FC236}">
                <a16:creationId xmlns:a16="http://schemas.microsoft.com/office/drawing/2014/main" id="{6666EBA0-51BA-341D-9E81-E719CBB05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603875"/>
            <a:ext cx="6613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The effect is to prevent a premature convergence </a:t>
            </a:r>
          </a:p>
          <a:p>
            <a:r>
              <a:rPr lang="en-US" altLang="en-US" sz="2400" b="1">
                <a:solidFill>
                  <a:srgbClr val="FFFF99"/>
                </a:solidFill>
                <a:latin typeface="Times New Roman" panose="02020603050405020304" pitchFamily="18" charset="0"/>
              </a:rPr>
              <a:t>to a local minimum or maximum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3" grpId="0" autoUpdateAnimBg="0"/>
      <p:bldP spid="201734" grpId="0" autoUpdateAnimBg="0"/>
    </p:bldLst>
  </p:timing>
</p:sld>
</file>

<file path=ppt/theme/theme1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787A555A-1B0E-4CEC-B736-97534CE52BB1}"/>
</file>

<file path=customXml/itemProps2.xml><?xml version="1.0" encoding="utf-8"?>
<ds:datastoreItem xmlns:ds="http://schemas.openxmlformats.org/officeDocument/2006/customXml" ds:itemID="{71D46197-44A4-4952-9779-BED90A79F227}"/>
</file>

<file path=customXml/itemProps3.xml><?xml version="1.0" encoding="utf-8"?>
<ds:datastoreItem xmlns:ds="http://schemas.openxmlformats.org/officeDocument/2006/customXml" ds:itemID="{499C1434-DB56-4AA9-85CB-CA98D1D18082}"/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686</TotalTime>
  <Words>840</Words>
  <Application>Microsoft Office PowerPoint</Application>
  <PresentationFormat>On-screen Show (4:3)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Times New Roman</vt:lpstr>
      <vt:lpstr>Courier New</vt:lpstr>
      <vt:lpstr>Fading Grid</vt:lpstr>
      <vt:lpstr>PowerPoint Presentation</vt:lpstr>
      <vt:lpstr>Definition</vt:lpstr>
      <vt:lpstr>General Approach</vt:lpstr>
      <vt:lpstr>GA Flow Chart</vt:lpstr>
      <vt:lpstr>Parent Selection</vt:lpstr>
      <vt:lpstr>Example</vt:lpstr>
      <vt:lpstr>Crossover</vt:lpstr>
      <vt:lpstr>Example</vt:lpstr>
      <vt:lpstr>Mutation</vt:lpstr>
      <vt:lpstr>GA Performance</vt:lpstr>
      <vt:lpstr>Effects of the Genetic Operators </vt:lpstr>
      <vt:lpstr>The Algorithm </vt:lpstr>
      <vt:lpstr>GA Applications</vt:lpstr>
      <vt:lpstr>Representation</vt:lpstr>
      <vt:lpstr>Population</vt:lpstr>
      <vt:lpstr>Crossover</vt:lpstr>
      <vt:lpstr>Mutation</vt:lpstr>
      <vt:lpstr>PowerPoint Presentation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and Simulated Annealing</dc:title>
  <dc:subject>VLSI design</dc:subject>
  <dc:creator>Mostofa Ali Patwary</dc:creator>
  <cp:lastModifiedBy>1905001@cse.buet.ac.bd</cp:lastModifiedBy>
  <cp:revision>97</cp:revision>
  <dcterms:created xsi:type="dcterms:W3CDTF">1997-10-02T17:28:03Z</dcterms:created>
  <dcterms:modified xsi:type="dcterms:W3CDTF">2023-09-13T14:54:03Z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