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sldIdLst>
    <p:sldId id="275" r:id="rId2"/>
    <p:sldId id="276" r:id="rId3"/>
    <p:sldId id="284" r:id="rId4"/>
    <p:sldId id="279" r:id="rId5"/>
    <p:sldId id="285" r:id="rId6"/>
    <p:sldId id="298" r:id="rId7"/>
    <p:sldId id="281" r:id="rId8"/>
    <p:sldId id="258" r:id="rId9"/>
    <p:sldId id="296" r:id="rId10"/>
    <p:sldId id="287" r:id="rId11"/>
    <p:sldId id="288" r:id="rId12"/>
    <p:sldId id="289" r:id="rId13"/>
    <p:sldId id="290" r:id="rId14"/>
    <p:sldId id="291" r:id="rId15"/>
    <p:sldId id="297" r:id="rId16"/>
    <p:sldId id="292" r:id="rId17"/>
    <p:sldId id="294" r:id="rId18"/>
    <p:sldId id="299" r:id="rId19"/>
    <p:sldId id="295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17" r:id="rId30"/>
    <p:sldId id="319" r:id="rId31"/>
    <p:sldId id="316" r:id="rId32"/>
    <p:sldId id="309" r:id="rId33"/>
    <p:sldId id="315" r:id="rId34"/>
    <p:sldId id="320" r:id="rId35"/>
    <p:sldId id="314" r:id="rId36"/>
    <p:sldId id="269" r:id="rId37"/>
    <p:sldId id="270" r:id="rId38"/>
    <p:sldId id="321" r:id="rId39"/>
    <p:sldId id="322" r:id="rId40"/>
    <p:sldId id="327" r:id="rId41"/>
    <p:sldId id="328" r:id="rId42"/>
    <p:sldId id="318" r:id="rId43"/>
    <p:sldId id="333" r:id="rId44"/>
    <p:sldId id="273" r:id="rId45"/>
    <p:sldId id="274" r:id="rId46"/>
    <p:sldId id="329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031DD27-5CF9-2C8B-E99E-B7E508B14D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0341261-4026-CC47-6BEA-0C9902F917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74D3D64C-106F-5E17-FBFB-EECD91F22B7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D08E6EB-A4E9-146C-E373-A8926939805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42D2E85-9CCB-B120-94CD-0FFFC16AE1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42C08F8-2FEC-67DB-55EE-C72CBE6202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512F6-6106-4E50-A704-CC416BF75B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5DBF7386-A0D2-D75C-1CFB-0753928948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1F4F77-2C7A-4237-A9D4-BFE321822F01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5325A6B-7C77-2526-37E2-4B98BAE887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11DCC6E-C5E0-1D0A-6B7C-1BDA079E3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B1591BD5-4F48-E23A-2F2A-5E896E53A6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423CB4-61A8-4D06-8F89-39906AF95D03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D689494-1CBE-929C-38CA-70659D5CC9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F0DCB4C-414C-8DAE-6F6B-EA26FEFA5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E86F72D9-6AB0-65A4-5FF4-CC2309473C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0DF12C-AF79-43DA-811F-08D60BC845D5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5413543-C521-40C1-F5E5-6003BE5FAC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A871F7C2-57DC-DD4F-B6D8-8F8E3512E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77F788FE-1874-60D9-651B-8E6BD9AC9C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0D2E2C-6496-41DF-B2F7-0BAA5D971523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8BC6931-8BE5-7895-7D97-650272B41A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0089777-40D5-6EDA-6370-B57CE9349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3CB98C5E-99FE-5733-E1BD-66A93D9A8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8D51E7-6A46-4B6E-B4C3-5C9AFEDEFD0F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B0C6E30-9E51-0B1A-E7CE-CFABF8D4DB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9B255FD-F9C8-6AE3-48E1-BC7F44C12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056BB84-EE8A-A020-FD92-2ECE781EA4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40309C-A3EC-47E8-810F-A4E9AA8AE2C3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8074FC5-1B91-8C26-8642-201305C560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57925FE-DD6B-1511-1C8E-5DBA8F32C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FD26F572-D122-75B7-E322-47AA82E38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5B5B72-D8D4-4438-9E4D-7A71BCDDD058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780246E-F55E-8997-8966-19D4845517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1B3A116-AD46-0805-C228-AD97AB334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8F58904-5917-4C8E-5EE6-AF57EDF515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EA22AF-B7D1-493B-A807-E21945637E3C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5E46F31-C58F-71B8-377F-8E8C8752A1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D2D33B1-FAE3-ACFB-8ED7-CC0703264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F69482BE-9DD4-3689-4EA3-CBE192AF7C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AB7E9-F54C-44C0-83C6-65EFC004CF4B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F6B94074-276A-D4A2-E536-CA5FACF551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037521C-332A-A278-42F1-F39C18FF2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8C049078-9042-C331-E3B6-09E4CE36E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18165F-2E4F-4EE9-81FC-7DB280296AE9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B3110D8-7371-C48D-1FAA-1580BCF747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DBCD8239-847B-A57E-5DD1-8DA95496F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8DB588C9-B75F-62DA-0120-5E740E6ED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05415F-5767-45FD-A641-7E78CC5AB4D6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81C64C0-679D-9915-A644-EE9371BB5B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65BC02C2-1F7D-B1CA-0705-67B2E2BF8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0B6E3D2E-3A69-F82C-CDCF-C43BF1D600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96046F-1FFF-470F-BA3E-C2CACF501216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E314B1F-E795-0508-0A90-1C569AF251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C9FE577-2A8F-A980-F6F7-520A77B21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8AD2FD35-27F3-BC4E-AED9-243433EDD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925006-7F16-4ECD-A461-2A6C96AC060D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0A913A8-A3DD-9575-6D23-40F4708AE0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2BFE678-C2F9-F5BB-C22C-402093255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63BA4DB6-57B3-5E93-67EB-58C7EB4F86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3BB688-B03A-4A72-940D-5EA740822C32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E71CC7DB-C046-50DD-95BB-42D7351C2B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9430449-5228-4D77-F08B-0B3F8E6ED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B523891E-37FD-4C55-CFE5-47122CAD1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38CCF0-9294-4445-9768-9F763AAAFE9F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CF82E51-AD9A-D3D0-9455-E2BE63D038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87698E27-B093-0E5F-ED49-FDAC07508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63C932B-8DFA-3A50-4E2A-83206E4D3F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786064-7541-431C-B16E-3712E88F0A1A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29E1AFF-67FD-31D8-DA67-E80DC22F7A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9CE14A14-8E16-EA50-87DA-15D3DA3B4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7FB20931-8EB9-F9EB-B7AA-64C2B5C9DA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6E6CED-5643-4438-B438-7A32875A960B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304D524-593F-E101-3421-4FA16DA3CB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A84E1AC-26F2-F8DD-A370-083E22E58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1C0C824E-EEA6-4D4A-B581-4963A7BC8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93ECCA-56AC-43E9-84E3-6739974DFDF9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7276D0ED-F7EE-E0FA-DE77-D75FE76504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D2D27D98-D071-E5DA-4B7C-9F2151830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85C02EB2-D34D-FBA1-962E-D0333FEED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CF7780-76F8-44ED-86FF-DB0BBBAB8203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A685775-69A8-2757-C003-3FD65CEF4B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2CF3130-C7A2-83EF-7FA5-F099407DE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955150BF-6EE7-95BC-6C23-42B7303366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7D2B1A-3100-4303-9B5B-7D10F6358046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D383EE8F-5C7C-43FF-24CA-922E825AFC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9E64946-C980-9ACC-4A9C-C509922C0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4FFAE138-3E24-84A9-F306-DBC783292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CE2B2A-AB57-45BC-8EFC-9B861CE157E3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7F05459-2977-ACE9-1B9F-9722A37F37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A4CEA79-DE2E-8DD6-9F14-9FD7BD036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CBAAFB8-10AE-8BFD-6323-5057E4271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52FCAA-AE27-48FC-BF1C-F96BD03450CC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46A36843-3D08-2780-2C19-552D3E7309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8AD41BF-917B-5541-B58D-88316BC53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84C775AC-0CC4-A865-CF6B-202EBCFDE5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2D1EEE-4101-437F-9244-D3E0405B3F19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4365825-6A36-751C-6D95-E1070B3C70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5A99FFA-F5FB-E6F1-6CBC-79C07BAC4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E192A43A-16C0-6DF8-0251-42A2478DAF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B77A7E-2354-4C8F-80D7-92CF0839D300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E8583FAD-C1E8-D395-B7CC-0776100499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B9515C5-6164-6AD3-48CC-2D72B13B8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18935F31-5D94-F12F-E349-095D457E9B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313A89-3701-4975-859E-9825EDD0CB76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B9F9B43E-B9A5-352B-BB4E-F0A7E48B95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68D2F06-1D27-F9DC-382E-3AB7EC5AF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64EA6F4A-FEB7-01B0-035D-BE5288CF94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8C4424-CD50-483C-B44A-FBE520FEC83F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DBE5524-D025-017E-39CF-3B2426E8EF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5A9C8AA1-B24E-0EF1-2FC0-4C3120A47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50E26482-E662-2882-0CD3-423F814086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DAED7F-76AE-43D7-ACA9-C44813439B88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C17D744A-2C70-1AC8-4F40-60F9D90D32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5984247D-71D2-850D-FFB9-67BDAE59B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6BEBE961-206E-6EBA-9F18-FC25B817D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6C4519-A19E-4AE2-A6B5-2110C12C0B81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4A8CEC43-7A47-E61B-1A8B-ACA4E60347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B7FF042-6328-7774-E90E-DB2352861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DA0C2597-5E66-ADB1-9676-8FB939444A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532A4D-A854-4F86-A514-92B2184E2C86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24037448-0759-83B1-34EE-3A24DEB1D2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BADE37C6-3953-207F-7845-7F4D3F304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6F630F7-DFE4-AFD6-AF1C-84DA60EA57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6A3ABD-FF2B-4C8A-AE5D-28A4E7C493C0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EEEF6FB4-5C88-D7A0-FA97-AB47C223EE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189F92C-01A7-1B15-292B-59BCD8DC2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D165028-381A-90DB-D8A4-C1DAC61CA5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3CB4AC-8C8C-4189-92EF-ED3621C6B75E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A8F691E-5341-635E-54CC-933F3672E6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B1D2BFC7-3E00-A520-99A0-F127EF143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2046D753-841A-E5F3-5D04-849F40747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62BA0A-9830-4786-BAB2-20396F2E7F3C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7F915B2B-CAF9-9635-555B-970B0555EF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28483DD9-69B1-0328-1F08-679169B1D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B4E9390A-6A02-474D-C81B-930BF14A83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212060-0E46-4D26-BBA6-5D80EACD4CA2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3420959C-D681-01AA-AD62-CFAC531607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249ECF3C-9A57-26CB-5EC9-0B4453D0C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D15F652-208C-3DED-ED64-25A14F75A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4F0293-315A-400A-B075-A8CD01108A7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47FAA70-24B4-278F-5CE4-B6643612F9C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E56250A-8365-33D5-3A19-6486F5F9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720CE944-2677-BFFE-2E2D-C7D15CF3B6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A11EB5-A3D9-4D46-8D7F-E5C8B5A82CE6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45ED6283-04A8-81FC-7CB3-2CFCB04C06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82161F6-624F-3C56-BAE8-A195CA529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4425C0CE-252E-229A-0351-5E47A14D9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66E84B-D43B-4415-BD94-6FA6BE13D747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F5C01EF-0CD2-407C-6488-B04BF3AFBA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2B2412F2-5B5A-233C-45FB-0485DD170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528F1152-4D13-B7F3-C2E5-5050EFDCE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DCEFF5-A9BC-4E19-AD86-06A562EBB7DE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47229091-1B39-E954-0D53-DEC74730AF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289247D-1A54-33C4-40B6-BF75B27F6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FF5F2A0C-FF81-352E-5586-9BB79176D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20AF91-A673-44E4-BEC7-DBFED50CDA48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5786530-A376-4628-CA4F-C2E6059975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8F7DE0C-9C91-EEAB-025D-2719A1936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0B774798-5B93-9D27-00D2-2536F91DF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47BCA6-8BBC-40A8-8589-A8DF79303171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0DCADA1-2332-E02A-B194-E3112ADA9D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19851EAC-28E5-951F-B83F-C1B0FADB0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15AF99CA-202F-65C7-5393-A45F59FC34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90BD0E-5358-4356-B4B2-553210B02D76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7FA47AD8-62D1-2636-95B2-BE4D1CE147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EDC218D9-C057-3EB8-CBDD-6F4BFDE80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8B98A7D7-745C-C623-4B8B-85638048A1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DAAB3E-DF5A-4041-8F35-F5AA4D9B5710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BA4870AB-862A-A364-B401-121493C301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7DB0A598-0430-DC2D-C63B-43C9580BD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ED91753-9354-0BEB-F44A-9BC73A5404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A786CA-F2DA-48A0-BE47-CE276F5A0AE8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1D30FDC-2640-8EE7-7A81-16D4D74C13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95E70FB-E3BB-2BFE-EFC9-342189190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739D048-F5A8-CF41-3DB6-AD9D6D5F38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CC02E8-90E2-42C3-99A1-01D4D3B92DD4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75C40F9-58BF-7454-BCF0-4729F294CE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6056A65-8DD9-CD6F-8BDB-4AA982B27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F49775F-3D2B-569C-26BA-74720D90B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E0E18D-637C-4B1F-A278-BFA80906F5B0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B2AE0B6-5D3A-BF4B-3F5D-82FF9EC0E5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B10D02A-462C-E90E-B3C7-28B0EA08C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7B9C099-E178-1853-EAEA-3F10EC7762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3FC030-BB07-4C67-8F8E-4ADC2D6F7495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8EBBFB6-ED8A-2EFB-83C8-F46C4B9F27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DF88AD8-9C3F-8574-2B67-7E23A6D62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DB4C40F-3886-138C-A358-0A0CC1E498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6DEE4B-7A67-4481-9434-53E30A0D5206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145F230-132C-5D08-6C64-CA7DD5FC42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CA8344A-3340-FB1C-752B-260E1AA8D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364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0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3048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495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38481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6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395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16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930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810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979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38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83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116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D9F12A0-B7E1-49B1-0655-A5E6E90DC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9A3063F-8A92-DE9C-7618-7975CF8F8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EF8D6D-0482-0F7B-42FC-0B38D8CC9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25" y="6599238"/>
            <a:ext cx="1452563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800" b="1">
                <a:latin typeface="Verdana" panose="020B0604030504040204" pitchFamily="34" charset="0"/>
              </a:rPr>
              <a:t>Chapter 5: Games </a:t>
            </a:r>
            <a:fld id="{8CC143BC-7D3A-4432-A097-45D2916FF01E}" type="slidenum">
              <a:rPr lang="en-US" altLang="en-US" sz="800" b="1">
                <a:latin typeface="Verdana" panose="020B0604030504040204" pitchFamily="34" charset="0"/>
              </a:rPr>
              <a:pPr/>
              <a:t>‹#›</a:t>
            </a:fld>
            <a:endParaRPr lang="en-US" altLang="en-US" sz="800" b="1">
              <a:latin typeface="Verdana" panose="020B0604030504040204" pitchFamily="34" charset="0"/>
            </a:endParaRP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6B0331A4-6D7E-7A64-76A0-87A0581579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914400"/>
            <a:ext cx="601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alberta.ca/~games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4B21195-5FFD-9C47-1343-333614D36E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2232025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70C0"/>
                </a:solidFill>
              </a:rPr>
              <a:t>Chapter 5:</a:t>
            </a:r>
            <a:br>
              <a:rPr lang="en-US" altLang="en-US" sz="3200">
                <a:solidFill>
                  <a:srgbClr val="FF0000"/>
                </a:solidFill>
              </a:rPr>
            </a:br>
            <a:r>
              <a:rPr lang="en-US" altLang="en-US" sz="2400">
                <a:solidFill>
                  <a:srgbClr val="FF0000"/>
                </a:solidFill>
              </a:rPr>
              <a:t>Adversarial Search </a:t>
            </a:r>
            <a:br>
              <a:rPr lang="en-US" altLang="en-US" sz="2400">
                <a:solidFill>
                  <a:srgbClr val="FF0000"/>
                </a:solidFill>
              </a:rPr>
            </a:br>
            <a:r>
              <a:rPr lang="en-US" altLang="en-US" sz="2400">
                <a:solidFill>
                  <a:srgbClr val="FF0000"/>
                </a:solidFill>
              </a:rPr>
              <a:t>&amp; </a:t>
            </a:r>
            <a:br>
              <a:rPr lang="en-US" altLang="en-US" sz="2400">
                <a:solidFill>
                  <a:srgbClr val="FF0000"/>
                </a:solidFill>
              </a:rPr>
            </a:br>
            <a:r>
              <a:rPr lang="en-US" altLang="en-US" sz="2400">
                <a:solidFill>
                  <a:srgbClr val="FF0000"/>
                </a:solidFill>
              </a:rPr>
              <a:t>Game Playing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3C77193-795B-3487-8ADF-FD2866E11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Two-Ply Game Tree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B7F98D1D-EC89-5526-982C-CC0785977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1EE359FB-1E1F-2833-7D7A-E390D4C8F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id="{C9004C3D-5661-25CC-55BF-DC85F20D3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83F90021-A32C-4CF4-5F93-97DC4FA0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19" name="Picture 7">
            <a:extLst>
              <a:ext uri="{FF2B5EF4-FFF2-40B4-BE49-F238E27FC236}">
                <a16:creationId xmlns:a16="http://schemas.microsoft.com/office/drawing/2014/main" id="{B603C19E-0CD7-3199-B693-EE3D1A899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00525"/>
            <a:ext cx="762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3D48C5C9-687F-5422-965D-C6438DA28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304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21" name="Picture 9">
            <a:extLst>
              <a:ext uri="{FF2B5EF4-FFF2-40B4-BE49-F238E27FC236}">
                <a16:creationId xmlns:a16="http://schemas.microsoft.com/office/drawing/2014/main" id="{BB2205FD-FA83-2C56-1336-A9B50C36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95800"/>
            <a:ext cx="3048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02872656-172B-356A-1A2A-AC3EBC8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495800"/>
            <a:ext cx="3048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23" name="Picture 11">
            <a:extLst>
              <a:ext uri="{FF2B5EF4-FFF2-40B4-BE49-F238E27FC236}">
                <a16:creationId xmlns:a16="http://schemas.microsoft.com/office/drawing/2014/main" id="{941A1109-AA1F-9170-1C4C-ADF40346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386263"/>
            <a:ext cx="1524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24" name="Picture 12">
            <a:extLst>
              <a:ext uri="{FF2B5EF4-FFF2-40B4-BE49-F238E27FC236}">
                <a16:creationId xmlns:a16="http://schemas.microsoft.com/office/drawing/2014/main" id="{2E054B60-0C3E-7B4E-3B39-5B4264F6C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52938"/>
            <a:ext cx="30480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25" name="Picture 13">
            <a:extLst>
              <a:ext uri="{FF2B5EF4-FFF2-40B4-BE49-F238E27FC236}">
                <a16:creationId xmlns:a16="http://schemas.microsoft.com/office/drawing/2014/main" id="{4374E797-1E8B-FF63-1D4C-9C3A3BD3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43400"/>
            <a:ext cx="15240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26" name="Picture 14">
            <a:extLst>
              <a:ext uri="{FF2B5EF4-FFF2-40B4-BE49-F238E27FC236}">
                <a16:creationId xmlns:a16="http://schemas.microsoft.com/office/drawing/2014/main" id="{5598F0AB-0CCE-B909-D142-F4FBE5B21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68813"/>
            <a:ext cx="30480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27" name="Picture 15">
            <a:extLst>
              <a:ext uri="{FF2B5EF4-FFF2-40B4-BE49-F238E27FC236}">
                <a16:creationId xmlns:a16="http://schemas.microsoft.com/office/drawing/2014/main" id="{07EDD172-1E19-5069-BB65-D7D670969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59275"/>
            <a:ext cx="15240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28" name="Picture 16">
            <a:extLst>
              <a:ext uri="{FF2B5EF4-FFF2-40B4-BE49-F238E27FC236}">
                <a16:creationId xmlns:a16="http://schemas.microsoft.com/office/drawing/2014/main" id="{1D43C755-30F2-8173-1776-8DCA7726B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52938"/>
            <a:ext cx="30480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29" name="Picture 17">
            <a:extLst>
              <a:ext uri="{FF2B5EF4-FFF2-40B4-BE49-F238E27FC236}">
                <a16:creationId xmlns:a16="http://schemas.microsoft.com/office/drawing/2014/main" id="{D7BA77E1-37E9-F874-0801-BB37756B8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43400"/>
            <a:ext cx="15240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30" name="Picture 18">
            <a:extLst>
              <a:ext uri="{FF2B5EF4-FFF2-40B4-BE49-F238E27FC236}">
                <a16:creationId xmlns:a16="http://schemas.microsoft.com/office/drawing/2014/main" id="{2A299DAD-B978-35E8-6B79-60C9B0FBE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68813"/>
            <a:ext cx="4572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31" name="Picture 19">
            <a:extLst>
              <a:ext uri="{FF2B5EF4-FFF2-40B4-BE49-F238E27FC236}">
                <a16:creationId xmlns:a16="http://schemas.microsoft.com/office/drawing/2014/main" id="{767D9FD7-D9BB-BB52-D69E-2EA20C6E0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59275"/>
            <a:ext cx="2286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32" name="Picture 20">
            <a:extLst>
              <a:ext uri="{FF2B5EF4-FFF2-40B4-BE49-F238E27FC236}">
                <a16:creationId xmlns:a16="http://schemas.microsoft.com/office/drawing/2014/main" id="{F5684A53-4275-B277-2A71-C6E4E5AC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52938"/>
            <a:ext cx="30480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33" name="Picture 21">
            <a:extLst>
              <a:ext uri="{FF2B5EF4-FFF2-40B4-BE49-F238E27FC236}">
                <a16:creationId xmlns:a16="http://schemas.microsoft.com/office/drawing/2014/main" id="{4698A38E-5BEC-E596-CC0B-2C42B06C0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43400"/>
            <a:ext cx="15240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34" name="Picture 22">
            <a:extLst>
              <a:ext uri="{FF2B5EF4-FFF2-40B4-BE49-F238E27FC236}">
                <a16:creationId xmlns:a16="http://schemas.microsoft.com/office/drawing/2014/main" id="{00C09DEE-5B0D-1586-1B76-5F3FB428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52938"/>
            <a:ext cx="30480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35" name="Picture 23">
            <a:extLst>
              <a:ext uri="{FF2B5EF4-FFF2-40B4-BE49-F238E27FC236}">
                <a16:creationId xmlns:a16="http://schemas.microsoft.com/office/drawing/2014/main" id="{A6E722B3-ACEC-4921-DB49-74A98AAC7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43400"/>
            <a:ext cx="15240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36" name="Picture 24">
            <a:extLst>
              <a:ext uri="{FF2B5EF4-FFF2-40B4-BE49-F238E27FC236}">
                <a16:creationId xmlns:a16="http://schemas.microsoft.com/office/drawing/2014/main" id="{47D1F1D6-7231-916F-57FE-BCF0D2B0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181600"/>
            <a:ext cx="63246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37" name="Picture 25">
            <a:extLst>
              <a:ext uri="{FF2B5EF4-FFF2-40B4-BE49-F238E27FC236}">
                <a16:creationId xmlns:a16="http://schemas.microsoft.com/office/drawing/2014/main" id="{72E9F489-B117-8B8C-3D07-C94E4A4C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3855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38" name="Picture 26">
            <a:extLst>
              <a:ext uri="{FF2B5EF4-FFF2-40B4-BE49-F238E27FC236}">
                <a16:creationId xmlns:a16="http://schemas.microsoft.com/office/drawing/2014/main" id="{9CB26691-0176-B5BB-4926-D1F2494D5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39" name="Picture 27">
            <a:extLst>
              <a:ext uri="{FF2B5EF4-FFF2-40B4-BE49-F238E27FC236}">
                <a16:creationId xmlns:a16="http://schemas.microsoft.com/office/drawing/2014/main" id="{C0960E62-9D87-324D-9A76-22ED8FED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5814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40" name="Picture 28">
            <a:extLst>
              <a:ext uri="{FF2B5EF4-FFF2-40B4-BE49-F238E27FC236}">
                <a16:creationId xmlns:a16="http://schemas.microsoft.com/office/drawing/2014/main" id="{E9A2440D-33AF-205D-8372-EA479812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7D9A658-3C15-4F29-CD31-7DE8EF025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Two-Ply Game Tree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5872AFC3-8444-D9C9-BA58-A75A55DB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45C1FD2-8C84-D934-D8DF-C9B3F5B7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6F7EE115-41F6-2216-8C6E-106E03A7B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B7732D0C-13D4-B010-7D45-F3F8EBCE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43" name="Picture 7">
            <a:extLst>
              <a:ext uri="{FF2B5EF4-FFF2-40B4-BE49-F238E27FC236}">
                <a16:creationId xmlns:a16="http://schemas.microsoft.com/office/drawing/2014/main" id="{3C0EA8EF-2A02-D38C-725C-B1CDCF9F0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00525"/>
            <a:ext cx="762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78F5A2BF-6FCB-BC1A-6461-B9E08F498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304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45" name="Picture 9">
            <a:extLst>
              <a:ext uri="{FF2B5EF4-FFF2-40B4-BE49-F238E27FC236}">
                <a16:creationId xmlns:a16="http://schemas.microsoft.com/office/drawing/2014/main" id="{C0A786F1-7CE7-CA62-EBD5-330D3425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95800"/>
            <a:ext cx="3048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46" name="Picture 10">
            <a:extLst>
              <a:ext uri="{FF2B5EF4-FFF2-40B4-BE49-F238E27FC236}">
                <a16:creationId xmlns:a16="http://schemas.microsoft.com/office/drawing/2014/main" id="{D8CE4C53-AE1E-F615-40B1-7D8AA37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495800"/>
            <a:ext cx="3048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47" name="Picture 11">
            <a:extLst>
              <a:ext uri="{FF2B5EF4-FFF2-40B4-BE49-F238E27FC236}">
                <a16:creationId xmlns:a16="http://schemas.microsoft.com/office/drawing/2014/main" id="{B67127A1-3C00-6907-E711-168D74BD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386263"/>
            <a:ext cx="1524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48" name="Picture 12">
            <a:extLst>
              <a:ext uri="{FF2B5EF4-FFF2-40B4-BE49-F238E27FC236}">
                <a16:creationId xmlns:a16="http://schemas.microsoft.com/office/drawing/2014/main" id="{C3C1FF84-7383-FFCA-EE17-26A73CF1F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52938"/>
            <a:ext cx="30480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49" name="Picture 13">
            <a:extLst>
              <a:ext uri="{FF2B5EF4-FFF2-40B4-BE49-F238E27FC236}">
                <a16:creationId xmlns:a16="http://schemas.microsoft.com/office/drawing/2014/main" id="{EA20A0FE-9F2C-B7FA-1774-E3FD3434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43400"/>
            <a:ext cx="15240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50" name="Picture 14">
            <a:extLst>
              <a:ext uri="{FF2B5EF4-FFF2-40B4-BE49-F238E27FC236}">
                <a16:creationId xmlns:a16="http://schemas.microsoft.com/office/drawing/2014/main" id="{9A72E0C2-D212-116E-251C-0E4A42879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68813"/>
            <a:ext cx="30480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51" name="Picture 15">
            <a:extLst>
              <a:ext uri="{FF2B5EF4-FFF2-40B4-BE49-F238E27FC236}">
                <a16:creationId xmlns:a16="http://schemas.microsoft.com/office/drawing/2014/main" id="{427DC2F6-76E7-809A-C5D6-E340A9A4F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59275"/>
            <a:ext cx="15240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52" name="Picture 16">
            <a:extLst>
              <a:ext uri="{FF2B5EF4-FFF2-40B4-BE49-F238E27FC236}">
                <a16:creationId xmlns:a16="http://schemas.microsoft.com/office/drawing/2014/main" id="{3F8F286F-2D9B-F248-1AAD-8E4E49B7B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52938"/>
            <a:ext cx="30480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53" name="Picture 17">
            <a:extLst>
              <a:ext uri="{FF2B5EF4-FFF2-40B4-BE49-F238E27FC236}">
                <a16:creationId xmlns:a16="http://schemas.microsoft.com/office/drawing/2014/main" id="{C3362B6A-DF1A-0391-E3D3-141470F6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43400"/>
            <a:ext cx="15240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54" name="Picture 18">
            <a:extLst>
              <a:ext uri="{FF2B5EF4-FFF2-40B4-BE49-F238E27FC236}">
                <a16:creationId xmlns:a16="http://schemas.microsoft.com/office/drawing/2014/main" id="{1DF16121-5ED7-6D96-C892-D9DE8C305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68813"/>
            <a:ext cx="4572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55" name="Picture 19">
            <a:extLst>
              <a:ext uri="{FF2B5EF4-FFF2-40B4-BE49-F238E27FC236}">
                <a16:creationId xmlns:a16="http://schemas.microsoft.com/office/drawing/2014/main" id="{0BAB0F0D-DBF1-A959-A074-7F4A9E9B6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59275"/>
            <a:ext cx="2286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56" name="Picture 20">
            <a:extLst>
              <a:ext uri="{FF2B5EF4-FFF2-40B4-BE49-F238E27FC236}">
                <a16:creationId xmlns:a16="http://schemas.microsoft.com/office/drawing/2014/main" id="{CE971A2F-CBA4-D6F4-7AB0-CD13F044C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52938"/>
            <a:ext cx="30480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57" name="Picture 21">
            <a:extLst>
              <a:ext uri="{FF2B5EF4-FFF2-40B4-BE49-F238E27FC236}">
                <a16:creationId xmlns:a16="http://schemas.microsoft.com/office/drawing/2014/main" id="{A266D1B6-A63D-47AE-4C4E-8AF1FF90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43400"/>
            <a:ext cx="15240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58" name="Picture 22">
            <a:extLst>
              <a:ext uri="{FF2B5EF4-FFF2-40B4-BE49-F238E27FC236}">
                <a16:creationId xmlns:a16="http://schemas.microsoft.com/office/drawing/2014/main" id="{37FA9CA2-7498-0785-73F6-20CCB625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52938"/>
            <a:ext cx="30480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59" name="Picture 23">
            <a:extLst>
              <a:ext uri="{FF2B5EF4-FFF2-40B4-BE49-F238E27FC236}">
                <a16:creationId xmlns:a16="http://schemas.microsoft.com/office/drawing/2014/main" id="{4CD4E736-6A17-00DC-F1E1-3E7D93DF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43400"/>
            <a:ext cx="15240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60" name="Picture 24">
            <a:extLst>
              <a:ext uri="{FF2B5EF4-FFF2-40B4-BE49-F238E27FC236}">
                <a16:creationId xmlns:a16="http://schemas.microsoft.com/office/drawing/2014/main" id="{AC0AEA38-EAE8-2598-146A-1424592E9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3855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61" name="Picture 25">
            <a:extLst>
              <a:ext uri="{FF2B5EF4-FFF2-40B4-BE49-F238E27FC236}">
                <a16:creationId xmlns:a16="http://schemas.microsoft.com/office/drawing/2014/main" id="{F5C4FC87-DCD8-D386-28EC-CD2E7691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62" name="Picture 26">
            <a:extLst>
              <a:ext uri="{FF2B5EF4-FFF2-40B4-BE49-F238E27FC236}">
                <a16:creationId xmlns:a16="http://schemas.microsoft.com/office/drawing/2014/main" id="{BE42473A-2F6C-E36B-327D-1198052A3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5814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63" name="Picture 27">
            <a:extLst>
              <a:ext uri="{FF2B5EF4-FFF2-40B4-BE49-F238E27FC236}">
                <a16:creationId xmlns:a16="http://schemas.microsoft.com/office/drawing/2014/main" id="{F95F4521-13D7-4A17-A5DC-7C7556C1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D364091-DE36-F1B9-BBC5-AC07795C3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Two-Ply Game Tree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C3F62C52-E258-05E9-024A-F28870847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634CD693-1092-CC26-B23D-FC90480D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BD5121A5-6F2F-C1E0-98F1-15EF3F743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E1AD4634-845E-A3A2-2763-483521F26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B64B4348-93AD-96B2-74BA-E92B0192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5368" name="Oval 8">
            <a:extLst>
              <a:ext uri="{FF2B5EF4-FFF2-40B4-BE49-F238E27FC236}">
                <a16:creationId xmlns:a16="http://schemas.microsoft.com/office/drawing/2014/main" id="{3303D154-6EC7-6FEE-203F-D246EF78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5369" name="AutoShape 9">
            <a:extLst>
              <a:ext uri="{FF2B5EF4-FFF2-40B4-BE49-F238E27FC236}">
                <a16:creationId xmlns:a16="http://schemas.microsoft.com/office/drawing/2014/main" id="{B7FF6C42-495F-5E62-907A-1F71B61A5C90}"/>
              </a:ext>
            </a:extLst>
          </p:cNvPr>
          <p:cNvCxnSpPr>
            <a:cxnSpLocks noChangeShapeType="1"/>
            <a:stCxn id="15368" idx="2"/>
          </p:cNvCxnSpPr>
          <p:nvPr/>
        </p:nvCxnSpPr>
        <p:spPr bwMode="auto">
          <a:xfrm rot="10800000" flipH="1">
            <a:off x="2514600" y="3810000"/>
            <a:ext cx="914400" cy="1447800"/>
          </a:xfrm>
          <a:prstGeom prst="curvedConnector4">
            <a:avLst>
              <a:gd name="adj1" fmla="val -25000"/>
              <a:gd name="adj2" fmla="val 78398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0" name="Oval 10">
            <a:extLst>
              <a:ext uri="{FF2B5EF4-FFF2-40B4-BE49-F238E27FC236}">
                <a16:creationId xmlns:a16="http://schemas.microsoft.com/office/drawing/2014/main" id="{7B57119C-B1F5-B476-13D6-A85C7DF47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4BC75527-8ACE-9992-2BFE-0EF949180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9259B1FC-3026-9775-E773-BE060F25442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0" y="3810000"/>
            <a:ext cx="76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5373" name="AutoShape 13">
            <a:extLst>
              <a:ext uri="{FF2B5EF4-FFF2-40B4-BE49-F238E27FC236}">
                <a16:creationId xmlns:a16="http://schemas.microsoft.com/office/drawing/2014/main" id="{29CBB899-CEB6-A526-B940-313B13A4B267}"/>
              </a:ext>
            </a:extLst>
          </p:cNvPr>
          <p:cNvCxnSpPr>
            <a:cxnSpLocks noChangeShapeType="1"/>
            <a:stCxn id="15371" idx="2"/>
            <a:endCxn id="15372" idx="0"/>
          </p:cNvCxnSpPr>
          <p:nvPr/>
        </p:nvCxnSpPr>
        <p:spPr bwMode="auto">
          <a:xfrm rot="10800000" flipH="1">
            <a:off x="4724400" y="3810000"/>
            <a:ext cx="647700" cy="1447800"/>
          </a:xfrm>
          <a:prstGeom prst="curvedConnector4">
            <a:avLst>
              <a:gd name="adj1" fmla="val -35296"/>
              <a:gd name="adj2" fmla="val 95833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4">
            <a:extLst>
              <a:ext uri="{FF2B5EF4-FFF2-40B4-BE49-F238E27FC236}">
                <a16:creationId xmlns:a16="http://schemas.microsoft.com/office/drawing/2014/main" id="{59625CE1-778A-AEDB-3DB7-8610018C408C}"/>
              </a:ext>
            </a:extLst>
          </p:cNvPr>
          <p:cNvCxnSpPr>
            <a:cxnSpLocks noChangeShapeType="1"/>
            <a:stCxn id="15370" idx="6"/>
          </p:cNvCxnSpPr>
          <p:nvPr/>
        </p:nvCxnSpPr>
        <p:spPr bwMode="auto">
          <a:xfrm flipH="1" flipV="1">
            <a:off x="7772400" y="3721100"/>
            <a:ext cx="990600" cy="1536700"/>
          </a:xfrm>
          <a:prstGeom prst="curvedConnector4">
            <a:avLst>
              <a:gd name="adj1" fmla="val -23079"/>
              <a:gd name="adj2" fmla="val 98343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C6127DC-E1AC-59B6-871B-7E0073499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Two-Ply Game Tree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37073556-6086-8317-215B-9EE1A7F27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6388" name="Oval 4">
            <a:extLst>
              <a:ext uri="{FF2B5EF4-FFF2-40B4-BE49-F238E27FC236}">
                <a16:creationId xmlns:a16="http://schemas.microsoft.com/office/drawing/2014/main" id="{9AAA9451-39C8-2563-90E2-360483613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81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6389" name="AutoShape 5">
            <a:extLst>
              <a:ext uri="{FF2B5EF4-FFF2-40B4-BE49-F238E27FC236}">
                <a16:creationId xmlns:a16="http://schemas.microsoft.com/office/drawing/2014/main" id="{9EE3E099-3966-0F41-C116-81C0A3F58508}"/>
              </a:ext>
            </a:extLst>
          </p:cNvPr>
          <p:cNvCxnSpPr>
            <a:cxnSpLocks noChangeShapeType="1"/>
            <a:stCxn id="16388" idx="2"/>
          </p:cNvCxnSpPr>
          <p:nvPr/>
        </p:nvCxnSpPr>
        <p:spPr bwMode="auto">
          <a:xfrm rot="10800000" flipH="1">
            <a:off x="3657600" y="2667000"/>
            <a:ext cx="1752600" cy="1066800"/>
          </a:xfrm>
          <a:prstGeom prst="curvedConnector3">
            <a:avLst>
              <a:gd name="adj1" fmla="val -13042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0" name="Text Box 6">
            <a:extLst>
              <a:ext uri="{FF2B5EF4-FFF2-40B4-BE49-F238E27FC236}">
                <a16:creationId xmlns:a16="http://schemas.microsoft.com/office/drawing/2014/main" id="{C25E2D01-208F-9ACA-7007-38E07606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59025"/>
            <a:ext cx="2405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FF0000"/>
                </a:solidFill>
                <a:latin typeface="Verdana" panose="020B0604030504040204" pitchFamily="34" charset="0"/>
              </a:rPr>
              <a:t>The minimax decision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EC4821F1-AB16-C366-CAFB-96C61B8E6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12875"/>
            <a:ext cx="683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Verdana" panose="020B0604030504040204" pitchFamily="34" charset="0"/>
              </a:rPr>
              <a:t>Minimax maximizes the utility for the worst-case outcome for max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6265EB0-4ABD-CB3B-00CE-69C6B8EBB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What if MIN does not play optimally?</a:t>
            </a:r>
            <a:endParaRPr lang="en-US" altLang="en-US" sz="240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06EF355-24C2-2BA2-5BDC-83791ABF3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1200"/>
          </a:p>
          <a:p>
            <a:pPr eaLnBrk="1" hangingPunct="1"/>
            <a:r>
              <a:rPr lang="en-US" altLang="en-US" sz="1600"/>
              <a:t>Definition of optimal play for MAX assumes MIN plays optimally:</a:t>
            </a:r>
          </a:p>
          <a:p>
            <a:pPr lvl="1" eaLnBrk="1" hangingPunct="1"/>
            <a:r>
              <a:rPr lang="en-US" altLang="en-US" sz="1400"/>
              <a:t>maximizes worst-case outcome for MAX</a:t>
            </a:r>
          </a:p>
          <a:p>
            <a:pPr lvl="1" eaLnBrk="1" hangingPunct="1"/>
            <a:endParaRPr lang="en-US" altLang="en-US" sz="1400"/>
          </a:p>
          <a:p>
            <a:pPr eaLnBrk="1" hangingPunct="1"/>
            <a:r>
              <a:rPr lang="en-US" altLang="en-US" sz="1600"/>
              <a:t>But if MIN does not play optimally, MAX will do even better</a:t>
            </a:r>
          </a:p>
          <a:p>
            <a:pPr lvl="1" eaLnBrk="1" hangingPunct="1"/>
            <a:r>
              <a:rPr lang="en-US" altLang="en-US" sz="1400"/>
              <a:t>Can prove this (Problem 6.2)</a:t>
            </a:r>
          </a:p>
          <a:p>
            <a:pPr eaLnBrk="1" hangingPunct="1"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FA488DB-1CE1-AE50-FF67-B0DD1FE91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Minimax Algorithm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75C37C6-49F3-1DE0-6823-D70DBA2BE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Complete depth-first exploration of the game tree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Assumptions:</a:t>
            </a:r>
          </a:p>
          <a:p>
            <a:pPr lvl="1" eaLnBrk="1" hangingPunct="1"/>
            <a:r>
              <a:rPr lang="en-US" altLang="en-US"/>
              <a:t>Max depth = d, b legal moves at each point</a:t>
            </a:r>
          </a:p>
          <a:p>
            <a:pPr lvl="1" eaLnBrk="1" hangingPunct="1"/>
            <a:r>
              <a:rPr lang="en-US" altLang="en-US"/>
              <a:t>E.g., Chess: d ~ 100, b ~35</a:t>
            </a:r>
          </a:p>
        </p:txBody>
      </p:sp>
      <p:graphicFrame>
        <p:nvGraphicFramePr>
          <p:cNvPr id="89092" name="Group 4">
            <a:extLst>
              <a:ext uri="{FF2B5EF4-FFF2-40B4-BE49-F238E27FC236}">
                <a16:creationId xmlns:a16="http://schemas.microsoft.com/office/drawing/2014/main" id="{15809012-0846-4F6E-4EF9-5A12B5BC305A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971800"/>
          <a:ext cx="4038600" cy="2438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Criterion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Minimax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O(b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O(bm)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106" name="Text Box 18">
            <a:extLst>
              <a:ext uri="{FF2B5EF4-FFF2-40B4-BE49-F238E27FC236}">
                <a16:creationId xmlns:a16="http://schemas.microsoft.com/office/drawing/2014/main" id="{060515AD-D7A5-CF53-6561-DCB9C08E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648200"/>
            <a:ext cx="44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89107" name="Text Box 19">
            <a:extLst>
              <a:ext uri="{FF2B5EF4-FFF2-40B4-BE49-F238E27FC236}">
                <a16:creationId xmlns:a16="http://schemas.microsoft.com/office/drawing/2014/main" id="{3A864940-AAE9-DFAD-1DD9-1CAD01B7F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733800"/>
            <a:ext cx="44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6" grpId="0" autoUpdateAnimBg="0"/>
      <p:bldP spid="8910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B377AB8-5D40-A3CB-777E-D921A34E8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5575" cy="484188"/>
          </a:xfrm>
        </p:spPr>
        <p:txBody>
          <a:bodyPr/>
          <a:lstStyle/>
          <a:p>
            <a:pPr eaLnBrk="1" hangingPunct="1"/>
            <a:r>
              <a:rPr lang="en-US" altLang="en-US"/>
              <a:t>Pseudocode for Minimax Algorithm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5FE4660D-EAFA-7F8A-C9D9-4C3E21009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65325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function </a:t>
            </a:r>
            <a:r>
              <a:rPr lang="en-US" altLang="en-US" sz="2000">
                <a:latin typeface="Times New Roman" panose="02020603050405020304" pitchFamily="18" charset="0"/>
              </a:rPr>
              <a:t>MINIMAX-DECISION(</a:t>
            </a:r>
            <a:r>
              <a:rPr lang="en-US" altLang="en-US" sz="2000" i="1">
                <a:latin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</a:rPr>
              <a:t> returns </a:t>
            </a:r>
            <a:r>
              <a:rPr lang="en-US" altLang="en-US" sz="2000" i="1">
                <a:latin typeface="Times New Roman" panose="02020603050405020304" pitchFamily="18" charset="0"/>
              </a:rPr>
              <a:t>an action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   inputs: </a:t>
            </a:r>
            <a:r>
              <a:rPr lang="en-US" altLang="en-US" sz="2000" i="1">
                <a:latin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</a:rPr>
              <a:t>, current state in game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   </a:t>
            </a:r>
            <a:r>
              <a:rPr lang="en-US" altLang="en-US" sz="2000" i="1">
                <a:latin typeface="Times New Roman" panose="02020603050405020304" pitchFamily="18" charset="0"/>
              </a:rPr>
              <a:t>v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latin typeface="MS Shell Dlg" panose="020B0604020202020204" pitchFamily="34" charset="0"/>
              </a:rPr>
              <a:t>MAX-VALUE(</a:t>
            </a:r>
            <a:r>
              <a:rPr lang="en-US" altLang="en-US" sz="2000" i="1">
                <a:latin typeface="MS Shell Dlg" panose="020B0604020202020204" pitchFamily="34" charset="0"/>
              </a:rPr>
              <a:t>state</a:t>
            </a:r>
            <a:r>
              <a:rPr lang="en-US" altLang="en-US" sz="2000">
                <a:latin typeface="MS Shell Dlg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2000" b="1">
                <a:latin typeface="MS Shell Dlg" panose="020B0604020202020204" pitchFamily="34" charset="0"/>
              </a:rPr>
              <a:t>   return </a:t>
            </a:r>
            <a:r>
              <a:rPr lang="en-US" altLang="en-US" sz="2000">
                <a:latin typeface="MS Shell Dlg" panose="020B0604020202020204" pitchFamily="34" charset="0"/>
              </a:rPr>
              <a:t>the </a:t>
            </a:r>
            <a:r>
              <a:rPr lang="en-US" altLang="en-US" sz="2000" i="1">
                <a:latin typeface="MS Shell Dlg" panose="020B0604020202020204" pitchFamily="34" charset="0"/>
              </a:rPr>
              <a:t>action</a:t>
            </a:r>
            <a:r>
              <a:rPr lang="en-US" altLang="en-US" sz="2000">
                <a:latin typeface="MS Shell Dlg" panose="020B0604020202020204" pitchFamily="34" charset="0"/>
              </a:rPr>
              <a:t> in SUCCESSORS(</a:t>
            </a:r>
            <a:r>
              <a:rPr lang="en-US" altLang="en-US" sz="2000" i="1">
                <a:latin typeface="MS Shell Dlg" panose="020B0604020202020204" pitchFamily="34" charset="0"/>
              </a:rPr>
              <a:t>state</a:t>
            </a:r>
            <a:r>
              <a:rPr lang="en-US" altLang="en-US" sz="2000">
                <a:latin typeface="MS Shell Dlg" panose="020B0604020202020204" pitchFamily="34" charset="0"/>
              </a:rPr>
              <a:t>) with value </a:t>
            </a:r>
            <a:r>
              <a:rPr lang="en-US" altLang="en-US" sz="2000" i="1">
                <a:latin typeface="MS Shell Dlg" panose="020B0604020202020204" pitchFamily="34" charset="0"/>
              </a:rPr>
              <a:t>v</a:t>
            </a:r>
            <a:endParaRPr lang="en-U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CA14A351-51DA-5018-B383-D6F528A47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4360863"/>
            <a:ext cx="62690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function </a:t>
            </a:r>
            <a:r>
              <a:rPr lang="en-US" altLang="en-US" sz="2000">
                <a:latin typeface="Times New Roman" panose="02020603050405020304" pitchFamily="18" charset="0"/>
              </a:rPr>
              <a:t>MIN-VALUE(</a:t>
            </a:r>
            <a:r>
              <a:rPr lang="en-US" altLang="en-US" sz="2000" i="1">
                <a:latin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</a:rPr>
              <a:t> returns </a:t>
            </a:r>
            <a:r>
              <a:rPr lang="en-US" altLang="en-US" sz="2000" i="1">
                <a:latin typeface="Times New Roman" panose="02020603050405020304" pitchFamily="18" charset="0"/>
              </a:rPr>
              <a:t>a utility value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   if </a:t>
            </a:r>
            <a:r>
              <a:rPr lang="en-US" altLang="en-US" sz="2000">
                <a:latin typeface="Times New Roman" panose="02020603050405020304" pitchFamily="18" charset="0"/>
              </a:rPr>
              <a:t>TERMINAL-TEST(</a:t>
            </a:r>
            <a:r>
              <a:rPr lang="en-US" altLang="en-US" sz="2000" i="1">
                <a:latin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r>
              <a:rPr lang="en-US" altLang="en-US" sz="2000" b="1">
                <a:latin typeface="Times New Roman" panose="02020603050405020304" pitchFamily="18" charset="0"/>
              </a:rPr>
              <a:t>then return</a:t>
            </a:r>
            <a:r>
              <a:rPr lang="en-US" altLang="en-US" sz="2000">
                <a:latin typeface="Times New Roman" panose="02020603050405020304" pitchFamily="18" charset="0"/>
              </a:rPr>
              <a:t> UTILITY(</a:t>
            </a:r>
            <a:r>
              <a:rPr lang="en-US" altLang="en-US" sz="2000" i="1">
                <a:latin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endParaRPr lang="en-US" altLang="en-US" sz="20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   </a:t>
            </a:r>
            <a:r>
              <a:rPr lang="en-US" altLang="en-US" sz="2000" i="1">
                <a:latin typeface="Times New Roman" panose="02020603050405020304" pitchFamily="18" charset="0"/>
              </a:rPr>
              <a:t>v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latin typeface="Times New Roman" panose="02020603050405020304" pitchFamily="18" charset="0"/>
              </a:rPr>
              <a:t> ∞</a:t>
            </a:r>
          </a:p>
          <a:p>
            <a:pPr eaLnBrk="1" hangingPunct="1"/>
            <a:r>
              <a:rPr lang="en-US" altLang="en-US" sz="2000" b="1">
                <a:latin typeface="MS Shell Dlg" panose="020B0604020202020204" pitchFamily="34" charset="0"/>
              </a:rPr>
              <a:t>   for </a:t>
            </a:r>
            <a:r>
              <a:rPr lang="en-US" altLang="en-US" sz="2000" i="1">
                <a:latin typeface="MS Shell Dlg" panose="020B0604020202020204" pitchFamily="34" charset="0"/>
              </a:rPr>
              <a:t>a,s</a:t>
            </a:r>
            <a:r>
              <a:rPr lang="en-US" altLang="en-US" sz="2000">
                <a:latin typeface="MS Shell Dlg" panose="020B0604020202020204" pitchFamily="34" charset="0"/>
              </a:rPr>
              <a:t> in SUCCESSORS(</a:t>
            </a:r>
            <a:r>
              <a:rPr lang="en-US" altLang="en-US" sz="2000" i="1">
                <a:latin typeface="MS Shell Dlg" panose="020B0604020202020204" pitchFamily="34" charset="0"/>
              </a:rPr>
              <a:t>state</a:t>
            </a:r>
            <a:r>
              <a:rPr lang="en-US" altLang="en-US" sz="2000">
                <a:latin typeface="MS Shell Dlg" panose="020B0604020202020204" pitchFamily="34" charset="0"/>
              </a:rPr>
              <a:t>) </a:t>
            </a:r>
            <a:r>
              <a:rPr lang="en-US" altLang="en-US" sz="2000" b="1">
                <a:latin typeface="MS Shell Dlg" panose="020B0604020202020204" pitchFamily="34" charset="0"/>
              </a:rPr>
              <a:t>do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      </a:t>
            </a:r>
            <a:r>
              <a:rPr lang="en-US" altLang="en-US" sz="2000" i="1">
                <a:latin typeface="Times New Roman" panose="02020603050405020304" pitchFamily="18" charset="0"/>
              </a:rPr>
              <a:t>v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MS Shell Dlg" panose="020B0604020202020204" pitchFamily="34" charset="0"/>
              </a:rPr>
              <a:t>MIN(</a:t>
            </a:r>
            <a:r>
              <a:rPr lang="en-US" altLang="en-US" sz="2000" i="1">
                <a:latin typeface="MS Shell Dlg" panose="020B0604020202020204" pitchFamily="34" charset="0"/>
              </a:rPr>
              <a:t>v,</a:t>
            </a:r>
            <a:r>
              <a:rPr lang="en-US" altLang="en-US" sz="2000">
                <a:latin typeface="MS Shell Dlg" panose="020B0604020202020204" pitchFamily="34" charset="0"/>
              </a:rPr>
              <a:t>MAX-VALUE(</a:t>
            </a:r>
            <a:r>
              <a:rPr lang="en-US" altLang="en-US" sz="2000" i="1">
                <a:latin typeface="MS Shell Dlg" panose="020B0604020202020204" pitchFamily="34" charset="0"/>
              </a:rPr>
              <a:t>s</a:t>
            </a:r>
            <a:r>
              <a:rPr lang="en-US" altLang="en-US" sz="2000">
                <a:latin typeface="MS Shell Dlg" panose="020B0604020202020204" pitchFamily="34" charset="0"/>
              </a:rPr>
              <a:t>))</a:t>
            </a:r>
          </a:p>
          <a:p>
            <a:pPr eaLnBrk="1" hangingPunct="1"/>
            <a:r>
              <a:rPr lang="en-US" altLang="en-US" sz="2000" b="1">
                <a:latin typeface="MS Shell Dlg" panose="020B0604020202020204" pitchFamily="34" charset="0"/>
              </a:rPr>
              <a:t>   return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39E85A50-24CE-18C3-B838-1E67E018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2466975"/>
            <a:ext cx="62690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function </a:t>
            </a:r>
            <a:r>
              <a:rPr lang="en-US" altLang="en-US" sz="2000">
                <a:latin typeface="Times New Roman" panose="02020603050405020304" pitchFamily="18" charset="0"/>
              </a:rPr>
              <a:t>MAX-VALUE(</a:t>
            </a:r>
            <a:r>
              <a:rPr lang="en-US" altLang="en-US" sz="2000" i="1">
                <a:latin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</a:rPr>
              <a:t> returns </a:t>
            </a:r>
            <a:r>
              <a:rPr lang="en-US" altLang="en-US" sz="2000" i="1">
                <a:latin typeface="Times New Roman" panose="02020603050405020304" pitchFamily="18" charset="0"/>
              </a:rPr>
              <a:t>a utility value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   if </a:t>
            </a:r>
            <a:r>
              <a:rPr lang="en-US" altLang="en-US" sz="2000">
                <a:latin typeface="Times New Roman" panose="02020603050405020304" pitchFamily="18" charset="0"/>
              </a:rPr>
              <a:t>TERMINAL-TEST(</a:t>
            </a:r>
            <a:r>
              <a:rPr lang="en-US" altLang="en-US" sz="2000" i="1">
                <a:latin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r>
              <a:rPr lang="en-US" altLang="en-US" sz="2000" b="1">
                <a:latin typeface="Times New Roman" panose="02020603050405020304" pitchFamily="18" charset="0"/>
              </a:rPr>
              <a:t>then return</a:t>
            </a:r>
            <a:r>
              <a:rPr lang="en-US" altLang="en-US" sz="2000">
                <a:latin typeface="Times New Roman" panose="02020603050405020304" pitchFamily="18" charset="0"/>
              </a:rPr>
              <a:t> UTILITY(</a:t>
            </a:r>
            <a:r>
              <a:rPr lang="en-US" altLang="en-US" sz="2000" i="1">
                <a:latin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endParaRPr lang="en-US" altLang="en-US" sz="20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   </a:t>
            </a:r>
            <a:r>
              <a:rPr lang="en-US" altLang="en-US" sz="2000" i="1">
                <a:latin typeface="Times New Roman" panose="02020603050405020304" pitchFamily="18" charset="0"/>
              </a:rPr>
              <a:t>v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latin typeface="Times New Roman" panose="02020603050405020304" pitchFamily="18" charset="0"/>
              </a:rPr>
              <a:t> ∞</a:t>
            </a:r>
          </a:p>
          <a:p>
            <a:pPr eaLnBrk="1" hangingPunct="1"/>
            <a:r>
              <a:rPr lang="en-US" altLang="en-US" sz="2000" b="1">
                <a:latin typeface="MS Shell Dlg" panose="020B0604020202020204" pitchFamily="34" charset="0"/>
              </a:rPr>
              <a:t>   for </a:t>
            </a:r>
            <a:r>
              <a:rPr lang="en-US" altLang="en-US" sz="2000" i="1">
                <a:latin typeface="MS Shell Dlg" panose="020B0604020202020204" pitchFamily="34" charset="0"/>
              </a:rPr>
              <a:t>a,s</a:t>
            </a:r>
            <a:r>
              <a:rPr lang="en-US" altLang="en-US" sz="2000">
                <a:latin typeface="MS Shell Dlg" panose="020B0604020202020204" pitchFamily="34" charset="0"/>
              </a:rPr>
              <a:t> in SUCCESSORS(</a:t>
            </a:r>
            <a:r>
              <a:rPr lang="en-US" altLang="en-US" sz="2000" i="1">
                <a:latin typeface="MS Shell Dlg" panose="020B0604020202020204" pitchFamily="34" charset="0"/>
              </a:rPr>
              <a:t>state</a:t>
            </a:r>
            <a:r>
              <a:rPr lang="en-US" altLang="en-US" sz="2000">
                <a:latin typeface="MS Shell Dlg" panose="020B0604020202020204" pitchFamily="34" charset="0"/>
              </a:rPr>
              <a:t>) </a:t>
            </a:r>
            <a:r>
              <a:rPr lang="en-US" altLang="en-US" sz="2000" b="1">
                <a:latin typeface="MS Shell Dlg" panose="020B0604020202020204" pitchFamily="34" charset="0"/>
              </a:rPr>
              <a:t>do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      </a:t>
            </a:r>
            <a:r>
              <a:rPr lang="en-US" altLang="en-US" sz="2000" i="1">
                <a:latin typeface="Times New Roman" panose="02020603050405020304" pitchFamily="18" charset="0"/>
              </a:rPr>
              <a:t>v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MS Shell Dlg" panose="020B0604020202020204" pitchFamily="34" charset="0"/>
              </a:rPr>
              <a:t>MAX(</a:t>
            </a:r>
            <a:r>
              <a:rPr lang="en-US" altLang="en-US" sz="2000" i="1">
                <a:latin typeface="MS Shell Dlg" panose="020B0604020202020204" pitchFamily="34" charset="0"/>
              </a:rPr>
              <a:t>v,</a:t>
            </a:r>
            <a:r>
              <a:rPr lang="en-US" altLang="en-US" sz="2000">
                <a:latin typeface="MS Shell Dlg" panose="020B0604020202020204" pitchFamily="34" charset="0"/>
              </a:rPr>
              <a:t>MIN-VALUE(</a:t>
            </a:r>
            <a:r>
              <a:rPr lang="en-US" altLang="en-US" sz="2000" i="1">
                <a:latin typeface="MS Shell Dlg" panose="020B0604020202020204" pitchFamily="34" charset="0"/>
              </a:rPr>
              <a:t>s</a:t>
            </a:r>
            <a:r>
              <a:rPr lang="en-US" altLang="en-US" sz="2000">
                <a:latin typeface="MS Shell Dlg" panose="020B0604020202020204" pitchFamily="34" charset="0"/>
              </a:rPr>
              <a:t>))</a:t>
            </a:r>
          </a:p>
          <a:p>
            <a:pPr eaLnBrk="1" hangingPunct="1"/>
            <a:r>
              <a:rPr lang="en-US" altLang="en-US" sz="2000" b="1">
                <a:latin typeface="MS Shell Dlg" panose="020B0604020202020204" pitchFamily="34" charset="0"/>
              </a:rPr>
              <a:t>   return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AAB11C58-75F2-64C5-5399-D8FF37570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25146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CB12DA44-8EF6-951F-DDFA-580B316E0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43434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6" name="Rectangle 8">
            <a:extLst>
              <a:ext uri="{FF2B5EF4-FFF2-40B4-BE49-F238E27FC236}">
                <a16:creationId xmlns:a16="http://schemas.microsoft.com/office/drawing/2014/main" id="{D3F00D4A-ECAA-47EE-ECD6-5ADC1A4C1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752600"/>
            <a:ext cx="30480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7" name="Rectangle 9">
            <a:extLst>
              <a:ext uri="{FF2B5EF4-FFF2-40B4-BE49-F238E27FC236}">
                <a16:creationId xmlns:a16="http://schemas.microsoft.com/office/drawing/2014/main" id="{CE146E7B-B2C6-28E7-4415-F1D91015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2133600"/>
            <a:ext cx="6553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8" name="Rectangle 10">
            <a:extLst>
              <a:ext uri="{FF2B5EF4-FFF2-40B4-BE49-F238E27FC236}">
                <a16:creationId xmlns:a16="http://schemas.microsoft.com/office/drawing/2014/main" id="{D345F20A-FDE3-2A8A-9B10-777CB9416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733800"/>
            <a:ext cx="37338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9" name="Rectangle 11">
            <a:extLst>
              <a:ext uri="{FF2B5EF4-FFF2-40B4-BE49-F238E27FC236}">
                <a16:creationId xmlns:a16="http://schemas.microsoft.com/office/drawing/2014/main" id="{9A1C4DDF-7C6D-E817-FDF8-40006D20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5638800"/>
            <a:ext cx="37338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 animBg="1"/>
      <p:bldP spid="78857" grpId="0" animBg="1"/>
      <p:bldP spid="78858" grpId="0" animBg="1"/>
      <p:bldP spid="788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80A58B0-3092-A3A6-F0FF-15DD03B4C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Multiplayer games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1D0A922-4F34-188F-A42A-7F76BFC0E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600"/>
              <a:t>Games allow more than two players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Single minimax values become vectors</a:t>
            </a:r>
          </a:p>
          <a:p>
            <a:pPr eaLnBrk="1" hangingPunct="1"/>
            <a:endParaRPr lang="en-US" altLang="en-US" sz="1600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54D0012-F812-21AA-AC29-F19BAEBD7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737600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F6DD25E-FCF4-CFD7-BBDA-CA8029BD0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Aspects of multiplayer games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95DAC27-776F-C508-E8BC-11D0BADB8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Previous slide (standard minimax analysis) assumes that each player operates to maximize only their own utility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In practice, players make alliances</a:t>
            </a:r>
          </a:p>
          <a:p>
            <a:pPr lvl="1" eaLnBrk="1" hangingPunct="1"/>
            <a:r>
              <a:rPr lang="en-US" altLang="en-US"/>
              <a:t>E.g, C strong, A and B both weak</a:t>
            </a:r>
          </a:p>
          <a:p>
            <a:pPr lvl="1" eaLnBrk="1" hangingPunct="1"/>
            <a:r>
              <a:rPr lang="en-US" altLang="en-US"/>
              <a:t>May be best for A and B to attack C rather than each other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1800"/>
              <a:t>If game is not zero-sum (i.e., utility(A) = - utility(B) then alliances can be useful even with 2 players</a:t>
            </a:r>
          </a:p>
          <a:p>
            <a:pPr lvl="1" eaLnBrk="1" hangingPunct="1"/>
            <a:r>
              <a:rPr lang="en-US" altLang="en-US"/>
              <a:t>e.g., both cooperate to maximum the sum of the utilities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86DDC71-4FE0-58AF-134C-E4706B26E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Practical problem with minimax search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60DFA0F-1F21-9DB6-0564-6D249379B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600"/>
              <a:t>Number of game states is </a:t>
            </a:r>
            <a:r>
              <a:rPr lang="en-US" altLang="en-US" sz="1600">
                <a:solidFill>
                  <a:srgbClr val="FF0000"/>
                </a:solidFill>
              </a:rPr>
              <a:t>exponential</a:t>
            </a:r>
            <a:r>
              <a:rPr lang="en-US" altLang="en-US" sz="1600"/>
              <a:t> in the number of moves.</a:t>
            </a:r>
          </a:p>
          <a:p>
            <a:pPr lvl="1" eaLnBrk="1" hangingPunct="1"/>
            <a:r>
              <a:rPr lang="en-US" altLang="en-US" sz="1400"/>
              <a:t>Solution: </a:t>
            </a:r>
            <a:r>
              <a:rPr lang="en-US" altLang="en-US" sz="1400">
                <a:solidFill>
                  <a:srgbClr val="00B050"/>
                </a:solidFill>
              </a:rPr>
              <a:t>Do not examine every node</a:t>
            </a:r>
            <a:r>
              <a:rPr lang="en-US" altLang="en-US" sz="1400"/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 =&gt; </a:t>
            </a:r>
            <a:r>
              <a:rPr lang="en-US" altLang="en-US" sz="1400">
                <a:solidFill>
                  <a:srgbClr val="FF0000"/>
                </a:solidFill>
              </a:rPr>
              <a:t>pruning</a:t>
            </a:r>
          </a:p>
          <a:p>
            <a:pPr lvl="2" eaLnBrk="1" hangingPunct="1"/>
            <a:r>
              <a:rPr lang="en-US" altLang="en-US" sz="1400"/>
              <a:t>Remove branches that do not influence final decision</a:t>
            </a:r>
          </a:p>
          <a:p>
            <a:pPr lvl="2" eaLnBrk="1" hangingPunct="1"/>
            <a:endParaRPr lang="en-US" altLang="en-US" sz="1400"/>
          </a:p>
          <a:p>
            <a:pPr eaLnBrk="1" hangingPunct="1"/>
            <a:r>
              <a:rPr lang="en-US" altLang="en-US" sz="1600"/>
              <a:t>Revisit example 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484E0A7-647D-EDC3-BA86-82590AD8A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assumptions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12BA2B7-8D8C-13EA-632D-FCE2FE7EA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5029200"/>
          </a:xfrm>
        </p:spPr>
        <p:txBody>
          <a:bodyPr/>
          <a:lstStyle/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Two agents whose actions alternate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Utility values for each agent are the opposite of the other</a:t>
            </a:r>
          </a:p>
          <a:p>
            <a:pPr lvl="1" eaLnBrk="1" hangingPunct="1"/>
            <a:r>
              <a:rPr lang="en-US" altLang="en-US"/>
              <a:t>creates the adversarial situation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1800"/>
              <a:t>Fully observable environments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In game theory terms: </a:t>
            </a:r>
          </a:p>
          <a:p>
            <a:pPr lvl="1" eaLnBrk="1" hangingPunct="1"/>
            <a:r>
              <a:rPr lang="en-US" altLang="en-US"/>
              <a:t>“Deterministic, turn-taking, zero-sum games of perfect information”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1800"/>
              <a:t>Can generalize to stochastic games, multiple players, non zero-sum, etc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E01C3FE-DF8E-A41E-64F6-43890F6E4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Alpha-Beta Example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BA95E161-FEB8-2677-A441-B769A685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7010400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3556" name="Rectangle 4">
            <a:extLst>
              <a:ext uri="{FF2B5EF4-FFF2-40B4-BE49-F238E27FC236}">
                <a16:creationId xmlns:a16="http://schemas.microsoft.com/office/drawing/2014/main" id="{D8EEE0D5-3684-3BED-6A9D-26589F26E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638800"/>
            <a:ext cx="23622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73BCDB07-99A6-D7F6-1193-C8C7771EB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794125"/>
            <a:ext cx="1068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[-∞, +∞]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E2868AFB-4266-507C-051A-EE61F10F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14600"/>
            <a:ext cx="1004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[-∞,+∞]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DC14861C-B377-0F36-91F1-B879F8F6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10000"/>
            <a:ext cx="23622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5EB9F33A-400C-B50C-EE6F-8409791D7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438400"/>
            <a:ext cx="5334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1" name="Oval 9">
            <a:extLst>
              <a:ext uri="{FF2B5EF4-FFF2-40B4-BE49-F238E27FC236}">
                <a16:creationId xmlns:a16="http://schemas.microsoft.com/office/drawing/2014/main" id="{90E00B64-C8AE-D7A8-A81B-8C057FDDB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438400"/>
            <a:ext cx="1447800" cy="685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EB8C46FE-2E4C-B515-8B43-FF0CE0DD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133600"/>
            <a:ext cx="311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FF0000"/>
                </a:solidFill>
                <a:latin typeface="Courier" pitchFamily="49" charset="0"/>
              </a:rPr>
              <a:t>Range of possible values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B498AF78-A53E-811D-FD21-AF824F4FF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16075"/>
            <a:ext cx="334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Verdana" panose="020B0604030504040204" pitchFamily="34" charset="0"/>
              </a:rPr>
              <a:t>Do DF-search until first leaf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C3B1BE1-C92F-46DC-D2F5-3C6E0B126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Alpha-Beta Example (continued)</a:t>
            </a:r>
            <a:endParaRPr lang="en-US" altLang="en-US"/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065485D9-4FBD-78E5-DFB2-E1954649D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7010400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4580" name="Rectangle 4">
            <a:extLst>
              <a:ext uri="{FF2B5EF4-FFF2-40B4-BE49-F238E27FC236}">
                <a16:creationId xmlns:a16="http://schemas.microsoft.com/office/drawing/2014/main" id="{5C396978-2E34-6614-CC7F-1E82DC52F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86400"/>
            <a:ext cx="12954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FCA136BF-A210-3E53-2FC9-B6D233483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3641725"/>
            <a:ext cx="80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[-∞,3]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F66C77B9-355B-367F-5430-065747835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362200"/>
            <a:ext cx="1004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[-∞,+∞]</a:t>
            </a:r>
          </a:p>
        </p:txBody>
      </p:sp>
      <p:grpSp>
        <p:nvGrpSpPr>
          <p:cNvPr id="24583" name="Group 7">
            <a:extLst>
              <a:ext uri="{FF2B5EF4-FFF2-40B4-BE49-F238E27FC236}">
                <a16:creationId xmlns:a16="http://schemas.microsoft.com/office/drawing/2014/main" id="{E9E2B34D-17A6-8829-8B93-9DA1DDE06391}"/>
              </a:ext>
            </a:extLst>
          </p:cNvPr>
          <p:cNvGrpSpPr>
            <a:grpSpLocks/>
          </p:cNvGrpSpPr>
          <p:nvPr/>
        </p:nvGrpSpPr>
        <p:grpSpPr bwMode="auto">
          <a:xfrm>
            <a:off x="4965700" y="3643313"/>
            <a:ext cx="444500" cy="319087"/>
            <a:chOff x="3128" y="2583"/>
            <a:chExt cx="280" cy="201"/>
          </a:xfrm>
        </p:grpSpPr>
        <p:pic>
          <p:nvPicPr>
            <p:cNvPr id="24584" name="Picture 8">
              <a:extLst>
                <a:ext uri="{FF2B5EF4-FFF2-40B4-BE49-F238E27FC236}">
                  <a16:creationId xmlns:a16="http://schemas.microsoft.com/office/drawing/2014/main" id="{BE388AD3-0734-D81E-4785-1A5AEDB55C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" y="2592"/>
              <a:ext cx="1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4585" name="Picture 9">
              <a:extLst>
                <a:ext uri="{FF2B5EF4-FFF2-40B4-BE49-F238E27FC236}">
                  <a16:creationId xmlns:a16="http://schemas.microsoft.com/office/drawing/2014/main" id="{69EEEFFD-F3D9-9B8D-183F-4FD44E745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" y="2583"/>
              <a:ext cx="14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FABA84C-3321-8AC5-69D9-27120CBFD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Alpha-Beta Example (continued)</a:t>
            </a:r>
            <a:endParaRPr lang="en-US" altLang="en-US"/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C94AB40A-91DF-AACB-38C2-853B22719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7010400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604" name="Text Box 4">
            <a:extLst>
              <a:ext uri="{FF2B5EF4-FFF2-40B4-BE49-F238E27FC236}">
                <a16:creationId xmlns:a16="http://schemas.microsoft.com/office/drawing/2014/main" id="{03A362DE-5E56-8BE2-CA23-8EE8D5057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3717925"/>
            <a:ext cx="80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[-∞,3]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19EE343A-3486-158A-8A3F-5461AE602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38400"/>
            <a:ext cx="1004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[-∞,+∞]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6FD0208F-2F61-CC47-FD57-86FC7A0B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562600"/>
            <a:ext cx="4572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5607" name="Group 7">
            <a:extLst>
              <a:ext uri="{FF2B5EF4-FFF2-40B4-BE49-F238E27FC236}">
                <a16:creationId xmlns:a16="http://schemas.microsoft.com/office/drawing/2014/main" id="{8322EADD-C1C0-E8F1-1283-AF58A729FF91}"/>
              </a:ext>
            </a:extLst>
          </p:cNvPr>
          <p:cNvGrpSpPr>
            <a:grpSpLocks/>
          </p:cNvGrpSpPr>
          <p:nvPr/>
        </p:nvGrpSpPr>
        <p:grpSpPr bwMode="auto">
          <a:xfrm>
            <a:off x="4965700" y="3719513"/>
            <a:ext cx="444500" cy="319087"/>
            <a:chOff x="3128" y="2583"/>
            <a:chExt cx="280" cy="201"/>
          </a:xfrm>
        </p:grpSpPr>
        <p:pic>
          <p:nvPicPr>
            <p:cNvPr id="25608" name="Picture 8">
              <a:extLst>
                <a:ext uri="{FF2B5EF4-FFF2-40B4-BE49-F238E27FC236}">
                  <a16:creationId xmlns:a16="http://schemas.microsoft.com/office/drawing/2014/main" id="{AFF64C56-116B-9B83-0246-2AFCF8EAE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" y="2592"/>
              <a:ext cx="1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5609" name="Picture 9">
              <a:extLst>
                <a:ext uri="{FF2B5EF4-FFF2-40B4-BE49-F238E27FC236}">
                  <a16:creationId xmlns:a16="http://schemas.microsoft.com/office/drawing/2014/main" id="{1AA04723-EFDE-AAB1-F99B-A137AA407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" y="2583"/>
              <a:ext cx="14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1EE1690-9027-0CC4-E838-E69E29576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Alpha-Beta Example (continued)</a:t>
            </a:r>
            <a:endParaRPr lang="en-US" altLang="en-US"/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3D8E243D-68DB-113F-176C-F82F5978A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7010400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628" name="Text Box 4">
            <a:extLst>
              <a:ext uri="{FF2B5EF4-FFF2-40B4-BE49-F238E27FC236}">
                <a16:creationId xmlns:a16="http://schemas.microsoft.com/office/drawing/2014/main" id="{946ADD6F-5FBD-2919-68B5-12D7C167F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09800"/>
            <a:ext cx="866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[3,+∞]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E87B7407-A577-EE7C-2F5F-14F0E9B1D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489325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[3,3]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419049C-4EBA-044E-F7E6-62F80BB47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Alpha-Beta Example (continued)</a:t>
            </a:r>
            <a:endParaRPr lang="en-US" altLang="en-US"/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E8239DE7-17F7-B1F0-79E2-0DBB0701F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600200"/>
            <a:ext cx="68199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7652" name="Text Box 4">
            <a:extLst>
              <a:ext uri="{FF2B5EF4-FFF2-40B4-BE49-F238E27FC236}">
                <a16:creationId xmlns:a16="http://schemas.microsoft.com/office/drawing/2014/main" id="{574F85C4-9AA6-06BD-705E-0B1EF48FB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3465513"/>
            <a:ext cx="80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[-∞,2]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CF55C2AA-0FD8-9D79-6732-2F335532F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2185988"/>
            <a:ext cx="866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[3,+∞]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1579DEAE-D954-6E60-313C-4E6B04650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3465513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[3,3]</a:t>
            </a:r>
          </a:p>
        </p:txBody>
      </p:sp>
      <p:sp>
        <p:nvSpPr>
          <p:cNvPr id="27655" name="Oval 7">
            <a:extLst>
              <a:ext uri="{FF2B5EF4-FFF2-40B4-BE49-F238E27FC236}">
                <a16:creationId xmlns:a16="http://schemas.microsoft.com/office/drawing/2014/main" id="{BA880718-7079-0910-208A-1EC3F28A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3252788"/>
            <a:ext cx="2438400" cy="9144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3A3CA52B-4A95-66E4-F79D-08E42BDE7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75" y="2474913"/>
            <a:ext cx="2778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FF0000"/>
                </a:solidFill>
                <a:latin typeface="Courier" pitchFamily="49" charset="0"/>
              </a:rPr>
              <a:t>This node is worse </a:t>
            </a:r>
          </a:p>
          <a:p>
            <a:pPr eaLnBrk="1" hangingPunct="1"/>
            <a:r>
              <a:rPr lang="en-US" altLang="en-US" i="1">
                <a:solidFill>
                  <a:srgbClr val="FF0000"/>
                </a:solidFill>
                <a:latin typeface="Courier" pitchFamily="49" charset="0"/>
              </a:rPr>
              <a:t>for MAX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DE28F94-0419-06C6-190D-A5B8538A9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Alpha-Beta Example (continued)</a:t>
            </a:r>
            <a:endParaRPr lang="en-US" altLang="en-US"/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382BA351-BE22-2EBD-F104-E804995E9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7391400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8676" name="Text Box 4">
            <a:extLst>
              <a:ext uri="{FF2B5EF4-FFF2-40B4-BE49-F238E27FC236}">
                <a16:creationId xmlns:a16="http://schemas.microsoft.com/office/drawing/2014/main" id="{F6430D51-E44A-39BA-0249-9809A859A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3641725"/>
            <a:ext cx="80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[-∞,2]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E2A9CC83-F444-093F-B586-50D472F6C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2514600"/>
            <a:ext cx="796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[3,14]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B3831872-B810-C5B1-2A54-DC03CF945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3641725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[3,3]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FF756481-12D9-3110-7584-6E118EBE2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641725"/>
            <a:ext cx="935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[-∞,14]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680" name="Picture 8">
            <a:extLst>
              <a:ext uri="{FF2B5EF4-FFF2-40B4-BE49-F238E27FC236}">
                <a16:creationId xmlns:a16="http://schemas.microsoft.com/office/drawing/2014/main" id="{5C359A5E-73F6-2ED1-0ACC-3817A6A2D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09838"/>
            <a:ext cx="6858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8681" name="Text Box 9">
            <a:extLst>
              <a:ext uri="{FF2B5EF4-FFF2-40B4-BE49-F238E27FC236}">
                <a16:creationId xmlns:a16="http://schemas.microsoft.com/office/drawing/2014/main" id="{FD1E81CE-8992-8B86-6B0A-D5720C02C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4384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DEB398A-4A24-5A6A-6DE4-D609D08D2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Alpha-Beta Example (continued)</a:t>
            </a:r>
            <a:endParaRPr lang="en-US" altLang="en-US"/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FD8DA721-91E2-2C29-799A-19C10F18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05063"/>
            <a:ext cx="7539038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9700" name="Text Box 4">
            <a:extLst>
              <a:ext uri="{FF2B5EF4-FFF2-40B4-BE49-F238E27FC236}">
                <a16:creationId xmlns:a16="http://schemas.microsoft.com/office/drawing/2014/main" id="{552F74F8-2D7E-BE43-50B1-8801EA8CC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3641725"/>
            <a:ext cx="850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[−∞,2]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2A457769-D993-76FE-7B85-475A0050C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498725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[3,5]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9BB01001-99D9-CEEB-8278-D001D1C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3641725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[3,3]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F649B5A5-1D78-74C9-2FCC-174400EE0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3641725"/>
            <a:ext cx="80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[-∞,5]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pic>
        <p:nvPicPr>
          <p:cNvPr id="29704" name="Picture 8">
            <a:extLst>
              <a:ext uri="{FF2B5EF4-FFF2-40B4-BE49-F238E27FC236}">
                <a16:creationId xmlns:a16="http://schemas.microsoft.com/office/drawing/2014/main" id="{8E9F32EC-F567-130A-CF72-E78F8AA6A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3" y="2419350"/>
            <a:ext cx="5222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9705" name="Rectangle 9">
            <a:extLst>
              <a:ext uri="{FF2B5EF4-FFF2-40B4-BE49-F238E27FC236}">
                <a16:creationId xmlns:a16="http://schemas.microsoft.com/office/drawing/2014/main" id="{14603DF8-C742-98FB-5921-F41C6A12A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243840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2B51F0B-AABF-0954-29CE-25308CC21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Alpha-Beta Example (continued)</a:t>
            </a:r>
            <a:endParaRPr lang="en-US" altLang="en-US"/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224AC36C-6CDB-CDF4-FE60-C23213CA1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46325"/>
            <a:ext cx="74676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0724" name="Text Box 4">
            <a:extLst>
              <a:ext uri="{FF2B5EF4-FFF2-40B4-BE49-F238E27FC236}">
                <a16:creationId xmlns:a16="http://schemas.microsoft.com/office/drawing/2014/main" id="{357A3C8D-89DA-D7C5-509A-FA48CAAE2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413125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[2,2]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9A514BB7-DDE2-D5BB-2CCC-E70D33464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429000"/>
            <a:ext cx="850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[−∞,2]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124E5B97-E69F-4D66-D181-19D737ED6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2422525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[3,3]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81EDD654-9594-2541-C688-D8C92449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429000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[3,3]</a:t>
            </a:r>
          </a:p>
        </p:txBody>
      </p:sp>
      <p:pic>
        <p:nvPicPr>
          <p:cNvPr id="30728" name="Picture 8">
            <a:extLst>
              <a:ext uri="{FF2B5EF4-FFF2-40B4-BE49-F238E27FC236}">
                <a16:creationId xmlns:a16="http://schemas.microsoft.com/office/drawing/2014/main" id="{668B7853-6A5D-274D-494A-CFEFF2B7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98713"/>
            <a:ext cx="6858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5F79B46-C55D-9674-C4A6-67B834A50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Alpha-Beta Example (continued)</a:t>
            </a:r>
            <a:endParaRPr lang="en-US" altLang="en-US"/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C86F03AB-3062-1F3F-1589-FB079792C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46325"/>
            <a:ext cx="74676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1748" name="Text Box 4">
            <a:extLst>
              <a:ext uri="{FF2B5EF4-FFF2-40B4-BE49-F238E27FC236}">
                <a16:creationId xmlns:a16="http://schemas.microsoft.com/office/drawing/2014/main" id="{4FB15FDF-D3AC-530C-2C0B-FB4B12780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413125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[2,2]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C62E0675-2889-DEB0-47D0-5CD52BB1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429000"/>
            <a:ext cx="80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[-∞,2]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7EEF96A1-B40C-5624-CE32-336049864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2422525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[3,3]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39BADED6-F76F-E13E-9742-056EFA823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429000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[3,3]</a:t>
            </a:r>
          </a:p>
        </p:txBody>
      </p:sp>
      <p:pic>
        <p:nvPicPr>
          <p:cNvPr id="31752" name="Picture 8">
            <a:extLst>
              <a:ext uri="{FF2B5EF4-FFF2-40B4-BE49-F238E27FC236}">
                <a16:creationId xmlns:a16="http://schemas.microsoft.com/office/drawing/2014/main" id="{2445F394-89D9-9190-A7A4-94888C04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98713"/>
            <a:ext cx="6858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1753" name="Picture 9">
            <a:extLst>
              <a:ext uri="{FF2B5EF4-FFF2-40B4-BE49-F238E27FC236}">
                <a16:creationId xmlns:a16="http://schemas.microsoft.com/office/drawing/2014/main" id="{4B4DBE46-5E6E-5ECB-1FD5-E429863A3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98725"/>
            <a:ext cx="257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1754" name="Oval 10">
            <a:extLst>
              <a:ext uri="{FF2B5EF4-FFF2-40B4-BE49-F238E27FC236}">
                <a16:creationId xmlns:a16="http://schemas.microsoft.com/office/drawing/2014/main" id="{C57B66C7-117E-DC99-B1E8-854EFCFAF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3810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E46A028-19D2-38DA-113A-E2EADE4DE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alpha-beta pruning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243D978-377A-70FC-6162-8BAA08539B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4267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Consider a node </a:t>
            </a:r>
            <a:r>
              <a:rPr lang="en-US" altLang="en-US" sz="1800" i="1"/>
              <a:t>n</a:t>
            </a:r>
            <a:r>
              <a:rPr lang="en-US" altLang="en-US" sz="1800"/>
              <a:t> somewhere in the tree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If player has a better choice 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Parent node of 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 any choice point further up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sz="1800" i="1"/>
              <a:t>n</a:t>
            </a:r>
            <a:r>
              <a:rPr lang="en-US" altLang="en-US" sz="1800"/>
              <a:t> will </a:t>
            </a:r>
            <a:r>
              <a:rPr lang="en-US" altLang="en-US" sz="1800" b="1"/>
              <a:t>never</a:t>
            </a:r>
            <a:r>
              <a:rPr lang="en-US" altLang="en-US" sz="1800"/>
              <a:t> be reached in actual play.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Hence when enough is known about </a:t>
            </a:r>
            <a:r>
              <a:rPr lang="en-US" altLang="en-US" sz="1800" i="1"/>
              <a:t>n</a:t>
            </a:r>
            <a:r>
              <a:rPr lang="en-US" altLang="en-US" sz="1800"/>
              <a:t>, it can be pruned.</a:t>
            </a: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C834DA95-C236-9973-58AA-11E3A266C9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066800"/>
            <a:ext cx="3851275" cy="440531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2560917-4A6E-B944-EB1F-1E186B5A3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 versus Games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BBCA282-66AF-867D-4443-74BEDD026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600"/>
              <a:t>Search – no adversary</a:t>
            </a:r>
          </a:p>
          <a:p>
            <a:pPr lvl="1" eaLnBrk="1" hangingPunct="1"/>
            <a:r>
              <a:rPr lang="en-US" altLang="en-US" sz="1400"/>
              <a:t>Solution is (heuristic) method for finding goal</a:t>
            </a:r>
          </a:p>
          <a:p>
            <a:pPr lvl="1" eaLnBrk="1" hangingPunct="1"/>
            <a:r>
              <a:rPr lang="en-US" altLang="en-US" sz="1400"/>
              <a:t>Heuristics and CSP techniques can find </a:t>
            </a:r>
            <a:r>
              <a:rPr lang="en-US" altLang="en-US" sz="1400" i="1"/>
              <a:t>optimal</a:t>
            </a:r>
            <a:r>
              <a:rPr lang="en-US" altLang="en-US" sz="1400"/>
              <a:t> solution</a:t>
            </a:r>
          </a:p>
          <a:p>
            <a:pPr lvl="1" eaLnBrk="1" hangingPunct="1"/>
            <a:r>
              <a:rPr lang="en-US" altLang="en-US" sz="1400"/>
              <a:t>Evaluation function: estimate of cost from start to goal through given node</a:t>
            </a:r>
          </a:p>
          <a:p>
            <a:pPr lvl="1" eaLnBrk="1" hangingPunct="1"/>
            <a:r>
              <a:rPr lang="en-US" altLang="en-US" sz="1400"/>
              <a:t>Examples: path planning, scheduling activities</a:t>
            </a:r>
          </a:p>
          <a:p>
            <a:pPr lvl="1" eaLnBrk="1" hangingPunct="1"/>
            <a:endParaRPr lang="en-US" altLang="en-US" sz="1400"/>
          </a:p>
          <a:p>
            <a:pPr eaLnBrk="1" hangingPunct="1"/>
            <a:r>
              <a:rPr lang="en-US" altLang="en-US" sz="1600"/>
              <a:t>Games – adversary</a:t>
            </a:r>
          </a:p>
          <a:p>
            <a:pPr lvl="1" eaLnBrk="1" hangingPunct="1"/>
            <a:r>
              <a:rPr lang="en-US" altLang="en-US" sz="1400"/>
              <a:t>Solution is strategy (strategy specifies move for every possible opponent reply).</a:t>
            </a:r>
          </a:p>
          <a:p>
            <a:pPr lvl="1" eaLnBrk="1" hangingPunct="1"/>
            <a:r>
              <a:rPr lang="en-US" altLang="en-US" sz="1400"/>
              <a:t>Time limits force an </a:t>
            </a:r>
            <a:r>
              <a:rPr lang="en-US" altLang="en-US" sz="1400" i="1"/>
              <a:t>approximate</a:t>
            </a:r>
            <a:r>
              <a:rPr lang="en-US" altLang="en-US" sz="1400"/>
              <a:t> solution</a:t>
            </a:r>
          </a:p>
          <a:p>
            <a:pPr lvl="1" eaLnBrk="1" hangingPunct="1"/>
            <a:r>
              <a:rPr lang="en-US" altLang="en-US" sz="1400"/>
              <a:t>Evaluation function: evaluate “goodness” of </a:t>
            </a:r>
            <a:br>
              <a:rPr lang="en-US" altLang="en-US" sz="1400"/>
            </a:br>
            <a:r>
              <a:rPr lang="en-US" altLang="en-US" sz="1400"/>
              <a:t>game position</a:t>
            </a:r>
          </a:p>
          <a:p>
            <a:pPr lvl="1" eaLnBrk="1" hangingPunct="1"/>
            <a:r>
              <a:rPr lang="en-US" altLang="en-US" sz="1400"/>
              <a:t>Examples: chess, checkers, Othello, backgammon</a:t>
            </a:r>
            <a:r>
              <a:rPr lang="en-US" altLang="en-US" sz="1800"/>
              <a:t> 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AFB5155-9CE8-F6CC-D789-EAF1D88C1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Alpha-beta Algorithm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113566D-4C99-860D-7F1C-9549F2DDA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Depth first search – only considers nodes along a single path at any time</a:t>
            </a:r>
          </a:p>
          <a:p>
            <a:pPr eaLnBrk="1" hangingPunct="1"/>
            <a:endParaRPr lang="en-US" altLang="en-US" sz="1800"/>
          </a:p>
          <a:p>
            <a:pPr eaLnBrk="1" hangingPunct="1"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</a:rPr>
              <a:t>a</a:t>
            </a:r>
            <a:r>
              <a:rPr lang="en-US" altLang="en-US" sz="1800"/>
              <a:t> =  highest-value choice we have found at any choice point along the path for MAX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</a:rPr>
              <a:t>b</a:t>
            </a:r>
            <a:r>
              <a:rPr lang="en-US" altLang="en-US" sz="1800"/>
              <a:t> = lowest-value choice we have found at any choice point along the path for MIN</a:t>
            </a:r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/>
            <a:r>
              <a:rPr lang="en-US" altLang="en-US" sz="1800"/>
              <a:t> </a:t>
            </a:r>
            <a:r>
              <a:rPr lang="en-US" altLang="en-US" sz="1800">
                <a:solidFill>
                  <a:srgbClr val="FF0000"/>
                </a:solidFill>
              </a:rPr>
              <a:t>update values of </a:t>
            </a:r>
            <a:r>
              <a:rPr lang="en-US" altLang="en-US" sz="180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1800">
                <a:solidFill>
                  <a:srgbClr val="FF0000"/>
                </a:solidFill>
              </a:rPr>
              <a:t> and </a:t>
            </a:r>
            <a:r>
              <a:rPr lang="en-US" altLang="en-US" sz="180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/>
              <a:t>during search and </a:t>
            </a:r>
            <a:r>
              <a:rPr lang="en-US" altLang="en-US" sz="1800">
                <a:solidFill>
                  <a:srgbClr val="FF0000"/>
                </a:solidFill>
              </a:rPr>
              <a:t>prunes remaining branches</a:t>
            </a:r>
            <a:r>
              <a:rPr lang="en-US" altLang="en-US" sz="1800"/>
              <a:t> as soon as the value is known to be worse than the current </a:t>
            </a:r>
            <a:r>
              <a:rPr lang="en-US" altLang="en-US" sz="1800">
                <a:latin typeface="Symbol" panose="05050102010706020507" pitchFamily="18" charset="2"/>
              </a:rPr>
              <a:t>a</a:t>
            </a:r>
            <a:r>
              <a:rPr lang="en-US" altLang="en-US" sz="1800"/>
              <a:t> or </a:t>
            </a:r>
            <a:r>
              <a:rPr lang="en-US" altLang="en-US" sz="1800">
                <a:latin typeface="Symbol" panose="05050102010706020507" pitchFamily="18" charset="2"/>
              </a:rPr>
              <a:t>b</a:t>
            </a:r>
            <a:r>
              <a:rPr lang="en-US" altLang="en-US" sz="1800"/>
              <a:t> value for MAX or MIN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C044B3A-3F28-84D9-83D2-DC7208DBB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Algorithm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3760371-B57D-570A-D962-AB4C816F4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1600"/>
              <a:t>Visit the nodes in a depth-first manner</a:t>
            </a:r>
          </a:p>
          <a:p>
            <a:pPr eaLnBrk="1" hangingPunct="1"/>
            <a:r>
              <a:rPr lang="en-US" altLang="en-US" sz="1600"/>
              <a:t>Maintain bounds on nodes.</a:t>
            </a:r>
          </a:p>
          <a:p>
            <a:pPr eaLnBrk="1" hangingPunct="1"/>
            <a:r>
              <a:rPr lang="en-US" altLang="en-US" sz="1600"/>
              <a:t>A bound may change if one of its children obtains a unique value.</a:t>
            </a:r>
          </a:p>
          <a:p>
            <a:pPr eaLnBrk="1" hangingPunct="1"/>
            <a:r>
              <a:rPr lang="en-US" altLang="en-US" sz="1600"/>
              <a:t>A bound becomes a unique value when all its children have been checked or pruned.</a:t>
            </a:r>
          </a:p>
          <a:p>
            <a:pPr eaLnBrk="1" hangingPunct="1"/>
            <a:r>
              <a:rPr lang="en-US" altLang="en-US" sz="1600"/>
              <a:t>When a bound changes into a tighter bound or a unique value, it may become inconsistent with its parent.</a:t>
            </a:r>
          </a:p>
          <a:p>
            <a:pPr eaLnBrk="1" hangingPunct="1"/>
            <a:r>
              <a:rPr lang="en-US" altLang="en-US" sz="1600"/>
              <a:t>When an inconsistency occurs, prune the sub-tree by cutting the edge between the inconsistent bounds/values.</a:t>
            </a:r>
          </a:p>
          <a:p>
            <a:pPr eaLnBrk="1" hangingPunct="1"/>
            <a:endParaRPr lang="en-US" altLang="en-US" sz="1600"/>
          </a:p>
          <a:p>
            <a:pPr eaLnBrk="1" hangingPunct="1">
              <a:buFontTx/>
              <a:buNone/>
            </a:pPr>
            <a:r>
              <a:rPr lang="en-US" altLang="en-US" sz="1600">
                <a:sym typeface="Wingdings" panose="05000000000000000000" pitchFamily="2" charset="2"/>
              </a:rPr>
              <a:t> This is like propagating changes bottom-up in the tree.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sym typeface="Wingdings" panose="05000000000000000000" pitchFamily="2" charset="2"/>
              </a:rPr>
              <a:t>     </a:t>
            </a:r>
            <a:endParaRPr lang="en-US" altLang="en-US" sz="160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63EB181-265B-DCA2-9A75-3FC60216D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Pseudocode for Alpha-Beta Algorithm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1201D77F-5E72-EB28-1B4D-F13E26018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19200"/>
            <a:ext cx="65325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function </a:t>
            </a:r>
            <a:r>
              <a:rPr lang="en-US" altLang="en-US" sz="2000">
                <a:latin typeface="Times New Roman" panose="02020603050405020304" pitchFamily="18" charset="0"/>
              </a:rPr>
              <a:t>ALPHA-BETA-SEARCH(</a:t>
            </a:r>
            <a:r>
              <a:rPr lang="en-US" altLang="en-US" sz="2000" i="1">
                <a:latin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</a:rPr>
              <a:t> returns </a:t>
            </a:r>
            <a:r>
              <a:rPr lang="en-US" altLang="en-US" sz="2000" i="1">
                <a:latin typeface="Times New Roman" panose="02020603050405020304" pitchFamily="18" charset="0"/>
              </a:rPr>
              <a:t>an action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   inputs: </a:t>
            </a:r>
            <a:r>
              <a:rPr lang="en-US" altLang="en-US" sz="2000" i="1">
                <a:latin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</a:rPr>
              <a:t>, current state in game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   </a:t>
            </a:r>
            <a:r>
              <a:rPr lang="en-US" altLang="en-US" sz="2000" i="1">
                <a:latin typeface="Times New Roman" panose="02020603050405020304" pitchFamily="18" charset="0"/>
              </a:rPr>
              <a:t>v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latin typeface="MS Shell Dlg" panose="020B0604020202020204" pitchFamily="34" charset="0"/>
              </a:rPr>
              <a:t>MAX-VALUE(</a:t>
            </a:r>
            <a:r>
              <a:rPr lang="en-US" altLang="en-US" sz="2000" i="1">
                <a:latin typeface="MS Shell Dlg" panose="020B0604020202020204" pitchFamily="34" charset="0"/>
              </a:rPr>
              <a:t>state, - </a:t>
            </a:r>
            <a:r>
              <a:rPr lang="en-US" altLang="en-US" sz="2000">
                <a:latin typeface="Times New Roman" panose="02020603050405020304" pitchFamily="18" charset="0"/>
              </a:rPr>
              <a:t>∞</a:t>
            </a:r>
            <a:r>
              <a:rPr lang="en-US" altLang="en-US" sz="2000" i="1">
                <a:latin typeface="MS Shell Dlg" panose="020B0604020202020204" pitchFamily="34" charset="0"/>
              </a:rPr>
              <a:t> , +</a:t>
            </a:r>
            <a:r>
              <a:rPr lang="en-US" altLang="en-US" sz="2000">
                <a:latin typeface="Times New Roman" panose="02020603050405020304" pitchFamily="18" charset="0"/>
              </a:rPr>
              <a:t>∞</a:t>
            </a:r>
            <a:r>
              <a:rPr lang="en-US" altLang="en-US" sz="2000">
                <a:latin typeface="MS Shell Dlg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2000" b="1">
                <a:latin typeface="MS Shell Dlg" panose="020B0604020202020204" pitchFamily="34" charset="0"/>
              </a:rPr>
              <a:t>   return </a:t>
            </a:r>
            <a:r>
              <a:rPr lang="en-US" altLang="en-US" sz="2000">
                <a:latin typeface="MS Shell Dlg" panose="020B0604020202020204" pitchFamily="34" charset="0"/>
              </a:rPr>
              <a:t>the </a:t>
            </a:r>
            <a:r>
              <a:rPr lang="en-US" altLang="en-US" sz="2000" i="1">
                <a:latin typeface="MS Shell Dlg" panose="020B0604020202020204" pitchFamily="34" charset="0"/>
              </a:rPr>
              <a:t>action</a:t>
            </a:r>
            <a:r>
              <a:rPr lang="en-US" altLang="en-US" sz="2000">
                <a:latin typeface="MS Shell Dlg" panose="020B0604020202020204" pitchFamily="34" charset="0"/>
              </a:rPr>
              <a:t> in SUCCESSORS(</a:t>
            </a:r>
            <a:r>
              <a:rPr lang="en-US" altLang="en-US" sz="2000" i="1">
                <a:latin typeface="MS Shell Dlg" panose="020B0604020202020204" pitchFamily="34" charset="0"/>
              </a:rPr>
              <a:t>state</a:t>
            </a:r>
            <a:r>
              <a:rPr lang="en-US" altLang="en-US" sz="2000">
                <a:latin typeface="MS Shell Dlg" panose="020B0604020202020204" pitchFamily="34" charset="0"/>
              </a:rPr>
              <a:t>) with value </a:t>
            </a:r>
            <a:r>
              <a:rPr lang="en-US" altLang="en-US" sz="2000" i="1">
                <a:latin typeface="MS Shell Dlg" panose="020B0604020202020204" pitchFamily="34" charset="0"/>
              </a:rPr>
              <a:t>v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BB30953D-A204-6139-5AE0-98335B4E5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1828800"/>
            <a:ext cx="38862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A9AD107-C58F-2005-0F12-C9A2139F8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Pseudocode for Alpha-Beta Algorithm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17B48121-68C9-1191-3C08-22B4503A5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19200"/>
            <a:ext cx="65325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function </a:t>
            </a:r>
            <a:r>
              <a:rPr lang="en-US" altLang="en-US" sz="2000">
                <a:latin typeface="Times New Roman" panose="02020603050405020304" pitchFamily="18" charset="0"/>
              </a:rPr>
              <a:t>ALPHA-BETA-SEARCH(</a:t>
            </a:r>
            <a:r>
              <a:rPr lang="en-US" altLang="en-US" sz="2000" i="1">
                <a:latin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</a:rPr>
              <a:t> returns </a:t>
            </a:r>
            <a:r>
              <a:rPr lang="en-US" altLang="en-US" sz="2000" i="1">
                <a:latin typeface="Times New Roman" panose="02020603050405020304" pitchFamily="18" charset="0"/>
              </a:rPr>
              <a:t>an action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   inputs: </a:t>
            </a:r>
            <a:r>
              <a:rPr lang="en-US" altLang="en-US" sz="2000" i="1">
                <a:latin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</a:rPr>
              <a:t>, current state in game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   </a:t>
            </a:r>
            <a:r>
              <a:rPr lang="en-US" altLang="en-US" sz="2000" i="1">
                <a:latin typeface="Times New Roman" panose="02020603050405020304" pitchFamily="18" charset="0"/>
              </a:rPr>
              <a:t>v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latin typeface="MS Shell Dlg" panose="020B0604020202020204" pitchFamily="34" charset="0"/>
              </a:rPr>
              <a:t>MAX-VALUE(</a:t>
            </a:r>
            <a:r>
              <a:rPr lang="en-US" altLang="en-US" sz="2000" i="1">
                <a:latin typeface="MS Shell Dlg" panose="020B0604020202020204" pitchFamily="34" charset="0"/>
              </a:rPr>
              <a:t>state, - </a:t>
            </a:r>
            <a:r>
              <a:rPr lang="en-US" altLang="en-US" sz="2000">
                <a:latin typeface="Times New Roman" panose="02020603050405020304" pitchFamily="18" charset="0"/>
              </a:rPr>
              <a:t>∞</a:t>
            </a:r>
            <a:r>
              <a:rPr lang="en-US" altLang="en-US" sz="2000" i="1">
                <a:latin typeface="MS Shell Dlg" panose="020B0604020202020204" pitchFamily="34" charset="0"/>
              </a:rPr>
              <a:t> , +</a:t>
            </a:r>
            <a:r>
              <a:rPr lang="en-US" altLang="en-US" sz="2000">
                <a:latin typeface="Times New Roman" panose="02020603050405020304" pitchFamily="18" charset="0"/>
              </a:rPr>
              <a:t>∞</a:t>
            </a:r>
            <a:r>
              <a:rPr lang="en-US" altLang="en-US" sz="2000">
                <a:latin typeface="MS Shell Dlg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2000" b="1">
                <a:latin typeface="MS Shell Dlg" panose="020B0604020202020204" pitchFamily="34" charset="0"/>
              </a:rPr>
              <a:t>   return </a:t>
            </a:r>
            <a:r>
              <a:rPr lang="en-US" altLang="en-US" sz="2000">
                <a:latin typeface="MS Shell Dlg" panose="020B0604020202020204" pitchFamily="34" charset="0"/>
              </a:rPr>
              <a:t>the </a:t>
            </a:r>
            <a:r>
              <a:rPr lang="en-US" altLang="en-US" sz="2000" i="1">
                <a:latin typeface="MS Shell Dlg" panose="020B0604020202020204" pitchFamily="34" charset="0"/>
              </a:rPr>
              <a:t>action</a:t>
            </a:r>
            <a:r>
              <a:rPr lang="en-US" altLang="en-US" sz="2000">
                <a:latin typeface="MS Shell Dlg" panose="020B0604020202020204" pitchFamily="34" charset="0"/>
              </a:rPr>
              <a:t> in SUCCESSORS(</a:t>
            </a:r>
            <a:r>
              <a:rPr lang="en-US" altLang="en-US" sz="2000" i="1">
                <a:latin typeface="MS Shell Dlg" panose="020B0604020202020204" pitchFamily="34" charset="0"/>
              </a:rPr>
              <a:t>state</a:t>
            </a:r>
            <a:r>
              <a:rPr lang="en-US" altLang="en-US" sz="2000">
                <a:latin typeface="MS Shell Dlg" panose="020B0604020202020204" pitchFamily="34" charset="0"/>
              </a:rPr>
              <a:t>) with value </a:t>
            </a:r>
            <a:r>
              <a:rPr lang="en-US" altLang="en-US" sz="2000" i="1">
                <a:latin typeface="MS Shell Dlg" panose="020B0604020202020204" pitchFamily="34" charset="0"/>
              </a:rPr>
              <a:t>v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5355CB7C-23EA-602D-65EF-31636F7A7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626903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function </a:t>
            </a:r>
            <a:r>
              <a:rPr lang="en-US" altLang="en-US" sz="2000">
                <a:latin typeface="Times New Roman" panose="02020603050405020304" pitchFamily="18" charset="0"/>
              </a:rPr>
              <a:t>MAX-VALUE(</a:t>
            </a:r>
            <a:r>
              <a:rPr lang="en-US" altLang="en-US" sz="2000" i="1">
                <a:latin typeface="Times New Roman" panose="02020603050405020304" pitchFamily="18" charset="0"/>
              </a:rPr>
              <a:t>state,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000" i="1">
                <a:latin typeface="Times New Roman" panose="02020603050405020304" pitchFamily="18" charset="0"/>
              </a:rPr>
              <a:t> ,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</a:rPr>
              <a:t> returns </a:t>
            </a:r>
            <a:r>
              <a:rPr lang="en-US" altLang="en-US" sz="2000" i="1">
                <a:latin typeface="Times New Roman" panose="02020603050405020304" pitchFamily="18" charset="0"/>
              </a:rPr>
              <a:t>a utility value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   if </a:t>
            </a:r>
            <a:r>
              <a:rPr lang="en-US" altLang="en-US" sz="2000">
                <a:latin typeface="Times New Roman" panose="02020603050405020304" pitchFamily="18" charset="0"/>
              </a:rPr>
              <a:t>TERMINAL-TEST(</a:t>
            </a:r>
            <a:r>
              <a:rPr lang="en-US" altLang="en-US" sz="2000" i="1">
                <a:latin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r>
              <a:rPr lang="en-US" altLang="en-US" sz="2000" b="1">
                <a:latin typeface="Times New Roman" panose="02020603050405020304" pitchFamily="18" charset="0"/>
              </a:rPr>
              <a:t>then return</a:t>
            </a:r>
            <a:r>
              <a:rPr lang="en-US" altLang="en-US" sz="2000">
                <a:latin typeface="Times New Roman" panose="02020603050405020304" pitchFamily="18" charset="0"/>
              </a:rPr>
              <a:t> UTILITY(</a:t>
            </a:r>
            <a:r>
              <a:rPr lang="en-US" altLang="en-US" sz="2000" i="1">
                <a:latin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endParaRPr lang="en-US" altLang="en-US" sz="20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   </a:t>
            </a:r>
            <a:r>
              <a:rPr lang="en-US" altLang="en-US" sz="2000" i="1">
                <a:latin typeface="Times New Roman" panose="02020603050405020304" pitchFamily="18" charset="0"/>
              </a:rPr>
              <a:t>v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latin typeface="Times New Roman" panose="02020603050405020304" pitchFamily="18" charset="0"/>
              </a:rPr>
              <a:t> - ∞</a:t>
            </a:r>
          </a:p>
          <a:p>
            <a:pPr eaLnBrk="1" hangingPunct="1"/>
            <a:r>
              <a:rPr lang="en-US" altLang="en-US" sz="2000" b="1">
                <a:latin typeface="MS Shell Dlg" panose="020B0604020202020204" pitchFamily="34" charset="0"/>
              </a:rPr>
              <a:t>   for </a:t>
            </a:r>
            <a:r>
              <a:rPr lang="en-US" altLang="en-US" sz="2000" i="1">
                <a:latin typeface="MS Shell Dlg" panose="020B0604020202020204" pitchFamily="34" charset="0"/>
              </a:rPr>
              <a:t>a,s</a:t>
            </a:r>
            <a:r>
              <a:rPr lang="en-US" altLang="en-US" sz="2000">
                <a:latin typeface="MS Shell Dlg" panose="020B0604020202020204" pitchFamily="34" charset="0"/>
              </a:rPr>
              <a:t> in SUCCESSORS(</a:t>
            </a:r>
            <a:r>
              <a:rPr lang="en-US" altLang="en-US" sz="2000" i="1">
                <a:latin typeface="MS Shell Dlg" panose="020B0604020202020204" pitchFamily="34" charset="0"/>
              </a:rPr>
              <a:t>state</a:t>
            </a:r>
            <a:r>
              <a:rPr lang="en-US" altLang="en-US" sz="2000">
                <a:latin typeface="MS Shell Dlg" panose="020B0604020202020204" pitchFamily="34" charset="0"/>
              </a:rPr>
              <a:t>) </a:t>
            </a:r>
            <a:r>
              <a:rPr lang="en-US" altLang="en-US" sz="2000" b="1">
                <a:latin typeface="MS Shell Dlg" panose="020B0604020202020204" pitchFamily="34" charset="0"/>
              </a:rPr>
              <a:t>do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      </a:t>
            </a:r>
            <a:r>
              <a:rPr lang="en-US" altLang="en-US" sz="2000" i="1">
                <a:latin typeface="Times New Roman" panose="02020603050405020304" pitchFamily="18" charset="0"/>
              </a:rPr>
              <a:t>v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MS Shell Dlg" panose="020B0604020202020204" pitchFamily="34" charset="0"/>
              </a:rPr>
              <a:t>MAX(</a:t>
            </a:r>
            <a:r>
              <a:rPr lang="en-US" altLang="en-US" sz="2000" i="1">
                <a:latin typeface="MS Shell Dlg" panose="020B0604020202020204" pitchFamily="34" charset="0"/>
              </a:rPr>
              <a:t>v,</a:t>
            </a:r>
            <a:r>
              <a:rPr lang="en-US" altLang="en-US" sz="2000">
                <a:latin typeface="MS Shell Dlg" panose="020B0604020202020204" pitchFamily="34" charset="0"/>
              </a:rPr>
              <a:t>MIN-VALUE(</a:t>
            </a:r>
            <a:r>
              <a:rPr lang="en-US" altLang="en-US" sz="2000" i="1">
                <a:latin typeface="MS Shell Dlg" panose="020B0604020202020204" pitchFamily="34" charset="0"/>
              </a:rPr>
              <a:t>s</a:t>
            </a:r>
            <a:r>
              <a:rPr lang="en-US" altLang="en-US" sz="2000">
                <a:latin typeface="MS Shell Dlg" panose="020B0604020202020204" pitchFamily="34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000" i="1">
                <a:latin typeface="Times New Roman" panose="02020603050405020304" pitchFamily="18" charset="0"/>
              </a:rPr>
              <a:t> ,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000">
                <a:latin typeface="MS Shell Dlg" panose="020B0604020202020204" pitchFamily="34" charset="0"/>
              </a:rPr>
              <a:t>))</a:t>
            </a:r>
          </a:p>
          <a:p>
            <a:pPr eaLnBrk="1" hangingPunct="1"/>
            <a:r>
              <a:rPr lang="en-US" altLang="en-US" sz="2000">
                <a:latin typeface="MS Shell Dlg" panose="020B0604020202020204" pitchFamily="34" charset="0"/>
              </a:rPr>
              <a:t>     </a:t>
            </a:r>
            <a:r>
              <a:rPr lang="en-US" altLang="en-US" sz="2000" b="1">
                <a:latin typeface="MS Shell Dlg" panose="020B0604020202020204" pitchFamily="34" charset="0"/>
              </a:rPr>
              <a:t>if</a:t>
            </a:r>
            <a:r>
              <a:rPr lang="en-US" altLang="en-US" sz="2000">
                <a:latin typeface="MS Shell Dlg" panose="020B0604020202020204" pitchFamily="34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v</a:t>
            </a:r>
            <a:r>
              <a:rPr lang="en-US" altLang="en-US" sz="2000">
                <a:latin typeface="MS Shell Dlg" panose="020B0604020202020204" pitchFamily="34" charset="0"/>
              </a:rPr>
              <a:t> ≥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000">
                <a:latin typeface="MS Shell Dlg" panose="020B0604020202020204" pitchFamily="34" charset="0"/>
              </a:rPr>
              <a:t> </a:t>
            </a:r>
            <a:r>
              <a:rPr lang="en-US" altLang="en-US" sz="2000" b="1">
                <a:latin typeface="MS Shell Dlg" panose="020B0604020202020204" pitchFamily="34" charset="0"/>
              </a:rPr>
              <a:t>then return</a:t>
            </a:r>
            <a:r>
              <a:rPr lang="en-US" altLang="en-US" sz="2000">
                <a:latin typeface="MS Shell Dlg" panose="020B0604020202020204" pitchFamily="34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v</a:t>
            </a:r>
          </a:p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</a:rPr>
              <a:t>    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MAX(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sz="2000">
              <a:latin typeface="MS Shell Dlg" panose="020B0604020202020204" pitchFamily="34" charset="0"/>
            </a:endParaRPr>
          </a:p>
          <a:p>
            <a:pPr eaLnBrk="1" hangingPunct="1"/>
            <a:r>
              <a:rPr lang="en-US" altLang="en-US" sz="2000" b="1">
                <a:latin typeface="MS Shell Dlg" panose="020B0604020202020204" pitchFamily="34" charset="0"/>
              </a:rPr>
              <a:t>   return </a:t>
            </a:r>
            <a:r>
              <a:rPr lang="en-US" altLang="en-US" sz="2000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BD51F550-FACA-24B9-E47D-A5F6011CB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013" y="292735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B57F10BB-DB24-B124-AFFC-DED6A968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1828800"/>
            <a:ext cx="38862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4E0CE731-2BA2-B361-962F-911F18CE2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3" y="4146550"/>
            <a:ext cx="4343400" cy="9588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6200" name="Rectangle 8">
            <a:extLst>
              <a:ext uri="{FF2B5EF4-FFF2-40B4-BE49-F238E27FC236}">
                <a16:creationId xmlns:a16="http://schemas.microsoft.com/office/drawing/2014/main" id="{09CDACC3-1130-9372-17FD-4B24A419E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2927350"/>
            <a:ext cx="28194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 animBg="1"/>
      <p:bldP spid="136199" grpId="0" animBg="1"/>
      <p:bldP spid="13620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D907182-ADDF-B01B-5BE6-4F2F4DE2F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Effectiveness of Alpha-Beta Search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F7606E1-DC9B-CF5D-CA27-B150C42DA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1800"/>
              <a:t>Worst-Case</a:t>
            </a:r>
          </a:p>
          <a:p>
            <a:pPr lvl="1" eaLnBrk="1" hangingPunct="1"/>
            <a:r>
              <a:rPr lang="en-US" altLang="en-US"/>
              <a:t>branches are ordered so that no pruning takes place. In this case alpha-beta gives no improvement over exhaustive search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 sz="1800"/>
              <a:t>Best-Case</a:t>
            </a:r>
          </a:p>
          <a:p>
            <a:pPr lvl="1" eaLnBrk="1" hangingPunct="1"/>
            <a:r>
              <a:rPr lang="en-US" altLang="en-US"/>
              <a:t>each player’s best move is the left-most alternative (i.e., evaluated first)</a:t>
            </a:r>
          </a:p>
          <a:p>
            <a:pPr lvl="1" eaLnBrk="1" hangingPunct="1"/>
            <a:r>
              <a:rPr lang="en-US" altLang="en-US"/>
              <a:t>in practice, performance is closer to best rather than worst-case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 sz="1800"/>
              <a:t>In practice often get O(b</a:t>
            </a:r>
            <a:r>
              <a:rPr lang="en-US" altLang="en-US" sz="1800" baseline="30000"/>
              <a:t>(d/2)</a:t>
            </a:r>
            <a:r>
              <a:rPr lang="en-US" altLang="en-US" sz="1800"/>
              <a:t>) rather than O(b</a:t>
            </a:r>
            <a:r>
              <a:rPr lang="en-US" altLang="en-US" sz="1800" baseline="30000"/>
              <a:t>d</a:t>
            </a:r>
            <a:r>
              <a:rPr lang="en-US" altLang="en-US" sz="1800"/>
              <a:t>) </a:t>
            </a:r>
          </a:p>
          <a:p>
            <a:pPr lvl="1" eaLnBrk="1" hangingPunct="1"/>
            <a:r>
              <a:rPr lang="en-US" altLang="en-US"/>
              <a:t>this is the same as having a branching factor of sqrt(b), </a:t>
            </a:r>
          </a:p>
          <a:p>
            <a:pPr lvl="2" eaLnBrk="1" hangingPunct="1"/>
            <a:r>
              <a:rPr lang="en-US" altLang="en-US"/>
              <a:t>since (sqrt(b))</a:t>
            </a:r>
            <a:r>
              <a:rPr lang="en-US" altLang="en-US" baseline="30000"/>
              <a:t>d</a:t>
            </a:r>
            <a:r>
              <a:rPr lang="en-US" altLang="en-US"/>
              <a:t> =  b</a:t>
            </a:r>
            <a:r>
              <a:rPr lang="en-US" altLang="en-US" baseline="30000"/>
              <a:t>(d/2)</a:t>
            </a:r>
            <a:endParaRPr lang="en-US" altLang="en-US"/>
          </a:p>
          <a:p>
            <a:pPr lvl="2" eaLnBrk="1" hangingPunct="1"/>
            <a:r>
              <a:rPr lang="en-US" altLang="en-US"/>
              <a:t>i.e., we have effectively gone from b to square root of b</a:t>
            </a:r>
          </a:p>
          <a:p>
            <a:pPr lvl="1" eaLnBrk="1" hangingPunct="1"/>
            <a:r>
              <a:rPr lang="en-US" altLang="en-US"/>
              <a:t>e.g., in chess go from b ~ 35  to  b ~ 6</a:t>
            </a:r>
          </a:p>
          <a:p>
            <a:pPr lvl="2" eaLnBrk="1" hangingPunct="1"/>
            <a:r>
              <a:rPr lang="en-US" altLang="en-US"/>
              <a:t>this permits much deeper search in the same amount of time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2351DCC-D1BB-5A80-7102-8EAFD84F7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Final Comments about Alpha-Beta Pruning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31A151A-8C49-7E08-F836-46CDEC760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Pruning does not affect final results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Entire subtrees can be pruned.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Good move </a:t>
            </a:r>
            <a:r>
              <a:rPr lang="en-US" altLang="en-US" sz="1800" i="1"/>
              <a:t>ordering</a:t>
            </a:r>
            <a:r>
              <a:rPr lang="en-US" altLang="en-US" sz="1800"/>
              <a:t> improves effectiveness of pruning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Repeated states are again possible.</a:t>
            </a:r>
          </a:p>
          <a:p>
            <a:pPr lvl="1" eaLnBrk="1" hangingPunct="1"/>
            <a:r>
              <a:rPr lang="en-US" altLang="en-US"/>
              <a:t>Store them in memory = transposition table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7B82EB-95C4-5588-C5D7-C7B362CE7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9939" name="AutoShape 3">
            <a:extLst>
              <a:ext uri="{FF2B5EF4-FFF2-40B4-BE49-F238E27FC236}">
                <a16:creationId xmlns:a16="http://schemas.microsoft.com/office/drawing/2014/main" id="{02357A0A-68F6-CAB8-8052-24B5E81A0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AutoShape 4">
            <a:extLst>
              <a:ext uri="{FF2B5EF4-FFF2-40B4-BE49-F238E27FC236}">
                <a16:creationId xmlns:a16="http://schemas.microsoft.com/office/drawing/2014/main" id="{E718462A-FD78-84CF-4F9A-5098FF96F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1" name="AutoShape 5">
            <a:extLst>
              <a:ext uri="{FF2B5EF4-FFF2-40B4-BE49-F238E27FC236}">
                <a16:creationId xmlns:a16="http://schemas.microsoft.com/office/drawing/2014/main" id="{EF6588DC-53E7-7856-8BD9-4D5194182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2" name="AutoShape 6">
            <a:extLst>
              <a:ext uri="{FF2B5EF4-FFF2-40B4-BE49-F238E27FC236}">
                <a16:creationId xmlns:a16="http://schemas.microsoft.com/office/drawing/2014/main" id="{182C08EE-512D-0A0F-36CB-DA2A74DFA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5720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3" name="AutoShape 7">
            <a:extLst>
              <a:ext uri="{FF2B5EF4-FFF2-40B4-BE49-F238E27FC236}">
                <a16:creationId xmlns:a16="http://schemas.microsoft.com/office/drawing/2014/main" id="{7AB13883-0987-CB47-9202-2EF074E7E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71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4" name="AutoShape 8">
            <a:extLst>
              <a:ext uri="{FF2B5EF4-FFF2-40B4-BE49-F238E27FC236}">
                <a16:creationId xmlns:a16="http://schemas.microsoft.com/office/drawing/2014/main" id="{608998D5-02E4-AC73-AF41-602734CD97B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276600" y="3124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5" name="AutoShape 9">
            <a:extLst>
              <a:ext uri="{FF2B5EF4-FFF2-40B4-BE49-F238E27FC236}">
                <a16:creationId xmlns:a16="http://schemas.microsoft.com/office/drawing/2014/main" id="{CA229018-7DAB-DCB4-7BE5-0ACBABFD7EE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181600" y="3124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5BC94E81-4991-6C8C-84C5-C03126E847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1752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11">
            <a:extLst>
              <a:ext uri="{FF2B5EF4-FFF2-40B4-BE49-F238E27FC236}">
                <a16:creationId xmlns:a16="http://schemas.microsoft.com/office/drawing/2014/main" id="{5B73D1FA-AC45-8A20-F65E-2AF054D11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7526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12">
            <a:extLst>
              <a:ext uri="{FF2B5EF4-FFF2-40B4-BE49-F238E27FC236}">
                <a16:creationId xmlns:a16="http://schemas.microsoft.com/office/drawing/2014/main" id="{D033AB5B-41EE-4858-0D11-FEBED7DEC3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5052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13">
            <a:extLst>
              <a:ext uri="{FF2B5EF4-FFF2-40B4-BE49-F238E27FC236}">
                <a16:creationId xmlns:a16="http://schemas.microsoft.com/office/drawing/2014/main" id="{D45F3A4F-6829-D27D-98ED-88C7464BB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4">
            <a:extLst>
              <a:ext uri="{FF2B5EF4-FFF2-40B4-BE49-F238E27FC236}">
                <a16:creationId xmlns:a16="http://schemas.microsoft.com/office/drawing/2014/main" id="{531B4363-A754-E95C-021A-6F4F79E8F1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5052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5">
            <a:extLst>
              <a:ext uri="{FF2B5EF4-FFF2-40B4-BE49-F238E27FC236}">
                <a16:creationId xmlns:a16="http://schemas.microsoft.com/office/drawing/2014/main" id="{01F7F7A0-AE36-1740-F3AB-5B5B7B6D5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50520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6">
            <a:extLst>
              <a:ext uri="{FF2B5EF4-FFF2-40B4-BE49-F238E27FC236}">
                <a16:creationId xmlns:a16="http://schemas.microsoft.com/office/drawing/2014/main" id="{3D961F61-F130-8A0F-8286-6E07DBDD1C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50292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7">
            <a:extLst>
              <a:ext uri="{FF2B5EF4-FFF2-40B4-BE49-F238E27FC236}">
                <a16:creationId xmlns:a16="http://schemas.microsoft.com/office/drawing/2014/main" id="{CE3E3C47-B73B-2B1F-60B9-5C931F345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8">
            <a:extLst>
              <a:ext uri="{FF2B5EF4-FFF2-40B4-BE49-F238E27FC236}">
                <a16:creationId xmlns:a16="http://schemas.microsoft.com/office/drawing/2014/main" id="{51B359D7-DBD6-3B56-C6EF-69DA7B4A1D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5029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19">
            <a:extLst>
              <a:ext uri="{FF2B5EF4-FFF2-40B4-BE49-F238E27FC236}">
                <a16:creationId xmlns:a16="http://schemas.microsoft.com/office/drawing/2014/main" id="{FAF072F5-EAFA-A7C4-D456-FAE125D32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20">
            <a:extLst>
              <a:ext uri="{FF2B5EF4-FFF2-40B4-BE49-F238E27FC236}">
                <a16:creationId xmlns:a16="http://schemas.microsoft.com/office/drawing/2014/main" id="{7742B69D-8E61-A5D8-1DEA-7FA6CB315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736B9533-BB9E-73B8-2E56-DAED3F590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2">
            <a:extLst>
              <a:ext uri="{FF2B5EF4-FFF2-40B4-BE49-F238E27FC236}">
                <a16:creationId xmlns:a16="http://schemas.microsoft.com/office/drawing/2014/main" id="{09947C23-0B0C-3F6A-B5C5-9F8B20BC81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953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2B28AA88-3EE1-7E86-0276-C5BD785C9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953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Text Box 24">
            <a:extLst>
              <a:ext uri="{FF2B5EF4-FFF2-40B4-BE49-F238E27FC236}">
                <a16:creationId xmlns:a16="http://schemas.microsoft.com/office/drawing/2014/main" id="{FFBA86B1-67B5-444E-EFB2-44430641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675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39961" name="Text Box 25">
            <a:extLst>
              <a:ext uri="{FF2B5EF4-FFF2-40B4-BE49-F238E27FC236}">
                <a16:creationId xmlns:a16="http://schemas.microsoft.com/office/drawing/2014/main" id="{FE2A0F90-D0DC-3652-1656-68C7F486F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675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39962" name="Text Box 26">
            <a:extLst>
              <a:ext uri="{FF2B5EF4-FFF2-40B4-BE49-F238E27FC236}">
                <a16:creationId xmlns:a16="http://schemas.microsoft.com/office/drawing/2014/main" id="{44A68D75-760F-07A8-C69E-AEE97530D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5675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9963" name="Text Box 27">
            <a:extLst>
              <a:ext uri="{FF2B5EF4-FFF2-40B4-BE49-F238E27FC236}">
                <a16:creationId xmlns:a16="http://schemas.microsoft.com/office/drawing/2014/main" id="{50CFDD3C-DBBC-202A-3C2D-3515B0D81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5675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9964" name="Text Box 28">
            <a:extLst>
              <a:ext uri="{FF2B5EF4-FFF2-40B4-BE49-F238E27FC236}">
                <a16:creationId xmlns:a16="http://schemas.microsoft.com/office/drawing/2014/main" id="{C3F26DDF-30AC-18D8-577A-0BC893A26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5675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39965" name="Text Box 29">
            <a:extLst>
              <a:ext uri="{FF2B5EF4-FFF2-40B4-BE49-F238E27FC236}">
                <a16:creationId xmlns:a16="http://schemas.microsoft.com/office/drawing/2014/main" id="{9BC5CF1B-AC15-3F64-65C1-C183793EC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5675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39966" name="Text Box 30">
            <a:extLst>
              <a:ext uri="{FF2B5EF4-FFF2-40B4-BE49-F238E27FC236}">
                <a16:creationId xmlns:a16="http://schemas.microsoft.com/office/drawing/2014/main" id="{782AC558-FF98-09D8-5A4F-DB28B54C0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5599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39967" name="Text Box 31">
            <a:extLst>
              <a:ext uri="{FF2B5EF4-FFF2-40B4-BE49-F238E27FC236}">
                <a16:creationId xmlns:a16="http://schemas.microsoft.com/office/drawing/2014/main" id="{71C73E49-C5E1-9B3F-58E3-9C6FDF0CE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5522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39968" name="Text Box 32">
            <a:extLst>
              <a:ext uri="{FF2B5EF4-FFF2-40B4-BE49-F238E27FC236}">
                <a16:creationId xmlns:a16="http://schemas.microsoft.com/office/drawing/2014/main" id="{663CEA0C-0463-F31D-2490-951B3D6F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1219200"/>
            <a:ext cx="318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-which nodes can be pruned?</a:t>
            </a: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BA7C8E6-1785-032A-1ECE-6B291CAFF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Practical Implementation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D9FE8BB-25C9-CDE2-7E38-6C6B7DB47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763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/>
              <a:t>How do we make these ideas practical in real game trees?</a:t>
            </a:r>
          </a:p>
          <a:p>
            <a:pPr eaLnBrk="1" hangingPunct="1">
              <a:buFontTx/>
              <a:buNone/>
            </a:pPr>
            <a:endParaRPr lang="en-US" altLang="en-US" sz="1600"/>
          </a:p>
          <a:p>
            <a:pPr eaLnBrk="1" hangingPunct="1">
              <a:buFontTx/>
              <a:buNone/>
            </a:pPr>
            <a:r>
              <a:rPr lang="en-US" altLang="en-US" sz="1600"/>
              <a:t>Standard approach:</a:t>
            </a:r>
          </a:p>
          <a:p>
            <a:pPr eaLnBrk="1" hangingPunct="1"/>
            <a:r>
              <a:rPr lang="en-US" altLang="en-US" sz="1600">
                <a:solidFill>
                  <a:srgbClr val="FF0000"/>
                </a:solidFill>
              </a:rPr>
              <a:t>cutoff test: </a:t>
            </a:r>
            <a:r>
              <a:rPr lang="en-US" altLang="en-US" sz="1400">
                <a:solidFill>
                  <a:srgbClr val="FF0000"/>
                </a:solidFill>
              </a:rPr>
              <a:t>(where do we stop descending the tree)</a:t>
            </a:r>
            <a:r>
              <a:rPr lang="en-US" altLang="en-US" sz="1600">
                <a:solidFill>
                  <a:srgbClr val="FF0000"/>
                </a:solidFill>
              </a:rPr>
              <a:t> </a:t>
            </a:r>
          </a:p>
          <a:p>
            <a:pPr lvl="1" eaLnBrk="1" hangingPunct="1"/>
            <a:r>
              <a:rPr lang="en-US" altLang="en-US" sz="1400"/>
              <a:t>depth limit </a:t>
            </a:r>
          </a:p>
          <a:p>
            <a:pPr lvl="1" eaLnBrk="1" hangingPunct="1"/>
            <a:r>
              <a:rPr lang="en-US" altLang="en-US" sz="1400"/>
              <a:t>better: iterative deepening</a:t>
            </a:r>
          </a:p>
          <a:p>
            <a:pPr lvl="1" eaLnBrk="1" hangingPunct="1"/>
            <a:r>
              <a:rPr lang="en-US" altLang="en-US" sz="1400"/>
              <a:t>cutoff only when no big changes are expected to occur next (</a:t>
            </a:r>
            <a:r>
              <a:rPr lang="en-US" altLang="en-US" sz="1400">
                <a:solidFill>
                  <a:srgbClr val="FF0000"/>
                </a:solidFill>
              </a:rPr>
              <a:t>quiescence search</a:t>
            </a:r>
            <a:r>
              <a:rPr lang="en-US" altLang="en-US" sz="1400"/>
              <a:t>).</a:t>
            </a:r>
          </a:p>
          <a:p>
            <a:pPr lvl="1" eaLnBrk="1" hangingPunct="1"/>
            <a:endParaRPr lang="en-US" altLang="en-US" sz="1400"/>
          </a:p>
          <a:p>
            <a:pPr eaLnBrk="1" hangingPunct="1"/>
            <a:r>
              <a:rPr lang="en-US" altLang="en-US" sz="1600">
                <a:solidFill>
                  <a:srgbClr val="FF0000"/>
                </a:solidFill>
              </a:rPr>
              <a:t>evaluation function </a:t>
            </a:r>
          </a:p>
          <a:p>
            <a:pPr lvl="1" eaLnBrk="1" hangingPunct="1"/>
            <a:r>
              <a:rPr lang="en-US" altLang="en-US" sz="1400"/>
              <a:t>When the search is cut off, we evaluate the current state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    by estimating its utility. This estimate if captured by the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    evaluation function.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7845AE9-8EC9-0832-6DD6-FB20DD175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Static (Heuristic) Evaluation Functions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F280DC7-7284-80A8-1C87-179CEC1F2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1600"/>
              <a:t>An Evaluation Function:</a:t>
            </a:r>
          </a:p>
          <a:p>
            <a:pPr lvl="1" eaLnBrk="1" hangingPunct="1"/>
            <a:r>
              <a:rPr lang="en-US" altLang="en-US" sz="1400"/>
              <a:t>estimates how good the current board configuration is for a player.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1400"/>
              <a:t>Typically, one figures how good it is for the player, and how good it is for the opponent, and subtracts the opponents score from the players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1400"/>
              <a:t>Othello: Number of white pieces - Number of black pieces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1400"/>
              <a:t>Chess:  Value of all white pieces - Value of all black pieces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endParaRPr lang="en-US" altLang="en-US" sz="140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1600"/>
              <a:t>Typical values from -infinity (loss) to +infinity (win) or [-1, +1].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altLang="en-US" sz="160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1600"/>
              <a:t>If the board evaluation  is X for a player, it’s -X for the opponent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altLang="en-US" sz="160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1600"/>
              <a:t>Example: </a:t>
            </a:r>
          </a:p>
          <a:p>
            <a:pPr lvl="1" eaLnBrk="1" hangingPunct="1"/>
            <a:r>
              <a:rPr lang="en-US" altLang="en-US" sz="1400"/>
              <a:t>Evaluating chess boards, </a:t>
            </a:r>
          </a:p>
          <a:p>
            <a:pPr lvl="1" eaLnBrk="1" hangingPunct="1"/>
            <a:r>
              <a:rPr lang="en-US" altLang="en-US" sz="1400"/>
              <a:t>Checkers</a:t>
            </a:r>
          </a:p>
          <a:p>
            <a:pPr lvl="1" eaLnBrk="1" hangingPunct="1"/>
            <a:r>
              <a:rPr lang="en-US" altLang="en-US" sz="1400"/>
              <a:t>Tic-tac-toe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>
            <a:extLst>
              <a:ext uri="{FF2B5EF4-FFF2-40B4-BE49-F238E27FC236}">
                <a16:creationId xmlns:a16="http://schemas.microsoft.com/office/drawing/2014/main" id="{88069461-8198-E17D-E38B-38F1FF115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997522-8AEE-2331-9520-2888B1EB7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Games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E062A5F0-2C95-ADF2-8774-5A6D0581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315325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2228" name="Rectangle 4">
            <a:extLst>
              <a:ext uri="{FF2B5EF4-FFF2-40B4-BE49-F238E27FC236}">
                <a16:creationId xmlns:a16="http://schemas.microsoft.com/office/drawing/2014/main" id="{30C02FCF-37C5-5071-FA08-28D3F7C46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33600"/>
            <a:ext cx="2209800" cy="6858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967606D-B083-D6BD-AB9B-EEC30D16E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Iterative (Progressive) Deepening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3F123F5-DD27-B831-FA10-015128048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1800"/>
              <a:t>In real games, there is usually a time limit T on making a move</a:t>
            </a:r>
            <a:br>
              <a:rPr lang="en-US" altLang="en-US" sz="1800"/>
            </a:br>
            <a:endParaRPr lang="en-US" altLang="en-US" sz="1800"/>
          </a:p>
          <a:p>
            <a:pPr eaLnBrk="1" hangingPunct="1"/>
            <a:r>
              <a:rPr lang="en-US" altLang="en-US" sz="1800"/>
              <a:t>How do we take this into account? </a:t>
            </a:r>
          </a:p>
          <a:p>
            <a:pPr lvl="1" eaLnBrk="1" hangingPunct="1"/>
            <a:r>
              <a:rPr lang="en-US" altLang="en-US"/>
              <a:t>using alpha-beta we cannot use “partial” results with any confidence unless the full breadth of the tree has been searched</a:t>
            </a:r>
          </a:p>
          <a:p>
            <a:pPr lvl="1" eaLnBrk="1" hangingPunct="1"/>
            <a:r>
              <a:rPr lang="en-US" altLang="en-US"/>
              <a:t> So, we could be conservative and set a conservative depth-limit which guarantees that we will find a move in time &lt; T</a:t>
            </a:r>
          </a:p>
          <a:p>
            <a:pPr lvl="2" eaLnBrk="1" hangingPunct="1"/>
            <a:r>
              <a:rPr lang="en-US" altLang="en-US"/>
              <a:t>disadvantage is that we may finish early, could do more search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 sz="1800"/>
              <a:t>In practice, iterative deepening search (IDS) is used</a:t>
            </a:r>
          </a:p>
          <a:p>
            <a:pPr lvl="1" eaLnBrk="1" hangingPunct="1"/>
            <a:r>
              <a:rPr lang="en-US" altLang="en-US"/>
              <a:t>IDS runs depth-first search with an increasing depth-limit</a:t>
            </a:r>
          </a:p>
          <a:p>
            <a:pPr lvl="1" eaLnBrk="1" hangingPunct="1"/>
            <a:r>
              <a:rPr lang="en-US" altLang="en-US"/>
              <a:t>when the clock runs out we use the solution found at the previous depth limit 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D108DB6-2B9A-D86D-AC25-B57340765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Heuristics and Game Tree Search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535FEB4-E6C9-EF6D-A7BE-3194B4CEB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1800"/>
              <a:t>The Horizon Effect</a:t>
            </a:r>
          </a:p>
          <a:p>
            <a:pPr lvl="1" eaLnBrk="1" hangingPunct="1"/>
            <a:r>
              <a:rPr lang="en-US" altLang="en-US"/>
              <a:t>sometimes there’s a major “effect” (such as a piece being captured) which is just “below” the depth to which the tree has been expanded</a:t>
            </a:r>
          </a:p>
          <a:p>
            <a:pPr lvl="1" eaLnBrk="1" hangingPunct="1"/>
            <a:r>
              <a:rPr lang="en-US" altLang="en-US"/>
              <a:t>the computer cannot see that this major event could happen</a:t>
            </a:r>
          </a:p>
          <a:p>
            <a:pPr lvl="1" eaLnBrk="1" hangingPunct="1"/>
            <a:r>
              <a:rPr lang="en-US" altLang="en-US"/>
              <a:t>it has a “limited horizon”</a:t>
            </a:r>
          </a:p>
          <a:p>
            <a:pPr lvl="1" eaLnBrk="1" hangingPunct="1"/>
            <a:r>
              <a:rPr lang="en-US" altLang="en-US"/>
              <a:t>there are heuristics to try to follow certain branches more deeply to detect to such important events</a:t>
            </a:r>
          </a:p>
          <a:p>
            <a:pPr lvl="1" eaLnBrk="1" hangingPunct="1"/>
            <a:r>
              <a:rPr lang="en-US" altLang="en-US"/>
              <a:t>this helps to avoid catastrophic losses due to “short-sightedness”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 sz="1800"/>
              <a:t>Heuristics for Tree Exploration</a:t>
            </a:r>
          </a:p>
          <a:p>
            <a:pPr lvl="1" eaLnBrk="1" hangingPunct="1"/>
            <a:r>
              <a:rPr lang="en-US" altLang="en-US"/>
              <a:t>it may be better to explore some branches more deeply in the allotted time</a:t>
            </a:r>
          </a:p>
          <a:p>
            <a:pPr lvl="1" eaLnBrk="1" hangingPunct="1"/>
            <a:r>
              <a:rPr lang="en-US" altLang="en-US"/>
              <a:t>various heuristics exist to identify “promising” branches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245C620-BB08-94A6-DB70-3B70A0BCA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txBody>
          <a:bodyPr/>
          <a:lstStyle/>
          <a:p>
            <a:pPr eaLnBrk="1" hangingPunct="1"/>
            <a:br>
              <a:rPr lang="en-US" altLang="en-US" sz="1800"/>
            </a:br>
            <a:r>
              <a:rPr lang="en-US" altLang="en-US"/>
              <a:t>The State of Play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AD833E-66F8-E5E7-4808-3202DCB6D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Checkers: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Chinook ended 40-year-reign of human world champion Marion Tinsley in 1994. 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Chess: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Deep Blue defeated human world champion Garry Kasparov in a six-game match in 1997. 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Othello: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human champions refuse to compete against computers: they are too good.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Go: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human champions refuse to compete against computers: they are too bad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 &gt; 300 (!)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See (e.g.) </a:t>
            </a:r>
            <a:r>
              <a:rPr lang="en-US" altLang="en-US" sz="1600">
                <a:hlinkClick r:id="rId3"/>
              </a:rPr>
              <a:t>http://www.cs.ualberta.ca/~games/</a:t>
            </a:r>
            <a:r>
              <a:rPr lang="en-US" altLang="en-US" sz="1600"/>
              <a:t> for more information</a:t>
            </a: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43EF986-FA32-B93A-4712-978595BE6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Deep Blue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4A3CF1D-1D92-5A37-9565-0F41FA794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1957: Herbert Simon</a:t>
            </a:r>
          </a:p>
          <a:p>
            <a:pPr lvl="1" eaLnBrk="1" hangingPunct="1"/>
            <a:r>
              <a:rPr lang="en-US" altLang="en-US"/>
              <a:t>“within 10 years a computer will beat the world chess champion”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1997: Deep Blue beats Kasparov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Parallel machine with 30 processors for “software” and 480 VLSI processors for “hardware search”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Searched 126 million nodes per second on average</a:t>
            </a:r>
          </a:p>
          <a:p>
            <a:pPr lvl="1" eaLnBrk="1" hangingPunct="1"/>
            <a:r>
              <a:rPr lang="en-US" altLang="en-US"/>
              <a:t>Generated up to 30 billion positions per move</a:t>
            </a:r>
          </a:p>
          <a:p>
            <a:pPr lvl="1" eaLnBrk="1" hangingPunct="1"/>
            <a:r>
              <a:rPr lang="en-US" altLang="en-US"/>
              <a:t>Reached depth 14 routinely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1800"/>
              <a:t>Uses iterative-deepening alpha-beta search with transpositioning</a:t>
            </a:r>
          </a:p>
          <a:p>
            <a:pPr lvl="1" eaLnBrk="1" hangingPunct="1"/>
            <a:r>
              <a:rPr lang="en-US" altLang="en-US"/>
              <a:t>Can explore beyond depth-limit for interesting moves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9A6098C-1B89-0073-B7A0-9D68BCC91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Chance Games. 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F1D03373-A2C2-61F6-7EB7-D3172D8E1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3" t="22905" r="29662" b="12291"/>
          <a:stretch>
            <a:fillRect/>
          </a:stretch>
        </p:blipFill>
        <p:spPr bwMode="auto">
          <a:xfrm>
            <a:off x="2209800" y="1676400"/>
            <a:ext cx="457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 Box 4">
            <a:extLst>
              <a:ext uri="{FF2B5EF4-FFF2-40B4-BE49-F238E27FC236}">
                <a16:creationId xmlns:a16="http://schemas.microsoft.com/office/drawing/2014/main" id="{1F8BA775-9EA3-0C97-BB86-675BB8D62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41575"/>
            <a:ext cx="204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Backgammon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751ED9B8-8ED0-9CF8-889F-EEAC73C3A6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962400"/>
            <a:ext cx="1905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32F452B2-3347-7B6D-63CB-85F517F38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5218113"/>
            <a:ext cx="1822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your element of 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chance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D9AEFC6B-3CCB-D296-0E4B-617EE04B4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Expected Minimax</a:t>
            </a:r>
          </a:p>
        </p:txBody>
      </p:sp>
      <p:pic>
        <p:nvPicPr>
          <p:cNvPr id="1028" name="Picture 3">
            <a:extLst>
              <a:ext uri="{FF2B5EF4-FFF2-40B4-BE49-F238E27FC236}">
                <a16:creationId xmlns:a16="http://schemas.microsoft.com/office/drawing/2014/main" id="{2DBFD63F-4A8B-1681-0666-C2D23A8DB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2" t="34358" r="29935" b="16481"/>
          <a:stretch>
            <a:fillRect/>
          </a:stretch>
        </p:blipFill>
        <p:spPr bwMode="auto">
          <a:xfrm>
            <a:off x="4191000" y="1600200"/>
            <a:ext cx="4572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4">
            <a:extLst>
              <a:ext uri="{FF2B5EF4-FFF2-40B4-BE49-F238E27FC236}">
                <a16:creationId xmlns:a16="http://schemas.microsoft.com/office/drawing/2014/main" id="{01B5A909-EB32-D976-3FE4-85DD09DE3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514600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4A4BCD03-3AF7-6EF7-E6BE-92537F763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057400"/>
          <a:ext cx="34861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558800" progId="Equation.DSMT4">
                  <p:embed/>
                </p:oleObj>
              </mc:Choice>
              <mc:Fallback>
                <p:oleObj name="Equation" r:id="rId4" imgW="20955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34861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6">
            <a:extLst>
              <a:ext uri="{FF2B5EF4-FFF2-40B4-BE49-F238E27FC236}">
                <a16:creationId xmlns:a16="http://schemas.microsoft.com/office/drawing/2014/main" id="{773FCEF7-5FC5-A425-5384-20197B991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617913"/>
            <a:ext cx="32067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Interleave chance nodes</a:t>
            </a:r>
          </a:p>
          <a:p>
            <a:pPr eaLnBrk="1" hangingPunct="1"/>
            <a:r>
              <a:rPr lang="en-US" altLang="en-US"/>
              <a:t>with min/max nodes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Again, the tree is constructed </a:t>
            </a:r>
          </a:p>
          <a:p>
            <a:pPr eaLnBrk="1" hangingPunct="1"/>
            <a:r>
              <a:rPr lang="en-US" altLang="en-US"/>
              <a:t>bottom-up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C03E5EB-10EE-EDE8-9264-2FFBAB176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A120CAA-53BB-E3B4-34F8-31436F812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5029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Game playing can be effectively modeled as a search problem</a:t>
            </a:r>
            <a:br>
              <a:rPr lang="en-US" altLang="en-US" sz="1800"/>
            </a:b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Game trees represent alternate computer/opponent moves</a:t>
            </a:r>
            <a:br>
              <a:rPr lang="en-US" altLang="en-US" sz="1800"/>
            </a:b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Evaluation functions estimate the quality of a given board configuration for the Max player. </a:t>
            </a:r>
            <a:br>
              <a:rPr lang="en-US" altLang="en-US" sz="1800"/>
            </a:b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Minimax is a procedure which chooses moves by assuming that the opponent will always choose the move which is best for them</a:t>
            </a:r>
            <a:br>
              <a:rPr lang="en-US" altLang="en-US" sz="1800"/>
            </a:b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Alpha-Beta is a procedure which can prune large parts of the search tree and allow search to go deeper </a:t>
            </a:r>
            <a:br>
              <a:rPr lang="en-US" altLang="en-US" sz="1800"/>
            </a:b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For many well-known games, computer algorithms based on heuristic search match or outperform human world experts.</a:t>
            </a:r>
            <a:br>
              <a:rPr lang="en-US" altLang="en-US" sz="1800"/>
            </a:br>
            <a:endParaRPr lang="en-US" altLang="en-US" sz="180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7B57BF1-8625-24FC-21EE-38DFEEC8C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Game Setup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E7B04BF-4A44-A9BB-C80E-124841E7E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600"/>
              <a:t>Two players: </a:t>
            </a:r>
            <a:r>
              <a:rPr lang="en-US" altLang="en-US" sz="1600">
                <a:solidFill>
                  <a:srgbClr val="FF0000"/>
                </a:solidFill>
              </a:rPr>
              <a:t>MAX </a:t>
            </a:r>
            <a:r>
              <a:rPr lang="en-US" altLang="en-US" sz="1600"/>
              <a:t>and </a:t>
            </a:r>
            <a:r>
              <a:rPr lang="en-US" altLang="en-US" sz="1600">
                <a:solidFill>
                  <a:srgbClr val="FF0000"/>
                </a:solidFill>
              </a:rPr>
              <a:t>MIN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MAX moves first and they take turns until the game is over</a:t>
            </a:r>
          </a:p>
          <a:p>
            <a:pPr lvl="1" eaLnBrk="1" hangingPunct="1"/>
            <a:r>
              <a:rPr lang="en-US" altLang="en-US" sz="1400"/>
              <a:t>Winner gets award, loser gets penalty.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Games as search:</a:t>
            </a:r>
          </a:p>
          <a:p>
            <a:pPr lvl="1" eaLnBrk="1" hangingPunct="1"/>
            <a:r>
              <a:rPr lang="en-US" altLang="en-US" sz="1400">
                <a:solidFill>
                  <a:srgbClr val="00B0F0"/>
                </a:solidFill>
              </a:rPr>
              <a:t>Initial state</a:t>
            </a:r>
            <a:r>
              <a:rPr lang="en-US" altLang="en-US" sz="1400"/>
              <a:t>: e.g. board configuration of chess</a:t>
            </a:r>
          </a:p>
          <a:p>
            <a:pPr lvl="1" eaLnBrk="1" hangingPunct="1"/>
            <a:r>
              <a:rPr lang="en-US" altLang="en-US" sz="1400">
                <a:solidFill>
                  <a:srgbClr val="00B0F0"/>
                </a:solidFill>
              </a:rPr>
              <a:t>Successor function</a:t>
            </a:r>
            <a:r>
              <a:rPr lang="en-US" altLang="en-US" sz="1400"/>
              <a:t>: list of (move, state) pairs specifying legal moves.</a:t>
            </a:r>
          </a:p>
          <a:p>
            <a:pPr lvl="1" eaLnBrk="1" hangingPunct="1"/>
            <a:r>
              <a:rPr lang="en-US" altLang="en-US" sz="1400">
                <a:solidFill>
                  <a:srgbClr val="00B0F0"/>
                </a:solidFill>
              </a:rPr>
              <a:t>Terminal test</a:t>
            </a:r>
            <a:r>
              <a:rPr lang="en-US" altLang="en-US" sz="1400"/>
              <a:t>: Is the game finished?</a:t>
            </a:r>
          </a:p>
          <a:p>
            <a:pPr lvl="1" eaLnBrk="1" hangingPunct="1"/>
            <a:r>
              <a:rPr lang="en-US" altLang="en-US" sz="1400">
                <a:solidFill>
                  <a:srgbClr val="00B0F0"/>
                </a:solidFill>
              </a:rPr>
              <a:t>Utility function</a:t>
            </a:r>
            <a:r>
              <a:rPr lang="en-US" altLang="en-US" sz="1400"/>
              <a:t>: Gives numerical value of terminal states. E.g. </a:t>
            </a:r>
            <a:r>
              <a:rPr lang="en-US" altLang="en-US" sz="1400">
                <a:solidFill>
                  <a:srgbClr val="FF0000"/>
                </a:solidFill>
              </a:rPr>
              <a:t>win (+1)</a:t>
            </a:r>
            <a:r>
              <a:rPr lang="en-US" altLang="en-US" sz="1400"/>
              <a:t>, </a:t>
            </a:r>
            <a:r>
              <a:rPr lang="en-US" altLang="en-US" sz="1400">
                <a:solidFill>
                  <a:srgbClr val="FF0000"/>
                </a:solidFill>
              </a:rPr>
              <a:t>lose (-1)</a:t>
            </a:r>
            <a:r>
              <a:rPr lang="en-US" altLang="en-US" sz="1400"/>
              <a:t> and </a:t>
            </a:r>
            <a:r>
              <a:rPr lang="en-US" altLang="en-US" sz="1400">
                <a:solidFill>
                  <a:srgbClr val="FF0000"/>
                </a:solidFill>
              </a:rPr>
              <a:t>draw (0) </a:t>
            </a:r>
            <a:r>
              <a:rPr lang="en-US" altLang="en-US" sz="1400"/>
              <a:t>in tic-tac-toe  or chess</a:t>
            </a:r>
          </a:p>
          <a:p>
            <a:pPr lvl="1" eaLnBrk="1" hangingPunct="1"/>
            <a:endParaRPr lang="en-US" altLang="en-US" sz="1400"/>
          </a:p>
          <a:p>
            <a:pPr eaLnBrk="1" hangingPunct="1"/>
            <a:r>
              <a:rPr lang="en-US" altLang="en-US" sz="1600"/>
              <a:t>MAX uses  search tree to determine next move.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FB4F989-C825-88DC-818E-D32D92DB2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Size of search trees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CBD4874-3B90-75EC-4A28-90B09807F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b = branching factor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d = number of moves by both players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Search tree is O(b</a:t>
            </a:r>
            <a:r>
              <a:rPr lang="en-US" altLang="en-US" sz="1800" baseline="30000"/>
              <a:t>d</a:t>
            </a:r>
            <a:r>
              <a:rPr lang="en-US" altLang="en-US" sz="1800"/>
              <a:t>)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Chess</a:t>
            </a:r>
          </a:p>
          <a:p>
            <a:pPr lvl="1" eaLnBrk="1" hangingPunct="1"/>
            <a:r>
              <a:rPr lang="en-US" altLang="en-US"/>
              <a:t>b ~ 35</a:t>
            </a:r>
          </a:p>
          <a:p>
            <a:pPr lvl="1" eaLnBrk="1" hangingPunct="1"/>
            <a:r>
              <a:rPr lang="en-US" altLang="en-US"/>
              <a:t>d ~100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   -   search tree is ~ 10 </a:t>
            </a:r>
            <a:r>
              <a:rPr lang="en-US" altLang="en-US" baseline="30000"/>
              <a:t>154</a:t>
            </a:r>
            <a:r>
              <a:rPr lang="en-US" altLang="en-US"/>
              <a:t>   (!!)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   -   completely impractical to search this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 sz="1600"/>
              <a:t>Game-playing emphasizes being able to </a:t>
            </a:r>
            <a:r>
              <a:rPr lang="en-US" altLang="en-US" sz="1600">
                <a:solidFill>
                  <a:srgbClr val="FF0000"/>
                </a:solidFill>
              </a:rPr>
              <a:t>make optimal decisions </a:t>
            </a:r>
            <a:r>
              <a:rPr lang="en-US" altLang="en-US" sz="1600"/>
              <a:t>in a </a:t>
            </a:r>
            <a:r>
              <a:rPr lang="en-US" altLang="en-US" sz="1600">
                <a:solidFill>
                  <a:srgbClr val="C00000"/>
                </a:solidFill>
              </a:rPr>
              <a:t>finite amount of time</a:t>
            </a:r>
          </a:p>
          <a:p>
            <a:pPr lvl="1" eaLnBrk="1" hangingPunct="1"/>
            <a:r>
              <a:rPr lang="en-US" altLang="en-US" sz="1400"/>
              <a:t>Somewhat realistic as a model of a real-world agent</a:t>
            </a:r>
          </a:p>
          <a:p>
            <a:pPr lvl="1" eaLnBrk="1" hangingPunct="1"/>
            <a:r>
              <a:rPr lang="en-US" altLang="en-US" sz="1400"/>
              <a:t>Even if games themselves are artificial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48BA8F4-DD3B-82BA-B923-AB53F9938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Partial Game Tree for Tic-Tac-Toe</a:t>
            </a:r>
            <a:endParaRPr lang="en-US" altLang="en-US"/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D43ACE03-F10A-1AE2-E35C-371460DE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7912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FC21AE9-3D05-E469-E2F9-C9C3E33C6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Game tree (2-player, deterministic, turns)</a:t>
            </a:r>
          </a:p>
        </p:txBody>
      </p:sp>
      <p:pic>
        <p:nvPicPr>
          <p:cNvPr id="11267" name="Picture 3" descr="tictactoe">
            <a:extLst>
              <a:ext uri="{FF2B5EF4-FFF2-40B4-BE49-F238E27FC236}">
                <a16:creationId xmlns:a16="http://schemas.microsoft.com/office/drawing/2014/main" id="{5770F6B5-05BE-1476-FC1F-532A10595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0483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4">
            <a:extLst>
              <a:ext uri="{FF2B5EF4-FFF2-40B4-BE49-F238E27FC236}">
                <a16:creationId xmlns:a16="http://schemas.microsoft.com/office/drawing/2014/main" id="{670DC20E-E6DE-1112-0B35-2978E3C82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791200"/>
            <a:ext cx="6148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How do we search this tree to find the optimal move?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DA37F30-A649-9223-6274-CB1E02002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Minimax strategy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7692F11-1DB9-5278-9B75-D3B1A5D62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Find the optimal </a:t>
            </a:r>
            <a:r>
              <a:rPr lang="en-US" altLang="en-US" sz="1800" i="1"/>
              <a:t>strategy</a:t>
            </a:r>
            <a:r>
              <a:rPr lang="en-US" altLang="en-US" sz="1800"/>
              <a:t> for MAX assuming an infallible MIN opponent</a:t>
            </a:r>
          </a:p>
          <a:p>
            <a:pPr lvl="1" eaLnBrk="1" hangingPunct="1"/>
            <a:r>
              <a:rPr lang="en-US" altLang="en-US"/>
              <a:t>Need to compute this all the down the tree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Assumption: </a:t>
            </a:r>
            <a:r>
              <a:rPr lang="en-US" altLang="en-US" sz="1800">
                <a:solidFill>
                  <a:srgbClr val="FF0000"/>
                </a:solidFill>
              </a:rPr>
              <a:t>Both players play optimally</a:t>
            </a:r>
            <a:r>
              <a:rPr lang="en-US" altLang="en-US" sz="1800"/>
              <a:t>!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Given a game tree, the optimal strategy can be determined by using the minimax value of each node:</a:t>
            </a:r>
          </a:p>
          <a:p>
            <a:pPr eaLnBrk="1" hangingPunct="1">
              <a:buFontTx/>
              <a:buNone/>
            </a:pPr>
            <a:endParaRPr lang="en-US" altLang="en-US" sz="1400"/>
          </a:p>
          <a:p>
            <a:pPr eaLnBrk="1" hangingPunct="1">
              <a:buFontTx/>
              <a:buNone/>
            </a:pPr>
            <a:r>
              <a:rPr lang="en-US" altLang="en-US" sz="1600"/>
              <a:t>	</a:t>
            </a:r>
            <a:r>
              <a:rPr lang="en-US" altLang="en-US" sz="1400" b="1"/>
              <a:t>MINIMAX-VALUE(</a:t>
            </a:r>
            <a:r>
              <a:rPr lang="en-US" altLang="en-US" sz="1400" b="1" i="1"/>
              <a:t>n</a:t>
            </a:r>
            <a:r>
              <a:rPr lang="en-US" altLang="en-US" sz="1400" b="1"/>
              <a:t>)=</a:t>
            </a:r>
          </a:p>
          <a:p>
            <a:pPr eaLnBrk="1" hangingPunct="1">
              <a:buFontTx/>
              <a:buNone/>
            </a:pPr>
            <a:r>
              <a:rPr lang="en-US" altLang="en-US" sz="1400" b="1"/>
              <a:t>		UTILITY(</a:t>
            </a:r>
            <a:r>
              <a:rPr lang="en-US" altLang="en-US" sz="1400" b="1" i="1"/>
              <a:t>n</a:t>
            </a:r>
            <a:r>
              <a:rPr lang="en-US" altLang="en-US" sz="1400" b="1"/>
              <a:t>)				If </a:t>
            </a:r>
            <a:r>
              <a:rPr lang="en-US" altLang="en-US" sz="1400" b="1" i="1"/>
              <a:t>n</a:t>
            </a:r>
            <a:r>
              <a:rPr lang="en-US" altLang="en-US" sz="1400" b="1"/>
              <a:t> is a terminal</a:t>
            </a:r>
          </a:p>
          <a:p>
            <a:pPr eaLnBrk="1" hangingPunct="1">
              <a:buFontTx/>
              <a:buNone/>
            </a:pPr>
            <a:r>
              <a:rPr lang="en-US" altLang="en-US" sz="1400" b="1"/>
              <a:t>		max</a:t>
            </a:r>
            <a:r>
              <a:rPr lang="en-US" altLang="en-US" sz="1400" b="1" i="1" baseline="-25000"/>
              <a:t>s </a:t>
            </a:r>
            <a:r>
              <a:rPr lang="en-US" altLang="en-US" sz="1400" b="1" i="1" baseline="-25000">
                <a:sym typeface="Symbol" panose="05050102010706020507" pitchFamily="18" charset="2"/>
              </a:rPr>
              <a:t> </a:t>
            </a:r>
            <a:r>
              <a:rPr lang="en-US" altLang="en-US" sz="1400" b="1" i="1" baseline="-25000"/>
              <a:t>successors(n)</a:t>
            </a:r>
            <a:r>
              <a:rPr lang="en-US" altLang="en-US" sz="1400" b="1"/>
              <a:t> MINIMAX-VALUE(</a:t>
            </a:r>
            <a:r>
              <a:rPr lang="en-US" altLang="en-US" sz="1400" b="1" i="1"/>
              <a:t>s</a:t>
            </a:r>
            <a:r>
              <a:rPr lang="en-US" altLang="en-US" sz="1400" b="1"/>
              <a:t>) 	If </a:t>
            </a:r>
            <a:r>
              <a:rPr lang="en-US" altLang="en-US" sz="1400" b="1" i="1"/>
              <a:t>n</a:t>
            </a:r>
            <a:r>
              <a:rPr lang="en-US" altLang="en-US" sz="1400" b="1"/>
              <a:t> is a max node</a:t>
            </a:r>
          </a:p>
          <a:p>
            <a:pPr eaLnBrk="1" hangingPunct="1">
              <a:buFontTx/>
              <a:buNone/>
            </a:pPr>
            <a:r>
              <a:rPr lang="en-US" altLang="en-US" sz="1400" b="1"/>
              <a:t>		min</a:t>
            </a:r>
            <a:r>
              <a:rPr lang="en-US" altLang="en-US" sz="1400" b="1" i="1" baseline="-25000"/>
              <a:t>s </a:t>
            </a:r>
            <a:r>
              <a:rPr lang="en-US" altLang="en-US" sz="1400" b="1" i="1" baseline="-25000">
                <a:sym typeface="Symbol" panose="05050102010706020507" pitchFamily="18" charset="2"/>
              </a:rPr>
              <a:t> </a:t>
            </a:r>
            <a:r>
              <a:rPr lang="en-US" altLang="en-US" sz="1400" b="1" i="1" baseline="-25000"/>
              <a:t>successors(n)</a:t>
            </a:r>
            <a:r>
              <a:rPr lang="en-US" altLang="en-US" sz="1400" b="1"/>
              <a:t> MINIMAX-VALUE(</a:t>
            </a:r>
            <a:r>
              <a:rPr lang="en-US" altLang="en-US" sz="1400" b="1" i="1"/>
              <a:t>s</a:t>
            </a:r>
            <a:r>
              <a:rPr lang="en-US" altLang="en-US" sz="1400" b="1"/>
              <a:t>) 		If </a:t>
            </a:r>
            <a:r>
              <a:rPr lang="en-US" altLang="en-US" sz="1400" b="1" i="1"/>
              <a:t>n</a:t>
            </a:r>
            <a:r>
              <a:rPr lang="en-US" altLang="en-US" sz="1400" b="1"/>
              <a:t> is a min node</a:t>
            </a:r>
          </a:p>
          <a:p>
            <a:pPr eaLnBrk="1" hangingPunct="1">
              <a:buFontTx/>
              <a:buNone/>
            </a:pPr>
            <a:endParaRPr lang="en-US" altLang="en-US" sz="1600"/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9272435DF6CD44B943EDF910467F43" ma:contentTypeVersion="16" ma:contentTypeDescription="Create a new document." ma:contentTypeScope="" ma:versionID="0b24be9ee30a9a0399593bd098db39af">
  <xsd:schema xmlns:xsd="http://www.w3.org/2001/XMLSchema" xmlns:xs="http://www.w3.org/2001/XMLSchema" xmlns:p="http://schemas.microsoft.com/office/2006/metadata/properties" xmlns:ns2="8a6a7c81-d6cb-4658-810d-930303bfe2ca" xmlns:ns3="c7b5b248-4698-444a-94ee-e1bf675e5bd9" targetNamespace="http://schemas.microsoft.com/office/2006/metadata/properties" ma:root="true" ma:fieldsID="fe4d42c573a90ba61c38f04bb6cd8264" ns2:_="" ns3:_="">
    <xsd:import namespace="8a6a7c81-d6cb-4658-810d-930303bfe2ca"/>
    <xsd:import namespace="c7b5b248-4698-444a-94ee-e1bf675e5b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6a7c81-d6cb-4658-810d-930303bfe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6e39378-e5b3-4363-9849-d730c44b92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5b248-4698-444a-94ee-e1bf675e5bd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0138144-e242-46d6-83fe-0c6420e8f677}" ma:internalName="TaxCatchAll" ma:showField="CatchAllData" ma:web="c7b5b248-4698-444a-94ee-e1bf675e5b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6a7c81-d6cb-4658-810d-930303bfe2ca">
      <Terms xmlns="http://schemas.microsoft.com/office/infopath/2007/PartnerControls"/>
    </lcf76f155ced4ddcb4097134ff3c332f>
    <TaxCatchAll xmlns="c7b5b248-4698-444a-94ee-e1bf675e5bd9" xsi:nil="true"/>
  </documentManagement>
</p:properties>
</file>

<file path=customXml/itemProps1.xml><?xml version="1.0" encoding="utf-8"?>
<ds:datastoreItem xmlns:ds="http://schemas.openxmlformats.org/officeDocument/2006/customXml" ds:itemID="{E8B3B5B5-6B63-48B3-B298-7F9DB005F500}"/>
</file>

<file path=customXml/itemProps2.xml><?xml version="1.0" encoding="utf-8"?>
<ds:datastoreItem xmlns:ds="http://schemas.openxmlformats.org/officeDocument/2006/customXml" ds:itemID="{800BE1A3-74B5-412D-A609-AE8365CB8739}"/>
</file>

<file path=customXml/itemProps3.xml><?xml version="1.0" encoding="utf-8"?>
<ds:datastoreItem xmlns:ds="http://schemas.openxmlformats.org/officeDocument/2006/customXml" ds:itemID="{E048C9BF-CDF1-4DB0-8C76-3B5DFCC0A5B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2407</Words>
  <Application>Microsoft Office PowerPoint</Application>
  <PresentationFormat>On-screen Show (4:3)</PresentationFormat>
  <Paragraphs>394</Paragraphs>
  <Slides>46</Slides>
  <Notes>46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Verdana</vt:lpstr>
      <vt:lpstr>Symbol</vt:lpstr>
      <vt:lpstr>Times New Roman</vt:lpstr>
      <vt:lpstr>Wingdings</vt:lpstr>
      <vt:lpstr>MS Shell Dlg</vt:lpstr>
      <vt:lpstr>Courier</vt:lpstr>
      <vt:lpstr>1_Default Design</vt:lpstr>
      <vt:lpstr>MathType 5.0 Equation</vt:lpstr>
      <vt:lpstr>Chapter 5: Adversarial Search  &amp;  Game Playing</vt:lpstr>
      <vt:lpstr>Typical assumptions</vt:lpstr>
      <vt:lpstr>Search versus Games</vt:lpstr>
      <vt:lpstr>Types of Games</vt:lpstr>
      <vt:lpstr>Game Setup</vt:lpstr>
      <vt:lpstr>Size of search trees</vt:lpstr>
      <vt:lpstr>Partial Game Tree for Tic-Tac-Toe</vt:lpstr>
      <vt:lpstr>Game tree (2-player, deterministic, turns)</vt:lpstr>
      <vt:lpstr>Minimax strategy</vt:lpstr>
      <vt:lpstr>Two-Ply Game Tree</vt:lpstr>
      <vt:lpstr>Two-Ply Game Tree</vt:lpstr>
      <vt:lpstr>Two-Ply Game Tree</vt:lpstr>
      <vt:lpstr>Two-Ply Game Tree</vt:lpstr>
      <vt:lpstr>What if MIN does not play optimally?</vt:lpstr>
      <vt:lpstr>Minimax Algorithm</vt:lpstr>
      <vt:lpstr>Pseudocode for Minimax Algorithm</vt:lpstr>
      <vt:lpstr>Multiplayer games</vt:lpstr>
      <vt:lpstr>Aspects of multiplayer games</vt:lpstr>
      <vt:lpstr>Practical problem with minimax search</vt:lpstr>
      <vt:lpstr>Alpha-Beta Example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General alpha-beta pruning</vt:lpstr>
      <vt:lpstr>Alpha-beta Algorithm</vt:lpstr>
      <vt:lpstr>The Algorithm</vt:lpstr>
      <vt:lpstr>Pseudocode for Alpha-Beta Algorithm</vt:lpstr>
      <vt:lpstr>Pseudocode for Alpha-Beta Algorithm</vt:lpstr>
      <vt:lpstr>Effectiveness of Alpha-Beta Search</vt:lpstr>
      <vt:lpstr>Final Comments about Alpha-Beta Pruning</vt:lpstr>
      <vt:lpstr>Example</vt:lpstr>
      <vt:lpstr>Practical Implementation</vt:lpstr>
      <vt:lpstr>Static (Heuristic) Evaluation Functions</vt:lpstr>
      <vt:lpstr>PowerPoint Presentation</vt:lpstr>
      <vt:lpstr>Iterative (Progressive) Deepening</vt:lpstr>
      <vt:lpstr>Heuristics and Game Tree Search</vt:lpstr>
      <vt:lpstr> The State of Play</vt:lpstr>
      <vt:lpstr>Deep Blue</vt:lpstr>
      <vt:lpstr>Chance Games. </vt:lpstr>
      <vt:lpstr>Expected Minimax</vt:lpstr>
      <vt:lpstr>Summary</vt:lpstr>
    </vt:vector>
  </TitlesOfParts>
  <Company>University of California, 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Playing</dc:title>
  <dc:creator>Information and Computer Science</dc:creator>
  <cp:lastModifiedBy>1905001@cse.buet.ac.bd</cp:lastModifiedBy>
  <cp:revision>29</cp:revision>
  <dcterms:created xsi:type="dcterms:W3CDTF">2007-10-23T18:19:57Z</dcterms:created>
  <dcterms:modified xsi:type="dcterms:W3CDTF">2023-09-13T14:52:55Z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0x010100DB9272435DF6CD44B943EDF910467F43</vt:lpwstr>
  </property>
</Properties>
</file>