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Lst>
  <p:notesMasterIdLst>
    <p:notesMasterId r:id="rId76"/>
  </p:notesMasterIdLst>
  <p:sldIdLst>
    <p:sldId id="960" r:id="rId6"/>
    <p:sldId id="1129" r:id="rId7"/>
    <p:sldId id="964" r:id="rId8"/>
    <p:sldId id="1047" r:id="rId9"/>
    <p:sldId id="1130" r:id="rId10"/>
    <p:sldId id="1353" r:id="rId11"/>
    <p:sldId id="1131" r:id="rId12"/>
    <p:sldId id="1132" r:id="rId13"/>
    <p:sldId id="1133" r:id="rId14"/>
    <p:sldId id="1134" r:id="rId15"/>
    <p:sldId id="1135" r:id="rId16"/>
    <p:sldId id="1136" r:id="rId17"/>
    <p:sldId id="2632" r:id="rId18"/>
    <p:sldId id="1168" r:id="rId19"/>
    <p:sldId id="1169" r:id="rId20"/>
    <p:sldId id="1170" r:id="rId21"/>
    <p:sldId id="1172" r:id="rId22"/>
    <p:sldId id="1173" r:id="rId23"/>
    <p:sldId id="1174" r:id="rId24"/>
    <p:sldId id="1175" r:id="rId25"/>
    <p:sldId id="1176" r:id="rId26"/>
    <p:sldId id="1177" r:id="rId27"/>
    <p:sldId id="1178" r:id="rId28"/>
    <p:sldId id="1179" r:id="rId29"/>
    <p:sldId id="1180" r:id="rId30"/>
    <p:sldId id="1181" r:id="rId31"/>
    <p:sldId id="1183" r:id="rId32"/>
    <p:sldId id="1184" r:id="rId33"/>
    <p:sldId id="1186" r:id="rId34"/>
    <p:sldId id="1187" r:id="rId35"/>
    <p:sldId id="1188" r:id="rId36"/>
    <p:sldId id="1189" r:id="rId37"/>
    <p:sldId id="1190" r:id="rId38"/>
    <p:sldId id="2629" r:id="rId39"/>
    <p:sldId id="2630" r:id="rId40"/>
    <p:sldId id="1193" r:id="rId41"/>
    <p:sldId id="1194" r:id="rId42"/>
    <p:sldId id="1195" r:id="rId43"/>
    <p:sldId id="1196" r:id="rId44"/>
    <p:sldId id="1197" r:id="rId45"/>
    <p:sldId id="1198" r:id="rId46"/>
    <p:sldId id="1199" r:id="rId47"/>
    <p:sldId id="1200" r:id="rId48"/>
    <p:sldId id="1201" r:id="rId49"/>
    <p:sldId id="1202" r:id="rId50"/>
    <p:sldId id="1203" r:id="rId51"/>
    <p:sldId id="1204" r:id="rId52"/>
    <p:sldId id="1205" r:id="rId53"/>
    <p:sldId id="1208" r:id="rId54"/>
    <p:sldId id="1211" r:id="rId55"/>
    <p:sldId id="1210" r:id="rId56"/>
    <p:sldId id="1212" r:id="rId57"/>
    <p:sldId id="1213" r:id="rId58"/>
    <p:sldId id="1214" r:id="rId59"/>
    <p:sldId id="1215" r:id="rId60"/>
    <p:sldId id="1216" r:id="rId61"/>
    <p:sldId id="1217" r:id="rId62"/>
    <p:sldId id="1218" r:id="rId63"/>
    <p:sldId id="1219" r:id="rId64"/>
    <p:sldId id="1221" r:id="rId65"/>
    <p:sldId id="1222" r:id="rId66"/>
    <p:sldId id="1223" r:id="rId67"/>
    <p:sldId id="1232" r:id="rId68"/>
    <p:sldId id="1224" r:id="rId69"/>
    <p:sldId id="1225" r:id="rId70"/>
    <p:sldId id="1226" r:id="rId71"/>
    <p:sldId id="1227" r:id="rId72"/>
    <p:sldId id="1228" r:id="rId73"/>
    <p:sldId id="1229" r:id="rId74"/>
    <p:sldId id="123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444AC0-34C7-492E-8871-BB7933DB2B2F}" v="2" dt="2023-10-08T18:38:36.8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486"/>
    <p:restoredTop sz="72139"/>
  </p:normalViewPr>
  <p:slideViewPr>
    <p:cSldViewPr snapToGrid="0" snapToObjects="1">
      <p:cViewPr varScale="1">
        <p:scale>
          <a:sx n="76" d="100"/>
          <a:sy n="76" d="100"/>
        </p:scale>
        <p:origin x="-1668" y="-84"/>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05110 - Md. Labid Al Nahiyan" userId="S::1905110@cse.buet.ac.bd::a2af1d96-8daa-4022-af26-b11738fdff4a" providerId="AD" clId="Web-{7C444AC0-34C7-492E-8871-BB7933DB2B2F}"/>
    <pc:docChg chg="modSld">
      <pc:chgData name="1905110 - Md. Labid Al Nahiyan" userId="S::1905110@cse.buet.ac.bd::a2af1d96-8daa-4022-af26-b11738fdff4a" providerId="AD" clId="Web-{7C444AC0-34C7-492E-8871-BB7933DB2B2F}" dt="2023-10-08T18:38:36.878" v="1" actId="1076"/>
      <pc:docMkLst>
        <pc:docMk/>
      </pc:docMkLst>
      <pc:sldChg chg="modSp">
        <pc:chgData name="1905110 - Md. Labid Al Nahiyan" userId="S::1905110@cse.buet.ac.bd::a2af1d96-8daa-4022-af26-b11738fdff4a" providerId="AD" clId="Web-{7C444AC0-34C7-492E-8871-BB7933DB2B2F}" dt="2023-10-08T18:38:36.878" v="1" actId="1076"/>
        <pc:sldMkLst>
          <pc:docMk/>
          <pc:sldMk cId="1661523752" sldId="1174"/>
        </pc:sldMkLst>
        <pc:spChg chg="mod">
          <ac:chgData name="1905110 - Md. Labid Al Nahiyan" userId="S::1905110@cse.buet.ac.bd::a2af1d96-8daa-4022-af26-b11738fdff4a" providerId="AD" clId="Web-{7C444AC0-34C7-492E-8871-BB7933DB2B2F}" dt="2023-10-08T18:38:36.878" v="1" actId="1076"/>
          <ac:spMkLst>
            <pc:docMk/>
            <pc:sldMk cId="1661523752" sldId="1174"/>
            <ac:spMk id="4" creationId="{BA220334-D903-464A-8C54-83F2552D4599}"/>
          </ac:spMkLst>
        </pc:spChg>
        <pc:spChg chg="mod">
          <ac:chgData name="1905110 - Md. Labid Al Nahiyan" userId="S::1905110@cse.buet.ac.bd::a2af1d96-8daa-4022-af26-b11738fdff4a" providerId="AD" clId="Web-{7C444AC0-34C7-492E-8871-BB7933DB2B2F}" dt="2023-10-08T18:38:28.972" v="0" actId="1076"/>
          <ac:spMkLst>
            <pc:docMk/>
            <pc:sldMk cId="1661523752" sldId="1174"/>
            <ac:spMk id="5" creationId="{F1AA9627-8FEC-3848-AA80-2DDEF1AE2F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14</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15</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448869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20FE225-C86D-9F24-799B-3EBAAF8EB29B}"/>
              </a:ext>
            </a:extLst>
          </p:cNvPr>
          <p:cNvSpPr>
            <a:spLocks noGrp="1"/>
          </p:cNvSpPr>
          <p:nvPr>
            <p:ph type="sldNum" sz="quarter" idx="5"/>
          </p:nvPr>
        </p:nvSpPr>
        <p:spPr/>
        <p:txBody>
          <a:bodyPr/>
          <a:lstStyle/>
          <a:p>
            <a:fld id="{D16EA1AD-6EA3-1049-AB4E-FC15F4DC35F9}" type="slidenum">
              <a:rPr lang="en-US" smtClean="0"/>
              <a:t>18</a:t>
            </a:fld>
            <a:endParaRPr lang="en-US" dirty="0"/>
          </a:p>
        </p:txBody>
      </p:sp>
    </p:spTree>
    <p:extLst>
      <p:ext uri="{BB962C8B-B14F-4D97-AF65-F5344CB8AC3E}">
        <p14:creationId xmlns:p14="http://schemas.microsoft.com/office/powerpoint/2010/main" val="1665246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DE73137-0C63-196B-975B-3F8C95B7DB8C}"/>
              </a:ext>
            </a:extLst>
          </p:cNvPr>
          <p:cNvSpPr>
            <a:spLocks noGrp="1"/>
          </p:cNvSpPr>
          <p:nvPr>
            <p:ph type="sldNum" sz="quarter" idx="5"/>
          </p:nvPr>
        </p:nvSpPr>
        <p:spPr/>
        <p:txBody>
          <a:bodyPr/>
          <a:lstStyle/>
          <a:p>
            <a:fld id="{D16EA1AD-6EA3-1049-AB4E-FC15F4DC35F9}" type="slidenum">
              <a:rPr lang="en-US" smtClean="0"/>
              <a:t>19</a:t>
            </a:fld>
            <a:endParaRPr lang="en-US" dirty="0"/>
          </a:p>
        </p:txBody>
      </p:sp>
    </p:spTree>
    <p:extLst>
      <p:ext uri="{BB962C8B-B14F-4D97-AF65-F5344CB8AC3E}">
        <p14:creationId xmlns:p14="http://schemas.microsoft.com/office/powerpoint/2010/main" val="636707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43D890D-403A-F674-8FE4-9095AB4AFA1A}"/>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257604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C7CBC83-90C1-02AE-EA84-69F7209B6F0E}"/>
              </a:ext>
            </a:extLst>
          </p:cNvPr>
          <p:cNvSpPr>
            <a:spLocks noGrp="1"/>
          </p:cNvSpPr>
          <p:nvPr>
            <p:ph type="sldNum" sz="quarter" idx="5"/>
          </p:nvPr>
        </p:nvSpPr>
        <p:spPr/>
        <p:txBody>
          <a:bodyPr/>
          <a:lstStyle/>
          <a:p>
            <a:fld id="{D16EA1AD-6EA3-1049-AB4E-FC15F4DC35F9}" type="slidenum">
              <a:rPr lang="en-US" smtClean="0"/>
              <a:t>21</a:t>
            </a:fld>
            <a:endParaRPr lang="en-US" dirty="0"/>
          </a:p>
        </p:txBody>
      </p:sp>
    </p:spTree>
    <p:extLst>
      <p:ext uri="{BB962C8B-B14F-4D97-AF65-F5344CB8AC3E}">
        <p14:creationId xmlns:p14="http://schemas.microsoft.com/office/powerpoint/2010/main" val="297501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AFDE8D3-D90F-DBF5-4547-EC48D940F1E0}"/>
              </a:ext>
            </a:extLst>
          </p:cNvPr>
          <p:cNvSpPr>
            <a:spLocks noGrp="1"/>
          </p:cNvSpPr>
          <p:nvPr>
            <p:ph type="sldNum" sz="quarter" idx="5"/>
          </p:nvPr>
        </p:nvSpPr>
        <p:spPr/>
        <p:txBody>
          <a:bodyPr/>
          <a:lstStyle/>
          <a:p>
            <a:fld id="{D16EA1AD-6EA3-1049-AB4E-FC15F4DC35F9}" type="slidenum">
              <a:rPr lang="en-US" smtClean="0"/>
              <a:t>22</a:t>
            </a:fld>
            <a:endParaRPr lang="en-US" dirty="0"/>
          </a:p>
        </p:txBody>
      </p:sp>
    </p:spTree>
    <p:extLst>
      <p:ext uri="{BB962C8B-B14F-4D97-AF65-F5344CB8AC3E}">
        <p14:creationId xmlns:p14="http://schemas.microsoft.com/office/powerpoint/2010/main" val="3308280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5E7247F-6B15-1E02-6A8F-A943DBFDB00A}"/>
              </a:ext>
            </a:extLst>
          </p:cNvPr>
          <p:cNvSpPr>
            <a:spLocks noGrp="1"/>
          </p:cNvSpPr>
          <p:nvPr>
            <p:ph type="sldNum" sz="quarter" idx="5"/>
          </p:nvPr>
        </p:nvSpPr>
        <p:spPr/>
        <p:txBody>
          <a:bodyPr/>
          <a:lstStyle/>
          <a:p>
            <a:fld id="{D16EA1AD-6EA3-1049-AB4E-FC15F4DC35F9}" type="slidenum">
              <a:rPr lang="en-US" smtClean="0"/>
              <a:t>23</a:t>
            </a:fld>
            <a:endParaRPr lang="en-US" dirty="0"/>
          </a:p>
        </p:txBody>
      </p:sp>
    </p:spTree>
    <p:extLst>
      <p:ext uri="{BB962C8B-B14F-4D97-AF65-F5344CB8AC3E}">
        <p14:creationId xmlns:p14="http://schemas.microsoft.com/office/powerpoint/2010/main" val="2282763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95A51E7-CB89-D2FC-5F14-BDBDF78C968A}"/>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1374129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996959A-EB6D-610C-EEE2-E3E6E451E407}"/>
              </a:ext>
            </a:extLst>
          </p:cNvPr>
          <p:cNvSpPr>
            <a:spLocks noGrp="1"/>
          </p:cNvSpPr>
          <p:nvPr>
            <p:ph type="sldNum" sz="quarter" idx="5"/>
          </p:nvPr>
        </p:nvSpPr>
        <p:spPr/>
        <p:txBody>
          <a:bodyPr/>
          <a:lstStyle/>
          <a:p>
            <a:fld id="{D16EA1AD-6EA3-1049-AB4E-FC15F4DC35F9}" type="slidenum">
              <a:rPr lang="en-US" smtClean="0"/>
              <a:t>25</a:t>
            </a:fld>
            <a:endParaRPr lang="en-US" dirty="0"/>
          </a:p>
        </p:txBody>
      </p:sp>
    </p:spTree>
    <p:extLst>
      <p:ext uri="{BB962C8B-B14F-4D97-AF65-F5344CB8AC3E}">
        <p14:creationId xmlns:p14="http://schemas.microsoft.com/office/powerpoint/2010/main" val="2076436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Slotted ALOHA would appear to have many advantages. Unlike channel partitioning, slotted ALOHA allows a node to transmit continuously at the full rate, </a:t>
            </a:r>
            <a:r>
              <a:rPr lang="en-US" sz="1800" i="1" dirty="0">
                <a:effectLst/>
                <a:latin typeface="TimesLTPro"/>
              </a:rPr>
              <a:t>R</a:t>
            </a:r>
            <a:r>
              <a:rPr lang="en-US" sz="1800" dirty="0">
                <a:effectLst/>
                <a:latin typeface="TimesLTPro"/>
              </a:rPr>
              <a:t>, when that node is the only active node. (A node is said to be active if it has frames to send.) Slotted ALOHA is also highly decentralized, because each node detects collisions and independently decides when to retransmit. (Slotted ALOHA does, however, require the slots to be synchronized in the nodes; shortly we’ll discuss an unslotted version of the ALOHA protocol, as well as CSMA protocols, none of which require such synchronization.) Slotted ALOHA is also an extremely simple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709EC5DF-F0CC-C834-6B07-E180915D3BE1}"/>
              </a:ext>
            </a:extLst>
          </p:cNvPr>
          <p:cNvSpPr>
            <a:spLocks noGrp="1"/>
          </p:cNvSpPr>
          <p:nvPr>
            <p:ph type="sldNum" sz="quarter" idx="5"/>
          </p:nvPr>
        </p:nvSpPr>
        <p:spPr/>
        <p:txBody>
          <a:bodyPr/>
          <a:lstStyle/>
          <a:p>
            <a:fld id="{D16EA1AD-6EA3-1049-AB4E-FC15F4DC35F9}" type="slidenum">
              <a:rPr lang="en-US" smtClean="0"/>
              <a:t>26</a:t>
            </a:fld>
            <a:endParaRPr lang="en-US" dirty="0"/>
          </a:p>
        </p:txBody>
      </p:sp>
    </p:spTree>
    <p:extLst>
      <p:ext uri="{BB962C8B-B14F-4D97-AF65-F5344CB8AC3E}">
        <p14:creationId xmlns:p14="http://schemas.microsoft.com/office/powerpoint/2010/main" val="3238107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Suppose there are </a:t>
            </a:r>
            <a:r>
              <a:rPr lang="en-US" sz="1800" i="1" dirty="0">
                <a:effectLst/>
                <a:latin typeface="TimesLTPro"/>
              </a:rPr>
              <a:t>N </a:t>
            </a:r>
            <a:r>
              <a:rPr lang="en-US" sz="1800" dirty="0">
                <a:effectLst/>
                <a:latin typeface="TimesLTPro"/>
              </a:rPr>
              <a:t>nodes. Then the probability that a given slot is a successful slot is the probability that one of the nodes transmits and that the remaining </a:t>
            </a:r>
            <a:r>
              <a:rPr lang="en-US" sz="1800" i="1" dirty="0">
                <a:effectLst/>
                <a:latin typeface="TimesLTPro"/>
              </a:rPr>
              <a:t>N </a:t>
            </a:r>
            <a:r>
              <a:rPr lang="en-US" sz="1800" dirty="0">
                <a:effectLst/>
                <a:latin typeface="PearsonMATHPRO02"/>
              </a:rPr>
              <a:t>- </a:t>
            </a:r>
            <a:r>
              <a:rPr lang="en-US" sz="1800" dirty="0">
                <a:effectLst/>
                <a:latin typeface="TimesLTPro"/>
              </a:rPr>
              <a:t>1 nodes do not transmit. The probability that a given node transmits is </a:t>
            </a:r>
            <a:r>
              <a:rPr lang="en-US" sz="1800" i="1" dirty="0">
                <a:effectLst/>
                <a:latin typeface="TimesLTPro"/>
              </a:rPr>
              <a:t>p; </a:t>
            </a:r>
            <a:r>
              <a:rPr lang="en-US" sz="1800" dirty="0">
                <a:effectLst/>
                <a:latin typeface="TimesLTPro"/>
              </a:rPr>
              <a:t>the probability that the remaining nodes do not transmit is (1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Therefore, the probability a given node has a success is </a:t>
            </a:r>
            <a:r>
              <a:rPr lang="en-US" sz="1800" i="1" dirty="0">
                <a:effectLst/>
                <a:latin typeface="TimesLTPro"/>
              </a:rPr>
              <a:t>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Because there are </a:t>
            </a:r>
            <a:r>
              <a:rPr lang="en-US" sz="1800" i="1" dirty="0">
                <a:effectLst/>
                <a:latin typeface="TimesLTPro"/>
              </a:rPr>
              <a:t>N </a:t>
            </a:r>
            <a:r>
              <a:rPr lang="en-US" sz="1800" dirty="0">
                <a:effectLst/>
                <a:latin typeface="TimesLTPro"/>
              </a:rPr>
              <a:t>nodes, the probability that any one of the </a:t>
            </a:r>
            <a:r>
              <a:rPr lang="en-US" sz="1800" i="1" dirty="0">
                <a:effectLst/>
                <a:latin typeface="TimesLTPro"/>
              </a:rPr>
              <a:t>N </a:t>
            </a:r>
            <a:r>
              <a:rPr lang="en-US" sz="1800" dirty="0">
                <a:effectLst/>
                <a:latin typeface="TimesLTPro"/>
              </a:rPr>
              <a:t>nodes has a success is </a:t>
            </a:r>
            <a:r>
              <a:rPr lang="en-US" sz="1800" i="1" dirty="0">
                <a:effectLst/>
                <a:latin typeface="TimesLTPro"/>
              </a:rPr>
              <a:t>Np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 </a:t>
            </a:r>
            <a:r>
              <a:rPr lang="en-US" sz="1800" dirty="0">
                <a:effectLst/>
                <a:latin typeface="PearsonMATHPRO02"/>
              </a:rPr>
              <a:t>- </a:t>
            </a:r>
            <a:r>
              <a:rPr lang="en-US" sz="1800" dirty="0">
                <a:effectLst/>
                <a:latin typeface="TimesLTPro"/>
              </a:rPr>
              <a:t>1.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only 37 percent of the slots do useful work. Thus, the effective transmission rate of the channel is not </a:t>
            </a:r>
            <a:r>
              <a:rPr lang="en-US" sz="1800" i="1" dirty="0">
                <a:effectLst/>
                <a:latin typeface="TimesLTPro"/>
              </a:rPr>
              <a:t>R </a:t>
            </a:r>
            <a:r>
              <a:rPr lang="en-US" sz="1800" dirty="0">
                <a:effectLst/>
                <a:latin typeface="TimesLTPro"/>
              </a:rPr>
              <a:t>bps but only 0.37 </a:t>
            </a:r>
            <a:r>
              <a:rPr lang="en-US" sz="1800" i="1" dirty="0">
                <a:effectLst/>
                <a:latin typeface="TimesLTPro"/>
              </a:rPr>
              <a:t>R </a:t>
            </a:r>
            <a:r>
              <a:rPr lang="en-US" sz="1800" dirty="0">
                <a:effectLst/>
                <a:latin typeface="TimesLTPro"/>
              </a:rPr>
              <a:t>bps! A similar analysis also shows that 37 percent of the slots go empty and 26 percent of slots have collisions.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202D2C55-661D-982A-5299-B89EF283E036}"/>
              </a:ext>
            </a:extLst>
          </p:cNvPr>
          <p:cNvSpPr>
            <a:spLocks noGrp="1"/>
          </p:cNvSpPr>
          <p:nvPr>
            <p:ph type="sldNum" sz="quarter" idx="5"/>
          </p:nvPr>
        </p:nvSpPr>
        <p:spPr/>
        <p:txBody>
          <a:bodyPr/>
          <a:lstStyle/>
          <a:p>
            <a:fld id="{D16EA1AD-6EA3-1049-AB4E-FC15F4DC35F9}" type="slidenum">
              <a:rPr lang="en-US" smtClean="0"/>
              <a:t>27</a:t>
            </a:fld>
            <a:endParaRPr lang="en-US" dirty="0"/>
          </a:p>
        </p:txBody>
      </p:sp>
    </p:spTree>
    <p:extLst>
      <p:ext uri="{BB962C8B-B14F-4D97-AF65-F5344CB8AC3E}">
        <p14:creationId xmlns:p14="http://schemas.microsoft.com/office/powerpoint/2010/main" val="3146259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C16442-E9FE-EDD9-BAE9-BC29924C1351}"/>
              </a:ext>
            </a:extLst>
          </p:cNvPr>
          <p:cNvSpPr>
            <a:spLocks noGrp="1"/>
          </p:cNvSpPr>
          <p:nvPr>
            <p:ph type="sldNum" sz="quarter" idx="5"/>
          </p:nvPr>
        </p:nvSpPr>
        <p:spPr/>
        <p:txBody>
          <a:bodyPr/>
          <a:lstStyle/>
          <a:p>
            <a:fld id="{D16EA1AD-6EA3-1049-AB4E-FC15F4DC35F9}" type="slidenum">
              <a:rPr lang="en-US" smtClean="0"/>
              <a:t>28</a:t>
            </a:fld>
            <a:endParaRPr lang="en-US" dirty="0"/>
          </a:p>
        </p:txBody>
      </p:sp>
    </p:spTree>
    <p:extLst>
      <p:ext uri="{BB962C8B-B14F-4D97-AF65-F5344CB8AC3E}">
        <p14:creationId xmlns:p14="http://schemas.microsoft.com/office/powerpoint/2010/main" val="2412802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779274C-B81B-C57D-0EA0-1F10E8CADBFD}"/>
              </a:ext>
            </a:extLst>
          </p:cNvPr>
          <p:cNvSpPr>
            <a:spLocks noGrp="1"/>
          </p:cNvSpPr>
          <p:nvPr>
            <p:ph type="sldNum" sz="quarter" idx="5"/>
          </p:nvPr>
        </p:nvSpPr>
        <p:spPr/>
        <p:txBody>
          <a:bodyPr/>
          <a:lstStyle/>
          <a:p>
            <a:fld id="{D16EA1AD-6EA3-1049-AB4E-FC15F4DC35F9}" type="slidenum">
              <a:rPr lang="en-US" smtClean="0"/>
              <a:t>29</a:t>
            </a:fld>
            <a:endParaRPr lang="en-US" dirty="0"/>
          </a:p>
        </p:txBody>
      </p:sp>
    </p:spTree>
    <p:extLst>
      <p:ext uri="{BB962C8B-B14F-4D97-AF65-F5344CB8AC3E}">
        <p14:creationId xmlns:p14="http://schemas.microsoft.com/office/powerpoint/2010/main" val="1193726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37CF943-307D-BA84-05D8-67BDE8E49107}"/>
              </a:ext>
            </a:extLst>
          </p:cNvPr>
          <p:cNvSpPr>
            <a:spLocks noGrp="1"/>
          </p:cNvSpPr>
          <p:nvPr>
            <p:ph type="sldNum" sz="quarter" idx="5"/>
          </p:nvPr>
        </p:nvSpPr>
        <p:spPr/>
        <p:txBody>
          <a:bodyPr/>
          <a:lstStyle/>
          <a:p>
            <a:fld id="{D16EA1AD-6EA3-1049-AB4E-FC15F4DC35F9}" type="slidenum">
              <a:rPr lang="en-US" smtClean="0"/>
              <a:t>30</a:t>
            </a:fld>
            <a:endParaRPr lang="en-US" dirty="0"/>
          </a:p>
        </p:txBody>
      </p:sp>
    </p:spTree>
    <p:extLst>
      <p:ext uri="{BB962C8B-B14F-4D97-AF65-F5344CB8AC3E}">
        <p14:creationId xmlns:p14="http://schemas.microsoft.com/office/powerpoint/2010/main" val="4141575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B6BD89E-988C-C70E-A97F-A4BCD39C82B8}"/>
              </a:ext>
            </a:extLst>
          </p:cNvPr>
          <p:cNvSpPr>
            <a:spLocks noGrp="1"/>
          </p:cNvSpPr>
          <p:nvPr>
            <p:ph type="sldNum" sz="quarter" idx="5"/>
          </p:nvPr>
        </p:nvSpPr>
        <p:spPr/>
        <p:txBody>
          <a:bodyPr/>
          <a:lstStyle/>
          <a:p>
            <a:fld id="{D16EA1AD-6EA3-1049-AB4E-FC15F4DC35F9}" type="slidenum">
              <a:rPr lang="en-US" smtClean="0"/>
              <a:t>31</a:t>
            </a:fld>
            <a:endParaRPr lang="en-US" dirty="0"/>
          </a:p>
        </p:txBody>
      </p:sp>
    </p:spTree>
    <p:extLst>
      <p:ext uri="{BB962C8B-B14F-4D97-AF65-F5344CB8AC3E}">
        <p14:creationId xmlns:p14="http://schemas.microsoft.com/office/powerpoint/2010/main" val="393392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For Ethernet, the actual amount of time a node waits is K </a:t>
            </a:r>
            <a:r>
              <a:rPr lang="en-US" sz="1800" dirty="0">
                <a:effectLst/>
                <a:latin typeface="PearsonMATHPRO02"/>
              </a:rPr>
              <a:t># </a:t>
            </a:r>
            <a:r>
              <a:rPr lang="en-US" sz="1800" dirty="0">
                <a:effectLst/>
                <a:latin typeface="TimesLTPro"/>
              </a:rPr>
              <a:t>512 bit times (i.e., </a:t>
            </a:r>
            <a:r>
              <a:rPr lang="en-US" sz="1800" i="1" dirty="0">
                <a:effectLst/>
                <a:latin typeface="TimesLTPro"/>
              </a:rPr>
              <a:t>K </a:t>
            </a:r>
            <a:r>
              <a:rPr lang="en-US" sz="1800" dirty="0">
                <a:effectLst/>
                <a:latin typeface="TimesLTPro"/>
              </a:rPr>
              <a:t>times the amount of time needed to send 512 bits into the Ethernet) and the maxi- mum value that </a:t>
            </a:r>
            <a:r>
              <a:rPr lang="en-US" sz="1800" i="1" dirty="0">
                <a:effectLst/>
                <a:latin typeface="TimesLTPro"/>
              </a:rPr>
              <a:t>n </a:t>
            </a:r>
            <a:r>
              <a:rPr lang="en-US" sz="1800" dirty="0">
                <a:effectLst/>
                <a:latin typeface="TimesLTPro"/>
              </a:rPr>
              <a:t>can take is capped at 10. </a:t>
            </a:r>
            <a:endParaRPr lang="en-US" dirty="0">
              <a:effectLst/>
            </a:endParaRPr>
          </a:p>
          <a:p>
            <a:endParaRPr lang="en-US" dirty="0"/>
          </a:p>
        </p:txBody>
      </p:sp>
      <p:sp>
        <p:nvSpPr>
          <p:cNvPr id="5" name="Slide Number Placeholder 4">
            <a:extLst>
              <a:ext uri="{FF2B5EF4-FFF2-40B4-BE49-F238E27FC236}">
                <a16:creationId xmlns:a16="http://schemas.microsoft.com/office/drawing/2014/main" id="{17F13A33-258F-3173-3DA4-A5624C7298F3}"/>
              </a:ext>
            </a:extLst>
          </p:cNvPr>
          <p:cNvSpPr>
            <a:spLocks noGrp="1"/>
          </p:cNvSpPr>
          <p:nvPr>
            <p:ph type="sldNum" sz="quarter" idx="5"/>
          </p:nvPr>
        </p:nvSpPr>
        <p:spPr/>
        <p:txBody>
          <a:bodyPr/>
          <a:lstStyle/>
          <a:p>
            <a:fld id="{D16EA1AD-6EA3-1049-AB4E-FC15F4DC35F9}" type="slidenum">
              <a:rPr lang="en-US" smtClean="0"/>
              <a:t>32</a:t>
            </a:fld>
            <a:endParaRPr lang="en-US" dirty="0"/>
          </a:p>
        </p:txBody>
      </p:sp>
    </p:spTree>
    <p:extLst>
      <p:ext uri="{BB962C8B-B14F-4D97-AF65-F5344CB8AC3E}">
        <p14:creationId xmlns:p14="http://schemas.microsoft.com/office/powerpoint/2010/main" val="2451631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let </a:t>
            </a:r>
            <a:r>
              <a:rPr lang="en-US" sz="1800" i="1" dirty="0">
                <a:effectLst/>
                <a:latin typeface="TimesLTPro"/>
              </a:rPr>
              <a:t>d</a:t>
            </a:r>
            <a:r>
              <a:rPr lang="en-US" sz="1800" dirty="0">
                <a:effectLst/>
                <a:latin typeface="TimesLTPro"/>
              </a:rPr>
              <a:t>prop denote the maximum time it takes signal energy to propagate between any two adapters. Let </a:t>
            </a:r>
            <a:r>
              <a:rPr lang="en-US" sz="1800" i="1" dirty="0">
                <a:effectLst/>
                <a:latin typeface="TimesLTPro"/>
              </a:rPr>
              <a:t>d</a:t>
            </a:r>
            <a:r>
              <a:rPr lang="en-US" sz="1800" dirty="0">
                <a:effectLst/>
                <a:latin typeface="TimesLTPro"/>
              </a:rPr>
              <a:t>trans be the time to transmit a maximum-size frame (approximately 1.2 msecs for a 10 Mbps Ethernet). </a:t>
            </a:r>
            <a:endParaRPr lang="en-US" dirty="0">
              <a:effectLst/>
            </a:endParaRPr>
          </a:p>
          <a:p>
            <a:endParaRPr lang="en-US" dirty="0"/>
          </a:p>
          <a:p>
            <a:endParaRPr lang="en-US" dirty="0"/>
          </a:p>
        </p:txBody>
      </p:sp>
      <p:sp>
        <p:nvSpPr>
          <p:cNvPr id="5" name="Slide Number Placeholder 4">
            <a:extLst>
              <a:ext uri="{FF2B5EF4-FFF2-40B4-BE49-F238E27FC236}">
                <a16:creationId xmlns:a16="http://schemas.microsoft.com/office/drawing/2014/main" id="{15E231A3-B6C1-9BA2-751B-51168C9132C8}"/>
              </a:ext>
            </a:extLst>
          </p:cNvPr>
          <p:cNvSpPr>
            <a:spLocks noGrp="1"/>
          </p:cNvSpPr>
          <p:nvPr>
            <p:ph type="sldNum" sz="quarter" idx="5"/>
          </p:nvPr>
        </p:nvSpPr>
        <p:spPr/>
        <p:txBody>
          <a:bodyPr/>
          <a:lstStyle/>
          <a:p>
            <a:fld id="{D16EA1AD-6EA3-1049-AB4E-FC15F4DC35F9}" type="slidenum">
              <a:rPr lang="en-US" smtClean="0"/>
              <a:t>33</a:t>
            </a:fld>
            <a:endParaRPr lang="en-US" dirty="0"/>
          </a:p>
        </p:txBody>
      </p:sp>
    </p:spTree>
    <p:extLst>
      <p:ext uri="{BB962C8B-B14F-4D97-AF65-F5344CB8AC3E}">
        <p14:creationId xmlns:p14="http://schemas.microsoft.com/office/powerpoint/2010/main" val="776404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B71604-8AF8-7001-6FF1-B1963EF3BC5A}"/>
              </a:ext>
            </a:extLst>
          </p:cNvPr>
          <p:cNvSpPr>
            <a:spLocks noGrp="1"/>
          </p:cNvSpPr>
          <p:nvPr>
            <p:ph type="sldNum" sz="quarter" idx="5"/>
          </p:nvPr>
        </p:nvSpPr>
        <p:spPr/>
        <p:txBody>
          <a:bodyPr/>
          <a:lstStyle/>
          <a:p>
            <a:fld id="{D16EA1AD-6EA3-1049-AB4E-FC15F4DC35F9}" type="slidenum">
              <a:rPr lang="en-US" smtClean="0"/>
              <a:t>34</a:t>
            </a:fld>
            <a:endParaRPr lang="en-US" dirty="0"/>
          </a:p>
        </p:txBody>
      </p:sp>
    </p:spTree>
    <p:extLst>
      <p:ext uri="{BB962C8B-B14F-4D97-AF65-F5344CB8AC3E}">
        <p14:creationId xmlns:p14="http://schemas.microsoft.com/office/powerpoint/2010/main" val="3187403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first drawback is that the protocol introduces a polling delay—the amount of time required to notify a node that it can transmit. If, for example, only one node is active, then the node will transmit at a rate less than </a:t>
            </a:r>
            <a:r>
              <a:rPr lang="en-US" sz="1800" i="1" dirty="0">
                <a:effectLst/>
                <a:latin typeface="TimesLTPro"/>
              </a:rPr>
              <a:t>R </a:t>
            </a:r>
            <a:r>
              <a:rPr lang="en-US" sz="1800" dirty="0">
                <a:effectLst/>
                <a:latin typeface="TimesLTPro"/>
              </a:rPr>
              <a:t>bps, as the master node must poll each of the inactive nodes in turn each time the active node has sent its maximum number of frames. The second drawback, which is potentially more serious, is that if the master node fails, the entire channel becomes inoperative. The Bluetooth protocol, which we will study in Section 6.3, is an example of a polling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F5C93B2D-408F-875E-62D3-C035716D417B}"/>
              </a:ext>
            </a:extLst>
          </p:cNvPr>
          <p:cNvSpPr>
            <a:spLocks noGrp="1"/>
          </p:cNvSpPr>
          <p:nvPr>
            <p:ph type="sldNum" sz="quarter" idx="5"/>
          </p:nvPr>
        </p:nvSpPr>
        <p:spPr/>
        <p:txBody>
          <a:bodyPr/>
          <a:lstStyle/>
          <a:p>
            <a:fld id="{D16EA1AD-6EA3-1049-AB4E-FC15F4DC35F9}" type="slidenum">
              <a:rPr lang="en-US" smtClean="0"/>
              <a:t>35</a:t>
            </a:fld>
            <a:endParaRPr lang="en-US" dirty="0"/>
          </a:p>
        </p:txBody>
      </p:sp>
    </p:spTree>
    <p:extLst>
      <p:ext uri="{BB962C8B-B14F-4D97-AF65-F5344CB8AC3E}">
        <p14:creationId xmlns:p14="http://schemas.microsoft.com/office/powerpoint/2010/main" val="4071269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no master node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But it has its problems as well. For example, the failure of one node can crash the entire channel. Or if a node accidentally neglects to release the token, then some recovery procedure must be invoked to get the token back in circulation. </a:t>
            </a:r>
            <a:endParaRPr lang="en-US" dirty="0">
              <a:effectLst/>
            </a:endParaRPr>
          </a:p>
          <a:p>
            <a:endParaRPr lang="en-US" dirty="0"/>
          </a:p>
        </p:txBody>
      </p:sp>
      <p:sp>
        <p:nvSpPr>
          <p:cNvPr id="5" name="Slide Number Placeholder 4">
            <a:extLst>
              <a:ext uri="{FF2B5EF4-FFF2-40B4-BE49-F238E27FC236}">
                <a16:creationId xmlns:a16="http://schemas.microsoft.com/office/drawing/2014/main" id="{F9005A91-BE43-88F2-01DA-17FE4BB1D827}"/>
              </a:ext>
            </a:extLst>
          </p:cNvPr>
          <p:cNvSpPr>
            <a:spLocks noGrp="1"/>
          </p:cNvSpPr>
          <p:nvPr>
            <p:ph type="sldNum" sz="quarter" idx="5"/>
          </p:nvPr>
        </p:nvSpPr>
        <p:spPr/>
        <p:txBody>
          <a:bodyPr/>
          <a:lstStyle/>
          <a:p>
            <a:fld id="{D16EA1AD-6EA3-1049-AB4E-FC15F4DC35F9}" type="slidenum">
              <a:rPr lang="en-US" smtClean="0"/>
              <a:t>36</a:t>
            </a:fld>
            <a:endParaRPr lang="en-US" dirty="0"/>
          </a:p>
        </p:txBody>
      </p:sp>
    </p:spTree>
    <p:extLst>
      <p:ext uri="{BB962C8B-B14F-4D97-AF65-F5344CB8AC3E}">
        <p14:creationId xmlns:p14="http://schemas.microsoft.com/office/powerpoint/2010/main" val="11566165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38</a:t>
            </a:fld>
            <a:endParaRPr lang="en-US" dirty="0"/>
          </a:p>
        </p:txBody>
      </p:sp>
    </p:spTree>
    <p:extLst>
      <p:ext uri="{BB962C8B-B14F-4D97-AF65-F5344CB8AC3E}">
        <p14:creationId xmlns:p14="http://schemas.microsoft.com/office/powerpoint/2010/main" val="2967807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277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1169572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5286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249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26358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043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6884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63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8278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84131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456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03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67519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469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12921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4291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5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9185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986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93720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45535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39212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1486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00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26632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17968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6570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56727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40575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5938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7993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3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39420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54397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24014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281939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162880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412164035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gif"/><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8.png"/><Relationship Id="rId5" Type="http://schemas.openxmlformats.org/officeDocument/2006/relationships/image" Target="../media/image39.png"/><Relationship Id="rId10" Type="http://schemas.openxmlformats.org/officeDocument/2006/relationships/image" Target="../media/image11.png"/><Relationship Id="rId4" Type="http://schemas.openxmlformats.org/officeDocument/2006/relationships/image" Target="../media/image38.jpe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4.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48.png"/></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sp>
        <p:nvSpPr>
          <p:cNvPr id="7" name="Text Box 6">
            <a:extLst>
              <a:ext uri="{FF2B5EF4-FFF2-40B4-BE49-F238E27FC236}">
                <a16:creationId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1996-2023</a:t>
            </a:r>
          </a:p>
          <a:p>
            <a:pPr>
              <a:lnSpc>
                <a:spcPct val="85000"/>
              </a:lnSpc>
            </a:pPr>
            <a:r>
              <a:rPr lang="en-US" altLang="en-US" sz="1400" dirty="0">
                <a:latin typeface="+mn-lt"/>
              </a:rPr>
              <a:t>     J.F Kurose and K.W. Ross, All Rights Reserved</a:t>
            </a:r>
            <a:endParaRPr lang="en-US" altLang="en-US" sz="1200" dirty="0">
              <a:latin typeface="+mn-lt"/>
            </a:endParaRP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Parity checking</a:t>
            </a:r>
          </a:p>
        </p:txBody>
      </p:sp>
      <p:sp>
        <p:nvSpPr>
          <p:cNvPr id="51" name="Text Box 4">
            <a:extLst>
              <a:ext uri="{FF2B5EF4-FFF2-40B4-BE49-F238E27FC236}">
                <a16:creationId xmlns:a16="http://schemas.microsoft.com/office/drawing/2014/main" id="{9E977DCF-A5D5-D941-A85F-41D595E749E5}"/>
              </a:ext>
            </a:extLst>
          </p:cNvPr>
          <p:cNvSpPr txBox="1">
            <a:spLocks noChangeArrowheads="1"/>
          </p:cNvSpPr>
          <p:nvPr/>
        </p:nvSpPr>
        <p:spPr bwMode="auto">
          <a:xfrm>
            <a:off x="850830" y="1311689"/>
            <a:ext cx="336667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bit parity</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single bit errors</a:t>
            </a:r>
          </a:p>
        </p:txBody>
      </p:sp>
      <p:sp>
        <p:nvSpPr>
          <p:cNvPr id="4" name="Rectangle 3">
            <a:extLst>
              <a:ext uri="{FF2B5EF4-FFF2-40B4-BE49-F238E27FC236}">
                <a16:creationId xmlns:a16="http://schemas.microsoft.com/office/drawing/2014/main" id="{DE4A8807-E53F-544F-951E-4EEC55AED5AF}"/>
              </a:ext>
            </a:extLst>
          </p:cNvPr>
          <p:cNvSpPr/>
          <p:nvPr/>
        </p:nvSpPr>
        <p:spPr>
          <a:xfrm>
            <a:off x="946392" y="232093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C43EB88-53EC-9343-A0EB-51B17E90A4BE}"/>
              </a:ext>
            </a:extLst>
          </p:cNvPr>
          <p:cNvSpPr txBox="1"/>
          <p:nvPr/>
        </p:nvSpPr>
        <p:spPr>
          <a:xfrm>
            <a:off x="985682" y="232807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7D6C8C67-D55F-4949-8CB8-AA48957614DA}"/>
              </a:ext>
            </a:extLst>
          </p:cNvPr>
          <p:cNvCxnSpPr>
            <a:cxnSpLocks/>
          </p:cNvCxnSpPr>
          <p:nvPr/>
        </p:nvCxnSpPr>
        <p:spPr>
          <a:xfrm>
            <a:off x="925903" y="293990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496D49-E042-0042-963F-F4D7F6508310}"/>
              </a:ext>
            </a:extLst>
          </p:cNvPr>
          <p:cNvCxnSpPr/>
          <p:nvPr/>
        </p:nvCxnSpPr>
        <p:spPr>
          <a:xfrm>
            <a:off x="3013295" y="28463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B9B26C-C48D-D541-B0C4-CE8674EAC315}"/>
              </a:ext>
            </a:extLst>
          </p:cNvPr>
          <p:cNvCxnSpPr/>
          <p:nvPr/>
        </p:nvCxnSpPr>
        <p:spPr>
          <a:xfrm>
            <a:off x="931949" y="28439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06E17DF6-8FA0-3248-ACFA-3B0441E6E0F7}"/>
              </a:ext>
            </a:extLst>
          </p:cNvPr>
          <p:cNvGrpSpPr/>
          <p:nvPr/>
        </p:nvGrpSpPr>
        <p:grpSpPr>
          <a:xfrm>
            <a:off x="2902279" y="2326886"/>
            <a:ext cx="1803071" cy="1201960"/>
            <a:chOff x="2978479" y="2669786"/>
            <a:chExt cx="1803071" cy="1201960"/>
          </a:xfrm>
        </p:grpSpPr>
        <p:sp>
          <p:nvSpPr>
            <p:cNvPr id="53" name="TextBox 52">
              <a:extLst>
                <a:ext uri="{FF2B5EF4-FFF2-40B4-BE49-F238E27FC236}">
                  <a16:creationId xmlns:a16="http://schemas.microsoft.com/office/drawing/2014/main" id="{A77D1C61-D575-204F-B00C-8AF81CED2FA8}"/>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B63440E5-B865-5441-BB06-030B90DDD147}"/>
                </a:ext>
              </a:extLst>
            </p:cNvPr>
            <p:cNvSpPr txBox="1"/>
            <p:nvPr/>
          </p:nvSpPr>
          <p:spPr>
            <a:xfrm>
              <a:off x="2978479" y="3527036"/>
              <a:ext cx="180307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88AC37A-7C69-2A4B-A29F-A98AFD09B784}"/>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0971D3D2-CCCB-5845-A95B-3738A1C04862}"/>
              </a:ext>
            </a:extLst>
          </p:cNvPr>
          <p:cNvCxnSpPr>
            <a:cxnSpLocks/>
          </p:cNvCxnSpPr>
          <p:nvPr/>
        </p:nvCxnSpPr>
        <p:spPr>
          <a:xfrm>
            <a:off x="3016010" y="232263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842BAE3-D3AC-CD49-9147-12EDA7BFAFE5}"/>
              </a:ext>
            </a:extLst>
          </p:cNvPr>
          <p:cNvSpPr txBox="1"/>
          <p:nvPr/>
        </p:nvSpPr>
        <p:spPr>
          <a:xfrm>
            <a:off x="1358401" y="277994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6448623" y="736681"/>
            <a:ext cx="4543227"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Can detect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and</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correct errors (without</a:t>
            </a:r>
            <a:r>
              <a:rPr kumimoji="0" lang="en-US" sz="2800" b="0" i="0" u="none" strike="noStrike" kern="1200" cap="none" spc="0" normalizeH="0" noProof="0" dirty="0">
                <a:ln>
                  <a:noFill/>
                </a:ln>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retransmission!)</a:t>
            </a:r>
          </a:p>
          <a:p>
            <a:pPr marL="287338" marR="0" lvl="0" indent="-169863"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two-</a:t>
            </a:r>
            <a:r>
              <a:rPr lang="en-US" sz="2400" i="0" dirty="0">
                <a:solidFill>
                  <a:prstClr val="black"/>
                </a:solidFill>
                <a:latin typeface="Calibri" panose="020F0502020204030204"/>
              </a:rPr>
              <a:t>dimensional parity: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and correct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single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6724651" y="2387877"/>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6996399" y="5656116"/>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6988036" y="4811287"/>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7917960" y="48101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7913410" y="509561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7913410" y="537880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7919097" y="566427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5884529" y="4804713"/>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9880003" y="5062723"/>
            <a:ext cx="1778682" cy="359137"/>
            <a:chOff x="9880003" y="5062723"/>
            <a:chExt cx="1778682"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stCxn id="145" idx="1"/>
            </p:cNvCxnSpPr>
            <p:nvPr/>
          </p:nvCxnSpPr>
          <p:spPr>
            <a:xfrm flipV="1">
              <a:off x="9880003" y="5232612"/>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9930014" y="4772156"/>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346385" y="4773947"/>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96" name="TextBox 95">
            <a:extLst>
              <a:ext uri="{FF2B5EF4-FFF2-40B4-BE49-F238E27FC236}">
                <a16:creationId xmlns:a16="http://schemas.microsoft.com/office/drawing/2014/main" id="{D901A173-DAE6-384F-9E84-A6924D058027}"/>
              </a:ext>
            </a:extLst>
          </p:cNvPr>
          <p:cNvSpPr txBox="1"/>
          <p:nvPr/>
        </p:nvSpPr>
        <p:spPr>
          <a:xfrm>
            <a:off x="1176958" y="3591520"/>
            <a:ext cx="3585542" cy="5909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A8"/>
                </a:solidFill>
                <a:effectLst/>
                <a:uLnTx/>
                <a:uFillTx/>
                <a:latin typeface="Calibri" panose="020F0502020204030204"/>
                <a:ea typeface="+mn-ea"/>
                <a:cs typeface="+mn-cs"/>
              </a:rPr>
              <a:t>Even/odd parity: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set parity bit so there is an even/odd number of 1’s</a:t>
            </a:r>
          </a:p>
        </p:txBody>
      </p:sp>
      <p:sp>
        <p:nvSpPr>
          <p:cNvPr id="151" name="TextBox 1">
            <a:extLst>
              <a:ext uri="{FF2B5EF4-FFF2-40B4-BE49-F238E27FC236}">
                <a16:creationId xmlns:a16="http://schemas.microsoft.com/office/drawing/2014/main" id="{676B03FA-F97E-8D4F-A163-CA316F4C507A}"/>
              </a:ext>
            </a:extLst>
          </p:cNvPr>
          <p:cNvSpPr txBox="1">
            <a:spLocks noChangeArrowheads="1"/>
          </p:cNvSpPr>
          <p:nvPr/>
        </p:nvSpPr>
        <p:spPr bwMode="auto">
          <a:xfrm>
            <a:off x="435076" y="6389262"/>
            <a:ext cx="94518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pic>
        <p:nvPicPr>
          <p:cNvPr id="7" name="Picture 6" descr="Icon&#10;&#10;Description automatically generated">
            <a:extLst>
              <a:ext uri="{FF2B5EF4-FFF2-40B4-BE49-F238E27FC236}">
                <a16:creationId xmlns:a16="http://schemas.microsoft.com/office/drawing/2014/main" id="{039CE01A-F391-604A-89C2-2F82DDE7EDEF}"/>
              </a:ext>
            </a:extLst>
          </p:cNvPr>
          <p:cNvPicPr>
            <a:picLocks noChangeAspect="1"/>
          </p:cNvPicPr>
          <p:nvPr/>
        </p:nvPicPr>
        <p:blipFill>
          <a:blip r:embed="rId2"/>
          <a:stretch>
            <a:fillRect/>
          </a:stretch>
        </p:blipFill>
        <p:spPr>
          <a:xfrm>
            <a:off x="4762500" y="293370"/>
            <a:ext cx="2258290" cy="1987295"/>
          </a:xfrm>
          <a:prstGeom prst="rect">
            <a:avLst/>
          </a:prstGeom>
        </p:spPr>
      </p:pic>
      <p:sp>
        <p:nvSpPr>
          <p:cNvPr id="78" name="TextBox 77">
            <a:extLst>
              <a:ext uri="{FF2B5EF4-FFF2-40B4-BE49-F238E27FC236}">
                <a16:creationId xmlns:a16="http://schemas.microsoft.com/office/drawing/2014/main" id="{7BC89C6F-5DA4-294F-83CF-68C618AD67A3}"/>
              </a:ext>
            </a:extLst>
          </p:cNvPr>
          <p:cNvSpPr txBox="1"/>
          <p:nvPr/>
        </p:nvSpPr>
        <p:spPr>
          <a:xfrm>
            <a:off x="872158" y="4277320"/>
            <a:ext cx="4557092" cy="20867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solidFill>
                  <a:srgbClr val="0000A8"/>
                </a:solidFill>
                <a:latin typeface="Calibri" panose="020F0502020204030204"/>
              </a:rPr>
              <a:t>At r</a:t>
            </a:r>
            <a:r>
              <a:rPr kumimoji="0" lang="en-US" sz="2400" b="0" i="0" u="none" strike="noStrike" kern="1200" cap="none" spc="0" normalizeH="0" baseline="0" noProof="0" dirty="0" err="1">
                <a:ln>
                  <a:noFill/>
                </a:ln>
                <a:solidFill>
                  <a:srgbClr val="0000A8"/>
                </a:solidFill>
                <a:effectLst/>
                <a:uLnTx/>
                <a:uFillTx/>
                <a:latin typeface="Calibri" panose="020F0502020204030204"/>
              </a:rPr>
              <a:t>eceiver</a:t>
            </a:r>
            <a:r>
              <a:rPr kumimoji="0" lang="en-US" sz="24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endParaRPr kumimoji="0" lang="en-US" sz="2400"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dissolve">
                                      <p:cBhvr>
                                        <p:cTn id="25" dur="500"/>
                                        <p:tgtEl>
                                          <p:spTgt spid="7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dissolv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dissolve">
                                      <p:cBhvr>
                                        <p:cTn id="38" dur="500"/>
                                        <p:tgtEl>
                                          <p:spTgt spid="9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up)">
                                      <p:cBhvr>
                                        <p:cTn id="48" dur="20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dissolve">
                                      <p:cBhvr>
                                        <p:cTn id="53" dur="500"/>
                                        <p:tgtEl>
                                          <p:spTgt spid="9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10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10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51"/>
                                        </p:tgtEl>
                                        <p:attrNameLst>
                                          <p:attrName>style.visibility</p:attrName>
                                        </p:attrNameLst>
                                      </p:cBhvr>
                                      <p:to>
                                        <p:strVal val="visible"/>
                                      </p:to>
                                    </p:set>
                                    <p:animEffect transition="in" filter="dissolve">
                                      <p:cBhvr>
                                        <p:cTn id="7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151" grpId="0"/>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segment content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14</a:t>
            </a:fld>
            <a:endParaRPr lang="en-US"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15</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5292725"/>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996120"/>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4002308"/>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5372100"/>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5124450"/>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ssolv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dissolv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dissolve">
                                      <p:cBhvr>
                                        <p:cTn id="30" dur="1000"/>
                                        <p:tgtEl>
                                          <p:spTgt spid="12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dissolve">
                                      <p:cBhvr>
                                        <p:cTn id="35" dur="1000"/>
                                        <p:tgtEl>
                                          <p:spTgt spid="131"/>
                                        </p:tgtEl>
                                      </p:cBhvr>
                                    </p:animEffect>
                                  </p:childTnLst>
                                </p:cTn>
                              </p:par>
                              <p:par>
                                <p:cTn id="36" presetID="9" presetClass="entr" presetSubtype="0" fill="hold" nodeType="with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dissolve">
                                      <p:cBhvr>
                                        <p:cTn id="38" dur="1000"/>
                                        <p:tgtEl>
                                          <p:spTgt spid="1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dissolve">
                                      <p:cBhvr>
                                        <p:cTn id="41" dur="1000"/>
                                        <p:tgtEl>
                                          <p:spTgt spid="11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35"/>
                                        </p:tgtEl>
                                        <p:attrNameLst>
                                          <p:attrName>style.visibility</p:attrName>
                                        </p:attrNameLst>
                                      </p:cBhvr>
                                      <p:to>
                                        <p:strVal val="visible"/>
                                      </p:to>
                                    </p:set>
                                    <p:animEffect transition="in" filter="dissolve">
                                      <p:cBhvr>
                                        <p:cTn id="46" dur="1000"/>
                                        <p:tgtEl>
                                          <p:spTgt spid="13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dissolve">
                                      <p:cBhvr>
                                        <p:cTn id="49" dur="1000"/>
                                        <p:tgtEl>
                                          <p:spTgt spid="130"/>
                                        </p:tgtEl>
                                      </p:cBhvr>
                                    </p:animEffect>
                                  </p:childTnLst>
                                </p:cTn>
                              </p:par>
                              <p:par>
                                <p:cTn id="50" presetID="9" presetClass="exit" presetSubtype="0" fill="hold" nodeType="withEffect">
                                  <p:stCondLst>
                                    <p:cond delay="0"/>
                                  </p:stCondLst>
                                  <p:childTnLst>
                                    <p:animEffect transition="out" filter="dissolve">
                                      <p:cBhvr>
                                        <p:cTn id="51" dur="500"/>
                                        <p:tgtEl>
                                          <p:spTgt spid="124"/>
                                        </p:tgtEl>
                                      </p:cBhvr>
                                    </p:animEffect>
                                    <p:set>
                                      <p:cBhvr>
                                        <p:cTn id="52" dur="1" fill="hold">
                                          <p:stCondLst>
                                            <p:cond delay="499"/>
                                          </p:stCondLst>
                                        </p:cTn>
                                        <p:tgtEl>
                                          <p:spTgt spid="124"/>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132"/>
                                        </p:tgtEl>
                                        <p:attrNameLst>
                                          <p:attrName>style.visibility</p:attrName>
                                        </p:attrNameLst>
                                      </p:cBhvr>
                                      <p:to>
                                        <p:strVal val="visible"/>
                                      </p:to>
                                    </p:set>
                                    <p:animEffect transition="in" filter="dissolve">
                                      <p:cBhvr>
                                        <p:cTn id="55" dur="500"/>
                                        <p:tgtEl>
                                          <p:spTgt spid="132"/>
                                        </p:tgtEl>
                                      </p:cBhvr>
                                    </p:animEffect>
                                  </p:childTnLst>
                                </p:cTn>
                              </p:par>
                              <p:par>
                                <p:cTn id="56" presetID="9" presetClass="entr" presetSubtype="0" fill="hold" nodeType="withEffect">
                                  <p:stCondLst>
                                    <p:cond delay="0"/>
                                  </p:stCondLst>
                                  <p:childTnLst>
                                    <p:set>
                                      <p:cBhvr>
                                        <p:cTn id="57" dur="1" fill="hold">
                                          <p:stCondLst>
                                            <p:cond delay="0"/>
                                          </p:stCondLst>
                                        </p:cTn>
                                        <p:tgtEl>
                                          <p:spTgt spid="133"/>
                                        </p:tgtEl>
                                        <p:attrNameLst>
                                          <p:attrName>style.visibility</p:attrName>
                                        </p:attrNameLst>
                                      </p:cBhvr>
                                      <p:to>
                                        <p:strVal val="visible"/>
                                      </p:to>
                                    </p:set>
                                    <p:animEffect transition="in" filter="dissolve">
                                      <p:cBhvr>
                                        <p:cTn id="58" dur="500"/>
                                        <p:tgtEl>
                                          <p:spTgt spid="13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dissolve">
                                      <p:cBhvr>
                                        <p:cTn id="61" dur="500"/>
                                        <p:tgtEl>
                                          <p:spTgt spid="13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dissolve">
                                      <p:cBhvr>
                                        <p:cTn id="66" dur="500"/>
                                        <p:tgtEl>
                                          <p:spTgt spid="125"/>
                                        </p:tgtEl>
                                      </p:cBhvr>
                                    </p:animEffect>
                                  </p:childTnLst>
                                </p:cTn>
                              </p:par>
                              <p:par>
                                <p:cTn id="67" presetID="9" presetClass="exit" presetSubtype="0" fill="hold" grpId="1" nodeType="withEffect">
                                  <p:stCondLst>
                                    <p:cond delay="0"/>
                                  </p:stCondLst>
                                  <p:childTnLst>
                                    <p:animEffect transition="out" filter="dissolve">
                                      <p:cBhvr>
                                        <p:cTn id="68" dur="500"/>
                                        <p:tgtEl>
                                          <p:spTgt spid="132"/>
                                        </p:tgtEl>
                                      </p:cBhvr>
                                    </p:animEffect>
                                    <p:set>
                                      <p:cBhvr>
                                        <p:cTn id="69" dur="1" fill="hold">
                                          <p:stCondLst>
                                            <p:cond delay="499"/>
                                          </p:stCondLst>
                                        </p:cTn>
                                        <p:tgtEl>
                                          <p:spTgt spid="13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36"/>
                                        </p:tgtEl>
                                        <p:attrNameLst>
                                          <p:attrName>style.visibility</p:attrName>
                                        </p:attrNameLst>
                                      </p:cBhvr>
                                      <p:to>
                                        <p:strVal val="visible"/>
                                      </p:to>
                                    </p:set>
                                    <p:animEffect transition="in" filter="dissolve">
                                      <p:cBhvr>
                                        <p:cTn id="74" dur="1000"/>
                                        <p:tgtEl>
                                          <p:spTgt spid="136"/>
                                        </p:tgtEl>
                                      </p:cBhvr>
                                    </p:animEffect>
                                  </p:childTnLst>
                                </p:cTn>
                              </p:par>
                            </p:childTnLst>
                          </p:cTn>
                        </p:par>
                        <p:par>
                          <p:cTn id="75" fill="hold">
                            <p:stCondLst>
                              <p:cond delay="1000"/>
                            </p:stCondLst>
                            <p:childTnLst>
                              <p:par>
                                <p:cTn id="76" presetID="9" presetClass="entr" presetSubtype="0" fill="hold" grpId="0" nodeType="afterEffect">
                                  <p:stCondLst>
                                    <p:cond delay="0"/>
                                  </p:stCondLst>
                                  <p:childTnLst>
                                    <p:set>
                                      <p:cBhvr>
                                        <p:cTn id="77" dur="1" fill="hold">
                                          <p:stCondLst>
                                            <p:cond delay="0"/>
                                          </p:stCondLst>
                                        </p:cTn>
                                        <p:tgtEl>
                                          <p:spTgt spid="103"/>
                                        </p:tgtEl>
                                        <p:attrNameLst>
                                          <p:attrName>style.visibility</p:attrName>
                                        </p:attrNameLst>
                                      </p:cBhvr>
                                      <p:to>
                                        <p:strVal val="visible"/>
                                      </p:to>
                                    </p:set>
                                    <p:animEffect transition="in" filter="dissolve">
                                      <p:cBhvr>
                                        <p:cTn id="78" dur="1000"/>
                                        <p:tgtEl>
                                          <p:spTgt spid="103"/>
                                        </p:tgtEl>
                                      </p:cBhvr>
                                    </p:animEffect>
                                  </p:childTnLst>
                                </p:cTn>
                              </p:par>
                            </p:childTnLst>
                          </p:cTn>
                        </p:par>
                        <p:par>
                          <p:cTn id="79" fill="hold">
                            <p:stCondLst>
                              <p:cond delay="2000"/>
                            </p:stCondLst>
                            <p:childTnLst>
                              <p:par>
                                <p:cTn id="80" presetID="9" presetClass="entr" presetSubtype="0" fill="hold" grpId="0" nodeType="after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dissolve">
                                      <p:cBhvr>
                                        <p:cTn id="82" dur="1000"/>
                                        <p:tgtEl>
                                          <p:spTgt spid="10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dissolve">
                                      <p:cBhvr>
                                        <p:cTn id="87" dur="1000"/>
                                        <p:tgtEl>
                                          <p:spTgt spid="137"/>
                                        </p:tgtEl>
                                      </p:cBhvr>
                                    </p:animEffect>
                                  </p:childTnLst>
                                </p:cTn>
                              </p:par>
                            </p:childTnLst>
                          </p:cTn>
                        </p:par>
                        <p:par>
                          <p:cTn id="88" fill="hold">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dissolve">
                                      <p:cBhvr>
                                        <p:cTn id="91" dur="1000"/>
                                        <p:tgtEl>
                                          <p:spTgt spid="106"/>
                                        </p:tgtEl>
                                      </p:cBhvr>
                                    </p:animEffect>
                                  </p:childTnLst>
                                </p:cTn>
                              </p:par>
                            </p:childTnLst>
                          </p:cTn>
                        </p:par>
                        <p:par>
                          <p:cTn id="92" fill="hold">
                            <p:stCondLst>
                              <p:cond delay="2000"/>
                            </p:stCondLst>
                            <p:childTnLst>
                              <p:par>
                                <p:cTn id="93" presetID="9" presetClass="entr" presetSubtype="0" fill="hold" grpId="0" nodeType="afterEffect">
                                  <p:stCondLst>
                                    <p:cond delay="0"/>
                                  </p:stCondLst>
                                  <p:childTnLst>
                                    <p:set>
                                      <p:cBhvr>
                                        <p:cTn id="94" dur="1" fill="hold">
                                          <p:stCondLst>
                                            <p:cond delay="0"/>
                                          </p:stCondLst>
                                        </p:cTn>
                                        <p:tgtEl>
                                          <p:spTgt spid="104"/>
                                        </p:tgtEl>
                                        <p:attrNameLst>
                                          <p:attrName>style.visibility</p:attrName>
                                        </p:attrNameLst>
                                      </p:cBhvr>
                                      <p:to>
                                        <p:strVal val="visible"/>
                                      </p:to>
                                    </p:set>
                                    <p:animEffect transition="in" filter="dissolve">
                                      <p:cBhvr>
                                        <p:cTn id="95" dur="1000"/>
                                        <p:tgtEl>
                                          <p:spTgt spid="104"/>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38"/>
                                        </p:tgtEl>
                                        <p:attrNameLst>
                                          <p:attrName>style.visibility</p:attrName>
                                        </p:attrNameLst>
                                      </p:cBhvr>
                                      <p:to>
                                        <p:strVal val="visible"/>
                                      </p:to>
                                    </p:set>
                                    <p:animEffect transition="in" filter="dissolve">
                                      <p:cBhvr>
                                        <p:cTn id="100" dur="1000"/>
                                        <p:tgtEl>
                                          <p:spTgt spid="138"/>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107"/>
                                        </p:tgtEl>
                                        <p:attrNameLst>
                                          <p:attrName>style.visibility</p:attrName>
                                        </p:attrNameLst>
                                      </p:cBhvr>
                                      <p:to>
                                        <p:strVal val="visible"/>
                                      </p:to>
                                    </p:set>
                                    <p:animEffect transition="in" filter="dissolve">
                                      <p:cBhvr>
                                        <p:cTn id="104" dur="1000"/>
                                        <p:tgtEl>
                                          <p:spTgt spid="10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08"/>
                                        </p:tgtEl>
                                        <p:attrNameLst>
                                          <p:attrName>style.visibility</p:attrName>
                                        </p:attrNameLst>
                                      </p:cBhvr>
                                      <p:to>
                                        <p:strVal val="visible"/>
                                      </p:to>
                                    </p:set>
                                    <p:animEffect transition="in" filter="dissolve">
                                      <p:cBhvr>
                                        <p:cTn id="109" dur="1000"/>
                                        <p:tgtEl>
                                          <p:spTgt spid="10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dissolve">
                                      <p:cBhvr>
                                        <p:cTn id="112" dur="1000"/>
                                        <p:tgtEl>
                                          <p:spTgt spid="116"/>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18"/>
                                        </p:tgtEl>
                                        <p:attrNameLst>
                                          <p:attrName>style.visibility</p:attrName>
                                        </p:attrNameLst>
                                      </p:cBhvr>
                                      <p:to>
                                        <p:strVal val="visible"/>
                                      </p:to>
                                    </p:set>
                                    <p:animEffect transition="in" filter="dissolve">
                                      <p:cBhvr>
                                        <p:cTn id="117" dur="1000"/>
                                        <p:tgtEl>
                                          <p:spTgt spid="118"/>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19"/>
                                        </p:tgtEl>
                                        <p:attrNameLst>
                                          <p:attrName>style.visibility</p:attrName>
                                        </p:attrNameLst>
                                      </p:cBhvr>
                                      <p:to>
                                        <p:strVal val="visible"/>
                                      </p:to>
                                    </p:set>
                                    <p:animEffect transition="in" filter="dissolve">
                                      <p:cBhvr>
                                        <p:cTn id="120" dur="1000"/>
                                        <p:tgtEl>
                                          <p:spTgt spid="119"/>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dissolve">
                                      <p:cBhvr>
                                        <p:cTn id="1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01" grpId="0"/>
      <p:bldP spid="102" grpId="0"/>
      <p:bldP spid="103" grpId="0"/>
      <p:bldP spid="104" grpId="0"/>
      <p:bldP spid="105" grpId="0"/>
      <p:bldP spid="106" grpId="0"/>
      <p:bldP spid="107" grpId="0"/>
      <p:bldP spid="116" grpId="0"/>
      <p:bldP spid="117" grpId="0"/>
      <p:bldP spid="118" grpId="0"/>
      <p:bldP spid="119" grpId="0" animBg="1"/>
      <p:bldP spid="130" grpId="0"/>
      <p:bldP spid="131" grpId="0"/>
      <p:bldP spid="132" grpId="0" animBg="1"/>
      <p:bldP spid="132" grpId="1" animBg="1"/>
      <p:bldP spid="134" grpId="0"/>
      <p:bldP spid="135" grpId="0"/>
      <p:bldP spid="136" grpId="0"/>
      <p:bldP spid="137" grpId="0"/>
      <p:bldP spid="138" grpId="0"/>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17</a:t>
            </a:fld>
            <a:endParaRPr lang="en-US" dirty="0"/>
          </a:p>
        </p:txBody>
      </p:sp>
    </p:spTree>
    <p:extLst>
      <p:ext uri="{BB962C8B-B14F-4D97-AF65-F5344CB8AC3E}">
        <p14:creationId xmlns:p14="http://schemas.microsoft.com/office/powerpoint/2010/main" val="67407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links, protocols</a:t>
            </a:r>
            <a:endParaRPr lang="en-US" sz="4400" dirty="0"/>
          </a:p>
        </p:txBody>
      </p:sp>
      <p:sp>
        <p:nvSpPr>
          <p:cNvPr id="470" name="Rectangle 3">
            <a:extLst>
              <a:ext uri="{FF2B5EF4-FFF2-40B4-BE49-F238E27FC236}">
                <a16:creationId xmlns:a16="http://schemas.microsoft.com/office/drawing/2014/main" id="{A4DB250C-FCF5-CC4D-B049-42D6C0DD3604}"/>
              </a:ext>
            </a:extLst>
          </p:cNvPr>
          <p:cNvSpPr txBox="1">
            <a:spLocks noChangeArrowheads="1"/>
          </p:cNvSpPr>
          <p:nvPr/>
        </p:nvSpPr>
        <p:spPr bwMode="auto">
          <a:xfrm>
            <a:off x="1448045" y="1319435"/>
            <a:ext cx="77724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ts val="400"/>
              </a:spcAft>
              <a:buClr>
                <a:srgbClr val="000099"/>
              </a:buClr>
              <a:buSzPct val="100000"/>
              <a:buFont typeface="Wingdings" charset="0"/>
              <a:buNone/>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two types of “links</a:t>
            </a:r>
            <a:r>
              <a:rPr kumimoji="0" lang="en-US" altLang="ja-JP"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 link between Ethernet switch, host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PPP for dial-up access</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broadcast (shared wire or medium)</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old-school Ethernet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upstream HFC in cable-based access network</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802.11 wireless LAN, 4G/4G. satellite</a:t>
            </a:r>
            <a:endPar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8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grpSp>
        <p:nvGrpSpPr>
          <p:cNvPr id="7" name="Group 6">
            <a:extLst>
              <a:ext uri="{FF2B5EF4-FFF2-40B4-BE49-F238E27FC236}">
                <a16:creationId xmlns:a16="http://schemas.microsoft.com/office/drawing/2014/main" id="{B37A52A8-726D-1743-B706-C6C96361B328}"/>
              </a:ext>
            </a:extLst>
          </p:cNvPr>
          <p:cNvGrpSpPr/>
          <p:nvPr/>
        </p:nvGrpSpPr>
        <p:grpSpPr>
          <a:xfrm>
            <a:off x="6882164" y="4987878"/>
            <a:ext cx="2026132" cy="1407972"/>
            <a:chOff x="6882164" y="4987878"/>
            <a:chExt cx="2026132" cy="1407972"/>
          </a:xfrm>
        </p:grpSpPr>
        <p:sp>
          <p:nvSpPr>
            <p:cNvPr id="473" name="Text Box 7">
              <a:extLst>
                <a:ext uri="{FF2B5EF4-FFF2-40B4-BE49-F238E27FC236}">
                  <a16:creationId xmlns:a16="http://schemas.microsoft.com/office/drawing/2014/main" id="{06CF1C6B-422C-1444-877E-6282ED97416D}"/>
                </a:ext>
              </a:extLst>
            </p:cNvPr>
            <p:cNvSpPr txBox="1">
              <a:spLocks noChangeArrowheads="1"/>
            </p:cNvSpPr>
            <p:nvPr/>
          </p:nvSpPr>
          <p:spPr bwMode="auto">
            <a:xfrm>
              <a:off x="6882164" y="6092369"/>
              <a:ext cx="2026132" cy="30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satellite </a:t>
              </a:r>
            </a:p>
          </p:txBody>
        </p:sp>
        <p:grpSp>
          <p:nvGrpSpPr>
            <p:cNvPr id="479" name="Group 382">
              <a:extLst>
                <a:ext uri="{FF2B5EF4-FFF2-40B4-BE49-F238E27FC236}">
                  <a16:creationId xmlns:a16="http://schemas.microsoft.com/office/drawing/2014/main" id="{444C4E2A-E876-FA42-B00E-F2550AD7EDC3}"/>
                </a:ext>
              </a:extLst>
            </p:cNvPr>
            <p:cNvGrpSpPr>
              <a:grpSpLocks/>
            </p:cNvGrpSpPr>
            <p:nvPr/>
          </p:nvGrpSpPr>
          <p:grpSpPr bwMode="auto">
            <a:xfrm>
              <a:off x="7127673" y="5700665"/>
              <a:ext cx="288925" cy="220663"/>
              <a:chOff x="2274" y="2821"/>
              <a:chExt cx="215" cy="238"/>
            </a:xfrm>
          </p:grpSpPr>
          <p:sp>
            <p:nvSpPr>
              <p:cNvPr id="480" name="Freeform 383">
                <a:extLst>
                  <a:ext uri="{FF2B5EF4-FFF2-40B4-BE49-F238E27FC236}">
                    <a16:creationId xmlns:a16="http://schemas.microsoft.com/office/drawing/2014/main" id="{BDDB8C29-61C8-B44A-A0C9-80B160DD04E9}"/>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1" name="Line 384">
                <a:extLst>
                  <a:ext uri="{FF2B5EF4-FFF2-40B4-BE49-F238E27FC236}">
                    <a16:creationId xmlns:a16="http://schemas.microsoft.com/office/drawing/2014/main" id="{8F4AE323-F3F4-E14E-B478-2730ECFD58A8}"/>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2" name="Freeform 385">
                <a:extLst>
                  <a:ext uri="{FF2B5EF4-FFF2-40B4-BE49-F238E27FC236}">
                    <a16:creationId xmlns:a16="http://schemas.microsoft.com/office/drawing/2014/main" id="{41C8AF46-22BA-2346-AD20-B0D2DA9362A7}"/>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3" name="Line 386">
                <a:extLst>
                  <a:ext uri="{FF2B5EF4-FFF2-40B4-BE49-F238E27FC236}">
                    <a16:creationId xmlns:a16="http://schemas.microsoft.com/office/drawing/2014/main" id="{FF499369-05D1-BD40-A15C-F1F4775FFD16}"/>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4" name="Freeform 387">
                <a:extLst>
                  <a:ext uri="{FF2B5EF4-FFF2-40B4-BE49-F238E27FC236}">
                    <a16:creationId xmlns:a16="http://schemas.microsoft.com/office/drawing/2014/main" id="{FF57B98D-A160-3344-BA6D-DBC150EEDC53}"/>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5" name="Line 388">
                <a:extLst>
                  <a:ext uri="{FF2B5EF4-FFF2-40B4-BE49-F238E27FC236}">
                    <a16:creationId xmlns:a16="http://schemas.microsoft.com/office/drawing/2014/main" id="{0700E589-A21D-F84B-8C68-40D1B51EED2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6" name="Freeform 389">
                <a:extLst>
                  <a:ext uri="{FF2B5EF4-FFF2-40B4-BE49-F238E27FC236}">
                    <a16:creationId xmlns:a16="http://schemas.microsoft.com/office/drawing/2014/main" id="{75397DE6-7C44-4F44-9365-9A1D35474C83}"/>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7" name="Freeform 390">
                <a:extLst>
                  <a:ext uri="{FF2B5EF4-FFF2-40B4-BE49-F238E27FC236}">
                    <a16:creationId xmlns:a16="http://schemas.microsoft.com/office/drawing/2014/main" id="{368EB1B3-47F7-2447-B958-2BCE0F178BFA}"/>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8" name="Rectangle 391">
                <a:extLst>
                  <a:ext uri="{FF2B5EF4-FFF2-40B4-BE49-F238E27FC236}">
                    <a16:creationId xmlns:a16="http://schemas.microsoft.com/office/drawing/2014/main" id="{C14D26ED-4841-3E46-BF7A-83D8D95E9E32}"/>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9" name="Freeform 392">
                <a:extLst>
                  <a:ext uri="{FF2B5EF4-FFF2-40B4-BE49-F238E27FC236}">
                    <a16:creationId xmlns:a16="http://schemas.microsoft.com/office/drawing/2014/main" id="{F7380919-6949-F94F-8330-C7FD85D06A40}"/>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0" name="Line 393">
                <a:extLst>
                  <a:ext uri="{FF2B5EF4-FFF2-40B4-BE49-F238E27FC236}">
                    <a16:creationId xmlns:a16="http://schemas.microsoft.com/office/drawing/2014/main" id="{572E4DD5-2700-084B-A313-B26B6D4CDA1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1" name="Line 394">
                <a:extLst>
                  <a:ext uri="{FF2B5EF4-FFF2-40B4-BE49-F238E27FC236}">
                    <a16:creationId xmlns:a16="http://schemas.microsoft.com/office/drawing/2014/main" id="{AA53B8C5-637F-3A4F-90EA-F02C41B17384}"/>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2" name="Line 395">
                <a:extLst>
                  <a:ext uri="{FF2B5EF4-FFF2-40B4-BE49-F238E27FC236}">
                    <a16:creationId xmlns:a16="http://schemas.microsoft.com/office/drawing/2014/main" id="{9441D979-2998-2648-980D-EA524FE9B9EF}"/>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3" name="Freeform 396">
                <a:extLst>
                  <a:ext uri="{FF2B5EF4-FFF2-40B4-BE49-F238E27FC236}">
                    <a16:creationId xmlns:a16="http://schemas.microsoft.com/office/drawing/2014/main" id="{7F4AFBF0-B087-2B49-B22A-242928895779}"/>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494" name="Group 398">
              <a:extLst>
                <a:ext uri="{FF2B5EF4-FFF2-40B4-BE49-F238E27FC236}">
                  <a16:creationId xmlns:a16="http://schemas.microsoft.com/office/drawing/2014/main" id="{BBD74A9D-6F6D-8246-9DE8-B4C2AB33096F}"/>
                </a:ext>
              </a:extLst>
            </p:cNvPr>
            <p:cNvGrpSpPr>
              <a:grpSpLocks/>
            </p:cNvGrpSpPr>
            <p:nvPr/>
          </p:nvGrpSpPr>
          <p:grpSpPr bwMode="auto">
            <a:xfrm>
              <a:off x="7634085" y="5681615"/>
              <a:ext cx="223838" cy="254000"/>
              <a:chOff x="2274" y="2821"/>
              <a:chExt cx="215" cy="238"/>
            </a:xfrm>
          </p:grpSpPr>
          <p:sp>
            <p:nvSpPr>
              <p:cNvPr id="495" name="Freeform 399">
                <a:extLst>
                  <a:ext uri="{FF2B5EF4-FFF2-40B4-BE49-F238E27FC236}">
                    <a16:creationId xmlns:a16="http://schemas.microsoft.com/office/drawing/2014/main" id="{12E023A5-7FBF-5C48-B02C-B77994909136}"/>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6" name="Line 400">
                <a:extLst>
                  <a:ext uri="{FF2B5EF4-FFF2-40B4-BE49-F238E27FC236}">
                    <a16:creationId xmlns:a16="http://schemas.microsoft.com/office/drawing/2014/main" id="{22601291-2593-D546-BEC9-0877AF59FDD2}"/>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7" name="Freeform 401">
                <a:extLst>
                  <a:ext uri="{FF2B5EF4-FFF2-40B4-BE49-F238E27FC236}">
                    <a16:creationId xmlns:a16="http://schemas.microsoft.com/office/drawing/2014/main" id="{71ACC171-BB81-7641-9ACA-D8DDAF2200C5}"/>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8" name="Line 402">
                <a:extLst>
                  <a:ext uri="{FF2B5EF4-FFF2-40B4-BE49-F238E27FC236}">
                    <a16:creationId xmlns:a16="http://schemas.microsoft.com/office/drawing/2014/main" id="{AF45D7DA-B67F-DC46-BF98-1EF5C1B0E08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9" name="Freeform 403">
                <a:extLst>
                  <a:ext uri="{FF2B5EF4-FFF2-40B4-BE49-F238E27FC236}">
                    <a16:creationId xmlns:a16="http://schemas.microsoft.com/office/drawing/2014/main" id="{ABE18084-E411-0446-A052-86BB1FD39DE4}"/>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0" name="Line 404">
                <a:extLst>
                  <a:ext uri="{FF2B5EF4-FFF2-40B4-BE49-F238E27FC236}">
                    <a16:creationId xmlns:a16="http://schemas.microsoft.com/office/drawing/2014/main" id="{AAFB5D72-E469-954F-B6D8-5737C3999AC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1" name="Freeform 405">
                <a:extLst>
                  <a:ext uri="{FF2B5EF4-FFF2-40B4-BE49-F238E27FC236}">
                    <a16:creationId xmlns:a16="http://schemas.microsoft.com/office/drawing/2014/main" id="{6FA32C76-7534-3A4B-837A-FC8A46B91D37}"/>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2" name="Freeform 406">
                <a:extLst>
                  <a:ext uri="{FF2B5EF4-FFF2-40B4-BE49-F238E27FC236}">
                    <a16:creationId xmlns:a16="http://schemas.microsoft.com/office/drawing/2014/main" id="{C264D84A-28A9-B04F-867C-C194EF3C58B1}"/>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3" name="Rectangle 407">
                <a:extLst>
                  <a:ext uri="{FF2B5EF4-FFF2-40B4-BE49-F238E27FC236}">
                    <a16:creationId xmlns:a16="http://schemas.microsoft.com/office/drawing/2014/main" id="{E212E0B0-8257-BE48-B090-B257D29E67FA}"/>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4" name="Freeform 408">
                <a:extLst>
                  <a:ext uri="{FF2B5EF4-FFF2-40B4-BE49-F238E27FC236}">
                    <a16:creationId xmlns:a16="http://schemas.microsoft.com/office/drawing/2014/main" id="{F4CB953E-50B8-1940-AF9A-28E1B0DB1D17}"/>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5" name="Line 409">
                <a:extLst>
                  <a:ext uri="{FF2B5EF4-FFF2-40B4-BE49-F238E27FC236}">
                    <a16:creationId xmlns:a16="http://schemas.microsoft.com/office/drawing/2014/main" id="{18E09DFC-F4BB-424E-BFFD-3B30685805E1}"/>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6" name="Line 410">
                <a:extLst>
                  <a:ext uri="{FF2B5EF4-FFF2-40B4-BE49-F238E27FC236}">
                    <a16:creationId xmlns:a16="http://schemas.microsoft.com/office/drawing/2014/main" id="{17E6715E-7466-E44B-8DAE-05A382E0FDB2}"/>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7" name="Line 411">
                <a:extLst>
                  <a:ext uri="{FF2B5EF4-FFF2-40B4-BE49-F238E27FC236}">
                    <a16:creationId xmlns:a16="http://schemas.microsoft.com/office/drawing/2014/main" id="{6EF7AAC8-C8C7-2B48-B5DD-DB69FB889AB6}"/>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8" name="Freeform 412">
                <a:extLst>
                  <a:ext uri="{FF2B5EF4-FFF2-40B4-BE49-F238E27FC236}">
                    <a16:creationId xmlns:a16="http://schemas.microsoft.com/office/drawing/2014/main" id="{30D8703F-1419-2B46-8305-471C24034553}"/>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509" name="Group 413">
              <a:extLst>
                <a:ext uri="{FF2B5EF4-FFF2-40B4-BE49-F238E27FC236}">
                  <a16:creationId xmlns:a16="http://schemas.microsoft.com/office/drawing/2014/main" id="{975F8A05-A054-D847-8C71-D0CD3F80A611}"/>
                </a:ext>
              </a:extLst>
            </p:cNvPr>
            <p:cNvGrpSpPr>
              <a:grpSpLocks/>
            </p:cNvGrpSpPr>
            <p:nvPr/>
          </p:nvGrpSpPr>
          <p:grpSpPr bwMode="auto">
            <a:xfrm flipH="1">
              <a:off x="8013498" y="5710190"/>
              <a:ext cx="298450" cy="211138"/>
              <a:chOff x="2274" y="2821"/>
              <a:chExt cx="215" cy="238"/>
            </a:xfrm>
          </p:grpSpPr>
          <p:sp>
            <p:nvSpPr>
              <p:cNvPr id="510" name="Freeform 414">
                <a:extLst>
                  <a:ext uri="{FF2B5EF4-FFF2-40B4-BE49-F238E27FC236}">
                    <a16:creationId xmlns:a16="http://schemas.microsoft.com/office/drawing/2014/main" id="{BF3BC4D9-EEFB-504A-8010-E2B584D84DA3}"/>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1" name="Line 415">
                <a:extLst>
                  <a:ext uri="{FF2B5EF4-FFF2-40B4-BE49-F238E27FC236}">
                    <a16:creationId xmlns:a16="http://schemas.microsoft.com/office/drawing/2014/main" id="{60D51E27-CB41-8943-9955-66D7BCB05AAA}"/>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2" name="Freeform 416">
                <a:extLst>
                  <a:ext uri="{FF2B5EF4-FFF2-40B4-BE49-F238E27FC236}">
                    <a16:creationId xmlns:a16="http://schemas.microsoft.com/office/drawing/2014/main" id="{97A26554-12E7-C14C-B87F-877AFF035922}"/>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3" name="Line 417">
                <a:extLst>
                  <a:ext uri="{FF2B5EF4-FFF2-40B4-BE49-F238E27FC236}">
                    <a16:creationId xmlns:a16="http://schemas.microsoft.com/office/drawing/2014/main" id="{E1D2F44C-498F-F040-AF8C-AD2CCEE3E5A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4" name="Freeform 418">
                <a:extLst>
                  <a:ext uri="{FF2B5EF4-FFF2-40B4-BE49-F238E27FC236}">
                    <a16:creationId xmlns:a16="http://schemas.microsoft.com/office/drawing/2014/main" id="{CFE3E224-390C-6D42-8B5E-795EC52B8D29}"/>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5" name="Line 419">
                <a:extLst>
                  <a:ext uri="{FF2B5EF4-FFF2-40B4-BE49-F238E27FC236}">
                    <a16:creationId xmlns:a16="http://schemas.microsoft.com/office/drawing/2014/main" id="{36DADBEA-F35F-7B42-A84F-DBF4EB1566CF}"/>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6" name="Freeform 420">
                <a:extLst>
                  <a:ext uri="{FF2B5EF4-FFF2-40B4-BE49-F238E27FC236}">
                    <a16:creationId xmlns:a16="http://schemas.microsoft.com/office/drawing/2014/main" id="{2F7A56FF-DAA4-B548-A596-0AEEDA92BF3A}"/>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7" name="Freeform 421">
                <a:extLst>
                  <a:ext uri="{FF2B5EF4-FFF2-40B4-BE49-F238E27FC236}">
                    <a16:creationId xmlns:a16="http://schemas.microsoft.com/office/drawing/2014/main" id="{F0E25BB6-8958-A14D-B0E2-4CBFDD9A0880}"/>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8" name="Rectangle 422">
                <a:extLst>
                  <a:ext uri="{FF2B5EF4-FFF2-40B4-BE49-F238E27FC236}">
                    <a16:creationId xmlns:a16="http://schemas.microsoft.com/office/drawing/2014/main" id="{6E5F60CA-37B8-7744-8FA8-264FA6D819E0}"/>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9" name="Freeform 423">
                <a:extLst>
                  <a:ext uri="{FF2B5EF4-FFF2-40B4-BE49-F238E27FC236}">
                    <a16:creationId xmlns:a16="http://schemas.microsoft.com/office/drawing/2014/main" id="{014C1E9E-E6BE-7E45-964D-7DD435B6C833}"/>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0" name="Line 424">
                <a:extLst>
                  <a:ext uri="{FF2B5EF4-FFF2-40B4-BE49-F238E27FC236}">
                    <a16:creationId xmlns:a16="http://schemas.microsoft.com/office/drawing/2014/main" id="{A474D7E3-FF03-1B44-8646-2B1564195C0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1" name="Line 425">
                <a:extLst>
                  <a:ext uri="{FF2B5EF4-FFF2-40B4-BE49-F238E27FC236}">
                    <a16:creationId xmlns:a16="http://schemas.microsoft.com/office/drawing/2014/main" id="{E4858A5A-F8A5-7B46-9A2C-26E5DD4AD429}"/>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2" name="Line 426">
                <a:extLst>
                  <a:ext uri="{FF2B5EF4-FFF2-40B4-BE49-F238E27FC236}">
                    <a16:creationId xmlns:a16="http://schemas.microsoft.com/office/drawing/2014/main" id="{DFEE627D-046D-EC42-B1CB-52F73CDED7B1}"/>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3" name="Freeform 427">
                <a:extLst>
                  <a:ext uri="{FF2B5EF4-FFF2-40B4-BE49-F238E27FC236}">
                    <a16:creationId xmlns:a16="http://schemas.microsoft.com/office/drawing/2014/main" id="{047A6D46-B266-B844-A8B4-8AAAA1678552}"/>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24" name="Picture 429" descr="MMj03957750000[1]">
              <a:extLst>
                <a:ext uri="{FF2B5EF4-FFF2-40B4-BE49-F238E27FC236}">
                  <a16:creationId xmlns:a16="http://schemas.microsoft.com/office/drawing/2014/main" id="{B804968F-3592-094F-A8BF-179E7849E6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00723" y="4987878"/>
              <a:ext cx="5619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a:extLst>
              <a:ext uri="{FF2B5EF4-FFF2-40B4-BE49-F238E27FC236}">
                <a16:creationId xmlns:a16="http://schemas.microsoft.com/office/drawing/2014/main" id="{D1D64FC5-708F-D24C-B8D8-D1E9CF643C73}"/>
              </a:ext>
            </a:extLst>
          </p:cNvPr>
          <p:cNvGrpSpPr/>
          <p:nvPr/>
        </p:nvGrpSpPr>
        <p:grpSpPr>
          <a:xfrm>
            <a:off x="8862810" y="4906915"/>
            <a:ext cx="2666586" cy="1631405"/>
            <a:chOff x="8862810" y="4906915"/>
            <a:chExt cx="2666586" cy="1631405"/>
          </a:xfrm>
        </p:grpSpPr>
        <p:sp>
          <p:nvSpPr>
            <p:cNvPr id="474"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6025551"/>
              <a:ext cx="2666586" cy="512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humans at a cocktail party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air, acoustical)</a:t>
              </a:r>
            </a:p>
          </p:txBody>
        </p:sp>
        <p:pic>
          <p:nvPicPr>
            <p:cNvPr id="525"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6005" y="4906915"/>
              <a:ext cx="203041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729F6ABF-F18D-7340-837C-5B9246D35D84}"/>
              </a:ext>
            </a:extLst>
          </p:cNvPr>
          <p:cNvGrpSpPr/>
          <p:nvPr/>
        </p:nvGrpSpPr>
        <p:grpSpPr>
          <a:xfrm>
            <a:off x="5137642" y="4630344"/>
            <a:ext cx="1695785" cy="1760737"/>
            <a:chOff x="5137642" y="4630344"/>
            <a:chExt cx="1695785" cy="1760737"/>
          </a:xfrm>
        </p:grpSpPr>
        <p:sp>
          <p:nvSpPr>
            <p:cNvPr id="472" name="Text Box 6">
              <a:extLst>
                <a:ext uri="{FF2B5EF4-FFF2-40B4-BE49-F238E27FC236}">
                  <a16:creationId xmlns:a16="http://schemas.microsoft.com/office/drawing/2014/main" id="{CEE26344-B09B-5B4B-A47E-E50827431972}"/>
                </a:ext>
              </a:extLst>
            </p:cNvPr>
            <p:cNvSpPr txBox="1">
              <a:spLocks noChangeArrowheads="1"/>
            </p:cNvSpPr>
            <p:nvPr/>
          </p:nvSpPr>
          <p:spPr bwMode="auto">
            <a:xfrm>
              <a:off x="5137642" y="6087600"/>
              <a:ext cx="1695785" cy="30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WiFi</a:t>
              </a:r>
            </a:p>
          </p:txBody>
        </p:sp>
        <p:grpSp>
          <p:nvGrpSpPr>
            <p:cNvPr id="532" name="Group 621">
              <a:extLst>
                <a:ext uri="{FF2B5EF4-FFF2-40B4-BE49-F238E27FC236}">
                  <a16:creationId xmlns:a16="http://schemas.microsoft.com/office/drawing/2014/main" id="{40F3795B-808E-A042-9598-E30744C17871}"/>
                </a:ext>
              </a:extLst>
            </p:cNvPr>
            <p:cNvGrpSpPr>
              <a:grpSpLocks/>
            </p:cNvGrpSpPr>
            <p:nvPr/>
          </p:nvGrpSpPr>
          <p:grpSpPr bwMode="auto">
            <a:xfrm>
              <a:off x="5370862" y="4630344"/>
              <a:ext cx="635000" cy="485775"/>
              <a:chOff x="3061" y="2530"/>
              <a:chExt cx="400" cy="306"/>
            </a:xfrm>
          </p:grpSpPr>
          <p:grpSp>
            <p:nvGrpSpPr>
              <p:cNvPr id="533" name="Group 494">
                <a:extLst>
                  <a:ext uri="{FF2B5EF4-FFF2-40B4-BE49-F238E27FC236}">
                    <a16:creationId xmlns:a16="http://schemas.microsoft.com/office/drawing/2014/main" id="{4DBCED0D-3AD5-4447-93E7-56A4D18F3B00}"/>
                  </a:ext>
                </a:extLst>
              </p:cNvPr>
              <p:cNvGrpSpPr>
                <a:grpSpLocks/>
              </p:cNvGrpSpPr>
              <p:nvPr/>
            </p:nvGrpSpPr>
            <p:grpSpPr bwMode="auto">
              <a:xfrm>
                <a:off x="3061" y="2530"/>
                <a:ext cx="327" cy="81"/>
                <a:chOff x="2199" y="955"/>
                <a:chExt cx="2547" cy="506"/>
              </a:xfrm>
            </p:grpSpPr>
            <p:sp>
              <p:nvSpPr>
                <p:cNvPr id="558" name="Freeform 495">
                  <a:extLst>
                    <a:ext uri="{FF2B5EF4-FFF2-40B4-BE49-F238E27FC236}">
                      <a16:creationId xmlns:a16="http://schemas.microsoft.com/office/drawing/2014/main" id="{DC6AB476-6859-8242-AD10-2D931ACF8B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9" name="Freeform 496">
                  <a:extLst>
                    <a:ext uri="{FF2B5EF4-FFF2-40B4-BE49-F238E27FC236}">
                      <a16:creationId xmlns:a16="http://schemas.microsoft.com/office/drawing/2014/main" id="{60FE620B-47DD-7D4F-89C4-3D44ABB5F1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0" name="Freeform 497">
                  <a:extLst>
                    <a:ext uri="{FF2B5EF4-FFF2-40B4-BE49-F238E27FC236}">
                      <a16:creationId xmlns:a16="http://schemas.microsoft.com/office/drawing/2014/main" id="{5734D561-5507-1D47-B8C1-5456D78542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1" name="Freeform 498">
                  <a:extLst>
                    <a:ext uri="{FF2B5EF4-FFF2-40B4-BE49-F238E27FC236}">
                      <a16:creationId xmlns:a16="http://schemas.microsoft.com/office/drawing/2014/main" id="{54405CE7-B078-794F-8A95-7442C5571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2" name="Freeform 499">
                  <a:extLst>
                    <a:ext uri="{FF2B5EF4-FFF2-40B4-BE49-F238E27FC236}">
                      <a16:creationId xmlns:a16="http://schemas.microsoft.com/office/drawing/2014/main" id="{2427F607-DB1A-4743-823B-DBB1AB44027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3" name="Freeform 500">
                  <a:extLst>
                    <a:ext uri="{FF2B5EF4-FFF2-40B4-BE49-F238E27FC236}">
                      <a16:creationId xmlns:a16="http://schemas.microsoft.com/office/drawing/2014/main" id="{78EB41F6-2BEF-4D4A-AE0A-005E714274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34" name="Picture 549" descr="laptop_keyboard">
                <a:extLst>
                  <a:ext uri="{FF2B5EF4-FFF2-40B4-BE49-F238E27FC236}">
                    <a16:creationId xmlns:a16="http://schemas.microsoft.com/office/drawing/2014/main" id="{B26671F0-4EE5-D744-8784-A585B9B6F2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5" name="Freeform 550">
                <a:extLst>
                  <a:ext uri="{FF2B5EF4-FFF2-40B4-BE49-F238E27FC236}">
                    <a16:creationId xmlns:a16="http://schemas.microsoft.com/office/drawing/2014/main" id="{12281B29-C1B2-B749-9F5E-F3A43584BC86}"/>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36" name="Picture 551" descr="screen">
                <a:extLst>
                  <a:ext uri="{FF2B5EF4-FFF2-40B4-BE49-F238E27FC236}">
                    <a16:creationId xmlns:a16="http://schemas.microsoft.com/office/drawing/2014/main" id="{98E4CFA7-B1FE-FE4C-AF66-F70E19505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7" name="Freeform 552">
                <a:extLst>
                  <a:ext uri="{FF2B5EF4-FFF2-40B4-BE49-F238E27FC236}">
                    <a16:creationId xmlns:a16="http://schemas.microsoft.com/office/drawing/2014/main" id="{25707FCB-7465-F447-BF5C-CA5CEB8F8D79}"/>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8" name="Freeform 553">
                <a:extLst>
                  <a:ext uri="{FF2B5EF4-FFF2-40B4-BE49-F238E27FC236}">
                    <a16:creationId xmlns:a16="http://schemas.microsoft.com/office/drawing/2014/main" id="{2893182F-C176-ED45-A949-17AAF914D879}"/>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9" name="Freeform 554">
                <a:extLst>
                  <a:ext uri="{FF2B5EF4-FFF2-40B4-BE49-F238E27FC236}">
                    <a16:creationId xmlns:a16="http://schemas.microsoft.com/office/drawing/2014/main" id="{31F51520-3F4C-0544-BCC2-43E892A006EA}"/>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0" name="Freeform 555">
                <a:extLst>
                  <a:ext uri="{FF2B5EF4-FFF2-40B4-BE49-F238E27FC236}">
                    <a16:creationId xmlns:a16="http://schemas.microsoft.com/office/drawing/2014/main" id="{BC9CBE39-5CC7-5049-AC5A-13C386EB061D}"/>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1" name="Freeform 556">
                <a:extLst>
                  <a:ext uri="{FF2B5EF4-FFF2-40B4-BE49-F238E27FC236}">
                    <a16:creationId xmlns:a16="http://schemas.microsoft.com/office/drawing/2014/main" id="{D4C9F6C2-E722-B74B-AAE4-4ABF846803D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2" name="Freeform 557">
                <a:extLst>
                  <a:ext uri="{FF2B5EF4-FFF2-40B4-BE49-F238E27FC236}">
                    <a16:creationId xmlns:a16="http://schemas.microsoft.com/office/drawing/2014/main" id="{3F0EB019-3CF3-834A-A61E-AC065980E8D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43" name="Group 558">
                <a:extLst>
                  <a:ext uri="{FF2B5EF4-FFF2-40B4-BE49-F238E27FC236}">
                    <a16:creationId xmlns:a16="http://schemas.microsoft.com/office/drawing/2014/main" id="{A6A93FB9-FC7D-4742-8DD5-CBB9CA8D7E28}"/>
                  </a:ext>
                </a:extLst>
              </p:cNvPr>
              <p:cNvGrpSpPr>
                <a:grpSpLocks/>
              </p:cNvGrpSpPr>
              <p:nvPr/>
            </p:nvGrpSpPr>
            <p:grpSpPr bwMode="auto">
              <a:xfrm>
                <a:off x="3186" y="2777"/>
                <a:ext cx="55" cy="24"/>
                <a:chOff x="1740" y="2642"/>
                <a:chExt cx="752" cy="327"/>
              </a:xfrm>
            </p:grpSpPr>
            <p:sp>
              <p:nvSpPr>
                <p:cNvPr id="552" name="Freeform 559">
                  <a:extLst>
                    <a:ext uri="{FF2B5EF4-FFF2-40B4-BE49-F238E27FC236}">
                      <a16:creationId xmlns:a16="http://schemas.microsoft.com/office/drawing/2014/main" id="{C568827B-2EA3-554D-A8B6-5587A8CED45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3" name="Freeform 560">
                  <a:extLst>
                    <a:ext uri="{FF2B5EF4-FFF2-40B4-BE49-F238E27FC236}">
                      <a16:creationId xmlns:a16="http://schemas.microsoft.com/office/drawing/2014/main" id="{27581F6D-D83F-D646-A755-30E5B167FB1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4" name="Freeform 561">
                  <a:extLst>
                    <a:ext uri="{FF2B5EF4-FFF2-40B4-BE49-F238E27FC236}">
                      <a16:creationId xmlns:a16="http://schemas.microsoft.com/office/drawing/2014/main" id="{E341B34D-9952-7340-9E0A-28EDF520F2A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5" name="Freeform 562">
                  <a:extLst>
                    <a:ext uri="{FF2B5EF4-FFF2-40B4-BE49-F238E27FC236}">
                      <a16:creationId xmlns:a16="http://schemas.microsoft.com/office/drawing/2014/main" id="{11B81FDA-FEF8-B742-847A-1939FCACF8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6" name="Freeform 563">
                  <a:extLst>
                    <a:ext uri="{FF2B5EF4-FFF2-40B4-BE49-F238E27FC236}">
                      <a16:creationId xmlns:a16="http://schemas.microsoft.com/office/drawing/2014/main" id="{6D1D8EB1-A82C-C547-AB3D-3E7648A5D6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7" name="Freeform 564">
                  <a:extLst>
                    <a:ext uri="{FF2B5EF4-FFF2-40B4-BE49-F238E27FC236}">
                      <a16:creationId xmlns:a16="http://schemas.microsoft.com/office/drawing/2014/main" id="{90C3B870-FD67-3346-98FA-A234D34B8A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44" name="Freeform 565">
                <a:extLst>
                  <a:ext uri="{FF2B5EF4-FFF2-40B4-BE49-F238E27FC236}">
                    <a16:creationId xmlns:a16="http://schemas.microsoft.com/office/drawing/2014/main" id="{F0911C61-849A-9C4E-AD10-6D1FC3C2DFE4}"/>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5" name="Freeform 566">
                <a:extLst>
                  <a:ext uri="{FF2B5EF4-FFF2-40B4-BE49-F238E27FC236}">
                    <a16:creationId xmlns:a16="http://schemas.microsoft.com/office/drawing/2014/main" id="{5CEB6F8B-5086-5C42-9CAB-731CEAB620C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6" name="Freeform 567">
                <a:extLst>
                  <a:ext uri="{FF2B5EF4-FFF2-40B4-BE49-F238E27FC236}">
                    <a16:creationId xmlns:a16="http://schemas.microsoft.com/office/drawing/2014/main" id="{8A0FD81A-21AB-A641-84A8-6DECC751F3B3}"/>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7" name="Freeform 568">
                <a:extLst>
                  <a:ext uri="{FF2B5EF4-FFF2-40B4-BE49-F238E27FC236}">
                    <a16:creationId xmlns:a16="http://schemas.microsoft.com/office/drawing/2014/main" id="{3212B524-DBA7-764B-ADFB-15B1F9EE3697}"/>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8" name="Freeform 569">
                <a:extLst>
                  <a:ext uri="{FF2B5EF4-FFF2-40B4-BE49-F238E27FC236}">
                    <a16:creationId xmlns:a16="http://schemas.microsoft.com/office/drawing/2014/main" id="{29D84F9E-266B-FF4A-91FA-4C757BB868AE}"/>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9" name="Freeform 570">
                <a:extLst>
                  <a:ext uri="{FF2B5EF4-FFF2-40B4-BE49-F238E27FC236}">
                    <a16:creationId xmlns:a16="http://schemas.microsoft.com/office/drawing/2014/main" id="{FE55278D-3FA5-5444-8EDF-6DEC32E2B481}"/>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0" name="Freeform 589">
                <a:extLst>
                  <a:ext uri="{FF2B5EF4-FFF2-40B4-BE49-F238E27FC236}">
                    <a16:creationId xmlns:a16="http://schemas.microsoft.com/office/drawing/2014/main" id="{0406CADF-6A82-2844-9517-DAB36149B71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1" name="Freeform 590">
                <a:extLst>
                  <a:ext uri="{FF2B5EF4-FFF2-40B4-BE49-F238E27FC236}">
                    <a16:creationId xmlns:a16="http://schemas.microsoft.com/office/drawing/2014/main" id="{92F09FE3-36AB-A646-8709-F68948F090CE}"/>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64" name="Group 632">
              <a:extLst>
                <a:ext uri="{FF2B5EF4-FFF2-40B4-BE49-F238E27FC236}">
                  <a16:creationId xmlns:a16="http://schemas.microsoft.com/office/drawing/2014/main" id="{4B98C44A-F9F4-BB49-A2B0-C2E0B8C568E9}"/>
                </a:ext>
              </a:extLst>
            </p:cNvPr>
            <p:cNvGrpSpPr>
              <a:grpSpLocks/>
            </p:cNvGrpSpPr>
            <p:nvPr/>
          </p:nvGrpSpPr>
          <p:grpSpPr bwMode="auto">
            <a:xfrm>
              <a:off x="6258275" y="4798619"/>
              <a:ext cx="536575" cy="401637"/>
              <a:chOff x="3328" y="2543"/>
              <a:chExt cx="338" cy="253"/>
            </a:xfrm>
          </p:grpSpPr>
          <p:grpSp>
            <p:nvGrpSpPr>
              <p:cNvPr id="565" name="Group 487">
                <a:extLst>
                  <a:ext uri="{FF2B5EF4-FFF2-40B4-BE49-F238E27FC236}">
                    <a16:creationId xmlns:a16="http://schemas.microsoft.com/office/drawing/2014/main" id="{3D6F5046-EE7D-8246-9181-C8008B8852DF}"/>
                  </a:ext>
                </a:extLst>
              </p:cNvPr>
              <p:cNvGrpSpPr>
                <a:grpSpLocks/>
              </p:cNvGrpSpPr>
              <p:nvPr/>
            </p:nvGrpSpPr>
            <p:grpSpPr bwMode="auto">
              <a:xfrm>
                <a:off x="3328" y="2543"/>
                <a:ext cx="327" cy="81"/>
                <a:chOff x="2199" y="955"/>
                <a:chExt cx="2547" cy="506"/>
              </a:xfrm>
            </p:grpSpPr>
            <p:sp>
              <p:nvSpPr>
                <p:cNvPr id="586" name="Freeform 488">
                  <a:extLst>
                    <a:ext uri="{FF2B5EF4-FFF2-40B4-BE49-F238E27FC236}">
                      <a16:creationId xmlns:a16="http://schemas.microsoft.com/office/drawing/2014/main" id="{2BC70CC0-4321-024B-AF9D-8A5A6410FA9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7" name="Freeform 489">
                  <a:extLst>
                    <a:ext uri="{FF2B5EF4-FFF2-40B4-BE49-F238E27FC236}">
                      <a16:creationId xmlns:a16="http://schemas.microsoft.com/office/drawing/2014/main" id="{20F44005-5166-134B-8AB3-6A9E51FBF76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8" name="Freeform 490">
                  <a:extLst>
                    <a:ext uri="{FF2B5EF4-FFF2-40B4-BE49-F238E27FC236}">
                      <a16:creationId xmlns:a16="http://schemas.microsoft.com/office/drawing/2014/main" id="{0BA88FD7-3F5B-6746-84E1-33C1516E79B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9" name="Freeform 491">
                  <a:extLst>
                    <a:ext uri="{FF2B5EF4-FFF2-40B4-BE49-F238E27FC236}">
                      <a16:creationId xmlns:a16="http://schemas.microsoft.com/office/drawing/2014/main" id="{D962DE3F-2E0D-664E-B102-B0D3AAF227E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0" name="Freeform 492">
                  <a:extLst>
                    <a:ext uri="{FF2B5EF4-FFF2-40B4-BE49-F238E27FC236}">
                      <a16:creationId xmlns:a16="http://schemas.microsoft.com/office/drawing/2014/main" id="{9B1AAA88-66EF-7349-AAE1-0A273535CA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1" name="Freeform 493">
                  <a:extLst>
                    <a:ext uri="{FF2B5EF4-FFF2-40B4-BE49-F238E27FC236}">
                      <a16:creationId xmlns:a16="http://schemas.microsoft.com/office/drawing/2014/main" id="{44A5772F-C240-384F-A9C2-D08BBC7D806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66" name="Picture 571" descr="laptop_keyboard">
                <a:extLst>
                  <a:ext uri="{FF2B5EF4-FFF2-40B4-BE49-F238E27FC236}">
                    <a16:creationId xmlns:a16="http://schemas.microsoft.com/office/drawing/2014/main" id="{606166F4-1E70-3D40-A0B7-C5436E0418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7" name="Freeform 572">
                <a:extLst>
                  <a:ext uri="{FF2B5EF4-FFF2-40B4-BE49-F238E27FC236}">
                    <a16:creationId xmlns:a16="http://schemas.microsoft.com/office/drawing/2014/main" id="{146EDD7E-3F6E-C74F-8830-8E04CAABB6D4}"/>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68" name="Picture 573" descr="screen">
                <a:extLst>
                  <a:ext uri="{FF2B5EF4-FFF2-40B4-BE49-F238E27FC236}">
                    <a16:creationId xmlns:a16="http://schemas.microsoft.com/office/drawing/2014/main" id="{97542897-6E1A-F144-9A1C-CF8E1179E6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9" name="Freeform 574">
                <a:extLst>
                  <a:ext uri="{FF2B5EF4-FFF2-40B4-BE49-F238E27FC236}">
                    <a16:creationId xmlns:a16="http://schemas.microsoft.com/office/drawing/2014/main" id="{5091F00D-4B7B-3741-AE22-29DDE7CD4ED7}"/>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0" name="Freeform 575">
                <a:extLst>
                  <a:ext uri="{FF2B5EF4-FFF2-40B4-BE49-F238E27FC236}">
                    <a16:creationId xmlns:a16="http://schemas.microsoft.com/office/drawing/2014/main" id="{B263C037-DBFD-6142-8C36-FF26BAC1168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1" name="Freeform 576">
                <a:extLst>
                  <a:ext uri="{FF2B5EF4-FFF2-40B4-BE49-F238E27FC236}">
                    <a16:creationId xmlns:a16="http://schemas.microsoft.com/office/drawing/2014/main" id="{06604E44-8318-4249-AAA9-C5D53E9673E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2" name="Freeform 577">
                <a:extLst>
                  <a:ext uri="{FF2B5EF4-FFF2-40B4-BE49-F238E27FC236}">
                    <a16:creationId xmlns:a16="http://schemas.microsoft.com/office/drawing/2014/main" id="{C9838980-94AA-B548-9555-79034EBAEA04}"/>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3" name="Freeform 578">
                <a:extLst>
                  <a:ext uri="{FF2B5EF4-FFF2-40B4-BE49-F238E27FC236}">
                    <a16:creationId xmlns:a16="http://schemas.microsoft.com/office/drawing/2014/main" id="{E2F028EC-39B6-BB48-8F1C-9E5EE6E5409B}"/>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4" name="Freeform 579">
                <a:extLst>
                  <a:ext uri="{FF2B5EF4-FFF2-40B4-BE49-F238E27FC236}">
                    <a16:creationId xmlns:a16="http://schemas.microsoft.com/office/drawing/2014/main" id="{9590576D-E3A5-AE4D-A5BA-062112490EC9}"/>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75" name="Group 580">
                <a:extLst>
                  <a:ext uri="{FF2B5EF4-FFF2-40B4-BE49-F238E27FC236}">
                    <a16:creationId xmlns:a16="http://schemas.microsoft.com/office/drawing/2014/main" id="{658981DA-8A1D-0341-B1BA-9392978BB571}"/>
                  </a:ext>
                </a:extLst>
              </p:cNvPr>
              <p:cNvGrpSpPr>
                <a:grpSpLocks/>
              </p:cNvGrpSpPr>
              <p:nvPr/>
            </p:nvGrpSpPr>
            <p:grpSpPr bwMode="auto">
              <a:xfrm>
                <a:off x="3458" y="2737"/>
                <a:ext cx="55" cy="24"/>
                <a:chOff x="1740" y="2642"/>
                <a:chExt cx="752" cy="327"/>
              </a:xfrm>
            </p:grpSpPr>
            <p:sp>
              <p:nvSpPr>
                <p:cNvPr id="580" name="Freeform 581">
                  <a:extLst>
                    <a:ext uri="{FF2B5EF4-FFF2-40B4-BE49-F238E27FC236}">
                      <a16:creationId xmlns:a16="http://schemas.microsoft.com/office/drawing/2014/main" id="{437F93D8-B619-2840-A7D2-524A4A561A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1" name="Freeform 582">
                  <a:extLst>
                    <a:ext uri="{FF2B5EF4-FFF2-40B4-BE49-F238E27FC236}">
                      <a16:creationId xmlns:a16="http://schemas.microsoft.com/office/drawing/2014/main" id="{516EFADC-09F5-5B47-8934-26F39565935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2" name="Freeform 583">
                  <a:extLst>
                    <a:ext uri="{FF2B5EF4-FFF2-40B4-BE49-F238E27FC236}">
                      <a16:creationId xmlns:a16="http://schemas.microsoft.com/office/drawing/2014/main" id="{158E5B08-E7FE-6C42-99AB-FC383B9A35F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3" name="Freeform 584">
                  <a:extLst>
                    <a:ext uri="{FF2B5EF4-FFF2-40B4-BE49-F238E27FC236}">
                      <a16:creationId xmlns:a16="http://schemas.microsoft.com/office/drawing/2014/main" id="{CE902AC6-F30F-464F-9B44-53AD006A3A2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4" name="Freeform 585">
                  <a:extLst>
                    <a:ext uri="{FF2B5EF4-FFF2-40B4-BE49-F238E27FC236}">
                      <a16:creationId xmlns:a16="http://schemas.microsoft.com/office/drawing/2014/main" id="{B4AB2E9D-0250-BF4B-A996-829DB6B96B1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5" name="Freeform 586">
                  <a:extLst>
                    <a:ext uri="{FF2B5EF4-FFF2-40B4-BE49-F238E27FC236}">
                      <a16:creationId xmlns:a16="http://schemas.microsoft.com/office/drawing/2014/main" id="{29274E78-9827-A745-B434-5B40145E2A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76" name="Freeform 587">
                <a:extLst>
                  <a:ext uri="{FF2B5EF4-FFF2-40B4-BE49-F238E27FC236}">
                    <a16:creationId xmlns:a16="http://schemas.microsoft.com/office/drawing/2014/main" id="{261536B8-45B6-F445-94D4-E0995DB324C9}"/>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7" name="Freeform 588">
                <a:extLst>
                  <a:ext uri="{FF2B5EF4-FFF2-40B4-BE49-F238E27FC236}">
                    <a16:creationId xmlns:a16="http://schemas.microsoft.com/office/drawing/2014/main" id="{D9289D99-04BF-6349-AB04-51F97449B50C}"/>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8" name="Freeform 591">
                <a:extLst>
                  <a:ext uri="{FF2B5EF4-FFF2-40B4-BE49-F238E27FC236}">
                    <a16:creationId xmlns:a16="http://schemas.microsoft.com/office/drawing/2014/main" id="{4A5B5464-3906-6F40-9142-2A5FD7EE1F2A}"/>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9" name="Freeform 592">
                <a:extLst>
                  <a:ext uri="{FF2B5EF4-FFF2-40B4-BE49-F238E27FC236}">
                    <a16:creationId xmlns:a16="http://schemas.microsoft.com/office/drawing/2014/main" id="{CA04EE6B-FFEC-5D41-9B1B-1C217E56607A}"/>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92" name="Group 631">
              <a:extLst>
                <a:ext uri="{FF2B5EF4-FFF2-40B4-BE49-F238E27FC236}">
                  <a16:creationId xmlns:a16="http://schemas.microsoft.com/office/drawing/2014/main" id="{41271A23-CA38-6E44-918E-38C7011E51F3}"/>
                </a:ext>
              </a:extLst>
            </p:cNvPr>
            <p:cNvGrpSpPr>
              <a:grpSpLocks/>
            </p:cNvGrpSpPr>
            <p:nvPr/>
          </p:nvGrpSpPr>
          <p:grpSpPr bwMode="auto">
            <a:xfrm>
              <a:off x="5640737" y="5058969"/>
              <a:ext cx="585788" cy="419100"/>
              <a:chOff x="5096" y="2218"/>
              <a:chExt cx="369" cy="264"/>
            </a:xfrm>
          </p:grpSpPr>
          <p:grpSp>
            <p:nvGrpSpPr>
              <p:cNvPr id="593" name="Group 622">
                <a:extLst>
                  <a:ext uri="{FF2B5EF4-FFF2-40B4-BE49-F238E27FC236}">
                    <a16:creationId xmlns:a16="http://schemas.microsoft.com/office/drawing/2014/main" id="{46B7FDFD-6263-0049-8898-6BC742EE0CD5}"/>
                  </a:ext>
                </a:extLst>
              </p:cNvPr>
              <p:cNvGrpSpPr>
                <a:grpSpLocks/>
              </p:cNvGrpSpPr>
              <p:nvPr/>
            </p:nvGrpSpPr>
            <p:grpSpPr bwMode="auto">
              <a:xfrm>
                <a:off x="5096" y="2218"/>
                <a:ext cx="327" cy="81"/>
                <a:chOff x="2199" y="955"/>
                <a:chExt cx="2547" cy="506"/>
              </a:xfrm>
            </p:grpSpPr>
            <p:sp>
              <p:nvSpPr>
                <p:cNvPr id="596" name="Freeform 623">
                  <a:extLst>
                    <a:ext uri="{FF2B5EF4-FFF2-40B4-BE49-F238E27FC236}">
                      <a16:creationId xmlns:a16="http://schemas.microsoft.com/office/drawing/2014/main" id="{8D20DA22-5088-9649-BCD7-C73CFCD694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7" name="Freeform 624">
                  <a:extLst>
                    <a:ext uri="{FF2B5EF4-FFF2-40B4-BE49-F238E27FC236}">
                      <a16:creationId xmlns:a16="http://schemas.microsoft.com/office/drawing/2014/main" id="{0860904A-2644-D146-9E9D-528E083D220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8" name="Freeform 625">
                  <a:extLst>
                    <a:ext uri="{FF2B5EF4-FFF2-40B4-BE49-F238E27FC236}">
                      <a16:creationId xmlns:a16="http://schemas.microsoft.com/office/drawing/2014/main" id="{FDDA26A1-410C-A64F-B478-B9971D10720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9" name="Freeform 626">
                  <a:extLst>
                    <a:ext uri="{FF2B5EF4-FFF2-40B4-BE49-F238E27FC236}">
                      <a16:creationId xmlns:a16="http://schemas.microsoft.com/office/drawing/2014/main" id="{746C664C-122A-5E4F-9DC6-D2F925E1DAD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0" name="Freeform 627">
                  <a:extLst>
                    <a:ext uri="{FF2B5EF4-FFF2-40B4-BE49-F238E27FC236}">
                      <a16:creationId xmlns:a16="http://schemas.microsoft.com/office/drawing/2014/main" id="{E72F1D12-443A-5F43-BDF0-414DCEB491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1" name="Freeform 628">
                  <a:extLst>
                    <a:ext uri="{FF2B5EF4-FFF2-40B4-BE49-F238E27FC236}">
                      <a16:creationId xmlns:a16="http://schemas.microsoft.com/office/drawing/2014/main" id="{5D2A1B05-1226-0440-BF7D-2BFEDA6C0D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94" name="Picture 629" descr="access_point_stylized_small">
                <a:extLst>
                  <a:ext uri="{FF2B5EF4-FFF2-40B4-BE49-F238E27FC236}">
                    <a16:creationId xmlns:a16="http://schemas.microsoft.com/office/drawing/2014/main" id="{82574BA4-AF17-7944-AB41-D17C94BDA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5" name="Picture 630" descr="access_point_stylized_small">
                <a:extLst>
                  <a:ext uri="{FF2B5EF4-FFF2-40B4-BE49-F238E27FC236}">
                    <a16:creationId xmlns:a16="http://schemas.microsoft.com/office/drawing/2014/main" id="{DC390735-CE93-0C4A-B766-A12F556341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2" name="Group 633">
              <a:extLst>
                <a:ext uri="{FF2B5EF4-FFF2-40B4-BE49-F238E27FC236}">
                  <a16:creationId xmlns:a16="http://schemas.microsoft.com/office/drawing/2014/main" id="{4350FD48-C690-8545-9BF4-698AA261550D}"/>
                </a:ext>
              </a:extLst>
            </p:cNvPr>
            <p:cNvGrpSpPr>
              <a:grpSpLocks/>
            </p:cNvGrpSpPr>
            <p:nvPr/>
          </p:nvGrpSpPr>
          <p:grpSpPr bwMode="auto">
            <a:xfrm>
              <a:off x="5342287" y="5484419"/>
              <a:ext cx="635000" cy="485775"/>
              <a:chOff x="3061" y="2530"/>
              <a:chExt cx="400" cy="306"/>
            </a:xfrm>
          </p:grpSpPr>
          <p:grpSp>
            <p:nvGrpSpPr>
              <p:cNvPr id="603" name="Group 634">
                <a:extLst>
                  <a:ext uri="{FF2B5EF4-FFF2-40B4-BE49-F238E27FC236}">
                    <a16:creationId xmlns:a16="http://schemas.microsoft.com/office/drawing/2014/main" id="{552A577F-109E-9D44-8B58-7E385E9A60A3}"/>
                  </a:ext>
                </a:extLst>
              </p:cNvPr>
              <p:cNvGrpSpPr>
                <a:grpSpLocks/>
              </p:cNvGrpSpPr>
              <p:nvPr/>
            </p:nvGrpSpPr>
            <p:grpSpPr bwMode="auto">
              <a:xfrm>
                <a:off x="3061" y="2530"/>
                <a:ext cx="327" cy="81"/>
                <a:chOff x="2199" y="955"/>
                <a:chExt cx="2547" cy="506"/>
              </a:xfrm>
            </p:grpSpPr>
            <p:sp>
              <p:nvSpPr>
                <p:cNvPr id="628" name="Freeform 635">
                  <a:extLst>
                    <a:ext uri="{FF2B5EF4-FFF2-40B4-BE49-F238E27FC236}">
                      <a16:creationId xmlns:a16="http://schemas.microsoft.com/office/drawing/2014/main" id="{07E6363F-B58C-0246-8270-E48953ECB1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9" name="Freeform 636">
                  <a:extLst>
                    <a:ext uri="{FF2B5EF4-FFF2-40B4-BE49-F238E27FC236}">
                      <a16:creationId xmlns:a16="http://schemas.microsoft.com/office/drawing/2014/main" id="{68B5ACAA-D666-9541-A8D8-AA65ABE37D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0" name="Freeform 637">
                  <a:extLst>
                    <a:ext uri="{FF2B5EF4-FFF2-40B4-BE49-F238E27FC236}">
                      <a16:creationId xmlns:a16="http://schemas.microsoft.com/office/drawing/2014/main" id="{BEA43C39-BF36-D746-B30D-D48DF15C1157}"/>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1" name="Freeform 638">
                  <a:extLst>
                    <a:ext uri="{FF2B5EF4-FFF2-40B4-BE49-F238E27FC236}">
                      <a16:creationId xmlns:a16="http://schemas.microsoft.com/office/drawing/2014/main" id="{F0D1093C-5C80-6D41-8E09-0CDD15E8C5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2" name="Freeform 639">
                  <a:extLst>
                    <a:ext uri="{FF2B5EF4-FFF2-40B4-BE49-F238E27FC236}">
                      <a16:creationId xmlns:a16="http://schemas.microsoft.com/office/drawing/2014/main" id="{9E9A0C6D-F304-DD4B-B151-9DD732DD11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3" name="Freeform 640">
                  <a:extLst>
                    <a:ext uri="{FF2B5EF4-FFF2-40B4-BE49-F238E27FC236}">
                      <a16:creationId xmlns:a16="http://schemas.microsoft.com/office/drawing/2014/main" id="{6F86ABC6-22F5-9848-BF21-BF80B41A2A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04" name="Picture 641" descr="laptop_keyboard">
                <a:extLst>
                  <a:ext uri="{FF2B5EF4-FFF2-40B4-BE49-F238E27FC236}">
                    <a16:creationId xmlns:a16="http://schemas.microsoft.com/office/drawing/2014/main" id="{2F75FAA6-B24C-3142-9A42-C22B7212E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5" name="Freeform 642">
                <a:extLst>
                  <a:ext uri="{FF2B5EF4-FFF2-40B4-BE49-F238E27FC236}">
                    <a16:creationId xmlns:a16="http://schemas.microsoft.com/office/drawing/2014/main" id="{DE2C3AD1-FF37-3F41-93C1-631725A3A18C}"/>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06" name="Picture 643" descr="screen">
                <a:extLst>
                  <a:ext uri="{FF2B5EF4-FFF2-40B4-BE49-F238E27FC236}">
                    <a16:creationId xmlns:a16="http://schemas.microsoft.com/office/drawing/2014/main" id="{A2EF1EA1-101A-AF4E-8DB1-ED79D93A6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7" name="Freeform 644">
                <a:extLst>
                  <a:ext uri="{FF2B5EF4-FFF2-40B4-BE49-F238E27FC236}">
                    <a16:creationId xmlns:a16="http://schemas.microsoft.com/office/drawing/2014/main" id="{6049AAF7-B71A-C44E-AD7A-E4A8F2A8942F}"/>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8" name="Freeform 645">
                <a:extLst>
                  <a:ext uri="{FF2B5EF4-FFF2-40B4-BE49-F238E27FC236}">
                    <a16:creationId xmlns:a16="http://schemas.microsoft.com/office/drawing/2014/main" id="{8A2E61CC-8A3C-AB43-8FEE-3D55851BD6BA}"/>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9" name="Freeform 646">
                <a:extLst>
                  <a:ext uri="{FF2B5EF4-FFF2-40B4-BE49-F238E27FC236}">
                    <a16:creationId xmlns:a16="http://schemas.microsoft.com/office/drawing/2014/main" id="{C7D45B9A-04AF-A94D-9B24-D8FED5751FFD}"/>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0" name="Freeform 647">
                <a:extLst>
                  <a:ext uri="{FF2B5EF4-FFF2-40B4-BE49-F238E27FC236}">
                    <a16:creationId xmlns:a16="http://schemas.microsoft.com/office/drawing/2014/main" id="{44DDA0A8-6E2C-664F-B104-AF8BD6E1484A}"/>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1" name="Freeform 648">
                <a:extLst>
                  <a:ext uri="{FF2B5EF4-FFF2-40B4-BE49-F238E27FC236}">
                    <a16:creationId xmlns:a16="http://schemas.microsoft.com/office/drawing/2014/main" id="{9F887D29-FEA1-6A4F-ABC1-A2D2111BE096}"/>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2" name="Freeform 649">
                <a:extLst>
                  <a:ext uri="{FF2B5EF4-FFF2-40B4-BE49-F238E27FC236}">
                    <a16:creationId xmlns:a16="http://schemas.microsoft.com/office/drawing/2014/main" id="{352D9BC2-81F2-3A4C-86DC-00157C1FA18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13" name="Group 650">
                <a:extLst>
                  <a:ext uri="{FF2B5EF4-FFF2-40B4-BE49-F238E27FC236}">
                    <a16:creationId xmlns:a16="http://schemas.microsoft.com/office/drawing/2014/main" id="{AA9D5569-9B23-AC4A-B599-A6CA1CC91A31}"/>
                  </a:ext>
                </a:extLst>
              </p:cNvPr>
              <p:cNvGrpSpPr>
                <a:grpSpLocks/>
              </p:cNvGrpSpPr>
              <p:nvPr/>
            </p:nvGrpSpPr>
            <p:grpSpPr bwMode="auto">
              <a:xfrm>
                <a:off x="3186" y="2777"/>
                <a:ext cx="55" cy="24"/>
                <a:chOff x="1740" y="2642"/>
                <a:chExt cx="752" cy="327"/>
              </a:xfrm>
            </p:grpSpPr>
            <p:sp>
              <p:nvSpPr>
                <p:cNvPr id="622" name="Freeform 651">
                  <a:extLst>
                    <a:ext uri="{FF2B5EF4-FFF2-40B4-BE49-F238E27FC236}">
                      <a16:creationId xmlns:a16="http://schemas.microsoft.com/office/drawing/2014/main" id="{35D8DF33-69DC-7E45-87B0-8973C6A652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3" name="Freeform 652">
                  <a:extLst>
                    <a:ext uri="{FF2B5EF4-FFF2-40B4-BE49-F238E27FC236}">
                      <a16:creationId xmlns:a16="http://schemas.microsoft.com/office/drawing/2014/main" id="{64D650D2-9E0C-9B49-BE8B-5A6C0C771C3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4" name="Freeform 653">
                  <a:extLst>
                    <a:ext uri="{FF2B5EF4-FFF2-40B4-BE49-F238E27FC236}">
                      <a16:creationId xmlns:a16="http://schemas.microsoft.com/office/drawing/2014/main" id="{2820DDF6-8985-4B42-B6D6-83B1751EC57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5" name="Freeform 654">
                  <a:extLst>
                    <a:ext uri="{FF2B5EF4-FFF2-40B4-BE49-F238E27FC236}">
                      <a16:creationId xmlns:a16="http://schemas.microsoft.com/office/drawing/2014/main" id="{63B056C7-AFAC-214A-8E24-48B954AAA02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6" name="Freeform 655">
                  <a:extLst>
                    <a:ext uri="{FF2B5EF4-FFF2-40B4-BE49-F238E27FC236}">
                      <a16:creationId xmlns:a16="http://schemas.microsoft.com/office/drawing/2014/main" id="{47B78910-4311-804C-9AB1-27331D8E35B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7" name="Freeform 656">
                  <a:extLst>
                    <a:ext uri="{FF2B5EF4-FFF2-40B4-BE49-F238E27FC236}">
                      <a16:creationId xmlns:a16="http://schemas.microsoft.com/office/drawing/2014/main" id="{BCE3F1EB-7537-3548-B2D0-25DE814A934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14" name="Freeform 657">
                <a:extLst>
                  <a:ext uri="{FF2B5EF4-FFF2-40B4-BE49-F238E27FC236}">
                    <a16:creationId xmlns:a16="http://schemas.microsoft.com/office/drawing/2014/main" id="{AEA7FE7B-4E23-5145-AF46-EAD1A9683E6E}"/>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5" name="Freeform 658">
                <a:extLst>
                  <a:ext uri="{FF2B5EF4-FFF2-40B4-BE49-F238E27FC236}">
                    <a16:creationId xmlns:a16="http://schemas.microsoft.com/office/drawing/2014/main" id="{71870B35-FF8E-A648-9461-BE67BD42B208}"/>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6" name="Freeform 659">
                <a:extLst>
                  <a:ext uri="{FF2B5EF4-FFF2-40B4-BE49-F238E27FC236}">
                    <a16:creationId xmlns:a16="http://schemas.microsoft.com/office/drawing/2014/main" id="{14DF7B21-9989-CE4A-8CD2-77167155AD31}"/>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7" name="Freeform 660">
                <a:extLst>
                  <a:ext uri="{FF2B5EF4-FFF2-40B4-BE49-F238E27FC236}">
                    <a16:creationId xmlns:a16="http://schemas.microsoft.com/office/drawing/2014/main" id="{01249498-5D68-DC4A-8598-DBC5E0FAAE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8" name="Freeform 661">
                <a:extLst>
                  <a:ext uri="{FF2B5EF4-FFF2-40B4-BE49-F238E27FC236}">
                    <a16:creationId xmlns:a16="http://schemas.microsoft.com/office/drawing/2014/main" id="{39AB67DD-19DB-5B4A-9ECB-0D8434372B5F}"/>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9" name="Freeform 662">
                <a:extLst>
                  <a:ext uri="{FF2B5EF4-FFF2-40B4-BE49-F238E27FC236}">
                    <a16:creationId xmlns:a16="http://schemas.microsoft.com/office/drawing/2014/main" id="{50095490-4E5B-2C4F-A578-E6823DF0D7AD}"/>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0" name="Freeform 663">
                <a:extLst>
                  <a:ext uri="{FF2B5EF4-FFF2-40B4-BE49-F238E27FC236}">
                    <a16:creationId xmlns:a16="http://schemas.microsoft.com/office/drawing/2014/main" id="{5F7C8605-C574-AF40-A25A-18D07E9455B8}"/>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1" name="Freeform 664">
                <a:extLst>
                  <a:ext uri="{FF2B5EF4-FFF2-40B4-BE49-F238E27FC236}">
                    <a16:creationId xmlns:a16="http://schemas.microsoft.com/office/drawing/2014/main" id="{5B56B3ED-95B3-FC4B-AEC8-78598F3903CC}"/>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34" name="Group 665">
              <a:extLst>
                <a:ext uri="{FF2B5EF4-FFF2-40B4-BE49-F238E27FC236}">
                  <a16:creationId xmlns:a16="http://schemas.microsoft.com/office/drawing/2014/main" id="{2A813063-25A9-2348-B34A-4FB30E3C361C}"/>
                </a:ext>
              </a:extLst>
            </p:cNvPr>
            <p:cNvGrpSpPr>
              <a:grpSpLocks/>
            </p:cNvGrpSpPr>
            <p:nvPr/>
          </p:nvGrpSpPr>
          <p:grpSpPr bwMode="auto">
            <a:xfrm>
              <a:off x="5824887" y="5539981"/>
              <a:ext cx="635000" cy="485775"/>
              <a:chOff x="3061" y="2530"/>
              <a:chExt cx="400" cy="306"/>
            </a:xfrm>
          </p:grpSpPr>
          <p:grpSp>
            <p:nvGrpSpPr>
              <p:cNvPr id="635" name="Group 666">
                <a:extLst>
                  <a:ext uri="{FF2B5EF4-FFF2-40B4-BE49-F238E27FC236}">
                    <a16:creationId xmlns:a16="http://schemas.microsoft.com/office/drawing/2014/main" id="{E488256B-5F4C-7240-9A3D-138A9D926AE6}"/>
                  </a:ext>
                </a:extLst>
              </p:cNvPr>
              <p:cNvGrpSpPr>
                <a:grpSpLocks/>
              </p:cNvGrpSpPr>
              <p:nvPr/>
            </p:nvGrpSpPr>
            <p:grpSpPr bwMode="auto">
              <a:xfrm>
                <a:off x="3061" y="2530"/>
                <a:ext cx="327" cy="81"/>
                <a:chOff x="2199" y="955"/>
                <a:chExt cx="2547" cy="506"/>
              </a:xfrm>
            </p:grpSpPr>
            <p:sp>
              <p:nvSpPr>
                <p:cNvPr id="660" name="Freeform 667">
                  <a:extLst>
                    <a:ext uri="{FF2B5EF4-FFF2-40B4-BE49-F238E27FC236}">
                      <a16:creationId xmlns:a16="http://schemas.microsoft.com/office/drawing/2014/main" id="{30264AAC-A818-2C48-908B-3E20162B48C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1" name="Freeform 668">
                  <a:extLst>
                    <a:ext uri="{FF2B5EF4-FFF2-40B4-BE49-F238E27FC236}">
                      <a16:creationId xmlns:a16="http://schemas.microsoft.com/office/drawing/2014/main" id="{507FFE91-D066-EC44-8EE2-F5D3981A3A0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2" name="Freeform 669">
                  <a:extLst>
                    <a:ext uri="{FF2B5EF4-FFF2-40B4-BE49-F238E27FC236}">
                      <a16:creationId xmlns:a16="http://schemas.microsoft.com/office/drawing/2014/main" id="{57E92C77-54EE-0845-97FB-2FE89243BEB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3" name="Freeform 670">
                  <a:extLst>
                    <a:ext uri="{FF2B5EF4-FFF2-40B4-BE49-F238E27FC236}">
                      <a16:creationId xmlns:a16="http://schemas.microsoft.com/office/drawing/2014/main" id="{889E7C82-E5D9-8043-8A50-F87E4DA42DD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4" name="Freeform 671">
                  <a:extLst>
                    <a:ext uri="{FF2B5EF4-FFF2-40B4-BE49-F238E27FC236}">
                      <a16:creationId xmlns:a16="http://schemas.microsoft.com/office/drawing/2014/main" id="{6EEB3AC9-B797-2E4E-B758-61502187554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5" name="Freeform 672">
                  <a:extLst>
                    <a:ext uri="{FF2B5EF4-FFF2-40B4-BE49-F238E27FC236}">
                      <a16:creationId xmlns:a16="http://schemas.microsoft.com/office/drawing/2014/main" id="{BF0B78D6-7D03-B248-8646-B7A4D8DB820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36" name="Picture 673" descr="laptop_keyboard">
                <a:extLst>
                  <a:ext uri="{FF2B5EF4-FFF2-40B4-BE49-F238E27FC236}">
                    <a16:creationId xmlns:a16="http://schemas.microsoft.com/office/drawing/2014/main" id="{818E4316-ADEB-AE4B-A699-D416E1C587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7" name="Freeform 674">
                <a:extLst>
                  <a:ext uri="{FF2B5EF4-FFF2-40B4-BE49-F238E27FC236}">
                    <a16:creationId xmlns:a16="http://schemas.microsoft.com/office/drawing/2014/main" id="{A1178674-C6C6-D942-80CB-75C6BFD08668}"/>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38" name="Picture 675" descr="screen">
                <a:extLst>
                  <a:ext uri="{FF2B5EF4-FFF2-40B4-BE49-F238E27FC236}">
                    <a16:creationId xmlns:a16="http://schemas.microsoft.com/office/drawing/2014/main" id="{A7347B7E-CCF5-FF42-83C4-25E95D6DDD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9" name="Freeform 676">
                <a:extLst>
                  <a:ext uri="{FF2B5EF4-FFF2-40B4-BE49-F238E27FC236}">
                    <a16:creationId xmlns:a16="http://schemas.microsoft.com/office/drawing/2014/main" id="{00ECEF64-E8C8-4048-95B9-291C901D7767}"/>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0" name="Freeform 677">
                <a:extLst>
                  <a:ext uri="{FF2B5EF4-FFF2-40B4-BE49-F238E27FC236}">
                    <a16:creationId xmlns:a16="http://schemas.microsoft.com/office/drawing/2014/main" id="{0014A409-D9B4-A949-98B0-56F9722D9257}"/>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1" name="Freeform 678">
                <a:extLst>
                  <a:ext uri="{FF2B5EF4-FFF2-40B4-BE49-F238E27FC236}">
                    <a16:creationId xmlns:a16="http://schemas.microsoft.com/office/drawing/2014/main" id="{B32C60B6-03BE-AE4B-A8B2-253AD5DB67F4}"/>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2" name="Freeform 679">
                <a:extLst>
                  <a:ext uri="{FF2B5EF4-FFF2-40B4-BE49-F238E27FC236}">
                    <a16:creationId xmlns:a16="http://schemas.microsoft.com/office/drawing/2014/main" id="{B023ADC3-7539-F145-B52F-5ADE8AAA9E81}"/>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3" name="Freeform 680">
                <a:extLst>
                  <a:ext uri="{FF2B5EF4-FFF2-40B4-BE49-F238E27FC236}">
                    <a16:creationId xmlns:a16="http://schemas.microsoft.com/office/drawing/2014/main" id="{8DC2FD41-54FB-1B4E-AE8D-D4E49D45C29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4" name="Freeform 681">
                <a:extLst>
                  <a:ext uri="{FF2B5EF4-FFF2-40B4-BE49-F238E27FC236}">
                    <a16:creationId xmlns:a16="http://schemas.microsoft.com/office/drawing/2014/main" id="{135825F9-10E4-2C4A-A3EB-E3C7A18604C4}"/>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45" name="Group 682">
                <a:extLst>
                  <a:ext uri="{FF2B5EF4-FFF2-40B4-BE49-F238E27FC236}">
                    <a16:creationId xmlns:a16="http://schemas.microsoft.com/office/drawing/2014/main" id="{18B7D007-F2F8-2041-A3B3-4AAC42AC9D2B}"/>
                  </a:ext>
                </a:extLst>
              </p:cNvPr>
              <p:cNvGrpSpPr>
                <a:grpSpLocks/>
              </p:cNvGrpSpPr>
              <p:nvPr/>
            </p:nvGrpSpPr>
            <p:grpSpPr bwMode="auto">
              <a:xfrm>
                <a:off x="3186" y="2777"/>
                <a:ext cx="55" cy="24"/>
                <a:chOff x="1740" y="2642"/>
                <a:chExt cx="752" cy="327"/>
              </a:xfrm>
            </p:grpSpPr>
            <p:sp>
              <p:nvSpPr>
                <p:cNvPr id="654" name="Freeform 683">
                  <a:extLst>
                    <a:ext uri="{FF2B5EF4-FFF2-40B4-BE49-F238E27FC236}">
                      <a16:creationId xmlns:a16="http://schemas.microsoft.com/office/drawing/2014/main" id="{C9CDCED6-729A-B548-A704-978153940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5" name="Freeform 684">
                  <a:extLst>
                    <a:ext uri="{FF2B5EF4-FFF2-40B4-BE49-F238E27FC236}">
                      <a16:creationId xmlns:a16="http://schemas.microsoft.com/office/drawing/2014/main" id="{24052544-85C6-0C47-B814-CD736AF3FD0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6" name="Freeform 685">
                  <a:extLst>
                    <a:ext uri="{FF2B5EF4-FFF2-40B4-BE49-F238E27FC236}">
                      <a16:creationId xmlns:a16="http://schemas.microsoft.com/office/drawing/2014/main" id="{6294FE3C-811A-494B-A379-68E78C7B7B8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7" name="Freeform 686">
                  <a:extLst>
                    <a:ext uri="{FF2B5EF4-FFF2-40B4-BE49-F238E27FC236}">
                      <a16:creationId xmlns:a16="http://schemas.microsoft.com/office/drawing/2014/main" id="{14E79AE5-BBCC-114C-AF2F-57A092C70BC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8" name="Freeform 687">
                  <a:extLst>
                    <a:ext uri="{FF2B5EF4-FFF2-40B4-BE49-F238E27FC236}">
                      <a16:creationId xmlns:a16="http://schemas.microsoft.com/office/drawing/2014/main" id="{87C488F6-CAF2-4349-8DCB-F47AF6FC067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9" name="Freeform 688">
                  <a:extLst>
                    <a:ext uri="{FF2B5EF4-FFF2-40B4-BE49-F238E27FC236}">
                      <a16:creationId xmlns:a16="http://schemas.microsoft.com/office/drawing/2014/main" id="{F96E81D8-978B-5E49-94AC-C77AF2614BC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46" name="Freeform 689">
                <a:extLst>
                  <a:ext uri="{FF2B5EF4-FFF2-40B4-BE49-F238E27FC236}">
                    <a16:creationId xmlns:a16="http://schemas.microsoft.com/office/drawing/2014/main" id="{986E1BA8-56FE-2F4F-B3AB-0EA671F5EF65}"/>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7" name="Freeform 690">
                <a:extLst>
                  <a:ext uri="{FF2B5EF4-FFF2-40B4-BE49-F238E27FC236}">
                    <a16:creationId xmlns:a16="http://schemas.microsoft.com/office/drawing/2014/main" id="{032047D0-42E0-4B46-895E-03472FB4DB7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8" name="Freeform 691">
                <a:extLst>
                  <a:ext uri="{FF2B5EF4-FFF2-40B4-BE49-F238E27FC236}">
                    <a16:creationId xmlns:a16="http://schemas.microsoft.com/office/drawing/2014/main" id="{FA89F6A3-14E8-1E4F-88E9-66EE672BECD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9" name="Freeform 692">
                <a:extLst>
                  <a:ext uri="{FF2B5EF4-FFF2-40B4-BE49-F238E27FC236}">
                    <a16:creationId xmlns:a16="http://schemas.microsoft.com/office/drawing/2014/main" id="{D515CEFC-F72A-2B4C-8178-A7F2D78AC87A}"/>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0" name="Freeform 693">
                <a:extLst>
                  <a:ext uri="{FF2B5EF4-FFF2-40B4-BE49-F238E27FC236}">
                    <a16:creationId xmlns:a16="http://schemas.microsoft.com/office/drawing/2014/main" id="{179531AD-F08A-C641-A873-F2E8AEE5E37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1" name="Freeform 694">
                <a:extLst>
                  <a:ext uri="{FF2B5EF4-FFF2-40B4-BE49-F238E27FC236}">
                    <a16:creationId xmlns:a16="http://schemas.microsoft.com/office/drawing/2014/main" id="{73AACF3A-FA16-9C4F-8B6F-B0A8B43B758C}"/>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2" name="Freeform 695">
                <a:extLst>
                  <a:ext uri="{FF2B5EF4-FFF2-40B4-BE49-F238E27FC236}">
                    <a16:creationId xmlns:a16="http://schemas.microsoft.com/office/drawing/2014/main" id="{15FD6D01-4885-FE49-9A11-07A76235F50B}"/>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3" name="Freeform 696">
                <a:extLst>
                  <a:ext uri="{FF2B5EF4-FFF2-40B4-BE49-F238E27FC236}">
                    <a16:creationId xmlns:a16="http://schemas.microsoft.com/office/drawing/2014/main" id="{84BBF509-8F69-EB4E-9420-AC49763190E0}"/>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5" name="Group 4">
            <a:extLst>
              <a:ext uri="{FF2B5EF4-FFF2-40B4-BE49-F238E27FC236}">
                <a16:creationId xmlns:a16="http://schemas.microsoft.com/office/drawing/2014/main" id="{A5F051E2-E1A7-9B47-915A-0156EEB4173B}"/>
              </a:ext>
            </a:extLst>
          </p:cNvPr>
          <p:cNvGrpSpPr/>
          <p:nvPr/>
        </p:nvGrpSpPr>
        <p:grpSpPr>
          <a:xfrm>
            <a:off x="1176517" y="4567121"/>
            <a:ext cx="1672254" cy="1938344"/>
            <a:chOff x="1176517" y="4567121"/>
            <a:chExt cx="1672254" cy="1938344"/>
          </a:xfrm>
        </p:grpSpPr>
        <p:sp>
          <p:nvSpPr>
            <p:cNvPr id="471" name="Text Box 5">
              <a:extLst>
                <a:ext uri="{FF2B5EF4-FFF2-40B4-BE49-F238E27FC236}">
                  <a16:creationId xmlns:a16="http://schemas.microsoft.com/office/drawing/2014/main" id="{2134EC04-C5E3-F242-90E6-F19A88A1D7C3}"/>
                </a:ext>
              </a:extLst>
            </p:cNvPr>
            <p:cNvSpPr txBox="1">
              <a:spLocks noChangeArrowheads="1"/>
            </p:cNvSpPr>
            <p:nvPr/>
          </p:nvSpPr>
          <p:spPr bwMode="auto">
            <a:xfrm>
              <a:off x="1176517" y="5992696"/>
              <a:ext cx="1672254" cy="512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wire (e.g.,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cabled Ethernet)</a:t>
              </a:r>
            </a:p>
          </p:txBody>
        </p:sp>
        <p:sp>
          <p:nvSpPr>
            <p:cNvPr id="475" name="Line 173">
              <a:extLst>
                <a:ext uri="{FF2B5EF4-FFF2-40B4-BE49-F238E27FC236}">
                  <a16:creationId xmlns:a16="http://schemas.microsoft.com/office/drawing/2014/main" id="{3F306567-9F2F-4149-9D30-2173B4370AE0}"/>
                </a:ext>
              </a:extLst>
            </p:cNvPr>
            <p:cNvSpPr>
              <a:spLocks noChangeShapeType="1"/>
            </p:cNvSpPr>
            <p:nvPr/>
          </p:nvSpPr>
          <p:spPr bwMode="auto">
            <a:xfrm flipH="1">
              <a:off x="1822938" y="4821121"/>
              <a:ext cx="466725" cy="890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6" name="Line 174">
              <a:extLst>
                <a:ext uri="{FF2B5EF4-FFF2-40B4-BE49-F238E27FC236}">
                  <a16:creationId xmlns:a16="http://schemas.microsoft.com/office/drawing/2014/main" id="{7FB886E9-9D2D-B64D-87A8-FC07C88CC051}"/>
                </a:ext>
              </a:extLst>
            </p:cNvPr>
            <p:cNvSpPr>
              <a:spLocks noChangeShapeType="1"/>
            </p:cNvSpPr>
            <p:nvPr/>
          </p:nvSpPr>
          <p:spPr bwMode="auto">
            <a:xfrm>
              <a:off x="1805475" y="5292608"/>
              <a:ext cx="242888"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7" name="Line 175">
              <a:extLst>
                <a:ext uri="{FF2B5EF4-FFF2-40B4-BE49-F238E27FC236}">
                  <a16:creationId xmlns:a16="http://schemas.microsoft.com/office/drawing/2014/main" id="{197F6785-17A4-034A-979B-B8B5BA4F83AF}"/>
                </a:ext>
              </a:extLst>
            </p:cNvPr>
            <p:cNvSpPr>
              <a:spLocks noChangeShapeType="1"/>
            </p:cNvSpPr>
            <p:nvPr/>
          </p:nvSpPr>
          <p:spPr bwMode="auto">
            <a:xfrm>
              <a:off x="1670538" y="5629158"/>
              <a:ext cx="190500"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8" name="Line 176">
              <a:extLst>
                <a:ext uri="{FF2B5EF4-FFF2-40B4-BE49-F238E27FC236}">
                  <a16:creationId xmlns:a16="http://schemas.microsoft.com/office/drawing/2014/main" id="{70DDD911-DBF3-7F4F-BF66-8853AA418134}"/>
                </a:ext>
              </a:extLst>
            </p:cNvPr>
            <p:cNvSpPr>
              <a:spLocks noChangeShapeType="1"/>
            </p:cNvSpPr>
            <p:nvPr/>
          </p:nvSpPr>
          <p:spPr bwMode="auto">
            <a:xfrm flipV="1">
              <a:off x="2115038" y="5152908"/>
              <a:ext cx="177800" cy="79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6" name="Line 434">
              <a:extLst>
                <a:ext uri="{FF2B5EF4-FFF2-40B4-BE49-F238E27FC236}">
                  <a16:creationId xmlns:a16="http://schemas.microsoft.com/office/drawing/2014/main" id="{13E4667A-1C98-C742-9515-44695E1E26FC}"/>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7" name="Line 435">
              <a:extLst>
                <a:ext uri="{FF2B5EF4-FFF2-40B4-BE49-F238E27FC236}">
                  <a16:creationId xmlns:a16="http://schemas.microsoft.com/office/drawing/2014/main" id="{3AE8AA7B-1112-3E4B-9C21-6CE3F67CF723}"/>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8" name="Line 436">
              <a:extLst>
                <a:ext uri="{FF2B5EF4-FFF2-40B4-BE49-F238E27FC236}">
                  <a16:creationId xmlns:a16="http://schemas.microsoft.com/office/drawing/2014/main" id="{84E2754A-286E-2643-AF6C-06B6ED5706C1}"/>
                </a:ext>
              </a:extLst>
            </p:cNvPr>
            <p:cNvSpPr>
              <a:spLocks noChangeShapeType="1"/>
            </p:cNvSpPr>
            <p:nvPr/>
          </p:nvSpPr>
          <p:spPr bwMode="auto">
            <a:xfrm>
              <a:off x="1918188" y="5562483"/>
              <a:ext cx="190500"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29" name="Group 506">
              <a:extLst>
                <a:ext uri="{FF2B5EF4-FFF2-40B4-BE49-F238E27FC236}">
                  <a16:creationId xmlns:a16="http://schemas.microsoft.com/office/drawing/2014/main" id="{B79DFA91-6DD1-6946-BCA6-B60B73F4E799}"/>
                </a:ext>
              </a:extLst>
            </p:cNvPr>
            <p:cNvGrpSpPr>
              <a:grpSpLocks/>
            </p:cNvGrpSpPr>
            <p:nvPr/>
          </p:nvGrpSpPr>
          <p:grpSpPr bwMode="auto">
            <a:xfrm flipH="1">
              <a:off x="1256200" y="5438658"/>
              <a:ext cx="501650" cy="512763"/>
              <a:chOff x="2839" y="3501"/>
              <a:chExt cx="755" cy="803"/>
            </a:xfrm>
          </p:grpSpPr>
          <p:pic>
            <p:nvPicPr>
              <p:cNvPr id="530" name="Picture 507" descr="desktop_computer_stylized_medium">
                <a:extLst>
                  <a:ext uri="{FF2B5EF4-FFF2-40B4-BE49-F238E27FC236}">
                    <a16:creationId xmlns:a16="http://schemas.microsoft.com/office/drawing/2014/main" id="{B7D871EE-D530-A84C-85C8-4DC1EB0A9C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1" name="Freeform 508">
                <a:extLst>
                  <a:ext uri="{FF2B5EF4-FFF2-40B4-BE49-F238E27FC236}">
                    <a16:creationId xmlns:a16="http://schemas.microsoft.com/office/drawing/2014/main" id="{9D5575BC-5BD2-FE4A-9414-7BAB3B8D40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6" name="Group 699">
              <a:extLst>
                <a:ext uri="{FF2B5EF4-FFF2-40B4-BE49-F238E27FC236}">
                  <a16:creationId xmlns:a16="http://schemas.microsoft.com/office/drawing/2014/main" id="{02B4AC8E-378E-3547-A03F-EB9A037CC599}"/>
                </a:ext>
              </a:extLst>
            </p:cNvPr>
            <p:cNvGrpSpPr>
              <a:grpSpLocks/>
            </p:cNvGrpSpPr>
            <p:nvPr/>
          </p:nvGrpSpPr>
          <p:grpSpPr bwMode="auto">
            <a:xfrm flipH="1">
              <a:off x="1410188" y="4994158"/>
              <a:ext cx="501650" cy="512763"/>
              <a:chOff x="2839" y="3501"/>
              <a:chExt cx="755" cy="803"/>
            </a:xfrm>
          </p:grpSpPr>
          <p:pic>
            <p:nvPicPr>
              <p:cNvPr id="667" name="Picture 700" descr="desktop_computer_stylized_medium">
                <a:extLst>
                  <a:ext uri="{FF2B5EF4-FFF2-40B4-BE49-F238E27FC236}">
                    <a16:creationId xmlns:a16="http://schemas.microsoft.com/office/drawing/2014/main" id="{71724573-60B3-124B-B985-CADFBB1B25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701">
                <a:extLst>
                  <a:ext uri="{FF2B5EF4-FFF2-40B4-BE49-F238E27FC236}">
                    <a16:creationId xmlns:a16="http://schemas.microsoft.com/office/drawing/2014/main" id="{E65649AC-8FC0-F443-9BCF-46161D9931F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9" name="Group 702">
              <a:extLst>
                <a:ext uri="{FF2B5EF4-FFF2-40B4-BE49-F238E27FC236}">
                  <a16:creationId xmlns:a16="http://schemas.microsoft.com/office/drawing/2014/main" id="{193A9924-4D79-4547-A4DE-2DF0DB24940C}"/>
                </a:ext>
              </a:extLst>
            </p:cNvPr>
            <p:cNvGrpSpPr>
              <a:grpSpLocks/>
            </p:cNvGrpSpPr>
            <p:nvPr/>
          </p:nvGrpSpPr>
          <p:grpSpPr bwMode="auto">
            <a:xfrm flipH="1">
              <a:off x="1561000" y="4567121"/>
              <a:ext cx="501650" cy="512762"/>
              <a:chOff x="2839" y="3501"/>
              <a:chExt cx="755" cy="803"/>
            </a:xfrm>
          </p:grpSpPr>
          <p:pic>
            <p:nvPicPr>
              <p:cNvPr id="670" name="Picture 703" descr="desktop_computer_stylized_medium">
                <a:extLst>
                  <a:ext uri="{FF2B5EF4-FFF2-40B4-BE49-F238E27FC236}">
                    <a16:creationId xmlns:a16="http://schemas.microsoft.com/office/drawing/2014/main" id="{C8CA1A81-D304-424F-87F7-FEE71560CB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1" name="Freeform 704">
                <a:extLst>
                  <a:ext uri="{FF2B5EF4-FFF2-40B4-BE49-F238E27FC236}">
                    <a16:creationId xmlns:a16="http://schemas.microsoft.com/office/drawing/2014/main" id="{A593126A-F019-4948-B6F9-9F0BBDC1238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2" name="Group 705">
              <a:extLst>
                <a:ext uri="{FF2B5EF4-FFF2-40B4-BE49-F238E27FC236}">
                  <a16:creationId xmlns:a16="http://schemas.microsoft.com/office/drawing/2014/main" id="{782ACF55-310A-7742-B762-459ADBC589A6}"/>
                </a:ext>
              </a:extLst>
            </p:cNvPr>
            <p:cNvGrpSpPr>
              <a:grpSpLocks/>
            </p:cNvGrpSpPr>
            <p:nvPr/>
          </p:nvGrpSpPr>
          <p:grpSpPr bwMode="auto">
            <a:xfrm>
              <a:off x="2234100" y="4954471"/>
              <a:ext cx="501650" cy="512762"/>
              <a:chOff x="2839" y="3501"/>
              <a:chExt cx="755" cy="803"/>
            </a:xfrm>
          </p:grpSpPr>
          <p:pic>
            <p:nvPicPr>
              <p:cNvPr id="673" name="Picture 706" descr="desktop_computer_stylized_medium">
                <a:extLst>
                  <a:ext uri="{FF2B5EF4-FFF2-40B4-BE49-F238E27FC236}">
                    <a16:creationId xmlns:a16="http://schemas.microsoft.com/office/drawing/2014/main" id="{B4D37DEA-5391-6A48-B22B-C5003F10CD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4" name="Freeform 707">
                <a:extLst>
                  <a:ext uri="{FF2B5EF4-FFF2-40B4-BE49-F238E27FC236}">
                    <a16:creationId xmlns:a16="http://schemas.microsoft.com/office/drawing/2014/main" id="{3BF185DB-3612-4349-821B-4CFDFD5386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5" name="Group 708">
              <a:extLst>
                <a:ext uri="{FF2B5EF4-FFF2-40B4-BE49-F238E27FC236}">
                  <a16:creationId xmlns:a16="http://schemas.microsoft.com/office/drawing/2014/main" id="{97B144E7-A54B-CA4C-B04F-A2F25E986C27}"/>
                </a:ext>
              </a:extLst>
            </p:cNvPr>
            <p:cNvGrpSpPr>
              <a:grpSpLocks/>
            </p:cNvGrpSpPr>
            <p:nvPr/>
          </p:nvGrpSpPr>
          <p:grpSpPr bwMode="auto">
            <a:xfrm>
              <a:off x="2035663" y="5394208"/>
              <a:ext cx="501650" cy="512763"/>
              <a:chOff x="2839" y="3501"/>
              <a:chExt cx="755" cy="803"/>
            </a:xfrm>
          </p:grpSpPr>
          <p:pic>
            <p:nvPicPr>
              <p:cNvPr id="676" name="Picture 709" descr="desktop_computer_stylized_medium">
                <a:extLst>
                  <a:ext uri="{FF2B5EF4-FFF2-40B4-BE49-F238E27FC236}">
                    <a16:creationId xmlns:a16="http://schemas.microsoft.com/office/drawing/2014/main" id="{BC4923DF-E580-E043-87E0-54FA60E4EC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7" name="Freeform 710">
                <a:extLst>
                  <a:ext uri="{FF2B5EF4-FFF2-40B4-BE49-F238E27FC236}">
                    <a16:creationId xmlns:a16="http://schemas.microsoft.com/office/drawing/2014/main" id="{42EC1204-645A-4842-92FE-2F13DBC97D5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9" name="Group 8">
            <a:extLst>
              <a:ext uri="{FF2B5EF4-FFF2-40B4-BE49-F238E27FC236}">
                <a16:creationId xmlns:a16="http://schemas.microsoft.com/office/drawing/2014/main" id="{36288C4E-3C37-1146-A254-7DBA7BE1413F}"/>
              </a:ext>
            </a:extLst>
          </p:cNvPr>
          <p:cNvGrpSpPr/>
          <p:nvPr/>
        </p:nvGrpSpPr>
        <p:grpSpPr>
          <a:xfrm>
            <a:off x="3021501" y="4737811"/>
            <a:ext cx="1951525" cy="1657756"/>
            <a:chOff x="3021501" y="4737811"/>
            <a:chExt cx="1951525" cy="1657756"/>
          </a:xfrm>
        </p:grpSpPr>
        <p:grpSp>
          <p:nvGrpSpPr>
            <p:cNvPr id="3" name="Group 2">
              <a:extLst>
                <a:ext uri="{FF2B5EF4-FFF2-40B4-BE49-F238E27FC236}">
                  <a16:creationId xmlns:a16="http://schemas.microsoft.com/office/drawing/2014/main" id="{E337CC03-6B75-DD4E-AEF4-E8B1E9874303}"/>
                </a:ext>
              </a:extLst>
            </p:cNvPr>
            <p:cNvGrpSpPr/>
            <p:nvPr/>
          </p:nvGrpSpPr>
          <p:grpSpPr>
            <a:xfrm>
              <a:off x="3021501" y="4737811"/>
              <a:ext cx="1951525" cy="1263172"/>
              <a:chOff x="7891681" y="3099042"/>
              <a:chExt cx="2342453" cy="1569939"/>
            </a:xfrm>
          </p:grpSpPr>
          <p:sp>
            <p:nvSpPr>
              <p:cNvPr id="678" name="Oval 800">
                <a:extLst>
                  <a:ext uri="{FF2B5EF4-FFF2-40B4-BE49-F238E27FC236}">
                    <a16:creationId xmlns:a16="http://schemas.microsoft.com/office/drawing/2014/main" id="{10688176-2675-9F46-B6CD-4D634B244B85}"/>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grpSp>
            <p:nvGrpSpPr>
              <p:cNvPr id="679" name="Group 817">
                <a:extLst>
                  <a:ext uri="{FF2B5EF4-FFF2-40B4-BE49-F238E27FC236}">
                    <a16:creationId xmlns:a16="http://schemas.microsoft.com/office/drawing/2014/main" id="{3894D620-6D9E-8346-8516-F7389ED026FC}"/>
                  </a:ext>
                </a:extLst>
              </p:cNvPr>
              <p:cNvGrpSpPr>
                <a:grpSpLocks/>
              </p:cNvGrpSpPr>
              <p:nvPr/>
            </p:nvGrpSpPr>
            <p:grpSpPr bwMode="auto">
              <a:xfrm>
                <a:off x="9022376" y="3275911"/>
                <a:ext cx="615031" cy="694531"/>
                <a:chOff x="2920" y="1424"/>
                <a:chExt cx="326" cy="320"/>
              </a:xfrm>
            </p:grpSpPr>
            <p:sp>
              <p:nvSpPr>
                <p:cNvPr id="680" name="Oval 818">
                  <a:extLst>
                    <a:ext uri="{FF2B5EF4-FFF2-40B4-BE49-F238E27FC236}">
                      <a16:creationId xmlns:a16="http://schemas.microsoft.com/office/drawing/2014/main" id="{11052586-B35E-DD4B-8AEC-F4861D0C986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681" name="Group 819">
                  <a:extLst>
                    <a:ext uri="{FF2B5EF4-FFF2-40B4-BE49-F238E27FC236}">
                      <a16:creationId xmlns:a16="http://schemas.microsoft.com/office/drawing/2014/main" id="{ECD32DC1-931D-D54F-8659-4C948098C664}"/>
                    </a:ext>
                  </a:extLst>
                </p:cNvPr>
                <p:cNvGrpSpPr>
                  <a:grpSpLocks/>
                </p:cNvGrpSpPr>
                <p:nvPr/>
              </p:nvGrpSpPr>
              <p:grpSpPr bwMode="auto">
                <a:xfrm>
                  <a:off x="2949" y="1424"/>
                  <a:ext cx="265" cy="280"/>
                  <a:chOff x="2949" y="1424"/>
                  <a:chExt cx="265" cy="280"/>
                </a:xfrm>
              </p:grpSpPr>
              <p:sp>
                <p:nvSpPr>
                  <p:cNvPr id="683" name="Oval 820">
                    <a:extLst>
                      <a:ext uri="{FF2B5EF4-FFF2-40B4-BE49-F238E27FC236}">
                        <a16:creationId xmlns:a16="http://schemas.microsoft.com/office/drawing/2014/main" id="{3304D76E-6F1B-7745-A3CB-304D98B35642}"/>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4" name="Oval 821">
                    <a:extLst>
                      <a:ext uri="{FF2B5EF4-FFF2-40B4-BE49-F238E27FC236}">
                        <a16:creationId xmlns:a16="http://schemas.microsoft.com/office/drawing/2014/main" id="{74755B4A-1CD5-5744-9D5B-A2B52FF8D48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5" name="Oval 822">
                    <a:extLst>
                      <a:ext uri="{FF2B5EF4-FFF2-40B4-BE49-F238E27FC236}">
                        <a16:creationId xmlns:a16="http://schemas.microsoft.com/office/drawing/2014/main" id="{4C9ED777-1C5F-D14C-85A1-B0DD4AB517DA}"/>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6" name="Oval 823">
                    <a:extLst>
                      <a:ext uri="{FF2B5EF4-FFF2-40B4-BE49-F238E27FC236}">
                        <a16:creationId xmlns:a16="http://schemas.microsoft.com/office/drawing/2014/main" id="{31AB0A7A-58BA-3043-BD5D-31AC5EB274F6}"/>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7" name="Freeform 824">
                    <a:extLst>
                      <a:ext uri="{FF2B5EF4-FFF2-40B4-BE49-F238E27FC236}">
                        <a16:creationId xmlns:a16="http://schemas.microsoft.com/office/drawing/2014/main" id="{259CA958-5773-B14D-898D-D3612E11BDA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w="190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682" name="Freeform 825">
                  <a:extLst>
                    <a:ext uri="{FF2B5EF4-FFF2-40B4-BE49-F238E27FC236}">
                      <a16:creationId xmlns:a16="http://schemas.microsoft.com/office/drawing/2014/main" id="{07C15FD6-3BA5-3648-9F8B-5D0B7E898EB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688" name="Group 783">
                <a:extLst>
                  <a:ext uri="{FF2B5EF4-FFF2-40B4-BE49-F238E27FC236}">
                    <a16:creationId xmlns:a16="http://schemas.microsoft.com/office/drawing/2014/main" id="{0710E690-D315-AD40-8470-BF130355A783}"/>
                  </a:ext>
                </a:extLst>
              </p:cNvPr>
              <p:cNvGrpSpPr>
                <a:grpSpLocks/>
              </p:cNvGrpSpPr>
              <p:nvPr/>
            </p:nvGrpSpPr>
            <p:grpSpPr bwMode="auto">
              <a:xfrm>
                <a:off x="9122147" y="3619386"/>
                <a:ext cx="393690" cy="1049595"/>
                <a:chOff x="3130" y="3288"/>
                <a:chExt cx="410" cy="742"/>
              </a:xfrm>
            </p:grpSpPr>
            <p:sp>
              <p:nvSpPr>
                <p:cNvPr id="689" name="Line 270">
                  <a:extLst>
                    <a:ext uri="{FF2B5EF4-FFF2-40B4-BE49-F238E27FC236}">
                      <a16:creationId xmlns:a16="http://schemas.microsoft.com/office/drawing/2014/main" id="{04149AE5-43DA-3047-BFDC-5CFB5846267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0" name="Line 271">
                  <a:extLst>
                    <a:ext uri="{FF2B5EF4-FFF2-40B4-BE49-F238E27FC236}">
                      <a16:creationId xmlns:a16="http://schemas.microsoft.com/office/drawing/2014/main" id="{6338FFA1-2B24-C444-8D8F-3277B2D87F6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1" name="Line 272">
                  <a:extLst>
                    <a:ext uri="{FF2B5EF4-FFF2-40B4-BE49-F238E27FC236}">
                      <a16:creationId xmlns:a16="http://schemas.microsoft.com/office/drawing/2014/main" id="{C56657E2-C2C8-D445-8165-8F85452492B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2" name="Line 273">
                  <a:extLst>
                    <a:ext uri="{FF2B5EF4-FFF2-40B4-BE49-F238E27FC236}">
                      <a16:creationId xmlns:a16="http://schemas.microsoft.com/office/drawing/2014/main" id="{B7B82588-44BD-2D40-AFBE-88A049E7C2B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3" name="Line 274">
                  <a:extLst>
                    <a:ext uri="{FF2B5EF4-FFF2-40B4-BE49-F238E27FC236}">
                      <a16:creationId xmlns:a16="http://schemas.microsoft.com/office/drawing/2014/main" id="{B49C6B4C-26A6-464B-A658-C25BD053BD5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4" name="Line 275">
                  <a:extLst>
                    <a:ext uri="{FF2B5EF4-FFF2-40B4-BE49-F238E27FC236}">
                      <a16:creationId xmlns:a16="http://schemas.microsoft.com/office/drawing/2014/main" id="{9DEE2C80-A67F-BC44-917A-FAEB31A8FDE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5" name="Line 276">
                  <a:extLst>
                    <a:ext uri="{FF2B5EF4-FFF2-40B4-BE49-F238E27FC236}">
                      <a16:creationId xmlns:a16="http://schemas.microsoft.com/office/drawing/2014/main" id="{5A46DA7F-F265-CB4C-A51D-41A95E0B2DB9}"/>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6" name="Line 277">
                  <a:extLst>
                    <a:ext uri="{FF2B5EF4-FFF2-40B4-BE49-F238E27FC236}">
                      <a16:creationId xmlns:a16="http://schemas.microsoft.com/office/drawing/2014/main" id="{593E4D81-9E83-E74D-8F06-058D326BB95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7" name="Line 278">
                  <a:extLst>
                    <a:ext uri="{FF2B5EF4-FFF2-40B4-BE49-F238E27FC236}">
                      <a16:creationId xmlns:a16="http://schemas.microsoft.com/office/drawing/2014/main" id="{19A8EFE0-C98F-E44D-993F-B51434E6A07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8" name="Line 279">
                  <a:extLst>
                    <a:ext uri="{FF2B5EF4-FFF2-40B4-BE49-F238E27FC236}">
                      <a16:creationId xmlns:a16="http://schemas.microsoft.com/office/drawing/2014/main" id="{B0DE46EE-854B-7449-A982-B3A715EBF3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9" name="Line 280">
                  <a:extLst>
                    <a:ext uri="{FF2B5EF4-FFF2-40B4-BE49-F238E27FC236}">
                      <a16:creationId xmlns:a16="http://schemas.microsoft.com/office/drawing/2014/main" id="{13490F49-1356-1849-AFBC-6C97EFE1E65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0" name="Line 281">
                  <a:extLst>
                    <a:ext uri="{FF2B5EF4-FFF2-40B4-BE49-F238E27FC236}">
                      <a16:creationId xmlns:a16="http://schemas.microsoft.com/office/drawing/2014/main" id="{03009224-D46D-E74D-B16C-6D0BBBCFB77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1" name="Line 282">
                  <a:extLst>
                    <a:ext uri="{FF2B5EF4-FFF2-40B4-BE49-F238E27FC236}">
                      <a16:creationId xmlns:a16="http://schemas.microsoft.com/office/drawing/2014/main" id="{195799B9-BB33-BC4E-BA89-837E62925CA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2" name="Line 283">
                  <a:extLst>
                    <a:ext uri="{FF2B5EF4-FFF2-40B4-BE49-F238E27FC236}">
                      <a16:creationId xmlns:a16="http://schemas.microsoft.com/office/drawing/2014/main" id="{5617F8DF-F9E1-5043-8A1C-F0FA02039F29}"/>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3" name="Line 284">
                  <a:extLst>
                    <a:ext uri="{FF2B5EF4-FFF2-40B4-BE49-F238E27FC236}">
                      <a16:creationId xmlns:a16="http://schemas.microsoft.com/office/drawing/2014/main" id="{A0BBBAC8-FD74-EF44-A13C-10533375292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04" name="Group 703">
                <a:extLst>
                  <a:ext uri="{FF2B5EF4-FFF2-40B4-BE49-F238E27FC236}">
                    <a16:creationId xmlns:a16="http://schemas.microsoft.com/office/drawing/2014/main" id="{42EB9871-56EA-2341-96EB-5728B4E754D6}"/>
                  </a:ext>
                </a:extLst>
              </p:cNvPr>
              <p:cNvGrpSpPr/>
              <p:nvPr/>
            </p:nvGrpSpPr>
            <p:grpSpPr>
              <a:xfrm>
                <a:off x="8405402" y="3099042"/>
                <a:ext cx="527285" cy="593983"/>
                <a:chOff x="8328836" y="2202873"/>
                <a:chExt cx="527285" cy="593983"/>
              </a:xfrm>
            </p:grpSpPr>
            <p:pic>
              <p:nvPicPr>
                <p:cNvPr id="705" name="Picture 653" descr="iphone_stylized_small">
                  <a:extLst>
                    <a:ext uri="{FF2B5EF4-FFF2-40B4-BE49-F238E27FC236}">
                      <a16:creationId xmlns:a16="http://schemas.microsoft.com/office/drawing/2014/main" id="{3B41EE83-D29B-9B4A-9E7E-CDC2C57381F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 name="Group 850">
                  <a:extLst>
                    <a:ext uri="{FF2B5EF4-FFF2-40B4-BE49-F238E27FC236}">
                      <a16:creationId xmlns:a16="http://schemas.microsoft.com/office/drawing/2014/main" id="{A2B15487-5874-8E4F-A2D2-3B4F8B949D8A}"/>
                    </a:ext>
                  </a:extLst>
                </p:cNvPr>
                <p:cNvGrpSpPr>
                  <a:grpSpLocks/>
                </p:cNvGrpSpPr>
                <p:nvPr/>
              </p:nvGrpSpPr>
              <p:grpSpPr bwMode="auto">
                <a:xfrm>
                  <a:off x="8328836" y="2202873"/>
                  <a:ext cx="527285" cy="118466"/>
                  <a:chOff x="2199" y="955"/>
                  <a:chExt cx="2547" cy="506"/>
                </a:xfrm>
              </p:grpSpPr>
              <p:sp>
                <p:nvSpPr>
                  <p:cNvPr id="707" name="Freeform 851">
                    <a:extLst>
                      <a:ext uri="{FF2B5EF4-FFF2-40B4-BE49-F238E27FC236}">
                        <a16:creationId xmlns:a16="http://schemas.microsoft.com/office/drawing/2014/main" id="{F198C428-7BD3-9547-B5FE-EC2B2E4B3F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8" name="Freeform 852">
                    <a:extLst>
                      <a:ext uri="{FF2B5EF4-FFF2-40B4-BE49-F238E27FC236}">
                        <a16:creationId xmlns:a16="http://schemas.microsoft.com/office/drawing/2014/main" id="{2BF34BB6-4817-E041-B51A-FF030BD85DA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9" name="Freeform 853">
                    <a:extLst>
                      <a:ext uri="{FF2B5EF4-FFF2-40B4-BE49-F238E27FC236}">
                        <a16:creationId xmlns:a16="http://schemas.microsoft.com/office/drawing/2014/main" id="{1F12D98B-9D91-2C4A-9A60-79ED30FF4BE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0" name="Freeform 854">
                    <a:extLst>
                      <a:ext uri="{FF2B5EF4-FFF2-40B4-BE49-F238E27FC236}">
                        <a16:creationId xmlns:a16="http://schemas.microsoft.com/office/drawing/2014/main" id="{9DF11EBC-0004-A948-BFDC-FDE61D97F75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1" name="Freeform 855">
                    <a:extLst>
                      <a:ext uri="{FF2B5EF4-FFF2-40B4-BE49-F238E27FC236}">
                        <a16:creationId xmlns:a16="http://schemas.microsoft.com/office/drawing/2014/main" id="{E7293A64-2C3C-9646-B157-AA28AC5BA84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2" name="Freeform 856">
                    <a:extLst>
                      <a:ext uri="{FF2B5EF4-FFF2-40B4-BE49-F238E27FC236}">
                        <a16:creationId xmlns:a16="http://schemas.microsoft.com/office/drawing/2014/main" id="{3F0646E8-B992-F84E-AF32-0F3C879615B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grpSp>
            <p:nvGrpSpPr>
              <p:cNvPr id="713" name="Group 712">
                <a:extLst>
                  <a:ext uri="{FF2B5EF4-FFF2-40B4-BE49-F238E27FC236}">
                    <a16:creationId xmlns:a16="http://schemas.microsoft.com/office/drawing/2014/main" id="{A5689340-E6EB-1E4C-B299-F2EC3B1CDBCC}"/>
                  </a:ext>
                </a:extLst>
              </p:cNvPr>
              <p:cNvGrpSpPr/>
              <p:nvPr/>
            </p:nvGrpSpPr>
            <p:grpSpPr>
              <a:xfrm>
                <a:off x="7891681" y="4024818"/>
                <a:ext cx="1120341" cy="347863"/>
                <a:chOff x="9561515" y="2748013"/>
                <a:chExt cx="1120341" cy="347863"/>
              </a:xfrm>
            </p:grpSpPr>
            <p:pic>
              <p:nvPicPr>
                <p:cNvPr id="714" name="Picture 603" descr="car_icon_small">
                  <a:extLst>
                    <a:ext uri="{FF2B5EF4-FFF2-40B4-BE49-F238E27FC236}">
                      <a16:creationId xmlns:a16="http://schemas.microsoft.com/office/drawing/2014/main" id="{64B67A9E-AD4C-A44D-8D74-4BA4FA5BC4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5" name="Group 850">
                  <a:extLst>
                    <a:ext uri="{FF2B5EF4-FFF2-40B4-BE49-F238E27FC236}">
                      <a16:creationId xmlns:a16="http://schemas.microsoft.com/office/drawing/2014/main" id="{84052C40-E105-A342-89B4-BDF61A2D5A5E}"/>
                    </a:ext>
                  </a:extLst>
                </p:cNvPr>
                <p:cNvGrpSpPr>
                  <a:grpSpLocks/>
                </p:cNvGrpSpPr>
                <p:nvPr/>
              </p:nvGrpSpPr>
              <p:grpSpPr bwMode="auto">
                <a:xfrm>
                  <a:off x="9788587" y="2748013"/>
                  <a:ext cx="527285" cy="118466"/>
                  <a:chOff x="2199" y="955"/>
                  <a:chExt cx="2547" cy="506"/>
                </a:xfrm>
              </p:grpSpPr>
              <p:sp>
                <p:nvSpPr>
                  <p:cNvPr id="717" name="Freeform 851">
                    <a:extLst>
                      <a:ext uri="{FF2B5EF4-FFF2-40B4-BE49-F238E27FC236}">
                        <a16:creationId xmlns:a16="http://schemas.microsoft.com/office/drawing/2014/main" id="{0BA44966-8A4E-BB43-959B-A59F35AB557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8" name="Freeform 852">
                    <a:extLst>
                      <a:ext uri="{FF2B5EF4-FFF2-40B4-BE49-F238E27FC236}">
                        <a16:creationId xmlns:a16="http://schemas.microsoft.com/office/drawing/2014/main" id="{5DC04172-F777-E646-93C2-4CDF96DA8802}"/>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9" name="Freeform 853">
                    <a:extLst>
                      <a:ext uri="{FF2B5EF4-FFF2-40B4-BE49-F238E27FC236}">
                        <a16:creationId xmlns:a16="http://schemas.microsoft.com/office/drawing/2014/main" id="{A55970CF-BAEF-CD49-9BCE-C69AB8A5C4B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0" name="Freeform 854">
                    <a:extLst>
                      <a:ext uri="{FF2B5EF4-FFF2-40B4-BE49-F238E27FC236}">
                        <a16:creationId xmlns:a16="http://schemas.microsoft.com/office/drawing/2014/main" id="{2986E248-F171-5D48-8739-D2298CCA87A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1" name="Freeform 855">
                    <a:extLst>
                      <a:ext uri="{FF2B5EF4-FFF2-40B4-BE49-F238E27FC236}">
                        <a16:creationId xmlns:a16="http://schemas.microsoft.com/office/drawing/2014/main" id="{49F0B7F7-B410-9C43-9C2A-1B8B7525926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2" name="Freeform 856">
                    <a:extLst>
                      <a:ext uri="{FF2B5EF4-FFF2-40B4-BE49-F238E27FC236}">
                        <a16:creationId xmlns:a16="http://schemas.microsoft.com/office/drawing/2014/main" id="{287FBEA2-91A4-594C-9875-9EB64B31048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16" name="Straight Connector 715">
                  <a:extLst>
                    <a:ext uri="{FF2B5EF4-FFF2-40B4-BE49-F238E27FC236}">
                      <a16:creationId xmlns:a16="http://schemas.microsoft.com/office/drawing/2014/main" id="{00CD8070-E312-CE4E-9330-AF9220DB94C1}"/>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7270D670-9717-4947-8A8A-E81A05A4A5CB}"/>
                  </a:ext>
                </a:extLst>
              </p:cNvPr>
              <p:cNvGrpSpPr/>
              <p:nvPr/>
            </p:nvGrpSpPr>
            <p:grpSpPr>
              <a:xfrm>
                <a:off x="9731765" y="3463179"/>
                <a:ext cx="502369" cy="512348"/>
                <a:chOff x="7341491" y="2307905"/>
                <a:chExt cx="509280" cy="439573"/>
              </a:xfrm>
            </p:grpSpPr>
            <p:grpSp>
              <p:nvGrpSpPr>
                <p:cNvPr id="724" name="Group 723">
                  <a:extLst>
                    <a:ext uri="{FF2B5EF4-FFF2-40B4-BE49-F238E27FC236}">
                      <a16:creationId xmlns:a16="http://schemas.microsoft.com/office/drawing/2014/main" id="{46A2D8F1-7677-BA43-8C79-F92B915BC035}"/>
                    </a:ext>
                  </a:extLst>
                </p:cNvPr>
                <p:cNvGrpSpPr/>
                <p:nvPr/>
              </p:nvGrpSpPr>
              <p:grpSpPr>
                <a:xfrm>
                  <a:off x="7341491" y="2426725"/>
                  <a:ext cx="509280" cy="320753"/>
                  <a:chOff x="7458407" y="2414528"/>
                  <a:chExt cx="509280" cy="320753"/>
                </a:xfrm>
              </p:grpSpPr>
              <p:pic>
                <p:nvPicPr>
                  <p:cNvPr id="733" name="Picture 1018" descr="laptop_keyboard">
                    <a:extLst>
                      <a:ext uri="{FF2B5EF4-FFF2-40B4-BE49-F238E27FC236}">
                        <a16:creationId xmlns:a16="http://schemas.microsoft.com/office/drawing/2014/main" id="{0213EE88-DBCD-E942-AE09-77E4A5369E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1019">
                    <a:extLst>
                      <a:ext uri="{FF2B5EF4-FFF2-40B4-BE49-F238E27FC236}">
                        <a16:creationId xmlns:a16="http://schemas.microsoft.com/office/drawing/2014/main" id="{1AB1E013-5334-2443-B3EA-0ADF9CDA97C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735" name="Picture 1020" descr="screen">
                    <a:extLst>
                      <a:ext uri="{FF2B5EF4-FFF2-40B4-BE49-F238E27FC236}">
                        <a16:creationId xmlns:a16="http://schemas.microsoft.com/office/drawing/2014/main" id="{8E8FB868-F15A-354D-8A94-F6162964A28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1021">
                    <a:extLst>
                      <a:ext uri="{FF2B5EF4-FFF2-40B4-BE49-F238E27FC236}">
                        <a16:creationId xmlns:a16="http://schemas.microsoft.com/office/drawing/2014/main" id="{808AD4A9-7969-A440-AF65-3F01AEA7E2E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7" name="Freeform 1022">
                    <a:extLst>
                      <a:ext uri="{FF2B5EF4-FFF2-40B4-BE49-F238E27FC236}">
                        <a16:creationId xmlns:a16="http://schemas.microsoft.com/office/drawing/2014/main" id="{BE959CDF-8CEC-5D49-B9B5-695C75E54AAE}"/>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8" name="Freeform 1023">
                    <a:extLst>
                      <a:ext uri="{FF2B5EF4-FFF2-40B4-BE49-F238E27FC236}">
                        <a16:creationId xmlns:a16="http://schemas.microsoft.com/office/drawing/2014/main" id="{C47539D5-AB19-6248-B8AC-D7C1EB7D894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9" name="Freeform 1024">
                    <a:extLst>
                      <a:ext uri="{FF2B5EF4-FFF2-40B4-BE49-F238E27FC236}">
                        <a16:creationId xmlns:a16="http://schemas.microsoft.com/office/drawing/2014/main" id="{5AEB62B0-7DA6-D743-86A5-DFFF45D54BF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0" name="Freeform 1025">
                    <a:extLst>
                      <a:ext uri="{FF2B5EF4-FFF2-40B4-BE49-F238E27FC236}">
                        <a16:creationId xmlns:a16="http://schemas.microsoft.com/office/drawing/2014/main" id="{B47C284C-2338-754B-99BA-EA63C8A915C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1" name="Freeform 1026">
                    <a:extLst>
                      <a:ext uri="{FF2B5EF4-FFF2-40B4-BE49-F238E27FC236}">
                        <a16:creationId xmlns:a16="http://schemas.microsoft.com/office/drawing/2014/main" id="{9B886F94-1E66-9F4A-AE5A-8E0F922D014D}"/>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742" name="Group 1027">
                    <a:extLst>
                      <a:ext uri="{FF2B5EF4-FFF2-40B4-BE49-F238E27FC236}">
                        <a16:creationId xmlns:a16="http://schemas.microsoft.com/office/drawing/2014/main" id="{715EA677-D4AB-B447-B08B-D7ED313243A4}"/>
                      </a:ext>
                    </a:extLst>
                  </p:cNvPr>
                  <p:cNvGrpSpPr>
                    <a:grpSpLocks/>
                  </p:cNvGrpSpPr>
                  <p:nvPr/>
                </p:nvGrpSpPr>
                <p:grpSpPr bwMode="auto">
                  <a:xfrm>
                    <a:off x="7594735" y="2642220"/>
                    <a:ext cx="98740" cy="36846"/>
                    <a:chOff x="1740" y="2642"/>
                    <a:chExt cx="752" cy="327"/>
                  </a:xfrm>
                </p:grpSpPr>
                <p:sp>
                  <p:nvSpPr>
                    <p:cNvPr id="749" name="Freeform 1028">
                      <a:extLst>
                        <a:ext uri="{FF2B5EF4-FFF2-40B4-BE49-F238E27FC236}">
                          <a16:creationId xmlns:a16="http://schemas.microsoft.com/office/drawing/2014/main" id="{E1124562-ECF8-4F4C-90C1-EF6396A68E5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0" name="Freeform 1029">
                      <a:extLst>
                        <a:ext uri="{FF2B5EF4-FFF2-40B4-BE49-F238E27FC236}">
                          <a16:creationId xmlns:a16="http://schemas.microsoft.com/office/drawing/2014/main" id="{3389E998-0F08-914D-9479-D8E12E2549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1" name="Freeform 1030">
                      <a:extLst>
                        <a:ext uri="{FF2B5EF4-FFF2-40B4-BE49-F238E27FC236}">
                          <a16:creationId xmlns:a16="http://schemas.microsoft.com/office/drawing/2014/main" id="{8A11850E-DFFA-ED48-BEB3-85180AD217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2" name="Freeform 1031">
                      <a:extLst>
                        <a:ext uri="{FF2B5EF4-FFF2-40B4-BE49-F238E27FC236}">
                          <a16:creationId xmlns:a16="http://schemas.microsoft.com/office/drawing/2014/main" id="{348FFCFE-31F3-D044-A19B-3EA98E2A2B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3" name="Freeform 1032">
                      <a:extLst>
                        <a:ext uri="{FF2B5EF4-FFF2-40B4-BE49-F238E27FC236}">
                          <a16:creationId xmlns:a16="http://schemas.microsoft.com/office/drawing/2014/main" id="{E0BFA97F-7FDE-4B49-BE02-A5B711E5357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4" name="Freeform 1033">
                      <a:extLst>
                        <a:ext uri="{FF2B5EF4-FFF2-40B4-BE49-F238E27FC236}">
                          <a16:creationId xmlns:a16="http://schemas.microsoft.com/office/drawing/2014/main" id="{5566BB9E-C2DB-904B-8DAE-F1FAE62B3F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743" name="Freeform 1034">
                    <a:extLst>
                      <a:ext uri="{FF2B5EF4-FFF2-40B4-BE49-F238E27FC236}">
                        <a16:creationId xmlns:a16="http://schemas.microsoft.com/office/drawing/2014/main" id="{8531613B-92A9-464D-BE9E-A3721518617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4" name="Freeform 1035">
                    <a:extLst>
                      <a:ext uri="{FF2B5EF4-FFF2-40B4-BE49-F238E27FC236}">
                        <a16:creationId xmlns:a16="http://schemas.microsoft.com/office/drawing/2014/main" id="{EE5A0F89-BDF3-4F47-BA87-66EF728D000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5" name="Freeform 1036">
                    <a:extLst>
                      <a:ext uri="{FF2B5EF4-FFF2-40B4-BE49-F238E27FC236}">
                        <a16:creationId xmlns:a16="http://schemas.microsoft.com/office/drawing/2014/main" id="{1FD78267-7B3E-D540-902C-47129B46C05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6" name="Freeform 1037">
                    <a:extLst>
                      <a:ext uri="{FF2B5EF4-FFF2-40B4-BE49-F238E27FC236}">
                        <a16:creationId xmlns:a16="http://schemas.microsoft.com/office/drawing/2014/main" id="{16865503-BACA-1447-B755-0CA9ED8EDC5D}"/>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7" name="Freeform 1038">
                    <a:extLst>
                      <a:ext uri="{FF2B5EF4-FFF2-40B4-BE49-F238E27FC236}">
                        <a16:creationId xmlns:a16="http://schemas.microsoft.com/office/drawing/2014/main" id="{3B1B22E2-5D91-E74A-9754-AC618ED2670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8" name="Freeform 1039">
                    <a:extLst>
                      <a:ext uri="{FF2B5EF4-FFF2-40B4-BE49-F238E27FC236}">
                        <a16:creationId xmlns:a16="http://schemas.microsoft.com/office/drawing/2014/main" id="{7E7C97D1-0F33-3444-927F-6DA622B2060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25" name="Group 850">
                  <a:extLst>
                    <a:ext uri="{FF2B5EF4-FFF2-40B4-BE49-F238E27FC236}">
                      <a16:creationId xmlns:a16="http://schemas.microsoft.com/office/drawing/2014/main" id="{62525AE2-4973-8D42-8457-3FD43C9E4D56}"/>
                    </a:ext>
                  </a:extLst>
                </p:cNvPr>
                <p:cNvGrpSpPr>
                  <a:grpSpLocks/>
                </p:cNvGrpSpPr>
                <p:nvPr/>
              </p:nvGrpSpPr>
              <p:grpSpPr bwMode="auto">
                <a:xfrm>
                  <a:off x="7408527" y="2307905"/>
                  <a:ext cx="399726" cy="74090"/>
                  <a:chOff x="2199" y="955"/>
                  <a:chExt cx="2547" cy="506"/>
                </a:xfrm>
              </p:grpSpPr>
              <p:sp>
                <p:nvSpPr>
                  <p:cNvPr id="727" name="Freeform 851">
                    <a:extLst>
                      <a:ext uri="{FF2B5EF4-FFF2-40B4-BE49-F238E27FC236}">
                        <a16:creationId xmlns:a16="http://schemas.microsoft.com/office/drawing/2014/main" id="{98DC9C84-53E3-014A-967F-FA84DB11D7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8" name="Freeform 852">
                    <a:extLst>
                      <a:ext uri="{FF2B5EF4-FFF2-40B4-BE49-F238E27FC236}">
                        <a16:creationId xmlns:a16="http://schemas.microsoft.com/office/drawing/2014/main" id="{29B322F2-C071-D44B-B545-1D6315264F9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9" name="Freeform 853">
                    <a:extLst>
                      <a:ext uri="{FF2B5EF4-FFF2-40B4-BE49-F238E27FC236}">
                        <a16:creationId xmlns:a16="http://schemas.microsoft.com/office/drawing/2014/main" id="{0B4F0F6E-B830-CD43-97A0-CCF435339F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0" name="Freeform 854">
                    <a:extLst>
                      <a:ext uri="{FF2B5EF4-FFF2-40B4-BE49-F238E27FC236}">
                        <a16:creationId xmlns:a16="http://schemas.microsoft.com/office/drawing/2014/main" id="{1F7BE4F9-0536-514B-946A-CAC99442487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1" name="Freeform 855">
                    <a:extLst>
                      <a:ext uri="{FF2B5EF4-FFF2-40B4-BE49-F238E27FC236}">
                        <a16:creationId xmlns:a16="http://schemas.microsoft.com/office/drawing/2014/main" id="{F512D928-7DBD-174E-9B2D-4DC324036DF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2" name="Freeform 856">
                    <a:extLst>
                      <a:ext uri="{FF2B5EF4-FFF2-40B4-BE49-F238E27FC236}">
                        <a16:creationId xmlns:a16="http://schemas.microsoft.com/office/drawing/2014/main" id="{C88DD8DC-6D2B-A545-8A4F-C001C71ACD8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26" name="Straight Connector 725">
                  <a:extLst>
                    <a:ext uri="{FF2B5EF4-FFF2-40B4-BE49-F238E27FC236}">
                      <a16:creationId xmlns:a16="http://schemas.microsoft.com/office/drawing/2014/main" id="{5DFBB0AF-BFC3-414D-A6B2-5B5E573B87E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5" name="Text Box 5">
              <a:extLst>
                <a:ext uri="{FF2B5EF4-FFF2-40B4-BE49-F238E27FC236}">
                  <a16:creationId xmlns:a16="http://schemas.microsoft.com/office/drawing/2014/main" id="{59DCFB19-2C53-724E-875B-11F6B0110ACD}"/>
                </a:ext>
              </a:extLst>
            </p:cNvPr>
            <p:cNvSpPr txBox="1">
              <a:spLocks noChangeArrowheads="1"/>
            </p:cNvSpPr>
            <p:nvPr/>
          </p:nvSpPr>
          <p:spPr bwMode="auto">
            <a:xfrm>
              <a:off x="3084295" y="6092086"/>
              <a:ext cx="1872116" cy="30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4G/5G</a:t>
              </a:r>
            </a:p>
          </p:txBody>
        </p:sp>
      </p:grpSp>
      <p:sp>
        <p:nvSpPr>
          <p:cNvPr id="12" name="Slide Number Placeholder 11">
            <a:extLst>
              <a:ext uri="{FF2B5EF4-FFF2-40B4-BE49-F238E27FC236}">
                <a16:creationId xmlns:a16="http://schemas.microsoft.com/office/drawing/2014/main" id="{627A0916-6283-0C9C-1D2E-3E20600E8A71}"/>
              </a:ext>
            </a:extLst>
          </p:cNvPr>
          <p:cNvSpPr>
            <a:spLocks noGrp="1"/>
          </p:cNvSpPr>
          <p:nvPr>
            <p:ph type="sldNum" sz="quarter" idx="4"/>
          </p:nvPr>
        </p:nvSpPr>
        <p:spPr/>
        <p:txBody>
          <a:bodyPr/>
          <a:lstStyle/>
          <a:p>
            <a:r>
              <a:rPr lang="en-US" dirty="0"/>
              <a:t>Link Layer </a:t>
            </a:r>
            <a:fld id="{C4204591-24BD-A542-B9D5-F8D8A88D2FEE}" type="slidenum">
              <a:rPr lang="en-US" smtClean="0"/>
              <a:pPr/>
              <a:t>18</a:t>
            </a:fld>
            <a:endParaRPr lang="en-US" dirty="0"/>
          </a:p>
        </p:txBody>
      </p:sp>
    </p:spTree>
    <p:extLst>
      <p:ext uri="{BB962C8B-B14F-4D97-AF65-F5344CB8AC3E}">
        <p14:creationId xmlns:p14="http://schemas.microsoft.com/office/powerpoint/2010/main" val="384256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dissolve">
                                      <p:cBhvr>
                                        <p:cTn id="7" dur="500"/>
                                        <p:tgtEl>
                                          <p:spTgt spid="4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70">
                                            <p:txEl>
                                              <p:pRg st="1" end="1"/>
                                            </p:txEl>
                                          </p:spTgt>
                                        </p:tgtEl>
                                        <p:attrNameLst>
                                          <p:attrName>style.visibility</p:attrName>
                                        </p:attrNameLst>
                                      </p:cBhvr>
                                      <p:to>
                                        <p:strVal val="visible"/>
                                      </p:to>
                                    </p:set>
                                    <p:animEffect transition="in" filter="dissolve">
                                      <p:cBhvr>
                                        <p:cTn id="10" dur="500"/>
                                        <p:tgtEl>
                                          <p:spTgt spid="47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70">
                                            <p:txEl>
                                              <p:pRg st="2" end="2"/>
                                            </p:txEl>
                                          </p:spTgt>
                                        </p:tgtEl>
                                        <p:attrNameLst>
                                          <p:attrName>style.visibility</p:attrName>
                                        </p:attrNameLst>
                                      </p:cBhvr>
                                      <p:to>
                                        <p:strVal val="visible"/>
                                      </p:to>
                                    </p:set>
                                    <p:animEffect transition="in" filter="dissolve">
                                      <p:cBhvr>
                                        <p:cTn id="13" dur="500"/>
                                        <p:tgtEl>
                                          <p:spTgt spid="470">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70">
                                            <p:txEl>
                                              <p:pRg st="3" end="3"/>
                                            </p:txEl>
                                          </p:spTgt>
                                        </p:tgtEl>
                                        <p:attrNameLst>
                                          <p:attrName>style.visibility</p:attrName>
                                        </p:attrNameLst>
                                      </p:cBhvr>
                                      <p:to>
                                        <p:strVal val="visible"/>
                                      </p:to>
                                    </p:set>
                                    <p:animEffect transition="in" filter="dissolve">
                                      <p:cBhvr>
                                        <p:cTn id="16" dur="500"/>
                                        <p:tgtEl>
                                          <p:spTgt spid="47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70">
                                            <p:txEl>
                                              <p:pRg st="4" end="4"/>
                                            </p:txEl>
                                          </p:spTgt>
                                        </p:tgtEl>
                                        <p:attrNameLst>
                                          <p:attrName>style.visibility</p:attrName>
                                        </p:attrNameLst>
                                      </p:cBhvr>
                                      <p:to>
                                        <p:strVal val="visible"/>
                                      </p:to>
                                    </p:set>
                                    <p:animEffect transition="in" filter="dissolve">
                                      <p:cBhvr>
                                        <p:cTn id="21" dur="500"/>
                                        <p:tgtEl>
                                          <p:spTgt spid="47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70">
                                            <p:txEl>
                                              <p:pRg st="5" end="5"/>
                                            </p:txEl>
                                          </p:spTgt>
                                        </p:tgtEl>
                                        <p:attrNameLst>
                                          <p:attrName>style.visibility</p:attrName>
                                        </p:attrNameLst>
                                      </p:cBhvr>
                                      <p:to>
                                        <p:strVal val="visible"/>
                                      </p:to>
                                    </p:set>
                                    <p:animEffect transition="in" filter="dissolve">
                                      <p:cBhvr>
                                        <p:cTn id="24" dur="500"/>
                                        <p:tgtEl>
                                          <p:spTgt spid="47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70">
                                            <p:txEl>
                                              <p:pRg st="6" end="6"/>
                                            </p:txEl>
                                          </p:spTgt>
                                        </p:tgtEl>
                                        <p:attrNameLst>
                                          <p:attrName>style.visibility</p:attrName>
                                        </p:attrNameLst>
                                      </p:cBhvr>
                                      <p:to>
                                        <p:strVal val="visible"/>
                                      </p:to>
                                    </p:set>
                                    <p:animEffect transition="in" filter="dissolve">
                                      <p:cBhvr>
                                        <p:cTn id="27" dur="500"/>
                                        <p:tgtEl>
                                          <p:spTgt spid="470">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70">
                                            <p:txEl>
                                              <p:pRg st="7" end="7"/>
                                            </p:txEl>
                                          </p:spTgt>
                                        </p:tgtEl>
                                        <p:attrNameLst>
                                          <p:attrName>style.visibility</p:attrName>
                                        </p:attrNameLst>
                                      </p:cBhvr>
                                      <p:to>
                                        <p:strVal val="visible"/>
                                      </p:to>
                                    </p:set>
                                    <p:animEffect transition="in" filter="dissolve">
                                      <p:cBhvr>
                                        <p:cTn id="30" dur="500"/>
                                        <p:tgtEl>
                                          <p:spTgt spid="47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dissolv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dissolve">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protocols</a:t>
            </a:r>
            <a:endParaRPr lang="en-US" sz="4400" dirty="0"/>
          </a:p>
        </p:txBody>
      </p:sp>
      <p:sp>
        <p:nvSpPr>
          <p:cNvPr id="291" name="Rectangle 3">
            <a:extLst>
              <a:ext uri="{FF2B5EF4-FFF2-40B4-BE49-F238E27FC236}">
                <a16:creationId xmlns:a16="http://schemas.microsoft.com/office/drawing/2014/main" id="{E6233901-684E-DA4D-9AAB-1573F126922B}"/>
              </a:ext>
            </a:extLst>
          </p:cNvPr>
          <p:cNvSpPr txBox="1">
            <a:spLocks noChangeArrowheads="1"/>
          </p:cNvSpPr>
          <p:nvPr/>
        </p:nvSpPr>
        <p:spPr>
          <a:xfrm>
            <a:off x="765106" y="1363316"/>
            <a:ext cx="1114859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single shared broadcast channel </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simultaneous transmissions by nodes: interference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collision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node receives two or more signals at the same time</a:t>
            </a:r>
            <a:endParaRPr kumimoji="0" lang="en-US" sz="2400" b="0" i="1" u="sng"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92" name="Rectangle 3">
            <a:extLst>
              <a:ext uri="{FF2B5EF4-FFF2-40B4-BE49-F238E27FC236}">
                <a16:creationId xmlns:a16="http://schemas.microsoft.com/office/drawing/2014/main" id="{4AA5F7D4-7DBD-9E45-B534-F9CDF4D8505D}"/>
              </a:ext>
            </a:extLst>
          </p:cNvPr>
          <p:cNvSpPr txBox="1">
            <a:spLocks noChangeArrowheads="1"/>
          </p:cNvSpPr>
          <p:nvPr/>
        </p:nvSpPr>
        <p:spPr>
          <a:xfrm>
            <a:off x="1156044" y="3848099"/>
            <a:ext cx="9962530" cy="24069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distributed algorithm that determines how nodes share channel, i.e., determine when node can transmit</a:t>
            </a:r>
          </a:p>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communication about channel sharing must use channel itself! </a:t>
            </a:r>
          </a:p>
          <a:p>
            <a:pPr marL="746125" marR="0" lvl="1" indent="-2238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out-of-band channel for coordination</a:t>
            </a:r>
          </a:p>
        </p:txBody>
      </p:sp>
      <p:sp>
        <p:nvSpPr>
          <p:cNvPr id="5" name="Rectangle 4">
            <a:extLst>
              <a:ext uri="{FF2B5EF4-FFF2-40B4-BE49-F238E27FC236}">
                <a16:creationId xmlns:a16="http://schemas.microsoft.com/office/drawing/2014/main" id="{F1AA9627-8FEC-3848-AA80-2DDEF1AE2F67}"/>
              </a:ext>
            </a:extLst>
          </p:cNvPr>
          <p:cNvSpPr/>
          <p:nvPr/>
        </p:nvSpPr>
        <p:spPr>
          <a:xfrm>
            <a:off x="910441" y="3657925"/>
            <a:ext cx="10442713" cy="23588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A220334-D903-464A-8C54-83F2552D4599}"/>
              </a:ext>
            </a:extLst>
          </p:cNvPr>
          <p:cNvSpPr txBox="1"/>
          <p:nvPr/>
        </p:nvSpPr>
        <p:spPr>
          <a:xfrm>
            <a:off x="1305419" y="3302701"/>
            <a:ext cx="4224618" cy="58477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multiple access protocol</a:t>
            </a:r>
          </a:p>
        </p:txBody>
      </p:sp>
      <p:sp>
        <p:nvSpPr>
          <p:cNvPr id="8" name="Slide Number Placeholder 7">
            <a:extLst>
              <a:ext uri="{FF2B5EF4-FFF2-40B4-BE49-F238E27FC236}">
                <a16:creationId xmlns:a16="http://schemas.microsoft.com/office/drawing/2014/main" id="{5EB7A869-7502-7081-9CB0-0F3D22D5F674}"/>
              </a:ext>
            </a:extLst>
          </p:cNvPr>
          <p:cNvSpPr>
            <a:spLocks noGrp="1"/>
          </p:cNvSpPr>
          <p:nvPr>
            <p:ph type="sldNum" sz="quarter" idx="4"/>
          </p:nvPr>
        </p:nvSpPr>
        <p:spPr/>
        <p:txBody>
          <a:bodyPr/>
          <a:lstStyle/>
          <a:p>
            <a:r>
              <a:rPr lang="en-US" dirty="0"/>
              <a:t>Link Layer </a:t>
            </a:r>
            <a:fld id="{C4204591-24BD-A542-B9D5-F8D8A88D2FEE}" type="slidenum">
              <a:rPr lang="en-US" smtClean="0"/>
              <a:pPr/>
              <a:t>19</a:t>
            </a:fld>
            <a:endParaRPr lang="en-US" dirty="0"/>
          </a:p>
        </p:txBody>
      </p:sp>
    </p:spTree>
    <p:extLst>
      <p:ext uri="{BB962C8B-B14F-4D97-AF65-F5344CB8AC3E}">
        <p14:creationId xmlns:p14="http://schemas.microsoft.com/office/powerpoint/2010/main" val="1661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dissolve">
                                      <p:cBhvr>
                                        <p:cTn id="7" dur="500"/>
                                        <p:tgtEl>
                                          <p:spTgt spid="2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P spid="5"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An </a:t>
            </a:r>
            <a:r>
              <a:rPr lang="en-US" b="0" u="sng" dirty="0">
                <a:solidFill>
                  <a:srgbClr val="C00000"/>
                </a:solidFill>
                <a:latin typeface="+mn-lt"/>
              </a:rPr>
              <a:t>ideal</a:t>
            </a:r>
            <a:r>
              <a:rPr lang="en-US" b="0" dirty="0">
                <a:latin typeface="+mn-lt"/>
              </a:rPr>
              <a:t> multiple access protocol</a:t>
            </a:r>
            <a:endParaRPr lang="en-US" sz="4400" b="0" dirty="0">
              <a:latin typeface="+mn-lt"/>
            </a:endParaRPr>
          </a:p>
        </p:txBody>
      </p:sp>
      <p:sp>
        <p:nvSpPr>
          <p:cNvPr id="8" name="Rectangle 3">
            <a:extLst>
              <a:ext uri="{FF2B5EF4-FFF2-40B4-BE49-F238E27FC236}">
                <a16:creationId xmlns:a16="http://schemas.microsoft.com/office/drawing/2014/main" id="{A702EAE9-EF5B-DD4F-BD34-31F1BD3532FC}"/>
              </a:ext>
            </a:extLst>
          </p:cNvPr>
          <p:cNvSpPr txBox="1">
            <a:spLocks noChangeArrowheads="1"/>
          </p:cNvSpPr>
          <p:nvPr/>
        </p:nvSpPr>
        <p:spPr>
          <a:xfrm>
            <a:off x="944216" y="1626703"/>
            <a:ext cx="100550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given: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multiple access channel (MAC) of rate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bps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desiderata:</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one node wants to transmit, it can send at rate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 when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nodes want to transmit, each can send at average rate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R/M</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3. fully decentralized: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special node to coordinate transmissions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synchronization of clocks, slots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 simple</a:t>
            </a:r>
          </a:p>
        </p:txBody>
      </p:sp>
      <p:sp>
        <p:nvSpPr>
          <p:cNvPr id="6" name="Slide Number Placeholder 5">
            <a:extLst>
              <a:ext uri="{FF2B5EF4-FFF2-40B4-BE49-F238E27FC236}">
                <a16:creationId xmlns:a16="http://schemas.microsoft.com/office/drawing/2014/main" id="{F9A3D35E-F388-1DBB-6AB1-B30BB4D6E3F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319871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dissolv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dissolve">
                                      <p:cBhvr>
                                        <p:cTn id="17" dur="500"/>
                                        <p:tgtEl>
                                          <p:spTgt spid="8">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dissolve">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MAC protocols: taxonomy</a:t>
            </a:r>
            <a:endParaRPr lang="en-US" sz="4400" b="0" dirty="0">
              <a:latin typeface="+mn-lt"/>
            </a:endParaRPr>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92428" y="1356210"/>
            <a:ext cx="6165572" cy="5163860"/>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broad classes: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channel partitioning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divide channel into smaller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pieces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(time slots, frequency, code)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allocate piece to node for exclusive use</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u="none" strike="noStrike" kern="1200" cap="none" spc="0" normalizeH="0" baseline="0" noProof="0" dirty="0">
                <a:ln>
                  <a:noFill/>
                </a:ln>
                <a:solidFill>
                  <a:srgbClr val="C00000"/>
                </a:solidFill>
                <a:effectLst/>
                <a:uLnTx/>
                <a:uFillTx/>
                <a:latin typeface="Calibri" panose="020F0502020204030204"/>
                <a:ea typeface="+mn-ea"/>
                <a:cs typeface="+mn-cs"/>
              </a:rPr>
              <a:t>random access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channel not divided, allow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from collisions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endPar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take turns, but nodes with more to send can take longer turns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78F2E5D-D0AD-428B-3150-07477E280307}"/>
              </a:ext>
            </a:extLst>
          </p:cNvPr>
          <p:cNvSpPr>
            <a:spLocks noGrp="1"/>
          </p:cNvSpPr>
          <p:nvPr>
            <p:ph type="sldNum" sz="quarter" idx="4"/>
          </p:nvPr>
        </p:nvSpPr>
        <p:spPr/>
        <p:txBody>
          <a:bodyPr/>
          <a:lstStyle/>
          <a:p>
            <a:r>
              <a:rPr lang="en-US" dirty="0"/>
              <a:t>Link Layer </a:t>
            </a:r>
            <a:fld id="{C4204591-24BD-A542-B9D5-F8D8A88D2FEE}" type="slidenum">
              <a:rPr lang="en-US" smtClean="0"/>
              <a:pPr/>
              <a:t>21</a:t>
            </a:fld>
            <a:endParaRPr lang="en-US" dirty="0"/>
          </a:p>
        </p:txBody>
      </p:sp>
    </p:spTree>
    <p:extLst>
      <p:ext uri="{BB962C8B-B14F-4D97-AF65-F5344CB8AC3E}">
        <p14:creationId xmlns:p14="http://schemas.microsoft.com/office/powerpoint/2010/main" val="46452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dissolve">
                                      <p:cBhvr>
                                        <p:cTn id="7" dur="500"/>
                                        <p:tgtEl>
                                          <p:spTgt spid="5">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dissolve">
                                      <p:cBhvr>
                                        <p:cTn id="10" dur="500"/>
                                        <p:tgtEl>
                                          <p:spTgt spid="5">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dissolve">
                                      <p:cBhvr>
                                        <p:cTn id="15" dur="500"/>
                                        <p:tgtEl>
                                          <p:spTgt spid="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ssolve">
                                      <p:cBhvr>
                                        <p:cTn id="18" dur="500"/>
                                        <p:tgtEl>
                                          <p:spTgt spid="5">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TDMA</a:t>
            </a:r>
            <a:endParaRPr lang="en-US" sz="4400" b="0" dirty="0">
              <a:latin typeface="+mn-lt"/>
            </a:endParaRPr>
          </a:p>
        </p:txBody>
      </p:sp>
      <p:sp>
        <p:nvSpPr>
          <p:cNvPr id="43" name="Rectangle 3">
            <a:extLst>
              <a:ext uri="{FF2B5EF4-FFF2-40B4-BE49-F238E27FC236}">
                <a16:creationId xmlns:a16="http://schemas.microsoft.com/office/drawing/2014/main" id="{0A448D7E-58D9-064C-A6F1-E4409D3F3FEF}"/>
              </a:ext>
            </a:extLst>
          </p:cNvPr>
          <p:cNvSpPr txBox="1">
            <a:spLocks noChangeArrowheads="1"/>
          </p:cNvSpPr>
          <p:nvPr/>
        </p:nvSpPr>
        <p:spPr bwMode="auto">
          <a:xfrm>
            <a:off x="1192904" y="1459051"/>
            <a:ext cx="1023047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TDMA: time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access to channel in “rounds”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gets fixed length slot (length = packet transmission time) in each round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slots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packets to send, slots 2,5,6 idle </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7B45ED9F-AB5F-B146-B7B0-7832DE28BC25}"/>
              </a:ext>
            </a:extLst>
          </p:cNvPr>
          <p:cNvGrpSpPr/>
          <p:nvPr/>
        </p:nvGrpSpPr>
        <p:grpSpPr>
          <a:xfrm>
            <a:off x="2497001" y="4766572"/>
            <a:ext cx="6084887" cy="962025"/>
            <a:chOff x="2497001" y="4766572"/>
            <a:chExt cx="6084887" cy="962025"/>
          </a:xfrm>
        </p:grpSpPr>
        <p:sp>
          <p:nvSpPr>
            <p:cNvPr id="44" name="Line 7">
              <a:extLst>
                <a:ext uri="{FF2B5EF4-FFF2-40B4-BE49-F238E27FC236}">
                  <a16:creationId xmlns:a16="http://schemas.microsoft.com/office/drawing/2014/main" id="{A162B864-328B-BB4E-A401-8C10A01CA26E}"/>
                </a:ext>
              </a:extLst>
            </p:cNvPr>
            <p:cNvSpPr>
              <a:spLocks noChangeShapeType="1"/>
            </p:cNvSpPr>
            <p:nvPr/>
          </p:nvSpPr>
          <p:spPr bwMode="auto">
            <a:xfrm>
              <a:off x="2497001" y="5652397"/>
              <a:ext cx="60848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5" name="Rectangle 8">
              <a:extLst>
                <a:ext uri="{FF2B5EF4-FFF2-40B4-BE49-F238E27FC236}">
                  <a16:creationId xmlns:a16="http://schemas.microsoft.com/office/drawing/2014/main" id="{5BF0ACED-1DF3-A344-A69A-823B25CE0FB0}"/>
                </a:ext>
              </a:extLst>
            </p:cNvPr>
            <p:cNvSpPr>
              <a:spLocks noChangeArrowheads="1"/>
            </p:cNvSpPr>
            <p:nvPr/>
          </p:nvSpPr>
          <p:spPr bwMode="auto">
            <a:xfrm>
              <a:off x="2719251" y="5425384"/>
              <a:ext cx="479425" cy="230188"/>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 name="Rectangle 10">
              <a:extLst>
                <a:ext uri="{FF2B5EF4-FFF2-40B4-BE49-F238E27FC236}">
                  <a16:creationId xmlns:a16="http://schemas.microsoft.com/office/drawing/2014/main" id="{B5DDDA64-5C9C-D148-8420-B593565524B6}"/>
                </a:ext>
              </a:extLst>
            </p:cNvPr>
            <p:cNvSpPr>
              <a:spLocks noChangeArrowheads="1"/>
            </p:cNvSpPr>
            <p:nvPr/>
          </p:nvSpPr>
          <p:spPr bwMode="auto">
            <a:xfrm>
              <a:off x="3678101" y="5425384"/>
              <a:ext cx="479425" cy="23018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Rectangle 11">
              <a:extLst>
                <a:ext uri="{FF2B5EF4-FFF2-40B4-BE49-F238E27FC236}">
                  <a16:creationId xmlns:a16="http://schemas.microsoft.com/office/drawing/2014/main" id="{D9985277-7968-C842-9231-012104EC2F5E}"/>
                </a:ext>
              </a:extLst>
            </p:cNvPr>
            <p:cNvSpPr>
              <a:spLocks noChangeArrowheads="1"/>
            </p:cNvSpPr>
            <p:nvPr/>
          </p:nvSpPr>
          <p:spPr bwMode="auto">
            <a:xfrm>
              <a:off x="4152763" y="5425384"/>
              <a:ext cx="479425" cy="230188"/>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13">
              <a:extLst>
                <a:ext uri="{FF2B5EF4-FFF2-40B4-BE49-F238E27FC236}">
                  <a16:creationId xmlns:a16="http://schemas.microsoft.com/office/drawing/2014/main" id="{F7E6C5C0-28CB-2C46-906A-E86EFCC6E088}"/>
                </a:ext>
              </a:extLst>
            </p:cNvPr>
            <p:cNvSpPr>
              <a:spLocks noChangeShapeType="1"/>
            </p:cNvSpPr>
            <p:nvPr/>
          </p:nvSpPr>
          <p:spPr bwMode="auto">
            <a:xfrm>
              <a:off x="2720838" y="5312672"/>
              <a:ext cx="0" cy="33813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16">
              <a:extLst>
                <a:ext uri="{FF2B5EF4-FFF2-40B4-BE49-F238E27FC236}">
                  <a16:creationId xmlns:a16="http://schemas.microsoft.com/office/drawing/2014/main" id="{51E737FE-2977-8B4C-B4D9-80C37910A703}"/>
                </a:ext>
              </a:extLst>
            </p:cNvPr>
            <p:cNvSpPr>
              <a:spLocks noChangeShapeType="1"/>
            </p:cNvSpPr>
            <p:nvPr/>
          </p:nvSpPr>
          <p:spPr bwMode="auto">
            <a:xfrm>
              <a:off x="5586276" y="5315847"/>
              <a:ext cx="0" cy="3381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Text Box 23">
              <a:extLst>
                <a:ext uri="{FF2B5EF4-FFF2-40B4-BE49-F238E27FC236}">
                  <a16:creationId xmlns:a16="http://schemas.microsoft.com/office/drawing/2014/main" id="{48F8A2A9-DBD4-9443-B624-51C1A0D8AF14}"/>
                </a:ext>
              </a:extLst>
            </p:cNvPr>
            <p:cNvSpPr txBox="1">
              <a:spLocks noChangeArrowheads="1"/>
            </p:cNvSpPr>
            <p:nvPr/>
          </p:nvSpPr>
          <p:spPr bwMode="auto">
            <a:xfrm>
              <a:off x="2819263" y="5392047"/>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1" name="Text Box 24">
              <a:extLst>
                <a:ext uri="{FF2B5EF4-FFF2-40B4-BE49-F238E27FC236}">
                  <a16:creationId xmlns:a16="http://schemas.microsoft.com/office/drawing/2014/main" id="{4D91ED1E-2495-0E4F-9B3E-3AFE785C5C5C}"/>
                </a:ext>
              </a:extLst>
            </p:cNvPr>
            <p:cNvSpPr txBox="1">
              <a:spLocks noChangeArrowheads="1"/>
            </p:cNvSpPr>
            <p:nvPr/>
          </p:nvSpPr>
          <p:spPr bwMode="auto">
            <a:xfrm>
              <a:off x="3765413" y="5377759"/>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2" name="Text Box 25">
              <a:extLst>
                <a:ext uri="{FF2B5EF4-FFF2-40B4-BE49-F238E27FC236}">
                  <a16:creationId xmlns:a16="http://schemas.microsoft.com/office/drawing/2014/main" id="{AAF51084-5D55-9047-9D10-B125F32EE8BD}"/>
                </a:ext>
              </a:extLst>
            </p:cNvPr>
            <p:cNvSpPr txBox="1">
              <a:spLocks noChangeArrowheads="1"/>
            </p:cNvSpPr>
            <p:nvPr/>
          </p:nvSpPr>
          <p:spPr bwMode="auto">
            <a:xfrm>
              <a:off x="4230551" y="5384109"/>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53" name="Rectangle 26">
              <a:extLst>
                <a:ext uri="{FF2B5EF4-FFF2-40B4-BE49-F238E27FC236}">
                  <a16:creationId xmlns:a16="http://schemas.microsoft.com/office/drawing/2014/main" id="{EA2F25EA-1C55-8B45-8EA1-3A00A92F00F2}"/>
                </a:ext>
              </a:extLst>
            </p:cNvPr>
            <p:cNvSpPr>
              <a:spLocks noChangeArrowheads="1"/>
            </p:cNvSpPr>
            <p:nvPr/>
          </p:nvSpPr>
          <p:spPr bwMode="auto">
            <a:xfrm>
              <a:off x="5576751" y="5420622"/>
              <a:ext cx="479425" cy="23018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Rectangle 27">
              <a:extLst>
                <a:ext uri="{FF2B5EF4-FFF2-40B4-BE49-F238E27FC236}">
                  <a16:creationId xmlns:a16="http://schemas.microsoft.com/office/drawing/2014/main" id="{39F06F1D-D0F6-4C49-99E0-AE58E606ADA5}"/>
                </a:ext>
              </a:extLst>
            </p:cNvPr>
            <p:cNvSpPr>
              <a:spLocks noChangeArrowheads="1"/>
            </p:cNvSpPr>
            <p:nvPr/>
          </p:nvSpPr>
          <p:spPr bwMode="auto">
            <a:xfrm>
              <a:off x="6535601" y="5420622"/>
              <a:ext cx="479425" cy="23018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Rectangle 28">
              <a:extLst>
                <a:ext uri="{FF2B5EF4-FFF2-40B4-BE49-F238E27FC236}">
                  <a16:creationId xmlns:a16="http://schemas.microsoft.com/office/drawing/2014/main" id="{80AEA40D-BFBF-704C-9415-CB79BC9BD49A}"/>
                </a:ext>
              </a:extLst>
            </p:cNvPr>
            <p:cNvSpPr>
              <a:spLocks noChangeArrowheads="1"/>
            </p:cNvSpPr>
            <p:nvPr/>
          </p:nvSpPr>
          <p:spPr bwMode="auto">
            <a:xfrm>
              <a:off x="7010263" y="5420622"/>
              <a:ext cx="479425" cy="230187"/>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6" name="Line 29">
              <a:extLst>
                <a:ext uri="{FF2B5EF4-FFF2-40B4-BE49-F238E27FC236}">
                  <a16:creationId xmlns:a16="http://schemas.microsoft.com/office/drawing/2014/main" id="{5025264D-4923-CA41-AB44-0965E9585DE5}"/>
                </a:ext>
              </a:extLst>
            </p:cNvPr>
            <p:cNvSpPr>
              <a:spLocks noChangeShapeType="1"/>
            </p:cNvSpPr>
            <p:nvPr/>
          </p:nvSpPr>
          <p:spPr bwMode="auto">
            <a:xfrm>
              <a:off x="5578338" y="5307909"/>
              <a:ext cx="0" cy="33813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7" name="Text Box 30">
              <a:extLst>
                <a:ext uri="{FF2B5EF4-FFF2-40B4-BE49-F238E27FC236}">
                  <a16:creationId xmlns:a16="http://schemas.microsoft.com/office/drawing/2014/main" id="{9684285E-DFBE-DA4D-9AE4-55B5626A27C3}"/>
                </a:ext>
              </a:extLst>
            </p:cNvPr>
            <p:cNvSpPr txBox="1">
              <a:spLocks noChangeArrowheads="1"/>
            </p:cNvSpPr>
            <p:nvPr/>
          </p:nvSpPr>
          <p:spPr bwMode="auto">
            <a:xfrm>
              <a:off x="5676763" y="5387284"/>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8" name="Text Box 31">
              <a:extLst>
                <a:ext uri="{FF2B5EF4-FFF2-40B4-BE49-F238E27FC236}">
                  <a16:creationId xmlns:a16="http://schemas.microsoft.com/office/drawing/2014/main" id="{6E82E5EA-026E-7045-B1A4-9CC9C86E88B9}"/>
                </a:ext>
              </a:extLst>
            </p:cNvPr>
            <p:cNvSpPr txBox="1">
              <a:spLocks noChangeArrowheads="1"/>
            </p:cNvSpPr>
            <p:nvPr/>
          </p:nvSpPr>
          <p:spPr bwMode="auto">
            <a:xfrm>
              <a:off x="6622913" y="5372997"/>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9" name="Text Box 32">
              <a:extLst>
                <a:ext uri="{FF2B5EF4-FFF2-40B4-BE49-F238E27FC236}">
                  <a16:creationId xmlns:a16="http://schemas.microsoft.com/office/drawing/2014/main" id="{5B3E3799-80A5-7142-9795-9DF13D5FFEC6}"/>
                </a:ext>
              </a:extLst>
            </p:cNvPr>
            <p:cNvSpPr txBox="1">
              <a:spLocks noChangeArrowheads="1"/>
            </p:cNvSpPr>
            <p:nvPr/>
          </p:nvSpPr>
          <p:spPr bwMode="auto">
            <a:xfrm>
              <a:off x="7088051" y="5379347"/>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60" name="Line 34">
              <a:extLst>
                <a:ext uri="{FF2B5EF4-FFF2-40B4-BE49-F238E27FC236}">
                  <a16:creationId xmlns:a16="http://schemas.microsoft.com/office/drawing/2014/main" id="{14EBD35E-98E3-AF4C-839F-9C6CB952AFF2}"/>
                </a:ext>
              </a:extLst>
            </p:cNvPr>
            <p:cNvSpPr>
              <a:spLocks noChangeShapeType="1"/>
            </p:cNvSpPr>
            <p:nvPr/>
          </p:nvSpPr>
          <p:spPr bwMode="auto">
            <a:xfrm>
              <a:off x="32018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1" name="Line 35">
              <a:extLst>
                <a:ext uri="{FF2B5EF4-FFF2-40B4-BE49-F238E27FC236}">
                  <a16:creationId xmlns:a16="http://schemas.microsoft.com/office/drawing/2014/main" id="{F002AB0E-BA6B-6448-B7B9-3028A445D9C8}"/>
                </a:ext>
              </a:extLst>
            </p:cNvPr>
            <p:cNvSpPr>
              <a:spLocks noChangeShapeType="1"/>
            </p:cNvSpPr>
            <p:nvPr/>
          </p:nvSpPr>
          <p:spPr bwMode="auto">
            <a:xfrm>
              <a:off x="36781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Line 36">
              <a:extLst>
                <a:ext uri="{FF2B5EF4-FFF2-40B4-BE49-F238E27FC236}">
                  <a16:creationId xmlns:a16="http://schemas.microsoft.com/office/drawing/2014/main" id="{F10DFCB1-F5CE-2944-B5BD-75F801E54F04}"/>
                </a:ext>
              </a:extLst>
            </p:cNvPr>
            <p:cNvSpPr>
              <a:spLocks noChangeShapeType="1"/>
            </p:cNvSpPr>
            <p:nvPr/>
          </p:nvSpPr>
          <p:spPr bwMode="auto">
            <a:xfrm>
              <a:off x="415435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Line 37">
              <a:extLst>
                <a:ext uri="{FF2B5EF4-FFF2-40B4-BE49-F238E27FC236}">
                  <a16:creationId xmlns:a16="http://schemas.microsoft.com/office/drawing/2014/main" id="{5C202F74-B0E9-054A-BA6A-ED679E08BD08}"/>
                </a:ext>
              </a:extLst>
            </p:cNvPr>
            <p:cNvSpPr>
              <a:spLocks noChangeShapeType="1"/>
            </p:cNvSpPr>
            <p:nvPr/>
          </p:nvSpPr>
          <p:spPr bwMode="auto">
            <a:xfrm>
              <a:off x="46306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Line 38">
              <a:extLst>
                <a:ext uri="{FF2B5EF4-FFF2-40B4-BE49-F238E27FC236}">
                  <a16:creationId xmlns:a16="http://schemas.microsoft.com/office/drawing/2014/main" id="{17258870-A929-E743-9ABE-DE23B79DBE63}"/>
                </a:ext>
              </a:extLst>
            </p:cNvPr>
            <p:cNvSpPr>
              <a:spLocks noChangeShapeType="1"/>
            </p:cNvSpPr>
            <p:nvPr/>
          </p:nvSpPr>
          <p:spPr bwMode="auto">
            <a:xfrm>
              <a:off x="5111613"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Line 39">
              <a:extLst>
                <a:ext uri="{FF2B5EF4-FFF2-40B4-BE49-F238E27FC236}">
                  <a16:creationId xmlns:a16="http://schemas.microsoft.com/office/drawing/2014/main" id="{8AD32332-0DC8-9E49-947E-1BAEF13A514F}"/>
                </a:ext>
              </a:extLst>
            </p:cNvPr>
            <p:cNvSpPr>
              <a:spLocks noChangeShapeType="1"/>
            </p:cNvSpPr>
            <p:nvPr/>
          </p:nvSpPr>
          <p:spPr bwMode="auto">
            <a:xfrm>
              <a:off x="60593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Line 40">
              <a:extLst>
                <a:ext uri="{FF2B5EF4-FFF2-40B4-BE49-F238E27FC236}">
                  <a16:creationId xmlns:a16="http://schemas.microsoft.com/office/drawing/2014/main" id="{5AD88233-F39A-B84C-B2C9-4019C2559D7E}"/>
                </a:ext>
              </a:extLst>
            </p:cNvPr>
            <p:cNvSpPr>
              <a:spLocks noChangeShapeType="1"/>
            </p:cNvSpPr>
            <p:nvPr/>
          </p:nvSpPr>
          <p:spPr bwMode="auto">
            <a:xfrm>
              <a:off x="7007088"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7" name="Line 41">
              <a:extLst>
                <a:ext uri="{FF2B5EF4-FFF2-40B4-BE49-F238E27FC236}">
                  <a16:creationId xmlns:a16="http://schemas.microsoft.com/office/drawing/2014/main" id="{78671AB0-ED5E-5C4D-AC35-7C14A7C84172}"/>
                </a:ext>
              </a:extLst>
            </p:cNvPr>
            <p:cNvSpPr>
              <a:spLocks noChangeShapeType="1"/>
            </p:cNvSpPr>
            <p:nvPr/>
          </p:nvSpPr>
          <p:spPr bwMode="auto">
            <a:xfrm>
              <a:off x="7954826" y="5407922"/>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42">
              <a:extLst>
                <a:ext uri="{FF2B5EF4-FFF2-40B4-BE49-F238E27FC236}">
                  <a16:creationId xmlns:a16="http://schemas.microsoft.com/office/drawing/2014/main" id="{392BE166-36F8-ED44-B8F4-C49488BC9D2C}"/>
                </a:ext>
              </a:extLst>
            </p:cNvPr>
            <p:cNvSpPr>
              <a:spLocks noChangeShapeType="1"/>
            </p:cNvSpPr>
            <p:nvPr/>
          </p:nvSpPr>
          <p:spPr bwMode="auto">
            <a:xfrm>
              <a:off x="74881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43">
              <a:extLst>
                <a:ext uri="{FF2B5EF4-FFF2-40B4-BE49-F238E27FC236}">
                  <a16:creationId xmlns:a16="http://schemas.microsoft.com/office/drawing/2014/main" id="{C6ED8042-7995-2346-BE45-DBFCD6A2739B}"/>
                </a:ext>
              </a:extLst>
            </p:cNvPr>
            <p:cNvSpPr>
              <a:spLocks noChangeShapeType="1"/>
            </p:cNvSpPr>
            <p:nvPr/>
          </p:nvSpPr>
          <p:spPr bwMode="auto">
            <a:xfrm>
              <a:off x="8435838" y="5322197"/>
              <a:ext cx="0" cy="33813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Line 44">
              <a:extLst>
                <a:ext uri="{FF2B5EF4-FFF2-40B4-BE49-F238E27FC236}">
                  <a16:creationId xmlns:a16="http://schemas.microsoft.com/office/drawing/2014/main" id="{DD22EBBA-AEC8-5E4C-AABA-D5D9CC143D9C}"/>
                </a:ext>
              </a:extLst>
            </p:cNvPr>
            <p:cNvSpPr>
              <a:spLocks noChangeShapeType="1"/>
            </p:cNvSpPr>
            <p:nvPr/>
          </p:nvSpPr>
          <p:spPr bwMode="auto">
            <a:xfrm>
              <a:off x="65356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Text Box 45">
              <a:extLst>
                <a:ext uri="{FF2B5EF4-FFF2-40B4-BE49-F238E27FC236}">
                  <a16:creationId xmlns:a16="http://schemas.microsoft.com/office/drawing/2014/main" id="{F54AF62A-48FF-814D-8354-2867F36F7E4F}"/>
                </a:ext>
              </a:extLst>
            </p:cNvPr>
            <p:cNvSpPr txBox="1">
              <a:spLocks noChangeArrowheads="1"/>
            </p:cNvSpPr>
            <p:nvPr/>
          </p:nvSpPr>
          <p:spPr bwMode="auto">
            <a:xfrm>
              <a:off x="3765413" y="4793559"/>
              <a:ext cx="7048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2" name="Line 46">
              <a:extLst>
                <a:ext uri="{FF2B5EF4-FFF2-40B4-BE49-F238E27FC236}">
                  <a16:creationId xmlns:a16="http://schemas.microsoft.com/office/drawing/2014/main" id="{7D7E0352-F8F2-5743-A848-9F53111F6B3D}"/>
                </a:ext>
              </a:extLst>
            </p:cNvPr>
            <p:cNvSpPr>
              <a:spLocks noChangeShapeType="1"/>
            </p:cNvSpPr>
            <p:nvPr/>
          </p:nvSpPr>
          <p:spPr bwMode="auto">
            <a:xfrm>
              <a:off x="4576626" y="513010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Line 47">
              <a:extLst>
                <a:ext uri="{FF2B5EF4-FFF2-40B4-BE49-F238E27FC236}">
                  <a16:creationId xmlns:a16="http://schemas.microsoft.com/office/drawing/2014/main" id="{EBD725BA-5097-D14C-982A-992BE18BDBC1}"/>
                </a:ext>
              </a:extLst>
            </p:cNvPr>
            <p:cNvSpPr>
              <a:spLocks noChangeShapeType="1"/>
            </p:cNvSpPr>
            <p:nvPr/>
          </p:nvSpPr>
          <p:spPr bwMode="auto">
            <a:xfrm flipH="1">
              <a:off x="2731951" y="512534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4" name="Line 48">
              <a:extLst>
                <a:ext uri="{FF2B5EF4-FFF2-40B4-BE49-F238E27FC236}">
                  <a16:creationId xmlns:a16="http://schemas.microsoft.com/office/drawing/2014/main" id="{E29434D8-2134-AC4C-88EE-1DEC7494A212}"/>
                </a:ext>
              </a:extLst>
            </p:cNvPr>
            <p:cNvSpPr>
              <a:spLocks noChangeShapeType="1"/>
            </p:cNvSpPr>
            <p:nvPr/>
          </p:nvSpPr>
          <p:spPr bwMode="auto">
            <a:xfrm>
              <a:off x="2711313" y="5038034"/>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49">
              <a:extLst>
                <a:ext uri="{FF2B5EF4-FFF2-40B4-BE49-F238E27FC236}">
                  <a16:creationId xmlns:a16="http://schemas.microsoft.com/office/drawing/2014/main" id="{DD6295BF-D109-B14A-8DA1-AE6AAF54DB81}"/>
                </a:ext>
              </a:extLst>
            </p:cNvPr>
            <p:cNvSpPr>
              <a:spLocks noChangeShapeType="1"/>
            </p:cNvSpPr>
            <p:nvPr/>
          </p:nvSpPr>
          <p:spPr bwMode="auto">
            <a:xfrm>
              <a:off x="5570401" y="5028509"/>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Text Box 51">
              <a:extLst>
                <a:ext uri="{FF2B5EF4-FFF2-40B4-BE49-F238E27FC236}">
                  <a16:creationId xmlns:a16="http://schemas.microsoft.com/office/drawing/2014/main" id="{699B3453-7E1D-004F-906D-AF9515116690}"/>
                </a:ext>
              </a:extLst>
            </p:cNvPr>
            <p:cNvSpPr txBox="1">
              <a:spLocks noChangeArrowheads="1"/>
            </p:cNvSpPr>
            <p:nvPr/>
          </p:nvSpPr>
          <p:spPr bwMode="auto">
            <a:xfrm>
              <a:off x="6629263" y="4766572"/>
              <a:ext cx="7048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7" name="Line 52">
              <a:extLst>
                <a:ext uri="{FF2B5EF4-FFF2-40B4-BE49-F238E27FC236}">
                  <a16:creationId xmlns:a16="http://schemas.microsoft.com/office/drawing/2014/main" id="{93CF78E3-E304-1F47-A737-21BE287F408C}"/>
                </a:ext>
              </a:extLst>
            </p:cNvPr>
            <p:cNvSpPr>
              <a:spLocks noChangeShapeType="1"/>
            </p:cNvSpPr>
            <p:nvPr/>
          </p:nvSpPr>
          <p:spPr bwMode="auto">
            <a:xfrm>
              <a:off x="7440476" y="513645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8" name="Line 53">
              <a:extLst>
                <a:ext uri="{FF2B5EF4-FFF2-40B4-BE49-F238E27FC236}">
                  <a16:creationId xmlns:a16="http://schemas.microsoft.com/office/drawing/2014/main" id="{AB3A3849-AE7D-284D-84DC-79BD81FCD662}"/>
                </a:ext>
              </a:extLst>
            </p:cNvPr>
            <p:cNvSpPr>
              <a:spLocks noChangeShapeType="1"/>
            </p:cNvSpPr>
            <p:nvPr/>
          </p:nvSpPr>
          <p:spPr bwMode="auto">
            <a:xfrm flipH="1">
              <a:off x="5595801" y="513169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9" name="Line 55">
              <a:extLst>
                <a:ext uri="{FF2B5EF4-FFF2-40B4-BE49-F238E27FC236}">
                  <a16:creationId xmlns:a16="http://schemas.microsoft.com/office/drawing/2014/main" id="{AE222EAA-A862-9447-9545-E85FC863E78C}"/>
                </a:ext>
              </a:extLst>
            </p:cNvPr>
            <p:cNvSpPr>
              <a:spLocks noChangeShapeType="1"/>
            </p:cNvSpPr>
            <p:nvPr/>
          </p:nvSpPr>
          <p:spPr bwMode="auto">
            <a:xfrm>
              <a:off x="8434251" y="5001522"/>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FFB12BB-0A25-D2A9-F5BA-55CE49142433}"/>
              </a:ext>
            </a:extLst>
          </p:cNvPr>
          <p:cNvSpPr>
            <a:spLocks noGrp="1"/>
          </p:cNvSpPr>
          <p:nvPr>
            <p:ph type="sldNum" sz="quarter" idx="4"/>
          </p:nvPr>
        </p:nvSpPr>
        <p:spPr/>
        <p:txBody>
          <a:bodyPr/>
          <a:lstStyle/>
          <a:p>
            <a:r>
              <a:rPr lang="en-US" dirty="0"/>
              <a:t>Link Layer </a:t>
            </a:r>
            <a:fld id="{C4204591-24BD-A542-B9D5-F8D8A88D2FEE}" type="slidenum">
              <a:rPr lang="en-US" smtClean="0"/>
              <a:pPr/>
              <a:t>22</a:t>
            </a:fld>
            <a:endParaRPr lang="en-US" dirty="0"/>
          </a:p>
        </p:txBody>
      </p:sp>
    </p:spTree>
    <p:extLst>
      <p:ext uri="{BB962C8B-B14F-4D97-AF65-F5344CB8AC3E}">
        <p14:creationId xmlns:p14="http://schemas.microsoft.com/office/powerpoint/2010/main" val="163548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dissolve">
                                      <p:cBhvr>
                                        <p:cTn id="7" dur="500"/>
                                        <p:tgtEl>
                                          <p:spTgt spid="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dissolve">
                                      <p:cBhvr>
                                        <p:cTn id="10" dur="500"/>
                                        <p:tgtEl>
                                          <p:spTgt spid="4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animEffect transition="in" filter="dissolve">
                                      <p:cBhvr>
                                        <p:cTn id="13" dur="500"/>
                                        <p:tgtEl>
                                          <p:spTgt spid="4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3">
                                            <p:txEl>
                                              <p:pRg st="4" end="4"/>
                                            </p:txEl>
                                          </p:spTgt>
                                        </p:tgtEl>
                                        <p:attrNameLst>
                                          <p:attrName>style.visibility</p:attrName>
                                        </p:attrNameLst>
                                      </p:cBhvr>
                                      <p:to>
                                        <p:strVal val="visible"/>
                                      </p:to>
                                    </p:set>
                                    <p:animEffect transition="in" filter="dissolve">
                                      <p:cBhvr>
                                        <p:cTn id="18" dur="500"/>
                                        <p:tgtEl>
                                          <p:spTgt spid="4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FDMA</a:t>
            </a:r>
            <a:endParaRPr lang="en-US" sz="4400" b="0" dirty="0">
              <a:latin typeface="+mn-lt"/>
            </a:endParaRPr>
          </a:p>
        </p:txBody>
      </p:sp>
      <p:sp>
        <p:nvSpPr>
          <p:cNvPr id="106" name="Rectangle 3">
            <a:extLst>
              <a:ext uri="{FF2B5EF4-FFF2-40B4-BE49-F238E27FC236}">
                <a16:creationId xmlns:a16="http://schemas.microsoft.com/office/drawing/2014/main" id="{A94113D7-D843-6943-B334-D7CB4D1F9411}"/>
              </a:ext>
            </a:extLst>
          </p:cNvPr>
          <p:cNvSpPr txBox="1">
            <a:spLocks noChangeArrowheads="1"/>
          </p:cNvSpPr>
          <p:nvPr/>
        </p:nvSpPr>
        <p:spPr bwMode="auto">
          <a:xfrm>
            <a:off x="1097997" y="1404730"/>
            <a:ext cx="10457898" cy="239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FDMA: frequency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channel spectrum divided into frequency bands</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assigned fixed frequency band</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transmission time in frequency bands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 to send, frequency bands 2,5,6 idle </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4DC81C2D-2CB9-E84D-933E-937D6C6ED228}"/>
              </a:ext>
            </a:extLst>
          </p:cNvPr>
          <p:cNvGrpSpPr/>
          <p:nvPr/>
        </p:nvGrpSpPr>
        <p:grpSpPr>
          <a:xfrm>
            <a:off x="2440541" y="3841543"/>
            <a:ext cx="7654925" cy="2428875"/>
            <a:chOff x="2440541" y="3841543"/>
            <a:chExt cx="7654925" cy="2428875"/>
          </a:xfrm>
        </p:grpSpPr>
        <p:sp>
          <p:nvSpPr>
            <p:cNvPr id="107" name="Rectangle 4">
              <a:extLst>
                <a:ext uri="{FF2B5EF4-FFF2-40B4-BE49-F238E27FC236}">
                  <a16:creationId xmlns:a16="http://schemas.microsoft.com/office/drawing/2014/main" id="{FB019CDD-E472-AF4E-8949-C4737F99EB49}"/>
                </a:ext>
              </a:extLst>
            </p:cNvPr>
            <p:cNvSpPr>
              <a:spLocks noChangeArrowheads="1"/>
            </p:cNvSpPr>
            <p:nvPr/>
          </p:nvSpPr>
          <p:spPr bwMode="auto">
            <a:xfrm>
              <a:off x="6774416" y="4019343"/>
              <a:ext cx="627062" cy="2251075"/>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Line 5">
              <a:extLst>
                <a:ext uri="{FF2B5EF4-FFF2-40B4-BE49-F238E27FC236}">
                  <a16:creationId xmlns:a16="http://schemas.microsoft.com/office/drawing/2014/main" id="{7AC0087E-78DE-BF46-9489-779BB31FF6F1}"/>
                </a:ext>
              </a:extLst>
            </p:cNvPr>
            <p:cNvSpPr>
              <a:spLocks noChangeShapeType="1"/>
            </p:cNvSpPr>
            <p:nvPr/>
          </p:nvSpPr>
          <p:spPr bwMode="auto">
            <a:xfrm flipV="1">
              <a:off x="6772828" y="5124243"/>
              <a:ext cx="622300"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9" name="Line 6">
              <a:extLst>
                <a:ext uri="{FF2B5EF4-FFF2-40B4-BE49-F238E27FC236}">
                  <a16:creationId xmlns:a16="http://schemas.microsoft.com/office/drawing/2014/main" id="{9FC23187-FBDC-FA4B-B4E6-6E7E43341D35}"/>
                </a:ext>
              </a:extLst>
            </p:cNvPr>
            <p:cNvSpPr>
              <a:spLocks noChangeShapeType="1"/>
            </p:cNvSpPr>
            <p:nvPr/>
          </p:nvSpPr>
          <p:spPr bwMode="auto">
            <a:xfrm flipV="1">
              <a:off x="6768066" y="5516355"/>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0" name="Line 7">
              <a:extLst>
                <a:ext uri="{FF2B5EF4-FFF2-40B4-BE49-F238E27FC236}">
                  <a16:creationId xmlns:a16="http://schemas.microsoft.com/office/drawing/2014/main" id="{E641A772-5023-C846-9FAC-463AEB27F36B}"/>
                </a:ext>
              </a:extLst>
            </p:cNvPr>
            <p:cNvSpPr>
              <a:spLocks noChangeShapeType="1"/>
            </p:cNvSpPr>
            <p:nvPr/>
          </p:nvSpPr>
          <p:spPr bwMode="auto">
            <a:xfrm flipV="1">
              <a:off x="6772828" y="5902118"/>
              <a:ext cx="627063"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1" name="Line 8">
              <a:extLst>
                <a:ext uri="{FF2B5EF4-FFF2-40B4-BE49-F238E27FC236}">
                  <a16:creationId xmlns:a16="http://schemas.microsoft.com/office/drawing/2014/main" id="{3C34D97D-BA0E-E54B-8121-E6DAAC9C5FB5}"/>
                </a:ext>
              </a:extLst>
            </p:cNvPr>
            <p:cNvSpPr>
              <a:spLocks noChangeShapeType="1"/>
            </p:cNvSpPr>
            <p:nvPr/>
          </p:nvSpPr>
          <p:spPr bwMode="auto">
            <a:xfrm flipV="1">
              <a:off x="6768066" y="4738480"/>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2" name="Line 9">
              <a:extLst>
                <a:ext uri="{FF2B5EF4-FFF2-40B4-BE49-F238E27FC236}">
                  <a16:creationId xmlns:a16="http://schemas.microsoft.com/office/drawing/2014/main" id="{EADC3381-A525-5746-A4EC-3AFDB46D7C0B}"/>
                </a:ext>
              </a:extLst>
            </p:cNvPr>
            <p:cNvSpPr>
              <a:spLocks noChangeShapeType="1"/>
            </p:cNvSpPr>
            <p:nvPr/>
          </p:nvSpPr>
          <p:spPr bwMode="auto">
            <a:xfrm flipV="1">
              <a:off x="6772828" y="4352718"/>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3" name="Line 11">
              <a:extLst>
                <a:ext uri="{FF2B5EF4-FFF2-40B4-BE49-F238E27FC236}">
                  <a16:creationId xmlns:a16="http://schemas.microsoft.com/office/drawing/2014/main" id="{CAEC1A74-CC07-704F-8130-3B0A0ED24D94}"/>
                </a:ext>
              </a:extLst>
            </p:cNvPr>
            <p:cNvSpPr>
              <a:spLocks noChangeShapeType="1"/>
            </p:cNvSpPr>
            <p:nvPr/>
          </p:nvSpPr>
          <p:spPr bwMode="auto">
            <a:xfrm>
              <a:off x="7493553" y="42923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4" name="Freeform 12">
              <a:extLst>
                <a:ext uri="{FF2B5EF4-FFF2-40B4-BE49-F238E27FC236}">
                  <a16:creationId xmlns:a16="http://schemas.microsoft.com/office/drawing/2014/main" id="{4415498F-BA55-314D-A0E8-A4F7108E385D}"/>
                </a:ext>
              </a:extLst>
            </p:cNvPr>
            <p:cNvSpPr>
              <a:spLocks/>
            </p:cNvSpPr>
            <p:nvPr/>
          </p:nvSpPr>
          <p:spPr bwMode="auto">
            <a:xfrm>
              <a:off x="7641191" y="4173330"/>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3333CC"/>
            </a:solidFill>
            <a:ln w="19050"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5" name="Line 13">
              <a:extLst>
                <a:ext uri="{FF2B5EF4-FFF2-40B4-BE49-F238E27FC236}">
                  <a16:creationId xmlns:a16="http://schemas.microsoft.com/office/drawing/2014/main" id="{F566D06F-DA9B-924F-A309-E705E264142F}"/>
                </a:ext>
              </a:extLst>
            </p:cNvPr>
            <p:cNvSpPr>
              <a:spLocks noChangeShapeType="1"/>
            </p:cNvSpPr>
            <p:nvPr/>
          </p:nvSpPr>
          <p:spPr bwMode="auto">
            <a:xfrm>
              <a:off x="7541178" y="4695618"/>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6" name="Line 15">
              <a:extLst>
                <a:ext uri="{FF2B5EF4-FFF2-40B4-BE49-F238E27FC236}">
                  <a16:creationId xmlns:a16="http://schemas.microsoft.com/office/drawing/2014/main" id="{4AF0EC43-8F11-1A47-8304-4922215B14F2}"/>
                </a:ext>
              </a:extLst>
            </p:cNvPr>
            <p:cNvSpPr>
              <a:spLocks noChangeShapeType="1"/>
            </p:cNvSpPr>
            <p:nvPr/>
          </p:nvSpPr>
          <p:spPr bwMode="auto">
            <a:xfrm>
              <a:off x="7541178" y="5094080"/>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7" name="Freeform 16">
              <a:extLst>
                <a:ext uri="{FF2B5EF4-FFF2-40B4-BE49-F238E27FC236}">
                  <a16:creationId xmlns:a16="http://schemas.microsoft.com/office/drawing/2014/main" id="{AB06C57E-A006-8040-A27E-949550E4FE8F}"/>
                </a:ext>
              </a:extLst>
            </p:cNvPr>
            <p:cNvSpPr>
              <a:spLocks/>
            </p:cNvSpPr>
            <p:nvPr/>
          </p:nvSpPr>
          <p:spPr bwMode="auto">
            <a:xfrm>
              <a:off x="7688816" y="4975018"/>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18" name="Group 17">
              <a:extLst>
                <a:ext uri="{FF2B5EF4-FFF2-40B4-BE49-F238E27FC236}">
                  <a16:creationId xmlns:a16="http://schemas.microsoft.com/office/drawing/2014/main" id="{0C46EA38-B2CC-E242-A036-92D6D5CB1BD1}"/>
                </a:ext>
              </a:extLst>
            </p:cNvPr>
            <p:cNvGrpSpPr>
              <a:grpSpLocks/>
            </p:cNvGrpSpPr>
            <p:nvPr/>
          </p:nvGrpSpPr>
          <p:grpSpPr bwMode="auto">
            <a:xfrm>
              <a:off x="7558641" y="5379830"/>
              <a:ext cx="2228850" cy="119063"/>
              <a:chOff x="1884" y="2826"/>
              <a:chExt cx="1404" cy="75"/>
            </a:xfrm>
          </p:grpSpPr>
          <p:sp>
            <p:nvSpPr>
              <p:cNvPr id="119" name="Line 18">
                <a:extLst>
                  <a:ext uri="{FF2B5EF4-FFF2-40B4-BE49-F238E27FC236}">
                    <a16:creationId xmlns:a16="http://schemas.microsoft.com/office/drawing/2014/main" id="{4C5A6A23-131D-3D4A-A858-616AD50DEFFF}"/>
                  </a:ext>
                </a:extLst>
              </p:cNvPr>
              <p:cNvSpPr>
                <a:spLocks noChangeShapeType="1"/>
              </p:cNvSpPr>
              <p:nvPr/>
            </p:nvSpPr>
            <p:spPr bwMode="auto">
              <a:xfrm>
                <a:off x="1884" y="2901"/>
                <a:ext cx="1404" cy="0"/>
              </a:xfrm>
              <a:prstGeom prst="line">
                <a:avLst/>
              </a:prstGeom>
              <a:noFill/>
              <a:ln w="19050">
                <a:no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0" name="Freeform 19">
                <a:extLst>
                  <a:ext uri="{FF2B5EF4-FFF2-40B4-BE49-F238E27FC236}">
                    <a16:creationId xmlns:a16="http://schemas.microsoft.com/office/drawing/2014/main" id="{AD858F7D-3B6B-6C4E-9D01-B6641A9BF839}"/>
                  </a:ext>
                </a:extLst>
              </p:cNvPr>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21" name="Line 20">
              <a:extLst>
                <a:ext uri="{FF2B5EF4-FFF2-40B4-BE49-F238E27FC236}">
                  <a16:creationId xmlns:a16="http://schemas.microsoft.com/office/drawing/2014/main" id="{C3DEAD67-CC99-8145-991E-0D18A9400CC1}"/>
                </a:ext>
              </a:extLst>
            </p:cNvPr>
            <p:cNvSpPr>
              <a:spLocks noChangeShapeType="1"/>
            </p:cNvSpPr>
            <p:nvPr/>
          </p:nvSpPr>
          <p:spPr bwMode="auto">
            <a:xfrm>
              <a:off x="7588803" y="59052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Text Box 22">
              <a:extLst>
                <a:ext uri="{FF2B5EF4-FFF2-40B4-BE49-F238E27FC236}">
                  <a16:creationId xmlns:a16="http://schemas.microsoft.com/office/drawing/2014/main" id="{76166768-A0A0-D047-AF51-584B5A200775}"/>
                </a:ext>
              </a:extLst>
            </p:cNvPr>
            <p:cNvSpPr txBox="1">
              <a:spLocks noChangeArrowheads="1"/>
            </p:cNvSpPr>
            <p:nvPr/>
          </p:nvSpPr>
          <p:spPr bwMode="auto">
            <a:xfrm rot="-5400000">
              <a:off x="5570297" y="4899612"/>
              <a:ext cx="1873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frequency bands</a:t>
              </a:r>
            </a:p>
          </p:txBody>
        </p:sp>
        <p:sp>
          <p:nvSpPr>
            <p:cNvPr id="123" name="Text Box 23">
              <a:extLst>
                <a:ext uri="{FF2B5EF4-FFF2-40B4-BE49-F238E27FC236}">
                  <a16:creationId xmlns:a16="http://schemas.microsoft.com/office/drawing/2014/main" id="{17DE17BD-A94E-DA4D-AAF6-A402FC36902D}"/>
                </a:ext>
              </a:extLst>
            </p:cNvPr>
            <p:cNvSpPr txBox="1">
              <a:spLocks noChangeArrowheads="1"/>
            </p:cNvSpPr>
            <p:nvPr/>
          </p:nvSpPr>
          <p:spPr bwMode="auto">
            <a:xfrm rot="67766">
              <a:off x="9479516" y="3841543"/>
              <a:ext cx="6159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time</a:t>
              </a:r>
            </a:p>
          </p:txBody>
        </p:sp>
        <p:sp>
          <p:nvSpPr>
            <p:cNvPr id="124" name="Freeform 54">
              <a:extLst>
                <a:ext uri="{FF2B5EF4-FFF2-40B4-BE49-F238E27FC236}">
                  <a16:creationId xmlns:a16="http://schemas.microsoft.com/office/drawing/2014/main" id="{7AD42071-4F64-B843-A1C6-7FCBFED04E99}"/>
                </a:ext>
              </a:extLst>
            </p:cNvPr>
            <p:cNvSpPr>
              <a:spLocks/>
            </p:cNvSpPr>
            <p:nvPr/>
          </p:nvSpPr>
          <p:spPr bwMode="auto">
            <a:xfrm>
              <a:off x="4178853" y="4228893"/>
              <a:ext cx="595313" cy="1538287"/>
            </a:xfrm>
            <a:custGeom>
              <a:avLst/>
              <a:gdLst>
                <a:gd name="T0" fmla="*/ 2147483647 w 375"/>
                <a:gd name="T1" fmla="*/ 0 h 969"/>
                <a:gd name="T2" fmla="*/ 0 w 375"/>
                <a:gd name="T3" fmla="*/ 2147483647 h 969"/>
                <a:gd name="T4" fmla="*/ 2147483647 w 375"/>
                <a:gd name="T5" fmla="*/ 2147483647 h 969"/>
                <a:gd name="T6" fmla="*/ 2147483647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rgbClr val="000000"/>
                </a:gs>
                <a:gs pos="100000">
                  <a:srgbClr val="FFFFFF"/>
                </a:gs>
              </a:gsLst>
              <a:lin ang="0" scaled="1"/>
            </a:gradFill>
            <a:ln>
              <a:noFill/>
            </a:ln>
            <a:effectLst/>
            <a:extLst>
              <a:ext uri="{91240B29-F687-4F45-9708-019B960494DF}">
                <a14:hiddenLine xmlns:a14="http://schemas.microsoft.com/office/drawing/2010/main" w="3175"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25" name="Group 56">
              <a:extLst>
                <a:ext uri="{FF2B5EF4-FFF2-40B4-BE49-F238E27FC236}">
                  <a16:creationId xmlns:a16="http://schemas.microsoft.com/office/drawing/2014/main" id="{34B5CE52-E522-7047-BA9D-9BB20B9F9ADA}"/>
                </a:ext>
              </a:extLst>
            </p:cNvPr>
            <p:cNvGrpSpPr>
              <a:grpSpLocks/>
            </p:cNvGrpSpPr>
            <p:nvPr/>
          </p:nvGrpSpPr>
          <p:grpSpPr bwMode="auto">
            <a:xfrm>
              <a:off x="2440541" y="4867068"/>
              <a:ext cx="1666875" cy="314325"/>
              <a:chOff x="1614" y="1494"/>
              <a:chExt cx="1050" cy="198"/>
            </a:xfrm>
          </p:grpSpPr>
          <p:sp>
            <p:nvSpPr>
              <p:cNvPr id="126" name="Rectangle 57">
                <a:extLst>
                  <a:ext uri="{FF2B5EF4-FFF2-40B4-BE49-F238E27FC236}">
                    <a16:creationId xmlns:a16="http://schemas.microsoft.com/office/drawing/2014/main" id="{35185768-7475-464D-9B46-EAE338591F92}"/>
                  </a:ext>
                </a:extLst>
              </p:cNvPr>
              <p:cNvSpPr>
                <a:spLocks noChangeArrowheads="1"/>
              </p:cNvSpPr>
              <p:nvPr/>
            </p:nvSpPr>
            <p:spPr bwMode="auto">
              <a:xfrm>
                <a:off x="2358" y="1500"/>
                <a:ext cx="168" cy="17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Freeform 58">
                <a:extLst>
                  <a:ext uri="{FF2B5EF4-FFF2-40B4-BE49-F238E27FC236}">
                    <a16:creationId xmlns:a16="http://schemas.microsoft.com/office/drawing/2014/main" id="{DE23B659-5071-9E47-B3AE-975CCCF9CC6B}"/>
                  </a:ext>
                </a:extLst>
              </p:cNvPr>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rgbClr val="000000"/>
                  </a:gs>
                  <a:gs pos="50000">
                    <a:srgbClr val="FFFFFF"/>
                  </a:gs>
                  <a:gs pos="100000">
                    <a:srgbClr val="000000"/>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Oval 59">
                <a:extLst>
                  <a:ext uri="{FF2B5EF4-FFF2-40B4-BE49-F238E27FC236}">
                    <a16:creationId xmlns:a16="http://schemas.microsoft.com/office/drawing/2014/main" id="{4CF64D39-F6A5-B043-AE9F-C0E095A8923D}"/>
                  </a:ext>
                </a:extLst>
              </p:cNvPr>
              <p:cNvSpPr>
                <a:spLocks noChangeArrowheads="1"/>
              </p:cNvSpPr>
              <p:nvPr/>
            </p:nvSpPr>
            <p:spPr bwMode="auto">
              <a:xfrm>
                <a:off x="2502" y="1506"/>
                <a:ext cx="62" cy="1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Line 60">
                <a:extLst>
                  <a:ext uri="{FF2B5EF4-FFF2-40B4-BE49-F238E27FC236}">
                    <a16:creationId xmlns:a16="http://schemas.microsoft.com/office/drawing/2014/main" id="{1E0950E2-1737-0848-B4CE-20AE13DCBACB}"/>
                  </a:ext>
                </a:extLst>
              </p:cNvPr>
              <p:cNvSpPr>
                <a:spLocks noChangeShapeType="1"/>
              </p:cNvSpPr>
              <p:nvPr/>
            </p:nvSpPr>
            <p:spPr bwMode="auto">
              <a:xfrm>
                <a:off x="2526" y="1584"/>
                <a:ext cx="1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33" name="Text Box 69">
              <a:extLst>
                <a:ext uri="{FF2B5EF4-FFF2-40B4-BE49-F238E27FC236}">
                  <a16:creationId xmlns:a16="http://schemas.microsoft.com/office/drawing/2014/main" id="{D3E65D95-5225-584A-9047-05868BCE9508}"/>
                </a:ext>
              </a:extLst>
            </p:cNvPr>
            <p:cNvSpPr txBox="1">
              <a:spLocks noChangeArrowheads="1"/>
            </p:cNvSpPr>
            <p:nvPr/>
          </p:nvSpPr>
          <p:spPr bwMode="auto">
            <a:xfrm>
              <a:off x="2589766" y="5579855"/>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FDM cable</a:t>
              </a:r>
            </a:p>
          </p:txBody>
        </p:sp>
        <p:sp>
          <p:nvSpPr>
            <p:cNvPr id="5" name="Freeform 4">
              <a:extLst>
                <a:ext uri="{FF2B5EF4-FFF2-40B4-BE49-F238E27FC236}">
                  <a16:creationId xmlns:a16="http://schemas.microsoft.com/office/drawing/2014/main" id="{9A0270D6-4A2D-1440-9DDD-3F93BFED8457}"/>
                </a:ext>
              </a:extLst>
            </p:cNvPr>
            <p:cNvSpPr/>
            <p:nvPr/>
          </p:nvSpPr>
          <p:spPr>
            <a:xfrm>
              <a:off x="5002905" y="5527821"/>
              <a:ext cx="1003515"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E5148A4D-594A-A94D-A5E8-FC72A487E4BC}"/>
                </a:ext>
              </a:extLst>
            </p:cNvPr>
            <p:cNvGrpSpPr/>
            <p:nvPr/>
          </p:nvGrpSpPr>
          <p:grpSpPr>
            <a:xfrm>
              <a:off x="5000976" y="4204816"/>
              <a:ext cx="907351" cy="280296"/>
              <a:chOff x="4298196" y="6444710"/>
              <a:chExt cx="907351" cy="280296"/>
            </a:xfrm>
          </p:grpSpPr>
          <p:sp>
            <p:nvSpPr>
              <p:cNvPr id="134" name="Freeform 133">
                <a:extLst>
                  <a:ext uri="{FF2B5EF4-FFF2-40B4-BE49-F238E27FC236}">
                    <a16:creationId xmlns:a16="http://schemas.microsoft.com/office/drawing/2014/main" id="{C419FC4E-49FE-3642-80AD-AAE6918A7757}"/>
                  </a:ext>
                </a:extLst>
              </p:cNvPr>
              <p:cNvSpPr/>
              <p:nvPr/>
            </p:nvSpPr>
            <p:spPr>
              <a:xfrm>
                <a:off x="4298196" y="6444710"/>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473D5352-C1A7-7E4B-9326-FE6B9BF0A5AA}"/>
                  </a:ext>
                </a:extLst>
              </p:cNvPr>
              <p:cNvSpPr/>
              <p:nvPr/>
            </p:nvSpPr>
            <p:spPr>
              <a:xfrm>
                <a:off x="4749638" y="6449877"/>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2F59B8CB-4346-D742-A279-4850646C075E}"/>
                </a:ext>
              </a:extLst>
            </p:cNvPr>
            <p:cNvGrpSpPr/>
            <p:nvPr/>
          </p:nvGrpSpPr>
          <p:grpSpPr>
            <a:xfrm>
              <a:off x="4979505" y="4883429"/>
              <a:ext cx="993354" cy="277839"/>
              <a:chOff x="4343400" y="5348498"/>
              <a:chExt cx="993354" cy="277839"/>
            </a:xfrm>
          </p:grpSpPr>
          <p:sp>
            <p:nvSpPr>
              <p:cNvPr id="138" name="Freeform 137">
                <a:extLst>
                  <a:ext uri="{FF2B5EF4-FFF2-40B4-BE49-F238E27FC236}">
                    <a16:creationId xmlns:a16="http://schemas.microsoft.com/office/drawing/2014/main" id="{256BD977-F2A8-9E41-ADA8-C51B7FED488E}"/>
                  </a:ext>
                </a:extLst>
              </p:cNvPr>
              <p:cNvSpPr/>
              <p:nvPr/>
            </p:nvSpPr>
            <p:spPr>
              <a:xfrm>
                <a:off x="4343400" y="5348498"/>
                <a:ext cx="614122"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id="{3FA4DA1D-7930-274D-A8BC-73EA2CC3EB94}"/>
                  </a:ext>
                </a:extLst>
              </p:cNvPr>
              <p:cNvSpPr/>
              <p:nvPr/>
            </p:nvSpPr>
            <p:spPr>
              <a:xfrm>
                <a:off x="4951503" y="5353664"/>
                <a:ext cx="385251" cy="272673"/>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 name="connsiteX0" fmla="*/ 0 w 1836551"/>
                  <a:gd name="connsiteY0" fmla="*/ 228603 h 437831"/>
                  <a:gd name="connsiteX1" fmla="*/ 100739 w 1836551"/>
                  <a:gd name="connsiteY1" fmla="*/ 3 h 437831"/>
                  <a:gd name="connsiteX2" fmla="*/ 286719 w 1836551"/>
                  <a:gd name="connsiteY2" fmla="*/ 430081 h 437831"/>
                  <a:gd name="connsiteX3" fmla="*/ 480448 w 1836551"/>
                  <a:gd name="connsiteY3" fmla="*/ 7752 h 437831"/>
                  <a:gd name="connsiteX4" fmla="*/ 681926 w 1836551"/>
                  <a:gd name="connsiteY4" fmla="*/ 433956 h 437831"/>
                  <a:gd name="connsiteX5" fmla="*/ 867905 w 1836551"/>
                  <a:gd name="connsiteY5" fmla="*/ 7752 h 437831"/>
                  <a:gd name="connsiteX6" fmla="*/ 1061634 w 1836551"/>
                  <a:gd name="connsiteY6" fmla="*/ 430081 h 437831"/>
                  <a:gd name="connsiteX7" fmla="*/ 1255363 w 1836551"/>
                  <a:gd name="connsiteY7" fmla="*/ 3878 h 437831"/>
                  <a:gd name="connsiteX8" fmla="*/ 1452966 w 1836551"/>
                  <a:gd name="connsiteY8" fmla="*/ 430081 h 437831"/>
                  <a:gd name="connsiteX9" fmla="*/ 1638946 w 1836551"/>
                  <a:gd name="connsiteY9" fmla="*/ 3878 h 437831"/>
                  <a:gd name="connsiteX10" fmla="*/ 1836550 w 1836551"/>
                  <a:gd name="connsiteY10" fmla="*/ 437830 h 437831"/>
                  <a:gd name="connsiteX0" fmla="*/ 0 w 1638946"/>
                  <a:gd name="connsiteY0" fmla="*/ 228603 h 433956"/>
                  <a:gd name="connsiteX1" fmla="*/ 100739 w 1638946"/>
                  <a:gd name="connsiteY1" fmla="*/ 3 h 433956"/>
                  <a:gd name="connsiteX2" fmla="*/ 286719 w 1638946"/>
                  <a:gd name="connsiteY2" fmla="*/ 430081 h 433956"/>
                  <a:gd name="connsiteX3" fmla="*/ 480448 w 1638946"/>
                  <a:gd name="connsiteY3" fmla="*/ 7752 h 433956"/>
                  <a:gd name="connsiteX4" fmla="*/ 681926 w 1638946"/>
                  <a:gd name="connsiteY4" fmla="*/ 433956 h 433956"/>
                  <a:gd name="connsiteX5" fmla="*/ 867905 w 1638946"/>
                  <a:gd name="connsiteY5" fmla="*/ 7752 h 433956"/>
                  <a:gd name="connsiteX6" fmla="*/ 1061634 w 1638946"/>
                  <a:gd name="connsiteY6" fmla="*/ 430081 h 433956"/>
                  <a:gd name="connsiteX7" fmla="*/ 1255363 w 1638946"/>
                  <a:gd name="connsiteY7" fmla="*/ 3878 h 433956"/>
                  <a:gd name="connsiteX8" fmla="*/ 1452966 w 1638946"/>
                  <a:gd name="connsiteY8" fmla="*/ 430081 h 433956"/>
                  <a:gd name="connsiteX9" fmla="*/ 1638946 w 1638946"/>
                  <a:gd name="connsiteY9" fmla="*/ 3878 h 433956"/>
                  <a:gd name="connsiteX0" fmla="*/ 0 w 1452965"/>
                  <a:gd name="connsiteY0" fmla="*/ 228603 h 433956"/>
                  <a:gd name="connsiteX1" fmla="*/ 100739 w 1452965"/>
                  <a:gd name="connsiteY1" fmla="*/ 3 h 433956"/>
                  <a:gd name="connsiteX2" fmla="*/ 286719 w 1452965"/>
                  <a:gd name="connsiteY2" fmla="*/ 430081 h 433956"/>
                  <a:gd name="connsiteX3" fmla="*/ 480448 w 1452965"/>
                  <a:gd name="connsiteY3" fmla="*/ 7752 h 433956"/>
                  <a:gd name="connsiteX4" fmla="*/ 681926 w 1452965"/>
                  <a:gd name="connsiteY4" fmla="*/ 433956 h 433956"/>
                  <a:gd name="connsiteX5" fmla="*/ 867905 w 1452965"/>
                  <a:gd name="connsiteY5" fmla="*/ 7752 h 433956"/>
                  <a:gd name="connsiteX6" fmla="*/ 1061634 w 1452965"/>
                  <a:gd name="connsiteY6" fmla="*/ 430081 h 433956"/>
                  <a:gd name="connsiteX7" fmla="*/ 1255363 w 1452965"/>
                  <a:gd name="connsiteY7" fmla="*/ 3878 h 433956"/>
                  <a:gd name="connsiteX8" fmla="*/ 1452966 w 1452965"/>
                  <a:gd name="connsiteY8" fmla="*/ 430081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15300"/>
                  <a:gd name="connsiteY0" fmla="*/ 228603 h 433956"/>
                  <a:gd name="connsiteX1" fmla="*/ 100739 w 1215300"/>
                  <a:gd name="connsiteY1" fmla="*/ 3 h 433956"/>
                  <a:gd name="connsiteX2" fmla="*/ 286719 w 1215300"/>
                  <a:gd name="connsiteY2" fmla="*/ 430081 h 433956"/>
                  <a:gd name="connsiteX3" fmla="*/ 480448 w 1215300"/>
                  <a:gd name="connsiteY3" fmla="*/ 7752 h 433956"/>
                  <a:gd name="connsiteX4" fmla="*/ 681926 w 1215300"/>
                  <a:gd name="connsiteY4" fmla="*/ 433956 h 433956"/>
                  <a:gd name="connsiteX5" fmla="*/ 867905 w 1215300"/>
                  <a:gd name="connsiteY5" fmla="*/ 7752 h 433956"/>
                  <a:gd name="connsiteX6" fmla="*/ 1061634 w 1215300"/>
                  <a:gd name="connsiteY6" fmla="*/ 430081 h 433956"/>
                  <a:gd name="connsiteX7" fmla="*/ 1215300 w 1215300"/>
                  <a:gd name="connsiteY7" fmla="*/ 200945 h 43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300" h="433956">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1003735" y="397882"/>
                      <a:pt x="1061634" y="430081"/>
                    </a:cubicBezTo>
                    <a:cubicBezTo>
                      <a:pt x="1119533" y="462280"/>
                      <a:pt x="1190142" y="281793"/>
                      <a:pt x="1215300" y="2009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0" name="Slide Number Placeholder 9">
            <a:extLst>
              <a:ext uri="{FF2B5EF4-FFF2-40B4-BE49-F238E27FC236}">
                <a16:creationId xmlns:a16="http://schemas.microsoft.com/office/drawing/2014/main" id="{70F3B0C8-9BB5-1CF3-9B79-E287F312E040}"/>
              </a:ext>
            </a:extLst>
          </p:cNvPr>
          <p:cNvSpPr>
            <a:spLocks noGrp="1"/>
          </p:cNvSpPr>
          <p:nvPr>
            <p:ph type="sldNum" sz="quarter" idx="4"/>
          </p:nvPr>
        </p:nvSpPr>
        <p:spPr/>
        <p:txBody>
          <a:bodyPr/>
          <a:lstStyle/>
          <a:p>
            <a:r>
              <a:rPr lang="en-US" dirty="0"/>
              <a:t>Link Layer </a:t>
            </a:r>
            <a:fld id="{C4204591-24BD-A542-B9D5-F8D8A88D2FEE}" type="slidenum">
              <a:rPr lang="en-US" smtClean="0"/>
              <a:pPr/>
              <a:t>23</a:t>
            </a:fld>
            <a:endParaRPr lang="en-US" dirty="0"/>
          </a:p>
        </p:txBody>
      </p:sp>
    </p:spTree>
    <p:extLst>
      <p:ext uri="{BB962C8B-B14F-4D97-AF65-F5344CB8AC3E}">
        <p14:creationId xmlns:p14="http://schemas.microsoft.com/office/powerpoint/2010/main" val="167421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animEffect transition="in" filter="dissolve">
                                      <p:cBhvr>
                                        <p:cTn id="7" dur="500"/>
                                        <p:tgtEl>
                                          <p:spTgt spid="10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6">
                                            <p:txEl>
                                              <p:pRg st="2" end="2"/>
                                            </p:txEl>
                                          </p:spTgt>
                                        </p:tgtEl>
                                        <p:attrNameLst>
                                          <p:attrName>style.visibility</p:attrName>
                                        </p:attrNameLst>
                                      </p:cBhvr>
                                      <p:to>
                                        <p:strVal val="visible"/>
                                      </p:to>
                                    </p:set>
                                    <p:animEffect transition="in" filter="dissolve">
                                      <p:cBhvr>
                                        <p:cTn id="10" dur="500"/>
                                        <p:tgtEl>
                                          <p:spTgt spid="10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6">
                                            <p:txEl>
                                              <p:pRg st="3" end="3"/>
                                            </p:txEl>
                                          </p:spTgt>
                                        </p:tgtEl>
                                        <p:attrNameLst>
                                          <p:attrName>style.visibility</p:attrName>
                                        </p:attrNameLst>
                                      </p:cBhvr>
                                      <p:to>
                                        <p:strVal val="visible"/>
                                      </p:to>
                                    </p:set>
                                    <p:animEffect transition="in" filter="dissolve">
                                      <p:cBhvr>
                                        <p:cTn id="13" dur="500"/>
                                        <p:tgtEl>
                                          <p:spTgt spid="10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6">
                                            <p:txEl>
                                              <p:pRg st="4" end="4"/>
                                            </p:txEl>
                                          </p:spTgt>
                                        </p:tgtEl>
                                        <p:attrNameLst>
                                          <p:attrName>style.visibility</p:attrName>
                                        </p:attrNameLst>
                                      </p:cBhvr>
                                      <p:to>
                                        <p:strVal val="visible"/>
                                      </p:to>
                                    </p:set>
                                    <p:animEffect transition="in" filter="dissolve">
                                      <p:cBhvr>
                                        <p:cTn id="21" dur="500"/>
                                        <p:tgtEl>
                                          <p:spTgt spid="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Random access protocols</a:t>
            </a:r>
            <a:endParaRPr lang="en-US" sz="4400" b="0" dirty="0">
              <a:latin typeface="+mn-lt"/>
            </a:endParaRPr>
          </a:p>
        </p:txBody>
      </p:sp>
      <p:sp>
        <p:nvSpPr>
          <p:cNvPr id="36" name="Rectangle 3">
            <a:extLst>
              <a:ext uri="{FF2B5EF4-FFF2-40B4-BE49-F238E27FC236}">
                <a16:creationId xmlns:a16="http://schemas.microsoft.com/office/drawing/2014/main" id="{0F0D1BE9-A129-4E48-8684-AB67559565A2}"/>
              </a:ext>
            </a:extLst>
          </p:cNvPr>
          <p:cNvSpPr txBox="1">
            <a:spLocks noChangeArrowheads="1"/>
          </p:cNvSpPr>
          <p:nvPr/>
        </p:nvSpPr>
        <p:spPr>
          <a:xfrm>
            <a:off x="799736" y="1280077"/>
            <a:ext cx="6376316" cy="5419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node has packet to send</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transmit at full channel data rate R</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 priori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coordination among nodes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transmitting nodes: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collision</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Rectangle 3">
            <a:extLst>
              <a:ext uri="{FF2B5EF4-FFF2-40B4-BE49-F238E27FC236}">
                <a16:creationId xmlns:a16="http://schemas.microsoft.com/office/drawing/2014/main" id="{83665BA5-9731-9B46-99EC-BAE8216A6FDD}"/>
              </a:ext>
            </a:extLst>
          </p:cNvPr>
          <p:cNvSpPr txBox="1">
            <a:spLocks noChangeArrowheads="1"/>
          </p:cNvSpPr>
          <p:nvPr/>
        </p:nvSpPr>
        <p:spPr>
          <a:xfrm>
            <a:off x="798443" y="3698600"/>
            <a:ext cx="11393557" cy="2940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random access protocol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specifies: </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detect collisions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recover from collisions (e.g., via delayed retransmissions)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examples of random</a:t>
            </a:r>
            <a:r>
              <a:rPr kumimoji="0" lang="en-US" sz="32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access MAC protocols: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ALOHA, slotted ALOHA</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 CSMA/CD, CSMA/CA</a:t>
            </a:r>
          </a:p>
        </p:txBody>
      </p:sp>
      <p:sp>
        <p:nvSpPr>
          <p:cNvPr id="7" name="Slide Number Placeholder 6">
            <a:extLst>
              <a:ext uri="{FF2B5EF4-FFF2-40B4-BE49-F238E27FC236}">
                <a16:creationId xmlns:a16="http://schemas.microsoft.com/office/drawing/2014/main" id="{A26D224C-9EA7-AE8B-F8ED-833FAA42B12C}"/>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Tree>
    <p:extLst>
      <p:ext uri="{BB962C8B-B14F-4D97-AF65-F5344CB8AC3E}">
        <p14:creationId xmlns:p14="http://schemas.microsoft.com/office/powerpoint/2010/main" val="39598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dissolv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dissolve">
                                      <p:cBhvr>
                                        <p:cTn id="34" dur="500"/>
                                        <p:tgtEl>
                                          <p:spTgt spid="5">
                                            <p:txEl>
                                              <p:pRg st="3" end="3"/>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5" name="Rectangle 3">
            <a:extLst>
              <a:ext uri="{FF2B5EF4-FFF2-40B4-BE49-F238E27FC236}">
                <a16:creationId xmlns:a16="http://schemas.microsoft.com/office/drawing/2014/main" id="{B8D6383C-7665-4746-86A3-DB2B42D7440C}"/>
              </a:ext>
            </a:extLst>
          </p:cNvPr>
          <p:cNvSpPr txBox="1">
            <a:spLocks noChangeArrowheads="1"/>
          </p:cNvSpPr>
          <p:nvPr/>
        </p:nvSpPr>
        <p:spPr>
          <a:xfrm>
            <a:off x="893218" y="2309845"/>
            <a:ext cx="51046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assumptions</a:t>
            </a: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 frames same size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time divided into equal size slots (time to transmit 1 frame)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start to transmit only slot beginning </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synchronized</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2 or more nodes transmit in slot, all nodes detect collision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4">
            <a:extLst>
              <a:ext uri="{FF2B5EF4-FFF2-40B4-BE49-F238E27FC236}">
                <a16:creationId xmlns:a16="http://schemas.microsoft.com/office/drawing/2014/main" id="{BFE15C25-BB28-9543-9419-B80CD8AA3C64}"/>
              </a:ext>
            </a:extLst>
          </p:cNvPr>
          <p:cNvSpPr txBox="1">
            <a:spLocks noChangeArrowheads="1"/>
          </p:cNvSpPr>
          <p:nvPr/>
        </p:nvSpPr>
        <p:spPr>
          <a:xfrm>
            <a:off x="6440557" y="1447181"/>
            <a:ext cx="516834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operation:</a:t>
            </a:r>
          </a:p>
          <a:p>
            <a:pPr marL="45720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node obtains fresh frame, transmits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no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can send new frame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retransmits frame in each subsequent slot with probability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until success</a:t>
            </a:r>
          </a:p>
        </p:txBody>
      </p:sp>
      <p:grpSp>
        <p:nvGrpSpPr>
          <p:cNvPr id="9" name="Group 8">
            <a:extLst>
              <a:ext uri="{FF2B5EF4-FFF2-40B4-BE49-F238E27FC236}">
                <a16:creationId xmlns:a16="http://schemas.microsoft.com/office/drawing/2014/main" id="{7E15E43E-EE56-8544-9198-B2CDA59DD294}"/>
              </a:ext>
            </a:extLst>
          </p:cNvPr>
          <p:cNvGrpSpPr/>
          <p:nvPr/>
        </p:nvGrpSpPr>
        <p:grpSpPr>
          <a:xfrm>
            <a:off x="7222435" y="4651513"/>
            <a:ext cx="3379304" cy="1707369"/>
            <a:chOff x="7222435" y="4651513"/>
            <a:chExt cx="3379304" cy="1707369"/>
          </a:xfrm>
        </p:grpSpPr>
        <p:sp>
          <p:nvSpPr>
            <p:cNvPr id="3" name="TextBox 2">
              <a:extLst>
                <a:ext uri="{FF2B5EF4-FFF2-40B4-BE49-F238E27FC236}">
                  <a16:creationId xmlns:a16="http://schemas.microsoft.com/office/drawing/2014/main" id="{3B4B840C-7E28-C04D-8CE9-682705AEE59B}"/>
                </a:ext>
              </a:extLst>
            </p:cNvPr>
            <p:cNvSpPr txBox="1"/>
            <p:nvPr/>
          </p:nvSpPr>
          <p:spPr>
            <a:xfrm>
              <a:off x="7222435" y="5897217"/>
              <a:ext cx="294266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randomization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why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4" name="Oval 3">
              <a:extLst>
                <a:ext uri="{FF2B5EF4-FFF2-40B4-BE49-F238E27FC236}">
                  <a16:creationId xmlns:a16="http://schemas.microsoft.com/office/drawing/2014/main" id="{3078318A-B74F-CF47-A0AD-52CC631467FC}"/>
                </a:ext>
              </a:extLst>
            </p:cNvPr>
            <p:cNvSpPr/>
            <p:nvPr/>
          </p:nvSpPr>
          <p:spPr>
            <a:xfrm>
              <a:off x="10058399" y="4651513"/>
              <a:ext cx="543340" cy="5433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1D232C45-BB94-AB4D-BDBB-4AF8C10F718F}"/>
                </a:ext>
              </a:extLst>
            </p:cNvPr>
            <p:cNvCxnSpPr>
              <a:cxnSpLocks/>
            </p:cNvCxnSpPr>
            <p:nvPr/>
          </p:nvCxnSpPr>
          <p:spPr>
            <a:xfrm flipH="1">
              <a:off x="8468481" y="5181601"/>
              <a:ext cx="1636301" cy="70236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2C19C9-3429-515D-18FE-B538826B2FCC}"/>
              </a:ext>
            </a:extLst>
          </p:cNvPr>
          <p:cNvGrpSpPr/>
          <p:nvPr/>
        </p:nvGrpSpPr>
        <p:grpSpPr>
          <a:xfrm>
            <a:off x="750225" y="1590726"/>
            <a:ext cx="5379777" cy="616012"/>
            <a:chOff x="1060780" y="6095491"/>
            <a:chExt cx="5379777" cy="616012"/>
          </a:xfrm>
        </p:grpSpPr>
        <p:sp>
          <p:nvSpPr>
            <p:cNvPr id="7" name="Line 41">
              <a:extLst>
                <a:ext uri="{FF2B5EF4-FFF2-40B4-BE49-F238E27FC236}">
                  <a16:creationId xmlns:a16="http://schemas.microsoft.com/office/drawing/2014/main" id="{0276C5F5-C151-8B64-F6A1-5AD68357E614}"/>
                </a:ext>
              </a:extLst>
            </p:cNvPr>
            <p:cNvSpPr>
              <a:spLocks noChangeShapeType="1"/>
            </p:cNvSpPr>
            <p:nvPr/>
          </p:nvSpPr>
          <p:spPr bwMode="auto">
            <a:xfrm>
              <a:off x="1230382" y="6205029"/>
              <a:ext cx="5210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0" name="Line 42">
              <a:extLst>
                <a:ext uri="{FF2B5EF4-FFF2-40B4-BE49-F238E27FC236}">
                  <a16:creationId xmlns:a16="http://schemas.microsoft.com/office/drawing/2014/main" id="{40CF0F8C-E8B1-8046-FF5B-12F7C2EBE4DF}"/>
                </a:ext>
              </a:extLst>
            </p:cNvPr>
            <p:cNvSpPr>
              <a:spLocks noChangeShapeType="1"/>
            </p:cNvSpPr>
            <p:nvPr/>
          </p:nvSpPr>
          <p:spPr bwMode="auto">
            <a:xfrm>
              <a:off x="1233557"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1" name="Line 43">
              <a:extLst>
                <a:ext uri="{FF2B5EF4-FFF2-40B4-BE49-F238E27FC236}">
                  <a16:creationId xmlns:a16="http://schemas.microsoft.com/office/drawing/2014/main" id="{8A25623F-AD5C-9E28-1A05-E10223ACFB45}"/>
                </a:ext>
              </a:extLst>
            </p:cNvPr>
            <p:cNvSpPr>
              <a:spLocks noChangeShapeType="1"/>
            </p:cNvSpPr>
            <p:nvPr/>
          </p:nvSpPr>
          <p:spPr bwMode="auto">
            <a:xfrm>
              <a:off x="17336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2" name="Line 44">
              <a:extLst>
                <a:ext uri="{FF2B5EF4-FFF2-40B4-BE49-F238E27FC236}">
                  <a16:creationId xmlns:a16="http://schemas.microsoft.com/office/drawing/2014/main" id="{E67433BA-1EE5-B88B-99A3-26EEEB888455}"/>
                </a:ext>
              </a:extLst>
            </p:cNvPr>
            <p:cNvSpPr>
              <a:spLocks noChangeShapeType="1"/>
            </p:cNvSpPr>
            <p:nvPr/>
          </p:nvSpPr>
          <p:spPr bwMode="auto">
            <a:xfrm>
              <a:off x="2236857"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3" name="Line 45">
              <a:extLst>
                <a:ext uri="{FF2B5EF4-FFF2-40B4-BE49-F238E27FC236}">
                  <a16:creationId xmlns:a16="http://schemas.microsoft.com/office/drawing/2014/main" id="{AEF826E8-B6A9-42F1-B7FD-68B72099D77F}"/>
                </a:ext>
              </a:extLst>
            </p:cNvPr>
            <p:cNvSpPr>
              <a:spLocks noChangeShapeType="1"/>
            </p:cNvSpPr>
            <p:nvPr/>
          </p:nvSpPr>
          <p:spPr bwMode="auto">
            <a:xfrm>
              <a:off x="274326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4" name="Line 46">
              <a:extLst>
                <a:ext uri="{FF2B5EF4-FFF2-40B4-BE49-F238E27FC236}">
                  <a16:creationId xmlns:a16="http://schemas.microsoft.com/office/drawing/2014/main" id="{29AFBB19-94EA-015D-272A-C30C9315C465}"/>
                </a:ext>
              </a:extLst>
            </p:cNvPr>
            <p:cNvSpPr>
              <a:spLocks noChangeShapeType="1"/>
            </p:cNvSpPr>
            <p:nvPr/>
          </p:nvSpPr>
          <p:spPr bwMode="auto">
            <a:xfrm>
              <a:off x="324809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5" name="Line 47">
              <a:extLst>
                <a:ext uri="{FF2B5EF4-FFF2-40B4-BE49-F238E27FC236}">
                  <a16:creationId xmlns:a16="http://schemas.microsoft.com/office/drawing/2014/main" id="{E1F94E06-E6E9-C745-8192-2694DE6A4963}"/>
                </a:ext>
              </a:extLst>
            </p:cNvPr>
            <p:cNvSpPr>
              <a:spLocks noChangeShapeType="1"/>
            </p:cNvSpPr>
            <p:nvPr/>
          </p:nvSpPr>
          <p:spPr bwMode="auto">
            <a:xfrm>
              <a:off x="3756094"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6" name="Line 48">
              <a:extLst>
                <a:ext uri="{FF2B5EF4-FFF2-40B4-BE49-F238E27FC236}">
                  <a16:creationId xmlns:a16="http://schemas.microsoft.com/office/drawing/2014/main" id="{0176187C-B557-E25A-7CEC-479F6C56FF58}"/>
                </a:ext>
              </a:extLst>
            </p:cNvPr>
            <p:cNvSpPr>
              <a:spLocks noChangeShapeType="1"/>
            </p:cNvSpPr>
            <p:nvPr/>
          </p:nvSpPr>
          <p:spPr bwMode="auto">
            <a:xfrm>
              <a:off x="42609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7" name="Line 49">
              <a:extLst>
                <a:ext uri="{FF2B5EF4-FFF2-40B4-BE49-F238E27FC236}">
                  <a16:creationId xmlns:a16="http://schemas.microsoft.com/office/drawing/2014/main" id="{3CE6A93B-8F27-DE7D-3863-730D93C3FC4A}"/>
                </a:ext>
              </a:extLst>
            </p:cNvPr>
            <p:cNvSpPr>
              <a:spLocks noChangeShapeType="1"/>
            </p:cNvSpPr>
            <p:nvPr/>
          </p:nvSpPr>
          <p:spPr bwMode="auto">
            <a:xfrm>
              <a:off x="476574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8" name="Line 50">
              <a:extLst>
                <a:ext uri="{FF2B5EF4-FFF2-40B4-BE49-F238E27FC236}">
                  <a16:creationId xmlns:a16="http://schemas.microsoft.com/office/drawing/2014/main" id="{B191F230-8FF8-0FDA-A0B9-119931581D98}"/>
                </a:ext>
              </a:extLst>
            </p:cNvPr>
            <p:cNvSpPr>
              <a:spLocks noChangeShapeType="1"/>
            </p:cNvSpPr>
            <p:nvPr/>
          </p:nvSpPr>
          <p:spPr bwMode="auto">
            <a:xfrm>
              <a:off x="5273744" y="6098666"/>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9" name="Line 51">
              <a:extLst>
                <a:ext uri="{FF2B5EF4-FFF2-40B4-BE49-F238E27FC236}">
                  <a16:creationId xmlns:a16="http://schemas.microsoft.com/office/drawing/2014/main" id="{AA514025-D0EB-9111-2BCC-BF84748CEAB3}"/>
                </a:ext>
              </a:extLst>
            </p:cNvPr>
            <p:cNvSpPr>
              <a:spLocks noChangeShapeType="1"/>
            </p:cNvSpPr>
            <p:nvPr/>
          </p:nvSpPr>
          <p:spPr bwMode="auto">
            <a:xfrm>
              <a:off x="5762694" y="6095491"/>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20" name="Text Box 54">
              <a:extLst>
                <a:ext uri="{FF2B5EF4-FFF2-40B4-BE49-F238E27FC236}">
                  <a16:creationId xmlns:a16="http://schemas.microsoft.com/office/drawing/2014/main" id="{49F028EB-7EAA-B84A-14D5-5C9E9F8A8DBF}"/>
                </a:ext>
              </a:extLst>
            </p:cNvPr>
            <p:cNvSpPr txBox="1">
              <a:spLocks noChangeArrowheads="1"/>
            </p:cNvSpPr>
            <p:nvPr/>
          </p:nvSpPr>
          <p:spPr bwMode="auto">
            <a:xfrm>
              <a:off x="1060780" y="6309765"/>
              <a:ext cx="3577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p>
          </p:txBody>
        </p:sp>
        <p:sp>
          <p:nvSpPr>
            <p:cNvPr id="21" name="Text Box 54">
              <a:extLst>
                <a:ext uri="{FF2B5EF4-FFF2-40B4-BE49-F238E27FC236}">
                  <a16:creationId xmlns:a16="http://schemas.microsoft.com/office/drawing/2014/main" id="{1C927C57-7914-9E4A-3CEE-46A3C4499634}"/>
                </a:ext>
              </a:extLst>
            </p:cNvPr>
            <p:cNvSpPr txBox="1">
              <a:spLocks noChangeArrowheads="1"/>
            </p:cNvSpPr>
            <p:nvPr/>
          </p:nvSpPr>
          <p:spPr bwMode="auto">
            <a:xfrm>
              <a:off x="1490437" y="6311393"/>
              <a:ext cx="615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+1</a:t>
              </a:r>
            </a:p>
          </p:txBody>
        </p:sp>
      </p:grpSp>
      <p:sp>
        <p:nvSpPr>
          <p:cNvPr id="26" name="Slide Number Placeholder 25">
            <a:extLst>
              <a:ext uri="{FF2B5EF4-FFF2-40B4-BE49-F238E27FC236}">
                <a16:creationId xmlns:a16="http://schemas.microsoft.com/office/drawing/2014/main" id="{A713A912-1EA8-5CBF-7591-3B1FF37A99CD}"/>
              </a:ext>
            </a:extLst>
          </p:cNvPr>
          <p:cNvSpPr>
            <a:spLocks noGrp="1"/>
          </p:cNvSpPr>
          <p:nvPr>
            <p:ph type="sldNum" sz="quarter" idx="4"/>
          </p:nvPr>
        </p:nvSpPr>
        <p:spPr/>
        <p:txBody>
          <a:bodyPr/>
          <a:lstStyle/>
          <a:p>
            <a:r>
              <a:rPr lang="en-US" dirty="0"/>
              <a:t>Link Layer </a:t>
            </a:r>
            <a:fld id="{C4204591-24BD-A542-B9D5-F8D8A88D2FEE}" type="slidenum">
              <a:rPr lang="en-US" smtClean="0"/>
              <a:pPr/>
              <a:t>25</a:t>
            </a:fld>
            <a:endParaRPr lang="en-US" dirty="0"/>
          </a:p>
        </p:txBody>
      </p:sp>
    </p:spTree>
    <p:extLst>
      <p:ext uri="{BB962C8B-B14F-4D97-AF65-F5344CB8AC3E}">
        <p14:creationId xmlns:p14="http://schemas.microsoft.com/office/powerpoint/2010/main" val="167183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66" name="Rectangle 3">
            <a:extLst>
              <a:ext uri="{FF2B5EF4-FFF2-40B4-BE49-F238E27FC236}">
                <a16:creationId xmlns:a16="http://schemas.microsoft.com/office/drawing/2014/main" id="{72A8C484-9F3B-7140-9873-AC4A42E47CCD}"/>
              </a:ext>
            </a:extLst>
          </p:cNvPr>
          <p:cNvSpPr txBox="1">
            <a:spLocks noChangeArrowheads="1"/>
          </p:cNvSpPr>
          <p:nvPr/>
        </p:nvSpPr>
        <p:spPr bwMode="auto">
          <a:xfrm>
            <a:off x="1089991" y="3654425"/>
            <a:ext cx="4846983"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Pros:</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active node can continuously transmit at full rate of channel</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highly decentralized: only slots in nodes need to be in sync</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simple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4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7" name="Rectangle 4">
            <a:extLst>
              <a:ext uri="{FF2B5EF4-FFF2-40B4-BE49-F238E27FC236}">
                <a16:creationId xmlns:a16="http://schemas.microsoft.com/office/drawing/2014/main" id="{2C1441D0-D6C4-E649-93D0-1ECA14AFDA11}"/>
              </a:ext>
            </a:extLst>
          </p:cNvPr>
          <p:cNvSpPr txBox="1">
            <a:spLocks noChangeArrowheads="1"/>
          </p:cNvSpPr>
          <p:nvPr/>
        </p:nvSpPr>
        <p:spPr bwMode="auto">
          <a:xfrm>
            <a:off x="6149008" y="3631167"/>
            <a:ext cx="5579166" cy="274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Cons: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collisions, wasting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idle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nodes may be able to detect collision in less than time to transmit packet</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clock synchronization</a:t>
            </a:r>
          </a:p>
        </p:txBody>
      </p:sp>
      <p:grpSp>
        <p:nvGrpSpPr>
          <p:cNvPr id="69" name="Group 9">
            <a:extLst>
              <a:ext uri="{FF2B5EF4-FFF2-40B4-BE49-F238E27FC236}">
                <a16:creationId xmlns:a16="http://schemas.microsoft.com/office/drawing/2014/main" id="{21164FC9-FE4C-614D-972E-A00FCAE25C23}"/>
              </a:ext>
            </a:extLst>
          </p:cNvPr>
          <p:cNvGrpSpPr>
            <a:grpSpLocks/>
          </p:cNvGrpSpPr>
          <p:nvPr/>
        </p:nvGrpSpPr>
        <p:grpSpPr bwMode="auto">
          <a:xfrm>
            <a:off x="3258866" y="1417223"/>
            <a:ext cx="449263" cy="338137"/>
            <a:chOff x="1185" y="903"/>
            <a:chExt cx="283" cy="213"/>
          </a:xfrm>
        </p:grpSpPr>
        <p:sp>
          <p:nvSpPr>
            <p:cNvPr id="120" name="Rectangle 7">
              <a:extLst>
                <a:ext uri="{FF2B5EF4-FFF2-40B4-BE49-F238E27FC236}">
                  <a16:creationId xmlns:a16="http://schemas.microsoft.com/office/drawing/2014/main" id="{B6FB277F-EDE2-1049-9ABF-92D11D60607B}"/>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21" name="Text Box 8">
              <a:extLst>
                <a:ext uri="{FF2B5EF4-FFF2-40B4-BE49-F238E27FC236}">
                  <a16:creationId xmlns:a16="http://schemas.microsoft.com/office/drawing/2014/main" id="{C293767F-FCDF-8642-A612-4649CC7D059A}"/>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0" name="Group 10">
            <a:extLst>
              <a:ext uri="{FF2B5EF4-FFF2-40B4-BE49-F238E27FC236}">
                <a16:creationId xmlns:a16="http://schemas.microsoft.com/office/drawing/2014/main" id="{CD7A64E0-8DFE-1E45-8F86-C8EBCFF9F9DA}"/>
              </a:ext>
            </a:extLst>
          </p:cNvPr>
          <p:cNvGrpSpPr>
            <a:grpSpLocks/>
          </p:cNvGrpSpPr>
          <p:nvPr/>
        </p:nvGrpSpPr>
        <p:grpSpPr bwMode="auto">
          <a:xfrm>
            <a:off x="4239941" y="1420398"/>
            <a:ext cx="449263" cy="338137"/>
            <a:chOff x="1185" y="903"/>
            <a:chExt cx="283" cy="213"/>
          </a:xfrm>
        </p:grpSpPr>
        <p:sp>
          <p:nvSpPr>
            <p:cNvPr id="118" name="Rectangle 11">
              <a:extLst>
                <a:ext uri="{FF2B5EF4-FFF2-40B4-BE49-F238E27FC236}">
                  <a16:creationId xmlns:a16="http://schemas.microsoft.com/office/drawing/2014/main" id="{07CCF55F-4FAA-894C-888B-199900ED48E9}"/>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9" name="Text Box 12">
              <a:extLst>
                <a:ext uri="{FF2B5EF4-FFF2-40B4-BE49-F238E27FC236}">
                  <a16:creationId xmlns:a16="http://schemas.microsoft.com/office/drawing/2014/main" id="{6E547B66-C5F6-F343-A739-58397CBF0117}"/>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1" name="Group 13">
            <a:extLst>
              <a:ext uri="{FF2B5EF4-FFF2-40B4-BE49-F238E27FC236}">
                <a16:creationId xmlns:a16="http://schemas.microsoft.com/office/drawing/2014/main" id="{5E7B8AAA-4C6F-564D-BA83-59E54AD6FA2A}"/>
              </a:ext>
            </a:extLst>
          </p:cNvPr>
          <p:cNvGrpSpPr>
            <a:grpSpLocks/>
          </p:cNvGrpSpPr>
          <p:nvPr/>
        </p:nvGrpSpPr>
        <p:grpSpPr bwMode="auto">
          <a:xfrm>
            <a:off x="5776641" y="1421985"/>
            <a:ext cx="449263" cy="338137"/>
            <a:chOff x="1185" y="903"/>
            <a:chExt cx="283" cy="213"/>
          </a:xfrm>
        </p:grpSpPr>
        <p:sp>
          <p:nvSpPr>
            <p:cNvPr id="116" name="Rectangle 14">
              <a:extLst>
                <a:ext uri="{FF2B5EF4-FFF2-40B4-BE49-F238E27FC236}">
                  <a16:creationId xmlns:a16="http://schemas.microsoft.com/office/drawing/2014/main" id="{4646B359-A79E-F349-BF8A-9D2512A6292C}"/>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7" name="Text Box 15">
              <a:extLst>
                <a:ext uri="{FF2B5EF4-FFF2-40B4-BE49-F238E27FC236}">
                  <a16:creationId xmlns:a16="http://schemas.microsoft.com/office/drawing/2014/main" id="{6ECCB147-A652-0C45-8411-FDEFE8B769B8}"/>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2" name="Group 16">
            <a:extLst>
              <a:ext uri="{FF2B5EF4-FFF2-40B4-BE49-F238E27FC236}">
                <a16:creationId xmlns:a16="http://schemas.microsoft.com/office/drawing/2014/main" id="{034C0BC2-FAFB-954B-8184-7437ED6443FF}"/>
              </a:ext>
            </a:extLst>
          </p:cNvPr>
          <p:cNvGrpSpPr>
            <a:grpSpLocks/>
          </p:cNvGrpSpPr>
          <p:nvPr/>
        </p:nvGrpSpPr>
        <p:grpSpPr bwMode="auto">
          <a:xfrm>
            <a:off x="6792641" y="1417223"/>
            <a:ext cx="449263" cy="338137"/>
            <a:chOff x="1185" y="903"/>
            <a:chExt cx="283" cy="213"/>
          </a:xfrm>
        </p:grpSpPr>
        <p:sp>
          <p:nvSpPr>
            <p:cNvPr id="114" name="Rectangle 17">
              <a:extLst>
                <a:ext uri="{FF2B5EF4-FFF2-40B4-BE49-F238E27FC236}">
                  <a16:creationId xmlns:a16="http://schemas.microsoft.com/office/drawing/2014/main" id="{B5E231FA-D60E-3344-A54A-AE1CCAC2787E}"/>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5" name="Text Box 18">
              <a:extLst>
                <a:ext uri="{FF2B5EF4-FFF2-40B4-BE49-F238E27FC236}">
                  <a16:creationId xmlns:a16="http://schemas.microsoft.com/office/drawing/2014/main" id="{C4C08E10-907C-DD42-A551-372531B73DDF}"/>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3" name="Group 24">
            <a:extLst>
              <a:ext uri="{FF2B5EF4-FFF2-40B4-BE49-F238E27FC236}">
                <a16:creationId xmlns:a16="http://schemas.microsoft.com/office/drawing/2014/main" id="{647D2F6D-CE64-8B4B-B615-A2D4A4BABDA1}"/>
              </a:ext>
            </a:extLst>
          </p:cNvPr>
          <p:cNvGrpSpPr>
            <a:grpSpLocks/>
          </p:cNvGrpSpPr>
          <p:nvPr/>
        </p:nvGrpSpPr>
        <p:grpSpPr bwMode="auto">
          <a:xfrm>
            <a:off x="3260453" y="1934748"/>
            <a:ext cx="449263" cy="338137"/>
            <a:chOff x="4584" y="1229"/>
            <a:chExt cx="283" cy="213"/>
          </a:xfrm>
        </p:grpSpPr>
        <p:sp>
          <p:nvSpPr>
            <p:cNvPr id="112" name="Rectangle 20">
              <a:extLst>
                <a:ext uri="{FF2B5EF4-FFF2-40B4-BE49-F238E27FC236}">
                  <a16:creationId xmlns:a16="http://schemas.microsoft.com/office/drawing/2014/main" id="{40A791FB-0B4E-E54D-A7B1-9F64A6BAE3D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Text Box 21">
              <a:extLst>
                <a:ext uri="{FF2B5EF4-FFF2-40B4-BE49-F238E27FC236}">
                  <a16:creationId xmlns:a16="http://schemas.microsoft.com/office/drawing/2014/main" id="{B1F1A4C1-13C1-264C-B2A5-E57D85AD56EF}"/>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4" name="Group 31">
            <a:extLst>
              <a:ext uri="{FF2B5EF4-FFF2-40B4-BE49-F238E27FC236}">
                <a16:creationId xmlns:a16="http://schemas.microsoft.com/office/drawing/2014/main" id="{A513746B-2BA9-7842-A3F9-4C806D4C430D}"/>
              </a:ext>
            </a:extLst>
          </p:cNvPr>
          <p:cNvGrpSpPr>
            <a:grpSpLocks/>
          </p:cNvGrpSpPr>
          <p:nvPr/>
        </p:nvGrpSpPr>
        <p:grpSpPr bwMode="auto">
          <a:xfrm>
            <a:off x="3262041" y="2444335"/>
            <a:ext cx="449263" cy="338137"/>
            <a:chOff x="4827" y="1591"/>
            <a:chExt cx="283" cy="213"/>
          </a:xfrm>
        </p:grpSpPr>
        <p:sp>
          <p:nvSpPr>
            <p:cNvPr id="110" name="Rectangle 22">
              <a:extLst>
                <a:ext uri="{FF2B5EF4-FFF2-40B4-BE49-F238E27FC236}">
                  <a16:creationId xmlns:a16="http://schemas.microsoft.com/office/drawing/2014/main" id="{D2113151-CB73-5B4D-B726-093BB119A4B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Text Box 23">
              <a:extLst>
                <a:ext uri="{FF2B5EF4-FFF2-40B4-BE49-F238E27FC236}">
                  <a16:creationId xmlns:a16="http://schemas.microsoft.com/office/drawing/2014/main" id="{F159D2A5-6D5C-0349-BF63-4ECC249F372F}"/>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5" name="Group 25">
            <a:extLst>
              <a:ext uri="{FF2B5EF4-FFF2-40B4-BE49-F238E27FC236}">
                <a16:creationId xmlns:a16="http://schemas.microsoft.com/office/drawing/2014/main" id="{94B00C29-0193-D349-BFB1-CF44B881490C}"/>
              </a:ext>
            </a:extLst>
          </p:cNvPr>
          <p:cNvGrpSpPr>
            <a:grpSpLocks/>
          </p:cNvGrpSpPr>
          <p:nvPr/>
        </p:nvGrpSpPr>
        <p:grpSpPr bwMode="auto">
          <a:xfrm>
            <a:off x="4249466" y="1936335"/>
            <a:ext cx="449263" cy="338137"/>
            <a:chOff x="4584" y="1229"/>
            <a:chExt cx="283" cy="213"/>
          </a:xfrm>
        </p:grpSpPr>
        <p:sp>
          <p:nvSpPr>
            <p:cNvPr id="108" name="Rectangle 26">
              <a:extLst>
                <a:ext uri="{FF2B5EF4-FFF2-40B4-BE49-F238E27FC236}">
                  <a16:creationId xmlns:a16="http://schemas.microsoft.com/office/drawing/2014/main" id="{8A1DD3D1-8785-3040-A4F2-5147DB8857B0}"/>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9" name="Text Box 27">
              <a:extLst>
                <a:ext uri="{FF2B5EF4-FFF2-40B4-BE49-F238E27FC236}">
                  <a16:creationId xmlns:a16="http://schemas.microsoft.com/office/drawing/2014/main" id="{09BBF762-4792-7643-BA15-B59BC2E2DC28}"/>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6" name="Group 28">
            <a:extLst>
              <a:ext uri="{FF2B5EF4-FFF2-40B4-BE49-F238E27FC236}">
                <a16:creationId xmlns:a16="http://schemas.microsoft.com/office/drawing/2014/main" id="{E38A06E9-F095-D04D-91F9-81DAFE4FE972}"/>
              </a:ext>
            </a:extLst>
          </p:cNvPr>
          <p:cNvGrpSpPr>
            <a:grpSpLocks/>
          </p:cNvGrpSpPr>
          <p:nvPr/>
        </p:nvGrpSpPr>
        <p:grpSpPr bwMode="auto">
          <a:xfrm>
            <a:off x="4766991" y="1937923"/>
            <a:ext cx="449263" cy="338137"/>
            <a:chOff x="4584" y="1229"/>
            <a:chExt cx="283" cy="213"/>
          </a:xfrm>
        </p:grpSpPr>
        <p:sp>
          <p:nvSpPr>
            <p:cNvPr id="106" name="Rectangle 29">
              <a:extLst>
                <a:ext uri="{FF2B5EF4-FFF2-40B4-BE49-F238E27FC236}">
                  <a16:creationId xmlns:a16="http://schemas.microsoft.com/office/drawing/2014/main" id="{0987B743-D2A1-9D4F-A662-FFB579A9195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7" name="Text Box 30">
              <a:extLst>
                <a:ext uri="{FF2B5EF4-FFF2-40B4-BE49-F238E27FC236}">
                  <a16:creationId xmlns:a16="http://schemas.microsoft.com/office/drawing/2014/main" id="{89D7FAA9-9F94-0C4F-B4C3-025342E3FD4A}"/>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7" name="Group 32">
            <a:extLst>
              <a:ext uri="{FF2B5EF4-FFF2-40B4-BE49-F238E27FC236}">
                <a16:creationId xmlns:a16="http://schemas.microsoft.com/office/drawing/2014/main" id="{DEC4F61B-7F47-6D40-A1E6-9647D3850BE9}"/>
              </a:ext>
            </a:extLst>
          </p:cNvPr>
          <p:cNvGrpSpPr>
            <a:grpSpLocks/>
          </p:cNvGrpSpPr>
          <p:nvPr/>
        </p:nvGrpSpPr>
        <p:grpSpPr bwMode="auto">
          <a:xfrm>
            <a:off x="5778228" y="2445922"/>
            <a:ext cx="449263" cy="338137"/>
            <a:chOff x="4827" y="1591"/>
            <a:chExt cx="283" cy="213"/>
          </a:xfrm>
        </p:grpSpPr>
        <p:sp>
          <p:nvSpPr>
            <p:cNvPr id="104" name="Rectangle 33">
              <a:extLst>
                <a:ext uri="{FF2B5EF4-FFF2-40B4-BE49-F238E27FC236}">
                  <a16:creationId xmlns:a16="http://schemas.microsoft.com/office/drawing/2014/main" id="{78D56CA1-57DA-D349-81DF-1FE3F45AA458}"/>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5" name="Text Box 34">
              <a:extLst>
                <a:ext uri="{FF2B5EF4-FFF2-40B4-BE49-F238E27FC236}">
                  <a16:creationId xmlns:a16="http://schemas.microsoft.com/office/drawing/2014/main" id="{90B9F9DD-82FB-9540-93E1-DE1323F00CFB}"/>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8" name="Group 35">
            <a:extLst>
              <a:ext uri="{FF2B5EF4-FFF2-40B4-BE49-F238E27FC236}">
                <a16:creationId xmlns:a16="http://schemas.microsoft.com/office/drawing/2014/main" id="{9515035B-221C-F640-AD70-3EDAE35D9A46}"/>
              </a:ext>
            </a:extLst>
          </p:cNvPr>
          <p:cNvGrpSpPr>
            <a:grpSpLocks/>
          </p:cNvGrpSpPr>
          <p:nvPr/>
        </p:nvGrpSpPr>
        <p:grpSpPr bwMode="auto">
          <a:xfrm>
            <a:off x="7289528" y="2447510"/>
            <a:ext cx="449263" cy="338137"/>
            <a:chOff x="4827" y="1591"/>
            <a:chExt cx="283" cy="213"/>
          </a:xfrm>
        </p:grpSpPr>
        <p:sp>
          <p:nvSpPr>
            <p:cNvPr id="102" name="Rectangle 36">
              <a:extLst>
                <a:ext uri="{FF2B5EF4-FFF2-40B4-BE49-F238E27FC236}">
                  <a16:creationId xmlns:a16="http://schemas.microsoft.com/office/drawing/2014/main" id="{011AA78D-6081-1E4C-B13C-ABA03976C8D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3" name="Text Box 37">
              <a:extLst>
                <a:ext uri="{FF2B5EF4-FFF2-40B4-BE49-F238E27FC236}">
                  <a16:creationId xmlns:a16="http://schemas.microsoft.com/office/drawing/2014/main" id="{E9D6FFEE-F33E-FF42-9FA7-54026C2FB7A3}"/>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sp>
        <p:nvSpPr>
          <p:cNvPr id="79" name="Text Box 38">
            <a:extLst>
              <a:ext uri="{FF2B5EF4-FFF2-40B4-BE49-F238E27FC236}">
                <a16:creationId xmlns:a16="http://schemas.microsoft.com/office/drawing/2014/main" id="{BC3667BC-568F-5D45-AA96-AD633C981E1C}"/>
              </a:ext>
            </a:extLst>
          </p:cNvPr>
          <p:cNvSpPr txBox="1">
            <a:spLocks noChangeArrowheads="1"/>
          </p:cNvSpPr>
          <p:nvPr/>
        </p:nvSpPr>
        <p:spPr bwMode="auto">
          <a:xfrm>
            <a:off x="2411141" y="1452148"/>
            <a:ext cx="7620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1</a:t>
            </a:r>
          </a:p>
        </p:txBody>
      </p:sp>
      <p:sp>
        <p:nvSpPr>
          <p:cNvPr id="80" name="Text Box 39">
            <a:extLst>
              <a:ext uri="{FF2B5EF4-FFF2-40B4-BE49-F238E27FC236}">
                <a16:creationId xmlns:a16="http://schemas.microsoft.com/office/drawing/2014/main" id="{54EFAF25-FCFE-594D-BB9A-4C06F0108FB9}"/>
              </a:ext>
            </a:extLst>
          </p:cNvPr>
          <p:cNvSpPr txBox="1">
            <a:spLocks noChangeArrowheads="1"/>
          </p:cNvSpPr>
          <p:nvPr/>
        </p:nvSpPr>
        <p:spPr bwMode="auto">
          <a:xfrm>
            <a:off x="2393678" y="1966498"/>
            <a:ext cx="7620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2</a:t>
            </a:r>
          </a:p>
        </p:txBody>
      </p:sp>
      <p:sp>
        <p:nvSpPr>
          <p:cNvPr id="81" name="Text Box 40">
            <a:extLst>
              <a:ext uri="{FF2B5EF4-FFF2-40B4-BE49-F238E27FC236}">
                <a16:creationId xmlns:a16="http://schemas.microsoft.com/office/drawing/2014/main" id="{047D14B7-CD88-0D4A-AD77-5823FBA991D4}"/>
              </a:ext>
            </a:extLst>
          </p:cNvPr>
          <p:cNvSpPr txBox="1">
            <a:spLocks noChangeArrowheads="1"/>
          </p:cNvSpPr>
          <p:nvPr/>
        </p:nvSpPr>
        <p:spPr bwMode="auto">
          <a:xfrm>
            <a:off x="2439716" y="2469735"/>
            <a:ext cx="7620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3</a:t>
            </a:r>
          </a:p>
        </p:txBody>
      </p:sp>
      <p:sp>
        <p:nvSpPr>
          <p:cNvPr id="82" name="Line 41">
            <a:extLst>
              <a:ext uri="{FF2B5EF4-FFF2-40B4-BE49-F238E27FC236}">
                <a16:creationId xmlns:a16="http://schemas.microsoft.com/office/drawing/2014/main" id="{EF48CFD5-90F6-EF43-A053-5A2BD2F09AEF}"/>
              </a:ext>
            </a:extLst>
          </p:cNvPr>
          <p:cNvSpPr>
            <a:spLocks noChangeShapeType="1"/>
          </p:cNvSpPr>
          <p:nvPr/>
        </p:nvSpPr>
        <p:spPr bwMode="auto">
          <a:xfrm>
            <a:off x="3236641" y="2977735"/>
            <a:ext cx="5210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3" name="Line 42">
            <a:extLst>
              <a:ext uri="{FF2B5EF4-FFF2-40B4-BE49-F238E27FC236}">
                <a16:creationId xmlns:a16="http://schemas.microsoft.com/office/drawing/2014/main" id="{000967D4-6D82-3C45-A172-150191F96BEF}"/>
              </a:ext>
            </a:extLst>
          </p:cNvPr>
          <p:cNvSpPr>
            <a:spLocks noChangeShapeType="1"/>
          </p:cNvSpPr>
          <p:nvPr/>
        </p:nvSpPr>
        <p:spPr bwMode="auto">
          <a:xfrm>
            <a:off x="3239816"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4" name="Line 43">
            <a:extLst>
              <a:ext uri="{FF2B5EF4-FFF2-40B4-BE49-F238E27FC236}">
                <a16:creationId xmlns:a16="http://schemas.microsoft.com/office/drawing/2014/main" id="{F238DB4A-BE5F-9743-9947-04D5215C95E1}"/>
              </a:ext>
            </a:extLst>
          </p:cNvPr>
          <p:cNvSpPr>
            <a:spLocks noChangeShapeType="1"/>
          </p:cNvSpPr>
          <p:nvPr/>
        </p:nvSpPr>
        <p:spPr bwMode="auto">
          <a:xfrm>
            <a:off x="37398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5" name="Line 44">
            <a:extLst>
              <a:ext uri="{FF2B5EF4-FFF2-40B4-BE49-F238E27FC236}">
                <a16:creationId xmlns:a16="http://schemas.microsoft.com/office/drawing/2014/main" id="{C6957062-2774-324C-BCB0-B11EB113A305}"/>
              </a:ext>
            </a:extLst>
          </p:cNvPr>
          <p:cNvSpPr>
            <a:spLocks noChangeShapeType="1"/>
          </p:cNvSpPr>
          <p:nvPr/>
        </p:nvSpPr>
        <p:spPr bwMode="auto">
          <a:xfrm>
            <a:off x="4243116"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6" name="Line 45">
            <a:extLst>
              <a:ext uri="{FF2B5EF4-FFF2-40B4-BE49-F238E27FC236}">
                <a16:creationId xmlns:a16="http://schemas.microsoft.com/office/drawing/2014/main" id="{242EDB35-EDA5-084B-9AA4-62A7C146A416}"/>
              </a:ext>
            </a:extLst>
          </p:cNvPr>
          <p:cNvSpPr>
            <a:spLocks noChangeShapeType="1"/>
          </p:cNvSpPr>
          <p:nvPr/>
        </p:nvSpPr>
        <p:spPr bwMode="auto">
          <a:xfrm>
            <a:off x="474952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7" name="Line 46">
            <a:extLst>
              <a:ext uri="{FF2B5EF4-FFF2-40B4-BE49-F238E27FC236}">
                <a16:creationId xmlns:a16="http://schemas.microsoft.com/office/drawing/2014/main" id="{E0FAA97E-3CAE-F145-BE6E-2931C7A409F0}"/>
              </a:ext>
            </a:extLst>
          </p:cNvPr>
          <p:cNvSpPr>
            <a:spLocks noChangeShapeType="1"/>
          </p:cNvSpPr>
          <p:nvPr/>
        </p:nvSpPr>
        <p:spPr bwMode="auto">
          <a:xfrm>
            <a:off x="525435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8" name="Line 47">
            <a:extLst>
              <a:ext uri="{FF2B5EF4-FFF2-40B4-BE49-F238E27FC236}">
                <a16:creationId xmlns:a16="http://schemas.microsoft.com/office/drawing/2014/main" id="{9EAB79C7-5AED-CD47-BF01-F04C67454D83}"/>
              </a:ext>
            </a:extLst>
          </p:cNvPr>
          <p:cNvSpPr>
            <a:spLocks noChangeShapeType="1"/>
          </p:cNvSpPr>
          <p:nvPr/>
        </p:nvSpPr>
        <p:spPr bwMode="auto">
          <a:xfrm>
            <a:off x="5762353"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9" name="Line 48">
            <a:extLst>
              <a:ext uri="{FF2B5EF4-FFF2-40B4-BE49-F238E27FC236}">
                <a16:creationId xmlns:a16="http://schemas.microsoft.com/office/drawing/2014/main" id="{ED1E52C2-A2DF-7244-888D-8BC965C7BF91}"/>
              </a:ext>
            </a:extLst>
          </p:cNvPr>
          <p:cNvSpPr>
            <a:spLocks noChangeShapeType="1"/>
          </p:cNvSpPr>
          <p:nvPr/>
        </p:nvSpPr>
        <p:spPr bwMode="auto">
          <a:xfrm>
            <a:off x="62671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0" name="Line 49">
            <a:extLst>
              <a:ext uri="{FF2B5EF4-FFF2-40B4-BE49-F238E27FC236}">
                <a16:creationId xmlns:a16="http://schemas.microsoft.com/office/drawing/2014/main" id="{0337F98B-B062-E149-AA28-4B72BC8AD653}"/>
              </a:ext>
            </a:extLst>
          </p:cNvPr>
          <p:cNvSpPr>
            <a:spLocks noChangeShapeType="1"/>
          </p:cNvSpPr>
          <p:nvPr/>
        </p:nvSpPr>
        <p:spPr bwMode="auto">
          <a:xfrm>
            <a:off x="677200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1" name="Line 50">
            <a:extLst>
              <a:ext uri="{FF2B5EF4-FFF2-40B4-BE49-F238E27FC236}">
                <a16:creationId xmlns:a16="http://schemas.microsoft.com/office/drawing/2014/main" id="{A8A55C4A-1AC8-E64D-A11D-781712E97BA7}"/>
              </a:ext>
            </a:extLst>
          </p:cNvPr>
          <p:cNvSpPr>
            <a:spLocks noChangeShapeType="1"/>
          </p:cNvSpPr>
          <p:nvPr/>
        </p:nvSpPr>
        <p:spPr bwMode="auto">
          <a:xfrm>
            <a:off x="7280003" y="2871372"/>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2" name="Line 51">
            <a:extLst>
              <a:ext uri="{FF2B5EF4-FFF2-40B4-BE49-F238E27FC236}">
                <a16:creationId xmlns:a16="http://schemas.microsoft.com/office/drawing/2014/main" id="{68413A17-8D6D-6F4A-9006-440A683FDCD3}"/>
              </a:ext>
            </a:extLst>
          </p:cNvPr>
          <p:cNvSpPr>
            <a:spLocks noChangeShapeType="1"/>
          </p:cNvSpPr>
          <p:nvPr/>
        </p:nvSpPr>
        <p:spPr bwMode="auto">
          <a:xfrm>
            <a:off x="7768953" y="2868197"/>
            <a:ext cx="0" cy="212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3" name="Text Box 54">
            <a:extLst>
              <a:ext uri="{FF2B5EF4-FFF2-40B4-BE49-F238E27FC236}">
                <a16:creationId xmlns:a16="http://schemas.microsoft.com/office/drawing/2014/main" id="{EFB9B6C9-55C7-9543-BEDB-3C9A6C2B175D}"/>
              </a:ext>
            </a:extLst>
          </p:cNvPr>
          <p:cNvSpPr txBox="1">
            <a:spLocks noChangeArrowheads="1"/>
          </p:cNvSpPr>
          <p:nvPr/>
        </p:nvSpPr>
        <p:spPr bwMode="auto">
          <a:xfrm>
            <a:off x="3301728" y="2992022"/>
            <a:ext cx="320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4" name="Text Box 55">
            <a:extLst>
              <a:ext uri="{FF2B5EF4-FFF2-40B4-BE49-F238E27FC236}">
                <a16:creationId xmlns:a16="http://schemas.microsoft.com/office/drawing/2014/main" id="{A8BF3599-17CC-C54D-A1F4-204FFCEF53B4}"/>
              </a:ext>
            </a:extLst>
          </p:cNvPr>
          <p:cNvSpPr txBox="1">
            <a:spLocks noChangeArrowheads="1"/>
          </p:cNvSpPr>
          <p:nvPr/>
        </p:nvSpPr>
        <p:spPr bwMode="auto">
          <a:xfrm>
            <a:off x="4320903" y="2992022"/>
            <a:ext cx="320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5" name="Text Box 56">
            <a:extLst>
              <a:ext uri="{FF2B5EF4-FFF2-40B4-BE49-F238E27FC236}">
                <a16:creationId xmlns:a16="http://schemas.microsoft.com/office/drawing/2014/main" id="{016A40F4-F886-714E-966E-BFDE0F62F876}"/>
              </a:ext>
            </a:extLst>
          </p:cNvPr>
          <p:cNvSpPr txBox="1">
            <a:spLocks noChangeArrowheads="1"/>
          </p:cNvSpPr>
          <p:nvPr/>
        </p:nvSpPr>
        <p:spPr bwMode="auto">
          <a:xfrm>
            <a:off x="5835378" y="2992022"/>
            <a:ext cx="320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6" name="Text Box 58">
            <a:extLst>
              <a:ext uri="{FF2B5EF4-FFF2-40B4-BE49-F238E27FC236}">
                <a16:creationId xmlns:a16="http://schemas.microsoft.com/office/drawing/2014/main" id="{807DF3EC-AAB1-B04A-A023-C5893F6D2704}"/>
              </a:ext>
            </a:extLst>
          </p:cNvPr>
          <p:cNvSpPr txBox="1">
            <a:spLocks noChangeArrowheads="1"/>
          </p:cNvSpPr>
          <p:nvPr/>
        </p:nvSpPr>
        <p:spPr bwMode="auto">
          <a:xfrm>
            <a:off x="4835253" y="2992022"/>
            <a:ext cx="3063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7" name="Text Box 59">
            <a:extLst>
              <a:ext uri="{FF2B5EF4-FFF2-40B4-BE49-F238E27FC236}">
                <a16:creationId xmlns:a16="http://schemas.microsoft.com/office/drawing/2014/main" id="{17BF9D31-70E0-5A45-BE2F-E528E8116837}"/>
              </a:ext>
            </a:extLst>
          </p:cNvPr>
          <p:cNvSpPr txBox="1">
            <a:spLocks noChangeArrowheads="1"/>
          </p:cNvSpPr>
          <p:nvPr/>
        </p:nvSpPr>
        <p:spPr bwMode="auto">
          <a:xfrm>
            <a:off x="6835503" y="2992022"/>
            <a:ext cx="3063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8" name="Text Box 60">
            <a:extLst>
              <a:ext uri="{FF2B5EF4-FFF2-40B4-BE49-F238E27FC236}">
                <a16:creationId xmlns:a16="http://schemas.microsoft.com/office/drawing/2014/main" id="{FE3B7D2B-E773-5048-9CD2-02409182FB9F}"/>
              </a:ext>
            </a:extLst>
          </p:cNvPr>
          <p:cNvSpPr txBox="1">
            <a:spLocks noChangeArrowheads="1"/>
          </p:cNvSpPr>
          <p:nvPr/>
        </p:nvSpPr>
        <p:spPr bwMode="auto">
          <a:xfrm>
            <a:off x="7321278" y="2992022"/>
            <a:ext cx="3063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9" name="Text Box 61">
            <a:extLst>
              <a:ext uri="{FF2B5EF4-FFF2-40B4-BE49-F238E27FC236}">
                <a16:creationId xmlns:a16="http://schemas.microsoft.com/office/drawing/2014/main" id="{67899F9D-5059-EB46-BE3E-E0710E91B7E7}"/>
              </a:ext>
            </a:extLst>
          </p:cNvPr>
          <p:cNvSpPr txBox="1">
            <a:spLocks noChangeArrowheads="1"/>
          </p:cNvSpPr>
          <p:nvPr/>
        </p:nvSpPr>
        <p:spPr bwMode="auto">
          <a:xfrm>
            <a:off x="3824016" y="2988847"/>
            <a:ext cx="309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0" name="Text Box 62">
            <a:extLst>
              <a:ext uri="{FF2B5EF4-FFF2-40B4-BE49-F238E27FC236}">
                <a16:creationId xmlns:a16="http://schemas.microsoft.com/office/drawing/2014/main" id="{0537C8B8-45B8-534A-B936-B66DF9D0E5CB}"/>
              </a:ext>
            </a:extLst>
          </p:cNvPr>
          <p:cNvSpPr txBox="1">
            <a:spLocks noChangeArrowheads="1"/>
          </p:cNvSpPr>
          <p:nvPr/>
        </p:nvSpPr>
        <p:spPr bwMode="auto">
          <a:xfrm>
            <a:off x="5340078" y="2988847"/>
            <a:ext cx="309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1" name="Text Box 63">
            <a:extLst>
              <a:ext uri="{FF2B5EF4-FFF2-40B4-BE49-F238E27FC236}">
                <a16:creationId xmlns:a16="http://schemas.microsoft.com/office/drawing/2014/main" id="{A95F6825-15C2-894C-A225-C35D931A8267}"/>
              </a:ext>
            </a:extLst>
          </p:cNvPr>
          <p:cNvSpPr txBox="1">
            <a:spLocks noChangeArrowheads="1"/>
          </p:cNvSpPr>
          <p:nvPr/>
        </p:nvSpPr>
        <p:spPr bwMode="auto">
          <a:xfrm>
            <a:off x="6340203" y="2988847"/>
            <a:ext cx="309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7" name="TextBox 6">
            <a:extLst>
              <a:ext uri="{FF2B5EF4-FFF2-40B4-BE49-F238E27FC236}">
                <a16:creationId xmlns:a16="http://schemas.microsoft.com/office/drawing/2014/main" id="{6F11076B-DA1C-6740-8643-B478EA3CF6E2}"/>
              </a:ext>
            </a:extLst>
          </p:cNvPr>
          <p:cNvSpPr txBox="1"/>
          <p:nvPr/>
        </p:nvSpPr>
        <p:spPr>
          <a:xfrm>
            <a:off x="8693431" y="1736034"/>
            <a:ext cx="1514197"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collision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success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empty</a:t>
            </a:r>
          </a:p>
        </p:txBody>
      </p:sp>
      <p:sp>
        <p:nvSpPr>
          <p:cNvPr id="6" name="Slide Number Placeholder 5">
            <a:extLst>
              <a:ext uri="{FF2B5EF4-FFF2-40B4-BE49-F238E27FC236}">
                <a16:creationId xmlns:a16="http://schemas.microsoft.com/office/drawing/2014/main" id="{6BC786F0-43E2-384B-F097-CFEFD62A00DE}"/>
              </a:ext>
            </a:extLst>
          </p:cNvPr>
          <p:cNvSpPr>
            <a:spLocks noGrp="1"/>
          </p:cNvSpPr>
          <p:nvPr>
            <p:ph type="sldNum" sz="quarter" idx="4"/>
          </p:nvPr>
        </p:nvSpPr>
        <p:spPr/>
        <p:txBody>
          <a:bodyPr/>
          <a:lstStyle/>
          <a:p>
            <a:r>
              <a:rPr lang="en-US" dirty="0"/>
              <a:t>Link Layer </a:t>
            </a:r>
            <a:fld id="{C4204591-24BD-A542-B9D5-F8D8A88D2FEE}" type="slidenum">
              <a:rPr lang="en-US" smtClean="0"/>
              <a:pPr/>
              <a:t>26</a:t>
            </a:fld>
            <a:endParaRPr lang="en-US" dirty="0"/>
          </a:p>
        </p:txBody>
      </p:sp>
    </p:spTree>
    <p:extLst>
      <p:ext uri="{BB962C8B-B14F-4D97-AF65-F5344CB8AC3E}">
        <p14:creationId xmlns:p14="http://schemas.microsoft.com/office/powerpoint/2010/main" val="170505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13571B-5A38-7249-BDB3-42189BDDBF13}"/>
              </a:ext>
            </a:extLst>
          </p:cNvPr>
          <p:cNvSpPr>
            <a:spLocks noGrp="1"/>
          </p:cNvSpPr>
          <p:nvPr>
            <p:ph idx="1"/>
          </p:nvPr>
        </p:nvSpPr>
        <p:spPr>
          <a:xfrm>
            <a:off x="824948" y="1697523"/>
            <a:ext cx="11062252" cy="4743034"/>
          </a:xfrm>
        </p:spPr>
        <p:txBody>
          <a:bodyPr>
            <a:normAutofit/>
          </a:bodyPr>
          <a:lstStyle/>
          <a:p>
            <a:pPr marL="130175" indent="0">
              <a:buNone/>
            </a:pPr>
            <a:r>
              <a:rPr lang="en-US" sz="3200" dirty="0">
                <a:solidFill>
                  <a:srgbClr val="C00000"/>
                </a:solidFill>
              </a:rPr>
              <a:t>efficiency: </a:t>
            </a:r>
            <a:r>
              <a:rPr lang="en-US" dirty="0"/>
              <a:t>long-run  fraction of successful slots  (many nodes, all with many frames to send)</a:t>
            </a:r>
          </a:p>
          <a:p>
            <a:pPr marL="457200" indent="-274638">
              <a:defRPr/>
            </a:pPr>
            <a:r>
              <a:rPr lang="en-US" i="1" dirty="0"/>
              <a:t>suppose:</a:t>
            </a:r>
            <a:r>
              <a:rPr lang="en-US" dirty="0"/>
              <a:t> </a:t>
            </a:r>
            <a:r>
              <a:rPr lang="en-US" i="1" dirty="0"/>
              <a:t>N</a:t>
            </a:r>
            <a:r>
              <a:rPr lang="en-US" dirty="0"/>
              <a:t> nodes with many frames to send, each transmits in slot with probability </a:t>
            </a:r>
            <a:r>
              <a:rPr lang="en-US" i="1" dirty="0"/>
              <a:t>p</a:t>
            </a:r>
          </a:p>
          <a:p>
            <a:pPr marL="800100" lvl="1" indent="-274638">
              <a:defRPr/>
            </a:pPr>
            <a:r>
              <a:rPr lang="en-US" sz="2600" dirty="0"/>
              <a:t>prob that given node has success in a slot  = </a:t>
            </a:r>
            <a:r>
              <a:rPr lang="en-US" sz="2600" i="1" dirty="0"/>
              <a:t>p(1-p)</a:t>
            </a:r>
            <a:r>
              <a:rPr lang="en-US" sz="2600" b="1" i="1" baseline="30000" dirty="0"/>
              <a:t>N-1</a:t>
            </a:r>
          </a:p>
          <a:p>
            <a:pPr marL="800100" lvl="1" indent="-274638">
              <a:defRPr/>
            </a:pPr>
            <a:r>
              <a:rPr lang="en-US" sz="2600" dirty="0"/>
              <a:t>prob that </a:t>
            </a:r>
            <a:r>
              <a:rPr lang="en-US" sz="2600" i="1" dirty="0"/>
              <a:t>any</a:t>
            </a:r>
            <a:r>
              <a:rPr lang="en-US" sz="2600" dirty="0"/>
              <a:t> node has a success = </a:t>
            </a:r>
            <a:r>
              <a:rPr lang="en-US" sz="2600" i="1" dirty="0"/>
              <a:t>Np(1-p)</a:t>
            </a:r>
            <a:r>
              <a:rPr lang="en-US" sz="2600" b="1" i="1" baseline="30000" dirty="0"/>
              <a:t>N-1</a:t>
            </a:r>
          </a:p>
          <a:p>
            <a:pPr marL="800100" lvl="1" indent="-274638">
              <a:defRPr/>
            </a:pPr>
            <a:r>
              <a:rPr lang="en-US" sz="2600" dirty="0"/>
              <a:t>max efficiency: find </a:t>
            </a:r>
            <a:r>
              <a:rPr lang="en-US" sz="2600" i="1" dirty="0"/>
              <a:t>p* </a:t>
            </a:r>
            <a:r>
              <a:rPr lang="en-US" sz="2600" dirty="0"/>
              <a:t>that maximizes  </a:t>
            </a:r>
            <a:r>
              <a:rPr lang="en-US" sz="2600" i="1" dirty="0"/>
              <a:t>Np(1-p)</a:t>
            </a:r>
            <a:r>
              <a:rPr lang="en-US" sz="2600" b="1" i="1" baseline="30000" dirty="0"/>
              <a:t>N-1</a:t>
            </a:r>
          </a:p>
          <a:p>
            <a:pPr marL="800100" lvl="1" indent="-274638">
              <a:defRPr/>
            </a:pPr>
            <a:r>
              <a:rPr lang="en-US" sz="2600" dirty="0"/>
              <a:t>for many nodes, take limit of </a:t>
            </a:r>
            <a:r>
              <a:rPr lang="en-US" sz="2600" i="1" dirty="0"/>
              <a:t>Np*(1-p*)</a:t>
            </a:r>
            <a:r>
              <a:rPr lang="en-US" sz="2600" b="1" i="1" baseline="30000" dirty="0"/>
              <a:t>N-1 </a:t>
            </a:r>
            <a:r>
              <a:rPr lang="en-US" sz="2600" dirty="0"/>
              <a:t>as </a:t>
            </a:r>
            <a:r>
              <a:rPr lang="en-US" sz="2600" i="1" dirty="0"/>
              <a:t>N</a:t>
            </a:r>
            <a:r>
              <a:rPr lang="en-US" sz="2600" dirty="0"/>
              <a:t> goes to infinity, gives</a:t>
            </a:r>
            <a:r>
              <a:rPr lang="en-US" dirty="0"/>
              <a:t>:</a:t>
            </a:r>
          </a:p>
          <a:p>
            <a:pPr>
              <a:buFont typeface="Wingdings" charset="0"/>
              <a:buNone/>
              <a:defRPr/>
            </a:pPr>
            <a:r>
              <a:rPr lang="en-US" dirty="0">
                <a:solidFill>
                  <a:srgbClr val="C00000"/>
                </a:solidFill>
              </a:rPr>
              <a:t>    </a:t>
            </a:r>
            <a:r>
              <a:rPr lang="en-US" i="1" dirty="0">
                <a:solidFill>
                  <a:srgbClr val="C00000"/>
                </a:solidFill>
              </a:rPr>
              <a:t>max efficiency = 1/e = .37</a:t>
            </a:r>
            <a:endParaRPr lang="en-US" b="1" i="1" baseline="30000" dirty="0">
              <a:solidFill>
                <a:srgbClr val="C00000"/>
              </a:solidFill>
            </a:endParaRPr>
          </a:p>
          <a:p>
            <a:pPr marL="457200" indent="-274638">
              <a:lnSpc>
                <a:spcPct val="85000"/>
              </a:lnSpc>
              <a:defRPr/>
            </a:pPr>
            <a:r>
              <a:rPr lang="en-US" sz="3600" i="1" dirty="0">
                <a:solidFill>
                  <a:srgbClr val="0000A8"/>
                </a:solidFill>
              </a:rPr>
              <a:t>at best:</a:t>
            </a:r>
            <a:r>
              <a:rPr lang="en-US" sz="3200" i="1" dirty="0">
                <a:solidFill>
                  <a:srgbClr val="0000A8"/>
                </a:solidFill>
              </a:rPr>
              <a:t> </a:t>
            </a:r>
            <a:r>
              <a:rPr lang="en-US" sz="3200" dirty="0"/>
              <a:t>channel used for useful  transmissions 37% of time!</a:t>
            </a:r>
          </a:p>
          <a:p>
            <a:pPr>
              <a:defRPr/>
            </a:pPr>
            <a:endParaRPr lang="en-US" i="1" dirty="0"/>
          </a:p>
          <a:p>
            <a:endParaRPr lang="en-US" dirty="0"/>
          </a:p>
          <a:p>
            <a:endParaRPr lang="en-US" dirty="0"/>
          </a:p>
          <a:p>
            <a:endParaRPr lang="en-US" dirty="0"/>
          </a:p>
        </p:txBody>
      </p:sp>
      <p:sp>
        <p:nvSpPr>
          <p:cNvPr id="6" name="Title 5">
            <a:extLst>
              <a:ext uri="{FF2B5EF4-FFF2-40B4-BE49-F238E27FC236}">
                <a16:creationId xmlns:a16="http://schemas.microsoft.com/office/drawing/2014/main" id="{A11A8D2D-09AD-0C49-9183-F486B93711AA}"/>
              </a:ext>
            </a:extLst>
          </p:cNvPr>
          <p:cNvSpPr>
            <a:spLocks noGrp="1"/>
          </p:cNvSpPr>
          <p:nvPr>
            <p:ph type="title"/>
          </p:nvPr>
        </p:nvSpPr>
        <p:spPr/>
        <p:txBody>
          <a:bodyPr/>
          <a:lstStyle/>
          <a:p>
            <a:r>
              <a:rPr lang="en-US" dirty="0"/>
              <a:t>Slotted ALOHA: efficiency</a:t>
            </a:r>
          </a:p>
        </p:txBody>
      </p:sp>
      <p:pic>
        <p:nvPicPr>
          <p:cNvPr id="3" name="Picture 2" descr="A picture containing icon&#10;&#10;Description automatically generated">
            <a:extLst>
              <a:ext uri="{FF2B5EF4-FFF2-40B4-BE49-F238E27FC236}">
                <a16:creationId xmlns:a16="http://schemas.microsoft.com/office/drawing/2014/main" id="{64AC7DCD-4616-1546-AB2B-CA980B6C11A2}"/>
              </a:ext>
            </a:extLst>
          </p:cNvPr>
          <p:cNvPicPr>
            <a:picLocks noChangeAspect="1"/>
          </p:cNvPicPr>
          <p:nvPr/>
        </p:nvPicPr>
        <p:blipFill>
          <a:blip r:embed="rId3"/>
          <a:stretch>
            <a:fillRect/>
          </a:stretch>
        </p:blipFill>
        <p:spPr>
          <a:xfrm>
            <a:off x="10778273" y="5062654"/>
            <a:ext cx="1639229" cy="1639229"/>
          </a:xfrm>
          <a:prstGeom prst="rect">
            <a:avLst/>
          </a:prstGeom>
        </p:spPr>
      </p:pic>
      <p:sp>
        <p:nvSpPr>
          <p:cNvPr id="8" name="Slide Number Placeholder 7">
            <a:extLst>
              <a:ext uri="{FF2B5EF4-FFF2-40B4-BE49-F238E27FC236}">
                <a16:creationId xmlns:a16="http://schemas.microsoft.com/office/drawing/2014/main" id="{E67C3ED5-1E49-4EEE-BCA0-29AF0988A96D}"/>
              </a:ext>
            </a:extLst>
          </p:cNvPr>
          <p:cNvSpPr>
            <a:spLocks noGrp="1"/>
          </p:cNvSpPr>
          <p:nvPr>
            <p:ph type="sldNum" sz="quarter" idx="4"/>
          </p:nvPr>
        </p:nvSpPr>
        <p:spPr/>
        <p:txBody>
          <a:bodyPr/>
          <a:lstStyle/>
          <a:p>
            <a:r>
              <a:rPr lang="en-US" dirty="0"/>
              <a:t>Link Layer </a:t>
            </a:r>
            <a:fld id="{C4204591-24BD-A542-B9D5-F8D8A88D2FEE}" type="slidenum">
              <a:rPr lang="en-US" smtClean="0"/>
              <a:pPr/>
              <a:t>27</a:t>
            </a:fld>
            <a:endParaRPr lang="en-US" dirty="0"/>
          </a:p>
        </p:txBody>
      </p:sp>
    </p:spTree>
    <p:extLst>
      <p:ext uri="{BB962C8B-B14F-4D97-AF65-F5344CB8AC3E}">
        <p14:creationId xmlns:p14="http://schemas.microsoft.com/office/powerpoint/2010/main" val="125008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ssolve">
                                      <p:cBhvr>
                                        <p:cTn id="28" dur="500"/>
                                        <p:tgtEl>
                                          <p:spTgt spid="7">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dissolve">
                                      <p:cBhvr>
                                        <p:cTn id="36" dur="500"/>
                                        <p:tgtEl>
                                          <p:spTgt spid="7">
                                            <p:txEl>
                                              <p:pRg st="7" end="7"/>
                                            </p:txEl>
                                          </p:spTgt>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Pure ALOHA</a:t>
            </a:r>
            <a:endParaRPr lang="en-US" sz="4400" b="0" dirty="0">
              <a:latin typeface="+mn-lt"/>
            </a:endParaRPr>
          </a:p>
        </p:txBody>
      </p:sp>
      <p:sp>
        <p:nvSpPr>
          <p:cNvPr id="60" name="Rectangle 3">
            <a:extLst>
              <a:ext uri="{FF2B5EF4-FFF2-40B4-BE49-F238E27FC236}">
                <a16:creationId xmlns:a16="http://schemas.microsoft.com/office/drawing/2014/main" id="{756184F9-23FF-CD49-83C3-B99C5857535A}"/>
              </a:ext>
            </a:extLst>
          </p:cNvPr>
          <p:cNvSpPr txBox="1">
            <a:spLocks noChangeArrowheads="1"/>
          </p:cNvSpPr>
          <p:nvPr/>
        </p:nvSpPr>
        <p:spPr>
          <a:xfrm>
            <a:off x="891209" y="1435652"/>
            <a:ext cx="10518913" cy="23147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unslotted Aloha: simpler, no synchronization</a:t>
            </a:r>
          </a:p>
          <a:p>
            <a:pPr marL="747713"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frame first arrives: transmit immediately </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 probability increases with no synchronization: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frame sent at t</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collides with other frames sent in [t</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-1,t</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grpSp>
        <p:nvGrpSpPr>
          <p:cNvPr id="16" name="Group 15">
            <a:extLst>
              <a:ext uri="{FF2B5EF4-FFF2-40B4-BE49-F238E27FC236}">
                <a16:creationId xmlns:a16="http://schemas.microsoft.com/office/drawing/2014/main" id="{A58FCDAC-4991-8E41-8E42-FF4F98922CAC}"/>
              </a:ext>
            </a:extLst>
          </p:cNvPr>
          <p:cNvGrpSpPr/>
          <p:nvPr/>
        </p:nvGrpSpPr>
        <p:grpSpPr>
          <a:xfrm>
            <a:off x="2981739" y="3590924"/>
            <a:ext cx="6215270" cy="1680396"/>
            <a:chOff x="2981739" y="3590924"/>
            <a:chExt cx="6215270" cy="1680396"/>
          </a:xfrm>
        </p:grpSpPr>
        <p:grpSp>
          <p:nvGrpSpPr>
            <p:cNvPr id="128" name="Group 127">
              <a:extLst>
                <a:ext uri="{FF2B5EF4-FFF2-40B4-BE49-F238E27FC236}">
                  <a16:creationId xmlns:a16="http://schemas.microsoft.com/office/drawing/2014/main" id="{F04F1C7F-2BD1-DB49-8C42-5F936FEE4314}"/>
                </a:ext>
              </a:extLst>
            </p:cNvPr>
            <p:cNvGrpSpPr/>
            <p:nvPr/>
          </p:nvGrpSpPr>
          <p:grpSpPr>
            <a:xfrm>
              <a:off x="3709987" y="4014790"/>
              <a:ext cx="1533525" cy="57150"/>
              <a:chOff x="5229225" y="5548314"/>
              <a:chExt cx="1533525" cy="57150"/>
            </a:xfrm>
          </p:grpSpPr>
          <p:cxnSp>
            <p:nvCxnSpPr>
              <p:cNvPr id="129" name="Straight Arrow Connector 128">
                <a:extLst>
                  <a:ext uri="{FF2B5EF4-FFF2-40B4-BE49-F238E27FC236}">
                    <a16:creationId xmlns:a16="http://schemas.microsoft.com/office/drawing/2014/main" id="{F65A0A69-1573-6D44-ADDC-67D7500383D8}"/>
                  </a:ext>
                </a:extLst>
              </p:cNvPr>
              <p:cNvCxnSpPr/>
              <p:nvPr/>
            </p:nvCxnSpPr>
            <p:spPr>
              <a:xfrm>
                <a:off x="5229225" y="5581650"/>
                <a:ext cx="153352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FF60540F-6305-BF46-A035-95A71A5A3EF6}"/>
                  </a:ext>
                </a:extLst>
              </p:cNvPr>
              <p:cNvSpPr/>
              <p:nvPr/>
            </p:nvSpPr>
            <p:spPr>
              <a:xfrm>
                <a:off x="5591173" y="5548314"/>
                <a:ext cx="828675"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6BEC5DF1-BB4C-B643-9EEC-F5897534DF4F}"/>
                </a:ext>
              </a:extLst>
            </p:cNvPr>
            <p:cNvGrpSpPr/>
            <p:nvPr/>
          </p:nvGrpSpPr>
          <p:grpSpPr>
            <a:xfrm>
              <a:off x="5262562" y="4014791"/>
              <a:ext cx="1533525" cy="57150"/>
              <a:chOff x="5229225" y="5548314"/>
              <a:chExt cx="1533525" cy="57150"/>
            </a:xfrm>
          </p:grpSpPr>
          <p:cxnSp>
            <p:nvCxnSpPr>
              <p:cNvPr id="13" name="Straight Arrow Connector 12">
                <a:extLst>
                  <a:ext uri="{FF2B5EF4-FFF2-40B4-BE49-F238E27FC236}">
                    <a16:creationId xmlns:a16="http://schemas.microsoft.com/office/drawing/2014/main" id="{FD0212D6-BC99-A34D-831C-31550FCEDFE4}"/>
                  </a:ext>
                </a:extLst>
              </p:cNvPr>
              <p:cNvCxnSpPr/>
              <p:nvPr/>
            </p:nvCxnSpPr>
            <p:spPr>
              <a:xfrm>
                <a:off x="5229225" y="5581650"/>
                <a:ext cx="153352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133521-4038-3047-A618-9452E9464C0A}"/>
                  </a:ext>
                </a:extLst>
              </p:cNvPr>
              <p:cNvSpPr/>
              <p:nvPr/>
            </p:nvSpPr>
            <p:spPr>
              <a:xfrm>
                <a:off x="5591173" y="5548314"/>
                <a:ext cx="828675"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4" name="Straight Connector 3">
              <a:extLst>
                <a:ext uri="{FF2B5EF4-FFF2-40B4-BE49-F238E27FC236}">
                  <a16:creationId xmlns:a16="http://schemas.microsoft.com/office/drawing/2014/main" id="{1274D194-4596-F343-A104-292FA9948F3C}"/>
                </a:ext>
              </a:extLst>
            </p:cNvPr>
            <p:cNvCxnSpPr/>
            <p:nvPr/>
          </p:nvCxnSpPr>
          <p:spPr>
            <a:xfrm>
              <a:off x="2981739" y="4890052"/>
              <a:ext cx="621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EB99DB7-822A-FD4D-BE48-51D15528B104}"/>
                </a:ext>
              </a:extLst>
            </p:cNvPr>
            <p:cNvCxnSpPr>
              <a:cxnSpLocks/>
            </p:cNvCxnSpPr>
            <p:nvPr/>
          </p:nvCxnSpPr>
          <p:spPr>
            <a:xfrm>
              <a:off x="6798365" y="3817663"/>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9AA9349-82D3-E244-B5E0-9CDCE5F5F13D}"/>
                </a:ext>
              </a:extLst>
            </p:cNvPr>
            <p:cNvCxnSpPr>
              <a:cxnSpLocks/>
            </p:cNvCxnSpPr>
            <p:nvPr/>
          </p:nvCxnSpPr>
          <p:spPr>
            <a:xfrm>
              <a:off x="5254486" y="3823252"/>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EBFEF5B-319D-C144-A8CA-8D6A3D74B7E8}"/>
                </a:ext>
              </a:extLst>
            </p:cNvPr>
            <p:cNvCxnSpPr>
              <a:cxnSpLocks/>
            </p:cNvCxnSpPr>
            <p:nvPr/>
          </p:nvCxnSpPr>
          <p:spPr>
            <a:xfrm>
              <a:off x="3710607" y="3833604"/>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52579E-DAAA-3246-A949-4F19B6153782}"/>
                </a:ext>
              </a:extLst>
            </p:cNvPr>
            <p:cNvSpPr txBox="1"/>
            <p:nvPr/>
          </p:nvSpPr>
          <p:spPr>
            <a:xfrm>
              <a:off x="6453809" y="4863548"/>
              <a:ext cx="7312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2000" b="0" i="1"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+ 1</a:t>
              </a:r>
            </a:p>
          </p:txBody>
        </p:sp>
        <p:sp>
          <p:nvSpPr>
            <p:cNvPr id="123" name="TextBox 122">
              <a:extLst>
                <a:ext uri="{FF2B5EF4-FFF2-40B4-BE49-F238E27FC236}">
                  <a16:creationId xmlns:a16="http://schemas.microsoft.com/office/drawing/2014/main" id="{2603F56C-20E8-6D4A-A7C1-F55DB1B68EAD}"/>
                </a:ext>
              </a:extLst>
            </p:cNvPr>
            <p:cNvSpPr txBox="1"/>
            <p:nvPr/>
          </p:nvSpPr>
          <p:spPr>
            <a:xfrm>
              <a:off x="3381167" y="4871210"/>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2000" b="0" i="1"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- 1</a:t>
              </a:r>
            </a:p>
          </p:txBody>
        </p:sp>
        <p:sp>
          <p:nvSpPr>
            <p:cNvPr id="124" name="TextBox 123">
              <a:extLst>
                <a:ext uri="{FF2B5EF4-FFF2-40B4-BE49-F238E27FC236}">
                  <a16:creationId xmlns:a16="http://schemas.microsoft.com/office/drawing/2014/main" id="{7FEFADC6-0ABF-574C-ACFF-91876E6D1286}"/>
                </a:ext>
              </a:extLst>
            </p:cNvPr>
            <p:cNvSpPr txBox="1"/>
            <p:nvPr/>
          </p:nvSpPr>
          <p:spPr>
            <a:xfrm>
              <a:off x="5102086" y="4865199"/>
              <a:ext cx="357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2000" b="0" i="1" u="none" strike="noStrike" kern="1200" cap="none" spc="0" normalizeH="0" baseline="-25000" noProof="0" dirty="0">
                  <a:ln>
                    <a:noFill/>
                  </a:ln>
                  <a:solidFill>
                    <a:prstClr val="black"/>
                  </a:solidFill>
                  <a:effectLst/>
                  <a:uLnTx/>
                  <a:uFillTx/>
                  <a:latin typeface="Calibri" panose="020F0502020204030204"/>
                  <a:ea typeface="+mn-ea"/>
                  <a:cs typeface="+mn-cs"/>
                </a:rPr>
                <a:t>0</a:t>
              </a: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B332304-08FC-2B48-A938-75295885492F}"/>
                </a:ext>
              </a:extLst>
            </p:cNvPr>
            <p:cNvSpPr/>
            <p:nvPr/>
          </p:nvSpPr>
          <p:spPr>
            <a:xfrm>
              <a:off x="4090988" y="4191000"/>
              <a:ext cx="1547812" cy="1714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48EC6991-A55D-F44E-A46B-4C53E2B7E20C}"/>
                </a:ext>
              </a:extLst>
            </p:cNvPr>
            <p:cNvSpPr/>
            <p:nvPr/>
          </p:nvSpPr>
          <p:spPr>
            <a:xfrm>
              <a:off x="5248276" y="4429125"/>
              <a:ext cx="1547812" cy="17145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DFA1D211-7014-034D-A964-C2C2F7515351}"/>
                </a:ext>
              </a:extLst>
            </p:cNvPr>
            <p:cNvSpPr/>
            <p:nvPr/>
          </p:nvSpPr>
          <p:spPr>
            <a:xfrm>
              <a:off x="6519864" y="4672012"/>
              <a:ext cx="1547812" cy="17145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FEBE1DD-B95B-0648-9062-B8B36326544D}"/>
                </a:ext>
              </a:extLst>
            </p:cNvPr>
            <p:cNvSpPr txBox="1"/>
            <p:nvPr/>
          </p:nvSpPr>
          <p:spPr>
            <a:xfrm>
              <a:off x="5514017" y="3590925"/>
              <a:ext cx="1058302" cy="61363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will overlap</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with end of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i’s frame</a:t>
              </a:r>
            </a:p>
          </p:txBody>
        </p:sp>
        <p:sp>
          <p:nvSpPr>
            <p:cNvPr id="127" name="TextBox 126">
              <a:extLst>
                <a:ext uri="{FF2B5EF4-FFF2-40B4-BE49-F238E27FC236}">
                  <a16:creationId xmlns:a16="http://schemas.microsoft.com/office/drawing/2014/main" id="{7D37ED1F-D953-EE43-BF83-335949BBBAC2}"/>
                </a:ext>
              </a:extLst>
            </p:cNvPr>
            <p:cNvSpPr txBox="1"/>
            <p:nvPr/>
          </p:nvSpPr>
          <p:spPr>
            <a:xfrm>
              <a:off x="3946547" y="3590924"/>
              <a:ext cx="1116652" cy="61363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will overlap</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with start of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i’s frame</a:t>
              </a:r>
            </a:p>
          </p:txBody>
        </p:sp>
      </p:grpSp>
      <p:sp>
        <p:nvSpPr>
          <p:cNvPr id="131" name="Rectangle 3">
            <a:extLst>
              <a:ext uri="{FF2B5EF4-FFF2-40B4-BE49-F238E27FC236}">
                <a16:creationId xmlns:a16="http://schemas.microsoft.com/office/drawing/2014/main" id="{F939E5F7-799D-7849-A30B-30CE63066E5E}"/>
              </a:ext>
            </a:extLst>
          </p:cNvPr>
          <p:cNvSpPr txBox="1">
            <a:spLocks noChangeArrowheads="1"/>
          </p:cNvSpPr>
          <p:nvPr/>
        </p:nvSpPr>
        <p:spPr>
          <a:xfrm>
            <a:off x="911088" y="5316331"/>
            <a:ext cx="10518913" cy="62064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pure Aloha efficiency: 18% ! </a:t>
            </a:r>
          </a:p>
        </p:txBody>
      </p:sp>
      <p:sp>
        <p:nvSpPr>
          <p:cNvPr id="8" name="Slide Number Placeholder 7">
            <a:extLst>
              <a:ext uri="{FF2B5EF4-FFF2-40B4-BE49-F238E27FC236}">
                <a16:creationId xmlns:a16="http://schemas.microsoft.com/office/drawing/2014/main" id="{AFEFECF1-323E-75AA-5C67-91F64A9E4A5F}"/>
              </a:ext>
            </a:extLst>
          </p:cNvPr>
          <p:cNvSpPr>
            <a:spLocks noGrp="1"/>
          </p:cNvSpPr>
          <p:nvPr>
            <p:ph type="sldNum" sz="quarter" idx="4"/>
          </p:nvPr>
        </p:nvSpPr>
        <p:spPr/>
        <p:txBody>
          <a:bodyPr/>
          <a:lstStyle/>
          <a:p>
            <a:r>
              <a:rPr lang="en-US" dirty="0"/>
              <a:t>Link Layer </a:t>
            </a:r>
            <a:fld id="{C4204591-24BD-A542-B9D5-F8D8A88D2FEE}" type="slidenum">
              <a:rPr lang="en-US" smtClean="0"/>
              <a:pPr/>
              <a:t>28</a:t>
            </a:fld>
            <a:endParaRPr lang="en-US" dirty="0"/>
          </a:p>
        </p:txBody>
      </p:sp>
    </p:spTree>
    <p:extLst>
      <p:ext uri="{BB962C8B-B14F-4D97-AF65-F5344CB8AC3E}">
        <p14:creationId xmlns:p14="http://schemas.microsoft.com/office/powerpoint/2010/main" val="189887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xEl>
                                              <p:pRg st="2" end="2"/>
                                            </p:txEl>
                                          </p:spTgt>
                                        </p:tgtEl>
                                        <p:attrNameLst>
                                          <p:attrName>style.visibility</p:attrName>
                                        </p:attrNameLst>
                                      </p:cBhvr>
                                      <p:to>
                                        <p:strVal val="visible"/>
                                      </p:to>
                                    </p:set>
                                    <p:animEffect transition="in" filter="dissolve">
                                      <p:cBhvr>
                                        <p:cTn id="7" dur="500"/>
                                        <p:tgtEl>
                                          <p:spTgt spid="60">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0">
                                            <p:txEl>
                                              <p:pRg st="3" end="3"/>
                                            </p:txEl>
                                          </p:spTgt>
                                        </p:tgtEl>
                                        <p:attrNameLst>
                                          <p:attrName>style.visibility</p:attrName>
                                        </p:attrNameLst>
                                      </p:cBhvr>
                                      <p:to>
                                        <p:strVal val="visible"/>
                                      </p:to>
                                    </p:set>
                                    <p:animEffect transition="in" filter="dissolve">
                                      <p:cBhvr>
                                        <p:cTn id="10" dur="500"/>
                                        <p:tgtEl>
                                          <p:spTgt spid="60">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1"/>
                                        </p:tgtEl>
                                        <p:attrNameLst>
                                          <p:attrName>style.visibility</p:attrName>
                                        </p:attrNameLst>
                                      </p:cBhvr>
                                      <p:to>
                                        <p:strVal val="visible"/>
                                      </p:to>
                                    </p:set>
                                    <p:animEffect transition="in" filter="dissolve">
                                      <p:cBhvr>
                                        <p:cTn id="18"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 (carrier sense multiple access)</a:t>
            </a:r>
            <a:endParaRPr lang="en-US" sz="4400" b="0" dirty="0">
              <a:latin typeface="+mn-lt"/>
            </a:endParaRPr>
          </a:p>
        </p:txBody>
      </p:sp>
      <p:sp>
        <p:nvSpPr>
          <p:cNvPr id="25" name="Rectangle 3">
            <a:extLst>
              <a:ext uri="{FF2B5EF4-FFF2-40B4-BE49-F238E27FC236}">
                <a16:creationId xmlns:a16="http://schemas.microsoft.com/office/drawing/2014/main" id="{5E7A0B0F-2486-9640-B03D-72DF37C159B4}"/>
              </a:ext>
            </a:extLst>
          </p:cNvPr>
          <p:cNvSpPr txBox="1">
            <a:spLocks noChangeArrowheads="1"/>
          </p:cNvSpPr>
          <p:nvPr/>
        </p:nvSpPr>
        <p:spPr>
          <a:xfrm>
            <a:off x="1075221" y="1383818"/>
            <a:ext cx="10295145" cy="2220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simple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listen before transmit: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idle: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transmit entire frame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busy: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defer transmission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don</a:t>
            </a:r>
            <a:r>
              <a:rPr kumimoji="0" lang="ja-JP" altLang="en-US" sz="2800" b="0" i="0" u="sng"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t interrupt others!</a:t>
            </a:r>
          </a:p>
        </p:txBody>
      </p:sp>
      <p:sp>
        <p:nvSpPr>
          <p:cNvPr id="26" name="Rectangle 3">
            <a:extLst>
              <a:ext uri="{FF2B5EF4-FFF2-40B4-BE49-F238E27FC236}">
                <a16:creationId xmlns:a16="http://schemas.microsoft.com/office/drawing/2014/main" id="{2C4025D2-3728-874E-8B17-43AA7C121C2A}"/>
              </a:ext>
            </a:extLst>
          </p:cNvPr>
          <p:cNvSpPr txBox="1">
            <a:spLocks noChangeArrowheads="1"/>
          </p:cNvSpPr>
          <p:nvPr/>
        </p:nvSpPr>
        <p:spPr>
          <a:xfrm>
            <a:off x="1078879" y="3646626"/>
            <a:ext cx="10158964" cy="266140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CSMA/CD:</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CSMA with </a:t>
            </a: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collision detection</a:t>
            </a:r>
            <a:endPar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detected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within short time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colliding transmissions aborted, reducing channel wastage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 detection easy in wired, difficult with wireless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the polite conversationalist </a:t>
            </a:r>
          </a:p>
        </p:txBody>
      </p:sp>
      <p:sp>
        <p:nvSpPr>
          <p:cNvPr id="6" name="Slide Number Placeholder 5">
            <a:extLst>
              <a:ext uri="{FF2B5EF4-FFF2-40B4-BE49-F238E27FC236}">
                <a16:creationId xmlns:a16="http://schemas.microsoft.com/office/drawing/2014/main" id="{FAFCF407-DCFF-95F3-6681-02BEA9C63079}"/>
              </a:ext>
            </a:extLst>
          </p:cNvPr>
          <p:cNvSpPr>
            <a:spLocks noGrp="1"/>
          </p:cNvSpPr>
          <p:nvPr>
            <p:ph type="sldNum" sz="quarter" idx="4"/>
          </p:nvPr>
        </p:nvSpPr>
        <p:spPr/>
        <p:txBody>
          <a:bodyPr/>
          <a:lstStyle/>
          <a:p>
            <a:r>
              <a:rPr lang="en-US" dirty="0"/>
              <a:t>Link Layer </a:t>
            </a:r>
            <a:fld id="{C4204591-24BD-A542-B9D5-F8D8A88D2FEE}" type="slidenum">
              <a:rPr lang="en-US" smtClean="0"/>
              <a:pPr/>
              <a:t>29</a:t>
            </a:fld>
            <a:endParaRPr lang="en-US" dirty="0"/>
          </a:p>
        </p:txBody>
      </p:sp>
    </p:spTree>
    <p:extLst>
      <p:ext uri="{BB962C8B-B14F-4D97-AF65-F5344CB8AC3E}">
        <p14:creationId xmlns:p14="http://schemas.microsoft.com/office/powerpoint/2010/main" val="243930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dissolve">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dissolve">
                                      <p:cBhvr>
                                        <p:cTn id="12" dur="500"/>
                                        <p:tgtEl>
                                          <p:spTgt spid="26">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6">
                                            <p:txEl>
                                              <p:pRg st="1" end="1"/>
                                            </p:txEl>
                                          </p:spTgt>
                                        </p:tgtEl>
                                        <p:attrNameLst>
                                          <p:attrName>style.visibility</p:attrName>
                                        </p:attrNameLst>
                                      </p:cBhvr>
                                      <p:to>
                                        <p:strVal val="visible"/>
                                      </p:to>
                                    </p:set>
                                    <p:animEffect transition="in" filter="dissolve">
                                      <p:cBhvr>
                                        <p:cTn id="15" dur="500"/>
                                        <p:tgtEl>
                                          <p:spTgt spid="26">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6">
                                            <p:txEl>
                                              <p:pRg st="2" end="2"/>
                                            </p:txEl>
                                          </p:spTgt>
                                        </p:tgtEl>
                                        <p:attrNameLst>
                                          <p:attrName>style.visibility</p:attrName>
                                        </p:attrNameLst>
                                      </p:cBhvr>
                                      <p:to>
                                        <p:strVal val="visible"/>
                                      </p:to>
                                    </p:set>
                                    <p:animEffect transition="in" filter="dissolve">
                                      <p:cBhvr>
                                        <p:cTn id="18" dur="500"/>
                                        <p:tgtEl>
                                          <p:spTgt spid="26">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Effect transition="in" filter="dissolve">
                                      <p:cBhvr>
                                        <p:cTn id="21" dur="500"/>
                                        <p:tgtEl>
                                          <p:spTgt spid="2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6">
                                            <p:txEl>
                                              <p:pRg st="4" end="4"/>
                                            </p:txEl>
                                          </p:spTgt>
                                        </p:tgtEl>
                                        <p:attrNameLst>
                                          <p:attrName>style.visibility</p:attrName>
                                        </p:attrNameLst>
                                      </p:cBhvr>
                                      <p:to>
                                        <p:strVal val="visible"/>
                                      </p:to>
                                    </p:set>
                                    <p:animEffect transition="in" filter="dissolve">
                                      <p:cBhvr>
                                        <p:cTn id="26"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 collisions</a:t>
            </a:r>
            <a:endParaRPr lang="en-US" sz="4400" b="0" dirty="0">
              <a:latin typeface="+mn-lt"/>
            </a:endParaRPr>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collisions </a:t>
            </a:r>
            <a:r>
              <a:rPr kumimoji="0" lang="en-US" sz="2800" b="0" u="none" strike="noStrike" kern="1200" cap="none" spc="0" normalizeH="0" baseline="0" noProof="0" dirty="0">
                <a:ln>
                  <a:noFill/>
                </a:ln>
                <a:solidFill>
                  <a:srgbClr val="0013A3"/>
                </a:solidFill>
                <a:effectLst/>
                <a:uLnTx/>
                <a:uFillTx/>
                <a:latin typeface="Calibri" panose="020F0502020204030204"/>
                <a:ea typeface="+mn-ea"/>
                <a:cs typeface="+mn-cs"/>
              </a:rPr>
              <a:t>can</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still</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occur with carrier sensing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propagation delay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means  two nodes may not hear each 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 just-started transmission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collision: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entire packet transmission time wasted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libri" panose="020F0502020204030204"/>
                <a:ea typeface="+mn-ea"/>
                <a:cs typeface="+mn-cs"/>
              </a:rPr>
              <a:t>distance &amp; propagation delay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play role in in determining collision probability</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charset="0"/>
              <a:ea typeface="+mn-ea"/>
              <a:cs typeface="+mn-cs"/>
            </a:endParaRPr>
          </a:p>
        </p:txBody>
      </p:sp>
      <p:pic>
        <p:nvPicPr>
          <p:cNvPr id="34" name="Picture 3" descr="5">
            <a:extLst>
              <a:ext uri="{FF2B5EF4-FFF2-40B4-BE49-F238E27FC236}">
                <a16:creationId xmlns:a16="http://schemas.microsoft.com/office/drawing/2014/main" id="{0D5CA368-0551-4340-986D-4B213A2C7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70" y="1216371"/>
            <a:ext cx="4287837"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6">
            <a:extLst>
              <a:ext uri="{FF2B5EF4-FFF2-40B4-BE49-F238E27FC236}">
                <a16:creationId xmlns:a16="http://schemas.microsoft.com/office/drawing/2014/main" id="{D39D6C6A-5A1A-CF45-9875-738474A4E13D}"/>
              </a:ext>
            </a:extLst>
          </p:cNvPr>
          <p:cNvSpPr>
            <a:spLocks noChangeArrowheads="1"/>
          </p:cNvSpPr>
          <p:nvPr/>
        </p:nvSpPr>
        <p:spPr bwMode="auto">
          <a:xfrm>
            <a:off x="7999482" y="778221"/>
            <a:ext cx="25685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spatial layout of nodes </a:t>
            </a: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6" name="Rectangle 87">
            <a:extLst>
              <a:ext uri="{FF2B5EF4-FFF2-40B4-BE49-F238E27FC236}">
                <a16:creationId xmlns:a16="http://schemas.microsoft.com/office/drawing/2014/main" id="{76BB7ED7-48BD-4147-9085-F9EF88290CE4}"/>
              </a:ext>
            </a:extLst>
          </p:cNvPr>
          <p:cNvSpPr>
            <a:spLocks noChangeArrowheads="1"/>
          </p:cNvSpPr>
          <p:nvPr/>
        </p:nvSpPr>
        <p:spPr bwMode="auto">
          <a:xfrm>
            <a:off x="7305745" y="2446683"/>
            <a:ext cx="3736975" cy="2571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 name="Rectangle 88">
            <a:extLst>
              <a:ext uri="{FF2B5EF4-FFF2-40B4-BE49-F238E27FC236}">
                <a16:creationId xmlns:a16="http://schemas.microsoft.com/office/drawing/2014/main" id="{71973DC3-114C-5B40-B7FA-C9A27EDCCE65}"/>
              </a:ext>
            </a:extLst>
          </p:cNvPr>
          <p:cNvSpPr>
            <a:spLocks noChangeArrowheads="1"/>
          </p:cNvSpPr>
          <p:nvPr/>
        </p:nvSpPr>
        <p:spPr bwMode="auto">
          <a:xfrm>
            <a:off x="7313682" y="2703858"/>
            <a:ext cx="3725863" cy="2571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 name="Rectangle 90">
            <a:extLst>
              <a:ext uri="{FF2B5EF4-FFF2-40B4-BE49-F238E27FC236}">
                <a16:creationId xmlns:a16="http://schemas.microsoft.com/office/drawing/2014/main" id="{E334A8C5-6B7D-0A4C-B55D-CAB16DF703CA}"/>
              </a:ext>
            </a:extLst>
          </p:cNvPr>
          <p:cNvSpPr>
            <a:spLocks noChangeArrowheads="1"/>
          </p:cNvSpPr>
          <p:nvPr/>
        </p:nvSpPr>
        <p:spPr bwMode="auto">
          <a:xfrm>
            <a:off x="7275582" y="2956271"/>
            <a:ext cx="3763963" cy="16240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 name="Rectangle 91">
            <a:extLst>
              <a:ext uri="{FF2B5EF4-FFF2-40B4-BE49-F238E27FC236}">
                <a16:creationId xmlns:a16="http://schemas.microsoft.com/office/drawing/2014/main" id="{F9970BA6-5D73-A749-8704-5220C05F998D}"/>
              </a:ext>
            </a:extLst>
          </p:cNvPr>
          <p:cNvSpPr>
            <a:spLocks noChangeArrowheads="1"/>
          </p:cNvSpPr>
          <p:nvPr/>
        </p:nvSpPr>
        <p:spPr bwMode="auto">
          <a:xfrm>
            <a:off x="7248595" y="4564408"/>
            <a:ext cx="3789362" cy="20351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 name="Rectangle 92">
            <a:extLst>
              <a:ext uri="{FF2B5EF4-FFF2-40B4-BE49-F238E27FC236}">
                <a16:creationId xmlns:a16="http://schemas.microsoft.com/office/drawing/2014/main" id="{AE948D01-7FF0-DD4D-BFDD-F95AAF85063C}"/>
              </a:ext>
            </a:extLst>
          </p:cNvPr>
          <p:cNvSpPr>
            <a:spLocks noChangeArrowheads="1"/>
          </p:cNvSpPr>
          <p:nvPr/>
        </p:nvSpPr>
        <p:spPr bwMode="auto">
          <a:xfrm>
            <a:off x="7242245" y="1148108"/>
            <a:ext cx="4040187" cy="13017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1" name="Group 98">
            <a:extLst>
              <a:ext uri="{FF2B5EF4-FFF2-40B4-BE49-F238E27FC236}">
                <a16:creationId xmlns:a16="http://schemas.microsoft.com/office/drawing/2014/main" id="{50E4F1B9-D30D-3140-B7D9-712C28143A01}"/>
              </a:ext>
            </a:extLst>
          </p:cNvPr>
          <p:cNvGrpSpPr>
            <a:grpSpLocks/>
          </p:cNvGrpSpPr>
          <p:nvPr/>
        </p:nvGrpSpPr>
        <p:grpSpPr bwMode="auto">
          <a:xfrm>
            <a:off x="7426395" y="1146521"/>
            <a:ext cx="3513137" cy="628650"/>
            <a:chOff x="3117" y="180"/>
            <a:chExt cx="2213" cy="396"/>
          </a:xfrm>
        </p:grpSpPr>
        <p:grpSp>
          <p:nvGrpSpPr>
            <p:cNvPr id="42" name="Group 67">
              <a:extLst>
                <a:ext uri="{FF2B5EF4-FFF2-40B4-BE49-F238E27FC236}">
                  <a16:creationId xmlns:a16="http://schemas.microsoft.com/office/drawing/2014/main" id="{FC7CB790-4B06-2D46-93B8-665CC2659A8D}"/>
                </a:ext>
              </a:extLst>
            </p:cNvPr>
            <p:cNvGrpSpPr>
              <a:grpSpLocks/>
            </p:cNvGrpSpPr>
            <p:nvPr/>
          </p:nvGrpSpPr>
          <p:grpSpPr bwMode="auto">
            <a:xfrm flipH="1">
              <a:off x="3117" y="245"/>
              <a:ext cx="316" cy="323"/>
              <a:chOff x="2839" y="3501"/>
              <a:chExt cx="755" cy="803"/>
            </a:xfrm>
          </p:grpSpPr>
          <p:pic>
            <p:nvPicPr>
              <p:cNvPr id="57" name="Picture 68" descr="desktop_computer_stylized_medium">
                <a:extLst>
                  <a:ext uri="{FF2B5EF4-FFF2-40B4-BE49-F238E27FC236}">
                    <a16:creationId xmlns:a16="http://schemas.microsoft.com/office/drawing/2014/main" id="{DEB17F91-EA76-7442-B298-023829D2D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Freeform 69">
                <a:extLst>
                  <a:ext uri="{FF2B5EF4-FFF2-40B4-BE49-F238E27FC236}">
                    <a16:creationId xmlns:a16="http://schemas.microsoft.com/office/drawing/2014/main" id="{98BBD2D9-9D1B-B24A-8D63-4BC7E496B5C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3" name="Group 70">
              <a:extLst>
                <a:ext uri="{FF2B5EF4-FFF2-40B4-BE49-F238E27FC236}">
                  <a16:creationId xmlns:a16="http://schemas.microsoft.com/office/drawing/2014/main" id="{4C7FFD54-FB17-394B-8449-7FAA8DE07F8E}"/>
                </a:ext>
              </a:extLst>
            </p:cNvPr>
            <p:cNvGrpSpPr>
              <a:grpSpLocks/>
            </p:cNvGrpSpPr>
            <p:nvPr/>
          </p:nvGrpSpPr>
          <p:grpSpPr bwMode="auto">
            <a:xfrm flipH="1">
              <a:off x="3747" y="253"/>
              <a:ext cx="316" cy="323"/>
              <a:chOff x="2839" y="3501"/>
              <a:chExt cx="755" cy="803"/>
            </a:xfrm>
          </p:grpSpPr>
          <p:pic>
            <p:nvPicPr>
              <p:cNvPr id="55" name="Picture 71" descr="desktop_computer_stylized_medium">
                <a:extLst>
                  <a:ext uri="{FF2B5EF4-FFF2-40B4-BE49-F238E27FC236}">
                    <a16:creationId xmlns:a16="http://schemas.microsoft.com/office/drawing/2014/main" id="{826D8206-EAB9-3D48-92AA-BD8B21201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72">
                <a:extLst>
                  <a:ext uri="{FF2B5EF4-FFF2-40B4-BE49-F238E27FC236}">
                    <a16:creationId xmlns:a16="http://schemas.microsoft.com/office/drawing/2014/main" id="{C1C969E0-E2F3-9141-8D5D-FEBB45AFC9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4" name="Group 73">
              <a:extLst>
                <a:ext uri="{FF2B5EF4-FFF2-40B4-BE49-F238E27FC236}">
                  <a16:creationId xmlns:a16="http://schemas.microsoft.com/office/drawing/2014/main" id="{8A97574D-2558-174E-B305-AA08A3C7A8AD}"/>
                </a:ext>
              </a:extLst>
            </p:cNvPr>
            <p:cNvGrpSpPr>
              <a:grpSpLocks/>
            </p:cNvGrpSpPr>
            <p:nvPr/>
          </p:nvGrpSpPr>
          <p:grpSpPr bwMode="auto">
            <a:xfrm flipH="1">
              <a:off x="4356" y="247"/>
              <a:ext cx="316" cy="323"/>
              <a:chOff x="2839" y="3501"/>
              <a:chExt cx="755" cy="803"/>
            </a:xfrm>
          </p:grpSpPr>
          <p:pic>
            <p:nvPicPr>
              <p:cNvPr id="53" name="Picture 74" descr="desktop_computer_stylized_medium">
                <a:extLst>
                  <a:ext uri="{FF2B5EF4-FFF2-40B4-BE49-F238E27FC236}">
                    <a16:creationId xmlns:a16="http://schemas.microsoft.com/office/drawing/2014/main" id="{DA115C27-F619-9546-937E-6CD1A2141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75">
                <a:extLst>
                  <a:ext uri="{FF2B5EF4-FFF2-40B4-BE49-F238E27FC236}">
                    <a16:creationId xmlns:a16="http://schemas.microsoft.com/office/drawing/2014/main" id="{CD685018-7CA3-3B4C-A452-B8E042BBACF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5" name="Group 76">
              <a:extLst>
                <a:ext uri="{FF2B5EF4-FFF2-40B4-BE49-F238E27FC236}">
                  <a16:creationId xmlns:a16="http://schemas.microsoft.com/office/drawing/2014/main" id="{DBDBB8DE-6AD3-EE44-9B46-0D5E8F80359A}"/>
                </a:ext>
              </a:extLst>
            </p:cNvPr>
            <p:cNvGrpSpPr>
              <a:grpSpLocks/>
            </p:cNvGrpSpPr>
            <p:nvPr/>
          </p:nvGrpSpPr>
          <p:grpSpPr bwMode="auto">
            <a:xfrm flipH="1">
              <a:off x="5014" y="249"/>
              <a:ext cx="316" cy="323"/>
              <a:chOff x="2839" y="3501"/>
              <a:chExt cx="755" cy="803"/>
            </a:xfrm>
          </p:grpSpPr>
          <p:pic>
            <p:nvPicPr>
              <p:cNvPr id="51" name="Picture 77" descr="desktop_computer_stylized_medium">
                <a:extLst>
                  <a:ext uri="{FF2B5EF4-FFF2-40B4-BE49-F238E27FC236}">
                    <a16:creationId xmlns:a16="http://schemas.microsoft.com/office/drawing/2014/main" id="{6A7B0553-F377-FD44-A88B-D2727D21D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Freeform 78">
                <a:extLst>
                  <a:ext uri="{FF2B5EF4-FFF2-40B4-BE49-F238E27FC236}">
                    <a16:creationId xmlns:a16="http://schemas.microsoft.com/office/drawing/2014/main" id="{B7B2B53F-C3B8-444B-93F9-72043CF6156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46" name="Line 93">
              <a:extLst>
                <a:ext uri="{FF2B5EF4-FFF2-40B4-BE49-F238E27FC236}">
                  <a16:creationId xmlns:a16="http://schemas.microsoft.com/office/drawing/2014/main" id="{17BC36CE-61EB-3544-881D-44148445DF01}"/>
                </a:ext>
              </a:extLst>
            </p:cNvPr>
            <p:cNvSpPr>
              <a:spLocks noChangeShapeType="1"/>
            </p:cNvSpPr>
            <p:nvPr/>
          </p:nvSpPr>
          <p:spPr bwMode="auto">
            <a:xfrm>
              <a:off x="3309" y="181"/>
              <a:ext cx="198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Line 94">
              <a:extLst>
                <a:ext uri="{FF2B5EF4-FFF2-40B4-BE49-F238E27FC236}">
                  <a16:creationId xmlns:a16="http://schemas.microsoft.com/office/drawing/2014/main" id="{496041E2-CD00-714C-8109-E48EBB9E8050}"/>
                </a:ext>
              </a:extLst>
            </p:cNvPr>
            <p:cNvSpPr>
              <a:spLocks noChangeShapeType="1"/>
            </p:cNvSpPr>
            <p:nvPr/>
          </p:nvSpPr>
          <p:spPr bwMode="auto">
            <a:xfrm>
              <a:off x="3309" y="180"/>
              <a:ext cx="0" cy="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95">
              <a:extLst>
                <a:ext uri="{FF2B5EF4-FFF2-40B4-BE49-F238E27FC236}">
                  <a16:creationId xmlns:a16="http://schemas.microsoft.com/office/drawing/2014/main" id="{B1602836-94A7-1344-AD99-4F6543EE55AD}"/>
                </a:ext>
              </a:extLst>
            </p:cNvPr>
            <p:cNvSpPr>
              <a:spLocks noChangeShapeType="1"/>
            </p:cNvSpPr>
            <p:nvPr/>
          </p:nvSpPr>
          <p:spPr bwMode="auto">
            <a:xfrm>
              <a:off x="3975" y="183"/>
              <a:ext cx="0" cy="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96">
              <a:extLst>
                <a:ext uri="{FF2B5EF4-FFF2-40B4-BE49-F238E27FC236}">
                  <a16:creationId xmlns:a16="http://schemas.microsoft.com/office/drawing/2014/main" id="{AE901CCC-1861-184E-962B-60CDFAA34E87}"/>
                </a:ext>
              </a:extLst>
            </p:cNvPr>
            <p:cNvSpPr>
              <a:spLocks noChangeShapeType="1"/>
            </p:cNvSpPr>
            <p:nvPr/>
          </p:nvSpPr>
          <p:spPr bwMode="auto">
            <a:xfrm>
              <a:off x="4578" y="183"/>
              <a:ext cx="0" cy="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97">
              <a:extLst>
                <a:ext uri="{FF2B5EF4-FFF2-40B4-BE49-F238E27FC236}">
                  <a16:creationId xmlns:a16="http://schemas.microsoft.com/office/drawing/2014/main" id="{3DD53366-738C-944E-B540-F34E1C857162}"/>
                </a:ext>
              </a:extLst>
            </p:cNvPr>
            <p:cNvSpPr>
              <a:spLocks noChangeShapeType="1"/>
            </p:cNvSpPr>
            <p:nvPr/>
          </p:nvSpPr>
          <p:spPr bwMode="auto">
            <a:xfrm>
              <a:off x="5289" y="180"/>
              <a:ext cx="0" cy="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BD4D79F-1344-17E0-0CA2-01502B6C9AC1}"/>
              </a:ext>
            </a:extLst>
          </p:cNvPr>
          <p:cNvSpPr>
            <a:spLocks noGrp="1"/>
          </p:cNvSpPr>
          <p:nvPr>
            <p:ph type="sldNum" sz="quarter" idx="4"/>
          </p:nvPr>
        </p:nvSpPr>
        <p:spPr/>
        <p:txBody>
          <a:bodyPr/>
          <a:lstStyle/>
          <a:p>
            <a:r>
              <a:rPr lang="en-US" dirty="0"/>
              <a:t>Link Layer </a:t>
            </a:r>
            <a:fld id="{C4204591-24BD-A542-B9D5-F8D8A88D2FEE}" type="slidenum">
              <a:rPr lang="en-US" smtClean="0"/>
              <a:pPr/>
              <a:t>30</a:t>
            </a:fld>
            <a:endParaRPr lang="en-US" dirty="0"/>
          </a:p>
        </p:txBody>
      </p:sp>
    </p:spTree>
    <p:extLst>
      <p:ext uri="{BB962C8B-B14F-4D97-AF65-F5344CB8AC3E}">
        <p14:creationId xmlns:p14="http://schemas.microsoft.com/office/powerpoint/2010/main" val="356978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38"/>
                                        </p:tgtEl>
                                      </p:cBhvr>
                                    </p:animEffect>
                                    <p:set>
                                      <p:cBhvr>
                                        <p:cTn id="17" dur="1" fill="hold">
                                          <p:stCondLst>
                                            <p:cond delay="499"/>
                                          </p:stCondLst>
                                        </p:cTn>
                                        <p:tgtEl>
                                          <p:spTgt spid="3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dissolve">
                                      <p:cBhvr>
                                        <p:cTn id="27" dur="500"/>
                                        <p:tgtEl>
                                          <p:spTgt spid="6">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CSMA/CD:</a:t>
            </a:r>
            <a:endParaRPr lang="en-US" sz="4400" b="0" dirty="0">
              <a:latin typeface="+mn-lt"/>
            </a:endParaRPr>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CSMA/CD reduces the amount of time wasted in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transmission aborted on collision detection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charset="0"/>
              <a:ea typeface="+mn-ea"/>
              <a:cs typeface="+mn-cs"/>
            </a:endParaRPr>
          </a:p>
        </p:txBody>
      </p:sp>
      <p:pic>
        <p:nvPicPr>
          <p:cNvPr id="78" name="Picture 3" descr="5">
            <a:extLst>
              <a:ext uri="{FF2B5EF4-FFF2-40B4-BE49-F238E27FC236}">
                <a16:creationId xmlns:a16="http://schemas.microsoft.com/office/drawing/2014/main" id="{D06E5E41-130E-BB43-89F8-A1F35982D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82" y="750060"/>
            <a:ext cx="4433887"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Rectangle 29">
            <a:extLst>
              <a:ext uri="{FF2B5EF4-FFF2-40B4-BE49-F238E27FC236}">
                <a16:creationId xmlns:a16="http://schemas.microsoft.com/office/drawing/2014/main" id="{1DC42722-FCDE-C744-B3AD-4FFF0DDCBCCA}"/>
              </a:ext>
            </a:extLst>
          </p:cNvPr>
          <p:cNvSpPr>
            <a:spLocks noChangeArrowheads="1"/>
          </p:cNvSpPr>
          <p:nvPr/>
        </p:nvSpPr>
        <p:spPr bwMode="auto">
          <a:xfrm>
            <a:off x="7196619" y="664335"/>
            <a:ext cx="4135438" cy="12112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0" name="Rectangle 9">
            <a:extLst>
              <a:ext uri="{FF2B5EF4-FFF2-40B4-BE49-F238E27FC236}">
                <a16:creationId xmlns:a16="http://schemas.microsoft.com/office/drawing/2014/main" id="{76701BCC-FF60-A34C-9FFB-B99203FB60AB}"/>
              </a:ext>
            </a:extLst>
          </p:cNvPr>
          <p:cNvSpPr>
            <a:spLocks noChangeArrowheads="1"/>
          </p:cNvSpPr>
          <p:nvPr/>
        </p:nvSpPr>
        <p:spPr bwMode="auto">
          <a:xfrm>
            <a:off x="7933219" y="813560"/>
            <a:ext cx="25685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spatial layout of nodes </a:t>
            </a: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81" name="Group 30">
            <a:extLst>
              <a:ext uri="{FF2B5EF4-FFF2-40B4-BE49-F238E27FC236}">
                <a16:creationId xmlns:a16="http://schemas.microsoft.com/office/drawing/2014/main" id="{24935420-9F5A-6646-BC35-FE5744F261B4}"/>
              </a:ext>
            </a:extLst>
          </p:cNvPr>
          <p:cNvGrpSpPr>
            <a:grpSpLocks/>
          </p:cNvGrpSpPr>
          <p:nvPr/>
        </p:nvGrpSpPr>
        <p:grpSpPr bwMode="auto">
          <a:xfrm>
            <a:off x="7696682" y="1204085"/>
            <a:ext cx="3263900" cy="195262"/>
            <a:chOff x="4220" y="1231"/>
            <a:chExt cx="1989" cy="90"/>
          </a:xfrm>
        </p:grpSpPr>
        <p:sp>
          <p:nvSpPr>
            <p:cNvPr id="82" name="Line 23">
              <a:extLst>
                <a:ext uri="{FF2B5EF4-FFF2-40B4-BE49-F238E27FC236}">
                  <a16:creationId xmlns:a16="http://schemas.microsoft.com/office/drawing/2014/main" id="{548DB465-82DF-0440-A432-2DF2634BECF0}"/>
                </a:ext>
              </a:extLst>
            </p:cNvPr>
            <p:cNvSpPr>
              <a:spLocks noChangeShapeType="1"/>
            </p:cNvSpPr>
            <p:nvPr/>
          </p:nvSpPr>
          <p:spPr bwMode="auto">
            <a:xfrm>
              <a:off x="4220" y="1232"/>
              <a:ext cx="198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3" name="Line 24">
              <a:extLst>
                <a:ext uri="{FF2B5EF4-FFF2-40B4-BE49-F238E27FC236}">
                  <a16:creationId xmlns:a16="http://schemas.microsoft.com/office/drawing/2014/main" id="{5EF8B124-5E56-EB4D-8C08-46C67AE70748}"/>
                </a:ext>
              </a:extLst>
            </p:cNvPr>
            <p:cNvSpPr>
              <a:spLocks noChangeShapeType="1"/>
            </p:cNvSpPr>
            <p:nvPr/>
          </p:nvSpPr>
          <p:spPr bwMode="auto">
            <a:xfrm>
              <a:off x="4220" y="1231"/>
              <a:ext cx="0" cy="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4" name="Line 25">
              <a:extLst>
                <a:ext uri="{FF2B5EF4-FFF2-40B4-BE49-F238E27FC236}">
                  <a16:creationId xmlns:a16="http://schemas.microsoft.com/office/drawing/2014/main" id="{9D8D4137-33A6-FD4B-BE8A-F6C583863084}"/>
                </a:ext>
              </a:extLst>
            </p:cNvPr>
            <p:cNvSpPr>
              <a:spLocks noChangeShapeType="1"/>
            </p:cNvSpPr>
            <p:nvPr/>
          </p:nvSpPr>
          <p:spPr bwMode="auto">
            <a:xfrm>
              <a:off x="4886" y="1234"/>
              <a:ext cx="0" cy="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5" name="Line 26">
              <a:extLst>
                <a:ext uri="{FF2B5EF4-FFF2-40B4-BE49-F238E27FC236}">
                  <a16:creationId xmlns:a16="http://schemas.microsoft.com/office/drawing/2014/main" id="{BC114EE6-828B-264D-9807-6A556FCE5FA3}"/>
                </a:ext>
              </a:extLst>
            </p:cNvPr>
            <p:cNvSpPr>
              <a:spLocks noChangeShapeType="1"/>
            </p:cNvSpPr>
            <p:nvPr/>
          </p:nvSpPr>
          <p:spPr bwMode="auto">
            <a:xfrm>
              <a:off x="5489" y="1234"/>
              <a:ext cx="0" cy="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6" name="Line 27">
              <a:extLst>
                <a:ext uri="{FF2B5EF4-FFF2-40B4-BE49-F238E27FC236}">
                  <a16:creationId xmlns:a16="http://schemas.microsoft.com/office/drawing/2014/main" id="{615EC4B7-B973-6E41-8EB5-75BB758DBA4F}"/>
                </a:ext>
              </a:extLst>
            </p:cNvPr>
            <p:cNvSpPr>
              <a:spLocks noChangeShapeType="1"/>
            </p:cNvSpPr>
            <p:nvPr/>
          </p:nvSpPr>
          <p:spPr bwMode="auto">
            <a:xfrm>
              <a:off x="6200" y="1231"/>
              <a:ext cx="0" cy="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87" name="Group 11">
            <a:extLst>
              <a:ext uri="{FF2B5EF4-FFF2-40B4-BE49-F238E27FC236}">
                <a16:creationId xmlns:a16="http://schemas.microsoft.com/office/drawing/2014/main" id="{6B3E042D-00E8-0D43-B62C-BC257C0BE333}"/>
              </a:ext>
            </a:extLst>
          </p:cNvPr>
          <p:cNvGrpSpPr>
            <a:grpSpLocks/>
          </p:cNvGrpSpPr>
          <p:nvPr/>
        </p:nvGrpSpPr>
        <p:grpSpPr bwMode="auto">
          <a:xfrm flipH="1">
            <a:off x="7342669" y="1337435"/>
            <a:ext cx="501650" cy="512762"/>
            <a:chOff x="2839" y="3501"/>
            <a:chExt cx="755" cy="803"/>
          </a:xfrm>
        </p:grpSpPr>
        <p:pic>
          <p:nvPicPr>
            <p:cNvPr id="88" name="Picture 12" descr="desktop_computer_stylized_medium">
              <a:extLst>
                <a:ext uri="{FF2B5EF4-FFF2-40B4-BE49-F238E27FC236}">
                  <a16:creationId xmlns:a16="http://schemas.microsoft.com/office/drawing/2014/main" id="{4C9AC728-261B-FE45-9FEE-3F36E7FE6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13">
              <a:extLst>
                <a:ext uri="{FF2B5EF4-FFF2-40B4-BE49-F238E27FC236}">
                  <a16:creationId xmlns:a16="http://schemas.microsoft.com/office/drawing/2014/main" id="{2012AC6C-1E80-9C43-A74F-B25426F10CD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0" name="Group 14">
            <a:extLst>
              <a:ext uri="{FF2B5EF4-FFF2-40B4-BE49-F238E27FC236}">
                <a16:creationId xmlns:a16="http://schemas.microsoft.com/office/drawing/2014/main" id="{A4B289BD-7DCF-6045-ACB6-F2429F1C7C2C}"/>
              </a:ext>
            </a:extLst>
          </p:cNvPr>
          <p:cNvGrpSpPr>
            <a:grpSpLocks/>
          </p:cNvGrpSpPr>
          <p:nvPr/>
        </p:nvGrpSpPr>
        <p:grpSpPr bwMode="auto">
          <a:xfrm flipH="1">
            <a:off x="8434869" y="1319972"/>
            <a:ext cx="501650" cy="512763"/>
            <a:chOff x="2839" y="3501"/>
            <a:chExt cx="755" cy="803"/>
          </a:xfrm>
        </p:grpSpPr>
        <p:pic>
          <p:nvPicPr>
            <p:cNvPr id="91" name="Picture 15" descr="desktop_computer_stylized_medium">
              <a:extLst>
                <a:ext uri="{FF2B5EF4-FFF2-40B4-BE49-F238E27FC236}">
                  <a16:creationId xmlns:a16="http://schemas.microsoft.com/office/drawing/2014/main" id="{FBAD689B-8E45-1845-A238-667A4218F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Freeform 16">
              <a:extLst>
                <a:ext uri="{FF2B5EF4-FFF2-40B4-BE49-F238E27FC236}">
                  <a16:creationId xmlns:a16="http://schemas.microsoft.com/office/drawing/2014/main" id="{DE135AD2-2096-2A42-B530-B6E6036AB50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3" name="Group 17">
            <a:extLst>
              <a:ext uri="{FF2B5EF4-FFF2-40B4-BE49-F238E27FC236}">
                <a16:creationId xmlns:a16="http://schemas.microsoft.com/office/drawing/2014/main" id="{A5CD4FED-7480-B747-A3DA-8F9FE8F0E1BA}"/>
              </a:ext>
            </a:extLst>
          </p:cNvPr>
          <p:cNvGrpSpPr>
            <a:grpSpLocks/>
          </p:cNvGrpSpPr>
          <p:nvPr/>
        </p:nvGrpSpPr>
        <p:grpSpPr bwMode="auto">
          <a:xfrm flipH="1">
            <a:off x="9433407" y="1310447"/>
            <a:ext cx="501650" cy="512763"/>
            <a:chOff x="2839" y="3501"/>
            <a:chExt cx="755" cy="803"/>
          </a:xfrm>
        </p:grpSpPr>
        <p:pic>
          <p:nvPicPr>
            <p:cNvPr id="94" name="Picture 18" descr="desktop_computer_stylized_medium">
              <a:extLst>
                <a:ext uri="{FF2B5EF4-FFF2-40B4-BE49-F238E27FC236}">
                  <a16:creationId xmlns:a16="http://schemas.microsoft.com/office/drawing/2014/main" id="{81E67EE6-C5AF-C14F-B5DF-53480B207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19">
              <a:extLst>
                <a:ext uri="{FF2B5EF4-FFF2-40B4-BE49-F238E27FC236}">
                  <a16:creationId xmlns:a16="http://schemas.microsoft.com/office/drawing/2014/main" id="{4D1CE32B-7F6C-AF41-929E-EB5E9CAA87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6" name="Group 20">
            <a:extLst>
              <a:ext uri="{FF2B5EF4-FFF2-40B4-BE49-F238E27FC236}">
                <a16:creationId xmlns:a16="http://schemas.microsoft.com/office/drawing/2014/main" id="{9178B92E-2122-5945-A67E-297BB2AC5703}"/>
              </a:ext>
            </a:extLst>
          </p:cNvPr>
          <p:cNvGrpSpPr>
            <a:grpSpLocks/>
          </p:cNvGrpSpPr>
          <p:nvPr/>
        </p:nvGrpSpPr>
        <p:grpSpPr bwMode="auto">
          <a:xfrm flipH="1">
            <a:off x="10552594" y="1324735"/>
            <a:ext cx="501650" cy="512762"/>
            <a:chOff x="2839" y="3501"/>
            <a:chExt cx="755" cy="803"/>
          </a:xfrm>
        </p:grpSpPr>
        <p:pic>
          <p:nvPicPr>
            <p:cNvPr id="97" name="Picture 21" descr="desktop_computer_stylized_medium">
              <a:extLst>
                <a:ext uri="{FF2B5EF4-FFF2-40B4-BE49-F238E27FC236}">
                  <a16:creationId xmlns:a16="http://schemas.microsoft.com/office/drawing/2014/main" id="{3AE91596-19C4-414E-B810-903273BB3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Freeform 22">
              <a:extLst>
                <a:ext uri="{FF2B5EF4-FFF2-40B4-BE49-F238E27FC236}">
                  <a16:creationId xmlns:a16="http://schemas.microsoft.com/office/drawing/2014/main" id="{915D17CB-26CA-AD4F-B23A-0E57A00BBF1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3" name="Freeform 2">
            <a:extLst>
              <a:ext uri="{FF2B5EF4-FFF2-40B4-BE49-F238E27FC236}">
                <a16:creationId xmlns:a16="http://schemas.microsoft.com/office/drawing/2014/main" id="{3835804F-30BD-7E45-AED8-D31B5DCA9648}"/>
              </a:ext>
            </a:extLst>
          </p:cNvPr>
          <p:cNvSpPr/>
          <p:nvPr/>
        </p:nvSpPr>
        <p:spPr>
          <a:xfrm>
            <a:off x="7342577" y="2036867"/>
            <a:ext cx="3986127" cy="2699396"/>
          </a:xfrm>
          <a:custGeom>
            <a:avLst/>
            <a:gdLst>
              <a:gd name="connsiteX0" fmla="*/ 0 w 3986127"/>
              <a:gd name="connsiteY0" fmla="*/ 158788 h 2699396"/>
              <a:gd name="connsiteX1" fmla="*/ 1357912 w 3986127"/>
              <a:gd name="connsiteY1" fmla="*/ 32853 h 2699396"/>
              <a:gd name="connsiteX2" fmla="*/ 1522175 w 3986127"/>
              <a:gd name="connsiteY2" fmla="*/ 0 h 2699396"/>
              <a:gd name="connsiteX3" fmla="*/ 3542616 w 3986127"/>
              <a:gd name="connsiteY3" fmla="*/ 246395 h 2699396"/>
              <a:gd name="connsiteX4" fmla="*/ 3936848 w 3986127"/>
              <a:gd name="connsiteY4" fmla="*/ 394232 h 2699396"/>
              <a:gd name="connsiteX5" fmla="*/ 3986127 w 3986127"/>
              <a:gd name="connsiteY5" fmla="*/ 2699396 h 2699396"/>
              <a:gd name="connsiteX6" fmla="*/ 5476 w 3986127"/>
              <a:gd name="connsiteY6" fmla="*/ 2650117 h 2699396"/>
              <a:gd name="connsiteX7" fmla="*/ 0 w 3986127"/>
              <a:gd name="connsiteY7" fmla="*/ 158788 h 269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6127" h="2699396">
                <a:moveTo>
                  <a:pt x="0" y="158788"/>
                </a:moveTo>
                <a:lnTo>
                  <a:pt x="1357912" y="32853"/>
                </a:lnTo>
                <a:lnTo>
                  <a:pt x="1522175" y="0"/>
                </a:lnTo>
                <a:lnTo>
                  <a:pt x="3542616" y="246395"/>
                </a:lnTo>
                <a:lnTo>
                  <a:pt x="3936848" y="394232"/>
                </a:lnTo>
                <a:lnTo>
                  <a:pt x="3986127" y="2699396"/>
                </a:lnTo>
                <a:lnTo>
                  <a:pt x="5476" y="2650117"/>
                </a:lnTo>
                <a:cubicBezTo>
                  <a:pt x="3651" y="1819674"/>
                  <a:pt x="1825" y="989231"/>
                  <a:pt x="0" y="158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CDB22443-27C2-EBB2-9832-E1DA9A655C6F}"/>
              </a:ext>
            </a:extLst>
          </p:cNvPr>
          <p:cNvSpPr>
            <a:spLocks noGrp="1"/>
          </p:cNvSpPr>
          <p:nvPr>
            <p:ph type="sldNum" sz="quarter" idx="4"/>
          </p:nvPr>
        </p:nvSpPr>
        <p:spPr/>
        <p:txBody>
          <a:bodyPr/>
          <a:lstStyle/>
          <a:p>
            <a:r>
              <a:rPr lang="en-US" dirty="0"/>
              <a:t>Link Layer </a:t>
            </a:r>
            <a:fld id="{C4204591-24BD-A542-B9D5-F8D8A88D2FEE}" type="slidenum">
              <a:rPr lang="en-US" smtClean="0"/>
              <a:pPr/>
              <a:t>31</a:t>
            </a:fld>
            <a:endParaRPr lang="en-US" dirty="0"/>
          </a:p>
        </p:txBody>
      </p:sp>
    </p:spTree>
    <p:extLst>
      <p:ext uri="{BB962C8B-B14F-4D97-AF65-F5344CB8AC3E}">
        <p14:creationId xmlns:p14="http://schemas.microsoft.com/office/powerpoint/2010/main" val="207478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Ethernet CSMA/CD algorithm</a:t>
            </a:r>
            <a:endParaRPr lang="en-US" sz="4400" b="0" dirty="0">
              <a:latin typeface="+mn-lt"/>
            </a:endParaRPr>
          </a:p>
        </p:txBody>
      </p:sp>
      <p:sp>
        <p:nvSpPr>
          <p:cNvPr id="6" name="Rectangle 3">
            <a:extLst>
              <a:ext uri="{FF2B5EF4-FFF2-40B4-BE49-F238E27FC236}">
                <a16:creationId xmlns:a16="http://schemas.microsoft.com/office/drawing/2014/main" id="{04A2C08B-2DCB-6B41-B08C-D11F19EEFDB4}"/>
              </a:ext>
            </a:extLst>
          </p:cNvPr>
          <p:cNvSpPr txBox="1">
            <a:spLocks noChangeArrowheads="1"/>
          </p:cNvSpPr>
          <p:nvPr/>
        </p:nvSpPr>
        <p:spPr>
          <a:xfrm>
            <a:off x="804379" y="1513440"/>
            <a:ext cx="10181673" cy="24224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Ethernet receives datagram from network layer, creates frame</a:t>
            </a:r>
          </a:p>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If </a:t>
            </a:r>
            <a:r>
              <a:rPr lang="en-US" dirty="0">
                <a:solidFill>
                  <a:prstClr val="black"/>
                </a:solidFill>
                <a:latin typeface="Calibri" panose="020F0502020204030204"/>
              </a:rPr>
              <a:t>Ethernet</a:t>
            </a:r>
            <a:r>
              <a:rPr kumimoji="0" lang="en-US" b="0" i="0" u="none" strike="noStrike" kern="1200" cap="none" spc="0" normalizeH="0" baseline="0" noProof="0" dirty="0">
                <a:ln>
                  <a:noFill/>
                </a:ln>
                <a:solidFill>
                  <a:prstClr val="black"/>
                </a:solidFill>
                <a:effectLst/>
                <a:uLnTx/>
                <a:uFillTx/>
                <a:latin typeface="Calibri" panose="020F0502020204030204"/>
              </a:rPr>
              <a:t> senses channel:</a:t>
            </a:r>
          </a:p>
          <a:p>
            <a:pPr marL="695325" marR="0" lvl="1" indent="508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rPr>
              <a:t>if </a:t>
            </a:r>
            <a:r>
              <a:rPr kumimoji="0" lang="en-US" sz="2800" b="0" i="0" u="none" strike="noStrike" kern="1200" cap="none" spc="0" normalizeH="0" baseline="0" noProof="0" dirty="0">
                <a:ln>
                  <a:noFill/>
                </a:ln>
                <a:solidFill>
                  <a:srgbClr val="0000A8"/>
                </a:solidFill>
                <a:effectLst/>
                <a:uLnTx/>
                <a:uFillTx/>
                <a:latin typeface="Calibri" panose="020F0502020204030204"/>
              </a:rPr>
              <a:t>idle: </a:t>
            </a:r>
            <a:r>
              <a:rPr kumimoji="0" lang="en-US" sz="2800" b="0" i="0" u="none" strike="noStrike" kern="1200" cap="none" spc="0" normalizeH="0" baseline="0" noProof="0" dirty="0">
                <a:ln>
                  <a:noFill/>
                </a:ln>
                <a:solidFill>
                  <a:prstClr val="black"/>
                </a:solidFill>
                <a:effectLst/>
                <a:uLnTx/>
                <a:uFillTx/>
                <a:latin typeface="Calibri" panose="020F0502020204030204"/>
              </a:rPr>
              <a:t>start frame transmission. </a:t>
            </a:r>
          </a:p>
          <a:p>
            <a:pPr marL="695325" marR="0" lvl="1" indent="508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rPr>
              <a:t>if </a:t>
            </a:r>
            <a:r>
              <a:rPr kumimoji="0" lang="en-US" sz="2800" b="0" i="0" u="none" strike="noStrike" kern="1200" cap="none" spc="0" normalizeH="0" baseline="0" noProof="0" dirty="0">
                <a:ln>
                  <a:noFill/>
                </a:ln>
                <a:solidFill>
                  <a:srgbClr val="0000A8"/>
                </a:solidFill>
                <a:effectLst/>
                <a:uLnTx/>
                <a:uFillTx/>
                <a:latin typeface="Calibri" panose="020F0502020204030204"/>
              </a:rPr>
              <a:t>busy: </a:t>
            </a:r>
            <a:r>
              <a:rPr kumimoji="0" lang="en-US" sz="2800" b="0" i="0" u="none" strike="noStrike" kern="1200" cap="none" spc="0" normalizeH="0" baseline="0" noProof="0" dirty="0">
                <a:ln>
                  <a:noFill/>
                </a:ln>
                <a:solidFill>
                  <a:prstClr val="black"/>
                </a:solidFill>
                <a:effectLst/>
                <a:uLnTx/>
                <a:uFillTx/>
                <a:latin typeface="Calibri" panose="020F0502020204030204"/>
              </a:rPr>
              <a:t>wait until channel idle, then transmit</a:t>
            </a:r>
          </a:p>
          <a:p>
            <a:pPr marL="457200" marR="0" lvl="0" indent="-3397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If entire frame transmitted without collision - done!</a:t>
            </a:r>
          </a:p>
        </p:txBody>
      </p:sp>
      <p:sp>
        <p:nvSpPr>
          <p:cNvPr id="8" name="Rectangle 4">
            <a:extLst>
              <a:ext uri="{FF2B5EF4-FFF2-40B4-BE49-F238E27FC236}">
                <a16:creationId xmlns:a16="http://schemas.microsoft.com/office/drawing/2014/main" id="{7CCFD716-78C6-2B48-AE7B-69BF9D9E7C61}"/>
              </a:ext>
            </a:extLst>
          </p:cNvPr>
          <p:cNvSpPr txBox="1">
            <a:spLocks noChangeArrowheads="1"/>
          </p:cNvSpPr>
          <p:nvPr/>
        </p:nvSpPr>
        <p:spPr>
          <a:xfrm>
            <a:off x="848785" y="3990199"/>
            <a:ext cx="11211339" cy="24938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startAt="4"/>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If </a:t>
            </a:r>
            <a:r>
              <a:rPr kumimoji="0" lang="en-US"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another transmission detected</a:t>
            </a:r>
            <a:r>
              <a:rPr kumimoji="0" lang="en-US"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while sending: abort, send jam signal</a:t>
            </a:r>
          </a:p>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startAt="4"/>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After aborting, enter </a:t>
            </a:r>
            <a:r>
              <a:rPr kumimoji="0" lang="en-US" b="0" i="1" u="none" strike="noStrike" kern="1200" cap="none" spc="0" normalizeH="0" baseline="0" noProof="0" dirty="0">
                <a:ln>
                  <a:noFill/>
                </a:ln>
                <a:solidFill>
                  <a:srgbClr val="C00000"/>
                </a:solidFill>
                <a:effectLst/>
                <a:uLnTx/>
                <a:uFillTx/>
                <a:latin typeface="Calibri" panose="020F0502020204030204"/>
                <a:ea typeface="+mn-ea"/>
                <a:cs typeface="+mn-cs"/>
              </a:rPr>
              <a:t>binary (exponential) backoff: </a:t>
            </a:r>
          </a:p>
          <a:p>
            <a:pPr marL="1085850"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after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 collision, chooses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random from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{0,1,2, …, 2</a:t>
            </a:r>
            <a:r>
              <a:rPr kumimoji="0" lang="en-US" sz="2800" b="1" i="1" u="none" strike="noStrike" kern="1200" cap="none" spc="0" normalizeH="0" baseline="30000" noProof="0" dirty="0">
                <a:ln>
                  <a:noFill/>
                </a:ln>
                <a:solidFill>
                  <a:prstClr val="black"/>
                </a:solidFill>
                <a:effectLst/>
                <a:uLnTx/>
                <a:uFillTx/>
                <a:latin typeface="Calibri" panose="020F0502020204030204"/>
                <a:ea typeface="+mn-ea"/>
                <a:cs typeface="+mn-cs"/>
              </a:rPr>
              <a:t>m</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Ethernet waits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a:t>
            </a: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512 bit times, returns to Step 2</a:t>
            </a:r>
          </a:p>
          <a:p>
            <a:pPr marL="1085850"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collisions: longer backoff interval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F023DFB-7913-FB24-1E56-E10D3CB6E411}"/>
              </a:ext>
            </a:extLst>
          </p:cNvPr>
          <p:cNvSpPr>
            <a:spLocks noGrp="1"/>
          </p:cNvSpPr>
          <p:nvPr>
            <p:ph type="sldNum" sz="quarter" idx="4"/>
          </p:nvPr>
        </p:nvSpPr>
        <p:spPr/>
        <p:txBody>
          <a:bodyPr/>
          <a:lstStyle/>
          <a:p>
            <a:r>
              <a:rPr lang="en-US" dirty="0"/>
              <a:t>Link Layer </a:t>
            </a:r>
            <a:fld id="{C4204591-24BD-A542-B9D5-F8D8A88D2FEE}" type="slidenum">
              <a:rPr lang="en-US" smtClean="0"/>
              <a:pPr/>
              <a:t>32</a:t>
            </a:fld>
            <a:endParaRPr lang="en-US" dirty="0"/>
          </a:p>
        </p:txBody>
      </p:sp>
    </p:spTree>
    <p:extLst>
      <p:ext uri="{BB962C8B-B14F-4D97-AF65-F5344CB8AC3E}">
        <p14:creationId xmlns:p14="http://schemas.microsoft.com/office/powerpoint/2010/main" val="32438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dissolv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dissolve">
                                      <p:cBhvr>
                                        <p:cTn id="33" dur="500"/>
                                        <p:tgtEl>
                                          <p:spTgt spid="8">
                                            <p:txEl>
                                              <p:pRg st="1" end="1"/>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dissolve">
                                      <p:cBhvr>
                                        <p:cTn id="36" dur="500"/>
                                        <p:tgtEl>
                                          <p:spTgt spid="8">
                                            <p:txEl>
                                              <p:pRg st="2" end="2"/>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dissolve">
                                      <p:cBhvr>
                                        <p:cTn id="3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CSMA/CD efficiency</a:t>
            </a:r>
            <a:endParaRPr lang="en-US" sz="4400" b="0" dirty="0">
              <a:latin typeface="+mn-lt"/>
            </a:endParaRPr>
          </a:p>
        </p:txBody>
      </p:sp>
      <p:sp>
        <p:nvSpPr>
          <p:cNvPr id="10" name="Rectangle 3">
            <a:extLst>
              <a:ext uri="{FF2B5EF4-FFF2-40B4-BE49-F238E27FC236}">
                <a16:creationId xmlns:a16="http://schemas.microsoft.com/office/drawing/2014/main" id="{01B8942E-BB9F-9F46-9201-9FDDC201959E}"/>
              </a:ext>
            </a:extLst>
          </p:cNvPr>
          <p:cNvSpPr txBox="1">
            <a:spLocks noChangeArrowheads="1"/>
          </p:cNvSpPr>
          <p:nvPr/>
        </p:nvSpPr>
        <p:spPr bwMode="auto">
          <a:xfrm>
            <a:off x="1219200" y="1586948"/>
            <a:ext cx="109728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8125" marR="0" lvl="0" indent="-2381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0"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prop</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 max prop delay between 2 nodes in LAN</a:t>
            </a:r>
          </a:p>
          <a:p>
            <a:pPr marL="238125" marR="0" lvl="0" indent="-2381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0"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 time to transmit max-size frame</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efficiency goes to 1 </a:t>
            </a:r>
          </a:p>
          <a:p>
            <a:pPr marL="695325" marR="0" lvl="1" indent="-238125"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as </a:t>
            </a:r>
            <a:r>
              <a:rPr kumimoji="0" lang="en-US" sz="2800" b="0" i="1"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1"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prop</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goes to 0</a:t>
            </a:r>
          </a:p>
          <a:p>
            <a:pPr marL="695325" marR="0" lvl="1" indent="-238125"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as </a:t>
            </a:r>
            <a:r>
              <a:rPr kumimoji="0" lang="en-US" sz="2800" b="0" i="1"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1"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goes to infinity</a:t>
            </a:r>
          </a:p>
          <a:p>
            <a:pPr marL="277813" marR="0" lvl="0" indent="-27781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better performance than ALOHA: and simple, cheap, decentralized</a:t>
            </a: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aphicFrame>
        <p:nvGraphicFramePr>
          <p:cNvPr id="11" name="Object 4">
            <a:extLst>
              <a:ext uri="{FF2B5EF4-FFF2-40B4-BE49-F238E27FC236}">
                <a16:creationId xmlns:a16="http://schemas.microsoft.com/office/drawing/2014/main" id="{D18DDED1-1FBF-6E4E-BD7D-37437660C787}"/>
              </a:ext>
            </a:extLst>
          </p:cNvPr>
          <p:cNvGraphicFramePr>
            <a:graphicFrameLocks noChangeAspect="1"/>
          </p:cNvGraphicFramePr>
          <p:nvPr/>
        </p:nvGraphicFramePr>
        <p:xfrm>
          <a:off x="4037979" y="2514531"/>
          <a:ext cx="3570287" cy="984250"/>
        </p:xfrm>
        <a:graphic>
          <a:graphicData uri="http://schemas.openxmlformats.org/presentationml/2006/ole">
            <mc:AlternateContent xmlns:mc="http://schemas.openxmlformats.org/markup-compatibility/2006">
              <mc:Choice xmlns:v="urn:schemas-microsoft-com:vml" Requires="v">
                <p:oleObj name="Equation" r:id="rId3" imgW="1422400" imgH="393700" progId="Equation.3">
                  <p:embed/>
                </p:oleObj>
              </mc:Choice>
              <mc:Fallback>
                <p:oleObj name="Equation" r:id="rId3" imgW="1422400" imgH="393700" progId="Equation.3">
                  <p:embed/>
                  <p:pic>
                    <p:nvPicPr>
                      <p:cNvPr id="11" name="Object 4">
                        <a:extLst>
                          <a:ext uri="{FF2B5EF4-FFF2-40B4-BE49-F238E27FC236}">
                            <a16:creationId xmlns:a16="http://schemas.microsoft.com/office/drawing/2014/main" id="{D18DDED1-1FBF-6E4E-BD7D-37437660C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979" y="2514531"/>
                        <a:ext cx="3570287"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 name="Slide Number Placeholder 5">
            <a:extLst>
              <a:ext uri="{FF2B5EF4-FFF2-40B4-BE49-F238E27FC236}">
                <a16:creationId xmlns:a16="http://schemas.microsoft.com/office/drawing/2014/main" id="{2499D996-6C1C-C43C-FA99-CE0C73602BE9}"/>
              </a:ext>
            </a:extLst>
          </p:cNvPr>
          <p:cNvSpPr>
            <a:spLocks noGrp="1"/>
          </p:cNvSpPr>
          <p:nvPr>
            <p:ph type="sldNum" sz="quarter" idx="4"/>
          </p:nvPr>
        </p:nvSpPr>
        <p:spPr/>
        <p:txBody>
          <a:bodyPr/>
          <a:lstStyle/>
          <a:p>
            <a:r>
              <a:rPr lang="en-US" dirty="0"/>
              <a:t>Link Layer </a:t>
            </a:r>
            <a:fld id="{C4204591-24BD-A542-B9D5-F8D8A88D2FEE}" type="slidenum">
              <a:rPr lang="en-US" smtClean="0"/>
              <a:pPr/>
              <a:t>33</a:t>
            </a:fld>
            <a:endParaRPr lang="en-US" dirty="0"/>
          </a:p>
        </p:txBody>
      </p:sp>
    </p:spTree>
    <p:extLst>
      <p:ext uri="{BB962C8B-B14F-4D97-AF65-F5344CB8AC3E}">
        <p14:creationId xmlns:p14="http://schemas.microsoft.com/office/powerpoint/2010/main" val="287633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dissolve">
                                      <p:cBhvr>
                                        <p:cTn id="7" dur="500"/>
                                        <p:tgtEl>
                                          <p:spTgt spid="10">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
                                            <p:txEl>
                                              <p:pRg st="5" end="5"/>
                                            </p:txEl>
                                          </p:spTgt>
                                        </p:tgtEl>
                                        <p:attrNameLst>
                                          <p:attrName>style.visibility</p:attrName>
                                        </p:attrNameLst>
                                      </p:cBhvr>
                                      <p:to>
                                        <p:strVal val="visible"/>
                                      </p:to>
                                    </p:set>
                                    <p:animEffect transition="in" filter="dissolve">
                                      <p:cBhvr>
                                        <p:cTn id="10" dur="500"/>
                                        <p:tgtEl>
                                          <p:spTgt spid="10">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dissolve">
                                      <p:cBhvr>
                                        <p:cTn id="13" dur="500"/>
                                        <p:tgtEl>
                                          <p:spTgt spid="10">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
                                            <p:txEl>
                                              <p:pRg st="7" end="7"/>
                                            </p:txEl>
                                          </p:spTgt>
                                        </p:tgtEl>
                                        <p:attrNameLst>
                                          <p:attrName>style.visibility</p:attrName>
                                        </p:attrNameLst>
                                      </p:cBhvr>
                                      <p:to>
                                        <p:strVal val="visible"/>
                                      </p:to>
                                    </p:set>
                                    <p:animEffect transition="in" filter="dissolve">
                                      <p:cBhvr>
                                        <p:cTn id="1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sp>
        <p:nvSpPr>
          <p:cNvPr id="6" name="Rectangle 3">
            <a:extLst>
              <a:ext uri="{FF2B5EF4-FFF2-40B4-BE49-F238E27FC236}">
                <a16:creationId xmlns:a16="http://schemas.microsoft.com/office/drawing/2014/main" id="{87DEC012-599D-2741-982A-1E63B069D2CE}"/>
              </a:ext>
            </a:extLst>
          </p:cNvPr>
          <p:cNvSpPr txBox="1">
            <a:spLocks noChangeArrowheads="1"/>
          </p:cNvSpPr>
          <p:nvPr/>
        </p:nvSpPr>
        <p:spPr>
          <a:xfrm>
            <a:off x="858078" y="1355033"/>
            <a:ext cx="9200321" cy="27597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channel partitioning MAC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share channel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efficiently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fairly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high load</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inefficient at low load: delay in channel access, 1/N bandwidth allocated even if only 1 active node! </a:t>
            </a:r>
          </a:p>
        </p:txBody>
      </p:sp>
      <p:sp>
        <p:nvSpPr>
          <p:cNvPr id="5" name="Rectangle 3">
            <a:extLst>
              <a:ext uri="{FF2B5EF4-FFF2-40B4-BE49-F238E27FC236}">
                <a16:creationId xmlns:a16="http://schemas.microsoft.com/office/drawing/2014/main" id="{F66753E0-AEE0-EA45-A2B7-4116CDB9C527}"/>
              </a:ext>
            </a:extLst>
          </p:cNvPr>
          <p:cNvSpPr txBox="1">
            <a:spLocks noChangeArrowheads="1"/>
          </p:cNvSpPr>
          <p:nvPr/>
        </p:nvSpPr>
        <p:spPr>
          <a:xfrm>
            <a:off x="974037" y="3316356"/>
            <a:ext cx="10455964" cy="25278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random access MAC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efficient at low load: single node can fully utilize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high load: collision overhead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look for best of both worlds!</a:t>
            </a:r>
          </a:p>
        </p:txBody>
      </p:sp>
      <p:sp>
        <p:nvSpPr>
          <p:cNvPr id="8" name="Slide Number Placeholder 7">
            <a:extLst>
              <a:ext uri="{FF2B5EF4-FFF2-40B4-BE49-F238E27FC236}">
                <a16:creationId xmlns:a16="http://schemas.microsoft.com/office/drawing/2014/main" id="{279883B8-DA57-DB52-48EF-C581E766768F}"/>
              </a:ext>
            </a:extLst>
          </p:cNvPr>
          <p:cNvSpPr>
            <a:spLocks noGrp="1"/>
          </p:cNvSpPr>
          <p:nvPr>
            <p:ph type="sldNum" sz="quarter" idx="4"/>
          </p:nvPr>
        </p:nvSpPr>
        <p:spPr/>
        <p:txBody>
          <a:bodyPr/>
          <a:lstStyle/>
          <a:p>
            <a:r>
              <a:rPr lang="en-US" dirty="0"/>
              <a:t>Link Layer </a:t>
            </a:r>
            <a:fld id="{C4204591-24BD-A542-B9D5-F8D8A88D2FEE}" type="slidenum">
              <a:rPr lang="en-US" smtClean="0"/>
              <a:pPr/>
              <a:t>34</a:t>
            </a:fld>
            <a:endParaRPr lang="en-US" dirty="0"/>
          </a:p>
        </p:txBody>
      </p:sp>
    </p:spTree>
    <p:extLst>
      <p:ext uri="{BB962C8B-B14F-4D97-AF65-F5344CB8AC3E}">
        <p14:creationId xmlns:p14="http://schemas.microsoft.com/office/powerpoint/2010/main" val="243902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grpSp>
        <p:nvGrpSpPr>
          <p:cNvPr id="40" name="Group 55">
            <a:extLst>
              <a:ext uri="{FF2B5EF4-FFF2-40B4-BE49-F238E27FC236}">
                <a16:creationId xmlns:a16="http://schemas.microsoft.com/office/drawing/2014/main" id="{3B6275CE-B441-9649-8D52-433B50F279F8}"/>
              </a:ext>
            </a:extLst>
          </p:cNvPr>
          <p:cNvGrpSpPr>
            <a:grpSpLocks/>
          </p:cNvGrpSpPr>
          <p:nvPr/>
        </p:nvGrpSpPr>
        <p:grpSpPr bwMode="auto">
          <a:xfrm>
            <a:off x="7380702" y="4061722"/>
            <a:ext cx="781050" cy="681037"/>
            <a:chOff x="-44" y="1473"/>
            <a:chExt cx="981" cy="1105"/>
          </a:xfrm>
        </p:grpSpPr>
        <p:pic>
          <p:nvPicPr>
            <p:cNvPr id="41" name="Picture 56" descr="desktop_computer_stylized_medium">
              <a:extLst>
                <a:ext uri="{FF2B5EF4-FFF2-40B4-BE49-F238E27FC236}">
                  <a16:creationId xmlns:a16="http://schemas.microsoft.com/office/drawing/2014/main" id="{AD5B23A8-9028-7946-A69F-6108F8C1F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57">
              <a:extLst>
                <a:ext uri="{FF2B5EF4-FFF2-40B4-BE49-F238E27FC236}">
                  <a16:creationId xmlns:a16="http://schemas.microsoft.com/office/drawing/2014/main" id="{7F6A05D1-B834-4E4F-A5F1-659DEF211B6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3" name="Group 58">
            <a:extLst>
              <a:ext uri="{FF2B5EF4-FFF2-40B4-BE49-F238E27FC236}">
                <a16:creationId xmlns:a16="http://schemas.microsoft.com/office/drawing/2014/main" id="{188477DB-D708-704E-BA08-92555FFAD3B4}"/>
              </a:ext>
            </a:extLst>
          </p:cNvPr>
          <p:cNvGrpSpPr>
            <a:grpSpLocks/>
          </p:cNvGrpSpPr>
          <p:nvPr/>
        </p:nvGrpSpPr>
        <p:grpSpPr bwMode="auto">
          <a:xfrm>
            <a:off x="7672802" y="3456884"/>
            <a:ext cx="781050" cy="681038"/>
            <a:chOff x="-44" y="1473"/>
            <a:chExt cx="981" cy="1105"/>
          </a:xfrm>
        </p:grpSpPr>
        <p:pic>
          <p:nvPicPr>
            <p:cNvPr id="44" name="Picture 59" descr="desktop_computer_stylized_medium">
              <a:extLst>
                <a:ext uri="{FF2B5EF4-FFF2-40B4-BE49-F238E27FC236}">
                  <a16:creationId xmlns:a16="http://schemas.microsoft.com/office/drawing/2014/main" id="{C2F8AA46-92BF-A546-B4A7-AE313733B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60">
              <a:extLst>
                <a:ext uri="{FF2B5EF4-FFF2-40B4-BE49-F238E27FC236}">
                  <a16:creationId xmlns:a16="http://schemas.microsoft.com/office/drawing/2014/main" id="{9065835A-60BC-BD49-825D-D0AFA11391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6" name="Group 61">
            <a:extLst>
              <a:ext uri="{FF2B5EF4-FFF2-40B4-BE49-F238E27FC236}">
                <a16:creationId xmlns:a16="http://schemas.microsoft.com/office/drawing/2014/main" id="{52722999-8FB6-144D-9185-CA88A310212E}"/>
              </a:ext>
            </a:extLst>
          </p:cNvPr>
          <p:cNvGrpSpPr>
            <a:grpSpLocks/>
          </p:cNvGrpSpPr>
          <p:nvPr/>
        </p:nvGrpSpPr>
        <p:grpSpPr bwMode="auto">
          <a:xfrm>
            <a:off x="7953789" y="2842522"/>
            <a:ext cx="781050" cy="681037"/>
            <a:chOff x="-44" y="1473"/>
            <a:chExt cx="981" cy="1105"/>
          </a:xfrm>
        </p:grpSpPr>
        <p:pic>
          <p:nvPicPr>
            <p:cNvPr id="47" name="Picture 62" descr="desktop_computer_stylized_medium">
              <a:extLst>
                <a:ext uri="{FF2B5EF4-FFF2-40B4-BE49-F238E27FC236}">
                  <a16:creationId xmlns:a16="http://schemas.microsoft.com/office/drawing/2014/main" id="{9A60243E-B953-C143-941F-989137B34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63">
              <a:extLst>
                <a:ext uri="{FF2B5EF4-FFF2-40B4-BE49-F238E27FC236}">
                  <a16:creationId xmlns:a16="http://schemas.microsoft.com/office/drawing/2014/main" id="{F9F8C73E-59BC-D44F-819C-84F05543B21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9" name="Group 64">
            <a:extLst>
              <a:ext uri="{FF2B5EF4-FFF2-40B4-BE49-F238E27FC236}">
                <a16:creationId xmlns:a16="http://schemas.microsoft.com/office/drawing/2014/main" id="{F6093AD7-1BBF-0741-A28D-954BF1EE75A9}"/>
              </a:ext>
            </a:extLst>
          </p:cNvPr>
          <p:cNvGrpSpPr>
            <a:grpSpLocks/>
          </p:cNvGrpSpPr>
          <p:nvPr/>
        </p:nvGrpSpPr>
        <p:grpSpPr bwMode="auto">
          <a:xfrm>
            <a:off x="8255414" y="2261497"/>
            <a:ext cx="781050" cy="681037"/>
            <a:chOff x="-44" y="1473"/>
            <a:chExt cx="981" cy="1105"/>
          </a:xfrm>
        </p:grpSpPr>
        <p:pic>
          <p:nvPicPr>
            <p:cNvPr id="50" name="Picture 65" descr="desktop_computer_stylized_medium">
              <a:extLst>
                <a:ext uri="{FF2B5EF4-FFF2-40B4-BE49-F238E27FC236}">
                  <a16:creationId xmlns:a16="http://schemas.microsoft.com/office/drawing/2014/main" id="{C75E769A-797A-AD45-9E53-778E5328D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66">
              <a:extLst>
                <a:ext uri="{FF2B5EF4-FFF2-40B4-BE49-F238E27FC236}">
                  <a16:creationId xmlns:a16="http://schemas.microsoft.com/office/drawing/2014/main" id="{F31ED49C-06C8-664E-A401-F2F8FC75AC2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52" name="Group 67">
            <a:extLst>
              <a:ext uri="{FF2B5EF4-FFF2-40B4-BE49-F238E27FC236}">
                <a16:creationId xmlns:a16="http://schemas.microsoft.com/office/drawing/2014/main" id="{289CD935-911A-2049-99E7-9636A57AD113}"/>
              </a:ext>
            </a:extLst>
          </p:cNvPr>
          <p:cNvGrpSpPr>
            <a:grpSpLocks/>
          </p:cNvGrpSpPr>
          <p:nvPr/>
        </p:nvGrpSpPr>
        <p:grpSpPr bwMode="auto">
          <a:xfrm flipH="1">
            <a:off x="10242688" y="2507559"/>
            <a:ext cx="781050" cy="681038"/>
            <a:chOff x="-44" y="1473"/>
            <a:chExt cx="981" cy="1105"/>
          </a:xfrm>
        </p:grpSpPr>
        <p:pic>
          <p:nvPicPr>
            <p:cNvPr id="53" name="Picture 68" descr="desktop_computer_stylized_medium">
              <a:extLst>
                <a:ext uri="{FF2B5EF4-FFF2-40B4-BE49-F238E27FC236}">
                  <a16:creationId xmlns:a16="http://schemas.microsoft.com/office/drawing/2014/main" id="{35A608C8-F6A3-CE45-8D68-148C52325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69">
              <a:extLst>
                <a:ext uri="{FF2B5EF4-FFF2-40B4-BE49-F238E27FC236}">
                  <a16:creationId xmlns:a16="http://schemas.microsoft.com/office/drawing/2014/main" id="{0AFF8366-6773-E840-A98C-F53B7E61436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5" name="Rectangle 3">
            <a:extLst>
              <a:ext uri="{FF2B5EF4-FFF2-40B4-BE49-F238E27FC236}">
                <a16:creationId xmlns:a16="http://schemas.microsoft.com/office/drawing/2014/main" id="{8CE0F95B-BCD3-FD4A-826E-885CC3FD64A3}"/>
              </a:ext>
            </a:extLst>
          </p:cNvPr>
          <p:cNvSpPr txBox="1">
            <a:spLocks noChangeArrowheads="1"/>
          </p:cNvSpPr>
          <p:nvPr/>
        </p:nvSpPr>
        <p:spPr bwMode="auto">
          <a:xfrm>
            <a:off x="1219200" y="1422400"/>
            <a:ext cx="54864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polling:</a:t>
            </a:r>
            <a:r>
              <a:rPr kumimoji="0" lang="en-US" sz="3200" b="1"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 </a:t>
            </a:r>
            <a:endPar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endParaRP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centralized controller “invites” other nodes to transmit in turn</a:t>
            </a: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typically used with “dumb” devices</a:t>
            </a: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concerns:</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polling overhead </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latency</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point of failure (master)</a:t>
            </a:r>
          </a:p>
          <a:p>
            <a:pPr indent="-285750">
              <a:buSzTx/>
              <a:buFont typeface="Arial"/>
              <a:buChar char="•"/>
              <a:defRPr/>
            </a:pPr>
            <a:r>
              <a:rPr lang="en-US" kern="0" dirty="0">
                <a:solidFill>
                  <a:prstClr val="black"/>
                </a:solidFill>
                <a:latin typeface="Calibri" panose="020F0502020204030204"/>
              </a:rPr>
              <a:t>Bluetooth uses polling</a:t>
            </a:r>
            <a:endParaRPr kumimoji="0" lang="en-US"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7" name="Line 25">
            <a:extLst>
              <a:ext uri="{FF2B5EF4-FFF2-40B4-BE49-F238E27FC236}">
                <a16:creationId xmlns:a16="http://schemas.microsoft.com/office/drawing/2014/main" id="{60DD75F2-9C28-4F4A-A443-C13B58CBB345}"/>
              </a:ext>
            </a:extLst>
          </p:cNvPr>
          <p:cNvSpPr>
            <a:spLocks noChangeShapeType="1"/>
          </p:cNvSpPr>
          <p:nvPr/>
        </p:nvSpPr>
        <p:spPr bwMode="auto">
          <a:xfrm>
            <a:off x="8909464" y="2675834"/>
            <a:ext cx="25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Text Box 40">
            <a:extLst>
              <a:ext uri="{FF2B5EF4-FFF2-40B4-BE49-F238E27FC236}">
                <a16:creationId xmlns:a16="http://schemas.microsoft.com/office/drawing/2014/main" id="{FC29DBC1-B823-7945-9F89-5B7142960AEE}"/>
              </a:ext>
            </a:extLst>
          </p:cNvPr>
          <p:cNvSpPr txBox="1">
            <a:spLocks noChangeArrowheads="1"/>
          </p:cNvSpPr>
          <p:nvPr/>
        </p:nvSpPr>
        <p:spPr bwMode="auto">
          <a:xfrm>
            <a:off x="10071237" y="3129859"/>
            <a:ext cx="15873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centralized controller</a:t>
            </a:r>
          </a:p>
        </p:txBody>
      </p:sp>
      <p:sp>
        <p:nvSpPr>
          <p:cNvPr id="63" name="Text Box 41">
            <a:extLst>
              <a:ext uri="{FF2B5EF4-FFF2-40B4-BE49-F238E27FC236}">
                <a16:creationId xmlns:a16="http://schemas.microsoft.com/office/drawing/2014/main" id="{869514AF-D631-4E46-9113-AC5D4A63AF18}"/>
              </a:ext>
            </a:extLst>
          </p:cNvPr>
          <p:cNvSpPr txBox="1">
            <a:spLocks noChangeArrowheads="1"/>
          </p:cNvSpPr>
          <p:nvPr/>
        </p:nvSpPr>
        <p:spPr bwMode="auto">
          <a:xfrm>
            <a:off x="7445789" y="4715772"/>
            <a:ext cx="17828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client devices</a:t>
            </a:r>
          </a:p>
        </p:txBody>
      </p:sp>
      <p:grpSp>
        <p:nvGrpSpPr>
          <p:cNvPr id="64" name="Group 44">
            <a:extLst>
              <a:ext uri="{FF2B5EF4-FFF2-40B4-BE49-F238E27FC236}">
                <a16:creationId xmlns:a16="http://schemas.microsoft.com/office/drawing/2014/main" id="{FE26AEED-6E71-8E40-930D-84DD30E921C6}"/>
              </a:ext>
            </a:extLst>
          </p:cNvPr>
          <p:cNvGrpSpPr>
            <a:grpSpLocks/>
          </p:cNvGrpSpPr>
          <p:nvPr/>
        </p:nvGrpSpPr>
        <p:grpSpPr bwMode="auto">
          <a:xfrm>
            <a:off x="9804814" y="2544072"/>
            <a:ext cx="560388" cy="336550"/>
            <a:chOff x="4212" y="2864"/>
            <a:chExt cx="353" cy="212"/>
          </a:xfrm>
        </p:grpSpPr>
        <p:sp>
          <p:nvSpPr>
            <p:cNvPr id="65" name="Rectangle 42">
              <a:extLst>
                <a:ext uri="{FF2B5EF4-FFF2-40B4-BE49-F238E27FC236}">
                  <a16:creationId xmlns:a16="http://schemas.microsoft.com/office/drawing/2014/main" id="{F8D43025-2512-314A-A510-1F4FB06B0732}"/>
                </a:ext>
              </a:extLst>
            </p:cNvPr>
            <p:cNvSpPr>
              <a:spLocks noChangeArrowheads="1"/>
            </p:cNvSpPr>
            <p:nvPr/>
          </p:nvSpPr>
          <p:spPr bwMode="auto">
            <a:xfrm>
              <a:off x="4212" y="2916"/>
              <a:ext cx="353" cy="137"/>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43">
              <a:extLst>
                <a:ext uri="{FF2B5EF4-FFF2-40B4-BE49-F238E27FC236}">
                  <a16:creationId xmlns:a16="http://schemas.microsoft.com/office/drawing/2014/main" id="{4C05FF3D-8B8E-004C-994F-0F93A71E423C}"/>
                </a:ext>
              </a:extLst>
            </p:cNvPr>
            <p:cNvSpPr txBox="1">
              <a:spLocks noChangeArrowheads="1"/>
            </p:cNvSpPr>
            <p:nvPr/>
          </p:nvSpPr>
          <p:spPr bwMode="auto">
            <a:xfrm>
              <a:off x="4227" y="2864"/>
              <a:ext cx="3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poll</a:t>
              </a:r>
            </a:p>
          </p:txBody>
        </p:sp>
      </p:grpSp>
      <p:grpSp>
        <p:nvGrpSpPr>
          <p:cNvPr id="67" name="Group 48">
            <a:extLst>
              <a:ext uri="{FF2B5EF4-FFF2-40B4-BE49-F238E27FC236}">
                <a16:creationId xmlns:a16="http://schemas.microsoft.com/office/drawing/2014/main" id="{FBABE685-758D-8542-8F8A-B860741BB12D}"/>
              </a:ext>
            </a:extLst>
          </p:cNvPr>
          <p:cNvGrpSpPr>
            <a:grpSpLocks/>
          </p:cNvGrpSpPr>
          <p:nvPr/>
        </p:nvGrpSpPr>
        <p:grpSpPr bwMode="auto">
          <a:xfrm>
            <a:off x="7853777" y="3466409"/>
            <a:ext cx="595312" cy="336550"/>
            <a:chOff x="4415" y="2364"/>
            <a:chExt cx="375" cy="212"/>
          </a:xfrm>
        </p:grpSpPr>
        <p:sp>
          <p:nvSpPr>
            <p:cNvPr id="68" name="Rectangle 46">
              <a:extLst>
                <a:ext uri="{FF2B5EF4-FFF2-40B4-BE49-F238E27FC236}">
                  <a16:creationId xmlns:a16="http://schemas.microsoft.com/office/drawing/2014/main" id="{BC4AD792-1ADD-6C44-BAB4-C92901F5D5B6}"/>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Text Box 47">
              <a:extLst>
                <a:ext uri="{FF2B5EF4-FFF2-40B4-BE49-F238E27FC236}">
                  <a16:creationId xmlns:a16="http://schemas.microsoft.com/office/drawing/2014/main" id="{1F65274E-CD85-AC43-BFD4-1FA46A64CE80}"/>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grpSp>
      <p:grpSp>
        <p:nvGrpSpPr>
          <p:cNvPr id="70" name="Group 49">
            <a:extLst>
              <a:ext uri="{FF2B5EF4-FFF2-40B4-BE49-F238E27FC236}">
                <a16:creationId xmlns:a16="http://schemas.microsoft.com/office/drawing/2014/main" id="{2EDB6C70-4A25-4D44-B1FD-20768EAD1E7B}"/>
              </a:ext>
            </a:extLst>
          </p:cNvPr>
          <p:cNvGrpSpPr>
            <a:grpSpLocks/>
          </p:cNvGrpSpPr>
          <p:nvPr/>
        </p:nvGrpSpPr>
        <p:grpSpPr bwMode="auto">
          <a:xfrm>
            <a:off x="8360189" y="2348809"/>
            <a:ext cx="595313" cy="336550"/>
            <a:chOff x="4415" y="2364"/>
            <a:chExt cx="375" cy="212"/>
          </a:xfrm>
        </p:grpSpPr>
        <p:sp>
          <p:nvSpPr>
            <p:cNvPr id="71" name="Rectangle 50">
              <a:extLst>
                <a:ext uri="{FF2B5EF4-FFF2-40B4-BE49-F238E27FC236}">
                  <a16:creationId xmlns:a16="http://schemas.microsoft.com/office/drawing/2014/main" id="{20480C82-EB8A-5240-8BAD-98AA24965AEC}"/>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Text Box 51">
              <a:extLst>
                <a:ext uri="{FF2B5EF4-FFF2-40B4-BE49-F238E27FC236}">
                  <a16:creationId xmlns:a16="http://schemas.microsoft.com/office/drawing/2014/main" id="{D988106A-1869-B541-BA6D-CFB733C1B534}"/>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grpSp>
      <p:cxnSp>
        <p:nvCxnSpPr>
          <p:cNvPr id="4" name="Straight Connector 3">
            <a:extLst>
              <a:ext uri="{FF2B5EF4-FFF2-40B4-BE49-F238E27FC236}">
                <a16:creationId xmlns:a16="http://schemas.microsoft.com/office/drawing/2014/main" id="{83E6D07A-A0BF-C74B-BB2B-A59B972B318B}"/>
              </a:ext>
            </a:extLst>
          </p:cNvPr>
          <p:cNvCxnSpPr>
            <a:cxnSpLocks/>
          </p:cNvCxnSpPr>
          <p:nvPr/>
        </p:nvCxnSpPr>
        <p:spPr>
          <a:xfrm>
            <a:off x="9003957" y="3002692"/>
            <a:ext cx="1293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2BE971-AA12-664E-93FB-DBB1931433BD}"/>
              </a:ext>
            </a:extLst>
          </p:cNvPr>
          <p:cNvCxnSpPr>
            <a:cxnSpLocks/>
            <a:endCxn id="57" idx="1"/>
          </p:cNvCxnSpPr>
          <p:nvPr/>
        </p:nvCxnSpPr>
        <p:spPr>
          <a:xfrm flipV="1">
            <a:off x="8896147" y="2675835"/>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478E79-5AC5-614B-8297-DD23BBE28695}"/>
              </a:ext>
            </a:extLst>
          </p:cNvPr>
          <p:cNvCxnSpPr>
            <a:cxnSpLocks/>
          </p:cNvCxnSpPr>
          <p:nvPr/>
        </p:nvCxnSpPr>
        <p:spPr>
          <a:xfrm flipV="1">
            <a:off x="8311979" y="2673178"/>
            <a:ext cx="848497" cy="1775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9464FC-DF27-7B49-8A28-F58EF7D050CC}"/>
              </a:ext>
            </a:extLst>
          </p:cNvPr>
          <p:cNvCxnSpPr>
            <a:cxnSpLocks/>
          </p:cNvCxnSpPr>
          <p:nvPr/>
        </p:nvCxnSpPr>
        <p:spPr>
          <a:xfrm flipV="1">
            <a:off x="8607823" y="3240127"/>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038B1A-EC48-DF49-BAF8-AAB10C7A0469}"/>
              </a:ext>
            </a:extLst>
          </p:cNvPr>
          <p:cNvCxnSpPr>
            <a:cxnSpLocks/>
          </p:cNvCxnSpPr>
          <p:nvPr/>
        </p:nvCxnSpPr>
        <p:spPr>
          <a:xfrm flipV="1">
            <a:off x="8327736" y="3862084"/>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D0EF837-C726-B14A-ACB8-A7DF9B1CD803}"/>
              </a:ext>
            </a:extLst>
          </p:cNvPr>
          <p:cNvCxnSpPr>
            <a:cxnSpLocks/>
          </p:cNvCxnSpPr>
          <p:nvPr/>
        </p:nvCxnSpPr>
        <p:spPr>
          <a:xfrm flipV="1">
            <a:off x="8051769" y="4446971"/>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BAB7225-FD7C-82FE-9430-52EE8DF314BB}"/>
              </a:ext>
            </a:extLst>
          </p:cNvPr>
          <p:cNvSpPr>
            <a:spLocks noGrp="1"/>
          </p:cNvSpPr>
          <p:nvPr>
            <p:ph type="sldNum" sz="quarter" idx="4"/>
          </p:nvPr>
        </p:nvSpPr>
        <p:spPr/>
        <p:txBody>
          <a:bodyPr/>
          <a:lstStyle/>
          <a:p>
            <a:r>
              <a:rPr lang="en-US" dirty="0"/>
              <a:t>Link Layer </a:t>
            </a:r>
            <a:fld id="{C4204591-24BD-A542-B9D5-F8D8A88D2FEE}" type="slidenum">
              <a:rPr lang="en-US" smtClean="0"/>
              <a:pPr/>
              <a:t>35</a:t>
            </a:fld>
            <a:endParaRPr lang="en-US" dirty="0"/>
          </a:p>
        </p:txBody>
      </p:sp>
    </p:spTree>
    <p:extLst>
      <p:ext uri="{BB962C8B-B14F-4D97-AF65-F5344CB8AC3E}">
        <p14:creationId xmlns:p14="http://schemas.microsoft.com/office/powerpoint/2010/main" val="331955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065 0.0007 L -0.09192 0.0007 L -0.07812 -0.03426 L -0.15195 -0.03426 " pathEditMode="relative" rAng="0" ptsTypes="AAAA">
                                      <p:cBhvr>
                                        <p:cTn id="9" dur="2000" fill="hold"/>
                                        <p:tgtEl>
                                          <p:spTgt spid="64"/>
                                        </p:tgtEl>
                                        <p:attrNameLst>
                                          <p:attrName>ppt_x</p:attrName>
                                          <p:attrName>ppt_y</p:attrName>
                                        </p:attrNameLst>
                                      </p:cBhvr>
                                      <p:rCtr x="-7630" y="-1759"/>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nodeType="afterEffect">
                                  <p:stCondLst>
                                    <p:cond delay="0"/>
                                  </p:stCondLst>
                                  <p:childTnLst>
                                    <p:animMotion origin="layout" path="M 4.375E-6 -2.96296E-6 L 0.06119 -2.96296E-6 C 0.0582 0.00996 0.0552 0.02014 0.05234 0.0301 C 0.08268 0.0294 0.12057 0.03148 0.15117 0.03102 " pathEditMode="relative" rAng="0" ptsTypes="AAAA">
                                      <p:cBhvr>
                                        <p:cTn id="18" dur="2000" fill="hold"/>
                                        <p:tgtEl>
                                          <p:spTgt spid="70"/>
                                        </p:tgtEl>
                                        <p:attrNameLst>
                                          <p:attrName>ppt_x</p:attrName>
                                          <p:attrName>ppt_y</p:attrName>
                                        </p:attrNameLst>
                                      </p:cBhvr>
                                      <p:rCtr x="7552" y="1551"/>
                                    </p:animMotion>
                                  </p:childTnLst>
                                </p:cTn>
                              </p:par>
                            </p:childTnLst>
                          </p:cTn>
                        </p:par>
                        <p:par>
                          <p:cTn id="19" fill="hold">
                            <p:stCondLst>
                              <p:cond delay="4000"/>
                            </p:stCondLst>
                            <p:childTnLst>
                              <p:par>
                                <p:cTn id="20" presetID="1" presetClass="exit" presetSubtype="0" fill="hold" nodeType="afterEffect">
                                  <p:stCondLst>
                                    <p:cond delay="0"/>
                                  </p:stCondLst>
                                  <p:childTnLst>
                                    <p:set>
                                      <p:cBhvr>
                                        <p:cTn id="21" dur="1" fill="hold">
                                          <p:stCondLst>
                                            <p:cond delay="0"/>
                                          </p:stCondLst>
                                        </p:cTn>
                                        <p:tgtEl>
                                          <p:spTgt spid="7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nodeType="afterEffect">
                                  <p:stCondLst>
                                    <p:cond delay="0"/>
                                  </p:stCondLst>
                                  <p:childTnLst>
                                    <p:animMotion origin="layout" path="M 0.03412 0.00116 L -0.05351 0.00069 L -0.08984 0.14306 L -0.15338 0.14306 " pathEditMode="relative" rAng="0" ptsTypes="AAAA">
                                      <p:cBhvr>
                                        <p:cTn id="28" dur="2000" fill="hold"/>
                                        <p:tgtEl>
                                          <p:spTgt spid="64"/>
                                        </p:tgtEl>
                                        <p:attrNameLst>
                                          <p:attrName>ppt_x</p:attrName>
                                          <p:attrName>ppt_y</p:attrName>
                                        </p:attrNameLst>
                                      </p:cBhvr>
                                      <p:rCtr x="-9375" y="7060"/>
                                    </p:animMotion>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64"/>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par>
                          <p:cTn id="35" fill="hold">
                            <p:stCondLst>
                              <p:cond delay="2000"/>
                            </p:stCondLst>
                            <p:childTnLst>
                              <p:par>
                                <p:cTn id="36" presetID="0" presetClass="path" presetSubtype="0" accel="50000" decel="50000" fill="hold" nodeType="afterEffect">
                                  <p:stCondLst>
                                    <p:cond delay="0"/>
                                  </p:stCondLst>
                                  <p:childTnLst>
                                    <p:animMotion origin="layout" path="M 4.16667E-7 -2.59259E-6 L 0.06706 -0.00185 L 0.10156 -0.13379 C 0.13294 -0.13426 0.17982 -0.1331 0.21133 -0.13356 " pathEditMode="relative" rAng="0" ptsTypes="AAAA">
                                      <p:cBhvr>
                                        <p:cTn id="37" dur="2000" fill="hold"/>
                                        <p:tgtEl>
                                          <p:spTgt spid="67"/>
                                        </p:tgtEl>
                                        <p:attrNameLst>
                                          <p:attrName>ppt_x</p:attrName>
                                          <p:attrName>ppt_y</p:attrName>
                                        </p:attrNameLst>
                                      </p:cBhvr>
                                      <p:rCtr x="10560" y="-6690"/>
                                    </p:animMotion>
                                  </p:childTnLst>
                                </p:cTn>
                              </p:par>
                            </p:childTnLst>
                          </p:cTn>
                        </p:par>
                        <p:par>
                          <p:cTn id="38" fill="hold">
                            <p:stCondLst>
                              <p:cond delay="4000"/>
                            </p:stCondLst>
                            <p:childTnLst>
                              <p:par>
                                <p:cTn id="39" presetID="1" presetClass="exit" presetSubtype="0" fill="hold" nodeType="afterEffect">
                                  <p:stCondLst>
                                    <p:cond delay="0"/>
                                  </p:stCondLst>
                                  <p:childTnLst>
                                    <p:set>
                                      <p:cBhvr>
                                        <p:cTn id="40" dur="1" fill="hold">
                                          <p:stCondLst>
                                            <p:cond delay="0"/>
                                          </p:stCondLst>
                                        </p:cTn>
                                        <p:tgtEl>
                                          <p:spTgt spid="6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5">
                                            <p:txEl>
                                              <p:pRg st="2" end="2"/>
                                            </p:txEl>
                                          </p:spTgt>
                                        </p:tgtEl>
                                        <p:attrNameLst>
                                          <p:attrName>style.visibility</p:attrName>
                                        </p:attrNameLst>
                                      </p:cBhvr>
                                      <p:to>
                                        <p:strVal val="visible"/>
                                      </p:to>
                                    </p:set>
                                    <p:animEffect transition="in" filter="dissolve">
                                      <p:cBhvr>
                                        <p:cTn id="45" dur="500"/>
                                        <p:tgtEl>
                                          <p:spTgt spid="55">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5">
                                            <p:txEl>
                                              <p:pRg st="3" end="3"/>
                                            </p:txEl>
                                          </p:spTgt>
                                        </p:tgtEl>
                                        <p:attrNameLst>
                                          <p:attrName>style.visibility</p:attrName>
                                        </p:attrNameLst>
                                      </p:cBhvr>
                                      <p:to>
                                        <p:strVal val="visible"/>
                                      </p:to>
                                    </p:set>
                                    <p:animEffect transition="in" filter="dissolve">
                                      <p:cBhvr>
                                        <p:cTn id="50" dur="500"/>
                                        <p:tgtEl>
                                          <p:spTgt spid="55">
                                            <p:txEl>
                                              <p:pRg st="3" end="3"/>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55">
                                            <p:txEl>
                                              <p:pRg st="4" end="4"/>
                                            </p:txEl>
                                          </p:spTgt>
                                        </p:tgtEl>
                                        <p:attrNameLst>
                                          <p:attrName>style.visibility</p:attrName>
                                        </p:attrNameLst>
                                      </p:cBhvr>
                                      <p:to>
                                        <p:strVal val="visible"/>
                                      </p:to>
                                    </p:set>
                                    <p:animEffect transition="in" filter="dissolve">
                                      <p:cBhvr>
                                        <p:cTn id="53" dur="500"/>
                                        <p:tgtEl>
                                          <p:spTgt spid="55">
                                            <p:txEl>
                                              <p:pRg st="4" end="4"/>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55">
                                            <p:txEl>
                                              <p:pRg st="5" end="5"/>
                                            </p:txEl>
                                          </p:spTgt>
                                        </p:tgtEl>
                                        <p:attrNameLst>
                                          <p:attrName>style.visibility</p:attrName>
                                        </p:attrNameLst>
                                      </p:cBhvr>
                                      <p:to>
                                        <p:strVal val="visible"/>
                                      </p:to>
                                    </p:set>
                                    <p:animEffect transition="in" filter="dissolve">
                                      <p:cBhvr>
                                        <p:cTn id="56" dur="500"/>
                                        <p:tgtEl>
                                          <p:spTgt spid="55">
                                            <p:txEl>
                                              <p:pRg st="5" end="5"/>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55">
                                            <p:txEl>
                                              <p:pRg st="6" end="6"/>
                                            </p:txEl>
                                          </p:spTgt>
                                        </p:tgtEl>
                                        <p:attrNameLst>
                                          <p:attrName>style.visibility</p:attrName>
                                        </p:attrNameLst>
                                      </p:cBhvr>
                                      <p:to>
                                        <p:strVal val="visible"/>
                                      </p:to>
                                    </p:set>
                                    <p:animEffect transition="in" filter="dissolve">
                                      <p:cBhvr>
                                        <p:cTn id="59" dur="500"/>
                                        <p:tgtEl>
                                          <p:spTgt spid="55">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5">
                                            <p:txEl>
                                              <p:pRg st="7" end="7"/>
                                            </p:txEl>
                                          </p:spTgt>
                                        </p:tgtEl>
                                        <p:attrNameLst>
                                          <p:attrName>style.visibility</p:attrName>
                                        </p:attrNameLst>
                                      </p:cBhvr>
                                      <p:to>
                                        <p:strVal val="visible"/>
                                      </p:to>
                                    </p:set>
                                    <p:animEffect transition="in" filter="dissolve">
                                      <p:cBhvr>
                                        <p:cTn id="64" dur="500"/>
                                        <p:tgtEl>
                                          <p:spTgt spid="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sp>
        <p:nvSpPr>
          <p:cNvPr id="38" name="Rectangle 4">
            <a:extLst>
              <a:ext uri="{FF2B5EF4-FFF2-40B4-BE49-F238E27FC236}">
                <a16:creationId xmlns:a16="http://schemas.microsoft.com/office/drawing/2014/main" id="{7ABC6A0D-B10D-5A4E-940B-72970522EF05}"/>
              </a:ext>
            </a:extLst>
          </p:cNvPr>
          <p:cNvSpPr>
            <a:spLocks noChangeArrowheads="1"/>
          </p:cNvSpPr>
          <p:nvPr/>
        </p:nvSpPr>
        <p:spPr bwMode="auto">
          <a:xfrm>
            <a:off x="1199995" y="1512965"/>
            <a:ext cx="51943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token passing:</a:t>
            </a:r>
            <a:endParaRPr kumimoji="0" lang="en-US" sz="32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393700" marR="0" lvl="0" indent="-2794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control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token</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rPr>
              <a:t>message explicitly</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passed from one node to next, sequentially</a:t>
            </a:r>
          </a:p>
          <a:p>
            <a:pPr marL="850900" lvl="1" indent="-279400">
              <a:lnSpc>
                <a:spcPct val="85000"/>
              </a:lnSpc>
              <a:spcBef>
                <a:spcPct val="20000"/>
              </a:spcBef>
              <a:buClr>
                <a:srgbClr val="000099"/>
              </a:buClr>
              <a:buSzPct val="100000"/>
              <a:buFont typeface="Wingdings" charset="2"/>
              <a:buChar char="§"/>
              <a:defRPr/>
            </a:pPr>
            <a:r>
              <a:rPr lang="en-US" sz="2800" dirty="0">
                <a:solidFill>
                  <a:prstClr val="black"/>
                </a:solidFill>
                <a:latin typeface="Calibri" panose="020F0502020204030204"/>
              </a:rPr>
              <a:t>transmit while holding token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93700" marR="0" lvl="0" indent="-2794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concerns:</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token overhead </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latency</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single point of failure (token)</a:t>
            </a:r>
          </a:p>
        </p:txBody>
      </p:sp>
      <p:grpSp>
        <p:nvGrpSpPr>
          <p:cNvPr id="90" name="Group 21">
            <a:extLst>
              <a:ext uri="{FF2B5EF4-FFF2-40B4-BE49-F238E27FC236}">
                <a16:creationId xmlns:a16="http://schemas.microsoft.com/office/drawing/2014/main" id="{F79F0332-2A39-5D4D-809F-42104668D479}"/>
              </a:ext>
            </a:extLst>
          </p:cNvPr>
          <p:cNvGrpSpPr>
            <a:grpSpLocks/>
          </p:cNvGrpSpPr>
          <p:nvPr/>
        </p:nvGrpSpPr>
        <p:grpSpPr bwMode="auto">
          <a:xfrm>
            <a:off x="10387741" y="3262312"/>
            <a:ext cx="781050" cy="681038"/>
            <a:chOff x="-44" y="1473"/>
            <a:chExt cx="981" cy="1105"/>
          </a:xfrm>
        </p:grpSpPr>
        <p:pic>
          <p:nvPicPr>
            <p:cNvPr id="91" name="Picture 22" descr="desktop_computer_stylized_medium">
              <a:extLst>
                <a:ext uri="{FF2B5EF4-FFF2-40B4-BE49-F238E27FC236}">
                  <a16:creationId xmlns:a16="http://schemas.microsoft.com/office/drawing/2014/main" id="{AA301A88-DFF1-7246-96EB-05C4256C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Freeform 23">
              <a:extLst>
                <a:ext uri="{FF2B5EF4-FFF2-40B4-BE49-F238E27FC236}">
                  <a16:creationId xmlns:a16="http://schemas.microsoft.com/office/drawing/2014/main" id="{AAB1F938-F1F7-DD4B-A772-4AFC392D920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3" name="Group 24">
            <a:extLst>
              <a:ext uri="{FF2B5EF4-FFF2-40B4-BE49-F238E27FC236}">
                <a16:creationId xmlns:a16="http://schemas.microsoft.com/office/drawing/2014/main" id="{6AA03958-EE62-044B-BF1C-41B2BCCE691A}"/>
              </a:ext>
            </a:extLst>
          </p:cNvPr>
          <p:cNvGrpSpPr>
            <a:grpSpLocks/>
          </p:cNvGrpSpPr>
          <p:nvPr/>
        </p:nvGrpSpPr>
        <p:grpSpPr bwMode="auto">
          <a:xfrm>
            <a:off x="7673116" y="3219450"/>
            <a:ext cx="781050" cy="681037"/>
            <a:chOff x="-44" y="1473"/>
            <a:chExt cx="981" cy="1105"/>
          </a:xfrm>
        </p:grpSpPr>
        <p:pic>
          <p:nvPicPr>
            <p:cNvPr id="94" name="Picture 25" descr="desktop_computer_stylized_medium">
              <a:extLst>
                <a:ext uri="{FF2B5EF4-FFF2-40B4-BE49-F238E27FC236}">
                  <a16:creationId xmlns:a16="http://schemas.microsoft.com/office/drawing/2014/main" id="{077F0454-E719-4041-9268-E18204D1F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26">
              <a:extLst>
                <a:ext uri="{FF2B5EF4-FFF2-40B4-BE49-F238E27FC236}">
                  <a16:creationId xmlns:a16="http://schemas.microsoft.com/office/drawing/2014/main" id="{6FB8E7BB-59E7-CA4F-BB91-53C073626FE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6" name="Group 27">
            <a:extLst>
              <a:ext uri="{FF2B5EF4-FFF2-40B4-BE49-F238E27FC236}">
                <a16:creationId xmlns:a16="http://schemas.microsoft.com/office/drawing/2014/main" id="{70A0741A-F761-3D4A-B7B8-6775DC2EDAA6}"/>
              </a:ext>
            </a:extLst>
          </p:cNvPr>
          <p:cNvGrpSpPr>
            <a:grpSpLocks/>
          </p:cNvGrpSpPr>
          <p:nvPr/>
        </p:nvGrpSpPr>
        <p:grpSpPr bwMode="auto">
          <a:xfrm>
            <a:off x="8990741" y="1555750"/>
            <a:ext cx="781050" cy="681037"/>
            <a:chOff x="-44" y="1473"/>
            <a:chExt cx="981" cy="1105"/>
          </a:xfrm>
        </p:grpSpPr>
        <p:pic>
          <p:nvPicPr>
            <p:cNvPr id="97" name="Picture 28" descr="desktop_computer_stylized_medium">
              <a:extLst>
                <a:ext uri="{FF2B5EF4-FFF2-40B4-BE49-F238E27FC236}">
                  <a16:creationId xmlns:a16="http://schemas.microsoft.com/office/drawing/2014/main" id="{0DCB9A69-88E8-EF42-BA62-8E91745EA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Freeform 29">
              <a:extLst>
                <a:ext uri="{FF2B5EF4-FFF2-40B4-BE49-F238E27FC236}">
                  <a16:creationId xmlns:a16="http://schemas.microsoft.com/office/drawing/2014/main" id="{77549C09-8E2F-B34B-A7BD-DE20ADB3FBA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9" name="Group 30">
            <a:extLst>
              <a:ext uri="{FF2B5EF4-FFF2-40B4-BE49-F238E27FC236}">
                <a16:creationId xmlns:a16="http://schemas.microsoft.com/office/drawing/2014/main" id="{A7706246-9BB2-2644-8142-F34F4D57B77F}"/>
              </a:ext>
            </a:extLst>
          </p:cNvPr>
          <p:cNvGrpSpPr>
            <a:grpSpLocks/>
          </p:cNvGrpSpPr>
          <p:nvPr/>
        </p:nvGrpSpPr>
        <p:grpSpPr bwMode="auto">
          <a:xfrm>
            <a:off x="9044716" y="5003800"/>
            <a:ext cx="781050" cy="681037"/>
            <a:chOff x="-44" y="1473"/>
            <a:chExt cx="981" cy="1105"/>
          </a:xfrm>
        </p:grpSpPr>
        <p:pic>
          <p:nvPicPr>
            <p:cNvPr id="100" name="Picture 31" descr="desktop_computer_stylized_medium">
              <a:extLst>
                <a:ext uri="{FF2B5EF4-FFF2-40B4-BE49-F238E27FC236}">
                  <a16:creationId xmlns:a16="http://schemas.microsoft.com/office/drawing/2014/main" id="{A1D9607F-7083-0E4A-A8CA-5863479A1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Freeform 32">
              <a:extLst>
                <a:ext uri="{FF2B5EF4-FFF2-40B4-BE49-F238E27FC236}">
                  <a16:creationId xmlns:a16="http://schemas.microsoft.com/office/drawing/2014/main" id="{462AFBE0-4717-E74E-AB56-D544737FA8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02" name="Oval 8">
            <a:extLst>
              <a:ext uri="{FF2B5EF4-FFF2-40B4-BE49-F238E27FC236}">
                <a16:creationId xmlns:a16="http://schemas.microsoft.com/office/drawing/2014/main" id="{A041F791-B432-CF4C-AACC-8AFE57D1DA57}"/>
              </a:ext>
            </a:extLst>
          </p:cNvPr>
          <p:cNvSpPr>
            <a:spLocks noChangeArrowheads="1"/>
          </p:cNvSpPr>
          <p:nvPr/>
        </p:nvSpPr>
        <p:spPr bwMode="auto">
          <a:xfrm>
            <a:off x="8519254" y="2212975"/>
            <a:ext cx="2046287" cy="277812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3" name="Rectangle 12">
            <a:extLst>
              <a:ext uri="{FF2B5EF4-FFF2-40B4-BE49-F238E27FC236}">
                <a16:creationId xmlns:a16="http://schemas.microsoft.com/office/drawing/2014/main" id="{6AC22150-8F46-3041-AAEA-474DE6E3C4CB}"/>
              </a:ext>
            </a:extLst>
          </p:cNvPr>
          <p:cNvSpPr>
            <a:spLocks noChangeArrowheads="1"/>
          </p:cNvSpPr>
          <p:nvPr/>
        </p:nvSpPr>
        <p:spPr bwMode="auto">
          <a:xfrm>
            <a:off x="9363804" y="1320800"/>
            <a:ext cx="274637" cy="320675"/>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T</a:t>
            </a:r>
          </a:p>
        </p:txBody>
      </p:sp>
      <p:sp>
        <p:nvSpPr>
          <p:cNvPr id="104" name="Rectangle 15">
            <a:extLst>
              <a:ext uri="{FF2B5EF4-FFF2-40B4-BE49-F238E27FC236}">
                <a16:creationId xmlns:a16="http://schemas.microsoft.com/office/drawing/2014/main" id="{3468BED1-087C-6944-8F78-7663707B6462}"/>
              </a:ext>
            </a:extLst>
          </p:cNvPr>
          <p:cNvSpPr>
            <a:spLocks noChangeArrowheads="1"/>
          </p:cNvSpPr>
          <p:nvPr/>
        </p:nvSpPr>
        <p:spPr bwMode="auto">
          <a:xfrm>
            <a:off x="9108216" y="5603875"/>
            <a:ext cx="811213" cy="320675"/>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sp>
        <p:nvSpPr>
          <p:cNvPr id="105" name="Text Box 16">
            <a:extLst>
              <a:ext uri="{FF2B5EF4-FFF2-40B4-BE49-F238E27FC236}">
                <a16:creationId xmlns:a16="http://schemas.microsoft.com/office/drawing/2014/main" id="{334C38E1-E62C-0649-87D5-B690850A1E53}"/>
              </a:ext>
            </a:extLst>
          </p:cNvPr>
          <p:cNvSpPr txBox="1">
            <a:spLocks noChangeArrowheads="1"/>
          </p:cNvSpPr>
          <p:nvPr/>
        </p:nvSpPr>
        <p:spPr bwMode="auto">
          <a:xfrm>
            <a:off x="7500079" y="2674937"/>
            <a:ext cx="1009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(nothing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to send)</a:t>
            </a:r>
          </a:p>
        </p:txBody>
      </p:sp>
      <p:sp>
        <p:nvSpPr>
          <p:cNvPr id="106" name="Rectangle 17">
            <a:extLst>
              <a:ext uri="{FF2B5EF4-FFF2-40B4-BE49-F238E27FC236}">
                <a16:creationId xmlns:a16="http://schemas.microsoft.com/office/drawing/2014/main" id="{729551C3-F670-FC4F-8E80-793BFE22C33B}"/>
              </a:ext>
            </a:extLst>
          </p:cNvPr>
          <p:cNvSpPr>
            <a:spLocks noChangeArrowheads="1"/>
          </p:cNvSpPr>
          <p:nvPr/>
        </p:nvSpPr>
        <p:spPr bwMode="auto">
          <a:xfrm>
            <a:off x="7996966" y="3338512"/>
            <a:ext cx="274638" cy="320675"/>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T</a:t>
            </a:r>
          </a:p>
        </p:txBody>
      </p:sp>
      <p:sp>
        <p:nvSpPr>
          <p:cNvPr id="6" name="Slide Number Placeholder 5">
            <a:extLst>
              <a:ext uri="{FF2B5EF4-FFF2-40B4-BE49-F238E27FC236}">
                <a16:creationId xmlns:a16="http://schemas.microsoft.com/office/drawing/2014/main" id="{FB02C7AA-5016-FFCE-3736-04448EA3C36B}"/>
              </a:ext>
            </a:extLst>
          </p:cNvPr>
          <p:cNvSpPr>
            <a:spLocks noGrp="1"/>
          </p:cNvSpPr>
          <p:nvPr>
            <p:ph type="sldNum" sz="quarter" idx="4"/>
          </p:nvPr>
        </p:nvSpPr>
        <p:spPr/>
        <p:txBody>
          <a:bodyPr/>
          <a:lstStyle/>
          <a:p>
            <a:r>
              <a:rPr lang="en-US" dirty="0"/>
              <a:t>Link Layer </a:t>
            </a:r>
            <a:fld id="{C4204591-24BD-A542-B9D5-F8D8A88D2FEE}" type="slidenum">
              <a:rPr lang="en-US" smtClean="0"/>
              <a:pPr/>
              <a:t>36</a:t>
            </a:fld>
            <a:endParaRPr lang="en-US" dirty="0"/>
          </a:p>
        </p:txBody>
      </p:sp>
    </p:spTree>
    <p:extLst>
      <p:ext uri="{BB962C8B-B14F-4D97-AF65-F5344CB8AC3E}">
        <p14:creationId xmlns:p14="http://schemas.microsoft.com/office/powerpoint/2010/main" val="210522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3658 C 0.0069 0.06435 0.00117 0.09283 0.00143 0.10509 C 0.00156 0.11736 0.00664 0.10695 0.00013 0.10996 C -0.00625 0.11297 -0.02357 0.11273 -0.03737 0.12338 C -0.05104 0.13403 -0.0694 0.14445 -0.08229 0.17338 C -0.09519 0.20232 -0.10326 0.27847 -0.11472 0.29676 C -0.12618 0.31505 -0.14336 0.28611 -0.15104 0.28334 " pathEditMode="relative" rAng="0" ptsTypes="AAAAAAA">
                                      <p:cBhvr>
                                        <p:cTn id="6" dur="2000" fill="hold"/>
                                        <p:tgtEl>
                                          <p:spTgt spid="103"/>
                                        </p:tgtEl>
                                        <p:attrNameLst>
                                          <p:attrName>ppt_x</p:attrName>
                                          <p:attrName>ppt_y</p:attrName>
                                        </p:attrNameLst>
                                      </p:cBhvr>
                                      <p:rCtr x="-7279" y="1331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05"/>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10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1" nodeType="afterEffect">
                                  <p:stCondLst>
                                    <p:cond delay="0"/>
                                  </p:stCondLst>
                                  <p:childTnLst>
                                    <p:animMotion origin="layout" path="M 2.70833E-6 4.81481E-6 C 0.01354 -0.0044 0.02708 -0.0088 0.03502 0.00671 C 0.0431 0.02222 0.04232 0.06875 0.04752 0.09328 C 0.05273 0.11782 0.05534 0.13402 0.06627 0.15347 C 0.07721 0.17291 0.09987 0.19861 0.11367 0.20995 C 0.1276 0.22129 0.14336 0.20925 0.15 0.22175 C 0.15664 0.23425 0.15521 0.25949 0.15377 0.28495 " pathEditMode="relative" rAng="0" ptsTypes="AAAAAAA">
                                      <p:cBhvr>
                                        <p:cTn id="19" dur="2000" fill="hold"/>
                                        <p:tgtEl>
                                          <p:spTgt spid="106"/>
                                        </p:tgtEl>
                                        <p:attrNameLst>
                                          <p:attrName>ppt_x</p:attrName>
                                          <p:attrName>ppt_y</p:attrName>
                                        </p:attrNameLst>
                                      </p:cBhvr>
                                      <p:rCtr x="7747" y="14028"/>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0.01875 -0.02431 C 0.01315 -0.0581 0.00768 -0.09167 0.01367 -0.10926 C 0.01979 -0.12685 0.04114 -0.11273 0.05508 -0.1294 C 0.06888 -0.14607 0.0875 -0.1794 0.09752 -0.20926 C 0.10768 -0.23912 0.11367 -0.27824 0.1151 -0.30926 C 0.11653 -0.34028 0.11367 -0.36782 0.10625 -0.39607 C 0.09883 -0.42431 0.0845 -0.45949 0.06992 -0.4794 C 0.05534 -0.49931 0.03138 -0.50995 0.01875 -0.51597 C 0.00612 -0.52199 0.00521 -0.51875 -0.00625 -0.51597 C -0.01771 -0.5132 -0.03698 -0.51134 -0.05 -0.49931 C -0.06302 -0.48727 -0.07604 -0.46343 -0.0849 -0.44421 C -0.09375 -0.425 -0.10013 -0.4044 -0.10365 -0.38426 C -0.10716 -0.36412 -0.1056 -0.34375 -0.10625 -0.32269 C -0.1069 -0.30162 -0.11029 -0.27801 -0.10742 -0.25764 C -0.10469 -0.23727 -0.09701 -0.21852 -0.08998 -0.20093 C -0.08281 -0.18333 -0.07552 -0.1669 -0.06498 -0.15255 C -0.0543 -0.1382 -0.03763 -0.12107 -0.02617 -0.11435 C -0.01472 -0.10764 -0.00169 -0.11806 0.00377 -0.11273 C 0.00937 -0.10741 0.00677 -0.09931 0.00742 -0.08264 C 0.0082 -0.06597 0.00781 -0.03935 0.00742 -0.01273 " pathEditMode="relative" rAng="0" ptsTypes="AAAAAAAAAAAAAAAAAAAA">
                                      <p:cBhvr>
                                        <p:cTn id="23" dur="2000" fill="hold"/>
                                        <p:tgtEl>
                                          <p:spTgt spid="104"/>
                                        </p:tgtEl>
                                        <p:attrNameLst>
                                          <p:attrName>ppt_x</p:attrName>
                                          <p:attrName>ppt_y</p:attrName>
                                        </p:attrNameLst>
                                      </p:cBhvr>
                                      <p:rCtr x="-1536" y="-24190"/>
                                    </p:animMotion>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10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8">
                                            <p:txEl>
                                              <p:pRg st="3" end="3"/>
                                            </p:txEl>
                                          </p:spTgt>
                                        </p:tgtEl>
                                        <p:attrNameLst>
                                          <p:attrName>style.visibility</p:attrName>
                                        </p:attrNameLst>
                                      </p:cBhvr>
                                      <p:to>
                                        <p:strVal val="visible"/>
                                      </p:to>
                                    </p:set>
                                    <p:animEffect transition="in" filter="dissolve">
                                      <p:cBhvr>
                                        <p:cTn id="31" dur="500"/>
                                        <p:tgtEl>
                                          <p:spTgt spid="38">
                                            <p:txEl>
                                              <p:pRg st="3" end="3"/>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8">
                                            <p:txEl>
                                              <p:pRg st="4" end="4"/>
                                            </p:txEl>
                                          </p:spTgt>
                                        </p:tgtEl>
                                        <p:attrNameLst>
                                          <p:attrName>style.visibility</p:attrName>
                                        </p:attrNameLst>
                                      </p:cBhvr>
                                      <p:to>
                                        <p:strVal val="visible"/>
                                      </p:to>
                                    </p:set>
                                    <p:animEffect transition="in" filter="dissolve">
                                      <p:cBhvr>
                                        <p:cTn id="34" dur="500"/>
                                        <p:tgtEl>
                                          <p:spTgt spid="38">
                                            <p:txEl>
                                              <p:pRg st="4" end="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animEffect transition="in" filter="dissolve">
                                      <p:cBhvr>
                                        <p:cTn id="37" dur="500"/>
                                        <p:tgtEl>
                                          <p:spTgt spid="38">
                                            <p:txEl>
                                              <p:pRg st="5" end="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8">
                                            <p:txEl>
                                              <p:pRg st="6" end="6"/>
                                            </p:txEl>
                                          </p:spTgt>
                                        </p:tgtEl>
                                        <p:attrNameLst>
                                          <p:attrName>style.visibility</p:attrName>
                                        </p:attrNameLst>
                                      </p:cBhvr>
                                      <p:to>
                                        <p:strVal val="visible"/>
                                      </p:to>
                                    </p:set>
                                    <p:animEffect transition="in" filter="dissolve">
                                      <p:cBhvr>
                                        <p:cTn id="40" dur="500"/>
                                        <p:tgtEl>
                                          <p:spTgt spid="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4" grpId="0" animBg="1"/>
      <p:bldP spid="104" grpId="1" animBg="1"/>
      <p:bldP spid="105" grpId="0"/>
      <p:bldP spid="106" grpId="0" animBg="1"/>
      <p:bldP spid="106"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7645-9B74-0447-A19A-F41468362330}"/>
              </a:ext>
            </a:extLst>
          </p:cNvPr>
          <p:cNvSpPr>
            <a:spLocks noGrp="1"/>
          </p:cNvSpPr>
          <p:nvPr>
            <p:ph type="title"/>
          </p:nvPr>
        </p:nvSpPr>
        <p:spPr>
          <a:xfrm>
            <a:off x="493641" y="412065"/>
            <a:ext cx="11552583" cy="894622"/>
          </a:xfrm>
        </p:spPr>
        <p:txBody>
          <a:bodyPr>
            <a:normAutofit fontScale="90000"/>
          </a:bodyPr>
          <a:lstStyle/>
          <a:p>
            <a:r>
              <a:rPr lang="en-US" dirty="0"/>
              <a:t>Cable access network: FDM, TDM </a:t>
            </a:r>
            <a:r>
              <a:rPr lang="en-US" i="1" dirty="0"/>
              <a:t>and</a:t>
            </a:r>
            <a:r>
              <a:rPr lang="en-US" dirty="0"/>
              <a:t> random access!</a:t>
            </a:r>
          </a:p>
        </p:txBody>
      </p:sp>
      <p:sp>
        <p:nvSpPr>
          <p:cNvPr id="5" name="Slide Number Placeholder 4">
            <a:extLst>
              <a:ext uri="{FF2B5EF4-FFF2-40B4-BE49-F238E27FC236}">
                <a16:creationId xmlns:a16="http://schemas.microsoft.com/office/drawing/2014/main" id="{AD0996E3-B7FC-2B49-8611-D2528F10A0C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81" name="Rectangle 44">
            <a:extLst>
              <a:ext uri="{FF2B5EF4-FFF2-40B4-BE49-F238E27FC236}">
                <a16:creationId xmlns:a16="http://schemas.microsoft.com/office/drawing/2014/main" id="{33089392-903E-834F-9306-E31FD74515C7}"/>
              </a:ext>
            </a:extLst>
          </p:cNvPr>
          <p:cNvSpPr>
            <a:spLocks noChangeArrowheads="1"/>
          </p:cNvSpPr>
          <p:nvPr/>
        </p:nvSpPr>
        <p:spPr bwMode="auto">
          <a:xfrm>
            <a:off x="3876675" y="2823821"/>
            <a:ext cx="955675" cy="700087"/>
          </a:xfrm>
          <a:prstGeom prst="rect">
            <a:avLst/>
          </a:prstGeom>
          <a:noFill/>
          <a:ln w="9525">
            <a:solidFill>
              <a:srgbClr val="00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2" name="Text Box 45">
            <a:extLst>
              <a:ext uri="{FF2B5EF4-FFF2-40B4-BE49-F238E27FC236}">
                <a16:creationId xmlns:a16="http://schemas.microsoft.com/office/drawing/2014/main" id="{D50FA1A7-360E-1940-9D5D-3CE15A23A0AA}"/>
              </a:ext>
            </a:extLst>
          </p:cNvPr>
          <p:cNvSpPr txBox="1">
            <a:spLocks noChangeArrowheads="1"/>
          </p:cNvSpPr>
          <p:nvPr/>
        </p:nvSpPr>
        <p:spPr bwMode="auto">
          <a:xfrm>
            <a:off x="3316288" y="2282483"/>
            <a:ext cx="1925637" cy="2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rPr>
              <a:t>cable headend</a:t>
            </a:r>
          </a:p>
        </p:txBody>
      </p:sp>
      <p:sp>
        <p:nvSpPr>
          <p:cNvPr id="183" name="Text Box 126">
            <a:extLst>
              <a:ext uri="{FF2B5EF4-FFF2-40B4-BE49-F238E27FC236}">
                <a16:creationId xmlns:a16="http://schemas.microsoft.com/office/drawing/2014/main" id="{165D120C-8C73-4A46-8205-AE4E9FED8FE7}"/>
              </a:ext>
            </a:extLst>
          </p:cNvPr>
          <p:cNvSpPr txBox="1">
            <a:spLocks noChangeArrowheads="1"/>
          </p:cNvSpPr>
          <p:nvPr/>
        </p:nvSpPr>
        <p:spPr bwMode="auto">
          <a:xfrm>
            <a:off x="3817938" y="2793658"/>
            <a:ext cx="9509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CMTS</a:t>
            </a:r>
          </a:p>
        </p:txBody>
      </p:sp>
      <p:sp>
        <p:nvSpPr>
          <p:cNvPr id="184" name="AutoShape 127">
            <a:extLst>
              <a:ext uri="{FF2B5EF4-FFF2-40B4-BE49-F238E27FC236}">
                <a16:creationId xmlns:a16="http://schemas.microsoft.com/office/drawing/2014/main" id="{7C5B547A-2B42-E448-B4FE-7884A10836FB}"/>
              </a:ext>
            </a:extLst>
          </p:cNvPr>
          <p:cNvSpPr>
            <a:spLocks noChangeArrowheads="1"/>
          </p:cNvSpPr>
          <p:nvPr/>
        </p:nvSpPr>
        <p:spPr bwMode="auto">
          <a:xfrm>
            <a:off x="3781425" y="2560296"/>
            <a:ext cx="1206500" cy="261937"/>
          </a:xfrm>
          <a:prstGeom prst="triangle">
            <a:avLst>
              <a:gd name="adj" fmla="val 50000"/>
            </a:avLst>
          </a:prstGeom>
          <a:noFill/>
          <a:ln w="9525">
            <a:solidFill>
              <a:srgbClr val="00000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86" name="Freeform 129">
            <a:extLst>
              <a:ext uri="{FF2B5EF4-FFF2-40B4-BE49-F238E27FC236}">
                <a16:creationId xmlns:a16="http://schemas.microsoft.com/office/drawing/2014/main" id="{1930FB8A-6B24-374A-99A9-2600EAA9B416}"/>
              </a:ext>
            </a:extLst>
          </p:cNvPr>
          <p:cNvSpPr>
            <a:spLocks/>
          </p:cNvSpPr>
          <p:nvPr/>
        </p:nvSpPr>
        <p:spPr bwMode="auto">
          <a:xfrm rot="10800000">
            <a:off x="1477624" y="3076351"/>
            <a:ext cx="1846681" cy="851585"/>
          </a:xfrm>
          <a:custGeom>
            <a:avLst/>
            <a:gdLst>
              <a:gd name="T0" fmla="*/ 145855 w 765"/>
              <a:gd name="T1" fmla="*/ 931 h 459"/>
              <a:gd name="T2" fmla="*/ 99268 w 765"/>
              <a:gd name="T3" fmla="*/ 6562 h 459"/>
              <a:gd name="T4" fmla="*/ 32950 w 765"/>
              <a:gd name="T5" fmla="*/ 9426 h 459"/>
              <a:gd name="T6" fmla="*/ 4821 w 765"/>
              <a:gd name="T7" fmla="*/ 31576 h 459"/>
              <a:gd name="T8" fmla="*/ 61950 w 765"/>
              <a:gd name="T9" fmla="*/ 41713 h 459"/>
              <a:gd name="T10" fmla="*/ 119240 w 765"/>
              <a:gd name="T11" fmla="*/ 40071 h 459"/>
              <a:gd name="T12" fmla="*/ 201010 w 765"/>
              <a:gd name="T13" fmla="*/ 41713 h 459"/>
              <a:gd name="T14" fmla="*/ 240274 w 765"/>
              <a:gd name="T15" fmla="*/ 40797 h 459"/>
              <a:gd name="T16" fmla="*/ 258901 w 765"/>
              <a:gd name="T17" fmla="*/ 34980 h 459"/>
              <a:gd name="T18" fmla="*/ 258196 w 765"/>
              <a:gd name="T19" fmla="*/ 14847 h 459"/>
              <a:gd name="T20" fmla="*/ 227858 w 765"/>
              <a:gd name="T21" fmla="*/ 3221 h 459"/>
              <a:gd name="T22" fmla="*/ 145855 w 765"/>
              <a:gd name="T23" fmla="*/ 93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5390 w 9782"/>
              <a:gd name="connsiteY0" fmla="*/ 84 h 9624"/>
              <a:gd name="connsiteX1" fmla="*/ 3456 w 9782"/>
              <a:gd name="connsiteY1" fmla="*/ 838 h 9624"/>
              <a:gd name="connsiteX2" fmla="*/ 1103 w 9782"/>
              <a:gd name="connsiteY2" fmla="*/ 2045 h 9624"/>
              <a:gd name="connsiteX3" fmla="*/ 31 w 9782"/>
              <a:gd name="connsiteY3" fmla="*/ 7186 h 9624"/>
              <a:gd name="connsiteX4" fmla="*/ 2201 w 9782"/>
              <a:gd name="connsiteY4" fmla="*/ 9539 h 9624"/>
              <a:gd name="connsiteX5" fmla="*/ 4371 w 9782"/>
              <a:gd name="connsiteY5" fmla="*/ 9147 h 9624"/>
              <a:gd name="connsiteX6" fmla="*/ 7482 w 9782"/>
              <a:gd name="connsiteY6" fmla="*/ 9539 h 9624"/>
              <a:gd name="connsiteX7" fmla="*/ 8972 w 9782"/>
              <a:gd name="connsiteY7" fmla="*/ 9321 h 9624"/>
              <a:gd name="connsiteX8" fmla="*/ 9678 w 9782"/>
              <a:gd name="connsiteY8" fmla="*/ 7971 h 9624"/>
              <a:gd name="connsiteX9" fmla="*/ 9652 w 9782"/>
              <a:gd name="connsiteY9" fmla="*/ 3308 h 9624"/>
              <a:gd name="connsiteX10" fmla="*/ 8502 w 9782"/>
              <a:gd name="connsiteY10" fmla="*/ 607 h 9624"/>
              <a:gd name="connsiteX11" fmla="*/ 5390 w 9782"/>
              <a:gd name="connsiteY11" fmla="*/ 84 h 9624"/>
              <a:gd name="connsiteX0" fmla="*/ 5519 w 10009"/>
              <a:gd name="connsiteY0" fmla="*/ 87 h 10936"/>
              <a:gd name="connsiteX1" fmla="*/ 3542 w 10009"/>
              <a:gd name="connsiteY1" fmla="*/ 871 h 10936"/>
              <a:gd name="connsiteX2" fmla="*/ 1137 w 10009"/>
              <a:gd name="connsiteY2" fmla="*/ 2125 h 10936"/>
              <a:gd name="connsiteX3" fmla="*/ 41 w 10009"/>
              <a:gd name="connsiteY3" fmla="*/ 7467 h 10936"/>
              <a:gd name="connsiteX4" fmla="*/ 2488 w 10009"/>
              <a:gd name="connsiteY4" fmla="*/ 10888 h 10936"/>
              <a:gd name="connsiteX5" fmla="*/ 4477 w 10009"/>
              <a:gd name="connsiteY5" fmla="*/ 9504 h 10936"/>
              <a:gd name="connsiteX6" fmla="*/ 7658 w 10009"/>
              <a:gd name="connsiteY6" fmla="*/ 9912 h 10936"/>
              <a:gd name="connsiteX7" fmla="*/ 9181 w 10009"/>
              <a:gd name="connsiteY7" fmla="*/ 9685 h 10936"/>
              <a:gd name="connsiteX8" fmla="*/ 9903 w 10009"/>
              <a:gd name="connsiteY8" fmla="*/ 8282 h 10936"/>
              <a:gd name="connsiteX9" fmla="*/ 9876 w 10009"/>
              <a:gd name="connsiteY9" fmla="*/ 3437 h 10936"/>
              <a:gd name="connsiteX10" fmla="*/ 8700 w 10009"/>
              <a:gd name="connsiteY10" fmla="*/ 631 h 10936"/>
              <a:gd name="connsiteX11" fmla="*/ 5519 w 10009"/>
              <a:gd name="connsiteY11" fmla="*/ 87 h 10936"/>
              <a:gd name="connsiteX0" fmla="*/ 4948 w 9438"/>
              <a:gd name="connsiteY0" fmla="*/ 87 h 10945"/>
              <a:gd name="connsiteX1" fmla="*/ 2971 w 9438"/>
              <a:gd name="connsiteY1" fmla="*/ 871 h 10945"/>
              <a:gd name="connsiteX2" fmla="*/ 566 w 9438"/>
              <a:gd name="connsiteY2" fmla="*/ 2125 h 10945"/>
              <a:gd name="connsiteX3" fmla="*/ 89 w 9438"/>
              <a:gd name="connsiteY3" fmla="*/ 7237 h 10945"/>
              <a:gd name="connsiteX4" fmla="*/ 1917 w 9438"/>
              <a:gd name="connsiteY4" fmla="*/ 10888 h 10945"/>
              <a:gd name="connsiteX5" fmla="*/ 3906 w 9438"/>
              <a:gd name="connsiteY5" fmla="*/ 9504 h 10945"/>
              <a:gd name="connsiteX6" fmla="*/ 7087 w 9438"/>
              <a:gd name="connsiteY6" fmla="*/ 9912 h 10945"/>
              <a:gd name="connsiteX7" fmla="*/ 8610 w 9438"/>
              <a:gd name="connsiteY7" fmla="*/ 9685 h 10945"/>
              <a:gd name="connsiteX8" fmla="*/ 9332 w 9438"/>
              <a:gd name="connsiteY8" fmla="*/ 8282 h 10945"/>
              <a:gd name="connsiteX9" fmla="*/ 9305 w 9438"/>
              <a:gd name="connsiteY9" fmla="*/ 3437 h 10945"/>
              <a:gd name="connsiteX10" fmla="*/ 8129 w 9438"/>
              <a:gd name="connsiteY10" fmla="*/ 631 h 10945"/>
              <a:gd name="connsiteX11" fmla="*/ 4948 w 9438"/>
              <a:gd name="connsiteY11" fmla="*/ 87 h 10945"/>
              <a:gd name="connsiteX0" fmla="*/ 5243 w 10000"/>
              <a:gd name="connsiteY0" fmla="*/ 79 h 9966"/>
              <a:gd name="connsiteX1" fmla="*/ 3148 w 10000"/>
              <a:gd name="connsiteY1" fmla="*/ 796 h 9966"/>
              <a:gd name="connsiteX2" fmla="*/ 600 w 10000"/>
              <a:gd name="connsiteY2" fmla="*/ 1942 h 9966"/>
              <a:gd name="connsiteX3" fmla="*/ 94 w 10000"/>
              <a:gd name="connsiteY3" fmla="*/ 6612 h 9966"/>
              <a:gd name="connsiteX4" fmla="*/ 2031 w 10000"/>
              <a:gd name="connsiteY4" fmla="*/ 9948 h 9966"/>
              <a:gd name="connsiteX5" fmla="*/ 4139 w 10000"/>
              <a:gd name="connsiteY5" fmla="*/ 8683 h 9966"/>
              <a:gd name="connsiteX6" fmla="*/ 7509 w 10000"/>
              <a:gd name="connsiteY6" fmla="*/ 9056 h 9966"/>
              <a:gd name="connsiteX7" fmla="*/ 9123 w 10000"/>
              <a:gd name="connsiteY7" fmla="*/ 8849 h 9966"/>
              <a:gd name="connsiteX8" fmla="*/ 9888 w 10000"/>
              <a:gd name="connsiteY8" fmla="*/ 7567 h 9966"/>
              <a:gd name="connsiteX9" fmla="*/ 9859 w 10000"/>
              <a:gd name="connsiteY9" fmla="*/ 3140 h 9966"/>
              <a:gd name="connsiteX10" fmla="*/ 8613 w 10000"/>
              <a:gd name="connsiteY10" fmla="*/ 577 h 9966"/>
              <a:gd name="connsiteX11" fmla="*/ 5243 w 10000"/>
              <a:gd name="connsiteY11" fmla="*/ 79 h 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9966">
                <a:moveTo>
                  <a:pt x="5243" y="79"/>
                </a:moveTo>
                <a:cubicBezTo>
                  <a:pt x="4365" y="204"/>
                  <a:pt x="3927" y="485"/>
                  <a:pt x="3148" y="796"/>
                </a:cubicBezTo>
                <a:cubicBezTo>
                  <a:pt x="2369" y="1106"/>
                  <a:pt x="1108" y="972"/>
                  <a:pt x="600" y="1942"/>
                </a:cubicBezTo>
                <a:cubicBezTo>
                  <a:pt x="91" y="2911"/>
                  <a:pt x="-144" y="5278"/>
                  <a:pt x="94" y="6612"/>
                </a:cubicBezTo>
                <a:cubicBezTo>
                  <a:pt x="333" y="7946"/>
                  <a:pt x="1163" y="9760"/>
                  <a:pt x="2031" y="9948"/>
                </a:cubicBezTo>
                <a:cubicBezTo>
                  <a:pt x="2899" y="10136"/>
                  <a:pt x="3225" y="8832"/>
                  <a:pt x="4139" y="8683"/>
                </a:cubicBezTo>
                <a:cubicBezTo>
                  <a:pt x="5052" y="8534"/>
                  <a:pt x="6674" y="9035"/>
                  <a:pt x="7509" y="9056"/>
                </a:cubicBezTo>
                <a:cubicBezTo>
                  <a:pt x="8344" y="9077"/>
                  <a:pt x="8726" y="9097"/>
                  <a:pt x="9123" y="8849"/>
                </a:cubicBezTo>
                <a:cubicBezTo>
                  <a:pt x="9519" y="8601"/>
                  <a:pt x="9759" y="8519"/>
                  <a:pt x="9888" y="7567"/>
                </a:cubicBezTo>
                <a:cubicBezTo>
                  <a:pt x="10015" y="6615"/>
                  <a:pt x="10071" y="4299"/>
                  <a:pt x="9859" y="3140"/>
                </a:cubicBezTo>
                <a:cubicBezTo>
                  <a:pt x="9647" y="1983"/>
                  <a:pt x="9377" y="1073"/>
                  <a:pt x="8613" y="577"/>
                </a:cubicBezTo>
                <a:cubicBezTo>
                  <a:pt x="7849" y="79"/>
                  <a:pt x="6390" y="-127"/>
                  <a:pt x="5243" y="79"/>
                </a:cubicBezTo>
                <a:close/>
              </a:path>
            </a:pathLst>
          </a:custGeom>
          <a:gradFill rotWithShape="1">
            <a:gsLst>
              <a:gs pos="0">
                <a:srgbClr val="00CCFF"/>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7" name="Line 130">
            <a:extLst>
              <a:ext uri="{FF2B5EF4-FFF2-40B4-BE49-F238E27FC236}">
                <a16:creationId xmlns:a16="http://schemas.microsoft.com/office/drawing/2014/main" id="{BA049FB3-9F2D-F84D-9473-BB8AF615D389}"/>
              </a:ext>
            </a:extLst>
          </p:cNvPr>
          <p:cNvSpPr>
            <a:spLocks noChangeShapeType="1"/>
          </p:cNvSpPr>
          <p:nvPr/>
        </p:nvSpPr>
        <p:spPr bwMode="auto">
          <a:xfrm flipV="1">
            <a:off x="2442061" y="3311688"/>
            <a:ext cx="157454" cy="8415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88" name="Line 131">
            <a:extLst>
              <a:ext uri="{FF2B5EF4-FFF2-40B4-BE49-F238E27FC236}">
                <a16:creationId xmlns:a16="http://schemas.microsoft.com/office/drawing/2014/main" id="{C810FEE7-0839-4946-853F-3D2AB6E06DCC}"/>
              </a:ext>
            </a:extLst>
          </p:cNvPr>
          <p:cNvSpPr>
            <a:spLocks noChangeShapeType="1"/>
          </p:cNvSpPr>
          <p:nvPr/>
        </p:nvSpPr>
        <p:spPr bwMode="auto">
          <a:xfrm>
            <a:off x="2227748" y="3479990"/>
            <a:ext cx="0" cy="807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89" name="Line 132">
            <a:extLst>
              <a:ext uri="{FF2B5EF4-FFF2-40B4-BE49-F238E27FC236}">
                <a16:creationId xmlns:a16="http://schemas.microsoft.com/office/drawing/2014/main" id="{7A367922-E410-7840-A773-2D732D40D146}"/>
              </a:ext>
            </a:extLst>
          </p:cNvPr>
          <p:cNvSpPr>
            <a:spLocks noChangeShapeType="1"/>
          </p:cNvSpPr>
          <p:nvPr/>
        </p:nvSpPr>
        <p:spPr bwMode="auto">
          <a:xfrm flipV="1">
            <a:off x="2442061" y="3379009"/>
            <a:ext cx="329487" cy="2827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90" name="Line 133">
            <a:extLst>
              <a:ext uri="{FF2B5EF4-FFF2-40B4-BE49-F238E27FC236}">
                <a16:creationId xmlns:a16="http://schemas.microsoft.com/office/drawing/2014/main" id="{E2674585-BA78-A443-97BB-E5255E5F49C3}"/>
              </a:ext>
            </a:extLst>
          </p:cNvPr>
          <p:cNvSpPr>
            <a:spLocks noChangeShapeType="1"/>
          </p:cNvSpPr>
          <p:nvPr/>
        </p:nvSpPr>
        <p:spPr bwMode="auto">
          <a:xfrm>
            <a:off x="2898386" y="3377887"/>
            <a:ext cx="0" cy="1918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91" name="Line 134">
            <a:extLst>
              <a:ext uri="{FF2B5EF4-FFF2-40B4-BE49-F238E27FC236}">
                <a16:creationId xmlns:a16="http://schemas.microsoft.com/office/drawing/2014/main" id="{A1D94A21-56CF-A24A-83D0-85C94A7B28AF}"/>
              </a:ext>
            </a:extLst>
          </p:cNvPr>
          <p:cNvSpPr>
            <a:spLocks noChangeShapeType="1"/>
          </p:cNvSpPr>
          <p:nvPr/>
        </p:nvSpPr>
        <p:spPr bwMode="auto">
          <a:xfrm>
            <a:off x="2465387" y="3677463"/>
            <a:ext cx="23618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90" name="Group 389">
            <a:extLst>
              <a:ext uri="{FF2B5EF4-FFF2-40B4-BE49-F238E27FC236}">
                <a16:creationId xmlns:a16="http://schemas.microsoft.com/office/drawing/2014/main" id="{5BE09AEA-8140-5E4C-BC2E-45351450D4BA}"/>
              </a:ext>
            </a:extLst>
          </p:cNvPr>
          <p:cNvGrpSpPr/>
          <p:nvPr/>
        </p:nvGrpSpPr>
        <p:grpSpPr>
          <a:xfrm flipH="1">
            <a:off x="1559152" y="3670725"/>
            <a:ext cx="466530" cy="2244"/>
            <a:chOff x="3159352" y="3666243"/>
            <a:chExt cx="466530" cy="2244"/>
          </a:xfrm>
        </p:grpSpPr>
        <p:sp>
          <p:nvSpPr>
            <p:cNvPr id="192" name="Line 135">
              <a:extLst>
                <a:ext uri="{FF2B5EF4-FFF2-40B4-BE49-F238E27FC236}">
                  <a16:creationId xmlns:a16="http://schemas.microsoft.com/office/drawing/2014/main" id="{534722DD-8C97-364D-97D3-E8C372CE4B66}"/>
                </a:ext>
              </a:extLst>
            </p:cNvPr>
            <p:cNvSpPr>
              <a:spLocks noChangeShapeType="1"/>
            </p:cNvSpPr>
            <p:nvPr/>
          </p:nvSpPr>
          <p:spPr bwMode="auto">
            <a:xfrm>
              <a:off x="3159352" y="3668487"/>
              <a:ext cx="22160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97" name="Line 172">
              <a:extLst>
                <a:ext uri="{FF2B5EF4-FFF2-40B4-BE49-F238E27FC236}">
                  <a16:creationId xmlns:a16="http://schemas.microsoft.com/office/drawing/2014/main" id="{6A5F222A-F320-8A4D-A101-AD8611F73EE5}"/>
                </a:ext>
              </a:extLst>
            </p:cNvPr>
            <p:cNvSpPr>
              <a:spLocks noChangeShapeType="1"/>
            </p:cNvSpPr>
            <p:nvPr/>
          </p:nvSpPr>
          <p:spPr bwMode="auto">
            <a:xfrm>
              <a:off x="3404280" y="3666243"/>
              <a:ext cx="221602" cy="0"/>
            </a:xfrm>
            <a:prstGeom prst="line">
              <a:avLst/>
            </a:prstGeom>
            <a:noFill/>
            <a:ln w="9525">
              <a:solidFill>
                <a:srgbClr val="8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sp>
        <p:nvSpPr>
          <p:cNvPr id="198" name="Text Box 580">
            <a:extLst>
              <a:ext uri="{FF2B5EF4-FFF2-40B4-BE49-F238E27FC236}">
                <a16:creationId xmlns:a16="http://schemas.microsoft.com/office/drawing/2014/main" id="{05C27FCC-FFC4-1A42-9305-E713469E77B7}"/>
              </a:ext>
            </a:extLst>
          </p:cNvPr>
          <p:cNvSpPr txBox="1">
            <a:spLocks noChangeArrowheads="1"/>
          </p:cNvSpPr>
          <p:nvPr/>
        </p:nvSpPr>
        <p:spPr bwMode="auto">
          <a:xfrm>
            <a:off x="3079538" y="3632083"/>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rPr>
              <a:t>ISP</a:t>
            </a:r>
          </a:p>
        </p:txBody>
      </p:sp>
      <p:sp>
        <p:nvSpPr>
          <p:cNvPr id="232" name="Line 176">
            <a:extLst>
              <a:ext uri="{FF2B5EF4-FFF2-40B4-BE49-F238E27FC236}">
                <a16:creationId xmlns:a16="http://schemas.microsoft.com/office/drawing/2014/main" id="{77367670-A7FE-DA42-B5CB-53C3AD6C87EE}"/>
              </a:ext>
            </a:extLst>
          </p:cNvPr>
          <p:cNvSpPr>
            <a:spLocks noChangeShapeType="1"/>
          </p:cNvSpPr>
          <p:nvPr/>
        </p:nvSpPr>
        <p:spPr bwMode="auto">
          <a:xfrm flipH="1" flipV="1">
            <a:off x="4595813" y="3373096"/>
            <a:ext cx="452437" cy="3810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33" name="Text Box 177">
            <a:extLst>
              <a:ext uri="{FF2B5EF4-FFF2-40B4-BE49-F238E27FC236}">
                <a16:creationId xmlns:a16="http://schemas.microsoft.com/office/drawing/2014/main" id="{982F024F-66F2-D547-9A68-4E45A8380AB2}"/>
              </a:ext>
            </a:extLst>
          </p:cNvPr>
          <p:cNvSpPr txBox="1">
            <a:spLocks noChangeArrowheads="1"/>
          </p:cNvSpPr>
          <p:nvPr/>
        </p:nvSpPr>
        <p:spPr bwMode="auto">
          <a:xfrm>
            <a:off x="4502310" y="3615330"/>
            <a:ext cx="1611339" cy="460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cable modem</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termination system</a:t>
            </a:r>
          </a:p>
        </p:txBody>
      </p:sp>
      <p:grpSp>
        <p:nvGrpSpPr>
          <p:cNvPr id="234" name="Group 2">
            <a:extLst>
              <a:ext uri="{FF2B5EF4-FFF2-40B4-BE49-F238E27FC236}">
                <a16:creationId xmlns:a16="http://schemas.microsoft.com/office/drawing/2014/main" id="{EB20829C-C2C8-044E-8B94-CD986EBB0283}"/>
              </a:ext>
            </a:extLst>
          </p:cNvPr>
          <p:cNvGrpSpPr>
            <a:grpSpLocks/>
          </p:cNvGrpSpPr>
          <p:nvPr/>
        </p:nvGrpSpPr>
        <p:grpSpPr bwMode="auto">
          <a:xfrm>
            <a:off x="9146140" y="2298358"/>
            <a:ext cx="2498818" cy="1466537"/>
            <a:chOff x="467224" y="1239838"/>
            <a:chExt cx="2268538" cy="1465643"/>
          </a:xfrm>
        </p:grpSpPr>
        <p:sp>
          <p:nvSpPr>
            <p:cNvPr id="235" name="Rectangle 9">
              <a:extLst>
                <a:ext uri="{FF2B5EF4-FFF2-40B4-BE49-F238E27FC236}">
                  <a16:creationId xmlns:a16="http://schemas.microsoft.com/office/drawing/2014/main" id="{DD540BB4-19DF-8849-B206-BD6B1408B848}"/>
                </a:ext>
              </a:extLst>
            </p:cNvPr>
            <p:cNvSpPr>
              <a:spLocks noChangeArrowheads="1"/>
            </p:cNvSpPr>
            <p:nvPr/>
          </p:nvSpPr>
          <p:spPr bwMode="auto">
            <a:xfrm>
              <a:off x="717379" y="1650750"/>
              <a:ext cx="1793876" cy="92653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36" name="Line 7">
              <a:extLst>
                <a:ext uri="{FF2B5EF4-FFF2-40B4-BE49-F238E27FC236}">
                  <a16:creationId xmlns:a16="http://schemas.microsoft.com/office/drawing/2014/main" id="{FB71DB5B-A160-3A48-AE99-90B9FF3BA566}"/>
                </a:ext>
              </a:extLst>
            </p:cNvPr>
            <p:cNvSpPr>
              <a:spLocks noChangeShapeType="1"/>
            </p:cNvSpPr>
            <p:nvPr/>
          </p:nvSpPr>
          <p:spPr bwMode="auto">
            <a:xfrm flipV="1">
              <a:off x="958850" y="2201863"/>
              <a:ext cx="3651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7" name="Text Box 39">
              <a:extLst>
                <a:ext uri="{FF2B5EF4-FFF2-40B4-BE49-F238E27FC236}">
                  <a16:creationId xmlns:a16="http://schemas.microsoft.com/office/drawing/2014/main" id="{EB1348A4-24CD-1E44-88F8-7830C3AFD497}"/>
                </a:ext>
              </a:extLst>
            </p:cNvPr>
            <p:cNvSpPr txBox="1">
              <a:spLocks noChangeArrowheads="1"/>
            </p:cNvSpPr>
            <p:nvPr/>
          </p:nvSpPr>
          <p:spPr bwMode="auto">
            <a:xfrm>
              <a:off x="1250087" y="2264475"/>
              <a:ext cx="748923" cy="44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cable</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modem</a:t>
              </a:r>
            </a:p>
          </p:txBody>
        </p:sp>
        <p:sp>
          <p:nvSpPr>
            <p:cNvPr id="238" name="Text Box 41">
              <a:extLst>
                <a:ext uri="{FF2B5EF4-FFF2-40B4-BE49-F238E27FC236}">
                  <a16:creationId xmlns:a16="http://schemas.microsoft.com/office/drawing/2014/main" id="{8349886E-58FF-B046-80BF-ECA0B3CB58D4}"/>
                </a:ext>
              </a:extLst>
            </p:cNvPr>
            <p:cNvSpPr txBox="1">
              <a:spLocks noChangeArrowheads="1"/>
            </p:cNvSpPr>
            <p:nvPr/>
          </p:nvSpPr>
          <p:spPr bwMode="auto">
            <a:xfrm>
              <a:off x="607799" y="2331583"/>
              <a:ext cx="707245" cy="26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splitter</a:t>
              </a:r>
            </a:p>
          </p:txBody>
        </p:sp>
        <p:grpSp>
          <p:nvGrpSpPr>
            <p:cNvPr id="239" name="Group 13">
              <a:extLst>
                <a:ext uri="{FF2B5EF4-FFF2-40B4-BE49-F238E27FC236}">
                  <a16:creationId xmlns:a16="http://schemas.microsoft.com/office/drawing/2014/main" id="{30E87D95-D7AC-5346-9120-9E6EC57CD483}"/>
                </a:ext>
              </a:extLst>
            </p:cNvPr>
            <p:cNvGrpSpPr>
              <a:grpSpLocks/>
            </p:cNvGrpSpPr>
            <p:nvPr/>
          </p:nvGrpSpPr>
          <p:grpSpPr bwMode="auto">
            <a:xfrm>
              <a:off x="1304925" y="2078038"/>
              <a:ext cx="614363" cy="220662"/>
              <a:chOff x="322" y="890"/>
              <a:chExt cx="872" cy="339"/>
            </a:xfrm>
          </p:grpSpPr>
          <p:sp>
            <p:nvSpPr>
              <p:cNvPr id="248" name="Rectangle 14">
                <a:extLst>
                  <a:ext uri="{FF2B5EF4-FFF2-40B4-BE49-F238E27FC236}">
                    <a16:creationId xmlns:a16="http://schemas.microsoft.com/office/drawing/2014/main" id="{A9BAD309-D5C5-614D-B693-C67071C104AE}"/>
                  </a:ext>
                </a:extLst>
              </p:cNvPr>
              <p:cNvSpPr>
                <a:spLocks noChangeArrowheads="1"/>
              </p:cNvSpPr>
              <p:nvPr/>
            </p:nvSpPr>
            <p:spPr bwMode="auto">
              <a:xfrm>
                <a:off x="322" y="1004"/>
                <a:ext cx="872" cy="22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9" name="Rectangle 15">
                <a:extLst>
                  <a:ext uri="{FF2B5EF4-FFF2-40B4-BE49-F238E27FC236}">
                    <a16:creationId xmlns:a16="http://schemas.microsoft.com/office/drawing/2014/main" id="{0220B554-E7D3-F548-BC5D-91C2D18183E9}"/>
                  </a:ext>
                </a:extLst>
              </p:cNvPr>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0" name="Rectangle 16">
                <a:extLst>
                  <a:ext uri="{FF2B5EF4-FFF2-40B4-BE49-F238E27FC236}">
                    <a16:creationId xmlns:a16="http://schemas.microsoft.com/office/drawing/2014/main" id="{9EA0D1A9-01E8-8B4A-B60C-6BC2917125C2}"/>
                  </a:ext>
                </a:extLst>
              </p:cNvPr>
              <p:cNvSpPr>
                <a:spLocks noChangeArrowheads="1"/>
              </p:cNvSpPr>
              <p:nvPr/>
            </p:nvSpPr>
            <p:spPr bwMode="auto">
              <a:xfrm>
                <a:off x="466" y="1072"/>
                <a:ext cx="56"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1" name="Rectangle 17">
                <a:extLst>
                  <a:ext uri="{FF2B5EF4-FFF2-40B4-BE49-F238E27FC236}">
                    <a16:creationId xmlns:a16="http://schemas.microsoft.com/office/drawing/2014/main" id="{98A797A7-008D-354C-96ED-D81C6B571FD1}"/>
                  </a:ext>
                </a:extLst>
              </p:cNvPr>
              <p:cNvSpPr>
                <a:spLocks noChangeArrowheads="1"/>
              </p:cNvSpPr>
              <p:nvPr/>
            </p:nvSpPr>
            <p:spPr bwMode="auto">
              <a:xfrm>
                <a:off x="541" y="1070"/>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2" name="Rectangle 18">
                <a:extLst>
                  <a:ext uri="{FF2B5EF4-FFF2-40B4-BE49-F238E27FC236}">
                    <a16:creationId xmlns:a16="http://schemas.microsoft.com/office/drawing/2014/main" id="{67D0B14D-EED2-C149-BDE9-6BA7A51472AD}"/>
                  </a:ext>
                </a:extLst>
              </p:cNvPr>
              <p:cNvSpPr>
                <a:spLocks noChangeArrowheads="1"/>
              </p:cNvSpPr>
              <p:nvPr/>
            </p:nvSpPr>
            <p:spPr bwMode="auto">
              <a:xfrm>
                <a:off x="615" y="1070"/>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3" name="AutoShape 19">
                <a:extLst>
                  <a:ext uri="{FF2B5EF4-FFF2-40B4-BE49-F238E27FC236}">
                    <a16:creationId xmlns:a16="http://schemas.microsoft.com/office/drawing/2014/main" id="{E034E9AE-9B8D-3D42-B2F3-0ADCD2E5C3CE}"/>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40" name="AutoShape 21">
              <a:extLst>
                <a:ext uri="{FF2B5EF4-FFF2-40B4-BE49-F238E27FC236}">
                  <a16:creationId xmlns:a16="http://schemas.microsoft.com/office/drawing/2014/main" id="{82B9E5FE-6BF1-F649-BE4A-9DE0EE33D588}"/>
                </a:ext>
              </a:extLst>
            </p:cNvPr>
            <p:cNvSpPr>
              <a:spLocks noChangeArrowheads="1"/>
            </p:cNvSpPr>
            <p:nvPr/>
          </p:nvSpPr>
          <p:spPr bwMode="auto">
            <a:xfrm>
              <a:off x="467224" y="1239838"/>
              <a:ext cx="2268538" cy="468028"/>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1" name="Rectangle 22">
              <a:extLst>
                <a:ext uri="{FF2B5EF4-FFF2-40B4-BE49-F238E27FC236}">
                  <a16:creationId xmlns:a16="http://schemas.microsoft.com/office/drawing/2014/main" id="{A10F90D2-AA03-214F-88E6-81C65C8F3B3E}"/>
                </a:ext>
              </a:extLst>
            </p:cNvPr>
            <p:cNvSpPr>
              <a:spLocks noChangeArrowheads="1"/>
            </p:cNvSpPr>
            <p:nvPr/>
          </p:nvSpPr>
          <p:spPr bwMode="auto">
            <a:xfrm>
              <a:off x="906462" y="2133056"/>
              <a:ext cx="166688" cy="144374"/>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2" name="Freeform 23">
              <a:extLst>
                <a:ext uri="{FF2B5EF4-FFF2-40B4-BE49-F238E27FC236}">
                  <a16:creationId xmlns:a16="http://schemas.microsoft.com/office/drawing/2014/main" id="{44F75FB3-7AD9-664F-B0D1-CFACEDC08A59}"/>
                </a:ext>
              </a:extLst>
            </p:cNvPr>
            <p:cNvSpPr>
              <a:spLocks/>
            </p:cNvSpPr>
            <p:nvPr/>
          </p:nvSpPr>
          <p:spPr bwMode="auto">
            <a:xfrm flipH="1">
              <a:off x="970845" y="1691922"/>
              <a:ext cx="479425"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3" name="Line 24">
              <a:extLst>
                <a:ext uri="{FF2B5EF4-FFF2-40B4-BE49-F238E27FC236}">
                  <a16:creationId xmlns:a16="http://schemas.microsoft.com/office/drawing/2014/main" id="{F2B915F6-A2A3-B34C-A375-8EFD324B3F62}"/>
                </a:ext>
              </a:extLst>
            </p:cNvPr>
            <p:cNvSpPr>
              <a:spLocks noChangeShapeType="1"/>
            </p:cNvSpPr>
            <p:nvPr/>
          </p:nvSpPr>
          <p:spPr bwMode="auto">
            <a:xfrm flipH="1">
              <a:off x="1917701" y="2215556"/>
              <a:ext cx="2397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244" name="Picture 25" descr="tv">
              <a:extLst>
                <a:ext uri="{FF2B5EF4-FFF2-40B4-BE49-F238E27FC236}">
                  <a16:creationId xmlns:a16="http://schemas.microsoft.com/office/drawing/2014/main" id="{477C9371-ACC2-724A-B0A8-361D1C6FD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844" y="1355725"/>
              <a:ext cx="7556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 name="Group 181">
              <a:extLst>
                <a:ext uri="{FF2B5EF4-FFF2-40B4-BE49-F238E27FC236}">
                  <a16:creationId xmlns:a16="http://schemas.microsoft.com/office/drawing/2014/main" id="{AA33DC69-DFD9-8845-B93A-D4AB8AA2D49E}"/>
                </a:ext>
              </a:extLst>
            </p:cNvPr>
            <p:cNvGrpSpPr>
              <a:grpSpLocks/>
            </p:cNvGrpSpPr>
            <p:nvPr/>
          </p:nvGrpSpPr>
          <p:grpSpPr bwMode="auto">
            <a:xfrm>
              <a:off x="1854097" y="1780738"/>
              <a:ext cx="609600" cy="609600"/>
              <a:chOff x="-44" y="1473"/>
              <a:chExt cx="981" cy="1105"/>
            </a:xfrm>
          </p:grpSpPr>
          <p:pic>
            <p:nvPicPr>
              <p:cNvPr id="246" name="Picture 182" descr="desktop_computer_stylized_medium">
                <a:extLst>
                  <a:ext uri="{FF2B5EF4-FFF2-40B4-BE49-F238E27FC236}">
                    <a16:creationId xmlns:a16="http://schemas.microsoft.com/office/drawing/2014/main" id="{D2729833-534C-6443-A1A7-9247867BD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 name="Freeform 183">
                <a:extLst>
                  <a:ext uri="{FF2B5EF4-FFF2-40B4-BE49-F238E27FC236}">
                    <a16:creationId xmlns:a16="http://schemas.microsoft.com/office/drawing/2014/main" id="{F7F57EE2-12F0-584B-A870-9B2DC5367E6F}"/>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grpSp>
        <p:nvGrpSpPr>
          <p:cNvPr id="254" name="Group 8">
            <a:extLst>
              <a:ext uri="{FF2B5EF4-FFF2-40B4-BE49-F238E27FC236}">
                <a16:creationId xmlns:a16="http://schemas.microsoft.com/office/drawing/2014/main" id="{A6124704-7265-E246-8B8F-A1899A14DC0E}"/>
              </a:ext>
            </a:extLst>
          </p:cNvPr>
          <p:cNvGrpSpPr>
            <a:grpSpLocks/>
          </p:cNvGrpSpPr>
          <p:nvPr/>
        </p:nvGrpSpPr>
        <p:grpSpPr bwMode="auto">
          <a:xfrm>
            <a:off x="4691063" y="2507908"/>
            <a:ext cx="4938712" cy="1389063"/>
            <a:chOff x="4327270" y="1745934"/>
            <a:chExt cx="4938730" cy="1388847"/>
          </a:xfrm>
        </p:grpSpPr>
        <p:sp>
          <p:nvSpPr>
            <p:cNvPr id="255" name="Line 94">
              <a:extLst>
                <a:ext uri="{FF2B5EF4-FFF2-40B4-BE49-F238E27FC236}">
                  <a16:creationId xmlns:a16="http://schemas.microsoft.com/office/drawing/2014/main" id="{7F4BC0F0-CF12-544A-BB11-6132B2CB10FE}"/>
                </a:ext>
              </a:extLst>
            </p:cNvPr>
            <p:cNvSpPr>
              <a:spLocks noChangeShapeType="1"/>
            </p:cNvSpPr>
            <p:nvPr/>
          </p:nvSpPr>
          <p:spPr bwMode="auto">
            <a:xfrm>
              <a:off x="4327270" y="2504641"/>
              <a:ext cx="493873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256" name="Group 7">
              <a:extLst>
                <a:ext uri="{FF2B5EF4-FFF2-40B4-BE49-F238E27FC236}">
                  <a16:creationId xmlns:a16="http://schemas.microsoft.com/office/drawing/2014/main" id="{CE28F841-1006-2D42-AD3B-E8BEB4883A28}"/>
                </a:ext>
              </a:extLst>
            </p:cNvPr>
            <p:cNvGrpSpPr>
              <a:grpSpLocks/>
            </p:cNvGrpSpPr>
            <p:nvPr/>
          </p:nvGrpSpPr>
          <p:grpSpPr bwMode="auto">
            <a:xfrm flipH="1">
              <a:off x="5534163" y="1745934"/>
              <a:ext cx="2894013" cy="752358"/>
              <a:chOff x="5534163" y="1745934"/>
              <a:chExt cx="2894013" cy="752358"/>
            </a:xfrm>
          </p:grpSpPr>
          <p:grpSp>
            <p:nvGrpSpPr>
              <p:cNvPr id="296" name="Group 26">
                <a:extLst>
                  <a:ext uri="{FF2B5EF4-FFF2-40B4-BE49-F238E27FC236}">
                    <a16:creationId xmlns:a16="http://schemas.microsoft.com/office/drawing/2014/main" id="{085DD102-ADD6-3341-90FC-C93595FF0725}"/>
                  </a:ext>
                </a:extLst>
              </p:cNvPr>
              <p:cNvGrpSpPr>
                <a:grpSpLocks/>
              </p:cNvGrpSpPr>
              <p:nvPr/>
            </p:nvGrpSpPr>
            <p:grpSpPr bwMode="auto">
              <a:xfrm>
                <a:off x="5534163" y="1752284"/>
                <a:ext cx="850900" cy="527050"/>
                <a:chOff x="-490" y="1664"/>
                <a:chExt cx="1429" cy="842"/>
              </a:xfrm>
            </p:grpSpPr>
            <p:sp>
              <p:nvSpPr>
                <p:cNvPr id="335" name="AutoShape 27">
                  <a:extLst>
                    <a:ext uri="{FF2B5EF4-FFF2-40B4-BE49-F238E27FC236}">
                      <a16:creationId xmlns:a16="http://schemas.microsoft.com/office/drawing/2014/main" id="{6A97A305-05F0-A641-B6D6-A929DBC29366}"/>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36" name="Group 28">
                  <a:extLst>
                    <a:ext uri="{FF2B5EF4-FFF2-40B4-BE49-F238E27FC236}">
                      <a16:creationId xmlns:a16="http://schemas.microsoft.com/office/drawing/2014/main" id="{DD90E225-31C2-954C-8DEC-7BD3AFBA8998}"/>
                    </a:ext>
                  </a:extLst>
                </p:cNvPr>
                <p:cNvGrpSpPr>
                  <a:grpSpLocks/>
                </p:cNvGrpSpPr>
                <p:nvPr/>
              </p:nvGrpSpPr>
              <p:grpSpPr bwMode="auto">
                <a:xfrm>
                  <a:off x="-427" y="1737"/>
                  <a:ext cx="1217" cy="769"/>
                  <a:chOff x="-427" y="1737"/>
                  <a:chExt cx="1217" cy="769"/>
                </a:xfrm>
              </p:grpSpPr>
              <p:sp>
                <p:nvSpPr>
                  <p:cNvPr id="337" name="Rectangle 29">
                    <a:extLst>
                      <a:ext uri="{FF2B5EF4-FFF2-40B4-BE49-F238E27FC236}">
                        <a16:creationId xmlns:a16="http://schemas.microsoft.com/office/drawing/2014/main" id="{A9903755-27D9-704C-BB66-3C4D76AB1046}"/>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8" name="Line 7">
                    <a:extLst>
                      <a:ext uri="{FF2B5EF4-FFF2-40B4-BE49-F238E27FC236}">
                        <a16:creationId xmlns:a16="http://schemas.microsoft.com/office/drawing/2014/main" id="{9385E579-9CD6-2F44-975A-C036D954093F}"/>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39" name="Group 31">
                    <a:extLst>
                      <a:ext uri="{FF2B5EF4-FFF2-40B4-BE49-F238E27FC236}">
                        <a16:creationId xmlns:a16="http://schemas.microsoft.com/office/drawing/2014/main" id="{3C6A471F-A4F3-9340-8F7A-3124858BDD34}"/>
                      </a:ext>
                    </a:extLst>
                  </p:cNvPr>
                  <p:cNvGrpSpPr>
                    <a:grpSpLocks/>
                  </p:cNvGrpSpPr>
                  <p:nvPr/>
                </p:nvGrpSpPr>
                <p:grpSpPr bwMode="auto">
                  <a:xfrm>
                    <a:off x="68" y="2192"/>
                    <a:ext cx="387" cy="139"/>
                    <a:chOff x="322" y="890"/>
                    <a:chExt cx="872" cy="339"/>
                  </a:xfrm>
                </p:grpSpPr>
                <p:sp>
                  <p:nvSpPr>
                    <p:cNvPr id="345" name="Rectangle 32">
                      <a:extLst>
                        <a:ext uri="{FF2B5EF4-FFF2-40B4-BE49-F238E27FC236}">
                          <a16:creationId xmlns:a16="http://schemas.microsoft.com/office/drawing/2014/main" id="{E1C1B86B-F83B-4E49-8436-FCE71C16CB4F}"/>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6" name="Rectangle 33">
                      <a:extLst>
                        <a:ext uri="{FF2B5EF4-FFF2-40B4-BE49-F238E27FC236}">
                          <a16:creationId xmlns:a16="http://schemas.microsoft.com/office/drawing/2014/main" id="{72C2A603-D736-E74C-8F62-E12A4A34A4B0}"/>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7" name="Rectangle 34">
                      <a:extLst>
                        <a:ext uri="{FF2B5EF4-FFF2-40B4-BE49-F238E27FC236}">
                          <a16:creationId xmlns:a16="http://schemas.microsoft.com/office/drawing/2014/main" id="{DEA7D0BC-36BB-A942-9E39-90CB307912D9}"/>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8" name="Rectangle 35">
                      <a:extLst>
                        <a:ext uri="{FF2B5EF4-FFF2-40B4-BE49-F238E27FC236}">
                          <a16:creationId xmlns:a16="http://schemas.microsoft.com/office/drawing/2014/main" id="{CD3E3109-5BF8-BC49-A4FD-701B1209F7CF}"/>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9" name="Rectangle 36">
                      <a:extLst>
                        <a:ext uri="{FF2B5EF4-FFF2-40B4-BE49-F238E27FC236}">
                          <a16:creationId xmlns:a16="http://schemas.microsoft.com/office/drawing/2014/main" id="{8DB6809C-1A6C-1848-86D3-AC336F5256E8}"/>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50" name="AutoShape 37">
                      <a:extLst>
                        <a:ext uri="{FF2B5EF4-FFF2-40B4-BE49-F238E27FC236}">
                          <a16:creationId xmlns:a16="http://schemas.microsoft.com/office/drawing/2014/main" id="{238B90F3-F8D7-7E44-B808-BD74D911CF48}"/>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40" name="Picture 38" descr="desktop_computer_stylized_small">
                    <a:extLst>
                      <a:ext uri="{FF2B5EF4-FFF2-40B4-BE49-F238E27FC236}">
                        <a16:creationId xmlns:a16="http://schemas.microsoft.com/office/drawing/2014/main" id="{A66823E0-C61E-0242-A088-77165F889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1" name="Rectangle 39">
                    <a:extLst>
                      <a:ext uri="{FF2B5EF4-FFF2-40B4-BE49-F238E27FC236}">
                        <a16:creationId xmlns:a16="http://schemas.microsoft.com/office/drawing/2014/main" id="{C2363609-BFD5-134B-8E59-BB238A20C9A0}"/>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2" name="Freeform 40">
                    <a:extLst>
                      <a:ext uri="{FF2B5EF4-FFF2-40B4-BE49-F238E27FC236}">
                        <a16:creationId xmlns:a16="http://schemas.microsoft.com/office/drawing/2014/main" id="{73B464D1-49E3-9245-93EB-9907439E2D36}"/>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43" name="Line 41">
                    <a:extLst>
                      <a:ext uri="{FF2B5EF4-FFF2-40B4-BE49-F238E27FC236}">
                        <a16:creationId xmlns:a16="http://schemas.microsoft.com/office/drawing/2014/main" id="{F1E7F941-7FB1-CF4A-A86E-4745E87FA56B}"/>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344" name="Picture 42" descr="tv">
                    <a:extLst>
                      <a:ext uri="{FF2B5EF4-FFF2-40B4-BE49-F238E27FC236}">
                        <a16:creationId xmlns:a16="http://schemas.microsoft.com/office/drawing/2014/main" id="{5C8F3C6D-D835-7840-82EE-69730EA6CA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97" name="Group 43">
                <a:extLst>
                  <a:ext uri="{FF2B5EF4-FFF2-40B4-BE49-F238E27FC236}">
                    <a16:creationId xmlns:a16="http://schemas.microsoft.com/office/drawing/2014/main" id="{67079048-1948-974E-A614-943FD2E76173}"/>
                  </a:ext>
                </a:extLst>
              </p:cNvPr>
              <p:cNvGrpSpPr>
                <a:grpSpLocks/>
              </p:cNvGrpSpPr>
              <p:nvPr/>
            </p:nvGrpSpPr>
            <p:grpSpPr bwMode="auto">
              <a:xfrm>
                <a:off x="6435863" y="1745934"/>
                <a:ext cx="850900" cy="527050"/>
                <a:chOff x="-490" y="1664"/>
                <a:chExt cx="1429" cy="842"/>
              </a:xfrm>
            </p:grpSpPr>
            <p:sp>
              <p:nvSpPr>
                <p:cNvPr id="319" name="AutoShape 44">
                  <a:extLst>
                    <a:ext uri="{FF2B5EF4-FFF2-40B4-BE49-F238E27FC236}">
                      <a16:creationId xmlns:a16="http://schemas.microsoft.com/office/drawing/2014/main" id="{456E65D0-645B-CE4F-B30E-AF2FC63CC7A1}"/>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20" name="Group 45">
                  <a:extLst>
                    <a:ext uri="{FF2B5EF4-FFF2-40B4-BE49-F238E27FC236}">
                      <a16:creationId xmlns:a16="http://schemas.microsoft.com/office/drawing/2014/main" id="{E3E2C60A-617F-744F-81D5-30BB67D53BB8}"/>
                    </a:ext>
                  </a:extLst>
                </p:cNvPr>
                <p:cNvGrpSpPr>
                  <a:grpSpLocks/>
                </p:cNvGrpSpPr>
                <p:nvPr/>
              </p:nvGrpSpPr>
              <p:grpSpPr bwMode="auto">
                <a:xfrm>
                  <a:off x="-427" y="1737"/>
                  <a:ext cx="1217" cy="769"/>
                  <a:chOff x="-427" y="1737"/>
                  <a:chExt cx="1217" cy="769"/>
                </a:xfrm>
              </p:grpSpPr>
              <p:sp>
                <p:nvSpPr>
                  <p:cNvPr id="321" name="Rectangle 46">
                    <a:extLst>
                      <a:ext uri="{FF2B5EF4-FFF2-40B4-BE49-F238E27FC236}">
                        <a16:creationId xmlns:a16="http://schemas.microsoft.com/office/drawing/2014/main" id="{002E7FEA-35B8-F94E-AE8D-E87EA4156920}"/>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22" name="Line 7">
                    <a:extLst>
                      <a:ext uri="{FF2B5EF4-FFF2-40B4-BE49-F238E27FC236}">
                        <a16:creationId xmlns:a16="http://schemas.microsoft.com/office/drawing/2014/main" id="{B69B1E6A-61F6-6848-A082-E7712464DF5D}"/>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23" name="Group 48">
                    <a:extLst>
                      <a:ext uri="{FF2B5EF4-FFF2-40B4-BE49-F238E27FC236}">
                        <a16:creationId xmlns:a16="http://schemas.microsoft.com/office/drawing/2014/main" id="{82871A84-AE0A-984A-BC23-B1C94CC6BA5E}"/>
                      </a:ext>
                    </a:extLst>
                  </p:cNvPr>
                  <p:cNvGrpSpPr>
                    <a:grpSpLocks/>
                  </p:cNvGrpSpPr>
                  <p:nvPr/>
                </p:nvGrpSpPr>
                <p:grpSpPr bwMode="auto">
                  <a:xfrm>
                    <a:off x="68" y="2192"/>
                    <a:ext cx="387" cy="139"/>
                    <a:chOff x="322" y="890"/>
                    <a:chExt cx="872" cy="339"/>
                  </a:xfrm>
                </p:grpSpPr>
                <p:sp>
                  <p:nvSpPr>
                    <p:cNvPr id="329" name="Rectangle 49">
                      <a:extLst>
                        <a:ext uri="{FF2B5EF4-FFF2-40B4-BE49-F238E27FC236}">
                          <a16:creationId xmlns:a16="http://schemas.microsoft.com/office/drawing/2014/main" id="{D056BEE1-4B05-F54C-81EC-370750ED99FB}"/>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0" name="Rectangle 50">
                      <a:extLst>
                        <a:ext uri="{FF2B5EF4-FFF2-40B4-BE49-F238E27FC236}">
                          <a16:creationId xmlns:a16="http://schemas.microsoft.com/office/drawing/2014/main" id="{E244CA29-71A6-EC47-ACFB-87F7789143C8}"/>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1" name="Rectangle 51">
                      <a:extLst>
                        <a:ext uri="{FF2B5EF4-FFF2-40B4-BE49-F238E27FC236}">
                          <a16:creationId xmlns:a16="http://schemas.microsoft.com/office/drawing/2014/main" id="{7B42A43F-637B-9142-969B-01468F67251A}"/>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2" name="Rectangle 52">
                      <a:extLst>
                        <a:ext uri="{FF2B5EF4-FFF2-40B4-BE49-F238E27FC236}">
                          <a16:creationId xmlns:a16="http://schemas.microsoft.com/office/drawing/2014/main" id="{23B87611-7608-CC43-A967-AEE4B8BB855B}"/>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3" name="Rectangle 53">
                      <a:extLst>
                        <a:ext uri="{FF2B5EF4-FFF2-40B4-BE49-F238E27FC236}">
                          <a16:creationId xmlns:a16="http://schemas.microsoft.com/office/drawing/2014/main" id="{AE5DFE7E-43E3-0F42-A0FE-E6AD63E14945}"/>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4" name="AutoShape 54">
                      <a:extLst>
                        <a:ext uri="{FF2B5EF4-FFF2-40B4-BE49-F238E27FC236}">
                          <a16:creationId xmlns:a16="http://schemas.microsoft.com/office/drawing/2014/main" id="{079E5BE1-85B6-3747-AA3F-D2688B378F4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24" name="Picture 55" descr="desktop_computer_stylized_small">
                    <a:extLst>
                      <a:ext uri="{FF2B5EF4-FFF2-40B4-BE49-F238E27FC236}">
                        <a16:creationId xmlns:a16="http://schemas.microsoft.com/office/drawing/2014/main" id="{07D61FCA-DAAF-AD44-9EC9-CA49616D3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5" name="Rectangle 56">
                    <a:extLst>
                      <a:ext uri="{FF2B5EF4-FFF2-40B4-BE49-F238E27FC236}">
                        <a16:creationId xmlns:a16="http://schemas.microsoft.com/office/drawing/2014/main" id="{1001F98C-ED6F-D948-99EF-322AC120DD0F}"/>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26" name="Freeform 57">
                    <a:extLst>
                      <a:ext uri="{FF2B5EF4-FFF2-40B4-BE49-F238E27FC236}">
                        <a16:creationId xmlns:a16="http://schemas.microsoft.com/office/drawing/2014/main" id="{92EA9D03-931E-C347-82FA-D160F604F431}"/>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7" name="Line 58">
                    <a:extLst>
                      <a:ext uri="{FF2B5EF4-FFF2-40B4-BE49-F238E27FC236}">
                        <a16:creationId xmlns:a16="http://schemas.microsoft.com/office/drawing/2014/main" id="{7AABC235-4ADE-CB40-BB43-1D33F57E8C64}"/>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328" name="Picture 59" descr="tv">
                    <a:extLst>
                      <a:ext uri="{FF2B5EF4-FFF2-40B4-BE49-F238E27FC236}">
                        <a16:creationId xmlns:a16="http://schemas.microsoft.com/office/drawing/2014/main" id="{9654A268-82FE-4245-B25A-3A124BC43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98" name="Group 95">
                <a:extLst>
                  <a:ext uri="{FF2B5EF4-FFF2-40B4-BE49-F238E27FC236}">
                    <a16:creationId xmlns:a16="http://schemas.microsoft.com/office/drawing/2014/main" id="{FD849A36-3DCA-4848-84EE-49CDE7D316BA}"/>
                  </a:ext>
                </a:extLst>
              </p:cNvPr>
              <p:cNvGrpSpPr>
                <a:grpSpLocks/>
              </p:cNvGrpSpPr>
              <p:nvPr/>
            </p:nvGrpSpPr>
            <p:grpSpPr bwMode="auto">
              <a:xfrm>
                <a:off x="7577276" y="1753872"/>
                <a:ext cx="850900" cy="527050"/>
                <a:chOff x="-490" y="1664"/>
                <a:chExt cx="1429" cy="842"/>
              </a:xfrm>
            </p:grpSpPr>
            <p:sp>
              <p:nvSpPr>
                <p:cNvPr id="303" name="AutoShape 96">
                  <a:extLst>
                    <a:ext uri="{FF2B5EF4-FFF2-40B4-BE49-F238E27FC236}">
                      <a16:creationId xmlns:a16="http://schemas.microsoft.com/office/drawing/2014/main" id="{2134D4E9-8248-CE44-9AAB-057757A4B919}"/>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04" name="Group 97">
                  <a:extLst>
                    <a:ext uri="{FF2B5EF4-FFF2-40B4-BE49-F238E27FC236}">
                      <a16:creationId xmlns:a16="http://schemas.microsoft.com/office/drawing/2014/main" id="{5467ECCE-4A4E-A64E-85D9-0663675678E9}"/>
                    </a:ext>
                  </a:extLst>
                </p:cNvPr>
                <p:cNvGrpSpPr>
                  <a:grpSpLocks/>
                </p:cNvGrpSpPr>
                <p:nvPr/>
              </p:nvGrpSpPr>
              <p:grpSpPr bwMode="auto">
                <a:xfrm>
                  <a:off x="-427" y="1737"/>
                  <a:ext cx="1217" cy="769"/>
                  <a:chOff x="-427" y="1737"/>
                  <a:chExt cx="1217" cy="769"/>
                </a:xfrm>
              </p:grpSpPr>
              <p:sp>
                <p:nvSpPr>
                  <p:cNvPr id="305" name="Rectangle 98">
                    <a:extLst>
                      <a:ext uri="{FF2B5EF4-FFF2-40B4-BE49-F238E27FC236}">
                        <a16:creationId xmlns:a16="http://schemas.microsoft.com/office/drawing/2014/main" id="{49829436-0D5F-004B-AEFC-A5B3EFF12605}"/>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06" name="Line 7">
                    <a:extLst>
                      <a:ext uri="{FF2B5EF4-FFF2-40B4-BE49-F238E27FC236}">
                        <a16:creationId xmlns:a16="http://schemas.microsoft.com/office/drawing/2014/main" id="{297A059F-49AA-5B45-A6BF-AE3B9EFA9523}"/>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7" name="Group 100">
                    <a:extLst>
                      <a:ext uri="{FF2B5EF4-FFF2-40B4-BE49-F238E27FC236}">
                        <a16:creationId xmlns:a16="http://schemas.microsoft.com/office/drawing/2014/main" id="{26F51CA6-CBA9-BB44-A274-61BE894B26CE}"/>
                      </a:ext>
                    </a:extLst>
                  </p:cNvPr>
                  <p:cNvGrpSpPr>
                    <a:grpSpLocks/>
                  </p:cNvGrpSpPr>
                  <p:nvPr/>
                </p:nvGrpSpPr>
                <p:grpSpPr bwMode="auto">
                  <a:xfrm>
                    <a:off x="68" y="2192"/>
                    <a:ext cx="387" cy="139"/>
                    <a:chOff x="322" y="890"/>
                    <a:chExt cx="872" cy="339"/>
                  </a:xfrm>
                </p:grpSpPr>
                <p:sp>
                  <p:nvSpPr>
                    <p:cNvPr id="313" name="Rectangle 101">
                      <a:extLst>
                        <a:ext uri="{FF2B5EF4-FFF2-40B4-BE49-F238E27FC236}">
                          <a16:creationId xmlns:a16="http://schemas.microsoft.com/office/drawing/2014/main" id="{7875F5E9-821A-0B41-84DA-59FA2188A4A3}"/>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4" name="Rectangle 102">
                      <a:extLst>
                        <a:ext uri="{FF2B5EF4-FFF2-40B4-BE49-F238E27FC236}">
                          <a16:creationId xmlns:a16="http://schemas.microsoft.com/office/drawing/2014/main" id="{E632E424-0BBD-1643-908C-709C6232D473}"/>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5" name="Rectangle 103">
                      <a:extLst>
                        <a:ext uri="{FF2B5EF4-FFF2-40B4-BE49-F238E27FC236}">
                          <a16:creationId xmlns:a16="http://schemas.microsoft.com/office/drawing/2014/main" id="{8B81DAEF-25EA-8348-99B9-5386288651E3}"/>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6" name="Rectangle 104">
                      <a:extLst>
                        <a:ext uri="{FF2B5EF4-FFF2-40B4-BE49-F238E27FC236}">
                          <a16:creationId xmlns:a16="http://schemas.microsoft.com/office/drawing/2014/main" id="{7BAB38B7-A3F3-CB49-B51F-DC1F9670CF2C}"/>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7" name="Rectangle 105">
                      <a:extLst>
                        <a:ext uri="{FF2B5EF4-FFF2-40B4-BE49-F238E27FC236}">
                          <a16:creationId xmlns:a16="http://schemas.microsoft.com/office/drawing/2014/main" id="{0CDBE914-F84E-7D4E-B3B2-D8F9DE98A867}"/>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8" name="AutoShape 106">
                      <a:extLst>
                        <a:ext uri="{FF2B5EF4-FFF2-40B4-BE49-F238E27FC236}">
                          <a16:creationId xmlns:a16="http://schemas.microsoft.com/office/drawing/2014/main" id="{021DD6DC-DF6F-6F4A-85BD-FADA0DD51B03}"/>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08" name="Picture 107" descr="desktop_computer_stylized_small">
                    <a:extLst>
                      <a:ext uri="{FF2B5EF4-FFF2-40B4-BE49-F238E27FC236}">
                        <a16:creationId xmlns:a16="http://schemas.microsoft.com/office/drawing/2014/main" id="{A9B48AEA-369A-ED41-8FEC-F20EFBC33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 name="Rectangle 108">
                    <a:extLst>
                      <a:ext uri="{FF2B5EF4-FFF2-40B4-BE49-F238E27FC236}">
                        <a16:creationId xmlns:a16="http://schemas.microsoft.com/office/drawing/2014/main" id="{E99A4E83-8C3B-804F-B09B-776F804CA9B6}"/>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0" name="Freeform 109">
                    <a:extLst>
                      <a:ext uri="{FF2B5EF4-FFF2-40B4-BE49-F238E27FC236}">
                        <a16:creationId xmlns:a16="http://schemas.microsoft.com/office/drawing/2014/main" id="{BC91D9E2-0A1B-3B42-9C7F-ECD4B0D1B219}"/>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11" name="Line 110">
                    <a:extLst>
                      <a:ext uri="{FF2B5EF4-FFF2-40B4-BE49-F238E27FC236}">
                        <a16:creationId xmlns:a16="http://schemas.microsoft.com/office/drawing/2014/main" id="{7033F15B-5083-064E-8DA3-D925A29A4387}"/>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312" name="Picture 111" descr="tv">
                    <a:extLst>
                      <a:ext uri="{FF2B5EF4-FFF2-40B4-BE49-F238E27FC236}">
                        <a16:creationId xmlns:a16="http://schemas.microsoft.com/office/drawing/2014/main" id="{E6ACCA90-C189-5C46-B6A3-BB68EF5AC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99" name="Text Box 112">
                <a:extLst>
                  <a:ext uri="{FF2B5EF4-FFF2-40B4-BE49-F238E27FC236}">
                    <a16:creationId xmlns:a16="http://schemas.microsoft.com/office/drawing/2014/main" id="{BF0F7862-2B93-8D4E-8DE9-1D1D28C36B97}"/>
                  </a:ext>
                </a:extLst>
              </p:cNvPr>
              <p:cNvSpPr txBox="1">
                <a:spLocks noChangeArrowheads="1"/>
              </p:cNvSpPr>
              <p:nvPr/>
            </p:nvSpPr>
            <p:spPr bwMode="auto">
              <a:xfrm>
                <a:off x="7279808" y="1823710"/>
                <a:ext cx="397868" cy="46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69696"/>
                    </a:solidFill>
                    <a:effectLst/>
                    <a:uLnTx/>
                    <a:uFillTx/>
                    <a:latin typeface="Calibri" panose="020F0502020204030204"/>
                    <a:ea typeface="ＭＳ Ｐゴシック" charset="0"/>
                    <a:cs typeface="Arial" charset="0"/>
                  </a:rPr>
                  <a:t>…</a:t>
                </a:r>
              </a:p>
            </p:txBody>
          </p:sp>
          <p:sp>
            <p:nvSpPr>
              <p:cNvPr id="300" name="Line 113">
                <a:extLst>
                  <a:ext uri="{FF2B5EF4-FFF2-40B4-BE49-F238E27FC236}">
                    <a16:creationId xmlns:a16="http://schemas.microsoft.com/office/drawing/2014/main" id="{E1CD1932-974E-6946-B4E6-8C6990D34C14}"/>
                  </a:ext>
                </a:extLst>
              </p:cNvPr>
              <p:cNvSpPr>
                <a:spLocks noChangeShapeType="1"/>
              </p:cNvSpPr>
              <p:nvPr/>
            </p:nvSpPr>
            <p:spPr bwMode="auto">
              <a:xfrm flipH="1">
                <a:off x="6169544" y="2164969"/>
                <a:ext cx="3175" cy="33332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01" name="Line 114">
                <a:extLst>
                  <a:ext uri="{FF2B5EF4-FFF2-40B4-BE49-F238E27FC236}">
                    <a16:creationId xmlns:a16="http://schemas.microsoft.com/office/drawing/2014/main" id="{26697457-3ACA-B84C-A50C-83DEF80C9CD4}"/>
                  </a:ext>
                </a:extLst>
              </p:cNvPr>
              <p:cNvSpPr>
                <a:spLocks noChangeShapeType="1"/>
              </p:cNvSpPr>
              <p:nvPr/>
            </p:nvSpPr>
            <p:spPr bwMode="auto">
              <a:xfrm flipH="1">
                <a:off x="7074423" y="2164969"/>
                <a:ext cx="3175" cy="33332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02" name="Line 115">
                <a:extLst>
                  <a:ext uri="{FF2B5EF4-FFF2-40B4-BE49-F238E27FC236}">
                    <a16:creationId xmlns:a16="http://schemas.microsoft.com/office/drawing/2014/main" id="{0D8D793E-91EB-F741-BB52-5FDEB56CFCA4}"/>
                  </a:ext>
                </a:extLst>
              </p:cNvPr>
              <p:cNvSpPr>
                <a:spLocks noChangeShapeType="1"/>
              </p:cNvSpPr>
              <p:nvPr/>
            </p:nvSpPr>
            <p:spPr bwMode="auto">
              <a:xfrm flipH="1">
                <a:off x="8211077" y="2164969"/>
                <a:ext cx="3175" cy="33332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grpSp>
          <p:nvGrpSpPr>
            <p:cNvPr id="257" name="Group 5">
              <a:extLst>
                <a:ext uri="{FF2B5EF4-FFF2-40B4-BE49-F238E27FC236}">
                  <a16:creationId xmlns:a16="http://schemas.microsoft.com/office/drawing/2014/main" id="{DE861C37-8A06-864D-B9A4-27252E961CBF}"/>
                </a:ext>
              </a:extLst>
            </p:cNvPr>
            <p:cNvGrpSpPr>
              <a:grpSpLocks/>
            </p:cNvGrpSpPr>
            <p:nvPr/>
          </p:nvGrpSpPr>
          <p:grpSpPr bwMode="auto">
            <a:xfrm flipH="1">
              <a:off x="7298039" y="2490881"/>
              <a:ext cx="850900" cy="627063"/>
              <a:chOff x="6488251" y="2501584"/>
              <a:chExt cx="850900" cy="627063"/>
            </a:xfrm>
          </p:grpSpPr>
          <p:grpSp>
            <p:nvGrpSpPr>
              <p:cNvPr id="278" name="Group 77">
                <a:extLst>
                  <a:ext uri="{FF2B5EF4-FFF2-40B4-BE49-F238E27FC236}">
                    <a16:creationId xmlns:a16="http://schemas.microsoft.com/office/drawing/2014/main" id="{EFE4B320-2D18-0548-9546-499C02132F5C}"/>
                  </a:ext>
                </a:extLst>
              </p:cNvPr>
              <p:cNvGrpSpPr>
                <a:grpSpLocks/>
              </p:cNvGrpSpPr>
              <p:nvPr/>
            </p:nvGrpSpPr>
            <p:grpSpPr bwMode="auto">
              <a:xfrm>
                <a:off x="6488251" y="2601597"/>
                <a:ext cx="850900" cy="527050"/>
                <a:chOff x="-490" y="1664"/>
                <a:chExt cx="1429" cy="842"/>
              </a:xfrm>
            </p:grpSpPr>
            <p:sp>
              <p:nvSpPr>
                <p:cNvPr id="280" name="AutoShape 78">
                  <a:extLst>
                    <a:ext uri="{FF2B5EF4-FFF2-40B4-BE49-F238E27FC236}">
                      <a16:creationId xmlns:a16="http://schemas.microsoft.com/office/drawing/2014/main" id="{79A4A823-9D81-AD47-B418-203FDA51A527}"/>
                    </a:ext>
                  </a:extLst>
                </p:cNvPr>
                <p:cNvSpPr>
                  <a:spLocks noChangeArrowheads="1"/>
                </p:cNvSpPr>
                <p:nvPr/>
              </p:nvSpPr>
              <p:spPr bwMode="auto">
                <a:xfrm>
                  <a:off x="-489" y="1663"/>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281" name="Group 79">
                  <a:extLst>
                    <a:ext uri="{FF2B5EF4-FFF2-40B4-BE49-F238E27FC236}">
                      <a16:creationId xmlns:a16="http://schemas.microsoft.com/office/drawing/2014/main" id="{F844C0D3-5A34-714F-B8AD-CCC8CD4A8EDD}"/>
                    </a:ext>
                  </a:extLst>
                </p:cNvPr>
                <p:cNvGrpSpPr>
                  <a:grpSpLocks/>
                </p:cNvGrpSpPr>
                <p:nvPr/>
              </p:nvGrpSpPr>
              <p:grpSpPr bwMode="auto">
                <a:xfrm>
                  <a:off x="-427" y="1737"/>
                  <a:ext cx="1217" cy="769"/>
                  <a:chOff x="-427" y="1737"/>
                  <a:chExt cx="1217" cy="769"/>
                </a:xfrm>
              </p:grpSpPr>
              <p:sp>
                <p:nvSpPr>
                  <p:cNvPr id="282" name="Rectangle 80">
                    <a:extLst>
                      <a:ext uri="{FF2B5EF4-FFF2-40B4-BE49-F238E27FC236}">
                        <a16:creationId xmlns:a16="http://schemas.microsoft.com/office/drawing/2014/main" id="{50412332-25A0-0E4D-A3EC-1F1111020336}"/>
                      </a:ext>
                    </a:extLst>
                  </p:cNvPr>
                  <p:cNvSpPr>
                    <a:spLocks noChangeArrowheads="1"/>
                  </p:cNvSpPr>
                  <p:nvPr/>
                </p:nvSpPr>
                <p:spPr bwMode="auto">
                  <a:xfrm>
                    <a:off x="-329" y="1922"/>
                    <a:ext cx="1120" cy="58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83" name="Line 7">
                    <a:extLst>
                      <a:ext uri="{FF2B5EF4-FFF2-40B4-BE49-F238E27FC236}">
                        <a16:creationId xmlns:a16="http://schemas.microsoft.com/office/drawing/2014/main" id="{913FB20A-42A8-3B47-942A-C08EC3175DC1}"/>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84" name="Group 82">
                    <a:extLst>
                      <a:ext uri="{FF2B5EF4-FFF2-40B4-BE49-F238E27FC236}">
                        <a16:creationId xmlns:a16="http://schemas.microsoft.com/office/drawing/2014/main" id="{6AE7A535-20D2-7845-906B-57B285A80693}"/>
                      </a:ext>
                    </a:extLst>
                  </p:cNvPr>
                  <p:cNvGrpSpPr>
                    <a:grpSpLocks/>
                  </p:cNvGrpSpPr>
                  <p:nvPr/>
                </p:nvGrpSpPr>
                <p:grpSpPr bwMode="auto">
                  <a:xfrm>
                    <a:off x="68" y="2192"/>
                    <a:ext cx="387" cy="139"/>
                    <a:chOff x="322" y="890"/>
                    <a:chExt cx="872" cy="339"/>
                  </a:xfrm>
                </p:grpSpPr>
                <p:sp>
                  <p:nvSpPr>
                    <p:cNvPr id="290" name="Rectangle 83">
                      <a:extLst>
                        <a:ext uri="{FF2B5EF4-FFF2-40B4-BE49-F238E27FC236}">
                          <a16:creationId xmlns:a16="http://schemas.microsoft.com/office/drawing/2014/main" id="{4DAB170B-872C-AC48-8EB1-7AEA4707CA8C}"/>
                        </a:ext>
                      </a:extLst>
                    </p:cNvPr>
                    <p:cNvSpPr>
                      <a:spLocks noChangeArrowheads="1"/>
                    </p:cNvSpPr>
                    <p:nvPr/>
                  </p:nvSpPr>
                  <p:spPr bwMode="auto">
                    <a:xfrm>
                      <a:off x="322" y="998"/>
                      <a:ext cx="871" cy="2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1" name="Rectangle 84">
                      <a:extLst>
                        <a:ext uri="{FF2B5EF4-FFF2-40B4-BE49-F238E27FC236}">
                          <a16:creationId xmlns:a16="http://schemas.microsoft.com/office/drawing/2014/main" id="{0AFA26B4-968C-5C4A-A558-6F55DED8743D}"/>
                        </a:ext>
                      </a:extLst>
                    </p:cNvPr>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2" name="Rectangle 85">
                      <a:extLst>
                        <a:ext uri="{FF2B5EF4-FFF2-40B4-BE49-F238E27FC236}">
                          <a16:creationId xmlns:a16="http://schemas.microsoft.com/office/drawing/2014/main" id="{06BD0766-DE7D-7C4B-BE12-E496331D4198}"/>
                        </a:ext>
                      </a:extLst>
                    </p:cNvPr>
                    <p:cNvSpPr>
                      <a:spLocks noChangeArrowheads="1"/>
                    </p:cNvSpPr>
                    <p:nvPr/>
                  </p:nvSpPr>
                  <p:spPr bwMode="auto">
                    <a:xfrm>
                      <a:off x="466" y="1072"/>
                      <a:ext cx="54"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3" name="Rectangle 86">
                      <a:extLst>
                        <a:ext uri="{FF2B5EF4-FFF2-40B4-BE49-F238E27FC236}">
                          <a16:creationId xmlns:a16="http://schemas.microsoft.com/office/drawing/2014/main" id="{C84C5A24-A69E-3949-A04F-18EBA27F94A1}"/>
                        </a:ext>
                      </a:extLst>
                    </p:cNvPr>
                    <p:cNvSpPr>
                      <a:spLocks noChangeArrowheads="1"/>
                    </p:cNvSpPr>
                    <p:nvPr/>
                  </p:nvSpPr>
                  <p:spPr bwMode="auto">
                    <a:xfrm>
                      <a:off x="539" y="1066"/>
                      <a:ext cx="60"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4" name="Rectangle 87">
                      <a:extLst>
                        <a:ext uri="{FF2B5EF4-FFF2-40B4-BE49-F238E27FC236}">
                          <a16:creationId xmlns:a16="http://schemas.microsoft.com/office/drawing/2014/main" id="{3A0EE1B9-BC91-B046-A9CD-F67E0D19A2EF}"/>
                        </a:ext>
                      </a:extLst>
                    </p:cNvPr>
                    <p:cNvSpPr>
                      <a:spLocks noChangeArrowheads="1"/>
                    </p:cNvSpPr>
                    <p:nvPr/>
                  </p:nvSpPr>
                  <p:spPr bwMode="auto">
                    <a:xfrm>
                      <a:off x="617" y="1066"/>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5" name="AutoShape 88">
                      <a:extLst>
                        <a:ext uri="{FF2B5EF4-FFF2-40B4-BE49-F238E27FC236}">
                          <a16:creationId xmlns:a16="http://schemas.microsoft.com/office/drawing/2014/main" id="{CBCA0129-7B22-AA4F-B528-C23E49901D2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285" name="Picture 89" descr="desktop_computer_stylized_small">
                    <a:extLst>
                      <a:ext uri="{FF2B5EF4-FFF2-40B4-BE49-F238E27FC236}">
                        <a16:creationId xmlns:a16="http://schemas.microsoft.com/office/drawing/2014/main" id="{686390BB-FAC3-1449-A6CA-F02AD8F5F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Rectangle 90">
                    <a:extLst>
                      <a:ext uri="{FF2B5EF4-FFF2-40B4-BE49-F238E27FC236}">
                        <a16:creationId xmlns:a16="http://schemas.microsoft.com/office/drawing/2014/main" id="{31E1F360-ADB7-F54C-956B-A65BE831BCBC}"/>
                      </a:ext>
                    </a:extLst>
                  </p:cNvPr>
                  <p:cNvSpPr>
                    <a:spLocks noChangeArrowheads="1"/>
                  </p:cNvSpPr>
                  <p:nvPr/>
                </p:nvSpPr>
                <p:spPr bwMode="auto">
                  <a:xfrm>
                    <a:off x="529" y="2231"/>
                    <a:ext cx="104" cy="91"/>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87" name="Freeform 91">
                    <a:extLst>
                      <a:ext uri="{FF2B5EF4-FFF2-40B4-BE49-F238E27FC236}">
                        <a16:creationId xmlns:a16="http://schemas.microsoft.com/office/drawing/2014/main" id="{7F66C5B5-3F81-1943-B90B-9823940A13D4}"/>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88" name="Line 92">
                    <a:extLst>
                      <a:ext uri="{FF2B5EF4-FFF2-40B4-BE49-F238E27FC236}">
                        <a16:creationId xmlns:a16="http://schemas.microsoft.com/office/drawing/2014/main" id="{01F98E44-06DD-F74F-A19A-7DA908382597}"/>
                      </a:ext>
                    </a:extLst>
                  </p:cNvPr>
                  <p:cNvSpPr>
                    <a:spLocks noChangeShapeType="1"/>
                  </p:cNvSpPr>
                  <p:nvPr/>
                </p:nvSpPr>
                <p:spPr bwMode="auto">
                  <a:xfrm flipH="1">
                    <a:off x="471" y="2269"/>
                    <a:ext cx="1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289" name="Picture 93" descr="tv">
                    <a:extLst>
                      <a:ext uri="{FF2B5EF4-FFF2-40B4-BE49-F238E27FC236}">
                        <a16:creationId xmlns:a16="http://schemas.microsoft.com/office/drawing/2014/main" id="{AF40B057-9970-1C45-9273-0ECE7FF5F3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79" name="Freeform 116">
                <a:extLst>
                  <a:ext uri="{FF2B5EF4-FFF2-40B4-BE49-F238E27FC236}">
                    <a16:creationId xmlns:a16="http://schemas.microsoft.com/office/drawing/2014/main" id="{7F938C16-8A8F-A844-AD81-A0C78CFFD1B9}"/>
                  </a:ext>
                </a:extLst>
              </p:cNvPr>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58" name="Group 186">
              <a:extLst>
                <a:ext uri="{FF2B5EF4-FFF2-40B4-BE49-F238E27FC236}">
                  <a16:creationId xmlns:a16="http://schemas.microsoft.com/office/drawing/2014/main" id="{70E8839F-CEE5-CB41-A06E-4CB0D3272F8F}"/>
                </a:ext>
              </a:extLst>
            </p:cNvPr>
            <p:cNvGrpSpPr>
              <a:grpSpLocks/>
            </p:cNvGrpSpPr>
            <p:nvPr/>
          </p:nvGrpSpPr>
          <p:grpSpPr bwMode="auto">
            <a:xfrm flipH="1">
              <a:off x="5984260" y="2507718"/>
              <a:ext cx="850900" cy="627063"/>
              <a:chOff x="6488251" y="2501584"/>
              <a:chExt cx="850900" cy="627063"/>
            </a:xfrm>
          </p:grpSpPr>
          <p:grpSp>
            <p:nvGrpSpPr>
              <p:cNvPr id="260" name="Group 77">
                <a:extLst>
                  <a:ext uri="{FF2B5EF4-FFF2-40B4-BE49-F238E27FC236}">
                    <a16:creationId xmlns:a16="http://schemas.microsoft.com/office/drawing/2014/main" id="{0E7D840E-2707-394C-AE0D-30B10E35237C}"/>
                  </a:ext>
                </a:extLst>
              </p:cNvPr>
              <p:cNvGrpSpPr>
                <a:grpSpLocks/>
              </p:cNvGrpSpPr>
              <p:nvPr/>
            </p:nvGrpSpPr>
            <p:grpSpPr bwMode="auto">
              <a:xfrm>
                <a:off x="6488251" y="2601597"/>
                <a:ext cx="850900" cy="527050"/>
                <a:chOff x="-490" y="1664"/>
                <a:chExt cx="1429" cy="842"/>
              </a:xfrm>
            </p:grpSpPr>
            <p:sp>
              <p:nvSpPr>
                <p:cNvPr id="262" name="AutoShape 78">
                  <a:extLst>
                    <a:ext uri="{FF2B5EF4-FFF2-40B4-BE49-F238E27FC236}">
                      <a16:creationId xmlns:a16="http://schemas.microsoft.com/office/drawing/2014/main" id="{0F41449C-C9CB-7D44-8773-CE1DF79D8E64}"/>
                    </a:ext>
                  </a:extLst>
                </p:cNvPr>
                <p:cNvSpPr>
                  <a:spLocks noChangeArrowheads="1"/>
                </p:cNvSpPr>
                <p:nvPr/>
              </p:nvSpPr>
              <p:spPr bwMode="auto">
                <a:xfrm>
                  <a:off x="-491" y="1664"/>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263" name="Group 79">
                  <a:extLst>
                    <a:ext uri="{FF2B5EF4-FFF2-40B4-BE49-F238E27FC236}">
                      <a16:creationId xmlns:a16="http://schemas.microsoft.com/office/drawing/2014/main" id="{B90C2A7D-EE14-3F42-95E4-1209FE49CB03}"/>
                    </a:ext>
                  </a:extLst>
                </p:cNvPr>
                <p:cNvGrpSpPr>
                  <a:grpSpLocks/>
                </p:cNvGrpSpPr>
                <p:nvPr/>
              </p:nvGrpSpPr>
              <p:grpSpPr bwMode="auto">
                <a:xfrm>
                  <a:off x="-427" y="1737"/>
                  <a:ext cx="1217" cy="769"/>
                  <a:chOff x="-427" y="1737"/>
                  <a:chExt cx="1217" cy="769"/>
                </a:xfrm>
              </p:grpSpPr>
              <p:sp>
                <p:nvSpPr>
                  <p:cNvPr id="264" name="Rectangle 80">
                    <a:extLst>
                      <a:ext uri="{FF2B5EF4-FFF2-40B4-BE49-F238E27FC236}">
                        <a16:creationId xmlns:a16="http://schemas.microsoft.com/office/drawing/2014/main" id="{71248F58-EEC6-EF41-9C7D-EAC2C4E8419A}"/>
                      </a:ext>
                    </a:extLst>
                  </p:cNvPr>
                  <p:cNvSpPr>
                    <a:spLocks noChangeArrowheads="1"/>
                  </p:cNvSpPr>
                  <p:nvPr/>
                </p:nvSpPr>
                <p:spPr bwMode="auto">
                  <a:xfrm>
                    <a:off x="-339" y="1923"/>
                    <a:ext cx="1128" cy="58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65" name="Line 7">
                    <a:extLst>
                      <a:ext uri="{FF2B5EF4-FFF2-40B4-BE49-F238E27FC236}">
                        <a16:creationId xmlns:a16="http://schemas.microsoft.com/office/drawing/2014/main" id="{F7549C0E-3FEC-B045-BF52-5B60A5E6535E}"/>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66" name="Group 82">
                    <a:extLst>
                      <a:ext uri="{FF2B5EF4-FFF2-40B4-BE49-F238E27FC236}">
                        <a16:creationId xmlns:a16="http://schemas.microsoft.com/office/drawing/2014/main" id="{A40A0AC4-0483-6D4F-B084-53AD0B584CEE}"/>
                      </a:ext>
                    </a:extLst>
                  </p:cNvPr>
                  <p:cNvGrpSpPr>
                    <a:grpSpLocks/>
                  </p:cNvGrpSpPr>
                  <p:nvPr/>
                </p:nvGrpSpPr>
                <p:grpSpPr bwMode="auto">
                  <a:xfrm>
                    <a:off x="68" y="2192"/>
                    <a:ext cx="387" cy="139"/>
                    <a:chOff x="322" y="890"/>
                    <a:chExt cx="872" cy="339"/>
                  </a:xfrm>
                </p:grpSpPr>
                <p:sp>
                  <p:nvSpPr>
                    <p:cNvPr id="272" name="Rectangle 83">
                      <a:extLst>
                        <a:ext uri="{FF2B5EF4-FFF2-40B4-BE49-F238E27FC236}">
                          <a16:creationId xmlns:a16="http://schemas.microsoft.com/office/drawing/2014/main" id="{B30D25B7-E6DA-8E45-8513-2F74D665804A}"/>
                        </a:ext>
                      </a:extLst>
                    </p:cNvPr>
                    <p:cNvSpPr>
                      <a:spLocks noChangeArrowheads="1"/>
                    </p:cNvSpPr>
                    <p:nvPr/>
                  </p:nvSpPr>
                  <p:spPr bwMode="auto">
                    <a:xfrm>
                      <a:off x="319" y="1000"/>
                      <a:ext cx="853" cy="2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3" name="Rectangle 84">
                      <a:extLst>
                        <a:ext uri="{FF2B5EF4-FFF2-40B4-BE49-F238E27FC236}">
                          <a16:creationId xmlns:a16="http://schemas.microsoft.com/office/drawing/2014/main" id="{A35064C1-4527-644B-A09D-9F1DCAA50C81}"/>
                        </a:ext>
                      </a:extLst>
                    </p:cNvPr>
                    <p:cNvSpPr>
                      <a:spLocks noChangeArrowheads="1"/>
                    </p:cNvSpPr>
                    <p:nvPr/>
                  </p:nvSpPr>
                  <p:spPr bwMode="auto">
                    <a:xfrm>
                      <a:off x="373" y="1074"/>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4" name="Rectangle 85">
                      <a:extLst>
                        <a:ext uri="{FF2B5EF4-FFF2-40B4-BE49-F238E27FC236}">
                          <a16:creationId xmlns:a16="http://schemas.microsoft.com/office/drawing/2014/main" id="{E79D8F2B-7AC8-B14A-BDA7-E0194B467BFF}"/>
                        </a:ext>
                      </a:extLst>
                    </p:cNvPr>
                    <p:cNvSpPr>
                      <a:spLocks noChangeArrowheads="1"/>
                    </p:cNvSpPr>
                    <p:nvPr/>
                  </p:nvSpPr>
                  <p:spPr bwMode="auto">
                    <a:xfrm>
                      <a:off x="445" y="1074"/>
                      <a:ext cx="54"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5" name="Rectangle 86">
                      <a:extLst>
                        <a:ext uri="{FF2B5EF4-FFF2-40B4-BE49-F238E27FC236}">
                          <a16:creationId xmlns:a16="http://schemas.microsoft.com/office/drawing/2014/main" id="{4887E6B0-0A86-0345-B6AA-E45EA7EACC75}"/>
                        </a:ext>
                      </a:extLst>
                    </p:cNvPr>
                    <p:cNvSpPr>
                      <a:spLocks noChangeArrowheads="1"/>
                    </p:cNvSpPr>
                    <p:nvPr/>
                  </p:nvSpPr>
                  <p:spPr bwMode="auto">
                    <a:xfrm>
                      <a:off x="517" y="1068"/>
                      <a:ext cx="60"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6" name="Rectangle 87">
                      <a:extLst>
                        <a:ext uri="{FF2B5EF4-FFF2-40B4-BE49-F238E27FC236}">
                          <a16:creationId xmlns:a16="http://schemas.microsoft.com/office/drawing/2014/main" id="{359841B3-BFFF-974A-AFE6-BF37DED86F6C}"/>
                        </a:ext>
                      </a:extLst>
                    </p:cNvPr>
                    <p:cNvSpPr>
                      <a:spLocks noChangeArrowheads="1"/>
                    </p:cNvSpPr>
                    <p:nvPr/>
                  </p:nvSpPr>
                  <p:spPr bwMode="auto">
                    <a:xfrm>
                      <a:off x="595" y="1068"/>
                      <a:ext cx="54"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7" name="AutoShape 88">
                      <a:extLst>
                        <a:ext uri="{FF2B5EF4-FFF2-40B4-BE49-F238E27FC236}">
                          <a16:creationId xmlns:a16="http://schemas.microsoft.com/office/drawing/2014/main" id="{FE9B27CE-05B9-6845-9FDA-DBE30E5D65CD}"/>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267" name="Picture 89" descr="desktop_computer_stylized_small">
                    <a:extLst>
                      <a:ext uri="{FF2B5EF4-FFF2-40B4-BE49-F238E27FC236}">
                        <a16:creationId xmlns:a16="http://schemas.microsoft.com/office/drawing/2014/main" id="{0C3D06FA-8772-414E-A3E4-DB625290E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Rectangle 90">
                    <a:extLst>
                      <a:ext uri="{FF2B5EF4-FFF2-40B4-BE49-F238E27FC236}">
                        <a16:creationId xmlns:a16="http://schemas.microsoft.com/office/drawing/2014/main" id="{40838EAD-5142-A941-8A31-4312DAC59326}"/>
                      </a:ext>
                    </a:extLst>
                  </p:cNvPr>
                  <p:cNvSpPr>
                    <a:spLocks noChangeArrowheads="1"/>
                  </p:cNvSpPr>
                  <p:nvPr/>
                </p:nvSpPr>
                <p:spPr bwMode="auto">
                  <a:xfrm>
                    <a:off x="528" y="2232"/>
                    <a:ext cx="104" cy="91"/>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69" name="Freeform 91">
                    <a:extLst>
                      <a:ext uri="{FF2B5EF4-FFF2-40B4-BE49-F238E27FC236}">
                        <a16:creationId xmlns:a16="http://schemas.microsoft.com/office/drawing/2014/main" id="{E32D1201-A30F-3844-95F3-01C63B124454}"/>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Line 92">
                    <a:extLst>
                      <a:ext uri="{FF2B5EF4-FFF2-40B4-BE49-F238E27FC236}">
                        <a16:creationId xmlns:a16="http://schemas.microsoft.com/office/drawing/2014/main" id="{748C608C-9066-7D45-88DF-ABDD354976D4}"/>
                      </a:ext>
                    </a:extLst>
                  </p:cNvPr>
                  <p:cNvSpPr>
                    <a:spLocks noChangeShapeType="1"/>
                  </p:cNvSpPr>
                  <p:nvPr/>
                </p:nvSpPr>
                <p:spPr bwMode="auto">
                  <a:xfrm flipH="1">
                    <a:off x="469" y="2270"/>
                    <a:ext cx="1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271" name="Picture 93" descr="tv">
                    <a:extLst>
                      <a:ext uri="{FF2B5EF4-FFF2-40B4-BE49-F238E27FC236}">
                        <a16:creationId xmlns:a16="http://schemas.microsoft.com/office/drawing/2014/main" id="{350E5CCD-C371-C149-976C-2EAB5CEA1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61" name="Freeform 116">
                <a:extLst>
                  <a:ext uri="{FF2B5EF4-FFF2-40B4-BE49-F238E27FC236}">
                    <a16:creationId xmlns:a16="http://schemas.microsoft.com/office/drawing/2014/main" id="{521CABCE-FFFC-2B40-A68E-4BD8076C1752}"/>
                  </a:ext>
                </a:extLst>
              </p:cNvPr>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9" name="Text Box 112">
              <a:extLst>
                <a:ext uri="{FF2B5EF4-FFF2-40B4-BE49-F238E27FC236}">
                  <a16:creationId xmlns:a16="http://schemas.microsoft.com/office/drawing/2014/main" id="{E31F2E6C-7AAB-AD49-96E7-1928C7B76236}"/>
                </a:ext>
              </a:extLst>
            </p:cNvPr>
            <p:cNvSpPr txBox="1">
              <a:spLocks noChangeArrowheads="1"/>
            </p:cNvSpPr>
            <p:nvPr/>
          </p:nvSpPr>
          <p:spPr bwMode="auto">
            <a:xfrm>
              <a:off x="6787904" y="2596702"/>
              <a:ext cx="397867" cy="46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69696"/>
                  </a:solidFill>
                  <a:effectLst/>
                  <a:uLnTx/>
                  <a:uFillTx/>
                  <a:latin typeface="Calibri" panose="020F0502020204030204"/>
                  <a:ea typeface="ＭＳ Ｐゴシック" charset="0"/>
                  <a:cs typeface="Arial" charset="0"/>
                </a:rPr>
                <a:t>…</a:t>
              </a:r>
            </a:p>
          </p:txBody>
        </p:sp>
      </p:grpSp>
      <p:grpSp>
        <p:nvGrpSpPr>
          <p:cNvPr id="351" name="Group 350">
            <a:extLst>
              <a:ext uri="{FF2B5EF4-FFF2-40B4-BE49-F238E27FC236}">
                <a16:creationId xmlns:a16="http://schemas.microsoft.com/office/drawing/2014/main" id="{251BEFBE-BCA3-2F4B-BDD1-5ECFCAA475F5}"/>
              </a:ext>
            </a:extLst>
          </p:cNvPr>
          <p:cNvGrpSpPr>
            <a:grpSpLocks/>
          </p:cNvGrpSpPr>
          <p:nvPr/>
        </p:nvGrpSpPr>
        <p:grpSpPr bwMode="auto">
          <a:xfrm>
            <a:off x="4167188" y="1614147"/>
            <a:ext cx="6373812" cy="773112"/>
            <a:chOff x="1912787" y="1498311"/>
            <a:chExt cx="5338532" cy="773565"/>
          </a:xfrm>
        </p:grpSpPr>
        <p:sp>
          <p:nvSpPr>
            <p:cNvPr id="352" name="Text Box 6">
              <a:extLst>
                <a:ext uri="{FF2B5EF4-FFF2-40B4-BE49-F238E27FC236}">
                  <a16:creationId xmlns:a16="http://schemas.microsoft.com/office/drawing/2014/main" id="{E1DCA51E-F340-6745-86C7-DA42ADFFA67B}"/>
                </a:ext>
              </a:extLst>
            </p:cNvPr>
            <p:cNvSpPr txBox="1">
              <a:spLocks noChangeArrowheads="1"/>
            </p:cNvSpPr>
            <p:nvPr/>
          </p:nvSpPr>
          <p:spPr bwMode="auto">
            <a:xfrm>
              <a:off x="1912787" y="1498311"/>
              <a:ext cx="5338532" cy="51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Internet frames, TV channels, control  transmitted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downstream at different frequencies</a:t>
              </a:r>
            </a:p>
          </p:txBody>
        </p:sp>
        <p:sp>
          <p:nvSpPr>
            <p:cNvPr id="353" name="Right Arrow 9">
              <a:extLst>
                <a:ext uri="{FF2B5EF4-FFF2-40B4-BE49-F238E27FC236}">
                  <a16:creationId xmlns:a16="http://schemas.microsoft.com/office/drawing/2014/main" id="{3AA45F91-3051-A342-9D9D-1888A8C84DA7}"/>
                </a:ext>
              </a:extLst>
            </p:cNvPr>
            <p:cNvSpPr>
              <a:spLocks noChangeArrowheads="1"/>
            </p:cNvSpPr>
            <p:nvPr/>
          </p:nvSpPr>
          <p:spPr bwMode="auto">
            <a:xfrm>
              <a:off x="3457110" y="1929117"/>
              <a:ext cx="2387053" cy="342759"/>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pic>
        <p:nvPicPr>
          <p:cNvPr id="354" name="Picture 6">
            <a:extLst>
              <a:ext uri="{FF2B5EF4-FFF2-40B4-BE49-F238E27FC236}">
                <a16:creationId xmlns:a16="http://schemas.microsoft.com/office/drawing/2014/main" id="{58D6AD41-4378-564C-A41B-258894B597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013" y="2949233"/>
            <a:ext cx="2603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56" name="Rectangle 3">
            <a:extLst>
              <a:ext uri="{FF2B5EF4-FFF2-40B4-BE49-F238E27FC236}">
                <a16:creationId xmlns:a16="http://schemas.microsoft.com/office/drawing/2014/main" id="{F438DCA3-4E4A-9748-9529-7D06BA50B9F8}"/>
              </a:ext>
            </a:extLst>
          </p:cNvPr>
          <p:cNvSpPr>
            <a:spLocks noChangeArrowheads="1"/>
          </p:cNvSpPr>
          <p:nvPr/>
        </p:nvSpPr>
        <p:spPr bwMode="auto">
          <a:xfrm>
            <a:off x="1447800" y="4457700"/>
            <a:ext cx="10377487"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multiple</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downstream (broadcast) FDM channels: up to 1.6 Gbps/channel </a:t>
            </a:r>
          </a:p>
          <a:p>
            <a:pPr marL="800100" marR="0" lvl="1" indent="-342900" algn="l" defTabSz="914400" rtl="0" eaLnBrk="1" fontAlgn="auto" latinLnBrk="0" hangingPunct="1">
              <a:lnSpc>
                <a:spcPct val="85000"/>
              </a:lnSpc>
              <a:spcBef>
                <a:spcPct val="20000"/>
              </a:spcBef>
              <a:spcAft>
                <a:spcPts val="0"/>
              </a:spcAft>
              <a:buClr>
                <a:srgbClr val="000099"/>
              </a:buClr>
              <a:buSzPct val="100000"/>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single CMTS transmits into channels</a:t>
            </a:r>
          </a:p>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multiple</a:t>
            </a:r>
            <a:r>
              <a:rPr kumimoji="0" lang="en-US" sz="2400" b="0" i="0" u="none" strike="noStrike" kern="1200" cap="none" spc="0" normalizeH="0" baseline="0" noProof="0" dirty="0">
                <a:ln>
                  <a:noFill/>
                </a:ln>
                <a:solidFill>
                  <a:srgbClr val="000099"/>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upstream channels (up to 1 Gbps/channel)</a:t>
            </a:r>
          </a:p>
          <a:p>
            <a:pPr marL="681038" marR="0" lvl="1" indent="-223838" algn="l" defTabSz="914400" rtl="0" eaLnBrk="1" fontAlgn="auto" latinLnBrk="0" hangingPunct="1">
              <a:lnSpc>
                <a:spcPct val="85000"/>
              </a:lnSpc>
              <a:spcBef>
                <a:spcPct val="20000"/>
              </a:spcBef>
              <a:spcAft>
                <a:spcPts val="0"/>
              </a:spcAft>
              <a:buClr>
                <a:srgbClr val="000099"/>
              </a:buClr>
              <a:buSzPct val="100000"/>
              <a:buFont typeface="Wingdings" charset="0"/>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multiple access: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all users contend (random access) for certain upstream channel time slots; others assigned TDM</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57" name="Group 356">
            <a:extLst>
              <a:ext uri="{FF2B5EF4-FFF2-40B4-BE49-F238E27FC236}">
                <a16:creationId xmlns:a16="http://schemas.microsoft.com/office/drawing/2014/main" id="{13D1BCCC-AB2A-9044-A1A0-1E8585251F0D}"/>
              </a:ext>
            </a:extLst>
          </p:cNvPr>
          <p:cNvGrpSpPr/>
          <p:nvPr/>
        </p:nvGrpSpPr>
        <p:grpSpPr>
          <a:xfrm>
            <a:off x="1996700" y="3278328"/>
            <a:ext cx="466491" cy="198344"/>
            <a:chOff x="7493876" y="2774731"/>
            <a:chExt cx="1481958" cy="894622"/>
          </a:xfrm>
        </p:grpSpPr>
        <p:sp>
          <p:nvSpPr>
            <p:cNvPr id="358" name="Freeform 357">
              <a:extLst>
                <a:ext uri="{FF2B5EF4-FFF2-40B4-BE49-F238E27FC236}">
                  <a16:creationId xmlns:a16="http://schemas.microsoft.com/office/drawing/2014/main" id="{B990E23F-CCEF-174C-B3B9-03E0375F45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9" name="Oval 358">
              <a:extLst>
                <a:ext uri="{FF2B5EF4-FFF2-40B4-BE49-F238E27FC236}">
                  <a16:creationId xmlns:a16="http://schemas.microsoft.com/office/drawing/2014/main" id="{A25379E7-9589-B84A-A32D-7F80B0F6BE5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60" name="Group 359">
              <a:extLst>
                <a:ext uri="{FF2B5EF4-FFF2-40B4-BE49-F238E27FC236}">
                  <a16:creationId xmlns:a16="http://schemas.microsoft.com/office/drawing/2014/main" id="{7F49EFC4-DD6F-8E44-9F6A-19D4E0301BD0}"/>
                </a:ext>
              </a:extLst>
            </p:cNvPr>
            <p:cNvGrpSpPr/>
            <p:nvPr/>
          </p:nvGrpSpPr>
          <p:grpSpPr>
            <a:xfrm>
              <a:off x="7713663" y="2848339"/>
              <a:ext cx="1042107" cy="425543"/>
              <a:chOff x="7786941" y="2884917"/>
              <a:chExt cx="897649" cy="353919"/>
            </a:xfrm>
          </p:grpSpPr>
          <p:sp>
            <p:nvSpPr>
              <p:cNvPr id="361" name="Freeform 360">
                <a:extLst>
                  <a:ext uri="{FF2B5EF4-FFF2-40B4-BE49-F238E27FC236}">
                    <a16:creationId xmlns:a16="http://schemas.microsoft.com/office/drawing/2014/main" id="{59B9FBE3-E3DF-1B48-9335-42430A05E76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2" name="Freeform 361">
                <a:extLst>
                  <a:ext uri="{FF2B5EF4-FFF2-40B4-BE49-F238E27FC236}">
                    <a16:creationId xmlns:a16="http://schemas.microsoft.com/office/drawing/2014/main" id="{42A7CCB5-2A19-904F-9394-EE441A2B2A2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3" name="Freeform 362">
                <a:extLst>
                  <a:ext uri="{FF2B5EF4-FFF2-40B4-BE49-F238E27FC236}">
                    <a16:creationId xmlns:a16="http://schemas.microsoft.com/office/drawing/2014/main" id="{9CBE96BA-3B82-4F47-BE86-99F9C9C329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4" name="Freeform 363">
                <a:extLst>
                  <a:ext uri="{FF2B5EF4-FFF2-40B4-BE49-F238E27FC236}">
                    <a16:creationId xmlns:a16="http://schemas.microsoft.com/office/drawing/2014/main" id="{BB1D25A1-FD56-AB49-AA70-D58C92ABF5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65" name="Group 364">
            <a:extLst>
              <a:ext uri="{FF2B5EF4-FFF2-40B4-BE49-F238E27FC236}">
                <a16:creationId xmlns:a16="http://schemas.microsoft.com/office/drawing/2014/main" id="{899A8F9D-657A-004C-8F47-3039E6D80BF7}"/>
              </a:ext>
            </a:extLst>
          </p:cNvPr>
          <p:cNvGrpSpPr/>
          <p:nvPr/>
        </p:nvGrpSpPr>
        <p:grpSpPr>
          <a:xfrm>
            <a:off x="1995970" y="3548856"/>
            <a:ext cx="466491" cy="198344"/>
            <a:chOff x="7493876" y="2774731"/>
            <a:chExt cx="1481958" cy="894622"/>
          </a:xfrm>
        </p:grpSpPr>
        <p:sp>
          <p:nvSpPr>
            <p:cNvPr id="366" name="Freeform 365">
              <a:extLst>
                <a:ext uri="{FF2B5EF4-FFF2-40B4-BE49-F238E27FC236}">
                  <a16:creationId xmlns:a16="http://schemas.microsoft.com/office/drawing/2014/main" id="{39ED702E-77C1-7140-9D6D-A4B8FA6D4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67" name="Oval 366">
              <a:extLst>
                <a:ext uri="{FF2B5EF4-FFF2-40B4-BE49-F238E27FC236}">
                  <a16:creationId xmlns:a16="http://schemas.microsoft.com/office/drawing/2014/main" id="{DC306447-14D6-7D4B-BAB9-F738BFC477D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68" name="Group 367">
              <a:extLst>
                <a:ext uri="{FF2B5EF4-FFF2-40B4-BE49-F238E27FC236}">
                  <a16:creationId xmlns:a16="http://schemas.microsoft.com/office/drawing/2014/main" id="{65F45794-D357-044A-941F-EE4DFF084576}"/>
                </a:ext>
              </a:extLst>
            </p:cNvPr>
            <p:cNvGrpSpPr/>
            <p:nvPr/>
          </p:nvGrpSpPr>
          <p:grpSpPr>
            <a:xfrm>
              <a:off x="7713663" y="2848339"/>
              <a:ext cx="1042107" cy="425543"/>
              <a:chOff x="7786941" y="2884917"/>
              <a:chExt cx="897649" cy="353919"/>
            </a:xfrm>
          </p:grpSpPr>
          <p:sp>
            <p:nvSpPr>
              <p:cNvPr id="369" name="Freeform 368">
                <a:extLst>
                  <a:ext uri="{FF2B5EF4-FFF2-40B4-BE49-F238E27FC236}">
                    <a16:creationId xmlns:a16="http://schemas.microsoft.com/office/drawing/2014/main" id="{030B1D3F-BF25-1B4B-BF02-FE7930423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0" name="Freeform 369">
                <a:extLst>
                  <a:ext uri="{FF2B5EF4-FFF2-40B4-BE49-F238E27FC236}">
                    <a16:creationId xmlns:a16="http://schemas.microsoft.com/office/drawing/2014/main" id="{1C62AACD-31F0-4A45-B8EC-703AEF39CC0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1" name="Freeform 370">
                <a:extLst>
                  <a:ext uri="{FF2B5EF4-FFF2-40B4-BE49-F238E27FC236}">
                    <a16:creationId xmlns:a16="http://schemas.microsoft.com/office/drawing/2014/main" id="{0B327D71-2E0E-9A4A-94F6-F4FC284DDB6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2" name="Freeform 371">
                <a:extLst>
                  <a:ext uri="{FF2B5EF4-FFF2-40B4-BE49-F238E27FC236}">
                    <a16:creationId xmlns:a16="http://schemas.microsoft.com/office/drawing/2014/main" id="{E2B1B66D-8CCD-7F48-A406-A2B34A246B3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73" name="Group 372">
            <a:extLst>
              <a:ext uri="{FF2B5EF4-FFF2-40B4-BE49-F238E27FC236}">
                <a16:creationId xmlns:a16="http://schemas.microsoft.com/office/drawing/2014/main" id="{02A94172-ADC7-7944-BAE4-D9E3B90A75B9}"/>
              </a:ext>
            </a:extLst>
          </p:cNvPr>
          <p:cNvGrpSpPr/>
          <p:nvPr/>
        </p:nvGrpSpPr>
        <p:grpSpPr>
          <a:xfrm>
            <a:off x="2560361" y="3211972"/>
            <a:ext cx="466491" cy="198344"/>
            <a:chOff x="7493876" y="2774731"/>
            <a:chExt cx="1481958" cy="894622"/>
          </a:xfrm>
        </p:grpSpPr>
        <p:sp>
          <p:nvSpPr>
            <p:cNvPr id="374" name="Freeform 373">
              <a:extLst>
                <a:ext uri="{FF2B5EF4-FFF2-40B4-BE49-F238E27FC236}">
                  <a16:creationId xmlns:a16="http://schemas.microsoft.com/office/drawing/2014/main" id="{6B0E0549-99B8-9C40-9EB4-5C9E314D7D5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5" name="Oval 374">
              <a:extLst>
                <a:ext uri="{FF2B5EF4-FFF2-40B4-BE49-F238E27FC236}">
                  <a16:creationId xmlns:a16="http://schemas.microsoft.com/office/drawing/2014/main" id="{1F6D98FF-3C56-B645-AD8F-99178F5ADA2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76" name="Group 375">
              <a:extLst>
                <a:ext uri="{FF2B5EF4-FFF2-40B4-BE49-F238E27FC236}">
                  <a16:creationId xmlns:a16="http://schemas.microsoft.com/office/drawing/2014/main" id="{08EA1B06-2996-D84C-9ED4-6B708D553D2D}"/>
                </a:ext>
              </a:extLst>
            </p:cNvPr>
            <p:cNvGrpSpPr/>
            <p:nvPr/>
          </p:nvGrpSpPr>
          <p:grpSpPr>
            <a:xfrm>
              <a:off x="7713663" y="2848339"/>
              <a:ext cx="1042107" cy="425543"/>
              <a:chOff x="7786941" y="2884917"/>
              <a:chExt cx="897649" cy="353919"/>
            </a:xfrm>
          </p:grpSpPr>
          <p:sp>
            <p:nvSpPr>
              <p:cNvPr id="377" name="Freeform 376">
                <a:extLst>
                  <a:ext uri="{FF2B5EF4-FFF2-40B4-BE49-F238E27FC236}">
                    <a16:creationId xmlns:a16="http://schemas.microsoft.com/office/drawing/2014/main" id="{25DF6408-1B4D-C14A-B2FA-AC971CD322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8" name="Freeform 377">
                <a:extLst>
                  <a:ext uri="{FF2B5EF4-FFF2-40B4-BE49-F238E27FC236}">
                    <a16:creationId xmlns:a16="http://schemas.microsoft.com/office/drawing/2014/main" id="{11852680-3331-2049-A431-A4396CA2213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9" name="Freeform 378">
                <a:extLst>
                  <a:ext uri="{FF2B5EF4-FFF2-40B4-BE49-F238E27FC236}">
                    <a16:creationId xmlns:a16="http://schemas.microsoft.com/office/drawing/2014/main" id="{9941D3D9-5312-9D4A-9979-73051D64F12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0" name="Freeform 379">
                <a:extLst>
                  <a:ext uri="{FF2B5EF4-FFF2-40B4-BE49-F238E27FC236}">
                    <a16:creationId xmlns:a16="http://schemas.microsoft.com/office/drawing/2014/main" id="{D7BF4746-0E1C-E249-9E8A-1DC2C58F9C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81" name="Group 380">
            <a:extLst>
              <a:ext uri="{FF2B5EF4-FFF2-40B4-BE49-F238E27FC236}">
                <a16:creationId xmlns:a16="http://schemas.microsoft.com/office/drawing/2014/main" id="{A2D70DD2-1DCF-4A4A-9D19-509460C1B3E4}"/>
              </a:ext>
            </a:extLst>
          </p:cNvPr>
          <p:cNvGrpSpPr/>
          <p:nvPr/>
        </p:nvGrpSpPr>
        <p:grpSpPr>
          <a:xfrm>
            <a:off x="2699636" y="3556877"/>
            <a:ext cx="466491" cy="198344"/>
            <a:chOff x="7493876" y="2774731"/>
            <a:chExt cx="1481958" cy="894622"/>
          </a:xfrm>
        </p:grpSpPr>
        <p:sp>
          <p:nvSpPr>
            <p:cNvPr id="382" name="Freeform 381">
              <a:extLst>
                <a:ext uri="{FF2B5EF4-FFF2-40B4-BE49-F238E27FC236}">
                  <a16:creationId xmlns:a16="http://schemas.microsoft.com/office/drawing/2014/main" id="{A6288576-CB20-1C40-BCEE-E51139E04A8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3" name="Oval 382">
              <a:extLst>
                <a:ext uri="{FF2B5EF4-FFF2-40B4-BE49-F238E27FC236}">
                  <a16:creationId xmlns:a16="http://schemas.microsoft.com/office/drawing/2014/main" id="{8BA949C7-400B-594F-94BB-4F9FB0DA9B0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84" name="Group 383">
              <a:extLst>
                <a:ext uri="{FF2B5EF4-FFF2-40B4-BE49-F238E27FC236}">
                  <a16:creationId xmlns:a16="http://schemas.microsoft.com/office/drawing/2014/main" id="{274D30E0-CD07-494A-9D0F-11AFD0C73943}"/>
                </a:ext>
              </a:extLst>
            </p:cNvPr>
            <p:cNvGrpSpPr/>
            <p:nvPr/>
          </p:nvGrpSpPr>
          <p:grpSpPr>
            <a:xfrm>
              <a:off x="7713663" y="2848339"/>
              <a:ext cx="1042107" cy="425543"/>
              <a:chOff x="7786941" y="2884917"/>
              <a:chExt cx="897649" cy="353919"/>
            </a:xfrm>
          </p:grpSpPr>
          <p:sp>
            <p:nvSpPr>
              <p:cNvPr id="385" name="Freeform 384">
                <a:extLst>
                  <a:ext uri="{FF2B5EF4-FFF2-40B4-BE49-F238E27FC236}">
                    <a16:creationId xmlns:a16="http://schemas.microsoft.com/office/drawing/2014/main" id="{D105884E-4C1F-2F4F-A5C0-30E9F448664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6" name="Freeform 385">
                <a:extLst>
                  <a:ext uri="{FF2B5EF4-FFF2-40B4-BE49-F238E27FC236}">
                    <a16:creationId xmlns:a16="http://schemas.microsoft.com/office/drawing/2014/main" id="{215BF697-5FE8-C44F-A4E8-8C8546B7DDA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7" name="Freeform 386">
                <a:extLst>
                  <a:ext uri="{FF2B5EF4-FFF2-40B4-BE49-F238E27FC236}">
                    <a16:creationId xmlns:a16="http://schemas.microsoft.com/office/drawing/2014/main" id="{BFF91DEF-8B58-5544-B145-10802855DE3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8" name="Freeform 387">
                <a:extLst>
                  <a:ext uri="{FF2B5EF4-FFF2-40B4-BE49-F238E27FC236}">
                    <a16:creationId xmlns:a16="http://schemas.microsoft.com/office/drawing/2014/main" id="{4EEC82B6-B890-614F-AE52-66F327110B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394" name="Straight Connector 393">
            <a:extLst>
              <a:ext uri="{FF2B5EF4-FFF2-40B4-BE49-F238E27FC236}">
                <a16:creationId xmlns:a16="http://schemas.microsoft.com/office/drawing/2014/main" id="{95C96F8E-4651-6447-9D97-25D2694F7190}"/>
              </a:ext>
            </a:extLst>
          </p:cNvPr>
          <p:cNvCxnSpPr>
            <a:cxnSpLocks/>
          </p:cNvCxnSpPr>
          <p:nvPr/>
        </p:nvCxnSpPr>
        <p:spPr>
          <a:xfrm>
            <a:off x="3025589" y="3307976"/>
            <a:ext cx="14029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95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wipe(left)">
                                      <p:cBhvr>
                                        <p:cTn id="7" dur="90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7645-9B74-0447-A19A-F41468362330}"/>
              </a:ext>
            </a:extLst>
          </p:cNvPr>
          <p:cNvSpPr>
            <a:spLocks noGrp="1"/>
          </p:cNvSpPr>
          <p:nvPr>
            <p:ph type="title"/>
          </p:nvPr>
        </p:nvSpPr>
        <p:spPr>
          <a:xfrm>
            <a:off x="493641" y="412065"/>
            <a:ext cx="11552583" cy="894622"/>
          </a:xfrm>
        </p:spPr>
        <p:txBody>
          <a:bodyPr>
            <a:normAutofit/>
          </a:bodyPr>
          <a:lstStyle/>
          <a:p>
            <a:r>
              <a:rPr lang="en-US" dirty="0"/>
              <a:t>Cable access network:</a:t>
            </a:r>
          </a:p>
        </p:txBody>
      </p:sp>
      <p:sp>
        <p:nvSpPr>
          <p:cNvPr id="5" name="Slide Number Placeholder 4">
            <a:extLst>
              <a:ext uri="{FF2B5EF4-FFF2-40B4-BE49-F238E27FC236}">
                <a16:creationId xmlns:a16="http://schemas.microsoft.com/office/drawing/2014/main" id="{AD0996E3-B7FC-2B49-8611-D2528F10A0C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68" name="Rectangle 4">
            <a:extLst>
              <a:ext uri="{FF2B5EF4-FFF2-40B4-BE49-F238E27FC236}">
                <a16:creationId xmlns:a16="http://schemas.microsoft.com/office/drawing/2014/main" id="{30F492A7-7038-0245-AFE3-4313112DD26F}"/>
              </a:ext>
            </a:extLst>
          </p:cNvPr>
          <p:cNvSpPr>
            <a:spLocks noChangeArrowheads="1"/>
          </p:cNvSpPr>
          <p:nvPr/>
        </p:nvSpPr>
        <p:spPr bwMode="auto">
          <a:xfrm>
            <a:off x="1417982" y="4159320"/>
            <a:ext cx="994140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0" fontAlgn="base" latinLnBrk="0" hangingPunct="0">
              <a:lnSpc>
                <a:spcPct val="85000"/>
              </a:lnSpc>
              <a:spcBef>
                <a:spcPct val="20000"/>
              </a:spcBef>
              <a:spcAft>
                <a:spcPct val="0"/>
              </a:spcAft>
              <a:buClr>
                <a:srgbClr val="000099"/>
              </a:buClr>
              <a:buSzPct val="65000"/>
              <a:buFontTx/>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DOCSIS: </a:t>
            </a: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data over cable service interface specification</a:t>
            </a:r>
            <a:endParaRPr kumimoji="0" lang="en-US" sz="28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a:p>
            <a:pPr marL="287338" marR="0" lvl="0" indent="-22225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FDM over upstream, downstream frequency channels</a:t>
            </a:r>
          </a:p>
          <a:p>
            <a:pPr marL="287338" marR="0" lvl="0" indent="-22225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TDM upstream: some slots assigned, some have contention</a:t>
            </a:r>
          </a:p>
          <a:p>
            <a:pPr marL="681038" marR="0" lvl="1" indent="-223838" algn="l" defTabSz="914400" rtl="0" eaLnBrk="0" fontAlgn="base" latinLnBrk="0" hangingPunct="0">
              <a:lnSpc>
                <a:spcPct val="85000"/>
              </a:lnSpc>
              <a:spcBef>
                <a:spcPct val="20000"/>
              </a:spcBef>
              <a:spcAft>
                <a:spcPct val="0"/>
              </a:spcAft>
              <a:buClr>
                <a:srgbClr val="000099"/>
              </a:buClr>
              <a:buSzPct val="100000"/>
              <a:buFont typeface="Arial"/>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downstream MAP frame: assigns upstream slots</a:t>
            </a:r>
          </a:p>
          <a:p>
            <a:pPr marL="681038" marR="0" lvl="1" indent="-223838" algn="l" defTabSz="914400" rtl="0" eaLnBrk="0" fontAlgn="base" latinLnBrk="0" hangingPunct="0">
              <a:lnSpc>
                <a:spcPct val="85000"/>
              </a:lnSpc>
              <a:spcBef>
                <a:spcPct val="20000"/>
              </a:spcBef>
              <a:spcAft>
                <a:spcPct val="0"/>
              </a:spcAft>
              <a:buClr>
                <a:srgbClr val="000099"/>
              </a:buClr>
              <a:buSzPct val="100000"/>
              <a:buFont typeface="Arial"/>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request for upstream slots (and data) transmitted random access (binary backoff) in selected slots</a:t>
            </a: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000000"/>
                </a:solidFill>
                <a:effectLst/>
                <a:uLnTx/>
                <a:uFillTx/>
                <a:latin typeface="Gill Sans MT" charset="0"/>
                <a:ea typeface="ＭＳ Ｐゴシック" charset="0"/>
                <a:cs typeface="+mn-cs"/>
              </a:rPr>
              <a:t> </a:t>
            </a:r>
          </a:p>
        </p:txBody>
      </p:sp>
      <p:sp>
        <p:nvSpPr>
          <p:cNvPr id="472" name="TextBox 28">
            <a:extLst>
              <a:ext uri="{FF2B5EF4-FFF2-40B4-BE49-F238E27FC236}">
                <a16:creationId xmlns:a16="http://schemas.microsoft.com/office/drawing/2014/main" id="{530C6BAF-798A-3145-979F-66B05916307B}"/>
              </a:ext>
            </a:extLst>
          </p:cNvPr>
          <p:cNvSpPr txBox="1">
            <a:spLocks noChangeArrowheads="1"/>
          </p:cNvSpPr>
          <p:nvPr/>
        </p:nvSpPr>
        <p:spPr bwMode="auto">
          <a:xfrm>
            <a:off x="7893939" y="2865737"/>
            <a:ext cx="24384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Residences with cable modems</a:t>
            </a:r>
          </a:p>
        </p:txBody>
      </p:sp>
      <p:sp>
        <p:nvSpPr>
          <p:cNvPr id="473" name="Down Arrow 472">
            <a:extLst>
              <a:ext uri="{FF2B5EF4-FFF2-40B4-BE49-F238E27FC236}">
                <a16:creationId xmlns:a16="http://schemas.microsoft.com/office/drawing/2014/main" id="{41F5308B-1E51-B24E-903A-33C0E62ECFE8}"/>
              </a:ext>
            </a:extLst>
          </p:cNvPr>
          <p:cNvSpPr/>
          <p:nvPr/>
        </p:nvSpPr>
        <p:spPr bwMode="auto">
          <a:xfrm rot="16200000">
            <a:off x="6023803" y="60121"/>
            <a:ext cx="390525" cy="3606800"/>
          </a:xfrm>
          <a:prstGeom prst="downArrow">
            <a:avLst/>
          </a:prstGeom>
          <a:noFill/>
          <a:ln w="1270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74" name="Down Arrow 473">
            <a:extLst>
              <a:ext uri="{FF2B5EF4-FFF2-40B4-BE49-F238E27FC236}">
                <a16:creationId xmlns:a16="http://schemas.microsoft.com/office/drawing/2014/main" id="{12B11F36-BD83-C341-8DCF-55214CB52D9C}"/>
              </a:ext>
            </a:extLst>
          </p:cNvPr>
          <p:cNvSpPr/>
          <p:nvPr/>
        </p:nvSpPr>
        <p:spPr bwMode="auto">
          <a:xfrm rot="5400000">
            <a:off x="5965066" y="485571"/>
            <a:ext cx="374650" cy="3606800"/>
          </a:xfrm>
          <a:prstGeom prst="downArrow">
            <a:avLst/>
          </a:prstGeom>
          <a:noFill/>
          <a:ln w="1270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75" name="TextBox 31">
            <a:extLst>
              <a:ext uri="{FF2B5EF4-FFF2-40B4-BE49-F238E27FC236}">
                <a16:creationId xmlns:a16="http://schemas.microsoft.com/office/drawing/2014/main" id="{8585C1C8-4054-7746-B998-AF80A36AAF57}"/>
              </a:ext>
            </a:extLst>
          </p:cNvPr>
          <p:cNvSpPr txBox="1">
            <a:spLocks noChangeArrowheads="1"/>
          </p:cNvSpPr>
          <p:nvPr/>
        </p:nvSpPr>
        <p:spPr bwMode="auto">
          <a:xfrm>
            <a:off x="5271549" y="1730144"/>
            <a:ext cx="15776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Downstream channel i</a:t>
            </a:r>
          </a:p>
        </p:txBody>
      </p:sp>
      <p:sp>
        <p:nvSpPr>
          <p:cNvPr id="476" name="TextBox 32">
            <a:extLst>
              <a:ext uri="{FF2B5EF4-FFF2-40B4-BE49-F238E27FC236}">
                <a16:creationId xmlns:a16="http://schemas.microsoft.com/office/drawing/2014/main" id="{92F0FB51-4401-F34E-82BD-63AA7B84F6E4}"/>
              </a:ext>
            </a:extLst>
          </p:cNvPr>
          <p:cNvSpPr txBox="1">
            <a:spLocks noChangeArrowheads="1"/>
          </p:cNvSpPr>
          <p:nvPr/>
        </p:nvSpPr>
        <p:spPr bwMode="auto">
          <a:xfrm>
            <a:off x="5414415" y="2152334"/>
            <a:ext cx="13949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Upstream channel j</a:t>
            </a:r>
          </a:p>
        </p:txBody>
      </p:sp>
      <p:grpSp>
        <p:nvGrpSpPr>
          <p:cNvPr id="3" name="Group 2">
            <a:extLst>
              <a:ext uri="{FF2B5EF4-FFF2-40B4-BE49-F238E27FC236}">
                <a16:creationId xmlns:a16="http://schemas.microsoft.com/office/drawing/2014/main" id="{35862240-C3FB-4544-80A1-F56D8290CD49}"/>
              </a:ext>
            </a:extLst>
          </p:cNvPr>
          <p:cNvGrpSpPr/>
          <p:nvPr/>
        </p:nvGrpSpPr>
        <p:grpSpPr>
          <a:xfrm>
            <a:off x="5916168" y="1303951"/>
            <a:ext cx="1907860" cy="400110"/>
            <a:chOff x="5916168" y="1476227"/>
            <a:chExt cx="1907860" cy="400110"/>
          </a:xfrm>
        </p:grpSpPr>
        <p:sp>
          <p:nvSpPr>
            <p:cNvPr id="470" name="Rectangle 469">
              <a:extLst>
                <a:ext uri="{FF2B5EF4-FFF2-40B4-BE49-F238E27FC236}">
                  <a16:creationId xmlns:a16="http://schemas.microsoft.com/office/drawing/2014/main" id="{A9CE8DDF-CB5B-7943-8577-39A7BF85AD91}"/>
                </a:ext>
              </a:extLst>
            </p:cNvPr>
            <p:cNvSpPr/>
            <p:nvPr/>
          </p:nvSpPr>
          <p:spPr bwMode="auto">
            <a:xfrm>
              <a:off x="5916168" y="1495043"/>
              <a:ext cx="1047435" cy="369303"/>
            </a:xfrm>
            <a:prstGeom prst="rect">
              <a:avLst/>
            </a:prstGeom>
            <a:noFill/>
            <a:ln w="1270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71" name="TextBox 6">
              <a:extLst>
                <a:ext uri="{FF2B5EF4-FFF2-40B4-BE49-F238E27FC236}">
                  <a16:creationId xmlns:a16="http://schemas.microsoft.com/office/drawing/2014/main" id="{4ABD2E79-8A72-D34A-9B26-D12F96E6939F}"/>
                </a:ext>
              </a:extLst>
            </p:cNvPr>
            <p:cNvSpPr txBox="1">
              <a:spLocks noChangeArrowheads="1"/>
            </p:cNvSpPr>
            <p:nvPr/>
          </p:nvSpPr>
          <p:spPr bwMode="auto">
            <a:xfrm>
              <a:off x="5920797" y="1476227"/>
              <a:ext cx="970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ts val="1200"/>
                </a:lnSpc>
                <a:spcBef>
                  <a:spcPct val="0"/>
                </a:spcBef>
                <a:spcAft>
                  <a:spcPct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MAP frame for</a:t>
              </a:r>
            </a:p>
            <a:p>
              <a:pPr marL="0" marR="0" lvl="0" indent="0" algn="l" defTabSz="914400" rtl="0" eaLnBrk="0" fontAlgn="base" latinLnBrk="0" hangingPunct="0">
                <a:lnSpc>
                  <a:spcPts val="1200"/>
                </a:lnSpc>
                <a:spcBef>
                  <a:spcPct val="0"/>
                </a:spcBef>
                <a:spcAft>
                  <a:spcPct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Interval [t1, t2]</a:t>
              </a:r>
            </a:p>
          </p:txBody>
        </p:sp>
        <p:pic>
          <p:nvPicPr>
            <p:cNvPr id="477" name="Picture 4">
              <a:extLst>
                <a:ext uri="{FF2B5EF4-FFF2-40B4-BE49-F238E27FC236}">
                  <a16:creationId xmlns:a16="http://schemas.microsoft.com/office/drawing/2014/main" id="{F8A47328-A2C4-2844-B768-D48108CB1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466" y="1556372"/>
              <a:ext cx="817562"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4" name="Group 3">
            <a:extLst>
              <a:ext uri="{FF2B5EF4-FFF2-40B4-BE49-F238E27FC236}">
                <a16:creationId xmlns:a16="http://schemas.microsoft.com/office/drawing/2014/main" id="{7E439FDA-8285-3846-BE5F-A2F785CA4A5C}"/>
              </a:ext>
            </a:extLst>
          </p:cNvPr>
          <p:cNvGrpSpPr/>
          <p:nvPr/>
        </p:nvGrpSpPr>
        <p:grpSpPr>
          <a:xfrm>
            <a:off x="4346093" y="2631871"/>
            <a:ext cx="4792289" cy="1258980"/>
            <a:chOff x="4346093" y="2804147"/>
            <a:chExt cx="4792289" cy="1258980"/>
          </a:xfrm>
        </p:grpSpPr>
        <p:cxnSp>
          <p:nvCxnSpPr>
            <p:cNvPr id="478" name="Straight Connector 477">
              <a:extLst>
                <a:ext uri="{FF2B5EF4-FFF2-40B4-BE49-F238E27FC236}">
                  <a16:creationId xmlns:a16="http://schemas.microsoft.com/office/drawing/2014/main" id="{FA1BE581-ED5E-614A-927B-07EC31567664}"/>
                </a:ext>
              </a:extLst>
            </p:cNvPr>
            <p:cNvCxnSpPr/>
            <p:nvPr/>
          </p:nvCxnSpPr>
          <p:spPr bwMode="auto">
            <a:xfrm>
              <a:off x="4826828" y="2997822"/>
              <a:ext cx="2755900" cy="4762"/>
            </a:xfrm>
            <a:prstGeom prst="line">
              <a:avLst/>
            </a:prstGeom>
            <a:noFill/>
            <a:ln w="12700" cap="flat" cmpd="sng" algn="ctr">
              <a:solidFill>
                <a:srgbClr val="000000"/>
              </a:solidFill>
              <a:prstDash val="solid"/>
            </a:ln>
            <a:effectLst/>
          </p:spPr>
        </p:cxnSp>
        <p:cxnSp>
          <p:nvCxnSpPr>
            <p:cNvPr id="479" name="Straight Connector 478">
              <a:extLst>
                <a:ext uri="{FF2B5EF4-FFF2-40B4-BE49-F238E27FC236}">
                  <a16:creationId xmlns:a16="http://schemas.microsoft.com/office/drawing/2014/main" id="{F1A06E48-3C9B-7D45-810D-3E3E09162C43}"/>
                </a:ext>
              </a:extLst>
            </p:cNvPr>
            <p:cNvCxnSpPr/>
            <p:nvPr/>
          </p:nvCxnSpPr>
          <p:spPr bwMode="auto">
            <a:xfrm>
              <a:off x="4885566" y="2804147"/>
              <a:ext cx="0" cy="190500"/>
            </a:xfrm>
            <a:prstGeom prst="line">
              <a:avLst/>
            </a:prstGeom>
            <a:noFill/>
            <a:ln w="12700" cap="flat" cmpd="sng" algn="ctr">
              <a:solidFill>
                <a:srgbClr val="000000"/>
              </a:solidFill>
              <a:prstDash val="solid"/>
            </a:ln>
            <a:effectLst/>
          </p:spPr>
        </p:cxnSp>
        <p:cxnSp>
          <p:nvCxnSpPr>
            <p:cNvPr id="480" name="Straight Connector 479">
              <a:extLst>
                <a:ext uri="{FF2B5EF4-FFF2-40B4-BE49-F238E27FC236}">
                  <a16:creationId xmlns:a16="http://schemas.microsoft.com/office/drawing/2014/main" id="{7B226097-38DD-FB4D-A5E9-E4BBC25FEDBE}"/>
                </a:ext>
              </a:extLst>
            </p:cNvPr>
            <p:cNvCxnSpPr/>
            <p:nvPr/>
          </p:nvCxnSpPr>
          <p:spPr bwMode="auto">
            <a:xfrm flipH="1">
              <a:off x="4971291" y="2889872"/>
              <a:ext cx="3175" cy="107950"/>
            </a:xfrm>
            <a:prstGeom prst="line">
              <a:avLst/>
            </a:prstGeom>
            <a:noFill/>
            <a:ln w="12700" cap="flat" cmpd="sng" algn="ctr">
              <a:solidFill>
                <a:srgbClr val="000000"/>
              </a:solidFill>
              <a:prstDash val="solid"/>
            </a:ln>
            <a:effectLst/>
          </p:spPr>
        </p:cxnSp>
        <p:cxnSp>
          <p:nvCxnSpPr>
            <p:cNvPr id="481" name="Straight Connector 480">
              <a:extLst>
                <a:ext uri="{FF2B5EF4-FFF2-40B4-BE49-F238E27FC236}">
                  <a16:creationId xmlns:a16="http://schemas.microsoft.com/office/drawing/2014/main" id="{A9586AA7-595C-614C-8541-D06D10BFD410}"/>
                </a:ext>
              </a:extLst>
            </p:cNvPr>
            <p:cNvCxnSpPr/>
            <p:nvPr/>
          </p:nvCxnSpPr>
          <p:spPr bwMode="auto">
            <a:xfrm flipH="1">
              <a:off x="5052253" y="2889872"/>
              <a:ext cx="3175" cy="107950"/>
            </a:xfrm>
            <a:prstGeom prst="line">
              <a:avLst/>
            </a:prstGeom>
            <a:noFill/>
            <a:ln w="12700" cap="flat" cmpd="sng" algn="ctr">
              <a:solidFill>
                <a:srgbClr val="000000"/>
              </a:solidFill>
              <a:prstDash val="solid"/>
            </a:ln>
            <a:effectLst/>
          </p:spPr>
        </p:cxnSp>
        <p:cxnSp>
          <p:nvCxnSpPr>
            <p:cNvPr id="482" name="Straight Connector 481">
              <a:extLst>
                <a:ext uri="{FF2B5EF4-FFF2-40B4-BE49-F238E27FC236}">
                  <a16:creationId xmlns:a16="http://schemas.microsoft.com/office/drawing/2014/main" id="{570F8CA2-6BC6-F147-AB7C-6CED07FED5A4}"/>
                </a:ext>
              </a:extLst>
            </p:cNvPr>
            <p:cNvCxnSpPr/>
            <p:nvPr/>
          </p:nvCxnSpPr>
          <p:spPr bwMode="auto">
            <a:xfrm flipH="1">
              <a:off x="5133216" y="2893047"/>
              <a:ext cx="1587" cy="106362"/>
            </a:xfrm>
            <a:prstGeom prst="line">
              <a:avLst/>
            </a:prstGeom>
            <a:noFill/>
            <a:ln w="12700" cap="flat" cmpd="sng" algn="ctr">
              <a:solidFill>
                <a:srgbClr val="000000"/>
              </a:solidFill>
              <a:prstDash val="solid"/>
            </a:ln>
            <a:effectLst/>
          </p:spPr>
        </p:cxnSp>
        <p:cxnSp>
          <p:nvCxnSpPr>
            <p:cNvPr id="483" name="Straight Connector 482">
              <a:extLst>
                <a:ext uri="{FF2B5EF4-FFF2-40B4-BE49-F238E27FC236}">
                  <a16:creationId xmlns:a16="http://schemas.microsoft.com/office/drawing/2014/main" id="{1347303E-7C8F-244F-ABFB-928A722EF148}"/>
                </a:ext>
              </a:extLst>
            </p:cNvPr>
            <p:cNvCxnSpPr/>
            <p:nvPr/>
          </p:nvCxnSpPr>
          <p:spPr bwMode="auto">
            <a:xfrm flipH="1">
              <a:off x="5214178" y="2893047"/>
              <a:ext cx="1588" cy="106362"/>
            </a:xfrm>
            <a:prstGeom prst="line">
              <a:avLst/>
            </a:prstGeom>
            <a:noFill/>
            <a:ln w="12700" cap="flat" cmpd="sng" algn="ctr">
              <a:solidFill>
                <a:srgbClr val="000000"/>
              </a:solidFill>
              <a:prstDash val="solid"/>
            </a:ln>
            <a:effectLst/>
          </p:spPr>
        </p:cxnSp>
        <p:cxnSp>
          <p:nvCxnSpPr>
            <p:cNvPr id="484" name="Straight Connector 483">
              <a:extLst>
                <a:ext uri="{FF2B5EF4-FFF2-40B4-BE49-F238E27FC236}">
                  <a16:creationId xmlns:a16="http://schemas.microsoft.com/office/drawing/2014/main" id="{1FD40148-3E13-5646-9236-A3CC480373DC}"/>
                </a:ext>
              </a:extLst>
            </p:cNvPr>
            <p:cNvCxnSpPr/>
            <p:nvPr/>
          </p:nvCxnSpPr>
          <p:spPr bwMode="auto">
            <a:xfrm flipH="1">
              <a:off x="5295141" y="2893047"/>
              <a:ext cx="1587" cy="106362"/>
            </a:xfrm>
            <a:prstGeom prst="line">
              <a:avLst/>
            </a:prstGeom>
            <a:noFill/>
            <a:ln w="12700" cap="flat" cmpd="sng" algn="ctr">
              <a:solidFill>
                <a:srgbClr val="000000"/>
              </a:solidFill>
              <a:prstDash val="solid"/>
            </a:ln>
            <a:effectLst/>
          </p:spPr>
        </p:cxnSp>
        <p:cxnSp>
          <p:nvCxnSpPr>
            <p:cNvPr id="485" name="Straight Connector 484">
              <a:extLst>
                <a:ext uri="{FF2B5EF4-FFF2-40B4-BE49-F238E27FC236}">
                  <a16:creationId xmlns:a16="http://schemas.microsoft.com/office/drawing/2014/main" id="{51082217-8F48-B846-A7CD-2F1BE46B3E0C}"/>
                </a:ext>
              </a:extLst>
            </p:cNvPr>
            <p:cNvCxnSpPr/>
            <p:nvPr/>
          </p:nvCxnSpPr>
          <p:spPr bwMode="auto">
            <a:xfrm flipH="1">
              <a:off x="5374516" y="2893047"/>
              <a:ext cx="3175" cy="106362"/>
            </a:xfrm>
            <a:prstGeom prst="line">
              <a:avLst/>
            </a:prstGeom>
            <a:noFill/>
            <a:ln w="12700" cap="flat" cmpd="sng" algn="ctr">
              <a:solidFill>
                <a:srgbClr val="000000"/>
              </a:solidFill>
              <a:prstDash val="solid"/>
            </a:ln>
            <a:effectLst/>
          </p:spPr>
        </p:cxnSp>
        <p:cxnSp>
          <p:nvCxnSpPr>
            <p:cNvPr id="486" name="Straight Connector 485">
              <a:extLst>
                <a:ext uri="{FF2B5EF4-FFF2-40B4-BE49-F238E27FC236}">
                  <a16:creationId xmlns:a16="http://schemas.microsoft.com/office/drawing/2014/main" id="{AB29E83A-1724-9C49-A4CD-A03257B83324}"/>
                </a:ext>
              </a:extLst>
            </p:cNvPr>
            <p:cNvCxnSpPr/>
            <p:nvPr/>
          </p:nvCxnSpPr>
          <p:spPr bwMode="auto">
            <a:xfrm flipH="1">
              <a:off x="5455478" y="2893047"/>
              <a:ext cx="3175" cy="106362"/>
            </a:xfrm>
            <a:prstGeom prst="line">
              <a:avLst/>
            </a:prstGeom>
            <a:noFill/>
            <a:ln w="12700" cap="flat" cmpd="sng" algn="ctr">
              <a:solidFill>
                <a:srgbClr val="000000"/>
              </a:solidFill>
              <a:prstDash val="solid"/>
            </a:ln>
            <a:effectLst/>
          </p:spPr>
        </p:cxnSp>
        <p:cxnSp>
          <p:nvCxnSpPr>
            <p:cNvPr id="487" name="Straight Connector 486">
              <a:extLst>
                <a:ext uri="{FF2B5EF4-FFF2-40B4-BE49-F238E27FC236}">
                  <a16:creationId xmlns:a16="http://schemas.microsoft.com/office/drawing/2014/main" id="{8D533E29-DD9B-1F45-8407-8019B1DCE1D7}"/>
                </a:ext>
              </a:extLst>
            </p:cNvPr>
            <p:cNvCxnSpPr/>
            <p:nvPr/>
          </p:nvCxnSpPr>
          <p:spPr bwMode="auto">
            <a:xfrm flipH="1">
              <a:off x="5536441" y="2893047"/>
              <a:ext cx="3175" cy="106362"/>
            </a:xfrm>
            <a:prstGeom prst="line">
              <a:avLst/>
            </a:prstGeom>
            <a:noFill/>
            <a:ln w="12700" cap="flat" cmpd="sng" algn="ctr">
              <a:solidFill>
                <a:srgbClr val="000000"/>
              </a:solidFill>
              <a:prstDash val="solid"/>
            </a:ln>
            <a:effectLst/>
          </p:spPr>
        </p:cxnSp>
        <p:cxnSp>
          <p:nvCxnSpPr>
            <p:cNvPr id="488" name="Straight Connector 487">
              <a:extLst>
                <a:ext uri="{FF2B5EF4-FFF2-40B4-BE49-F238E27FC236}">
                  <a16:creationId xmlns:a16="http://schemas.microsoft.com/office/drawing/2014/main" id="{03C4D510-E354-DC4C-B832-6CFC1ACA64A5}"/>
                </a:ext>
              </a:extLst>
            </p:cNvPr>
            <p:cNvCxnSpPr/>
            <p:nvPr/>
          </p:nvCxnSpPr>
          <p:spPr bwMode="auto">
            <a:xfrm flipH="1">
              <a:off x="5617403" y="2893047"/>
              <a:ext cx="3175" cy="106362"/>
            </a:xfrm>
            <a:prstGeom prst="line">
              <a:avLst/>
            </a:prstGeom>
            <a:noFill/>
            <a:ln w="12700" cap="flat" cmpd="sng" algn="ctr">
              <a:solidFill>
                <a:srgbClr val="000000"/>
              </a:solidFill>
              <a:prstDash val="solid"/>
            </a:ln>
            <a:effectLst/>
          </p:spPr>
        </p:cxnSp>
        <p:cxnSp>
          <p:nvCxnSpPr>
            <p:cNvPr id="489" name="Straight Connector 488">
              <a:extLst>
                <a:ext uri="{FF2B5EF4-FFF2-40B4-BE49-F238E27FC236}">
                  <a16:creationId xmlns:a16="http://schemas.microsoft.com/office/drawing/2014/main" id="{7E33BA97-BDAB-D042-9A64-FE7BADD814D9}"/>
                </a:ext>
              </a:extLst>
            </p:cNvPr>
            <p:cNvCxnSpPr/>
            <p:nvPr/>
          </p:nvCxnSpPr>
          <p:spPr bwMode="auto">
            <a:xfrm flipH="1">
              <a:off x="5706303" y="2893047"/>
              <a:ext cx="1588" cy="106362"/>
            </a:xfrm>
            <a:prstGeom prst="line">
              <a:avLst/>
            </a:prstGeom>
            <a:noFill/>
            <a:ln w="12700" cap="flat" cmpd="sng" algn="ctr">
              <a:solidFill>
                <a:srgbClr val="000000"/>
              </a:solidFill>
              <a:prstDash val="solid"/>
            </a:ln>
            <a:effectLst/>
          </p:spPr>
        </p:cxnSp>
        <p:cxnSp>
          <p:nvCxnSpPr>
            <p:cNvPr id="490" name="Straight Connector 489">
              <a:extLst>
                <a:ext uri="{FF2B5EF4-FFF2-40B4-BE49-F238E27FC236}">
                  <a16:creationId xmlns:a16="http://schemas.microsoft.com/office/drawing/2014/main" id="{4A2A7189-9E5A-C249-B0E5-AF7D76DF64AB}"/>
                </a:ext>
              </a:extLst>
            </p:cNvPr>
            <p:cNvCxnSpPr/>
            <p:nvPr/>
          </p:nvCxnSpPr>
          <p:spPr bwMode="auto">
            <a:xfrm flipH="1">
              <a:off x="5785678" y="2893047"/>
              <a:ext cx="3175" cy="106362"/>
            </a:xfrm>
            <a:prstGeom prst="line">
              <a:avLst/>
            </a:prstGeom>
            <a:noFill/>
            <a:ln w="12700" cap="flat" cmpd="sng" algn="ctr">
              <a:solidFill>
                <a:srgbClr val="000000"/>
              </a:solidFill>
              <a:prstDash val="solid"/>
            </a:ln>
            <a:effectLst/>
          </p:spPr>
        </p:cxnSp>
        <p:cxnSp>
          <p:nvCxnSpPr>
            <p:cNvPr id="491" name="Straight Connector 490">
              <a:extLst>
                <a:ext uri="{FF2B5EF4-FFF2-40B4-BE49-F238E27FC236}">
                  <a16:creationId xmlns:a16="http://schemas.microsoft.com/office/drawing/2014/main" id="{5B7D291F-10B2-8049-A8BD-3D79198FBBDA}"/>
                </a:ext>
              </a:extLst>
            </p:cNvPr>
            <p:cNvCxnSpPr/>
            <p:nvPr/>
          </p:nvCxnSpPr>
          <p:spPr bwMode="auto">
            <a:xfrm flipH="1">
              <a:off x="5866641" y="2893047"/>
              <a:ext cx="3175" cy="106362"/>
            </a:xfrm>
            <a:prstGeom prst="line">
              <a:avLst/>
            </a:prstGeom>
            <a:noFill/>
            <a:ln w="12700" cap="flat" cmpd="sng" algn="ctr">
              <a:solidFill>
                <a:srgbClr val="000000"/>
              </a:solidFill>
              <a:prstDash val="solid"/>
            </a:ln>
            <a:effectLst/>
          </p:spPr>
        </p:cxnSp>
        <p:cxnSp>
          <p:nvCxnSpPr>
            <p:cNvPr id="492" name="Straight Connector 491">
              <a:extLst>
                <a:ext uri="{FF2B5EF4-FFF2-40B4-BE49-F238E27FC236}">
                  <a16:creationId xmlns:a16="http://schemas.microsoft.com/office/drawing/2014/main" id="{1C317B8F-D212-8445-9A9C-A62060215159}"/>
                </a:ext>
              </a:extLst>
            </p:cNvPr>
            <p:cNvCxnSpPr/>
            <p:nvPr/>
          </p:nvCxnSpPr>
          <p:spPr bwMode="auto">
            <a:xfrm flipH="1">
              <a:off x="5947603" y="2893047"/>
              <a:ext cx="3175" cy="106362"/>
            </a:xfrm>
            <a:prstGeom prst="line">
              <a:avLst/>
            </a:prstGeom>
            <a:noFill/>
            <a:ln w="12700" cap="flat" cmpd="sng" algn="ctr">
              <a:solidFill>
                <a:srgbClr val="000000"/>
              </a:solidFill>
              <a:prstDash val="solid"/>
            </a:ln>
            <a:effectLst/>
          </p:spPr>
        </p:cxnSp>
        <p:cxnSp>
          <p:nvCxnSpPr>
            <p:cNvPr id="493" name="Straight Connector 492">
              <a:extLst>
                <a:ext uri="{FF2B5EF4-FFF2-40B4-BE49-F238E27FC236}">
                  <a16:creationId xmlns:a16="http://schemas.microsoft.com/office/drawing/2014/main" id="{B1490094-9D24-994C-9658-AC0440EF9F04}"/>
                </a:ext>
              </a:extLst>
            </p:cNvPr>
            <p:cNvCxnSpPr/>
            <p:nvPr/>
          </p:nvCxnSpPr>
          <p:spPr bwMode="auto">
            <a:xfrm flipH="1">
              <a:off x="6028566" y="2893047"/>
              <a:ext cx="3175" cy="106362"/>
            </a:xfrm>
            <a:prstGeom prst="line">
              <a:avLst/>
            </a:prstGeom>
            <a:noFill/>
            <a:ln w="12700" cap="flat" cmpd="sng" algn="ctr">
              <a:solidFill>
                <a:srgbClr val="000000"/>
              </a:solidFill>
              <a:prstDash val="solid"/>
            </a:ln>
            <a:effectLst/>
          </p:spPr>
        </p:cxnSp>
        <p:cxnSp>
          <p:nvCxnSpPr>
            <p:cNvPr id="494" name="Straight Connector 493">
              <a:extLst>
                <a:ext uri="{FF2B5EF4-FFF2-40B4-BE49-F238E27FC236}">
                  <a16:creationId xmlns:a16="http://schemas.microsoft.com/office/drawing/2014/main" id="{7BF5E7BB-379D-4846-A58B-3D4136BB8BA0}"/>
                </a:ext>
              </a:extLst>
            </p:cNvPr>
            <p:cNvCxnSpPr/>
            <p:nvPr/>
          </p:nvCxnSpPr>
          <p:spPr bwMode="auto">
            <a:xfrm flipH="1">
              <a:off x="6109528" y="2893047"/>
              <a:ext cx="1588" cy="106362"/>
            </a:xfrm>
            <a:prstGeom prst="line">
              <a:avLst/>
            </a:prstGeom>
            <a:noFill/>
            <a:ln w="12700" cap="flat" cmpd="sng" algn="ctr">
              <a:solidFill>
                <a:srgbClr val="000000"/>
              </a:solidFill>
              <a:prstDash val="solid"/>
            </a:ln>
            <a:effectLst/>
          </p:spPr>
        </p:cxnSp>
        <p:cxnSp>
          <p:nvCxnSpPr>
            <p:cNvPr id="495" name="Straight Connector 494">
              <a:extLst>
                <a:ext uri="{FF2B5EF4-FFF2-40B4-BE49-F238E27FC236}">
                  <a16:creationId xmlns:a16="http://schemas.microsoft.com/office/drawing/2014/main" id="{291EF189-E423-AC45-A9A4-BA291E8FEC52}"/>
                </a:ext>
              </a:extLst>
            </p:cNvPr>
            <p:cNvCxnSpPr/>
            <p:nvPr/>
          </p:nvCxnSpPr>
          <p:spPr bwMode="auto">
            <a:xfrm flipH="1">
              <a:off x="6190491" y="2893047"/>
              <a:ext cx="1587" cy="106362"/>
            </a:xfrm>
            <a:prstGeom prst="line">
              <a:avLst/>
            </a:prstGeom>
            <a:noFill/>
            <a:ln w="12700" cap="flat" cmpd="sng" algn="ctr">
              <a:solidFill>
                <a:srgbClr val="000000"/>
              </a:solidFill>
              <a:prstDash val="solid"/>
            </a:ln>
            <a:effectLst/>
          </p:spPr>
        </p:cxnSp>
        <p:cxnSp>
          <p:nvCxnSpPr>
            <p:cNvPr id="496" name="Straight Connector 495">
              <a:extLst>
                <a:ext uri="{FF2B5EF4-FFF2-40B4-BE49-F238E27FC236}">
                  <a16:creationId xmlns:a16="http://schemas.microsoft.com/office/drawing/2014/main" id="{C4EB3038-7D66-784D-A6CA-4B4C5D5A8163}"/>
                </a:ext>
              </a:extLst>
            </p:cNvPr>
            <p:cNvCxnSpPr/>
            <p:nvPr/>
          </p:nvCxnSpPr>
          <p:spPr bwMode="auto">
            <a:xfrm flipH="1">
              <a:off x="6271453" y="2893047"/>
              <a:ext cx="1588" cy="106362"/>
            </a:xfrm>
            <a:prstGeom prst="line">
              <a:avLst/>
            </a:prstGeom>
            <a:noFill/>
            <a:ln w="12700" cap="flat" cmpd="sng" algn="ctr">
              <a:solidFill>
                <a:srgbClr val="000000"/>
              </a:solidFill>
              <a:prstDash val="solid"/>
            </a:ln>
            <a:effectLst/>
          </p:spPr>
        </p:cxnSp>
        <p:cxnSp>
          <p:nvCxnSpPr>
            <p:cNvPr id="497" name="Straight Connector 496">
              <a:extLst>
                <a:ext uri="{FF2B5EF4-FFF2-40B4-BE49-F238E27FC236}">
                  <a16:creationId xmlns:a16="http://schemas.microsoft.com/office/drawing/2014/main" id="{03482880-5F89-B940-828B-6168C93CD03C}"/>
                </a:ext>
              </a:extLst>
            </p:cNvPr>
            <p:cNvCxnSpPr/>
            <p:nvPr/>
          </p:nvCxnSpPr>
          <p:spPr bwMode="auto">
            <a:xfrm flipH="1">
              <a:off x="6350828" y="2893047"/>
              <a:ext cx="3175" cy="106362"/>
            </a:xfrm>
            <a:prstGeom prst="line">
              <a:avLst/>
            </a:prstGeom>
            <a:noFill/>
            <a:ln w="12700" cap="flat" cmpd="sng" algn="ctr">
              <a:solidFill>
                <a:srgbClr val="000000"/>
              </a:solidFill>
              <a:prstDash val="solid"/>
            </a:ln>
            <a:effectLst/>
          </p:spPr>
        </p:cxnSp>
        <p:cxnSp>
          <p:nvCxnSpPr>
            <p:cNvPr id="498" name="Straight Connector 497">
              <a:extLst>
                <a:ext uri="{FF2B5EF4-FFF2-40B4-BE49-F238E27FC236}">
                  <a16:creationId xmlns:a16="http://schemas.microsoft.com/office/drawing/2014/main" id="{2C55B6F8-33DE-8D4C-83D8-670FDCDD6CC0}"/>
                </a:ext>
              </a:extLst>
            </p:cNvPr>
            <p:cNvCxnSpPr/>
            <p:nvPr/>
          </p:nvCxnSpPr>
          <p:spPr bwMode="auto">
            <a:xfrm flipH="1">
              <a:off x="6444491" y="2893047"/>
              <a:ext cx="3175" cy="106362"/>
            </a:xfrm>
            <a:prstGeom prst="line">
              <a:avLst/>
            </a:prstGeom>
            <a:noFill/>
            <a:ln w="12700" cap="flat" cmpd="sng" algn="ctr">
              <a:solidFill>
                <a:srgbClr val="000000"/>
              </a:solidFill>
              <a:prstDash val="solid"/>
            </a:ln>
            <a:effectLst/>
          </p:spPr>
        </p:cxnSp>
        <p:cxnSp>
          <p:nvCxnSpPr>
            <p:cNvPr id="499" name="Straight Connector 498">
              <a:extLst>
                <a:ext uri="{FF2B5EF4-FFF2-40B4-BE49-F238E27FC236}">
                  <a16:creationId xmlns:a16="http://schemas.microsoft.com/office/drawing/2014/main" id="{CDA21830-E307-3B4F-A30D-FBA9C134D3AF}"/>
                </a:ext>
              </a:extLst>
            </p:cNvPr>
            <p:cNvCxnSpPr/>
            <p:nvPr/>
          </p:nvCxnSpPr>
          <p:spPr bwMode="auto">
            <a:xfrm flipH="1">
              <a:off x="6533391" y="2893047"/>
              <a:ext cx="1587" cy="106362"/>
            </a:xfrm>
            <a:prstGeom prst="line">
              <a:avLst/>
            </a:prstGeom>
            <a:noFill/>
            <a:ln w="12700" cap="flat" cmpd="sng" algn="ctr">
              <a:solidFill>
                <a:srgbClr val="000000"/>
              </a:solidFill>
              <a:prstDash val="solid"/>
            </a:ln>
            <a:effectLst/>
          </p:spPr>
        </p:cxnSp>
        <p:cxnSp>
          <p:nvCxnSpPr>
            <p:cNvPr id="500" name="Straight Connector 499">
              <a:extLst>
                <a:ext uri="{FF2B5EF4-FFF2-40B4-BE49-F238E27FC236}">
                  <a16:creationId xmlns:a16="http://schemas.microsoft.com/office/drawing/2014/main" id="{7F6389F6-270F-B748-98C1-701175F616C1}"/>
                </a:ext>
              </a:extLst>
            </p:cNvPr>
            <p:cNvCxnSpPr/>
            <p:nvPr/>
          </p:nvCxnSpPr>
          <p:spPr bwMode="auto">
            <a:xfrm flipH="1">
              <a:off x="6614353" y="2893047"/>
              <a:ext cx="1588" cy="106362"/>
            </a:xfrm>
            <a:prstGeom prst="line">
              <a:avLst/>
            </a:prstGeom>
            <a:noFill/>
            <a:ln w="12700" cap="flat" cmpd="sng" algn="ctr">
              <a:solidFill>
                <a:srgbClr val="000000"/>
              </a:solidFill>
              <a:prstDash val="solid"/>
            </a:ln>
            <a:effectLst/>
          </p:spPr>
        </p:cxnSp>
        <p:cxnSp>
          <p:nvCxnSpPr>
            <p:cNvPr id="501" name="Straight Connector 500">
              <a:extLst>
                <a:ext uri="{FF2B5EF4-FFF2-40B4-BE49-F238E27FC236}">
                  <a16:creationId xmlns:a16="http://schemas.microsoft.com/office/drawing/2014/main" id="{17BDF4AD-E042-8E4A-9CCD-8C4E40205157}"/>
                </a:ext>
              </a:extLst>
            </p:cNvPr>
            <p:cNvCxnSpPr/>
            <p:nvPr/>
          </p:nvCxnSpPr>
          <p:spPr bwMode="auto">
            <a:xfrm flipH="1">
              <a:off x="6695316" y="2893047"/>
              <a:ext cx="1587" cy="106362"/>
            </a:xfrm>
            <a:prstGeom prst="line">
              <a:avLst/>
            </a:prstGeom>
            <a:noFill/>
            <a:ln w="12700" cap="flat" cmpd="sng" algn="ctr">
              <a:solidFill>
                <a:srgbClr val="000000"/>
              </a:solidFill>
              <a:prstDash val="solid"/>
            </a:ln>
            <a:effectLst/>
          </p:spPr>
        </p:cxnSp>
        <p:cxnSp>
          <p:nvCxnSpPr>
            <p:cNvPr id="502" name="Straight Connector 501">
              <a:extLst>
                <a:ext uri="{FF2B5EF4-FFF2-40B4-BE49-F238E27FC236}">
                  <a16:creationId xmlns:a16="http://schemas.microsoft.com/office/drawing/2014/main" id="{0E37C29B-C5C3-6449-89A3-09B01402DD17}"/>
                </a:ext>
              </a:extLst>
            </p:cNvPr>
            <p:cNvCxnSpPr/>
            <p:nvPr/>
          </p:nvCxnSpPr>
          <p:spPr bwMode="auto">
            <a:xfrm flipH="1">
              <a:off x="6774691" y="2893047"/>
              <a:ext cx="3175" cy="106362"/>
            </a:xfrm>
            <a:prstGeom prst="line">
              <a:avLst/>
            </a:prstGeom>
            <a:noFill/>
            <a:ln w="12700" cap="flat" cmpd="sng" algn="ctr">
              <a:solidFill>
                <a:srgbClr val="000000"/>
              </a:solidFill>
              <a:prstDash val="solid"/>
            </a:ln>
            <a:effectLst/>
          </p:spPr>
        </p:cxnSp>
        <p:cxnSp>
          <p:nvCxnSpPr>
            <p:cNvPr id="503" name="Straight Connector 502">
              <a:extLst>
                <a:ext uri="{FF2B5EF4-FFF2-40B4-BE49-F238E27FC236}">
                  <a16:creationId xmlns:a16="http://schemas.microsoft.com/office/drawing/2014/main" id="{47671E23-2987-C94F-9A5C-80114F4CA1BA}"/>
                </a:ext>
              </a:extLst>
            </p:cNvPr>
            <p:cNvCxnSpPr/>
            <p:nvPr/>
          </p:nvCxnSpPr>
          <p:spPr bwMode="auto">
            <a:xfrm flipH="1">
              <a:off x="6855653" y="2893047"/>
              <a:ext cx="3175" cy="106362"/>
            </a:xfrm>
            <a:prstGeom prst="line">
              <a:avLst/>
            </a:prstGeom>
            <a:noFill/>
            <a:ln w="12700" cap="flat" cmpd="sng" algn="ctr">
              <a:solidFill>
                <a:srgbClr val="000000"/>
              </a:solidFill>
              <a:prstDash val="solid"/>
            </a:ln>
            <a:effectLst/>
          </p:spPr>
        </p:cxnSp>
        <p:cxnSp>
          <p:nvCxnSpPr>
            <p:cNvPr id="504" name="Straight Connector 503">
              <a:extLst>
                <a:ext uri="{FF2B5EF4-FFF2-40B4-BE49-F238E27FC236}">
                  <a16:creationId xmlns:a16="http://schemas.microsoft.com/office/drawing/2014/main" id="{98D6F032-C25D-994B-899C-446B70321171}"/>
                </a:ext>
              </a:extLst>
            </p:cNvPr>
            <p:cNvCxnSpPr/>
            <p:nvPr/>
          </p:nvCxnSpPr>
          <p:spPr bwMode="auto">
            <a:xfrm flipH="1">
              <a:off x="6936616" y="2893047"/>
              <a:ext cx="3175" cy="106362"/>
            </a:xfrm>
            <a:prstGeom prst="line">
              <a:avLst/>
            </a:prstGeom>
            <a:noFill/>
            <a:ln w="12700" cap="flat" cmpd="sng" algn="ctr">
              <a:solidFill>
                <a:srgbClr val="000000"/>
              </a:solidFill>
              <a:prstDash val="solid"/>
            </a:ln>
            <a:effectLst/>
          </p:spPr>
        </p:cxnSp>
        <p:cxnSp>
          <p:nvCxnSpPr>
            <p:cNvPr id="505" name="Straight Connector 504">
              <a:extLst>
                <a:ext uri="{FF2B5EF4-FFF2-40B4-BE49-F238E27FC236}">
                  <a16:creationId xmlns:a16="http://schemas.microsoft.com/office/drawing/2014/main" id="{8DE0F531-F400-484A-9FCF-26227DB56016}"/>
                </a:ext>
              </a:extLst>
            </p:cNvPr>
            <p:cNvCxnSpPr/>
            <p:nvPr/>
          </p:nvCxnSpPr>
          <p:spPr bwMode="auto">
            <a:xfrm flipH="1">
              <a:off x="7017578" y="2893047"/>
              <a:ext cx="3175" cy="106362"/>
            </a:xfrm>
            <a:prstGeom prst="line">
              <a:avLst/>
            </a:prstGeom>
            <a:noFill/>
            <a:ln w="12700" cap="flat" cmpd="sng" algn="ctr">
              <a:solidFill>
                <a:srgbClr val="000000"/>
              </a:solidFill>
              <a:prstDash val="solid"/>
            </a:ln>
            <a:effectLst/>
          </p:spPr>
        </p:cxnSp>
        <p:cxnSp>
          <p:nvCxnSpPr>
            <p:cNvPr id="506" name="Straight Connector 505">
              <a:extLst>
                <a:ext uri="{FF2B5EF4-FFF2-40B4-BE49-F238E27FC236}">
                  <a16:creationId xmlns:a16="http://schemas.microsoft.com/office/drawing/2014/main" id="{ADB6B9A5-7441-814F-85CA-C17DA13E9CF2}"/>
                </a:ext>
              </a:extLst>
            </p:cNvPr>
            <p:cNvCxnSpPr/>
            <p:nvPr/>
          </p:nvCxnSpPr>
          <p:spPr bwMode="auto">
            <a:xfrm flipH="1">
              <a:off x="7098541" y="2893047"/>
              <a:ext cx="1587" cy="106362"/>
            </a:xfrm>
            <a:prstGeom prst="line">
              <a:avLst/>
            </a:prstGeom>
            <a:noFill/>
            <a:ln w="12700" cap="flat" cmpd="sng" algn="ctr">
              <a:solidFill>
                <a:srgbClr val="000000"/>
              </a:solidFill>
              <a:prstDash val="solid"/>
            </a:ln>
            <a:effectLst/>
          </p:spPr>
        </p:cxnSp>
        <p:cxnSp>
          <p:nvCxnSpPr>
            <p:cNvPr id="507" name="Straight Connector 506">
              <a:extLst>
                <a:ext uri="{FF2B5EF4-FFF2-40B4-BE49-F238E27FC236}">
                  <a16:creationId xmlns:a16="http://schemas.microsoft.com/office/drawing/2014/main" id="{51DBE608-CE92-234E-AA58-852D682BFC71}"/>
                </a:ext>
              </a:extLst>
            </p:cNvPr>
            <p:cNvCxnSpPr/>
            <p:nvPr/>
          </p:nvCxnSpPr>
          <p:spPr bwMode="auto">
            <a:xfrm flipH="1">
              <a:off x="7179503" y="2893047"/>
              <a:ext cx="1588" cy="106362"/>
            </a:xfrm>
            <a:prstGeom prst="line">
              <a:avLst/>
            </a:prstGeom>
            <a:noFill/>
            <a:ln w="12700" cap="flat" cmpd="sng" algn="ctr">
              <a:solidFill>
                <a:srgbClr val="000000"/>
              </a:solidFill>
              <a:prstDash val="solid"/>
            </a:ln>
            <a:effectLst/>
          </p:spPr>
        </p:cxnSp>
        <p:cxnSp>
          <p:nvCxnSpPr>
            <p:cNvPr id="508" name="Straight Connector 507">
              <a:extLst>
                <a:ext uri="{FF2B5EF4-FFF2-40B4-BE49-F238E27FC236}">
                  <a16:creationId xmlns:a16="http://schemas.microsoft.com/office/drawing/2014/main" id="{C5704CE3-E8E0-7741-ABA8-0EAD4765139C}"/>
                </a:ext>
              </a:extLst>
            </p:cNvPr>
            <p:cNvCxnSpPr/>
            <p:nvPr/>
          </p:nvCxnSpPr>
          <p:spPr bwMode="auto">
            <a:xfrm>
              <a:off x="7274753" y="2808719"/>
              <a:ext cx="0" cy="190500"/>
            </a:xfrm>
            <a:prstGeom prst="line">
              <a:avLst/>
            </a:prstGeom>
            <a:noFill/>
            <a:ln w="12700" cap="flat" cmpd="sng" algn="ctr">
              <a:solidFill>
                <a:srgbClr val="000000"/>
              </a:solidFill>
              <a:prstDash val="solid"/>
            </a:ln>
            <a:effectLst/>
          </p:spPr>
        </p:cxnSp>
        <p:sp>
          <p:nvSpPr>
            <p:cNvPr id="509" name="TextBox 65">
              <a:extLst>
                <a:ext uri="{FF2B5EF4-FFF2-40B4-BE49-F238E27FC236}">
                  <a16:creationId xmlns:a16="http://schemas.microsoft.com/office/drawing/2014/main" id="{29762E37-E0D2-9B4F-8787-019BC4410A6D}"/>
                </a:ext>
              </a:extLst>
            </p:cNvPr>
            <p:cNvSpPr txBox="1">
              <a:spLocks noChangeArrowheads="1"/>
            </p:cNvSpPr>
            <p:nvPr/>
          </p:nvSpPr>
          <p:spPr bwMode="auto">
            <a:xfrm>
              <a:off x="4765167" y="3049834"/>
              <a:ext cx="3225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t</a:t>
              </a:r>
              <a:r>
                <a:rPr kumimoji="0" lang="en-US" sz="1600" b="0" i="1"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1</a:t>
              </a:r>
            </a:p>
          </p:txBody>
        </p:sp>
        <p:sp>
          <p:nvSpPr>
            <p:cNvPr id="510" name="TextBox 66">
              <a:extLst>
                <a:ext uri="{FF2B5EF4-FFF2-40B4-BE49-F238E27FC236}">
                  <a16:creationId xmlns:a16="http://schemas.microsoft.com/office/drawing/2014/main" id="{672B81FF-05EB-A44E-99EC-CDEC2A267B97}"/>
                </a:ext>
              </a:extLst>
            </p:cNvPr>
            <p:cNvSpPr txBox="1">
              <a:spLocks noChangeArrowheads="1"/>
            </p:cNvSpPr>
            <p:nvPr/>
          </p:nvSpPr>
          <p:spPr bwMode="auto">
            <a:xfrm>
              <a:off x="7160369" y="3047418"/>
              <a:ext cx="3225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t</a:t>
              </a:r>
              <a:r>
                <a:rPr kumimoji="0" lang="en-US" sz="1600" b="0" i="1"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2</a:t>
              </a:r>
            </a:p>
          </p:txBody>
        </p:sp>
        <p:cxnSp>
          <p:nvCxnSpPr>
            <p:cNvPr id="511" name="Straight Connector 510">
              <a:extLst>
                <a:ext uri="{FF2B5EF4-FFF2-40B4-BE49-F238E27FC236}">
                  <a16:creationId xmlns:a16="http://schemas.microsoft.com/office/drawing/2014/main" id="{5EE4FD1E-648C-8E44-92AB-E87DCA4DABB5}"/>
                </a:ext>
              </a:extLst>
            </p:cNvPr>
            <p:cNvCxnSpPr/>
            <p:nvPr/>
          </p:nvCxnSpPr>
          <p:spPr bwMode="auto">
            <a:xfrm>
              <a:off x="4877628" y="3081959"/>
              <a:ext cx="577850" cy="3175"/>
            </a:xfrm>
            <a:prstGeom prst="line">
              <a:avLst/>
            </a:prstGeom>
            <a:noFill/>
            <a:ln w="9525" cap="flat" cmpd="sng" algn="ctr">
              <a:solidFill>
                <a:schemeClr val="tx1"/>
              </a:solidFill>
              <a:prstDash val="solid"/>
              <a:headEnd type="triangle"/>
              <a:tailEnd type="triangle"/>
            </a:ln>
            <a:effectLst/>
          </p:spPr>
        </p:cxnSp>
        <p:cxnSp>
          <p:nvCxnSpPr>
            <p:cNvPr id="512" name="Straight Connector 511">
              <a:extLst>
                <a:ext uri="{FF2B5EF4-FFF2-40B4-BE49-F238E27FC236}">
                  <a16:creationId xmlns:a16="http://schemas.microsoft.com/office/drawing/2014/main" id="{8F4CAE3E-ADB0-6F42-8B27-AADC5378C819}"/>
                </a:ext>
              </a:extLst>
            </p:cNvPr>
            <p:cNvCxnSpPr/>
            <p:nvPr/>
          </p:nvCxnSpPr>
          <p:spPr bwMode="auto">
            <a:xfrm>
              <a:off x="5445953" y="3088309"/>
              <a:ext cx="1870075" cy="1588"/>
            </a:xfrm>
            <a:prstGeom prst="line">
              <a:avLst/>
            </a:prstGeom>
            <a:noFill/>
            <a:ln w="9525" cap="flat" cmpd="sng" algn="ctr">
              <a:solidFill>
                <a:schemeClr val="tx1"/>
              </a:solidFill>
              <a:prstDash val="solid"/>
              <a:headEnd type="triangle"/>
              <a:tailEnd type="triangle"/>
            </a:ln>
            <a:effectLst/>
          </p:spPr>
        </p:cxnSp>
        <p:cxnSp>
          <p:nvCxnSpPr>
            <p:cNvPr id="513" name="Straight Connector 512">
              <a:extLst>
                <a:ext uri="{FF2B5EF4-FFF2-40B4-BE49-F238E27FC236}">
                  <a16:creationId xmlns:a16="http://schemas.microsoft.com/office/drawing/2014/main" id="{39216253-29EB-B543-8583-10EDECE59C17}"/>
                </a:ext>
              </a:extLst>
            </p:cNvPr>
            <p:cNvCxnSpPr/>
            <p:nvPr/>
          </p:nvCxnSpPr>
          <p:spPr bwMode="auto">
            <a:xfrm>
              <a:off x="5166553" y="3135934"/>
              <a:ext cx="4763" cy="512763"/>
            </a:xfrm>
            <a:prstGeom prst="line">
              <a:avLst/>
            </a:prstGeom>
            <a:noFill/>
            <a:ln w="9525" cap="flat" cmpd="sng" algn="ctr">
              <a:solidFill>
                <a:schemeClr val="tx1"/>
              </a:solidFill>
              <a:prstDash val="solid"/>
            </a:ln>
            <a:effectLst/>
          </p:spPr>
        </p:cxnSp>
        <p:cxnSp>
          <p:nvCxnSpPr>
            <p:cNvPr id="514" name="Straight Connector 513">
              <a:extLst>
                <a:ext uri="{FF2B5EF4-FFF2-40B4-BE49-F238E27FC236}">
                  <a16:creationId xmlns:a16="http://schemas.microsoft.com/office/drawing/2014/main" id="{550F8C2A-CFB1-B24B-8DE1-2AA6F6D91695}"/>
                </a:ext>
              </a:extLst>
            </p:cNvPr>
            <p:cNvCxnSpPr/>
            <p:nvPr/>
          </p:nvCxnSpPr>
          <p:spPr bwMode="auto">
            <a:xfrm>
              <a:off x="6339716" y="3143872"/>
              <a:ext cx="6350" cy="514350"/>
            </a:xfrm>
            <a:prstGeom prst="line">
              <a:avLst/>
            </a:prstGeom>
            <a:noFill/>
            <a:ln w="9525" cap="flat" cmpd="sng" algn="ctr">
              <a:solidFill>
                <a:schemeClr val="tx1"/>
              </a:solidFill>
              <a:prstDash val="solid"/>
            </a:ln>
            <a:effectLst/>
          </p:spPr>
        </p:cxnSp>
        <p:sp>
          <p:nvSpPr>
            <p:cNvPr id="515" name="TextBox 71">
              <a:extLst>
                <a:ext uri="{FF2B5EF4-FFF2-40B4-BE49-F238E27FC236}">
                  <a16:creationId xmlns:a16="http://schemas.microsoft.com/office/drawing/2014/main" id="{5019C175-DB78-7C48-BB28-C76354C29A9E}"/>
                </a:ext>
              </a:extLst>
            </p:cNvPr>
            <p:cNvSpPr txBox="1">
              <a:spLocks noChangeArrowheads="1"/>
            </p:cNvSpPr>
            <p:nvPr/>
          </p:nvSpPr>
          <p:spPr bwMode="auto">
            <a:xfrm>
              <a:off x="6243039" y="3601462"/>
              <a:ext cx="2895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Assigned minislots containing cable modem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upstream data frames</a:t>
              </a:r>
            </a:p>
          </p:txBody>
        </p:sp>
        <p:sp>
          <p:nvSpPr>
            <p:cNvPr id="516" name="TextBox 72">
              <a:extLst>
                <a:ext uri="{FF2B5EF4-FFF2-40B4-BE49-F238E27FC236}">
                  <a16:creationId xmlns:a16="http://schemas.microsoft.com/office/drawing/2014/main" id="{60680827-C214-C140-BAFD-FAC72AD7527E}"/>
                </a:ext>
              </a:extLst>
            </p:cNvPr>
            <p:cNvSpPr txBox="1">
              <a:spLocks noChangeArrowheads="1"/>
            </p:cNvSpPr>
            <p:nvPr/>
          </p:nvSpPr>
          <p:spPr bwMode="auto">
            <a:xfrm>
              <a:off x="4346093" y="3599875"/>
              <a:ext cx="1710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Minislots containing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minislots request frames</a:t>
              </a:r>
            </a:p>
          </p:txBody>
        </p:sp>
      </p:grpSp>
      <p:sp>
        <p:nvSpPr>
          <p:cNvPr id="517" name="Rectangle 44">
            <a:extLst>
              <a:ext uri="{FF2B5EF4-FFF2-40B4-BE49-F238E27FC236}">
                <a16:creationId xmlns:a16="http://schemas.microsoft.com/office/drawing/2014/main" id="{6C2C886A-C69A-164C-A254-9290730C2164}"/>
              </a:ext>
            </a:extLst>
          </p:cNvPr>
          <p:cNvSpPr>
            <a:spLocks noChangeArrowheads="1"/>
          </p:cNvSpPr>
          <p:nvPr/>
        </p:nvSpPr>
        <p:spPr bwMode="auto">
          <a:xfrm>
            <a:off x="3197880" y="1789944"/>
            <a:ext cx="955617" cy="699947"/>
          </a:xfrm>
          <a:prstGeom prst="rect">
            <a:avLst/>
          </a:prstGeom>
          <a:noFill/>
          <a:ln w="9525">
            <a:solidFill>
              <a:srgbClr val="00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8" name="Text Box 45">
            <a:extLst>
              <a:ext uri="{FF2B5EF4-FFF2-40B4-BE49-F238E27FC236}">
                <a16:creationId xmlns:a16="http://schemas.microsoft.com/office/drawing/2014/main" id="{9D972BBE-001E-6B4E-BE85-D72ADFDEE75D}"/>
              </a:ext>
            </a:extLst>
          </p:cNvPr>
          <p:cNvSpPr txBox="1">
            <a:spLocks noChangeArrowheads="1"/>
          </p:cNvSpPr>
          <p:nvPr/>
        </p:nvSpPr>
        <p:spPr bwMode="auto">
          <a:xfrm>
            <a:off x="2558153" y="2521231"/>
            <a:ext cx="1925520" cy="2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rPr>
              <a:t>cable headend</a:t>
            </a:r>
          </a:p>
        </p:txBody>
      </p:sp>
      <p:sp>
        <p:nvSpPr>
          <p:cNvPr id="519" name="Text Box 126">
            <a:extLst>
              <a:ext uri="{FF2B5EF4-FFF2-40B4-BE49-F238E27FC236}">
                <a16:creationId xmlns:a16="http://schemas.microsoft.com/office/drawing/2014/main" id="{40C89C51-54CF-6149-BF3C-4AB4AE7EF3A9}"/>
              </a:ext>
            </a:extLst>
          </p:cNvPr>
          <p:cNvSpPr txBox="1">
            <a:spLocks noChangeArrowheads="1"/>
          </p:cNvSpPr>
          <p:nvPr/>
        </p:nvSpPr>
        <p:spPr bwMode="auto">
          <a:xfrm>
            <a:off x="3169132" y="1758746"/>
            <a:ext cx="9509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CMTS</a:t>
            </a:r>
          </a:p>
        </p:txBody>
      </p:sp>
      <p:sp>
        <p:nvSpPr>
          <p:cNvPr id="520" name="AutoShape 127">
            <a:extLst>
              <a:ext uri="{FF2B5EF4-FFF2-40B4-BE49-F238E27FC236}">
                <a16:creationId xmlns:a16="http://schemas.microsoft.com/office/drawing/2014/main" id="{1F07E4A1-CBDE-A744-8C41-C87B8631835E}"/>
              </a:ext>
            </a:extLst>
          </p:cNvPr>
          <p:cNvSpPr>
            <a:spLocks noChangeArrowheads="1"/>
          </p:cNvSpPr>
          <p:nvPr/>
        </p:nvSpPr>
        <p:spPr bwMode="auto">
          <a:xfrm>
            <a:off x="3102803" y="1526971"/>
            <a:ext cx="1206500" cy="261937"/>
          </a:xfrm>
          <a:prstGeom prst="triangle">
            <a:avLst>
              <a:gd name="adj" fmla="val 50000"/>
            </a:avLst>
          </a:prstGeom>
          <a:noFill/>
          <a:ln w="9525">
            <a:solidFill>
              <a:srgbClr val="00000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21" name="Picture 6">
            <a:extLst>
              <a:ext uri="{FF2B5EF4-FFF2-40B4-BE49-F238E27FC236}">
                <a16:creationId xmlns:a16="http://schemas.microsoft.com/office/drawing/2014/main" id="{4376DD4A-B734-5944-BE29-62E198B7DB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9391" y="1914321"/>
            <a:ext cx="258762"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522" name="Group 77">
            <a:extLst>
              <a:ext uri="{FF2B5EF4-FFF2-40B4-BE49-F238E27FC236}">
                <a16:creationId xmlns:a16="http://schemas.microsoft.com/office/drawing/2014/main" id="{A40260AC-CA2F-2D44-AF02-AE55FA2A1692}"/>
              </a:ext>
            </a:extLst>
          </p:cNvPr>
          <p:cNvGrpSpPr>
            <a:grpSpLocks/>
          </p:cNvGrpSpPr>
          <p:nvPr/>
        </p:nvGrpSpPr>
        <p:grpSpPr bwMode="auto">
          <a:xfrm flipH="1">
            <a:off x="8068939" y="1185658"/>
            <a:ext cx="1034751" cy="625054"/>
            <a:chOff x="-490" y="1664"/>
            <a:chExt cx="1429" cy="842"/>
          </a:xfrm>
        </p:grpSpPr>
        <p:sp>
          <p:nvSpPr>
            <p:cNvPr id="574" name="AutoShape 78">
              <a:extLst>
                <a:ext uri="{FF2B5EF4-FFF2-40B4-BE49-F238E27FC236}">
                  <a16:creationId xmlns:a16="http://schemas.microsoft.com/office/drawing/2014/main" id="{69B447BD-A5C5-3148-A5E8-F63E89B9845F}"/>
                </a:ext>
              </a:extLst>
            </p:cNvPr>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75" name="Group 79">
              <a:extLst>
                <a:ext uri="{FF2B5EF4-FFF2-40B4-BE49-F238E27FC236}">
                  <a16:creationId xmlns:a16="http://schemas.microsoft.com/office/drawing/2014/main" id="{49554019-867B-8F43-859C-650693EF1342}"/>
                </a:ext>
              </a:extLst>
            </p:cNvPr>
            <p:cNvGrpSpPr>
              <a:grpSpLocks/>
            </p:cNvGrpSpPr>
            <p:nvPr/>
          </p:nvGrpSpPr>
          <p:grpSpPr bwMode="auto">
            <a:xfrm>
              <a:off x="-427" y="1737"/>
              <a:ext cx="1217" cy="769"/>
              <a:chOff x="-427" y="1737"/>
              <a:chExt cx="1217" cy="769"/>
            </a:xfrm>
          </p:grpSpPr>
          <p:sp>
            <p:nvSpPr>
              <p:cNvPr id="576" name="Rectangle 80">
                <a:extLst>
                  <a:ext uri="{FF2B5EF4-FFF2-40B4-BE49-F238E27FC236}">
                    <a16:creationId xmlns:a16="http://schemas.microsoft.com/office/drawing/2014/main" id="{C6EE8CED-F565-914C-BBDB-D84F589F3DBE}"/>
                  </a:ext>
                </a:extLst>
              </p:cNvPr>
              <p:cNvSpPr>
                <a:spLocks noChangeArrowheads="1"/>
              </p:cNvSpPr>
              <p:nvPr/>
            </p:nvSpPr>
            <p:spPr bwMode="auto">
              <a:xfrm>
                <a:off x="-336" y="1923"/>
                <a:ext cx="1127" cy="58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7" name="Line 7">
                <a:extLst>
                  <a:ext uri="{FF2B5EF4-FFF2-40B4-BE49-F238E27FC236}">
                    <a16:creationId xmlns:a16="http://schemas.microsoft.com/office/drawing/2014/main" id="{3CD80374-CE69-DF45-BC3F-16D87AED9CFA}"/>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78" name="Group 82">
                <a:extLst>
                  <a:ext uri="{FF2B5EF4-FFF2-40B4-BE49-F238E27FC236}">
                    <a16:creationId xmlns:a16="http://schemas.microsoft.com/office/drawing/2014/main" id="{3D9E71BE-71E6-7945-A151-29E18B90696D}"/>
                  </a:ext>
                </a:extLst>
              </p:cNvPr>
              <p:cNvGrpSpPr>
                <a:grpSpLocks/>
              </p:cNvGrpSpPr>
              <p:nvPr/>
            </p:nvGrpSpPr>
            <p:grpSpPr bwMode="auto">
              <a:xfrm>
                <a:off x="68" y="2192"/>
                <a:ext cx="387" cy="139"/>
                <a:chOff x="322" y="890"/>
                <a:chExt cx="872" cy="339"/>
              </a:xfrm>
            </p:grpSpPr>
            <p:sp>
              <p:nvSpPr>
                <p:cNvPr id="584" name="Rectangle 83">
                  <a:extLst>
                    <a:ext uri="{FF2B5EF4-FFF2-40B4-BE49-F238E27FC236}">
                      <a16:creationId xmlns:a16="http://schemas.microsoft.com/office/drawing/2014/main" id="{5F2E06AA-2CF4-5F49-ABAA-4455C7CB2DB6}"/>
                    </a:ext>
                  </a:extLst>
                </p:cNvPr>
                <p:cNvSpPr>
                  <a:spLocks noChangeArrowheads="1"/>
                </p:cNvSpPr>
                <p:nvPr/>
              </p:nvSpPr>
              <p:spPr bwMode="auto">
                <a:xfrm>
                  <a:off x="340" y="1000"/>
                  <a:ext cx="850" cy="2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5" name="Rectangle 84">
                  <a:extLst>
                    <a:ext uri="{FF2B5EF4-FFF2-40B4-BE49-F238E27FC236}">
                      <a16:creationId xmlns:a16="http://schemas.microsoft.com/office/drawing/2014/main" id="{910D8E1A-C35E-5848-BA99-FF0D9FD57BE1}"/>
                    </a:ext>
                  </a:extLst>
                </p:cNvPr>
                <p:cNvSpPr>
                  <a:spLocks noChangeArrowheads="1"/>
                </p:cNvSpPr>
                <p:nvPr/>
              </p:nvSpPr>
              <p:spPr bwMode="auto">
                <a:xfrm>
                  <a:off x="409" y="1073"/>
                  <a:ext cx="40"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6" name="Rectangle 85">
                  <a:extLst>
                    <a:ext uri="{FF2B5EF4-FFF2-40B4-BE49-F238E27FC236}">
                      <a16:creationId xmlns:a16="http://schemas.microsoft.com/office/drawing/2014/main" id="{5B393F0C-CAE5-384E-8227-43F674401CB0}"/>
                    </a:ext>
                  </a:extLst>
                </p:cNvPr>
                <p:cNvSpPr>
                  <a:spLocks noChangeArrowheads="1"/>
                </p:cNvSpPr>
                <p:nvPr/>
              </p:nvSpPr>
              <p:spPr bwMode="auto">
                <a:xfrm>
                  <a:off x="468" y="1073"/>
                  <a:ext cx="54" cy="57"/>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7" name="Rectangle 86">
                  <a:extLst>
                    <a:ext uri="{FF2B5EF4-FFF2-40B4-BE49-F238E27FC236}">
                      <a16:creationId xmlns:a16="http://schemas.microsoft.com/office/drawing/2014/main" id="{520EC3B0-5E20-6249-AE3B-DD1B7D3805DB}"/>
                    </a:ext>
                  </a:extLst>
                </p:cNvPr>
                <p:cNvSpPr>
                  <a:spLocks noChangeArrowheads="1"/>
                </p:cNvSpPr>
                <p:nvPr/>
              </p:nvSpPr>
              <p:spPr bwMode="auto">
                <a:xfrm>
                  <a:off x="537" y="1068"/>
                  <a:ext cx="59"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8" name="Rectangle 87">
                  <a:extLst>
                    <a:ext uri="{FF2B5EF4-FFF2-40B4-BE49-F238E27FC236}">
                      <a16:creationId xmlns:a16="http://schemas.microsoft.com/office/drawing/2014/main" id="{586947F8-C2B3-F049-B4B8-90D5A1EAD6DD}"/>
                    </a:ext>
                  </a:extLst>
                </p:cNvPr>
                <p:cNvSpPr>
                  <a:spLocks noChangeArrowheads="1"/>
                </p:cNvSpPr>
                <p:nvPr/>
              </p:nvSpPr>
              <p:spPr bwMode="auto">
                <a:xfrm>
                  <a:off x="616" y="1068"/>
                  <a:ext cx="54"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9" name="AutoShape 88">
                  <a:extLst>
                    <a:ext uri="{FF2B5EF4-FFF2-40B4-BE49-F238E27FC236}">
                      <a16:creationId xmlns:a16="http://schemas.microsoft.com/office/drawing/2014/main" id="{5543A92C-5C91-A543-9BD0-82F864DC7E5F}"/>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79" name="Picture 89" descr="desktop_computer_stylized_small">
                <a:extLst>
                  <a:ext uri="{FF2B5EF4-FFF2-40B4-BE49-F238E27FC236}">
                    <a16:creationId xmlns:a16="http://schemas.microsoft.com/office/drawing/2014/main" id="{B906B6ED-402F-4449-BA66-BD87EB253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 name="Rectangle 90">
                <a:extLst>
                  <a:ext uri="{FF2B5EF4-FFF2-40B4-BE49-F238E27FC236}">
                    <a16:creationId xmlns:a16="http://schemas.microsoft.com/office/drawing/2014/main" id="{1A819698-C764-174E-8C3B-87DFB4BDE757}"/>
                  </a:ext>
                </a:extLst>
              </p:cNvPr>
              <p:cNvSpPr>
                <a:spLocks noChangeArrowheads="1"/>
              </p:cNvSpPr>
              <p:nvPr/>
            </p:nvSpPr>
            <p:spPr bwMode="auto">
              <a:xfrm>
                <a:off x="530" y="2233"/>
                <a:ext cx="103" cy="9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1" name="Freeform 91">
                <a:extLst>
                  <a:ext uri="{FF2B5EF4-FFF2-40B4-BE49-F238E27FC236}">
                    <a16:creationId xmlns:a16="http://schemas.microsoft.com/office/drawing/2014/main" id="{A6837B9A-B4D5-9F43-B186-202DF5D0543B}"/>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2" name="Line 92">
                <a:extLst>
                  <a:ext uri="{FF2B5EF4-FFF2-40B4-BE49-F238E27FC236}">
                    <a16:creationId xmlns:a16="http://schemas.microsoft.com/office/drawing/2014/main" id="{F6BB46D7-B8BF-A846-AE8B-94D314002EEB}"/>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83" name="Picture 93" descr="tv">
                <a:extLst>
                  <a:ext uri="{FF2B5EF4-FFF2-40B4-BE49-F238E27FC236}">
                    <a16:creationId xmlns:a16="http://schemas.microsoft.com/office/drawing/2014/main" id="{411DDBF4-1EEB-D440-87F4-9EB524511C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23" name="Group 77">
            <a:extLst>
              <a:ext uri="{FF2B5EF4-FFF2-40B4-BE49-F238E27FC236}">
                <a16:creationId xmlns:a16="http://schemas.microsoft.com/office/drawing/2014/main" id="{9777AC37-7438-7943-9796-8FA6C75347BD}"/>
              </a:ext>
            </a:extLst>
          </p:cNvPr>
          <p:cNvGrpSpPr>
            <a:grpSpLocks/>
          </p:cNvGrpSpPr>
          <p:nvPr/>
        </p:nvGrpSpPr>
        <p:grpSpPr bwMode="auto">
          <a:xfrm flipH="1">
            <a:off x="9279564" y="1537877"/>
            <a:ext cx="1034751" cy="625054"/>
            <a:chOff x="-490" y="1664"/>
            <a:chExt cx="1429" cy="842"/>
          </a:xfrm>
        </p:grpSpPr>
        <p:sp>
          <p:nvSpPr>
            <p:cNvPr id="558" name="AutoShape 78">
              <a:extLst>
                <a:ext uri="{FF2B5EF4-FFF2-40B4-BE49-F238E27FC236}">
                  <a16:creationId xmlns:a16="http://schemas.microsoft.com/office/drawing/2014/main" id="{CDEEE819-6D55-324C-9335-BBBCCE74A7C9}"/>
                </a:ext>
              </a:extLst>
            </p:cNvPr>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59" name="Group 79">
              <a:extLst>
                <a:ext uri="{FF2B5EF4-FFF2-40B4-BE49-F238E27FC236}">
                  <a16:creationId xmlns:a16="http://schemas.microsoft.com/office/drawing/2014/main" id="{D9DFA845-D530-114E-B365-61415E5CFA06}"/>
                </a:ext>
              </a:extLst>
            </p:cNvPr>
            <p:cNvGrpSpPr>
              <a:grpSpLocks/>
            </p:cNvGrpSpPr>
            <p:nvPr/>
          </p:nvGrpSpPr>
          <p:grpSpPr bwMode="auto">
            <a:xfrm>
              <a:off x="-427" y="1737"/>
              <a:ext cx="1217" cy="769"/>
              <a:chOff x="-427" y="1737"/>
              <a:chExt cx="1217" cy="769"/>
            </a:xfrm>
          </p:grpSpPr>
          <p:sp>
            <p:nvSpPr>
              <p:cNvPr id="560" name="Rectangle 80">
                <a:extLst>
                  <a:ext uri="{FF2B5EF4-FFF2-40B4-BE49-F238E27FC236}">
                    <a16:creationId xmlns:a16="http://schemas.microsoft.com/office/drawing/2014/main" id="{288C3959-34C1-1F42-98F6-A7A19D18AB13}"/>
                  </a:ext>
                </a:extLst>
              </p:cNvPr>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61" name="Line 7">
                <a:extLst>
                  <a:ext uri="{FF2B5EF4-FFF2-40B4-BE49-F238E27FC236}">
                    <a16:creationId xmlns:a16="http://schemas.microsoft.com/office/drawing/2014/main" id="{59263F6A-9E5F-974A-B2C4-9DFC6603E83F}"/>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62" name="Group 82">
                <a:extLst>
                  <a:ext uri="{FF2B5EF4-FFF2-40B4-BE49-F238E27FC236}">
                    <a16:creationId xmlns:a16="http://schemas.microsoft.com/office/drawing/2014/main" id="{115F1127-052F-C34B-8E1E-7CDC241C9424}"/>
                  </a:ext>
                </a:extLst>
              </p:cNvPr>
              <p:cNvGrpSpPr>
                <a:grpSpLocks/>
              </p:cNvGrpSpPr>
              <p:nvPr/>
            </p:nvGrpSpPr>
            <p:grpSpPr bwMode="auto">
              <a:xfrm>
                <a:off x="68" y="2192"/>
                <a:ext cx="387" cy="139"/>
                <a:chOff x="322" y="890"/>
                <a:chExt cx="872" cy="339"/>
              </a:xfrm>
            </p:grpSpPr>
            <p:sp>
              <p:nvSpPr>
                <p:cNvPr id="568" name="Rectangle 83">
                  <a:extLst>
                    <a:ext uri="{FF2B5EF4-FFF2-40B4-BE49-F238E27FC236}">
                      <a16:creationId xmlns:a16="http://schemas.microsoft.com/office/drawing/2014/main" id="{65881937-B3B1-1648-96FC-7B2FC1478B4F}"/>
                    </a:ext>
                  </a:extLst>
                </p:cNvPr>
                <p:cNvSpPr>
                  <a:spLocks noChangeArrowheads="1"/>
                </p:cNvSpPr>
                <p:nvPr/>
              </p:nvSpPr>
              <p:spPr bwMode="auto">
                <a:xfrm>
                  <a:off x="323" y="1001"/>
                  <a:ext cx="864" cy="2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69" name="Rectangle 84">
                  <a:extLst>
                    <a:ext uri="{FF2B5EF4-FFF2-40B4-BE49-F238E27FC236}">
                      <a16:creationId xmlns:a16="http://schemas.microsoft.com/office/drawing/2014/main" id="{AF45AE34-402A-A44B-8735-89F4D11DE4A6}"/>
                    </a:ext>
                  </a:extLst>
                </p:cNvPr>
                <p:cNvSpPr>
                  <a:spLocks noChangeArrowheads="1"/>
                </p:cNvSpPr>
                <p:nvPr/>
              </p:nvSpPr>
              <p:spPr bwMode="auto">
                <a:xfrm>
                  <a:off x="392" y="1074"/>
                  <a:ext cx="54"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0" name="Rectangle 85">
                  <a:extLst>
                    <a:ext uri="{FF2B5EF4-FFF2-40B4-BE49-F238E27FC236}">
                      <a16:creationId xmlns:a16="http://schemas.microsoft.com/office/drawing/2014/main" id="{63B08352-6366-C449-AFF8-74595CB31C04}"/>
                    </a:ext>
                  </a:extLst>
                </p:cNvPr>
                <p:cNvSpPr>
                  <a:spLocks noChangeArrowheads="1"/>
                </p:cNvSpPr>
                <p:nvPr/>
              </p:nvSpPr>
              <p:spPr bwMode="auto">
                <a:xfrm>
                  <a:off x="466" y="1074"/>
                  <a:ext cx="54" cy="57"/>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1" name="Rectangle 86">
                  <a:extLst>
                    <a:ext uri="{FF2B5EF4-FFF2-40B4-BE49-F238E27FC236}">
                      <a16:creationId xmlns:a16="http://schemas.microsoft.com/office/drawing/2014/main" id="{3D297AFC-C66D-894E-AE47-F4E87BF71BD5}"/>
                    </a:ext>
                  </a:extLst>
                </p:cNvPr>
                <p:cNvSpPr>
                  <a:spLocks noChangeArrowheads="1"/>
                </p:cNvSpPr>
                <p:nvPr/>
              </p:nvSpPr>
              <p:spPr bwMode="auto">
                <a:xfrm>
                  <a:off x="535" y="1069"/>
                  <a:ext cx="59"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2" name="Rectangle 87">
                  <a:extLst>
                    <a:ext uri="{FF2B5EF4-FFF2-40B4-BE49-F238E27FC236}">
                      <a16:creationId xmlns:a16="http://schemas.microsoft.com/office/drawing/2014/main" id="{CD786996-1025-0D4C-A604-A48BE78F1060}"/>
                    </a:ext>
                  </a:extLst>
                </p:cNvPr>
                <p:cNvSpPr>
                  <a:spLocks noChangeArrowheads="1"/>
                </p:cNvSpPr>
                <p:nvPr/>
              </p:nvSpPr>
              <p:spPr bwMode="auto">
                <a:xfrm>
                  <a:off x="614" y="1069"/>
                  <a:ext cx="54"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3" name="AutoShape 88">
                  <a:extLst>
                    <a:ext uri="{FF2B5EF4-FFF2-40B4-BE49-F238E27FC236}">
                      <a16:creationId xmlns:a16="http://schemas.microsoft.com/office/drawing/2014/main" id="{EBAF0E02-EDCC-BA40-B794-B4CEBED48AB3}"/>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63" name="Picture 89" descr="desktop_computer_stylized_small">
                <a:extLst>
                  <a:ext uri="{FF2B5EF4-FFF2-40B4-BE49-F238E27FC236}">
                    <a16:creationId xmlns:a16="http://schemas.microsoft.com/office/drawing/2014/main" id="{D01682A1-7198-AA48-B9F5-9B6F0D114E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 name="Rectangle 90">
                <a:extLst>
                  <a:ext uri="{FF2B5EF4-FFF2-40B4-BE49-F238E27FC236}">
                    <a16:creationId xmlns:a16="http://schemas.microsoft.com/office/drawing/2014/main" id="{647A01FF-63ED-C84E-8F0A-C5936FD27EC4}"/>
                  </a:ext>
                </a:extLst>
              </p:cNvPr>
              <p:cNvSpPr>
                <a:spLocks noChangeArrowheads="1"/>
              </p:cNvSpPr>
              <p:nvPr/>
            </p:nvSpPr>
            <p:spPr bwMode="auto">
              <a:xfrm>
                <a:off x="529" y="2233"/>
                <a:ext cx="103" cy="9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65" name="Freeform 91">
                <a:extLst>
                  <a:ext uri="{FF2B5EF4-FFF2-40B4-BE49-F238E27FC236}">
                    <a16:creationId xmlns:a16="http://schemas.microsoft.com/office/drawing/2014/main" id="{6827B81D-6527-C248-9354-4DD1E608597F}"/>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6" name="Line 92">
                <a:extLst>
                  <a:ext uri="{FF2B5EF4-FFF2-40B4-BE49-F238E27FC236}">
                    <a16:creationId xmlns:a16="http://schemas.microsoft.com/office/drawing/2014/main" id="{131F1B37-9804-2442-8CFE-712BB8CF3538}"/>
                  </a:ext>
                </a:extLst>
              </p:cNvPr>
              <p:cNvSpPr>
                <a:spLocks noChangeShapeType="1"/>
              </p:cNvSpPr>
              <p:nvPr/>
            </p:nvSpPr>
            <p:spPr bwMode="auto">
              <a:xfrm flipH="1">
                <a:off x="470" y="2272"/>
                <a:ext cx="1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67" name="Picture 93" descr="tv">
                <a:extLst>
                  <a:ext uri="{FF2B5EF4-FFF2-40B4-BE49-F238E27FC236}">
                    <a16:creationId xmlns:a16="http://schemas.microsoft.com/office/drawing/2014/main" id="{BDF1EFF0-80BA-974F-98D5-E4B286967F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24" name="Group 77">
            <a:extLst>
              <a:ext uri="{FF2B5EF4-FFF2-40B4-BE49-F238E27FC236}">
                <a16:creationId xmlns:a16="http://schemas.microsoft.com/office/drawing/2014/main" id="{FC3842BA-F6A1-A943-8BC3-429F35A59344}"/>
              </a:ext>
            </a:extLst>
          </p:cNvPr>
          <p:cNvGrpSpPr>
            <a:grpSpLocks/>
          </p:cNvGrpSpPr>
          <p:nvPr/>
        </p:nvGrpSpPr>
        <p:grpSpPr bwMode="auto">
          <a:xfrm flipH="1">
            <a:off x="9079676" y="2243231"/>
            <a:ext cx="1034751" cy="625054"/>
            <a:chOff x="-490" y="1664"/>
            <a:chExt cx="1429" cy="842"/>
          </a:xfrm>
        </p:grpSpPr>
        <p:sp>
          <p:nvSpPr>
            <p:cNvPr id="542" name="AutoShape 78">
              <a:extLst>
                <a:ext uri="{FF2B5EF4-FFF2-40B4-BE49-F238E27FC236}">
                  <a16:creationId xmlns:a16="http://schemas.microsoft.com/office/drawing/2014/main" id="{F4CF8682-97EE-BF49-B3C0-F173095F33B8}"/>
                </a:ext>
              </a:extLst>
            </p:cNvPr>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43" name="Group 79">
              <a:extLst>
                <a:ext uri="{FF2B5EF4-FFF2-40B4-BE49-F238E27FC236}">
                  <a16:creationId xmlns:a16="http://schemas.microsoft.com/office/drawing/2014/main" id="{56B9DA88-CC8A-C74D-8040-0B141F083AFA}"/>
                </a:ext>
              </a:extLst>
            </p:cNvPr>
            <p:cNvGrpSpPr>
              <a:grpSpLocks/>
            </p:cNvGrpSpPr>
            <p:nvPr/>
          </p:nvGrpSpPr>
          <p:grpSpPr bwMode="auto">
            <a:xfrm>
              <a:off x="-427" y="1737"/>
              <a:ext cx="1217" cy="769"/>
              <a:chOff x="-427" y="1737"/>
              <a:chExt cx="1217" cy="769"/>
            </a:xfrm>
          </p:grpSpPr>
          <p:sp>
            <p:nvSpPr>
              <p:cNvPr id="544" name="Rectangle 80">
                <a:extLst>
                  <a:ext uri="{FF2B5EF4-FFF2-40B4-BE49-F238E27FC236}">
                    <a16:creationId xmlns:a16="http://schemas.microsoft.com/office/drawing/2014/main" id="{A1556C4D-4925-5C40-B85B-150BD64C2446}"/>
                  </a:ext>
                </a:extLst>
              </p:cNvPr>
              <p:cNvSpPr>
                <a:spLocks noChangeArrowheads="1"/>
              </p:cNvSpPr>
              <p:nvPr/>
            </p:nvSpPr>
            <p:spPr bwMode="auto">
              <a:xfrm>
                <a:off x="-337" y="1922"/>
                <a:ext cx="1127" cy="58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5" name="Line 7">
                <a:extLst>
                  <a:ext uri="{FF2B5EF4-FFF2-40B4-BE49-F238E27FC236}">
                    <a16:creationId xmlns:a16="http://schemas.microsoft.com/office/drawing/2014/main" id="{6D9A0B80-B994-8746-B864-F597C4DAD7AA}"/>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46" name="Group 82">
                <a:extLst>
                  <a:ext uri="{FF2B5EF4-FFF2-40B4-BE49-F238E27FC236}">
                    <a16:creationId xmlns:a16="http://schemas.microsoft.com/office/drawing/2014/main" id="{7AB878AD-9002-254F-8CC0-1E246192999E}"/>
                  </a:ext>
                </a:extLst>
              </p:cNvPr>
              <p:cNvGrpSpPr>
                <a:grpSpLocks/>
              </p:cNvGrpSpPr>
              <p:nvPr/>
            </p:nvGrpSpPr>
            <p:grpSpPr bwMode="auto">
              <a:xfrm>
                <a:off x="68" y="2192"/>
                <a:ext cx="387" cy="139"/>
                <a:chOff x="322" y="890"/>
                <a:chExt cx="872" cy="339"/>
              </a:xfrm>
            </p:grpSpPr>
            <p:sp>
              <p:nvSpPr>
                <p:cNvPr id="552" name="Rectangle 83">
                  <a:extLst>
                    <a:ext uri="{FF2B5EF4-FFF2-40B4-BE49-F238E27FC236}">
                      <a16:creationId xmlns:a16="http://schemas.microsoft.com/office/drawing/2014/main" id="{58D02BC1-3896-6C48-AC39-2A17579D8378}"/>
                    </a:ext>
                  </a:extLst>
                </p:cNvPr>
                <p:cNvSpPr>
                  <a:spLocks noChangeArrowheads="1"/>
                </p:cNvSpPr>
                <p:nvPr/>
              </p:nvSpPr>
              <p:spPr bwMode="auto">
                <a:xfrm>
                  <a:off x="323" y="999"/>
                  <a:ext cx="864" cy="2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3" name="Rectangle 84">
                  <a:extLst>
                    <a:ext uri="{FF2B5EF4-FFF2-40B4-BE49-F238E27FC236}">
                      <a16:creationId xmlns:a16="http://schemas.microsoft.com/office/drawing/2014/main" id="{0CB6E5E4-16FB-FF49-81B9-AB7424C636D8}"/>
                    </a:ext>
                  </a:extLst>
                </p:cNvPr>
                <p:cNvSpPr>
                  <a:spLocks noChangeArrowheads="1"/>
                </p:cNvSpPr>
                <p:nvPr/>
              </p:nvSpPr>
              <p:spPr bwMode="auto">
                <a:xfrm>
                  <a:off x="392" y="1072"/>
                  <a:ext cx="54"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4" name="Rectangle 85">
                  <a:extLst>
                    <a:ext uri="{FF2B5EF4-FFF2-40B4-BE49-F238E27FC236}">
                      <a16:creationId xmlns:a16="http://schemas.microsoft.com/office/drawing/2014/main" id="{D0C881FA-C4AA-C447-8DFC-9718590C3883}"/>
                    </a:ext>
                  </a:extLst>
                </p:cNvPr>
                <p:cNvSpPr>
                  <a:spLocks noChangeArrowheads="1"/>
                </p:cNvSpPr>
                <p:nvPr/>
              </p:nvSpPr>
              <p:spPr bwMode="auto">
                <a:xfrm>
                  <a:off x="466" y="1072"/>
                  <a:ext cx="54" cy="57"/>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5" name="Rectangle 86">
                  <a:extLst>
                    <a:ext uri="{FF2B5EF4-FFF2-40B4-BE49-F238E27FC236}">
                      <a16:creationId xmlns:a16="http://schemas.microsoft.com/office/drawing/2014/main" id="{F58E00EA-0D31-014A-89D2-9BACD30C5432}"/>
                    </a:ext>
                  </a:extLst>
                </p:cNvPr>
                <p:cNvSpPr>
                  <a:spLocks noChangeArrowheads="1"/>
                </p:cNvSpPr>
                <p:nvPr/>
              </p:nvSpPr>
              <p:spPr bwMode="auto">
                <a:xfrm>
                  <a:off x="536" y="1067"/>
                  <a:ext cx="59"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6" name="Rectangle 87">
                  <a:extLst>
                    <a:ext uri="{FF2B5EF4-FFF2-40B4-BE49-F238E27FC236}">
                      <a16:creationId xmlns:a16="http://schemas.microsoft.com/office/drawing/2014/main" id="{E02E834F-5367-AE43-AE78-3E1D6F2998E7}"/>
                    </a:ext>
                  </a:extLst>
                </p:cNvPr>
                <p:cNvSpPr>
                  <a:spLocks noChangeArrowheads="1"/>
                </p:cNvSpPr>
                <p:nvPr/>
              </p:nvSpPr>
              <p:spPr bwMode="auto">
                <a:xfrm>
                  <a:off x="615" y="1067"/>
                  <a:ext cx="54"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7" name="AutoShape 88">
                  <a:extLst>
                    <a:ext uri="{FF2B5EF4-FFF2-40B4-BE49-F238E27FC236}">
                      <a16:creationId xmlns:a16="http://schemas.microsoft.com/office/drawing/2014/main" id="{F52E13E5-BFDC-9B48-AFD6-8BF4E2E34CB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47" name="Picture 89" descr="desktop_computer_stylized_small">
                <a:extLst>
                  <a:ext uri="{FF2B5EF4-FFF2-40B4-BE49-F238E27FC236}">
                    <a16:creationId xmlns:a16="http://schemas.microsoft.com/office/drawing/2014/main" id="{46782061-070C-624F-ABB3-A650B38E5B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8" name="Rectangle 90">
                <a:extLst>
                  <a:ext uri="{FF2B5EF4-FFF2-40B4-BE49-F238E27FC236}">
                    <a16:creationId xmlns:a16="http://schemas.microsoft.com/office/drawing/2014/main" id="{813867D0-BBA4-D644-97B2-EAABDC50091B}"/>
                  </a:ext>
                </a:extLst>
              </p:cNvPr>
              <p:cNvSpPr>
                <a:spLocks noChangeArrowheads="1"/>
              </p:cNvSpPr>
              <p:nvPr/>
            </p:nvSpPr>
            <p:spPr bwMode="auto">
              <a:xfrm>
                <a:off x="529" y="2232"/>
                <a:ext cx="103" cy="9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9" name="Freeform 91">
                <a:extLst>
                  <a:ext uri="{FF2B5EF4-FFF2-40B4-BE49-F238E27FC236}">
                    <a16:creationId xmlns:a16="http://schemas.microsoft.com/office/drawing/2014/main" id="{04C61F80-C797-2A43-9E07-8D36C1F0B131}"/>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0" name="Line 92">
                <a:extLst>
                  <a:ext uri="{FF2B5EF4-FFF2-40B4-BE49-F238E27FC236}">
                    <a16:creationId xmlns:a16="http://schemas.microsoft.com/office/drawing/2014/main" id="{775B1909-4227-F444-97B1-F14F1FB52F9E}"/>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51" name="Picture 93" descr="tv">
                <a:extLst>
                  <a:ext uri="{FF2B5EF4-FFF2-40B4-BE49-F238E27FC236}">
                    <a16:creationId xmlns:a16="http://schemas.microsoft.com/office/drawing/2014/main" id="{B1847795-731E-3940-B2A1-A2B226A674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25" name="Group 77">
            <a:extLst>
              <a:ext uri="{FF2B5EF4-FFF2-40B4-BE49-F238E27FC236}">
                <a16:creationId xmlns:a16="http://schemas.microsoft.com/office/drawing/2014/main" id="{287AA7E4-54CA-844E-AF87-E56264EE9177}"/>
              </a:ext>
            </a:extLst>
          </p:cNvPr>
          <p:cNvGrpSpPr>
            <a:grpSpLocks/>
          </p:cNvGrpSpPr>
          <p:nvPr/>
        </p:nvGrpSpPr>
        <p:grpSpPr bwMode="auto">
          <a:xfrm flipH="1">
            <a:off x="8020975" y="1925365"/>
            <a:ext cx="1034751" cy="625054"/>
            <a:chOff x="-490" y="1664"/>
            <a:chExt cx="1429" cy="842"/>
          </a:xfrm>
        </p:grpSpPr>
        <p:sp>
          <p:nvSpPr>
            <p:cNvPr id="526" name="AutoShape 78">
              <a:extLst>
                <a:ext uri="{FF2B5EF4-FFF2-40B4-BE49-F238E27FC236}">
                  <a16:creationId xmlns:a16="http://schemas.microsoft.com/office/drawing/2014/main" id="{C41E7642-3290-4842-9222-3C6E96644D38}"/>
                </a:ext>
              </a:extLst>
            </p:cNvPr>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27" name="Group 79">
              <a:extLst>
                <a:ext uri="{FF2B5EF4-FFF2-40B4-BE49-F238E27FC236}">
                  <a16:creationId xmlns:a16="http://schemas.microsoft.com/office/drawing/2014/main" id="{3C5F0836-5CF2-E749-B3B4-C9164F510464}"/>
                </a:ext>
              </a:extLst>
            </p:cNvPr>
            <p:cNvGrpSpPr>
              <a:grpSpLocks/>
            </p:cNvGrpSpPr>
            <p:nvPr/>
          </p:nvGrpSpPr>
          <p:grpSpPr bwMode="auto">
            <a:xfrm>
              <a:off x="-427" y="1737"/>
              <a:ext cx="1217" cy="769"/>
              <a:chOff x="-427" y="1737"/>
              <a:chExt cx="1217" cy="769"/>
            </a:xfrm>
          </p:grpSpPr>
          <p:sp>
            <p:nvSpPr>
              <p:cNvPr id="528" name="Rectangle 80">
                <a:extLst>
                  <a:ext uri="{FF2B5EF4-FFF2-40B4-BE49-F238E27FC236}">
                    <a16:creationId xmlns:a16="http://schemas.microsoft.com/office/drawing/2014/main" id="{D376CDA2-F18B-3F49-AFE3-B0B10C189C64}"/>
                  </a:ext>
                </a:extLst>
              </p:cNvPr>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29" name="Line 7">
                <a:extLst>
                  <a:ext uri="{FF2B5EF4-FFF2-40B4-BE49-F238E27FC236}">
                    <a16:creationId xmlns:a16="http://schemas.microsoft.com/office/drawing/2014/main" id="{37A59894-2741-4D4A-8CDF-F25E9701CE00}"/>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30" name="Group 82">
                <a:extLst>
                  <a:ext uri="{FF2B5EF4-FFF2-40B4-BE49-F238E27FC236}">
                    <a16:creationId xmlns:a16="http://schemas.microsoft.com/office/drawing/2014/main" id="{BE061A62-D964-DE40-B1F1-41FBA95709FC}"/>
                  </a:ext>
                </a:extLst>
              </p:cNvPr>
              <p:cNvGrpSpPr>
                <a:grpSpLocks/>
              </p:cNvGrpSpPr>
              <p:nvPr/>
            </p:nvGrpSpPr>
            <p:grpSpPr bwMode="auto">
              <a:xfrm>
                <a:off x="68" y="2192"/>
                <a:ext cx="387" cy="139"/>
                <a:chOff x="322" y="890"/>
                <a:chExt cx="872" cy="339"/>
              </a:xfrm>
            </p:grpSpPr>
            <p:sp>
              <p:nvSpPr>
                <p:cNvPr id="536" name="Rectangle 83">
                  <a:extLst>
                    <a:ext uri="{FF2B5EF4-FFF2-40B4-BE49-F238E27FC236}">
                      <a16:creationId xmlns:a16="http://schemas.microsoft.com/office/drawing/2014/main" id="{FA602B06-9057-1D47-92F9-C0E6B376B892}"/>
                    </a:ext>
                  </a:extLst>
                </p:cNvPr>
                <p:cNvSpPr>
                  <a:spLocks noChangeArrowheads="1"/>
                </p:cNvSpPr>
                <p:nvPr/>
              </p:nvSpPr>
              <p:spPr bwMode="auto">
                <a:xfrm>
                  <a:off x="324" y="1000"/>
                  <a:ext cx="864" cy="2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7" name="Rectangle 84">
                  <a:extLst>
                    <a:ext uri="{FF2B5EF4-FFF2-40B4-BE49-F238E27FC236}">
                      <a16:creationId xmlns:a16="http://schemas.microsoft.com/office/drawing/2014/main" id="{5BD3CCE4-36D5-1B46-A7FD-CB5B204A6F0A}"/>
                    </a:ext>
                  </a:extLst>
                </p:cNvPr>
                <p:cNvSpPr>
                  <a:spLocks noChangeArrowheads="1"/>
                </p:cNvSpPr>
                <p:nvPr/>
              </p:nvSpPr>
              <p:spPr bwMode="auto">
                <a:xfrm>
                  <a:off x="393" y="1073"/>
                  <a:ext cx="54"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8" name="Rectangle 85">
                  <a:extLst>
                    <a:ext uri="{FF2B5EF4-FFF2-40B4-BE49-F238E27FC236}">
                      <a16:creationId xmlns:a16="http://schemas.microsoft.com/office/drawing/2014/main" id="{1802B9B8-7627-3E49-8C86-BAB66D025EA9}"/>
                    </a:ext>
                  </a:extLst>
                </p:cNvPr>
                <p:cNvSpPr>
                  <a:spLocks noChangeArrowheads="1"/>
                </p:cNvSpPr>
                <p:nvPr/>
              </p:nvSpPr>
              <p:spPr bwMode="auto">
                <a:xfrm>
                  <a:off x="467" y="1073"/>
                  <a:ext cx="54" cy="57"/>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9" name="Rectangle 86">
                  <a:extLst>
                    <a:ext uri="{FF2B5EF4-FFF2-40B4-BE49-F238E27FC236}">
                      <a16:creationId xmlns:a16="http://schemas.microsoft.com/office/drawing/2014/main" id="{83D7E963-6D7B-B44C-916F-650F75A71D8B}"/>
                    </a:ext>
                  </a:extLst>
                </p:cNvPr>
                <p:cNvSpPr>
                  <a:spLocks noChangeArrowheads="1"/>
                </p:cNvSpPr>
                <p:nvPr/>
              </p:nvSpPr>
              <p:spPr bwMode="auto">
                <a:xfrm>
                  <a:off x="536" y="1068"/>
                  <a:ext cx="59"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0" name="Rectangle 87">
                  <a:extLst>
                    <a:ext uri="{FF2B5EF4-FFF2-40B4-BE49-F238E27FC236}">
                      <a16:creationId xmlns:a16="http://schemas.microsoft.com/office/drawing/2014/main" id="{EA18CE1F-FE4F-7544-A37F-44D2310E04D9}"/>
                    </a:ext>
                  </a:extLst>
                </p:cNvPr>
                <p:cNvSpPr>
                  <a:spLocks noChangeArrowheads="1"/>
                </p:cNvSpPr>
                <p:nvPr/>
              </p:nvSpPr>
              <p:spPr bwMode="auto">
                <a:xfrm>
                  <a:off x="615" y="1068"/>
                  <a:ext cx="54" cy="57"/>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1" name="AutoShape 88">
                  <a:extLst>
                    <a:ext uri="{FF2B5EF4-FFF2-40B4-BE49-F238E27FC236}">
                      <a16:creationId xmlns:a16="http://schemas.microsoft.com/office/drawing/2014/main" id="{231D8DF4-C9A7-8542-924A-6CF22A5AA168}"/>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31" name="Picture 89" descr="desktop_computer_stylized_small">
                <a:extLst>
                  <a:ext uri="{FF2B5EF4-FFF2-40B4-BE49-F238E27FC236}">
                    <a16:creationId xmlns:a16="http://schemas.microsoft.com/office/drawing/2014/main" id="{2A67F404-25EF-E542-ABFE-5FD2F78D99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 name="Rectangle 90">
                <a:extLst>
                  <a:ext uri="{FF2B5EF4-FFF2-40B4-BE49-F238E27FC236}">
                    <a16:creationId xmlns:a16="http://schemas.microsoft.com/office/drawing/2014/main" id="{91C1B0D7-2818-D946-BBD7-E30EF1880B04}"/>
                  </a:ext>
                </a:extLst>
              </p:cNvPr>
              <p:cNvSpPr>
                <a:spLocks noChangeArrowheads="1"/>
              </p:cNvSpPr>
              <p:nvPr/>
            </p:nvSpPr>
            <p:spPr bwMode="auto">
              <a:xfrm>
                <a:off x="529" y="2233"/>
                <a:ext cx="103" cy="9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3" name="Freeform 91">
                <a:extLst>
                  <a:ext uri="{FF2B5EF4-FFF2-40B4-BE49-F238E27FC236}">
                    <a16:creationId xmlns:a16="http://schemas.microsoft.com/office/drawing/2014/main" id="{3A4CC558-FE68-5042-98E3-4318501AFE73}"/>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34" name="Line 92">
                <a:extLst>
                  <a:ext uri="{FF2B5EF4-FFF2-40B4-BE49-F238E27FC236}">
                    <a16:creationId xmlns:a16="http://schemas.microsoft.com/office/drawing/2014/main" id="{ABAF1BEB-04CA-3B48-8C67-7DE8731FAE04}"/>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35" name="Picture 93" descr="tv">
                <a:extLst>
                  <a:ext uri="{FF2B5EF4-FFF2-40B4-BE49-F238E27FC236}">
                    <a16:creationId xmlns:a16="http://schemas.microsoft.com/office/drawing/2014/main" id="{923D2FEA-B28C-CC4B-9A26-BE41579D5E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9596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 Summary of </a:t>
            </a:r>
            <a:r>
              <a:rPr lang="en-US" sz="4000" b="0" kern="0" dirty="0">
                <a:solidFill>
                  <a:srgbClr val="000099"/>
                </a:solidFill>
                <a:latin typeface="+mn-lt"/>
                <a:ea typeface="ＭＳ Ｐゴシック" charset="0"/>
              </a:rPr>
              <a:t>MAC</a:t>
            </a:r>
            <a:r>
              <a:rPr lang="en-US" b="0" kern="0" dirty="0">
                <a:solidFill>
                  <a:srgbClr val="000099"/>
                </a:solidFill>
                <a:latin typeface="+mn-lt"/>
                <a:ea typeface="ＭＳ Ｐゴシック" charset="0"/>
              </a:rPr>
              <a:t> protocols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39</a:t>
            </a:fld>
            <a:endParaRPr lang="en-US" dirty="0"/>
          </a:p>
        </p:txBody>
      </p:sp>
      <p:sp>
        <p:nvSpPr>
          <p:cNvPr id="38" name="Rectangle 3">
            <a:extLst>
              <a:ext uri="{FF2B5EF4-FFF2-40B4-BE49-F238E27FC236}">
                <a16:creationId xmlns:a16="http://schemas.microsoft.com/office/drawing/2014/main" id="{40E2AF9C-1A65-774D-917A-173687CEF53C}"/>
              </a:ext>
            </a:extLst>
          </p:cNvPr>
          <p:cNvSpPr txBox="1">
            <a:spLocks noChangeArrowheads="1"/>
          </p:cNvSpPr>
          <p:nvPr/>
        </p:nvSpPr>
        <p:spPr>
          <a:xfrm>
            <a:off x="1219199" y="1414670"/>
            <a:ext cx="10588487" cy="4906963"/>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indent="-231775">
              <a:defRPr/>
            </a:pPr>
            <a:r>
              <a:rPr lang="en-US" dirty="0">
                <a:solidFill>
                  <a:srgbClr val="C00000"/>
                </a:solidFill>
              </a:rPr>
              <a:t>channel partitioning, </a:t>
            </a:r>
            <a:r>
              <a:rPr lang="en-US" dirty="0"/>
              <a:t>by time, frequency or code</a:t>
            </a:r>
          </a:p>
          <a:p>
            <a:pPr marL="690563" lvl="1" indent="-233363">
              <a:defRPr/>
            </a:pPr>
            <a:r>
              <a:rPr lang="en-US" dirty="0"/>
              <a:t>Time Division, Frequency Division</a:t>
            </a:r>
          </a:p>
          <a:p>
            <a:pPr marL="231775" indent="-231775">
              <a:defRPr/>
            </a:pPr>
            <a:r>
              <a:rPr lang="en-US" dirty="0">
                <a:solidFill>
                  <a:srgbClr val="C00000"/>
                </a:solidFill>
              </a:rPr>
              <a:t>random access </a:t>
            </a:r>
            <a:r>
              <a:rPr lang="en-US" dirty="0"/>
              <a:t>(dynamic), </a:t>
            </a:r>
          </a:p>
          <a:p>
            <a:pPr marL="690563" lvl="1" indent="-233363">
              <a:defRPr/>
            </a:pPr>
            <a:r>
              <a:rPr lang="en-US" sz="2800" dirty="0"/>
              <a:t>ALOHA, S-ALOHA, CSMA, CSMA/CD</a:t>
            </a:r>
          </a:p>
          <a:p>
            <a:pPr marL="690563" lvl="1" indent="-233363">
              <a:defRPr/>
            </a:pPr>
            <a:r>
              <a:rPr lang="en-US" sz="2800" dirty="0"/>
              <a:t>carrier sensing: easy in some technologies (wire), hard in others (wireless)</a:t>
            </a:r>
          </a:p>
          <a:p>
            <a:pPr marL="690563" lvl="1" indent="-233363">
              <a:defRPr/>
            </a:pPr>
            <a:r>
              <a:rPr lang="en-US" sz="2800" dirty="0"/>
              <a:t>CSMA/CD used in Ethernet</a:t>
            </a:r>
          </a:p>
          <a:p>
            <a:pPr marL="690563" lvl="1" indent="-233363">
              <a:defRPr/>
            </a:pPr>
            <a:r>
              <a:rPr lang="en-US" sz="2800" dirty="0"/>
              <a:t>CSMA/CA used in 802.11</a:t>
            </a:r>
          </a:p>
          <a:p>
            <a:pPr marL="231775" indent="-231775">
              <a:tabLst>
                <a:tab pos="279400" algn="l"/>
              </a:tabLst>
              <a:defRPr/>
            </a:pPr>
            <a:r>
              <a:rPr lang="en-US" dirty="0">
                <a:solidFill>
                  <a:srgbClr val="C00000"/>
                </a:solidFill>
              </a:rPr>
              <a:t>taking turns</a:t>
            </a:r>
          </a:p>
          <a:p>
            <a:pPr marL="690563" lvl="1" indent="-233363">
              <a:defRPr/>
            </a:pPr>
            <a:r>
              <a:rPr lang="en-US" sz="2800" dirty="0"/>
              <a:t>polling from central site, token passing</a:t>
            </a:r>
          </a:p>
          <a:p>
            <a:pPr marL="690563" lvl="1" indent="-233363">
              <a:defRPr/>
            </a:pPr>
            <a:r>
              <a:rPr lang="en-US" sz="2800" dirty="0"/>
              <a:t>Bluetooth, FDDI,  token ring </a:t>
            </a:r>
          </a:p>
        </p:txBody>
      </p:sp>
    </p:spTree>
    <p:extLst>
      <p:ext uri="{BB962C8B-B14F-4D97-AF65-F5344CB8AC3E}">
        <p14:creationId xmlns:p14="http://schemas.microsoft.com/office/powerpoint/2010/main" val="340310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a14="http://schemas.microsoft.com/office/drawing/2010/main" w="190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1006769" y="1374867"/>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chemeClr val="bg1">
                  <a:lumMod val="75000"/>
                </a:schemeClr>
              </a:buClr>
            </a:pPr>
            <a:r>
              <a:rPr lang="en-US" altLang="en-US" dirty="0">
                <a:solidFill>
                  <a:schemeClr val="bg1">
                    <a:lumMod val="75000"/>
                  </a:schemeClr>
                </a:solidFill>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sz="3200" dirty="0">
                <a:solidFill>
                  <a:srgbClr val="C00000"/>
                </a:solidFill>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solidFill>
                  <a:srgbClr val="C00000"/>
                </a:solidFill>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40</a:t>
            </a:fld>
            <a:endParaRPr lang="en-US" dirty="0"/>
          </a:p>
        </p:txBody>
      </p:sp>
    </p:spTree>
    <p:extLst>
      <p:ext uri="{BB962C8B-B14F-4D97-AF65-F5344CB8AC3E}">
        <p14:creationId xmlns:p14="http://schemas.microsoft.com/office/powerpoint/2010/main" val="340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MAC addresses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5" name="Rectangle 3">
            <a:extLst>
              <a:ext uri="{FF2B5EF4-FFF2-40B4-BE49-F238E27FC236}">
                <a16:creationId xmlns:a16="http://schemas.microsoft.com/office/drawing/2014/main" id="{1EBB3351-6E63-CD4D-9FD2-D6498F65C79A}"/>
              </a:ext>
            </a:extLst>
          </p:cNvPr>
          <p:cNvSpPr txBox="1">
            <a:spLocks noChangeArrowheads="1"/>
          </p:cNvSpPr>
          <p:nvPr/>
        </p:nvSpPr>
        <p:spPr>
          <a:xfrm>
            <a:off x="877956" y="1480930"/>
            <a:ext cx="10903227" cy="19817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32-bit IP address: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network-layer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address for interface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used for layer 3 (network layer) forwarding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128.119.40.136</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8" name="Rectangle 3">
            <a:extLst>
              <a:ext uri="{FF2B5EF4-FFF2-40B4-BE49-F238E27FC236}">
                <a16:creationId xmlns:a16="http://schemas.microsoft.com/office/drawing/2014/main" id="{2F51F861-D4AD-CD46-A67F-018CCE6A2B4D}"/>
              </a:ext>
            </a:extLst>
          </p:cNvPr>
          <p:cNvSpPr txBox="1">
            <a:spLocks noChangeArrowheads="1"/>
          </p:cNvSpPr>
          <p:nvPr/>
        </p:nvSpPr>
        <p:spPr>
          <a:xfrm>
            <a:off x="925425" y="3402170"/>
            <a:ext cx="10903227" cy="22641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MAC (or LAN or physical or Ethernet) address:</a:t>
            </a: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function:</a:t>
            </a:r>
            <a:r>
              <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used “locally” to get frame from one interface to another physically-connected interface (same subnet, in IP-addressing sense)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48-bit MAC address (for most LANs) burned in NIC ROM, also sometimes software settable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grpSp>
        <p:nvGrpSpPr>
          <p:cNvPr id="3" name="Group 2">
            <a:extLst>
              <a:ext uri="{FF2B5EF4-FFF2-40B4-BE49-F238E27FC236}">
                <a16:creationId xmlns:a16="http://schemas.microsoft.com/office/drawing/2014/main" id="{CA3974C1-45B4-5341-A96C-26EFA0BC954B}"/>
              </a:ext>
            </a:extLst>
          </p:cNvPr>
          <p:cNvGrpSpPr/>
          <p:nvPr/>
        </p:nvGrpSpPr>
        <p:grpSpPr>
          <a:xfrm>
            <a:off x="912934" y="5533272"/>
            <a:ext cx="10903227" cy="903016"/>
            <a:chOff x="912934" y="5533272"/>
            <a:chExt cx="10903227" cy="903016"/>
          </a:xfrm>
        </p:grpSpPr>
        <p:sp>
          <p:nvSpPr>
            <p:cNvPr id="6" name="Text Box 6">
              <a:extLst>
                <a:ext uri="{FF2B5EF4-FFF2-40B4-BE49-F238E27FC236}">
                  <a16:creationId xmlns:a16="http://schemas.microsoft.com/office/drawing/2014/main" id="{4108502E-90D7-684B-A7CF-A0EB238E3E78}"/>
                </a:ext>
              </a:extLst>
            </p:cNvPr>
            <p:cNvSpPr txBox="1">
              <a:spLocks noChangeArrowheads="1"/>
            </p:cNvSpPr>
            <p:nvPr/>
          </p:nvSpPr>
          <p:spPr bwMode="auto">
            <a:xfrm>
              <a:off x="5649171" y="5789957"/>
              <a:ext cx="33886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hexadecimal (base 16) notation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(each “numeral” represents 4 bits)</a:t>
              </a:r>
            </a:p>
          </p:txBody>
        </p:sp>
        <p:sp>
          <p:nvSpPr>
            <p:cNvPr id="7" name="Line 7">
              <a:extLst>
                <a:ext uri="{FF2B5EF4-FFF2-40B4-BE49-F238E27FC236}">
                  <a16:creationId xmlns:a16="http://schemas.microsoft.com/office/drawing/2014/main" id="{F3EB23B5-9722-524B-A947-6BAB90B5BF10}"/>
                </a:ext>
              </a:extLst>
            </p:cNvPr>
            <p:cNvSpPr>
              <a:spLocks noChangeShapeType="1"/>
            </p:cNvSpPr>
            <p:nvPr/>
          </p:nvSpPr>
          <p:spPr bwMode="auto">
            <a:xfrm flipH="1" flipV="1">
              <a:off x="5021744" y="5895906"/>
              <a:ext cx="623681" cy="2133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3">
              <a:extLst>
                <a:ext uri="{FF2B5EF4-FFF2-40B4-BE49-F238E27FC236}">
                  <a16:creationId xmlns:a16="http://schemas.microsoft.com/office/drawing/2014/main" id="{D04D30B9-A03D-3D4E-82B8-D739C54E39F8}"/>
                </a:ext>
              </a:extLst>
            </p:cNvPr>
            <p:cNvSpPr txBox="1">
              <a:spLocks noChangeArrowheads="1"/>
            </p:cNvSpPr>
            <p:nvPr/>
          </p:nvSpPr>
          <p:spPr>
            <a:xfrm>
              <a:off x="912934" y="5533272"/>
              <a:ext cx="10903227" cy="58271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1A-2F-BB-76-09-AD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grpSp>
    </p:spTree>
    <p:extLst>
      <p:ext uri="{BB962C8B-B14F-4D97-AF65-F5344CB8AC3E}">
        <p14:creationId xmlns:p14="http://schemas.microsoft.com/office/powerpoint/2010/main" val="15505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4798734" y="4271477"/>
            <a:ext cx="901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583225" y="3351624"/>
            <a:ext cx="0" cy="6556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359594" y="5298866"/>
            <a:ext cx="0" cy="4381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MAC addresses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5" name="Text Box 4">
            <a:extLst>
              <a:ext uri="{FF2B5EF4-FFF2-40B4-BE49-F238E27FC236}">
                <a16:creationId xmlns:a16="http://schemas.microsoft.com/office/drawing/2014/main" id="{639A8D23-CDBF-2646-8186-B3743129919D}"/>
              </a:ext>
            </a:extLst>
          </p:cNvPr>
          <p:cNvSpPr txBox="1">
            <a:spLocks noChangeArrowheads="1"/>
          </p:cNvSpPr>
          <p:nvPr/>
        </p:nvSpPr>
        <p:spPr bwMode="auto">
          <a:xfrm>
            <a:off x="1219200" y="1216922"/>
            <a:ext cx="8331255"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each interface on LAN </a:t>
            </a:r>
          </a:p>
          <a:p>
            <a:pPr marL="457200" marR="0" lvl="0" indent="-274638"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has unique 48-bit </a:t>
            </a:r>
            <a:r>
              <a:rPr kumimoji="0" lang="en-US" sz="2800" b="0" i="0"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MAC</a:t>
            </a: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address</a:t>
            </a:r>
          </a:p>
          <a:p>
            <a:pPr marL="457200" marR="0" lvl="0" indent="-274638"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has a locally unique 32-bit IP address (as we’ve seen)</a:t>
            </a: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425937" y="3593615"/>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446825" y="4320484"/>
            <a:ext cx="7969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2" name="Text Box 24">
            <a:extLst>
              <a:ext uri="{FF2B5EF4-FFF2-40B4-BE49-F238E27FC236}">
                <a16:creationId xmlns:a16="http://schemas.microsoft.com/office/drawing/2014/main" id="{0B96A29F-FA92-4046-A8C4-553BE3BB408B}"/>
              </a:ext>
            </a:extLst>
          </p:cNvPr>
          <p:cNvSpPr txBox="1">
            <a:spLocks noChangeArrowheads="1"/>
          </p:cNvSpPr>
          <p:nvPr/>
        </p:nvSpPr>
        <p:spPr bwMode="auto">
          <a:xfrm>
            <a:off x="6890648" y="3308137"/>
            <a:ext cx="178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1A-2F-BB-76-09-AD</a:t>
            </a: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8005327" y="4436502"/>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7909197" y="4779066"/>
            <a:ext cx="173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56" name="Line 28">
            <a:extLst>
              <a:ext uri="{FF2B5EF4-FFF2-40B4-BE49-F238E27FC236}">
                <a16:creationId xmlns:a16="http://schemas.microsoft.com/office/drawing/2014/main" id="{75320AB1-33FB-E441-96FA-8A3695961F8E}"/>
              </a:ext>
            </a:extLst>
          </p:cNvPr>
          <p:cNvSpPr>
            <a:spLocks noChangeShapeType="1"/>
          </p:cNvSpPr>
          <p:nvPr/>
        </p:nvSpPr>
        <p:spPr bwMode="auto">
          <a:xfrm flipH="1">
            <a:off x="6462781" y="5733635"/>
            <a:ext cx="36036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7" name="Text Box 29">
            <a:extLst>
              <a:ext uri="{FF2B5EF4-FFF2-40B4-BE49-F238E27FC236}">
                <a16:creationId xmlns:a16="http://schemas.microsoft.com/office/drawing/2014/main" id="{5200AA6C-1F84-3F41-9A67-F6A4557B0A51}"/>
              </a:ext>
            </a:extLst>
          </p:cNvPr>
          <p:cNvSpPr txBox="1">
            <a:spLocks noChangeArrowheads="1"/>
          </p:cNvSpPr>
          <p:nvPr/>
        </p:nvSpPr>
        <p:spPr bwMode="auto">
          <a:xfrm>
            <a:off x="6785122" y="5577774"/>
            <a:ext cx="174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0C-C4-11-6F-E3-98</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4735234" y="4427052"/>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3817659" y="4801702"/>
            <a:ext cx="168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71-65-F7-2B-08-53</a:t>
            </a:r>
          </a:p>
        </p:txBody>
      </p:sp>
      <p:sp>
        <p:nvSpPr>
          <p:cNvPr id="60" name="Text Box 32">
            <a:extLst>
              <a:ext uri="{FF2B5EF4-FFF2-40B4-BE49-F238E27FC236}">
                <a16:creationId xmlns:a16="http://schemas.microsoft.com/office/drawing/2014/main" id="{4D80277F-6853-7C4B-8A3B-77BAE9A5AE2F}"/>
              </a:ext>
            </a:extLst>
          </p:cNvPr>
          <p:cNvSpPr txBox="1">
            <a:spLocks noChangeArrowheads="1"/>
          </p:cNvSpPr>
          <p:nvPr/>
        </p:nvSpPr>
        <p:spPr bwMode="auto">
          <a:xfrm>
            <a:off x="5327374" y="3992146"/>
            <a:ext cx="217335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   </a:t>
            </a: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LAN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(wired or wireless)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137.196.7/24</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488853" y="335344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030223" y="2820774"/>
            <a:ext cx="812800" cy="658813"/>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4597155" y="413978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287678" y="560675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8031860" y="420170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3922434" y="3893652"/>
            <a:ext cx="812800" cy="658813"/>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7880069" y="4049022"/>
            <a:ext cx="812800" cy="658812"/>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cxnSp>
        <p:nvCxnSpPr>
          <p:cNvPr id="4" name="Straight Arrow Connector 3">
            <a:extLst>
              <a:ext uri="{FF2B5EF4-FFF2-40B4-BE49-F238E27FC236}">
                <a16:creationId xmlns:a16="http://schemas.microsoft.com/office/drawing/2014/main" id="{104DD163-DABA-C240-A6C6-E33234DB2F4D}"/>
              </a:ext>
            </a:extLst>
          </p:cNvPr>
          <p:cNvCxnSpPr/>
          <p:nvPr/>
        </p:nvCxnSpPr>
        <p:spPr>
          <a:xfrm flipH="1">
            <a:off x="6719722" y="3486836"/>
            <a:ext cx="2548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5832544" y="5800310"/>
            <a:ext cx="812800" cy="658813"/>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7" name="Text Box 33">
            <a:extLst>
              <a:ext uri="{FF2B5EF4-FFF2-40B4-BE49-F238E27FC236}">
                <a16:creationId xmlns:a16="http://schemas.microsoft.com/office/drawing/2014/main" id="{4D60F09C-EEAE-8949-89C9-70CE657C87F3}"/>
              </a:ext>
            </a:extLst>
          </p:cNvPr>
          <p:cNvSpPr txBox="1">
            <a:spLocks noChangeArrowheads="1"/>
          </p:cNvSpPr>
          <p:nvPr/>
        </p:nvSpPr>
        <p:spPr bwMode="auto">
          <a:xfrm>
            <a:off x="6867458" y="3093691"/>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137.196.7.78</a:t>
            </a:r>
          </a:p>
        </p:txBody>
      </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7903609" y="4977848"/>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137.196.7.14</a:t>
            </a:r>
          </a:p>
        </p:txBody>
      </p:sp>
      <p:sp>
        <p:nvSpPr>
          <p:cNvPr id="89" name="Text Box 39">
            <a:extLst>
              <a:ext uri="{FF2B5EF4-FFF2-40B4-BE49-F238E27FC236}">
                <a16:creationId xmlns:a16="http://schemas.microsoft.com/office/drawing/2014/main" id="{2D84C91A-F7A7-644A-9323-5E12ED7E9513}"/>
              </a:ext>
            </a:extLst>
          </p:cNvPr>
          <p:cNvSpPr txBox="1">
            <a:spLocks noChangeArrowheads="1"/>
          </p:cNvSpPr>
          <p:nvPr/>
        </p:nvSpPr>
        <p:spPr bwMode="auto">
          <a:xfrm>
            <a:off x="6746875" y="5795342"/>
            <a:ext cx="1217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137.196.7.88</a:t>
            </a:r>
          </a:p>
        </p:txBody>
      </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3822352" y="5017604"/>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137.196.7.23</a:t>
            </a:r>
          </a:p>
        </p:txBody>
      </p:sp>
    </p:spTree>
    <p:extLst>
      <p:ext uri="{BB962C8B-B14F-4D97-AF65-F5344CB8AC3E}">
        <p14:creationId xmlns:p14="http://schemas.microsoft.com/office/powerpoint/2010/main" val="369097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MAC addresses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6" name="Rectangle 3">
            <a:extLst>
              <a:ext uri="{FF2B5EF4-FFF2-40B4-BE49-F238E27FC236}">
                <a16:creationId xmlns:a16="http://schemas.microsoft.com/office/drawing/2014/main" id="{B986A0BA-C01E-D148-B175-80505AC80C09}"/>
              </a:ext>
            </a:extLst>
          </p:cNvPr>
          <p:cNvSpPr txBox="1">
            <a:spLocks noChangeArrowheads="1"/>
          </p:cNvSpPr>
          <p:nvPr/>
        </p:nvSpPr>
        <p:spPr>
          <a:xfrm>
            <a:off x="1010477" y="1441173"/>
            <a:ext cx="10028583" cy="501263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MAC address allocation administered by IEEE</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manufacturer buys portion of MAC address space (to assure uniqueness)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analogy:</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MAC address: like Social Security Number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 address: like postal address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MAC flat address: portability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can move interface from one LAN to another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recall IP address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portable: depends on IP subnet to which node is attached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3200" b="0" i="0" u="none" strike="noStrike" kern="1200" cap="none" spc="0" normalizeH="0" baseline="0" noProof="0" dirty="0">
              <a:ln>
                <a:noFill/>
              </a:ln>
              <a:solidFill>
                <a:prstClr val="black"/>
              </a:solidFill>
              <a:effectLst/>
              <a:uLnTx/>
              <a:uFillTx/>
              <a:latin typeface="Gill Sans MT" charset="0"/>
              <a:ea typeface="+mn-ea"/>
              <a:cs typeface="+mn-cs"/>
            </a:endParaRPr>
          </a:p>
        </p:txBody>
      </p:sp>
    </p:spTree>
    <p:extLst>
      <p:ext uri="{BB962C8B-B14F-4D97-AF65-F5344CB8AC3E}">
        <p14:creationId xmlns:p14="http://schemas.microsoft.com/office/powerpoint/2010/main" val="49761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dissolve">
                                      <p:cBhvr>
                                        <p:cTn id="15" dur="500"/>
                                        <p:tgtEl>
                                          <p:spTgt spid="3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6">
                                            <p:txEl>
                                              <p:pRg st="4" end="4"/>
                                            </p:txEl>
                                          </p:spTgt>
                                        </p:tgtEl>
                                        <p:attrNameLst>
                                          <p:attrName>style.visibility</p:attrName>
                                        </p:attrNameLst>
                                      </p:cBhvr>
                                      <p:to>
                                        <p:strVal val="visible"/>
                                      </p:to>
                                    </p:set>
                                    <p:animEffect transition="in" filter="dissolve">
                                      <p:cBhvr>
                                        <p:cTn id="21" dur="500"/>
                                        <p:tgtEl>
                                          <p:spTgt spid="3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6">
                                            <p:txEl>
                                              <p:pRg st="5" end="5"/>
                                            </p:txEl>
                                          </p:spTgt>
                                        </p:tgtEl>
                                        <p:attrNameLst>
                                          <p:attrName>style.visibility</p:attrName>
                                        </p:attrNameLst>
                                      </p:cBhvr>
                                      <p:to>
                                        <p:strVal val="visible"/>
                                      </p:to>
                                    </p:set>
                                    <p:animEffect transition="in" filter="dissolve">
                                      <p:cBhvr>
                                        <p:cTn id="26" dur="500"/>
                                        <p:tgtEl>
                                          <p:spTgt spid="36">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6">
                                            <p:txEl>
                                              <p:pRg st="6" end="6"/>
                                            </p:txEl>
                                          </p:spTgt>
                                        </p:tgtEl>
                                        <p:attrNameLst>
                                          <p:attrName>style.visibility</p:attrName>
                                        </p:attrNameLst>
                                      </p:cBhvr>
                                      <p:to>
                                        <p:strVal val="visible"/>
                                      </p:to>
                                    </p:set>
                                    <p:animEffect transition="in" filter="dissolve">
                                      <p:cBhvr>
                                        <p:cTn id="29" dur="500"/>
                                        <p:tgtEl>
                                          <p:spTgt spid="36">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6">
                                            <p:txEl>
                                              <p:pRg st="7" end="7"/>
                                            </p:txEl>
                                          </p:spTgt>
                                        </p:tgtEl>
                                        <p:attrNameLst>
                                          <p:attrName>style.visibility</p:attrName>
                                        </p:attrNameLst>
                                      </p:cBhvr>
                                      <p:to>
                                        <p:strVal val="visible"/>
                                      </p:to>
                                    </p:set>
                                    <p:animEffect transition="in" filter="dissolve">
                                      <p:cBhvr>
                                        <p:cTn id="32" dur="500"/>
                                        <p:tgtEl>
                                          <p:spTgt spid="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ARP: address resolution protocol</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E7D1271A-DBC6-204B-8B80-84096104E623}"/>
              </a:ext>
            </a:extLst>
          </p:cNvPr>
          <p:cNvSpPr txBox="1">
            <a:spLocks noChangeArrowheads="1"/>
          </p:cNvSpPr>
          <p:nvPr/>
        </p:nvSpPr>
        <p:spPr>
          <a:xfrm>
            <a:off x="6082748" y="2344599"/>
            <a:ext cx="5193195" cy="9532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ARP table: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IP node (host, router) on LAN has table</a:t>
            </a:r>
          </a:p>
        </p:txBody>
      </p:sp>
      <p:sp>
        <p:nvSpPr>
          <p:cNvPr id="7" name="Text Box 6">
            <a:extLst>
              <a:ext uri="{FF2B5EF4-FFF2-40B4-BE49-F238E27FC236}">
                <a16:creationId xmlns:a16="http://schemas.microsoft.com/office/drawing/2014/main" id="{8DB7D2E6-BC71-6342-8A7E-D3134900B7EA}"/>
              </a:ext>
            </a:extLst>
          </p:cNvPr>
          <p:cNvSpPr txBox="1">
            <a:spLocks noChangeArrowheads="1"/>
          </p:cNvSpPr>
          <p:nvPr/>
        </p:nvSpPr>
        <p:spPr bwMode="auto">
          <a:xfrm>
            <a:off x="786592" y="1314450"/>
            <a:ext cx="11034346"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Question:</a:t>
            </a:r>
            <a:r>
              <a:rPr kumimoji="0" lang="en-US" sz="2800" b="0" i="0"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how to determine interface’s MAC address, knowing its IP address?</a:t>
            </a:r>
          </a:p>
        </p:txBody>
      </p:sp>
      <p:grpSp>
        <p:nvGrpSpPr>
          <p:cNvPr id="50" name="Group 49">
            <a:extLst>
              <a:ext uri="{FF2B5EF4-FFF2-40B4-BE49-F238E27FC236}">
                <a16:creationId xmlns:a16="http://schemas.microsoft.com/office/drawing/2014/main" id="{46F90A8E-A97F-4B47-8617-1E0B801A3FBF}"/>
              </a:ext>
            </a:extLst>
          </p:cNvPr>
          <p:cNvGrpSpPr/>
          <p:nvPr/>
        </p:nvGrpSpPr>
        <p:grpSpPr>
          <a:xfrm>
            <a:off x="948563" y="2990022"/>
            <a:ext cx="4847955" cy="2799867"/>
            <a:chOff x="3970059" y="2973174"/>
            <a:chExt cx="6053187" cy="3638349"/>
          </a:xfrm>
        </p:grpSpPr>
        <p:sp>
          <p:nvSpPr>
            <p:cNvPr id="51" name="Line 19">
              <a:extLst>
                <a:ext uri="{FF2B5EF4-FFF2-40B4-BE49-F238E27FC236}">
                  <a16:creationId xmlns:a16="http://schemas.microsoft.com/office/drawing/2014/main" id="{EFCCF237-D462-A848-A2F9-0B5DDED1EC93}"/>
                </a:ext>
              </a:extLst>
            </p:cNvPr>
            <p:cNvSpPr>
              <a:spLocks noChangeShapeType="1"/>
            </p:cNvSpPr>
            <p:nvPr/>
          </p:nvSpPr>
          <p:spPr bwMode="auto">
            <a:xfrm>
              <a:off x="4951134" y="4423877"/>
              <a:ext cx="901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2" name="Line 20">
              <a:extLst>
                <a:ext uri="{FF2B5EF4-FFF2-40B4-BE49-F238E27FC236}">
                  <a16:creationId xmlns:a16="http://schemas.microsoft.com/office/drawing/2014/main" id="{26F73C0C-F34D-EB41-919F-BDF66A1E557B}"/>
                </a:ext>
              </a:extLst>
            </p:cNvPr>
            <p:cNvSpPr>
              <a:spLocks noChangeShapeType="1"/>
            </p:cNvSpPr>
            <p:nvPr/>
          </p:nvSpPr>
          <p:spPr bwMode="auto">
            <a:xfrm>
              <a:off x="6735625" y="3504024"/>
              <a:ext cx="0" cy="6556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3" name="Line 22">
              <a:extLst>
                <a:ext uri="{FF2B5EF4-FFF2-40B4-BE49-F238E27FC236}">
                  <a16:creationId xmlns:a16="http://schemas.microsoft.com/office/drawing/2014/main" id="{F5CD6898-8663-6D43-BAA6-A8946A48AD83}"/>
                </a:ext>
              </a:extLst>
            </p:cNvPr>
            <p:cNvSpPr>
              <a:spLocks noChangeShapeType="1"/>
            </p:cNvSpPr>
            <p:nvPr/>
          </p:nvSpPr>
          <p:spPr bwMode="auto">
            <a:xfrm flipV="1">
              <a:off x="6511994" y="5451266"/>
              <a:ext cx="0" cy="4381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4" name="Freeform 8">
              <a:extLst>
                <a:ext uri="{FF2B5EF4-FFF2-40B4-BE49-F238E27FC236}">
                  <a16:creationId xmlns:a16="http://schemas.microsoft.com/office/drawing/2014/main" id="{BC091F0C-CFB4-544C-B235-9FB23A12BB73}"/>
                </a:ext>
              </a:extLst>
            </p:cNvPr>
            <p:cNvSpPr>
              <a:spLocks/>
            </p:cNvSpPr>
            <p:nvPr/>
          </p:nvSpPr>
          <p:spPr bwMode="auto">
            <a:xfrm>
              <a:off x="5578337" y="3746015"/>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 name="Line 21">
              <a:extLst>
                <a:ext uri="{FF2B5EF4-FFF2-40B4-BE49-F238E27FC236}">
                  <a16:creationId xmlns:a16="http://schemas.microsoft.com/office/drawing/2014/main" id="{1F2D744C-309E-1748-8CEF-A191DA937537}"/>
                </a:ext>
              </a:extLst>
            </p:cNvPr>
            <p:cNvSpPr>
              <a:spLocks noChangeShapeType="1"/>
            </p:cNvSpPr>
            <p:nvPr/>
          </p:nvSpPr>
          <p:spPr bwMode="auto">
            <a:xfrm flipH="1">
              <a:off x="7599225" y="4472884"/>
              <a:ext cx="7969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 name="Text Box 24">
              <a:extLst>
                <a:ext uri="{FF2B5EF4-FFF2-40B4-BE49-F238E27FC236}">
                  <a16:creationId xmlns:a16="http://schemas.microsoft.com/office/drawing/2014/main" id="{CBB39874-5BD1-5D4B-8E31-25BEBA2920E0}"/>
                </a:ext>
              </a:extLst>
            </p:cNvPr>
            <p:cNvSpPr txBox="1">
              <a:spLocks noChangeArrowheads="1"/>
            </p:cNvSpPr>
            <p:nvPr/>
          </p:nvSpPr>
          <p:spPr bwMode="auto">
            <a:xfrm>
              <a:off x="7043047" y="3460537"/>
              <a:ext cx="1998238" cy="39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1A-2F-BB-76-09-AD</a:t>
              </a:r>
            </a:p>
          </p:txBody>
        </p:sp>
        <p:sp>
          <p:nvSpPr>
            <p:cNvPr id="57" name="Line 26">
              <a:extLst>
                <a:ext uri="{FF2B5EF4-FFF2-40B4-BE49-F238E27FC236}">
                  <a16:creationId xmlns:a16="http://schemas.microsoft.com/office/drawing/2014/main" id="{7C2882E3-6473-EB4E-9538-2CCE1D1E6897}"/>
                </a:ext>
              </a:extLst>
            </p:cNvPr>
            <p:cNvSpPr>
              <a:spLocks noChangeShapeType="1"/>
            </p:cNvSpPr>
            <p:nvPr/>
          </p:nvSpPr>
          <p:spPr bwMode="auto">
            <a:xfrm flipV="1">
              <a:off x="8157727" y="4588902"/>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Text Box 27">
              <a:extLst>
                <a:ext uri="{FF2B5EF4-FFF2-40B4-BE49-F238E27FC236}">
                  <a16:creationId xmlns:a16="http://schemas.microsoft.com/office/drawing/2014/main" id="{5C7845EB-10F3-1149-A9A1-1A0A55753B0E}"/>
                </a:ext>
              </a:extLst>
            </p:cNvPr>
            <p:cNvSpPr txBox="1">
              <a:spLocks noChangeArrowheads="1"/>
            </p:cNvSpPr>
            <p:nvPr/>
          </p:nvSpPr>
          <p:spPr bwMode="auto">
            <a:xfrm>
              <a:off x="8061597" y="4931465"/>
              <a:ext cx="1961649" cy="39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58-23-D7-FA-20-B0</a:t>
              </a:r>
            </a:p>
          </p:txBody>
        </p:sp>
        <p:sp>
          <p:nvSpPr>
            <p:cNvPr id="59" name="Line 28">
              <a:extLst>
                <a:ext uri="{FF2B5EF4-FFF2-40B4-BE49-F238E27FC236}">
                  <a16:creationId xmlns:a16="http://schemas.microsoft.com/office/drawing/2014/main" id="{8915AAD7-DFE8-3C4C-854D-2C0B5A2460C3}"/>
                </a:ext>
              </a:extLst>
            </p:cNvPr>
            <p:cNvSpPr>
              <a:spLocks noChangeShapeType="1"/>
            </p:cNvSpPr>
            <p:nvPr/>
          </p:nvSpPr>
          <p:spPr bwMode="auto">
            <a:xfrm flipH="1">
              <a:off x="6615181" y="5886035"/>
              <a:ext cx="36036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0" name="Text Box 29">
              <a:extLst>
                <a:ext uri="{FF2B5EF4-FFF2-40B4-BE49-F238E27FC236}">
                  <a16:creationId xmlns:a16="http://schemas.microsoft.com/office/drawing/2014/main" id="{07636FFE-5FCF-0A44-960C-F51BD2EC917B}"/>
                </a:ext>
              </a:extLst>
            </p:cNvPr>
            <p:cNvSpPr txBox="1">
              <a:spLocks noChangeArrowheads="1"/>
            </p:cNvSpPr>
            <p:nvPr/>
          </p:nvSpPr>
          <p:spPr bwMode="auto">
            <a:xfrm>
              <a:off x="6937522" y="5730174"/>
              <a:ext cx="1935869" cy="39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0C-C4-11-6F-E3-98</a:t>
              </a:r>
            </a:p>
          </p:txBody>
        </p:sp>
        <p:sp>
          <p:nvSpPr>
            <p:cNvPr id="61" name="Line 30">
              <a:extLst>
                <a:ext uri="{FF2B5EF4-FFF2-40B4-BE49-F238E27FC236}">
                  <a16:creationId xmlns:a16="http://schemas.microsoft.com/office/drawing/2014/main" id="{65842429-83E8-C843-8F18-759730DAB212}"/>
                </a:ext>
              </a:extLst>
            </p:cNvPr>
            <p:cNvSpPr>
              <a:spLocks noChangeShapeType="1"/>
            </p:cNvSpPr>
            <p:nvPr/>
          </p:nvSpPr>
          <p:spPr bwMode="auto">
            <a:xfrm flipV="1">
              <a:off x="4887634" y="4579452"/>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2" name="Text Box 31">
              <a:extLst>
                <a:ext uri="{FF2B5EF4-FFF2-40B4-BE49-F238E27FC236}">
                  <a16:creationId xmlns:a16="http://schemas.microsoft.com/office/drawing/2014/main" id="{7472F3E3-B59C-CE45-A51F-F369BE06C257}"/>
                </a:ext>
              </a:extLst>
            </p:cNvPr>
            <p:cNvSpPr txBox="1">
              <a:spLocks noChangeArrowheads="1"/>
            </p:cNvSpPr>
            <p:nvPr/>
          </p:nvSpPr>
          <p:spPr bwMode="auto">
            <a:xfrm>
              <a:off x="3970059" y="4954102"/>
              <a:ext cx="1935869" cy="39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71-65-F7-2B-08-53</a:t>
              </a:r>
            </a:p>
          </p:txBody>
        </p:sp>
        <p:sp>
          <p:nvSpPr>
            <p:cNvPr id="63" name="Text Box 32">
              <a:extLst>
                <a:ext uri="{FF2B5EF4-FFF2-40B4-BE49-F238E27FC236}">
                  <a16:creationId xmlns:a16="http://schemas.microsoft.com/office/drawing/2014/main" id="{76E01186-F965-E044-8ADB-FE380CAFCF2D}"/>
                </a:ext>
              </a:extLst>
            </p:cNvPr>
            <p:cNvSpPr txBox="1">
              <a:spLocks noChangeArrowheads="1"/>
            </p:cNvSpPr>
            <p:nvPr/>
          </p:nvSpPr>
          <p:spPr bwMode="auto">
            <a:xfrm>
              <a:off x="5363947" y="4420079"/>
              <a:ext cx="2173356" cy="47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LAN</a:t>
              </a:r>
            </a:p>
          </p:txBody>
        </p:sp>
        <p:sp>
          <p:nvSpPr>
            <p:cNvPr id="64" name="Rectangle 37">
              <a:extLst>
                <a:ext uri="{FF2B5EF4-FFF2-40B4-BE49-F238E27FC236}">
                  <a16:creationId xmlns:a16="http://schemas.microsoft.com/office/drawing/2014/main" id="{54AF773F-51B4-F84F-A15B-941A3EE37448}"/>
                </a:ext>
              </a:extLst>
            </p:cNvPr>
            <p:cNvSpPr>
              <a:spLocks noChangeArrowheads="1"/>
            </p:cNvSpPr>
            <p:nvPr/>
          </p:nvSpPr>
          <p:spPr bwMode="auto">
            <a:xfrm>
              <a:off x="6641253" y="350584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65" name="Group 44">
              <a:extLst>
                <a:ext uri="{FF2B5EF4-FFF2-40B4-BE49-F238E27FC236}">
                  <a16:creationId xmlns:a16="http://schemas.microsoft.com/office/drawing/2014/main" id="{85EE06A5-9204-7B4E-B07F-32BA1B5EDB15}"/>
                </a:ext>
              </a:extLst>
            </p:cNvPr>
            <p:cNvGrpSpPr>
              <a:grpSpLocks/>
            </p:cNvGrpSpPr>
            <p:nvPr/>
          </p:nvGrpSpPr>
          <p:grpSpPr bwMode="auto">
            <a:xfrm>
              <a:off x="6182623" y="2973174"/>
              <a:ext cx="812800" cy="658813"/>
              <a:chOff x="-44" y="1473"/>
              <a:chExt cx="981" cy="1105"/>
            </a:xfrm>
          </p:grpSpPr>
          <p:pic>
            <p:nvPicPr>
              <p:cNvPr id="83" name="Picture 45" descr="desktop_computer_stylized_medium">
                <a:extLst>
                  <a:ext uri="{FF2B5EF4-FFF2-40B4-BE49-F238E27FC236}">
                    <a16:creationId xmlns:a16="http://schemas.microsoft.com/office/drawing/2014/main" id="{23C296A6-6B32-A64A-9411-85507BE07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46">
                <a:extLst>
                  <a:ext uri="{FF2B5EF4-FFF2-40B4-BE49-F238E27FC236}">
                    <a16:creationId xmlns:a16="http://schemas.microsoft.com/office/drawing/2014/main" id="{42ECB958-418E-FB44-BE70-E256C588C7A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6" name="Rectangle 37">
              <a:extLst>
                <a:ext uri="{FF2B5EF4-FFF2-40B4-BE49-F238E27FC236}">
                  <a16:creationId xmlns:a16="http://schemas.microsoft.com/office/drawing/2014/main" id="{BAB24AC1-02B1-BF40-BED4-B66E7B0C5E8C}"/>
                </a:ext>
              </a:extLst>
            </p:cNvPr>
            <p:cNvSpPr>
              <a:spLocks noChangeArrowheads="1"/>
            </p:cNvSpPr>
            <p:nvPr/>
          </p:nvSpPr>
          <p:spPr bwMode="auto">
            <a:xfrm rot="5400000">
              <a:off x="4749555" y="429218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7" name="Rectangle 37">
              <a:extLst>
                <a:ext uri="{FF2B5EF4-FFF2-40B4-BE49-F238E27FC236}">
                  <a16:creationId xmlns:a16="http://schemas.microsoft.com/office/drawing/2014/main" id="{6A5793AF-4220-9B4D-8408-5F7BDDF467B9}"/>
                </a:ext>
              </a:extLst>
            </p:cNvPr>
            <p:cNvSpPr>
              <a:spLocks noChangeArrowheads="1"/>
            </p:cNvSpPr>
            <p:nvPr/>
          </p:nvSpPr>
          <p:spPr bwMode="auto">
            <a:xfrm>
              <a:off x="6440078" y="575915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8" name="Rectangle 37">
              <a:extLst>
                <a:ext uri="{FF2B5EF4-FFF2-40B4-BE49-F238E27FC236}">
                  <a16:creationId xmlns:a16="http://schemas.microsoft.com/office/drawing/2014/main" id="{6D089618-C037-1B4F-A97C-2B85FEFFE198}"/>
                </a:ext>
              </a:extLst>
            </p:cNvPr>
            <p:cNvSpPr>
              <a:spLocks noChangeArrowheads="1"/>
            </p:cNvSpPr>
            <p:nvPr/>
          </p:nvSpPr>
          <p:spPr bwMode="auto">
            <a:xfrm rot="5400000">
              <a:off x="8184260" y="435410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69" name="Group 38">
              <a:extLst>
                <a:ext uri="{FF2B5EF4-FFF2-40B4-BE49-F238E27FC236}">
                  <a16:creationId xmlns:a16="http://schemas.microsoft.com/office/drawing/2014/main" id="{4EFC04DC-8B24-2C45-BBD0-44DC6D0A3648}"/>
                </a:ext>
              </a:extLst>
            </p:cNvPr>
            <p:cNvGrpSpPr>
              <a:grpSpLocks/>
            </p:cNvGrpSpPr>
            <p:nvPr/>
          </p:nvGrpSpPr>
          <p:grpSpPr bwMode="auto">
            <a:xfrm>
              <a:off x="4074834" y="4046052"/>
              <a:ext cx="812800" cy="658813"/>
              <a:chOff x="-44" y="1473"/>
              <a:chExt cx="981" cy="1105"/>
            </a:xfrm>
          </p:grpSpPr>
          <p:pic>
            <p:nvPicPr>
              <p:cNvPr id="81" name="Picture 39" descr="desktop_computer_stylized_medium">
                <a:extLst>
                  <a:ext uri="{FF2B5EF4-FFF2-40B4-BE49-F238E27FC236}">
                    <a16:creationId xmlns:a16="http://schemas.microsoft.com/office/drawing/2014/main" id="{39121052-FCC5-AA42-AFDF-F25E678CE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Freeform 40">
                <a:extLst>
                  <a:ext uri="{FF2B5EF4-FFF2-40B4-BE49-F238E27FC236}">
                    <a16:creationId xmlns:a16="http://schemas.microsoft.com/office/drawing/2014/main" id="{24F752F7-3499-2C4B-A0BA-F2D78B11424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70" name="Group 47">
              <a:extLst>
                <a:ext uri="{FF2B5EF4-FFF2-40B4-BE49-F238E27FC236}">
                  <a16:creationId xmlns:a16="http://schemas.microsoft.com/office/drawing/2014/main" id="{5EBEAAB9-CDB4-CE49-8310-6B2AA6304E3F}"/>
                </a:ext>
              </a:extLst>
            </p:cNvPr>
            <p:cNvGrpSpPr>
              <a:grpSpLocks/>
            </p:cNvGrpSpPr>
            <p:nvPr/>
          </p:nvGrpSpPr>
          <p:grpSpPr bwMode="auto">
            <a:xfrm>
              <a:off x="8032469" y="4201422"/>
              <a:ext cx="812800" cy="658812"/>
              <a:chOff x="-26" y="1473"/>
              <a:chExt cx="981" cy="1105"/>
            </a:xfrm>
          </p:grpSpPr>
          <p:pic>
            <p:nvPicPr>
              <p:cNvPr id="79" name="Picture 48" descr="desktop_computer_stylized_medium">
                <a:extLst>
                  <a:ext uri="{FF2B5EF4-FFF2-40B4-BE49-F238E27FC236}">
                    <a16:creationId xmlns:a16="http://schemas.microsoft.com/office/drawing/2014/main" id="{A09AFECC-5A0F-0A4B-892C-44745CBEA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Freeform 49">
                <a:extLst>
                  <a:ext uri="{FF2B5EF4-FFF2-40B4-BE49-F238E27FC236}">
                    <a16:creationId xmlns:a16="http://schemas.microsoft.com/office/drawing/2014/main" id="{787BFF11-9679-4D43-96E9-7D4B1E9F39C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cxnSp>
          <p:nvCxnSpPr>
            <p:cNvPr id="71" name="Straight Arrow Connector 70">
              <a:extLst>
                <a:ext uri="{FF2B5EF4-FFF2-40B4-BE49-F238E27FC236}">
                  <a16:creationId xmlns:a16="http://schemas.microsoft.com/office/drawing/2014/main" id="{AF83B3ED-014E-C54B-8E5B-330331DC8FB4}"/>
                </a:ext>
              </a:extLst>
            </p:cNvPr>
            <p:cNvCxnSpPr/>
            <p:nvPr/>
          </p:nvCxnSpPr>
          <p:spPr>
            <a:xfrm flipH="1">
              <a:off x="6872122" y="3639236"/>
              <a:ext cx="2548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41">
              <a:extLst>
                <a:ext uri="{FF2B5EF4-FFF2-40B4-BE49-F238E27FC236}">
                  <a16:creationId xmlns:a16="http://schemas.microsoft.com/office/drawing/2014/main" id="{D892522E-B65A-3B4E-B03F-858DF69A7952}"/>
                </a:ext>
              </a:extLst>
            </p:cNvPr>
            <p:cNvGrpSpPr>
              <a:grpSpLocks/>
            </p:cNvGrpSpPr>
            <p:nvPr/>
          </p:nvGrpSpPr>
          <p:grpSpPr bwMode="auto">
            <a:xfrm>
              <a:off x="5984944" y="5952710"/>
              <a:ext cx="812800" cy="658813"/>
              <a:chOff x="-44" y="1473"/>
              <a:chExt cx="981" cy="1105"/>
            </a:xfrm>
          </p:grpSpPr>
          <p:pic>
            <p:nvPicPr>
              <p:cNvPr id="77" name="Picture 42" descr="desktop_computer_stylized_medium">
                <a:extLst>
                  <a:ext uri="{FF2B5EF4-FFF2-40B4-BE49-F238E27FC236}">
                    <a16:creationId xmlns:a16="http://schemas.microsoft.com/office/drawing/2014/main" id="{87EA0D93-21F4-2F41-BC21-3244E9F9E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43">
                <a:extLst>
                  <a:ext uri="{FF2B5EF4-FFF2-40B4-BE49-F238E27FC236}">
                    <a16:creationId xmlns:a16="http://schemas.microsoft.com/office/drawing/2014/main" id="{AC4ED98E-24ED-7845-948B-F37EC77BBA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73" name="Text Box 33">
              <a:extLst>
                <a:ext uri="{FF2B5EF4-FFF2-40B4-BE49-F238E27FC236}">
                  <a16:creationId xmlns:a16="http://schemas.microsoft.com/office/drawing/2014/main" id="{AD56C76B-D256-BA45-B5C6-9C69CF3125C7}"/>
                </a:ext>
              </a:extLst>
            </p:cNvPr>
            <p:cNvSpPr txBox="1">
              <a:spLocks noChangeArrowheads="1"/>
            </p:cNvSpPr>
            <p:nvPr/>
          </p:nvSpPr>
          <p:spPr bwMode="auto">
            <a:xfrm>
              <a:off x="7019858" y="3246090"/>
              <a:ext cx="1425483" cy="39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137.196.7.78</a:t>
              </a:r>
            </a:p>
          </p:txBody>
        </p:sp>
        <p:sp>
          <p:nvSpPr>
            <p:cNvPr id="74" name="Text Box 36">
              <a:extLst>
                <a:ext uri="{FF2B5EF4-FFF2-40B4-BE49-F238E27FC236}">
                  <a16:creationId xmlns:a16="http://schemas.microsoft.com/office/drawing/2014/main" id="{9FE2DD02-437B-BD40-B8BC-D8F1E3FD10E9}"/>
                </a:ext>
              </a:extLst>
            </p:cNvPr>
            <p:cNvSpPr txBox="1">
              <a:spLocks noChangeArrowheads="1"/>
            </p:cNvSpPr>
            <p:nvPr/>
          </p:nvSpPr>
          <p:spPr bwMode="auto">
            <a:xfrm>
              <a:off x="8056009" y="5130248"/>
              <a:ext cx="1425483" cy="39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137.196.7.14</a:t>
              </a:r>
            </a:p>
          </p:txBody>
        </p:sp>
        <p:sp>
          <p:nvSpPr>
            <p:cNvPr id="75" name="Text Box 39">
              <a:extLst>
                <a:ext uri="{FF2B5EF4-FFF2-40B4-BE49-F238E27FC236}">
                  <a16:creationId xmlns:a16="http://schemas.microsoft.com/office/drawing/2014/main" id="{EC007CEB-B2AD-9C40-859B-963764C166EE}"/>
                </a:ext>
              </a:extLst>
            </p:cNvPr>
            <p:cNvSpPr txBox="1">
              <a:spLocks noChangeArrowheads="1"/>
            </p:cNvSpPr>
            <p:nvPr/>
          </p:nvSpPr>
          <p:spPr bwMode="auto">
            <a:xfrm>
              <a:off x="6899276" y="5947742"/>
              <a:ext cx="1425483" cy="39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137.196.7.88</a:t>
              </a:r>
            </a:p>
          </p:txBody>
        </p:sp>
        <p:sp>
          <p:nvSpPr>
            <p:cNvPr id="76" name="Text Box 31">
              <a:extLst>
                <a:ext uri="{FF2B5EF4-FFF2-40B4-BE49-F238E27FC236}">
                  <a16:creationId xmlns:a16="http://schemas.microsoft.com/office/drawing/2014/main" id="{BAA1C6E0-33E8-604C-BF4C-E7F8EED04B94}"/>
                </a:ext>
              </a:extLst>
            </p:cNvPr>
            <p:cNvSpPr txBox="1">
              <a:spLocks noChangeArrowheads="1"/>
            </p:cNvSpPr>
            <p:nvPr/>
          </p:nvSpPr>
          <p:spPr bwMode="auto">
            <a:xfrm>
              <a:off x="3974753" y="5170004"/>
              <a:ext cx="1425483" cy="39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137.196.7.23</a:t>
              </a:r>
            </a:p>
          </p:txBody>
        </p:sp>
      </p:grpSp>
      <p:grpSp>
        <p:nvGrpSpPr>
          <p:cNvPr id="86" name="Group 85">
            <a:extLst>
              <a:ext uri="{FF2B5EF4-FFF2-40B4-BE49-F238E27FC236}">
                <a16:creationId xmlns:a16="http://schemas.microsoft.com/office/drawing/2014/main" id="{D546546A-4C05-6448-B20D-C122FF754D91}"/>
              </a:ext>
            </a:extLst>
          </p:cNvPr>
          <p:cNvGrpSpPr/>
          <p:nvPr/>
        </p:nvGrpSpPr>
        <p:grpSpPr>
          <a:xfrm>
            <a:off x="1446381" y="2663687"/>
            <a:ext cx="3653512" cy="2923999"/>
            <a:chOff x="1446381" y="2663687"/>
            <a:chExt cx="3653512" cy="2923999"/>
          </a:xfrm>
        </p:grpSpPr>
        <p:grpSp>
          <p:nvGrpSpPr>
            <p:cNvPr id="85" name="Group 84">
              <a:extLst>
                <a:ext uri="{FF2B5EF4-FFF2-40B4-BE49-F238E27FC236}">
                  <a16:creationId xmlns:a16="http://schemas.microsoft.com/office/drawing/2014/main" id="{1BA5E9CA-3EEB-3D4C-94D2-116047F3B04D}"/>
                </a:ext>
              </a:extLst>
            </p:cNvPr>
            <p:cNvGrpSpPr/>
            <p:nvPr/>
          </p:nvGrpSpPr>
          <p:grpSpPr>
            <a:xfrm>
              <a:off x="2754559" y="2663687"/>
              <a:ext cx="479618" cy="437323"/>
              <a:chOff x="2317237" y="2601212"/>
              <a:chExt cx="479618" cy="437323"/>
            </a:xfrm>
          </p:grpSpPr>
          <p:sp>
            <p:nvSpPr>
              <p:cNvPr id="3" name="Rectangle 2">
                <a:extLst>
                  <a:ext uri="{FF2B5EF4-FFF2-40B4-BE49-F238E27FC236}">
                    <a16:creationId xmlns:a16="http://schemas.microsoft.com/office/drawing/2014/main" id="{833F027A-1BC4-FF42-ABAF-326F9EBCDE7B}"/>
                  </a:ext>
                </a:extLst>
              </p:cNvPr>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8CF5883-3135-F546-978F-2F1DF5A5FEDF}"/>
                  </a:ext>
                </a:extLst>
              </p:cNvPr>
              <p:cNvSpPr txBox="1"/>
              <p:nvPr/>
            </p:nvSpPr>
            <p:spPr>
              <a:xfrm>
                <a:off x="2317237" y="2601212"/>
                <a:ext cx="47961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ARP</a:t>
                </a:r>
              </a:p>
            </p:txBody>
          </p:sp>
        </p:grpSp>
        <p:grpSp>
          <p:nvGrpSpPr>
            <p:cNvPr id="87" name="Group 86">
              <a:extLst>
                <a:ext uri="{FF2B5EF4-FFF2-40B4-BE49-F238E27FC236}">
                  <a16:creationId xmlns:a16="http://schemas.microsoft.com/office/drawing/2014/main" id="{49241A8B-79A4-9A44-84FC-DDD5D1C7E66D}"/>
                </a:ext>
              </a:extLst>
            </p:cNvPr>
            <p:cNvGrpSpPr/>
            <p:nvPr/>
          </p:nvGrpSpPr>
          <p:grpSpPr>
            <a:xfrm>
              <a:off x="2463958" y="5150363"/>
              <a:ext cx="479618" cy="437323"/>
              <a:chOff x="2317237" y="2601212"/>
              <a:chExt cx="479618" cy="437323"/>
            </a:xfrm>
          </p:grpSpPr>
          <p:sp>
            <p:nvSpPr>
              <p:cNvPr id="88" name="Rectangle 87">
                <a:extLst>
                  <a:ext uri="{FF2B5EF4-FFF2-40B4-BE49-F238E27FC236}">
                    <a16:creationId xmlns:a16="http://schemas.microsoft.com/office/drawing/2014/main" id="{1AA52BDC-E20B-CD42-92BD-D934D34CDE0F}"/>
                  </a:ext>
                </a:extLst>
              </p:cNvPr>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3004BA43-DD92-2D48-A37B-B5AB88E8275D}"/>
                  </a:ext>
                </a:extLst>
              </p:cNvPr>
              <p:cNvSpPr txBox="1"/>
              <p:nvPr/>
            </p:nvSpPr>
            <p:spPr>
              <a:xfrm>
                <a:off x="2317237" y="2601212"/>
                <a:ext cx="47961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ARP</a:t>
                </a:r>
              </a:p>
            </p:txBody>
          </p:sp>
        </p:grpSp>
        <p:grpSp>
          <p:nvGrpSpPr>
            <p:cNvPr id="90" name="Group 89">
              <a:extLst>
                <a:ext uri="{FF2B5EF4-FFF2-40B4-BE49-F238E27FC236}">
                  <a16:creationId xmlns:a16="http://schemas.microsoft.com/office/drawing/2014/main" id="{80B40655-D207-4B43-BDBC-5A8A359EB4BE}"/>
                </a:ext>
              </a:extLst>
            </p:cNvPr>
            <p:cNvGrpSpPr/>
            <p:nvPr/>
          </p:nvGrpSpPr>
          <p:grpSpPr>
            <a:xfrm>
              <a:off x="1446381" y="3530757"/>
              <a:ext cx="479618" cy="437323"/>
              <a:chOff x="2317237" y="2601212"/>
              <a:chExt cx="479618" cy="437323"/>
            </a:xfrm>
          </p:grpSpPr>
          <p:sp>
            <p:nvSpPr>
              <p:cNvPr id="91" name="Rectangle 90">
                <a:extLst>
                  <a:ext uri="{FF2B5EF4-FFF2-40B4-BE49-F238E27FC236}">
                    <a16:creationId xmlns:a16="http://schemas.microsoft.com/office/drawing/2014/main" id="{B09CB092-EC49-C748-9C60-C6C7BE5D230F}"/>
                  </a:ext>
                </a:extLst>
              </p:cNvPr>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TextBox 91">
                <a:extLst>
                  <a:ext uri="{FF2B5EF4-FFF2-40B4-BE49-F238E27FC236}">
                    <a16:creationId xmlns:a16="http://schemas.microsoft.com/office/drawing/2014/main" id="{9310B648-0A48-B341-982E-67DBE3BC8F8C}"/>
                  </a:ext>
                </a:extLst>
              </p:cNvPr>
              <p:cNvSpPr txBox="1"/>
              <p:nvPr/>
            </p:nvSpPr>
            <p:spPr>
              <a:xfrm>
                <a:off x="2317237" y="2601212"/>
                <a:ext cx="47961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ARP</a:t>
                </a:r>
              </a:p>
            </p:txBody>
          </p:sp>
        </p:grpSp>
        <p:grpSp>
          <p:nvGrpSpPr>
            <p:cNvPr id="93" name="Group 92">
              <a:extLst>
                <a:ext uri="{FF2B5EF4-FFF2-40B4-BE49-F238E27FC236}">
                  <a16:creationId xmlns:a16="http://schemas.microsoft.com/office/drawing/2014/main" id="{391EF928-0B96-E94A-9865-02E6EC100722}"/>
                </a:ext>
              </a:extLst>
            </p:cNvPr>
            <p:cNvGrpSpPr/>
            <p:nvPr/>
          </p:nvGrpSpPr>
          <p:grpSpPr>
            <a:xfrm>
              <a:off x="4620275" y="3785389"/>
              <a:ext cx="479618" cy="437323"/>
              <a:chOff x="2317237" y="2601212"/>
              <a:chExt cx="479618" cy="437323"/>
            </a:xfrm>
          </p:grpSpPr>
          <p:sp>
            <p:nvSpPr>
              <p:cNvPr id="94" name="Rectangle 93">
                <a:extLst>
                  <a:ext uri="{FF2B5EF4-FFF2-40B4-BE49-F238E27FC236}">
                    <a16:creationId xmlns:a16="http://schemas.microsoft.com/office/drawing/2014/main" id="{C271BF07-D4F0-984E-AF46-10383E6D9CCD}"/>
                  </a:ext>
                </a:extLst>
              </p:cNvPr>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5" name="TextBox 94">
                <a:extLst>
                  <a:ext uri="{FF2B5EF4-FFF2-40B4-BE49-F238E27FC236}">
                    <a16:creationId xmlns:a16="http://schemas.microsoft.com/office/drawing/2014/main" id="{8023F87F-F1C6-B24D-8EDA-F5FC3A9ACD24}"/>
                  </a:ext>
                </a:extLst>
              </p:cNvPr>
              <p:cNvSpPr txBox="1"/>
              <p:nvPr/>
            </p:nvSpPr>
            <p:spPr>
              <a:xfrm>
                <a:off x="2317237" y="2601212"/>
                <a:ext cx="47961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ARP</a:t>
                </a:r>
              </a:p>
            </p:txBody>
          </p:sp>
        </p:grpSp>
      </p:grpSp>
      <p:sp>
        <p:nvSpPr>
          <p:cNvPr id="97" name="Rectangle 4">
            <a:extLst>
              <a:ext uri="{FF2B5EF4-FFF2-40B4-BE49-F238E27FC236}">
                <a16:creationId xmlns:a16="http://schemas.microsoft.com/office/drawing/2014/main" id="{4A83C14A-4461-9346-A5E9-676E90D4631D}"/>
              </a:ext>
            </a:extLst>
          </p:cNvPr>
          <p:cNvSpPr txBox="1">
            <a:spLocks noChangeArrowheads="1"/>
          </p:cNvSpPr>
          <p:nvPr/>
        </p:nvSpPr>
        <p:spPr>
          <a:xfrm>
            <a:off x="5785443" y="3298343"/>
            <a:ext cx="5472170" cy="29075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IP/MAC address mappings for some LAN nodes: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rPr>
              <a:t>&lt; IP address; MAC address; TTL&gt;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TTL (Time To Live): time after which address mapping will be forgotten (typically 20 min)</a:t>
            </a:r>
          </a:p>
        </p:txBody>
      </p:sp>
    </p:spTree>
    <p:extLst>
      <p:ext uri="{BB962C8B-B14F-4D97-AF65-F5344CB8AC3E}">
        <p14:creationId xmlns:p14="http://schemas.microsoft.com/office/powerpoint/2010/main" val="420120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animEffect transition="in" filter="dissolve">
                                      <p:cBhvr>
                                        <p:cTn id="9" dur="500"/>
                                        <p:tgtEl>
                                          <p:spTgt spid="86"/>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97">
                                            <p:txEl>
                                              <p:pRg st="0" end="0"/>
                                            </p:txEl>
                                          </p:spTgt>
                                        </p:tgtEl>
                                        <p:attrNameLst>
                                          <p:attrName>style.visibility</p:attrName>
                                        </p:attrNameLst>
                                      </p:cBhvr>
                                      <p:to>
                                        <p:strVal val="visible"/>
                                      </p:to>
                                    </p:set>
                                    <p:animEffect transition="in" filter="dissolve">
                                      <p:cBhvr>
                                        <p:cTn id="14" dur="500"/>
                                        <p:tgtEl>
                                          <p:spTgt spid="97">
                                            <p:txEl>
                                              <p:pRg st="0" end="0"/>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97">
                                            <p:txEl>
                                              <p:pRg st="1" end="1"/>
                                            </p:txEl>
                                          </p:spTgt>
                                        </p:tgtEl>
                                        <p:attrNameLst>
                                          <p:attrName>style.visibility</p:attrName>
                                        </p:attrNameLst>
                                      </p:cBhvr>
                                      <p:to>
                                        <p:strVal val="visible"/>
                                      </p:to>
                                    </p:set>
                                    <p:animEffect transition="in" filter="dissolve">
                                      <p:cBhvr>
                                        <p:cTn id="17" dur="500"/>
                                        <p:tgtEl>
                                          <p:spTgt spid="97">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97">
                                            <p:txEl>
                                              <p:pRg st="2" end="2"/>
                                            </p:txEl>
                                          </p:spTgt>
                                        </p:tgtEl>
                                        <p:attrNameLst>
                                          <p:attrName>style.visibility</p:attrName>
                                        </p:attrNameLst>
                                      </p:cBhvr>
                                      <p:to>
                                        <p:strVal val="visible"/>
                                      </p:to>
                                    </p:set>
                                    <p:animEffect transition="in" filter="dissolve">
                                      <p:cBhvr>
                                        <p:cTn id="20" dur="500"/>
                                        <p:tgtEl>
                                          <p:spTgt spid="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103533" y="4310144"/>
            <a:ext cx="901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888024" y="3390291"/>
            <a:ext cx="0" cy="6556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664393" y="5337533"/>
            <a:ext cx="0" cy="4381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ARP protocol in action</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730736" y="3632282"/>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751624" y="4359151"/>
            <a:ext cx="7969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8310126" y="4475169"/>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8213996" y="4817733"/>
            <a:ext cx="173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793652" y="339211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335022" y="2859441"/>
            <a:ext cx="812800" cy="658813"/>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592477" y="564542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8336659" y="424036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8184868" y="4087689"/>
            <a:ext cx="812800" cy="658812"/>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6137343" y="5838977"/>
            <a:ext cx="812800" cy="658813"/>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8208408" y="5016515"/>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137.196.7.14</a:t>
            </a:r>
          </a:p>
        </p:txBody>
      </p:sp>
      <p:sp>
        <p:nvSpPr>
          <p:cNvPr id="40" name="TextBox 39">
            <a:extLst>
              <a:ext uri="{FF2B5EF4-FFF2-40B4-BE49-F238E27FC236}">
                <a16:creationId xmlns:a16="http://schemas.microsoft.com/office/drawing/2014/main" id="{03975A74-FFE9-0245-9159-E13D4A71F8FF}"/>
              </a:ext>
            </a:extLst>
          </p:cNvPr>
          <p:cNvSpPr txBox="1"/>
          <p:nvPr/>
        </p:nvSpPr>
        <p:spPr>
          <a:xfrm>
            <a:off x="8196469" y="3835414"/>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sp>
        <p:nvSpPr>
          <p:cNvPr id="41" name="TextBox 40">
            <a:extLst>
              <a:ext uri="{FF2B5EF4-FFF2-40B4-BE49-F238E27FC236}">
                <a16:creationId xmlns:a16="http://schemas.microsoft.com/office/drawing/2014/main" id="{74B0E3B9-F445-2E4A-B8D9-5F1BEA2D72DF}"/>
              </a:ext>
            </a:extLst>
          </p:cNvPr>
          <p:cNvSpPr txBox="1"/>
          <p:nvPr/>
        </p:nvSpPr>
        <p:spPr>
          <a:xfrm>
            <a:off x="7116417" y="270235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p>
        </p:txBody>
      </p:sp>
      <p:sp>
        <p:nvSpPr>
          <p:cNvPr id="42" name="TextBox 41">
            <a:extLst>
              <a:ext uri="{FF2B5EF4-FFF2-40B4-BE49-F238E27FC236}">
                <a16:creationId xmlns:a16="http://schemas.microsoft.com/office/drawing/2014/main" id="{784875AD-DADA-E849-ABCB-F9455A5A60CE}"/>
              </a:ext>
            </a:extLst>
          </p:cNvPr>
          <p:cNvSpPr txBox="1"/>
          <p:nvPr/>
        </p:nvSpPr>
        <p:spPr>
          <a:xfrm>
            <a:off x="6871252" y="6088283"/>
            <a:ext cx="3738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D</a:t>
            </a:r>
          </a:p>
        </p:txBody>
      </p:sp>
      <p:sp>
        <p:nvSpPr>
          <p:cNvPr id="63" name="TextBox 62">
            <a:extLst>
              <a:ext uri="{FF2B5EF4-FFF2-40B4-BE49-F238E27FC236}">
                <a16:creationId xmlns:a16="http://schemas.microsoft.com/office/drawing/2014/main" id="{2E9B16A5-AC1C-0A48-BE4F-A199BCB6FFA7}"/>
              </a:ext>
            </a:extLst>
          </p:cNvPr>
          <p:cNvSpPr txBox="1"/>
          <p:nvPr/>
        </p:nvSpPr>
        <p:spPr>
          <a:xfrm>
            <a:off x="3664223" y="3615962"/>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305073" y="4465719"/>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387498" y="4840369"/>
            <a:ext cx="168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71-65-F7-2B-08-53</a:t>
            </a:r>
          </a:p>
        </p:txBody>
      </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166994" y="417844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479021" y="3932319"/>
            <a:ext cx="812800" cy="658813"/>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392191" y="5056271"/>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137.196.7.23</a:t>
            </a:r>
          </a:p>
        </p:txBody>
      </p:sp>
      <p:sp>
        <p:nvSpPr>
          <p:cNvPr id="3" name="TextBox 2">
            <a:extLst>
              <a:ext uri="{FF2B5EF4-FFF2-40B4-BE49-F238E27FC236}">
                <a16:creationId xmlns:a16="http://schemas.microsoft.com/office/drawing/2014/main" id="{AE490856-D387-9F4E-92DD-613E16C75F36}"/>
              </a:ext>
            </a:extLst>
          </p:cNvPr>
          <p:cNvSpPr txBox="1"/>
          <p:nvPr/>
        </p:nvSpPr>
        <p:spPr>
          <a:xfrm>
            <a:off x="5274361" y="3775779"/>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7" name="Group 16">
            <a:extLst>
              <a:ext uri="{FF2B5EF4-FFF2-40B4-BE49-F238E27FC236}">
                <a16:creationId xmlns:a16="http://schemas.microsoft.com/office/drawing/2014/main" id="{2C4CA1B8-D7B0-FE45-9DAE-1BE097F0A873}"/>
              </a:ext>
            </a:extLst>
          </p:cNvPr>
          <p:cNvGrpSpPr/>
          <p:nvPr/>
        </p:nvGrpSpPr>
        <p:grpSpPr>
          <a:xfrm>
            <a:off x="1186072" y="3311953"/>
            <a:ext cx="3690728" cy="1373671"/>
            <a:chOff x="404194" y="2544417"/>
            <a:chExt cx="3690728" cy="1373671"/>
          </a:xfrm>
        </p:grpSpPr>
        <p:sp>
          <p:nvSpPr>
            <p:cNvPr id="16" name="Freeform 15">
              <a:extLst>
                <a:ext uri="{FF2B5EF4-FFF2-40B4-BE49-F238E27FC236}">
                  <a16:creationId xmlns:a16="http://schemas.microsoft.com/office/drawing/2014/main" id="{DA69A91A-6B5A-764F-8871-0FBCD21B5E20}"/>
                </a:ext>
              </a:extLst>
            </p:cNvPr>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 fmla="*/ 477079 w 477079"/>
                <a:gd name="connsiteY0" fmla="*/ 357808 h 1051327"/>
                <a:gd name="connsiteX1" fmla="*/ 0 w 477079"/>
                <a:gd name="connsiteY1" fmla="*/ 0 h 1051327"/>
                <a:gd name="connsiteX2" fmla="*/ 13253 w 477079"/>
                <a:gd name="connsiteY2" fmla="*/ 1051327 h 1051327"/>
                <a:gd name="connsiteX3" fmla="*/ 384314 w 477079"/>
                <a:gd name="connsiteY3" fmla="*/ 649356 h 1051327"/>
              </a:gdLst>
              <a:ahLst/>
              <a:cxnLst>
                <a:cxn ang="0">
                  <a:pos x="connsiteX0" y="connsiteY0"/>
                </a:cxn>
                <a:cxn ang="0">
                  <a:pos x="connsiteX1" y="connsiteY1"/>
                </a:cxn>
                <a:cxn ang="0">
                  <a:pos x="connsiteX2" y="connsiteY2"/>
                </a:cxn>
                <a:cxn ang="0">
                  <a:pos x="connsiteX3" y="connsiteY3"/>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EF6BEDD3-2381-F342-8772-EF22B2DD6391}"/>
                </a:ext>
              </a:extLst>
            </p:cNvPr>
            <p:cNvGrpSpPr/>
            <p:nvPr/>
          </p:nvGrpSpPr>
          <p:grpSpPr>
            <a:xfrm>
              <a:off x="404194" y="2544417"/>
              <a:ext cx="3379301" cy="1368152"/>
              <a:chOff x="404194" y="2544417"/>
              <a:chExt cx="3379301" cy="1368152"/>
            </a:xfrm>
          </p:grpSpPr>
          <p:sp>
            <p:nvSpPr>
              <p:cNvPr id="6" name="Rectangle 5">
                <a:extLst>
                  <a:ext uri="{FF2B5EF4-FFF2-40B4-BE49-F238E27FC236}">
                    <a16:creationId xmlns:a16="http://schemas.microsoft.com/office/drawing/2014/main" id="{9F0EA35A-16E9-6647-B826-0BDF18B31CE6}"/>
                  </a:ext>
                </a:extLst>
              </p:cNvPr>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03A6087-C978-A74F-82FC-80BB9BB4CE42}"/>
                  </a:ext>
                </a:extLst>
              </p:cNvPr>
              <p:cNvSpPr txBox="1"/>
              <p:nvPr/>
            </p:nvSpPr>
            <p:spPr>
              <a:xfrm>
                <a:off x="530088" y="2544417"/>
                <a:ext cx="27962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ARP table in </a:t>
                </a:r>
                <a:r>
                  <a:rPr kumimoji="0" lang="en-US" sz="1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cxnSp>
            <p:nvCxnSpPr>
              <p:cNvPr id="8" name="Straight Connector 7">
                <a:extLst>
                  <a:ext uri="{FF2B5EF4-FFF2-40B4-BE49-F238E27FC236}">
                    <a16:creationId xmlns:a16="http://schemas.microsoft.com/office/drawing/2014/main" id="{97ADA725-CF65-9446-A6E5-99769F3E8580}"/>
                  </a:ext>
                </a:extLst>
              </p:cNvPr>
              <p:cNvCxnSpPr>
                <a:cxnSpLocks/>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D1A36C2-C660-CC48-A801-8B13046993C8}"/>
                  </a:ext>
                </a:extLst>
              </p:cNvPr>
              <p:cNvSpPr txBox="1"/>
              <p:nvPr/>
            </p:nvSpPr>
            <p:spPr>
              <a:xfrm>
                <a:off x="404194" y="2829339"/>
                <a:ext cx="934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IP addr</a:t>
                </a:r>
              </a:p>
            </p:txBody>
          </p:sp>
          <p:sp>
            <p:nvSpPr>
              <p:cNvPr id="62" name="TextBox 61">
                <a:extLst>
                  <a:ext uri="{FF2B5EF4-FFF2-40B4-BE49-F238E27FC236}">
                    <a16:creationId xmlns:a16="http://schemas.microsoft.com/office/drawing/2014/main" id="{39275495-9FB2-BE4E-99AA-073302DC06EF}"/>
                  </a:ext>
                </a:extLst>
              </p:cNvPr>
              <p:cNvSpPr txBox="1"/>
              <p:nvPr/>
            </p:nvSpPr>
            <p:spPr>
              <a:xfrm>
                <a:off x="1616766" y="2849217"/>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MAC addr</a:t>
                </a:r>
              </a:p>
            </p:txBody>
          </p:sp>
          <p:cxnSp>
            <p:nvCxnSpPr>
              <p:cNvPr id="13" name="Straight Connector 12">
                <a:extLst>
                  <a:ext uri="{FF2B5EF4-FFF2-40B4-BE49-F238E27FC236}">
                    <a16:creationId xmlns:a16="http://schemas.microsoft.com/office/drawing/2014/main" id="{8C873D52-0E3A-984E-872F-2E5F1E49C4BD}"/>
                  </a:ext>
                </a:extLst>
              </p:cNvPr>
              <p:cNvCxnSpPr>
                <a:cxnSpLocks/>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3D9DE6-1B37-F249-9BD4-104B41CEFDAE}"/>
                  </a:ext>
                </a:extLst>
              </p:cNvPr>
              <p:cNvCxnSpPr>
                <a:cxnSpLocks/>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971A2F5-ACB5-294E-8846-0F74DE6EB747}"/>
                  </a:ext>
                </a:extLst>
              </p:cNvPr>
              <p:cNvSpPr txBox="1"/>
              <p:nvPr/>
            </p:nvSpPr>
            <p:spPr>
              <a:xfrm>
                <a:off x="3074505" y="2855842"/>
                <a:ext cx="7089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grpSp>
      </p:grpSp>
      <p:sp>
        <p:nvSpPr>
          <p:cNvPr id="68" name="Rectangle 3">
            <a:extLst>
              <a:ext uri="{FF2B5EF4-FFF2-40B4-BE49-F238E27FC236}">
                <a16:creationId xmlns:a16="http://schemas.microsoft.com/office/drawing/2014/main" id="{3E190205-EEDA-4A4B-922E-882CB0024C81}"/>
              </a:ext>
            </a:extLst>
          </p:cNvPr>
          <p:cNvSpPr txBox="1">
            <a:spLocks noChangeArrowheads="1"/>
          </p:cNvSpPr>
          <p:nvPr/>
        </p:nvSpPr>
        <p:spPr>
          <a:xfrm>
            <a:off x="1049752" y="1211677"/>
            <a:ext cx="10068822" cy="88694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 wants to send datagram to B</a:t>
            </a:r>
          </a:p>
          <a:p>
            <a:pPr marL="352425" marR="0" lvl="1" indent="-23495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ja-JP" altLang="en-US" sz="20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MAC address not in A</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ARP table, so A uses ARP to find B’s MAC address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013DE118-29AE-1147-9673-7A7F3BEC6EF7}"/>
              </a:ext>
            </a:extLst>
          </p:cNvPr>
          <p:cNvGrpSpPr/>
          <p:nvPr/>
        </p:nvGrpSpPr>
        <p:grpSpPr>
          <a:xfrm>
            <a:off x="689113" y="2175367"/>
            <a:ext cx="5579166" cy="1015663"/>
            <a:chOff x="689113" y="2070437"/>
            <a:chExt cx="5579166" cy="1015663"/>
          </a:xfrm>
        </p:grpSpPr>
        <p:sp>
          <p:nvSpPr>
            <p:cNvPr id="18" name="TextBox 17">
              <a:extLst>
                <a:ext uri="{FF2B5EF4-FFF2-40B4-BE49-F238E27FC236}">
                  <a16:creationId xmlns:a16="http://schemas.microsoft.com/office/drawing/2014/main" id="{7230726C-A09E-6C44-A2D0-4B4AC64FB4B2}"/>
                </a:ext>
              </a:extLst>
            </p:cNvPr>
            <p:cNvSpPr txBox="1"/>
            <p:nvPr/>
          </p:nvSpPr>
          <p:spPr>
            <a:xfrm>
              <a:off x="993914" y="2070437"/>
              <a:ext cx="5274365" cy="1015663"/>
            </a:xfrm>
            <a:prstGeom prst="rect">
              <a:avLst/>
            </a:prstGeom>
            <a:noFill/>
          </p:spPr>
          <p:txBody>
            <a:bodyPr wrap="square" rtlCol="0">
              <a:spAutoFit/>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broadcasts ARP query, containing B's IP addr</a:t>
              </a:r>
            </a:p>
            <a:p>
              <a:pPr marL="404813" marR="0" lvl="1" indent="-2349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destination MAC address = FF-FF-FF-FF-FF-FF</a:t>
              </a:r>
            </a:p>
            <a:p>
              <a:pPr marL="404813" marR="0" lvl="1" indent="-2349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 nodes on LAN receive ARP query </a:t>
              </a:r>
            </a:p>
          </p:txBody>
        </p:sp>
        <p:grpSp>
          <p:nvGrpSpPr>
            <p:cNvPr id="23" name="Group 22">
              <a:extLst>
                <a:ext uri="{FF2B5EF4-FFF2-40B4-BE49-F238E27FC236}">
                  <a16:creationId xmlns:a16="http://schemas.microsoft.com/office/drawing/2014/main" id="{E4C3EBDD-DD28-4A4F-803C-BE09994DBBCE}"/>
                </a:ext>
              </a:extLst>
            </p:cNvPr>
            <p:cNvGrpSpPr/>
            <p:nvPr/>
          </p:nvGrpSpPr>
          <p:grpSpPr>
            <a:xfrm>
              <a:off x="689113" y="2438399"/>
              <a:ext cx="410817" cy="461665"/>
              <a:chOff x="2292626" y="5618921"/>
              <a:chExt cx="410817" cy="461665"/>
            </a:xfrm>
          </p:grpSpPr>
          <p:sp>
            <p:nvSpPr>
              <p:cNvPr id="21" name="Oval 20">
                <a:extLst>
                  <a:ext uri="{FF2B5EF4-FFF2-40B4-BE49-F238E27FC236}">
                    <a16:creationId xmlns:a16="http://schemas.microsoft.com/office/drawing/2014/main" id="{081A63FD-6640-2C4D-94F4-10E452F85558}"/>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887B0C99-1512-F84B-A71F-D0B8F31B18C6}"/>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grpSp>
      </p:grpSp>
      <p:grpSp>
        <p:nvGrpSpPr>
          <p:cNvPr id="38" name="Group 37">
            <a:extLst>
              <a:ext uri="{FF2B5EF4-FFF2-40B4-BE49-F238E27FC236}">
                <a16:creationId xmlns:a16="http://schemas.microsoft.com/office/drawing/2014/main" id="{6F779ACC-F55E-B048-8458-7327E343FDD1}"/>
              </a:ext>
            </a:extLst>
          </p:cNvPr>
          <p:cNvGrpSpPr/>
          <p:nvPr/>
        </p:nvGrpSpPr>
        <p:grpSpPr>
          <a:xfrm>
            <a:off x="6633558" y="2781868"/>
            <a:ext cx="4272980" cy="1554072"/>
            <a:chOff x="7269663" y="106017"/>
            <a:chExt cx="4272980" cy="1554072"/>
          </a:xfrm>
        </p:grpSpPr>
        <p:sp>
          <p:nvSpPr>
            <p:cNvPr id="94" name="Freeform 93">
              <a:extLst>
                <a:ext uri="{FF2B5EF4-FFF2-40B4-BE49-F238E27FC236}">
                  <a16:creationId xmlns:a16="http://schemas.microsoft.com/office/drawing/2014/main" id="{CD86198F-C5C2-D246-A036-CEC67763694B}"/>
                </a:ext>
              </a:extLst>
            </p:cNvPr>
            <p:cNvSpPr/>
            <p:nvPr/>
          </p:nvSpPr>
          <p:spPr>
            <a:xfrm>
              <a:off x="7269663" y="168712"/>
              <a:ext cx="3357443" cy="1491377"/>
            </a:xfrm>
            <a:custGeom>
              <a:avLst/>
              <a:gdLst>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591907 h 829414"/>
                <a:gd name="connsiteX1" fmla="*/ 429371 w 1389414"/>
                <a:gd name="connsiteY1" fmla="*/ 0 h 829414"/>
                <a:gd name="connsiteX2" fmla="*/ 1389414 w 1389414"/>
                <a:gd name="connsiteY2" fmla="*/ 568157 h 829414"/>
                <a:gd name="connsiteX3" fmla="*/ 0 w 1389414"/>
                <a:gd name="connsiteY3" fmla="*/ 829414 h 829414"/>
                <a:gd name="connsiteX4" fmla="*/ 59377 w 1389414"/>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25786 h 829414"/>
                <a:gd name="connsiteX3" fmla="*/ 0 w 1786022"/>
                <a:gd name="connsiteY3" fmla="*/ 829414 h 829414"/>
                <a:gd name="connsiteX4" fmla="*/ 81411 w 1786022"/>
                <a:gd name="connsiteY4" fmla="*/ 393603 h 829414"/>
                <a:gd name="connsiteX0" fmla="*/ 81411 w 1665100"/>
                <a:gd name="connsiteY0" fmla="*/ 393603 h 829414"/>
                <a:gd name="connsiteX1" fmla="*/ 429371 w 1665100"/>
                <a:gd name="connsiteY1" fmla="*/ 0 h 829414"/>
                <a:gd name="connsiteX2" fmla="*/ 1665100 w 1665100"/>
                <a:gd name="connsiteY2" fmla="*/ 303752 h 829414"/>
                <a:gd name="connsiteX3" fmla="*/ 0 w 1665100"/>
                <a:gd name="connsiteY3" fmla="*/ 829414 h 829414"/>
                <a:gd name="connsiteX4" fmla="*/ 81411 w 1665100"/>
                <a:gd name="connsiteY4" fmla="*/ 393603 h 829414"/>
                <a:gd name="connsiteX0" fmla="*/ 81411 w 1665100"/>
                <a:gd name="connsiteY0" fmla="*/ 228350 h 664161"/>
                <a:gd name="connsiteX1" fmla="*/ 419294 w 1665100"/>
                <a:gd name="connsiteY1" fmla="*/ 0 h 664161"/>
                <a:gd name="connsiteX2" fmla="*/ 1665100 w 1665100"/>
                <a:gd name="connsiteY2" fmla="*/ 138499 h 664161"/>
                <a:gd name="connsiteX3" fmla="*/ 0 w 1665100"/>
                <a:gd name="connsiteY3" fmla="*/ 664161 h 664161"/>
                <a:gd name="connsiteX4" fmla="*/ 81411 w 1665100"/>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41393 w 1463851"/>
                <a:gd name="connsiteY0" fmla="*/ 206474 h 585409"/>
                <a:gd name="connsiteX1" fmla="*/ 299240 w 1463851"/>
                <a:gd name="connsiteY1" fmla="*/ 0 h 585409"/>
                <a:gd name="connsiteX2" fmla="*/ 1463851 w 1463851"/>
                <a:gd name="connsiteY2" fmla="*/ 83572 h 585409"/>
                <a:gd name="connsiteX3" fmla="*/ 0 w 1463851"/>
                <a:gd name="connsiteY3" fmla="*/ 585409 h 585409"/>
                <a:gd name="connsiteX4" fmla="*/ 41393 w 1463851"/>
                <a:gd name="connsiteY4" fmla="*/ 206474 h 585409"/>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2566355"/>
                <a:gd name="connsiteY0" fmla="*/ 649820 h 1028755"/>
                <a:gd name="connsiteX1" fmla="*/ 387948 w 2566355"/>
                <a:gd name="connsiteY1" fmla="*/ 0 h 1028755"/>
                <a:gd name="connsiteX2" fmla="*/ 2566355 w 2566355"/>
                <a:gd name="connsiteY2" fmla="*/ 776300 h 1028755"/>
                <a:gd name="connsiteX3" fmla="*/ 0 w 2566355"/>
                <a:gd name="connsiteY3" fmla="*/ 1028755 h 1028755"/>
                <a:gd name="connsiteX4" fmla="*/ 41393 w 2566355"/>
                <a:gd name="connsiteY4" fmla="*/ 649820 h 1028755"/>
                <a:gd name="connsiteX0" fmla="*/ 0 w 2524962"/>
                <a:gd name="connsiteY0" fmla="*/ 649820 h 1014901"/>
                <a:gd name="connsiteX1" fmla="*/ 346555 w 2524962"/>
                <a:gd name="connsiteY1" fmla="*/ 0 h 1014901"/>
                <a:gd name="connsiteX2" fmla="*/ 2524962 w 2524962"/>
                <a:gd name="connsiteY2" fmla="*/ 776300 h 1014901"/>
                <a:gd name="connsiteX3" fmla="*/ 9297 w 2524962"/>
                <a:gd name="connsiteY3" fmla="*/ 1014901 h 1014901"/>
                <a:gd name="connsiteX4" fmla="*/ 0 w 2524962"/>
                <a:gd name="connsiteY4" fmla="*/ 649820 h 1014901"/>
                <a:gd name="connsiteX0" fmla="*/ 16048 w 2541010"/>
                <a:gd name="connsiteY0" fmla="*/ 649820 h 1278137"/>
                <a:gd name="connsiteX1" fmla="*/ 362603 w 2541010"/>
                <a:gd name="connsiteY1" fmla="*/ 0 h 1278137"/>
                <a:gd name="connsiteX2" fmla="*/ 2541010 w 2541010"/>
                <a:gd name="connsiteY2" fmla="*/ 776300 h 1278137"/>
                <a:gd name="connsiteX3" fmla="*/ 0 w 2541010"/>
                <a:gd name="connsiteY3" fmla="*/ 1278137 h 1278137"/>
                <a:gd name="connsiteX4" fmla="*/ 16048 w 2541010"/>
                <a:gd name="connsiteY4" fmla="*/ 649820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 w 2852797"/>
                <a:gd name="connsiteY0" fmla="*/ 979920 h 1305846"/>
                <a:gd name="connsiteX1" fmla="*/ 649045 w 2852797"/>
                <a:gd name="connsiteY1" fmla="*/ 0 h 1305846"/>
                <a:gd name="connsiteX2" fmla="*/ 2852797 w 2852797"/>
                <a:gd name="connsiteY2" fmla="*/ 804009 h 1305846"/>
                <a:gd name="connsiteX3" fmla="*/ 311787 w 2852797"/>
                <a:gd name="connsiteY3" fmla="*/ 1305846 h 1305846"/>
                <a:gd name="connsiteX4" fmla="*/ 3 w 2852797"/>
                <a:gd name="connsiteY4" fmla="*/ 979920 h 1305846"/>
                <a:gd name="connsiteX0" fmla="*/ 3 w 2852797"/>
                <a:gd name="connsiteY0" fmla="*/ 1284720 h 1610646"/>
                <a:gd name="connsiteX1" fmla="*/ 1315727 w 2852797"/>
                <a:gd name="connsiteY1" fmla="*/ 0 h 1610646"/>
                <a:gd name="connsiteX2" fmla="*/ 2852797 w 2852797"/>
                <a:gd name="connsiteY2" fmla="*/ 1108809 h 1610646"/>
                <a:gd name="connsiteX3" fmla="*/ 311787 w 2852797"/>
                <a:gd name="connsiteY3" fmla="*/ 1610646 h 1610646"/>
                <a:gd name="connsiteX4" fmla="*/ 3 w 2852797"/>
                <a:gd name="connsiteY4" fmla="*/ 1284720 h 1610646"/>
                <a:gd name="connsiteX0" fmla="*/ 3 w 3070984"/>
                <a:gd name="connsiteY0" fmla="*/ 1284720 h 1610646"/>
                <a:gd name="connsiteX1" fmla="*/ 1315727 w 3070984"/>
                <a:gd name="connsiteY1" fmla="*/ 0 h 1610646"/>
                <a:gd name="connsiteX2" fmla="*/ 3070984 w 3070984"/>
                <a:gd name="connsiteY2" fmla="*/ 1042548 h 1610646"/>
                <a:gd name="connsiteX3" fmla="*/ 311787 w 3070984"/>
                <a:gd name="connsiteY3" fmla="*/ 1610646 h 1610646"/>
                <a:gd name="connsiteX4" fmla="*/ 3 w 3070984"/>
                <a:gd name="connsiteY4" fmla="*/ 1284720 h 1610646"/>
                <a:gd name="connsiteX0" fmla="*/ 3 w 3070984"/>
                <a:gd name="connsiteY0" fmla="*/ 1165451 h 1491377"/>
                <a:gd name="connsiteX1" fmla="*/ 1279362 w 3070984"/>
                <a:gd name="connsiteY1" fmla="*/ 0 h 1491377"/>
                <a:gd name="connsiteX2" fmla="*/ 3070984 w 3070984"/>
                <a:gd name="connsiteY2" fmla="*/ 923279 h 1491377"/>
                <a:gd name="connsiteX3" fmla="*/ 311787 w 3070984"/>
                <a:gd name="connsiteY3" fmla="*/ 1491377 h 1491377"/>
                <a:gd name="connsiteX4" fmla="*/ 3 w 3070984"/>
                <a:gd name="connsiteY4" fmla="*/ 1165451 h 149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0984" h="1491377">
                  <a:moveTo>
                    <a:pt x="3" y="1165451"/>
                  </a:moveTo>
                  <a:cubicBezTo>
                    <a:pt x="145598" y="1121700"/>
                    <a:pt x="1219590" y="114212"/>
                    <a:pt x="1279362" y="0"/>
                  </a:cubicBezTo>
                  <a:cubicBezTo>
                    <a:pt x="1163476" y="1035639"/>
                    <a:pt x="985249" y="923350"/>
                    <a:pt x="3070984" y="923279"/>
                  </a:cubicBezTo>
                  <a:cubicBezTo>
                    <a:pt x="2279368" y="1124493"/>
                    <a:pt x="913470" y="1245953"/>
                    <a:pt x="311787" y="1491377"/>
                  </a:cubicBezTo>
                  <a:cubicBezTo>
                    <a:pt x="312912" y="1365065"/>
                    <a:pt x="-1122" y="1291763"/>
                    <a:pt x="3" y="1165451"/>
                  </a:cubicBezTo>
                  <a:close/>
                </a:path>
              </a:pathLst>
            </a:custGeom>
            <a:gradFill>
              <a:gsLst>
                <a:gs pos="0">
                  <a:schemeClr val="bg1">
                    <a:alpha val="68000"/>
                  </a:schemeClr>
                </a:gs>
                <a:gs pos="9900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28E7519B-EA19-2A46-9C38-1BDDEE668E91}"/>
                </a:ext>
              </a:extLst>
            </p:cNvPr>
            <p:cNvSpPr/>
            <p:nvPr/>
          </p:nvSpPr>
          <p:spPr>
            <a:xfrm>
              <a:off x="8613913" y="106017"/>
              <a:ext cx="2743200" cy="1020417"/>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TextBox 92">
              <a:extLst>
                <a:ext uri="{FF2B5EF4-FFF2-40B4-BE49-F238E27FC236}">
                  <a16:creationId xmlns:a16="http://schemas.microsoft.com/office/drawing/2014/main" id="{87C44C06-ADBC-1A45-BC93-524B58513C91}"/>
                </a:ext>
              </a:extLst>
            </p:cNvPr>
            <p:cNvSpPr txBox="1"/>
            <p:nvPr/>
          </p:nvSpPr>
          <p:spPr>
            <a:xfrm>
              <a:off x="8610903" y="117460"/>
              <a:ext cx="2931740" cy="10464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Source MAC: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71-65-F7-2B-08-53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Source IP: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137.196.7.23</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Target IP address: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137.196.7.14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a:t>
              </a:r>
            </a:p>
          </p:txBody>
        </p:sp>
      </p:grpSp>
      <p:grpSp>
        <p:nvGrpSpPr>
          <p:cNvPr id="36" name="Group 35">
            <a:extLst>
              <a:ext uri="{FF2B5EF4-FFF2-40B4-BE49-F238E27FC236}">
                <a16:creationId xmlns:a16="http://schemas.microsoft.com/office/drawing/2014/main" id="{F92BD21F-B726-4F40-9D4F-27BF9ABCB338}"/>
              </a:ext>
            </a:extLst>
          </p:cNvPr>
          <p:cNvGrpSpPr/>
          <p:nvPr/>
        </p:nvGrpSpPr>
        <p:grpSpPr>
          <a:xfrm>
            <a:off x="5367131" y="3596877"/>
            <a:ext cx="2849218" cy="2007707"/>
            <a:chOff x="437322" y="4803913"/>
            <a:chExt cx="2849218" cy="2007707"/>
          </a:xfrm>
        </p:grpSpPr>
        <p:sp>
          <p:nvSpPr>
            <p:cNvPr id="102" name="Right Arrow 101">
              <a:extLst>
                <a:ext uri="{FF2B5EF4-FFF2-40B4-BE49-F238E27FC236}">
                  <a16:creationId xmlns:a16="http://schemas.microsoft.com/office/drawing/2014/main" id="{F6B69C75-3517-234C-9022-322822C8ECE4}"/>
                </a:ext>
              </a:extLst>
            </p:cNvPr>
            <p:cNvSpPr/>
            <p:nvPr/>
          </p:nvSpPr>
          <p:spPr>
            <a:xfrm rot="5400000">
              <a:off x="1335154" y="6172202"/>
              <a:ext cx="1073429" cy="20540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1" name="Right Arrow 100">
              <a:extLst>
                <a:ext uri="{FF2B5EF4-FFF2-40B4-BE49-F238E27FC236}">
                  <a16:creationId xmlns:a16="http://schemas.microsoft.com/office/drawing/2014/main" id="{E2103C84-F9BB-754A-8DB4-9EED1407A0E5}"/>
                </a:ext>
              </a:extLst>
            </p:cNvPr>
            <p:cNvSpPr/>
            <p:nvPr/>
          </p:nvSpPr>
          <p:spPr>
            <a:xfrm rot="16200000">
              <a:off x="1408044" y="5105399"/>
              <a:ext cx="775252"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ight Arrow 34">
              <a:extLst>
                <a:ext uri="{FF2B5EF4-FFF2-40B4-BE49-F238E27FC236}">
                  <a16:creationId xmlns:a16="http://schemas.microsoft.com/office/drawing/2014/main" id="{8E8C1703-14D3-ED45-A5E7-3C816D2C6A36}"/>
                </a:ext>
              </a:extLst>
            </p:cNvPr>
            <p:cNvSpPr/>
            <p:nvPr/>
          </p:nvSpPr>
          <p:spPr>
            <a:xfrm>
              <a:off x="437322" y="5499652"/>
              <a:ext cx="2849218" cy="159027"/>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5" name="Group 201">
              <a:extLst>
                <a:ext uri="{FF2B5EF4-FFF2-40B4-BE49-F238E27FC236}">
                  <a16:creationId xmlns:a16="http://schemas.microsoft.com/office/drawing/2014/main" id="{84F90531-593C-9146-AEE5-BEFEDB4FC6AF}"/>
                </a:ext>
              </a:extLst>
            </p:cNvPr>
            <p:cNvGrpSpPr>
              <a:grpSpLocks/>
            </p:cNvGrpSpPr>
            <p:nvPr/>
          </p:nvGrpSpPr>
          <p:grpSpPr bwMode="auto">
            <a:xfrm>
              <a:off x="1487255" y="5177985"/>
              <a:ext cx="587606" cy="741718"/>
              <a:chOff x="375561" y="297711"/>
              <a:chExt cx="1252683" cy="2138362"/>
            </a:xfrm>
          </p:grpSpPr>
          <p:sp>
            <p:nvSpPr>
              <p:cNvPr id="96" name="Freeform 95">
                <a:extLst>
                  <a:ext uri="{FF2B5EF4-FFF2-40B4-BE49-F238E27FC236}">
                    <a16:creationId xmlns:a16="http://schemas.microsoft.com/office/drawing/2014/main" id="{BB8D2B43-252A-154B-B33F-48E245DE4C33}"/>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BCDE178B-CBB7-904E-8D77-3C5E1D8D1367}"/>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B5F298EC-5C7C-804F-B1E9-F0A0E4E57C02}"/>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grpSp>
      <p:grpSp>
        <p:nvGrpSpPr>
          <p:cNvPr id="108" name="Group 107">
            <a:extLst>
              <a:ext uri="{FF2B5EF4-FFF2-40B4-BE49-F238E27FC236}">
                <a16:creationId xmlns:a16="http://schemas.microsoft.com/office/drawing/2014/main" id="{A9DD04DE-490A-BF4D-A7E2-3A174C7DB200}"/>
              </a:ext>
            </a:extLst>
          </p:cNvPr>
          <p:cNvGrpSpPr/>
          <p:nvPr/>
        </p:nvGrpSpPr>
        <p:grpSpPr>
          <a:xfrm>
            <a:off x="5817705" y="4121995"/>
            <a:ext cx="410817" cy="461665"/>
            <a:chOff x="2292626" y="5618921"/>
            <a:chExt cx="410817" cy="461665"/>
          </a:xfrm>
        </p:grpSpPr>
        <p:sp>
          <p:nvSpPr>
            <p:cNvPr id="109" name="Oval 108">
              <a:extLst>
                <a:ext uri="{FF2B5EF4-FFF2-40B4-BE49-F238E27FC236}">
                  <a16:creationId xmlns:a16="http://schemas.microsoft.com/office/drawing/2014/main" id="{56289879-A092-1D48-94AB-CCE5CC88B4FF}"/>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B6F7794D-4F3F-5742-9DD7-7030CC3F326A}"/>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grpSp>
      <p:sp>
        <p:nvSpPr>
          <p:cNvPr id="111" name="TextBox 110">
            <a:extLst>
              <a:ext uri="{FF2B5EF4-FFF2-40B4-BE49-F238E27FC236}">
                <a16:creationId xmlns:a16="http://schemas.microsoft.com/office/drawing/2014/main" id="{B70654DC-D6ED-4743-B90B-BBDA82CBF7C1}"/>
              </a:ext>
            </a:extLst>
          </p:cNvPr>
          <p:cNvSpPr txBox="1"/>
          <p:nvPr/>
        </p:nvSpPr>
        <p:spPr>
          <a:xfrm>
            <a:off x="7623617" y="2453566"/>
            <a:ext cx="398528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Ethernet frame (sent to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FF-FF-FF-FF-FF-FF)</a:t>
            </a:r>
            <a:endParaRPr kumimoji="0" lang="en-US" sz="14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04163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right)">
                                      <p:cBhvr>
                                        <p:cTn id="7" dur="500"/>
                                        <p:tgtEl>
                                          <p:spTgt spid="63"/>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22" presetClass="entr" presetSubtype="8"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left)">
                                      <p:cBhvr>
                                        <p:cTn id="18" dur="500"/>
                                        <p:tgtEl>
                                          <p:spTgt spid="36"/>
                                        </p:tgtEl>
                                      </p:cBhvr>
                                    </p:animEffect>
                                  </p:childTnLst>
                                </p:cTn>
                              </p:par>
                              <p:par>
                                <p:cTn id="19" presetID="9"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dissolve">
                                      <p:cBhvr>
                                        <p:cTn id="21" dur="500"/>
                                        <p:tgtEl>
                                          <p:spTgt spid="1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dissolve">
                                      <p:cBhvr>
                                        <p:cTn id="2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103533" y="4310144"/>
            <a:ext cx="901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888024" y="3390291"/>
            <a:ext cx="0" cy="6556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664393" y="5337533"/>
            <a:ext cx="0" cy="4381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ARP protocol in action</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730736" y="3632282"/>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751624" y="4359151"/>
            <a:ext cx="7969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8310126" y="4475169"/>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8213996" y="4817733"/>
            <a:ext cx="173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793652" y="339211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335022" y="2859441"/>
            <a:ext cx="812800" cy="658813"/>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592477" y="564542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8336659" y="424036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8184868" y="4087689"/>
            <a:ext cx="812800" cy="658812"/>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6137343" y="5838977"/>
            <a:ext cx="812800" cy="658813"/>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8208408" y="5016515"/>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137.196.7.14</a:t>
            </a:r>
          </a:p>
        </p:txBody>
      </p:sp>
      <p:sp>
        <p:nvSpPr>
          <p:cNvPr id="40" name="TextBox 39">
            <a:extLst>
              <a:ext uri="{FF2B5EF4-FFF2-40B4-BE49-F238E27FC236}">
                <a16:creationId xmlns:a16="http://schemas.microsoft.com/office/drawing/2014/main" id="{03975A74-FFE9-0245-9159-E13D4A71F8FF}"/>
              </a:ext>
            </a:extLst>
          </p:cNvPr>
          <p:cNvSpPr txBox="1"/>
          <p:nvPr/>
        </p:nvSpPr>
        <p:spPr>
          <a:xfrm>
            <a:off x="8196469" y="3835414"/>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sp>
        <p:nvSpPr>
          <p:cNvPr id="41" name="TextBox 40">
            <a:extLst>
              <a:ext uri="{FF2B5EF4-FFF2-40B4-BE49-F238E27FC236}">
                <a16:creationId xmlns:a16="http://schemas.microsoft.com/office/drawing/2014/main" id="{74B0E3B9-F445-2E4A-B8D9-5F1BEA2D72DF}"/>
              </a:ext>
            </a:extLst>
          </p:cNvPr>
          <p:cNvSpPr txBox="1"/>
          <p:nvPr/>
        </p:nvSpPr>
        <p:spPr>
          <a:xfrm>
            <a:off x="7116417" y="270235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p>
        </p:txBody>
      </p:sp>
      <p:sp>
        <p:nvSpPr>
          <p:cNvPr id="42" name="TextBox 41">
            <a:extLst>
              <a:ext uri="{FF2B5EF4-FFF2-40B4-BE49-F238E27FC236}">
                <a16:creationId xmlns:a16="http://schemas.microsoft.com/office/drawing/2014/main" id="{784875AD-DADA-E849-ABCB-F9455A5A60CE}"/>
              </a:ext>
            </a:extLst>
          </p:cNvPr>
          <p:cNvSpPr txBox="1"/>
          <p:nvPr/>
        </p:nvSpPr>
        <p:spPr>
          <a:xfrm>
            <a:off x="6871252" y="6088283"/>
            <a:ext cx="3738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D</a:t>
            </a:r>
          </a:p>
        </p:txBody>
      </p:sp>
      <p:sp>
        <p:nvSpPr>
          <p:cNvPr id="63" name="TextBox 62">
            <a:extLst>
              <a:ext uri="{FF2B5EF4-FFF2-40B4-BE49-F238E27FC236}">
                <a16:creationId xmlns:a16="http://schemas.microsoft.com/office/drawing/2014/main" id="{2E9B16A5-AC1C-0A48-BE4F-A199BCB6FFA7}"/>
              </a:ext>
            </a:extLst>
          </p:cNvPr>
          <p:cNvSpPr txBox="1"/>
          <p:nvPr/>
        </p:nvSpPr>
        <p:spPr>
          <a:xfrm>
            <a:off x="3664223" y="3615962"/>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305073" y="4465719"/>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387498" y="4840369"/>
            <a:ext cx="168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71-65-F7-2B-08-53</a:t>
            </a:r>
          </a:p>
        </p:txBody>
      </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166994" y="417844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479021" y="3932319"/>
            <a:ext cx="812800" cy="658813"/>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392191" y="5056271"/>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137.196.7.23</a:t>
            </a:r>
          </a:p>
        </p:txBody>
      </p:sp>
      <p:sp>
        <p:nvSpPr>
          <p:cNvPr id="3" name="TextBox 2">
            <a:extLst>
              <a:ext uri="{FF2B5EF4-FFF2-40B4-BE49-F238E27FC236}">
                <a16:creationId xmlns:a16="http://schemas.microsoft.com/office/drawing/2014/main" id="{AE490856-D387-9F4E-92DD-613E16C75F36}"/>
              </a:ext>
            </a:extLst>
          </p:cNvPr>
          <p:cNvSpPr txBox="1"/>
          <p:nvPr/>
        </p:nvSpPr>
        <p:spPr>
          <a:xfrm>
            <a:off x="5274361" y="3775779"/>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7" name="Group 16">
            <a:extLst>
              <a:ext uri="{FF2B5EF4-FFF2-40B4-BE49-F238E27FC236}">
                <a16:creationId xmlns:a16="http://schemas.microsoft.com/office/drawing/2014/main" id="{2C4CA1B8-D7B0-FE45-9DAE-1BE097F0A873}"/>
              </a:ext>
            </a:extLst>
          </p:cNvPr>
          <p:cNvGrpSpPr/>
          <p:nvPr/>
        </p:nvGrpSpPr>
        <p:grpSpPr>
          <a:xfrm>
            <a:off x="1186072" y="3311953"/>
            <a:ext cx="3690728" cy="1373671"/>
            <a:chOff x="404194" y="2544417"/>
            <a:chExt cx="3690728" cy="1373671"/>
          </a:xfrm>
        </p:grpSpPr>
        <p:sp>
          <p:nvSpPr>
            <p:cNvPr id="16" name="Freeform 15">
              <a:extLst>
                <a:ext uri="{FF2B5EF4-FFF2-40B4-BE49-F238E27FC236}">
                  <a16:creationId xmlns:a16="http://schemas.microsoft.com/office/drawing/2014/main" id="{DA69A91A-6B5A-764F-8871-0FBCD21B5E20}"/>
                </a:ext>
              </a:extLst>
            </p:cNvPr>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 fmla="*/ 477079 w 477079"/>
                <a:gd name="connsiteY0" fmla="*/ 357808 h 1051327"/>
                <a:gd name="connsiteX1" fmla="*/ 0 w 477079"/>
                <a:gd name="connsiteY1" fmla="*/ 0 h 1051327"/>
                <a:gd name="connsiteX2" fmla="*/ 13253 w 477079"/>
                <a:gd name="connsiteY2" fmla="*/ 1051327 h 1051327"/>
                <a:gd name="connsiteX3" fmla="*/ 384314 w 477079"/>
                <a:gd name="connsiteY3" fmla="*/ 649356 h 1051327"/>
              </a:gdLst>
              <a:ahLst/>
              <a:cxnLst>
                <a:cxn ang="0">
                  <a:pos x="connsiteX0" y="connsiteY0"/>
                </a:cxn>
                <a:cxn ang="0">
                  <a:pos x="connsiteX1" y="connsiteY1"/>
                </a:cxn>
                <a:cxn ang="0">
                  <a:pos x="connsiteX2" y="connsiteY2"/>
                </a:cxn>
                <a:cxn ang="0">
                  <a:pos x="connsiteX3" y="connsiteY3"/>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EF6BEDD3-2381-F342-8772-EF22B2DD6391}"/>
                </a:ext>
              </a:extLst>
            </p:cNvPr>
            <p:cNvGrpSpPr/>
            <p:nvPr/>
          </p:nvGrpSpPr>
          <p:grpSpPr>
            <a:xfrm>
              <a:off x="404194" y="2544417"/>
              <a:ext cx="3379301" cy="1368152"/>
              <a:chOff x="404194" y="2544417"/>
              <a:chExt cx="3379301" cy="1368152"/>
            </a:xfrm>
          </p:grpSpPr>
          <p:sp>
            <p:nvSpPr>
              <p:cNvPr id="6" name="Rectangle 5">
                <a:extLst>
                  <a:ext uri="{FF2B5EF4-FFF2-40B4-BE49-F238E27FC236}">
                    <a16:creationId xmlns:a16="http://schemas.microsoft.com/office/drawing/2014/main" id="{9F0EA35A-16E9-6647-B826-0BDF18B31CE6}"/>
                  </a:ext>
                </a:extLst>
              </p:cNvPr>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03A6087-C978-A74F-82FC-80BB9BB4CE42}"/>
                  </a:ext>
                </a:extLst>
              </p:cNvPr>
              <p:cNvSpPr txBox="1"/>
              <p:nvPr/>
            </p:nvSpPr>
            <p:spPr>
              <a:xfrm>
                <a:off x="530088" y="2544417"/>
                <a:ext cx="27962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ARP table in </a:t>
                </a:r>
                <a:r>
                  <a:rPr kumimoji="0" lang="en-US" sz="1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cxnSp>
            <p:nvCxnSpPr>
              <p:cNvPr id="8" name="Straight Connector 7">
                <a:extLst>
                  <a:ext uri="{FF2B5EF4-FFF2-40B4-BE49-F238E27FC236}">
                    <a16:creationId xmlns:a16="http://schemas.microsoft.com/office/drawing/2014/main" id="{97ADA725-CF65-9446-A6E5-99769F3E8580}"/>
                  </a:ext>
                </a:extLst>
              </p:cNvPr>
              <p:cNvCxnSpPr>
                <a:cxnSpLocks/>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D1A36C2-C660-CC48-A801-8B13046993C8}"/>
                  </a:ext>
                </a:extLst>
              </p:cNvPr>
              <p:cNvSpPr txBox="1"/>
              <p:nvPr/>
            </p:nvSpPr>
            <p:spPr>
              <a:xfrm>
                <a:off x="404194" y="2829339"/>
                <a:ext cx="934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IP addr</a:t>
                </a:r>
              </a:p>
            </p:txBody>
          </p:sp>
          <p:sp>
            <p:nvSpPr>
              <p:cNvPr id="62" name="TextBox 61">
                <a:extLst>
                  <a:ext uri="{FF2B5EF4-FFF2-40B4-BE49-F238E27FC236}">
                    <a16:creationId xmlns:a16="http://schemas.microsoft.com/office/drawing/2014/main" id="{39275495-9FB2-BE4E-99AA-073302DC06EF}"/>
                  </a:ext>
                </a:extLst>
              </p:cNvPr>
              <p:cNvSpPr txBox="1"/>
              <p:nvPr/>
            </p:nvSpPr>
            <p:spPr>
              <a:xfrm>
                <a:off x="1616766" y="2849217"/>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MAC addr</a:t>
                </a:r>
              </a:p>
            </p:txBody>
          </p:sp>
          <p:cxnSp>
            <p:nvCxnSpPr>
              <p:cNvPr id="13" name="Straight Connector 12">
                <a:extLst>
                  <a:ext uri="{FF2B5EF4-FFF2-40B4-BE49-F238E27FC236}">
                    <a16:creationId xmlns:a16="http://schemas.microsoft.com/office/drawing/2014/main" id="{8C873D52-0E3A-984E-872F-2E5F1E49C4BD}"/>
                  </a:ext>
                </a:extLst>
              </p:cNvPr>
              <p:cNvCxnSpPr>
                <a:cxnSpLocks/>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3D9DE6-1B37-F249-9BD4-104B41CEFDAE}"/>
                  </a:ext>
                </a:extLst>
              </p:cNvPr>
              <p:cNvCxnSpPr>
                <a:cxnSpLocks/>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971A2F5-ACB5-294E-8846-0F74DE6EB747}"/>
                  </a:ext>
                </a:extLst>
              </p:cNvPr>
              <p:cNvSpPr txBox="1"/>
              <p:nvPr/>
            </p:nvSpPr>
            <p:spPr>
              <a:xfrm>
                <a:off x="3074505" y="2855842"/>
                <a:ext cx="7089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grpSp>
      </p:grpSp>
      <p:sp>
        <p:nvSpPr>
          <p:cNvPr id="68" name="Rectangle 3">
            <a:extLst>
              <a:ext uri="{FF2B5EF4-FFF2-40B4-BE49-F238E27FC236}">
                <a16:creationId xmlns:a16="http://schemas.microsoft.com/office/drawing/2014/main" id="{3E190205-EEDA-4A4B-922E-882CB0024C81}"/>
              </a:ext>
            </a:extLst>
          </p:cNvPr>
          <p:cNvSpPr txBox="1">
            <a:spLocks noChangeArrowheads="1"/>
          </p:cNvSpPr>
          <p:nvPr/>
        </p:nvSpPr>
        <p:spPr>
          <a:xfrm>
            <a:off x="1049752" y="1211677"/>
            <a:ext cx="10068822" cy="96189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 wants to send datagram to B</a:t>
            </a:r>
          </a:p>
          <a:p>
            <a:pPr marL="352425" marR="0" lvl="1" indent="-23495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ja-JP" altLang="en-US" sz="20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MAC address not in A</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ARP table, so A uses ARP to find B’s MAC address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013DE118-29AE-1147-9673-7A7F3BEC6EF7}"/>
              </a:ext>
            </a:extLst>
          </p:cNvPr>
          <p:cNvGrpSpPr/>
          <p:nvPr/>
        </p:nvGrpSpPr>
        <p:grpSpPr>
          <a:xfrm>
            <a:off x="7730987" y="5422150"/>
            <a:ext cx="4222474" cy="769441"/>
            <a:chOff x="689113" y="2308977"/>
            <a:chExt cx="4222474" cy="769441"/>
          </a:xfrm>
        </p:grpSpPr>
        <p:sp>
          <p:nvSpPr>
            <p:cNvPr id="18" name="TextBox 17">
              <a:extLst>
                <a:ext uri="{FF2B5EF4-FFF2-40B4-BE49-F238E27FC236}">
                  <a16:creationId xmlns:a16="http://schemas.microsoft.com/office/drawing/2014/main" id="{7230726C-A09E-6C44-A2D0-4B4AC64FB4B2}"/>
                </a:ext>
              </a:extLst>
            </p:cNvPr>
            <p:cNvSpPr txBox="1"/>
            <p:nvPr/>
          </p:nvSpPr>
          <p:spPr>
            <a:xfrm>
              <a:off x="1007166" y="2308977"/>
              <a:ext cx="3904421" cy="769441"/>
            </a:xfrm>
            <a:prstGeom prst="rect">
              <a:avLst/>
            </a:prstGeom>
            <a:noFill/>
          </p:spPr>
          <p:txBody>
            <a:bodyPr wrap="square" rtlCol="0">
              <a:spAutoFit/>
            </a:bodyPr>
            <a:lstStyle/>
            <a:p>
              <a:pPr marL="23495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replies to A with ARP response, giving its MAC address</a:t>
              </a:r>
            </a:p>
          </p:txBody>
        </p:sp>
        <p:grpSp>
          <p:nvGrpSpPr>
            <p:cNvPr id="23" name="Group 22">
              <a:extLst>
                <a:ext uri="{FF2B5EF4-FFF2-40B4-BE49-F238E27FC236}">
                  <a16:creationId xmlns:a16="http://schemas.microsoft.com/office/drawing/2014/main" id="{E4C3EBDD-DD28-4A4F-803C-BE09994DBBCE}"/>
                </a:ext>
              </a:extLst>
            </p:cNvPr>
            <p:cNvGrpSpPr/>
            <p:nvPr/>
          </p:nvGrpSpPr>
          <p:grpSpPr>
            <a:xfrm>
              <a:off x="689113" y="2438399"/>
              <a:ext cx="410817" cy="461665"/>
              <a:chOff x="2292626" y="5618921"/>
              <a:chExt cx="410817" cy="461665"/>
            </a:xfrm>
          </p:grpSpPr>
          <p:sp>
            <p:nvSpPr>
              <p:cNvPr id="21" name="Oval 20">
                <a:extLst>
                  <a:ext uri="{FF2B5EF4-FFF2-40B4-BE49-F238E27FC236}">
                    <a16:creationId xmlns:a16="http://schemas.microsoft.com/office/drawing/2014/main" id="{081A63FD-6640-2C4D-94F4-10E452F85558}"/>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887B0C99-1512-F84B-A71F-D0B8F31B18C6}"/>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grpSp>
      </p:grpSp>
      <p:grpSp>
        <p:nvGrpSpPr>
          <p:cNvPr id="38" name="Group 37">
            <a:extLst>
              <a:ext uri="{FF2B5EF4-FFF2-40B4-BE49-F238E27FC236}">
                <a16:creationId xmlns:a16="http://schemas.microsoft.com/office/drawing/2014/main" id="{6F779ACC-F55E-B048-8458-7327E343FDD1}"/>
              </a:ext>
            </a:extLst>
          </p:cNvPr>
          <p:cNvGrpSpPr/>
          <p:nvPr/>
        </p:nvGrpSpPr>
        <p:grpSpPr>
          <a:xfrm>
            <a:off x="6633558" y="2781868"/>
            <a:ext cx="4272980" cy="1554072"/>
            <a:chOff x="7269663" y="106017"/>
            <a:chExt cx="4272980" cy="1554072"/>
          </a:xfrm>
        </p:grpSpPr>
        <p:sp>
          <p:nvSpPr>
            <p:cNvPr id="94" name="Freeform 93">
              <a:extLst>
                <a:ext uri="{FF2B5EF4-FFF2-40B4-BE49-F238E27FC236}">
                  <a16:creationId xmlns:a16="http://schemas.microsoft.com/office/drawing/2014/main" id="{CD86198F-C5C2-D246-A036-CEC67763694B}"/>
                </a:ext>
              </a:extLst>
            </p:cNvPr>
            <p:cNvSpPr/>
            <p:nvPr/>
          </p:nvSpPr>
          <p:spPr>
            <a:xfrm>
              <a:off x="7269663" y="168712"/>
              <a:ext cx="3357443" cy="1491377"/>
            </a:xfrm>
            <a:custGeom>
              <a:avLst/>
              <a:gdLst>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591907 h 829414"/>
                <a:gd name="connsiteX1" fmla="*/ 429371 w 1389414"/>
                <a:gd name="connsiteY1" fmla="*/ 0 h 829414"/>
                <a:gd name="connsiteX2" fmla="*/ 1389414 w 1389414"/>
                <a:gd name="connsiteY2" fmla="*/ 568157 h 829414"/>
                <a:gd name="connsiteX3" fmla="*/ 0 w 1389414"/>
                <a:gd name="connsiteY3" fmla="*/ 829414 h 829414"/>
                <a:gd name="connsiteX4" fmla="*/ 59377 w 1389414"/>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25786 h 829414"/>
                <a:gd name="connsiteX3" fmla="*/ 0 w 1786022"/>
                <a:gd name="connsiteY3" fmla="*/ 829414 h 829414"/>
                <a:gd name="connsiteX4" fmla="*/ 81411 w 1786022"/>
                <a:gd name="connsiteY4" fmla="*/ 393603 h 829414"/>
                <a:gd name="connsiteX0" fmla="*/ 81411 w 1665100"/>
                <a:gd name="connsiteY0" fmla="*/ 393603 h 829414"/>
                <a:gd name="connsiteX1" fmla="*/ 429371 w 1665100"/>
                <a:gd name="connsiteY1" fmla="*/ 0 h 829414"/>
                <a:gd name="connsiteX2" fmla="*/ 1665100 w 1665100"/>
                <a:gd name="connsiteY2" fmla="*/ 303752 h 829414"/>
                <a:gd name="connsiteX3" fmla="*/ 0 w 1665100"/>
                <a:gd name="connsiteY3" fmla="*/ 829414 h 829414"/>
                <a:gd name="connsiteX4" fmla="*/ 81411 w 1665100"/>
                <a:gd name="connsiteY4" fmla="*/ 393603 h 829414"/>
                <a:gd name="connsiteX0" fmla="*/ 81411 w 1665100"/>
                <a:gd name="connsiteY0" fmla="*/ 228350 h 664161"/>
                <a:gd name="connsiteX1" fmla="*/ 419294 w 1665100"/>
                <a:gd name="connsiteY1" fmla="*/ 0 h 664161"/>
                <a:gd name="connsiteX2" fmla="*/ 1665100 w 1665100"/>
                <a:gd name="connsiteY2" fmla="*/ 138499 h 664161"/>
                <a:gd name="connsiteX3" fmla="*/ 0 w 1665100"/>
                <a:gd name="connsiteY3" fmla="*/ 664161 h 664161"/>
                <a:gd name="connsiteX4" fmla="*/ 81411 w 1665100"/>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41393 w 1463851"/>
                <a:gd name="connsiteY0" fmla="*/ 206474 h 585409"/>
                <a:gd name="connsiteX1" fmla="*/ 299240 w 1463851"/>
                <a:gd name="connsiteY1" fmla="*/ 0 h 585409"/>
                <a:gd name="connsiteX2" fmla="*/ 1463851 w 1463851"/>
                <a:gd name="connsiteY2" fmla="*/ 83572 h 585409"/>
                <a:gd name="connsiteX3" fmla="*/ 0 w 1463851"/>
                <a:gd name="connsiteY3" fmla="*/ 585409 h 585409"/>
                <a:gd name="connsiteX4" fmla="*/ 41393 w 1463851"/>
                <a:gd name="connsiteY4" fmla="*/ 206474 h 585409"/>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2566355"/>
                <a:gd name="connsiteY0" fmla="*/ 649820 h 1028755"/>
                <a:gd name="connsiteX1" fmla="*/ 387948 w 2566355"/>
                <a:gd name="connsiteY1" fmla="*/ 0 h 1028755"/>
                <a:gd name="connsiteX2" fmla="*/ 2566355 w 2566355"/>
                <a:gd name="connsiteY2" fmla="*/ 776300 h 1028755"/>
                <a:gd name="connsiteX3" fmla="*/ 0 w 2566355"/>
                <a:gd name="connsiteY3" fmla="*/ 1028755 h 1028755"/>
                <a:gd name="connsiteX4" fmla="*/ 41393 w 2566355"/>
                <a:gd name="connsiteY4" fmla="*/ 649820 h 1028755"/>
                <a:gd name="connsiteX0" fmla="*/ 0 w 2524962"/>
                <a:gd name="connsiteY0" fmla="*/ 649820 h 1014901"/>
                <a:gd name="connsiteX1" fmla="*/ 346555 w 2524962"/>
                <a:gd name="connsiteY1" fmla="*/ 0 h 1014901"/>
                <a:gd name="connsiteX2" fmla="*/ 2524962 w 2524962"/>
                <a:gd name="connsiteY2" fmla="*/ 776300 h 1014901"/>
                <a:gd name="connsiteX3" fmla="*/ 9297 w 2524962"/>
                <a:gd name="connsiteY3" fmla="*/ 1014901 h 1014901"/>
                <a:gd name="connsiteX4" fmla="*/ 0 w 2524962"/>
                <a:gd name="connsiteY4" fmla="*/ 649820 h 1014901"/>
                <a:gd name="connsiteX0" fmla="*/ 16048 w 2541010"/>
                <a:gd name="connsiteY0" fmla="*/ 649820 h 1278137"/>
                <a:gd name="connsiteX1" fmla="*/ 362603 w 2541010"/>
                <a:gd name="connsiteY1" fmla="*/ 0 h 1278137"/>
                <a:gd name="connsiteX2" fmla="*/ 2541010 w 2541010"/>
                <a:gd name="connsiteY2" fmla="*/ 776300 h 1278137"/>
                <a:gd name="connsiteX3" fmla="*/ 0 w 2541010"/>
                <a:gd name="connsiteY3" fmla="*/ 1278137 h 1278137"/>
                <a:gd name="connsiteX4" fmla="*/ 16048 w 2541010"/>
                <a:gd name="connsiteY4" fmla="*/ 649820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 w 2852797"/>
                <a:gd name="connsiteY0" fmla="*/ 979920 h 1305846"/>
                <a:gd name="connsiteX1" fmla="*/ 649045 w 2852797"/>
                <a:gd name="connsiteY1" fmla="*/ 0 h 1305846"/>
                <a:gd name="connsiteX2" fmla="*/ 2852797 w 2852797"/>
                <a:gd name="connsiteY2" fmla="*/ 804009 h 1305846"/>
                <a:gd name="connsiteX3" fmla="*/ 311787 w 2852797"/>
                <a:gd name="connsiteY3" fmla="*/ 1305846 h 1305846"/>
                <a:gd name="connsiteX4" fmla="*/ 3 w 2852797"/>
                <a:gd name="connsiteY4" fmla="*/ 979920 h 1305846"/>
                <a:gd name="connsiteX0" fmla="*/ 3 w 2852797"/>
                <a:gd name="connsiteY0" fmla="*/ 1284720 h 1610646"/>
                <a:gd name="connsiteX1" fmla="*/ 1315727 w 2852797"/>
                <a:gd name="connsiteY1" fmla="*/ 0 h 1610646"/>
                <a:gd name="connsiteX2" fmla="*/ 2852797 w 2852797"/>
                <a:gd name="connsiteY2" fmla="*/ 1108809 h 1610646"/>
                <a:gd name="connsiteX3" fmla="*/ 311787 w 2852797"/>
                <a:gd name="connsiteY3" fmla="*/ 1610646 h 1610646"/>
                <a:gd name="connsiteX4" fmla="*/ 3 w 2852797"/>
                <a:gd name="connsiteY4" fmla="*/ 1284720 h 1610646"/>
                <a:gd name="connsiteX0" fmla="*/ 3 w 3070984"/>
                <a:gd name="connsiteY0" fmla="*/ 1284720 h 1610646"/>
                <a:gd name="connsiteX1" fmla="*/ 1315727 w 3070984"/>
                <a:gd name="connsiteY1" fmla="*/ 0 h 1610646"/>
                <a:gd name="connsiteX2" fmla="*/ 3070984 w 3070984"/>
                <a:gd name="connsiteY2" fmla="*/ 1042548 h 1610646"/>
                <a:gd name="connsiteX3" fmla="*/ 311787 w 3070984"/>
                <a:gd name="connsiteY3" fmla="*/ 1610646 h 1610646"/>
                <a:gd name="connsiteX4" fmla="*/ 3 w 3070984"/>
                <a:gd name="connsiteY4" fmla="*/ 1284720 h 1610646"/>
                <a:gd name="connsiteX0" fmla="*/ 3 w 3070984"/>
                <a:gd name="connsiteY0" fmla="*/ 1165451 h 1491377"/>
                <a:gd name="connsiteX1" fmla="*/ 1279362 w 3070984"/>
                <a:gd name="connsiteY1" fmla="*/ 0 h 1491377"/>
                <a:gd name="connsiteX2" fmla="*/ 3070984 w 3070984"/>
                <a:gd name="connsiteY2" fmla="*/ 923279 h 1491377"/>
                <a:gd name="connsiteX3" fmla="*/ 311787 w 3070984"/>
                <a:gd name="connsiteY3" fmla="*/ 1491377 h 1491377"/>
                <a:gd name="connsiteX4" fmla="*/ 3 w 3070984"/>
                <a:gd name="connsiteY4" fmla="*/ 1165451 h 149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0984" h="1491377">
                  <a:moveTo>
                    <a:pt x="3" y="1165451"/>
                  </a:moveTo>
                  <a:cubicBezTo>
                    <a:pt x="145598" y="1121700"/>
                    <a:pt x="1219590" y="114212"/>
                    <a:pt x="1279362" y="0"/>
                  </a:cubicBezTo>
                  <a:cubicBezTo>
                    <a:pt x="1163476" y="1035639"/>
                    <a:pt x="985249" y="923350"/>
                    <a:pt x="3070984" y="923279"/>
                  </a:cubicBezTo>
                  <a:cubicBezTo>
                    <a:pt x="2279368" y="1124493"/>
                    <a:pt x="913470" y="1245953"/>
                    <a:pt x="311787" y="1491377"/>
                  </a:cubicBezTo>
                  <a:cubicBezTo>
                    <a:pt x="312912" y="1365065"/>
                    <a:pt x="-1122" y="1291763"/>
                    <a:pt x="3" y="1165451"/>
                  </a:cubicBezTo>
                  <a:close/>
                </a:path>
              </a:pathLst>
            </a:custGeom>
            <a:gradFill>
              <a:gsLst>
                <a:gs pos="0">
                  <a:schemeClr val="bg1">
                    <a:alpha val="68000"/>
                  </a:schemeClr>
                </a:gs>
                <a:gs pos="9900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28E7519B-EA19-2A46-9C38-1BDDEE668E91}"/>
                </a:ext>
              </a:extLst>
            </p:cNvPr>
            <p:cNvSpPr/>
            <p:nvPr/>
          </p:nvSpPr>
          <p:spPr>
            <a:xfrm>
              <a:off x="8613913" y="106017"/>
              <a:ext cx="2743200" cy="1020417"/>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TextBox 92">
              <a:extLst>
                <a:ext uri="{FF2B5EF4-FFF2-40B4-BE49-F238E27FC236}">
                  <a16:creationId xmlns:a16="http://schemas.microsoft.com/office/drawing/2014/main" id="{87C44C06-ADBC-1A45-BC93-524B58513C91}"/>
                </a:ext>
              </a:extLst>
            </p:cNvPr>
            <p:cNvSpPr txBox="1"/>
            <p:nvPr/>
          </p:nvSpPr>
          <p:spPr>
            <a:xfrm>
              <a:off x="8610903" y="117460"/>
              <a:ext cx="2931740" cy="10464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Target IP address: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137.196.7.14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Target MAC address: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                    58-23-D7-FA-20-B0</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a:t>
              </a:r>
            </a:p>
          </p:txBody>
        </p:sp>
      </p:grpSp>
      <p:grpSp>
        <p:nvGrpSpPr>
          <p:cNvPr id="4" name="Group 3">
            <a:extLst>
              <a:ext uri="{FF2B5EF4-FFF2-40B4-BE49-F238E27FC236}">
                <a16:creationId xmlns:a16="http://schemas.microsoft.com/office/drawing/2014/main" id="{5DE12D9A-FE4D-0A48-A641-DB2148309CA9}"/>
              </a:ext>
            </a:extLst>
          </p:cNvPr>
          <p:cNvGrpSpPr/>
          <p:nvPr/>
        </p:nvGrpSpPr>
        <p:grpSpPr>
          <a:xfrm>
            <a:off x="5367131" y="3970949"/>
            <a:ext cx="2849218" cy="741718"/>
            <a:chOff x="5367131" y="3866019"/>
            <a:chExt cx="2849218" cy="741718"/>
          </a:xfrm>
        </p:grpSpPr>
        <p:sp>
          <p:nvSpPr>
            <p:cNvPr id="35" name="Right Arrow 34">
              <a:extLst>
                <a:ext uri="{FF2B5EF4-FFF2-40B4-BE49-F238E27FC236}">
                  <a16:creationId xmlns:a16="http://schemas.microsoft.com/office/drawing/2014/main" id="{8E8C1703-14D3-ED45-A5E7-3C816D2C6A36}"/>
                </a:ext>
              </a:extLst>
            </p:cNvPr>
            <p:cNvSpPr/>
            <p:nvPr/>
          </p:nvSpPr>
          <p:spPr>
            <a:xfrm rot="10800000">
              <a:off x="5367131" y="4187686"/>
              <a:ext cx="2849218" cy="159027"/>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5" name="Group 201">
              <a:extLst>
                <a:ext uri="{FF2B5EF4-FFF2-40B4-BE49-F238E27FC236}">
                  <a16:creationId xmlns:a16="http://schemas.microsoft.com/office/drawing/2014/main" id="{84F90531-593C-9146-AEE5-BEFEDB4FC6AF}"/>
                </a:ext>
              </a:extLst>
            </p:cNvPr>
            <p:cNvGrpSpPr>
              <a:grpSpLocks/>
            </p:cNvGrpSpPr>
            <p:nvPr/>
          </p:nvGrpSpPr>
          <p:grpSpPr bwMode="auto">
            <a:xfrm>
              <a:off x="6417064" y="3866019"/>
              <a:ext cx="587606" cy="741718"/>
              <a:chOff x="375561" y="297711"/>
              <a:chExt cx="1252683" cy="2138362"/>
            </a:xfrm>
          </p:grpSpPr>
          <p:sp>
            <p:nvSpPr>
              <p:cNvPr id="96" name="Freeform 95">
                <a:extLst>
                  <a:ext uri="{FF2B5EF4-FFF2-40B4-BE49-F238E27FC236}">
                    <a16:creationId xmlns:a16="http://schemas.microsoft.com/office/drawing/2014/main" id="{BB8D2B43-252A-154B-B33F-48E245DE4C33}"/>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BCDE178B-CBB7-904E-8D77-3C5E1D8D1367}"/>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B5F298EC-5C7C-804F-B1E9-F0A0E4E57C02}"/>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grpSp>
          <p:nvGrpSpPr>
            <p:cNvPr id="108" name="Group 107">
              <a:extLst>
                <a:ext uri="{FF2B5EF4-FFF2-40B4-BE49-F238E27FC236}">
                  <a16:creationId xmlns:a16="http://schemas.microsoft.com/office/drawing/2014/main" id="{A9DD04DE-490A-BF4D-A7E2-3A174C7DB200}"/>
                </a:ext>
              </a:extLst>
            </p:cNvPr>
            <p:cNvGrpSpPr/>
            <p:nvPr/>
          </p:nvGrpSpPr>
          <p:grpSpPr>
            <a:xfrm>
              <a:off x="7434470" y="4043570"/>
              <a:ext cx="410817" cy="461665"/>
              <a:chOff x="2292626" y="5618921"/>
              <a:chExt cx="410817" cy="461665"/>
            </a:xfrm>
          </p:grpSpPr>
          <p:sp>
            <p:nvSpPr>
              <p:cNvPr id="109" name="Oval 108">
                <a:extLst>
                  <a:ext uri="{FF2B5EF4-FFF2-40B4-BE49-F238E27FC236}">
                    <a16:creationId xmlns:a16="http://schemas.microsoft.com/office/drawing/2014/main" id="{56289879-A092-1D48-94AB-CCE5CC88B4FF}"/>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B6F7794D-4F3F-5742-9DD7-7030CC3F326A}"/>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grpSp>
      </p:grpSp>
      <p:sp>
        <p:nvSpPr>
          <p:cNvPr id="111" name="TextBox 110">
            <a:extLst>
              <a:ext uri="{FF2B5EF4-FFF2-40B4-BE49-F238E27FC236}">
                <a16:creationId xmlns:a16="http://schemas.microsoft.com/office/drawing/2014/main" id="{B70654DC-D6ED-4743-B90B-BBDA82CBF7C1}"/>
              </a:ext>
            </a:extLst>
          </p:cNvPr>
          <p:cNvSpPr txBox="1"/>
          <p:nvPr/>
        </p:nvSpPr>
        <p:spPr>
          <a:xfrm>
            <a:off x="7901911" y="2228279"/>
            <a:ext cx="295161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ARP message into Ethernet frame (sent to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71-65-F7-2B-08-53</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4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403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dissolve">
                                      <p:cBhvr>
                                        <p:cTn id="18"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103533" y="4310144"/>
            <a:ext cx="901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888024" y="3390291"/>
            <a:ext cx="0" cy="6556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664393" y="5337533"/>
            <a:ext cx="0" cy="4381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ARP protocol in action</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730736" y="3632282"/>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751624" y="4359151"/>
            <a:ext cx="7969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8310126" y="4475169"/>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8213996" y="4817733"/>
            <a:ext cx="173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793652" y="339211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335022" y="2859441"/>
            <a:ext cx="812800" cy="658813"/>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592477" y="564542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8336659" y="424036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8184868" y="4087689"/>
            <a:ext cx="812800" cy="658812"/>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6137343" y="5838977"/>
            <a:ext cx="812800" cy="658813"/>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8208408" y="5016515"/>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137.196.7.14</a:t>
            </a:r>
          </a:p>
        </p:txBody>
      </p:sp>
      <p:sp>
        <p:nvSpPr>
          <p:cNvPr id="40" name="TextBox 39">
            <a:extLst>
              <a:ext uri="{FF2B5EF4-FFF2-40B4-BE49-F238E27FC236}">
                <a16:creationId xmlns:a16="http://schemas.microsoft.com/office/drawing/2014/main" id="{03975A74-FFE9-0245-9159-E13D4A71F8FF}"/>
              </a:ext>
            </a:extLst>
          </p:cNvPr>
          <p:cNvSpPr txBox="1"/>
          <p:nvPr/>
        </p:nvSpPr>
        <p:spPr>
          <a:xfrm>
            <a:off x="8196469" y="3835414"/>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sp>
        <p:nvSpPr>
          <p:cNvPr id="41" name="TextBox 40">
            <a:extLst>
              <a:ext uri="{FF2B5EF4-FFF2-40B4-BE49-F238E27FC236}">
                <a16:creationId xmlns:a16="http://schemas.microsoft.com/office/drawing/2014/main" id="{74B0E3B9-F445-2E4A-B8D9-5F1BEA2D72DF}"/>
              </a:ext>
            </a:extLst>
          </p:cNvPr>
          <p:cNvSpPr txBox="1"/>
          <p:nvPr/>
        </p:nvSpPr>
        <p:spPr>
          <a:xfrm>
            <a:off x="7116417" y="270235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p>
        </p:txBody>
      </p:sp>
      <p:sp>
        <p:nvSpPr>
          <p:cNvPr id="42" name="TextBox 41">
            <a:extLst>
              <a:ext uri="{FF2B5EF4-FFF2-40B4-BE49-F238E27FC236}">
                <a16:creationId xmlns:a16="http://schemas.microsoft.com/office/drawing/2014/main" id="{784875AD-DADA-E849-ABCB-F9455A5A60CE}"/>
              </a:ext>
            </a:extLst>
          </p:cNvPr>
          <p:cNvSpPr txBox="1"/>
          <p:nvPr/>
        </p:nvSpPr>
        <p:spPr>
          <a:xfrm>
            <a:off x="6871252" y="6088283"/>
            <a:ext cx="3738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D</a:t>
            </a:r>
          </a:p>
        </p:txBody>
      </p:sp>
      <p:sp>
        <p:nvSpPr>
          <p:cNvPr id="63" name="TextBox 62">
            <a:extLst>
              <a:ext uri="{FF2B5EF4-FFF2-40B4-BE49-F238E27FC236}">
                <a16:creationId xmlns:a16="http://schemas.microsoft.com/office/drawing/2014/main" id="{2E9B16A5-AC1C-0A48-BE4F-A199BCB6FFA7}"/>
              </a:ext>
            </a:extLst>
          </p:cNvPr>
          <p:cNvSpPr txBox="1"/>
          <p:nvPr/>
        </p:nvSpPr>
        <p:spPr>
          <a:xfrm>
            <a:off x="3664223" y="3615962"/>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305073" y="4465719"/>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387498" y="4840369"/>
            <a:ext cx="168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71-65-F7-2B-08-53</a:t>
            </a:r>
          </a:p>
        </p:txBody>
      </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166994" y="417844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479021" y="3932319"/>
            <a:ext cx="812800" cy="658813"/>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392191" y="5056271"/>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137.196.7.23</a:t>
            </a:r>
          </a:p>
        </p:txBody>
      </p:sp>
      <p:sp>
        <p:nvSpPr>
          <p:cNvPr id="3" name="TextBox 2">
            <a:extLst>
              <a:ext uri="{FF2B5EF4-FFF2-40B4-BE49-F238E27FC236}">
                <a16:creationId xmlns:a16="http://schemas.microsoft.com/office/drawing/2014/main" id="{AE490856-D387-9F4E-92DD-613E16C75F36}"/>
              </a:ext>
            </a:extLst>
          </p:cNvPr>
          <p:cNvSpPr txBox="1"/>
          <p:nvPr/>
        </p:nvSpPr>
        <p:spPr>
          <a:xfrm>
            <a:off x="5274361" y="3775779"/>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7" name="Group 16">
            <a:extLst>
              <a:ext uri="{FF2B5EF4-FFF2-40B4-BE49-F238E27FC236}">
                <a16:creationId xmlns:a16="http://schemas.microsoft.com/office/drawing/2014/main" id="{2C4CA1B8-D7B0-FE45-9DAE-1BE097F0A873}"/>
              </a:ext>
            </a:extLst>
          </p:cNvPr>
          <p:cNvGrpSpPr/>
          <p:nvPr/>
        </p:nvGrpSpPr>
        <p:grpSpPr>
          <a:xfrm>
            <a:off x="1186072" y="3311953"/>
            <a:ext cx="3690728" cy="1373671"/>
            <a:chOff x="404194" y="2544417"/>
            <a:chExt cx="3690728" cy="1373671"/>
          </a:xfrm>
        </p:grpSpPr>
        <p:sp>
          <p:nvSpPr>
            <p:cNvPr id="16" name="Freeform 15">
              <a:extLst>
                <a:ext uri="{FF2B5EF4-FFF2-40B4-BE49-F238E27FC236}">
                  <a16:creationId xmlns:a16="http://schemas.microsoft.com/office/drawing/2014/main" id="{DA69A91A-6B5A-764F-8871-0FBCD21B5E20}"/>
                </a:ext>
              </a:extLst>
            </p:cNvPr>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 fmla="*/ 477079 w 477079"/>
                <a:gd name="connsiteY0" fmla="*/ 357808 h 1051327"/>
                <a:gd name="connsiteX1" fmla="*/ 0 w 477079"/>
                <a:gd name="connsiteY1" fmla="*/ 0 h 1051327"/>
                <a:gd name="connsiteX2" fmla="*/ 13253 w 477079"/>
                <a:gd name="connsiteY2" fmla="*/ 1051327 h 1051327"/>
                <a:gd name="connsiteX3" fmla="*/ 384314 w 477079"/>
                <a:gd name="connsiteY3" fmla="*/ 649356 h 1051327"/>
              </a:gdLst>
              <a:ahLst/>
              <a:cxnLst>
                <a:cxn ang="0">
                  <a:pos x="connsiteX0" y="connsiteY0"/>
                </a:cxn>
                <a:cxn ang="0">
                  <a:pos x="connsiteX1" y="connsiteY1"/>
                </a:cxn>
                <a:cxn ang="0">
                  <a:pos x="connsiteX2" y="connsiteY2"/>
                </a:cxn>
                <a:cxn ang="0">
                  <a:pos x="connsiteX3" y="connsiteY3"/>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EF6BEDD3-2381-F342-8772-EF22B2DD6391}"/>
                </a:ext>
              </a:extLst>
            </p:cNvPr>
            <p:cNvGrpSpPr/>
            <p:nvPr/>
          </p:nvGrpSpPr>
          <p:grpSpPr>
            <a:xfrm>
              <a:off x="404194" y="2544417"/>
              <a:ext cx="3379301" cy="1368152"/>
              <a:chOff x="404194" y="2544417"/>
              <a:chExt cx="3379301" cy="1368152"/>
            </a:xfrm>
          </p:grpSpPr>
          <p:sp>
            <p:nvSpPr>
              <p:cNvPr id="6" name="Rectangle 5">
                <a:extLst>
                  <a:ext uri="{FF2B5EF4-FFF2-40B4-BE49-F238E27FC236}">
                    <a16:creationId xmlns:a16="http://schemas.microsoft.com/office/drawing/2014/main" id="{9F0EA35A-16E9-6647-B826-0BDF18B31CE6}"/>
                  </a:ext>
                </a:extLst>
              </p:cNvPr>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03A6087-C978-A74F-82FC-80BB9BB4CE42}"/>
                  </a:ext>
                </a:extLst>
              </p:cNvPr>
              <p:cNvSpPr txBox="1"/>
              <p:nvPr/>
            </p:nvSpPr>
            <p:spPr>
              <a:xfrm>
                <a:off x="530088" y="2544417"/>
                <a:ext cx="27962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ARP table in </a:t>
                </a:r>
                <a:r>
                  <a:rPr kumimoji="0" lang="en-US" sz="1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cxnSp>
            <p:nvCxnSpPr>
              <p:cNvPr id="8" name="Straight Connector 7">
                <a:extLst>
                  <a:ext uri="{FF2B5EF4-FFF2-40B4-BE49-F238E27FC236}">
                    <a16:creationId xmlns:a16="http://schemas.microsoft.com/office/drawing/2014/main" id="{97ADA725-CF65-9446-A6E5-99769F3E8580}"/>
                  </a:ext>
                </a:extLst>
              </p:cNvPr>
              <p:cNvCxnSpPr>
                <a:cxnSpLocks/>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D1A36C2-C660-CC48-A801-8B13046993C8}"/>
                  </a:ext>
                </a:extLst>
              </p:cNvPr>
              <p:cNvSpPr txBox="1"/>
              <p:nvPr/>
            </p:nvSpPr>
            <p:spPr>
              <a:xfrm>
                <a:off x="404194" y="2829339"/>
                <a:ext cx="934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IP addr</a:t>
                </a:r>
              </a:p>
            </p:txBody>
          </p:sp>
          <p:sp>
            <p:nvSpPr>
              <p:cNvPr id="62" name="TextBox 61">
                <a:extLst>
                  <a:ext uri="{FF2B5EF4-FFF2-40B4-BE49-F238E27FC236}">
                    <a16:creationId xmlns:a16="http://schemas.microsoft.com/office/drawing/2014/main" id="{39275495-9FB2-BE4E-99AA-073302DC06EF}"/>
                  </a:ext>
                </a:extLst>
              </p:cNvPr>
              <p:cNvSpPr txBox="1"/>
              <p:nvPr/>
            </p:nvSpPr>
            <p:spPr>
              <a:xfrm>
                <a:off x="1616766" y="2849217"/>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MAC addr</a:t>
                </a:r>
              </a:p>
            </p:txBody>
          </p:sp>
          <p:cxnSp>
            <p:nvCxnSpPr>
              <p:cNvPr id="13" name="Straight Connector 12">
                <a:extLst>
                  <a:ext uri="{FF2B5EF4-FFF2-40B4-BE49-F238E27FC236}">
                    <a16:creationId xmlns:a16="http://schemas.microsoft.com/office/drawing/2014/main" id="{8C873D52-0E3A-984E-872F-2E5F1E49C4BD}"/>
                  </a:ext>
                </a:extLst>
              </p:cNvPr>
              <p:cNvCxnSpPr>
                <a:cxnSpLocks/>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3D9DE6-1B37-F249-9BD4-104B41CEFDAE}"/>
                  </a:ext>
                </a:extLst>
              </p:cNvPr>
              <p:cNvCxnSpPr>
                <a:cxnSpLocks/>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971A2F5-ACB5-294E-8846-0F74DE6EB747}"/>
                  </a:ext>
                </a:extLst>
              </p:cNvPr>
              <p:cNvSpPr txBox="1"/>
              <p:nvPr/>
            </p:nvSpPr>
            <p:spPr>
              <a:xfrm>
                <a:off x="3074505" y="2855842"/>
                <a:ext cx="7089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grpSp>
      </p:grpSp>
      <p:sp>
        <p:nvSpPr>
          <p:cNvPr id="68" name="Rectangle 3">
            <a:extLst>
              <a:ext uri="{FF2B5EF4-FFF2-40B4-BE49-F238E27FC236}">
                <a16:creationId xmlns:a16="http://schemas.microsoft.com/office/drawing/2014/main" id="{3E190205-EEDA-4A4B-922E-882CB0024C81}"/>
              </a:ext>
            </a:extLst>
          </p:cNvPr>
          <p:cNvSpPr txBox="1">
            <a:spLocks noChangeArrowheads="1"/>
          </p:cNvSpPr>
          <p:nvPr/>
        </p:nvSpPr>
        <p:spPr>
          <a:xfrm>
            <a:off x="1049752" y="1211677"/>
            <a:ext cx="10068822" cy="94690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 wants to send datagram to B</a:t>
            </a:r>
          </a:p>
          <a:p>
            <a:pPr marL="352425" marR="0" lvl="1" indent="-23495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ja-JP" altLang="en-US" sz="20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MAC address not in A</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ARP table, so A uses ARP to find B’s MAC address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013DE118-29AE-1147-9673-7A7F3BEC6EF7}"/>
              </a:ext>
            </a:extLst>
          </p:cNvPr>
          <p:cNvGrpSpPr/>
          <p:nvPr/>
        </p:nvGrpSpPr>
        <p:grpSpPr>
          <a:xfrm>
            <a:off x="1144656" y="5342636"/>
            <a:ext cx="4222474" cy="769441"/>
            <a:chOff x="689113" y="2308977"/>
            <a:chExt cx="4222474" cy="769441"/>
          </a:xfrm>
        </p:grpSpPr>
        <p:sp>
          <p:nvSpPr>
            <p:cNvPr id="18" name="TextBox 17">
              <a:extLst>
                <a:ext uri="{FF2B5EF4-FFF2-40B4-BE49-F238E27FC236}">
                  <a16:creationId xmlns:a16="http://schemas.microsoft.com/office/drawing/2014/main" id="{7230726C-A09E-6C44-A2D0-4B4AC64FB4B2}"/>
                </a:ext>
              </a:extLst>
            </p:cNvPr>
            <p:cNvSpPr txBox="1"/>
            <p:nvPr/>
          </p:nvSpPr>
          <p:spPr>
            <a:xfrm>
              <a:off x="1007166" y="2308977"/>
              <a:ext cx="3904421" cy="769441"/>
            </a:xfrm>
            <a:prstGeom prst="rect">
              <a:avLst/>
            </a:prstGeom>
            <a:noFill/>
          </p:spPr>
          <p:txBody>
            <a:bodyPr wrap="square" rtlCol="0">
              <a:spAutoFit/>
            </a:bodyPr>
            <a:lstStyle/>
            <a:p>
              <a:pPr marL="23495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receives B’s reply, adds B entry into its local ARP table</a:t>
              </a:r>
            </a:p>
          </p:txBody>
        </p:sp>
        <p:grpSp>
          <p:nvGrpSpPr>
            <p:cNvPr id="23" name="Group 22">
              <a:extLst>
                <a:ext uri="{FF2B5EF4-FFF2-40B4-BE49-F238E27FC236}">
                  <a16:creationId xmlns:a16="http://schemas.microsoft.com/office/drawing/2014/main" id="{E4C3EBDD-DD28-4A4F-803C-BE09994DBBCE}"/>
                </a:ext>
              </a:extLst>
            </p:cNvPr>
            <p:cNvGrpSpPr/>
            <p:nvPr/>
          </p:nvGrpSpPr>
          <p:grpSpPr>
            <a:xfrm>
              <a:off x="689113" y="2438399"/>
              <a:ext cx="410817" cy="461665"/>
              <a:chOff x="2292626" y="5618921"/>
              <a:chExt cx="410817" cy="461665"/>
            </a:xfrm>
          </p:grpSpPr>
          <p:sp>
            <p:nvSpPr>
              <p:cNvPr id="21" name="Oval 20">
                <a:extLst>
                  <a:ext uri="{FF2B5EF4-FFF2-40B4-BE49-F238E27FC236}">
                    <a16:creationId xmlns:a16="http://schemas.microsoft.com/office/drawing/2014/main" id="{081A63FD-6640-2C4D-94F4-10E452F85558}"/>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887B0C99-1512-F84B-A71F-D0B8F31B18C6}"/>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grpSp>
      <p:grpSp>
        <p:nvGrpSpPr>
          <p:cNvPr id="4" name="Group 3">
            <a:extLst>
              <a:ext uri="{FF2B5EF4-FFF2-40B4-BE49-F238E27FC236}">
                <a16:creationId xmlns:a16="http://schemas.microsoft.com/office/drawing/2014/main" id="{5DE12D9A-FE4D-0A48-A641-DB2148309CA9}"/>
              </a:ext>
            </a:extLst>
          </p:cNvPr>
          <p:cNvGrpSpPr/>
          <p:nvPr/>
        </p:nvGrpSpPr>
        <p:grpSpPr>
          <a:xfrm>
            <a:off x="5367131" y="3970949"/>
            <a:ext cx="1637539" cy="741718"/>
            <a:chOff x="5367131" y="3866019"/>
            <a:chExt cx="1637539" cy="741718"/>
          </a:xfrm>
        </p:grpSpPr>
        <p:sp>
          <p:nvSpPr>
            <p:cNvPr id="35" name="Right Arrow 34">
              <a:extLst>
                <a:ext uri="{FF2B5EF4-FFF2-40B4-BE49-F238E27FC236}">
                  <a16:creationId xmlns:a16="http://schemas.microsoft.com/office/drawing/2014/main" id="{8E8C1703-14D3-ED45-A5E7-3C816D2C6A36}"/>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5" name="Group 201">
              <a:extLst>
                <a:ext uri="{FF2B5EF4-FFF2-40B4-BE49-F238E27FC236}">
                  <a16:creationId xmlns:a16="http://schemas.microsoft.com/office/drawing/2014/main" id="{84F90531-593C-9146-AEE5-BEFEDB4FC6AF}"/>
                </a:ext>
              </a:extLst>
            </p:cNvPr>
            <p:cNvGrpSpPr>
              <a:grpSpLocks/>
            </p:cNvGrpSpPr>
            <p:nvPr/>
          </p:nvGrpSpPr>
          <p:grpSpPr bwMode="auto">
            <a:xfrm>
              <a:off x="6417064" y="3866019"/>
              <a:ext cx="587606" cy="741718"/>
              <a:chOff x="375561" y="297711"/>
              <a:chExt cx="1252683" cy="2138362"/>
            </a:xfrm>
          </p:grpSpPr>
          <p:sp>
            <p:nvSpPr>
              <p:cNvPr id="96" name="Freeform 95">
                <a:extLst>
                  <a:ext uri="{FF2B5EF4-FFF2-40B4-BE49-F238E27FC236}">
                    <a16:creationId xmlns:a16="http://schemas.microsoft.com/office/drawing/2014/main" id="{BB8D2B43-252A-154B-B33F-48E245DE4C33}"/>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BCDE178B-CBB7-904E-8D77-3C5E1D8D1367}"/>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B5F298EC-5C7C-804F-B1E9-F0A0E4E57C02}"/>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grpSp>
      <p:grpSp>
        <p:nvGrpSpPr>
          <p:cNvPr id="7" name="Group 6">
            <a:extLst>
              <a:ext uri="{FF2B5EF4-FFF2-40B4-BE49-F238E27FC236}">
                <a16:creationId xmlns:a16="http://schemas.microsoft.com/office/drawing/2014/main" id="{45F39055-4138-5345-8C30-F70330025618}"/>
              </a:ext>
            </a:extLst>
          </p:cNvPr>
          <p:cNvGrpSpPr/>
          <p:nvPr/>
        </p:nvGrpSpPr>
        <p:grpSpPr>
          <a:xfrm>
            <a:off x="1217886" y="3923211"/>
            <a:ext cx="3224987" cy="523220"/>
            <a:chOff x="1217886" y="3818281"/>
            <a:chExt cx="3224987" cy="523220"/>
          </a:xfrm>
        </p:grpSpPr>
        <p:sp>
          <p:nvSpPr>
            <p:cNvPr id="73" name="Text Box 36">
              <a:extLst>
                <a:ext uri="{FF2B5EF4-FFF2-40B4-BE49-F238E27FC236}">
                  <a16:creationId xmlns:a16="http://schemas.microsoft.com/office/drawing/2014/main" id="{1DADF13F-2D2F-5443-842A-4A233EADB7E1}"/>
                </a:ext>
              </a:extLst>
            </p:cNvPr>
            <p:cNvSpPr txBox="1">
              <a:spLocks noChangeArrowheads="1"/>
            </p:cNvSpPr>
            <p:nvPr/>
          </p:nvSpPr>
          <p:spPr bwMode="auto">
            <a:xfrm>
              <a:off x="1217886" y="3818281"/>
              <a:ext cx="880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       7.14</a:t>
              </a:r>
            </a:p>
          </p:txBody>
        </p:sp>
        <p:sp>
          <p:nvSpPr>
            <p:cNvPr id="77" name="Text Box 27">
              <a:extLst>
                <a:ext uri="{FF2B5EF4-FFF2-40B4-BE49-F238E27FC236}">
                  <a16:creationId xmlns:a16="http://schemas.microsoft.com/office/drawing/2014/main" id="{82505451-0901-AA46-96C0-FED04AABFA3D}"/>
                </a:ext>
              </a:extLst>
            </p:cNvPr>
            <p:cNvSpPr txBox="1">
              <a:spLocks noChangeArrowheads="1"/>
            </p:cNvSpPr>
            <p:nvPr/>
          </p:nvSpPr>
          <p:spPr bwMode="auto">
            <a:xfrm>
              <a:off x="2217388" y="3897795"/>
              <a:ext cx="173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78" name="Text Box 27">
              <a:extLst>
                <a:ext uri="{FF2B5EF4-FFF2-40B4-BE49-F238E27FC236}">
                  <a16:creationId xmlns:a16="http://schemas.microsoft.com/office/drawing/2014/main" id="{ED5A362E-E35A-6241-9A98-218C81894567}"/>
                </a:ext>
              </a:extLst>
            </p:cNvPr>
            <p:cNvSpPr txBox="1">
              <a:spLocks noChangeArrowheads="1"/>
            </p:cNvSpPr>
            <p:nvPr/>
          </p:nvSpPr>
          <p:spPr bwMode="auto">
            <a:xfrm>
              <a:off x="3960049" y="3891169"/>
              <a:ext cx="48282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500</a:t>
              </a:r>
            </a:p>
          </p:txBody>
        </p:sp>
      </p:grpSp>
    </p:spTree>
    <p:extLst>
      <p:ext uri="{BB962C8B-B14F-4D97-AF65-F5344CB8AC3E}">
        <p14:creationId xmlns:p14="http://schemas.microsoft.com/office/powerpoint/2010/main" val="401866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xit" presetSubtype="0" fill="hold" nodeType="withEffect">
                                  <p:stCondLst>
                                    <p:cond delay="0"/>
                                  </p:stCondLst>
                                  <p:childTnLst>
                                    <p:animEffect transition="out" filter="dissolv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2" name="Rectangle 2">
            <a:extLst>
              <a:ext uri="{FF2B5EF4-FFF2-40B4-BE49-F238E27FC236}">
                <a16:creationId xmlns:a16="http://schemas.microsoft.com/office/drawing/2014/main" id="{75C8B8F2-44A8-AE4D-95ED-0C45E84A2CCD}"/>
              </a:ext>
            </a:extLst>
          </p:cNvPr>
          <p:cNvSpPr txBox="1">
            <a:spLocks noChangeArrowheads="1"/>
          </p:cNvSpPr>
          <p:nvPr/>
        </p:nvSpPr>
        <p:spPr>
          <a:xfrm>
            <a:off x="935519" y="1322317"/>
            <a:ext cx="10831760" cy="11960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25" marR="0" lvl="0" indent="-111125"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walkthrough</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sending a  datagram from </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to </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via </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R</a:t>
            </a:r>
          </a:p>
          <a:p>
            <a:pPr marL="457200" marR="0" lvl="1" indent="-22542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focus on addressing – at IP (datagram) and MAC layer (frame) levels</a:t>
            </a:r>
          </a:p>
        </p:txBody>
      </p:sp>
      <p:cxnSp>
        <p:nvCxnSpPr>
          <p:cNvPr id="218" name="Straight Connector 217">
            <a:extLst>
              <a:ext uri="{FF2B5EF4-FFF2-40B4-BE49-F238E27FC236}">
                <a16:creationId xmlns:a16="http://schemas.microsoft.com/office/drawing/2014/main" id="{71633948-5785-5849-859F-87310A692F23}"/>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Text Box 4">
            <a:extLst>
              <a:ext uri="{FF2B5EF4-FFF2-40B4-BE49-F238E27FC236}">
                <a16:creationId xmlns:a16="http://schemas.microsoft.com/office/drawing/2014/main" id="{7AA3B0EC-8E9C-EA40-807D-C0DCADFC5E9A}"/>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227" name="Freeform 39">
            <a:extLst>
              <a:ext uri="{FF2B5EF4-FFF2-40B4-BE49-F238E27FC236}">
                <a16:creationId xmlns:a16="http://schemas.microsoft.com/office/drawing/2014/main" id="{877FF5E7-E20D-C343-A6A6-C03781D86E63}"/>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Line 40">
            <a:extLst>
              <a:ext uri="{FF2B5EF4-FFF2-40B4-BE49-F238E27FC236}">
                <a16:creationId xmlns:a16="http://schemas.microsoft.com/office/drawing/2014/main" id="{F783F2B5-328E-0E4F-B70F-C2AE78E3D854}"/>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Line 41">
            <a:extLst>
              <a:ext uri="{FF2B5EF4-FFF2-40B4-BE49-F238E27FC236}">
                <a16:creationId xmlns:a16="http://schemas.microsoft.com/office/drawing/2014/main" id="{C060EFA7-8C6E-3D40-B474-D7EA7BAB1B73}"/>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4" name="Text Box 58">
            <a:extLst>
              <a:ext uri="{FF2B5EF4-FFF2-40B4-BE49-F238E27FC236}">
                <a16:creationId xmlns:a16="http://schemas.microsoft.com/office/drawing/2014/main" id="{DB5EE02A-B01A-5E4C-B702-F6EBFE468866}"/>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sp>
        <p:nvSpPr>
          <p:cNvPr id="236" name="Line 67">
            <a:extLst>
              <a:ext uri="{FF2B5EF4-FFF2-40B4-BE49-F238E27FC236}">
                <a16:creationId xmlns:a16="http://schemas.microsoft.com/office/drawing/2014/main" id="{C65C148F-06BF-C940-B2DD-A67AC4BE2733}"/>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Line 73">
            <a:extLst>
              <a:ext uri="{FF2B5EF4-FFF2-40B4-BE49-F238E27FC236}">
                <a16:creationId xmlns:a16="http://schemas.microsoft.com/office/drawing/2014/main" id="{2E33E508-B8D6-3E44-B5AA-A6A307EEE1B6}"/>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75">
            <a:extLst>
              <a:ext uri="{FF2B5EF4-FFF2-40B4-BE49-F238E27FC236}">
                <a16:creationId xmlns:a16="http://schemas.microsoft.com/office/drawing/2014/main" id="{25EB896A-E2EC-F64E-82DF-14D4BB8B17FF}"/>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1" name="Text Box 76">
            <a:extLst>
              <a:ext uri="{FF2B5EF4-FFF2-40B4-BE49-F238E27FC236}">
                <a16:creationId xmlns:a16="http://schemas.microsoft.com/office/drawing/2014/main" id="{6209BBA1-3ADB-DD4E-98BA-16778788FBC0}"/>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242" name="Group 241">
            <a:extLst>
              <a:ext uri="{FF2B5EF4-FFF2-40B4-BE49-F238E27FC236}">
                <a16:creationId xmlns:a16="http://schemas.microsoft.com/office/drawing/2014/main" id="{31F04776-CE9C-1440-B37F-242C3E190A98}"/>
              </a:ext>
            </a:extLst>
          </p:cNvPr>
          <p:cNvGrpSpPr/>
          <p:nvPr/>
        </p:nvGrpSpPr>
        <p:grpSpPr>
          <a:xfrm>
            <a:off x="5001868" y="5038254"/>
            <a:ext cx="1310631" cy="501151"/>
            <a:chOff x="4909105" y="5767126"/>
            <a:chExt cx="1310631" cy="501151"/>
          </a:xfrm>
        </p:grpSpPr>
        <p:sp>
          <p:nvSpPr>
            <p:cNvPr id="261" name="Rectangle 37">
              <a:extLst>
                <a:ext uri="{FF2B5EF4-FFF2-40B4-BE49-F238E27FC236}">
                  <a16:creationId xmlns:a16="http://schemas.microsoft.com/office/drawing/2014/main" id="{7820489A-5549-C442-BF3C-BC1AC11B6FEF}"/>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262" name="Rectangle 37">
              <a:extLst>
                <a:ext uri="{FF2B5EF4-FFF2-40B4-BE49-F238E27FC236}">
                  <a16:creationId xmlns:a16="http://schemas.microsoft.com/office/drawing/2014/main" id="{9AF76EFA-4C5B-674E-BA86-9C05702BA8E9}"/>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263" name="Group 262">
              <a:extLst>
                <a:ext uri="{FF2B5EF4-FFF2-40B4-BE49-F238E27FC236}">
                  <a16:creationId xmlns:a16="http://schemas.microsoft.com/office/drawing/2014/main" id="{84D12D1B-CACD-6E4B-9C38-D2F459245889}"/>
                </a:ext>
              </a:extLst>
            </p:cNvPr>
            <p:cNvGrpSpPr/>
            <p:nvPr/>
          </p:nvGrpSpPr>
          <p:grpSpPr>
            <a:xfrm>
              <a:off x="5115340" y="5767126"/>
              <a:ext cx="901147" cy="501151"/>
              <a:chOff x="7493876" y="2774731"/>
              <a:chExt cx="1481958" cy="894622"/>
            </a:xfrm>
          </p:grpSpPr>
          <p:sp>
            <p:nvSpPr>
              <p:cNvPr id="264" name="Freeform 263">
                <a:extLst>
                  <a:ext uri="{FF2B5EF4-FFF2-40B4-BE49-F238E27FC236}">
                    <a16:creationId xmlns:a16="http://schemas.microsoft.com/office/drawing/2014/main" id="{16FB099F-FBEA-9F48-8EAA-5BCE4873212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5" name="Oval 264">
                <a:extLst>
                  <a:ext uri="{FF2B5EF4-FFF2-40B4-BE49-F238E27FC236}">
                    <a16:creationId xmlns:a16="http://schemas.microsoft.com/office/drawing/2014/main" id="{13DBFA26-F015-2547-A930-D01540DA83C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6" name="Group 265">
                <a:extLst>
                  <a:ext uri="{FF2B5EF4-FFF2-40B4-BE49-F238E27FC236}">
                    <a16:creationId xmlns:a16="http://schemas.microsoft.com/office/drawing/2014/main" id="{6BD83E9A-6CBF-3D4E-8F2F-EA68EE4D3756}"/>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24B4E4B6-6B7A-4A4B-A9EB-9BA919CAA34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8" name="Freeform 267">
                  <a:extLst>
                    <a:ext uri="{FF2B5EF4-FFF2-40B4-BE49-F238E27FC236}">
                      <a16:creationId xmlns:a16="http://schemas.microsoft.com/office/drawing/2014/main" id="{8A579144-F431-924D-BEDF-34C91BDD544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id="{60A07585-2E49-1643-B16B-023093CA681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id="{99C7FFFB-540E-F04A-8756-DC9317FA983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243" name="Rectangle 37">
            <a:extLst>
              <a:ext uri="{FF2B5EF4-FFF2-40B4-BE49-F238E27FC236}">
                <a16:creationId xmlns:a16="http://schemas.microsoft.com/office/drawing/2014/main" id="{2049FC20-01F9-A342-8ED2-71DDD4E2422B}"/>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244" name="Group 49">
            <a:extLst>
              <a:ext uri="{FF2B5EF4-FFF2-40B4-BE49-F238E27FC236}">
                <a16:creationId xmlns:a16="http://schemas.microsoft.com/office/drawing/2014/main" id="{0C6B5E2D-47E0-304A-802F-B33BA23951DC}"/>
              </a:ext>
            </a:extLst>
          </p:cNvPr>
          <p:cNvGrpSpPr>
            <a:grpSpLocks/>
          </p:cNvGrpSpPr>
          <p:nvPr/>
        </p:nvGrpSpPr>
        <p:grpSpPr bwMode="auto">
          <a:xfrm>
            <a:off x="2318687" y="4333458"/>
            <a:ext cx="936071" cy="761428"/>
            <a:chOff x="-44" y="1473"/>
            <a:chExt cx="981" cy="1105"/>
          </a:xfrm>
        </p:grpSpPr>
        <p:pic>
          <p:nvPicPr>
            <p:cNvPr id="259" name="Picture 50" descr="desktop_computer_stylized_medium">
              <a:extLst>
                <a:ext uri="{FF2B5EF4-FFF2-40B4-BE49-F238E27FC236}">
                  <a16:creationId xmlns:a16="http://schemas.microsoft.com/office/drawing/2014/main" id="{6C7B4EA6-CCA8-D147-AFAA-5DA13E6BA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 name="Freeform 51">
              <a:extLst>
                <a:ext uri="{FF2B5EF4-FFF2-40B4-BE49-F238E27FC236}">
                  <a16:creationId xmlns:a16="http://schemas.microsoft.com/office/drawing/2014/main" id="{48DE1DAA-CF8A-A24A-8DD9-85EF022FE8D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5" name="Rectangle 37">
            <a:extLst>
              <a:ext uri="{FF2B5EF4-FFF2-40B4-BE49-F238E27FC236}">
                <a16:creationId xmlns:a16="http://schemas.microsoft.com/office/drawing/2014/main" id="{1976AEED-D3C4-4C40-B836-5E4352A36112}"/>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246" name="Group 49">
            <a:extLst>
              <a:ext uri="{FF2B5EF4-FFF2-40B4-BE49-F238E27FC236}">
                <a16:creationId xmlns:a16="http://schemas.microsoft.com/office/drawing/2014/main" id="{CA4E329E-B85D-034A-AD4E-3AA827B8BDBB}"/>
              </a:ext>
            </a:extLst>
          </p:cNvPr>
          <p:cNvGrpSpPr>
            <a:grpSpLocks/>
          </p:cNvGrpSpPr>
          <p:nvPr/>
        </p:nvGrpSpPr>
        <p:grpSpPr bwMode="auto">
          <a:xfrm>
            <a:off x="2681426" y="5490561"/>
            <a:ext cx="639495" cy="517588"/>
            <a:chOff x="-44" y="1473"/>
            <a:chExt cx="981" cy="1105"/>
          </a:xfrm>
        </p:grpSpPr>
        <p:pic>
          <p:nvPicPr>
            <p:cNvPr id="257" name="Picture 50" descr="desktop_computer_stylized_medium">
              <a:extLst>
                <a:ext uri="{FF2B5EF4-FFF2-40B4-BE49-F238E27FC236}">
                  <a16:creationId xmlns:a16="http://schemas.microsoft.com/office/drawing/2014/main" id="{1DF9E5DC-786D-6C49-ADDC-C953FEFE6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 name="Freeform 51">
              <a:extLst>
                <a:ext uri="{FF2B5EF4-FFF2-40B4-BE49-F238E27FC236}">
                  <a16:creationId xmlns:a16="http://schemas.microsoft.com/office/drawing/2014/main" id="{23D41A9D-8697-4D4D-8D16-A98A093EA1B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7" name="Rectangle 37">
            <a:extLst>
              <a:ext uri="{FF2B5EF4-FFF2-40B4-BE49-F238E27FC236}">
                <a16:creationId xmlns:a16="http://schemas.microsoft.com/office/drawing/2014/main" id="{921F645F-8A94-2445-84B8-38720AF02008}"/>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248" name="Rectangle 37">
            <a:extLst>
              <a:ext uri="{FF2B5EF4-FFF2-40B4-BE49-F238E27FC236}">
                <a16:creationId xmlns:a16="http://schemas.microsoft.com/office/drawing/2014/main" id="{7E4E6975-B2CA-7444-B862-F4B4940509B3}"/>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249" name="Group 44">
            <a:extLst>
              <a:ext uri="{FF2B5EF4-FFF2-40B4-BE49-F238E27FC236}">
                <a16:creationId xmlns:a16="http://schemas.microsoft.com/office/drawing/2014/main" id="{0E421EA6-E430-A84D-86CE-88CE29472188}"/>
              </a:ext>
            </a:extLst>
          </p:cNvPr>
          <p:cNvGrpSpPr>
            <a:grpSpLocks/>
          </p:cNvGrpSpPr>
          <p:nvPr/>
        </p:nvGrpSpPr>
        <p:grpSpPr bwMode="auto">
          <a:xfrm>
            <a:off x="8491273" y="4391325"/>
            <a:ext cx="1009650" cy="855028"/>
            <a:chOff x="-44" y="1473"/>
            <a:chExt cx="981" cy="1105"/>
          </a:xfrm>
        </p:grpSpPr>
        <p:pic>
          <p:nvPicPr>
            <p:cNvPr id="255" name="Picture 45" descr="desktop_computer_stylized_medium">
              <a:extLst>
                <a:ext uri="{FF2B5EF4-FFF2-40B4-BE49-F238E27FC236}">
                  <a16:creationId xmlns:a16="http://schemas.microsoft.com/office/drawing/2014/main" id="{0CFB0548-75C3-B541-8DF5-553BDA442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 name="Freeform 46">
              <a:extLst>
                <a:ext uri="{FF2B5EF4-FFF2-40B4-BE49-F238E27FC236}">
                  <a16:creationId xmlns:a16="http://schemas.microsoft.com/office/drawing/2014/main" id="{A0094AEB-3AFF-0940-8C77-D29712E4818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50" name="Group 44">
            <a:extLst>
              <a:ext uri="{FF2B5EF4-FFF2-40B4-BE49-F238E27FC236}">
                <a16:creationId xmlns:a16="http://schemas.microsoft.com/office/drawing/2014/main" id="{BCF5D40A-A74B-274B-8ADA-55B66CD5DBFC}"/>
              </a:ext>
            </a:extLst>
          </p:cNvPr>
          <p:cNvGrpSpPr>
            <a:grpSpLocks/>
          </p:cNvGrpSpPr>
          <p:nvPr/>
        </p:nvGrpSpPr>
        <p:grpSpPr bwMode="auto">
          <a:xfrm>
            <a:off x="8343615" y="5618570"/>
            <a:ext cx="711200" cy="601028"/>
            <a:chOff x="-44" y="1473"/>
            <a:chExt cx="981" cy="1105"/>
          </a:xfrm>
        </p:grpSpPr>
        <p:pic>
          <p:nvPicPr>
            <p:cNvPr id="253" name="Picture 45" descr="desktop_computer_stylized_medium">
              <a:extLst>
                <a:ext uri="{FF2B5EF4-FFF2-40B4-BE49-F238E27FC236}">
                  <a16:creationId xmlns:a16="http://schemas.microsoft.com/office/drawing/2014/main" id="{771731DD-0069-DA47-95DF-85CE9F491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46">
              <a:extLst>
                <a:ext uri="{FF2B5EF4-FFF2-40B4-BE49-F238E27FC236}">
                  <a16:creationId xmlns:a16="http://schemas.microsoft.com/office/drawing/2014/main" id="{0818206B-A68C-604B-A676-494044A074B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16ACCC7A-2790-4042-9C87-704C4398F4FC}"/>
              </a:ext>
            </a:extLst>
          </p:cNvPr>
          <p:cNvGrpSpPr/>
          <p:nvPr/>
        </p:nvGrpSpPr>
        <p:grpSpPr>
          <a:xfrm>
            <a:off x="1799535" y="4860508"/>
            <a:ext cx="8432226" cy="1763135"/>
            <a:chOff x="1799535" y="4860508"/>
            <a:chExt cx="8432226" cy="1763135"/>
          </a:xfrm>
        </p:grpSpPr>
        <p:sp>
          <p:nvSpPr>
            <p:cNvPr id="220" name="Text Box 21">
              <a:extLst>
                <a:ext uri="{FF2B5EF4-FFF2-40B4-BE49-F238E27FC236}">
                  <a16:creationId xmlns:a16="http://schemas.microsoft.com/office/drawing/2014/main" id="{8B5C784D-B8E9-0242-B1BF-5469854FDC0C}"/>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221" name="Text Box 22">
              <a:extLst>
                <a:ext uri="{FF2B5EF4-FFF2-40B4-BE49-F238E27FC236}">
                  <a16:creationId xmlns:a16="http://schemas.microsoft.com/office/drawing/2014/main" id="{C464F240-6EA6-E645-AE35-1132527BB1A2}"/>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222" name="Group 23">
              <a:extLst>
                <a:ext uri="{FF2B5EF4-FFF2-40B4-BE49-F238E27FC236}">
                  <a16:creationId xmlns:a16="http://schemas.microsoft.com/office/drawing/2014/main" id="{718D171D-585A-DA4B-8722-1465B928B34E}"/>
                </a:ext>
              </a:extLst>
            </p:cNvPr>
            <p:cNvGrpSpPr>
              <a:grpSpLocks/>
            </p:cNvGrpSpPr>
            <p:nvPr/>
          </p:nvGrpSpPr>
          <p:grpSpPr bwMode="auto">
            <a:xfrm>
              <a:off x="3992226" y="6027746"/>
              <a:ext cx="1573213" cy="482601"/>
              <a:chOff x="1934" y="2405"/>
              <a:chExt cx="991" cy="304"/>
            </a:xfrm>
          </p:grpSpPr>
          <p:sp>
            <p:nvSpPr>
              <p:cNvPr id="273" name="Text Box 24">
                <a:extLst>
                  <a:ext uri="{FF2B5EF4-FFF2-40B4-BE49-F238E27FC236}">
                    <a16:creationId xmlns:a16="http://schemas.microsoft.com/office/drawing/2014/main" id="{6074A99D-1DA4-3A42-9396-9E51D4D7D37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274" name="Text Box 25">
                <a:extLst>
                  <a:ext uri="{FF2B5EF4-FFF2-40B4-BE49-F238E27FC236}">
                    <a16:creationId xmlns:a16="http://schemas.microsoft.com/office/drawing/2014/main" id="{7F04AB82-B2F9-5040-9BD7-B58343D5B0A4}"/>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223" name="Text Box 26">
              <a:extLst>
                <a:ext uri="{FF2B5EF4-FFF2-40B4-BE49-F238E27FC236}">
                  <a16:creationId xmlns:a16="http://schemas.microsoft.com/office/drawing/2014/main" id="{345706BC-EE35-E948-B847-B9C8F402B953}"/>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224" name="Text Box 27">
              <a:extLst>
                <a:ext uri="{FF2B5EF4-FFF2-40B4-BE49-F238E27FC236}">
                  <a16:creationId xmlns:a16="http://schemas.microsoft.com/office/drawing/2014/main" id="{C6892711-5B00-1B44-A3A1-ED7D7A05C67B}"/>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225" name="Text Box 30">
              <a:extLst>
                <a:ext uri="{FF2B5EF4-FFF2-40B4-BE49-F238E27FC236}">
                  <a16:creationId xmlns:a16="http://schemas.microsoft.com/office/drawing/2014/main" id="{C9755018-30C5-2F48-B77B-D1C5089AD5E5}"/>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226" name="Text Box 33">
              <a:extLst>
                <a:ext uri="{FF2B5EF4-FFF2-40B4-BE49-F238E27FC236}">
                  <a16:creationId xmlns:a16="http://schemas.microsoft.com/office/drawing/2014/main" id="{F8059422-13FC-B849-B3BE-4C2D1B546871}"/>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230" name="Line 44">
              <a:extLst>
                <a:ext uri="{FF2B5EF4-FFF2-40B4-BE49-F238E27FC236}">
                  <a16:creationId xmlns:a16="http://schemas.microsoft.com/office/drawing/2014/main" id="{5FF08ADC-A615-AA4F-988F-06E9F2E02204}"/>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Line 45">
              <a:extLst>
                <a:ext uri="{FF2B5EF4-FFF2-40B4-BE49-F238E27FC236}">
                  <a16:creationId xmlns:a16="http://schemas.microsoft.com/office/drawing/2014/main" id="{C98C8486-5AB7-664F-9D85-3DD76A362527}"/>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2" name="Line 46">
              <a:extLst>
                <a:ext uri="{FF2B5EF4-FFF2-40B4-BE49-F238E27FC236}">
                  <a16:creationId xmlns:a16="http://schemas.microsoft.com/office/drawing/2014/main" id="{B1A0EF95-B5D7-6443-84A3-A0E0B10496AB}"/>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3" name="Line 47">
              <a:extLst>
                <a:ext uri="{FF2B5EF4-FFF2-40B4-BE49-F238E27FC236}">
                  <a16:creationId xmlns:a16="http://schemas.microsoft.com/office/drawing/2014/main" id="{4D21BB95-E938-424E-94A6-FA1551CE2B5F}"/>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5" name="Group 63">
              <a:extLst>
                <a:ext uri="{FF2B5EF4-FFF2-40B4-BE49-F238E27FC236}">
                  <a16:creationId xmlns:a16="http://schemas.microsoft.com/office/drawing/2014/main" id="{022EBB57-7AB3-7C45-9AC9-24B737F13F22}"/>
                </a:ext>
              </a:extLst>
            </p:cNvPr>
            <p:cNvGrpSpPr>
              <a:grpSpLocks/>
            </p:cNvGrpSpPr>
            <p:nvPr/>
          </p:nvGrpSpPr>
          <p:grpSpPr bwMode="auto">
            <a:xfrm>
              <a:off x="8615685" y="5148731"/>
              <a:ext cx="1616076" cy="495300"/>
              <a:chOff x="4351" y="2786"/>
              <a:chExt cx="1018" cy="312"/>
            </a:xfrm>
          </p:grpSpPr>
          <p:sp>
            <p:nvSpPr>
              <p:cNvPr id="271" name="Text Box 64">
                <a:extLst>
                  <a:ext uri="{FF2B5EF4-FFF2-40B4-BE49-F238E27FC236}">
                    <a16:creationId xmlns:a16="http://schemas.microsoft.com/office/drawing/2014/main" id="{9C1790DC-D8F5-D148-A191-4095380CC68D}"/>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272" name="Text Box 65">
                <a:extLst>
                  <a:ext uri="{FF2B5EF4-FFF2-40B4-BE49-F238E27FC236}">
                    <a16:creationId xmlns:a16="http://schemas.microsoft.com/office/drawing/2014/main" id="{B09022AD-3504-8E4C-B2F0-99A5DA41EFD0}"/>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237" name="Text Box 71">
              <a:extLst>
                <a:ext uri="{FF2B5EF4-FFF2-40B4-BE49-F238E27FC236}">
                  <a16:creationId xmlns:a16="http://schemas.microsoft.com/office/drawing/2014/main" id="{E34EA307-0F5E-7E4E-9CE6-4AB424039BE6}"/>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238" name="Text Box 72">
              <a:extLst>
                <a:ext uri="{FF2B5EF4-FFF2-40B4-BE49-F238E27FC236}">
                  <a16:creationId xmlns:a16="http://schemas.microsoft.com/office/drawing/2014/main" id="{B5B6783C-814C-0B4E-B164-BE3DE87DBB57}"/>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cxnSp>
          <p:nvCxnSpPr>
            <p:cNvPr id="251" name="Straight Arrow Connector 250">
              <a:extLst>
                <a:ext uri="{FF2B5EF4-FFF2-40B4-BE49-F238E27FC236}">
                  <a16:creationId xmlns:a16="http://schemas.microsoft.com/office/drawing/2014/main" id="{64FFBE43-D54F-1248-BB0F-8C6305664255}"/>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F922730-B346-B540-9CCA-A7D5E3F387C9}"/>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5" name="Rectangle 2">
            <a:extLst>
              <a:ext uri="{FF2B5EF4-FFF2-40B4-BE49-F238E27FC236}">
                <a16:creationId xmlns:a16="http://schemas.microsoft.com/office/drawing/2014/main" id="{F2C09E71-12BD-2C45-A9FA-A6A951F6F19C}"/>
              </a:ext>
            </a:extLst>
          </p:cNvPr>
          <p:cNvSpPr txBox="1">
            <a:spLocks noChangeArrowheads="1"/>
          </p:cNvSpPr>
          <p:nvPr/>
        </p:nvSpPr>
        <p:spPr>
          <a:xfrm>
            <a:off x="923027" y="2179255"/>
            <a:ext cx="10196305" cy="158327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22542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assume that:</a:t>
            </a:r>
          </a:p>
          <a:p>
            <a:pPr marL="1022350" marR="0" lvl="2" indent="-342900"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knows B’s IP address</a:t>
            </a:r>
          </a:p>
          <a:p>
            <a:pPr marL="1022350" marR="0" lvl="2" indent="-342900"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knows IP address of first hop router, R </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(how?)</a:t>
            </a:r>
          </a:p>
          <a:p>
            <a:pPr marL="1022350" marR="0" lvl="2" indent="-342900"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knows R’s MAC address </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(how?)</a:t>
            </a:r>
          </a:p>
        </p:txBody>
      </p:sp>
    </p:spTree>
    <p:extLst>
      <p:ext uri="{BB962C8B-B14F-4D97-AF65-F5344CB8AC3E}">
        <p14:creationId xmlns:p14="http://schemas.microsoft.com/office/powerpoint/2010/main" val="130026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5"/>
                                        </p:tgtEl>
                                        <p:attrNameLst>
                                          <p:attrName>style.visibility</p:attrName>
                                        </p:attrNameLst>
                                      </p:cBhvr>
                                      <p:to>
                                        <p:strVal val="visible"/>
                                      </p:to>
                                    </p:set>
                                    <p:animEffect transition="in" filter="dissolve">
                                      <p:cBhvr>
                                        <p:cTn id="12"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60E8BE2D-BC96-5B4C-BB01-5A8A7B585BE8}"/>
              </a:ext>
            </a:extLst>
          </p:cNvPr>
          <p:cNvGrpSpPr/>
          <p:nvPr/>
        </p:nvGrpSpPr>
        <p:grpSpPr>
          <a:xfrm>
            <a:off x="1799535" y="4315099"/>
            <a:ext cx="8432226" cy="2308544"/>
            <a:chOff x="1799535" y="4315099"/>
            <a:chExt cx="8432226" cy="2308544"/>
          </a:xfrm>
        </p:grpSpPr>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AutoShape 153">
            <a:extLst>
              <a:ext uri="{FF2B5EF4-FFF2-40B4-BE49-F238E27FC236}">
                <a16:creationId xmlns:a16="http://schemas.microsoft.com/office/drawing/2014/main" id="{C1DEC24C-BFB2-6B4F-BA81-EEC3A6A9C41B}"/>
              </a:ext>
            </a:extLst>
          </p:cNvPr>
          <p:cNvSpPr>
            <a:spLocks noChangeArrowheads="1"/>
          </p:cNvSpPr>
          <p:nvPr/>
        </p:nvSpPr>
        <p:spPr bwMode="auto">
          <a:xfrm>
            <a:off x="3527282" y="3404150"/>
            <a:ext cx="314325" cy="792163"/>
          </a:xfrm>
          <a:prstGeom prst="downArrow">
            <a:avLst>
              <a:gd name="adj1" fmla="val 50000"/>
              <a:gd name="adj2" fmla="val 63005"/>
            </a:avLst>
          </a:prstGeom>
          <a:gradFill rotWithShape="1">
            <a:gsLst>
              <a:gs pos="0">
                <a:srgbClr val="FFFFFF"/>
              </a:gs>
              <a:gs pos="100000">
                <a:srgbClr val="FF0000"/>
              </a:gs>
            </a:gsLst>
            <a:lin ang="5400000" scaled="1"/>
          </a:gra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78" name="Group 130">
            <a:extLst>
              <a:ext uri="{FF2B5EF4-FFF2-40B4-BE49-F238E27FC236}">
                <a16:creationId xmlns:a16="http://schemas.microsoft.com/office/drawing/2014/main" id="{6F8155FF-5822-3549-98DF-05648529019B}"/>
              </a:ext>
            </a:extLst>
          </p:cNvPr>
          <p:cNvGrpSpPr>
            <a:grpSpLocks/>
          </p:cNvGrpSpPr>
          <p:nvPr/>
        </p:nvGrpSpPr>
        <p:grpSpPr bwMode="auto">
          <a:xfrm>
            <a:off x="1793938" y="3017352"/>
            <a:ext cx="976312" cy="1460500"/>
            <a:chOff x="337" y="1692"/>
            <a:chExt cx="615" cy="920"/>
          </a:xfrm>
        </p:grpSpPr>
        <p:sp>
          <p:nvSpPr>
            <p:cNvPr id="179" name="Freeform 65">
              <a:extLst>
                <a:ext uri="{FF2B5EF4-FFF2-40B4-BE49-F238E27FC236}">
                  <a16:creationId xmlns:a16="http://schemas.microsoft.com/office/drawing/2014/main" id="{CEE79BEE-4F75-0443-8BCC-AFB0A8B88F10}"/>
                </a:ext>
              </a:extLst>
            </p:cNvPr>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8195 w 10000"/>
                <a:gd name="connsiteY3" fmla="*/ 8786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8195" y="8786"/>
                  </a:lnTo>
                  <a:cubicBezTo>
                    <a:pt x="8201" y="5857"/>
                    <a:pt x="8206" y="2929"/>
                    <a:pt x="8212" y="0"/>
                  </a:cubicBezTo>
                  <a:close/>
                </a:path>
              </a:pathLst>
            </a:custGeom>
            <a:gradFill rotWithShape="1">
              <a:gsLst>
                <a:gs pos="0">
                  <a:schemeClr val="bg1">
                    <a:lumMod val="50000"/>
                  </a:schemeClr>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4" name="Rectangle 67">
              <a:extLst>
                <a:ext uri="{FF2B5EF4-FFF2-40B4-BE49-F238E27FC236}">
                  <a16:creationId xmlns:a16="http://schemas.microsoft.com/office/drawing/2014/main" id="{883ABF7E-6CB4-BC42-B575-A36EA900AF0E}"/>
                </a:ext>
              </a:extLst>
            </p:cNvPr>
            <p:cNvSpPr>
              <a:spLocks noChangeArrowheads="1"/>
            </p:cNvSpPr>
            <p:nvPr/>
          </p:nvSpPr>
          <p:spPr bwMode="auto">
            <a:xfrm>
              <a:off x="344" y="1711"/>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5" name="Text Box 68">
              <a:extLst>
                <a:ext uri="{FF2B5EF4-FFF2-40B4-BE49-F238E27FC236}">
                  <a16:creationId xmlns:a16="http://schemas.microsoft.com/office/drawing/2014/main" id="{66650C9E-5F29-884F-9159-45FAA57B881F}"/>
                </a:ext>
              </a:extLst>
            </p:cNvPr>
            <p:cNvSpPr txBox="1">
              <a:spLocks noChangeArrowheads="1"/>
            </p:cNvSpPr>
            <p:nvPr/>
          </p:nvSpPr>
          <p:spPr bwMode="auto">
            <a:xfrm>
              <a:off x="426" y="1692"/>
              <a:ext cx="309"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a:t>
              </a:r>
            </a:p>
          </p:txBody>
        </p:sp>
        <p:sp>
          <p:nvSpPr>
            <p:cNvPr id="186" name="Line 69">
              <a:extLst>
                <a:ext uri="{FF2B5EF4-FFF2-40B4-BE49-F238E27FC236}">
                  <a16:creationId xmlns:a16="http://schemas.microsoft.com/office/drawing/2014/main" id="{C38F4ABA-4642-6E42-A7ED-8B44FA41793A}"/>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7" name="Line 70">
              <a:extLst>
                <a:ext uri="{FF2B5EF4-FFF2-40B4-BE49-F238E27FC236}">
                  <a16:creationId xmlns:a16="http://schemas.microsoft.com/office/drawing/2014/main" id="{398E3652-F593-0A4E-89E7-96E69780C59F}"/>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8" name="Line 71">
              <a:extLst>
                <a:ext uri="{FF2B5EF4-FFF2-40B4-BE49-F238E27FC236}">
                  <a16:creationId xmlns:a16="http://schemas.microsoft.com/office/drawing/2014/main" id="{6DEE6E13-9D27-014C-AB56-6B66BF11EE22}"/>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9" name="Line 72">
              <a:extLst>
                <a:ext uri="{FF2B5EF4-FFF2-40B4-BE49-F238E27FC236}">
                  <a16:creationId xmlns:a16="http://schemas.microsoft.com/office/drawing/2014/main" id="{8034621A-4B41-A146-99C4-7F51D5E7C4B3}"/>
                </a:ext>
              </a:extLst>
            </p:cNvPr>
            <p:cNvSpPr>
              <a:spLocks noChangeShapeType="1"/>
            </p:cNvSpPr>
            <p:nvPr/>
          </p:nvSpPr>
          <p:spPr bwMode="auto">
            <a:xfrm>
              <a:off x="337" y="2345"/>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90" name="Group 151">
            <a:extLst>
              <a:ext uri="{FF2B5EF4-FFF2-40B4-BE49-F238E27FC236}">
                <a16:creationId xmlns:a16="http://schemas.microsoft.com/office/drawing/2014/main" id="{B486901D-4BFD-A447-BC3C-D5DADB46F879}"/>
              </a:ext>
            </a:extLst>
          </p:cNvPr>
          <p:cNvGrpSpPr>
            <a:grpSpLocks/>
          </p:cNvGrpSpPr>
          <p:nvPr/>
        </p:nvGrpSpPr>
        <p:grpSpPr bwMode="auto">
          <a:xfrm>
            <a:off x="3033570" y="2961238"/>
            <a:ext cx="2011362" cy="760412"/>
            <a:chOff x="1197" y="1665"/>
            <a:chExt cx="1267" cy="479"/>
          </a:xfrm>
        </p:grpSpPr>
        <p:grpSp>
          <p:nvGrpSpPr>
            <p:cNvPr id="191" name="Group 150">
              <a:extLst>
                <a:ext uri="{FF2B5EF4-FFF2-40B4-BE49-F238E27FC236}">
                  <a16:creationId xmlns:a16="http://schemas.microsoft.com/office/drawing/2014/main" id="{DB9AC85E-9F88-E44B-86D1-FA4DC8294CCF}"/>
                </a:ext>
              </a:extLst>
            </p:cNvPr>
            <p:cNvGrpSpPr>
              <a:grpSpLocks/>
            </p:cNvGrpSpPr>
            <p:nvPr/>
          </p:nvGrpSpPr>
          <p:grpSpPr bwMode="auto">
            <a:xfrm>
              <a:off x="1231" y="1990"/>
              <a:ext cx="691" cy="154"/>
              <a:chOff x="1231" y="1990"/>
              <a:chExt cx="691" cy="154"/>
            </a:xfrm>
          </p:grpSpPr>
          <p:sp>
            <p:nvSpPr>
              <p:cNvPr id="193" name="Rectangle 123">
                <a:extLst>
                  <a:ext uri="{FF2B5EF4-FFF2-40B4-BE49-F238E27FC236}">
                    <a16:creationId xmlns:a16="http://schemas.microsoft.com/office/drawing/2014/main" id="{82C7BD2C-0748-4943-8169-C086056359E7}"/>
                  </a:ext>
                </a:extLst>
              </p:cNvPr>
              <p:cNvSpPr>
                <a:spLocks noChangeArrowheads="1"/>
              </p:cNvSpPr>
              <p:nvPr/>
            </p:nvSpPr>
            <p:spPr bwMode="auto">
              <a:xfrm>
                <a:off x="1231" y="1991"/>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4" name="Line 124">
                <a:extLst>
                  <a:ext uri="{FF2B5EF4-FFF2-40B4-BE49-F238E27FC236}">
                    <a16:creationId xmlns:a16="http://schemas.microsoft.com/office/drawing/2014/main" id="{CEC87B94-6EC9-8B4B-B829-61592882D582}"/>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5" name="Line 125">
                <a:extLst>
                  <a:ext uri="{FF2B5EF4-FFF2-40B4-BE49-F238E27FC236}">
                    <a16:creationId xmlns:a16="http://schemas.microsoft.com/office/drawing/2014/main" id="{0397BBAB-8DE8-C34D-93BF-78BBA0802D4B}"/>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92" name="Text Box 126">
              <a:extLst>
                <a:ext uri="{FF2B5EF4-FFF2-40B4-BE49-F238E27FC236}">
                  <a16:creationId xmlns:a16="http://schemas.microsoft.com/office/drawing/2014/main" id="{3CF80CC5-5CA2-3F49-8AE1-D6488278A057}"/>
                </a:ext>
              </a:extLst>
            </p:cNvPr>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grpSp>
        <p:nvGrpSpPr>
          <p:cNvPr id="196" name="Group 141">
            <a:extLst>
              <a:ext uri="{FF2B5EF4-FFF2-40B4-BE49-F238E27FC236}">
                <a16:creationId xmlns:a16="http://schemas.microsoft.com/office/drawing/2014/main" id="{43D6CC11-6A15-DA4D-A6B4-3A498BA39B16}"/>
              </a:ext>
            </a:extLst>
          </p:cNvPr>
          <p:cNvGrpSpPr>
            <a:grpSpLocks/>
          </p:cNvGrpSpPr>
          <p:nvPr/>
        </p:nvGrpSpPr>
        <p:grpSpPr bwMode="auto">
          <a:xfrm>
            <a:off x="3166920" y="3221588"/>
            <a:ext cx="146050" cy="385762"/>
            <a:chOff x="1272" y="1762"/>
            <a:chExt cx="92" cy="243"/>
          </a:xfrm>
        </p:grpSpPr>
        <p:sp>
          <p:nvSpPr>
            <p:cNvPr id="197" name="Line 127">
              <a:extLst>
                <a:ext uri="{FF2B5EF4-FFF2-40B4-BE49-F238E27FC236}">
                  <a16:creationId xmlns:a16="http://schemas.microsoft.com/office/drawing/2014/main" id="{CFF4232C-6C8D-CA46-B8DF-55A6B990E6C3}"/>
                </a:ext>
              </a:extLst>
            </p:cNvPr>
            <p:cNvSpPr>
              <a:spLocks noChangeShapeType="1"/>
            </p:cNvSpPr>
            <p:nvPr/>
          </p:nvSpPr>
          <p:spPr bwMode="auto">
            <a:xfrm>
              <a:off x="1272" y="1762"/>
              <a:ext cx="0" cy="2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8" name="Line 128">
              <a:extLst>
                <a:ext uri="{FF2B5EF4-FFF2-40B4-BE49-F238E27FC236}">
                  <a16:creationId xmlns:a16="http://schemas.microsoft.com/office/drawing/2014/main" id="{0FC90CB0-074D-124C-8085-60D0348EE59A}"/>
                </a:ext>
              </a:extLst>
            </p:cNvPr>
            <p:cNvSpPr>
              <a:spLocks noChangeShapeType="1"/>
            </p:cNvSpPr>
            <p:nvPr/>
          </p:nvSpPr>
          <p:spPr bwMode="auto">
            <a:xfrm>
              <a:off x="1364" y="1878"/>
              <a:ext cx="0" cy="12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99" name="Rectangle 143">
            <a:extLst>
              <a:ext uri="{FF2B5EF4-FFF2-40B4-BE49-F238E27FC236}">
                <a16:creationId xmlns:a16="http://schemas.microsoft.com/office/drawing/2014/main" id="{F8580D94-0394-A442-8CB6-1546E5F044F1}"/>
              </a:ext>
            </a:extLst>
          </p:cNvPr>
          <p:cNvSpPr>
            <a:spLocks noChangeArrowheads="1"/>
          </p:cNvSpPr>
          <p:nvPr/>
        </p:nvSpPr>
        <p:spPr bwMode="auto">
          <a:xfrm>
            <a:off x="1249776" y="1283045"/>
            <a:ext cx="10769945"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 creates IP datagram with IP source A, destination B </a:t>
            </a:r>
          </a:p>
        </p:txBody>
      </p:sp>
      <p:sp>
        <p:nvSpPr>
          <p:cNvPr id="200" name="Rectangle 144">
            <a:extLst>
              <a:ext uri="{FF2B5EF4-FFF2-40B4-BE49-F238E27FC236}">
                <a16:creationId xmlns:a16="http://schemas.microsoft.com/office/drawing/2014/main" id="{093EF9D2-90C4-4246-A4CE-501547C45E72}"/>
              </a:ext>
            </a:extLst>
          </p:cNvPr>
          <p:cNvSpPr>
            <a:spLocks noChangeArrowheads="1"/>
          </p:cNvSpPr>
          <p:nvPr/>
        </p:nvSpPr>
        <p:spPr bwMode="auto">
          <a:xfrm>
            <a:off x="1262476" y="1672614"/>
            <a:ext cx="10200653"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 creates link-layer frame containing A-to-B IP datagram</a:t>
            </a:r>
          </a:p>
          <a:p>
            <a:pPr marL="574675" marR="0" lvl="1" indent="-231775" algn="l" defTabSz="914400" rtl="0" eaLnBrk="0" fontAlgn="base" latinLnBrk="0" hangingPunct="0">
              <a:lnSpc>
                <a:spcPct val="85000"/>
              </a:lnSpc>
              <a:spcBef>
                <a:spcPts val="400"/>
              </a:spcBef>
              <a:spcAft>
                <a:spcPct val="0"/>
              </a:spcAft>
              <a:buClr>
                <a:srgbClr val="000099"/>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R's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MAC address is frame’s destination</a:t>
            </a:r>
            <a:endParaRPr kumimoji="0" lang="en-US" sz="32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01" name="Group 152">
            <a:extLst>
              <a:ext uri="{FF2B5EF4-FFF2-40B4-BE49-F238E27FC236}">
                <a16:creationId xmlns:a16="http://schemas.microsoft.com/office/drawing/2014/main" id="{30393C52-80B1-B34B-82FD-6D6AFC8693EE}"/>
              </a:ext>
            </a:extLst>
          </p:cNvPr>
          <p:cNvGrpSpPr>
            <a:grpSpLocks/>
          </p:cNvGrpSpPr>
          <p:nvPr/>
        </p:nvGrpSpPr>
        <p:grpSpPr bwMode="auto">
          <a:xfrm>
            <a:off x="2617645" y="2562775"/>
            <a:ext cx="2443162" cy="1519238"/>
            <a:chOff x="931" y="1414"/>
            <a:chExt cx="1539" cy="957"/>
          </a:xfrm>
        </p:grpSpPr>
        <p:sp>
          <p:nvSpPr>
            <p:cNvPr id="202" name="Text Box 135">
              <a:extLst>
                <a:ext uri="{FF2B5EF4-FFF2-40B4-BE49-F238E27FC236}">
                  <a16:creationId xmlns:a16="http://schemas.microsoft.com/office/drawing/2014/main" id="{374D8384-205B-1346-973B-C4A7A0B52B5F}"/>
                </a:ext>
              </a:extLst>
            </p:cNvPr>
            <p:cNvSpPr txBox="1">
              <a:spLocks noChangeArrowheads="1"/>
            </p:cNvSpPr>
            <p:nvPr/>
          </p:nvSpPr>
          <p:spPr bwMode="auto">
            <a:xfrm>
              <a:off x="931" y="1414"/>
              <a:ext cx="15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MAC src: 74-29-9C-E8-FF-55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MAC dest: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E6-E9-00-17-BB-4B</a:t>
              </a:r>
            </a:p>
          </p:txBody>
        </p:sp>
        <p:grpSp>
          <p:nvGrpSpPr>
            <p:cNvPr id="203" name="Group 145">
              <a:extLst>
                <a:ext uri="{FF2B5EF4-FFF2-40B4-BE49-F238E27FC236}">
                  <a16:creationId xmlns:a16="http://schemas.microsoft.com/office/drawing/2014/main" id="{324C4549-7D5D-384F-879F-F56865A6A850}"/>
                </a:ext>
              </a:extLst>
            </p:cNvPr>
            <p:cNvGrpSpPr>
              <a:grpSpLocks/>
            </p:cNvGrpSpPr>
            <p:nvPr/>
          </p:nvGrpSpPr>
          <p:grpSpPr bwMode="auto">
            <a:xfrm>
              <a:off x="981" y="2182"/>
              <a:ext cx="1049" cy="189"/>
              <a:chOff x="2829" y="2040"/>
              <a:chExt cx="1049" cy="189"/>
            </a:xfrm>
          </p:grpSpPr>
          <p:sp>
            <p:nvSpPr>
              <p:cNvPr id="208" name="Rectangle 138">
                <a:extLst>
                  <a:ext uri="{FF2B5EF4-FFF2-40B4-BE49-F238E27FC236}">
                    <a16:creationId xmlns:a16="http://schemas.microsoft.com/office/drawing/2014/main" id="{792B456E-98EA-6B4A-876C-B0AFF8E18455}"/>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9" name="Rectangle 132">
                <a:extLst>
                  <a:ext uri="{FF2B5EF4-FFF2-40B4-BE49-F238E27FC236}">
                    <a16:creationId xmlns:a16="http://schemas.microsoft.com/office/drawing/2014/main" id="{1508FFC8-F29B-B547-818C-4E76AD809C05}"/>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0" name="Line 133">
                <a:extLst>
                  <a:ext uri="{FF2B5EF4-FFF2-40B4-BE49-F238E27FC236}">
                    <a16:creationId xmlns:a16="http://schemas.microsoft.com/office/drawing/2014/main" id="{9D7FBAE4-C7D6-034D-9F66-0E702A18BCC3}"/>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1" name="Line 134">
                <a:extLst>
                  <a:ext uri="{FF2B5EF4-FFF2-40B4-BE49-F238E27FC236}">
                    <a16:creationId xmlns:a16="http://schemas.microsoft.com/office/drawing/2014/main" id="{9A8B4FC8-4A21-FC48-8F5C-42315337A0B2}"/>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2" name="Line 139">
                <a:extLst>
                  <a:ext uri="{FF2B5EF4-FFF2-40B4-BE49-F238E27FC236}">
                    <a16:creationId xmlns:a16="http://schemas.microsoft.com/office/drawing/2014/main" id="{1BD450FA-6D95-6745-8EF4-368B3B8519A8}"/>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3" name="Line 140">
                <a:extLst>
                  <a:ext uri="{FF2B5EF4-FFF2-40B4-BE49-F238E27FC236}">
                    <a16:creationId xmlns:a16="http://schemas.microsoft.com/office/drawing/2014/main" id="{0D4EB437-69D7-4C47-A77B-9756687B8B1C}"/>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04" name="Line 146">
              <a:extLst>
                <a:ext uri="{FF2B5EF4-FFF2-40B4-BE49-F238E27FC236}">
                  <a16:creationId xmlns:a16="http://schemas.microsoft.com/office/drawing/2014/main" id="{39B1C57E-A0B3-D648-A52F-CE4868DFC714}"/>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5" name="Line 147">
              <a:extLst>
                <a:ext uri="{FF2B5EF4-FFF2-40B4-BE49-F238E27FC236}">
                  <a16:creationId xmlns:a16="http://schemas.microsoft.com/office/drawing/2014/main" id="{5B09FD8B-0878-5849-9CD0-9079BE5AB60A}"/>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6" name="Line 148">
              <a:extLst>
                <a:ext uri="{FF2B5EF4-FFF2-40B4-BE49-F238E27FC236}">
                  <a16:creationId xmlns:a16="http://schemas.microsoft.com/office/drawing/2014/main" id="{F9CDF104-5CA2-3D47-B4A6-1BF38DE29BE6}"/>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7" name="Line 149">
              <a:extLst>
                <a:ext uri="{FF2B5EF4-FFF2-40B4-BE49-F238E27FC236}">
                  <a16:creationId xmlns:a16="http://schemas.microsoft.com/office/drawing/2014/main" id="{FA91BD8F-96F1-D84D-B88C-4AD05CA4A5FB}"/>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Tree>
    <p:extLst>
      <p:ext uri="{BB962C8B-B14F-4D97-AF65-F5344CB8AC3E}">
        <p14:creationId xmlns:p14="http://schemas.microsoft.com/office/powerpoint/2010/main" val="409867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wipe(down)">
                                      <p:cBhvr>
                                        <p:cTn id="7" dur="500"/>
                                        <p:tgtEl>
                                          <p:spTgt spid="17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6"/>
                                        </p:tgtEl>
                                        <p:attrNameLst>
                                          <p:attrName>style.visibility</p:attrName>
                                        </p:attrNameLst>
                                      </p:cBhvr>
                                      <p:to>
                                        <p:strVal val="visible"/>
                                      </p:to>
                                    </p:set>
                                    <p:animEffect transition="in" filter="dissolve">
                                      <p:cBhvr>
                                        <p:cTn id="11" dur="500"/>
                                        <p:tgtEl>
                                          <p:spTgt spid="19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99"/>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dissolve">
                                      <p:cBhvr>
                                        <p:cTn id="16" dur="500"/>
                                        <p:tgtEl>
                                          <p:spTgt spid="19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7"/>
                                        </p:tgtEl>
                                        <p:attrNameLst>
                                          <p:attrName>style.visibility</p:attrName>
                                        </p:attrNameLst>
                                      </p:cBhvr>
                                      <p:to>
                                        <p:strVal val="visible"/>
                                      </p:to>
                                    </p:set>
                                    <p:animEffect transition="in" filter="wipe(up)">
                                      <p:cBhvr>
                                        <p:cTn id="21" dur="1000"/>
                                        <p:tgtEl>
                                          <p:spTgt spid="17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00"/>
                                        </p:tgtEl>
                                        <p:attrNameLst>
                                          <p:attrName>style.visibility</p:attrName>
                                        </p:attrNameLst>
                                      </p:cBhvr>
                                      <p:to>
                                        <p:strVal val="visible"/>
                                      </p:to>
                                    </p:set>
                                  </p:childTnLst>
                                </p:cTn>
                              </p:par>
                              <p:par>
                                <p:cTn id="25" presetID="9" presetClass="exit" presetSubtype="0" fill="hold" nodeType="withEffect">
                                  <p:stCondLst>
                                    <p:cond delay="0"/>
                                  </p:stCondLst>
                                  <p:childTnLst>
                                    <p:animEffect transition="out" filter="dissolve">
                                      <p:cBhvr>
                                        <p:cTn id="26" dur="500"/>
                                        <p:tgtEl>
                                          <p:spTgt spid="196"/>
                                        </p:tgtEl>
                                      </p:cBhvr>
                                    </p:animEffect>
                                    <p:set>
                                      <p:cBhvr>
                                        <p:cTn id="27" dur="1" fill="hold">
                                          <p:stCondLst>
                                            <p:cond delay="499"/>
                                          </p:stCondLst>
                                        </p:cTn>
                                        <p:tgtEl>
                                          <p:spTgt spid="196"/>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201"/>
                                        </p:tgtEl>
                                        <p:attrNameLst>
                                          <p:attrName>style.visibility</p:attrName>
                                        </p:attrNameLst>
                                      </p:cBhvr>
                                      <p:to>
                                        <p:strVal val="visible"/>
                                      </p:to>
                                    </p:set>
                                    <p:animEffect transition="in" filter="dissolve">
                                      <p:cBhvr>
                                        <p:cTn id="30"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99" grpId="0"/>
      <p:bldP spid="2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60E8BE2D-BC96-5B4C-BB01-5A8A7B585BE8}"/>
              </a:ext>
            </a:extLst>
          </p:cNvPr>
          <p:cNvGrpSpPr/>
          <p:nvPr/>
        </p:nvGrpSpPr>
        <p:grpSpPr>
          <a:xfrm>
            <a:off x="1799535" y="4315099"/>
            <a:ext cx="8432226" cy="2308544"/>
            <a:chOff x="1799535" y="4315099"/>
            <a:chExt cx="8432226" cy="2308544"/>
          </a:xfrm>
        </p:grpSpPr>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30">
            <a:extLst>
              <a:ext uri="{FF2B5EF4-FFF2-40B4-BE49-F238E27FC236}">
                <a16:creationId xmlns:a16="http://schemas.microsoft.com/office/drawing/2014/main" id="{6F8155FF-5822-3549-98DF-05648529019B}"/>
              </a:ext>
            </a:extLst>
          </p:cNvPr>
          <p:cNvGrpSpPr>
            <a:grpSpLocks/>
          </p:cNvGrpSpPr>
          <p:nvPr/>
        </p:nvGrpSpPr>
        <p:grpSpPr bwMode="auto">
          <a:xfrm>
            <a:off x="1793938" y="3017352"/>
            <a:ext cx="976312" cy="1460500"/>
            <a:chOff x="337" y="1692"/>
            <a:chExt cx="615" cy="920"/>
          </a:xfrm>
        </p:grpSpPr>
        <p:sp>
          <p:nvSpPr>
            <p:cNvPr id="179" name="Freeform 65">
              <a:extLst>
                <a:ext uri="{FF2B5EF4-FFF2-40B4-BE49-F238E27FC236}">
                  <a16:creationId xmlns:a16="http://schemas.microsoft.com/office/drawing/2014/main" id="{CEE79BEE-4F75-0443-8BCC-AFB0A8B88F10}"/>
                </a:ext>
              </a:extLst>
            </p:cNvPr>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8195 w 10000"/>
                <a:gd name="connsiteY3" fmla="*/ 8786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8195" y="8786"/>
                  </a:lnTo>
                  <a:cubicBezTo>
                    <a:pt x="8201" y="5857"/>
                    <a:pt x="8206" y="2929"/>
                    <a:pt x="8212" y="0"/>
                  </a:cubicBezTo>
                  <a:close/>
                </a:path>
              </a:pathLst>
            </a:custGeom>
            <a:gradFill rotWithShape="1">
              <a:gsLst>
                <a:gs pos="0">
                  <a:schemeClr val="bg1">
                    <a:lumMod val="50000"/>
                  </a:schemeClr>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4" name="Rectangle 67">
              <a:extLst>
                <a:ext uri="{FF2B5EF4-FFF2-40B4-BE49-F238E27FC236}">
                  <a16:creationId xmlns:a16="http://schemas.microsoft.com/office/drawing/2014/main" id="{883ABF7E-6CB4-BC42-B575-A36EA900AF0E}"/>
                </a:ext>
              </a:extLst>
            </p:cNvPr>
            <p:cNvSpPr>
              <a:spLocks noChangeArrowheads="1"/>
            </p:cNvSpPr>
            <p:nvPr/>
          </p:nvSpPr>
          <p:spPr bwMode="auto">
            <a:xfrm>
              <a:off x="344" y="1711"/>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5" name="Text Box 68">
              <a:extLst>
                <a:ext uri="{FF2B5EF4-FFF2-40B4-BE49-F238E27FC236}">
                  <a16:creationId xmlns:a16="http://schemas.microsoft.com/office/drawing/2014/main" id="{66650C9E-5F29-884F-9159-45FAA57B881F}"/>
                </a:ext>
              </a:extLst>
            </p:cNvPr>
            <p:cNvSpPr txBox="1">
              <a:spLocks noChangeArrowheads="1"/>
            </p:cNvSpPr>
            <p:nvPr/>
          </p:nvSpPr>
          <p:spPr bwMode="auto">
            <a:xfrm>
              <a:off x="426" y="1692"/>
              <a:ext cx="309"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a:t>
              </a:r>
            </a:p>
          </p:txBody>
        </p:sp>
        <p:sp>
          <p:nvSpPr>
            <p:cNvPr id="186" name="Line 69">
              <a:extLst>
                <a:ext uri="{FF2B5EF4-FFF2-40B4-BE49-F238E27FC236}">
                  <a16:creationId xmlns:a16="http://schemas.microsoft.com/office/drawing/2014/main" id="{C38F4ABA-4642-6E42-A7ED-8B44FA41793A}"/>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7" name="Line 70">
              <a:extLst>
                <a:ext uri="{FF2B5EF4-FFF2-40B4-BE49-F238E27FC236}">
                  <a16:creationId xmlns:a16="http://schemas.microsoft.com/office/drawing/2014/main" id="{398E3652-F593-0A4E-89E7-96E69780C59F}"/>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8" name="Line 71">
              <a:extLst>
                <a:ext uri="{FF2B5EF4-FFF2-40B4-BE49-F238E27FC236}">
                  <a16:creationId xmlns:a16="http://schemas.microsoft.com/office/drawing/2014/main" id="{6DEE6E13-9D27-014C-AB56-6B66BF11EE22}"/>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9" name="Line 72">
              <a:extLst>
                <a:ext uri="{FF2B5EF4-FFF2-40B4-BE49-F238E27FC236}">
                  <a16:creationId xmlns:a16="http://schemas.microsoft.com/office/drawing/2014/main" id="{8034621A-4B41-A146-99C4-7F51D5E7C4B3}"/>
                </a:ext>
              </a:extLst>
            </p:cNvPr>
            <p:cNvSpPr>
              <a:spLocks noChangeShapeType="1"/>
            </p:cNvSpPr>
            <p:nvPr/>
          </p:nvSpPr>
          <p:spPr bwMode="auto">
            <a:xfrm>
              <a:off x="337" y="2345"/>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16" name="Rectangle 76">
            <a:extLst>
              <a:ext uri="{FF2B5EF4-FFF2-40B4-BE49-F238E27FC236}">
                <a16:creationId xmlns:a16="http://schemas.microsoft.com/office/drawing/2014/main" id="{0C39CCFA-046E-A446-84EF-1BEA3B8C7C66}"/>
              </a:ext>
            </a:extLst>
          </p:cNvPr>
          <p:cNvSpPr>
            <a:spLocks noChangeArrowheads="1"/>
          </p:cNvSpPr>
          <p:nvPr/>
        </p:nvSpPr>
        <p:spPr bwMode="auto">
          <a:xfrm>
            <a:off x="1276283" y="1283047"/>
            <a:ext cx="7772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frame sent from A to R</a:t>
            </a:r>
          </a:p>
        </p:txBody>
      </p:sp>
      <p:grpSp>
        <p:nvGrpSpPr>
          <p:cNvPr id="217" name="Group 100">
            <a:extLst>
              <a:ext uri="{FF2B5EF4-FFF2-40B4-BE49-F238E27FC236}">
                <a16:creationId xmlns:a16="http://schemas.microsoft.com/office/drawing/2014/main" id="{26593A8D-E362-224D-9E7E-B61DB7194FD2}"/>
              </a:ext>
            </a:extLst>
          </p:cNvPr>
          <p:cNvGrpSpPr>
            <a:grpSpLocks/>
          </p:cNvGrpSpPr>
          <p:nvPr/>
        </p:nvGrpSpPr>
        <p:grpSpPr bwMode="auto">
          <a:xfrm>
            <a:off x="5329167" y="3001010"/>
            <a:ext cx="836613" cy="2081213"/>
            <a:chOff x="2838" y="1545"/>
            <a:chExt cx="527" cy="1311"/>
          </a:xfrm>
        </p:grpSpPr>
        <p:sp>
          <p:nvSpPr>
            <p:cNvPr id="218" name="Freeform 93">
              <a:extLst>
                <a:ext uri="{FF2B5EF4-FFF2-40B4-BE49-F238E27FC236}">
                  <a16:creationId xmlns:a16="http://schemas.microsoft.com/office/drawing/2014/main" id="{42C52F5E-B581-5146-A523-9B4DBBF2A386}"/>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9" name="Rectangle 94">
              <a:extLst>
                <a:ext uri="{FF2B5EF4-FFF2-40B4-BE49-F238E27FC236}">
                  <a16:creationId xmlns:a16="http://schemas.microsoft.com/office/drawing/2014/main" id="{1FCD4D83-89D6-3841-86ED-D90DD589A8A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0" name="Text Box 95">
              <a:extLst>
                <a:ext uri="{FF2B5EF4-FFF2-40B4-BE49-F238E27FC236}">
                  <a16:creationId xmlns:a16="http://schemas.microsoft.com/office/drawing/2014/main" id="{AF3AB9C7-326F-214C-B68F-8E9DBB6D3AA9}"/>
                </a:ext>
              </a:extLst>
            </p:cNvPr>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221" name="Line 98">
              <a:extLst>
                <a:ext uri="{FF2B5EF4-FFF2-40B4-BE49-F238E27FC236}">
                  <a16:creationId xmlns:a16="http://schemas.microsoft.com/office/drawing/2014/main" id="{B4AA6736-B872-464D-8F00-A2300EE0D10A}"/>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2" name="Line 99">
              <a:extLst>
                <a:ext uri="{FF2B5EF4-FFF2-40B4-BE49-F238E27FC236}">
                  <a16:creationId xmlns:a16="http://schemas.microsoft.com/office/drawing/2014/main" id="{CB139325-F501-DB43-B9CC-6A6C52C7F63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23" name="Rectangle 101">
            <a:extLst>
              <a:ext uri="{FF2B5EF4-FFF2-40B4-BE49-F238E27FC236}">
                <a16:creationId xmlns:a16="http://schemas.microsoft.com/office/drawing/2014/main" id="{8EBFBDEF-AAA3-4340-9162-016BC02BBF5D}"/>
              </a:ext>
            </a:extLst>
          </p:cNvPr>
          <p:cNvSpPr>
            <a:spLocks noChangeArrowheads="1"/>
          </p:cNvSpPr>
          <p:nvPr/>
        </p:nvSpPr>
        <p:spPr bwMode="auto">
          <a:xfrm>
            <a:off x="1266206" y="1744664"/>
            <a:ext cx="7772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frame received at R, datagram removed, passed up to IP</a:t>
            </a:r>
          </a:p>
        </p:txBody>
      </p:sp>
      <p:grpSp>
        <p:nvGrpSpPr>
          <p:cNvPr id="224" name="Group 131">
            <a:extLst>
              <a:ext uri="{FF2B5EF4-FFF2-40B4-BE49-F238E27FC236}">
                <a16:creationId xmlns:a16="http://schemas.microsoft.com/office/drawing/2014/main" id="{95486488-4C25-234D-AE46-F14C0273A412}"/>
              </a:ext>
            </a:extLst>
          </p:cNvPr>
          <p:cNvGrpSpPr>
            <a:grpSpLocks/>
          </p:cNvGrpSpPr>
          <p:nvPr/>
        </p:nvGrpSpPr>
        <p:grpSpPr bwMode="auto">
          <a:xfrm>
            <a:off x="2617650" y="2562774"/>
            <a:ext cx="2443162" cy="1519238"/>
            <a:chOff x="931" y="1414"/>
            <a:chExt cx="1539" cy="957"/>
          </a:xfrm>
        </p:grpSpPr>
        <p:sp>
          <p:nvSpPr>
            <p:cNvPr id="225" name="Text Box 79">
              <a:extLst>
                <a:ext uri="{FF2B5EF4-FFF2-40B4-BE49-F238E27FC236}">
                  <a16:creationId xmlns:a16="http://schemas.microsoft.com/office/drawing/2014/main" id="{D2216B94-937D-4644-A4B0-B59D607E0EE8}"/>
                </a:ext>
              </a:extLst>
            </p:cNvPr>
            <p:cNvSpPr txBox="1">
              <a:spLocks noChangeArrowheads="1"/>
            </p:cNvSpPr>
            <p:nvPr/>
          </p:nvSpPr>
          <p:spPr bwMode="auto">
            <a:xfrm>
              <a:off x="931" y="1414"/>
              <a:ext cx="15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MAC src: 74-29-9C-E8-FF-55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MAC dest: E6-E9-00-17-BB-4B</a:t>
              </a:r>
            </a:p>
          </p:txBody>
        </p:sp>
        <p:grpSp>
          <p:nvGrpSpPr>
            <p:cNvPr id="226" name="Group 80">
              <a:extLst>
                <a:ext uri="{FF2B5EF4-FFF2-40B4-BE49-F238E27FC236}">
                  <a16:creationId xmlns:a16="http://schemas.microsoft.com/office/drawing/2014/main" id="{74FDF8C0-9447-DE41-BACB-360101EE6FBB}"/>
                </a:ext>
              </a:extLst>
            </p:cNvPr>
            <p:cNvGrpSpPr>
              <a:grpSpLocks/>
            </p:cNvGrpSpPr>
            <p:nvPr/>
          </p:nvGrpSpPr>
          <p:grpSpPr bwMode="auto">
            <a:xfrm>
              <a:off x="981" y="2182"/>
              <a:ext cx="1049" cy="189"/>
              <a:chOff x="2829" y="2040"/>
              <a:chExt cx="1049" cy="189"/>
            </a:xfrm>
          </p:grpSpPr>
          <p:sp>
            <p:nvSpPr>
              <p:cNvPr id="232" name="Rectangle 81">
                <a:extLst>
                  <a:ext uri="{FF2B5EF4-FFF2-40B4-BE49-F238E27FC236}">
                    <a16:creationId xmlns:a16="http://schemas.microsoft.com/office/drawing/2014/main" id="{91B41E0A-F429-5E45-AC76-2FCB31FCCF43}"/>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3" name="Rectangle 82">
                <a:extLst>
                  <a:ext uri="{FF2B5EF4-FFF2-40B4-BE49-F238E27FC236}">
                    <a16:creationId xmlns:a16="http://schemas.microsoft.com/office/drawing/2014/main" id="{1C3169C4-E630-6A41-9685-666E6C384C2A}"/>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4" name="Line 83">
                <a:extLst>
                  <a:ext uri="{FF2B5EF4-FFF2-40B4-BE49-F238E27FC236}">
                    <a16:creationId xmlns:a16="http://schemas.microsoft.com/office/drawing/2014/main" id="{CED1F1A7-B695-6E4E-9FA6-5AA850143F75}"/>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5" name="Line 84">
                <a:extLst>
                  <a:ext uri="{FF2B5EF4-FFF2-40B4-BE49-F238E27FC236}">
                    <a16:creationId xmlns:a16="http://schemas.microsoft.com/office/drawing/2014/main" id="{08886298-54D3-1A46-8429-10B826D26803}"/>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6" name="Line 85">
                <a:extLst>
                  <a:ext uri="{FF2B5EF4-FFF2-40B4-BE49-F238E27FC236}">
                    <a16:creationId xmlns:a16="http://schemas.microsoft.com/office/drawing/2014/main" id="{F5285889-1D2B-B547-B316-981ED840CC09}"/>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7" name="Line 86">
                <a:extLst>
                  <a:ext uri="{FF2B5EF4-FFF2-40B4-BE49-F238E27FC236}">
                    <a16:creationId xmlns:a16="http://schemas.microsoft.com/office/drawing/2014/main" id="{17AB5318-1DFA-814E-B7AA-B0A13DDABA9C}"/>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27" name="Line 87">
              <a:extLst>
                <a:ext uri="{FF2B5EF4-FFF2-40B4-BE49-F238E27FC236}">
                  <a16:creationId xmlns:a16="http://schemas.microsoft.com/office/drawing/2014/main" id="{D3C56A82-378C-D642-AF1E-FDE107787B1C}"/>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8" name="Line 88">
              <a:extLst>
                <a:ext uri="{FF2B5EF4-FFF2-40B4-BE49-F238E27FC236}">
                  <a16:creationId xmlns:a16="http://schemas.microsoft.com/office/drawing/2014/main" id="{DFF54215-DE96-B14B-BA21-CC331FD7604C}"/>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9" name="Line 89">
              <a:extLst>
                <a:ext uri="{FF2B5EF4-FFF2-40B4-BE49-F238E27FC236}">
                  <a16:creationId xmlns:a16="http://schemas.microsoft.com/office/drawing/2014/main" id="{A24A71FF-A793-E749-AC22-A4A0D350FC96}"/>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0" name="Line 90">
              <a:extLst>
                <a:ext uri="{FF2B5EF4-FFF2-40B4-BE49-F238E27FC236}">
                  <a16:creationId xmlns:a16="http://schemas.microsoft.com/office/drawing/2014/main" id="{C1F3029F-74E1-934A-94C0-39E2BE291F71}"/>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1" name="Text Box 130">
              <a:extLst>
                <a:ext uri="{FF2B5EF4-FFF2-40B4-BE49-F238E27FC236}">
                  <a16:creationId xmlns:a16="http://schemas.microsoft.com/office/drawing/2014/main" id="{EB155DAE-47C1-D14B-8A96-D36900431F25}"/>
                </a:ext>
              </a:extLst>
            </p:cNvPr>
            <p:cNvSpPr txBox="1">
              <a:spLocks noChangeArrowheads="1"/>
            </p:cNvSpPr>
            <p:nvPr/>
          </p:nvSpPr>
          <p:spPr bwMode="auto">
            <a:xfrm>
              <a:off x="1193"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grpSp>
        <p:nvGrpSpPr>
          <p:cNvPr id="254" name="Group 68">
            <a:extLst>
              <a:ext uri="{FF2B5EF4-FFF2-40B4-BE49-F238E27FC236}">
                <a16:creationId xmlns:a16="http://schemas.microsoft.com/office/drawing/2014/main" id="{1A75D45F-AC9A-1841-96BB-54AD4F3B3AA3}"/>
              </a:ext>
            </a:extLst>
          </p:cNvPr>
          <p:cNvGrpSpPr>
            <a:grpSpLocks/>
          </p:cNvGrpSpPr>
          <p:nvPr/>
        </p:nvGrpSpPr>
        <p:grpSpPr bwMode="auto">
          <a:xfrm>
            <a:off x="4185539" y="3526195"/>
            <a:ext cx="1096962" cy="244475"/>
            <a:chOff x="1231" y="1990"/>
            <a:chExt cx="691" cy="154"/>
          </a:xfrm>
        </p:grpSpPr>
        <p:sp>
          <p:nvSpPr>
            <p:cNvPr id="255" name="Rectangle 69">
              <a:extLst>
                <a:ext uri="{FF2B5EF4-FFF2-40B4-BE49-F238E27FC236}">
                  <a16:creationId xmlns:a16="http://schemas.microsoft.com/office/drawing/2014/main" id="{F9CA10E0-D12F-234C-A388-A4AA3D27CF94}"/>
                </a:ext>
              </a:extLst>
            </p:cNvPr>
            <p:cNvSpPr>
              <a:spLocks noChangeArrowheads="1"/>
            </p:cNvSpPr>
            <p:nvPr/>
          </p:nvSpPr>
          <p:spPr bwMode="auto">
            <a:xfrm>
              <a:off x="1231" y="1991"/>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6" name="Line 70">
              <a:extLst>
                <a:ext uri="{FF2B5EF4-FFF2-40B4-BE49-F238E27FC236}">
                  <a16:creationId xmlns:a16="http://schemas.microsoft.com/office/drawing/2014/main" id="{F89DE28D-1CB2-694F-BB37-0E108EEA4612}"/>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7" name="Line 71">
              <a:extLst>
                <a:ext uri="{FF2B5EF4-FFF2-40B4-BE49-F238E27FC236}">
                  <a16:creationId xmlns:a16="http://schemas.microsoft.com/office/drawing/2014/main" id="{E471EBCA-2760-5D46-BDF2-79AA0D584E7F}"/>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58" name="Group 146">
            <a:extLst>
              <a:ext uri="{FF2B5EF4-FFF2-40B4-BE49-F238E27FC236}">
                <a16:creationId xmlns:a16="http://schemas.microsoft.com/office/drawing/2014/main" id="{6236AA8D-2F27-404F-95A3-EBA53FD8D9F3}"/>
              </a:ext>
            </a:extLst>
          </p:cNvPr>
          <p:cNvGrpSpPr>
            <a:grpSpLocks/>
          </p:cNvGrpSpPr>
          <p:nvPr/>
        </p:nvGrpSpPr>
        <p:grpSpPr bwMode="auto">
          <a:xfrm>
            <a:off x="4139501" y="2695932"/>
            <a:ext cx="2011363" cy="979488"/>
            <a:chOff x="4493" y="1480"/>
            <a:chExt cx="1267" cy="617"/>
          </a:xfrm>
        </p:grpSpPr>
        <p:sp>
          <p:nvSpPr>
            <p:cNvPr id="259" name="Line 143">
              <a:extLst>
                <a:ext uri="{FF2B5EF4-FFF2-40B4-BE49-F238E27FC236}">
                  <a16:creationId xmlns:a16="http://schemas.microsoft.com/office/drawing/2014/main" id="{5AC998EC-DB9D-8148-9F1F-2192C496ADB2}"/>
                </a:ext>
              </a:extLst>
            </p:cNvPr>
            <p:cNvSpPr>
              <a:spLocks noChangeShapeType="1"/>
            </p:cNvSpPr>
            <p:nvPr/>
          </p:nvSpPr>
          <p:spPr bwMode="auto">
            <a:xfrm flipH="1" flipV="1">
              <a:off x="4576" y="1627"/>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0" name="Line 144">
              <a:extLst>
                <a:ext uri="{FF2B5EF4-FFF2-40B4-BE49-F238E27FC236}">
                  <a16:creationId xmlns:a16="http://schemas.microsoft.com/office/drawing/2014/main" id="{5CE2DD15-1141-5C45-87A0-DFED66E19E3B}"/>
                </a:ext>
              </a:extLst>
            </p:cNvPr>
            <p:cNvSpPr>
              <a:spLocks noChangeShapeType="1"/>
            </p:cNvSpPr>
            <p:nvPr/>
          </p:nvSpPr>
          <p:spPr bwMode="auto">
            <a:xfrm>
              <a:off x="4668" y="1739"/>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1" name="Text Box 145">
              <a:extLst>
                <a:ext uri="{FF2B5EF4-FFF2-40B4-BE49-F238E27FC236}">
                  <a16:creationId xmlns:a16="http://schemas.microsoft.com/office/drawing/2014/main" id="{078DCCF7-88A5-9245-8B08-6E0254E6A680}"/>
                </a:ext>
              </a:extLst>
            </p:cNvPr>
            <p:cNvSpPr txBox="1">
              <a:spLocks noChangeArrowheads="1"/>
            </p:cNvSpPr>
            <p:nvPr/>
          </p:nvSpPr>
          <p:spPr bwMode="auto">
            <a:xfrm>
              <a:off x="4493" y="1480"/>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spTree>
    <p:extLst>
      <p:ext uri="{BB962C8B-B14F-4D97-AF65-F5344CB8AC3E}">
        <p14:creationId xmlns:p14="http://schemas.microsoft.com/office/powerpoint/2010/main" val="340704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down)">
                                      <p:cBhvr>
                                        <p:cTn id="7" dur="10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3.75E-6 -0.00046 L -3.75E-6 0.13287 L 0.0405 0.16296 L 0.0849 0.16296 C 0.08451 0.11319 0.08464 0.04792 0.08438 -0.00139 " pathEditMode="relative" rAng="0" ptsTypes="AAAAA">
                                      <p:cBhvr>
                                        <p:cTn id="11" dur="2000" fill="hold"/>
                                        <p:tgtEl>
                                          <p:spTgt spid="224"/>
                                        </p:tgtEl>
                                        <p:attrNameLst>
                                          <p:attrName>ppt_x</p:attrName>
                                          <p:attrName>ppt_y</p:attrName>
                                        </p:attrNameLst>
                                      </p:cBhvr>
                                      <p:rCtr x="4245" y="8125"/>
                                    </p:animMotion>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23"/>
                                        </p:tgtEl>
                                        <p:attrNameLst>
                                          <p:attrName>style.visibility</p:attrName>
                                        </p:attrNameLst>
                                      </p:cBhvr>
                                      <p:to>
                                        <p:strVal val="visible"/>
                                      </p:to>
                                    </p:set>
                                  </p:childTnLst>
                                </p:cTn>
                              </p:par>
                              <p:par>
                                <p:cTn id="15" presetID="9" presetClass="exit" presetSubtype="0" fill="hold" nodeType="withEffect">
                                  <p:stCondLst>
                                    <p:cond delay="0"/>
                                  </p:stCondLst>
                                  <p:childTnLst>
                                    <p:animEffect transition="out" filter="dissolve">
                                      <p:cBhvr>
                                        <p:cTn id="16" dur="500"/>
                                        <p:tgtEl>
                                          <p:spTgt spid="224"/>
                                        </p:tgtEl>
                                      </p:cBhvr>
                                    </p:animEffect>
                                    <p:set>
                                      <p:cBhvr>
                                        <p:cTn id="17" dur="1" fill="hold">
                                          <p:stCondLst>
                                            <p:cond delay="499"/>
                                          </p:stCondLst>
                                        </p:cTn>
                                        <p:tgtEl>
                                          <p:spTgt spid="2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4"/>
                                        </p:tgtEl>
                                        <p:attrNameLst>
                                          <p:attrName>style.visibility</p:attrName>
                                        </p:attrNameLst>
                                      </p:cBhvr>
                                      <p:to>
                                        <p:strVal val="visible"/>
                                      </p:to>
                                    </p:set>
                                    <p:animEffect transition="in" filter="dissolve">
                                      <p:cBhvr>
                                        <p:cTn id="22" dur="500"/>
                                        <p:tgtEl>
                                          <p:spTgt spid="254"/>
                                        </p:tgtEl>
                                      </p:cBhvr>
                                    </p:animEffect>
                                  </p:childTnLst>
                                </p:cTn>
                              </p:par>
                              <p:par>
                                <p:cTn id="23" presetID="9" presetClass="entr" presetSubtype="0" fill="hold" nodeType="withEffect">
                                  <p:stCondLst>
                                    <p:cond delay="0"/>
                                  </p:stCondLst>
                                  <p:childTnLst>
                                    <p:set>
                                      <p:cBhvr>
                                        <p:cTn id="24" dur="1" fill="hold">
                                          <p:stCondLst>
                                            <p:cond delay="0"/>
                                          </p:stCondLst>
                                        </p:cTn>
                                        <p:tgtEl>
                                          <p:spTgt spid="258"/>
                                        </p:tgtEl>
                                        <p:attrNameLst>
                                          <p:attrName>style.visibility</p:attrName>
                                        </p:attrNameLst>
                                      </p:cBhvr>
                                      <p:to>
                                        <p:strVal val="visible"/>
                                      </p:to>
                                    </p:set>
                                    <p:animEffect transition="in" filter="dissolve">
                                      <p:cBhvr>
                                        <p:cTn id="25"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AutoShape 2">
            <a:extLst>
              <a:ext uri="{FF2B5EF4-FFF2-40B4-BE49-F238E27FC236}">
                <a16:creationId xmlns:a16="http://schemas.microsoft.com/office/drawing/2014/main" id="{9B1750D3-DB25-3942-83ED-EDC62E26C0DE}"/>
              </a:ext>
            </a:extLst>
          </p:cNvPr>
          <p:cNvSpPr>
            <a:spLocks noChangeArrowheads="1"/>
          </p:cNvSpPr>
          <p:nvPr/>
        </p:nvSpPr>
        <p:spPr bwMode="auto">
          <a:xfrm>
            <a:off x="7008951" y="3383377"/>
            <a:ext cx="314325" cy="792162"/>
          </a:xfrm>
          <a:prstGeom prst="downArrow">
            <a:avLst>
              <a:gd name="adj1" fmla="val 50000"/>
              <a:gd name="adj2" fmla="val 63005"/>
            </a:avLst>
          </a:prstGeom>
          <a:gradFill rotWithShape="1">
            <a:gsLst>
              <a:gs pos="0">
                <a:srgbClr val="FFFFFF"/>
              </a:gs>
              <a:gs pos="100000">
                <a:srgbClr val="FF0000"/>
              </a:gs>
            </a:gsLst>
            <a:lin ang="5400000" scaled="1"/>
          </a:gra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217" name="Group 68">
            <a:extLst>
              <a:ext uri="{FF2B5EF4-FFF2-40B4-BE49-F238E27FC236}">
                <a16:creationId xmlns:a16="http://schemas.microsoft.com/office/drawing/2014/main" id="{A2F9C891-FC37-7441-9AFE-1BF07B00CE9A}"/>
              </a:ext>
            </a:extLst>
          </p:cNvPr>
          <p:cNvGrpSpPr>
            <a:grpSpLocks/>
          </p:cNvGrpSpPr>
          <p:nvPr/>
        </p:nvGrpSpPr>
        <p:grpSpPr bwMode="auto">
          <a:xfrm>
            <a:off x="6569213" y="3456402"/>
            <a:ext cx="1096963" cy="244475"/>
            <a:chOff x="1231" y="1990"/>
            <a:chExt cx="691" cy="154"/>
          </a:xfrm>
        </p:grpSpPr>
        <p:sp>
          <p:nvSpPr>
            <p:cNvPr id="219" name="Rectangle 69">
              <a:extLst>
                <a:ext uri="{FF2B5EF4-FFF2-40B4-BE49-F238E27FC236}">
                  <a16:creationId xmlns:a16="http://schemas.microsoft.com/office/drawing/2014/main" id="{ABC7D2F8-BDEC-3A4D-901B-F82A6FF73CD8}"/>
                </a:ext>
              </a:extLst>
            </p:cNvPr>
            <p:cNvSpPr>
              <a:spLocks noChangeArrowheads="1"/>
            </p:cNvSpPr>
            <p:nvPr/>
          </p:nvSpPr>
          <p:spPr bwMode="auto">
            <a:xfrm>
              <a:off x="1231" y="1991"/>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0" name="Line 70">
              <a:extLst>
                <a:ext uri="{FF2B5EF4-FFF2-40B4-BE49-F238E27FC236}">
                  <a16:creationId xmlns:a16="http://schemas.microsoft.com/office/drawing/2014/main" id="{AEEBCCC1-7FAE-2146-9E61-1664215255B6}"/>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1" name="Line 71">
              <a:extLst>
                <a:ext uri="{FF2B5EF4-FFF2-40B4-BE49-F238E27FC236}">
                  <a16:creationId xmlns:a16="http://schemas.microsoft.com/office/drawing/2014/main" id="{D75FD9FE-4060-BA43-A7C5-75A49C0352C3}"/>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18" name="Text Box 72">
            <a:extLst>
              <a:ext uri="{FF2B5EF4-FFF2-40B4-BE49-F238E27FC236}">
                <a16:creationId xmlns:a16="http://schemas.microsoft.com/office/drawing/2014/main" id="{5DDEAD0E-76B7-8043-B2C1-C9DF8A6B251E}"/>
              </a:ext>
            </a:extLst>
          </p:cNvPr>
          <p:cNvSpPr txBox="1">
            <a:spLocks noChangeArrowheads="1"/>
          </p:cNvSpPr>
          <p:nvPr/>
        </p:nvSpPr>
        <p:spPr bwMode="auto">
          <a:xfrm>
            <a:off x="6515238" y="2940464"/>
            <a:ext cx="201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nvGrpSpPr>
          <p:cNvPr id="222" name="Group 73">
            <a:extLst>
              <a:ext uri="{FF2B5EF4-FFF2-40B4-BE49-F238E27FC236}">
                <a16:creationId xmlns:a16="http://schemas.microsoft.com/office/drawing/2014/main" id="{D580AA98-14C0-524D-A89D-3790585B59D3}"/>
              </a:ext>
            </a:extLst>
          </p:cNvPr>
          <p:cNvGrpSpPr>
            <a:grpSpLocks/>
          </p:cNvGrpSpPr>
          <p:nvPr/>
        </p:nvGrpSpPr>
        <p:grpSpPr bwMode="auto">
          <a:xfrm>
            <a:off x="6639063" y="3191289"/>
            <a:ext cx="146050" cy="385763"/>
            <a:chOff x="1272" y="1762"/>
            <a:chExt cx="92" cy="243"/>
          </a:xfrm>
        </p:grpSpPr>
        <p:sp>
          <p:nvSpPr>
            <p:cNvPr id="223" name="Line 74">
              <a:extLst>
                <a:ext uri="{FF2B5EF4-FFF2-40B4-BE49-F238E27FC236}">
                  <a16:creationId xmlns:a16="http://schemas.microsoft.com/office/drawing/2014/main" id="{4C748A70-B8F0-294E-9362-22CA5C64518F}"/>
                </a:ext>
              </a:extLst>
            </p:cNvPr>
            <p:cNvSpPr>
              <a:spLocks noChangeShapeType="1"/>
            </p:cNvSpPr>
            <p:nvPr/>
          </p:nvSpPr>
          <p:spPr bwMode="auto">
            <a:xfrm>
              <a:off x="1272" y="1762"/>
              <a:ext cx="0" cy="2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4" name="Line 75">
              <a:extLst>
                <a:ext uri="{FF2B5EF4-FFF2-40B4-BE49-F238E27FC236}">
                  <a16:creationId xmlns:a16="http://schemas.microsoft.com/office/drawing/2014/main" id="{9048F87D-3F66-C248-A9C5-CCD0E7322402}"/>
                </a:ext>
              </a:extLst>
            </p:cNvPr>
            <p:cNvSpPr>
              <a:spLocks noChangeShapeType="1"/>
            </p:cNvSpPr>
            <p:nvPr/>
          </p:nvSpPr>
          <p:spPr bwMode="auto">
            <a:xfrm>
              <a:off x="1364" y="1878"/>
              <a:ext cx="0" cy="12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25" name="Group 78">
            <a:extLst>
              <a:ext uri="{FF2B5EF4-FFF2-40B4-BE49-F238E27FC236}">
                <a16:creationId xmlns:a16="http://schemas.microsoft.com/office/drawing/2014/main" id="{1261332F-D264-364F-88EB-BFD606F41948}"/>
              </a:ext>
            </a:extLst>
          </p:cNvPr>
          <p:cNvGrpSpPr>
            <a:grpSpLocks/>
          </p:cNvGrpSpPr>
          <p:nvPr/>
        </p:nvGrpSpPr>
        <p:grpSpPr bwMode="auto">
          <a:xfrm>
            <a:off x="6089788" y="2532477"/>
            <a:ext cx="2428876" cy="1519237"/>
            <a:chOff x="931" y="1414"/>
            <a:chExt cx="1530" cy="957"/>
          </a:xfrm>
        </p:grpSpPr>
        <p:sp>
          <p:nvSpPr>
            <p:cNvPr id="226" name="Text Box 79">
              <a:extLst>
                <a:ext uri="{FF2B5EF4-FFF2-40B4-BE49-F238E27FC236}">
                  <a16:creationId xmlns:a16="http://schemas.microsoft.com/office/drawing/2014/main" id="{28E9361B-9039-124A-9DC6-D122A7A2DF3F}"/>
                </a:ext>
              </a:extLst>
            </p:cNvPr>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MAC src: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1A-23-F9-CD-06-9B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MAC dest: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49-BD-D2-C7-56-2A</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endParaRPr>
            </a:p>
          </p:txBody>
        </p:sp>
        <p:grpSp>
          <p:nvGrpSpPr>
            <p:cNvPr id="227" name="Group 80">
              <a:extLst>
                <a:ext uri="{FF2B5EF4-FFF2-40B4-BE49-F238E27FC236}">
                  <a16:creationId xmlns:a16="http://schemas.microsoft.com/office/drawing/2014/main" id="{5F78FAD6-835B-074E-B7D5-09F7C0E391A2}"/>
                </a:ext>
              </a:extLst>
            </p:cNvPr>
            <p:cNvGrpSpPr>
              <a:grpSpLocks/>
            </p:cNvGrpSpPr>
            <p:nvPr/>
          </p:nvGrpSpPr>
          <p:grpSpPr bwMode="auto">
            <a:xfrm>
              <a:off x="981" y="2182"/>
              <a:ext cx="1049" cy="189"/>
              <a:chOff x="2829" y="2040"/>
              <a:chExt cx="1049" cy="189"/>
            </a:xfrm>
          </p:grpSpPr>
          <p:sp>
            <p:nvSpPr>
              <p:cNvPr id="232" name="Rectangle 81">
                <a:extLst>
                  <a:ext uri="{FF2B5EF4-FFF2-40B4-BE49-F238E27FC236}">
                    <a16:creationId xmlns:a16="http://schemas.microsoft.com/office/drawing/2014/main" id="{C3C06B5D-372C-AA47-A9A2-8B141925560A}"/>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3" name="Rectangle 82">
                <a:extLst>
                  <a:ext uri="{FF2B5EF4-FFF2-40B4-BE49-F238E27FC236}">
                    <a16:creationId xmlns:a16="http://schemas.microsoft.com/office/drawing/2014/main" id="{F41D6B8B-E033-6742-9F0C-113ECBA9E438}"/>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4" name="Line 83">
                <a:extLst>
                  <a:ext uri="{FF2B5EF4-FFF2-40B4-BE49-F238E27FC236}">
                    <a16:creationId xmlns:a16="http://schemas.microsoft.com/office/drawing/2014/main" id="{8BEAB215-C9F8-034E-91D4-A6DDCCCF7810}"/>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5" name="Line 84">
                <a:extLst>
                  <a:ext uri="{FF2B5EF4-FFF2-40B4-BE49-F238E27FC236}">
                    <a16:creationId xmlns:a16="http://schemas.microsoft.com/office/drawing/2014/main" id="{D3243B3D-1034-1F41-B1B4-AA332FBDCFB5}"/>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6" name="Line 85">
                <a:extLst>
                  <a:ext uri="{FF2B5EF4-FFF2-40B4-BE49-F238E27FC236}">
                    <a16:creationId xmlns:a16="http://schemas.microsoft.com/office/drawing/2014/main" id="{753D2944-83E6-4545-AF25-FEA73A5C2C1B}"/>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7" name="Line 86">
                <a:extLst>
                  <a:ext uri="{FF2B5EF4-FFF2-40B4-BE49-F238E27FC236}">
                    <a16:creationId xmlns:a16="http://schemas.microsoft.com/office/drawing/2014/main" id="{31BF5A48-20D7-BF42-A1EF-C3E4895801F1}"/>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28" name="Line 87">
              <a:extLst>
                <a:ext uri="{FF2B5EF4-FFF2-40B4-BE49-F238E27FC236}">
                  <a16:creationId xmlns:a16="http://schemas.microsoft.com/office/drawing/2014/main" id="{C5350C7E-16CE-C341-8351-C1500E39D548}"/>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9" name="Line 88">
              <a:extLst>
                <a:ext uri="{FF2B5EF4-FFF2-40B4-BE49-F238E27FC236}">
                  <a16:creationId xmlns:a16="http://schemas.microsoft.com/office/drawing/2014/main" id="{7383055F-34B4-384A-8524-0E5C772EB41F}"/>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0" name="Line 89">
              <a:extLst>
                <a:ext uri="{FF2B5EF4-FFF2-40B4-BE49-F238E27FC236}">
                  <a16:creationId xmlns:a16="http://schemas.microsoft.com/office/drawing/2014/main" id="{681D829B-43B8-1746-8FBA-1B62381E3113}"/>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1" name="Line 90">
              <a:extLst>
                <a:ext uri="{FF2B5EF4-FFF2-40B4-BE49-F238E27FC236}">
                  <a16:creationId xmlns:a16="http://schemas.microsoft.com/office/drawing/2014/main" id="{52C55227-72D6-FC49-8335-2193E937F169}"/>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2" name="Rectangle 76">
            <a:extLst>
              <a:ext uri="{FF2B5EF4-FFF2-40B4-BE49-F238E27FC236}">
                <a16:creationId xmlns:a16="http://schemas.microsoft.com/office/drawing/2014/main" id="{A9A61F84-DCC9-0442-B3AD-28B3BF3DAA43}"/>
              </a:ext>
            </a:extLst>
          </p:cNvPr>
          <p:cNvSpPr>
            <a:spLocks noChangeArrowheads="1"/>
          </p:cNvSpPr>
          <p:nvPr/>
        </p:nvSpPr>
        <p:spPr bwMode="auto">
          <a:xfrm>
            <a:off x="1236521" y="1283045"/>
            <a:ext cx="10571166"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 determines outgoing interface, passes datagram with IP source A, destination B to link layer </a:t>
            </a:r>
          </a:p>
        </p:txBody>
      </p:sp>
      <p:sp>
        <p:nvSpPr>
          <p:cNvPr id="253" name="Rectangle 77">
            <a:extLst>
              <a:ext uri="{FF2B5EF4-FFF2-40B4-BE49-F238E27FC236}">
                <a16:creationId xmlns:a16="http://schemas.microsoft.com/office/drawing/2014/main" id="{806738DB-9A7E-A345-80F1-AC4CD01DAC38}"/>
              </a:ext>
            </a:extLst>
          </p:cNvPr>
          <p:cNvSpPr>
            <a:spLocks noChangeArrowheads="1"/>
          </p:cNvSpPr>
          <p:nvPr/>
        </p:nvSpPr>
        <p:spPr bwMode="auto">
          <a:xfrm>
            <a:off x="1222717" y="1945029"/>
            <a:ext cx="10810254"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 creates link-layer frame containing A-to-B IP datagram. Frame destination address: B's MAC address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4" name="Group 100">
            <a:extLst>
              <a:ext uri="{FF2B5EF4-FFF2-40B4-BE49-F238E27FC236}">
                <a16:creationId xmlns:a16="http://schemas.microsoft.com/office/drawing/2014/main" id="{6FAC5503-9195-DF48-BF18-E7D249227C5B}"/>
              </a:ext>
            </a:extLst>
          </p:cNvPr>
          <p:cNvGrpSpPr>
            <a:grpSpLocks/>
          </p:cNvGrpSpPr>
          <p:nvPr/>
        </p:nvGrpSpPr>
        <p:grpSpPr bwMode="auto">
          <a:xfrm>
            <a:off x="5329167" y="3001010"/>
            <a:ext cx="836613" cy="2081213"/>
            <a:chOff x="2838" y="1545"/>
            <a:chExt cx="527" cy="1311"/>
          </a:xfrm>
        </p:grpSpPr>
        <p:sp>
          <p:nvSpPr>
            <p:cNvPr id="125" name="Freeform 93">
              <a:extLst>
                <a:ext uri="{FF2B5EF4-FFF2-40B4-BE49-F238E27FC236}">
                  <a16:creationId xmlns:a16="http://schemas.microsoft.com/office/drawing/2014/main" id="{9ADEE501-63F8-C84E-95DD-74C5774DAAFA}"/>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94">
              <a:extLst>
                <a:ext uri="{FF2B5EF4-FFF2-40B4-BE49-F238E27FC236}">
                  <a16:creationId xmlns:a16="http://schemas.microsoft.com/office/drawing/2014/main" id="{4A87A5E7-F047-7840-BBAF-012253EA528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0" name="Text Box 95">
              <a:extLst>
                <a:ext uri="{FF2B5EF4-FFF2-40B4-BE49-F238E27FC236}">
                  <a16:creationId xmlns:a16="http://schemas.microsoft.com/office/drawing/2014/main" id="{6178E43E-D8F7-EC4A-AEDE-EC269AA14332}"/>
                </a:ext>
              </a:extLst>
            </p:cNvPr>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131" name="Line 98">
              <a:extLst>
                <a:ext uri="{FF2B5EF4-FFF2-40B4-BE49-F238E27FC236}">
                  <a16:creationId xmlns:a16="http://schemas.microsoft.com/office/drawing/2014/main" id="{981CF2C0-D84F-EE42-A47F-A00DF699C80D}"/>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2" name="Line 99">
              <a:extLst>
                <a:ext uri="{FF2B5EF4-FFF2-40B4-BE49-F238E27FC236}">
                  <a16:creationId xmlns:a16="http://schemas.microsoft.com/office/drawing/2014/main" id="{1CF9F5A6-31A7-6E4D-B8BD-A18B5282DB8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Tree>
    <p:extLst>
      <p:ext uri="{BB962C8B-B14F-4D97-AF65-F5344CB8AC3E}">
        <p14:creationId xmlns:p14="http://schemas.microsoft.com/office/powerpoint/2010/main" val="121763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wipe(up)">
                                      <p:cBhvr>
                                        <p:cTn id="7" dur="1000"/>
                                        <p:tgtEl>
                                          <p:spTgt spid="215"/>
                                        </p:tgtEl>
                                      </p:cBhvr>
                                    </p:animEffect>
                                  </p:childTnLst>
                                </p:cTn>
                              </p:par>
                              <p:par>
                                <p:cTn id="8" presetID="9" presetClass="exit" presetSubtype="0" fill="hold" nodeType="withEffect">
                                  <p:stCondLst>
                                    <p:cond delay="0"/>
                                  </p:stCondLst>
                                  <p:childTnLst>
                                    <p:animEffect transition="out" filter="dissolve">
                                      <p:cBhvr>
                                        <p:cTn id="9" dur="500"/>
                                        <p:tgtEl>
                                          <p:spTgt spid="222"/>
                                        </p:tgtEl>
                                      </p:cBhvr>
                                    </p:animEffect>
                                    <p:set>
                                      <p:cBhvr>
                                        <p:cTn id="10" dur="1" fill="hold">
                                          <p:stCondLst>
                                            <p:cond delay="499"/>
                                          </p:stCondLst>
                                        </p:cTn>
                                        <p:tgtEl>
                                          <p:spTgt spid="222"/>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dissolve">
                                      <p:cBhvr>
                                        <p:cTn id="13" dur="500"/>
                                        <p:tgtEl>
                                          <p:spTgt spid="22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5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53"/>
                                        </p:tgtEl>
                                        <p:attrNameLst>
                                          <p:attrName>style.visibility</p:attrName>
                                        </p:attrNameLst>
                                      </p:cBhvr>
                                      <p:to>
                                        <p:strVal val="visible"/>
                                      </p:to>
                                    </p:set>
                                  </p:childTnLst>
                                </p:cTn>
                              </p:par>
                            </p:childTnLst>
                          </p:cTn>
                        </p:par>
                        <p:par>
                          <p:cTn id="19" fill="hold">
                            <p:stCondLst>
                              <p:cond delay="1000"/>
                            </p:stCondLst>
                            <p:childTnLst>
                              <p:par>
                                <p:cTn id="20" presetID="9" presetClass="exit" presetSubtype="0" fill="hold" grpId="1" nodeType="afterEffect">
                                  <p:stCondLst>
                                    <p:cond delay="0"/>
                                  </p:stCondLst>
                                  <p:childTnLst>
                                    <p:animEffect transition="out" filter="dissolve">
                                      <p:cBhvr>
                                        <p:cTn id="21" dur="500"/>
                                        <p:tgtEl>
                                          <p:spTgt spid="215"/>
                                        </p:tgtEl>
                                      </p:cBhvr>
                                    </p:animEffect>
                                    <p:set>
                                      <p:cBhvr>
                                        <p:cTn id="22" dur="1" fill="hold">
                                          <p:stCondLst>
                                            <p:cond delay="499"/>
                                          </p:stCondLst>
                                        </p:cTn>
                                        <p:tgtEl>
                                          <p:spTgt spid="215"/>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217"/>
                                        </p:tgtEl>
                                      </p:cBhvr>
                                    </p:animEffect>
                                    <p:set>
                                      <p:cBhvr>
                                        <p:cTn id="25" dur="1" fill="hold">
                                          <p:stCondLst>
                                            <p:cond delay="499"/>
                                          </p:stCondLst>
                                        </p:cTn>
                                        <p:tgtEl>
                                          <p:spTgt spid="2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5" grpId="1" animBg="1"/>
      <p:bldP spid="252" grpId="0"/>
      <p:bldP spid="25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4" name="Group 113">
            <a:extLst>
              <a:ext uri="{FF2B5EF4-FFF2-40B4-BE49-F238E27FC236}">
                <a16:creationId xmlns:a16="http://schemas.microsoft.com/office/drawing/2014/main" id="{4F40B619-9A70-2641-9962-A545BD190AEE}"/>
              </a:ext>
            </a:extLst>
          </p:cNvPr>
          <p:cNvGrpSpPr>
            <a:grpSpLocks/>
          </p:cNvGrpSpPr>
          <p:nvPr/>
        </p:nvGrpSpPr>
        <p:grpSpPr bwMode="auto">
          <a:xfrm>
            <a:off x="9360038" y="2716627"/>
            <a:ext cx="928688" cy="1954212"/>
            <a:chOff x="250" y="1380"/>
            <a:chExt cx="585" cy="1231"/>
          </a:xfrm>
        </p:grpSpPr>
        <p:sp>
          <p:nvSpPr>
            <p:cNvPr id="245" name="Freeform 106">
              <a:extLst>
                <a:ext uri="{FF2B5EF4-FFF2-40B4-BE49-F238E27FC236}">
                  <a16:creationId xmlns:a16="http://schemas.microsoft.com/office/drawing/2014/main" id="{970BC10B-039D-D849-BD17-870D52BCA8D3}"/>
                </a:ext>
              </a:extLst>
            </p:cNvPr>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rgbClr val="FFFFFF"/>
                </a:gs>
                <a:gs pos="99000">
                  <a:schemeClr val="bg1">
                    <a:lumMod val="75000"/>
                  </a:schemeClr>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6" name="Rectangle 107">
              <a:extLst>
                <a:ext uri="{FF2B5EF4-FFF2-40B4-BE49-F238E27FC236}">
                  <a16:creationId xmlns:a16="http://schemas.microsoft.com/office/drawing/2014/main" id="{881A2D84-75CD-FF46-8268-58570E386E4E}"/>
                </a:ext>
              </a:extLst>
            </p:cNvPr>
            <p:cNvSpPr>
              <a:spLocks noChangeArrowheads="1"/>
            </p:cNvSpPr>
            <p:nvPr/>
          </p:nvSpPr>
          <p:spPr bwMode="auto">
            <a:xfrm>
              <a:off x="338" y="1399"/>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7" name="Text Box 108">
              <a:extLst>
                <a:ext uri="{FF2B5EF4-FFF2-40B4-BE49-F238E27FC236}">
                  <a16:creationId xmlns:a16="http://schemas.microsoft.com/office/drawing/2014/main" id="{0174C2C5-DEEC-6448-84DD-CBC717D8C46C}"/>
                </a:ext>
              </a:extLst>
            </p:cNvPr>
            <p:cNvSpPr txBox="1">
              <a:spLocks noChangeArrowheads="1"/>
            </p:cNvSpPr>
            <p:nvPr/>
          </p:nvSpPr>
          <p:spPr bwMode="auto">
            <a:xfrm>
              <a:off x="413" y="1380"/>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248" name="Line 109">
              <a:extLst>
                <a:ext uri="{FF2B5EF4-FFF2-40B4-BE49-F238E27FC236}">
                  <a16:creationId xmlns:a16="http://schemas.microsoft.com/office/drawing/2014/main" id="{5A82C9AA-9D84-BC42-9880-443161490A44}"/>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9" name="Line 110">
              <a:extLst>
                <a:ext uri="{FF2B5EF4-FFF2-40B4-BE49-F238E27FC236}">
                  <a16:creationId xmlns:a16="http://schemas.microsoft.com/office/drawing/2014/main" id="{7EEC7F05-4E24-D14E-8286-E30E0B01CBC6}"/>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0" name="Line 111">
              <a:extLst>
                <a:ext uri="{FF2B5EF4-FFF2-40B4-BE49-F238E27FC236}">
                  <a16:creationId xmlns:a16="http://schemas.microsoft.com/office/drawing/2014/main" id="{8F3EE3E7-2794-E248-913F-D23487889C7C}"/>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1" name="Line 112">
              <a:extLst>
                <a:ext uri="{FF2B5EF4-FFF2-40B4-BE49-F238E27FC236}">
                  <a16:creationId xmlns:a16="http://schemas.microsoft.com/office/drawing/2014/main" id="{12725139-7043-064B-BBB9-A6E7289DCDA0}"/>
                </a:ext>
              </a:extLst>
            </p:cNvPr>
            <p:cNvSpPr>
              <a:spLocks noChangeShapeType="1"/>
            </p:cNvSpPr>
            <p:nvPr/>
          </p:nvSpPr>
          <p:spPr bwMode="auto">
            <a:xfrm>
              <a:off x="330" y="169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4" name="Group 100">
            <a:extLst>
              <a:ext uri="{FF2B5EF4-FFF2-40B4-BE49-F238E27FC236}">
                <a16:creationId xmlns:a16="http://schemas.microsoft.com/office/drawing/2014/main" id="{6FAC5503-9195-DF48-BF18-E7D249227C5B}"/>
              </a:ext>
            </a:extLst>
          </p:cNvPr>
          <p:cNvGrpSpPr>
            <a:grpSpLocks/>
          </p:cNvGrpSpPr>
          <p:nvPr/>
        </p:nvGrpSpPr>
        <p:grpSpPr bwMode="auto">
          <a:xfrm>
            <a:off x="5329167" y="3001010"/>
            <a:ext cx="836613" cy="2081213"/>
            <a:chOff x="2838" y="1545"/>
            <a:chExt cx="527" cy="1311"/>
          </a:xfrm>
        </p:grpSpPr>
        <p:sp>
          <p:nvSpPr>
            <p:cNvPr id="125" name="Freeform 93">
              <a:extLst>
                <a:ext uri="{FF2B5EF4-FFF2-40B4-BE49-F238E27FC236}">
                  <a16:creationId xmlns:a16="http://schemas.microsoft.com/office/drawing/2014/main" id="{9ADEE501-63F8-C84E-95DD-74C5774DAAFA}"/>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94">
              <a:extLst>
                <a:ext uri="{FF2B5EF4-FFF2-40B4-BE49-F238E27FC236}">
                  <a16:creationId xmlns:a16="http://schemas.microsoft.com/office/drawing/2014/main" id="{4A87A5E7-F047-7840-BBAF-012253EA528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0" name="Text Box 95">
              <a:extLst>
                <a:ext uri="{FF2B5EF4-FFF2-40B4-BE49-F238E27FC236}">
                  <a16:creationId xmlns:a16="http://schemas.microsoft.com/office/drawing/2014/main" id="{6178E43E-D8F7-EC4A-AEDE-EC269AA14332}"/>
                </a:ext>
              </a:extLst>
            </p:cNvPr>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131" name="Line 98">
              <a:extLst>
                <a:ext uri="{FF2B5EF4-FFF2-40B4-BE49-F238E27FC236}">
                  <a16:creationId xmlns:a16="http://schemas.microsoft.com/office/drawing/2014/main" id="{981CF2C0-D84F-EE42-A47F-A00DF699C80D}"/>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2" name="Line 99">
              <a:extLst>
                <a:ext uri="{FF2B5EF4-FFF2-40B4-BE49-F238E27FC236}">
                  <a16:creationId xmlns:a16="http://schemas.microsoft.com/office/drawing/2014/main" id="{1CF9F5A6-31A7-6E4D-B8BD-A18B5282DB8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87" name="Group 99">
            <a:extLst>
              <a:ext uri="{FF2B5EF4-FFF2-40B4-BE49-F238E27FC236}">
                <a16:creationId xmlns:a16="http://schemas.microsoft.com/office/drawing/2014/main" id="{149E1102-1775-9C40-A82F-CA67E8AC3B7D}"/>
              </a:ext>
            </a:extLst>
          </p:cNvPr>
          <p:cNvGrpSpPr>
            <a:grpSpLocks/>
          </p:cNvGrpSpPr>
          <p:nvPr/>
        </p:nvGrpSpPr>
        <p:grpSpPr bwMode="auto">
          <a:xfrm>
            <a:off x="6089782" y="2530406"/>
            <a:ext cx="2436813" cy="1519237"/>
            <a:chOff x="3018" y="1445"/>
            <a:chExt cx="1535" cy="957"/>
          </a:xfrm>
        </p:grpSpPr>
        <p:grpSp>
          <p:nvGrpSpPr>
            <p:cNvPr id="189" name="Group 61">
              <a:extLst>
                <a:ext uri="{FF2B5EF4-FFF2-40B4-BE49-F238E27FC236}">
                  <a16:creationId xmlns:a16="http://schemas.microsoft.com/office/drawing/2014/main" id="{80947A02-3E38-7744-9D3B-796971D86D1D}"/>
                </a:ext>
              </a:extLst>
            </p:cNvPr>
            <p:cNvGrpSpPr>
              <a:grpSpLocks/>
            </p:cNvGrpSpPr>
            <p:nvPr/>
          </p:nvGrpSpPr>
          <p:grpSpPr bwMode="auto">
            <a:xfrm>
              <a:off x="3286" y="1706"/>
              <a:ext cx="1267" cy="475"/>
              <a:chOff x="1197" y="1669"/>
              <a:chExt cx="1267" cy="475"/>
            </a:xfrm>
          </p:grpSpPr>
          <p:grpSp>
            <p:nvGrpSpPr>
              <p:cNvPr id="206" name="Group 62">
                <a:extLst>
                  <a:ext uri="{FF2B5EF4-FFF2-40B4-BE49-F238E27FC236}">
                    <a16:creationId xmlns:a16="http://schemas.microsoft.com/office/drawing/2014/main" id="{2C306763-C23D-394C-B9CB-A453BB621282}"/>
                  </a:ext>
                </a:extLst>
              </p:cNvPr>
              <p:cNvGrpSpPr>
                <a:grpSpLocks/>
              </p:cNvGrpSpPr>
              <p:nvPr/>
            </p:nvGrpSpPr>
            <p:grpSpPr bwMode="auto">
              <a:xfrm>
                <a:off x="1337" y="1990"/>
                <a:ext cx="90" cy="154"/>
                <a:chOff x="1337" y="1990"/>
                <a:chExt cx="90" cy="154"/>
              </a:xfrm>
            </p:grpSpPr>
            <p:sp>
              <p:nvSpPr>
                <p:cNvPr id="209" name="Line 64">
                  <a:extLst>
                    <a:ext uri="{FF2B5EF4-FFF2-40B4-BE49-F238E27FC236}">
                      <a16:creationId xmlns:a16="http://schemas.microsoft.com/office/drawing/2014/main" id="{F381FEB3-A7BA-3548-97B5-DF66310001CF}"/>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0" name="Line 65">
                  <a:extLst>
                    <a:ext uri="{FF2B5EF4-FFF2-40B4-BE49-F238E27FC236}">
                      <a16:creationId xmlns:a16="http://schemas.microsoft.com/office/drawing/2014/main" id="{48BDFC0F-8101-BE4D-913A-7A1AB99201F5}"/>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07" name="Text Box 66">
                <a:extLst>
                  <a:ext uri="{FF2B5EF4-FFF2-40B4-BE49-F238E27FC236}">
                    <a16:creationId xmlns:a16="http://schemas.microsoft.com/office/drawing/2014/main" id="{115C73F4-7033-6248-9366-1B213217204E}"/>
                  </a:ext>
                </a:extLst>
              </p:cNvPr>
              <p:cNvSpPr txBox="1">
                <a:spLocks noChangeArrowheads="1"/>
              </p:cNvSpPr>
              <p:nvPr/>
            </p:nvSpPr>
            <p:spPr bwMode="auto">
              <a:xfrm>
                <a:off x="1197" y="1669"/>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grpSp>
          <p:nvGrpSpPr>
            <p:cNvPr id="191" name="Group 72">
              <a:extLst>
                <a:ext uri="{FF2B5EF4-FFF2-40B4-BE49-F238E27FC236}">
                  <a16:creationId xmlns:a16="http://schemas.microsoft.com/office/drawing/2014/main" id="{F55ED3F7-1CC5-5C4A-820C-1DF5F3282B25}"/>
                </a:ext>
              </a:extLst>
            </p:cNvPr>
            <p:cNvGrpSpPr>
              <a:grpSpLocks/>
            </p:cNvGrpSpPr>
            <p:nvPr/>
          </p:nvGrpSpPr>
          <p:grpSpPr bwMode="auto">
            <a:xfrm>
              <a:off x="3018" y="1445"/>
              <a:ext cx="1530" cy="957"/>
              <a:chOff x="931" y="1414"/>
              <a:chExt cx="1530" cy="957"/>
            </a:xfrm>
          </p:grpSpPr>
          <p:sp>
            <p:nvSpPr>
              <p:cNvPr id="192" name="Text Box 73">
                <a:extLst>
                  <a:ext uri="{FF2B5EF4-FFF2-40B4-BE49-F238E27FC236}">
                    <a16:creationId xmlns:a16="http://schemas.microsoft.com/office/drawing/2014/main" id="{5DD14730-A902-F44B-9C3C-51E4CF51FBBF}"/>
                  </a:ext>
                </a:extLst>
              </p:cNvPr>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MAC src: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1A-23-F9-CD-06-9B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MAC dest: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49-BD-D2-C7-56-2A</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endParaRPr>
              </a:p>
            </p:txBody>
          </p:sp>
          <p:grpSp>
            <p:nvGrpSpPr>
              <p:cNvPr id="193" name="Group 74">
                <a:extLst>
                  <a:ext uri="{FF2B5EF4-FFF2-40B4-BE49-F238E27FC236}">
                    <a16:creationId xmlns:a16="http://schemas.microsoft.com/office/drawing/2014/main" id="{E61CC039-B56A-9D4C-AF28-707D673CA80B}"/>
                  </a:ext>
                </a:extLst>
              </p:cNvPr>
              <p:cNvGrpSpPr>
                <a:grpSpLocks/>
              </p:cNvGrpSpPr>
              <p:nvPr/>
            </p:nvGrpSpPr>
            <p:grpSpPr bwMode="auto">
              <a:xfrm>
                <a:off x="981" y="2182"/>
                <a:ext cx="1049" cy="189"/>
                <a:chOff x="2829" y="2040"/>
                <a:chExt cx="1049" cy="189"/>
              </a:xfrm>
            </p:grpSpPr>
            <p:sp>
              <p:nvSpPr>
                <p:cNvPr id="198" name="Rectangle 75">
                  <a:extLst>
                    <a:ext uri="{FF2B5EF4-FFF2-40B4-BE49-F238E27FC236}">
                      <a16:creationId xmlns:a16="http://schemas.microsoft.com/office/drawing/2014/main" id="{9B79D222-9680-2547-8547-368ADC49A1F4}"/>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9" name="Rectangle 76">
                  <a:extLst>
                    <a:ext uri="{FF2B5EF4-FFF2-40B4-BE49-F238E27FC236}">
                      <a16:creationId xmlns:a16="http://schemas.microsoft.com/office/drawing/2014/main" id="{E433AB76-2AFC-2C42-BD43-7C73DA5631DC}"/>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0" name="Line 77">
                  <a:extLst>
                    <a:ext uri="{FF2B5EF4-FFF2-40B4-BE49-F238E27FC236}">
                      <a16:creationId xmlns:a16="http://schemas.microsoft.com/office/drawing/2014/main" id="{36CCAF09-1127-1542-BE8D-2FC0293199B8}"/>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1" name="Line 78">
                  <a:extLst>
                    <a:ext uri="{FF2B5EF4-FFF2-40B4-BE49-F238E27FC236}">
                      <a16:creationId xmlns:a16="http://schemas.microsoft.com/office/drawing/2014/main" id="{630B8E56-957F-7845-BDC3-FB921DFE6357}"/>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2" name="Line 79">
                  <a:extLst>
                    <a:ext uri="{FF2B5EF4-FFF2-40B4-BE49-F238E27FC236}">
                      <a16:creationId xmlns:a16="http://schemas.microsoft.com/office/drawing/2014/main" id="{DE10D221-5D35-F64B-A0FC-014829FAD64B}"/>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3" name="Line 80">
                  <a:extLst>
                    <a:ext uri="{FF2B5EF4-FFF2-40B4-BE49-F238E27FC236}">
                      <a16:creationId xmlns:a16="http://schemas.microsoft.com/office/drawing/2014/main" id="{8636BFF3-AEB5-1447-A7AA-E7BFA2359FAC}"/>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94" name="Line 81">
                <a:extLst>
                  <a:ext uri="{FF2B5EF4-FFF2-40B4-BE49-F238E27FC236}">
                    <a16:creationId xmlns:a16="http://schemas.microsoft.com/office/drawing/2014/main" id="{CE7452E4-0FD6-D244-9E83-39D133879F7C}"/>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5" name="Line 82">
                <a:extLst>
                  <a:ext uri="{FF2B5EF4-FFF2-40B4-BE49-F238E27FC236}">
                    <a16:creationId xmlns:a16="http://schemas.microsoft.com/office/drawing/2014/main" id="{9A9ABF67-FDC9-3640-90D1-F635D4F11772}"/>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6" name="Line 83">
                <a:extLst>
                  <a:ext uri="{FF2B5EF4-FFF2-40B4-BE49-F238E27FC236}">
                    <a16:creationId xmlns:a16="http://schemas.microsoft.com/office/drawing/2014/main" id="{11A36B1B-5EF9-BE4E-B102-BDF2F8D1D767}"/>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7" name="Line 84">
                <a:extLst>
                  <a:ext uri="{FF2B5EF4-FFF2-40B4-BE49-F238E27FC236}">
                    <a16:creationId xmlns:a16="http://schemas.microsoft.com/office/drawing/2014/main" id="{DBFE7F51-9B86-5F41-A7BB-3339CA991247}"/>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sp>
        <p:nvSpPr>
          <p:cNvPr id="243" name="Rectangle 77">
            <a:extLst>
              <a:ext uri="{FF2B5EF4-FFF2-40B4-BE49-F238E27FC236}">
                <a16:creationId xmlns:a16="http://schemas.microsoft.com/office/drawing/2014/main" id="{53E8513E-E83D-C947-8989-F40E5454F6A8}"/>
              </a:ext>
            </a:extLst>
          </p:cNvPr>
          <p:cNvSpPr>
            <a:spLocks noChangeArrowheads="1"/>
          </p:cNvSpPr>
          <p:nvPr/>
        </p:nvSpPr>
        <p:spPr bwMode="auto">
          <a:xfrm>
            <a:off x="1182960" y="2698439"/>
            <a:ext cx="3707092"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transmits link-layer frame</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4" name="Rectangle 76">
            <a:extLst>
              <a:ext uri="{FF2B5EF4-FFF2-40B4-BE49-F238E27FC236}">
                <a16:creationId xmlns:a16="http://schemas.microsoft.com/office/drawing/2014/main" id="{74BA2DA1-F394-464B-8C5F-E81836E17747}"/>
              </a:ext>
            </a:extLst>
          </p:cNvPr>
          <p:cNvSpPr>
            <a:spLocks noChangeArrowheads="1"/>
          </p:cNvSpPr>
          <p:nvPr/>
        </p:nvSpPr>
        <p:spPr bwMode="auto">
          <a:xfrm>
            <a:off x="1236521" y="1283045"/>
            <a:ext cx="10571166"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 determines outgoing interface, passes datagram with IP source A, destination B to link layer </a:t>
            </a:r>
          </a:p>
        </p:txBody>
      </p:sp>
      <p:sp>
        <p:nvSpPr>
          <p:cNvPr id="256" name="Rectangle 77">
            <a:extLst>
              <a:ext uri="{FF2B5EF4-FFF2-40B4-BE49-F238E27FC236}">
                <a16:creationId xmlns:a16="http://schemas.microsoft.com/office/drawing/2014/main" id="{690603EC-6A8E-7B49-94C4-6F92D9F280EF}"/>
              </a:ext>
            </a:extLst>
          </p:cNvPr>
          <p:cNvSpPr>
            <a:spLocks noChangeArrowheads="1"/>
          </p:cNvSpPr>
          <p:nvPr/>
        </p:nvSpPr>
        <p:spPr bwMode="auto">
          <a:xfrm>
            <a:off x="1222717" y="1945029"/>
            <a:ext cx="10810254"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 creates link-layer frame containing A-to-B IP datagram. Frame destination address: B's MAC address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655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wipe(down)">
                                      <p:cBhvr>
                                        <p:cTn id="7" dur="500"/>
                                        <p:tgtEl>
                                          <p:spTgt spid="244"/>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04167E-6 -0.00023 L 1.04167E-6 0.19838 L 0.13489 0.11782 C 0.13489 0.06597 0.13607 0.01042 0.13607 -0.04144 " pathEditMode="relative" rAng="0" ptsTypes="AAAA">
                                      <p:cBhvr>
                                        <p:cTn id="10" dur="2000" fill="hold"/>
                                        <p:tgtEl>
                                          <p:spTgt spid="187"/>
                                        </p:tgtEl>
                                        <p:attrNameLst>
                                          <p:attrName>ppt_x</p:attrName>
                                          <p:attrName>ppt_y</p:attrName>
                                        </p:attrNameLst>
                                      </p:cBhvr>
                                      <p:rCtr x="6797" y="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4" name="Group 113">
            <a:extLst>
              <a:ext uri="{FF2B5EF4-FFF2-40B4-BE49-F238E27FC236}">
                <a16:creationId xmlns:a16="http://schemas.microsoft.com/office/drawing/2014/main" id="{4F40B619-9A70-2641-9962-A545BD190AEE}"/>
              </a:ext>
            </a:extLst>
          </p:cNvPr>
          <p:cNvGrpSpPr>
            <a:grpSpLocks/>
          </p:cNvGrpSpPr>
          <p:nvPr/>
        </p:nvGrpSpPr>
        <p:grpSpPr bwMode="auto">
          <a:xfrm>
            <a:off x="9360038" y="2716627"/>
            <a:ext cx="928688" cy="1954212"/>
            <a:chOff x="250" y="1380"/>
            <a:chExt cx="585" cy="1231"/>
          </a:xfrm>
        </p:grpSpPr>
        <p:sp>
          <p:nvSpPr>
            <p:cNvPr id="245" name="Freeform 106">
              <a:extLst>
                <a:ext uri="{FF2B5EF4-FFF2-40B4-BE49-F238E27FC236}">
                  <a16:creationId xmlns:a16="http://schemas.microsoft.com/office/drawing/2014/main" id="{970BC10B-039D-D849-BD17-870D52BCA8D3}"/>
                </a:ext>
              </a:extLst>
            </p:cNvPr>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rgbClr val="FFFFFF"/>
                </a:gs>
                <a:gs pos="99000">
                  <a:schemeClr val="bg1">
                    <a:lumMod val="75000"/>
                  </a:schemeClr>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6" name="Rectangle 107">
              <a:extLst>
                <a:ext uri="{FF2B5EF4-FFF2-40B4-BE49-F238E27FC236}">
                  <a16:creationId xmlns:a16="http://schemas.microsoft.com/office/drawing/2014/main" id="{881A2D84-75CD-FF46-8268-58570E386E4E}"/>
                </a:ext>
              </a:extLst>
            </p:cNvPr>
            <p:cNvSpPr>
              <a:spLocks noChangeArrowheads="1"/>
            </p:cNvSpPr>
            <p:nvPr/>
          </p:nvSpPr>
          <p:spPr bwMode="auto">
            <a:xfrm>
              <a:off x="338" y="1399"/>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7" name="Text Box 108">
              <a:extLst>
                <a:ext uri="{FF2B5EF4-FFF2-40B4-BE49-F238E27FC236}">
                  <a16:creationId xmlns:a16="http://schemas.microsoft.com/office/drawing/2014/main" id="{0174C2C5-DEEC-6448-84DD-CBC717D8C46C}"/>
                </a:ext>
              </a:extLst>
            </p:cNvPr>
            <p:cNvSpPr txBox="1">
              <a:spLocks noChangeArrowheads="1"/>
            </p:cNvSpPr>
            <p:nvPr/>
          </p:nvSpPr>
          <p:spPr bwMode="auto">
            <a:xfrm>
              <a:off x="413" y="1380"/>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248" name="Line 109">
              <a:extLst>
                <a:ext uri="{FF2B5EF4-FFF2-40B4-BE49-F238E27FC236}">
                  <a16:creationId xmlns:a16="http://schemas.microsoft.com/office/drawing/2014/main" id="{5A82C9AA-9D84-BC42-9880-443161490A44}"/>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9" name="Line 110">
              <a:extLst>
                <a:ext uri="{FF2B5EF4-FFF2-40B4-BE49-F238E27FC236}">
                  <a16:creationId xmlns:a16="http://schemas.microsoft.com/office/drawing/2014/main" id="{7EEC7F05-4E24-D14E-8286-E30E0B01CBC6}"/>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0" name="Line 111">
              <a:extLst>
                <a:ext uri="{FF2B5EF4-FFF2-40B4-BE49-F238E27FC236}">
                  <a16:creationId xmlns:a16="http://schemas.microsoft.com/office/drawing/2014/main" id="{8F3EE3E7-2794-E248-913F-D23487889C7C}"/>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1" name="Line 112">
              <a:extLst>
                <a:ext uri="{FF2B5EF4-FFF2-40B4-BE49-F238E27FC236}">
                  <a16:creationId xmlns:a16="http://schemas.microsoft.com/office/drawing/2014/main" id="{12725139-7043-064B-BBB9-A6E7289DCDA0}"/>
                </a:ext>
              </a:extLst>
            </p:cNvPr>
            <p:cNvSpPr>
              <a:spLocks noChangeShapeType="1"/>
            </p:cNvSpPr>
            <p:nvPr/>
          </p:nvSpPr>
          <p:spPr bwMode="auto">
            <a:xfrm>
              <a:off x="330" y="169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4" name="Group 100">
            <a:extLst>
              <a:ext uri="{FF2B5EF4-FFF2-40B4-BE49-F238E27FC236}">
                <a16:creationId xmlns:a16="http://schemas.microsoft.com/office/drawing/2014/main" id="{6FAC5503-9195-DF48-BF18-E7D249227C5B}"/>
              </a:ext>
            </a:extLst>
          </p:cNvPr>
          <p:cNvGrpSpPr>
            <a:grpSpLocks/>
          </p:cNvGrpSpPr>
          <p:nvPr/>
        </p:nvGrpSpPr>
        <p:grpSpPr bwMode="auto">
          <a:xfrm>
            <a:off x="5329167" y="3001010"/>
            <a:ext cx="836613" cy="2081213"/>
            <a:chOff x="2838" y="1545"/>
            <a:chExt cx="527" cy="1311"/>
          </a:xfrm>
        </p:grpSpPr>
        <p:sp>
          <p:nvSpPr>
            <p:cNvPr id="125" name="Freeform 93">
              <a:extLst>
                <a:ext uri="{FF2B5EF4-FFF2-40B4-BE49-F238E27FC236}">
                  <a16:creationId xmlns:a16="http://schemas.microsoft.com/office/drawing/2014/main" id="{9ADEE501-63F8-C84E-95DD-74C5774DAAFA}"/>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94">
              <a:extLst>
                <a:ext uri="{FF2B5EF4-FFF2-40B4-BE49-F238E27FC236}">
                  <a16:creationId xmlns:a16="http://schemas.microsoft.com/office/drawing/2014/main" id="{4A87A5E7-F047-7840-BBAF-012253EA528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0" name="Text Box 95">
              <a:extLst>
                <a:ext uri="{FF2B5EF4-FFF2-40B4-BE49-F238E27FC236}">
                  <a16:creationId xmlns:a16="http://schemas.microsoft.com/office/drawing/2014/main" id="{6178E43E-D8F7-EC4A-AEDE-EC269AA14332}"/>
                </a:ext>
              </a:extLst>
            </p:cNvPr>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131" name="Line 98">
              <a:extLst>
                <a:ext uri="{FF2B5EF4-FFF2-40B4-BE49-F238E27FC236}">
                  <a16:creationId xmlns:a16="http://schemas.microsoft.com/office/drawing/2014/main" id="{981CF2C0-D84F-EE42-A47F-A00DF699C80D}"/>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2" name="Line 99">
              <a:extLst>
                <a:ext uri="{FF2B5EF4-FFF2-40B4-BE49-F238E27FC236}">
                  <a16:creationId xmlns:a16="http://schemas.microsoft.com/office/drawing/2014/main" id="{1CF9F5A6-31A7-6E4D-B8BD-A18B5282DB8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42" name="Rectangle 76">
            <a:extLst>
              <a:ext uri="{FF2B5EF4-FFF2-40B4-BE49-F238E27FC236}">
                <a16:creationId xmlns:a16="http://schemas.microsoft.com/office/drawing/2014/main" id="{5FBC6133-DD27-3241-A408-966313D3AB5E}"/>
              </a:ext>
            </a:extLst>
          </p:cNvPr>
          <p:cNvSpPr>
            <a:spLocks noChangeArrowheads="1"/>
          </p:cNvSpPr>
          <p:nvPr/>
        </p:nvSpPr>
        <p:spPr bwMode="auto">
          <a:xfrm>
            <a:off x="1236522" y="1283045"/>
            <a:ext cx="77724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 receives frame, extracts IP datagram destination B </a:t>
            </a:r>
          </a:p>
        </p:txBody>
      </p:sp>
      <p:sp>
        <p:nvSpPr>
          <p:cNvPr id="243" name="Rectangle 77">
            <a:extLst>
              <a:ext uri="{FF2B5EF4-FFF2-40B4-BE49-F238E27FC236}">
                <a16:creationId xmlns:a16="http://schemas.microsoft.com/office/drawing/2014/main" id="{53E8513E-E83D-C947-8989-F40E5454F6A8}"/>
              </a:ext>
            </a:extLst>
          </p:cNvPr>
          <p:cNvSpPr>
            <a:spLocks noChangeArrowheads="1"/>
          </p:cNvSpPr>
          <p:nvPr/>
        </p:nvSpPr>
        <p:spPr bwMode="auto">
          <a:xfrm>
            <a:off x="1222717" y="1759501"/>
            <a:ext cx="10810254"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 passes datagram up protocol stack to IP</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6E5808B4-288B-1A47-80DE-79C749B11A60}"/>
              </a:ext>
            </a:extLst>
          </p:cNvPr>
          <p:cNvGrpSpPr/>
          <p:nvPr/>
        </p:nvGrpSpPr>
        <p:grpSpPr>
          <a:xfrm>
            <a:off x="8183438" y="2659822"/>
            <a:ext cx="2011363" cy="1082675"/>
            <a:chOff x="1048710" y="2964622"/>
            <a:chExt cx="2011363" cy="1082675"/>
          </a:xfrm>
        </p:grpSpPr>
        <p:grpSp>
          <p:nvGrpSpPr>
            <p:cNvPr id="97" name="Group 61">
              <a:extLst>
                <a:ext uri="{FF2B5EF4-FFF2-40B4-BE49-F238E27FC236}">
                  <a16:creationId xmlns:a16="http://schemas.microsoft.com/office/drawing/2014/main" id="{590253FA-B20A-BC47-9991-7C88D492856E}"/>
                </a:ext>
              </a:extLst>
            </p:cNvPr>
            <p:cNvGrpSpPr>
              <a:grpSpLocks/>
            </p:cNvGrpSpPr>
            <p:nvPr/>
          </p:nvGrpSpPr>
          <p:grpSpPr bwMode="auto">
            <a:xfrm>
              <a:off x="1048710" y="2964622"/>
              <a:ext cx="2011363" cy="754062"/>
              <a:chOff x="1197" y="1669"/>
              <a:chExt cx="1267" cy="475"/>
            </a:xfrm>
          </p:grpSpPr>
          <p:grpSp>
            <p:nvGrpSpPr>
              <p:cNvPr id="139" name="Group 62">
                <a:extLst>
                  <a:ext uri="{FF2B5EF4-FFF2-40B4-BE49-F238E27FC236}">
                    <a16:creationId xmlns:a16="http://schemas.microsoft.com/office/drawing/2014/main" id="{16EF4841-6756-4D46-9546-277539335C95}"/>
                  </a:ext>
                </a:extLst>
              </p:cNvPr>
              <p:cNvGrpSpPr>
                <a:grpSpLocks/>
              </p:cNvGrpSpPr>
              <p:nvPr/>
            </p:nvGrpSpPr>
            <p:grpSpPr bwMode="auto">
              <a:xfrm>
                <a:off x="1337" y="1990"/>
                <a:ext cx="90" cy="154"/>
                <a:chOff x="1337" y="1990"/>
                <a:chExt cx="90" cy="154"/>
              </a:xfrm>
            </p:grpSpPr>
            <p:sp>
              <p:nvSpPr>
                <p:cNvPr id="148" name="Line 64">
                  <a:extLst>
                    <a:ext uri="{FF2B5EF4-FFF2-40B4-BE49-F238E27FC236}">
                      <a16:creationId xmlns:a16="http://schemas.microsoft.com/office/drawing/2014/main" id="{7371DDB5-904C-874E-8170-C30D59BE5021}"/>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53" name="Line 65">
                  <a:extLst>
                    <a:ext uri="{FF2B5EF4-FFF2-40B4-BE49-F238E27FC236}">
                      <a16:creationId xmlns:a16="http://schemas.microsoft.com/office/drawing/2014/main" id="{6FF50978-C793-0044-BB29-ED02AA8DB93A}"/>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41" name="Text Box 66">
                <a:extLst>
                  <a:ext uri="{FF2B5EF4-FFF2-40B4-BE49-F238E27FC236}">
                    <a16:creationId xmlns:a16="http://schemas.microsoft.com/office/drawing/2014/main" id="{CF1AC934-0101-A144-8086-FDAE559CA415}"/>
                  </a:ext>
                </a:extLst>
              </p:cNvPr>
              <p:cNvSpPr txBox="1">
                <a:spLocks noChangeArrowheads="1"/>
              </p:cNvSpPr>
              <p:nvPr/>
            </p:nvSpPr>
            <p:spPr bwMode="auto">
              <a:xfrm>
                <a:off x="1197" y="1669"/>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sp>
          <p:nvSpPr>
            <p:cNvPr id="134" name="Rectangle 76">
              <a:extLst>
                <a:ext uri="{FF2B5EF4-FFF2-40B4-BE49-F238E27FC236}">
                  <a16:creationId xmlns:a16="http://schemas.microsoft.com/office/drawing/2014/main" id="{5CAD8B39-F5FB-0F41-BB58-2958DF33FCD9}"/>
                </a:ext>
              </a:extLst>
            </p:cNvPr>
            <p:cNvSpPr>
              <a:spLocks noChangeArrowheads="1"/>
            </p:cNvSpPr>
            <p:nvPr/>
          </p:nvSpPr>
          <p:spPr bwMode="auto">
            <a:xfrm>
              <a:off x="1097923" y="3801235"/>
              <a:ext cx="1096963" cy="242887"/>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5" name="Line 77">
              <a:extLst>
                <a:ext uri="{FF2B5EF4-FFF2-40B4-BE49-F238E27FC236}">
                  <a16:creationId xmlns:a16="http://schemas.microsoft.com/office/drawing/2014/main" id="{D811A9F1-AA7D-C549-A785-729344EC6352}"/>
                </a:ext>
              </a:extLst>
            </p:cNvPr>
            <p:cNvSpPr>
              <a:spLocks noChangeShapeType="1"/>
            </p:cNvSpPr>
            <p:nvPr/>
          </p:nvSpPr>
          <p:spPr bwMode="auto">
            <a:xfrm>
              <a:off x="1259848" y="3805997"/>
              <a:ext cx="0" cy="24130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6" name="Line 78">
              <a:extLst>
                <a:ext uri="{FF2B5EF4-FFF2-40B4-BE49-F238E27FC236}">
                  <a16:creationId xmlns:a16="http://schemas.microsoft.com/office/drawing/2014/main" id="{2F881AFC-357E-514E-AD8A-1BD2337E279D}"/>
                </a:ext>
              </a:extLst>
            </p:cNvPr>
            <p:cNvSpPr>
              <a:spLocks noChangeShapeType="1"/>
            </p:cNvSpPr>
            <p:nvPr/>
          </p:nvSpPr>
          <p:spPr bwMode="auto">
            <a:xfrm>
              <a:off x="1412248" y="3805997"/>
              <a:ext cx="0" cy="24130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83">
              <a:extLst>
                <a:ext uri="{FF2B5EF4-FFF2-40B4-BE49-F238E27FC236}">
                  <a16:creationId xmlns:a16="http://schemas.microsoft.com/office/drawing/2014/main" id="{965AF9CB-B38A-5341-85A1-FE1D132A86BB}"/>
                </a:ext>
              </a:extLst>
            </p:cNvPr>
            <p:cNvSpPr>
              <a:spLocks noChangeShapeType="1"/>
            </p:cNvSpPr>
            <p:nvPr/>
          </p:nvSpPr>
          <p:spPr bwMode="auto">
            <a:xfrm flipH="1" flipV="1">
              <a:off x="1170948" y="3182110"/>
              <a:ext cx="3175" cy="74612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84">
              <a:extLst>
                <a:ext uri="{FF2B5EF4-FFF2-40B4-BE49-F238E27FC236}">
                  <a16:creationId xmlns:a16="http://schemas.microsoft.com/office/drawing/2014/main" id="{246C53EB-6FD6-D440-9F52-35BA7E016DA7}"/>
                </a:ext>
              </a:extLst>
            </p:cNvPr>
            <p:cNvSpPr>
              <a:spLocks noChangeShapeType="1"/>
            </p:cNvSpPr>
            <p:nvPr/>
          </p:nvSpPr>
          <p:spPr bwMode="auto">
            <a:xfrm>
              <a:off x="1316998" y="3359910"/>
              <a:ext cx="3175" cy="5683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Tree>
    <p:extLst>
      <p:ext uri="{BB962C8B-B14F-4D97-AF65-F5344CB8AC3E}">
        <p14:creationId xmlns:p14="http://schemas.microsoft.com/office/powerpoint/2010/main" val="42949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16667E-6 3.33333E-6 L 0.00052 -0.04074 " pathEditMode="relative" rAng="0" ptsTypes="AA">
                                      <p:cBhvr>
                                        <p:cTn id="11" dur="2000" fill="hold"/>
                                        <p:tgtEl>
                                          <p:spTgt spid="4"/>
                                        </p:tgtEl>
                                        <p:attrNameLst>
                                          <p:attrName>ppt_x</p:attrName>
                                          <p:attrName>ppt_y</p:attrName>
                                        </p:attrNameLst>
                                      </p:cBhvr>
                                      <p:rCtr x="26" y="-2037"/>
                                    </p:animMotion>
                                  </p:childTnLst>
                                </p:cTn>
                              </p:par>
                              <p:par>
                                <p:cTn id="12" presetID="9" presetClass="entr" presetSubtype="0" fill="hold" grpId="0" nodeType="withEffect">
                                  <p:stCondLst>
                                    <p:cond delay="0"/>
                                  </p:stCondLst>
                                  <p:childTnLst>
                                    <p:set>
                                      <p:cBhvr>
                                        <p:cTn id="13" dur="1" fill="hold">
                                          <p:stCondLst>
                                            <p:cond delay="0"/>
                                          </p:stCondLst>
                                        </p:cTn>
                                        <p:tgtEl>
                                          <p:spTgt spid="243"/>
                                        </p:tgtEl>
                                        <p:attrNameLst>
                                          <p:attrName>style.visibility</p:attrName>
                                        </p:attrNameLst>
                                      </p:cBhvr>
                                      <p:to>
                                        <p:strVal val="visible"/>
                                      </p:to>
                                    </p:set>
                                    <p:animEffect transition="in" filter="dissolve">
                                      <p:cBhvr>
                                        <p:cTn id="14"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33375" algn="l" defTabSz="914400" rtl="0" eaLnBrk="1" fontAlgn="auto" latinLnBrk="0" hangingPunct="1">
              <a:lnSpc>
                <a:spcPct val="90000"/>
              </a:lnSpc>
              <a:spcBef>
                <a:spcPts val="1000"/>
              </a:spcBef>
              <a:spcAft>
                <a:spcPts val="0"/>
              </a:spcAft>
              <a:buClr>
                <a:prstClr val="white">
                  <a:lumMod val="75000"/>
                </a:prstClr>
              </a:buClr>
              <a:buSzTx/>
              <a:buFont typeface="Wingdings" pitchFamily="2" charset="2"/>
              <a:buChar char="§"/>
              <a:tabLst/>
              <a:defRPr/>
            </a:pPr>
            <a:r>
              <a:rPr kumimoji="0" lang="en-US" sz="2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a day in the life of a web request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1006769" y="1374867"/>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introduction</a:t>
            </a:r>
          </a:p>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error detection, correction </a:t>
            </a:r>
          </a:p>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multiple access protocols</a:t>
            </a:r>
          </a:p>
          <a:p>
            <a:pPr marL="285750" marR="0" lvl="0" indent="-274638" algn="l" defTabSz="914400" rtl="0" eaLnBrk="1" fontAlgn="auto" latinLnBrk="0" hangingPunct="1">
              <a:lnSpc>
                <a:spcPct val="90000"/>
              </a:lnSpc>
              <a:spcBef>
                <a:spcPts val="600"/>
              </a:spcBef>
              <a:spcAft>
                <a:spcPts val="0"/>
              </a:spcAft>
              <a:buClr>
                <a:srgbClr val="0000A8"/>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Arial" panose="020B0604020202020204" pitchFamily="34" charset="0"/>
              </a:rPr>
              <a:t>LANs</a:t>
            </a: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addressing, ARP</a:t>
            </a: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Arial" panose="020B0604020202020204" pitchFamily="34" charset="0"/>
              </a:rPr>
              <a:t>Ethernet</a:t>
            </a: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switches</a:t>
            </a: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VLANs</a:t>
            </a:r>
          </a:p>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link virtualization: MPLS</a:t>
            </a:r>
          </a:p>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data center networking</a:t>
            </a:r>
          </a:p>
          <a:p>
            <a:pPr marL="285750" marR="0" lvl="0" indent="-274638"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endParaRP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300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Ethernet</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8" name="Rectangle 3">
            <a:extLst>
              <a:ext uri="{FF2B5EF4-FFF2-40B4-BE49-F238E27FC236}">
                <a16:creationId xmlns:a16="http://schemas.microsoft.com/office/drawing/2014/main" id="{3FDF2C75-B699-464D-B545-BA7F3D062850}"/>
              </a:ext>
            </a:extLst>
          </p:cNvPr>
          <p:cNvSpPr txBox="1">
            <a:spLocks noChangeArrowheads="1"/>
          </p:cNvSpPr>
          <p:nvPr/>
        </p:nvSpPr>
        <p:spPr>
          <a:xfrm>
            <a:off x="976727" y="1289602"/>
            <a:ext cx="10049082" cy="2659546"/>
          </a:xfrm>
          <a:prstGeom prst="rect">
            <a:avLst/>
          </a:prstGeom>
        </p:spPr>
        <p:txBody>
          <a:bodyPr vert="horz" lIns="91440" tIns="45720" rIns="91440" bIns="45720" rtlCol="0">
            <a:normAutofit fontScale="77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altLang="ja-JP" sz="41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4100" b="0" i="0" u="none" strike="noStrike" kern="1200" cap="none" spc="0" normalizeH="0" baseline="0" noProof="0" dirty="0">
                <a:ln>
                  <a:noFill/>
                </a:ln>
                <a:solidFill>
                  <a:prstClr val="black"/>
                </a:solidFill>
                <a:effectLst/>
                <a:uLnTx/>
                <a:uFillTx/>
                <a:latin typeface="Calibri" panose="020F0502020204030204"/>
                <a:ea typeface="+mn-ea"/>
                <a:cs typeface="+mn-cs"/>
              </a:rPr>
              <a:t>dominant</a:t>
            </a:r>
            <a:r>
              <a:rPr kumimoji="0" lang="en-US" altLang="ja-JP" sz="41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4100" b="0" i="0" u="none" strike="noStrike" kern="1200" cap="none" spc="0" normalizeH="0" baseline="0" noProof="0" dirty="0">
                <a:ln>
                  <a:noFill/>
                </a:ln>
                <a:solidFill>
                  <a:prstClr val="black"/>
                </a:solidFill>
                <a:effectLst/>
                <a:uLnTx/>
                <a:uFillTx/>
                <a:latin typeface="Calibri" panose="020F0502020204030204"/>
                <a:ea typeface="+mn-ea"/>
                <a:cs typeface="+mn-cs"/>
              </a:rPr>
              <a:t> wired LAN technology: </a:t>
            </a:r>
          </a:p>
          <a:p>
            <a:pPr marL="746125" marR="0" lvl="0" indent="-3016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first widely used LAN technology</a:t>
            </a:r>
          </a:p>
          <a:p>
            <a:pPr marL="746125" marR="0" lvl="0" indent="-3016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simpler, cheap</a:t>
            </a:r>
          </a:p>
          <a:p>
            <a:pPr marL="746125" marR="0" lvl="0" indent="-3016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kept up with speed race: 10 Mbps – 400 Gbps </a:t>
            </a:r>
          </a:p>
          <a:p>
            <a:pPr marL="746125" marR="0" lvl="0" indent="-3016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single chip, multiple speeds (e.g., Broadcom  BCM5761)</a:t>
            </a:r>
          </a:p>
          <a:p>
            <a:pPr marL="4445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Gill Sans MT" charset="0"/>
              <a:ea typeface="+mn-ea"/>
              <a:cs typeface="+mn-cs"/>
            </a:endParaRPr>
          </a:p>
        </p:txBody>
      </p:sp>
      <p:pic>
        <p:nvPicPr>
          <p:cNvPr id="89" name="Picture 4" descr="551 metcalfe-enet">
            <a:extLst>
              <a:ext uri="{FF2B5EF4-FFF2-40B4-BE49-F238E27FC236}">
                <a16:creationId xmlns:a16="http://schemas.microsoft.com/office/drawing/2014/main" id="{85CF6E01-268F-7448-9E24-70CB66D9F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731" y="4185182"/>
            <a:ext cx="4089976" cy="2167236"/>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 Box 5">
            <a:extLst>
              <a:ext uri="{FF2B5EF4-FFF2-40B4-BE49-F238E27FC236}">
                <a16:creationId xmlns:a16="http://schemas.microsoft.com/office/drawing/2014/main" id="{34CFEA8B-8C4C-784A-A29E-387E97A5E0F9}"/>
              </a:ext>
            </a:extLst>
          </p:cNvPr>
          <p:cNvSpPr txBox="1">
            <a:spLocks noChangeArrowheads="1"/>
          </p:cNvSpPr>
          <p:nvPr/>
        </p:nvSpPr>
        <p:spPr bwMode="auto">
          <a:xfrm>
            <a:off x="800100" y="4185182"/>
            <a:ext cx="2693865"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ＭＳ Ｐゴシック" charset="0"/>
                <a:cs typeface="Arial"/>
              </a:rPr>
              <a:t>Metcalfe’s Ethernet sketch</a:t>
            </a:r>
          </a:p>
        </p:txBody>
      </p:sp>
      <p:sp>
        <p:nvSpPr>
          <p:cNvPr id="3" name="TextBox 2">
            <a:extLst>
              <a:ext uri="{FF2B5EF4-FFF2-40B4-BE49-F238E27FC236}">
                <a16:creationId xmlns:a16="http://schemas.microsoft.com/office/drawing/2014/main" id="{7205A384-818F-F74B-8BD5-43FAA8C916A6}"/>
              </a:ext>
            </a:extLst>
          </p:cNvPr>
          <p:cNvSpPr txBox="1"/>
          <p:nvPr/>
        </p:nvSpPr>
        <p:spPr>
          <a:xfrm>
            <a:off x="850006" y="6387921"/>
            <a:ext cx="853554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https://www.uspto.gov/learning-and-resources/journeys-innovation/audio-stories/defying-doubters</a:t>
            </a:r>
          </a:p>
        </p:txBody>
      </p:sp>
      <p:pic>
        <p:nvPicPr>
          <p:cNvPr id="4" name="Picture 3">
            <a:extLst>
              <a:ext uri="{FF2B5EF4-FFF2-40B4-BE49-F238E27FC236}">
                <a16:creationId xmlns:a16="http://schemas.microsoft.com/office/drawing/2014/main" id="{0D017809-CEB9-60A6-9839-ABB51254D6A1}"/>
              </a:ext>
            </a:extLst>
          </p:cNvPr>
          <p:cNvPicPr>
            <a:picLocks noChangeAspect="1"/>
          </p:cNvPicPr>
          <p:nvPr/>
        </p:nvPicPr>
        <p:blipFill>
          <a:blip r:embed="rId4"/>
          <a:stretch>
            <a:fillRect/>
          </a:stretch>
        </p:blipFill>
        <p:spPr>
          <a:xfrm>
            <a:off x="7772400" y="3572268"/>
            <a:ext cx="2438400" cy="2641600"/>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8AAA4EED-FFC3-6A86-8E7C-40A8D50135F9}"/>
              </a:ext>
            </a:extLst>
          </p:cNvPr>
          <p:cNvSpPr txBox="1"/>
          <p:nvPr/>
        </p:nvSpPr>
        <p:spPr>
          <a:xfrm>
            <a:off x="7791387" y="3606799"/>
            <a:ext cx="3200556" cy="584775"/>
          </a:xfrm>
          <a:prstGeom prst="rect">
            <a:avLst/>
          </a:prstGeom>
          <a:solidFill>
            <a:schemeClr val="bg1"/>
          </a:solidFill>
        </p:spPr>
        <p:txBody>
          <a:bodyPr wrap="none" rtlCol="0">
            <a:spAutoFit/>
          </a:bodyPr>
          <a:lstStyle/>
          <a:p>
            <a:r>
              <a:rPr lang="en-US" sz="1600" dirty="0"/>
              <a:t>Bob Metcalfe: Ethernet co-inventor, </a:t>
            </a:r>
          </a:p>
          <a:p>
            <a:r>
              <a:rPr lang="en-US" sz="1600" dirty="0"/>
              <a:t>2022 ACM Turing Award recipient</a:t>
            </a:r>
          </a:p>
        </p:txBody>
      </p:sp>
    </p:spTree>
    <p:extLst>
      <p:ext uri="{BB962C8B-B14F-4D97-AF65-F5344CB8AC3E}">
        <p14:creationId xmlns:p14="http://schemas.microsoft.com/office/powerpoint/2010/main" val="371937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Ethernet: physical topology</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D57EB8F-B265-4E4B-A599-604FFD9C25B9}"/>
              </a:ext>
            </a:extLst>
          </p:cNvPr>
          <p:cNvSpPr txBox="1">
            <a:spLocks noChangeArrowheads="1"/>
          </p:cNvSpPr>
          <p:nvPr/>
        </p:nvSpPr>
        <p:spPr>
          <a:xfrm>
            <a:off x="1077627" y="1343156"/>
            <a:ext cx="10839554" cy="92548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273050"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bus: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popular through mid 90s</a:t>
            </a:r>
          </a:p>
          <a:p>
            <a:pPr marL="695325" marR="0" lvl="1" indent="-231775" algn="l" defTabSz="914400" rtl="0" eaLnBrk="1" fontAlgn="auto" latinLnBrk="0" hangingPunct="1">
              <a:lnSpc>
                <a:spcPct val="75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all nodes in same collision domain (can collide with each other)</a:t>
            </a:r>
          </a:p>
        </p:txBody>
      </p:sp>
      <p:sp>
        <p:nvSpPr>
          <p:cNvPr id="14" name="Line 32">
            <a:extLst>
              <a:ext uri="{FF2B5EF4-FFF2-40B4-BE49-F238E27FC236}">
                <a16:creationId xmlns:a16="http://schemas.microsoft.com/office/drawing/2014/main" id="{92FEC33E-ECF3-6F4D-95CC-10AE77202A5D}"/>
              </a:ext>
            </a:extLst>
          </p:cNvPr>
          <p:cNvSpPr>
            <a:spLocks noChangeShapeType="1"/>
          </p:cNvSpPr>
          <p:nvPr/>
        </p:nvSpPr>
        <p:spPr bwMode="auto">
          <a:xfrm flipH="1">
            <a:off x="4019150" y="4343745"/>
            <a:ext cx="616233" cy="1201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 Box 41">
            <a:extLst>
              <a:ext uri="{FF2B5EF4-FFF2-40B4-BE49-F238E27FC236}">
                <a16:creationId xmlns:a16="http://schemas.microsoft.com/office/drawing/2014/main" id="{08CE8B30-9FAC-8447-8CE2-85AE30A470BF}"/>
              </a:ext>
            </a:extLst>
          </p:cNvPr>
          <p:cNvSpPr txBox="1">
            <a:spLocks noChangeArrowheads="1"/>
          </p:cNvSpPr>
          <p:nvPr/>
        </p:nvSpPr>
        <p:spPr bwMode="auto">
          <a:xfrm>
            <a:off x="935445" y="4519515"/>
            <a:ext cx="2358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Arial" charset="0"/>
              </a:rPr>
              <a:t>bus: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Arial" charset="0"/>
              </a:rPr>
              <a:t>coaxial cable</a:t>
            </a:r>
          </a:p>
        </p:txBody>
      </p:sp>
      <p:grpSp>
        <p:nvGrpSpPr>
          <p:cNvPr id="75" name="Group 74">
            <a:extLst>
              <a:ext uri="{FF2B5EF4-FFF2-40B4-BE49-F238E27FC236}">
                <a16:creationId xmlns:a16="http://schemas.microsoft.com/office/drawing/2014/main" id="{5B210C05-DB42-F24B-ABCC-CEB58A73BF57}"/>
              </a:ext>
            </a:extLst>
          </p:cNvPr>
          <p:cNvGrpSpPr/>
          <p:nvPr/>
        </p:nvGrpSpPr>
        <p:grpSpPr>
          <a:xfrm>
            <a:off x="4166894" y="4287302"/>
            <a:ext cx="468488" cy="103894"/>
            <a:chOff x="3160889" y="5723468"/>
            <a:chExt cx="468488" cy="103894"/>
          </a:xfrm>
        </p:grpSpPr>
        <p:sp>
          <p:nvSpPr>
            <p:cNvPr id="74" name="Rectangle 37">
              <a:extLst>
                <a:ext uri="{FF2B5EF4-FFF2-40B4-BE49-F238E27FC236}">
                  <a16:creationId xmlns:a16="http://schemas.microsoft.com/office/drawing/2014/main" id="{F6F8AA85-EB23-1A46-91D4-047C72E20FDD}"/>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cxnSp>
          <p:nvCxnSpPr>
            <p:cNvPr id="6" name="Straight Connector 5">
              <a:extLst>
                <a:ext uri="{FF2B5EF4-FFF2-40B4-BE49-F238E27FC236}">
                  <a16:creationId xmlns:a16="http://schemas.microsoft.com/office/drawing/2014/main" id="{B63F5B90-D695-934E-82E3-02FAF9AA2884}"/>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5DDD3177-E100-C044-B782-026C278D6607}"/>
              </a:ext>
            </a:extLst>
          </p:cNvPr>
          <p:cNvGrpSpPr/>
          <p:nvPr/>
        </p:nvGrpSpPr>
        <p:grpSpPr>
          <a:xfrm>
            <a:off x="3867737" y="4868680"/>
            <a:ext cx="468488" cy="103894"/>
            <a:chOff x="3160889" y="5723468"/>
            <a:chExt cx="468488" cy="103894"/>
          </a:xfrm>
        </p:grpSpPr>
        <p:sp>
          <p:nvSpPr>
            <p:cNvPr id="81" name="Rectangle 37">
              <a:extLst>
                <a:ext uri="{FF2B5EF4-FFF2-40B4-BE49-F238E27FC236}">
                  <a16:creationId xmlns:a16="http://schemas.microsoft.com/office/drawing/2014/main" id="{E36D1D4F-7980-524F-B016-0822BC5DEB65}"/>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cxnSp>
          <p:nvCxnSpPr>
            <p:cNvPr id="82" name="Straight Connector 81">
              <a:extLst>
                <a:ext uri="{FF2B5EF4-FFF2-40B4-BE49-F238E27FC236}">
                  <a16:creationId xmlns:a16="http://schemas.microsoft.com/office/drawing/2014/main" id="{7F141971-200C-3441-B553-3B77B87C14EB}"/>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2B6AFEE0-615F-374F-AD75-BFAD1482DB98}"/>
              </a:ext>
            </a:extLst>
          </p:cNvPr>
          <p:cNvGrpSpPr/>
          <p:nvPr/>
        </p:nvGrpSpPr>
        <p:grpSpPr>
          <a:xfrm>
            <a:off x="3557291" y="5489569"/>
            <a:ext cx="468488" cy="103894"/>
            <a:chOff x="3160889" y="5723468"/>
            <a:chExt cx="468488" cy="103894"/>
          </a:xfrm>
        </p:grpSpPr>
        <p:sp>
          <p:nvSpPr>
            <p:cNvPr id="84" name="Rectangle 37">
              <a:extLst>
                <a:ext uri="{FF2B5EF4-FFF2-40B4-BE49-F238E27FC236}">
                  <a16:creationId xmlns:a16="http://schemas.microsoft.com/office/drawing/2014/main" id="{D99117D2-D55B-9747-9F39-14374989560B}"/>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cxnSp>
          <p:nvCxnSpPr>
            <p:cNvPr id="85" name="Straight Connector 84">
              <a:extLst>
                <a:ext uri="{FF2B5EF4-FFF2-40B4-BE49-F238E27FC236}">
                  <a16:creationId xmlns:a16="http://schemas.microsoft.com/office/drawing/2014/main" id="{38FD400B-67B6-A545-991E-6642C95FC431}"/>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54">
            <a:extLst>
              <a:ext uri="{FF2B5EF4-FFF2-40B4-BE49-F238E27FC236}">
                <a16:creationId xmlns:a16="http://schemas.microsoft.com/office/drawing/2014/main" id="{54403650-FB62-8C4D-A097-E8E09E3E8715}"/>
              </a:ext>
            </a:extLst>
          </p:cNvPr>
          <p:cNvGrpSpPr>
            <a:grpSpLocks/>
          </p:cNvGrpSpPr>
          <p:nvPr/>
        </p:nvGrpSpPr>
        <p:grpSpPr bwMode="auto">
          <a:xfrm>
            <a:off x="3030847" y="5135905"/>
            <a:ext cx="640071" cy="517525"/>
            <a:chOff x="-44" y="1473"/>
            <a:chExt cx="981" cy="1105"/>
          </a:xfrm>
        </p:grpSpPr>
        <p:pic>
          <p:nvPicPr>
            <p:cNvPr id="41" name="Picture 55" descr="desktop_computer_stylized_medium">
              <a:extLst>
                <a:ext uri="{FF2B5EF4-FFF2-40B4-BE49-F238E27FC236}">
                  <a16:creationId xmlns:a16="http://schemas.microsoft.com/office/drawing/2014/main" id="{9ADDF864-8E42-2A4E-9C50-68B48B5AD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56">
              <a:extLst>
                <a:ext uri="{FF2B5EF4-FFF2-40B4-BE49-F238E27FC236}">
                  <a16:creationId xmlns:a16="http://schemas.microsoft.com/office/drawing/2014/main" id="{78B65AFB-F609-8F4C-8AA2-302FFEA046F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 name="Group 49">
            <a:extLst>
              <a:ext uri="{FF2B5EF4-FFF2-40B4-BE49-F238E27FC236}">
                <a16:creationId xmlns:a16="http://schemas.microsoft.com/office/drawing/2014/main" id="{2721DACF-2A49-8D4F-BFF6-49E94BBFA071}"/>
              </a:ext>
            </a:extLst>
          </p:cNvPr>
          <p:cNvGrpSpPr>
            <a:grpSpLocks/>
          </p:cNvGrpSpPr>
          <p:nvPr/>
        </p:nvGrpSpPr>
        <p:grpSpPr bwMode="auto">
          <a:xfrm>
            <a:off x="3337407" y="4515020"/>
            <a:ext cx="640071" cy="517525"/>
            <a:chOff x="-44" y="1473"/>
            <a:chExt cx="981" cy="1105"/>
          </a:xfrm>
        </p:grpSpPr>
        <p:pic>
          <p:nvPicPr>
            <p:cNvPr id="36" name="Picture 50" descr="desktop_computer_stylized_medium">
              <a:extLst>
                <a:ext uri="{FF2B5EF4-FFF2-40B4-BE49-F238E27FC236}">
                  <a16:creationId xmlns:a16="http://schemas.microsoft.com/office/drawing/2014/main" id="{1A4DAAEF-9C4D-5C4A-940E-9F43684E7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51">
              <a:extLst>
                <a:ext uri="{FF2B5EF4-FFF2-40B4-BE49-F238E27FC236}">
                  <a16:creationId xmlns:a16="http://schemas.microsoft.com/office/drawing/2014/main" id="{63DCB467-73DC-4B47-B778-649B307F3B8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0" name="Group 49">
            <a:extLst>
              <a:ext uri="{FF2B5EF4-FFF2-40B4-BE49-F238E27FC236}">
                <a16:creationId xmlns:a16="http://schemas.microsoft.com/office/drawing/2014/main" id="{CF60EF70-8F89-064B-9AE0-BC24C80913E9}"/>
              </a:ext>
            </a:extLst>
          </p:cNvPr>
          <p:cNvGrpSpPr>
            <a:grpSpLocks/>
          </p:cNvGrpSpPr>
          <p:nvPr/>
        </p:nvGrpSpPr>
        <p:grpSpPr bwMode="auto">
          <a:xfrm>
            <a:off x="3621571" y="3937346"/>
            <a:ext cx="640071" cy="517525"/>
            <a:chOff x="-44" y="1473"/>
            <a:chExt cx="981" cy="1105"/>
          </a:xfrm>
        </p:grpSpPr>
        <p:pic>
          <p:nvPicPr>
            <p:cNvPr id="31" name="Picture 50" descr="desktop_computer_stylized_medium">
              <a:extLst>
                <a:ext uri="{FF2B5EF4-FFF2-40B4-BE49-F238E27FC236}">
                  <a16:creationId xmlns:a16="http://schemas.microsoft.com/office/drawing/2014/main" id="{E66B7792-17BF-A342-BF79-CBE2D8883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51">
              <a:extLst>
                <a:ext uri="{FF2B5EF4-FFF2-40B4-BE49-F238E27FC236}">
                  <a16:creationId xmlns:a16="http://schemas.microsoft.com/office/drawing/2014/main" id="{1A46A85F-1E8E-634F-AC1B-41916D215F7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6" name="Group 85">
            <a:extLst>
              <a:ext uri="{FF2B5EF4-FFF2-40B4-BE49-F238E27FC236}">
                <a16:creationId xmlns:a16="http://schemas.microsoft.com/office/drawing/2014/main" id="{921AC3DE-0BE4-4A42-85AA-51EA7972DB44}"/>
              </a:ext>
            </a:extLst>
          </p:cNvPr>
          <p:cNvGrpSpPr/>
          <p:nvPr/>
        </p:nvGrpSpPr>
        <p:grpSpPr>
          <a:xfrm rot="10800000">
            <a:off x="4121737" y="5286369"/>
            <a:ext cx="468488" cy="103894"/>
            <a:chOff x="3160889" y="5723468"/>
            <a:chExt cx="468488" cy="103894"/>
          </a:xfrm>
        </p:grpSpPr>
        <p:sp>
          <p:nvSpPr>
            <p:cNvPr id="87" name="Rectangle 37">
              <a:extLst>
                <a:ext uri="{FF2B5EF4-FFF2-40B4-BE49-F238E27FC236}">
                  <a16:creationId xmlns:a16="http://schemas.microsoft.com/office/drawing/2014/main" id="{0D9B8815-F0EC-864F-9E9C-E995A974DF96}"/>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cxnSp>
          <p:nvCxnSpPr>
            <p:cNvPr id="91" name="Straight Connector 90">
              <a:extLst>
                <a:ext uri="{FF2B5EF4-FFF2-40B4-BE49-F238E27FC236}">
                  <a16:creationId xmlns:a16="http://schemas.microsoft.com/office/drawing/2014/main" id="{A9FC25B0-63E6-F14D-8B85-F91190DDB6EB}"/>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E4FBBD8-6BBF-5244-B257-1085A2E447DA}"/>
              </a:ext>
            </a:extLst>
          </p:cNvPr>
          <p:cNvGrpSpPr/>
          <p:nvPr/>
        </p:nvGrpSpPr>
        <p:grpSpPr>
          <a:xfrm rot="10800000">
            <a:off x="4466048" y="4620324"/>
            <a:ext cx="468488" cy="103894"/>
            <a:chOff x="3160889" y="5723468"/>
            <a:chExt cx="468488" cy="103894"/>
          </a:xfrm>
        </p:grpSpPr>
        <p:sp>
          <p:nvSpPr>
            <p:cNvPr id="93" name="Rectangle 37">
              <a:extLst>
                <a:ext uri="{FF2B5EF4-FFF2-40B4-BE49-F238E27FC236}">
                  <a16:creationId xmlns:a16="http://schemas.microsoft.com/office/drawing/2014/main" id="{BFCE4A31-E824-AE42-8F60-EEB060D3ADA3}"/>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cxnSp>
          <p:nvCxnSpPr>
            <p:cNvPr id="94" name="Straight Connector 93">
              <a:extLst>
                <a:ext uri="{FF2B5EF4-FFF2-40B4-BE49-F238E27FC236}">
                  <a16:creationId xmlns:a16="http://schemas.microsoft.com/office/drawing/2014/main" id="{4AC139B6-3337-DD4B-9A8D-1F1D221AE58F}"/>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44">
            <a:extLst>
              <a:ext uri="{FF2B5EF4-FFF2-40B4-BE49-F238E27FC236}">
                <a16:creationId xmlns:a16="http://schemas.microsoft.com/office/drawing/2014/main" id="{181607EC-7C1E-E542-A627-435D8778D8FF}"/>
              </a:ext>
            </a:extLst>
          </p:cNvPr>
          <p:cNvGrpSpPr>
            <a:grpSpLocks/>
          </p:cNvGrpSpPr>
          <p:nvPr/>
        </p:nvGrpSpPr>
        <p:grpSpPr bwMode="auto">
          <a:xfrm>
            <a:off x="4620460" y="4390841"/>
            <a:ext cx="711200" cy="601662"/>
            <a:chOff x="-44" y="1473"/>
            <a:chExt cx="981" cy="1105"/>
          </a:xfrm>
        </p:grpSpPr>
        <p:pic>
          <p:nvPicPr>
            <p:cNvPr id="26" name="Picture 45" descr="desktop_computer_stylized_medium">
              <a:extLst>
                <a:ext uri="{FF2B5EF4-FFF2-40B4-BE49-F238E27FC236}">
                  <a16:creationId xmlns:a16="http://schemas.microsoft.com/office/drawing/2014/main" id="{5B055886-874B-AF4E-BC6C-17FB5AFB9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46">
              <a:extLst>
                <a:ext uri="{FF2B5EF4-FFF2-40B4-BE49-F238E27FC236}">
                  <a16:creationId xmlns:a16="http://schemas.microsoft.com/office/drawing/2014/main" id="{BE198024-6B5D-3B44-B9DB-F77A4CB023E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 name="Group 44">
            <a:extLst>
              <a:ext uri="{FF2B5EF4-FFF2-40B4-BE49-F238E27FC236}">
                <a16:creationId xmlns:a16="http://schemas.microsoft.com/office/drawing/2014/main" id="{99E873A6-305A-1E42-A800-5109AF9B2E9D}"/>
              </a:ext>
            </a:extLst>
          </p:cNvPr>
          <p:cNvGrpSpPr>
            <a:grpSpLocks/>
          </p:cNvGrpSpPr>
          <p:nvPr/>
        </p:nvGrpSpPr>
        <p:grpSpPr bwMode="auto">
          <a:xfrm>
            <a:off x="4283912" y="5056708"/>
            <a:ext cx="711200" cy="600075"/>
            <a:chOff x="-44" y="1473"/>
            <a:chExt cx="981" cy="1105"/>
          </a:xfrm>
        </p:grpSpPr>
        <p:pic>
          <p:nvPicPr>
            <p:cNvPr id="46" name="Picture 45" descr="desktop_computer_stylized_medium">
              <a:extLst>
                <a:ext uri="{FF2B5EF4-FFF2-40B4-BE49-F238E27FC236}">
                  <a16:creationId xmlns:a16="http://schemas.microsoft.com/office/drawing/2014/main" id="{1B48D1F1-C69D-9F43-9FBB-F48106D44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46">
              <a:extLst>
                <a:ext uri="{FF2B5EF4-FFF2-40B4-BE49-F238E27FC236}">
                  <a16:creationId xmlns:a16="http://schemas.microsoft.com/office/drawing/2014/main" id="{D9030A2A-02DE-364B-B783-76B0F1C4E72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0" name="Group 119">
            <a:extLst>
              <a:ext uri="{FF2B5EF4-FFF2-40B4-BE49-F238E27FC236}">
                <a16:creationId xmlns:a16="http://schemas.microsoft.com/office/drawing/2014/main" id="{E0DAD804-6DAD-6A4F-B2ED-991F7DA0A672}"/>
              </a:ext>
            </a:extLst>
          </p:cNvPr>
          <p:cNvGrpSpPr/>
          <p:nvPr/>
        </p:nvGrpSpPr>
        <p:grpSpPr>
          <a:xfrm>
            <a:off x="6296294" y="3889527"/>
            <a:ext cx="4903947" cy="2516574"/>
            <a:chOff x="6296294" y="3889527"/>
            <a:chExt cx="4903947" cy="2516574"/>
          </a:xfrm>
        </p:grpSpPr>
        <p:cxnSp>
          <p:nvCxnSpPr>
            <p:cNvPr id="105" name="Straight Connector 104">
              <a:extLst>
                <a:ext uri="{FF2B5EF4-FFF2-40B4-BE49-F238E27FC236}">
                  <a16:creationId xmlns:a16="http://schemas.microsoft.com/office/drawing/2014/main" id="{AEB7E878-BC2B-CF41-A1DD-435B6688D4C1}"/>
                </a:ext>
              </a:extLst>
            </p:cNvPr>
            <p:cNvCxnSpPr>
              <a:cxnSpLocks/>
              <a:stCxn id="60" idx="2"/>
            </p:cNvCxnSpPr>
            <p:nvPr/>
          </p:nvCxnSpPr>
          <p:spPr>
            <a:xfrm>
              <a:off x="7906769" y="4630890"/>
              <a:ext cx="2249" cy="1260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B3A757D-B4FE-A64C-9B64-828FD8DCA614}"/>
                </a:ext>
              </a:extLst>
            </p:cNvPr>
            <p:cNvCxnSpPr>
              <a:cxnSpLocks/>
            </p:cNvCxnSpPr>
            <p:nvPr/>
          </p:nvCxnSpPr>
          <p:spPr>
            <a:xfrm>
              <a:off x="6945441" y="5100170"/>
              <a:ext cx="21448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Box 42">
              <a:extLst>
                <a:ext uri="{FF2B5EF4-FFF2-40B4-BE49-F238E27FC236}">
                  <a16:creationId xmlns:a16="http://schemas.microsoft.com/office/drawing/2014/main" id="{68381987-6DA4-FE44-982A-2311DD6BD194}"/>
                </a:ext>
              </a:extLst>
            </p:cNvPr>
            <p:cNvSpPr txBox="1">
              <a:spLocks noChangeArrowheads="1"/>
            </p:cNvSpPr>
            <p:nvPr/>
          </p:nvSpPr>
          <p:spPr bwMode="auto">
            <a:xfrm>
              <a:off x="9900333" y="4512570"/>
              <a:ext cx="129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Arial" charset="0"/>
                </a:rPr>
                <a:t>switched</a:t>
              </a:r>
            </a:p>
          </p:txBody>
        </p:sp>
        <p:sp>
          <p:nvSpPr>
            <p:cNvPr id="96" name="Rectangle 37">
              <a:extLst>
                <a:ext uri="{FF2B5EF4-FFF2-40B4-BE49-F238E27FC236}">
                  <a16:creationId xmlns:a16="http://schemas.microsoft.com/office/drawing/2014/main" id="{AA09179E-572D-A246-86F4-E13021D097D7}"/>
                </a:ext>
              </a:extLst>
            </p:cNvPr>
            <p:cNvSpPr>
              <a:spLocks noChangeArrowheads="1"/>
            </p:cNvSpPr>
            <p:nvPr/>
          </p:nvSpPr>
          <p:spPr bwMode="auto">
            <a:xfrm rot="5400000">
              <a:off x="6970879" y="497609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98" name="Group 49">
              <a:extLst>
                <a:ext uri="{FF2B5EF4-FFF2-40B4-BE49-F238E27FC236}">
                  <a16:creationId xmlns:a16="http://schemas.microsoft.com/office/drawing/2014/main" id="{73F08637-BA76-1046-9C84-02C57B071667}"/>
                </a:ext>
              </a:extLst>
            </p:cNvPr>
            <p:cNvGrpSpPr>
              <a:grpSpLocks/>
            </p:cNvGrpSpPr>
            <p:nvPr/>
          </p:nvGrpSpPr>
          <p:grpSpPr bwMode="auto">
            <a:xfrm>
              <a:off x="6296294" y="4615439"/>
              <a:ext cx="768201" cy="646029"/>
              <a:chOff x="-44" y="1473"/>
              <a:chExt cx="981" cy="1105"/>
            </a:xfrm>
          </p:grpSpPr>
          <p:pic>
            <p:nvPicPr>
              <p:cNvPr id="99" name="Picture 50" descr="desktop_computer_stylized_medium">
                <a:extLst>
                  <a:ext uri="{FF2B5EF4-FFF2-40B4-BE49-F238E27FC236}">
                    <a16:creationId xmlns:a16="http://schemas.microsoft.com/office/drawing/2014/main" id="{C5A65E49-64BF-0248-B147-3C0ABA27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Freeform 51">
                <a:extLst>
                  <a:ext uri="{FF2B5EF4-FFF2-40B4-BE49-F238E27FC236}">
                    <a16:creationId xmlns:a16="http://schemas.microsoft.com/office/drawing/2014/main" id="{ABC6A075-F927-3A44-BE19-0AA6A019129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1" name="Rectangle 37">
              <a:extLst>
                <a:ext uri="{FF2B5EF4-FFF2-40B4-BE49-F238E27FC236}">
                  <a16:creationId xmlns:a16="http://schemas.microsoft.com/office/drawing/2014/main" id="{F7256B75-1D63-2E44-891A-1C8ED409B552}"/>
                </a:ext>
              </a:extLst>
            </p:cNvPr>
            <p:cNvSpPr>
              <a:spLocks noChangeArrowheads="1"/>
            </p:cNvSpPr>
            <p:nvPr/>
          </p:nvSpPr>
          <p:spPr bwMode="auto">
            <a:xfrm rot="5400000">
              <a:off x="8836293" y="496987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02" name="Group 49">
              <a:extLst>
                <a:ext uri="{FF2B5EF4-FFF2-40B4-BE49-F238E27FC236}">
                  <a16:creationId xmlns:a16="http://schemas.microsoft.com/office/drawing/2014/main" id="{D3C84CC7-318A-F44C-BC7C-1F376445C251}"/>
                </a:ext>
              </a:extLst>
            </p:cNvPr>
            <p:cNvGrpSpPr>
              <a:grpSpLocks/>
            </p:cNvGrpSpPr>
            <p:nvPr/>
          </p:nvGrpSpPr>
          <p:grpSpPr bwMode="auto">
            <a:xfrm>
              <a:off x="8674892" y="4777169"/>
              <a:ext cx="768201" cy="646029"/>
              <a:chOff x="-44" y="1473"/>
              <a:chExt cx="981" cy="1105"/>
            </a:xfrm>
          </p:grpSpPr>
          <p:pic>
            <p:nvPicPr>
              <p:cNvPr id="103" name="Picture 50" descr="desktop_computer_stylized_medium">
                <a:extLst>
                  <a:ext uri="{FF2B5EF4-FFF2-40B4-BE49-F238E27FC236}">
                    <a16:creationId xmlns:a16="http://schemas.microsoft.com/office/drawing/2014/main" id="{7660BF25-6D18-5A4A-8BE4-3CFBD08C4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Freeform 51">
                <a:extLst>
                  <a:ext uri="{FF2B5EF4-FFF2-40B4-BE49-F238E27FC236}">
                    <a16:creationId xmlns:a16="http://schemas.microsoft.com/office/drawing/2014/main" id="{8D17FB90-A54F-9B45-8704-608FEF0B14A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9" name="Rectangle 37">
              <a:extLst>
                <a:ext uri="{FF2B5EF4-FFF2-40B4-BE49-F238E27FC236}">
                  <a16:creationId xmlns:a16="http://schemas.microsoft.com/office/drawing/2014/main" id="{77613146-BEF0-644B-A836-2EB04E8002AB}"/>
                </a:ext>
              </a:extLst>
            </p:cNvPr>
            <p:cNvSpPr>
              <a:spLocks noChangeArrowheads="1"/>
            </p:cNvSpPr>
            <p:nvPr/>
          </p:nvSpPr>
          <p:spPr bwMode="auto">
            <a:xfrm rot="10800000">
              <a:off x="7861470" y="566974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106" name="Group 49">
              <a:extLst>
                <a:ext uri="{FF2B5EF4-FFF2-40B4-BE49-F238E27FC236}">
                  <a16:creationId xmlns:a16="http://schemas.microsoft.com/office/drawing/2014/main" id="{0D5AC3A1-9C42-3647-BD7C-2BF588730AA6}"/>
                </a:ext>
              </a:extLst>
            </p:cNvPr>
            <p:cNvGrpSpPr>
              <a:grpSpLocks/>
            </p:cNvGrpSpPr>
            <p:nvPr/>
          </p:nvGrpSpPr>
          <p:grpSpPr bwMode="auto">
            <a:xfrm>
              <a:off x="7367278" y="5760072"/>
              <a:ext cx="768201" cy="646029"/>
              <a:chOff x="-44" y="1473"/>
              <a:chExt cx="981" cy="1105"/>
            </a:xfrm>
          </p:grpSpPr>
          <p:pic>
            <p:nvPicPr>
              <p:cNvPr id="107" name="Picture 50" descr="desktop_computer_stylized_medium">
                <a:extLst>
                  <a:ext uri="{FF2B5EF4-FFF2-40B4-BE49-F238E27FC236}">
                    <a16:creationId xmlns:a16="http://schemas.microsoft.com/office/drawing/2014/main" id="{26635111-EEAD-044B-A078-CDE50D4A5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Freeform 51">
                <a:extLst>
                  <a:ext uri="{FF2B5EF4-FFF2-40B4-BE49-F238E27FC236}">
                    <a16:creationId xmlns:a16="http://schemas.microsoft.com/office/drawing/2014/main" id="{6C722D5C-0DA5-4943-BCD3-A0181121BF5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10" name="Rectangle 37">
              <a:extLst>
                <a:ext uri="{FF2B5EF4-FFF2-40B4-BE49-F238E27FC236}">
                  <a16:creationId xmlns:a16="http://schemas.microsoft.com/office/drawing/2014/main" id="{09F4DA0F-D305-D34F-BA6E-50CB86EC28B4}"/>
                </a:ext>
              </a:extLst>
            </p:cNvPr>
            <p:cNvSpPr>
              <a:spLocks noChangeArrowheads="1"/>
            </p:cNvSpPr>
            <p:nvPr/>
          </p:nvSpPr>
          <p:spPr bwMode="auto">
            <a:xfrm rot="10800000">
              <a:off x="7859915" y="438844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59" name="Group 44">
              <a:extLst>
                <a:ext uri="{FF2B5EF4-FFF2-40B4-BE49-F238E27FC236}">
                  <a16:creationId xmlns:a16="http://schemas.microsoft.com/office/drawing/2014/main" id="{FBD1E47D-990B-2E43-A7A3-9B664F60E58A}"/>
                </a:ext>
              </a:extLst>
            </p:cNvPr>
            <p:cNvGrpSpPr>
              <a:grpSpLocks/>
            </p:cNvGrpSpPr>
            <p:nvPr/>
          </p:nvGrpSpPr>
          <p:grpSpPr bwMode="auto">
            <a:xfrm>
              <a:off x="7480526" y="3889527"/>
              <a:ext cx="852487" cy="741363"/>
              <a:chOff x="-44" y="1473"/>
              <a:chExt cx="981" cy="1105"/>
            </a:xfrm>
          </p:grpSpPr>
          <p:pic>
            <p:nvPicPr>
              <p:cNvPr id="60" name="Picture 45" descr="desktop_computer_stylized_medium">
                <a:extLst>
                  <a:ext uri="{FF2B5EF4-FFF2-40B4-BE49-F238E27FC236}">
                    <a16:creationId xmlns:a16="http://schemas.microsoft.com/office/drawing/2014/main" id="{592B481C-B53F-BF47-AD1B-2E6BDCFAF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46">
                <a:extLst>
                  <a:ext uri="{FF2B5EF4-FFF2-40B4-BE49-F238E27FC236}">
                    <a16:creationId xmlns:a16="http://schemas.microsoft.com/office/drawing/2014/main" id="{2D0F8AEC-7A1F-964C-8A02-58C4F390384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1" name="Group 110">
              <a:extLst>
                <a:ext uri="{FF2B5EF4-FFF2-40B4-BE49-F238E27FC236}">
                  <a16:creationId xmlns:a16="http://schemas.microsoft.com/office/drawing/2014/main" id="{D52E7F60-11FB-F544-8C5D-1F0C4F2A3A93}"/>
                </a:ext>
              </a:extLst>
            </p:cNvPr>
            <p:cNvGrpSpPr/>
            <p:nvPr/>
          </p:nvGrpSpPr>
          <p:grpSpPr>
            <a:xfrm>
              <a:off x="7642010" y="4950839"/>
              <a:ext cx="561892" cy="329289"/>
              <a:chOff x="3668110" y="2448910"/>
              <a:chExt cx="3794234" cy="2165130"/>
            </a:xfrm>
          </p:grpSpPr>
          <p:sp>
            <p:nvSpPr>
              <p:cNvPr id="112" name="Rectangle 111">
                <a:extLst>
                  <a:ext uri="{FF2B5EF4-FFF2-40B4-BE49-F238E27FC236}">
                    <a16:creationId xmlns:a16="http://schemas.microsoft.com/office/drawing/2014/main" id="{23CA7BB1-785A-2F4E-99C7-9A87B4C1589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3" name="Freeform 112">
                <a:extLst>
                  <a:ext uri="{FF2B5EF4-FFF2-40B4-BE49-F238E27FC236}">
                    <a16:creationId xmlns:a16="http://schemas.microsoft.com/office/drawing/2014/main" id="{D6E11BDC-7A81-3D49-B82F-217FBC3D8BA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4" name="Group 113">
                <a:extLst>
                  <a:ext uri="{FF2B5EF4-FFF2-40B4-BE49-F238E27FC236}">
                    <a16:creationId xmlns:a16="http://schemas.microsoft.com/office/drawing/2014/main" id="{40B98351-A0BF-8F45-BA38-838A66C2790F}"/>
                  </a:ext>
                </a:extLst>
              </p:cNvPr>
              <p:cNvGrpSpPr/>
              <p:nvPr/>
            </p:nvGrpSpPr>
            <p:grpSpPr>
              <a:xfrm>
                <a:off x="3941378" y="2603243"/>
                <a:ext cx="3202061" cy="1066110"/>
                <a:chOff x="7939341" y="3037317"/>
                <a:chExt cx="897649" cy="353919"/>
              </a:xfrm>
            </p:grpSpPr>
            <p:sp>
              <p:nvSpPr>
                <p:cNvPr id="115" name="Freeform 114">
                  <a:extLst>
                    <a:ext uri="{FF2B5EF4-FFF2-40B4-BE49-F238E27FC236}">
                      <a16:creationId xmlns:a16="http://schemas.microsoft.com/office/drawing/2014/main" id="{424FAC47-A5B2-724B-B58E-B1DE520B997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Freeform 115">
                  <a:extLst>
                    <a:ext uri="{FF2B5EF4-FFF2-40B4-BE49-F238E27FC236}">
                      <a16:creationId xmlns:a16="http://schemas.microsoft.com/office/drawing/2014/main" id="{D765BB73-0713-214F-B633-B66F09A5A736}"/>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7" name="Freeform 116">
                  <a:extLst>
                    <a:ext uri="{FF2B5EF4-FFF2-40B4-BE49-F238E27FC236}">
                      <a16:creationId xmlns:a16="http://schemas.microsoft.com/office/drawing/2014/main" id="{A2048D2B-32B6-404A-8309-2D614DB0F64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85ADFEC2-5799-064A-A2B3-E69C5AD6EC08}"/>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21" name="Rectangle 6">
            <a:extLst>
              <a:ext uri="{FF2B5EF4-FFF2-40B4-BE49-F238E27FC236}">
                <a16:creationId xmlns:a16="http://schemas.microsoft.com/office/drawing/2014/main" id="{5E5D623C-BFF9-A44C-8728-E57D1D8E9F2D}"/>
              </a:ext>
            </a:extLst>
          </p:cNvPr>
          <p:cNvSpPr txBox="1">
            <a:spLocks noChangeArrowheads="1"/>
          </p:cNvSpPr>
          <p:nvPr/>
        </p:nvSpPr>
        <p:spPr>
          <a:xfrm>
            <a:off x="1067981" y="2097440"/>
            <a:ext cx="10839554" cy="164118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273050"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switched: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prevails today</a:t>
            </a:r>
          </a:p>
          <a:p>
            <a:pPr marL="695325" marR="0" lvl="1" indent="-231775" algn="l" defTabSz="914400" rtl="0" eaLnBrk="1" fontAlgn="auto" latinLnBrk="0" hangingPunct="1">
              <a:lnSpc>
                <a:spcPct val="75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active link-layer 2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switch</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 center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each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spoke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runs a (separate) Ethernet protocol (nodes do not collide with each other)</a:t>
            </a:r>
          </a:p>
        </p:txBody>
      </p:sp>
      <p:sp>
        <p:nvSpPr>
          <p:cNvPr id="3" name="Rectangle 2">
            <a:extLst>
              <a:ext uri="{FF2B5EF4-FFF2-40B4-BE49-F238E27FC236}">
                <a16:creationId xmlns:a16="http://schemas.microsoft.com/office/drawing/2014/main" id="{D3C822AC-9AB6-2AF9-9DD3-5A2BBA582E4C}"/>
              </a:ext>
            </a:extLst>
          </p:cNvPr>
          <p:cNvSpPr/>
          <p:nvPr/>
        </p:nvSpPr>
        <p:spPr>
          <a:xfrm>
            <a:off x="800101" y="3738623"/>
            <a:ext cx="4895850" cy="2379250"/>
          </a:xfrm>
          <a:prstGeom prst="rect">
            <a:avLst/>
          </a:prstGeom>
          <a:solidFill>
            <a:schemeClr val="bg1">
              <a:alpha val="7740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744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dissolve">
                                      <p:cBhvr>
                                        <p:cTn id="7" dur="500"/>
                                        <p:tgtEl>
                                          <p:spTgt spid="121"/>
                                        </p:tgtEl>
                                      </p:cBhvr>
                                    </p:animEffect>
                                  </p:childTnLst>
                                </p:cTn>
                              </p:par>
                              <p:par>
                                <p:cTn id="8" presetID="9" presetClass="entr" presetSubtype="0"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dissolve">
                                      <p:cBhvr>
                                        <p:cTn id="10" dur="500"/>
                                        <p:tgtEl>
                                          <p:spTgt spid="12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Ethernet frame structure</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64" name="Rectangle 3">
            <a:extLst>
              <a:ext uri="{FF2B5EF4-FFF2-40B4-BE49-F238E27FC236}">
                <a16:creationId xmlns:a16="http://schemas.microsoft.com/office/drawing/2014/main" id="{4B00453C-4C5E-1142-B1BF-526E638BF9DC}"/>
              </a:ext>
            </a:extLst>
          </p:cNvPr>
          <p:cNvSpPr txBox="1">
            <a:spLocks noChangeArrowheads="1"/>
          </p:cNvSpPr>
          <p:nvPr/>
        </p:nvSpPr>
        <p:spPr>
          <a:xfrm>
            <a:off x="1057198" y="1399863"/>
            <a:ext cx="11134802" cy="2234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sending interface encapsulates IP datagram (or other network layer protocol packet) in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Ethernet frame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endPar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65" name="Group 51">
            <a:extLst>
              <a:ext uri="{FF2B5EF4-FFF2-40B4-BE49-F238E27FC236}">
                <a16:creationId xmlns:a16="http://schemas.microsoft.com/office/drawing/2014/main" id="{994C70D6-C6AB-E54E-8D0F-FF67C69F8D38}"/>
              </a:ext>
            </a:extLst>
          </p:cNvPr>
          <p:cNvGrpSpPr>
            <a:grpSpLocks/>
          </p:cNvGrpSpPr>
          <p:nvPr/>
        </p:nvGrpSpPr>
        <p:grpSpPr bwMode="auto">
          <a:xfrm>
            <a:off x="2745256" y="2328343"/>
            <a:ext cx="7867779" cy="1104405"/>
            <a:chOff x="940711" y="4902593"/>
            <a:chExt cx="6291001" cy="992895"/>
          </a:xfrm>
        </p:grpSpPr>
        <p:sp>
          <p:nvSpPr>
            <p:cNvPr id="66"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8"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5" y="5375236"/>
              <a:ext cx="844810" cy="32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dest.</a:t>
              </a:r>
            </a:p>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address</a:t>
              </a:r>
            </a:p>
          </p:txBody>
        </p:sp>
        <p:sp>
          <p:nvSpPr>
            <p:cNvPr id="76"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32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source</a:t>
              </a:r>
            </a:p>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address</a:t>
              </a:r>
            </a:p>
          </p:txBody>
        </p:sp>
        <p:sp>
          <p:nvSpPr>
            <p:cNvPr id="77"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1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data (payload)</a:t>
              </a:r>
            </a:p>
          </p:txBody>
        </p:sp>
        <p:sp>
          <p:nvSpPr>
            <p:cNvPr id="78"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1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CRC</a:t>
              </a:r>
            </a:p>
          </p:txBody>
        </p:sp>
        <p:sp>
          <p:nvSpPr>
            <p:cNvPr id="79"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1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preamble</a:t>
              </a:r>
            </a:p>
          </p:txBody>
        </p:sp>
        <p:sp>
          <p:nvSpPr>
            <p:cNvPr id="88"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29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Calibri" panose="020F0502020204030204"/>
                  <a:ea typeface="ＭＳ Ｐゴシック" charset="0"/>
                </a:rPr>
                <a:t>type</a:t>
              </a:r>
            </a:p>
          </p:txBody>
        </p:sp>
      </p:grpSp>
      <p:sp>
        <p:nvSpPr>
          <p:cNvPr id="89" name="Rectangle 3">
            <a:extLst>
              <a:ext uri="{FF2B5EF4-FFF2-40B4-BE49-F238E27FC236}">
                <a16:creationId xmlns:a16="http://schemas.microsoft.com/office/drawing/2014/main" id="{2C36AD46-76A5-B740-906F-47C5DF160D37}"/>
              </a:ext>
            </a:extLst>
          </p:cNvPr>
          <p:cNvSpPr txBox="1">
            <a:spLocks noChangeArrowheads="1"/>
          </p:cNvSpPr>
          <p:nvPr/>
        </p:nvSpPr>
        <p:spPr>
          <a:xfrm>
            <a:off x="1057198" y="3867200"/>
            <a:ext cx="11134802" cy="43434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preamble: </a:t>
            </a:r>
          </a:p>
          <a:p>
            <a:pPr marL="465138" marR="0" lvl="0" indent="-2333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used to synchronize receiver, sender clock rates</a:t>
            </a:r>
          </a:p>
          <a:p>
            <a:pPr marL="465138" marR="0" lvl="0" indent="-2333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7 bytes of 10101010 followed by one byte of 10101011</a:t>
            </a:r>
          </a:p>
        </p:txBody>
      </p:sp>
    </p:spTree>
    <p:extLst>
      <p:ext uri="{BB962C8B-B14F-4D97-AF65-F5344CB8AC3E}">
        <p14:creationId xmlns:p14="http://schemas.microsoft.com/office/powerpoint/2010/main" val="76655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Ethernet frame structure </a:t>
            </a:r>
            <a:r>
              <a:rPr lang="en-US" sz="3600" b="0" kern="0" dirty="0">
                <a:solidFill>
                  <a:srgbClr val="000099"/>
                </a:solidFill>
                <a:latin typeface="+mn-lt"/>
                <a:ea typeface="ＭＳ Ｐゴシック" charset="0"/>
              </a:rPr>
              <a:t>(more)</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65" name="Group 51">
            <a:extLst>
              <a:ext uri="{FF2B5EF4-FFF2-40B4-BE49-F238E27FC236}">
                <a16:creationId xmlns:a16="http://schemas.microsoft.com/office/drawing/2014/main" id="{994C70D6-C6AB-E54E-8D0F-FF67C69F8D38}"/>
              </a:ext>
            </a:extLst>
          </p:cNvPr>
          <p:cNvGrpSpPr>
            <a:grpSpLocks/>
          </p:cNvGrpSpPr>
          <p:nvPr/>
        </p:nvGrpSpPr>
        <p:grpSpPr bwMode="auto">
          <a:xfrm>
            <a:off x="2190620" y="1294021"/>
            <a:ext cx="7867779" cy="1104405"/>
            <a:chOff x="940711" y="4902593"/>
            <a:chExt cx="6291001" cy="992895"/>
          </a:xfrm>
        </p:grpSpPr>
        <p:sp>
          <p:nvSpPr>
            <p:cNvPr id="66"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8"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5" y="5375236"/>
              <a:ext cx="844810" cy="32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dest.</a:t>
              </a:r>
            </a:p>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address</a:t>
              </a:r>
            </a:p>
          </p:txBody>
        </p:sp>
        <p:sp>
          <p:nvSpPr>
            <p:cNvPr id="76"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32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source</a:t>
              </a:r>
            </a:p>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address</a:t>
              </a:r>
            </a:p>
          </p:txBody>
        </p:sp>
        <p:sp>
          <p:nvSpPr>
            <p:cNvPr id="77"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1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data (payload)</a:t>
              </a:r>
            </a:p>
          </p:txBody>
        </p:sp>
        <p:sp>
          <p:nvSpPr>
            <p:cNvPr id="78"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1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CRC</a:t>
              </a:r>
            </a:p>
          </p:txBody>
        </p:sp>
        <p:sp>
          <p:nvSpPr>
            <p:cNvPr id="79"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1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ＭＳ Ｐゴシック" charset="0"/>
                  <a:cs typeface="Arial" charset="0"/>
                </a:rPr>
                <a:t>preamble</a:t>
              </a:r>
            </a:p>
          </p:txBody>
        </p:sp>
        <p:sp>
          <p:nvSpPr>
            <p:cNvPr id="88"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29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Calibri" panose="020F0502020204030204"/>
                  <a:ea typeface="ＭＳ Ｐゴシック" charset="0"/>
                </a:rPr>
                <a:t>type</a:t>
              </a:r>
            </a:p>
          </p:txBody>
        </p:sp>
      </p:grpSp>
      <p:sp>
        <p:nvSpPr>
          <p:cNvPr id="19" name="Rectangle 3">
            <a:extLst>
              <a:ext uri="{FF2B5EF4-FFF2-40B4-BE49-F238E27FC236}">
                <a16:creationId xmlns:a16="http://schemas.microsoft.com/office/drawing/2014/main" id="{52EC9379-8CF4-B845-BC28-25B206CCAE0F}"/>
              </a:ext>
            </a:extLst>
          </p:cNvPr>
          <p:cNvSpPr txBox="1">
            <a:spLocks noChangeArrowheads="1"/>
          </p:cNvSpPr>
          <p:nvPr/>
        </p:nvSpPr>
        <p:spPr>
          <a:xfrm>
            <a:off x="918616" y="2738516"/>
            <a:ext cx="11273384" cy="41194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addresses: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6 byte source, destination MAC addresses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adapter receives frame with matching destination address, or with broadcast address (e.g., ARP packet), it passes data in frame to network layer protocol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otherwise, adapter discards frame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type: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indicates higher layer protocol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mostly IP but others possible, e.g., Novell IPX, AppleTalk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used to demultiplex up at receiver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CRC: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cyclic redundancy check at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 detected: frame is dropped</a:t>
            </a:r>
          </a:p>
        </p:txBody>
      </p:sp>
      <p:sp>
        <p:nvSpPr>
          <p:cNvPr id="3" name="Oval 2">
            <a:extLst>
              <a:ext uri="{FF2B5EF4-FFF2-40B4-BE49-F238E27FC236}">
                <a16:creationId xmlns:a16="http://schemas.microsoft.com/office/drawing/2014/main" id="{A462512A-796F-E249-9BDA-F50A54A9EF07}"/>
              </a:ext>
            </a:extLst>
          </p:cNvPr>
          <p:cNvSpPr/>
          <p:nvPr/>
        </p:nvSpPr>
        <p:spPr>
          <a:xfrm>
            <a:off x="3414532" y="1446835"/>
            <a:ext cx="1898248" cy="1111170"/>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86BD4B9E-B165-2F47-AFD8-92E71CB8BA3C}"/>
              </a:ext>
            </a:extLst>
          </p:cNvPr>
          <p:cNvSpPr/>
          <p:nvPr/>
        </p:nvSpPr>
        <p:spPr>
          <a:xfrm>
            <a:off x="8081059" y="1471913"/>
            <a:ext cx="1965766" cy="1111170"/>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EE655D5E-5A29-E74E-9AE7-FBDD43A055D0}"/>
              </a:ext>
            </a:extLst>
          </p:cNvPr>
          <p:cNvSpPr/>
          <p:nvPr/>
        </p:nvSpPr>
        <p:spPr>
          <a:xfrm rot="16200000">
            <a:off x="4780345" y="1551006"/>
            <a:ext cx="1365815" cy="856525"/>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72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dissolve">
                                      <p:cBhvr>
                                        <p:cTn id="7" dur="500"/>
                                        <p:tgtEl>
                                          <p:spTgt spid="1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dissolve">
                                      <p:cBhvr>
                                        <p:cTn id="10" dur="500"/>
                                        <p:tgtEl>
                                          <p:spTgt spid="1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dissolve">
                                      <p:cBhvr>
                                        <p:cTn id="13" dur="500"/>
                                        <p:tgtEl>
                                          <p:spTgt spid="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animEffect transition="in" filter="dissolve">
                                      <p:cBhvr>
                                        <p:cTn id="21" dur="500"/>
                                        <p:tgtEl>
                                          <p:spTgt spid="19">
                                            <p:txEl>
                                              <p:pRg st="3" end="3"/>
                                            </p:txEl>
                                          </p:spTgt>
                                        </p:tgtEl>
                                      </p:cBhvr>
                                    </p:animEffect>
                                  </p:childTnLst>
                                </p:cTn>
                              </p:par>
                              <p:par>
                                <p:cTn id="22" presetID="9" presetClass="exit" presetSubtype="0" fill="hold" grpId="1" nodeType="withEffect">
                                  <p:stCondLst>
                                    <p:cond delay="0"/>
                                  </p:stCondLst>
                                  <p:childTnLst>
                                    <p:animEffect transition="out" filter="dissolv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par>
                                <p:cTn id="28" presetID="9" presetClass="entr" presetSubtype="0" fill="hold" nodeType="withEffect">
                                  <p:stCondLst>
                                    <p:cond delay="0"/>
                                  </p:stCondLst>
                                  <p:childTnLst>
                                    <p:set>
                                      <p:cBhvr>
                                        <p:cTn id="29" dur="1" fill="hold">
                                          <p:stCondLst>
                                            <p:cond delay="0"/>
                                          </p:stCondLst>
                                        </p:cTn>
                                        <p:tgtEl>
                                          <p:spTgt spid="19">
                                            <p:txEl>
                                              <p:pRg st="4" end="4"/>
                                            </p:txEl>
                                          </p:spTgt>
                                        </p:tgtEl>
                                        <p:attrNameLst>
                                          <p:attrName>style.visibility</p:attrName>
                                        </p:attrNameLst>
                                      </p:cBhvr>
                                      <p:to>
                                        <p:strVal val="visible"/>
                                      </p:to>
                                    </p:set>
                                    <p:animEffect transition="in" filter="dissolve">
                                      <p:cBhvr>
                                        <p:cTn id="30" dur="500"/>
                                        <p:tgtEl>
                                          <p:spTgt spid="19">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9">
                                            <p:txEl>
                                              <p:pRg st="5" end="5"/>
                                            </p:txEl>
                                          </p:spTgt>
                                        </p:tgtEl>
                                        <p:attrNameLst>
                                          <p:attrName>style.visibility</p:attrName>
                                        </p:attrNameLst>
                                      </p:cBhvr>
                                      <p:to>
                                        <p:strVal val="visible"/>
                                      </p:to>
                                    </p:set>
                                    <p:animEffect transition="in" filter="dissolve">
                                      <p:cBhvr>
                                        <p:cTn id="33" dur="500"/>
                                        <p:tgtEl>
                                          <p:spTgt spid="1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9">
                                            <p:txEl>
                                              <p:pRg st="6" end="6"/>
                                            </p:txEl>
                                          </p:spTgt>
                                        </p:tgtEl>
                                        <p:attrNameLst>
                                          <p:attrName>style.visibility</p:attrName>
                                        </p:attrNameLst>
                                      </p:cBhvr>
                                      <p:to>
                                        <p:strVal val="visible"/>
                                      </p:to>
                                    </p:set>
                                    <p:animEffect transition="in" filter="dissolve">
                                      <p:cBhvr>
                                        <p:cTn id="38" dur="500"/>
                                        <p:tgtEl>
                                          <p:spTgt spid="19">
                                            <p:txEl>
                                              <p:pRg st="6" end="6"/>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19">
                                            <p:txEl>
                                              <p:pRg st="7" end="7"/>
                                            </p:txEl>
                                          </p:spTgt>
                                        </p:tgtEl>
                                        <p:attrNameLst>
                                          <p:attrName>style.visibility</p:attrName>
                                        </p:attrNameLst>
                                      </p:cBhvr>
                                      <p:to>
                                        <p:strVal val="visible"/>
                                      </p:to>
                                    </p:set>
                                    <p:animEffect transition="in" filter="dissolve">
                                      <p:cBhvr>
                                        <p:cTn id="41" dur="500"/>
                                        <p:tgtEl>
                                          <p:spTgt spid="19">
                                            <p:txEl>
                                              <p:pRg st="7" end="7"/>
                                            </p:txEl>
                                          </p:spTgt>
                                        </p:tgtEl>
                                      </p:cBhvr>
                                    </p:animEffect>
                                  </p:childTnLst>
                                </p:cTn>
                              </p:par>
                              <p:par>
                                <p:cTn id="42" presetID="9" presetClass="exit" presetSubtype="0" fill="hold" grpId="1" nodeType="withEffect">
                                  <p:stCondLst>
                                    <p:cond delay="0"/>
                                  </p:stCondLst>
                                  <p:childTnLst>
                                    <p:animEffect transition="out" filter="dissolv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1" grpId="0" animBg="1"/>
      <p:bldP spid="22" grpId="0" animBg="1"/>
      <p:bldP spid="22"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Ethernet: unreliable, connectionless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0" name="Rectangle 3">
            <a:extLst>
              <a:ext uri="{FF2B5EF4-FFF2-40B4-BE49-F238E27FC236}">
                <a16:creationId xmlns:a16="http://schemas.microsoft.com/office/drawing/2014/main" id="{C94B40E5-F359-2645-A4A0-0CEE4C209C99}"/>
              </a:ext>
            </a:extLst>
          </p:cNvPr>
          <p:cNvSpPr txBox="1">
            <a:spLocks noChangeArrowheads="1"/>
          </p:cNvSpPr>
          <p:nvPr/>
        </p:nvSpPr>
        <p:spPr>
          <a:xfrm>
            <a:off x="989351" y="1600200"/>
            <a:ext cx="1023828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connectionless: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no handshaking between sending and receiving NICs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unreliable: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receiving NIC doesn’t send ACKs or NAKs to sending NIC</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in dropped frames recovered only if initial sender uses higher layer rdt (e.g., TCP), otherwise dropped data lost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Ethernet’s MAC protocol: unslotted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CSMA/CD with binary backoff</a:t>
            </a:r>
          </a:p>
        </p:txBody>
      </p:sp>
    </p:spTree>
    <p:extLst>
      <p:ext uri="{BB962C8B-B14F-4D97-AF65-F5344CB8AC3E}">
        <p14:creationId xmlns:p14="http://schemas.microsoft.com/office/powerpoint/2010/main" val="11348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dissolve">
                                      <p:cBhvr>
                                        <p:cTn id="15" dur="500"/>
                                        <p:tgtEl>
                                          <p:spTgt spid="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dissolve">
                                      <p:cBhvr>
                                        <p:cTn id="20"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33375" algn="l" defTabSz="914400" rtl="0" eaLnBrk="1" fontAlgn="auto" latinLnBrk="0" hangingPunct="1">
              <a:lnSpc>
                <a:spcPct val="90000"/>
              </a:lnSpc>
              <a:spcBef>
                <a:spcPts val="1000"/>
              </a:spcBef>
              <a:spcAft>
                <a:spcPts val="0"/>
              </a:spcAft>
              <a:buClr>
                <a:prstClr val="white">
                  <a:lumMod val="75000"/>
                </a:prstClr>
              </a:buClr>
              <a:buSzTx/>
              <a:buFont typeface="Wingdings" pitchFamily="2" charset="2"/>
              <a:buChar char="§"/>
              <a:tabLst/>
              <a:defRPr/>
            </a:pPr>
            <a:r>
              <a:rPr kumimoji="0" lang="en-US" sz="2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a day in the life of a web request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1006769" y="1374867"/>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introduction</a:t>
            </a:r>
          </a:p>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error detection, correction </a:t>
            </a:r>
          </a:p>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multiple access protocols</a:t>
            </a:r>
          </a:p>
          <a:p>
            <a:pPr marL="285750" marR="0" lvl="0" indent="-274638" algn="l" defTabSz="914400" rtl="0" eaLnBrk="1" fontAlgn="auto" latinLnBrk="0" hangingPunct="1">
              <a:lnSpc>
                <a:spcPct val="90000"/>
              </a:lnSpc>
              <a:spcBef>
                <a:spcPts val="600"/>
              </a:spcBef>
              <a:spcAft>
                <a:spcPts val="0"/>
              </a:spcAft>
              <a:buClr>
                <a:srgbClr val="0000A8"/>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Arial" panose="020B0604020202020204" pitchFamily="34" charset="0"/>
              </a:rPr>
              <a:t>LANs</a:t>
            </a: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addressing, ARP</a:t>
            </a: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Ethernet</a:t>
            </a: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Arial" panose="020B0604020202020204" pitchFamily="34" charset="0"/>
              </a:rPr>
              <a:t>switches</a:t>
            </a: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VLANs</a:t>
            </a:r>
          </a:p>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link virtualization: MPLS</a:t>
            </a:r>
          </a:p>
          <a:p>
            <a:pPr marL="285750" marR="0" lvl="0" indent="-274638" algn="l" defTabSz="914400" rtl="0" eaLnBrk="1" fontAlgn="auto" latinLnBrk="0" hangingPunct="1">
              <a:lnSpc>
                <a:spcPct val="90000"/>
              </a:lnSpc>
              <a:spcBef>
                <a:spcPts val="600"/>
              </a:spcBef>
              <a:spcAft>
                <a:spcPts val="0"/>
              </a:spcAft>
              <a:buClr>
                <a:prstClr val="white">
                  <a:lumMod val="75000"/>
                </a:prstClr>
              </a:buClr>
              <a:buSzTx/>
              <a:buFont typeface="Wingdings" pitchFamily="2" charset="2"/>
              <a:buChar char="§"/>
              <a:tabLst/>
              <a:defRPr/>
            </a:pPr>
            <a:r>
              <a:rPr kumimoji="0" lang="en-US" altLang="en-US" sz="28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Arial" panose="020B0604020202020204" pitchFamily="34" charset="0"/>
              </a:rPr>
              <a:t>data center networking</a:t>
            </a:r>
          </a:p>
          <a:p>
            <a:pPr marL="285750" marR="0" lvl="0" indent="-274638"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endParaRPr>
          </a:p>
          <a:p>
            <a:pPr marL="628650" marR="0" lvl="1" indent="-274638"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60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Ethernet switch</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3" name="Rectangle 3">
            <a:extLst>
              <a:ext uri="{FF2B5EF4-FFF2-40B4-BE49-F238E27FC236}">
                <a16:creationId xmlns:a16="http://schemas.microsoft.com/office/drawing/2014/main" id="{58132559-8058-8A4C-B10B-2116E2272F90}"/>
              </a:ext>
            </a:extLst>
          </p:cNvPr>
          <p:cNvSpPr txBox="1">
            <a:spLocks noChangeArrowheads="1"/>
          </p:cNvSpPr>
          <p:nvPr/>
        </p:nvSpPr>
        <p:spPr>
          <a:xfrm>
            <a:off x="846268" y="1386357"/>
            <a:ext cx="10756119" cy="49095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273050" algn="l" defTabSz="914400" rtl="0" eaLnBrk="1" fontAlgn="auto" latinLnBrk="0" hangingPunct="1">
              <a:lnSpc>
                <a:spcPct val="100000"/>
              </a:lnSpc>
              <a:spcBef>
                <a:spcPts val="1000"/>
              </a:spcBef>
              <a:spcAft>
                <a:spcPts val="0"/>
              </a:spcAft>
              <a:buClr>
                <a:srgbClr val="0000A8"/>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Switch is a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link-layer</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device: takes an </a:t>
            </a: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active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role</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store, forward Ethernet (or other type of) frames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examine incoming frame’s MAC address, </a:t>
            </a: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selectively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forward  frame to one-or-more outgoing links when frame is to be forwarded on segment, uses CSMA/CD to access segment</a:t>
            </a:r>
          </a:p>
          <a:p>
            <a:pPr marL="403225" marR="0" lvl="0" indent="-273050" algn="l" defTabSz="914400" rtl="0" eaLnBrk="1" fontAlgn="auto" latinLnBrk="0" hangingPunct="1">
              <a:lnSpc>
                <a:spcPct val="100000"/>
              </a:lnSpc>
              <a:spcBef>
                <a:spcPts val="1000"/>
              </a:spcBef>
              <a:spcAft>
                <a:spcPts val="0"/>
              </a:spcAft>
              <a:buClr>
                <a:srgbClr val="0000A8"/>
              </a:buClr>
              <a:buSzTx/>
              <a:buFont typeface="Wingdings" pitchFamily="2" charset="2"/>
              <a:buChar char="§"/>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transparent: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hosts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unaware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of presence of switches</a:t>
            </a:r>
          </a:p>
          <a:p>
            <a:pPr marL="403225" marR="0" lvl="0" indent="-273050" algn="l" defTabSz="914400" rtl="0" eaLnBrk="1" fontAlgn="auto" latinLnBrk="0" hangingPunct="1">
              <a:lnSpc>
                <a:spcPct val="100000"/>
              </a:lnSpc>
              <a:spcBef>
                <a:spcPts val="1000"/>
              </a:spcBef>
              <a:spcAft>
                <a:spcPts val="0"/>
              </a:spcAft>
              <a:buClr>
                <a:srgbClr val="0000A8"/>
              </a:buClr>
              <a:buSzTx/>
              <a:buFont typeface="Wingdings" pitchFamily="2" charset="2"/>
              <a:buChar char="§"/>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plug-and-play, self-learning</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switches do not need to be configured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Tree>
    <p:extLst>
      <p:ext uri="{BB962C8B-B14F-4D97-AF65-F5344CB8AC3E}">
        <p14:creationId xmlns:p14="http://schemas.microsoft.com/office/powerpoint/2010/main" val="20574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3" end="3"/>
                                            </p:txEl>
                                          </p:spTgt>
                                        </p:tgtEl>
                                        <p:attrNameLst>
                                          <p:attrName>style.visibility</p:attrName>
                                        </p:attrNameLst>
                                      </p:cBhvr>
                                      <p:to>
                                        <p:strVal val="visible"/>
                                      </p:to>
                                    </p:set>
                                    <p:animEffect transition="in" filter="dissolve">
                                      <p:cBhvr>
                                        <p:cTn id="7" dur="500"/>
                                        <p:tgtEl>
                                          <p:spTgt spid="3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4" end="4"/>
                                            </p:txEl>
                                          </p:spTgt>
                                        </p:tgtEl>
                                        <p:attrNameLst>
                                          <p:attrName>style.visibility</p:attrName>
                                        </p:attrNameLst>
                                      </p:cBhvr>
                                      <p:to>
                                        <p:strVal val="visible"/>
                                      </p:to>
                                    </p:set>
                                    <p:animEffect transition="in" filter="dissolve">
                                      <p:cBhvr>
                                        <p:cTn id="12" dur="500"/>
                                        <p:tgtEl>
                                          <p:spTgt spid="33">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3">
                                            <p:txEl>
                                              <p:pRg st="5" end="5"/>
                                            </p:txEl>
                                          </p:spTgt>
                                        </p:tgtEl>
                                        <p:attrNameLst>
                                          <p:attrName>style.visibility</p:attrName>
                                        </p:attrNameLst>
                                      </p:cBhvr>
                                      <p:to>
                                        <p:strVal val="visible"/>
                                      </p:to>
                                    </p:set>
                                    <p:animEffect transition="in" filter="dissolve">
                                      <p:cBhvr>
                                        <p:cTn id="15"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Switch: multiple simultaneous transmissions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7160640" y="1920913"/>
            <a:ext cx="3884571" cy="3909974"/>
            <a:chOff x="7670306" y="1697644"/>
            <a:chExt cx="3884571" cy="390997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34">
              <a:extLst>
                <a:ext uri="{FF2B5EF4-FFF2-40B4-BE49-F238E27FC236}">
                  <a16:creationId xmlns:a16="http://schemas.microsoft.com/office/drawing/2014/main" id="{DCB0325C-FF8E-0B4E-A6A6-A9116B9F803A}"/>
                </a:ext>
              </a:extLst>
            </p:cNvPr>
            <p:cNvSpPr txBox="1">
              <a:spLocks noChangeArrowheads="1"/>
            </p:cNvSpPr>
            <p:nvPr/>
          </p:nvSpPr>
          <p:spPr bwMode="auto">
            <a:xfrm>
              <a:off x="8855012" y="4899732"/>
              <a:ext cx="26998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switch with six interfaces (</a:t>
              </a:r>
              <a:r>
                <a:rPr kumimoji="0" lang="en-US" sz="20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1,2,3,4,5,6</a:t>
              </a: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  </a:t>
              </a:r>
            </a:p>
          </p:txBody>
        </p: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439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35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34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4251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6" y="2722016"/>
              <a:ext cx="3127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4" y="3014530"/>
              <a:ext cx="3190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sp>
        <p:nvSpPr>
          <p:cNvPr id="131" name="Rectangle 3">
            <a:extLst>
              <a:ext uri="{FF2B5EF4-FFF2-40B4-BE49-F238E27FC236}">
                <a16:creationId xmlns:a16="http://schemas.microsoft.com/office/drawing/2014/main" id="{C0047884-D119-174A-AE6D-FD50C58F7AB4}"/>
              </a:ext>
            </a:extLst>
          </p:cNvPr>
          <p:cNvSpPr txBox="1">
            <a:spLocks noChangeArrowheads="1"/>
          </p:cNvSpPr>
          <p:nvPr/>
        </p:nvSpPr>
        <p:spPr>
          <a:xfrm>
            <a:off x="929391" y="1533864"/>
            <a:ext cx="5846164" cy="3437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3688" algn="l" defTabSz="914400" rtl="0" eaLnBrk="1" fontAlgn="auto" latinLnBrk="0" hangingPunct="1">
              <a:lnSpc>
                <a:spcPct val="90000"/>
              </a:lnSpc>
              <a:spcBef>
                <a:spcPts val="10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hosts have dedicated, direct connection to switch</a:t>
            </a:r>
          </a:p>
          <a:p>
            <a:pPr marL="352425" marR="0" lvl="0" indent="-293688" algn="l" defTabSz="914400" rtl="0" eaLnBrk="1" fontAlgn="auto" latinLnBrk="0" hangingPunct="1">
              <a:lnSpc>
                <a:spcPct val="90000"/>
              </a:lnSpc>
              <a:spcBef>
                <a:spcPts val="10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switches buffer packets</a:t>
            </a:r>
          </a:p>
          <a:p>
            <a:pPr marL="352425" marR="0" lvl="0" indent="-293688" algn="l" defTabSz="914400" rtl="0" eaLnBrk="1" fontAlgn="auto" latinLnBrk="0" hangingPunct="1">
              <a:lnSpc>
                <a:spcPct val="90000"/>
              </a:lnSpc>
              <a:spcBef>
                <a:spcPts val="10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Ethernet protocol used on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each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incoming link, so: </a:t>
            </a:r>
          </a:p>
          <a:p>
            <a:pPr marL="695325" marR="0" lvl="1" indent="-29368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collisions; full 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link is its own collision domain</a:t>
            </a:r>
          </a:p>
        </p:txBody>
      </p:sp>
      <p:sp>
        <p:nvSpPr>
          <p:cNvPr id="132" name="Rectangle 3">
            <a:extLst>
              <a:ext uri="{FF2B5EF4-FFF2-40B4-BE49-F238E27FC236}">
                <a16:creationId xmlns:a16="http://schemas.microsoft.com/office/drawing/2014/main" id="{8FD6AE89-27E8-A046-84EB-C8AE1F12B488}"/>
              </a:ext>
            </a:extLst>
          </p:cNvPr>
          <p:cNvSpPr txBox="1">
            <a:spLocks noChangeArrowheads="1"/>
          </p:cNvSpPr>
          <p:nvPr/>
        </p:nvSpPr>
        <p:spPr>
          <a:xfrm>
            <a:off x="927244" y="4731250"/>
            <a:ext cx="6723621" cy="148924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3688" algn="l" defTabSz="914400" rtl="0" eaLnBrk="1" fontAlgn="auto" latinLnBrk="0" hangingPunct="1">
              <a:lnSpc>
                <a:spcPct val="90000"/>
              </a:lnSpc>
              <a:spcBef>
                <a:spcPts val="10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switching: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A-to-A’ and B-to-B</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can transmit simultaneously, without collisions</a:t>
            </a:r>
          </a:p>
        </p:txBody>
      </p:sp>
      <p:sp>
        <p:nvSpPr>
          <p:cNvPr id="130" name="Left-Right Arrow 129">
            <a:extLst>
              <a:ext uri="{FF2B5EF4-FFF2-40B4-BE49-F238E27FC236}">
                <a16:creationId xmlns:a16="http://schemas.microsoft.com/office/drawing/2014/main" id="{390325D3-5B28-6141-9145-A34DF8C34806}"/>
              </a:ext>
            </a:extLst>
          </p:cNvPr>
          <p:cNvSpPr/>
          <p:nvPr/>
        </p:nvSpPr>
        <p:spPr>
          <a:xfrm rot="5400000">
            <a:off x="8417537" y="3356139"/>
            <a:ext cx="1352278" cy="17792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Left-Right Arrow 133">
            <a:extLst>
              <a:ext uri="{FF2B5EF4-FFF2-40B4-BE49-F238E27FC236}">
                <a16:creationId xmlns:a16="http://schemas.microsoft.com/office/drawing/2014/main" id="{8716E4D4-5340-A04D-84B1-535BF0345A0D}"/>
              </a:ext>
            </a:extLst>
          </p:cNvPr>
          <p:cNvSpPr/>
          <p:nvPr/>
        </p:nvSpPr>
        <p:spPr>
          <a:xfrm rot="9282253">
            <a:off x="8060403" y="3378664"/>
            <a:ext cx="1986794" cy="199277"/>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92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dissolve">
                                      <p:cBhvr>
                                        <p:cTn id="7" dur="500"/>
                                        <p:tgtEl>
                                          <p:spTgt spid="13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0"/>
                                        </p:tgtEl>
                                        <p:attrNameLst>
                                          <p:attrName>style.visibility</p:attrName>
                                        </p:attrNameLst>
                                      </p:cBhvr>
                                      <p:to>
                                        <p:strVal val="visible"/>
                                      </p:to>
                                    </p:set>
                                    <p:animEffect transition="in" filter="dissolve">
                                      <p:cBhvr>
                                        <p:cTn id="11" dur="500"/>
                                        <p:tgtEl>
                                          <p:spTgt spid="13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dissolve">
                                      <p:cBhvr>
                                        <p:cTn id="1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0" grpId="0" animBg="1"/>
      <p:bldP spid="1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Switch: multiple simultaneous transmissions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7160640" y="1920913"/>
            <a:ext cx="3884571" cy="3909974"/>
            <a:chOff x="7670306" y="1697644"/>
            <a:chExt cx="3884571" cy="390997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34">
              <a:extLst>
                <a:ext uri="{FF2B5EF4-FFF2-40B4-BE49-F238E27FC236}">
                  <a16:creationId xmlns:a16="http://schemas.microsoft.com/office/drawing/2014/main" id="{DCB0325C-FF8E-0B4E-A6A6-A9116B9F803A}"/>
                </a:ext>
              </a:extLst>
            </p:cNvPr>
            <p:cNvSpPr txBox="1">
              <a:spLocks noChangeArrowheads="1"/>
            </p:cNvSpPr>
            <p:nvPr/>
          </p:nvSpPr>
          <p:spPr bwMode="auto">
            <a:xfrm>
              <a:off x="8855012" y="4899732"/>
              <a:ext cx="26998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switch with six interfaces (</a:t>
              </a:r>
              <a:r>
                <a:rPr kumimoji="0" lang="en-US" sz="20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1,2,3,4,5,6</a:t>
              </a: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  </a:t>
              </a:r>
            </a:p>
          </p:txBody>
        </p: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439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35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34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4251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6" y="2722016"/>
              <a:ext cx="3127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4" y="3014530"/>
              <a:ext cx="3190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sp>
        <p:nvSpPr>
          <p:cNvPr id="131" name="Rectangle 3">
            <a:extLst>
              <a:ext uri="{FF2B5EF4-FFF2-40B4-BE49-F238E27FC236}">
                <a16:creationId xmlns:a16="http://schemas.microsoft.com/office/drawing/2014/main" id="{C0047884-D119-174A-AE6D-FD50C58F7AB4}"/>
              </a:ext>
            </a:extLst>
          </p:cNvPr>
          <p:cNvSpPr txBox="1">
            <a:spLocks noChangeArrowheads="1"/>
          </p:cNvSpPr>
          <p:nvPr/>
        </p:nvSpPr>
        <p:spPr>
          <a:xfrm>
            <a:off x="929391" y="1533864"/>
            <a:ext cx="5846164" cy="3437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3688" algn="l" defTabSz="914400" rtl="0" eaLnBrk="1" fontAlgn="auto" latinLnBrk="0" hangingPunct="1">
              <a:lnSpc>
                <a:spcPct val="90000"/>
              </a:lnSpc>
              <a:spcBef>
                <a:spcPts val="10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hosts have dedicated, direct connection to switch</a:t>
            </a:r>
          </a:p>
          <a:p>
            <a:pPr marL="352425" marR="0" lvl="0" indent="-293688" algn="l" defTabSz="914400" rtl="0" eaLnBrk="1" fontAlgn="auto" latinLnBrk="0" hangingPunct="1">
              <a:lnSpc>
                <a:spcPct val="90000"/>
              </a:lnSpc>
              <a:spcBef>
                <a:spcPts val="10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switches buffer packets</a:t>
            </a:r>
          </a:p>
          <a:p>
            <a:pPr marL="352425" marR="0" lvl="0" indent="-293688" algn="l" defTabSz="914400" rtl="0" eaLnBrk="1" fontAlgn="auto" latinLnBrk="0" hangingPunct="1">
              <a:lnSpc>
                <a:spcPct val="90000"/>
              </a:lnSpc>
              <a:spcBef>
                <a:spcPts val="10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Ethernet protocol used on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each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incoming link, so: </a:t>
            </a:r>
          </a:p>
          <a:p>
            <a:pPr marL="695325" marR="0" lvl="1" indent="-29368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collisions; full 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link is its own collision domain</a:t>
            </a:r>
          </a:p>
        </p:txBody>
      </p:sp>
      <p:sp>
        <p:nvSpPr>
          <p:cNvPr id="132" name="Rectangle 3">
            <a:extLst>
              <a:ext uri="{FF2B5EF4-FFF2-40B4-BE49-F238E27FC236}">
                <a16:creationId xmlns:a16="http://schemas.microsoft.com/office/drawing/2014/main" id="{8FD6AE89-27E8-A046-84EB-C8AE1F12B488}"/>
              </a:ext>
            </a:extLst>
          </p:cNvPr>
          <p:cNvSpPr txBox="1">
            <a:spLocks noChangeArrowheads="1"/>
          </p:cNvSpPr>
          <p:nvPr/>
        </p:nvSpPr>
        <p:spPr>
          <a:xfrm>
            <a:off x="927244" y="4731249"/>
            <a:ext cx="6723621" cy="175057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3688" algn="l" defTabSz="914400" rtl="0" eaLnBrk="1" fontAlgn="auto" latinLnBrk="0" hangingPunct="1">
              <a:lnSpc>
                <a:spcPct val="90000"/>
              </a:lnSpc>
              <a:spcBef>
                <a:spcPts val="10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switching: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A-to-A’ and B-to-B</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can transmit simultaneously, without collisions</a:t>
            </a:r>
          </a:p>
          <a:p>
            <a:pPr marL="695325" marR="0" lvl="1" indent="-29368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but A-to-A’ and C to A’ can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not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happen simultaneously </a:t>
            </a:r>
          </a:p>
        </p:txBody>
      </p:sp>
      <p:sp>
        <p:nvSpPr>
          <p:cNvPr id="130" name="Left-Right Arrow 129">
            <a:extLst>
              <a:ext uri="{FF2B5EF4-FFF2-40B4-BE49-F238E27FC236}">
                <a16:creationId xmlns:a16="http://schemas.microsoft.com/office/drawing/2014/main" id="{390325D3-5B28-6141-9145-A34DF8C34806}"/>
              </a:ext>
            </a:extLst>
          </p:cNvPr>
          <p:cNvSpPr/>
          <p:nvPr/>
        </p:nvSpPr>
        <p:spPr>
          <a:xfrm rot="5400000">
            <a:off x="8324937" y="3356139"/>
            <a:ext cx="1352278" cy="17792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Down Arrow 2">
            <a:extLst>
              <a:ext uri="{FF2B5EF4-FFF2-40B4-BE49-F238E27FC236}">
                <a16:creationId xmlns:a16="http://schemas.microsoft.com/office/drawing/2014/main" id="{9A3E0939-38DE-0C45-ACDE-CA1F0EECF0D8}"/>
              </a:ext>
            </a:extLst>
          </p:cNvPr>
          <p:cNvSpPr/>
          <p:nvPr/>
        </p:nvSpPr>
        <p:spPr>
          <a:xfrm>
            <a:off x="9120852" y="3472405"/>
            <a:ext cx="185194" cy="75235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113D7BA5-ACC3-8B47-832A-E18396A3E89E}"/>
              </a:ext>
            </a:extLst>
          </p:cNvPr>
          <p:cNvCxnSpPr>
            <a:cxnSpLocks/>
          </p:cNvCxnSpPr>
          <p:nvPr/>
        </p:nvCxnSpPr>
        <p:spPr>
          <a:xfrm>
            <a:off x="9178725" y="3487837"/>
            <a:ext cx="717630" cy="366532"/>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10;&#10;Description automatically generated">
            <a:extLst>
              <a:ext uri="{FF2B5EF4-FFF2-40B4-BE49-F238E27FC236}">
                <a16:creationId xmlns:a16="http://schemas.microsoft.com/office/drawing/2014/main" id="{7F559CCE-5086-9E49-8C51-74974885AF5D}"/>
              </a:ext>
            </a:extLst>
          </p:cNvPr>
          <p:cNvPicPr>
            <a:picLocks noChangeAspect="1"/>
          </p:cNvPicPr>
          <p:nvPr/>
        </p:nvPicPr>
        <p:blipFill>
          <a:blip r:embed="rId5">
            <a:alphaModFix amt="81000"/>
          </a:blip>
          <a:stretch>
            <a:fillRect/>
          </a:stretch>
        </p:blipFill>
        <p:spPr>
          <a:xfrm>
            <a:off x="8310621" y="2697717"/>
            <a:ext cx="1577693" cy="1699054"/>
          </a:xfrm>
          <a:prstGeom prst="rect">
            <a:avLst/>
          </a:prstGeom>
          <a:effectLst/>
        </p:spPr>
      </p:pic>
    </p:spTree>
    <p:extLst>
      <p:ext uri="{BB962C8B-B14F-4D97-AF65-F5344CB8AC3E}">
        <p14:creationId xmlns:p14="http://schemas.microsoft.com/office/powerpoint/2010/main" val="223580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Switch forwarding table</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7160640" y="1916920"/>
            <a:ext cx="3578613" cy="3064134"/>
            <a:chOff x="7670306" y="1697644"/>
            <a:chExt cx="3578613" cy="306413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439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35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34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4251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6" y="2722016"/>
              <a:ext cx="3127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4" y="3014530"/>
              <a:ext cx="3190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sp>
        <p:nvSpPr>
          <p:cNvPr id="53" name="Rectangle 3">
            <a:extLst>
              <a:ext uri="{FF2B5EF4-FFF2-40B4-BE49-F238E27FC236}">
                <a16:creationId xmlns:a16="http://schemas.microsoft.com/office/drawing/2014/main" id="{3272ACEF-9C84-214A-B643-3A7A1976A772}"/>
              </a:ext>
            </a:extLst>
          </p:cNvPr>
          <p:cNvSpPr txBox="1">
            <a:spLocks noChangeArrowheads="1"/>
          </p:cNvSpPr>
          <p:nvPr/>
        </p:nvSpPr>
        <p:spPr>
          <a:xfrm>
            <a:off x="789457" y="1563480"/>
            <a:ext cx="6960458" cy="137459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388938" algn="l" defTabSz="914400" rtl="0" eaLnBrk="1" fontAlgn="auto" latinLnBrk="0" hangingPunct="1">
              <a:lnSpc>
                <a:spcPts val="3000"/>
              </a:lnSpc>
              <a:spcBef>
                <a:spcPts val="1000"/>
              </a:spcBef>
              <a:spcAft>
                <a:spcPts val="0"/>
              </a:spcAft>
              <a:buClr>
                <a:srgbClr val="0000A3"/>
              </a:buClr>
              <a:buSzTx/>
              <a:buFont typeface="Wingdings" charset="0"/>
              <a:buNone/>
              <a:tabLst/>
              <a:defRPr/>
            </a:pPr>
            <a:r>
              <a:rPr kumimoji="0" lang="en-US" sz="2800" b="0" i="1" u="sng" strike="noStrike" kern="1200" cap="none" spc="0" normalizeH="0" baseline="0" noProof="0" dirty="0">
                <a:ln>
                  <a:noFill/>
                </a:ln>
                <a:solidFill>
                  <a:srgbClr val="CC0000"/>
                </a:solidFill>
                <a:effectLst/>
                <a:uLnTx/>
                <a:uFillTx/>
                <a:latin typeface="Calibri" panose="020F0502020204030204"/>
                <a:ea typeface="+mn-ea"/>
                <a:cs typeface="+mn-cs"/>
              </a:rPr>
              <a:t>Q:</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does switch know A’ reachable via interface 4, B’ reachable via interface 5?</a:t>
            </a:r>
          </a:p>
        </p:txBody>
      </p:sp>
      <p:sp>
        <p:nvSpPr>
          <p:cNvPr id="54" name="Rectangle 3">
            <a:extLst>
              <a:ext uri="{FF2B5EF4-FFF2-40B4-BE49-F238E27FC236}">
                <a16:creationId xmlns:a16="http://schemas.microsoft.com/office/drawing/2014/main" id="{A82580A7-8BF6-A34C-A06F-64205B1C4DAA}"/>
              </a:ext>
            </a:extLst>
          </p:cNvPr>
          <p:cNvSpPr txBox="1">
            <a:spLocks noChangeArrowheads="1"/>
          </p:cNvSpPr>
          <p:nvPr/>
        </p:nvSpPr>
        <p:spPr bwMode="auto">
          <a:xfrm>
            <a:off x="1152393" y="2506650"/>
            <a:ext cx="5892981"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marR="0" lvl="0" indent="0" algn="l" defTabSz="914400" rtl="0" eaLnBrk="0" fontAlgn="base" latinLnBrk="0" hangingPunct="0">
              <a:lnSpc>
                <a:spcPts val="3000"/>
              </a:lnSpc>
              <a:spcBef>
                <a:spcPct val="20000"/>
              </a:spcBef>
              <a:spcAft>
                <a:spcPct val="0"/>
              </a:spcAft>
              <a:buClr>
                <a:srgbClr val="000099"/>
              </a:buClr>
              <a:buSzPct val="100000"/>
              <a:buFont typeface="Wingdings" charset="0"/>
              <a:buNone/>
              <a:tabLst/>
              <a:defRPr/>
            </a:pPr>
            <a:r>
              <a:rPr kumimoji="0" lang="en-US" sz="2800" b="0" i="1" u="sng" strike="noStrike" kern="1200" cap="none" spc="0" normalizeH="0" baseline="0" noProof="0" dirty="0">
                <a:ln>
                  <a:noFill/>
                </a:ln>
                <a:solidFill>
                  <a:srgbClr val="CC0000"/>
                </a:solidFill>
                <a:effectLst/>
                <a:uLnTx/>
                <a:uFillTx/>
                <a:latin typeface="Calibri" panose="020F0502020204030204"/>
                <a:ea typeface="ＭＳ Ｐゴシック" charset="0"/>
                <a:cs typeface="+mn-cs"/>
              </a:rPr>
              <a:t>A:</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each switch has a </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switch table,</a:t>
            </a:r>
            <a:r>
              <a:rPr kumimoji="0" lang="en-US" sz="28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each entry:</a:t>
            </a:r>
          </a:p>
          <a:p>
            <a:pPr marL="522288" marR="0" lvl="1" indent="-284163" algn="l" defTabSz="914400" rtl="0" eaLnBrk="0" fontAlgn="base" latinLnBrk="0" hangingPunct="0">
              <a:lnSpc>
                <a:spcPct val="100000"/>
              </a:lnSpc>
              <a:spcBef>
                <a:spcPct val="20000"/>
              </a:spcBef>
              <a:spcAft>
                <a:spcPct val="0"/>
              </a:spcAft>
              <a:buClr>
                <a:srgbClr val="000099"/>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(MAC address of host, interface to reach host, time stamp)</a:t>
            </a:r>
          </a:p>
          <a:p>
            <a:pPr marL="522288" marR="0" lvl="1" indent="-284163" algn="l" defTabSz="914400" rtl="0" eaLnBrk="0" fontAlgn="base" latinLnBrk="0" hangingPunct="0">
              <a:lnSpc>
                <a:spcPct val="100000"/>
              </a:lnSpc>
              <a:spcBef>
                <a:spcPct val="20000"/>
              </a:spcBef>
              <a:spcAft>
                <a:spcPct val="0"/>
              </a:spcAft>
              <a:buClr>
                <a:srgbClr val="000099"/>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looks like a routing table!</a:t>
            </a:r>
          </a:p>
        </p:txBody>
      </p:sp>
      <p:sp>
        <p:nvSpPr>
          <p:cNvPr id="55" name="Rectangle 3">
            <a:extLst>
              <a:ext uri="{FF2B5EF4-FFF2-40B4-BE49-F238E27FC236}">
                <a16:creationId xmlns:a16="http://schemas.microsoft.com/office/drawing/2014/main" id="{B5C1B845-8A4E-8643-95FE-E6C348037A84}"/>
              </a:ext>
            </a:extLst>
          </p:cNvPr>
          <p:cNvSpPr txBox="1">
            <a:spLocks noChangeArrowheads="1"/>
          </p:cNvSpPr>
          <p:nvPr/>
        </p:nvSpPr>
        <p:spPr bwMode="auto">
          <a:xfrm>
            <a:off x="719530" y="4863228"/>
            <a:ext cx="6100996" cy="168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61963" marR="0" lvl="0" indent="-403225" algn="l" defTabSz="914400" rtl="0" eaLnBrk="0" fontAlgn="base" latinLnBrk="0" hangingPunct="0">
              <a:lnSpc>
                <a:spcPct val="90000"/>
              </a:lnSpc>
              <a:spcBef>
                <a:spcPct val="20000"/>
              </a:spcBef>
              <a:spcAft>
                <a:spcPct val="0"/>
              </a:spcAft>
              <a:buClr>
                <a:srgbClr val="000099"/>
              </a:buClr>
              <a:buSzPct val="65000"/>
              <a:buFont typeface="Wingdings" charset="0"/>
              <a:buNone/>
              <a:tabLst/>
              <a:defRPr/>
            </a:pPr>
            <a:r>
              <a:rPr kumimoji="0" lang="en-US" sz="3200" b="0" i="1" u="sng" strike="noStrike" kern="1200" cap="none" spc="0" normalizeH="0" baseline="0" noProof="0" dirty="0">
                <a:ln>
                  <a:noFill/>
                </a:ln>
                <a:solidFill>
                  <a:srgbClr val="CC0000"/>
                </a:solidFill>
                <a:effectLst/>
                <a:uLnTx/>
                <a:uFillTx/>
                <a:latin typeface="Calibri" panose="020F0502020204030204"/>
                <a:ea typeface="ＭＳ Ｐゴシック" charset="0"/>
                <a:cs typeface="+mn-cs"/>
              </a:rPr>
              <a:t>Q:</a:t>
            </a:r>
            <a:r>
              <a:rPr kumimoji="0" lang="en-US" sz="32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how are entries created, maintained in switch table? </a:t>
            </a:r>
            <a:endPar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06450" marR="0" lvl="1" indent="-284163" algn="l" defTabSz="914400" rtl="0" eaLnBrk="0" fontAlgn="base" latinLnBrk="0" hangingPunct="0">
              <a:lnSpc>
                <a:spcPct val="100000"/>
              </a:lnSpc>
              <a:spcBef>
                <a:spcPct val="20000"/>
              </a:spcBef>
              <a:spcAft>
                <a:spcPct val="0"/>
              </a:spcAft>
              <a:buClr>
                <a:srgbClr val="000099"/>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something like a routing protocol?</a:t>
            </a:r>
          </a:p>
        </p:txBody>
      </p:sp>
    </p:spTree>
    <p:extLst>
      <p:ext uri="{BB962C8B-B14F-4D97-AF65-F5344CB8AC3E}">
        <p14:creationId xmlns:p14="http://schemas.microsoft.com/office/powerpoint/2010/main" val="220783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Switch: self-learning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7160640" y="1916920"/>
            <a:ext cx="3578613" cy="3064134"/>
            <a:chOff x="7670306" y="1697644"/>
            <a:chExt cx="3578613" cy="306413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439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35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34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4251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6" y="2722016"/>
              <a:ext cx="3127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4" y="3014530"/>
              <a:ext cx="3190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alibri" panose="020F0502020204030204"/>
                  <a:ea typeface="ＭＳ Ｐゴシック" charset="0"/>
                  <a:cs typeface="Arial" charset="0"/>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sp>
        <p:nvSpPr>
          <p:cNvPr id="56" name="Rectangle 3">
            <a:extLst>
              <a:ext uri="{FF2B5EF4-FFF2-40B4-BE49-F238E27FC236}">
                <a16:creationId xmlns:a16="http://schemas.microsoft.com/office/drawing/2014/main" id="{85F01849-AEE6-3441-878F-12EDB7FD0A7C}"/>
              </a:ext>
            </a:extLst>
          </p:cNvPr>
          <p:cNvSpPr txBox="1">
            <a:spLocks noChangeArrowheads="1"/>
          </p:cNvSpPr>
          <p:nvPr/>
        </p:nvSpPr>
        <p:spPr>
          <a:xfrm>
            <a:off x="976536" y="1261672"/>
            <a:ext cx="5123322" cy="49560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marR="0" lvl="0" indent="-231775"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switch</a:t>
            </a: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learns</a:t>
            </a: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which hosts can be reached through which interfaces</a:t>
            </a:r>
          </a:p>
        </p:txBody>
      </p:sp>
      <p:grpSp>
        <p:nvGrpSpPr>
          <p:cNvPr id="87" name="Group 36">
            <a:extLst>
              <a:ext uri="{FF2B5EF4-FFF2-40B4-BE49-F238E27FC236}">
                <a16:creationId xmlns:a16="http://schemas.microsoft.com/office/drawing/2014/main" id="{DAA48F12-6533-5E49-BC8C-E6111336043F}"/>
              </a:ext>
            </a:extLst>
          </p:cNvPr>
          <p:cNvGrpSpPr>
            <a:grpSpLocks/>
          </p:cNvGrpSpPr>
          <p:nvPr/>
        </p:nvGrpSpPr>
        <p:grpSpPr bwMode="auto">
          <a:xfrm>
            <a:off x="9401904" y="1700213"/>
            <a:ext cx="1428750" cy="369887"/>
            <a:chOff x="1750" y="3514"/>
            <a:chExt cx="900" cy="233"/>
          </a:xfrm>
        </p:grpSpPr>
        <p:sp>
          <p:nvSpPr>
            <p:cNvPr id="90" name="Rectangle 32">
              <a:extLst>
                <a:ext uri="{FF2B5EF4-FFF2-40B4-BE49-F238E27FC236}">
                  <a16:creationId xmlns:a16="http://schemas.microsoft.com/office/drawing/2014/main" id="{D78A7103-7C7E-4148-ADEE-247272ED7AB7}"/>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94" name="Text Box 33">
              <a:extLst>
                <a:ext uri="{FF2B5EF4-FFF2-40B4-BE49-F238E27FC236}">
                  <a16:creationId xmlns:a16="http://schemas.microsoft.com/office/drawing/2014/main" id="{DFB7B335-ED11-BB47-948B-912AABEB9A06}"/>
                </a:ext>
              </a:extLst>
            </p:cNvPr>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01" name="Line 34">
              <a:extLst>
                <a:ext uri="{FF2B5EF4-FFF2-40B4-BE49-F238E27FC236}">
                  <a16:creationId xmlns:a16="http://schemas.microsoft.com/office/drawing/2014/main" id="{5AD7E61E-1B4F-9F40-849C-B58555EB703B}"/>
                </a:ext>
              </a:extLst>
            </p:cNvPr>
            <p:cNvSpPr>
              <a:spLocks noChangeShapeType="1"/>
            </p:cNvSpPr>
            <p:nvPr/>
          </p:nvSpPr>
          <p:spPr bwMode="auto">
            <a:xfrm>
              <a:off x="1936" y="3545"/>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4" name="Line 35">
              <a:extLst>
                <a:ext uri="{FF2B5EF4-FFF2-40B4-BE49-F238E27FC236}">
                  <a16:creationId xmlns:a16="http://schemas.microsoft.com/office/drawing/2014/main" id="{9BB2E148-C440-834C-AD0F-790E8F10D633}"/>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2" name="Group 41">
            <a:extLst>
              <a:ext uri="{FF2B5EF4-FFF2-40B4-BE49-F238E27FC236}">
                <a16:creationId xmlns:a16="http://schemas.microsoft.com/office/drawing/2014/main" id="{3C28E805-471B-E04D-97A8-9A5E40DFB23E}"/>
              </a:ext>
            </a:extLst>
          </p:cNvPr>
          <p:cNvGrpSpPr>
            <a:grpSpLocks/>
          </p:cNvGrpSpPr>
          <p:nvPr/>
        </p:nvGrpSpPr>
        <p:grpSpPr bwMode="auto">
          <a:xfrm>
            <a:off x="9617804" y="1001713"/>
            <a:ext cx="1450975" cy="714375"/>
            <a:chOff x="4406" y="331"/>
            <a:chExt cx="914" cy="450"/>
          </a:xfrm>
        </p:grpSpPr>
        <p:sp>
          <p:nvSpPr>
            <p:cNvPr id="113" name="Line 37">
              <a:extLst>
                <a:ext uri="{FF2B5EF4-FFF2-40B4-BE49-F238E27FC236}">
                  <a16:creationId xmlns:a16="http://schemas.microsoft.com/office/drawing/2014/main" id="{6AB9F431-37D8-8C42-BF8F-9B4CFEC5C601}"/>
                </a:ext>
              </a:extLst>
            </p:cNvPr>
            <p:cNvSpPr>
              <a:spLocks noChangeShapeType="1"/>
            </p:cNvSpPr>
            <p:nvPr/>
          </p:nvSpPr>
          <p:spPr bwMode="auto">
            <a:xfrm flipV="1">
              <a:off x="4406" y="439"/>
              <a:ext cx="252" cy="339"/>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4" name="Line 38">
              <a:extLst>
                <a:ext uri="{FF2B5EF4-FFF2-40B4-BE49-F238E27FC236}">
                  <a16:creationId xmlns:a16="http://schemas.microsoft.com/office/drawing/2014/main" id="{01DF6A7E-0C82-EF4D-B658-AFDC6B130756}"/>
                </a:ext>
              </a:extLst>
            </p:cNvPr>
            <p:cNvSpPr>
              <a:spLocks noChangeShapeType="1"/>
            </p:cNvSpPr>
            <p:nvPr/>
          </p:nvSpPr>
          <p:spPr bwMode="auto">
            <a:xfrm flipV="1">
              <a:off x="4524" y="594"/>
              <a:ext cx="137" cy="18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5" name="Text Box 39">
              <a:extLst>
                <a:ext uri="{FF2B5EF4-FFF2-40B4-BE49-F238E27FC236}">
                  <a16:creationId xmlns:a16="http://schemas.microsoft.com/office/drawing/2014/main" id="{89A8208A-B64D-A649-BF1C-4C74413EA27C}"/>
                </a:ext>
              </a:extLst>
            </p:cNvPr>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Arial" charset="0"/>
                </a:rPr>
                <a:t>Source: A</a:t>
              </a:r>
            </a:p>
          </p:txBody>
        </p:sp>
        <p:sp>
          <p:nvSpPr>
            <p:cNvPr id="117" name="Text Box 40">
              <a:extLst>
                <a:ext uri="{FF2B5EF4-FFF2-40B4-BE49-F238E27FC236}">
                  <a16:creationId xmlns:a16="http://schemas.microsoft.com/office/drawing/2014/main" id="{DAE4B472-EC59-3840-A021-8B5DF3B06B15}"/>
                </a:ext>
              </a:extLst>
            </p:cNvPr>
            <p:cNvSpPr txBox="1">
              <a:spLocks noChangeArrowheads="1"/>
            </p:cNvSpPr>
            <p:nvPr/>
          </p:nvSpPr>
          <p:spPr bwMode="auto">
            <a:xfrm>
              <a:off x="4660" y="492"/>
              <a:ext cx="5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Dest: A</a:t>
              </a:r>
              <a:r>
                <a:rPr kumimoji="0" lang="ja-JP" altLang="en-US" sz="1600" b="0" i="0" u="none" strike="noStrike" kern="0" cap="none" spc="0" normalizeH="0" baseline="0" noProof="0">
                  <a:ln>
                    <a:noFill/>
                  </a:ln>
                  <a:solidFill>
                    <a:srgbClr val="000000"/>
                  </a:solidFill>
                  <a:effectLst/>
                  <a:uLnTx/>
                  <a:uFillTx/>
                  <a:latin typeface="Arial" charset="0"/>
                  <a:ea typeface="ＭＳ Ｐゴシック" charset="0"/>
                  <a:cs typeface="Arial" charset="0"/>
                </a:rPr>
                <a:t>’</a:t>
              </a: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136" name="Group 47">
            <a:extLst>
              <a:ext uri="{FF2B5EF4-FFF2-40B4-BE49-F238E27FC236}">
                <a16:creationId xmlns:a16="http://schemas.microsoft.com/office/drawing/2014/main" id="{1B12577C-0191-8E4E-A291-946524830733}"/>
              </a:ext>
            </a:extLst>
          </p:cNvPr>
          <p:cNvGrpSpPr>
            <a:grpSpLocks/>
          </p:cNvGrpSpPr>
          <p:nvPr/>
        </p:nvGrpSpPr>
        <p:grpSpPr bwMode="auto">
          <a:xfrm>
            <a:off x="6859613" y="5161978"/>
            <a:ext cx="3017838" cy="1444625"/>
            <a:chOff x="3441" y="3154"/>
            <a:chExt cx="1901" cy="910"/>
          </a:xfrm>
        </p:grpSpPr>
        <p:sp>
          <p:nvSpPr>
            <p:cNvPr id="137" name="Rectangle 43">
              <a:extLst>
                <a:ext uri="{FF2B5EF4-FFF2-40B4-BE49-F238E27FC236}">
                  <a16:creationId xmlns:a16="http://schemas.microsoft.com/office/drawing/2014/main" id="{CFC4983A-87EB-6F46-ABFC-40F8E7DC672F}"/>
                </a:ext>
              </a:extLst>
            </p:cNvPr>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38" name="Text Box 42">
              <a:extLst>
                <a:ext uri="{FF2B5EF4-FFF2-40B4-BE49-F238E27FC236}">
                  <a16:creationId xmlns:a16="http://schemas.microsoft.com/office/drawing/2014/main" id="{73B1613F-E0C4-884E-BF3F-ED286CD7912B}"/>
                </a:ext>
              </a:extLst>
            </p:cNvPr>
            <p:cNvSpPr txBox="1">
              <a:spLocks noChangeArrowheads="1"/>
            </p:cNvSpPr>
            <p:nvPr/>
          </p:nvSpPr>
          <p:spPr bwMode="auto">
            <a:xfrm>
              <a:off x="3441" y="3175"/>
              <a:ext cx="18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MAC addr   interface    TTL</a:t>
              </a:r>
            </a:p>
          </p:txBody>
        </p:sp>
        <p:sp>
          <p:nvSpPr>
            <p:cNvPr id="139" name="Line 44">
              <a:extLst>
                <a:ext uri="{FF2B5EF4-FFF2-40B4-BE49-F238E27FC236}">
                  <a16:creationId xmlns:a16="http://schemas.microsoft.com/office/drawing/2014/main" id="{27310E1A-F7A8-C34F-B4AB-DA69889E7ED2}"/>
                </a:ext>
              </a:extLst>
            </p:cNvPr>
            <p:cNvSpPr>
              <a:spLocks noChangeShapeType="1"/>
            </p:cNvSpPr>
            <p:nvPr/>
          </p:nvSpPr>
          <p:spPr bwMode="auto">
            <a:xfrm>
              <a:off x="4226" y="3154"/>
              <a:ext cx="0" cy="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Line 45">
              <a:extLst>
                <a:ext uri="{FF2B5EF4-FFF2-40B4-BE49-F238E27FC236}">
                  <a16:creationId xmlns:a16="http://schemas.microsoft.com/office/drawing/2014/main" id="{8D5C0673-87EF-E145-991E-580068245AB7}"/>
                </a:ext>
              </a:extLst>
            </p:cNvPr>
            <p:cNvSpPr>
              <a:spLocks noChangeShapeType="1"/>
            </p:cNvSpPr>
            <p:nvPr/>
          </p:nvSpPr>
          <p:spPr bwMode="auto">
            <a:xfrm>
              <a:off x="4963" y="3157"/>
              <a:ext cx="0" cy="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Line 46">
              <a:extLst>
                <a:ext uri="{FF2B5EF4-FFF2-40B4-BE49-F238E27FC236}">
                  <a16:creationId xmlns:a16="http://schemas.microsoft.com/office/drawing/2014/main" id="{25D52884-545E-1443-BF74-A53234D42DD2}"/>
                </a:ext>
              </a:extLst>
            </p:cNvPr>
            <p:cNvSpPr>
              <a:spLocks noChangeShapeType="1"/>
            </p:cNvSpPr>
            <p:nvPr/>
          </p:nvSpPr>
          <p:spPr bwMode="auto">
            <a:xfrm>
              <a:off x="3452" y="3397"/>
              <a:ext cx="18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2" name="Text Box 48">
            <a:extLst>
              <a:ext uri="{FF2B5EF4-FFF2-40B4-BE49-F238E27FC236}">
                <a16:creationId xmlns:a16="http://schemas.microsoft.com/office/drawing/2014/main" id="{2C00B571-E4E4-084A-9CDA-551389440F75}"/>
              </a:ext>
            </a:extLst>
          </p:cNvPr>
          <p:cNvSpPr txBox="1">
            <a:spLocks noChangeArrowheads="1"/>
          </p:cNvSpPr>
          <p:nvPr/>
        </p:nvSpPr>
        <p:spPr bwMode="auto">
          <a:xfrm>
            <a:off x="9971998" y="5026261"/>
            <a:ext cx="17240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Switch table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(initially empty)</a:t>
            </a:r>
          </a:p>
        </p:txBody>
      </p:sp>
      <p:grpSp>
        <p:nvGrpSpPr>
          <p:cNvPr id="143" name="Group 53">
            <a:extLst>
              <a:ext uri="{FF2B5EF4-FFF2-40B4-BE49-F238E27FC236}">
                <a16:creationId xmlns:a16="http://schemas.microsoft.com/office/drawing/2014/main" id="{D17C6D36-E54D-044E-A019-1162299E8C67}"/>
              </a:ext>
            </a:extLst>
          </p:cNvPr>
          <p:cNvGrpSpPr>
            <a:grpSpLocks/>
          </p:cNvGrpSpPr>
          <p:nvPr/>
        </p:nvGrpSpPr>
        <p:grpSpPr bwMode="auto">
          <a:xfrm>
            <a:off x="7294588" y="5595366"/>
            <a:ext cx="2471738" cy="376237"/>
            <a:chOff x="2376" y="3383"/>
            <a:chExt cx="1557" cy="237"/>
          </a:xfrm>
        </p:grpSpPr>
        <p:sp>
          <p:nvSpPr>
            <p:cNvPr id="144" name="Text Box 49">
              <a:extLst>
                <a:ext uri="{FF2B5EF4-FFF2-40B4-BE49-F238E27FC236}">
                  <a16:creationId xmlns:a16="http://schemas.microsoft.com/office/drawing/2014/main" id="{10AD2303-735E-E141-A4FF-C74D8EE49F44}"/>
                </a:ext>
              </a:extLst>
            </p:cNvPr>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145" name="Text Box 50">
              <a:extLst>
                <a:ext uri="{FF2B5EF4-FFF2-40B4-BE49-F238E27FC236}">
                  <a16:creationId xmlns:a16="http://schemas.microsoft.com/office/drawing/2014/main" id="{6F0C2F89-1DDF-4F4A-8300-2FCD7BA38D56}"/>
                </a:ext>
              </a:extLst>
            </p:cNvPr>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146" name="Text Box 51">
              <a:extLst>
                <a:ext uri="{FF2B5EF4-FFF2-40B4-BE49-F238E27FC236}">
                  <a16:creationId xmlns:a16="http://schemas.microsoft.com/office/drawing/2014/main" id="{53CB1A69-A5BC-F24D-B6A2-DB129666110D}"/>
                </a:ext>
              </a:extLst>
            </p:cNvPr>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60</a:t>
              </a:r>
            </a:p>
          </p:txBody>
        </p:sp>
      </p:grpSp>
      <p:sp>
        <p:nvSpPr>
          <p:cNvPr id="147" name="Rectangle 3">
            <a:extLst>
              <a:ext uri="{FF2B5EF4-FFF2-40B4-BE49-F238E27FC236}">
                <a16:creationId xmlns:a16="http://schemas.microsoft.com/office/drawing/2014/main" id="{FBFA79B0-81AC-9341-8AC3-2D621A889701}"/>
              </a:ext>
            </a:extLst>
          </p:cNvPr>
          <p:cNvSpPr txBox="1">
            <a:spLocks noChangeArrowheads="1"/>
          </p:cNvSpPr>
          <p:nvPr/>
        </p:nvSpPr>
        <p:spPr>
          <a:xfrm>
            <a:off x="770121" y="2803034"/>
            <a:ext cx="5123322" cy="141015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1038" marR="0" lvl="1" indent="-2238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frame received, switch “learns”  location of sender: incoming LAN segment</a:t>
            </a:r>
          </a:p>
        </p:txBody>
      </p:sp>
      <p:sp>
        <p:nvSpPr>
          <p:cNvPr id="148" name="Rectangle 3">
            <a:extLst>
              <a:ext uri="{FF2B5EF4-FFF2-40B4-BE49-F238E27FC236}">
                <a16:creationId xmlns:a16="http://schemas.microsoft.com/office/drawing/2014/main" id="{F0D7D631-1213-B24D-A84E-319118ACBB6D}"/>
              </a:ext>
            </a:extLst>
          </p:cNvPr>
          <p:cNvSpPr txBox="1">
            <a:spLocks noChangeArrowheads="1"/>
          </p:cNvSpPr>
          <p:nvPr/>
        </p:nvSpPr>
        <p:spPr>
          <a:xfrm>
            <a:off x="783624" y="4101328"/>
            <a:ext cx="5123322" cy="10378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1038" marR="0" lvl="1" indent="-2238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records sender/location pair in switch table</a:t>
            </a:r>
          </a:p>
        </p:txBody>
      </p:sp>
    </p:spTree>
    <p:extLst>
      <p:ext uri="{BB962C8B-B14F-4D97-AF65-F5344CB8AC3E}">
        <p14:creationId xmlns:p14="http://schemas.microsoft.com/office/powerpoint/2010/main" val="190616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dissolve">
                                      <p:cBhvr>
                                        <p:cTn id="15" dur="500"/>
                                        <p:tgtEl>
                                          <p:spTgt spid="13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dissolve">
                                      <p:cBhvr>
                                        <p:cTn id="18" dur="500"/>
                                        <p:tgtEl>
                                          <p:spTgt spid="14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2"/>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2.5E-6 1.48148E-6 L -0.1069 0.11481 L -0.1069 0.24329 " pathEditMode="relative" rAng="0" ptsTypes="AAA">
                                      <p:cBhvr>
                                        <p:cTn id="24" dur="2000" fill="hold"/>
                                        <p:tgtEl>
                                          <p:spTgt spid="87"/>
                                        </p:tgtEl>
                                        <p:attrNameLst>
                                          <p:attrName>ppt_x</p:attrName>
                                          <p:attrName>ppt_y</p:attrName>
                                        </p:attrNameLst>
                                      </p:cBhvr>
                                      <p:rCtr x="-5352" y="12153"/>
                                    </p:animMotion>
                                  </p:childTnLst>
                                </p:cTn>
                              </p:par>
                              <p:par>
                                <p:cTn id="25" presetID="9"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dissolve">
                                      <p:cBhvr>
                                        <p:cTn id="27" dur="500"/>
                                        <p:tgtEl>
                                          <p:spTgt spid="1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3"/>
                                        </p:tgtEl>
                                        <p:attrNameLst>
                                          <p:attrName>style.visibility</p:attrName>
                                        </p:attrNameLst>
                                      </p:cBhvr>
                                      <p:to>
                                        <p:strVal val="visible"/>
                                      </p:to>
                                    </p:set>
                                    <p:animEffect transition="in" filter="dissolve">
                                      <p:cBhvr>
                                        <p:cTn id="32" dur="500"/>
                                        <p:tgtEl>
                                          <p:spTgt spid="14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48"/>
                                        </p:tgtEl>
                                        <p:attrNameLst>
                                          <p:attrName>style.visibility</p:attrName>
                                        </p:attrNameLst>
                                      </p:cBhvr>
                                      <p:to>
                                        <p:strVal val="visible"/>
                                      </p:to>
                                    </p:set>
                                    <p:animEffect transition="in" filter="dissolve">
                                      <p:cBhvr>
                                        <p:cTn id="35"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7" grpId="0"/>
      <p:bldP spid="1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Switch: frame filtering/forwarding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4" name="Rectangle 3">
            <a:extLst>
              <a:ext uri="{FF2B5EF4-FFF2-40B4-BE49-F238E27FC236}">
                <a16:creationId xmlns:a16="http://schemas.microsoft.com/office/drawing/2014/main" id="{9D301D7F-691E-9442-B7E1-16D484F2E6B3}"/>
              </a:ext>
            </a:extLst>
          </p:cNvPr>
          <p:cNvSpPr txBox="1">
            <a:spLocks noChangeArrowheads="1"/>
          </p:cNvSpPr>
          <p:nvPr/>
        </p:nvSpPr>
        <p:spPr>
          <a:xfrm>
            <a:off x="630237" y="1370013"/>
            <a:ext cx="10867219" cy="509587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100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frame received at switch:</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record incoming link, MAC address of sending host</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 index switch table using MAC destination address</a:t>
            </a:r>
            <a:endParaRPr kumimoji="0" lang="en-US" sz="2800" b="1" i="0" u="none" strike="noStrike" kern="1200" cap="none" spc="0" normalizeH="0" baseline="0" noProof="0" dirty="0">
              <a:ln>
                <a:noFill/>
              </a:ln>
              <a:solidFill>
                <a:srgbClr val="ED7D31"/>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3. if</a:t>
            </a:r>
            <a:r>
              <a:rPr kumimoji="0" lang="en-US" sz="2800" b="1" i="0" u="none" strike="noStrike" kern="1200" cap="none" spc="0" normalizeH="0" baseline="0" noProof="0" dirty="0">
                <a:ln>
                  <a:noFill/>
                </a:ln>
                <a:solidFill>
                  <a:srgbClr val="ED7D31"/>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entry found for destination</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then {</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1" i="0" u="none" strike="noStrike" kern="1200" cap="none" spc="0" normalizeH="0" baseline="0" noProof="0" dirty="0">
                <a:ln>
                  <a:noFill/>
                </a:ln>
                <a:solidFill>
                  <a:srgbClr val="000099"/>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a:t>
            </a:r>
            <a:r>
              <a:rPr kumimoji="0" lang="en-US" sz="2800" b="1" i="0" u="none" strike="noStrike" kern="1200" cap="none" spc="0" normalizeH="0" baseline="0" noProof="0" dirty="0">
                <a:ln>
                  <a:noFill/>
                </a:ln>
                <a:solidFill>
                  <a:srgbClr val="ED7D31"/>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destination on segment from which frame arrived</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then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drop frame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else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forward frame on interface indicated by entry</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1" i="0" u="none" strike="noStrike" kern="1200" cap="none" spc="0" normalizeH="0" baseline="0" noProof="0" dirty="0">
                <a:ln>
                  <a:noFill/>
                </a:ln>
                <a:solidFill>
                  <a:srgbClr val="ED7D31"/>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a:t>
            </a:r>
            <a:r>
              <a:rPr kumimoji="0" lang="en-US" sz="2800" b="1" i="0" u="none" strike="noStrike" kern="1200" cap="none" spc="0" normalizeH="0" baseline="0" noProof="0" dirty="0">
                <a:ln>
                  <a:noFill/>
                </a:ln>
                <a:solidFill>
                  <a:srgbClr val="ED7D31"/>
                </a:solidFill>
                <a:effectLst/>
                <a:uLnTx/>
                <a:uFillTx/>
                <a:latin typeface="Calibri" panose="020F0502020204030204"/>
                <a:ea typeface="+mn-ea"/>
                <a:cs typeface="+mn-cs"/>
              </a:rPr>
              <a:t>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else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flood  /* forward on all interfaces except arriving interface */</a:t>
            </a:r>
          </a:p>
          <a:p>
            <a:pPr marL="1600200" marR="0" lvl="3" indent="-228600" algn="l" defTabSz="914400" rtl="0" eaLnBrk="1" fontAlgn="auto" latinLnBrk="0" hangingPunct="1">
              <a:lnSpc>
                <a:spcPct val="90000"/>
              </a:lnSpc>
              <a:spcBef>
                <a:spcPts val="5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p:txBody>
      </p:sp>
    </p:spTree>
    <p:extLst>
      <p:ext uri="{BB962C8B-B14F-4D97-AF65-F5344CB8AC3E}">
        <p14:creationId xmlns:p14="http://schemas.microsoft.com/office/powerpoint/2010/main" val="30739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xEl>
                                              <p:pRg st="1" end="1"/>
                                            </p:txEl>
                                          </p:spTgt>
                                        </p:tgtEl>
                                        <p:attrNameLst>
                                          <p:attrName>style.visibility</p:attrName>
                                        </p:attrNameLst>
                                      </p:cBhvr>
                                      <p:to>
                                        <p:strVal val="visible"/>
                                      </p:to>
                                    </p:set>
                                    <p:animEffect transition="in" filter="dissolve">
                                      <p:cBhvr>
                                        <p:cTn id="7" dur="500"/>
                                        <p:tgtEl>
                                          <p:spTgt spid="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4">
                                            <p:txEl>
                                              <p:pRg st="2" end="2"/>
                                            </p:txEl>
                                          </p:spTgt>
                                        </p:tgtEl>
                                        <p:attrNameLst>
                                          <p:attrName>style.visibility</p:attrName>
                                        </p:attrNameLst>
                                      </p:cBhvr>
                                      <p:to>
                                        <p:strVal val="visible"/>
                                      </p:to>
                                    </p:set>
                                    <p:animEffect transition="in" filter="dissolve">
                                      <p:cBhvr>
                                        <p:cTn id="12" dur="500"/>
                                        <p:tgtEl>
                                          <p:spTgt spid="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4">
                                            <p:txEl>
                                              <p:pRg st="3" end="3"/>
                                            </p:txEl>
                                          </p:spTgt>
                                        </p:tgtEl>
                                        <p:attrNameLst>
                                          <p:attrName>style.visibility</p:attrName>
                                        </p:attrNameLst>
                                      </p:cBhvr>
                                      <p:to>
                                        <p:strVal val="visible"/>
                                      </p:to>
                                    </p:set>
                                    <p:animEffect transition="in" filter="dissolve">
                                      <p:cBhvr>
                                        <p:cTn id="17" dur="500"/>
                                        <p:tgtEl>
                                          <p:spTgt spid="74">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4">
                                            <p:txEl>
                                              <p:pRg st="4" end="4"/>
                                            </p:txEl>
                                          </p:spTgt>
                                        </p:tgtEl>
                                        <p:attrNameLst>
                                          <p:attrName>style.visibility</p:attrName>
                                        </p:attrNameLst>
                                      </p:cBhvr>
                                      <p:to>
                                        <p:strVal val="visible"/>
                                      </p:to>
                                    </p:set>
                                    <p:animEffect transition="in" filter="dissolve">
                                      <p:cBhvr>
                                        <p:cTn id="20" dur="500"/>
                                        <p:tgtEl>
                                          <p:spTgt spid="74">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4">
                                            <p:txEl>
                                              <p:pRg st="5" end="5"/>
                                            </p:txEl>
                                          </p:spTgt>
                                        </p:tgtEl>
                                        <p:attrNameLst>
                                          <p:attrName>style.visibility</p:attrName>
                                        </p:attrNameLst>
                                      </p:cBhvr>
                                      <p:to>
                                        <p:strVal val="visible"/>
                                      </p:to>
                                    </p:set>
                                    <p:animEffect transition="in" filter="dissolve">
                                      <p:cBhvr>
                                        <p:cTn id="23" dur="500"/>
                                        <p:tgtEl>
                                          <p:spTgt spid="74">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4">
                                            <p:txEl>
                                              <p:pRg st="6" end="6"/>
                                            </p:txEl>
                                          </p:spTgt>
                                        </p:tgtEl>
                                        <p:attrNameLst>
                                          <p:attrName>style.visibility</p:attrName>
                                        </p:attrNameLst>
                                      </p:cBhvr>
                                      <p:to>
                                        <p:strVal val="visible"/>
                                      </p:to>
                                    </p:set>
                                    <p:animEffect transition="in" filter="dissolve">
                                      <p:cBhvr>
                                        <p:cTn id="26" dur="500"/>
                                        <p:tgtEl>
                                          <p:spTgt spid="7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4">
                                            <p:txEl>
                                              <p:pRg st="7" end="7"/>
                                            </p:txEl>
                                          </p:spTgt>
                                        </p:tgtEl>
                                        <p:attrNameLst>
                                          <p:attrName>style.visibility</p:attrName>
                                        </p:attrNameLst>
                                      </p:cBhvr>
                                      <p:to>
                                        <p:strVal val="visible"/>
                                      </p:to>
                                    </p:set>
                                    <p:animEffect transition="in" filter="dissolve">
                                      <p:cBhvr>
                                        <p:cTn id="31" dur="500"/>
                                        <p:tgtEl>
                                          <p:spTgt spid="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5D9C7336-B284-B248-977F-12A6ED5617B2}"/>
              </a:ext>
            </a:extLst>
          </p:cNvPr>
          <p:cNvGrpSpPr/>
          <p:nvPr/>
        </p:nvGrpSpPr>
        <p:grpSpPr>
          <a:xfrm>
            <a:off x="6860837" y="1886940"/>
            <a:ext cx="3578613" cy="3064134"/>
            <a:chOff x="7670306" y="1697644"/>
            <a:chExt cx="3578613" cy="3064134"/>
          </a:xfrm>
        </p:grpSpPr>
        <p:cxnSp>
          <p:nvCxnSpPr>
            <p:cNvPr id="231" name="Straight Connector 230">
              <a:extLst>
                <a:ext uri="{FF2B5EF4-FFF2-40B4-BE49-F238E27FC236}">
                  <a16:creationId xmlns:a16="http://schemas.microsoft.com/office/drawing/2014/main" id="{19CA1041-69D6-AC4E-B034-24CA20B57C9C}"/>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Text Box 23">
              <a:extLst>
                <a:ext uri="{FF2B5EF4-FFF2-40B4-BE49-F238E27FC236}">
                  <a16:creationId xmlns:a16="http://schemas.microsoft.com/office/drawing/2014/main" id="{442EB782-14E1-9E40-83D8-F1C1B938DC33}"/>
                </a:ext>
              </a:extLst>
            </p:cNvPr>
            <p:cNvSpPr txBox="1">
              <a:spLocks noChangeArrowheads="1"/>
            </p:cNvSpPr>
            <p:nvPr/>
          </p:nvSpPr>
          <p:spPr bwMode="auto">
            <a:xfrm>
              <a:off x="9846148" y="1727551"/>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234" name="Text Box 24">
              <a:extLst>
                <a:ext uri="{FF2B5EF4-FFF2-40B4-BE49-F238E27FC236}">
                  <a16:creationId xmlns:a16="http://schemas.microsoft.com/office/drawing/2014/main" id="{0318F838-23C5-BE44-9E0A-BDEEDCAB6C15}"/>
                </a:ext>
              </a:extLst>
            </p:cNvPr>
            <p:cNvSpPr txBox="1">
              <a:spLocks noChangeArrowheads="1"/>
            </p:cNvSpPr>
            <p:nvPr/>
          </p:nvSpPr>
          <p:spPr bwMode="auto">
            <a:xfrm>
              <a:off x="9844697" y="4149731"/>
              <a:ext cx="439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235" name="Text Box 25">
              <a:extLst>
                <a:ext uri="{FF2B5EF4-FFF2-40B4-BE49-F238E27FC236}">
                  <a16:creationId xmlns:a16="http://schemas.microsoft.com/office/drawing/2014/main" id="{63DDD5B0-A791-0E47-A5AA-5DF8B5F1AB4C}"/>
                </a:ext>
              </a:extLst>
            </p:cNvPr>
            <p:cNvSpPr txBox="1">
              <a:spLocks noChangeArrowheads="1"/>
            </p:cNvSpPr>
            <p:nvPr/>
          </p:nvSpPr>
          <p:spPr bwMode="auto">
            <a:xfrm>
              <a:off x="10740738" y="2137677"/>
              <a:ext cx="35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236" name="Text Box 26">
              <a:extLst>
                <a:ext uri="{FF2B5EF4-FFF2-40B4-BE49-F238E27FC236}">
                  <a16:creationId xmlns:a16="http://schemas.microsoft.com/office/drawing/2014/main" id="{C027FE79-CD04-FD4A-881F-30A897250B57}"/>
                </a:ext>
              </a:extLst>
            </p:cNvPr>
            <p:cNvSpPr txBox="1">
              <a:spLocks noChangeArrowheads="1"/>
            </p:cNvSpPr>
            <p:nvPr/>
          </p:nvSpPr>
          <p:spPr bwMode="auto">
            <a:xfrm>
              <a:off x="8061935" y="3914988"/>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237" name="Text Box 27">
              <a:extLst>
                <a:ext uri="{FF2B5EF4-FFF2-40B4-BE49-F238E27FC236}">
                  <a16:creationId xmlns:a16="http://schemas.microsoft.com/office/drawing/2014/main" id="{A053DC0F-643C-F04F-B0B7-D3D3390D08E1}"/>
                </a:ext>
              </a:extLst>
            </p:cNvPr>
            <p:cNvSpPr txBox="1">
              <a:spLocks noChangeArrowheads="1"/>
            </p:cNvSpPr>
            <p:nvPr/>
          </p:nvSpPr>
          <p:spPr bwMode="auto">
            <a:xfrm>
              <a:off x="10739721" y="3994819"/>
              <a:ext cx="34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sp>
          <p:nvSpPr>
            <p:cNvPr id="238" name="Text Box 28">
              <a:extLst>
                <a:ext uri="{FF2B5EF4-FFF2-40B4-BE49-F238E27FC236}">
                  <a16:creationId xmlns:a16="http://schemas.microsoft.com/office/drawing/2014/main" id="{B0BD91C8-3388-7343-9A43-D6ECC51BD0B0}"/>
                </a:ext>
              </a:extLst>
            </p:cNvPr>
            <p:cNvSpPr txBox="1">
              <a:spLocks noChangeArrowheads="1"/>
            </p:cNvSpPr>
            <p:nvPr/>
          </p:nvSpPr>
          <p:spPr bwMode="auto">
            <a:xfrm>
              <a:off x="8044749" y="2060029"/>
              <a:ext cx="4251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grpSp>
          <p:nvGrpSpPr>
            <p:cNvPr id="239" name="Group 49">
              <a:extLst>
                <a:ext uri="{FF2B5EF4-FFF2-40B4-BE49-F238E27FC236}">
                  <a16:creationId xmlns:a16="http://schemas.microsoft.com/office/drawing/2014/main" id="{F3D12A85-8DCB-6F4C-87B3-910D40AD49F5}"/>
                </a:ext>
              </a:extLst>
            </p:cNvPr>
            <p:cNvGrpSpPr>
              <a:grpSpLocks/>
            </p:cNvGrpSpPr>
            <p:nvPr/>
          </p:nvGrpSpPr>
          <p:grpSpPr bwMode="auto">
            <a:xfrm>
              <a:off x="7686715" y="2428791"/>
              <a:ext cx="833957" cy="690324"/>
              <a:chOff x="-44" y="1473"/>
              <a:chExt cx="981" cy="1105"/>
            </a:xfrm>
          </p:grpSpPr>
          <p:pic>
            <p:nvPicPr>
              <p:cNvPr id="276" name="Picture 50" descr="desktop_computer_stylized_medium">
                <a:extLst>
                  <a:ext uri="{FF2B5EF4-FFF2-40B4-BE49-F238E27FC236}">
                    <a16:creationId xmlns:a16="http://schemas.microsoft.com/office/drawing/2014/main" id="{0FA5F242-D9CC-7B43-8B0F-CAA8253CE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 name="Freeform 51">
                <a:extLst>
                  <a:ext uri="{FF2B5EF4-FFF2-40B4-BE49-F238E27FC236}">
                    <a16:creationId xmlns:a16="http://schemas.microsoft.com/office/drawing/2014/main" id="{4E3DB5FC-CF20-3248-9431-D1DB3E948D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40" name="Group 49">
              <a:extLst>
                <a:ext uri="{FF2B5EF4-FFF2-40B4-BE49-F238E27FC236}">
                  <a16:creationId xmlns:a16="http://schemas.microsoft.com/office/drawing/2014/main" id="{258BBD35-B717-1C41-8439-B58A64DE320A}"/>
                </a:ext>
              </a:extLst>
            </p:cNvPr>
            <p:cNvGrpSpPr>
              <a:grpSpLocks/>
            </p:cNvGrpSpPr>
            <p:nvPr/>
          </p:nvGrpSpPr>
          <p:grpSpPr bwMode="auto">
            <a:xfrm>
              <a:off x="7670306" y="3312731"/>
              <a:ext cx="833957" cy="690324"/>
              <a:chOff x="-44" y="1473"/>
              <a:chExt cx="981" cy="1105"/>
            </a:xfrm>
          </p:grpSpPr>
          <p:pic>
            <p:nvPicPr>
              <p:cNvPr id="274" name="Picture 50" descr="desktop_computer_stylized_medium">
                <a:extLst>
                  <a:ext uri="{FF2B5EF4-FFF2-40B4-BE49-F238E27FC236}">
                    <a16:creationId xmlns:a16="http://schemas.microsoft.com/office/drawing/2014/main" id="{6340044B-A1E6-C542-8E79-5919087AB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 name="Freeform 51">
                <a:extLst>
                  <a:ext uri="{FF2B5EF4-FFF2-40B4-BE49-F238E27FC236}">
                    <a16:creationId xmlns:a16="http://schemas.microsoft.com/office/drawing/2014/main" id="{733DB364-ACCE-4B43-AE61-F2D72C3FE79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41" name="Text Box 35">
              <a:extLst>
                <a:ext uri="{FF2B5EF4-FFF2-40B4-BE49-F238E27FC236}">
                  <a16:creationId xmlns:a16="http://schemas.microsoft.com/office/drawing/2014/main" id="{B2B2BEF6-3229-AC41-BF08-049A7A48F094}"/>
                </a:ext>
              </a:extLst>
            </p:cNvPr>
            <p:cNvSpPr txBox="1">
              <a:spLocks noChangeArrowheads="1"/>
            </p:cNvSpPr>
            <p:nvPr/>
          </p:nvSpPr>
          <p:spPr bwMode="auto">
            <a:xfrm>
              <a:off x="9340356" y="2722016"/>
              <a:ext cx="3127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1</a:t>
              </a:r>
            </a:p>
          </p:txBody>
        </p:sp>
        <p:sp>
          <p:nvSpPr>
            <p:cNvPr id="242" name="Text Box 36">
              <a:extLst>
                <a:ext uri="{FF2B5EF4-FFF2-40B4-BE49-F238E27FC236}">
                  <a16:creationId xmlns:a16="http://schemas.microsoft.com/office/drawing/2014/main" id="{29AB05FA-043D-1141-98C2-F8D6AD2F65A9}"/>
                </a:ext>
              </a:extLst>
            </p:cNvPr>
            <p:cNvSpPr txBox="1">
              <a:spLocks noChangeArrowheads="1"/>
            </p:cNvSpPr>
            <p:nvPr/>
          </p:nvSpPr>
          <p:spPr bwMode="auto">
            <a:xfrm>
              <a:off x="9775745" y="28004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2</a:t>
              </a:r>
            </a:p>
          </p:txBody>
        </p:sp>
        <p:sp>
          <p:nvSpPr>
            <p:cNvPr id="243" name="Text Box 37">
              <a:extLst>
                <a:ext uri="{FF2B5EF4-FFF2-40B4-BE49-F238E27FC236}">
                  <a16:creationId xmlns:a16="http://schemas.microsoft.com/office/drawing/2014/main" id="{845B5800-C9CB-9C48-BBE7-C52D3843E182}"/>
                </a:ext>
              </a:extLst>
            </p:cNvPr>
            <p:cNvSpPr txBox="1">
              <a:spLocks noChangeArrowheads="1"/>
            </p:cNvSpPr>
            <p:nvPr/>
          </p:nvSpPr>
          <p:spPr bwMode="auto">
            <a:xfrm>
              <a:off x="9922900" y="3225116"/>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3</a:t>
              </a:r>
            </a:p>
          </p:txBody>
        </p:sp>
        <p:sp>
          <p:nvSpPr>
            <p:cNvPr id="244" name="Text Box 38">
              <a:extLst>
                <a:ext uri="{FF2B5EF4-FFF2-40B4-BE49-F238E27FC236}">
                  <a16:creationId xmlns:a16="http://schemas.microsoft.com/office/drawing/2014/main" id="{6641849E-350C-FA4A-8B4F-5659349E1BEE}"/>
                </a:ext>
              </a:extLst>
            </p:cNvPr>
            <p:cNvSpPr txBox="1">
              <a:spLocks noChangeArrowheads="1"/>
            </p:cNvSpPr>
            <p:nvPr/>
          </p:nvSpPr>
          <p:spPr bwMode="auto">
            <a:xfrm>
              <a:off x="9525472" y="347435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4</a:t>
              </a:r>
            </a:p>
          </p:txBody>
        </p:sp>
        <p:sp>
          <p:nvSpPr>
            <p:cNvPr id="245" name="Text Box 39">
              <a:extLst>
                <a:ext uri="{FF2B5EF4-FFF2-40B4-BE49-F238E27FC236}">
                  <a16:creationId xmlns:a16="http://schemas.microsoft.com/office/drawing/2014/main" id="{EA081912-6C33-A94C-B256-B5A4BA7F1465}"/>
                </a:ext>
              </a:extLst>
            </p:cNvPr>
            <p:cNvSpPr txBox="1">
              <a:spLocks noChangeArrowheads="1"/>
            </p:cNvSpPr>
            <p:nvPr/>
          </p:nvSpPr>
          <p:spPr bwMode="auto">
            <a:xfrm>
              <a:off x="9061577" y="344066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5</a:t>
              </a:r>
            </a:p>
          </p:txBody>
        </p:sp>
        <p:sp>
          <p:nvSpPr>
            <p:cNvPr id="246" name="Text Box 40">
              <a:extLst>
                <a:ext uri="{FF2B5EF4-FFF2-40B4-BE49-F238E27FC236}">
                  <a16:creationId xmlns:a16="http://schemas.microsoft.com/office/drawing/2014/main" id="{537638BC-1028-1D4B-B4E0-32654E447AFA}"/>
                </a:ext>
              </a:extLst>
            </p:cNvPr>
            <p:cNvSpPr txBox="1">
              <a:spLocks noChangeArrowheads="1"/>
            </p:cNvSpPr>
            <p:nvPr/>
          </p:nvSpPr>
          <p:spPr bwMode="auto">
            <a:xfrm>
              <a:off x="8947484" y="3014530"/>
              <a:ext cx="3190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rPr>
                <a:t>6</a:t>
              </a:r>
            </a:p>
          </p:txBody>
        </p:sp>
        <p:sp>
          <p:nvSpPr>
            <p:cNvPr id="247" name="Rectangle 37">
              <a:extLst>
                <a:ext uri="{FF2B5EF4-FFF2-40B4-BE49-F238E27FC236}">
                  <a16:creationId xmlns:a16="http://schemas.microsoft.com/office/drawing/2014/main" id="{90D086F5-7A0E-AA45-A64C-8A5FF6B15962}"/>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248" name="Rectangle 37">
              <a:extLst>
                <a:ext uri="{FF2B5EF4-FFF2-40B4-BE49-F238E27FC236}">
                  <a16:creationId xmlns:a16="http://schemas.microsoft.com/office/drawing/2014/main" id="{BA79AAD5-72BD-E845-9E60-E71A083155E2}"/>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249" name="Rectangle 37">
              <a:extLst>
                <a:ext uri="{FF2B5EF4-FFF2-40B4-BE49-F238E27FC236}">
                  <a16:creationId xmlns:a16="http://schemas.microsoft.com/office/drawing/2014/main" id="{53C00B0F-614B-9B4A-8B5D-F18B57A035D4}"/>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250" name="Rectangle 37">
              <a:extLst>
                <a:ext uri="{FF2B5EF4-FFF2-40B4-BE49-F238E27FC236}">
                  <a16:creationId xmlns:a16="http://schemas.microsoft.com/office/drawing/2014/main" id="{49C94F37-988D-9C40-8F4A-18EA0D634891}"/>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251" name="Group 44">
              <a:extLst>
                <a:ext uri="{FF2B5EF4-FFF2-40B4-BE49-F238E27FC236}">
                  <a16:creationId xmlns:a16="http://schemas.microsoft.com/office/drawing/2014/main" id="{7E9300E7-296C-AF4E-B26B-6F621B4937C0}"/>
                </a:ext>
              </a:extLst>
            </p:cNvPr>
            <p:cNvGrpSpPr>
              <a:grpSpLocks/>
            </p:cNvGrpSpPr>
            <p:nvPr/>
          </p:nvGrpSpPr>
          <p:grpSpPr bwMode="auto">
            <a:xfrm>
              <a:off x="10416209" y="2517915"/>
              <a:ext cx="799548" cy="697947"/>
              <a:chOff x="-44" y="1473"/>
              <a:chExt cx="981" cy="1105"/>
            </a:xfrm>
          </p:grpSpPr>
          <p:pic>
            <p:nvPicPr>
              <p:cNvPr id="272" name="Picture 45" descr="desktop_computer_stylized_medium">
                <a:extLst>
                  <a:ext uri="{FF2B5EF4-FFF2-40B4-BE49-F238E27FC236}">
                    <a16:creationId xmlns:a16="http://schemas.microsoft.com/office/drawing/2014/main" id="{BB1D91A6-CE77-6745-9F01-197C26458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 name="Freeform 46">
                <a:extLst>
                  <a:ext uri="{FF2B5EF4-FFF2-40B4-BE49-F238E27FC236}">
                    <a16:creationId xmlns:a16="http://schemas.microsoft.com/office/drawing/2014/main" id="{006EE6F6-0578-544E-992A-7AB336043B6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252" name="Picture 45" descr="desktop_computer_stylized_medium">
              <a:extLst>
                <a:ext uri="{FF2B5EF4-FFF2-40B4-BE49-F238E27FC236}">
                  <a16:creationId xmlns:a16="http://schemas.microsoft.com/office/drawing/2014/main" id="{9ACA2EB6-F20A-2C4B-8A2F-E6D3F5E5F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 name="Freeform 46">
              <a:extLst>
                <a:ext uri="{FF2B5EF4-FFF2-40B4-BE49-F238E27FC236}">
                  <a16:creationId xmlns:a16="http://schemas.microsoft.com/office/drawing/2014/main" id="{FFF48EE2-DF55-E144-A9BA-13654A919B91}"/>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254" name="Straight Connector 253">
              <a:extLst>
                <a:ext uri="{FF2B5EF4-FFF2-40B4-BE49-F238E27FC236}">
                  <a16:creationId xmlns:a16="http://schemas.microsoft.com/office/drawing/2014/main" id="{786E80F9-DAE6-1B41-8589-04255A26C26C}"/>
                </a:ext>
              </a:extLst>
            </p:cNvPr>
            <p:cNvCxnSpPr>
              <a:cxnSpLocks/>
              <a:stCxn id="247" idx="0"/>
              <a:endCxn id="250"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5D3AA51-A22B-CA45-B72B-D80C353622C6}"/>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37">
              <a:extLst>
                <a:ext uri="{FF2B5EF4-FFF2-40B4-BE49-F238E27FC236}">
                  <a16:creationId xmlns:a16="http://schemas.microsoft.com/office/drawing/2014/main" id="{067CFD89-4499-D246-A986-D0BCD2B68EF6}"/>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sp>
          <p:nvSpPr>
            <p:cNvPr id="257" name="Rectangle 37">
              <a:extLst>
                <a:ext uri="{FF2B5EF4-FFF2-40B4-BE49-F238E27FC236}">
                  <a16:creationId xmlns:a16="http://schemas.microsoft.com/office/drawing/2014/main" id="{61A42C6C-B063-584F-BF1D-F06305DDE73E}"/>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rPr>
                <a:t> </a:t>
              </a:r>
            </a:p>
          </p:txBody>
        </p:sp>
        <p:grpSp>
          <p:nvGrpSpPr>
            <p:cNvPr id="258" name="Group 257">
              <a:extLst>
                <a:ext uri="{FF2B5EF4-FFF2-40B4-BE49-F238E27FC236}">
                  <a16:creationId xmlns:a16="http://schemas.microsoft.com/office/drawing/2014/main" id="{AF5A4350-90DC-1B4D-96F3-BB88397B0C86}"/>
                </a:ext>
              </a:extLst>
            </p:cNvPr>
            <p:cNvGrpSpPr/>
            <p:nvPr/>
          </p:nvGrpSpPr>
          <p:grpSpPr>
            <a:xfrm>
              <a:off x="9236687" y="3108787"/>
              <a:ext cx="711278" cy="420709"/>
              <a:chOff x="3668110" y="2448910"/>
              <a:chExt cx="3794234" cy="2165130"/>
            </a:xfrm>
          </p:grpSpPr>
          <p:sp>
            <p:nvSpPr>
              <p:cNvPr id="265" name="Rectangle 264">
                <a:extLst>
                  <a:ext uri="{FF2B5EF4-FFF2-40B4-BE49-F238E27FC236}">
                    <a16:creationId xmlns:a16="http://schemas.microsoft.com/office/drawing/2014/main" id="{39002E78-2621-974E-B083-B26AFB5BE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6" name="Freeform 265">
                <a:extLst>
                  <a:ext uri="{FF2B5EF4-FFF2-40B4-BE49-F238E27FC236}">
                    <a16:creationId xmlns:a16="http://schemas.microsoft.com/office/drawing/2014/main" id="{4E4FBC91-5F89-5B45-ADE8-ECD82C1228A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67" name="Group 266">
                <a:extLst>
                  <a:ext uri="{FF2B5EF4-FFF2-40B4-BE49-F238E27FC236}">
                    <a16:creationId xmlns:a16="http://schemas.microsoft.com/office/drawing/2014/main" id="{B0D16B52-431B-3C43-9235-AEE9F9BC6347}"/>
                  </a:ext>
                </a:extLst>
              </p:cNvPr>
              <p:cNvGrpSpPr/>
              <p:nvPr/>
            </p:nvGrpSpPr>
            <p:grpSpPr>
              <a:xfrm>
                <a:off x="3941378" y="2603243"/>
                <a:ext cx="3202061" cy="1066110"/>
                <a:chOff x="7939341" y="3037317"/>
                <a:chExt cx="897649" cy="353919"/>
              </a:xfrm>
            </p:grpSpPr>
            <p:sp>
              <p:nvSpPr>
                <p:cNvPr id="268" name="Freeform 267">
                  <a:extLst>
                    <a:ext uri="{FF2B5EF4-FFF2-40B4-BE49-F238E27FC236}">
                      <a16:creationId xmlns:a16="http://schemas.microsoft.com/office/drawing/2014/main" id="{3FA7CB23-A881-CF4A-BF07-A7DFE7D23EB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id="{02B7B083-6A6E-184A-92E8-9F1B934DE8F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id="{56145C06-CABB-F140-BE89-9C6F8A9D818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1" name="Freeform 270">
                  <a:extLst>
                    <a:ext uri="{FF2B5EF4-FFF2-40B4-BE49-F238E27FC236}">
                      <a16:creationId xmlns:a16="http://schemas.microsoft.com/office/drawing/2014/main" id="{EFB9D617-C10B-044D-905E-DB979763CE54}"/>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59" name="Group 44">
              <a:extLst>
                <a:ext uri="{FF2B5EF4-FFF2-40B4-BE49-F238E27FC236}">
                  <a16:creationId xmlns:a16="http://schemas.microsoft.com/office/drawing/2014/main" id="{3019FB51-9833-4343-8126-22D5F2F3D902}"/>
                </a:ext>
              </a:extLst>
            </p:cNvPr>
            <p:cNvGrpSpPr>
              <a:grpSpLocks/>
            </p:cNvGrpSpPr>
            <p:nvPr/>
          </p:nvGrpSpPr>
          <p:grpSpPr bwMode="auto">
            <a:xfrm>
              <a:off x="9011867" y="4020081"/>
              <a:ext cx="853270" cy="741697"/>
              <a:chOff x="-44" y="1473"/>
              <a:chExt cx="981" cy="1105"/>
            </a:xfrm>
          </p:grpSpPr>
          <p:pic>
            <p:nvPicPr>
              <p:cNvPr id="263" name="Picture 45" descr="desktop_computer_stylized_medium">
                <a:extLst>
                  <a:ext uri="{FF2B5EF4-FFF2-40B4-BE49-F238E27FC236}">
                    <a16:creationId xmlns:a16="http://schemas.microsoft.com/office/drawing/2014/main" id="{B0D7DBF9-401C-CD44-9543-1523E4E9D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4" name="Freeform 46">
                <a:extLst>
                  <a:ext uri="{FF2B5EF4-FFF2-40B4-BE49-F238E27FC236}">
                    <a16:creationId xmlns:a16="http://schemas.microsoft.com/office/drawing/2014/main" id="{A575CFD9-375B-754C-B04B-92FCB9BD719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60" name="Group 44">
              <a:extLst>
                <a:ext uri="{FF2B5EF4-FFF2-40B4-BE49-F238E27FC236}">
                  <a16:creationId xmlns:a16="http://schemas.microsoft.com/office/drawing/2014/main" id="{89E2D833-C5F0-7D4C-931F-4B3742677F62}"/>
                </a:ext>
              </a:extLst>
            </p:cNvPr>
            <p:cNvGrpSpPr>
              <a:grpSpLocks/>
            </p:cNvGrpSpPr>
            <p:nvPr/>
          </p:nvGrpSpPr>
          <p:grpSpPr bwMode="auto">
            <a:xfrm>
              <a:off x="9087713" y="1697644"/>
              <a:ext cx="853270" cy="741697"/>
              <a:chOff x="-44" y="1473"/>
              <a:chExt cx="981" cy="1105"/>
            </a:xfrm>
          </p:grpSpPr>
          <p:pic>
            <p:nvPicPr>
              <p:cNvPr id="261" name="Picture 45" descr="desktop_computer_stylized_medium">
                <a:extLst>
                  <a:ext uri="{FF2B5EF4-FFF2-40B4-BE49-F238E27FC236}">
                    <a16:creationId xmlns:a16="http://schemas.microsoft.com/office/drawing/2014/main" id="{548CE23B-194D-254B-8DDD-77CBA1F3C9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 name="Freeform 46">
                <a:extLst>
                  <a:ext uri="{FF2B5EF4-FFF2-40B4-BE49-F238E27FC236}">
                    <a16:creationId xmlns:a16="http://schemas.microsoft.com/office/drawing/2014/main" id="{AA81A17E-A136-9648-BEC6-6585B4A5807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Self-learning, forwarding: example</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174" name="Group 32">
            <a:extLst>
              <a:ext uri="{FF2B5EF4-FFF2-40B4-BE49-F238E27FC236}">
                <a16:creationId xmlns:a16="http://schemas.microsoft.com/office/drawing/2014/main" id="{C266851A-F364-8B48-9090-9CB1462826F1}"/>
              </a:ext>
            </a:extLst>
          </p:cNvPr>
          <p:cNvGrpSpPr>
            <a:grpSpLocks/>
          </p:cNvGrpSpPr>
          <p:nvPr/>
        </p:nvGrpSpPr>
        <p:grpSpPr bwMode="auto">
          <a:xfrm>
            <a:off x="9177051" y="1598718"/>
            <a:ext cx="1428750" cy="369887"/>
            <a:chOff x="1750" y="3514"/>
            <a:chExt cx="900" cy="233"/>
          </a:xfrm>
        </p:grpSpPr>
        <p:sp>
          <p:nvSpPr>
            <p:cNvPr id="175" name="Rectangle 33">
              <a:extLst>
                <a:ext uri="{FF2B5EF4-FFF2-40B4-BE49-F238E27FC236}">
                  <a16:creationId xmlns:a16="http://schemas.microsoft.com/office/drawing/2014/main" id="{485FB877-F911-EB4F-A49F-95B5441AC494}"/>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76" name="Text Box 34">
              <a:extLst>
                <a:ext uri="{FF2B5EF4-FFF2-40B4-BE49-F238E27FC236}">
                  <a16:creationId xmlns:a16="http://schemas.microsoft.com/office/drawing/2014/main" id="{9647B7AF-99C3-0645-BCDD-C2443A75EADD}"/>
                </a:ext>
              </a:extLst>
            </p:cNvPr>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77" name="Line 35">
              <a:extLst>
                <a:ext uri="{FF2B5EF4-FFF2-40B4-BE49-F238E27FC236}">
                  <a16:creationId xmlns:a16="http://schemas.microsoft.com/office/drawing/2014/main" id="{5F1C54FA-0D0F-9F4A-AF40-1A6B11BE78FB}"/>
                </a:ext>
              </a:extLst>
            </p:cNvPr>
            <p:cNvSpPr>
              <a:spLocks noChangeShapeType="1"/>
            </p:cNvSpPr>
            <p:nvPr/>
          </p:nvSpPr>
          <p:spPr bwMode="auto">
            <a:xfrm>
              <a:off x="1936" y="3541"/>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78" name="Line 36">
              <a:extLst>
                <a:ext uri="{FF2B5EF4-FFF2-40B4-BE49-F238E27FC236}">
                  <a16:creationId xmlns:a16="http://schemas.microsoft.com/office/drawing/2014/main" id="{591F0F0F-4084-B44F-BF0B-206ADFFC35A0}"/>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79" name="Group 37">
            <a:extLst>
              <a:ext uri="{FF2B5EF4-FFF2-40B4-BE49-F238E27FC236}">
                <a16:creationId xmlns:a16="http://schemas.microsoft.com/office/drawing/2014/main" id="{84CB8778-552F-DC47-8381-8923E80DD487}"/>
              </a:ext>
            </a:extLst>
          </p:cNvPr>
          <p:cNvGrpSpPr>
            <a:grpSpLocks/>
          </p:cNvGrpSpPr>
          <p:nvPr/>
        </p:nvGrpSpPr>
        <p:grpSpPr bwMode="auto">
          <a:xfrm>
            <a:off x="9392951" y="900218"/>
            <a:ext cx="1450975" cy="714375"/>
            <a:chOff x="4406" y="331"/>
            <a:chExt cx="914" cy="450"/>
          </a:xfrm>
        </p:grpSpPr>
        <p:sp>
          <p:nvSpPr>
            <p:cNvPr id="180" name="Line 38">
              <a:extLst>
                <a:ext uri="{FF2B5EF4-FFF2-40B4-BE49-F238E27FC236}">
                  <a16:creationId xmlns:a16="http://schemas.microsoft.com/office/drawing/2014/main" id="{68CD449D-9E6F-2743-9791-A674C2479678}"/>
                </a:ext>
              </a:extLst>
            </p:cNvPr>
            <p:cNvSpPr>
              <a:spLocks noChangeShapeType="1"/>
            </p:cNvSpPr>
            <p:nvPr/>
          </p:nvSpPr>
          <p:spPr bwMode="auto">
            <a:xfrm flipV="1">
              <a:off x="4406" y="439"/>
              <a:ext cx="252" cy="339"/>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1" name="Line 39">
              <a:extLst>
                <a:ext uri="{FF2B5EF4-FFF2-40B4-BE49-F238E27FC236}">
                  <a16:creationId xmlns:a16="http://schemas.microsoft.com/office/drawing/2014/main" id="{8B49B4ED-E730-9C48-A972-53ED32223C1B}"/>
                </a:ext>
              </a:extLst>
            </p:cNvPr>
            <p:cNvSpPr>
              <a:spLocks noChangeShapeType="1"/>
            </p:cNvSpPr>
            <p:nvPr/>
          </p:nvSpPr>
          <p:spPr bwMode="auto">
            <a:xfrm flipV="1">
              <a:off x="4524" y="594"/>
              <a:ext cx="137" cy="18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2" name="Text Box 40">
              <a:extLst>
                <a:ext uri="{FF2B5EF4-FFF2-40B4-BE49-F238E27FC236}">
                  <a16:creationId xmlns:a16="http://schemas.microsoft.com/office/drawing/2014/main" id="{D92E1CF2-C9E4-FF4B-B342-D208EAA416E1}"/>
                </a:ext>
              </a:extLst>
            </p:cNvPr>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Arial" charset="0"/>
                </a:rPr>
                <a:t>Source: A</a:t>
              </a:r>
            </a:p>
          </p:txBody>
        </p:sp>
        <p:sp>
          <p:nvSpPr>
            <p:cNvPr id="183" name="Text Box 41">
              <a:extLst>
                <a:ext uri="{FF2B5EF4-FFF2-40B4-BE49-F238E27FC236}">
                  <a16:creationId xmlns:a16="http://schemas.microsoft.com/office/drawing/2014/main" id="{6F725A7E-9279-3D44-A43B-0C1275684214}"/>
                </a:ext>
              </a:extLst>
            </p:cNvPr>
            <p:cNvSpPr txBox="1">
              <a:spLocks noChangeArrowheads="1"/>
            </p:cNvSpPr>
            <p:nvPr/>
          </p:nvSpPr>
          <p:spPr bwMode="auto">
            <a:xfrm>
              <a:off x="4660" y="492"/>
              <a:ext cx="5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Dest: A</a:t>
              </a:r>
              <a:r>
                <a:rPr kumimoji="0" lang="ja-JP" altLang="en-US" sz="1600" b="0" i="0" u="none" strike="noStrike" kern="0" cap="none" spc="0" normalizeH="0" baseline="0" noProof="0">
                  <a:ln>
                    <a:noFill/>
                  </a:ln>
                  <a:solidFill>
                    <a:srgbClr val="000000"/>
                  </a:solidFill>
                  <a:effectLst/>
                  <a:uLnTx/>
                  <a:uFillTx/>
                  <a:latin typeface="Arial" charset="0"/>
                  <a:ea typeface="ＭＳ Ｐゴシック" charset="0"/>
                  <a:cs typeface="Arial" charset="0"/>
                </a:rPr>
                <a:t>’</a:t>
              </a: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184" name="Group 42">
            <a:extLst>
              <a:ext uri="{FF2B5EF4-FFF2-40B4-BE49-F238E27FC236}">
                <a16:creationId xmlns:a16="http://schemas.microsoft.com/office/drawing/2014/main" id="{02E491F0-F4A4-3B4A-8F02-FCFB333B8BB2}"/>
              </a:ext>
            </a:extLst>
          </p:cNvPr>
          <p:cNvGrpSpPr>
            <a:grpSpLocks/>
          </p:cNvGrpSpPr>
          <p:nvPr/>
        </p:nvGrpSpPr>
        <p:grpSpPr bwMode="auto">
          <a:xfrm>
            <a:off x="6664038" y="5116671"/>
            <a:ext cx="3017838" cy="1444625"/>
            <a:chOff x="3441" y="3154"/>
            <a:chExt cx="1901" cy="910"/>
          </a:xfrm>
        </p:grpSpPr>
        <p:sp>
          <p:nvSpPr>
            <p:cNvPr id="185" name="Rectangle 43">
              <a:extLst>
                <a:ext uri="{FF2B5EF4-FFF2-40B4-BE49-F238E27FC236}">
                  <a16:creationId xmlns:a16="http://schemas.microsoft.com/office/drawing/2014/main" id="{17639B98-3172-DF4E-8DA8-73C48C521364}"/>
                </a:ext>
              </a:extLst>
            </p:cNvPr>
            <p:cNvSpPr>
              <a:spLocks noChangeArrowheads="1"/>
            </p:cNvSpPr>
            <p:nvPr/>
          </p:nvSpPr>
          <p:spPr bwMode="auto">
            <a:xfrm>
              <a:off x="3449" y="3154"/>
              <a:ext cx="1893" cy="90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86" name="Text Box 44">
              <a:extLst>
                <a:ext uri="{FF2B5EF4-FFF2-40B4-BE49-F238E27FC236}">
                  <a16:creationId xmlns:a16="http://schemas.microsoft.com/office/drawing/2014/main" id="{8FDEFC82-5E34-0D43-BB68-E0C8B0766A0B}"/>
                </a:ext>
              </a:extLst>
            </p:cNvPr>
            <p:cNvSpPr txBox="1">
              <a:spLocks noChangeArrowheads="1"/>
            </p:cNvSpPr>
            <p:nvPr/>
          </p:nvSpPr>
          <p:spPr bwMode="auto">
            <a:xfrm>
              <a:off x="3441" y="3175"/>
              <a:ext cx="18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MAC addr   interface    TTL</a:t>
              </a:r>
            </a:p>
          </p:txBody>
        </p:sp>
        <p:sp>
          <p:nvSpPr>
            <p:cNvPr id="187" name="Line 45">
              <a:extLst>
                <a:ext uri="{FF2B5EF4-FFF2-40B4-BE49-F238E27FC236}">
                  <a16:creationId xmlns:a16="http://schemas.microsoft.com/office/drawing/2014/main" id="{1CAFF5B7-050E-B24B-984E-13EE05E15BA0}"/>
                </a:ext>
              </a:extLst>
            </p:cNvPr>
            <p:cNvSpPr>
              <a:spLocks noChangeShapeType="1"/>
            </p:cNvSpPr>
            <p:nvPr/>
          </p:nvSpPr>
          <p:spPr bwMode="auto">
            <a:xfrm>
              <a:off x="4226" y="3154"/>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8" name="Line 46">
              <a:extLst>
                <a:ext uri="{FF2B5EF4-FFF2-40B4-BE49-F238E27FC236}">
                  <a16:creationId xmlns:a16="http://schemas.microsoft.com/office/drawing/2014/main" id="{5DD71EFC-96E5-5644-864B-DE9F18945147}"/>
                </a:ext>
              </a:extLst>
            </p:cNvPr>
            <p:cNvSpPr>
              <a:spLocks noChangeShapeType="1"/>
            </p:cNvSpPr>
            <p:nvPr/>
          </p:nvSpPr>
          <p:spPr bwMode="auto">
            <a:xfrm>
              <a:off x="4963" y="3157"/>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9" name="Line 47">
              <a:extLst>
                <a:ext uri="{FF2B5EF4-FFF2-40B4-BE49-F238E27FC236}">
                  <a16:creationId xmlns:a16="http://schemas.microsoft.com/office/drawing/2014/main" id="{EA938DD2-F21D-AD48-AC6C-D011FD8539B1}"/>
                </a:ext>
              </a:extLst>
            </p:cNvPr>
            <p:cNvSpPr>
              <a:spLocks noChangeShapeType="1"/>
            </p:cNvSpPr>
            <p:nvPr/>
          </p:nvSpPr>
          <p:spPr bwMode="auto">
            <a:xfrm>
              <a:off x="3452" y="3397"/>
              <a:ext cx="188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90" name="Text Box 48">
            <a:extLst>
              <a:ext uri="{FF2B5EF4-FFF2-40B4-BE49-F238E27FC236}">
                <a16:creationId xmlns:a16="http://schemas.microsoft.com/office/drawing/2014/main" id="{6BD98D70-4DED-E244-91B4-CC2840F0D797}"/>
              </a:ext>
            </a:extLst>
          </p:cNvPr>
          <p:cNvSpPr txBox="1">
            <a:spLocks noChangeArrowheads="1"/>
          </p:cNvSpPr>
          <p:nvPr/>
        </p:nvSpPr>
        <p:spPr bwMode="auto">
          <a:xfrm>
            <a:off x="9764426" y="5505609"/>
            <a:ext cx="17780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switch table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(initially empty)</a:t>
            </a:r>
          </a:p>
        </p:txBody>
      </p:sp>
      <p:grpSp>
        <p:nvGrpSpPr>
          <p:cNvPr id="191" name="Group 49">
            <a:extLst>
              <a:ext uri="{FF2B5EF4-FFF2-40B4-BE49-F238E27FC236}">
                <a16:creationId xmlns:a16="http://schemas.microsoft.com/office/drawing/2014/main" id="{8B9081E4-811C-DA49-AFAB-29F72B60D4BB}"/>
              </a:ext>
            </a:extLst>
          </p:cNvPr>
          <p:cNvGrpSpPr>
            <a:grpSpLocks/>
          </p:cNvGrpSpPr>
          <p:nvPr/>
        </p:nvGrpSpPr>
        <p:grpSpPr bwMode="auto">
          <a:xfrm>
            <a:off x="7099013" y="5550059"/>
            <a:ext cx="2471738" cy="376237"/>
            <a:chOff x="2376" y="3383"/>
            <a:chExt cx="1557" cy="237"/>
          </a:xfrm>
        </p:grpSpPr>
        <p:sp>
          <p:nvSpPr>
            <p:cNvPr id="192" name="Text Box 50">
              <a:extLst>
                <a:ext uri="{FF2B5EF4-FFF2-40B4-BE49-F238E27FC236}">
                  <a16:creationId xmlns:a16="http://schemas.microsoft.com/office/drawing/2014/main" id="{97D41679-78B9-5343-BEC1-DA708964B0FC}"/>
                </a:ext>
              </a:extLst>
            </p:cNvPr>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193" name="Text Box 51">
              <a:extLst>
                <a:ext uri="{FF2B5EF4-FFF2-40B4-BE49-F238E27FC236}">
                  <a16:creationId xmlns:a16="http://schemas.microsoft.com/office/drawing/2014/main" id="{D9DF1D7D-9670-A247-8047-BB6719D2649E}"/>
                </a:ext>
              </a:extLst>
            </p:cNvPr>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194" name="Text Box 52">
              <a:extLst>
                <a:ext uri="{FF2B5EF4-FFF2-40B4-BE49-F238E27FC236}">
                  <a16:creationId xmlns:a16="http://schemas.microsoft.com/office/drawing/2014/main" id="{2260A1CA-8A5E-9C4E-8BAE-4138F78D8125}"/>
                </a:ext>
              </a:extLst>
            </p:cNvPr>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60</a:t>
              </a:r>
            </a:p>
          </p:txBody>
        </p:sp>
      </p:grpSp>
      <p:grpSp>
        <p:nvGrpSpPr>
          <p:cNvPr id="195" name="Group 59">
            <a:extLst>
              <a:ext uri="{FF2B5EF4-FFF2-40B4-BE49-F238E27FC236}">
                <a16:creationId xmlns:a16="http://schemas.microsoft.com/office/drawing/2014/main" id="{903E115E-BC14-4748-858A-D5FFC60F6755}"/>
              </a:ext>
            </a:extLst>
          </p:cNvPr>
          <p:cNvGrpSpPr>
            <a:grpSpLocks/>
          </p:cNvGrpSpPr>
          <p:nvPr/>
        </p:nvGrpSpPr>
        <p:grpSpPr bwMode="auto">
          <a:xfrm>
            <a:off x="8197564" y="3256068"/>
            <a:ext cx="1428750" cy="369887"/>
            <a:chOff x="1750" y="3514"/>
            <a:chExt cx="900" cy="233"/>
          </a:xfrm>
        </p:grpSpPr>
        <p:sp>
          <p:nvSpPr>
            <p:cNvPr id="196" name="Rectangle 60">
              <a:extLst>
                <a:ext uri="{FF2B5EF4-FFF2-40B4-BE49-F238E27FC236}">
                  <a16:creationId xmlns:a16="http://schemas.microsoft.com/office/drawing/2014/main" id="{644AB50C-EFB0-AF45-B9A3-6D66B4075A36}"/>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97" name="Text Box 61">
              <a:extLst>
                <a:ext uri="{FF2B5EF4-FFF2-40B4-BE49-F238E27FC236}">
                  <a16:creationId xmlns:a16="http://schemas.microsoft.com/office/drawing/2014/main" id="{B284E544-83C3-AB4A-BC66-AA0DF1C5BB2D}"/>
                </a:ext>
              </a:extLst>
            </p:cNvPr>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98" name="Line 62">
              <a:extLst>
                <a:ext uri="{FF2B5EF4-FFF2-40B4-BE49-F238E27FC236}">
                  <a16:creationId xmlns:a16="http://schemas.microsoft.com/office/drawing/2014/main" id="{2CA577B3-39AE-804C-864D-443D5711C37B}"/>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9" name="Line 63">
              <a:extLst>
                <a:ext uri="{FF2B5EF4-FFF2-40B4-BE49-F238E27FC236}">
                  <a16:creationId xmlns:a16="http://schemas.microsoft.com/office/drawing/2014/main" id="{74F06A00-0D46-7749-BC9F-11E00CDBB695}"/>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00" name="Group 64">
            <a:extLst>
              <a:ext uri="{FF2B5EF4-FFF2-40B4-BE49-F238E27FC236}">
                <a16:creationId xmlns:a16="http://schemas.microsoft.com/office/drawing/2014/main" id="{36F25405-B90C-2C46-B956-67AF3C9F032F}"/>
              </a:ext>
            </a:extLst>
          </p:cNvPr>
          <p:cNvGrpSpPr>
            <a:grpSpLocks/>
          </p:cNvGrpSpPr>
          <p:nvPr/>
        </p:nvGrpSpPr>
        <p:grpSpPr bwMode="auto">
          <a:xfrm>
            <a:off x="8197564" y="3254480"/>
            <a:ext cx="1428750" cy="369888"/>
            <a:chOff x="1750" y="3514"/>
            <a:chExt cx="900" cy="233"/>
          </a:xfrm>
        </p:grpSpPr>
        <p:sp>
          <p:nvSpPr>
            <p:cNvPr id="201" name="Rectangle 65">
              <a:extLst>
                <a:ext uri="{FF2B5EF4-FFF2-40B4-BE49-F238E27FC236}">
                  <a16:creationId xmlns:a16="http://schemas.microsoft.com/office/drawing/2014/main" id="{37F60D01-9E8D-FE4E-BD36-4CD886673870}"/>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02" name="Text Box 66">
              <a:extLst>
                <a:ext uri="{FF2B5EF4-FFF2-40B4-BE49-F238E27FC236}">
                  <a16:creationId xmlns:a16="http://schemas.microsoft.com/office/drawing/2014/main" id="{A6DF3585-9FEA-0140-8050-A22A987FED97}"/>
                </a:ext>
              </a:extLst>
            </p:cNvPr>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203" name="Line 67">
              <a:extLst>
                <a:ext uri="{FF2B5EF4-FFF2-40B4-BE49-F238E27FC236}">
                  <a16:creationId xmlns:a16="http://schemas.microsoft.com/office/drawing/2014/main" id="{C515ADCC-D409-2C42-BCFA-38F14064C442}"/>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4" name="Line 68">
              <a:extLst>
                <a:ext uri="{FF2B5EF4-FFF2-40B4-BE49-F238E27FC236}">
                  <a16:creationId xmlns:a16="http://schemas.microsoft.com/office/drawing/2014/main" id="{51ACED30-867C-7C4E-B7D2-EFBC84B12F04}"/>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05" name="Group 69">
            <a:extLst>
              <a:ext uri="{FF2B5EF4-FFF2-40B4-BE49-F238E27FC236}">
                <a16:creationId xmlns:a16="http://schemas.microsoft.com/office/drawing/2014/main" id="{B4E87009-38ED-E940-9BFA-C6965D3C976F}"/>
              </a:ext>
            </a:extLst>
          </p:cNvPr>
          <p:cNvGrpSpPr>
            <a:grpSpLocks/>
          </p:cNvGrpSpPr>
          <p:nvPr/>
        </p:nvGrpSpPr>
        <p:grpSpPr bwMode="auto">
          <a:xfrm>
            <a:off x="8197564" y="3257655"/>
            <a:ext cx="1428750" cy="369888"/>
            <a:chOff x="1750" y="3514"/>
            <a:chExt cx="900" cy="233"/>
          </a:xfrm>
        </p:grpSpPr>
        <p:sp>
          <p:nvSpPr>
            <p:cNvPr id="206" name="Rectangle 70">
              <a:extLst>
                <a:ext uri="{FF2B5EF4-FFF2-40B4-BE49-F238E27FC236}">
                  <a16:creationId xmlns:a16="http://schemas.microsoft.com/office/drawing/2014/main" id="{6248BF62-3EA1-6A49-93A8-FC813DA01DEA}"/>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07" name="Text Box 71">
              <a:extLst>
                <a:ext uri="{FF2B5EF4-FFF2-40B4-BE49-F238E27FC236}">
                  <a16:creationId xmlns:a16="http://schemas.microsoft.com/office/drawing/2014/main" id="{00AA1FEE-7000-E747-9173-C6842FE0648D}"/>
                </a:ext>
              </a:extLst>
            </p:cNvPr>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208" name="Line 72">
              <a:extLst>
                <a:ext uri="{FF2B5EF4-FFF2-40B4-BE49-F238E27FC236}">
                  <a16:creationId xmlns:a16="http://schemas.microsoft.com/office/drawing/2014/main" id="{5FDDCB7C-81BC-B34E-AFC3-3CDA9605B9B5}"/>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9" name="Line 73">
              <a:extLst>
                <a:ext uri="{FF2B5EF4-FFF2-40B4-BE49-F238E27FC236}">
                  <a16:creationId xmlns:a16="http://schemas.microsoft.com/office/drawing/2014/main" id="{EF8FD2D7-2282-C840-8B09-C82ADFC54F7D}"/>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10" name="Group 74">
            <a:extLst>
              <a:ext uri="{FF2B5EF4-FFF2-40B4-BE49-F238E27FC236}">
                <a16:creationId xmlns:a16="http://schemas.microsoft.com/office/drawing/2014/main" id="{7FD60212-2FF9-404A-9485-023D84866317}"/>
              </a:ext>
            </a:extLst>
          </p:cNvPr>
          <p:cNvGrpSpPr>
            <a:grpSpLocks/>
          </p:cNvGrpSpPr>
          <p:nvPr/>
        </p:nvGrpSpPr>
        <p:grpSpPr bwMode="auto">
          <a:xfrm>
            <a:off x="8197564" y="3257655"/>
            <a:ext cx="1428750" cy="369888"/>
            <a:chOff x="1750" y="3514"/>
            <a:chExt cx="900" cy="233"/>
          </a:xfrm>
        </p:grpSpPr>
        <p:sp>
          <p:nvSpPr>
            <p:cNvPr id="211" name="Rectangle 75">
              <a:extLst>
                <a:ext uri="{FF2B5EF4-FFF2-40B4-BE49-F238E27FC236}">
                  <a16:creationId xmlns:a16="http://schemas.microsoft.com/office/drawing/2014/main" id="{7D54E101-A7C1-BF47-A4DF-2F2002E4DB9B}"/>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12" name="Text Box 76">
              <a:extLst>
                <a:ext uri="{FF2B5EF4-FFF2-40B4-BE49-F238E27FC236}">
                  <a16:creationId xmlns:a16="http://schemas.microsoft.com/office/drawing/2014/main" id="{E561303C-0E60-284F-98F1-C49081A2F3CB}"/>
                </a:ext>
              </a:extLst>
            </p:cNvPr>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213" name="Line 77">
              <a:extLst>
                <a:ext uri="{FF2B5EF4-FFF2-40B4-BE49-F238E27FC236}">
                  <a16:creationId xmlns:a16="http://schemas.microsoft.com/office/drawing/2014/main" id="{90071223-4F6D-B645-B6BA-5C215A4D1AA7}"/>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4" name="Line 78">
              <a:extLst>
                <a:ext uri="{FF2B5EF4-FFF2-40B4-BE49-F238E27FC236}">
                  <a16:creationId xmlns:a16="http://schemas.microsoft.com/office/drawing/2014/main" id="{58840410-3DD1-334E-8F95-AA19BCF68EA8}"/>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15" name="Group 79">
            <a:extLst>
              <a:ext uri="{FF2B5EF4-FFF2-40B4-BE49-F238E27FC236}">
                <a16:creationId xmlns:a16="http://schemas.microsoft.com/office/drawing/2014/main" id="{B58C14CA-6C0A-E64E-95A3-6BDCBDD04063}"/>
              </a:ext>
            </a:extLst>
          </p:cNvPr>
          <p:cNvGrpSpPr>
            <a:grpSpLocks/>
          </p:cNvGrpSpPr>
          <p:nvPr/>
        </p:nvGrpSpPr>
        <p:grpSpPr bwMode="auto">
          <a:xfrm>
            <a:off x="8194389" y="3254480"/>
            <a:ext cx="1428750" cy="369888"/>
            <a:chOff x="1750" y="3514"/>
            <a:chExt cx="900" cy="233"/>
          </a:xfrm>
        </p:grpSpPr>
        <p:sp>
          <p:nvSpPr>
            <p:cNvPr id="216" name="Rectangle 80">
              <a:extLst>
                <a:ext uri="{FF2B5EF4-FFF2-40B4-BE49-F238E27FC236}">
                  <a16:creationId xmlns:a16="http://schemas.microsoft.com/office/drawing/2014/main" id="{53031030-6075-9644-9CD4-E1BE9D15DC1F}"/>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17" name="Text Box 81">
              <a:extLst>
                <a:ext uri="{FF2B5EF4-FFF2-40B4-BE49-F238E27FC236}">
                  <a16:creationId xmlns:a16="http://schemas.microsoft.com/office/drawing/2014/main" id="{0EA82F91-189F-4D41-AFA6-0FA95AACC596}"/>
                </a:ext>
              </a:extLst>
            </p:cNvPr>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218" name="Line 82">
              <a:extLst>
                <a:ext uri="{FF2B5EF4-FFF2-40B4-BE49-F238E27FC236}">
                  <a16:creationId xmlns:a16="http://schemas.microsoft.com/office/drawing/2014/main" id="{8D0DFD4D-816F-A24A-A991-659C66E55D07}"/>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9" name="Line 83">
              <a:extLst>
                <a:ext uri="{FF2B5EF4-FFF2-40B4-BE49-F238E27FC236}">
                  <a16:creationId xmlns:a16="http://schemas.microsoft.com/office/drawing/2014/main" id="{D760E2ED-6F20-9D4E-AE11-C1B99B28227C}"/>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21" name="Group 92">
            <a:extLst>
              <a:ext uri="{FF2B5EF4-FFF2-40B4-BE49-F238E27FC236}">
                <a16:creationId xmlns:a16="http://schemas.microsoft.com/office/drawing/2014/main" id="{3370A2C8-4CE7-C741-8929-9217859A0561}"/>
              </a:ext>
            </a:extLst>
          </p:cNvPr>
          <p:cNvGrpSpPr>
            <a:grpSpLocks/>
          </p:cNvGrpSpPr>
          <p:nvPr/>
        </p:nvGrpSpPr>
        <p:grpSpPr bwMode="auto">
          <a:xfrm>
            <a:off x="8529351" y="4356205"/>
            <a:ext cx="1428750" cy="369888"/>
            <a:chOff x="730" y="2472"/>
            <a:chExt cx="900" cy="233"/>
          </a:xfrm>
        </p:grpSpPr>
        <p:sp>
          <p:nvSpPr>
            <p:cNvPr id="222" name="Rectangle 88">
              <a:extLst>
                <a:ext uri="{FF2B5EF4-FFF2-40B4-BE49-F238E27FC236}">
                  <a16:creationId xmlns:a16="http://schemas.microsoft.com/office/drawing/2014/main" id="{E50BA891-DC66-6748-9209-EA9D4F2B0996}"/>
                </a:ext>
              </a:extLst>
            </p:cNvPr>
            <p:cNvSpPr>
              <a:spLocks noChangeArrowheads="1"/>
            </p:cNvSpPr>
            <p:nvPr/>
          </p:nvSpPr>
          <p:spPr bwMode="auto">
            <a:xfrm>
              <a:off x="751" y="2500"/>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23" name="Text Box 89">
              <a:extLst>
                <a:ext uri="{FF2B5EF4-FFF2-40B4-BE49-F238E27FC236}">
                  <a16:creationId xmlns:a16="http://schemas.microsoft.com/office/drawing/2014/main" id="{17C11772-AB70-0344-B94C-1B06764AC93F}"/>
                </a:ext>
              </a:extLst>
            </p:cNvPr>
            <p:cNvSpPr txBox="1">
              <a:spLocks noChangeArrowheads="1"/>
            </p:cNvSpPr>
            <p:nvPr/>
          </p:nvSpPr>
          <p:spPr bwMode="auto">
            <a:xfrm>
              <a:off x="730" y="2472"/>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a:t>
              </a:r>
              <a:r>
                <a:rPr kumimoji="0" lang="ja-JP" altLang="en-US" sz="1800" b="0" i="0" u="none" strike="noStrike" kern="0" cap="none" spc="0" normalizeH="0" baseline="0" noProof="0">
                  <a:ln>
                    <a:noFill/>
                  </a:ln>
                  <a:solidFill>
                    <a:srgbClr val="FFFFFF"/>
                  </a:solidFill>
                  <a:effectLst/>
                  <a:uLnTx/>
                  <a:uFillTx/>
                  <a:latin typeface="Arial" charset="0"/>
                  <a:ea typeface="ＭＳ Ｐゴシック" charset="0"/>
                  <a:cs typeface="Arial" charset="0"/>
                </a:rPr>
                <a:t>’</a:t>
              </a: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 A</a:t>
              </a:r>
            </a:p>
          </p:txBody>
        </p:sp>
        <p:sp>
          <p:nvSpPr>
            <p:cNvPr id="224" name="Line 90">
              <a:extLst>
                <a:ext uri="{FF2B5EF4-FFF2-40B4-BE49-F238E27FC236}">
                  <a16:creationId xmlns:a16="http://schemas.microsoft.com/office/drawing/2014/main" id="{92A1D7A9-6B7D-6245-8648-0585E752CF77}"/>
                </a:ext>
              </a:extLst>
            </p:cNvPr>
            <p:cNvSpPr>
              <a:spLocks noChangeShapeType="1"/>
            </p:cNvSpPr>
            <p:nvPr/>
          </p:nvSpPr>
          <p:spPr bwMode="auto">
            <a:xfrm>
              <a:off x="937" y="2499"/>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5" name="Line 91">
              <a:extLst>
                <a:ext uri="{FF2B5EF4-FFF2-40B4-BE49-F238E27FC236}">
                  <a16:creationId xmlns:a16="http://schemas.microsoft.com/office/drawing/2014/main" id="{F9EF27B4-FE96-D148-89C0-7A525840FD57}"/>
                </a:ext>
              </a:extLst>
            </p:cNvPr>
            <p:cNvSpPr>
              <a:spLocks noChangeShapeType="1"/>
            </p:cNvSpPr>
            <p:nvPr/>
          </p:nvSpPr>
          <p:spPr bwMode="auto">
            <a:xfrm>
              <a:off x="1096" y="2498"/>
              <a:ext cx="0" cy="1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26" name="Group 94">
            <a:extLst>
              <a:ext uri="{FF2B5EF4-FFF2-40B4-BE49-F238E27FC236}">
                <a16:creationId xmlns:a16="http://schemas.microsoft.com/office/drawing/2014/main" id="{EC5CFC4C-B38C-5948-9557-ADD689122F82}"/>
              </a:ext>
            </a:extLst>
          </p:cNvPr>
          <p:cNvGrpSpPr>
            <a:grpSpLocks/>
          </p:cNvGrpSpPr>
          <p:nvPr/>
        </p:nvGrpSpPr>
        <p:grpSpPr bwMode="auto">
          <a:xfrm>
            <a:off x="7095838" y="5835809"/>
            <a:ext cx="2471738" cy="374650"/>
            <a:chOff x="2376" y="3383"/>
            <a:chExt cx="1557" cy="236"/>
          </a:xfrm>
        </p:grpSpPr>
        <p:sp>
          <p:nvSpPr>
            <p:cNvPr id="227" name="Text Box 95">
              <a:extLst>
                <a:ext uri="{FF2B5EF4-FFF2-40B4-BE49-F238E27FC236}">
                  <a16:creationId xmlns:a16="http://schemas.microsoft.com/office/drawing/2014/main" id="{9D1F6511-0EBF-3C44-9268-558C639B4F9D}"/>
                </a:ext>
              </a:extLst>
            </p:cNvPr>
            <p:cNvSpPr txBox="1">
              <a:spLocks noChangeArrowheads="1"/>
            </p:cNvSpPr>
            <p:nvPr/>
          </p:nvSpPr>
          <p:spPr bwMode="auto">
            <a:xfrm>
              <a:off x="2376" y="3388"/>
              <a:ext cx="2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r>
                <a:rPr kumimoji="0" lang="ja-JP" altLang="en-US" sz="1800" b="0" i="1"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28" name="Text Box 96">
              <a:extLst>
                <a:ext uri="{FF2B5EF4-FFF2-40B4-BE49-F238E27FC236}">
                  <a16:creationId xmlns:a16="http://schemas.microsoft.com/office/drawing/2014/main" id="{44CF8BAE-BCDF-884C-B092-5D9BC5021B54}"/>
                </a:ext>
              </a:extLst>
            </p:cNvPr>
            <p:cNvSpPr txBox="1">
              <a:spLocks noChangeArrowheads="1"/>
            </p:cNvSpPr>
            <p:nvPr/>
          </p:nvSpPr>
          <p:spPr bwMode="auto">
            <a:xfrm>
              <a:off x="3133" y="3387"/>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4</a:t>
              </a:r>
            </a:p>
          </p:txBody>
        </p:sp>
        <p:sp>
          <p:nvSpPr>
            <p:cNvPr id="229" name="Text Box 97">
              <a:extLst>
                <a:ext uri="{FF2B5EF4-FFF2-40B4-BE49-F238E27FC236}">
                  <a16:creationId xmlns:a16="http://schemas.microsoft.com/office/drawing/2014/main" id="{E14D8E40-E7CD-ED4A-9731-066C073643A7}"/>
                </a:ext>
              </a:extLst>
            </p:cNvPr>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60</a:t>
              </a:r>
            </a:p>
          </p:txBody>
        </p:sp>
      </p:grpSp>
      <p:sp>
        <p:nvSpPr>
          <p:cNvPr id="278" name="Rectangle 84">
            <a:extLst>
              <a:ext uri="{FF2B5EF4-FFF2-40B4-BE49-F238E27FC236}">
                <a16:creationId xmlns:a16="http://schemas.microsoft.com/office/drawing/2014/main" id="{78229FD9-9E00-354C-8B01-81EA9369D550}"/>
              </a:ext>
            </a:extLst>
          </p:cNvPr>
          <p:cNvSpPr txBox="1">
            <a:spLocks noChangeArrowheads="1"/>
          </p:cNvSpPr>
          <p:nvPr/>
        </p:nvSpPr>
        <p:spPr>
          <a:xfrm>
            <a:off x="870366" y="1583075"/>
            <a:ext cx="4044950" cy="9445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frame destination, A’, location unknown:</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9" name="Text Box 86">
            <a:extLst>
              <a:ext uri="{FF2B5EF4-FFF2-40B4-BE49-F238E27FC236}">
                <a16:creationId xmlns:a16="http://schemas.microsoft.com/office/drawing/2014/main" id="{8EB576ED-EEAB-4740-B1E7-8093AC54CCD6}"/>
              </a:ext>
            </a:extLst>
          </p:cNvPr>
          <p:cNvSpPr txBox="1">
            <a:spLocks noChangeArrowheads="1"/>
          </p:cNvSpPr>
          <p:nvPr/>
        </p:nvSpPr>
        <p:spPr bwMode="auto">
          <a:xfrm>
            <a:off x="4024181" y="1937790"/>
            <a:ext cx="942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flood</a:t>
            </a:r>
          </a:p>
        </p:txBody>
      </p:sp>
      <p:sp>
        <p:nvSpPr>
          <p:cNvPr id="280" name="Rectangle 93">
            <a:extLst>
              <a:ext uri="{FF2B5EF4-FFF2-40B4-BE49-F238E27FC236}">
                <a16:creationId xmlns:a16="http://schemas.microsoft.com/office/drawing/2014/main" id="{03EE78BF-359C-A14B-BDC2-3A060C04D335}"/>
              </a:ext>
            </a:extLst>
          </p:cNvPr>
          <p:cNvSpPr>
            <a:spLocks noChangeArrowheads="1"/>
          </p:cNvSpPr>
          <p:nvPr/>
        </p:nvSpPr>
        <p:spPr bwMode="auto">
          <a:xfrm>
            <a:off x="884654" y="2500650"/>
            <a:ext cx="404495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79400" marR="0" lvl="0" indent="-279400" algn="l" defTabSz="914400" rtl="0" eaLnBrk="1" fontAlgn="auto" latinLnBrk="0" hangingPunct="1">
              <a:lnSpc>
                <a:spcPct val="100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destination A location known:</a:t>
            </a:r>
            <a:endPar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81" name="Rectangle 98">
            <a:extLst>
              <a:ext uri="{FF2B5EF4-FFF2-40B4-BE49-F238E27FC236}">
                <a16:creationId xmlns:a16="http://schemas.microsoft.com/office/drawing/2014/main" id="{4A0C0776-2D33-A54C-8754-1AB68422550E}"/>
              </a:ext>
            </a:extLst>
          </p:cNvPr>
          <p:cNvSpPr>
            <a:spLocks noChangeArrowheads="1"/>
          </p:cNvSpPr>
          <p:nvPr/>
        </p:nvSpPr>
        <p:spPr bwMode="auto">
          <a:xfrm>
            <a:off x="1053835" y="2974429"/>
            <a:ext cx="4417575" cy="125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ts val="3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selectively send </a:t>
            </a:r>
          </a:p>
          <a:p>
            <a:pPr marL="342900" marR="0" lvl="0" indent="-342900" algn="l" defTabSz="914400" rtl="0" eaLnBrk="1" fontAlgn="auto" latinLnBrk="0" hangingPunct="1">
              <a:lnSpc>
                <a:spcPts val="3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on just one link</a:t>
            </a:r>
          </a:p>
        </p:txBody>
      </p:sp>
    </p:spTree>
    <p:extLst>
      <p:ext uri="{BB962C8B-B14F-4D97-AF65-F5344CB8AC3E}">
        <p14:creationId xmlns:p14="http://schemas.microsoft.com/office/powerpoint/2010/main" val="216990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dissolve">
                                      <p:cBhvr>
                                        <p:cTn id="7" dur="500"/>
                                        <p:tgtEl>
                                          <p:spTgt spid="17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animEffect transition="in" filter="dissolve">
                                      <p:cBhvr>
                                        <p:cTn id="15" dur="500"/>
                                        <p:tgtEl>
                                          <p:spTgt spid="18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dissolv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79"/>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1.875E-6 -3.7037E-6 L -0.1069 0.11482 L -0.1069 0.24329 " pathEditMode="relative" rAng="0" ptsTypes="AAA">
                                      <p:cBhvr>
                                        <p:cTn id="24" dur="2000" fill="hold"/>
                                        <p:tgtEl>
                                          <p:spTgt spid="174"/>
                                        </p:tgtEl>
                                        <p:attrNameLst>
                                          <p:attrName>ppt_x</p:attrName>
                                          <p:attrName>ppt_y</p:attrName>
                                        </p:attrNameLst>
                                      </p:cBhvr>
                                      <p:rCtr x="-5352" y="12153"/>
                                    </p:animMotion>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dissolve">
                                      <p:cBhvr>
                                        <p:cTn id="28" dur="500"/>
                                        <p:tgtEl>
                                          <p:spTgt spid="191"/>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79"/>
                                        </p:tgtEl>
                                        <p:attrNameLst>
                                          <p:attrName>style.visibility</p:attrName>
                                        </p:attrNameLst>
                                      </p:cBhvr>
                                      <p:to>
                                        <p:strVal val="visible"/>
                                      </p:to>
                                    </p:set>
                                  </p:childTnLst>
                                </p:cTn>
                              </p:par>
                            </p:childTnLst>
                          </p:cTn>
                        </p:par>
                        <p:par>
                          <p:cTn id="36" fill="hold">
                            <p:stCondLst>
                              <p:cond delay="0"/>
                            </p:stCondLst>
                            <p:childTnLst>
                              <p:par>
                                <p:cTn id="37" presetID="1" presetClass="exit" presetSubtype="0" fill="hold" nodeType="afterEffect">
                                  <p:stCondLst>
                                    <p:cond delay="0"/>
                                  </p:stCondLst>
                                  <p:childTnLst>
                                    <p:set>
                                      <p:cBhvr>
                                        <p:cTn id="38" dur="1" fill="hold">
                                          <p:stCondLst>
                                            <p:cond delay="0"/>
                                          </p:stCondLst>
                                        </p:cTn>
                                        <p:tgtEl>
                                          <p:spTgt spid="174"/>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95"/>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4.16667E-7 -3.7037E-7 L -0.12122 -0.09815 " pathEditMode="relative" rAng="0" ptsTypes="AA">
                                      <p:cBhvr>
                                        <p:cTn id="42" dur="2000" fill="hold"/>
                                        <p:tgtEl>
                                          <p:spTgt spid="195"/>
                                        </p:tgtEl>
                                        <p:attrNameLst>
                                          <p:attrName>ppt_x</p:attrName>
                                          <p:attrName>ppt_y</p:attrName>
                                        </p:attrNameLst>
                                      </p:cBhvr>
                                      <p:rCtr x="-6068" y="-4907"/>
                                    </p:animMotion>
                                  </p:childTnLst>
                                </p:cTn>
                              </p:par>
                              <p:par>
                                <p:cTn id="43" presetID="1" presetClass="entr" presetSubtype="0" fill="hold" nodeType="withEffect">
                                  <p:stCondLst>
                                    <p:cond delay="0"/>
                                  </p:stCondLst>
                                  <p:childTnLst>
                                    <p:set>
                                      <p:cBhvr>
                                        <p:cTn id="44" dur="1" fill="hold">
                                          <p:stCondLst>
                                            <p:cond delay="0"/>
                                          </p:stCondLst>
                                        </p:cTn>
                                        <p:tgtEl>
                                          <p:spTgt spid="200"/>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4.16667E-7 1.11111E-6 L -0.10365 0.09444 " pathEditMode="relative" rAng="0" ptsTypes="AA">
                                      <p:cBhvr>
                                        <p:cTn id="46" dur="2000" fill="hold"/>
                                        <p:tgtEl>
                                          <p:spTgt spid="200"/>
                                        </p:tgtEl>
                                        <p:attrNameLst>
                                          <p:attrName>ppt_x</p:attrName>
                                          <p:attrName>ppt_y</p:attrName>
                                        </p:attrNameLst>
                                      </p:cBhvr>
                                      <p:rCtr x="-5182" y="4722"/>
                                    </p:animMotion>
                                  </p:childTnLst>
                                </p:cTn>
                              </p:par>
                              <p:par>
                                <p:cTn id="47" presetID="1" presetClass="entr" presetSubtype="0" fill="hold" nodeType="withEffect">
                                  <p:stCondLst>
                                    <p:cond delay="0"/>
                                  </p:stCondLst>
                                  <p:childTnLst>
                                    <p:set>
                                      <p:cBhvr>
                                        <p:cTn id="48" dur="1" fill="hold">
                                          <p:stCondLst>
                                            <p:cond delay="0"/>
                                          </p:stCondLst>
                                        </p:cTn>
                                        <p:tgtEl>
                                          <p:spTgt spid="205"/>
                                        </p:tgtEl>
                                        <p:attrNameLst>
                                          <p:attrName>style.visibility</p:attrName>
                                        </p:attrNameLst>
                                      </p:cBhvr>
                                      <p:to>
                                        <p:strVal val="visible"/>
                                      </p:to>
                                    </p:set>
                                  </p:childTnLst>
                                </p:cTn>
                              </p:par>
                              <p:par>
                                <p:cTn id="49" presetID="0" presetClass="path" presetSubtype="0" accel="50000" decel="50000" fill="hold" nodeType="withEffect">
                                  <p:stCondLst>
                                    <p:cond delay="0"/>
                                  </p:stCondLst>
                                  <p:childTnLst>
                                    <p:animMotion origin="layout" path="M 4.16667E-7 -1.85185E-6 L 0.0349 0.15509 " pathEditMode="relative" rAng="0" ptsTypes="AA">
                                      <p:cBhvr>
                                        <p:cTn id="50" dur="2000" fill="hold"/>
                                        <p:tgtEl>
                                          <p:spTgt spid="205"/>
                                        </p:tgtEl>
                                        <p:attrNameLst>
                                          <p:attrName>ppt_x</p:attrName>
                                          <p:attrName>ppt_y</p:attrName>
                                        </p:attrNameLst>
                                      </p:cBhvr>
                                      <p:rCtr x="1745" y="7755"/>
                                    </p:animMotion>
                                  </p:childTnLst>
                                </p:cTn>
                              </p:par>
                              <p:par>
                                <p:cTn id="51" presetID="1" presetClass="entr" presetSubtype="0" fill="hold" nodeType="withEffect">
                                  <p:stCondLst>
                                    <p:cond delay="0"/>
                                  </p:stCondLst>
                                  <p:childTnLst>
                                    <p:set>
                                      <p:cBhvr>
                                        <p:cTn id="52" dur="1" fill="hold">
                                          <p:stCondLst>
                                            <p:cond delay="0"/>
                                          </p:stCondLst>
                                        </p:cTn>
                                        <p:tgtEl>
                                          <p:spTgt spid="210"/>
                                        </p:tgtEl>
                                        <p:attrNameLst>
                                          <p:attrName>style.visibility</p:attrName>
                                        </p:attrNameLst>
                                      </p:cBhvr>
                                      <p:to>
                                        <p:strVal val="visible"/>
                                      </p:to>
                                    </p:set>
                                  </p:childTnLst>
                                </p:cTn>
                              </p:par>
                              <p:par>
                                <p:cTn id="53" presetID="0" presetClass="path" presetSubtype="0" accel="50000" decel="50000" fill="hold" nodeType="withEffect">
                                  <p:stCondLst>
                                    <p:cond delay="0"/>
                                  </p:stCondLst>
                                  <p:childTnLst>
                                    <p:animMotion origin="layout" path="M 4.16667E-7 -1.85185E-6 L 0.12083 0.05209 " pathEditMode="relative" rAng="0" ptsTypes="AA">
                                      <p:cBhvr>
                                        <p:cTn id="54" dur="2000" fill="hold"/>
                                        <p:tgtEl>
                                          <p:spTgt spid="210"/>
                                        </p:tgtEl>
                                        <p:attrNameLst>
                                          <p:attrName>ppt_x</p:attrName>
                                          <p:attrName>ppt_y</p:attrName>
                                        </p:attrNameLst>
                                      </p:cBhvr>
                                      <p:rCtr x="6042" y="2593"/>
                                    </p:animMotion>
                                  </p:childTnLst>
                                </p:cTn>
                              </p:par>
                              <p:par>
                                <p:cTn id="55" presetID="1" presetClass="entr" presetSubtype="0" fill="hold" nodeType="withEffect">
                                  <p:stCondLst>
                                    <p:cond delay="0"/>
                                  </p:stCondLst>
                                  <p:childTnLst>
                                    <p:set>
                                      <p:cBhvr>
                                        <p:cTn id="56" dur="1" fill="hold">
                                          <p:stCondLst>
                                            <p:cond delay="0"/>
                                          </p:stCondLst>
                                        </p:cTn>
                                        <p:tgtEl>
                                          <p:spTgt spid="215"/>
                                        </p:tgtEl>
                                        <p:attrNameLst>
                                          <p:attrName>style.visibility</p:attrName>
                                        </p:attrNameLst>
                                      </p:cBhvr>
                                      <p:to>
                                        <p:strVal val="visible"/>
                                      </p:to>
                                    </p:set>
                                  </p:childTnLst>
                                </p:cTn>
                              </p:par>
                              <p:par>
                                <p:cTn id="57" presetID="0" presetClass="path" presetSubtype="0" accel="50000" decel="50000" fill="hold" nodeType="withEffect">
                                  <p:stCondLst>
                                    <p:cond delay="0"/>
                                  </p:stCondLst>
                                  <p:childTnLst>
                                    <p:animMotion origin="layout" path="M 8.33333E-7 1.11111E-6 L 0.11549 -0.10232 " pathEditMode="relative" rAng="0" ptsTypes="AA">
                                      <p:cBhvr>
                                        <p:cTn id="58" dur="2000" fill="hold"/>
                                        <p:tgtEl>
                                          <p:spTgt spid="215"/>
                                        </p:tgtEl>
                                        <p:attrNameLst>
                                          <p:attrName>ppt_x</p:attrName>
                                          <p:attrName>ppt_y</p:attrName>
                                        </p:attrNameLst>
                                      </p:cBhvr>
                                      <p:rCtr x="5768" y="-5116"/>
                                    </p:animMotion>
                                  </p:childTnLst>
                                </p:cTn>
                              </p:par>
                            </p:childTnLst>
                          </p:cTn>
                        </p:par>
                        <p:par>
                          <p:cTn id="59" fill="hold">
                            <p:stCondLst>
                              <p:cond delay="2000"/>
                            </p:stCondLst>
                            <p:childTnLst>
                              <p:par>
                                <p:cTn id="60" presetID="1" presetClass="exit" presetSubtype="0" fill="hold" nodeType="afterEffect">
                                  <p:stCondLst>
                                    <p:cond delay="0"/>
                                  </p:stCondLst>
                                  <p:childTnLst>
                                    <p:set>
                                      <p:cBhvr>
                                        <p:cTn id="61" dur="1" fill="hold">
                                          <p:stCondLst>
                                            <p:cond delay="0"/>
                                          </p:stCondLst>
                                        </p:cTn>
                                        <p:tgtEl>
                                          <p:spTgt spid="21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210"/>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205"/>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200"/>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19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221"/>
                                        </p:tgtEl>
                                        <p:attrNameLst>
                                          <p:attrName>style.visibility</p:attrName>
                                        </p:attrNameLst>
                                      </p:cBhvr>
                                      <p:to>
                                        <p:strVal val="visible"/>
                                      </p:to>
                                    </p:set>
                                    <p:animEffect transition="in" filter="dissolve">
                                      <p:cBhvr>
                                        <p:cTn id="74" dur="500"/>
                                        <p:tgtEl>
                                          <p:spTgt spid="221"/>
                                        </p:tgtEl>
                                      </p:cBhvr>
                                    </p:animEffect>
                                  </p:childTnLst>
                                </p:cTn>
                              </p:par>
                            </p:childTnLst>
                          </p:cTn>
                        </p:par>
                        <p:par>
                          <p:cTn id="75" fill="hold">
                            <p:stCondLst>
                              <p:cond delay="500"/>
                            </p:stCondLst>
                            <p:childTnLst>
                              <p:par>
                                <p:cTn id="76" presetID="0" presetClass="path" presetSubtype="0" accel="50000" decel="50000" fill="hold" nodeType="afterEffect">
                                  <p:stCondLst>
                                    <p:cond delay="0"/>
                                  </p:stCondLst>
                                  <p:childTnLst>
                                    <p:animMotion origin="layout" path="M -0.00143 -0.0051 L -0.03763 -0.17014 " pathEditMode="relative" rAng="0" ptsTypes="AA">
                                      <p:cBhvr>
                                        <p:cTn id="77" dur="2000" fill="hold"/>
                                        <p:tgtEl>
                                          <p:spTgt spid="221"/>
                                        </p:tgtEl>
                                        <p:attrNameLst>
                                          <p:attrName>ppt_x</p:attrName>
                                          <p:attrName>ppt_y</p:attrName>
                                        </p:attrNameLst>
                                      </p:cBhvr>
                                      <p:rCtr x="-1810" y="-8264"/>
                                    </p:animMotion>
                                  </p:childTnLst>
                                </p:cTn>
                              </p:par>
                            </p:childTnLst>
                          </p:cTn>
                        </p:par>
                        <p:par>
                          <p:cTn id="78" fill="hold">
                            <p:stCondLst>
                              <p:cond delay="2500"/>
                            </p:stCondLst>
                            <p:childTnLst>
                              <p:par>
                                <p:cTn id="79" presetID="1" presetClass="entr" presetSubtype="0" fill="hold" grpId="0" nodeType="afterEffect">
                                  <p:stCondLst>
                                    <p:cond delay="0"/>
                                  </p:stCondLst>
                                  <p:childTnLst>
                                    <p:set>
                                      <p:cBhvr>
                                        <p:cTn id="80"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1">
                                            <p:txEl>
                                              <p:pRg st="0" end="0"/>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81">
                                            <p:txEl>
                                              <p:pRg st="1" end="1"/>
                                            </p:txEl>
                                          </p:spTgt>
                                        </p:tgtEl>
                                        <p:attrNameLst>
                                          <p:attrName>style.visibility</p:attrName>
                                        </p:attrNameLst>
                                      </p:cBhvr>
                                      <p:to>
                                        <p:strVal val="visible"/>
                                      </p:to>
                                    </p:set>
                                  </p:childTnLst>
                                </p:cTn>
                              </p:par>
                            </p:childTnLst>
                          </p:cTn>
                        </p:par>
                        <p:par>
                          <p:cTn id="87" fill="hold">
                            <p:stCondLst>
                              <p:cond delay="0"/>
                            </p:stCondLst>
                            <p:childTnLst>
                              <p:par>
                                <p:cTn id="88" presetID="9" presetClass="entr" presetSubtype="0" fill="hold" nodeType="afterEffect">
                                  <p:stCondLst>
                                    <p:cond delay="0"/>
                                  </p:stCondLst>
                                  <p:childTnLst>
                                    <p:set>
                                      <p:cBhvr>
                                        <p:cTn id="89" dur="1" fill="hold">
                                          <p:stCondLst>
                                            <p:cond delay="0"/>
                                          </p:stCondLst>
                                        </p:cTn>
                                        <p:tgtEl>
                                          <p:spTgt spid="226"/>
                                        </p:tgtEl>
                                        <p:attrNameLst>
                                          <p:attrName>style.visibility</p:attrName>
                                        </p:attrNameLst>
                                      </p:cBhvr>
                                      <p:to>
                                        <p:strVal val="visible"/>
                                      </p:to>
                                    </p:set>
                                    <p:animEffect transition="in" filter="dissolve">
                                      <p:cBhvr>
                                        <p:cTn id="90" dur="500"/>
                                        <p:tgtEl>
                                          <p:spTgt spid="226"/>
                                        </p:tgtEl>
                                      </p:cBhvr>
                                    </p:animEffect>
                                  </p:childTnLst>
                                </p:cTn>
                              </p:par>
                            </p:childTnLst>
                          </p:cTn>
                        </p:par>
                        <p:par>
                          <p:cTn id="91" fill="hold">
                            <p:stCondLst>
                              <p:cond delay="500"/>
                            </p:stCondLst>
                            <p:childTnLst>
                              <p:par>
                                <p:cTn id="92" presetID="0" presetClass="path" presetSubtype="0" accel="50000" decel="50000" fill="hold" nodeType="afterEffect">
                                  <p:stCondLst>
                                    <p:cond delay="0"/>
                                  </p:stCondLst>
                                  <p:childTnLst>
                                    <p:animMotion origin="layout" path="M -0.03606 -0.1588 L -0.03476 -0.32871 " pathEditMode="relative" rAng="0" ptsTypes="AA">
                                      <p:cBhvr>
                                        <p:cTn id="93" dur="2000" fill="hold"/>
                                        <p:tgtEl>
                                          <p:spTgt spid="221"/>
                                        </p:tgtEl>
                                        <p:attrNameLst>
                                          <p:attrName>ppt_x</p:attrName>
                                          <p:attrName>ppt_y</p:attrName>
                                        </p:attrNameLst>
                                      </p:cBhvr>
                                      <p:rCtr x="65" y="-8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278" grpId="0" build="p"/>
      <p:bldP spid="279" grpId="0"/>
      <p:bldP spid="280" grpId="0" build="p"/>
      <p:bldP spid="281"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Interconnecting switches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0" name="Rectangle 6">
            <a:extLst>
              <a:ext uri="{FF2B5EF4-FFF2-40B4-BE49-F238E27FC236}">
                <a16:creationId xmlns:a16="http://schemas.microsoft.com/office/drawing/2014/main" id="{D00993B5-4690-E140-B05C-69E88A0202B5}"/>
              </a:ext>
            </a:extLst>
          </p:cNvPr>
          <p:cNvSpPr txBox="1">
            <a:spLocks noChangeArrowheads="1"/>
          </p:cNvSpPr>
          <p:nvPr/>
        </p:nvSpPr>
        <p:spPr bwMode="auto">
          <a:xfrm>
            <a:off x="1058264" y="1335790"/>
            <a:ext cx="78819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self-learning switches can be connected together:</a:t>
            </a:r>
          </a:p>
        </p:txBody>
      </p:sp>
      <p:sp>
        <p:nvSpPr>
          <p:cNvPr id="171" name="Rectangle 70">
            <a:extLst>
              <a:ext uri="{FF2B5EF4-FFF2-40B4-BE49-F238E27FC236}">
                <a16:creationId xmlns:a16="http://schemas.microsoft.com/office/drawing/2014/main" id="{4FA79001-8106-D44D-B7AE-1DA5FDFFADFD}"/>
              </a:ext>
            </a:extLst>
          </p:cNvPr>
          <p:cNvSpPr>
            <a:spLocks noChangeArrowheads="1"/>
          </p:cNvSpPr>
          <p:nvPr/>
        </p:nvSpPr>
        <p:spPr bwMode="auto">
          <a:xfrm>
            <a:off x="1080308" y="4550478"/>
            <a:ext cx="1074693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60375" marR="0" lvl="0" indent="-396875" algn="l" defTabSz="914400" rtl="0" eaLnBrk="0" fontAlgn="base" latinLnBrk="0" hangingPunct="0">
              <a:lnSpc>
                <a:spcPct val="85000"/>
              </a:lnSpc>
              <a:spcBef>
                <a:spcPct val="20000"/>
              </a:spcBef>
              <a:spcAft>
                <a:spcPct val="0"/>
              </a:spcAft>
              <a:buClr>
                <a:srgbClr val="000099"/>
              </a:buClr>
              <a:buSzPct val="65000"/>
              <a:buFontTx/>
              <a:buNone/>
              <a:tabLst/>
              <a:defRPr/>
            </a:pPr>
            <a:r>
              <a:rPr kumimoji="0" lang="en-US" sz="2800" b="0" i="1" u="sng" strike="noStrike" kern="1200" cap="none" spc="0" normalizeH="0" baseline="0" noProof="0" dirty="0">
                <a:ln>
                  <a:noFill/>
                </a:ln>
                <a:solidFill>
                  <a:srgbClr val="CC0000"/>
                </a:solidFill>
                <a:effectLst/>
                <a:uLnTx/>
                <a:uFillTx/>
                <a:latin typeface="Calibri" panose="020F0502020204030204"/>
                <a:ea typeface="ＭＳ Ｐゴシック" charset="0"/>
                <a:cs typeface="+mn-cs"/>
              </a:rPr>
              <a:t>Q:</a:t>
            </a:r>
            <a:r>
              <a:rPr kumimoji="0" lang="en-US" sz="28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sending from A to G - how does S</a:t>
            </a:r>
            <a:r>
              <a:rPr kumimoji="0" lang="en-US" sz="2800" b="0" i="0" u="none" strike="noStrike" kern="1200" cap="none" spc="0" normalizeH="0" baseline="-25000" noProof="0" dirty="0">
                <a:ln>
                  <a:noFill/>
                </a:ln>
                <a:solidFill>
                  <a:srgbClr val="000000"/>
                </a:solidFill>
                <a:effectLst/>
                <a:uLnTx/>
                <a:uFillTx/>
                <a:latin typeface="Calibri" panose="020F0502020204030204"/>
                <a:ea typeface="ＭＳ Ｐゴシック" charset="0"/>
                <a:cs typeface="+mn-cs"/>
              </a:rPr>
              <a:t>1</a:t>
            </a: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know to forward frame destined to G via S</a:t>
            </a:r>
            <a:r>
              <a:rPr kumimoji="0" lang="en-US" sz="2800" b="0" i="0" u="none" strike="noStrike" kern="1200" cap="none" spc="0" normalizeH="0" baseline="-25000" noProof="0" dirty="0">
                <a:ln>
                  <a:noFill/>
                </a:ln>
                <a:solidFill>
                  <a:srgbClr val="000000"/>
                </a:solidFill>
                <a:effectLst/>
                <a:uLnTx/>
                <a:uFillTx/>
                <a:latin typeface="Calibri" panose="020F0502020204030204"/>
                <a:ea typeface="ＭＳ Ｐゴシック" charset="0"/>
                <a:cs typeface="+mn-cs"/>
              </a:rPr>
              <a:t>4</a:t>
            </a: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and S</a:t>
            </a:r>
            <a:r>
              <a:rPr kumimoji="0" lang="en-US" sz="2800" b="0" i="0" u="none" strike="noStrike" kern="1200" cap="none" spc="0" normalizeH="0" baseline="-25000" noProof="0" dirty="0">
                <a:ln>
                  <a:noFill/>
                </a:ln>
                <a:solidFill>
                  <a:srgbClr val="000000"/>
                </a:solidFill>
                <a:effectLst/>
                <a:uLnTx/>
                <a:uFillTx/>
                <a:latin typeface="Calibri" panose="020F0502020204030204"/>
                <a:ea typeface="ＭＳ Ｐゴシック" charset="0"/>
                <a:cs typeface="+mn-cs"/>
              </a:rPr>
              <a:t>3</a:t>
            </a: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t>
            </a:r>
          </a:p>
          <a:p>
            <a:pPr marL="457200" marR="0" lvl="0" indent="-287338"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1" u="sng" strike="noStrike" kern="1200" cap="none" spc="0" normalizeH="0" baseline="0" noProof="0" dirty="0">
                <a:ln>
                  <a:noFill/>
                </a:ln>
                <a:solidFill>
                  <a:srgbClr val="CC0000"/>
                </a:solidFill>
                <a:effectLst/>
                <a:uLnTx/>
                <a:uFillTx/>
                <a:latin typeface="Calibri" panose="020F0502020204030204"/>
                <a:ea typeface="ＭＳ Ｐゴシック" charset="0"/>
                <a:cs typeface="+mn-cs"/>
              </a:rPr>
              <a:t>A:</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self learning! (works exactly the same as in single-switch case!)</a:t>
            </a:r>
          </a:p>
        </p:txBody>
      </p:sp>
      <p:grpSp>
        <p:nvGrpSpPr>
          <p:cNvPr id="172" name="Group 1">
            <a:extLst>
              <a:ext uri="{FF2B5EF4-FFF2-40B4-BE49-F238E27FC236}">
                <a16:creationId xmlns:a16="http://schemas.microsoft.com/office/drawing/2014/main" id="{6ACB2ECE-A6EE-2F42-BFE2-A88609E9FC4C}"/>
              </a:ext>
            </a:extLst>
          </p:cNvPr>
          <p:cNvGrpSpPr>
            <a:grpSpLocks/>
          </p:cNvGrpSpPr>
          <p:nvPr/>
        </p:nvGrpSpPr>
        <p:grpSpPr bwMode="auto">
          <a:xfrm>
            <a:off x="2517827" y="2654612"/>
            <a:ext cx="2005135" cy="1358900"/>
            <a:chOff x="958850" y="2444750"/>
            <a:chExt cx="2005665" cy="1358710"/>
          </a:xfrm>
        </p:grpSpPr>
        <p:sp>
          <p:nvSpPr>
            <p:cNvPr id="173" name="Line 20">
              <a:extLst>
                <a:ext uri="{FF2B5EF4-FFF2-40B4-BE49-F238E27FC236}">
                  <a16:creationId xmlns:a16="http://schemas.microsoft.com/office/drawing/2014/main" id="{A3FD6BE2-2CD4-6143-B6C7-1587A108B7DC}"/>
                </a:ext>
              </a:extLst>
            </p:cNvPr>
            <p:cNvSpPr>
              <a:spLocks noChangeShapeType="1"/>
            </p:cNvSpPr>
            <p:nvPr/>
          </p:nvSpPr>
          <p:spPr bwMode="auto">
            <a:xfrm flipH="1">
              <a:off x="1582903" y="3030456"/>
              <a:ext cx="55577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Line 21">
              <a:extLst>
                <a:ext uri="{FF2B5EF4-FFF2-40B4-BE49-F238E27FC236}">
                  <a16:creationId xmlns:a16="http://schemas.microsoft.com/office/drawing/2014/main" id="{3DA59D3F-F827-094B-A805-1A54870E1193}"/>
                </a:ext>
              </a:extLst>
            </p:cNvPr>
            <p:cNvSpPr>
              <a:spLocks noChangeShapeType="1"/>
            </p:cNvSpPr>
            <p:nvPr/>
          </p:nvSpPr>
          <p:spPr bwMode="auto">
            <a:xfrm flipH="1">
              <a:off x="1970355" y="3078074"/>
              <a:ext cx="271534" cy="3142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Line 22">
              <a:extLst>
                <a:ext uri="{FF2B5EF4-FFF2-40B4-BE49-F238E27FC236}">
                  <a16:creationId xmlns:a16="http://schemas.microsoft.com/office/drawing/2014/main" id="{2168E2D5-CF45-3B47-AB69-F33DF11C943D}"/>
                </a:ext>
              </a:extLst>
            </p:cNvPr>
            <p:cNvSpPr>
              <a:spLocks noChangeShapeType="1"/>
            </p:cNvSpPr>
            <p:nvPr/>
          </p:nvSpPr>
          <p:spPr bwMode="auto">
            <a:xfrm>
              <a:off x="2389566" y="3106645"/>
              <a:ext cx="73044" cy="2952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82" name="Text Box 64">
              <a:extLst>
                <a:ext uri="{FF2B5EF4-FFF2-40B4-BE49-F238E27FC236}">
                  <a16:creationId xmlns:a16="http://schemas.microsoft.com/office/drawing/2014/main" id="{0105097B-F91D-A240-ACB8-B8FE8F879894}"/>
                </a:ext>
              </a:extLst>
            </p:cNvPr>
            <p:cNvSpPr txBox="1">
              <a:spLocks noChangeArrowheads="1"/>
            </p:cNvSpPr>
            <p:nvPr/>
          </p:nvSpPr>
          <p:spPr bwMode="auto">
            <a:xfrm>
              <a:off x="958850" y="2844744"/>
              <a:ext cx="317800"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283" name="Text Box 65">
              <a:extLst>
                <a:ext uri="{FF2B5EF4-FFF2-40B4-BE49-F238E27FC236}">
                  <a16:creationId xmlns:a16="http://schemas.microsoft.com/office/drawing/2014/main" id="{1C6222BA-8E34-C046-9685-A8AA4450E81B}"/>
                </a:ext>
              </a:extLst>
            </p:cNvPr>
            <p:cNvSpPr txBox="1">
              <a:spLocks noChangeArrowheads="1"/>
            </p:cNvSpPr>
            <p:nvPr/>
          </p:nvSpPr>
          <p:spPr bwMode="auto">
            <a:xfrm>
              <a:off x="1408232" y="3306642"/>
              <a:ext cx="309782"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284" name="Text Box 73">
              <a:extLst>
                <a:ext uri="{FF2B5EF4-FFF2-40B4-BE49-F238E27FC236}">
                  <a16:creationId xmlns:a16="http://schemas.microsoft.com/office/drawing/2014/main" id="{54488D61-5701-C14F-AE1F-1F70DE4CE15D}"/>
                </a:ext>
              </a:extLst>
            </p:cNvPr>
            <p:cNvSpPr txBox="1">
              <a:spLocks noChangeArrowheads="1"/>
            </p:cNvSpPr>
            <p:nvPr/>
          </p:nvSpPr>
          <p:spPr bwMode="auto">
            <a:xfrm>
              <a:off x="2181548" y="2444750"/>
              <a:ext cx="369109"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1</a:t>
              </a:r>
            </a:p>
          </p:txBody>
        </p:sp>
        <p:sp>
          <p:nvSpPr>
            <p:cNvPr id="285" name="Text Box 66">
              <a:extLst>
                <a:ext uri="{FF2B5EF4-FFF2-40B4-BE49-F238E27FC236}">
                  <a16:creationId xmlns:a16="http://schemas.microsoft.com/office/drawing/2014/main" id="{1CC25A49-338C-1F44-9BAE-7CAED2A9AD40}"/>
                </a:ext>
              </a:extLst>
            </p:cNvPr>
            <p:cNvSpPr txBox="1">
              <a:spLocks noChangeArrowheads="1"/>
            </p:cNvSpPr>
            <p:nvPr/>
          </p:nvSpPr>
          <p:spPr bwMode="auto">
            <a:xfrm>
              <a:off x="2656336" y="3298706"/>
              <a:ext cx="308179"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grpSp>
          <p:nvGrpSpPr>
            <p:cNvPr id="286" name="Group 44">
              <a:extLst>
                <a:ext uri="{FF2B5EF4-FFF2-40B4-BE49-F238E27FC236}">
                  <a16:creationId xmlns:a16="http://schemas.microsoft.com/office/drawing/2014/main" id="{202C5460-F11A-2D44-9706-A94732DA78AB}"/>
                </a:ext>
              </a:extLst>
            </p:cNvPr>
            <p:cNvGrpSpPr>
              <a:grpSpLocks/>
            </p:cNvGrpSpPr>
            <p:nvPr/>
          </p:nvGrpSpPr>
          <p:grpSpPr bwMode="auto">
            <a:xfrm>
              <a:off x="1127760" y="2834640"/>
              <a:ext cx="568960" cy="481140"/>
              <a:chOff x="-44" y="1473"/>
              <a:chExt cx="981" cy="1105"/>
            </a:xfrm>
          </p:grpSpPr>
          <p:pic>
            <p:nvPicPr>
              <p:cNvPr id="294" name="Picture 45" descr="desktop_computer_stylized_medium">
                <a:extLst>
                  <a:ext uri="{FF2B5EF4-FFF2-40B4-BE49-F238E27FC236}">
                    <a16:creationId xmlns:a16="http://schemas.microsoft.com/office/drawing/2014/main" id="{7120F0F2-50A9-3C4D-910D-4BB9142A0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 name="Freeform 46">
                <a:extLst>
                  <a:ext uri="{FF2B5EF4-FFF2-40B4-BE49-F238E27FC236}">
                    <a16:creationId xmlns:a16="http://schemas.microsoft.com/office/drawing/2014/main" id="{C9BEE683-FE6F-D043-B338-7EB0184590C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87" name="Group 44">
              <a:extLst>
                <a:ext uri="{FF2B5EF4-FFF2-40B4-BE49-F238E27FC236}">
                  <a16:creationId xmlns:a16="http://schemas.microsoft.com/office/drawing/2014/main" id="{A92DFDE4-2038-4B47-B1BF-86DCDC00242A}"/>
                </a:ext>
              </a:extLst>
            </p:cNvPr>
            <p:cNvGrpSpPr>
              <a:grpSpLocks/>
            </p:cNvGrpSpPr>
            <p:nvPr/>
          </p:nvGrpSpPr>
          <p:grpSpPr bwMode="auto">
            <a:xfrm>
              <a:off x="1534160" y="3291840"/>
              <a:ext cx="568960" cy="481140"/>
              <a:chOff x="-44" y="1473"/>
              <a:chExt cx="981" cy="1105"/>
            </a:xfrm>
          </p:grpSpPr>
          <p:pic>
            <p:nvPicPr>
              <p:cNvPr id="292" name="Picture 45" descr="desktop_computer_stylized_medium">
                <a:extLst>
                  <a:ext uri="{FF2B5EF4-FFF2-40B4-BE49-F238E27FC236}">
                    <a16:creationId xmlns:a16="http://schemas.microsoft.com/office/drawing/2014/main" id="{E569455D-4E55-0044-83EF-B08B7B4ED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3" name="Freeform 46">
                <a:extLst>
                  <a:ext uri="{FF2B5EF4-FFF2-40B4-BE49-F238E27FC236}">
                    <a16:creationId xmlns:a16="http://schemas.microsoft.com/office/drawing/2014/main" id="{306E34CC-1F03-244B-B814-D6B9650DD43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88" name="Group 44">
              <a:extLst>
                <a:ext uri="{FF2B5EF4-FFF2-40B4-BE49-F238E27FC236}">
                  <a16:creationId xmlns:a16="http://schemas.microsoft.com/office/drawing/2014/main" id="{48CCA417-6C89-B64D-98DA-51EE4AF3DD26}"/>
                </a:ext>
              </a:extLst>
            </p:cNvPr>
            <p:cNvGrpSpPr>
              <a:grpSpLocks/>
            </p:cNvGrpSpPr>
            <p:nvPr/>
          </p:nvGrpSpPr>
          <p:grpSpPr bwMode="auto">
            <a:xfrm>
              <a:off x="2062480" y="3322320"/>
              <a:ext cx="568960" cy="481140"/>
              <a:chOff x="-44" y="1473"/>
              <a:chExt cx="981" cy="1105"/>
            </a:xfrm>
          </p:grpSpPr>
          <p:pic>
            <p:nvPicPr>
              <p:cNvPr id="290" name="Picture 45" descr="desktop_computer_stylized_medium">
                <a:extLst>
                  <a:ext uri="{FF2B5EF4-FFF2-40B4-BE49-F238E27FC236}">
                    <a16:creationId xmlns:a16="http://schemas.microsoft.com/office/drawing/2014/main" id="{074846CF-8FFE-1E48-8A24-4F106758E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46">
                <a:extLst>
                  <a:ext uri="{FF2B5EF4-FFF2-40B4-BE49-F238E27FC236}">
                    <a16:creationId xmlns:a16="http://schemas.microsoft.com/office/drawing/2014/main" id="{7DA76408-C614-1A41-A0F3-713C04FAF63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289" name="Picture 3">
              <a:extLst>
                <a:ext uri="{FF2B5EF4-FFF2-40B4-BE49-F238E27FC236}">
                  <a16:creationId xmlns:a16="http://schemas.microsoft.com/office/drawing/2014/main" id="{8CEF6460-C3D7-8046-8A73-96F0A807C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4" name="Group 3">
            <a:extLst>
              <a:ext uri="{FF2B5EF4-FFF2-40B4-BE49-F238E27FC236}">
                <a16:creationId xmlns:a16="http://schemas.microsoft.com/office/drawing/2014/main" id="{277404B8-E1BB-474B-A99A-C610AFAFCB65}"/>
              </a:ext>
            </a:extLst>
          </p:cNvPr>
          <p:cNvGrpSpPr/>
          <p:nvPr/>
        </p:nvGrpSpPr>
        <p:grpSpPr>
          <a:xfrm>
            <a:off x="3950752" y="2194237"/>
            <a:ext cx="4856162" cy="2044145"/>
            <a:chOff x="3950752" y="2194237"/>
            <a:chExt cx="4856162" cy="2044145"/>
          </a:xfrm>
        </p:grpSpPr>
        <p:grpSp>
          <p:nvGrpSpPr>
            <p:cNvPr id="296" name="Group 295">
              <a:extLst>
                <a:ext uri="{FF2B5EF4-FFF2-40B4-BE49-F238E27FC236}">
                  <a16:creationId xmlns:a16="http://schemas.microsoft.com/office/drawing/2014/main" id="{250CAC08-1B66-E940-BD6A-FDFBCA415BDC}"/>
                </a:ext>
              </a:extLst>
            </p:cNvPr>
            <p:cNvGrpSpPr>
              <a:grpSpLocks/>
            </p:cNvGrpSpPr>
            <p:nvPr/>
          </p:nvGrpSpPr>
          <p:grpSpPr bwMode="auto">
            <a:xfrm>
              <a:off x="3950752" y="2194237"/>
              <a:ext cx="4856162" cy="2044145"/>
              <a:chOff x="2379663" y="1984375"/>
              <a:chExt cx="4855711" cy="2043590"/>
            </a:xfrm>
          </p:grpSpPr>
          <p:sp>
            <p:nvSpPr>
              <p:cNvPr id="297" name="Line 23">
                <a:extLst>
                  <a:ext uri="{FF2B5EF4-FFF2-40B4-BE49-F238E27FC236}">
                    <a16:creationId xmlns:a16="http://schemas.microsoft.com/office/drawing/2014/main" id="{49AAAEFF-FE53-5C4F-9879-CAE69B40D997}"/>
                  </a:ext>
                </a:extLst>
              </p:cNvPr>
              <p:cNvSpPr>
                <a:spLocks noChangeShapeType="1"/>
              </p:cNvSpPr>
              <p:nvPr/>
            </p:nvSpPr>
            <p:spPr bwMode="auto">
              <a:xfrm flipH="1">
                <a:off x="3635258" y="3068344"/>
                <a:ext cx="346043" cy="21584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98" name="Line 24">
                <a:extLst>
                  <a:ext uri="{FF2B5EF4-FFF2-40B4-BE49-F238E27FC236}">
                    <a16:creationId xmlns:a16="http://schemas.microsoft.com/office/drawing/2014/main" id="{DD18F58C-CBA1-334F-87D1-D27087E0A473}"/>
                  </a:ext>
                </a:extLst>
              </p:cNvPr>
              <p:cNvSpPr>
                <a:spLocks noChangeShapeType="1"/>
              </p:cNvSpPr>
              <p:nvPr/>
            </p:nvSpPr>
            <p:spPr bwMode="auto">
              <a:xfrm flipH="1">
                <a:off x="3949554" y="3087389"/>
                <a:ext cx="125401" cy="5872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99" name="Line 25">
                <a:extLst>
                  <a:ext uri="{FF2B5EF4-FFF2-40B4-BE49-F238E27FC236}">
                    <a16:creationId xmlns:a16="http://schemas.microsoft.com/office/drawing/2014/main" id="{0810A11B-6CE3-4B4A-892A-D88467FF0CB5}"/>
                  </a:ext>
                </a:extLst>
              </p:cNvPr>
              <p:cNvSpPr>
                <a:spLocks noChangeShapeType="1"/>
              </p:cNvSpPr>
              <p:nvPr/>
            </p:nvSpPr>
            <p:spPr bwMode="auto">
              <a:xfrm>
                <a:off x="4254326" y="3030254"/>
                <a:ext cx="230167" cy="36185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0" name="Line 26">
                <a:extLst>
                  <a:ext uri="{FF2B5EF4-FFF2-40B4-BE49-F238E27FC236}">
                    <a16:creationId xmlns:a16="http://schemas.microsoft.com/office/drawing/2014/main" id="{D3BCC038-234F-EE40-8E10-0F7AEA9072D6}"/>
                  </a:ext>
                </a:extLst>
              </p:cNvPr>
              <p:cNvSpPr>
                <a:spLocks noChangeShapeType="1"/>
              </p:cNvSpPr>
              <p:nvPr/>
            </p:nvSpPr>
            <p:spPr bwMode="auto">
              <a:xfrm flipH="1">
                <a:off x="5532145" y="3106433"/>
                <a:ext cx="428585" cy="2444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1" name="Line 27">
                <a:extLst>
                  <a:ext uri="{FF2B5EF4-FFF2-40B4-BE49-F238E27FC236}">
                    <a16:creationId xmlns:a16="http://schemas.microsoft.com/office/drawing/2014/main" id="{CAF3C678-3D9A-294A-92F0-F6754B906383}"/>
                  </a:ext>
                </a:extLst>
              </p:cNvPr>
              <p:cNvSpPr>
                <a:spLocks noChangeShapeType="1"/>
              </p:cNvSpPr>
              <p:nvPr/>
            </p:nvSpPr>
            <p:spPr bwMode="auto">
              <a:xfrm flipH="1">
                <a:off x="6035335" y="3077866"/>
                <a:ext cx="9524" cy="4697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2" name="Line 35">
                <a:extLst>
                  <a:ext uri="{FF2B5EF4-FFF2-40B4-BE49-F238E27FC236}">
                    <a16:creationId xmlns:a16="http://schemas.microsoft.com/office/drawing/2014/main" id="{35D390D2-019E-0B44-9120-1A7C03C987BB}"/>
                  </a:ext>
                </a:extLst>
              </p:cNvPr>
              <p:cNvSpPr>
                <a:spLocks noChangeShapeType="1"/>
              </p:cNvSpPr>
              <p:nvPr/>
            </p:nvSpPr>
            <p:spPr bwMode="auto">
              <a:xfrm flipH="1">
                <a:off x="2379663" y="2355749"/>
                <a:ext cx="1517509" cy="5364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3" name="Line 36">
                <a:extLst>
                  <a:ext uri="{FF2B5EF4-FFF2-40B4-BE49-F238E27FC236}">
                    <a16:creationId xmlns:a16="http://schemas.microsoft.com/office/drawing/2014/main" id="{07E72922-2BC5-824E-B2F0-2A0C9BBF1348}"/>
                  </a:ext>
                </a:extLst>
              </p:cNvPr>
              <p:cNvSpPr>
                <a:spLocks noChangeShapeType="1"/>
              </p:cNvSpPr>
              <p:nvPr/>
            </p:nvSpPr>
            <p:spPr bwMode="auto">
              <a:xfrm>
                <a:off x="4200356" y="2322421"/>
                <a:ext cx="0" cy="5999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4" name="Line 37">
                <a:extLst>
                  <a:ext uri="{FF2B5EF4-FFF2-40B4-BE49-F238E27FC236}">
                    <a16:creationId xmlns:a16="http://schemas.microsoft.com/office/drawing/2014/main" id="{EB84757E-562A-C946-8296-30C62384C47E}"/>
                  </a:ext>
                </a:extLst>
              </p:cNvPr>
              <p:cNvSpPr>
                <a:spLocks noChangeShapeType="1"/>
              </p:cNvSpPr>
              <p:nvPr/>
            </p:nvSpPr>
            <p:spPr bwMode="auto">
              <a:xfrm flipH="1" flipV="1">
                <a:off x="4449571" y="2306551"/>
                <a:ext cx="1406394" cy="6840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5" name="Line 63">
                <a:extLst>
                  <a:ext uri="{FF2B5EF4-FFF2-40B4-BE49-F238E27FC236}">
                    <a16:creationId xmlns:a16="http://schemas.microsoft.com/office/drawing/2014/main" id="{CBB1E0F6-DA9A-234C-8F78-2F42A9BA4E75}"/>
                  </a:ext>
                </a:extLst>
              </p:cNvPr>
              <p:cNvSpPr>
                <a:spLocks noChangeShapeType="1"/>
              </p:cNvSpPr>
              <p:nvPr/>
            </p:nvSpPr>
            <p:spPr bwMode="auto">
              <a:xfrm>
                <a:off x="6411539" y="3131826"/>
                <a:ext cx="285723" cy="1587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6" name="Text Box 67">
                <a:extLst>
                  <a:ext uri="{FF2B5EF4-FFF2-40B4-BE49-F238E27FC236}">
                    <a16:creationId xmlns:a16="http://schemas.microsoft.com/office/drawing/2014/main" id="{65DA7922-1FE3-A54E-B585-6D332125EB39}"/>
                  </a:ext>
                </a:extLst>
              </p:cNvPr>
              <p:cNvSpPr txBox="1">
                <a:spLocks noChangeArrowheads="1"/>
              </p:cNvSpPr>
              <p:nvPr/>
            </p:nvSpPr>
            <p:spPr bwMode="auto">
              <a:xfrm>
                <a:off x="3620973" y="3222289"/>
                <a:ext cx="327304"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D</a:t>
                </a:r>
              </a:p>
            </p:txBody>
          </p:sp>
          <p:sp>
            <p:nvSpPr>
              <p:cNvPr id="307" name="Text Box 68">
                <a:extLst>
                  <a:ext uri="{FF2B5EF4-FFF2-40B4-BE49-F238E27FC236}">
                    <a16:creationId xmlns:a16="http://schemas.microsoft.com/office/drawing/2014/main" id="{3343D53D-3E0E-2A4D-A833-D3A2A9F3B70F}"/>
                  </a:ext>
                </a:extLst>
              </p:cNvPr>
              <p:cNvSpPr txBox="1">
                <a:spLocks noChangeArrowheads="1"/>
              </p:cNvSpPr>
              <p:nvPr/>
            </p:nvSpPr>
            <p:spPr bwMode="auto">
              <a:xfrm>
                <a:off x="4094004" y="3658733"/>
                <a:ext cx="296848"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E</a:t>
                </a:r>
              </a:p>
            </p:txBody>
          </p:sp>
          <p:sp>
            <p:nvSpPr>
              <p:cNvPr id="308" name="Text Box 69">
                <a:extLst>
                  <a:ext uri="{FF2B5EF4-FFF2-40B4-BE49-F238E27FC236}">
                    <a16:creationId xmlns:a16="http://schemas.microsoft.com/office/drawing/2014/main" id="{0A60F714-DC84-1843-A5C5-D915B65F1280}"/>
                  </a:ext>
                </a:extLst>
              </p:cNvPr>
              <p:cNvSpPr txBox="1">
                <a:spLocks noChangeArrowheads="1"/>
              </p:cNvSpPr>
              <p:nvPr/>
            </p:nvSpPr>
            <p:spPr bwMode="auto">
              <a:xfrm>
                <a:off x="4567035" y="3057234"/>
                <a:ext cx="290437"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F</a:t>
                </a:r>
              </a:p>
            </p:txBody>
          </p:sp>
          <p:sp>
            <p:nvSpPr>
              <p:cNvPr id="309" name="Text Box 74">
                <a:extLst>
                  <a:ext uri="{FF2B5EF4-FFF2-40B4-BE49-F238E27FC236}">
                    <a16:creationId xmlns:a16="http://schemas.microsoft.com/office/drawing/2014/main" id="{D0CA346A-C9B0-5B42-8D05-2411A6B2DB73}"/>
                  </a:ext>
                </a:extLst>
              </p:cNvPr>
              <p:cNvSpPr txBox="1">
                <a:spLocks noChangeArrowheads="1"/>
              </p:cNvSpPr>
              <p:nvPr/>
            </p:nvSpPr>
            <p:spPr bwMode="auto">
              <a:xfrm>
                <a:off x="3408267" y="2768387"/>
                <a:ext cx="368978"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2</a:t>
                </a:r>
              </a:p>
            </p:txBody>
          </p:sp>
          <p:sp>
            <p:nvSpPr>
              <p:cNvPr id="310" name="Text Box 75">
                <a:extLst>
                  <a:ext uri="{FF2B5EF4-FFF2-40B4-BE49-F238E27FC236}">
                    <a16:creationId xmlns:a16="http://schemas.microsoft.com/office/drawing/2014/main" id="{F0F5C6E8-D75A-DE41-9CA5-225DDACA8B4F}"/>
                  </a:ext>
                </a:extLst>
              </p:cNvPr>
              <p:cNvSpPr txBox="1">
                <a:spLocks noChangeArrowheads="1"/>
              </p:cNvSpPr>
              <p:nvPr/>
            </p:nvSpPr>
            <p:spPr bwMode="auto">
              <a:xfrm>
                <a:off x="4635290" y="1984375"/>
                <a:ext cx="368978"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4</a:t>
                </a:r>
              </a:p>
            </p:txBody>
          </p:sp>
          <p:sp>
            <p:nvSpPr>
              <p:cNvPr id="311" name="Text Box 76">
                <a:extLst>
                  <a:ext uri="{FF2B5EF4-FFF2-40B4-BE49-F238E27FC236}">
                    <a16:creationId xmlns:a16="http://schemas.microsoft.com/office/drawing/2014/main" id="{70567B04-06CD-C745-BE8D-1EA39B3A8F08}"/>
                  </a:ext>
                </a:extLst>
              </p:cNvPr>
              <p:cNvSpPr txBox="1">
                <a:spLocks noChangeArrowheads="1"/>
              </p:cNvSpPr>
              <p:nvPr/>
            </p:nvSpPr>
            <p:spPr bwMode="auto">
              <a:xfrm>
                <a:off x="6009938" y="2570004"/>
                <a:ext cx="368978"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3</a:t>
                </a:r>
              </a:p>
            </p:txBody>
          </p:sp>
          <p:sp>
            <p:nvSpPr>
              <p:cNvPr id="312" name="Text Box 78">
                <a:extLst>
                  <a:ext uri="{FF2B5EF4-FFF2-40B4-BE49-F238E27FC236}">
                    <a16:creationId xmlns:a16="http://schemas.microsoft.com/office/drawing/2014/main" id="{92C2CEEA-E74F-CD4F-9E93-4106B97116C8}"/>
                  </a:ext>
                </a:extLst>
              </p:cNvPr>
              <p:cNvSpPr txBox="1">
                <a:spLocks noChangeArrowheads="1"/>
              </p:cNvSpPr>
              <p:nvPr/>
            </p:nvSpPr>
            <p:spPr bwMode="auto">
              <a:xfrm>
                <a:off x="6240104" y="3541290"/>
                <a:ext cx="328905"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H</a:t>
                </a:r>
              </a:p>
            </p:txBody>
          </p:sp>
          <p:sp>
            <p:nvSpPr>
              <p:cNvPr id="313" name="Text Box 79">
                <a:extLst>
                  <a:ext uri="{FF2B5EF4-FFF2-40B4-BE49-F238E27FC236}">
                    <a16:creationId xmlns:a16="http://schemas.microsoft.com/office/drawing/2014/main" id="{767F8C52-0473-094B-81C9-B0074DCAC899}"/>
                  </a:ext>
                </a:extLst>
              </p:cNvPr>
              <p:cNvSpPr txBox="1">
                <a:spLocks noChangeArrowheads="1"/>
              </p:cNvSpPr>
              <p:nvPr/>
            </p:nvSpPr>
            <p:spPr bwMode="auto">
              <a:xfrm>
                <a:off x="6986160" y="3179439"/>
                <a:ext cx="249214"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I</a:t>
                </a:r>
              </a:p>
            </p:txBody>
          </p:sp>
          <p:sp>
            <p:nvSpPr>
              <p:cNvPr id="314" name="Text Box 80">
                <a:extLst>
                  <a:ext uri="{FF2B5EF4-FFF2-40B4-BE49-F238E27FC236}">
                    <a16:creationId xmlns:a16="http://schemas.microsoft.com/office/drawing/2014/main" id="{AD433860-39B4-F94C-97D1-8ED2BC51F04D}"/>
                  </a:ext>
                </a:extLst>
              </p:cNvPr>
              <p:cNvSpPr txBox="1">
                <a:spLocks noChangeArrowheads="1"/>
              </p:cNvSpPr>
              <p:nvPr/>
            </p:nvSpPr>
            <p:spPr bwMode="auto">
              <a:xfrm>
                <a:off x="5103560" y="3595251"/>
                <a:ext cx="330509"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G</a:t>
                </a:r>
              </a:p>
            </p:txBody>
          </p:sp>
          <p:pic>
            <p:nvPicPr>
              <p:cNvPr id="315" name="Picture 3">
                <a:extLst>
                  <a:ext uri="{FF2B5EF4-FFF2-40B4-BE49-F238E27FC236}">
                    <a16:creationId xmlns:a16="http://schemas.microsoft.com/office/drawing/2014/main" id="{14EE1F48-9E60-234B-9CCF-63F7C147B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316" name="Group 44">
                <a:extLst>
                  <a:ext uri="{FF2B5EF4-FFF2-40B4-BE49-F238E27FC236}">
                    <a16:creationId xmlns:a16="http://schemas.microsoft.com/office/drawing/2014/main" id="{843B54DD-D810-6746-9846-37B2CA4C4147}"/>
                  </a:ext>
                </a:extLst>
              </p:cNvPr>
              <p:cNvGrpSpPr>
                <a:grpSpLocks/>
              </p:cNvGrpSpPr>
              <p:nvPr/>
            </p:nvGrpSpPr>
            <p:grpSpPr bwMode="auto">
              <a:xfrm>
                <a:off x="3139440" y="3180080"/>
                <a:ext cx="568960" cy="481140"/>
                <a:chOff x="-44" y="1473"/>
                <a:chExt cx="981" cy="1105"/>
              </a:xfrm>
            </p:grpSpPr>
            <p:pic>
              <p:nvPicPr>
                <p:cNvPr id="334" name="Picture 45" descr="desktop_computer_stylized_medium">
                  <a:extLst>
                    <a:ext uri="{FF2B5EF4-FFF2-40B4-BE49-F238E27FC236}">
                      <a16:creationId xmlns:a16="http://schemas.microsoft.com/office/drawing/2014/main" id="{3D52FA82-0F33-BF48-BE19-E000988EA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5" name="Freeform 46">
                  <a:extLst>
                    <a:ext uri="{FF2B5EF4-FFF2-40B4-BE49-F238E27FC236}">
                      <a16:creationId xmlns:a16="http://schemas.microsoft.com/office/drawing/2014/main" id="{2C894004-AB5E-DE41-B89A-F88D90E6DBB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317" name="Group 44">
                <a:extLst>
                  <a:ext uri="{FF2B5EF4-FFF2-40B4-BE49-F238E27FC236}">
                    <a16:creationId xmlns:a16="http://schemas.microsoft.com/office/drawing/2014/main" id="{B697333C-8F88-6F49-AA8F-4C9781CC4A17}"/>
                  </a:ext>
                </a:extLst>
              </p:cNvPr>
              <p:cNvGrpSpPr>
                <a:grpSpLocks/>
              </p:cNvGrpSpPr>
              <p:nvPr/>
            </p:nvGrpSpPr>
            <p:grpSpPr bwMode="auto">
              <a:xfrm>
                <a:off x="3576320" y="3525520"/>
                <a:ext cx="568960" cy="481140"/>
                <a:chOff x="-44" y="1473"/>
                <a:chExt cx="981" cy="1105"/>
              </a:xfrm>
            </p:grpSpPr>
            <p:pic>
              <p:nvPicPr>
                <p:cNvPr id="332" name="Picture 45" descr="desktop_computer_stylized_medium">
                  <a:extLst>
                    <a:ext uri="{FF2B5EF4-FFF2-40B4-BE49-F238E27FC236}">
                      <a16:creationId xmlns:a16="http://schemas.microsoft.com/office/drawing/2014/main" id="{5D4339C7-D62D-5C40-8498-60F25F7FD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 name="Freeform 46">
                  <a:extLst>
                    <a:ext uri="{FF2B5EF4-FFF2-40B4-BE49-F238E27FC236}">
                      <a16:creationId xmlns:a16="http://schemas.microsoft.com/office/drawing/2014/main" id="{B5C6667F-C532-F44B-B08E-ED6763A8376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318" name="Group 44">
                <a:extLst>
                  <a:ext uri="{FF2B5EF4-FFF2-40B4-BE49-F238E27FC236}">
                    <a16:creationId xmlns:a16="http://schemas.microsoft.com/office/drawing/2014/main" id="{2B5BB1C4-0E8F-B54A-9FC0-4F56ED5ECBF2}"/>
                  </a:ext>
                </a:extLst>
              </p:cNvPr>
              <p:cNvGrpSpPr>
                <a:grpSpLocks/>
              </p:cNvGrpSpPr>
              <p:nvPr/>
            </p:nvGrpSpPr>
            <p:grpSpPr bwMode="auto">
              <a:xfrm>
                <a:off x="4135120" y="3281680"/>
                <a:ext cx="568960" cy="481140"/>
                <a:chOff x="-44" y="1473"/>
                <a:chExt cx="981" cy="1105"/>
              </a:xfrm>
            </p:grpSpPr>
            <p:pic>
              <p:nvPicPr>
                <p:cNvPr id="330" name="Picture 45" descr="desktop_computer_stylized_medium">
                  <a:extLst>
                    <a:ext uri="{FF2B5EF4-FFF2-40B4-BE49-F238E27FC236}">
                      <a16:creationId xmlns:a16="http://schemas.microsoft.com/office/drawing/2014/main" id="{A8C81D48-C92D-CB48-8DCD-645F4CAD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1" name="Freeform 46">
                  <a:extLst>
                    <a:ext uri="{FF2B5EF4-FFF2-40B4-BE49-F238E27FC236}">
                      <a16:creationId xmlns:a16="http://schemas.microsoft.com/office/drawing/2014/main" id="{9B794396-471F-E040-88AC-B51C16761F9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319" name="Group 44">
                <a:extLst>
                  <a:ext uri="{FF2B5EF4-FFF2-40B4-BE49-F238E27FC236}">
                    <a16:creationId xmlns:a16="http://schemas.microsoft.com/office/drawing/2014/main" id="{E0884B22-EEAE-D248-A754-2308A9D24232}"/>
                  </a:ext>
                </a:extLst>
              </p:cNvPr>
              <p:cNvGrpSpPr>
                <a:grpSpLocks/>
              </p:cNvGrpSpPr>
              <p:nvPr/>
            </p:nvGrpSpPr>
            <p:grpSpPr bwMode="auto">
              <a:xfrm>
                <a:off x="5049520" y="3261360"/>
                <a:ext cx="568960" cy="481140"/>
                <a:chOff x="-44" y="1473"/>
                <a:chExt cx="981" cy="1105"/>
              </a:xfrm>
            </p:grpSpPr>
            <p:pic>
              <p:nvPicPr>
                <p:cNvPr id="328" name="Picture 45" descr="desktop_computer_stylized_medium">
                  <a:extLst>
                    <a:ext uri="{FF2B5EF4-FFF2-40B4-BE49-F238E27FC236}">
                      <a16:creationId xmlns:a16="http://schemas.microsoft.com/office/drawing/2014/main" id="{71042587-5DB5-414E-BCB6-1C166E167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 name="Freeform 46">
                  <a:extLst>
                    <a:ext uri="{FF2B5EF4-FFF2-40B4-BE49-F238E27FC236}">
                      <a16:creationId xmlns:a16="http://schemas.microsoft.com/office/drawing/2014/main" id="{8C2EA73F-6D60-594A-AE51-D16A3EA7EEF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320" name="Group 44">
                <a:extLst>
                  <a:ext uri="{FF2B5EF4-FFF2-40B4-BE49-F238E27FC236}">
                    <a16:creationId xmlns:a16="http://schemas.microsoft.com/office/drawing/2014/main" id="{A0D7C560-9874-664B-BBED-733D586AA0D3}"/>
                  </a:ext>
                </a:extLst>
              </p:cNvPr>
              <p:cNvGrpSpPr>
                <a:grpSpLocks/>
              </p:cNvGrpSpPr>
              <p:nvPr/>
            </p:nvGrpSpPr>
            <p:grpSpPr bwMode="auto">
              <a:xfrm>
                <a:off x="5588000" y="3434080"/>
                <a:ext cx="568960" cy="481140"/>
                <a:chOff x="-44" y="1473"/>
                <a:chExt cx="981" cy="1105"/>
              </a:xfrm>
            </p:grpSpPr>
            <p:pic>
              <p:nvPicPr>
                <p:cNvPr id="326" name="Picture 45" descr="desktop_computer_stylized_medium">
                  <a:extLst>
                    <a:ext uri="{FF2B5EF4-FFF2-40B4-BE49-F238E27FC236}">
                      <a16:creationId xmlns:a16="http://schemas.microsoft.com/office/drawing/2014/main" id="{650C7B5B-E94A-604C-9410-81943E94D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 name="Freeform 46">
                  <a:extLst>
                    <a:ext uri="{FF2B5EF4-FFF2-40B4-BE49-F238E27FC236}">
                      <a16:creationId xmlns:a16="http://schemas.microsoft.com/office/drawing/2014/main" id="{7AA9C5DC-63F6-3F4E-8635-3EE72EAD47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321" name="Group 44">
                <a:extLst>
                  <a:ext uri="{FF2B5EF4-FFF2-40B4-BE49-F238E27FC236}">
                    <a16:creationId xmlns:a16="http://schemas.microsoft.com/office/drawing/2014/main" id="{BCE68852-14F6-9845-8C5C-6CDD723AF6D6}"/>
                  </a:ext>
                </a:extLst>
              </p:cNvPr>
              <p:cNvGrpSpPr>
                <a:grpSpLocks/>
              </p:cNvGrpSpPr>
              <p:nvPr/>
            </p:nvGrpSpPr>
            <p:grpSpPr bwMode="auto">
              <a:xfrm>
                <a:off x="6380480" y="3149600"/>
                <a:ext cx="568960" cy="481140"/>
                <a:chOff x="-44" y="1473"/>
                <a:chExt cx="981" cy="1105"/>
              </a:xfrm>
            </p:grpSpPr>
            <p:pic>
              <p:nvPicPr>
                <p:cNvPr id="324" name="Picture 45" descr="desktop_computer_stylized_medium">
                  <a:extLst>
                    <a:ext uri="{FF2B5EF4-FFF2-40B4-BE49-F238E27FC236}">
                      <a16:creationId xmlns:a16="http://schemas.microsoft.com/office/drawing/2014/main" id="{949A9AE4-491E-BF40-A346-2463B130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5" name="Freeform 46">
                  <a:extLst>
                    <a:ext uri="{FF2B5EF4-FFF2-40B4-BE49-F238E27FC236}">
                      <a16:creationId xmlns:a16="http://schemas.microsoft.com/office/drawing/2014/main" id="{87843F82-764B-4044-9508-F2FD38BC18F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22" name="Picture 3">
                <a:extLst>
                  <a:ext uri="{FF2B5EF4-FFF2-40B4-BE49-F238E27FC236}">
                    <a16:creationId xmlns:a16="http://schemas.microsoft.com/office/drawing/2014/main" id="{1165B26C-61A1-EA46-8168-13B1A6537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23" name="Picture 3">
                <a:extLst>
                  <a:ext uri="{FF2B5EF4-FFF2-40B4-BE49-F238E27FC236}">
                    <a16:creationId xmlns:a16="http://schemas.microsoft.com/office/drawing/2014/main" id="{A24E10B4-3314-8346-B6DA-C6D2CF4D78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344" name="Group 343">
              <a:extLst>
                <a:ext uri="{FF2B5EF4-FFF2-40B4-BE49-F238E27FC236}">
                  <a16:creationId xmlns:a16="http://schemas.microsoft.com/office/drawing/2014/main" id="{0D6DB29E-8183-5D4A-A6C1-D8FB12A01668}"/>
                </a:ext>
              </a:extLst>
            </p:cNvPr>
            <p:cNvGrpSpPr/>
            <p:nvPr/>
          </p:nvGrpSpPr>
          <p:grpSpPr>
            <a:xfrm>
              <a:off x="5398824" y="2310984"/>
              <a:ext cx="746763" cy="344773"/>
              <a:chOff x="3668110" y="2448910"/>
              <a:chExt cx="3794234" cy="2165130"/>
            </a:xfrm>
          </p:grpSpPr>
          <p:sp>
            <p:nvSpPr>
              <p:cNvPr id="345" name="Rectangle 344">
                <a:extLst>
                  <a:ext uri="{FF2B5EF4-FFF2-40B4-BE49-F238E27FC236}">
                    <a16:creationId xmlns:a16="http://schemas.microsoft.com/office/drawing/2014/main" id="{02115A91-641C-E845-93FC-31B53FD5B8B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6" name="Freeform 345">
                <a:extLst>
                  <a:ext uri="{FF2B5EF4-FFF2-40B4-BE49-F238E27FC236}">
                    <a16:creationId xmlns:a16="http://schemas.microsoft.com/office/drawing/2014/main" id="{F1A867AC-0657-BC47-AC4D-010D15AD77F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47" name="Group 346">
                <a:extLst>
                  <a:ext uri="{FF2B5EF4-FFF2-40B4-BE49-F238E27FC236}">
                    <a16:creationId xmlns:a16="http://schemas.microsoft.com/office/drawing/2014/main" id="{CF10FB39-5E1F-B248-9A7A-4C01C4EFD35A}"/>
                  </a:ext>
                </a:extLst>
              </p:cNvPr>
              <p:cNvGrpSpPr/>
              <p:nvPr/>
            </p:nvGrpSpPr>
            <p:grpSpPr>
              <a:xfrm>
                <a:off x="3941378" y="2603243"/>
                <a:ext cx="3202061" cy="1066110"/>
                <a:chOff x="7939341" y="3037317"/>
                <a:chExt cx="897649" cy="353919"/>
              </a:xfrm>
            </p:grpSpPr>
            <p:sp>
              <p:nvSpPr>
                <p:cNvPr id="348" name="Freeform 347">
                  <a:extLst>
                    <a:ext uri="{FF2B5EF4-FFF2-40B4-BE49-F238E27FC236}">
                      <a16:creationId xmlns:a16="http://schemas.microsoft.com/office/drawing/2014/main" id="{6762CBB0-CBF1-DC47-8A14-38F59E1135B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9" name="Freeform 348">
                  <a:extLst>
                    <a:ext uri="{FF2B5EF4-FFF2-40B4-BE49-F238E27FC236}">
                      <a16:creationId xmlns:a16="http://schemas.microsoft.com/office/drawing/2014/main" id="{D05CC814-ADCE-AE43-B2BF-2E57EE6D6E9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0" name="Freeform 349">
                  <a:extLst>
                    <a:ext uri="{FF2B5EF4-FFF2-40B4-BE49-F238E27FC236}">
                      <a16:creationId xmlns:a16="http://schemas.microsoft.com/office/drawing/2014/main" id="{90D34BF2-9267-B246-BC83-C97A4D97DEE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1" name="Freeform 350">
                  <a:extLst>
                    <a:ext uri="{FF2B5EF4-FFF2-40B4-BE49-F238E27FC236}">
                      <a16:creationId xmlns:a16="http://schemas.microsoft.com/office/drawing/2014/main" id="{1925F9C3-6A09-134C-8318-7290AD8B60A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52" name="Group 351">
              <a:extLst>
                <a:ext uri="{FF2B5EF4-FFF2-40B4-BE49-F238E27FC236}">
                  <a16:creationId xmlns:a16="http://schemas.microsoft.com/office/drawing/2014/main" id="{E61C4667-123F-A845-BCC0-8455101ACF2F}"/>
                </a:ext>
              </a:extLst>
            </p:cNvPr>
            <p:cNvGrpSpPr/>
            <p:nvPr/>
          </p:nvGrpSpPr>
          <p:grpSpPr>
            <a:xfrm>
              <a:off x="7290083" y="3122951"/>
              <a:ext cx="746763" cy="344773"/>
              <a:chOff x="3668110" y="2448910"/>
              <a:chExt cx="3794234" cy="2165130"/>
            </a:xfrm>
          </p:grpSpPr>
          <p:sp>
            <p:nvSpPr>
              <p:cNvPr id="353" name="Rectangle 352">
                <a:extLst>
                  <a:ext uri="{FF2B5EF4-FFF2-40B4-BE49-F238E27FC236}">
                    <a16:creationId xmlns:a16="http://schemas.microsoft.com/office/drawing/2014/main" id="{7B7E719E-C4A3-4940-BB4F-671C6F1E735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4" name="Freeform 353">
                <a:extLst>
                  <a:ext uri="{FF2B5EF4-FFF2-40B4-BE49-F238E27FC236}">
                    <a16:creationId xmlns:a16="http://schemas.microsoft.com/office/drawing/2014/main" id="{71CB114A-BFFE-4245-9969-879EF7F16EA8}"/>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55" name="Group 354">
                <a:extLst>
                  <a:ext uri="{FF2B5EF4-FFF2-40B4-BE49-F238E27FC236}">
                    <a16:creationId xmlns:a16="http://schemas.microsoft.com/office/drawing/2014/main" id="{72121964-7151-184E-B215-6FFAE4FA284F}"/>
                  </a:ext>
                </a:extLst>
              </p:cNvPr>
              <p:cNvGrpSpPr/>
              <p:nvPr/>
            </p:nvGrpSpPr>
            <p:grpSpPr>
              <a:xfrm>
                <a:off x="3941378" y="2603243"/>
                <a:ext cx="3202061" cy="1066110"/>
                <a:chOff x="7939341" y="3037317"/>
                <a:chExt cx="897649" cy="353919"/>
              </a:xfrm>
            </p:grpSpPr>
            <p:sp>
              <p:nvSpPr>
                <p:cNvPr id="356" name="Freeform 355">
                  <a:extLst>
                    <a:ext uri="{FF2B5EF4-FFF2-40B4-BE49-F238E27FC236}">
                      <a16:creationId xmlns:a16="http://schemas.microsoft.com/office/drawing/2014/main" id="{BB494E8E-F2D9-8D4C-8855-005A1DEE03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7" name="Freeform 356">
                  <a:extLst>
                    <a:ext uri="{FF2B5EF4-FFF2-40B4-BE49-F238E27FC236}">
                      <a16:creationId xmlns:a16="http://schemas.microsoft.com/office/drawing/2014/main" id="{21953B9A-7B59-5B48-B542-2BE643E43FA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8" name="Freeform 357">
                  <a:extLst>
                    <a:ext uri="{FF2B5EF4-FFF2-40B4-BE49-F238E27FC236}">
                      <a16:creationId xmlns:a16="http://schemas.microsoft.com/office/drawing/2014/main" id="{64E057B3-0410-8944-96E8-A73328F40DF9}"/>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9" name="Freeform 358">
                  <a:extLst>
                    <a:ext uri="{FF2B5EF4-FFF2-40B4-BE49-F238E27FC236}">
                      <a16:creationId xmlns:a16="http://schemas.microsoft.com/office/drawing/2014/main" id="{4F3BC6AC-6740-644B-B895-210B6ABEA3B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60" name="Group 359">
              <a:extLst>
                <a:ext uri="{FF2B5EF4-FFF2-40B4-BE49-F238E27FC236}">
                  <a16:creationId xmlns:a16="http://schemas.microsoft.com/office/drawing/2014/main" id="{5C1BDD41-89CC-5142-82E0-31AD1AEA5928}"/>
                </a:ext>
              </a:extLst>
            </p:cNvPr>
            <p:cNvGrpSpPr/>
            <p:nvPr/>
          </p:nvGrpSpPr>
          <p:grpSpPr>
            <a:xfrm>
              <a:off x="5371262" y="3020518"/>
              <a:ext cx="746763" cy="344773"/>
              <a:chOff x="3668110" y="2448910"/>
              <a:chExt cx="3794234" cy="2165130"/>
            </a:xfrm>
          </p:grpSpPr>
          <p:sp>
            <p:nvSpPr>
              <p:cNvPr id="361" name="Rectangle 360">
                <a:extLst>
                  <a:ext uri="{FF2B5EF4-FFF2-40B4-BE49-F238E27FC236}">
                    <a16:creationId xmlns:a16="http://schemas.microsoft.com/office/drawing/2014/main" id="{8CAAD1B8-7EF7-104B-A99C-66500B373B1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2" name="Freeform 361">
                <a:extLst>
                  <a:ext uri="{FF2B5EF4-FFF2-40B4-BE49-F238E27FC236}">
                    <a16:creationId xmlns:a16="http://schemas.microsoft.com/office/drawing/2014/main" id="{C3709934-88FB-7B49-8DD5-B867C648DC42}"/>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3" name="Group 362">
                <a:extLst>
                  <a:ext uri="{FF2B5EF4-FFF2-40B4-BE49-F238E27FC236}">
                    <a16:creationId xmlns:a16="http://schemas.microsoft.com/office/drawing/2014/main" id="{A129641A-31D4-0744-9BA2-E6B8031E0C71}"/>
                  </a:ext>
                </a:extLst>
              </p:cNvPr>
              <p:cNvGrpSpPr/>
              <p:nvPr/>
            </p:nvGrpSpPr>
            <p:grpSpPr>
              <a:xfrm>
                <a:off x="3941378" y="2603243"/>
                <a:ext cx="3202061" cy="1066110"/>
                <a:chOff x="7939341" y="3037317"/>
                <a:chExt cx="897649" cy="353919"/>
              </a:xfrm>
            </p:grpSpPr>
            <p:sp>
              <p:nvSpPr>
                <p:cNvPr id="364" name="Freeform 363">
                  <a:extLst>
                    <a:ext uri="{FF2B5EF4-FFF2-40B4-BE49-F238E27FC236}">
                      <a16:creationId xmlns:a16="http://schemas.microsoft.com/office/drawing/2014/main" id="{AC8F2956-A0C1-9347-A821-CF7760F8BF1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5" name="Freeform 364">
                  <a:extLst>
                    <a:ext uri="{FF2B5EF4-FFF2-40B4-BE49-F238E27FC236}">
                      <a16:creationId xmlns:a16="http://schemas.microsoft.com/office/drawing/2014/main" id="{3A2DD6F3-4BB4-7344-8796-936E8627C7E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6" name="Freeform 365">
                  <a:extLst>
                    <a:ext uri="{FF2B5EF4-FFF2-40B4-BE49-F238E27FC236}">
                      <a16:creationId xmlns:a16="http://schemas.microsoft.com/office/drawing/2014/main" id="{1B108877-A9F2-B740-94FB-2FACB13C189C}"/>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7" name="Freeform 366">
                  <a:extLst>
                    <a:ext uri="{FF2B5EF4-FFF2-40B4-BE49-F238E27FC236}">
                      <a16:creationId xmlns:a16="http://schemas.microsoft.com/office/drawing/2014/main" id="{A4E7367F-EA46-6943-A52D-D2D39663AFD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336" name="Group 335">
            <a:extLst>
              <a:ext uri="{FF2B5EF4-FFF2-40B4-BE49-F238E27FC236}">
                <a16:creationId xmlns:a16="http://schemas.microsoft.com/office/drawing/2014/main" id="{E7BFFEF5-1E5A-214E-815E-5352DB1D8B9D}"/>
              </a:ext>
            </a:extLst>
          </p:cNvPr>
          <p:cNvGrpSpPr/>
          <p:nvPr/>
        </p:nvGrpSpPr>
        <p:grpSpPr>
          <a:xfrm>
            <a:off x="3510443" y="3070406"/>
            <a:ext cx="746763" cy="344773"/>
            <a:chOff x="3668110" y="2448910"/>
            <a:chExt cx="3794234" cy="2165130"/>
          </a:xfrm>
        </p:grpSpPr>
        <p:sp>
          <p:nvSpPr>
            <p:cNvPr id="337" name="Rectangle 336">
              <a:extLst>
                <a:ext uri="{FF2B5EF4-FFF2-40B4-BE49-F238E27FC236}">
                  <a16:creationId xmlns:a16="http://schemas.microsoft.com/office/drawing/2014/main" id="{3882DC2F-B27B-0C40-807D-179D4FF6760D}"/>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8" name="Freeform 337">
              <a:extLst>
                <a:ext uri="{FF2B5EF4-FFF2-40B4-BE49-F238E27FC236}">
                  <a16:creationId xmlns:a16="http://schemas.microsoft.com/office/drawing/2014/main" id="{C45558C7-AA03-9549-BB76-2D627A97AB4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39" name="Group 338">
              <a:extLst>
                <a:ext uri="{FF2B5EF4-FFF2-40B4-BE49-F238E27FC236}">
                  <a16:creationId xmlns:a16="http://schemas.microsoft.com/office/drawing/2014/main" id="{C5245A52-75E9-4F43-901F-B3CDDA16D9AB}"/>
                </a:ext>
              </a:extLst>
            </p:cNvPr>
            <p:cNvGrpSpPr/>
            <p:nvPr/>
          </p:nvGrpSpPr>
          <p:grpSpPr>
            <a:xfrm>
              <a:off x="3941378" y="2603243"/>
              <a:ext cx="3202061" cy="1066110"/>
              <a:chOff x="7939341" y="3037317"/>
              <a:chExt cx="897649" cy="353919"/>
            </a:xfrm>
          </p:grpSpPr>
          <p:sp>
            <p:nvSpPr>
              <p:cNvPr id="340" name="Freeform 339">
                <a:extLst>
                  <a:ext uri="{FF2B5EF4-FFF2-40B4-BE49-F238E27FC236}">
                    <a16:creationId xmlns:a16="http://schemas.microsoft.com/office/drawing/2014/main" id="{5719E44D-592D-2B40-8629-8CAC92FD2898}"/>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1" name="Freeform 340">
                <a:extLst>
                  <a:ext uri="{FF2B5EF4-FFF2-40B4-BE49-F238E27FC236}">
                    <a16:creationId xmlns:a16="http://schemas.microsoft.com/office/drawing/2014/main" id="{8F866AE4-8716-1943-A767-116C65DECED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2" name="Freeform 341">
                <a:extLst>
                  <a:ext uri="{FF2B5EF4-FFF2-40B4-BE49-F238E27FC236}">
                    <a16:creationId xmlns:a16="http://schemas.microsoft.com/office/drawing/2014/main" id="{5286B54F-3F16-8E4C-9916-F5AD40E1D77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3" name="Freeform 342">
                <a:extLst>
                  <a:ext uri="{FF2B5EF4-FFF2-40B4-BE49-F238E27FC236}">
                    <a16:creationId xmlns:a16="http://schemas.microsoft.com/office/drawing/2014/main" id="{A4B59C80-FD6E-ED49-8253-93F2FF9267E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86849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Self-learning multi-switch example</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99" name="Rectangle 3">
            <a:extLst>
              <a:ext uri="{FF2B5EF4-FFF2-40B4-BE49-F238E27FC236}">
                <a16:creationId xmlns:a16="http://schemas.microsoft.com/office/drawing/2014/main" id="{568450DB-9CD6-EE43-953D-FA5EF552531B}"/>
              </a:ext>
            </a:extLst>
          </p:cNvPr>
          <p:cNvSpPr txBox="1">
            <a:spLocks noChangeArrowheads="1"/>
          </p:cNvSpPr>
          <p:nvPr/>
        </p:nvSpPr>
        <p:spPr>
          <a:xfrm>
            <a:off x="1060528" y="1364678"/>
            <a:ext cx="8743038" cy="80889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Suppose C sends frame to I, I responds to C</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Rectangle 5">
            <a:extLst>
              <a:ext uri="{FF2B5EF4-FFF2-40B4-BE49-F238E27FC236}">
                <a16:creationId xmlns:a16="http://schemas.microsoft.com/office/drawing/2014/main" id="{B511F9CE-E792-7F49-809B-1ABFB62EBF96}"/>
              </a:ext>
            </a:extLst>
          </p:cNvPr>
          <p:cNvSpPr>
            <a:spLocks noChangeArrowheads="1"/>
          </p:cNvSpPr>
          <p:nvPr/>
        </p:nvSpPr>
        <p:spPr bwMode="auto">
          <a:xfrm>
            <a:off x="1239030" y="4858947"/>
            <a:ext cx="10952969"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85000"/>
              </a:lnSpc>
              <a:spcBef>
                <a:spcPct val="20000"/>
              </a:spcBef>
              <a:spcAft>
                <a:spcPts val="0"/>
              </a:spcAft>
              <a:buClr>
                <a:srgbClr val="000099"/>
              </a:buClr>
              <a:buSzPct val="100000"/>
              <a:buFontTx/>
              <a:buNone/>
              <a:tabLst/>
              <a:defRPr/>
            </a:pPr>
            <a:r>
              <a:rPr kumimoji="0" lang="en-US" sz="3200" b="0" i="0" u="sng" strike="noStrike" kern="1200" cap="none" spc="0" normalizeH="0" baseline="0" noProof="0" dirty="0">
                <a:ln>
                  <a:noFill/>
                </a:ln>
                <a:solidFill>
                  <a:srgbClr val="CC0000"/>
                </a:solidFill>
                <a:effectLst/>
                <a:uLnTx/>
                <a:uFillTx/>
                <a:latin typeface="Calibri" panose="020F0502020204030204"/>
                <a:ea typeface="+mn-ea"/>
                <a:cs typeface="+mn-cs"/>
              </a:rPr>
              <a:t>Q:</a:t>
            </a: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show switch tables and packet forwarding in S</a:t>
            </a:r>
            <a:r>
              <a:rPr kumimoji="0" lang="en-US" sz="3200" b="0" i="0" u="none" strike="noStrike" kern="1200" cap="none" spc="0" normalizeH="0" baseline="-25000" noProof="0" dirty="0">
                <a:ln>
                  <a:noFill/>
                </a:ln>
                <a:solidFill>
                  <a:srgbClr val="000000"/>
                </a:solidFill>
                <a:effectLst/>
                <a:uLnTx/>
                <a:uFillTx/>
                <a:latin typeface="Calibri" panose="020F0502020204030204"/>
                <a:ea typeface="+mn-ea"/>
                <a:cs typeface="+mn-cs"/>
              </a:rPr>
              <a:t>1</a:t>
            </a: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 S</a:t>
            </a:r>
            <a:r>
              <a:rPr kumimoji="0" lang="en-US" sz="3200" b="0" i="0" u="none" strike="noStrike" kern="1200" cap="none" spc="0" normalizeH="0" baseline="-25000" noProof="0" dirty="0">
                <a:ln>
                  <a:noFill/>
                </a:ln>
                <a:solidFill>
                  <a:srgbClr val="000000"/>
                </a:solidFill>
                <a:effectLst/>
                <a:uLnTx/>
                <a:uFillTx/>
                <a:latin typeface="Calibri" panose="020F0502020204030204"/>
                <a:ea typeface="+mn-ea"/>
                <a:cs typeface="+mn-cs"/>
              </a:rPr>
              <a:t>2</a:t>
            </a: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 S</a:t>
            </a:r>
            <a:r>
              <a:rPr kumimoji="0" lang="en-US" sz="3200" b="0" i="0" u="none" strike="noStrike" kern="1200" cap="none" spc="0" normalizeH="0" baseline="-25000" noProof="0" dirty="0">
                <a:ln>
                  <a:noFill/>
                </a:ln>
                <a:solidFill>
                  <a:srgbClr val="000000"/>
                </a:solidFill>
                <a:effectLst/>
                <a:uLnTx/>
                <a:uFillTx/>
                <a:latin typeface="Calibri" panose="020F0502020204030204"/>
                <a:ea typeface="+mn-ea"/>
                <a:cs typeface="+mn-cs"/>
              </a:rPr>
              <a:t>3</a:t>
            </a: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 S</a:t>
            </a:r>
            <a:r>
              <a:rPr kumimoji="0" lang="en-US" sz="3200" b="0" i="0" u="none" strike="noStrike" kern="1200" cap="none" spc="0" normalizeH="0" baseline="-25000" noProof="0" dirty="0">
                <a:ln>
                  <a:noFill/>
                </a:ln>
                <a:solidFill>
                  <a:srgbClr val="000000"/>
                </a:solidFill>
                <a:effectLst/>
                <a:uLnTx/>
                <a:uFillTx/>
                <a:latin typeface="Calibri" panose="020F0502020204030204"/>
                <a:ea typeface="+mn-ea"/>
                <a:cs typeface="+mn-cs"/>
              </a:rPr>
              <a:t>4</a:t>
            </a: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grpSp>
        <p:nvGrpSpPr>
          <p:cNvPr id="5" name="Group 4">
            <a:extLst>
              <a:ext uri="{FF2B5EF4-FFF2-40B4-BE49-F238E27FC236}">
                <a16:creationId xmlns:a16="http://schemas.microsoft.com/office/drawing/2014/main" id="{C21FFF95-C7EA-144E-84F5-63512E675D5A}"/>
              </a:ext>
            </a:extLst>
          </p:cNvPr>
          <p:cNvGrpSpPr/>
          <p:nvPr/>
        </p:nvGrpSpPr>
        <p:grpSpPr>
          <a:xfrm>
            <a:off x="2517827" y="2194237"/>
            <a:ext cx="6289087" cy="2044145"/>
            <a:chOff x="2517827" y="2194237"/>
            <a:chExt cx="6289087" cy="2044145"/>
          </a:xfrm>
        </p:grpSpPr>
        <p:grpSp>
          <p:nvGrpSpPr>
            <p:cNvPr id="101" name="Group 1">
              <a:extLst>
                <a:ext uri="{FF2B5EF4-FFF2-40B4-BE49-F238E27FC236}">
                  <a16:creationId xmlns:a16="http://schemas.microsoft.com/office/drawing/2014/main" id="{E174CED5-AC35-D54C-8BF6-1C9463848BEB}"/>
                </a:ext>
              </a:extLst>
            </p:cNvPr>
            <p:cNvGrpSpPr>
              <a:grpSpLocks/>
            </p:cNvGrpSpPr>
            <p:nvPr/>
          </p:nvGrpSpPr>
          <p:grpSpPr bwMode="auto">
            <a:xfrm>
              <a:off x="2517827" y="2654612"/>
              <a:ext cx="2005135" cy="1358900"/>
              <a:chOff x="958850" y="2444750"/>
              <a:chExt cx="2005665" cy="1358710"/>
            </a:xfrm>
          </p:grpSpPr>
          <p:sp>
            <p:nvSpPr>
              <p:cNvPr id="102" name="Line 20">
                <a:extLst>
                  <a:ext uri="{FF2B5EF4-FFF2-40B4-BE49-F238E27FC236}">
                    <a16:creationId xmlns:a16="http://schemas.microsoft.com/office/drawing/2014/main" id="{99456C36-8A4C-D04A-935F-F188E1160206}"/>
                  </a:ext>
                </a:extLst>
              </p:cNvPr>
              <p:cNvSpPr>
                <a:spLocks noChangeShapeType="1"/>
              </p:cNvSpPr>
              <p:nvPr/>
            </p:nvSpPr>
            <p:spPr bwMode="auto">
              <a:xfrm flipH="1">
                <a:off x="1582903" y="3030456"/>
                <a:ext cx="55577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3" name="Line 21">
                <a:extLst>
                  <a:ext uri="{FF2B5EF4-FFF2-40B4-BE49-F238E27FC236}">
                    <a16:creationId xmlns:a16="http://schemas.microsoft.com/office/drawing/2014/main" id="{55CE708E-2A34-9F40-8A40-EC8F4808BABF}"/>
                  </a:ext>
                </a:extLst>
              </p:cNvPr>
              <p:cNvSpPr>
                <a:spLocks noChangeShapeType="1"/>
              </p:cNvSpPr>
              <p:nvPr/>
            </p:nvSpPr>
            <p:spPr bwMode="auto">
              <a:xfrm flipH="1">
                <a:off x="1970355" y="3078074"/>
                <a:ext cx="271534" cy="3142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4" name="Line 22">
                <a:extLst>
                  <a:ext uri="{FF2B5EF4-FFF2-40B4-BE49-F238E27FC236}">
                    <a16:creationId xmlns:a16="http://schemas.microsoft.com/office/drawing/2014/main" id="{25CA20B9-2A94-684B-9200-B43A5DC1AD7A}"/>
                  </a:ext>
                </a:extLst>
              </p:cNvPr>
              <p:cNvSpPr>
                <a:spLocks noChangeShapeType="1"/>
              </p:cNvSpPr>
              <p:nvPr/>
            </p:nvSpPr>
            <p:spPr bwMode="auto">
              <a:xfrm>
                <a:off x="2389566" y="3106645"/>
                <a:ext cx="73044" cy="2952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5" name="Text Box 64">
                <a:extLst>
                  <a:ext uri="{FF2B5EF4-FFF2-40B4-BE49-F238E27FC236}">
                    <a16:creationId xmlns:a16="http://schemas.microsoft.com/office/drawing/2014/main" id="{4DEB5825-2375-754E-8531-766CDA61CDCF}"/>
                  </a:ext>
                </a:extLst>
              </p:cNvPr>
              <p:cNvSpPr txBox="1">
                <a:spLocks noChangeArrowheads="1"/>
              </p:cNvSpPr>
              <p:nvPr/>
            </p:nvSpPr>
            <p:spPr bwMode="auto">
              <a:xfrm>
                <a:off x="958850" y="2844744"/>
                <a:ext cx="317800"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a:t>
                </a:r>
              </a:p>
            </p:txBody>
          </p:sp>
          <p:sp>
            <p:nvSpPr>
              <p:cNvPr id="106" name="Text Box 65">
                <a:extLst>
                  <a:ext uri="{FF2B5EF4-FFF2-40B4-BE49-F238E27FC236}">
                    <a16:creationId xmlns:a16="http://schemas.microsoft.com/office/drawing/2014/main" id="{799C545E-6574-C94C-A803-1B1F400DC0A5}"/>
                  </a:ext>
                </a:extLst>
              </p:cNvPr>
              <p:cNvSpPr txBox="1">
                <a:spLocks noChangeArrowheads="1"/>
              </p:cNvSpPr>
              <p:nvPr/>
            </p:nvSpPr>
            <p:spPr bwMode="auto">
              <a:xfrm>
                <a:off x="1408232" y="3306642"/>
                <a:ext cx="309782"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B</a:t>
                </a:r>
              </a:p>
            </p:txBody>
          </p:sp>
          <p:sp>
            <p:nvSpPr>
              <p:cNvPr id="107" name="Text Box 73">
                <a:extLst>
                  <a:ext uri="{FF2B5EF4-FFF2-40B4-BE49-F238E27FC236}">
                    <a16:creationId xmlns:a16="http://schemas.microsoft.com/office/drawing/2014/main" id="{0DF107CE-E588-A94A-88C7-2C3915755E9D}"/>
                  </a:ext>
                </a:extLst>
              </p:cNvPr>
              <p:cNvSpPr txBox="1">
                <a:spLocks noChangeArrowheads="1"/>
              </p:cNvSpPr>
              <p:nvPr/>
            </p:nvSpPr>
            <p:spPr bwMode="auto">
              <a:xfrm>
                <a:off x="2181548" y="2444750"/>
                <a:ext cx="369109"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1</a:t>
                </a:r>
              </a:p>
            </p:txBody>
          </p:sp>
          <p:sp>
            <p:nvSpPr>
              <p:cNvPr id="108" name="Text Box 66">
                <a:extLst>
                  <a:ext uri="{FF2B5EF4-FFF2-40B4-BE49-F238E27FC236}">
                    <a16:creationId xmlns:a16="http://schemas.microsoft.com/office/drawing/2014/main" id="{BFDB47B6-1E5E-BD42-AC91-800C3CCA6E13}"/>
                  </a:ext>
                </a:extLst>
              </p:cNvPr>
              <p:cNvSpPr txBox="1">
                <a:spLocks noChangeArrowheads="1"/>
              </p:cNvSpPr>
              <p:nvPr/>
            </p:nvSpPr>
            <p:spPr bwMode="auto">
              <a:xfrm>
                <a:off x="2656336" y="3298706"/>
                <a:ext cx="308179"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t>
                </a:r>
              </a:p>
            </p:txBody>
          </p:sp>
          <p:grpSp>
            <p:nvGrpSpPr>
              <p:cNvPr id="109" name="Group 44">
                <a:extLst>
                  <a:ext uri="{FF2B5EF4-FFF2-40B4-BE49-F238E27FC236}">
                    <a16:creationId xmlns:a16="http://schemas.microsoft.com/office/drawing/2014/main" id="{DC837921-0D64-BD47-861E-F31CC635EE93}"/>
                  </a:ext>
                </a:extLst>
              </p:cNvPr>
              <p:cNvGrpSpPr>
                <a:grpSpLocks/>
              </p:cNvGrpSpPr>
              <p:nvPr/>
            </p:nvGrpSpPr>
            <p:grpSpPr bwMode="auto">
              <a:xfrm>
                <a:off x="1127760" y="2834640"/>
                <a:ext cx="568960" cy="481140"/>
                <a:chOff x="-44" y="1473"/>
                <a:chExt cx="981" cy="1105"/>
              </a:xfrm>
            </p:grpSpPr>
            <p:pic>
              <p:nvPicPr>
                <p:cNvPr id="117" name="Picture 45" descr="desktop_computer_stylized_medium">
                  <a:extLst>
                    <a:ext uri="{FF2B5EF4-FFF2-40B4-BE49-F238E27FC236}">
                      <a16:creationId xmlns:a16="http://schemas.microsoft.com/office/drawing/2014/main" id="{99A10DAA-F025-3840-A597-986C2A27A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Freeform 46">
                  <a:extLst>
                    <a:ext uri="{FF2B5EF4-FFF2-40B4-BE49-F238E27FC236}">
                      <a16:creationId xmlns:a16="http://schemas.microsoft.com/office/drawing/2014/main" id="{83738852-B2D6-8A45-99DE-7F2DF5918B9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110" name="Group 44">
                <a:extLst>
                  <a:ext uri="{FF2B5EF4-FFF2-40B4-BE49-F238E27FC236}">
                    <a16:creationId xmlns:a16="http://schemas.microsoft.com/office/drawing/2014/main" id="{A033586C-CAEE-E347-8D88-3B31D913E385}"/>
                  </a:ext>
                </a:extLst>
              </p:cNvPr>
              <p:cNvGrpSpPr>
                <a:grpSpLocks/>
              </p:cNvGrpSpPr>
              <p:nvPr/>
            </p:nvGrpSpPr>
            <p:grpSpPr bwMode="auto">
              <a:xfrm>
                <a:off x="1534160" y="3291840"/>
                <a:ext cx="568960" cy="481140"/>
                <a:chOff x="-44" y="1473"/>
                <a:chExt cx="981" cy="1105"/>
              </a:xfrm>
            </p:grpSpPr>
            <p:pic>
              <p:nvPicPr>
                <p:cNvPr id="115" name="Picture 45" descr="desktop_computer_stylized_medium">
                  <a:extLst>
                    <a:ext uri="{FF2B5EF4-FFF2-40B4-BE49-F238E27FC236}">
                      <a16:creationId xmlns:a16="http://schemas.microsoft.com/office/drawing/2014/main" id="{21CE84B5-06A2-D14C-AEBE-CFD46034D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46">
                  <a:extLst>
                    <a:ext uri="{FF2B5EF4-FFF2-40B4-BE49-F238E27FC236}">
                      <a16:creationId xmlns:a16="http://schemas.microsoft.com/office/drawing/2014/main" id="{5FD3094A-1859-F648-BB49-F2B23B15C5B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111" name="Group 44">
                <a:extLst>
                  <a:ext uri="{FF2B5EF4-FFF2-40B4-BE49-F238E27FC236}">
                    <a16:creationId xmlns:a16="http://schemas.microsoft.com/office/drawing/2014/main" id="{655FEA45-4989-2C4A-8309-EA2DBF28B5CB}"/>
                  </a:ext>
                </a:extLst>
              </p:cNvPr>
              <p:cNvGrpSpPr>
                <a:grpSpLocks/>
              </p:cNvGrpSpPr>
              <p:nvPr/>
            </p:nvGrpSpPr>
            <p:grpSpPr bwMode="auto">
              <a:xfrm>
                <a:off x="2062480" y="3322320"/>
                <a:ext cx="568960" cy="481140"/>
                <a:chOff x="-44" y="1473"/>
                <a:chExt cx="981" cy="1105"/>
              </a:xfrm>
            </p:grpSpPr>
            <p:pic>
              <p:nvPicPr>
                <p:cNvPr id="113" name="Picture 45" descr="desktop_computer_stylized_medium">
                  <a:extLst>
                    <a:ext uri="{FF2B5EF4-FFF2-40B4-BE49-F238E27FC236}">
                      <a16:creationId xmlns:a16="http://schemas.microsoft.com/office/drawing/2014/main" id="{C2B6BF88-F812-964A-96C8-B3552CB52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Freeform 46">
                  <a:extLst>
                    <a:ext uri="{FF2B5EF4-FFF2-40B4-BE49-F238E27FC236}">
                      <a16:creationId xmlns:a16="http://schemas.microsoft.com/office/drawing/2014/main" id="{C7D61B70-C386-EB44-94E6-4FCDCA9CCD7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112" name="Picture 3">
                <a:extLst>
                  <a:ext uri="{FF2B5EF4-FFF2-40B4-BE49-F238E27FC236}">
                    <a16:creationId xmlns:a16="http://schemas.microsoft.com/office/drawing/2014/main" id="{B5A71CE8-50DE-B246-AE60-22D59D712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119" name="Group 118">
              <a:extLst>
                <a:ext uri="{FF2B5EF4-FFF2-40B4-BE49-F238E27FC236}">
                  <a16:creationId xmlns:a16="http://schemas.microsoft.com/office/drawing/2014/main" id="{2816478B-C7BF-3A4B-9910-57E846BFA2AE}"/>
                </a:ext>
              </a:extLst>
            </p:cNvPr>
            <p:cNvGrpSpPr/>
            <p:nvPr/>
          </p:nvGrpSpPr>
          <p:grpSpPr>
            <a:xfrm>
              <a:off x="3950752" y="2194237"/>
              <a:ext cx="4856162" cy="2044145"/>
              <a:chOff x="3950752" y="2194237"/>
              <a:chExt cx="4856162" cy="2044145"/>
            </a:xfrm>
          </p:grpSpPr>
          <p:grpSp>
            <p:nvGrpSpPr>
              <p:cNvPr id="120" name="Group 119">
                <a:extLst>
                  <a:ext uri="{FF2B5EF4-FFF2-40B4-BE49-F238E27FC236}">
                    <a16:creationId xmlns:a16="http://schemas.microsoft.com/office/drawing/2014/main" id="{ABDB365C-75DD-BA4C-8483-F86287AD44AA}"/>
                  </a:ext>
                </a:extLst>
              </p:cNvPr>
              <p:cNvGrpSpPr>
                <a:grpSpLocks/>
              </p:cNvGrpSpPr>
              <p:nvPr/>
            </p:nvGrpSpPr>
            <p:grpSpPr bwMode="auto">
              <a:xfrm>
                <a:off x="3950752" y="2194237"/>
                <a:ext cx="4856162" cy="2044145"/>
                <a:chOff x="2379663" y="1984375"/>
                <a:chExt cx="4855711" cy="2043590"/>
              </a:xfrm>
            </p:grpSpPr>
            <p:sp>
              <p:nvSpPr>
                <p:cNvPr id="145" name="Line 23">
                  <a:extLst>
                    <a:ext uri="{FF2B5EF4-FFF2-40B4-BE49-F238E27FC236}">
                      <a16:creationId xmlns:a16="http://schemas.microsoft.com/office/drawing/2014/main" id="{68A6B2AD-4A9F-214F-BE1D-B7DF7E1C6E9D}"/>
                    </a:ext>
                  </a:extLst>
                </p:cNvPr>
                <p:cNvSpPr>
                  <a:spLocks noChangeShapeType="1"/>
                </p:cNvSpPr>
                <p:nvPr/>
              </p:nvSpPr>
              <p:spPr bwMode="auto">
                <a:xfrm flipH="1">
                  <a:off x="3635258" y="3068344"/>
                  <a:ext cx="346043" cy="21584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4">
                  <a:extLst>
                    <a:ext uri="{FF2B5EF4-FFF2-40B4-BE49-F238E27FC236}">
                      <a16:creationId xmlns:a16="http://schemas.microsoft.com/office/drawing/2014/main" id="{D84ED115-8A00-2C43-AB0E-B0231CCF940E}"/>
                    </a:ext>
                  </a:extLst>
                </p:cNvPr>
                <p:cNvSpPr>
                  <a:spLocks noChangeShapeType="1"/>
                </p:cNvSpPr>
                <p:nvPr/>
              </p:nvSpPr>
              <p:spPr bwMode="auto">
                <a:xfrm flipH="1">
                  <a:off x="3949554" y="3087389"/>
                  <a:ext cx="125401" cy="5872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7" name="Line 25">
                  <a:extLst>
                    <a:ext uri="{FF2B5EF4-FFF2-40B4-BE49-F238E27FC236}">
                      <a16:creationId xmlns:a16="http://schemas.microsoft.com/office/drawing/2014/main" id="{B1AA3E0A-B9A5-294C-A748-5E42A95E375C}"/>
                    </a:ext>
                  </a:extLst>
                </p:cNvPr>
                <p:cNvSpPr>
                  <a:spLocks noChangeShapeType="1"/>
                </p:cNvSpPr>
                <p:nvPr/>
              </p:nvSpPr>
              <p:spPr bwMode="auto">
                <a:xfrm>
                  <a:off x="4254326" y="3030254"/>
                  <a:ext cx="230167" cy="36185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8" name="Line 26">
                  <a:extLst>
                    <a:ext uri="{FF2B5EF4-FFF2-40B4-BE49-F238E27FC236}">
                      <a16:creationId xmlns:a16="http://schemas.microsoft.com/office/drawing/2014/main" id="{CC0F30F5-BEDC-5D4D-B554-BBE6A2062FD2}"/>
                    </a:ext>
                  </a:extLst>
                </p:cNvPr>
                <p:cNvSpPr>
                  <a:spLocks noChangeShapeType="1"/>
                </p:cNvSpPr>
                <p:nvPr/>
              </p:nvSpPr>
              <p:spPr bwMode="auto">
                <a:xfrm flipH="1">
                  <a:off x="5532145" y="3106433"/>
                  <a:ext cx="428585" cy="2444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9" name="Line 27">
                  <a:extLst>
                    <a:ext uri="{FF2B5EF4-FFF2-40B4-BE49-F238E27FC236}">
                      <a16:creationId xmlns:a16="http://schemas.microsoft.com/office/drawing/2014/main" id="{306D12EE-4853-A448-A0E4-6AA00BE66B29}"/>
                    </a:ext>
                  </a:extLst>
                </p:cNvPr>
                <p:cNvSpPr>
                  <a:spLocks noChangeShapeType="1"/>
                </p:cNvSpPr>
                <p:nvPr/>
              </p:nvSpPr>
              <p:spPr bwMode="auto">
                <a:xfrm flipH="1">
                  <a:off x="6035335" y="3077866"/>
                  <a:ext cx="9524" cy="4697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0" name="Line 35">
                  <a:extLst>
                    <a:ext uri="{FF2B5EF4-FFF2-40B4-BE49-F238E27FC236}">
                      <a16:creationId xmlns:a16="http://schemas.microsoft.com/office/drawing/2014/main" id="{2F390777-5412-4D49-92B7-E21F0873BF21}"/>
                    </a:ext>
                  </a:extLst>
                </p:cNvPr>
                <p:cNvSpPr>
                  <a:spLocks noChangeShapeType="1"/>
                </p:cNvSpPr>
                <p:nvPr/>
              </p:nvSpPr>
              <p:spPr bwMode="auto">
                <a:xfrm flipH="1">
                  <a:off x="2379663" y="2355749"/>
                  <a:ext cx="1517509" cy="5364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1" name="Line 36">
                  <a:extLst>
                    <a:ext uri="{FF2B5EF4-FFF2-40B4-BE49-F238E27FC236}">
                      <a16:creationId xmlns:a16="http://schemas.microsoft.com/office/drawing/2014/main" id="{2A8B696B-9EF3-6144-9251-35E77662F2DA}"/>
                    </a:ext>
                  </a:extLst>
                </p:cNvPr>
                <p:cNvSpPr>
                  <a:spLocks noChangeShapeType="1"/>
                </p:cNvSpPr>
                <p:nvPr/>
              </p:nvSpPr>
              <p:spPr bwMode="auto">
                <a:xfrm>
                  <a:off x="4200356" y="2322421"/>
                  <a:ext cx="0" cy="5999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Line 37">
                  <a:extLst>
                    <a:ext uri="{FF2B5EF4-FFF2-40B4-BE49-F238E27FC236}">
                      <a16:creationId xmlns:a16="http://schemas.microsoft.com/office/drawing/2014/main" id="{EE382A21-6506-2149-B95A-87DC8F5C2605}"/>
                    </a:ext>
                  </a:extLst>
                </p:cNvPr>
                <p:cNvSpPr>
                  <a:spLocks noChangeShapeType="1"/>
                </p:cNvSpPr>
                <p:nvPr/>
              </p:nvSpPr>
              <p:spPr bwMode="auto">
                <a:xfrm flipH="1" flipV="1">
                  <a:off x="4449571" y="2306551"/>
                  <a:ext cx="1406394" cy="6840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3" name="Line 63">
                  <a:extLst>
                    <a:ext uri="{FF2B5EF4-FFF2-40B4-BE49-F238E27FC236}">
                      <a16:creationId xmlns:a16="http://schemas.microsoft.com/office/drawing/2014/main" id="{BDF97CF4-DC42-E04A-B487-6437DFE7CE6A}"/>
                    </a:ext>
                  </a:extLst>
                </p:cNvPr>
                <p:cNvSpPr>
                  <a:spLocks noChangeShapeType="1"/>
                </p:cNvSpPr>
                <p:nvPr/>
              </p:nvSpPr>
              <p:spPr bwMode="auto">
                <a:xfrm>
                  <a:off x="6411539" y="3131826"/>
                  <a:ext cx="285723" cy="1587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4" name="Text Box 67">
                  <a:extLst>
                    <a:ext uri="{FF2B5EF4-FFF2-40B4-BE49-F238E27FC236}">
                      <a16:creationId xmlns:a16="http://schemas.microsoft.com/office/drawing/2014/main" id="{2188C4D3-BD36-E047-9559-CABADC9F0FB0}"/>
                    </a:ext>
                  </a:extLst>
                </p:cNvPr>
                <p:cNvSpPr txBox="1">
                  <a:spLocks noChangeArrowheads="1"/>
                </p:cNvSpPr>
                <p:nvPr/>
              </p:nvSpPr>
              <p:spPr bwMode="auto">
                <a:xfrm>
                  <a:off x="3620973" y="3222289"/>
                  <a:ext cx="327304"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D</a:t>
                  </a:r>
                </a:p>
              </p:txBody>
            </p:sp>
            <p:sp>
              <p:nvSpPr>
                <p:cNvPr id="155" name="Text Box 68">
                  <a:extLst>
                    <a:ext uri="{FF2B5EF4-FFF2-40B4-BE49-F238E27FC236}">
                      <a16:creationId xmlns:a16="http://schemas.microsoft.com/office/drawing/2014/main" id="{D377AFD9-065B-0D42-89D3-C837E5B12519}"/>
                    </a:ext>
                  </a:extLst>
                </p:cNvPr>
                <p:cNvSpPr txBox="1">
                  <a:spLocks noChangeArrowheads="1"/>
                </p:cNvSpPr>
                <p:nvPr/>
              </p:nvSpPr>
              <p:spPr bwMode="auto">
                <a:xfrm>
                  <a:off x="4094004" y="3658733"/>
                  <a:ext cx="296848"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E</a:t>
                  </a:r>
                </a:p>
              </p:txBody>
            </p:sp>
            <p:sp>
              <p:nvSpPr>
                <p:cNvPr id="156" name="Text Box 69">
                  <a:extLst>
                    <a:ext uri="{FF2B5EF4-FFF2-40B4-BE49-F238E27FC236}">
                      <a16:creationId xmlns:a16="http://schemas.microsoft.com/office/drawing/2014/main" id="{0CFCAF43-7430-1543-B71F-013915B7D59C}"/>
                    </a:ext>
                  </a:extLst>
                </p:cNvPr>
                <p:cNvSpPr txBox="1">
                  <a:spLocks noChangeArrowheads="1"/>
                </p:cNvSpPr>
                <p:nvPr/>
              </p:nvSpPr>
              <p:spPr bwMode="auto">
                <a:xfrm>
                  <a:off x="4567035" y="3057234"/>
                  <a:ext cx="290437"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F</a:t>
                  </a:r>
                </a:p>
              </p:txBody>
            </p:sp>
            <p:sp>
              <p:nvSpPr>
                <p:cNvPr id="157" name="Text Box 74">
                  <a:extLst>
                    <a:ext uri="{FF2B5EF4-FFF2-40B4-BE49-F238E27FC236}">
                      <a16:creationId xmlns:a16="http://schemas.microsoft.com/office/drawing/2014/main" id="{09D60F24-0E65-E540-A132-B2087CA454F1}"/>
                    </a:ext>
                  </a:extLst>
                </p:cNvPr>
                <p:cNvSpPr txBox="1">
                  <a:spLocks noChangeArrowheads="1"/>
                </p:cNvSpPr>
                <p:nvPr/>
              </p:nvSpPr>
              <p:spPr bwMode="auto">
                <a:xfrm>
                  <a:off x="3408267" y="2768387"/>
                  <a:ext cx="368978"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2</a:t>
                  </a:r>
                </a:p>
              </p:txBody>
            </p:sp>
            <p:sp>
              <p:nvSpPr>
                <p:cNvPr id="158" name="Text Box 75">
                  <a:extLst>
                    <a:ext uri="{FF2B5EF4-FFF2-40B4-BE49-F238E27FC236}">
                      <a16:creationId xmlns:a16="http://schemas.microsoft.com/office/drawing/2014/main" id="{61B735CA-251A-CF4F-988F-56BD7EB99128}"/>
                    </a:ext>
                  </a:extLst>
                </p:cNvPr>
                <p:cNvSpPr txBox="1">
                  <a:spLocks noChangeArrowheads="1"/>
                </p:cNvSpPr>
                <p:nvPr/>
              </p:nvSpPr>
              <p:spPr bwMode="auto">
                <a:xfrm>
                  <a:off x="4635290" y="1984375"/>
                  <a:ext cx="368978"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4</a:t>
                  </a:r>
                </a:p>
              </p:txBody>
            </p:sp>
            <p:sp>
              <p:nvSpPr>
                <p:cNvPr id="159" name="Text Box 76">
                  <a:extLst>
                    <a:ext uri="{FF2B5EF4-FFF2-40B4-BE49-F238E27FC236}">
                      <a16:creationId xmlns:a16="http://schemas.microsoft.com/office/drawing/2014/main" id="{5684E9B9-6F8F-9B49-87D7-884038727FB1}"/>
                    </a:ext>
                  </a:extLst>
                </p:cNvPr>
                <p:cNvSpPr txBox="1">
                  <a:spLocks noChangeArrowheads="1"/>
                </p:cNvSpPr>
                <p:nvPr/>
              </p:nvSpPr>
              <p:spPr bwMode="auto">
                <a:xfrm>
                  <a:off x="6009938" y="2570004"/>
                  <a:ext cx="368978"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3</a:t>
                  </a:r>
                </a:p>
              </p:txBody>
            </p:sp>
            <p:sp>
              <p:nvSpPr>
                <p:cNvPr id="160" name="Text Box 78">
                  <a:extLst>
                    <a:ext uri="{FF2B5EF4-FFF2-40B4-BE49-F238E27FC236}">
                      <a16:creationId xmlns:a16="http://schemas.microsoft.com/office/drawing/2014/main" id="{811B64AB-D4E5-1E43-81FE-A68C071F635D}"/>
                    </a:ext>
                  </a:extLst>
                </p:cNvPr>
                <p:cNvSpPr txBox="1">
                  <a:spLocks noChangeArrowheads="1"/>
                </p:cNvSpPr>
                <p:nvPr/>
              </p:nvSpPr>
              <p:spPr bwMode="auto">
                <a:xfrm>
                  <a:off x="6240104" y="3541290"/>
                  <a:ext cx="328905"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H</a:t>
                  </a:r>
                </a:p>
              </p:txBody>
            </p:sp>
            <p:sp>
              <p:nvSpPr>
                <p:cNvPr id="161" name="Text Box 79">
                  <a:extLst>
                    <a:ext uri="{FF2B5EF4-FFF2-40B4-BE49-F238E27FC236}">
                      <a16:creationId xmlns:a16="http://schemas.microsoft.com/office/drawing/2014/main" id="{5D07C5EE-CF96-1441-A8A4-14B2C1E5BC6A}"/>
                    </a:ext>
                  </a:extLst>
                </p:cNvPr>
                <p:cNvSpPr txBox="1">
                  <a:spLocks noChangeArrowheads="1"/>
                </p:cNvSpPr>
                <p:nvPr/>
              </p:nvSpPr>
              <p:spPr bwMode="auto">
                <a:xfrm>
                  <a:off x="6986160" y="3179439"/>
                  <a:ext cx="249214"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I</a:t>
                  </a:r>
                </a:p>
              </p:txBody>
            </p:sp>
            <p:sp>
              <p:nvSpPr>
                <p:cNvPr id="162" name="Text Box 80">
                  <a:extLst>
                    <a:ext uri="{FF2B5EF4-FFF2-40B4-BE49-F238E27FC236}">
                      <a16:creationId xmlns:a16="http://schemas.microsoft.com/office/drawing/2014/main" id="{76121A31-0CF9-CD4B-AE69-015165CDB9E5}"/>
                    </a:ext>
                  </a:extLst>
                </p:cNvPr>
                <p:cNvSpPr txBox="1">
                  <a:spLocks noChangeArrowheads="1"/>
                </p:cNvSpPr>
                <p:nvPr/>
              </p:nvSpPr>
              <p:spPr bwMode="auto">
                <a:xfrm>
                  <a:off x="5103560" y="3595251"/>
                  <a:ext cx="330509" cy="3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G</a:t>
                  </a:r>
                </a:p>
              </p:txBody>
            </p:sp>
            <p:pic>
              <p:nvPicPr>
                <p:cNvPr id="163" name="Picture 3">
                  <a:extLst>
                    <a:ext uri="{FF2B5EF4-FFF2-40B4-BE49-F238E27FC236}">
                      <a16:creationId xmlns:a16="http://schemas.microsoft.com/office/drawing/2014/main" id="{A60EFC24-CD1C-1840-BFF1-506A513FE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164" name="Group 44">
                  <a:extLst>
                    <a:ext uri="{FF2B5EF4-FFF2-40B4-BE49-F238E27FC236}">
                      <a16:creationId xmlns:a16="http://schemas.microsoft.com/office/drawing/2014/main" id="{72C50D88-FE1C-914B-9179-8D1F978E03DC}"/>
                    </a:ext>
                  </a:extLst>
                </p:cNvPr>
                <p:cNvGrpSpPr>
                  <a:grpSpLocks/>
                </p:cNvGrpSpPr>
                <p:nvPr/>
              </p:nvGrpSpPr>
              <p:grpSpPr bwMode="auto">
                <a:xfrm>
                  <a:off x="3139440" y="3180080"/>
                  <a:ext cx="568960" cy="481140"/>
                  <a:chOff x="-44" y="1473"/>
                  <a:chExt cx="981" cy="1105"/>
                </a:xfrm>
              </p:grpSpPr>
              <p:pic>
                <p:nvPicPr>
                  <p:cNvPr id="186" name="Picture 45" descr="desktop_computer_stylized_medium">
                    <a:extLst>
                      <a:ext uri="{FF2B5EF4-FFF2-40B4-BE49-F238E27FC236}">
                        <a16:creationId xmlns:a16="http://schemas.microsoft.com/office/drawing/2014/main" id="{6B6B128B-F962-F94D-9DF1-510848850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Freeform 46">
                    <a:extLst>
                      <a:ext uri="{FF2B5EF4-FFF2-40B4-BE49-F238E27FC236}">
                        <a16:creationId xmlns:a16="http://schemas.microsoft.com/office/drawing/2014/main" id="{C0150CF8-A697-CE42-940C-37756D41BFE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165" name="Group 44">
                  <a:extLst>
                    <a:ext uri="{FF2B5EF4-FFF2-40B4-BE49-F238E27FC236}">
                      <a16:creationId xmlns:a16="http://schemas.microsoft.com/office/drawing/2014/main" id="{3070217F-553E-764A-99FA-E2DA6A9B3DEB}"/>
                    </a:ext>
                  </a:extLst>
                </p:cNvPr>
                <p:cNvGrpSpPr>
                  <a:grpSpLocks/>
                </p:cNvGrpSpPr>
                <p:nvPr/>
              </p:nvGrpSpPr>
              <p:grpSpPr bwMode="auto">
                <a:xfrm>
                  <a:off x="3576320" y="3525520"/>
                  <a:ext cx="568960" cy="481140"/>
                  <a:chOff x="-44" y="1473"/>
                  <a:chExt cx="981" cy="1105"/>
                </a:xfrm>
              </p:grpSpPr>
              <p:pic>
                <p:nvPicPr>
                  <p:cNvPr id="184" name="Picture 45" descr="desktop_computer_stylized_medium">
                    <a:extLst>
                      <a:ext uri="{FF2B5EF4-FFF2-40B4-BE49-F238E27FC236}">
                        <a16:creationId xmlns:a16="http://schemas.microsoft.com/office/drawing/2014/main" id="{A7C73311-AB56-AB43-AD0E-BECBF1D54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Freeform 46">
                    <a:extLst>
                      <a:ext uri="{FF2B5EF4-FFF2-40B4-BE49-F238E27FC236}">
                        <a16:creationId xmlns:a16="http://schemas.microsoft.com/office/drawing/2014/main" id="{52C81438-9114-5446-B747-FBE54C66010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166" name="Group 44">
                  <a:extLst>
                    <a:ext uri="{FF2B5EF4-FFF2-40B4-BE49-F238E27FC236}">
                      <a16:creationId xmlns:a16="http://schemas.microsoft.com/office/drawing/2014/main" id="{4533CD9B-FBCF-5447-8350-43CE87CD637B}"/>
                    </a:ext>
                  </a:extLst>
                </p:cNvPr>
                <p:cNvGrpSpPr>
                  <a:grpSpLocks/>
                </p:cNvGrpSpPr>
                <p:nvPr/>
              </p:nvGrpSpPr>
              <p:grpSpPr bwMode="auto">
                <a:xfrm>
                  <a:off x="4135120" y="3281680"/>
                  <a:ext cx="568960" cy="481140"/>
                  <a:chOff x="-44" y="1473"/>
                  <a:chExt cx="981" cy="1105"/>
                </a:xfrm>
              </p:grpSpPr>
              <p:pic>
                <p:nvPicPr>
                  <p:cNvPr id="182" name="Picture 45" descr="desktop_computer_stylized_medium">
                    <a:extLst>
                      <a:ext uri="{FF2B5EF4-FFF2-40B4-BE49-F238E27FC236}">
                        <a16:creationId xmlns:a16="http://schemas.microsoft.com/office/drawing/2014/main" id="{B2D533C9-2A78-B940-8439-12C55294C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 name="Freeform 46">
                    <a:extLst>
                      <a:ext uri="{FF2B5EF4-FFF2-40B4-BE49-F238E27FC236}">
                        <a16:creationId xmlns:a16="http://schemas.microsoft.com/office/drawing/2014/main" id="{57FD2025-5E4C-8743-B974-760B988813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167" name="Group 44">
                  <a:extLst>
                    <a:ext uri="{FF2B5EF4-FFF2-40B4-BE49-F238E27FC236}">
                      <a16:creationId xmlns:a16="http://schemas.microsoft.com/office/drawing/2014/main" id="{39417816-E3DF-9944-8BB2-9ECAEA935586}"/>
                    </a:ext>
                  </a:extLst>
                </p:cNvPr>
                <p:cNvGrpSpPr>
                  <a:grpSpLocks/>
                </p:cNvGrpSpPr>
                <p:nvPr/>
              </p:nvGrpSpPr>
              <p:grpSpPr bwMode="auto">
                <a:xfrm>
                  <a:off x="5049520" y="3261360"/>
                  <a:ext cx="568960" cy="481140"/>
                  <a:chOff x="-44" y="1473"/>
                  <a:chExt cx="981" cy="1105"/>
                </a:xfrm>
              </p:grpSpPr>
              <p:pic>
                <p:nvPicPr>
                  <p:cNvPr id="180" name="Picture 45" descr="desktop_computer_stylized_medium">
                    <a:extLst>
                      <a:ext uri="{FF2B5EF4-FFF2-40B4-BE49-F238E27FC236}">
                        <a16:creationId xmlns:a16="http://schemas.microsoft.com/office/drawing/2014/main" id="{DB414230-1306-5F4E-A458-0537D0528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Freeform 46">
                    <a:extLst>
                      <a:ext uri="{FF2B5EF4-FFF2-40B4-BE49-F238E27FC236}">
                        <a16:creationId xmlns:a16="http://schemas.microsoft.com/office/drawing/2014/main" id="{309159E7-31D8-234D-93D0-BE8C0041570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168" name="Group 44">
                  <a:extLst>
                    <a:ext uri="{FF2B5EF4-FFF2-40B4-BE49-F238E27FC236}">
                      <a16:creationId xmlns:a16="http://schemas.microsoft.com/office/drawing/2014/main" id="{4E2C6A6D-6868-344A-8B6D-7879FC94C520}"/>
                    </a:ext>
                  </a:extLst>
                </p:cNvPr>
                <p:cNvGrpSpPr>
                  <a:grpSpLocks/>
                </p:cNvGrpSpPr>
                <p:nvPr/>
              </p:nvGrpSpPr>
              <p:grpSpPr bwMode="auto">
                <a:xfrm>
                  <a:off x="5588000" y="3434080"/>
                  <a:ext cx="568960" cy="481140"/>
                  <a:chOff x="-44" y="1473"/>
                  <a:chExt cx="981" cy="1105"/>
                </a:xfrm>
              </p:grpSpPr>
              <p:pic>
                <p:nvPicPr>
                  <p:cNvPr id="178" name="Picture 45" descr="desktop_computer_stylized_medium">
                    <a:extLst>
                      <a:ext uri="{FF2B5EF4-FFF2-40B4-BE49-F238E27FC236}">
                        <a16:creationId xmlns:a16="http://schemas.microsoft.com/office/drawing/2014/main" id="{241FED28-3695-BF44-9514-315EAD532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 name="Freeform 46">
                    <a:extLst>
                      <a:ext uri="{FF2B5EF4-FFF2-40B4-BE49-F238E27FC236}">
                        <a16:creationId xmlns:a16="http://schemas.microsoft.com/office/drawing/2014/main" id="{2B011CDD-EC17-8A46-97F7-9084D9FC850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169" name="Group 44">
                  <a:extLst>
                    <a:ext uri="{FF2B5EF4-FFF2-40B4-BE49-F238E27FC236}">
                      <a16:creationId xmlns:a16="http://schemas.microsoft.com/office/drawing/2014/main" id="{7F3E3005-6E4C-2E48-BEB0-D7DCE47F5BA3}"/>
                    </a:ext>
                  </a:extLst>
                </p:cNvPr>
                <p:cNvGrpSpPr>
                  <a:grpSpLocks/>
                </p:cNvGrpSpPr>
                <p:nvPr/>
              </p:nvGrpSpPr>
              <p:grpSpPr bwMode="auto">
                <a:xfrm>
                  <a:off x="6380480" y="3149600"/>
                  <a:ext cx="568960" cy="481140"/>
                  <a:chOff x="-44" y="1473"/>
                  <a:chExt cx="981" cy="1105"/>
                </a:xfrm>
              </p:grpSpPr>
              <p:pic>
                <p:nvPicPr>
                  <p:cNvPr id="176" name="Picture 45" descr="desktop_computer_stylized_medium">
                    <a:extLst>
                      <a:ext uri="{FF2B5EF4-FFF2-40B4-BE49-F238E27FC236}">
                        <a16:creationId xmlns:a16="http://schemas.microsoft.com/office/drawing/2014/main" id="{2F69E930-531C-CC49-9369-A6258D2C3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 name="Freeform 46">
                    <a:extLst>
                      <a:ext uri="{FF2B5EF4-FFF2-40B4-BE49-F238E27FC236}">
                        <a16:creationId xmlns:a16="http://schemas.microsoft.com/office/drawing/2014/main" id="{275B5DF6-0840-1741-A596-61D1E7D339A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174" name="Picture 3">
                  <a:extLst>
                    <a:ext uri="{FF2B5EF4-FFF2-40B4-BE49-F238E27FC236}">
                      <a16:creationId xmlns:a16="http://schemas.microsoft.com/office/drawing/2014/main" id="{99A8D395-2415-D740-B879-CB64DE3E7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5" name="Picture 3">
                  <a:extLst>
                    <a:ext uri="{FF2B5EF4-FFF2-40B4-BE49-F238E27FC236}">
                      <a16:creationId xmlns:a16="http://schemas.microsoft.com/office/drawing/2014/main" id="{7E37AF4C-6642-944F-893E-8F764A201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121" name="Group 120">
                <a:extLst>
                  <a:ext uri="{FF2B5EF4-FFF2-40B4-BE49-F238E27FC236}">
                    <a16:creationId xmlns:a16="http://schemas.microsoft.com/office/drawing/2014/main" id="{BC8817A8-53E1-E640-9C0B-D148675E84B3}"/>
                  </a:ext>
                </a:extLst>
              </p:cNvPr>
              <p:cNvGrpSpPr/>
              <p:nvPr/>
            </p:nvGrpSpPr>
            <p:grpSpPr>
              <a:xfrm>
                <a:off x="5398824" y="2310984"/>
                <a:ext cx="746763" cy="344773"/>
                <a:chOff x="3668110" y="2448910"/>
                <a:chExt cx="3794234" cy="2165130"/>
              </a:xfrm>
            </p:grpSpPr>
            <p:sp>
              <p:nvSpPr>
                <p:cNvPr id="138" name="Rectangle 137">
                  <a:extLst>
                    <a:ext uri="{FF2B5EF4-FFF2-40B4-BE49-F238E27FC236}">
                      <a16:creationId xmlns:a16="http://schemas.microsoft.com/office/drawing/2014/main" id="{3B86E610-C8E9-A14E-BADA-D521477BFA5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id="{09BCF10E-F11E-0940-9427-2C52D3A0442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0" name="Group 139">
                  <a:extLst>
                    <a:ext uri="{FF2B5EF4-FFF2-40B4-BE49-F238E27FC236}">
                      <a16:creationId xmlns:a16="http://schemas.microsoft.com/office/drawing/2014/main" id="{74F91BDF-2C7D-004F-9F7E-3424FDD7E858}"/>
                    </a:ext>
                  </a:extLst>
                </p:cNvPr>
                <p:cNvGrpSpPr/>
                <p:nvPr/>
              </p:nvGrpSpPr>
              <p:grpSpPr>
                <a:xfrm>
                  <a:off x="3941378" y="2603243"/>
                  <a:ext cx="3202061" cy="1066110"/>
                  <a:chOff x="7939341" y="3037317"/>
                  <a:chExt cx="897649" cy="353919"/>
                </a:xfrm>
              </p:grpSpPr>
              <p:sp>
                <p:nvSpPr>
                  <p:cNvPr id="141" name="Freeform 140">
                    <a:extLst>
                      <a:ext uri="{FF2B5EF4-FFF2-40B4-BE49-F238E27FC236}">
                        <a16:creationId xmlns:a16="http://schemas.microsoft.com/office/drawing/2014/main" id="{866D5738-B1DB-A64F-B2FF-D00B6DCAFBC8}"/>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F3D5853-4CB9-3346-8B27-854B90D8207B}"/>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114FA665-825C-3446-AE24-97A1A9B094B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CF92E888-6087-BF4C-9FD9-B93CB8E3684F}"/>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2" name="Group 121">
                <a:extLst>
                  <a:ext uri="{FF2B5EF4-FFF2-40B4-BE49-F238E27FC236}">
                    <a16:creationId xmlns:a16="http://schemas.microsoft.com/office/drawing/2014/main" id="{4DD0CB96-FF06-0747-8D6C-17B6E3D64A00}"/>
                  </a:ext>
                </a:extLst>
              </p:cNvPr>
              <p:cNvGrpSpPr/>
              <p:nvPr/>
            </p:nvGrpSpPr>
            <p:grpSpPr>
              <a:xfrm>
                <a:off x="7290083" y="3122951"/>
                <a:ext cx="746763" cy="344773"/>
                <a:chOff x="3668110" y="2448910"/>
                <a:chExt cx="3794234" cy="2165130"/>
              </a:xfrm>
            </p:grpSpPr>
            <p:sp>
              <p:nvSpPr>
                <p:cNvPr id="131" name="Rectangle 130">
                  <a:extLst>
                    <a:ext uri="{FF2B5EF4-FFF2-40B4-BE49-F238E27FC236}">
                      <a16:creationId xmlns:a16="http://schemas.microsoft.com/office/drawing/2014/main" id="{BBE4C02F-92B5-E34A-8A31-6DCFE62E955D}"/>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C68E576-D54E-734B-8697-D893832C877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3" name="Group 132">
                  <a:extLst>
                    <a:ext uri="{FF2B5EF4-FFF2-40B4-BE49-F238E27FC236}">
                      <a16:creationId xmlns:a16="http://schemas.microsoft.com/office/drawing/2014/main" id="{B96132C5-D867-5746-8DB9-936FC4CA34AB}"/>
                    </a:ext>
                  </a:extLst>
                </p:cNvPr>
                <p:cNvGrpSpPr/>
                <p:nvPr/>
              </p:nvGrpSpPr>
              <p:grpSpPr>
                <a:xfrm>
                  <a:off x="3941378" y="2603243"/>
                  <a:ext cx="3202061" cy="1066110"/>
                  <a:chOff x="7939341" y="3037317"/>
                  <a:chExt cx="897649" cy="353919"/>
                </a:xfrm>
              </p:grpSpPr>
              <p:sp>
                <p:nvSpPr>
                  <p:cNvPr id="134" name="Freeform 133">
                    <a:extLst>
                      <a:ext uri="{FF2B5EF4-FFF2-40B4-BE49-F238E27FC236}">
                        <a16:creationId xmlns:a16="http://schemas.microsoft.com/office/drawing/2014/main" id="{F331719B-2E38-6C46-8045-A59B4810FCF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0FAF6128-2431-6D43-969E-D212F938549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105D7E56-FF41-A349-A7F2-51A25370D45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7" name="Freeform 136">
                    <a:extLst>
                      <a:ext uri="{FF2B5EF4-FFF2-40B4-BE49-F238E27FC236}">
                        <a16:creationId xmlns:a16="http://schemas.microsoft.com/office/drawing/2014/main" id="{406FE8BF-E5DA-3A43-8C2C-0214135AEF6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3" name="Group 122">
                <a:extLst>
                  <a:ext uri="{FF2B5EF4-FFF2-40B4-BE49-F238E27FC236}">
                    <a16:creationId xmlns:a16="http://schemas.microsoft.com/office/drawing/2014/main" id="{61382BC6-B124-C34A-AF5F-106CD750D54D}"/>
                  </a:ext>
                </a:extLst>
              </p:cNvPr>
              <p:cNvGrpSpPr/>
              <p:nvPr/>
            </p:nvGrpSpPr>
            <p:grpSpPr>
              <a:xfrm>
                <a:off x="5371262" y="3020518"/>
                <a:ext cx="746763" cy="344773"/>
                <a:chOff x="3668110" y="2448910"/>
                <a:chExt cx="3794234" cy="2165130"/>
              </a:xfrm>
            </p:grpSpPr>
            <p:sp>
              <p:nvSpPr>
                <p:cNvPr id="124" name="Rectangle 123">
                  <a:extLst>
                    <a:ext uri="{FF2B5EF4-FFF2-40B4-BE49-F238E27FC236}">
                      <a16:creationId xmlns:a16="http://schemas.microsoft.com/office/drawing/2014/main" id="{F54875C8-3537-534D-8699-79202C6EF3C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5" name="Freeform 124">
                  <a:extLst>
                    <a:ext uri="{FF2B5EF4-FFF2-40B4-BE49-F238E27FC236}">
                      <a16:creationId xmlns:a16="http://schemas.microsoft.com/office/drawing/2014/main" id="{37C804ED-78E1-0B43-8D28-3CBDFC6F975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6" name="Group 125">
                  <a:extLst>
                    <a:ext uri="{FF2B5EF4-FFF2-40B4-BE49-F238E27FC236}">
                      <a16:creationId xmlns:a16="http://schemas.microsoft.com/office/drawing/2014/main" id="{029B3492-B39F-9C4E-9E12-23A21BE7194F}"/>
                    </a:ext>
                  </a:extLst>
                </p:cNvPr>
                <p:cNvGrpSpPr/>
                <p:nvPr/>
              </p:nvGrpSpPr>
              <p:grpSpPr>
                <a:xfrm>
                  <a:off x="3941378" y="2603243"/>
                  <a:ext cx="3202061" cy="1066110"/>
                  <a:chOff x="7939341" y="3037317"/>
                  <a:chExt cx="897649" cy="353919"/>
                </a:xfrm>
              </p:grpSpPr>
              <p:sp>
                <p:nvSpPr>
                  <p:cNvPr id="127" name="Freeform 126">
                    <a:extLst>
                      <a:ext uri="{FF2B5EF4-FFF2-40B4-BE49-F238E27FC236}">
                        <a16:creationId xmlns:a16="http://schemas.microsoft.com/office/drawing/2014/main" id="{3146775C-54FD-D548-A314-3302205C36E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7C1051E3-E4D3-EA4F-B5CF-25F7520318D1}"/>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06D6E15E-1DE1-A94F-AE8B-1AB24533AFE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Freeform 129">
                    <a:extLst>
                      <a:ext uri="{FF2B5EF4-FFF2-40B4-BE49-F238E27FC236}">
                        <a16:creationId xmlns:a16="http://schemas.microsoft.com/office/drawing/2014/main" id="{68FA2054-559F-3D4E-8F12-33A0DEB0D2B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88" name="Group 187">
              <a:extLst>
                <a:ext uri="{FF2B5EF4-FFF2-40B4-BE49-F238E27FC236}">
                  <a16:creationId xmlns:a16="http://schemas.microsoft.com/office/drawing/2014/main" id="{88092B4B-73A7-B84A-B44A-87B3F8EE42A7}"/>
                </a:ext>
              </a:extLst>
            </p:cNvPr>
            <p:cNvGrpSpPr/>
            <p:nvPr/>
          </p:nvGrpSpPr>
          <p:grpSpPr>
            <a:xfrm>
              <a:off x="3510443" y="3070406"/>
              <a:ext cx="746763" cy="344773"/>
              <a:chOff x="3668110" y="2448910"/>
              <a:chExt cx="3794234" cy="2165130"/>
            </a:xfrm>
          </p:grpSpPr>
          <p:sp>
            <p:nvSpPr>
              <p:cNvPr id="189" name="Rectangle 188">
                <a:extLst>
                  <a:ext uri="{FF2B5EF4-FFF2-40B4-BE49-F238E27FC236}">
                    <a16:creationId xmlns:a16="http://schemas.microsoft.com/office/drawing/2014/main" id="{200081AD-DFBF-1947-B539-A661D799E72B}"/>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DFB88302-207F-7041-A836-DBC7ED27F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91" name="Group 190">
                <a:extLst>
                  <a:ext uri="{FF2B5EF4-FFF2-40B4-BE49-F238E27FC236}">
                    <a16:creationId xmlns:a16="http://schemas.microsoft.com/office/drawing/2014/main" id="{5A1C7D64-8BED-D44B-9F41-2A71D08A3062}"/>
                  </a:ext>
                </a:extLst>
              </p:cNvPr>
              <p:cNvGrpSpPr/>
              <p:nvPr/>
            </p:nvGrpSpPr>
            <p:grpSpPr>
              <a:xfrm>
                <a:off x="3941378" y="2603243"/>
                <a:ext cx="3202061" cy="1066110"/>
                <a:chOff x="7939341" y="3037317"/>
                <a:chExt cx="897649" cy="353919"/>
              </a:xfrm>
            </p:grpSpPr>
            <p:sp>
              <p:nvSpPr>
                <p:cNvPr id="192" name="Freeform 191">
                  <a:extLst>
                    <a:ext uri="{FF2B5EF4-FFF2-40B4-BE49-F238E27FC236}">
                      <a16:creationId xmlns:a16="http://schemas.microsoft.com/office/drawing/2014/main" id="{AC3DE160-A795-FB4B-AEE9-AB6FD5F7BA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3" name="Freeform 192">
                  <a:extLst>
                    <a:ext uri="{FF2B5EF4-FFF2-40B4-BE49-F238E27FC236}">
                      <a16:creationId xmlns:a16="http://schemas.microsoft.com/office/drawing/2014/main" id="{0795C6B9-582B-1C4C-94D8-E6BE17D986C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4" name="Freeform 193">
                  <a:extLst>
                    <a:ext uri="{FF2B5EF4-FFF2-40B4-BE49-F238E27FC236}">
                      <a16:creationId xmlns:a16="http://schemas.microsoft.com/office/drawing/2014/main" id="{D9D86823-997E-6E44-B47F-086D7D2EDA6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5" name="Freeform 194">
                  <a:extLst>
                    <a:ext uri="{FF2B5EF4-FFF2-40B4-BE49-F238E27FC236}">
                      <a16:creationId xmlns:a16="http://schemas.microsoft.com/office/drawing/2014/main" id="{BF0DBBF3-4106-7A4E-9218-F47B958ADE7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Tree>
    <p:extLst>
      <p:ext uri="{BB962C8B-B14F-4D97-AF65-F5344CB8AC3E}">
        <p14:creationId xmlns:p14="http://schemas.microsoft.com/office/powerpoint/2010/main" val="392288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2"/>
            <a:ext cx="6529676"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1" u="sng" strike="noStrike" kern="1200" cap="none" spc="0" normalizeH="0" baseline="0" noProof="0" dirty="0">
                <a:ln>
                  <a:noFill/>
                </a:ln>
                <a:solidFill>
                  <a:srgbClr val="0000A8"/>
                </a:solidFill>
                <a:effectLst/>
                <a:uLnTx/>
                <a:uFillTx/>
                <a:latin typeface="Calibri" panose="020F0502020204030204"/>
                <a:ea typeface="+mn-ea"/>
                <a:cs typeface="+mn-cs"/>
              </a:rPr>
              <a:t>Q:</a:t>
            </a:r>
            <a:r>
              <a:rPr kumimoji="0" lang="en-US" sz="2400" b="1" i="0" u="sng"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why both link-level and end-end reliability?</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w="190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Switches vs. routers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21" name="Freeform 3">
            <a:extLst>
              <a:ext uri="{FF2B5EF4-FFF2-40B4-BE49-F238E27FC236}">
                <a16:creationId xmlns:a16="http://schemas.microsoft.com/office/drawing/2014/main" id="{01F07BE4-0531-7444-A1F5-60C180F08530}"/>
              </a:ext>
            </a:extLst>
          </p:cNvPr>
          <p:cNvSpPr>
            <a:spLocks/>
          </p:cNvSpPr>
          <p:nvPr/>
        </p:nvSpPr>
        <p:spPr bwMode="auto">
          <a:xfrm flipH="1">
            <a:off x="9361825" y="2092325"/>
            <a:ext cx="638175" cy="803639"/>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bg1">
                  <a:lumMod val="75000"/>
                </a:schemeClr>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Freeform 10">
            <a:extLst>
              <a:ext uri="{FF2B5EF4-FFF2-40B4-BE49-F238E27FC236}">
                <a16:creationId xmlns:a16="http://schemas.microsoft.com/office/drawing/2014/main" id="{AB992FF6-010D-6E4B-AAE6-09AEF8090B80}"/>
              </a:ext>
            </a:extLst>
          </p:cNvPr>
          <p:cNvSpPr>
            <a:spLocks/>
          </p:cNvSpPr>
          <p:nvPr/>
        </p:nvSpPr>
        <p:spPr bwMode="auto">
          <a:xfrm>
            <a:off x="9349126" y="844952"/>
            <a:ext cx="360363" cy="1517612"/>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bg1">
                  <a:lumMod val="75000"/>
                </a:schemeClr>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4" name="Rectangle 24">
            <a:extLst>
              <a:ext uri="{FF2B5EF4-FFF2-40B4-BE49-F238E27FC236}">
                <a16:creationId xmlns:a16="http://schemas.microsoft.com/office/drawing/2014/main" id="{40F95C2F-93D8-8641-B89D-44099AAF3351}"/>
              </a:ext>
            </a:extLst>
          </p:cNvPr>
          <p:cNvSpPr>
            <a:spLocks noChangeArrowheads="1"/>
          </p:cNvSpPr>
          <p:nvPr/>
        </p:nvSpPr>
        <p:spPr bwMode="auto">
          <a:xfrm>
            <a:off x="8077539" y="862377"/>
            <a:ext cx="1273175" cy="1536700"/>
          </a:xfrm>
          <a:prstGeom prst="rect">
            <a:avLst/>
          </a:prstGeom>
          <a:solidFill>
            <a:srgbClr val="FFFFFF"/>
          </a:solidFill>
          <a:ln w="2857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25" name="Line 25">
            <a:extLst>
              <a:ext uri="{FF2B5EF4-FFF2-40B4-BE49-F238E27FC236}">
                <a16:creationId xmlns:a16="http://schemas.microsoft.com/office/drawing/2014/main" id="{D33B7F54-4590-CD44-AAC5-D038D030BE3D}"/>
              </a:ext>
            </a:extLst>
          </p:cNvPr>
          <p:cNvSpPr>
            <a:spLocks noChangeShapeType="1"/>
          </p:cNvSpPr>
          <p:nvPr/>
        </p:nvSpPr>
        <p:spPr bwMode="auto">
          <a:xfrm>
            <a:off x="8077539" y="1179877"/>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6" name="Text Box 26">
            <a:extLst>
              <a:ext uri="{FF2B5EF4-FFF2-40B4-BE49-F238E27FC236}">
                <a16:creationId xmlns:a16="http://schemas.microsoft.com/office/drawing/2014/main" id="{A909BE45-EB97-0B47-8BBD-A683AD590BE4}"/>
              </a:ext>
            </a:extLst>
          </p:cNvPr>
          <p:cNvSpPr txBox="1">
            <a:spLocks noChangeArrowheads="1"/>
          </p:cNvSpPr>
          <p:nvPr/>
        </p:nvSpPr>
        <p:spPr bwMode="auto">
          <a:xfrm>
            <a:off x="8056901" y="829039"/>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application</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network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link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physical</a:t>
            </a:r>
          </a:p>
        </p:txBody>
      </p:sp>
      <p:sp>
        <p:nvSpPr>
          <p:cNvPr id="227" name="Line 27">
            <a:extLst>
              <a:ext uri="{FF2B5EF4-FFF2-40B4-BE49-F238E27FC236}">
                <a16:creationId xmlns:a16="http://schemas.microsoft.com/office/drawing/2014/main" id="{745AFD95-7E6A-4A41-A5E2-AA9F581238E4}"/>
              </a:ext>
            </a:extLst>
          </p:cNvPr>
          <p:cNvSpPr>
            <a:spLocks noChangeShapeType="1"/>
          </p:cNvSpPr>
          <p:nvPr/>
        </p:nvSpPr>
        <p:spPr bwMode="auto">
          <a:xfrm>
            <a:off x="8085476" y="1500552"/>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28">
            <a:extLst>
              <a:ext uri="{FF2B5EF4-FFF2-40B4-BE49-F238E27FC236}">
                <a16:creationId xmlns:a16="http://schemas.microsoft.com/office/drawing/2014/main" id="{B0DBF066-F9B4-A742-A513-93884F553186}"/>
              </a:ext>
            </a:extLst>
          </p:cNvPr>
          <p:cNvSpPr>
            <a:spLocks noChangeShapeType="1"/>
          </p:cNvSpPr>
          <p:nvPr/>
        </p:nvSpPr>
        <p:spPr bwMode="auto">
          <a:xfrm>
            <a:off x="8090239" y="1781539"/>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29">
            <a:extLst>
              <a:ext uri="{FF2B5EF4-FFF2-40B4-BE49-F238E27FC236}">
                <a16:creationId xmlns:a16="http://schemas.microsoft.com/office/drawing/2014/main" id="{F534CDCB-A35A-D441-9712-36C2335EB29A}"/>
              </a:ext>
            </a:extLst>
          </p:cNvPr>
          <p:cNvSpPr>
            <a:spLocks noChangeShapeType="1"/>
          </p:cNvSpPr>
          <p:nvPr/>
        </p:nvSpPr>
        <p:spPr bwMode="auto">
          <a:xfrm>
            <a:off x="8090239" y="2057764"/>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30" name="Group 88">
            <a:extLst>
              <a:ext uri="{FF2B5EF4-FFF2-40B4-BE49-F238E27FC236}">
                <a16:creationId xmlns:a16="http://schemas.microsoft.com/office/drawing/2014/main" id="{99EDF56C-6A01-F94E-A728-5194B4128F84}"/>
              </a:ext>
            </a:extLst>
          </p:cNvPr>
          <p:cNvGrpSpPr>
            <a:grpSpLocks/>
          </p:cNvGrpSpPr>
          <p:nvPr/>
        </p:nvGrpSpPr>
        <p:grpSpPr bwMode="auto">
          <a:xfrm>
            <a:off x="9518991" y="3463925"/>
            <a:ext cx="1328738" cy="996950"/>
            <a:chOff x="3593" y="192"/>
            <a:chExt cx="837" cy="628"/>
          </a:xfrm>
        </p:grpSpPr>
        <p:sp>
          <p:nvSpPr>
            <p:cNvPr id="232" name="Rectangle 90">
              <a:extLst>
                <a:ext uri="{FF2B5EF4-FFF2-40B4-BE49-F238E27FC236}">
                  <a16:creationId xmlns:a16="http://schemas.microsoft.com/office/drawing/2014/main" id="{2B37CAA8-6688-1947-99A7-8F92E5A76BCE}"/>
                </a:ext>
              </a:extLst>
            </p:cNvPr>
            <p:cNvSpPr>
              <a:spLocks noChangeArrowheads="1"/>
            </p:cNvSpPr>
            <p:nvPr/>
          </p:nvSpPr>
          <p:spPr bwMode="auto">
            <a:xfrm>
              <a:off x="3628" y="213"/>
              <a:ext cx="802" cy="596"/>
            </a:xfrm>
            <a:prstGeom prst="rect">
              <a:avLst/>
            </a:prstGeom>
            <a:solidFill>
              <a:srgbClr val="FFFFFF"/>
            </a:solidFill>
            <a:ln w="2857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33" name="Line 91">
              <a:extLst>
                <a:ext uri="{FF2B5EF4-FFF2-40B4-BE49-F238E27FC236}">
                  <a16:creationId xmlns:a16="http://schemas.microsoft.com/office/drawing/2014/main" id="{769A4C50-D6BC-5A4A-9CA6-C318AA142C54}"/>
                </a:ext>
              </a:extLst>
            </p:cNvPr>
            <p:cNvSpPr>
              <a:spLocks noChangeShapeType="1"/>
            </p:cNvSpPr>
            <p:nvPr/>
          </p:nvSpPr>
          <p:spPr bwMode="auto">
            <a:xfrm>
              <a:off x="3628" y="413"/>
              <a:ext cx="796"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4" name="Text Box 92">
              <a:extLst>
                <a:ext uri="{FF2B5EF4-FFF2-40B4-BE49-F238E27FC236}">
                  <a16:creationId xmlns:a16="http://schemas.microsoft.com/office/drawing/2014/main" id="{3E12E849-9B9D-4241-8E11-CE64E8ECB9B4}"/>
                </a:ext>
              </a:extLst>
            </p:cNvPr>
            <p:cNvSpPr txBox="1">
              <a:spLocks noChangeArrowheads="1"/>
            </p:cNvSpPr>
            <p:nvPr/>
          </p:nvSpPr>
          <p:spPr bwMode="auto">
            <a:xfrm>
              <a:off x="3593"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network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link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physical</a:t>
              </a:r>
            </a:p>
          </p:txBody>
        </p:sp>
        <p:sp>
          <p:nvSpPr>
            <p:cNvPr id="235" name="Line 93">
              <a:extLst>
                <a:ext uri="{FF2B5EF4-FFF2-40B4-BE49-F238E27FC236}">
                  <a16:creationId xmlns:a16="http://schemas.microsoft.com/office/drawing/2014/main" id="{B1DB0967-A4F5-4942-A8F6-F4308097ADEA}"/>
                </a:ext>
              </a:extLst>
            </p:cNvPr>
            <p:cNvSpPr>
              <a:spLocks noChangeShapeType="1"/>
            </p:cNvSpPr>
            <p:nvPr/>
          </p:nvSpPr>
          <p:spPr bwMode="auto">
            <a:xfrm>
              <a:off x="3633" y="615"/>
              <a:ext cx="796"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36" name="Group 94">
            <a:extLst>
              <a:ext uri="{FF2B5EF4-FFF2-40B4-BE49-F238E27FC236}">
                <a16:creationId xmlns:a16="http://schemas.microsoft.com/office/drawing/2014/main" id="{A2F919B7-DD6F-7244-A0F2-19268AF16CDA}"/>
              </a:ext>
            </a:extLst>
          </p:cNvPr>
          <p:cNvGrpSpPr>
            <a:grpSpLocks/>
          </p:cNvGrpSpPr>
          <p:nvPr/>
        </p:nvGrpSpPr>
        <p:grpSpPr bwMode="auto">
          <a:xfrm>
            <a:off x="9901576" y="2097452"/>
            <a:ext cx="1317625" cy="695325"/>
            <a:chOff x="4714" y="633"/>
            <a:chExt cx="830" cy="438"/>
          </a:xfrm>
        </p:grpSpPr>
        <p:sp>
          <p:nvSpPr>
            <p:cNvPr id="238" name="Rectangle 96">
              <a:extLst>
                <a:ext uri="{FF2B5EF4-FFF2-40B4-BE49-F238E27FC236}">
                  <a16:creationId xmlns:a16="http://schemas.microsoft.com/office/drawing/2014/main" id="{A2C107D3-D803-9C4C-8309-56EECF5D3DA6}"/>
                </a:ext>
              </a:extLst>
            </p:cNvPr>
            <p:cNvSpPr>
              <a:spLocks noChangeArrowheads="1"/>
            </p:cNvSpPr>
            <p:nvPr/>
          </p:nvSpPr>
          <p:spPr bwMode="auto">
            <a:xfrm>
              <a:off x="4723" y="642"/>
              <a:ext cx="802" cy="413"/>
            </a:xfrm>
            <a:prstGeom prst="rect">
              <a:avLst/>
            </a:prstGeom>
            <a:solidFill>
              <a:srgbClr val="FFFFFF"/>
            </a:solidFill>
            <a:ln w="2857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39" name="Line 97">
              <a:extLst>
                <a:ext uri="{FF2B5EF4-FFF2-40B4-BE49-F238E27FC236}">
                  <a16:creationId xmlns:a16="http://schemas.microsoft.com/office/drawing/2014/main" id="{99CB6AF6-DE90-BC49-BA50-9A0CC7951357}"/>
                </a:ext>
              </a:extLst>
            </p:cNvPr>
            <p:cNvSpPr>
              <a:spLocks noChangeShapeType="1"/>
            </p:cNvSpPr>
            <p:nvPr/>
          </p:nvSpPr>
          <p:spPr bwMode="auto">
            <a:xfrm>
              <a:off x="4723" y="842"/>
              <a:ext cx="796"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98">
              <a:extLst>
                <a:ext uri="{FF2B5EF4-FFF2-40B4-BE49-F238E27FC236}">
                  <a16:creationId xmlns:a16="http://schemas.microsoft.com/office/drawing/2014/main" id="{626648BF-F132-7741-A82C-B2A2D25C64F0}"/>
                </a:ext>
              </a:extLst>
            </p:cNvPr>
            <p:cNvSpPr txBox="1">
              <a:spLocks noChangeArrowheads="1"/>
            </p:cNvSpPr>
            <p:nvPr/>
          </p:nvSpPr>
          <p:spPr bwMode="auto">
            <a:xfrm>
              <a:off x="4714" y="633"/>
              <a:ext cx="8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link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physical</a:t>
              </a:r>
            </a:p>
          </p:txBody>
        </p:sp>
      </p:grpSp>
      <p:sp>
        <p:nvSpPr>
          <p:cNvPr id="241" name="Text Box 167">
            <a:extLst>
              <a:ext uri="{FF2B5EF4-FFF2-40B4-BE49-F238E27FC236}">
                <a16:creationId xmlns:a16="http://schemas.microsoft.com/office/drawing/2014/main" id="{0D414E66-52A4-FD45-9F38-C0B146F4F52B}"/>
              </a:ext>
            </a:extLst>
          </p:cNvPr>
          <p:cNvSpPr txBox="1">
            <a:spLocks noChangeArrowheads="1"/>
          </p:cNvSpPr>
          <p:nvPr/>
        </p:nvSpPr>
        <p:spPr bwMode="auto">
          <a:xfrm>
            <a:off x="8672851" y="2943589"/>
            <a:ext cx="799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switch</a:t>
            </a:r>
          </a:p>
        </p:txBody>
      </p:sp>
      <p:grpSp>
        <p:nvGrpSpPr>
          <p:cNvPr id="242" name="Group 39">
            <a:extLst>
              <a:ext uri="{FF2B5EF4-FFF2-40B4-BE49-F238E27FC236}">
                <a16:creationId xmlns:a16="http://schemas.microsoft.com/office/drawing/2014/main" id="{A9D85F99-184A-C247-8EEF-D6424E29B19D}"/>
              </a:ext>
            </a:extLst>
          </p:cNvPr>
          <p:cNvGrpSpPr>
            <a:grpSpLocks/>
          </p:cNvGrpSpPr>
          <p:nvPr/>
        </p:nvGrpSpPr>
        <p:grpSpPr bwMode="auto">
          <a:xfrm>
            <a:off x="7270588" y="1487019"/>
            <a:ext cx="917575" cy="307975"/>
            <a:chOff x="1080" y="911"/>
            <a:chExt cx="578" cy="194"/>
          </a:xfrm>
        </p:grpSpPr>
        <p:sp>
          <p:nvSpPr>
            <p:cNvPr id="243" name="Rectangle 40">
              <a:extLst>
                <a:ext uri="{FF2B5EF4-FFF2-40B4-BE49-F238E27FC236}">
                  <a16:creationId xmlns:a16="http://schemas.microsoft.com/office/drawing/2014/main" id="{93627791-CAF3-F246-8904-D04C8A4CAD9B}"/>
                </a:ext>
              </a:extLst>
            </p:cNvPr>
            <p:cNvSpPr>
              <a:spLocks noChangeArrowheads="1"/>
            </p:cNvSpPr>
            <p:nvPr/>
          </p:nvSpPr>
          <p:spPr bwMode="auto">
            <a:xfrm>
              <a:off x="1082" y="939"/>
              <a:ext cx="576" cy="135"/>
            </a:xfrm>
            <a:prstGeom prst="rect">
              <a:avLst/>
            </a:prstGeom>
            <a:solidFill>
              <a:srgbClr val="FFFFFF"/>
            </a:solidFill>
            <a:ln w="9525">
              <a:solidFill>
                <a:srgbClr val="000000"/>
              </a:solidFill>
              <a:miter lim="800000"/>
              <a:headEnd/>
              <a:tailEnd/>
            </a:ln>
            <a:effectLst>
              <a:outerShdw blurRad="50800" dist="38100" dir="13500000" algn="br"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endParaRPr>
            </a:p>
          </p:txBody>
        </p:sp>
        <p:sp>
          <p:nvSpPr>
            <p:cNvPr id="244" name="Text Box 4">
              <a:extLst>
                <a:ext uri="{FF2B5EF4-FFF2-40B4-BE49-F238E27FC236}">
                  <a16:creationId xmlns:a16="http://schemas.microsoft.com/office/drawing/2014/main" id="{B40F8DAC-E0F6-FF42-8FD8-853D7E460A33}"/>
                </a:ext>
              </a:extLst>
            </p:cNvPr>
            <p:cNvSpPr txBox="1">
              <a:spLocks noChangeArrowheads="1"/>
            </p:cNvSpPr>
            <p:nvPr/>
          </p:nvSpPr>
          <p:spPr bwMode="auto">
            <a:xfrm>
              <a:off x="1080" y="911"/>
              <a:ext cx="56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rPr>
                <a:t>datagram</a:t>
              </a:r>
            </a:p>
          </p:txBody>
        </p:sp>
      </p:grpSp>
      <p:sp>
        <p:nvSpPr>
          <p:cNvPr id="246" name="Rectangle 58">
            <a:extLst>
              <a:ext uri="{FF2B5EF4-FFF2-40B4-BE49-F238E27FC236}">
                <a16:creationId xmlns:a16="http://schemas.microsoft.com/office/drawing/2014/main" id="{904DF746-C0E7-BF47-8215-521928307836}"/>
              </a:ext>
            </a:extLst>
          </p:cNvPr>
          <p:cNvSpPr>
            <a:spLocks noChangeArrowheads="1"/>
          </p:cNvSpPr>
          <p:nvPr/>
        </p:nvSpPr>
        <p:spPr bwMode="auto">
          <a:xfrm>
            <a:off x="7979114" y="4605702"/>
            <a:ext cx="1273175" cy="1536700"/>
          </a:xfrm>
          <a:prstGeom prst="rect">
            <a:avLst/>
          </a:prstGeom>
          <a:solidFill>
            <a:srgbClr val="FFFFFF"/>
          </a:solidFill>
          <a:ln w="2857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7" name="Line 59">
            <a:extLst>
              <a:ext uri="{FF2B5EF4-FFF2-40B4-BE49-F238E27FC236}">
                <a16:creationId xmlns:a16="http://schemas.microsoft.com/office/drawing/2014/main" id="{4A61DB1F-938B-0D45-86D5-7E3D32CE6B90}"/>
              </a:ext>
            </a:extLst>
          </p:cNvPr>
          <p:cNvSpPr>
            <a:spLocks noChangeShapeType="1"/>
          </p:cNvSpPr>
          <p:nvPr/>
        </p:nvSpPr>
        <p:spPr bwMode="auto">
          <a:xfrm>
            <a:off x="7979114" y="4923202"/>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8" name="Text Box 60">
            <a:extLst>
              <a:ext uri="{FF2B5EF4-FFF2-40B4-BE49-F238E27FC236}">
                <a16:creationId xmlns:a16="http://schemas.microsoft.com/office/drawing/2014/main" id="{29965BFE-AAD6-C14F-A3B2-09C709999017}"/>
              </a:ext>
            </a:extLst>
          </p:cNvPr>
          <p:cNvSpPr txBox="1">
            <a:spLocks noChangeArrowheads="1"/>
          </p:cNvSpPr>
          <p:nvPr/>
        </p:nvSpPr>
        <p:spPr bwMode="auto">
          <a:xfrm>
            <a:off x="7958476" y="457871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application</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network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link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rPr>
              <a:t>physical</a:t>
            </a:r>
          </a:p>
        </p:txBody>
      </p:sp>
      <p:sp>
        <p:nvSpPr>
          <p:cNvPr id="249" name="Line 61">
            <a:extLst>
              <a:ext uri="{FF2B5EF4-FFF2-40B4-BE49-F238E27FC236}">
                <a16:creationId xmlns:a16="http://schemas.microsoft.com/office/drawing/2014/main" id="{5777DFE7-3058-8B41-BCBE-0C467A09331A}"/>
              </a:ext>
            </a:extLst>
          </p:cNvPr>
          <p:cNvSpPr>
            <a:spLocks noChangeShapeType="1"/>
          </p:cNvSpPr>
          <p:nvPr/>
        </p:nvSpPr>
        <p:spPr bwMode="auto">
          <a:xfrm>
            <a:off x="7987051" y="5243877"/>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0" name="Line 62">
            <a:extLst>
              <a:ext uri="{FF2B5EF4-FFF2-40B4-BE49-F238E27FC236}">
                <a16:creationId xmlns:a16="http://schemas.microsoft.com/office/drawing/2014/main" id="{810CDF14-3EE2-C44A-B1BA-C360A7B12FBF}"/>
              </a:ext>
            </a:extLst>
          </p:cNvPr>
          <p:cNvSpPr>
            <a:spLocks noChangeShapeType="1"/>
          </p:cNvSpPr>
          <p:nvPr/>
        </p:nvSpPr>
        <p:spPr bwMode="auto">
          <a:xfrm>
            <a:off x="7991814" y="5524864"/>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1" name="Line 63">
            <a:extLst>
              <a:ext uri="{FF2B5EF4-FFF2-40B4-BE49-F238E27FC236}">
                <a16:creationId xmlns:a16="http://schemas.microsoft.com/office/drawing/2014/main" id="{1E96DEAF-7097-7648-BDB7-732EDCB108C0}"/>
              </a:ext>
            </a:extLst>
          </p:cNvPr>
          <p:cNvSpPr>
            <a:spLocks noChangeShapeType="1"/>
          </p:cNvSpPr>
          <p:nvPr/>
        </p:nvSpPr>
        <p:spPr bwMode="auto">
          <a:xfrm>
            <a:off x="7991814" y="5801089"/>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2" name="Freeform 49">
            <a:extLst>
              <a:ext uri="{FF2B5EF4-FFF2-40B4-BE49-F238E27FC236}">
                <a16:creationId xmlns:a16="http://schemas.microsoft.com/office/drawing/2014/main" id="{E2EE8043-3257-FE4A-92F4-B6F48FD9FDFC}"/>
              </a:ext>
            </a:extLst>
          </p:cNvPr>
          <p:cNvSpPr>
            <a:spLocks/>
          </p:cNvSpPr>
          <p:nvPr/>
        </p:nvSpPr>
        <p:spPr bwMode="auto">
          <a:xfrm>
            <a:off x="9264650" y="4613275"/>
            <a:ext cx="406739" cy="1784714"/>
          </a:xfrm>
          <a:custGeom>
            <a:avLst/>
            <a:gdLst>
              <a:gd name="T0" fmla="*/ 0 w 240"/>
              <a:gd name="T1" fmla="*/ 2147483647 h 1170"/>
              <a:gd name="T2" fmla="*/ 2147483647 w 240"/>
              <a:gd name="T3" fmla="*/ 0 h 1170"/>
              <a:gd name="T4" fmla="*/ 2147483647 w 240"/>
              <a:gd name="T5" fmla="*/ 2147483647 h 1170"/>
              <a:gd name="T6" fmla="*/ 2147483647 w 240"/>
              <a:gd name="T7" fmla="*/ 2147483647 h 1170"/>
              <a:gd name="T8" fmla="*/ 0 w 240"/>
              <a:gd name="T9" fmla="*/ 2147483647 h 1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170">
                <a:moveTo>
                  <a:pt x="0" y="960"/>
                </a:moveTo>
                <a:lnTo>
                  <a:pt x="6" y="0"/>
                </a:lnTo>
                <a:lnTo>
                  <a:pt x="240" y="1092"/>
                </a:lnTo>
                <a:lnTo>
                  <a:pt x="168" y="1170"/>
                </a:lnTo>
                <a:lnTo>
                  <a:pt x="0" y="960"/>
                </a:lnTo>
                <a:close/>
              </a:path>
            </a:pathLst>
          </a:custGeom>
          <a:gradFill rotWithShape="1">
            <a:gsLst>
              <a:gs pos="1000">
                <a:schemeClr val="bg1">
                  <a:lumMod val="75000"/>
                </a:schemeClr>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253" name="Group 50">
            <a:extLst>
              <a:ext uri="{FF2B5EF4-FFF2-40B4-BE49-F238E27FC236}">
                <a16:creationId xmlns:a16="http://schemas.microsoft.com/office/drawing/2014/main" id="{3FA51AA2-677E-5946-8932-3BD724A74658}"/>
              </a:ext>
            </a:extLst>
          </p:cNvPr>
          <p:cNvGrpSpPr>
            <a:grpSpLocks/>
          </p:cNvGrpSpPr>
          <p:nvPr/>
        </p:nvGrpSpPr>
        <p:grpSpPr bwMode="auto">
          <a:xfrm>
            <a:off x="7112339" y="1754552"/>
            <a:ext cx="1095375" cy="338137"/>
            <a:chOff x="998" y="1077"/>
            <a:chExt cx="690" cy="213"/>
          </a:xfrm>
        </p:grpSpPr>
        <p:sp>
          <p:nvSpPr>
            <p:cNvPr id="254" name="Rectangle 51">
              <a:extLst>
                <a:ext uri="{FF2B5EF4-FFF2-40B4-BE49-F238E27FC236}">
                  <a16:creationId xmlns:a16="http://schemas.microsoft.com/office/drawing/2014/main" id="{105093D3-1052-BA4D-BBC3-7D514C18117E}"/>
                </a:ext>
              </a:extLst>
            </p:cNvPr>
            <p:cNvSpPr>
              <a:spLocks noChangeArrowheads="1"/>
            </p:cNvSpPr>
            <p:nvPr/>
          </p:nvSpPr>
          <p:spPr bwMode="auto">
            <a:xfrm>
              <a:off x="998" y="1113"/>
              <a:ext cx="690" cy="135"/>
            </a:xfrm>
            <a:prstGeom prst="rect">
              <a:avLst/>
            </a:prstGeom>
            <a:solidFill>
              <a:srgbClr val="FFFFFF"/>
            </a:solidFill>
            <a:ln w="9525">
              <a:solidFill>
                <a:srgbClr val="000000"/>
              </a:solidFill>
              <a:miter lim="800000"/>
              <a:headEnd/>
              <a:tailEnd/>
            </a:ln>
            <a:effectLst>
              <a:outerShdw blurRad="50800" dist="38100" dir="13500000" algn="br"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endParaRPr>
            </a:p>
          </p:txBody>
        </p:sp>
        <p:sp>
          <p:nvSpPr>
            <p:cNvPr id="255" name="Text Box 7">
              <a:extLst>
                <a:ext uri="{FF2B5EF4-FFF2-40B4-BE49-F238E27FC236}">
                  <a16:creationId xmlns:a16="http://schemas.microsoft.com/office/drawing/2014/main" id="{B6817446-3AB0-0941-94BC-0C21B9600CEB}"/>
                </a:ext>
              </a:extLst>
            </p:cNvPr>
            <p:cNvSpPr txBox="1">
              <a:spLocks noChangeArrowheads="1"/>
            </p:cNvSpPr>
            <p:nvPr/>
          </p:nvSpPr>
          <p:spPr bwMode="auto">
            <a:xfrm>
              <a:off x="1107" y="1077"/>
              <a:ext cx="4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rPr>
                <a:t>frame</a:t>
              </a:r>
            </a:p>
          </p:txBody>
        </p:sp>
      </p:grpSp>
      <p:sp>
        <p:nvSpPr>
          <p:cNvPr id="256" name="Freeform 53">
            <a:extLst>
              <a:ext uri="{FF2B5EF4-FFF2-40B4-BE49-F238E27FC236}">
                <a16:creationId xmlns:a16="http://schemas.microsoft.com/office/drawing/2014/main" id="{40CB35A5-C775-B24E-BAD3-715AFA2E5F97}"/>
              </a:ext>
            </a:extLst>
          </p:cNvPr>
          <p:cNvSpPr>
            <a:spLocks/>
          </p:cNvSpPr>
          <p:nvPr/>
        </p:nvSpPr>
        <p:spPr bwMode="auto">
          <a:xfrm>
            <a:off x="8099764" y="663939"/>
            <a:ext cx="2924175" cy="5314950"/>
          </a:xfrm>
          <a:custGeom>
            <a:avLst/>
            <a:gdLst>
              <a:gd name="T0" fmla="*/ 2147483647 w 1842"/>
              <a:gd name="T1" fmla="*/ 0 h 3348"/>
              <a:gd name="T2" fmla="*/ 2147483647 w 1842"/>
              <a:gd name="T3" fmla="*/ 2147483647 h 3348"/>
              <a:gd name="T4" fmla="*/ 2147483647 w 1842"/>
              <a:gd name="T5" fmla="*/ 2147483647 h 3348"/>
              <a:gd name="T6" fmla="*/ 2147483647 w 1842"/>
              <a:gd name="T7" fmla="*/ 2147483647 h 3348"/>
              <a:gd name="T8" fmla="*/ 2147483647 w 1842"/>
              <a:gd name="T9" fmla="*/ 2147483647 h 3348"/>
              <a:gd name="T10" fmla="*/ 2147483647 w 1842"/>
              <a:gd name="T11" fmla="*/ 2147483647 h 3348"/>
              <a:gd name="T12" fmla="*/ 2147483647 w 1842"/>
              <a:gd name="T13" fmla="*/ 2147483647 h 3348"/>
              <a:gd name="T14" fmla="*/ 2147483647 w 1842"/>
              <a:gd name="T15" fmla="*/ 2147483647 h 3348"/>
              <a:gd name="T16" fmla="*/ 2147483647 w 1842"/>
              <a:gd name="T17" fmla="*/ 2147483647 h 3348"/>
              <a:gd name="T18" fmla="*/ 2147483647 w 1842"/>
              <a:gd name="T19" fmla="*/ 2147483647 h 3348"/>
              <a:gd name="T20" fmla="*/ 2147483647 w 1842"/>
              <a:gd name="T21" fmla="*/ 2147483647 h 3348"/>
              <a:gd name="T22" fmla="*/ 2147483647 w 1842"/>
              <a:gd name="T23" fmla="*/ 2147483647 h 3348"/>
              <a:gd name="T24" fmla="*/ 0 w 1842"/>
              <a:gd name="T25" fmla="*/ 2147483647 h 3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42" h="3348">
                <a:moveTo>
                  <a:pt x="132" y="0"/>
                </a:moveTo>
                <a:lnTo>
                  <a:pt x="138" y="1200"/>
                </a:lnTo>
                <a:lnTo>
                  <a:pt x="1326" y="1200"/>
                </a:lnTo>
                <a:lnTo>
                  <a:pt x="1326" y="948"/>
                </a:lnTo>
                <a:lnTo>
                  <a:pt x="1830" y="948"/>
                </a:lnTo>
                <a:lnTo>
                  <a:pt x="1842" y="2496"/>
                </a:lnTo>
                <a:lnTo>
                  <a:pt x="1656" y="2340"/>
                </a:lnTo>
                <a:lnTo>
                  <a:pt x="1644" y="1896"/>
                </a:lnTo>
                <a:lnTo>
                  <a:pt x="1248" y="1902"/>
                </a:lnTo>
                <a:lnTo>
                  <a:pt x="1230" y="2430"/>
                </a:lnTo>
                <a:lnTo>
                  <a:pt x="774" y="3348"/>
                </a:lnTo>
                <a:lnTo>
                  <a:pt x="6" y="3348"/>
                </a:lnTo>
                <a:lnTo>
                  <a:pt x="0" y="2226"/>
                </a:lnTo>
              </a:path>
            </a:pathLst>
          </a:custGeom>
          <a:noFill/>
          <a:ln w="28575" cap="flat" cmpd="sng">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7" name="Group 54">
            <a:extLst>
              <a:ext uri="{FF2B5EF4-FFF2-40B4-BE49-F238E27FC236}">
                <a16:creationId xmlns:a16="http://schemas.microsoft.com/office/drawing/2014/main" id="{F9CD8691-4A81-E546-B8E4-9D2D7EC78DD3}"/>
              </a:ext>
            </a:extLst>
          </p:cNvPr>
          <p:cNvGrpSpPr>
            <a:grpSpLocks/>
          </p:cNvGrpSpPr>
          <p:nvPr/>
        </p:nvGrpSpPr>
        <p:grpSpPr bwMode="auto">
          <a:xfrm>
            <a:off x="10884239" y="2106977"/>
            <a:ext cx="1095375" cy="338137"/>
            <a:chOff x="998" y="1077"/>
            <a:chExt cx="690" cy="213"/>
          </a:xfrm>
        </p:grpSpPr>
        <p:sp>
          <p:nvSpPr>
            <p:cNvPr id="258" name="Rectangle 55">
              <a:extLst>
                <a:ext uri="{FF2B5EF4-FFF2-40B4-BE49-F238E27FC236}">
                  <a16:creationId xmlns:a16="http://schemas.microsoft.com/office/drawing/2014/main" id="{5F582994-70F9-254C-9BBF-4D91B215415C}"/>
                </a:ext>
              </a:extLst>
            </p:cNvPr>
            <p:cNvSpPr>
              <a:spLocks noChangeArrowheads="1"/>
            </p:cNvSpPr>
            <p:nvPr/>
          </p:nvSpPr>
          <p:spPr bwMode="auto">
            <a:xfrm>
              <a:off x="998" y="1113"/>
              <a:ext cx="690" cy="135"/>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endParaRPr>
            </a:p>
          </p:txBody>
        </p:sp>
        <p:sp>
          <p:nvSpPr>
            <p:cNvPr id="259" name="Text Box 7">
              <a:extLst>
                <a:ext uri="{FF2B5EF4-FFF2-40B4-BE49-F238E27FC236}">
                  <a16:creationId xmlns:a16="http://schemas.microsoft.com/office/drawing/2014/main" id="{6B480047-4735-F440-AD49-79B7CB8487BC}"/>
                </a:ext>
              </a:extLst>
            </p:cNvPr>
            <p:cNvSpPr txBox="1">
              <a:spLocks noChangeArrowheads="1"/>
            </p:cNvSpPr>
            <p:nvPr/>
          </p:nvSpPr>
          <p:spPr bwMode="auto">
            <a:xfrm>
              <a:off x="1107" y="1077"/>
              <a:ext cx="4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rPr>
                <a:t>frame</a:t>
              </a:r>
            </a:p>
          </p:txBody>
        </p:sp>
      </p:grpSp>
      <p:grpSp>
        <p:nvGrpSpPr>
          <p:cNvPr id="260" name="Group 57">
            <a:extLst>
              <a:ext uri="{FF2B5EF4-FFF2-40B4-BE49-F238E27FC236}">
                <a16:creationId xmlns:a16="http://schemas.microsoft.com/office/drawing/2014/main" id="{B859AA0B-050D-C941-823C-E4E952BCB494}"/>
              </a:ext>
            </a:extLst>
          </p:cNvPr>
          <p:cNvGrpSpPr>
            <a:grpSpLocks/>
          </p:cNvGrpSpPr>
          <p:nvPr/>
        </p:nvGrpSpPr>
        <p:grpSpPr bwMode="auto">
          <a:xfrm>
            <a:off x="10560389" y="3854815"/>
            <a:ext cx="1095375" cy="338137"/>
            <a:chOff x="998" y="1074"/>
            <a:chExt cx="690" cy="213"/>
          </a:xfrm>
        </p:grpSpPr>
        <p:sp>
          <p:nvSpPr>
            <p:cNvPr id="261" name="Rectangle 58">
              <a:extLst>
                <a:ext uri="{FF2B5EF4-FFF2-40B4-BE49-F238E27FC236}">
                  <a16:creationId xmlns:a16="http://schemas.microsoft.com/office/drawing/2014/main" id="{520FEFD6-584A-7247-9BEE-CBC0030830E2}"/>
                </a:ext>
              </a:extLst>
            </p:cNvPr>
            <p:cNvSpPr>
              <a:spLocks noChangeArrowheads="1"/>
            </p:cNvSpPr>
            <p:nvPr/>
          </p:nvSpPr>
          <p:spPr bwMode="auto">
            <a:xfrm>
              <a:off x="998" y="1113"/>
              <a:ext cx="690" cy="135"/>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endParaRPr>
            </a:p>
          </p:txBody>
        </p:sp>
        <p:sp>
          <p:nvSpPr>
            <p:cNvPr id="262" name="Text Box 7">
              <a:extLst>
                <a:ext uri="{FF2B5EF4-FFF2-40B4-BE49-F238E27FC236}">
                  <a16:creationId xmlns:a16="http://schemas.microsoft.com/office/drawing/2014/main" id="{ADDBB7BA-B523-4144-ABAF-24B0D2DA2E4C}"/>
                </a:ext>
              </a:extLst>
            </p:cNvPr>
            <p:cNvSpPr txBox="1">
              <a:spLocks noChangeArrowheads="1"/>
            </p:cNvSpPr>
            <p:nvPr/>
          </p:nvSpPr>
          <p:spPr bwMode="auto">
            <a:xfrm>
              <a:off x="1107" y="1074"/>
              <a:ext cx="4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rPr>
                <a:t>frame</a:t>
              </a:r>
            </a:p>
          </p:txBody>
        </p:sp>
      </p:grpSp>
      <p:grpSp>
        <p:nvGrpSpPr>
          <p:cNvPr id="263" name="Group 60">
            <a:extLst>
              <a:ext uri="{FF2B5EF4-FFF2-40B4-BE49-F238E27FC236}">
                <a16:creationId xmlns:a16="http://schemas.microsoft.com/office/drawing/2014/main" id="{8897CB89-B9E0-DE4D-A4A0-0E6A835276E0}"/>
              </a:ext>
            </a:extLst>
          </p:cNvPr>
          <p:cNvGrpSpPr>
            <a:grpSpLocks/>
          </p:cNvGrpSpPr>
          <p:nvPr/>
        </p:nvGrpSpPr>
        <p:grpSpPr bwMode="auto">
          <a:xfrm>
            <a:off x="10646114" y="3580178"/>
            <a:ext cx="914400" cy="307975"/>
            <a:chOff x="1082" y="919"/>
            <a:chExt cx="576" cy="194"/>
          </a:xfrm>
        </p:grpSpPr>
        <p:sp>
          <p:nvSpPr>
            <p:cNvPr id="264" name="Rectangle 61">
              <a:extLst>
                <a:ext uri="{FF2B5EF4-FFF2-40B4-BE49-F238E27FC236}">
                  <a16:creationId xmlns:a16="http://schemas.microsoft.com/office/drawing/2014/main" id="{8EC4E045-23CD-4D4D-9AE0-1CFBFBBD211D}"/>
                </a:ext>
              </a:extLst>
            </p:cNvPr>
            <p:cNvSpPr>
              <a:spLocks noChangeArrowheads="1"/>
            </p:cNvSpPr>
            <p:nvPr/>
          </p:nvSpPr>
          <p:spPr bwMode="auto">
            <a:xfrm>
              <a:off x="1082" y="939"/>
              <a:ext cx="576" cy="135"/>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endParaRPr>
            </a:p>
          </p:txBody>
        </p:sp>
        <p:sp>
          <p:nvSpPr>
            <p:cNvPr id="265" name="Text Box 4">
              <a:extLst>
                <a:ext uri="{FF2B5EF4-FFF2-40B4-BE49-F238E27FC236}">
                  <a16:creationId xmlns:a16="http://schemas.microsoft.com/office/drawing/2014/main" id="{D40BDD0B-C795-BE49-93B1-203BB0E2A19B}"/>
                </a:ext>
              </a:extLst>
            </p:cNvPr>
            <p:cNvSpPr txBox="1">
              <a:spLocks noChangeArrowheads="1"/>
            </p:cNvSpPr>
            <p:nvPr/>
          </p:nvSpPr>
          <p:spPr bwMode="auto">
            <a:xfrm>
              <a:off x="1082" y="919"/>
              <a:ext cx="56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C0000"/>
                  </a:solidFill>
                  <a:effectLst/>
                  <a:uLnTx/>
                  <a:uFillTx/>
                  <a:latin typeface="Calibri" panose="020F0502020204030204"/>
                  <a:ea typeface="ＭＳ Ｐゴシック" charset="0"/>
                  <a:cs typeface="Arial" charset="0"/>
                </a:rPr>
                <a:t>datagram</a:t>
              </a:r>
            </a:p>
          </p:txBody>
        </p:sp>
      </p:grpSp>
      <p:sp>
        <p:nvSpPr>
          <p:cNvPr id="266" name="Freeform 63">
            <a:extLst>
              <a:ext uri="{FF2B5EF4-FFF2-40B4-BE49-F238E27FC236}">
                <a16:creationId xmlns:a16="http://schemas.microsoft.com/office/drawing/2014/main" id="{5370C3AC-7652-584B-A1A9-E013FF8219B8}"/>
              </a:ext>
            </a:extLst>
          </p:cNvPr>
          <p:cNvSpPr>
            <a:spLocks/>
          </p:cNvSpPr>
          <p:nvPr/>
        </p:nvSpPr>
        <p:spPr bwMode="auto">
          <a:xfrm>
            <a:off x="9242764" y="3479800"/>
            <a:ext cx="333036" cy="974725"/>
          </a:xfrm>
          <a:custGeom>
            <a:avLst/>
            <a:gdLst>
              <a:gd name="T0" fmla="*/ 2147483647 w 228"/>
              <a:gd name="T1" fmla="*/ 0 h 582"/>
              <a:gd name="T2" fmla="*/ 2147483647 w 228"/>
              <a:gd name="T3" fmla="*/ 2147483647 h 582"/>
              <a:gd name="T4" fmla="*/ 2147483647 w 228"/>
              <a:gd name="T5" fmla="*/ 2147483647 h 582"/>
              <a:gd name="T6" fmla="*/ 0 w 228"/>
              <a:gd name="T7" fmla="*/ 2147483647 h 582"/>
              <a:gd name="T8" fmla="*/ 2147483647 w 228"/>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582">
                <a:moveTo>
                  <a:pt x="228" y="0"/>
                </a:moveTo>
                <a:lnTo>
                  <a:pt x="228" y="582"/>
                </a:lnTo>
                <a:lnTo>
                  <a:pt x="12" y="360"/>
                </a:lnTo>
                <a:lnTo>
                  <a:pt x="0" y="222"/>
                </a:lnTo>
                <a:lnTo>
                  <a:pt x="228" y="0"/>
                </a:lnTo>
                <a:close/>
              </a:path>
            </a:pathLst>
          </a:custGeom>
          <a:gradFill rotWithShape="1">
            <a:gsLst>
              <a:gs pos="0">
                <a:srgbClr val="FFFFFF"/>
              </a:gs>
              <a:gs pos="100000">
                <a:schemeClr val="bg1">
                  <a:lumMod val="75000"/>
                </a:scheme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67" name="Group 44">
            <a:extLst>
              <a:ext uri="{FF2B5EF4-FFF2-40B4-BE49-F238E27FC236}">
                <a16:creationId xmlns:a16="http://schemas.microsoft.com/office/drawing/2014/main" id="{919B7E9F-8F5F-8440-A2CE-0FC37936B7B9}"/>
              </a:ext>
            </a:extLst>
          </p:cNvPr>
          <p:cNvGrpSpPr>
            <a:grpSpLocks/>
          </p:cNvGrpSpPr>
          <p:nvPr/>
        </p:nvGrpSpPr>
        <p:grpSpPr bwMode="auto">
          <a:xfrm>
            <a:off x="9299914" y="1287827"/>
            <a:ext cx="762000" cy="693737"/>
            <a:chOff x="-44" y="1473"/>
            <a:chExt cx="981" cy="1105"/>
          </a:xfrm>
        </p:grpSpPr>
        <p:pic>
          <p:nvPicPr>
            <p:cNvPr id="268" name="Picture 45" descr="desktop_computer_stylized_medium">
              <a:extLst>
                <a:ext uri="{FF2B5EF4-FFF2-40B4-BE49-F238E27FC236}">
                  <a16:creationId xmlns:a16="http://schemas.microsoft.com/office/drawing/2014/main" id="{B1A8FCBB-0DDE-8A49-8F61-157033BBC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 name="Freeform 46">
              <a:extLst>
                <a:ext uri="{FF2B5EF4-FFF2-40B4-BE49-F238E27FC236}">
                  <a16:creationId xmlns:a16="http://schemas.microsoft.com/office/drawing/2014/main" id="{CD07C411-AE4D-9944-871E-4D956D09EB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70" name="Group 44">
            <a:extLst>
              <a:ext uri="{FF2B5EF4-FFF2-40B4-BE49-F238E27FC236}">
                <a16:creationId xmlns:a16="http://schemas.microsoft.com/office/drawing/2014/main" id="{FED5811E-55B1-CB4F-A7F6-E2DB2227A207}"/>
              </a:ext>
            </a:extLst>
          </p:cNvPr>
          <p:cNvGrpSpPr>
            <a:grpSpLocks/>
          </p:cNvGrpSpPr>
          <p:nvPr/>
        </p:nvGrpSpPr>
        <p:grpSpPr bwMode="auto">
          <a:xfrm>
            <a:off x="9279276" y="5942377"/>
            <a:ext cx="762000" cy="693737"/>
            <a:chOff x="-44" y="1473"/>
            <a:chExt cx="981" cy="1105"/>
          </a:xfrm>
        </p:grpSpPr>
        <p:pic>
          <p:nvPicPr>
            <p:cNvPr id="271" name="Picture 45" descr="desktop_computer_stylized_medium">
              <a:extLst>
                <a:ext uri="{FF2B5EF4-FFF2-40B4-BE49-F238E27FC236}">
                  <a16:creationId xmlns:a16="http://schemas.microsoft.com/office/drawing/2014/main" id="{DAC5DA2F-A245-084F-88A6-0B1CA06A2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Freeform 46">
              <a:extLst>
                <a:ext uri="{FF2B5EF4-FFF2-40B4-BE49-F238E27FC236}">
                  <a16:creationId xmlns:a16="http://schemas.microsoft.com/office/drawing/2014/main" id="{7F81D0E8-D949-8340-BAA4-FACAF209E1E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74" name="Slide Number Placeholder 5">
            <a:extLst>
              <a:ext uri="{FF2B5EF4-FFF2-40B4-BE49-F238E27FC236}">
                <a16:creationId xmlns:a16="http://schemas.microsoft.com/office/drawing/2014/main" id="{C80E33CF-F2F1-8845-97F1-802F89D5CB8B}"/>
              </a:ext>
            </a:extLst>
          </p:cNvPr>
          <p:cNvSpPr txBox="1">
            <a:spLocks/>
          </p:cNvSpPr>
          <p:nvPr/>
        </p:nvSpPr>
        <p:spPr>
          <a:xfrm>
            <a:off x="11274305" y="6462404"/>
            <a:ext cx="548655" cy="2723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1143000" indent="-228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600200" indent="-228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2057400" indent="-228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5146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ＭＳ Ｐゴシック" charset="0"/>
              </a:defRPr>
            </a:lvl6pPr>
            <a:lvl7pPr marL="29718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ＭＳ Ｐゴシック" charset="0"/>
              </a:defRPr>
            </a:lvl7pPr>
            <a:lvl8pPr marL="34290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ＭＳ Ｐゴシック" charset="0"/>
              </a:defRPr>
            </a:lvl8pPr>
            <a:lvl9pPr marL="38862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charset="0"/>
                <a:ea typeface="ＭＳ Ｐゴシック" charset="0"/>
              </a:rPr>
              <a:t>6-</a:t>
            </a:r>
            <a:fld id="{8E8C6E93-DF5B-BC4B-80F9-500DED1EEDCC}" type="slidenum">
              <a:rPr kumimoji="0" lang="en-US" sz="1200" b="0" i="0" u="none" strike="noStrike" kern="1200" cap="none" spc="0" normalizeH="0" baseline="0" noProof="0" smtClean="0">
                <a:ln>
                  <a:noFill/>
                </a:ln>
                <a:solidFill>
                  <a:srgbClr val="000000"/>
                </a:solidFill>
                <a:effectLst/>
                <a:uLnTx/>
                <a:uFillTx/>
                <a:latin typeface="Tahoma"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70</a:t>
            </a:fld>
            <a:endParaRPr kumimoji="0" lang="en-US" sz="1200" b="0" i="0" u="none" strike="noStrike" kern="1200" cap="none" spc="0" normalizeH="0" baseline="0" noProof="0" dirty="0">
              <a:ln>
                <a:noFill/>
              </a:ln>
              <a:solidFill>
                <a:srgbClr val="000000"/>
              </a:solidFill>
              <a:effectLst/>
              <a:uLnTx/>
              <a:uFillTx/>
              <a:latin typeface="Tahoma" charset="0"/>
              <a:ea typeface="ＭＳ Ｐゴシック" charset="0"/>
            </a:endParaRPr>
          </a:p>
        </p:txBody>
      </p:sp>
      <p:grpSp>
        <p:nvGrpSpPr>
          <p:cNvPr id="286" name="Group 285">
            <a:extLst>
              <a:ext uri="{FF2B5EF4-FFF2-40B4-BE49-F238E27FC236}">
                <a16:creationId xmlns:a16="http://schemas.microsoft.com/office/drawing/2014/main" id="{6DB73E28-359B-0D44-919E-7D576FF49810}"/>
              </a:ext>
            </a:extLst>
          </p:cNvPr>
          <p:cNvGrpSpPr/>
          <p:nvPr/>
        </p:nvGrpSpPr>
        <p:grpSpPr>
          <a:xfrm>
            <a:off x="8822377" y="2470342"/>
            <a:ext cx="914400" cy="479686"/>
            <a:chOff x="3668110" y="2448910"/>
            <a:chExt cx="3794234" cy="2165130"/>
          </a:xfrm>
        </p:grpSpPr>
        <p:sp>
          <p:nvSpPr>
            <p:cNvPr id="287" name="Rectangle 286">
              <a:extLst>
                <a:ext uri="{FF2B5EF4-FFF2-40B4-BE49-F238E27FC236}">
                  <a16:creationId xmlns:a16="http://schemas.microsoft.com/office/drawing/2014/main" id="{6FF260AB-3623-1541-8810-5D38FD706BCA}"/>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8" name="Freeform 287">
              <a:extLst>
                <a:ext uri="{FF2B5EF4-FFF2-40B4-BE49-F238E27FC236}">
                  <a16:creationId xmlns:a16="http://schemas.microsoft.com/office/drawing/2014/main" id="{8E0FB9FE-D5C1-F441-81C2-D0BDD75CF2F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89" name="Group 288">
              <a:extLst>
                <a:ext uri="{FF2B5EF4-FFF2-40B4-BE49-F238E27FC236}">
                  <a16:creationId xmlns:a16="http://schemas.microsoft.com/office/drawing/2014/main" id="{16A8BBE1-A115-D94A-AB3D-932C52B2CCDC}"/>
                </a:ext>
              </a:extLst>
            </p:cNvPr>
            <p:cNvGrpSpPr/>
            <p:nvPr/>
          </p:nvGrpSpPr>
          <p:grpSpPr>
            <a:xfrm>
              <a:off x="3941378" y="2603243"/>
              <a:ext cx="3202061" cy="1066110"/>
              <a:chOff x="7939341" y="3037317"/>
              <a:chExt cx="897649" cy="353919"/>
            </a:xfrm>
          </p:grpSpPr>
          <p:sp>
            <p:nvSpPr>
              <p:cNvPr id="290" name="Freeform 289">
                <a:extLst>
                  <a:ext uri="{FF2B5EF4-FFF2-40B4-BE49-F238E27FC236}">
                    <a16:creationId xmlns:a16="http://schemas.microsoft.com/office/drawing/2014/main" id="{AE632F04-B824-F24E-98A6-1C6189B5D07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1" name="Freeform 290">
                <a:extLst>
                  <a:ext uri="{FF2B5EF4-FFF2-40B4-BE49-F238E27FC236}">
                    <a16:creationId xmlns:a16="http://schemas.microsoft.com/office/drawing/2014/main" id="{BD78FFCE-583D-8D49-9DA6-5DB4C3DF02F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Freeform 291">
                <a:extLst>
                  <a:ext uri="{FF2B5EF4-FFF2-40B4-BE49-F238E27FC236}">
                    <a16:creationId xmlns:a16="http://schemas.microsoft.com/office/drawing/2014/main" id="{7991B3E7-75B9-F24D-8313-C898F7A28E3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3" name="Freeform 292">
                <a:extLst>
                  <a:ext uri="{FF2B5EF4-FFF2-40B4-BE49-F238E27FC236}">
                    <a16:creationId xmlns:a16="http://schemas.microsoft.com/office/drawing/2014/main" id="{ACB88455-804A-7740-B912-3AA1AA670D4E}"/>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4" name="Group 293">
            <a:extLst>
              <a:ext uri="{FF2B5EF4-FFF2-40B4-BE49-F238E27FC236}">
                <a16:creationId xmlns:a16="http://schemas.microsoft.com/office/drawing/2014/main" id="{901C6627-1DCF-2049-84D1-192052A1D393}"/>
              </a:ext>
            </a:extLst>
          </p:cNvPr>
          <p:cNvGrpSpPr/>
          <p:nvPr/>
        </p:nvGrpSpPr>
        <p:grpSpPr>
          <a:xfrm>
            <a:off x="8461094" y="3741153"/>
            <a:ext cx="894855" cy="442494"/>
            <a:chOff x="7493876" y="2774731"/>
            <a:chExt cx="1481958" cy="894622"/>
          </a:xfrm>
        </p:grpSpPr>
        <p:sp>
          <p:nvSpPr>
            <p:cNvPr id="295" name="Freeform 294">
              <a:extLst>
                <a:ext uri="{FF2B5EF4-FFF2-40B4-BE49-F238E27FC236}">
                  <a16:creationId xmlns:a16="http://schemas.microsoft.com/office/drawing/2014/main" id="{BE684CCD-414D-8E47-AA7F-53C0B4E9B1A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96" name="Oval 295">
              <a:extLst>
                <a:ext uri="{FF2B5EF4-FFF2-40B4-BE49-F238E27FC236}">
                  <a16:creationId xmlns:a16="http://schemas.microsoft.com/office/drawing/2014/main" id="{CDAB3155-198F-9E49-9692-760762600E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97" name="Group 296">
              <a:extLst>
                <a:ext uri="{FF2B5EF4-FFF2-40B4-BE49-F238E27FC236}">
                  <a16:creationId xmlns:a16="http://schemas.microsoft.com/office/drawing/2014/main" id="{80396737-09C0-7C4A-A270-73907BCCF924}"/>
                </a:ext>
              </a:extLst>
            </p:cNvPr>
            <p:cNvGrpSpPr/>
            <p:nvPr/>
          </p:nvGrpSpPr>
          <p:grpSpPr>
            <a:xfrm>
              <a:off x="7713663" y="2848339"/>
              <a:ext cx="1042107" cy="425543"/>
              <a:chOff x="7786941" y="2884917"/>
              <a:chExt cx="897649" cy="353919"/>
            </a:xfrm>
          </p:grpSpPr>
          <p:sp>
            <p:nvSpPr>
              <p:cNvPr id="298" name="Freeform 297">
                <a:extLst>
                  <a:ext uri="{FF2B5EF4-FFF2-40B4-BE49-F238E27FC236}">
                    <a16:creationId xmlns:a16="http://schemas.microsoft.com/office/drawing/2014/main" id="{E92282CC-91FB-4F46-8BF9-915E613138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9" name="Freeform 298">
                <a:extLst>
                  <a:ext uri="{FF2B5EF4-FFF2-40B4-BE49-F238E27FC236}">
                    <a16:creationId xmlns:a16="http://schemas.microsoft.com/office/drawing/2014/main" id="{87BECC80-2C78-C544-82A6-8865B57817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0" name="Freeform 299">
                <a:extLst>
                  <a:ext uri="{FF2B5EF4-FFF2-40B4-BE49-F238E27FC236}">
                    <a16:creationId xmlns:a16="http://schemas.microsoft.com/office/drawing/2014/main" id="{A8DE6C25-8200-BB48-A3FA-57CBE9613C2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1" name="Freeform 300">
                <a:extLst>
                  <a:ext uri="{FF2B5EF4-FFF2-40B4-BE49-F238E27FC236}">
                    <a16:creationId xmlns:a16="http://schemas.microsoft.com/office/drawing/2014/main" id="{98F6125B-3A5F-394B-A7E8-7917BA0EB18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02" name="Rectangle 3">
            <a:extLst>
              <a:ext uri="{FF2B5EF4-FFF2-40B4-BE49-F238E27FC236}">
                <a16:creationId xmlns:a16="http://schemas.microsoft.com/office/drawing/2014/main" id="{795B37CE-BA46-A349-8A61-92AB4E79040F}"/>
              </a:ext>
            </a:extLst>
          </p:cNvPr>
          <p:cNvSpPr txBox="1">
            <a:spLocks noChangeArrowheads="1"/>
          </p:cNvSpPr>
          <p:nvPr/>
        </p:nvSpPr>
        <p:spPr>
          <a:xfrm>
            <a:off x="859601" y="1465262"/>
            <a:ext cx="6270404" cy="238552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both are store-and-forward: </a:t>
            </a:r>
          </a:p>
          <a:p>
            <a:pPr marL="231775" marR="0" lvl="0" indent="-231775"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routers</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network-layer devices (examine network-layer headers)</a:t>
            </a:r>
          </a:p>
          <a:p>
            <a:pPr marL="231775" marR="0" lvl="0" indent="-231775"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switches: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link-layer devices (examine link-layer headers)</a:t>
            </a:r>
          </a:p>
        </p:txBody>
      </p:sp>
      <p:sp>
        <p:nvSpPr>
          <p:cNvPr id="303" name="Rectangle 3">
            <a:extLst>
              <a:ext uri="{FF2B5EF4-FFF2-40B4-BE49-F238E27FC236}">
                <a16:creationId xmlns:a16="http://schemas.microsoft.com/office/drawing/2014/main" id="{2E27120A-F39B-F74A-A7B4-81F35A55090D}"/>
              </a:ext>
            </a:extLst>
          </p:cNvPr>
          <p:cNvSpPr txBox="1">
            <a:spLocks noChangeArrowheads="1"/>
          </p:cNvSpPr>
          <p:nvPr/>
        </p:nvSpPr>
        <p:spPr>
          <a:xfrm>
            <a:off x="857455" y="3613887"/>
            <a:ext cx="6270404" cy="250357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0"/>
              </a:spcBef>
              <a:spcAft>
                <a:spcPts val="0"/>
              </a:spcAft>
              <a:buClr>
                <a:srgbClr val="0000A3"/>
              </a:buClr>
              <a:buSzTx/>
              <a:buFont typeface="Wingdings" charset="0"/>
              <a:buNone/>
              <a:tabLst/>
              <a:defRPr/>
            </a:pPr>
            <a:endParaRPr kumimoji="0" lang="en-US" sz="2400" b="0" i="1" u="none" strike="noStrike" kern="1200" cap="none" spc="0" normalizeH="0" baseline="0" noProof="0" dirty="0">
              <a:ln>
                <a:noFill/>
              </a:ln>
              <a:solidFill>
                <a:srgbClr val="CC0000"/>
              </a:solidFill>
              <a:effectLst/>
              <a:uLnTx/>
              <a:uFillTx/>
              <a:latin typeface="Calibri" panose="020F0502020204030204"/>
              <a:ea typeface="+mn-ea"/>
              <a:cs typeface="+mn-cs"/>
            </a:endParaRPr>
          </a:p>
          <a:p>
            <a:pPr marL="0" marR="0" lvl="0" indent="0" algn="l" defTabSz="914400" rtl="0" eaLnBrk="1" fontAlgn="auto" latinLnBrk="0" hangingPunct="1">
              <a:lnSpc>
                <a:spcPct val="80000"/>
              </a:lnSpc>
              <a:spcBef>
                <a:spcPts val="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both have forwarding tables:</a:t>
            </a:r>
          </a:p>
          <a:p>
            <a:pPr marL="231775" marR="0" lvl="0" indent="-231775" algn="l" defTabSz="914400" rtl="0" eaLnBrk="1" fontAlgn="auto" latinLnBrk="0" hangingPunct="1">
              <a:lnSpc>
                <a:spcPct val="8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routers: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tables using routing algorithms, IP addresses</a:t>
            </a:r>
          </a:p>
          <a:p>
            <a:pPr marL="231775" marR="0" lvl="0" indent="-231775" algn="l" defTabSz="914400" rtl="0" eaLnBrk="1" fontAlgn="auto" latinLnBrk="0" hangingPunct="1">
              <a:lnSpc>
                <a:spcPct val="8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switches: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learn forwarding table using flooding, learning, MAC addresses </a:t>
            </a:r>
          </a:p>
        </p:txBody>
      </p:sp>
    </p:spTree>
    <p:extLst>
      <p:ext uri="{BB962C8B-B14F-4D97-AF65-F5344CB8AC3E}">
        <p14:creationId xmlns:p14="http://schemas.microsoft.com/office/powerpoint/2010/main" val="246235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dissolve">
                                      <p:cBhvr>
                                        <p:cTn id="7" dur="5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w="190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a6a7c81-d6cb-4658-810d-930303bfe2ca">
      <Terms xmlns="http://schemas.microsoft.com/office/infopath/2007/PartnerControls"/>
    </lcf76f155ced4ddcb4097134ff3c332f>
    <TaxCatchAll xmlns="c7b5b248-4698-444a-94ee-e1bf675e5bd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9272435DF6CD44B943EDF910467F43" ma:contentTypeVersion="16" ma:contentTypeDescription="Create a new document." ma:contentTypeScope="" ma:versionID="0b24be9ee30a9a0399593bd098db39af">
  <xsd:schema xmlns:xsd="http://www.w3.org/2001/XMLSchema" xmlns:xs="http://www.w3.org/2001/XMLSchema" xmlns:p="http://schemas.microsoft.com/office/2006/metadata/properties" xmlns:ns2="8a6a7c81-d6cb-4658-810d-930303bfe2ca" xmlns:ns3="c7b5b248-4698-444a-94ee-e1bf675e5bd9" targetNamespace="http://schemas.microsoft.com/office/2006/metadata/properties" ma:root="true" ma:fieldsID="fe4d42c573a90ba61c38f04bb6cd8264" ns2:_="" ns3:_="">
    <xsd:import namespace="8a6a7c81-d6cb-4658-810d-930303bfe2ca"/>
    <xsd:import namespace="c7b5b248-4698-444a-94ee-e1bf675e5bd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6a7c81-d6cb-4658-810d-930303bfe2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6e39378-e5b3-4363-9849-d730c44b923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b5b248-4698-444a-94ee-e1bf675e5bd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138144-e242-46d6-83fe-0c6420e8f677}" ma:internalName="TaxCatchAll" ma:showField="CatchAllData" ma:web="c7b5b248-4698-444a-94ee-e1bf675e5bd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A0A263-3214-4831-8776-92315C250EB1}">
  <ds:schemaRefs>
    <ds:schemaRef ds:uri="http://schemas.microsoft.com/sharepoint/v3/contenttype/forms"/>
  </ds:schemaRefs>
</ds:datastoreItem>
</file>

<file path=customXml/itemProps2.xml><?xml version="1.0" encoding="utf-8"?>
<ds:datastoreItem xmlns:ds="http://schemas.openxmlformats.org/officeDocument/2006/customXml" ds:itemID="{B7DA0590-B6F6-4ADA-9C66-0EAE6A75E9D2}">
  <ds:schemaRefs>
    <ds:schemaRef ds:uri="http://schemas.microsoft.com/office/2006/metadata/properties"/>
    <ds:schemaRef ds:uri="http://schemas.microsoft.com/office/infopath/2007/PartnerControls"/>
    <ds:schemaRef ds:uri="8a6a7c81-d6cb-4658-810d-930303bfe2ca"/>
    <ds:schemaRef ds:uri="c7b5b248-4698-444a-94ee-e1bf675e5bd9"/>
  </ds:schemaRefs>
</ds:datastoreItem>
</file>

<file path=customXml/itemProps3.xml><?xml version="1.0" encoding="utf-8"?>
<ds:datastoreItem xmlns:ds="http://schemas.openxmlformats.org/officeDocument/2006/customXml" ds:itemID="{D532E79A-8391-4C36-8B3B-70CDBC38C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6a7c81-d6cb-4658-810d-930303bfe2ca"/>
    <ds:schemaRef ds:uri="c7b5b248-4698-444a-94ee-e1bf675e5b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23924</TotalTime>
  <Words>6334</Words>
  <Application>Microsoft Office PowerPoint</Application>
  <PresentationFormat>Widescreen</PresentationFormat>
  <Paragraphs>1455</Paragraphs>
  <Slides>70</Slides>
  <Notes>67</Notes>
  <HiddenSlides>2</HiddenSlides>
  <MMClips>0</MMClips>
  <ScaleCrop>false</ScaleCrop>
  <HeadingPairs>
    <vt:vector size="4" baseType="variant">
      <vt:variant>
        <vt:lpstr>Theme</vt:lpstr>
      </vt:variant>
      <vt:variant>
        <vt:i4>2</vt:i4>
      </vt:variant>
      <vt:variant>
        <vt:lpstr>Slide Titles</vt:lpstr>
      </vt:variant>
      <vt:variant>
        <vt:i4>70</vt:i4>
      </vt:variant>
    </vt:vector>
  </HeadingPairs>
  <TitlesOfParts>
    <vt:vector size="72" baseType="lpstr">
      <vt:lpstr>Office Theme</vt:lpstr>
      <vt:lpstr>2_Office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vt:lpstr>
      <vt:lpstr>Internet checksum (review, see section 3.3)</vt:lpstr>
      <vt:lpstr>Cyclic Redundancy Check (CRC)</vt:lpstr>
      <vt:lpstr>Cyclic Redundancy Check (CRC): example</vt:lpstr>
      <vt:lpstr>Link layer, LANs: roadmap</vt:lpstr>
      <vt:lpstr>Multiple access links, protocols</vt:lpstr>
      <vt:lpstr>Multiple access protocols</vt:lpstr>
      <vt:lpstr>An ideal multiple access protocol</vt:lpstr>
      <vt:lpstr>MAC protocols: taxonomy</vt:lpstr>
      <vt:lpstr>Channel partitioning MAC protocols: TDMA</vt:lpstr>
      <vt:lpstr>Channel partitioning MAC protocols: FDMA</vt:lpstr>
      <vt:lpstr>Random access protocols</vt:lpstr>
      <vt:lpstr>Slotted ALOHA</vt:lpstr>
      <vt:lpstr>Slotted ALOHA</vt:lpstr>
      <vt:lpstr>Slotted ALOHA: efficiency</vt:lpstr>
      <vt:lpstr>Pure ALOHA</vt:lpstr>
      <vt:lpstr>CSMA (carrier sense multiple access)</vt:lpstr>
      <vt:lpstr>CSMA: collisions</vt:lpstr>
      <vt:lpstr>CSMA/CD:</vt:lpstr>
      <vt:lpstr>Ethernet CSMA/CD algorithm</vt:lpstr>
      <vt:lpstr>CSMA/CD efficiency</vt:lpstr>
      <vt:lpstr>“Taking turns” MAC protocols</vt:lpstr>
      <vt:lpstr>“Taking turns” MAC protocols</vt:lpstr>
      <vt:lpstr>“Taking turns” MAC protocols</vt:lpstr>
      <vt:lpstr>Cable access network: FDM, TDM and random access!</vt:lpstr>
      <vt:lpstr>Cable access network:</vt:lpstr>
      <vt:lpstr> Summary of MAC protocols</vt:lpstr>
      <vt:lpstr>Link layer, LANs: roadmap</vt:lpstr>
      <vt:lpstr>MAC addresses</vt:lpstr>
      <vt:lpstr>MAC addresses</vt:lpstr>
      <vt:lpstr>MAC addresses</vt:lpstr>
      <vt:lpstr>ARP: address resolution protocol</vt:lpstr>
      <vt:lpstr>ARP protocol in action</vt:lpstr>
      <vt:lpstr>ARP protocol in action</vt:lpstr>
      <vt:lpstr>ARP protocol in action</vt:lpstr>
      <vt:lpstr>Routing to another subnet: addressing</vt:lpstr>
      <vt:lpstr>Routing to another subnet: addressing</vt:lpstr>
      <vt:lpstr>Routing to another subnet: addressing</vt:lpstr>
      <vt:lpstr>Routing to another subnet: addressing</vt:lpstr>
      <vt:lpstr>Routing to another subnet: addressing</vt:lpstr>
      <vt:lpstr>Routing to another subnet: addressing</vt:lpstr>
      <vt:lpstr>Link layer, LANs: roadmap</vt:lpstr>
      <vt:lpstr>Ethernet</vt:lpstr>
      <vt:lpstr>Ethernet: physical topology</vt:lpstr>
      <vt:lpstr>Ethernet frame structure</vt:lpstr>
      <vt:lpstr>Ethernet frame structure (more)</vt:lpstr>
      <vt:lpstr>Ethernet: unreliable, connectionless</vt:lpstr>
      <vt:lpstr>Link layer, LANs: roadmap</vt:lpstr>
      <vt:lpstr>Ethernet switch</vt:lpstr>
      <vt:lpstr>Switch: multiple simultaneous transmissions</vt:lpstr>
      <vt:lpstr>Switch: multiple simultaneous transmissions</vt:lpstr>
      <vt:lpstr>Switch forwarding table</vt:lpstr>
      <vt:lpstr>Switch: self-learning</vt:lpstr>
      <vt:lpstr>Switch: frame filtering/forwarding</vt:lpstr>
      <vt:lpstr>Self-learning, forwarding: example</vt:lpstr>
      <vt:lpstr>Interconnecting switches</vt:lpstr>
      <vt:lpstr>Self-learning multi-switch example</vt:lpstr>
      <vt:lpstr>Switches vs. routers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user</cp:lastModifiedBy>
  <cp:revision>863</cp:revision>
  <dcterms:created xsi:type="dcterms:W3CDTF">2020-01-18T07:24:59Z</dcterms:created>
  <dcterms:modified xsi:type="dcterms:W3CDTF">2023-10-08T18:38:39Z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0x010100DB9272435DF6CD44B943EDF910467F43</vt:lpwstr>
  </property>
  <property fmtid="{D5CDD505-2E9C-101B-9397-08002B2CF9AE}" pid="3" name="MediaServiceImageTags">
    <vt:lpwstr/>
  </property>
</Properties>
</file>