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8" r:id="rId2"/>
  </p:sldMasterIdLst>
  <p:notesMasterIdLst>
    <p:notesMasterId r:id="rId32"/>
  </p:notesMasterIdLst>
  <p:sldIdLst>
    <p:sldId id="362" r:id="rId3"/>
    <p:sldId id="363" r:id="rId4"/>
    <p:sldId id="364" r:id="rId5"/>
    <p:sldId id="334" r:id="rId6"/>
    <p:sldId id="335" r:id="rId7"/>
    <p:sldId id="336" r:id="rId8"/>
    <p:sldId id="337" r:id="rId9"/>
    <p:sldId id="338" r:id="rId10"/>
    <p:sldId id="339" r:id="rId11"/>
    <p:sldId id="340" r:id="rId12"/>
    <p:sldId id="341" r:id="rId13"/>
    <p:sldId id="342" r:id="rId14"/>
    <p:sldId id="361" r:id="rId15"/>
    <p:sldId id="343" r:id="rId16"/>
    <p:sldId id="344" r:id="rId17"/>
    <p:sldId id="345" r:id="rId18"/>
    <p:sldId id="346" r:id="rId19"/>
    <p:sldId id="347" r:id="rId20"/>
    <p:sldId id="348" r:id="rId21"/>
    <p:sldId id="349" r:id="rId22"/>
    <p:sldId id="350" r:id="rId23"/>
    <p:sldId id="351" r:id="rId24"/>
    <p:sldId id="352" r:id="rId25"/>
    <p:sldId id="354" r:id="rId26"/>
    <p:sldId id="353" r:id="rId27"/>
    <p:sldId id="355" r:id="rId28"/>
    <p:sldId id="356" r:id="rId29"/>
    <p:sldId id="357" r:id="rId30"/>
    <p:sldId id="35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800000"/>
    <a:srgbClr val="008000"/>
    <a:srgbClr val="FCD4D4"/>
    <a:srgbClr val="E1F2F3"/>
    <a:srgbClr val="FFFFC0"/>
    <a:srgbClr val="FFF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785"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CAB84F-B75A-4984-8F3C-AF33274BE414}" type="slidenum">
              <a:rPr lang="en-US" altLang="en-US"/>
              <a:pPr>
                <a:defRPr/>
              </a:pPr>
              <a:t>‹#›</a:t>
            </a:fld>
            <a:endParaRPr lang="en-US" altLang="en-US"/>
          </a:p>
        </p:txBody>
      </p:sp>
    </p:spTree>
    <p:extLst>
      <p:ext uri="{BB962C8B-B14F-4D97-AF65-F5344CB8AC3E}">
        <p14:creationId xmlns:p14="http://schemas.microsoft.com/office/powerpoint/2010/main" val="1438181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57B80F6-D8F9-4861-A47D-FB5C54C59CB3}"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2287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F6BA6-EDF0-41F8-A44F-28D36A9FF955}"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673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F9962-6CD1-4735-8959-BF829C68AEB8}"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6800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023CF-EEE8-42B3-B379-29CA3A9AD32E}" type="datetime1">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73396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94CBB-8DC2-4B02-880A-5B1B61C50280}" type="datetime1">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646615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3360FF-FF94-4CBA-8E0A-430FBA53ACAB}" type="datetime1">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97763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BA2FF-3C94-4AD5-ADB2-25FC35199BC0}" type="datetime1">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34384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1118A-8C73-4274-903B-9E0E12B37512}" type="datetime1">
              <a:rPr lang="en-US" smtClean="0"/>
              <a:pPr/>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F71B0-1015-4D31-8384-23A63624B7DC}"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5884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F3F233-675C-4E2D-ADE1-062026707D88}" type="datetime1">
              <a:rPr lang="en-US" smtClean="0"/>
              <a:pPr/>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F71B0-1015-4D31-8384-23A63624B7DC}"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24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5D0C5-1A3B-4AF9-B1AF-82EC1777D8DE}" type="datetime1">
              <a:rPr lang="en-US" smtClean="0"/>
              <a:pPr/>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561524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77B099-D8CB-4603-B933-8D2B27420331}" type="datetime1">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236590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2033"/>
            <a:ext cx="7886700" cy="859516"/>
          </a:xfrm>
        </p:spPr>
        <p:txBody>
          <a:bodyPr/>
          <a:lstStyle>
            <a:lvl1pPr algn="ctr">
              <a:defRPr>
                <a:solidFill>
                  <a:srgbClr val="0033CC"/>
                </a:solidFill>
                <a:latin typeface="Arial Rounded MT Bold" panose="020F0704030504030204" pitchFamily="34" charset="0"/>
              </a:defRPr>
            </a:lvl1pPr>
          </a:lstStyle>
          <a:p>
            <a:r>
              <a:rPr lang="en-US"/>
              <a:t>Click to edit Master title style</a:t>
            </a:r>
          </a:p>
        </p:txBody>
      </p:sp>
      <p:sp>
        <p:nvSpPr>
          <p:cNvPr id="3" name="Content Placeholder 2"/>
          <p:cNvSpPr>
            <a:spLocks noGrp="1"/>
          </p:cNvSpPr>
          <p:nvPr>
            <p:ph idx="1"/>
          </p:nvPr>
        </p:nvSpPr>
        <p:spPr>
          <a:xfrm>
            <a:off x="628650" y="1216479"/>
            <a:ext cx="7886700" cy="4960484"/>
          </a:xfrm>
        </p:spPr>
        <p:txBody>
          <a:bodyPr/>
          <a:lstStyle>
            <a:lvl2pPr marL="514350" indent="-171450">
              <a:buFont typeface="Calibri" panose="020F0502020204030204" pitchFamily="34" charset="0"/>
              <a:buChar char="ꟷ"/>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0078F-E661-48DF-8D03-D0A50507C023}"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94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47F949-74B6-4108-8BF4-F11AB8FB4A07}" type="datetime1">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511577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5ABA2-14F6-4CC3-9DAC-BBBB0D99BD97}" type="datetime1">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173925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AFC58A-6D66-4D15-BB59-04E72387B4C0}" type="datetime1">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393573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9983A8-167A-4325-AC58-C125C20F04E5}" type="datetime1">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060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79C363-00E5-4873-92AC-6FCDF94FB804}" type="datetime1">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717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00710-5570-4B4A-AE9F-426CB1D545EA}" type="datetime1">
              <a:rPr lang="en-US" smtClean="0"/>
              <a:pPr/>
              <a:t>6/17/2023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1542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3DCFBE-BA8E-42DA-94C4-303826948E42}" type="datetime1">
              <a:rPr lang="en-US" smtClean="0"/>
              <a:pPr/>
              <a:t>6/17/2023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4902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0F559-AD7B-4E56-ABF5-FF34E2DBC8A2}" type="datetime1">
              <a:rPr lang="en-US" smtClean="0"/>
              <a:pPr/>
              <a:t>6/17/2023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149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50D64ED-635C-40CA-8BE7-BE2C04A36912}" type="datetime1">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489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AB4CA45-0C1D-4CDA-AED5-977A475009FE}" type="datetime1">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9587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68349D-D56D-48A9-A584-3FF7CB447BAA}" type="datetime1">
              <a:rPr lang="en-US" smtClean="0"/>
              <a:pPr/>
              <a:t>6/17/2023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pPr/>
              <a:t>‹#›</a:t>
            </a:fld>
            <a:endParaRPr lang="en-US" dirty="0"/>
          </a:p>
        </p:txBody>
      </p:sp>
      <p:sp>
        <p:nvSpPr>
          <p:cNvPr id="7" name="Rectangle 2"/>
          <p:cNvSpPr txBox="1">
            <a:spLocks noChangeArrowheads="1"/>
          </p:cNvSpPr>
          <p:nvPr/>
        </p:nvSpPr>
        <p:spPr bwMode="auto">
          <a:xfrm>
            <a:off x="0" y="6692348"/>
            <a:ext cx="9144001" cy="165652"/>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2pPr>
            <a:lvl3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3pPr>
            <a:lvl4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4pPr>
            <a:lvl5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5pPr>
            <a:lvl6pPr marL="4572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6pPr>
            <a:lvl7pPr marL="9144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7pPr>
            <a:lvl8pPr marL="13716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8pPr>
            <a:lvl9pPr marL="18288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9pPr>
          </a:lstStyle>
          <a:p>
            <a:endParaRPr lang="en-US" kern="0" dirty="0"/>
          </a:p>
        </p:txBody>
      </p:sp>
      <p:sp>
        <p:nvSpPr>
          <p:cNvPr id="9" name="Slide Number Placeholder 3"/>
          <p:cNvSpPr txBox="1">
            <a:spLocks noGrp="1"/>
          </p:cNvSpPr>
          <p:nvPr userDrawn="1"/>
        </p:nvSpPr>
        <p:spPr bwMode="auto">
          <a:xfrm>
            <a:off x="8305800" y="6262916"/>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500"/>
              </a:spcBef>
            </a:pPr>
            <a:fld id="{F7051C5F-0994-4C42-8BDD-F9DE4AC27786}" type="slidenum">
              <a:rPr lang="en-US" altLang="en-US" sz="1200">
                <a:solidFill>
                  <a:srgbClr val="424242"/>
                </a:solidFill>
                <a:latin typeface="+mn-lt"/>
              </a:rPr>
              <a:pPr eaLnBrk="1" hangingPunct="1">
                <a:spcBef>
                  <a:spcPts val="500"/>
                </a:spcBef>
              </a:pPr>
              <a:t>‹#›</a:t>
            </a:fld>
            <a:endParaRPr lang="en-US" altLang="en-US" dirty="0">
              <a:latin typeface="+mn-lt"/>
            </a:endParaRPr>
          </a:p>
        </p:txBody>
      </p:sp>
    </p:spTree>
    <p:extLst>
      <p:ext uri="{BB962C8B-B14F-4D97-AF65-F5344CB8AC3E}">
        <p14:creationId xmlns:p14="http://schemas.microsoft.com/office/powerpoint/2010/main" val="37137652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14700"/>
            <a:ext cx="7886700" cy="899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118507"/>
            <a:ext cx="7886700" cy="506163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8E797AAD-96CD-4A47-B0D1-61BA85EB678F}" type="datetime1">
              <a:rPr lang="en-US" smtClean="0"/>
              <a:pPr/>
              <a:t>6/17/2023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49F71B0-1015-4D31-8384-23A63624B7DC}" type="slidenum">
              <a:rPr lang="en-US" smtClean="0"/>
              <a:pPr/>
              <a:t>‹#›</a:t>
            </a:fld>
            <a:endParaRPr lang="en-US"/>
          </a:p>
        </p:txBody>
      </p:sp>
    </p:spTree>
    <p:extLst>
      <p:ext uri="{BB962C8B-B14F-4D97-AF65-F5344CB8AC3E}">
        <p14:creationId xmlns:p14="http://schemas.microsoft.com/office/powerpoint/2010/main" val="411877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1" latinLnBrk="0" hangingPunct="1">
        <a:lnSpc>
          <a:spcPct val="90000"/>
        </a:lnSpc>
        <a:spcBef>
          <a:spcPct val="0"/>
        </a:spcBef>
        <a:buNone/>
        <a:defRPr sz="3300" kern="1200">
          <a:solidFill>
            <a:srgbClr val="0033CC"/>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52E6-2158-4C9C-BCB6-AF5384279BAF}"/>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55425D58-1D4A-4B3E-846E-242316E534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9576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prototyping methods</a:t>
            </a:r>
            <a:endParaRPr lang="en-US" dirty="0"/>
          </a:p>
        </p:txBody>
      </p:sp>
      <p:sp>
        <p:nvSpPr>
          <p:cNvPr id="3" name="Content Placeholder 2"/>
          <p:cNvSpPr>
            <a:spLocks noGrp="1"/>
          </p:cNvSpPr>
          <p:nvPr>
            <p:ph idx="1"/>
          </p:nvPr>
        </p:nvSpPr>
        <p:spPr/>
        <p:txBody>
          <a:bodyPr>
            <a:normAutofit/>
          </a:bodyPr>
          <a:lstStyle/>
          <a:p>
            <a:pPr>
              <a:spcBef>
                <a:spcPts val="600"/>
              </a:spcBef>
              <a:spcAft>
                <a:spcPts val="600"/>
              </a:spcAft>
            </a:pPr>
            <a:r>
              <a:rPr lang="en-US" sz="2400" dirty="0"/>
              <a:t>Code prototyping</a:t>
            </a:r>
          </a:p>
          <a:p>
            <a:pPr lvl="1">
              <a:spcBef>
                <a:spcPts val="600"/>
              </a:spcBef>
              <a:spcAft>
                <a:spcPts val="600"/>
              </a:spcAft>
            </a:pPr>
            <a:r>
              <a:rPr lang="en-US" sz="2000" dirty="0"/>
              <a:t>implement a "quick" / incomplete version of a UI</a:t>
            </a:r>
          </a:p>
          <a:p>
            <a:pPr>
              <a:spcBef>
                <a:spcPts val="600"/>
              </a:spcBef>
              <a:spcAft>
                <a:spcPts val="600"/>
              </a:spcAft>
            </a:pPr>
            <a:r>
              <a:rPr lang="en-US" sz="2400" dirty="0"/>
              <a:t>Prototyping with UI builders (e.g., Visual Studio)</a:t>
            </a:r>
          </a:p>
          <a:p>
            <a:pPr lvl="1">
              <a:spcBef>
                <a:spcPts val="600"/>
              </a:spcBef>
              <a:spcAft>
                <a:spcPts val="600"/>
              </a:spcAft>
            </a:pPr>
            <a:r>
              <a:rPr lang="en-US" sz="2000" dirty="0"/>
              <a:t>draw a GUI by dragging/dropping UI controls on screen</a:t>
            </a:r>
          </a:p>
          <a:p>
            <a:pPr>
              <a:spcBef>
                <a:spcPts val="600"/>
              </a:spcBef>
              <a:spcAft>
                <a:spcPts val="600"/>
              </a:spcAft>
            </a:pPr>
            <a:r>
              <a:rPr lang="en-US" sz="2400" b="1" dirty="0"/>
              <a:t>Paper prototyping</a:t>
            </a:r>
          </a:p>
          <a:p>
            <a:pPr lvl="1">
              <a:spcBef>
                <a:spcPts val="600"/>
              </a:spcBef>
              <a:spcAft>
                <a:spcPts val="600"/>
              </a:spcAft>
            </a:pPr>
            <a:r>
              <a:rPr lang="en-US" sz="2000" dirty="0"/>
              <a:t>a paper version of a UI</a:t>
            </a:r>
          </a:p>
        </p:txBody>
      </p:sp>
    </p:spTree>
    <p:extLst>
      <p:ext uri="{BB962C8B-B14F-4D97-AF65-F5344CB8AC3E}">
        <p14:creationId xmlns:p14="http://schemas.microsoft.com/office/powerpoint/2010/main" val="34065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paper prototyping?</a:t>
            </a:r>
            <a:endParaRPr lang="en-US" dirty="0"/>
          </a:p>
        </p:txBody>
      </p:sp>
      <p:sp>
        <p:nvSpPr>
          <p:cNvPr id="3" name="Content Placeholder 2"/>
          <p:cNvSpPr>
            <a:spLocks noGrp="1"/>
          </p:cNvSpPr>
          <p:nvPr>
            <p:ph idx="1"/>
          </p:nvPr>
        </p:nvSpPr>
        <p:spPr>
          <a:xfrm>
            <a:off x="533400" y="1252083"/>
            <a:ext cx="6324600" cy="4960484"/>
          </a:xfrm>
        </p:spPr>
        <p:txBody>
          <a:bodyPr>
            <a:normAutofit/>
          </a:bodyPr>
          <a:lstStyle/>
          <a:p>
            <a:pPr>
              <a:spcAft>
                <a:spcPts val="1200"/>
              </a:spcAft>
            </a:pPr>
            <a:r>
              <a:rPr lang="en-US" sz="2400" dirty="0"/>
              <a:t>Much faster to create and change than code</a:t>
            </a:r>
          </a:p>
          <a:p>
            <a:pPr>
              <a:spcAft>
                <a:spcPts val="1200"/>
              </a:spcAft>
            </a:pPr>
            <a:r>
              <a:rPr lang="en-US" sz="2400" dirty="0"/>
              <a:t>More visual bandwidth (can see more at once)</a:t>
            </a:r>
          </a:p>
          <a:p>
            <a:pPr>
              <a:spcAft>
                <a:spcPts val="1200"/>
              </a:spcAft>
            </a:pPr>
            <a:r>
              <a:rPr lang="en-US" sz="2400" dirty="0"/>
              <a:t>More conducive to working in teams</a:t>
            </a:r>
          </a:p>
          <a:p>
            <a:pPr>
              <a:spcAft>
                <a:spcPts val="1200"/>
              </a:spcAft>
            </a:pPr>
            <a:r>
              <a:rPr lang="en-US" sz="2400" dirty="0"/>
              <a:t>Can be done by non-technical people</a:t>
            </a:r>
          </a:p>
          <a:p>
            <a:pPr>
              <a:spcAft>
                <a:spcPts val="1200"/>
              </a:spcAft>
            </a:pPr>
            <a:r>
              <a:rPr lang="en-US" sz="2400" dirty="0"/>
              <a:t>Feels less permanent or final</a:t>
            </a:r>
          </a:p>
        </p:txBody>
      </p:sp>
      <p:pic>
        <p:nvPicPr>
          <p:cNvPr id="4" name="Picture 3"/>
          <p:cNvPicPr>
            <a:picLocks noChangeAspect="1"/>
          </p:cNvPicPr>
          <p:nvPr/>
        </p:nvPicPr>
        <p:blipFill rotWithShape="1">
          <a:blip r:embed="rId2"/>
          <a:srcRect l="66319"/>
          <a:stretch/>
        </p:blipFill>
        <p:spPr>
          <a:xfrm>
            <a:off x="6881327" y="838200"/>
            <a:ext cx="2089718" cy="4648200"/>
          </a:xfrm>
          <a:prstGeom prst="rect">
            <a:avLst/>
          </a:prstGeom>
        </p:spPr>
      </p:pic>
    </p:spTree>
    <p:extLst>
      <p:ext uri="{BB962C8B-B14F-4D97-AF65-F5344CB8AC3E}">
        <p14:creationId xmlns:p14="http://schemas.microsoft.com/office/powerpoint/2010/main" val="169570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do prototyping?</a:t>
            </a:r>
          </a:p>
        </p:txBody>
      </p:sp>
      <p:sp>
        <p:nvSpPr>
          <p:cNvPr id="3" name="Content Placeholder 2"/>
          <p:cNvSpPr>
            <a:spLocks noGrp="1"/>
          </p:cNvSpPr>
          <p:nvPr>
            <p:ph idx="1"/>
          </p:nvPr>
        </p:nvSpPr>
        <p:spPr>
          <a:xfrm>
            <a:off x="628650" y="1216479"/>
            <a:ext cx="6000750" cy="4960484"/>
          </a:xfrm>
        </p:spPr>
        <p:txBody>
          <a:bodyPr>
            <a:normAutofit/>
          </a:bodyPr>
          <a:lstStyle/>
          <a:p>
            <a:pPr>
              <a:spcBef>
                <a:spcPts val="600"/>
              </a:spcBef>
              <a:spcAft>
                <a:spcPts val="600"/>
              </a:spcAft>
            </a:pPr>
            <a:r>
              <a:rPr lang="en-US" sz="2400" dirty="0"/>
              <a:t>During or after requirements but before design</a:t>
            </a:r>
          </a:p>
          <a:p>
            <a:pPr lvl="1">
              <a:spcBef>
                <a:spcPts val="600"/>
              </a:spcBef>
              <a:spcAft>
                <a:spcPts val="600"/>
              </a:spcAft>
            </a:pPr>
            <a:r>
              <a:rPr lang="en-US" sz="2000" dirty="0"/>
              <a:t>helps uncover requirements and upcoming design issues</a:t>
            </a:r>
          </a:p>
          <a:p>
            <a:pPr lvl="1">
              <a:spcBef>
                <a:spcPts val="600"/>
              </a:spcBef>
              <a:spcAft>
                <a:spcPts val="600"/>
              </a:spcAft>
            </a:pPr>
            <a:r>
              <a:rPr lang="en-US" sz="2000" dirty="0"/>
              <a:t>shows us </a:t>
            </a:r>
            <a:r>
              <a:rPr lang="en-US" sz="2000" b="1" dirty="0"/>
              <a:t>what </a:t>
            </a:r>
            <a:r>
              <a:rPr lang="en-US" sz="2000" dirty="0"/>
              <a:t>is in the UI, but also shows us details of </a:t>
            </a:r>
            <a:r>
              <a:rPr lang="en-US" sz="2000" b="1" dirty="0"/>
              <a:t>how </a:t>
            </a:r>
            <a:r>
              <a:rPr lang="en-US" sz="2000" dirty="0"/>
              <a:t>the user can achieve goals in the UI</a:t>
            </a:r>
          </a:p>
        </p:txBody>
      </p:sp>
      <p:pic>
        <p:nvPicPr>
          <p:cNvPr id="4" name="Picture 3"/>
          <p:cNvPicPr>
            <a:picLocks noChangeAspect="1"/>
          </p:cNvPicPr>
          <p:nvPr/>
        </p:nvPicPr>
        <p:blipFill rotWithShape="1">
          <a:blip r:embed="rId2"/>
          <a:srcRect l="66319"/>
          <a:stretch/>
        </p:blipFill>
        <p:spPr>
          <a:xfrm>
            <a:off x="6881327" y="838200"/>
            <a:ext cx="2089718" cy="4648200"/>
          </a:xfrm>
          <a:prstGeom prst="rect">
            <a:avLst/>
          </a:prstGeom>
        </p:spPr>
      </p:pic>
    </p:spTree>
    <p:extLst>
      <p:ext uri="{BB962C8B-B14F-4D97-AF65-F5344CB8AC3E}">
        <p14:creationId xmlns:p14="http://schemas.microsoft.com/office/powerpoint/2010/main" val="9772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33CC"/>
                </a:solidFill>
              </a:rPr>
              <a:t>UI Design Considerations</a:t>
            </a:r>
          </a:p>
        </p:txBody>
      </p:sp>
    </p:spTree>
    <p:extLst>
      <p:ext uri="{BB962C8B-B14F-4D97-AF65-F5344CB8AC3E}">
        <p14:creationId xmlns:p14="http://schemas.microsoft.com/office/powerpoint/2010/main" val="293057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Schneiderman's</a:t>
            </a:r>
            <a:r>
              <a:rPr lang="en-US" dirty="0"/>
              <a:t> 8 Golden Rules</a:t>
            </a:r>
          </a:p>
        </p:txBody>
      </p:sp>
      <p:pic>
        <p:nvPicPr>
          <p:cNvPr id="4098" name="Picture 2" descr="https://www.cs.umd.edu/users/ben/ben_6_1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101144"/>
            <a:ext cx="3720617" cy="47902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ecx.images-amazon.com/images/I/51081fz2EkL._SX374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07364"/>
            <a:ext cx="3581400"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04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Strive for consistency.</a:t>
            </a:r>
          </a:p>
        </p:txBody>
      </p:sp>
      <p:sp>
        <p:nvSpPr>
          <p:cNvPr id="3" name="Content Placeholder 2"/>
          <p:cNvSpPr>
            <a:spLocks noGrp="1"/>
          </p:cNvSpPr>
          <p:nvPr>
            <p:ph idx="1"/>
          </p:nvPr>
        </p:nvSpPr>
        <p:spPr>
          <a:xfrm>
            <a:off x="628650" y="1216479"/>
            <a:ext cx="7886700" cy="1907721"/>
          </a:xfrm>
        </p:spPr>
        <p:txBody>
          <a:bodyPr>
            <a:normAutofit/>
          </a:bodyPr>
          <a:lstStyle/>
          <a:p>
            <a:pPr marL="0" indent="0">
              <a:spcAft>
                <a:spcPts val="600"/>
              </a:spcAft>
              <a:buNone/>
            </a:pPr>
            <a:r>
              <a:rPr lang="en-US" sz="2400" i="1" dirty="0"/>
              <a:t>Consistent sequences of actions should be required in similar situations; identical terminology should be used in prompts, menus, and help screens; and consistent commands should be employed throughout.</a:t>
            </a:r>
          </a:p>
          <a:p>
            <a:pPr marL="0" indent="0">
              <a:spcAft>
                <a:spcPts val="600"/>
              </a:spcAft>
              <a:buNone/>
            </a:pPr>
            <a:endParaRPr lang="en-US" sz="2400" i="1" dirty="0"/>
          </a:p>
        </p:txBody>
      </p:sp>
      <p:sp>
        <p:nvSpPr>
          <p:cNvPr id="4" name="AutoShape 2" descr="data:image/jpeg;base64,/9j/4AAQSkZJRgABAQAAAQABAAD/2wCEAAkGBxITEhUSExQVFhUVFRcVGBUVGBkYFhgYGxgXFxgdGxoaICggGCAnHRgXITEhJSorLy4uFx8zODMtNygtLisBCgoKDg0OGhAQGzclICUwLS0tLTIyLS8vNy01NS0tLy8tLS03LS01LS0tLy0tLS0tLS0tLS0tLS0tLS0tLS0tLf/AABEIAJoBGAMBIgACEQEDEQH/xAAcAAEAAgMBAQEAAAAAAAAAAAAABgcEBQgDAQL/xABQEAABAwIDAwULCgMDCgcAAAABAAIDBBEFEiEGBzETIkFR0RU1VGFxc5GSk7GyCBQyM1NVcoGh0hYXUiNCwSQlRGNkdIKz0+EYNENFo+Pw/8QAGgEBAQEBAQEBAAAAAAAAAAAAAAEDAgQGBf/EACsRAQEAAgEDAwMDBAMAAAAAAAABAhEDEhMhMUFRBFJhBSKhcYGx0SMyYv/aAAwDAQACEQMRAD8Akm82GOStpGSkBhil4uyi9jl16OcGqG4fhtIRGyZzWvc2TO/PcNcyQW4G2rAQFeOIYRTzkGaJkhbcAuANr8VifwrQ+DQ+qF5M/p7llcvD6L6X9Zw4eDHivVNT21/6/wB/xFJ4lBTtp4ZobNe55LrPJc3nPyj6WlgG62/NdCLUN2XogQRTRXBv9ELbrTh4rx73+Hj/AFP9Qx+rmExl8dXr+deP7aERFu/JEREBERAREQEREBERAREQEREBERAREQEREBERAREQEREBERAREQEREBERAREQEREBERAREQEREBERAREQEREBERAREQEREBERAREQEREBERAREQEREBERAREQEREBERAREQEREBERAREQEREBERAREQEREBERAREQEREBERAREQFV2/3aGelpIY4HujM8jg57TZ2VrQbA9FyRr4laKpj5Sv1NH5yX4WIKV7tVXhE3tX9qd2qrwib2r+1b3dvUUzKv/KYhK1zC1rCzPzyRbT0q06XGMBeCRRs421ht7ytu3u6k25uWvVR/dqq8Im9q/tTu1VeETe1f2q+oJsGc1zm0TC1mUOIhGhde3T02PoX6bU4J00Av5kBddm/bU7mPyoPu1VeETe1f2p3aq/CJvav7Vf3zrA/AB7EIKnA/AB7IJ2b9tO5j8qB7tVfhE3tX9qd2qvwib2r+1Xz3SwHwJvswndLAfAmezCvZv21O5j8qH7s1fhE3tX9qd2qvwib2r+1Xx3SwHwJvswndLAfAm+zanZv207mPyofuzV+ETe1f2p3Zq/CJvav7VfHdLAfAm+zavvdLAfAm+zanZv207mPyoXuzV+ETe1f2p3ZqvCJvav7VfBxXAPA2ezCDFMA8CZ7MJ2b9tO5j8qH7tVXhE3tX9q9KfaGsjcHtqZw4G4PKOP6E2KvGbEcD0y0cY67xA+jqXPr26LnLisltlizKX0rsjZPEXVFHTzv+lJExzrdZGqrneZvYnoKw0sEMbsrGuc+TMbl2tgARYBTrd33so/MM9y5/36d95fwR/CsHbc/z6r/sKb0P/cn8+q/7Cm9D/wByhdHsoZIGSh4BdfQ3P6AJ/CEn2g42+i7sWs4c7NyOLyYz3TT+fVf9hTeh/wC5SXBN7FTPCJC2FpvlIDXmxvp/e8iqcbHyfaN9V3Ytxs/gc9PmLXsIdYWJy6jpsdekp2OT4O5j8rV/mBV/0w+q79y+jb+r6ofUd+5Vs91ZcgOhGv8AQ8/qDYpnrf64PUk7U7HJ8J3MflZX8fVfVD6jv3L6Nvarqh9R37lWnKVv9cHqSdq20JkbYSFpdlBOXhc3PVppbTVTLizxm7FmcvpV0bKYy6qh5RzQ1zXFhy8DYA3F+HFblQ/dg69K/wA874WqYLN2IiICIiAiIgKmPlK/U0fnJfhYrnVMfKV+po/OS/CxBUuxtOx9VG2Rr3tObmxPDHmwvo4kW9Kubc9s1SVFCZJYQ93LygFxN8oOgNj1Kmtl2MbOxz2NezUESOyM1FgS7oV+birdzTawHziawGo+kvTy7xu44mqxNuMKhpHwiCCERyB/KZw93OblyWs4dbuKhlXVvE8kfJ0kfJ5AWuje4gljSdeVB4k9C6AcwHiAfKFTuK4Q92K1spdkh5heeghrWnieB8niXnvJyS76qvTjrWmsmZIyIuLaLlCCWNcxzA7q1M2qjlRi9czX5rQnyH/7V6VVNU4o981M1sjInck1rn5XW4i1+tRbaalqKWYQvBa8AOIvmGvj6VO9yb9f5ddua9G3rdpqqIBz6Sis7hYF36NlNl5w7Xzu/wBFo/Zyf9RY+DYG6oBllka0NcAGnS9+kLdUmC83PkeGG+VxaQ1wHSDbnfkr3s/lOjH4Yg2nn8Fo/wAopP8AqLIw3aKV88Ub6WkyvljY7LHJeznhp/8AU00K8zJAHBhcASbAC3E8AStph2F2nh4N/tozbifptTvcnzU6J8Lml2Joh9GlYfK5wX2LYmhN81MwdVnON+xayr2tnbXmmDY+SEzYTzJC8lzA8c7NlAvpeyl7JH3F2Ef8V/8ABdTlzvvVvHJ6xp/4Gw/wdvpPan8D4f4O30ntUiX4Y4km7beO41Tu5/NTox+GgOw+H+Dt9J7VybWRWaD5F2mVxxi7P7Nptbh7lvx5XLDPdZ5axyxkdTbu+9lH5hnuXP8Av077y/gj+FdAbu+9lH5hnuXP+/TvvL+CP4V5Wy0dn6SqfhGGupS4FrLuDC0ZhwAN+KnmF08rII2yPBkA5zi25Jv4rLU7qu9NH5ke8qv9qausdiksTJpmMdIWt5zms5sbXODeAvqPSub4u0q4Gg31c0jqyf8Ade92+L0KAxYgKKmBqJ5eVqAcupc5gta4aeHaoDiVW/hFic+Z2gD3kE+5c9x3Mdr8blPAD0L9ZB1D0LmU4jVtmyMxCeWw51pHaH8ipNRVtXbWomP/ABuJ7Ar1ppemQdQ9Crbe67K6n/DJ72KPOrqrhy8vka9x9JXtvImPIYeXEkmF9yTcn6HT0rqXaJjundekf553wtU1UF3OuvRPP+vf8LV+tqd6FDQymGUvdIOLYxe3lPAeRUThFVDt+9B9jUehv7l+f58UH2NR6GfuQWyiqabfrRFrgyOZr7HKXNBaDbS4DgSL+NSbYzeRRYg/kI3OE2XNlc3KHW+ll1PoQTNERAVMfKV+po/OS/CxXOqY+Ur9TR+cl+FiCuNni5ksbwLkG1jGZQeaeLBqVdO4k/5tP+8S9Funq6FVeCiQzxNiEhfx/si0PPNN7F/N9Ktbcbfuc697/OZr343za3Xp+q8cmvxGPBP2dW/erDVSb0MWHKPpYtMxDpj1mwyt/wAVbapTGcPfWYzVwss0RljnyHgAWi1h0k9S8fJLZ4bzXuilBitJTAQOhmzNm5Zpjk5JrgbaOPSBa3FY+MRxVNTysbHsFrEPdnJNySQekara7WYRy7TDDTzB0L8jZXAZjwBPN6DxspvsxjlLDTMhr2U0TomhmpBJA6SDdzT5VxML7tMsvCM4XhDRDI8uy5RYABrnXPAlp4NWRTV9TiGESNcGtMbnsZJoGkNto22qj23mP8s8fMxHydjow8Oq9vTxKjWBYxNAHhzX5HNIZYHIJBfXXTpN7Lm45brTDpklrR1tBJHkLxZzxmA1zCxsLj3LoSj2anjihneGR2MJcDq+5Lb+TiqCxTFXVErZDduRjG3vcjL0+noVw7vt4jahpopnHPzTG9394tLbgnpJOY/mtum2brDLW/CycXoS+qgyOLS0ukeA6122DQbWsbFbaJhvpKXdNrt/wCrifGx/EBbyTzIwCnAEmjo3MDy/k8vAHS9+JViNcBYiIjyZdP1STW0rOXnG03N3X8VgLL9MdccLLygaLmzC3hqba/quke5XFtbLmYPyXaJXE0p5o/Jb8V/Zk4ym7K643d97KPzDPcuf9+nfeX8EfwroDd33so/MM9y5/wB+nfeX8EfwrB2vfdV3po/Mj3lRmtwqM4jU1NQf7GB2exOly1vAdZsP0Um3Vd6aPzI95UD3l42DUvpWGzWvzSdb3kC35Ae9Z8nosm2ugnOIz1U9XFUGNroo4RTHnRh2bUjUWsBqVEtucIy13JRtmaxrRl5a2c6kF1x12WftFhdRDCJw9zCAC6EuylzLnKbA3FtTr0OUs2Y2JFXAyqFU1znNBc11zkP9Nybi3jXE3Wt1I02B0kUUDWZYo3OJa6d9wedwPDWwvp0rL24xBmHFkYcJM7czXNsARp18OK1e3WNRxxPoGuaeN3NvYk9JHTbr0X5xPGKOqp6Zz2BgjDst3ZnEsbqHOd0EgaW1up1Wezqccs9XtsjjprOUa5tjHYixygtN+PkI/Vbjey/LDhw0+pk4cOMajO5PEaSKeX5yy5kDGMc76DdTfTpNyPIAVJvlCvDH0IbYDk5rAcOMS2k1WFS/ci+9A4/69/uaq5x3Z757jde0wyTNjcy/JmxaCweNT/cI++GuP+0Se5q1mCQMkxfG4nvyB4gFwQDwHC5Gq7xurvTmzcQx+7aX+7h835vP7k/lrNfvfLb8Zv8AErzp4YI42NNyAMoe6Qc63kdqV6w1dO03a5oPnWn9My278+2M+3fuqi6fd5O3/QJhqD9K/A3HFy2WAYGaHGqINhkibLyzQZOLwGi+l9LX/VXYcSj6wfI5n7lA9tqhrsZwYtIPOqQbEG3NZxspny9U10yLjx6u9rIREWLQVMfKV+po/OS/CxXOqY+Ur9TR+cl+FiCuBUuDWFhs4EWIeWnUEG7uhXTuIv3NN+PziXx9I6elUfhJjfIxjg3KeJkJy8OOmqvHcX3udwH+UTaDhx6F6fqst56/EYcE1isRVhjWJQ02IyEZQ6e7HG17ua2NwzeRuZWeoLtPu4grJjK+WZpLxJzCywdYDS4vwaF542qN1OJNe91s8jbaOYAwA+SwJ1t6Fpto9pckbmsYwuI+i4Zjw0BN7eO2pVjQbERsHNlkB6HHI4tHiBFj+YKwKvddTyXzzTEkfTuy/TwGWw/JSrKq+i2bDIIpOZnkhfI2xAF3ZS8u6w2zR+YXrieLto6YwiN000seVshAYGg8XBtuHEC4CuaLYula4OaLZW5bWBFtLe5R/H90lPVSmV9RO0kAWZkAsPK1a/8AH5/Lj9/j8Oaaggc0W8ZHWs3ZZ1q2lP8AtEP/ADGq8v5B0XhNT/8AH+1ZOG7jqKGaOYT1DjG9sgacliWkOANm8NFna7WQYImvMmRgfwL7AO18fHqXu+drRdxDb8LlQ/G9laqaWZwm5kj2OYCTzMoaOFrcWk/ms3ZnDaunhLKmUSuzc03vZuumoFuhc7G/+fRac9uvDULIWuaXHhxF+pZ0TjbUWKo/RXETzou3SuIXHRaYXxUrr3d33so/MM9y5/36d95fwR/CugN3feyj8wz3Ln/fp33l/BH8KzVe+6rvTR+ZHvKguOYXE3F31khFo5hzXWy6ta3Mb8LKdbqu9NH5ke8rS7Tbt5aqaok+chrZuDchOXQdN9eCiVqMdpaZ85kcxgfI0HNJre17fR4LTbSYjFBA97JpmFw0EJa1h06unipvh+76Rgu+dr3W1JZbMenNrwWtxDdOZjd9QOOoDDbLfUC7ieHSrVnorSfAZnAGcGSR2RpGjSLglxzHQNHX4lqtssOoomxx07i6U5nShpJYy2UNHUSQSbg9AXQB2HaS4ukL75cue5DcoIA8dr9Kg1duPllc5xrW84kn+y6zfjdaXHCb8uZlndb9lFPkPAE2Vlb2ZnOosHc4kk0r7k6k/VLf/wDh/f4Y32Z7Vq9+mGGmiwynLs3JQyszWtexj1t0Li3bpPPk+d6z/vEnuaopV4Z84xzEGEAtEsLnXNgGiN1yT4uP5KV/J771nz8nuaobjlTI3FsTijvmnkp4rD6TuYTYdV7a+JcZegzNpMbMsDpIYYH0cAcI85Zn0OUnKSH84joHQopgeEiqyyCCOOxsGMBMkjndWnBbqno5TP8ANHzFtM5pa9wju2NwOrSSBcFx4g9a/O1lZFQtEED+Vddr+Vi0y5SOaCL2P/7VZas86bal8R7yvpopBA9zRITlyHjfqP8A3Xph8OTFMNsLXnl/5YUM2lxSllrY6lrXXdKySUZjcAZSdTwJ1ufErDqKymmxbCpaU3ie954kkHk7EG+t7haYy+rPKaq60RF25FTHylvqaPzkvwsVzql/lLfU0fnJfhYgqDAJCZWgG3HUNzdHV0roLcT3tPT/AJRL4ukLnjZ6MumbZrnWBcQwgOs0XJBPUAV0PuI72Hj9fLx48QteW7ySTUT+erjYQHva0m9g5wBNuNr8VqZoKiSpjljlYaXKMzQGHMedqHWJtq3gVhbX7MyVMsM0MjGSRMkYM4JFpCzMbDps39VA9ttoKzCzT0dLC2VkVMy7rTG2rgPoPAA06VlN26deNLi5FvUPQvojHUFVNBthUy0LKnkw03LZA7lrAg8Rz9B5Ssav3mPhjZLGYDmBzB7nu4G3NGfRTd8+Ey1JLtb4YOoL9Knave7PG+xjgLbX5of1X+lexWjrN8uLC72UsPJXADnRS9PjzgJKku1/IufTvjxnJn+bU+W9rmKUa2v9p1Lbbv8Ae3X1tfDSzR0wZIXXLGPDtGk6EvI6OpXatrvRxCrjqmsp3y2ewODWPytBB55IHO4Fp6elZO6morXx1LK10peySMNJdoWlh1aRoQbXuNFk7UbwDS1b4XQw5GZQJHu1u4A8LeM8OpbnAMeNSZm2g/sXtbeF5LTmaXam2h8SynJhcumXy0y485j1WeG6c0db/WPasymGnEnykk+krCZM/wDoZcdZ/wCyzKWW4sQAR0DgtWb2K4gPBdvlcPldY+lR1/u672UfmGe5c/79O+8v4I/hV/7ue9lH5hnuVAb9O+8v4I/hXKrl2BxllPheGteHHlWZQRwba5Jd4u1SvDcVjqIRKMzWuLgL8ea4tPDyKK7C4LDVYPRMlDiGxAjK4tN7npC0+9bH58Igo46FwjY4yggt5TRuQjV1/wCopjLcvwu5pZr5WEfSOnVcL6wtcMoJ08Zv6VWuFbcTzYfDWctEy12TZg0EOabXtfQFK7becVPJxzRuY+Nz2hrQSOaDa4Bvx0HTdcdV3/1q5SSS7/ys9osvqpeu29xV7ORpopH1Fza0N7NuBcgtsLLQw7abTOLgGvuzNmvAwAZb31IseHQrM5ZtJHQyoj5S/wBZRfgm98a1ODb0MYdWQQTStAdPGx7eTZeznAEaDqPFbb5S/wBZRfgm98a6RKvk996z5+T3NUZqo5u7GJvghdNIx8DwGgEizT19YuPzUm+T33rPn5Pc1emxhtj2L/hg9yDDqaGvLXPFM/M46My3I8pPN/RaWg2EqeT5WSBwlJdI8aAuOa7WgN4aAaeTxq7Gu9HRZfC53QB+qsukrlzHNjcYqJXSuoZQXW0awNaANAALrabD4FVUldhrKmJ8Tn1Uxa1/EtETASPFcrpB7j0fqq52/P8AnnBfx1HwxpbtVkoiKAqY+Uq08hRnoEkov4y1lvcfQrFbNXRXApxKL3zCZo+Ky8aqprJABJhrHgG4DpYnAH8yg5Mo6oxuzAA6EWN7a+QgqZ7J7062gg+bwxwFmdz7va8uu7jqHhXtyE33TD68HavvIzfdMPrwdqbFQ/z3xP7Kk9ST/qLQY9vLrapznP5NgeI2vbEHNDhGXloN3E2u838gV+8lN90xevB2r6IpvuqL14O1BzZh+1NXGx8eYvZJlzNfcjmnMNB416/xRUZcohgA8UDfF1+QLo/k5vuqL14O1fcs/wB1x+vB2ostjnSo2tqHtAfDEbC2bI4H9DZfBtfWZAwgEA6Xa4kDq4rozJNx7lx+vB2r7lm+64/Xg7VOmI5nkx+pcC1zcwvfVp0X42cxiajqmVUUYL2EkB7XFuoINwCD09a6byzfdcfrwdq+Bkw/9rj9eDtSSQttc57R7UvrZjUVFOwvNvomVrRYW0GbRbDZneNUUDZGwU8NpHBzuU5V5uBYa5+pX4WT/dUfrwdq+cnN91RevB2q6N1T7d+WIDXkKX1JP3r9fz3xH7Gl9ST96t3kpvuqL14O1OSm+6YvXg7UFRHfxiP2NL6kn71Va6wMM33TD68HanIzfdMPrwdqDP3dtIwyjB+wZ7lz/v077y/gj+FX/FiNcAGigAAFgBNFYD8iufN9LJu6TnzRmMvjYQLhwta2jhoUF6brq2IYVRgyMBEQuC4A8T41GN+OGy1baU02STknSl9pIwGhwjy3zuAPArnZFZdCzcG2fxSBzXCkj0PBz4HM8uXlLtPjBU7M9W3JIync2VnC0kBGvEXDxdp8YBXO69aeNpNnOyjrXPJOv1acfLeP0dK4jiVTJGJoqfkZ47G3KQgv11AIkII6wbcV54vSVPzYVDHsfVakwB7LODv7pJcAMvbxXNRXxc9uOJbLuLeqNm6iStpahtJyWWeN0hMsNgxrmngHm/TwWT8pGdj5KLK5rrMmvlIPTH1KmEXWOMk1Fyy3dulfk996z5+T3NWnkrIYsSxx8z3MaI4Ddls+ljzQSL9Gi3e4CFzcL5wIzTSOF9Ljmi49Cg293YGulxCSop4TKyUNPNIuCBY3BIPRxCv9XKdYHtnROiYBFUPAa5wlkLGZrEkn6Y6SsufeDQhji6OS0LQ7RzCdehtn8426FQL9gcT8Cn9W6+DYTErf+Snv15Spd+zrePwuiHfbhbBZrKgdP0Qfe5YuL7RQ1+JYHUQ3yufU6OtmFgwagHTgqkh2AxO+tFMR1Wt/ippuo3eV0eIRVFRCYo4ru5xbdxsQAACT08Sq5dDIiICIiAiIgIiICIiAiIgIiICIiAiIgIiIC8KijjktnYx1uGZoNvSvdEGH3Jp/sYvUb2J3Jp/sYvUb2LMRBh9yaf7GL1G9idyaf7GL1G9izEQYfcmn+xi9RvYncmn+xi9RvYsxEGH3Jp/sYvUb2J3Jp/sYvUb2LMRB+Y2BoAaAAOAAsAvrmA8QD5V9RB5fN2f0j0L783Z/SPQvREHnyDf6R6F+2tA4Cy+ogIi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http://media2.popsugar-assets.com/files/2013/03/10/4/192/1922507/b19d1179073a1c76_devices/i/One-Facebook-main-initiatives-announced-today-mobi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00232"/>
            <a:ext cx="7245443" cy="264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87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Rule2: Enable frequent users to use shortcuts</a:t>
            </a:r>
          </a:p>
        </p:txBody>
      </p:sp>
      <p:sp>
        <p:nvSpPr>
          <p:cNvPr id="3" name="Content Placeholder 2"/>
          <p:cNvSpPr>
            <a:spLocks noGrp="1"/>
          </p:cNvSpPr>
          <p:nvPr>
            <p:ph idx="1"/>
          </p:nvPr>
        </p:nvSpPr>
        <p:spPr>
          <a:xfrm>
            <a:off x="628650" y="1216479"/>
            <a:ext cx="7886700" cy="1907721"/>
          </a:xfrm>
        </p:spPr>
        <p:txBody>
          <a:bodyPr>
            <a:noAutofit/>
          </a:bodyPr>
          <a:lstStyle/>
          <a:p>
            <a:pPr marL="0" indent="0">
              <a:spcBef>
                <a:spcPts val="600"/>
              </a:spcBef>
              <a:spcAft>
                <a:spcPts val="600"/>
              </a:spcAft>
              <a:buNone/>
            </a:pPr>
            <a:r>
              <a:rPr lang="en-US" sz="2400" i="1" dirty="0"/>
              <a:t>As the frequency of use increases, so do the user's desires to reduce the number of interactions and to increase the pace of interaction. Abbreviations, function keys, hidden commands, and macro facilities are very helpful to an expert user.</a:t>
            </a:r>
          </a:p>
        </p:txBody>
      </p:sp>
      <p:pic>
        <p:nvPicPr>
          <p:cNvPr id="4" name="Picture 3"/>
          <p:cNvPicPr>
            <a:picLocks noChangeAspect="1"/>
          </p:cNvPicPr>
          <p:nvPr/>
        </p:nvPicPr>
        <p:blipFill>
          <a:blip r:embed="rId2"/>
          <a:stretch>
            <a:fillRect/>
          </a:stretch>
        </p:blipFill>
        <p:spPr>
          <a:xfrm>
            <a:off x="1295400" y="3276600"/>
            <a:ext cx="6795000" cy="2661943"/>
          </a:xfrm>
          <a:prstGeom prst="rect">
            <a:avLst/>
          </a:prstGeom>
        </p:spPr>
      </p:pic>
    </p:spTree>
    <p:extLst>
      <p:ext uri="{BB962C8B-B14F-4D97-AF65-F5344CB8AC3E}">
        <p14:creationId xmlns:p14="http://schemas.microsoft.com/office/powerpoint/2010/main" val="38027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a:t>
            </a:r>
            <a:r>
              <a:rPr lang="en-US" b="1" dirty="0"/>
              <a:t>Offer informative feedback</a:t>
            </a:r>
            <a:endParaRPr lang="en-US" dirty="0"/>
          </a:p>
        </p:txBody>
      </p:sp>
      <p:sp>
        <p:nvSpPr>
          <p:cNvPr id="3" name="Content Placeholder 2"/>
          <p:cNvSpPr>
            <a:spLocks noGrp="1"/>
          </p:cNvSpPr>
          <p:nvPr>
            <p:ph idx="1"/>
          </p:nvPr>
        </p:nvSpPr>
        <p:spPr/>
        <p:txBody>
          <a:bodyPr>
            <a:normAutofit/>
          </a:bodyPr>
          <a:lstStyle/>
          <a:p>
            <a:pPr marL="0" indent="0">
              <a:spcAft>
                <a:spcPts val="600"/>
              </a:spcAft>
              <a:buNone/>
            </a:pPr>
            <a:r>
              <a:rPr lang="en-US" sz="2400" i="1" dirty="0"/>
              <a:t>For every operator action, there should be some system feedback. For frequent and minor actions, the response can be modest, while for infrequent and major actions, the response should be more substantial.</a:t>
            </a:r>
            <a:endParaRPr lang="en-US" sz="2400" dirty="0"/>
          </a:p>
        </p:txBody>
      </p:sp>
      <p:pic>
        <p:nvPicPr>
          <p:cNvPr id="4" name="Picture 3"/>
          <p:cNvPicPr>
            <a:picLocks noChangeAspect="1"/>
          </p:cNvPicPr>
          <p:nvPr/>
        </p:nvPicPr>
        <p:blipFill>
          <a:blip r:embed="rId2"/>
          <a:stretch>
            <a:fillRect/>
          </a:stretch>
        </p:blipFill>
        <p:spPr>
          <a:xfrm>
            <a:off x="1524000" y="2971800"/>
            <a:ext cx="5962174" cy="1600200"/>
          </a:xfrm>
          <a:prstGeom prst="rect">
            <a:avLst/>
          </a:prstGeom>
        </p:spPr>
      </p:pic>
      <p:pic>
        <p:nvPicPr>
          <p:cNvPr id="5" name="Picture 4"/>
          <p:cNvPicPr>
            <a:picLocks noChangeAspect="1"/>
          </p:cNvPicPr>
          <p:nvPr/>
        </p:nvPicPr>
        <p:blipFill>
          <a:blip r:embed="rId3"/>
          <a:stretch>
            <a:fillRect/>
          </a:stretch>
        </p:blipFill>
        <p:spPr>
          <a:xfrm>
            <a:off x="1686398" y="4681683"/>
            <a:ext cx="5843601" cy="1385596"/>
          </a:xfrm>
          <a:prstGeom prst="rect">
            <a:avLst/>
          </a:prstGeom>
        </p:spPr>
      </p:pic>
    </p:spTree>
    <p:extLst>
      <p:ext uri="{BB962C8B-B14F-4D97-AF65-F5344CB8AC3E}">
        <p14:creationId xmlns:p14="http://schemas.microsoft.com/office/powerpoint/2010/main" val="14931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Design dialog to yield closure</a:t>
            </a:r>
          </a:p>
        </p:txBody>
      </p:sp>
      <p:sp>
        <p:nvSpPr>
          <p:cNvPr id="3" name="Content Placeholder 2"/>
          <p:cNvSpPr>
            <a:spLocks noGrp="1"/>
          </p:cNvSpPr>
          <p:nvPr>
            <p:ph idx="1"/>
          </p:nvPr>
        </p:nvSpPr>
        <p:spPr>
          <a:xfrm>
            <a:off x="628650" y="1216479"/>
            <a:ext cx="7886700" cy="2136321"/>
          </a:xfrm>
        </p:spPr>
        <p:txBody>
          <a:bodyPr>
            <a:normAutofit/>
          </a:bodyPr>
          <a:lstStyle/>
          <a:p>
            <a:pPr marL="0" indent="0">
              <a:spcAft>
                <a:spcPts val="600"/>
              </a:spcAft>
              <a:buNone/>
            </a:pPr>
            <a:r>
              <a:rPr lang="en-US" sz="2200" i="1" dirty="0"/>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a:t>
            </a:r>
            <a:endParaRPr lang="en-US" sz="2200" dirty="0"/>
          </a:p>
        </p:txBody>
      </p:sp>
      <p:pic>
        <p:nvPicPr>
          <p:cNvPr id="4" name="Picture 3"/>
          <p:cNvPicPr>
            <a:picLocks noChangeAspect="1"/>
          </p:cNvPicPr>
          <p:nvPr/>
        </p:nvPicPr>
        <p:blipFill>
          <a:blip r:embed="rId2"/>
          <a:stretch>
            <a:fillRect/>
          </a:stretch>
        </p:blipFill>
        <p:spPr>
          <a:xfrm>
            <a:off x="1905000" y="3597730"/>
            <a:ext cx="5204205" cy="2574470"/>
          </a:xfrm>
          <a:prstGeom prst="rect">
            <a:avLst/>
          </a:prstGeom>
        </p:spPr>
      </p:pic>
    </p:spTree>
    <p:extLst>
      <p:ext uri="{BB962C8B-B14F-4D97-AF65-F5344CB8AC3E}">
        <p14:creationId xmlns:p14="http://schemas.microsoft.com/office/powerpoint/2010/main" val="27513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Design dialog to yield closure</a:t>
            </a:r>
          </a:p>
        </p:txBody>
      </p:sp>
      <p:pic>
        <p:nvPicPr>
          <p:cNvPr id="4" name="Picture 3"/>
          <p:cNvPicPr>
            <a:picLocks noChangeAspect="1"/>
          </p:cNvPicPr>
          <p:nvPr/>
        </p:nvPicPr>
        <p:blipFill>
          <a:blip r:embed="rId2"/>
          <a:stretch>
            <a:fillRect/>
          </a:stretch>
        </p:blipFill>
        <p:spPr>
          <a:xfrm>
            <a:off x="762000" y="1371600"/>
            <a:ext cx="7990200" cy="4988307"/>
          </a:xfrm>
          <a:prstGeom prst="rect">
            <a:avLst/>
          </a:prstGeom>
        </p:spPr>
      </p:pic>
    </p:spTree>
    <p:extLst>
      <p:ext uri="{BB962C8B-B14F-4D97-AF65-F5344CB8AC3E}">
        <p14:creationId xmlns:p14="http://schemas.microsoft.com/office/powerpoint/2010/main" val="344161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14C2-87B6-4543-BDFA-E4DF7BACBC85}"/>
              </a:ext>
            </a:extLst>
          </p:cNvPr>
          <p:cNvSpPr>
            <a:spLocks noGrp="1"/>
          </p:cNvSpPr>
          <p:nvPr>
            <p:ph type="title"/>
          </p:nvPr>
        </p:nvSpPr>
        <p:spPr/>
        <p:txBody>
          <a:bodyPr/>
          <a:lstStyle/>
          <a:p>
            <a:r>
              <a:rPr lang="en-US" dirty="0"/>
              <a:t>What is User Interface</a:t>
            </a:r>
          </a:p>
        </p:txBody>
      </p:sp>
      <p:sp>
        <p:nvSpPr>
          <p:cNvPr id="3" name="Content Placeholder 2">
            <a:extLst>
              <a:ext uri="{FF2B5EF4-FFF2-40B4-BE49-F238E27FC236}">
                <a16:creationId xmlns:a16="http://schemas.microsoft.com/office/drawing/2014/main" id="{0D3B9F6B-79C2-4082-BFD7-194043171B7C}"/>
              </a:ext>
            </a:extLst>
          </p:cNvPr>
          <p:cNvSpPr>
            <a:spLocks noGrp="1"/>
          </p:cNvSpPr>
          <p:nvPr>
            <p:ph idx="1"/>
          </p:nvPr>
        </p:nvSpPr>
        <p:spPr/>
        <p:txBody>
          <a:bodyPr>
            <a:normAutofit/>
          </a:bodyPr>
          <a:lstStyle/>
          <a:p>
            <a:r>
              <a:rPr lang="en-US" sz="2400" dirty="0"/>
              <a:t>Basically a page or screen in a software application</a:t>
            </a:r>
          </a:p>
          <a:p>
            <a:r>
              <a:rPr lang="en-US" sz="2400" dirty="0"/>
              <a:t>A part of software that receives input</a:t>
            </a:r>
          </a:p>
          <a:p>
            <a:pPr lvl="1"/>
            <a:r>
              <a:rPr lang="en-US" sz="2100" dirty="0"/>
              <a:t>From the users</a:t>
            </a:r>
            <a:endParaRPr lang="en-US" sz="2400" dirty="0"/>
          </a:p>
          <a:p>
            <a:r>
              <a:rPr lang="en-US" sz="2400" dirty="0"/>
              <a:t>Must have the facility to get input</a:t>
            </a:r>
          </a:p>
          <a:p>
            <a:pPr lvl="1"/>
            <a:r>
              <a:rPr lang="en-US" sz="2100" dirty="0"/>
              <a:t>Through keyboard</a:t>
            </a:r>
          </a:p>
          <a:p>
            <a:pPr lvl="1"/>
            <a:r>
              <a:rPr lang="en-US" sz="2100" dirty="0"/>
              <a:t>Mouse click</a:t>
            </a:r>
          </a:p>
          <a:p>
            <a:pPr lvl="1"/>
            <a:r>
              <a:rPr lang="en-US" sz="2100" dirty="0"/>
              <a:t>Voice</a:t>
            </a:r>
          </a:p>
          <a:p>
            <a:r>
              <a:rPr lang="en-US" sz="2400" dirty="0"/>
              <a:t>What kind of Interface?</a:t>
            </a:r>
          </a:p>
          <a:p>
            <a:pPr lvl="1"/>
            <a:r>
              <a:rPr lang="en-US" sz="2100" dirty="0"/>
              <a:t>Interface for processing part of the software system</a:t>
            </a:r>
          </a:p>
          <a:p>
            <a:pPr lvl="1"/>
            <a:r>
              <a:rPr lang="en-US" sz="2100" dirty="0"/>
              <a:t>Sends data to the to the data processing module</a:t>
            </a:r>
          </a:p>
        </p:txBody>
      </p:sp>
    </p:spTree>
    <p:extLst>
      <p:ext uri="{BB962C8B-B14F-4D97-AF65-F5344CB8AC3E}">
        <p14:creationId xmlns:p14="http://schemas.microsoft.com/office/powerpoint/2010/main" val="195373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 5: Offer simple error handling</a:t>
            </a:r>
            <a:endParaRPr lang="en-US" dirty="0"/>
          </a:p>
        </p:txBody>
      </p:sp>
      <p:sp>
        <p:nvSpPr>
          <p:cNvPr id="3" name="Content Placeholder 2"/>
          <p:cNvSpPr>
            <a:spLocks noGrp="1"/>
          </p:cNvSpPr>
          <p:nvPr>
            <p:ph idx="1"/>
          </p:nvPr>
        </p:nvSpPr>
        <p:spPr>
          <a:xfrm>
            <a:off x="628650" y="1216479"/>
            <a:ext cx="7886700" cy="1831521"/>
          </a:xfrm>
        </p:spPr>
        <p:txBody>
          <a:bodyPr>
            <a:normAutofit/>
          </a:bodyPr>
          <a:lstStyle/>
          <a:p>
            <a:pPr marL="0" indent="0">
              <a:buNone/>
            </a:pPr>
            <a:r>
              <a:rPr lang="en-US" sz="2400" i="1" dirty="0"/>
              <a:t>As much as possible, design the system so the user cannot make a serious error. If an error is made, the system should be able to detect the error and offer simple, comprehensible mechanisms for handling the error.</a:t>
            </a:r>
            <a:endParaRPr lang="en-US" sz="2400" dirty="0"/>
          </a:p>
        </p:txBody>
      </p:sp>
      <p:pic>
        <p:nvPicPr>
          <p:cNvPr id="4" name="Picture 3"/>
          <p:cNvPicPr>
            <a:picLocks noChangeAspect="1"/>
          </p:cNvPicPr>
          <p:nvPr/>
        </p:nvPicPr>
        <p:blipFill>
          <a:blip r:embed="rId2"/>
          <a:stretch>
            <a:fillRect/>
          </a:stretch>
        </p:blipFill>
        <p:spPr>
          <a:xfrm>
            <a:off x="811771" y="3124200"/>
            <a:ext cx="7520457" cy="2853612"/>
          </a:xfrm>
          <a:prstGeom prst="rect">
            <a:avLst/>
          </a:prstGeom>
        </p:spPr>
      </p:pic>
    </p:spTree>
    <p:extLst>
      <p:ext uri="{BB962C8B-B14F-4D97-AF65-F5344CB8AC3E}">
        <p14:creationId xmlns:p14="http://schemas.microsoft.com/office/powerpoint/2010/main" val="63526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 6: </a:t>
            </a:r>
            <a:r>
              <a:rPr lang="en-US" b="1" dirty="0"/>
              <a:t>Permit easy reversal of actions</a:t>
            </a:r>
            <a:endParaRPr lang="en-US" dirty="0"/>
          </a:p>
        </p:txBody>
      </p:sp>
      <p:sp>
        <p:nvSpPr>
          <p:cNvPr id="3" name="Content Placeholder 2"/>
          <p:cNvSpPr>
            <a:spLocks noGrp="1"/>
          </p:cNvSpPr>
          <p:nvPr>
            <p:ph idx="1"/>
          </p:nvPr>
        </p:nvSpPr>
        <p:spPr>
          <a:xfrm>
            <a:off x="628650" y="1216479"/>
            <a:ext cx="7886700" cy="1602921"/>
          </a:xfrm>
        </p:spPr>
        <p:txBody>
          <a:bodyPr>
            <a:normAutofit/>
          </a:bodyPr>
          <a:lstStyle/>
          <a:p>
            <a:pPr marL="0" indent="0">
              <a:buNone/>
            </a:pPr>
            <a:r>
              <a:rPr lang="en-US" sz="2400" i="1" dirty="0"/>
              <a:t>This feature relieves anxiety, since the user knows that errors can be undone; it thus encourages exploration of unfamiliar options. The units of reversibility may be a single action, a data entry, or a complete group of actions.</a:t>
            </a:r>
            <a:endParaRPr lang="en-US" sz="2400" dirty="0"/>
          </a:p>
        </p:txBody>
      </p:sp>
      <p:pic>
        <p:nvPicPr>
          <p:cNvPr id="4" name="Picture 3"/>
          <p:cNvPicPr>
            <a:picLocks noChangeAspect="1"/>
          </p:cNvPicPr>
          <p:nvPr/>
        </p:nvPicPr>
        <p:blipFill rotWithShape="1">
          <a:blip r:embed="rId2"/>
          <a:srcRect b="13395"/>
          <a:stretch/>
        </p:blipFill>
        <p:spPr>
          <a:xfrm>
            <a:off x="1752600" y="2819400"/>
            <a:ext cx="5410200" cy="3735732"/>
          </a:xfrm>
          <a:prstGeom prst="rect">
            <a:avLst/>
          </a:prstGeom>
        </p:spPr>
      </p:pic>
      <p:sp>
        <p:nvSpPr>
          <p:cNvPr id="5" name="Rounded Rectangle 4"/>
          <p:cNvSpPr/>
          <p:nvPr/>
        </p:nvSpPr>
        <p:spPr>
          <a:xfrm>
            <a:off x="6248400" y="2743200"/>
            <a:ext cx="914400" cy="990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55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 Let the user be in control.</a:t>
            </a:r>
          </a:p>
        </p:txBody>
      </p:sp>
      <p:sp>
        <p:nvSpPr>
          <p:cNvPr id="3" name="Content Placeholder 2"/>
          <p:cNvSpPr>
            <a:spLocks noGrp="1"/>
          </p:cNvSpPr>
          <p:nvPr>
            <p:ph idx="1"/>
          </p:nvPr>
        </p:nvSpPr>
        <p:spPr>
          <a:xfrm>
            <a:off x="628650" y="1216479"/>
            <a:ext cx="7886700" cy="1983921"/>
          </a:xfrm>
        </p:spPr>
        <p:txBody>
          <a:bodyPr>
            <a:normAutofit/>
          </a:bodyPr>
          <a:lstStyle/>
          <a:p>
            <a:pPr marL="0" indent="0">
              <a:buNone/>
            </a:pPr>
            <a:r>
              <a:rPr lang="en-US" sz="2400" i="1" dirty="0"/>
              <a:t>Experienced operators strongly desire the sense that they are in charge of the system and that the system responds to their actions. Design the system to make users the initiators of actions rather than the responders.</a:t>
            </a:r>
            <a:endParaRPr lang="en-US" sz="2400" dirty="0"/>
          </a:p>
        </p:txBody>
      </p:sp>
      <p:pic>
        <p:nvPicPr>
          <p:cNvPr id="4" name="Picture 3"/>
          <p:cNvPicPr>
            <a:picLocks noChangeAspect="1"/>
          </p:cNvPicPr>
          <p:nvPr/>
        </p:nvPicPr>
        <p:blipFill>
          <a:blip r:embed="rId2"/>
          <a:stretch>
            <a:fillRect/>
          </a:stretch>
        </p:blipFill>
        <p:spPr>
          <a:xfrm>
            <a:off x="1790700" y="2850443"/>
            <a:ext cx="5562600" cy="1492957"/>
          </a:xfrm>
          <a:prstGeom prst="rect">
            <a:avLst/>
          </a:prstGeom>
        </p:spPr>
      </p:pic>
      <p:pic>
        <p:nvPicPr>
          <p:cNvPr id="5" name="Picture 4"/>
          <p:cNvPicPr>
            <a:picLocks noChangeAspect="1"/>
          </p:cNvPicPr>
          <p:nvPr/>
        </p:nvPicPr>
        <p:blipFill rotWithShape="1">
          <a:blip r:embed="rId3"/>
          <a:srcRect l="2857" t="4003" r="2857" b="6874"/>
          <a:stretch/>
        </p:blipFill>
        <p:spPr>
          <a:xfrm>
            <a:off x="1981199" y="4495800"/>
            <a:ext cx="5208815" cy="2057400"/>
          </a:xfrm>
          <a:prstGeom prst="rect">
            <a:avLst/>
          </a:prstGeom>
        </p:spPr>
      </p:pic>
    </p:spTree>
    <p:extLst>
      <p:ext uri="{BB962C8B-B14F-4D97-AF65-F5344CB8AC3E}">
        <p14:creationId xmlns:p14="http://schemas.microsoft.com/office/powerpoint/2010/main" val="250956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 8: Reduce short-term memory load on the user.</a:t>
            </a:r>
          </a:p>
        </p:txBody>
      </p:sp>
      <p:sp>
        <p:nvSpPr>
          <p:cNvPr id="3" name="Content Placeholder 2"/>
          <p:cNvSpPr>
            <a:spLocks noGrp="1"/>
          </p:cNvSpPr>
          <p:nvPr>
            <p:ph idx="1"/>
          </p:nvPr>
        </p:nvSpPr>
        <p:spPr>
          <a:xfrm>
            <a:off x="628650" y="1216479"/>
            <a:ext cx="7886700" cy="1907721"/>
          </a:xfrm>
        </p:spPr>
        <p:txBody>
          <a:bodyPr>
            <a:normAutofit/>
          </a:bodyPr>
          <a:lstStyle/>
          <a:p>
            <a:pPr marL="0" indent="0">
              <a:buNone/>
            </a:pPr>
            <a:r>
              <a:rPr lang="en-US" sz="2400" i="1" dirty="0"/>
              <a:t>The limitation of human information processing in short-term memory requires that displays be kept simple, multiple page displays be consolidated, window-motion frequency be reduced, and sufficient training time be allotted for codes, mnemonics, and sequences of actions.</a:t>
            </a:r>
            <a:endParaRPr lang="en-US" sz="2400" dirty="0"/>
          </a:p>
        </p:txBody>
      </p:sp>
      <p:pic>
        <p:nvPicPr>
          <p:cNvPr id="4" name="Picture 3"/>
          <p:cNvPicPr>
            <a:picLocks noChangeAspect="1"/>
          </p:cNvPicPr>
          <p:nvPr/>
        </p:nvPicPr>
        <p:blipFill>
          <a:blip r:embed="rId2"/>
          <a:stretch>
            <a:fillRect/>
          </a:stretch>
        </p:blipFill>
        <p:spPr>
          <a:xfrm>
            <a:off x="1905000" y="3124200"/>
            <a:ext cx="5105400" cy="3439809"/>
          </a:xfrm>
          <a:prstGeom prst="rect">
            <a:avLst/>
          </a:prstGeom>
        </p:spPr>
      </p:pic>
      <p:sp>
        <p:nvSpPr>
          <p:cNvPr id="5" name="Rounded Rectangle 4"/>
          <p:cNvSpPr/>
          <p:nvPr/>
        </p:nvSpPr>
        <p:spPr>
          <a:xfrm>
            <a:off x="3810000" y="3085322"/>
            <a:ext cx="1143000" cy="34367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638800" y="3853504"/>
            <a:ext cx="1371600" cy="140429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057400" y="5410199"/>
            <a:ext cx="3124200" cy="115380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98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33CC"/>
                </a:solidFill>
              </a:rPr>
              <a:t>UI Design components</a:t>
            </a:r>
          </a:p>
        </p:txBody>
      </p:sp>
    </p:spTree>
    <p:extLst>
      <p:ext uri="{BB962C8B-B14F-4D97-AF65-F5344CB8AC3E}">
        <p14:creationId xmlns:p14="http://schemas.microsoft.com/office/powerpoint/2010/main" val="3870892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a:xfrm>
            <a:off x="628650" y="1216479"/>
            <a:ext cx="3181350" cy="4960484"/>
          </a:xfrm>
        </p:spPr>
        <p:txBody>
          <a:bodyPr/>
          <a:lstStyle/>
          <a:p>
            <a:r>
              <a:rPr lang="en-US" dirty="0"/>
              <a:t>a button?</a:t>
            </a:r>
          </a:p>
          <a:p>
            <a:r>
              <a:rPr lang="en-US" dirty="0"/>
              <a:t>a check box?</a:t>
            </a:r>
          </a:p>
          <a:p>
            <a:r>
              <a:rPr lang="en-US" dirty="0"/>
              <a:t>a radio button?</a:t>
            </a:r>
          </a:p>
          <a:p>
            <a:r>
              <a:rPr lang="en-US" dirty="0"/>
              <a:t>a text field?</a:t>
            </a:r>
          </a:p>
          <a:p>
            <a:r>
              <a:rPr lang="en-US" dirty="0"/>
              <a:t>a list?</a:t>
            </a:r>
          </a:p>
          <a:p>
            <a:r>
              <a:rPr lang="en-US" dirty="0"/>
              <a:t>a combo box?</a:t>
            </a:r>
          </a:p>
          <a:p>
            <a:r>
              <a:rPr lang="en-US" dirty="0"/>
              <a:t>a menu?</a:t>
            </a:r>
          </a:p>
          <a:p>
            <a:r>
              <a:rPr lang="en-US" dirty="0"/>
              <a:t>a dialog box?</a:t>
            </a:r>
          </a:p>
        </p:txBody>
      </p:sp>
      <p:pic>
        <p:nvPicPr>
          <p:cNvPr id="5" name="Picture 4"/>
          <p:cNvPicPr>
            <a:picLocks noChangeAspect="1"/>
          </p:cNvPicPr>
          <p:nvPr/>
        </p:nvPicPr>
        <p:blipFill>
          <a:blip r:embed="rId2"/>
          <a:stretch>
            <a:fillRect/>
          </a:stretch>
        </p:blipFill>
        <p:spPr>
          <a:xfrm>
            <a:off x="4419600" y="1066800"/>
            <a:ext cx="4190160" cy="4515030"/>
          </a:xfrm>
          <a:prstGeom prst="rect">
            <a:avLst/>
          </a:prstGeom>
        </p:spPr>
      </p:pic>
    </p:spTree>
    <p:extLst>
      <p:ext uri="{BB962C8B-B14F-4D97-AF65-F5344CB8AC3E}">
        <p14:creationId xmlns:p14="http://schemas.microsoft.com/office/powerpoint/2010/main" val="1583144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UI design: buttons, toolbars, menus</a:t>
            </a:r>
            <a:endParaRPr lang="en-US" dirty="0"/>
          </a:p>
        </p:txBody>
      </p:sp>
      <p:sp>
        <p:nvSpPr>
          <p:cNvPr id="3" name="Content Placeholder 2"/>
          <p:cNvSpPr>
            <a:spLocks noGrp="1"/>
          </p:cNvSpPr>
          <p:nvPr>
            <p:ph idx="1"/>
          </p:nvPr>
        </p:nvSpPr>
        <p:spPr>
          <a:xfrm>
            <a:off x="628650" y="1216479"/>
            <a:ext cx="5065757" cy="4960484"/>
          </a:xfrm>
        </p:spPr>
        <p:txBody>
          <a:bodyPr/>
          <a:lstStyle/>
          <a:p>
            <a:pPr>
              <a:spcBef>
                <a:spcPts val="600"/>
              </a:spcBef>
              <a:spcAft>
                <a:spcPts val="600"/>
              </a:spcAft>
            </a:pPr>
            <a:r>
              <a:rPr lang="en-US" dirty="0"/>
              <a:t>Use </a:t>
            </a:r>
            <a:r>
              <a:rPr lang="en-US" b="1" dirty="0"/>
              <a:t>buttons </a:t>
            </a:r>
            <a:r>
              <a:rPr lang="en-US" dirty="0"/>
              <a:t>for single independent actions that are relevant to the current screen.</a:t>
            </a:r>
          </a:p>
          <a:p>
            <a:pPr lvl="1">
              <a:spcBef>
                <a:spcPts val="600"/>
              </a:spcBef>
              <a:spcAft>
                <a:spcPts val="600"/>
              </a:spcAft>
            </a:pPr>
            <a:r>
              <a:rPr lang="en-US" dirty="0"/>
              <a:t>Use button text with verb phrases such as "Save“ or "Cancel", not generic: "OK", "Yes", "No"</a:t>
            </a:r>
          </a:p>
          <a:p>
            <a:pPr lvl="1">
              <a:spcBef>
                <a:spcPts val="600"/>
              </a:spcBef>
              <a:spcAft>
                <a:spcPts val="600"/>
              </a:spcAft>
            </a:pPr>
            <a:r>
              <a:rPr lang="en-US" dirty="0"/>
              <a:t>Use Mnemonics or Accelerators (Ctrl-S)</a:t>
            </a:r>
          </a:p>
          <a:p>
            <a:pPr lvl="1">
              <a:spcBef>
                <a:spcPts val="600"/>
              </a:spcBef>
              <a:spcAft>
                <a:spcPts val="600"/>
              </a:spcAft>
            </a:pPr>
            <a:endParaRPr lang="en-US" sz="1000" dirty="0"/>
          </a:p>
          <a:p>
            <a:pPr>
              <a:spcBef>
                <a:spcPts val="600"/>
              </a:spcBef>
              <a:spcAft>
                <a:spcPts val="600"/>
              </a:spcAft>
            </a:pPr>
            <a:r>
              <a:rPr lang="en-US" dirty="0"/>
              <a:t>Use </a:t>
            </a:r>
            <a:r>
              <a:rPr lang="en-US" b="1" dirty="0"/>
              <a:t>toolbars </a:t>
            </a:r>
            <a:r>
              <a:rPr lang="en-US" dirty="0"/>
              <a:t>for common actions.</a:t>
            </a:r>
          </a:p>
          <a:p>
            <a:pPr>
              <a:spcBef>
                <a:spcPts val="600"/>
              </a:spcBef>
              <a:spcAft>
                <a:spcPts val="600"/>
              </a:spcAft>
            </a:pPr>
            <a:endParaRPr lang="en-US" dirty="0"/>
          </a:p>
          <a:p>
            <a:pPr>
              <a:spcBef>
                <a:spcPts val="600"/>
              </a:spcBef>
              <a:spcAft>
                <a:spcPts val="600"/>
              </a:spcAft>
            </a:pPr>
            <a:r>
              <a:rPr lang="en-US" dirty="0"/>
              <a:t>Use </a:t>
            </a:r>
            <a:r>
              <a:rPr lang="en-US" b="1" dirty="0"/>
              <a:t>menus </a:t>
            </a:r>
            <a:r>
              <a:rPr lang="en-US" dirty="0"/>
              <a:t>for infrequent actions that may be applicable to many or all screens.</a:t>
            </a:r>
          </a:p>
          <a:p>
            <a:pPr lvl="1">
              <a:spcBef>
                <a:spcPts val="600"/>
              </a:spcBef>
              <a:spcAft>
                <a:spcPts val="600"/>
              </a:spcAft>
            </a:pPr>
            <a:r>
              <a:rPr lang="en-US" dirty="0"/>
              <a:t>Users hate menus! Try not to rely too much on menus. Provide another way to access the same functionality (toolbar, hotkey, etc.)</a:t>
            </a:r>
          </a:p>
        </p:txBody>
      </p:sp>
      <p:pic>
        <p:nvPicPr>
          <p:cNvPr id="5" name="Picture 4"/>
          <p:cNvPicPr>
            <a:picLocks noChangeAspect="1"/>
          </p:cNvPicPr>
          <p:nvPr/>
        </p:nvPicPr>
        <p:blipFill>
          <a:blip r:embed="rId2"/>
          <a:stretch>
            <a:fillRect/>
          </a:stretch>
        </p:blipFill>
        <p:spPr>
          <a:xfrm>
            <a:off x="5706738" y="3352800"/>
            <a:ext cx="3245498" cy="496413"/>
          </a:xfrm>
          <a:prstGeom prst="rect">
            <a:avLst/>
          </a:prstGeom>
        </p:spPr>
      </p:pic>
      <p:pic>
        <p:nvPicPr>
          <p:cNvPr id="6" name="Picture 5"/>
          <p:cNvPicPr>
            <a:picLocks noChangeAspect="1"/>
          </p:cNvPicPr>
          <p:nvPr/>
        </p:nvPicPr>
        <p:blipFill>
          <a:blip r:embed="rId3"/>
          <a:stretch>
            <a:fillRect/>
          </a:stretch>
        </p:blipFill>
        <p:spPr>
          <a:xfrm>
            <a:off x="6629400" y="4134000"/>
            <a:ext cx="2322836" cy="2277438"/>
          </a:xfrm>
          <a:prstGeom prst="rect">
            <a:avLst/>
          </a:prstGeom>
        </p:spPr>
      </p:pic>
      <p:pic>
        <p:nvPicPr>
          <p:cNvPr id="7" name="Picture 6"/>
          <p:cNvPicPr>
            <a:picLocks noChangeAspect="1"/>
          </p:cNvPicPr>
          <p:nvPr/>
        </p:nvPicPr>
        <p:blipFill rotWithShape="1">
          <a:blip r:embed="rId4"/>
          <a:srcRect l="7991" t="13682" r="9020" b="42971"/>
          <a:stretch/>
        </p:blipFill>
        <p:spPr>
          <a:xfrm>
            <a:off x="5791200" y="1371600"/>
            <a:ext cx="3276600" cy="1282148"/>
          </a:xfrm>
          <a:prstGeom prst="rect">
            <a:avLst/>
          </a:prstGeom>
        </p:spPr>
      </p:pic>
    </p:spTree>
    <p:extLst>
      <p:ext uri="{BB962C8B-B14F-4D97-AF65-F5344CB8AC3E}">
        <p14:creationId xmlns:p14="http://schemas.microsoft.com/office/powerpoint/2010/main" val="208833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UI design: check boxes and radio buttons</a:t>
            </a:r>
            <a:endParaRPr lang="en-US" dirty="0"/>
          </a:p>
        </p:txBody>
      </p:sp>
      <p:sp>
        <p:nvSpPr>
          <p:cNvPr id="3" name="Content Placeholder 2"/>
          <p:cNvSpPr>
            <a:spLocks noGrp="1"/>
          </p:cNvSpPr>
          <p:nvPr>
            <p:ph idx="1"/>
          </p:nvPr>
        </p:nvSpPr>
        <p:spPr>
          <a:xfrm>
            <a:off x="628650" y="1216479"/>
            <a:ext cx="7886700" cy="1907721"/>
          </a:xfrm>
        </p:spPr>
        <p:txBody>
          <a:bodyPr>
            <a:normAutofit/>
          </a:bodyPr>
          <a:lstStyle/>
          <a:p>
            <a:pPr>
              <a:spcAft>
                <a:spcPts val="600"/>
              </a:spcAft>
            </a:pPr>
            <a:r>
              <a:rPr lang="en-US" sz="2400" dirty="0"/>
              <a:t>Use </a:t>
            </a:r>
            <a:r>
              <a:rPr lang="en-US" sz="2400" b="1" dirty="0"/>
              <a:t>check boxes </a:t>
            </a:r>
            <a:r>
              <a:rPr lang="en-US" sz="2400" dirty="0"/>
              <a:t>for independent on/off switches.</a:t>
            </a:r>
          </a:p>
          <a:p>
            <a:pPr>
              <a:spcAft>
                <a:spcPts val="600"/>
              </a:spcAft>
            </a:pPr>
            <a:r>
              <a:rPr lang="en-US" sz="2400" dirty="0"/>
              <a:t>Use </a:t>
            </a:r>
            <a:r>
              <a:rPr lang="en-US" sz="2400" b="1" dirty="0"/>
              <a:t>radio buttons </a:t>
            </a:r>
            <a:r>
              <a:rPr lang="en-US" sz="2400" dirty="0"/>
              <a:t>for related choices, when only one choice can be activated at a time.</a:t>
            </a:r>
          </a:p>
        </p:txBody>
      </p:sp>
      <p:pic>
        <p:nvPicPr>
          <p:cNvPr id="4" name="Picture 3"/>
          <p:cNvPicPr>
            <a:picLocks noChangeAspect="1"/>
          </p:cNvPicPr>
          <p:nvPr/>
        </p:nvPicPr>
        <p:blipFill>
          <a:blip r:embed="rId2"/>
          <a:stretch>
            <a:fillRect/>
          </a:stretch>
        </p:blipFill>
        <p:spPr>
          <a:xfrm>
            <a:off x="990600" y="3353579"/>
            <a:ext cx="6951750" cy="2654400"/>
          </a:xfrm>
          <a:prstGeom prst="rect">
            <a:avLst/>
          </a:prstGeom>
        </p:spPr>
      </p:pic>
    </p:spTree>
    <p:extLst>
      <p:ext uri="{BB962C8B-B14F-4D97-AF65-F5344CB8AC3E}">
        <p14:creationId xmlns:p14="http://schemas.microsoft.com/office/powerpoint/2010/main" val="303510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UI design: text fields, lists, combo boxes, sliders</a:t>
            </a:r>
            <a:endParaRPr lang="en-US" dirty="0"/>
          </a:p>
        </p:txBody>
      </p:sp>
      <p:sp>
        <p:nvSpPr>
          <p:cNvPr id="3" name="Content Placeholder 2"/>
          <p:cNvSpPr>
            <a:spLocks noGrp="1"/>
          </p:cNvSpPr>
          <p:nvPr>
            <p:ph idx="1"/>
          </p:nvPr>
        </p:nvSpPr>
        <p:spPr>
          <a:xfrm>
            <a:off x="304800" y="1238250"/>
            <a:ext cx="5334000" cy="4960484"/>
          </a:xfrm>
        </p:spPr>
        <p:txBody>
          <a:bodyPr>
            <a:normAutofit fontScale="92500"/>
          </a:bodyPr>
          <a:lstStyle/>
          <a:p>
            <a:pPr>
              <a:spcAft>
                <a:spcPts val="600"/>
              </a:spcAft>
            </a:pPr>
            <a:r>
              <a:rPr lang="en-US" sz="2400" dirty="0"/>
              <a:t>Use </a:t>
            </a:r>
            <a:r>
              <a:rPr lang="en-US" sz="2400" b="1" dirty="0"/>
              <a:t>text fields </a:t>
            </a:r>
            <a:r>
              <a:rPr lang="en-US" sz="2400" dirty="0"/>
              <a:t>(usually with a label) when the user may type in anything they want.</a:t>
            </a:r>
          </a:p>
          <a:p>
            <a:pPr>
              <a:spcAft>
                <a:spcPts val="600"/>
              </a:spcAft>
            </a:pPr>
            <a:endParaRPr lang="en-US" sz="2400" dirty="0"/>
          </a:p>
          <a:p>
            <a:pPr>
              <a:spcAft>
                <a:spcPts val="600"/>
              </a:spcAft>
            </a:pPr>
            <a:r>
              <a:rPr lang="en-US" sz="2400" dirty="0"/>
              <a:t>Use </a:t>
            </a:r>
            <a:r>
              <a:rPr lang="en-US" sz="2400" b="1" dirty="0"/>
              <a:t>lists </a:t>
            </a:r>
            <a:r>
              <a:rPr lang="en-US" sz="2400" dirty="0"/>
              <a:t>when there are many fixed choices (too many for radio buttons); all choices visible on screen at once.</a:t>
            </a:r>
          </a:p>
          <a:p>
            <a:pPr>
              <a:spcAft>
                <a:spcPts val="600"/>
              </a:spcAft>
            </a:pPr>
            <a:endParaRPr lang="en-US" sz="2400" dirty="0"/>
          </a:p>
          <a:p>
            <a:pPr>
              <a:spcAft>
                <a:spcPts val="600"/>
              </a:spcAft>
            </a:pPr>
            <a:r>
              <a:rPr lang="en-US" sz="2400" dirty="0"/>
              <a:t>Use </a:t>
            </a:r>
            <a:r>
              <a:rPr lang="en-US" sz="2400" b="1" dirty="0"/>
              <a:t>combo boxes </a:t>
            </a:r>
            <a:r>
              <a:rPr lang="en-US" sz="2400" dirty="0"/>
              <a:t>when there are many fixed choices; don't take up screen real estate by showing them all at once.</a:t>
            </a:r>
          </a:p>
          <a:p>
            <a:pPr>
              <a:spcAft>
                <a:spcPts val="600"/>
              </a:spcAft>
            </a:pPr>
            <a:endParaRPr lang="en-US" sz="2400" dirty="0"/>
          </a:p>
          <a:p>
            <a:pPr>
              <a:spcAft>
                <a:spcPts val="600"/>
              </a:spcAft>
            </a:pPr>
            <a:r>
              <a:rPr lang="en-US" sz="2400" dirty="0"/>
              <a:t>Use a </a:t>
            </a:r>
            <a:r>
              <a:rPr lang="en-US" sz="2400" b="1" dirty="0"/>
              <a:t>slider </a:t>
            </a:r>
            <a:r>
              <a:rPr lang="en-US" sz="2400" dirty="0"/>
              <a:t>or </a:t>
            </a:r>
            <a:r>
              <a:rPr lang="en-US" sz="2400" b="1" dirty="0"/>
              <a:t>spinner </a:t>
            </a:r>
            <a:r>
              <a:rPr lang="en-US" sz="2400" dirty="0"/>
              <a:t>for a numeric value.</a:t>
            </a:r>
          </a:p>
        </p:txBody>
      </p:sp>
      <p:pic>
        <p:nvPicPr>
          <p:cNvPr id="4" name="Picture 3"/>
          <p:cNvPicPr>
            <a:picLocks noChangeAspect="1"/>
          </p:cNvPicPr>
          <p:nvPr/>
        </p:nvPicPr>
        <p:blipFill>
          <a:blip r:embed="rId2"/>
          <a:stretch>
            <a:fillRect/>
          </a:stretch>
        </p:blipFill>
        <p:spPr>
          <a:xfrm>
            <a:off x="6096097" y="1238250"/>
            <a:ext cx="3019425" cy="462434"/>
          </a:xfrm>
          <a:prstGeom prst="rect">
            <a:avLst/>
          </a:prstGeom>
        </p:spPr>
      </p:pic>
      <p:pic>
        <p:nvPicPr>
          <p:cNvPr id="6146" name="Picture 2" descr="https://osiprodeusodcspstoa01.blob.core.windows.net/en-us/media/fbc25a05-3214-49cc-83cf-0b7b7d68bd8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0615" y="2133600"/>
            <a:ext cx="1428846" cy="1061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010400" y="3617451"/>
            <a:ext cx="1299061" cy="1447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1099" y="5257800"/>
            <a:ext cx="2209419" cy="1086298"/>
          </a:xfrm>
          <a:prstGeom prst="rect">
            <a:avLst/>
          </a:prstGeom>
        </p:spPr>
      </p:pic>
    </p:spTree>
    <p:extLst>
      <p:ext uri="{BB962C8B-B14F-4D97-AF65-F5344CB8AC3E}">
        <p14:creationId xmlns:p14="http://schemas.microsoft.com/office/powerpoint/2010/main" val="1954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UI design: dialogs and panes</a:t>
            </a:r>
            <a:endParaRPr lang="en-US" dirty="0"/>
          </a:p>
        </p:txBody>
      </p:sp>
      <p:sp>
        <p:nvSpPr>
          <p:cNvPr id="3" name="Content Placeholder 2"/>
          <p:cNvSpPr>
            <a:spLocks noGrp="1"/>
          </p:cNvSpPr>
          <p:nvPr>
            <p:ph idx="1"/>
          </p:nvPr>
        </p:nvSpPr>
        <p:spPr>
          <a:xfrm>
            <a:off x="628650" y="1216479"/>
            <a:ext cx="4324350" cy="4960484"/>
          </a:xfrm>
        </p:spPr>
        <p:txBody>
          <a:bodyPr/>
          <a:lstStyle/>
          <a:p>
            <a:pPr>
              <a:spcBef>
                <a:spcPts val="600"/>
              </a:spcBef>
              <a:spcAft>
                <a:spcPts val="600"/>
              </a:spcAft>
            </a:pPr>
            <a:r>
              <a:rPr lang="en-US" dirty="0"/>
              <a:t>Use a </a:t>
            </a:r>
            <a:r>
              <a:rPr lang="en-US" b="1" dirty="0"/>
              <a:t>tabbed pane </a:t>
            </a:r>
            <a:r>
              <a:rPr lang="en-US" dirty="0"/>
              <a:t>when there are many screens that the user may want to switch between at any moment</a:t>
            </a:r>
          </a:p>
          <a:p>
            <a:pPr>
              <a:spcBef>
                <a:spcPts val="600"/>
              </a:spcBef>
              <a:spcAft>
                <a:spcPts val="600"/>
              </a:spcAft>
            </a:pPr>
            <a:r>
              <a:rPr lang="en-US" dirty="0"/>
              <a:t>Use </a:t>
            </a:r>
            <a:r>
              <a:rPr lang="en-US" b="1" dirty="0"/>
              <a:t>dialog boxes </a:t>
            </a:r>
            <a:r>
              <a:rPr lang="en-US" dirty="0"/>
              <a:t>or </a:t>
            </a:r>
            <a:r>
              <a:rPr lang="en-US" b="1" dirty="0"/>
              <a:t>option panes </a:t>
            </a:r>
            <a:r>
              <a:rPr lang="en-US" dirty="0"/>
              <a:t>to present temporary screens or options</a:t>
            </a:r>
          </a:p>
          <a:p>
            <a:pPr lvl="1">
              <a:spcBef>
                <a:spcPts val="600"/>
              </a:spcBef>
              <a:spcAft>
                <a:spcPts val="600"/>
              </a:spcAft>
            </a:pPr>
            <a:r>
              <a:rPr lang="en-US" dirty="0"/>
              <a:t>“modal” dialog box prevents any other action</a:t>
            </a:r>
          </a:p>
        </p:txBody>
      </p:sp>
      <p:pic>
        <p:nvPicPr>
          <p:cNvPr id="4" name="Picture 3"/>
          <p:cNvPicPr>
            <a:picLocks noChangeAspect="1"/>
          </p:cNvPicPr>
          <p:nvPr/>
        </p:nvPicPr>
        <p:blipFill>
          <a:blip r:embed="rId2"/>
          <a:stretch>
            <a:fillRect/>
          </a:stretch>
        </p:blipFill>
        <p:spPr>
          <a:xfrm>
            <a:off x="5334000" y="1252246"/>
            <a:ext cx="3526423" cy="3967163"/>
          </a:xfrm>
          <a:prstGeom prst="rect">
            <a:avLst/>
          </a:prstGeom>
        </p:spPr>
      </p:pic>
    </p:spTree>
    <p:extLst>
      <p:ext uri="{BB962C8B-B14F-4D97-AF65-F5344CB8AC3E}">
        <p14:creationId xmlns:p14="http://schemas.microsoft.com/office/powerpoint/2010/main" val="325908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324D-6CF2-4122-B492-94CCCC1F4B5A}"/>
              </a:ext>
            </a:extLst>
          </p:cNvPr>
          <p:cNvSpPr>
            <a:spLocks noGrp="1"/>
          </p:cNvSpPr>
          <p:nvPr>
            <p:ph type="title"/>
          </p:nvPr>
        </p:nvSpPr>
        <p:spPr/>
        <p:txBody>
          <a:bodyPr/>
          <a:lstStyle/>
          <a:p>
            <a:r>
              <a:rPr lang="en-US" dirty="0"/>
              <a:t>Why is UI important</a:t>
            </a:r>
          </a:p>
        </p:txBody>
      </p:sp>
      <p:sp>
        <p:nvSpPr>
          <p:cNvPr id="3" name="Content Placeholder 2">
            <a:extLst>
              <a:ext uri="{FF2B5EF4-FFF2-40B4-BE49-F238E27FC236}">
                <a16:creationId xmlns:a16="http://schemas.microsoft.com/office/drawing/2014/main" id="{8D07B3D1-347E-4C32-B8DD-0436DD4A49EB}"/>
              </a:ext>
            </a:extLst>
          </p:cNvPr>
          <p:cNvSpPr>
            <a:spLocks noGrp="1"/>
          </p:cNvSpPr>
          <p:nvPr>
            <p:ph idx="1"/>
          </p:nvPr>
        </p:nvSpPr>
        <p:spPr/>
        <p:txBody>
          <a:bodyPr>
            <a:normAutofit/>
          </a:bodyPr>
          <a:lstStyle/>
          <a:p>
            <a:r>
              <a:rPr lang="en-US" sz="2400" dirty="0"/>
              <a:t>The users of the of the system operates through this interface</a:t>
            </a:r>
          </a:p>
          <a:p>
            <a:r>
              <a:rPr lang="en-US" sz="2400" dirty="0"/>
              <a:t>The performance of the system depends on the user interface</a:t>
            </a:r>
          </a:p>
          <a:p>
            <a:r>
              <a:rPr lang="en-US" sz="2400" dirty="0"/>
              <a:t>Satisfaction of the user interface is important</a:t>
            </a:r>
          </a:p>
          <a:p>
            <a:r>
              <a:rPr lang="en-US" sz="2400" dirty="0"/>
              <a:t>It is important to design UI first</a:t>
            </a:r>
          </a:p>
          <a:p>
            <a:r>
              <a:rPr lang="en-US" sz="2400" dirty="0"/>
              <a:t>This is a sketch of what user wants</a:t>
            </a:r>
          </a:p>
          <a:p>
            <a:r>
              <a:rPr lang="en-US" sz="2400" dirty="0"/>
              <a:t>Easy to convey the users what they will get</a:t>
            </a:r>
          </a:p>
        </p:txBody>
      </p:sp>
    </p:spTree>
    <p:extLst>
      <p:ext uri="{BB962C8B-B14F-4D97-AF65-F5344CB8AC3E}">
        <p14:creationId xmlns:p14="http://schemas.microsoft.com/office/powerpoint/2010/main" val="242935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in UI</a:t>
            </a:r>
          </a:p>
        </p:txBody>
      </p:sp>
      <p:sp>
        <p:nvSpPr>
          <p:cNvPr id="3" name="Content Placeholder 2"/>
          <p:cNvSpPr>
            <a:spLocks noGrp="1"/>
          </p:cNvSpPr>
          <p:nvPr>
            <p:ph idx="1"/>
          </p:nvPr>
        </p:nvSpPr>
        <p:spPr/>
        <p:txBody>
          <a:bodyPr>
            <a:normAutofit/>
          </a:bodyPr>
          <a:lstStyle/>
          <a:p>
            <a:pPr>
              <a:spcBef>
                <a:spcPts val="600"/>
              </a:spcBef>
              <a:spcAft>
                <a:spcPts val="600"/>
              </a:spcAft>
            </a:pPr>
            <a:r>
              <a:rPr lang="en-US" sz="2400" dirty="0"/>
              <a:t>The effectiveness with which users can accomplish tasks in a (software) system, as measured by </a:t>
            </a:r>
          </a:p>
          <a:p>
            <a:pPr lvl="1">
              <a:spcBef>
                <a:spcPts val="600"/>
              </a:spcBef>
              <a:spcAft>
                <a:spcPts val="600"/>
              </a:spcAft>
            </a:pPr>
            <a:r>
              <a:rPr lang="en-US" sz="2000" dirty="0"/>
              <a:t>Learnability: is it easy to learn? </a:t>
            </a:r>
          </a:p>
          <a:p>
            <a:pPr lvl="1">
              <a:spcBef>
                <a:spcPts val="600"/>
              </a:spcBef>
              <a:spcAft>
                <a:spcPts val="600"/>
              </a:spcAft>
            </a:pPr>
            <a:r>
              <a:rPr lang="en-US" sz="2000" dirty="0"/>
              <a:t>Efficiency: once learned, is it fast to use? </a:t>
            </a:r>
          </a:p>
          <a:p>
            <a:pPr lvl="1">
              <a:spcBef>
                <a:spcPts val="600"/>
              </a:spcBef>
              <a:spcAft>
                <a:spcPts val="600"/>
              </a:spcAft>
            </a:pPr>
            <a:r>
              <a:rPr lang="en-US" sz="2000" dirty="0"/>
              <a:t>Safety: are errors few and recoverable?</a:t>
            </a:r>
          </a:p>
        </p:txBody>
      </p:sp>
    </p:spTree>
    <p:extLst>
      <p:ext uri="{BB962C8B-B14F-4D97-AF65-F5344CB8AC3E}">
        <p14:creationId xmlns:p14="http://schemas.microsoft.com/office/powerpoint/2010/main" val="268042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Relative importance of usability dimensions</a:t>
            </a:r>
            <a:endParaRPr lang="en-US" dirty="0"/>
          </a:p>
        </p:txBody>
      </p:sp>
      <p:sp>
        <p:nvSpPr>
          <p:cNvPr id="3" name="Content Placeholder 2"/>
          <p:cNvSpPr>
            <a:spLocks noGrp="1"/>
          </p:cNvSpPr>
          <p:nvPr>
            <p:ph idx="1"/>
          </p:nvPr>
        </p:nvSpPr>
        <p:spPr>
          <a:xfrm>
            <a:off x="628650" y="1216479"/>
            <a:ext cx="5543550" cy="4960484"/>
          </a:xfrm>
        </p:spPr>
        <p:txBody>
          <a:bodyPr/>
          <a:lstStyle/>
          <a:p>
            <a:pPr>
              <a:spcBef>
                <a:spcPts val="600"/>
              </a:spcBef>
              <a:spcAft>
                <a:spcPts val="600"/>
              </a:spcAft>
            </a:pPr>
            <a:r>
              <a:rPr lang="en-US" dirty="0"/>
              <a:t>Depends on the user</a:t>
            </a:r>
          </a:p>
          <a:p>
            <a:pPr lvl="1">
              <a:spcBef>
                <a:spcPts val="600"/>
              </a:spcBef>
              <a:spcAft>
                <a:spcPts val="600"/>
              </a:spcAft>
            </a:pPr>
            <a:r>
              <a:rPr lang="en-US" dirty="0"/>
              <a:t>Novices need learnability.</a:t>
            </a:r>
          </a:p>
          <a:p>
            <a:pPr lvl="1">
              <a:spcBef>
                <a:spcPts val="600"/>
              </a:spcBef>
              <a:spcAft>
                <a:spcPts val="600"/>
              </a:spcAft>
            </a:pPr>
            <a:r>
              <a:rPr lang="en-US" dirty="0"/>
              <a:t>Experts need efficiency.</a:t>
            </a:r>
          </a:p>
          <a:p>
            <a:pPr lvl="1">
              <a:spcBef>
                <a:spcPts val="600"/>
              </a:spcBef>
              <a:spcAft>
                <a:spcPts val="600"/>
              </a:spcAft>
            </a:pPr>
            <a:r>
              <a:rPr lang="en-US" dirty="0"/>
              <a:t>But no user is uniformly a novice or an expert.</a:t>
            </a:r>
          </a:p>
          <a:p>
            <a:pPr>
              <a:spcBef>
                <a:spcPts val="600"/>
              </a:spcBef>
              <a:spcAft>
                <a:spcPts val="600"/>
              </a:spcAft>
            </a:pPr>
            <a:endParaRPr lang="en-US" dirty="0"/>
          </a:p>
          <a:p>
            <a:pPr>
              <a:spcBef>
                <a:spcPts val="600"/>
              </a:spcBef>
              <a:spcAft>
                <a:spcPts val="600"/>
              </a:spcAft>
            </a:pPr>
            <a:r>
              <a:rPr lang="en-US" dirty="0"/>
              <a:t>Depends on the task</a:t>
            </a:r>
          </a:p>
          <a:p>
            <a:pPr lvl="1">
              <a:spcBef>
                <a:spcPts val="600"/>
              </a:spcBef>
              <a:spcAft>
                <a:spcPts val="600"/>
              </a:spcAft>
            </a:pPr>
            <a:r>
              <a:rPr lang="en-US" dirty="0"/>
              <a:t>Missile launchers need safety.</a:t>
            </a:r>
          </a:p>
          <a:p>
            <a:pPr lvl="1">
              <a:spcBef>
                <a:spcPts val="600"/>
              </a:spcBef>
              <a:spcAft>
                <a:spcPts val="600"/>
              </a:spcAft>
            </a:pPr>
            <a:r>
              <a:rPr lang="en-US" dirty="0"/>
              <a:t>Subway turnstiles need efficiency.</a:t>
            </a:r>
          </a:p>
        </p:txBody>
      </p:sp>
      <p:pic>
        <p:nvPicPr>
          <p:cNvPr id="5" name="Picture 4"/>
          <p:cNvPicPr>
            <a:picLocks noChangeAspect="1"/>
          </p:cNvPicPr>
          <p:nvPr/>
        </p:nvPicPr>
        <p:blipFill rotWithShape="1">
          <a:blip r:embed="rId2"/>
          <a:srcRect r="11318"/>
          <a:stretch/>
        </p:blipFill>
        <p:spPr>
          <a:xfrm>
            <a:off x="6400800" y="1600200"/>
            <a:ext cx="2590800" cy="2936240"/>
          </a:xfrm>
          <a:prstGeom prst="rect">
            <a:avLst/>
          </a:prstGeom>
        </p:spPr>
      </p:pic>
    </p:spTree>
    <p:extLst>
      <p:ext uri="{BB962C8B-B14F-4D97-AF65-F5344CB8AC3E}">
        <p14:creationId xmlns:p14="http://schemas.microsoft.com/office/powerpoint/2010/main" val="7279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Usability matters: the cost of getting it wrong</a:t>
            </a:r>
            <a:endParaRPr lang="en-US" dirty="0"/>
          </a:p>
        </p:txBody>
      </p:sp>
      <p:sp>
        <p:nvSpPr>
          <p:cNvPr id="3" name="Content Placeholder 2"/>
          <p:cNvSpPr>
            <a:spLocks noGrp="1"/>
          </p:cNvSpPr>
          <p:nvPr>
            <p:ph idx="1"/>
          </p:nvPr>
        </p:nvSpPr>
        <p:spPr>
          <a:xfrm>
            <a:off x="628650" y="1447800"/>
            <a:ext cx="3943350" cy="4500563"/>
          </a:xfrm>
        </p:spPr>
        <p:txBody>
          <a:bodyPr>
            <a:normAutofit/>
          </a:bodyPr>
          <a:lstStyle/>
          <a:p>
            <a:pPr marL="0" indent="0">
              <a:buNone/>
            </a:pPr>
            <a:r>
              <a:rPr lang="en-US" sz="2400" b="1" i="1" dirty="0"/>
              <a:t>50% </a:t>
            </a:r>
            <a:r>
              <a:rPr lang="en-US" sz="2400" i="1" dirty="0"/>
              <a:t>of all “malfunctioning” electronic devices returned to stores are in full working order, but users can't figure out how to operate them.</a:t>
            </a:r>
          </a:p>
          <a:p>
            <a:pPr marL="0" indent="0">
              <a:buNone/>
            </a:pPr>
            <a:endParaRPr lang="en-US" sz="2400" i="1" dirty="0"/>
          </a:p>
          <a:p>
            <a:pPr marL="0" indent="0" algn="r">
              <a:buNone/>
            </a:pPr>
            <a:r>
              <a:rPr lang="en-US" sz="2400" i="1" dirty="0"/>
              <a:t>[Elke den </a:t>
            </a:r>
            <a:r>
              <a:rPr lang="en-US" sz="2400" i="1" dirty="0" err="1"/>
              <a:t>Ouden</a:t>
            </a:r>
            <a:r>
              <a:rPr lang="en-US" sz="2400" i="1" dirty="0"/>
              <a:t>, 2006]</a:t>
            </a:r>
          </a:p>
        </p:txBody>
      </p:sp>
      <p:pic>
        <p:nvPicPr>
          <p:cNvPr id="4" name="Picture 3"/>
          <p:cNvPicPr>
            <a:picLocks noChangeAspect="1"/>
          </p:cNvPicPr>
          <p:nvPr/>
        </p:nvPicPr>
        <p:blipFill>
          <a:blip r:embed="rId2"/>
          <a:stretch>
            <a:fillRect/>
          </a:stretch>
        </p:blipFill>
        <p:spPr>
          <a:xfrm>
            <a:off x="5638800" y="1447800"/>
            <a:ext cx="3058611" cy="3055201"/>
          </a:xfrm>
          <a:prstGeom prst="rect">
            <a:avLst/>
          </a:prstGeom>
        </p:spPr>
      </p:pic>
      <p:sp>
        <p:nvSpPr>
          <p:cNvPr id="5" name="TextBox 4"/>
          <p:cNvSpPr txBox="1"/>
          <p:nvPr/>
        </p:nvSpPr>
        <p:spPr>
          <a:xfrm>
            <a:off x="5638800" y="4800600"/>
            <a:ext cx="3176244" cy="1015663"/>
          </a:xfrm>
          <a:prstGeom prst="rect">
            <a:avLst/>
          </a:prstGeom>
          <a:noFill/>
        </p:spPr>
        <p:txBody>
          <a:bodyPr wrap="square" rtlCol="0">
            <a:spAutoFit/>
          </a:bodyPr>
          <a:lstStyle/>
          <a:p>
            <a:r>
              <a:rPr lang="en-US" sz="2000" b="1" dirty="0"/>
              <a:t>Three Mile Island: </a:t>
            </a:r>
            <a:r>
              <a:rPr lang="en-US" sz="2000" dirty="0"/>
              <a:t>nuclear reactor meltdown caused by an ambiguous user interface</a:t>
            </a:r>
          </a:p>
        </p:txBody>
      </p:sp>
    </p:spTree>
    <p:extLst>
      <p:ext uri="{BB962C8B-B14F-4D97-AF65-F5344CB8AC3E}">
        <p14:creationId xmlns:p14="http://schemas.microsoft.com/office/powerpoint/2010/main" val="347937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Designing UI: A good user interface is hard to design …</a:t>
            </a:r>
            <a:endParaRPr lang="en-US" dirty="0"/>
          </a:p>
        </p:txBody>
      </p:sp>
      <p:sp>
        <p:nvSpPr>
          <p:cNvPr id="3" name="Content Placeholder 2"/>
          <p:cNvSpPr>
            <a:spLocks noGrp="1"/>
          </p:cNvSpPr>
          <p:nvPr>
            <p:ph idx="1"/>
          </p:nvPr>
        </p:nvSpPr>
        <p:spPr>
          <a:xfrm>
            <a:off x="628650" y="1216479"/>
            <a:ext cx="5086350" cy="4960484"/>
          </a:xfrm>
        </p:spPr>
        <p:txBody>
          <a:bodyPr>
            <a:normAutofit/>
          </a:bodyPr>
          <a:lstStyle/>
          <a:p>
            <a:pPr>
              <a:spcBef>
                <a:spcPts val="600"/>
              </a:spcBef>
              <a:spcAft>
                <a:spcPts val="600"/>
              </a:spcAft>
            </a:pPr>
            <a:r>
              <a:rPr lang="en-US" sz="2400" dirty="0"/>
              <a:t>You are not the user</a:t>
            </a:r>
          </a:p>
          <a:p>
            <a:pPr lvl="1">
              <a:spcBef>
                <a:spcPts val="600"/>
              </a:spcBef>
              <a:spcAft>
                <a:spcPts val="600"/>
              </a:spcAft>
            </a:pPr>
            <a:r>
              <a:rPr lang="en-US" sz="2000" dirty="0"/>
              <a:t>Most software engineering is about communicating with other programmers.</a:t>
            </a:r>
          </a:p>
          <a:p>
            <a:pPr lvl="1">
              <a:spcBef>
                <a:spcPts val="600"/>
              </a:spcBef>
              <a:spcAft>
                <a:spcPts val="600"/>
              </a:spcAft>
            </a:pPr>
            <a:r>
              <a:rPr lang="en-US" sz="2000" dirty="0"/>
              <a:t>UI is about communicating with users.</a:t>
            </a:r>
          </a:p>
          <a:p>
            <a:pPr>
              <a:spcBef>
                <a:spcPts val="600"/>
              </a:spcBef>
              <a:spcAft>
                <a:spcPts val="600"/>
              </a:spcAft>
            </a:pPr>
            <a:r>
              <a:rPr lang="en-US" sz="2400" dirty="0"/>
              <a:t>Users are always right …</a:t>
            </a:r>
          </a:p>
          <a:p>
            <a:pPr lvl="1">
              <a:spcBef>
                <a:spcPts val="600"/>
              </a:spcBef>
              <a:spcAft>
                <a:spcPts val="600"/>
              </a:spcAft>
            </a:pPr>
            <a:r>
              <a:rPr lang="en-US" sz="2000" dirty="0"/>
              <a:t>Consistent problems are the system’s fault.</a:t>
            </a:r>
          </a:p>
          <a:p>
            <a:pPr>
              <a:spcBef>
                <a:spcPts val="600"/>
              </a:spcBef>
              <a:spcAft>
                <a:spcPts val="600"/>
              </a:spcAft>
            </a:pPr>
            <a:r>
              <a:rPr lang="en-US" sz="2400" dirty="0"/>
              <a:t>Except when they aren’t</a:t>
            </a:r>
          </a:p>
          <a:p>
            <a:pPr lvl="1">
              <a:spcBef>
                <a:spcPts val="600"/>
              </a:spcBef>
              <a:spcAft>
                <a:spcPts val="600"/>
              </a:spcAft>
            </a:pPr>
            <a:r>
              <a:rPr lang="en-US" sz="2000" dirty="0"/>
              <a:t>Users don’t always know what they want.</a:t>
            </a:r>
          </a:p>
        </p:txBody>
      </p:sp>
    </p:spTree>
    <p:extLst>
      <p:ext uri="{BB962C8B-B14F-4D97-AF65-F5344CB8AC3E}">
        <p14:creationId xmlns:p14="http://schemas.microsoft.com/office/powerpoint/2010/main" val="41557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Achieving usability: best practices</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a:t>User testing and field studies</a:t>
            </a:r>
          </a:p>
          <a:p>
            <a:pPr>
              <a:spcBef>
                <a:spcPts val="600"/>
              </a:spcBef>
              <a:spcAft>
                <a:spcPts val="600"/>
              </a:spcAft>
            </a:pPr>
            <a:r>
              <a:rPr lang="en-US" dirty="0"/>
              <a:t>Evaluations and reviews by UI experts</a:t>
            </a:r>
          </a:p>
          <a:p>
            <a:pPr>
              <a:spcBef>
                <a:spcPts val="600"/>
              </a:spcBef>
              <a:spcAft>
                <a:spcPts val="600"/>
              </a:spcAft>
            </a:pPr>
            <a:r>
              <a:rPr lang="en-US" dirty="0"/>
              <a:t>Prototyping</a:t>
            </a:r>
          </a:p>
          <a:p>
            <a:pPr lvl="1">
              <a:spcBef>
                <a:spcPts val="600"/>
              </a:spcBef>
              <a:spcAft>
                <a:spcPts val="600"/>
              </a:spcAft>
            </a:pPr>
            <a:r>
              <a:rPr lang="en-US" dirty="0"/>
              <a:t>Cheap, throw-away implementations</a:t>
            </a:r>
          </a:p>
          <a:p>
            <a:pPr lvl="1">
              <a:spcBef>
                <a:spcPts val="600"/>
              </a:spcBef>
              <a:spcAft>
                <a:spcPts val="600"/>
              </a:spcAft>
            </a:pPr>
            <a:r>
              <a:rPr lang="en-US" dirty="0"/>
              <a:t>Low-fidelity: paper prototypes</a:t>
            </a:r>
          </a:p>
          <a:p>
            <a:pPr lvl="1">
              <a:spcBef>
                <a:spcPts val="600"/>
              </a:spcBef>
              <a:spcAft>
                <a:spcPts val="600"/>
              </a:spcAft>
            </a:pPr>
            <a:r>
              <a:rPr lang="en-US" dirty="0"/>
              <a:t>Medium-fidelity: code prototypes</a:t>
            </a:r>
          </a:p>
        </p:txBody>
      </p:sp>
      <p:sp>
        <p:nvSpPr>
          <p:cNvPr id="4" name="Rectangle 3"/>
          <p:cNvSpPr/>
          <p:nvPr/>
        </p:nvSpPr>
        <p:spPr>
          <a:xfrm>
            <a:off x="838200" y="4876800"/>
            <a:ext cx="5257800" cy="707886"/>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b="1" dirty="0">
                <a:solidFill>
                  <a:srgbClr val="212121"/>
                </a:solidFill>
                <a:latin typeface="GillSans-SemiBold"/>
              </a:rPr>
              <a:t>Key to success</a:t>
            </a:r>
            <a:r>
              <a:rPr lang="en-US" sz="2000" dirty="0">
                <a:solidFill>
                  <a:srgbClr val="212121"/>
                </a:solidFill>
                <a:latin typeface="GillSans"/>
              </a:rPr>
              <a:t>: good UI focuses on the user, not the developer or the system.</a:t>
            </a:r>
            <a:endParaRPr lang="en-US" sz="2000" dirty="0"/>
          </a:p>
        </p:txBody>
      </p:sp>
    </p:spTree>
    <p:extLst>
      <p:ext uri="{BB962C8B-B14F-4D97-AF65-F5344CB8AC3E}">
        <p14:creationId xmlns:p14="http://schemas.microsoft.com/office/powerpoint/2010/main" val="200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prototyping? Why do it?</a:t>
            </a:r>
            <a:endParaRPr lang="en-US" dirty="0"/>
          </a:p>
        </p:txBody>
      </p:sp>
      <p:sp>
        <p:nvSpPr>
          <p:cNvPr id="3" name="Content Placeholder 2"/>
          <p:cNvSpPr>
            <a:spLocks noGrp="1"/>
          </p:cNvSpPr>
          <p:nvPr>
            <p:ph idx="1"/>
          </p:nvPr>
        </p:nvSpPr>
        <p:spPr/>
        <p:txBody>
          <a:bodyPr>
            <a:normAutofit/>
          </a:bodyPr>
          <a:lstStyle/>
          <a:p>
            <a:pPr>
              <a:spcBef>
                <a:spcPts val="600"/>
              </a:spcBef>
              <a:spcAft>
                <a:spcPts val="600"/>
              </a:spcAft>
            </a:pPr>
            <a:r>
              <a:rPr lang="en-US" sz="2400" b="1" dirty="0"/>
              <a:t>Prototyping</a:t>
            </a:r>
            <a:r>
              <a:rPr lang="en-US" sz="2400" dirty="0"/>
              <a:t>: creating a scaled-down or incomplete version of a system to demonstrate or test its aspects.</a:t>
            </a:r>
          </a:p>
          <a:p>
            <a:pPr>
              <a:spcBef>
                <a:spcPts val="600"/>
              </a:spcBef>
              <a:spcAft>
                <a:spcPts val="600"/>
              </a:spcAft>
            </a:pPr>
            <a:r>
              <a:rPr lang="en-US" sz="2400" b="1" dirty="0"/>
              <a:t>Benefits </a:t>
            </a:r>
            <a:r>
              <a:rPr lang="en-US" sz="2400" dirty="0"/>
              <a:t>of prototyping:</a:t>
            </a:r>
          </a:p>
          <a:p>
            <a:pPr lvl="1">
              <a:spcBef>
                <a:spcPts val="600"/>
              </a:spcBef>
              <a:spcAft>
                <a:spcPts val="600"/>
              </a:spcAft>
            </a:pPr>
            <a:r>
              <a:rPr lang="en-US" sz="2000" dirty="0"/>
              <a:t>aids UI design</a:t>
            </a:r>
          </a:p>
          <a:p>
            <a:pPr lvl="1">
              <a:spcBef>
                <a:spcPts val="600"/>
              </a:spcBef>
              <a:spcAft>
                <a:spcPts val="600"/>
              </a:spcAft>
            </a:pPr>
            <a:r>
              <a:rPr lang="en-US" sz="2000" dirty="0"/>
              <a:t>help discover requirements</a:t>
            </a:r>
          </a:p>
          <a:p>
            <a:pPr lvl="1">
              <a:spcBef>
                <a:spcPts val="600"/>
              </a:spcBef>
              <a:spcAft>
                <a:spcPts val="600"/>
              </a:spcAft>
            </a:pPr>
            <a:r>
              <a:rPr lang="en-US" sz="2000" dirty="0"/>
              <a:t>help discover test cases and provide a basis for testing</a:t>
            </a:r>
          </a:p>
          <a:p>
            <a:pPr lvl="1">
              <a:spcBef>
                <a:spcPts val="600"/>
              </a:spcBef>
              <a:spcAft>
                <a:spcPts val="600"/>
              </a:spcAft>
            </a:pPr>
            <a:r>
              <a:rPr lang="en-US" sz="2000" dirty="0"/>
              <a:t>allows interaction with user to ensure satisfaction</a:t>
            </a:r>
          </a:p>
          <a:p>
            <a:pPr lvl="1">
              <a:spcBef>
                <a:spcPts val="600"/>
              </a:spcBef>
              <a:spcAft>
                <a:spcPts val="600"/>
              </a:spcAft>
            </a:pPr>
            <a:r>
              <a:rPr lang="en-US" sz="2000" dirty="0"/>
              <a:t>team-building</a:t>
            </a:r>
          </a:p>
        </p:txBody>
      </p:sp>
    </p:spTree>
    <p:extLst>
      <p:ext uri="{BB962C8B-B14F-4D97-AF65-F5344CB8AC3E}">
        <p14:creationId xmlns:p14="http://schemas.microsoft.com/office/powerpoint/2010/main" val="284650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Lecture2-Lifecyc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Lecture2-Lifecycle</Template>
  <TotalTime>8692</TotalTime>
  <Words>1295</Words>
  <Application>Microsoft Office PowerPoint</Application>
  <PresentationFormat>On-screen Show (4:3)</PresentationFormat>
  <Paragraphs>132</Paragraphs>
  <Slides>29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Rounded MT Bold</vt:lpstr>
      <vt:lpstr>Calibri</vt:lpstr>
      <vt:lpstr>Calibri Light</vt:lpstr>
      <vt:lpstr>GillSans</vt:lpstr>
      <vt:lpstr>GillSans-SemiBold</vt:lpstr>
      <vt:lpstr>Wingdings 2</vt:lpstr>
      <vt:lpstr>Lecture2-Lifecycle</vt:lpstr>
      <vt:lpstr>HDOfficeLightV0</vt:lpstr>
      <vt:lpstr>User Interface Design</vt:lpstr>
      <vt:lpstr>What is User Interface</vt:lpstr>
      <vt:lpstr>Why is UI important</vt:lpstr>
      <vt:lpstr>Usability in UI</vt:lpstr>
      <vt:lpstr>Relative importance of usability dimensions</vt:lpstr>
      <vt:lpstr>Usability matters: the cost of getting it wrong</vt:lpstr>
      <vt:lpstr>Designing UI: A good user interface is hard to design …</vt:lpstr>
      <vt:lpstr>Achieving usability: best practices</vt:lpstr>
      <vt:lpstr>What is prototyping? Why do it?</vt:lpstr>
      <vt:lpstr>Some prototyping methods</vt:lpstr>
      <vt:lpstr>Why paper prototyping?</vt:lpstr>
      <vt:lpstr>When to do prototyping?</vt:lpstr>
      <vt:lpstr>UI Design Considerations</vt:lpstr>
      <vt:lpstr>Schneiderman's 8 Golden Rules</vt:lpstr>
      <vt:lpstr>Rule 1: Strive for consistency.</vt:lpstr>
      <vt:lpstr>Rule2: Enable frequent users to use shortcuts</vt:lpstr>
      <vt:lpstr>Rule 3: Offer informative feedback</vt:lpstr>
      <vt:lpstr>Rule 4: Design dialog to yield closure</vt:lpstr>
      <vt:lpstr>Rule 4: Design dialog to yield closure</vt:lpstr>
      <vt:lpstr>Rule 5: Offer simple error handling</vt:lpstr>
      <vt:lpstr>Rule 6: Permit easy reversal of actions</vt:lpstr>
      <vt:lpstr>Rule 7: Let the user be in control.</vt:lpstr>
      <vt:lpstr>Rule 8: Reduce short-term memory load on the user.</vt:lpstr>
      <vt:lpstr>UI Design components</vt:lpstr>
      <vt:lpstr>When to use?</vt:lpstr>
      <vt:lpstr>UI design: buttons, toolbars, menus</vt:lpstr>
      <vt:lpstr>UI design: check boxes and radio buttons</vt:lpstr>
      <vt:lpstr>UI design: text fields, lists, combo boxes, sliders</vt:lpstr>
      <vt:lpstr>UI design: dialogs and panes</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CS435</dc:title>
  <dc:creator>Amiangshu Bosu;Marty Stepp</dc:creator>
  <cp:keywords/>
  <dc:description>Amiangshu Bosu, SIU Carbondale</dc:description>
  <cp:lastModifiedBy>Dr. Md. Mostofa Akbar</cp:lastModifiedBy>
  <cp:revision>986</cp:revision>
  <dcterms:created xsi:type="dcterms:W3CDTF">2008-06-28T20:57:21Z</dcterms:created>
  <dcterms:modified xsi:type="dcterms:W3CDTF">2023-06-17T05:18:14Z</dcterms:modified>
</cp:coreProperties>
</file>