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20"/>
  </p:notesMasterIdLst>
  <p:sldIdLst>
    <p:sldId id="334" r:id="rId3"/>
    <p:sldId id="335" r:id="rId4"/>
    <p:sldId id="336" r:id="rId5"/>
    <p:sldId id="337" r:id="rId6"/>
    <p:sldId id="338" r:id="rId7"/>
    <p:sldId id="339" r:id="rId8"/>
    <p:sldId id="351" r:id="rId9"/>
    <p:sldId id="340" r:id="rId10"/>
    <p:sldId id="342" r:id="rId11"/>
    <p:sldId id="343" r:id="rId12"/>
    <p:sldId id="346" r:id="rId13"/>
    <p:sldId id="345" r:id="rId14"/>
    <p:sldId id="344" r:id="rId15"/>
    <p:sldId id="347" r:id="rId16"/>
    <p:sldId id="348" r:id="rId17"/>
    <p:sldId id="349" r:id="rId18"/>
    <p:sldId id="35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800000"/>
    <a:srgbClr val="0033CC"/>
    <a:srgbClr val="FCD4D4"/>
    <a:srgbClr val="E1F2F3"/>
    <a:srgbClr val="FFFFC0"/>
    <a:srgbClr val="FFFF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23" autoAdjust="0"/>
    <p:restoredTop sz="88785" autoAdjust="0"/>
  </p:normalViewPr>
  <p:slideViewPr>
    <p:cSldViewPr>
      <p:cViewPr varScale="1">
        <p:scale>
          <a:sx n="66" d="100"/>
          <a:sy n="66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2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94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06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1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90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secure software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onfidentiality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/>
              <a:t>ntegrity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vailability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on-repudiation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uthentication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4421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excuses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“We've reviewed the code, and there are no security bugs.”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“We know it's the default, but the administrator can turn it off.”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“If we don't run as administrator, stuff breaks.”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“But we'll slip the schedule.”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“It's not exploitable.”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“But that's the way we've always done it.”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“If only we had better tools….”</a:t>
            </a:r>
          </a:p>
        </p:txBody>
      </p:sp>
    </p:spTree>
    <p:extLst>
      <p:ext uri="{BB962C8B-B14F-4D97-AF65-F5344CB8AC3E}">
        <p14:creationId xmlns:p14="http://schemas.microsoft.com/office/powerpoint/2010/main" xmlns="" val="23931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Good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b="1" dirty="0"/>
              <a:t> Practices</a:t>
            </a:r>
          </a:p>
        </p:txBody>
      </p:sp>
    </p:spTree>
    <p:extLst>
      <p:ext uri="{BB962C8B-B14F-4D97-AF65-F5344CB8AC3E}">
        <p14:creationId xmlns:p14="http://schemas.microsoft.com/office/powerpoint/2010/main" xmlns="" val="182417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practices: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Fields length </a:t>
            </a:r>
            <a:r>
              <a:rPr lang="en-US" sz="2400" dirty="0"/>
              <a:t>and </a:t>
            </a:r>
            <a:r>
              <a:rPr lang="en-US" sz="2400" b="1" dirty="0"/>
              <a:t>buffers </a:t>
            </a:r>
            <a:r>
              <a:rPr lang="en-US" sz="2400" dirty="0"/>
              <a:t>bound checking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Validate </a:t>
            </a:r>
            <a:r>
              <a:rPr lang="en-US" sz="2400" dirty="0"/>
              <a:t>input not only on client-side but on </a:t>
            </a:r>
            <a:r>
              <a:rPr lang="en-US" sz="2400" b="1" dirty="0"/>
              <a:t>server-side </a:t>
            </a:r>
            <a:r>
              <a:rPr lang="en-US" sz="2400" dirty="0"/>
              <a:t>environment too;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Use “</a:t>
            </a:r>
            <a:r>
              <a:rPr lang="en-US" sz="2400" b="1" dirty="0" err="1"/>
              <a:t>preparedStatement</a:t>
            </a:r>
            <a:r>
              <a:rPr lang="en-US" sz="2400" dirty="0"/>
              <a:t>()” in </a:t>
            </a:r>
            <a:r>
              <a:rPr lang="en-US" sz="2400" b="1" dirty="0"/>
              <a:t>Java </a:t>
            </a:r>
            <a:r>
              <a:rPr lang="en-US" sz="2400" dirty="0"/>
              <a:t>and similar functions in other languages to avoid </a:t>
            </a:r>
            <a:r>
              <a:rPr lang="en-US" sz="2400" b="1" i="1" dirty="0"/>
              <a:t>SQL Injection </a:t>
            </a:r>
            <a:r>
              <a:rPr lang="en-US" sz="2400" dirty="0"/>
              <a:t>attacks;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Possibly use </a:t>
            </a:r>
            <a:r>
              <a:rPr lang="en-US" sz="2400" b="1" dirty="0"/>
              <a:t>high level virtualized languages such Java, C#</a:t>
            </a:r>
            <a:r>
              <a:rPr lang="en-US" sz="2400" dirty="0"/>
              <a:t>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Low level languages like C and C++ are more exposed to buffer overflow exploits;</a:t>
            </a:r>
          </a:p>
        </p:txBody>
      </p:sp>
    </p:spTree>
    <p:extLst>
      <p:ext uri="{BB962C8B-B14F-4D97-AF65-F5344CB8AC3E}">
        <p14:creationId xmlns:p14="http://schemas.microsoft.com/office/powerpoint/2010/main" xmlns="" val="37694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practices: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Use </a:t>
            </a:r>
            <a:r>
              <a:rPr lang="en-US" sz="2400" b="1" dirty="0"/>
              <a:t>Public Key Cryptography </a:t>
            </a:r>
            <a:r>
              <a:rPr lang="en-US" sz="2400" dirty="0"/>
              <a:t>to do effective encryption;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Encrypt and sign passwords with </a:t>
            </a:r>
            <a:r>
              <a:rPr lang="en-US" sz="2400" b="1" dirty="0"/>
              <a:t>PGP</a:t>
            </a:r>
            <a:r>
              <a:rPr lang="en-US" sz="2400" dirty="0"/>
              <a:t>, </a:t>
            </a:r>
            <a:r>
              <a:rPr lang="en-US" sz="2400" b="1" dirty="0" err="1"/>
              <a:t>GnuPG</a:t>
            </a:r>
            <a:r>
              <a:rPr lang="en-US" sz="2400" dirty="0"/>
              <a:t>, </a:t>
            </a:r>
            <a:r>
              <a:rPr lang="en-US" sz="2400" b="1" dirty="0"/>
              <a:t>RSA </a:t>
            </a:r>
            <a:r>
              <a:rPr lang="en-US" sz="2400" dirty="0"/>
              <a:t>or other encryption tools; store them in a secure place;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Zero memory stored passwords </a:t>
            </a:r>
            <a:r>
              <a:rPr lang="en-US" sz="2400" dirty="0"/>
              <a:t>after the use;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Use a </a:t>
            </a:r>
            <a:r>
              <a:rPr lang="en-US" sz="2400" b="1" dirty="0"/>
              <a:t>well known encryption algorithm</a:t>
            </a:r>
            <a:r>
              <a:rPr lang="en-US" sz="2400" dirty="0"/>
              <a:t>: security is granted by the key and the well-known algorithm;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Use </a:t>
            </a:r>
            <a:r>
              <a:rPr lang="en-US" sz="2400" b="1" dirty="0"/>
              <a:t>well known secure protocols </a:t>
            </a:r>
            <a:r>
              <a:rPr lang="en-US" sz="2400" dirty="0"/>
              <a:t>to implement channel encryption;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Create </a:t>
            </a:r>
            <a:r>
              <a:rPr lang="en-US" sz="2400" b="1" dirty="0"/>
              <a:t>secure temporary files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41945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practices: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Use str</a:t>
            </a:r>
            <a:r>
              <a:rPr lang="en-US" sz="2400" b="1" dirty="0"/>
              <a:t>ength passwords but not too complex</a:t>
            </a:r>
            <a:r>
              <a:rPr lang="en-US" sz="2400" dirty="0"/>
              <a:t>: every password must be at least eight characters length (upper and lower case, number and special characters); passwords haven't to be too complex to avoid user writing down passwords everywhere!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Identification &amp; Authentication </a:t>
            </a:r>
            <a:r>
              <a:rPr lang="en-US" sz="2400" dirty="0"/>
              <a:t>have to be done over </a:t>
            </a:r>
            <a:r>
              <a:rPr lang="en-US" sz="2400" b="1" dirty="0"/>
              <a:t>encrypted channels</a:t>
            </a:r>
            <a:r>
              <a:rPr lang="en-US" sz="2400" dirty="0"/>
              <a:t>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Adopt </a:t>
            </a:r>
            <a:r>
              <a:rPr lang="en-US" sz="2400" b="1" dirty="0"/>
              <a:t>well known access control policy</a:t>
            </a:r>
            <a:r>
              <a:rPr lang="en-US" sz="2400" dirty="0"/>
              <a:t>: DAC, MAC or RBAC;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Do </a:t>
            </a:r>
            <a:r>
              <a:rPr lang="en-US" sz="2400" b="1" dirty="0"/>
              <a:t>not use applets or ActiveX </a:t>
            </a:r>
            <a:r>
              <a:rPr lang="en-US" sz="2400" dirty="0"/>
              <a:t>in Web application: user could be constrained to activate ActiveX or Applet execution in the Web Browser exposing the browser to malicious components.</a:t>
            </a:r>
          </a:p>
        </p:txBody>
      </p:sp>
    </p:spTree>
    <p:extLst>
      <p:ext uri="{BB962C8B-B14F-4D97-AF65-F5344CB8AC3E}">
        <p14:creationId xmlns:p14="http://schemas.microsoft.com/office/powerpoint/2010/main" xmlns="" val="106493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practices: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Documenting </a:t>
            </a:r>
            <a:r>
              <a:rPr lang="en-US" sz="2400" dirty="0"/>
              <a:t>security policies adopted by your software;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Plan periodic </a:t>
            </a:r>
            <a:r>
              <a:rPr lang="en-US" sz="2400" b="1" dirty="0"/>
              <a:t>independent reviews</a:t>
            </a:r>
            <a:r>
              <a:rPr lang="en-US" sz="2400" dirty="0"/>
              <a:t>;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Use </a:t>
            </a:r>
            <a:r>
              <a:rPr lang="en-US" sz="2400" b="1" dirty="0"/>
              <a:t>Checklists </a:t>
            </a:r>
            <a:r>
              <a:rPr lang="en-US" sz="2400" dirty="0"/>
              <a:t>to do security </a:t>
            </a:r>
            <a:r>
              <a:rPr lang="en-US" sz="2400" b="1" dirty="0"/>
              <a:t>tests</a:t>
            </a:r>
            <a:r>
              <a:rPr lang="en-US" sz="2400" dirty="0"/>
              <a:t>;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Comment your code</a:t>
            </a:r>
            <a:r>
              <a:rPr lang="en-US" sz="2400" dirty="0"/>
              <a:t>, this can help the security reviewer and tester;</a:t>
            </a:r>
          </a:p>
        </p:txBody>
      </p:sp>
    </p:spTree>
    <p:extLst>
      <p:ext uri="{BB962C8B-B14F-4D97-AF65-F5344CB8AC3E}">
        <p14:creationId xmlns:p14="http://schemas.microsoft.com/office/powerpoint/2010/main" xmlns="" val="147746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Write </a:t>
            </a:r>
            <a:r>
              <a:rPr lang="en-US" b="1" dirty="0"/>
              <a:t>passwords everywhere </a:t>
            </a:r>
            <a:r>
              <a:rPr lang="en-US" dirty="0"/>
              <a:t>or </a:t>
            </a:r>
            <a:r>
              <a:rPr lang="en-US" b="1" dirty="0"/>
              <a:t>say </a:t>
            </a:r>
            <a:r>
              <a:rPr lang="en-US" dirty="0"/>
              <a:t>them to everyone: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Social Engineering is very diffuse; memorize your passwords or encrypt them;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 administration </a:t>
            </a:r>
            <a:r>
              <a:rPr lang="en-US" b="1" dirty="0"/>
              <a:t>backdoor </a:t>
            </a:r>
            <a:r>
              <a:rPr lang="en-US" dirty="0"/>
              <a:t>in your applications: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 an “administrator” user with high privileges instead;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“</a:t>
            </a:r>
            <a:r>
              <a:rPr lang="en-US" b="1" dirty="0"/>
              <a:t>Security through obscurity</a:t>
            </a:r>
            <a:r>
              <a:rPr lang="en-US" dirty="0"/>
              <a:t>”: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 well known security algorithm and secure keys;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“</a:t>
            </a:r>
            <a:r>
              <a:rPr lang="en-US" b="1" dirty="0"/>
              <a:t>Retrofit</a:t>
            </a:r>
            <a:r>
              <a:rPr lang="en-US" dirty="0"/>
              <a:t>” security: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secure your software with SSDLC;</a:t>
            </a:r>
          </a:p>
        </p:txBody>
      </p:sp>
    </p:spTree>
    <p:extLst>
      <p:ext uri="{BB962C8B-B14F-4D97-AF65-F5344CB8AC3E}">
        <p14:creationId xmlns:p14="http://schemas.microsoft.com/office/powerpoint/2010/main" xmlns="" val="8505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Think that software security is network security</a:t>
            </a:r>
            <a:r>
              <a:rPr lang="en-US" dirty="0"/>
              <a:t>!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Many security problems become from OS C/C++ programming buffer overflow problems:</a:t>
            </a:r>
          </a:p>
          <a:p>
            <a:pPr>
              <a:spcAft>
                <a:spcPts val="600"/>
              </a:spcAft>
            </a:pPr>
            <a:r>
              <a:rPr lang="en-US" dirty="0"/>
              <a:t>Think that </a:t>
            </a:r>
            <a:r>
              <a:rPr lang="en-US" b="1" dirty="0"/>
              <a:t>third party software is secure</a:t>
            </a:r>
            <a:r>
              <a:rPr lang="en-US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it isn't true, check them;</a:t>
            </a:r>
          </a:p>
          <a:p>
            <a:pPr>
              <a:spcAft>
                <a:spcPts val="600"/>
              </a:spcAft>
            </a:pPr>
            <a:r>
              <a:rPr lang="en-US" dirty="0"/>
              <a:t>Think that </a:t>
            </a:r>
            <a:r>
              <a:rPr lang="en-US" b="1" dirty="0"/>
              <a:t>random functions are true Random</a:t>
            </a:r>
            <a:r>
              <a:rPr lang="en-US" dirty="0"/>
              <a:t>!: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Random is only in nature; in a computer world all functions are pseudorandom;</a:t>
            </a:r>
          </a:p>
          <a:p>
            <a:pPr>
              <a:spcAft>
                <a:spcPts val="600"/>
              </a:spcAft>
            </a:pPr>
            <a:r>
              <a:rPr lang="en-US" b="1" dirty="0"/>
              <a:t>“Hard-code” password </a:t>
            </a:r>
            <a:r>
              <a:rPr lang="en-US" dirty="0"/>
              <a:t>in your software: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asymmetric cryptography;</a:t>
            </a:r>
          </a:p>
          <a:p>
            <a:pPr>
              <a:spcAft>
                <a:spcPts val="600"/>
              </a:spcAft>
            </a:pPr>
            <a:r>
              <a:rPr lang="en-US" dirty="0"/>
              <a:t>Don't check “</a:t>
            </a:r>
            <a:r>
              <a:rPr lang="en-US" b="1" dirty="0"/>
              <a:t>cut &amp; paste</a:t>
            </a:r>
            <a:r>
              <a:rPr lang="en-US" dirty="0"/>
              <a:t>” </a:t>
            </a:r>
            <a:r>
              <a:rPr lang="en-US" b="1" dirty="0"/>
              <a:t>code</a:t>
            </a:r>
            <a:r>
              <a:rPr lang="en-US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analyse</a:t>
            </a:r>
            <a:r>
              <a:rPr lang="en-US" dirty="0"/>
              <a:t> the code first!</a:t>
            </a:r>
          </a:p>
          <a:p>
            <a:pPr>
              <a:spcAft>
                <a:spcPts val="600"/>
              </a:spcAft>
            </a:pPr>
            <a:r>
              <a:rPr lang="en-US" dirty="0"/>
              <a:t>Think that </a:t>
            </a:r>
            <a:r>
              <a:rPr lang="en-US" b="1" dirty="0"/>
              <a:t>attackers come from the outside</a:t>
            </a:r>
            <a:r>
              <a:rPr lang="en-US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Most attack activities are inside in the enterprise;</a:t>
            </a:r>
          </a:p>
        </p:txBody>
      </p:sp>
    </p:spTree>
    <p:extLst>
      <p:ext uri="{BB962C8B-B14F-4D97-AF65-F5344CB8AC3E}">
        <p14:creationId xmlns:p14="http://schemas.microsoft.com/office/powerpoint/2010/main" xmlns="" val="28451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5695950" cy="49604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ability of a system to ensure that an asset is viewed only by authorized parties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Sensitive information is not leaked to unauthorized parties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Privacy for individuals, confidentiality for data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Examples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Confidentiality: exam assignments should not be published (at least not until the exam is over)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Privacy: grades should only be visible to instructor and student involved</a:t>
            </a:r>
          </a:p>
        </p:txBody>
      </p:sp>
      <p:pic>
        <p:nvPicPr>
          <p:cNvPr id="4098" name="Picture 2" descr="http://enrichmentjournal.ag.org/images/201002_images/300/ejonline_201002_Confidentia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200"/>
            <a:ext cx="2122678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165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6153150" cy="496048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ability of a system to ensure that an asset is modified only by authorized parties</a:t>
            </a:r>
          </a:p>
          <a:p>
            <a:pPr>
              <a:spcAft>
                <a:spcPts val="600"/>
              </a:spcAft>
            </a:pPr>
            <a:r>
              <a:rPr lang="en-US" dirty="0"/>
              <a:t>Sensitive information is not damaged by unauthorized parties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/>
              <a:t>Examples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Submissions are not edited by anyone other than student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Submissions are not edited by anyone after the deadline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Grades are determined only by instructor or auto-grader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Assignments, submissions, grades are not removed / only by instructor</a:t>
            </a:r>
          </a:p>
        </p:txBody>
      </p:sp>
      <p:pic>
        <p:nvPicPr>
          <p:cNvPr id="5122" name="Picture 2" descr="http://www.scp-centre.org/uploads/pics/IconIntegrity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71600"/>
            <a:ext cx="191452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63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5848350" cy="4960484"/>
          </a:xfrm>
        </p:spPr>
        <p:txBody>
          <a:bodyPr>
            <a:normAutofit/>
          </a:bodyPr>
          <a:lstStyle/>
          <a:p>
            <a:r>
              <a:rPr lang="en-US" sz="2400" dirty="0"/>
              <a:t>The ability of a system to ensure that an asset can be used by any authorized parties</a:t>
            </a:r>
          </a:p>
          <a:p>
            <a:r>
              <a:rPr lang="en-US" sz="2400" dirty="0"/>
              <a:t> A system is responsive to requests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Example</a:t>
            </a:r>
          </a:p>
          <a:p>
            <a:pPr lvl="1"/>
            <a:r>
              <a:rPr lang="en-US" sz="2000" dirty="0"/>
              <a:t>Should execute program tests fast (in reasonable time)</a:t>
            </a:r>
          </a:p>
          <a:p>
            <a:pPr lvl="1"/>
            <a:r>
              <a:rPr lang="en-US" sz="2000" dirty="0"/>
              <a:t>Should be responsive when editing text/code</a:t>
            </a:r>
          </a:p>
        </p:txBody>
      </p:sp>
      <p:pic>
        <p:nvPicPr>
          <p:cNvPr id="6146" name="Picture 2" descr="https://cdn4.iconfinder.com/data/icons/time-date-management/512/24hours_availab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16479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204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Nonrepudiation (accountability)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6381750" cy="4960484"/>
          </a:xfrm>
        </p:spPr>
        <p:txBody>
          <a:bodyPr>
            <a:normAutofit/>
          </a:bodyPr>
          <a:lstStyle/>
          <a:p>
            <a:r>
              <a:rPr lang="en-US" sz="2400" dirty="0"/>
              <a:t>The ability of a system to confirm that a sender cannot convincingly deny having sent something</a:t>
            </a:r>
          </a:p>
          <a:p>
            <a:r>
              <a:rPr lang="en-US" sz="2400" dirty="0"/>
              <a:t>Note: opposite of privacy/anonymity; requires a balance</a:t>
            </a:r>
          </a:p>
          <a:p>
            <a:endParaRPr lang="en-US" sz="2400" b="1" dirty="0"/>
          </a:p>
          <a:p>
            <a:r>
              <a:rPr lang="en-US" sz="2400" b="1" dirty="0"/>
              <a:t>Examples</a:t>
            </a:r>
          </a:p>
          <a:p>
            <a:pPr lvl="1"/>
            <a:r>
              <a:rPr lang="en-US" dirty="0"/>
              <a:t>Student cannot deny to have edited submission after the deadline</a:t>
            </a:r>
          </a:p>
        </p:txBody>
      </p:sp>
      <p:pic>
        <p:nvPicPr>
          <p:cNvPr id="7170" name="Picture 2" descr="http://womenalliance.org/wp-content/uploads/2015/10/acceptresponsibility-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6479"/>
            <a:ext cx="1729424" cy="304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2769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5924550" cy="4960484"/>
          </a:xfrm>
        </p:spPr>
        <p:txBody>
          <a:bodyPr/>
          <a:lstStyle/>
          <a:p>
            <a:r>
              <a:rPr lang="en-US" dirty="0"/>
              <a:t>The ability to verify the identity of an individual or entity. </a:t>
            </a:r>
          </a:p>
          <a:p>
            <a:r>
              <a:rPr lang="en-US" dirty="0"/>
              <a:t>Verify the identity of a person (or other external agent) making a request of a computer 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Example</a:t>
            </a:r>
          </a:p>
          <a:p>
            <a:pPr lvl="1"/>
            <a:r>
              <a:rPr lang="en-US" sz="2000" dirty="0"/>
              <a:t>Should be able to determine if the user is indeed a student or an instructor</a:t>
            </a:r>
          </a:p>
          <a:p>
            <a:endParaRPr lang="en-US" dirty="0"/>
          </a:p>
        </p:txBody>
      </p:sp>
      <p:pic>
        <p:nvPicPr>
          <p:cNvPr id="8194" name="Picture 2" descr="http://www.iconshock.com/img_jpg/XMac/security/jpg/256/authentication_ic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513"/>
          <a:stretch/>
        </p:blipFill>
        <p:spPr bwMode="auto">
          <a:xfrm>
            <a:off x="6559420" y="1227365"/>
            <a:ext cx="2438400" cy="20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719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at is the Secure Software Development Lifecyc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417"/>
          <a:stretch/>
        </p:blipFill>
        <p:spPr bwMode="auto">
          <a:xfrm>
            <a:off x="304800" y="1600200"/>
            <a:ext cx="873049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Software Development Life Cycle (SSDLC)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2438400"/>
            <a:ext cx="13716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98446" y="1997528"/>
            <a:ext cx="1371600" cy="127907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0046" y="1939212"/>
            <a:ext cx="1295400" cy="13715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21707" y="1939212"/>
            <a:ext cx="2231385" cy="127907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37046" y="2286000"/>
            <a:ext cx="1751347" cy="979714"/>
          </a:xfrm>
          <a:custGeom>
            <a:avLst/>
            <a:gdLst>
              <a:gd name="connsiteX0" fmla="*/ 9375 w 1670601"/>
              <a:gd name="connsiteY0" fmla="*/ 83975 h 923730"/>
              <a:gd name="connsiteX1" fmla="*/ 9375 w 1670601"/>
              <a:gd name="connsiteY1" fmla="*/ 83975 h 923730"/>
              <a:gd name="connsiteX2" fmla="*/ 9375 w 1670601"/>
              <a:gd name="connsiteY2" fmla="*/ 214604 h 923730"/>
              <a:gd name="connsiteX3" fmla="*/ 28037 w 1670601"/>
              <a:gd name="connsiteY3" fmla="*/ 242596 h 923730"/>
              <a:gd name="connsiteX4" fmla="*/ 37367 w 1670601"/>
              <a:gd name="connsiteY4" fmla="*/ 298579 h 923730"/>
              <a:gd name="connsiteX5" fmla="*/ 46698 w 1670601"/>
              <a:gd name="connsiteY5" fmla="*/ 447869 h 923730"/>
              <a:gd name="connsiteX6" fmla="*/ 65359 w 1670601"/>
              <a:gd name="connsiteY6" fmla="*/ 503853 h 923730"/>
              <a:gd name="connsiteX7" fmla="*/ 93351 w 1670601"/>
              <a:gd name="connsiteY7" fmla="*/ 522514 h 923730"/>
              <a:gd name="connsiteX8" fmla="*/ 130673 w 1670601"/>
              <a:gd name="connsiteY8" fmla="*/ 578498 h 923730"/>
              <a:gd name="connsiteX9" fmla="*/ 149335 w 1670601"/>
              <a:gd name="connsiteY9" fmla="*/ 597159 h 923730"/>
              <a:gd name="connsiteX10" fmla="*/ 167996 w 1670601"/>
              <a:gd name="connsiteY10" fmla="*/ 625151 h 923730"/>
              <a:gd name="connsiteX11" fmla="*/ 195988 w 1670601"/>
              <a:gd name="connsiteY11" fmla="*/ 643812 h 923730"/>
              <a:gd name="connsiteX12" fmla="*/ 214649 w 1670601"/>
              <a:gd name="connsiteY12" fmla="*/ 671804 h 923730"/>
              <a:gd name="connsiteX13" fmla="*/ 223979 w 1670601"/>
              <a:gd name="connsiteY13" fmla="*/ 699796 h 923730"/>
              <a:gd name="connsiteX14" fmla="*/ 242641 w 1670601"/>
              <a:gd name="connsiteY14" fmla="*/ 718457 h 923730"/>
              <a:gd name="connsiteX15" fmla="*/ 298624 w 1670601"/>
              <a:gd name="connsiteY15" fmla="*/ 793102 h 923730"/>
              <a:gd name="connsiteX16" fmla="*/ 307955 w 1670601"/>
              <a:gd name="connsiteY16" fmla="*/ 830424 h 923730"/>
              <a:gd name="connsiteX17" fmla="*/ 326616 w 1670601"/>
              <a:gd name="connsiteY17" fmla="*/ 886408 h 923730"/>
              <a:gd name="connsiteX18" fmla="*/ 354608 w 1670601"/>
              <a:gd name="connsiteY18" fmla="*/ 905069 h 923730"/>
              <a:gd name="connsiteX19" fmla="*/ 391930 w 1670601"/>
              <a:gd name="connsiteY19" fmla="*/ 914400 h 923730"/>
              <a:gd name="connsiteX20" fmla="*/ 419922 w 1670601"/>
              <a:gd name="connsiteY20" fmla="*/ 923730 h 923730"/>
              <a:gd name="connsiteX21" fmla="*/ 634526 w 1670601"/>
              <a:gd name="connsiteY21" fmla="*/ 905069 h 923730"/>
              <a:gd name="connsiteX22" fmla="*/ 690510 w 1670601"/>
              <a:gd name="connsiteY22" fmla="*/ 877077 h 923730"/>
              <a:gd name="connsiteX23" fmla="*/ 718502 w 1670601"/>
              <a:gd name="connsiteY23" fmla="*/ 867747 h 923730"/>
              <a:gd name="connsiteX24" fmla="*/ 765155 w 1670601"/>
              <a:gd name="connsiteY24" fmla="*/ 849085 h 923730"/>
              <a:gd name="connsiteX25" fmla="*/ 1007751 w 1670601"/>
              <a:gd name="connsiteY25" fmla="*/ 839755 h 923730"/>
              <a:gd name="connsiteX26" fmla="*/ 1054404 w 1670601"/>
              <a:gd name="connsiteY26" fmla="*/ 830424 h 923730"/>
              <a:gd name="connsiteX27" fmla="*/ 1082396 w 1670601"/>
              <a:gd name="connsiteY27" fmla="*/ 811763 h 923730"/>
              <a:gd name="connsiteX28" fmla="*/ 1138379 w 1670601"/>
              <a:gd name="connsiteY28" fmla="*/ 802432 h 923730"/>
              <a:gd name="connsiteX29" fmla="*/ 1194363 w 1670601"/>
              <a:gd name="connsiteY29" fmla="*/ 783771 h 923730"/>
              <a:gd name="connsiteX30" fmla="*/ 1222355 w 1670601"/>
              <a:gd name="connsiteY30" fmla="*/ 774440 h 923730"/>
              <a:gd name="connsiteX31" fmla="*/ 1259677 w 1670601"/>
              <a:gd name="connsiteY31" fmla="*/ 765110 h 923730"/>
              <a:gd name="connsiteX32" fmla="*/ 1315661 w 1670601"/>
              <a:gd name="connsiteY32" fmla="*/ 746449 h 923730"/>
              <a:gd name="connsiteX33" fmla="*/ 1380975 w 1670601"/>
              <a:gd name="connsiteY33" fmla="*/ 718457 h 923730"/>
              <a:gd name="connsiteX34" fmla="*/ 1418298 w 1670601"/>
              <a:gd name="connsiteY34" fmla="*/ 699796 h 923730"/>
              <a:gd name="connsiteX35" fmla="*/ 1446290 w 1670601"/>
              <a:gd name="connsiteY35" fmla="*/ 690465 h 923730"/>
              <a:gd name="connsiteX36" fmla="*/ 1502273 w 1670601"/>
              <a:gd name="connsiteY36" fmla="*/ 643812 h 923730"/>
              <a:gd name="connsiteX37" fmla="*/ 1539596 w 1670601"/>
              <a:gd name="connsiteY37" fmla="*/ 597159 h 923730"/>
              <a:gd name="connsiteX38" fmla="*/ 1567588 w 1670601"/>
              <a:gd name="connsiteY38" fmla="*/ 569167 h 923730"/>
              <a:gd name="connsiteX39" fmla="*/ 1586249 w 1670601"/>
              <a:gd name="connsiteY39" fmla="*/ 541175 h 923730"/>
              <a:gd name="connsiteX40" fmla="*/ 1642232 w 1670601"/>
              <a:gd name="connsiteY40" fmla="*/ 503853 h 923730"/>
              <a:gd name="connsiteX41" fmla="*/ 1660894 w 1670601"/>
              <a:gd name="connsiteY41" fmla="*/ 475861 h 923730"/>
              <a:gd name="connsiteX42" fmla="*/ 1660894 w 1670601"/>
              <a:gd name="connsiteY42" fmla="*/ 354563 h 923730"/>
              <a:gd name="connsiteX43" fmla="*/ 1651563 w 1670601"/>
              <a:gd name="connsiteY43" fmla="*/ 307910 h 923730"/>
              <a:gd name="connsiteX44" fmla="*/ 1632902 w 1670601"/>
              <a:gd name="connsiteY44" fmla="*/ 251926 h 923730"/>
              <a:gd name="connsiteX45" fmla="*/ 1623571 w 1670601"/>
              <a:gd name="connsiteY45" fmla="*/ 223934 h 923730"/>
              <a:gd name="connsiteX46" fmla="*/ 1604910 w 1670601"/>
              <a:gd name="connsiteY46" fmla="*/ 121298 h 923730"/>
              <a:gd name="connsiteX47" fmla="*/ 1586249 w 1670601"/>
              <a:gd name="connsiteY47" fmla="*/ 93306 h 923730"/>
              <a:gd name="connsiteX48" fmla="*/ 1576918 w 1670601"/>
              <a:gd name="connsiteY48" fmla="*/ 65314 h 923730"/>
              <a:gd name="connsiteX49" fmla="*/ 1520935 w 1670601"/>
              <a:gd name="connsiteY49" fmla="*/ 37322 h 923730"/>
              <a:gd name="connsiteX50" fmla="*/ 1483612 w 1670601"/>
              <a:gd name="connsiteY50" fmla="*/ 27992 h 923730"/>
              <a:gd name="connsiteX51" fmla="*/ 1455620 w 1670601"/>
              <a:gd name="connsiteY51" fmla="*/ 18661 h 923730"/>
              <a:gd name="connsiteX52" fmla="*/ 1408967 w 1670601"/>
              <a:gd name="connsiteY52" fmla="*/ 9330 h 923730"/>
              <a:gd name="connsiteX53" fmla="*/ 867792 w 1670601"/>
              <a:gd name="connsiteY53" fmla="*/ 9330 h 923730"/>
              <a:gd name="connsiteX54" fmla="*/ 811808 w 1670601"/>
              <a:gd name="connsiteY54" fmla="*/ 0 h 923730"/>
              <a:gd name="connsiteX55" fmla="*/ 718502 w 1670601"/>
              <a:gd name="connsiteY55" fmla="*/ 18661 h 923730"/>
              <a:gd name="connsiteX56" fmla="*/ 690510 w 1670601"/>
              <a:gd name="connsiteY56" fmla="*/ 37322 h 923730"/>
              <a:gd name="connsiteX57" fmla="*/ 634526 w 1670601"/>
              <a:gd name="connsiteY57" fmla="*/ 55983 h 923730"/>
              <a:gd name="connsiteX58" fmla="*/ 606535 w 1670601"/>
              <a:gd name="connsiteY58" fmla="*/ 74645 h 923730"/>
              <a:gd name="connsiteX59" fmla="*/ 578543 w 1670601"/>
              <a:gd name="connsiteY59" fmla="*/ 83975 h 923730"/>
              <a:gd name="connsiteX60" fmla="*/ 559881 w 1670601"/>
              <a:gd name="connsiteY60" fmla="*/ 102636 h 923730"/>
              <a:gd name="connsiteX61" fmla="*/ 503898 w 1670601"/>
              <a:gd name="connsiteY61" fmla="*/ 121298 h 923730"/>
              <a:gd name="connsiteX62" fmla="*/ 382600 w 1670601"/>
              <a:gd name="connsiteY62" fmla="*/ 111967 h 923730"/>
              <a:gd name="connsiteX63" fmla="*/ 354608 w 1670601"/>
              <a:gd name="connsiteY63" fmla="*/ 102636 h 923730"/>
              <a:gd name="connsiteX64" fmla="*/ 242641 w 1670601"/>
              <a:gd name="connsiteY64" fmla="*/ 83975 h 923730"/>
              <a:gd name="connsiteX65" fmla="*/ 9375 w 1670601"/>
              <a:gd name="connsiteY65" fmla="*/ 83975 h 92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70601" h="923730">
                <a:moveTo>
                  <a:pt x="9375" y="83975"/>
                </a:moveTo>
                <a:lnTo>
                  <a:pt x="9375" y="83975"/>
                </a:lnTo>
                <a:cubicBezTo>
                  <a:pt x="3570" y="136225"/>
                  <a:pt x="-8449" y="167074"/>
                  <a:pt x="9375" y="214604"/>
                </a:cubicBezTo>
                <a:cubicBezTo>
                  <a:pt x="13313" y="225104"/>
                  <a:pt x="21816" y="233265"/>
                  <a:pt x="28037" y="242596"/>
                </a:cubicBezTo>
                <a:cubicBezTo>
                  <a:pt x="31147" y="261257"/>
                  <a:pt x="35654" y="279738"/>
                  <a:pt x="37367" y="298579"/>
                </a:cubicBezTo>
                <a:cubicBezTo>
                  <a:pt x="41881" y="348235"/>
                  <a:pt x="39961" y="398466"/>
                  <a:pt x="46698" y="447869"/>
                </a:cubicBezTo>
                <a:cubicBezTo>
                  <a:pt x="49356" y="467359"/>
                  <a:pt x="48992" y="492942"/>
                  <a:pt x="65359" y="503853"/>
                </a:cubicBezTo>
                <a:lnTo>
                  <a:pt x="93351" y="522514"/>
                </a:lnTo>
                <a:cubicBezTo>
                  <a:pt x="105792" y="541175"/>
                  <a:pt x="114814" y="562639"/>
                  <a:pt x="130673" y="578498"/>
                </a:cubicBezTo>
                <a:cubicBezTo>
                  <a:pt x="136894" y="584718"/>
                  <a:pt x="143839" y="590290"/>
                  <a:pt x="149335" y="597159"/>
                </a:cubicBezTo>
                <a:cubicBezTo>
                  <a:pt x="156340" y="605916"/>
                  <a:pt x="160067" y="617222"/>
                  <a:pt x="167996" y="625151"/>
                </a:cubicBezTo>
                <a:cubicBezTo>
                  <a:pt x="175925" y="633080"/>
                  <a:pt x="186657" y="637592"/>
                  <a:pt x="195988" y="643812"/>
                </a:cubicBezTo>
                <a:cubicBezTo>
                  <a:pt x="202208" y="653143"/>
                  <a:pt x="209634" y="661774"/>
                  <a:pt x="214649" y="671804"/>
                </a:cubicBezTo>
                <a:cubicBezTo>
                  <a:pt x="219047" y="680601"/>
                  <a:pt x="218919" y="691362"/>
                  <a:pt x="223979" y="699796"/>
                </a:cubicBezTo>
                <a:cubicBezTo>
                  <a:pt x="228505" y="707339"/>
                  <a:pt x="237363" y="711419"/>
                  <a:pt x="242641" y="718457"/>
                </a:cubicBezTo>
                <a:cubicBezTo>
                  <a:pt x="305952" y="802870"/>
                  <a:pt x="255825" y="750301"/>
                  <a:pt x="298624" y="793102"/>
                </a:cubicBezTo>
                <a:cubicBezTo>
                  <a:pt x="301734" y="805543"/>
                  <a:pt x="304270" y="818141"/>
                  <a:pt x="307955" y="830424"/>
                </a:cubicBezTo>
                <a:cubicBezTo>
                  <a:pt x="313607" y="849265"/>
                  <a:pt x="310249" y="875497"/>
                  <a:pt x="326616" y="886408"/>
                </a:cubicBezTo>
                <a:cubicBezTo>
                  <a:pt x="335947" y="892628"/>
                  <a:pt x="344301" y="900652"/>
                  <a:pt x="354608" y="905069"/>
                </a:cubicBezTo>
                <a:cubicBezTo>
                  <a:pt x="366395" y="910121"/>
                  <a:pt x="379600" y="910877"/>
                  <a:pt x="391930" y="914400"/>
                </a:cubicBezTo>
                <a:cubicBezTo>
                  <a:pt x="401387" y="917102"/>
                  <a:pt x="410591" y="920620"/>
                  <a:pt x="419922" y="923730"/>
                </a:cubicBezTo>
                <a:cubicBezTo>
                  <a:pt x="543033" y="917251"/>
                  <a:pt x="554309" y="927989"/>
                  <a:pt x="634526" y="905069"/>
                </a:cubicBezTo>
                <a:cubicBezTo>
                  <a:pt x="689253" y="889432"/>
                  <a:pt x="635982" y="904340"/>
                  <a:pt x="690510" y="877077"/>
                </a:cubicBezTo>
                <a:cubicBezTo>
                  <a:pt x="699307" y="872679"/>
                  <a:pt x="709293" y="871200"/>
                  <a:pt x="718502" y="867747"/>
                </a:cubicBezTo>
                <a:cubicBezTo>
                  <a:pt x="734185" y="861866"/>
                  <a:pt x="748484" y="850698"/>
                  <a:pt x="765155" y="849085"/>
                </a:cubicBezTo>
                <a:cubicBezTo>
                  <a:pt x="845704" y="841290"/>
                  <a:pt x="926886" y="842865"/>
                  <a:pt x="1007751" y="839755"/>
                </a:cubicBezTo>
                <a:cubicBezTo>
                  <a:pt x="1023302" y="836645"/>
                  <a:pt x="1039555" y="835992"/>
                  <a:pt x="1054404" y="830424"/>
                </a:cubicBezTo>
                <a:cubicBezTo>
                  <a:pt x="1064904" y="826486"/>
                  <a:pt x="1071757" y="815309"/>
                  <a:pt x="1082396" y="811763"/>
                </a:cubicBezTo>
                <a:cubicBezTo>
                  <a:pt x="1100344" y="805780"/>
                  <a:pt x="1120025" y="807020"/>
                  <a:pt x="1138379" y="802432"/>
                </a:cubicBezTo>
                <a:cubicBezTo>
                  <a:pt x="1157462" y="797661"/>
                  <a:pt x="1175702" y="789991"/>
                  <a:pt x="1194363" y="783771"/>
                </a:cubicBezTo>
                <a:cubicBezTo>
                  <a:pt x="1203694" y="780661"/>
                  <a:pt x="1212813" y="776825"/>
                  <a:pt x="1222355" y="774440"/>
                </a:cubicBezTo>
                <a:cubicBezTo>
                  <a:pt x="1234796" y="771330"/>
                  <a:pt x="1247394" y="768795"/>
                  <a:pt x="1259677" y="765110"/>
                </a:cubicBezTo>
                <a:cubicBezTo>
                  <a:pt x="1278518" y="759458"/>
                  <a:pt x="1315661" y="746449"/>
                  <a:pt x="1315661" y="746449"/>
                </a:cubicBezTo>
                <a:cubicBezTo>
                  <a:pt x="1372386" y="708631"/>
                  <a:pt x="1312118" y="744278"/>
                  <a:pt x="1380975" y="718457"/>
                </a:cubicBezTo>
                <a:cubicBezTo>
                  <a:pt x="1393999" y="713573"/>
                  <a:pt x="1405513" y="705275"/>
                  <a:pt x="1418298" y="699796"/>
                </a:cubicBezTo>
                <a:cubicBezTo>
                  <a:pt x="1427338" y="695922"/>
                  <a:pt x="1436959" y="693575"/>
                  <a:pt x="1446290" y="690465"/>
                </a:cubicBezTo>
                <a:cubicBezTo>
                  <a:pt x="1512769" y="623984"/>
                  <a:pt x="1437332" y="695763"/>
                  <a:pt x="1502273" y="643812"/>
                </a:cubicBezTo>
                <a:cubicBezTo>
                  <a:pt x="1529422" y="622094"/>
                  <a:pt x="1515345" y="626260"/>
                  <a:pt x="1539596" y="597159"/>
                </a:cubicBezTo>
                <a:cubicBezTo>
                  <a:pt x="1548044" y="587022"/>
                  <a:pt x="1559140" y="579304"/>
                  <a:pt x="1567588" y="569167"/>
                </a:cubicBezTo>
                <a:cubicBezTo>
                  <a:pt x="1574767" y="560552"/>
                  <a:pt x="1577810" y="548560"/>
                  <a:pt x="1586249" y="541175"/>
                </a:cubicBezTo>
                <a:cubicBezTo>
                  <a:pt x="1603128" y="526406"/>
                  <a:pt x="1642232" y="503853"/>
                  <a:pt x="1642232" y="503853"/>
                </a:cubicBezTo>
                <a:cubicBezTo>
                  <a:pt x="1648453" y="494522"/>
                  <a:pt x="1656477" y="486168"/>
                  <a:pt x="1660894" y="475861"/>
                </a:cubicBezTo>
                <a:cubicBezTo>
                  <a:pt x="1678892" y="433866"/>
                  <a:pt x="1667604" y="401537"/>
                  <a:pt x="1660894" y="354563"/>
                </a:cubicBezTo>
                <a:cubicBezTo>
                  <a:pt x="1658651" y="338863"/>
                  <a:pt x="1655736" y="323210"/>
                  <a:pt x="1651563" y="307910"/>
                </a:cubicBezTo>
                <a:cubicBezTo>
                  <a:pt x="1646387" y="288932"/>
                  <a:pt x="1639122" y="270587"/>
                  <a:pt x="1632902" y="251926"/>
                </a:cubicBezTo>
                <a:lnTo>
                  <a:pt x="1623571" y="223934"/>
                </a:lnTo>
                <a:cubicBezTo>
                  <a:pt x="1620354" y="198195"/>
                  <a:pt x="1619295" y="150067"/>
                  <a:pt x="1604910" y="121298"/>
                </a:cubicBezTo>
                <a:cubicBezTo>
                  <a:pt x="1599895" y="111268"/>
                  <a:pt x="1591264" y="103336"/>
                  <a:pt x="1586249" y="93306"/>
                </a:cubicBezTo>
                <a:cubicBezTo>
                  <a:pt x="1581850" y="84509"/>
                  <a:pt x="1583062" y="72994"/>
                  <a:pt x="1576918" y="65314"/>
                </a:cubicBezTo>
                <a:cubicBezTo>
                  <a:pt x="1564803" y="50170"/>
                  <a:pt x="1538463" y="42330"/>
                  <a:pt x="1520935" y="37322"/>
                </a:cubicBezTo>
                <a:cubicBezTo>
                  <a:pt x="1508605" y="33799"/>
                  <a:pt x="1495942" y="31515"/>
                  <a:pt x="1483612" y="27992"/>
                </a:cubicBezTo>
                <a:cubicBezTo>
                  <a:pt x="1474155" y="25290"/>
                  <a:pt x="1465162" y="21047"/>
                  <a:pt x="1455620" y="18661"/>
                </a:cubicBezTo>
                <a:cubicBezTo>
                  <a:pt x="1440235" y="14814"/>
                  <a:pt x="1424518" y="12440"/>
                  <a:pt x="1408967" y="9330"/>
                </a:cubicBezTo>
                <a:cubicBezTo>
                  <a:pt x="1148731" y="15526"/>
                  <a:pt x="1078236" y="28461"/>
                  <a:pt x="867792" y="9330"/>
                </a:cubicBezTo>
                <a:cubicBezTo>
                  <a:pt x="848951" y="7617"/>
                  <a:pt x="830469" y="3110"/>
                  <a:pt x="811808" y="0"/>
                </a:cubicBezTo>
                <a:cubicBezTo>
                  <a:pt x="799172" y="2106"/>
                  <a:pt x="736221" y="11067"/>
                  <a:pt x="718502" y="18661"/>
                </a:cubicBezTo>
                <a:cubicBezTo>
                  <a:pt x="708195" y="23078"/>
                  <a:pt x="700758" y="32768"/>
                  <a:pt x="690510" y="37322"/>
                </a:cubicBezTo>
                <a:cubicBezTo>
                  <a:pt x="672535" y="45311"/>
                  <a:pt x="634526" y="55983"/>
                  <a:pt x="634526" y="55983"/>
                </a:cubicBezTo>
                <a:cubicBezTo>
                  <a:pt x="625196" y="62204"/>
                  <a:pt x="616565" y="69630"/>
                  <a:pt x="606535" y="74645"/>
                </a:cubicBezTo>
                <a:cubicBezTo>
                  <a:pt x="597738" y="79044"/>
                  <a:pt x="586977" y="78915"/>
                  <a:pt x="578543" y="83975"/>
                </a:cubicBezTo>
                <a:cubicBezTo>
                  <a:pt x="570999" y="88501"/>
                  <a:pt x="567749" y="98702"/>
                  <a:pt x="559881" y="102636"/>
                </a:cubicBezTo>
                <a:cubicBezTo>
                  <a:pt x="542287" y="111433"/>
                  <a:pt x="503898" y="121298"/>
                  <a:pt x="503898" y="121298"/>
                </a:cubicBezTo>
                <a:cubicBezTo>
                  <a:pt x="463465" y="118188"/>
                  <a:pt x="422839" y="116997"/>
                  <a:pt x="382600" y="111967"/>
                </a:cubicBezTo>
                <a:cubicBezTo>
                  <a:pt x="372841" y="110747"/>
                  <a:pt x="364150" y="105021"/>
                  <a:pt x="354608" y="102636"/>
                </a:cubicBezTo>
                <a:cubicBezTo>
                  <a:pt x="331523" y="96865"/>
                  <a:pt x="261066" y="84633"/>
                  <a:pt x="242641" y="83975"/>
                </a:cubicBezTo>
                <a:cubicBezTo>
                  <a:pt x="177368" y="81644"/>
                  <a:pt x="48253" y="83975"/>
                  <a:pt x="9375" y="839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8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Identification: </a:t>
            </a:r>
            <a:r>
              <a:rPr lang="en-US" dirty="0"/>
              <a:t>“is how a user tells a system who he or she is (for example, by using a username or User ID);</a:t>
            </a:r>
          </a:p>
          <a:p>
            <a:endParaRPr lang="en-US" b="1" dirty="0"/>
          </a:p>
          <a:p>
            <a:r>
              <a:rPr lang="en-US" b="1" dirty="0"/>
              <a:t>Authentication: </a:t>
            </a:r>
            <a:r>
              <a:rPr lang="en-US" dirty="0"/>
              <a:t>“is the process of verifying a user's claimed identity (for example, by comparing an entered password to the password stored on a system for a given username).”;</a:t>
            </a:r>
          </a:p>
          <a:p>
            <a:endParaRPr lang="en-US" b="1" dirty="0"/>
          </a:p>
          <a:p>
            <a:r>
              <a:rPr lang="en-US" b="1" dirty="0"/>
              <a:t>Authorization: </a:t>
            </a:r>
            <a:r>
              <a:rPr lang="en-US" dirty="0"/>
              <a:t>“defines a user's rights and permissions on a system. After a user (or process) is authenticated, authorization determines what that user can do on the system.”;</a:t>
            </a:r>
          </a:p>
          <a:p>
            <a:endParaRPr lang="en-US" dirty="0"/>
          </a:p>
          <a:p>
            <a:r>
              <a:rPr lang="en-US" b="1" dirty="0"/>
              <a:t>Auditing: </a:t>
            </a:r>
            <a:r>
              <a:rPr lang="en-US" dirty="0"/>
              <a:t>“an evaluation of an organization, system, process, project or product”.</a:t>
            </a:r>
          </a:p>
        </p:txBody>
      </p:sp>
    </p:spTree>
    <p:extLst>
      <p:ext uri="{BB962C8B-B14F-4D97-AF65-F5344CB8AC3E}">
        <p14:creationId xmlns:p14="http://schemas.microsoft.com/office/powerpoint/2010/main" xmlns="" val="38119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Excuses from practitioners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i="1" dirty="0"/>
              <a:t>“No one will do that!”</a:t>
            </a:r>
          </a:p>
          <a:p>
            <a:pPr>
              <a:spcAft>
                <a:spcPts val="1200"/>
              </a:spcAft>
            </a:pPr>
            <a:r>
              <a:rPr lang="en-US" sz="2800" i="1" dirty="0"/>
              <a:t>“Why would anyone do that?”</a:t>
            </a:r>
          </a:p>
          <a:p>
            <a:pPr>
              <a:spcAft>
                <a:spcPts val="1200"/>
              </a:spcAft>
            </a:pPr>
            <a:r>
              <a:rPr lang="en-US" sz="2800" i="1" dirty="0"/>
              <a:t>“We've never been attacked.”</a:t>
            </a:r>
          </a:p>
          <a:p>
            <a:pPr>
              <a:spcAft>
                <a:spcPts val="1200"/>
              </a:spcAft>
            </a:pPr>
            <a:r>
              <a:rPr lang="en-US" sz="2800" i="1" dirty="0"/>
              <a:t>“We're secure, we use cryptography.”</a:t>
            </a:r>
          </a:p>
          <a:p>
            <a:pPr>
              <a:spcAft>
                <a:spcPts val="1200"/>
              </a:spcAft>
            </a:pPr>
            <a:r>
              <a:rPr lang="en-US" sz="2800" i="1" dirty="0"/>
              <a:t>“We're secure, we use ACLs.”</a:t>
            </a:r>
          </a:p>
          <a:p>
            <a:pPr>
              <a:spcAft>
                <a:spcPts val="1200"/>
              </a:spcAft>
            </a:pPr>
            <a:r>
              <a:rPr lang="en-US" sz="2800" i="1" dirty="0"/>
              <a:t>“We're secure, we use a firewall.”</a:t>
            </a:r>
          </a:p>
        </p:txBody>
      </p:sp>
    </p:spTree>
    <p:extLst>
      <p:ext uri="{BB962C8B-B14F-4D97-AF65-F5344CB8AC3E}">
        <p14:creationId xmlns:p14="http://schemas.microsoft.com/office/powerpoint/2010/main" xmlns="" val="13588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9272435DF6CD44B943EDF910467F43" ma:contentTypeVersion="16" ma:contentTypeDescription="Create a new document." ma:contentTypeScope="" ma:versionID="0b24be9ee30a9a0399593bd098db39af">
  <xsd:schema xmlns:xsd="http://www.w3.org/2001/XMLSchema" xmlns:xs="http://www.w3.org/2001/XMLSchema" xmlns:p="http://schemas.microsoft.com/office/2006/metadata/properties" xmlns:ns2="8a6a7c81-d6cb-4658-810d-930303bfe2ca" xmlns:ns3="c7b5b248-4698-444a-94ee-e1bf675e5bd9" targetNamespace="http://schemas.microsoft.com/office/2006/metadata/properties" ma:root="true" ma:fieldsID="fe4d42c573a90ba61c38f04bb6cd8264" ns2:_="" ns3:_="">
    <xsd:import namespace="8a6a7c81-d6cb-4658-810d-930303bfe2ca"/>
    <xsd:import namespace="c7b5b248-4698-444a-94ee-e1bf675e5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a7c81-d6cb-4658-810d-930303bfe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b248-4698-444a-94ee-e1bf675e5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138144-e242-46d6-83fe-0c6420e8f677}" ma:internalName="TaxCatchAll" ma:showField="CatchAllData" ma:web="c7b5b248-4698-444a-94ee-e1bf675e5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B8F397-04DC-457F-AA72-CEA806105188}"/>
</file>

<file path=customXml/itemProps2.xml><?xml version="1.0" encoding="utf-8"?>
<ds:datastoreItem xmlns:ds="http://schemas.openxmlformats.org/officeDocument/2006/customXml" ds:itemID="{9A90F020-DDAE-458C-B62D-467A75FDEA4E}"/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7963</TotalTime>
  <Words>930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Lecture2-Lifecycle</vt:lpstr>
      <vt:lpstr>HDOfficeLightV0</vt:lpstr>
      <vt:lpstr>Properties of secure software </vt:lpstr>
      <vt:lpstr>Confidentiality</vt:lpstr>
      <vt:lpstr>Integrity</vt:lpstr>
      <vt:lpstr>Availability</vt:lpstr>
      <vt:lpstr>Nonrepudiation (accountability) </vt:lpstr>
      <vt:lpstr>Authentication</vt:lpstr>
      <vt:lpstr>Secure Software Development Life Cycle (SSDLC)</vt:lpstr>
      <vt:lpstr>Core principles</vt:lpstr>
      <vt:lpstr>Excuses from practitioners</vt:lpstr>
      <vt:lpstr>More excuses</vt:lpstr>
      <vt:lpstr>Good and Bad Practices</vt:lpstr>
      <vt:lpstr>Good practices: Input validation</vt:lpstr>
      <vt:lpstr>Good practices: Confidentiality</vt:lpstr>
      <vt:lpstr>Good practices: Integrity</vt:lpstr>
      <vt:lpstr>Good practices: Activities</vt:lpstr>
      <vt:lpstr>Bad practices</vt:lpstr>
      <vt:lpstr>More bad practices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 Marty Stepp</dc:creator>
  <cp:keywords/>
  <dc:description>Amiangshu Bosu, SIU Carbondale</dc:description>
  <cp:lastModifiedBy>Anindya Iqbal</cp:lastModifiedBy>
  <cp:revision>994</cp:revision>
  <dcterms:created xsi:type="dcterms:W3CDTF">2008-06-28T20:57:21Z</dcterms:created>
  <dcterms:modified xsi:type="dcterms:W3CDTF">2016-11-22T17:32:30Z</dcterms:modified>
</cp:coreProperties>
</file>