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6858000" cy="9144000"/>
  <p:embeddedFontLst>
    <p:embeddedFont>
      <p:font typeface="Helvetica Neue"/>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4" roundtripDataSignature="AMtx7mjI6rrx03LZdc3xiZXWktSLBimH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3" Type="http://schemas.openxmlformats.org/officeDocument/2006/relationships/slide" Target="slides/slide7.xml"/><Relationship Id="rId18" Type="http://schemas.openxmlformats.org/officeDocument/2006/relationships/slide" Target="slides/slide12.xml"/><Relationship Id="rId21" Type="http://schemas.openxmlformats.org/officeDocument/2006/relationships/slide" Target="slides/slide15.xml"/><Relationship Id="rId3" Type="http://schemas.openxmlformats.org/officeDocument/2006/relationships/presProps" Target="presProps.xml"/><Relationship Id="rId34" Type="http://customschemas.google.com/relationships/presentationmetadata" Target="metadata"/><Relationship Id="rId25" Type="http://schemas.openxmlformats.org/officeDocument/2006/relationships/slide" Target="slides/slide19.xml"/><Relationship Id="rId7" Type="http://schemas.openxmlformats.org/officeDocument/2006/relationships/slide" Target="slides/slide1.xml"/><Relationship Id="rId33" Type="http://schemas.openxmlformats.org/officeDocument/2006/relationships/font" Target="fonts/HelveticaNeue-boldItalic.fntdata"/><Relationship Id="rId12" Type="http://schemas.openxmlformats.org/officeDocument/2006/relationships/slide" Target="slides/slide6.xml"/><Relationship Id="rId17" Type="http://schemas.openxmlformats.org/officeDocument/2006/relationships/slide" Target="slides/slide11.xml"/><Relationship Id="rId20" Type="http://schemas.openxmlformats.org/officeDocument/2006/relationships/slide" Target="slides/slide14.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24" Type="http://schemas.openxmlformats.org/officeDocument/2006/relationships/slide" Target="slides/slide18.xml"/><Relationship Id="rId1" Type="http://schemas.openxmlformats.org/officeDocument/2006/relationships/theme" Target="theme/theme2.xml"/><Relationship Id="rId6" Type="http://schemas.openxmlformats.org/officeDocument/2006/relationships/notesMaster" Target="notesMasters/notesMaster1.xml"/><Relationship Id="rId11" Type="http://schemas.openxmlformats.org/officeDocument/2006/relationships/slide" Target="slides/slide5.xml"/><Relationship Id="rId32" Type="http://schemas.openxmlformats.org/officeDocument/2006/relationships/font" Target="fonts/HelveticaNeue-italic.fntdata"/><Relationship Id="rId23" Type="http://schemas.openxmlformats.org/officeDocument/2006/relationships/slide" Target="slides/slide17.xml"/><Relationship Id="rId28" Type="http://schemas.openxmlformats.org/officeDocument/2006/relationships/slide" Target="slides/slide22.xml"/><Relationship Id="rId5" Type="http://schemas.openxmlformats.org/officeDocument/2006/relationships/slideMaster" Target="slideMasters/slideMaster2.xml"/><Relationship Id="rId15" Type="http://schemas.openxmlformats.org/officeDocument/2006/relationships/slide" Target="slides/slide9.xml"/><Relationship Id="rId36" Type="http://schemas.openxmlformats.org/officeDocument/2006/relationships/customXml" Target="../customXml/item2.xml"/><Relationship Id="rId31" Type="http://schemas.openxmlformats.org/officeDocument/2006/relationships/font" Target="fonts/HelveticaNeue-bold.fntdata"/><Relationship Id="rId10" Type="http://schemas.openxmlformats.org/officeDocument/2006/relationships/slide" Target="slides/slide4.xml"/><Relationship Id="rId19" Type="http://schemas.openxmlformats.org/officeDocument/2006/relationships/slide" Target="slides/slide13.xml"/><Relationship Id="rId22" Type="http://schemas.openxmlformats.org/officeDocument/2006/relationships/slide" Target="slides/slide16.xml"/><Relationship Id="rId4" Type="http://schemas.openxmlformats.org/officeDocument/2006/relationships/slideMaster" Target="slideMasters/slideMaster1.xml"/><Relationship Id="rId9" Type="http://schemas.openxmlformats.org/officeDocument/2006/relationships/slide" Target="slides/slide3.xml"/><Relationship Id="rId27" Type="http://schemas.openxmlformats.org/officeDocument/2006/relationships/slide" Target="slides/slide21.xml"/><Relationship Id="rId30" Type="http://schemas.openxmlformats.org/officeDocument/2006/relationships/font" Target="fonts/HelveticaNeue-regular.fntdata"/><Relationship Id="rId14" Type="http://schemas.openxmlformats.org/officeDocument/2006/relationships/slide" Target="slides/slide8.xml"/><Relationship Id="rId35" Type="http://schemas.openxmlformats.org/officeDocument/2006/relationships/customXml" Target="../customXml/item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3" name="Google Shape;16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7" name="Google Shape;29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3" name="Google Shape;30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9" name="Google Shape;30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5" name="Google Shape;31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2" name="Google Shape;33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8" name="Google Shape;33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4" name="Google Shape;34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0" name="Google Shape;37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8" name="Google Shape;37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5" name="Google Shape;38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2" name="Google Shape;17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1" name="Google Shape;39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7" name="Google Shape;39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3" name="Google Shape;40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9" name="Google Shape;40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8" name="Google Shape;17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4" name="Google Shape;18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0" name="Google Shape;21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lang="en-US"/>
              <a:t>Data repository can be active or passive</a:t>
            </a:r>
            <a:endParaRPr/>
          </a:p>
          <a:p>
            <a:pPr indent="-95250" lvl="0" marL="171450" rtl="0" algn="l">
              <a:spcBef>
                <a:spcPts val="360"/>
              </a:spcBef>
              <a:spcAft>
                <a:spcPts val="0"/>
              </a:spcAft>
              <a:buClr>
                <a:schemeClr val="dk1"/>
              </a:buClr>
              <a:buSzPts val="1200"/>
              <a:buFont typeface="Arial"/>
              <a:buNone/>
            </a:pPr>
            <a:r>
              <a:t/>
            </a:r>
            <a:endParaRPr/>
          </a:p>
        </p:txBody>
      </p:sp>
      <p:sp>
        <p:nvSpPr>
          <p:cNvPr id="211" name="Google Shape;21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3" name="Google Shape;23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9" name="Google Shape;25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5" name="Google Shape;26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1" name="Google Shape;29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5"/>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0033CC"/>
              </a:buClr>
              <a:buSzPts val="3300"/>
              <a:buFont typeface="Arial Rounded"/>
              <a:buNone/>
              <a:defRPr b="1">
                <a:solidFill>
                  <a:srgbClr val="0033CC"/>
                </a:solidFill>
                <a:latin typeface="Arial Rounded"/>
                <a:ea typeface="Arial Rounded"/>
                <a:cs typeface="Arial Rounded"/>
                <a:sym typeface="Arial Round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5"/>
          <p:cNvSpPr txBox="1"/>
          <p:nvPr>
            <p:ph idx="1" type="body"/>
          </p:nvPr>
        </p:nvSpPr>
        <p:spPr>
          <a:xfrm>
            <a:off x="628650" y="1216479"/>
            <a:ext cx="7886700" cy="49604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Font typeface="Calibri"/>
              <a:buChar char="ꟷ"/>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 name="Google Shape;20;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35"/>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5"/>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3" name="Google Shape;83;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37"/>
          <p:cNvSpPr txBox="1"/>
          <p:nvPr>
            <p:ph type="ctrTitle"/>
          </p:nvPr>
        </p:nvSpPr>
        <p:spPr>
          <a:xfrm>
            <a:off x="1143000" y="1124530"/>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0033CC"/>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rgbClr val="3F3F3F"/>
              </a:buClr>
              <a:buSzPts val="1800"/>
              <a:buNone/>
              <a:defRPr sz="1800">
                <a:solidFill>
                  <a:srgbClr val="3F3F3F"/>
                </a:solidFill>
              </a:defRPr>
            </a:lvl1pPr>
            <a:lvl2pPr lvl="1" algn="ctr">
              <a:lnSpc>
                <a:spcPct val="90000"/>
              </a:lnSpc>
              <a:spcBef>
                <a:spcPts val="375"/>
              </a:spcBef>
              <a:spcAft>
                <a:spcPts val="0"/>
              </a:spcAft>
              <a:buClr>
                <a:schemeClr val="dk1"/>
              </a:buClr>
              <a:buSzPts val="2100"/>
              <a:buNone/>
              <a:defRPr sz="2100"/>
            </a:lvl2pPr>
            <a:lvl3pPr lvl="2" algn="ctr">
              <a:lnSpc>
                <a:spcPct val="90000"/>
              </a:lnSpc>
              <a:spcBef>
                <a:spcPts val="375"/>
              </a:spcBef>
              <a:spcAft>
                <a:spcPts val="0"/>
              </a:spcAft>
              <a:buClr>
                <a:schemeClr val="dk1"/>
              </a:buClr>
              <a:buSzPts val="1800"/>
              <a:buNone/>
              <a:defRPr sz="1800"/>
            </a:lvl3pPr>
            <a:lvl4pPr lvl="3" algn="ctr">
              <a:lnSpc>
                <a:spcPct val="90000"/>
              </a:lnSpc>
              <a:spcBef>
                <a:spcPts val="375"/>
              </a:spcBef>
              <a:spcAft>
                <a:spcPts val="0"/>
              </a:spcAft>
              <a:buClr>
                <a:schemeClr val="dk1"/>
              </a:buClr>
              <a:buSzPts val="1500"/>
              <a:buNone/>
              <a:defRPr sz="1500"/>
            </a:lvl4pPr>
            <a:lvl5pPr lvl="4" algn="ctr">
              <a:lnSpc>
                <a:spcPct val="90000"/>
              </a:lnSpc>
              <a:spcBef>
                <a:spcPts val="375"/>
              </a:spcBef>
              <a:spcAft>
                <a:spcPts val="0"/>
              </a:spcAft>
              <a:buClr>
                <a:schemeClr val="dk1"/>
              </a:buClr>
              <a:buSzPts val="1500"/>
              <a:buNone/>
              <a:defRPr sz="1500"/>
            </a:lvl5pPr>
            <a:lvl6pPr lvl="5" algn="ctr">
              <a:spcBef>
                <a:spcPts val="300"/>
              </a:spcBef>
              <a:spcAft>
                <a:spcPts val="0"/>
              </a:spcAft>
              <a:buClr>
                <a:schemeClr val="dk1"/>
              </a:buClr>
              <a:buSzPts val="1500"/>
              <a:buNone/>
              <a:defRPr sz="1500"/>
            </a:lvl6pPr>
            <a:lvl7pPr lvl="6" algn="ctr">
              <a:spcBef>
                <a:spcPts val="300"/>
              </a:spcBef>
              <a:spcAft>
                <a:spcPts val="0"/>
              </a:spcAft>
              <a:buClr>
                <a:schemeClr val="dk1"/>
              </a:buClr>
              <a:buSzPts val="1500"/>
              <a:buNone/>
              <a:defRPr sz="1500"/>
            </a:lvl7pPr>
            <a:lvl8pPr lvl="7" algn="ctr">
              <a:spcBef>
                <a:spcPts val="300"/>
              </a:spcBef>
              <a:spcAft>
                <a:spcPts val="0"/>
              </a:spcAft>
              <a:buClr>
                <a:schemeClr val="dk1"/>
              </a:buClr>
              <a:buSzPts val="1500"/>
              <a:buNone/>
              <a:defRPr sz="1500"/>
            </a:lvl8pPr>
            <a:lvl9pPr lvl="8" algn="ctr">
              <a:spcBef>
                <a:spcPts val="300"/>
              </a:spcBef>
              <a:spcAft>
                <a:spcPts val="0"/>
              </a:spcAft>
              <a:buClr>
                <a:schemeClr val="dk1"/>
              </a:buClr>
              <a:buSzPts val="1500"/>
              <a:buNone/>
              <a:defRPr sz="1500"/>
            </a:lvl9pPr>
          </a:lstStyle>
          <a:p/>
        </p:txBody>
      </p:sp>
      <p:sp>
        <p:nvSpPr>
          <p:cNvPr id="95" name="Google Shape;95;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7"/>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8" name="Shape 98"/>
        <p:cNvGrpSpPr/>
        <p:nvPr/>
      </p:nvGrpSpPr>
      <p:grpSpPr>
        <a:xfrm>
          <a:off x="0" y="0"/>
          <a:ext cx="0" cy="0"/>
          <a:chOff x="0" y="0"/>
          <a:chExt cx="0" cy="0"/>
        </a:xfrm>
      </p:grpSpPr>
      <p:sp>
        <p:nvSpPr>
          <p:cNvPr id="99" name="Google Shape;99;p38"/>
          <p:cNvSpPr txBox="1"/>
          <p:nvPr>
            <p:ph type="title"/>
          </p:nvPr>
        </p:nvSpPr>
        <p:spPr>
          <a:xfrm>
            <a:off x="633845" y="14700"/>
            <a:ext cx="7886700" cy="899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33C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8"/>
          <p:cNvSpPr txBox="1"/>
          <p:nvPr>
            <p:ph idx="1" type="body"/>
          </p:nvPr>
        </p:nvSpPr>
        <p:spPr>
          <a:xfrm>
            <a:off x="633845" y="1118507"/>
            <a:ext cx="7886700" cy="50616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8"/>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4" name="Shape 104"/>
        <p:cNvGrpSpPr/>
        <p:nvPr/>
      </p:nvGrpSpPr>
      <p:grpSpPr>
        <a:xfrm>
          <a:off x="0" y="0"/>
          <a:ext cx="0" cy="0"/>
          <a:chOff x="0" y="0"/>
          <a:chExt cx="0" cy="0"/>
        </a:xfrm>
      </p:grpSpPr>
      <p:sp>
        <p:nvSpPr>
          <p:cNvPr id="105" name="Google Shape;105;p39"/>
          <p:cNvSpPr txBox="1"/>
          <p:nvPr>
            <p:ph type="title"/>
          </p:nvPr>
        </p:nvSpPr>
        <p:spPr>
          <a:xfrm>
            <a:off x="623888" y="1712423"/>
            <a:ext cx="78867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33CC"/>
              </a:buClr>
              <a:buSzPts val="4500"/>
              <a:buFont typeface="Calibri"/>
              <a:buNone/>
              <a:defRPr b="0"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39"/>
          <p:cNvSpPr txBox="1"/>
          <p:nvPr>
            <p:ph idx="1" type="body"/>
          </p:nvPr>
        </p:nvSpPr>
        <p:spPr>
          <a:xfrm>
            <a:off x="623888" y="455263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3F3F3F"/>
              </a:buClr>
              <a:buSzPts val="1800"/>
              <a:buNone/>
              <a:defRPr sz="1800">
                <a:solidFill>
                  <a:srgbClr val="3F3F3F"/>
                </a:solidFill>
              </a:defRPr>
            </a:lvl1pPr>
            <a:lvl2pPr indent="-228600" lvl="1" marL="914400" algn="l">
              <a:lnSpc>
                <a:spcPct val="90000"/>
              </a:lnSpc>
              <a:spcBef>
                <a:spcPts val="375"/>
              </a:spcBef>
              <a:spcAft>
                <a:spcPts val="0"/>
              </a:spcAft>
              <a:buClr>
                <a:srgbClr val="888888"/>
              </a:buClr>
              <a:buSzPts val="1350"/>
              <a:buNone/>
              <a:defRPr sz="1350">
                <a:solidFill>
                  <a:srgbClr val="888888"/>
                </a:solidFill>
              </a:defRPr>
            </a:lvl2pPr>
            <a:lvl3pPr indent="-228600" lvl="2" marL="1371600" algn="l">
              <a:lnSpc>
                <a:spcPct val="90000"/>
              </a:lnSpc>
              <a:spcBef>
                <a:spcPts val="375"/>
              </a:spcBef>
              <a:spcAft>
                <a:spcPts val="0"/>
              </a:spcAft>
              <a:buClr>
                <a:srgbClr val="888888"/>
              </a:buClr>
              <a:buSzPts val="1200"/>
              <a:buNone/>
              <a:defRPr sz="1200">
                <a:solidFill>
                  <a:srgbClr val="888888"/>
                </a:solidFill>
              </a:defRPr>
            </a:lvl3pPr>
            <a:lvl4pPr indent="-228600" lvl="3" marL="1828800" algn="l">
              <a:lnSpc>
                <a:spcPct val="90000"/>
              </a:lnSpc>
              <a:spcBef>
                <a:spcPts val="375"/>
              </a:spcBef>
              <a:spcAft>
                <a:spcPts val="0"/>
              </a:spcAft>
              <a:buClr>
                <a:srgbClr val="888888"/>
              </a:buClr>
              <a:buSzPts val="1050"/>
              <a:buNone/>
              <a:defRPr sz="1050">
                <a:solidFill>
                  <a:srgbClr val="888888"/>
                </a:solidFill>
              </a:defRPr>
            </a:lvl4pPr>
            <a:lvl5pPr indent="-228600" lvl="4" marL="2286000" algn="l">
              <a:lnSpc>
                <a:spcPct val="90000"/>
              </a:lnSpc>
              <a:spcBef>
                <a:spcPts val="375"/>
              </a:spcBef>
              <a:spcAft>
                <a:spcPts val="0"/>
              </a:spcAft>
              <a:buClr>
                <a:srgbClr val="888888"/>
              </a:buClr>
              <a:buSzPts val="1050"/>
              <a:buNone/>
              <a:defRPr sz="1050">
                <a:solidFill>
                  <a:srgbClr val="888888"/>
                </a:solidFill>
              </a:defRPr>
            </a:lvl5pPr>
            <a:lvl6pPr indent="-228600" lvl="5" marL="2743200" algn="l">
              <a:spcBef>
                <a:spcPts val="210"/>
              </a:spcBef>
              <a:spcAft>
                <a:spcPts val="0"/>
              </a:spcAft>
              <a:buClr>
                <a:srgbClr val="888888"/>
              </a:buClr>
              <a:buSzPts val="1050"/>
              <a:buNone/>
              <a:defRPr sz="1050">
                <a:solidFill>
                  <a:srgbClr val="888888"/>
                </a:solidFill>
              </a:defRPr>
            </a:lvl6pPr>
            <a:lvl7pPr indent="-228600" lvl="6" marL="3200400" algn="l">
              <a:spcBef>
                <a:spcPts val="210"/>
              </a:spcBef>
              <a:spcAft>
                <a:spcPts val="0"/>
              </a:spcAft>
              <a:buClr>
                <a:srgbClr val="888888"/>
              </a:buClr>
              <a:buSzPts val="1050"/>
              <a:buNone/>
              <a:defRPr sz="1050">
                <a:solidFill>
                  <a:srgbClr val="888888"/>
                </a:solidFill>
              </a:defRPr>
            </a:lvl7pPr>
            <a:lvl8pPr indent="-228600" lvl="7" marL="3657600" algn="l">
              <a:spcBef>
                <a:spcPts val="210"/>
              </a:spcBef>
              <a:spcAft>
                <a:spcPts val="0"/>
              </a:spcAft>
              <a:buClr>
                <a:srgbClr val="888888"/>
              </a:buClr>
              <a:buSzPts val="1050"/>
              <a:buNone/>
              <a:defRPr sz="1050">
                <a:solidFill>
                  <a:srgbClr val="888888"/>
                </a:solidFill>
              </a:defRPr>
            </a:lvl8pPr>
            <a:lvl9pPr indent="-228600" lvl="8" marL="4114800" algn="l">
              <a:spcBef>
                <a:spcPts val="210"/>
              </a:spcBef>
              <a:spcAft>
                <a:spcPts val="0"/>
              </a:spcAft>
              <a:buClr>
                <a:srgbClr val="888888"/>
              </a:buClr>
              <a:buSzPts val="1050"/>
              <a:buNone/>
              <a:defRPr sz="1050">
                <a:solidFill>
                  <a:srgbClr val="888888"/>
                </a:solidFill>
              </a:defRPr>
            </a:lvl9pPr>
          </a:lstStyle>
          <a:p/>
        </p:txBody>
      </p:sp>
      <p:sp>
        <p:nvSpPr>
          <p:cNvPr id="107" name="Google Shape;107;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9"/>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0" name="Shape 110"/>
        <p:cNvGrpSpPr/>
        <p:nvPr/>
      </p:nvGrpSpPr>
      <p:grpSpPr>
        <a:xfrm>
          <a:off x="0" y="0"/>
          <a:ext cx="0" cy="0"/>
          <a:chOff x="0" y="0"/>
          <a:chExt cx="0" cy="0"/>
        </a:xfrm>
      </p:grpSpPr>
      <p:sp>
        <p:nvSpPr>
          <p:cNvPr id="111" name="Google Shape;111;p40"/>
          <p:cNvSpPr txBox="1"/>
          <p:nvPr>
            <p:ph type="title"/>
          </p:nvPr>
        </p:nvSpPr>
        <p:spPr>
          <a:xfrm>
            <a:off x="633845" y="14700"/>
            <a:ext cx="7886700" cy="899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33C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40"/>
          <p:cNvSpPr txBox="1"/>
          <p:nvPr>
            <p:ph idx="1" type="body"/>
          </p:nvPr>
        </p:nvSpPr>
        <p:spPr>
          <a:xfrm>
            <a:off x="633845" y="1828801"/>
            <a:ext cx="3886200" cy="43513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3" name="Google Shape;113;p40"/>
          <p:cNvSpPr txBox="1"/>
          <p:nvPr>
            <p:ph idx="2" type="body"/>
          </p:nvPr>
        </p:nvSpPr>
        <p:spPr>
          <a:xfrm>
            <a:off x="4629150" y="1828801"/>
            <a:ext cx="3886200" cy="43513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4" name="Google Shape;114;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0"/>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17" name="Shape 117"/>
        <p:cNvGrpSpPr/>
        <p:nvPr/>
      </p:nvGrpSpPr>
      <p:grpSpPr>
        <a:xfrm>
          <a:off x="0" y="0"/>
          <a:ext cx="0" cy="0"/>
          <a:chOff x="0" y="0"/>
          <a:chExt cx="0" cy="0"/>
        </a:xfrm>
      </p:grpSpPr>
      <p:sp>
        <p:nvSpPr>
          <p:cNvPr id="118" name="Google Shape;118;p41"/>
          <p:cNvSpPr txBox="1"/>
          <p:nvPr>
            <p:ph idx="1" type="body"/>
          </p:nvPr>
        </p:nvSpPr>
        <p:spPr>
          <a:xfrm>
            <a:off x="633845" y="1681851"/>
            <a:ext cx="386715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spcBef>
                <a:spcPts val="240"/>
              </a:spcBef>
              <a:spcAft>
                <a:spcPts val="0"/>
              </a:spcAft>
              <a:buClr>
                <a:schemeClr val="dk1"/>
              </a:buClr>
              <a:buSzPts val="1200"/>
              <a:buNone/>
              <a:defRPr b="1" sz="1200"/>
            </a:lvl6pPr>
            <a:lvl7pPr indent="-228600" lvl="6" marL="3200400" algn="l">
              <a:spcBef>
                <a:spcPts val="240"/>
              </a:spcBef>
              <a:spcAft>
                <a:spcPts val="0"/>
              </a:spcAft>
              <a:buClr>
                <a:schemeClr val="dk1"/>
              </a:buClr>
              <a:buSzPts val="1200"/>
              <a:buNone/>
              <a:defRPr b="1" sz="1200"/>
            </a:lvl7pPr>
            <a:lvl8pPr indent="-228600" lvl="7" marL="3657600" algn="l">
              <a:spcBef>
                <a:spcPts val="240"/>
              </a:spcBef>
              <a:spcAft>
                <a:spcPts val="0"/>
              </a:spcAft>
              <a:buClr>
                <a:schemeClr val="dk1"/>
              </a:buClr>
              <a:buSzPts val="1200"/>
              <a:buNone/>
              <a:defRPr b="1" sz="1200"/>
            </a:lvl8pPr>
            <a:lvl9pPr indent="-228600" lvl="8" marL="4114800" algn="l">
              <a:spcBef>
                <a:spcPts val="240"/>
              </a:spcBef>
              <a:spcAft>
                <a:spcPts val="0"/>
              </a:spcAft>
              <a:buClr>
                <a:schemeClr val="dk1"/>
              </a:buClr>
              <a:buSzPts val="1200"/>
              <a:buNone/>
              <a:defRPr b="1" sz="1200"/>
            </a:lvl9pPr>
          </a:lstStyle>
          <a:p/>
        </p:txBody>
      </p:sp>
      <p:sp>
        <p:nvSpPr>
          <p:cNvPr id="119" name="Google Shape;119;p41"/>
          <p:cNvSpPr txBox="1"/>
          <p:nvPr>
            <p:ph idx="2" type="body"/>
          </p:nvPr>
        </p:nvSpPr>
        <p:spPr>
          <a:xfrm>
            <a:off x="633845" y="2507551"/>
            <a:ext cx="3867150" cy="36805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0" name="Google Shape;120;p41"/>
          <p:cNvSpPr txBox="1"/>
          <p:nvPr>
            <p:ph idx="3" type="body"/>
          </p:nvPr>
        </p:nvSpPr>
        <p:spPr>
          <a:xfrm>
            <a:off x="4629150" y="1681851"/>
            <a:ext cx="38862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spcBef>
                <a:spcPts val="240"/>
              </a:spcBef>
              <a:spcAft>
                <a:spcPts val="0"/>
              </a:spcAft>
              <a:buClr>
                <a:schemeClr val="dk1"/>
              </a:buClr>
              <a:buSzPts val="1200"/>
              <a:buNone/>
              <a:defRPr b="1" sz="1200"/>
            </a:lvl6pPr>
            <a:lvl7pPr indent="-228600" lvl="6" marL="3200400" algn="l">
              <a:spcBef>
                <a:spcPts val="240"/>
              </a:spcBef>
              <a:spcAft>
                <a:spcPts val="0"/>
              </a:spcAft>
              <a:buClr>
                <a:schemeClr val="dk1"/>
              </a:buClr>
              <a:buSzPts val="1200"/>
              <a:buNone/>
              <a:defRPr b="1" sz="1200"/>
            </a:lvl7pPr>
            <a:lvl8pPr indent="-228600" lvl="7" marL="3657600" algn="l">
              <a:spcBef>
                <a:spcPts val="240"/>
              </a:spcBef>
              <a:spcAft>
                <a:spcPts val="0"/>
              </a:spcAft>
              <a:buClr>
                <a:schemeClr val="dk1"/>
              </a:buClr>
              <a:buSzPts val="1200"/>
              <a:buNone/>
              <a:defRPr b="1" sz="1200"/>
            </a:lvl8pPr>
            <a:lvl9pPr indent="-228600" lvl="8" marL="4114800" algn="l">
              <a:spcBef>
                <a:spcPts val="240"/>
              </a:spcBef>
              <a:spcAft>
                <a:spcPts val="0"/>
              </a:spcAft>
              <a:buClr>
                <a:schemeClr val="dk1"/>
              </a:buClr>
              <a:buSzPts val="1200"/>
              <a:buNone/>
              <a:defRPr b="1" sz="1200"/>
            </a:lvl9pPr>
          </a:lstStyle>
          <a:p/>
        </p:txBody>
      </p:sp>
      <p:sp>
        <p:nvSpPr>
          <p:cNvPr id="121" name="Google Shape;121;p41"/>
          <p:cNvSpPr txBox="1"/>
          <p:nvPr>
            <p:ph idx="4" type="body"/>
          </p:nvPr>
        </p:nvSpPr>
        <p:spPr>
          <a:xfrm>
            <a:off x="4629150" y="2507551"/>
            <a:ext cx="3886201" cy="36805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4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1"/>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5" name="Google Shape;125;p41"/>
          <p:cNvSpPr txBox="1"/>
          <p:nvPr>
            <p:ph type="title"/>
          </p:nvPr>
        </p:nvSpPr>
        <p:spPr>
          <a:xfrm>
            <a:off x="633845" y="14700"/>
            <a:ext cx="7886700" cy="899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33C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26" name="Shape 126"/>
        <p:cNvGrpSpPr/>
        <p:nvPr/>
      </p:nvGrpSpPr>
      <p:grpSpPr>
        <a:xfrm>
          <a:off x="0" y="0"/>
          <a:ext cx="0" cy="0"/>
          <a:chOff x="0" y="0"/>
          <a:chExt cx="0" cy="0"/>
        </a:xfrm>
      </p:grpSpPr>
      <p:sp>
        <p:nvSpPr>
          <p:cNvPr id="127" name="Google Shape;127;p4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4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2"/>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0" name="Google Shape;130;p42"/>
          <p:cNvSpPr txBox="1"/>
          <p:nvPr>
            <p:ph type="title"/>
          </p:nvPr>
        </p:nvSpPr>
        <p:spPr>
          <a:xfrm>
            <a:off x="633845" y="14700"/>
            <a:ext cx="7886700" cy="899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33C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p4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3"/>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5" name="Shape 135"/>
        <p:cNvGrpSpPr/>
        <p:nvPr/>
      </p:nvGrpSpPr>
      <p:grpSpPr>
        <a:xfrm>
          <a:off x="0" y="0"/>
          <a:ext cx="0" cy="0"/>
          <a:chOff x="0" y="0"/>
          <a:chExt cx="0" cy="0"/>
        </a:xfrm>
      </p:grpSpPr>
      <p:sp>
        <p:nvSpPr>
          <p:cNvPr id="136" name="Google Shape;136;p44"/>
          <p:cNvSpPr txBox="1"/>
          <p:nvPr>
            <p:ph type="title"/>
          </p:nvPr>
        </p:nvSpPr>
        <p:spPr>
          <a:xfrm>
            <a:off x="630936" y="457201"/>
            <a:ext cx="294894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33CC"/>
              </a:buClr>
              <a:buSzPts val="2400"/>
              <a:buFont typeface="Calibri"/>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44"/>
          <p:cNvSpPr txBox="1"/>
          <p:nvPr>
            <p:ph idx="1" type="body"/>
          </p:nvPr>
        </p:nvSpPr>
        <p:spPr>
          <a:xfrm>
            <a:off x="3886200" y="990600"/>
            <a:ext cx="4629150" cy="48768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138" name="Google Shape;138;p44"/>
          <p:cNvSpPr txBox="1"/>
          <p:nvPr>
            <p:ph idx="2" type="body"/>
          </p:nvPr>
        </p:nvSpPr>
        <p:spPr>
          <a:xfrm>
            <a:off x="630936" y="2057399"/>
            <a:ext cx="294894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900"/>
              <a:buNone/>
              <a:defRPr sz="900"/>
            </a:lvl2pPr>
            <a:lvl3pPr indent="-228600" lvl="2" marL="1371600" algn="l">
              <a:lnSpc>
                <a:spcPct val="90000"/>
              </a:lnSpc>
              <a:spcBef>
                <a:spcPts val="375"/>
              </a:spcBef>
              <a:spcAft>
                <a:spcPts val="0"/>
              </a:spcAft>
              <a:buClr>
                <a:schemeClr val="dk1"/>
              </a:buClr>
              <a:buSzPts val="750"/>
              <a:buNone/>
              <a:defRPr sz="750"/>
            </a:lvl3pPr>
            <a:lvl4pPr indent="-228600" lvl="3" marL="1828800" algn="l">
              <a:lnSpc>
                <a:spcPct val="90000"/>
              </a:lnSpc>
              <a:spcBef>
                <a:spcPts val="375"/>
              </a:spcBef>
              <a:spcAft>
                <a:spcPts val="0"/>
              </a:spcAft>
              <a:buClr>
                <a:schemeClr val="dk1"/>
              </a:buClr>
              <a:buSzPts val="675"/>
              <a:buNone/>
              <a:defRPr sz="675"/>
            </a:lvl4pPr>
            <a:lvl5pPr indent="-228600" lvl="4" marL="2286000" algn="l">
              <a:lnSpc>
                <a:spcPct val="90000"/>
              </a:lnSpc>
              <a:spcBef>
                <a:spcPts val="375"/>
              </a:spcBef>
              <a:spcAft>
                <a:spcPts val="0"/>
              </a:spcAft>
              <a:buClr>
                <a:schemeClr val="dk1"/>
              </a:buClr>
              <a:buSzPts val="675"/>
              <a:buNone/>
              <a:defRPr sz="675"/>
            </a:lvl5pPr>
            <a:lvl6pPr indent="-228600" lvl="5" marL="2743200" algn="l">
              <a:spcBef>
                <a:spcPts val="135"/>
              </a:spcBef>
              <a:spcAft>
                <a:spcPts val="0"/>
              </a:spcAft>
              <a:buClr>
                <a:schemeClr val="dk1"/>
              </a:buClr>
              <a:buSzPts val="675"/>
              <a:buNone/>
              <a:defRPr sz="675"/>
            </a:lvl6pPr>
            <a:lvl7pPr indent="-228600" lvl="6" marL="3200400" algn="l">
              <a:spcBef>
                <a:spcPts val="135"/>
              </a:spcBef>
              <a:spcAft>
                <a:spcPts val="0"/>
              </a:spcAft>
              <a:buClr>
                <a:schemeClr val="dk1"/>
              </a:buClr>
              <a:buSzPts val="675"/>
              <a:buNone/>
              <a:defRPr sz="675"/>
            </a:lvl7pPr>
            <a:lvl8pPr indent="-228600" lvl="7" marL="3657600" algn="l">
              <a:spcBef>
                <a:spcPts val="135"/>
              </a:spcBef>
              <a:spcAft>
                <a:spcPts val="0"/>
              </a:spcAft>
              <a:buClr>
                <a:schemeClr val="dk1"/>
              </a:buClr>
              <a:buSzPts val="675"/>
              <a:buNone/>
              <a:defRPr sz="675"/>
            </a:lvl8pPr>
            <a:lvl9pPr indent="-228600" lvl="8" marL="4114800" algn="l">
              <a:spcBef>
                <a:spcPts val="135"/>
              </a:spcBef>
              <a:spcAft>
                <a:spcPts val="0"/>
              </a:spcAft>
              <a:buClr>
                <a:schemeClr val="dk1"/>
              </a:buClr>
              <a:buSzPts val="675"/>
              <a:buNone/>
              <a:defRPr sz="675"/>
            </a:lvl9pPr>
          </a:lstStyle>
          <a:p/>
        </p:txBody>
      </p:sp>
      <p:sp>
        <p:nvSpPr>
          <p:cNvPr id="139" name="Google Shape;139;p4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4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44"/>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26"/>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6"/>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6" name="Google Shape;26;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2" name="Shape 142"/>
        <p:cNvGrpSpPr/>
        <p:nvPr/>
      </p:nvGrpSpPr>
      <p:grpSpPr>
        <a:xfrm>
          <a:off x="0" y="0"/>
          <a:ext cx="0" cy="0"/>
          <a:chOff x="0" y="0"/>
          <a:chExt cx="0" cy="0"/>
        </a:xfrm>
      </p:grpSpPr>
      <p:sp>
        <p:nvSpPr>
          <p:cNvPr id="143" name="Google Shape;143;p45"/>
          <p:cNvSpPr txBox="1"/>
          <p:nvPr>
            <p:ph type="title"/>
          </p:nvPr>
        </p:nvSpPr>
        <p:spPr>
          <a:xfrm>
            <a:off x="630936" y="457200"/>
            <a:ext cx="29489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33CC"/>
              </a:buClr>
              <a:buSzPts val="2400"/>
              <a:buFont typeface="Calibri"/>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45"/>
          <p:cNvSpPr/>
          <p:nvPr>
            <p:ph idx="2" type="pic"/>
          </p:nvPr>
        </p:nvSpPr>
        <p:spPr>
          <a:xfrm>
            <a:off x="3886200" y="990600"/>
            <a:ext cx="4629150" cy="48768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75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145" name="Google Shape;145;p45"/>
          <p:cNvSpPr txBox="1"/>
          <p:nvPr>
            <p:ph idx="1" type="body"/>
          </p:nvPr>
        </p:nvSpPr>
        <p:spPr>
          <a:xfrm>
            <a:off x="630936" y="2057400"/>
            <a:ext cx="294894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900"/>
              <a:buNone/>
              <a:defRPr sz="900"/>
            </a:lvl2pPr>
            <a:lvl3pPr indent="-228600" lvl="2" marL="1371600" algn="l">
              <a:lnSpc>
                <a:spcPct val="90000"/>
              </a:lnSpc>
              <a:spcBef>
                <a:spcPts val="375"/>
              </a:spcBef>
              <a:spcAft>
                <a:spcPts val="0"/>
              </a:spcAft>
              <a:buClr>
                <a:schemeClr val="dk1"/>
              </a:buClr>
              <a:buSzPts val="750"/>
              <a:buNone/>
              <a:defRPr sz="750"/>
            </a:lvl3pPr>
            <a:lvl4pPr indent="-228600" lvl="3" marL="1828800" algn="l">
              <a:lnSpc>
                <a:spcPct val="90000"/>
              </a:lnSpc>
              <a:spcBef>
                <a:spcPts val="375"/>
              </a:spcBef>
              <a:spcAft>
                <a:spcPts val="0"/>
              </a:spcAft>
              <a:buClr>
                <a:schemeClr val="dk1"/>
              </a:buClr>
              <a:buSzPts val="675"/>
              <a:buNone/>
              <a:defRPr sz="675"/>
            </a:lvl4pPr>
            <a:lvl5pPr indent="-228600" lvl="4" marL="2286000" algn="l">
              <a:lnSpc>
                <a:spcPct val="90000"/>
              </a:lnSpc>
              <a:spcBef>
                <a:spcPts val="375"/>
              </a:spcBef>
              <a:spcAft>
                <a:spcPts val="0"/>
              </a:spcAft>
              <a:buClr>
                <a:schemeClr val="dk1"/>
              </a:buClr>
              <a:buSzPts val="675"/>
              <a:buNone/>
              <a:defRPr sz="675"/>
            </a:lvl5pPr>
            <a:lvl6pPr indent="-228600" lvl="5" marL="2743200" algn="l">
              <a:spcBef>
                <a:spcPts val="135"/>
              </a:spcBef>
              <a:spcAft>
                <a:spcPts val="0"/>
              </a:spcAft>
              <a:buClr>
                <a:schemeClr val="dk1"/>
              </a:buClr>
              <a:buSzPts val="675"/>
              <a:buNone/>
              <a:defRPr sz="675"/>
            </a:lvl6pPr>
            <a:lvl7pPr indent="-228600" lvl="6" marL="3200400" algn="l">
              <a:spcBef>
                <a:spcPts val="135"/>
              </a:spcBef>
              <a:spcAft>
                <a:spcPts val="0"/>
              </a:spcAft>
              <a:buClr>
                <a:schemeClr val="dk1"/>
              </a:buClr>
              <a:buSzPts val="675"/>
              <a:buNone/>
              <a:defRPr sz="675"/>
            </a:lvl7pPr>
            <a:lvl8pPr indent="-228600" lvl="7" marL="3657600" algn="l">
              <a:spcBef>
                <a:spcPts val="135"/>
              </a:spcBef>
              <a:spcAft>
                <a:spcPts val="0"/>
              </a:spcAft>
              <a:buClr>
                <a:schemeClr val="dk1"/>
              </a:buClr>
              <a:buSzPts val="675"/>
              <a:buNone/>
              <a:defRPr sz="675"/>
            </a:lvl8pPr>
            <a:lvl9pPr indent="-228600" lvl="8" marL="4114800" algn="l">
              <a:spcBef>
                <a:spcPts val="135"/>
              </a:spcBef>
              <a:spcAft>
                <a:spcPts val="0"/>
              </a:spcAft>
              <a:buClr>
                <a:schemeClr val="dk1"/>
              </a:buClr>
              <a:buSzPts val="675"/>
              <a:buNone/>
              <a:defRPr sz="675"/>
            </a:lvl9pPr>
          </a:lstStyle>
          <a:p/>
        </p:txBody>
      </p:sp>
      <p:sp>
        <p:nvSpPr>
          <p:cNvPr id="146" name="Google Shape;146;p4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4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5"/>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9" name="Shape 149"/>
        <p:cNvGrpSpPr/>
        <p:nvPr/>
      </p:nvGrpSpPr>
      <p:grpSpPr>
        <a:xfrm>
          <a:off x="0" y="0"/>
          <a:ext cx="0" cy="0"/>
          <a:chOff x="0" y="0"/>
          <a:chExt cx="0" cy="0"/>
        </a:xfrm>
      </p:grpSpPr>
      <p:sp>
        <p:nvSpPr>
          <p:cNvPr id="150" name="Google Shape;150;p46"/>
          <p:cNvSpPr txBox="1"/>
          <p:nvPr>
            <p:ph type="title"/>
          </p:nvPr>
        </p:nvSpPr>
        <p:spPr>
          <a:xfrm>
            <a:off x="633845" y="14700"/>
            <a:ext cx="7886700" cy="899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33C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46"/>
          <p:cNvSpPr txBox="1"/>
          <p:nvPr>
            <p:ph idx="1" type="body"/>
          </p:nvPr>
        </p:nvSpPr>
        <p:spPr>
          <a:xfrm rot="5400000">
            <a:off x="2046380" y="-294028"/>
            <a:ext cx="5061631"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2" name="Google Shape;152;p4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4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46"/>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5" name="Shape 155"/>
        <p:cNvGrpSpPr/>
        <p:nvPr/>
      </p:nvGrpSpPr>
      <p:grpSpPr>
        <a:xfrm>
          <a:off x="0" y="0"/>
          <a:ext cx="0" cy="0"/>
          <a:chOff x="0" y="0"/>
          <a:chExt cx="0" cy="0"/>
        </a:xfrm>
      </p:grpSpPr>
      <p:sp>
        <p:nvSpPr>
          <p:cNvPr id="156" name="Google Shape;156;p47"/>
          <p:cNvSpPr txBox="1"/>
          <p:nvPr>
            <p:ph type="title"/>
          </p:nvPr>
        </p:nvSpPr>
        <p:spPr>
          <a:xfrm rot="5400000">
            <a:off x="4623593" y="2280444"/>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33C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47"/>
          <p:cNvSpPr txBox="1"/>
          <p:nvPr>
            <p:ph idx="1" type="body"/>
          </p:nvPr>
        </p:nvSpPr>
        <p:spPr>
          <a:xfrm rot="5400000">
            <a:off x="623094" y="365919"/>
            <a:ext cx="5811837"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4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4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47"/>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27"/>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7"/>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2" name="Google Shape;32;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8"/>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8" name="Google Shape;38;p28"/>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9" name="Google Shape;39;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29"/>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9"/>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29"/>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29"/>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7" name="Google Shape;47;p29"/>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3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2"/>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3" name="Google Shape;63;p32"/>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4" name="Google Shape;64;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3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3"/>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70" name="Google Shape;70;p33"/>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1" name="Google Shape;71;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4"/>
          <p:cNvSpPr txBox="1"/>
          <p:nvPr/>
        </p:nvSpPr>
        <p:spPr>
          <a:xfrm>
            <a:off x="0" y="6692348"/>
            <a:ext cx="9144001" cy="165652"/>
          </a:xfrm>
          <a:prstGeom prst="rect">
            <a:avLst/>
          </a:prstGeom>
          <a:solidFill>
            <a:srgbClr val="66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3200" u="none" cap="none" strike="noStrike">
              <a:solidFill>
                <a:schemeClr val="lt1"/>
              </a:solidFill>
              <a:latin typeface="Calibri"/>
              <a:ea typeface="Calibri"/>
              <a:cs typeface="Calibri"/>
              <a:sym typeface="Calibri"/>
            </a:endParaRPr>
          </a:p>
        </p:txBody>
      </p:sp>
      <p:sp>
        <p:nvSpPr>
          <p:cNvPr id="16" name="Google Shape;16;p24"/>
          <p:cNvSpPr txBox="1"/>
          <p:nvPr/>
        </p:nvSpPr>
        <p:spPr>
          <a:xfrm>
            <a:off x="8305800" y="6262916"/>
            <a:ext cx="762000" cy="365125"/>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200" u="none" cap="none" strike="noStrike">
                <a:solidFill>
                  <a:srgbClr val="424242"/>
                </a:solidFill>
                <a:latin typeface="Calibri"/>
                <a:ea typeface="Calibri"/>
                <a:cs typeface="Calibri"/>
                <a:sym typeface="Calibri"/>
              </a:rPr>
              <a:t>‹#›</a:t>
            </a:fld>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36"/>
          <p:cNvSpPr txBox="1"/>
          <p:nvPr>
            <p:ph type="title"/>
          </p:nvPr>
        </p:nvSpPr>
        <p:spPr>
          <a:xfrm>
            <a:off x="633845" y="14700"/>
            <a:ext cx="7886700" cy="899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33CC"/>
              </a:buClr>
              <a:buSzPts val="3300"/>
              <a:buFont typeface="Calibri"/>
              <a:buNone/>
              <a:defRPr b="0" i="0" sz="3300" u="none" cap="none" strike="noStrike">
                <a:solidFill>
                  <a:srgbClr val="0033CC"/>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36"/>
          <p:cNvSpPr txBox="1"/>
          <p:nvPr>
            <p:ph idx="1" type="body"/>
          </p:nvPr>
        </p:nvSpPr>
        <p:spPr>
          <a:xfrm>
            <a:off x="633845" y="1118507"/>
            <a:ext cx="7886700" cy="5061631"/>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89" name="Google Shape;89;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825">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825">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36"/>
          <p:cNvSpPr txBox="1"/>
          <p:nvPr>
            <p:ph idx="12" type="sldNum"/>
          </p:nvPr>
        </p:nvSpPr>
        <p:spPr>
          <a:xfrm>
            <a:off x="6463145"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825">
                <a:solidFill>
                  <a:srgbClr val="888888"/>
                </a:solidFill>
                <a:latin typeface="Calibri"/>
                <a:ea typeface="Calibri"/>
                <a:cs typeface="Calibri"/>
                <a:sym typeface="Calibri"/>
              </a:defRPr>
            </a:lvl1pPr>
            <a:lvl2pPr indent="0" lvl="1" marL="0" marR="0" rtl="0" algn="r">
              <a:spcBef>
                <a:spcPts val="0"/>
              </a:spcBef>
              <a:buNone/>
              <a:defRPr sz="825">
                <a:solidFill>
                  <a:srgbClr val="888888"/>
                </a:solidFill>
                <a:latin typeface="Calibri"/>
                <a:ea typeface="Calibri"/>
                <a:cs typeface="Calibri"/>
                <a:sym typeface="Calibri"/>
              </a:defRPr>
            </a:lvl2pPr>
            <a:lvl3pPr indent="0" lvl="2" marL="0" marR="0" rtl="0" algn="r">
              <a:spcBef>
                <a:spcPts val="0"/>
              </a:spcBef>
              <a:buNone/>
              <a:defRPr sz="825">
                <a:solidFill>
                  <a:srgbClr val="888888"/>
                </a:solidFill>
                <a:latin typeface="Calibri"/>
                <a:ea typeface="Calibri"/>
                <a:cs typeface="Calibri"/>
                <a:sym typeface="Calibri"/>
              </a:defRPr>
            </a:lvl3pPr>
            <a:lvl4pPr indent="0" lvl="3" marL="0" marR="0" rtl="0" algn="r">
              <a:spcBef>
                <a:spcPts val="0"/>
              </a:spcBef>
              <a:buNone/>
              <a:defRPr sz="825">
                <a:solidFill>
                  <a:srgbClr val="888888"/>
                </a:solidFill>
                <a:latin typeface="Calibri"/>
                <a:ea typeface="Calibri"/>
                <a:cs typeface="Calibri"/>
                <a:sym typeface="Calibri"/>
              </a:defRPr>
            </a:lvl4pPr>
            <a:lvl5pPr indent="0" lvl="4" marL="0" marR="0" rtl="0" algn="r">
              <a:spcBef>
                <a:spcPts val="0"/>
              </a:spcBef>
              <a:buNone/>
              <a:defRPr sz="825">
                <a:solidFill>
                  <a:srgbClr val="888888"/>
                </a:solidFill>
                <a:latin typeface="Calibri"/>
                <a:ea typeface="Calibri"/>
                <a:cs typeface="Calibri"/>
                <a:sym typeface="Calibri"/>
              </a:defRPr>
            </a:lvl5pPr>
            <a:lvl6pPr indent="0" lvl="5" marL="0" marR="0" rtl="0" algn="r">
              <a:spcBef>
                <a:spcPts val="0"/>
              </a:spcBef>
              <a:buNone/>
              <a:defRPr sz="825">
                <a:solidFill>
                  <a:srgbClr val="888888"/>
                </a:solidFill>
                <a:latin typeface="Calibri"/>
                <a:ea typeface="Calibri"/>
                <a:cs typeface="Calibri"/>
                <a:sym typeface="Calibri"/>
              </a:defRPr>
            </a:lvl6pPr>
            <a:lvl7pPr indent="0" lvl="6" marL="0" marR="0" rtl="0" algn="r">
              <a:spcBef>
                <a:spcPts val="0"/>
              </a:spcBef>
              <a:buNone/>
              <a:defRPr sz="825">
                <a:solidFill>
                  <a:srgbClr val="888888"/>
                </a:solidFill>
                <a:latin typeface="Calibri"/>
                <a:ea typeface="Calibri"/>
                <a:cs typeface="Calibri"/>
                <a:sym typeface="Calibri"/>
              </a:defRPr>
            </a:lvl7pPr>
            <a:lvl8pPr indent="0" lvl="7" marL="0" marR="0" rtl="0" algn="r">
              <a:spcBef>
                <a:spcPts val="0"/>
              </a:spcBef>
              <a:buNone/>
              <a:defRPr sz="825">
                <a:solidFill>
                  <a:srgbClr val="888888"/>
                </a:solidFill>
                <a:latin typeface="Calibri"/>
                <a:ea typeface="Calibri"/>
                <a:cs typeface="Calibri"/>
                <a:sym typeface="Calibri"/>
              </a:defRPr>
            </a:lvl8pPr>
            <a:lvl9pPr indent="0" lvl="8" marL="0" marR="0" rtl="0" algn="r">
              <a:spcBef>
                <a:spcPts val="0"/>
              </a:spcBef>
              <a:buNone/>
              <a:defRPr sz="825">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Architectural style</a:t>
            </a:r>
            <a:endParaRPr/>
          </a:p>
        </p:txBody>
      </p:sp>
      <p:pic>
        <p:nvPicPr>
          <p:cNvPr descr="http://homecolor.pw/wp-content/uploads/2015/11/french-architecture-and-french-architecture-29.jpg" id="166" name="Google Shape;166;p1"/>
          <p:cNvPicPr preferRelativeResize="0"/>
          <p:nvPr/>
        </p:nvPicPr>
        <p:blipFill rotWithShape="1">
          <a:blip r:embed="rId3">
            <a:alphaModFix/>
          </a:blip>
          <a:srcRect b="0" l="0" r="0" t="0"/>
          <a:stretch/>
        </p:blipFill>
        <p:spPr>
          <a:xfrm>
            <a:off x="381000" y="971549"/>
            <a:ext cx="3823083" cy="2590800"/>
          </a:xfrm>
          <a:prstGeom prst="rect">
            <a:avLst/>
          </a:prstGeom>
          <a:noFill/>
          <a:ln>
            <a:noFill/>
          </a:ln>
        </p:spPr>
      </p:pic>
      <p:pic>
        <p:nvPicPr>
          <p:cNvPr descr="http://photos.demandstudios.com/getty/article/41/119/78479930_XS.jpg" id="167" name="Google Shape;167;p1"/>
          <p:cNvPicPr preferRelativeResize="0"/>
          <p:nvPr/>
        </p:nvPicPr>
        <p:blipFill rotWithShape="1">
          <a:blip r:embed="rId4">
            <a:alphaModFix/>
          </a:blip>
          <a:srcRect b="0" l="0" r="0" t="0"/>
          <a:stretch/>
        </p:blipFill>
        <p:spPr>
          <a:xfrm>
            <a:off x="4800600" y="971549"/>
            <a:ext cx="3881349" cy="2590800"/>
          </a:xfrm>
          <a:prstGeom prst="rect">
            <a:avLst/>
          </a:prstGeom>
          <a:noFill/>
          <a:ln>
            <a:noFill/>
          </a:ln>
        </p:spPr>
      </p:pic>
      <p:pic>
        <p:nvPicPr>
          <p:cNvPr descr="http://media-2.web.britannica.com/eb-media/57/91457-004-3320BA25.jpg" id="168" name="Google Shape;168;p1"/>
          <p:cNvPicPr preferRelativeResize="0"/>
          <p:nvPr/>
        </p:nvPicPr>
        <p:blipFill rotWithShape="1">
          <a:blip r:embed="rId5">
            <a:alphaModFix/>
          </a:blip>
          <a:srcRect b="0" l="0" r="0" t="0"/>
          <a:stretch/>
        </p:blipFill>
        <p:spPr>
          <a:xfrm>
            <a:off x="399661" y="3886200"/>
            <a:ext cx="3868754" cy="2504139"/>
          </a:xfrm>
          <a:prstGeom prst="rect">
            <a:avLst/>
          </a:prstGeom>
          <a:noFill/>
          <a:ln>
            <a:noFill/>
          </a:ln>
        </p:spPr>
      </p:pic>
      <p:sp>
        <p:nvSpPr>
          <p:cNvPr id="169" name="Google Shape;169;p1"/>
          <p:cNvSpPr txBox="1"/>
          <p:nvPr/>
        </p:nvSpPr>
        <p:spPr>
          <a:xfrm>
            <a:off x="4800600" y="4114800"/>
            <a:ext cx="41910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2400" u="none" cap="none" strike="noStrike">
                <a:solidFill>
                  <a:schemeClr val="dk1"/>
                </a:solidFill>
                <a:latin typeface="Calibri"/>
                <a:ea typeface="Calibri"/>
                <a:cs typeface="Calibri"/>
                <a:sym typeface="Calibri"/>
              </a:rPr>
              <a:t>“An Architectural style is a transformation that is imposed on the design of an entire system. The intent is to establish a structure for all components of the system.”</a:t>
            </a:r>
            <a:endParaRPr i="1"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0"/>
          <p:cNvSpPr txBox="1"/>
          <p:nvPr>
            <p:ph type="title"/>
          </p:nvPr>
        </p:nvSpPr>
        <p:spPr>
          <a:xfrm>
            <a:off x="609600" y="304800"/>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Model-View-Controller architectures</a:t>
            </a:r>
            <a:endParaRPr/>
          </a:p>
        </p:txBody>
      </p:sp>
      <p:pic>
        <p:nvPicPr>
          <p:cNvPr descr="6" id="300" name="Google Shape;300;p10"/>
          <p:cNvPicPr preferRelativeResize="0"/>
          <p:nvPr/>
        </p:nvPicPr>
        <p:blipFill rotWithShape="1">
          <a:blip r:embed="rId3">
            <a:alphaModFix/>
          </a:blip>
          <a:srcRect b="-8620" l="0" r="0" t="-10443"/>
          <a:stretch/>
        </p:blipFill>
        <p:spPr>
          <a:xfrm>
            <a:off x="1752600" y="1600200"/>
            <a:ext cx="5507590" cy="429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11"/>
          <p:cNvPicPr preferRelativeResize="0"/>
          <p:nvPr/>
        </p:nvPicPr>
        <p:blipFill rotWithShape="1">
          <a:blip r:embed="rId3">
            <a:alphaModFix/>
          </a:blip>
          <a:srcRect b="0" l="0" r="0" t="21716"/>
          <a:stretch/>
        </p:blipFill>
        <p:spPr>
          <a:xfrm>
            <a:off x="914400" y="76200"/>
            <a:ext cx="7467600" cy="3220897"/>
          </a:xfrm>
          <a:prstGeom prst="rect">
            <a:avLst/>
          </a:prstGeom>
          <a:noFill/>
          <a:ln>
            <a:noFill/>
          </a:ln>
        </p:spPr>
      </p:pic>
      <p:sp>
        <p:nvSpPr>
          <p:cNvPr id="306" name="Google Shape;306;p11"/>
          <p:cNvSpPr/>
          <p:nvPr/>
        </p:nvSpPr>
        <p:spPr>
          <a:xfrm>
            <a:off x="609600" y="3297097"/>
            <a:ext cx="7924800" cy="304698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browser on the client sends a request for a page to the controller present on the server</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controller performs the action of invoking the model, thereby, retrieving the data it needs in response to the request</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controller then gives the retrieved data to the view</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view is rendered and sent back to the client for the browser to display</a:t>
            </a:r>
            <a:endParaRPr sz="2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2"/>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Details of Controller and Model</a:t>
            </a:r>
            <a:endParaRPr/>
          </a:p>
        </p:txBody>
      </p:sp>
      <p:sp>
        <p:nvSpPr>
          <p:cNvPr id="312" name="Google Shape;312;p12"/>
          <p:cNvSpPr txBox="1"/>
          <p:nvPr>
            <p:ph idx="1" type="body"/>
          </p:nvPr>
        </p:nvSpPr>
        <p:spPr>
          <a:xfrm>
            <a:off x="628650" y="1216479"/>
            <a:ext cx="7886700" cy="4960484"/>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b="1" lang="en-US" sz="2600"/>
              <a:t>Controller</a:t>
            </a:r>
            <a:endParaRPr/>
          </a:p>
          <a:p>
            <a:pPr indent="-171481" lvl="0" marL="171450" rtl="0" algn="l">
              <a:lnSpc>
                <a:spcPct val="90000"/>
              </a:lnSpc>
              <a:spcBef>
                <a:spcPts val="750"/>
              </a:spcBef>
              <a:spcAft>
                <a:spcPts val="0"/>
              </a:spcAft>
              <a:buClr>
                <a:schemeClr val="dk1"/>
              </a:buClr>
              <a:buSzPct val="100000"/>
              <a:buChar char="•"/>
            </a:pPr>
            <a:r>
              <a:rPr lang="en-US"/>
              <a:t>The Controller is that part of the application that handles the user interaction. The controller interprets the mouse and keyboard inputs from the user, informing model and the view to change as appropriate. </a:t>
            </a:r>
            <a:endParaRPr/>
          </a:p>
          <a:p>
            <a:pPr indent="-171481" lvl="0" marL="171450" rtl="0" algn="l">
              <a:lnSpc>
                <a:spcPct val="90000"/>
              </a:lnSpc>
              <a:spcBef>
                <a:spcPts val="750"/>
              </a:spcBef>
              <a:spcAft>
                <a:spcPts val="0"/>
              </a:spcAft>
              <a:buClr>
                <a:schemeClr val="dk1"/>
              </a:buClr>
              <a:buSzPct val="100000"/>
              <a:buChar char="•"/>
            </a:pPr>
            <a:r>
              <a:rPr lang="en-US"/>
              <a:t>A Controller sends commands to the model to update its state(E.g., Saving a specific document). The controller also sends commands to its associated view to change the view's presentation (For example scrolling a particular document). </a:t>
            </a:r>
            <a:endParaRPr/>
          </a:p>
          <a:p>
            <a:pPr indent="0" lvl="0" marL="0" rtl="0" algn="l">
              <a:lnSpc>
                <a:spcPct val="90000"/>
              </a:lnSpc>
              <a:spcBef>
                <a:spcPts val="750"/>
              </a:spcBef>
              <a:spcAft>
                <a:spcPts val="0"/>
              </a:spcAft>
              <a:buClr>
                <a:schemeClr val="dk1"/>
              </a:buClr>
              <a:buSzPct val="100000"/>
              <a:buNone/>
            </a:pPr>
            <a:r>
              <a:rPr b="1" lang="en-US" sz="2600"/>
              <a:t>Model</a:t>
            </a:r>
            <a:endParaRPr/>
          </a:p>
          <a:p>
            <a:pPr indent="-171481" lvl="0" marL="171450" rtl="0" algn="l">
              <a:lnSpc>
                <a:spcPct val="90000"/>
              </a:lnSpc>
              <a:spcBef>
                <a:spcPts val="750"/>
              </a:spcBef>
              <a:spcAft>
                <a:spcPts val="0"/>
              </a:spcAft>
              <a:buClr>
                <a:schemeClr val="dk1"/>
              </a:buClr>
              <a:buSzPct val="100000"/>
              <a:buChar char="•"/>
            </a:pPr>
            <a:r>
              <a:rPr lang="en-US"/>
              <a:t>The model component stores data and its related logic. It represents data that is being transferred between controller components or any other related business logic. For example, a Controller object will retrieve the customer info from the database. It manipulates data and send back to the database or use it to render the same data. </a:t>
            </a:r>
            <a:endParaRPr/>
          </a:p>
          <a:p>
            <a:pPr indent="-171481" lvl="0" marL="171450" rtl="0" algn="l">
              <a:lnSpc>
                <a:spcPct val="90000"/>
              </a:lnSpc>
              <a:spcBef>
                <a:spcPts val="750"/>
              </a:spcBef>
              <a:spcAft>
                <a:spcPts val="0"/>
              </a:spcAft>
              <a:buClr>
                <a:schemeClr val="dk1"/>
              </a:buClr>
              <a:buSzPct val="100000"/>
              <a:buChar char="•"/>
            </a:pPr>
            <a:r>
              <a:rPr lang="en-US"/>
              <a:t>It responds to the request from the views and also responds to instructions from the controller to update itself. It is also the lowest level of the pattern which is responsible for maintaining data. </a:t>
            </a:r>
            <a:endParaRPr/>
          </a:p>
          <a:p>
            <a:pPr indent="-48133" lvl="0" marL="171450" rtl="0" algn="l">
              <a:lnSpc>
                <a:spcPct val="90000"/>
              </a:lnSpc>
              <a:spcBef>
                <a:spcPts val="750"/>
              </a:spcBef>
              <a:spcAft>
                <a:spcPts val="0"/>
              </a:spcAft>
              <a:buClr>
                <a:schemeClr val="dk1"/>
              </a:buClr>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3"/>
          <p:cNvSpPr txBox="1"/>
          <p:nvPr>
            <p:ph type="title"/>
          </p:nvPr>
        </p:nvSpPr>
        <p:spPr>
          <a:xfrm>
            <a:off x="628650" y="76200"/>
            <a:ext cx="7886700" cy="85951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33CC"/>
              </a:buClr>
              <a:buSzPct val="100000"/>
              <a:buFont typeface="Arial Rounded"/>
              <a:buNone/>
            </a:pPr>
            <a:r>
              <a:rPr lang="en-US"/>
              <a:t>Model-View-Controller (MVC) architectures</a:t>
            </a:r>
            <a:endParaRPr/>
          </a:p>
        </p:txBody>
      </p:sp>
      <p:cxnSp>
        <p:nvCxnSpPr>
          <p:cNvPr id="318" name="Google Shape;318;p13"/>
          <p:cNvCxnSpPr/>
          <p:nvPr/>
        </p:nvCxnSpPr>
        <p:spPr>
          <a:xfrm>
            <a:off x="373224" y="6476740"/>
            <a:ext cx="8465976" cy="0"/>
          </a:xfrm>
          <a:prstGeom prst="straightConnector1">
            <a:avLst/>
          </a:prstGeom>
          <a:noFill/>
          <a:ln cap="flat" cmpd="sng" w="12700">
            <a:solidFill>
              <a:srgbClr val="354254"/>
            </a:solidFill>
            <a:prstDash val="solid"/>
            <a:miter lim="800000"/>
            <a:headEnd len="sm" w="sm" type="none"/>
            <a:tailEnd len="sm" w="sm" type="none"/>
          </a:ln>
        </p:spPr>
      </p:cxnSp>
      <p:cxnSp>
        <p:nvCxnSpPr>
          <p:cNvPr id="319" name="Google Shape;319;p13"/>
          <p:cNvCxnSpPr/>
          <p:nvPr/>
        </p:nvCxnSpPr>
        <p:spPr>
          <a:xfrm>
            <a:off x="373224" y="5357149"/>
            <a:ext cx="8465976" cy="0"/>
          </a:xfrm>
          <a:prstGeom prst="straightConnector1">
            <a:avLst/>
          </a:prstGeom>
          <a:noFill/>
          <a:ln cap="flat" cmpd="sng" w="12700">
            <a:solidFill>
              <a:srgbClr val="354254"/>
            </a:solidFill>
            <a:prstDash val="solid"/>
            <a:miter lim="800000"/>
            <a:headEnd len="sm" w="sm" type="none"/>
            <a:tailEnd len="sm" w="sm" type="none"/>
          </a:ln>
        </p:spPr>
      </p:cxnSp>
      <p:cxnSp>
        <p:nvCxnSpPr>
          <p:cNvPr id="320" name="Google Shape;320;p13"/>
          <p:cNvCxnSpPr/>
          <p:nvPr/>
        </p:nvCxnSpPr>
        <p:spPr>
          <a:xfrm>
            <a:off x="373224" y="4237558"/>
            <a:ext cx="8465976" cy="0"/>
          </a:xfrm>
          <a:prstGeom prst="straightConnector1">
            <a:avLst/>
          </a:prstGeom>
          <a:noFill/>
          <a:ln cap="flat" cmpd="sng" w="12700">
            <a:solidFill>
              <a:srgbClr val="354254"/>
            </a:solidFill>
            <a:prstDash val="solid"/>
            <a:miter lim="800000"/>
            <a:headEnd len="sm" w="sm" type="none"/>
            <a:tailEnd len="sm" w="sm" type="none"/>
          </a:ln>
        </p:spPr>
      </p:cxnSp>
      <p:cxnSp>
        <p:nvCxnSpPr>
          <p:cNvPr id="321" name="Google Shape;321;p13"/>
          <p:cNvCxnSpPr/>
          <p:nvPr/>
        </p:nvCxnSpPr>
        <p:spPr>
          <a:xfrm>
            <a:off x="373224" y="3124200"/>
            <a:ext cx="8465976" cy="0"/>
          </a:xfrm>
          <a:prstGeom prst="straightConnector1">
            <a:avLst/>
          </a:prstGeom>
          <a:noFill/>
          <a:ln cap="flat" cmpd="sng" w="12700">
            <a:solidFill>
              <a:srgbClr val="354254"/>
            </a:solidFill>
            <a:prstDash val="solid"/>
            <a:miter lim="800000"/>
            <a:headEnd len="sm" w="sm" type="none"/>
            <a:tailEnd len="sm" w="sm" type="none"/>
          </a:ln>
        </p:spPr>
      </p:cxnSp>
      <p:sp>
        <p:nvSpPr>
          <p:cNvPr id="322" name="Google Shape;322;p13"/>
          <p:cNvSpPr/>
          <p:nvPr/>
        </p:nvSpPr>
        <p:spPr>
          <a:xfrm>
            <a:off x="2583587" y="849345"/>
            <a:ext cx="6255612" cy="2282251"/>
          </a:xfrm>
          <a:custGeom>
            <a:rect b="b" l="l" r="r" t="t"/>
            <a:pathLst>
              <a:path extrusionOk="0" h="2282251" w="6246403">
                <a:moveTo>
                  <a:pt x="0" y="0"/>
                </a:moveTo>
                <a:lnTo>
                  <a:pt x="6246403" y="0"/>
                </a:lnTo>
                <a:lnTo>
                  <a:pt x="6246403" y="2282251"/>
                </a:lnTo>
                <a:lnTo>
                  <a:pt x="0" y="2282251"/>
                </a:lnTo>
                <a:lnTo>
                  <a:pt x="0" y="0"/>
                </a:lnTo>
                <a:close/>
              </a:path>
            </a:pathLst>
          </a:cu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None/>
            </a:pPr>
            <a:r>
              <a:rPr lang="en-US" sz="1800">
                <a:solidFill>
                  <a:srgbClr val="000000"/>
                </a:solidFill>
                <a:latin typeface="Calibri"/>
                <a:ea typeface="Calibri"/>
                <a:cs typeface="Calibri"/>
                <a:sym typeface="Calibri"/>
              </a:rPr>
              <a:t>Separates presentation and interaction from the system data. The system is structured into three logical components that interact with each other. The </a:t>
            </a:r>
            <a:r>
              <a:rPr lang="en-US" sz="1800">
                <a:solidFill>
                  <a:schemeClr val="accent2"/>
                </a:solidFill>
                <a:latin typeface="Calibri"/>
                <a:ea typeface="Calibri"/>
                <a:cs typeface="Calibri"/>
                <a:sym typeface="Calibri"/>
              </a:rPr>
              <a:t>Model</a:t>
            </a:r>
            <a:r>
              <a:rPr lang="en-US" sz="1800">
                <a:solidFill>
                  <a:srgbClr val="000000"/>
                </a:solidFill>
                <a:latin typeface="Calibri"/>
                <a:ea typeface="Calibri"/>
                <a:cs typeface="Calibri"/>
                <a:sym typeface="Calibri"/>
              </a:rPr>
              <a:t> component manages the system </a:t>
            </a:r>
            <a:r>
              <a:rPr lang="en-US" sz="1800">
                <a:solidFill>
                  <a:srgbClr val="C0504D"/>
                </a:solidFill>
                <a:latin typeface="Calibri"/>
                <a:ea typeface="Calibri"/>
                <a:cs typeface="Calibri"/>
                <a:sym typeface="Calibri"/>
              </a:rPr>
              <a:t>data</a:t>
            </a:r>
            <a:r>
              <a:rPr lang="en-US" sz="1800">
                <a:solidFill>
                  <a:srgbClr val="000000"/>
                </a:solidFill>
                <a:latin typeface="Calibri"/>
                <a:ea typeface="Calibri"/>
                <a:cs typeface="Calibri"/>
                <a:sym typeface="Calibri"/>
              </a:rPr>
              <a:t> and associated operations on that data. The </a:t>
            </a:r>
            <a:r>
              <a:rPr lang="en-US" sz="1800">
                <a:solidFill>
                  <a:srgbClr val="C0504D"/>
                </a:solidFill>
                <a:latin typeface="Calibri"/>
                <a:ea typeface="Calibri"/>
                <a:cs typeface="Calibri"/>
                <a:sym typeface="Calibri"/>
              </a:rPr>
              <a:t>View</a:t>
            </a:r>
            <a:r>
              <a:rPr lang="en-US" sz="1800">
                <a:solidFill>
                  <a:srgbClr val="000000"/>
                </a:solidFill>
                <a:latin typeface="Calibri"/>
                <a:ea typeface="Calibri"/>
                <a:cs typeface="Calibri"/>
                <a:sym typeface="Calibri"/>
              </a:rPr>
              <a:t> component defines and manages how the data is </a:t>
            </a:r>
            <a:r>
              <a:rPr lang="en-US" sz="1800">
                <a:solidFill>
                  <a:srgbClr val="C0504D"/>
                </a:solidFill>
                <a:latin typeface="Calibri"/>
                <a:ea typeface="Calibri"/>
                <a:cs typeface="Calibri"/>
                <a:sym typeface="Calibri"/>
              </a:rPr>
              <a:t>presented</a:t>
            </a:r>
            <a:r>
              <a:rPr lang="en-US" sz="1800">
                <a:solidFill>
                  <a:srgbClr val="000000"/>
                </a:solidFill>
                <a:latin typeface="Calibri"/>
                <a:ea typeface="Calibri"/>
                <a:cs typeface="Calibri"/>
                <a:sym typeface="Calibri"/>
              </a:rPr>
              <a:t> to the user. The </a:t>
            </a:r>
            <a:r>
              <a:rPr lang="en-US" sz="1800">
                <a:solidFill>
                  <a:srgbClr val="C0504D"/>
                </a:solidFill>
                <a:latin typeface="Calibri"/>
                <a:ea typeface="Calibri"/>
                <a:cs typeface="Calibri"/>
                <a:sym typeface="Calibri"/>
              </a:rPr>
              <a:t>Controller</a:t>
            </a:r>
            <a:r>
              <a:rPr lang="en-US" sz="1800">
                <a:solidFill>
                  <a:srgbClr val="000000"/>
                </a:solidFill>
                <a:latin typeface="Calibri"/>
                <a:ea typeface="Calibri"/>
                <a:cs typeface="Calibri"/>
                <a:sym typeface="Calibri"/>
              </a:rPr>
              <a:t> component manages user </a:t>
            </a:r>
            <a:r>
              <a:rPr lang="en-US" sz="1800">
                <a:solidFill>
                  <a:srgbClr val="C0504D"/>
                </a:solidFill>
                <a:latin typeface="Calibri"/>
                <a:ea typeface="Calibri"/>
                <a:cs typeface="Calibri"/>
                <a:sym typeface="Calibri"/>
              </a:rPr>
              <a:t>interaction</a:t>
            </a:r>
            <a:r>
              <a:rPr lang="en-US" sz="1800">
                <a:solidFill>
                  <a:srgbClr val="000000"/>
                </a:solidFill>
                <a:latin typeface="Calibri"/>
                <a:ea typeface="Calibri"/>
                <a:cs typeface="Calibri"/>
                <a:sym typeface="Calibri"/>
              </a:rPr>
              <a:t> (e.g., key presses, mouse clicks, etc.) and </a:t>
            </a:r>
            <a:r>
              <a:rPr lang="en-US" sz="1800">
                <a:solidFill>
                  <a:srgbClr val="C0504D"/>
                </a:solidFill>
                <a:latin typeface="Calibri"/>
                <a:ea typeface="Calibri"/>
                <a:cs typeface="Calibri"/>
                <a:sym typeface="Calibri"/>
              </a:rPr>
              <a:t>passes</a:t>
            </a:r>
            <a:r>
              <a:rPr lang="en-US" sz="1800">
                <a:solidFill>
                  <a:srgbClr val="000000"/>
                </a:solidFill>
                <a:latin typeface="Calibri"/>
                <a:ea typeface="Calibri"/>
                <a:cs typeface="Calibri"/>
                <a:sym typeface="Calibri"/>
              </a:rPr>
              <a:t> these interactions to the View and the Model. </a:t>
            </a:r>
            <a:endParaRPr sz="1800">
              <a:solidFill>
                <a:schemeClr val="dk1"/>
              </a:solidFill>
              <a:latin typeface="Calibri"/>
              <a:ea typeface="Calibri"/>
              <a:cs typeface="Calibri"/>
              <a:sym typeface="Calibri"/>
            </a:endParaRPr>
          </a:p>
        </p:txBody>
      </p:sp>
      <p:sp>
        <p:nvSpPr>
          <p:cNvPr id="323" name="Google Shape;323;p13"/>
          <p:cNvSpPr/>
          <p:nvPr/>
        </p:nvSpPr>
        <p:spPr>
          <a:xfrm>
            <a:off x="373224" y="921705"/>
            <a:ext cx="2201153" cy="2202495"/>
          </a:xfrm>
          <a:custGeom>
            <a:rect b="b" l="l" r="r" t="t"/>
            <a:pathLst>
              <a:path extrusionOk="0" h="2202495" w="2201153">
                <a:moveTo>
                  <a:pt x="366932" y="0"/>
                </a:moveTo>
                <a:lnTo>
                  <a:pt x="1834221" y="0"/>
                </a:lnTo>
                <a:cubicBezTo>
                  <a:pt x="2036872" y="0"/>
                  <a:pt x="2201153" y="164281"/>
                  <a:pt x="2201153" y="366932"/>
                </a:cubicBezTo>
                <a:lnTo>
                  <a:pt x="2201153" y="2202495"/>
                </a:lnTo>
                <a:lnTo>
                  <a:pt x="2201153" y="2202495"/>
                </a:lnTo>
                <a:lnTo>
                  <a:pt x="0" y="2202495"/>
                </a:lnTo>
                <a:lnTo>
                  <a:pt x="0" y="2202495"/>
                </a:lnTo>
                <a:lnTo>
                  <a:pt x="0" y="366932"/>
                </a:lnTo>
                <a:cubicBezTo>
                  <a:pt x="0" y="164281"/>
                  <a:pt x="164281" y="0"/>
                  <a:pt x="366932" y="0"/>
                </a:cubicBezTo>
                <a:close/>
              </a:path>
            </a:pathLst>
          </a:custGeom>
          <a:solidFill>
            <a:schemeClr val="lt1"/>
          </a:solidFill>
          <a:ln cap="flat" cmpd="sng" w="12700">
            <a:solidFill>
              <a:srgbClr val="3D4B5F"/>
            </a:solidFill>
            <a:prstDash val="solid"/>
            <a:miter lim="800000"/>
            <a:headEnd len="sm" w="sm" type="none"/>
            <a:tailEnd len="sm" w="sm" type="none"/>
          </a:ln>
        </p:spPr>
        <p:txBody>
          <a:bodyPr anchorCtr="0" anchor="ctr" bIns="47625" lIns="155075" spcFirstLastPara="1" rIns="155075" wrap="square" tIns="155075">
            <a:noAutofit/>
          </a:bodyPr>
          <a:lstStyle/>
          <a:p>
            <a:pPr indent="0" lvl="0" marL="0" marR="0" rtl="0" algn="ctr">
              <a:lnSpc>
                <a:spcPct val="90000"/>
              </a:lnSpc>
              <a:spcBef>
                <a:spcPts val="0"/>
              </a:spcBef>
              <a:spcAft>
                <a:spcPts val="0"/>
              </a:spcAft>
              <a:buNone/>
            </a:pPr>
            <a:r>
              <a:rPr lang="en-US" sz="2500">
                <a:solidFill>
                  <a:srgbClr val="0033CC"/>
                </a:solidFill>
                <a:latin typeface="Calibri"/>
                <a:ea typeface="Calibri"/>
                <a:cs typeface="Calibri"/>
                <a:sym typeface="Calibri"/>
              </a:rPr>
              <a:t>Description</a:t>
            </a:r>
            <a:endParaRPr sz="2500">
              <a:solidFill>
                <a:srgbClr val="0033CC"/>
              </a:solidFill>
              <a:latin typeface="Calibri"/>
              <a:ea typeface="Calibri"/>
              <a:cs typeface="Calibri"/>
              <a:sym typeface="Calibri"/>
            </a:endParaRPr>
          </a:p>
        </p:txBody>
      </p:sp>
      <p:sp>
        <p:nvSpPr>
          <p:cNvPr id="324" name="Google Shape;324;p13"/>
          <p:cNvSpPr/>
          <p:nvPr/>
        </p:nvSpPr>
        <p:spPr>
          <a:xfrm>
            <a:off x="2574377" y="3184261"/>
            <a:ext cx="6264822" cy="1053296"/>
          </a:xfrm>
          <a:custGeom>
            <a:rect b="b" l="l" r="r" t="t"/>
            <a:pathLst>
              <a:path extrusionOk="0" h="1053296" w="6264822">
                <a:moveTo>
                  <a:pt x="0" y="0"/>
                </a:moveTo>
                <a:lnTo>
                  <a:pt x="6264822" y="0"/>
                </a:lnTo>
                <a:lnTo>
                  <a:pt x="6264822" y="1053296"/>
                </a:lnTo>
                <a:lnTo>
                  <a:pt x="0" y="1053296"/>
                </a:lnTo>
                <a:lnTo>
                  <a:pt x="0" y="0"/>
                </a:lnTo>
                <a:close/>
              </a:path>
            </a:pathLst>
          </a:cu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None/>
            </a:pPr>
            <a:r>
              <a:rPr lang="en-US" sz="1800">
                <a:solidFill>
                  <a:srgbClr val="000000"/>
                </a:solidFill>
                <a:latin typeface="Helvetica Neue"/>
                <a:ea typeface="Helvetica Neue"/>
                <a:cs typeface="Helvetica Neue"/>
                <a:sym typeface="Helvetica Neue"/>
              </a:rPr>
              <a:t>Used when there are multiple ways to view and interact with data. Also used when the future requirements for interaction and presentation of data are unknown. </a:t>
            </a:r>
            <a:endParaRPr sz="1800">
              <a:solidFill>
                <a:schemeClr val="dk1"/>
              </a:solidFill>
              <a:latin typeface="Calibri"/>
              <a:ea typeface="Calibri"/>
              <a:cs typeface="Calibri"/>
              <a:sym typeface="Calibri"/>
            </a:endParaRPr>
          </a:p>
        </p:txBody>
      </p:sp>
      <p:sp>
        <p:nvSpPr>
          <p:cNvPr id="325" name="Google Shape;325;p13"/>
          <p:cNvSpPr/>
          <p:nvPr/>
        </p:nvSpPr>
        <p:spPr>
          <a:xfrm>
            <a:off x="373224" y="3184261"/>
            <a:ext cx="2201153" cy="1053296"/>
          </a:xfrm>
          <a:custGeom>
            <a:rect b="b" l="l" r="r" t="t"/>
            <a:pathLst>
              <a:path extrusionOk="0" h="1053296" w="2201153">
                <a:moveTo>
                  <a:pt x="175584" y="0"/>
                </a:moveTo>
                <a:lnTo>
                  <a:pt x="2025569" y="0"/>
                </a:lnTo>
                <a:cubicBezTo>
                  <a:pt x="2122541" y="0"/>
                  <a:pt x="2201153" y="78612"/>
                  <a:pt x="2201153" y="175584"/>
                </a:cubicBezTo>
                <a:lnTo>
                  <a:pt x="2201153" y="1053296"/>
                </a:lnTo>
                <a:lnTo>
                  <a:pt x="2201153" y="1053296"/>
                </a:lnTo>
                <a:lnTo>
                  <a:pt x="0" y="1053296"/>
                </a:lnTo>
                <a:lnTo>
                  <a:pt x="0" y="1053296"/>
                </a:lnTo>
                <a:lnTo>
                  <a:pt x="0" y="175584"/>
                </a:lnTo>
                <a:cubicBezTo>
                  <a:pt x="0" y="78612"/>
                  <a:pt x="78612" y="0"/>
                  <a:pt x="175584" y="0"/>
                </a:cubicBezTo>
                <a:close/>
              </a:path>
            </a:pathLst>
          </a:custGeom>
          <a:solidFill>
            <a:schemeClr val="lt1"/>
          </a:solidFill>
          <a:ln cap="flat" cmpd="sng" w="12700">
            <a:solidFill>
              <a:srgbClr val="3D4B5F"/>
            </a:solidFill>
            <a:prstDash val="solid"/>
            <a:miter lim="800000"/>
            <a:headEnd len="sm" w="sm" type="none"/>
            <a:tailEnd len="sm" w="sm" type="none"/>
          </a:ln>
        </p:spPr>
        <p:txBody>
          <a:bodyPr anchorCtr="0" anchor="ctr" bIns="47625" lIns="99050" spcFirstLastPara="1" rIns="99050" wrap="square" tIns="99050">
            <a:noAutofit/>
          </a:bodyPr>
          <a:lstStyle/>
          <a:p>
            <a:pPr indent="0" lvl="0" marL="0" marR="0" rtl="0" algn="ctr">
              <a:lnSpc>
                <a:spcPct val="90000"/>
              </a:lnSpc>
              <a:spcBef>
                <a:spcPts val="0"/>
              </a:spcBef>
              <a:spcAft>
                <a:spcPts val="0"/>
              </a:spcAft>
              <a:buNone/>
            </a:pPr>
            <a:r>
              <a:rPr lang="en-US" sz="2500">
                <a:solidFill>
                  <a:srgbClr val="0033CC"/>
                </a:solidFill>
                <a:latin typeface="Calibri"/>
                <a:ea typeface="Calibri"/>
                <a:cs typeface="Calibri"/>
                <a:sym typeface="Calibri"/>
              </a:rPr>
              <a:t>When used</a:t>
            </a:r>
            <a:endParaRPr/>
          </a:p>
        </p:txBody>
      </p:sp>
      <p:sp>
        <p:nvSpPr>
          <p:cNvPr id="326" name="Google Shape;326;p13"/>
          <p:cNvSpPr/>
          <p:nvPr/>
        </p:nvSpPr>
        <p:spPr>
          <a:xfrm>
            <a:off x="2574377" y="4290223"/>
            <a:ext cx="6264822" cy="1080555"/>
          </a:xfrm>
          <a:custGeom>
            <a:rect b="b" l="l" r="r" t="t"/>
            <a:pathLst>
              <a:path extrusionOk="0" h="1080555" w="6264822">
                <a:moveTo>
                  <a:pt x="0" y="0"/>
                </a:moveTo>
                <a:lnTo>
                  <a:pt x="6264822" y="0"/>
                </a:lnTo>
                <a:lnTo>
                  <a:pt x="6264822" y="1080555"/>
                </a:lnTo>
                <a:lnTo>
                  <a:pt x="0" y="1080555"/>
                </a:lnTo>
                <a:lnTo>
                  <a:pt x="0" y="0"/>
                </a:lnTo>
                <a:close/>
              </a:path>
            </a:pathLst>
          </a:cu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None/>
            </a:pPr>
            <a:r>
              <a:rPr lang="en-US" sz="1800">
                <a:solidFill>
                  <a:srgbClr val="000000"/>
                </a:solidFill>
                <a:latin typeface="Calibri"/>
                <a:ea typeface="Calibri"/>
                <a:cs typeface="Calibri"/>
                <a:sym typeface="Calibri"/>
              </a:rPr>
              <a:t>Allows the data to change independently of its representation and vice versa. Supports presentation of the same data in different ways with changes made in one representation shown in all of them. </a:t>
            </a:r>
            <a:endParaRPr sz="1800">
              <a:solidFill>
                <a:schemeClr val="dk1"/>
              </a:solidFill>
              <a:latin typeface="Calibri"/>
              <a:ea typeface="Calibri"/>
              <a:cs typeface="Calibri"/>
              <a:sym typeface="Calibri"/>
            </a:endParaRPr>
          </a:p>
        </p:txBody>
      </p:sp>
      <p:sp>
        <p:nvSpPr>
          <p:cNvPr id="327" name="Google Shape;327;p13"/>
          <p:cNvSpPr/>
          <p:nvPr/>
        </p:nvSpPr>
        <p:spPr>
          <a:xfrm>
            <a:off x="373224" y="4303852"/>
            <a:ext cx="2201153" cy="1053296"/>
          </a:xfrm>
          <a:custGeom>
            <a:rect b="b" l="l" r="r" t="t"/>
            <a:pathLst>
              <a:path extrusionOk="0" h="1053296" w="2201153">
                <a:moveTo>
                  <a:pt x="175584" y="0"/>
                </a:moveTo>
                <a:lnTo>
                  <a:pt x="2025569" y="0"/>
                </a:lnTo>
                <a:cubicBezTo>
                  <a:pt x="2122541" y="0"/>
                  <a:pt x="2201153" y="78612"/>
                  <a:pt x="2201153" y="175584"/>
                </a:cubicBezTo>
                <a:lnTo>
                  <a:pt x="2201153" y="1053296"/>
                </a:lnTo>
                <a:lnTo>
                  <a:pt x="2201153" y="1053296"/>
                </a:lnTo>
                <a:lnTo>
                  <a:pt x="0" y="1053296"/>
                </a:lnTo>
                <a:lnTo>
                  <a:pt x="0" y="1053296"/>
                </a:lnTo>
                <a:lnTo>
                  <a:pt x="0" y="175584"/>
                </a:lnTo>
                <a:cubicBezTo>
                  <a:pt x="0" y="78612"/>
                  <a:pt x="78612" y="0"/>
                  <a:pt x="175584" y="0"/>
                </a:cubicBezTo>
                <a:close/>
              </a:path>
            </a:pathLst>
          </a:custGeom>
          <a:solidFill>
            <a:schemeClr val="lt1"/>
          </a:solidFill>
          <a:ln cap="flat" cmpd="sng" w="12700">
            <a:solidFill>
              <a:srgbClr val="3D4B5F"/>
            </a:solidFill>
            <a:prstDash val="solid"/>
            <a:miter lim="800000"/>
            <a:headEnd len="sm" w="sm" type="none"/>
            <a:tailEnd len="sm" w="sm" type="none"/>
          </a:ln>
        </p:spPr>
        <p:txBody>
          <a:bodyPr anchorCtr="0" anchor="ctr" bIns="47625" lIns="99050" spcFirstLastPara="1" rIns="99050" wrap="square" tIns="99050">
            <a:noAutofit/>
          </a:bodyPr>
          <a:lstStyle/>
          <a:p>
            <a:pPr indent="0" lvl="0" marL="0" marR="0" rtl="0" algn="ctr">
              <a:lnSpc>
                <a:spcPct val="90000"/>
              </a:lnSpc>
              <a:spcBef>
                <a:spcPts val="0"/>
              </a:spcBef>
              <a:spcAft>
                <a:spcPts val="0"/>
              </a:spcAft>
              <a:buNone/>
            </a:pPr>
            <a:r>
              <a:rPr lang="en-US" sz="2500">
                <a:solidFill>
                  <a:srgbClr val="0033CC"/>
                </a:solidFill>
                <a:latin typeface="Calibri"/>
                <a:ea typeface="Calibri"/>
                <a:cs typeface="Calibri"/>
                <a:sym typeface="Calibri"/>
              </a:rPr>
              <a:t>Advantages</a:t>
            </a:r>
            <a:endParaRPr sz="2500">
              <a:solidFill>
                <a:srgbClr val="0033CC"/>
              </a:solidFill>
              <a:latin typeface="Calibri"/>
              <a:ea typeface="Calibri"/>
              <a:cs typeface="Calibri"/>
              <a:sym typeface="Calibri"/>
            </a:endParaRPr>
          </a:p>
        </p:txBody>
      </p:sp>
      <p:sp>
        <p:nvSpPr>
          <p:cNvPr id="328" name="Google Shape;328;p13"/>
          <p:cNvSpPr/>
          <p:nvPr/>
        </p:nvSpPr>
        <p:spPr>
          <a:xfrm>
            <a:off x="2574377" y="5423443"/>
            <a:ext cx="6264822" cy="824957"/>
          </a:xfrm>
          <a:custGeom>
            <a:rect b="b" l="l" r="r" t="t"/>
            <a:pathLst>
              <a:path extrusionOk="0" h="1053296" w="6264822">
                <a:moveTo>
                  <a:pt x="0" y="0"/>
                </a:moveTo>
                <a:lnTo>
                  <a:pt x="6264822" y="0"/>
                </a:lnTo>
                <a:lnTo>
                  <a:pt x="6264822" y="1053296"/>
                </a:lnTo>
                <a:lnTo>
                  <a:pt x="0" y="1053296"/>
                </a:lnTo>
                <a:lnTo>
                  <a:pt x="0" y="0"/>
                </a:lnTo>
                <a:close/>
              </a:path>
            </a:pathLst>
          </a:cu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None/>
            </a:pPr>
            <a:r>
              <a:rPr lang="en-US" sz="1800">
                <a:solidFill>
                  <a:srgbClr val="000000"/>
                </a:solidFill>
                <a:latin typeface="Calibri"/>
                <a:ea typeface="Calibri"/>
                <a:cs typeface="Calibri"/>
                <a:sym typeface="Calibri"/>
              </a:rPr>
              <a:t>Can involve additional code and code complexity when the data model and interactions are simple.</a:t>
            </a:r>
            <a:endParaRPr sz="1800">
              <a:solidFill>
                <a:schemeClr val="dk1"/>
              </a:solidFill>
              <a:latin typeface="Calibri"/>
              <a:ea typeface="Calibri"/>
              <a:cs typeface="Calibri"/>
              <a:sym typeface="Calibri"/>
            </a:endParaRPr>
          </a:p>
        </p:txBody>
      </p:sp>
      <p:sp>
        <p:nvSpPr>
          <p:cNvPr id="329" name="Google Shape;329;p13"/>
          <p:cNvSpPr/>
          <p:nvPr/>
        </p:nvSpPr>
        <p:spPr>
          <a:xfrm>
            <a:off x="373224" y="5423443"/>
            <a:ext cx="2201153" cy="1053296"/>
          </a:xfrm>
          <a:custGeom>
            <a:rect b="b" l="l" r="r" t="t"/>
            <a:pathLst>
              <a:path extrusionOk="0" h="1053296" w="2201153">
                <a:moveTo>
                  <a:pt x="175584" y="0"/>
                </a:moveTo>
                <a:lnTo>
                  <a:pt x="2025569" y="0"/>
                </a:lnTo>
                <a:cubicBezTo>
                  <a:pt x="2122541" y="0"/>
                  <a:pt x="2201153" y="78612"/>
                  <a:pt x="2201153" y="175584"/>
                </a:cubicBezTo>
                <a:lnTo>
                  <a:pt x="2201153" y="1053296"/>
                </a:lnTo>
                <a:lnTo>
                  <a:pt x="2201153" y="1053296"/>
                </a:lnTo>
                <a:lnTo>
                  <a:pt x="0" y="1053296"/>
                </a:lnTo>
                <a:lnTo>
                  <a:pt x="0" y="1053296"/>
                </a:lnTo>
                <a:lnTo>
                  <a:pt x="0" y="175584"/>
                </a:lnTo>
                <a:cubicBezTo>
                  <a:pt x="0" y="78612"/>
                  <a:pt x="78612" y="0"/>
                  <a:pt x="175584" y="0"/>
                </a:cubicBezTo>
                <a:close/>
              </a:path>
            </a:pathLst>
          </a:custGeom>
          <a:solidFill>
            <a:schemeClr val="lt1"/>
          </a:solidFill>
          <a:ln cap="flat" cmpd="sng" w="12700">
            <a:solidFill>
              <a:srgbClr val="3D4B5F"/>
            </a:solidFill>
            <a:prstDash val="solid"/>
            <a:miter lim="800000"/>
            <a:headEnd len="sm" w="sm" type="none"/>
            <a:tailEnd len="sm" w="sm" type="none"/>
          </a:ln>
        </p:spPr>
        <p:txBody>
          <a:bodyPr anchorCtr="0" anchor="ctr" bIns="47625" lIns="99050" spcFirstLastPara="1" rIns="99050" wrap="square" tIns="99050">
            <a:noAutofit/>
          </a:bodyPr>
          <a:lstStyle/>
          <a:p>
            <a:pPr indent="0" lvl="0" marL="0" marR="0" rtl="0" algn="ctr">
              <a:lnSpc>
                <a:spcPct val="90000"/>
              </a:lnSpc>
              <a:spcBef>
                <a:spcPts val="0"/>
              </a:spcBef>
              <a:spcAft>
                <a:spcPts val="0"/>
              </a:spcAft>
              <a:buNone/>
            </a:pPr>
            <a:r>
              <a:rPr lang="en-US" sz="2500">
                <a:solidFill>
                  <a:srgbClr val="0033CC"/>
                </a:solidFill>
                <a:latin typeface="Calibri"/>
                <a:ea typeface="Calibri"/>
                <a:cs typeface="Calibri"/>
                <a:sym typeface="Calibri"/>
              </a:rPr>
              <a:t>Disadvantages</a:t>
            </a:r>
            <a:endParaRPr sz="2500">
              <a:solidFill>
                <a:srgbClr val="0033CC"/>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4"/>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33CC"/>
              </a:buClr>
              <a:buSzPct val="100000"/>
              <a:buFont typeface="Arial Rounded"/>
              <a:buNone/>
            </a:pPr>
            <a:r>
              <a:rPr lang="en-US"/>
              <a:t>Web application architecture using the MVC pattern ( run-time architecture) </a:t>
            </a:r>
            <a:endParaRPr/>
          </a:p>
        </p:txBody>
      </p:sp>
      <p:pic>
        <p:nvPicPr>
          <p:cNvPr descr="6" id="335" name="Google Shape;335;p14"/>
          <p:cNvPicPr preferRelativeResize="0"/>
          <p:nvPr/>
        </p:nvPicPr>
        <p:blipFill rotWithShape="1">
          <a:blip r:embed="rId3">
            <a:alphaModFix/>
          </a:blip>
          <a:srcRect b="-8466" l="0" r="0" t="0"/>
          <a:stretch/>
        </p:blipFill>
        <p:spPr>
          <a:xfrm>
            <a:off x="1921495" y="1371600"/>
            <a:ext cx="5301009" cy="48697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5"/>
          <p:cNvSpPr txBox="1"/>
          <p:nvPr>
            <p:ph type="title"/>
          </p:nvPr>
        </p:nvSpPr>
        <p:spPr>
          <a:xfrm>
            <a:off x="628650" y="112033"/>
            <a:ext cx="7886700" cy="859516"/>
          </a:xfrm>
          <a:prstGeom prst="rect">
            <a:avLst/>
          </a:prstGeom>
          <a:noFill/>
          <a:ln>
            <a:noFill/>
          </a:ln>
        </p:spPr>
        <p:txBody>
          <a:bodyPr anchorCtr="0" anchor="ctr" bIns="44450" lIns="90475" spcFirstLastPara="1" rIns="90475" wrap="square" tIns="44450">
            <a:normAutofit/>
          </a:bodyPr>
          <a:lstStyle/>
          <a:p>
            <a:pPr indent="0" lvl="0" marL="0" rtl="0" algn="ctr">
              <a:lnSpc>
                <a:spcPct val="90000"/>
              </a:lnSpc>
              <a:spcBef>
                <a:spcPts val="0"/>
              </a:spcBef>
              <a:spcAft>
                <a:spcPts val="0"/>
              </a:spcAft>
              <a:buClr>
                <a:srgbClr val="0033CC"/>
              </a:buClr>
              <a:buSzPts val="3300"/>
              <a:buFont typeface="Arial Rounded"/>
              <a:buNone/>
            </a:pPr>
            <a:r>
              <a:rPr lang="en-US"/>
              <a:t>Layered architecture</a:t>
            </a:r>
            <a:endParaRPr/>
          </a:p>
        </p:txBody>
      </p:sp>
      <p:sp>
        <p:nvSpPr>
          <p:cNvPr id="341" name="Google Shape;341;p15"/>
          <p:cNvSpPr txBox="1"/>
          <p:nvPr>
            <p:ph idx="1" type="body"/>
          </p:nvPr>
        </p:nvSpPr>
        <p:spPr>
          <a:xfrm>
            <a:off x="628650" y="1216479"/>
            <a:ext cx="7886700" cy="4960484"/>
          </a:xfrm>
          <a:prstGeom prst="rect">
            <a:avLst/>
          </a:prstGeom>
          <a:noFill/>
          <a:ln>
            <a:noFill/>
          </a:ln>
        </p:spPr>
        <p:txBody>
          <a:bodyPr anchorCtr="0" anchor="t" bIns="44450" lIns="90475" spcFirstLastPara="1" rIns="90475" wrap="square" tIns="44450">
            <a:normAutofit/>
          </a:bodyPr>
          <a:lstStyle/>
          <a:p>
            <a:pPr indent="-177800" lvl="0" marL="171450" rtl="0" algn="l">
              <a:lnSpc>
                <a:spcPct val="90000"/>
              </a:lnSpc>
              <a:spcBef>
                <a:spcPts val="0"/>
              </a:spcBef>
              <a:spcAft>
                <a:spcPts val="0"/>
              </a:spcAft>
              <a:buClr>
                <a:schemeClr val="dk1"/>
              </a:buClr>
              <a:buSzPts val="2800"/>
              <a:buChar char="•"/>
            </a:pPr>
            <a:r>
              <a:rPr lang="en-US" sz="2800"/>
              <a:t>Used to model the interfacing of sub-systems.</a:t>
            </a:r>
            <a:endParaRPr/>
          </a:p>
          <a:p>
            <a:pPr indent="-177800" lvl="0" marL="171450" rtl="0" algn="l">
              <a:lnSpc>
                <a:spcPct val="90000"/>
              </a:lnSpc>
              <a:spcBef>
                <a:spcPts val="1950"/>
              </a:spcBef>
              <a:spcAft>
                <a:spcPts val="0"/>
              </a:spcAft>
              <a:buClr>
                <a:schemeClr val="dk1"/>
              </a:buClr>
              <a:buSzPts val="2800"/>
              <a:buChar char="•"/>
            </a:pPr>
            <a:r>
              <a:rPr lang="en-US" sz="2800"/>
              <a:t>Organises the system into a set of layers (or abstract machines) each of which provide a set of services.</a:t>
            </a:r>
            <a:endParaRPr/>
          </a:p>
          <a:p>
            <a:pPr indent="-177800" lvl="0" marL="171450" rtl="0" algn="l">
              <a:lnSpc>
                <a:spcPct val="90000"/>
              </a:lnSpc>
              <a:spcBef>
                <a:spcPts val="1950"/>
              </a:spcBef>
              <a:spcAft>
                <a:spcPts val="0"/>
              </a:spcAft>
              <a:buClr>
                <a:schemeClr val="dk1"/>
              </a:buClr>
              <a:buSzPts val="2800"/>
              <a:buChar char="•"/>
            </a:pPr>
            <a:r>
              <a:rPr lang="en-US" sz="2800"/>
              <a:t>Supports the </a:t>
            </a:r>
            <a:r>
              <a:rPr lang="en-US" sz="2800">
                <a:solidFill>
                  <a:srgbClr val="C0504D"/>
                </a:solidFill>
              </a:rPr>
              <a:t>incremental</a:t>
            </a:r>
            <a:r>
              <a:rPr lang="en-US" sz="2800"/>
              <a:t> development of sub-systems in different layers. When a layer interface changes, only the adjacent layer is affected.</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6"/>
          <p:cNvSpPr txBox="1"/>
          <p:nvPr>
            <p:ph type="title"/>
          </p:nvPr>
        </p:nvSpPr>
        <p:spPr>
          <a:xfrm>
            <a:off x="628650" y="-21316"/>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Layered architectures</a:t>
            </a:r>
            <a:endParaRPr/>
          </a:p>
        </p:txBody>
      </p:sp>
      <p:grpSp>
        <p:nvGrpSpPr>
          <p:cNvPr id="347" name="Google Shape;347;p16"/>
          <p:cNvGrpSpPr/>
          <p:nvPr/>
        </p:nvGrpSpPr>
        <p:grpSpPr>
          <a:xfrm>
            <a:off x="361950" y="917485"/>
            <a:ext cx="8477250" cy="5533714"/>
            <a:chOff x="0" y="3085"/>
            <a:chExt cx="8477250" cy="5533714"/>
          </a:xfrm>
        </p:grpSpPr>
        <p:cxnSp>
          <p:nvCxnSpPr>
            <p:cNvPr id="348" name="Google Shape;348;p16"/>
            <p:cNvCxnSpPr/>
            <p:nvPr/>
          </p:nvCxnSpPr>
          <p:spPr>
            <a:xfrm>
              <a:off x="0" y="5486400"/>
              <a:ext cx="8477250" cy="0"/>
            </a:xfrm>
            <a:prstGeom prst="straightConnector1">
              <a:avLst/>
            </a:prstGeom>
            <a:noFill/>
            <a:ln cap="flat" cmpd="sng" w="12700">
              <a:solidFill>
                <a:srgbClr val="354254"/>
              </a:solidFill>
              <a:prstDash val="solid"/>
              <a:miter lim="800000"/>
              <a:headEnd len="sm" w="sm" type="none"/>
              <a:tailEnd len="sm" w="sm" type="none"/>
            </a:ln>
          </p:spPr>
        </p:cxnSp>
        <p:cxnSp>
          <p:nvCxnSpPr>
            <p:cNvPr id="349" name="Google Shape;349;p16"/>
            <p:cNvCxnSpPr/>
            <p:nvPr/>
          </p:nvCxnSpPr>
          <p:spPr>
            <a:xfrm>
              <a:off x="0" y="3891895"/>
              <a:ext cx="8477250" cy="0"/>
            </a:xfrm>
            <a:prstGeom prst="straightConnector1">
              <a:avLst/>
            </a:prstGeom>
            <a:noFill/>
            <a:ln cap="flat" cmpd="sng" w="12700">
              <a:solidFill>
                <a:srgbClr val="354254"/>
              </a:solidFill>
              <a:prstDash val="solid"/>
              <a:miter lim="800000"/>
              <a:headEnd len="sm" w="sm" type="none"/>
              <a:tailEnd len="sm" w="sm" type="none"/>
            </a:ln>
          </p:spPr>
        </p:cxnSp>
        <p:cxnSp>
          <p:nvCxnSpPr>
            <p:cNvPr id="350" name="Google Shape;350;p16"/>
            <p:cNvCxnSpPr/>
            <p:nvPr/>
          </p:nvCxnSpPr>
          <p:spPr>
            <a:xfrm>
              <a:off x="0" y="2768519"/>
              <a:ext cx="8477250" cy="0"/>
            </a:xfrm>
            <a:prstGeom prst="straightConnector1">
              <a:avLst/>
            </a:prstGeom>
            <a:noFill/>
            <a:ln cap="flat" cmpd="sng" w="12700">
              <a:solidFill>
                <a:srgbClr val="354254"/>
              </a:solidFill>
              <a:prstDash val="solid"/>
              <a:miter lim="800000"/>
              <a:headEnd len="sm" w="sm" type="none"/>
              <a:tailEnd len="sm" w="sm" type="none"/>
            </a:ln>
          </p:spPr>
        </p:cxnSp>
        <p:cxnSp>
          <p:nvCxnSpPr>
            <p:cNvPr id="351" name="Google Shape;351;p16"/>
            <p:cNvCxnSpPr/>
            <p:nvPr/>
          </p:nvCxnSpPr>
          <p:spPr>
            <a:xfrm>
              <a:off x="0" y="1352077"/>
              <a:ext cx="8477250" cy="0"/>
            </a:xfrm>
            <a:prstGeom prst="straightConnector1">
              <a:avLst/>
            </a:prstGeom>
            <a:noFill/>
            <a:ln cap="flat" cmpd="sng" w="12700">
              <a:solidFill>
                <a:srgbClr val="354254"/>
              </a:solidFill>
              <a:prstDash val="solid"/>
              <a:miter lim="800000"/>
              <a:headEnd len="sm" w="sm" type="none"/>
              <a:tailEnd len="sm" w="sm" type="none"/>
            </a:ln>
          </p:spPr>
        </p:cxnSp>
        <p:sp>
          <p:nvSpPr>
            <p:cNvPr id="352" name="Google Shape;352;p16"/>
            <p:cNvSpPr/>
            <p:nvPr/>
          </p:nvSpPr>
          <p:spPr>
            <a:xfrm>
              <a:off x="2213306" y="3085"/>
              <a:ext cx="6254721" cy="134899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6"/>
            <p:cNvSpPr txBox="1"/>
            <p:nvPr/>
          </p:nvSpPr>
          <p:spPr>
            <a:xfrm>
              <a:off x="2213306" y="3085"/>
              <a:ext cx="6254721" cy="1348992"/>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None/>
              </a:pPr>
              <a:r>
                <a:rPr lang="en-US" sz="1800">
                  <a:solidFill>
                    <a:srgbClr val="000000"/>
                  </a:solidFill>
                  <a:latin typeface="Calibri"/>
                  <a:ea typeface="Calibri"/>
                  <a:cs typeface="Calibri"/>
                  <a:sym typeface="Calibri"/>
                </a:rPr>
                <a:t>Organizes the system into layers with related functionality associated with each layer. A layer </a:t>
              </a:r>
              <a:r>
                <a:rPr lang="en-US" sz="1800">
                  <a:solidFill>
                    <a:srgbClr val="C0504D"/>
                  </a:solidFill>
                  <a:latin typeface="Calibri"/>
                  <a:ea typeface="Calibri"/>
                  <a:cs typeface="Calibri"/>
                  <a:sym typeface="Calibri"/>
                </a:rPr>
                <a:t>provides services </a:t>
              </a:r>
              <a:r>
                <a:rPr lang="en-US" sz="1800">
                  <a:solidFill>
                    <a:srgbClr val="000000"/>
                  </a:solidFill>
                  <a:latin typeface="Calibri"/>
                  <a:ea typeface="Calibri"/>
                  <a:cs typeface="Calibri"/>
                  <a:sym typeface="Calibri"/>
                </a:rPr>
                <a:t>to the layer </a:t>
              </a:r>
              <a:r>
                <a:rPr lang="en-US" sz="1800">
                  <a:solidFill>
                    <a:srgbClr val="C0504D"/>
                  </a:solidFill>
                  <a:latin typeface="Calibri"/>
                  <a:ea typeface="Calibri"/>
                  <a:cs typeface="Calibri"/>
                  <a:sym typeface="Calibri"/>
                </a:rPr>
                <a:t>above</a:t>
              </a:r>
              <a:r>
                <a:rPr lang="en-US" sz="1800">
                  <a:solidFill>
                    <a:srgbClr val="000000"/>
                  </a:solidFill>
                  <a:latin typeface="Calibri"/>
                  <a:ea typeface="Calibri"/>
                  <a:cs typeface="Calibri"/>
                  <a:sym typeface="Calibri"/>
                </a:rPr>
                <a:t> it so the lowest-level layers represent core services that are likely to be used throughout the system. </a:t>
              </a:r>
              <a:endParaRPr sz="1800">
                <a:solidFill>
                  <a:schemeClr val="dk1"/>
                </a:solidFill>
                <a:latin typeface="Calibri"/>
                <a:ea typeface="Calibri"/>
                <a:cs typeface="Calibri"/>
                <a:sym typeface="Calibri"/>
              </a:endParaRPr>
            </a:p>
          </p:txBody>
        </p:sp>
        <p:sp>
          <p:nvSpPr>
            <p:cNvPr id="354" name="Google Shape;354;p16"/>
            <p:cNvSpPr/>
            <p:nvPr/>
          </p:nvSpPr>
          <p:spPr>
            <a:xfrm>
              <a:off x="0" y="3085"/>
              <a:ext cx="2204085" cy="1348992"/>
            </a:xfrm>
            <a:prstGeom prst="round2SameRect">
              <a:avLst>
                <a:gd fmla="val 16670" name="adj1"/>
                <a:gd fmla="val 0" name="adj2"/>
              </a:avLst>
            </a:prstGeom>
            <a:solidFill>
              <a:schemeClr val="lt1"/>
            </a:solidFill>
            <a:ln cap="flat" cmpd="sng" w="12700">
              <a:solidFill>
                <a:srgbClr val="3D4B5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6"/>
            <p:cNvSpPr txBox="1"/>
            <p:nvPr/>
          </p:nvSpPr>
          <p:spPr>
            <a:xfrm>
              <a:off x="65864" y="68949"/>
              <a:ext cx="2072357" cy="1283128"/>
            </a:xfrm>
            <a:prstGeom prst="rect">
              <a:avLst/>
            </a:prstGeom>
            <a:noFill/>
            <a:ln>
              <a:noFill/>
            </a:ln>
          </p:spPr>
          <p:txBody>
            <a:bodyPr anchorCtr="0" anchor="ctr" bIns="47625" lIns="47625" spcFirstLastPara="1" rIns="47625" wrap="square" tIns="47625">
              <a:noAutofit/>
            </a:bodyPr>
            <a:lstStyle/>
            <a:p>
              <a:pPr indent="0" lvl="0" marL="0" marR="0" rtl="0" algn="ctr">
                <a:lnSpc>
                  <a:spcPct val="90000"/>
                </a:lnSpc>
                <a:spcBef>
                  <a:spcPts val="0"/>
                </a:spcBef>
                <a:spcAft>
                  <a:spcPts val="0"/>
                </a:spcAft>
                <a:buNone/>
              </a:pPr>
              <a:r>
                <a:rPr lang="en-US" sz="2500">
                  <a:solidFill>
                    <a:srgbClr val="0033CC"/>
                  </a:solidFill>
                  <a:latin typeface="Calibri"/>
                  <a:ea typeface="Calibri"/>
                  <a:cs typeface="Calibri"/>
                  <a:sym typeface="Calibri"/>
                </a:rPr>
                <a:t>Description</a:t>
              </a:r>
              <a:endParaRPr sz="2500">
                <a:solidFill>
                  <a:srgbClr val="0033CC"/>
                </a:solidFill>
                <a:latin typeface="Calibri"/>
                <a:ea typeface="Calibri"/>
                <a:cs typeface="Calibri"/>
                <a:sym typeface="Calibri"/>
              </a:endParaRPr>
            </a:p>
          </p:txBody>
        </p:sp>
        <p:sp>
          <p:nvSpPr>
            <p:cNvPr id="356" name="Google Shape;356;p16"/>
            <p:cNvSpPr/>
            <p:nvPr/>
          </p:nvSpPr>
          <p:spPr>
            <a:xfrm>
              <a:off x="2204084" y="1419527"/>
              <a:ext cx="6273165" cy="134899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6"/>
            <p:cNvSpPr txBox="1"/>
            <p:nvPr/>
          </p:nvSpPr>
          <p:spPr>
            <a:xfrm>
              <a:off x="2204084" y="1419527"/>
              <a:ext cx="6273165" cy="1348992"/>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None/>
              </a:pPr>
              <a:r>
                <a:rPr lang="en-US" sz="1800">
                  <a:solidFill>
                    <a:srgbClr val="000000"/>
                  </a:solidFill>
                  <a:latin typeface="Calibri"/>
                  <a:ea typeface="Calibri"/>
                  <a:cs typeface="Calibri"/>
                  <a:sym typeface="Calibri"/>
                </a:rPr>
                <a:t>Used when building </a:t>
              </a:r>
              <a:r>
                <a:rPr lang="en-US" sz="1800">
                  <a:solidFill>
                    <a:srgbClr val="C0504D"/>
                  </a:solidFill>
                  <a:latin typeface="Calibri"/>
                  <a:ea typeface="Calibri"/>
                  <a:cs typeface="Calibri"/>
                  <a:sym typeface="Calibri"/>
                </a:rPr>
                <a:t>new facilities </a:t>
              </a:r>
              <a:r>
                <a:rPr lang="en-US" sz="1800">
                  <a:solidFill>
                    <a:srgbClr val="000000"/>
                  </a:solidFill>
                  <a:latin typeface="Calibri"/>
                  <a:ea typeface="Calibri"/>
                  <a:cs typeface="Calibri"/>
                  <a:sym typeface="Calibri"/>
                </a:rPr>
                <a:t>on top of existing systems; when the development is spread across </a:t>
              </a:r>
              <a:r>
                <a:rPr lang="en-US" sz="1800">
                  <a:solidFill>
                    <a:srgbClr val="C0504D"/>
                  </a:solidFill>
                  <a:latin typeface="Calibri"/>
                  <a:ea typeface="Calibri"/>
                  <a:cs typeface="Calibri"/>
                  <a:sym typeface="Calibri"/>
                </a:rPr>
                <a:t>several teams </a:t>
              </a:r>
              <a:r>
                <a:rPr lang="en-US" sz="1800">
                  <a:solidFill>
                    <a:srgbClr val="000000"/>
                  </a:solidFill>
                  <a:latin typeface="Calibri"/>
                  <a:ea typeface="Calibri"/>
                  <a:cs typeface="Calibri"/>
                  <a:sym typeface="Calibri"/>
                </a:rPr>
                <a:t>with each team responsibility for a layer of functionality; when there is a requirement for </a:t>
              </a:r>
              <a:r>
                <a:rPr lang="en-US" sz="1800">
                  <a:solidFill>
                    <a:srgbClr val="C0504D"/>
                  </a:solidFill>
                  <a:latin typeface="Calibri"/>
                  <a:ea typeface="Calibri"/>
                  <a:cs typeface="Calibri"/>
                  <a:sym typeface="Calibri"/>
                </a:rPr>
                <a:t>multi-level security</a:t>
              </a:r>
              <a:r>
                <a:rPr lang="en-US" sz="1800">
                  <a:solidFill>
                    <a:srgbClr val="000000"/>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358" name="Google Shape;358;p16"/>
            <p:cNvSpPr/>
            <p:nvPr/>
          </p:nvSpPr>
          <p:spPr>
            <a:xfrm>
              <a:off x="0" y="1419527"/>
              <a:ext cx="2204085" cy="1348992"/>
            </a:xfrm>
            <a:prstGeom prst="round2SameRect">
              <a:avLst>
                <a:gd fmla="val 16670" name="adj1"/>
                <a:gd fmla="val 0" name="adj2"/>
              </a:avLst>
            </a:prstGeom>
            <a:solidFill>
              <a:schemeClr val="lt1"/>
            </a:solidFill>
            <a:ln cap="flat" cmpd="sng" w="12700">
              <a:solidFill>
                <a:srgbClr val="3D4B5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
            <p:cNvSpPr txBox="1"/>
            <p:nvPr/>
          </p:nvSpPr>
          <p:spPr>
            <a:xfrm>
              <a:off x="65864" y="1485391"/>
              <a:ext cx="2072357" cy="1283128"/>
            </a:xfrm>
            <a:prstGeom prst="rect">
              <a:avLst/>
            </a:prstGeom>
            <a:noFill/>
            <a:ln>
              <a:noFill/>
            </a:ln>
          </p:spPr>
          <p:txBody>
            <a:bodyPr anchorCtr="0" anchor="ctr" bIns="47625" lIns="47625" spcFirstLastPara="1" rIns="47625" wrap="square" tIns="47625">
              <a:noAutofit/>
            </a:bodyPr>
            <a:lstStyle/>
            <a:p>
              <a:pPr indent="0" lvl="0" marL="0" marR="0" rtl="0" algn="ctr">
                <a:lnSpc>
                  <a:spcPct val="90000"/>
                </a:lnSpc>
                <a:spcBef>
                  <a:spcPts val="0"/>
                </a:spcBef>
                <a:spcAft>
                  <a:spcPts val="0"/>
                </a:spcAft>
                <a:buNone/>
              </a:pPr>
              <a:r>
                <a:rPr lang="en-US" sz="2500">
                  <a:solidFill>
                    <a:srgbClr val="0033CC"/>
                  </a:solidFill>
                  <a:latin typeface="Calibri"/>
                  <a:ea typeface="Calibri"/>
                  <a:cs typeface="Calibri"/>
                  <a:sym typeface="Calibri"/>
                </a:rPr>
                <a:t>When used</a:t>
              </a:r>
              <a:endParaRPr/>
            </a:p>
          </p:txBody>
        </p:sp>
        <p:sp>
          <p:nvSpPr>
            <p:cNvPr id="360" name="Google Shape;360;p16"/>
            <p:cNvSpPr/>
            <p:nvPr/>
          </p:nvSpPr>
          <p:spPr>
            <a:xfrm>
              <a:off x="2204084" y="2971751"/>
              <a:ext cx="6273165" cy="92473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6"/>
            <p:cNvSpPr txBox="1"/>
            <p:nvPr/>
          </p:nvSpPr>
          <p:spPr>
            <a:xfrm>
              <a:off x="2204084" y="2971751"/>
              <a:ext cx="6273165" cy="924734"/>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None/>
              </a:pPr>
              <a:r>
                <a:rPr lang="en-US" sz="1800">
                  <a:solidFill>
                    <a:srgbClr val="000000"/>
                  </a:solidFill>
                  <a:latin typeface="Calibri"/>
                  <a:ea typeface="Calibri"/>
                  <a:cs typeface="Calibri"/>
                  <a:sym typeface="Calibri"/>
                </a:rPr>
                <a:t>Allows </a:t>
              </a:r>
              <a:r>
                <a:rPr lang="en-US" sz="1800">
                  <a:solidFill>
                    <a:srgbClr val="C0504D"/>
                  </a:solidFill>
                  <a:latin typeface="Calibri"/>
                  <a:ea typeface="Calibri"/>
                  <a:cs typeface="Calibri"/>
                  <a:sym typeface="Calibri"/>
                </a:rPr>
                <a:t>replacement</a:t>
              </a:r>
              <a:r>
                <a:rPr lang="en-US" sz="1800">
                  <a:solidFill>
                    <a:srgbClr val="000000"/>
                  </a:solidFill>
                  <a:latin typeface="Calibri"/>
                  <a:ea typeface="Calibri"/>
                  <a:cs typeface="Calibri"/>
                  <a:sym typeface="Calibri"/>
                </a:rPr>
                <a:t> of entire layers so long as the interface is maintained. </a:t>
              </a:r>
              <a:r>
                <a:rPr lang="en-US" sz="1800">
                  <a:solidFill>
                    <a:srgbClr val="C0504D"/>
                  </a:solidFill>
                  <a:latin typeface="Calibri"/>
                  <a:ea typeface="Calibri"/>
                  <a:cs typeface="Calibri"/>
                  <a:sym typeface="Calibri"/>
                </a:rPr>
                <a:t>Redundant</a:t>
              </a:r>
              <a:r>
                <a:rPr lang="en-US" sz="1800">
                  <a:solidFill>
                    <a:srgbClr val="000000"/>
                  </a:solidFill>
                  <a:latin typeface="Calibri"/>
                  <a:ea typeface="Calibri"/>
                  <a:cs typeface="Calibri"/>
                  <a:sym typeface="Calibri"/>
                </a:rPr>
                <a:t> facilities (e.g., authentication) can be provided in each layer to increase the </a:t>
              </a:r>
              <a:r>
                <a:rPr lang="en-US" sz="1800">
                  <a:solidFill>
                    <a:srgbClr val="C0504D"/>
                  </a:solidFill>
                  <a:latin typeface="Calibri"/>
                  <a:ea typeface="Calibri"/>
                  <a:cs typeface="Calibri"/>
                  <a:sym typeface="Calibri"/>
                </a:rPr>
                <a:t>dependability</a:t>
              </a:r>
              <a:r>
                <a:rPr lang="en-US" sz="1800">
                  <a:solidFill>
                    <a:srgbClr val="000000"/>
                  </a:solidFill>
                  <a:latin typeface="Calibri"/>
                  <a:ea typeface="Calibri"/>
                  <a:cs typeface="Calibri"/>
                  <a:sym typeface="Calibri"/>
                </a:rPr>
                <a:t> of the system.</a:t>
              </a:r>
              <a:endParaRPr sz="1800">
                <a:solidFill>
                  <a:schemeClr val="dk1"/>
                </a:solidFill>
                <a:latin typeface="Calibri"/>
                <a:ea typeface="Calibri"/>
                <a:cs typeface="Calibri"/>
                <a:sym typeface="Calibri"/>
              </a:endParaRPr>
            </a:p>
          </p:txBody>
        </p:sp>
        <p:sp>
          <p:nvSpPr>
            <p:cNvPr id="362" name="Google Shape;362;p16"/>
            <p:cNvSpPr/>
            <p:nvPr/>
          </p:nvSpPr>
          <p:spPr>
            <a:xfrm>
              <a:off x="0" y="2874523"/>
              <a:ext cx="2204085" cy="1021955"/>
            </a:xfrm>
            <a:prstGeom prst="round2SameRect">
              <a:avLst>
                <a:gd fmla="val 16670" name="adj1"/>
                <a:gd fmla="val 0" name="adj2"/>
              </a:avLst>
            </a:prstGeom>
            <a:solidFill>
              <a:schemeClr val="lt1"/>
            </a:solidFill>
            <a:ln cap="flat" cmpd="sng" w="12700">
              <a:solidFill>
                <a:srgbClr val="3D4B5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txBox="1"/>
            <p:nvPr/>
          </p:nvSpPr>
          <p:spPr>
            <a:xfrm>
              <a:off x="49897" y="2924420"/>
              <a:ext cx="2104291" cy="972058"/>
            </a:xfrm>
            <a:prstGeom prst="rect">
              <a:avLst/>
            </a:prstGeom>
            <a:noFill/>
            <a:ln>
              <a:noFill/>
            </a:ln>
          </p:spPr>
          <p:txBody>
            <a:bodyPr anchorCtr="0" anchor="ctr" bIns="47625" lIns="47625" spcFirstLastPara="1" rIns="47625" wrap="square" tIns="47625">
              <a:noAutofit/>
            </a:bodyPr>
            <a:lstStyle/>
            <a:p>
              <a:pPr indent="0" lvl="0" marL="0" marR="0" rtl="0" algn="ctr">
                <a:lnSpc>
                  <a:spcPct val="90000"/>
                </a:lnSpc>
                <a:spcBef>
                  <a:spcPts val="0"/>
                </a:spcBef>
                <a:spcAft>
                  <a:spcPts val="0"/>
                </a:spcAft>
                <a:buNone/>
              </a:pPr>
              <a:r>
                <a:rPr lang="en-US" sz="2500">
                  <a:solidFill>
                    <a:srgbClr val="0033CC"/>
                  </a:solidFill>
                  <a:latin typeface="Calibri"/>
                  <a:ea typeface="Calibri"/>
                  <a:cs typeface="Calibri"/>
                  <a:sym typeface="Calibri"/>
                </a:rPr>
                <a:t>Advantages</a:t>
              </a:r>
              <a:endParaRPr sz="2500">
                <a:solidFill>
                  <a:srgbClr val="0033CC"/>
                </a:solidFill>
                <a:latin typeface="Calibri"/>
                <a:ea typeface="Calibri"/>
                <a:cs typeface="Calibri"/>
                <a:sym typeface="Calibri"/>
              </a:endParaRPr>
            </a:p>
          </p:txBody>
        </p:sp>
        <p:sp>
          <p:nvSpPr>
            <p:cNvPr id="364" name="Google Shape;364;p16"/>
            <p:cNvSpPr/>
            <p:nvPr/>
          </p:nvSpPr>
          <p:spPr>
            <a:xfrm>
              <a:off x="2204084" y="4187807"/>
              <a:ext cx="6273165" cy="134899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6"/>
            <p:cNvSpPr txBox="1"/>
            <p:nvPr/>
          </p:nvSpPr>
          <p:spPr>
            <a:xfrm>
              <a:off x="2204084" y="4187807"/>
              <a:ext cx="6273165" cy="1348992"/>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None/>
              </a:pPr>
              <a:r>
                <a:rPr lang="en-US" sz="1800">
                  <a:solidFill>
                    <a:srgbClr val="000000"/>
                  </a:solidFill>
                  <a:latin typeface="Calibri"/>
                  <a:ea typeface="Calibri"/>
                  <a:cs typeface="Calibri"/>
                  <a:sym typeface="Calibri"/>
                </a:rPr>
                <a:t>In practice, providing </a:t>
              </a:r>
              <a:r>
                <a:rPr lang="en-US" sz="1800">
                  <a:solidFill>
                    <a:srgbClr val="C0504D"/>
                  </a:solidFill>
                  <a:latin typeface="Calibri"/>
                  <a:ea typeface="Calibri"/>
                  <a:cs typeface="Calibri"/>
                  <a:sym typeface="Calibri"/>
                </a:rPr>
                <a:t>a clean separation </a:t>
              </a:r>
              <a:r>
                <a:rPr lang="en-US" sz="1800">
                  <a:solidFill>
                    <a:srgbClr val="000000"/>
                  </a:solidFill>
                  <a:latin typeface="Calibri"/>
                  <a:ea typeface="Calibri"/>
                  <a:cs typeface="Calibri"/>
                  <a:sym typeface="Calibri"/>
                </a:rPr>
                <a:t>between layers is often difficult and a </a:t>
              </a:r>
              <a:r>
                <a:rPr lang="en-US" sz="1800">
                  <a:solidFill>
                    <a:srgbClr val="C0504D"/>
                  </a:solidFill>
                  <a:latin typeface="Calibri"/>
                  <a:ea typeface="Calibri"/>
                  <a:cs typeface="Calibri"/>
                  <a:sym typeface="Calibri"/>
                </a:rPr>
                <a:t>high-level </a:t>
              </a:r>
              <a:r>
                <a:rPr lang="en-US" sz="1800">
                  <a:solidFill>
                    <a:srgbClr val="000000"/>
                  </a:solidFill>
                  <a:latin typeface="Calibri"/>
                  <a:ea typeface="Calibri"/>
                  <a:cs typeface="Calibri"/>
                  <a:sym typeface="Calibri"/>
                </a:rPr>
                <a:t>layer may have to interact directly with lower-level layers rather than through the layer immediately below it. </a:t>
              </a:r>
              <a:r>
                <a:rPr lang="en-US" sz="1800">
                  <a:solidFill>
                    <a:srgbClr val="C0504D"/>
                  </a:solidFill>
                  <a:latin typeface="Calibri"/>
                  <a:ea typeface="Calibri"/>
                  <a:cs typeface="Calibri"/>
                  <a:sym typeface="Calibri"/>
                </a:rPr>
                <a:t>Performance</a:t>
              </a:r>
              <a:r>
                <a:rPr lang="en-US" sz="1800">
                  <a:solidFill>
                    <a:srgbClr val="000000"/>
                  </a:solidFill>
                  <a:latin typeface="Calibri"/>
                  <a:ea typeface="Calibri"/>
                  <a:cs typeface="Calibri"/>
                  <a:sym typeface="Calibri"/>
                </a:rPr>
                <a:t> can be a problem because of multiple levels of interpretation of a service request as it is processed at each layer.</a:t>
              </a:r>
              <a:endParaRPr sz="1800">
                <a:solidFill>
                  <a:schemeClr val="dk1"/>
                </a:solidFill>
                <a:latin typeface="Calibri"/>
                <a:ea typeface="Calibri"/>
                <a:cs typeface="Calibri"/>
                <a:sym typeface="Calibri"/>
              </a:endParaRPr>
            </a:p>
          </p:txBody>
        </p:sp>
        <p:sp>
          <p:nvSpPr>
            <p:cNvPr id="366" name="Google Shape;366;p16"/>
            <p:cNvSpPr/>
            <p:nvPr/>
          </p:nvSpPr>
          <p:spPr>
            <a:xfrm>
              <a:off x="0" y="3939586"/>
              <a:ext cx="2204085" cy="1546821"/>
            </a:xfrm>
            <a:prstGeom prst="round2SameRect">
              <a:avLst>
                <a:gd fmla="val 16670" name="adj1"/>
                <a:gd fmla="val 0" name="adj2"/>
              </a:avLst>
            </a:prstGeom>
            <a:solidFill>
              <a:schemeClr val="lt1"/>
            </a:solidFill>
            <a:ln cap="flat" cmpd="sng" w="12700">
              <a:solidFill>
                <a:srgbClr val="3D4B5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6"/>
            <p:cNvSpPr txBox="1"/>
            <p:nvPr/>
          </p:nvSpPr>
          <p:spPr>
            <a:xfrm>
              <a:off x="75523" y="4015109"/>
              <a:ext cx="2053039" cy="1471298"/>
            </a:xfrm>
            <a:prstGeom prst="rect">
              <a:avLst/>
            </a:prstGeom>
            <a:noFill/>
            <a:ln>
              <a:noFill/>
            </a:ln>
          </p:spPr>
          <p:txBody>
            <a:bodyPr anchorCtr="0" anchor="ctr" bIns="47625" lIns="47625" spcFirstLastPara="1" rIns="47625" wrap="square" tIns="47625">
              <a:noAutofit/>
            </a:bodyPr>
            <a:lstStyle/>
            <a:p>
              <a:pPr indent="0" lvl="0" marL="0" marR="0" rtl="0" algn="ctr">
                <a:lnSpc>
                  <a:spcPct val="90000"/>
                </a:lnSpc>
                <a:spcBef>
                  <a:spcPts val="0"/>
                </a:spcBef>
                <a:spcAft>
                  <a:spcPts val="0"/>
                </a:spcAft>
                <a:buNone/>
              </a:pPr>
              <a:r>
                <a:rPr lang="en-US" sz="2500">
                  <a:solidFill>
                    <a:srgbClr val="0033CC"/>
                  </a:solidFill>
                  <a:latin typeface="Calibri"/>
                  <a:ea typeface="Calibri"/>
                  <a:cs typeface="Calibri"/>
                  <a:sym typeface="Calibri"/>
                </a:rPr>
                <a:t>Disadvantages</a:t>
              </a:r>
              <a:endParaRPr sz="2500">
                <a:solidFill>
                  <a:srgbClr val="0033CC"/>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7"/>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A generic layered architecture </a:t>
            </a:r>
            <a:endParaRPr/>
          </a:p>
        </p:txBody>
      </p:sp>
      <p:pic>
        <p:nvPicPr>
          <p:cNvPr descr="6.6 LayeredArch.eps" id="373" name="Google Shape;373;p17"/>
          <p:cNvPicPr preferRelativeResize="0"/>
          <p:nvPr>
            <p:ph idx="1" type="body"/>
          </p:nvPr>
        </p:nvPicPr>
        <p:blipFill rotWithShape="1">
          <a:blip r:embed="rId3">
            <a:alphaModFix/>
          </a:blip>
          <a:srcRect b="0" l="-16082" r="-16082" t="0"/>
          <a:stretch/>
        </p:blipFill>
        <p:spPr>
          <a:xfrm>
            <a:off x="740945" y="1600200"/>
            <a:ext cx="7271456" cy="3999021"/>
          </a:xfrm>
          <a:prstGeom prst="rect">
            <a:avLst/>
          </a:prstGeom>
          <a:noFill/>
          <a:ln>
            <a:noFill/>
          </a:ln>
        </p:spPr>
      </p:pic>
      <p:sp>
        <p:nvSpPr>
          <p:cNvPr id="374" name="Google Shape;374;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5" name="Google Shape;375;p17"/>
          <p:cNvSpPr txBox="1"/>
          <p:nvPr/>
        </p:nvSpPr>
        <p:spPr>
          <a:xfrm>
            <a:off x="740944" y="5612315"/>
            <a:ext cx="794585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Localize machine dependencies in inner layers, this makes it easier to provide multi-platform implementations of application. Only the inner layer need be re-implemented to take care of different OS, hardware and database</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8"/>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Microservice</a:t>
            </a:r>
            <a:endParaRPr/>
          </a:p>
        </p:txBody>
      </p:sp>
      <p:sp>
        <p:nvSpPr>
          <p:cNvPr id="381" name="Google Shape;381;p18"/>
          <p:cNvSpPr/>
          <p:nvPr/>
        </p:nvSpPr>
        <p:spPr>
          <a:xfrm>
            <a:off x="304800" y="1447800"/>
            <a:ext cx="868680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An architectural style that structures an application as a collection of services.</a:t>
            </a:r>
            <a:endParaRPr sz="2800">
              <a:solidFill>
                <a:schemeClr val="dk1"/>
              </a:solidFill>
              <a:latin typeface="Calibri"/>
              <a:ea typeface="Calibri"/>
              <a:cs typeface="Calibri"/>
              <a:sym typeface="Calibri"/>
            </a:endParaRPr>
          </a:p>
        </p:txBody>
      </p:sp>
      <p:pic>
        <p:nvPicPr>
          <p:cNvPr id="382" name="Google Shape;382;p18"/>
          <p:cNvPicPr preferRelativeResize="0"/>
          <p:nvPr/>
        </p:nvPicPr>
        <p:blipFill rotWithShape="1">
          <a:blip r:embed="rId3">
            <a:alphaModFix/>
          </a:blip>
          <a:srcRect b="0" l="0" r="0" t="0"/>
          <a:stretch/>
        </p:blipFill>
        <p:spPr>
          <a:xfrm>
            <a:off x="2286000" y="2363807"/>
            <a:ext cx="6326154" cy="39398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9"/>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Advantages</a:t>
            </a:r>
            <a:endParaRPr/>
          </a:p>
        </p:txBody>
      </p:sp>
      <p:sp>
        <p:nvSpPr>
          <p:cNvPr id="388" name="Google Shape;388;p19"/>
          <p:cNvSpPr txBox="1"/>
          <p:nvPr>
            <p:ph idx="1" type="body"/>
          </p:nvPr>
        </p:nvSpPr>
        <p:spPr>
          <a:xfrm>
            <a:off x="628650" y="1216479"/>
            <a:ext cx="7886700" cy="4960484"/>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lang="en-US" sz="2400"/>
              <a:t>Enables the continuous delivery and deployment of large, complex applications. </a:t>
            </a:r>
            <a:endParaRPr/>
          </a:p>
          <a:p>
            <a:pPr indent="-171450" lvl="1" marL="514350" rtl="0" algn="l">
              <a:lnSpc>
                <a:spcPct val="90000"/>
              </a:lnSpc>
              <a:spcBef>
                <a:spcPts val="375"/>
              </a:spcBef>
              <a:spcAft>
                <a:spcPts val="0"/>
              </a:spcAft>
              <a:buClr>
                <a:schemeClr val="dk1"/>
              </a:buClr>
              <a:buSzPts val="2400"/>
              <a:buChar char="ꟷ"/>
            </a:pPr>
            <a:r>
              <a:rPr lang="en-US" sz="2400"/>
              <a:t>Improved maintainability - each service is relatively small and so is easier to understand and change</a:t>
            </a:r>
            <a:endParaRPr/>
          </a:p>
          <a:p>
            <a:pPr indent="-171450" lvl="1" marL="514350" rtl="0" algn="l">
              <a:lnSpc>
                <a:spcPct val="90000"/>
              </a:lnSpc>
              <a:spcBef>
                <a:spcPts val="375"/>
              </a:spcBef>
              <a:spcAft>
                <a:spcPts val="0"/>
              </a:spcAft>
              <a:buClr>
                <a:schemeClr val="dk1"/>
              </a:buClr>
              <a:buSzPts val="2400"/>
              <a:buChar char="ꟷ"/>
            </a:pPr>
            <a:r>
              <a:rPr lang="en-US" sz="2400"/>
              <a:t>Better testability - services are smaller and faster to test</a:t>
            </a:r>
            <a:endParaRPr/>
          </a:p>
          <a:p>
            <a:pPr indent="-171450" lvl="1" marL="514350" rtl="0" algn="l">
              <a:lnSpc>
                <a:spcPct val="90000"/>
              </a:lnSpc>
              <a:spcBef>
                <a:spcPts val="375"/>
              </a:spcBef>
              <a:spcAft>
                <a:spcPts val="0"/>
              </a:spcAft>
              <a:buClr>
                <a:schemeClr val="dk1"/>
              </a:buClr>
              <a:buSzPts val="2400"/>
              <a:buChar char="ꟷ"/>
            </a:pPr>
            <a:r>
              <a:rPr lang="en-US" sz="2400"/>
              <a:t>Better deployability - services can be deployed independently</a:t>
            </a:r>
            <a:endParaRPr/>
          </a:p>
          <a:p>
            <a:pPr indent="-171450" lvl="1" marL="514350" rtl="0" algn="l">
              <a:lnSpc>
                <a:spcPct val="90000"/>
              </a:lnSpc>
              <a:spcBef>
                <a:spcPts val="375"/>
              </a:spcBef>
              <a:spcAft>
                <a:spcPts val="0"/>
              </a:spcAft>
              <a:buClr>
                <a:schemeClr val="dk1"/>
              </a:buClr>
              <a:buSzPts val="2400"/>
              <a:buChar char="ꟷ"/>
            </a:pPr>
            <a:r>
              <a:rPr lang="en-US" sz="2400"/>
              <a:t>It enables you to organize the development effort around multiple, autonomous teams. Each team owns and is responsible for one or more services. </a:t>
            </a:r>
            <a:endParaRPr sz="2400"/>
          </a:p>
          <a:p>
            <a:pPr indent="-171450" lvl="1" marL="514350" rtl="0" algn="l">
              <a:lnSpc>
                <a:spcPct val="90000"/>
              </a:lnSpc>
              <a:spcBef>
                <a:spcPts val="375"/>
              </a:spcBef>
              <a:spcAft>
                <a:spcPts val="0"/>
              </a:spcAft>
              <a:buClr>
                <a:schemeClr val="dk1"/>
              </a:buClr>
              <a:buSzPts val="2400"/>
              <a:buChar char="ꟷ"/>
            </a:pPr>
            <a:r>
              <a:rPr lang="en-US" sz="2400"/>
              <a:t>Each team can develop, test, deploy and scale their services independently of all of the other teams.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33CC"/>
              </a:buClr>
              <a:buSzPct val="100000"/>
              <a:buFont typeface="Arial Rounded"/>
              <a:buNone/>
            </a:pPr>
            <a:r>
              <a:rPr lang="en-US"/>
              <a:t>What do SE architectural styles describe?</a:t>
            </a:r>
            <a:endParaRPr/>
          </a:p>
        </p:txBody>
      </p:sp>
      <p:sp>
        <p:nvSpPr>
          <p:cNvPr id="175" name="Google Shape;175;p2"/>
          <p:cNvSpPr txBox="1"/>
          <p:nvPr>
            <p:ph idx="1" type="body"/>
          </p:nvPr>
        </p:nvSpPr>
        <p:spPr>
          <a:xfrm>
            <a:off x="628650" y="1216479"/>
            <a:ext cx="7886700" cy="4960484"/>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folHlink"/>
              </a:buClr>
              <a:buSzPts val="2400"/>
              <a:buAutoNum type="arabicParenBoth"/>
            </a:pPr>
            <a:r>
              <a:rPr b="1" lang="en-US" sz="2400">
                <a:solidFill>
                  <a:schemeClr val="folHlink"/>
                </a:solidFill>
                <a:latin typeface="Palatino"/>
                <a:ea typeface="Palatino"/>
                <a:cs typeface="Palatino"/>
                <a:sym typeface="Palatino"/>
              </a:rPr>
              <a:t>A set of components</a:t>
            </a:r>
            <a:r>
              <a:rPr lang="en-US" sz="2400">
                <a:latin typeface="Palatino"/>
                <a:ea typeface="Palatino"/>
                <a:cs typeface="Palatino"/>
                <a:sym typeface="Palatino"/>
              </a:rPr>
              <a:t> (e.g., a database, computational modules) that perform a function required by a system. </a:t>
            </a:r>
            <a:endParaRPr/>
          </a:p>
          <a:p>
            <a:pPr indent="-457200" lvl="0" marL="457200" rtl="0" algn="l">
              <a:lnSpc>
                <a:spcPct val="90000"/>
              </a:lnSpc>
              <a:spcBef>
                <a:spcPts val="1950"/>
              </a:spcBef>
              <a:spcAft>
                <a:spcPts val="0"/>
              </a:spcAft>
              <a:buClr>
                <a:schemeClr val="folHlink"/>
              </a:buClr>
              <a:buSzPts val="2400"/>
              <a:buAutoNum type="arabicParenBoth"/>
            </a:pPr>
            <a:r>
              <a:rPr b="1" lang="en-US" sz="2400">
                <a:solidFill>
                  <a:schemeClr val="folHlink"/>
                </a:solidFill>
                <a:latin typeface="Palatino"/>
                <a:ea typeface="Palatino"/>
                <a:cs typeface="Palatino"/>
                <a:sym typeface="Palatino"/>
              </a:rPr>
              <a:t>A set of connectors</a:t>
            </a:r>
            <a:r>
              <a:rPr lang="en-US" sz="2400">
                <a:solidFill>
                  <a:schemeClr val="folHlink"/>
                </a:solidFill>
                <a:latin typeface="Palatino"/>
                <a:ea typeface="Palatino"/>
                <a:cs typeface="Palatino"/>
                <a:sym typeface="Palatino"/>
              </a:rPr>
              <a:t> </a:t>
            </a:r>
            <a:r>
              <a:rPr lang="en-US" sz="2400">
                <a:latin typeface="Palatino"/>
                <a:ea typeface="Palatino"/>
                <a:cs typeface="Palatino"/>
                <a:sym typeface="Palatino"/>
              </a:rPr>
              <a:t>that enable “communication, coordination and cooperation” among components. </a:t>
            </a:r>
            <a:endParaRPr/>
          </a:p>
          <a:p>
            <a:pPr indent="-457200" lvl="0" marL="457200" rtl="0" algn="l">
              <a:lnSpc>
                <a:spcPct val="90000"/>
              </a:lnSpc>
              <a:spcBef>
                <a:spcPts val="1950"/>
              </a:spcBef>
              <a:spcAft>
                <a:spcPts val="0"/>
              </a:spcAft>
              <a:buClr>
                <a:schemeClr val="folHlink"/>
              </a:buClr>
              <a:buSzPts val="2400"/>
              <a:buAutoNum type="arabicParenBoth"/>
            </a:pPr>
            <a:r>
              <a:rPr b="1" lang="en-US" sz="2400">
                <a:solidFill>
                  <a:schemeClr val="folHlink"/>
                </a:solidFill>
                <a:latin typeface="Palatino"/>
                <a:ea typeface="Palatino"/>
                <a:cs typeface="Palatino"/>
                <a:sym typeface="Palatino"/>
              </a:rPr>
              <a:t>Constraints</a:t>
            </a:r>
            <a:r>
              <a:rPr lang="en-US" sz="2400">
                <a:latin typeface="Palatino"/>
                <a:ea typeface="Palatino"/>
                <a:cs typeface="Palatino"/>
                <a:sym typeface="Palatino"/>
              </a:rPr>
              <a:t> that define how components can be integrated to form the system. </a:t>
            </a:r>
            <a:endParaRPr/>
          </a:p>
          <a:p>
            <a:pPr indent="-457200" lvl="0" marL="457200" rtl="0" algn="l">
              <a:lnSpc>
                <a:spcPct val="90000"/>
              </a:lnSpc>
              <a:spcBef>
                <a:spcPts val="1950"/>
              </a:spcBef>
              <a:spcAft>
                <a:spcPts val="0"/>
              </a:spcAft>
              <a:buClr>
                <a:schemeClr val="folHlink"/>
              </a:buClr>
              <a:buSzPts val="2400"/>
              <a:buAutoNum type="arabicParenBoth"/>
            </a:pPr>
            <a:r>
              <a:rPr b="1" lang="en-US" sz="2400">
                <a:solidFill>
                  <a:schemeClr val="folHlink"/>
                </a:solidFill>
                <a:latin typeface="Palatino"/>
                <a:ea typeface="Palatino"/>
                <a:cs typeface="Palatino"/>
                <a:sym typeface="Palatino"/>
              </a:rPr>
              <a:t>Semantic models</a:t>
            </a:r>
            <a:r>
              <a:rPr lang="en-US" sz="2400">
                <a:latin typeface="Palatino"/>
                <a:ea typeface="Palatino"/>
                <a:cs typeface="Palatino"/>
                <a:sym typeface="Palatino"/>
              </a:rPr>
              <a:t> that enable a designer to understand the overall properties of a system by analyzing the known properties of its constituent parts. </a:t>
            </a:r>
            <a:endParaRPr/>
          </a:p>
          <a:p>
            <a:pPr indent="-38100" lvl="0" marL="171450" rtl="0" algn="l">
              <a:lnSpc>
                <a:spcPct val="90000"/>
              </a:lnSpc>
              <a:spcBef>
                <a:spcPts val="1950"/>
              </a:spcBef>
              <a:spcAft>
                <a:spcPts val="0"/>
              </a:spcAft>
              <a:buClr>
                <a:schemeClr val="dk1"/>
              </a:buClr>
              <a:buSzPts val="21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animEffect filter="fade" transition="in">
                                      <p:cBhvr>
                                        <p:cTn dur="500"/>
                                        <p:tgtEl>
                                          <p:spTgt spid="17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animEffect filter="fade" transition="in">
                                      <p:cBhvr>
                                        <p:cTn dur="500"/>
                                        <p:tgtEl>
                                          <p:spTgt spid="17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animEffect filter="fade" transition="in">
                                      <p:cBhvr>
                                        <p:cTn dur="500"/>
                                        <p:tgtEl>
                                          <p:spTgt spid="17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animEffect filter="fade" transition="in">
                                      <p:cBhvr>
                                        <p:cTn dur="500"/>
                                        <p:tgtEl>
                                          <p:spTgt spid="17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animEffect filter="fade" transition="in">
                                      <p:cBhvr>
                                        <p:cTn dur="500"/>
                                        <p:tgtEl>
                                          <p:spTgt spid="17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0"/>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Advantages</a:t>
            </a:r>
            <a:endParaRPr/>
          </a:p>
        </p:txBody>
      </p:sp>
      <p:sp>
        <p:nvSpPr>
          <p:cNvPr id="394" name="Google Shape;394;p20"/>
          <p:cNvSpPr txBox="1"/>
          <p:nvPr>
            <p:ph idx="1" type="body"/>
          </p:nvPr>
        </p:nvSpPr>
        <p:spPr>
          <a:xfrm>
            <a:off x="628650" y="1216479"/>
            <a:ext cx="7886700" cy="4960484"/>
          </a:xfrm>
          <a:prstGeom prst="rect">
            <a:avLst/>
          </a:prstGeom>
          <a:noFill/>
          <a:ln>
            <a:noFill/>
          </a:ln>
        </p:spPr>
        <p:txBody>
          <a:bodyPr anchorCtr="0" anchor="t" bIns="45700" lIns="91425" spcFirstLastPara="1" rIns="91425" wrap="square" tIns="45700">
            <a:normAutofit/>
          </a:bodyPr>
          <a:lstStyle/>
          <a:p>
            <a:pPr indent="-177800" lvl="0" marL="171450" rtl="0" algn="l">
              <a:lnSpc>
                <a:spcPct val="90000"/>
              </a:lnSpc>
              <a:spcBef>
                <a:spcPts val="0"/>
              </a:spcBef>
              <a:spcAft>
                <a:spcPts val="0"/>
              </a:spcAft>
              <a:buClr>
                <a:schemeClr val="dk1"/>
              </a:buClr>
              <a:buSzPts val="2800"/>
              <a:buChar char="•"/>
            </a:pPr>
            <a:r>
              <a:rPr lang="en-US" sz="2800"/>
              <a:t>Each microservice is relatively small: </a:t>
            </a:r>
            <a:endParaRPr/>
          </a:p>
          <a:p>
            <a:pPr indent="-177800" lvl="1" marL="514350" rtl="0" algn="l">
              <a:lnSpc>
                <a:spcPct val="90000"/>
              </a:lnSpc>
              <a:spcBef>
                <a:spcPts val="375"/>
              </a:spcBef>
              <a:spcAft>
                <a:spcPts val="0"/>
              </a:spcAft>
              <a:buClr>
                <a:schemeClr val="dk1"/>
              </a:buClr>
              <a:buSzPts val="2800"/>
              <a:buChar char="ꟷ"/>
            </a:pPr>
            <a:r>
              <a:rPr lang="en-US" sz="2800"/>
              <a:t>Easier for a developer to understand</a:t>
            </a:r>
            <a:endParaRPr/>
          </a:p>
          <a:p>
            <a:pPr indent="-177800" lvl="1" marL="514350" rtl="0" algn="l">
              <a:lnSpc>
                <a:spcPct val="90000"/>
              </a:lnSpc>
              <a:spcBef>
                <a:spcPts val="375"/>
              </a:spcBef>
              <a:spcAft>
                <a:spcPts val="0"/>
              </a:spcAft>
              <a:buClr>
                <a:schemeClr val="dk1"/>
              </a:buClr>
              <a:buSzPts val="2800"/>
              <a:buChar char="ꟷ"/>
            </a:pPr>
            <a:r>
              <a:rPr lang="en-US" sz="2800"/>
              <a:t>New developer can quickly become productive</a:t>
            </a:r>
            <a:endParaRPr sz="2800"/>
          </a:p>
          <a:p>
            <a:pPr indent="-177800" lvl="1" marL="514350" rtl="0" algn="l">
              <a:lnSpc>
                <a:spcPct val="90000"/>
              </a:lnSpc>
              <a:spcBef>
                <a:spcPts val="375"/>
              </a:spcBef>
              <a:spcAft>
                <a:spcPts val="0"/>
              </a:spcAft>
              <a:buClr>
                <a:schemeClr val="dk1"/>
              </a:buClr>
              <a:buSzPts val="2800"/>
              <a:buChar char="ꟷ"/>
            </a:pPr>
            <a:r>
              <a:rPr lang="en-US" sz="2800"/>
              <a:t>The application starts faster, which makes developers more productive, and speeds up deployments</a:t>
            </a:r>
            <a:endParaRPr/>
          </a:p>
          <a:p>
            <a:pPr indent="0" lvl="0" marL="171450" rtl="0" algn="l">
              <a:lnSpc>
                <a:spcPct val="90000"/>
              </a:lnSpc>
              <a:spcBef>
                <a:spcPts val="750"/>
              </a:spcBef>
              <a:spcAft>
                <a:spcPts val="0"/>
              </a:spcAft>
              <a:buClr>
                <a:schemeClr val="dk1"/>
              </a:buClr>
              <a:buSzPts val="2800"/>
              <a:buNone/>
            </a:pPr>
            <a:r>
              <a:t/>
            </a: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1"/>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Advantages</a:t>
            </a:r>
            <a:endParaRPr/>
          </a:p>
        </p:txBody>
      </p:sp>
      <p:sp>
        <p:nvSpPr>
          <p:cNvPr id="400" name="Google Shape;400;p21"/>
          <p:cNvSpPr txBox="1"/>
          <p:nvPr>
            <p:ph idx="1" type="body"/>
          </p:nvPr>
        </p:nvSpPr>
        <p:spPr>
          <a:xfrm>
            <a:off x="628650" y="1216479"/>
            <a:ext cx="7886700" cy="4960484"/>
          </a:xfrm>
          <a:prstGeom prst="rect">
            <a:avLst/>
          </a:prstGeom>
          <a:noFill/>
          <a:ln>
            <a:noFill/>
          </a:ln>
        </p:spPr>
        <p:txBody>
          <a:bodyPr anchorCtr="0" anchor="t" bIns="45700" lIns="91425" spcFirstLastPara="1" rIns="91425" wrap="square" tIns="45700">
            <a:normAutofit fontScale="92500" lnSpcReduction="10000"/>
          </a:bodyPr>
          <a:lstStyle/>
          <a:p>
            <a:pPr indent="-171450" lvl="0" marL="171450" rtl="0" algn="l">
              <a:lnSpc>
                <a:spcPct val="90000"/>
              </a:lnSpc>
              <a:spcBef>
                <a:spcPts val="0"/>
              </a:spcBef>
              <a:spcAft>
                <a:spcPts val="0"/>
              </a:spcAft>
              <a:buClr>
                <a:schemeClr val="dk1"/>
              </a:buClr>
              <a:buSzPct val="100000"/>
              <a:buChar char="•"/>
            </a:pPr>
            <a:r>
              <a:rPr lang="en-US" sz="2800"/>
              <a:t>Improved fault isolation. For example, if there is a memory leak in one service then only that service will be affected. The other services will continue to handle requests. </a:t>
            </a:r>
            <a:endParaRPr sz="2800"/>
          </a:p>
          <a:p>
            <a:pPr indent="-171450" lvl="0" marL="171450" rtl="0" algn="l">
              <a:lnSpc>
                <a:spcPct val="90000"/>
              </a:lnSpc>
              <a:spcBef>
                <a:spcPts val="750"/>
              </a:spcBef>
              <a:spcAft>
                <a:spcPts val="0"/>
              </a:spcAft>
              <a:buClr>
                <a:schemeClr val="dk1"/>
              </a:buClr>
              <a:buSzPct val="100000"/>
              <a:buChar char="•"/>
            </a:pPr>
            <a:r>
              <a:rPr lang="en-US" sz="2800"/>
              <a:t>In comparison, one misbehaving component of a monolithic architecture can bring down the entire system.</a:t>
            </a:r>
            <a:endParaRPr/>
          </a:p>
          <a:p>
            <a:pPr indent="-171450" lvl="0" marL="171450" rtl="0" algn="l">
              <a:lnSpc>
                <a:spcPct val="90000"/>
              </a:lnSpc>
              <a:spcBef>
                <a:spcPts val="750"/>
              </a:spcBef>
              <a:spcAft>
                <a:spcPts val="0"/>
              </a:spcAft>
              <a:buClr>
                <a:schemeClr val="dk1"/>
              </a:buClr>
              <a:buSzPct val="100000"/>
              <a:buChar char="•"/>
            </a:pPr>
            <a:r>
              <a:rPr lang="en-US" sz="2800"/>
              <a:t>Eliminates any long-term commitment to a technology stack.</a:t>
            </a:r>
            <a:endParaRPr/>
          </a:p>
          <a:p>
            <a:pPr indent="-171450" lvl="0" marL="171450" rtl="0" algn="l">
              <a:lnSpc>
                <a:spcPct val="90000"/>
              </a:lnSpc>
              <a:spcBef>
                <a:spcPts val="750"/>
              </a:spcBef>
              <a:spcAft>
                <a:spcPts val="0"/>
              </a:spcAft>
              <a:buClr>
                <a:schemeClr val="dk1"/>
              </a:buClr>
              <a:buSzPct val="100000"/>
              <a:buChar char="•"/>
            </a:pPr>
            <a:r>
              <a:rPr lang="en-US" sz="2800"/>
              <a:t> When developing a new service you can pick a new technology stack. </a:t>
            </a:r>
            <a:endParaRPr sz="2800"/>
          </a:p>
          <a:p>
            <a:pPr indent="-171450" lvl="0" marL="171450" rtl="0" algn="l">
              <a:lnSpc>
                <a:spcPct val="90000"/>
              </a:lnSpc>
              <a:spcBef>
                <a:spcPts val="750"/>
              </a:spcBef>
              <a:spcAft>
                <a:spcPts val="0"/>
              </a:spcAft>
              <a:buClr>
                <a:schemeClr val="dk1"/>
              </a:buClr>
              <a:buSzPct val="100000"/>
              <a:buChar char="•"/>
            </a:pPr>
            <a:r>
              <a:rPr lang="en-US" sz="2800"/>
              <a:t>Similarly, when making major changes to an existing service you can rewrite it using a new technology stack.</a:t>
            </a:r>
            <a:endParaRPr/>
          </a:p>
          <a:p>
            <a:pPr indent="-6985" lvl="0" marL="171450" rtl="0" algn="l">
              <a:lnSpc>
                <a:spcPct val="90000"/>
              </a:lnSpc>
              <a:spcBef>
                <a:spcPts val="750"/>
              </a:spcBef>
              <a:spcAft>
                <a:spcPts val="0"/>
              </a:spcAft>
              <a:buClr>
                <a:schemeClr val="dk1"/>
              </a:buClr>
              <a:buSzPct val="100000"/>
              <a:buNone/>
            </a:pPr>
            <a:r>
              <a:t/>
            </a:r>
            <a:endParaRPr sz="2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2"/>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Drawbacks</a:t>
            </a:r>
            <a:endParaRPr/>
          </a:p>
        </p:txBody>
      </p:sp>
      <p:sp>
        <p:nvSpPr>
          <p:cNvPr id="406" name="Google Shape;406;p22"/>
          <p:cNvSpPr txBox="1"/>
          <p:nvPr>
            <p:ph idx="1" type="body"/>
          </p:nvPr>
        </p:nvSpPr>
        <p:spPr>
          <a:xfrm>
            <a:off x="628650" y="1216479"/>
            <a:ext cx="7886700" cy="4960484"/>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400"/>
              <a:buChar char="•"/>
            </a:pPr>
            <a:r>
              <a:rPr lang="en-US" sz="2400"/>
              <a:t>Developers must deal with the additional complexity of creating a distributed system: </a:t>
            </a:r>
            <a:endParaRPr/>
          </a:p>
          <a:p>
            <a:pPr indent="-171450" lvl="1" marL="514350" rtl="0" algn="l">
              <a:lnSpc>
                <a:spcPct val="90000"/>
              </a:lnSpc>
              <a:spcBef>
                <a:spcPts val="375"/>
              </a:spcBef>
              <a:spcAft>
                <a:spcPts val="0"/>
              </a:spcAft>
              <a:buClr>
                <a:schemeClr val="dk1"/>
              </a:buClr>
              <a:buSzPts val="2400"/>
              <a:buChar char="ꟷ"/>
            </a:pPr>
            <a:r>
              <a:rPr lang="en-US" sz="2400"/>
              <a:t>Developers must implement the inter-service communication mechanism and deal with partial failure</a:t>
            </a:r>
            <a:endParaRPr/>
          </a:p>
          <a:p>
            <a:pPr indent="-171450" lvl="1" marL="514350" rtl="0" algn="l">
              <a:lnSpc>
                <a:spcPct val="90000"/>
              </a:lnSpc>
              <a:spcBef>
                <a:spcPts val="375"/>
              </a:spcBef>
              <a:spcAft>
                <a:spcPts val="0"/>
              </a:spcAft>
              <a:buClr>
                <a:schemeClr val="dk1"/>
              </a:buClr>
              <a:buSzPts val="2400"/>
              <a:buChar char="ꟷ"/>
            </a:pPr>
            <a:r>
              <a:rPr lang="en-US" sz="2400"/>
              <a:t>Implementing requests that span multiple services is more difficult</a:t>
            </a:r>
            <a:endParaRPr/>
          </a:p>
          <a:p>
            <a:pPr indent="-171450" lvl="1" marL="514350" rtl="0" algn="l">
              <a:lnSpc>
                <a:spcPct val="90000"/>
              </a:lnSpc>
              <a:spcBef>
                <a:spcPts val="375"/>
              </a:spcBef>
              <a:spcAft>
                <a:spcPts val="0"/>
              </a:spcAft>
              <a:buClr>
                <a:schemeClr val="dk1"/>
              </a:buClr>
              <a:buSzPts val="2400"/>
              <a:buChar char="ꟷ"/>
            </a:pPr>
            <a:r>
              <a:rPr lang="en-US" sz="2400"/>
              <a:t>Testing the interactions between services is more difficult</a:t>
            </a:r>
            <a:endParaRPr/>
          </a:p>
          <a:p>
            <a:pPr indent="-171450" lvl="1" marL="514350" rtl="0" algn="l">
              <a:lnSpc>
                <a:spcPct val="90000"/>
              </a:lnSpc>
              <a:spcBef>
                <a:spcPts val="375"/>
              </a:spcBef>
              <a:spcAft>
                <a:spcPts val="0"/>
              </a:spcAft>
              <a:buClr>
                <a:schemeClr val="dk1"/>
              </a:buClr>
              <a:buSzPts val="2400"/>
              <a:buChar char="ꟷ"/>
            </a:pPr>
            <a:r>
              <a:rPr lang="en-US" sz="2400"/>
              <a:t>Implementing requests that span multiple services requires careful coordination between the teams</a:t>
            </a:r>
            <a:endParaRPr/>
          </a:p>
          <a:p>
            <a:pPr indent="-171450" lvl="1" marL="514350" rtl="0" algn="l">
              <a:lnSpc>
                <a:spcPct val="90000"/>
              </a:lnSpc>
              <a:spcBef>
                <a:spcPts val="375"/>
              </a:spcBef>
              <a:spcAft>
                <a:spcPts val="0"/>
              </a:spcAft>
              <a:buClr>
                <a:schemeClr val="dk1"/>
              </a:buClr>
              <a:buSzPts val="2400"/>
              <a:buChar char="ꟷ"/>
            </a:pPr>
            <a:r>
              <a:rPr lang="en-US" sz="2400"/>
              <a:t>Developer tools/IDEs are oriented on building monolithic applications and don’t provide explicit support for developing distributed applications.</a:t>
            </a:r>
            <a:endParaRPr/>
          </a:p>
          <a:p>
            <a:pPr indent="-171450" lvl="0" marL="171450" rtl="0" algn="l">
              <a:lnSpc>
                <a:spcPct val="90000"/>
              </a:lnSpc>
              <a:spcBef>
                <a:spcPts val="750"/>
              </a:spcBef>
              <a:spcAft>
                <a:spcPts val="0"/>
              </a:spcAft>
              <a:buClr>
                <a:schemeClr val="dk1"/>
              </a:buClr>
              <a:buSzPts val="2400"/>
              <a:buChar char="•"/>
            </a:pPr>
            <a:r>
              <a:rPr lang="en-US" sz="2400"/>
              <a:t>Deployment complexity. In production, there is also the operational complexity of deploying and managing a system comprised of many different services.</a:t>
            </a:r>
            <a:endParaRPr/>
          </a:p>
          <a:p>
            <a:pPr indent="-19050" lvl="0" marL="171450" rtl="0" algn="l">
              <a:lnSpc>
                <a:spcPct val="90000"/>
              </a:lnSpc>
              <a:spcBef>
                <a:spcPts val="750"/>
              </a:spcBef>
              <a:spcAft>
                <a:spcPts val="0"/>
              </a:spcAft>
              <a:buClr>
                <a:schemeClr val="dk1"/>
              </a:buClr>
              <a:buSzPts val="2400"/>
              <a:buNone/>
            </a:pPr>
            <a:r>
              <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3"/>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Drawbacks</a:t>
            </a:r>
            <a:endParaRPr/>
          </a:p>
        </p:txBody>
      </p:sp>
      <p:sp>
        <p:nvSpPr>
          <p:cNvPr id="412" name="Google Shape;412;p23"/>
          <p:cNvSpPr txBox="1"/>
          <p:nvPr>
            <p:ph idx="1" type="body"/>
          </p:nvPr>
        </p:nvSpPr>
        <p:spPr>
          <a:xfrm>
            <a:off x="628650" y="1216479"/>
            <a:ext cx="7886700" cy="4960484"/>
          </a:xfrm>
          <a:prstGeom prst="rect">
            <a:avLst/>
          </a:prstGeom>
          <a:noFill/>
          <a:ln>
            <a:noFill/>
          </a:ln>
        </p:spPr>
        <p:txBody>
          <a:bodyPr anchorCtr="0" anchor="t" bIns="45700" lIns="91425" spcFirstLastPara="1" rIns="91425" wrap="square" tIns="45700">
            <a:normAutofit/>
          </a:bodyPr>
          <a:lstStyle/>
          <a:p>
            <a:pPr indent="-177800" lvl="0" marL="171450" rtl="0" algn="l">
              <a:lnSpc>
                <a:spcPct val="90000"/>
              </a:lnSpc>
              <a:spcBef>
                <a:spcPts val="0"/>
              </a:spcBef>
              <a:spcAft>
                <a:spcPts val="0"/>
              </a:spcAft>
              <a:buClr>
                <a:schemeClr val="dk1"/>
              </a:buClr>
              <a:buSzPts val="2800"/>
              <a:buChar char="•"/>
            </a:pPr>
            <a:r>
              <a:rPr lang="en-US" sz="2800"/>
              <a:t>Increased memory consumption. The microservice architecture replaces N monolithic application instances with NxM services instances.</a:t>
            </a:r>
            <a:endParaRPr/>
          </a:p>
          <a:p>
            <a:pPr indent="-177800" lvl="0" marL="171450" rtl="0" algn="l">
              <a:lnSpc>
                <a:spcPct val="90000"/>
              </a:lnSpc>
              <a:spcBef>
                <a:spcPts val="750"/>
              </a:spcBef>
              <a:spcAft>
                <a:spcPts val="0"/>
              </a:spcAft>
              <a:buClr>
                <a:schemeClr val="dk1"/>
              </a:buClr>
              <a:buSzPts val="2800"/>
              <a:buChar char="•"/>
            </a:pPr>
            <a:r>
              <a:rPr lang="en-US" sz="2800"/>
              <a:t>If each service runs in its own JVM (or equivalent), which is usually necessary to isolate the instances, then there is the overhead of M times as many JVM runtimes.</a:t>
            </a:r>
            <a:endParaRPr/>
          </a:p>
          <a:p>
            <a:pPr indent="-177800" lvl="0" marL="171450" rtl="0" algn="l">
              <a:lnSpc>
                <a:spcPct val="90000"/>
              </a:lnSpc>
              <a:spcBef>
                <a:spcPts val="750"/>
              </a:spcBef>
              <a:spcAft>
                <a:spcPts val="0"/>
              </a:spcAft>
              <a:buClr>
                <a:schemeClr val="dk1"/>
              </a:buClr>
              <a:buSzPts val="2800"/>
              <a:buChar char="•"/>
            </a:pPr>
            <a:r>
              <a:rPr lang="en-US" sz="2800"/>
              <a:t>Moreover, if each service runs on its own VM (e.g. EC2 instance), as is the case at Netflix, the overhead is even higher.</a:t>
            </a:r>
            <a:endParaRPr/>
          </a:p>
          <a:p>
            <a:pPr indent="0" lvl="0" marL="171450" rtl="0" algn="l">
              <a:lnSpc>
                <a:spcPct val="90000"/>
              </a:lnSpc>
              <a:spcBef>
                <a:spcPts val="750"/>
              </a:spcBef>
              <a:spcAft>
                <a:spcPts val="0"/>
              </a:spcAft>
              <a:buClr>
                <a:schemeClr val="dk1"/>
              </a:buClr>
              <a:buSzPts val="2800"/>
              <a:buNone/>
            </a:pPr>
            <a:r>
              <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Common SE architectures</a:t>
            </a:r>
            <a:endParaRPr/>
          </a:p>
        </p:txBody>
      </p:sp>
      <p:sp>
        <p:nvSpPr>
          <p:cNvPr id="181" name="Google Shape;181;p3"/>
          <p:cNvSpPr txBox="1"/>
          <p:nvPr/>
        </p:nvSpPr>
        <p:spPr>
          <a:xfrm>
            <a:off x="762000" y="1447800"/>
            <a:ext cx="7391400" cy="4648200"/>
          </a:xfrm>
          <a:prstGeom prst="rect">
            <a:avLst/>
          </a:prstGeom>
          <a:noFill/>
          <a:ln>
            <a:noFill/>
          </a:ln>
        </p:spPr>
        <p:txBody>
          <a:bodyPr anchorCtr="0" anchor="t" bIns="45700" lIns="91425" spcFirstLastPara="1" rIns="91425" wrap="square" tIns="45700">
            <a:normAutofit/>
          </a:bodyPr>
          <a:lstStyle/>
          <a:p>
            <a:pPr indent="-228600" lvl="0" marL="171450" marR="0" rtl="0" algn="l">
              <a:lnSpc>
                <a:spcPct val="90000"/>
              </a:lnSpc>
              <a:spcBef>
                <a:spcPts val="0"/>
              </a:spcBef>
              <a:spcAft>
                <a:spcPts val="0"/>
              </a:spcAft>
              <a:buClr>
                <a:srgbClr val="002060"/>
              </a:buClr>
              <a:buSzPts val="3600"/>
              <a:buFont typeface="Noto Sans Symbols"/>
              <a:buChar char="❑"/>
            </a:pPr>
            <a:r>
              <a:rPr lang="en-US" sz="3600">
                <a:solidFill>
                  <a:srgbClr val="002060"/>
                </a:solidFill>
                <a:latin typeface="Calibri"/>
                <a:ea typeface="Calibri"/>
                <a:cs typeface="Calibri"/>
                <a:sym typeface="Calibri"/>
              </a:rPr>
              <a:t>Data-centered (repository)</a:t>
            </a:r>
            <a:endParaRPr/>
          </a:p>
          <a:p>
            <a:pPr indent="-228600" lvl="0" marL="171450" marR="0" rtl="0" algn="l">
              <a:lnSpc>
                <a:spcPct val="90000"/>
              </a:lnSpc>
              <a:spcBef>
                <a:spcPts val="1950"/>
              </a:spcBef>
              <a:spcAft>
                <a:spcPts val="0"/>
              </a:spcAft>
              <a:buClr>
                <a:srgbClr val="002060"/>
              </a:buClr>
              <a:buSzPts val="3600"/>
              <a:buFont typeface="Noto Sans Symbols"/>
              <a:buChar char="❑"/>
            </a:pPr>
            <a:r>
              <a:rPr lang="en-US" sz="3600">
                <a:solidFill>
                  <a:srgbClr val="002060"/>
                </a:solidFill>
                <a:latin typeface="Calibri"/>
                <a:ea typeface="Calibri"/>
                <a:cs typeface="Calibri"/>
                <a:sym typeface="Calibri"/>
              </a:rPr>
              <a:t>Client-server</a:t>
            </a:r>
            <a:endParaRPr/>
          </a:p>
          <a:p>
            <a:pPr indent="-228600" lvl="0" marL="171450" marR="0" rtl="0" algn="l">
              <a:lnSpc>
                <a:spcPct val="90000"/>
              </a:lnSpc>
              <a:spcBef>
                <a:spcPts val="1950"/>
              </a:spcBef>
              <a:spcAft>
                <a:spcPts val="0"/>
              </a:spcAft>
              <a:buClr>
                <a:srgbClr val="002060"/>
              </a:buClr>
              <a:buSzPts val="3600"/>
              <a:buFont typeface="Noto Sans Symbols"/>
              <a:buChar char="❑"/>
            </a:pPr>
            <a:r>
              <a:rPr lang="en-US" sz="3600">
                <a:solidFill>
                  <a:srgbClr val="002060"/>
                </a:solidFill>
                <a:latin typeface="Calibri"/>
                <a:ea typeface="Calibri"/>
                <a:cs typeface="Calibri"/>
                <a:sym typeface="Calibri"/>
              </a:rPr>
              <a:t>Model-view-controller</a:t>
            </a:r>
            <a:endParaRPr/>
          </a:p>
          <a:p>
            <a:pPr indent="-228600" lvl="0" marL="171450" marR="0" rtl="0" algn="l">
              <a:lnSpc>
                <a:spcPct val="90000"/>
              </a:lnSpc>
              <a:spcBef>
                <a:spcPts val="1950"/>
              </a:spcBef>
              <a:spcAft>
                <a:spcPts val="0"/>
              </a:spcAft>
              <a:buClr>
                <a:srgbClr val="002060"/>
              </a:buClr>
              <a:buSzPts val="3600"/>
              <a:buFont typeface="Noto Sans Symbols"/>
              <a:buChar char="❑"/>
            </a:pPr>
            <a:r>
              <a:rPr lang="en-US" sz="3600">
                <a:solidFill>
                  <a:srgbClr val="002060"/>
                </a:solidFill>
                <a:latin typeface="Calibri"/>
                <a:ea typeface="Calibri"/>
                <a:cs typeface="Calibri"/>
                <a:sym typeface="Calibri"/>
              </a:rPr>
              <a:t>Layered architectures</a:t>
            </a:r>
            <a:endParaRPr/>
          </a:p>
          <a:p>
            <a:pPr indent="-228600" lvl="0" marL="171450" marR="0" rtl="0" algn="l">
              <a:lnSpc>
                <a:spcPct val="90000"/>
              </a:lnSpc>
              <a:spcBef>
                <a:spcPts val="1950"/>
              </a:spcBef>
              <a:spcAft>
                <a:spcPts val="0"/>
              </a:spcAft>
              <a:buClr>
                <a:srgbClr val="002060"/>
              </a:buClr>
              <a:buSzPts val="3600"/>
              <a:buFont typeface="Noto Sans Symbols"/>
              <a:buChar char="❑"/>
            </a:pPr>
            <a:r>
              <a:rPr lang="en-US" sz="3600">
                <a:solidFill>
                  <a:srgbClr val="002060"/>
                </a:solidFill>
                <a:latin typeface="Calibri"/>
                <a:ea typeface="Calibri"/>
                <a:cs typeface="Calibri"/>
                <a:sym typeface="Calibri"/>
              </a:rPr>
              <a:t> Microservice architecture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Studying SE architectural styles</a:t>
            </a:r>
            <a:endParaRPr/>
          </a:p>
        </p:txBody>
      </p:sp>
      <p:grpSp>
        <p:nvGrpSpPr>
          <p:cNvPr id="187" name="Google Shape;187;p4"/>
          <p:cNvGrpSpPr/>
          <p:nvPr/>
        </p:nvGrpSpPr>
        <p:grpSpPr>
          <a:xfrm>
            <a:off x="361950" y="1067917"/>
            <a:ext cx="8477250" cy="5248955"/>
            <a:chOff x="0" y="1117"/>
            <a:chExt cx="8477250" cy="5248955"/>
          </a:xfrm>
        </p:grpSpPr>
        <p:cxnSp>
          <p:nvCxnSpPr>
            <p:cNvPr id="188" name="Google Shape;188;p4"/>
            <p:cNvCxnSpPr/>
            <p:nvPr/>
          </p:nvCxnSpPr>
          <p:spPr>
            <a:xfrm>
              <a:off x="0" y="5250072"/>
              <a:ext cx="8477250" cy="0"/>
            </a:xfrm>
            <a:prstGeom prst="straightConnector1">
              <a:avLst/>
            </a:prstGeom>
            <a:noFill/>
            <a:ln cap="flat" cmpd="sng" w="12700">
              <a:solidFill>
                <a:srgbClr val="354254"/>
              </a:solidFill>
              <a:prstDash val="solid"/>
              <a:miter lim="800000"/>
              <a:headEnd len="sm" w="sm" type="none"/>
              <a:tailEnd len="sm" w="sm" type="none"/>
            </a:ln>
          </p:spPr>
        </p:cxnSp>
        <p:cxnSp>
          <p:nvCxnSpPr>
            <p:cNvPr id="189" name="Google Shape;189;p4"/>
            <p:cNvCxnSpPr/>
            <p:nvPr/>
          </p:nvCxnSpPr>
          <p:spPr>
            <a:xfrm>
              <a:off x="0" y="3922023"/>
              <a:ext cx="8477250" cy="0"/>
            </a:xfrm>
            <a:prstGeom prst="straightConnector1">
              <a:avLst/>
            </a:prstGeom>
            <a:noFill/>
            <a:ln cap="flat" cmpd="sng" w="12700">
              <a:solidFill>
                <a:srgbClr val="354254"/>
              </a:solidFill>
              <a:prstDash val="solid"/>
              <a:miter lim="800000"/>
              <a:headEnd len="sm" w="sm" type="none"/>
              <a:tailEnd len="sm" w="sm" type="none"/>
            </a:ln>
          </p:spPr>
        </p:cxnSp>
        <p:cxnSp>
          <p:nvCxnSpPr>
            <p:cNvPr id="190" name="Google Shape;190;p4"/>
            <p:cNvCxnSpPr/>
            <p:nvPr/>
          </p:nvCxnSpPr>
          <p:spPr>
            <a:xfrm>
              <a:off x="0" y="2593974"/>
              <a:ext cx="8477250" cy="0"/>
            </a:xfrm>
            <a:prstGeom prst="straightConnector1">
              <a:avLst/>
            </a:prstGeom>
            <a:noFill/>
            <a:ln cap="flat" cmpd="sng" w="12700">
              <a:solidFill>
                <a:srgbClr val="354254"/>
              </a:solidFill>
              <a:prstDash val="solid"/>
              <a:miter lim="800000"/>
              <a:headEnd len="sm" w="sm" type="none"/>
              <a:tailEnd len="sm" w="sm" type="none"/>
            </a:ln>
          </p:spPr>
        </p:cxnSp>
        <p:cxnSp>
          <p:nvCxnSpPr>
            <p:cNvPr id="191" name="Google Shape;191;p4"/>
            <p:cNvCxnSpPr/>
            <p:nvPr/>
          </p:nvCxnSpPr>
          <p:spPr>
            <a:xfrm>
              <a:off x="0" y="1265925"/>
              <a:ext cx="8477250" cy="0"/>
            </a:xfrm>
            <a:prstGeom prst="straightConnector1">
              <a:avLst/>
            </a:prstGeom>
            <a:noFill/>
            <a:ln cap="flat" cmpd="sng" w="12700">
              <a:solidFill>
                <a:srgbClr val="354254"/>
              </a:solidFill>
              <a:prstDash val="solid"/>
              <a:miter lim="800000"/>
              <a:headEnd len="sm" w="sm" type="none"/>
              <a:tailEnd len="sm" w="sm" type="none"/>
            </a:ln>
          </p:spPr>
        </p:cxnSp>
        <p:sp>
          <p:nvSpPr>
            <p:cNvPr id="192" name="Google Shape;192;p4"/>
            <p:cNvSpPr/>
            <p:nvPr/>
          </p:nvSpPr>
          <p:spPr>
            <a:xfrm>
              <a:off x="2204084" y="1117"/>
              <a:ext cx="6273165" cy="126480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txBox="1"/>
            <p:nvPr/>
          </p:nvSpPr>
          <p:spPr>
            <a:xfrm>
              <a:off x="2204084" y="1117"/>
              <a:ext cx="6273165" cy="1264808"/>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None/>
              </a:pPr>
              <a:r>
                <a:rPr lang="en-US" sz="1800">
                  <a:solidFill>
                    <a:schemeClr val="dk1"/>
                  </a:solidFill>
                  <a:latin typeface="Calibri"/>
                  <a:ea typeface="Calibri"/>
                  <a:cs typeface="Calibri"/>
                  <a:sym typeface="Calibri"/>
                </a:rPr>
                <a:t>A brief overview of the architecture:</a:t>
              </a:r>
              <a:endParaRPr sz="1800">
                <a:solidFill>
                  <a:schemeClr val="dk1"/>
                </a:solidFill>
                <a:latin typeface="Calibri"/>
                <a:ea typeface="Calibri"/>
                <a:cs typeface="Calibri"/>
                <a:sym typeface="Calibri"/>
              </a:endParaRPr>
            </a:p>
            <a:p>
              <a:pPr indent="-171450" lvl="1" marL="171450" marR="0" rtl="0" algn="l">
                <a:lnSpc>
                  <a:spcPct val="90000"/>
                </a:lnSpc>
                <a:spcBef>
                  <a:spcPts val="63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what does it do? </a:t>
              </a:r>
              <a:endParaRPr b="0" i="0" sz="1800" u="none" cap="none" strike="noStrike">
                <a:solidFill>
                  <a:schemeClr val="dk1"/>
                </a:solidFill>
                <a:latin typeface="Calibri"/>
                <a:ea typeface="Calibri"/>
                <a:cs typeface="Calibri"/>
                <a:sym typeface="Calibri"/>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What is the rational?</a:t>
              </a:r>
              <a:endParaRPr b="0" i="0" sz="1800" u="none" cap="none" strike="noStrike">
                <a:solidFill>
                  <a:schemeClr val="dk1"/>
                </a:solidFill>
                <a:latin typeface="Calibri"/>
                <a:ea typeface="Calibri"/>
                <a:cs typeface="Calibri"/>
                <a:sym typeface="Calibri"/>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Which problem does it address?</a:t>
              </a:r>
              <a:endParaRPr b="0" i="0" sz="1800" u="none" cap="none" strike="noStrike">
                <a:solidFill>
                  <a:schemeClr val="dk1"/>
                </a:solidFill>
                <a:latin typeface="Calibri"/>
                <a:ea typeface="Calibri"/>
                <a:cs typeface="Calibri"/>
                <a:sym typeface="Calibri"/>
              </a:endParaRPr>
            </a:p>
          </p:txBody>
        </p:sp>
        <p:sp>
          <p:nvSpPr>
            <p:cNvPr id="194" name="Google Shape;194;p4"/>
            <p:cNvSpPr/>
            <p:nvPr/>
          </p:nvSpPr>
          <p:spPr>
            <a:xfrm>
              <a:off x="0" y="1117"/>
              <a:ext cx="2204085" cy="1264808"/>
            </a:xfrm>
            <a:prstGeom prst="round2SameRect">
              <a:avLst>
                <a:gd fmla="val 16670" name="adj1"/>
                <a:gd fmla="val 0" name="adj2"/>
              </a:avLst>
            </a:prstGeom>
            <a:solidFill>
              <a:schemeClr val="lt1"/>
            </a:solidFill>
            <a:ln cap="flat" cmpd="sng" w="12700">
              <a:solidFill>
                <a:srgbClr val="3D4B5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txBox="1"/>
            <p:nvPr/>
          </p:nvSpPr>
          <p:spPr>
            <a:xfrm>
              <a:off x="61754" y="62871"/>
              <a:ext cx="2080577" cy="1203054"/>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lang="en-US" sz="2600">
                  <a:solidFill>
                    <a:srgbClr val="0033CC"/>
                  </a:solidFill>
                  <a:latin typeface="Calibri"/>
                  <a:ea typeface="Calibri"/>
                  <a:cs typeface="Calibri"/>
                  <a:sym typeface="Calibri"/>
                </a:rPr>
                <a:t>Description</a:t>
              </a:r>
              <a:endParaRPr sz="2600">
                <a:solidFill>
                  <a:srgbClr val="0033CC"/>
                </a:solidFill>
                <a:latin typeface="Calibri"/>
                <a:ea typeface="Calibri"/>
                <a:cs typeface="Calibri"/>
                <a:sym typeface="Calibri"/>
              </a:endParaRPr>
            </a:p>
          </p:txBody>
        </p:sp>
        <p:sp>
          <p:nvSpPr>
            <p:cNvPr id="196" name="Google Shape;196;p4"/>
            <p:cNvSpPr/>
            <p:nvPr/>
          </p:nvSpPr>
          <p:spPr>
            <a:xfrm>
              <a:off x="2204084" y="1365953"/>
              <a:ext cx="6273165" cy="101082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txBox="1"/>
            <p:nvPr/>
          </p:nvSpPr>
          <p:spPr>
            <a:xfrm>
              <a:off x="2204084" y="1365953"/>
              <a:ext cx="6273165" cy="1010822"/>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None/>
              </a:pPr>
              <a:r>
                <a:rPr lang="en-US" sz="1800">
                  <a:solidFill>
                    <a:schemeClr val="dk1"/>
                  </a:solidFill>
                  <a:latin typeface="Calibri"/>
                  <a:ea typeface="Calibri"/>
                  <a:cs typeface="Calibri"/>
                  <a:sym typeface="Calibri"/>
                </a:rPr>
                <a:t>Applicability:</a:t>
              </a:r>
              <a:endParaRPr sz="1800">
                <a:solidFill>
                  <a:schemeClr val="dk1"/>
                </a:solidFill>
                <a:latin typeface="Calibri"/>
                <a:ea typeface="Calibri"/>
                <a:cs typeface="Calibri"/>
                <a:sym typeface="Calibri"/>
              </a:endParaRPr>
            </a:p>
            <a:p>
              <a:pPr indent="-171450" lvl="1" marL="171450" marR="0" rtl="0" algn="l">
                <a:lnSpc>
                  <a:spcPct val="90000"/>
                </a:lnSpc>
                <a:spcBef>
                  <a:spcPts val="63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What are the situations in which the style can be applied?</a:t>
              </a:r>
              <a:endParaRPr b="0" i="0" sz="1800" u="none" cap="none" strike="noStrike">
                <a:solidFill>
                  <a:schemeClr val="dk1"/>
                </a:solidFill>
                <a:latin typeface="Calibri"/>
                <a:ea typeface="Calibri"/>
                <a:cs typeface="Calibri"/>
                <a:sym typeface="Calibri"/>
              </a:endParaRPr>
            </a:p>
            <a:p>
              <a:pPr indent="-171450" lvl="1" marL="171450" marR="0" rtl="0" algn="l">
                <a:lnSpc>
                  <a:spcPct val="90000"/>
                </a:lnSpc>
                <a:spcBef>
                  <a:spcPts val="27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What are examples of poor designs that the style can address?</a:t>
              </a:r>
              <a:endParaRPr b="0" i="0" sz="1800" u="none" cap="none" strike="noStrike">
                <a:solidFill>
                  <a:schemeClr val="dk1"/>
                </a:solidFill>
                <a:latin typeface="Calibri"/>
                <a:ea typeface="Calibri"/>
                <a:cs typeface="Calibri"/>
                <a:sym typeface="Calibri"/>
              </a:endParaRPr>
            </a:p>
          </p:txBody>
        </p:sp>
        <p:sp>
          <p:nvSpPr>
            <p:cNvPr id="198" name="Google Shape;198;p4"/>
            <p:cNvSpPr/>
            <p:nvPr/>
          </p:nvSpPr>
          <p:spPr>
            <a:xfrm>
              <a:off x="0" y="1329166"/>
              <a:ext cx="2204085" cy="1264808"/>
            </a:xfrm>
            <a:prstGeom prst="round2SameRect">
              <a:avLst>
                <a:gd fmla="val 16670" name="adj1"/>
                <a:gd fmla="val 0" name="adj2"/>
              </a:avLst>
            </a:prstGeom>
            <a:solidFill>
              <a:schemeClr val="lt1"/>
            </a:solidFill>
            <a:ln cap="flat" cmpd="sng" w="12700">
              <a:solidFill>
                <a:srgbClr val="3D4B5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txBox="1"/>
            <p:nvPr/>
          </p:nvSpPr>
          <p:spPr>
            <a:xfrm>
              <a:off x="61754" y="1390920"/>
              <a:ext cx="2080577" cy="1203054"/>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lang="en-US" sz="2600">
                  <a:solidFill>
                    <a:srgbClr val="0033CC"/>
                  </a:solidFill>
                  <a:latin typeface="Calibri"/>
                  <a:ea typeface="Calibri"/>
                  <a:cs typeface="Calibri"/>
                  <a:sym typeface="Calibri"/>
                </a:rPr>
                <a:t>When used</a:t>
              </a:r>
              <a:endParaRPr/>
            </a:p>
          </p:txBody>
        </p:sp>
        <p:sp>
          <p:nvSpPr>
            <p:cNvPr id="200" name="Google Shape;200;p4"/>
            <p:cNvSpPr/>
            <p:nvPr/>
          </p:nvSpPr>
          <p:spPr>
            <a:xfrm>
              <a:off x="2204084" y="2971804"/>
              <a:ext cx="6273165" cy="59657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txBox="1"/>
            <p:nvPr/>
          </p:nvSpPr>
          <p:spPr>
            <a:xfrm>
              <a:off x="2204084" y="2971804"/>
              <a:ext cx="6273165" cy="596572"/>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None/>
              </a:pPr>
              <a:r>
                <a:rPr lang="en-US" sz="1800">
                  <a:solidFill>
                    <a:schemeClr val="dk1"/>
                  </a:solidFill>
                  <a:latin typeface="Calibri"/>
                  <a:ea typeface="Calibri"/>
                  <a:cs typeface="Calibri"/>
                  <a:sym typeface="Calibri"/>
                </a:rPr>
                <a:t>What are the benefits of using the style?</a:t>
              </a:r>
              <a:endParaRPr sz="1800">
                <a:solidFill>
                  <a:schemeClr val="dk1"/>
                </a:solidFill>
                <a:latin typeface="Calibri"/>
                <a:ea typeface="Calibri"/>
                <a:cs typeface="Calibri"/>
                <a:sym typeface="Calibri"/>
              </a:endParaRPr>
            </a:p>
          </p:txBody>
        </p:sp>
        <p:sp>
          <p:nvSpPr>
            <p:cNvPr id="202" name="Google Shape;202;p4"/>
            <p:cNvSpPr/>
            <p:nvPr/>
          </p:nvSpPr>
          <p:spPr>
            <a:xfrm>
              <a:off x="0" y="2657215"/>
              <a:ext cx="2204085" cy="1264808"/>
            </a:xfrm>
            <a:prstGeom prst="round2SameRect">
              <a:avLst>
                <a:gd fmla="val 16670" name="adj1"/>
                <a:gd fmla="val 0" name="adj2"/>
              </a:avLst>
            </a:prstGeom>
            <a:solidFill>
              <a:schemeClr val="lt1"/>
            </a:solidFill>
            <a:ln cap="flat" cmpd="sng" w="12700">
              <a:solidFill>
                <a:srgbClr val="3D4B5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txBox="1"/>
            <p:nvPr/>
          </p:nvSpPr>
          <p:spPr>
            <a:xfrm>
              <a:off x="61754" y="2718969"/>
              <a:ext cx="2080577" cy="1203054"/>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lang="en-US" sz="2600">
                  <a:solidFill>
                    <a:srgbClr val="0033CC"/>
                  </a:solidFill>
                  <a:latin typeface="Calibri"/>
                  <a:ea typeface="Calibri"/>
                  <a:cs typeface="Calibri"/>
                  <a:sym typeface="Calibri"/>
                </a:rPr>
                <a:t>Advantages</a:t>
              </a:r>
              <a:endParaRPr sz="2600">
                <a:solidFill>
                  <a:srgbClr val="0033CC"/>
                </a:solidFill>
                <a:latin typeface="Calibri"/>
                <a:ea typeface="Calibri"/>
                <a:cs typeface="Calibri"/>
                <a:sym typeface="Calibri"/>
              </a:endParaRPr>
            </a:p>
          </p:txBody>
        </p:sp>
        <p:sp>
          <p:nvSpPr>
            <p:cNvPr id="204" name="Google Shape;204;p4"/>
            <p:cNvSpPr/>
            <p:nvPr/>
          </p:nvSpPr>
          <p:spPr>
            <a:xfrm>
              <a:off x="2204084" y="4343394"/>
              <a:ext cx="6273165" cy="5182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txBox="1"/>
            <p:nvPr/>
          </p:nvSpPr>
          <p:spPr>
            <a:xfrm>
              <a:off x="2204084" y="4343394"/>
              <a:ext cx="6273165" cy="518267"/>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None/>
              </a:pPr>
              <a:r>
                <a:rPr lang="en-US" sz="1800">
                  <a:solidFill>
                    <a:schemeClr val="dk1"/>
                  </a:solidFill>
                  <a:latin typeface="Calibri"/>
                  <a:ea typeface="Calibri"/>
                  <a:cs typeface="Calibri"/>
                  <a:sym typeface="Calibri"/>
                </a:rPr>
                <a:t>What are the probable negative consequences?</a:t>
              </a:r>
              <a:endParaRPr sz="1800">
                <a:solidFill>
                  <a:schemeClr val="dk1"/>
                </a:solidFill>
                <a:latin typeface="Calibri"/>
                <a:ea typeface="Calibri"/>
                <a:cs typeface="Calibri"/>
                <a:sym typeface="Calibri"/>
              </a:endParaRPr>
            </a:p>
          </p:txBody>
        </p:sp>
        <p:sp>
          <p:nvSpPr>
            <p:cNvPr id="206" name="Google Shape;206;p4"/>
            <p:cNvSpPr/>
            <p:nvPr/>
          </p:nvSpPr>
          <p:spPr>
            <a:xfrm>
              <a:off x="0" y="3985264"/>
              <a:ext cx="2204085" cy="1264808"/>
            </a:xfrm>
            <a:prstGeom prst="round2SameRect">
              <a:avLst>
                <a:gd fmla="val 16670" name="adj1"/>
                <a:gd fmla="val 0" name="adj2"/>
              </a:avLst>
            </a:prstGeom>
            <a:solidFill>
              <a:schemeClr val="lt1"/>
            </a:solidFill>
            <a:ln cap="flat" cmpd="sng" w="12700">
              <a:solidFill>
                <a:srgbClr val="3D4B5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txBox="1"/>
            <p:nvPr/>
          </p:nvSpPr>
          <p:spPr>
            <a:xfrm>
              <a:off x="61754" y="4047018"/>
              <a:ext cx="2080577" cy="1203054"/>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lang="en-US" sz="2600">
                  <a:solidFill>
                    <a:srgbClr val="0033CC"/>
                  </a:solidFill>
                  <a:latin typeface="Calibri"/>
                  <a:ea typeface="Calibri"/>
                  <a:cs typeface="Calibri"/>
                  <a:sym typeface="Calibri"/>
                </a:rPr>
                <a:t>Disadvantages</a:t>
              </a:r>
              <a:endParaRPr sz="2600">
                <a:solidFill>
                  <a:srgbClr val="0033CC"/>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5"/>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33CC"/>
              </a:buClr>
              <a:buSzPct val="100000"/>
              <a:buFont typeface="Arial Rounded"/>
              <a:buNone/>
            </a:pPr>
            <a:r>
              <a:rPr lang="en-US"/>
              <a:t>Data-centered (repository) architectures</a:t>
            </a:r>
            <a:endParaRPr/>
          </a:p>
        </p:txBody>
      </p:sp>
      <p:sp>
        <p:nvSpPr>
          <p:cNvPr id="214" name="Google Shape;214;p5"/>
          <p:cNvSpPr/>
          <p:nvPr/>
        </p:nvSpPr>
        <p:spPr>
          <a:xfrm>
            <a:off x="2971800" y="2971800"/>
            <a:ext cx="3352800" cy="1295400"/>
          </a:xfrm>
          <a:prstGeom prst="can">
            <a:avLst>
              <a:gd fmla="val 25000" name="adj"/>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 store (repository)</a:t>
            </a:r>
            <a:endParaRPr sz="1800">
              <a:solidFill>
                <a:schemeClr val="dk1"/>
              </a:solidFill>
              <a:latin typeface="Calibri"/>
              <a:ea typeface="Calibri"/>
              <a:cs typeface="Calibri"/>
              <a:sym typeface="Calibri"/>
            </a:endParaRPr>
          </a:p>
        </p:txBody>
      </p:sp>
      <p:sp>
        <p:nvSpPr>
          <p:cNvPr id="215" name="Google Shape;215;p5"/>
          <p:cNvSpPr/>
          <p:nvPr/>
        </p:nvSpPr>
        <p:spPr>
          <a:xfrm>
            <a:off x="609600" y="1981200"/>
            <a:ext cx="1295400" cy="609600"/>
          </a:xfrm>
          <a:prstGeom prst="flowChartProcess">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a:effectLst>
            <a:outerShdw blurRad="50800" rotWithShape="0" algn="tl" dir="2700000" dist="63500">
              <a:srgbClr val="0C0C0C"/>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Client software</a:t>
            </a:r>
            <a:endParaRPr sz="1800">
              <a:solidFill>
                <a:schemeClr val="dk1"/>
              </a:solidFill>
              <a:latin typeface="Calibri"/>
              <a:ea typeface="Calibri"/>
              <a:cs typeface="Calibri"/>
              <a:sym typeface="Calibri"/>
            </a:endParaRPr>
          </a:p>
        </p:txBody>
      </p:sp>
      <p:sp>
        <p:nvSpPr>
          <p:cNvPr id="216" name="Google Shape;216;p5"/>
          <p:cNvSpPr/>
          <p:nvPr/>
        </p:nvSpPr>
        <p:spPr>
          <a:xfrm>
            <a:off x="2971800" y="1143000"/>
            <a:ext cx="1295400" cy="609600"/>
          </a:xfrm>
          <a:prstGeom prst="flowChartProcess">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a:effectLst>
            <a:outerShdw blurRad="50800" rotWithShape="0" algn="tl" dir="2700000" dist="63500">
              <a:srgbClr val="0C0C0C"/>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Client software</a:t>
            </a:r>
            <a:endParaRPr sz="1800">
              <a:solidFill>
                <a:schemeClr val="dk1"/>
              </a:solidFill>
              <a:latin typeface="Calibri"/>
              <a:ea typeface="Calibri"/>
              <a:cs typeface="Calibri"/>
              <a:sym typeface="Calibri"/>
            </a:endParaRPr>
          </a:p>
        </p:txBody>
      </p:sp>
      <p:sp>
        <p:nvSpPr>
          <p:cNvPr id="217" name="Google Shape;217;p5"/>
          <p:cNvSpPr/>
          <p:nvPr/>
        </p:nvSpPr>
        <p:spPr>
          <a:xfrm>
            <a:off x="5105400" y="1160106"/>
            <a:ext cx="1295400" cy="609600"/>
          </a:xfrm>
          <a:prstGeom prst="flowChartProcess">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a:effectLst>
            <a:outerShdw blurRad="50800" rotWithShape="0" algn="tl" dir="2700000" dist="63500">
              <a:srgbClr val="0C0C0C"/>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Client software</a:t>
            </a:r>
            <a:endParaRPr sz="1800">
              <a:solidFill>
                <a:schemeClr val="dk1"/>
              </a:solidFill>
              <a:latin typeface="Calibri"/>
              <a:ea typeface="Calibri"/>
              <a:cs typeface="Calibri"/>
              <a:sym typeface="Calibri"/>
            </a:endParaRPr>
          </a:p>
        </p:txBody>
      </p:sp>
      <p:sp>
        <p:nvSpPr>
          <p:cNvPr id="218" name="Google Shape;218;p5"/>
          <p:cNvSpPr/>
          <p:nvPr/>
        </p:nvSpPr>
        <p:spPr>
          <a:xfrm>
            <a:off x="7391400" y="1981200"/>
            <a:ext cx="1295400" cy="609600"/>
          </a:xfrm>
          <a:prstGeom prst="flowChartProcess">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a:effectLst>
            <a:outerShdw blurRad="50800" rotWithShape="0" algn="tl" dir="2700000" dist="63500">
              <a:srgbClr val="0C0C0C"/>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Client software</a:t>
            </a:r>
            <a:endParaRPr sz="1800">
              <a:solidFill>
                <a:schemeClr val="dk1"/>
              </a:solidFill>
              <a:latin typeface="Calibri"/>
              <a:ea typeface="Calibri"/>
              <a:cs typeface="Calibri"/>
              <a:sym typeface="Calibri"/>
            </a:endParaRPr>
          </a:p>
        </p:txBody>
      </p:sp>
      <p:sp>
        <p:nvSpPr>
          <p:cNvPr id="219" name="Google Shape;219;p5"/>
          <p:cNvSpPr/>
          <p:nvPr/>
        </p:nvSpPr>
        <p:spPr>
          <a:xfrm>
            <a:off x="628650" y="4495800"/>
            <a:ext cx="1295400" cy="609600"/>
          </a:xfrm>
          <a:prstGeom prst="flowChartProcess">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a:effectLst>
            <a:outerShdw blurRad="50800" rotWithShape="0" algn="tl" dir="2700000" dist="63500">
              <a:srgbClr val="0C0C0C"/>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Client software</a:t>
            </a:r>
            <a:endParaRPr sz="1800">
              <a:solidFill>
                <a:schemeClr val="dk1"/>
              </a:solidFill>
              <a:latin typeface="Calibri"/>
              <a:ea typeface="Calibri"/>
              <a:cs typeface="Calibri"/>
              <a:sym typeface="Calibri"/>
            </a:endParaRPr>
          </a:p>
        </p:txBody>
      </p:sp>
      <p:sp>
        <p:nvSpPr>
          <p:cNvPr id="220" name="Google Shape;220;p5"/>
          <p:cNvSpPr/>
          <p:nvPr/>
        </p:nvSpPr>
        <p:spPr>
          <a:xfrm>
            <a:off x="7219950" y="4495800"/>
            <a:ext cx="1295400" cy="609600"/>
          </a:xfrm>
          <a:prstGeom prst="flowChartProcess">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a:effectLst>
            <a:outerShdw blurRad="50800" rotWithShape="0" algn="tl" dir="2700000" dist="63500">
              <a:srgbClr val="0C0C0C"/>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Client software</a:t>
            </a:r>
            <a:endParaRPr sz="1800">
              <a:solidFill>
                <a:schemeClr val="dk1"/>
              </a:solidFill>
              <a:latin typeface="Calibri"/>
              <a:ea typeface="Calibri"/>
              <a:cs typeface="Calibri"/>
              <a:sym typeface="Calibri"/>
            </a:endParaRPr>
          </a:p>
        </p:txBody>
      </p:sp>
      <p:sp>
        <p:nvSpPr>
          <p:cNvPr id="221" name="Google Shape;221;p5"/>
          <p:cNvSpPr/>
          <p:nvPr/>
        </p:nvSpPr>
        <p:spPr>
          <a:xfrm>
            <a:off x="2971800" y="5657851"/>
            <a:ext cx="1295400" cy="609600"/>
          </a:xfrm>
          <a:prstGeom prst="flowChartProcess">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a:effectLst>
            <a:outerShdw blurRad="50800" rotWithShape="0" algn="tl" dir="2700000" dist="63500">
              <a:srgbClr val="0C0C0C"/>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Client software</a:t>
            </a:r>
            <a:endParaRPr sz="1800">
              <a:solidFill>
                <a:schemeClr val="dk1"/>
              </a:solidFill>
              <a:latin typeface="Calibri"/>
              <a:ea typeface="Calibri"/>
              <a:cs typeface="Calibri"/>
              <a:sym typeface="Calibri"/>
            </a:endParaRPr>
          </a:p>
        </p:txBody>
      </p:sp>
      <p:sp>
        <p:nvSpPr>
          <p:cNvPr id="222" name="Google Shape;222;p5"/>
          <p:cNvSpPr/>
          <p:nvPr/>
        </p:nvSpPr>
        <p:spPr>
          <a:xfrm>
            <a:off x="5133392" y="5657851"/>
            <a:ext cx="1295400" cy="609600"/>
          </a:xfrm>
          <a:prstGeom prst="flowChartProcess">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a:effectLst>
            <a:outerShdw blurRad="50800" rotWithShape="0" algn="tl" dir="2700000" dist="63500">
              <a:srgbClr val="0C0C0C"/>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Client software</a:t>
            </a:r>
            <a:endParaRPr sz="1800">
              <a:solidFill>
                <a:schemeClr val="dk1"/>
              </a:solidFill>
              <a:latin typeface="Calibri"/>
              <a:ea typeface="Calibri"/>
              <a:cs typeface="Calibri"/>
              <a:sym typeface="Calibri"/>
            </a:endParaRPr>
          </a:p>
        </p:txBody>
      </p:sp>
      <p:cxnSp>
        <p:nvCxnSpPr>
          <p:cNvPr id="223" name="Google Shape;223;p5"/>
          <p:cNvCxnSpPr>
            <a:stCxn id="216" idx="2"/>
          </p:cNvCxnSpPr>
          <p:nvPr/>
        </p:nvCxnSpPr>
        <p:spPr>
          <a:xfrm>
            <a:off x="3619500" y="1752600"/>
            <a:ext cx="419100" cy="1236300"/>
          </a:xfrm>
          <a:prstGeom prst="straightConnector1">
            <a:avLst/>
          </a:prstGeom>
          <a:noFill/>
          <a:ln cap="flat" cmpd="sng" w="38100">
            <a:solidFill>
              <a:schemeClr val="dk1"/>
            </a:solidFill>
            <a:prstDash val="solid"/>
            <a:miter lim="800000"/>
            <a:headEnd len="med" w="med" type="triangle"/>
            <a:tailEnd len="med" w="med" type="triangle"/>
          </a:ln>
        </p:spPr>
      </p:cxnSp>
      <p:cxnSp>
        <p:nvCxnSpPr>
          <p:cNvPr id="224" name="Google Shape;224;p5"/>
          <p:cNvCxnSpPr/>
          <p:nvPr/>
        </p:nvCxnSpPr>
        <p:spPr>
          <a:xfrm flipH="1">
            <a:off x="5429250" y="1775927"/>
            <a:ext cx="361950" cy="1212979"/>
          </a:xfrm>
          <a:prstGeom prst="straightConnector1">
            <a:avLst/>
          </a:prstGeom>
          <a:noFill/>
          <a:ln cap="flat" cmpd="sng" w="38100">
            <a:solidFill>
              <a:schemeClr val="dk1"/>
            </a:solidFill>
            <a:prstDash val="solid"/>
            <a:miter lim="800000"/>
            <a:headEnd len="med" w="med" type="triangle"/>
            <a:tailEnd len="med" w="med" type="triangle"/>
          </a:ln>
        </p:spPr>
      </p:cxnSp>
      <p:cxnSp>
        <p:nvCxnSpPr>
          <p:cNvPr id="225" name="Google Shape;225;p5"/>
          <p:cNvCxnSpPr>
            <a:stCxn id="218" idx="1"/>
          </p:cNvCxnSpPr>
          <p:nvPr/>
        </p:nvCxnSpPr>
        <p:spPr>
          <a:xfrm flipH="1">
            <a:off x="6305700" y="2286000"/>
            <a:ext cx="1085700" cy="874500"/>
          </a:xfrm>
          <a:prstGeom prst="straightConnector1">
            <a:avLst/>
          </a:prstGeom>
          <a:noFill/>
          <a:ln cap="flat" cmpd="sng" w="38100">
            <a:solidFill>
              <a:schemeClr val="dk1"/>
            </a:solidFill>
            <a:prstDash val="solid"/>
            <a:miter lim="800000"/>
            <a:headEnd len="med" w="med" type="triangle"/>
            <a:tailEnd len="med" w="med" type="triangle"/>
          </a:ln>
        </p:spPr>
      </p:cxnSp>
      <p:cxnSp>
        <p:nvCxnSpPr>
          <p:cNvPr id="226" name="Google Shape;226;p5"/>
          <p:cNvCxnSpPr/>
          <p:nvPr/>
        </p:nvCxnSpPr>
        <p:spPr>
          <a:xfrm>
            <a:off x="1943100" y="2344316"/>
            <a:ext cx="1028700" cy="798935"/>
          </a:xfrm>
          <a:prstGeom prst="straightConnector1">
            <a:avLst/>
          </a:prstGeom>
          <a:noFill/>
          <a:ln cap="flat" cmpd="sng" w="38100">
            <a:solidFill>
              <a:schemeClr val="dk1"/>
            </a:solidFill>
            <a:prstDash val="solid"/>
            <a:miter lim="800000"/>
            <a:headEnd len="med" w="med" type="triangle"/>
            <a:tailEnd len="med" w="med" type="triangle"/>
          </a:ln>
        </p:spPr>
      </p:cxnSp>
      <p:cxnSp>
        <p:nvCxnSpPr>
          <p:cNvPr id="227" name="Google Shape;227;p5"/>
          <p:cNvCxnSpPr/>
          <p:nvPr/>
        </p:nvCxnSpPr>
        <p:spPr>
          <a:xfrm flipH="1">
            <a:off x="3680149" y="4267200"/>
            <a:ext cx="377501" cy="1390651"/>
          </a:xfrm>
          <a:prstGeom prst="straightConnector1">
            <a:avLst/>
          </a:prstGeom>
          <a:noFill/>
          <a:ln cap="flat" cmpd="sng" w="38100">
            <a:solidFill>
              <a:schemeClr val="dk1"/>
            </a:solidFill>
            <a:prstDash val="solid"/>
            <a:miter lim="800000"/>
            <a:headEnd len="med" w="med" type="triangle"/>
            <a:tailEnd len="med" w="med" type="triangle"/>
          </a:ln>
        </p:spPr>
      </p:cxnSp>
      <p:cxnSp>
        <p:nvCxnSpPr>
          <p:cNvPr id="228" name="Google Shape;228;p5"/>
          <p:cNvCxnSpPr/>
          <p:nvPr/>
        </p:nvCxnSpPr>
        <p:spPr>
          <a:xfrm>
            <a:off x="5279377" y="4267200"/>
            <a:ext cx="473723" cy="1390651"/>
          </a:xfrm>
          <a:prstGeom prst="straightConnector1">
            <a:avLst/>
          </a:prstGeom>
          <a:noFill/>
          <a:ln cap="flat" cmpd="sng" w="38100">
            <a:solidFill>
              <a:schemeClr val="dk1"/>
            </a:solidFill>
            <a:prstDash val="solid"/>
            <a:miter lim="800000"/>
            <a:headEnd len="med" w="med" type="triangle"/>
            <a:tailEnd len="med" w="med" type="triangle"/>
          </a:ln>
        </p:spPr>
      </p:cxnSp>
      <p:cxnSp>
        <p:nvCxnSpPr>
          <p:cNvPr id="229" name="Google Shape;229;p5"/>
          <p:cNvCxnSpPr>
            <a:endCxn id="220" idx="1"/>
          </p:cNvCxnSpPr>
          <p:nvPr/>
        </p:nvCxnSpPr>
        <p:spPr>
          <a:xfrm>
            <a:off x="6310650" y="4103700"/>
            <a:ext cx="909300" cy="696900"/>
          </a:xfrm>
          <a:prstGeom prst="straightConnector1">
            <a:avLst/>
          </a:prstGeom>
          <a:noFill/>
          <a:ln cap="flat" cmpd="sng" w="38100">
            <a:solidFill>
              <a:schemeClr val="dk1"/>
            </a:solidFill>
            <a:prstDash val="solid"/>
            <a:miter lim="800000"/>
            <a:headEnd len="med" w="med" type="triangle"/>
            <a:tailEnd len="med" w="med" type="triangle"/>
          </a:ln>
        </p:spPr>
      </p:cxnSp>
      <p:cxnSp>
        <p:nvCxnSpPr>
          <p:cNvPr id="230" name="Google Shape;230;p5"/>
          <p:cNvCxnSpPr/>
          <p:nvPr/>
        </p:nvCxnSpPr>
        <p:spPr>
          <a:xfrm flipH="1">
            <a:off x="2000250" y="4103720"/>
            <a:ext cx="971550" cy="696880"/>
          </a:xfrm>
          <a:prstGeom prst="straightConnector1">
            <a:avLst/>
          </a:prstGeom>
          <a:noFill/>
          <a:ln cap="flat" cmpd="sng" w="38100">
            <a:solidFill>
              <a:schemeClr val="dk1"/>
            </a:solidFill>
            <a:prstDash val="solid"/>
            <a:miter lim="800000"/>
            <a:headEnd len="med" w="med" type="triangl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6"/>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33CC"/>
              </a:buClr>
              <a:buSzPct val="100000"/>
              <a:buFont typeface="Arial Rounded"/>
              <a:buNone/>
            </a:pPr>
            <a:r>
              <a:rPr lang="en-US"/>
              <a:t>Data-centered (repository) architectures</a:t>
            </a:r>
            <a:endParaRPr/>
          </a:p>
        </p:txBody>
      </p:sp>
      <p:grpSp>
        <p:nvGrpSpPr>
          <p:cNvPr id="236" name="Google Shape;236;p6"/>
          <p:cNvGrpSpPr/>
          <p:nvPr/>
        </p:nvGrpSpPr>
        <p:grpSpPr>
          <a:xfrm>
            <a:off x="361950" y="1069394"/>
            <a:ext cx="8477250" cy="5246001"/>
            <a:chOff x="0" y="2594"/>
            <a:chExt cx="8477250" cy="5246001"/>
          </a:xfrm>
        </p:grpSpPr>
        <p:cxnSp>
          <p:nvCxnSpPr>
            <p:cNvPr id="237" name="Google Shape;237;p6"/>
            <p:cNvCxnSpPr/>
            <p:nvPr/>
          </p:nvCxnSpPr>
          <p:spPr>
            <a:xfrm>
              <a:off x="0" y="5248595"/>
              <a:ext cx="8477250" cy="0"/>
            </a:xfrm>
            <a:prstGeom prst="straightConnector1">
              <a:avLst/>
            </a:prstGeom>
            <a:noFill/>
            <a:ln cap="flat" cmpd="sng" w="12700">
              <a:solidFill>
                <a:srgbClr val="354254"/>
              </a:solidFill>
              <a:prstDash val="solid"/>
              <a:miter lim="800000"/>
              <a:headEnd len="sm" w="sm" type="none"/>
              <a:tailEnd len="sm" w="sm" type="none"/>
            </a:ln>
          </p:spPr>
        </p:cxnSp>
        <p:cxnSp>
          <p:nvCxnSpPr>
            <p:cNvPr id="238" name="Google Shape;238;p6"/>
            <p:cNvCxnSpPr/>
            <p:nvPr/>
          </p:nvCxnSpPr>
          <p:spPr>
            <a:xfrm>
              <a:off x="0" y="3913264"/>
              <a:ext cx="8477250" cy="0"/>
            </a:xfrm>
            <a:prstGeom prst="straightConnector1">
              <a:avLst/>
            </a:prstGeom>
            <a:noFill/>
            <a:ln cap="flat" cmpd="sng" w="12700">
              <a:solidFill>
                <a:srgbClr val="354254"/>
              </a:solidFill>
              <a:prstDash val="solid"/>
              <a:miter lim="800000"/>
              <a:headEnd len="sm" w="sm" type="none"/>
              <a:tailEnd len="sm" w="sm" type="none"/>
            </a:ln>
          </p:spPr>
        </p:cxnSp>
        <p:cxnSp>
          <p:nvCxnSpPr>
            <p:cNvPr id="239" name="Google Shape;239;p6"/>
            <p:cNvCxnSpPr/>
            <p:nvPr/>
          </p:nvCxnSpPr>
          <p:spPr>
            <a:xfrm>
              <a:off x="0" y="2577932"/>
              <a:ext cx="8477250" cy="0"/>
            </a:xfrm>
            <a:prstGeom prst="straightConnector1">
              <a:avLst/>
            </a:prstGeom>
            <a:noFill/>
            <a:ln cap="flat" cmpd="sng" w="12700">
              <a:solidFill>
                <a:srgbClr val="354254"/>
              </a:solidFill>
              <a:prstDash val="solid"/>
              <a:miter lim="800000"/>
              <a:headEnd len="sm" w="sm" type="none"/>
              <a:tailEnd len="sm" w="sm" type="none"/>
            </a:ln>
          </p:spPr>
        </p:cxnSp>
        <p:cxnSp>
          <p:nvCxnSpPr>
            <p:cNvPr id="240" name="Google Shape;240;p6"/>
            <p:cNvCxnSpPr/>
            <p:nvPr/>
          </p:nvCxnSpPr>
          <p:spPr>
            <a:xfrm>
              <a:off x="0" y="1258856"/>
              <a:ext cx="8477250" cy="0"/>
            </a:xfrm>
            <a:prstGeom prst="straightConnector1">
              <a:avLst/>
            </a:prstGeom>
            <a:noFill/>
            <a:ln cap="flat" cmpd="sng" w="12700">
              <a:solidFill>
                <a:srgbClr val="354254"/>
              </a:solidFill>
              <a:prstDash val="solid"/>
              <a:miter lim="800000"/>
              <a:headEnd len="sm" w="sm" type="none"/>
              <a:tailEnd len="sm" w="sm" type="none"/>
            </a:ln>
          </p:spPr>
        </p:cxnSp>
        <p:sp>
          <p:nvSpPr>
            <p:cNvPr id="241" name="Google Shape;241;p6"/>
            <p:cNvSpPr/>
            <p:nvPr/>
          </p:nvSpPr>
          <p:spPr>
            <a:xfrm>
              <a:off x="2204084" y="2594"/>
              <a:ext cx="6273165" cy="125626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txBox="1"/>
            <p:nvPr/>
          </p:nvSpPr>
          <p:spPr>
            <a:xfrm>
              <a:off x="2204084" y="2594"/>
              <a:ext cx="6273165" cy="1256262"/>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None/>
              </a:pPr>
              <a:r>
                <a:rPr lang="en-US" sz="1800">
                  <a:solidFill>
                    <a:schemeClr val="dk1"/>
                  </a:solidFill>
                  <a:latin typeface="Calibri"/>
                  <a:ea typeface="Calibri"/>
                  <a:cs typeface="Calibri"/>
                  <a:sym typeface="Calibri"/>
                </a:rPr>
                <a:t>All data in a system is managed in a central repository that is accessible to all system components. Components do not interact directly, only through the repository. </a:t>
              </a:r>
              <a:endParaRPr sz="1800">
                <a:solidFill>
                  <a:schemeClr val="dk1"/>
                </a:solidFill>
                <a:latin typeface="Calibri"/>
                <a:ea typeface="Calibri"/>
                <a:cs typeface="Calibri"/>
                <a:sym typeface="Calibri"/>
              </a:endParaRPr>
            </a:p>
          </p:txBody>
        </p:sp>
        <p:sp>
          <p:nvSpPr>
            <p:cNvPr id="243" name="Google Shape;243;p6"/>
            <p:cNvSpPr/>
            <p:nvPr/>
          </p:nvSpPr>
          <p:spPr>
            <a:xfrm>
              <a:off x="0" y="2594"/>
              <a:ext cx="2204085" cy="1256262"/>
            </a:xfrm>
            <a:prstGeom prst="round2SameRect">
              <a:avLst>
                <a:gd fmla="val 16670" name="adj1"/>
                <a:gd fmla="val 0" name="adj2"/>
              </a:avLst>
            </a:prstGeom>
            <a:solidFill>
              <a:schemeClr val="lt1"/>
            </a:solidFill>
            <a:ln cap="flat" cmpd="sng" w="12700">
              <a:solidFill>
                <a:srgbClr val="3D4B5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txBox="1"/>
            <p:nvPr/>
          </p:nvSpPr>
          <p:spPr>
            <a:xfrm>
              <a:off x="61337" y="63931"/>
              <a:ext cx="2081411" cy="1194925"/>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lang="en-US" sz="2600">
                  <a:solidFill>
                    <a:srgbClr val="0033CC"/>
                  </a:solidFill>
                  <a:latin typeface="Calibri"/>
                  <a:ea typeface="Calibri"/>
                  <a:cs typeface="Calibri"/>
                  <a:sym typeface="Calibri"/>
                </a:rPr>
                <a:t>Description</a:t>
              </a:r>
              <a:endParaRPr sz="2600">
                <a:solidFill>
                  <a:srgbClr val="0033CC"/>
                </a:solidFill>
                <a:latin typeface="Calibri"/>
                <a:ea typeface="Calibri"/>
                <a:cs typeface="Calibri"/>
                <a:sym typeface="Calibri"/>
              </a:endParaRPr>
            </a:p>
          </p:txBody>
        </p:sp>
        <p:sp>
          <p:nvSpPr>
            <p:cNvPr id="245" name="Google Shape;245;p6"/>
            <p:cNvSpPr/>
            <p:nvPr/>
          </p:nvSpPr>
          <p:spPr>
            <a:xfrm>
              <a:off x="2204084" y="1321669"/>
              <a:ext cx="6273165" cy="125626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txBox="1"/>
            <p:nvPr/>
          </p:nvSpPr>
          <p:spPr>
            <a:xfrm>
              <a:off x="2204084" y="1321669"/>
              <a:ext cx="6273165" cy="1256262"/>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None/>
              </a:pPr>
              <a:r>
                <a:rPr lang="en-US" sz="1800">
                  <a:solidFill>
                    <a:schemeClr val="dk1"/>
                  </a:solidFill>
                  <a:latin typeface="Calibri"/>
                  <a:ea typeface="Calibri"/>
                  <a:cs typeface="Calibri"/>
                  <a:sym typeface="Calibri"/>
                </a:rPr>
                <a:t>You should use this pattern when you have a system in which </a:t>
              </a:r>
              <a:r>
                <a:rPr b="1" lang="en-US" sz="1800">
                  <a:solidFill>
                    <a:srgbClr val="800000"/>
                  </a:solidFill>
                  <a:latin typeface="Calibri"/>
                  <a:ea typeface="Calibri"/>
                  <a:cs typeface="Calibri"/>
                  <a:sym typeface="Calibri"/>
                </a:rPr>
                <a:t>large volumes of information </a:t>
              </a:r>
              <a:r>
                <a:rPr lang="en-US" sz="1800">
                  <a:solidFill>
                    <a:schemeClr val="dk1"/>
                  </a:solidFill>
                  <a:latin typeface="Calibri"/>
                  <a:ea typeface="Calibri"/>
                  <a:cs typeface="Calibri"/>
                  <a:sym typeface="Calibri"/>
                </a:rPr>
                <a:t>are generated that has to be stored for a long time. You may also use it in </a:t>
              </a:r>
              <a:r>
                <a:rPr b="1" lang="en-US" sz="1800">
                  <a:solidFill>
                    <a:srgbClr val="800000"/>
                  </a:solidFill>
                  <a:latin typeface="Calibri"/>
                  <a:ea typeface="Calibri"/>
                  <a:cs typeface="Calibri"/>
                  <a:sym typeface="Calibri"/>
                </a:rPr>
                <a:t>data-driven systems </a:t>
              </a:r>
              <a:r>
                <a:rPr lang="en-US" sz="1800">
                  <a:solidFill>
                    <a:schemeClr val="dk1"/>
                  </a:solidFill>
                  <a:latin typeface="Calibri"/>
                  <a:ea typeface="Calibri"/>
                  <a:cs typeface="Calibri"/>
                  <a:sym typeface="Calibri"/>
                </a:rPr>
                <a:t>where the inclusion of data in the repository triggers an action or tool.</a:t>
              </a:r>
              <a:endParaRPr sz="1800">
                <a:solidFill>
                  <a:schemeClr val="dk1"/>
                </a:solidFill>
                <a:latin typeface="Calibri"/>
                <a:ea typeface="Calibri"/>
                <a:cs typeface="Calibri"/>
                <a:sym typeface="Calibri"/>
              </a:endParaRPr>
            </a:p>
          </p:txBody>
        </p:sp>
        <p:sp>
          <p:nvSpPr>
            <p:cNvPr id="247" name="Google Shape;247;p6"/>
            <p:cNvSpPr/>
            <p:nvPr/>
          </p:nvSpPr>
          <p:spPr>
            <a:xfrm>
              <a:off x="0" y="1321669"/>
              <a:ext cx="2204085" cy="1256262"/>
            </a:xfrm>
            <a:prstGeom prst="round2SameRect">
              <a:avLst>
                <a:gd fmla="val 16670" name="adj1"/>
                <a:gd fmla="val 0" name="adj2"/>
              </a:avLst>
            </a:prstGeom>
            <a:solidFill>
              <a:schemeClr val="lt1"/>
            </a:solidFill>
            <a:ln cap="flat" cmpd="sng" w="12700">
              <a:solidFill>
                <a:srgbClr val="3D4B5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txBox="1"/>
            <p:nvPr/>
          </p:nvSpPr>
          <p:spPr>
            <a:xfrm>
              <a:off x="61337" y="1383006"/>
              <a:ext cx="2081411" cy="1194925"/>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lang="en-US" sz="2600">
                  <a:solidFill>
                    <a:srgbClr val="0033CC"/>
                  </a:solidFill>
                  <a:latin typeface="Calibri"/>
                  <a:ea typeface="Calibri"/>
                  <a:cs typeface="Calibri"/>
                  <a:sym typeface="Calibri"/>
                </a:rPr>
                <a:t>When used</a:t>
              </a:r>
              <a:endParaRPr/>
            </a:p>
          </p:txBody>
        </p:sp>
        <p:sp>
          <p:nvSpPr>
            <p:cNvPr id="249" name="Google Shape;249;p6"/>
            <p:cNvSpPr/>
            <p:nvPr/>
          </p:nvSpPr>
          <p:spPr>
            <a:xfrm>
              <a:off x="2204084" y="2640745"/>
              <a:ext cx="6273165" cy="128877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txBox="1"/>
            <p:nvPr/>
          </p:nvSpPr>
          <p:spPr>
            <a:xfrm>
              <a:off x="2204084" y="2640745"/>
              <a:ext cx="6273165" cy="1288774"/>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None/>
              </a:pPr>
              <a:r>
                <a:rPr lang="en-US" sz="1800">
                  <a:solidFill>
                    <a:schemeClr val="dk1"/>
                  </a:solidFill>
                  <a:latin typeface="Calibri"/>
                  <a:ea typeface="Calibri"/>
                  <a:cs typeface="Calibri"/>
                  <a:sym typeface="Calibri"/>
                </a:rPr>
                <a:t>Components can be </a:t>
              </a:r>
              <a:r>
                <a:rPr b="1" lang="en-US" sz="1800">
                  <a:solidFill>
                    <a:srgbClr val="800000"/>
                  </a:solidFill>
                  <a:latin typeface="Calibri"/>
                  <a:ea typeface="Calibri"/>
                  <a:cs typeface="Calibri"/>
                  <a:sym typeface="Calibri"/>
                </a:rPr>
                <a:t>independent</a:t>
              </a:r>
              <a:r>
                <a:rPr lang="en-US" sz="1800">
                  <a:solidFill>
                    <a:schemeClr val="dk1"/>
                  </a:solidFill>
                  <a:latin typeface="Calibri"/>
                  <a:ea typeface="Calibri"/>
                  <a:cs typeface="Calibri"/>
                  <a:sym typeface="Calibri"/>
                </a:rPr>
                <a:t>—they do not need to know of the existence of other components. Changes made by one component can be propagated to all components. All data can be managed </a:t>
              </a:r>
              <a:r>
                <a:rPr b="1" lang="en-US" sz="1800">
                  <a:solidFill>
                    <a:srgbClr val="800000"/>
                  </a:solidFill>
                  <a:latin typeface="Calibri"/>
                  <a:ea typeface="Calibri"/>
                  <a:cs typeface="Calibri"/>
                  <a:sym typeface="Calibri"/>
                </a:rPr>
                <a:t>consistently</a:t>
              </a:r>
              <a:r>
                <a:rPr lang="en-US" sz="1800">
                  <a:solidFill>
                    <a:srgbClr val="800000"/>
                  </a:solidFill>
                  <a:latin typeface="Calibri"/>
                  <a:ea typeface="Calibri"/>
                  <a:cs typeface="Calibri"/>
                  <a:sym typeface="Calibri"/>
                </a:rPr>
                <a:t> </a:t>
              </a:r>
              <a:r>
                <a:rPr lang="en-US" sz="1800">
                  <a:solidFill>
                    <a:schemeClr val="dk1"/>
                  </a:solidFill>
                  <a:latin typeface="Calibri"/>
                  <a:ea typeface="Calibri"/>
                  <a:cs typeface="Calibri"/>
                  <a:sym typeface="Calibri"/>
                </a:rPr>
                <a:t>(e.g., backups done at the same time) as it is all in one place.</a:t>
              </a:r>
              <a:endParaRPr sz="1800">
                <a:solidFill>
                  <a:schemeClr val="dk1"/>
                </a:solidFill>
                <a:latin typeface="Calibri"/>
                <a:ea typeface="Calibri"/>
                <a:cs typeface="Calibri"/>
                <a:sym typeface="Calibri"/>
              </a:endParaRPr>
            </a:p>
          </p:txBody>
        </p:sp>
        <p:sp>
          <p:nvSpPr>
            <p:cNvPr id="251" name="Google Shape;251;p6"/>
            <p:cNvSpPr/>
            <p:nvPr/>
          </p:nvSpPr>
          <p:spPr>
            <a:xfrm>
              <a:off x="0" y="2657001"/>
              <a:ext cx="2204085" cy="1256262"/>
            </a:xfrm>
            <a:prstGeom prst="round2SameRect">
              <a:avLst>
                <a:gd fmla="val 16670" name="adj1"/>
                <a:gd fmla="val 0" name="adj2"/>
              </a:avLst>
            </a:prstGeom>
            <a:solidFill>
              <a:schemeClr val="lt1"/>
            </a:solidFill>
            <a:ln cap="flat" cmpd="sng" w="12700">
              <a:solidFill>
                <a:srgbClr val="3D4B5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txBox="1"/>
            <p:nvPr/>
          </p:nvSpPr>
          <p:spPr>
            <a:xfrm>
              <a:off x="61337" y="2718338"/>
              <a:ext cx="2081411" cy="1194925"/>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lang="en-US" sz="2600">
                  <a:solidFill>
                    <a:srgbClr val="0033CC"/>
                  </a:solidFill>
                  <a:latin typeface="Calibri"/>
                  <a:ea typeface="Calibri"/>
                  <a:cs typeface="Calibri"/>
                  <a:sym typeface="Calibri"/>
                </a:rPr>
                <a:t>Advantages</a:t>
              </a:r>
              <a:endParaRPr sz="2600">
                <a:solidFill>
                  <a:srgbClr val="0033CC"/>
                </a:solidFill>
                <a:latin typeface="Calibri"/>
                <a:ea typeface="Calibri"/>
                <a:cs typeface="Calibri"/>
                <a:sym typeface="Calibri"/>
              </a:endParaRPr>
            </a:p>
          </p:txBody>
        </p:sp>
        <p:sp>
          <p:nvSpPr>
            <p:cNvPr id="253" name="Google Shape;253;p6"/>
            <p:cNvSpPr/>
            <p:nvPr/>
          </p:nvSpPr>
          <p:spPr>
            <a:xfrm>
              <a:off x="2204084" y="3992333"/>
              <a:ext cx="6273165" cy="125626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txBox="1"/>
            <p:nvPr/>
          </p:nvSpPr>
          <p:spPr>
            <a:xfrm>
              <a:off x="2204084" y="3992333"/>
              <a:ext cx="6273165" cy="1256262"/>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None/>
              </a:pPr>
              <a:r>
                <a:rPr lang="en-US" sz="1800">
                  <a:solidFill>
                    <a:schemeClr val="dk1"/>
                  </a:solidFill>
                  <a:latin typeface="Calibri"/>
                  <a:ea typeface="Calibri"/>
                  <a:cs typeface="Calibri"/>
                  <a:sym typeface="Calibri"/>
                </a:rPr>
                <a:t>The repository is a </a:t>
              </a:r>
              <a:r>
                <a:rPr b="1" lang="en-US" sz="1800">
                  <a:solidFill>
                    <a:srgbClr val="800000"/>
                  </a:solidFill>
                  <a:latin typeface="Calibri"/>
                  <a:ea typeface="Calibri"/>
                  <a:cs typeface="Calibri"/>
                  <a:sym typeface="Calibri"/>
                </a:rPr>
                <a:t>single point of failure </a:t>
              </a:r>
              <a:r>
                <a:rPr lang="en-US" sz="1800">
                  <a:solidFill>
                    <a:schemeClr val="dk1"/>
                  </a:solidFill>
                  <a:latin typeface="Calibri"/>
                  <a:ea typeface="Calibri"/>
                  <a:cs typeface="Calibri"/>
                  <a:sym typeface="Calibri"/>
                </a:rPr>
                <a:t>so problems in the repository affect the whole system. May be </a:t>
              </a:r>
              <a:r>
                <a:rPr b="1" lang="en-US" sz="1800">
                  <a:solidFill>
                    <a:srgbClr val="800000"/>
                  </a:solidFill>
                  <a:latin typeface="Calibri"/>
                  <a:ea typeface="Calibri"/>
                  <a:cs typeface="Calibri"/>
                  <a:sym typeface="Calibri"/>
                </a:rPr>
                <a:t>inefficiencies</a:t>
              </a:r>
              <a:r>
                <a:rPr lang="en-US" sz="1800">
                  <a:solidFill>
                    <a:srgbClr val="800000"/>
                  </a:solidFill>
                  <a:latin typeface="Calibri"/>
                  <a:ea typeface="Calibri"/>
                  <a:cs typeface="Calibri"/>
                  <a:sym typeface="Calibri"/>
                </a:rPr>
                <a:t> </a:t>
              </a:r>
              <a:r>
                <a:rPr lang="en-US" sz="1800">
                  <a:solidFill>
                    <a:schemeClr val="dk1"/>
                  </a:solidFill>
                  <a:latin typeface="Calibri"/>
                  <a:ea typeface="Calibri"/>
                  <a:cs typeface="Calibri"/>
                  <a:sym typeface="Calibri"/>
                </a:rPr>
                <a:t>in organizing all communication through the repository. Distributing the repository across several computers may be difficult.</a:t>
              </a:r>
              <a:endParaRPr sz="1800">
                <a:solidFill>
                  <a:schemeClr val="dk1"/>
                </a:solidFill>
                <a:latin typeface="Calibri"/>
                <a:ea typeface="Calibri"/>
                <a:cs typeface="Calibri"/>
                <a:sym typeface="Calibri"/>
              </a:endParaRPr>
            </a:p>
          </p:txBody>
        </p:sp>
        <p:sp>
          <p:nvSpPr>
            <p:cNvPr id="255" name="Google Shape;255;p6"/>
            <p:cNvSpPr/>
            <p:nvPr/>
          </p:nvSpPr>
          <p:spPr>
            <a:xfrm>
              <a:off x="0" y="3992333"/>
              <a:ext cx="2204085" cy="1256262"/>
            </a:xfrm>
            <a:prstGeom prst="round2SameRect">
              <a:avLst>
                <a:gd fmla="val 16670" name="adj1"/>
                <a:gd fmla="val 0" name="adj2"/>
              </a:avLst>
            </a:prstGeom>
            <a:solidFill>
              <a:schemeClr val="lt1"/>
            </a:solidFill>
            <a:ln cap="flat" cmpd="sng" w="12700">
              <a:solidFill>
                <a:srgbClr val="3D4B5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txBox="1"/>
            <p:nvPr/>
          </p:nvSpPr>
          <p:spPr>
            <a:xfrm>
              <a:off x="61337" y="4053670"/>
              <a:ext cx="2081411" cy="1194925"/>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lang="en-US" sz="2600">
                  <a:solidFill>
                    <a:srgbClr val="0033CC"/>
                  </a:solidFill>
                  <a:latin typeface="Calibri"/>
                  <a:ea typeface="Calibri"/>
                  <a:cs typeface="Calibri"/>
                  <a:sym typeface="Calibri"/>
                </a:rPr>
                <a:t>Disadvantages</a:t>
              </a:r>
              <a:endParaRPr sz="2600">
                <a:solidFill>
                  <a:srgbClr val="0033CC"/>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7"/>
          <p:cNvSpPr txBox="1"/>
          <p:nvPr>
            <p:ph type="title"/>
          </p:nvPr>
        </p:nvSpPr>
        <p:spPr>
          <a:xfrm>
            <a:off x="628650" y="112033"/>
            <a:ext cx="7886700" cy="859516"/>
          </a:xfrm>
          <a:prstGeom prst="rect">
            <a:avLst/>
          </a:prstGeom>
          <a:noFill/>
          <a:ln>
            <a:noFill/>
          </a:ln>
        </p:spPr>
        <p:txBody>
          <a:bodyPr anchorCtr="0" anchor="ctr" bIns="44450" lIns="90475" spcFirstLastPara="1" rIns="90475" wrap="square" tIns="44450">
            <a:normAutofit/>
          </a:bodyPr>
          <a:lstStyle/>
          <a:p>
            <a:pPr indent="0" lvl="0" marL="0" rtl="0" algn="ctr">
              <a:lnSpc>
                <a:spcPct val="90000"/>
              </a:lnSpc>
              <a:spcBef>
                <a:spcPts val="0"/>
              </a:spcBef>
              <a:spcAft>
                <a:spcPts val="0"/>
              </a:spcAft>
              <a:buClr>
                <a:srgbClr val="0033CC"/>
              </a:buClr>
              <a:buSzPts val="3300"/>
              <a:buFont typeface="Arial Rounded"/>
              <a:buNone/>
            </a:pPr>
            <a:r>
              <a:rPr lang="en-US"/>
              <a:t>Client-server architecture</a:t>
            </a:r>
            <a:endParaRPr/>
          </a:p>
        </p:txBody>
      </p:sp>
      <p:sp>
        <p:nvSpPr>
          <p:cNvPr id="262" name="Google Shape;262;p7"/>
          <p:cNvSpPr txBox="1"/>
          <p:nvPr>
            <p:ph idx="1" type="body"/>
          </p:nvPr>
        </p:nvSpPr>
        <p:spPr>
          <a:xfrm>
            <a:off x="628650" y="1216479"/>
            <a:ext cx="7886700" cy="4960484"/>
          </a:xfrm>
          <a:prstGeom prst="rect">
            <a:avLst/>
          </a:prstGeom>
          <a:noFill/>
          <a:ln>
            <a:noFill/>
          </a:ln>
        </p:spPr>
        <p:txBody>
          <a:bodyPr anchorCtr="0" anchor="t" bIns="44450" lIns="90475" spcFirstLastPara="1" rIns="90475" wrap="square" tIns="44450">
            <a:normAutofit/>
          </a:bodyPr>
          <a:lstStyle/>
          <a:p>
            <a:pPr indent="-177800" lvl="0" marL="171450" rtl="0" algn="l">
              <a:lnSpc>
                <a:spcPct val="90000"/>
              </a:lnSpc>
              <a:spcBef>
                <a:spcPts val="0"/>
              </a:spcBef>
              <a:spcAft>
                <a:spcPts val="0"/>
              </a:spcAft>
              <a:buClr>
                <a:schemeClr val="dk1"/>
              </a:buClr>
              <a:buSzPts val="2800"/>
              <a:buChar char="•"/>
            </a:pPr>
            <a:r>
              <a:rPr lang="en-US" sz="2800"/>
              <a:t>Distributed system model which shows how data and processing is distributed across a range of components.</a:t>
            </a:r>
            <a:endParaRPr/>
          </a:p>
          <a:p>
            <a:pPr indent="-171450" lvl="1" marL="514350" rtl="0" algn="l">
              <a:lnSpc>
                <a:spcPct val="90000"/>
              </a:lnSpc>
              <a:spcBef>
                <a:spcPts val="1800"/>
              </a:spcBef>
              <a:spcAft>
                <a:spcPts val="0"/>
              </a:spcAft>
              <a:buClr>
                <a:schemeClr val="dk1"/>
              </a:buClr>
              <a:buSzPts val="2400"/>
              <a:buChar char="ꟷ"/>
            </a:pPr>
            <a:r>
              <a:rPr lang="en-US" sz="2400"/>
              <a:t>Can be implemented on a single computer.</a:t>
            </a:r>
            <a:endParaRPr/>
          </a:p>
          <a:p>
            <a:pPr indent="-177800" lvl="0" marL="171450" rtl="0" algn="l">
              <a:lnSpc>
                <a:spcPct val="90000"/>
              </a:lnSpc>
              <a:spcBef>
                <a:spcPts val="1800"/>
              </a:spcBef>
              <a:spcAft>
                <a:spcPts val="0"/>
              </a:spcAft>
              <a:buClr>
                <a:schemeClr val="dk1"/>
              </a:buClr>
              <a:buSzPts val="2800"/>
              <a:buChar char="•"/>
            </a:pPr>
            <a:r>
              <a:rPr lang="en-US" sz="2800"/>
              <a:t>Set of stand-alone servers which provide specific services such as printing, data management, etc.</a:t>
            </a:r>
            <a:endParaRPr/>
          </a:p>
          <a:p>
            <a:pPr indent="-177800" lvl="0" marL="171450" rtl="0" algn="l">
              <a:lnSpc>
                <a:spcPct val="90000"/>
              </a:lnSpc>
              <a:spcBef>
                <a:spcPts val="1800"/>
              </a:spcBef>
              <a:spcAft>
                <a:spcPts val="0"/>
              </a:spcAft>
              <a:buClr>
                <a:schemeClr val="dk1"/>
              </a:buClr>
              <a:buSzPts val="2800"/>
              <a:buChar char="•"/>
            </a:pPr>
            <a:r>
              <a:rPr lang="en-US" sz="2800"/>
              <a:t>Set of clients which call on these services.</a:t>
            </a:r>
            <a:endParaRPr/>
          </a:p>
          <a:p>
            <a:pPr indent="-177800" lvl="0" marL="171450" rtl="0" algn="l">
              <a:lnSpc>
                <a:spcPct val="90000"/>
              </a:lnSpc>
              <a:spcBef>
                <a:spcPts val="1800"/>
              </a:spcBef>
              <a:spcAft>
                <a:spcPts val="0"/>
              </a:spcAft>
              <a:buClr>
                <a:schemeClr val="dk1"/>
              </a:buClr>
              <a:buSzPts val="2800"/>
              <a:buChar char="•"/>
            </a:pPr>
            <a:r>
              <a:rPr lang="en-US" sz="2800"/>
              <a:t>Network which allows clients to access servers.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Effect filter="fade" transition="in">
                                      <p:cBhvr>
                                        <p:cTn dur="500"/>
                                        <p:tgtEl>
                                          <p:spTgt spid="26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animEffect filter="fade" transition="in">
                                      <p:cBhvr>
                                        <p:cTn dur="500"/>
                                        <p:tgtEl>
                                          <p:spTgt spid="26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animEffect filter="fade" transition="in">
                                      <p:cBhvr>
                                        <p:cTn dur="500"/>
                                        <p:tgtEl>
                                          <p:spTgt spid="26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2">
                                            <p:txEl>
                                              <p:pRg end="3" st="3"/>
                                            </p:txEl>
                                          </p:spTgt>
                                        </p:tgtEl>
                                        <p:attrNameLst>
                                          <p:attrName>style.visibility</p:attrName>
                                        </p:attrNameLst>
                                      </p:cBhvr>
                                      <p:to>
                                        <p:strVal val="visible"/>
                                      </p:to>
                                    </p:set>
                                    <p:animEffect filter="fade" transition="in">
                                      <p:cBhvr>
                                        <p:cTn dur="500"/>
                                        <p:tgtEl>
                                          <p:spTgt spid="26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2">
                                            <p:txEl>
                                              <p:pRg end="4" st="4"/>
                                            </p:txEl>
                                          </p:spTgt>
                                        </p:tgtEl>
                                        <p:attrNameLst>
                                          <p:attrName>style.visibility</p:attrName>
                                        </p:attrNameLst>
                                      </p:cBhvr>
                                      <p:to>
                                        <p:strVal val="visible"/>
                                      </p:to>
                                    </p:set>
                                    <p:animEffect filter="fade" transition="in">
                                      <p:cBhvr>
                                        <p:cTn dur="500"/>
                                        <p:tgtEl>
                                          <p:spTgt spid="26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8"/>
          <p:cNvSpPr txBox="1"/>
          <p:nvPr>
            <p:ph type="title"/>
          </p:nvPr>
        </p:nvSpPr>
        <p:spPr>
          <a:xfrm>
            <a:off x="628650" y="112033"/>
            <a:ext cx="7886700" cy="8595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33CC"/>
              </a:buClr>
              <a:buSzPts val="3300"/>
              <a:buFont typeface="Arial Rounded"/>
              <a:buNone/>
            </a:pPr>
            <a:r>
              <a:rPr lang="en-US"/>
              <a:t>Client-server architecture</a:t>
            </a:r>
            <a:endParaRPr/>
          </a:p>
        </p:txBody>
      </p:sp>
      <p:grpSp>
        <p:nvGrpSpPr>
          <p:cNvPr id="268" name="Google Shape;268;p8"/>
          <p:cNvGrpSpPr/>
          <p:nvPr/>
        </p:nvGrpSpPr>
        <p:grpSpPr>
          <a:xfrm>
            <a:off x="361950" y="1069394"/>
            <a:ext cx="8477250" cy="5246001"/>
            <a:chOff x="0" y="2594"/>
            <a:chExt cx="8477250" cy="5246001"/>
          </a:xfrm>
        </p:grpSpPr>
        <p:cxnSp>
          <p:nvCxnSpPr>
            <p:cNvPr id="269" name="Google Shape;269;p8"/>
            <p:cNvCxnSpPr/>
            <p:nvPr/>
          </p:nvCxnSpPr>
          <p:spPr>
            <a:xfrm>
              <a:off x="0" y="5248595"/>
              <a:ext cx="8477250" cy="0"/>
            </a:xfrm>
            <a:prstGeom prst="straightConnector1">
              <a:avLst/>
            </a:prstGeom>
            <a:noFill/>
            <a:ln cap="flat" cmpd="sng" w="12700">
              <a:solidFill>
                <a:srgbClr val="354254"/>
              </a:solidFill>
              <a:prstDash val="solid"/>
              <a:miter lim="800000"/>
              <a:headEnd len="sm" w="sm" type="none"/>
              <a:tailEnd len="sm" w="sm" type="none"/>
            </a:ln>
          </p:spPr>
        </p:cxnSp>
        <p:cxnSp>
          <p:nvCxnSpPr>
            <p:cNvPr id="270" name="Google Shape;270;p8"/>
            <p:cNvCxnSpPr/>
            <p:nvPr/>
          </p:nvCxnSpPr>
          <p:spPr>
            <a:xfrm>
              <a:off x="0" y="3913264"/>
              <a:ext cx="8477250" cy="0"/>
            </a:xfrm>
            <a:prstGeom prst="straightConnector1">
              <a:avLst/>
            </a:prstGeom>
            <a:noFill/>
            <a:ln cap="flat" cmpd="sng" w="12700">
              <a:solidFill>
                <a:srgbClr val="354254"/>
              </a:solidFill>
              <a:prstDash val="solid"/>
              <a:miter lim="800000"/>
              <a:headEnd len="sm" w="sm" type="none"/>
              <a:tailEnd len="sm" w="sm" type="none"/>
            </a:ln>
          </p:spPr>
        </p:cxnSp>
        <p:cxnSp>
          <p:nvCxnSpPr>
            <p:cNvPr id="271" name="Google Shape;271;p8"/>
            <p:cNvCxnSpPr/>
            <p:nvPr/>
          </p:nvCxnSpPr>
          <p:spPr>
            <a:xfrm>
              <a:off x="0" y="2577932"/>
              <a:ext cx="8477250" cy="0"/>
            </a:xfrm>
            <a:prstGeom prst="straightConnector1">
              <a:avLst/>
            </a:prstGeom>
            <a:noFill/>
            <a:ln cap="flat" cmpd="sng" w="12700">
              <a:solidFill>
                <a:srgbClr val="354254"/>
              </a:solidFill>
              <a:prstDash val="solid"/>
              <a:miter lim="800000"/>
              <a:headEnd len="sm" w="sm" type="none"/>
              <a:tailEnd len="sm" w="sm" type="none"/>
            </a:ln>
          </p:spPr>
        </p:cxnSp>
        <p:cxnSp>
          <p:nvCxnSpPr>
            <p:cNvPr id="272" name="Google Shape;272;p8"/>
            <p:cNvCxnSpPr/>
            <p:nvPr/>
          </p:nvCxnSpPr>
          <p:spPr>
            <a:xfrm>
              <a:off x="0" y="1258856"/>
              <a:ext cx="8477250" cy="0"/>
            </a:xfrm>
            <a:prstGeom prst="straightConnector1">
              <a:avLst/>
            </a:prstGeom>
            <a:noFill/>
            <a:ln cap="flat" cmpd="sng" w="12700">
              <a:solidFill>
                <a:srgbClr val="354254"/>
              </a:solidFill>
              <a:prstDash val="solid"/>
              <a:miter lim="800000"/>
              <a:headEnd len="sm" w="sm" type="none"/>
              <a:tailEnd len="sm" w="sm" type="none"/>
            </a:ln>
          </p:spPr>
        </p:cxnSp>
        <p:sp>
          <p:nvSpPr>
            <p:cNvPr id="273" name="Google Shape;273;p8"/>
            <p:cNvSpPr/>
            <p:nvPr/>
          </p:nvSpPr>
          <p:spPr>
            <a:xfrm>
              <a:off x="2213306" y="2594"/>
              <a:ext cx="6254721" cy="125626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txBox="1"/>
            <p:nvPr/>
          </p:nvSpPr>
          <p:spPr>
            <a:xfrm>
              <a:off x="2213306" y="2594"/>
              <a:ext cx="6254721" cy="1256262"/>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None/>
              </a:pPr>
              <a:r>
                <a:rPr lang="en-US" sz="1800">
                  <a:solidFill>
                    <a:srgbClr val="000000"/>
                  </a:solidFill>
                  <a:latin typeface="Calibri"/>
                  <a:ea typeface="Calibri"/>
                  <a:cs typeface="Calibri"/>
                  <a:sym typeface="Calibri"/>
                </a:rPr>
                <a:t>In a client–server architecture, the functionality of the system is </a:t>
              </a:r>
              <a:r>
                <a:rPr b="0" lang="en-US" sz="1800">
                  <a:solidFill>
                    <a:srgbClr val="800000"/>
                  </a:solidFill>
                  <a:latin typeface="Calibri"/>
                  <a:ea typeface="Calibri"/>
                  <a:cs typeface="Calibri"/>
                  <a:sym typeface="Calibri"/>
                </a:rPr>
                <a:t>organized into services</a:t>
              </a:r>
              <a:r>
                <a:rPr lang="en-US" sz="1800">
                  <a:solidFill>
                    <a:srgbClr val="000000"/>
                  </a:solidFill>
                  <a:latin typeface="Calibri"/>
                  <a:ea typeface="Calibri"/>
                  <a:cs typeface="Calibri"/>
                  <a:sym typeface="Calibri"/>
                </a:rPr>
                <a:t>, with each service delivered from a separate server. Clients are users of these services and access servers to make use of them.</a:t>
              </a:r>
              <a:endParaRPr sz="1800">
                <a:solidFill>
                  <a:schemeClr val="dk1"/>
                </a:solidFill>
                <a:latin typeface="Calibri"/>
                <a:ea typeface="Calibri"/>
                <a:cs typeface="Calibri"/>
                <a:sym typeface="Calibri"/>
              </a:endParaRPr>
            </a:p>
          </p:txBody>
        </p:sp>
        <p:sp>
          <p:nvSpPr>
            <p:cNvPr id="275" name="Google Shape;275;p8"/>
            <p:cNvSpPr/>
            <p:nvPr/>
          </p:nvSpPr>
          <p:spPr>
            <a:xfrm>
              <a:off x="0" y="2594"/>
              <a:ext cx="2204085" cy="1256262"/>
            </a:xfrm>
            <a:prstGeom prst="round2SameRect">
              <a:avLst>
                <a:gd fmla="val 16670" name="adj1"/>
                <a:gd fmla="val 0" name="adj2"/>
              </a:avLst>
            </a:prstGeom>
            <a:solidFill>
              <a:schemeClr val="lt1"/>
            </a:solidFill>
            <a:ln cap="flat" cmpd="sng" w="12700">
              <a:solidFill>
                <a:srgbClr val="3D4B5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txBox="1"/>
            <p:nvPr/>
          </p:nvSpPr>
          <p:spPr>
            <a:xfrm>
              <a:off x="61337" y="63931"/>
              <a:ext cx="2081411" cy="1194925"/>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lang="en-US" sz="2600">
                  <a:solidFill>
                    <a:srgbClr val="0033CC"/>
                  </a:solidFill>
                  <a:latin typeface="Calibri"/>
                  <a:ea typeface="Calibri"/>
                  <a:cs typeface="Calibri"/>
                  <a:sym typeface="Calibri"/>
                </a:rPr>
                <a:t>Description</a:t>
              </a:r>
              <a:endParaRPr sz="2600">
                <a:solidFill>
                  <a:srgbClr val="0033CC"/>
                </a:solidFill>
                <a:latin typeface="Calibri"/>
                <a:ea typeface="Calibri"/>
                <a:cs typeface="Calibri"/>
                <a:sym typeface="Calibri"/>
              </a:endParaRPr>
            </a:p>
          </p:txBody>
        </p:sp>
        <p:sp>
          <p:nvSpPr>
            <p:cNvPr id="277" name="Google Shape;277;p8"/>
            <p:cNvSpPr/>
            <p:nvPr/>
          </p:nvSpPr>
          <p:spPr>
            <a:xfrm>
              <a:off x="2204084" y="1321669"/>
              <a:ext cx="6273165" cy="125626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txBox="1"/>
            <p:nvPr/>
          </p:nvSpPr>
          <p:spPr>
            <a:xfrm>
              <a:off x="2204084" y="1321669"/>
              <a:ext cx="6273165" cy="1256262"/>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None/>
              </a:pPr>
              <a:r>
                <a:rPr lang="en-US" sz="1800">
                  <a:solidFill>
                    <a:srgbClr val="000000"/>
                  </a:solidFill>
                  <a:latin typeface="Helvetica Neue"/>
                  <a:ea typeface="Helvetica Neue"/>
                  <a:cs typeface="Helvetica Neue"/>
                  <a:sym typeface="Helvetica Neue"/>
                </a:rPr>
                <a:t>Used when data in a shared database has to be </a:t>
              </a:r>
              <a:r>
                <a:rPr b="0" lang="en-US" sz="1800">
                  <a:solidFill>
                    <a:srgbClr val="800000"/>
                  </a:solidFill>
                  <a:latin typeface="Helvetica Neue"/>
                  <a:ea typeface="Helvetica Neue"/>
                  <a:cs typeface="Helvetica Neue"/>
                  <a:sym typeface="Helvetica Neue"/>
                </a:rPr>
                <a:t>accessed</a:t>
              </a:r>
              <a:r>
                <a:rPr lang="en-US" sz="1800">
                  <a:solidFill>
                    <a:srgbClr val="800000"/>
                  </a:solidFill>
                  <a:latin typeface="Helvetica Neue"/>
                  <a:ea typeface="Helvetica Neue"/>
                  <a:cs typeface="Helvetica Neue"/>
                  <a:sym typeface="Helvetica Neue"/>
                </a:rPr>
                <a:t> </a:t>
              </a:r>
              <a:r>
                <a:rPr lang="en-US" sz="1800">
                  <a:solidFill>
                    <a:srgbClr val="000000"/>
                  </a:solidFill>
                  <a:latin typeface="Helvetica Neue"/>
                  <a:ea typeface="Helvetica Neue"/>
                  <a:cs typeface="Helvetica Neue"/>
                  <a:sym typeface="Helvetica Neue"/>
                </a:rPr>
                <a:t>from a range of locations. Because servers can be replicated, may also be used when the </a:t>
              </a:r>
              <a:r>
                <a:rPr b="0" lang="en-US" sz="1800">
                  <a:solidFill>
                    <a:srgbClr val="800000"/>
                  </a:solidFill>
                  <a:latin typeface="Helvetica Neue"/>
                  <a:ea typeface="Helvetica Neue"/>
                  <a:cs typeface="Helvetica Neue"/>
                  <a:sym typeface="Helvetica Neue"/>
                </a:rPr>
                <a:t>load</a:t>
              </a:r>
              <a:r>
                <a:rPr lang="en-US" sz="1800">
                  <a:solidFill>
                    <a:srgbClr val="800000"/>
                  </a:solidFill>
                  <a:latin typeface="Helvetica Neue"/>
                  <a:ea typeface="Helvetica Neue"/>
                  <a:cs typeface="Helvetica Neue"/>
                  <a:sym typeface="Helvetica Neue"/>
                </a:rPr>
                <a:t> </a:t>
              </a:r>
              <a:r>
                <a:rPr lang="en-US" sz="1800">
                  <a:solidFill>
                    <a:srgbClr val="000000"/>
                  </a:solidFill>
                  <a:latin typeface="Helvetica Neue"/>
                  <a:ea typeface="Helvetica Neue"/>
                  <a:cs typeface="Helvetica Neue"/>
                  <a:sym typeface="Helvetica Neue"/>
                </a:rPr>
                <a:t>on a system is </a:t>
              </a:r>
              <a:r>
                <a:rPr b="0" lang="en-US" sz="1800">
                  <a:solidFill>
                    <a:srgbClr val="800000"/>
                  </a:solidFill>
                  <a:latin typeface="Helvetica Neue"/>
                  <a:ea typeface="Helvetica Neue"/>
                  <a:cs typeface="Helvetica Neue"/>
                  <a:sym typeface="Helvetica Neue"/>
                </a:rPr>
                <a:t>variable</a:t>
              </a:r>
              <a:r>
                <a:rPr lang="en-US" sz="1800">
                  <a:solidFill>
                    <a:srgbClr val="000000"/>
                  </a:solidFill>
                  <a:latin typeface="Helvetica Neue"/>
                  <a:ea typeface="Helvetica Neue"/>
                  <a:cs typeface="Helvetica Neue"/>
                  <a:sym typeface="Helvetica Neue"/>
                </a:rPr>
                <a:t>.</a:t>
              </a:r>
              <a:endParaRPr sz="1800">
                <a:solidFill>
                  <a:schemeClr val="dk1"/>
                </a:solidFill>
                <a:latin typeface="Calibri"/>
                <a:ea typeface="Calibri"/>
                <a:cs typeface="Calibri"/>
                <a:sym typeface="Calibri"/>
              </a:endParaRPr>
            </a:p>
          </p:txBody>
        </p:sp>
        <p:sp>
          <p:nvSpPr>
            <p:cNvPr id="279" name="Google Shape;279;p8"/>
            <p:cNvSpPr/>
            <p:nvPr/>
          </p:nvSpPr>
          <p:spPr>
            <a:xfrm>
              <a:off x="0" y="1321669"/>
              <a:ext cx="2204085" cy="1256262"/>
            </a:xfrm>
            <a:prstGeom prst="round2SameRect">
              <a:avLst>
                <a:gd fmla="val 16670" name="adj1"/>
                <a:gd fmla="val 0" name="adj2"/>
              </a:avLst>
            </a:prstGeom>
            <a:solidFill>
              <a:schemeClr val="lt1"/>
            </a:solidFill>
            <a:ln cap="flat" cmpd="sng" w="12700">
              <a:solidFill>
                <a:srgbClr val="3D4B5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txBox="1"/>
            <p:nvPr/>
          </p:nvSpPr>
          <p:spPr>
            <a:xfrm>
              <a:off x="61337" y="1383006"/>
              <a:ext cx="2081411" cy="1194925"/>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lang="en-US" sz="2600">
                  <a:solidFill>
                    <a:srgbClr val="0033CC"/>
                  </a:solidFill>
                  <a:latin typeface="Calibri"/>
                  <a:ea typeface="Calibri"/>
                  <a:cs typeface="Calibri"/>
                  <a:sym typeface="Calibri"/>
                </a:rPr>
                <a:t>When used</a:t>
              </a:r>
              <a:endParaRPr/>
            </a:p>
          </p:txBody>
        </p:sp>
        <p:sp>
          <p:nvSpPr>
            <p:cNvPr id="281" name="Google Shape;281;p8"/>
            <p:cNvSpPr/>
            <p:nvPr/>
          </p:nvSpPr>
          <p:spPr>
            <a:xfrm>
              <a:off x="2204084" y="2640745"/>
              <a:ext cx="6273165" cy="128877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txBox="1"/>
            <p:nvPr/>
          </p:nvSpPr>
          <p:spPr>
            <a:xfrm>
              <a:off x="2204084" y="2640745"/>
              <a:ext cx="6273165" cy="1288774"/>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None/>
              </a:pPr>
              <a:r>
                <a:rPr lang="en-US" sz="1800">
                  <a:solidFill>
                    <a:srgbClr val="000000"/>
                  </a:solidFill>
                  <a:latin typeface="Calibri"/>
                  <a:ea typeface="Calibri"/>
                  <a:cs typeface="Calibri"/>
                  <a:sym typeface="Calibri"/>
                </a:rPr>
                <a:t>The principal advantage of this model is that servers can be </a:t>
              </a:r>
              <a:r>
                <a:rPr lang="en-US" sz="1800">
                  <a:solidFill>
                    <a:srgbClr val="800000"/>
                  </a:solidFill>
                  <a:latin typeface="Calibri"/>
                  <a:ea typeface="Calibri"/>
                  <a:cs typeface="Calibri"/>
                  <a:sym typeface="Calibri"/>
                </a:rPr>
                <a:t>distributed across </a:t>
              </a:r>
              <a:r>
                <a:rPr lang="en-US" sz="1800">
                  <a:solidFill>
                    <a:srgbClr val="000000"/>
                  </a:solidFill>
                  <a:latin typeface="Calibri"/>
                  <a:ea typeface="Calibri"/>
                  <a:cs typeface="Calibri"/>
                  <a:sym typeface="Calibri"/>
                </a:rPr>
                <a:t>a network. General functionality (e.g., a printing service) can be </a:t>
              </a:r>
              <a:r>
                <a:rPr lang="en-US" sz="1800">
                  <a:solidFill>
                    <a:srgbClr val="800000"/>
                  </a:solidFill>
                  <a:latin typeface="Calibri"/>
                  <a:ea typeface="Calibri"/>
                  <a:cs typeface="Calibri"/>
                  <a:sym typeface="Calibri"/>
                </a:rPr>
                <a:t>available to all clients</a:t>
              </a:r>
              <a:r>
                <a:rPr lang="en-US" sz="1800">
                  <a:solidFill>
                    <a:srgbClr val="000000"/>
                  </a:solidFill>
                  <a:latin typeface="Calibri"/>
                  <a:ea typeface="Calibri"/>
                  <a:cs typeface="Calibri"/>
                  <a:sym typeface="Calibri"/>
                </a:rPr>
                <a:t> and does not need to be implemented by all services.</a:t>
              </a:r>
              <a:endParaRPr sz="1800">
                <a:solidFill>
                  <a:schemeClr val="dk1"/>
                </a:solidFill>
                <a:latin typeface="Calibri"/>
                <a:ea typeface="Calibri"/>
                <a:cs typeface="Calibri"/>
                <a:sym typeface="Calibri"/>
              </a:endParaRPr>
            </a:p>
          </p:txBody>
        </p:sp>
        <p:sp>
          <p:nvSpPr>
            <p:cNvPr id="283" name="Google Shape;283;p8"/>
            <p:cNvSpPr/>
            <p:nvPr/>
          </p:nvSpPr>
          <p:spPr>
            <a:xfrm>
              <a:off x="0" y="2657001"/>
              <a:ext cx="2204085" cy="1256262"/>
            </a:xfrm>
            <a:prstGeom prst="round2SameRect">
              <a:avLst>
                <a:gd fmla="val 16670" name="adj1"/>
                <a:gd fmla="val 0" name="adj2"/>
              </a:avLst>
            </a:prstGeom>
            <a:solidFill>
              <a:schemeClr val="lt1"/>
            </a:solidFill>
            <a:ln cap="flat" cmpd="sng" w="12700">
              <a:solidFill>
                <a:srgbClr val="3D4B5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8"/>
            <p:cNvSpPr txBox="1"/>
            <p:nvPr/>
          </p:nvSpPr>
          <p:spPr>
            <a:xfrm>
              <a:off x="61337" y="2718338"/>
              <a:ext cx="2081411" cy="1194925"/>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lang="en-US" sz="2600">
                  <a:solidFill>
                    <a:srgbClr val="0033CC"/>
                  </a:solidFill>
                  <a:latin typeface="Calibri"/>
                  <a:ea typeface="Calibri"/>
                  <a:cs typeface="Calibri"/>
                  <a:sym typeface="Calibri"/>
                </a:rPr>
                <a:t>Advantages</a:t>
              </a:r>
              <a:endParaRPr sz="2600">
                <a:solidFill>
                  <a:srgbClr val="0033CC"/>
                </a:solidFill>
                <a:latin typeface="Calibri"/>
                <a:ea typeface="Calibri"/>
                <a:cs typeface="Calibri"/>
                <a:sym typeface="Calibri"/>
              </a:endParaRPr>
            </a:p>
          </p:txBody>
        </p:sp>
        <p:sp>
          <p:nvSpPr>
            <p:cNvPr id="285" name="Google Shape;285;p8"/>
            <p:cNvSpPr/>
            <p:nvPr/>
          </p:nvSpPr>
          <p:spPr>
            <a:xfrm>
              <a:off x="2204084" y="3992333"/>
              <a:ext cx="6273165" cy="125626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8"/>
            <p:cNvSpPr txBox="1"/>
            <p:nvPr/>
          </p:nvSpPr>
          <p:spPr>
            <a:xfrm>
              <a:off x="2204084" y="3992333"/>
              <a:ext cx="6273165" cy="1256262"/>
            </a:xfrm>
            <a:prstGeom prst="rect">
              <a:avLst/>
            </a:prstGeom>
            <a:noFill/>
            <a:ln>
              <a:noFill/>
            </a:ln>
          </p:spPr>
          <p:txBody>
            <a:bodyPr anchorCtr="0" anchor="b" bIns="34275" lIns="34275" spcFirstLastPara="1" rIns="34275" wrap="square" tIns="34275">
              <a:noAutofit/>
            </a:bodyPr>
            <a:lstStyle/>
            <a:p>
              <a:pPr indent="0" lvl="0" marL="0" marR="0" rtl="0" algn="l">
                <a:lnSpc>
                  <a:spcPct val="90000"/>
                </a:lnSpc>
                <a:spcBef>
                  <a:spcPts val="0"/>
                </a:spcBef>
                <a:spcAft>
                  <a:spcPts val="0"/>
                </a:spcAft>
                <a:buNone/>
              </a:pPr>
              <a:r>
                <a:rPr lang="en-US" sz="1800">
                  <a:solidFill>
                    <a:srgbClr val="000000"/>
                  </a:solidFill>
                  <a:latin typeface="Calibri"/>
                  <a:ea typeface="Calibri"/>
                  <a:cs typeface="Calibri"/>
                  <a:sym typeface="Calibri"/>
                </a:rPr>
                <a:t>Each service is a </a:t>
              </a:r>
              <a:r>
                <a:rPr lang="en-US" sz="1800">
                  <a:solidFill>
                    <a:srgbClr val="800000"/>
                  </a:solidFill>
                  <a:latin typeface="Calibri"/>
                  <a:ea typeface="Calibri"/>
                  <a:cs typeface="Calibri"/>
                  <a:sym typeface="Calibri"/>
                </a:rPr>
                <a:t>single point of failure</a:t>
              </a:r>
              <a:r>
                <a:rPr lang="en-US" sz="1800">
                  <a:solidFill>
                    <a:srgbClr val="C0504D"/>
                  </a:solidFill>
                  <a:latin typeface="Calibri"/>
                  <a:ea typeface="Calibri"/>
                  <a:cs typeface="Calibri"/>
                  <a:sym typeface="Calibri"/>
                </a:rPr>
                <a:t> </a:t>
              </a:r>
              <a:r>
                <a:rPr lang="en-US" sz="1800">
                  <a:solidFill>
                    <a:srgbClr val="000000"/>
                  </a:solidFill>
                  <a:latin typeface="Calibri"/>
                  <a:ea typeface="Calibri"/>
                  <a:cs typeface="Calibri"/>
                  <a:sym typeface="Calibri"/>
                </a:rPr>
                <a:t>so susceptible to denial of service attacks or server failure. Performance may be unpredictable because it depends on the </a:t>
              </a:r>
              <a:r>
                <a:rPr lang="en-US" sz="1800">
                  <a:solidFill>
                    <a:srgbClr val="800000"/>
                  </a:solidFill>
                  <a:latin typeface="Calibri"/>
                  <a:ea typeface="Calibri"/>
                  <a:cs typeface="Calibri"/>
                  <a:sym typeface="Calibri"/>
                </a:rPr>
                <a:t>network </a:t>
              </a:r>
              <a:r>
                <a:rPr lang="en-US" sz="1800">
                  <a:solidFill>
                    <a:srgbClr val="000000"/>
                  </a:solidFill>
                  <a:latin typeface="Calibri"/>
                  <a:ea typeface="Calibri"/>
                  <a:cs typeface="Calibri"/>
                  <a:sym typeface="Calibri"/>
                </a:rPr>
                <a:t>as well as the system. May be management problems if servers are owned by different organizations.</a:t>
              </a:r>
              <a:endParaRPr sz="1800">
                <a:solidFill>
                  <a:schemeClr val="dk1"/>
                </a:solidFill>
                <a:latin typeface="Calibri"/>
                <a:ea typeface="Calibri"/>
                <a:cs typeface="Calibri"/>
                <a:sym typeface="Calibri"/>
              </a:endParaRPr>
            </a:p>
          </p:txBody>
        </p:sp>
        <p:sp>
          <p:nvSpPr>
            <p:cNvPr id="287" name="Google Shape;287;p8"/>
            <p:cNvSpPr/>
            <p:nvPr/>
          </p:nvSpPr>
          <p:spPr>
            <a:xfrm>
              <a:off x="0" y="3992333"/>
              <a:ext cx="2204085" cy="1256262"/>
            </a:xfrm>
            <a:prstGeom prst="round2SameRect">
              <a:avLst>
                <a:gd fmla="val 16670" name="adj1"/>
                <a:gd fmla="val 0" name="adj2"/>
              </a:avLst>
            </a:prstGeom>
            <a:solidFill>
              <a:schemeClr val="lt1"/>
            </a:solidFill>
            <a:ln cap="flat" cmpd="sng" w="12700">
              <a:solidFill>
                <a:srgbClr val="3D4B5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8"/>
            <p:cNvSpPr txBox="1"/>
            <p:nvPr/>
          </p:nvSpPr>
          <p:spPr>
            <a:xfrm>
              <a:off x="61337" y="4053670"/>
              <a:ext cx="2081411" cy="1194925"/>
            </a:xfrm>
            <a:prstGeom prst="rect">
              <a:avLst/>
            </a:prstGeom>
            <a:noFill/>
            <a:ln>
              <a:noFill/>
            </a:ln>
          </p:spPr>
          <p:txBody>
            <a:bodyPr anchorCtr="0" anchor="ctr" bIns="49525" lIns="49525" spcFirstLastPara="1" rIns="49525" wrap="square" tIns="49525">
              <a:noAutofit/>
            </a:bodyPr>
            <a:lstStyle/>
            <a:p>
              <a:pPr indent="0" lvl="0" marL="0" marR="0" rtl="0" algn="ctr">
                <a:lnSpc>
                  <a:spcPct val="90000"/>
                </a:lnSpc>
                <a:spcBef>
                  <a:spcPts val="0"/>
                </a:spcBef>
                <a:spcAft>
                  <a:spcPts val="0"/>
                </a:spcAft>
                <a:buNone/>
              </a:pPr>
              <a:r>
                <a:rPr lang="en-US" sz="2600">
                  <a:solidFill>
                    <a:srgbClr val="0033CC"/>
                  </a:solidFill>
                  <a:latin typeface="Calibri"/>
                  <a:ea typeface="Calibri"/>
                  <a:cs typeface="Calibri"/>
                  <a:sym typeface="Calibri"/>
                </a:rPr>
                <a:t>Disadvantages</a:t>
              </a:r>
              <a:endParaRPr sz="2600">
                <a:solidFill>
                  <a:srgbClr val="0033CC"/>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9"/>
          <p:cNvSpPr txBox="1"/>
          <p:nvPr>
            <p:ph type="title"/>
          </p:nvPr>
        </p:nvSpPr>
        <p:spPr>
          <a:xfrm>
            <a:off x="628650" y="131084"/>
            <a:ext cx="7886700" cy="85951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33CC"/>
              </a:buClr>
              <a:buSzPct val="100000"/>
              <a:buFont typeface="Arial Rounded"/>
              <a:buNone/>
            </a:pPr>
            <a:r>
              <a:rPr lang="en-US"/>
              <a:t>A client–server architecture for a film library </a:t>
            </a:r>
            <a:endParaRPr/>
          </a:p>
        </p:txBody>
      </p:sp>
      <p:pic>
        <p:nvPicPr>
          <p:cNvPr descr="6.11 ClientServerFilmPhoto.eps" id="294" name="Google Shape;294;p9"/>
          <p:cNvPicPr preferRelativeResize="0"/>
          <p:nvPr>
            <p:ph idx="1" type="body"/>
          </p:nvPr>
        </p:nvPicPr>
        <p:blipFill rotWithShape="1">
          <a:blip r:embed="rId3">
            <a:alphaModFix/>
          </a:blip>
          <a:srcRect b="0" l="-1062" r="-1062" t="0"/>
          <a:stretch/>
        </p:blipFill>
        <p:spPr>
          <a:xfrm>
            <a:off x="822014" y="1775831"/>
            <a:ext cx="7203898" cy="396186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cture2-Lifecycl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9272435DF6CD44B943EDF910467F43" ma:contentTypeVersion="16" ma:contentTypeDescription="Create a new document." ma:contentTypeScope="" ma:versionID="0b24be9ee30a9a0399593bd098db39af">
  <xsd:schema xmlns:xsd="http://www.w3.org/2001/XMLSchema" xmlns:xs="http://www.w3.org/2001/XMLSchema" xmlns:p="http://schemas.microsoft.com/office/2006/metadata/properties" xmlns:ns2="8a6a7c81-d6cb-4658-810d-930303bfe2ca" xmlns:ns3="c7b5b248-4698-444a-94ee-e1bf675e5bd9" targetNamespace="http://schemas.microsoft.com/office/2006/metadata/properties" ma:root="true" ma:fieldsID="fe4d42c573a90ba61c38f04bb6cd8264" ns2:_="" ns3:_="">
    <xsd:import namespace="8a6a7c81-d6cb-4658-810d-930303bfe2ca"/>
    <xsd:import namespace="c7b5b248-4698-444a-94ee-e1bf675e5bd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6a7c81-d6cb-4658-810d-930303bfe2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6e39378-e5b3-4363-9849-d730c44b923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b5b248-4698-444a-94ee-e1bf675e5bd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0138144-e242-46d6-83fe-0c6420e8f677}" ma:internalName="TaxCatchAll" ma:showField="CatchAllData" ma:web="c7b5b248-4698-444a-94ee-e1bf675e5bd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9C91EA-5099-4BF3-B26A-0DF8174E2F45}"/>
</file>

<file path=customXml/itemProps2.xml><?xml version="1.0" encoding="utf-8"?>
<ds:datastoreItem xmlns:ds="http://schemas.openxmlformats.org/officeDocument/2006/customXml" ds:itemID="{B0954CCC-7751-4DA0-8245-29ABF132D3D8}"/>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2008-06-28T20:57:21Z</dcterms:created>
  <dc:creator>Amiangshu Bosu; Marty Stepp</dc:creator>
</cp:coreProperties>
</file>