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4" r:id="rId1"/>
  </p:sldMasterIdLst>
  <p:notesMasterIdLst>
    <p:notesMasterId r:id="rId20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61" r:id="rId11"/>
    <p:sldId id="271" r:id="rId12"/>
    <p:sldId id="259" r:id="rId13"/>
    <p:sldId id="260" r:id="rId14"/>
    <p:sldId id="262" r:id="rId15"/>
    <p:sldId id="273" r:id="rId16"/>
    <p:sldId id="272" r:id="rId17"/>
    <p:sldId id="263" r:id="rId18"/>
    <p:sldId id="264" r:id="rId19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9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8A7DC-1D8B-4B9B-9D78-49972431ED44}" type="datetimeFigureOut">
              <a:rPr lang="ro-RO" smtClean="0"/>
              <a:t>26.06.2016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F963A-8A19-45B1-B40F-1D5750704564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8722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reptunghi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Dreptunghi rotunjit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u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o-RO" smtClean="0"/>
              <a:t>Clic pentru a edita stilul de subtitlu</a:t>
            </a:r>
            <a:endParaRPr kumimoji="0" lang="en-US"/>
          </a:p>
        </p:txBody>
      </p:sp>
      <p:sp>
        <p:nvSpPr>
          <p:cNvPr id="28" name="Substituent dată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2CA4-A6FB-4C16-BA6C-A179172574AD}" type="datetime1">
              <a:rPr lang="ro-RO" smtClean="0"/>
              <a:t>26.06.2016</a:t>
            </a:fld>
            <a:endParaRPr lang="ro-RO" dirty="0"/>
          </a:p>
        </p:txBody>
      </p:sp>
      <p:sp>
        <p:nvSpPr>
          <p:cNvPr id="17" name="Substituent subsol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29" name="Substituent număr diapozitiv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37C10F8-0A2E-4E55-9C57-177BC8049B02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7" name="Dreptunghi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reptunghi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reptunghi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u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A12F-55C2-414D-BBE3-32DB31222571}" type="datetime1">
              <a:rPr lang="ro-RO" smtClean="0"/>
              <a:t>26.06.2016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5858-6B86-4A68-AAA0-B41CA7FD5DC8}" type="datetime1">
              <a:rPr lang="ro-RO" smtClean="0"/>
              <a:t>26.06.2016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A6DD-B853-4E17-941F-8A2D080DE78C}" type="datetime1">
              <a:rPr lang="ro-RO" smtClean="0"/>
              <a:t>26.06.2016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8" name="Substituent conținut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eptunghi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Dreptunghi rotunjit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FA5E-22E3-4936-947A-C30C459703E4}" type="datetime1">
              <a:rPr lang="ro-RO" smtClean="0"/>
              <a:t>26.06.2016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7" name="Dreptunghi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Dreptunghi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Dreptunghi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7C10F8-0A2E-4E55-9C57-177BC8049B02}" type="slidenum">
              <a:rPr lang="ro-RO" smtClean="0"/>
              <a:t>‹#›</a:t>
            </a:fld>
            <a:endParaRPr lang="ro-RO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EC62-9376-4AEF-BDD3-702CA1EF75F0}" type="datetime1">
              <a:rPr lang="ro-RO" smtClean="0"/>
              <a:t>26.06.2016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9" name="Substituent conținut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11" name="Substituent conținut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6539-942E-4F10-ACF7-807ECAFE08A1}" type="datetime1">
              <a:rPr lang="ro-RO" smtClean="0"/>
              <a:t>26.06.2016</a:t>
            </a:fld>
            <a:endParaRPr lang="ro-RO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11" name="Substituent conținut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13" name="Substituent conținut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899E-7741-4601-98C8-48EF760A8B07}" type="datetime1">
              <a:rPr lang="ro-RO" smtClean="0"/>
              <a:t>26.06.2016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1AB0-F94A-48F4-9C05-FBADC69C36A4}" type="datetime1">
              <a:rPr lang="ro-RO" smtClean="0"/>
              <a:t>26.06.2016</a:t>
            </a:fld>
            <a:endParaRPr lang="ro-RO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Dreptunghi rotunjit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EA36-E9D4-4988-8FFC-AC7517E63838}" type="datetime1">
              <a:rPr lang="ro-RO" smtClean="0"/>
              <a:t>26.06.2016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11" name="Substituent conținut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o-RO" smtClean="0"/>
              <a:t>Clic pentru editare stiluri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20DA-7AF9-4446-9342-AD314260B6B7}" type="datetime1">
              <a:rPr lang="ro-RO" smtClean="0"/>
              <a:t>26.06.2016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7C10F8-0A2E-4E55-9C57-177BC8049B02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11" name="Dreptunghi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reptunghi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Dreptunghi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o-RO" dirty="0" smtClean="0"/>
              <a:t>Faceți clic pe pictogramă pentru a adăuga o imagine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Dreptunghi rotunjit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Substituent titl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o-RO" smtClean="0"/>
              <a:t>Clic pentru editare stil titlu</a:t>
            </a:r>
            <a:endParaRPr kumimoji="0" lang="en-US"/>
          </a:p>
        </p:txBody>
      </p:sp>
      <p:sp>
        <p:nvSpPr>
          <p:cNvPr id="13" name="Substituent text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o-RO" smtClean="0"/>
              <a:t>Clic pentru editare stiluri text Coordonator</a:t>
            </a:r>
          </a:p>
          <a:p>
            <a:pPr lvl="1" eaLnBrk="1" latinLnBrk="0" hangingPunct="1"/>
            <a:r>
              <a:rPr kumimoji="0" lang="ro-RO" smtClean="0"/>
              <a:t>Al doilea nivel</a:t>
            </a:r>
          </a:p>
          <a:p>
            <a:pPr lvl="2" eaLnBrk="1" latinLnBrk="0" hangingPunct="1"/>
            <a:r>
              <a:rPr kumimoji="0" lang="ro-RO" smtClean="0"/>
              <a:t>Al treilea nivel</a:t>
            </a:r>
          </a:p>
          <a:p>
            <a:pPr lvl="3" eaLnBrk="1" latinLnBrk="0" hangingPunct="1"/>
            <a:r>
              <a:rPr kumimoji="0" lang="ro-RO" smtClean="0"/>
              <a:t>Al patrulea nivel</a:t>
            </a:r>
          </a:p>
          <a:p>
            <a:pPr lvl="4" eaLnBrk="1" latinLnBrk="0" hangingPunct="1"/>
            <a:r>
              <a:rPr kumimoji="0" lang="ro-RO" smtClean="0"/>
              <a:t>Al cincilea nivel</a:t>
            </a:r>
            <a:endParaRPr kumimoji="0" lang="en-US"/>
          </a:p>
        </p:txBody>
      </p:sp>
      <p:sp>
        <p:nvSpPr>
          <p:cNvPr id="14" name="Substituent dată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1AB505-EA28-430C-8FE8-8AD03D7601B8}" type="datetime1">
              <a:rPr lang="ro-RO" smtClean="0"/>
              <a:t>26.06.2016</a:t>
            </a:fld>
            <a:endParaRPr lang="ro-RO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23" name="Substituent număr diapozitiv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37C10F8-0A2E-4E55-9C57-177BC8049B02}" type="slidenum">
              <a:rPr lang="ro-RO" smtClean="0"/>
              <a:t>‹#›</a:t>
            </a:fld>
            <a:endParaRPr lang="ro-R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295400" y="3505200"/>
            <a:ext cx="6400800" cy="838200"/>
          </a:xfrm>
        </p:spPr>
        <p:txBody>
          <a:bodyPr/>
          <a:lstStyle/>
          <a:p>
            <a:r>
              <a:rPr lang="en-US" dirty="0" smtClean="0"/>
              <a:t>Lucrare de diserta</a:t>
            </a:r>
            <a:r>
              <a:rPr lang="ro-RO" dirty="0" smtClean="0"/>
              <a:t>ț</a:t>
            </a:r>
            <a:r>
              <a:rPr lang="en-US" dirty="0" smtClean="0"/>
              <a:t>ie</a:t>
            </a:r>
          </a:p>
        </p:txBody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7772400" cy="13716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Treebank Annotator</a:t>
            </a:r>
            <a:endParaRPr lang="ro-RO" sz="6600" dirty="0"/>
          </a:p>
        </p:txBody>
      </p:sp>
      <p:sp>
        <p:nvSpPr>
          <p:cNvPr id="4" name="Subtitlu 2"/>
          <p:cNvSpPr txBox="1">
            <a:spLocks/>
          </p:cNvSpPr>
          <p:nvPr/>
        </p:nvSpPr>
        <p:spPr>
          <a:xfrm>
            <a:off x="838200" y="4823138"/>
            <a:ext cx="3200400" cy="838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dirty="0" smtClean="0"/>
              <a:t>Absolvent</a:t>
            </a:r>
            <a:r>
              <a:rPr lang="en-US" dirty="0" smtClean="0"/>
              <a:t>:</a:t>
            </a:r>
            <a:endParaRPr lang="ro-RO" dirty="0" smtClean="0"/>
          </a:p>
          <a:p>
            <a:pPr algn="l"/>
            <a:r>
              <a:rPr lang="ro-RO" dirty="0" smtClean="0"/>
              <a:t>Florinel Hociung</a:t>
            </a:r>
            <a:endParaRPr lang="en-US" dirty="0" smtClean="0"/>
          </a:p>
        </p:txBody>
      </p:sp>
      <p:sp>
        <p:nvSpPr>
          <p:cNvPr id="5" name="Subtitlu 2"/>
          <p:cNvSpPr txBox="1">
            <a:spLocks/>
          </p:cNvSpPr>
          <p:nvPr/>
        </p:nvSpPr>
        <p:spPr>
          <a:xfrm>
            <a:off x="5334000" y="4817772"/>
            <a:ext cx="3429000" cy="838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dirty="0" smtClean="0"/>
              <a:t>Coordonator științific</a:t>
            </a:r>
            <a:r>
              <a:rPr lang="en-US" dirty="0" smtClean="0"/>
              <a:t>:</a:t>
            </a:r>
            <a:endParaRPr lang="ro-RO" dirty="0" smtClean="0"/>
          </a:p>
          <a:p>
            <a:pPr algn="l"/>
            <a:r>
              <a:rPr lang="ro-RO" dirty="0" smtClean="0"/>
              <a:t>Prof. Dr. Dan Cristea</a:t>
            </a:r>
            <a:endParaRPr lang="en-US" dirty="0" smtClean="0"/>
          </a:p>
        </p:txBody>
      </p:sp>
      <p:sp>
        <p:nvSpPr>
          <p:cNvPr id="6" name="Subtitlu 2"/>
          <p:cNvSpPr txBox="1">
            <a:spLocks/>
          </p:cNvSpPr>
          <p:nvPr/>
        </p:nvSpPr>
        <p:spPr>
          <a:xfrm>
            <a:off x="1477851" y="228600"/>
            <a:ext cx="64008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800" dirty="0" smtClean="0"/>
              <a:t>Universitatea </a:t>
            </a:r>
            <a:r>
              <a:rPr lang="en-US" sz="1800" dirty="0" smtClean="0"/>
              <a:t>“Alexandru Ioan Cuza”, Ia</a:t>
            </a:r>
            <a:r>
              <a:rPr lang="ro-RO" sz="1800" dirty="0" smtClean="0"/>
              <a:t>și</a:t>
            </a:r>
          </a:p>
          <a:p>
            <a:r>
              <a:rPr lang="ro-RO" sz="2400" dirty="0" smtClean="0"/>
              <a:t>Facultatea de Informatică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6577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Adnotatoare – Treeannotator</a:t>
            </a:r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10</a:t>
            </a:fld>
            <a:endParaRPr lang="ro-RO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7" y="1600200"/>
            <a:ext cx="7253287" cy="456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0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Adnotatoare - MaltEval</a:t>
            </a:r>
            <a:endParaRPr lang="ro-RO" dirty="0"/>
          </a:p>
        </p:txBody>
      </p:sp>
      <p:sp>
        <p:nvSpPr>
          <p:cNvPr id="3" name="Substituent număr diapozitiv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11</a:t>
            </a:fld>
            <a:endParaRPr lang="ro-R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772400" cy="457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/>
              <a:t>Perspective pentru dezvoltarea </a:t>
            </a:r>
            <a:r>
              <a:rPr lang="ro-RO" sz="3200" dirty="0" smtClean="0"/>
              <a:t>resurselor</a:t>
            </a:r>
            <a:endParaRPr lang="ro-RO" sz="3200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12</a:t>
            </a:fld>
            <a:endParaRPr lang="ro-RO" dirty="0"/>
          </a:p>
        </p:txBody>
      </p:sp>
      <p:sp>
        <p:nvSpPr>
          <p:cNvPr id="5" name="Oval 4"/>
          <p:cNvSpPr/>
          <p:nvPr/>
        </p:nvSpPr>
        <p:spPr>
          <a:xfrm>
            <a:off x="762000" y="1976612"/>
            <a:ext cx="2857500" cy="1524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latin typeface="Arial Black" pitchFamily="34" charset="0"/>
              </a:rPr>
              <a:t>Afiliere la Universal Dependencies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4648200" y="2025597"/>
            <a:ext cx="4178808" cy="3261399"/>
          </a:xfrm>
          <a:prstGeom prst="funnel">
            <a:avLst/>
          </a:prstGeom>
        </p:spPr>
        <p:style>
          <a:lnRef idx="1">
            <a:schemeClr val="accent6"/>
          </a:lnRef>
          <a:fillRef idx="1002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</p:sp>
      <p:sp>
        <p:nvSpPr>
          <p:cNvPr id="7" name="Oval 6"/>
          <p:cNvSpPr/>
          <p:nvPr/>
        </p:nvSpPr>
        <p:spPr>
          <a:xfrm>
            <a:off x="3619500" y="1693584"/>
            <a:ext cx="2057399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FFFF00"/>
                </a:solidFill>
                <a:latin typeface="Arial Black" pitchFamily="34" charset="0"/>
              </a:rPr>
              <a:t>NT Român</a:t>
            </a:r>
          </a:p>
          <a:p>
            <a:pPr algn="ctr"/>
            <a:r>
              <a:rPr lang="ro-RO" dirty="0" smtClean="0">
                <a:solidFill>
                  <a:srgbClr val="FFFF00"/>
                </a:solidFill>
                <a:latin typeface="Arial Black" pitchFamily="34" charset="0"/>
              </a:rPr>
              <a:t>Alba Iulia 1648</a:t>
            </a:r>
            <a:endParaRPr lang="en-US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51804" y="2025597"/>
            <a:ext cx="1867381" cy="10717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001">
            <a:schemeClr val="l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0070C0"/>
                </a:solidFill>
                <a:latin typeface="Arial Black" pitchFamily="34" charset="0"/>
              </a:rPr>
              <a:t>NT old Slavon</a:t>
            </a:r>
            <a:endParaRPr lang="en-US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339279" y="3156150"/>
            <a:ext cx="1251204" cy="10268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CCFF33"/>
                </a:solidFill>
                <a:latin typeface="Arial Black" pitchFamily="34" charset="0"/>
              </a:rPr>
              <a:t>NT Latin</a:t>
            </a:r>
            <a:endParaRPr lang="en-US" dirty="0">
              <a:solidFill>
                <a:srgbClr val="CCFF33"/>
              </a:solidFill>
              <a:latin typeface="Arial Black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041072" y="4187755"/>
            <a:ext cx="13716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rgbClr val="CCFFFF"/>
                </a:solidFill>
                <a:latin typeface="Arial Black" pitchFamily="34" charset="0"/>
              </a:rPr>
              <a:t>NT Greek</a:t>
            </a:r>
            <a:endParaRPr lang="en-US" dirty="0">
              <a:solidFill>
                <a:srgbClr val="CCFFFF"/>
              </a:solidFill>
              <a:latin typeface="Arial Black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90483" y="3097313"/>
            <a:ext cx="1665842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latin typeface="Arial Black" pitchFamily="34" charset="0"/>
              </a:rPr>
              <a:t>NT old armean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1524000" y="3706758"/>
            <a:ext cx="3428999" cy="1214440"/>
          </a:xfrm>
          <a:prstGeom prst="flowChartMultidocument">
            <a:avLst/>
          </a:prstGeom>
        </p:spPr>
        <p:style>
          <a:lnRef idx="1">
            <a:schemeClr val="accent6"/>
          </a:lnRef>
          <a:fillRef idx="1002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000" dirty="0" smtClean="0">
                <a:solidFill>
                  <a:srgbClr val="00B050"/>
                </a:solidFill>
                <a:latin typeface="Arial Black" pitchFamily="34" charset="0"/>
              </a:rPr>
              <a:t>Strat semantic de adnotare</a:t>
            </a:r>
            <a:endParaRPr lang="en-US" sz="2000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600200" y="5282625"/>
            <a:ext cx="474930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3200" dirty="0" smtClean="0">
                <a:latin typeface="Arial Black" pitchFamily="34" charset="0"/>
              </a:rPr>
              <a:t>Modificări de format</a:t>
            </a:r>
            <a:endParaRPr lang="en-US" sz="3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400" dirty="0"/>
              <a:t>Necesitatea creării </a:t>
            </a:r>
            <a:r>
              <a:rPr lang="ro-RO" sz="3400" dirty="0" smtClean="0"/>
              <a:t>unui nou adnotator</a:t>
            </a:r>
            <a:endParaRPr lang="ro-RO" sz="3400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ro-RO" dirty="0" smtClean="0"/>
              <a:t>Afișarea în paralel a mai multor arbori</a:t>
            </a:r>
          </a:p>
          <a:p>
            <a:r>
              <a:rPr lang="ro-RO" dirty="0" smtClean="0"/>
              <a:t>Editarea în paralel a straturilor de adnotare</a:t>
            </a:r>
          </a:p>
          <a:p>
            <a:pPr lvl="1"/>
            <a:r>
              <a:rPr lang="ro-RO" dirty="0" smtClean="0"/>
              <a:t>Sintactic</a:t>
            </a:r>
          </a:p>
          <a:p>
            <a:pPr lvl="1"/>
            <a:r>
              <a:rPr lang="ro-RO" dirty="0" smtClean="0"/>
              <a:t>Morfologic</a:t>
            </a:r>
          </a:p>
          <a:p>
            <a:pPr lvl="1"/>
            <a:r>
              <a:rPr lang="ro-RO" dirty="0" smtClean="0"/>
              <a:t>Semantic</a:t>
            </a:r>
          </a:p>
          <a:p>
            <a:r>
              <a:rPr lang="ro-RO" dirty="0" smtClean="0"/>
              <a:t>Definirea structurii unui fișier prin configurare</a:t>
            </a:r>
          </a:p>
          <a:p>
            <a:r>
              <a:rPr lang="ro-RO" dirty="0" smtClean="0"/>
              <a:t>Editare facilă a arborilor</a:t>
            </a:r>
          </a:p>
          <a:p>
            <a:r>
              <a:rPr lang="ro-RO" dirty="0" smtClean="0"/>
              <a:t>Etc.</a:t>
            </a:r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13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490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Prezentarea </a:t>
            </a:r>
            <a:r>
              <a:rPr lang="ro-RO" dirty="0" smtClean="0"/>
              <a:t>aplicației</a:t>
            </a:r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14</a:t>
            </a:fld>
            <a:endParaRPr lang="ro-RO" dirty="0"/>
          </a:p>
        </p:txBody>
      </p:sp>
      <p:pic>
        <p:nvPicPr>
          <p:cNvPr id="4098" name="Picture 2" descr="C:\Users\flori\Desktop\Imagini Treebank Annotator\Fig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18" y="1671638"/>
            <a:ext cx="8191965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/>
              <a:t>Model-View-ViewModel</a:t>
            </a:r>
            <a:endParaRPr lang="ro-RO" dirty="0"/>
          </a:p>
        </p:txBody>
      </p:sp>
      <p:sp>
        <p:nvSpPr>
          <p:cNvPr id="3" name="Substituent număr diapozitiv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15</a:t>
            </a:fld>
            <a:endParaRPr lang="ro-RO" dirty="0"/>
          </a:p>
        </p:txBody>
      </p:sp>
      <p:pic>
        <p:nvPicPr>
          <p:cNvPr id="6146" name="Picture 2" descr="C:\Users\flori\Desktop\Imagini Treebank Annotator\Fig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5" y="2629694"/>
            <a:ext cx="8954971" cy="159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2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Componentele aplicației</a:t>
            </a:r>
            <a:endParaRPr lang="ro-RO" dirty="0"/>
          </a:p>
        </p:txBody>
      </p:sp>
      <p:sp>
        <p:nvSpPr>
          <p:cNvPr id="3" name="Substituent număr diapozitiv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16</a:t>
            </a:fld>
            <a:endParaRPr lang="ro-RO" dirty="0"/>
          </a:p>
        </p:txBody>
      </p:sp>
      <p:pic>
        <p:nvPicPr>
          <p:cNvPr id="5122" name="Picture 2" descr="C:\Users\flori\Desktop\Imagini Treebank Annotator\Fig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" y="1743075"/>
            <a:ext cx="7545388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0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Perspective ale dezvoltării aplicației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ro-RO" dirty="0" smtClean="0"/>
              <a:t>Îmbunătățirea procesului de comparație a grafurilor</a:t>
            </a:r>
          </a:p>
          <a:p>
            <a:r>
              <a:rPr lang="ro-RO" dirty="0" smtClean="0"/>
              <a:t>Extinderea gradului de configurare</a:t>
            </a:r>
          </a:p>
          <a:p>
            <a:r>
              <a:rPr lang="ro-RO" dirty="0" smtClean="0"/>
              <a:t>Integrarea </a:t>
            </a:r>
            <a:r>
              <a:rPr lang="ro-RO" dirty="0" err="1" smtClean="0"/>
              <a:t>parserului</a:t>
            </a:r>
            <a:r>
              <a:rPr lang="ro-RO" dirty="0" smtClean="0"/>
              <a:t> sintactic</a:t>
            </a:r>
          </a:p>
          <a:p>
            <a:r>
              <a:rPr lang="ro-RO" dirty="0" smtClean="0"/>
              <a:t>Creare unei componente web, folosind formatul XBAP</a:t>
            </a:r>
          </a:p>
          <a:p>
            <a:r>
              <a:rPr lang="ro-RO" dirty="0" smtClean="0"/>
              <a:t>Adnotare </a:t>
            </a:r>
            <a:r>
              <a:rPr lang="ro-RO" dirty="0" err="1" smtClean="0"/>
              <a:t>colaborativă</a:t>
            </a:r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17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176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7772400" cy="800100"/>
          </a:xfrm>
        </p:spPr>
        <p:txBody>
          <a:bodyPr/>
          <a:lstStyle/>
          <a:p>
            <a:pPr algn="ctr"/>
            <a:r>
              <a:rPr lang="ro-RO" dirty="0" smtClean="0"/>
              <a:t>Vă mulțumesc!</a:t>
            </a:r>
            <a:endParaRPr lang="ro-RO" dirty="0"/>
          </a:p>
        </p:txBody>
      </p:sp>
      <p:sp>
        <p:nvSpPr>
          <p:cNvPr id="4" name="Titlu 1"/>
          <p:cNvSpPr txBox="1">
            <a:spLocks/>
          </p:cNvSpPr>
          <p:nvPr/>
        </p:nvSpPr>
        <p:spPr>
          <a:xfrm>
            <a:off x="1066800" y="46482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o-RO" sz="2400" dirty="0" smtClean="0"/>
              <a:t>Absolvent</a:t>
            </a:r>
            <a:r>
              <a:rPr lang="en-US" sz="2400" dirty="0" smtClean="0"/>
              <a:t>:</a:t>
            </a:r>
            <a:r>
              <a:rPr lang="ro-RO" sz="2400" dirty="0" smtClean="0"/>
              <a:t> Florinel Hociung</a:t>
            </a:r>
            <a:endParaRPr lang="ro-RO" sz="2400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18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610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ro-RO" dirty="0" smtClean="0"/>
              <a:t>Introducere</a:t>
            </a:r>
          </a:p>
          <a:p>
            <a:r>
              <a:rPr lang="ro-RO" dirty="0" smtClean="0"/>
              <a:t>Perspective pentru dezvoltarea resurselor</a:t>
            </a:r>
          </a:p>
          <a:p>
            <a:r>
              <a:rPr lang="ro-RO" dirty="0" smtClean="0"/>
              <a:t>Stadiul actual</a:t>
            </a:r>
          </a:p>
          <a:p>
            <a:r>
              <a:rPr lang="ro-RO" dirty="0"/>
              <a:t>Necesitatea creării unui </a:t>
            </a:r>
            <a:r>
              <a:rPr lang="ro-RO" dirty="0" smtClean="0"/>
              <a:t>adnotator</a:t>
            </a:r>
          </a:p>
          <a:p>
            <a:r>
              <a:rPr lang="ro-RO" dirty="0" smtClean="0"/>
              <a:t>Prezentarea aplicației</a:t>
            </a:r>
          </a:p>
          <a:p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584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Introducere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ro-RO" dirty="0" smtClean="0"/>
              <a:t>Cuvinte cheie</a:t>
            </a:r>
            <a:r>
              <a:rPr lang="en-US" dirty="0" smtClean="0"/>
              <a:t>:</a:t>
            </a:r>
            <a:endParaRPr lang="ro-RO" dirty="0" smtClean="0"/>
          </a:p>
          <a:p>
            <a:pPr lvl="1"/>
            <a:r>
              <a:rPr lang="ro-RO" dirty="0" smtClean="0"/>
              <a:t>Procesarea limbajului natural</a:t>
            </a:r>
          </a:p>
          <a:p>
            <a:pPr lvl="1"/>
            <a:r>
              <a:rPr lang="ro-RO" dirty="0" smtClean="0"/>
              <a:t>Gramatică </a:t>
            </a:r>
            <a:r>
              <a:rPr lang="ro-RO" dirty="0"/>
              <a:t>de </a:t>
            </a:r>
            <a:r>
              <a:rPr lang="ro-RO" dirty="0" smtClean="0"/>
              <a:t>dependență</a:t>
            </a:r>
          </a:p>
          <a:p>
            <a:pPr lvl="1"/>
            <a:r>
              <a:rPr lang="ro-RO" dirty="0" smtClean="0"/>
              <a:t>Treebank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898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Procesarea limbajului </a:t>
            </a:r>
            <a:r>
              <a:rPr lang="ro-RO" dirty="0" smtClean="0"/>
              <a:t>natural</a:t>
            </a:r>
            <a:endParaRPr lang="ro-RO" dirty="0"/>
          </a:p>
        </p:txBody>
      </p:sp>
      <p:sp>
        <p:nvSpPr>
          <p:cNvPr id="3" name="Substituent număr diapozitiv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4</a:t>
            </a:fld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Un domeniu în plină expansiune</a:t>
            </a:r>
          </a:p>
          <a:p>
            <a:r>
              <a:rPr lang="ro-RO" dirty="0" smtClean="0"/>
              <a:t>Segmentarea textelor la nivel de cuvânt/frază</a:t>
            </a:r>
          </a:p>
          <a:p>
            <a:r>
              <a:rPr lang="ro-RO" dirty="0" smtClean="0"/>
              <a:t>Clasificare textelor și extragerea opiniilor</a:t>
            </a:r>
          </a:p>
          <a:p>
            <a:r>
              <a:rPr lang="ro-RO" dirty="0" smtClean="0"/>
              <a:t>Corectarea greșelilor de ortografie/gramaticale</a:t>
            </a:r>
          </a:p>
          <a:p>
            <a:r>
              <a:rPr lang="ro-RO" dirty="0" smtClean="0"/>
              <a:t>Extragerea informațiilor</a:t>
            </a:r>
          </a:p>
          <a:p>
            <a:r>
              <a:rPr lang="ro-RO" dirty="0" smtClean="0"/>
              <a:t>Rezumarea automată</a:t>
            </a:r>
          </a:p>
          <a:p>
            <a:r>
              <a:rPr lang="ro-RO" dirty="0" smtClean="0"/>
              <a:t>Traducerea automată</a:t>
            </a:r>
          </a:p>
          <a:p>
            <a:r>
              <a:rPr lang="ro-RO" dirty="0" smtClean="0"/>
              <a:t>Comunicarea om-mașină</a:t>
            </a:r>
          </a:p>
          <a:p>
            <a:r>
              <a:rPr lang="ro-RO" dirty="0" smtClean="0"/>
              <a:t>etc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91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Gramatică de </a:t>
            </a:r>
            <a:r>
              <a:rPr lang="vi-VN" dirty="0" smtClean="0"/>
              <a:t>dependență</a:t>
            </a:r>
            <a:endParaRPr lang="ro-RO" dirty="0"/>
          </a:p>
        </p:txBody>
      </p:sp>
      <p:sp>
        <p:nvSpPr>
          <p:cNvPr id="3" name="Substituent număr diapozitiv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5</a:t>
            </a:fld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ro-RO" dirty="0" smtClean="0"/>
              <a:t>Verbul este determinantul unic al propoziției</a:t>
            </a:r>
          </a:p>
          <a:p>
            <a:r>
              <a:rPr lang="ro-RO" dirty="0" smtClean="0"/>
              <a:t>În afara </a:t>
            </a:r>
            <a:r>
              <a:rPr lang="ro-RO" dirty="0" smtClean="0"/>
              <a:t>determinantului </a:t>
            </a:r>
            <a:r>
              <a:rPr lang="ro-RO" dirty="0" smtClean="0"/>
              <a:t>unic, </a:t>
            </a:r>
            <a:r>
              <a:rPr lang="ro-RO" dirty="0" smtClean="0"/>
              <a:t>toate elementele au un singur predecesor direct</a:t>
            </a:r>
          </a:p>
          <a:p>
            <a:r>
              <a:rPr lang="ro-RO" dirty="0" smtClean="0"/>
              <a:t>Elementele delimitate de alte elemente, depind direct de una limite sau unul dintre celelalte elemente incluse</a:t>
            </a:r>
          </a:p>
          <a:p>
            <a:r>
              <a:rPr lang="ro-RO" dirty="0" smtClean="0"/>
              <a:t>Există o corespondență 1-1 între cuvinte și noduri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42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Gramatică de dependență</a:t>
            </a:r>
            <a:endParaRPr lang="ro-RO" dirty="0"/>
          </a:p>
        </p:txBody>
      </p:sp>
      <p:sp>
        <p:nvSpPr>
          <p:cNvPr id="3" name="Substituent număr diapozitiv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6</a:t>
            </a:fld>
            <a:endParaRPr lang="ro-R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4" y="1562100"/>
            <a:ext cx="8385493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5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Treebank</a:t>
            </a:r>
          </a:p>
        </p:txBody>
      </p:sp>
      <p:sp>
        <p:nvSpPr>
          <p:cNvPr id="3" name="Substituent număr diapozitiv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7</a:t>
            </a:fld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Un corpus adnotat cu informații despre</a:t>
            </a:r>
            <a:r>
              <a:rPr lang="en-US" dirty="0" smtClean="0"/>
              <a:t>:</a:t>
            </a:r>
          </a:p>
          <a:p>
            <a:pPr lvl="1"/>
            <a:r>
              <a:rPr lang="ro-RO" dirty="0" smtClean="0"/>
              <a:t>Sintaxă</a:t>
            </a:r>
          </a:p>
          <a:p>
            <a:pPr lvl="1"/>
            <a:r>
              <a:rPr lang="ro-RO" dirty="0" smtClean="0"/>
              <a:t>Morfologie</a:t>
            </a:r>
          </a:p>
          <a:p>
            <a:pPr lvl="1"/>
            <a:r>
              <a:rPr lang="ro-RO" dirty="0" smtClean="0"/>
              <a:t>Semantică</a:t>
            </a:r>
          </a:p>
          <a:p>
            <a:pPr lvl="1"/>
            <a:r>
              <a:rPr lang="ro-RO" dirty="0" smtClean="0"/>
              <a:t>Pragmatică</a:t>
            </a:r>
          </a:p>
          <a:p>
            <a:pPr lvl="1"/>
            <a:r>
              <a:rPr lang="ro-RO" dirty="0" smtClean="0"/>
              <a:t>Discursivă</a:t>
            </a:r>
          </a:p>
          <a:p>
            <a:pPr lvl="1"/>
            <a:r>
              <a:rPr lang="ro-RO" dirty="0" smtClean="0"/>
              <a:t>Etc.</a:t>
            </a:r>
          </a:p>
          <a:p>
            <a:r>
              <a:rPr lang="ro-RO" dirty="0" smtClean="0"/>
              <a:t>Alinierea la standardele internaționale (Universal Dependencies)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63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/>
              <a:t>UAIC-RoDepTreebank</a:t>
            </a:r>
            <a:endParaRPr lang="ro-RO" dirty="0"/>
          </a:p>
        </p:txBody>
      </p:sp>
      <p:sp>
        <p:nvSpPr>
          <p:cNvPr id="3" name="Substituent număr diapozitiv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8</a:t>
            </a:fld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/>
              <a:t>Bazat pe gramaticile de dependență</a:t>
            </a:r>
          </a:p>
          <a:p>
            <a:r>
              <a:rPr lang="ro-RO" dirty="0" smtClean="0"/>
              <a:t>Corpus balansat (citate lexicografice, jurnale, texte populare-regionale, secvențe chat, </a:t>
            </a:r>
            <a:r>
              <a:rPr lang="en-US" dirty="0" smtClean="0"/>
              <a:t>“</a:t>
            </a:r>
            <a:r>
              <a:rPr lang="ro-RO" dirty="0" smtClean="0"/>
              <a:t>1984</a:t>
            </a:r>
            <a:r>
              <a:rPr lang="en-US" dirty="0" smtClean="0"/>
              <a:t>”</a:t>
            </a:r>
            <a:r>
              <a:rPr lang="ro-RO" dirty="0" smtClean="0"/>
              <a:t> de </a:t>
            </a:r>
            <a:r>
              <a:rPr lang="en-US" dirty="0" smtClean="0"/>
              <a:t>G. </a:t>
            </a:r>
            <a:r>
              <a:rPr lang="ro-RO" dirty="0" err="1" smtClean="0"/>
              <a:t>Orwe</a:t>
            </a:r>
            <a:r>
              <a:rPr lang="en-US" dirty="0" smtClean="0"/>
              <a:t>l</a:t>
            </a:r>
            <a:r>
              <a:rPr lang="ro-RO" dirty="0" smtClean="0"/>
              <a:t>l, Aquis comunitar)</a:t>
            </a:r>
          </a:p>
          <a:p>
            <a:r>
              <a:rPr lang="ro-RO" dirty="0" smtClean="0"/>
              <a:t>Adnotare morfologic</a:t>
            </a:r>
            <a:r>
              <a:rPr lang="ro-RO" dirty="0"/>
              <a:t>ă</a:t>
            </a:r>
            <a:r>
              <a:rPr lang="ro-RO" dirty="0" smtClean="0"/>
              <a:t>, sintactică, semantică (în progres)</a:t>
            </a:r>
          </a:p>
          <a:p>
            <a:r>
              <a:rPr lang="ro-RO" dirty="0" smtClean="0"/>
              <a:t>11.183 de propoziții</a:t>
            </a:r>
          </a:p>
          <a:p>
            <a:r>
              <a:rPr lang="ro-RO" dirty="0" smtClean="0"/>
              <a:t>205.000 de cuvinte</a:t>
            </a:r>
          </a:p>
          <a:p>
            <a:r>
              <a:rPr lang="ro-RO" dirty="0" smtClean="0"/>
              <a:t>Creat </a:t>
            </a:r>
            <a:r>
              <a:rPr lang="ro-RO" dirty="0" smtClean="0"/>
              <a:t>ca urmare a unei lucrări de doctorat, a lui Augusto Perez și a unei lucrări de dizertație susținută de Cătălina Mărănduc.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282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Instrumente pentru </a:t>
            </a:r>
            <a:r>
              <a:rPr lang="ro-RO" dirty="0" smtClean="0"/>
              <a:t>crearea unui </a:t>
            </a:r>
            <a:r>
              <a:rPr lang="ro-RO" dirty="0" smtClean="0"/>
              <a:t>Treebank</a:t>
            </a:r>
            <a:endParaRPr lang="ro-RO" dirty="0"/>
          </a:p>
        </p:txBody>
      </p:sp>
      <p:sp>
        <p:nvSpPr>
          <p:cNvPr id="3" name="Substituent număr diapozitiv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10F8-0A2E-4E55-9C57-177BC8049B02}" type="slidenum">
              <a:rPr lang="ro-RO" smtClean="0"/>
              <a:t>9</a:t>
            </a:fld>
            <a:endParaRPr lang="ro-RO" dirty="0"/>
          </a:p>
        </p:txBody>
      </p:sp>
      <p:sp>
        <p:nvSpPr>
          <p:cNvPr id="13" name="Flowchart: Direct Access Storage 2"/>
          <p:cNvSpPr/>
          <p:nvPr/>
        </p:nvSpPr>
        <p:spPr>
          <a:xfrm>
            <a:off x="1099457" y="2057400"/>
            <a:ext cx="3048000" cy="1752600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smtClean="0">
                <a:solidFill>
                  <a:srgbClr val="CCFF33"/>
                </a:solidFill>
                <a:latin typeface="Arial Black" pitchFamily="34" charset="0"/>
              </a:rPr>
              <a:t>POS-taggerul hibrid</a:t>
            </a:r>
            <a:endParaRPr lang="en-US" sz="2000" dirty="0">
              <a:solidFill>
                <a:srgbClr val="CCFF33"/>
              </a:solidFill>
              <a:latin typeface="Arial Black" pitchFamily="34" charset="0"/>
            </a:endParaRPr>
          </a:p>
        </p:txBody>
      </p:sp>
      <p:sp>
        <p:nvSpPr>
          <p:cNvPr id="14" name="Round Single Corner Rectangle 3"/>
          <p:cNvSpPr/>
          <p:nvPr/>
        </p:nvSpPr>
        <p:spPr>
          <a:xfrm>
            <a:off x="3271157" y="2362200"/>
            <a:ext cx="1752600" cy="381000"/>
          </a:xfrm>
          <a:prstGeom prst="round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  <a:latin typeface="Arial Black" pitchFamily="34" charset="0"/>
              </a:rPr>
              <a:t>Splitter</a:t>
            </a:r>
            <a:endParaRPr lang="en-U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5" name="Round Single Corner Rectangle 4"/>
          <p:cNvSpPr/>
          <p:nvPr/>
        </p:nvSpPr>
        <p:spPr>
          <a:xfrm>
            <a:off x="3554185" y="2808514"/>
            <a:ext cx="1524000" cy="323850"/>
          </a:xfrm>
          <a:prstGeom prst="round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>
                <a:latin typeface="Arial Black" pitchFamily="34" charset="0"/>
              </a:rPr>
              <a:t>chunker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6" name="Round Single Corner Rectangle 5"/>
          <p:cNvSpPr/>
          <p:nvPr/>
        </p:nvSpPr>
        <p:spPr>
          <a:xfrm>
            <a:off x="3429000" y="3271156"/>
            <a:ext cx="1594757" cy="310243"/>
          </a:xfrm>
          <a:prstGeom prst="round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>
                <a:latin typeface="Arial Black" pitchFamily="34" charset="0"/>
              </a:rPr>
              <a:t>lemmatizer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7" name="Right Arrow 6"/>
          <p:cNvSpPr/>
          <p:nvPr/>
        </p:nvSpPr>
        <p:spPr>
          <a:xfrm>
            <a:off x="5181600" y="2362200"/>
            <a:ext cx="1371600" cy="106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 smtClean="0">
                <a:solidFill>
                  <a:srgbClr val="FFFF00"/>
                </a:solidFill>
                <a:latin typeface="Arial Black" pitchFamily="34" charset="0"/>
              </a:rPr>
              <a:t>POS-tagger</a:t>
            </a:r>
            <a:endParaRPr lang="en-US" sz="16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8" name="Flowchart: Magnetic Disk 7"/>
          <p:cNvSpPr/>
          <p:nvPr/>
        </p:nvSpPr>
        <p:spPr>
          <a:xfrm>
            <a:off x="6553200" y="2209800"/>
            <a:ext cx="1676400" cy="19050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smtClean="0">
                <a:latin typeface="Arial Black" pitchFamily="34" charset="0"/>
              </a:rPr>
              <a:t>Malt parser sintactic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19" name="Flowchart: Magnetic Disk 8"/>
          <p:cNvSpPr/>
          <p:nvPr/>
        </p:nvSpPr>
        <p:spPr>
          <a:xfrm>
            <a:off x="2623457" y="4953000"/>
            <a:ext cx="3929743" cy="1219200"/>
          </a:xfrm>
          <a:prstGeom prst="flowChartMagneticDisk">
            <a:avLst/>
          </a:prstGeom>
        </p:spPr>
        <p:style>
          <a:lnRef idx="1">
            <a:schemeClr val="accent6"/>
          </a:lnRef>
          <a:fillRef idx="1002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32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Adnotatorul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0" name="Right Arrow 9"/>
          <p:cNvSpPr/>
          <p:nvPr/>
        </p:nvSpPr>
        <p:spPr>
          <a:xfrm rot="4301662">
            <a:off x="2564829" y="4310891"/>
            <a:ext cx="1099095" cy="2991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10"/>
          <p:cNvSpPr/>
          <p:nvPr/>
        </p:nvSpPr>
        <p:spPr>
          <a:xfrm rot="18593709">
            <a:off x="5835937" y="4312219"/>
            <a:ext cx="1304631" cy="35666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hilibru">
  <a:themeElements>
    <a:clrScheme name="Echilibru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chilibru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chilibru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1601</TotalTime>
  <Words>376</Words>
  <Application>Microsoft Office PowerPoint</Application>
  <PresentationFormat>On-screen Show (4:3)</PresentationFormat>
  <Paragraphs>109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Echilibru</vt:lpstr>
      <vt:lpstr>Treebank Annotator</vt:lpstr>
      <vt:lpstr>Cuprins</vt:lpstr>
      <vt:lpstr>Introducere</vt:lpstr>
      <vt:lpstr>Procesarea limbajului natural</vt:lpstr>
      <vt:lpstr>Gramatică de dependență</vt:lpstr>
      <vt:lpstr>Gramatică de dependență</vt:lpstr>
      <vt:lpstr>Treebank</vt:lpstr>
      <vt:lpstr>UAIC-RoDepTreebank</vt:lpstr>
      <vt:lpstr>Instrumente pentru crearea unui Treebank</vt:lpstr>
      <vt:lpstr>Adnotatoare – Treeannotator</vt:lpstr>
      <vt:lpstr>Adnotatoare - MaltEval</vt:lpstr>
      <vt:lpstr>Perspective pentru dezvoltarea resurselor</vt:lpstr>
      <vt:lpstr>Necesitatea creării unui nou adnotator</vt:lpstr>
      <vt:lpstr>Prezentarea aplicației</vt:lpstr>
      <vt:lpstr>Model-View-ViewModel</vt:lpstr>
      <vt:lpstr>Componentele aplicației</vt:lpstr>
      <vt:lpstr>Perspective ale dezvoltării aplicației</vt:lpstr>
      <vt:lpstr>Vă mulțumesc!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Florin Hociung</dc:creator>
  <cp:lastModifiedBy>Catalina</cp:lastModifiedBy>
  <cp:revision>28</cp:revision>
  <dcterms:created xsi:type="dcterms:W3CDTF">2016-06-25T13:17:09Z</dcterms:created>
  <dcterms:modified xsi:type="dcterms:W3CDTF">2016-06-26T16:31:01Z</dcterms:modified>
</cp:coreProperties>
</file>