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74" autoAdjust="0"/>
  </p:normalViewPr>
  <p:slideViewPr>
    <p:cSldViewPr snapToGrid="0" snapToObjects="1" showGuides="1">
      <p:cViewPr varScale="1">
        <p:scale>
          <a:sx n="25" d="100"/>
          <a:sy n="25" d="100"/>
        </p:scale>
        <p:origin x="2240" y="248"/>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0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0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2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2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2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2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7224843"/>
            <a:ext cx="10056813" cy="24283549"/>
          </a:xfrm>
        </p:spPr>
        <p:txBody>
          <a:bodyPr/>
          <a:lstStyle/>
          <a:p>
            <a:pPr algn="just"/>
            <a:r>
              <a:rPr lang="en-US" sz="3600" dirty="0"/>
              <a:t>Musicians that play rock or popular style music are often unable to read </a:t>
            </a:r>
            <a:r>
              <a:rPr lang="en-US" sz="3600" dirty="0" smtClean="0"/>
              <a:t>formal sheet </a:t>
            </a:r>
            <a:r>
              <a:rPr lang="en-US" sz="3600" dirty="0"/>
              <a:t>music. As an alternative, </a:t>
            </a:r>
            <a:r>
              <a:rPr lang="en-US" sz="3600" dirty="0" smtClean="0"/>
              <a:t>a system of music notation named “tablature”, </a:t>
            </a:r>
            <a:r>
              <a:rPr lang="en-US" sz="3600" dirty="0"/>
              <a:t>or tab for short, provides an easy way </a:t>
            </a:r>
            <a:r>
              <a:rPr lang="en-US" sz="3600" dirty="0" smtClean="0"/>
              <a:t>for </a:t>
            </a:r>
            <a:r>
              <a:rPr lang="en-US" sz="3600" dirty="0"/>
              <a:t>string players (guitar players, bass </a:t>
            </a:r>
            <a:r>
              <a:rPr lang="en-US" sz="3600" dirty="0" smtClean="0"/>
              <a:t>players, etc.) </a:t>
            </a:r>
            <a:r>
              <a:rPr lang="en-US" sz="3600" dirty="0"/>
              <a:t>to figure out how to play their part without requiring any formal training. </a:t>
            </a:r>
          </a:p>
          <a:p>
            <a:pPr algn="just"/>
            <a:r>
              <a:rPr lang="en-US" sz="3600" dirty="0"/>
              <a:t/>
            </a:r>
            <a:br>
              <a:rPr lang="en-US" sz="3600" dirty="0"/>
            </a:br>
            <a:r>
              <a:rPr lang="en-US" sz="3600" dirty="0"/>
              <a:t>When musicians in these types of bands gather to practice, they often like to try to play new songs, both for fun and for serious consideration to add to their repertoire. Taking the time to work out how to play a new song by ear is difficult and time-consuming. So, they often use the internet to access tabs, and read these tabs while playing along with the rest of the band. Though this approach is extremely common, it has many </a:t>
            </a:r>
            <a:r>
              <a:rPr lang="en-US" sz="3600" dirty="0" smtClean="0"/>
              <a:t>problems</a:t>
            </a:r>
            <a:r>
              <a:rPr lang="en-US" sz="3600" dirty="0"/>
              <a:t>.</a:t>
            </a:r>
            <a:endParaRPr lang="en-US" sz="3600" dirty="0" smtClean="0"/>
          </a:p>
          <a:p>
            <a:pPr algn="just"/>
            <a:endParaRPr lang="en-US" sz="3600" dirty="0" smtClean="0"/>
          </a:p>
          <a:p>
            <a:pPr algn="just"/>
            <a:endParaRPr lang="en-US" sz="3600" dirty="0" smtClean="0"/>
          </a:p>
          <a:p>
            <a:pPr algn="just"/>
            <a:endParaRPr lang="en-US" sz="3600" dirty="0"/>
          </a:p>
          <a:p>
            <a:pPr algn="just"/>
            <a:endParaRPr lang="en-US" sz="3600" dirty="0" smtClean="0"/>
          </a:p>
          <a:p>
            <a:pPr algn="just"/>
            <a:endParaRPr lang="en-US" sz="3600" dirty="0"/>
          </a:p>
          <a:p>
            <a:pPr algn="just"/>
            <a:endParaRPr lang="en-US" sz="3600" dirty="0" smtClean="0"/>
          </a:p>
          <a:p>
            <a:pPr algn="just"/>
            <a:r>
              <a:rPr lang="en-US" sz="3600" dirty="0"/>
              <a:t/>
            </a:r>
            <a:br>
              <a:rPr lang="en-US" sz="3600" dirty="0"/>
            </a:br>
            <a:r>
              <a:rPr lang="en-US" sz="3600" b="1" dirty="0"/>
              <a:t>Tablature is ambiguous.</a:t>
            </a:r>
            <a:r>
              <a:rPr lang="en-US" sz="3600" dirty="0"/>
              <a:t> The rhythm </a:t>
            </a:r>
            <a:r>
              <a:rPr lang="en-US" sz="3600" dirty="0" smtClean="0"/>
              <a:t>of </a:t>
            </a:r>
            <a:r>
              <a:rPr lang="en-US" sz="3600" dirty="0"/>
              <a:t>tab is unclear. The musician cannot be sure how long to play each note, when to release each note, and the style of which to play each </a:t>
            </a:r>
            <a:r>
              <a:rPr lang="en-US" sz="3600" dirty="0" smtClean="0"/>
              <a:t>note.</a:t>
            </a:r>
          </a:p>
          <a:p>
            <a:pPr algn="just"/>
            <a:r>
              <a:rPr lang="en-US" sz="3600" b="1" dirty="0" smtClean="0"/>
              <a:t>Tablature </a:t>
            </a:r>
            <a:r>
              <a:rPr lang="en-US" sz="3600" b="1" dirty="0"/>
              <a:t>is sometimes incorrect. </a:t>
            </a:r>
            <a:r>
              <a:rPr lang="en-US" sz="3600" dirty="0"/>
              <a:t>Tablature submitted to websites </a:t>
            </a:r>
            <a:r>
              <a:rPr lang="en-US" sz="3600" dirty="0" smtClean="0"/>
              <a:t>can </a:t>
            </a:r>
            <a:r>
              <a:rPr lang="en-US" sz="3600" dirty="0"/>
              <a:t>vary widely </a:t>
            </a:r>
            <a:r>
              <a:rPr lang="en-US" sz="3600" dirty="0" smtClean="0"/>
              <a:t>in arrangement. For example, one </a:t>
            </a:r>
            <a:r>
              <a:rPr lang="en-US" sz="3600" dirty="0"/>
              <a:t>musician may </a:t>
            </a:r>
            <a:r>
              <a:rPr lang="en-US" sz="3600" dirty="0" smtClean="0"/>
              <a:t>find a tab for the studio version of a song while </a:t>
            </a:r>
            <a:r>
              <a:rPr lang="en-US" sz="3600" dirty="0"/>
              <a:t>another is using a tab for </a:t>
            </a:r>
            <a:r>
              <a:rPr lang="en-US" sz="3600" dirty="0" smtClean="0"/>
              <a:t>the radio edit.</a:t>
            </a:r>
            <a:endParaRPr lang="en-US" sz="3600" b="1" dirty="0"/>
          </a:p>
          <a:p>
            <a:pPr algn="just"/>
            <a:r>
              <a:rPr lang="en-US" sz="3600" b="1" dirty="0"/>
              <a:t>Tablature is difficult to play with. </a:t>
            </a:r>
            <a:r>
              <a:rPr lang="en-US" sz="3600" dirty="0"/>
              <a:t>On a device such as a phone or a laptop, the musician must scroll through the tab to read it, which is impossible while playing </a:t>
            </a:r>
            <a:r>
              <a:rPr lang="en-US" sz="3600" dirty="0" smtClean="0"/>
              <a:t>guitar </a:t>
            </a:r>
            <a:r>
              <a:rPr lang="en-US" sz="3600" dirty="0"/>
              <a:t>at the same time. If the tab is printed, they still have to turn the </a:t>
            </a:r>
            <a:r>
              <a:rPr lang="en-US" sz="3600" dirty="0" smtClean="0"/>
              <a:t>pages. </a:t>
            </a:r>
            <a:r>
              <a:rPr lang="en-US" sz="3600" dirty="0"/>
              <a:t>Additionally, it is difficult to </a:t>
            </a:r>
            <a:r>
              <a:rPr lang="en-US" sz="3600" dirty="0" smtClean="0"/>
              <a:t>read </a:t>
            </a:r>
            <a:r>
              <a:rPr lang="en-US" sz="3600" dirty="0"/>
              <a:t>tablature and </a:t>
            </a:r>
            <a:r>
              <a:rPr lang="en-US" sz="3600" dirty="0" smtClean="0"/>
              <a:t>sing from a lyrics sheet </a:t>
            </a:r>
            <a:r>
              <a:rPr lang="en-US" sz="3600" dirty="0"/>
              <a:t>at the same time for those musicians who are doing both.</a:t>
            </a:r>
            <a:endParaRPr lang="en-US" sz="3500" dirty="0"/>
          </a:p>
        </p:txBody>
      </p:sp>
      <p:sp>
        <p:nvSpPr>
          <p:cNvPr id="450" name="Text Placeholder 449"/>
          <p:cNvSpPr>
            <a:spLocks noGrp="1"/>
          </p:cNvSpPr>
          <p:nvPr>
            <p:ph type="body" sz="quarter" idx="11"/>
          </p:nvPr>
        </p:nvSpPr>
        <p:spPr>
          <a:xfrm>
            <a:off x="922341" y="5755858"/>
            <a:ext cx="10048875" cy="1261876"/>
          </a:xfrm>
        </p:spPr>
        <p:txBody>
          <a:bodyPr/>
          <a:lstStyle/>
          <a:p>
            <a:r>
              <a:rPr lang="en-US" sz="7000" dirty="0" smtClean="0">
                <a:latin typeface="Verdana" charset="0"/>
                <a:ea typeface="Verdana" charset="0"/>
                <a:cs typeface="Verdana" charset="0"/>
              </a:rPr>
              <a:t>INTRODUCTION</a:t>
            </a:r>
            <a:endParaRPr lang="en-US" sz="7000" dirty="0">
              <a:latin typeface="Verdana" charset="0"/>
              <a:ea typeface="Verdana" charset="0"/>
              <a:cs typeface="Verdana" charset="0"/>
            </a:endParaRPr>
          </a:p>
        </p:txBody>
      </p:sp>
      <p:sp>
        <p:nvSpPr>
          <p:cNvPr id="454" name="Text Placeholder 453"/>
          <p:cNvSpPr>
            <a:spLocks noGrp="1"/>
          </p:cNvSpPr>
          <p:nvPr>
            <p:ph type="body" sz="quarter" idx="21"/>
          </p:nvPr>
        </p:nvSpPr>
        <p:spPr>
          <a:xfrm>
            <a:off x="11587165" y="7187435"/>
            <a:ext cx="10048874" cy="22621555"/>
          </a:xfrm>
        </p:spPr>
        <p:txBody>
          <a:bodyPr/>
          <a:lstStyle/>
          <a:p>
            <a:pPr algn="just"/>
            <a:r>
              <a:rPr lang="en-US" sz="3600" dirty="0"/>
              <a:t>The goal of our project is to allow musicians in a band to </a:t>
            </a:r>
            <a:r>
              <a:rPr lang="en-US" sz="3600" dirty="0" smtClean="0"/>
              <a:t>simultaneously read through music while avoiding the problems with accessing tabs form internet sources (rhythmic ambiguity, incorrect note entries, scrolling). To accomplish this, we built an app for iOS and Android devices. The app, titled “Band Songbook”, allows band members (presumably all in the same room) to read through tab together while avoiding the issues with internet tab sources.</a:t>
            </a:r>
          </a:p>
          <a:p>
            <a:pPr algn="just"/>
            <a:endParaRPr lang="en-US" sz="3600" dirty="0"/>
          </a:p>
          <a:p>
            <a:pPr algn="just"/>
            <a:r>
              <a:rPr lang="en-US" sz="3600" dirty="0" smtClean="0"/>
              <a:t>To handle the problem with tab ambiguity, we leverage a file format called “</a:t>
            </a:r>
            <a:r>
              <a:rPr lang="en-US" sz="3600" dirty="0" err="1" smtClean="0"/>
              <a:t>musicXML</a:t>
            </a:r>
            <a:r>
              <a:rPr lang="en-US" sz="3600" dirty="0" smtClean="0"/>
              <a:t>” </a:t>
            </a:r>
            <a:r>
              <a:rPr lang="en-US" sz="3600" dirty="0"/>
              <a:t>which contains all of the information about a </a:t>
            </a:r>
            <a:r>
              <a:rPr lang="en-US" sz="3600" dirty="0" smtClean="0"/>
              <a:t>popular song </a:t>
            </a:r>
            <a:r>
              <a:rPr lang="en-US" sz="3600" dirty="0"/>
              <a:t>in both standard notation and tab </a:t>
            </a:r>
            <a:r>
              <a:rPr lang="en-US" sz="3600" dirty="0" smtClean="0"/>
              <a:t>format. This allows us to display the music in tab notation while also assuring the rhythmic value is accounted for. We make use of a ”scrolling” tab that shows players when to play a note. This  system makes it clear when the players are supposed to be playing, and alleviates the scrolling problem stated in the introduction. There are also a number of </a:t>
            </a:r>
            <a:r>
              <a:rPr lang="en-US" sz="3600" dirty="0" err="1" smtClean="0"/>
              <a:t>musicXML</a:t>
            </a:r>
            <a:r>
              <a:rPr lang="en-US" sz="3600" dirty="0" smtClean="0"/>
              <a:t> editors out there, making it easy for arrangers to arrange music in this format. This assures that all of the parts contained in the </a:t>
            </a:r>
            <a:r>
              <a:rPr lang="en-US" sz="3600" dirty="0" err="1" smtClean="0"/>
              <a:t>musicXML</a:t>
            </a:r>
            <a:r>
              <a:rPr lang="en-US" sz="3600" dirty="0" smtClean="0"/>
              <a:t> file will line up with each other.</a:t>
            </a:r>
          </a:p>
          <a:p>
            <a:pPr algn="just"/>
            <a:r>
              <a:rPr lang="en-US" sz="3600" dirty="0" smtClean="0"/>
              <a:t/>
            </a:r>
            <a:br>
              <a:rPr lang="en-US" sz="3600" dirty="0" smtClean="0"/>
            </a:br>
            <a:r>
              <a:rPr lang="en-US" sz="3600" dirty="0" smtClean="0"/>
              <a:t>We will also allow each user to make small, rudimentary edits for their part, such as adjusting a note value, extending or deleting a note, or making an annotation. These edits, once finalized, are saved back onto the bandleaders’ device. </a:t>
            </a:r>
          </a:p>
          <a:p>
            <a:pPr algn="just"/>
            <a:endParaRPr lang="en-US" sz="3600" dirty="0" smtClean="0"/>
          </a:p>
          <a:p>
            <a:pPr algn="just"/>
            <a:r>
              <a:rPr lang="en-US" sz="3600" dirty="0" smtClean="0"/>
              <a:t>Our app is unique because it is the first to offer cross-platform synchronized playback of </a:t>
            </a:r>
            <a:r>
              <a:rPr lang="en-US" sz="3600" dirty="0" err="1" smtClean="0"/>
              <a:t>musicXML</a:t>
            </a:r>
            <a:r>
              <a:rPr lang="en-US" sz="3600" dirty="0" smtClean="0"/>
              <a:t> files. Many apps are out there that can display scrolling </a:t>
            </a:r>
            <a:r>
              <a:rPr lang="en-US" sz="3600" dirty="0" err="1" smtClean="0"/>
              <a:t>musicXML</a:t>
            </a:r>
            <a:r>
              <a:rPr lang="en-US" sz="3600" dirty="0" smtClean="0"/>
              <a:t>, but our use of networking to support bands is the niche we aim to fill.</a:t>
            </a:r>
            <a:endParaRPr lang="en-US" sz="3600" dirty="0"/>
          </a:p>
        </p:txBody>
      </p:sp>
      <p:sp>
        <p:nvSpPr>
          <p:cNvPr id="455" name="Text Placeholder 454"/>
          <p:cNvSpPr>
            <a:spLocks noGrp="1"/>
          </p:cNvSpPr>
          <p:nvPr>
            <p:ph type="body" sz="quarter" idx="22"/>
          </p:nvPr>
        </p:nvSpPr>
        <p:spPr>
          <a:xfrm>
            <a:off x="11596298" y="5886520"/>
            <a:ext cx="10048875" cy="1338322"/>
          </a:xfrm>
        </p:spPr>
        <p:txBody>
          <a:bodyPr/>
          <a:lstStyle/>
          <a:p>
            <a:r>
              <a:rPr lang="en-US" sz="7000" dirty="0" smtClean="0">
                <a:latin typeface="Verdana" charset="0"/>
                <a:ea typeface="Verdana" charset="0"/>
                <a:cs typeface="Verdana" charset="0"/>
              </a:rPr>
              <a:t>PROJECT GOALS</a:t>
            </a:r>
            <a:endParaRPr lang="en-US" sz="7000" dirty="0">
              <a:latin typeface="Verdana" charset="0"/>
              <a:ea typeface="Verdana" charset="0"/>
              <a:cs typeface="Verdana" charset="0"/>
            </a:endParaRPr>
          </a:p>
        </p:txBody>
      </p:sp>
      <p:sp>
        <p:nvSpPr>
          <p:cNvPr id="456" name="Text Placeholder 455"/>
          <p:cNvSpPr>
            <a:spLocks noGrp="1"/>
          </p:cNvSpPr>
          <p:nvPr>
            <p:ph type="body" sz="quarter" idx="23"/>
          </p:nvPr>
        </p:nvSpPr>
        <p:spPr>
          <a:xfrm>
            <a:off x="22258339" y="7187434"/>
            <a:ext cx="10048874" cy="24726747"/>
          </a:xfrm>
        </p:spPr>
        <p:txBody>
          <a:bodyPr/>
          <a:lstStyle/>
          <a:p>
            <a:r>
              <a:rPr lang="en-US" sz="3600" dirty="0" smtClean="0"/>
              <a:t>To facilitate communications between the devices, an ad-hoc TCP Server was written in Ruby. The server was deployed onto an EC2 node.</a:t>
            </a:r>
          </a:p>
          <a:p>
            <a:endParaRPr lang="en-US" sz="3600" dirty="0"/>
          </a:p>
          <a:p>
            <a:r>
              <a:rPr lang="en-US" sz="3600" dirty="0" smtClean="0"/>
              <a:t>On launching the app, users are greeted with a title screen asking for their name and also the name of the group that they would like to join or create</a:t>
            </a:r>
            <a:r>
              <a:rPr lang="en-US" sz="3600" dirty="0"/>
              <a:t>.</a:t>
            </a:r>
            <a:endParaRPr lang="en-US" sz="3600" dirty="0" smtClean="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r>
              <a:rPr lang="en-US" sz="3600" dirty="0" smtClean="0"/>
              <a:t>After entering that data, the user is redirected to a lobby screen, where they can see all the other band members in the session. The bandleader, or the creator of the </a:t>
            </a:r>
            <a:r>
              <a:rPr lang="en-US" sz="3600" dirty="0" smtClean="0"/>
              <a:t>session, </a:t>
            </a:r>
            <a:r>
              <a:rPr lang="en-US" sz="3600" dirty="0" smtClean="0"/>
              <a:t>browses their device for the song (s) they want to play.</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smtClean="0"/>
          </a:p>
          <a:p>
            <a:endParaRPr lang="en-US" sz="3600" dirty="0"/>
          </a:p>
          <a:p>
            <a:pPr algn="just"/>
            <a:r>
              <a:rPr lang="en-US" sz="3600" dirty="0" smtClean="0"/>
              <a:t>Finally, each user selects the part they desire, and playback is synchronized across all devices.</a:t>
            </a:r>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p:txBody>
      </p:sp>
      <p:sp>
        <p:nvSpPr>
          <p:cNvPr id="457" name="Text Placeholder 456"/>
          <p:cNvSpPr>
            <a:spLocks noGrp="1"/>
          </p:cNvSpPr>
          <p:nvPr>
            <p:ph type="body" sz="quarter" idx="24"/>
          </p:nvPr>
        </p:nvSpPr>
        <p:spPr>
          <a:xfrm>
            <a:off x="22250400" y="5642952"/>
            <a:ext cx="10058400" cy="1581890"/>
          </a:xfrm>
        </p:spPr>
        <p:txBody>
          <a:bodyPr/>
          <a:lstStyle/>
          <a:p>
            <a:r>
              <a:rPr lang="en-US" sz="7000" dirty="0" smtClean="0">
                <a:latin typeface="Verdana" charset="0"/>
                <a:ea typeface="Verdana" charset="0"/>
                <a:cs typeface="Verdana" charset="0"/>
              </a:rPr>
              <a:t>RESULTS</a:t>
            </a:r>
            <a:endParaRPr lang="en-US" sz="7000" dirty="0">
              <a:latin typeface="Verdana" charset="0"/>
              <a:ea typeface="Verdana" charset="0"/>
              <a:cs typeface="Verdana" charset="0"/>
            </a:endParaRPr>
          </a:p>
        </p:txBody>
      </p:sp>
      <p:sp>
        <p:nvSpPr>
          <p:cNvPr id="458" name="Text Placeholder 457"/>
          <p:cNvSpPr>
            <a:spLocks noGrp="1"/>
          </p:cNvSpPr>
          <p:nvPr>
            <p:ph type="body" sz="quarter" idx="25"/>
          </p:nvPr>
        </p:nvSpPr>
        <p:spPr>
          <a:xfrm>
            <a:off x="32914027" y="5897884"/>
            <a:ext cx="10047018" cy="1261876"/>
          </a:xfrm>
        </p:spPr>
        <p:txBody>
          <a:bodyPr/>
          <a:lstStyle/>
          <a:p>
            <a:r>
              <a:rPr lang="en-US" sz="7000" dirty="0" smtClean="0">
                <a:latin typeface="Verdana" charset="0"/>
                <a:ea typeface="Verdana" charset="0"/>
                <a:cs typeface="Verdana" charset="0"/>
              </a:rPr>
              <a:t>FUTURE WORK</a:t>
            </a:r>
            <a:endParaRPr lang="en-US" sz="7000" dirty="0">
              <a:latin typeface="Verdana" charset="0"/>
              <a:ea typeface="Verdana" charset="0"/>
              <a:cs typeface="Verdana" charset="0"/>
            </a:endParaRPr>
          </a:p>
        </p:txBody>
      </p:sp>
      <p:sp>
        <p:nvSpPr>
          <p:cNvPr id="459" name="Text Placeholder 458"/>
          <p:cNvSpPr>
            <a:spLocks noGrp="1"/>
          </p:cNvSpPr>
          <p:nvPr>
            <p:ph type="body" sz="quarter" idx="26"/>
          </p:nvPr>
        </p:nvSpPr>
        <p:spPr>
          <a:xfrm>
            <a:off x="32914027" y="7224842"/>
            <a:ext cx="10047018" cy="19408368"/>
          </a:xfrm>
        </p:spPr>
        <p:txBody>
          <a:bodyPr/>
          <a:lstStyle/>
          <a:p>
            <a:pPr algn="just"/>
            <a:r>
              <a:rPr lang="en-US" sz="3600" dirty="0" smtClean="0"/>
              <a:t>Our application provides an effective way for bands to practice together. However, given the lack of popularity of </a:t>
            </a:r>
            <a:r>
              <a:rPr lang="en-US" sz="3600" dirty="0" err="1" smtClean="0"/>
              <a:t>musicXML</a:t>
            </a:r>
            <a:r>
              <a:rPr lang="en-US" sz="3600" dirty="0" smtClean="0"/>
              <a:t> files, we imagine that, in order to play most songs, users will find songs in the more popular (but proprietary and much harder to parse!) Guitar Pro file format, download them onto a PC, convert them to </a:t>
            </a:r>
            <a:r>
              <a:rPr lang="en-US" sz="3600" dirty="0" err="1" smtClean="0"/>
              <a:t>musicXML</a:t>
            </a:r>
            <a:r>
              <a:rPr lang="en-US" sz="3600" dirty="0" smtClean="0"/>
              <a:t> using some program (such as </a:t>
            </a:r>
            <a:r>
              <a:rPr lang="en-US" sz="3600" dirty="0" err="1" smtClean="0"/>
              <a:t>TuxGuitar</a:t>
            </a:r>
            <a:r>
              <a:rPr lang="en-US" sz="3600" dirty="0" smtClean="0"/>
              <a:t>), and then transfer the files onto their phone. In practice, we believe most users will be unwilling to do all of this work.</a:t>
            </a:r>
          </a:p>
          <a:p>
            <a:pPr algn="just"/>
            <a:endParaRPr lang="en-US" sz="3600" dirty="0"/>
          </a:p>
          <a:p>
            <a:pPr algn="just"/>
            <a:r>
              <a:rPr lang="en-US" sz="3600" dirty="0" smtClean="0"/>
              <a:t>There are a few ways to solve this problem. One solution is to give our server the capability to convert Guitar Pro files to </a:t>
            </a:r>
            <a:r>
              <a:rPr lang="en-US" sz="3600" dirty="0" err="1" smtClean="0"/>
              <a:t>musicXML</a:t>
            </a:r>
            <a:r>
              <a:rPr lang="en-US" sz="3600" dirty="0" smtClean="0"/>
              <a:t> files, and vice versa if the file is edited during playback. One issue with this approach is that the Guitar Pro file that a user uploads might be poorly written and not actually line up with the song, so they would still have to preview the Guitar Pro file first. Additionally, annotations in the </a:t>
            </a:r>
            <a:r>
              <a:rPr lang="en-US" sz="3600" dirty="0" err="1" smtClean="0"/>
              <a:t>musicXML</a:t>
            </a:r>
            <a:r>
              <a:rPr lang="en-US" sz="3600" dirty="0" smtClean="0"/>
              <a:t> file that users create would not be converted back to the Guitar Pro format.</a:t>
            </a:r>
          </a:p>
          <a:p>
            <a:pPr algn="just"/>
            <a:endParaRPr lang="en-US" sz="3600" dirty="0"/>
          </a:p>
          <a:p>
            <a:pPr algn="just"/>
            <a:r>
              <a:rPr lang="en-US" sz="3600" dirty="0" smtClean="0"/>
              <a:t>Another approach would be to have a curated collection of popular songs in </a:t>
            </a:r>
            <a:r>
              <a:rPr lang="en-US" sz="3600" dirty="0" err="1" smtClean="0"/>
              <a:t>musicXML</a:t>
            </a:r>
            <a:r>
              <a:rPr lang="en-US" sz="3600" dirty="0" smtClean="0"/>
              <a:t> format housed in a database on our server. Users could upload their own songs publicly, and other users could vote on them based on how true they are to the original. This approach could help to kick start the popularity of the </a:t>
            </a:r>
            <a:r>
              <a:rPr lang="en-US" sz="3600" dirty="0" err="1" smtClean="0"/>
              <a:t>musicXML</a:t>
            </a:r>
            <a:r>
              <a:rPr lang="en-US" sz="3600" dirty="0" smtClean="0"/>
              <a:t> format, which we find to be superior to the Guitar </a:t>
            </a:r>
            <a:r>
              <a:rPr lang="en-US" sz="3600" dirty="0"/>
              <a:t>P</a:t>
            </a:r>
            <a:r>
              <a:rPr lang="en-US" sz="3600" dirty="0" smtClean="0"/>
              <a:t>ro format.</a:t>
            </a:r>
            <a:endParaRPr lang="en-US" sz="3600" dirty="0"/>
          </a:p>
          <a:p>
            <a:pPr algn="just"/>
            <a:endParaRPr lang="en-US" sz="3600" dirty="0" smtClean="0"/>
          </a:p>
          <a:p>
            <a:pPr algn="just"/>
            <a:endParaRPr lang="en-US" sz="3600" dirty="0"/>
          </a:p>
        </p:txBody>
      </p:sp>
      <p:sp>
        <p:nvSpPr>
          <p:cNvPr id="462" name="Text Placeholder 461"/>
          <p:cNvSpPr>
            <a:spLocks noGrp="1"/>
          </p:cNvSpPr>
          <p:nvPr>
            <p:ph type="body" sz="quarter" idx="29"/>
          </p:nvPr>
        </p:nvSpPr>
        <p:spPr>
          <a:xfrm>
            <a:off x="32929513" y="26079216"/>
            <a:ext cx="10047018" cy="1107988"/>
          </a:xfrm>
        </p:spPr>
        <p:txBody>
          <a:bodyPr/>
          <a:lstStyle/>
          <a:p>
            <a:r>
              <a:rPr lang="en-US" sz="6000" dirty="0" smtClean="0">
                <a:latin typeface="Verdana" charset="0"/>
                <a:ea typeface="Verdana" charset="0"/>
                <a:cs typeface="Verdana" charset="0"/>
              </a:rPr>
              <a:t>ACKNOWLEDGEMENTS</a:t>
            </a:r>
            <a:endParaRPr lang="en-US" sz="6000" dirty="0">
              <a:latin typeface="Verdana" charset="0"/>
              <a:ea typeface="Verdana" charset="0"/>
              <a:cs typeface="Verdana" charset="0"/>
            </a:endParaRPr>
          </a:p>
        </p:txBody>
      </p:sp>
      <p:sp>
        <p:nvSpPr>
          <p:cNvPr id="463" name="Text Placeholder 462"/>
          <p:cNvSpPr>
            <a:spLocks noGrp="1"/>
          </p:cNvSpPr>
          <p:nvPr>
            <p:ph type="body" sz="quarter" idx="30"/>
          </p:nvPr>
        </p:nvSpPr>
        <p:spPr>
          <a:xfrm>
            <a:off x="32908052" y="27168765"/>
            <a:ext cx="10052050" cy="4339627"/>
          </a:xfrm>
        </p:spPr>
        <p:txBody>
          <a:bodyPr/>
          <a:lstStyle/>
          <a:p>
            <a:pPr algn="just"/>
            <a:r>
              <a:rPr lang="en-US" sz="3600" dirty="0"/>
              <a:t>W</a:t>
            </a:r>
            <a:r>
              <a:rPr lang="en-US" sz="3600" dirty="0" smtClean="0"/>
              <a:t>e </a:t>
            </a:r>
            <a:r>
              <a:rPr lang="en-US" sz="3600" dirty="0" smtClean="0"/>
              <a:t>would like to thank </a:t>
            </a:r>
            <a:r>
              <a:rPr lang="en-US" sz="3600" dirty="0"/>
              <a:t>Professor </a:t>
            </a:r>
            <a:r>
              <a:rPr lang="en-US" sz="3600" dirty="0" err="1"/>
              <a:t>Gultekin</a:t>
            </a:r>
            <a:r>
              <a:rPr lang="en-US" sz="3600" dirty="0"/>
              <a:t> </a:t>
            </a:r>
            <a:r>
              <a:rPr lang="en-US" sz="3600" dirty="0" err="1"/>
              <a:t>Ozsoyoglu</a:t>
            </a:r>
            <a:r>
              <a:rPr lang="en-US" sz="3600" dirty="0"/>
              <a:t> for </a:t>
            </a:r>
            <a:r>
              <a:rPr lang="en-US" sz="3600" dirty="0" smtClean="0"/>
              <a:t>his guidance and feedback. We would also like to thank </a:t>
            </a:r>
            <a:r>
              <a:rPr lang="en-US" sz="3600" dirty="0" err="1" smtClean="0"/>
              <a:t>Yiqian</a:t>
            </a:r>
            <a:r>
              <a:rPr lang="en-US" sz="3600" dirty="0" smtClean="0"/>
              <a:t> “Ted” Chen for beta-testing the application and helping us prepare this poster. We would also like to thank the staff at Kelvin Smith Library for continuously letting us borrow iPads for testing.</a:t>
            </a:r>
            <a:endParaRPr lang="en-US" sz="3600" dirty="0"/>
          </a:p>
        </p:txBody>
      </p:sp>
      <p:sp>
        <p:nvSpPr>
          <p:cNvPr id="465" name="Text Placeholder 464"/>
          <p:cNvSpPr>
            <a:spLocks noGrp="1"/>
          </p:cNvSpPr>
          <p:nvPr>
            <p:ph type="body" sz="quarter" idx="150"/>
          </p:nvPr>
        </p:nvSpPr>
        <p:spPr/>
        <p:txBody>
          <a:bodyPr/>
          <a:lstStyle/>
          <a:p>
            <a:r>
              <a:rPr lang="en-US" dirty="0" smtClean="0">
                <a:latin typeface="Verdana" charset="0"/>
                <a:ea typeface="Verdana" charset="0"/>
                <a:cs typeface="Verdana" charset="0"/>
              </a:rPr>
              <a:t>Case School of Engineering, Case Western Reserve University, Cleveland, Ohio</a:t>
            </a:r>
            <a:endParaRPr lang="en-US" dirty="0">
              <a:latin typeface="Verdana" charset="0"/>
              <a:ea typeface="Verdana" charset="0"/>
              <a:cs typeface="Verdana" charset="0"/>
            </a:endParaRPr>
          </a:p>
        </p:txBody>
      </p:sp>
      <p:sp>
        <p:nvSpPr>
          <p:cNvPr id="466" name="Text Placeholder 465"/>
          <p:cNvSpPr>
            <a:spLocks noGrp="1"/>
          </p:cNvSpPr>
          <p:nvPr>
            <p:ph type="body" sz="quarter" idx="151"/>
          </p:nvPr>
        </p:nvSpPr>
        <p:spPr/>
        <p:txBody>
          <a:bodyPr>
            <a:normAutofit fontScale="92500" lnSpcReduction="10000"/>
          </a:bodyPr>
          <a:lstStyle/>
          <a:p>
            <a:r>
              <a:rPr lang="en-US" dirty="0" smtClean="0">
                <a:latin typeface="Verdana" charset="0"/>
                <a:ea typeface="Verdana" charset="0"/>
                <a:cs typeface="Verdana" charset="0"/>
              </a:rPr>
              <a:t>William J. </a:t>
            </a:r>
            <a:r>
              <a:rPr lang="en-US" dirty="0" err="1" smtClean="0">
                <a:latin typeface="Verdana" charset="0"/>
                <a:ea typeface="Verdana" charset="0"/>
                <a:cs typeface="Verdana" charset="0"/>
              </a:rPr>
              <a:t>Liddy</a:t>
            </a:r>
            <a:r>
              <a:rPr lang="en-US" dirty="0" smtClean="0">
                <a:latin typeface="Verdana" charset="0"/>
                <a:ea typeface="Verdana" charset="0"/>
                <a:cs typeface="Verdana" charset="0"/>
              </a:rPr>
              <a:t> and Chris </a:t>
            </a:r>
            <a:r>
              <a:rPr lang="en-US" dirty="0" err="1" smtClean="0">
                <a:latin typeface="Verdana" charset="0"/>
                <a:ea typeface="Verdana" charset="0"/>
                <a:cs typeface="Verdana" charset="0"/>
              </a:rPr>
              <a:t>Tsuei</a:t>
            </a:r>
            <a:endParaRPr lang="en-US" dirty="0">
              <a:latin typeface="Verdana" charset="0"/>
              <a:ea typeface="Verdana" charset="0"/>
              <a:cs typeface="Verdana" charset="0"/>
            </a:endParaRPr>
          </a:p>
        </p:txBody>
      </p:sp>
      <p:sp>
        <p:nvSpPr>
          <p:cNvPr id="467" name="Text Placeholder 466"/>
          <p:cNvSpPr>
            <a:spLocks noGrp="1"/>
          </p:cNvSpPr>
          <p:nvPr>
            <p:ph type="body" sz="quarter" idx="153"/>
          </p:nvPr>
        </p:nvSpPr>
        <p:spPr/>
        <p:txBody>
          <a:bodyPr>
            <a:normAutofit fontScale="92500" lnSpcReduction="10000"/>
          </a:bodyPr>
          <a:lstStyle/>
          <a:p>
            <a:r>
              <a:rPr lang="en-US" dirty="0" smtClean="0">
                <a:latin typeface="Verdana" charset="0"/>
                <a:ea typeface="Verdana" charset="0"/>
                <a:cs typeface="Verdana" charset="0"/>
              </a:rPr>
              <a:t>Band Songbook</a:t>
            </a:r>
            <a:endParaRPr lang="en-US" dirty="0">
              <a:latin typeface="Verdana" charset="0"/>
              <a:ea typeface="Verdana" charset="0"/>
              <a:cs typeface="Verdana"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174" y="17611922"/>
            <a:ext cx="9337207" cy="284459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7800" y="26153715"/>
            <a:ext cx="8483600" cy="50165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37800" y="11804973"/>
            <a:ext cx="8394700" cy="47117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99700" y="19824145"/>
            <a:ext cx="8432800" cy="4711700"/>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425</TotalTime>
  <Words>776</Words>
  <Application>Microsoft Macintosh PowerPoint</Application>
  <PresentationFormat>Custom</PresentationFormat>
  <Paragraphs>59</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Calibri</vt:lpstr>
      <vt:lpstr>Times New Roman</vt:lpstr>
      <vt:lpstr>Trebuchet MS</vt:lpstr>
      <vt:lpstr>Verdana</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61</cp:revision>
  <cp:lastPrinted>2017-04-20T02:27:35Z</cp:lastPrinted>
  <dcterms:created xsi:type="dcterms:W3CDTF">2012-02-03T19:11:35Z</dcterms:created>
  <dcterms:modified xsi:type="dcterms:W3CDTF">2017-04-20T02:30:39Z</dcterms:modified>
</cp:coreProperties>
</file>