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74" autoAdjust="0"/>
  </p:normalViewPr>
  <p:slideViewPr>
    <p:cSldViewPr snapToGrid="0" snapToObjects="1" showGuides="1">
      <p:cViewPr varScale="1">
        <p:scale>
          <a:sx n="25" d="100"/>
          <a:sy n="25" d="100"/>
        </p:scale>
        <p:origin x="2240" y="24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1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1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4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4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4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6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6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6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7224843"/>
            <a:ext cx="10056813" cy="24283549"/>
          </a:xfrm>
        </p:spPr>
        <p:txBody>
          <a:bodyPr/>
          <a:lstStyle/>
          <a:p>
            <a:pPr algn="just"/>
            <a:r>
              <a:rPr lang="en-US" sz="3600" dirty="0"/>
              <a:t>Musicians that play rock or popular style music are often unable to read </a:t>
            </a:r>
            <a:r>
              <a:rPr lang="en-US" sz="3600" dirty="0" smtClean="0"/>
              <a:t>formal sheet </a:t>
            </a:r>
            <a:r>
              <a:rPr lang="en-US" sz="3600" dirty="0"/>
              <a:t>music. As an alternative, </a:t>
            </a:r>
            <a:r>
              <a:rPr lang="en-US" sz="3600" dirty="0" smtClean="0"/>
              <a:t>a system of music notation named “tablature”, </a:t>
            </a:r>
            <a:r>
              <a:rPr lang="en-US" sz="3600" dirty="0"/>
              <a:t>or tab for short, provides an easy way for a string players (guitar players, bass players) to figure out how to play their part without requiring any formal training. </a:t>
            </a:r>
            <a:endParaRPr lang="en-US" sz="3600" dirty="0"/>
          </a:p>
          <a:p>
            <a:pPr algn="just"/>
            <a:r>
              <a:rPr lang="en-US" sz="3600" dirty="0"/>
              <a:t/>
            </a:r>
            <a:br>
              <a:rPr lang="en-US" sz="3600" dirty="0"/>
            </a:br>
            <a:r>
              <a:rPr lang="en-US" sz="3600" dirty="0"/>
              <a:t>When musicians in these types of bands gather to practice, they often like to try to play new songs, both for fun and for serious consideration to add to their repertoire. Taking the time to work out how to play a new song by ear is difficult and time-consuming. So, they often use the internet to access tabs, and read these tabs while playing along with the rest of the band. Though this approach is extremely common, it has many </a:t>
            </a:r>
            <a:r>
              <a:rPr lang="en-US" sz="3600" dirty="0" smtClean="0"/>
              <a:t>problems</a:t>
            </a:r>
            <a:r>
              <a:rPr lang="en-US" sz="3600" dirty="0"/>
              <a:t>.</a:t>
            </a:r>
            <a:endParaRPr lang="en-US" sz="3600" dirty="0" smtClean="0"/>
          </a:p>
          <a:p>
            <a:pPr algn="just"/>
            <a:endParaRPr lang="en-US" sz="3600" dirty="0" smtClean="0"/>
          </a:p>
          <a:p>
            <a:pPr algn="just"/>
            <a:endParaRPr lang="en-US" sz="3600" dirty="0" smtClean="0"/>
          </a:p>
          <a:p>
            <a:pPr algn="just"/>
            <a:endParaRPr lang="en-US" sz="3600" dirty="0"/>
          </a:p>
          <a:p>
            <a:pPr algn="just"/>
            <a:endParaRPr lang="en-US" sz="3600" dirty="0" smtClean="0"/>
          </a:p>
          <a:p>
            <a:pPr algn="just"/>
            <a:endParaRPr lang="en-US" sz="3600" dirty="0"/>
          </a:p>
          <a:p>
            <a:pPr algn="just"/>
            <a:endParaRPr lang="en-US" sz="3600" dirty="0" smtClean="0"/>
          </a:p>
          <a:p>
            <a:pPr algn="just"/>
            <a:r>
              <a:rPr lang="en-US" sz="3600" dirty="0"/>
              <a:t/>
            </a:r>
            <a:br>
              <a:rPr lang="en-US" sz="3600" dirty="0"/>
            </a:br>
            <a:r>
              <a:rPr lang="en-US" sz="3600" b="1" dirty="0"/>
              <a:t>Tablature is ambiguous.</a:t>
            </a:r>
            <a:r>
              <a:rPr lang="en-US" sz="3600" dirty="0"/>
              <a:t> The rhythm </a:t>
            </a:r>
            <a:r>
              <a:rPr lang="en-US" sz="3600" dirty="0" smtClean="0"/>
              <a:t>of </a:t>
            </a:r>
            <a:r>
              <a:rPr lang="en-US" sz="3600" dirty="0"/>
              <a:t>tab is unclear. The musician cannot be sure how long to play each note, when to release each note, and the style of which to play each </a:t>
            </a:r>
            <a:r>
              <a:rPr lang="en-US" sz="3600" dirty="0" smtClean="0"/>
              <a:t>note.</a:t>
            </a:r>
          </a:p>
          <a:p>
            <a:pPr algn="just"/>
            <a:r>
              <a:rPr lang="en-US" sz="3600" b="1" dirty="0" smtClean="0"/>
              <a:t>Tablature </a:t>
            </a:r>
            <a:r>
              <a:rPr lang="en-US" sz="3600" b="1" dirty="0"/>
              <a:t>is sometimes incorrect. </a:t>
            </a:r>
            <a:r>
              <a:rPr lang="en-US" sz="3600" dirty="0"/>
              <a:t>Tablature submitted to websites </a:t>
            </a:r>
            <a:r>
              <a:rPr lang="en-US" sz="3600" dirty="0" smtClean="0"/>
              <a:t>can </a:t>
            </a:r>
            <a:r>
              <a:rPr lang="en-US" sz="3600" dirty="0"/>
              <a:t>vary widely </a:t>
            </a:r>
            <a:r>
              <a:rPr lang="en-US" sz="3600" dirty="0" smtClean="0"/>
              <a:t>in arrangement. For example, one </a:t>
            </a:r>
            <a:r>
              <a:rPr lang="en-US" sz="3600" dirty="0"/>
              <a:t>musician may </a:t>
            </a:r>
            <a:r>
              <a:rPr lang="en-US" sz="3600" dirty="0" smtClean="0"/>
              <a:t>find a tab for the studio version of a song while </a:t>
            </a:r>
            <a:r>
              <a:rPr lang="en-US" sz="3600" dirty="0"/>
              <a:t>another is using a tab for </a:t>
            </a:r>
            <a:r>
              <a:rPr lang="en-US" sz="3600" dirty="0" smtClean="0"/>
              <a:t>the radio edit.</a:t>
            </a:r>
            <a:endParaRPr lang="en-US" sz="3600" b="1" dirty="0"/>
          </a:p>
          <a:p>
            <a:pPr algn="just"/>
            <a:r>
              <a:rPr lang="en-US" sz="3600" b="1" dirty="0"/>
              <a:t>Tablature is difficult to play with. </a:t>
            </a:r>
            <a:r>
              <a:rPr lang="en-US" sz="3600" dirty="0"/>
              <a:t>On a device such as a phone or a laptop, the musician must scroll through the tab to read it, which is impossible while playing music at the same time. If the tab is printed, they still have to turn the page. Additionally, it is difficult to </a:t>
            </a:r>
            <a:r>
              <a:rPr lang="en-US" sz="3600" dirty="0" smtClean="0"/>
              <a:t>read </a:t>
            </a:r>
            <a:r>
              <a:rPr lang="en-US" sz="3600" dirty="0"/>
              <a:t>tablature and </a:t>
            </a:r>
            <a:r>
              <a:rPr lang="en-US" sz="3600" dirty="0" smtClean="0"/>
              <a:t>sing from a lyrics sheet </a:t>
            </a:r>
            <a:r>
              <a:rPr lang="en-US" sz="3600" dirty="0"/>
              <a:t>at the same time for those musicians who are doing both.</a:t>
            </a:r>
            <a:endParaRPr lang="en-US" sz="3500" dirty="0"/>
          </a:p>
        </p:txBody>
      </p:sp>
      <p:sp>
        <p:nvSpPr>
          <p:cNvPr id="450" name="Text Placeholder 449"/>
          <p:cNvSpPr>
            <a:spLocks noGrp="1"/>
          </p:cNvSpPr>
          <p:nvPr>
            <p:ph type="body" sz="quarter" idx="11"/>
          </p:nvPr>
        </p:nvSpPr>
        <p:spPr>
          <a:xfrm>
            <a:off x="922341" y="5755858"/>
            <a:ext cx="10048875" cy="1261876"/>
          </a:xfrm>
        </p:spPr>
        <p:txBody>
          <a:bodyPr/>
          <a:lstStyle/>
          <a:p>
            <a:r>
              <a:rPr lang="en-US" sz="7000" dirty="0" smtClean="0">
                <a:latin typeface="Verdana" charset="0"/>
                <a:ea typeface="Verdana" charset="0"/>
                <a:cs typeface="Verdana" charset="0"/>
              </a:rPr>
              <a:t>INTRODUCTION</a:t>
            </a:r>
            <a:endParaRPr lang="en-US" sz="7000" dirty="0">
              <a:latin typeface="Verdana" charset="0"/>
              <a:ea typeface="Verdana" charset="0"/>
              <a:cs typeface="Verdana" charset="0"/>
            </a:endParaRPr>
          </a:p>
        </p:txBody>
      </p:sp>
      <p:sp>
        <p:nvSpPr>
          <p:cNvPr id="454" name="Text Placeholder 453"/>
          <p:cNvSpPr>
            <a:spLocks noGrp="1"/>
          </p:cNvSpPr>
          <p:nvPr>
            <p:ph type="body" sz="quarter" idx="21"/>
          </p:nvPr>
        </p:nvSpPr>
        <p:spPr>
          <a:xfrm>
            <a:off x="11587165" y="7187435"/>
            <a:ext cx="10048874" cy="22067557"/>
          </a:xfrm>
        </p:spPr>
        <p:txBody>
          <a:bodyPr/>
          <a:lstStyle/>
          <a:p>
            <a:pPr algn="just"/>
            <a:r>
              <a:rPr lang="en-US" sz="3600" dirty="0"/>
              <a:t>The goal of our project is to allow musicians in a band to </a:t>
            </a:r>
            <a:r>
              <a:rPr lang="en-US" sz="3600" dirty="0" smtClean="0"/>
              <a:t>simultaneously read through music while avoiding the problems with accessing tabs form internet sources (rhythmic ambiguity, incorrect note entries, scrolling). To accomplish this, we built an app for iOS and Android devices. The app, titled “Band Songbook”, allows band members (presumably all in the same room) to read through tab together while avoiding the issues with internet tab sources.</a:t>
            </a:r>
          </a:p>
          <a:p>
            <a:pPr algn="just"/>
            <a:endParaRPr lang="en-US" sz="3600" dirty="0"/>
          </a:p>
          <a:p>
            <a:pPr algn="just"/>
            <a:r>
              <a:rPr lang="en-US" sz="3600" dirty="0" smtClean="0"/>
              <a:t>To handle the problem with tab ambiguity, we leverage a file format called “</a:t>
            </a:r>
            <a:r>
              <a:rPr lang="en-US" sz="3600" dirty="0" err="1" smtClean="0"/>
              <a:t>musicXML</a:t>
            </a:r>
            <a:r>
              <a:rPr lang="en-US" sz="3600" dirty="0" smtClean="0"/>
              <a:t>” </a:t>
            </a:r>
            <a:r>
              <a:rPr lang="en-US" sz="3600" dirty="0"/>
              <a:t>which contains all of the information about a </a:t>
            </a:r>
            <a:r>
              <a:rPr lang="en-US" sz="3600" dirty="0" smtClean="0"/>
              <a:t>popular song </a:t>
            </a:r>
            <a:r>
              <a:rPr lang="en-US" sz="3600" dirty="0"/>
              <a:t>in both standard notation and tab </a:t>
            </a:r>
            <a:r>
              <a:rPr lang="en-US" sz="3600" dirty="0" smtClean="0"/>
              <a:t>format. This allows us to display the music in tab notation while also assuring the rhythmic value is displayed. We make use of a ”scrolling” tab that shows players when to play a note. This  system makes it clear when the players are supposed to be playing, and alleviates the scrolling problem. There are also a number of </a:t>
            </a:r>
            <a:r>
              <a:rPr lang="en-US" sz="3600" dirty="0" err="1" smtClean="0"/>
              <a:t>musicXML</a:t>
            </a:r>
            <a:r>
              <a:rPr lang="en-US" sz="3600" dirty="0" smtClean="0"/>
              <a:t> editors out there, making it easy for arrangers to arrange music. That is all of the parts contained in the </a:t>
            </a:r>
            <a:r>
              <a:rPr lang="en-US" sz="3600" dirty="0" err="1" smtClean="0"/>
              <a:t>musicXML</a:t>
            </a:r>
            <a:r>
              <a:rPr lang="en-US" sz="3600" dirty="0" smtClean="0"/>
              <a:t> file will line up with each other </a:t>
            </a:r>
          </a:p>
          <a:p>
            <a:pPr algn="just"/>
            <a:r>
              <a:rPr lang="en-US" sz="3600" dirty="0"/>
              <a:t/>
            </a:r>
            <a:br>
              <a:rPr lang="en-US" sz="3600" dirty="0"/>
            </a:br>
            <a:r>
              <a:rPr lang="en-US" sz="3600" dirty="0"/>
              <a:t>We will also allow each user to make small, rudimentary edits for their part, such as adjusting a note value, extending or deleting a note, or making an annotation. These edits, once finalized, are saved back onto the bandleaders’ device. </a:t>
            </a:r>
            <a:endParaRPr lang="en-US" sz="3600" dirty="0" smtClean="0"/>
          </a:p>
          <a:p>
            <a:pPr algn="just"/>
            <a:endParaRPr lang="en-US" sz="3600" dirty="0" smtClean="0"/>
          </a:p>
          <a:p>
            <a:pPr algn="just"/>
            <a:r>
              <a:rPr lang="en-US" sz="3600" dirty="0" smtClean="0"/>
              <a:t>Our app is unique because it is the first to offer cross-platform synchronized playback of </a:t>
            </a:r>
            <a:r>
              <a:rPr lang="en-US" sz="3600" dirty="0" err="1" smtClean="0"/>
              <a:t>musicXML</a:t>
            </a:r>
            <a:r>
              <a:rPr lang="en-US" sz="3600" dirty="0" smtClean="0"/>
              <a:t> files. Many apps are out there that can display scrolling </a:t>
            </a:r>
            <a:r>
              <a:rPr lang="en-US" sz="3600" dirty="0" err="1" smtClean="0"/>
              <a:t>musicXML</a:t>
            </a:r>
            <a:r>
              <a:rPr lang="en-US" sz="3600" dirty="0" smtClean="0"/>
              <a:t>, but our use of networking to support bands is the niche we aim to fill</a:t>
            </a:r>
            <a:endParaRPr lang="en-US" sz="3600" dirty="0"/>
          </a:p>
        </p:txBody>
      </p:sp>
      <p:sp>
        <p:nvSpPr>
          <p:cNvPr id="455" name="Text Placeholder 454"/>
          <p:cNvSpPr>
            <a:spLocks noGrp="1"/>
          </p:cNvSpPr>
          <p:nvPr>
            <p:ph type="body" sz="quarter" idx="22"/>
          </p:nvPr>
        </p:nvSpPr>
        <p:spPr>
          <a:xfrm>
            <a:off x="11596298" y="5886520"/>
            <a:ext cx="10048875" cy="1338322"/>
          </a:xfrm>
        </p:spPr>
        <p:txBody>
          <a:bodyPr/>
          <a:lstStyle/>
          <a:p>
            <a:r>
              <a:rPr lang="en-US" sz="7000" dirty="0" smtClean="0">
                <a:latin typeface="Verdana" charset="0"/>
                <a:ea typeface="Verdana" charset="0"/>
                <a:cs typeface="Verdana" charset="0"/>
              </a:rPr>
              <a:t>PROJECT GOALS</a:t>
            </a:r>
            <a:endParaRPr lang="en-US" sz="7000" dirty="0">
              <a:latin typeface="Verdana" charset="0"/>
              <a:ea typeface="Verdana" charset="0"/>
              <a:cs typeface="Verdana" charset="0"/>
            </a:endParaRPr>
          </a:p>
        </p:txBody>
      </p:sp>
      <p:sp>
        <p:nvSpPr>
          <p:cNvPr id="456" name="Text Placeholder 455"/>
          <p:cNvSpPr>
            <a:spLocks noGrp="1"/>
          </p:cNvSpPr>
          <p:nvPr>
            <p:ph type="body" sz="quarter" idx="23"/>
          </p:nvPr>
        </p:nvSpPr>
        <p:spPr>
          <a:xfrm>
            <a:off x="22258339" y="7187434"/>
            <a:ext cx="10048874" cy="10655202"/>
          </a:xfrm>
        </p:spPr>
        <p:txBody>
          <a:bodyPr/>
          <a:lstStyle/>
          <a:p>
            <a:r>
              <a:rPr lang="en-US" sz="3600" dirty="0" smtClean="0"/>
              <a:t>To facilitate communications between the devices, an ad-hoc TCP Server was written in Ruby. The server was deployed onto an EC2 node.</a:t>
            </a:r>
          </a:p>
          <a:p>
            <a:endParaRPr lang="en-US" sz="3600" dirty="0"/>
          </a:p>
          <a:p>
            <a:r>
              <a:rPr lang="en-US" sz="3600" dirty="0" smtClean="0"/>
              <a:t>The iOS application was prepared with Swift. A screenshot is below,</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a:p>
          <a:p>
            <a:endParaRPr lang="en-US" sz="3600" dirty="0"/>
          </a:p>
        </p:txBody>
      </p:sp>
      <p:sp>
        <p:nvSpPr>
          <p:cNvPr id="457" name="Text Placeholder 456"/>
          <p:cNvSpPr>
            <a:spLocks noGrp="1"/>
          </p:cNvSpPr>
          <p:nvPr>
            <p:ph type="body" sz="quarter" idx="24"/>
          </p:nvPr>
        </p:nvSpPr>
        <p:spPr>
          <a:xfrm>
            <a:off x="22250400" y="5642952"/>
            <a:ext cx="10058400" cy="1581890"/>
          </a:xfrm>
        </p:spPr>
        <p:txBody>
          <a:bodyPr/>
          <a:lstStyle/>
          <a:p>
            <a:r>
              <a:rPr lang="en-US" sz="7000" dirty="0" smtClean="0">
                <a:latin typeface="Verdana" charset="0"/>
                <a:ea typeface="Verdana" charset="0"/>
                <a:cs typeface="Verdana" charset="0"/>
              </a:rPr>
              <a:t>RESULTS</a:t>
            </a:r>
            <a:endParaRPr lang="en-US" sz="7000" dirty="0">
              <a:latin typeface="Verdana" charset="0"/>
              <a:ea typeface="Verdana" charset="0"/>
              <a:cs typeface="Verdana" charset="0"/>
            </a:endParaRPr>
          </a:p>
        </p:txBody>
      </p:sp>
      <p:sp>
        <p:nvSpPr>
          <p:cNvPr id="458" name="Text Placeholder 457"/>
          <p:cNvSpPr>
            <a:spLocks noGrp="1"/>
          </p:cNvSpPr>
          <p:nvPr>
            <p:ph type="body" sz="quarter" idx="25"/>
          </p:nvPr>
        </p:nvSpPr>
        <p:spPr>
          <a:xfrm>
            <a:off x="32914027" y="5897884"/>
            <a:ext cx="10047018" cy="1261876"/>
          </a:xfrm>
        </p:spPr>
        <p:txBody>
          <a:bodyPr/>
          <a:lstStyle/>
          <a:p>
            <a:r>
              <a:rPr lang="en-US" sz="7000" dirty="0" smtClean="0">
                <a:latin typeface="Verdana" charset="0"/>
                <a:ea typeface="Verdana" charset="0"/>
                <a:cs typeface="Verdana" charset="0"/>
              </a:rPr>
              <a:t>CONCLUSIONS</a:t>
            </a:r>
            <a:endParaRPr lang="en-US" sz="7000" dirty="0">
              <a:latin typeface="Verdana" charset="0"/>
              <a:ea typeface="Verdana" charset="0"/>
              <a:cs typeface="Verdana" charset="0"/>
            </a:endParaRPr>
          </a:p>
        </p:txBody>
      </p:sp>
      <p:sp>
        <p:nvSpPr>
          <p:cNvPr id="459" name="Text Placeholder 458"/>
          <p:cNvSpPr>
            <a:spLocks noGrp="1"/>
          </p:cNvSpPr>
          <p:nvPr>
            <p:ph type="body" sz="quarter" idx="26"/>
          </p:nvPr>
        </p:nvSpPr>
        <p:spPr>
          <a:xfrm>
            <a:off x="32914027" y="7224842"/>
            <a:ext cx="10047018" cy="1680438"/>
          </a:xfrm>
        </p:spPr>
        <p:txBody>
          <a:bodyPr/>
          <a:lstStyle/>
          <a:p>
            <a:endParaRPr lang="en-US" sz="3600" dirty="0" smtClean="0"/>
          </a:p>
          <a:p>
            <a:endParaRPr lang="en-US" sz="3600" dirty="0"/>
          </a:p>
        </p:txBody>
      </p:sp>
      <p:sp>
        <p:nvSpPr>
          <p:cNvPr id="462" name="Text Placeholder 461"/>
          <p:cNvSpPr>
            <a:spLocks noGrp="1"/>
          </p:cNvSpPr>
          <p:nvPr>
            <p:ph type="body" sz="quarter" idx="29"/>
          </p:nvPr>
        </p:nvSpPr>
        <p:spPr>
          <a:xfrm>
            <a:off x="32914027" y="25450801"/>
            <a:ext cx="10047018" cy="1405828"/>
          </a:xfrm>
        </p:spPr>
        <p:txBody>
          <a:bodyPr/>
          <a:lstStyle/>
          <a:p>
            <a:endParaRPr lang="en-US" dirty="0">
              <a:latin typeface="Verdana" charset="0"/>
              <a:ea typeface="Verdana" charset="0"/>
              <a:cs typeface="Verdana" charset="0"/>
            </a:endParaRPr>
          </a:p>
        </p:txBody>
      </p:sp>
      <p:sp>
        <p:nvSpPr>
          <p:cNvPr id="463" name="Text Placeholder 462"/>
          <p:cNvSpPr>
            <a:spLocks noGrp="1"/>
          </p:cNvSpPr>
          <p:nvPr>
            <p:ph type="body" sz="quarter" idx="30"/>
          </p:nvPr>
        </p:nvSpPr>
        <p:spPr>
          <a:xfrm>
            <a:off x="32914027" y="26856628"/>
            <a:ext cx="10052050" cy="846363"/>
          </a:xfrm>
        </p:spPr>
        <p:txBody>
          <a:bodyPr/>
          <a:lstStyle/>
          <a:p>
            <a:endParaRPr lang="en-US" dirty="0"/>
          </a:p>
        </p:txBody>
      </p:sp>
      <p:sp>
        <p:nvSpPr>
          <p:cNvPr id="465" name="Text Placeholder 464"/>
          <p:cNvSpPr>
            <a:spLocks noGrp="1"/>
          </p:cNvSpPr>
          <p:nvPr>
            <p:ph type="body" sz="quarter" idx="150"/>
          </p:nvPr>
        </p:nvSpPr>
        <p:spPr/>
        <p:txBody>
          <a:bodyPr/>
          <a:lstStyle/>
          <a:p>
            <a:r>
              <a:rPr lang="en-US" dirty="0" smtClean="0">
                <a:latin typeface="Verdana" charset="0"/>
                <a:ea typeface="Verdana" charset="0"/>
                <a:cs typeface="Verdana" charset="0"/>
              </a:rPr>
              <a:t>Case School of Engineering, Case Western Reserve University, Cleveland, Ohio</a:t>
            </a:r>
            <a:endParaRPr lang="en-US" dirty="0">
              <a:latin typeface="Verdana" charset="0"/>
              <a:ea typeface="Verdana" charset="0"/>
              <a:cs typeface="Verdana" charset="0"/>
            </a:endParaRPr>
          </a:p>
        </p:txBody>
      </p:sp>
      <p:sp>
        <p:nvSpPr>
          <p:cNvPr id="466" name="Text Placeholder 465"/>
          <p:cNvSpPr>
            <a:spLocks noGrp="1"/>
          </p:cNvSpPr>
          <p:nvPr>
            <p:ph type="body" sz="quarter" idx="151"/>
          </p:nvPr>
        </p:nvSpPr>
        <p:spPr/>
        <p:txBody>
          <a:bodyPr>
            <a:normAutofit fontScale="92500" lnSpcReduction="10000"/>
          </a:bodyPr>
          <a:lstStyle/>
          <a:p>
            <a:r>
              <a:rPr lang="en-US" dirty="0" smtClean="0">
                <a:latin typeface="Verdana" charset="0"/>
                <a:ea typeface="Verdana" charset="0"/>
                <a:cs typeface="Verdana" charset="0"/>
              </a:rPr>
              <a:t>William J. </a:t>
            </a:r>
            <a:r>
              <a:rPr lang="en-US" dirty="0" err="1" smtClean="0">
                <a:latin typeface="Verdana" charset="0"/>
                <a:ea typeface="Verdana" charset="0"/>
                <a:cs typeface="Verdana" charset="0"/>
              </a:rPr>
              <a:t>Liddy</a:t>
            </a:r>
            <a:r>
              <a:rPr lang="en-US" dirty="0" smtClean="0">
                <a:latin typeface="Verdana" charset="0"/>
                <a:ea typeface="Verdana" charset="0"/>
                <a:cs typeface="Verdana" charset="0"/>
              </a:rPr>
              <a:t> and Chris </a:t>
            </a:r>
            <a:r>
              <a:rPr lang="en-US" dirty="0" err="1" smtClean="0">
                <a:latin typeface="Verdana" charset="0"/>
                <a:ea typeface="Verdana" charset="0"/>
                <a:cs typeface="Verdana" charset="0"/>
              </a:rPr>
              <a:t>Tsuei</a:t>
            </a:r>
            <a:endParaRPr lang="en-US" dirty="0">
              <a:latin typeface="Verdana" charset="0"/>
              <a:ea typeface="Verdana" charset="0"/>
              <a:cs typeface="Verdana" charset="0"/>
            </a:endParaRPr>
          </a:p>
        </p:txBody>
      </p:sp>
      <p:sp>
        <p:nvSpPr>
          <p:cNvPr id="467" name="Text Placeholder 466"/>
          <p:cNvSpPr>
            <a:spLocks noGrp="1"/>
          </p:cNvSpPr>
          <p:nvPr>
            <p:ph type="body" sz="quarter" idx="153"/>
          </p:nvPr>
        </p:nvSpPr>
        <p:spPr/>
        <p:txBody>
          <a:bodyPr>
            <a:normAutofit fontScale="92500" lnSpcReduction="10000"/>
          </a:bodyPr>
          <a:lstStyle/>
          <a:p>
            <a:r>
              <a:rPr lang="en-US" dirty="0" smtClean="0">
                <a:latin typeface="Verdana" charset="0"/>
                <a:ea typeface="Verdana" charset="0"/>
                <a:cs typeface="Verdana" charset="0"/>
              </a:rPr>
              <a:t>Band Songbook</a:t>
            </a:r>
            <a:endParaRPr lang="en-US" dirty="0">
              <a:latin typeface="Verdana" charset="0"/>
              <a:ea typeface="Verdana" charset="0"/>
              <a:cs typeface="Verdan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174" y="17611922"/>
            <a:ext cx="9337207" cy="28445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7800" y="11269044"/>
            <a:ext cx="8483600" cy="501650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381</TotalTime>
  <Words>343</Words>
  <Application>Microsoft Macintosh PowerPoint</Application>
  <PresentationFormat>Custom</PresentationFormat>
  <Paragraphs>36</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Calibri</vt:lpstr>
      <vt:lpstr>Times New Roman</vt:lpstr>
      <vt:lpstr>Trebuchet MS</vt:lpstr>
      <vt:lpstr>Verdana</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53</cp:revision>
  <dcterms:created xsi:type="dcterms:W3CDTF">2012-02-03T19:11:35Z</dcterms:created>
  <dcterms:modified xsi:type="dcterms:W3CDTF">2017-04-19T05:29:36Z</dcterms:modified>
</cp:coreProperties>
</file>