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4" autoAdjust="0"/>
    <p:restoredTop sz="89481" autoAdjust="0"/>
  </p:normalViewPr>
  <p:slideViewPr>
    <p:cSldViewPr snapToGrid="0">
      <p:cViewPr varScale="1">
        <p:scale>
          <a:sx n="60" d="100"/>
          <a:sy n="60" d="100"/>
        </p:scale>
        <p:origin x="10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D821E-2CCD-4312-837C-294A592B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191581-F89D-4D3D-AC58-22FB54DD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FC4E5-8B63-4C68-ACA5-46F3223B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AC958-3506-4A76-BCA5-5417DCEE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20842-9ED9-425A-AF0B-8C861CCC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9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D9B1A-23DD-43C5-9133-26211886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33DF0B-9337-4392-9519-EABF6F283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CCF43-B81E-4B70-AFAD-EEE09A91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2561F-BBE0-4C97-B426-00397F76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EA18A-8F10-48DA-8485-19A8F559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3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60FADD-B09B-4A2B-8CFF-C706DDF89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5F6A4-6CCD-4E2A-9088-EB6ACDA7B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F03BC-09BC-48B4-9EDF-B6FAF672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9B754-366D-4D43-9AF6-F1402CFA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441B6-362E-4365-9CB8-C31BBA02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524C2-2D63-4D1B-9FBE-A27B1205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4D742-C1E7-4910-9126-18C9A785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D3C9F-84CD-48E1-8BC5-FB3B6B9F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624EE-33A7-48B8-AA3F-BB454AEA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61CFF-DF0A-43BA-BB9D-D8358FDD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4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8212D-08F4-432B-9902-82A9E436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6268C-0741-4E42-9B05-9C9CC1AF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B6EA7-E57C-4DB7-AC85-37F20A61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F5057-A027-49AB-BEA2-C771BA9E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349A2-5AA7-4905-96B1-B44D1D40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55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079E5-92FE-49DD-80A0-5B153733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06CAF-8FD5-49AE-AA26-C82B9906B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B6D0DA-8366-4B2E-906B-DD5495A73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9D6DC9-15F9-4BD2-8ABE-BE76B855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15621-D91A-442B-9F4A-7A6F8FFE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444917-C9A9-455B-8F5D-362EDA95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2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4FF8F-2171-488A-AB7F-689C5766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E0E13-E32A-4422-A4FC-6DA9FA0D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BC191A-D522-40D8-B85C-761E07A64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03394D-A783-4BFB-8472-9A62B1C6E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2CCCD6-F83E-4240-826F-D333C6B27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E00D90-81C4-4B47-B9DC-0DC150FF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A43922-49BD-48D3-90DB-7946EA21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A2DF95-6DF2-4927-BF54-2D606872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F5D7B-9647-466D-A5FE-66742386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6759D1-DC8A-47EC-8E21-B3A8A9F4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F0DE4F-95CA-4482-B2F5-29BE5197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CC8F4-343B-4573-9429-979121ED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90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BA03F3-408A-4FDD-BB46-9C830195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DEDB65-0EF7-4B57-91B2-014CBABA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FF9675-DEF3-49AF-8903-CF24F02D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25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49B79-834A-44EF-949B-CA04FB6F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3933F-83D3-436D-BA57-4FBF816A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369BA-62EE-4237-A107-552B9286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A97C6-C47F-477A-A2E9-650F2ADA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65D3B2-571B-4DB5-964C-51A8380B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1198D-876C-417E-8077-8B3C69C5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5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86E2D-9FB7-444C-BA9A-60BF2728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E875DA-E3B9-4761-BCD0-EAC500A8E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10B43-D8DF-40AF-81A9-FE1E3789E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DF82DA-4D09-4D35-BC6F-9CB986D8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73ABE-6E15-4DA2-9030-AE871B09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11D83-50D6-4846-9773-37BEBD18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6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752AF7-A0C3-467A-B13D-74174D8B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A986A4-4997-4761-9F34-480D8301C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800A8-6510-4DCE-BBE2-00560FB38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D410-57C5-4457-9633-7F3D5C92813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EFB22-CD09-47F3-8414-189201901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49088-B144-4507-8D30-D5C6DE611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5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AA1A4BD-21CE-493F-A73D-EC582A3A4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77407"/>
              </p:ext>
            </p:extLst>
          </p:nvPr>
        </p:nvGraphicFramePr>
        <p:xfrm>
          <a:off x="487680" y="1339426"/>
          <a:ext cx="11216640" cy="29785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1873873905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3949350997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709015708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1372535399"/>
                    </a:ext>
                  </a:extLst>
                </a:gridCol>
              </a:tblGrid>
              <a:tr h="446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Initiator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Initiator’s Goal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Participants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 Case Name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02872"/>
                  </a:ext>
                </a:extLst>
              </a:tr>
              <a:tr h="1100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Tenant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Unlock with mobile phone and enter home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Lock, Household Devices, Database, Mobile phone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Unlock (UC-1)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446879"/>
                  </a:ext>
                </a:extLst>
              </a:tr>
              <a:tr h="143118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Landlord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Retire an existing user account and disable access of mobile phone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Database, Mobile Phone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Retire User (UC-4)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01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76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22C83C50-F339-43D0-8942-6675C526DE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7160100"/>
                  </p:ext>
                </p:extLst>
              </p:nvPr>
            </p:nvGraphicFramePr>
            <p:xfrm>
              <a:off x="689344" y="547438"/>
              <a:ext cx="10813312" cy="5763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11231">
                      <a:extLst>
                        <a:ext uri="{9D8B030D-6E8A-4147-A177-3AD203B41FA5}">
                          <a16:colId xmlns:a16="http://schemas.microsoft.com/office/drawing/2014/main" val="323043224"/>
                        </a:ext>
                      </a:extLst>
                    </a:gridCol>
                    <a:gridCol w="6902081">
                      <a:extLst>
                        <a:ext uri="{9D8B030D-6E8A-4147-A177-3AD203B41FA5}">
                          <a16:colId xmlns:a16="http://schemas.microsoft.com/office/drawing/2014/main" val="3933679547"/>
                        </a:ext>
                      </a:extLst>
                    </a:gridCol>
                  </a:tblGrid>
                  <a:tr h="310016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Use Case UC-1: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Unlock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360363"/>
                      </a:ext>
                    </a:extLst>
                  </a:tr>
                  <a:tr h="310016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Related Requirements: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REQ1, REQ2, REQ3, REQ4 and REQ5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2342274"/>
                      </a:ext>
                    </a:extLst>
                  </a:tr>
                  <a:tr h="310016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Initiating Actor: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Any of: Tenant, Landlord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599266"/>
                      </a:ext>
                    </a:extLst>
                  </a:tr>
                  <a:tr h="601859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Actor’s Goal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To disarm the lock with mobile phone and enter, and get space lighted up automatically.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0003542"/>
                      </a:ext>
                    </a:extLst>
                  </a:tr>
                  <a:tr h="310016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Participating Actors: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err="1"/>
                            <a:t>LockDevice</a:t>
                          </a:r>
                          <a:r>
                            <a:rPr lang="en-US" altLang="zh-CN" sz="1600" dirty="0"/>
                            <a:t>, </a:t>
                          </a:r>
                          <a:r>
                            <a:rPr lang="en-US" altLang="zh-CN" sz="1600" dirty="0" err="1"/>
                            <a:t>LightSwitch</a:t>
                          </a:r>
                          <a:r>
                            <a:rPr lang="en-US" altLang="zh-CN" sz="1600" dirty="0"/>
                            <a:t>, Counter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5639411"/>
                      </a:ext>
                    </a:extLst>
                  </a:tr>
                  <a:tr h="1324089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Preconditions: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/>
                            <a:t>The set of mobile phone’s signals stored in the system database is non-empty.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/>
                            <a:t>The system is connected with the Bluetooth of the mobile phone to measure the distance from the mobile phone and receive the mobile phone signals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439288"/>
                      </a:ext>
                    </a:extLst>
                  </a:tr>
                  <a:tr h="363449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Postconditions: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The auto-lock counter has started to count from detection.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3253657"/>
                      </a:ext>
                    </a:extLst>
                  </a:tr>
                  <a:tr h="2132607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Flow of Events for Main Success Scenario: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1600" dirty="0"/>
                            <a:t> 1. Tenant/Landlord arrives at the door, and the system</a:t>
                          </a:r>
                          <a:r>
                            <a:rPr lang="en-US" altLang="zh-CN" sz="1600" baseline="0" dirty="0"/>
                            <a:t> is connected with the Bluetooth of the mobile phone and confirms the distance and signal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oMath>
                          </a14:m>
                          <a:r>
                            <a:rPr lang="en-US" altLang="zh-CN" sz="1600" dirty="0"/>
                            <a:t>System (a)signals to </a:t>
                          </a:r>
                          <a:r>
                            <a:rPr lang="en-US" altLang="zh-CN" sz="1600" dirty="0" err="1"/>
                            <a:t>LockDevice</a:t>
                          </a:r>
                          <a:r>
                            <a:rPr lang="en-US" altLang="zh-CN" sz="1600" baseline="0" dirty="0"/>
                            <a:t> to disarm the lock, and (b) signals to </a:t>
                          </a:r>
                          <a:r>
                            <a:rPr lang="en-US" altLang="zh-CN" sz="1600" baseline="0" dirty="0" err="1"/>
                            <a:t>LightSwitch</a:t>
                          </a:r>
                          <a:r>
                            <a:rPr lang="en-US" altLang="zh-CN" sz="1600" baseline="0" dirty="0"/>
                            <a:t> to turn the light on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1600" dirty="0"/>
                            <a:t>3.System signals to the Counter to start the auto-lock counter to</a:t>
                          </a:r>
                          <a:r>
                            <a:rPr lang="en-US" altLang="zh-CN" sz="1600" baseline="0" dirty="0"/>
                            <a:t> count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1600" dirty="0"/>
                            <a:t> 4.Tenant/Landlord</a:t>
                          </a:r>
                          <a:r>
                            <a:rPr lang="en-US" altLang="zh-CN" sz="1600" baseline="0" dirty="0"/>
                            <a:t> opens the door, enters the home [and shuts the door and locks]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01815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22C83C50-F339-43D0-8942-6675C526DE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7160100"/>
                  </p:ext>
                </p:extLst>
              </p:nvPr>
            </p:nvGraphicFramePr>
            <p:xfrm>
              <a:off x="689344" y="547438"/>
              <a:ext cx="10813312" cy="5763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11231">
                      <a:extLst>
                        <a:ext uri="{9D8B030D-6E8A-4147-A177-3AD203B41FA5}">
                          <a16:colId xmlns:a16="http://schemas.microsoft.com/office/drawing/2014/main" val="323043224"/>
                        </a:ext>
                      </a:extLst>
                    </a:gridCol>
                    <a:gridCol w="6902081">
                      <a:extLst>
                        <a:ext uri="{9D8B030D-6E8A-4147-A177-3AD203B41FA5}">
                          <a16:colId xmlns:a16="http://schemas.microsoft.com/office/drawing/2014/main" val="393367954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Use Case UC-1: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Unlock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36036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Related Requirements: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REQ1, REQ2, REQ3, REQ4 and REQ5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234227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Initiating Actor: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Any of: Tenant, Landlord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599266"/>
                      </a:ext>
                    </a:extLst>
                  </a:tr>
                  <a:tr h="601859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Actor’s Goal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To disarm the lock with mobile phone and enter, and get space lighted up automatically.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000354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Participating Actors: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err="1"/>
                            <a:t>LockDevice</a:t>
                          </a:r>
                          <a:r>
                            <a:rPr lang="en-US" altLang="zh-CN" sz="1600" dirty="0"/>
                            <a:t>, </a:t>
                          </a:r>
                          <a:r>
                            <a:rPr lang="en-US" altLang="zh-CN" sz="1600" dirty="0" err="1"/>
                            <a:t>LightSwitch</a:t>
                          </a:r>
                          <a:r>
                            <a:rPr lang="en-US" altLang="zh-CN" sz="1600" dirty="0"/>
                            <a:t>, Counter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5639411"/>
                      </a:ext>
                    </a:extLst>
                  </a:tr>
                  <a:tr h="1324089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Preconditions: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/>
                            <a:t>The set of mobile phone’s signals stored in the system database is non-empty.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/>
                            <a:t>The system is connected with the Bluetooth of the mobile phone to measure the distance from the mobile phone and receive the mobile phone signals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439288"/>
                      </a:ext>
                    </a:extLst>
                  </a:tr>
                  <a:tr h="363449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Postconditions: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The auto-lock counter has started to count from detection.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3253657"/>
                      </a:ext>
                    </a:extLst>
                  </a:tr>
                  <a:tr h="2132607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Flow of Events for Main Success Scenario: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6802" t="-171143" r="-442" b="-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01815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079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98EA73B-1053-4274-8D2B-8DC7EE2E8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62450"/>
              </p:ext>
            </p:extLst>
          </p:nvPr>
        </p:nvGraphicFramePr>
        <p:xfrm>
          <a:off x="407581" y="623586"/>
          <a:ext cx="11376838" cy="561082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69982">
                  <a:extLst>
                    <a:ext uri="{9D8B030D-6E8A-4147-A177-3AD203B41FA5}">
                      <a16:colId xmlns:a16="http://schemas.microsoft.com/office/drawing/2014/main" val="1698517665"/>
                    </a:ext>
                  </a:extLst>
                </a:gridCol>
                <a:gridCol w="7006856">
                  <a:extLst>
                    <a:ext uri="{9D8B030D-6E8A-4147-A177-3AD203B41FA5}">
                      <a16:colId xmlns:a16="http://schemas.microsoft.com/office/drawing/2014/main" val="699765504"/>
                    </a:ext>
                  </a:extLst>
                </a:gridCol>
              </a:tblGrid>
              <a:tr h="40739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Test-case Identifier: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TC-1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7598"/>
                  </a:ext>
                </a:extLst>
              </a:tr>
              <a:tr h="40739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Use case Tested: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UC-1, main success scenario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834887"/>
                  </a:ext>
                </a:extLst>
              </a:tr>
              <a:tr h="114159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Pass/fail Criteria: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test passes if the user’s mobile phone is within the limited distance and its signal is stored in the database, with less than a maximum allowed number of unsuccessful attempts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22688"/>
                  </a:ext>
                </a:extLst>
              </a:tr>
              <a:tr h="40739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Input Data: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Mobile phone’s signal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28928"/>
                  </a:ext>
                </a:extLst>
              </a:tr>
              <a:tr h="40739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Test Procedure: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Expected Result: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56566"/>
                  </a:ext>
                </a:extLst>
              </a:tr>
              <a:tr h="679804">
                <a:tc>
                  <a:txBody>
                    <a:bodyPr/>
                    <a:lstStyle/>
                    <a:p>
                      <a:r>
                        <a:rPr lang="en-US" altLang="zh-CN" dirty="0"/>
                        <a:t>Step 1. Long distance and correct signal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 beeps to indicate failure; records unsuccessful attempt in the database; prompts the user to try again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61728"/>
                  </a:ext>
                </a:extLst>
              </a:tr>
              <a:tr h="691116">
                <a:tc>
                  <a:txBody>
                    <a:bodyPr/>
                    <a:lstStyle/>
                    <a:p>
                      <a:r>
                        <a:rPr lang="en-US" altLang="zh-CN" dirty="0"/>
                        <a:t>Step 2. Short distance and wrong signal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 beeps to indicate failure; records unsuccessful attempt in the database; prompts the user to try again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6035"/>
                  </a:ext>
                </a:extLst>
              </a:tr>
              <a:tr h="765544">
                <a:tc>
                  <a:txBody>
                    <a:bodyPr/>
                    <a:lstStyle/>
                    <a:p>
                      <a:r>
                        <a:rPr lang="en-US" altLang="zh-CN" dirty="0"/>
                        <a:t>Step 3. Long distance and wrong signal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 beeps to indicate failure; records unsuccessful attempt in the database; prompts the user to try again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383060"/>
                  </a:ext>
                </a:extLst>
              </a:tr>
              <a:tr h="703179">
                <a:tc>
                  <a:txBody>
                    <a:bodyPr/>
                    <a:lstStyle/>
                    <a:p>
                      <a:r>
                        <a:rPr lang="en-US" altLang="zh-CN" dirty="0"/>
                        <a:t>Step 4. Short distance and correct signal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 flashes a green light to indicate success; records successful access in the database; disarms the lock device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3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42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426</Words>
  <Application>Microsoft Office PowerPoint</Application>
  <PresentationFormat>宽屏</PresentationFormat>
  <Paragraphs>50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水 玉</dc:creator>
  <cp:lastModifiedBy>admin</cp:lastModifiedBy>
  <cp:revision>13</cp:revision>
  <dcterms:created xsi:type="dcterms:W3CDTF">2021-03-23T05:41:23Z</dcterms:created>
  <dcterms:modified xsi:type="dcterms:W3CDTF">2021-03-24T14:26:03Z</dcterms:modified>
</cp:coreProperties>
</file>