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0" r:id="rId3"/>
    <p:sldId id="262" r:id="rId4"/>
    <p:sldId id="257" r:id="rId5"/>
    <p:sldId id="258" r:id="rId6"/>
    <p:sldId id="265" r:id="rId7"/>
    <p:sldId id="266" r:id="rId8"/>
    <p:sldId id="259" r:id="rId9"/>
    <p:sldId id="271" r:id="rId10"/>
    <p:sldId id="267" r:id="rId11"/>
    <p:sldId id="269" r:id="rId12"/>
    <p:sldId id="270" r:id="rId13"/>
    <p:sldId id="261"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73C78-EC33-4954-976F-5EBF8525B1E1}" v="2456" dt="2023-03-12T20:11:14.164"/>
    <p1510:client id="{24D3FD93-571D-4B33-AEDF-CD1623D3994A}" v="16" dt="2023-03-11T16:42:01.885"/>
    <p1510:client id="{38C553B9-3F2F-4EEB-99F9-F96365334E91}" v="53" dt="2023-01-23T23:51:04.727"/>
    <p1510:client id="{8C23BBBA-FB2E-4245-9725-2E81B489FA84}" v="24" dt="2023-01-21T21:33:11.936"/>
    <p1510:client id="{DF6D3BCF-9A1E-4EB3-8B71-231932D17C4A}" v="224" dt="2023-01-22T21:36:53.679"/>
    <p1510:client id="{DFB585E0-B793-49E4-B14E-65F267EE8AE9}" v="293" dt="2023-01-22T21:10:37.213"/>
    <p1510:client id="{E653121F-C82C-4ABC-927E-21A88223E270}" v="364" dt="2023-03-11T16:34:53.152"/>
    <p1510:client id="{F3B4D318-808B-4B5C-B70F-F5D46ADAA2ED}" v="146" dt="2023-01-28T18:34:39.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71BC9-7C40-4955-B31B-588473D80E74}" type="datetimeFigureOut">
              <a:t>3/12/2023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427FF-38EC-4FA4-AE38-97EBE9372E11}" type="slidenum">
              <a:t>‹#›</a:t>
            </a:fld>
            <a:endParaRPr lang="en-US"/>
          </a:p>
        </p:txBody>
      </p:sp>
    </p:spTree>
    <p:extLst>
      <p:ext uri="{BB962C8B-B14F-4D97-AF65-F5344CB8AC3E}">
        <p14:creationId xmlns:p14="http://schemas.microsoft.com/office/powerpoint/2010/main" val="294240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I'm Wendell Salas and this is my presentation for my MIS 581 Portfolio Project.</a:t>
            </a:r>
          </a:p>
        </p:txBody>
      </p:sp>
      <p:sp>
        <p:nvSpPr>
          <p:cNvPr id="4" name="Slide Number Placeholder 3"/>
          <p:cNvSpPr>
            <a:spLocks noGrp="1"/>
          </p:cNvSpPr>
          <p:nvPr>
            <p:ph type="sldNum" sz="quarter" idx="5"/>
          </p:nvPr>
        </p:nvSpPr>
        <p:spPr/>
        <p:txBody>
          <a:bodyPr/>
          <a:lstStyle/>
          <a:p>
            <a:fld id="{12B427FF-38EC-4FA4-AE38-97EBE9372E11}" type="slidenum">
              <a:rPr lang="en-US"/>
              <a:t>1</a:t>
            </a:fld>
            <a:endParaRPr lang="en-US"/>
          </a:p>
        </p:txBody>
      </p:sp>
    </p:spTree>
    <p:extLst>
      <p:ext uri="{BB962C8B-B14F-4D97-AF65-F5344CB8AC3E}">
        <p14:creationId xmlns:p14="http://schemas.microsoft.com/office/powerpoint/2010/main" val="3305059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dirty="0">
                <a:cs typeface="Calibri"/>
              </a:rPr>
              <a:t>After the initial data exploration and cleaning of each dataset, we used our custom R program to calculate the distances between each well in the COGCC dataset verses each home in the Residential dataset.  The R program uses special logic to count all homes within a 1,000 ft. distance from each well, and all homes within the 1,000 ft. to 1 mile distance from each well.  Homes that fall outside of the 1 mile circle from a specific well, were not counted.  The homes that did fall within the 1 mile distance had their property taxes summed up and associated with the well that the distances were calculated from.  This information was then merged with specific attributes from the COGCC dataset to create a third output dataset.  This third dataset will be used to calculate the effect each well has on the property tax revenues from the homes within their circle of influence and then incorporated into our model in the SAS software.</a:t>
            </a:r>
          </a:p>
        </p:txBody>
      </p:sp>
      <p:sp>
        <p:nvSpPr>
          <p:cNvPr id="4" name="Slide Number Placeholder 3"/>
          <p:cNvSpPr>
            <a:spLocks noGrp="1"/>
          </p:cNvSpPr>
          <p:nvPr>
            <p:ph type="sldNum" sz="quarter" idx="5"/>
          </p:nvPr>
        </p:nvSpPr>
        <p:spPr/>
        <p:txBody>
          <a:bodyPr/>
          <a:lstStyle/>
          <a:p>
            <a:fld id="{12B427FF-38EC-4FA4-AE38-97EBE9372E11}" type="slidenum">
              <a:t>10</a:t>
            </a:fld>
            <a:endParaRPr lang="en-US"/>
          </a:p>
        </p:txBody>
      </p:sp>
    </p:spTree>
    <p:extLst>
      <p:ext uri="{BB962C8B-B14F-4D97-AF65-F5344CB8AC3E}">
        <p14:creationId xmlns:p14="http://schemas.microsoft.com/office/powerpoint/2010/main" val="259329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results and calculations from the R program's output were then used in our SAS program to develop a Multiple-Linear Regression model to see if we could predict which wells would be good candidates for remediation based on their production, the number of homes within their circles of influence, their effects on residential property taxes, and the property tax assessments.</a:t>
            </a:r>
          </a:p>
          <a:p>
            <a:endParaRPr lang="en-US">
              <a:cs typeface="Calibri"/>
            </a:endParaRPr>
          </a:p>
        </p:txBody>
      </p:sp>
      <p:sp>
        <p:nvSpPr>
          <p:cNvPr id="4" name="Slide Number Placeholder 3"/>
          <p:cNvSpPr>
            <a:spLocks noGrp="1"/>
          </p:cNvSpPr>
          <p:nvPr>
            <p:ph type="sldNum" sz="quarter" idx="5"/>
          </p:nvPr>
        </p:nvSpPr>
        <p:spPr/>
        <p:txBody>
          <a:bodyPr/>
          <a:lstStyle/>
          <a:p>
            <a:fld id="{12B427FF-38EC-4FA4-AE38-97EBE9372E11}" type="slidenum">
              <a:t>11</a:t>
            </a:fld>
            <a:endParaRPr lang="en-US"/>
          </a:p>
        </p:txBody>
      </p:sp>
    </p:spTree>
    <p:extLst>
      <p:ext uri="{BB962C8B-B14F-4D97-AF65-F5344CB8AC3E}">
        <p14:creationId xmlns:p14="http://schemas.microsoft.com/office/powerpoint/2010/main" val="92905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pPr>
              <a:lnSpc>
                <a:spcPct val="90000"/>
              </a:lnSpc>
              <a:spcBef>
                <a:spcPts val="1000"/>
              </a:spcBef>
            </a:pPr>
            <a:r>
              <a:rPr lang="en-US" dirty="0"/>
              <a:t>Our Multiple-Linear Regression model used Stepwise selection to eliminate non-statistically significant variables from the prediction model.</a:t>
            </a:r>
            <a:endParaRPr lang="en-US" dirty="0">
              <a:cs typeface="Calibri"/>
            </a:endParaRPr>
          </a:p>
          <a:p>
            <a:pPr>
              <a:lnSpc>
                <a:spcPct val="90000"/>
              </a:lnSpc>
              <a:spcBef>
                <a:spcPts val="1000"/>
              </a:spcBef>
            </a:pPr>
            <a:r>
              <a:rPr lang="en-US" dirty="0"/>
              <a:t>Out of the original 16 variables, four were found to have a significant effect on determining if a well should be considered for remediation.</a:t>
            </a:r>
            <a:endParaRPr lang="en-US" dirty="0">
              <a:cs typeface="Calibri"/>
            </a:endParaRPr>
          </a:p>
          <a:p>
            <a:pPr>
              <a:lnSpc>
                <a:spcPct val="90000"/>
              </a:lnSpc>
              <a:spcBef>
                <a:spcPts val="1000"/>
              </a:spcBef>
            </a:pPr>
            <a:r>
              <a:rPr lang="en-US" dirty="0"/>
              <a:t>While we were able to develop a model that could predict if a well should be considered for remediation, due to difficulties encountered when attempting to normalize the data, this model suffers from a large Standard Error.  Further refinement of the model will need to be made to reliably use its results.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2B427FF-38EC-4FA4-AE38-97EBE9372E11}" type="slidenum">
              <a:t>12</a:t>
            </a:fld>
            <a:endParaRPr lang="en-US"/>
          </a:p>
        </p:txBody>
      </p:sp>
    </p:spTree>
    <p:extLst>
      <p:ext uri="{BB962C8B-B14F-4D97-AF65-F5344CB8AC3E}">
        <p14:creationId xmlns:p14="http://schemas.microsoft.com/office/powerpoint/2010/main" val="768551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our model still needs work before we can reliably use it to predict which wells should be considered for remediation, we were able to identify four attributes with significant contributions to help us identify wells to consider for remediation.</a:t>
            </a:r>
          </a:p>
          <a:p>
            <a:endParaRPr lang="en-US" dirty="0">
              <a:cs typeface="Calibri"/>
            </a:endParaRPr>
          </a:p>
          <a:p>
            <a:r>
              <a:rPr lang="en-US" dirty="0">
                <a:cs typeface="Calibri"/>
              </a:rPr>
              <a:t>There is still work to be done with parameter normalization to help further refine this model.  Furthermore, we could consider using multiple years' worth of data to help build better trends for more effective predictions.  Moreover,</a:t>
            </a:r>
            <a:r>
              <a:rPr lang="en-US" dirty="0"/>
              <a:t> we may want to explore other models for this analysis that are better at handling non-normalized data. </a:t>
            </a:r>
            <a:endParaRPr lang="en-US" dirty="0">
              <a:cs typeface="Calibri"/>
            </a:endParaRPr>
          </a:p>
          <a:p>
            <a:endParaRPr lang="en-US" dirty="0">
              <a:cs typeface="Calibri"/>
            </a:endParaRPr>
          </a:p>
          <a:p>
            <a:r>
              <a:rPr lang="en-US" dirty="0">
                <a:cs typeface="Calibri"/>
              </a:rPr>
              <a:t>Our calculations were able to quantify what the effect of Oil and Gas operations were for nearby residential properties with respect to property taxes for the county.  We discovered that out of the 285 wells, 123 were generating insufficient property tax revenue to offset their effect on the homes that fell within their circle of influence.  The positive effects of property tax revenue from the other 167 wells was not enough to offset the loss from the 123 insufficient wells, generating an overall negative property tax revenue effect of around $117,000.</a:t>
            </a:r>
          </a:p>
          <a:p>
            <a:endParaRPr lang="en-US" dirty="0">
              <a:cs typeface="Calibri"/>
            </a:endParaRPr>
          </a:p>
          <a:p>
            <a:r>
              <a:rPr lang="en-US" dirty="0">
                <a:cs typeface="Calibri"/>
              </a:rPr>
              <a:t>The lion's share of property taxes goes to fund local schools, generally slightly over 50%.  The negative effect from the loss of approximately $536,000 from residential property tax revenue equates to a loss of around $268,000 from local school funding for 2022.  </a:t>
            </a:r>
          </a:p>
          <a:p>
            <a:endParaRPr lang="en-US" dirty="0">
              <a:cs typeface="Calibri"/>
            </a:endParaRPr>
          </a:p>
          <a:p>
            <a:r>
              <a:rPr lang="en-US" dirty="0">
                <a:cs typeface="Calibri"/>
              </a:rPr>
              <a:t>By identifying these underperforming wells early, local leaders can work with the Oil &amp; Gas Operators to remediate these locations, gain back the property tax revenue loss, and prevent them from becoming orphaned wells.</a:t>
            </a:r>
          </a:p>
        </p:txBody>
      </p:sp>
      <p:sp>
        <p:nvSpPr>
          <p:cNvPr id="4" name="Slide Number Placeholder 3"/>
          <p:cNvSpPr>
            <a:spLocks noGrp="1"/>
          </p:cNvSpPr>
          <p:nvPr>
            <p:ph type="sldNum" sz="quarter" idx="5"/>
          </p:nvPr>
        </p:nvSpPr>
        <p:spPr/>
        <p:txBody>
          <a:bodyPr/>
          <a:lstStyle/>
          <a:p>
            <a:fld id="{12B427FF-38EC-4FA4-AE38-97EBE9372E11}" type="slidenum">
              <a:rPr lang="en-US"/>
              <a:t>13</a:t>
            </a:fld>
            <a:endParaRPr lang="en-US"/>
          </a:p>
        </p:txBody>
      </p:sp>
    </p:spTree>
    <p:extLst>
      <p:ext uri="{BB962C8B-B14F-4D97-AF65-F5344CB8AC3E}">
        <p14:creationId xmlns:p14="http://schemas.microsoft.com/office/powerpoint/2010/main" val="384338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Thank you for your time.  This concludes my presentation.</a:t>
            </a:r>
          </a:p>
        </p:txBody>
      </p:sp>
      <p:sp>
        <p:nvSpPr>
          <p:cNvPr id="4" name="Slide Number Placeholder 3"/>
          <p:cNvSpPr>
            <a:spLocks noGrp="1"/>
          </p:cNvSpPr>
          <p:nvPr>
            <p:ph type="sldNum" sz="quarter" idx="5"/>
          </p:nvPr>
        </p:nvSpPr>
        <p:spPr/>
        <p:txBody>
          <a:bodyPr/>
          <a:lstStyle/>
          <a:p>
            <a:fld id="{12B427FF-38EC-4FA4-AE38-97EBE9372E11}" type="slidenum">
              <a:rPr lang="en-US"/>
              <a:t>14</a:t>
            </a:fld>
            <a:endParaRPr lang="en-US"/>
          </a:p>
        </p:txBody>
      </p:sp>
    </p:spTree>
    <p:extLst>
      <p:ext uri="{BB962C8B-B14F-4D97-AF65-F5344CB8AC3E}">
        <p14:creationId xmlns:p14="http://schemas.microsoft.com/office/powerpoint/2010/main" val="17789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presentation I will give a brief introduction to my project, the reason for this study, discuss the methods used in the analysis, the results that were obtained, and the conclusions derived from the results.</a:t>
            </a:r>
          </a:p>
        </p:txBody>
      </p:sp>
      <p:sp>
        <p:nvSpPr>
          <p:cNvPr id="4" name="Slide Number Placeholder 3"/>
          <p:cNvSpPr>
            <a:spLocks noGrp="1"/>
          </p:cNvSpPr>
          <p:nvPr>
            <p:ph type="sldNum" sz="quarter" idx="5"/>
          </p:nvPr>
        </p:nvSpPr>
        <p:spPr/>
        <p:txBody>
          <a:bodyPr/>
          <a:lstStyle/>
          <a:p>
            <a:fld id="{12B427FF-38EC-4FA4-AE38-97EBE9372E11}" type="slidenum">
              <a:rPr lang="en-US"/>
              <a:t>2</a:t>
            </a:fld>
            <a:endParaRPr lang="en-US"/>
          </a:p>
        </p:txBody>
      </p:sp>
    </p:spTree>
    <p:extLst>
      <p:ext uri="{BB962C8B-B14F-4D97-AF65-F5344CB8AC3E}">
        <p14:creationId xmlns:p14="http://schemas.microsoft.com/office/powerpoint/2010/main" val="394702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There have been past studies that discussed the benefits that come from Oil and Gas development through the revenue generated from property taxes.  Additionally, there have been studies that discussed the impacts of Oil and Gas development on home values.  These studies tried to quantify both the positive and negative effects of Oil &amp; Gas development.  The study by Stephens &amp; Weinstein (2019) mentioned how difficult it can be to quantify the substitution affects between the revenue that is brought in from the wells and the revenue loss associated with reduced home valuations.  This study takes on the challenge of trying to quantify this substitution effect by looking at how it may impact property tax revenues for local communities.</a:t>
            </a:r>
          </a:p>
          <a:p>
            <a:endParaRPr lang="en-US" dirty="0">
              <a:cs typeface="Calibri"/>
            </a:endParaRPr>
          </a:p>
          <a:p>
            <a:r>
              <a:rPr lang="en-US" dirty="0">
                <a:cs typeface="Calibri"/>
              </a:rPr>
              <a:t>Another concern of Oil and Gas operations is the issue with orphaned wells.  Orphaned wells are wells that are no longer associated with a viable operating entity.  These wells become wards of the State and it then becomes the responsibility of State government to remediate these sites at the tax payer's expense.</a:t>
            </a:r>
          </a:p>
        </p:txBody>
      </p:sp>
      <p:sp>
        <p:nvSpPr>
          <p:cNvPr id="4" name="Slide Number Placeholder 3"/>
          <p:cNvSpPr>
            <a:spLocks noGrp="1"/>
          </p:cNvSpPr>
          <p:nvPr>
            <p:ph type="sldNum" sz="quarter" idx="5"/>
          </p:nvPr>
        </p:nvSpPr>
        <p:spPr/>
        <p:txBody>
          <a:bodyPr/>
          <a:lstStyle/>
          <a:p>
            <a:fld id="{12B427FF-38EC-4FA4-AE38-97EBE9372E11}" type="slidenum">
              <a:rPr lang="en-US"/>
              <a:t>3</a:t>
            </a:fld>
            <a:endParaRPr lang="en-US"/>
          </a:p>
        </p:txBody>
      </p:sp>
    </p:spTree>
    <p:extLst>
      <p:ext uri="{BB962C8B-B14F-4D97-AF65-F5344CB8AC3E}">
        <p14:creationId xmlns:p14="http://schemas.microsoft.com/office/powerpoint/2010/main" val="361663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reason for undertaking this study was to help find a repeatable process that could aid local government decision makers on identifying Oil and Gas properties that should be considered for remediation based on their ability to offset property tax revenue loss from their proximity to residential developments.  We hope that identifying these Wells early will also allow local government to get the Oil and Gas Operators to remediate these locations before they become orphaned wells.</a:t>
            </a:r>
          </a:p>
        </p:txBody>
      </p:sp>
      <p:sp>
        <p:nvSpPr>
          <p:cNvPr id="4" name="Slide Number Placeholder 3"/>
          <p:cNvSpPr>
            <a:spLocks noGrp="1"/>
          </p:cNvSpPr>
          <p:nvPr>
            <p:ph type="sldNum" sz="quarter" idx="5"/>
          </p:nvPr>
        </p:nvSpPr>
        <p:spPr/>
        <p:txBody>
          <a:bodyPr/>
          <a:lstStyle/>
          <a:p>
            <a:fld id="{12B427FF-38EC-4FA4-AE38-97EBE9372E11}" type="slidenum">
              <a:t>4</a:t>
            </a:fld>
            <a:endParaRPr lang="en-US"/>
          </a:p>
        </p:txBody>
      </p:sp>
    </p:spTree>
    <p:extLst>
      <p:ext uri="{BB962C8B-B14F-4D97-AF65-F5344CB8AC3E}">
        <p14:creationId xmlns:p14="http://schemas.microsoft.com/office/powerpoint/2010/main" val="26180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dirty="0">
                <a:cs typeface="Calibri"/>
              </a:rPr>
              <a:t>This analysis used publicly available data files from the Boulder County Assessor's and the Colorado Oil and Gas Conservation Commission's websites.</a:t>
            </a:r>
          </a:p>
          <a:p>
            <a:endParaRPr lang="en-US">
              <a:cs typeface="Calibri"/>
            </a:endParaRPr>
          </a:p>
          <a:p>
            <a:r>
              <a:rPr lang="en-US" dirty="0">
                <a:cs typeface="Calibri"/>
              </a:rPr>
              <a:t>Both data sources had latitudinal and longitudinal coordinates associated with individual properties for the Assessor's data and for the well head locations in the COGCC's data.</a:t>
            </a:r>
          </a:p>
          <a:p>
            <a:endParaRPr lang="en-US">
              <a:cs typeface="Calibri"/>
            </a:endParaRPr>
          </a:p>
          <a:p>
            <a:r>
              <a:rPr lang="en-US" dirty="0">
                <a:cs typeface="Calibri"/>
              </a:rPr>
              <a:t>To Combine these two datasets we used a custom R-script to compare each well's coordinates with those of all residential properties in Boulder County based on the two Circles of Influence that were used for this study.  The criteria for the Circles of Influence and the effects on property taxes from residential homes was derived from the study by Stephens &amp; Weinstein (2019).</a:t>
            </a:r>
          </a:p>
        </p:txBody>
      </p:sp>
      <p:sp>
        <p:nvSpPr>
          <p:cNvPr id="4" name="Slide Number Placeholder 3"/>
          <p:cNvSpPr>
            <a:spLocks noGrp="1"/>
          </p:cNvSpPr>
          <p:nvPr>
            <p:ph type="sldNum" sz="quarter" idx="5"/>
          </p:nvPr>
        </p:nvSpPr>
        <p:spPr/>
        <p:txBody>
          <a:bodyPr/>
          <a:lstStyle/>
          <a:p>
            <a:fld id="{12B427FF-38EC-4FA4-AE38-97EBE9372E11}" type="slidenum">
              <a:t>5</a:t>
            </a:fld>
            <a:endParaRPr lang="en-US"/>
          </a:p>
        </p:txBody>
      </p:sp>
    </p:spTree>
    <p:extLst>
      <p:ext uri="{BB962C8B-B14F-4D97-AF65-F5344CB8AC3E}">
        <p14:creationId xmlns:p14="http://schemas.microsoft.com/office/powerpoint/2010/main" val="3558678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Assessor's data consisted of four main datasets.  </a:t>
            </a:r>
          </a:p>
          <a:p>
            <a:r>
              <a:rPr lang="en-US" dirty="0">
                <a:cs typeface="Calibri"/>
              </a:rPr>
              <a:t>The </a:t>
            </a:r>
            <a:r>
              <a:rPr lang="en-US" dirty="0" err="1">
                <a:cs typeface="Calibri"/>
              </a:rPr>
              <a:t>Account_Parcels</a:t>
            </a:r>
            <a:r>
              <a:rPr lang="en-US" dirty="0">
                <a:cs typeface="Calibri"/>
              </a:rPr>
              <a:t> dataset contained the relationships between individual accounts and the land line parcel numbers associated with each account.  </a:t>
            </a:r>
          </a:p>
          <a:p>
            <a:r>
              <a:rPr lang="en-US" dirty="0">
                <a:cs typeface="Calibri"/>
              </a:rPr>
              <a:t>The </a:t>
            </a:r>
            <a:r>
              <a:rPr lang="en-US" dirty="0" err="1">
                <a:cs typeface="Calibri"/>
              </a:rPr>
              <a:t>Owner_Address</a:t>
            </a:r>
            <a:r>
              <a:rPr lang="en-US" dirty="0">
                <a:cs typeface="Calibri"/>
              </a:rPr>
              <a:t> data contained each accounts mill levy, and </a:t>
            </a:r>
            <a:r>
              <a:rPr lang="en-US" dirty="0" err="1">
                <a:cs typeface="Calibri"/>
              </a:rPr>
              <a:t>lat</a:t>
            </a:r>
            <a:r>
              <a:rPr lang="en-US" dirty="0">
                <a:cs typeface="Calibri"/>
              </a:rPr>
              <a:t> and long coordinates associated with each parcel's location.  </a:t>
            </a:r>
          </a:p>
          <a:p>
            <a:r>
              <a:rPr lang="en-US" dirty="0">
                <a:cs typeface="Calibri"/>
              </a:rPr>
              <a:t>The Values dataset contained all of the assessment values and estimated property taxes for each account.  </a:t>
            </a:r>
          </a:p>
          <a:p>
            <a:r>
              <a:rPr lang="en-US" dirty="0">
                <a:cs typeface="Calibri"/>
              </a:rPr>
              <a:t>Furthermore, we were able to obtain the property tax information for each well in Boulder County from the Assessor's database.</a:t>
            </a:r>
          </a:p>
          <a:p>
            <a:endParaRPr lang="en-US">
              <a:cs typeface="Calibri"/>
            </a:endParaRPr>
          </a:p>
        </p:txBody>
      </p:sp>
      <p:sp>
        <p:nvSpPr>
          <p:cNvPr id="4" name="Slide Number Placeholder 3"/>
          <p:cNvSpPr>
            <a:spLocks noGrp="1"/>
          </p:cNvSpPr>
          <p:nvPr>
            <p:ph type="sldNum" sz="quarter" idx="5"/>
          </p:nvPr>
        </p:nvSpPr>
        <p:spPr/>
        <p:txBody>
          <a:bodyPr/>
          <a:lstStyle/>
          <a:p>
            <a:fld id="{12B427FF-38EC-4FA4-AE38-97EBE9372E11}" type="slidenum">
              <a:t>6</a:t>
            </a:fld>
            <a:endParaRPr lang="en-US"/>
          </a:p>
        </p:txBody>
      </p:sp>
    </p:spTree>
    <p:extLst>
      <p:ext uri="{BB962C8B-B14F-4D97-AF65-F5344CB8AC3E}">
        <p14:creationId xmlns:p14="http://schemas.microsoft.com/office/powerpoint/2010/main" val="211822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From the COGCC's website we were able to get the 2022 Well Production data for all wells in Boulder County. </a:t>
            </a:r>
          </a:p>
          <a:p>
            <a:r>
              <a:rPr lang="en-US" dirty="0">
                <a:cs typeface="Calibri"/>
              </a:rPr>
              <a:t>We then combined this data with the Well Spot Location Data, which had all of the </a:t>
            </a:r>
            <a:r>
              <a:rPr lang="en-US" dirty="0" err="1">
                <a:cs typeface="Calibri"/>
              </a:rPr>
              <a:t>lat</a:t>
            </a:r>
            <a:r>
              <a:rPr lang="en-US" dirty="0">
                <a:cs typeface="Calibri"/>
              </a:rPr>
              <a:t> and long coordinates for each wellhead.</a:t>
            </a:r>
          </a:p>
          <a:p>
            <a:r>
              <a:rPr lang="en-US" dirty="0">
                <a:cs typeface="Calibri"/>
              </a:rPr>
              <a:t>The two COGCC datasets were then combined with the 2022 property tax information, for each well, that was obtained from the County Assessor's database.</a:t>
            </a:r>
            <a:endParaRPr lang="en-US" dirty="0"/>
          </a:p>
          <a:p>
            <a:endParaRPr lang="en-US">
              <a:cs typeface="Calibri"/>
            </a:endParaRPr>
          </a:p>
        </p:txBody>
      </p:sp>
      <p:sp>
        <p:nvSpPr>
          <p:cNvPr id="4" name="Slide Number Placeholder 3"/>
          <p:cNvSpPr>
            <a:spLocks noGrp="1"/>
          </p:cNvSpPr>
          <p:nvPr>
            <p:ph type="sldNum" sz="quarter" idx="5"/>
          </p:nvPr>
        </p:nvSpPr>
        <p:spPr/>
        <p:txBody>
          <a:bodyPr/>
          <a:lstStyle/>
          <a:p>
            <a:fld id="{12B427FF-38EC-4FA4-AE38-97EBE9372E11}" type="slidenum">
              <a:t>7</a:t>
            </a:fld>
            <a:endParaRPr lang="en-US"/>
          </a:p>
        </p:txBody>
      </p:sp>
    </p:spTree>
    <p:extLst>
      <p:ext uri="{BB962C8B-B14F-4D97-AF65-F5344CB8AC3E}">
        <p14:creationId xmlns:p14="http://schemas.microsoft.com/office/powerpoint/2010/main" val="45194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Stephens &amp; Weinstein (2019) study looked at the effects of Oil and Gas well development from the perspective of the individual homes.  Our study will reverse that perspective and look at it from the Oil &amp; Gas Well's effect on homes within its circles of influence.  Based on the results from the Stephens &amp; Weinstein (2019) study, we will take their analysis findings and apply it to determine the total property tax revenue effect that a single well will have on homes that fall within a 1,000 ft. circle and a 1 mile circle.  Stephens &amp; Weinstein's (2019) study calculated that homes with views of existing well sites had a reduction in value of 0.8% compared to homes that did not have views of well sites.  They also found that homes that were located within a 1 mile radius of where Oil and Gas wells were located still experienced a decline of 0.1% of their valuations compared to homes that were further away than 1 mile (Stephens &amp; Weinstein, 2019).  For this study, we will identify homes that are within the 1,000 ft. circle as home that are within view of a well, and hence experience the higher valuation loss.  Homes that fall between the 1,000 ft. and 1 mile circle will be designated as homes that experience the lower amount of property valuation loss, due to their proximity to Oil &amp; Gas operations. </a:t>
            </a:r>
          </a:p>
        </p:txBody>
      </p:sp>
      <p:sp>
        <p:nvSpPr>
          <p:cNvPr id="4" name="Slide Number Placeholder 3"/>
          <p:cNvSpPr>
            <a:spLocks noGrp="1"/>
          </p:cNvSpPr>
          <p:nvPr>
            <p:ph type="sldNum" sz="quarter" idx="5"/>
          </p:nvPr>
        </p:nvSpPr>
        <p:spPr/>
        <p:txBody>
          <a:bodyPr/>
          <a:lstStyle/>
          <a:p>
            <a:fld id="{12B427FF-38EC-4FA4-AE38-97EBE9372E11}" type="slidenum">
              <a:t>8</a:t>
            </a:fld>
            <a:endParaRPr lang="en-US"/>
          </a:p>
        </p:txBody>
      </p:sp>
    </p:spTree>
    <p:extLst>
      <p:ext uri="{BB962C8B-B14F-4D97-AF65-F5344CB8AC3E}">
        <p14:creationId xmlns:p14="http://schemas.microsoft.com/office/powerpoint/2010/main" val="40912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image shows two actual well locations and their proximity to the surrounding residential developments in our study area.  The well to the north is a producing Oil and Gas well and the well to the south is a shut-in well.  The smaller inner circle is the 1,000 ft. perimeter and the outer circle is the 1 mile perimeter.  We can see the variations in population densities that surround these two wells.  Some areas have densely populated suburban developments, while others are less densely populated rural residences.  We can see that there is potential for hundreds of homes to be impacted by Oil &amp; Gas development in these areas.</a:t>
            </a:r>
          </a:p>
          <a:p>
            <a:endParaRPr lang="en-US" dirty="0">
              <a:cs typeface="Calibri"/>
            </a:endParaRPr>
          </a:p>
        </p:txBody>
      </p:sp>
      <p:sp>
        <p:nvSpPr>
          <p:cNvPr id="4" name="Slide Number Placeholder 3"/>
          <p:cNvSpPr>
            <a:spLocks noGrp="1"/>
          </p:cNvSpPr>
          <p:nvPr>
            <p:ph type="sldNum" sz="quarter" idx="5"/>
          </p:nvPr>
        </p:nvSpPr>
        <p:spPr/>
        <p:txBody>
          <a:bodyPr/>
          <a:lstStyle/>
          <a:p>
            <a:fld id="{12B427FF-38EC-4FA4-AE38-97EBE9372E11}" type="slidenum">
              <a:t>9</a:t>
            </a:fld>
            <a:endParaRPr lang="en-US"/>
          </a:p>
        </p:txBody>
      </p:sp>
    </p:spTree>
    <p:extLst>
      <p:ext uri="{BB962C8B-B14F-4D97-AF65-F5344CB8AC3E}">
        <p14:creationId xmlns:p14="http://schemas.microsoft.com/office/powerpoint/2010/main" val="336962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9716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263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44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160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511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213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67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341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659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6249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588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341886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016/j.enpol.2018.02.042" TargetMode="External"/><Relationship Id="rId3" Type="http://schemas.openxmlformats.org/officeDocument/2006/relationships/hyperlink" Target="https://bouldercounty.gov/property-and-land/assessor/data-download/" TargetMode="External"/><Relationship Id="rId7" Type="http://schemas.openxmlformats.org/officeDocument/2006/relationships/hyperlink" Target="https://www.epa.gov/ghgemissions/inventory-us-greenhouse-gas-emissions-and-sink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ogcc.state.co.us/data.html#/cogis" TargetMode="External"/><Relationship Id="rId11" Type="http://schemas.openxmlformats.org/officeDocument/2006/relationships/hyperlink" Target="https://doi.org/10.1002/pam.21911" TargetMode="External"/><Relationship Id="rId5" Type="http://schemas.openxmlformats.org/officeDocument/2006/relationships/hyperlink" Target="https://cogcc.state.co.us/data2.html#/downloads" TargetMode="External"/><Relationship Id="rId10" Type="http://schemas.openxmlformats.org/officeDocument/2006/relationships/hyperlink" Target="https://doi.org/10.1111/grow.12335" TargetMode="External"/><Relationship Id="rId4" Type="http://schemas.openxmlformats.org/officeDocument/2006/relationships/hyperlink" Target="https://opendata-bouldercounty.hub.arcgis.com/datasets/bouldercounty::address-points/about" TargetMode="External"/><Relationship Id="rId9" Type="http://schemas.openxmlformats.org/officeDocument/2006/relationships/hyperlink" Target="https://coloradosun.com/2021/04/01/orphan-wells-clean-up-colorado-biden-benne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1657" y="389740"/>
            <a:ext cx="4129645" cy="2787805"/>
          </a:xfrm>
        </p:spPr>
        <p:txBody>
          <a:bodyPr anchor="ctr">
            <a:normAutofit/>
          </a:bodyPr>
          <a:lstStyle/>
          <a:p>
            <a:r>
              <a:rPr lang="en-US">
                <a:cs typeface="Calibri Light"/>
              </a:rPr>
              <a:t>Portfolio Project</a:t>
            </a:r>
          </a:p>
        </p:txBody>
      </p:sp>
      <p:sp>
        <p:nvSpPr>
          <p:cNvPr id="3" name="Subtitle 2"/>
          <p:cNvSpPr>
            <a:spLocks noGrp="1"/>
          </p:cNvSpPr>
          <p:nvPr>
            <p:ph type="subTitle" idx="1"/>
          </p:nvPr>
        </p:nvSpPr>
        <p:spPr>
          <a:xfrm>
            <a:off x="1111658" y="3119771"/>
            <a:ext cx="4129177" cy="2709230"/>
          </a:xfrm>
        </p:spPr>
        <p:txBody>
          <a:bodyPr anchor="b">
            <a:normAutofit/>
          </a:bodyPr>
          <a:lstStyle/>
          <a:p>
            <a:r>
              <a:rPr lang="en-US" dirty="0">
                <a:cs typeface="Calibri"/>
              </a:rPr>
              <a:t>Wendell Salas</a:t>
            </a:r>
          </a:p>
          <a:p>
            <a:r>
              <a:rPr lang="en-US" dirty="0">
                <a:cs typeface="Calibri"/>
              </a:rPr>
              <a:t>MIS 581 Capstone: Business Intelligence and Data Analytics</a:t>
            </a:r>
          </a:p>
          <a:p>
            <a:r>
              <a:rPr lang="en-US" dirty="0">
                <a:cs typeface="Calibri"/>
              </a:rPr>
              <a:t>Dr. Jamia Mills</a:t>
            </a:r>
          </a:p>
          <a:p>
            <a:r>
              <a:rPr lang="en-US" dirty="0">
                <a:cs typeface="Calibri"/>
              </a:rPr>
              <a:t>March 12, 2023</a:t>
            </a:r>
          </a:p>
        </p:txBody>
      </p:sp>
      <p:pic>
        <p:nvPicPr>
          <p:cNvPr id="4" name="Picture 3">
            <a:extLst>
              <a:ext uri="{FF2B5EF4-FFF2-40B4-BE49-F238E27FC236}">
                <a16:creationId xmlns:a16="http://schemas.microsoft.com/office/drawing/2014/main" id="{ABA4F748-9D21-E064-DFE0-97F05E0D1278}"/>
              </a:ext>
            </a:extLst>
          </p:cNvPr>
          <p:cNvPicPr>
            <a:picLocks noChangeAspect="1"/>
          </p:cNvPicPr>
          <p:nvPr/>
        </p:nvPicPr>
        <p:blipFill rotWithShape="1">
          <a:blip r:embed="rId3"/>
          <a:srcRect l="18479" r="14857" b="4"/>
          <a:stretch/>
        </p:blipFill>
        <p:spPr>
          <a:xfrm>
            <a:off x="6096001" y="10"/>
            <a:ext cx="6095999" cy="685799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CD17B-6037-ADAB-769E-30272569555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Results (Combining the two datasets)</a:t>
            </a:r>
          </a:p>
        </p:txBody>
      </p:sp>
      <p:sp>
        <p:nvSpPr>
          <p:cNvPr id="3" name="Content Placeholder 2">
            <a:extLst>
              <a:ext uri="{FF2B5EF4-FFF2-40B4-BE49-F238E27FC236}">
                <a16:creationId xmlns:a16="http://schemas.microsoft.com/office/drawing/2014/main" id="{3F26D300-4251-4A9D-E0DF-39E322482274}"/>
              </a:ext>
            </a:extLst>
          </p:cNvPr>
          <p:cNvSpPr>
            <a:spLocks noGrp="1"/>
          </p:cNvSpPr>
          <p:nvPr>
            <p:ph idx="1"/>
          </p:nvPr>
        </p:nvSpPr>
        <p:spPr>
          <a:xfrm>
            <a:off x="451449" y="1599331"/>
            <a:ext cx="11593086" cy="5264865"/>
          </a:xfrm>
        </p:spPr>
        <p:txBody>
          <a:bodyPr vert="horz" lIns="91440" tIns="45720" rIns="91440" bIns="45720" rtlCol="0" anchor="ctr">
            <a:normAutofit fontScale="92500" lnSpcReduction="20000"/>
          </a:bodyPr>
          <a:lstStyle/>
          <a:p>
            <a:r>
              <a:rPr lang="en-US" sz="4000" dirty="0">
                <a:cs typeface="Calibri"/>
              </a:rPr>
              <a:t>Residential Dataset</a:t>
            </a:r>
          </a:p>
          <a:p>
            <a:pPr lvl="1"/>
            <a:r>
              <a:rPr lang="en-US" sz="3600" dirty="0">
                <a:cs typeface="Calibri"/>
              </a:rPr>
              <a:t>104,826 residential properties</a:t>
            </a:r>
          </a:p>
          <a:p>
            <a:r>
              <a:rPr lang="en-US" sz="4000" dirty="0">
                <a:cs typeface="Calibri"/>
              </a:rPr>
              <a:t>COGCC Dataset</a:t>
            </a:r>
          </a:p>
          <a:p>
            <a:pPr lvl="1"/>
            <a:r>
              <a:rPr lang="en-US" sz="3600" dirty="0">
                <a:cs typeface="Calibri"/>
              </a:rPr>
              <a:t>285 well locations</a:t>
            </a:r>
          </a:p>
          <a:p>
            <a:r>
              <a:rPr lang="en-US" sz="4000" dirty="0">
                <a:cs typeface="Calibri"/>
              </a:rPr>
              <a:t>Used R scripts to build a third dataset</a:t>
            </a:r>
          </a:p>
          <a:p>
            <a:pPr lvl="1"/>
            <a:r>
              <a:rPr lang="en-US" sz="3600" dirty="0">
                <a:cs typeface="Calibri"/>
              </a:rPr>
              <a:t>Calculated all distances between each well to every home</a:t>
            </a:r>
          </a:p>
          <a:p>
            <a:pPr lvl="1"/>
            <a:r>
              <a:rPr lang="en-US" sz="3600" dirty="0">
                <a:cs typeface="Calibri"/>
              </a:rPr>
              <a:t>Removed any home further away than 1 mile</a:t>
            </a:r>
          </a:p>
          <a:p>
            <a:pPr lvl="1"/>
            <a:r>
              <a:rPr lang="en-US" sz="3600" dirty="0">
                <a:cs typeface="Calibri"/>
              </a:rPr>
              <a:t>Built two counts</a:t>
            </a:r>
          </a:p>
          <a:p>
            <a:pPr lvl="2"/>
            <a:r>
              <a:rPr lang="en-US" sz="3200" dirty="0">
                <a:cs typeface="Calibri"/>
              </a:rPr>
              <a:t>Homes within 1,000 ft</a:t>
            </a:r>
          </a:p>
          <a:p>
            <a:pPr lvl="2"/>
            <a:r>
              <a:rPr lang="en-US" sz="3200" dirty="0">
                <a:cs typeface="Calibri"/>
              </a:rPr>
              <a:t>Homes within 1 mile</a:t>
            </a:r>
          </a:p>
          <a:p>
            <a:pPr lvl="1"/>
            <a:r>
              <a:rPr lang="en-US" sz="3600" dirty="0">
                <a:cs typeface="Calibri"/>
              </a:rPr>
              <a:t>Sum of home property tax</a:t>
            </a:r>
          </a:p>
        </p:txBody>
      </p:sp>
    </p:spTree>
    <p:extLst>
      <p:ext uri="{BB962C8B-B14F-4D97-AF65-F5344CB8AC3E}">
        <p14:creationId xmlns:p14="http://schemas.microsoft.com/office/powerpoint/2010/main" val="35595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CD17B-6037-ADAB-769E-30272569555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Results (Multiple-Linear Regression)</a:t>
            </a:r>
          </a:p>
        </p:txBody>
      </p:sp>
      <p:sp>
        <p:nvSpPr>
          <p:cNvPr id="3" name="Content Placeholder 2">
            <a:extLst>
              <a:ext uri="{FF2B5EF4-FFF2-40B4-BE49-F238E27FC236}">
                <a16:creationId xmlns:a16="http://schemas.microsoft.com/office/drawing/2014/main" id="{3F26D300-4251-4A9D-E0DF-39E322482274}"/>
              </a:ext>
            </a:extLst>
          </p:cNvPr>
          <p:cNvSpPr>
            <a:spLocks noGrp="1"/>
          </p:cNvSpPr>
          <p:nvPr>
            <p:ph idx="1"/>
          </p:nvPr>
        </p:nvSpPr>
        <p:spPr>
          <a:xfrm>
            <a:off x="465826" y="2102538"/>
            <a:ext cx="11708105" cy="4761658"/>
          </a:xfrm>
        </p:spPr>
        <p:txBody>
          <a:bodyPr vert="horz" lIns="91440" tIns="45720" rIns="91440" bIns="45720" rtlCol="0" anchor="ctr">
            <a:normAutofit lnSpcReduction="10000"/>
          </a:bodyPr>
          <a:lstStyle/>
          <a:p>
            <a:r>
              <a:rPr lang="en-US" sz="4000" dirty="0">
                <a:cs typeface="Calibri"/>
              </a:rPr>
              <a:t>Used parameters from the third dataset to build a Multiple-Linear Regression Model</a:t>
            </a:r>
          </a:p>
          <a:p>
            <a:pPr lvl="1"/>
            <a:r>
              <a:rPr lang="en-US" sz="3600" dirty="0">
                <a:cs typeface="Calibri"/>
              </a:rPr>
              <a:t>Trying to identify attributes that could predict if a well should be considered for remediation</a:t>
            </a:r>
          </a:p>
          <a:p>
            <a:pPr lvl="1"/>
            <a:r>
              <a:rPr lang="en-US" sz="3600" dirty="0">
                <a:cs typeface="Calibri"/>
              </a:rPr>
              <a:t>Identified 4 Attributes</a:t>
            </a:r>
          </a:p>
          <a:p>
            <a:pPr lvl="2"/>
            <a:r>
              <a:rPr lang="en-US" sz="3200" dirty="0">
                <a:cs typeface="Calibri"/>
              </a:rPr>
              <a:t>Gas Sales</a:t>
            </a:r>
          </a:p>
          <a:p>
            <a:pPr lvl="2"/>
            <a:r>
              <a:rPr lang="en-US" sz="3200" dirty="0">
                <a:cs typeface="Calibri"/>
              </a:rPr>
              <a:t>Well Property Tax</a:t>
            </a:r>
          </a:p>
          <a:p>
            <a:pPr lvl="2"/>
            <a:r>
              <a:rPr lang="en-US" sz="3200" dirty="0">
                <a:cs typeface="Calibri"/>
              </a:rPr>
              <a:t>Average Home Property Tax</a:t>
            </a:r>
          </a:p>
          <a:p>
            <a:pPr lvl="2"/>
            <a:r>
              <a:rPr lang="en-US" sz="3200" dirty="0">
                <a:cs typeface="Calibri"/>
              </a:rPr>
              <a:t>Property Tax Effect for Homes within a 1 Mile Radius</a:t>
            </a:r>
          </a:p>
        </p:txBody>
      </p:sp>
    </p:spTree>
    <p:extLst>
      <p:ext uri="{BB962C8B-B14F-4D97-AF65-F5344CB8AC3E}">
        <p14:creationId xmlns:p14="http://schemas.microsoft.com/office/powerpoint/2010/main" val="325495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17B-6037-ADAB-769E-30272569555E}"/>
              </a:ext>
            </a:extLst>
          </p:cNvPr>
          <p:cNvSpPr>
            <a:spLocks noGrp="1"/>
          </p:cNvSpPr>
          <p:nvPr>
            <p:ph type="title"/>
          </p:nvPr>
        </p:nvSpPr>
        <p:spPr/>
        <p:txBody>
          <a:bodyPr>
            <a:normAutofit/>
          </a:bodyPr>
          <a:lstStyle/>
          <a:p>
            <a:r>
              <a:rPr lang="en-US" sz="4000" dirty="0">
                <a:solidFill>
                  <a:srgbClr val="FFFFFF"/>
                </a:solidFill>
                <a:cs typeface="Calibri Light"/>
              </a:rPr>
              <a:t>Results (Multiple-Linear Regression; Cont.)</a:t>
            </a:r>
          </a:p>
        </p:txBody>
      </p:sp>
      <p:sp>
        <p:nvSpPr>
          <p:cNvPr id="4" name="Text Placeholder 3">
            <a:extLst>
              <a:ext uri="{FF2B5EF4-FFF2-40B4-BE49-F238E27FC236}">
                <a16:creationId xmlns:a16="http://schemas.microsoft.com/office/drawing/2014/main" id="{3EC76764-839E-D1A4-9C72-26ADA2B4DD55}"/>
              </a:ext>
            </a:extLst>
          </p:cNvPr>
          <p:cNvSpPr>
            <a:spLocks noGrp="1"/>
          </p:cNvSpPr>
          <p:nvPr>
            <p:ph type="body" sz="half" idx="2"/>
          </p:nvPr>
        </p:nvSpPr>
        <p:spPr>
          <a:xfrm>
            <a:off x="264694" y="820947"/>
            <a:ext cx="5815670" cy="2603890"/>
          </a:xfrm>
        </p:spPr>
        <p:txBody>
          <a:bodyPr vert="horz" lIns="91440" tIns="45720" rIns="91440" bIns="45720" rtlCol="0" anchor="t">
            <a:normAutofit/>
          </a:bodyPr>
          <a:lstStyle/>
          <a:p>
            <a:r>
              <a:rPr lang="en-US" sz="2000" b="1" dirty="0">
                <a:cs typeface="Calibri"/>
              </a:rPr>
              <a:t>This analysis used a Multiple-Linear Regression model with Stepwise selection.</a:t>
            </a:r>
          </a:p>
          <a:p>
            <a:pPr marL="342900" indent="-342900">
              <a:buChar char="•"/>
            </a:pPr>
            <a:r>
              <a:rPr lang="en-US" sz="2000" dirty="0">
                <a:cs typeface="Calibri"/>
              </a:rPr>
              <a:t>Out of 16 variables four were found to be significant.</a:t>
            </a:r>
          </a:p>
          <a:p>
            <a:pPr marL="342900" indent="-342900">
              <a:buChar char="•"/>
            </a:pPr>
            <a:r>
              <a:rPr lang="en-US" sz="2000" dirty="0">
                <a:cs typeface="Calibri"/>
              </a:rPr>
              <a:t>The model suffers from a large Standard Error.</a:t>
            </a:r>
          </a:p>
        </p:txBody>
      </p:sp>
      <p:pic>
        <p:nvPicPr>
          <p:cNvPr id="8" name="Picture 9" descr="Table&#10;&#10;Description automatically generated">
            <a:extLst>
              <a:ext uri="{FF2B5EF4-FFF2-40B4-BE49-F238E27FC236}">
                <a16:creationId xmlns:a16="http://schemas.microsoft.com/office/drawing/2014/main" id="{57FFC08D-72C3-B9D0-CB4C-3F69ACCAFFFA}"/>
              </a:ext>
            </a:extLst>
          </p:cNvPr>
          <p:cNvPicPr>
            <a:picLocks noChangeAspect="1"/>
          </p:cNvPicPr>
          <p:nvPr/>
        </p:nvPicPr>
        <p:blipFill>
          <a:blip r:embed="rId3"/>
          <a:stretch>
            <a:fillRect/>
          </a:stretch>
        </p:blipFill>
        <p:spPr>
          <a:xfrm>
            <a:off x="123646" y="3416136"/>
            <a:ext cx="5978105" cy="3016220"/>
          </a:xfrm>
          <a:prstGeom prst="rect">
            <a:avLst/>
          </a:prstGeom>
        </p:spPr>
      </p:pic>
      <p:pic>
        <p:nvPicPr>
          <p:cNvPr id="10" name="Picture 11" descr="Diagram&#10;&#10;Description automatically generated">
            <a:extLst>
              <a:ext uri="{FF2B5EF4-FFF2-40B4-BE49-F238E27FC236}">
                <a16:creationId xmlns:a16="http://schemas.microsoft.com/office/drawing/2014/main" id="{DAA78814-629A-0519-8D5D-2FCDC9E339E5}"/>
              </a:ext>
            </a:extLst>
          </p:cNvPr>
          <p:cNvPicPr>
            <a:picLocks noChangeAspect="1"/>
          </p:cNvPicPr>
          <p:nvPr/>
        </p:nvPicPr>
        <p:blipFill>
          <a:blip r:embed="rId4"/>
          <a:stretch>
            <a:fillRect/>
          </a:stretch>
        </p:blipFill>
        <p:spPr>
          <a:xfrm>
            <a:off x="6924136" y="2050026"/>
            <a:ext cx="4741653" cy="4742023"/>
          </a:xfrm>
          <a:prstGeom prst="rect">
            <a:avLst/>
          </a:prstGeom>
        </p:spPr>
      </p:pic>
    </p:spTree>
    <p:extLst>
      <p:ext uri="{BB962C8B-B14F-4D97-AF65-F5344CB8AC3E}">
        <p14:creationId xmlns:p14="http://schemas.microsoft.com/office/powerpoint/2010/main" val="399597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204E8-7ABD-49B4-A0A5-76087819D73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4253FEF9-343E-884C-5F59-B89F623C3C5E}"/>
              </a:ext>
            </a:extLst>
          </p:cNvPr>
          <p:cNvSpPr>
            <a:spLocks noGrp="1"/>
          </p:cNvSpPr>
          <p:nvPr>
            <p:ph idx="1"/>
          </p:nvPr>
        </p:nvSpPr>
        <p:spPr>
          <a:xfrm>
            <a:off x="451449" y="1599330"/>
            <a:ext cx="5626483" cy="5178603"/>
          </a:xfrm>
        </p:spPr>
        <p:txBody>
          <a:bodyPr anchor="ctr">
            <a:normAutofit fontScale="70000" lnSpcReduction="20000"/>
          </a:bodyPr>
          <a:lstStyle/>
          <a:p>
            <a:r>
              <a:rPr lang="en-US" sz="4000" dirty="0">
                <a:cs typeface="Calibri"/>
              </a:rPr>
              <a:t>Multiple-Linear Regression Model</a:t>
            </a:r>
          </a:p>
          <a:p>
            <a:pPr lvl="1"/>
            <a:r>
              <a:rPr lang="en-US" sz="3600" dirty="0">
                <a:cs typeface="Calibri"/>
              </a:rPr>
              <a:t>Data Normalization</a:t>
            </a:r>
          </a:p>
          <a:p>
            <a:pPr lvl="1"/>
            <a:r>
              <a:rPr lang="en-US" sz="3600" dirty="0">
                <a:cs typeface="Calibri"/>
              </a:rPr>
              <a:t>Multi-Year Analysis</a:t>
            </a:r>
          </a:p>
          <a:p>
            <a:pPr lvl="1"/>
            <a:r>
              <a:rPr lang="en-US" sz="3600" dirty="0">
                <a:cs typeface="Calibri"/>
              </a:rPr>
              <a:t>Switch to Different Model</a:t>
            </a:r>
          </a:p>
          <a:p>
            <a:r>
              <a:rPr lang="en-US" sz="4000" dirty="0">
                <a:cs typeface="Calibri"/>
              </a:rPr>
              <a:t>123 Wells</a:t>
            </a:r>
          </a:p>
          <a:p>
            <a:pPr lvl="1"/>
            <a:r>
              <a:rPr lang="en-US" sz="3600" dirty="0">
                <a:cs typeface="Calibri"/>
              </a:rPr>
              <a:t>Insufficient Property Tax Generation</a:t>
            </a:r>
            <a:endParaRPr lang="en-US" sz="3600"/>
          </a:p>
          <a:p>
            <a:pPr lvl="1"/>
            <a:r>
              <a:rPr lang="en-US" sz="3600" dirty="0">
                <a:cs typeface="Calibri"/>
              </a:rPr>
              <a:t>Should be considered for Remediation</a:t>
            </a:r>
          </a:p>
          <a:p>
            <a:r>
              <a:rPr lang="en-US" sz="4000" dirty="0">
                <a:cs typeface="Calibri"/>
              </a:rPr>
              <a:t>167 Wells </a:t>
            </a:r>
          </a:p>
          <a:p>
            <a:pPr lvl="1"/>
            <a:r>
              <a:rPr lang="en-US" sz="3600" dirty="0">
                <a:cs typeface="Calibri"/>
              </a:rPr>
              <a:t>Sufficient Property Tax Generation</a:t>
            </a:r>
            <a:endParaRPr lang="en-US"/>
          </a:p>
          <a:p>
            <a:pPr lvl="1"/>
            <a:r>
              <a:rPr lang="en-US" sz="3600" dirty="0">
                <a:cs typeface="Calibri"/>
              </a:rPr>
              <a:t>Not Enough to Offset Negative Well Effect</a:t>
            </a:r>
          </a:p>
          <a:p>
            <a:r>
              <a:rPr lang="en-US" sz="4000" dirty="0">
                <a:cs typeface="Calibri"/>
              </a:rPr>
              <a:t>Total Negative Effect</a:t>
            </a:r>
          </a:p>
          <a:p>
            <a:pPr lvl="1"/>
            <a:r>
              <a:rPr lang="en-US" sz="3600" dirty="0">
                <a:cs typeface="Calibri"/>
              </a:rPr>
              <a:t> Loss of approximately $267,892 from local school funding in 2022</a:t>
            </a:r>
            <a:endParaRPr lang="en-US" sz="3600">
              <a:cs typeface="Calibri"/>
            </a:endParaRPr>
          </a:p>
        </p:txBody>
      </p:sp>
      <p:pic>
        <p:nvPicPr>
          <p:cNvPr id="5" name="Picture 5" descr="Chart, waterfall chart&#10;&#10;Description automatically generated">
            <a:extLst>
              <a:ext uri="{FF2B5EF4-FFF2-40B4-BE49-F238E27FC236}">
                <a16:creationId xmlns:a16="http://schemas.microsoft.com/office/drawing/2014/main" id="{C9D0E02A-7B21-9610-2D7D-084EFE62D093}"/>
              </a:ext>
            </a:extLst>
          </p:cNvPr>
          <p:cNvPicPr>
            <a:picLocks noChangeAspect="1"/>
          </p:cNvPicPr>
          <p:nvPr/>
        </p:nvPicPr>
        <p:blipFill>
          <a:blip r:embed="rId3"/>
          <a:stretch>
            <a:fillRect/>
          </a:stretch>
        </p:blipFill>
        <p:spPr>
          <a:xfrm>
            <a:off x="6090252" y="2259525"/>
            <a:ext cx="5906217" cy="3575403"/>
          </a:xfrm>
          <a:prstGeom prst="rect">
            <a:avLst/>
          </a:prstGeom>
        </p:spPr>
      </p:pic>
    </p:spTree>
    <p:extLst>
      <p:ext uri="{BB962C8B-B14F-4D97-AF65-F5344CB8AC3E}">
        <p14:creationId xmlns:p14="http://schemas.microsoft.com/office/powerpoint/2010/main" val="341037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204E8-7ABD-49B4-A0A5-76087819D73A}"/>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4253FEF9-343E-884C-5F59-B89F623C3C5E}"/>
              </a:ext>
            </a:extLst>
          </p:cNvPr>
          <p:cNvSpPr>
            <a:spLocks noGrp="1"/>
          </p:cNvSpPr>
          <p:nvPr>
            <p:ph idx="1"/>
          </p:nvPr>
        </p:nvSpPr>
        <p:spPr>
          <a:xfrm>
            <a:off x="163901" y="1599329"/>
            <a:ext cx="11923766" cy="5264867"/>
          </a:xfrm>
        </p:spPr>
        <p:txBody>
          <a:bodyPr anchor="ctr">
            <a:normAutofit fontScale="40000" lnSpcReduction="20000"/>
          </a:bodyPr>
          <a:lstStyle/>
          <a:p>
            <a:r>
              <a:rPr lang="en-US" sz="4000" dirty="0">
                <a:cs typeface="Calibri"/>
              </a:rPr>
              <a:t>Boulder County Assessor. (2023). Assessor’s Property Data Download. </a:t>
            </a:r>
            <a:r>
              <a:rPr lang="en-US" sz="4000" dirty="0">
                <a:cs typeface="Calibri"/>
                <a:hlinkClick r:id="rId3"/>
              </a:rPr>
              <a:t>https://bouldercounty.gov/property-and-land/assessor/data-download/</a:t>
            </a:r>
            <a:endParaRPr lang="en-US" sz="4000" dirty="0">
              <a:cs typeface="Calibri"/>
            </a:endParaRPr>
          </a:p>
          <a:p>
            <a:r>
              <a:rPr lang="en-US" sz="4000" dirty="0">
                <a:cs typeface="Calibri"/>
              </a:rPr>
              <a:t>Boulder County Geospatial Open Data. (2023). Address Points. </a:t>
            </a:r>
            <a:r>
              <a:rPr lang="en-US" sz="4000" dirty="0">
                <a:cs typeface="Calibri"/>
                <a:hlinkClick r:id="rId4"/>
              </a:rPr>
              <a:t>https://opendata-bouldercounty.hub.arcgis.com/datasets/bouldercounty::address-points/about</a:t>
            </a:r>
            <a:endParaRPr lang="en-US" dirty="0"/>
          </a:p>
          <a:p>
            <a:r>
              <a:rPr lang="en-US" sz="4000" dirty="0">
                <a:cs typeface="Calibri"/>
              </a:rPr>
              <a:t>Colorado Oil &amp; Gas Commission. (2023a). Well Surface Location Data. COGCC Downloads Portal. </a:t>
            </a:r>
            <a:r>
              <a:rPr lang="en-US" sz="4000" dirty="0">
                <a:cs typeface="Calibri"/>
                <a:hlinkClick r:id="rId5"/>
              </a:rPr>
              <a:t>https://cogcc.state.co.us/data2.html#/downloads</a:t>
            </a:r>
            <a:endParaRPr lang="en-US" dirty="0"/>
          </a:p>
          <a:p>
            <a:r>
              <a:rPr lang="en-US" sz="4000" dirty="0">
                <a:cs typeface="Calibri"/>
              </a:rPr>
              <a:t>Colorado Oil &amp; Gas Commission. (2023b). Yearly Well Production for Boulder County. COGCC COGIS Database.  </a:t>
            </a:r>
            <a:r>
              <a:rPr lang="en-US" sz="4000" dirty="0">
                <a:cs typeface="Calibri"/>
                <a:hlinkClick r:id="rId6"/>
              </a:rPr>
              <a:t>https://cogcc.state.co.us/data.html#/cogis</a:t>
            </a:r>
            <a:endParaRPr lang="en-US" dirty="0"/>
          </a:p>
          <a:p>
            <a:r>
              <a:rPr lang="en-US" sz="4000" dirty="0">
                <a:cs typeface="Calibri"/>
              </a:rPr>
              <a:t>EPA. (2019, April 11). Inventory of U.S. Greenhouse Gas Emissions and Sinks | US EPA. US EPA. </a:t>
            </a:r>
            <a:r>
              <a:rPr lang="en-US" sz="4000" dirty="0">
                <a:cs typeface="Calibri"/>
                <a:hlinkClick r:id="rId7"/>
              </a:rPr>
              <a:t>https://www.epa.gov/ghgemissions/inventory-us-greenhouse-gas-emissions-and-sinks</a:t>
            </a:r>
            <a:endParaRPr lang="en-US" dirty="0"/>
          </a:p>
          <a:p>
            <a:r>
              <a:rPr lang="en-US" sz="4000" dirty="0">
                <a:ea typeface="+mn-lt"/>
                <a:cs typeface="+mn-lt"/>
              </a:rPr>
              <a:t>Lee, T., &amp; Plummer, E. (2011). Valuation of Oil and Gas Properties and Their Contribution to School District Tax Revenues Evidence from Texas. Journal of Property Tax Assessment &amp; Administration, 8(3), 5–17.</a:t>
            </a:r>
          </a:p>
          <a:p>
            <a:r>
              <a:rPr lang="en-US" sz="4000" dirty="0">
                <a:ea typeface="+mn-lt"/>
                <a:cs typeface="+mn-lt"/>
              </a:rPr>
              <a:t>Newell, R.G., &amp; Raimi, D. (2018). The fiscal impacts of increased U.S. oil and gas development on local governments. Energy Policy. Vol. 117, ppg. 14-24. </a:t>
            </a:r>
            <a:r>
              <a:rPr lang="en-US" sz="4000" dirty="0">
                <a:ea typeface="+mn-lt"/>
                <a:cs typeface="+mn-lt"/>
                <a:hlinkClick r:id="rId8"/>
              </a:rPr>
              <a:t>https://doi.org/10.1016/j.enpol.2018.02.042</a:t>
            </a:r>
            <a:endParaRPr lang="en-US" sz="4000">
              <a:ea typeface="+mn-lt"/>
              <a:cs typeface="+mn-lt"/>
            </a:endParaRPr>
          </a:p>
          <a:p>
            <a:r>
              <a:rPr lang="en-US" sz="4000" dirty="0">
                <a:ea typeface="+mn-lt"/>
                <a:cs typeface="+mn-lt"/>
              </a:rPr>
              <a:t>Press, T. A. (2021, April 1). Joe Biden’s plan would spend $16B to clean up old mines and oil wells and support jobs to do it. The Colorado Sun. </a:t>
            </a:r>
            <a:r>
              <a:rPr lang="en-US" sz="4000" dirty="0">
                <a:ea typeface="+mn-lt"/>
                <a:cs typeface="+mn-lt"/>
                <a:hlinkClick r:id="rId9"/>
              </a:rPr>
              <a:t>https://coloradosun.com/2021/04/01/orphan-wells-clean-up-colorado-biden-bennet/</a:t>
            </a:r>
            <a:endParaRPr lang="en-US" sz="4000">
              <a:ea typeface="+mn-lt"/>
              <a:cs typeface="+mn-lt"/>
            </a:endParaRPr>
          </a:p>
          <a:p>
            <a:r>
              <a:rPr lang="en-US" sz="4000" dirty="0">
                <a:ea typeface="+mn-lt"/>
                <a:cs typeface="+mn-lt"/>
              </a:rPr>
              <a:t>Stephens, H. M., &amp; Weinstein, A. L. (2019). Household valuation of energy development in amenity‐rich regions. Growth &amp; Change, 50(4), 1375–1410. </a:t>
            </a:r>
            <a:r>
              <a:rPr lang="en-US" sz="4000" dirty="0">
                <a:ea typeface="+mn-lt"/>
                <a:cs typeface="+mn-lt"/>
                <a:hlinkClick r:id="rId10"/>
              </a:rPr>
              <a:t>https://doi.org/10.1111/grow.12335</a:t>
            </a:r>
            <a:endParaRPr lang="en-US" sz="4000">
              <a:ea typeface="+mn-lt"/>
              <a:cs typeface="+mn-lt"/>
            </a:endParaRPr>
          </a:p>
          <a:p>
            <a:r>
              <a:rPr lang="en-US" sz="4000" dirty="0">
                <a:ea typeface="+mn-lt"/>
                <a:cs typeface="+mn-lt"/>
              </a:rPr>
              <a:t>Weber, J. G., Burnett, J. W., &amp; </a:t>
            </a:r>
            <a:r>
              <a:rPr lang="en-US" sz="4000" dirty="0" err="1">
                <a:ea typeface="+mn-lt"/>
                <a:cs typeface="+mn-lt"/>
              </a:rPr>
              <a:t>Xiarchos</a:t>
            </a:r>
            <a:r>
              <a:rPr lang="en-US" sz="4000" dirty="0">
                <a:ea typeface="+mn-lt"/>
                <a:cs typeface="+mn-lt"/>
              </a:rPr>
              <a:t>, I. M. (2016). Broadening Benefits from Natural Resource Extraction: Housing Values and Taxation of Natural Gas Wells as Property. Journal of Policy Analysis &amp; Management, 35(3), 587–614. </a:t>
            </a:r>
            <a:r>
              <a:rPr lang="en-US" sz="4000" dirty="0">
                <a:ea typeface="+mn-lt"/>
                <a:cs typeface="+mn-lt"/>
                <a:hlinkClick r:id="rId11"/>
              </a:rPr>
              <a:t>https://doi.org/10.1002/pam.21911</a:t>
            </a:r>
            <a:endParaRPr lang="en-US" sz="4000">
              <a:ea typeface="+mn-lt"/>
              <a:cs typeface="+mn-lt"/>
            </a:endParaRPr>
          </a:p>
        </p:txBody>
      </p:sp>
    </p:spTree>
    <p:extLst>
      <p:ext uri="{BB962C8B-B14F-4D97-AF65-F5344CB8AC3E}">
        <p14:creationId xmlns:p14="http://schemas.microsoft.com/office/powerpoint/2010/main" val="140420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0B869-7122-AD43-2890-95A01D2A0D9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Objectives</a:t>
            </a:r>
          </a:p>
        </p:txBody>
      </p:sp>
      <p:sp>
        <p:nvSpPr>
          <p:cNvPr id="3" name="Content Placeholder 2">
            <a:extLst>
              <a:ext uri="{FF2B5EF4-FFF2-40B4-BE49-F238E27FC236}">
                <a16:creationId xmlns:a16="http://schemas.microsoft.com/office/drawing/2014/main" id="{6C5E70C2-7D4B-4D74-90AE-A93E9BDB5EB4}"/>
              </a:ext>
            </a:extLst>
          </p:cNvPr>
          <p:cNvSpPr>
            <a:spLocks noGrp="1"/>
          </p:cNvSpPr>
          <p:nvPr>
            <p:ph idx="1"/>
          </p:nvPr>
        </p:nvSpPr>
        <p:spPr>
          <a:xfrm>
            <a:off x="1371599" y="1858121"/>
            <a:ext cx="9724031" cy="3683358"/>
          </a:xfrm>
        </p:spPr>
        <p:txBody>
          <a:bodyPr anchor="ctr">
            <a:normAutofit/>
          </a:bodyPr>
          <a:lstStyle/>
          <a:p>
            <a:r>
              <a:rPr lang="en-US" sz="4000" dirty="0">
                <a:cs typeface="Calibri"/>
              </a:rPr>
              <a:t>MIS 581 Capstone Portfolio Project</a:t>
            </a:r>
          </a:p>
          <a:p>
            <a:pPr lvl="1"/>
            <a:r>
              <a:rPr lang="en-US" sz="3600" dirty="0">
                <a:cs typeface="Calibri"/>
              </a:rPr>
              <a:t>Introduction</a:t>
            </a:r>
          </a:p>
          <a:p>
            <a:pPr lvl="1"/>
            <a:r>
              <a:rPr lang="en-US" sz="3600" dirty="0">
                <a:cs typeface="Calibri"/>
              </a:rPr>
              <a:t>Reason</a:t>
            </a:r>
          </a:p>
          <a:p>
            <a:pPr lvl="1"/>
            <a:r>
              <a:rPr lang="en-US" sz="3600" dirty="0">
                <a:cs typeface="Calibri"/>
              </a:rPr>
              <a:t>Method</a:t>
            </a:r>
          </a:p>
          <a:p>
            <a:pPr lvl="1"/>
            <a:r>
              <a:rPr lang="en-US" sz="3600" dirty="0">
                <a:cs typeface="Calibri"/>
              </a:rPr>
              <a:t>Results</a:t>
            </a:r>
          </a:p>
          <a:p>
            <a:pPr lvl="1"/>
            <a:r>
              <a:rPr lang="en-US" sz="3600" dirty="0">
                <a:cs typeface="Calibri"/>
              </a:rPr>
              <a:t>Conclusion</a:t>
            </a:r>
          </a:p>
        </p:txBody>
      </p:sp>
    </p:spTree>
    <p:extLst>
      <p:ext uri="{BB962C8B-B14F-4D97-AF65-F5344CB8AC3E}">
        <p14:creationId xmlns:p14="http://schemas.microsoft.com/office/powerpoint/2010/main" val="82946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0B869-7122-AD43-2890-95A01D2A0D9C}"/>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6C5E70C2-7D4B-4D74-90AE-A93E9BDB5EB4}"/>
              </a:ext>
            </a:extLst>
          </p:cNvPr>
          <p:cNvSpPr>
            <a:spLocks noGrp="1"/>
          </p:cNvSpPr>
          <p:nvPr>
            <p:ph idx="1"/>
          </p:nvPr>
        </p:nvSpPr>
        <p:spPr>
          <a:xfrm>
            <a:off x="92015" y="1944385"/>
            <a:ext cx="12081915" cy="4919810"/>
          </a:xfrm>
        </p:spPr>
        <p:txBody>
          <a:bodyPr anchor="ctr">
            <a:normAutofit fontScale="92500" lnSpcReduction="10000"/>
          </a:bodyPr>
          <a:lstStyle/>
          <a:p>
            <a:r>
              <a:rPr lang="en-US" sz="4000" dirty="0">
                <a:cs typeface="Calibri"/>
              </a:rPr>
              <a:t>Property Tax Revenue Based Approach for Determining When to Plug and Abandon Low Production Oil and Gas Wells</a:t>
            </a:r>
          </a:p>
          <a:p>
            <a:pPr lvl="1"/>
            <a:r>
              <a:rPr lang="en-US" sz="3600" dirty="0">
                <a:cs typeface="Calibri"/>
              </a:rPr>
              <a:t>Impact on Property Taxes</a:t>
            </a:r>
          </a:p>
          <a:p>
            <a:pPr lvl="2"/>
            <a:r>
              <a:rPr lang="en-US" sz="3200" dirty="0">
                <a:cs typeface="Calibri"/>
              </a:rPr>
              <a:t>Positive Impacts from Well Production (Weber et al, 2016; Lee &amp; Plummer, 2011; and Newell &amp; Raimi, 2018)</a:t>
            </a:r>
          </a:p>
          <a:p>
            <a:pPr lvl="2"/>
            <a:r>
              <a:rPr lang="en-US" sz="3200" dirty="0">
                <a:cs typeface="Calibri"/>
              </a:rPr>
              <a:t>Negative Impacts from Residential Home Valuations (Stephens &amp; Weinstein, 2019)</a:t>
            </a:r>
          </a:p>
          <a:p>
            <a:pPr lvl="1"/>
            <a:r>
              <a:rPr lang="en-US" sz="3600" dirty="0">
                <a:cs typeface="Calibri"/>
              </a:rPr>
              <a:t>Orphaned Wells</a:t>
            </a:r>
          </a:p>
          <a:p>
            <a:pPr lvl="2"/>
            <a:r>
              <a:rPr lang="en-US" sz="3200" dirty="0">
                <a:cs typeface="Calibri"/>
              </a:rPr>
              <a:t>239 Orphaned Wells in Colorado in 2020 (Press, 2021)</a:t>
            </a:r>
          </a:p>
          <a:p>
            <a:pPr lvl="2"/>
            <a:r>
              <a:rPr lang="en-US" sz="3200" dirty="0">
                <a:cs typeface="Calibri"/>
              </a:rPr>
              <a:t>Over 2 Million Orphaned Wells throughout the US (EPA, 2019)</a:t>
            </a:r>
          </a:p>
        </p:txBody>
      </p:sp>
    </p:spTree>
    <p:extLst>
      <p:ext uri="{BB962C8B-B14F-4D97-AF65-F5344CB8AC3E}">
        <p14:creationId xmlns:p14="http://schemas.microsoft.com/office/powerpoint/2010/main" val="74849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8B76-A962-69AA-36A1-567D4B80D36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Reason</a:t>
            </a:r>
          </a:p>
        </p:txBody>
      </p:sp>
      <p:sp>
        <p:nvSpPr>
          <p:cNvPr id="3" name="Content Placeholder 2">
            <a:extLst>
              <a:ext uri="{FF2B5EF4-FFF2-40B4-BE49-F238E27FC236}">
                <a16:creationId xmlns:a16="http://schemas.microsoft.com/office/drawing/2014/main" id="{B3996330-17E9-AC8B-EEB5-47FAD4C271F8}"/>
              </a:ext>
            </a:extLst>
          </p:cNvPr>
          <p:cNvSpPr>
            <a:spLocks noGrp="1"/>
          </p:cNvSpPr>
          <p:nvPr>
            <p:ph idx="1"/>
          </p:nvPr>
        </p:nvSpPr>
        <p:spPr>
          <a:xfrm>
            <a:off x="1371599" y="1714348"/>
            <a:ext cx="9724031" cy="4502868"/>
          </a:xfrm>
        </p:spPr>
        <p:txBody>
          <a:bodyPr vert="horz" lIns="91440" tIns="45720" rIns="91440" bIns="45720" rtlCol="0" anchor="ctr">
            <a:normAutofit/>
          </a:bodyPr>
          <a:lstStyle/>
          <a:p>
            <a:r>
              <a:rPr lang="en-US" sz="4000">
                <a:ea typeface="+mn-lt"/>
                <a:cs typeface="+mn-lt"/>
              </a:rPr>
              <a:t>Can we develop a process to quantify if an Oil &amp; Gas Well no longer generates enough property tax revenue to offset the detrimental effect the well has on residential property tax revenues for homes that are within one mile of the well’s location?</a:t>
            </a:r>
            <a:endParaRPr lang="en-US" sz="4000">
              <a:cs typeface="Calibri"/>
            </a:endParaRPr>
          </a:p>
        </p:txBody>
      </p:sp>
    </p:spTree>
    <p:extLst>
      <p:ext uri="{BB962C8B-B14F-4D97-AF65-F5344CB8AC3E}">
        <p14:creationId xmlns:p14="http://schemas.microsoft.com/office/powerpoint/2010/main" val="296006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14D4F-D672-0684-9373-195DBD6CAA7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Method</a:t>
            </a:r>
          </a:p>
        </p:txBody>
      </p:sp>
      <p:sp>
        <p:nvSpPr>
          <p:cNvPr id="3" name="Content Placeholder 2">
            <a:extLst>
              <a:ext uri="{FF2B5EF4-FFF2-40B4-BE49-F238E27FC236}">
                <a16:creationId xmlns:a16="http://schemas.microsoft.com/office/drawing/2014/main" id="{92FB51B8-B067-55B1-D6B9-C72395AB383A}"/>
              </a:ext>
            </a:extLst>
          </p:cNvPr>
          <p:cNvSpPr>
            <a:spLocks noGrp="1"/>
          </p:cNvSpPr>
          <p:nvPr>
            <p:ph idx="1"/>
          </p:nvPr>
        </p:nvSpPr>
        <p:spPr>
          <a:xfrm>
            <a:off x="1371599" y="1656839"/>
            <a:ext cx="10816709" cy="4502867"/>
          </a:xfrm>
        </p:spPr>
        <p:txBody>
          <a:bodyPr vert="horz" lIns="91440" tIns="45720" rIns="91440" bIns="45720" rtlCol="0" anchor="ctr">
            <a:normAutofit/>
          </a:bodyPr>
          <a:lstStyle/>
          <a:p>
            <a:r>
              <a:rPr lang="en-US" sz="4000" dirty="0">
                <a:cs typeface="Calibri"/>
              </a:rPr>
              <a:t>Assessor Data </a:t>
            </a:r>
          </a:p>
          <a:p>
            <a:pPr lvl="1"/>
            <a:r>
              <a:rPr lang="en-US" sz="3600" dirty="0">
                <a:cs typeface="Calibri"/>
              </a:rPr>
              <a:t>(Boulder County Assessor, 2023; Boulder County Geospatial Open Data, 2023)</a:t>
            </a:r>
          </a:p>
          <a:p>
            <a:r>
              <a:rPr lang="en-US" sz="4000" dirty="0">
                <a:cs typeface="Calibri"/>
              </a:rPr>
              <a:t>COGCC Data </a:t>
            </a:r>
          </a:p>
          <a:p>
            <a:pPr lvl="1"/>
            <a:r>
              <a:rPr lang="en-US" sz="3600" dirty="0">
                <a:cs typeface="Calibri"/>
              </a:rPr>
              <a:t>(Colorado Oil &amp; Gas Commision, 2023a; Colorado Oil &amp; Gas Commision, 2023b)</a:t>
            </a:r>
          </a:p>
          <a:p>
            <a:r>
              <a:rPr lang="en-US" sz="4000" dirty="0">
                <a:cs typeface="Calibri"/>
              </a:rPr>
              <a:t>Combining the Data</a:t>
            </a:r>
          </a:p>
        </p:txBody>
      </p:sp>
    </p:spTree>
    <p:extLst>
      <p:ext uri="{BB962C8B-B14F-4D97-AF65-F5344CB8AC3E}">
        <p14:creationId xmlns:p14="http://schemas.microsoft.com/office/powerpoint/2010/main" val="7079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14D4F-D672-0684-9373-195DBD6CAA7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Method</a:t>
            </a:r>
          </a:p>
        </p:txBody>
      </p:sp>
      <p:sp>
        <p:nvSpPr>
          <p:cNvPr id="3" name="Content Placeholder 2">
            <a:extLst>
              <a:ext uri="{FF2B5EF4-FFF2-40B4-BE49-F238E27FC236}">
                <a16:creationId xmlns:a16="http://schemas.microsoft.com/office/drawing/2014/main" id="{92FB51B8-B067-55B1-D6B9-C72395AB383A}"/>
              </a:ext>
            </a:extLst>
          </p:cNvPr>
          <p:cNvSpPr>
            <a:spLocks noGrp="1"/>
          </p:cNvSpPr>
          <p:nvPr>
            <p:ph idx="1"/>
          </p:nvPr>
        </p:nvSpPr>
        <p:spPr>
          <a:xfrm>
            <a:off x="1371599" y="1656839"/>
            <a:ext cx="10816709" cy="4502867"/>
          </a:xfrm>
        </p:spPr>
        <p:txBody>
          <a:bodyPr vert="horz" lIns="91440" tIns="45720" rIns="91440" bIns="45720" rtlCol="0" anchor="ctr">
            <a:normAutofit/>
          </a:bodyPr>
          <a:lstStyle/>
          <a:p>
            <a:r>
              <a:rPr lang="en-US" sz="4000">
                <a:cs typeface="Calibri"/>
              </a:rPr>
              <a:t>Assessor Data</a:t>
            </a:r>
          </a:p>
          <a:p>
            <a:pPr lvl="1"/>
            <a:r>
              <a:rPr lang="en-US" sz="3600" err="1">
                <a:cs typeface="Calibri"/>
              </a:rPr>
              <a:t>Account_Parcels</a:t>
            </a:r>
            <a:endParaRPr lang="en-US" sz="3600">
              <a:cs typeface="Calibri"/>
            </a:endParaRPr>
          </a:p>
          <a:p>
            <a:pPr lvl="1"/>
            <a:r>
              <a:rPr lang="en-US" sz="3600" err="1">
                <a:cs typeface="Calibri"/>
              </a:rPr>
              <a:t>Owner_Address</a:t>
            </a:r>
            <a:endParaRPr lang="en-US" sz="3600">
              <a:cs typeface="Calibri"/>
            </a:endParaRPr>
          </a:p>
          <a:p>
            <a:pPr lvl="1"/>
            <a:r>
              <a:rPr lang="en-US" sz="3600">
                <a:cs typeface="Calibri"/>
              </a:rPr>
              <a:t>Values</a:t>
            </a:r>
          </a:p>
          <a:p>
            <a:pPr lvl="1"/>
            <a:r>
              <a:rPr lang="en-US" sz="3600">
                <a:cs typeface="Calibri"/>
              </a:rPr>
              <a:t>Individual Well Property Tax </a:t>
            </a:r>
          </a:p>
        </p:txBody>
      </p:sp>
    </p:spTree>
    <p:extLst>
      <p:ext uri="{BB962C8B-B14F-4D97-AF65-F5344CB8AC3E}">
        <p14:creationId xmlns:p14="http://schemas.microsoft.com/office/powerpoint/2010/main" val="335201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14D4F-D672-0684-9373-195DBD6CAA7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Method</a:t>
            </a:r>
          </a:p>
        </p:txBody>
      </p:sp>
      <p:sp>
        <p:nvSpPr>
          <p:cNvPr id="3" name="Content Placeholder 2">
            <a:extLst>
              <a:ext uri="{FF2B5EF4-FFF2-40B4-BE49-F238E27FC236}">
                <a16:creationId xmlns:a16="http://schemas.microsoft.com/office/drawing/2014/main" id="{92FB51B8-B067-55B1-D6B9-C72395AB383A}"/>
              </a:ext>
            </a:extLst>
          </p:cNvPr>
          <p:cNvSpPr>
            <a:spLocks noGrp="1"/>
          </p:cNvSpPr>
          <p:nvPr>
            <p:ph idx="1"/>
          </p:nvPr>
        </p:nvSpPr>
        <p:spPr>
          <a:xfrm>
            <a:off x="1371599" y="1656839"/>
            <a:ext cx="10816709" cy="4502867"/>
          </a:xfrm>
        </p:spPr>
        <p:txBody>
          <a:bodyPr vert="horz" lIns="91440" tIns="45720" rIns="91440" bIns="45720" rtlCol="0" anchor="ctr">
            <a:normAutofit/>
          </a:bodyPr>
          <a:lstStyle/>
          <a:p>
            <a:r>
              <a:rPr lang="en-US" sz="4000">
                <a:cs typeface="Calibri"/>
              </a:rPr>
              <a:t>COGCC Data</a:t>
            </a:r>
          </a:p>
          <a:p>
            <a:pPr lvl="1"/>
            <a:r>
              <a:rPr lang="en-US" sz="3600">
                <a:cs typeface="Calibri"/>
              </a:rPr>
              <a:t>Well Production Data</a:t>
            </a:r>
          </a:p>
          <a:p>
            <a:pPr lvl="1"/>
            <a:r>
              <a:rPr lang="en-US" sz="3600">
                <a:cs typeface="Calibri"/>
              </a:rPr>
              <a:t>Well Spot Location Data</a:t>
            </a:r>
          </a:p>
          <a:p>
            <a:pPr lvl="1"/>
            <a:r>
              <a:rPr lang="en-US" sz="3600">
                <a:cs typeface="Calibri"/>
              </a:rPr>
              <a:t>Individual Well Property Tax</a:t>
            </a:r>
          </a:p>
          <a:p>
            <a:endParaRPr lang="en-US" sz="4000">
              <a:cs typeface="Calibri"/>
            </a:endParaRPr>
          </a:p>
        </p:txBody>
      </p:sp>
    </p:spTree>
    <p:extLst>
      <p:ext uri="{BB962C8B-B14F-4D97-AF65-F5344CB8AC3E}">
        <p14:creationId xmlns:p14="http://schemas.microsoft.com/office/powerpoint/2010/main" val="240254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7" descr="Icon&#10;&#10;Description automatically generated">
            <a:extLst>
              <a:ext uri="{FF2B5EF4-FFF2-40B4-BE49-F238E27FC236}">
                <a16:creationId xmlns:a16="http://schemas.microsoft.com/office/drawing/2014/main" id="{93C55A51-4017-2F06-7814-F74D9F60836F}"/>
              </a:ext>
            </a:extLst>
          </p:cNvPr>
          <p:cNvPicPr>
            <a:picLocks noChangeAspect="1"/>
          </p:cNvPicPr>
          <p:nvPr/>
        </p:nvPicPr>
        <p:blipFill>
          <a:blip r:embed="rId3"/>
          <a:stretch>
            <a:fillRect/>
          </a:stretch>
        </p:blipFill>
        <p:spPr>
          <a:xfrm>
            <a:off x="1356235" y="5174411"/>
            <a:ext cx="493683" cy="606725"/>
          </a:xfrm>
          <a:prstGeom prst="rect">
            <a:avLst/>
          </a:prstGeom>
        </p:spPr>
      </p:pic>
      <p:pic>
        <p:nvPicPr>
          <p:cNvPr id="8" name="Graphic 9" descr="Home with solid fill">
            <a:extLst>
              <a:ext uri="{FF2B5EF4-FFF2-40B4-BE49-F238E27FC236}">
                <a16:creationId xmlns:a16="http://schemas.microsoft.com/office/drawing/2014/main" id="{A1B4F84C-A654-285A-1F94-010325BC1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6347" y="4179497"/>
            <a:ext cx="554967" cy="554967"/>
          </a:xfrm>
          <a:prstGeom prst="rect">
            <a:avLst/>
          </a:prstGeom>
        </p:spPr>
      </p:pic>
      <p:pic>
        <p:nvPicPr>
          <p:cNvPr id="10" name="Graphic 9" descr="Home with solid fill">
            <a:extLst>
              <a:ext uri="{FF2B5EF4-FFF2-40B4-BE49-F238E27FC236}">
                <a16:creationId xmlns:a16="http://schemas.microsoft.com/office/drawing/2014/main" id="{53243B52-CC8F-72EC-4E95-002B7D039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838" y="4179496"/>
            <a:ext cx="554967" cy="554967"/>
          </a:xfrm>
          <a:prstGeom prst="rect">
            <a:avLst/>
          </a:prstGeom>
        </p:spPr>
      </p:pic>
      <p:pic>
        <p:nvPicPr>
          <p:cNvPr id="12" name="Graphic 9" descr="Home with solid fill">
            <a:extLst>
              <a:ext uri="{FF2B5EF4-FFF2-40B4-BE49-F238E27FC236}">
                <a16:creationId xmlns:a16="http://schemas.microsoft.com/office/drawing/2014/main" id="{67298F8D-31BF-5CF1-ED0A-AE73F1AD9F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41630" y="2885534"/>
            <a:ext cx="554967" cy="554967"/>
          </a:xfrm>
          <a:prstGeom prst="rect">
            <a:avLst/>
          </a:prstGeom>
        </p:spPr>
      </p:pic>
      <p:pic>
        <p:nvPicPr>
          <p:cNvPr id="13" name="Graphic 9" descr="Home with solid fill">
            <a:extLst>
              <a:ext uri="{FF2B5EF4-FFF2-40B4-BE49-F238E27FC236}">
                <a16:creationId xmlns:a16="http://schemas.microsoft.com/office/drawing/2014/main" id="{317949DF-3501-E0BF-9BDD-1D1C83DCB5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6234" y="4179496"/>
            <a:ext cx="554967" cy="554967"/>
          </a:xfrm>
          <a:prstGeom prst="rect">
            <a:avLst/>
          </a:prstGeom>
        </p:spPr>
      </p:pic>
      <p:pic>
        <p:nvPicPr>
          <p:cNvPr id="14" name="Graphic 9" descr="Home with solid fill">
            <a:extLst>
              <a:ext uri="{FF2B5EF4-FFF2-40B4-BE49-F238E27FC236}">
                <a16:creationId xmlns:a16="http://schemas.microsoft.com/office/drawing/2014/main" id="{571AC80D-4906-6D33-C124-7E8C979845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29176" y="772062"/>
            <a:ext cx="554967" cy="554967"/>
          </a:xfrm>
          <a:prstGeom prst="rect">
            <a:avLst/>
          </a:prstGeom>
        </p:spPr>
      </p:pic>
      <p:pic>
        <p:nvPicPr>
          <p:cNvPr id="15" name="Graphic 9" descr="Home with solid fill">
            <a:extLst>
              <a:ext uri="{FF2B5EF4-FFF2-40B4-BE49-F238E27FC236}">
                <a16:creationId xmlns:a16="http://schemas.microsoft.com/office/drawing/2014/main" id="{E2868EED-2268-E97B-44AA-C6E4A643CD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176" y="4165119"/>
            <a:ext cx="554967" cy="554967"/>
          </a:xfrm>
          <a:prstGeom prst="rect">
            <a:avLst/>
          </a:prstGeom>
        </p:spPr>
      </p:pic>
      <p:pic>
        <p:nvPicPr>
          <p:cNvPr id="16" name="Graphic 9" descr="Home with solid fill">
            <a:extLst>
              <a:ext uri="{FF2B5EF4-FFF2-40B4-BE49-F238E27FC236}">
                <a16:creationId xmlns:a16="http://schemas.microsoft.com/office/drawing/2014/main" id="{DA50C0AA-FBAF-9A20-06FA-4614575CF8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90799" y="3302477"/>
            <a:ext cx="554967" cy="554967"/>
          </a:xfrm>
          <a:prstGeom prst="rect">
            <a:avLst/>
          </a:prstGeom>
        </p:spPr>
      </p:pic>
      <p:pic>
        <p:nvPicPr>
          <p:cNvPr id="17" name="Graphic 9" descr="Home with solid fill">
            <a:extLst>
              <a:ext uri="{FF2B5EF4-FFF2-40B4-BE49-F238E27FC236}">
                <a16:creationId xmlns:a16="http://schemas.microsoft.com/office/drawing/2014/main" id="{3FA28E91-0672-B8C8-4491-A9D9ACA6E3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48687" y="2971799"/>
            <a:ext cx="554967" cy="554967"/>
          </a:xfrm>
          <a:prstGeom prst="rect">
            <a:avLst/>
          </a:prstGeom>
        </p:spPr>
      </p:pic>
      <p:pic>
        <p:nvPicPr>
          <p:cNvPr id="18" name="Graphic 9" descr="Home with solid fill">
            <a:extLst>
              <a:ext uri="{FF2B5EF4-FFF2-40B4-BE49-F238E27FC236}">
                <a16:creationId xmlns:a16="http://schemas.microsoft.com/office/drawing/2014/main" id="{0B5E9421-9F6D-1953-7623-4177289C4B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92459" y="1318402"/>
            <a:ext cx="554967" cy="554967"/>
          </a:xfrm>
          <a:prstGeom prst="rect">
            <a:avLst/>
          </a:prstGeom>
        </p:spPr>
      </p:pic>
      <p:sp>
        <p:nvSpPr>
          <p:cNvPr id="19" name="Oval 18">
            <a:extLst>
              <a:ext uri="{FF2B5EF4-FFF2-40B4-BE49-F238E27FC236}">
                <a16:creationId xmlns:a16="http://schemas.microsoft.com/office/drawing/2014/main" id="{E2DCA4CE-0573-CA31-DBFA-6DBDD2C8029A}"/>
              </a:ext>
            </a:extLst>
          </p:cNvPr>
          <p:cNvSpPr/>
          <p:nvPr/>
        </p:nvSpPr>
        <p:spPr>
          <a:xfrm>
            <a:off x="214062" y="4158251"/>
            <a:ext cx="2789207" cy="26454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BF400E0-355E-9DFB-7B28-075018EF4A03}"/>
              </a:ext>
            </a:extLst>
          </p:cNvPr>
          <p:cNvSpPr/>
          <p:nvPr/>
        </p:nvSpPr>
        <p:spPr>
          <a:xfrm>
            <a:off x="-3459131" y="1049548"/>
            <a:ext cx="9891621" cy="88564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9039F612-4D30-0E5A-BA43-E4DA182DEFE3}"/>
              </a:ext>
            </a:extLst>
          </p:cNvPr>
          <p:cNvCxnSpPr/>
          <p:nvPr/>
        </p:nvCxnSpPr>
        <p:spPr>
          <a:xfrm flipV="1">
            <a:off x="1685025" y="1988388"/>
            <a:ext cx="2898477" cy="34563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BCFFFB-2749-D8D5-1F95-EA1DF2C1818E}"/>
              </a:ext>
            </a:extLst>
          </p:cNvPr>
          <p:cNvCxnSpPr/>
          <p:nvPr/>
        </p:nvCxnSpPr>
        <p:spPr>
          <a:xfrm>
            <a:off x="1596965" y="5486041"/>
            <a:ext cx="1431984" cy="8626"/>
          </a:xfrm>
          <a:prstGeom prst="straightConnector1">
            <a:avLst/>
          </a:prstGeom>
          <a:ln w="571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1621CF8-6E89-C61F-54BB-467059B37A7A}"/>
              </a:ext>
            </a:extLst>
          </p:cNvPr>
          <p:cNvSpPr txBox="1"/>
          <p:nvPr/>
        </p:nvSpPr>
        <p:spPr>
          <a:xfrm>
            <a:off x="1932072" y="5575967"/>
            <a:ext cx="7159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1,000 ft</a:t>
            </a:r>
          </a:p>
        </p:txBody>
      </p:sp>
      <p:sp>
        <p:nvSpPr>
          <p:cNvPr id="11" name="TextBox 10">
            <a:extLst>
              <a:ext uri="{FF2B5EF4-FFF2-40B4-BE49-F238E27FC236}">
                <a16:creationId xmlns:a16="http://schemas.microsoft.com/office/drawing/2014/main" id="{C3C1C3BF-9D1F-9874-CBCD-0307E989962C}"/>
              </a:ext>
            </a:extLst>
          </p:cNvPr>
          <p:cNvSpPr txBox="1"/>
          <p:nvPr/>
        </p:nvSpPr>
        <p:spPr>
          <a:xfrm>
            <a:off x="3421413" y="2011631"/>
            <a:ext cx="841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1 Mile</a:t>
            </a:r>
            <a:endParaRPr lang="en-US"/>
          </a:p>
        </p:txBody>
      </p:sp>
      <p:sp>
        <p:nvSpPr>
          <p:cNvPr id="20" name="TextBox 19">
            <a:extLst>
              <a:ext uri="{FF2B5EF4-FFF2-40B4-BE49-F238E27FC236}">
                <a16:creationId xmlns:a16="http://schemas.microsoft.com/office/drawing/2014/main" id="{1D2296DD-2605-8FED-1533-B2DC873FAA2D}"/>
              </a:ext>
            </a:extLst>
          </p:cNvPr>
          <p:cNvSpPr txBox="1"/>
          <p:nvPr/>
        </p:nvSpPr>
        <p:spPr>
          <a:xfrm>
            <a:off x="6498568" y="2010833"/>
            <a:ext cx="5637120" cy="47849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cs typeface="Calibri"/>
              </a:rPr>
              <a:t>Circle of Influence</a:t>
            </a:r>
          </a:p>
          <a:p>
            <a:endParaRPr lang="en-US" sz="2200">
              <a:cs typeface="Calibri"/>
            </a:endParaRPr>
          </a:p>
          <a:p>
            <a:pPr marL="285750" indent="-285750">
              <a:buFont typeface="Arial"/>
              <a:buChar char="•"/>
            </a:pPr>
            <a:r>
              <a:rPr lang="en-US" sz="2000" dirty="0">
                <a:cs typeface="Calibri"/>
              </a:rPr>
              <a:t>Homes within 1,000 ft are considered to be in view of the Oil and Gas Well.</a:t>
            </a:r>
          </a:p>
          <a:p>
            <a:pPr marL="742950" lvl="1" indent="-285750">
              <a:buFont typeface="Arial"/>
              <a:buChar char="•"/>
            </a:pPr>
            <a:r>
              <a:rPr lang="en-US" sz="2000" dirty="0">
                <a:cs typeface="Calibri"/>
              </a:rPr>
              <a:t>These homes see a 0.8% degradation to their assessed value</a:t>
            </a:r>
          </a:p>
          <a:p>
            <a:endParaRPr lang="en-US" sz="2000" dirty="0">
              <a:cs typeface="Calibri"/>
            </a:endParaRPr>
          </a:p>
          <a:p>
            <a:pPr marL="285750" indent="-285750">
              <a:buFont typeface="Arial"/>
              <a:buChar char="•"/>
            </a:pPr>
            <a:r>
              <a:rPr lang="en-US" sz="2000" dirty="0">
                <a:cs typeface="Calibri"/>
              </a:rPr>
              <a:t>Homes between 1,000 ft and  1 mile of an Oil and Gas well are considered not-in-view of a well, but do see some influence.</a:t>
            </a:r>
          </a:p>
          <a:p>
            <a:pPr marL="742950" lvl="1" indent="-285750">
              <a:buFont typeface="Arial"/>
              <a:buChar char="•"/>
            </a:pPr>
            <a:r>
              <a:rPr lang="en-US" sz="2000" dirty="0">
                <a:cs typeface="Calibri"/>
              </a:rPr>
              <a:t>These homes  see a 0.1% degradation to their assessed values.</a:t>
            </a:r>
          </a:p>
          <a:p>
            <a:pPr marL="742950" lvl="1" indent="-285750">
              <a:buFont typeface="Arial"/>
              <a:buChar char="•"/>
            </a:pPr>
            <a:endParaRPr lang="en-US" sz="2000" dirty="0">
              <a:cs typeface="Calibri"/>
            </a:endParaRPr>
          </a:p>
          <a:p>
            <a:pPr marL="285750" indent="-285750">
              <a:buFont typeface="Arial"/>
              <a:buChar char="•"/>
            </a:pPr>
            <a:r>
              <a:rPr lang="en-US" sz="2000" dirty="0">
                <a:cs typeface="Calibri"/>
              </a:rPr>
              <a:t>Homes outside of the 1 mile radius are not included in the analysis.</a:t>
            </a:r>
          </a:p>
        </p:txBody>
      </p:sp>
    </p:spTree>
    <p:extLst>
      <p:ext uri="{BB962C8B-B14F-4D97-AF65-F5344CB8AC3E}">
        <p14:creationId xmlns:p14="http://schemas.microsoft.com/office/powerpoint/2010/main" val="58754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5" descr="Map&#10;&#10;Description automatically generated">
            <a:extLst>
              <a:ext uri="{FF2B5EF4-FFF2-40B4-BE49-F238E27FC236}">
                <a16:creationId xmlns:a16="http://schemas.microsoft.com/office/drawing/2014/main" id="{A33A84A8-4D70-D644-6D45-B442554BC8FD}"/>
              </a:ext>
            </a:extLst>
          </p:cNvPr>
          <p:cNvPicPr>
            <a:picLocks noChangeAspect="1"/>
          </p:cNvPicPr>
          <p:nvPr/>
        </p:nvPicPr>
        <p:blipFill>
          <a:blip r:embed="rId3"/>
          <a:stretch>
            <a:fillRect/>
          </a:stretch>
        </p:blipFill>
        <p:spPr>
          <a:xfrm>
            <a:off x="569344" y="5314"/>
            <a:ext cx="11067690" cy="6847371"/>
          </a:xfrm>
          <a:prstGeom prst="rect">
            <a:avLst/>
          </a:prstGeom>
        </p:spPr>
      </p:pic>
    </p:spTree>
    <p:extLst>
      <p:ext uri="{BB962C8B-B14F-4D97-AF65-F5344CB8AC3E}">
        <p14:creationId xmlns:p14="http://schemas.microsoft.com/office/powerpoint/2010/main" val="889215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Portfolio Project</vt:lpstr>
      <vt:lpstr>Objectives</vt:lpstr>
      <vt:lpstr>Introduction</vt:lpstr>
      <vt:lpstr>Reason</vt:lpstr>
      <vt:lpstr>Method</vt:lpstr>
      <vt:lpstr>Method</vt:lpstr>
      <vt:lpstr>Method</vt:lpstr>
      <vt:lpstr>PowerPoint Presentation</vt:lpstr>
      <vt:lpstr>PowerPoint Presentation</vt:lpstr>
      <vt:lpstr>Results (Combining the two datasets)</vt:lpstr>
      <vt:lpstr>Results (Multiple-Linear Regression)</vt:lpstr>
      <vt:lpstr>Results (Multiple-Linear Regression; Cont.)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1022</cp:revision>
  <dcterms:created xsi:type="dcterms:W3CDTF">2023-01-21T21:27:22Z</dcterms:created>
  <dcterms:modified xsi:type="dcterms:W3CDTF">2023-03-12T20:57:51Z</dcterms:modified>
</cp:coreProperties>
</file>