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6" r:id="rId4"/>
    <p:sldId id="260" r:id="rId5"/>
    <p:sldId id="265" r:id="rId6"/>
    <p:sldId id="269" r:id="rId7"/>
    <p:sldId id="268" r:id="rId8"/>
    <p:sldId id="270" r:id="rId9"/>
    <p:sldId id="271" r:id="rId10"/>
    <p:sldId id="272" r:id="rId11"/>
    <p:sldId id="267" r:id="rId12"/>
    <p:sldId id="273"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0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120416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84946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244120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348747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306444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259243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143129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419152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110008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366284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21F82A2-9B46-46BF-9D1E-8B661AE1E287}" type="datetimeFigureOut">
              <a:rPr lang="zh-CN" altLang="en-US" smtClean="0"/>
              <a:t>2018/10/13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219115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F82A2-9B46-46BF-9D1E-8B661AE1E287}" type="datetimeFigureOut">
              <a:rPr lang="zh-CN" altLang="en-US" smtClean="0"/>
              <a:t>2018/10/13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32BCE-B096-4D91-ACC1-1E261FFF97B6}" type="slidenum">
              <a:rPr lang="zh-CN" altLang="en-US" smtClean="0"/>
              <a:t>‹#›</a:t>
            </a:fld>
            <a:endParaRPr lang="zh-CN" altLang="en-US"/>
          </a:p>
        </p:txBody>
      </p:sp>
    </p:spTree>
    <p:extLst>
      <p:ext uri="{BB962C8B-B14F-4D97-AF65-F5344CB8AC3E}">
        <p14:creationId xmlns:p14="http://schemas.microsoft.com/office/powerpoint/2010/main" val="2164359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47507"/>
            <a:ext cx="12192000" cy="7028901"/>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37" name="TextBox 53"/>
          <p:cNvSpPr txBox="1"/>
          <p:nvPr/>
        </p:nvSpPr>
        <p:spPr bwMode="auto">
          <a:xfrm>
            <a:off x="1184761" y="1893978"/>
            <a:ext cx="9822477" cy="1015663"/>
          </a:xfrm>
          <a:prstGeom prst="rect">
            <a:avLst/>
          </a:prstGeom>
          <a:noFill/>
        </p:spPr>
        <p:txBody>
          <a:bodyPr wrap="square">
            <a:spAutoFit/>
          </a:bodyPr>
          <a:lstStyle/>
          <a:p>
            <a:pPr algn="ctr">
              <a:defRPr/>
            </a:pPr>
            <a:r>
              <a:rPr lang="en-US" altLang="zh-CN" sz="6000" b="1" dirty="0"/>
              <a:t>RDMA accelerating Redis</a:t>
            </a:r>
            <a:endParaRPr lang="zh-CN" altLang="en-US" sz="5400" b="1" spc="300" dirty="0">
              <a:solidFill>
                <a:schemeClr val="tx1">
                  <a:lumMod val="65000"/>
                  <a:lumOff val="35000"/>
                </a:schemeClr>
              </a:solidFill>
              <a:latin typeface="微软雅黑" pitchFamily="34" charset="-122"/>
              <a:ea typeface="微软雅黑" pitchFamily="34" charset="-122"/>
            </a:endParaRPr>
          </a:p>
        </p:txBody>
      </p:sp>
      <p:sp>
        <p:nvSpPr>
          <p:cNvPr id="38" name="矩形 37"/>
          <p:cNvSpPr/>
          <p:nvPr/>
        </p:nvSpPr>
        <p:spPr bwMode="auto">
          <a:xfrm>
            <a:off x="9818647" y="6302980"/>
            <a:ext cx="2106667" cy="523348"/>
          </a:xfrm>
          <a:prstGeom prst="rect">
            <a:avLst/>
          </a:prstGeom>
        </p:spPr>
        <p:txBody>
          <a:bodyPr wrap="none">
            <a:spAutoFit/>
          </a:bodyPr>
          <a:lstStyle/>
          <a:p>
            <a:pPr algn="ctr">
              <a:lnSpc>
                <a:spcPct val="150000"/>
              </a:lnSpc>
              <a:defRPr/>
            </a:pPr>
            <a:r>
              <a:rPr lang="en-US" altLang="zh-CN" sz="1867" spc="100" dirty="0" smtClean="0">
                <a:solidFill>
                  <a:schemeClr val="tx1">
                    <a:lumMod val="65000"/>
                    <a:lumOff val="35000"/>
                  </a:schemeClr>
                </a:solidFill>
                <a:latin typeface="Arial" pitchFamily="34" charset="0"/>
                <a:ea typeface="Arial Unicode MS" pitchFamily="34" charset="-122"/>
                <a:cs typeface="Arial" pitchFamily="34" charset="0"/>
              </a:rPr>
              <a:t>2018</a:t>
            </a:r>
            <a:r>
              <a:rPr lang="zh-CN" altLang="en-US" sz="1867" spc="100" dirty="0" smtClean="0">
                <a:solidFill>
                  <a:schemeClr val="tx1">
                    <a:lumMod val="65000"/>
                    <a:lumOff val="35000"/>
                  </a:schemeClr>
                </a:solidFill>
                <a:latin typeface="Arial" pitchFamily="34" charset="0"/>
                <a:ea typeface="Arial Unicode MS" pitchFamily="34" charset="-122"/>
                <a:cs typeface="Arial" pitchFamily="34" charset="0"/>
              </a:rPr>
              <a:t>年</a:t>
            </a:r>
            <a:r>
              <a:rPr lang="en-US" altLang="zh-CN" sz="1867" spc="100" dirty="0">
                <a:solidFill>
                  <a:schemeClr val="tx1">
                    <a:lumMod val="65000"/>
                    <a:lumOff val="35000"/>
                  </a:schemeClr>
                </a:solidFill>
                <a:latin typeface="Arial" pitchFamily="34" charset="0"/>
                <a:ea typeface="Arial Unicode MS" pitchFamily="34" charset="-122"/>
                <a:cs typeface="Arial" pitchFamily="34" charset="0"/>
              </a:rPr>
              <a:t>10</a:t>
            </a:r>
            <a:r>
              <a:rPr lang="zh-CN" altLang="en-US" sz="1867" spc="100" dirty="0">
                <a:solidFill>
                  <a:schemeClr val="tx1">
                    <a:lumMod val="65000"/>
                    <a:lumOff val="35000"/>
                  </a:schemeClr>
                </a:solidFill>
                <a:latin typeface="Arial" pitchFamily="34" charset="0"/>
                <a:ea typeface="Arial Unicode MS" pitchFamily="34" charset="-122"/>
                <a:cs typeface="Arial" pitchFamily="34" charset="0"/>
              </a:rPr>
              <a:t>月</a:t>
            </a:r>
            <a:r>
              <a:rPr lang="en-US" altLang="zh-CN" sz="1867" spc="100" dirty="0" smtClean="0">
                <a:solidFill>
                  <a:schemeClr val="tx1">
                    <a:lumMod val="65000"/>
                    <a:lumOff val="35000"/>
                  </a:schemeClr>
                </a:solidFill>
                <a:latin typeface="Arial" pitchFamily="34" charset="0"/>
                <a:ea typeface="Arial Unicode MS" pitchFamily="34" charset="-122"/>
                <a:cs typeface="Arial" pitchFamily="34" charset="0"/>
              </a:rPr>
              <a:t>13</a:t>
            </a:r>
            <a:r>
              <a:rPr lang="zh-CN" altLang="en-US" sz="1867" spc="100" dirty="0" smtClean="0">
                <a:solidFill>
                  <a:schemeClr val="tx1">
                    <a:lumMod val="65000"/>
                    <a:lumOff val="35000"/>
                  </a:schemeClr>
                </a:solidFill>
                <a:latin typeface="Arial" pitchFamily="34" charset="0"/>
                <a:ea typeface="Arial Unicode MS" pitchFamily="34" charset="-122"/>
                <a:cs typeface="Arial" pitchFamily="34" charset="0"/>
              </a:rPr>
              <a:t>号</a:t>
            </a:r>
            <a:endParaRPr lang="en-US" altLang="zh-CN" sz="1867" spc="100" dirty="0">
              <a:solidFill>
                <a:schemeClr val="tx1">
                  <a:lumMod val="65000"/>
                  <a:lumOff val="35000"/>
                </a:schemeClr>
              </a:solidFill>
              <a:latin typeface="Arial" pitchFamily="34" charset="0"/>
              <a:ea typeface="Arial Unicode MS" pitchFamily="34" charset="-122"/>
              <a:cs typeface="Arial" pitchFamily="34" charset="0"/>
            </a:endParaRPr>
          </a:p>
        </p:txBody>
      </p:sp>
      <p:sp>
        <p:nvSpPr>
          <p:cNvPr id="20" name="TextBox 53"/>
          <p:cNvSpPr txBox="1"/>
          <p:nvPr/>
        </p:nvSpPr>
        <p:spPr bwMode="auto">
          <a:xfrm>
            <a:off x="4751237" y="3654683"/>
            <a:ext cx="5841553" cy="646331"/>
          </a:xfrm>
          <a:prstGeom prst="rect">
            <a:avLst/>
          </a:prstGeom>
          <a:noFill/>
        </p:spPr>
        <p:txBody>
          <a:bodyPr wrap="square">
            <a:spAutoFit/>
          </a:bodyPr>
          <a:lstStyle/>
          <a:p>
            <a:r>
              <a:rPr lang="en-US" altLang="zh-CN" sz="3600" dirty="0" smtClean="0"/>
              <a:t>East China Normal University</a:t>
            </a:r>
            <a:endParaRPr lang="en-US" altLang="zh-CN" sz="3600" dirty="0" smtClean="0"/>
          </a:p>
        </p:txBody>
      </p:sp>
    </p:spTree>
    <p:extLst>
      <p:ext uri="{BB962C8B-B14F-4D97-AF65-F5344CB8AC3E}">
        <p14:creationId xmlns:p14="http://schemas.microsoft.com/office/powerpoint/2010/main" val="773765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400" y="1250405"/>
            <a:ext cx="10353355" cy="3785652"/>
          </a:xfrm>
          <a:prstGeom prst="rect">
            <a:avLst/>
          </a:prstGeom>
        </p:spPr>
        <p:txBody>
          <a:bodyPr wrap="square">
            <a:spAutoFit/>
          </a:bodyPr>
          <a:lstStyle/>
          <a:p>
            <a:r>
              <a:rPr lang="en-US" altLang="zh-CN" sz="2400" dirty="0" smtClean="0"/>
              <a:t>The master-slave synchronization scheme implemented by RDMA has outstanding performance. The performance of master and slave synchronization is not affected by the number of slaves, which benefits from RDMA read one-sided operation. </a:t>
            </a:r>
          </a:p>
          <a:p>
            <a:r>
              <a:rPr lang="en-US" altLang="zh-CN" sz="2400" dirty="0" smtClean="0"/>
              <a:t>In the Redis TCP master-slave model, the master sends the file in the disk to all slaves. The more slaves, the greater the network pressure of the master and the worse the performance of the transmission. However, the RDMA master-slave hands over the task of acquiring data to the slave. With the RDMA unilateral operation and the kernel-bypass feature, the performance of data synchronization will hardly be affected no matter how many slaves. </a:t>
            </a:r>
          </a:p>
        </p:txBody>
      </p:sp>
      <p:sp>
        <p:nvSpPr>
          <p:cNvPr id="9" name="TextBox 10"/>
          <p:cNvSpPr txBox="1"/>
          <p:nvPr/>
        </p:nvSpPr>
        <p:spPr>
          <a:xfrm>
            <a:off x="1007435" y="-16153"/>
            <a:ext cx="6952001" cy="748988"/>
          </a:xfrm>
          <a:prstGeom prst="rect">
            <a:avLst/>
          </a:prstGeom>
          <a:noFill/>
        </p:spPr>
        <p:txBody>
          <a:bodyPr wrap="square" rtlCol="0">
            <a:spAutoFit/>
          </a:bodyPr>
          <a:lstStyle/>
          <a:p>
            <a:pPr lvl="0"/>
            <a:r>
              <a:rPr lang="en-US" altLang="zh-CN" sz="4267" b="1" dirty="0" smtClean="0">
                <a:solidFill>
                  <a:schemeClr val="tx1">
                    <a:lumMod val="75000"/>
                    <a:lumOff val="25000"/>
                  </a:schemeClr>
                </a:solidFill>
                <a:latin typeface="微软雅黑" panose="020B0503020204020204" pitchFamily="34" charset="-122"/>
                <a:ea typeface="微软雅黑" panose="020B0503020204020204" pitchFamily="34" charset="-122"/>
              </a:rPr>
              <a:t>Benefits from RDMA</a:t>
            </a:r>
            <a:endParaRPr lang="zh-CN" altLang="zh-CN" sz="42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1767469"/>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47507"/>
            <a:ext cx="12192000" cy="6905507"/>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11" name="TextBox 10"/>
          <p:cNvSpPr txBox="1"/>
          <p:nvPr/>
        </p:nvSpPr>
        <p:spPr>
          <a:xfrm>
            <a:off x="455221" y="2435750"/>
            <a:ext cx="11281558" cy="1938992"/>
          </a:xfrm>
          <a:prstGeom prst="rect">
            <a:avLst/>
          </a:prstGeom>
          <a:noFill/>
        </p:spPr>
        <p:txBody>
          <a:bodyPr wrap="square" rtlCol="0">
            <a:spAutoFit/>
          </a:bodyPr>
          <a:lstStyle/>
          <a:p>
            <a:pPr lvl="0"/>
            <a:r>
              <a:rPr lang="en-US" altLang="zh-CN" sz="6000" b="1" dirty="0" smtClean="0">
                <a:solidFill>
                  <a:schemeClr val="tx1">
                    <a:lumMod val="75000"/>
                    <a:lumOff val="25000"/>
                  </a:schemeClr>
                </a:solidFill>
                <a:latin typeface="微软雅黑" panose="020B0503020204020204" pitchFamily="34" charset="-122"/>
                <a:ea typeface="微软雅黑" panose="020B0503020204020204" pitchFamily="34" charset="-122"/>
              </a:rPr>
              <a:t>3. </a:t>
            </a:r>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Experimental environment  					and Results</a:t>
            </a:r>
            <a:endParaRPr lang="zh-CN" altLang="zh-CN" sz="5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60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400" y="1250405"/>
            <a:ext cx="10353355" cy="3046988"/>
          </a:xfrm>
          <a:prstGeom prst="rect">
            <a:avLst/>
          </a:prstGeom>
        </p:spPr>
        <p:txBody>
          <a:bodyPr wrap="square">
            <a:spAutoFit/>
          </a:bodyPr>
          <a:lstStyle/>
          <a:p>
            <a:r>
              <a:rPr lang="en-US" altLang="zh-CN" sz="2400" dirty="0" smtClean="0"/>
              <a:t>The experimental environment is as follows:</a:t>
            </a:r>
          </a:p>
          <a:p>
            <a:pPr marL="457200" indent="-457200">
              <a:buAutoNum type="arabicPeriod"/>
            </a:pPr>
            <a:r>
              <a:rPr lang="en-US" altLang="zh-CN" sz="2400" dirty="0" smtClean="0"/>
              <a:t>Ethernet network with routers</a:t>
            </a:r>
          </a:p>
          <a:p>
            <a:pPr marL="457200" indent="-457200">
              <a:buAutoNum type="arabicPeriod"/>
            </a:pPr>
            <a:r>
              <a:rPr lang="en-US" altLang="zh-CN" sz="2400" dirty="0" smtClean="0"/>
              <a:t>Ethernet network with cable directly</a:t>
            </a:r>
          </a:p>
          <a:p>
            <a:pPr marL="457200" indent="-457200">
              <a:buAutoNum type="arabicPeriod"/>
            </a:pPr>
            <a:r>
              <a:rPr lang="en-US" altLang="zh-CN" sz="2400" dirty="0" err="1" smtClean="0"/>
              <a:t>RoCE</a:t>
            </a:r>
            <a:endParaRPr lang="en-US" altLang="zh-CN" sz="2400" dirty="0"/>
          </a:p>
          <a:p>
            <a:pPr marL="457200" indent="-457200">
              <a:buAutoNum type="arabicPeriod"/>
            </a:pPr>
            <a:r>
              <a:rPr lang="en-US" altLang="zh-CN" sz="2400" dirty="0" smtClean="0"/>
              <a:t>RDMA Verbs</a:t>
            </a:r>
          </a:p>
          <a:p>
            <a:endParaRPr lang="en-US" altLang="zh-CN" sz="2400" dirty="0" smtClean="0"/>
          </a:p>
          <a:p>
            <a:r>
              <a:rPr lang="en-US" altLang="zh-CN" sz="2400" dirty="0" smtClean="0"/>
              <a:t>The master's Redis server stores a total of 937MB of data.</a:t>
            </a:r>
            <a:endParaRPr lang="en-US" altLang="zh-CN" sz="2400" dirty="0"/>
          </a:p>
          <a:p>
            <a:endParaRPr lang="en-US" altLang="zh-CN" sz="2400" dirty="0" smtClean="0"/>
          </a:p>
        </p:txBody>
      </p:sp>
      <p:sp>
        <p:nvSpPr>
          <p:cNvPr id="9" name="TextBox 10"/>
          <p:cNvSpPr txBox="1"/>
          <p:nvPr/>
        </p:nvSpPr>
        <p:spPr>
          <a:xfrm>
            <a:off x="1007435" y="-16153"/>
            <a:ext cx="7856010" cy="748988"/>
          </a:xfrm>
          <a:prstGeom prst="rect">
            <a:avLst/>
          </a:prstGeom>
          <a:noFill/>
        </p:spPr>
        <p:txBody>
          <a:bodyPr wrap="square" rtlCol="0">
            <a:spAutoFit/>
          </a:bodyPr>
          <a:lstStyle/>
          <a:p>
            <a:pPr lvl="0"/>
            <a:r>
              <a:rPr lang="en-US" altLang="zh-CN" sz="4267" b="1" dirty="0" smtClean="0">
                <a:solidFill>
                  <a:schemeClr val="tx1">
                    <a:lumMod val="75000"/>
                    <a:lumOff val="25000"/>
                  </a:schemeClr>
                </a:solidFill>
                <a:latin typeface="微软雅黑" panose="020B0503020204020204" pitchFamily="34" charset="-122"/>
                <a:ea typeface="微软雅黑" panose="020B0503020204020204" pitchFamily="34" charset="-122"/>
              </a:rPr>
              <a:t>Experimental Environment</a:t>
            </a:r>
            <a:endParaRPr lang="zh-CN" altLang="zh-CN" sz="42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4295667" y="4052455"/>
            <a:ext cx="7896333" cy="2680854"/>
          </a:xfrm>
          <a:prstGeom prst="rect">
            <a:avLst/>
          </a:prstGeom>
        </p:spPr>
      </p:pic>
    </p:spTree>
    <p:extLst>
      <p:ext uri="{BB962C8B-B14F-4D97-AF65-F5344CB8AC3E}">
        <p14:creationId xmlns:p14="http://schemas.microsoft.com/office/powerpoint/2010/main" val="2178325739"/>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9" name="TextBox 10"/>
          <p:cNvSpPr txBox="1"/>
          <p:nvPr/>
        </p:nvSpPr>
        <p:spPr>
          <a:xfrm>
            <a:off x="1007434" y="-16153"/>
            <a:ext cx="10786247" cy="748988"/>
          </a:xfrm>
          <a:prstGeom prst="rect">
            <a:avLst/>
          </a:prstGeom>
          <a:noFill/>
        </p:spPr>
        <p:txBody>
          <a:bodyPr wrap="square" rtlCol="0">
            <a:spAutoFit/>
          </a:bodyPr>
          <a:lstStyle/>
          <a:p>
            <a:pPr lvl="0"/>
            <a:r>
              <a:rPr lang="en-US" altLang="zh-CN" sz="4267" b="1" dirty="0" smtClean="0">
                <a:solidFill>
                  <a:schemeClr val="tx1">
                    <a:lumMod val="75000"/>
                    <a:lumOff val="25000"/>
                  </a:schemeClr>
                </a:solidFill>
                <a:latin typeface="微软雅黑" panose="020B0503020204020204" pitchFamily="34" charset="-122"/>
                <a:ea typeface="微软雅黑" panose="020B0503020204020204" pitchFamily="34" charset="-122"/>
              </a:rPr>
              <a:t>Synchronization time</a:t>
            </a:r>
            <a:endParaRPr lang="zh-CN" altLang="zh-CN" sz="42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329952" y="887694"/>
            <a:ext cx="10353355" cy="461665"/>
          </a:xfrm>
          <a:prstGeom prst="rect">
            <a:avLst/>
          </a:prstGeom>
        </p:spPr>
        <p:txBody>
          <a:bodyPr wrap="square">
            <a:spAutoFit/>
          </a:bodyPr>
          <a:lstStyle/>
          <a:p>
            <a:r>
              <a:rPr lang="en-US" altLang="zh-CN" sz="2400" dirty="0" smtClean="0"/>
              <a:t>Synchronization time with disk writing</a:t>
            </a:r>
          </a:p>
        </p:txBody>
      </p:sp>
      <p:sp>
        <p:nvSpPr>
          <p:cNvPr id="13" name="矩形 12"/>
          <p:cNvSpPr/>
          <p:nvPr/>
        </p:nvSpPr>
        <p:spPr>
          <a:xfrm>
            <a:off x="329951" y="3167715"/>
            <a:ext cx="10353355" cy="461665"/>
          </a:xfrm>
          <a:prstGeom prst="rect">
            <a:avLst/>
          </a:prstGeom>
        </p:spPr>
        <p:txBody>
          <a:bodyPr wrap="square">
            <a:spAutoFit/>
          </a:bodyPr>
          <a:lstStyle/>
          <a:p>
            <a:r>
              <a:rPr lang="en-US" altLang="zh-CN" sz="2400" dirty="0" smtClean="0"/>
              <a:t>Synchronization time without disk </a:t>
            </a:r>
            <a:r>
              <a:rPr lang="en-US" altLang="zh-CN" sz="2400" dirty="0" err="1" smtClean="0"/>
              <a:t>writring</a:t>
            </a:r>
            <a:endParaRPr lang="en-US" altLang="zh-CN" sz="2400" dirty="0" smtClean="0"/>
          </a:p>
        </p:txBody>
      </p:sp>
      <p:pic>
        <p:nvPicPr>
          <p:cNvPr id="7" name="图片 6"/>
          <p:cNvPicPr>
            <a:picLocks noChangeAspect="1"/>
          </p:cNvPicPr>
          <p:nvPr/>
        </p:nvPicPr>
        <p:blipFill>
          <a:blip r:embed="rId2"/>
          <a:stretch>
            <a:fillRect/>
          </a:stretch>
        </p:blipFill>
        <p:spPr>
          <a:xfrm>
            <a:off x="329951" y="1306486"/>
            <a:ext cx="7762875" cy="1800225"/>
          </a:xfrm>
          <a:prstGeom prst="rect">
            <a:avLst/>
          </a:prstGeom>
        </p:spPr>
      </p:pic>
      <p:sp>
        <p:nvSpPr>
          <p:cNvPr id="16" name="矩形 15"/>
          <p:cNvSpPr/>
          <p:nvPr/>
        </p:nvSpPr>
        <p:spPr>
          <a:xfrm>
            <a:off x="329951" y="5410555"/>
            <a:ext cx="10353355" cy="461665"/>
          </a:xfrm>
          <a:prstGeom prst="rect">
            <a:avLst/>
          </a:prstGeom>
        </p:spPr>
        <p:txBody>
          <a:bodyPr wrap="square">
            <a:spAutoFit/>
          </a:bodyPr>
          <a:lstStyle/>
          <a:p>
            <a:r>
              <a:rPr lang="en-US" altLang="zh-CN" sz="2400" dirty="0" smtClean="0"/>
              <a:t>Synchronization time using RDMA</a:t>
            </a:r>
          </a:p>
        </p:txBody>
      </p:sp>
      <p:pic>
        <p:nvPicPr>
          <p:cNvPr id="14" name="图片 13"/>
          <p:cNvPicPr>
            <a:picLocks noChangeAspect="1"/>
          </p:cNvPicPr>
          <p:nvPr/>
        </p:nvPicPr>
        <p:blipFill>
          <a:blip r:embed="rId3"/>
          <a:stretch>
            <a:fillRect/>
          </a:stretch>
        </p:blipFill>
        <p:spPr>
          <a:xfrm>
            <a:off x="396626" y="5872220"/>
            <a:ext cx="7696200" cy="962025"/>
          </a:xfrm>
          <a:prstGeom prst="rect">
            <a:avLst/>
          </a:prstGeom>
        </p:spPr>
      </p:pic>
      <p:pic>
        <p:nvPicPr>
          <p:cNvPr id="15" name="图片 14"/>
          <p:cNvPicPr>
            <a:picLocks noChangeAspect="1"/>
          </p:cNvPicPr>
          <p:nvPr/>
        </p:nvPicPr>
        <p:blipFill>
          <a:blip r:embed="rId4"/>
          <a:stretch>
            <a:fillRect/>
          </a:stretch>
        </p:blipFill>
        <p:spPr>
          <a:xfrm>
            <a:off x="329951" y="3586518"/>
            <a:ext cx="7753350" cy="1866900"/>
          </a:xfrm>
          <a:prstGeom prst="rect">
            <a:avLst/>
          </a:prstGeom>
        </p:spPr>
      </p:pic>
    </p:spTree>
    <p:extLst>
      <p:ext uri="{BB962C8B-B14F-4D97-AF65-F5344CB8AC3E}">
        <p14:creationId xmlns:p14="http://schemas.microsoft.com/office/powerpoint/2010/main" val="2499759908"/>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47507"/>
            <a:ext cx="12192000" cy="7028901"/>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59" name="矩形 58"/>
          <p:cNvSpPr/>
          <p:nvPr/>
        </p:nvSpPr>
        <p:spPr>
          <a:xfrm>
            <a:off x="0" y="6789375"/>
            <a:ext cx="12192000" cy="192021"/>
          </a:xfrm>
          <a:prstGeom prst="rect">
            <a:avLst/>
          </a:prstGeom>
          <a:solidFill>
            <a:srgbClr val="FA4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6" name="直接连接符 5"/>
          <p:cNvCxnSpPr/>
          <p:nvPr/>
        </p:nvCxnSpPr>
        <p:spPr bwMode="auto">
          <a:xfrm>
            <a:off x="1007435" y="1220755"/>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1424" y="382872"/>
            <a:ext cx="2873872" cy="666786"/>
          </a:xfrm>
          <a:prstGeom prst="rect">
            <a:avLst/>
          </a:prstGeom>
          <a:noFill/>
        </p:spPr>
        <p:txBody>
          <a:bodyPr wrap="square" rtlCol="0">
            <a:spAutoFit/>
          </a:bodyPr>
          <a:lstStyle/>
          <a:p>
            <a:pPr lvl="0"/>
            <a:r>
              <a:rPr lang="en-US" altLang="zh-CN" sz="3733" b="1" dirty="0" smtClean="0">
                <a:solidFill>
                  <a:schemeClr val="tx1">
                    <a:lumMod val="75000"/>
                    <a:lumOff val="25000"/>
                  </a:schemeClr>
                </a:solidFill>
                <a:latin typeface="微软雅黑" panose="020B0503020204020204" pitchFamily="34" charset="-122"/>
                <a:ea typeface="微软雅黑" panose="020B0503020204020204" pitchFamily="34" charset="-122"/>
              </a:rPr>
              <a:t>Content</a:t>
            </a:r>
            <a:endParaRPr lang="zh-CN" altLang="zh-CN" sz="3733"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911424" y="1728879"/>
            <a:ext cx="4992555" cy="646331"/>
          </a:xfrm>
          <a:prstGeom prst="rect">
            <a:avLst/>
          </a:prstGeom>
          <a:noFill/>
        </p:spPr>
        <p:txBody>
          <a:bodyPr wrap="square" rtlCol="0">
            <a:spAutoFit/>
          </a:bodyPr>
          <a:lstStyle/>
          <a:p>
            <a:pPr lvl="0"/>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1. </a:t>
            </a:r>
            <a:r>
              <a:rPr lang="en-US"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lang="zh-CN"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Box 15"/>
          <p:cNvSpPr txBox="1"/>
          <p:nvPr/>
        </p:nvSpPr>
        <p:spPr>
          <a:xfrm>
            <a:off x="911423" y="3505262"/>
            <a:ext cx="9479486" cy="646331"/>
          </a:xfrm>
          <a:prstGeom prst="rect">
            <a:avLst/>
          </a:prstGeom>
          <a:noFill/>
        </p:spPr>
        <p:txBody>
          <a:bodyPr wrap="square" rtlCol="0">
            <a:spAutoFit/>
          </a:bodyPr>
          <a:lstStyle/>
          <a:p>
            <a:pPr lvl="0"/>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a:t>
            </a:r>
            <a:r>
              <a:rPr lang="en-US"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rPr>
              <a:t>. Experimental environment and Results</a:t>
            </a:r>
            <a:endParaRPr lang="zh-CN"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5"/>
          <p:cNvSpPr txBox="1"/>
          <p:nvPr/>
        </p:nvSpPr>
        <p:spPr>
          <a:xfrm>
            <a:off x="911423" y="2560167"/>
            <a:ext cx="9776369" cy="646331"/>
          </a:xfrm>
          <a:prstGeom prst="rect">
            <a:avLst/>
          </a:prstGeom>
          <a:noFill/>
        </p:spPr>
        <p:txBody>
          <a:bodyPr wrap="square" rtlCol="0">
            <a:spAutoFit/>
          </a:bodyPr>
          <a:lstStyle/>
          <a:p>
            <a:pPr lvl="0"/>
            <a:r>
              <a:rPr lang="en-US" altLang="zh-CN" sz="3600" dirty="0" smtClean="0">
                <a:solidFill>
                  <a:schemeClr val="tx1">
                    <a:lumMod val="75000"/>
                    <a:lumOff val="25000"/>
                  </a:schemeClr>
                </a:solidFill>
                <a:latin typeface="微软雅黑" panose="020B0503020204020204" pitchFamily="34" charset="-122"/>
                <a:ea typeface="微软雅黑" panose="020B0503020204020204" pitchFamily="34" charset="-122"/>
              </a:rPr>
              <a:t>2. Redis master-slave based on RDMA</a:t>
            </a:r>
            <a:endParaRPr lang="zh-CN"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060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47507"/>
            <a:ext cx="12192000" cy="6905507"/>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11" name="TextBox 10"/>
          <p:cNvSpPr txBox="1"/>
          <p:nvPr/>
        </p:nvSpPr>
        <p:spPr>
          <a:xfrm>
            <a:off x="2980707" y="2897414"/>
            <a:ext cx="8882742" cy="1015663"/>
          </a:xfrm>
          <a:prstGeom prst="rect">
            <a:avLst/>
          </a:prstGeom>
          <a:noFill/>
        </p:spPr>
        <p:txBody>
          <a:bodyPr wrap="square" rtlCol="0">
            <a:spAutoFit/>
          </a:bodyPr>
          <a:lstStyle/>
          <a:p>
            <a:pPr lvl="0"/>
            <a:r>
              <a:rPr lang="en-US" altLang="zh-CN" sz="6000" b="1" dirty="0" smtClean="0">
                <a:solidFill>
                  <a:schemeClr val="tx1">
                    <a:lumMod val="75000"/>
                    <a:lumOff val="25000"/>
                  </a:schemeClr>
                </a:solidFill>
                <a:latin typeface="微软雅黑" panose="020B0503020204020204" pitchFamily="34" charset="-122"/>
                <a:ea typeface="微软雅黑" panose="020B0503020204020204" pitchFamily="34" charset="-122"/>
              </a:rPr>
              <a:t>1. Introduction</a:t>
            </a:r>
            <a:endParaRPr lang="zh-CN" altLang="zh-CN" sz="5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63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7435" y="-16153"/>
            <a:ext cx="4800533" cy="748988"/>
          </a:xfrm>
          <a:prstGeom prst="rect">
            <a:avLst/>
          </a:prstGeom>
          <a:noFill/>
        </p:spPr>
        <p:txBody>
          <a:bodyPr wrap="square" rtlCol="0">
            <a:spAutoFit/>
          </a:bodyPr>
          <a:lstStyle/>
          <a:p>
            <a:pPr lvl="0"/>
            <a:r>
              <a:rPr lang="en-US" altLang="zh-CN" sz="4267" b="1" dirty="0" smtClean="0">
                <a:solidFill>
                  <a:schemeClr val="tx1">
                    <a:lumMod val="75000"/>
                    <a:lumOff val="25000"/>
                  </a:schemeClr>
                </a:solidFill>
                <a:latin typeface="微软雅黑" panose="020B0503020204020204" pitchFamily="34" charset="-122"/>
                <a:ea typeface="微软雅黑" panose="020B0503020204020204" pitchFamily="34" charset="-122"/>
              </a:rPr>
              <a:t>Background</a:t>
            </a:r>
            <a:endParaRPr lang="zh-CN" altLang="zh-CN" sz="42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671400" y="1275538"/>
            <a:ext cx="10273141" cy="3785652"/>
          </a:xfrm>
          <a:prstGeom prst="rect">
            <a:avLst/>
          </a:prstGeom>
        </p:spPr>
        <p:txBody>
          <a:bodyPr wrap="square">
            <a:spAutoFit/>
          </a:bodyPr>
          <a:lstStyle/>
          <a:p>
            <a:r>
              <a:rPr lang="en-US" altLang="zh-CN" sz="2400" dirty="0" smtClean="0"/>
              <a:t>You can initiate master-slave mode in Redis by specifying </a:t>
            </a:r>
            <a:r>
              <a:rPr lang="en-US" altLang="zh-CN" sz="2400" b="1" dirty="0" err="1" smtClean="0"/>
              <a:t>slaveof</a:t>
            </a:r>
            <a:r>
              <a:rPr lang="en-US" altLang="zh-CN" sz="2400" dirty="0" smtClean="0"/>
              <a:t> in configuration file or run </a:t>
            </a:r>
            <a:r>
              <a:rPr lang="en-US" altLang="zh-CN" sz="2400" b="1" dirty="0" err="1" smtClean="0"/>
              <a:t>slaveof</a:t>
            </a:r>
            <a:r>
              <a:rPr lang="en-US" altLang="zh-CN" sz="2400" dirty="0" smtClean="0"/>
              <a:t> command in the terminal. Then Redis in slave will replica all the data from the master.</a:t>
            </a:r>
          </a:p>
          <a:p>
            <a:endParaRPr lang="en-US" altLang="zh-CN" sz="2400" dirty="0"/>
          </a:p>
          <a:p>
            <a:r>
              <a:rPr lang="en-US" altLang="zh-CN" sz="2400" dirty="0" smtClean="0"/>
              <a:t>The process of </a:t>
            </a:r>
            <a:r>
              <a:rPr lang="en-US" altLang="zh-CN" sz="2400" b="1" dirty="0" err="1" smtClean="0"/>
              <a:t>slaveof</a:t>
            </a:r>
            <a:r>
              <a:rPr lang="en-US" altLang="zh-CN" sz="2400" b="1" dirty="0" smtClean="0"/>
              <a:t> </a:t>
            </a:r>
            <a:r>
              <a:rPr lang="en-US" altLang="zh-CN" sz="2400" dirty="0" smtClean="0"/>
              <a:t>command is as follows:</a:t>
            </a:r>
          </a:p>
          <a:p>
            <a:pPr marL="457200" indent="-457200">
              <a:buAutoNum type="arabicPeriod"/>
            </a:pPr>
            <a:r>
              <a:rPr lang="en-US" altLang="zh-CN" sz="2400" dirty="0" smtClean="0"/>
              <a:t>The slave runs </a:t>
            </a:r>
            <a:r>
              <a:rPr lang="en-US" altLang="zh-CN" sz="2400" b="1" dirty="0" err="1" smtClean="0"/>
              <a:t>slaveof</a:t>
            </a:r>
            <a:r>
              <a:rPr lang="en-US" altLang="zh-CN" sz="2400" dirty="0" smtClean="0"/>
              <a:t> command and then sends requests to master.</a:t>
            </a:r>
          </a:p>
          <a:p>
            <a:pPr marL="457200" indent="-457200">
              <a:buAutoNum type="arabicPeriod"/>
            </a:pPr>
            <a:r>
              <a:rPr lang="en-US" altLang="zh-CN" sz="2400" dirty="0" smtClean="0"/>
              <a:t>The master dump all in-memory key-value pairs into a local disk </a:t>
            </a:r>
            <a:r>
              <a:rPr lang="en-US" altLang="zh-CN" sz="2400" b="1" dirty="0" smtClean="0"/>
              <a:t>file </a:t>
            </a:r>
            <a:r>
              <a:rPr lang="en-US" altLang="zh-CN" sz="2400" dirty="0" smtClean="0"/>
              <a:t>after receiving request for synchronization. Then, master starts a thread to send the file in disk to slave using network.</a:t>
            </a:r>
          </a:p>
          <a:p>
            <a:pPr marL="457200" indent="-457200">
              <a:buAutoNum type="arabicPeriod"/>
            </a:pPr>
            <a:r>
              <a:rPr lang="en-US" altLang="zh-CN" sz="2400" dirty="0" smtClean="0"/>
              <a:t>The slave </a:t>
            </a:r>
            <a:r>
              <a:rPr lang="en-US" altLang="zh-CN" sz="2400" b="1" dirty="0" smtClean="0"/>
              <a:t>load</a:t>
            </a:r>
            <a:r>
              <a:rPr lang="en-US" altLang="zh-CN" sz="2400" dirty="0" smtClean="0"/>
              <a:t> the data into local Redis after receiving the file. </a:t>
            </a:r>
          </a:p>
        </p:txBody>
      </p:sp>
    </p:spTree>
    <p:extLst>
      <p:ext uri="{BB962C8B-B14F-4D97-AF65-F5344CB8AC3E}">
        <p14:creationId xmlns:p14="http://schemas.microsoft.com/office/powerpoint/2010/main" val="2135826432"/>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7435" y="-16153"/>
            <a:ext cx="4800533" cy="748988"/>
          </a:xfrm>
          <a:prstGeom prst="rect">
            <a:avLst/>
          </a:prstGeom>
          <a:noFill/>
        </p:spPr>
        <p:txBody>
          <a:bodyPr wrap="square" rtlCol="0">
            <a:spAutoFit/>
          </a:bodyPr>
          <a:lstStyle/>
          <a:p>
            <a:pPr lvl="0"/>
            <a:r>
              <a:rPr lang="en-US" altLang="zh-CN" sz="4267" b="1" dirty="0" smtClean="0">
                <a:solidFill>
                  <a:schemeClr val="tx1">
                    <a:lumMod val="75000"/>
                    <a:lumOff val="25000"/>
                  </a:schemeClr>
                </a:solidFill>
                <a:latin typeface="微软雅黑" panose="020B0503020204020204" pitchFamily="34" charset="-122"/>
                <a:ea typeface="微软雅黑" panose="020B0503020204020204" pitchFamily="34" charset="-122"/>
              </a:rPr>
              <a:t>Problems</a:t>
            </a:r>
            <a:endParaRPr lang="zh-CN" altLang="zh-CN" sz="42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13925" y="836712"/>
            <a:ext cx="6802511" cy="6001643"/>
          </a:xfrm>
          <a:prstGeom prst="rect">
            <a:avLst/>
          </a:prstGeom>
        </p:spPr>
        <p:txBody>
          <a:bodyPr wrap="square">
            <a:spAutoFit/>
          </a:bodyPr>
          <a:lstStyle/>
          <a:p>
            <a:r>
              <a:rPr lang="en-US" altLang="zh-CN" sz="2400" dirty="0" smtClean="0"/>
              <a:t>There are two challenges in the process:</a:t>
            </a:r>
          </a:p>
          <a:p>
            <a:pPr marL="457200" indent="-457200">
              <a:buAutoNum type="arabicPeriod"/>
            </a:pPr>
            <a:r>
              <a:rPr lang="en-US" altLang="zh-CN" sz="2400" dirty="0" smtClean="0"/>
              <a:t>The master dump the data from memory to disk and send out later which incurs the unbearable overhead of Read/Write disk especially when a large amount of data stored in </a:t>
            </a:r>
            <a:r>
              <a:rPr lang="en-US" altLang="zh-CN" sz="2400" dirty="0" err="1" smtClean="0"/>
              <a:t>redis</a:t>
            </a:r>
            <a:r>
              <a:rPr lang="en-US" altLang="zh-CN" sz="2400" dirty="0" smtClean="0"/>
              <a:t>. We found that the time for writing the disk during the synchronization occupied more than half of the total time when the master network performance is good.</a:t>
            </a:r>
          </a:p>
          <a:p>
            <a:pPr marL="457200" indent="-457200">
              <a:buAutoNum type="arabicPeriod"/>
            </a:pPr>
            <a:r>
              <a:rPr lang="en-US" altLang="zh-CN" sz="2400" dirty="0" smtClean="0"/>
              <a:t>The master is responsible for sending data to all clients which incurs high overload to network and CPU of master. When a large number of slaves request at the same time, the master's network load increases and the network transmission performance decreases seriously. </a:t>
            </a:r>
          </a:p>
        </p:txBody>
      </p:sp>
      <p:pic>
        <p:nvPicPr>
          <p:cNvPr id="2" name="图片 1"/>
          <p:cNvPicPr>
            <a:picLocks noChangeAspect="1"/>
          </p:cNvPicPr>
          <p:nvPr/>
        </p:nvPicPr>
        <p:blipFill>
          <a:blip r:embed="rId2"/>
          <a:stretch>
            <a:fillRect/>
          </a:stretch>
        </p:blipFill>
        <p:spPr>
          <a:xfrm>
            <a:off x="6982691" y="1075498"/>
            <a:ext cx="5209308" cy="4292149"/>
          </a:xfrm>
          <a:prstGeom prst="rect">
            <a:avLst/>
          </a:prstGeom>
        </p:spPr>
      </p:pic>
      <p:sp>
        <p:nvSpPr>
          <p:cNvPr id="8" name="矩形 7"/>
          <p:cNvSpPr/>
          <p:nvPr/>
        </p:nvSpPr>
        <p:spPr>
          <a:xfrm>
            <a:off x="7310999" y="5367647"/>
            <a:ext cx="5470016" cy="461665"/>
          </a:xfrm>
          <a:prstGeom prst="rect">
            <a:avLst/>
          </a:prstGeom>
        </p:spPr>
        <p:txBody>
          <a:bodyPr wrap="square">
            <a:spAutoFit/>
          </a:bodyPr>
          <a:lstStyle/>
          <a:p>
            <a:r>
              <a:rPr lang="en-US" altLang="zh-CN" sz="2400" dirty="0" smtClean="0"/>
              <a:t>master-slave replication process</a:t>
            </a:r>
          </a:p>
        </p:txBody>
      </p:sp>
    </p:spTree>
    <p:extLst>
      <p:ext uri="{BB962C8B-B14F-4D97-AF65-F5344CB8AC3E}">
        <p14:creationId xmlns:p14="http://schemas.microsoft.com/office/powerpoint/2010/main" val="4264639770"/>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7435" y="-16153"/>
            <a:ext cx="4800533" cy="748988"/>
          </a:xfrm>
          <a:prstGeom prst="rect">
            <a:avLst/>
          </a:prstGeom>
          <a:noFill/>
        </p:spPr>
        <p:txBody>
          <a:bodyPr wrap="square" rtlCol="0">
            <a:spAutoFit/>
          </a:bodyPr>
          <a:lstStyle/>
          <a:p>
            <a:pPr lvl="0"/>
            <a:r>
              <a:rPr lang="en-US" altLang="zh-CN" sz="4267" b="1" dirty="0" smtClean="0">
                <a:solidFill>
                  <a:schemeClr val="tx1">
                    <a:lumMod val="75000"/>
                    <a:lumOff val="25000"/>
                  </a:schemeClr>
                </a:solidFill>
                <a:latin typeface="微软雅黑" panose="020B0503020204020204" pitchFamily="34" charset="-122"/>
                <a:ea typeface="微软雅黑" panose="020B0503020204020204" pitchFamily="34" charset="-122"/>
              </a:rPr>
              <a:t>Solution</a:t>
            </a:r>
            <a:endParaRPr lang="zh-CN" altLang="zh-CN" sz="4267"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503379" y="1228598"/>
            <a:ext cx="10441162" cy="4154984"/>
          </a:xfrm>
          <a:prstGeom prst="rect">
            <a:avLst/>
          </a:prstGeom>
        </p:spPr>
        <p:txBody>
          <a:bodyPr wrap="square">
            <a:spAutoFit/>
          </a:bodyPr>
          <a:lstStyle/>
          <a:p>
            <a:r>
              <a:rPr lang="en-US" altLang="zh-CN" sz="2400" dirty="0" smtClean="0"/>
              <a:t>For the two problems we mentioned above, we implemented a new master-slave synchronization scheme using RDMA.</a:t>
            </a:r>
          </a:p>
          <a:p>
            <a:endParaRPr lang="en-US" altLang="zh-CN" sz="2400" dirty="0" smtClean="0"/>
          </a:p>
          <a:p>
            <a:pPr marL="457200" indent="-457200">
              <a:buAutoNum type="arabicPeriod"/>
            </a:pPr>
            <a:r>
              <a:rPr lang="en-US" altLang="zh-CN" sz="2400" dirty="0" smtClean="0"/>
              <a:t>The master creates a in-memory mapping table as buffer for Redis, which saves the time overhead for the master to write data to the disk. And the mapping table can fully take advantage of the RDMA's performance.</a:t>
            </a:r>
          </a:p>
          <a:p>
            <a:pPr marL="457200" indent="-457200">
              <a:buAutoNum type="arabicPeriod"/>
            </a:pPr>
            <a:endParaRPr lang="en-US" altLang="zh-CN" sz="2400" dirty="0" smtClean="0"/>
          </a:p>
          <a:p>
            <a:pPr marL="457200" indent="-457200">
              <a:buAutoNum type="arabicPeriod"/>
            </a:pPr>
            <a:r>
              <a:rPr lang="en-US" altLang="zh-CN" sz="2400" dirty="0" smtClean="0"/>
              <a:t>The slave uses the RDMA read to read the data in mapping table in synchronization. Due to the characteristics of RDMA one-sided operation, when multiple slaves read the data of the master's mapping table through RDMA, it does not incur a performance load on the master.</a:t>
            </a:r>
          </a:p>
        </p:txBody>
      </p:sp>
    </p:spTree>
    <p:extLst>
      <p:ext uri="{BB962C8B-B14F-4D97-AF65-F5344CB8AC3E}">
        <p14:creationId xmlns:p14="http://schemas.microsoft.com/office/powerpoint/2010/main" val="2781754920"/>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47507"/>
            <a:ext cx="12192000" cy="6905507"/>
          </a:xfrm>
          <a:prstGeom prst="rect">
            <a:avLst/>
          </a:prstGeom>
          <a:solidFill>
            <a:schemeClr val="dk1">
              <a:alpha val="12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2400"/>
          </a:p>
        </p:txBody>
      </p:sp>
      <p:sp>
        <p:nvSpPr>
          <p:cNvPr id="11" name="TextBox 10"/>
          <p:cNvSpPr txBox="1"/>
          <p:nvPr/>
        </p:nvSpPr>
        <p:spPr>
          <a:xfrm>
            <a:off x="2165267" y="2435750"/>
            <a:ext cx="8938161" cy="1938992"/>
          </a:xfrm>
          <a:prstGeom prst="rect">
            <a:avLst/>
          </a:prstGeom>
          <a:noFill/>
        </p:spPr>
        <p:txBody>
          <a:bodyPr wrap="square" rtlCol="0">
            <a:spAutoFit/>
          </a:bodyPr>
          <a:lstStyle/>
          <a:p>
            <a:pPr lvl="0"/>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60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Redis master-slave </a:t>
            </a:r>
          </a:p>
          <a:p>
            <a:pPr lvl="0"/>
            <a:r>
              <a:rPr lang="en-US" altLang="zh-CN" sz="6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based on RDMA</a:t>
            </a:r>
            <a:endParaRPr lang="zh-CN" altLang="zh-CN"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12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71400" y="1275538"/>
            <a:ext cx="10273141" cy="4154984"/>
          </a:xfrm>
          <a:prstGeom prst="rect">
            <a:avLst/>
          </a:prstGeom>
        </p:spPr>
        <p:txBody>
          <a:bodyPr wrap="square">
            <a:spAutoFit/>
          </a:bodyPr>
          <a:lstStyle/>
          <a:p>
            <a:r>
              <a:rPr lang="en-US" altLang="zh-CN" sz="2400" dirty="0" smtClean="0"/>
              <a:t>We implemented an master-slave synchronization solution by using RDMA.</a:t>
            </a:r>
          </a:p>
          <a:p>
            <a:endParaRPr lang="en-US" altLang="zh-CN" sz="2400" dirty="0" smtClean="0"/>
          </a:p>
          <a:p>
            <a:r>
              <a:rPr lang="en-US" altLang="zh-CN" sz="2400" dirty="0" smtClean="0"/>
              <a:t>There are two techniques which greatly improved performance:</a:t>
            </a:r>
          </a:p>
          <a:p>
            <a:pPr marL="342900" indent="-342900">
              <a:buFont typeface="Arial" panose="020B0604020202020204" pitchFamily="34" charset="0"/>
              <a:buChar char="•"/>
            </a:pPr>
            <a:r>
              <a:rPr lang="en-US" altLang="zh-CN" sz="2400" dirty="0" smtClean="0"/>
              <a:t>Mapping table</a:t>
            </a:r>
          </a:p>
          <a:p>
            <a:r>
              <a:rPr lang="en-US" altLang="zh-CN" sz="2400" dirty="0" smtClean="0"/>
              <a:t>The mapping table is composed of consecutive fixed-size data areas. The master maps the key-value stored in the memory to the mapping table, and the slave obtains data from the mapping table.</a:t>
            </a:r>
          </a:p>
          <a:p>
            <a:endParaRPr lang="en-US" altLang="zh-CN" sz="2400" dirty="0"/>
          </a:p>
          <a:p>
            <a:pPr marL="342900" indent="-342900">
              <a:buFont typeface="Arial" panose="020B0604020202020204" pitchFamily="34" charset="0"/>
              <a:buChar char="•"/>
            </a:pPr>
            <a:r>
              <a:rPr lang="en-US" altLang="zh-CN" sz="2400" dirty="0" smtClean="0"/>
              <a:t>RDMA one-sided operation</a:t>
            </a:r>
            <a:endParaRPr lang="en-US" altLang="zh-CN" sz="2400" dirty="0"/>
          </a:p>
          <a:p>
            <a:r>
              <a:rPr lang="en-US" altLang="zh-CN" sz="2400" dirty="0"/>
              <a:t>A</a:t>
            </a:r>
            <a:r>
              <a:rPr lang="en-US" altLang="zh-CN" sz="2400" dirty="0" smtClean="0"/>
              <a:t>ll slaves using </a:t>
            </a:r>
            <a:r>
              <a:rPr lang="en-US" altLang="zh-CN" sz="2400" b="1" dirty="0" smtClean="0"/>
              <a:t>RDMA read </a:t>
            </a:r>
            <a:r>
              <a:rPr lang="en-US" altLang="zh-CN" sz="2400" dirty="0" smtClean="0"/>
              <a:t>read data from the master memory in parallel, without incurring network competition.:</a:t>
            </a:r>
          </a:p>
        </p:txBody>
      </p:sp>
    </p:spTree>
    <p:extLst>
      <p:ext uri="{BB962C8B-B14F-4D97-AF65-F5344CB8AC3E}">
        <p14:creationId xmlns:p14="http://schemas.microsoft.com/office/powerpoint/2010/main" val="3020270563"/>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流程图: 合并 53"/>
          <p:cNvSpPr/>
          <p:nvPr/>
        </p:nvSpPr>
        <p:spPr>
          <a:xfrm>
            <a:off x="-144693" y="-31294"/>
            <a:ext cx="1344148" cy="815111"/>
          </a:xfrm>
          <a:prstGeom prst="flowChartMerge">
            <a:avLst/>
          </a:prstGeom>
          <a:solidFill>
            <a:srgbClr val="05AF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合并 54"/>
          <p:cNvSpPr/>
          <p:nvPr/>
        </p:nvSpPr>
        <p:spPr>
          <a:xfrm>
            <a:off x="-677" y="-31296"/>
            <a:ext cx="1008112" cy="387955"/>
          </a:xfrm>
          <a:prstGeom prst="flowChartMerge">
            <a:avLst/>
          </a:prstGeom>
          <a:noFill/>
          <a:ln w="6350">
            <a:solidFill>
              <a:schemeClr val="bg1">
                <a:lumMod val="50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cxnSp>
        <p:nvCxnSpPr>
          <p:cNvPr id="10" name="直接连接符 9"/>
          <p:cNvCxnSpPr/>
          <p:nvPr/>
        </p:nvCxnSpPr>
        <p:spPr bwMode="auto">
          <a:xfrm>
            <a:off x="671400" y="836712"/>
            <a:ext cx="10273141" cy="0"/>
          </a:xfrm>
          <a:prstGeom prst="line">
            <a:avLst/>
          </a:prstGeom>
          <a:ln>
            <a:solidFill>
              <a:schemeClr val="bg1">
                <a:lumMod val="65000"/>
              </a:schemeClr>
            </a:solidFill>
          </a:ln>
          <a:effectLst>
            <a:outerShdw blurRad="12700" dist="12700" dir="5400000" algn="t" rotWithShape="0">
              <a:schemeClr val="bg1"/>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16" y="732835"/>
            <a:ext cx="5855318" cy="5713847"/>
          </a:xfrm>
          <a:prstGeom prst="rect">
            <a:avLst/>
          </a:prstGeom>
        </p:spPr>
      </p:pic>
      <p:sp>
        <p:nvSpPr>
          <p:cNvPr id="8" name="矩形 7"/>
          <p:cNvSpPr/>
          <p:nvPr/>
        </p:nvSpPr>
        <p:spPr>
          <a:xfrm>
            <a:off x="100999" y="1084151"/>
            <a:ext cx="6344827" cy="4154984"/>
          </a:xfrm>
          <a:prstGeom prst="rect">
            <a:avLst/>
          </a:prstGeom>
        </p:spPr>
        <p:txBody>
          <a:bodyPr wrap="square">
            <a:spAutoFit/>
          </a:bodyPr>
          <a:lstStyle/>
          <a:p>
            <a:r>
              <a:rPr lang="en-US" altLang="zh-CN" sz="2400" dirty="0"/>
              <a:t>T</a:t>
            </a:r>
            <a:r>
              <a:rPr lang="en-US" altLang="zh-CN" sz="2400" dirty="0" smtClean="0"/>
              <a:t>he main reasons for the performance improvement are as follows:</a:t>
            </a:r>
          </a:p>
          <a:p>
            <a:pPr marL="457200" indent="-457200">
              <a:buAutoNum type="arabicPeriod"/>
            </a:pPr>
            <a:r>
              <a:rPr lang="en-US" altLang="zh-CN" sz="2400" dirty="0" smtClean="0"/>
              <a:t>The data transfer between master and slave is via RDMA read.</a:t>
            </a:r>
          </a:p>
          <a:p>
            <a:pPr marL="457200" indent="-457200">
              <a:buAutoNum type="arabicPeriod"/>
            </a:pPr>
            <a:r>
              <a:rPr lang="en-US" altLang="zh-CN" sz="2400" dirty="0" smtClean="0"/>
              <a:t>The master's data does not be written to disk.</a:t>
            </a:r>
          </a:p>
          <a:p>
            <a:pPr marL="457200" indent="-457200">
              <a:buAutoNum type="arabicPeriod"/>
            </a:pPr>
            <a:r>
              <a:rPr lang="en-US" altLang="zh-CN" sz="2400" dirty="0" smtClean="0"/>
              <a:t>The slave calculates the address of the data on the mapping table by adding the starting address, and directly reads the data from the master memory area by using RDMA read. </a:t>
            </a:r>
          </a:p>
        </p:txBody>
      </p:sp>
    </p:spTree>
    <p:extLst>
      <p:ext uri="{BB962C8B-B14F-4D97-AF65-F5344CB8AC3E}">
        <p14:creationId xmlns:p14="http://schemas.microsoft.com/office/powerpoint/2010/main" val="191428991"/>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684</Words>
  <Application>Microsoft Office PowerPoint</Application>
  <PresentationFormat>宽屏</PresentationFormat>
  <Paragraphs>56</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Arial Unicode MS</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RDMA accelerating Redis</dc:title>
  <dc:creator>ZHAO ZHEN</dc:creator>
  <cp:lastModifiedBy>ZHAO ZHEN</cp:lastModifiedBy>
  <cp:revision>44</cp:revision>
  <dcterms:created xsi:type="dcterms:W3CDTF">2018-10-13T04:33:59Z</dcterms:created>
  <dcterms:modified xsi:type="dcterms:W3CDTF">2018-10-13T06:22:45Z</dcterms:modified>
</cp:coreProperties>
</file>