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64" r:id="rId2"/>
    <p:sldId id="257" r:id="rId3"/>
    <p:sldId id="267" r:id="rId4"/>
    <p:sldId id="268" r:id="rId5"/>
    <p:sldId id="311" r:id="rId6"/>
    <p:sldId id="313" r:id="rId7"/>
    <p:sldId id="312" r:id="rId8"/>
    <p:sldId id="314" r:id="rId9"/>
    <p:sldId id="315" r:id="rId10"/>
    <p:sldId id="316" r:id="rId11"/>
    <p:sldId id="269" r:id="rId12"/>
    <p:sldId id="317" r:id="rId13"/>
    <p:sldId id="318" r:id="rId14"/>
    <p:sldId id="272" r:id="rId15"/>
    <p:sldId id="273" r:id="rId16"/>
    <p:sldId id="280" r:id="rId17"/>
    <p:sldId id="319" r:id="rId18"/>
    <p:sldId id="320" r:id="rId19"/>
    <p:sldId id="321" r:id="rId20"/>
    <p:sldId id="307" r:id="rId21"/>
    <p:sldId id="322" r:id="rId22"/>
    <p:sldId id="284" r:id="rId23"/>
    <p:sldId id="290" r:id="rId24"/>
    <p:sldId id="301" r:id="rId25"/>
    <p:sldId id="282" r:id="rId26"/>
    <p:sldId id="302" r:id="rId27"/>
    <p:sldId id="303" r:id="rId28"/>
    <p:sldId id="324" r:id="rId29"/>
    <p:sldId id="323" r:id="rId30"/>
    <p:sldId id="325" r:id="rId31"/>
    <p:sldId id="326" r:id="rId32"/>
    <p:sldId id="328" r:id="rId33"/>
    <p:sldId id="327" r:id="rId34"/>
    <p:sldId id="291" r:id="rId35"/>
    <p:sldId id="26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1676" autoAdjust="0"/>
  </p:normalViewPr>
  <p:slideViewPr>
    <p:cSldViewPr snapToGrid="0" snapToObjects="1">
      <p:cViewPr varScale="1">
        <p:scale>
          <a:sx n="105" d="100"/>
          <a:sy n="105" d="100"/>
        </p:scale>
        <p:origin x="906" y="96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11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21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071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6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25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2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722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81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43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3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2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7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36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01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0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什么是分布式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4937" y="1976942"/>
            <a:ext cx="934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分布式，可以在不同的操作系统不同的电脑上去工作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remote </a:t>
            </a:r>
            <a:r>
              <a:rPr lang="zh-CN" altLang="en-US" dirty="0"/>
              <a:t>远程服务器 公共仓库</a:t>
            </a:r>
            <a:br>
              <a:rPr lang="zh-CN" altLang="en-US" dirty="0"/>
            </a:br>
            <a:r>
              <a:rPr lang="en-US" altLang="zh-CN" dirty="0"/>
              <a:t>local </a:t>
            </a:r>
            <a:r>
              <a:rPr lang="zh-CN" altLang="en-US" dirty="0"/>
              <a:t>（每一个人的计算机上面也有一个项目仓库）</a:t>
            </a:r>
          </a:p>
        </p:txBody>
      </p:sp>
    </p:spTree>
    <p:extLst>
      <p:ext uri="{BB962C8B-B14F-4D97-AF65-F5344CB8AC3E}">
        <p14:creationId xmlns:p14="http://schemas.microsoft.com/office/powerpoint/2010/main" val="371919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9602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的下载与环境配置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4937" y="1976942"/>
            <a:ext cx="934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https://git-scm.com/</a:t>
            </a:r>
            <a:r>
              <a:rPr lang="en-US" altLang="zh-CN" dirty="0"/>
              <a:t> Git</a:t>
            </a:r>
            <a:r>
              <a:rPr lang="zh-CN" altLang="en-US" dirty="0"/>
              <a:t>官网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30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669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5209" y="1419158"/>
            <a:ext cx="9342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配置用户名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user.name </a:t>
            </a:r>
            <a:r>
              <a:rPr lang="zh-CN" altLang="en-US" dirty="0">
                <a:solidFill>
                  <a:srgbClr val="000000"/>
                </a:solidFill>
              </a:rPr>
              <a:t>你的名字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配置邮箱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</a:t>
            </a:r>
            <a:r>
              <a:rPr lang="en-US" altLang="zh-CN" dirty="0" err="1">
                <a:solidFill>
                  <a:srgbClr val="000000"/>
                </a:solidFill>
              </a:rPr>
              <a:t>user.emial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你的邮箱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查看配置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     </a:t>
            </a:r>
            <a:r>
              <a:rPr lang="en-US" altLang="zh-CN" dirty="0">
                <a:solidFill>
                  <a:srgbClr val="000000"/>
                </a:solidFill>
              </a:rPr>
              <a:t>git config --list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     git config user.name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     git config </a:t>
            </a:r>
            <a:r>
              <a:rPr lang="en-US" altLang="zh-CN" dirty="0" err="1">
                <a:solidFill>
                  <a:srgbClr val="000000"/>
                </a:solidFill>
              </a:rPr>
              <a:t>user.email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手动配置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   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users/</a:t>
            </a:r>
            <a:r>
              <a:rPr lang="zh-CN" altLang="en-US" dirty="0">
                <a:solidFill>
                  <a:srgbClr val="000000"/>
                </a:solidFill>
              </a:rPr>
              <a:t>用户</a:t>
            </a:r>
            <a:r>
              <a:rPr lang="en-US" altLang="zh-CN" dirty="0">
                <a:solidFill>
                  <a:srgbClr val="000000"/>
                </a:solidFill>
              </a:rPr>
              <a:t>/.</a:t>
            </a:r>
            <a:r>
              <a:rPr lang="en-US" altLang="zh-CN" dirty="0" err="1">
                <a:solidFill>
                  <a:srgbClr val="000000"/>
                </a:solidFill>
              </a:rPr>
              <a:t>gitconfig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75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7" y="5894138"/>
            <a:ext cx="131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Push/fetch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4" y="1962150"/>
            <a:ext cx="6393816" cy="22924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初始化仓库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</a:t>
            </a: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初始化仓库并产生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67C14-86DC-412A-B4B5-8ED8689044D4}"/>
              </a:ext>
            </a:extLst>
          </p:cNvPr>
          <p:cNvSpPr txBox="1"/>
          <p:nvPr/>
        </p:nvSpPr>
        <p:spPr>
          <a:xfrm>
            <a:off x="1444752" y="4389120"/>
            <a:ext cx="925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r>
              <a:rPr lang="zh-CN" altLang="en-US" dirty="0"/>
              <a:t>文件夹 非常重要</a:t>
            </a:r>
            <a:r>
              <a:rPr lang="en-US" altLang="zh-CN" dirty="0"/>
              <a:t>,</a:t>
            </a:r>
            <a:r>
              <a:rPr lang="zh-CN" altLang="en-US" dirty="0"/>
              <a:t>记录我们的变更内容</a:t>
            </a:r>
            <a:r>
              <a:rPr lang="en-US" altLang="zh-CN" dirty="0"/>
              <a:t>(objects)</a:t>
            </a:r>
            <a:r>
              <a:rPr lang="zh-CN" altLang="en-US" dirty="0"/>
              <a:t>，分支</a:t>
            </a:r>
            <a:r>
              <a:rPr lang="en-US" altLang="zh-CN" dirty="0"/>
              <a:t>(refs)</a:t>
            </a:r>
            <a:r>
              <a:rPr lang="zh-CN" altLang="en-US" dirty="0"/>
              <a:t>，日志</a:t>
            </a:r>
            <a:r>
              <a:rPr lang="en-US" altLang="zh-CN" dirty="0"/>
              <a:t>(logs)</a:t>
            </a:r>
            <a:r>
              <a:rPr lang="zh-CN" altLang="en-US" dirty="0"/>
              <a:t>，脚本（</a:t>
            </a:r>
            <a:r>
              <a:rPr lang="en-US" altLang="zh-CN" dirty="0"/>
              <a:t>hooks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A305-3EB0-43D7-95B5-FECDB65A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55" y="4066814"/>
            <a:ext cx="2118377" cy="2118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591056" y="2459736"/>
            <a:ext cx="8111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 add </a:t>
            </a:r>
            <a:r>
              <a:rPr lang="zh-CN" altLang="en-US" b="1" dirty="0"/>
              <a:t>文件名称</a:t>
            </a:r>
            <a:r>
              <a:rPr lang="en-US" altLang="zh-CN" b="1" dirty="0"/>
              <a:t>(</a:t>
            </a:r>
            <a:r>
              <a:rPr lang="zh-CN" altLang="en-US" b="1" dirty="0"/>
              <a:t>文件夹</a:t>
            </a:r>
            <a:r>
              <a:rPr lang="zh-CN" altLang="en-US" dirty="0"/>
              <a:t>） </a:t>
            </a:r>
            <a:r>
              <a:rPr lang="en-US" altLang="zh-CN" dirty="0"/>
              <a:t>,</a:t>
            </a:r>
            <a:r>
              <a:rPr lang="zh-CN" altLang="en-US" dirty="0"/>
              <a:t>将文件或者文件夹中的所有文件放到暂存区当中。</a:t>
            </a:r>
          </a:p>
          <a:p>
            <a:r>
              <a:rPr lang="en-US" altLang="zh-CN" dirty="0" err="1"/>
              <a:t>eg.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git add index.html</a:t>
            </a:r>
          </a:p>
          <a:p>
            <a:r>
              <a:rPr lang="en-US" altLang="zh-CN" dirty="0"/>
              <a:t>git add components/</a:t>
            </a:r>
          </a:p>
        </p:txBody>
      </p:sp>
    </p:spTree>
    <p:extLst>
      <p:ext uri="{BB962C8B-B14F-4D97-AF65-F5344CB8AC3E}">
        <p14:creationId xmlns:p14="http://schemas.microsoft.com/office/powerpoint/2010/main" val="407960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A305-3EB0-43D7-95B5-FECDB65A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55" y="4066814"/>
            <a:ext cx="2118377" cy="2118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591056" y="2459736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status</a:t>
            </a:r>
            <a:r>
              <a:rPr lang="zh-CN" altLang="en-US" dirty="0"/>
              <a:t> 查看当前文件状态。</a:t>
            </a:r>
          </a:p>
          <a:p>
            <a:r>
              <a:rPr lang="en-US" altLang="zh-CN" dirty="0"/>
              <a:t>git add </a:t>
            </a:r>
            <a:r>
              <a:rPr lang="zh-CN" altLang="en-US" dirty="0"/>
              <a:t>会使 文件变绿</a:t>
            </a:r>
          </a:p>
          <a:p>
            <a:r>
              <a:rPr lang="en-US" altLang="zh-CN" dirty="0"/>
              <a:t>git add .  </a:t>
            </a:r>
            <a:r>
              <a:rPr lang="zh-CN" altLang="en-US" dirty="0"/>
              <a:t>会使他们全家变绿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84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673352" y="2459736"/>
            <a:ext cx="714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commit -m &lt;message&gt;</a:t>
            </a:r>
            <a:r>
              <a:rPr lang="en-US" altLang="zh-CN" dirty="0"/>
              <a:t> </a:t>
            </a:r>
            <a:r>
              <a:rPr lang="zh-CN" altLang="en-US" dirty="0"/>
              <a:t>提交此次变更。</a:t>
            </a:r>
          </a:p>
          <a:p>
            <a:r>
              <a:rPr lang="zh-CN" altLang="en-US" dirty="0"/>
              <a:t>提交变更会有对应的日志生成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git log</a:t>
            </a:r>
            <a:r>
              <a:rPr lang="en-US" altLang="zh-CN" dirty="0"/>
              <a:t> </a:t>
            </a:r>
            <a:r>
              <a:rPr lang="zh-CN" altLang="en-US" dirty="0"/>
              <a:t>可以查看提交记录，什么人什么时间提交了</a:t>
            </a:r>
            <a:r>
              <a:rPr lang="en-US" altLang="zh-CN" dirty="0"/>
              <a:t>commit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435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的下载与环境配置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与我们的日常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3501280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暂存区的意义（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673352" y="2459736"/>
            <a:ext cx="714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创建索引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文件分类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627642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826871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diff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最近一次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git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 HEAD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80021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0A199C-2B67-44E0-8D31-425B3BF7EA21}"/>
              </a:ext>
            </a:extLst>
          </p:cNvPr>
          <p:cNvSpPr/>
          <p:nvPr/>
        </p:nvSpPr>
        <p:spPr>
          <a:xfrm>
            <a:off x="1920497" y="22286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</a:rPr>
              <a:t>git checkout -b </a:t>
            </a:r>
            <a:r>
              <a:rPr lang="zh-CN" altLang="en-US" dirty="0">
                <a:solidFill>
                  <a:srgbClr val="262626"/>
                </a:solidFill>
              </a:rPr>
              <a:t>分支名称 模板分支</a:t>
            </a:r>
            <a:r>
              <a:rPr lang="en-US" altLang="zh-CN" dirty="0">
                <a:solidFill>
                  <a:srgbClr val="262626"/>
                </a:solidFill>
              </a:rPr>
              <a:t>/commit</a:t>
            </a:r>
          </a:p>
          <a:p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checkout </a:t>
            </a:r>
            <a:r>
              <a:rPr lang="zh-CN" altLang="en-US" dirty="0">
                <a:solidFill>
                  <a:srgbClr val="262626"/>
                </a:solidFill>
              </a:rPr>
              <a:t>分支名 用于切换分支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branch </a:t>
            </a:r>
            <a:r>
              <a:rPr lang="zh-CN" altLang="en-US" dirty="0">
                <a:solidFill>
                  <a:srgbClr val="262626"/>
                </a:solidFill>
              </a:rPr>
              <a:t>用于查看分支， 高亮词条代表当前分支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branch a </a:t>
            </a:r>
            <a:r>
              <a:rPr lang="zh-CN" altLang="en-US" dirty="0">
                <a:solidFill>
                  <a:srgbClr val="262626"/>
                </a:solidFill>
              </a:rPr>
              <a:t>创建新分支</a:t>
            </a:r>
            <a:r>
              <a:rPr lang="en-US" altLang="zh-CN" dirty="0">
                <a:solidFill>
                  <a:srgbClr val="262626"/>
                </a:solidFill>
              </a:rPr>
              <a:t>a</a:t>
            </a:r>
            <a:endParaRPr lang="en-US" altLang="zh-CN" dirty="0">
              <a:solidFill>
                <a:srgbClr val="262626"/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49920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远程仓库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5676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78CE628-8E4C-40C9-8947-67AC90B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68" y="3566160"/>
            <a:ext cx="2286000" cy="228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87543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远程仓库的起源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AEFA9A-BB5E-4EFD-90E9-03D38F84A934}"/>
              </a:ext>
            </a:extLst>
          </p:cNvPr>
          <p:cNvSpPr txBox="1"/>
          <p:nvPr/>
        </p:nvSpPr>
        <p:spPr>
          <a:xfrm>
            <a:off x="1243584" y="2496312"/>
            <a:ext cx="6967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这事要从一个高光时刻说起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我上学的时候，做过一个飞机大战的游戏（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追随者：大佬，把你的代码游戏分享给我看看呗（源码分享）</a:t>
            </a:r>
            <a:endParaRPr lang="en-US" altLang="zh-CN" dirty="0"/>
          </a:p>
          <a:p>
            <a:r>
              <a:rPr lang="zh-CN" altLang="en-US" dirty="0"/>
              <a:t>问题来了： </a:t>
            </a:r>
            <a:r>
              <a:rPr lang="zh-CN" altLang="en-US" dirty="0">
                <a:solidFill>
                  <a:srgbClr val="FF0000"/>
                </a:solidFill>
              </a:rPr>
              <a:t>我该怎么给他（们）啊？？？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9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4134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87543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远程仓库的起源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物理拷贝（</a:t>
            </a:r>
            <a:r>
              <a:rPr lang="en-US" altLang="zh-CN" dirty="0"/>
              <a:t>U</a:t>
            </a:r>
            <a:r>
              <a:rPr lang="zh-CN" altLang="en-US" dirty="0"/>
              <a:t>盘，微信）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网盘了解一下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利用具有</a:t>
            </a:r>
            <a:r>
              <a:rPr lang="en-US" altLang="zh-CN" dirty="0"/>
              <a:t>git</a:t>
            </a:r>
            <a:r>
              <a:rPr lang="zh-CN" altLang="en-US" dirty="0"/>
              <a:t>特性的仓库进行分享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84AE37-C581-4726-BDAB-4828DCA7F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642" y="2136076"/>
            <a:ext cx="2400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098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程序员在线交友平台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是平台，上面存储了无数个仓库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B41F9-17A5-430F-B3DA-7FCDC6BB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7" y="20665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098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程序员在线交友平台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账户的创建</a:t>
            </a:r>
          </a:p>
          <a:p>
            <a:r>
              <a:rPr lang="zh-CN" altLang="en-US" dirty="0"/>
              <a:t>创建远程仓库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远程仓库配置</a:t>
            </a:r>
          </a:p>
          <a:p>
            <a:r>
              <a:rPr lang="en-US" altLang="zh-CN" dirty="0"/>
              <a:t>SSH</a:t>
            </a:r>
            <a:r>
              <a:rPr lang="zh-CN" altLang="en-US" dirty="0"/>
              <a:t>配置 </a:t>
            </a:r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8CE248-0CF8-453B-8426-19BA81E3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99" y="2105821"/>
            <a:ext cx="5715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8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956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clone </a:t>
            </a:r>
            <a:r>
              <a:rPr lang="zh-CN" altLang="en-US" dirty="0"/>
              <a:t>克隆代码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push </a:t>
            </a:r>
            <a:r>
              <a:rPr lang="zh-CN" altLang="en-US" dirty="0"/>
              <a:t>推送分支到远程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pull </a:t>
            </a:r>
            <a:r>
              <a:rPr lang="zh-CN" altLang="en-US" dirty="0"/>
              <a:t>  从远程拉取代码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Pull Request (PR)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B41F9-17A5-430F-B3DA-7FCDC6BB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7" y="20665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9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是分布式版本控制系统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258EE-FDBB-40F5-A8F1-A1614DAFAD36}"/>
              </a:ext>
            </a:extLst>
          </p:cNvPr>
          <p:cNvSpPr txBox="1"/>
          <p:nvPr/>
        </p:nvSpPr>
        <p:spPr>
          <a:xfrm>
            <a:off x="1424937" y="359238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什么是分布式</a:t>
            </a:r>
          </a:p>
        </p:txBody>
      </p:sp>
    </p:spTree>
    <p:extLst>
      <p:ext uri="{BB962C8B-B14F-4D97-AF65-F5344CB8AC3E}">
        <p14:creationId xmlns:p14="http://schemas.microsoft.com/office/powerpoint/2010/main" val="11951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想想大学中的大作业或者程序设计！！！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5627E-E05B-48CF-B7AD-50E0698F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2747962"/>
            <a:ext cx="9153525" cy="1362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B26753-9BF5-40D8-8F97-DD013F3BC613}"/>
              </a:ext>
            </a:extLst>
          </p:cNvPr>
          <p:cNvSpPr txBox="1"/>
          <p:nvPr/>
        </p:nvSpPr>
        <p:spPr>
          <a:xfrm>
            <a:off x="1609344" y="4370832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就算是程序员没对象，但是总要问问自己 到底我哪错了！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1AE2-E50D-4504-AE07-904CB9FDD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151" y="4110036"/>
            <a:ext cx="2286001" cy="25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33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​​版本控制工具的功能之一就是解决这样的问题的：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管理不同版本，回退到任何时刻。</a:t>
            </a:r>
            <a:endParaRPr kumimoji="1" lang="zh-CN" altLang="en-US" sz="4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F984F6-7211-4004-B39D-F4D3A6E3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39" y="4074414"/>
            <a:ext cx="141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原因二：方便项目协同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F45B00-FF7C-4E18-8471-5B84249F625B}"/>
              </a:ext>
            </a:extLst>
          </p:cNvPr>
          <p:cNvSpPr txBox="1"/>
          <p:nvPr/>
        </p:nvSpPr>
        <p:spPr>
          <a:xfrm>
            <a:off x="1388962" y="2450592"/>
            <a:ext cx="5423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想当初，我们老师忽悠我们做项目。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同学你做</a:t>
            </a:r>
            <a:r>
              <a:rPr lang="en-US" altLang="zh-CN" dirty="0"/>
              <a:t> A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同学你做 </a:t>
            </a:r>
            <a:r>
              <a:rPr lang="en-US" altLang="zh-CN" dirty="0"/>
              <a:t>B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同学你做 </a:t>
            </a:r>
            <a:r>
              <a:rPr lang="en-US" altLang="zh-CN" dirty="0"/>
              <a:t>C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DE325E-6D3F-43DA-9B40-E26E5760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3961429"/>
            <a:ext cx="2197799" cy="1362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A1B887-C63C-49AC-8D5B-F93ECF09184C}"/>
              </a:ext>
            </a:extLst>
          </p:cNvPr>
          <p:cNvSpPr txBox="1"/>
          <p:nvPr/>
        </p:nvSpPr>
        <p:spPr>
          <a:xfrm>
            <a:off x="1472184" y="5815584"/>
            <a:ext cx="9302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最终的老师化成</a:t>
            </a:r>
            <a:r>
              <a:rPr lang="en-US" altLang="zh-CN" dirty="0"/>
              <a:t>CV </a:t>
            </a:r>
            <a:r>
              <a:rPr lang="zh-CN" altLang="en-US" dirty="0"/>
              <a:t>战士，各种复制粘贴，最终人家获奖了，但是这都不是重点，重点是，</a:t>
            </a:r>
            <a:endParaRPr lang="en-US" altLang="zh-CN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中途出了问题，把我们三到叫到一块一起解决问题！！！</a:t>
            </a:r>
          </a:p>
        </p:txBody>
      </p:sp>
    </p:spTree>
    <p:extLst>
      <p:ext uri="{BB962C8B-B14F-4D97-AF65-F5344CB8AC3E}">
        <p14:creationId xmlns:p14="http://schemas.microsoft.com/office/powerpoint/2010/main" val="323382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157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项目协同本质：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代替人工解决部分机械重复的工作，从而大大增加生产力。！！！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3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289</TotalTime>
  <Words>1154</Words>
  <Application>Microsoft Office PowerPoint</Application>
  <PresentationFormat>宽屏</PresentationFormat>
  <Paragraphs>251</Paragraphs>
  <Slides>35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DengXian</vt:lpstr>
      <vt:lpstr>DengXian Light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永志 丁</cp:lastModifiedBy>
  <cp:revision>203</cp:revision>
  <dcterms:created xsi:type="dcterms:W3CDTF">2018-01-19T07:28:00Z</dcterms:created>
  <dcterms:modified xsi:type="dcterms:W3CDTF">2020-05-07T10:48:33Z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