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8" r:id="rId2"/>
    <p:sldId id="295" r:id="rId3"/>
    <p:sldId id="296" r:id="rId4"/>
    <p:sldId id="297" r:id="rId5"/>
    <p:sldId id="298" r:id="rId6"/>
    <p:sldId id="299" r:id="rId7"/>
    <p:sldId id="300" r:id="rId8"/>
    <p:sldId id="294" r:id="rId9"/>
    <p:sldId id="281" r:id="rId10"/>
    <p:sldId id="282" r:id="rId11"/>
    <p:sldId id="284" r:id="rId12"/>
    <p:sldId id="285" r:id="rId13"/>
    <p:sldId id="283" r:id="rId14"/>
    <p:sldId id="286" r:id="rId15"/>
    <p:sldId id="287" r:id="rId16"/>
    <p:sldId id="288" r:id="rId17"/>
    <p:sldId id="289" r:id="rId18"/>
    <p:sldId id="290" r:id="rId19"/>
    <p:sldId id="301" r:id="rId20"/>
    <p:sldId id="302" r:id="rId21"/>
    <p:sldId id="303" r:id="rId22"/>
    <p:sldId id="291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3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16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78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 smtClean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 smtClean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 smtClean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 smtClean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zh-CN" altLang="en-US"/>
              <a:t>前端工程化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/>
              <a:t>渡一教育</a:t>
            </a:r>
            <a:r>
              <a:rPr lang="en-US" altLang="zh-CN"/>
              <a:t>——</a:t>
            </a:r>
            <a:r>
              <a:rPr lang="zh-CN" altLang="en-US"/>
              <a:t>尹文松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模块化实现       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81178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，函数形式</a:t>
            </a:r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，命名空间形式</a:t>
            </a:r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，立即执行函数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，模式增强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模块化规范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81178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CommonJs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AMD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CMD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Es6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CommomJs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2811780"/>
          </a:xfrm>
        </p:spPr>
        <p:txBody>
          <a:bodyPr>
            <a:norm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04010" y="1542414"/>
            <a:ext cx="51403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据</a:t>
            </a:r>
            <a:r>
              <a:rPr lang="en-US" altLang="zh-CN" dirty="0"/>
              <a:t>CommonJs</a:t>
            </a:r>
            <a:r>
              <a:rPr lang="zh-CN" altLang="en-US" dirty="0"/>
              <a:t>规范规定每一个</a:t>
            </a:r>
            <a:r>
              <a:rPr lang="en-US" altLang="zh-CN" dirty="0"/>
              <a:t>Js</a:t>
            </a:r>
            <a:r>
              <a:rPr lang="zh-CN" altLang="en-US" dirty="0"/>
              <a:t>文件都可以看作一个模块，</a:t>
            </a:r>
            <a:r>
              <a:rPr lang="en-US" altLang="zh-CN" dirty="0">
                <a:sym typeface="+mn-ea"/>
              </a:rPr>
              <a:t>其内部定义的变量是属于这个模块的，不会对外暴露，也就是说不会污染全局变量。</a:t>
            </a:r>
            <a:r>
              <a:rPr lang="zh-CN" altLang="en-US" dirty="0">
                <a:sym typeface="+mn-ea"/>
              </a:rPr>
              <a:t>该规范最初用在服务器端的</a:t>
            </a:r>
            <a:r>
              <a:rPr lang="en-US" altLang="zh-CN" dirty="0">
                <a:sym typeface="+mn-ea"/>
              </a:rPr>
              <a:t>node</a:t>
            </a:r>
            <a:r>
              <a:rPr lang="zh-CN" altLang="en-US" dirty="0">
                <a:sym typeface="+mn-ea"/>
              </a:rPr>
              <a:t>环境中。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CommonJS采用同步加载不同模块文件，适用于服务器端的。因为模块文件都存放在服务器的各个硬盘上，读取加载时间快，适合服务器端，不适应浏览器。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浏览器不兼容</a:t>
            </a:r>
            <a:r>
              <a:rPr lang="en-US" altLang="zh-CN" dirty="0">
                <a:sym typeface="+mn-ea"/>
              </a:rPr>
              <a:t>CommonJs</a:t>
            </a:r>
            <a:r>
              <a:rPr lang="zh-CN" altLang="en-US" dirty="0">
                <a:sym typeface="+mn-ea"/>
              </a:rPr>
              <a:t>，原因是浏览器缺少module、exports、require、global四个环境变量。如要使用需要工具转换。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>
              <a:sym typeface="+mn-ea"/>
            </a:endParaRPr>
          </a:p>
        </p:txBody>
      </p:sp>
      <p:pic>
        <p:nvPicPr>
          <p:cNvPr id="7" name="图片占位符 6" descr="005SiNxyjw1exp8pwu2b8j30go08cjr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60" y="1619885"/>
            <a:ext cx="4572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2075" y="1294765"/>
            <a:ext cx="4641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CommonJS的核心思想就是通过 require 方法来同步加载所要依赖的其他模块，然后通过 exports 或者 module.exports 来导出需要暴露的接口</a:t>
            </a:r>
            <a:r>
              <a:rPr lang="zh-CN" altLang="en-US" dirty="0">
                <a:sym typeface="+mn-ea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62269" y="3011805"/>
            <a:ext cx="48482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暴露接口方式</a:t>
            </a:r>
          </a:p>
          <a:p>
            <a:r>
              <a:rPr lang="en-US" altLang="zh-CN" dirty="0"/>
              <a:t>module.exports = value</a:t>
            </a:r>
            <a:r>
              <a:rPr lang="zh-CN" altLang="en-US" dirty="0"/>
              <a:t>；</a:t>
            </a:r>
          </a:p>
          <a:p>
            <a:endParaRPr lang="en-US" altLang="zh-CN" dirty="0"/>
          </a:p>
          <a:p>
            <a:r>
              <a:rPr lang="en-US" altLang="zh-CN" dirty="0"/>
              <a:t>exports.XXX = value</a:t>
            </a:r>
            <a:r>
              <a:rPr lang="zh-CN" altLang="en-US" dirty="0"/>
              <a:t>；</a:t>
            </a:r>
          </a:p>
          <a:p>
            <a:endParaRPr lang="zh-CN" altLang="en-US" dirty="0"/>
          </a:p>
          <a:p>
            <a:r>
              <a:rPr lang="zh-CN" altLang="en-US" dirty="0"/>
              <a:t>暴露的模块是什么</a:t>
            </a:r>
            <a:r>
              <a:rPr lang="en-US" altLang="zh-CN" dirty="0"/>
              <a:t>(exports</a:t>
            </a:r>
            <a:r>
              <a:rPr lang="zh-CN" altLang="en-US" dirty="0"/>
              <a:t>的本质是什么</a:t>
            </a:r>
            <a:r>
              <a:rPr lang="en-US" altLang="zh-CN" dirty="0"/>
              <a:t>)</a:t>
            </a:r>
            <a:r>
              <a:rPr lang="zh-CN" altLang="en-US" dirty="0"/>
              <a:t>？</a:t>
            </a:r>
          </a:p>
          <a:p>
            <a:endParaRPr lang="zh-CN" altLang="en-US" dirty="0"/>
          </a:p>
          <a:p>
            <a:r>
              <a:rPr lang="en-US" altLang="zh-CN" dirty="0"/>
              <a:t>exports</a:t>
            </a:r>
            <a:r>
              <a:rPr lang="zh-CN" altLang="en-US" dirty="0"/>
              <a:t>本质是一个空对象。</a:t>
            </a:r>
          </a:p>
          <a:p>
            <a:endParaRPr lang="zh-CN" altLang="en-US" dirty="0"/>
          </a:p>
          <a:p>
            <a:r>
              <a:rPr lang="zh-CN" altLang="en-US" dirty="0"/>
              <a:t>引入模块   </a:t>
            </a:r>
            <a:r>
              <a:rPr lang="en-US" altLang="zh-CN" dirty="0"/>
              <a:t>require(XXX)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AMD</a:t>
            </a:r>
            <a:r>
              <a:rPr lang="zh-CN" altLang="en-US" dirty="0"/>
              <a:t>规</a:t>
            </a:r>
            <a:r>
              <a:rPr lang="zh-CN" altLang="en-US" dirty="0" smtClean="0"/>
              <a:t>范          </a:t>
            </a:r>
            <a:r>
              <a:rPr lang="en-US" altLang="zh-CN" dirty="0"/>
              <a:t>Asynchronous Module Definition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32585"/>
            <a:ext cx="4520565" cy="4183380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ym typeface="+mn-ea"/>
              </a:rPr>
              <a:t>CommonJs</a:t>
            </a:r>
            <a:r>
              <a:rPr lang="zh-CN" altLang="en-US" dirty="0">
                <a:sym typeface="+mn-ea"/>
              </a:rPr>
              <a:t>为服务器端而生，采用的同步加载方式。因此不适用浏览器。因为浏览器需要到服务器加载文件，请求时间远大于本机读取的时间，倘若文件较多，网络迟缓就会导致页面瘫痪，所以浏览器更希望能够时间异步加载的方式。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AMD规范则是异步加载模块，允许指定回调函数。等模块异步加载完成后即可调用回调函数。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>
                <a:sym typeface="+mn-ea"/>
              </a:rPr>
              <a:t>AMD</a:t>
            </a:r>
            <a:r>
              <a:rPr lang="zh-CN" altLang="en-US" dirty="0">
                <a:sym typeface="+mn-ea"/>
              </a:rPr>
              <a:t>得意的产出就是</a:t>
            </a:r>
            <a:r>
              <a:rPr lang="en-US" altLang="zh-CN" dirty="0">
                <a:sym typeface="+mn-ea"/>
              </a:rPr>
              <a:t>require.js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占位符 3" descr="u=2680554583,2305940054&amp;fm=27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0" y="1850390"/>
            <a:ext cx="5174615" cy="2444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72075" y="1294765"/>
            <a:ext cx="4641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AMD的核心思想就是通过define来定义一个模块，然后使用require来加载一个模块。</a:t>
            </a:r>
          </a:p>
          <a:p>
            <a:endParaRPr lang="en-US" altLang="zh-CN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97170" y="2351405"/>
            <a:ext cx="6461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AMD</a:t>
            </a:r>
            <a:r>
              <a:rPr lang="zh-CN" altLang="en-US" dirty="0"/>
              <a:t>规范的使用依赖于</a:t>
            </a:r>
            <a:r>
              <a:rPr lang="en-US" altLang="zh-CN" dirty="0"/>
              <a:t>require.js  </a:t>
            </a:r>
            <a:r>
              <a:rPr lang="en-US" altLang="zh-CN" dirty="0">
                <a:solidFill>
                  <a:schemeClr val="tx2"/>
                </a:solidFill>
              </a:rPr>
              <a:t>https://requirejs.org/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97170" y="3015615"/>
            <a:ext cx="64287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define(moduleId,['module1','mdule2'],function(m1,m</a:t>
            </a:r>
          </a:p>
          <a:p>
            <a:r>
              <a:rPr lang="en-US" altLang="zh-CN" dirty="0"/>
              <a:t>       </a:t>
            </a:r>
          </a:p>
          <a:p>
            <a:r>
              <a:rPr lang="en-US" altLang="zh-CN" dirty="0"/>
              <a:t>2){...});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 descr="1X}XU2(V)BA~$}4~HW3%O}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40" y="4596765"/>
            <a:ext cx="6836410" cy="6242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CMD</a:t>
            </a:r>
            <a:r>
              <a:rPr lang="zh-CN" altLang="en-US" dirty="0"/>
              <a:t>规</a:t>
            </a:r>
            <a:r>
              <a:rPr lang="zh-CN" altLang="en-US" dirty="0" smtClean="0"/>
              <a:t>范         </a:t>
            </a:r>
            <a:r>
              <a:rPr lang="en-US" altLang="zh-CN" dirty="0" smtClean="0"/>
              <a:t>Common </a:t>
            </a:r>
            <a:r>
              <a:rPr lang="en-US" altLang="zh-CN" dirty="0"/>
              <a:t>Module Definition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32585"/>
            <a:ext cx="4520565" cy="41833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ym typeface="+mn-ea"/>
              </a:rPr>
              <a:t>CMD</a:t>
            </a:r>
            <a:r>
              <a:rPr lang="zh-CN" altLang="en-US" dirty="0">
                <a:sym typeface="+mn-ea"/>
              </a:rPr>
              <a:t>异步加载，跟</a:t>
            </a:r>
            <a:r>
              <a:rPr lang="en-US" altLang="zh-CN" dirty="0">
                <a:sym typeface="+mn-ea"/>
              </a:rPr>
              <a:t>AMD</a:t>
            </a:r>
            <a:r>
              <a:rPr lang="zh-CN" altLang="en-US" dirty="0">
                <a:sym typeface="+mn-ea"/>
              </a:rPr>
              <a:t>的主要区别在于，</a:t>
            </a:r>
            <a:r>
              <a:rPr lang="en-US" altLang="zh-CN" dirty="0">
                <a:sym typeface="+mn-ea"/>
              </a:rPr>
              <a:t>AMD</a:t>
            </a:r>
            <a:r>
              <a:rPr lang="zh-CN" altLang="en-US" dirty="0">
                <a:sym typeface="+mn-ea"/>
              </a:rPr>
              <a:t>依赖前置，提前加载依赖。而</a:t>
            </a:r>
            <a:r>
              <a:rPr lang="en-US" altLang="zh-CN" dirty="0">
                <a:sym typeface="+mn-ea"/>
              </a:rPr>
              <a:t>CMD</a:t>
            </a:r>
            <a:r>
              <a:rPr lang="zh-CN" altLang="en-US" dirty="0">
                <a:sym typeface="+mn-ea"/>
              </a:rPr>
              <a:t>就近加载，按需加载。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产物</a:t>
            </a:r>
            <a:r>
              <a:rPr lang="en-US" altLang="zh-CN" dirty="0">
                <a:sym typeface="+mn-ea"/>
              </a:rPr>
              <a:t>seaJs</a:t>
            </a:r>
            <a:r>
              <a:rPr lang="zh-CN" altLang="en-US" dirty="0">
                <a:sym typeface="+mn-ea"/>
              </a:rPr>
              <a:t>，跟require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使用有些相似。</a:t>
            </a: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占位符 5" descr="u=3855756711,2959750590&amp;fm=27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430" y="1632585"/>
            <a:ext cx="3810000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30495" y="845820"/>
            <a:ext cx="4641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CMD的核心思想就是通过define来定义一个模块，然后使用require来加载一个模块。</a:t>
            </a:r>
          </a:p>
          <a:p>
            <a:endParaRPr lang="en-US" alt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7170" y="3042285"/>
            <a:ext cx="6428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 descr="6QRS{S$S)A@LW`~]@)TZP)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170" y="1767840"/>
            <a:ext cx="4069715" cy="1043940"/>
          </a:xfrm>
          <a:prstGeom prst="rect">
            <a:avLst/>
          </a:prstGeom>
        </p:spPr>
      </p:pic>
      <p:pic>
        <p:nvPicPr>
          <p:cNvPr id="7" name="图片 6" descr="AZRUB7SAZ_8OM(}94OV5C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325" y="4878705"/>
            <a:ext cx="5075555" cy="1348740"/>
          </a:xfrm>
          <a:prstGeom prst="rect">
            <a:avLst/>
          </a:prstGeom>
        </p:spPr>
      </p:pic>
      <p:pic>
        <p:nvPicPr>
          <p:cNvPr id="8" name="图片 7" descr="T6ZX4GFU978E{]6W%3OE54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660" y="3128010"/>
            <a:ext cx="5212715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Es6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32585"/>
            <a:ext cx="4520565" cy="41833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ym typeface="+mn-ea"/>
              </a:rPr>
              <a:t>ES6</a:t>
            </a:r>
            <a:r>
              <a:rPr lang="zh-CN" altLang="en-US" dirty="0">
                <a:sym typeface="+mn-ea"/>
              </a:rPr>
              <a:t>自带模块化，可以使用 import 关键字引入模块，通过 export 关键字导出模块，功能较之于前几个方案更为强大，也是我们所推崇的，但是由于ES6目前无法在浏览器中执行，所以，我们只能通过babel将不被支持的import编译为当前受到广泛支持的 require。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占位符 5" descr="u=2559393669,66231354&amp;fm=27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70" y="1931035"/>
            <a:ext cx="379476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Es6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32585"/>
            <a:ext cx="4520565" cy="4183380"/>
          </a:xfrm>
        </p:spPr>
        <p:txBody>
          <a:bodyPr>
            <a:normAutofit/>
          </a:bodyPr>
          <a:lstStyle/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占位符 5" descr="u=2559393669,66231354&amp;fm=27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531" y="423804"/>
            <a:ext cx="1637269" cy="98630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32" y="1410110"/>
            <a:ext cx="8090608" cy="443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94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2524125"/>
            <a:ext cx="521970" cy="579120"/>
          </a:xfrm>
        </p:spPr>
        <p:txBody>
          <a:bodyPr/>
          <a:lstStyle/>
          <a:p>
            <a:r>
              <a:rPr lang="en-US" altLang="zh-CN"/>
              <a:t>02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什么是前端工程化？</a:t>
            </a:r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6547485" y="2524125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前端工程化的出现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25515" y="19196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01</a:t>
            </a:r>
          </a:p>
        </p:txBody>
      </p:sp>
      <p:sp>
        <p:nvSpPr>
          <p:cNvPr id="11" name="副标题 2"/>
          <p:cNvSpPr>
            <a:spLocks noGrp="1"/>
          </p:cNvSpPr>
          <p:nvPr/>
        </p:nvSpPr>
        <p:spPr>
          <a:xfrm>
            <a:off x="6605270" y="3100705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前端工程化的体现与好处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25515" y="3244850"/>
            <a:ext cx="58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Es6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632585"/>
            <a:ext cx="4520565" cy="4183380"/>
          </a:xfrm>
        </p:spPr>
        <p:txBody>
          <a:bodyPr>
            <a:normAutofit/>
          </a:bodyPr>
          <a:lstStyle/>
          <a:p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占位符 5" descr="u=2559393669,66231354&amp;fm=27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207" y="1128779"/>
            <a:ext cx="2765859" cy="166618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0" y="1821791"/>
            <a:ext cx="55054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31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标题 2"/>
          <p:cNvSpPr>
            <a:spLocks noGrp="1"/>
          </p:cNvSpPr>
          <p:nvPr/>
        </p:nvSpPr>
        <p:spPr>
          <a:xfrm>
            <a:off x="5582920" y="159512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5582920" y="30988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5582920" y="101854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93969" y="1306830"/>
            <a:ext cx="60471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1,</a:t>
            </a:r>
            <a:r>
              <a:rPr lang="zh-CN" altLang="en-US" dirty="0">
                <a:sym typeface="+mn-ea"/>
              </a:rPr>
              <a:t>什么是模块化？</a:t>
            </a:r>
          </a:p>
          <a:p>
            <a:endParaRPr lang="zh-CN" altLang="en-US" dirty="0"/>
          </a:p>
          <a:p>
            <a:r>
              <a:rPr lang="zh-CN" altLang="en-US" dirty="0"/>
              <a:t>模块化是指将一个复杂的系统分解为多个模块，方便编码。</a:t>
            </a:r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2,</a:t>
            </a:r>
            <a:r>
              <a:rPr lang="zh-CN" altLang="en-US" dirty="0">
                <a:sym typeface="+mn-ea"/>
              </a:rPr>
              <a:t>为什么要用模块化？</a:t>
            </a:r>
          </a:p>
          <a:p>
            <a:endParaRPr lang="zh-CN" altLang="en-US" dirty="0"/>
          </a:p>
          <a:p>
            <a:r>
              <a:rPr lang="zh-CN" altLang="en-US" dirty="0"/>
              <a:t>降低复杂性，降低代码耦合度，部署方便，提高效率。</a:t>
            </a:r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3,</a:t>
            </a:r>
            <a:r>
              <a:rPr lang="zh-CN" altLang="en-US" dirty="0">
                <a:sym typeface="+mn-ea"/>
              </a:rPr>
              <a:t>模块化的好处？</a:t>
            </a:r>
          </a:p>
          <a:p>
            <a:endParaRPr lang="zh-CN" altLang="en-US" dirty="0"/>
          </a:p>
          <a:p>
            <a:r>
              <a:rPr lang="zh-CN" altLang="en-US" dirty="0"/>
              <a:t>a,避免命名冲突，减少变量空间污染</a:t>
            </a:r>
          </a:p>
          <a:p>
            <a:r>
              <a:rPr lang="zh-CN" altLang="en-US" dirty="0"/>
              <a:t>b,更好的分离代码，按需加载</a:t>
            </a:r>
          </a:p>
          <a:p>
            <a:r>
              <a:rPr lang="zh-CN" altLang="en-US" dirty="0"/>
              <a:t>c,更高复用性</a:t>
            </a:r>
          </a:p>
          <a:p>
            <a:r>
              <a:rPr lang="zh-CN" altLang="en-US" dirty="0"/>
              <a:t>d,更高可维护性</a:t>
            </a:r>
          </a:p>
        </p:txBody>
      </p:sp>
    </p:spTree>
    <p:extLst>
      <p:ext uri="{BB962C8B-B14F-4D97-AF65-F5344CB8AC3E}">
        <p14:creationId xmlns:p14="http://schemas.microsoft.com/office/powerpoint/2010/main" val="2513209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标题 2"/>
          <p:cNvSpPr>
            <a:spLocks noGrp="1"/>
          </p:cNvSpPr>
          <p:nvPr/>
        </p:nvSpPr>
        <p:spPr>
          <a:xfrm>
            <a:off x="5582920" y="159512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5582920" y="30988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副标题 2"/>
          <p:cNvSpPr>
            <a:spLocks noGrp="1"/>
          </p:cNvSpPr>
          <p:nvPr/>
        </p:nvSpPr>
        <p:spPr>
          <a:xfrm>
            <a:off x="5582920" y="1018540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99540" y="1304288"/>
            <a:ext cx="266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W</a:t>
            </a:r>
            <a:r>
              <a:rPr lang="en-US" altLang="zh-CN" sz="2400" b="1" dirty="0" smtClean="0"/>
              <a:t>ebpack </a:t>
            </a:r>
            <a:r>
              <a:rPr lang="zh-CN" altLang="en-US" sz="2400" b="1" dirty="0" smtClean="0"/>
              <a:t>支持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82920" y="2104845"/>
            <a:ext cx="6304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AMD/</a:t>
            </a:r>
            <a:r>
              <a:rPr lang="en-US" altLang="zh-CN" dirty="0" smtClean="0">
                <a:solidFill>
                  <a:srgbClr val="C00000"/>
                </a:solidFill>
              </a:rPr>
              <a:t>CMD/UMD</a:t>
            </a:r>
            <a:r>
              <a:rPr lang="en-US" altLang="zh-CN" dirty="0" smtClean="0"/>
              <a:t>(</a:t>
            </a:r>
            <a:r>
              <a:rPr lang="zh-CN" altLang="en-US" dirty="0" smtClean="0"/>
              <a:t>了解）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ES Modules(</a:t>
            </a:r>
            <a:r>
              <a:rPr lang="zh-CN" altLang="en-US" dirty="0" smtClean="0"/>
              <a:t>推荐的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webpack3</a:t>
            </a:r>
            <a:r>
              <a:rPr lang="zh-CN" altLang="en-US" dirty="0"/>
              <a:t>版本以上支持其语法 不需要插件转</a:t>
            </a:r>
            <a:r>
              <a:rPr lang="zh-CN" altLang="en-US" dirty="0" smtClean="0"/>
              <a:t>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CommonJS  webpack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NodeJs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前端工程化       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4587240" cy="3295015"/>
          </a:xfrm>
        </p:spPr>
        <p:txBody>
          <a:bodyPr>
            <a:normAutofit/>
          </a:bodyPr>
          <a:lstStyle/>
          <a:p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sym typeface="+mn-ea"/>
              </a:rPr>
              <a:t>前端工程化是根据业务特点，将前端开发流程规范化，标准化，它包括了开发流程，技术选型，代码规范，构建发布等，用于提升前端工程师的开发效率和代码质量。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25" y="1531620"/>
            <a:ext cx="5230495" cy="3933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0545"/>
            <a:ext cx="9144000" cy="758825"/>
          </a:xfrm>
        </p:spPr>
        <p:txBody>
          <a:bodyPr/>
          <a:lstStyle/>
          <a:p>
            <a:r>
              <a:rPr lang="zh-CN" altLang="en-US"/>
              <a:t>前端工程化       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64510" y="1781810"/>
            <a:ext cx="4587240" cy="3295015"/>
          </a:xfrm>
        </p:spPr>
        <p:txBody>
          <a:bodyPr>
            <a:norm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35680" y="2618105"/>
            <a:ext cx="1985645" cy="857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前端工程化体系</a:t>
            </a:r>
          </a:p>
        </p:txBody>
      </p:sp>
      <p:cxnSp>
        <p:nvCxnSpPr>
          <p:cNvPr id="9" name="曲线连接符 8"/>
          <p:cNvCxnSpPr/>
          <p:nvPr/>
        </p:nvCxnSpPr>
        <p:spPr>
          <a:xfrm flipV="1">
            <a:off x="5530850" y="1660525"/>
            <a:ext cx="1526540" cy="957580"/>
          </a:xfrm>
          <a:prstGeom prst="curvedConnector3">
            <a:avLst>
              <a:gd name="adj1" fmla="val 500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6" idx="3"/>
          </p:cNvCxnSpPr>
          <p:nvPr/>
        </p:nvCxnSpPr>
        <p:spPr>
          <a:xfrm>
            <a:off x="5521325" y="3047365"/>
            <a:ext cx="1915160" cy="1498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>
            <a:off x="5540375" y="3486150"/>
            <a:ext cx="1606550" cy="1007745"/>
          </a:xfrm>
          <a:prstGeom prst="curvedConnector3">
            <a:avLst>
              <a:gd name="adj1" fmla="val 500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 219"/>
          <p:cNvSpPr/>
          <p:nvPr/>
        </p:nvSpPr>
        <p:spPr>
          <a:xfrm>
            <a:off x="7057390" y="1309370"/>
            <a:ext cx="2134870" cy="6292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Node</a:t>
            </a:r>
            <a:r>
              <a:rPr lang="zh-CN" altLang="en-US">
                <a:solidFill>
                  <a:srgbClr val="FFFFFF"/>
                </a:solidFill>
              </a:rPr>
              <a:t>服务层</a:t>
            </a:r>
          </a:p>
        </p:txBody>
      </p:sp>
      <p:sp>
        <p:nvSpPr>
          <p:cNvPr id="12" name=" 219"/>
          <p:cNvSpPr/>
          <p:nvPr/>
        </p:nvSpPr>
        <p:spPr>
          <a:xfrm>
            <a:off x="7436485" y="2807335"/>
            <a:ext cx="2134870" cy="6292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Web</a:t>
            </a:r>
            <a:r>
              <a:rPr lang="zh-CN" altLang="en-US">
                <a:solidFill>
                  <a:srgbClr val="FFFFFF"/>
                </a:solidFill>
              </a:rPr>
              <a:t>应用层</a:t>
            </a:r>
          </a:p>
        </p:txBody>
      </p:sp>
      <p:sp>
        <p:nvSpPr>
          <p:cNvPr id="13" name=" 219"/>
          <p:cNvSpPr/>
          <p:nvPr/>
        </p:nvSpPr>
        <p:spPr>
          <a:xfrm>
            <a:off x="7146925" y="4167505"/>
            <a:ext cx="2134870" cy="6292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前端运维层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3390" y="550545"/>
            <a:ext cx="9144000" cy="758825"/>
          </a:xfrm>
        </p:spPr>
        <p:txBody>
          <a:bodyPr/>
          <a:lstStyle/>
          <a:p>
            <a:r>
              <a:rPr lang="zh-CN" altLang="en-US"/>
              <a:t>前端工程化        </a:t>
            </a:r>
          </a:p>
        </p:txBody>
      </p:sp>
      <p:sp>
        <p:nvSpPr>
          <p:cNvPr id="167" name=" 167"/>
          <p:cNvSpPr/>
          <p:nvPr/>
        </p:nvSpPr>
        <p:spPr>
          <a:xfrm>
            <a:off x="3068955" y="2736850"/>
            <a:ext cx="1304290" cy="7035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开发</a:t>
            </a:r>
          </a:p>
        </p:txBody>
      </p:sp>
      <p:sp>
        <p:nvSpPr>
          <p:cNvPr id="5" name=" 167"/>
          <p:cNvSpPr/>
          <p:nvPr/>
        </p:nvSpPr>
        <p:spPr>
          <a:xfrm>
            <a:off x="6019800" y="2776855"/>
            <a:ext cx="1438275" cy="6680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测试</a:t>
            </a:r>
          </a:p>
        </p:txBody>
      </p:sp>
      <p:sp>
        <p:nvSpPr>
          <p:cNvPr id="7" name=" 167"/>
          <p:cNvSpPr/>
          <p:nvPr/>
        </p:nvSpPr>
        <p:spPr>
          <a:xfrm>
            <a:off x="8716010" y="2735580"/>
            <a:ext cx="1357630" cy="70802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部署</a:t>
            </a:r>
          </a:p>
        </p:txBody>
      </p:sp>
      <p:sp>
        <p:nvSpPr>
          <p:cNvPr id="141" name=" 141"/>
          <p:cNvSpPr/>
          <p:nvPr/>
        </p:nvSpPr>
        <p:spPr>
          <a:xfrm>
            <a:off x="4602480" y="2926715"/>
            <a:ext cx="1185545" cy="33401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141"/>
          <p:cNvSpPr/>
          <p:nvPr/>
        </p:nvSpPr>
        <p:spPr>
          <a:xfrm>
            <a:off x="7566660" y="2964180"/>
            <a:ext cx="1056005" cy="334010"/>
          </a:xfrm>
          <a:custGeom>
            <a:avLst/>
            <a:gdLst>
              <a:gd name="connsiteX0" fmla="*/ 4710315 w 7544313"/>
              <a:gd name="connsiteY0" fmla="*/ 0 h 5784389"/>
              <a:gd name="connsiteX1" fmla="*/ 5164538 w 7544313"/>
              <a:gd name="connsiteY1" fmla="*/ 188144 h 5784389"/>
              <a:gd name="connsiteX2" fmla="*/ 7343753 w 7544313"/>
              <a:gd name="connsiteY2" fmla="*/ 2367358 h 5784389"/>
              <a:gd name="connsiteX3" fmla="*/ 7428050 w 7544313"/>
              <a:gd name="connsiteY3" fmla="*/ 2469120 h 5784389"/>
              <a:gd name="connsiteX4" fmla="*/ 7438311 w 7544313"/>
              <a:gd name="connsiteY4" fmla="*/ 2487626 h 5784389"/>
              <a:gd name="connsiteX5" fmla="*/ 7479289 w 7544313"/>
              <a:gd name="connsiteY5" fmla="*/ 2563973 h 5784389"/>
              <a:gd name="connsiteX6" fmla="*/ 7544313 w 7544313"/>
              <a:gd name="connsiteY6" fmla="*/ 2891210 h 5784389"/>
              <a:gd name="connsiteX7" fmla="*/ 7479289 w 7544313"/>
              <a:gd name="connsiteY7" fmla="*/ 3218447 h 5784389"/>
              <a:gd name="connsiteX8" fmla="*/ 7454433 w 7544313"/>
              <a:gd name="connsiteY8" fmla="*/ 3276193 h 5784389"/>
              <a:gd name="connsiteX9" fmla="*/ 7421357 w 7544313"/>
              <a:gd name="connsiteY9" fmla="*/ 3318247 h 5784389"/>
              <a:gd name="connsiteX10" fmla="*/ 7325947 w 7544313"/>
              <a:gd name="connsiteY10" fmla="*/ 3417030 h 5784389"/>
              <a:gd name="connsiteX11" fmla="*/ 5146732 w 7544313"/>
              <a:gd name="connsiteY11" fmla="*/ 5596244 h 5784389"/>
              <a:gd name="connsiteX12" fmla="*/ 4238287 w 7544313"/>
              <a:gd name="connsiteY12" fmla="*/ 5596244 h 5784389"/>
              <a:gd name="connsiteX13" fmla="*/ 4238287 w 7544313"/>
              <a:gd name="connsiteY13" fmla="*/ 4687801 h 5784389"/>
              <a:gd name="connsiteX14" fmla="*/ 5378425 w 7544313"/>
              <a:gd name="connsiteY14" fmla="*/ 3547663 h 5784389"/>
              <a:gd name="connsiteX15" fmla="*/ 642367 w 7544313"/>
              <a:gd name="connsiteY15" fmla="*/ 3547663 h 5784389"/>
              <a:gd name="connsiteX16" fmla="*/ 0 w 7544313"/>
              <a:gd name="connsiteY16" fmla="*/ 2905296 h 5784389"/>
              <a:gd name="connsiteX17" fmla="*/ 642367 w 7544313"/>
              <a:gd name="connsiteY17" fmla="*/ 2262930 h 5784389"/>
              <a:gd name="connsiteX18" fmla="*/ 5422435 w 7544313"/>
              <a:gd name="connsiteY18" fmla="*/ 2262930 h 5784389"/>
              <a:gd name="connsiteX19" fmla="*/ 4256093 w 7544313"/>
              <a:gd name="connsiteY19" fmla="*/ 1096587 h 5784389"/>
              <a:gd name="connsiteX20" fmla="*/ 4256093 w 7544313"/>
              <a:gd name="connsiteY20" fmla="*/ 188144 h 5784389"/>
              <a:gd name="connsiteX21" fmla="*/ 4710315 w 7544313"/>
              <a:gd name="connsiteY21" fmla="*/ 0 h 5784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544313" h="5784389">
                <a:moveTo>
                  <a:pt x="4710315" y="0"/>
                </a:moveTo>
                <a:cubicBezTo>
                  <a:pt x="4874713" y="0"/>
                  <a:pt x="5039107" y="62713"/>
                  <a:pt x="5164538" y="188144"/>
                </a:cubicBezTo>
                <a:lnTo>
                  <a:pt x="7343753" y="2367358"/>
                </a:lnTo>
                <a:cubicBezTo>
                  <a:pt x="7375110" y="2398716"/>
                  <a:pt x="7403341" y="2432905"/>
                  <a:pt x="7428050" y="2469120"/>
                </a:cubicBezTo>
                <a:lnTo>
                  <a:pt x="7438311" y="2487626"/>
                </a:lnTo>
                <a:lnTo>
                  <a:pt x="7479289" y="2563973"/>
                </a:lnTo>
                <a:cubicBezTo>
                  <a:pt x="7520342" y="2657385"/>
                  <a:pt x="7544313" y="2769994"/>
                  <a:pt x="7544313" y="2891210"/>
                </a:cubicBezTo>
                <a:cubicBezTo>
                  <a:pt x="7544313" y="3012426"/>
                  <a:pt x="7520342" y="3125035"/>
                  <a:pt x="7479289" y="3218447"/>
                </a:cubicBezTo>
                <a:lnTo>
                  <a:pt x="7454433" y="3276193"/>
                </a:lnTo>
                <a:lnTo>
                  <a:pt x="7421357" y="3318247"/>
                </a:lnTo>
                <a:cubicBezTo>
                  <a:pt x="7391886" y="3351882"/>
                  <a:pt x="7357304" y="3385674"/>
                  <a:pt x="7325947" y="3417030"/>
                </a:cubicBezTo>
                <a:lnTo>
                  <a:pt x="5146732" y="5596244"/>
                </a:lnTo>
                <a:cubicBezTo>
                  <a:pt x="4895873" y="5847104"/>
                  <a:pt x="4489147" y="5847104"/>
                  <a:pt x="4238287" y="5596244"/>
                </a:cubicBezTo>
                <a:cubicBezTo>
                  <a:pt x="3987430" y="5345384"/>
                  <a:pt x="3987430" y="4938661"/>
                  <a:pt x="4238287" y="4687801"/>
                </a:cubicBezTo>
                <a:lnTo>
                  <a:pt x="5378425" y="3547663"/>
                </a:lnTo>
                <a:lnTo>
                  <a:pt x="642367" y="3547663"/>
                </a:lnTo>
                <a:cubicBezTo>
                  <a:pt x="287598" y="3547663"/>
                  <a:pt x="0" y="3260065"/>
                  <a:pt x="0" y="2905296"/>
                </a:cubicBezTo>
                <a:cubicBezTo>
                  <a:pt x="0" y="2550527"/>
                  <a:pt x="287598" y="2262930"/>
                  <a:pt x="642367" y="2262930"/>
                </a:cubicBezTo>
                <a:lnTo>
                  <a:pt x="5422435" y="2262930"/>
                </a:lnTo>
                <a:lnTo>
                  <a:pt x="4256093" y="1096587"/>
                </a:lnTo>
                <a:cubicBezTo>
                  <a:pt x="4005235" y="845727"/>
                  <a:pt x="4005235" y="439004"/>
                  <a:pt x="4256093" y="188144"/>
                </a:cubicBezTo>
                <a:cubicBezTo>
                  <a:pt x="4381524" y="62713"/>
                  <a:pt x="4545918" y="0"/>
                  <a:pt x="4710315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5" name="肘形连接符 14"/>
          <p:cNvCxnSpPr>
            <a:stCxn id="167" idx="0"/>
            <a:endCxn id="5" idx="0"/>
          </p:cNvCxnSpPr>
          <p:nvPr/>
        </p:nvCxnSpPr>
        <p:spPr>
          <a:xfrm rot="16200000" flipH="1">
            <a:off x="5210175" y="1247775"/>
            <a:ext cx="40005" cy="3018155"/>
          </a:xfrm>
          <a:prstGeom prst="bentConnector3">
            <a:avLst>
              <a:gd name="adj1" fmla="val -595238"/>
            </a:avLst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2"/>
            <a:endCxn id="167" idx="2"/>
          </p:cNvCxnSpPr>
          <p:nvPr/>
        </p:nvCxnSpPr>
        <p:spPr>
          <a:xfrm rot="5400000" flipH="1">
            <a:off x="5227955" y="1933575"/>
            <a:ext cx="4445" cy="3018155"/>
          </a:xfrm>
          <a:prstGeom prst="bentConnector3">
            <a:avLst>
              <a:gd name="adj1" fmla="val -5357143"/>
            </a:avLst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0006330" y="2426970"/>
            <a:ext cx="508635" cy="319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3"/>
          </p:cNvCxnSpPr>
          <p:nvPr/>
        </p:nvCxnSpPr>
        <p:spPr>
          <a:xfrm flipV="1">
            <a:off x="10073640" y="3075940"/>
            <a:ext cx="511175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 186"/>
          <p:cNvSpPr/>
          <p:nvPr/>
        </p:nvSpPr>
        <p:spPr>
          <a:xfrm>
            <a:off x="10514965" y="2127250"/>
            <a:ext cx="969010" cy="5187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压缩</a:t>
            </a:r>
          </a:p>
        </p:txBody>
      </p:sp>
      <p:sp>
        <p:nvSpPr>
          <p:cNvPr id="20" name=" 186"/>
          <p:cNvSpPr/>
          <p:nvPr/>
        </p:nvSpPr>
        <p:spPr>
          <a:xfrm>
            <a:off x="10584815" y="2776855"/>
            <a:ext cx="1026160" cy="6280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md5</a:t>
            </a:r>
          </a:p>
        </p:txBody>
      </p:sp>
      <p:sp>
        <p:nvSpPr>
          <p:cNvPr id="21" name=" 186"/>
          <p:cNvSpPr/>
          <p:nvPr/>
        </p:nvSpPr>
        <p:spPr>
          <a:xfrm>
            <a:off x="10395585" y="3572510"/>
            <a:ext cx="1026160" cy="6280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合并</a:t>
            </a:r>
          </a:p>
        </p:txBody>
      </p:sp>
      <p:cxnSp>
        <p:nvCxnSpPr>
          <p:cNvPr id="22" name="直接连接符 21"/>
          <p:cNvCxnSpPr>
            <a:endCxn id="21" idx="2"/>
          </p:cNvCxnSpPr>
          <p:nvPr/>
        </p:nvCxnSpPr>
        <p:spPr>
          <a:xfrm>
            <a:off x="10036175" y="3440430"/>
            <a:ext cx="359410" cy="44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983730" y="3440430"/>
            <a:ext cx="0" cy="67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 24"/>
          <p:cNvSpPr/>
          <p:nvPr/>
        </p:nvSpPr>
        <p:spPr>
          <a:xfrm>
            <a:off x="6099810" y="3983355"/>
            <a:ext cx="1768475" cy="78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自动化测试用例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 flipV="1">
            <a:off x="2480310" y="2327275"/>
            <a:ext cx="588645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 27"/>
          <p:cNvSpPr/>
          <p:nvPr/>
        </p:nvSpPr>
        <p:spPr>
          <a:xfrm>
            <a:off x="1362710" y="1979295"/>
            <a:ext cx="1227455" cy="5873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模板</a:t>
            </a:r>
          </a:p>
        </p:txBody>
      </p:sp>
      <p:cxnSp>
        <p:nvCxnSpPr>
          <p:cNvPr id="28" name="直接连接符 27"/>
          <p:cNvCxnSpPr>
            <a:stCxn id="167" idx="1"/>
          </p:cNvCxnSpPr>
          <p:nvPr/>
        </p:nvCxnSpPr>
        <p:spPr>
          <a:xfrm flipH="1">
            <a:off x="2251075" y="3088640"/>
            <a:ext cx="817880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2480310" y="3404870"/>
            <a:ext cx="598805" cy="40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 27"/>
          <p:cNvSpPr/>
          <p:nvPr/>
        </p:nvSpPr>
        <p:spPr>
          <a:xfrm>
            <a:off x="1332230" y="2777490"/>
            <a:ext cx="1068070" cy="627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less..</a:t>
            </a:r>
          </a:p>
        </p:txBody>
      </p:sp>
      <p:sp>
        <p:nvSpPr>
          <p:cNvPr id="31" name=" 27"/>
          <p:cNvSpPr/>
          <p:nvPr/>
        </p:nvSpPr>
        <p:spPr>
          <a:xfrm>
            <a:off x="1472565" y="3639185"/>
            <a:ext cx="1007745" cy="5613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Es6..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2524125"/>
            <a:ext cx="521970" cy="579120"/>
          </a:xfrm>
        </p:spPr>
        <p:txBody>
          <a:bodyPr/>
          <a:lstStyle/>
          <a:p>
            <a:r>
              <a:rPr lang="en-US" altLang="zh-CN"/>
              <a:t>02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工程化</a:t>
            </a:r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6547485" y="2524125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模块化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25515" y="19196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01</a:t>
            </a:r>
          </a:p>
        </p:txBody>
      </p:sp>
      <p:sp>
        <p:nvSpPr>
          <p:cNvPr id="11" name="副标题 2"/>
          <p:cNvSpPr>
            <a:spLocks noGrp="1"/>
          </p:cNvSpPr>
          <p:nvPr/>
        </p:nvSpPr>
        <p:spPr>
          <a:xfrm>
            <a:off x="6605270" y="3100705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组件化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25515" y="3244850"/>
            <a:ext cx="58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0545"/>
            <a:ext cx="9144000" cy="758825"/>
          </a:xfrm>
        </p:spPr>
        <p:txBody>
          <a:bodyPr/>
          <a:lstStyle/>
          <a:p>
            <a:r>
              <a:rPr lang="zh-CN" altLang="en-US"/>
              <a:t>组件化       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64510" y="1781810"/>
            <a:ext cx="4587240" cy="3295015"/>
          </a:xfrm>
        </p:spPr>
        <p:txBody>
          <a:bodyPr>
            <a:normAutofit/>
          </a:bodyPr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2050" name=" 2050"/>
          <p:cNvSpPr/>
          <p:nvPr/>
        </p:nvSpPr>
        <p:spPr bwMode="auto">
          <a:xfrm flipH="1">
            <a:off x="3498850" y="1134110"/>
            <a:ext cx="332740" cy="3942715"/>
          </a:xfrm>
          <a:custGeom>
            <a:avLst/>
            <a:gdLst>
              <a:gd name="T0" fmla="*/ 2147483646 w 41"/>
              <a:gd name="T1" fmla="*/ 2147483646 h 281"/>
              <a:gd name="T2" fmla="*/ 2147483646 w 41"/>
              <a:gd name="T3" fmla="*/ 2147483646 h 281"/>
              <a:gd name="T4" fmla="*/ 0 w 41"/>
              <a:gd name="T5" fmla="*/ 0 h 281"/>
              <a:gd name="T6" fmla="*/ 2147483646 w 41"/>
              <a:gd name="T7" fmla="*/ 2147483646 h 281"/>
              <a:gd name="T8" fmla="*/ 2147483646 w 41"/>
              <a:gd name="T9" fmla="*/ 2147483646 h 281"/>
              <a:gd name="T10" fmla="*/ 2147483646 w 41"/>
              <a:gd name="T11" fmla="*/ 2147483646 h 281"/>
              <a:gd name="T12" fmla="*/ 2147483646 w 41"/>
              <a:gd name="T13" fmla="*/ 2147483646 h 281"/>
              <a:gd name="T14" fmla="*/ 2147483646 w 41"/>
              <a:gd name="T15" fmla="*/ 2147483646 h 281"/>
              <a:gd name="T16" fmla="*/ 2147483646 w 41"/>
              <a:gd name="T17" fmla="*/ 2147483646 h 281"/>
              <a:gd name="T18" fmla="*/ 2147483646 w 41"/>
              <a:gd name="T19" fmla="*/ 2147483646 h 281"/>
              <a:gd name="T20" fmla="*/ 2147483646 w 41"/>
              <a:gd name="T21" fmla="*/ 2147483646 h 281"/>
              <a:gd name="T22" fmla="*/ 2147483646 w 41"/>
              <a:gd name="T23" fmla="*/ 2147483646 h 281"/>
              <a:gd name="T24" fmla="*/ 2147483646 w 41"/>
              <a:gd name="T25" fmla="*/ 2147483646 h 281"/>
              <a:gd name="T26" fmla="*/ 0 w 41"/>
              <a:gd name="T27" fmla="*/ 2147483646 h 281"/>
              <a:gd name="T28" fmla="*/ 2147483646 w 41"/>
              <a:gd name="T29" fmla="*/ 2147483646 h 281"/>
              <a:gd name="T30" fmla="*/ 2147483646 w 41"/>
              <a:gd name="T31" fmla="*/ 2147483646 h 281"/>
              <a:gd name="T32" fmla="*/ 2147483646 w 41"/>
              <a:gd name="T33" fmla="*/ 2147483646 h 281"/>
              <a:gd name="T34" fmla="*/ 2147483646 w 41"/>
              <a:gd name="T35" fmla="*/ 2147483646 h 281"/>
              <a:gd name="T36" fmla="*/ 2147483646 w 41"/>
              <a:gd name="T37" fmla="*/ 2147483646 h 281"/>
              <a:gd name="T38" fmla="*/ 2147483646 w 41"/>
              <a:gd name="T39" fmla="*/ 2147483646 h 281"/>
              <a:gd name="T40" fmla="*/ 2147483646 w 41"/>
              <a:gd name="T41" fmla="*/ 2147483646 h 281"/>
              <a:gd name="T42" fmla="*/ 2147483646 w 41"/>
              <a:gd name="T43" fmla="*/ 2147483646 h 28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73830" y="1422400"/>
            <a:ext cx="4163060" cy="645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页面上每一个独立的，可视</a:t>
            </a:r>
            <a:r>
              <a:rPr lang="en-US" altLang="zh-CN" sz="1400"/>
              <a:t>/</a:t>
            </a:r>
            <a:r>
              <a:rPr lang="zh-CN" altLang="en-US" sz="1400"/>
              <a:t>可交互的区域视为一个组件</a:t>
            </a:r>
          </a:p>
        </p:txBody>
      </p:sp>
      <p:sp>
        <p:nvSpPr>
          <p:cNvPr id="18" name="矩形 17"/>
          <p:cNvSpPr/>
          <p:nvPr/>
        </p:nvSpPr>
        <p:spPr>
          <a:xfrm>
            <a:off x="3973830" y="2355215"/>
            <a:ext cx="4163060" cy="645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每个组件对应一个目录，组件所需资源在这个目录下进行维护</a:t>
            </a:r>
          </a:p>
        </p:txBody>
      </p:sp>
      <p:sp>
        <p:nvSpPr>
          <p:cNvPr id="19" name="矩形 18"/>
          <p:cNvSpPr/>
          <p:nvPr/>
        </p:nvSpPr>
        <p:spPr>
          <a:xfrm>
            <a:off x="3973830" y="3288030"/>
            <a:ext cx="4163060" cy="645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组件独立性</a:t>
            </a:r>
          </a:p>
        </p:txBody>
      </p:sp>
      <p:sp>
        <p:nvSpPr>
          <p:cNvPr id="20" name="矩形 19"/>
          <p:cNvSpPr/>
          <p:nvPr/>
        </p:nvSpPr>
        <p:spPr>
          <a:xfrm>
            <a:off x="3973830" y="4176395"/>
            <a:ext cx="4163060" cy="645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页面可以由各个组件形成完整界面</a:t>
            </a:r>
          </a:p>
        </p:txBody>
      </p:sp>
      <p:sp>
        <p:nvSpPr>
          <p:cNvPr id="21" name=" 21"/>
          <p:cNvSpPr/>
          <p:nvPr/>
        </p:nvSpPr>
        <p:spPr>
          <a:xfrm>
            <a:off x="2044065" y="2755900"/>
            <a:ext cx="1247140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组件化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86730" y="3584575"/>
            <a:ext cx="5422265" cy="1471930"/>
          </a:xfrm>
        </p:spPr>
        <p:txBody>
          <a:bodyPr/>
          <a:lstStyle/>
          <a:p>
            <a:r>
              <a:rPr lang="zh-CN" altLang="en-US"/>
              <a:t>前端模块化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86700" y="5157470"/>
            <a:ext cx="3122295" cy="487680"/>
          </a:xfrm>
        </p:spPr>
        <p:txBody>
          <a:bodyPr/>
          <a:lstStyle/>
          <a:p>
            <a:r>
              <a:rPr lang="zh-CN" altLang="en-US"/>
              <a:t>渡一教育</a:t>
            </a:r>
            <a:r>
              <a:rPr lang="en-US" altLang="zh-CN"/>
              <a:t>——</a:t>
            </a:r>
            <a:r>
              <a:rPr lang="zh-CN" altLang="en-US"/>
              <a:t>尹文松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25515" y="2524125"/>
            <a:ext cx="521970" cy="579120"/>
          </a:xfrm>
        </p:spPr>
        <p:txBody>
          <a:bodyPr/>
          <a:lstStyle/>
          <a:p>
            <a:r>
              <a:rPr lang="en-US" altLang="zh-CN"/>
              <a:t>02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什么是模块化？</a:t>
            </a:r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6547485" y="2524125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为什么要用模块化？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25515" y="19196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01</a:t>
            </a:r>
          </a:p>
        </p:txBody>
      </p:sp>
      <p:sp>
        <p:nvSpPr>
          <p:cNvPr id="11" name="副标题 2"/>
          <p:cNvSpPr>
            <a:spLocks noGrp="1"/>
          </p:cNvSpPr>
          <p:nvPr/>
        </p:nvSpPr>
        <p:spPr>
          <a:xfrm>
            <a:off x="6605270" y="3100705"/>
            <a:ext cx="3987800" cy="576580"/>
          </a:xfrm>
          <a:prstGeom prst="rect">
            <a:avLst/>
          </a:prstGeom>
        </p:spPr>
        <p:txBody>
          <a:bodyPr vert="horz" lIns="182843" tIns="91422" rIns="182843" bIns="91422" rtlCol="0" anchor="ctr" anchorCtr="0">
            <a:norm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模块化的好处？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25515" y="3244850"/>
            <a:ext cx="58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1088</Words>
  <Application>Microsoft Office PowerPoint</Application>
  <PresentationFormat>自定义</PresentationFormat>
  <Paragraphs>126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前端工程化</vt:lpstr>
      <vt:lpstr>02</vt:lpstr>
      <vt:lpstr>前端工程化        </vt:lpstr>
      <vt:lpstr>前端工程化        </vt:lpstr>
      <vt:lpstr>前端工程化        </vt:lpstr>
      <vt:lpstr>02</vt:lpstr>
      <vt:lpstr>组件化        </vt:lpstr>
      <vt:lpstr>前端模块化</vt:lpstr>
      <vt:lpstr>02</vt:lpstr>
      <vt:lpstr>模块化实现        </vt:lpstr>
      <vt:lpstr>模块化规范</vt:lpstr>
      <vt:lpstr>CommomJs</vt:lpstr>
      <vt:lpstr>PowerPoint 演示文稿</vt:lpstr>
      <vt:lpstr>AMD规范          Asynchronous Module Definition</vt:lpstr>
      <vt:lpstr>PowerPoint 演示文稿</vt:lpstr>
      <vt:lpstr>CMD规范         Common Module Definition</vt:lpstr>
      <vt:lpstr>PowerPoint 演示文稿</vt:lpstr>
      <vt:lpstr>Es6</vt:lpstr>
      <vt:lpstr>Es6</vt:lpstr>
      <vt:lpstr>Es6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xb21cn</cp:lastModifiedBy>
  <cp:revision>33</cp:revision>
  <dcterms:created xsi:type="dcterms:W3CDTF">2018-08-14T06:54:00Z</dcterms:created>
  <dcterms:modified xsi:type="dcterms:W3CDTF">2019-01-30T07:25:20Z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2052-11.1.0.8203</vt:lpwstr>
  </property>
</Properties>
</file>