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85" r:id="rId4"/>
    <p:sldId id="287" r:id="rId5"/>
    <p:sldId id="286" r:id="rId6"/>
    <p:sldId id="261" r:id="rId7"/>
    <p:sldId id="284" r:id="rId8"/>
    <p:sldId id="271" r:id="rId9"/>
    <p:sldId id="291" r:id="rId10"/>
    <p:sldId id="295" r:id="rId11"/>
    <p:sldId id="288" r:id="rId12"/>
    <p:sldId id="296" r:id="rId13"/>
    <p:sldId id="290" r:id="rId14"/>
    <p:sldId id="299" r:id="rId15"/>
    <p:sldId id="300" r:id="rId16"/>
    <p:sldId id="297" r:id="rId17"/>
    <p:sldId id="289" r:id="rId18"/>
    <p:sldId id="273" r:id="rId19"/>
    <p:sldId id="293" r:id="rId20"/>
    <p:sldId id="294" r:id="rId21"/>
    <p:sldId id="301" r:id="rId22"/>
    <p:sldId id="302" r:id="rId23"/>
    <p:sldId id="259" r:id="rId24"/>
    <p:sldId id="256" r:id="rId2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1845469" y="107156"/>
            <a:ext cx="9144000" cy="1821656"/>
          </a:xfrm>
          <a:prstGeom prst="rect">
            <a:avLst/>
          </a:prstGeom>
        </p:spPr>
        <p:txBody>
          <a:bodyPr anchor="ctr"/>
          <a:lstStyle>
            <a:lvl1pPr>
              <a:tabLst>
                <a:tab pos="1044736" algn="l"/>
              </a:tabLst>
              <a:defRPr sz="4781"/>
            </a:lvl1pPr>
          </a:lstStyle>
          <a:p>
            <a:r>
              <a:t>标题文本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1845469" y="1928813"/>
            <a:ext cx="9144000" cy="4107656"/>
          </a:xfrm>
          <a:prstGeom prst="rect">
            <a:avLst/>
          </a:prstGeom>
        </p:spPr>
        <p:txBody>
          <a:bodyPr anchor="ctr"/>
          <a:lstStyle>
            <a:lvl1pPr marL="383963" indent="-383963" algn="l">
              <a:spcBef>
                <a:spcPts val="3516"/>
              </a:spcBef>
              <a:buSzPct val="35000"/>
              <a:buBlip>
                <a:blip r:embed="rId3"/>
              </a:buBlip>
              <a:defRPr sz="2812"/>
            </a:lvl1pPr>
            <a:lvl2pPr marL="767926" indent="-383963" algn="l">
              <a:spcBef>
                <a:spcPts val="3516"/>
              </a:spcBef>
              <a:buSzPct val="35000"/>
              <a:buBlip>
                <a:blip r:embed="rId3"/>
              </a:buBlip>
              <a:defRPr sz="2812"/>
            </a:lvl2pPr>
            <a:lvl3pPr marL="1151889" indent="-383963" algn="l">
              <a:spcBef>
                <a:spcPts val="3516"/>
              </a:spcBef>
              <a:buSzPct val="35000"/>
              <a:buBlip>
                <a:blip r:embed="rId3"/>
              </a:buBlip>
              <a:defRPr sz="2812"/>
            </a:lvl3pPr>
            <a:lvl4pPr marL="1535852" indent="-383963" algn="l">
              <a:spcBef>
                <a:spcPts val="3516"/>
              </a:spcBef>
              <a:buSzPct val="35000"/>
              <a:buBlip>
                <a:blip r:embed="rId3"/>
              </a:buBlip>
              <a:defRPr sz="2812"/>
            </a:lvl4pPr>
            <a:lvl5pPr marL="1919815" indent="-383963" algn="l">
              <a:spcBef>
                <a:spcPts val="3516"/>
              </a:spcBef>
              <a:buSzPct val="35000"/>
              <a:buBlip>
                <a:blip r:embed="rId3"/>
              </a:buBlip>
              <a:defRPr sz="2812"/>
            </a:lvl5pPr>
          </a:lstStyle>
          <a:p>
            <a:pPr>
              <a:defRPr>
                <a:effectLst/>
              </a:defRPr>
            </a:pPr>
            <a:r>
              <a:t>正文级别 1</a:t>
            </a:r>
          </a:p>
          <a:p>
            <a:pPr lvl="1">
              <a:defRPr>
                <a:effectLst/>
              </a:defRPr>
            </a:pPr>
            <a:r>
              <a:t>正文级别 2</a:t>
            </a:r>
          </a:p>
          <a:p>
            <a:pPr lvl="2">
              <a:defRPr>
                <a:effectLst/>
              </a:defRPr>
            </a:pPr>
            <a:r>
              <a:t>正文级别 3</a:t>
            </a:r>
          </a:p>
          <a:p>
            <a:pPr lvl="3">
              <a:defRPr>
                <a:effectLst/>
              </a:defRPr>
            </a:pPr>
            <a:r>
              <a:t>正文级别 4</a:t>
            </a:r>
          </a:p>
          <a:p>
            <a:pPr lvl="4">
              <a:defRPr>
                <a:effectLst/>
              </a:defRPr>
            </a:pPr>
            <a:r>
              <a:t>正文级别 5</a:t>
            </a:r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09706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280229" y="3973162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280229" y="5479663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061324" y="4460760"/>
            <a:ext cx="380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157E9F"/>
                </a:solidFill>
              </a:rPr>
              <a:t>主讲教师：陈思彤</a:t>
            </a:r>
          </a:p>
        </p:txBody>
      </p:sp>
      <p:sp>
        <p:nvSpPr>
          <p:cNvPr id="2" name="六边形 1"/>
          <p:cNvSpPr/>
          <p:nvPr/>
        </p:nvSpPr>
        <p:spPr>
          <a:xfrm rot="5400000">
            <a:off x="4945484" y="1679827"/>
            <a:ext cx="1821533" cy="1669318"/>
          </a:xfrm>
          <a:prstGeom prst="hexagon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六边形 15"/>
          <p:cNvSpPr/>
          <p:nvPr/>
        </p:nvSpPr>
        <p:spPr>
          <a:xfrm rot="3044592">
            <a:off x="4901565" y="1654091"/>
            <a:ext cx="1909371" cy="1749816"/>
          </a:xfrm>
          <a:prstGeom prst="hexagon">
            <a:avLst/>
          </a:prstGeom>
          <a:noFill/>
          <a:ln>
            <a:solidFill>
              <a:srgbClr val="1BA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988536" y="1486896"/>
            <a:ext cx="1148998" cy="743434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3487656" y="2514486"/>
            <a:ext cx="1148998" cy="743434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355893" y="1867222"/>
            <a:ext cx="92652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latin typeface="仿宋" panose="02010609060101010101" charset="-122"/>
                <a:ea typeface="仿宋" panose="02010609060101010101" charset="-122"/>
              </a:rPr>
              <a:t>你不知道的</a:t>
            </a:r>
            <a:r>
              <a:rPr lang="en-US" altLang="zh-CN" sz="7200" b="1" dirty="0">
                <a:latin typeface="仿宋" panose="02010609060101010101" charset="-122"/>
                <a:ea typeface="仿宋" panose="02010609060101010101" charset="-122"/>
              </a:rPr>
              <a:t>JS</a:t>
            </a:r>
            <a:endParaRPr lang="zh-CN" altLang="en-US" sz="7200" b="1" dirty="0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en-US" dirty="0" err="1"/>
              <a:t>J</a:t>
            </a:r>
            <a:r>
              <a:rPr lang="en-US" altLang="zh-CN" dirty="0" err="1"/>
              <a:t>s</a:t>
            </a:r>
            <a:r>
              <a:rPr lang="zh-CN" altLang="en-US" dirty="0"/>
              <a:t>执行机制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E9FBD1A-F64F-45F1-8E26-63D07A76E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000" y="1615736"/>
            <a:ext cx="7976937" cy="489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04426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en-US" dirty="0" err="1"/>
              <a:t>J</a:t>
            </a:r>
            <a:r>
              <a:rPr lang="en-US" altLang="zh-CN" dirty="0" err="1"/>
              <a:t>s</a:t>
            </a:r>
            <a:r>
              <a:rPr lang="zh-CN" altLang="en-US" dirty="0"/>
              <a:t>执行机制</a:t>
            </a:r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734682-6B0F-4B5F-A989-52685EF5B674}"/>
              </a:ext>
            </a:extLst>
          </p:cNvPr>
          <p:cNvSpPr txBox="1"/>
          <p:nvPr/>
        </p:nvSpPr>
        <p:spPr>
          <a:xfrm>
            <a:off x="2015231" y="2343866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导图要表达的内容用文字来表述的话：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同步和异步任务分别进入不同的执行</a:t>
            </a:r>
            <a:r>
              <a:rPr lang="en-US" altLang="zh-CN" dirty="0"/>
              <a:t>"</a:t>
            </a:r>
            <a:r>
              <a:rPr lang="zh-CN" altLang="en-US" dirty="0"/>
              <a:t>场所</a:t>
            </a:r>
            <a:r>
              <a:rPr lang="en-US" altLang="zh-CN" dirty="0"/>
              <a:t>"</a:t>
            </a:r>
            <a:r>
              <a:rPr lang="zh-CN" altLang="en-US" dirty="0"/>
              <a:t>，同步的进入主线程，异步的进入</a:t>
            </a:r>
            <a:r>
              <a:rPr lang="en-US" altLang="zh-CN" dirty="0"/>
              <a:t>Event Table</a:t>
            </a:r>
            <a:r>
              <a:rPr lang="zh-CN" altLang="en-US" dirty="0"/>
              <a:t>并注册函数。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当指定的事情完成时，</a:t>
            </a:r>
            <a:r>
              <a:rPr lang="en-US" altLang="zh-CN" dirty="0"/>
              <a:t>Event Table</a:t>
            </a:r>
            <a:r>
              <a:rPr lang="zh-CN" altLang="en-US" dirty="0"/>
              <a:t>会将这个函数移入</a:t>
            </a:r>
            <a:r>
              <a:rPr lang="en-US" altLang="zh-CN" dirty="0"/>
              <a:t>Event Queue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主线程内的任务执行完毕为空，会去</a:t>
            </a:r>
            <a:r>
              <a:rPr lang="en-US" altLang="zh-CN" dirty="0"/>
              <a:t>Event Queue</a:t>
            </a:r>
            <a:r>
              <a:rPr lang="zh-CN" altLang="en-US" dirty="0"/>
              <a:t>读取对应的函数，进入主线程执行。</a:t>
            </a:r>
          </a:p>
          <a:p>
            <a:r>
              <a:rPr lang="zh-CN" altLang="en-US" dirty="0"/>
              <a:t>上述过程会不断重复，也就是常说的</a:t>
            </a:r>
            <a:r>
              <a:rPr lang="en-US" altLang="zh-CN" dirty="0"/>
              <a:t>Event Loop(</a:t>
            </a:r>
            <a:r>
              <a:rPr lang="zh-CN" altLang="en-US" dirty="0"/>
              <a:t>事件循环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18033529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zh-CN" altLang="en-US" dirty="0"/>
              <a:t>同步任务</a:t>
            </a:r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734682-6B0F-4B5F-A989-52685EF5B674}"/>
              </a:ext>
            </a:extLst>
          </p:cNvPr>
          <p:cNvSpPr txBox="1"/>
          <p:nvPr/>
        </p:nvSpPr>
        <p:spPr>
          <a:xfrm>
            <a:off x="1997476" y="2104008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function outer (</a:t>
            </a:r>
            <a:r>
              <a:rPr lang="en-US" altLang="zh-CN" dirty="0" err="1"/>
              <a:t>ot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	function inner (it) {</a:t>
            </a:r>
          </a:p>
          <a:p>
            <a:r>
              <a:rPr lang="en-US" altLang="zh-CN" dirty="0"/>
              <a:t>		console.log(it);	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inner(20);</a:t>
            </a:r>
          </a:p>
          <a:p>
            <a:r>
              <a:rPr lang="en-US" altLang="zh-CN" dirty="0"/>
              <a:t>	console.log(</a:t>
            </a:r>
            <a:r>
              <a:rPr lang="en-US" altLang="zh-CN" dirty="0" err="1"/>
              <a:t>ot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outer(10);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3960979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zh-CN" altLang="en-US" dirty="0"/>
              <a:t>同步任务</a:t>
            </a:r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734682-6B0F-4B5F-A989-52685EF5B674}"/>
              </a:ext>
            </a:extLst>
          </p:cNvPr>
          <p:cNvSpPr txBox="1"/>
          <p:nvPr/>
        </p:nvSpPr>
        <p:spPr>
          <a:xfrm>
            <a:off x="1997476" y="2104008"/>
            <a:ext cx="91440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</a:t>
            </a:r>
            <a:r>
              <a:rPr lang="zh-CN" altLang="en-US" dirty="0"/>
              <a:t>代码没有执行的时候，执行栈为空栈</a:t>
            </a:r>
            <a:endParaRPr lang="en-US" altLang="zh-CN" dirty="0"/>
          </a:p>
          <a:p>
            <a:br>
              <a:rPr lang="zh-CN" altLang="en-US" dirty="0"/>
            </a:br>
            <a:r>
              <a:rPr lang="en-US" altLang="zh-CN" dirty="0"/>
              <a:t>1.foo</a:t>
            </a:r>
            <a:r>
              <a:rPr lang="zh-CN" altLang="en-US" dirty="0"/>
              <a:t>函数执行时，创建了一帧，这帧中包含了形参、局部变量（预编译过程），然后把这一帧压入栈中</a:t>
            </a:r>
            <a:endParaRPr lang="en-US" altLang="zh-CN" dirty="0"/>
          </a:p>
          <a:p>
            <a:br>
              <a:rPr lang="zh-CN" altLang="en-US" dirty="0"/>
            </a:br>
            <a:r>
              <a:rPr lang="en-US" altLang="zh-CN" dirty="0"/>
              <a:t>2.</a:t>
            </a:r>
            <a:r>
              <a:rPr lang="zh-CN" altLang="en-US" dirty="0"/>
              <a:t>然后执行</a:t>
            </a:r>
            <a:r>
              <a:rPr lang="en-US" altLang="zh-CN" dirty="0"/>
              <a:t>foo</a:t>
            </a:r>
            <a:r>
              <a:rPr lang="zh-CN" altLang="en-US" dirty="0"/>
              <a:t>函数内代码，执行</a:t>
            </a:r>
            <a:r>
              <a:rPr lang="en-US" altLang="zh-CN" dirty="0"/>
              <a:t>bar</a:t>
            </a:r>
            <a:r>
              <a:rPr lang="zh-CN" altLang="en-US" dirty="0"/>
              <a:t>函数</a:t>
            </a:r>
            <a:endParaRPr lang="en-US" altLang="zh-CN" dirty="0"/>
          </a:p>
          <a:p>
            <a:br>
              <a:rPr lang="zh-CN" altLang="en-US" dirty="0"/>
            </a:br>
            <a:r>
              <a:rPr lang="en-US" altLang="zh-CN" dirty="0"/>
              <a:t>3.</a:t>
            </a:r>
            <a:r>
              <a:rPr lang="zh-CN" altLang="en-US" dirty="0"/>
              <a:t>创建新帧，同样有形参、局部变量，压入栈中</a:t>
            </a:r>
            <a:endParaRPr lang="en-US" altLang="zh-CN" dirty="0"/>
          </a:p>
          <a:p>
            <a:br>
              <a:rPr lang="zh-CN" altLang="en-US" dirty="0"/>
            </a:br>
            <a:r>
              <a:rPr lang="en-US" altLang="zh-CN" dirty="0"/>
              <a:t>4.bar</a:t>
            </a:r>
            <a:r>
              <a:rPr lang="zh-CN" altLang="en-US" dirty="0"/>
              <a:t>函数执行完毕，弹出栈</a:t>
            </a:r>
            <a:endParaRPr lang="en-US" altLang="zh-CN" dirty="0"/>
          </a:p>
          <a:p>
            <a:br>
              <a:rPr lang="zh-CN" altLang="en-US" dirty="0"/>
            </a:br>
            <a:r>
              <a:rPr lang="en-US" altLang="zh-CN" dirty="0"/>
              <a:t>5.foo</a:t>
            </a:r>
            <a:r>
              <a:rPr lang="zh-CN" altLang="en-US" dirty="0"/>
              <a:t>函数执行完毕，弹出栈</a:t>
            </a:r>
            <a:endParaRPr lang="en-US" altLang="zh-CN" dirty="0"/>
          </a:p>
          <a:p>
            <a:br>
              <a:rPr lang="zh-CN" altLang="en-US" dirty="0"/>
            </a:br>
            <a:r>
              <a:rPr lang="en-US" altLang="zh-CN" dirty="0"/>
              <a:t>6.</a:t>
            </a:r>
            <a:r>
              <a:rPr lang="zh-CN" altLang="en-US" dirty="0"/>
              <a:t>执行栈为空</a:t>
            </a:r>
            <a:endParaRPr lang="en-US" altLang="zh-CN" dirty="0"/>
          </a:p>
          <a:p>
            <a:br>
              <a:rPr lang="zh-CN" altLang="en-US" dirty="0"/>
            </a:br>
            <a:r>
              <a:rPr lang="zh-CN" altLang="en-US" sz="2400" b="1" dirty="0"/>
              <a:t>执行栈其实相当于</a:t>
            </a:r>
            <a:r>
              <a:rPr lang="en-US" altLang="zh-CN" sz="2400" b="1" dirty="0" err="1"/>
              <a:t>js</a:t>
            </a:r>
            <a:r>
              <a:rPr lang="zh-CN" altLang="en-US" sz="2400" b="1" dirty="0"/>
              <a:t>主线程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75269930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zh-CN" altLang="en-US" dirty="0"/>
              <a:t>异步任务</a:t>
            </a:r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734682-6B0F-4B5F-A989-52685EF5B674}"/>
              </a:ext>
            </a:extLst>
          </p:cNvPr>
          <p:cNvSpPr txBox="1"/>
          <p:nvPr/>
        </p:nvSpPr>
        <p:spPr>
          <a:xfrm>
            <a:off x="1845469" y="1615737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$.ajax({</a:t>
            </a:r>
          </a:p>
          <a:p>
            <a:r>
              <a:rPr lang="en-US" altLang="zh-CN" dirty="0"/>
              <a:t>	url: ‘localhost:/</a:t>
            </a:r>
            <a:r>
              <a:rPr lang="en-US" altLang="zh-CN" dirty="0" err="1"/>
              <a:t>js</a:t>
            </a:r>
            <a:r>
              <a:rPr lang="en-US" altLang="zh-CN" dirty="0"/>
              <a:t>/</a:t>
            </a:r>
            <a:r>
              <a:rPr lang="en-US" altLang="zh-CN" dirty="0" err="1"/>
              <a:t>demo.json</a:t>
            </a:r>
            <a:r>
              <a:rPr lang="en-US" altLang="zh-CN" dirty="0"/>
              <a:t>’,</a:t>
            </a:r>
          </a:p>
          <a:p>
            <a:r>
              <a:rPr lang="en-US" altLang="zh-CN" dirty="0"/>
              <a:t>	data: {},</a:t>
            </a:r>
          </a:p>
          <a:p>
            <a:r>
              <a:rPr lang="en-US" altLang="zh-CN" dirty="0"/>
              <a:t>	success: function (data) {</a:t>
            </a:r>
          </a:p>
          <a:p>
            <a:r>
              <a:rPr lang="en-US" altLang="zh-CN" dirty="0"/>
              <a:t>		console.log(data);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});</a:t>
            </a:r>
          </a:p>
          <a:p>
            <a:r>
              <a:rPr lang="en-US" altLang="zh-CN" dirty="0"/>
              <a:t>console.log(‘run’);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7096504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zh-CN" altLang="en-US" dirty="0"/>
              <a:t>异步任务</a:t>
            </a:r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734682-6B0F-4B5F-A989-52685EF5B674}"/>
              </a:ext>
            </a:extLst>
          </p:cNvPr>
          <p:cNvSpPr txBox="1"/>
          <p:nvPr/>
        </p:nvSpPr>
        <p:spPr>
          <a:xfrm>
            <a:off x="2074069" y="2897864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Ajax </a:t>
            </a:r>
            <a:r>
              <a:rPr lang="zh-CN" altLang="en-US" dirty="0"/>
              <a:t>进入</a:t>
            </a:r>
            <a:r>
              <a:rPr lang="en-US" altLang="zh-CN" dirty="0"/>
              <a:t>Event Table</a:t>
            </a:r>
            <a:r>
              <a:rPr lang="zh-CN" altLang="en-US" dirty="0"/>
              <a:t>，注册回调函数</a:t>
            </a:r>
            <a:r>
              <a:rPr lang="en-US" altLang="zh-CN" dirty="0"/>
              <a:t>success</a:t>
            </a:r>
          </a:p>
          <a:p>
            <a:endParaRPr lang="en-US" altLang="zh-CN" dirty="0"/>
          </a:p>
          <a:p>
            <a:r>
              <a:rPr lang="zh-CN" altLang="en-US" dirty="0"/>
              <a:t>执行</a:t>
            </a:r>
            <a:r>
              <a:rPr lang="en-US" altLang="zh-CN" dirty="0"/>
              <a:t>console.log(</a:t>
            </a:r>
            <a:r>
              <a:rPr lang="zh-CN" altLang="en-US" dirty="0"/>
              <a:t>‘</a:t>
            </a:r>
            <a:r>
              <a:rPr lang="en-US" altLang="zh-CN" dirty="0"/>
              <a:t>run</a:t>
            </a:r>
            <a:r>
              <a:rPr lang="zh-CN" altLang="en-US" dirty="0"/>
              <a:t>’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ajax</a:t>
            </a:r>
            <a:r>
              <a:rPr lang="zh-CN" altLang="en-US" dirty="0"/>
              <a:t>事件完成</a:t>
            </a:r>
            <a:r>
              <a:rPr lang="en-US" altLang="zh-CN" dirty="0"/>
              <a:t>http</a:t>
            </a:r>
            <a:r>
              <a:rPr lang="zh-CN" altLang="en-US" dirty="0"/>
              <a:t>网络请求线程把任务放入</a:t>
            </a:r>
            <a:r>
              <a:rPr lang="en-US" altLang="zh-CN" dirty="0"/>
              <a:t>Event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r>
              <a:rPr lang="zh-CN" altLang="en-US" dirty="0"/>
              <a:t>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主线程（调用栈）读取任务下执行</a:t>
            </a:r>
            <a:r>
              <a:rPr lang="en-US" altLang="zh-CN" dirty="0"/>
              <a:t>success</a:t>
            </a:r>
            <a:r>
              <a:rPr lang="zh-CN" altLang="en-US" dirty="0"/>
              <a:t>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2776253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xfrm>
            <a:off x="1524000" y="2518172"/>
            <a:ext cx="9144000" cy="1821656"/>
          </a:xfrm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algn="ctr"/>
            <a:r>
              <a:rPr lang="zh-CN" altLang="en-US" dirty="0"/>
              <a:t>换一张图理解一下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0002232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en-US" dirty="0" err="1"/>
              <a:t>J</a:t>
            </a:r>
            <a:r>
              <a:rPr lang="en-US" altLang="zh-CN" dirty="0" err="1"/>
              <a:t>s</a:t>
            </a:r>
            <a:r>
              <a:rPr lang="zh-CN" altLang="en-US" dirty="0"/>
              <a:t>执行机制</a:t>
            </a:r>
            <a:r>
              <a:rPr lang="en-US" altLang="zh-CN" dirty="0"/>
              <a:t>-</a:t>
            </a:r>
            <a:r>
              <a:rPr lang="zh-CN" altLang="en-US" dirty="0"/>
              <a:t>单线程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B6E379A-DAE3-4AA3-92D2-21D269124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535" y="1500325"/>
            <a:ext cx="7814930" cy="512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11633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xfrm>
            <a:off x="1524000" y="2518172"/>
            <a:ext cx="9144000" cy="1821656"/>
          </a:xfrm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algn="ctr"/>
            <a:r>
              <a:rPr lang="zh-CN" altLang="en-US" dirty="0"/>
              <a:t>用定时器举个栗子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8247908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zh-CN" altLang="en-US" dirty="0"/>
              <a:t>重新理解定时器</a:t>
            </a:r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734682-6B0F-4B5F-A989-52685EF5B674}"/>
              </a:ext>
            </a:extLst>
          </p:cNvPr>
          <p:cNvSpPr txBox="1"/>
          <p:nvPr/>
        </p:nvSpPr>
        <p:spPr>
          <a:xfrm>
            <a:off x="2095130" y="3013501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/>
              <a:t>setTimeout</a:t>
            </a:r>
            <a:r>
              <a:rPr lang="zh-CN" altLang="en-US" sz="2400" b="1" dirty="0"/>
              <a:t>的等待时间结束后并不是直接执行的而是先推入浏览器</a:t>
            </a:r>
            <a:endParaRPr lang="en-US" altLang="zh-CN" sz="2400" b="1" dirty="0"/>
          </a:p>
          <a:p>
            <a:r>
              <a:rPr lang="zh-CN" altLang="en-US" sz="2400" b="1" dirty="0"/>
              <a:t>的一个任务队列，在同步队列结束后在依次调用任务队列中的任务。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 err="1"/>
              <a:t>setTimeout</a:t>
            </a:r>
            <a:r>
              <a:rPr lang="en-US" altLang="zh-CN" sz="2400" b="1" dirty="0"/>
              <a:t>(function(){}, 0)</a:t>
            </a:r>
            <a:r>
              <a:rPr lang="en-US" altLang="zh-CN" sz="2400" b="1" dirty="0" err="1"/>
              <a:t>Js</a:t>
            </a:r>
            <a:r>
              <a:rPr lang="zh-CN" altLang="en-US" sz="2400" b="1" dirty="0"/>
              <a:t>主线程中的执行栈为空时，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毫秒实际上也达不到的，根据</a:t>
            </a:r>
            <a:r>
              <a:rPr lang="en-US" altLang="zh-CN" sz="2400" b="1" dirty="0"/>
              <a:t>HTML</a:t>
            </a:r>
            <a:r>
              <a:rPr lang="zh-CN" altLang="en-US" sz="2400" b="1" dirty="0"/>
              <a:t>标准，最低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毫秒。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 err="1"/>
              <a:t>setInterval</a:t>
            </a:r>
            <a:r>
              <a:rPr lang="zh-CN" altLang="en-US" sz="2400" b="1" dirty="0"/>
              <a:t>是每隔一段时间把任务放到</a:t>
            </a:r>
            <a:r>
              <a:rPr lang="en-US" altLang="zh-CN" sz="2400" b="1" dirty="0"/>
              <a:t>Event Queue</a:t>
            </a:r>
            <a:r>
              <a:rPr lang="zh-CN" altLang="en-US" sz="2400" b="1" dirty="0"/>
              <a:t>之中</a:t>
            </a:r>
          </a:p>
        </p:txBody>
      </p:sp>
    </p:spTree>
    <p:extLst>
      <p:ext uri="{BB962C8B-B14F-4D97-AF65-F5344CB8AC3E}">
        <p14:creationId xmlns:p14="http://schemas.microsoft.com/office/powerpoint/2010/main" val="405168613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432511" y="1302219"/>
            <a:ext cx="3933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自我介绍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494655" y="2709588"/>
            <a:ext cx="5930906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1"/>
            <a:r>
              <a:rPr lang="zh-CN" altLang="en-US" dirty="0"/>
              <a:t>渡一教育高级讲师：</a:t>
            </a:r>
            <a:endParaRPr lang="en-US" altLang="zh-CN" dirty="0"/>
          </a:p>
          <a:p>
            <a:pPr latinLnBrk="1"/>
            <a:endParaRPr lang="en-US" altLang="zh-CN" dirty="0"/>
          </a:p>
          <a:p>
            <a:pPr latinLnBrk="1"/>
            <a:r>
              <a:rPr lang="zh-CN" altLang="en-US" dirty="0"/>
              <a:t>现任渡一信息技术开发有限公司</a:t>
            </a:r>
            <a:r>
              <a:rPr lang="en-US" altLang="zh-CN" dirty="0"/>
              <a:t>CTO</a:t>
            </a:r>
            <a:r>
              <a:rPr lang="zh-CN" altLang="en-US" dirty="0"/>
              <a:t>，哈尔滨托特教育科技有限公司</a:t>
            </a:r>
            <a:r>
              <a:rPr lang="en-US" altLang="zh-CN" dirty="0"/>
              <a:t>CTO</a:t>
            </a:r>
            <a:r>
              <a:rPr lang="zh-CN" altLang="en-US" dirty="0"/>
              <a:t>。</a:t>
            </a:r>
            <a:endParaRPr lang="en-US" altLang="zh-CN" dirty="0"/>
          </a:p>
          <a:p>
            <a:pPr latinLnBrk="1"/>
            <a:endParaRPr lang="en-US" altLang="zh-CN" dirty="0"/>
          </a:p>
          <a:p>
            <a:pPr latinLnBrk="1"/>
            <a:r>
              <a:rPr lang="zh-CN" altLang="en-US" dirty="0"/>
              <a:t>迷之自信，</a:t>
            </a:r>
            <a:r>
              <a:rPr lang="en-US" altLang="zh-CN" dirty="0"/>
              <a:t>“</a:t>
            </a:r>
            <a:r>
              <a:rPr lang="zh-CN" altLang="en-US" dirty="0"/>
              <a:t>自恋</a:t>
            </a:r>
            <a:r>
              <a:rPr lang="en-US" altLang="zh-CN" dirty="0"/>
              <a:t>”</a:t>
            </a:r>
            <a:r>
              <a:rPr lang="zh-CN" altLang="en-US" dirty="0"/>
              <a:t>是人类进步的阶梯，努力提升自己为了更高端的</a:t>
            </a:r>
            <a:r>
              <a:rPr lang="en-US" altLang="zh-CN" dirty="0"/>
              <a:t>”</a:t>
            </a:r>
            <a:r>
              <a:rPr lang="zh-CN" altLang="en-US" dirty="0"/>
              <a:t>自恋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D0E25E-8028-475F-9BDC-255FDA7350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39" y="1114574"/>
            <a:ext cx="3933825" cy="495627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zh-CN" altLang="en-US" dirty="0"/>
              <a:t>定时器</a:t>
            </a:r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734682-6B0F-4B5F-A989-52685EF5B674}"/>
              </a:ext>
            </a:extLst>
          </p:cNvPr>
          <p:cNvSpPr txBox="1"/>
          <p:nvPr/>
        </p:nvSpPr>
        <p:spPr>
          <a:xfrm>
            <a:off x="1845469" y="1615737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function test (</a:t>
            </a:r>
            <a:r>
              <a:rPr lang="en-US" altLang="zh-CN" dirty="0" err="1"/>
              <a:t>num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	for (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 err="1"/>
              <a:t>num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r>
              <a:rPr lang="en-US" altLang="zh-CN" dirty="0"/>
              <a:t>		console.log(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 err="1"/>
              <a:t>setTimeout</a:t>
            </a:r>
            <a:r>
              <a:rPr lang="en-US" altLang="zh-CN" dirty="0"/>
              <a:t>(function () {console.log(‘time’)}, 400);</a:t>
            </a:r>
          </a:p>
          <a:p>
            <a:endParaRPr lang="en-US" altLang="zh-CN" dirty="0"/>
          </a:p>
          <a:p>
            <a:r>
              <a:rPr lang="en-US" altLang="zh-CN" dirty="0"/>
              <a:t>outer(100000);</a:t>
            </a:r>
          </a:p>
          <a:p>
            <a:endParaRPr lang="en-US" altLang="zh-CN" dirty="0"/>
          </a:p>
          <a:p>
            <a:r>
              <a:rPr lang="en-US" altLang="zh-CN" dirty="0"/>
              <a:t>console.log(‘hello world’);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983692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xfrm>
            <a:off x="1524000" y="2518172"/>
            <a:ext cx="9144000" cy="1821656"/>
          </a:xfrm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algn="ctr"/>
            <a:r>
              <a:rPr lang="zh-CN" altLang="en-US" dirty="0"/>
              <a:t>真正了解底层原理，才能是持续化发展之路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6676155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xfrm>
            <a:off x="1524000" y="2518172"/>
            <a:ext cx="9144000" cy="1821656"/>
          </a:xfrm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algn="ctr"/>
            <a:r>
              <a:rPr lang="zh-CN" altLang="en-US" dirty="0"/>
              <a:t>否则就很有可能被狠狠的拍在沙滩上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526028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35274" y="4953173"/>
            <a:ext cx="6521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/>
              <a:t>加小渡带你进群</a:t>
            </a:r>
            <a:endParaRPr lang="en-US" altLang="zh-CN" sz="66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D4CBC3-5135-433B-91D3-5A9D2E3EE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4" y="459567"/>
            <a:ext cx="4095750" cy="40957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有问题可以私聊可以群里讨论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再见各位！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zh-CN" altLang="en-US" dirty="0"/>
              <a:t>浏览器常驻的线程</a:t>
            </a:r>
            <a:endParaRPr dirty="0"/>
          </a:p>
        </p:txBody>
      </p:sp>
      <p:sp>
        <p:nvSpPr>
          <p:cNvPr id="833" name="Shape 8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>
            <a:lvl1pPr>
              <a:buBlip>
                <a:blip r:embed="rId2"/>
              </a:buBlip>
            </a:lvl1pPr>
          </a:lstStyle>
          <a:p>
            <a:r>
              <a:rPr lang="en-US" altLang="zh-CN" dirty="0" err="1"/>
              <a:t>js</a:t>
            </a:r>
            <a:r>
              <a:rPr lang="zh-CN" altLang="en-US" dirty="0"/>
              <a:t>引擎线程 （解释执行</a:t>
            </a:r>
            <a:r>
              <a:rPr lang="en-US" altLang="zh-CN" dirty="0" err="1"/>
              <a:t>js</a:t>
            </a:r>
            <a:r>
              <a:rPr lang="zh-CN" altLang="en-US" dirty="0"/>
              <a:t>代码、用户输入、网络请求）</a:t>
            </a:r>
          </a:p>
          <a:p>
            <a:r>
              <a:rPr lang="en-US" altLang="zh-CN" dirty="0"/>
              <a:t>GUI</a:t>
            </a:r>
            <a:r>
              <a:rPr lang="zh-CN" altLang="en-US" dirty="0"/>
              <a:t>线程 （绘制用户界面、与</a:t>
            </a:r>
            <a:r>
              <a:rPr lang="en-US" altLang="zh-CN" dirty="0" err="1"/>
              <a:t>js</a:t>
            </a:r>
            <a:r>
              <a:rPr lang="zh-CN" altLang="en-US" dirty="0"/>
              <a:t>主线程是互斥的）</a:t>
            </a:r>
          </a:p>
          <a:p>
            <a:r>
              <a:rPr lang="en-US" altLang="zh-CN" dirty="0"/>
              <a:t>http</a:t>
            </a:r>
            <a:r>
              <a:rPr lang="zh-CN" altLang="en-US" dirty="0"/>
              <a:t>网络请求线程 （处理用户的</a:t>
            </a:r>
            <a:r>
              <a:rPr lang="en-US" altLang="zh-CN" dirty="0"/>
              <a:t>get</a:t>
            </a:r>
            <a:r>
              <a:rPr lang="zh-CN" altLang="en-US" dirty="0"/>
              <a:t>、</a:t>
            </a:r>
            <a:r>
              <a:rPr lang="en-US" altLang="zh-CN" dirty="0"/>
              <a:t>post</a:t>
            </a:r>
            <a:r>
              <a:rPr lang="zh-CN" altLang="en-US" dirty="0"/>
              <a:t>等请求，等返回结果后将回调函数推入任务队列）</a:t>
            </a:r>
          </a:p>
          <a:p>
            <a:r>
              <a:rPr lang="zh-CN" altLang="en-US" dirty="0"/>
              <a:t>定时触发器线程 （</a:t>
            </a:r>
            <a:r>
              <a:rPr lang="en-US" altLang="zh-CN" dirty="0" err="1"/>
              <a:t>setTimeout</a:t>
            </a:r>
            <a:r>
              <a:rPr lang="zh-CN" altLang="en-US" dirty="0"/>
              <a:t>、</a:t>
            </a:r>
            <a:r>
              <a:rPr lang="en-US" altLang="zh-CN" dirty="0" err="1"/>
              <a:t>setInterval</a:t>
            </a:r>
            <a:r>
              <a:rPr lang="zh-CN" altLang="en-US" dirty="0"/>
              <a:t>等待时间结束后把执行函数推入任务队列中）</a:t>
            </a:r>
          </a:p>
          <a:p>
            <a:r>
              <a:rPr lang="zh-CN" altLang="en-US" dirty="0"/>
              <a:t>浏览器事件处理线程 （将</a:t>
            </a:r>
            <a:r>
              <a:rPr lang="en-US" altLang="zh-CN" dirty="0"/>
              <a:t>click</a:t>
            </a:r>
            <a:r>
              <a:rPr lang="zh-CN" altLang="en-US" dirty="0"/>
              <a:t>、</a:t>
            </a:r>
            <a:r>
              <a:rPr lang="en-US" altLang="zh-CN" dirty="0"/>
              <a:t>mouse</a:t>
            </a:r>
            <a:r>
              <a:rPr lang="zh-CN" altLang="en-US" dirty="0"/>
              <a:t>等交互事件发生后将这些事件放入事件队列中）</a:t>
            </a:r>
          </a:p>
        </p:txBody>
      </p:sp>
    </p:spTree>
    <p:extLst>
      <p:ext uri="{BB962C8B-B14F-4D97-AF65-F5344CB8AC3E}">
        <p14:creationId xmlns:p14="http://schemas.microsoft.com/office/powerpoint/2010/main" val="294327811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en-US" altLang="zh-CN" dirty="0"/>
              <a:t>UI</a:t>
            </a:r>
            <a:r>
              <a:rPr lang="zh-CN" altLang="en-US" dirty="0"/>
              <a:t>主线程负责协调运转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39DED31-26D5-4AF1-87AC-16C0AA8B7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04420"/>
            <a:ext cx="79248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4930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en-US" altLang="zh-CN" dirty="0"/>
              <a:t>JS</a:t>
            </a:r>
            <a:r>
              <a:rPr lang="zh-CN" altLang="en-US" dirty="0"/>
              <a:t>引擎线程和</a:t>
            </a:r>
            <a:r>
              <a:rPr lang="en-US" altLang="zh-CN" dirty="0"/>
              <a:t>GUI</a:t>
            </a:r>
            <a:r>
              <a:rPr lang="zh-CN" altLang="en-US" dirty="0"/>
              <a:t>线程</a:t>
            </a:r>
            <a:r>
              <a:rPr lang="en-US" altLang="zh-CN" dirty="0"/>
              <a:t>-</a:t>
            </a:r>
            <a:r>
              <a:rPr lang="zh-CN" altLang="en-US" dirty="0"/>
              <a:t>互斥</a:t>
            </a:r>
            <a:endParaRPr dirty="0"/>
          </a:p>
        </p:txBody>
      </p:sp>
      <p:sp>
        <p:nvSpPr>
          <p:cNvPr id="833" name="Shape 8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>
              <a:defRPr>
                <a:effectLst/>
              </a:defRPr>
            </a:pPr>
            <a:r>
              <a:rPr lang="en-US" altLang="zh-CN" dirty="0"/>
              <a:t>JS</a:t>
            </a:r>
            <a:r>
              <a:rPr lang="zh-CN" altLang="en-US" dirty="0"/>
              <a:t>可以操作</a:t>
            </a:r>
            <a:r>
              <a:rPr lang="en-US" altLang="zh-CN" dirty="0"/>
              <a:t>DOM</a:t>
            </a:r>
            <a:r>
              <a:rPr lang="zh-CN" altLang="en-US" dirty="0"/>
              <a:t>元素，进而会影响到</a:t>
            </a:r>
            <a:r>
              <a:rPr lang="en-US" altLang="zh-CN" dirty="0"/>
              <a:t>GUI</a:t>
            </a:r>
            <a:r>
              <a:rPr lang="zh-CN" altLang="en-US" dirty="0"/>
              <a:t>的渲染结果，因此</a:t>
            </a:r>
            <a:r>
              <a:rPr lang="en-US" altLang="zh-CN" b="1" dirty="0"/>
              <a:t>JS</a:t>
            </a:r>
            <a:r>
              <a:rPr lang="zh-CN" altLang="en-US" b="1" dirty="0"/>
              <a:t>引擎线程与</a:t>
            </a:r>
            <a:r>
              <a:rPr lang="en-US" altLang="zh-CN" b="1" dirty="0"/>
              <a:t>GUI</a:t>
            </a:r>
            <a:r>
              <a:rPr lang="zh-CN" altLang="en-US" b="1" dirty="0"/>
              <a:t>渲染线程是互斥</a:t>
            </a:r>
            <a:r>
              <a:rPr lang="zh-CN" altLang="en-US" dirty="0"/>
              <a:t>的。也就是说当</a:t>
            </a:r>
            <a:r>
              <a:rPr lang="en-US" altLang="zh-CN" dirty="0"/>
              <a:t>JS</a:t>
            </a:r>
            <a:r>
              <a:rPr lang="zh-CN" altLang="en-US" dirty="0"/>
              <a:t>引擎线程处于运行状态时，</a:t>
            </a:r>
            <a:r>
              <a:rPr lang="en-US" altLang="zh-CN" dirty="0"/>
              <a:t>GUI</a:t>
            </a:r>
            <a:r>
              <a:rPr lang="zh-CN" altLang="en-US" dirty="0"/>
              <a:t>渲染线程将处于冻结状态。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525775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en-US" dirty="0" err="1"/>
              <a:t>J</a:t>
            </a:r>
            <a:r>
              <a:rPr lang="en-US" altLang="zh-CN" dirty="0" err="1"/>
              <a:t>s</a:t>
            </a:r>
            <a:r>
              <a:rPr lang="zh-CN" altLang="en-US" dirty="0"/>
              <a:t>执行机制</a:t>
            </a:r>
            <a:r>
              <a:rPr lang="en-US" altLang="zh-CN" dirty="0"/>
              <a:t>-</a:t>
            </a:r>
            <a:r>
              <a:rPr lang="zh-CN" altLang="en-US" dirty="0"/>
              <a:t>单线程</a:t>
            </a:r>
            <a:endParaRPr dirty="0"/>
          </a:p>
        </p:txBody>
      </p:sp>
      <p:sp>
        <p:nvSpPr>
          <p:cNvPr id="833" name="Shape 8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>
              <a:defRPr>
                <a:effectLst/>
              </a:defRPr>
            </a:pPr>
            <a:r>
              <a:rPr lang="zh-CN" altLang="en-US" dirty="0"/>
              <a:t>单线程</a:t>
            </a:r>
            <a:r>
              <a:rPr lang="en-US" altLang="zh-CN" dirty="0"/>
              <a:t>-</a:t>
            </a:r>
            <a:r>
              <a:rPr lang="zh-CN" altLang="en-US" dirty="0"/>
              <a:t>同一时间只能做一件事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300067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en-US" altLang="zh-CN" dirty="0" err="1"/>
              <a:t>Js</a:t>
            </a:r>
            <a:r>
              <a:rPr lang="zh-CN" altLang="en-US" dirty="0"/>
              <a:t>执行机制</a:t>
            </a:r>
            <a:r>
              <a:rPr lang="en-US" altLang="zh-CN" dirty="0"/>
              <a:t>-</a:t>
            </a:r>
            <a:r>
              <a:rPr lang="zh-CN" altLang="en-US" dirty="0"/>
              <a:t>多线程不好吗？</a:t>
            </a:r>
            <a:endParaRPr dirty="0"/>
          </a:p>
        </p:txBody>
      </p:sp>
      <p:sp>
        <p:nvSpPr>
          <p:cNvPr id="833" name="Shape 8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>
              <a:defRPr>
                <a:effectLst/>
              </a:defRPr>
            </a:pPr>
            <a:r>
              <a:rPr lang="en-US" altLang="zh-CN" dirty="0" err="1"/>
              <a:t>js</a:t>
            </a:r>
            <a:r>
              <a:rPr lang="zh-CN" altLang="en-US" dirty="0"/>
              <a:t>设计出来就是为了与用户交互，处理</a:t>
            </a:r>
            <a:r>
              <a:rPr lang="en-US" altLang="zh-CN" dirty="0"/>
              <a:t>DOM</a:t>
            </a:r>
            <a:r>
              <a:rPr lang="zh-CN" altLang="en-US" dirty="0"/>
              <a:t>，假如</a:t>
            </a:r>
            <a:r>
              <a:rPr lang="en-US" altLang="zh-CN" dirty="0" err="1"/>
              <a:t>js</a:t>
            </a:r>
            <a:r>
              <a:rPr lang="zh-CN" altLang="en-US" dirty="0"/>
              <a:t>是多线程，同一时间一个线程想要修改</a:t>
            </a:r>
            <a:r>
              <a:rPr lang="en-US" altLang="zh-CN" dirty="0"/>
              <a:t>DOM</a:t>
            </a:r>
            <a:r>
              <a:rPr lang="zh-CN" altLang="en-US" dirty="0"/>
              <a:t>，另一个线程想要删除</a:t>
            </a:r>
            <a:r>
              <a:rPr lang="en-US" altLang="zh-CN" dirty="0"/>
              <a:t>DOM</a:t>
            </a:r>
            <a:r>
              <a:rPr lang="zh-CN" altLang="en-US" dirty="0"/>
              <a:t>，问题就变得复杂许多，浏览器不知道听谁的，如果引入“锁”的机制，这不就又回到了被其他语言尴尬的困境了吗。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674457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zh-CN" altLang="en-US" dirty="0"/>
              <a:t>大量数据操作怎么办？</a:t>
            </a:r>
            <a:endParaRPr dirty="0"/>
          </a:p>
        </p:txBody>
      </p:sp>
      <p:sp>
        <p:nvSpPr>
          <p:cNvPr id="833" name="Shape 8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>
              <a:defRPr>
                <a:effectLst/>
              </a:defRPr>
            </a:pPr>
            <a:r>
              <a:rPr lang="zh-CN" altLang="en-US" dirty="0"/>
              <a:t>单线程计算能力有限，大量数据需要计算渲染的话，我们可以配合后端进行操作，比如我们后期进阶班里降到的</a:t>
            </a:r>
            <a:r>
              <a:rPr lang="en-US" altLang="zh-CN" dirty="0"/>
              <a:t>VUE</a:t>
            </a:r>
            <a:r>
              <a:rPr lang="zh-CN" altLang="en-US" dirty="0"/>
              <a:t>与</a:t>
            </a:r>
            <a:r>
              <a:rPr lang="en-US" altLang="zh-CN" dirty="0" err="1"/>
              <a:t>nodejs</a:t>
            </a:r>
            <a:r>
              <a:rPr lang="zh-CN" altLang="en-US" dirty="0"/>
              <a:t>配合，也就是传说中的</a:t>
            </a:r>
            <a:r>
              <a:rPr lang="en-US" altLang="zh-CN" dirty="0"/>
              <a:t>SSR</a:t>
            </a:r>
            <a:r>
              <a:rPr lang="zh-CN" altLang="en-US" dirty="0"/>
              <a:t>技术。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256854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en-US" dirty="0" err="1"/>
              <a:t>Js</a:t>
            </a:r>
            <a:r>
              <a:rPr lang="zh-CN" altLang="en-US" dirty="0"/>
              <a:t>执行机制</a:t>
            </a:r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734682-6B0F-4B5F-A989-52685EF5B674}"/>
              </a:ext>
            </a:extLst>
          </p:cNvPr>
          <p:cNvSpPr txBox="1"/>
          <p:nvPr/>
        </p:nvSpPr>
        <p:spPr>
          <a:xfrm>
            <a:off x="1988598" y="2660546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JavaScript</a:t>
            </a:r>
            <a:r>
              <a:rPr lang="zh-CN" altLang="en-US" sz="2800" b="1" dirty="0"/>
              <a:t>是基于单线程运行的，同时又是可以异步执行的，一般来说这种既是单线程又是异步的语言都是基于事件来驱动的，恰好浏览器就给</a:t>
            </a:r>
            <a:r>
              <a:rPr lang="en-US" altLang="zh-CN" sz="2800" b="1" dirty="0"/>
              <a:t>JavaScript</a:t>
            </a:r>
            <a:r>
              <a:rPr lang="zh-CN" altLang="en-US" sz="2800" b="1" dirty="0"/>
              <a:t>提供了这么一个环境</a:t>
            </a:r>
          </a:p>
        </p:txBody>
      </p:sp>
    </p:spTree>
    <p:extLst>
      <p:ext uri="{BB962C8B-B14F-4D97-AF65-F5344CB8AC3E}">
        <p14:creationId xmlns:p14="http://schemas.microsoft.com/office/powerpoint/2010/main" val="266763725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725</Words>
  <Application>Microsoft Office PowerPoint</Application>
  <PresentationFormat>宽屏</PresentationFormat>
  <Paragraphs>115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仿宋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浏览器常驻的线程</vt:lpstr>
      <vt:lpstr>UI主线程负责协调运转</vt:lpstr>
      <vt:lpstr>JS引擎线程和GUI线程-互斥</vt:lpstr>
      <vt:lpstr>Js执行机制-单线程</vt:lpstr>
      <vt:lpstr>Js执行机制-多线程不好吗？</vt:lpstr>
      <vt:lpstr>大量数据操作怎么办？</vt:lpstr>
      <vt:lpstr>Js执行机制</vt:lpstr>
      <vt:lpstr>Js执行机制</vt:lpstr>
      <vt:lpstr>Js执行机制</vt:lpstr>
      <vt:lpstr>同步任务</vt:lpstr>
      <vt:lpstr>同步任务</vt:lpstr>
      <vt:lpstr>异步任务</vt:lpstr>
      <vt:lpstr>异步任务</vt:lpstr>
      <vt:lpstr>换一张图理解一下</vt:lpstr>
      <vt:lpstr>Js执行机制-单线程</vt:lpstr>
      <vt:lpstr>用定时器举个栗子</vt:lpstr>
      <vt:lpstr>重新理解定时器</vt:lpstr>
      <vt:lpstr>定时器</vt:lpstr>
      <vt:lpstr>真正了解底层原理，才能是持续化发展之路</vt:lpstr>
      <vt:lpstr>否则就很有可能被狠狠的拍在沙滩上</vt:lpstr>
      <vt:lpstr>PowerPoint 演示文稿</vt:lpstr>
      <vt:lpstr>有问题可以私聊可以群里讨论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陈思彤</cp:lastModifiedBy>
  <cp:revision>49</cp:revision>
  <dcterms:created xsi:type="dcterms:W3CDTF">2017-11-27T09:20:00Z</dcterms:created>
  <dcterms:modified xsi:type="dcterms:W3CDTF">2017-12-24T08:05:22Z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