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300" r:id="rId2"/>
    <p:sldId id="318" r:id="rId3"/>
    <p:sldId id="319" r:id="rId4"/>
    <p:sldId id="338" r:id="rId5"/>
    <p:sldId id="337" r:id="rId6"/>
    <p:sldId id="298" r:id="rId7"/>
    <p:sldId id="299" r:id="rId8"/>
    <p:sldId id="339" r:id="rId9"/>
    <p:sldId id="322" r:id="rId10"/>
    <p:sldId id="323" r:id="rId11"/>
    <p:sldId id="314" r:id="rId12"/>
    <p:sldId id="340" r:id="rId13"/>
    <p:sldId id="341" r:id="rId14"/>
    <p:sldId id="324" r:id="rId15"/>
    <p:sldId id="336" r:id="rId16"/>
    <p:sldId id="321" r:id="rId17"/>
    <p:sldId id="326" r:id="rId18"/>
    <p:sldId id="342" r:id="rId19"/>
    <p:sldId id="327" r:id="rId20"/>
    <p:sldId id="332" r:id="rId21"/>
    <p:sldId id="328" r:id="rId22"/>
    <p:sldId id="333" r:id="rId23"/>
    <p:sldId id="329" r:id="rId24"/>
    <p:sldId id="330" r:id="rId25"/>
    <p:sldId id="331" r:id="rId26"/>
    <p:sldId id="334" r:id="rId27"/>
    <p:sldId id="335" r:id="rId28"/>
    <p:sldId id="343" r:id="rId29"/>
    <p:sldId id="344" r:id="rId3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8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2018/12/8</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2596559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2018/12/8</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3455151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rot="5400000">
            <a:off x="2666365" y="-2668905"/>
            <a:ext cx="6870065" cy="122110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userDrawn="1"/>
        </p:nvSpPr>
        <p:spPr>
          <a:xfrm>
            <a:off x="1071245" y="911582"/>
            <a:ext cx="1278890" cy="245110"/>
          </a:xfrm>
          <a:prstGeom prst="rect">
            <a:avLst/>
          </a:prstGeom>
          <a:noFill/>
        </p:spPr>
        <p:txBody>
          <a:bodyPr wrap="none" rtlCol="0">
            <a:spAutoFit/>
          </a:bodyPr>
          <a:lstStyle/>
          <a:p>
            <a:pPr algn="r"/>
            <a:r>
              <a:rPr lang="en-US" sz="1000" dirty="0">
                <a:solidFill>
                  <a:schemeClr val="bg1"/>
                </a:solidFill>
                <a:latin typeface="微软雅黑" panose="020B0503020204020204" charset="-122"/>
                <a:ea typeface="微软雅黑" panose="020B0503020204020204" charset="-122"/>
              </a:rPr>
              <a:t>DUYI EDUCATION</a:t>
            </a:r>
          </a:p>
        </p:txBody>
      </p:sp>
      <p:sp>
        <p:nvSpPr>
          <p:cNvPr id="6" name="标题 5"/>
          <p:cNvSpPr>
            <a:spLocks noGrp="1"/>
          </p:cNvSpPr>
          <p:nvPr>
            <p:ph type="ctrTitle" hasCustomPrompt="1"/>
          </p:nvPr>
        </p:nvSpPr>
        <p:spPr>
          <a:xfrm>
            <a:off x="6004560" y="3584575"/>
            <a:ext cx="5004435" cy="1471930"/>
          </a:xfrm>
        </p:spPr>
        <p:txBody>
          <a:bodyPr anchor="ctr" anchorCtr="0"/>
          <a:lstStyle>
            <a:lvl1pPr algn="r" eaLnBrk="1" fontAlgn="auto" latinLnBrk="0" hangingPunct="1">
              <a:lnSpc>
                <a:spcPct val="110000"/>
              </a:lnSpc>
              <a:defRPr sz="4000">
                <a:solidFill>
                  <a:schemeClr val="bg1"/>
                </a:solidFill>
              </a:defRPr>
            </a:lvl1pPr>
          </a:lstStyle>
          <a:p>
            <a:r>
              <a:rPr lang="zh-CN" altLang="en-US"/>
              <a:t>单击此处编辑母版</a:t>
            </a:r>
          </a:p>
        </p:txBody>
      </p:sp>
      <p:sp>
        <p:nvSpPr>
          <p:cNvPr id="26" name="副标题 25"/>
          <p:cNvSpPr>
            <a:spLocks noGrp="1"/>
          </p:cNvSpPr>
          <p:nvPr>
            <p:ph type="subTitle" idx="1" hasCustomPrompt="1"/>
          </p:nvPr>
        </p:nvSpPr>
        <p:spPr>
          <a:xfrm>
            <a:off x="7886700" y="5287645"/>
            <a:ext cx="3122295" cy="487680"/>
          </a:xfrm>
        </p:spPr>
        <p:txBody>
          <a:bodyPr anchor="ctr" anchorCtr="0"/>
          <a:lstStyle>
            <a:lvl1pPr marL="0" indent="0" algn="r" eaLnBrk="1" fontAlgn="auto" latinLnBrk="0" hangingPunct="1">
              <a:lnSpc>
                <a:spcPct val="100000"/>
              </a:lnSpc>
              <a:spcBef>
                <a:spcPts val="0"/>
              </a:spcBef>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6"/>
          <p:cNvSpPr/>
          <p:nvPr userDrawn="1"/>
        </p:nvSpPr>
        <p:spPr>
          <a:xfrm>
            <a:off x="540592" y="404151"/>
            <a:ext cx="4089304" cy="605039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mn-ea"/>
              <a:sym typeface="+mn-lt"/>
            </a:endParaRPr>
          </a:p>
        </p:txBody>
      </p:sp>
      <p:sp>
        <p:nvSpPr>
          <p:cNvPr id="29" name="文本框 28"/>
          <p:cNvSpPr txBox="1"/>
          <p:nvPr userDrawn="1"/>
        </p:nvSpPr>
        <p:spPr>
          <a:xfrm>
            <a:off x="1419374" y="4532618"/>
            <a:ext cx="2637790" cy="645160"/>
          </a:xfrm>
          <a:prstGeom prst="rect">
            <a:avLst/>
          </a:prstGeom>
          <a:noFill/>
        </p:spPr>
        <p:txBody>
          <a:bodyPr wrap="none" rtlCol="0">
            <a:spAutoFit/>
          </a:bodyPr>
          <a:lstStyle/>
          <a:p>
            <a:r>
              <a:rPr lang="en-US" altLang="zh-CN" sz="3600" dirty="0">
                <a:solidFill>
                  <a:schemeClr val="bg1"/>
                </a:solidFill>
                <a:latin typeface="微软雅黑" panose="020B0503020204020204" charset="-122"/>
                <a:ea typeface="微软雅黑" panose="020B0503020204020204" charset="-122"/>
              </a:rPr>
              <a:t>CONTENTS</a:t>
            </a:r>
          </a:p>
        </p:txBody>
      </p:sp>
      <p:cxnSp>
        <p:nvCxnSpPr>
          <p:cNvPr id="31" name="直接连接符 30"/>
          <p:cNvCxnSpPr/>
          <p:nvPr userDrawn="1"/>
        </p:nvCxnSpPr>
        <p:spPr>
          <a:xfrm>
            <a:off x="1494972" y="5177811"/>
            <a:ext cx="248636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userDrawn="1"/>
        </p:nvSpPr>
        <p:spPr>
          <a:xfrm>
            <a:off x="3006052" y="5253906"/>
            <a:ext cx="1050853" cy="429895"/>
          </a:xfrm>
          <a:prstGeom prst="rect">
            <a:avLst/>
          </a:prstGeom>
          <a:noFill/>
        </p:spPr>
        <p:txBody>
          <a:bodyPr wrap="square" rtlCol="0">
            <a:spAutoFit/>
          </a:bodyPr>
          <a:lstStyle/>
          <a:p>
            <a:pPr algn="r"/>
            <a:r>
              <a:rPr lang="en-US" altLang="zh-CN" sz="1100" dirty="0">
                <a:solidFill>
                  <a:schemeClr val="bg1"/>
                </a:solidFill>
                <a:latin typeface="微软雅黑" panose="020B0503020204020204" charset="-122"/>
                <a:ea typeface="微软雅黑" panose="020B0503020204020204" charset="-122"/>
              </a:rPr>
              <a:t>DUYI EDUCATION  </a:t>
            </a:r>
            <a:endParaRPr lang="zh-CN" altLang="en-US" sz="1100" dirty="0">
              <a:solidFill>
                <a:schemeClr val="bg1"/>
              </a:solidFill>
              <a:latin typeface="微软雅黑" panose="020B0503020204020204" charset="-122"/>
              <a:ea typeface="微软雅黑" panose="020B0503020204020204" charset="-122"/>
            </a:endParaRPr>
          </a:p>
        </p:txBody>
      </p:sp>
      <p:pic>
        <p:nvPicPr>
          <p:cNvPr id="15" name="图片 14" descr="2"/>
          <p:cNvPicPr>
            <a:picLocks noChangeAspect="1"/>
          </p:cNvPicPr>
          <p:nvPr userDrawn="1"/>
        </p:nvPicPr>
        <p:blipFill>
          <a:blip r:embed="rId2"/>
          <a:stretch>
            <a:fillRect/>
          </a:stretch>
        </p:blipFill>
        <p:spPr>
          <a:xfrm>
            <a:off x="2933700" y="710565"/>
            <a:ext cx="1323975" cy="542925"/>
          </a:xfrm>
          <a:prstGeom prst="rect">
            <a:avLst/>
          </a:prstGeom>
        </p:spPr>
      </p:pic>
      <p:sp>
        <p:nvSpPr>
          <p:cNvPr id="6" name="标题 5"/>
          <p:cNvSpPr>
            <a:spLocks noGrp="1"/>
          </p:cNvSpPr>
          <p:nvPr>
            <p:ph type="ctrTitle" hasCustomPrompt="1"/>
          </p:nvPr>
        </p:nvSpPr>
        <p:spPr>
          <a:xfrm>
            <a:off x="6025515" y="1812925"/>
            <a:ext cx="521970" cy="579120"/>
          </a:xfrm>
        </p:spPr>
        <p:txBody>
          <a:bodyPr anchor="ctr" anchorCtr="0"/>
          <a:lstStyle>
            <a:lvl1pPr algn="l" fontAlgn="ctr">
              <a:defRPr sz="2000"/>
            </a:lvl1pPr>
          </a:lstStyle>
          <a:p>
            <a:r>
              <a:rPr lang="zh-CN" altLang="en-US"/>
              <a:t>01</a:t>
            </a:r>
          </a:p>
        </p:txBody>
      </p:sp>
      <p:sp>
        <p:nvSpPr>
          <p:cNvPr id="26" name="副标题 25"/>
          <p:cNvSpPr>
            <a:spLocks noGrp="1"/>
          </p:cNvSpPr>
          <p:nvPr>
            <p:ph type="subTitle" idx="1"/>
          </p:nvPr>
        </p:nvSpPr>
        <p:spPr>
          <a:xfrm>
            <a:off x="6547485" y="1815465"/>
            <a:ext cx="3987800" cy="576580"/>
          </a:xfrm>
        </p:spPr>
        <p:txBody>
          <a:bodyPr anchor="ctr" anchorCtr="0"/>
          <a:lstStyle>
            <a:lvl1pPr marL="0" indent="0" algn="l" eaLnBrk="1" fontAlgn="auto" latinLnBrk="0" hangingPunct="1">
              <a:lnSpc>
                <a:spcPct val="10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70230"/>
            <a:ext cx="9144000" cy="758825"/>
          </a:xfrm>
        </p:spPr>
        <p:txBody>
          <a:bodyPr anchor="b"/>
          <a:lstStyle>
            <a:lvl1pPr algn="l">
              <a:defRPr sz="2800"/>
            </a:lvl1pPr>
          </a:lstStyle>
          <a:p>
            <a:r>
              <a:rPr lang="zh-CN" altLang="en-US"/>
              <a:t>单击此处编辑母版标题样式</a:t>
            </a:r>
          </a:p>
        </p:txBody>
      </p:sp>
      <p:sp>
        <p:nvSpPr>
          <p:cNvPr id="3" name="副标题 2"/>
          <p:cNvSpPr>
            <a:spLocks noGrp="1"/>
          </p:cNvSpPr>
          <p:nvPr>
            <p:ph type="subTitle" idx="1"/>
          </p:nvPr>
        </p:nvSpPr>
        <p:spPr>
          <a:xfrm>
            <a:off x="1524000" y="1850390"/>
            <a:ext cx="9144000" cy="641985"/>
          </a:xfrm>
        </p:spPr>
        <p:txBody>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7" name="矩形 6"/>
          <p:cNvSpPr/>
          <p:nvPr userDrawn="1"/>
        </p:nvSpPr>
        <p:spPr>
          <a:xfrm>
            <a:off x="838200" y="0"/>
            <a:ext cx="471170" cy="120586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4445" y="6146165"/>
            <a:ext cx="12183110" cy="438150"/>
            <a:chOff x="7" y="9184"/>
            <a:chExt cx="19186" cy="690"/>
          </a:xfrm>
        </p:grpSpPr>
        <p:sp>
          <p:nvSpPr>
            <p:cNvPr id="8" name="矩形 7"/>
            <p:cNvSpPr/>
            <p:nvPr userDrawn="1"/>
          </p:nvSpPr>
          <p:spPr>
            <a:xfrm>
              <a:off x="7" y="9490"/>
              <a:ext cx="14173" cy="68"/>
            </a:xfrm>
            <a:prstGeom prst="rect">
              <a:avLst/>
            </a:pr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2"/>
            <p:cNvPicPr>
              <a:picLocks noChangeAspect="1"/>
            </p:cNvPicPr>
            <p:nvPr userDrawn="1"/>
          </p:nvPicPr>
          <p:blipFill>
            <a:blip r:embed="rId2"/>
            <a:stretch>
              <a:fillRect/>
            </a:stretch>
          </p:blipFill>
          <p:spPr>
            <a:xfrm>
              <a:off x="14427" y="9184"/>
              <a:ext cx="1686" cy="691"/>
            </a:xfrm>
            <a:prstGeom prst="rect">
              <a:avLst/>
            </a:prstGeom>
          </p:spPr>
        </p:pic>
        <p:sp>
          <p:nvSpPr>
            <p:cNvPr id="10" name="矩形 9"/>
            <p:cNvSpPr/>
            <p:nvPr userDrawn="1"/>
          </p:nvSpPr>
          <p:spPr>
            <a:xfrm>
              <a:off x="16359" y="9490"/>
              <a:ext cx="2835" cy="68"/>
            </a:xfrm>
            <a:prstGeom prst="rect">
              <a:avLst/>
            </a:pr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grpSp>
      <p:sp>
        <p:nvSpPr>
          <p:cNvPr id="12" name="TextBox 9"/>
          <p:cNvSpPr txBox="1"/>
          <p:nvPr userDrawn="1"/>
        </p:nvSpPr>
        <p:spPr>
          <a:xfrm>
            <a:off x="10876419" y="284746"/>
            <a:ext cx="823595" cy="458470"/>
          </a:xfrm>
          <a:prstGeom prst="rect">
            <a:avLst/>
          </a:prstGeom>
          <a:noFill/>
        </p:spPr>
        <p:txBody>
          <a:bodyPr wrap="none" lIns="182843" tIns="91422" rIns="182843" bIns="91422" rtlCol="0">
            <a:spAutoFit/>
          </a:bodyPr>
          <a:lstStyle/>
          <a:p>
            <a:pPr algn="ctr"/>
            <a:fld id="{260E2A6B-A809-4840-BF14-8648BC0BDF87}" type="slidenum">
              <a:rPr lang="id-ID" sz="1200" b="0" i="0" smtClean="0">
                <a:solidFill>
                  <a:schemeClr val="tx1">
                    <a:lumMod val="85000"/>
                    <a:lumOff val="15000"/>
                  </a:schemeClr>
                </a:solidFill>
                <a:uFillTx/>
                <a:latin typeface="微软雅黑" panose="020B0503020204020204" charset="-122"/>
                <a:ea typeface="微软雅黑" panose="020B0503020204020204" charset="-122"/>
                <a:cs typeface="Montserrat Light" charset="0"/>
              </a:rPr>
              <a:t>‹#›</a:t>
            </a:fld>
            <a:r>
              <a:rPr lang="id-ID" sz="1800" b="0" i="0" dirty="0">
                <a:solidFill>
                  <a:schemeClr val="tx1">
                    <a:lumMod val="85000"/>
                    <a:lumOff val="15000"/>
                  </a:schemeClr>
                </a:solidFill>
                <a:uFillTx/>
                <a:latin typeface="微软雅黑" panose="020B0503020204020204" charset="-122"/>
                <a:ea typeface="微软雅黑" panose="020B0503020204020204" charset="-122"/>
                <a:cs typeface="Montserrat Light" charset="0"/>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2018/12/8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94485" y="2390775"/>
            <a:ext cx="9003665" cy="3449955"/>
          </a:xfrm>
          <a:prstGeom prst="rect">
            <a:avLst/>
          </a:prstGeom>
        </p:spPr>
        <p:txBody>
          <a:bodyPr vert="horz" lIns="182843" tIns="91422" rIns="182843" bIns="91422" rtlCol="0">
            <a:normAutofit/>
          </a:bodyPr>
          <a:lstStyle/>
          <a:p>
            <a:pPr lvl="0"/>
            <a:r>
              <a:rPr lang="zh-CN" altLang="en-US">
                <a:sym typeface="+mn-ea"/>
              </a:rPr>
              <a:t>单击此处编辑母版标题样式</a:t>
            </a:r>
            <a:endParaRPr lang="en-US" dirty="0"/>
          </a:p>
          <a:p>
            <a:pPr lvl="1"/>
            <a:r>
              <a:rPr lang="zh-CN" altLang="en-US">
                <a:sym typeface="+mn-ea"/>
              </a:rPr>
              <a:t>第二级</a:t>
            </a:r>
            <a:endParaRPr lang="en-US" dirty="0"/>
          </a:p>
          <a:p>
            <a:pPr lvl="2"/>
            <a:r>
              <a:rPr lang="zh-CN" altLang="en-US">
                <a:sym typeface="+mn-ea"/>
              </a:rPr>
              <a:t>第三级</a:t>
            </a:r>
            <a:endParaRPr lang="en-US" dirty="0"/>
          </a:p>
          <a:p>
            <a:pPr lvl="3"/>
            <a:r>
              <a:rPr lang="zh-CN" altLang="en-US">
                <a:sym typeface="+mn-ea"/>
              </a:rPr>
              <a:t>第四级</a:t>
            </a:r>
            <a:endParaRPr lang="en-US" dirty="0"/>
          </a:p>
          <a:p>
            <a:pPr lvl="4"/>
            <a:r>
              <a:rPr lang="en-US" dirty="0"/>
              <a:t>第五级</a:t>
            </a:r>
          </a:p>
        </p:txBody>
      </p:sp>
      <p:sp>
        <p:nvSpPr>
          <p:cNvPr id="4" name="Title Placeholder 3"/>
          <p:cNvSpPr>
            <a:spLocks noGrp="1"/>
          </p:cNvSpPr>
          <p:nvPr>
            <p:ph type="title"/>
          </p:nvPr>
        </p:nvSpPr>
        <p:spPr>
          <a:xfrm>
            <a:off x="1594485" y="816610"/>
            <a:ext cx="9003665" cy="1051560"/>
          </a:xfrm>
          <a:prstGeom prst="rect">
            <a:avLst/>
          </a:prstGeom>
        </p:spPr>
        <p:txBody>
          <a:bodyPr vert="horz" lIns="91440" tIns="45720" rIns="91440" bIns="45720" rtlCol="0" anchor="ctr">
            <a:normAutofit/>
          </a:bodyPr>
          <a:lstStyle/>
          <a:p>
            <a:r>
              <a:rPr 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u="none" strike="noStrike" kern="1200" cap="none" spc="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u="none" strike="noStrike" kern="1200" cap="none" spc="0" normalizeH="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u="none" strike="noStrike" kern="1200" cap="none" spc="0" normalizeH="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u="none" strike="noStrike" kern="1200" cap="none" spc="0" normalizeH="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u="none" strike="noStrike" kern="1200" cap="none" spc="0" normalizeH="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u="none" strike="noStrike" kern="1200" cap="none" spc="0" normalizeH="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jq22.com/jquery-info122" TargetMode="External"/><Relationship Id="rId2" Type="http://schemas.openxmlformats.org/officeDocument/2006/relationships/hyperlink" Target="http://www.jq22.com/cdn/#a2"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jquery.com/" TargetMode="External"/><Relationship Id="rId2" Type="http://schemas.openxmlformats.org/officeDocument/2006/relationships/hyperlink" Target="https://www.jquery123.com/"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www.w3school.com.cn/jquery/jquery_ref_selectors.asp"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cdnjs.cloudflare.com/ajax/libs/jquery-easing/1.4.1/jquery.easing.min.js"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endParaRPr lang="zh-CN" altLang="en-US" dirty="0"/>
          </a:p>
        </p:txBody>
      </p:sp>
      <p:sp>
        <p:nvSpPr>
          <p:cNvPr id="3" name="副标题 2"/>
          <p:cNvSpPr>
            <a:spLocks noGrp="1"/>
          </p:cNvSpPr>
          <p:nvPr>
            <p:ph type="subTitle" idx="1"/>
          </p:nvPr>
        </p:nvSpPr>
        <p:spPr/>
        <p:txBody>
          <a:bodyPr/>
          <a:lstStyle/>
          <a:p>
            <a:r>
              <a:rPr lang="zh-CN" altLang="en-US" dirty="0"/>
              <a:t>陈思彤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学习注意点</a:t>
            </a:r>
            <a:endParaRPr dirty="0"/>
          </a:p>
        </p:txBody>
      </p:sp>
      <p:sp>
        <p:nvSpPr>
          <p:cNvPr id="3" name="副标题 2"/>
          <p:cNvSpPr>
            <a:spLocks noGrp="1"/>
          </p:cNvSpPr>
          <p:nvPr>
            <p:ph type="subTitle" idx="1"/>
          </p:nvPr>
        </p:nvSpPr>
        <p:spPr>
          <a:xfrm>
            <a:off x="1524000" y="1850390"/>
            <a:ext cx="9144000" cy="4071016"/>
          </a:xfrm>
        </p:spPr>
        <p:txBody>
          <a:bodyPr>
            <a:normAutofit fontScale="92500" lnSpcReduction="10000"/>
          </a:bodyPr>
          <a:lstStyle/>
          <a:p>
            <a:endParaRPr lang="en-US" altLang="zh-CN" dirty="0"/>
          </a:p>
          <a:p>
            <a:r>
              <a:rPr lang="en-US" altLang="zh-CN" dirty="0"/>
              <a:t>       </a:t>
            </a:r>
          </a:p>
          <a:p>
            <a:r>
              <a:rPr lang="en-US" altLang="zh-CN" dirty="0"/>
              <a:t>	jQuery</a:t>
            </a:r>
            <a:r>
              <a:rPr lang="zh-CN" altLang="en-US" dirty="0"/>
              <a:t>只是辅助工具，不能完全替代</a:t>
            </a:r>
            <a:r>
              <a:rPr lang="en-US" altLang="zh-CN" dirty="0" err="1"/>
              <a:t>js</a:t>
            </a:r>
            <a:r>
              <a:rPr lang="zh-CN" altLang="en-US" dirty="0"/>
              <a:t>，二者并存当方式出现在项目中</a:t>
            </a:r>
            <a:endParaRPr lang="en-US" altLang="zh-CN" dirty="0"/>
          </a:p>
          <a:p>
            <a:r>
              <a:rPr lang="en-US" altLang="zh-CN" dirty="0"/>
              <a:t>	</a:t>
            </a:r>
          </a:p>
          <a:p>
            <a:r>
              <a:rPr lang="en-US" altLang="zh-CN" dirty="0"/>
              <a:t>	jQuery</a:t>
            </a:r>
            <a:r>
              <a:rPr lang="zh-CN" altLang="en-US" dirty="0"/>
              <a:t>很庞杂，先学使用再学思想</a:t>
            </a:r>
            <a:endParaRPr lang="en-US" altLang="zh-CN" dirty="0"/>
          </a:p>
          <a:p>
            <a:r>
              <a:rPr lang="en-US" altLang="zh-CN" dirty="0"/>
              <a:t>		</a:t>
            </a:r>
          </a:p>
          <a:p>
            <a:r>
              <a:rPr lang="en-US" altLang="zh-CN" dirty="0"/>
              <a:t>	jQuery</a:t>
            </a:r>
            <a:r>
              <a:rPr lang="zh-CN" altLang="en-US" dirty="0"/>
              <a:t>方法很多，按需学习，把常用的有价值的学会</a:t>
            </a:r>
            <a:endParaRPr lang="en-US" altLang="zh-CN" dirty="0"/>
          </a:p>
          <a:p>
            <a:endParaRPr lang="en-US" altLang="zh-CN" dirty="0"/>
          </a:p>
          <a:p>
            <a:r>
              <a:rPr lang="en-US" altLang="zh-CN" dirty="0"/>
              <a:t>	jQuery </a:t>
            </a:r>
            <a:r>
              <a:rPr lang="en-US" altLang="zh-CN" dirty="0" err="1"/>
              <a:t>api</a:t>
            </a:r>
            <a:r>
              <a:rPr lang="en-US" altLang="zh-CN" dirty="0"/>
              <a:t> </a:t>
            </a:r>
            <a:r>
              <a:rPr lang="zh-CN" altLang="en-US" dirty="0"/>
              <a:t>可以现查现用</a:t>
            </a:r>
            <a:endParaRPr lang="en-US" altLang="zh-CN" dirty="0"/>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2881916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04</a:t>
            </a:r>
            <a:endParaRPr lang="zh-CN" altLang="en-US" dirty="0"/>
          </a:p>
        </p:txBody>
      </p:sp>
      <p:sp>
        <p:nvSpPr>
          <p:cNvPr id="3" name="副标题 2"/>
          <p:cNvSpPr>
            <a:spLocks noGrp="1"/>
          </p:cNvSpPr>
          <p:nvPr>
            <p:ph type="subTitle" idx="1"/>
          </p:nvPr>
        </p:nvSpPr>
        <p:spPr/>
        <p:txBody>
          <a:bodyPr/>
          <a:lstStyle/>
          <a:p>
            <a:r>
              <a:rPr lang="en-US" altLang="zh-CN" dirty="0"/>
              <a:t>jQuery </a:t>
            </a:r>
            <a:r>
              <a:rPr lang="zh-CN" altLang="en-US" dirty="0"/>
              <a:t>使用</a:t>
            </a:r>
          </a:p>
        </p:txBody>
      </p:sp>
    </p:spTree>
    <p:extLst>
      <p:ext uri="{BB962C8B-B14F-4D97-AF65-F5344CB8AC3E}">
        <p14:creationId xmlns:p14="http://schemas.microsoft.com/office/powerpoint/2010/main" val="426935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使用</a:t>
            </a:r>
            <a:r>
              <a:rPr lang="en-US" altLang="zh-CN" dirty="0"/>
              <a:t>-</a:t>
            </a:r>
            <a:r>
              <a:rPr lang="zh-CN" altLang="en-US" dirty="0"/>
              <a:t>起步</a:t>
            </a:r>
            <a:endParaRPr dirty="0"/>
          </a:p>
        </p:txBody>
      </p:sp>
      <p:sp>
        <p:nvSpPr>
          <p:cNvPr id="3" name="副标题 2"/>
          <p:cNvSpPr>
            <a:spLocks noGrp="1"/>
          </p:cNvSpPr>
          <p:nvPr>
            <p:ph type="subTitle" idx="1"/>
          </p:nvPr>
        </p:nvSpPr>
        <p:spPr>
          <a:xfrm>
            <a:off x="1524000" y="1850390"/>
            <a:ext cx="9144000" cy="4071016"/>
          </a:xfrm>
        </p:spPr>
        <p:txBody>
          <a:bodyPr>
            <a:normAutofit/>
          </a:bodyPr>
          <a:lstStyle/>
          <a:p>
            <a:endParaRPr lang="en-US" altLang="zh-CN" dirty="0"/>
          </a:p>
          <a:p>
            <a:r>
              <a:rPr lang="en-US" altLang="zh-CN" dirty="0"/>
              <a:t> </a:t>
            </a:r>
          </a:p>
          <a:p>
            <a:r>
              <a:rPr lang="en-US" altLang="zh-CN" dirty="0"/>
              <a:t>  			       </a:t>
            </a:r>
            <a:r>
              <a:rPr lang="zh-CN" altLang="en-US" dirty="0"/>
              <a:t>引入</a:t>
            </a:r>
            <a:r>
              <a:rPr lang="en-US" altLang="zh-CN" dirty="0"/>
              <a:t>jQuery</a:t>
            </a:r>
            <a:r>
              <a:rPr lang="zh-CN" altLang="en-US" dirty="0"/>
              <a:t>工具库</a:t>
            </a:r>
            <a:endParaRPr lang="en-US" altLang="zh-CN" dirty="0"/>
          </a:p>
          <a:p>
            <a:endParaRPr lang="en-US" altLang="zh-CN" dirty="0"/>
          </a:p>
          <a:p>
            <a:r>
              <a:rPr lang="en-US" altLang="zh-CN" dirty="0"/>
              <a:t>		     </a:t>
            </a:r>
            <a:r>
              <a:rPr lang="en-US" altLang="zh-CN" dirty="0" err="1"/>
              <a:t>cdn</a:t>
            </a:r>
            <a:r>
              <a:rPr lang="zh-CN" altLang="en-US" dirty="0"/>
              <a:t>：</a:t>
            </a:r>
            <a:r>
              <a:rPr lang="en-US" altLang="zh-CN" dirty="0">
                <a:hlinkClick r:id="rId2"/>
              </a:rPr>
              <a:t>http://www.jq22.com/cdn/#a2</a:t>
            </a:r>
            <a:endParaRPr lang="en-US" altLang="zh-CN" dirty="0"/>
          </a:p>
          <a:p>
            <a:endParaRPr lang="en-US" altLang="zh-CN" dirty="0"/>
          </a:p>
          <a:p>
            <a:r>
              <a:rPr lang="en-US" altLang="zh-CN" dirty="0"/>
              <a:t>		</a:t>
            </a:r>
            <a:r>
              <a:rPr lang="zh-CN" altLang="en-US" dirty="0"/>
              <a:t>下载地址：</a:t>
            </a:r>
            <a:r>
              <a:rPr lang="en-US" altLang="zh-CN" dirty="0">
                <a:hlinkClick r:id="rId3"/>
              </a:rPr>
              <a:t>http://www.jq22.com/jquery-info122</a:t>
            </a:r>
            <a:endParaRPr lang="en-US" altLang="zh-CN" dirty="0"/>
          </a:p>
          <a:p>
            <a:r>
              <a:rPr lang="en-US" altLang="zh-CN" dirty="0"/>
              <a:t>		</a:t>
            </a:r>
          </a:p>
          <a:p>
            <a:endParaRPr lang="zh-CN" altLang="en-US" dirty="0"/>
          </a:p>
        </p:txBody>
      </p:sp>
    </p:spTree>
    <p:extLst>
      <p:ext uri="{BB962C8B-B14F-4D97-AF65-F5344CB8AC3E}">
        <p14:creationId xmlns:p14="http://schemas.microsoft.com/office/powerpoint/2010/main" val="317481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使用</a:t>
            </a:r>
            <a:r>
              <a:rPr lang="en-US" altLang="zh-CN" dirty="0"/>
              <a:t>-</a:t>
            </a:r>
            <a:r>
              <a:rPr lang="zh-CN" altLang="en-US" dirty="0"/>
              <a:t>起步</a:t>
            </a:r>
            <a:endParaRPr dirty="0"/>
          </a:p>
        </p:txBody>
      </p:sp>
      <p:sp>
        <p:nvSpPr>
          <p:cNvPr id="3" name="副标题 2"/>
          <p:cNvSpPr>
            <a:spLocks noGrp="1"/>
          </p:cNvSpPr>
          <p:nvPr>
            <p:ph type="subTitle" idx="1"/>
          </p:nvPr>
        </p:nvSpPr>
        <p:spPr>
          <a:xfrm>
            <a:off x="1524000" y="1850390"/>
            <a:ext cx="9144000" cy="4071016"/>
          </a:xfrm>
        </p:spPr>
        <p:txBody>
          <a:bodyPr>
            <a:normAutofit/>
          </a:bodyPr>
          <a:lstStyle/>
          <a:p>
            <a:r>
              <a:rPr lang="zh-CN" altLang="en-US" dirty="0"/>
              <a:t>官方地址（下载 </a:t>
            </a:r>
            <a:r>
              <a:rPr lang="en-US" altLang="zh-CN" dirty="0" err="1"/>
              <a:t>api</a:t>
            </a:r>
            <a:r>
              <a:rPr lang="zh-CN" altLang="en-US" dirty="0"/>
              <a:t>查询等）</a:t>
            </a:r>
            <a:r>
              <a:rPr lang="en-US" altLang="zh-CN" dirty="0"/>
              <a:t>:</a:t>
            </a:r>
          </a:p>
          <a:p>
            <a:endParaRPr lang="en-US" altLang="zh-CN" dirty="0"/>
          </a:p>
          <a:p>
            <a:r>
              <a:rPr lang="en-US" altLang="zh-CN" dirty="0"/>
              <a:t>	</a:t>
            </a:r>
            <a:r>
              <a:rPr lang="zh-CN" altLang="en-US" dirty="0"/>
              <a:t>中文：</a:t>
            </a:r>
            <a:endParaRPr lang="en-US" altLang="zh-CN" dirty="0"/>
          </a:p>
          <a:p>
            <a:r>
              <a:rPr lang="en-US" altLang="zh-CN" dirty="0"/>
              <a:t>		</a:t>
            </a:r>
            <a:r>
              <a:rPr lang="en-US" altLang="zh-CN" dirty="0">
                <a:hlinkClick r:id="rId2"/>
              </a:rPr>
              <a:t>https://www.jquery123.com/</a:t>
            </a:r>
            <a:endParaRPr lang="en-US" altLang="zh-CN" dirty="0"/>
          </a:p>
          <a:p>
            <a:endParaRPr lang="en-US" altLang="zh-CN" dirty="0"/>
          </a:p>
          <a:p>
            <a:r>
              <a:rPr lang="en-US" altLang="zh-CN" dirty="0"/>
              <a:t>	</a:t>
            </a:r>
            <a:r>
              <a:rPr lang="zh-CN" altLang="en-US" dirty="0"/>
              <a:t>英文原版：</a:t>
            </a:r>
            <a:endParaRPr lang="en-US" altLang="zh-CN" dirty="0"/>
          </a:p>
          <a:p>
            <a:r>
              <a:rPr lang="en-US" altLang="zh-CN" dirty="0"/>
              <a:t>		</a:t>
            </a:r>
            <a:r>
              <a:rPr lang="en-US" altLang="zh-CN" dirty="0">
                <a:hlinkClick r:id="rId3"/>
              </a:rPr>
              <a:t>https://jquery.com/</a:t>
            </a:r>
            <a:endParaRPr lang="en-US" altLang="zh-CN" dirty="0"/>
          </a:p>
          <a:p>
            <a:endParaRPr lang="zh-CN" altLang="en-US" dirty="0"/>
          </a:p>
        </p:txBody>
      </p:sp>
    </p:spTree>
    <p:extLst>
      <p:ext uri="{BB962C8B-B14F-4D97-AF65-F5344CB8AC3E}">
        <p14:creationId xmlns:p14="http://schemas.microsoft.com/office/powerpoint/2010/main" val="395222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使用</a:t>
            </a:r>
            <a:r>
              <a:rPr lang="en-US" altLang="zh-CN" dirty="0"/>
              <a:t>-</a:t>
            </a:r>
            <a:r>
              <a:rPr lang="zh-CN" altLang="en-US" dirty="0"/>
              <a:t>起步</a:t>
            </a:r>
            <a:endParaRPr dirty="0"/>
          </a:p>
        </p:txBody>
      </p:sp>
      <p:sp>
        <p:nvSpPr>
          <p:cNvPr id="3" name="副标题 2"/>
          <p:cNvSpPr>
            <a:spLocks noGrp="1"/>
          </p:cNvSpPr>
          <p:nvPr>
            <p:ph type="subTitle" idx="1"/>
          </p:nvPr>
        </p:nvSpPr>
        <p:spPr>
          <a:xfrm>
            <a:off x="1524000" y="1850390"/>
            <a:ext cx="9144000" cy="4071016"/>
          </a:xfrm>
        </p:spPr>
        <p:txBody>
          <a:bodyPr>
            <a:normAutofit fontScale="55000" lnSpcReduction="20000"/>
          </a:bodyPr>
          <a:lstStyle/>
          <a:p>
            <a:r>
              <a:rPr lang="zh-CN" altLang="en-US" dirty="0"/>
              <a:t>核心全局函数：</a:t>
            </a:r>
            <a:endParaRPr lang="en-US" altLang="zh-CN" dirty="0"/>
          </a:p>
          <a:p>
            <a:r>
              <a:rPr lang="en-US" altLang="zh-CN" dirty="0"/>
              <a:t>	$</a:t>
            </a:r>
            <a:r>
              <a:rPr lang="zh-CN" altLang="en-US" dirty="0"/>
              <a:t> </a:t>
            </a:r>
            <a:r>
              <a:rPr lang="en-US" altLang="zh-CN" dirty="0"/>
              <a:t>(jQuery)</a:t>
            </a:r>
          </a:p>
          <a:p>
            <a:r>
              <a:rPr lang="en-US" altLang="zh-CN" dirty="0"/>
              <a:t>	</a:t>
            </a:r>
            <a:r>
              <a:rPr lang="zh-CN" altLang="en-US" dirty="0"/>
              <a:t>一顿操作猛如虎，全从</a:t>
            </a:r>
            <a:r>
              <a:rPr lang="en-US" altLang="zh-CN" dirty="0"/>
              <a:t>$</a:t>
            </a:r>
            <a:r>
              <a:rPr lang="zh-CN" altLang="en-US" dirty="0"/>
              <a:t>开始撸</a:t>
            </a:r>
            <a:endParaRPr lang="en-US" altLang="zh-CN" dirty="0"/>
          </a:p>
          <a:p>
            <a:endParaRPr lang="en-US" altLang="zh-CN" dirty="0"/>
          </a:p>
          <a:p>
            <a:r>
              <a:rPr lang="zh-CN" altLang="en-US" dirty="0"/>
              <a:t>撸代码从选择开始</a:t>
            </a:r>
            <a:r>
              <a:rPr lang="en-US" altLang="zh-CN" dirty="0"/>
              <a:t>:</a:t>
            </a:r>
          </a:p>
          <a:p>
            <a:r>
              <a:rPr lang="en-US" altLang="zh-CN" dirty="0"/>
              <a:t>	</a:t>
            </a:r>
            <a:r>
              <a:rPr lang="zh-CN" altLang="en-US" dirty="0"/>
              <a:t>选择元素：</a:t>
            </a:r>
            <a:endParaRPr lang="en-US" altLang="zh-CN" dirty="0"/>
          </a:p>
          <a:p>
            <a:r>
              <a:rPr lang="en-US" altLang="zh-CN" dirty="0"/>
              <a:t>		$();</a:t>
            </a:r>
            <a:r>
              <a:rPr lang="zh-CN" altLang="en-US" dirty="0"/>
              <a:t> 此函数可以传递多种参数，返回值是对象（</a:t>
            </a:r>
            <a:r>
              <a:rPr lang="en-US" altLang="zh-CN" dirty="0" err="1"/>
              <a:t>jq</a:t>
            </a:r>
            <a:r>
              <a:rPr lang="zh-CN" altLang="en-US" dirty="0"/>
              <a:t>对象）</a:t>
            </a:r>
            <a:endParaRPr lang="en-US" altLang="zh-CN" dirty="0"/>
          </a:p>
          <a:p>
            <a:r>
              <a:rPr lang="en-US" altLang="zh-CN" dirty="0"/>
              <a:t>		</a:t>
            </a:r>
          </a:p>
          <a:p>
            <a:r>
              <a:rPr lang="en-US" altLang="zh-CN" dirty="0"/>
              <a:t>	</a:t>
            </a:r>
            <a:r>
              <a:rPr lang="zh-CN" altLang="en-US" dirty="0"/>
              <a:t>参数规则：</a:t>
            </a:r>
            <a:endParaRPr lang="en-US" altLang="zh-CN" dirty="0"/>
          </a:p>
          <a:p>
            <a:r>
              <a:rPr lang="en-US" altLang="zh-CN" dirty="0"/>
              <a:t>		</a:t>
            </a:r>
            <a:r>
              <a:rPr lang="en-US" altLang="zh-CN" dirty="0" err="1"/>
              <a:t>css</a:t>
            </a:r>
            <a:r>
              <a:rPr lang="en-US" altLang="zh-CN" dirty="0"/>
              <a:t> selector</a:t>
            </a:r>
            <a:r>
              <a:rPr lang="zh-CN" altLang="en-US" dirty="0"/>
              <a:t>、</a:t>
            </a:r>
            <a:r>
              <a:rPr lang="en-US" altLang="zh-CN" dirty="0"/>
              <a:t> </a:t>
            </a:r>
            <a:r>
              <a:rPr lang="en-US" altLang="zh-CN" dirty="0" err="1"/>
              <a:t>jquery</a:t>
            </a:r>
            <a:r>
              <a:rPr lang="en-US" altLang="zh-CN" dirty="0"/>
              <a:t> unique selector </a:t>
            </a:r>
          </a:p>
          <a:p>
            <a:r>
              <a:rPr lang="en-US" altLang="zh-CN" dirty="0"/>
              <a:t>		null</a:t>
            </a:r>
            <a:r>
              <a:rPr lang="zh-CN" altLang="en-US" dirty="0"/>
              <a:t>、</a:t>
            </a:r>
            <a:r>
              <a:rPr lang="en-US" altLang="zh-CN" dirty="0"/>
              <a:t>undefined</a:t>
            </a:r>
            <a:r>
              <a:rPr lang="zh-CN" altLang="en-US" dirty="0"/>
              <a:t>、</a:t>
            </a:r>
            <a:r>
              <a:rPr lang="en-US" altLang="zh-CN" dirty="0" err="1"/>
              <a:t>dom</a:t>
            </a:r>
            <a:endParaRPr lang="en-US" altLang="zh-CN" dirty="0"/>
          </a:p>
          <a:p>
            <a:r>
              <a:rPr lang="en-US" altLang="zh-CN" dirty="0"/>
              <a:t>		$(function(){}) $(document).ready() </a:t>
            </a:r>
          </a:p>
          <a:p>
            <a:endParaRPr lang="en-US" altLang="zh-CN" dirty="0"/>
          </a:p>
          <a:p>
            <a:r>
              <a:rPr lang="en-US" altLang="zh-CN" dirty="0"/>
              <a:t>		</a:t>
            </a:r>
            <a:r>
              <a:rPr lang="en-US" altLang="zh-CN" dirty="0" err="1"/>
              <a:t>css</a:t>
            </a:r>
            <a:r>
              <a:rPr lang="en-US" altLang="zh-CN" dirty="0"/>
              <a:t> selector</a:t>
            </a:r>
            <a:r>
              <a:rPr lang="zh-CN" altLang="en-US" dirty="0"/>
              <a:t>和</a:t>
            </a:r>
            <a:r>
              <a:rPr lang="en-US" altLang="zh-CN" dirty="0"/>
              <a:t>context</a:t>
            </a:r>
          </a:p>
          <a:p>
            <a:endParaRPr lang="en-US" altLang="zh-CN" dirty="0"/>
          </a:p>
          <a:p>
            <a:r>
              <a:rPr lang="en-US" altLang="zh-CN" dirty="0"/>
              <a:t>		</a:t>
            </a:r>
            <a:r>
              <a:rPr lang="en-US" altLang="zh-CN" dirty="0">
                <a:hlinkClick r:id="rId2"/>
              </a:rPr>
              <a:t>http://www.w3school.com.cn/jquery/jquery_ref_selectors.asp</a:t>
            </a:r>
            <a:endParaRPr lang="en-US" altLang="zh-CN" dirty="0"/>
          </a:p>
          <a:p>
            <a:endParaRPr lang="zh-CN" altLang="en-US" dirty="0"/>
          </a:p>
        </p:txBody>
      </p:sp>
    </p:spTree>
    <p:extLst>
      <p:ext uri="{BB962C8B-B14F-4D97-AF65-F5344CB8AC3E}">
        <p14:creationId xmlns:p14="http://schemas.microsoft.com/office/powerpoint/2010/main" val="174955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使用</a:t>
            </a:r>
            <a:r>
              <a:rPr lang="en-US" altLang="zh-CN" dirty="0"/>
              <a:t>-</a:t>
            </a:r>
            <a:r>
              <a:rPr lang="zh-CN" altLang="en-US" dirty="0"/>
              <a:t>精髓</a:t>
            </a:r>
            <a:endParaRPr dirty="0"/>
          </a:p>
        </p:txBody>
      </p:sp>
      <p:sp>
        <p:nvSpPr>
          <p:cNvPr id="3" name="副标题 2"/>
          <p:cNvSpPr>
            <a:spLocks noGrp="1"/>
          </p:cNvSpPr>
          <p:nvPr>
            <p:ph type="subTitle" idx="1"/>
          </p:nvPr>
        </p:nvSpPr>
        <p:spPr>
          <a:xfrm>
            <a:off x="1524000" y="1850390"/>
            <a:ext cx="9144000" cy="4071016"/>
          </a:xfrm>
        </p:spPr>
        <p:txBody>
          <a:bodyPr>
            <a:normAutofit/>
          </a:bodyPr>
          <a:lstStyle/>
          <a:p>
            <a:r>
              <a:rPr lang="zh-CN" altLang="en-US" dirty="0"/>
              <a:t>选择元素</a:t>
            </a:r>
            <a:endParaRPr lang="en-US" altLang="zh-CN" dirty="0"/>
          </a:p>
          <a:p>
            <a:endParaRPr lang="en-US" altLang="zh-CN" dirty="0"/>
          </a:p>
          <a:p>
            <a:r>
              <a:rPr lang="zh-CN" altLang="en-US" dirty="0"/>
              <a:t>循环操作</a:t>
            </a:r>
            <a:endParaRPr lang="en-US" altLang="zh-CN" dirty="0"/>
          </a:p>
          <a:p>
            <a:endParaRPr lang="en-US" altLang="zh-CN" dirty="0"/>
          </a:p>
          <a:p>
            <a:r>
              <a:rPr lang="zh-CN" altLang="en-US" dirty="0"/>
              <a:t>链式调用</a:t>
            </a:r>
          </a:p>
        </p:txBody>
      </p:sp>
    </p:spTree>
    <p:extLst>
      <p:ext uri="{BB962C8B-B14F-4D97-AF65-F5344CB8AC3E}">
        <p14:creationId xmlns:p14="http://schemas.microsoft.com/office/powerpoint/2010/main" val="144704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-DOM</a:t>
            </a:r>
            <a:r>
              <a:rPr lang="zh-CN" altLang="en-US" dirty="0"/>
              <a:t>操作</a:t>
            </a:r>
            <a:endParaRPr dirty="0"/>
          </a:p>
        </p:txBody>
      </p:sp>
      <p:sp>
        <p:nvSpPr>
          <p:cNvPr id="3" name="副标题 2"/>
          <p:cNvSpPr>
            <a:spLocks noGrp="1"/>
          </p:cNvSpPr>
          <p:nvPr>
            <p:ph type="subTitle" idx="1"/>
          </p:nvPr>
        </p:nvSpPr>
        <p:spPr>
          <a:xfrm>
            <a:off x="1202871" y="1834061"/>
            <a:ext cx="9786257" cy="4071016"/>
          </a:xfrm>
        </p:spPr>
        <p:txBody>
          <a:bodyPr>
            <a:normAutofit fontScale="92500" lnSpcReduction="10000"/>
          </a:bodyPr>
          <a:lstStyle/>
          <a:p>
            <a:r>
              <a:rPr lang="zh-CN" altLang="en-US" dirty="0"/>
              <a:t>进一步选择元素相关方法：</a:t>
            </a:r>
            <a:endParaRPr lang="en-US" altLang="zh-CN" dirty="0"/>
          </a:p>
          <a:p>
            <a:r>
              <a:rPr lang="en-US" altLang="zh-CN" dirty="0"/>
              <a:t>	.get()</a:t>
            </a:r>
          </a:p>
          <a:p>
            <a:r>
              <a:rPr lang="en-US" altLang="zh-CN" dirty="0"/>
              <a:t>	.eq()</a:t>
            </a:r>
          </a:p>
          <a:p>
            <a:r>
              <a:rPr lang="en-US" altLang="zh-CN" dirty="0"/>
              <a:t>	.find()</a:t>
            </a:r>
          </a:p>
          <a:p>
            <a:r>
              <a:rPr lang="en-US" altLang="zh-CN" dirty="0"/>
              <a:t>	.filter()</a:t>
            </a:r>
          </a:p>
          <a:p>
            <a:r>
              <a:rPr lang="en-US" altLang="zh-CN" dirty="0"/>
              <a:t>	.not()</a:t>
            </a:r>
          </a:p>
          <a:p>
            <a:r>
              <a:rPr lang="en-US" altLang="zh-CN" dirty="0"/>
              <a:t>	.is()</a:t>
            </a:r>
          </a:p>
          <a:p>
            <a:r>
              <a:rPr lang="en-US" altLang="zh-CN" dirty="0"/>
              <a:t>	.has()</a:t>
            </a:r>
          </a:p>
          <a:p>
            <a:r>
              <a:rPr lang="en-US" altLang="zh-CN" dirty="0"/>
              <a:t>	</a:t>
            </a:r>
          </a:p>
          <a:p>
            <a:r>
              <a:rPr lang="en-US" altLang="zh-CN" dirty="0"/>
              <a:t>	.add() </a:t>
            </a:r>
            <a:r>
              <a:rPr lang="zh-CN" altLang="en-US" dirty="0"/>
              <a:t>集中操作 </a:t>
            </a:r>
            <a:r>
              <a:rPr lang="en-US" altLang="zh-CN" dirty="0"/>
              <a:t>.end()</a:t>
            </a:r>
            <a:r>
              <a:rPr lang="zh-CN" altLang="en-US" dirty="0"/>
              <a:t> 回退操作</a:t>
            </a:r>
            <a:endParaRPr lang="en-US" altLang="zh-CN" dirty="0"/>
          </a:p>
          <a:p>
            <a:r>
              <a:rPr lang="en-US" altLang="zh-CN" dirty="0"/>
              <a:t>	</a:t>
            </a:r>
          </a:p>
        </p:txBody>
      </p:sp>
    </p:spTree>
    <p:extLst>
      <p:ext uri="{BB962C8B-B14F-4D97-AF65-F5344CB8AC3E}">
        <p14:creationId xmlns:p14="http://schemas.microsoft.com/office/powerpoint/2010/main" val="3687182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-DOM</a:t>
            </a:r>
            <a:r>
              <a:rPr lang="zh-CN" altLang="en-US" dirty="0"/>
              <a:t>操作</a:t>
            </a:r>
            <a:endParaRPr dirty="0"/>
          </a:p>
        </p:txBody>
      </p:sp>
      <p:sp>
        <p:nvSpPr>
          <p:cNvPr id="3" name="副标题 2"/>
          <p:cNvSpPr>
            <a:spLocks noGrp="1"/>
          </p:cNvSpPr>
          <p:nvPr>
            <p:ph type="subTitle" idx="1"/>
          </p:nvPr>
        </p:nvSpPr>
        <p:spPr>
          <a:xfrm>
            <a:off x="1524000" y="1850390"/>
            <a:ext cx="9144000" cy="4346224"/>
          </a:xfrm>
        </p:spPr>
        <p:txBody>
          <a:bodyPr>
            <a:normAutofit fontScale="62500" lnSpcReduction="20000"/>
          </a:bodyPr>
          <a:lstStyle/>
          <a:p>
            <a:r>
              <a:rPr lang="zh-CN" altLang="en-US" dirty="0"/>
              <a:t>取赋值相关方法：</a:t>
            </a:r>
            <a:endParaRPr lang="en-US" altLang="zh-CN" dirty="0"/>
          </a:p>
          <a:p>
            <a:r>
              <a:rPr lang="en-US" altLang="zh-CN" dirty="0"/>
              <a:t>	.html()</a:t>
            </a:r>
            <a:r>
              <a:rPr lang="zh-CN" altLang="en-US" dirty="0"/>
              <a:t>、</a:t>
            </a:r>
            <a:r>
              <a:rPr lang="en-US" altLang="zh-CN" dirty="0"/>
              <a:t>.text()</a:t>
            </a:r>
            <a:r>
              <a:rPr lang="zh-CN" altLang="en-US" dirty="0"/>
              <a:t>、</a:t>
            </a:r>
            <a:r>
              <a:rPr lang="en-US" altLang="zh-CN" dirty="0"/>
              <a:t>.</a:t>
            </a:r>
            <a:r>
              <a:rPr lang="en-US" altLang="zh-CN" dirty="0" err="1"/>
              <a:t>val</a:t>
            </a:r>
            <a:r>
              <a:rPr lang="en-US" altLang="zh-CN" dirty="0"/>
              <a:t>()</a:t>
            </a:r>
            <a:r>
              <a:rPr lang="zh-CN" altLang="en-US" dirty="0"/>
              <a:t>、</a:t>
            </a:r>
            <a:r>
              <a:rPr lang="en-US" altLang="zh-CN" dirty="0"/>
              <a:t>.size()</a:t>
            </a:r>
          </a:p>
          <a:p>
            <a:endParaRPr lang="en-US" altLang="zh-CN" dirty="0"/>
          </a:p>
          <a:p>
            <a:r>
              <a:rPr lang="en-US" altLang="zh-CN" dirty="0"/>
              <a:t>	.</a:t>
            </a:r>
            <a:r>
              <a:rPr lang="en-US" altLang="zh-CN" dirty="0" err="1"/>
              <a:t>addClass</a:t>
            </a:r>
            <a:r>
              <a:rPr lang="en-US" altLang="zh-CN" dirty="0"/>
              <a:t> </a:t>
            </a:r>
            <a:r>
              <a:rPr lang="zh-CN" altLang="en-US" dirty="0"/>
              <a:t>、</a:t>
            </a:r>
            <a:r>
              <a:rPr lang="en-US" altLang="zh-CN" dirty="0"/>
              <a:t>.</a:t>
            </a:r>
            <a:r>
              <a:rPr lang="en-US" altLang="zh-CN" dirty="0" err="1"/>
              <a:t>removeClass</a:t>
            </a:r>
            <a:r>
              <a:rPr lang="zh-CN" altLang="en-US" dirty="0"/>
              <a:t>、</a:t>
            </a:r>
            <a:r>
              <a:rPr lang="en-US" altLang="zh-CN" dirty="0"/>
              <a:t>.</a:t>
            </a:r>
            <a:r>
              <a:rPr lang="en-US" altLang="zh-CN" dirty="0" err="1"/>
              <a:t>hasClass</a:t>
            </a:r>
            <a:endParaRPr lang="en-US" altLang="zh-CN" dirty="0"/>
          </a:p>
          <a:p>
            <a:endParaRPr lang="en-US" altLang="zh-CN" dirty="0"/>
          </a:p>
          <a:p>
            <a:r>
              <a:rPr lang="en-US" altLang="zh-CN" dirty="0"/>
              <a:t>	.</a:t>
            </a:r>
            <a:r>
              <a:rPr lang="en-US" altLang="zh-CN" dirty="0" err="1"/>
              <a:t>css</a:t>
            </a:r>
            <a:r>
              <a:rPr lang="en-US" altLang="zh-CN" dirty="0"/>
              <a:t> </a:t>
            </a:r>
          </a:p>
          <a:p>
            <a:endParaRPr lang="en-US" altLang="zh-CN" dirty="0"/>
          </a:p>
          <a:p>
            <a:r>
              <a:rPr lang="en-US" altLang="zh-CN" dirty="0"/>
              <a:t>	.</a:t>
            </a:r>
            <a:r>
              <a:rPr lang="en-US" altLang="zh-CN" dirty="0" err="1"/>
              <a:t>attr</a:t>
            </a:r>
            <a:r>
              <a:rPr lang="en-US" altLang="zh-CN" dirty="0"/>
              <a:t>()</a:t>
            </a:r>
            <a:r>
              <a:rPr lang="zh-CN" altLang="en-US" dirty="0"/>
              <a:t>、</a:t>
            </a:r>
            <a:r>
              <a:rPr lang="en-US" altLang="zh-CN" dirty="0"/>
              <a:t>.prop()	</a:t>
            </a:r>
          </a:p>
          <a:p>
            <a:endParaRPr lang="en-US" altLang="zh-CN" dirty="0"/>
          </a:p>
          <a:p>
            <a:r>
              <a:rPr lang="zh-CN" altLang="en-US" dirty="0"/>
              <a:t>注意：</a:t>
            </a:r>
            <a:endParaRPr lang="en-US" altLang="zh-CN" dirty="0"/>
          </a:p>
          <a:p>
            <a:r>
              <a:rPr lang="en-US" altLang="zh-CN" dirty="0"/>
              <a:t>	1. </a:t>
            </a:r>
            <a:r>
              <a:rPr lang="zh-CN" altLang="en-US" dirty="0"/>
              <a:t>尽量避免直接添加行间样式，因为其权重过高 ，这样不利于响应式设计，</a:t>
            </a:r>
            <a:endParaRPr lang="en-US" altLang="zh-CN" dirty="0"/>
          </a:p>
          <a:p>
            <a:r>
              <a:rPr lang="zh-CN" altLang="en-US" dirty="0"/>
              <a:t>破坏了</a:t>
            </a:r>
            <a:r>
              <a:rPr lang="en-US" altLang="zh-CN" dirty="0"/>
              <a:t>c3+h5</a:t>
            </a:r>
            <a:r>
              <a:rPr lang="zh-CN" altLang="en-US" dirty="0"/>
              <a:t>优雅的解决方案</a:t>
            </a:r>
            <a:endParaRPr lang="en-US" altLang="zh-CN" dirty="0"/>
          </a:p>
          <a:p>
            <a:endParaRPr lang="en-US" altLang="zh-CN" dirty="0"/>
          </a:p>
          <a:p>
            <a:r>
              <a:rPr lang="en-US" altLang="zh-CN" dirty="0"/>
              <a:t>	2.attr</a:t>
            </a:r>
            <a:r>
              <a:rPr lang="zh-CN" altLang="en-US" dirty="0"/>
              <a:t>和</a:t>
            </a:r>
            <a:r>
              <a:rPr lang="en-US" altLang="zh-CN" dirty="0"/>
              <a:t>prop</a:t>
            </a:r>
            <a:r>
              <a:rPr lang="zh-CN" altLang="en-US" dirty="0"/>
              <a:t>的区别：</a:t>
            </a:r>
            <a:endParaRPr lang="en-US" altLang="zh-CN" dirty="0"/>
          </a:p>
          <a:p>
            <a:r>
              <a:rPr lang="en-US" altLang="zh-CN" dirty="0">
                <a:solidFill>
                  <a:srgbClr val="FF0000"/>
                </a:solidFill>
                <a:ea typeface="宋体" charset="0"/>
              </a:rPr>
              <a:t>		</a:t>
            </a:r>
            <a:r>
              <a:rPr lang="zh-CN" altLang="en-US" dirty="0">
                <a:solidFill>
                  <a:srgbClr val="FF0000"/>
                </a:solidFill>
                <a:ea typeface="宋体" charset="0"/>
              </a:rPr>
              <a:t>jQuery认为：attribute的checked、selected、disabled就是表示该属性初始状态的值，</a:t>
            </a:r>
            <a:endParaRPr lang="en-US" altLang="zh-CN" dirty="0">
              <a:solidFill>
                <a:srgbClr val="FF0000"/>
              </a:solidFill>
              <a:ea typeface="宋体" charset="0"/>
            </a:endParaRPr>
          </a:p>
          <a:p>
            <a:r>
              <a:rPr lang="zh-CN" altLang="en-US" dirty="0">
                <a:solidFill>
                  <a:srgbClr val="FF0000"/>
                </a:solidFill>
                <a:ea typeface="宋体" charset="0"/>
              </a:rPr>
              <a:t>property的checked、selected、disabled才表示该属性实时状态的值(值为true或false)</a:t>
            </a:r>
          </a:p>
          <a:p>
            <a:endParaRPr lang="en-US" altLang="zh-CN" dirty="0"/>
          </a:p>
        </p:txBody>
      </p:sp>
    </p:spTree>
    <p:extLst>
      <p:ext uri="{BB962C8B-B14F-4D97-AF65-F5344CB8AC3E}">
        <p14:creationId xmlns:p14="http://schemas.microsoft.com/office/powerpoint/2010/main" val="1863991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-DOM</a:t>
            </a:r>
            <a:r>
              <a:rPr lang="zh-CN" altLang="en-US" dirty="0"/>
              <a:t>操作</a:t>
            </a:r>
            <a:endParaRPr dirty="0"/>
          </a:p>
        </p:txBody>
      </p:sp>
      <p:sp>
        <p:nvSpPr>
          <p:cNvPr id="3" name="副标题 2"/>
          <p:cNvSpPr>
            <a:spLocks noGrp="1"/>
          </p:cNvSpPr>
          <p:nvPr>
            <p:ph type="subTitle" idx="1"/>
          </p:nvPr>
        </p:nvSpPr>
        <p:spPr>
          <a:xfrm>
            <a:off x="1524000" y="1850390"/>
            <a:ext cx="9144000" cy="4346224"/>
          </a:xfrm>
        </p:spPr>
        <p:txBody>
          <a:bodyPr>
            <a:normAutofit/>
          </a:bodyPr>
          <a:lstStyle/>
          <a:p>
            <a:r>
              <a:rPr lang="zh-CN" altLang="en-US" dirty="0"/>
              <a:t>取赋值相关方法：</a:t>
            </a:r>
            <a:endParaRPr lang="en-US" altLang="zh-CN" dirty="0"/>
          </a:p>
          <a:p>
            <a:r>
              <a:rPr lang="en-US" altLang="zh-CN" dirty="0"/>
              <a:t>	.</a:t>
            </a:r>
            <a:r>
              <a:rPr lang="en-US" altLang="zh-CN" dirty="0" err="1"/>
              <a:t>val</a:t>
            </a:r>
            <a:r>
              <a:rPr lang="en-US" altLang="zh-CN" dirty="0"/>
              <a:t>()</a:t>
            </a:r>
          </a:p>
        </p:txBody>
      </p:sp>
    </p:spTree>
    <p:extLst>
      <p:ext uri="{BB962C8B-B14F-4D97-AF65-F5344CB8AC3E}">
        <p14:creationId xmlns:p14="http://schemas.microsoft.com/office/powerpoint/2010/main" val="2196919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-DOM</a:t>
            </a:r>
            <a:r>
              <a:rPr lang="zh-CN" altLang="en-US" dirty="0"/>
              <a:t>操作</a:t>
            </a:r>
            <a:endParaRPr dirty="0"/>
          </a:p>
        </p:txBody>
      </p:sp>
      <p:sp>
        <p:nvSpPr>
          <p:cNvPr id="3" name="副标题 2"/>
          <p:cNvSpPr>
            <a:spLocks noGrp="1"/>
          </p:cNvSpPr>
          <p:nvPr>
            <p:ph type="subTitle" idx="1"/>
          </p:nvPr>
        </p:nvSpPr>
        <p:spPr>
          <a:xfrm>
            <a:off x="1175657" y="1850390"/>
            <a:ext cx="9492343" cy="4437380"/>
          </a:xfrm>
        </p:spPr>
        <p:txBody>
          <a:bodyPr>
            <a:normAutofit fontScale="70000" lnSpcReduction="20000"/>
          </a:bodyPr>
          <a:lstStyle/>
          <a:p>
            <a:r>
              <a:rPr lang="zh-CN" altLang="en-US" dirty="0"/>
              <a:t>基于</a:t>
            </a:r>
            <a:r>
              <a:rPr lang="en-US" altLang="zh-CN" dirty="0"/>
              <a:t>jQuery</a:t>
            </a:r>
            <a:r>
              <a:rPr lang="zh-CN" altLang="en-US" dirty="0"/>
              <a:t>对象查改删增相关方法：</a:t>
            </a:r>
            <a:endParaRPr lang="en-US" altLang="zh-CN" dirty="0"/>
          </a:p>
          <a:p>
            <a:r>
              <a:rPr lang="en-US" altLang="zh-CN" dirty="0"/>
              <a:t>	.next()</a:t>
            </a:r>
            <a:r>
              <a:rPr lang="zh-CN" altLang="en-US" dirty="0"/>
              <a:t>、</a:t>
            </a:r>
            <a:r>
              <a:rPr lang="en-US" altLang="zh-CN" dirty="0"/>
              <a:t>.</a:t>
            </a:r>
            <a:r>
              <a:rPr lang="en-US" altLang="zh-CN" dirty="0" err="1"/>
              <a:t>prev</a:t>
            </a:r>
            <a:r>
              <a:rPr lang="en-US" altLang="zh-CN" dirty="0"/>
              <a:t>()</a:t>
            </a:r>
            <a:r>
              <a:rPr lang="zh-CN" altLang="en-US" dirty="0"/>
              <a:t>、</a:t>
            </a:r>
            <a:r>
              <a:rPr lang="en-US" altLang="zh-CN" dirty="0"/>
              <a:t>.</a:t>
            </a:r>
            <a:r>
              <a:rPr lang="en-US" altLang="zh-CN" dirty="0" err="1"/>
              <a:t>preAll</a:t>
            </a:r>
            <a:r>
              <a:rPr lang="en-US" altLang="zh-CN" dirty="0"/>
              <a:t>()</a:t>
            </a:r>
            <a:r>
              <a:rPr lang="zh-CN" altLang="en-US" dirty="0"/>
              <a:t>、</a:t>
            </a:r>
            <a:r>
              <a:rPr lang="en-US" altLang="zh-CN" dirty="0"/>
              <a:t>.</a:t>
            </a:r>
            <a:r>
              <a:rPr lang="en-US" altLang="zh-CN" dirty="0" err="1"/>
              <a:t>nextAll</a:t>
            </a:r>
            <a:r>
              <a:rPr lang="en-US" altLang="zh-CN" dirty="0"/>
              <a:t>()</a:t>
            </a:r>
          </a:p>
          <a:p>
            <a:r>
              <a:rPr lang="en-US" altLang="zh-CN" dirty="0"/>
              <a:t>	.</a:t>
            </a:r>
            <a:r>
              <a:rPr lang="en-US" altLang="zh-CN" dirty="0" err="1"/>
              <a:t>prevUntil</a:t>
            </a:r>
            <a:r>
              <a:rPr lang="en-US" altLang="zh-CN" dirty="0"/>
              <a:t>() </a:t>
            </a:r>
            <a:r>
              <a:rPr lang="zh-CN" altLang="en-US" dirty="0"/>
              <a:t>、</a:t>
            </a:r>
            <a:r>
              <a:rPr lang="en-US" altLang="zh-CN" dirty="0"/>
              <a:t>.</a:t>
            </a:r>
            <a:r>
              <a:rPr lang="en-US" altLang="zh-CN" dirty="0" err="1"/>
              <a:t>nextUntil</a:t>
            </a:r>
            <a:r>
              <a:rPr lang="en-US" altLang="zh-CN" dirty="0"/>
              <a:t>()</a:t>
            </a:r>
          </a:p>
          <a:p>
            <a:r>
              <a:rPr lang="en-US" altLang="zh-CN" dirty="0"/>
              <a:t>	.siblings()</a:t>
            </a:r>
          </a:p>
          <a:p>
            <a:r>
              <a:rPr lang="en-US" altLang="zh-CN" dirty="0"/>
              <a:t>	.parent()</a:t>
            </a:r>
            <a:r>
              <a:rPr lang="zh-CN" altLang="en-US" dirty="0"/>
              <a:t>、</a:t>
            </a:r>
            <a:r>
              <a:rPr lang="en-US" altLang="zh-CN" dirty="0"/>
              <a:t>.parents()</a:t>
            </a:r>
            <a:r>
              <a:rPr lang="zh-CN" altLang="en-US" dirty="0"/>
              <a:t>、</a:t>
            </a:r>
            <a:r>
              <a:rPr lang="en-US" altLang="zh-CN" dirty="0"/>
              <a:t>.</a:t>
            </a:r>
            <a:r>
              <a:rPr lang="en-US" altLang="zh-CN" dirty="0" err="1"/>
              <a:t>offsetParent</a:t>
            </a:r>
            <a:r>
              <a:rPr lang="en-US" altLang="zh-CN" dirty="0"/>
              <a:t>()</a:t>
            </a:r>
            <a:r>
              <a:rPr lang="zh-CN" altLang="en-US" dirty="0"/>
              <a:t>、</a:t>
            </a:r>
            <a:r>
              <a:rPr lang="en-US" altLang="zh-CN" dirty="0"/>
              <a:t>.closest()</a:t>
            </a:r>
          </a:p>
          <a:p>
            <a:r>
              <a:rPr lang="en-US" altLang="zh-CN" dirty="0"/>
              <a:t>	.slice()</a:t>
            </a:r>
          </a:p>
          <a:p>
            <a:endParaRPr lang="en-US" altLang="zh-CN" dirty="0"/>
          </a:p>
          <a:p>
            <a:r>
              <a:rPr lang="en-US" altLang="zh-CN" dirty="0"/>
              <a:t>	.</a:t>
            </a:r>
            <a:r>
              <a:rPr lang="en-US" altLang="zh-CN" dirty="0" err="1"/>
              <a:t>insertAfter</a:t>
            </a:r>
            <a:r>
              <a:rPr lang="en-US" altLang="zh-CN" dirty="0"/>
              <a:t>()</a:t>
            </a:r>
            <a:r>
              <a:rPr lang="zh-CN" altLang="en-US" dirty="0"/>
              <a:t>、</a:t>
            </a:r>
            <a:r>
              <a:rPr lang="en-US" altLang="zh-CN" dirty="0"/>
              <a:t>.After()</a:t>
            </a:r>
          </a:p>
          <a:p>
            <a:r>
              <a:rPr lang="en-US" altLang="zh-CN" dirty="0"/>
              <a:t>	.</a:t>
            </a:r>
            <a:r>
              <a:rPr lang="en-US" altLang="zh-CN" dirty="0" err="1"/>
              <a:t>insertBefore</a:t>
            </a:r>
            <a:r>
              <a:rPr lang="en-US" altLang="zh-CN" dirty="0"/>
              <a:t>()</a:t>
            </a:r>
            <a:r>
              <a:rPr lang="zh-CN" altLang="en-US" dirty="0"/>
              <a:t>、</a:t>
            </a:r>
            <a:r>
              <a:rPr lang="en-US" altLang="zh-CN" dirty="0"/>
              <a:t>.before()</a:t>
            </a:r>
          </a:p>
          <a:p>
            <a:r>
              <a:rPr lang="en-US" altLang="zh-CN" dirty="0"/>
              <a:t>	.</a:t>
            </a:r>
            <a:r>
              <a:rPr lang="en-US" altLang="zh-CN" dirty="0" err="1"/>
              <a:t>appendTo</a:t>
            </a:r>
            <a:r>
              <a:rPr lang="en-US" altLang="zh-CN" dirty="0"/>
              <a:t>()</a:t>
            </a:r>
            <a:r>
              <a:rPr lang="zh-CN" altLang="en-US" dirty="0"/>
              <a:t>、</a:t>
            </a:r>
            <a:r>
              <a:rPr lang="en-US" altLang="zh-CN" dirty="0"/>
              <a:t>.append()</a:t>
            </a:r>
          </a:p>
          <a:p>
            <a:r>
              <a:rPr lang="en-US" altLang="zh-CN" dirty="0"/>
              <a:t>	.</a:t>
            </a:r>
            <a:r>
              <a:rPr lang="en-US" altLang="zh-CN" dirty="0" err="1"/>
              <a:t>prependTo</a:t>
            </a:r>
            <a:r>
              <a:rPr lang="en-US" altLang="zh-CN" dirty="0"/>
              <a:t>()</a:t>
            </a:r>
            <a:r>
              <a:rPr lang="zh-CN" altLang="en-US" dirty="0"/>
              <a:t>、</a:t>
            </a:r>
            <a:r>
              <a:rPr lang="en-US" altLang="zh-CN" dirty="0"/>
              <a:t>.prepend()</a:t>
            </a:r>
          </a:p>
          <a:p>
            <a:endParaRPr lang="en-US" altLang="zh-CN" dirty="0"/>
          </a:p>
          <a:p>
            <a:r>
              <a:rPr lang="en-US" altLang="zh-CN" dirty="0"/>
              <a:t>	.remove()</a:t>
            </a:r>
            <a:r>
              <a:rPr lang="zh-CN" altLang="en-US" dirty="0"/>
              <a:t>、</a:t>
            </a:r>
            <a:r>
              <a:rPr lang="en-US" altLang="zh-CN" dirty="0"/>
              <a:t>.detach()</a:t>
            </a:r>
          </a:p>
          <a:p>
            <a:endParaRPr lang="en-US" altLang="zh-CN" dirty="0"/>
          </a:p>
          <a:p>
            <a:r>
              <a:rPr lang="en-US" altLang="zh-CN" dirty="0"/>
              <a:t>	$() </a:t>
            </a:r>
            <a:r>
              <a:rPr lang="zh-CN" altLang="en-US" dirty="0"/>
              <a:t>参数：标签字符串 创建</a:t>
            </a:r>
            <a:r>
              <a:rPr lang="en-US" altLang="zh-CN" dirty="0"/>
              <a:t>jQuery</a:t>
            </a:r>
            <a:r>
              <a:rPr lang="zh-CN" altLang="en-US" dirty="0"/>
              <a:t>对象</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78423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01</a:t>
            </a:r>
            <a:endParaRPr lang="zh-CN" altLang="en-US" dirty="0"/>
          </a:p>
        </p:txBody>
      </p:sp>
      <p:sp>
        <p:nvSpPr>
          <p:cNvPr id="3" name="副标题 2"/>
          <p:cNvSpPr>
            <a:spLocks noGrp="1"/>
          </p:cNvSpPr>
          <p:nvPr>
            <p:ph type="subTitle" idx="1"/>
          </p:nvPr>
        </p:nvSpPr>
        <p:spPr/>
        <p:txBody>
          <a:bodyPr/>
          <a:lstStyle/>
          <a:p>
            <a:r>
              <a:rPr lang="zh-CN" altLang="en-US" dirty="0"/>
              <a:t>什么是</a:t>
            </a:r>
            <a:r>
              <a:rPr lang="en-US" altLang="zh-CN" dirty="0"/>
              <a:t>jQuery</a:t>
            </a:r>
            <a:r>
              <a:rPr lang="zh-CN" altLang="en-US" dirty="0"/>
              <a:t>？</a:t>
            </a:r>
          </a:p>
        </p:txBody>
      </p:sp>
    </p:spTree>
    <p:extLst>
      <p:ext uri="{BB962C8B-B14F-4D97-AF65-F5344CB8AC3E}">
        <p14:creationId xmlns:p14="http://schemas.microsoft.com/office/powerpoint/2010/main" val="4209980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-DOM</a:t>
            </a:r>
            <a:r>
              <a:rPr lang="zh-CN" altLang="en-US" dirty="0"/>
              <a:t>操作</a:t>
            </a:r>
            <a:endParaRPr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dirty="0"/>
              <a:t>基于</a:t>
            </a:r>
            <a:r>
              <a:rPr lang="en-US" altLang="zh-CN" dirty="0"/>
              <a:t>jQuery</a:t>
            </a:r>
            <a:r>
              <a:rPr lang="zh-CN" altLang="en-US" dirty="0"/>
              <a:t>对象增删改查相关方法：</a:t>
            </a:r>
            <a:r>
              <a:rPr lang="en-US" altLang="zh-CN" dirty="0"/>
              <a:t>	</a:t>
            </a:r>
          </a:p>
          <a:p>
            <a:r>
              <a:rPr lang="en-US" altLang="zh-CN" dirty="0"/>
              <a:t>	.wrap()</a:t>
            </a:r>
            <a:r>
              <a:rPr lang="zh-CN" altLang="en-US" dirty="0"/>
              <a:t>、</a:t>
            </a:r>
            <a:r>
              <a:rPr lang="en-US" altLang="zh-CN" dirty="0"/>
              <a:t> </a:t>
            </a:r>
            <a:r>
              <a:rPr lang="en-US" altLang="zh-CN" dirty="0" err="1"/>
              <a:t>wrapInner</a:t>
            </a:r>
            <a:r>
              <a:rPr lang="en-US" altLang="zh-CN" dirty="0"/>
              <a:t>()</a:t>
            </a:r>
            <a:r>
              <a:rPr lang="zh-CN" altLang="en-US" dirty="0"/>
              <a:t>、</a:t>
            </a:r>
            <a:r>
              <a:rPr lang="en-US" altLang="zh-CN" dirty="0" err="1"/>
              <a:t>wrapAll</a:t>
            </a:r>
            <a:r>
              <a:rPr lang="zh-CN" altLang="en-US" dirty="0"/>
              <a:t>、</a:t>
            </a:r>
            <a:r>
              <a:rPr lang="en-US" altLang="zh-CN" dirty="0" err="1"/>
              <a:t>unWrap</a:t>
            </a:r>
            <a:endParaRPr lang="en-US" altLang="zh-CN" dirty="0"/>
          </a:p>
          <a:p>
            <a:r>
              <a:rPr lang="en-US" altLang="zh-CN" dirty="0"/>
              <a:t>	.clone()</a:t>
            </a:r>
          </a:p>
          <a:p>
            <a:endParaRPr lang="en-US" altLang="zh-CN" dirty="0"/>
          </a:p>
          <a:p>
            <a:r>
              <a:rPr lang="en-US" altLang="zh-CN" dirty="0"/>
              <a:t>	</a:t>
            </a:r>
          </a:p>
        </p:txBody>
      </p:sp>
    </p:spTree>
    <p:extLst>
      <p:ext uri="{BB962C8B-B14F-4D97-AF65-F5344CB8AC3E}">
        <p14:creationId xmlns:p14="http://schemas.microsoft.com/office/powerpoint/2010/main" val="66011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a:t>
            </a:r>
            <a:r>
              <a:rPr lang="zh-CN" altLang="en-US" dirty="0"/>
              <a:t>事件</a:t>
            </a:r>
            <a:endParaRPr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dirty="0"/>
              <a:t>事件绑定：</a:t>
            </a:r>
            <a:endParaRPr lang="en-US" altLang="zh-CN" dirty="0"/>
          </a:p>
          <a:p>
            <a:r>
              <a:rPr lang="en-US" altLang="zh-CN" dirty="0"/>
              <a:t>	.on()</a:t>
            </a:r>
          </a:p>
          <a:p>
            <a:endParaRPr lang="en-US" altLang="zh-CN" dirty="0"/>
          </a:p>
          <a:p>
            <a:r>
              <a:rPr lang="en-US" altLang="zh-CN" dirty="0"/>
              <a:t>	.one()</a:t>
            </a:r>
          </a:p>
          <a:p>
            <a:endParaRPr lang="en-US" altLang="zh-CN" dirty="0"/>
          </a:p>
          <a:p>
            <a:r>
              <a:rPr lang="en-US" altLang="zh-CN" dirty="0"/>
              <a:t>	.off()</a:t>
            </a:r>
          </a:p>
          <a:p>
            <a:endParaRPr lang="en-US" altLang="zh-CN" dirty="0"/>
          </a:p>
          <a:p>
            <a:r>
              <a:rPr lang="en-US" altLang="zh-CN" dirty="0"/>
              <a:t>	.trigger()</a:t>
            </a:r>
          </a:p>
          <a:p>
            <a:endParaRPr lang="en-US" altLang="zh-CN" dirty="0"/>
          </a:p>
          <a:p>
            <a:r>
              <a:rPr lang="en-US" altLang="zh-CN" dirty="0"/>
              <a:t>	.click/</a:t>
            </a:r>
            <a:r>
              <a:rPr lang="en-US" altLang="zh-CN" dirty="0" err="1"/>
              <a:t>keydown</a:t>
            </a:r>
            <a:r>
              <a:rPr lang="en-US" altLang="zh-CN" dirty="0"/>
              <a:t>/</a:t>
            </a:r>
            <a:r>
              <a:rPr lang="en-US" altLang="zh-CN" dirty="0" err="1"/>
              <a:t>mouseenter</a:t>
            </a:r>
            <a:r>
              <a:rPr lang="en-US" altLang="zh-CN" dirty="0"/>
              <a:t>…</a:t>
            </a:r>
          </a:p>
        </p:txBody>
      </p:sp>
    </p:spTree>
    <p:extLst>
      <p:ext uri="{BB962C8B-B14F-4D97-AF65-F5344CB8AC3E}">
        <p14:creationId xmlns:p14="http://schemas.microsoft.com/office/powerpoint/2010/main" val="165732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a:t>
            </a:r>
            <a:r>
              <a:rPr lang="zh-CN" altLang="en-US" dirty="0"/>
              <a:t>事件对象</a:t>
            </a:r>
            <a:endParaRPr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dirty="0"/>
              <a:t>兼容的事件对象：</a:t>
            </a:r>
            <a:endParaRPr lang="en-US" altLang="zh-CN" dirty="0"/>
          </a:p>
          <a:p>
            <a:r>
              <a:rPr lang="en-US" altLang="zh-CN" dirty="0"/>
              <a:t>	</a:t>
            </a:r>
            <a:r>
              <a:rPr lang="en-US" altLang="zh-CN" dirty="0" err="1"/>
              <a:t>e.pageX</a:t>
            </a:r>
            <a:r>
              <a:rPr lang="zh-CN" altLang="en-US" dirty="0"/>
              <a:t>、</a:t>
            </a:r>
            <a:r>
              <a:rPr lang="en-US" altLang="zh-CN" dirty="0" err="1"/>
              <a:t>e.clienX</a:t>
            </a:r>
            <a:r>
              <a:rPr lang="zh-CN" altLang="en-US" dirty="0"/>
              <a:t>、</a:t>
            </a:r>
            <a:r>
              <a:rPr lang="en-US" altLang="zh-CN" dirty="0" err="1"/>
              <a:t>e.which</a:t>
            </a:r>
            <a:r>
              <a:rPr lang="zh-CN" altLang="en-US" dirty="0"/>
              <a:t>、</a:t>
            </a:r>
            <a:r>
              <a:rPr lang="en-US" altLang="zh-CN" dirty="0" err="1"/>
              <a:t>e.button</a:t>
            </a:r>
            <a:endParaRPr lang="en-US" altLang="zh-CN" dirty="0"/>
          </a:p>
          <a:p>
            <a:endParaRPr lang="en-US" altLang="zh-CN" dirty="0"/>
          </a:p>
          <a:p>
            <a:r>
              <a:rPr lang="en-US" altLang="zh-CN" dirty="0"/>
              <a:t>	</a:t>
            </a:r>
            <a:r>
              <a:rPr lang="en-US" altLang="zh-CN" dirty="0" err="1"/>
              <a:t>e.preventDefault</a:t>
            </a:r>
            <a:r>
              <a:rPr lang="en-US" altLang="zh-CN" dirty="0"/>
              <a:t>()</a:t>
            </a:r>
          </a:p>
          <a:p>
            <a:endParaRPr lang="en-US" altLang="zh-CN" dirty="0"/>
          </a:p>
          <a:p>
            <a:r>
              <a:rPr lang="en-US" altLang="zh-CN" dirty="0"/>
              <a:t>	</a:t>
            </a:r>
            <a:r>
              <a:rPr lang="en-US" altLang="zh-CN" dirty="0" err="1"/>
              <a:t>e.stopPropagation</a:t>
            </a:r>
            <a:r>
              <a:rPr lang="en-US" altLang="zh-CN" dirty="0"/>
              <a:t>()</a:t>
            </a:r>
          </a:p>
          <a:p>
            <a:endParaRPr lang="en-US" altLang="zh-CN" dirty="0"/>
          </a:p>
          <a:p>
            <a:r>
              <a:rPr lang="en-US" altLang="zh-CN" dirty="0"/>
              <a:t>	return false; </a:t>
            </a:r>
          </a:p>
        </p:txBody>
      </p:sp>
    </p:spTree>
    <p:extLst>
      <p:ext uri="{BB962C8B-B14F-4D97-AF65-F5344CB8AC3E}">
        <p14:creationId xmlns:p14="http://schemas.microsoft.com/office/powerpoint/2010/main" val="1363799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a:t>
            </a:r>
            <a:r>
              <a:rPr lang="zh-CN" altLang="en-US" dirty="0"/>
              <a:t>动画</a:t>
            </a:r>
            <a:endParaRPr dirty="0"/>
          </a:p>
        </p:txBody>
      </p:sp>
      <p:sp>
        <p:nvSpPr>
          <p:cNvPr id="3" name="副标题 2"/>
          <p:cNvSpPr>
            <a:spLocks noGrp="1"/>
          </p:cNvSpPr>
          <p:nvPr>
            <p:ph type="subTitle" idx="1"/>
          </p:nvPr>
        </p:nvSpPr>
        <p:spPr>
          <a:xfrm>
            <a:off x="1175657" y="1491449"/>
            <a:ext cx="9492343" cy="4873840"/>
          </a:xfrm>
        </p:spPr>
        <p:txBody>
          <a:bodyPr>
            <a:normAutofit fontScale="62500" lnSpcReduction="20000"/>
          </a:bodyPr>
          <a:lstStyle/>
          <a:p>
            <a:r>
              <a:rPr lang="zh-CN" altLang="en-US" dirty="0"/>
              <a:t>动画相关方法：</a:t>
            </a:r>
            <a:endParaRPr lang="en-US" altLang="zh-CN" dirty="0"/>
          </a:p>
          <a:p>
            <a:r>
              <a:rPr lang="en-US" altLang="zh-CN" dirty="0"/>
              <a:t>	.hide()</a:t>
            </a:r>
            <a:r>
              <a:rPr lang="zh-CN" altLang="en-US" dirty="0"/>
              <a:t>、</a:t>
            </a:r>
            <a:r>
              <a:rPr lang="en-US" altLang="zh-CN" dirty="0"/>
              <a:t>.show()</a:t>
            </a:r>
            <a:r>
              <a:rPr lang="zh-CN" altLang="en-US" dirty="0"/>
              <a:t>、</a:t>
            </a:r>
            <a:r>
              <a:rPr lang="en-US" altLang="zh-CN" dirty="0"/>
              <a:t>.toggle()</a:t>
            </a:r>
          </a:p>
          <a:p>
            <a:r>
              <a:rPr lang="en-US" altLang="zh-CN" dirty="0"/>
              <a:t>		</a:t>
            </a:r>
            <a:r>
              <a:rPr lang="zh-CN" altLang="en-US" dirty="0"/>
              <a:t>参数：</a:t>
            </a:r>
            <a:r>
              <a:rPr lang="en-US" altLang="zh-CN" dirty="0"/>
              <a:t>null </a:t>
            </a:r>
            <a:r>
              <a:rPr lang="zh-CN" altLang="en-US" dirty="0"/>
              <a:t>或 （</a:t>
            </a:r>
            <a:r>
              <a:rPr lang="en-US" altLang="zh-CN" dirty="0"/>
              <a:t>duration,</a:t>
            </a:r>
            <a:r>
              <a:rPr lang="zh-CN" altLang="en-US" dirty="0"/>
              <a:t> </a:t>
            </a:r>
            <a:r>
              <a:rPr lang="en-US" altLang="zh-CN" dirty="0"/>
              <a:t>easing, </a:t>
            </a:r>
            <a:r>
              <a:rPr lang="en-US" altLang="zh-CN" dirty="0" err="1"/>
              <a:t>callblack</a:t>
            </a:r>
            <a:r>
              <a:rPr lang="zh-CN" altLang="en-US" dirty="0"/>
              <a:t>）</a:t>
            </a:r>
            <a:endParaRPr lang="en-US" altLang="zh-CN" dirty="0"/>
          </a:p>
          <a:p>
            <a:endParaRPr lang="en-US" altLang="zh-CN" dirty="0"/>
          </a:p>
          <a:p>
            <a:r>
              <a:rPr lang="en-US" altLang="zh-CN" dirty="0"/>
              <a:t>	.</a:t>
            </a:r>
            <a:r>
              <a:rPr lang="en-US" altLang="zh-CN" dirty="0" err="1"/>
              <a:t>fadeIn</a:t>
            </a:r>
            <a:r>
              <a:rPr lang="zh-CN" altLang="en-US" dirty="0"/>
              <a:t>、</a:t>
            </a:r>
            <a:r>
              <a:rPr lang="en-US" altLang="zh-CN" dirty="0"/>
              <a:t>.fadeout </a:t>
            </a:r>
            <a:r>
              <a:rPr lang="zh-CN" altLang="en-US" dirty="0"/>
              <a:t>、</a:t>
            </a:r>
            <a:r>
              <a:rPr lang="en-US" altLang="zh-CN" dirty="0"/>
              <a:t>.</a:t>
            </a:r>
            <a:r>
              <a:rPr lang="en-US" altLang="zh-CN" dirty="0" err="1"/>
              <a:t>fadeToggle</a:t>
            </a:r>
            <a:r>
              <a:rPr lang="zh-CN" altLang="en-US" dirty="0"/>
              <a:t>、</a:t>
            </a:r>
            <a:r>
              <a:rPr lang="en-US" altLang="zh-CN" dirty="0"/>
              <a:t>.</a:t>
            </a:r>
            <a:r>
              <a:rPr lang="en-US" altLang="zh-CN" dirty="0" err="1"/>
              <a:t>fadeTo</a:t>
            </a:r>
            <a:r>
              <a:rPr lang="en-US" altLang="zh-CN" dirty="0"/>
              <a:t>()	</a:t>
            </a:r>
          </a:p>
          <a:p>
            <a:r>
              <a:rPr lang="en-US" altLang="zh-CN" dirty="0"/>
              <a:t>		</a:t>
            </a:r>
            <a:r>
              <a:rPr lang="zh-CN" altLang="en-US" dirty="0"/>
              <a:t>参数：</a:t>
            </a:r>
            <a:r>
              <a:rPr lang="en-US" altLang="zh-CN" dirty="0"/>
              <a:t>null</a:t>
            </a:r>
            <a:r>
              <a:rPr lang="zh-CN" altLang="en-US" dirty="0"/>
              <a:t>或 （</a:t>
            </a:r>
            <a:r>
              <a:rPr lang="en-US" altLang="zh-CN" dirty="0"/>
              <a:t>duration, [opacity],</a:t>
            </a:r>
            <a:r>
              <a:rPr lang="zh-CN" altLang="en-US" dirty="0"/>
              <a:t> </a:t>
            </a:r>
            <a:r>
              <a:rPr lang="en-US" altLang="zh-CN" dirty="0"/>
              <a:t>easing, </a:t>
            </a:r>
            <a:r>
              <a:rPr lang="en-US" altLang="zh-CN" dirty="0" err="1"/>
              <a:t>callblack</a:t>
            </a:r>
            <a:r>
              <a:rPr lang="zh-CN" altLang="en-US" dirty="0"/>
              <a:t>）</a:t>
            </a:r>
            <a:endParaRPr lang="en-US" altLang="zh-CN" dirty="0"/>
          </a:p>
          <a:p>
            <a:endParaRPr lang="en-US" altLang="zh-CN" dirty="0"/>
          </a:p>
          <a:p>
            <a:r>
              <a:rPr lang="en-US" altLang="zh-CN" dirty="0"/>
              <a:t>	.</a:t>
            </a:r>
            <a:r>
              <a:rPr lang="en-US" altLang="zh-CN" dirty="0" err="1"/>
              <a:t>slideDown</a:t>
            </a:r>
            <a:r>
              <a:rPr lang="en-US" altLang="zh-CN" dirty="0"/>
              <a:t>()</a:t>
            </a:r>
            <a:r>
              <a:rPr lang="zh-CN" altLang="en-US" dirty="0"/>
              <a:t>、</a:t>
            </a:r>
            <a:r>
              <a:rPr lang="en-US" altLang="zh-CN" dirty="0"/>
              <a:t>.</a:t>
            </a:r>
            <a:r>
              <a:rPr lang="en-US" altLang="zh-CN" dirty="0" err="1"/>
              <a:t>slideUp</a:t>
            </a:r>
            <a:r>
              <a:rPr lang="en-US" altLang="zh-CN" dirty="0"/>
              <a:t>()</a:t>
            </a:r>
            <a:r>
              <a:rPr lang="zh-CN" altLang="en-US" dirty="0"/>
              <a:t>、</a:t>
            </a:r>
            <a:r>
              <a:rPr lang="en-US" altLang="zh-CN" dirty="0"/>
              <a:t>.</a:t>
            </a:r>
            <a:r>
              <a:rPr lang="en-US" altLang="zh-CN" dirty="0" err="1"/>
              <a:t>slideToggle</a:t>
            </a:r>
            <a:r>
              <a:rPr lang="en-US" altLang="zh-CN" dirty="0"/>
              <a:t>()</a:t>
            </a:r>
          </a:p>
          <a:p>
            <a:r>
              <a:rPr lang="en-US" altLang="zh-CN" dirty="0"/>
              <a:t>		</a:t>
            </a:r>
            <a:r>
              <a:rPr lang="zh-CN" altLang="en-US" dirty="0"/>
              <a:t>参数：</a:t>
            </a:r>
            <a:r>
              <a:rPr lang="en-US" altLang="zh-CN" dirty="0"/>
              <a:t>null</a:t>
            </a:r>
            <a:r>
              <a:rPr lang="zh-CN" altLang="en-US" dirty="0"/>
              <a:t>或 （</a:t>
            </a:r>
            <a:r>
              <a:rPr lang="en-US" altLang="zh-CN" dirty="0"/>
              <a:t>duration, [opacity],</a:t>
            </a:r>
            <a:r>
              <a:rPr lang="zh-CN" altLang="en-US" dirty="0"/>
              <a:t> </a:t>
            </a:r>
            <a:r>
              <a:rPr lang="en-US" altLang="zh-CN" dirty="0"/>
              <a:t>easing, </a:t>
            </a:r>
            <a:r>
              <a:rPr lang="en-US" altLang="zh-CN" dirty="0" err="1"/>
              <a:t>callblack</a:t>
            </a:r>
            <a:r>
              <a:rPr lang="zh-CN" altLang="en-US" dirty="0"/>
              <a:t>）</a:t>
            </a:r>
            <a:endParaRPr lang="en-US" altLang="zh-CN" dirty="0"/>
          </a:p>
          <a:p>
            <a:endParaRPr lang="en-US" altLang="zh-CN" dirty="0"/>
          </a:p>
          <a:p>
            <a:r>
              <a:rPr lang="en-US" altLang="zh-CN" dirty="0"/>
              <a:t>	.animate()</a:t>
            </a:r>
          </a:p>
          <a:p>
            <a:r>
              <a:rPr lang="en-US" altLang="zh-CN" dirty="0"/>
              <a:t>		</a:t>
            </a:r>
            <a:r>
              <a:rPr lang="zh-CN" altLang="en-US" dirty="0"/>
              <a:t>参数：</a:t>
            </a:r>
            <a:r>
              <a:rPr lang="en-US" altLang="zh-CN" dirty="0"/>
              <a:t>(target duration easing callback</a:t>
            </a:r>
            <a:r>
              <a:rPr lang="zh-CN" altLang="en-US" dirty="0"/>
              <a:t>）</a:t>
            </a:r>
            <a:endParaRPr lang="en-US" altLang="zh-CN" dirty="0"/>
          </a:p>
          <a:p>
            <a:endParaRPr lang="en-US" altLang="zh-CN" dirty="0"/>
          </a:p>
          <a:p>
            <a:r>
              <a:rPr lang="en-US" altLang="zh-CN" dirty="0"/>
              <a:t>	.stop() .finish()</a:t>
            </a:r>
          </a:p>
          <a:p>
            <a:r>
              <a:rPr lang="en-US" altLang="zh-CN" dirty="0"/>
              <a:t>		</a:t>
            </a:r>
            <a:r>
              <a:rPr lang="zh-CN" altLang="en-US" dirty="0"/>
              <a:t>参数：</a:t>
            </a:r>
            <a:r>
              <a:rPr lang="en-US" altLang="zh-CN" dirty="0"/>
              <a:t>true false</a:t>
            </a:r>
          </a:p>
          <a:p>
            <a:r>
              <a:rPr lang="en-US" altLang="zh-CN" dirty="0"/>
              <a:t>	.delay()</a:t>
            </a:r>
          </a:p>
          <a:p>
            <a:endParaRPr lang="en-US" altLang="zh-CN" dirty="0"/>
          </a:p>
          <a:p>
            <a:r>
              <a:rPr lang="en-US" altLang="zh-CN" dirty="0"/>
              <a:t>	</a:t>
            </a:r>
            <a:r>
              <a:rPr lang="en-US" altLang="zh-CN" dirty="0" err="1"/>
              <a:t>jQuery.fx.off</a:t>
            </a:r>
            <a:r>
              <a:rPr lang="en-US" altLang="zh-CN" dirty="0"/>
              <a:t> = true </a:t>
            </a:r>
            <a:r>
              <a:rPr lang="zh-CN" altLang="en-US" dirty="0"/>
              <a:t>运动的开关 </a:t>
            </a:r>
            <a:endParaRPr lang="en-US" altLang="zh-CN" dirty="0"/>
          </a:p>
          <a:p>
            <a:endParaRPr lang="en-US" altLang="zh-CN" dirty="0"/>
          </a:p>
        </p:txBody>
      </p:sp>
    </p:spTree>
    <p:extLst>
      <p:ext uri="{BB962C8B-B14F-4D97-AF65-F5344CB8AC3E}">
        <p14:creationId xmlns:p14="http://schemas.microsoft.com/office/powerpoint/2010/main" val="144564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a:t>
            </a:r>
            <a:r>
              <a:rPr lang="zh-CN" altLang="en-US" dirty="0"/>
              <a:t>动画插件</a:t>
            </a:r>
            <a:endParaRPr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dirty="0"/>
              <a:t>插件名称：</a:t>
            </a:r>
            <a:endParaRPr lang="en-US" altLang="zh-CN" dirty="0"/>
          </a:p>
          <a:p>
            <a:r>
              <a:rPr lang="en-US" altLang="zh-CN" dirty="0"/>
              <a:t>	jQuery Easing Plugin:</a:t>
            </a:r>
          </a:p>
          <a:p>
            <a:endParaRPr lang="en-US" altLang="zh-CN" dirty="0"/>
          </a:p>
          <a:p>
            <a:r>
              <a:rPr lang="zh-CN" altLang="en-US" dirty="0"/>
              <a:t>目的</a:t>
            </a:r>
            <a:r>
              <a:rPr lang="en-US" altLang="zh-CN" dirty="0"/>
              <a:t>:</a:t>
            </a:r>
          </a:p>
          <a:p>
            <a:r>
              <a:rPr lang="en-US" altLang="zh-CN" dirty="0"/>
              <a:t>	</a:t>
            </a:r>
            <a:r>
              <a:rPr lang="zh-CN" altLang="en-US" dirty="0"/>
              <a:t>用于扩展</a:t>
            </a:r>
            <a:r>
              <a:rPr lang="en-US" altLang="zh-CN" dirty="0"/>
              <a:t>jQuery</a:t>
            </a:r>
            <a:r>
              <a:rPr lang="zh-CN" altLang="en-US" dirty="0"/>
              <a:t>动画过渡效果</a:t>
            </a:r>
            <a:endParaRPr lang="en-US" altLang="zh-CN" dirty="0"/>
          </a:p>
          <a:p>
            <a:r>
              <a:rPr lang="en-US" altLang="zh-CN" dirty="0"/>
              <a:t>	</a:t>
            </a:r>
          </a:p>
          <a:p>
            <a:r>
              <a:rPr lang="zh-CN" altLang="en-US" dirty="0"/>
              <a:t>链接地址：</a:t>
            </a:r>
            <a:endParaRPr lang="en-US" altLang="zh-CN" dirty="0"/>
          </a:p>
          <a:p>
            <a:r>
              <a:rPr lang="en-US" altLang="zh-CN" sz="1600" dirty="0"/>
              <a:t>	</a:t>
            </a:r>
            <a:r>
              <a:rPr lang="en-US" altLang="zh-CN" sz="1600" dirty="0">
                <a:hlinkClick r:id="rId2"/>
              </a:rPr>
              <a:t>https://cdnjs.cloudflare.com/ajax/libs/jquery-easing/1.4.1/jquery.easing.min.js</a:t>
            </a:r>
            <a:endParaRPr lang="en-US" altLang="zh-CN" sz="1600" dirty="0"/>
          </a:p>
          <a:p>
            <a:endParaRPr lang="en-US" altLang="zh-CN" sz="1600" dirty="0"/>
          </a:p>
        </p:txBody>
      </p:sp>
    </p:spTree>
    <p:extLst>
      <p:ext uri="{BB962C8B-B14F-4D97-AF65-F5344CB8AC3E}">
        <p14:creationId xmlns:p14="http://schemas.microsoft.com/office/powerpoint/2010/main" val="384303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实例方法</a:t>
            </a:r>
            <a:r>
              <a:rPr lang="en-US" altLang="zh-CN" dirty="0"/>
              <a:t>-</a:t>
            </a:r>
            <a:r>
              <a:rPr lang="zh-CN" altLang="en-US" dirty="0"/>
              <a:t>位置图形</a:t>
            </a:r>
            <a:endParaRPr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dirty="0"/>
              <a:t>位置坐标图形大小相关方法：</a:t>
            </a:r>
            <a:endParaRPr lang="en-US" altLang="zh-CN" dirty="0"/>
          </a:p>
          <a:p>
            <a:r>
              <a:rPr lang="en-US" altLang="zh-CN" dirty="0"/>
              <a:t>	.offset()</a:t>
            </a:r>
          </a:p>
          <a:p>
            <a:r>
              <a:rPr lang="en-US" altLang="zh-CN" dirty="0"/>
              <a:t>	.position()</a:t>
            </a:r>
          </a:p>
          <a:p>
            <a:r>
              <a:rPr lang="en-US" altLang="zh-CN" dirty="0"/>
              <a:t>	.</a:t>
            </a:r>
            <a:r>
              <a:rPr lang="en-US" altLang="zh-CN" dirty="0" err="1"/>
              <a:t>scrollTop</a:t>
            </a:r>
            <a:r>
              <a:rPr lang="en-US" altLang="zh-CN" dirty="0"/>
              <a:t>() </a:t>
            </a:r>
            <a:r>
              <a:rPr lang="zh-CN" altLang="en-US" dirty="0"/>
              <a:t>、</a:t>
            </a:r>
            <a:r>
              <a:rPr lang="en-US" altLang="zh-CN" dirty="0"/>
              <a:t>.</a:t>
            </a:r>
            <a:r>
              <a:rPr lang="en-US" altLang="zh-CN" dirty="0" err="1"/>
              <a:t>scrollLeft</a:t>
            </a:r>
            <a:r>
              <a:rPr lang="en-US" altLang="zh-CN" dirty="0"/>
              <a:t>()</a:t>
            </a:r>
          </a:p>
          <a:p>
            <a:r>
              <a:rPr lang="en-US" altLang="zh-CN" dirty="0"/>
              <a:t>	.width()</a:t>
            </a:r>
            <a:r>
              <a:rPr lang="zh-CN" altLang="en-US" dirty="0"/>
              <a:t>、</a:t>
            </a:r>
            <a:r>
              <a:rPr lang="en-US" altLang="zh-CN" dirty="0"/>
              <a:t>.height()</a:t>
            </a:r>
          </a:p>
          <a:p>
            <a:r>
              <a:rPr lang="en-US" altLang="zh-CN" dirty="0"/>
              <a:t>	.</a:t>
            </a:r>
            <a:r>
              <a:rPr lang="en-US" altLang="zh-CN" dirty="0" err="1"/>
              <a:t>innerWidth</a:t>
            </a:r>
            <a:r>
              <a:rPr lang="en-US" altLang="zh-CN" dirty="0"/>
              <a:t>()</a:t>
            </a:r>
            <a:r>
              <a:rPr lang="zh-CN" altLang="en-US" dirty="0"/>
              <a:t>、</a:t>
            </a:r>
            <a:r>
              <a:rPr lang="en-US" altLang="zh-CN" dirty="0"/>
              <a:t>.</a:t>
            </a:r>
            <a:r>
              <a:rPr lang="en-US" altLang="zh-CN" dirty="0" err="1"/>
              <a:t>outerWidth</a:t>
            </a:r>
            <a:r>
              <a:rPr lang="en-US" altLang="zh-CN" dirty="0"/>
              <a:t>()</a:t>
            </a:r>
            <a:r>
              <a:rPr lang="zh-CN" altLang="en-US" dirty="0"/>
              <a:t>、</a:t>
            </a:r>
            <a:r>
              <a:rPr lang="en-US" altLang="zh-CN" dirty="0"/>
              <a:t>.</a:t>
            </a:r>
            <a:r>
              <a:rPr lang="en-US" altLang="zh-CN" dirty="0" err="1"/>
              <a:t>innerHeight</a:t>
            </a:r>
            <a:r>
              <a:rPr lang="en-US" altLang="zh-CN" dirty="0"/>
              <a:t>()</a:t>
            </a:r>
            <a:r>
              <a:rPr lang="zh-CN" altLang="en-US" dirty="0"/>
              <a:t>、</a:t>
            </a:r>
            <a:r>
              <a:rPr lang="en-US" altLang="zh-CN" dirty="0"/>
              <a:t>.</a:t>
            </a:r>
            <a:r>
              <a:rPr lang="en-US" altLang="zh-CN" dirty="0" err="1"/>
              <a:t>outerWidth</a:t>
            </a:r>
            <a:r>
              <a:rPr lang="en-US" altLang="zh-CN" dirty="0"/>
              <a:t>()</a:t>
            </a:r>
          </a:p>
          <a:p>
            <a:endParaRPr lang="en-US" altLang="zh-CN" dirty="0"/>
          </a:p>
          <a:p>
            <a:endParaRPr lang="en-US" altLang="zh-CN" dirty="0"/>
          </a:p>
        </p:txBody>
      </p:sp>
    </p:spTree>
    <p:extLst>
      <p:ext uri="{BB962C8B-B14F-4D97-AF65-F5344CB8AC3E}">
        <p14:creationId xmlns:p14="http://schemas.microsoft.com/office/powerpoint/2010/main" val="1612371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jQuery</a:t>
            </a:r>
            <a:r>
              <a:rPr lang="zh-CN" altLang="en-US" b="1" dirty="0"/>
              <a:t>实例方法</a:t>
            </a:r>
            <a:r>
              <a:rPr lang="en-US" altLang="zh-CN" b="1" dirty="0"/>
              <a:t>-</a:t>
            </a:r>
            <a:r>
              <a:rPr lang="zh-CN" altLang="en-US" b="1" dirty="0"/>
              <a:t>遍历索引</a:t>
            </a:r>
            <a:endParaRPr b="1" dirty="0"/>
          </a:p>
        </p:txBody>
      </p:sp>
      <p:sp>
        <p:nvSpPr>
          <p:cNvPr id="3" name="副标题 2"/>
          <p:cNvSpPr>
            <a:spLocks noGrp="1"/>
          </p:cNvSpPr>
          <p:nvPr>
            <p:ph type="subTitle" idx="1"/>
          </p:nvPr>
        </p:nvSpPr>
        <p:spPr>
          <a:xfrm>
            <a:off x="1175657" y="1850390"/>
            <a:ext cx="9492343" cy="4071016"/>
          </a:xfrm>
        </p:spPr>
        <p:txBody>
          <a:bodyPr>
            <a:normAutofit/>
          </a:bodyPr>
          <a:lstStyle/>
          <a:p>
            <a:r>
              <a:rPr lang="zh-CN" altLang="en-US" b="1" dirty="0"/>
              <a:t>遍历索引相关方法</a:t>
            </a:r>
            <a:r>
              <a:rPr lang="zh-CN" altLang="en-US" b="1" dirty="0" smtClean="0"/>
              <a:t>：</a:t>
            </a:r>
            <a:endParaRPr lang="en-US" altLang="zh-CN" b="1" dirty="0" smtClean="0"/>
          </a:p>
          <a:p>
            <a:endParaRPr lang="en-US" altLang="zh-CN" b="1" dirty="0"/>
          </a:p>
          <a:p>
            <a:r>
              <a:rPr lang="en-US" altLang="zh-CN" b="1" dirty="0"/>
              <a:t>	.each()</a:t>
            </a:r>
            <a:r>
              <a:rPr lang="zh-CN" altLang="en-US" b="1" dirty="0"/>
              <a:t>，补充</a:t>
            </a:r>
            <a:r>
              <a:rPr lang="en-US" altLang="zh-CN" b="1" dirty="0"/>
              <a:t>.children</a:t>
            </a:r>
            <a:r>
              <a:rPr lang="en-US" altLang="zh-CN" b="1" dirty="0" smtClean="0"/>
              <a:t>()</a:t>
            </a:r>
          </a:p>
          <a:p>
            <a:endParaRPr lang="en-US" altLang="zh-CN" b="1" dirty="0"/>
          </a:p>
          <a:p>
            <a:r>
              <a:rPr lang="en-US" altLang="zh-CN" b="1" dirty="0"/>
              <a:t>	.index()</a:t>
            </a:r>
          </a:p>
          <a:p>
            <a:r>
              <a:rPr lang="en-US" altLang="zh-CN" b="1" dirty="0"/>
              <a:t>	</a:t>
            </a:r>
          </a:p>
        </p:txBody>
      </p:sp>
    </p:spTree>
    <p:extLst>
      <p:ext uri="{BB962C8B-B14F-4D97-AF65-F5344CB8AC3E}">
        <p14:creationId xmlns:p14="http://schemas.microsoft.com/office/powerpoint/2010/main" val="3348607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jQuery</a:t>
            </a:r>
            <a:r>
              <a:rPr lang="zh-CN" altLang="en-US" b="1" dirty="0"/>
              <a:t>工具方法</a:t>
            </a:r>
            <a:endParaRPr b="1" dirty="0"/>
          </a:p>
        </p:txBody>
      </p:sp>
      <p:sp>
        <p:nvSpPr>
          <p:cNvPr id="3" name="副标题 2"/>
          <p:cNvSpPr>
            <a:spLocks noGrp="1"/>
          </p:cNvSpPr>
          <p:nvPr>
            <p:ph type="subTitle" idx="1"/>
          </p:nvPr>
        </p:nvSpPr>
        <p:spPr>
          <a:xfrm>
            <a:off x="1175657" y="1850390"/>
            <a:ext cx="9492343" cy="4071016"/>
          </a:xfrm>
        </p:spPr>
        <p:txBody>
          <a:bodyPr>
            <a:normAutofit fontScale="85000" lnSpcReduction="20000"/>
          </a:bodyPr>
          <a:lstStyle/>
          <a:p>
            <a:r>
              <a:rPr lang="en-US" altLang="zh-CN" b="1" dirty="0"/>
              <a:t>$.type() </a:t>
            </a:r>
            <a:r>
              <a:rPr lang="zh-CN" altLang="en-US" b="1" dirty="0"/>
              <a:t>判断数据类型 </a:t>
            </a:r>
            <a:r>
              <a:rPr lang="en-US" altLang="zh-CN" b="1" dirty="0" smtClean="0"/>
              <a:t>$.isArray()  $.isFunction()  $.isWindow</a:t>
            </a:r>
            <a:r>
              <a:rPr lang="en-US" altLang="zh-CN" b="1" dirty="0"/>
              <a:t>…</a:t>
            </a:r>
          </a:p>
          <a:p>
            <a:endParaRPr lang="en-US" altLang="zh-CN" b="1" dirty="0"/>
          </a:p>
          <a:p>
            <a:r>
              <a:rPr lang="en-US" altLang="zh-CN" b="1" dirty="0"/>
              <a:t>$.trim()</a:t>
            </a:r>
            <a:r>
              <a:rPr lang="zh-CN" altLang="en-US" b="1" dirty="0"/>
              <a:t> 消除空格</a:t>
            </a:r>
            <a:endParaRPr lang="en-US" altLang="zh-CN" b="1" dirty="0"/>
          </a:p>
          <a:p>
            <a:endParaRPr lang="en-US" altLang="zh-CN" b="1" dirty="0"/>
          </a:p>
          <a:p>
            <a:r>
              <a:rPr lang="en-US" altLang="zh-CN" b="1" dirty="0"/>
              <a:t>$.proxy() </a:t>
            </a:r>
            <a:r>
              <a:rPr lang="zh-CN" altLang="en-US" b="1" dirty="0"/>
              <a:t>改变</a:t>
            </a:r>
            <a:r>
              <a:rPr lang="en-US" altLang="zh-CN" b="1" dirty="0"/>
              <a:t>this</a:t>
            </a:r>
            <a:r>
              <a:rPr lang="zh-CN" altLang="en-US" b="1" dirty="0"/>
              <a:t>指向</a:t>
            </a:r>
            <a:endParaRPr lang="en-US" altLang="zh-CN" b="1" dirty="0"/>
          </a:p>
          <a:p>
            <a:endParaRPr lang="en-US" altLang="zh-CN" b="1" dirty="0"/>
          </a:p>
          <a:p>
            <a:r>
              <a:rPr lang="en-US" altLang="zh-CN" b="1" dirty="0"/>
              <a:t>$.</a:t>
            </a:r>
            <a:r>
              <a:rPr lang="en-US" altLang="zh-CN" b="1" dirty="0" err="1"/>
              <a:t>noConflict</a:t>
            </a:r>
            <a:r>
              <a:rPr lang="en-US" altLang="zh-CN" b="1" dirty="0"/>
              <a:t>()</a:t>
            </a:r>
            <a:r>
              <a:rPr lang="zh-CN" altLang="en-US" b="1" dirty="0"/>
              <a:t>防止冲突</a:t>
            </a:r>
            <a:endParaRPr lang="en-US" altLang="zh-CN" b="1" dirty="0"/>
          </a:p>
          <a:p>
            <a:endParaRPr lang="en-US" altLang="zh-CN" b="1" dirty="0"/>
          </a:p>
          <a:p>
            <a:r>
              <a:rPr lang="en-US" altLang="zh-CN" b="1" dirty="0"/>
              <a:t>$.each() </a:t>
            </a:r>
            <a:r>
              <a:rPr lang="zh-CN" altLang="en-US" b="1" dirty="0"/>
              <a:t>循环 </a:t>
            </a:r>
            <a:r>
              <a:rPr lang="en-US" altLang="zh-CN" b="1" dirty="0" smtClean="0"/>
              <a:t>map...</a:t>
            </a:r>
            <a:endParaRPr lang="en-US" altLang="zh-CN" b="1" dirty="0"/>
          </a:p>
          <a:p>
            <a:endParaRPr lang="en-US" altLang="zh-CN" b="1" dirty="0"/>
          </a:p>
          <a:p>
            <a:r>
              <a:rPr lang="en-US" altLang="zh-CN" b="1" dirty="0"/>
              <a:t>$.</a:t>
            </a:r>
            <a:r>
              <a:rPr lang="en-US" altLang="zh-CN" b="1" dirty="0" err="1"/>
              <a:t>parseJSON</a:t>
            </a:r>
            <a:r>
              <a:rPr lang="en-US" altLang="zh-CN" b="1" dirty="0"/>
              <a:t>() </a:t>
            </a:r>
            <a:r>
              <a:rPr lang="zh-CN" altLang="en-US" b="1" dirty="0"/>
              <a:t>严格</a:t>
            </a:r>
            <a:r>
              <a:rPr lang="en-US" altLang="zh-CN" b="1" dirty="0"/>
              <a:t>json</a:t>
            </a:r>
            <a:r>
              <a:rPr lang="zh-CN" altLang="en-US" b="1" dirty="0"/>
              <a:t>字符串转换成对象 </a:t>
            </a:r>
            <a:r>
              <a:rPr lang="en-US" altLang="zh-CN" b="1" dirty="0"/>
              <a:t>– </a:t>
            </a:r>
            <a:r>
              <a:rPr lang="zh-CN" altLang="en-US" b="1" dirty="0"/>
              <a:t>原生</a:t>
            </a:r>
            <a:r>
              <a:rPr lang="en-US" altLang="zh-CN" b="1" dirty="0" err="1"/>
              <a:t>JSON.parse</a:t>
            </a:r>
            <a:r>
              <a:rPr lang="en-US" altLang="zh-CN" b="1" dirty="0"/>
              <a:t>();</a:t>
            </a:r>
          </a:p>
          <a:p>
            <a:endParaRPr lang="en-US" altLang="zh-CN" b="1" dirty="0"/>
          </a:p>
          <a:p>
            <a:r>
              <a:rPr lang="en-US" altLang="zh-CN" b="1" dirty="0"/>
              <a:t>$.</a:t>
            </a:r>
            <a:r>
              <a:rPr lang="en-US" altLang="zh-CN" b="1" dirty="0" smtClean="0"/>
              <a:t>makeArray() </a:t>
            </a:r>
            <a:r>
              <a:rPr lang="zh-CN" altLang="en-US" b="1" dirty="0"/>
              <a:t>类数组转换成数组</a:t>
            </a:r>
            <a:endParaRPr lang="en-US" altLang="zh-CN" b="1" dirty="0"/>
          </a:p>
        </p:txBody>
      </p:sp>
    </p:spTree>
    <p:extLst>
      <p:ext uri="{BB962C8B-B14F-4D97-AF65-F5344CB8AC3E}">
        <p14:creationId xmlns:p14="http://schemas.microsoft.com/office/powerpoint/2010/main" val="1734741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jQuery</a:t>
            </a:r>
            <a:r>
              <a:rPr lang="zh-CN" altLang="en-US" b="1" dirty="0"/>
              <a:t>工具方法</a:t>
            </a:r>
            <a:endParaRPr b="1" dirty="0"/>
          </a:p>
        </p:txBody>
      </p:sp>
      <p:sp>
        <p:nvSpPr>
          <p:cNvPr id="3" name="副标题 2"/>
          <p:cNvSpPr>
            <a:spLocks noGrp="1"/>
          </p:cNvSpPr>
          <p:nvPr>
            <p:ph type="subTitle" idx="1"/>
          </p:nvPr>
        </p:nvSpPr>
        <p:spPr>
          <a:xfrm>
            <a:off x="1175657" y="1850390"/>
            <a:ext cx="9492343" cy="4071016"/>
          </a:xfrm>
        </p:spPr>
        <p:txBody>
          <a:bodyPr>
            <a:normAutofit/>
          </a:bodyPr>
          <a:lstStyle/>
          <a:p>
            <a:r>
              <a:rPr lang="en-US" altLang="zh-CN" b="1" dirty="0"/>
              <a:t>$.extend() </a:t>
            </a:r>
            <a:r>
              <a:rPr lang="zh-CN" altLang="en-US" b="1" dirty="0"/>
              <a:t>插件扩展（工具方法）</a:t>
            </a:r>
            <a:endParaRPr lang="en-US" altLang="zh-CN" b="1" dirty="0"/>
          </a:p>
          <a:p>
            <a:endParaRPr lang="en-US" altLang="zh-CN" b="1" dirty="0"/>
          </a:p>
          <a:p>
            <a:r>
              <a:rPr lang="en-US" altLang="zh-CN" b="1" dirty="0"/>
              <a:t>$.</a:t>
            </a:r>
            <a:r>
              <a:rPr lang="en-US" altLang="zh-CN" b="1" dirty="0" err="1"/>
              <a:t>fn.extend</a:t>
            </a:r>
            <a:r>
              <a:rPr lang="en-US" altLang="zh-CN" b="1" dirty="0"/>
              <a:t>() </a:t>
            </a:r>
            <a:r>
              <a:rPr lang="zh-CN" altLang="en-US" b="1" dirty="0"/>
              <a:t>插件扩展（实例方法）</a:t>
            </a:r>
            <a:endParaRPr lang="en-US" altLang="zh-CN" b="1" dirty="0"/>
          </a:p>
        </p:txBody>
      </p:sp>
    </p:spTree>
    <p:extLst>
      <p:ext uri="{BB962C8B-B14F-4D97-AF65-F5344CB8AC3E}">
        <p14:creationId xmlns:p14="http://schemas.microsoft.com/office/powerpoint/2010/main" val="553572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jQuery</a:t>
            </a:r>
            <a:r>
              <a:rPr lang="zh-CN" altLang="en-US" b="1" dirty="0"/>
              <a:t>工具方法</a:t>
            </a:r>
            <a:r>
              <a:rPr lang="en-US" altLang="zh-CN" b="1" dirty="0"/>
              <a:t>-</a:t>
            </a:r>
            <a:r>
              <a:rPr lang="zh-CN" altLang="en-US" b="1" dirty="0"/>
              <a:t>高级方法</a:t>
            </a:r>
            <a:endParaRPr b="1" dirty="0"/>
          </a:p>
        </p:txBody>
      </p:sp>
      <p:sp>
        <p:nvSpPr>
          <p:cNvPr id="3" name="副标题 2"/>
          <p:cNvSpPr>
            <a:spLocks noGrp="1"/>
          </p:cNvSpPr>
          <p:nvPr>
            <p:ph type="subTitle" idx="1"/>
          </p:nvPr>
        </p:nvSpPr>
        <p:spPr>
          <a:xfrm>
            <a:off x="1175657" y="1850390"/>
            <a:ext cx="9492343" cy="4071016"/>
          </a:xfrm>
        </p:spPr>
        <p:txBody>
          <a:bodyPr>
            <a:normAutofit/>
          </a:bodyPr>
          <a:lstStyle/>
          <a:p>
            <a:r>
              <a:rPr lang="en-US" altLang="zh-CN" b="1" dirty="0" smtClean="0"/>
              <a:t>$.</a:t>
            </a:r>
            <a:r>
              <a:rPr lang="en-US" altLang="zh-CN" b="1" dirty="0"/>
              <a:t>ajax</a:t>
            </a:r>
            <a:r>
              <a:rPr lang="en-US" altLang="zh-CN" b="1" dirty="0" smtClean="0"/>
              <a:t>() - </a:t>
            </a:r>
            <a:r>
              <a:rPr lang="zh-CN" altLang="en-US" b="1" dirty="0" smtClean="0"/>
              <a:t>基</a:t>
            </a:r>
            <a:r>
              <a:rPr lang="zh-CN" altLang="en-US" b="1" dirty="0"/>
              <a:t>本使</a:t>
            </a:r>
            <a:r>
              <a:rPr lang="zh-CN" altLang="en-US" b="1" dirty="0" smtClean="0"/>
              <a:t>用</a:t>
            </a:r>
            <a:endParaRPr lang="en-US" altLang="zh-CN" b="1" dirty="0" smtClean="0"/>
          </a:p>
          <a:p>
            <a:endParaRPr lang="en-US" altLang="zh-CN" b="1" dirty="0"/>
          </a:p>
          <a:p>
            <a:r>
              <a:rPr lang="zh-CN" altLang="en-US" b="1" dirty="0"/>
              <a:t>前提：看一下，</a:t>
            </a:r>
            <a:r>
              <a:rPr lang="en-US" altLang="zh-CN" b="1" dirty="0"/>
              <a:t>《</a:t>
            </a:r>
            <a:r>
              <a:rPr lang="zh-CN" altLang="en-US" b="1" dirty="0"/>
              <a:t>你不知道的</a:t>
            </a:r>
            <a:r>
              <a:rPr lang="en-US" altLang="zh-CN" b="1" dirty="0"/>
              <a:t>js》</a:t>
            </a:r>
            <a:r>
              <a:rPr lang="zh-CN" altLang="en-US" b="1" dirty="0"/>
              <a:t>课程中的</a:t>
            </a:r>
            <a:r>
              <a:rPr lang="en-US" altLang="zh-CN" b="1" dirty="0"/>
              <a:t>UI</a:t>
            </a:r>
            <a:r>
              <a:rPr lang="zh-CN" altLang="en-US" b="1" dirty="0"/>
              <a:t>多线程</a:t>
            </a:r>
            <a:r>
              <a:rPr lang="en-US" altLang="zh-CN" b="1" dirty="0"/>
              <a:t>-</a:t>
            </a:r>
            <a:r>
              <a:rPr lang="zh-CN" altLang="en-US" b="1" dirty="0"/>
              <a:t>深入剖析</a:t>
            </a:r>
            <a:r>
              <a:rPr lang="en-US" altLang="zh-CN" b="1" dirty="0"/>
              <a:t>js</a:t>
            </a:r>
            <a:r>
              <a:rPr lang="zh-CN" altLang="en-US" b="1" dirty="0"/>
              <a:t>执行机</a:t>
            </a:r>
            <a:r>
              <a:rPr lang="zh-CN" altLang="en-US" b="1" dirty="0" smtClean="0"/>
              <a:t>制</a:t>
            </a:r>
            <a:endParaRPr lang="en-US" altLang="zh-CN" b="1" dirty="0"/>
          </a:p>
          <a:p>
            <a:endParaRPr lang="en-US" altLang="zh-CN" b="1" dirty="0"/>
          </a:p>
          <a:p>
            <a:r>
              <a:rPr lang="en-US" altLang="zh-CN" b="1" dirty="0"/>
              <a:t>$.Callbacks() </a:t>
            </a:r>
            <a:r>
              <a:rPr lang="zh-CN" altLang="en-US" b="1" dirty="0"/>
              <a:t>回调</a:t>
            </a:r>
            <a:endParaRPr lang="en-US" altLang="zh-CN" b="1" dirty="0"/>
          </a:p>
          <a:p>
            <a:endParaRPr lang="en-US" altLang="zh-CN" b="1" dirty="0"/>
          </a:p>
          <a:p>
            <a:r>
              <a:rPr lang="en-US" altLang="zh-CN" b="1" dirty="0"/>
              <a:t>$.Deferred() </a:t>
            </a:r>
            <a:r>
              <a:rPr lang="zh-CN" altLang="en-US" b="1" dirty="0"/>
              <a:t>异步</a:t>
            </a:r>
            <a:endParaRPr lang="en-US" altLang="zh-CN" b="1" dirty="0"/>
          </a:p>
          <a:p>
            <a:endParaRPr lang="en-US" altLang="zh-CN" b="1" dirty="0"/>
          </a:p>
          <a:p>
            <a:r>
              <a:rPr lang="en-US" altLang="zh-CN" b="1" dirty="0"/>
              <a:t>$.when()</a:t>
            </a:r>
          </a:p>
        </p:txBody>
      </p:sp>
    </p:spTree>
    <p:extLst>
      <p:ext uri="{BB962C8B-B14F-4D97-AF65-F5344CB8AC3E}">
        <p14:creationId xmlns:p14="http://schemas.microsoft.com/office/powerpoint/2010/main" val="225523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是什么？</a:t>
            </a:r>
            <a:endParaRPr dirty="0"/>
          </a:p>
        </p:txBody>
      </p:sp>
      <p:sp>
        <p:nvSpPr>
          <p:cNvPr id="3" name="副标题 2"/>
          <p:cNvSpPr>
            <a:spLocks noGrp="1"/>
          </p:cNvSpPr>
          <p:nvPr>
            <p:ph type="subTitle" idx="1"/>
          </p:nvPr>
        </p:nvSpPr>
        <p:spPr>
          <a:xfrm>
            <a:off x="1524000" y="1850390"/>
            <a:ext cx="9144000" cy="4071016"/>
          </a:xfrm>
        </p:spPr>
        <p:txBody>
          <a:bodyPr>
            <a:normAutofit fontScale="92500" lnSpcReduction="10000"/>
          </a:bodyPr>
          <a:lstStyle/>
          <a:p>
            <a:endParaRPr lang="en-US" altLang="zh-CN" dirty="0"/>
          </a:p>
          <a:p>
            <a:r>
              <a:rPr lang="en-US" altLang="zh-CN" dirty="0"/>
              <a:t>	</a:t>
            </a:r>
          </a:p>
          <a:p>
            <a:r>
              <a:rPr lang="en-US" altLang="zh-CN" dirty="0"/>
              <a:t>	 </a:t>
            </a:r>
          </a:p>
          <a:p>
            <a:endParaRPr lang="en-US" altLang="zh-CN" dirty="0"/>
          </a:p>
          <a:p>
            <a:r>
              <a:rPr lang="en-US" altLang="zh-CN" dirty="0"/>
              <a:t>	jQuery</a:t>
            </a:r>
            <a:r>
              <a:rPr lang="zh-CN" altLang="en-US" dirty="0"/>
              <a:t>其实就是一堆的</a:t>
            </a:r>
            <a:r>
              <a:rPr lang="en-US" altLang="zh-CN" dirty="0" err="1"/>
              <a:t>js</a:t>
            </a:r>
            <a:r>
              <a:rPr lang="zh-CN" altLang="en-US" dirty="0"/>
              <a:t>函数</a:t>
            </a:r>
            <a:r>
              <a:rPr lang="en-US" altLang="zh-CN" dirty="0"/>
              <a:t>(</a:t>
            </a:r>
            <a:r>
              <a:rPr lang="en-US" altLang="zh-CN" dirty="0" err="1"/>
              <a:t>js</a:t>
            </a:r>
            <a:r>
              <a:rPr lang="zh-CN" altLang="en-US" dirty="0"/>
              <a:t>库</a:t>
            </a:r>
            <a:r>
              <a:rPr lang="en-US" altLang="zh-CN" dirty="0"/>
              <a:t>)</a:t>
            </a:r>
            <a:r>
              <a:rPr lang="zh-CN" altLang="en-US" dirty="0"/>
              <a:t>，也是普通的</a:t>
            </a:r>
            <a:r>
              <a:rPr lang="en-US" altLang="zh-CN" dirty="0" err="1"/>
              <a:t>js</a:t>
            </a:r>
            <a:r>
              <a:rPr lang="zh-CN" altLang="en-US" dirty="0"/>
              <a:t>而已，不是全新</a:t>
            </a:r>
            <a:endParaRPr lang="en-US" altLang="zh-CN" dirty="0"/>
          </a:p>
          <a:p>
            <a:r>
              <a:rPr lang="zh-CN" altLang="en-US" dirty="0"/>
              <a:t>的东西，不要畏惧</a:t>
            </a:r>
            <a:r>
              <a:rPr lang="en-US" altLang="zh-CN" dirty="0"/>
              <a:t>!</a:t>
            </a:r>
          </a:p>
          <a:p>
            <a:endParaRPr lang="en-US" altLang="zh-CN" dirty="0"/>
          </a:p>
          <a:p>
            <a:endParaRPr lang="en-US" altLang="zh-CN" dirty="0"/>
          </a:p>
          <a:p>
            <a:r>
              <a:rPr lang="en-US" altLang="zh-CN" dirty="0"/>
              <a:t> 	</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227403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jQuery</a:t>
            </a:r>
            <a:r>
              <a:rPr lang="zh-CN" altLang="en-US" dirty="0"/>
              <a:t>官方标语</a:t>
            </a:r>
            <a:endParaRPr dirty="0"/>
          </a:p>
        </p:txBody>
      </p:sp>
      <p:sp>
        <p:nvSpPr>
          <p:cNvPr id="3" name="副标题 2"/>
          <p:cNvSpPr>
            <a:spLocks noGrp="1"/>
          </p:cNvSpPr>
          <p:nvPr>
            <p:ph type="subTitle" idx="1"/>
          </p:nvPr>
        </p:nvSpPr>
        <p:spPr>
          <a:xfrm>
            <a:off x="1524000" y="1850390"/>
            <a:ext cx="9144000" cy="4071016"/>
          </a:xfrm>
        </p:spPr>
        <p:txBody>
          <a:bodyPr>
            <a:normAutofit/>
          </a:bodyPr>
          <a:lstStyle/>
          <a:p>
            <a:endParaRPr lang="en-US" altLang="zh-CN" dirty="0"/>
          </a:p>
          <a:p>
            <a:r>
              <a:rPr lang="en-US" altLang="zh-CN" dirty="0"/>
              <a:t>	</a:t>
            </a:r>
          </a:p>
          <a:p>
            <a:r>
              <a:rPr lang="en-US" altLang="zh-CN" dirty="0"/>
              <a:t>	</a:t>
            </a:r>
          </a:p>
          <a:p>
            <a:endParaRPr lang="en-US" altLang="zh-CN" dirty="0"/>
          </a:p>
          <a:p>
            <a:r>
              <a:rPr lang="en-US" altLang="zh-CN" dirty="0"/>
              <a:t>			write less </a:t>
            </a:r>
            <a:r>
              <a:rPr lang="zh-CN" altLang="en-US" dirty="0"/>
              <a:t>， </a:t>
            </a:r>
            <a:r>
              <a:rPr lang="en-US" altLang="zh-CN" dirty="0"/>
              <a:t>do more</a:t>
            </a:r>
          </a:p>
          <a:p>
            <a:r>
              <a:rPr lang="en-US" altLang="zh-CN" dirty="0"/>
              <a:t>		</a:t>
            </a:r>
          </a:p>
          <a:p>
            <a:endParaRPr lang="en-US" altLang="zh-CN" dirty="0"/>
          </a:p>
          <a:p>
            <a:r>
              <a:rPr lang="en-US" altLang="zh-CN" dirty="0"/>
              <a:t> 	</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328923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陈式英语翻译</a:t>
            </a:r>
            <a:endParaRPr dirty="0"/>
          </a:p>
        </p:txBody>
      </p:sp>
      <p:sp>
        <p:nvSpPr>
          <p:cNvPr id="3" name="副标题 2"/>
          <p:cNvSpPr>
            <a:spLocks noGrp="1"/>
          </p:cNvSpPr>
          <p:nvPr>
            <p:ph type="subTitle" idx="1"/>
          </p:nvPr>
        </p:nvSpPr>
        <p:spPr>
          <a:xfrm>
            <a:off x="1524000" y="1850390"/>
            <a:ext cx="9144000" cy="4071016"/>
          </a:xfrm>
        </p:spPr>
        <p:txBody>
          <a:bodyPr>
            <a:normAutofit/>
          </a:bodyPr>
          <a:lstStyle/>
          <a:p>
            <a:endParaRPr lang="en-US" altLang="zh-CN" dirty="0"/>
          </a:p>
          <a:p>
            <a:r>
              <a:rPr lang="en-US" altLang="zh-CN" dirty="0"/>
              <a:t>	</a:t>
            </a:r>
          </a:p>
          <a:p>
            <a:r>
              <a:rPr lang="en-US" altLang="zh-CN" dirty="0"/>
              <a:t>	</a:t>
            </a:r>
          </a:p>
          <a:p>
            <a:endParaRPr lang="en-US" altLang="zh-CN" dirty="0"/>
          </a:p>
          <a:p>
            <a:r>
              <a:rPr lang="en-US" altLang="zh-CN" dirty="0"/>
              <a:t>				</a:t>
            </a:r>
            <a:r>
              <a:rPr lang="zh-CN" altLang="en-US" dirty="0"/>
              <a:t>人狠，话不多</a:t>
            </a:r>
            <a:endParaRPr lang="en-US" altLang="zh-CN" dirty="0"/>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284871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02</a:t>
            </a:r>
            <a:endParaRPr lang="zh-CN" altLang="en-US" dirty="0"/>
          </a:p>
        </p:txBody>
      </p:sp>
      <p:sp>
        <p:nvSpPr>
          <p:cNvPr id="3" name="副标题 2"/>
          <p:cNvSpPr>
            <a:spLocks noGrp="1"/>
          </p:cNvSpPr>
          <p:nvPr>
            <p:ph type="subTitle" idx="1"/>
          </p:nvPr>
        </p:nvSpPr>
        <p:spPr/>
        <p:txBody>
          <a:bodyPr/>
          <a:lstStyle/>
          <a:p>
            <a:r>
              <a:rPr lang="en-US" altLang="zh-CN" dirty="0"/>
              <a:t>Why jQuery</a:t>
            </a:r>
            <a:r>
              <a:rPr lang="zh-CN" alt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为什么要用</a:t>
            </a:r>
            <a:r>
              <a:rPr lang="en-US" altLang="zh-CN" dirty="0"/>
              <a:t>jQuery</a:t>
            </a:r>
            <a:r>
              <a:rPr lang="zh-CN" altLang="en-US" dirty="0"/>
              <a:t>？</a:t>
            </a:r>
            <a:r>
              <a:rPr lang="en-US" altLang="zh-CN" dirty="0"/>
              <a:t>(</a:t>
            </a:r>
            <a:r>
              <a:rPr lang="zh-CN" altLang="en-US" dirty="0"/>
              <a:t>非设计思想上的好处</a:t>
            </a:r>
            <a:r>
              <a:rPr lang="en-US" altLang="zh-CN" dirty="0"/>
              <a:t>)</a:t>
            </a:r>
            <a:endParaRPr dirty="0"/>
          </a:p>
        </p:txBody>
      </p:sp>
      <p:sp>
        <p:nvSpPr>
          <p:cNvPr id="3" name="副标题 2"/>
          <p:cNvSpPr>
            <a:spLocks noGrp="1"/>
          </p:cNvSpPr>
          <p:nvPr>
            <p:ph type="subTitle" idx="1"/>
          </p:nvPr>
        </p:nvSpPr>
        <p:spPr>
          <a:xfrm>
            <a:off x="1524000" y="1850390"/>
            <a:ext cx="9144000" cy="3884585"/>
          </a:xfrm>
        </p:spPr>
        <p:txBody>
          <a:bodyPr>
            <a:normAutofit fontScale="92500" lnSpcReduction="10000"/>
          </a:bodyPr>
          <a:lstStyle/>
          <a:p>
            <a:r>
              <a:rPr lang="en-US" altLang="zh-CN" dirty="0"/>
              <a:t>	jQuery</a:t>
            </a:r>
            <a:r>
              <a:rPr lang="zh-CN" altLang="en-US" dirty="0"/>
              <a:t>面向用户良好的设计使得在使用过程中彻底解放了你记忆原</a:t>
            </a:r>
            <a:endParaRPr lang="en-US" altLang="zh-CN" dirty="0"/>
          </a:p>
          <a:p>
            <a:r>
              <a:rPr lang="zh-CN" altLang="en-US" dirty="0"/>
              <a:t>生操作</a:t>
            </a:r>
            <a:r>
              <a:rPr lang="en-US" altLang="zh-CN" dirty="0"/>
              <a:t>DOM</a:t>
            </a:r>
            <a:r>
              <a:rPr lang="zh-CN" altLang="en-US" dirty="0"/>
              <a:t>的接口</a:t>
            </a:r>
            <a:endParaRPr lang="en-US" altLang="zh-CN" dirty="0"/>
          </a:p>
          <a:p>
            <a:endParaRPr lang="en-US" altLang="zh-CN" dirty="0"/>
          </a:p>
          <a:p>
            <a:r>
              <a:rPr lang="en-US" altLang="zh-CN" dirty="0"/>
              <a:t>	jQuery</a:t>
            </a:r>
            <a:r>
              <a:rPr lang="zh-CN" altLang="en-US" dirty="0"/>
              <a:t>中包含多个可重用的函数，用来辅助我们简化</a:t>
            </a:r>
            <a:r>
              <a:rPr lang="en-US" altLang="zh-CN" dirty="0" err="1"/>
              <a:t>javascript</a:t>
            </a:r>
            <a:r>
              <a:rPr lang="zh-CN" altLang="en-US" dirty="0"/>
              <a:t>开发</a:t>
            </a:r>
            <a:endParaRPr lang="en-US" altLang="zh-CN" dirty="0"/>
          </a:p>
          <a:p>
            <a:endParaRPr lang="en-US" altLang="zh-CN" dirty="0"/>
          </a:p>
          <a:p>
            <a:r>
              <a:rPr lang="en-US" altLang="zh-CN" dirty="0"/>
              <a:t>	jQuery</a:t>
            </a:r>
            <a:r>
              <a:rPr lang="zh-CN" altLang="en-US" dirty="0"/>
              <a:t>在半数以上并没有复杂交互的网站中得以大面积使用，因为它们需要的仅仅是一些兼容低级浏览器而又呈现酷炫效果动画的页面。（</a:t>
            </a:r>
            <a:r>
              <a:rPr lang="en-US" altLang="zh-CN" dirty="0"/>
              <a:t>jQuery</a:t>
            </a:r>
            <a:r>
              <a:rPr lang="zh-CN" altLang="en-US" dirty="0"/>
              <a:t>出到</a:t>
            </a:r>
            <a:r>
              <a:rPr lang="en-US" altLang="zh-CN" dirty="0"/>
              <a:t>3</a:t>
            </a:r>
            <a:r>
              <a:rPr lang="zh-CN" altLang="en-US" dirty="0"/>
              <a:t>，但大公司</a:t>
            </a:r>
            <a:r>
              <a:rPr lang="en-US" altLang="zh-CN" dirty="0"/>
              <a:t>pc</a:t>
            </a:r>
            <a:r>
              <a:rPr lang="zh-CN" altLang="en-US" dirty="0"/>
              <a:t>端依然用</a:t>
            </a:r>
            <a:r>
              <a:rPr lang="en-US" altLang="zh-CN" dirty="0"/>
              <a:t>1.x</a:t>
            </a:r>
            <a:r>
              <a:rPr lang="zh-CN" altLang="en-US" dirty="0"/>
              <a:t>版本、移动端</a:t>
            </a:r>
            <a:r>
              <a:rPr lang="en-US" altLang="zh-CN" dirty="0"/>
              <a:t>2.x</a:t>
            </a:r>
            <a:r>
              <a:rPr lang="zh-CN" altLang="en-US" dirty="0"/>
              <a:t>版本）</a:t>
            </a:r>
            <a:endParaRPr lang="en-US" altLang="zh-CN" dirty="0"/>
          </a:p>
          <a:p>
            <a:endParaRPr lang="en-US" altLang="zh-CN" dirty="0"/>
          </a:p>
          <a:p>
            <a:r>
              <a:rPr lang="en-US" altLang="zh-CN" dirty="0"/>
              <a:t>	jQuery</a:t>
            </a:r>
            <a:r>
              <a:rPr lang="zh-CN" altLang="en-US" dirty="0"/>
              <a:t>改变了数百万人编写</a:t>
            </a:r>
            <a:r>
              <a:rPr lang="en-US" altLang="zh-CN" dirty="0"/>
              <a:t>JavaScript</a:t>
            </a:r>
            <a:r>
              <a:rPr lang="zh-CN" altLang="en-US" dirty="0"/>
              <a:t>的方式，当然部分人已经觉得时过境迁，组件化，工程化，大行其道，但请不要忘记他的前端开发者的启蒙意义！且很多公司很多项目依然需要他，所以笔面试必会！</a:t>
            </a:r>
            <a:endParaRPr lang="en-US" altLang="zh-CN" dirty="0"/>
          </a:p>
          <a:p>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Y</a:t>
            </a:r>
            <a:r>
              <a:rPr lang="en-US" altLang="zh-CN" dirty="0"/>
              <a:t>ou  don</a:t>
            </a:r>
            <a:r>
              <a:rPr lang="zh-CN" altLang="en-US" dirty="0"/>
              <a:t>‘</a:t>
            </a:r>
            <a:r>
              <a:rPr lang="en-US" altLang="zh-CN" dirty="0"/>
              <a:t>t </a:t>
            </a:r>
            <a:r>
              <a:rPr lang="zh-CN" altLang="en-US" dirty="0"/>
              <a:t> </a:t>
            </a:r>
            <a:r>
              <a:rPr lang="en-US" altLang="zh-CN" dirty="0"/>
              <a:t>Need</a:t>
            </a:r>
            <a:r>
              <a:rPr lang="zh-CN" altLang="en-US" dirty="0"/>
              <a:t>  </a:t>
            </a:r>
            <a:r>
              <a:rPr lang="en-US" altLang="zh-CN" dirty="0"/>
              <a:t>jQuery?</a:t>
            </a:r>
            <a:endParaRPr dirty="0"/>
          </a:p>
        </p:txBody>
      </p:sp>
      <p:sp>
        <p:nvSpPr>
          <p:cNvPr id="3" name="副标题 2"/>
          <p:cNvSpPr>
            <a:spLocks noGrp="1"/>
          </p:cNvSpPr>
          <p:nvPr>
            <p:ph type="subTitle" idx="1"/>
          </p:nvPr>
        </p:nvSpPr>
        <p:spPr>
          <a:xfrm>
            <a:off x="1524000" y="1850390"/>
            <a:ext cx="9144000" cy="3884585"/>
          </a:xfrm>
        </p:spPr>
        <p:txBody>
          <a:bodyPr>
            <a:normAutofit/>
          </a:bodyPr>
          <a:lstStyle/>
          <a:p>
            <a:r>
              <a:rPr lang="en-US" altLang="zh-CN" dirty="0"/>
              <a:t>	</a:t>
            </a:r>
          </a:p>
          <a:p>
            <a:endParaRPr lang="en-US" altLang="zh-CN" dirty="0"/>
          </a:p>
          <a:p>
            <a:endParaRPr lang="en-US" altLang="zh-CN" dirty="0"/>
          </a:p>
          <a:p>
            <a:endParaRPr lang="en-US" altLang="zh-CN" dirty="0"/>
          </a:p>
          <a:p>
            <a:r>
              <a:rPr lang="en-US" altLang="zh-CN" dirty="0"/>
              <a:t>		</a:t>
            </a:r>
            <a:r>
              <a:rPr lang="zh-CN" altLang="en-US" dirty="0"/>
              <a:t>穷途末路都要爱，不学到全行业弃用不痛快</a:t>
            </a:r>
            <a:endParaRPr lang="en-US" altLang="zh-CN" dirty="0"/>
          </a:p>
          <a:p>
            <a:endParaRPr lang="zh-CN" altLang="en-US" dirty="0"/>
          </a:p>
        </p:txBody>
      </p:sp>
    </p:spTree>
    <p:extLst>
      <p:ext uri="{BB962C8B-B14F-4D97-AF65-F5344CB8AC3E}">
        <p14:creationId xmlns:p14="http://schemas.microsoft.com/office/powerpoint/2010/main" val="163017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03</a:t>
            </a:r>
            <a:endParaRPr lang="zh-CN" altLang="en-US" dirty="0"/>
          </a:p>
        </p:txBody>
      </p:sp>
      <p:sp>
        <p:nvSpPr>
          <p:cNvPr id="3" name="副标题 2"/>
          <p:cNvSpPr>
            <a:spLocks noGrp="1"/>
          </p:cNvSpPr>
          <p:nvPr>
            <p:ph type="subTitle" idx="1"/>
          </p:nvPr>
        </p:nvSpPr>
        <p:spPr/>
        <p:txBody>
          <a:bodyPr/>
          <a:lstStyle/>
          <a:p>
            <a:r>
              <a:rPr lang="en-US" altLang="zh-CN" dirty="0"/>
              <a:t>jQuery</a:t>
            </a:r>
            <a:r>
              <a:rPr lang="zh-CN" altLang="en-US" dirty="0"/>
              <a:t>学习注意点</a:t>
            </a:r>
          </a:p>
        </p:txBody>
      </p:sp>
    </p:spTree>
    <p:extLst>
      <p:ext uri="{BB962C8B-B14F-4D97-AF65-F5344CB8AC3E}">
        <p14:creationId xmlns:p14="http://schemas.microsoft.com/office/powerpoint/2010/main" val="15109114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7463</TotalTime>
  <Words>512</Words>
  <Application>Microsoft Office PowerPoint</Application>
  <PresentationFormat>自定义</PresentationFormat>
  <Paragraphs>253</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jQuery</vt:lpstr>
      <vt:lpstr>01</vt:lpstr>
      <vt:lpstr>jQuery是什么？</vt:lpstr>
      <vt:lpstr>jQuery官方标语</vt:lpstr>
      <vt:lpstr>陈式英语翻译</vt:lpstr>
      <vt:lpstr>02</vt:lpstr>
      <vt:lpstr>为什么要用jQuery？(非设计思想上的好处)</vt:lpstr>
      <vt:lpstr>You  don‘t  Need  jQuery?</vt:lpstr>
      <vt:lpstr>03</vt:lpstr>
      <vt:lpstr>jQuery学习注意点</vt:lpstr>
      <vt:lpstr>04</vt:lpstr>
      <vt:lpstr>jQuery使用-起步</vt:lpstr>
      <vt:lpstr>jQuery使用-起步</vt:lpstr>
      <vt:lpstr>jQuery使用-起步</vt:lpstr>
      <vt:lpstr>jQuery使用-精髓</vt:lpstr>
      <vt:lpstr>jQuery实例方法-DOM操作</vt:lpstr>
      <vt:lpstr>jQuery实例方法-DOM操作</vt:lpstr>
      <vt:lpstr>jQuery实例方法-DOM操作</vt:lpstr>
      <vt:lpstr>jQuery实例方法-DOM操作</vt:lpstr>
      <vt:lpstr>jQuery实例方法-DOM操作</vt:lpstr>
      <vt:lpstr>jQuery实例方法-事件</vt:lpstr>
      <vt:lpstr>jQuery实例方法-事件对象</vt:lpstr>
      <vt:lpstr>jQuery实例方法-动画</vt:lpstr>
      <vt:lpstr>jQuery实例方法-动画插件</vt:lpstr>
      <vt:lpstr>jQuery实例方法-位置图形</vt:lpstr>
      <vt:lpstr>jQuery实例方法-遍历索引</vt:lpstr>
      <vt:lpstr>jQuery工具方法</vt:lpstr>
      <vt:lpstr>jQuery工具方法</vt:lpstr>
      <vt:lpstr>jQuery工具方法-高级方法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dc:creator>
  <cp:lastModifiedBy>xb21cn</cp:lastModifiedBy>
  <cp:revision>170</cp:revision>
  <dcterms:created xsi:type="dcterms:W3CDTF">2018-08-14T06:54:00Z</dcterms:created>
  <dcterms:modified xsi:type="dcterms:W3CDTF">2018-12-08T06:40:26Z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