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31" r:id="rId3"/>
    <p:sldId id="333" r:id="rId4"/>
    <p:sldId id="33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78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1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P4-20-</a:t>
            </a:r>
            <a:r>
              <a:rPr lang="zh-CN" altLang="en-US"/>
              <a:t>案例：计算发送工资条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、原始表格见“计算工资条发邮件”文件夹。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、个税计算方法见说明文档。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3</a:t>
            </a:r>
            <a:r>
              <a:rPr lang="zh-CN" altLang="en-US" sz="3800"/>
              <a:t>、优化程序。</a:t>
            </a:r>
            <a:endParaRPr lang="en-US" altLang="zh-CN" sz="38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A50B-77FA-494E-8EBC-B58E7601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6" y="294996"/>
            <a:ext cx="4966447" cy="6268008"/>
          </a:xfrm>
          <a:custGeom>
            <a:avLst/>
            <a:gdLst>
              <a:gd name="connsiteX0" fmla="*/ 0 w 4966447"/>
              <a:gd name="connsiteY0" fmla="*/ 0 h 6268008"/>
              <a:gd name="connsiteX1" fmla="*/ 601492 w 4966447"/>
              <a:gd name="connsiteY1" fmla="*/ 0 h 6268008"/>
              <a:gd name="connsiteX2" fmla="*/ 1153319 w 4966447"/>
              <a:gd name="connsiteY2" fmla="*/ 0 h 6268008"/>
              <a:gd name="connsiteX3" fmla="*/ 1556153 w 4966447"/>
              <a:gd name="connsiteY3" fmla="*/ 0 h 6268008"/>
              <a:gd name="connsiteX4" fmla="*/ 2157645 w 4966447"/>
              <a:gd name="connsiteY4" fmla="*/ 0 h 6268008"/>
              <a:gd name="connsiteX5" fmla="*/ 2759137 w 4966447"/>
              <a:gd name="connsiteY5" fmla="*/ 0 h 6268008"/>
              <a:gd name="connsiteX6" fmla="*/ 3261300 w 4966447"/>
              <a:gd name="connsiteY6" fmla="*/ 0 h 6268008"/>
              <a:gd name="connsiteX7" fmla="*/ 3862792 w 4966447"/>
              <a:gd name="connsiteY7" fmla="*/ 0 h 6268008"/>
              <a:gd name="connsiteX8" fmla="*/ 4364955 w 4966447"/>
              <a:gd name="connsiteY8" fmla="*/ 0 h 6268008"/>
              <a:gd name="connsiteX9" fmla="*/ 4966447 w 4966447"/>
              <a:gd name="connsiteY9" fmla="*/ 0 h 6268008"/>
              <a:gd name="connsiteX10" fmla="*/ 4966447 w 4966447"/>
              <a:gd name="connsiteY10" fmla="*/ 444459 h 6268008"/>
              <a:gd name="connsiteX11" fmla="*/ 4966447 w 4966447"/>
              <a:gd name="connsiteY11" fmla="*/ 826237 h 6268008"/>
              <a:gd name="connsiteX12" fmla="*/ 4966447 w 4966447"/>
              <a:gd name="connsiteY12" fmla="*/ 1521416 h 6268008"/>
              <a:gd name="connsiteX13" fmla="*/ 4966447 w 4966447"/>
              <a:gd name="connsiteY13" fmla="*/ 1903195 h 6268008"/>
              <a:gd name="connsiteX14" fmla="*/ 4966447 w 4966447"/>
              <a:gd name="connsiteY14" fmla="*/ 2473014 h 6268008"/>
              <a:gd name="connsiteX15" fmla="*/ 4966447 w 4966447"/>
              <a:gd name="connsiteY15" fmla="*/ 2980153 h 6268008"/>
              <a:gd name="connsiteX16" fmla="*/ 4966447 w 4966447"/>
              <a:gd name="connsiteY16" fmla="*/ 3675332 h 6268008"/>
              <a:gd name="connsiteX17" fmla="*/ 4966447 w 4966447"/>
              <a:gd name="connsiteY17" fmla="*/ 4182471 h 6268008"/>
              <a:gd name="connsiteX18" fmla="*/ 4966447 w 4966447"/>
              <a:gd name="connsiteY18" fmla="*/ 4877650 h 6268008"/>
              <a:gd name="connsiteX19" fmla="*/ 4966447 w 4966447"/>
              <a:gd name="connsiteY19" fmla="*/ 5447469 h 6268008"/>
              <a:gd name="connsiteX20" fmla="*/ 4966447 w 4966447"/>
              <a:gd name="connsiteY20" fmla="*/ 6268008 h 6268008"/>
              <a:gd name="connsiteX21" fmla="*/ 4414620 w 4966447"/>
              <a:gd name="connsiteY21" fmla="*/ 6268008 h 6268008"/>
              <a:gd name="connsiteX22" fmla="*/ 3962121 w 4966447"/>
              <a:gd name="connsiteY22" fmla="*/ 6268008 h 6268008"/>
              <a:gd name="connsiteX23" fmla="*/ 3459958 w 4966447"/>
              <a:gd name="connsiteY23" fmla="*/ 6268008 h 6268008"/>
              <a:gd name="connsiteX24" fmla="*/ 3007460 w 4966447"/>
              <a:gd name="connsiteY24" fmla="*/ 6268008 h 6268008"/>
              <a:gd name="connsiteX25" fmla="*/ 2505297 w 4966447"/>
              <a:gd name="connsiteY25" fmla="*/ 6268008 h 6268008"/>
              <a:gd name="connsiteX26" fmla="*/ 2003134 w 4966447"/>
              <a:gd name="connsiteY26" fmla="*/ 6268008 h 6268008"/>
              <a:gd name="connsiteX27" fmla="*/ 1351977 w 4966447"/>
              <a:gd name="connsiteY27" fmla="*/ 6268008 h 6268008"/>
              <a:gd name="connsiteX28" fmla="*/ 800150 w 4966447"/>
              <a:gd name="connsiteY28" fmla="*/ 6268008 h 6268008"/>
              <a:gd name="connsiteX29" fmla="*/ 0 w 4966447"/>
              <a:gd name="connsiteY29" fmla="*/ 6268008 h 6268008"/>
              <a:gd name="connsiteX30" fmla="*/ 0 w 4966447"/>
              <a:gd name="connsiteY30" fmla="*/ 5760869 h 6268008"/>
              <a:gd name="connsiteX31" fmla="*/ 0 w 4966447"/>
              <a:gd name="connsiteY31" fmla="*/ 5316410 h 6268008"/>
              <a:gd name="connsiteX32" fmla="*/ 0 w 4966447"/>
              <a:gd name="connsiteY32" fmla="*/ 4746592 h 6268008"/>
              <a:gd name="connsiteX33" fmla="*/ 0 w 4966447"/>
              <a:gd name="connsiteY33" fmla="*/ 4051412 h 6268008"/>
              <a:gd name="connsiteX34" fmla="*/ 0 w 4966447"/>
              <a:gd name="connsiteY34" fmla="*/ 3544274 h 6268008"/>
              <a:gd name="connsiteX35" fmla="*/ 0 w 4966447"/>
              <a:gd name="connsiteY35" fmla="*/ 3099815 h 6268008"/>
              <a:gd name="connsiteX36" fmla="*/ 0 w 4966447"/>
              <a:gd name="connsiteY36" fmla="*/ 2404636 h 6268008"/>
              <a:gd name="connsiteX37" fmla="*/ 0 w 4966447"/>
              <a:gd name="connsiteY37" fmla="*/ 2022857 h 6268008"/>
              <a:gd name="connsiteX38" fmla="*/ 0 w 4966447"/>
              <a:gd name="connsiteY38" fmla="*/ 1453038 h 6268008"/>
              <a:gd name="connsiteX39" fmla="*/ 0 w 4966447"/>
              <a:gd name="connsiteY39" fmla="*/ 820539 h 6268008"/>
              <a:gd name="connsiteX40" fmla="*/ 0 w 4966447"/>
              <a:gd name="connsiteY40" fmla="*/ 0 h 626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966447" h="6268008" fill="none" extrusionOk="0">
                <a:moveTo>
                  <a:pt x="0" y="0"/>
                </a:moveTo>
                <a:cubicBezTo>
                  <a:pt x="197971" y="-22743"/>
                  <a:pt x="438739" y="8360"/>
                  <a:pt x="601492" y="0"/>
                </a:cubicBezTo>
                <a:cubicBezTo>
                  <a:pt x="764245" y="-8360"/>
                  <a:pt x="925822" y="15851"/>
                  <a:pt x="1153319" y="0"/>
                </a:cubicBezTo>
                <a:cubicBezTo>
                  <a:pt x="1380816" y="-15851"/>
                  <a:pt x="1460654" y="35006"/>
                  <a:pt x="1556153" y="0"/>
                </a:cubicBezTo>
                <a:cubicBezTo>
                  <a:pt x="1651652" y="-35006"/>
                  <a:pt x="1859139" y="60896"/>
                  <a:pt x="2157645" y="0"/>
                </a:cubicBezTo>
                <a:cubicBezTo>
                  <a:pt x="2456151" y="-60896"/>
                  <a:pt x="2564966" y="40813"/>
                  <a:pt x="2759137" y="0"/>
                </a:cubicBezTo>
                <a:cubicBezTo>
                  <a:pt x="2953308" y="-40813"/>
                  <a:pt x="3066884" y="32387"/>
                  <a:pt x="3261300" y="0"/>
                </a:cubicBezTo>
                <a:cubicBezTo>
                  <a:pt x="3455716" y="-32387"/>
                  <a:pt x="3641601" y="18417"/>
                  <a:pt x="3862792" y="0"/>
                </a:cubicBezTo>
                <a:cubicBezTo>
                  <a:pt x="4083983" y="-18417"/>
                  <a:pt x="4167271" y="32673"/>
                  <a:pt x="4364955" y="0"/>
                </a:cubicBezTo>
                <a:cubicBezTo>
                  <a:pt x="4562639" y="-32673"/>
                  <a:pt x="4702014" y="58520"/>
                  <a:pt x="4966447" y="0"/>
                </a:cubicBezTo>
                <a:cubicBezTo>
                  <a:pt x="4988422" y="210566"/>
                  <a:pt x="4936978" y="320620"/>
                  <a:pt x="4966447" y="444459"/>
                </a:cubicBezTo>
                <a:cubicBezTo>
                  <a:pt x="4995916" y="568298"/>
                  <a:pt x="4955911" y="668205"/>
                  <a:pt x="4966447" y="826237"/>
                </a:cubicBezTo>
                <a:cubicBezTo>
                  <a:pt x="4976983" y="984269"/>
                  <a:pt x="4904271" y="1356322"/>
                  <a:pt x="4966447" y="1521416"/>
                </a:cubicBezTo>
                <a:cubicBezTo>
                  <a:pt x="5028623" y="1686510"/>
                  <a:pt x="4964407" y="1732922"/>
                  <a:pt x="4966447" y="1903195"/>
                </a:cubicBezTo>
                <a:cubicBezTo>
                  <a:pt x="4968487" y="2073468"/>
                  <a:pt x="4898955" y="2213445"/>
                  <a:pt x="4966447" y="2473014"/>
                </a:cubicBezTo>
                <a:cubicBezTo>
                  <a:pt x="5033939" y="2732583"/>
                  <a:pt x="4939961" y="2839602"/>
                  <a:pt x="4966447" y="2980153"/>
                </a:cubicBezTo>
                <a:cubicBezTo>
                  <a:pt x="4992933" y="3120704"/>
                  <a:pt x="4909417" y="3428396"/>
                  <a:pt x="4966447" y="3675332"/>
                </a:cubicBezTo>
                <a:cubicBezTo>
                  <a:pt x="5023477" y="3922268"/>
                  <a:pt x="4944427" y="4067564"/>
                  <a:pt x="4966447" y="4182471"/>
                </a:cubicBezTo>
                <a:cubicBezTo>
                  <a:pt x="4988467" y="4297378"/>
                  <a:pt x="4940884" y="4686520"/>
                  <a:pt x="4966447" y="4877650"/>
                </a:cubicBezTo>
                <a:cubicBezTo>
                  <a:pt x="4992010" y="5068780"/>
                  <a:pt x="4954650" y="5275899"/>
                  <a:pt x="4966447" y="5447469"/>
                </a:cubicBezTo>
                <a:cubicBezTo>
                  <a:pt x="4978244" y="5619039"/>
                  <a:pt x="4950755" y="6079685"/>
                  <a:pt x="4966447" y="6268008"/>
                </a:cubicBezTo>
                <a:cubicBezTo>
                  <a:pt x="4814162" y="6319133"/>
                  <a:pt x="4591513" y="6260147"/>
                  <a:pt x="4414620" y="6268008"/>
                </a:cubicBezTo>
                <a:cubicBezTo>
                  <a:pt x="4237727" y="6275869"/>
                  <a:pt x="4100351" y="6239922"/>
                  <a:pt x="3962121" y="6268008"/>
                </a:cubicBezTo>
                <a:cubicBezTo>
                  <a:pt x="3823891" y="6296094"/>
                  <a:pt x="3663010" y="6239514"/>
                  <a:pt x="3459958" y="6268008"/>
                </a:cubicBezTo>
                <a:cubicBezTo>
                  <a:pt x="3256906" y="6296502"/>
                  <a:pt x="3232659" y="6248647"/>
                  <a:pt x="3007460" y="6268008"/>
                </a:cubicBezTo>
                <a:cubicBezTo>
                  <a:pt x="2782261" y="6287369"/>
                  <a:pt x="2623658" y="6263149"/>
                  <a:pt x="2505297" y="6268008"/>
                </a:cubicBezTo>
                <a:cubicBezTo>
                  <a:pt x="2386936" y="6272867"/>
                  <a:pt x="2199839" y="6251830"/>
                  <a:pt x="2003134" y="6268008"/>
                </a:cubicBezTo>
                <a:cubicBezTo>
                  <a:pt x="1806429" y="6284186"/>
                  <a:pt x="1487927" y="6267056"/>
                  <a:pt x="1351977" y="6268008"/>
                </a:cubicBezTo>
                <a:cubicBezTo>
                  <a:pt x="1216027" y="6268960"/>
                  <a:pt x="978108" y="6264570"/>
                  <a:pt x="800150" y="6268008"/>
                </a:cubicBezTo>
                <a:cubicBezTo>
                  <a:pt x="622192" y="6271446"/>
                  <a:pt x="246358" y="6192040"/>
                  <a:pt x="0" y="6268008"/>
                </a:cubicBezTo>
                <a:cubicBezTo>
                  <a:pt x="-13603" y="6138519"/>
                  <a:pt x="46602" y="5954605"/>
                  <a:pt x="0" y="5760869"/>
                </a:cubicBezTo>
                <a:cubicBezTo>
                  <a:pt x="-46602" y="5567133"/>
                  <a:pt x="47550" y="5429306"/>
                  <a:pt x="0" y="5316410"/>
                </a:cubicBezTo>
                <a:cubicBezTo>
                  <a:pt x="-47550" y="5203514"/>
                  <a:pt x="20751" y="4955520"/>
                  <a:pt x="0" y="4746592"/>
                </a:cubicBezTo>
                <a:cubicBezTo>
                  <a:pt x="-20751" y="4537664"/>
                  <a:pt x="10820" y="4222388"/>
                  <a:pt x="0" y="4051412"/>
                </a:cubicBezTo>
                <a:cubicBezTo>
                  <a:pt x="-10820" y="3880436"/>
                  <a:pt x="22678" y="3748968"/>
                  <a:pt x="0" y="3544274"/>
                </a:cubicBezTo>
                <a:cubicBezTo>
                  <a:pt x="-22678" y="3339580"/>
                  <a:pt x="26995" y="3315848"/>
                  <a:pt x="0" y="3099815"/>
                </a:cubicBezTo>
                <a:cubicBezTo>
                  <a:pt x="-26995" y="2883782"/>
                  <a:pt x="30698" y="2683862"/>
                  <a:pt x="0" y="2404636"/>
                </a:cubicBezTo>
                <a:cubicBezTo>
                  <a:pt x="-30698" y="2125410"/>
                  <a:pt x="20135" y="2144140"/>
                  <a:pt x="0" y="2022857"/>
                </a:cubicBezTo>
                <a:cubicBezTo>
                  <a:pt x="-20135" y="1901574"/>
                  <a:pt x="49293" y="1649358"/>
                  <a:pt x="0" y="1453038"/>
                </a:cubicBezTo>
                <a:cubicBezTo>
                  <a:pt x="-49293" y="1256718"/>
                  <a:pt x="34758" y="949432"/>
                  <a:pt x="0" y="820539"/>
                </a:cubicBezTo>
                <a:cubicBezTo>
                  <a:pt x="-34758" y="691646"/>
                  <a:pt x="67120" y="327487"/>
                  <a:pt x="0" y="0"/>
                </a:cubicBezTo>
                <a:close/>
              </a:path>
              <a:path w="4966447" h="6268008" stroke="0" extrusionOk="0">
                <a:moveTo>
                  <a:pt x="0" y="0"/>
                </a:moveTo>
                <a:cubicBezTo>
                  <a:pt x="251330" y="-43822"/>
                  <a:pt x="286707" y="64370"/>
                  <a:pt x="551827" y="0"/>
                </a:cubicBezTo>
                <a:cubicBezTo>
                  <a:pt x="816947" y="-64370"/>
                  <a:pt x="792896" y="22110"/>
                  <a:pt x="954661" y="0"/>
                </a:cubicBezTo>
                <a:cubicBezTo>
                  <a:pt x="1116426" y="-22110"/>
                  <a:pt x="1380947" y="42084"/>
                  <a:pt x="1605818" y="0"/>
                </a:cubicBezTo>
                <a:cubicBezTo>
                  <a:pt x="1830689" y="-42084"/>
                  <a:pt x="1856603" y="47738"/>
                  <a:pt x="2058316" y="0"/>
                </a:cubicBezTo>
                <a:cubicBezTo>
                  <a:pt x="2260029" y="-47738"/>
                  <a:pt x="2354575" y="31815"/>
                  <a:pt x="2560479" y="0"/>
                </a:cubicBezTo>
                <a:cubicBezTo>
                  <a:pt x="2766383" y="-31815"/>
                  <a:pt x="3003588" y="32828"/>
                  <a:pt x="3211636" y="0"/>
                </a:cubicBezTo>
                <a:cubicBezTo>
                  <a:pt x="3419684" y="-32828"/>
                  <a:pt x="3572231" y="30438"/>
                  <a:pt x="3713799" y="0"/>
                </a:cubicBezTo>
                <a:cubicBezTo>
                  <a:pt x="3855367" y="-30438"/>
                  <a:pt x="4113807" y="50878"/>
                  <a:pt x="4315291" y="0"/>
                </a:cubicBezTo>
                <a:cubicBezTo>
                  <a:pt x="4516775" y="-50878"/>
                  <a:pt x="4655730" y="41038"/>
                  <a:pt x="4966447" y="0"/>
                </a:cubicBezTo>
                <a:cubicBezTo>
                  <a:pt x="4983867" y="242408"/>
                  <a:pt x="4925189" y="330734"/>
                  <a:pt x="4966447" y="632499"/>
                </a:cubicBezTo>
                <a:cubicBezTo>
                  <a:pt x="5007705" y="934264"/>
                  <a:pt x="4945177" y="998656"/>
                  <a:pt x="4966447" y="1264998"/>
                </a:cubicBezTo>
                <a:cubicBezTo>
                  <a:pt x="4987717" y="1531340"/>
                  <a:pt x="4935254" y="1632013"/>
                  <a:pt x="4966447" y="1772137"/>
                </a:cubicBezTo>
                <a:cubicBezTo>
                  <a:pt x="4997640" y="1912261"/>
                  <a:pt x="4905294" y="2141447"/>
                  <a:pt x="4966447" y="2341956"/>
                </a:cubicBezTo>
                <a:cubicBezTo>
                  <a:pt x="5027600" y="2542465"/>
                  <a:pt x="4956909" y="2681716"/>
                  <a:pt x="4966447" y="2849095"/>
                </a:cubicBezTo>
                <a:cubicBezTo>
                  <a:pt x="4975985" y="3016474"/>
                  <a:pt x="4935262" y="3319035"/>
                  <a:pt x="4966447" y="3544274"/>
                </a:cubicBezTo>
                <a:cubicBezTo>
                  <a:pt x="4997632" y="3769513"/>
                  <a:pt x="4924898" y="3805378"/>
                  <a:pt x="4966447" y="3926052"/>
                </a:cubicBezTo>
                <a:cubicBezTo>
                  <a:pt x="5007996" y="4046726"/>
                  <a:pt x="4931599" y="4233369"/>
                  <a:pt x="4966447" y="4370511"/>
                </a:cubicBezTo>
                <a:cubicBezTo>
                  <a:pt x="5001295" y="4507653"/>
                  <a:pt x="4940702" y="4899530"/>
                  <a:pt x="4966447" y="5065690"/>
                </a:cubicBezTo>
                <a:cubicBezTo>
                  <a:pt x="4992192" y="5231850"/>
                  <a:pt x="4949505" y="5384430"/>
                  <a:pt x="4966447" y="5698189"/>
                </a:cubicBezTo>
                <a:cubicBezTo>
                  <a:pt x="4983389" y="6011948"/>
                  <a:pt x="4927771" y="6017164"/>
                  <a:pt x="4966447" y="6268008"/>
                </a:cubicBezTo>
                <a:cubicBezTo>
                  <a:pt x="4745962" y="6303080"/>
                  <a:pt x="4673545" y="6264360"/>
                  <a:pt x="4513948" y="6268008"/>
                </a:cubicBezTo>
                <a:cubicBezTo>
                  <a:pt x="4354351" y="6271656"/>
                  <a:pt x="4241499" y="6226859"/>
                  <a:pt x="4011786" y="6268008"/>
                </a:cubicBezTo>
                <a:cubicBezTo>
                  <a:pt x="3782073" y="6309157"/>
                  <a:pt x="3626209" y="6243122"/>
                  <a:pt x="3410294" y="6268008"/>
                </a:cubicBezTo>
                <a:cubicBezTo>
                  <a:pt x="3194379" y="6292894"/>
                  <a:pt x="3089539" y="6251924"/>
                  <a:pt x="3007460" y="6268008"/>
                </a:cubicBezTo>
                <a:cubicBezTo>
                  <a:pt x="2925381" y="6284092"/>
                  <a:pt x="2800461" y="6267877"/>
                  <a:pt x="2604626" y="6268008"/>
                </a:cubicBezTo>
                <a:cubicBezTo>
                  <a:pt x="2408791" y="6268139"/>
                  <a:pt x="2280357" y="6200825"/>
                  <a:pt x="2003134" y="6268008"/>
                </a:cubicBezTo>
                <a:cubicBezTo>
                  <a:pt x="1725911" y="6335191"/>
                  <a:pt x="1615655" y="6247807"/>
                  <a:pt x="1451306" y="6268008"/>
                </a:cubicBezTo>
                <a:cubicBezTo>
                  <a:pt x="1286957" y="6288209"/>
                  <a:pt x="1103443" y="6221262"/>
                  <a:pt x="949143" y="6268008"/>
                </a:cubicBezTo>
                <a:cubicBezTo>
                  <a:pt x="794843" y="6314754"/>
                  <a:pt x="695371" y="6227309"/>
                  <a:pt x="546309" y="6268008"/>
                </a:cubicBezTo>
                <a:cubicBezTo>
                  <a:pt x="397247" y="6308707"/>
                  <a:pt x="229408" y="6234331"/>
                  <a:pt x="0" y="6268008"/>
                </a:cubicBezTo>
                <a:cubicBezTo>
                  <a:pt x="-78503" y="6028481"/>
                  <a:pt x="56587" y="5886233"/>
                  <a:pt x="0" y="5572829"/>
                </a:cubicBezTo>
                <a:cubicBezTo>
                  <a:pt x="-56587" y="5259425"/>
                  <a:pt x="46270" y="5078639"/>
                  <a:pt x="0" y="4877650"/>
                </a:cubicBezTo>
                <a:cubicBezTo>
                  <a:pt x="-46270" y="4676661"/>
                  <a:pt x="7338" y="4651518"/>
                  <a:pt x="0" y="4433191"/>
                </a:cubicBezTo>
                <a:cubicBezTo>
                  <a:pt x="-7338" y="4214864"/>
                  <a:pt x="32266" y="4113780"/>
                  <a:pt x="0" y="3926052"/>
                </a:cubicBezTo>
                <a:cubicBezTo>
                  <a:pt x="-32266" y="3738324"/>
                  <a:pt x="38652" y="3586033"/>
                  <a:pt x="0" y="3293553"/>
                </a:cubicBezTo>
                <a:cubicBezTo>
                  <a:pt x="-38652" y="3001073"/>
                  <a:pt x="13382" y="2922736"/>
                  <a:pt x="0" y="2723734"/>
                </a:cubicBezTo>
                <a:cubicBezTo>
                  <a:pt x="-13382" y="2524732"/>
                  <a:pt x="10755" y="2279137"/>
                  <a:pt x="0" y="2091235"/>
                </a:cubicBezTo>
                <a:cubicBezTo>
                  <a:pt x="-10755" y="1903333"/>
                  <a:pt x="14671" y="1800865"/>
                  <a:pt x="0" y="1709457"/>
                </a:cubicBezTo>
                <a:cubicBezTo>
                  <a:pt x="-14671" y="1618049"/>
                  <a:pt x="31621" y="1369255"/>
                  <a:pt x="0" y="1264998"/>
                </a:cubicBezTo>
                <a:cubicBezTo>
                  <a:pt x="-31621" y="1160741"/>
                  <a:pt x="36629" y="970880"/>
                  <a:pt x="0" y="883219"/>
                </a:cubicBezTo>
                <a:cubicBezTo>
                  <a:pt x="-36629" y="795558"/>
                  <a:pt x="28395" y="638834"/>
                  <a:pt x="0" y="501441"/>
                </a:cubicBezTo>
                <a:cubicBezTo>
                  <a:pt x="-28395" y="364048"/>
                  <a:pt x="17848" y="16624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30638963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800"/>
              <a:t>应纳税所得额</a:t>
            </a:r>
            <a:r>
              <a:rPr lang="en-US" altLang="zh-CN" sz="3800"/>
              <a:t>=</a:t>
            </a:r>
            <a:r>
              <a:rPr lang="zh-CN" altLang="en-US" sz="3800"/>
              <a:t>基本工资</a:t>
            </a:r>
            <a:r>
              <a:rPr lang="en-US" altLang="zh-CN" sz="3800"/>
              <a:t>+</a:t>
            </a:r>
            <a:r>
              <a:rPr lang="zh-CN" altLang="en-US" sz="3800"/>
              <a:t>绩效工资</a:t>
            </a:r>
            <a:r>
              <a:rPr lang="en-US" altLang="zh-CN" sz="3800"/>
              <a:t>+</a:t>
            </a:r>
            <a:r>
              <a:rPr lang="zh-CN" altLang="en-US" sz="3800"/>
              <a:t>奖金</a:t>
            </a:r>
            <a:r>
              <a:rPr lang="en-US" altLang="zh-CN" sz="3800"/>
              <a:t>+</a:t>
            </a:r>
            <a:r>
              <a:rPr lang="zh-CN" altLang="en-US" sz="3800"/>
              <a:t>考勤罚款</a:t>
            </a:r>
            <a:r>
              <a:rPr lang="en-US" altLang="zh-CN" sz="3800"/>
              <a:t>+</a:t>
            </a:r>
            <a:r>
              <a:rPr lang="zh-CN" altLang="en-US" sz="3800"/>
              <a:t>社保</a:t>
            </a:r>
            <a:r>
              <a:rPr lang="en-US" altLang="zh-CN" sz="3800"/>
              <a:t>-5000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800"/>
              <a:t>个税</a:t>
            </a:r>
            <a:r>
              <a:rPr lang="en-US" altLang="zh-CN" sz="3800"/>
              <a:t>=</a:t>
            </a:r>
            <a:r>
              <a:rPr lang="zh-CN" altLang="en-US" sz="3800"/>
              <a:t>应纳税所得额*税率</a:t>
            </a:r>
            <a:r>
              <a:rPr lang="en-US" altLang="zh-CN" sz="3800"/>
              <a:t>-</a:t>
            </a:r>
            <a:r>
              <a:rPr lang="zh-CN" altLang="en-US" sz="3800"/>
              <a:t>速算扣除数</a:t>
            </a:r>
            <a:endParaRPr lang="en-US" altLang="zh-CN" sz="3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AF671-B515-4153-BE91-7BA0409E3078}"/>
              </a:ext>
            </a:extLst>
          </p:cNvPr>
          <p:cNvSpPr txBox="1"/>
          <p:nvPr/>
        </p:nvSpPr>
        <p:spPr>
          <a:xfrm>
            <a:off x="5342965" y="151179"/>
            <a:ext cx="672352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/>
              <a:t>1</a:t>
            </a:r>
            <a:r>
              <a:rPr lang="zh-CN" altLang="en-US" sz="3000"/>
              <a:t>、应纳税所得额</a:t>
            </a:r>
            <a:r>
              <a:rPr lang="en-US" altLang="zh-CN" sz="3000"/>
              <a:t>&lt;=3000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/>
              <a:t>税率</a:t>
            </a:r>
            <a:r>
              <a:rPr lang="en-US" altLang="zh-CN" sz="3000"/>
              <a:t>=0.03; 		</a:t>
            </a:r>
            <a:r>
              <a:rPr lang="zh-CN" altLang="en-US" sz="3000"/>
              <a:t>速算扣除数</a:t>
            </a:r>
            <a:r>
              <a:rPr lang="en-US" altLang="zh-CN" sz="3000"/>
              <a:t>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/>
              <a:t>2</a:t>
            </a:r>
            <a:r>
              <a:rPr lang="zh-CN" altLang="en-US" sz="3000"/>
              <a:t>、应纳税所得额</a:t>
            </a:r>
            <a:r>
              <a:rPr lang="en-US" altLang="zh-CN" sz="3000"/>
              <a:t>&gt;3000</a:t>
            </a:r>
            <a:r>
              <a:rPr lang="zh-CN" altLang="en-US" sz="3000"/>
              <a:t>且 </a:t>
            </a:r>
            <a:r>
              <a:rPr lang="en-US" altLang="zh-CN" sz="3000"/>
              <a:t>&lt;=12000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/>
              <a:t>税率</a:t>
            </a:r>
            <a:r>
              <a:rPr lang="en-US" altLang="zh-CN" sz="3000"/>
              <a:t>=0.1; 		</a:t>
            </a:r>
            <a:r>
              <a:rPr lang="zh-CN" altLang="en-US" sz="3000"/>
              <a:t>速算扣除数</a:t>
            </a:r>
            <a:r>
              <a:rPr lang="en-US" altLang="zh-CN" sz="3000"/>
              <a:t>=210;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/>
              <a:t>3</a:t>
            </a:r>
            <a:r>
              <a:rPr lang="zh-CN" altLang="en-US" sz="3000"/>
              <a:t>、</a:t>
            </a:r>
            <a:r>
              <a:rPr lang="en-US" altLang="zh-CN" sz="3000"/>
              <a:t> </a:t>
            </a:r>
            <a:r>
              <a:rPr lang="zh-CN" altLang="en-US" sz="3000"/>
              <a:t>应纳税所得额</a:t>
            </a:r>
            <a:r>
              <a:rPr lang="en-US" altLang="zh-CN" sz="3000"/>
              <a:t>&gt;12000</a:t>
            </a:r>
            <a:r>
              <a:rPr lang="zh-CN" altLang="en-US" sz="3000"/>
              <a:t>且 </a:t>
            </a:r>
            <a:r>
              <a:rPr lang="en-US" altLang="zh-CN" sz="3000"/>
              <a:t>&lt;=25000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/>
              <a:t>税率</a:t>
            </a:r>
            <a:r>
              <a:rPr lang="en-US" altLang="zh-CN" sz="3000"/>
              <a:t>=0.2;		</a:t>
            </a:r>
            <a:r>
              <a:rPr lang="zh-CN" altLang="en-US" sz="3000"/>
              <a:t>速算扣除数</a:t>
            </a:r>
            <a:r>
              <a:rPr lang="en-US" altLang="zh-CN" sz="3000"/>
              <a:t>=1410;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/>
              <a:t>4</a:t>
            </a:r>
            <a:r>
              <a:rPr lang="zh-CN" altLang="en-US" sz="3000"/>
              <a:t>、应纳税所得额</a:t>
            </a:r>
            <a:r>
              <a:rPr lang="en-US" altLang="zh-CN" sz="3000"/>
              <a:t>&gt;25000</a:t>
            </a:r>
            <a:r>
              <a:rPr lang="zh-CN" altLang="en-US" sz="3000"/>
              <a:t>且 </a:t>
            </a:r>
            <a:r>
              <a:rPr lang="en-US" altLang="zh-CN" sz="3000"/>
              <a:t>&lt;=35000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/>
              <a:t>税率</a:t>
            </a:r>
            <a:r>
              <a:rPr lang="en-US" altLang="zh-CN" sz="3000"/>
              <a:t>=0.25;	</a:t>
            </a:r>
            <a:r>
              <a:rPr lang="zh-CN" altLang="en-US" sz="3000"/>
              <a:t>速算扣除数</a:t>
            </a:r>
            <a:r>
              <a:rPr lang="en-US" altLang="zh-CN" sz="3000"/>
              <a:t>=2660;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/>
              <a:t>5</a:t>
            </a:r>
            <a:r>
              <a:rPr lang="zh-CN" altLang="en-US" sz="3000"/>
              <a:t>、应纳税所得额</a:t>
            </a:r>
            <a:r>
              <a:rPr lang="en-US" altLang="zh-CN" sz="3000"/>
              <a:t>&gt;35000</a:t>
            </a:r>
            <a:r>
              <a:rPr lang="zh-CN" altLang="en-US" sz="3000"/>
              <a:t>且 </a:t>
            </a:r>
            <a:r>
              <a:rPr lang="en-US" altLang="zh-CN" sz="3000"/>
              <a:t>&lt;=55000)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/>
              <a:t>税率</a:t>
            </a:r>
            <a:r>
              <a:rPr lang="en-US" altLang="zh-CN" sz="3000"/>
              <a:t>=0.3;		</a:t>
            </a:r>
            <a:r>
              <a:rPr lang="zh-CN" altLang="en-US" sz="3000"/>
              <a:t>速算扣除数</a:t>
            </a:r>
            <a:r>
              <a:rPr lang="en-US" altLang="zh-CN" sz="3000"/>
              <a:t>=4410;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/>
              <a:t>6</a:t>
            </a:r>
            <a:r>
              <a:rPr lang="zh-CN" altLang="en-US" sz="3000"/>
              <a:t>、应纳税所得额</a:t>
            </a:r>
            <a:r>
              <a:rPr lang="en-US" altLang="zh-CN" sz="3000"/>
              <a:t>&gt;55000</a:t>
            </a:r>
            <a:r>
              <a:rPr lang="zh-CN" altLang="en-US" sz="3000"/>
              <a:t>且 </a:t>
            </a:r>
            <a:r>
              <a:rPr lang="en-US" altLang="zh-CN" sz="3000"/>
              <a:t>&lt;=80000)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/>
              <a:t>税率</a:t>
            </a:r>
            <a:r>
              <a:rPr lang="en-US" altLang="zh-CN" sz="3000"/>
              <a:t>=0.35;	</a:t>
            </a:r>
            <a:r>
              <a:rPr lang="zh-CN" altLang="en-US" sz="3000"/>
              <a:t>速算扣除数</a:t>
            </a:r>
            <a:r>
              <a:rPr lang="en-US" altLang="zh-CN" sz="3000"/>
              <a:t>=7160;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/>
              <a:t>7</a:t>
            </a:r>
            <a:r>
              <a:rPr lang="zh-CN" altLang="en-US" sz="3000"/>
              <a:t>、应纳税所得额</a:t>
            </a:r>
            <a:r>
              <a:rPr lang="en-US" altLang="zh-CN" sz="3000"/>
              <a:t>&gt;80000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/>
              <a:t>税率</a:t>
            </a:r>
            <a:r>
              <a:rPr lang="en-US" altLang="zh-CN" sz="3000"/>
              <a:t>=0.45;	</a:t>
            </a:r>
            <a:r>
              <a:rPr lang="zh-CN" altLang="en-US" sz="3000"/>
              <a:t>速算扣除数</a:t>
            </a:r>
            <a:r>
              <a:rPr lang="en-US" altLang="zh-CN" sz="3000"/>
              <a:t>=15160;</a:t>
            </a:r>
          </a:p>
        </p:txBody>
      </p:sp>
    </p:spTree>
    <p:extLst>
      <p:ext uri="{BB962C8B-B14F-4D97-AF65-F5344CB8AC3E}">
        <p14:creationId xmlns:p14="http://schemas.microsoft.com/office/powerpoint/2010/main" val="180707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A50B-77FA-494E-8EBC-B58E7601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5952566" cy="657280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</a:t>
            </a:r>
            <a:r>
              <a:rPr lang="en-US" altLang="zh-CN"/>
              <a:t>double </a:t>
            </a:r>
            <a:r>
              <a:rPr lang="zh-CN" altLang="en-US"/>
              <a:t>应纳税所得额</a:t>
            </a:r>
            <a:r>
              <a:rPr lang="en-US" altLang="zh-CN"/>
              <a:t>=</a:t>
            </a:r>
            <a:r>
              <a:rPr lang="zh-CN" altLang="en-US"/>
              <a:t>基本工资</a:t>
            </a:r>
            <a:r>
              <a:rPr lang="en-US" altLang="zh-CN"/>
              <a:t>+</a:t>
            </a:r>
            <a:r>
              <a:rPr lang="zh-CN" altLang="en-US"/>
              <a:t>绩效工资</a:t>
            </a:r>
            <a:r>
              <a:rPr lang="en-US" altLang="zh-CN"/>
              <a:t>+</a:t>
            </a:r>
            <a:r>
              <a:rPr lang="zh-CN" altLang="en-US"/>
              <a:t>奖金</a:t>
            </a:r>
            <a:r>
              <a:rPr lang="en-US" altLang="zh-CN"/>
              <a:t>+</a:t>
            </a:r>
            <a:r>
              <a:rPr lang="zh-CN" altLang="en-US"/>
              <a:t>考勤罚款</a:t>
            </a:r>
            <a:r>
              <a:rPr lang="en-US" altLang="zh-CN"/>
              <a:t>+</a:t>
            </a:r>
            <a:r>
              <a:rPr lang="zh-CN" altLang="en-US"/>
              <a:t>社保</a:t>
            </a:r>
            <a:r>
              <a:rPr lang="en-US" altLang="zh-CN"/>
              <a:t>-5000;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double </a:t>
            </a:r>
            <a:r>
              <a:rPr lang="zh-CN" altLang="en-US"/>
              <a:t>税率</a:t>
            </a:r>
            <a:r>
              <a:rPr lang="en-US" altLang="zh-CN"/>
              <a:t>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double </a:t>
            </a:r>
            <a:r>
              <a:rPr lang="zh-CN" altLang="en-US"/>
              <a:t>速算扣除数</a:t>
            </a:r>
            <a:r>
              <a:rPr lang="en-US" altLang="zh-CN"/>
              <a:t>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if(</a:t>
            </a:r>
            <a:r>
              <a:rPr lang="zh-CN" altLang="en-US"/>
              <a:t>应纳税所得额</a:t>
            </a:r>
            <a:r>
              <a:rPr lang="en-US" altLang="zh-CN"/>
              <a:t>&lt;=3000)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    </a:t>
            </a:r>
            <a:r>
              <a:rPr lang="zh-CN" altLang="en-US"/>
              <a:t>税率</a:t>
            </a:r>
            <a:r>
              <a:rPr lang="en-US" altLang="zh-CN"/>
              <a:t>=0.03;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    </a:t>
            </a:r>
            <a:r>
              <a:rPr lang="zh-CN" altLang="en-US"/>
              <a:t>速算扣除数</a:t>
            </a:r>
            <a:r>
              <a:rPr lang="en-US" altLang="zh-CN"/>
              <a:t>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else if(</a:t>
            </a:r>
            <a:r>
              <a:rPr lang="zh-CN" altLang="en-US"/>
              <a:t>应纳税所得额</a:t>
            </a:r>
            <a:r>
              <a:rPr lang="en-US" altLang="zh-CN"/>
              <a:t>&gt;3000&amp;&amp;</a:t>
            </a:r>
            <a:r>
              <a:rPr lang="zh-CN" altLang="en-US"/>
              <a:t>应纳税所得额</a:t>
            </a:r>
            <a:r>
              <a:rPr lang="en-US" altLang="zh-CN"/>
              <a:t>&lt;=12000)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    </a:t>
            </a:r>
            <a:r>
              <a:rPr lang="zh-CN" altLang="en-US"/>
              <a:t>税率</a:t>
            </a:r>
            <a:r>
              <a:rPr lang="en-US" altLang="zh-CN"/>
              <a:t>=0.1;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    </a:t>
            </a:r>
            <a:r>
              <a:rPr lang="zh-CN" altLang="en-US"/>
              <a:t>速算扣除数</a:t>
            </a:r>
            <a:r>
              <a:rPr lang="en-US" altLang="zh-CN"/>
              <a:t>=210;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else if(</a:t>
            </a:r>
            <a:r>
              <a:rPr lang="zh-CN" altLang="en-US"/>
              <a:t>应纳税所得额</a:t>
            </a:r>
            <a:r>
              <a:rPr lang="en-US" altLang="zh-CN"/>
              <a:t>&gt;12000&amp;&amp;</a:t>
            </a:r>
            <a:r>
              <a:rPr lang="zh-CN" altLang="en-US"/>
              <a:t>应纳税所得额</a:t>
            </a:r>
            <a:r>
              <a:rPr lang="en-US" altLang="zh-CN"/>
              <a:t>&lt;=25000)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    </a:t>
            </a:r>
            <a:r>
              <a:rPr lang="zh-CN" altLang="en-US"/>
              <a:t>税率</a:t>
            </a:r>
            <a:r>
              <a:rPr lang="en-US" altLang="zh-CN"/>
              <a:t>=0.2;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    </a:t>
            </a:r>
            <a:r>
              <a:rPr lang="zh-CN" altLang="en-US"/>
              <a:t>速算扣除数</a:t>
            </a:r>
            <a:r>
              <a:rPr lang="en-US" altLang="zh-CN"/>
              <a:t>=1410;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  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801D2-274D-46AD-8B85-676E4D2FBC77}"/>
              </a:ext>
            </a:extLst>
          </p:cNvPr>
          <p:cNvSpPr txBox="1"/>
          <p:nvPr/>
        </p:nvSpPr>
        <p:spPr>
          <a:xfrm>
            <a:off x="5952567" y="54750"/>
            <a:ext cx="623943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else if(</a:t>
            </a:r>
            <a:r>
              <a:rPr lang="zh-CN" altLang="en-US" sz="1800"/>
              <a:t>应纳税所得额</a:t>
            </a:r>
            <a:r>
              <a:rPr lang="en-US" altLang="zh-CN" sz="1800"/>
              <a:t>&gt;25000&amp;&amp;</a:t>
            </a:r>
            <a:r>
              <a:rPr lang="zh-CN" altLang="en-US" sz="1800"/>
              <a:t>应纳税所得额</a:t>
            </a:r>
            <a:r>
              <a:rPr lang="en-US" altLang="zh-CN" sz="1800"/>
              <a:t>&lt;=35000)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    </a:t>
            </a:r>
            <a:r>
              <a:rPr lang="zh-CN" altLang="en-US" sz="1800"/>
              <a:t>税率</a:t>
            </a:r>
            <a:r>
              <a:rPr lang="en-US" altLang="zh-CN" sz="1800"/>
              <a:t>=0.25;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    </a:t>
            </a:r>
            <a:r>
              <a:rPr lang="zh-CN" altLang="en-US" sz="1800"/>
              <a:t>速算扣除数</a:t>
            </a:r>
            <a:r>
              <a:rPr lang="en-US" altLang="zh-CN" sz="1800"/>
              <a:t>=2660;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else if(</a:t>
            </a:r>
            <a:r>
              <a:rPr lang="zh-CN" altLang="en-US" sz="1800"/>
              <a:t>应纳税所得额</a:t>
            </a:r>
            <a:r>
              <a:rPr lang="en-US" altLang="zh-CN" sz="1800"/>
              <a:t>&gt;35000&amp;&amp;</a:t>
            </a:r>
            <a:r>
              <a:rPr lang="zh-CN" altLang="en-US" sz="1800"/>
              <a:t>应纳税所得额</a:t>
            </a:r>
            <a:r>
              <a:rPr lang="en-US" altLang="zh-CN" sz="1800"/>
              <a:t>&lt;=55000)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    </a:t>
            </a:r>
            <a:r>
              <a:rPr lang="zh-CN" altLang="en-US" sz="1800"/>
              <a:t>税率</a:t>
            </a:r>
            <a:r>
              <a:rPr lang="en-US" altLang="zh-CN" sz="1800"/>
              <a:t>=0.3;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    </a:t>
            </a:r>
            <a:r>
              <a:rPr lang="zh-CN" altLang="en-US" sz="1800"/>
              <a:t>速算扣除数</a:t>
            </a:r>
            <a:r>
              <a:rPr lang="en-US" altLang="zh-CN" sz="1800"/>
              <a:t>=4410;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else if(</a:t>
            </a:r>
            <a:r>
              <a:rPr lang="zh-CN" altLang="en-US" sz="1800"/>
              <a:t>应纳税所得额</a:t>
            </a:r>
            <a:r>
              <a:rPr lang="en-US" altLang="zh-CN" sz="1800"/>
              <a:t>&gt;55000&amp;&amp;</a:t>
            </a:r>
            <a:r>
              <a:rPr lang="zh-CN" altLang="en-US" sz="1800"/>
              <a:t>应纳税所得额</a:t>
            </a:r>
            <a:r>
              <a:rPr lang="en-US" altLang="zh-CN" sz="1800"/>
              <a:t>&lt;=80000)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    </a:t>
            </a:r>
            <a:r>
              <a:rPr lang="zh-CN" altLang="en-US" sz="1800"/>
              <a:t>税率</a:t>
            </a:r>
            <a:r>
              <a:rPr lang="en-US" altLang="zh-CN" sz="1800"/>
              <a:t>=0.35;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    </a:t>
            </a:r>
            <a:r>
              <a:rPr lang="zh-CN" altLang="en-US" sz="1800"/>
              <a:t>速算扣除数</a:t>
            </a:r>
            <a:r>
              <a:rPr lang="en-US" altLang="zh-CN" sz="1800"/>
              <a:t>=7160;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    </a:t>
            </a:r>
            <a:r>
              <a:rPr lang="zh-CN" altLang="en-US" sz="1800"/>
              <a:t>税率</a:t>
            </a:r>
            <a:r>
              <a:rPr lang="en-US" altLang="zh-CN" sz="1800"/>
              <a:t>=0.45;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    </a:t>
            </a:r>
            <a:r>
              <a:rPr lang="zh-CN" altLang="en-US" sz="1800"/>
              <a:t>速算扣除数</a:t>
            </a:r>
            <a:r>
              <a:rPr lang="en-US" altLang="zh-CN" sz="1800"/>
              <a:t>=15160;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/>
              <a:t>            double </a:t>
            </a:r>
            <a:r>
              <a:rPr lang="zh-CN" altLang="en-US" sz="1800"/>
              <a:t>个税</a:t>
            </a:r>
            <a:r>
              <a:rPr lang="en-US" altLang="zh-CN" sz="1800"/>
              <a:t>=</a:t>
            </a:r>
            <a:r>
              <a:rPr lang="zh-CN" altLang="en-US" sz="1800"/>
              <a:t>应纳税所得额*税率</a:t>
            </a:r>
            <a:r>
              <a:rPr lang="en-US" altLang="zh-CN" sz="1800"/>
              <a:t>-</a:t>
            </a:r>
            <a:r>
              <a:rPr lang="zh-CN" altLang="en-US" sz="1800"/>
              <a:t>速算扣除数</a:t>
            </a:r>
            <a:r>
              <a:rPr lang="en-US" altLang="zh-CN" sz="1800"/>
              <a:t>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67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510</Words>
  <Application>Microsoft Office PowerPoint</Application>
  <PresentationFormat>Widescreen</PresentationFormat>
  <Paragraphs>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Bookman Old Style</vt:lpstr>
      <vt:lpstr>Rockwell</vt:lpstr>
      <vt:lpstr>Damask</vt:lpstr>
      <vt:lpstr>主讲人：杨中科  SE101——  零基础玩Java  P4-20-案例：计算发送工资条</vt:lpstr>
      <vt:lpstr>需求说明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1790</cp:revision>
  <dcterms:created xsi:type="dcterms:W3CDTF">2021-01-02T23:47:39Z</dcterms:created>
  <dcterms:modified xsi:type="dcterms:W3CDTF">2021-07-02T07:04:08Z</dcterms:modified>
</cp:coreProperties>
</file>