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4867" autoAdjust="0"/>
  </p:normalViewPr>
  <p:slideViewPr>
    <p:cSldViewPr snapToGrid="0">
      <p:cViewPr varScale="1">
        <p:scale>
          <a:sx n="55" d="100"/>
          <a:sy n="55" d="100"/>
        </p:scale>
        <p:origin x="10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0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33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国家的发展也是从“组装”到“创造”。创造是逐步的，不会是一下子“自己造</a:t>
            </a:r>
            <a:r>
              <a:rPr lang="en-US" altLang="zh-CN"/>
              <a:t>cpu</a:t>
            </a:r>
            <a:r>
              <a:rPr lang="zh-CN" altLang="en-US"/>
              <a:t>”。</a:t>
            </a:r>
            <a:endParaRPr lang="en-US" altLang="zh-CN"/>
          </a:p>
          <a:p>
            <a:r>
              <a:rPr lang="zh-CN" altLang="en-US"/>
              <a:t>从用别人的库、别人的方法，到编写自己的方法，编写自己的库。如果被很多人使用，就</a:t>
            </a:r>
            <a:r>
              <a:rPr lang="en-US" altLang="zh-CN"/>
              <a:t>NB</a:t>
            </a:r>
            <a:r>
              <a:rPr lang="zh-CN" altLang="en-US"/>
              <a:t>了。</a:t>
            </a:r>
            <a:endParaRPr lang="en-US" altLang="zh-CN"/>
          </a:p>
          <a:p>
            <a:r>
              <a:rPr lang="zh-CN" altLang="en-US"/>
              <a:t>程序员黑话：重新发明轮子、造轮子。</a:t>
            </a:r>
            <a:endParaRPr lang="en-US" altLang="zh-CN"/>
          </a:p>
          <a:p>
            <a:r>
              <a:rPr lang="zh-CN" altLang="en-US"/>
              <a:t>程序员不需要处处造轮子，但是程序员要有“造轮子”的能力。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6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5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6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杀死了克隆人或者给克隆人美容，对原先来的人不会有影响。孩子</a:t>
            </a:r>
            <a:r>
              <a:rPr lang="en-US" altLang="zh-CN"/>
              <a:t>18</a:t>
            </a:r>
            <a:r>
              <a:rPr lang="zh-CN" altLang="en-US"/>
              <a:t>岁之后，父亲的摔断了腿也不会遗传。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43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P3-1-</a:t>
            </a:r>
            <a:r>
              <a:rPr lang="zh-CN" altLang="en-US"/>
              <a:t>编写自己的方法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zh-CN" altLang="en-US"/>
              <a:t>本</a:t>
            </a:r>
            <a:r>
              <a:rPr lang="en-US" altLang="zh-CN"/>
              <a:t>Part</a:t>
            </a:r>
            <a:r>
              <a:rPr lang="zh-CN" altLang="en-US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27" y="875029"/>
            <a:ext cx="11786205" cy="5745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800"/>
              <a:t>开始学习更多</a:t>
            </a:r>
            <a:r>
              <a:rPr lang="en-US" altLang="zh-CN" sz="3800"/>
              <a:t>Java</a:t>
            </a:r>
            <a:r>
              <a:rPr lang="zh-CN" altLang="en-US" sz="3800"/>
              <a:t>语法：编写方法、类、</a:t>
            </a:r>
            <a:r>
              <a:rPr lang="en-US" altLang="zh-CN" sz="3800"/>
              <a:t>JavaBean</a:t>
            </a:r>
            <a:r>
              <a:rPr lang="zh-CN" altLang="en-US" sz="3800"/>
              <a:t>、简单的继承、</a:t>
            </a:r>
            <a:r>
              <a:rPr lang="en-NZ" altLang="zh-CN" sz="3800"/>
              <a:t>Integer</a:t>
            </a:r>
            <a:r>
              <a:rPr lang="zh-CN" altLang="en-US" sz="3800"/>
              <a:t>和</a:t>
            </a:r>
            <a:r>
              <a:rPr lang="en-NZ" altLang="zh-CN" sz="3800"/>
              <a:t>int</a:t>
            </a:r>
            <a:r>
              <a:rPr lang="zh-CN" altLang="en-US" sz="3800"/>
              <a:t>等；</a:t>
            </a:r>
            <a:r>
              <a:rPr lang="en-NZ" altLang="zh-CN" sz="3800"/>
              <a:t>List</a:t>
            </a:r>
            <a:r>
              <a:rPr lang="zh-CN" altLang="en-NZ" sz="3800"/>
              <a:t>、</a:t>
            </a:r>
            <a:r>
              <a:rPr lang="en-NZ" altLang="zh-CN" sz="3800"/>
              <a:t>Map</a:t>
            </a:r>
            <a:r>
              <a:rPr lang="zh-CN" altLang="en-US" sz="3800"/>
              <a:t>等，简单的泛型</a:t>
            </a:r>
            <a:r>
              <a:rPr lang="zh-CN" altLang="en-NZ" sz="3800"/>
              <a:t>。</a:t>
            </a:r>
            <a:endParaRPr lang="en-US" altLang="zh-CN" sz="3800"/>
          </a:p>
          <a:p>
            <a:pPr marL="0" indent="0">
              <a:buNone/>
            </a:pPr>
            <a:r>
              <a:rPr lang="zh-CN" altLang="en-US" sz="3800"/>
              <a:t>这部分内容不难，但是枯燥，而且“这有啥用？”</a:t>
            </a:r>
            <a:endParaRPr lang="zh-CN" altLang="en-NZ" sz="3800"/>
          </a:p>
          <a:p>
            <a:pPr marL="0" indent="0">
              <a:buNone/>
            </a:pPr>
            <a:endParaRPr lang="zh-CN" altLang="en-US" sz="3800"/>
          </a:p>
        </p:txBody>
      </p:sp>
    </p:spTree>
    <p:extLst>
      <p:ext uri="{BB962C8B-B14F-4D97-AF65-F5344CB8AC3E}">
        <p14:creationId xmlns:p14="http://schemas.microsoft.com/office/powerpoint/2010/main" val="405522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zh-CN" altLang="en-US"/>
              <a:t>复习：方法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27" y="875029"/>
            <a:ext cx="11786205" cy="5745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800"/>
              <a:t>1</a:t>
            </a:r>
            <a:r>
              <a:rPr lang="zh-CN" altLang="en-US" sz="3800"/>
              <a:t>、方法：一段可以重复使用的代码。相当于一个“命令”、“积木块”。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2</a:t>
            </a:r>
            <a:r>
              <a:rPr lang="zh-CN" altLang="en-US" sz="3800"/>
              <a:t>、方法由“名字、参数、返回值”组成。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3</a:t>
            </a:r>
            <a:r>
              <a:rPr lang="zh-CN" altLang="en-US" sz="3800"/>
              <a:t>、方法既可以有参数，也可以没有参数。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4</a:t>
            </a:r>
            <a:r>
              <a:rPr lang="zh-CN" altLang="en-US" sz="3800"/>
              <a:t>、方法既可以有返回值，也可以没有返回值。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5</a:t>
            </a:r>
            <a:r>
              <a:rPr lang="zh-CN" altLang="en-US" sz="3800"/>
              <a:t>、方法可以有多个重名的“重载方法”。</a:t>
            </a:r>
          </a:p>
        </p:txBody>
      </p:sp>
    </p:spTree>
    <p:extLst>
      <p:ext uri="{BB962C8B-B14F-4D97-AF65-F5344CB8AC3E}">
        <p14:creationId xmlns:p14="http://schemas.microsoft.com/office/powerpoint/2010/main" val="166746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zh-CN" altLang="en-US"/>
              <a:t>定义自己的方法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27" y="875029"/>
            <a:ext cx="11786205" cy="5745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800"/>
              <a:t>1</a:t>
            </a:r>
            <a:r>
              <a:rPr lang="zh-CN" altLang="en-US" sz="3800"/>
              <a:t>、从“使用”到“创造”。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2</a:t>
            </a:r>
            <a:r>
              <a:rPr lang="zh-CN" altLang="en-US" sz="3800"/>
              <a:t>、方法的一般格式：</a:t>
            </a:r>
            <a:endParaRPr lang="en-US" altLang="zh-CN" sz="3800"/>
          </a:p>
          <a:p>
            <a:pPr marL="0" indent="0">
              <a:buNone/>
            </a:pPr>
            <a:r>
              <a:rPr lang="en-NZ" altLang="zh-CN" sz="3800"/>
              <a:t>static </a:t>
            </a:r>
            <a:r>
              <a:rPr lang="zh-CN" altLang="en-US" sz="3800"/>
              <a:t>返回类型名 方法名</a:t>
            </a:r>
            <a:r>
              <a:rPr lang="en-US" altLang="zh-CN" sz="3800"/>
              <a:t>(</a:t>
            </a:r>
            <a:r>
              <a:rPr lang="zh-CN" altLang="en-US" sz="3800"/>
              <a:t>参数列表</a:t>
            </a:r>
            <a:r>
              <a:rPr lang="en-US" altLang="zh-CN" sz="3800"/>
              <a:t>)</a:t>
            </a:r>
          </a:p>
          <a:p>
            <a:pPr marL="0" indent="0">
              <a:buNone/>
            </a:pPr>
            <a:r>
              <a:rPr lang="en-US" altLang="zh-CN" sz="3800"/>
              <a:t>{</a:t>
            </a:r>
          </a:p>
          <a:p>
            <a:pPr marL="0" indent="0">
              <a:buNone/>
            </a:pPr>
            <a:r>
              <a:rPr lang="zh-CN" altLang="en-US" sz="3800"/>
              <a:t>语句</a:t>
            </a:r>
            <a:r>
              <a:rPr lang="en-US" altLang="zh-CN" sz="3800"/>
              <a:t>;//</a:t>
            </a:r>
            <a:r>
              <a:rPr lang="zh-CN" altLang="en-US" sz="3800"/>
              <a:t>方法体</a:t>
            </a:r>
          </a:p>
          <a:p>
            <a:pPr marL="0" indent="0">
              <a:buNone/>
            </a:pPr>
            <a:r>
              <a:rPr lang="en-US" altLang="zh-CN" sz="3800"/>
              <a:t>}</a:t>
            </a:r>
          </a:p>
          <a:p>
            <a:pPr marL="0" indent="0">
              <a:buNone/>
            </a:pPr>
            <a:r>
              <a:rPr lang="zh-CN" altLang="en-US" sz="3800"/>
              <a:t>如果方法没有返回值，可以将类型名写为 </a:t>
            </a:r>
            <a:r>
              <a:rPr lang="en-US" altLang="zh-CN" sz="3800"/>
              <a:t>void</a:t>
            </a:r>
            <a:r>
              <a:rPr lang="zh-CN" altLang="en-US" sz="38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0622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zh-CN" altLang="en-US"/>
              <a:t>常见问题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27" y="875029"/>
            <a:ext cx="11786205" cy="57459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3800"/>
              <a:t>赋值的顺序只与参数的顺序有关，与变量名无关。</a:t>
            </a:r>
            <a:endParaRPr lang="en-US" altLang="zh-CN" sz="3800"/>
          </a:p>
          <a:p>
            <a:pPr marL="0" indent="0">
              <a:buNone/>
            </a:pPr>
            <a:r>
              <a:rPr lang="en-NZ" altLang="zh-CN" sz="3800"/>
              <a:t>static void show(int a,int b)</a:t>
            </a:r>
          </a:p>
          <a:p>
            <a:pPr marL="0" indent="0">
              <a:buNone/>
            </a:pPr>
            <a:r>
              <a:rPr lang="en-NZ" altLang="zh-CN" sz="3800"/>
              <a:t>{</a:t>
            </a:r>
          </a:p>
          <a:p>
            <a:pPr marL="0" indent="0">
              <a:buNone/>
            </a:pPr>
            <a:r>
              <a:rPr lang="en-NZ" altLang="zh-CN" sz="3800"/>
              <a:t>	System.out.println("a"+a+" b="+b);</a:t>
            </a:r>
          </a:p>
          <a:p>
            <a:pPr marL="0" indent="0">
              <a:buNone/>
            </a:pPr>
            <a:r>
              <a:rPr lang="en-NZ" altLang="zh-CN" sz="3800"/>
              <a:t>}</a:t>
            </a:r>
          </a:p>
          <a:p>
            <a:pPr marL="0" indent="0">
              <a:buNone/>
            </a:pPr>
            <a:r>
              <a:rPr lang="en-NZ" altLang="zh-CN" sz="3800"/>
              <a:t>public static void main(String[] args) {</a:t>
            </a:r>
          </a:p>
          <a:p>
            <a:pPr marL="0" indent="0">
              <a:buNone/>
            </a:pPr>
            <a:r>
              <a:rPr lang="en-NZ" altLang="zh-CN" sz="3800"/>
              <a:t>	int a=10,b=20;</a:t>
            </a:r>
          </a:p>
          <a:p>
            <a:pPr marL="0" indent="0">
              <a:buNone/>
            </a:pPr>
            <a:r>
              <a:rPr lang="en-NZ" altLang="zh-CN" sz="3800"/>
              <a:t>	show(b,a);</a:t>
            </a:r>
          </a:p>
          <a:p>
            <a:pPr marL="0" indent="0">
              <a:buNone/>
            </a:pPr>
            <a:r>
              <a:rPr lang="en-NZ" altLang="zh-CN" sz="3800"/>
              <a:t>}</a:t>
            </a:r>
            <a:endParaRPr lang="zh-CN" altLang="en-US" sz="3800"/>
          </a:p>
        </p:txBody>
      </p:sp>
    </p:spTree>
    <p:extLst>
      <p:ext uri="{BB962C8B-B14F-4D97-AF65-F5344CB8AC3E}">
        <p14:creationId xmlns:p14="http://schemas.microsoft.com/office/powerpoint/2010/main" val="93556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zh-CN" altLang="en-US"/>
              <a:t>常见问题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61" y="626532"/>
            <a:ext cx="11898271" cy="623146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sz="3800"/>
              <a:t>定义在方法内部的变量被称为局部变量。局部变量只能在当前方法中访问，不能跨方法访问。</a:t>
            </a:r>
            <a:endParaRPr lang="en-US" altLang="zh-CN" sz="3800"/>
          </a:p>
          <a:p>
            <a:pPr marL="0" indent="0">
              <a:buNone/>
            </a:pPr>
            <a:r>
              <a:rPr lang="en-NZ" altLang="zh-CN" sz="3800"/>
              <a:t>static void show()</a:t>
            </a:r>
          </a:p>
          <a:p>
            <a:pPr marL="0" indent="0">
              <a:buNone/>
            </a:pPr>
            <a:r>
              <a:rPr lang="en-NZ" altLang="zh-CN" sz="3800"/>
              <a:t>{</a:t>
            </a:r>
          </a:p>
          <a:p>
            <a:pPr marL="0" indent="0">
              <a:buNone/>
            </a:pPr>
            <a:r>
              <a:rPr lang="en-NZ" altLang="zh-CN" sz="3800"/>
              <a:t>	int a=10; //</a:t>
            </a:r>
            <a:r>
              <a:rPr lang="zh-CN" altLang="en-US" sz="3800"/>
              <a:t>局部变量 </a:t>
            </a:r>
            <a:r>
              <a:rPr lang="en-NZ" altLang="zh-CN" sz="3800"/>
              <a:t>a</a:t>
            </a:r>
          </a:p>
          <a:p>
            <a:pPr marL="0" indent="0">
              <a:buNone/>
            </a:pPr>
            <a:r>
              <a:rPr lang="en-NZ" altLang="zh-CN" sz="3800"/>
              <a:t>}</a:t>
            </a:r>
          </a:p>
          <a:p>
            <a:pPr marL="0" indent="0">
              <a:buNone/>
            </a:pPr>
            <a:r>
              <a:rPr lang="en-NZ" altLang="zh-CN" sz="3800"/>
              <a:t>public static void main(String[] args) {</a:t>
            </a:r>
          </a:p>
          <a:p>
            <a:pPr marL="0" indent="0">
              <a:buNone/>
            </a:pPr>
            <a:r>
              <a:rPr lang="en-NZ" altLang="zh-CN" sz="3800"/>
              <a:t>	show();</a:t>
            </a:r>
          </a:p>
          <a:p>
            <a:pPr marL="0" indent="0">
              <a:buNone/>
            </a:pPr>
            <a:r>
              <a:rPr lang="en-NZ" altLang="zh-CN" sz="3800"/>
              <a:t>	System.out.println(a); //</a:t>
            </a:r>
            <a:r>
              <a:rPr lang="zh-CN" altLang="en-US" sz="3800"/>
              <a:t>出错代码</a:t>
            </a:r>
          </a:p>
          <a:p>
            <a:pPr marL="0" indent="0">
              <a:buNone/>
            </a:pPr>
            <a:r>
              <a:rPr lang="en-US" altLang="zh-CN" sz="3800"/>
              <a:t>}</a:t>
            </a:r>
          </a:p>
          <a:p>
            <a:pPr marL="0" indent="0">
              <a:buNone/>
            </a:pPr>
            <a:r>
              <a:rPr lang="zh-CN" altLang="en-US" sz="3800"/>
              <a:t>同样不能在被调用的方法里访问主方法的代码。</a:t>
            </a:r>
            <a:endParaRPr lang="en-US" altLang="zh-CN" sz="3800"/>
          </a:p>
          <a:p>
            <a:pPr marL="0" indent="0">
              <a:buNone/>
            </a:pPr>
            <a:r>
              <a:rPr lang="zh-CN" altLang="en-US" sz="3800"/>
              <a:t>局部变量的名字不能和方法参数的名字重复。</a:t>
            </a:r>
          </a:p>
        </p:txBody>
      </p:sp>
    </p:spTree>
    <p:extLst>
      <p:ext uri="{BB962C8B-B14F-4D97-AF65-F5344CB8AC3E}">
        <p14:creationId xmlns:p14="http://schemas.microsoft.com/office/powerpoint/2010/main" val="414056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zh-CN" altLang="en-US"/>
              <a:t>常见问题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61" y="626533"/>
            <a:ext cx="11898271" cy="58973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sz="6900"/>
              <a:t>对于基本数据类型的普通参数， 进行方法调用的时候传递的是数据的“副本”， 在方法内部对参数的赋值，不会影响外部的参数变量。</a:t>
            </a:r>
            <a:endParaRPr lang="en-US" altLang="zh-CN" sz="6900"/>
          </a:p>
          <a:p>
            <a:pPr marL="0" indent="0">
              <a:buNone/>
            </a:pPr>
            <a:r>
              <a:rPr lang="en-US" altLang="zh-CN" sz="4800"/>
              <a:t>static void test(int i)</a:t>
            </a:r>
          </a:p>
          <a:p>
            <a:pPr marL="0" indent="0">
              <a:buNone/>
            </a:pPr>
            <a:r>
              <a:rPr lang="en-US" altLang="zh-CN" sz="4800"/>
              <a:t>{</a:t>
            </a:r>
          </a:p>
          <a:p>
            <a:pPr marL="0" indent="0">
              <a:buNone/>
            </a:pPr>
            <a:r>
              <a:rPr lang="en-US" altLang="zh-CN" sz="4800"/>
              <a:t>	System.out.println("test </a:t>
            </a:r>
            <a:r>
              <a:rPr lang="zh-CN" altLang="en-US" sz="4800"/>
              <a:t>开始</a:t>
            </a:r>
            <a:r>
              <a:rPr lang="en-US" altLang="zh-CN" sz="4800"/>
              <a:t>" + i);</a:t>
            </a:r>
          </a:p>
          <a:p>
            <a:pPr marL="0" indent="0">
              <a:buNone/>
            </a:pPr>
            <a:r>
              <a:rPr lang="en-US" altLang="zh-CN" sz="4800"/>
              <a:t>	i = 9;</a:t>
            </a:r>
          </a:p>
          <a:p>
            <a:pPr marL="0" indent="0">
              <a:buNone/>
            </a:pPr>
            <a:r>
              <a:rPr lang="en-US" altLang="zh-CN" sz="4800"/>
              <a:t>	System.out.println("test </a:t>
            </a:r>
            <a:r>
              <a:rPr lang="zh-CN" altLang="en-US" sz="4800"/>
              <a:t>最后</a:t>
            </a:r>
            <a:r>
              <a:rPr lang="en-US" altLang="zh-CN" sz="4800"/>
              <a:t>" + i);</a:t>
            </a:r>
          </a:p>
          <a:p>
            <a:pPr marL="0" indent="0">
              <a:buNone/>
            </a:pPr>
            <a:r>
              <a:rPr lang="en-US" altLang="zh-CN" sz="480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593AE0-4833-4235-9869-0D200A3A1FE1}"/>
              </a:ext>
            </a:extLst>
          </p:cNvPr>
          <p:cNvSpPr txBox="1"/>
          <p:nvPr/>
        </p:nvSpPr>
        <p:spPr>
          <a:xfrm>
            <a:off x="7284642" y="3182815"/>
            <a:ext cx="4749098" cy="2862322"/>
          </a:xfrm>
          <a:custGeom>
            <a:avLst/>
            <a:gdLst>
              <a:gd name="connsiteX0" fmla="*/ 0 w 4749098"/>
              <a:gd name="connsiteY0" fmla="*/ 0 h 2862322"/>
              <a:gd name="connsiteX1" fmla="*/ 593637 w 4749098"/>
              <a:gd name="connsiteY1" fmla="*/ 0 h 2862322"/>
              <a:gd name="connsiteX2" fmla="*/ 1234765 w 4749098"/>
              <a:gd name="connsiteY2" fmla="*/ 0 h 2862322"/>
              <a:gd name="connsiteX3" fmla="*/ 1685930 w 4749098"/>
              <a:gd name="connsiteY3" fmla="*/ 0 h 2862322"/>
              <a:gd name="connsiteX4" fmla="*/ 2184585 w 4749098"/>
              <a:gd name="connsiteY4" fmla="*/ 0 h 2862322"/>
              <a:gd name="connsiteX5" fmla="*/ 2825713 w 4749098"/>
              <a:gd name="connsiteY5" fmla="*/ 0 h 2862322"/>
              <a:gd name="connsiteX6" fmla="*/ 3466842 w 4749098"/>
              <a:gd name="connsiteY6" fmla="*/ 0 h 2862322"/>
              <a:gd name="connsiteX7" fmla="*/ 3918006 w 4749098"/>
              <a:gd name="connsiteY7" fmla="*/ 0 h 2862322"/>
              <a:gd name="connsiteX8" fmla="*/ 4749098 w 4749098"/>
              <a:gd name="connsiteY8" fmla="*/ 0 h 2862322"/>
              <a:gd name="connsiteX9" fmla="*/ 4749098 w 4749098"/>
              <a:gd name="connsiteY9" fmla="*/ 486595 h 2862322"/>
              <a:gd name="connsiteX10" fmla="*/ 4749098 w 4749098"/>
              <a:gd name="connsiteY10" fmla="*/ 973189 h 2862322"/>
              <a:gd name="connsiteX11" fmla="*/ 4749098 w 4749098"/>
              <a:gd name="connsiteY11" fmla="*/ 1517031 h 2862322"/>
              <a:gd name="connsiteX12" fmla="*/ 4749098 w 4749098"/>
              <a:gd name="connsiteY12" fmla="*/ 2118118 h 2862322"/>
              <a:gd name="connsiteX13" fmla="*/ 4749098 w 4749098"/>
              <a:gd name="connsiteY13" fmla="*/ 2862322 h 2862322"/>
              <a:gd name="connsiteX14" fmla="*/ 4250443 w 4749098"/>
              <a:gd name="connsiteY14" fmla="*/ 2862322 h 2862322"/>
              <a:gd name="connsiteX15" fmla="*/ 3704296 w 4749098"/>
              <a:gd name="connsiteY15" fmla="*/ 2862322 h 2862322"/>
              <a:gd name="connsiteX16" fmla="*/ 3205641 w 4749098"/>
              <a:gd name="connsiteY16" fmla="*/ 2862322 h 2862322"/>
              <a:gd name="connsiteX17" fmla="*/ 2612004 w 4749098"/>
              <a:gd name="connsiteY17" fmla="*/ 2862322 h 2862322"/>
              <a:gd name="connsiteX18" fmla="*/ 1923385 w 4749098"/>
              <a:gd name="connsiteY18" fmla="*/ 2862322 h 2862322"/>
              <a:gd name="connsiteX19" fmla="*/ 1377238 w 4749098"/>
              <a:gd name="connsiteY19" fmla="*/ 2862322 h 2862322"/>
              <a:gd name="connsiteX20" fmla="*/ 736110 w 4749098"/>
              <a:gd name="connsiteY20" fmla="*/ 2862322 h 2862322"/>
              <a:gd name="connsiteX21" fmla="*/ 0 w 4749098"/>
              <a:gd name="connsiteY21" fmla="*/ 2862322 h 2862322"/>
              <a:gd name="connsiteX22" fmla="*/ 0 w 4749098"/>
              <a:gd name="connsiteY22" fmla="*/ 2232611 h 2862322"/>
              <a:gd name="connsiteX23" fmla="*/ 0 w 4749098"/>
              <a:gd name="connsiteY23" fmla="*/ 1717393 h 2862322"/>
              <a:gd name="connsiteX24" fmla="*/ 0 w 4749098"/>
              <a:gd name="connsiteY24" fmla="*/ 1144929 h 2862322"/>
              <a:gd name="connsiteX25" fmla="*/ 0 w 4749098"/>
              <a:gd name="connsiteY25" fmla="*/ 572464 h 2862322"/>
              <a:gd name="connsiteX26" fmla="*/ 0 w 4749098"/>
              <a:gd name="connsiteY26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49098" h="2862322" extrusionOk="0">
                <a:moveTo>
                  <a:pt x="0" y="0"/>
                </a:moveTo>
                <a:cubicBezTo>
                  <a:pt x="240172" y="-21896"/>
                  <a:pt x="339529" y="67984"/>
                  <a:pt x="593637" y="0"/>
                </a:cubicBezTo>
                <a:cubicBezTo>
                  <a:pt x="847745" y="-67984"/>
                  <a:pt x="1023217" y="40500"/>
                  <a:pt x="1234765" y="0"/>
                </a:cubicBezTo>
                <a:cubicBezTo>
                  <a:pt x="1446313" y="-40500"/>
                  <a:pt x="1568490" y="31669"/>
                  <a:pt x="1685930" y="0"/>
                </a:cubicBezTo>
                <a:cubicBezTo>
                  <a:pt x="1803370" y="-31669"/>
                  <a:pt x="2034283" y="46444"/>
                  <a:pt x="2184585" y="0"/>
                </a:cubicBezTo>
                <a:cubicBezTo>
                  <a:pt x="2334888" y="-46444"/>
                  <a:pt x="2687326" y="74245"/>
                  <a:pt x="2825713" y="0"/>
                </a:cubicBezTo>
                <a:cubicBezTo>
                  <a:pt x="2964100" y="-74245"/>
                  <a:pt x="3197654" y="5761"/>
                  <a:pt x="3466842" y="0"/>
                </a:cubicBezTo>
                <a:cubicBezTo>
                  <a:pt x="3736030" y="-5761"/>
                  <a:pt x="3746336" y="10933"/>
                  <a:pt x="3918006" y="0"/>
                </a:cubicBezTo>
                <a:cubicBezTo>
                  <a:pt x="4089676" y="-10933"/>
                  <a:pt x="4413672" y="92807"/>
                  <a:pt x="4749098" y="0"/>
                </a:cubicBezTo>
                <a:cubicBezTo>
                  <a:pt x="4756369" y="166920"/>
                  <a:pt x="4743211" y="280529"/>
                  <a:pt x="4749098" y="486595"/>
                </a:cubicBezTo>
                <a:cubicBezTo>
                  <a:pt x="4754985" y="692661"/>
                  <a:pt x="4692533" y="755054"/>
                  <a:pt x="4749098" y="973189"/>
                </a:cubicBezTo>
                <a:cubicBezTo>
                  <a:pt x="4805663" y="1191324"/>
                  <a:pt x="4718123" y="1246784"/>
                  <a:pt x="4749098" y="1517031"/>
                </a:cubicBezTo>
                <a:cubicBezTo>
                  <a:pt x="4780073" y="1787278"/>
                  <a:pt x="4685021" y="1825215"/>
                  <a:pt x="4749098" y="2118118"/>
                </a:cubicBezTo>
                <a:cubicBezTo>
                  <a:pt x="4813175" y="2411021"/>
                  <a:pt x="4681604" y="2569097"/>
                  <a:pt x="4749098" y="2862322"/>
                </a:cubicBezTo>
                <a:cubicBezTo>
                  <a:pt x="4548706" y="2910842"/>
                  <a:pt x="4453549" y="2837520"/>
                  <a:pt x="4250443" y="2862322"/>
                </a:cubicBezTo>
                <a:cubicBezTo>
                  <a:pt x="4047337" y="2887124"/>
                  <a:pt x="3882251" y="2855465"/>
                  <a:pt x="3704296" y="2862322"/>
                </a:cubicBezTo>
                <a:cubicBezTo>
                  <a:pt x="3526341" y="2869179"/>
                  <a:pt x="3349184" y="2841417"/>
                  <a:pt x="3205641" y="2862322"/>
                </a:cubicBezTo>
                <a:cubicBezTo>
                  <a:pt x="3062098" y="2883227"/>
                  <a:pt x="2745590" y="2829385"/>
                  <a:pt x="2612004" y="2862322"/>
                </a:cubicBezTo>
                <a:cubicBezTo>
                  <a:pt x="2478418" y="2895259"/>
                  <a:pt x="2106107" y="2822699"/>
                  <a:pt x="1923385" y="2862322"/>
                </a:cubicBezTo>
                <a:cubicBezTo>
                  <a:pt x="1740663" y="2901945"/>
                  <a:pt x="1595621" y="2822085"/>
                  <a:pt x="1377238" y="2862322"/>
                </a:cubicBezTo>
                <a:cubicBezTo>
                  <a:pt x="1158855" y="2902559"/>
                  <a:pt x="998347" y="2785811"/>
                  <a:pt x="736110" y="2862322"/>
                </a:cubicBezTo>
                <a:cubicBezTo>
                  <a:pt x="473873" y="2938833"/>
                  <a:pt x="175981" y="2838939"/>
                  <a:pt x="0" y="2862322"/>
                </a:cubicBezTo>
                <a:cubicBezTo>
                  <a:pt x="-18881" y="2640124"/>
                  <a:pt x="36225" y="2445631"/>
                  <a:pt x="0" y="2232611"/>
                </a:cubicBezTo>
                <a:cubicBezTo>
                  <a:pt x="-36225" y="2019591"/>
                  <a:pt x="1397" y="1966265"/>
                  <a:pt x="0" y="1717393"/>
                </a:cubicBezTo>
                <a:cubicBezTo>
                  <a:pt x="-1397" y="1468521"/>
                  <a:pt x="35976" y="1401688"/>
                  <a:pt x="0" y="1144929"/>
                </a:cubicBezTo>
                <a:cubicBezTo>
                  <a:pt x="-35976" y="888170"/>
                  <a:pt x="18353" y="761741"/>
                  <a:pt x="0" y="572464"/>
                </a:cubicBezTo>
                <a:cubicBezTo>
                  <a:pt x="-18353" y="383187"/>
                  <a:pt x="39223" y="14721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59600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3000"/>
              <a:t>public static void main(String[] args) {</a:t>
            </a:r>
          </a:p>
          <a:p>
            <a:pPr marL="0" indent="0">
              <a:buNone/>
            </a:pPr>
            <a:r>
              <a:rPr lang="en-US" altLang="zh-CN" sz="3000"/>
              <a:t>	int a = 5;</a:t>
            </a:r>
          </a:p>
          <a:p>
            <a:pPr marL="0" indent="0">
              <a:buNone/>
            </a:pPr>
            <a:r>
              <a:rPr lang="en-US" altLang="zh-CN" sz="3000"/>
              <a:t>	test(a);</a:t>
            </a:r>
          </a:p>
          <a:p>
            <a:pPr marL="0" indent="0">
              <a:buNone/>
            </a:pPr>
            <a:r>
              <a:rPr lang="en-US" altLang="zh-CN" sz="3000"/>
              <a:t>	System.out.println(a);</a:t>
            </a:r>
          </a:p>
          <a:p>
            <a:pPr marL="0" indent="0">
              <a:buNone/>
            </a:pPr>
            <a:r>
              <a:rPr lang="en-US" altLang="zh-CN" sz="3000"/>
              <a:t>}</a:t>
            </a:r>
            <a:endParaRPr lang="zh-CN" altLang="en-US" sz="3000"/>
          </a:p>
        </p:txBody>
      </p:sp>
    </p:spTree>
    <p:extLst>
      <p:ext uri="{BB962C8B-B14F-4D97-AF65-F5344CB8AC3E}">
        <p14:creationId xmlns:p14="http://schemas.microsoft.com/office/powerpoint/2010/main" val="3537896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</TotalTime>
  <Words>589</Words>
  <Application>Microsoft Office PowerPoint</Application>
  <PresentationFormat>宽屏</PresentationFormat>
  <Paragraphs>65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Bookman Old Style</vt:lpstr>
      <vt:lpstr>Rockwell</vt:lpstr>
      <vt:lpstr>Damask</vt:lpstr>
      <vt:lpstr>主讲人：杨中科  SE101——  零基础玩Java  P3-1-编写自己的方法</vt:lpstr>
      <vt:lpstr>本Part说明</vt:lpstr>
      <vt:lpstr>复习：方法</vt:lpstr>
      <vt:lpstr>定义自己的方法</vt:lpstr>
      <vt:lpstr>常见问题1</vt:lpstr>
      <vt:lpstr>常见问题2</vt:lpstr>
      <vt:lpstr>常见问题3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1367</cp:revision>
  <dcterms:created xsi:type="dcterms:W3CDTF">2021-01-02T23:47:39Z</dcterms:created>
  <dcterms:modified xsi:type="dcterms:W3CDTF">2021-05-06T04:58:16Z</dcterms:modified>
</cp:coreProperties>
</file>