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324" r:id="rId2"/>
    <p:sldId id="327" r:id="rId3"/>
    <p:sldId id="328" r:id="rId4"/>
    <p:sldId id="329" r:id="rId5"/>
    <p:sldId id="33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7730" autoAdjust="0"/>
  </p:normalViewPr>
  <p:slideViewPr>
    <p:cSldViewPr snapToGrid="0">
      <p:cViewPr varScale="1">
        <p:scale>
          <a:sx n="57" d="100"/>
          <a:sy n="57" d="100"/>
        </p:scale>
        <p:origin x="10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这一节都是零零碎碎的语法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、吐槽</a:t>
            </a:r>
            <a:r>
              <a:rPr lang="en-US" altLang="zh-CN"/>
              <a:t>Java</a:t>
            </a:r>
            <a:r>
              <a:rPr lang="zh-CN" altLang="en-US"/>
              <a:t>中没有属性的语法。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JavaBean</a:t>
            </a:r>
            <a:r>
              <a:rPr lang="zh-CN" altLang="en-US"/>
              <a:t>官方规范</a:t>
            </a:r>
            <a:r>
              <a:rPr lang="en-US" altLang="zh-CN"/>
              <a:t>100</a:t>
            </a:r>
            <a:r>
              <a:rPr lang="zh-CN" altLang="en-US"/>
              <a:t>多页。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786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806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09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Lombok</a:t>
            </a:r>
            <a:r>
              <a:rPr lang="zh-CN" altLang="en-US"/>
              <a:t>只是提一句，不演示，因为过早学习这些傻瓜化的东西对初学者不是好事。而且有的公司禁用。</a:t>
            </a:r>
            <a:endParaRPr lang="en-US" altLang="zh-CN"/>
          </a:p>
          <a:p>
            <a:r>
              <a:rPr lang="zh-CN" altLang="en-US"/>
              <a:t>吐槽：</a:t>
            </a:r>
            <a:r>
              <a:rPr lang="en-US" altLang="zh-CN"/>
              <a:t>Java</a:t>
            </a:r>
            <a:r>
              <a:rPr lang="zh-CN" altLang="en-US"/>
              <a:t>语法规范不要这样死板，否则就要 步</a:t>
            </a:r>
            <a:r>
              <a:rPr lang="en-US" altLang="zh-CN"/>
              <a:t>C++</a:t>
            </a:r>
            <a:r>
              <a:rPr lang="zh-CN" altLang="en-US"/>
              <a:t>后尘。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614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/>
              <a:t>主讲人：杨中科</a:t>
            </a:r>
            <a:br>
              <a:rPr lang="en-US" altLang="zh-CN" sz="10000"/>
            </a:br>
            <a:br>
              <a:rPr lang="en-US" altLang="zh-CN" sz="10000"/>
            </a:br>
            <a:r>
              <a:rPr lang="en-US" altLang="zh-CN" sz="5000"/>
              <a:t>SE101——</a:t>
            </a:r>
            <a:br>
              <a:rPr lang="en-US" altLang="zh-CN" sz="10000"/>
            </a:br>
            <a:r>
              <a:rPr lang="zh-CN" altLang="en-US" sz="10000"/>
              <a:t> 零基础玩</a:t>
            </a:r>
            <a:r>
              <a:rPr lang="en-US" altLang="zh-CN" sz="10000"/>
              <a:t>Java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P3-7-JavaBean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为什么</a:t>
            </a:r>
            <a:r>
              <a:rPr lang="en-US" altLang="zh-CN"/>
              <a:t>JavaBean</a:t>
            </a:r>
            <a:r>
              <a:rPr lang="zh-CN" altLang="en-US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77917"/>
            <a:ext cx="11981793" cy="60434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/>
              <a:t>1</a:t>
            </a:r>
            <a:r>
              <a:rPr lang="zh-CN" altLang="en-US" sz="3900"/>
              <a:t>、</a:t>
            </a:r>
            <a:r>
              <a:rPr lang="en-US" altLang="zh-CN" sz="3900"/>
              <a:t>Java</a:t>
            </a:r>
            <a:r>
              <a:rPr lang="zh-CN" altLang="en-US" sz="3900"/>
              <a:t>中没有</a:t>
            </a:r>
            <a:r>
              <a:rPr lang="en-US" altLang="zh-CN" sz="3900"/>
              <a:t>C#</a:t>
            </a:r>
            <a:r>
              <a:rPr lang="zh-CN" altLang="en-US" sz="3900"/>
              <a:t>、</a:t>
            </a:r>
            <a:r>
              <a:rPr lang="en-US" altLang="zh-CN" sz="3900"/>
              <a:t>Kotlin</a:t>
            </a:r>
            <a:r>
              <a:rPr lang="zh-CN" altLang="en-US" sz="3900"/>
              <a:t>等语言中的属性的语法，为了规范</a:t>
            </a:r>
            <a:r>
              <a:rPr lang="en-US" altLang="zh-CN" sz="3900"/>
              <a:t>Java</a:t>
            </a:r>
            <a:r>
              <a:rPr lang="zh-CN" altLang="en-US" sz="3900"/>
              <a:t>中“属性”的语法，</a:t>
            </a:r>
            <a:r>
              <a:rPr lang="en-US" altLang="zh-CN" sz="3900"/>
              <a:t>Java</a:t>
            </a:r>
            <a:r>
              <a:rPr lang="zh-CN" altLang="en-US" sz="3900"/>
              <a:t>制定了</a:t>
            </a:r>
            <a:r>
              <a:rPr lang="en-US" altLang="zh-CN" sz="3900"/>
              <a:t>JavaBean</a:t>
            </a:r>
            <a:r>
              <a:rPr lang="zh-CN" altLang="en-US" sz="3900"/>
              <a:t>规范，按照</a:t>
            </a:r>
            <a:r>
              <a:rPr lang="en-US" altLang="zh-CN" sz="3900"/>
              <a:t>JavaBean</a:t>
            </a:r>
            <a:r>
              <a:rPr lang="zh-CN" altLang="en-US" sz="3900"/>
              <a:t>规范来编写，能够更简单的和其他框架一起使用。</a:t>
            </a:r>
            <a:endParaRPr lang="en-US" altLang="zh-CN" sz="3900"/>
          </a:p>
          <a:p>
            <a:pPr marL="0" indent="0">
              <a:buNone/>
            </a:pPr>
            <a:r>
              <a:rPr lang="en-US" altLang="zh-CN" sz="3900"/>
              <a:t>2</a:t>
            </a:r>
            <a:r>
              <a:rPr lang="zh-CN" altLang="en-US" sz="3900"/>
              <a:t>、</a:t>
            </a:r>
            <a:r>
              <a:rPr lang="en-US" altLang="zh-CN" sz="3900"/>
              <a:t>JavaBean</a:t>
            </a:r>
            <a:r>
              <a:rPr lang="zh-CN" altLang="en-US" sz="3900"/>
              <a:t>的规范细节非常多，这里只讲最重要的几点。其他以后自己研究。</a:t>
            </a:r>
          </a:p>
        </p:txBody>
      </p:sp>
    </p:spTree>
    <p:extLst>
      <p:ext uri="{BB962C8B-B14F-4D97-AF65-F5344CB8AC3E}">
        <p14:creationId xmlns:p14="http://schemas.microsoft.com/office/powerpoint/2010/main" val="110841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JavaBean</a:t>
            </a:r>
            <a:r>
              <a:rPr lang="zh-CN" altLang="en-US"/>
              <a:t>主要规则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77917"/>
            <a:ext cx="11981793" cy="60434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/>
              <a:t>1</a:t>
            </a:r>
            <a:r>
              <a:rPr lang="zh-CN" altLang="en-US" sz="3900"/>
              <a:t>、必须是</a:t>
            </a:r>
            <a:r>
              <a:rPr lang="en-US" altLang="zh-CN" sz="3900"/>
              <a:t>public</a:t>
            </a:r>
            <a:r>
              <a:rPr lang="zh-CN" altLang="en-US" sz="3900"/>
              <a:t>类；</a:t>
            </a:r>
            <a:endParaRPr lang="en-US" altLang="zh-CN" sz="3900"/>
          </a:p>
          <a:p>
            <a:pPr marL="0" indent="0">
              <a:buNone/>
            </a:pPr>
            <a:r>
              <a:rPr lang="en-US" altLang="zh-CN" sz="3900"/>
              <a:t>2</a:t>
            </a:r>
            <a:r>
              <a:rPr lang="zh-CN" altLang="en-US" sz="3900"/>
              <a:t>、成员变量用</a:t>
            </a:r>
            <a:r>
              <a:rPr lang="en-US" altLang="zh-CN" sz="3900"/>
              <a:t>private</a:t>
            </a:r>
            <a:r>
              <a:rPr lang="zh-CN" altLang="en-US" sz="3900"/>
              <a:t>，通过</a:t>
            </a:r>
            <a:r>
              <a:rPr lang="en-US" altLang="zh-CN" sz="3900"/>
              <a:t>public</a:t>
            </a:r>
            <a:r>
              <a:rPr lang="zh-CN" altLang="en-US" sz="3900"/>
              <a:t>的</a:t>
            </a:r>
            <a:r>
              <a:rPr lang="en-US" altLang="zh-CN" sz="3900"/>
              <a:t>setter</a:t>
            </a:r>
            <a:r>
              <a:rPr lang="zh-CN" altLang="en-US" sz="3900"/>
              <a:t>、</a:t>
            </a:r>
            <a:r>
              <a:rPr lang="en-US" altLang="zh-CN" sz="3900"/>
              <a:t>getter</a:t>
            </a:r>
            <a:r>
              <a:rPr lang="zh-CN" altLang="en-US" sz="3900"/>
              <a:t>方法访问。</a:t>
            </a:r>
            <a:endParaRPr lang="en-US" altLang="zh-CN" sz="3900"/>
          </a:p>
          <a:p>
            <a:pPr marL="0" indent="0">
              <a:buNone/>
            </a:pPr>
            <a:r>
              <a:rPr lang="en-US" altLang="zh-CN" sz="3900"/>
              <a:t>3</a:t>
            </a:r>
            <a:r>
              <a:rPr lang="zh-CN" altLang="en-US" sz="3900"/>
              <a:t>、也可以只提供 </a:t>
            </a:r>
            <a:r>
              <a:rPr lang="en-NZ" altLang="zh-CN" sz="3900"/>
              <a:t>getter </a:t>
            </a:r>
            <a:r>
              <a:rPr lang="zh-CN" altLang="en-US" sz="3900"/>
              <a:t>方法，这样的属性叫只读属性；也可以只提供 </a:t>
            </a:r>
            <a:r>
              <a:rPr lang="en-NZ" altLang="zh-CN" sz="3900"/>
              <a:t>setter </a:t>
            </a:r>
            <a:r>
              <a:rPr lang="zh-CN" altLang="en-US" sz="3900"/>
              <a:t>方法，这样的属性叫只写属性； 如果</a:t>
            </a:r>
            <a:r>
              <a:rPr lang="en-NZ" altLang="zh-CN" sz="3900"/>
              <a:t>getter/setter </a:t>
            </a:r>
            <a:r>
              <a:rPr lang="zh-CN" altLang="en-US" sz="3900"/>
              <a:t>都有，就叫可读可写属性。 </a:t>
            </a:r>
            <a:endParaRPr lang="en-US" altLang="zh-CN" sz="3900"/>
          </a:p>
          <a:p>
            <a:pPr marL="0" indent="0">
              <a:buNone/>
            </a:pPr>
            <a:r>
              <a:rPr lang="zh-CN" altLang="en-US" sz="3900"/>
              <a:t>举一个例子。</a:t>
            </a:r>
          </a:p>
        </p:txBody>
      </p:sp>
    </p:spTree>
    <p:extLst>
      <p:ext uri="{BB962C8B-B14F-4D97-AF65-F5344CB8AC3E}">
        <p14:creationId xmlns:p14="http://schemas.microsoft.com/office/powerpoint/2010/main" val="413285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Chain Setter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77918"/>
            <a:ext cx="11981793" cy="8630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000"/>
              <a:t>现在流行一种“链式编程”的风格。</a:t>
            </a:r>
            <a:endParaRPr lang="en-US" altLang="zh-CN" sz="30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7DC2D2-A8C6-4472-84F5-54B2D4CFA05E}"/>
              </a:ext>
            </a:extLst>
          </p:cNvPr>
          <p:cNvSpPr txBox="1"/>
          <p:nvPr/>
        </p:nvSpPr>
        <p:spPr>
          <a:xfrm>
            <a:off x="210208" y="1371601"/>
            <a:ext cx="588579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public class Person {</a:t>
            </a:r>
          </a:p>
          <a:p>
            <a:r>
              <a:rPr lang="zh-CN" altLang="en-US" b="1"/>
              <a:t>    private int age;</a:t>
            </a:r>
          </a:p>
          <a:p>
            <a:r>
              <a:rPr lang="zh-CN" altLang="en-US" b="1"/>
              <a:t>    private  String name;</a:t>
            </a:r>
          </a:p>
          <a:p>
            <a:r>
              <a:rPr lang="zh-CN" altLang="en-US" b="1"/>
              <a:t>    public int getAge() {</a:t>
            </a:r>
          </a:p>
          <a:p>
            <a:r>
              <a:rPr lang="zh-CN" altLang="en-US" b="1"/>
              <a:t>        return age;</a:t>
            </a:r>
          </a:p>
          <a:p>
            <a:r>
              <a:rPr lang="zh-CN" altLang="en-US" b="1"/>
              <a:t>    }</a:t>
            </a:r>
          </a:p>
          <a:p>
            <a:r>
              <a:rPr lang="zh-CN" altLang="en-US" b="1"/>
              <a:t>    public Person setAge(int age) {</a:t>
            </a:r>
          </a:p>
          <a:p>
            <a:r>
              <a:rPr lang="zh-CN" altLang="en-US" b="1"/>
              <a:t>        this.age = age;</a:t>
            </a:r>
          </a:p>
          <a:p>
            <a:r>
              <a:rPr lang="zh-CN" altLang="en-US" b="1"/>
              <a:t>        return this;</a:t>
            </a:r>
          </a:p>
          <a:p>
            <a:r>
              <a:rPr lang="zh-CN" altLang="en-US" b="1"/>
              <a:t>    }</a:t>
            </a:r>
          </a:p>
          <a:p>
            <a:r>
              <a:rPr lang="zh-CN" altLang="en-US" b="1"/>
              <a:t>    public String getName() {</a:t>
            </a:r>
          </a:p>
          <a:p>
            <a:r>
              <a:rPr lang="zh-CN" altLang="en-US" b="1"/>
              <a:t>        return name;</a:t>
            </a:r>
          </a:p>
          <a:p>
            <a:r>
              <a:rPr lang="zh-CN" altLang="en-US" b="1"/>
              <a:t>    }</a:t>
            </a:r>
          </a:p>
          <a:p>
            <a:r>
              <a:rPr lang="zh-CN" altLang="en-US" b="1"/>
              <a:t>    public Person setName(String name) {</a:t>
            </a:r>
          </a:p>
          <a:p>
            <a:r>
              <a:rPr lang="zh-CN" altLang="en-US" b="1"/>
              <a:t>        this.name = name;</a:t>
            </a:r>
          </a:p>
          <a:p>
            <a:r>
              <a:rPr lang="zh-CN" altLang="en-US" b="1"/>
              <a:t>        return this;</a:t>
            </a:r>
          </a:p>
          <a:p>
            <a:r>
              <a:rPr lang="zh-CN" altLang="en-US" b="1"/>
              <a:t>    }</a:t>
            </a:r>
          </a:p>
          <a:p>
            <a:r>
              <a:rPr lang="zh-CN" altLang="en-US" b="1"/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D995A8-4199-4A7F-994D-04E44370D743}"/>
              </a:ext>
            </a:extLst>
          </p:cNvPr>
          <p:cNvSpPr txBox="1"/>
          <p:nvPr/>
        </p:nvSpPr>
        <p:spPr>
          <a:xfrm>
            <a:off x="5256343" y="1562746"/>
            <a:ext cx="6546192" cy="3139321"/>
          </a:xfrm>
          <a:custGeom>
            <a:avLst/>
            <a:gdLst>
              <a:gd name="connsiteX0" fmla="*/ 0 w 6546192"/>
              <a:gd name="connsiteY0" fmla="*/ 0 h 3139321"/>
              <a:gd name="connsiteX1" fmla="*/ 660570 w 6546192"/>
              <a:gd name="connsiteY1" fmla="*/ 0 h 3139321"/>
              <a:gd name="connsiteX2" fmla="*/ 1190217 w 6546192"/>
              <a:gd name="connsiteY2" fmla="*/ 0 h 3139321"/>
              <a:gd name="connsiteX3" fmla="*/ 1719863 w 6546192"/>
              <a:gd name="connsiteY3" fmla="*/ 0 h 3139321"/>
              <a:gd name="connsiteX4" fmla="*/ 2445895 w 6546192"/>
              <a:gd name="connsiteY4" fmla="*/ 0 h 3139321"/>
              <a:gd name="connsiteX5" fmla="*/ 3041004 w 6546192"/>
              <a:gd name="connsiteY5" fmla="*/ 0 h 3139321"/>
              <a:gd name="connsiteX6" fmla="*/ 3636112 w 6546192"/>
              <a:gd name="connsiteY6" fmla="*/ 0 h 3139321"/>
              <a:gd name="connsiteX7" fmla="*/ 4034835 w 6546192"/>
              <a:gd name="connsiteY7" fmla="*/ 0 h 3139321"/>
              <a:gd name="connsiteX8" fmla="*/ 4629943 w 6546192"/>
              <a:gd name="connsiteY8" fmla="*/ 0 h 3139321"/>
              <a:gd name="connsiteX9" fmla="*/ 5094128 w 6546192"/>
              <a:gd name="connsiteY9" fmla="*/ 0 h 3139321"/>
              <a:gd name="connsiteX10" fmla="*/ 5689236 w 6546192"/>
              <a:gd name="connsiteY10" fmla="*/ 0 h 3139321"/>
              <a:gd name="connsiteX11" fmla="*/ 6546192 w 6546192"/>
              <a:gd name="connsiteY11" fmla="*/ 0 h 3139321"/>
              <a:gd name="connsiteX12" fmla="*/ 6546192 w 6546192"/>
              <a:gd name="connsiteY12" fmla="*/ 523220 h 3139321"/>
              <a:gd name="connsiteX13" fmla="*/ 6546192 w 6546192"/>
              <a:gd name="connsiteY13" fmla="*/ 983654 h 3139321"/>
              <a:gd name="connsiteX14" fmla="*/ 6546192 w 6546192"/>
              <a:gd name="connsiteY14" fmla="*/ 1538267 h 3139321"/>
              <a:gd name="connsiteX15" fmla="*/ 6546192 w 6546192"/>
              <a:gd name="connsiteY15" fmla="*/ 2030094 h 3139321"/>
              <a:gd name="connsiteX16" fmla="*/ 6546192 w 6546192"/>
              <a:gd name="connsiteY16" fmla="*/ 2490528 h 3139321"/>
              <a:gd name="connsiteX17" fmla="*/ 6546192 w 6546192"/>
              <a:gd name="connsiteY17" fmla="*/ 3139321 h 3139321"/>
              <a:gd name="connsiteX18" fmla="*/ 5820160 w 6546192"/>
              <a:gd name="connsiteY18" fmla="*/ 3139321 h 3139321"/>
              <a:gd name="connsiteX19" fmla="*/ 5225051 w 6546192"/>
              <a:gd name="connsiteY19" fmla="*/ 3139321 h 3139321"/>
              <a:gd name="connsiteX20" fmla="*/ 4760867 w 6546192"/>
              <a:gd name="connsiteY20" fmla="*/ 3139321 h 3139321"/>
              <a:gd name="connsiteX21" fmla="*/ 4231220 w 6546192"/>
              <a:gd name="connsiteY21" fmla="*/ 3139321 h 3139321"/>
              <a:gd name="connsiteX22" fmla="*/ 3636112 w 6546192"/>
              <a:gd name="connsiteY22" fmla="*/ 3139321 h 3139321"/>
              <a:gd name="connsiteX23" fmla="*/ 2975542 w 6546192"/>
              <a:gd name="connsiteY23" fmla="*/ 3139321 h 3139321"/>
              <a:gd name="connsiteX24" fmla="*/ 2380433 w 6546192"/>
              <a:gd name="connsiteY24" fmla="*/ 3139321 h 3139321"/>
              <a:gd name="connsiteX25" fmla="*/ 1916249 w 6546192"/>
              <a:gd name="connsiteY25" fmla="*/ 3139321 h 3139321"/>
              <a:gd name="connsiteX26" fmla="*/ 1517526 w 6546192"/>
              <a:gd name="connsiteY26" fmla="*/ 3139321 h 3139321"/>
              <a:gd name="connsiteX27" fmla="*/ 1053342 w 6546192"/>
              <a:gd name="connsiteY27" fmla="*/ 3139321 h 3139321"/>
              <a:gd name="connsiteX28" fmla="*/ 0 w 6546192"/>
              <a:gd name="connsiteY28" fmla="*/ 3139321 h 3139321"/>
              <a:gd name="connsiteX29" fmla="*/ 0 w 6546192"/>
              <a:gd name="connsiteY29" fmla="*/ 2678887 h 3139321"/>
              <a:gd name="connsiteX30" fmla="*/ 0 w 6546192"/>
              <a:gd name="connsiteY30" fmla="*/ 2187060 h 3139321"/>
              <a:gd name="connsiteX31" fmla="*/ 0 w 6546192"/>
              <a:gd name="connsiteY31" fmla="*/ 1726627 h 3139321"/>
              <a:gd name="connsiteX32" fmla="*/ 0 w 6546192"/>
              <a:gd name="connsiteY32" fmla="*/ 1172013 h 3139321"/>
              <a:gd name="connsiteX33" fmla="*/ 0 w 6546192"/>
              <a:gd name="connsiteY33" fmla="*/ 648793 h 3139321"/>
              <a:gd name="connsiteX34" fmla="*/ 0 w 6546192"/>
              <a:gd name="connsiteY34" fmla="*/ 0 h 313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546192" h="3139321" extrusionOk="0">
                <a:moveTo>
                  <a:pt x="0" y="0"/>
                </a:moveTo>
                <a:cubicBezTo>
                  <a:pt x="171130" y="-16971"/>
                  <a:pt x="520025" y="57243"/>
                  <a:pt x="660570" y="0"/>
                </a:cubicBezTo>
                <a:cubicBezTo>
                  <a:pt x="801115" y="-57243"/>
                  <a:pt x="1034363" y="28864"/>
                  <a:pt x="1190217" y="0"/>
                </a:cubicBezTo>
                <a:cubicBezTo>
                  <a:pt x="1346071" y="-28864"/>
                  <a:pt x="1497602" y="49963"/>
                  <a:pt x="1719863" y="0"/>
                </a:cubicBezTo>
                <a:cubicBezTo>
                  <a:pt x="1942124" y="-49963"/>
                  <a:pt x="2291325" y="18952"/>
                  <a:pt x="2445895" y="0"/>
                </a:cubicBezTo>
                <a:cubicBezTo>
                  <a:pt x="2600465" y="-18952"/>
                  <a:pt x="2787286" y="36508"/>
                  <a:pt x="3041004" y="0"/>
                </a:cubicBezTo>
                <a:cubicBezTo>
                  <a:pt x="3294722" y="-36508"/>
                  <a:pt x="3435942" y="71098"/>
                  <a:pt x="3636112" y="0"/>
                </a:cubicBezTo>
                <a:cubicBezTo>
                  <a:pt x="3836282" y="-71098"/>
                  <a:pt x="3919348" y="42978"/>
                  <a:pt x="4034835" y="0"/>
                </a:cubicBezTo>
                <a:cubicBezTo>
                  <a:pt x="4150322" y="-42978"/>
                  <a:pt x="4483531" y="50877"/>
                  <a:pt x="4629943" y="0"/>
                </a:cubicBezTo>
                <a:cubicBezTo>
                  <a:pt x="4776355" y="-50877"/>
                  <a:pt x="4924523" y="39413"/>
                  <a:pt x="5094128" y="0"/>
                </a:cubicBezTo>
                <a:cubicBezTo>
                  <a:pt x="5263734" y="-39413"/>
                  <a:pt x="5532802" y="70120"/>
                  <a:pt x="5689236" y="0"/>
                </a:cubicBezTo>
                <a:cubicBezTo>
                  <a:pt x="5845670" y="-70120"/>
                  <a:pt x="6349993" y="30040"/>
                  <a:pt x="6546192" y="0"/>
                </a:cubicBezTo>
                <a:cubicBezTo>
                  <a:pt x="6570864" y="130560"/>
                  <a:pt x="6494786" y="315316"/>
                  <a:pt x="6546192" y="523220"/>
                </a:cubicBezTo>
                <a:cubicBezTo>
                  <a:pt x="6597598" y="731124"/>
                  <a:pt x="6506545" y="786960"/>
                  <a:pt x="6546192" y="983654"/>
                </a:cubicBezTo>
                <a:cubicBezTo>
                  <a:pt x="6585839" y="1180348"/>
                  <a:pt x="6514944" y="1287729"/>
                  <a:pt x="6546192" y="1538267"/>
                </a:cubicBezTo>
                <a:cubicBezTo>
                  <a:pt x="6577440" y="1788805"/>
                  <a:pt x="6528874" y="1805159"/>
                  <a:pt x="6546192" y="2030094"/>
                </a:cubicBezTo>
                <a:cubicBezTo>
                  <a:pt x="6563510" y="2255029"/>
                  <a:pt x="6507749" y="2369617"/>
                  <a:pt x="6546192" y="2490528"/>
                </a:cubicBezTo>
                <a:cubicBezTo>
                  <a:pt x="6584635" y="2611439"/>
                  <a:pt x="6510863" y="2855130"/>
                  <a:pt x="6546192" y="3139321"/>
                </a:cubicBezTo>
                <a:cubicBezTo>
                  <a:pt x="6312390" y="3218944"/>
                  <a:pt x="6105869" y="3082366"/>
                  <a:pt x="5820160" y="3139321"/>
                </a:cubicBezTo>
                <a:cubicBezTo>
                  <a:pt x="5534451" y="3196276"/>
                  <a:pt x="5477707" y="3096546"/>
                  <a:pt x="5225051" y="3139321"/>
                </a:cubicBezTo>
                <a:cubicBezTo>
                  <a:pt x="4972395" y="3182096"/>
                  <a:pt x="4855451" y="3104616"/>
                  <a:pt x="4760867" y="3139321"/>
                </a:cubicBezTo>
                <a:cubicBezTo>
                  <a:pt x="4666283" y="3174026"/>
                  <a:pt x="4422151" y="3132908"/>
                  <a:pt x="4231220" y="3139321"/>
                </a:cubicBezTo>
                <a:cubicBezTo>
                  <a:pt x="4040289" y="3145734"/>
                  <a:pt x="3865052" y="3098452"/>
                  <a:pt x="3636112" y="3139321"/>
                </a:cubicBezTo>
                <a:cubicBezTo>
                  <a:pt x="3407172" y="3180190"/>
                  <a:pt x="3134264" y="3123391"/>
                  <a:pt x="2975542" y="3139321"/>
                </a:cubicBezTo>
                <a:cubicBezTo>
                  <a:pt x="2816820" y="3155251"/>
                  <a:pt x="2568656" y="3091929"/>
                  <a:pt x="2380433" y="3139321"/>
                </a:cubicBezTo>
                <a:cubicBezTo>
                  <a:pt x="2192210" y="3186713"/>
                  <a:pt x="2049822" y="3115394"/>
                  <a:pt x="1916249" y="3139321"/>
                </a:cubicBezTo>
                <a:cubicBezTo>
                  <a:pt x="1782676" y="3163248"/>
                  <a:pt x="1624194" y="3132476"/>
                  <a:pt x="1517526" y="3139321"/>
                </a:cubicBezTo>
                <a:cubicBezTo>
                  <a:pt x="1410858" y="3146166"/>
                  <a:pt x="1151723" y="3098929"/>
                  <a:pt x="1053342" y="3139321"/>
                </a:cubicBezTo>
                <a:cubicBezTo>
                  <a:pt x="954961" y="3179713"/>
                  <a:pt x="272916" y="3042266"/>
                  <a:pt x="0" y="3139321"/>
                </a:cubicBezTo>
                <a:cubicBezTo>
                  <a:pt x="-37906" y="2909311"/>
                  <a:pt x="20552" y="2809403"/>
                  <a:pt x="0" y="2678887"/>
                </a:cubicBezTo>
                <a:cubicBezTo>
                  <a:pt x="-20552" y="2548371"/>
                  <a:pt x="14655" y="2355074"/>
                  <a:pt x="0" y="2187060"/>
                </a:cubicBezTo>
                <a:cubicBezTo>
                  <a:pt x="-14655" y="2019046"/>
                  <a:pt x="21668" y="1851289"/>
                  <a:pt x="0" y="1726627"/>
                </a:cubicBezTo>
                <a:cubicBezTo>
                  <a:pt x="-21668" y="1601965"/>
                  <a:pt x="6797" y="1413921"/>
                  <a:pt x="0" y="1172013"/>
                </a:cubicBezTo>
                <a:cubicBezTo>
                  <a:pt x="-6797" y="930105"/>
                  <a:pt x="5011" y="829193"/>
                  <a:pt x="0" y="648793"/>
                </a:cubicBezTo>
                <a:cubicBezTo>
                  <a:pt x="-5011" y="468393"/>
                  <a:pt x="58021" y="244860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5586844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zh-CN" altLang="en-US" sz="2200"/>
              <a:t>用起来更简单</a:t>
            </a:r>
            <a:endParaRPr lang="en-US" altLang="zh-CN" sz="2200"/>
          </a:p>
          <a:p>
            <a:r>
              <a:rPr lang="en-NZ" altLang="zh-CN" sz="2200"/>
              <a:t>Person p1 = new Person().setName("</a:t>
            </a:r>
            <a:r>
              <a:rPr lang="zh-CN" altLang="en-US" sz="2200"/>
              <a:t>杨中科</a:t>
            </a:r>
            <a:r>
              <a:rPr lang="en-US" altLang="zh-CN" sz="2200"/>
              <a:t>").</a:t>
            </a:r>
            <a:r>
              <a:rPr lang="en-NZ" altLang="zh-CN" sz="2200"/>
              <a:t>setAge(18);</a:t>
            </a:r>
          </a:p>
          <a:p>
            <a:endParaRPr lang="en-NZ" altLang="zh-CN" sz="2200"/>
          </a:p>
          <a:p>
            <a:r>
              <a:rPr lang="zh-CN" altLang="en-US" sz="2200"/>
              <a:t>分析对象关系。</a:t>
            </a:r>
            <a:endParaRPr lang="en-US" altLang="zh-CN" sz="2200"/>
          </a:p>
          <a:p>
            <a:endParaRPr lang="en-US" altLang="zh-CN" sz="2200"/>
          </a:p>
          <a:p>
            <a:r>
              <a:rPr lang="zh-CN" altLang="en-US" sz="2200"/>
              <a:t>这种方式不符合</a:t>
            </a:r>
            <a:r>
              <a:rPr lang="en-US" altLang="zh-CN" sz="2200"/>
              <a:t>JavaBean</a:t>
            </a:r>
            <a:r>
              <a:rPr lang="zh-CN" altLang="en-US" sz="2200"/>
              <a:t>规范，因为规范要求</a:t>
            </a:r>
            <a:r>
              <a:rPr lang="en-US" altLang="zh-CN" sz="2200"/>
              <a:t>setter</a:t>
            </a:r>
            <a:r>
              <a:rPr lang="zh-CN" altLang="en-US" sz="2200"/>
              <a:t>方法返回值必须是</a:t>
            </a:r>
            <a:r>
              <a:rPr lang="en-US" altLang="zh-CN" sz="2200"/>
              <a:t>void</a:t>
            </a:r>
            <a:r>
              <a:rPr lang="zh-CN" altLang="en-US" sz="2200"/>
              <a:t>。因此部分“死板”的框架不支持这种写法。</a:t>
            </a:r>
            <a:endParaRPr lang="en-US" altLang="zh-CN" sz="2200"/>
          </a:p>
        </p:txBody>
      </p:sp>
    </p:spTree>
    <p:extLst>
      <p:ext uri="{BB962C8B-B14F-4D97-AF65-F5344CB8AC3E}">
        <p14:creationId xmlns:p14="http://schemas.microsoft.com/office/powerpoint/2010/main" val="305536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JavaBean</a:t>
            </a:r>
            <a:r>
              <a:rPr lang="zh-CN" altLang="en-US"/>
              <a:t>代码生成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77917"/>
            <a:ext cx="11981793" cy="60434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500"/>
              <a:t>简化</a:t>
            </a:r>
            <a:r>
              <a:rPr lang="en-US" altLang="zh-CN" sz="3500"/>
              <a:t>getter/setter</a:t>
            </a:r>
            <a:r>
              <a:rPr lang="zh-CN" altLang="en-US" sz="3500"/>
              <a:t>代码编写的方法，只要写</a:t>
            </a:r>
            <a:r>
              <a:rPr lang="en-US" altLang="zh-CN" sz="3500"/>
              <a:t>private</a:t>
            </a:r>
            <a:r>
              <a:rPr lang="zh-CN" altLang="en-US" sz="3500"/>
              <a:t>成员变量，其他帮你生成。</a:t>
            </a:r>
            <a:endParaRPr lang="en-US" altLang="zh-CN" sz="3500"/>
          </a:p>
          <a:p>
            <a:pPr marL="0" indent="0">
              <a:buNone/>
            </a:pPr>
            <a:r>
              <a:rPr lang="en-US" altLang="zh-CN" sz="3500"/>
              <a:t>1</a:t>
            </a:r>
            <a:r>
              <a:rPr lang="zh-CN" altLang="en-US" sz="3500"/>
              <a:t>、</a:t>
            </a:r>
            <a:r>
              <a:rPr lang="en-US" altLang="zh-CN" sz="3500"/>
              <a:t>IDEA</a:t>
            </a:r>
            <a:r>
              <a:rPr lang="zh-CN" altLang="en-US" sz="3500"/>
              <a:t>中生成代码：右键</a:t>
            </a:r>
            <a:r>
              <a:rPr lang="en-US" altLang="zh-CN" sz="3500"/>
              <a:t>【Generate】</a:t>
            </a:r>
            <a:r>
              <a:rPr lang="zh-CN" altLang="en-US" sz="3500"/>
              <a:t>→</a:t>
            </a:r>
            <a:r>
              <a:rPr lang="en-US" altLang="zh-CN" sz="3500"/>
              <a:t>【Getter/Setter】</a:t>
            </a:r>
            <a:r>
              <a:rPr lang="zh-CN" altLang="en-US" sz="3500"/>
              <a:t>，</a:t>
            </a:r>
            <a:r>
              <a:rPr lang="en-US" altLang="zh-CN" sz="3500"/>
              <a:t>Setter Template</a:t>
            </a:r>
            <a:r>
              <a:rPr lang="zh-CN" altLang="en-US" sz="3500"/>
              <a:t>中可以选择严格的</a:t>
            </a:r>
            <a:r>
              <a:rPr lang="en-US" altLang="zh-CN" sz="3500"/>
              <a:t>JavaBean</a:t>
            </a:r>
            <a:r>
              <a:rPr lang="zh-CN" altLang="en-US" sz="3500"/>
              <a:t>风格</a:t>
            </a:r>
            <a:r>
              <a:rPr lang="en-US" altLang="zh-CN" sz="3500"/>
              <a:t>(IntelliJ Default)</a:t>
            </a:r>
            <a:r>
              <a:rPr lang="zh-CN" altLang="en-US" sz="3500"/>
              <a:t>，还是链式编程风格</a:t>
            </a:r>
            <a:r>
              <a:rPr lang="en-US" altLang="zh-CN" sz="3500"/>
              <a:t>(Builder)</a:t>
            </a:r>
            <a:r>
              <a:rPr lang="zh-CN" altLang="en-US" sz="3500"/>
              <a:t>。</a:t>
            </a:r>
            <a:endParaRPr lang="en-US" altLang="zh-CN" sz="3500"/>
          </a:p>
          <a:p>
            <a:pPr marL="0" indent="0">
              <a:buNone/>
            </a:pPr>
            <a:r>
              <a:rPr lang="en-US" altLang="zh-CN" sz="3500"/>
              <a:t>2</a:t>
            </a:r>
            <a:r>
              <a:rPr lang="zh-CN" altLang="en-US" sz="3500"/>
              <a:t>、</a:t>
            </a:r>
            <a:r>
              <a:rPr lang="en-NZ" altLang="zh-CN" sz="3500"/>
              <a:t>Lombok(*)</a:t>
            </a:r>
            <a:r>
              <a:rPr lang="zh-CN" altLang="en-US" sz="3500"/>
              <a:t>：加上一个</a:t>
            </a:r>
            <a:r>
              <a:rPr lang="en-US" altLang="zh-CN" sz="3500"/>
              <a:t>@Data</a:t>
            </a:r>
            <a:r>
              <a:rPr lang="zh-CN" altLang="en-US" sz="3500"/>
              <a:t>，然后会在编译生成的代码中自动增加</a:t>
            </a:r>
            <a:r>
              <a:rPr lang="en-US" altLang="zh-CN" sz="3500"/>
              <a:t>setter/getter</a:t>
            </a:r>
            <a:r>
              <a:rPr lang="zh-CN" altLang="en-US" sz="3500"/>
              <a:t>等其他方法。缺点：依赖于插件。</a:t>
            </a:r>
            <a:endParaRPr lang="en-US" altLang="zh-CN" sz="3500"/>
          </a:p>
        </p:txBody>
      </p:sp>
    </p:spTree>
    <p:extLst>
      <p:ext uri="{BB962C8B-B14F-4D97-AF65-F5344CB8AC3E}">
        <p14:creationId xmlns:p14="http://schemas.microsoft.com/office/powerpoint/2010/main" val="1769996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5002</TotalTime>
  <Words>484</Words>
  <Application>Microsoft Office PowerPoint</Application>
  <PresentationFormat>宽屏</PresentationFormat>
  <Paragraphs>49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Arial</vt:lpstr>
      <vt:lpstr>Bookman Old Style</vt:lpstr>
      <vt:lpstr>Rockwell</vt:lpstr>
      <vt:lpstr>Damask</vt:lpstr>
      <vt:lpstr>主讲人：杨中科  SE101——  零基础玩Java  P3-7-JavaBean</vt:lpstr>
      <vt:lpstr>为什么JavaBean？</vt:lpstr>
      <vt:lpstr>JavaBean主要规则</vt:lpstr>
      <vt:lpstr>Chain Setter</vt:lpstr>
      <vt:lpstr>JavaBean代码生成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zhongke</cp:lastModifiedBy>
  <cp:revision>1571</cp:revision>
  <dcterms:created xsi:type="dcterms:W3CDTF">2021-01-02T23:47:39Z</dcterms:created>
  <dcterms:modified xsi:type="dcterms:W3CDTF">2021-05-06T08:37:57Z</dcterms:modified>
</cp:coreProperties>
</file>