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46"/>
  </p:notesMasterIdLst>
  <p:handoutMasterIdLst>
    <p:handoutMasterId r:id="rId47"/>
  </p:handoutMasterIdLst>
  <p:sldIdLst>
    <p:sldId id="358" r:id="rId2"/>
    <p:sldId id="359" r:id="rId3"/>
    <p:sldId id="409" r:id="rId4"/>
    <p:sldId id="395" r:id="rId5"/>
    <p:sldId id="372" r:id="rId6"/>
    <p:sldId id="373" r:id="rId7"/>
    <p:sldId id="360" r:id="rId8"/>
    <p:sldId id="390" r:id="rId9"/>
    <p:sldId id="389" r:id="rId10"/>
    <p:sldId id="380" r:id="rId11"/>
    <p:sldId id="381" r:id="rId12"/>
    <p:sldId id="365" r:id="rId13"/>
    <p:sldId id="383" r:id="rId14"/>
    <p:sldId id="382" r:id="rId15"/>
    <p:sldId id="386" r:id="rId16"/>
    <p:sldId id="401" r:id="rId17"/>
    <p:sldId id="391" r:id="rId18"/>
    <p:sldId id="362" r:id="rId19"/>
    <p:sldId id="374" r:id="rId20"/>
    <p:sldId id="375" r:id="rId21"/>
    <p:sldId id="376" r:id="rId22"/>
    <p:sldId id="377" r:id="rId23"/>
    <p:sldId id="385" r:id="rId24"/>
    <p:sldId id="367" r:id="rId25"/>
    <p:sldId id="384" r:id="rId26"/>
    <p:sldId id="369" r:id="rId27"/>
    <p:sldId id="402" r:id="rId28"/>
    <p:sldId id="387" r:id="rId29"/>
    <p:sldId id="394" r:id="rId30"/>
    <p:sldId id="388" r:id="rId31"/>
    <p:sldId id="370" r:id="rId32"/>
    <p:sldId id="400" r:id="rId33"/>
    <p:sldId id="392" r:id="rId34"/>
    <p:sldId id="407" r:id="rId35"/>
    <p:sldId id="396" r:id="rId36"/>
    <p:sldId id="397" r:id="rId37"/>
    <p:sldId id="408" r:id="rId38"/>
    <p:sldId id="393" r:id="rId39"/>
    <p:sldId id="405" r:id="rId40"/>
    <p:sldId id="406" r:id="rId41"/>
    <p:sldId id="399" r:id="rId42"/>
    <p:sldId id="368" r:id="rId43"/>
    <p:sldId id="404" r:id="rId44"/>
    <p:sldId id="403" r:id="rId45"/>
  </p:sldIdLst>
  <p:sldSz cx="9144000" cy="6858000" type="screen4x3"/>
  <p:notesSz cx="6794500" cy="99314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6666FF"/>
    <a:srgbClr val="A10058"/>
    <a:srgbClr val="77C0D7"/>
    <a:srgbClr val="7BA0C9"/>
    <a:srgbClr val="0093AB"/>
    <a:srgbClr val="002B60"/>
    <a:srgbClr val="66BCAA"/>
    <a:srgbClr val="ADC610"/>
    <a:srgbClr val="00404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79" autoAdjust="0"/>
    <p:restoredTop sz="89080" autoAdjust="0"/>
  </p:normalViewPr>
  <p:slideViewPr>
    <p:cSldViewPr>
      <p:cViewPr>
        <p:scale>
          <a:sx n="70" d="100"/>
          <a:sy n="70" d="100"/>
        </p:scale>
        <p:origin x="-1128" y="-96"/>
      </p:cViewPr>
      <p:guideLst>
        <p:guide orient="horz" pos="4069"/>
        <p:guide pos="5281"/>
      </p:guideLst>
    </p:cSldViewPr>
  </p:slideViewPr>
  <p:outlineViewPr>
    <p:cViewPr>
      <p:scale>
        <a:sx n="33" d="100"/>
        <a:sy n="33" d="100"/>
      </p:scale>
      <p:origin x="0" y="76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04"/>
    </p:cViewPr>
  </p:sorterViewPr>
  <p:notesViewPr>
    <p:cSldViewPr>
      <p:cViewPr varScale="1">
        <p:scale>
          <a:sx n="53" d="100"/>
          <a:sy n="53" d="100"/>
        </p:scale>
        <p:origin x="-1890" y="-84"/>
      </p:cViewPr>
      <p:guideLst>
        <p:guide orient="horz" pos="3127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79" cy="49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21" y="0"/>
            <a:ext cx="2944879" cy="49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4750"/>
            <a:ext cx="2944879" cy="49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21" y="9434750"/>
            <a:ext cx="2944879" cy="49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7740692E-680C-489F-B78C-E28BD74D5ECC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8566727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79" cy="49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21" y="0"/>
            <a:ext cx="2944879" cy="49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2813" y="744538"/>
            <a:ext cx="496887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67" y="4716580"/>
            <a:ext cx="4981767" cy="4469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4750"/>
            <a:ext cx="2944879" cy="49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21" y="9434750"/>
            <a:ext cx="2944879" cy="49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9E668E66-82A3-40E4-BD4B-42B99DE210B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1984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 txBox="1">
            <a:spLocks noGrp="1" noChangeArrowheads="1"/>
          </p:cNvSpPr>
          <p:nvPr/>
        </p:nvSpPr>
        <p:spPr bwMode="auto">
          <a:xfrm>
            <a:off x="3849689" y="9434513"/>
            <a:ext cx="2943225" cy="495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9982" tIns="46792" rIns="89982" bIns="46792" anchor="b"/>
          <a:lstStyle/>
          <a:p>
            <a:pPr defTabSz="441273" hangingPunct="0">
              <a:lnSpc>
                <a:spcPct val="95000"/>
              </a:lnSpc>
              <a:buClr>
                <a:srgbClr val="000000"/>
              </a:buClr>
              <a:buSzPct val="45000"/>
              <a:tabLst>
                <a:tab pos="722227" algn="l"/>
                <a:tab pos="1447628" algn="l"/>
                <a:tab pos="2169855" algn="l"/>
                <a:tab pos="2895256" algn="l"/>
              </a:tabLst>
            </a:pPr>
            <a:fld id="{D348B36B-4343-47D2-A7A8-D9872413E83D}" type="slidenum">
              <a:rPr lang="en-GB" sz="1200">
                <a:solidFill>
                  <a:srgbClr val="000000"/>
                </a:solidFill>
                <a:latin typeface="Times New Roman" pitchFamily="18" charset="0"/>
              </a:rPr>
              <a:pPr defTabSz="441273" hangingPunct="0">
                <a:lnSpc>
                  <a:spcPct val="95000"/>
                </a:lnSpc>
                <a:buClr>
                  <a:srgbClr val="000000"/>
                </a:buClr>
                <a:buSzPct val="45000"/>
                <a:tabLst>
                  <a:tab pos="722227" algn="l"/>
                  <a:tab pos="1447628" algn="l"/>
                  <a:tab pos="2169855" algn="l"/>
                  <a:tab pos="2895256" algn="l"/>
                </a:tabLst>
              </a:pPr>
              <a:t>3</a:t>
            </a:fld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4538"/>
            <a:ext cx="4965700" cy="3724275"/>
          </a:xfrm>
        </p:spPr>
      </p:sp>
      <p:sp>
        <p:nvSpPr>
          <p:cNvPr id="56324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906464" y="4718051"/>
            <a:ext cx="4981575" cy="4371975"/>
          </a:xfrm>
          <a:noFill/>
          <a:ln/>
        </p:spPr>
        <p:txBody>
          <a:bodyPr/>
          <a:lstStyle/>
          <a:p>
            <a:pPr lvl="1" eaLnBrk="1" hangingPunct="1">
              <a:lnSpc>
                <a:spcPct val="95000"/>
              </a:lnSpc>
              <a:spcBef>
                <a:spcPts val="463"/>
              </a:spcBef>
              <a:tabLst>
                <a:tab pos="0" algn="l"/>
                <a:tab pos="946038" algn="l"/>
                <a:tab pos="1893663" algn="l"/>
                <a:tab pos="2841287" algn="l"/>
                <a:tab pos="3788913" algn="l"/>
                <a:tab pos="4736538" algn="l"/>
                <a:tab pos="5684162" algn="l"/>
                <a:tab pos="6631787" algn="l"/>
                <a:tab pos="7579413" algn="l"/>
                <a:tab pos="8527037" algn="l"/>
                <a:tab pos="9474662" algn="l"/>
                <a:tab pos="10420700" algn="l"/>
              </a:tabLst>
            </a:pPr>
            <a:r>
              <a:rPr lang="en-GB" sz="1500" dirty="0">
                <a:ea typeface="Arial Unicode MS" pitchFamily="34" charset="-128"/>
                <a:cs typeface="Arial Unicode MS" pitchFamily="34" charset="-128"/>
              </a:rPr>
              <a:t>RL problems can be solved for relatively simple problems. For larger problems, learning becomes slow due to:</a:t>
            </a:r>
          </a:p>
          <a:p>
            <a:pPr lvl="1" eaLnBrk="1" hangingPunct="1">
              <a:lnSpc>
                <a:spcPct val="95000"/>
              </a:lnSpc>
              <a:spcBef>
                <a:spcPts val="463"/>
              </a:spcBef>
              <a:buFontTx/>
              <a:buChar char="-"/>
              <a:tabLst>
                <a:tab pos="0" algn="l"/>
                <a:tab pos="946038" algn="l"/>
                <a:tab pos="1893663" algn="l"/>
                <a:tab pos="2841287" algn="l"/>
                <a:tab pos="3788913" algn="l"/>
                <a:tab pos="4736538" algn="l"/>
                <a:tab pos="5684162" algn="l"/>
                <a:tab pos="6631787" algn="l"/>
                <a:tab pos="7579413" algn="l"/>
                <a:tab pos="8527037" algn="l"/>
                <a:tab pos="9474662" algn="l"/>
                <a:tab pos="10420700" algn="l"/>
              </a:tabLst>
            </a:pPr>
            <a:r>
              <a:rPr lang="en-GB" sz="1500" dirty="0">
                <a:ea typeface="Arial Unicode MS" pitchFamily="34" charset="-128"/>
                <a:cs typeface="Arial Unicode MS" pitchFamily="34" charset="-128"/>
              </a:rPr>
              <a:t>Continuous states. VF has to be approximated and a state is never encountered twice.</a:t>
            </a:r>
          </a:p>
          <a:p>
            <a:pPr lvl="1" eaLnBrk="1" hangingPunct="1">
              <a:lnSpc>
                <a:spcPct val="95000"/>
              </a:lnSpc>
              <a:spcBef>
                <a:spcPts val="463"/>
              </a:spcBef>
              <a:buFontTx/>
              <a:buChar char="-"/>
              <a:tabLst>
                <a:tab pos="0" algn="l"/>
                <a:tab pos="946038" algn="l"/>
                <a:tab pos="1893663" algn="l"/>
                <a:tab pos="2841287" algn="l"/>
                <a:tab pos="3788913" algn="l"/>
                <a:tab pos="4736538" algn="l"/>
                <a:tab pos="5684162" algn="l"/>
                <a:tab pos="6631787" algn="l"/>
                <a:tab pos="7579413" algn="l"/>
                <a:tab pos="8527037" algn="l"/>
                <a:tab pos="9474662" algn="l"/>
                <a:tab pos="10420700" algn="l"/>
              </a:tabLst>
            </a:pPr>
            <a:r>
              <a:rPr lang="en-GB" sz="1500" dirty="0">
                <a:ea typeface="Arial Unicode MS" pitchFamily="34" charset="-128"/>
                <a:cs typeface="Arial Unicode MS" pitchFamily="34" charset="-128"/>
              </a:rPr>
              <a:t>High number of dimensions: leads to a very high number of states. Makes it very difficult to determine VF for the total state-space</a:t>
            </a:r>
          </a:p>
          <a:p>
            <a:pPr lvl="1" eaLnBrk="1" hangingPunct="1">
              <a:lnSpc>
                <a:spcPct val="95000"/>
              </a:lnSpc>
              <a:spcBef>
                <a:spcPts val="463"/>
              </a:spcBef>
              <a:buFontTx/>
              <a:buChar char="-"/>
              <a:tabLst>
                <a:tab pos="0" algn="l"/>
                <a:tab pos="946038" algn="l"/>
                <a:tab pos="1893663" algn="l"/>
                <a:tab pos="2841287" algn="l"/>
                <a:tab pos="3788913" algn="l"/>
                <a:tab pos="4736538" algn="l"/>
                <a:tab pos="5684162" algn="l"/>
                <a:tab pos="6631787" algn="l"/>
                <a:tab pos="7579413" algn="l"/>
                <a:tab pos="8527037" algn="l"/>
                <a:tab pos="9474662" algn="l"/>
                <a:tab pos="10420700" algn="l"/>
              </a:tabLst>
            </a:pPr>
            <a:r>
              <a:rPr lang="en-GB" sz="1500" dirty="0">
                <a:ea typeface="Arial Unicode MS" pitchFamily="34" charset="-128"/>
                <a:cs typeface="Arial Unicode MS" pitchFamily="34" charset="-128"/>
              </a:rPr>
              <a:t>Slow propagation of information: Once the goal is found, this information propagates through the state-space very slowly. </a:t>
            </a:r>
          </a:p>
          <a:p>
            <a:pPr lvl="1" eaLnBrk="1" hangingPunct="1">
              <a:lnSpc>
                <a:spcPct val="95000"/>
              </a:lnSpc>
              <a:spcBef>
                <a:spcPts val="463"/>
              </a:spcBef>
              <a:buFontTx/>
              <a:buChar char="-"/>
              <a:tabLst>
                <a:tab pos="0" algn="l"/>
                <a:tab pos="946038" algn="l"/>
                <a:tab pos="1893663" algn="l"/>
                <a:tab pos="2841287" algn="l"/>
                <a:tab pos="3788913" algn="l"/>
                <a:tab pos="4736538" algn="l"/>
                <a:tab pos="5684162" algn="l"/>
                <a:tab pos="6631787" algn="l"/>
                <a:tab pos="7579413" algn="l"/>
                <a:tab pos="8527037" algn="l"/>
                <a:tab pos="9474662" algn="l"/>
                <a:tab pos="10420700" algn="l"/>
              </a:tabLst>
            </a:pPr>
            <a:endParaRPr lang="en-GB" sz="1500" dirty="0">
              <a:ea typeface="Arial Unicode MS" pitchFamily="34" charset="-128"/>
              <a:cs typeface="Arial Unicode MS" pitchFamily="34" charset="-128"/>
            </a:endParaRPr>
          </a:p>
          <a:p>
            <a:pPr lvl="1" eaLnBrk="1" hangingPunct="1">
              <a:lnSpc>
                <a:spcPct val="95000"/>
              </a:lnSpc>
              <a:spcBef>
                <a:spcPts val="463"/>
              </a:spcBef>
              <a:tabLst>
                <a:tab pos="0" algn="l"/>
                <a:tab pos="946038" algn="l"/>
                <a:tab pos="1893663" algn="l"/>
                <a:tab pos="2841287" algn="l"/>
                <a:tab pos="3788913" algn="l"/>
                <a:tab pos="4736538" algn="l"/>
                <a:tab pos="5684162" algn="l"/>
                <a:tab pos="6631787" algn="l"/>
                <a:tab pos="7579413" algn="l"/>
                <a:tab pos="8527037" algn="l"/>
                <a:tab pos="9474662" algn="l"/>
                <a:tab pos="10420700" algn="l"/>
              </a:tabLst>
            </a:pPr>
            <a:r>
              <a:rPr lang="en-GB" sz="1500" dirty="0">
                <a:ea typeface="Arial Unicode MS" pitchFamily="34" charset="-128"/>
                <a:cs typeface="Arial Unicode MS" pitchFamily="34" charset="-128"/>
              </a:rPr>
              <a:t>This last problem is dealt with in the work.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 txBox="1">
            <a:spLocks noGrp="1" noChangeArrowheads="1"/>
          </p:cNvSpPr>
          <p:nvPr/>
        </p:nvSpPr>
        <p:spPr bwMode="auto">
          <a:xfrm>
            <a:off x="3849689" y="9434513"/>
            <a:ext cx="2943225" cy="495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9982" tIns="46792" rIns="89982" bIns="46792" anchor="b"/>
          <a:lstStyle/>
          <a:p>
            <a:pPr defTabSz="441273" hangingPunct="0">
              <a:lnSpc>
                <a:spcPct val="95000"/>
              </a:lnSpc>
              <a:buClr>
                <a:srgbClr val="000000"/>
              </a:buClr>
              <a:buSzPct val="45000"/>
              <a:tabLst>
                <a:tab pos="722227" algn="l"/>
                <a:tab pos="1447628" algn="l"/>
                <a:tab pos="2169855" algn="l"/>
                <a:tab pos="2895256" algn="l"/>
              </a:tabLst>
            </a:pPr>
            <a:fld id="{250A1007-A4C1-43CC-8F9E-30FFD6038292}" type="slidenum">
              <a:rPr lang="en-GB" sz="1200">
                <a:solidFill>
                  <a:srgbClr val="000000"/>
                </a:solidFill>
                <a:latin typeface="Times New Roman" pitchFamily="18" charset="0"/>
              </a:rPr>
              <a:pPr defTabSz="441273" hangingPunct="0">
                <a:lnSpc>
                  <a:spcPct val="95000"/>
                </a:lnSpc>
                <a:buClr>
                  <a:srgbClr val="000000"/>
                </a:buClr>
                <a:buSzPct val="45000"/>
                <a:tabLst>
                  <a:tab pos="722227" algn="l"/>
                  <a:tab pos="1447628" algn="l"/>
                  <a:tab pos="2169855" algn="l"/>
                  <a:tab pos="2895256" algn="l"/>
                </a:tabLst>
              </a:pPr>
              <a:t>21</a:t>
            </a:fld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4538"/>
            <a:ext cx="4965700" cy="3724275"/>
          </a:xfrm>
        </p:spPr>
      </p:sp>
      <p:sp>
        <p:nvSpPr>
          <p:cNvPr id="61444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906464" y="4718051"/>
            <a:ext cx="4981575" cy="4371975"/>
          </a:xfrm>
          <a:noFill/>
          <a:ln/>
        </p:spPr>
        <p:txBody>
          <a:bodyPr/>
          <a:lstStyle/>
          <a:p>
            <a:pPr lvl="1" eaLnBrk="1" hangingPunct="1">
              <a:lnSpc>
                <a:spcPct val="95000"/>
              </a:lnSpc>
              <a:spcBef>
                <a:spcPts val="463"/>
              </a:spcBef>
              <a:tabLst>
                <a:tab pos="0" algn="l"/>
                <a:tab pos="946038" algn="l"/>
                <a:tab pos="1893663" algn="l"/>
                <a:tab pos="2841287" algn="l"/>
                <a:tab pos="3788913" algn="l"/>
                <a:tab pos="4736538" algn="l"/>
                <a:tab pos="5684162" algn="l"/>
                <a:tab pos="6631787" algn="l"/>
                <a:tab pos="7579413" algn="l"/>
                <a:tab pos="8527037" algn="l"/>
                <a:tab pos="9474662" algn="l"/>
                <a:tab pos="10420700" algn="l"/>
              </a:tabLst>
            </a:pPr>
            <a:r>
              <a:rPr lang="en-GB" sz="1500" dirty="0">
                <a:ea typeface="Arial Unicode MS" pitchFamily="34" charset="-128"/>
                <a:cs typeface="Arial Unicode MS" pitchFamily="34" charset="-128"/>
              </a:rPr>
              <a:t>Demands for the model-building technique:</a:t>
            </a:r>
          </a:p>
          <a:p>
            <a:pPr lvl="1" eaLnBrk="1" hangingPunct="1">
              <a:lnSpc>
                <a:spcPct val="95000"/>
              </a:lnSpc>
              <a:spcBef>
                <a:spcPts val="463"/>
              </a:spcBef>
              <a:buFontTx/>
              <a:buChar char="-"/>
              <a:tabLst>
                <a:tab pos="0" algn="l"/>
                <a:tab pos="946038" algn="l"/>
                <a:tab pos="1893663" algn="l"/>
                <a:tab pos="2841287" algn="l"/>
                <a:tab pos="3788913" algn="l"/>
                <a:tab pos="4736538" algn="l"/>
                <a:tab pos="5684162" algn="l"/>
                <a:tab pos="6631787" algn="l"/>
                <a:tab pos="7579413" algn="l"/>
                <a:tab pos="8527037" algn="l"/>
                <a:tab pos="9474662" algn="l"/>
                <a:tab pos="10420700" algn="l"/>
              </a:tabLst>
            </a:pPr>
            <a:r>
              <a:rPr lang="en-GB" sz="1500" dirty="0">
                <a:ea typeface="Arial Unicode MS" pitchFamily="34" charset="-128"/>
                <a:cs typeface="Arial Unicode MS" pitchFamily="34" charset="-128"/>
              </a:rPr>
              <a:t>Continuous states</a:t>
            </a:r>
          </a:p>
          <a:p>
            <a:pPr lvl="1" eaLnBrk="1" hangingPunct="1">
              <a:lnSpc>
                <a:spcPct val="95000"/>
              </a:lnSpc>
              <a:spcBef>
                <a:spcPts val="463"/>
              </a:spcBef>
              <a:buFontTx/>
              <a:buChar char="-"/>
              <a:tabLst>
                <a:tab pos="0" algn="l"/>
                <a:tab pos="946038" algn="l"/>
                <a:tab pos="1893663" algn="l"/>
                <a:tab pos="2841287" algn="l"/>
                <a:tab pos="3788913" algn="l"/>
                <a:tab pos="4736538" algn="l"/>
                <a:tab pos="5684162" algn="l"/>
                <a:tab pos="6631787" algn="l"/>
                <a:tab pos="7579413" algn="l"/>
                <a:tab pos="8527037" algn="l"/>
                <a:tab pos="9474662" algn="l"/>
                <a:tab pos="10420700" algn="l"/>
              </a:tabLst>
            </a:pPr>
            <a:r>
              <a:rPr lang="en-GB" sz="1500" dirty="0">
                <a:ea typeface="Arial Unicode MS" pitchFamily="34" charset="-128"/>
                <a:cs typeface="Arial Unicode MS" pitchFamily="34" charset="-128"/>
              </a:rPr>
              <a:t>Learning from few observations</a:t>
            </a:r>
          </a:p>
          <a:p>
            <a:pPr lvl="1" eaLnBrk="1" hangingPunct="1">
              <a:lnSpc>
                <a:spcPct val="95000"/>
              </a:lnSpc>
              <a:spcBef>
                <a:spcPts val="463"/>
              </a:spcBef>
              <a:buFontTx/>
              <a:buChar char="-"/>
              <a:tabLst>
                <a:tab pos="0" algn="l"/>
                <a:tab pos="946038" algn="l"/>
                <a:tab pos="1893663" algn="l"/>
                <a:tab pos="2841287" algn="l"/>
                <a:tab pos="3788913" algn="l"/>
                <a:tab pos="4736538" algn="l"/>
                <a:tab pos="5684162" algn="l"/>
                <a:tab pos="6631787" algn="l"/>
                <a:tab pos="7579413" algn="l"/>
                <a:tab pos="8527037" algn="l"/>
                <a:tab pos="9474662" algn="l"/>
                <a:tab pos="10420700" algn="l"/>
              </a:tabLst>
            </a:pPr>
            <a:r>
              <a:rPr lang="en-GB" sz="1500" dirty="0">
                <a:ea typeface="Arial Unicode MS" pitchFamily="34" charset="-128"/>
                <a:cs typeface="Arial Unicode MS" pitchFamily="34" charset="-128"/>
              </a:rPr>
              <a:t>Good accuracy (only in parts of state space?)</a:t>
            </a:r>
          </a:p>
          <a:p>
            <a:pPr lvl="1" eaLnBrk="1" hangingPunct="1">
              <a:lnSpc>
                <a:spcPct val="95000"/>
              </a:lnSpc>
              <a:spcBef>
                <a:spcPts val="463"/>
              </a:spcBef>
              <a:buFontTx/>
              <a:buChar char="-"/>
              <a:tabLst>
                <a:tab pos="0" algn="l"/>
                <a:tab pos="946038" algn="l"/>
                <a:tab pos="1893663" algn="l"/>
                <a:tab pos="2841287" algn="l"/>
                <a:tab pos="3788913" algn="l"/>
                <a:tab pos="4736538" algn="l"/>
                <a:tab pos="5684162" algn="l"/>
                <a:tab pos="6631787" algn="l"/>
                <a:tab pos="7579413" algn="l"/>
                <a:tab pos="8527037" algn="l"/>
                <a:tab pos="9474662" algn="l"/>
                <a:tab pos="10420700" algn="l"/>
              </a:tabLst>
            </a:pPr>
            <a:r>
              <a:rPr lang="en-GB" sz="1500" dirty="0">
                <a:ea typeface="Arial Unicode MS" pitchFamily="34" charset="-128"/>
                <a:cs typeface="Arial Unicode MS" pitchFamily="34" charset="-128"/>
              </a:rPr>
              <a:t>High dimensional problems</a:t>
            </a:r>
          </a:p>
          <a:p>
            <a:pPr lvl="1" eaLnBrk="1" hangingPunct="1">
              <a:lnSpc>
                <a:spcPct val="95000"/>
              </a:lnSpc>
              <a:spcBef>
                <a:spcPts val="463"/>
              </a:spcBef>
              <a:buFontTx/>
              <a:buChar char="-"/>
              <a:tabLst>
                <a:tab pos="0" algn="l"/>
                <a:tab pos="946038" algn="l"/>
                <a:tab pos="1893663" algn="l"/>
                <a:tab pos="2841287" algn="l"/>
                <a:tab pos="3788913" algn="l"/>
                <a:tab pos="4736538" algn="l"/>
                <a:tab pos="5684162" algn="l"/>
                <a:tab pos="6631787" algn="l"/>
                <a:tab pos="7579413" algn="l"/>
                <a:tab pos="8527037" algn="l"/>
                <a:tab pos="9474662" algn="l"/>
                <a:tab pos="10420700" algn="l"/>
              </a:tabLst>
            </a:pPr>
            <a:r>
              <a:rPr lang="en-GB" sz="1500" dirty="0">
                <a:ea typeface="Arial Unicode MS" pitchFamily="34" charset="-128"/>
                <a:cs typeface="Arial Unicode MS" pitchFamily="34" charset="-128"/>
              </a:rPr>
              <a:t>Efficient in CPU/memory usage (has to be applied in real time)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 txBox="1">
            <a:spLocks noGrp="1" noChangeArrowheads="1"/>
          </p:cNvSpPr>
          <p:nvPr/>
        </p:nvSpPr>
        <p:spPr bwMode="auto">
          <a:xfrm>
            <a:off x="3849689" y="9434513"/>
            <a:ext cx="2943225" cy="495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9982" tIns="46792" rIns="89982" bIns="46792" anchor="b"/>
          <a:lstStyle/>
          <a:p>
            <a:pPr defTabSz="441273" hangingPunct="0">
              <a:lnSpc>
                <a:spcPct val="95000"/>
              </a:lnSpc>
              <a:buClr>
                <a:srgbClr val="000000"/>
              </a:buClr>
              <a:buSzPct val="45000"/>
              <a:tabLst>
                <a:tab pos="722227" algn="l"/>
                <a:tab pos="1447628" algn="l"/>
                <a:tab pos="2169855" algn="l"/>
                <a:tab pos="2895256" algn="l"/>
              </a:tabLst>
            </a:pPr>
            <a:fld id="{9D7B536F-632E-4CB3-AE3D-DE6AE0E771D1}" type="slidenum">
              <a:rPr lang="en-GB" sz="1200">
                <a:solidFill>
                  <a:srgbClr val="000000"/>
                </a:solidFill>
                <a:latin typeface="Times New Roman" pitchFamily="18" charset="0"/>
              </a:rPr>
              <a:pPr defTabSz="441273" hangingPunct="0">
                <a:lnSpc>
                  <a:spcPct val="95000"/>
                </a:lnSpc>
                <a:buClr>
                  <a:srgbClr val="000000"/>
                </a:buClr>
                <a:buSzPct val="45000"/>
                <a:tabLst>
                  <a:tab pos="722227" algn="l"/>
                  <a:tab pos="1447628" algn="l"/>
                  <a:tab pos="2169855" algn="l"/>
                  <a:tab pos="2895256" algn="l"/>
                </a:tabLst>
              </a:pPr>
              <a:t>22</a:t>
            </a:fld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4538"/>
            <a:ext cx="4965700" cy="3724275"/>
          </a:xfrm>
        </p:spPr>
      </p:sp>
      <p:sp>
        <p:nvSpPr>
          <p:cNvPr id="62468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906464" y="4718051"/>
            <a:ext cx="4981575" cy="4371975"/>
          </a:xfrm>
          <a:noFill/>
          <a:ln/>
        </p:spPr>
        <p:txBody>
          <a:bodyPr/>
          <a:lstStyle/>
          <a:p>
            <a:pPr lvl="1" eaLnBrk="1" hangingPunct="1">
              <a:lnSpc>
                <a:spcPct val="95000"/>
              </a:lnSpc>
              <a:spcBef>
                <a:spcPts val="463"/>
              </a:spcBef>
              <a:tabLst>
                <a:tab pos="0" algn="l"/>
                <a:tab pos="946038" algn="l"/>
                <a:tab pos="1893663" algn="l"/>
                <a:tab pos="2841287" algn="l"/>
                <a:tab pos="3788913" algn="l"/>
                <a:tab pos="4736538" algn="l"/>
                <a:tab pos="5684162" algn="l"/>
                <a:tab pos="6631787" algn="l"/>
                <a:tab pos="7579413" algn="l"/>
                <a:tab pos="8527037" algn="l"/>
                <a:tab pos="9474662" algn="l"/>
                <a:tab pos="10420700" algn="l"/>
              </a:tabLst>
            </a:pPr>
            <a:r>
              <a:rPr lang="en-GB" sz="1500" dirty="0">
                <a:ea typeface="Arial Unicode MS" pitchFamily="34" charset="-128"/>
                <a:cs typeface="Arial Unicode MS" pitchFamily="34" charset="-128"/>
              </a:rPr>
              <a:t>Demands for the model-building technique:</a:t>
            </a:r>
          </a:p>
          <a:p>
            <a:pPr lvl="1" eaLnBrk="1" hangingPunct="1">
              <a:lnSpc>
                <a:spcPct val="95000"/>
              </a:lnSpc>
              <a:spcBef>
                <a:spcPts val="463"/>
              </a:spcBef>
              <a:buFontTx/>
              <a:buChar char="-"/>
              <a:tabLst>
                <a:tab pos="0" algn="l"/>
                <a:tab pos="946038" algn="l"/>
                <a:tab pos="1893663" algn="l"/>
                <a:tab pos="2841287" algn="l"/>
                <a:tab pos="3788913" algn="l"/>
                <a:tab pos="4736538" algn="l"/>
                <a:tab pos="5684162" algn="l"/>
                <a:tab pos="6631787" algn="l"/>
                <a:tab pos="7579413" algn="l"/>
                <a:tab pos="8527037" algn="l"/>
                <a:tab pos="9474662" algn="l"/>
                <a:tab pos="10420700" algn="l"/>
              </a:tabLst>
            </a:pPr>
            <a:r>
              <a:rPr lang="en-GB" sz="1500" dirty="0">
                <a:ea typeface="Arial Unicode MS" pitchFamily="34" charset="-128"/>
                <a:cs typeface="Arial Unicode MS" pitchFamily="34" charset="-128"/>
              </a:rPr>
              <a:t>Continuous states</a:t>
            </a:r>
          </a:p>
          <a:p>
            <a:pPr lvl="1" eaLnBrk="1" hangingPunct="1">
              <a:lnSpc>
                <a:spcPct val="95000"/>
              </a:lnSpc>
              <a:spcBef>
                <a:spcPts val="463"/>
              </a:spcBef>
              <a:buFontTx/>
              <a:buChar char="-"/>
              <a:tabLst>
                <a:tab pos="0" algn="l"/>
                <a:tab pos="946038" algn="l"/>
                <a:tab pos="1893663" algn="l"/>
                <a:tab pos="2841287" algn="l"/>
                <a:tab pos="3788913" algn="l"/>
                <a:tab pos="4736538" algn="l"/>
                <a:tab pos="5684162" algn="l"/>
                <a:tab pos="6631787" algn="l"/>
                <a:tab pos="7579413" algn="l"/>
                <a:tab pos="8527037" algn="l"/>
                <a:tab pos="9474662" algn="l"/>
                <a:tab pos="10420700" algn="l"/>
              </a:tabLst>
            </a:pPr>
            <a:r>
              <a:rPr lang="en-GB" sz="1500" dirty="0">
                <a:ea typeface="Arial Unicode MS" pitchFamily="34" charset="-128"/>
                <a:cs typeface="Arial Unicode MS" pitchFamily="34" charset="-128"/>
              </a:rPr>
              <a:t>Learning from few observations</a:t>
            </a:r>
          </a:p>
          <a:p>
            <a:pPr lvl="1" eaLnBrk="1" hangingPunct="1">
              <a:lnSpc>
                <a:spcPct val="95000"/>
              </a:lnSpc>
              <a:spcBef>
                <a:spcPts val="463"/>
              </a:spcBef>
              <a:buFontTx/>
              <a:buChar char="-"/>
              <a:tabLst>
                <a:tab pos="0" algn="l"/>
                <a:tab pos="946038" algn="l"/>
                <a:tab pos="1893663" algn="l"/>
                <a:tab pos="2841287" algn="l"/>
                <a:tab pos="3788913" algn="l"/>
                <a:tab pos="4736538" algn="l"/>
                <a:tab pos="5684162" algn="l"/>
                <a:tab pos="6631787" algn="l"/>
                <a:tab pos="7579413" algn="l"/>
                <a:tab pos="8527037" algn="l"/>
                <a:tab pos="9474662" algn="l"/>
                <a:tab pos="10420700" algn="l"/>
              </a:tabLst>
            </a:pPr>
            <a:r>
              <a:rPr lang="en-GB" sz="1500" dirty="0">
                <a:ea typeface="Arial Unicode MS" pitchFamily="34" charset="-128"/>
                <a:cs typeface="Arial Unicode MS" pitchFamily="34" charset="-128"/>
              </a:rPr>
              <a:t>Good accuracy (only in parts of state space?)</a:t>
            </a:r>
          </a:p>
          <a:p>
            <a:pPr lvl="1" eaLnBrk="1" hangingPunct="1">
              <a:lnSpc>
                <a:spcPct val="95000"/>
              </a:lnSpc>
              <a:spcBef>
                <a:spcPts val="463"/>
              </a:spcBef>
              <a:buFontTx/>
              <a:buChar char="-"/>
              <a:tabLst>
                <a:tab pos="0" algn="l"/>
                <a:tab pos="946038" algn="l"/>
                <a:tab pos="1893663" algn="l"/>
                <a:tab pos="2841287" algn="l"/>
                <a:tab pos="3788913" algn="l"/>
                <a:tab pos="4736538" algn="l"/>
                <a:tab pos="5684162" algn="l"/>
                <a:tab pos="6631787" algn="l"/>
                <a:tab pos="7579413" algn="l"/>
                <a:tab pos="8527037" algn="l"/>
                <a:tab pos="9474662" algn="l"/>
                <a:tab pos="10420700" algn="l"/>
              </a:tabLst>
            </a:pPr>
            <a:r>
              <a:rPr lang="en-GB" sz="1500" dirty="0">
                <a:ea typeface="Arial Unicode MS" pitchFamily="34" charset="-128"/>
                <a:cs typeface="Arial Unicode MS" pitchFamily="34" charset="-128"/>
              </a:rPr>
              <a:t>High dimensional problems</a:t>
            </a:r>
          </a:p>
          <a:p>
            <a:pPr lvl="1" eaLnBrk="1" hangingPunct="1">
              <a:lnSpc>
                <a:spcPct val="95000"/>
              </a:lnSpc>
              <a:spcBef>
                <a:spcPts val="463"/>
              </a:spcBef>
              <a:buFontTx/>
              <a:buChar char="-"/>
              <a:tabLst>
                <a:tab pos="0" algn="l"/>
                <a:tab pos="946038" algn="l"/>
                <a:tab pos="1893663" algn="l"/>
                <a:tab pos="2841287" algn="l"/>
                <a:tab pos="3788913" algn="l"/>
                <a:tab pos="4736538" algn="l"/>
                <a:tab pos="5684162" algn="l"/>
                <a:tab pos="6631787" algn="l"/>
                <a:tab pos="7579413" algn="l"/>
                <a:tab pos="8527037" algn="l"/>
                <a:tab pos="9474662" algn="l"/>
                <a:tab pos="10420700" algn="l"/>
              </a:tabLst>
            </a:pPr>
            <a:r>
              <a:rPr lang="en-GB" sz="1500" dirty="0">
                <a:ea typeface="Arial Unicode MS" pitchFamily="34" charset="-128"/>
                <a:cs typeface="Arial Unicode MS" pitchFamily="34" charset="-128"/>
              </a:rPr>
              <a:t>Efficient in CPU/memory usage (has to be applied in real time)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 txBox="1">
            <a:spLocks noGrp="1" noChangeArrowheads="1"/>
          </p:cNvSpPr>
          <p:nvPr/>
        </p:nvSpPr>
        <p:spPr bwMode="auto">
          <a:xfrm>
            <a:off x="3849689" y="9434513"/>
            <a:ext cx="2943225" cy="495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9982" tIns="46792" rIns="89982" bIns="46792" anchor="b"/>
          <a:lstStyle/>
          <a:p>
            <a:pPr defTabSz="441273" hangingPunct="0">
              <a:lnSpc>
                <a:spcPct val="95000"/>
              </a:lnSpc>
              <a:buClr>
                <a:srgbClr val="000000"/>
              </a:buClr>
              <a:buSzPct val="45000"/>
              <a:tabLst>
                <a:tab pos="722227" algn="l"/>
                <a:tab pos="1447628" algn="l"/>
                <a:tab pos="2169855" algn="l"/>
                <a:tab pos="2895256" algn="l"/>
              </a:tabLst>
            </a:pPr>
            <a:fld id="{9D7B536F-632E-4CB3-AE3D-DE6AE0E771D1}" type="slidenum">
              <a:rPr lang="en-GB" sz="1200">
                <a:solidFill>
                  <a:srgbClr val="000000"/>
                </a:solidFill>
                <a:latin typeface="Times New Roman" pitchFamily="18" charset="0"/>
              </a:rPr>
              <a:pPr defTabSz="441273" hangingPunct="0">
                <a:lnSpc>
                  <a:spcPct val="95000"/>
                </a:lnSpc>
                <a:buClr>
                  <a:srgbClr val="000000"/>
                </a:buClr>
                <a:buSzPct val="45000"/>
                <a:tabLst>
                  <a:tab pos="722227" algn="l"/>
                  <a:tab pos="1447628" algn="l"/>
                  <a:tab pos="2169855" algn="l"/>
                  <a:tab pos="2895256" algn="l"/>
                </a:tabLst>
              </a:pPr>
              <a:t>23</a:t>
            </a:fld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4538"/>
            <a:ext cx="4965700" cy="3724275"/>
          </a:xfrm>
        </p:spPr>
      </p:sp>
      <p:sp>
        <p:nvSpPr>
          <p:cNvPr id="62468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906464" y="4718051"/>
            <a:ext cx="4981575" cy="4371975"/>
          </a:xfrm>
          <a:noFill/>
          <a:ln/>
        </p:spPr>
        <p:txBody>
          <a:bodyPr/>
          <a:lstStyle/>
          <a:p>
            <a:pPr lvl="1" eaLnBrk="1" hangingPunct="1">
              <a:lnSpc>
                <a:spcPct val="95000"/>
              </a:lnSpc>
              <a:spcBef>
                <a:spcPts val="463"/>
              </a:spcBef>
              <a:tabLst>
                <a:tab pos="0" algn="l"/>
                <a:tab pos="946038" algn="l"/>
                <a:tab pos="1893663" algn="l"/>
                <a:tab pos="2841287" algn="l"/>
                <a:tab pos="3788913" algn="l"/>
                <a:tab pos="4736538" algn="l"/>
                <a:tab pos="5684162" algn="l"/>
                <a:tab pos="6631787" algn="l"/>
                <a:tab pos="7579413" algn="l"/>
                <a:tab pos="8527037" algn="l"/>
                <a:tab pos="9474662" algn="l"/>
                <a:tab pos="10420700" algn="l"/>
              </a:tabLst>
            </a:pPr>
            <a:r>
              <a:rPr lang="en-GB" sz="1500" dirty="0">
                <a:ea typeface="Arial Unicode MS" pitchFamily="34" charset="-128"/>
                <a:cs typeface="Arial Unicode MS" pitchFamily="34" charset="-128"/>
              </a:rPr>
              <a:t>Demands for the model-building technique:</a:t>
            </a:r>
          </a:p>
          <a:p>
            <a:pPr lvl="1" eaLnBrk="1" hangingPunct="1">
              <a:lnSpc>
                <a:spcPct val="95000"/>
              </a:lnSpc>
              <a:spcBef>
                <a:spcPts val="463"/>
              </a:spcBef>
              <a:buFontTx/>
              <a:buChar char="-"/>
              <a:tabLst>
                <a:tab pos="0" algn="l"/>
                <a:tab pos="946038" algn="l"/>
                <a:tab pos="1893663" algn="l"/>
                <a:tab pos="2841287" algn="l"/>
                <a:tab pos="3788913" algn="l"/>
                <a:tab pos="4736538" algn="l"/>
                <a:tab pos="5684162" algn="l"/>
                <a:tab pos="6631787" algn="l"/>
                <a:tab pos="7579413" algn="l"/>
                <a:tab pos="8527037" algn="l"/>
                <a:tab pos="9474662" algn="l"/>
                <a:tab pos="10420700" algn="l"/>
              </a:tabLst>
            </a:pPr>
            <a:r>
              <a:rPr lang="en-GB" sz="1500" dirty="0">
                <a:ea typeface="Arial Unicode MS" pitchFamily="34" charset="-128"/>
                <a:cs typeface="Arial Unicode MS" pitchFamily="34" charset="-128"/>
              </a:rPr>
              <a:t>Continuous states</a:t>
            </a:r>
          </a:p>
          <a:p>
            <a:pPr lvl="1" eaLnBrk="1" hangingPunct="1">
              <a:lnSpc>
                <a:spcPct val="95000"/>
              </a:lnSpc>
              <a:spcBef>
                <a:spcPts val="463"/>
              </a:spcBef>
              <a:buFontTx/>
              <a:buChar char="-"/>
              <a:tabLst>
                <a:tab pos="0" algn="l"/>
                <a:tab pos="946038" algn="l"/>
                <a:tab pos="1893663" algn="l"/>
                <a:tab pos="2841287" algn="l"/>
                <a:tab pos="3788913" algn="l"/>
                <a:tab pos="4736538" algn="l"/>
                <a:tab pos="5684162" algn="l"/>
                <a:tab pos="6631787" algn="l"/>
                <a:tab pos="7579413" algn="l"/>
                <a:tab pos="8527037" algn="l"/>
                <a:tab pos="9474662" algn="l"/>
                <a:tab pos="10420700" algn="l"/>
              </a:tabLst>
            </a:pPr>
            <a:r>
              <a:rPr lang="en-GB" sz="1500" dirty="0">
                <a:ea typeface="Arial Unicode MS" pitchFamily="34" charset="-128"/>
                <a:cs typeface="Arial Unicode MS" pitchFamily="34" charset="-128"/>
              </a:rPr>
              <a:t>Learning from few observations</a:t>
            </a:r>
          </a:p>
          <a:p>
            <a:pPr lvl="1" eaLnBrk="1" hangingPunct="1">
              <a:lnSpc>
                <a:spcPct val="95000"/>
              </a:lnSpc>
              <a:spcBef>
                <a:spcPts val="463"/>
              </a:spcBef>
              <a:buFontTx/>
              <a:buChar char="-"/>
              <a:tabLst>
                <a:tab pos="0" algn="l"/>
                <a:tab pos="946038" algn="l"/>
                <a:tab pos="1893663" algn="l"/>
                <a:tab pos="2841287" algn="l"/>
                <a:tab pos="3788913" algn="l"/>
                <a:tab pos="4736538" algn="l"/>
                <a:tab pos="5684162" algn="l"/>
                <a:tab pos="6631787" algn="l"/>
                <a:tab pos="7579413" algn="l"/>
                <a:tab pos="8527037" algn="l"/>
                <a:tab pos="9474662" algn="l"/>
                <a:tab pos="10420700" algn="l"/>
              </a:tabLst>
            </a:pPr>
            <a:r>
              <a:rPr lang="en-GB" sz="1500" dirty="0">
                <a:ea typeface="Arial Unicode MS" pitchFamily="34" charset="-128"/>
                <a:cs typeface="Arial Unicode MS" pitchFamily="34" charset="-128"/>
              </a:rPr>
              <a:t>Good accuracy (only in parts of state space?)</a:t>
            </a:r>
          </a:p>
          <a:p>
            <a:pPr lvl="1" eaLnBrk="1" hangingPunct="1">
              <a:lnSpc>
                <a:spcPct val="95000"/>
              </a:lnSpc>
              <a:spcBef>
                <a:spcPts val="463"/>
              </a:spcBef>
              <a:buFontTx/>
              <a:buChar char="-"/>
              <a:tabLst>
                <a:tab pos="0" algn="l"/>
                <a:tab pos="946038" algn="l"/>
                <a:tab pos="1893663" algn="l"/>
                <a:tab pos="2841287" algn="l"/>
                <a:tab pos="3788913" algn="l"/>
                <a:tab pos="4736538" algn="l"/>
                <a:tab pos="5684162" algn="l"/>
                <a:tab pos="6631787" algn="l"/>
                <a:tab pos="7579413" algn="l"/>
                <a:tab pos="8527037" algn="l"/>
                <a:tab pos="9474662" algn="l"/>
                <a:tab pos="10420700" algn="l"/>
              </a:tabLst>
            </a:pPr>
            <a:r>
              <a:rPr lang="en-GB" sz="1500" dirty="0">
                <a:ea typeface="Arial Unicode MS" pitchFamily="34" charset="-128"/>
                <a:cs typeface="Arial Unicode MS" pitchFamily="34" charset="-128"/>
              </a:rPr>
              <a:t>High dimensional problems</a:t>
            </a:r>
          </a:p>
          <a:p>
            <a:pPr lvl="1" eaLnBrk="1" hangingPunct="1">
              <a:lnSpc>
                <a:spcPct val="95000"/>
              </a:lnSpc>
              <a:spcBef>
                <a:spcPts val="463"/>
              </a:spcBef>
              <a:buFontTx/>
              <a:buChar char="-"/>
              <a:tabLst>
                <a:tab pos="0" algn="l"/>
                <a:tab pos="946038" algn="l"/>
                <a:tab pos="1893663" algn="l"/>
                <a:tab pos="2841287" algn="l"/>
                <a:tab pos="3788913" algn="l"/>
                <a:tab pos="4736538" algn="l"/>
                <a:tab pos="5684162" algn="l"/>
                <a:tab pos="6631787" algn="l"/>
                <a:tab pos="7579413" algn="l"/>
                <a:tab pos="8527037" algn="l"/>
                <a:tab pos="9474662" algn="l"/>
                <a:tab pos="10420700" algn="l"/>
              </a:tabLst>
            </a:pPr>
            <a:r>
              <a:rPr lang="en-GB" sz="1500" dirty="0">
                <a:ea typeface="Arial Unicode MS" pitchFamily="34" charset="-128"/>
                <a:cs typeface="Arial Unicode MS" pitchFamily="34" charset="-128"/>
              </a:rPr>
              <a:t>Efficient in CPU/memory usage (has to be applied in real time)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CC540CA-78CA-4FFA-B4FB-63824E41EAE7}" type="slidenum">
              <a:rPr lang="en-GB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/>
              <a:t>4</a:t>
            </a:fld>
            <a:endParaRPr lang="en-GB" smtClean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4538"/>
            <a:ext cx="4965700" cy="3724275"/>
          </a:xfrm>
        </p:spPr>
      </p:sp>
      <p:sp>
        <p:nvSpPr>
          <p:cNvPr id="57348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906464" y="4718051"/>
            <a:ext cx="4981575" cy="4371975"/>
          </a:xfrm>
          <a:noFill/>
          <a:ln/>
        </p:spPr>
        <p:txBody>
          <a:bodyPr/>
          <a:lstStyle/>
          <a:p>
            <a:pPr lvl="1" eaLnBrk="1" hangingPunct="1">
              <a:lnSpc>
                <a:spcPct val="95000"/>
              </a:lnSpc>
              <a:spcBef>
                <a:spcPts val="463"/>
              </a:spcBef>
              <a:tabLst>
                <a:tab pos="0" algn="l"/>
                <a:tab pos="946038" algn="l"/>
                <a:tab pos="1893663" algn="l"/>
                <a:tab pos="2841287" algn="l"/>
                <a:tab pos="3788913" algn="l"/>
                <a:tab pos="4736538" algn="l"/>
                <a:tab pos="5684162" algn="l"/>
                <a:tab pos="6631787" algn="l"/>
                <a:tab pos="7579413" algn="l"/>
                <a:tab pos="8527037" algn="l"/>
                <a:tab pos="9474662" algn="l"/>
                <a:tab pos="10420700" algn="l"/>
              </a:tabLst>
            </a:pPr>
            <a:r>
              <a:rPr lang="en-GB" sz="1500" dirty="0">
                <a:ea typeface="Arial Unicode MS" pitchFamily="34" charset="-128"/>
                <a:cs typeface="Arial Unicode MS" pitchFamily="34" charset="-128"/>
              </a:rPr>
              <a:t>RL problems can be solved for relatively simple problems. For larger problems, learning becomes slow due to:</a:t>
            </a:r>
          </a:p>
          <a:p>
            <a:pPr lvl="1" eaLnBrk="1" hangingPunct="1">
              <a:lnSpc>
                <a:spcPct val="95000"/>
              </a:lnSpc>
              <a:spcBef>
                <a:spcPts val="463"/>
              </a:spcBef>
              <a:buFontTx/>
              <a:buChar char="-"/>
              <a:tabLst>
                <a:tab pos="0" algn="l"/>
                <a:tab pos="946038" algn="l"/>
                <a:tab pos="1893663" algn="l"/>
                <a:tab pos="2841287" algn="l"/>
                <a:tab pos="3788913" algn="l"/>
                <a:tab pos="4736538" algn="l"/>
                <a:tab pos="5684162" algn="l"/>
                <a:tab pos="6631787" algn="l"/>
                <a:tab pos="7579413" algn="l"/>
                <a:tab pos="8527037" algn="l"/>
                <a:tab pos="9474662" algn="l"/>
                <a:tab pos="10420700" algn="l"/>
              </a:tabLst>
            </a:pPr>
            <a:r>
              <a:rPr lang="en-GB" sz="1500" dirty="0">
                <a:ea typeface="Arial Unicode MS" pitchFamily="34" charset="-128"/>
                <a:cs typeface="Arial Unicode MS" pitchFamily="34" charset="-128"/>
              </a:rPr>
              <a:t>Continuous states. VF has to be approximated and a state is never encountered twice.</a:t>
            </a:r>
          </a:p>
          <a:p>
            <a:pPr lvl="1" eaLnBrk="1" hangingPunct="1">
              <a:lnSpc>
                <a:spcPct val="95000"/>
              </a:lnSpc>
              <a:spcBef>
                <a:spcPts val="463"/>
              </a:spcBef>
              <a:buFontTx/>
              <a:buChar char="-"/>
              <a:tabLst>
                <a:tab pos="0" algn="l"/>
                <a:tab pos="946038" algn="l"/>
                <a:tab pos="1893663" algn="l"/>
                <a:tab pos="2841287" algn="l"/>
                <a:tab pos="3788913" algn="l"/>
                <a:tab pos="4736538" algn="l"/>
                <a:tab pos="5684162" algn="l"/>
                <a:tab pos="6631787" algn="l"/>
                <a:tab pos="7579413" algn="l"/>
                <a:tab pos="8527037" algn="l"/>
                <a:tab pos="9474662" algn="l"/>
                <a:tab pos="10420700" algn="l"/>
              </a:tabLst>
            </a:pPr>
            <a:r>
              <a:rPr lang="en-GB" sz="1500" dirty="0">
                <a:ea typeface="Arial Unicode MS" pitchFamily="34" charset="-128"/>
                <a:cs typeface="Arial Unicode MS" pitchFamily="34" charset="-128"/>
              </a:rPr>
              <a:t>High number of dimensions: leads to a very high number of states. Makes it very difficult to determine VF for the total state-space</a:t>
            </a:r>
          </a:p>
          <a:p>
            <a:pPr lvl="1" eaLnBrk="1" hangingPunct="1">
              <a:lnSpc>
                <a:spcPct val="95000"/>
              </a:lnSpc>
              <a:spcBef>
                <a:spcPts val="463"/>
              </a:spcBef>
              <a:buFontTx/>
              <a:buChar char="-"/>
              <a:tabLst>
                <a:tab pos="0" algn="l"/>
                <a:tab pos="946038" algn="l"/>
                <a:tab pos="1893663" algn="l"/>
                <a:tab pos="2841287" algn="l"/>
                <a:tab pos="3788913" algn="l"/>
                <a:tab pos="4736538" algn="l"/>
                <a:tab pos="5684162" algn="l"/>
                <a:tab pos="6631787" algn="l"/>
                <a:tab pos="7579413" algn="l"/>
                <a:tab pos="8527037" algn="l"/>
                <a:tab pos="9474662" algn="l"/>
                <a:tab pos="10420700" algn="l"/>
              </a:tabLst>
            </a:pPr>
            <a:r>
              <a:rPr lang="en-GB" sz="1500" dirty="0">
                <a:ea typeface="Arial Unicode MS" pitchFamily="34" charset="-128"/>
                <a:cs typeface="Arial Unicode MS" pitchFamily="34" charset="-128"/>
              </a:rPr>
              <a:t>Slow propagation of information: Once the goal is found, this information propagates through the state-space very slowly. </a:t>
            </a:r>
          </a:p>
          <a:p>
            <a:pPr lvl="1" eaLnBrk="1" hangingPunct="1">
              <a:lnSpc>
                <a:spcPct val="95000"/>
              </a:lnSpc>
              <a:spcBef>
                <a:spcPts val="463"/>
              </a:spcBef>
              <a:buFontTx/>
              <a:buChar char="-"/>
              <a:tabLst>
                <a:tab pos="0" algn="l"/>
                <a:tab pos="946038" algn="l"/>
                <a:tab pos="1893663" algn="l"/>
                <a:tab pos="2841287" algn="l"/>
                <a:tab pos="3788913" algn="l"/>
                <a:tab pos="4736538" algn="l"/>
                <a:tab pos="5684162" algn="l"/>
                <a:tab pos="6631787" algn="l"/>
                <a:tab pos="7579413" algn="l"/>
                <a:tab pos="8527037" algn="l"/>
                <a:tab pos="9474662" algn="l"/>
                <a:tab pos="10420700" algn="l"/>
              </a:tabLst>
            </a:pPr>
            <a:endParaRPr lang="en-GB" sz="1500" dirty="0">
              <a:ea typeface="Arial Unicode MS" pitchFamily="34" charset="-128"/>
              <a:cs typeface="Arial Unicode MS" pitchFamily="34" charset="-128"/>
            </a:endParaRPr>
          </a:p>
          <a:p>
            <a:pPr lvl="1" eaLnBrk="1" hangingPunct="1">
              <a:lnSpc>
                <a:spcPct val="95000"/>
              </a:lnSpc>
              <a:spcBef>
                <a:spcPts val="463"/>
              </a:spcBef>
              <a:tabLst>
                <a:tab pos="0" algn="l"/>
                <a:tab pos="946038" algn="l"/>
                <a:tab pos="1893663" algn="l"/>
                <a:tab pos="2841287" algn="l"/>
                <a:tab pos="3788913" algn="l"/>
                <a:tab pos="4736538" algn="l"/>
                <a:tab pos="5684162" algn="l"/>
                <a:tab pos="6631787" algn="l"/>
                <a:tab pos="7579413" algn="l"/>
                <a:tab pos="8527037" algn="l"/>
                <a:tab pos="9474662" algn="l"/>
                <a:tab pos="10420700" algn="l"/>
              </a:tabLst>
            </a:pPr>
            <a:r>
              <a:rPr lang="en-GB" sz="1500" dirty="0">
                <a:ea typeface="Arial Unicode MS" pitchFamily="34" charset="-128"/>
                <a:cs typeface="Arial Unicode MS" pitchFamily="34" charset="-128"/>
              </a:rPr>
              <a:t>This last problem is dealt with in the work.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CC540CA-78CA-4FFA-B4FB-63824E41EAE7}" type="slidenum">
              <a:rPr lang="en-GB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/>
              <a:t>5</a:t>
            </a:fld>
            <a:endParaRPr lang="en-GB" smtClean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4538"/>
            <a:ext cx="4965700" cy="3724275"/>
          </a:xfrm>
        </p:spPr>
      </p:sp>
      <p:sp>
        <p:nvSpPr>
          <p:cNvPr id="57348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906464" y="4718051"/>
            <a:ext cx="4981575" cy="4371975"/>
          </a:xfrm>
          <a:noFill/>
          <a:ln/>
        </p:spPr>
        <p:txBody>
          <a:bodyPr/>
          <a:lstStyle/>
          <a:p>
            <a:pPr lvl="1" eaLnBrk="1" hangingPunct="1">
              <a:lnSpc>
                <a:spcPct val="95000"/>
              </a:lnSpc>
              <a:spcBef>
                <a:spcPts val="463"/>
              </a:spcBef>
              <a:tabLst>
                <a:tab pos="0" algn="l"/>
                <a:tab pos="946038" algn="l"/>
                <a:tab pos="1893663" algn="l"/>
                <a:tab pos="2841287" algn="l"/>
                <a:tab pos="3788913" algn="l"/>
                <a:tab pos="4736538" algn="l"/>
                <a:tab pos="5684162" algn="l"/>
                <a:tab pos="6631787" algn="l"/>
                <a:tab pos="7579413" algn="l"/>
                <a:tab pos="8527037" algn="l"/>
                <a:tab pos="9474662" algn="l"/>
                <a:tab pos="10420700" algn="l"/>
              </a:tabLst>
            </a:pPr>
            <a:r>
              <a:rPr lang="en-GB" sz="1500" dirty="0">
                <a:ea typeface="Arial Unicode MS" pitchFamily="34" charset="-128"/>
                <a:cs typeface="Arial Unicode MS" pitchFamily="34" charset="-128"/>
              </a:rPr>
              <a:t>RL problems can be solved for relatively simple problems. For larger problems, learning becomes slow due to:</a:t>
            </a:r>
          </a:p>
          <a:p>
            <a:pPr lvl="1" eaLnBrk="1" hangingPunct="1">
              <a:lnSpc>
                <a:spcPct val="95000"/>
              </a:lnSpc>
              <a:spcBef>
                <a:spcPts val="463"/>
              </a:spcBef>
              <a:buFontTx/>
              <a:buChar char="-"/>
              <a:tabLst>
                <a:tab pos="0" algn="l"/>
                <a:tab pos="946038" algn="l"/>
                <a:tab pos="1893663" algn="l"/>
                <a:tab pos="2841287" algn="l"/>
                <a:tab pos="3788913" algn="l"/>
                <a:tab pos="4736538" algn="l"/>
                <a:tab pos="5684162" algn="l"/>
                <a:tab pos="6631787" algn="l"/>
                <a:tab pos="7579413" algn="l"/>
                <a:tab pos="8527037" algn="l"/>
                <a:tab pos="9474662" algn="l"/>
                <a:tab pos="10420700" algn="l"/>
              </a:tabLst>
            </a:pPr>
            <a:r>
              <a:rPr lang="en-GB" sz="1500" dirty="0">
                <a:ea typeface="Arial Unicode MS" pitchFamily="34" charset="-128"/>
                <a:cs typeface="Arial Unicode MS" pitchFamily="34" charset="-128"/>
              </a:rPr>
              <a:t>Continuous states. VF has to be approximated and a state is never encountered twice.</a:t>
            </a:r>
          </a:p>
          <a:p>
            <a:pPr lvl="1" eaLnBrk="1" hangingPunct="1">
              <a:lnSpc>
                <a:spcPct val="95000"/>
              </a:lnSpc>
              <a:spcBef>
                <a:spcPts val="463"/>
              </a:spcBef>
              <a:buFontTx/>
              <a:buChar char="-"/>
              <a:tabLst>
                <a:tab pos="0" algn="l"/>
                <a:tab pos="946038" algn="l"/>
                <a:tab pos="1893663" algn="l"/>
                <a:tab pos="2841287" algn="l"/>
                <a:tab pos="3788913" algn="l"/>
                <a:tab pos="4736538" algn="l"/>
                <a:tab pos="5684162" algn="l"/>
                <a:tab pos="6631787" algn="l"/>
                <a:tab pos="7579413" algn="l"/>
                <a:tab pos="8527037" algn="l"/>
                <a:tab pos="9474662" algn="l"/>
                <a:tab pos="10420700" algn="l"/>
              </a:tabLst>
            </a:pPr>
            <a:r>
              <a:rPr lang="en-GB" sz="1500" dirty="0">
                <a:ea typeface="Arial Unicode MS" pitchFamily="34" charset="-128"/>
                <a:cs typeface="Arial Unicode MS" pitchFamily="34" charset="-128"/>
              </a:rPr>
              <a:t>High number of dimensions: leads to a very high number of states. Makes it very difficult to determine VF for the total state-space</a:t>
            </a:r>
          </a:p>
          <a:p>
            <a:pPr lvl="1" eaLnBrk="1" hangingPunct="1">
              <a:lnSpc>
                <a:spcPct val="95000"/>
              </a:lnSpc>
              <a:spcBef>
                <a:spcPts val="463"/>
              </a:spcBef>
              <a:buFontTx/>
              <a:buChar char="-"/>
              <a:tabLst>
                <a:tab pos="0" algn="l"/>
                <a:tab pos="946038" algn="l"/>
                <a:tab pos="1893663" algn="l"/>
                <a:tab pos="2841287" algn="l"/>
                <a:tab pos="3788913" algn="l"/>
                <a:tab pos="4736538" algn="l"/>
                <a:tab pos="5684162" algn="l"/>
                <a:tab pos="6631787" algn="l"/>
                <a:tab pos="7579413" algn="l"/>
                <a:tab pos="8527037" algn="l"/>
                <a:tab pos="9474662" algn="l"/>
                <a:tab pos="10420700" algn="l"/>
              </a:tabLst>
            </a:pPr>
            <a:r>
              <a:rPr lang="en-GB" sz="1500" dirty="0">
                <a:ea typeface="Arial Unicode MS" pitchFamily="34" charset="-128"/>
                <a:cs typeface="Arial Unicode MS" pitchFamily="34" charset="-128"/>
              </a:rPr>
              <a:t>Slow propagation of information: Once the goal is found, this information propagates through the state-space very slowly. </a:t>
            </a:r>
          </a:p>
          <a:p>
            <a:pPr lvl="1" eaLnBrk="1" hangingPunct="1">
              <a:lnSpc>
                <a:spcPct val="95000"/>
              </a:lnSpc>
              <a:spcBef>
                <a:spcPts val="463"/>
              </a:spcBef>
              <a:buFontTx/>
              <a:buChar char="-"/>
              <a:tabLst>
                <a:tab pos="0" algn="l"/>
                <a:tab pos="946038" algn="l"/>
                <a:tab pos="1893663" algn="l"/>
                <a:tab pos="2841287" algn="l"/>
                <a:tab pos="3788913" algn="l"/>
                <a:tab pos="4736538" algn="l"/>
                <a:tab pos="5684162" algn="l"/>
                <a:tab pos="6631787" algn="l"/>
                <a:tab pos="7579413" algn="l"/>
                <a:tab pos="8527037" algn="l"/>
                <a:tab pos="9474662" algn="l"/>
                <a:tab pos="10420700" algn="l"/>
              </a:tabLst>
            </a:pPr>
            <a:endParaRPr lang="en-GB" sz="1500" dirty="0">
              <a:ea typeface="Arial Unicode MS" pitchFamily="34" charset="-128"/>
              <a:cs typeface="Arial Unicode MS" pitchFamily="34" charset="-128"/>
            </a:endParaRPr>
          </a:p>
          <a:p>
            <a:pPr lvl="1" eaLnBrk="1" hangingPunct="1">
              <a:lnSpc>
                <a:spcPct val="95000"/>
              </a:lnSpc>
              <a:spcBef>
                <a:spcPts val="463"/>
              </a:spcBef>
              <a:tabLst>
                <a:tab pos="0" algn="l"/>
                <a:tab pos="946038" algn="l"/>
                <a:tab pos="1893663" algn="l"/>
                <a:tab pos="2841287" algn="l"/>
                <a:tab pos="3788913" algn="l"/>
                <a:tab pos="4736538" algn="l"/>
                <a:tab pos="5684162" algn="l"/>
                <a:tab pos="6631787" algn="l"/>
                <a:tab pos="7579413" algn="l"/>
                <a:tab pos="8527037" algn="l"/>
                <a:tab pos="9474662" algn="l"/>
                <a:tab pos="10420700" algn="l"/>
              </a:tabLst>
            </a:pPr>
            <a:r>
              <a:rPr lang="en-GB" sz="1500" dirty="0">
                <a:ea typeface="Arial Unicode MS" pitchFamily="34" charset="-128"/>
                <a:cs typeface="Arial Unicode MS" pitchFamily="34" charset="-128"/>
              </a:rPr>
              <a:t>This last problem is dealt with in the work.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49689" y="9434513"/>
            <a:ext cx="2943225" cy="495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9982" tIns="46792" rIns="89982" bIns="46792" anchor="b"/>
          <a:lstStyle/>
          <a:p>
            <a:pPr defTabSz="441273" hangingPunct="0">
              <a:lnSpc>
                <a:spcPct val="95000"/>
              </a:lnSpc>
              <a:buClr>
                <a:srgbClr val="000000"/>
              </a:buClr>
              <a:buSzPct val="45000"/>
              <a:tabLst>
                <a:tab pos="722227" algn="l"/>
                <a:tab pos="1447628" algn="l"/>
                <a:tab pos="2169855" algn="l"/>
                <a:tab pos="2895256" algn="l"/>
              </a:tabLst>
            </a:pPr>
            <a:fld id="{68215F49-80B3-4110-8CF4-EE94BD56BF86}" type="slidenum">
              <a:rPr lang="en-GB" sz="1200">
                <a:solidFill>
                  <a:srgbClr val="000000"/>
                </a:solidFill>
                <a:latin typeface="Times New Roman" pitchFamily="18" charset="0"/>
              </a:rPr>
              <a:pPr defTabSz="441273" hangingPunct="0">
                <a:lnSpc>
                  <a:spcPct val="95000"/>
                </a:lnSpc>
                <a:buClr>
                  <a:srgbClr val="000000"/>
                </a:buClr>
                <a:buSzPct val="45000"/>
                <a:tabLst>
                  <a:tab pos="722227" algn="l"/>
                  <a:tab pos="1447628" algn="l"/>
                  <a:tab pos="2169855" algn="l"/>
                  <a:tab pos="2895256" algn="l"/>
                </a:tabLst>
              </a:pPr>
              <a:t>6</a:t>
            </a:fld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4538"/>
            <a:ext cx="4965700" cy="3724275"/>
          </a:xfrm>
        </p:spPr>
      </p:sp>
      <p:sp>
        <p:nvSpPr>
          <p:cNvPr id="58372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906464" y="4718051"/>
            <a:ext cx="4981575" cy="4371975"/>
          </a:xfrm>
          <a:noFill/>
          <a:ln/>
        </p:spPr>
        <p:txBody>
          <a:bodyPr/>
          <a:lstStyle/>
          <a:p>
            <a:pPr eaLnBrk="1" hangingPunct="1">
              <a:lnSpc>
                <a:spcPct val="95000"/>
              </a:lnSpc>
              <a:spcBef>
                <a:spcPts val="463"/>
              </a:spcBef>
              <a:tabLst>
                <a:tab pos="0" algn="l"/>
                <a:tab pos="946038" algn="l"/>
                <a:tab pos="1893663" algn="l"/>
                <a:tab pos="2841287" algn="l"/>
                <a:tab pos="3788913" algn="l"/>
                <a:tab pos="4736538" algn="l"/>
                <a:tab pos="5684162" algn="l"/>
                <a:tab pos="6631787" algn="l"/>
                <a:tab pos="7579413" algn="l"/>
                <a:tab pos="8527037" algn="l"/>
                <a:tab pos="9474662" algn="l"/>
                <a:tab pos="10420700" algn="l"/>
              </a:tabLst>
            </a:pPr>
            <a:r>
              <a:rPr lang="en-GB" sz="1500" dirty="0">
                <a:ea typeface="Arial Unicode MS" pitchFamily="34" charset="-128"/>
                <a:cs typeface="Arial Unicode MS" pitchFamily="34" charset="-128"/>
              </a:rPr>
              <a:t>Several solution approaches exist. We will focus on the model-learning approach.</a:t>
            </a:r>
          </a:p>
          <a:p>
            <a:pPr eaLnBrk="1" hangingPunct="1">
              <a:lnSpc>
                <a:spcPct val="95000"/>
              </a:lnSpc>
              <a:spcBef>
                <a:spcPts val="463"/>
              </a:spcBef>
              <a:tabLst>
                <a:tab pos="0" algn="l"/>
                <a:tab pos="946038" algn="l"/>
                <a:tab pos="1893663" algn="l"/>
                <a:tab pos="2841287" algn="l"/>
                <a:tab pos="3788913" algn="l"/>
                <a:tab pos="4736538" algn="l"/>
                <a:tab pos="5684162" algn="l"/>
                <a:tab pos="6631787" algn="l"/>
                <a:tab pos="7579413" algn="l"/>
                <a:tab pos="8527037" algn="l"/>
                <a:tab pos="9474662" algn="l"/>
                <a:tab pos="10420700" algn="l"/>
              </a:tabLst>
            </a:pPr>
            <a:endParaRPr lang="en-GB" sz="1500" dirty="0">
              <a:ea typeface="Arial Unicode MS" pitchFamily="34" charset="-128"/>
              <a:cs typeface="Arial Unicode MS" pitchFamily="34" charset="-128"/>
            </a:endParaRPr>
          </a:p>
          <a:p>
            <a:pPr eaLnBrk="1" hangingPunct="1">
              <a:lnSpc>
                <a:spcPct val="95000"/>
              </a:lnSpc>
              <a:spcBef>
                <a:spcPts val="463"/>
              </a:spcBef>
              <a:tabLst>
                <a:tab pos="0" algn="l"/>
                <a:tab pos="946038" algn="l"/>
                <a:tab pos="1893663" algn="l"/>
                <a:tab pos="2841287" algn="l"/>
                <a:tab pos="3788913" algn="l"/>
                <a:tab pos="4736538" algn="l"/>
                <a:tab pos="5684162" algn="l"/>
                <a:tab pos="6631787" algn="l"/>
                <a:tab pos="7579413" algn="l"/>
                <a:tab pos="8527037" algn="l"/>
                <a:tab pos="9474662" algn="l"/>
                <a:tab pos="10420700" algn="l"/>
              </a:tabLst>
            </a:pPr>
            <a:r>
              <a:rPr lang="en-GB" sz="1500" dirty="0">
                <a:ea typeface="Arial Unicode MS" pitchFamily="34" charset="-128"/>
                <a:cs typeface="Arial Unicode MS" pitchFamily="34" charset="-128"/>
              </a:rPr>
              <a:t>Model-learning:</a:t>
            </a:r>
          </a:p>
          <a:p>
            <a:pPr lvl="1" eaLnBrk="1" hangingPunct="1">
              <a:lnSpc>
                <a:spcPct val="95000"/>
              </a:lnSpc>
              <a:spcBef>
                <a:spcPts val="463"/>
              </a:spcBef>
              <a:buFontTx/>
              <a:buChar char="-"/>
              <a:tabLst>
                <a:tab pos="0" algn="l"/>
                <a:tab pos="946038" algn="l"/>
                <a:tab pos="1893663" algn="l"/>
                <a:tab pos="2841287" algn="l"/>
                <a:tab pos="3788913" algn="l"/>
                <a:tab pos="4736538" algn="l"/>
                <a:tab pos="5684162" algn="l"/>
                <a:tab pos="6631787" algn="l"/>
                <a:tab pos="7579413" algn="l"/>
                <a:tab pos="8527037" algn="l"/>
                <a:tab pos="9474662" algn="l"/>
                <a:tab pos="10420700" algn="l"/>
              </a:tabLst>
            </a:pPr>
            <a:r>
              <a:rPr lang="en-GB" sz="1500" dirty="0">
                <a:ea typeface="Arial Unicode MS" pitchFamily="34" charset="-128"/>
                <a:cs typeface="Arial Unicode MS" pitchFamily="34" charset="-128"/>
              </a:rPr>
              <a:t>No a priori model is available, but model is learned during the learning process.</a:t>
            </a:r>
          </a:p>
          <a:p>
            <a:pPr lvl="1" eaLnBrk="1" hangingPunct="1">
              <a:lnSpc>
                <a:spcPct val="95000"/>
              </a:lnSpc>
              <a:spcBef>
                <a:spcPts val="463"/>
              </a:spcBef>
              <a:buFontTx/>
              <a:buChar char="-"/>
              <a:tabLst>
                <a:tab pos="0" algn="l"/>
                <a:tab pos="946038" algn="l"/>
                <a:tab pos="1893663" algn="l"/>
                <a:tab pos="2841287" algn="l"/>
                <a:tab pos="3788913" algn="l"/>
                <a:tab pos="4736538" algn="l"/>
                <a:tab pos="5684162" algn="l"/>
                <a:tab pos="6631787" algn="l"/>
                <a:tab pos="7579413" algn="l"/>
                <a:tab pos="8527037" algn="l"/>
                <a:tab pos="9474662" algn="l"/>
                <a:tab pos="10420700" algn="l"/>
              </a:tabLst>
            </a:pPr>
            <a:r>
              <a:rPr lang="en-GB" sz="1500" dirty="0">
                <a:ea typeface="Arial Unicode MS" pitchFamily="34" charset="-128"/>
                <a:cs typeface="Arial Unicode MS" pitchFamily="34" charset="-128"/>
              </a:rPr>
              <a:t>Solution method: Switching between on-line (model-free) and off-line (model-based) learning. </a:t>
            </a:r>
          </a:p>
          <a:p>
            <a:pPr eaLnBrk="1" hangingPunct="1">
              <a:lnSpc>
                <a:spcPct val="95000"/>
              </a:lnSpc>
              <a:spcBef>
                <a:spcPts val="463"/>
              </a:spcBef>
              <a:tabLst>
                <a:tab pos="0" algn="l"/>
                <a:tab pos="946038" algn="l"/>
                <a:tab pos="1893663" algn="l"/>
                <a:tab pos="2841287" algn="l"/>
                <a:tab pos="3788913" algn="l"/>
                <a:tab pos="4736538" algn="l"/>
                <a:tab pos="5684162" algn="l"/>
                <a:tab pos="6631787" algn="l"/>
                <a:tab pos="7579413" algn="l"/>
                <a:tab pos="8527037" algn="l"/>
                <a:tab pos="9474662" algn="l"/>
                <a:tab pos="10420700" algn="l"/>
              </a:tabLst>
            </a:pPr>
            <a:endParaRPr lang="en-GB" sz="1500" dirty="0">
              <a:ea typeface="Arial Unicode MS" pitchFamily="34" charset="-128"/>
              <a:cs typeface="Arial Unicode MS" pitchFamily="34" charset="-128"/>
            </a:endParaRPr>
          </a:p>
          <a:p>
            <a:pPr eaLnBrk="1" hangingPunct="1">
              <a:lnSpc>
                <a:spcPct val="95000"/>
              </a:lnSpc>
              <a:spcBef>
                <a:spcPts val="463"/>
              </a:spcBef>
              <a:tabLst>
                <a:tab pos="0" algn="l"/>
                <a:tab pos="946038" algn="l"/>
                <a:tab pos="1893663" algn="l"/>
                <a:tab pos="2841287" algn="l"/>
                <a:tab pos="3788913" algn="l"/>
                <a:tab pos="4736538" algn="l"/>
                <a:tab pos="5684162" algn="l"/>
                <a:tab pos="6631787" algn="l"/>
                <a:tab pos="7579413" algn="l"/>
                <a:tab pos="8527037" algn="l"/>
                <a:tab pos="9474662" algn="l"/>
                <a:tab pos="10420700" algn="l"/>
              </a:tabLst>
            </a:pPr>
            <a:r>
              <a:rPr lang="en-GB" sz="1500" dirty="0">
                <a:ea typeface="Arial Unicode MS" pitchFamily="34" charset="-128"/>
                <a:cs typeface="Arial Unicode MS" pitchFamily="34" charset="-128"/>
              </a:rPr>
              <a:t>The model is used to generate more experiences to learn from. The same update rule is used for the model and the setup. Fill total sample interval with model-based experiences.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 txBox="1">
            <a:spLocks noGrp="1" noChangeArrowheads="1"/>
          </p:cNvSpPr>
          <p:nvPr/>
        </p:nvSpPr>
        <p:spPr bwMode="auto">
          <a:xfrm>
            <a:off x="3849922" y="9433846"/>
            <a:ext cx="2943104" cy="49591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974" tIns="47307" rIns="90974" bIns="47307" anchor="b"/>
          <a:lstStyle/>
          <a:p>
            <a:pPr defTabSz="446135" hangingPunct="0">
              <a:lnSpc>
                <a:spcPct val="95000"/>
              </a:lnSpc>
              <a:buClr>
                <a:srgbClr val="000000"/>
              </a:buClr>
              <a:buSzPct val="45000"/>
              <a:tabLst>
                <a:tab pos="730186" algn="l"/>
                <a:tab pos="1463581" algn="l"/>
                <a:tab pos="2193767" algn="l"/>
                <a:tab pos="2927162" algn="l"/>
              </a:tabLst>
            </a:pPr>
            <a:fld id="{45FD12B5-1D9A-466D-9272-9FFF95377D40}" type="slidenum">
              <a:rPr lang="en-GB" sz="1200">
                <a:solidFill>
                  <a:srgbClr val="000000"/>
                </a:solidFill>
                <a:latin typeface="Times New Roman" pitchFamily="18" charset="0"/>
              </a:rPr>
              <a:pPr defTabSz="446135" hangingPunct="0">
                <a:lnSpc>
                  <a:spcPct val="95000"/>
                </a:lnSpc>
                <a:buClr>
                  <a:srgbClr val="000000"/>
                </a:buClr>
                <a:buSzPct val="45000"/>
                <a:tabLst>
                  <a:tab pos="730186" algn="l"/>
                  <a:tab pos="1463581" algn="l"/>
                  <a:tab pos="2193767" algn="l"/>
                  <a:tab pos="2927162" algn="l"/>
                </a:tabLst>
              </a:pPr>
              <a:t>9</a:t>
            </a:fld>
            <a:endParaRPr lang="en-GB" sz="1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2950"/>
            <a:ext cx="4968875" cy="3725863"/>
          </a:xfrm>
        </p:spPr>
      </p:sp>
      <p:sp>
        <p:nvSpPr>
          <p:cNvPr id="4403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906819" y="4717744"/>
            <a:ext cx="4980864" cy="4372903"/>
          </a:xfrm>
          <a:noFill/>
          <a:ln/>
        </p:spPr>
        <p:txBody>
          <a:bodyPr/>
          <a:lstStyle/>
          <a:p>
            <a:pPr lvl="1" eaLnBrk="1" hangingPunct="1">
              <a:lnSpc>
                <a:spcPct val="95000"/>
              </a:lnSpc>
              <a:spcBef>
                <a:spcPts val="468"/>
              </a:spcBef>
              <a:tabLst>
                <a:tab pos="0" algn="l"/>
                <a:tab pos="956463" algn="l"/>
                <a:tab pos="1914531" algn="l"/>
                <a:tab pos="2872599" algn="l"/>
                <a:tab pos="3830667" algn="l"/>
                <a:tab pos="4788734" algn="l"/>
                <a:tab pos="5746803" algn="l"/>
                <a:tab pos="6704870" algn="l"/>
                <a:tab pos="7662938" algn="l"/>
                <a:tab pos="8621006" algn="l"/>
                <a:tab pos="9579074" algn="l"/>
                <a:tab pos="10535537" algn="l"/>
              </a:tabLst>
            </a:pPr>
            <a:r>
              <a:rPr lang="en-GB" sz="1500">
                <a:ea typeface="Arial Unicode MS" pitchFamily="34" charset="-128"/>
                <a:cs typeface="Arial Unicode MS" pitchFamily="34" charset="-128"/>
              </a:rPr>
              <a:t>Demands for the model-building technique:</a:t>
            </a:r>
          </a:p>
          <a:p>
            <a:pPr lvl="1" eaLnBrk="1" hangingPunct="1">
              <a:lnSpc>
                <a:spcPct val="95000"/>
              </a:lnSpc>
              <a:spcBef>
                <a:spcPts val="468"/>
              </a:spcBef>
              <a:buFontTx/>
              <a:buChar char="-"/>
              <a:tabLst>
                <a:tab pos="0" algn="l"/>
                <a:tab pos="956463" algn="l"/>
                <a:tab pos="1914531" algn="l"/>
                <a:tab pos="2872599" algn="l"/>
                <a:tab pos="3830667" algn="l"/>
                <a:tab pos="4788734" algn="l"/>
                <a:tab pos="5746803" algn="l"/>
                <a:tab pos="6704870" algn="l"/>
                <a:tab pos="7662938" algn="l"/>
                <a:tab pos="8621006" algn="l"/>
                <a:tab pos="9579074" algn="l"/>
                <a:tab pos="10535537" algn="l"/>
              </a:tabLst>
            </a:pPr>
            <a:r>
              <a:rPr lang="en-GB" sz="1500">
                <a:ea typeface="Arial Unicode MS" pitchFamily="34" charset="-128"/>
                <a:cs typeface="Arial Unicode MS" pitchFamily="34" charset="-128"/>
              </a:rPr>
              <a:t>Continuous states</a:t>
            </a:r>
          </a:p>
          <a:p>
            <a:pPr lvl="1" eaLnBrk="1" hangingPunct="1">
              <a:lnSpc>
                <a:spcPct val="95000"/>
              </a:lnSpc>
              <a:spcBef>
                <a:spcPts val="468"/>
              </a:spcBef>
              <a:buFontTx/>
              <a:buChar char="-"/>
              <a:tabLst>
                <a:tab pos="0" algn="l"/>
                <a:tab pos="956463" algn="l"/>
                <a:tab pos="1914531" algn="l"/>
                <a:tab pos="2872599" algn="l"/>
                <a:tab pos="3830667" algn="l"/>
                <a:tab pos="4788734" algn="l"/>
                <a:tab pos="5746803" algn="l"/>
                <a:tab pos="6704870" algn="l"/>
                <a:tab pos="7662938" algn="l"/>
                <a:tab pos="8621006" algn="l"/>
                <a:tab pos="9579074" algn="l"/>
                <a:tab pos="10535537" algn="l"/>
              </a:tabLst>
            </a:pPr>
            <a:r>
              <a:rPr lang="en-GB" sz="1500">
                <a:ea typeface="Arial Unicode MS" pitchFamily="34" charset="-128"/>
                <a:cs typeface="Arial Unicode MS" pitchFamily="34" charset="-128"/>
              </a:rPr>
              <a:t>Learning from few observations</a:t>
            </a:r>
          </a:p>
          <a:p>
            <a:pPr lvl="1" eaLnBrk="1" hangingPunct="1">
              <a:lnSpc>
                <a:spcPct val="95000"/>
              </a:lnSpc>
              <a:spcBef>
                <a:spcPts val="468"/>
              </a:spcBef>
              <a:buFontTx/>
              <a:buChar char="-"/>
              <a:tabLst>
                <a:tab pos="0" algn="l"/>
                <a:tab pos="956463" algn="l"/>
                <a:tab pos="1914531" algn="l"/>
                <a:tab pos="2872599" algn="l"/>
                <a:tab pos="3830667" algn="l"/>
                <a:tab pos="4788734" algn="l"/>
                <a:tab pos="5746803" algn="l"/>
                <a:tab pos="6704870" algn="l"/>
                <a:tab pos="7662938" algn="l"/>
                <a:tab pos="8621006" algn="l"/>
                <a:tab pos="9579074" algn="l"/>
                <a:tab pos="10535537" algn="l"/>
              </a:tabLst>
            </a:pPr>
            <a:r>
              <a:rPr lang="en-GB" sz="1500">
                <a:ea typeface="Arial Unicode MS" pitchFamily="34" charset="-128"/>
                <a:cs typeface="Arial Unicode MS" pitchFamily="34" charset="-128"/>
              </a:rPr>
              <a:t>Good accuracy (only in parts of state space?)</a:t>
            </a:r>
          </a:p>
          <a:p>
            <a:pPr lvl="1" eaLnBrk="1" hangingPunct="1">
              <a:lnSpc>
                <a:spcPct val="95000"/>
              </a:lnSpc>
              <a:spcBef>
                <a:spcPts val="468"/>
              </a:spcBef>
              <a:buFontTx/>
              <a:buChar char="-"/>
              <a:tabLst>
                <a:tab pos="0" algn="l"/>
                <a:tab pos="956463" algn="l"/>
                <a:tab pos="1914531" algn="l"/>
                <a:tab pos="2872599" algn="l"/>
                <a:tab pos="3830667" algn="l"/>
                <a:tab pos="4788734" algn="l"/>
                <a:tab pos="5746803" algn="l"/>
                <a:tab pos="6704870" algn="l"/>
                <a:tab pos="7662938" algn="l"/>
                <a:tab pos="8621006" algn="l"/>
                <a:tab pos="9579074" algn="l"/>
                <a:tab pos="10535537" algn="l"/>
              </a:tabLst>
            </a:pPr>
            <a:r>
              <a:rPr lang="en-GB" sz="1500">
                <a:ea typeface="Arial Unicode MS" pitchFamily="34" charset="-128"/>
                <a:cs typeface="Arial Unicode MS" pitchFamily="34" charset="-128"/>
              </a:rPr>
              <a:t>High dimensional problems</a:t>
            </a:r>
          </a:p>
          <a:p>
            <a:pPr lvl="1" eaLnBrk="1" hangingPunct="1">
              <a:lnSpc>
                <a:spcPct val="95000"/>
              </a:lnSpc>
              <a:spcBef>
                <a:spcPts val="468"/>
              </a:spcBef>
              <a:buFontTx/>
              <a:buChar char="-"/>
              <a:tabLst>
                <a:tab pos="0" algn="l"/>
                <a:tab pos="956463" algn="l"/>
                <a:tab pos="1914531" algn="l"/>
                <a:tab pos="2872599" algn="l"/>
                <a:tab pos="3830667" algn="l"/>
                <a:tab pos="4788734" algn="l"/>
                <a:tab pos="5746803" algn="l"/>
                <a:tab pos="6704870" algn="l"/>
                <a:tab pos="7662938" algn="l"/>
                <a:tab pos="8621006" algn="l"/>
                <a:tab pos="9579074" algn="l"/>
                <a:tab pos="10535537" algn="l"/>
              </a:tabLst>
            </a:pPr>
            <a:r>
              <a:rPr lang="en-GB" sz="1500">
                <a:ea typeface="Arial Unicode MS" pitchFamily="34" charset="-128"/>
                <a:cs typeface="Arial Unicode MS" pitchFamily="34" charset="-128"/>
              </a:rPr>
              <a:t>Efficient in CPU/memory usage (has to be applied in real time)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 txBox="1">
            <a:spLocks noGrp="1" noChangeArrowheads="1"/>
          </p:cNvSpPr>
          <p:nvPr/>
        </p:nvSpPr>
        <p:spPr bwMode="auto">
          <a:xfrm>
            <a:off x="3849922" y="9433846"/>
            <a:ext cx="2943104" cy="49591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974" tIns="47307" rIns="90974" bIns="47307" anchor="b"/>
          <a:lstStyle/>
          <a:p>
            <a:pPr defTabSz="446135" hangingPunct="0">
              <a:lnSpc>
                <a:spcPct val="95000"/>
              </a:lnSpc>
              <a:buClr>
                <a:srgbClr val="000000"/>
              </a:buClr>
              <a:buSzPct val="45000"/>
              <a:tabLst>
                <a:tab pos="730186" algn="l"/>
                <a:tab pos="1463581" algn="l"/>
                <a:tab pos="2193767" algn="l"/>
                <a:tab pos="2927162" algn="l"/>
              </a:tabLst>
            </a:pPr>
            <a:fld id="{0CB1EC94-28EA-469A-897E-2FAC9CF25045}" type="slidenum">
              <a:rPr lang="en-GB" sz="1200">
                <a:solidFill>
                  <a:srgbClr val="000000"/>
                </a:solidFill>
                <a:latin typeface="Times New Roman" pitchFamily="18" charset="0"/>
              </a:rPr>
              <a:pPr defTabSz="446135" hangingPunct="0">
                <a:lnSpc>
                  <a:spcPct val="95000"/>
                </a:lnSpc>
                <a:buClr>
                  <a:srgbClr val="000000"/>
                </a:buClr>
                <a:buSzPct val="45000"/>
                <a:tabLst>
                  <a:tab pos="730186" algn="l"/>
                  <a:tab pos="1463581" algn="l"/>
                  <a:tab pos="2193767" algn="l"/>
                  <a:tab pos="2927162" algn="l"/>
                </a:tabLst>
              </a:pPr>
              <a:t>10</a:t>
            </a:fld>
            <a:endParaRPr lang="en-GB" sz="1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2950"/>
            <a:ext cx="4968875" cy="3725863"/>
          </a:xfrm>
        </p:spPr>
      </p:sp>
      <p:sp>
        <p:nvSpPr>
          <p:cNvPr id="45060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906819" y="4717744"/>
            <a:ext cx="4980864" cy="4372903"/>
          </a:xfrm>
          <a:noFill/>
          <a:ln/>
        </p:spPr>
        <p:txBody>
          <a:bodyPr/>
          <a:lstStyle/>
          <a:p>
            <a:pPr lvl="1" eaLnBrk="1" hangingPunct="1">
              <a:lnSpc>
                <a:spcPct val="95000"/>
              </a:lnSpc>
              <a:spcBef>
                <a:spcPts val="468"/>
              </a:spcBef>
              <a:tabLst>
                <a:tab pos="0" algn="l"/>
                <a:tab pos="956463" algn="l"/>
                <a:tab pos="1914531" algn="l"/>
                <a:tab pos="2872599" algn="l"/>
                <a:tab pos="3830667" algn="l"/>
                <a:tab pos="4788734" algn="l"/>
                <a:tab pos="5746803" algn="l"/>
                <a:tab pos="6704870" algn="l"/>
                <a:tab pos="7662938" algn="l"/>
                <a:tab pos="8621006" algn="l"/>
                <a:tab pos="9579074" algn="l"/>
                <a:tab pos="10535537" algn="l"/>
              </a:tabLst>
            </a:pPr>
            <a:r>
              <a:rPr lang="en-GB" sz="1500">
                <a:ea typeface="Arial Unicode MS" pitchFamily="34" charset="-128"/>
                <a:cs typeface="Arial Unicode MS" pitchFamily="34" charset="-128"/>
              </a:rPr>
              <a:t>Focus on a type of model-building technique called memory-based. A large number of experiences is simply stored in memory and used when needed. </a:t>
            </a:r>
          </a:p>
          <a:p>
            <a:pPr lvl="1" eaLnBrk="1" hangingPunct="1">
              <a:lnSpc>
                <a:spcPct val="95000"/>
              </a:lnSpc>
              <a:spcBef>
                <a:spcPts val="468"/>
              </a:spcBef>
              <a:tabLst>
                <a:tab pos="0" algn="l"/>
                <a:tab pos="956463" algn="l"/>
                <a:tab pos="1914531" algn="l"/>
                <a:tab pos="2872599" algn="l"/>
                <a:tab pos="3830667" algn="l"/>
                <a:tab pos="4788734" algn="l"/>
                <a:tab pos="5746803" algn="l"/>
                <a:tab pos="6704870" algn="l"/>
                <a:tab pos="7662938" algn="l"/>
                <a:tab pos="8621006" algn="l"/>
                <a:tab pos="9579074" algn="l"/>
                <a:tab pos="10535537" algn="l"/>
              </a:tabLst>
            </a:pPr>
            <a:endParaRPr lang="en-GB" sz="1500">
              <a:ea typeface="Arial Unicode MS" pitchFamily="34" charset="-128"/>
              <a:cs typeface="Arial Unicode MS" pitchFamily="34" charset="-128"/>
            </a:endParaRPr>
          </a:p>
          <a:p>
            <a:pPr lvl="1" eaLnBrk="1" hangingPunct="1">
              <a:lnSpc>
                <a:spcPct val="95000"/>
              </a:lnSpc>
              <a:spcBef>
                <a:spcPts val="468"/>
              </a:spcBef>
              <a:tabLst>
                <a:tab pos="0" algn="l"/>
                <a:tab pos="956463" algn="l"/>
                <a:tab pos="1914531" algn="l"/>
                <a:tab pos="2872599" algn="l"/>
                <a:tab pos="3830667" algn="l"/>
                <a:tab pos="4788734" algn="l"/>
                <a:tab pos="5746803" algn="l"/>
                <a:tab pos="6704870" algn="l"/>
                <a:tab pos="7662938" algn="l"/>
                <a:tab pos="8621006" algn="l"/>
                <a:tab pos="9579074" algn="l"/>
                <a:tab pos="10535537" algn="l"/>
              </a:tabLst>
            </a:pPr>
            <a:r>
              <a:rPr lang="en-GB" sz="1500">
                <a:ea typeface="Arial Unicode MS" pitchFamily="34" charset="-128"/>
                <a:cs typeface="Arial Unicode MS" pitchFamily="34" charset="-128"/>
              </a:rPr>
              <a:t>Advantages:</a:t>
            </a:r>
          </a:p>
          <a:p>
            <a:pPr lvl="1" eaLnBrk="1" hangingPunct="1">
              <a:lnSpc>
                <a:spcPct val="95000"/>
              </a:lnSpc>
              <a:spcBef>
                <a:spcPts val="468"/>
              </a:spcBef>
              <a:buFontTx/>
              <a:buChar char="-"/>
              <a:tabLst>
                <a:tab pos="0" algn="l"/>
                <a:tab pos="956463" algn="l"/>
                <a:tab pos="1914531" algn="l"/>
                <a:tab pos="2872599" algn="l"/>
                <a:tab pos="3830667" algn="l"/>
                <a:tab pos="4788734" algn="l"/>
                <a:tab pos="5746803" algn="l"/>
                <a:tab pos="6704870" algn="l"/>
                <a:tab pos="7662938" algn="l"/>
                <a:tab pos="8621006" algn="l"/>
                <a:tab pos="9579074" algn="l"/>
                <a:tab pos="10535537" algn="l"/>
              </a:tabLst>
            </a:pPr>
            <a:r>
              <a:rPr lang="en-GB" sz="1500">
                <a:ea typeface="Arial Unicode MS" pitchFamily="34" charset="-128"/>
                <a:cs typeface="Arial Unicode MS" pitchFamily="34" charset="-128"/>
              </a:rPr>
              <a:t>Function can be approximated locally</a:t>
            </a:r>
          </a:p>
          <a:p>
            <a:pPr lvl="1" eaLnBrk="1" hangingPunct="1">
              <a:lnSpc>
                <a:spcPct val="95000"/>
              </a:lnSpc>
              <a:spcBef>
                <a:spcPts val="468"/>
              </a:spcBef>
              <a:buFontTx/>
              <a:buChar char="-"/>
              <a:tabLst>
                <a:tab pos="0" algn="l"/>
                <a:tab pos="956463" algn="l"/>
                <a:tab pos="1914531" algn="l"/>
                <a:tab pos="2872599" algn="l"/>
                <a:tab pos="3830667" algn="l"/>
                <a:tab pos="4788734" algn="l"/>
                <a:tab pos="5746803" algn="l"/>
                <a:tab pos="6704870" algn="l"/>
                <a:tab pos="7662938" algn="l"/>
                <a:tab pos="8621006" algn="l"/>
                <a:tab pos="9579074" algn="l"/>
                <a:tab pos="10535537" algn="l"/>
              </a:tabLst>
            </a:pPr>
            <a:r>
              <a:rPr lang="en-GB" sz="1500">
                <a:ea typeface="Arial Unicode MS" pitchFamily="34" charset="-128"/>
                <a:cs typeface="Arial Unicode MS" pitchFamily="34" charset="-128"/>
              </a:rPr>
              <a:t>No global structure is needed</a:t>
            </a:r>
          </a:p>
          <a:p>
            <a:pPr lvl="1" eaLnBrk="1" hangingPunct="1">
              <a:lnSpc>
                <a:spcPct val="95000"/>
              </a:lnSpc>
              <a:spcBef>
                <a:spcPts val="468"/>
              </a:spcBef>
              <a:buFontTx/>
              <a:buChar char="-"/>
              <a:tabLst>
                <a:tab pos="0" algn="l"/>
                <a:tab pos="956463" algn="l"/>
                <a:tab pos="1914531" algn="l"/>
                <a:tab pos="2872599" algn="l"/>
                <a:tab pos="3830667" algn="l"/>
                <a:tab pos="4788734" algn="l"/>
                <a:tab pos="5746803" algn="l"/>
                <a:tab pos="6704870" algn="l"/>
                <a:tab pos="7662938" algn="l"/>
                <a:tab pos="8621006" algn="l"/>
                <a:tab pos="9579074" algn="l"/>
                <a:tab pos="10535537" algn="l"/>
              </a:tabLst>
            </a:pPr>
            <a:endParaRPr lang="en-GB" sz="1500">
              <a:ea typeface="Arial Unicode MS" pitchFamily="34" charset="-128"/>
              <a:cs typeface="Arial Unicode MS" pitchFamily="34" charset="-128"/>
            </a:endParaRPr>
          </a:p>
          <a:p>
            <a:pPr lvl="1" eaLnBrk="1" hangingPunct="1">
              <a:lnSpc>
                <a:spcPct val="95000"/>
              </a:lnSpc>
              <a:spcBef>
                <a:spcPts val="468"/>
              </a:spcBef>
              <a:tabLst>
                <a:tab pos="0" algn="l"/>
                <a:tab pos="956463" algn="l"/>
                <a:tab pos="1914531" algn="l"/>
                <a:tab pos="2872599" algn="l"/>
                <a:tab pos="3830667" algn="l"/>
                <a:tab pos="4788734" algn="l"/>
                <a:tab pos="5746803" algn="l"/>
                <a:tab pos="6704870" algn="l"/>
                <a:tab pos="7662938" algn="l"/>
                <a:tab pos="8621006" algn="l"/>
                <a:tab pos="9579074" algn="l"/>
                <a:tab pos="10535537" algn="l"/>
              </a:tabLst>
            </a:pPr>
            <a:r>
              <a:rPr lang="en-GB" sz="1500">
                <a:ea typeface="Arial Unicode MS" pitchFamily="34" charset="-128"/>
                <a:cs typeface="Arial Unicode MS" pitchFamily="34" charset="-128"/>
              </a:rPr>
              <a:t>Disadvantages:</a:t>
            </a:r>
          </a:p>
          <a:p>
            <a:pPr lvl="1" eaLnBrk="1" hangingPunct="1">
              <a:lnSpc>
                <a:spcPct val="95000"/>
              </a:lnSpc>
              <a:spcBef>
                <a:spcPts val="468"/>
              </a:spcBef>
              <a:buFontTx/>
              <a:buChar char="-"/>
              <a:tabLst>
                <a:tab pos="0" algn="l"/>
                <a:tab pos="956463" algn="l"/>
                <a:tab pos="1914531" algn="l"/>
                <a:tab pos="2872599" algn="l"/>
                <a:tab pos="3830667" algn="l"/>
                <a:tab pos="4788734" algn="l"/>
                <a:tab pos="5746803" algn="l"/>
                <a:tab pos="6704870" algn="l"/>
                <a:tab pos="7662938" algn="l"/>
                <a:tab pos="8621006" algn="l"/>
                <a:tab pos="9579074" algn="l"/>
                <a:tab pos="10535537" algn="l"/>
              </a:tabLst>
            </a:pPr>
            <a:r>
              <a:rPr lang="en-GB" sz="1500">
                <a:ea typeface="Arial Unicode MS" pitchFamily="34" charset="-128"/>
                <a:cs typeface="Arial Unicode MS" pitchFamily="34" charset="-128"/>
              </a:rPr>
              <a:t>Large dataset has to be stored.</a:t>
            </a:r>
          </a:p>
          <a:p>
            <a:pPr lvl="1" eaLnBrk="1" hangingPunct="1">
              <a:lnSpc>
                <a:spcPct val="95000"/>
              </a:lnSpc>
              <a:spcBef>
                <a:spcPts val="468"/>
              </a:spcBef>
              <a:buFontTx/>
              <a:buChar char="-"/>
              <a:tabLst>
                <a:tab pos="0" algn="l"/>
                <a:tab pos="956463" algn="l"/>
                <a:tab pos="1914531" algn="l"/>
                <a:tab pos="2872599" algn="l"/>
                <a:tab pos="3830667" algn="l"/>
                <a:tab pos="4788734" algn="l"/>
                <a:tab pos="5746803" algn="l"/>
                <a:tab pos="6704870" algn="l"/>
                <a:tab pos="7662938" algn="l"/>
                <a:tab pos="8621006" algn="l"/>
                <a:tab pos="9579074" algn="l"/>
                <a:tab pos="10535537" algn="l"/>
              </a:tabLst>
            </a:pPr>
            <a:r>
              <a:rPr lang="en-GB" sz="1500">
                <a:ea typeface="Arial Unicode MS" pitchFamily="34" charset="-128"/>
                <a:cs typeface="Arial Unicode MS" pitchFamily="34" charset="-128"/>
              </a:rPr>
              <a:t>Noise sensitive</a:t>
            </a:r>
          </a:p>
          <a:p>
            <a:pPr lvl="1" eaLnBrk="1" hangingPunct="1">
              <a:lnSpc>
                <a:spcPct val="95000"/>
              </a:lnSpc>
              <a:spcBef>
                <a:spcPts val="468"/>
              </a:spcBef>
              <a:tabLst>
                <a:tab pos="0" algn="l"/>
                <a:tab pos="956463" algn="l"/>
                <a:tab pos="1914531" algn="l"/>
                <a:tab pos="2872599" algn="l"/>
                <a:tab pos="3830667" algn="l"/>
                <a:tab pos="4788734" algn="l"/>
                <a:tab pos="5746803" algn="l"/>
                <a:tab pos="6704870" algn="l"/>
                <a:tab pos="7662938" algn="l"/>
                <a:tab pos="8621006" algn="l"/>
                <a:tab pos="9579074" algn="l"/>
                <a:tab pos="10535537" algn="l"/>
              </a:tabLst>
            </a:pPr>
            <a:endParaRPr lang="en-GB" sz="1500"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 txBox="1">
            <a:spLocks noGrp="1" noChangeArrowheads="1"/>
          </p:cNvSpPr>
          <p:nvPr/>
        </p:nvSpPr>
        <p:spPr bwMode="auto">
          <a:xfrm>
            <a:off x="3849922" y="9433846"/>
            <a:ext cx="2943104" cy="49591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974" tIns="47307" rIns="90974" bIns="47307" anchor="b"/>
          <a:lstStyle/>
          <a:p>
            <a:pPr defTabSz="446135" hangingPunct="0">
              <a:lnSpc>
                <a:spcPct val="95000"/>
              </a:lnSpc>
              <a:buClr>
                <a:srgbClr val="000000"/>
              </a:buClr>
              <a:buSzPct val="45000"/>
              <a:tabLst>
                <a:tab pos="730186" algn="l"/>
                <a:tab pos="1463581" algn="l"/>
                <a:tab pos="2193767" algn="l"/>
                <a:tab pos="2927162" algn="l"/>
              </a:tabLst>
            </a:pPr>
            <a:fld id="{56F6A22E-A4A6-4177-9A88-60FF4719E350}" type="slidenum">
              <a:rPr lang="en-GB" sz="1200">
                <a:solidFill>
                  <a:srgbClr val="000000"/>
                </a:solidFill>
                <a:latin typeface="Times New Roman" pitchFamily="18" charset="0"/>
              </a:rPr>
              <a:pPr defTabSz="446135" hangingPunct="0">
                <a:lnSpc>
                  <a:spcPct val="95000"/>
                </a:lnSpc>
                <a:buClr>
                  <a:srgbClr val="000000"/>
                </a:buClr>
                <a:buSzPct val="45000"/>
                <a:tabLst>
                  <a:tab pos="730186" algn="l"/>
                  <a:tab pos="1463581" algn="l"/>
                  <a:tab pos="2193767" algn="l"/>
                  <a:tab pos="2927162" algn="l"/>
                </a:tabLst>
              </a:pPr>
              <a:t>11</a:t>
            </a:fld>
            <a:endParaRPr lang="en-GB" sz="1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2950"/>
            <a:ext cx="4968875" cy="3725863"/>
          </a:xfrm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819" y="4717744"/>
            <a:ext cx="4980864" cy="4372903"/>
          </a:xfrm>
          <a:noFill/>
          <a:ln/>
        </p:spPr>
        <p:txBody>
          <a:bodyPr/>
          <a:lstStyle/>
          <a:p>
            <a:pPr eaLnBrk="1" hangingPunct="1">
              <a:lnSpc>
                <a:spcPct val="95000"/>
              </a:lnSpc>
              <a:spcBef>
                <a:spcPts val="468"/>
              </a:spcBef>
              <a:tabLst>
                <a:tab pos="0" algn="l"/>
                <a:tab pos="956463" algn="l"/>
                <a:tab pos="1914531" algn="l"/>
                <a:tab pos="2872599" algn="l"/>
                <a:tab pos="3830667" algn="l"/>
                <a:tab pos="4788734" algn="l"/>
                <a:tab pos="5746803" algn="l"/>
                <a:tab pos="6704870" algn="l"/>
                <a:tab pos="7662938" algn="l"/>
                <a:tab pos="8621006" algn="l"/>
                <a:tab pos="9579074" algn="l"/>
                <a:tab pos="10535537" algn="l"/>
              </a:tabLst>
            </a:pPr>
            <a:r>
              <a:rPr lang="nl-NL" smtClean="0">
                <a:ea typeface="Arial Unicode MS" pitchFamily="34" charset="-128"/>
                <a:cs typeface="Arial Unicode MS" pitchFamily="34" charset="-128"/>
              </a:rPr>
              <a:t>The K-Nearest Neighbor method also relies on storing past input-output pairs.</a:t>
            </a:r>
          </a:p>
          <a:p>
            <a:pPr eaLnBrk="1" hangingPunct="1">
              <a:lnSpc>
                <a:spcPct val="95000"/>
              </a:lnSpc>
              <a:spcBef>
                <a:spcPts val="468"/>
              </a:spcBef>
              <a:tabLst>
                <a:tab pos="0" algn="l"/>
                <a:tab pos="956463" algn="l"/>
                <a:tab pos="1914531" algn="l"/>
                <a:tab pos="2872599" algn="l"/>
                <a:tab pos="3830667" algn="l"/>
                <a:tab pos="4788734" algn="l"/>
                <a:tab pos="5746803" algn="l"/>
                <a:tab pos="6704870" algn="l"/>
                <a:tab pos="7662938" algn="l"/>
                <a:tab pos="8621006" algn="l"/>
                <a:tab pos="9579074" algn="l"/>
                <a:tab pos="10535537" algn="l"/>
              </a:tabLst>
            </a:pPr>
            <a:endParaRPr lang="nl-NL" smtClean="0">
              <a:ea typeface="Arial Unicode MS" pitchFamily="34" charset="-128"/>
              <a:cs typeface="Arial Unicode MS" pitchFamily="34" charset="-128"/>
            </a:endParaRPr>
          </a:p>
          <a:p>
            <a:pPr eaLnBrk="1" hangingPunct="1">
              <a:lnSpc>
                <a:spcPct val="95000"/>
              </a:lnSpc>
              <a:spcBef>
                <a:spcPts val="468"/>
              </a:spcBef>
              <a:tabLst>
                <a:tab pos="0" algn="l"/>
                <a:tab pos="956463" algn="l"/>
                <a:tab pos="1914531" algn="l"/>
                <a:tab pos="2872599" algn="l"/>
                <a:tab pos="3830667" algn="l"/>
                <a:tab pos="4788734" algn="l"/>
                <a:tab pos="5746803" algn="l"/>
                <a:tab pos="6704870" algn="l"/>
                <a:tab pos="7662938" algn="l"/>
                <a:tab pos="8621006" algn="l"/>
                <a:tab pos="9579074" algn="l"/>
                <a:tab pos="10535537" algn="l"/>
              </a:tabLst>
            </a:pPr>
            <a:r>
              <a:rPr lang="nl-NL" smtClean="0">
                <a:ea typeface="Arial Unicode MS" pitchFamily="34" charset="-128"/>
                <a:cs typeface="Arial Unicode MS" pitchFamily="34" charset="-128"/>
              </a:rPr>
              <a:t>The estimated output is simply obtained by averaging the output of the K nearest stored inputs. Calculating the distances of all samples is the most computationally heavy. </a:t>
            </a:r>
          </a:p>
          <a:p>
            <a:pPr eaLnBrk="1" hangingPunct="1">
              <a:lnSpc>
                <a:spcPct val="95000"/>
              </a:lnSpc>
              <a:spcBef>
                <a:spcPts val="468"/>
              </a:spcBef>
              <a:tabLst>
                <a:tab pos="0" algn="l"/>
                <a:tab pos="956463" algn="l"/>
                <a:tab pos="1914531" algn="l"/>
                <a:tab pos="2872599" algn="l"/>
                <a:tab pos="3830667" algn="l"/>
                <a:tab pos="4788734" algn="l"/>
                <a:tab pos="5746803" algn="l"/>
                <a:tab pos="6704870" algn="l"/>
                <a:tab pos="7662938" algn="l"/>
                <a:tab pos="8621006" algn="l"/>
                <a:tab pos="9579074" algn="l"/>
                <a:tab pos="10535537" algn="l"/>
              </a:tabLst>
            </a:pPr>
            <a:endParaRPr lang="nl-NL" smtClean="0">
              <a:ea typeface="Arial Unicode MS" pitchFamily="34" charset="-128"/>
              <a:cs typeface="Arial Unicode MS" pitchFamily="34" charset="-128"/>
            </a:endParaRPr>
          </a:p>
          <a:p>
            <a:pPr eaLnBrk="1" hangingPunct="1">
              <a:lnSpc>
                <a:spcPct val="95000"/>
              </a:lnSpc>
              <a:spcBef>
                <a:spcPts val="468"/>
              </a:spcBef>
              <a:tabLst>
                <a:tab pos="0" algn="l"/>
                <a:tab pos="956463" algn="l"/>
                <a:tab pos="1914531" algn="l"/>
                <a:tab pos="2872599" algn="l"/>
                <a:tab pos="3830667" algn="l"/>
                <a:tab pos="4788734" algn="l"/>
                <a:tab pos="5746803" algn="l"/>
                <a:tab pos="6704870" algn="l"/>
                <a:tab pos="7662938" algn="l"/>
                <a:tab pos="8621006" algn="l"/>
                <a:tab pos="9579074" algn="l"/>
                <a:tab pos="10535537" algn="l"/>
              </a:tabLst>
            </a:pPr>
            <a:r>
              <a:rPr lang="nl-NL" smtClean="0">
                <a:ea typeface="Arial Unicode MS" pitchFamily="34" charset="-128"/>
                <a:cs typeface="Arial Unicode MS" pitchFamily="34" charset="-128"/>
              </a:rPr>
              <a:t>K can be seen as a measure for the amount of generelization.</a:t>
            </a:r>
          </a:p>
          <a:p>
            <a:pPr eaLnBrk="1" hangingPunct="1">
              <a:lnSpc>
                <a:spcPct val="95000"/>
              </a:lnSpc>
              <a:spcBef>
                <a:spcPts val="468"/>
              </a:spcBef>
              <a:tabLst>
                <a:tab pos="0" algn="l"/>
                <a:tab pos="956463" algn="l"/>
                <a:tab pos="1914531" algn="l"/>
                <a:tab pos="2872599" algn="l"/>
                <a:tab pos="3830667" algn="l"/>
                <a:tab pos="4788734" algn="l"/>
                <a:tab pos="5746803" algn="l"/>
                <a:tab pos="6704870" algn="l"/>
                <a:tab pos="7662938" algn="l"/>
                <a:tab pos="8621006" algn="l"/>
                <a:tab pos="9579074" algn="l"/>
                <a:tab pos="10535537" algn="l"/>
              </a:tabLst>
            </a:pPr>
            <a:endParaRPr lang="nl-NL" smtClean="0">
              <a:ea typeface="Arial Unicode MS" pitchFamily="34" charset="-128"/>
              <a:cs typeface="Arial Unicode MS" pitchFamily="34" charset="-128"/>
            </a:endParaRPr>
          </a:p>
          <a:p>
            <a:pPr eaLnBrk="1" hangingPunct="1">
              <a:lnSpc>
                <a:spcPct val="95000"/>
              </a:lnSpc>
              <a:spcBef>
                <a:spcPts val="468"/>
              </a:spcBef>
              <a:tabLst>
                <a:tab pos="0" algn="l"/>
                <a:tab pos="956463" algn="l"/>
                <a:tab pos="1914531" algn="l"/>
                <a:tab pos="2872599" algn="l"/>
                <a:tab pos="3830667" algn="l"/>
                <a:tab pos="4788734" algn="l"/>
                <a:tab pos="5746803" algn="l"/>
                <a:tab pos="6704870" algn="l"/>
                <a:tab pos="7662938" algn="l"/>
                <a:tab pos="8621006" algn="l"/>
                <a:tab pos="9579074" algn="l"/>
                <a:tab pos="10535537" algn="l"/>
              </a:tabLst>
            </a:pPr>
            <a:r>
              <a:rPr lang="nl-NL" smtClean="0">
                <a:ea typeface="Arial Unicode MS" pitchFamily="34" charset="-128"/>
                <a:cs typeface="Arial Unicode MS" pitchFamily="34" charset="-128"/>
              </a:rPr>
              <a:t>Local Linear Regression can be seen as an extension to KNN. Instead of averaging the outputs, a linear model is fitted to the K data samples. This leads to  a piece-wise linear model.</a:t>
            </a:r>
          </a:p>
          <a:p>
            <a:pPr eaLnBrk="1" hangingPunct="1">
              <a:lnSpc>
                <a:spcPct val="95000"/>
              </a:lnSpc>
              <a:spcBef>
                <a:spcPts val="468"/>
              </a:spcBef>
              <a:tabLst>
                <a:tab pos="0" algn="l"/>
                <a:tab pos="956463" algn="l"/>
                <a:tab pos="1914531" algn="l"/>
                <a:tab pos="2872599" algn="l"/>
                <a:tab pos="3830667" algn="l"/>
                <a:tab pos="4788734" algn="l"/>
                <a:tab pos="5746803" algn="l"/>
                <a:tab pos="6704870" algn="l"/>
                <a:tab pos="7662938" algn="l"/>
                <a:tab pos="8621006" algn="l"/>
                <a:tab pos="9579074" algn="l"/>
                <a:tab pos="10535537" algn="l"/>
              </a:tabLst>
            </a:pPr>
            <a:endParaRPr lang="nl-NL" smtClean="0">
              <a:ea typeface="Arial Unicode MS" pitchFamily="34" charset="-128"/>
              <a:cs typeface="Arial Unicode MS" pitchFamily="34" charset="-128"/>
            </a:endParaRPr>
          </a:p>
          <a:p>
            <a:pPr eaLnBrk="1" hangingPunct="1">
              <a:lnSpc>
                <a:spcPct val="95000"/>
              </a:lnSpc>
              <a:spcBef>
                <a:spcPts val="468"/>
              </a:spcBef>
              <a:tabLst>
                <a:tab pos="0" algn="l"/>
                <a:tab pos="956463" algn="l"/>
                <a:tab pos="1914531" algn="l"/>
                <a:tab pos="2872599" algn="l"/>
                <a:tab pos="3830667" algn="l"/>
                <a:tab pos="4788734" algn="l"/>
                <a:tab pos="5746803" algn="l"/>
                <a:tab pos="6704870" algn="l"/>
                <a:tab pos="7662938" algn="l"/>
                <a:tab pos="8621006" algn="l"/>
                <a:tab pos="9579074" algn="l"/>
                <a:tab pos="10535537" algn="l"/>
              </a:tabLst>
            </a:pPr>
            <a:r>
              <a:rPr lang="nl-NL" smtClean="0">
                <a:ea typeface="Arial Unicode MS" pitchFamily="34" charset="-128"/>
                <a:cs typeface="Arial Unicode MS" pitchFamily="34" charset="-128"/>
              </a:rPr>
              <a:t>A simple Least Squares approach can be used. Weighted Least Squares is also possible to give a higher weight to close samples.</a:t>
            </a:r>
          </a:p>
          <a:p>
            <a:pPr eaLnBrk="1" hangingPunct="1">
              <a:lnSpc>
                <a:spcPct val="95000"/>
              </a:lnSpc>
              <a:spcBef>
                <a:spcPts val="468"/>
              </a:spcBef>
              <a:tabLst>
                <a:tab pos="0" algn="l"/>
                <a:tab pos="956463" algn="l"/>
                <a:tab pos="1914531" algn="l"/>
                <a:tab pos="2872599" algn="l"/>
                <a:tab pos="3830667" algn="l"/>
                <a:tab pos="4788734" algn="l"/>
                <a:tab pos="5746803" algn="l"/>
                <a:tab pos="6704870" algn="l"/>
                <a:tab pos="7662938" algn="l"/>
                <a:tab pos="8621006" algn="l"/>
                <a:tab pos="9579074" algn="l"/>
                <a:tab pos="10535537" algn="l"/>
              </a:tabLst>
            </a:pPr>
            <a:endParaRPr lang="nl-NL" smtClean="0"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 txBox="1">
            <a:spLocks noGrp="1" noChangeArrowheads="1"/>
          </p:cNvSpPr>
          <p:nvPr/>
        </p:nvSpPr>
        <p:spPr bwMode="auto">
          <a:xfrm>
            <a:off x="3849689" y="9434513"/>
            <a:ext cx="2943225" cy="495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9982" tIns="46792" rIns="89982" bIns="46792" anchor="b"/>
          <a:lstStyle/>
          <a:p>
            <a:pPr defTabSz="441273" hangingPunct="0">
              <a:lnSpc>
                <a:spcPct val="95000"/>
              </a:lnSpc>
              <a:buClr>
                <a:srgbClr val="000000"/>
              </a:buClr>
              <a:buSzPct val="45000"/>
              <a:tabLst>
                <a:tab pos="722227" algn="l"/>
                <a:tab pos="1447628" algn="l"/>
                <a:tab pos="2169855" algn="l"/>
                <a:tab pos="2895256" algn="l"/>
              </a:tabLst>
            </a:pPr>
            <a:fld id="{93CEF1C6-84BB-432B-AAA9-C589EF2AC14B}" type="slidenum">
              <a:rPr lang="en-GB" sz="1200">
                <a:solidFill>
                  <a:srgbClr val="000000"/>
                </a:solidFill>
                <a:latin typeface="Times New Roman" pitchFamily="18" charset="0"/>
              </a:rPr>
              <a:pPr defTabSz="441273" hangingPunct="0">
                <a:lnSpc>
                  <a:spcPct val="95000"/>
                </a:lnSpc>
                <a:buClr>
                  <a:srgbClr val="000000"/>
                </a:buClr>
                <a:buSzPct val="45000"/>
                <a:tabLst>
                  <a:tab pos="722227" algn="l"/>
                  <a:tab pos="1447628" algn="l"/>
                  <a:tab pos="2169855" algn="l"/>
                  <a:tab pos="2895256" algn="l"/>
                </a:tabLst>
              </a:pPr>
              <a:t>19</a:t>
            </a:fld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4538"/>
            <a:ext cx="4965700" cy="3724275"/>
          </a:xfrm>
        </p:spPr>
      </p:sp>
      <p:sp>
        <p:nvSpPr>
          <p:cNvPr id="5939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906464" y="4718051"/>
            <a:ext cx="4981575" cy="4371975"/>
          </a:xfrm>
          <a:noFill/>
          <a:ln/>
        </p:spPr>
        <p:txBody>
          <a:bodyPr/>
          <a:lstStyle/>
          <a:p>
            <a:pPr lvl="1" eaLnBrk="1" hangingPunct="1">
              <a:lnSpc>
                <a:spcPct val="95000"/>
              </a:lnSpc>
              <a:spcBef>
                <a:spcPts val="463"/>
              </a:spcBef>
              <a:tabLst>
                <a:tab pos="0" algn="l"/>
                <a:tab pos="946038" algn="l"/>
                <a:tab pos="1893663" algn="l"/>
                <a:tab pos="2841287" algn="l"/>
                <a:tab pos="3788913" algn="l"/>
                <a:tab pos="4736538" algn="l"/>
                <a:tab pos="5684162" algn="l"/>
                <a:tab pos="6631787" algn="l"/>
                <a:tab pos="7579413" algn="l"/>
                <a:tab pos="8527037" algn="l"/>
                <a:tab pos="9474662" algn="l"/>
                <a:tab pos="10420700" algn="l"/>
              </a:tabLst>
            </a:pPr>
            <a:r>
              <a:rPr lang="en-GB" sz="1500" dirty="0">
                <a:ea typeface="Arial Unicode MS" pitchFamily="34" charset="-128"/>
                <a:cs typeface="Arial Unicode MS" pitchFamily="34" charset="-128"/>
              </a:rPr>
              <a:t>Demands for the model-building technique:</a:t>
            </a:r>
          </a:p>
          <a:p>
            <a:pPr lvl="1" eaLnBrk="1" hangingPunct="1">
              <a:lnSpc>
                <a:spcPct val="95000"/>
              </a:lnSpc>
              <a:spcBef>
                <a:spcPts val="463"/>
              </a:spcBef>
              <a:buFontTx/>
              <a:buChar char="-"/>
              <a:tabLst>
                <a:tab pos="0" algn="l"/>
                <a:tab pos="946038" algn="l"/>
                <a:tab pos="1893663" algn="l"/>
                <a:tab pos="2841287" algn="l"/>
                <a:tab pos="3788913" algn="l"/>
                <a:tab pos="4736538" algn="l"/>
                <a:tab pos="5684162" algn="l"/>
                <a:tab pos="6631787" algn="l"/>
                <a:tab pos="7579413" algn="l"/>
                <a:tab pos="8527037" algn="l"/>
                <a:tab pos="9474662" algn="l"/>
                <a:tab pos="10420700" algn="l"/>
              </a:tabLst>
            </a:pPr>
            <a:r>
              <a:rPr lang="en-GB" sz="1500" dirty="0">
                <a:ea typeface="Arial Unicode MS" pitchFamily="34" charset="-128"/>
                <a:cs typeface="Arial Unicode MS" pitchFamily="34" charset="-128"/>
              </a:rPr>
              <a:t>Continuous states</a:t>
            </a:r>
          </a:p>
          <a:p>
            <a:pPr lvl="1" eaLnBrk="1" hangingPunct="1">
              <a:lnSpc>
                <a:spcPct val="95000"/>
              </a:lnSpc>
              <a:spcBef>
                <a:spcPts val="463"/>
              </a:spcBef>
              <a:buFontTx/>
              <a:buChar char="-"/>
              <a:tabLst>
                <a:tab pos="0" algn="l"/>
                <a:tab pos="946038" algn="l"/>
                <a:tab pos="1893663" algn="l"/>
                <a:tab pos="2841287" algn="l"/>
                <a:tab pos="3788913" algn="l"/>
                <a:tab pos="4736538" algn="l"/>
                <a:tab pos="5684162" algn="l"/>
                <a:tab pos="6631787" algn="l"/>
                <a:tab pos="7579413" algn="l"/>
                <a:tab pos="8527037" algn="l"/>
                <a:tab pos="9474662" algn="l"/>
                <a:tab pos="10420700" algn="l"/>
              </a:tabLst>
            </a:pPr>
            <a:r>
              <a:rPr lang="en-GB" sz="1500" dirty="0">
                <a:ea typeface="Arial Unicode MS" pitchFamily="34" charset="-128"/>
                <a:cs typeface="Arial Unicode MS" pitchFamily="34" charset="-128"/>
              </a:rPr>
              <a:t>Learning from few observations</a:t>
            </a:r>
          </a:p>
          <a:p>
            <a:pPr lvl="1" eaLnBrk="1" hangingPunct="1">
              <a:lnSpc>
                <a:spcPct val="95000"/>
              </a:lnSpc>
              <a:spcBef>
                <a:spcPts val="463"/>
              </a:spcBef>
              <a:buFontTx/>
              <a:buChar char="-"/>
              <a:tabLst>
                <a:tab pos="0" algn="l"/>
                <a:tab pos="946038" algn="l"/>
                <a:tab pos="1893663" algn="l"/>
                <a:tab pos="2841287" algn="l"/>
                <a:tab pos="3788913" algn="l"/>
                <a:tab pos="4736538" algn="l"/>
                <a:tab pos="5684162" algn="l"/>
                <a:tab pos="6631787" algn="l"/>
                <a:tab pos="7579413" algn="l"/>
                <a:tab pos="8527037" algn="l"/>
                <a:tab pos="9474662" algn="l"/>
                <a:tab pos="10420700" algn="l"/>
              </a:tabLst>
            </a:pPr>
            <a:r>
              <a:rPr lang="en-GB" sz="1500" dirty="0">
                <a:ea typeface="Arial Unicode MS" pitchFamily="34" charset="-128"/>
                <a:cs typeface="Arial Unicode MS" pitchFamily="34" charset="-128"/>
              </a:rPr>
              <a:t>Good accuracy (only in parts of state space?)</a:t>
            </a:r>
          </a:p>
          <a:p>
            <a:pPr lvl="1" eaLnBrk="1" hangingPunct="1">
              <a:lnSpc>
                <a:spcPct val="95000"/>
              </a:lnSpc>
              <a:spcBef>
                <a:spcPts val="463"/>
              </a:spcBef>
              <a:buFontTx/>
              <a:buChar char="-"/>
              <a:tabLst>
                <a:tab pos="0" algn="l"/>
                <a:tab pos="946038" algn="l"/>
                <a:tab pos="1893663" algn="l"/>
                <a:tab pos="2841287" algn="l"/>
                <a:tab pos="3788913" algn="l"/>
                <a:tab pos="4736538" algn="l"/>
                <a:tab pos="5684162" algn="l"/>
                <a:tab pos="6631787" algn="l"/>
                <a:tab pos="7579413" algn="l"/>
                <a:tab pos="8527037" algn="l"/>
                <a:tab pos="9474662" algn="l"/>
                <a:tab pos="10420700" algn="l"/>
              </a:tabLst>
            </a:pPr>
            <a:r>
              <a:rPr lang="en-GB" sz="1500" dirty="0">
                <a:ea typeface="Arial Unicode MS" pitchFamily="34" charset="-128"/>
                <a:cs typeface="Arial Unicode MS" pitchFamily="34" charset="-128"/>
              </a:rPr>
              <a:t>High dimensional problems</a:t>
            </a:r>
          </a:p>
          <a:p>
            <a:pPr lvl="1" eaLnBrk="1" hangingPunct="1">
              <a:lnSpc>
                <a:spcPct val="95000"/>
              </a:lnSpc>
              <a:spcBef>
                <a:spcPts val="463"/>
              </a:spcBef>
              <a:buFontTx/>
              <a:buChar char="-"/>
              <a:tabLst>
                <a:tab pos="0" algn="l"/>
                <a:tab pos="946038" algn="l"/>
                <a:tab pos="1893663" algn="l"/>
                <a:tab pos="2841287" algn="l"/>
                <a:tab pos="3788913" algn="l"/>
                <a:tab pos="4736538" algn="l"/>
                <a:tab pos="5684162" algn="l"/>
                <a:tab pos="6631787" algn="l"/>
                <a:tab pos="7579413" algn="l"/>
                <a:tab pos="8527037" algn="l"/>
                <a:tab pos="9474662" algn="l"/>
                <a:tab pos="10420700" algn="l"/>
              </a:tabLst>
            </a:pPr>
            <a:r>
              <a:rPr lang="en-GB" sz="1500" dirty="0">
                <a:ea typeface="Arial Unicode MS" pitchFamily="34" charset="-128"/>
                <a:cs typeface="Arial Unicode MS" pitchFamily="34" charset="-128"/>
              </a:rPr>
              <a:t>Efficient in CPU/memory usage (has to be applied in real time)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 txBox="1">
            <a:spLocks noGrp="1" noChangeArrowheads="1"/>
          </p:cNvSpPr>
          <p:nvPr/>
        </p:nvSpPr>
        <p:spPr bwMode="auto">
          <a:xfrm>
            <a:off x="3849689" y="9434513"/>
            <a:ext cx="2943225" cy="495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9982" tIns="46792" rIns="89982" bIns="46792" anchor="b"/>
          <a:lstStyle/>
          <a:p>
            <a:pPr defTabSz="441273" hangingPunct="0">
              <a:lnSpc>
                <a:spcPct val="95000"/>
              </a:lnSpc>
              <a:buClr>
                <a:srgbClr val="000000"/>
              </a:buClr>
              <a:buSzPct val="45000"/>
              <a:tabLst>
                <a:tab pos="722227" algn="l"/>
                <a:tab pos="1447628" algn="l"/>
                <a:tab pos="2169855" algn="l"/>
                <a:tab pos="2895256" algn="l"/>
              </a:tabLst>
            </a:pPr>
            <a:fld id="{3CF13AD7-1882-420A-90F8-752E8F320C62}" type="slidenum">
              <a:rPr lang="en-GB" sz="1200">
                <a:solidFill>
                  <a:srgbClr val="000000"/>
                </a:solidFill>
                <a:latin typeface="Times New Roman" pitchFamily="18" charset="0"/>
              </a:rPr>
              <a:pPr defTabSz="441273" hangingPunct="0">
                <a:lnSpc>
                  <a:spcPct val="95000"/>
                </a:lnSpc>
                <a:buClr>
                  <a:srgbClr val="000000"/>
                </a:buClr>
                <a:buSzPct val="45000"/>
                <a:tabLst>
                  <a:tab pos="722227" algn="l"/>
                  <a:tab pos="1447628" algn="l"/>
                  <a:tab pos="2169855" algn="l"/>
                  <a:tab pos="2895256" algn="l"/>
                </a:tabLst>
              </a:pPr>
              <a:t>20</a:t>
            </a:fld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4538"/>
            <a:ext cx="4965700" cy="3724275"/>
          </a:xfrm>
        </p:spPr>
      </p:sp>
      <p:sp>
        <p:nvSpPr>
          <p:cNvPr id="60420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906464" y="4718051"/>
            <a:ext cx="4981575" cy="4371975"/>
          </a:xfrm>
          <a:noFill/>
          <a:ln/>
        </p:spPr>
        <p:txBody>
          <a:bodyPr/>
          <a:lstStyle/>
          <a:p>
            <a:pPr lvl="1" eaLnBrk="1" hangingPunct="1">
              <a:lnSpc>
                <a:spcPct val="95000"/>
              </a:lnSpc>
              <a:spcBef>
                <a:spcPts val="463"/>
              </a:spcBef>
              <a:tabLst>
                <a:tab pos="0" algn="l"/>
                <a:tab pos="946038" algn="l"/>
                <a:tab pos="1893663" algn="l"/>
                <a:tab pos="2841287" algn="l"/>
                <a:tab pos="3788913" algn="l"/>
                <a:tab pos="4736538" algn="l"/>
                <a:tab pos="5684162" algn="l"/>
                <a:tab pos="6631787" algn="l"/>
                <a:tab pos="7579413" algn="l"/>
                <a:tab pos="8527037" algn="l"/>
                <a:tab pos="9474662" algn="l"/>
                <a:tab pos="10420700" algn="l"/>
              </a:tabLst>
            </a:pPr>
            <a:r>
              <a:rPr lang="en-GB" sz="1500" dirty="0">
                <a:ea typeface="Arial Unicode MS" pitchFamily="34" charset="-128"/>
                <a:cs typeface="Arial Unicode MS" pitchFamily="34" charset="-128"/>
              </a:rPr>
              <a:t>Demands for the model-building technique:</a:t>
            </a:r>
          </a:p>
          <a:p>
            <a:pPr lvl="1" eaLnBrk="1" hangingPunct="1">
              <a:lnSpc>
                <a:spcPct val="95000"/>
              </a:lnSpc>
              <a:spcBef>
                <a:spcPts val="463"/>
              </a:spcBef>
              <a:buFontTx/>
              <a:buChar char="-"/>
              <a:tabLst>
                <a:tab pos="0" algn="l"/>
                <a:tab pos="946038" algn="l"/>
                <a:tab pos="1893663" algn="l"/>
                <a:tab pos="2841287" algn="l"/>
                <a:tab pos="3788913" algn="l"/>
                <a:tab pos="4736538" algn="l"/>
                <a:tab pos="5684162" algn="l"/>
                <a:tab pos="6631787" algn="l"/>
                <a:tab pos="7579413" algn="l"/>
                <a:tab pos="8527037" algn="l"/>
                <a:tab pos="9474662" algn="l"/>
                <a:tab pos="10420700" algn="l"/>
              </a:tabLst>
            </a:pPr>
            <a:r>
              <a:rPr lang="en-GB" sz="1500" dirty="0">
                <a:ea typeface="Arial Unicode MS" pitchFamily="34" charset="-128"/>
                <a:cs typeface="Arial Unicode MS" pitchFamily="34" charset="-128"/>
              </a:rPr>
              <a:t>Continuous states</a:t>
            </a:r>
          </a:p>
          <a:p>
            <a:pPr lvl="1" eaLnBrk="1" hangingPunct="1">
              <a:lnSpc>
                <a:spcPct val="95000"/>
              </a:lnSpc>
              <a:spcBef>
                <a:spcPts val="463"/>
              </a:spcBef>
              <a:buFontTx/>
              <a:buChar char="-"/>
              <a:tabLst>
                <a:tab pos="0" algn="l"/>
                <a:tab pos="946038" algn="l"/>
                <a:tab pos="1893663" algn="l"/>
                <a:tab pos="2841287" algn="l"/>
                <a:tab pos="3788913" algn="l"/>
                <a:tab pos="4736538" algn="l"/>
                <a:tab pos="5684162" algn="l"/>
                <a:tab pos="6631787" algn="l"/>
                <a:tab pos="7579413" algn="l"/>
                <a:tab pos="8527037" algn="l"/>
                <a:tab pos="9474662" algn="l"/>
                <a:tab pos="10420700" algn="l"/>
              </a:tabLst>
            </a:pPr>
            <a:r>
              <a:rPr lang="en-GB" sz="1500" dirty="0">
                <a:ea typeface="Arial Unicode MS" pitchFamily="34" charset="-128"/>
                <a:cs typeface="Arial Unicode MS" pitchFamily="34" charset="-128"/>
              </a:rPr>
              <a:t>Learning from few observations</a:t>
            </a:r>
          </a:p>
          <a:p>
            <a:pPr lvl="1" eaLnBrk="1" hangingPunct="1">
              <a:lnSpc>
                <a:spcPct val="95000"/>
              </a:lnSpc>
              <a:spcBef>
                <a:spcPts val="463"/>
              </a:spcBef>
              <a:buFontTx/>
              <a:buChar char="-"/>
              <a:tabLst>
                <a:tab pos="0" algn="l"/>
                <a:tab pos="946038" algn="l"/>
                <a:tab pos="1893663" algn="l"/>
                <a:tab pos="2841287" algn="l"/>
                <a:tab pos="3788913" algn="l"/>
                <a:tab pos="4736538" algn="l"/>
                <a:tab pos="5684162" algn="l"/>
                <a:tab pos="6631787" algn="l"/>
                <a:tab pos="7579413" algn="l"/>
                <a:tab pos="8527037" algn="l"/>
                <a:tab pos="9474662" algn="l"/>
                <a:tab pos="10420700" algn="l"/>
              </a:tabLst>
            </a:pPr>
            <a:r>
              <a:rPr lang="en-GB" sz="1500" dirty="0">
                <a:ea typeface="Arial Unicode MS" pitchFamily="34" charset="-128"/>
                <a:cs typeface="Arial Unicode MS" pitchFamily="34" charset="-128"/>
              </a:rPr>
              <a:t>Good accuracy (only in parts of state space?)</a:t>
            </a:r>
          </a:p>
          <a:p>
            <a:pPr lvl="1" eaLnBrk="1" hangingPunct="1">
              <a:lnSpc>
                <a:spcPct val="95000"/>
              </a:lnSpc>
              <a:spcBef>
                <a:spcPts val="463"/>
              </a:spcBef>
              <a:buFontTx/>
              <a:buChar char="-"/>
              <a:tabLst>
                <a:tab pos="0" algn="l"/>
                <a:tab pos="946038" algn="l"/>
                <a:tab pos="1893663" algn="l"/>
                <a:tab pos="2841287" algn="l"/>
                <a:tab pos="3788913" algn="l"/>
                <a:tab pos="4736538" algn="l"/>
                <a:tab pos="5684162" algn="l"/>
                <a:tab pos="6631787" algn="l"/>
                <a:tab pos="7579413" algn="l"/>
                <a:tab pos="8527037" algn="l"/>
                <a:tab pos="9474662" algn="l"/>
                <a:tab pos="10420700" algn="l"/>
              </a:tabLst>
            </a:pPr>
            <a:r>
              <a:rPr lang="en-GB" sz="1500" dirty="0">
                <a:ea typeface="Arial Unicode MS" pitchFamily="34" charset="-128"/>
                <a:cs typeface="Arial Unicode MS" pitchFamily="34" charset="-128"/>
              </a:rPr>
              <a:t>High dimensional problems</a:t>
            </a:r>
          </a:p>
          <a:p>
            <a:pPr lvl="1" eaLnBrk="1" hangingPunct="1">
              <a:lnSpc>
                <a:spcPct val="95000"/>
              </a:lnSpc>
              <a:spcBef>
                <a:spcPts val="463"/>
              </a:spcBef>
              <a:buFontTx/>
              <a:buChar char="-"/>
              <a:tabLst>
                <a:tab pos="0" algn="l"/>
                <a:tab pos="946038" algn="l"/>
                <a:tab pos="1893663" algn="l"/>
                <a:tab pos="2841287" algn="l"/>
                <a:tab pos="3788913" algn="l"/>
                <a:tab pos="4736538" algn="l"/>
                <a:tab pos="5684162" algn="l"/>
                <a:tab pos="6631787" algn="l"/>
                <a:tab pos="7579413" algn="l"/>
                <a:tab pos="8527037" algn="l"/>
                <a:tab pos="9474662" algn="l"/>
                <a:tab pos="10420700" algn="l"/>
              </a:tabLst>
            </a:pPr>
            <a:r>
              <a:rPr lang="en-GB" sz="1500" dirty="0">
                <a:ea typeface="Arial Unicode MS" pitchFamily="34" charset="-128"/>
                <a:cs typeface="Arial Unicode MS" pitchFamily="34" charset="-128"/>
              </a:rPr>
              <a:t>Efficient in CPU/memory usage (has to be applied in real time)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 userDrawn="1"/>
        </p:nvSpPr>
        <p:spPr bwMode="auto">
          <a:xfrm>
            <a:off x="466725" y="2057400"/>
            <a:ext cx="7467600" cy="19812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nl-NL"/>
          </a:p>
        </p:txBody>
      </p:sp>
      <p:sp>
        <p:nvSpPr>
          <p:cNvPr id="5" name="Rectangle 20"/>
          <p:cNvSpPr>
            <a:spLocks noChangeArrowheads="1"/>
          </p:cNvSpPr>
          <p:nvPr userDrawn="1"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nl-NL"/>
          </a:p>
        </p:txBody>
      </p:sp>
      <p:sp>
        <p:nvSpPr>
          <p:cNvPr id="6" name="Rectangle 21"/>
          <p:cNvSpPr>
            <a:spLocks noChangeArrowheads="1"/>
          </p:cNvSpPr>
          <p:nvPr userDrawn="1"/>
        </p:nvSpPr>
        <p:spPr bwMode="auto">
          <a:xfrm>
            <a:off x="0" y="6584950"/>
            <a:ext cx="9144000" cy="2730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nl-NL"/>
          </a:p>
        </p:txBody>
      </p:sp>
      <p:sp>
        <p:nvSpPr>
          <p:cNvPr id="7" name="Line 22"/>
          <p:cNvSpPr>
            <a:spLocks noChangeShapeType="1"/>
          </p:cNvSpPr>
          <p:nvPr userDrawn="1"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nl-NL"/>
          </a:p>
        </p:txBody>
      </p:sp>
      <p:sp>
        <p:nvSpPr>
          <p:cNvPr id="8" name="Line 24"/>
          <p:cNvSpPr>
            <a:spLocks noChangeShapeType="1"/>
          </p:cNvSpPr>
          <p:nvPr userDrawn="1"/>
        </p:nvSpPr>
        <p:spPr bwMode="auto">
          <a:xfrm>
            <a:off x="0" y="61341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nl-NL"/>
          </a:p>
        </p:txBody>
      </p:sp>
      <p:sp>
        <p:nvSpPr>
          <p:cNvPr id="9" name="Text Box 27"/>
          <p:cNvSpPr txBox="1">
            <a:spLocks noChangeArrowheads="1"/>
          </p:cNvSpPr>
          <p:nvPr userDrawn="1"/>
        </p:nvSpPr>
        <p:spPr bwMode="white">
          <a:xfrm>
            <a:off x="685800" y="3641725"/>
            <a:ext cx="2438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  <a:defRPr/>
            </a:pPr>
            <a:fld id="{001357B2-E454-44C6-B452-628EE521DE70}" type="datetime1">
              <a:rPr lang="nl-NL" sz="1600">
                <a:solidFill>
                  <a:schemeClr val="bg1"/>
                </a:solidFill>
              </a:rPr>
              <a:pPr algn="l">
                <a:spcBef>
                  <a:spcPct val="50000"/>
                </a:spcBef>
                <a:defRPr/>
              </a:pPr>
              <a:t>26-8-2010</a:t>
            </a:fld>
            <a:endParaRPr lang="nl-NL" sz="1600" dirty="0">
              <a:solidFill>
                <a:schemeClr val="bg1"/>
              </a:solidFill>
            </a:endParaRPr>
          </a:p>
        </p:txBody>
      </p:sp>
      <p:pic>
        <p:nvPicPr>
          <p:cNvPr id="10" name="Picture 29" descr="TU_Delft_2.png                                                 00095E43Smidswater Server              C1CD65DB: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" y="6184900"/>
            <a:ext cx="887413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30"/>
          <p:cNvSpPr txBox="1">
            <a:spLocks noChangeArrowheads="1"/>
          </p:cNvSpPr>
          <p:nvPr userDrawn="1"/>
        </p:nvSpPr>
        <p:spPr bwMode="white">
          <a:xfrm>
            <a:off x="1744216" y="6344946"/>
            <a:ext cx="29718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nl-NL" sz="800" b="1" dirty="0" smtClean="0">
                <a:solidFill>
                  <a:schemeClr val="tx1"/>
                </a:solidFill>
              </a:rPr>
              <a:t>Delft Center for</a:t>
            </a:r>
            <a:r>
              <a:rPr lang="nl-NL" sz="800" b="1" baseline="0" dirty="0" smtClean="0">
                <a:solidFill>
                  <a:schemeClr val="tx1"/>
                </a:solidFill>
              </a:rPr>
              <a:t> Systems and Control</a:t>
            </a:r>
            <a:endParaRPr lang="nl-NL" b="1" dirty="0">
              <a:solidFill>
                <a:schemeClr val="tx1"/>
              </a:solidFill>
            </a:endParaRPr>
          </a:p>
        </p:txBody>
      </p:sp>
      <p:sp>
        <p:nvSpPr>
          <p:cNvPr id="271372" name="Rectangle 12"/>
          <p:cNvSpPr>
            <a:spLocks noGrp="1" noChangeArrowheads="1"/>
          </p:cNvSpPr>
          <p:nvPr>
            <p:ph type="ctrTitle"/>
          </p:nvPr>
        </p:nvSpPr>
        <p:spPr bwMode="white">
          <a:xfrm>
            <a:off x="685800" y="2286000"/>
            <a:ext cx="6931025" cy="457200"/>
          </a:xfrm>
        </p:spPr>
        <p:txBody>
          <a:bodyPr anchor="t"/>
          <a:lstStyle>
            <a:lvl1pPr marL="0" indent="0">
              <a:lnSpc>
                <a:spcPct val="8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271393" name="Rectangle 33"/>
          <p:cNvSpPr>
            <a:spLocks noGrp="1" noChangeArrowheads="1"/>
          </p:cNvSpPr>
          <p:nvPr>
            <p:ph type="subTitle" sz="quarter" idx="1"/>
          </p:nvPr>
        </p:nvSpPr>
        <p:spPr bwMode="white">
          <a:xfrm>
            <a:off x="685800" y="2743200"/>
            <a:ext cx="6931025" cy="381000"/>
          </a:xfr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bg2"/>
                </a:solidFill>
                <a:latin typeface="Bookman Old Style" pitchFamily="18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62738" y="457200"/>
            <a:ext cx="1914525" cy="4876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917575" y="457200"/>
            <a:ext cx="5592763" cy="4876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en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7575" y="457200"/>
            <a:ext cx="7659688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grafiek 2"/>
          <p:cNvSpPr>
            <a:spLocks noGrp="1"/>
          </p:cNvSpPr>
          <p:nvPr>
            <p:ph type="chart" idx="1"/>
          </p:nvPr>
        </p:nvSpPr>
        <p:spPr>
          <a:xfrm>
            <a:off x="925513" y="2286000"/>
            <a:ext cx="7648575" cy="3048000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nl-NL" noProof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25513" y="2286000"/>
            <a:ext cx="3748087" cy="304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826000" y="2286000"/>
            <a:ext cx="3748088" cy="304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nl-NL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9" name="Rectangle 13"/>
          <p:cNvSpPr>
            <a:spLocks noChangeArrowheads="1"/>
          </p:cNvSpPr>
          <p:nvPr/>
        </p:nvSpPr>
        <p:spPr bwMode="auto">
          <a:xfrm>
            <a:off x="0" y="6132513"/>
            <a:ext cx="9144000" cy="7254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nl-NL"/>
          </a:p>
        </p:txBody>
      </p:sp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917575" y="457200"/>
            <a:ext cx="765968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nl-NL" smtClean="0"/>
          </a:p>
        </p:txBody>
      </p:sp>
      <p:sp>
        <p:nvSpPr>
          <p:cNvPr id="4100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5513" y="2286000"/>
            <a:ext cx="7648575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smtClean="0"/>
          </a:p>
        </p:txBody>
      </p:sp>
      <p:sp>
        <p:nvSpPr>
          <p:cNvPr id="270353" name="Rectangle 17"/>
          <p:cNvSpPr>
            <a:spLocks noChangeArrowheads="1"/>
          </p:cNvSpPr>
          <p:nvPr/>
        </p:nvSpPr>
        <p:spPr bwMode="auto">
          <a:xfrm>
            <a:off x="7640638" y="6297613"/>
            <a:ext cx="53975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defRPr/>
            </a:pPr>
            <a:fld id="{1750E7C3-A21E-4316-8ED7-347247661291}" type="slidenum">
              <a:rPr lang="nl-NL" sz="1300"/>
              <a:pPr>
                <a:defRPr/>
              </a:pPr>
              <a:t>‹nr.›</a:t>
            </a:fld>
            <a:endParaRPr lang="nl-NL" sz="1300"/>
          </a:p>
        </p:txBody>
      </p:sp>
      <p:sp>
        <p:nvSpPr>
          <p:cNvPr id="270355" name="Rectangle 19"/>
          <p:cNvSpPr>
            <a:spLocks noChangeArrowheads="1"/>
          </p:cNvSpPr>
          <p:nvPr/>
        </p:nvSpPr>
        <p:spPr bwMode="auto">
          <a:xfrm>
            <a:off x="0" y="6584950"/>
            <a:ext cx="9144000" cy="2730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nl-NL"/>
          </a:p>
        </p:txBody>
      </p:sp>
      <p:sp>
        <p:nvSpPr>
          <p:cNvPr id="270356" name="Line 20"/>
          <p:cNvSpPr>
            <a:spLocks noChangeShapeType="1"/>
          </p:cNvSpPr>
          <p:nvPr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nl-NL"/>
          </a:p>
        </p:txBody>
      </p:sp>
      <p:pic>
        <p:nvPicPr>
          <p:cNvPr id="4104" name="Picture 21" descr="TU_Delft_2.png                                                 00095E43Smidswater Server              C1CD65DB: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71500" y="6184900"/>
            <a:ext cx="887413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0358" name="Line 22"/>
          <p:cNvSpPr>
            <a:spLocks noChangeShapeType="1"/>
          </p:cNvSpPr>
          <p:nvPr/>
        </p:nvSpPr>
        <p:spPr bwMode="auto">
          <a:xfrm>
            <a:off x="0" y="61341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nl-NL"/>
          </a:p>
        </p:txBody>
      </p:sp>
      <p:sp>
        <p:nvSpPr>
          <p:cNvPr id="270359" name="Text Box 23"/>
          <p:cNvSpPr txBox="1">
            <a:spLocks noChangeArrowheads="1"/>
          </p:cNvSpPr>
          <p:nvPr/>
        </p:nvSpPr>
        <p:spPr bwMode="auto">
          <a:xfrm>
            <a:off x="3124200" y="6248400"/>
            <a:ext cx="4419600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300" dirty="0" smtClean="0">
                <a:solidFill>
                  <a:schemeClr val="bg2"/>
                </a:solidFill>
                <a:latin typeface="ArialMS" charset="0"/>
              </a:rPr>
              <a:t>MSc</a:t>
            </a:r>
            <a:r>
              <a:rPr lang="en-US" sz="1300" baseline="0" dirty="0" smtClean="0">
                <a:solidFill>
                  <a:schemeClr val="bg2"/>
                </a:solidFill>
                <a:latin typeface="ArialMS" charset="0"/>
              </a:rPr>
              <a:t> presentation</a:t>
            </a:r>
            <a:endParaRPr lang="nl-NL" sz="1400" dirty="0">
              <a:solidFill>
                <a:schemeClr val="bg2"/>
              </a:solidFill>
              <a:latin typeface="ArialMS" charset="0"/>
            </a:endParaRPr>
          </a:p>
        </p:txBody>
      </p:sp>
      <p:sp>
        <p:nvSpPr>
          <p:cNvPr id="270364" name="Rectangle 28"/>
          <p:cNvSpPr>
            <a:spLocks noChangeArrowheads="1"/>
          </p:cNvSpPr>
          <p:nvPr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marL="857250" indent="-85725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+mj-ea"/>
          <a:cs typeface="+mj-cs"/>
        </a:defRPr>
      </a:lvl1pPr>
      <a:lvl2pPr marL="857250" indent="-85725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2pPr>
      <a:lvl3pPr marL="857250" indent="-85725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3pPr>
      <a:lvl4pPr marL="857250" indent="-85725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4pPr>
      <a:lvl5pPr marL="857250" indent="-85725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5pPr>
      <a:lvl6pPr marL="1314450" indent="-85725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6pPr>
      <a:lvl7pPr marL="1771650" indent="-85725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7pPr>
      <a:lvl8pPr marL="2228850" indent="-85725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8pPr>
      <a:lvl9pPr marL="2686050" indent="-85725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9pPr>
    </p:titleStyle>
    <p:bodyStyle>
      <a:lvl1pPr marL="195263" indent="-195263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6263" indent="-190500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>
          <a:solidFill>
            <a:schemeClr val="tx1"/>
          </a:solidFill>
          <a:latin typeface="+mn-lt"/>
        </a:defRPr>
      </a:lvl2pPr>
      <a:lvl3pPr marL="957263" indent="-190500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600">
          <a:solidFill>
            <a:schemeClr val="tx1"/>
          </a:solidFill>
          <a:latin typeface="+mn-lt"/>
        </a:defRPr>
      </a:lvl3pPr>
      <a:lvl4pPr marL="1338263" indent="-190500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400">
          <a:solidFill>
            <a:schemeClr val="tx1"/>
          </a:solidFill>
          <a:latin typeface="+mn-lt"/>
        </a:defRPr>
      </a:lvl4pPr>
      <a:lvl5pPr marL="1719263" indent="-190500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200">
          <a:solidFill>
            <a:schemeClr val="tx1"/>
          </a:solidFill>
          <a:latin typeface="+mn-lt"/>
        </a:defRPr>
      </a:lvl5pPr>
      <a:lvl6pPr marL="2176463" indent="-190500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200">
          <a:solidFill>
            <a:schemeClr val="tx1"/>
          </a:solidFill>
          <a:latin typeface="+mn-lt"/>
        </a:defRPr>
      </a:lvl6pPr>
      <a:lvl7pPr marL="2633663" indent="-190500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200">
          <a:solidFill>
            <a:schemeClr val="tx1"/>
          </a:solidFill>
          <a:latin typeface="+mn-lt"/>
        </a:defRPr>
      </a:lvl7pPr>
      <a:lvl8pPr marL="3090863" indent="-190500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200">
          <a:solidFill>
            <a:schemeClr val="tx1"/>
          </a:solidFill>
          <a:latin typeface="+mn-lt"/>
        </a:defRPr>
      </a:lvl8pPr>
      <a:lvl9pPr marL="3548063" indent="-190500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9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image" Target="../media/image37.jpeg"/><Relationship Id="rId7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oleObject" Target="../embeddings/oleObject1.bin"/><Relationship Id="rId4" Type="http://schemas.openxmlformats.org/officeDocument/2006/relationships/image" Target="../media/image9.e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4.png"/><Relationship Id="rId4" Type="http://schemas.openxmlformats.org/officeDocument/2006/relationships/image" Target="../media/image5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3"/>
          <p:cNvSpPr>
            <a:spLocks noChangeArrowheads="1"/>
          </p:cNvSpPr>
          <p:nvPr/>
        </p:nvSpPr>
        <p:spPr bwMode="auto">
          <a:xfrm>
            <a:off x="466725" y="2057400"/>
            <a:ext cx="7467600" cy="23797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nl-NL"/>
          </a:p>
        </p:txBody>
      </p:sp>
      <p:pic>
        <p:nvPicPr>
          <p:cNvPr id="6" name="Afbeelding 5" descr="leo1.png"/>
          <p:cNvPicPr>
            <a:picLocks noChangeAspect="1"/>
          </p:cNvPicPr>
          <p:nvPr/>
        </p:nvPicPr>
        <p:blipFill>
          <a:blip r:embed="rId2" cstate="print">
            <a:lum bright="10000"/>
          </a:blip>
          <a:srcRect l="14435"/>
          <a:stretch>
            <a:fillRect/>
          </a:stretch>
        </p:blipFill>
        <p:spPr>
          <a:xfrm>
            <a:off x="6732240" y="-83192"/>
            <a:ext cx="2987825" cy="6211037"/>
          </a:xfrm>
          <a:prstGeom prst="rect">
            <a:avLst/>
          </a:prstGeom>
        </p:spPr>
      </p:pic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430016"/>
            <a:ext cx="6931025" cy="1215008"/>
          </a:xfrm>
        </p:spPr>
        <p:txBody>
          <a:bodyPr/>
          <a:lstStyle/>
          <a:p>
            <a:pPr eaLnBrk="1" hangingPunct="1"/>
            <a:r>
              <a:rPr lang="en-US" dirty="0" smtClean="0"/>
              <a:t>Memory-based Modeling and Prioritized Sweeping in Reinforcement Learning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 bwMode="ltGray">
          <a:xfrm>
            <a:off x="683568" y="3801616"/>
            <a:ext cx="6931025" cy="635496"/>
          </a:xfrm>
        </p:spPr>
        <p:txBody>
          <a:bodyPr/>
          <a:lstStyle/>
          <a:p>
            <a:pPr eaLnBrk="1" hangingPunct="1"/>
            <a:r>
              <a:rPr lang="en-US" dirty="0" err="1" smtClean="0"/>
              <a:t>Thijs</a:t>
            </a:r>
            <a:r>
              <a:rPr lang="en-US" dirty="0" smtClean="0"/>
              <a:t> </a:t>
            </a:r>
            <a:r>
              <a:rPr lang="en-US" dirty="0" err="1" smtClean="0"/>
              <a:t>Ramakers</a:t>
            </a:r>
            <a:endParaRPr lang="en-US" dirty="0" smtClean="0"/>
          </a:p>
          <a:p>
            <a:pPr eaLnBrk="1" hangingPunct="1"/>
            <a:r>
              <a:rPr lang="en-US" sz="1400" dirty="0" smtClean="0">
                <a:solidFill>
                  <a:schemeClr val="bg1"/>
                </a:solidFill>
              </a:rPr>
              <a:t>MSc presentation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5200744"/>
            <a:ext cx="446449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nl-NL" sz="1600" dirty="0" smtClean="0">
                <a:latin typeface="+mj-lt"/>
              </a:rPr>
              <a:t>Supervisors:</a:t>
            </a:r>
          </a:p>
          <a:p>
            <a:pPr algn="l"/>
            <a:r>
              <a:rPr lang="nl-NL" sz="1200" dirty="0" smtClean="0">
                <a:latin typeface="+mj-lt"/>
              </a:rPr>
              <a:t>Prof. Dr. R. </a:t>
            </a:r>
            <a:r>
              <a:rPr lang="nl-NL" sz="1200" dirty="0" err="1" smtClean="0">
                <a:latin typeface="+mj-lt"/>
              </a:rPr>
              <a:t>Babuška</a:t>
            </a:r>
            <a:endParaRPr lang="nl-NL" sz="1200" dirty="0" smtClean="0">
              <a:latin typeface="+mj-lt"/>
            </a:endParaRPr>
          </a:p>
          <a:p>
            <a:pPr algn="l"/>
            <a:r>
              <a:rPr lang="nl-NL" sz="1200" dirty="0" smtClean="0">
                <a:latin typeface="+mj-lt"/>
              </a:rPr>
              <a:t>Dr. Ir. G. </a:t>
            </a:r>
            <a:r>
              <a:rPr lang="nl-NL" sz="1200" dirty="0" err="1" smtClean="0">
                <a:latin typeface="+mj-lt"/>
              </a:rPr>
              <a:t>Lopes</a:t>
            </a:r>
            <a:endParaRPr lang="nl-NL" sz="1200" dirty="0" smtClean="0">
              <a:latin typeface="+mj-lt"/>
            </a:endParaRPr>
          </a:p>
          <a:p>
            <a:pPr algn="l"/>
            <a:r>
              <a:rPr lang="nl-NL" sz="1200" dirty="0" smtClean="0">
                <a:latin typeface="+mj-lt"/>
              </a:rPr>
              <a:t>Ir. E. </a:t>
            </a:r>
            <a:r>
              <a:rPr lang="nl-NL" sz="1200" dirty="0" err="1" smtClean="0">
                <a:latin typeface="+mj-lt"/>
              </a:rPr>
              <a:t>Schuitema</a:t>
            </a:r>
            <a:endParaRPr lang="nl-NL" sz="1200" dirty="0">
              <a:latin typeface="+mj-lt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ltGray">
          <a:xfrm>
            <a:off x="683568" y="2046027"/>
            <a:ext cx="1667466" cy="317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Tx/>
              <a:buNone/>
              <a:defRPr sz="2400">
                <a:solidFill>
                  <a:schemeClr val="bg2"/>
                </a:solidFill>
                <a:latin typeface="Bookman Old Style" pitchFamily="18" charset="0"/>
                <a:ea typeface="+mn-ea"/>
                <a:cs typeface="+mn-cs"/>
              </a:defRPr>
            </a:lvl1pPr>
            <a:lvl2pPr marL="576263" indent="-190500" algn="l" rtl="0" eaLnBrk="1" fontAlgn="base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957263" indent="-190500" algn="l" rtl="0" eaLnBrk="1" fontAlgn="base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338263" indent="-190500" algn="l" rtl="0" eaLnBrk="1" fontAlgn="base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4pPr>
            <a:lvl5pPr marL="1719263" indent="-190500" algn="l" rtl="0" eaLnBrk="1" fontAlgn="base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chemeClr val="tx1"/>
                </a:solidFill>
                <a:latin typeface="+mn-lt"/>
              </a:defRPr>
            </a:lvl5pPr>
            <a:lvl6pPr marL="2176463" indent="-190500" algn="l" rtl="0" eaLnBrk="1" fontAlgn="base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633663" indent="-190500" algn="l" rtl="0" eaLnBrk="1" fontAlgn="base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090863" indent="-190500" algn="l" rtl="0" eaLnBrk="1" fontAlgn="base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548063" indent="-190500" algn="l" rtl="0" eaLnBrk="1" fontAlgn="base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400" dirty="0" smtClean="0">
                <a:solidFill>
                  <a:schemeClr val="bg1"/>
                </a:solidFill>
              </a:rPr>
              <a:t>August 27, 2010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403225"/>
            <a:ext cx="7772400" cy="10541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/>
              <a:t>Memory-based modeling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381125"/>
            <a:ext cx="7772400" cy="4568155"/>
          </a:xfrm>
        </p:spPr>
        <p:txBody>
          <a:bodyPr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solidFill>
                  <a:schemeClr val="tx1"/>
                </a:solidFill>
              </a:rPr>
              <a:t>Store</a:t>
            </a:r>
            <a:r>
              <a:rPr lang="en-US" dirty="0" smtClean="0"/>
              <a:t> all past </a:t>
            </a:r>
            <a:r>
              <a:rPr lang="en-US" dirty="0" smtClean="0">
                <a:solidFill>
                  <a:schemeClr val="tx1"/>
                </a:solidFill>
              </a:rPr>
              <a:t>experiences</a:t>
            </a:r>
            <a:r>
              <a:rPr lang="en-US" dirty="0" smtClean="0"/>
              <a:t> in memory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Estimate model when needed</a:t>
            </a:r>
          </a:p>
          <a:p>
            <a:pPr eaLnBrk="1" hangingPunct="1">
              <a:buFont typeface="Times New Roman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 smtClean="0">
              <a:solidFill>
                <a:schemeClr val="tx1"/>
              </a:solidFill>
            </a:endParaRPr>
          </a:p>
          <a:p>
            <a:pPr eaLnBrk="1" hangingPunct="1">
              <a:buFont typeface="Times New Roman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solidFill>
                  <a:schemeClr val="tx1"/>
                </a:solidFill>
              </a:rPr>
              <a:t>Advantages</a:t>
            </a:r>
            <a:r>
              <a:rPr lang="en-US" dirty="0" smtClean="0"/>
              <a:t>:</a:t>
            </a:r>
          </a:p>
          <a:p>
            <a:pPr eaLnBrk="1" hangingPunct="1">
              <a:buFont typeface="Times New Roman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CC00"/>
                </a:solidFill>
              </a:rPr>
              <a:t>+</a:t>
            </a:r>
            <a:r>
              <a:rPr lang="en-US" dirty="0" smtClean="0"/>
              <a:t> Fast learning </a:t>
            </a:r>
            <a:r>
              <a:rPr lang="en-US" sz="2000" dirty="0" smtClean="0"/>
              <a:t>(new experiences are used immediately)</a:t>
            </a:r>
          </a:p>
          <a:p>
            <a:pPr eaLnBrk="1" hangingPunct="1">
              <a:buFont typeface="Times New Roman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CC00"/>
                </a:solidFill>
              </a:rPr>
              <a:t>+</a:t>
            </a:r>
            <a:r>
              <a:rPr lang="en-US" dirty="0" smtClean="0"/>
              <a:t> Adapt to changes</a:t>
            </a:r>
          </a:p>
          <a:p>
            <a:pPr eaLnBrk="1" hangingPunct="1">
              <a:buFont typeface="Times New Roman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>
                <a:solidFill>
                  <a:srgbClr val="00CC00"/>
                </a:solidFill>
              </a:rPr>
              <a:t>	</a:t>
            </a:r>
            <a:r>
              <a:rPr lang="en-US" dirty="0" smtClean="0">
                <a:solidFill>
                  <a:srgbClr val="00CC00"/>
                </a:solidFill>
              </a:rPr>
              <a:t>+</a:t>
            </a:r>
            <a:r>
              <a:rPr lang="en-US" dirty="0" smtClean="0">
                <a:solidFill>
                  <a:schemeClr val="tx1"/>
                </a:solidFill>
              </a:rPr>
              <a:t> No fixed (global) structure</a:t>
            </a:r>
            <a:r>
              <a:rPr lang="en-US" dirty="0" smtClean="0"/>
              <a:t> needed</a:t>
            </a:r>
          </a:p>
          <a:p>
            <a:pPr eaLnBrk="1" hangingPunct="1">
              <a:buFont typeface="Times New Roman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>
                <a:solidFill>
                  <a:srgbClr val="00CC00"/>
                </a:solidFill>
              </a:rPr>
              <a:t>	</a:t>
            </a:r>
            <a:r>
              <a:rPr lang="en-US" dirty="0" smtClean="0">
                <a:solidFill>
                  <a:srgbClr val="00CC00"/>
                </a:solidFill>
              </a:rPr>
              <a:t>+</a:t>
            </a:r>
            <a:r>
              <a:rPr lang="en-US" dirty="0" smtClean="0"/>
              <a:t> Statistical analysis possible</a:t>
            </a:r>
          </a:p>
          <a:p>
            <a:pPr eaLnBrk="1" hangingPunct="1">
              <a:buFont typeface="Times New Roman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 smtClean="0"/>
          </a:p>
          <a:p>
            <a:pPr eaLnBrk="1" hangingPunct="1">
              <a:buFont typeface="Times New Roman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solidFill>
                  <a:schemeClr val="tx1"/>
                </a:solidFill>
              </a:rPr>
              <a:t>Disadvantages</a:t>
            </a:r>
            <a:r>
              <a:rPr lang="en-US" dirty="0" smtClean="0"/>
              <a:t>:</a:t>
            </a:r>
          </a:p>
          <a:p>
            <a:pPr eaLnBrk="1" hangingPunct="1">
              <a:buFont typeface="Times New Roman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-</a:t>
            </a:r>
            <a:r>
              <a:rPr lang="en-US" dirty="0" smtClean="0"/>
              <a:t> Search large dataset for every estimation	</a:t>
            </a:r>
            <a:endParaRPr lang="en-US" sz="1600" dirty="0" smtClean="0"/>
          </a:p>
          <a:p>
            <a:pPr eaLnBrk="1" hangingPunct="1">
              <a:buFont typeface="Times New Roman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solidFill>
                  <a:srgbClr val="FF0000"/>
                </a:solidFill>
              </a:rPr>
              <a:t>	-</a:t>
            </a:r>
            <a:r>
              <a:rPr lang="en-US" dirty="0" smtClean="0"/>
              <a:t> Noise sensitive	</a:t>
            </a:r>
            <a:endParaRPr lang="en-US" sz="1600" dirty="0" smtClean="0"/>
          </a:p>
          <a:p>
            <a:pPr eaLnBrk="1" hangingPunct="1">
              <a:buFont typeface="Times New Roman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 smtClean="0"/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403225"/>
            <a:ext cx="7772400" cy="10541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Local Linear Regression (LLR)</a:t>
            </a:r>
            <a:endParaRPr lang="en-GB" sz="2000" dirty="0" smtClean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905000"/>
            <a:ext cx="4953000" cy="3708400"/>
          </a:xfrm>
        </p:spPr>
        <p:txBody>
          <a:bodyPr/>
          <a:lstStyle/>
          <a:p>
            <a:pPr marL="341313" lvl="4" indent="-341313" eaLnBrk="1" hangingPunct="1">
              <a:lnSpc>
                <a:spcPct val="81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 smtClean="0">
                <a:solidFill>
                  <a:srgbClr val="FF0000"/>
                </a:solidFill>
              </a:rPr>
              <a:t>Store</a:t>
            </a:r>
            <a:r>
              <a:rPr lang="en-GB" sz="2000" dirty="0" smtClean="0">
                <a:solidFill>
                  <a:schemeClr val="tx1"/>
                </a:solidFill>
              </a:rPr>
              <a:t> observed experiences</a:t>
            </a:r>
          </a:p>
          <a:p>
            <a:pPr marL="341313" lvl="4" indent="-341313" eaLnBrk="1" hangingPunct="1">
              <a:lnSpc>
                <a:spcPct val="81000"/>
              </a:lnSpc>
              <a:buFont typeface="Times New Roman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dirty="0" smtClean="0">
                <a:solidFill>
                  <a:schemeClr val="tx1"/>
                </a:solidFill>
              </a:rPr>
              <a:t>		(state, action </a:t>
            </a:r>
            <a:r>
              <a:rPr lang="en-GB" sz="1600" dirty="0" smtClean="0">
                <a:solidFill>
                  <a:schemeClr val="tx1"/>
                </a:solidFill>
                <a:sym typeface="Wingdings" pitchFamily="2" charset="2"/>
              </a:rPr>
              <a:t></a:t>
            </a:r>
            <a:r>
              <a:rPr lang="en-GB" sz="1600" dirty="0" smtClean="0">
                <a:solidFill>
                  <a:schemeClr val="tx1"/>
                </a:solidFill>
              </a:rPr>
              <a:t> next state)</a:t>
            </a:r>
          </a:p>
          <a:p>
            <a:pPr marL="341313" lvl="4" indent="-341313" eaLnBrk="1" hangingPunct="1">
              <a:lnSpc>
                <a:spcPct val="81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 smtClean="0">
              <a:solidFill>
                <a:schemeClr val="tx1"/>
              </a:solidFill>
            </a:endParaRPr>
          </a:p>
          <a:p>
            <a:pPr marL="341313" lvl="4" indent="-341313" eaLnBrk="1" hangingPunct="1">
              <a:lnSpc>
                <a:spcPct val="81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 dirty="0" smtClean="0">
              <a:solidFill>
                <a:srgbClr val="FF0000"/>
              </a:solidFill>
            </a:endParaRPr>
          </a:p>
          <a:p>
            <a:pPr marL="341313" lvl="4" indent="-341313" eaLnBrk="1" hangingPunct="1">
              <a:lnSpc>
                <a:spcPct val="81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 smtClean="0">
                <a:solidFill>
                  <a:srgbClr val="FF0000"/>
                </a:solidFill>
              </a:rPr>
              <a:t>Search</a:t>
            </a:r>
            <a:r>
              <a:rPr lang="en-GB" sz="2000" dirty="0" smtClean="0">
                <a:solidFill>
                  <a:schemeClr val="tx1"/>
                </a:solidFill>
              </a:rPr>
              <a:t> </a:t>
            </a:r>
            <a:r>
              <a:rPr lang="en-GB" sz="2000" i="1" dirty="0" smtClean="0">
                <a:solidFill>
                  <a:schemeClr val="tx1"/>
                </a:solidFill>
              </a:rPr>
              <a:t>K </a:t>
            </a:r>
            <a:r>
              <a:rPr lang="en-GB" sz="2000" dirty="0" smtClean="0">
                <a:solidFill>
                  <a:schemeClr val="tx1"/>
                </a:solidFill>
              </a:rPr>
              <a:t>nearest samples</a:t>
            </a:r>
          </a:p>
          <a:p>
            <a:pPr marL="341313" lvl="4" indent="-341313" eaLnBrk="1" hangingPunct="1">
              <a:lnSpc>
                <a:spcPct val="81000"/>
              </a:lnSpc>
              <a:buFont typeface="Times New Roman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solidFill>
                  <a:schemeClr val="tx1"/>
                </a:solidFill>
              </a:rPr>
              <a:t>		</a:t>
            </a:r>
            <a:r>
              <a:rPr lang="en-GB" sz="1600" dirty="0" smtClean="0">
                <a:solidFill>
                  <a:schemeClr val="tx1"/>
                </a:solidFill>
              </a:rPr>
              <a:t>(according to a distance measure)</a:t>
            </a:r>
          </a:p>
          <a:p>
            <a:pPr marL="341313" lvl="4" indent="-341313" eaLnBrk="1" hangingPunct="1">
              <a:lnSpc>
                <a:spcPct val="81000"/>
              </a:lnSpc>
              <a:buFont typeface="Times New Roman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1600" dirty="0" smtClean="0">
              <a:solidFill>
                <a:schemeClr val="tx1"/>
              </a:solidFill>
            </a:endParaRPr>
          </a:p>
          <a:p>
            <a:pPr marL="341313" lvl="4" indent="-341313" eaLnBrk="1" hangingPunct="1">
              <a:lnSpc>
                <a:spcPct val="81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 dirty="0" smtClean="0">
              <a:solidFill>
                <a:srgbClr val="FF0000"/>
              </a:solidFill>
            </a:endParaRPr>
          </a:p>
          <a:p>
            <a:pPr marL="341313" lvl="4" indent="-341313" eaLnBrk="1" hangingPunct="1">
              <a:lnSpc>
                <a:spcPct val="81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 smtClean="0">
                <a:solidFill>
                  <a:srgbClr val="FF0000"/>
                </a:solidFill>
              </a:rPr>
              <a:t>Estimate</a:t>
            </a:r>
            <a:r>
              <a:rPr lang="en-GB" sz="2000" dirty="0" smtClean="0">
                <a:solidFill>
                  <a:schemeClr val="tx1"/>
                </a:solidFill>
              </a:rPr>
              <a:t> linear model:</a:t>
            </a:r>
          </a:p>
          <a:p>
            <a:pPr marL="341313" lvl="4" indent="-341313" eaLnBrk="1" hangingPunct="1">
              <a:lnSpc>
                <a:spcPct val="81000"/>
              </a:lnSpc>
              <a:buFont typeface="Times New Roman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solidFill>
                  <a:schemeClr val="tx1"/>
                </a:solidFill>
              </a:rPr>
              <a:t>		</a:t>
            </a:r>
            <a:r>
              <a:rPr lang="en-GB" sz="1600" dirty="0" smtClean="0">
                <a:solidFill>
                  <a:schemeClr val="tx1"/>
                </a:solidFill>
              </a:rPr>
              <a:t>(using Least Squares techniques)</a:t>
            </a:r>
          </a:p>
          <a:p>
            <a:pPr marL="341313" lvl="4" indent="-341313" eaLnBrk="1" hangingPunct="1">
              <a:lnSpc>
                <a:spcPct val="81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1600" dirty="0" smtClean="0">
              <a:solidFill>
                <a:schemeClr val="tx1"/>
              </a:solidFill>
            </a:endParaRPr>
          </a:p>
          <a:p>
            <a:pPr marL="341313" lvl="4" indent="-341313" eaLnBrk="1" hangingPunct="1">
              <a:lnSpc>
                <a:spcPct val="81000"/>
              </a:lnSpc>
              <a:buFont typeface="Times New Roman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 dirty="0" smtClean="0">
              <a:solidFill>
                <a:schemeClr val="tx1"/>
              </a:solidFill>
            </a:endParaRPr>
          </a:p>
          <a:p>
            <a:pPr marL="341313" lvl="4" indent="-341313" eaLnBrk="1" hangingPunct="1">
              <a:lnSpc>
                <a:spcPct val="81000"/>
              </a:lnSpc>
              <a:buFont typeface="Times New Roman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 smtClean="0">
                <a:solidFill>
                  <a:schemeClr val="tx1"/>
                </a:solidFill>
              </a:rPr>
              <a:t>Results in a local linear model</a:t>
            </a:r>
          </a:p>
          <a:p>
            <a:pPr eaLnBrk="1" hangingPunct="1">
              <a:lnSpc>
                <a:spcPct val="81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8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81000"/>
              </a:lnSpc>
              <a:buFont typeface="Times New Roman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14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81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8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81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8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81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8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81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800" dirty="0" smtClean="0">
              <a:solidFill>
                <a:schemeClr val="bg2"/>
              </a:solidFill>
            </a:endParaRPr>
          </a:p>
          <a:p>
            <a:pPr eaLnBrk="1" hangingPunct="1">
              <a:lnSpc>
                <a:spcPct val="81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800" dirty="0" smtClean="0"/>
          </a:p>
        </p:txBody>
      </p:sp>
      <p:cxnSp>
        <p:nvCxnSpPr>
          <p:cNvPr id="2053" name="Straight Arrow Connector 16"/>
          <p:cNvCxnSpPr>
            <a:cxnSpLocks noChangeShapeType="1"/>
          </p:cNvCxnSpPr>
          <p:nvPr/>
        </p:nvCxnSpPr>
        <p:spPr bwMode="auto">
          <a:xfrm>
            <a:off x="7162800" y="2606229"/>
            <a:ext cx="914400" cy="914400"/>
          </a:xfrm>
          <a:prstGeom prst="straightConnector1">
            <a:avLst/>
          </a:prstGeom>
          <a:noFill/>
          <a:ln w="9525" algn="ctr">
            <a:noFill/>
            <a:round/>
            <a:headEnd type="arrow" w="med" len="med"/>
            <a:tailEnd type="arrow" w="med" len="med"/>
          </a:ln>
        </p:spPr>
      </p:cxn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5943600" y="1996629"/>
            <a:ext cx="2743200" cy="20574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86275"/>
                  <a:invGamma/>
                </a:schemeClr>
              </a:gs>
            </a:gsLst>
            <a:lin ang="5400000" scaled="1"/>
          </a:gra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lnSpc>
                <a:spcPct val="101000"/>
              </a:lnSpc>
              <a:buClr>
                <a:srgbClr val="00A6D7"/>
              </a:buClr>
              <a:buSzPct val="100000"/>
              <a:buFont typeface="Tahoma" pitchFamily="34" charset="0"/>
              <a:buNone/>
              <a:defRPr/>
            </a:pPr>
            <a:endParaRPr lang="nl-NL">
              <a:latin typeface="+mn-lt"/>
              <a:ea typeface="+mn-ea"/>
              <a:cs typeface="+mn-cs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6172200" y="3292029"/>
            <a:ext cx="76200" cy="68262"/>
          </a:xfrm>
          <a:prstGeom prst="ellipse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>
              <a:lnSpc>
                <a:spcPct val="101000"/>
              </a:lnSpc>
              <a:buClr>
                <a:srgbClr val="00A6D7"/>
              </a:buClr>
              <a:buSzPct val="100000"/>
              <a:buFont typeface="Tahoma" pitchFamily="34" charset="0"/>
              <a:buNone/>
              <a:defRPr/>
            </a:pPr>
            <a:endParaRPr lang="nl-NL">
              <a:solidFill>
                <a:srgbClr val="00A6D7"/>
              </a:solidFill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6781800" y="3216722"/>
            <a:ext cx="76200" cy="68262"/>
          </a:xfrm>
          <a:prstGeom prst="ellipse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>
              <a:lnSpc>
                <a:spcPct val="101000"/>
              </a:lnSpc>
              <a:buClr>
                <a:srgbClr val="00A6D7"/>
              </a:buClr>
              <a:buSzPct val="100000"/>
              <a:buFont typeface="Tahoma" pitchFamily="34" charset="0"/>
              <a:buNone/>
              <a:defRPr/>
            </a:pPr>
            <a:endParaRPr lang="nl-NL">
              <a:solidFill>
                <a:srgbClr val="00A6D7"/>
              </a:solidFill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7010400" y="3139629"/>
            <a:ext cx="76200" cy="68262"/>
          </a:xfrm>
          <a:prstGeom prst="ellipse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>
              <a:lnSpc>
                <a:spcPct val="101000"/>
              </a:lnSpc>
              <a:buClr>
                <a:srgbClr val="00A6D7"/>
              </a:buClr>
              <a:buSzPct val="100000"/>
              <a:buFont typeface="Tahoma" pitchFamily="34" charset="0"/>
              <a:buNone/>
              <a:defRPr/>
            </a:pPr>
            <a:endParaRPr lang="nl-NL">
              <a:solidFill>
                <a:srgbClr val="00A6D7"/>
              </a:solidFill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7239000" y="2911029"/>
            <a:ext cx="76200" cy="68262"/>
          </a:xfrm>
          <a:prstGeom prst="ellipse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>
              <a:lnSpc>
                <a:spcPct val="101000"/>
              </a:lnSpc>
              <a:buClr>
                <a:srgbClr val="00A6D7"/>
              </a:buClr>
              <a:buSzPct val="100000"/>
              <a:buFont typeface="Tahoma" pitchFamily="34" charset="0"/>
              <a:buNone/>
              <a:defRPr/>
            </a:pPr>
            <a:endParaRPr lang="nl-NL">
              <a:solidFill>
                <a:srgbClr val="00A6D7"/>
              </a:solidFill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7543800" y="3063429"/>
            <a:ext cx="76200" cy="68262"/>
          </a:xfrm>
          <a:prstGeom prst="ellipse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>
              <a:lnSpc>
                <a:spcPct val="101000"/>
              </a:lnSpc>
              <a:buClr>
                <a:srgbClr val="00A6D7"/>
              </a:buClr>
              <a:buSzPct val="100000"/>
              <a:buFont typeface="Tahoma" pitchFamily="34" charset="0"/>
              <a:buNone/>
              <a:defRPr/>
            </a:pPr>
            <a:endParaRPr lang="nl-NL">
              <a:solidFill>
                <a:srgbClr val="00A6D7"/>
              </a:solidFill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7696200" y="2758629"/>
            <a:ext cx="76200" cy="68262"/>
          </a:xfrm>
          <a:prstGeom prst="ellipse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>
              <a:lnSpc>
                <a:spcPct val="101000"/>
              </a:lnSpc>
              <a:buClr>
                <a:srgbClr val="00A6D7"/>
              </a:buClr>
              <a:buSzPct val="100000"/>
              <a:buFont typeface="Tahoma" pitchFamily="34" charset="0"/>
              <a:buNone/>
              <a:defRPr/>
            </a:pPr>
            <a:endParaRPr lang="nl-NL">
              <a:solidFill>
                <a:srgbClr val="00A6D7"/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 bwMode="auto">
          <a:xfrm flipV="1">
            <a:off x="6629400" y="2758629"/>
            <a:ext cx="1371600" cy="60960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5" name="TextBox 43"/>
          <p:cNvSpPr txBox="1">
            <a:spLocks noChangeArrowheads="1"/>
          </p:cNvSpPr>
          <p:nvPr/>
        </p:nvSpPr>
        <p:spPr bwMode="auto">
          <a:xfrm>
            <a:off x="7092280" y="4097387"/>
            <a:ext cx="4572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1000"/>
              </a:lnSpc>
              <a:buClr>
                <a:srgbClr val="00A6D7"/>
              </a:buClr>
              <a:buSzPct val="100000"/>
              <a:buFont typeface="Tahoma" pitchFamily="34" charset="0"/>
              <a:buNone/>
            </a:pPr>
            <a:r>
              <a:rPr lang="en-US" sz="1600" b="0" dirty="0" err="1">
                <a:solidFill>
                  <a:srgbClr val="FF0000"/>
                </a:solidFill>
              </a:rPr>
              <a:t>X</a:t>
            </a:r>
            <a:r>
              <a:rPr lang="en-US" sz="1600" b="0" baseline="-25000" dirty="0" err="1">
                <a:solidFill>
                  <a:srgbClr val="FF0000"/>
                </a:solidFill>
              </a:rPr>
              <a:t>q</a:t>
            </a:r>
            <a:endParaRPr lang="nl-NL" sz="1600" b="0" baseline="-25000" dirty="0">
              <a:solidFill>
                <a:srgbClr val="FF0000"/>
              </a:solidFill>
            </a:endParaRPr>
          </a:p>
        </p:txBody>
      </p:sp>
      <p:cxnSp>
        <p:nvCxnSpPr>
          <p:cNvPr id="2066" name="Straight Connector 45"/>
          <p:cNvCxnSpPr>
            <a:cxnSpLocks noChangeShapeType="1"/>
            <a:endCxn id="26" idx="2"/>
          </p:cNvCxnSpPr>
          <p:nvPr/>
        </p:nvCxnSpPr>
        <p:spPr bwMode="auto">
          <a:xfrm rot="5400000">
            <a:off x="6821488" y="3569841"/>
            <a:ext cx="990600" cy="3175"/>
          </a:xfrm>
          <a:prstGeom prst="line">
            <a:avLst/>
          </a:prstGeom>
          <a:noFill/>
          <a:ln w="9525" algn="ctr">
            <a:solidFill>
              <a:srgbClr val="FF0000"/>
            </a:solidFill>
            <a:prstDash val="sysDot"/>
            <a:round/>
            <a:headEnd/>
            <a:tailEnd/>
          </a:ln>
        </p:spPr>
      </p:cxnSp>
      <p:cxnSp>
        <p:nvCxnSpPr>
          <p:cNvPr id="2067" name="Straight Connector 52"/>
          <p:cNvCxnSpPr>
            <a:cxnSpLocks noChangeShapeType="1"/>
          </p:cNvCxnSpPr>
          <p:nvPr/>
        </p:nvCxnSpPr>
        <p:spPr bwMode="auto">
          <a:xfrm rot="10800000" flipV="1">
            <a:off x="5946775" y="3063429"/>
            <a:ext cx="1368425" cy="3175"/>
          </a:xfrm>
          <a:prstGeom prst="line">
            <a:avLst/>
          </a:prstGeom>
          <a:noFill/>
          <a:ln w="9525" algn="ctr">
            <a:solidFill>
              <a:srgbClr val="FF0000"/>
            </a:solidFill>
            <a:prstDash val="sysDot"/>
            <a:round/>
            <a:headEnd/>
            <a:tailEnd/>
          </a:ln>
        </p:spPr>
      </p:cxnSp>
      <p:sp>
        <p:nvSpPr>
          <p:cNvPr id="2068" name="TextBox 56"/>
          <p:cNvSpPr txBox="1">
            <a:spLocks noChangeArrowheads="1"/>
          </p:cNvSpPr>
          <p:nvPr/>
        </p:nvSpPr>
        <p:spPr bwMode="auto">
          <a:xfrm>
            <a:off x="5508104" y="2911029"/>
            <a:ext cx="4572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1000"/>
              </a:lnSpc>
              <a:buClr>
                <a:srgbClr val="00A6D7"/>
              </a:buClr>
              <a:buSzPct val="100000"/>
              <a:buFont typeface="Tahoma" pitchFamily="34" charset="0"/>
              <a:buNone/>
            </a:pPr>
            <a:r>
              <a:rPr lang="en-US" sz="1600" b="0" dirty="0">
                <a:solidFill>
                  <a:srgbClr val="FF0000"/>
                </a:solidFill>
                <a:cs typeface="Tahoma" pitchFamily="34" charset="0"/>
              </a:rPr>
              <a:t>ŷ</a:t>
            </a:r>
            <a:endParaRPr lang="nl-NL" sz="1600" b="0" baseline="-25000" dirty="0">
              <a:solidFill>
                <a:srgbClr val="FF0000"/>
              </a:solidFill>
            </a:endParaRPr>
          </a:p>
        </p:txBody>
      </p:sp>
      <p:cxnSp>
        <p:nvCxnSpPr>
          <p:cNvPr id="119" name="Straight Arrow Connector 118"/>
          <p:cNvCxnSpPr/>
          <p:nvPr/>
        </p:nvCxnSpPr>
        <p:spPr bwMode="auto">
          <a:xfrm rot="5400000" flipH="1" flipV="1">
            <a:off x="5492130" y="2529235"/>
            <a:ext cx="609600" cy="15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1" name="TextBox 119"/>
          <p:cNvSpPr txBox="1">
            <a:spLocks noChangeArrowheads="1"/>
          </p:cNvSpPr>
          <p:nvPr/>
        </p:nvSpPr>
        <p:spPr bwMode="auto">
          <a:xfrm>
            <a:off x="5580112" y="1920429"/>
            <a:ext cx="3810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1000"/>
              </a:lnSpc>
              <a:buClr>
                <a:srgbClr val="00A6D7"/>
              </a:buClr>
              <a:buSzPct val="100000"/>
              <a:buFont typeface="Tahoma" pitchFamily="34" charset="0"/>
              <a:buNone/>
            </a:pPr>
            <a:r>
              <a:rPr lang="en-US" sz="1600" b="0" i="1" dirty="0">
                <a:solidFill>
                  <a:schemeClr val="tx1"/>
                </a:solidFill>
              </a:rPr>
              <a:t>y</a:t>
            </a:r>
            <a:endParaRPr lang="nl-NL" sz="1600" b="0" i="1" baseline="-25000" dirty="0">
              <a:solidFill>
                <a:schemeClr val="tx1"/>
              </a:solidFill>
            </a:endParaRPr>
          </a:p>
        </p:txBody>
      </p:sp>
      <p:cxnSp>
        <p:nvCxnSpPr>
          <p:cNvPr id="121" name="Straight Arrow Connector 120"/>
          <p:cNvCxnSpPr/>
          <p:nvPr/>
        </p:nvCxnSpPr>
        <p:spPr bwMode="auto">
          <a:xfrm flipV="1">
            <a:off x="7849245" y="4206429"/>
            <a:ext cx="611187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3" name="TextBox 121"/>
          <p:cNvSpPr txBox="1">
            <a:spLocks noChangeArrowheads="1"/>
          </p:cNvSpPr>
          <p:nvPr/>
        </p:nvSpPr>
        <p:spPr bwMode="auto">
          <a:xfrm>
            <a:off x="8229600" y="4054029"/>
            <a:ext cx="4572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1000"/>
              </a:lnSpc>
              <a:buClr>
                <a:srgbClr val="00A6D7"/>
              </a:buClr>
              <a:buSzPct val="100000"/>
              <a:buFont typeface="Tahoma" pitchFamily="34" charset="0"/>
              <a:buNone/>
            </a:pPr>
            <a:r>
              <a:rPr lang="en-US" sz="1600" b="0" i="1">
                <a:solidFill>
                  <a:schemeClr val="tx1"/>
                </a:solidFill>
              </a:rPr>
              <a:t>x</a:t>
            </a:r>
            <a:endParaRPr lang="nl-NL" sz="1600" b="0" i="1" baseline="-25000">
              <a:solidFill>
                <a:schemeClr val="tx1"/>
              </a:solidFill>
            </a:endParaRPr>
          </a:p>
        </p:txBody>
      </p:sp>
      <p:sp>
        <p:nvSpPr>
          <p:cNvPr id="2074" name="Text Box 31"/>
          <p:cNvSpPr txBox="1">
            <a:spLocks noChangeArrowheads="1"/>
          </p:cNvSpPr>
          <p:nvPr/>
        </p:nvSpPr>
        <p:spPr bwMode="auto">
          <a:xfrm>
            <a:off x="5220072" y="4117454"/>
            <a:ext cx="1371600" cy="247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101000"/>
              </a:lnSpc>
              <a:spcBef>
                <a:spcPct val="50000"/>
              </a:spcBef>
              <a:buClr>
                <a:srgbClr val="00A6D7"/>
              </a:buClr>
              <a:buSzPct val="100000"/>
              <a:buFont typeface="Tahoma" pitchFamily="34" charset="0"/>
              <a:buNone/>
            </a:pPr>
            <a:r>
              <a:rPr lang="en-US" sz="1600" b="0" i="1" dirty="0">
                <a:solidFill>
                  <a:schemeClr val="tx1"/>
                </a:solidFill>
              </a:rPr>
              <a:t>(K = 5)</a:t>
            </a:r>
            <a:endParaRPr lang="nl-NL" sz="1600" b="0" i="1" dirty="0">
              <a:solidFill>
                <a:schemeClr val="tx1"/>
              </a:solidFill>
            </a:endParaRPr>
          </a:p>
        </p:txBody>
      </p:sp>
      <p:graphicFrame>
        <p:nvGraphicFramePr>
          <p:cNvPr id="205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16440295"/>
              </p:ext>
            </p:extLst>
          </p:nvPr>
        </p:nvGraphicFramePr>
        <p:xfrm>
          <a:off x="3707904" y="3559028"/>
          <a:ext cx="1346200" cy="342900"/>
        </p:xfrm>
        <a:graphic>
          <a:graphicData uri="http://schemas.openxmlformats.org/presentationml/2006/ole">
            <p:oleObj spid="_x0000_s36902" name="Equation" r:id="rId4" imgW="1346200" imgH="342900" progId="Equation.DSMT4">
              <p:embed/>
            </p:oleObj>
          </a:graphicData>
        </a:graphic>
      </p:graphicFrame>
      <p:sp>
        <p:nvSpPr>
          <p:cNvPr id="27" name="Oval 26"/>
          <p:cNvSpPr/>
          <p:nvPr/>
        </p:nvSpPr>
        <p:spPr bwMode="auto">
          <a:xfrm>
            <a:off x="6372200" y="3444429"/>
            <a:ext cx="76200" cy="68262"/>
          </a:xfrm>
          <a:prstGeom prst="ellipse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>
              <a:lnSpc>
                <a:spcPct val="101000"/>
              </a:lnSpc>
              <a:buClr>
                <a:srgbClr val="00A6D7"/>
              </a:buClr>
              <a:buSzPct val="100000"/>
              <a:buFont typeface="Tahoma" pitchFamily="34" charset="0"/>
              <a:buNone/>
              <a:defRPr/>
            </a:pPr>
            <a:endParaRPr lang="nl-NL">
              <a:solidFill>
                <a:srgbClr val="00A6D7"/>
              </a:solidFill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8168208" y="2640658"/>
            <a:ext cx="76200" cy="68262"/>
          </a:xfrm>
          <a:prstGeom prst="ellipse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>
              <a:lnSpc>
                <a:spcPct val="101000"/>
              </a:lnSpc>
              <a:buClr>
                <a:srgbClr val="00A6D7"/>
              </a:buClr>
              <a:buSzPct val="100000"/>
              <a:buFont typeface="Tahoma" pitchFamily="34" charset="0"/>
              <a:buNone/>
              <a:defRPr/>
            </a:pPr>
            <a:endParaRPr lang="nl-NL">
              <a:solidFill>
                <a:srgbClr val="00A6D7"/>
              </a:solidFill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8388424" y="2856682"/>
            <a:ext cx="76200" cy="68262"/>
          </a:xfrm>
          <a:prstGeom prst="ellipse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>
              <a:lnSpc>
                <a:spcPct val="101000"/>
              </a:lnSpc>
              <a:buClr>
                <a:srgbClr val="00A6D7"/>
              </a:buClr>
              <a:buSzPct val="100000"/>
              <a:buFont typeface="Tahoma" pitchFamily="34" charset="0"/>
              <a:buNone/>
              <a:defRPr/>
            </a:pPr>
            <a:endParaRPr lang="nl-NL">
              <a:solidFill>
                <a:srgbClr val="00A6D7"/>
              </a:solidFill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8540824" y="2352626"/>
            <a:ext cx="76200" cy="68262"/>
          </a:xfrm>
          <a:prstGeom prst="ellipse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>
              <a:lnSpc>
                <a:spcPct val="101000"/>
              </a:lnSpc>
              <a:buClr>
                <a:srgbClr val="00A6D7"/>
              </a:buClr>
              <a:buSzPct val="100000"/>
              <a:buFont typeface="Tahoma" pitchFamily="34" charset="0"/>
              <a:buNone/>
              <a:defRPr/>
            </a:pPr>
            <a:endParaRPr lang="nl-NL" dirty="0">
              <a:solidFill>
                <a:srgbClr val="00A6D7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Model </a:t>
            </a:r>
            <a:r>
              <a:rPr lang="en-US" dirty="0" smtClean="0"/>
              <a:t>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5513" y="2286000"/>
            <a:ext cx="7648575" cy="3519264"/>
          </a:xfrm>
        </p:spPr>
        <p:txBody>
          <a:bodyPr/>
          <a:lstStyle/>
          <a:p>
            <a:r>
              <a:rPr lang="en-US" dirty="0" smtClean="0"/>
              <a:t>Why</a:t>
            </a:r>
            <a:r>
              <a:rPr lang="en-US" dirty="0" smtClean="0"/>
              <a:t>?</a:t>
            </a:r>
            <a:endParaRPr lang="en-US" dirty="0" smtClean="0"/>
          </a:p>
          <a:p>
            <a:pPr lvl="1"/>
            <a:r>
              <a:rPr lang="en-US" dirty="0" smtClean="0"/>
              <a:t>Use only accurate estimates in learning algorithm</a:t>
            </a:r>
          </a:p>
          <a:p>
            <a:pPr lvl="1"/>
            <a:r>
              <a:rPr lang="en-US" dirty="0" smtClean="0"/>
              <a:t>Detect </a:t>
            </a:r>
            <a:r>
              <a:rPr lang="en-US" dirty="0" smtClean="0"/>
              <a:t>faulty data (outliers/spikes/disturbances)</a:t>
            </a:r>
          </a:p>
          <a:p>
            <a:pPr lvl="1"/>
            <a:r>
              <a:rPr lang="en-US" dirty="0" smtClean="0"/>
              <a:t>Improve model accuracy (tune </a:t>
            </a:r>
            <a:r>
              <a:rPr lang="en-US" i="1" dirty="0" smtClean="0"/>
              <a:t>K 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True (measured) output not available</a:t>
            </a:r>
          </a:p>
          <a:p>
            <a:endParaRPr lang="en-US" dirty="0" smtClean="0"/>
          </a:p>
          <a:p>
            <a:r>
              <a:rPr lang="en-US" dirty="0" smtClean="0"/>
              <a:t>95% confidence interval around estimate:</a:t>
            </a:r>
          </a:p>
          <a:p>
            <a:endParaRPr lang="en-US" dirty="0" smtClean="0"/>
          </a:p>
          <a:p>
            <a:r>
              <a:rPr lang="en-US" dirty="0" smtClean="0"/>
              <a:t>Prediction interval </a:t>
            </a:r>
            <a:r>
              <a:rPr lang="en-US" i="1" dirty="0" smtClean="0"/>
              <a:t>I</a:t>
            </a:r>
            <a:r>
              <a:rPr lang="en-US" dirty="0" smtClean="0"/>
              <a:t> :</a:t>
            </a:r>
            <a:endParaRPr lang="en-US" dirty="0"/>
          </a:p>
          <a:p>
            <a:pPr marL="385763" lvl="1" indent="0">
              <a:buNone/>
            </a:pPr>
            <a:r>
              <a:rPr lang="en-US" sz="1400" dirty="0" smtClean="0"/>
              <a:t>(based on variance analysis of the residuals)</a:t>
            </a:r>
          </a:p>
          <a:p>
            <a:pPr marL="385763" lvl="1" indent="0">
              <a:buNone/>
            </a:pPr>
            <a:endParaRPr lang="en-US" dirty="0" smtClean="0"/>
          </a:p>
        </p:txBody>
      </p:sp>
      <p:pic>
        <p:nvPicPr>
          <p:cNvPr id="7" name="Picture 6" descr="Predin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64088" y="732503"/>
            <a:ext cx="3096344" cy="1544369"/>
          </a:xfrm>
          <a:prstGeom prst="rect">
            <a:avLst/>
          </a:prstGeom>
        </p:spPr>
      </p:pic>
      <p:graphicFrame>
        <p:nvGraphicFramePr>
          <p:cNvPr id="125954" name="Object 2"/>
          <p:cNvGraphicFramePr>
            <a:graphicFrameLocks noChangeAspect="1"/>
          </p:cNvGraphicFramePr>
          <p:nvPr/>
        </p:nvGraphicFramePr>
        <p:xfrm>
          <a:off x="6372199" y="4437112"/>
          <a:ext cx="1362101" cy="398880"/>
        </p:xfrm>
        <a:graphic>
          <a:graphicData uri="http://schemas.openxmlformats.org/presentationml/2006/ole">
            <p:oleObj spid="_x0000_s125954" name="Equation" r:id="rId4" imgW="609480" imgH="177480" progId="Equation.DSMT4">
              <p:embed/>
            </p:oleObj>
          </a:graphicData>
        </a:graphic>
      </p:graphicFrame>
      <p:graphicFrame>
        <p:nvGraphicFramePr>
          <p:cNvPr id="125955" name="Object 3"/>
          <p:cNvGraphicFramePr>
            <a:graphicFrameLocks noChangeAspect="1"/>
          </p:cNvGraphicFramePr>
          <p:nvPr/>
        </p:nvGraphicFramePr>
        <p:xfrm>
          <a:off x="5292080" y="4941168"/>
          <a:ext cx="3743523" cy="661920"/>
        </p:xfrm>
        <a:graphic>
          <a:graphicData uri="http://schemas.openxmlformats.org/presentationml/2006/ole">
            <p:oleObj spid="_x0000_s125955" name="Equation" r:id="rId5" imgW="2019240" imgH="3553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74" y="457200"/>
            <a:ext cx="8118922" cy="1066800"/>
          </a:xfrm>
        </p:spPr>
        <p:txBody>
          <a:bodyPr/>
          <a:lstStyle/>
          <a:p>
            <a:r>
              <a:rPr lang="nl-NL" dirty="0" smtClean="0"/>
              <a:t>LLR </a:t>
            </a:r>
            <a:r>
              <a:rPr lang="en-US" dirty="0" smtClean="0"/>
              <a:t>Results</a:t>
            </a:r>
            <a:r>
              <a:rPr lang="nl-NL" dirty="0" smtClean="0"/>
              <a:t>: </a:t>
            </a:r>
            <a:br>
              <a:rPr lang="nl-NL" dirty="0" smtClean="0"/>
            </a:br>
            <a:r>
              <a:rPr lang="en-US" dirty="0" smtClean="0"/>
              <a:t>Humanoid</a:t>
            </a:r>
            <a:r>
              <a:rPr lang="nl-NL" dirty="0" smtClean="0"/>
              <a:t> robot setup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5513" y="2286000"/>
            <a:ext cx="5158655" cy="1181100"/>
          </a:xfrm>
        </p:spPr>
        <p:txBody>
          <a:bodyPr/>
          <a:lstStyle/>
          <a:p>
            <a:r>
              <a:rPr lang="en-US" dirty="0" smtClean="0"/>
              <a:t>High-dimensional, complex robot</a:t>
            </a:r>
          </a:p>
          <a:p>
            <a:pPr lvl="1"/>
            <a:r>
              <a:rPr lang="en-US" dirty="0" smtClean="0"/>
              <a:t>18 continuous </a:t>
            </a:r>
            <a:r>
              <a:rPr lang="en-US" dirty="0" smtClean="0">
                <a:solidFill>
                  <a:srgbClr val="FF0000"/>
                </a:solidFill>
              </a:rPr>
              <a:t>state-variables</a:t>
            </a:r>
          </a:p>
          <a:p>
            <a:pPr lvl="1"/>
            <a:r>
              <a:rPr lang="en-US" dirty="0" smtClean="0"/>
              <a:t>6 </a:t>
            </a:r>
            <a:r>
              <a:rPr lang="en-US" dirty="0" smtClean="0">
                <a:solidFill>
                  <a:srgbClr val="00B050"/>
                </a:solidFill>
              </a:rPr>
              <a:t>inputs</a:t>
            </a:r>
          </a:p>
          <a:p>
            <a:pPr marL="385763" lvl="1" indent="0">
              <a:buNone/>
            </a:pPr>
            <a:endParaRPr lang="en-US" dirty="0" smtClean="0"/>
          </a:p>
          <a:p>
            <a:r>
              <a:rPr lang="en-US" dirty="0" smtClean="0"/>
              <a:t>Dataset: pre-programmed walking motion</a:t>
            </a:r>
          </a:p>
          <a:p>
            <a:endParaRPr lang="en-US" dirty="0" smtClean="0"/>
          </a:p>
          <a:p>
            <a:r>
              <a:rPr lang="en-US" dirty="0" smtClean="0"/>
              <a:t>Estimate walking motion using LLR model</a:t>
            </a:r>
            <a:endParaRPr lang="nl-NL" dirty="0"/>
          </a:p>
        </p:txBody>
      </p:sp>
      <p:pic>
        <p:nvPicPr>
          <p:cNvPr id="5" name="Picture 8" descr="leoside (1).jpg"/>
          <p:cNvPicPr>
            <a:picLocks noChangeAspect="1"/>
          </p:cNvPicPr>
          <p:nvPr/>
        </p:nvPicPr>
        <p:blipFill>
          <a:blip r:embed="rId2" cstate="print">
            <a:lum bright="10000" contrast="1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73688" y="1596646"/>
            <a:ext cx="2373288" cy="411835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7653288" y="3281487"/>
            <a:ext cx="519112" cy="363537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eaLnBrk="0" hangingPunct="0">
              <a:lnSpc>
                <a:spcPct val="101000"/>
              </a:lnSpc>
              <a:buClr>
                <a:srgbClr val="00A6D7"/>
              </a:buClr>
              <a:buSzPct val="100000"/>
              <a:buFont typeface="Tahoma" charset="0"/>
              <a:buNone/>
            </a:pPr>
            <a:endParaRPr lang="nl-NL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7073776" y="4075162"/>
            <a:ext cx="519112" cy="361950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eaLnBrk="0" hangingPunct="0">
              <a:lnSpc>
                <a:spcPct val="101000"/>
              </a:lnSpc>
              <a:buClr>
                <a:srgbClr val="00A6D7"/>
              </a:buClr>
              <a:buSzPct val="100000"/>
              <a:buFont typeface="Tahoma" charset="0"/>
              <a:buNone/>
            </a:pPr>
            <a:endParaRPr lang="nl-NL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7783388" y="4046538"/>
            <a:ext cx="519113" cy="363537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eaLnBrk="0" hangingPunct="0">
              <a:lnSpc>
                <a:spcPct val="101000"/>
              </a:lnSpc>
              <a:buClr>
                <a:srgbClr val="00A6D7"/>
              </a:buClr>
              <a:buSzPct val="100000"/>
              <a:buFont typeface="Tahoma" charset="0"/>
              <a:buNone/>
            </a:pPr>
            <a:endParaRPr lang="nl-NL"/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6892801" y="4845050"/>
            <a:ext cx="519112" cy="361950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eaLnBrk="0" hangingPunct="0">
              <a:lnSpc>
                <a:spcPct val="101000"/>
              </a:lnSpc>
              <a:buClr>
                <a:srgbClr val="00A6D7"/>
              </a:buClr>
              <a:buSzPct val="100000"/>
              <a:buFont typeface="Tahoma" charset="0"/>
              <a:buNone/>
            </a:pPr>
            <a:endParaRPr lang="nl-NL"/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7941319" y="4797152"/>
            <a:ext cx="519113" cy="361950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eaLnBrk="0" hangingPunct="0">
              <a:lnSpc>
                <a:spcPct val="101000"/>
              </a:lnSpc>
              <a:buClr>
                <a:srgbClr val="00A6D7"/>
              </a:buClr>
              <a:buSzPct val="100000"/>
              <a:buFont typeface="Tahoma" charset="0"/>
              <a:buNone/>
            </a:pPr>
            <a:endParaRPr lang="nl-NL"/>
          </a:p>
        </p:txBody>
      </p:sp>
      <p:sp>
        <p:nvSpPr>
          <p:cNvPr id="11" name="Oval 14"/>
          <p:cNvSpPr>
            <a:spLocks noChangeArrowheads="1"/>
          </p:cNvSpPr>
          <p:nvPr/>
        </p:nvSpPr>
        <p:spPr bwMode="auto">
          <a:xfrm>
            <a:off x="6818188" y="3283074"/>
            <a:ext cx="519113" cy="361950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eaLnBrk="0" hangingPunct="0">
              <a:lnSpc>
                <a:spcPct val="101000"/>
              </a:lnSpc>
              <a:buClr>
                <a:srgbClr val="00A6D7"/>
              </a:buClr>
              <a:buSzPct val="100000"/>
              <a:buFont typeface="Tahoma" charset="0"/>
              <a:buNone/>
            </a:pPr>
            <a:endParaRPr lang="nl-NL"/>
          </a:p>
        </p:txBody>
      </p:sp>
      <p:sp>
        <p:nvSpPr>
          <p:cNvPr id="12" name="Oval 16"/>
          <p:cNvSpPr>
            <a:spLocks noChangeArrowheads="1"/>
          </p:cNvSpPr>
          <p:nvPr/>
        </p:nvSpPr>
        <p:spPr bwMode="auto">
          <a:xfrm rot="20974579">
            <a:off x="8023101" y="5287963"/>
            <a:ext cx="233362" cy="95250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eaLnBrk="0" hangingPunct="0">
              <a:lnSpc>
                <a:spcPct val="101000"/>
              </a:lnSpc>
              <a:buClr>
                <a:srgbClr val="00A6D7"/>
              </a:buClr>
              <a:buSzPct val="100000"/>
              <a:buFont typeface="Tahoma" charset="0"/>
              <a:buNone/>
            </a:pPr>
            <a:endParaRPr lang="nl-NL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7236296" y="3283074"/>
            <a:ext cx="519112" cy="361950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eaLnBrk="0" hangingPunct="0">
              <a:lnSpc>
                <a:spcPct val="101000"/>
              </a:lnSpc>
              <a:buClr>
                <a:srgbClr val="00A6D7"/>
              </a:buClr>
              <a:buSzPct val="100000"/>
              <a:buFont typeface="Tahoma" charset="0"/>
              <a:buNone/>
            </a:pPr>
            <a:endParaRPr lang="nl-NL"/>
          </a:p>
        </p:txBody>
      </p:sp>
      <p:sp>
        <p:nvSpPr>
          <p:cNvPr id="14" name="Oval 16"/>
          <p:cNvSpPr>
            <a:spLocks noChangeArrowheads="1"/>
          </p:cNvSpPr>
          <p:nvPr/>
        </p:nvSpPr>
        <p:spPr bwMode="auto">
          <a:xfrm rot="20974579">
            <a:off x="8318376" y="5240338"/>
            <a:ext cx="233362" cy="95250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eaLnBrk="0" hangingPunct="0">
              <a:lnSpc>
                <a:spcPct val="101000"/>
              </a:lnSpc>
              <a:buClr>
                <a:srgbClr val="00A6D7"/>
              </a:buClr>
              <a:buSzPct val="100000"/>
              <a:buFont typeface="Tahoma" charset="0"/>
              <a:buNone/>
            </a:pPr>
            <a:endParaRPr lang="nl-NL"/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 rot="20974579">
            <a:off x="6870576" y="5307013"/>
            <a:ext cx="233362" cy="95250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eaLnBrk="0" hangingPunct="0">
              <a:lnSpc>
                <a:spcPct val="101000"/>
              </a:lnSpc>
              <a:buClr>
                <a:srgbClr val="00A6D7"/>
              </a:buClr>
              <a:buSzPct val="100000"/>
              <a:buFont typeface="Tahoma" charset="0"/>
              <a:buNone/>
            </a:pPr>
            <a:endParaRPr lang="nl-NL"/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 rot="20974579">
            <a:off x="7165851" y="5259388"/>
            <a:ext cx="233362" cy="95250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eaLnBrk="0" hangingPunct="0">
              <a:lnSpc>
                <a:spcPct val="101000"/>
              </a:lnSpc>
              <a:buClr>
                <a:srgbClr val="00A6D7"/>
              </a:buClr>
              <a:buSzPct val="100000"/>
              <a:buFont typeface="Tahoma" charset="0"/>
              <a:buNone/>
            </a:pPr>
            <a:endParaRPr lang="nl-NL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8" name="TextBox 17"/>
              <p:cNvSpPr txBox="1"/>
              <p:nvPr/>
            </p:nvSpPr>
            <p:spPr>
              <a:xfrm>
                <a:off x="1043608" y="4534182"/>
                <a:ext cx="2162643" cy="16028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nl-NL" sz="140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nl-NL" sz="14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nl-NL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nl-NL" sz="14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sz="14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+1)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nl-NL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nl-NL" sz="14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4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sz="14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+1)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NL" sz="14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nl-NL" sz="1400" i="1">
                                        <a:latin typeface="Cambria Math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nl-NL" sz="1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nl-NL" sz="1400" i="1">
                                                <a:latin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latin typeface="Cambria Math"/>
                                          </a:rPr>
                                          <m:t>18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1400" i="1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𝑡</m:t>
                                    </m:r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+1)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nl-NL" sz="1400" dirty="0" smtClean="0"/>
                  <a:t>=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4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1400" b="0" i="1" smtClean="0">
                            <a:latin typeface="Cambria Math"/>
                          </a:rPr>
                          <m:t>𝑀</m:t>
                        </m:r>
                      </m:e>
                    </m:acc>
                    <m:sSup>
                      <m:sSup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nl-NL" sz="1400" i="1" smtClean="0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nl-NL" sz="1400" i="1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nl-NL" sz="14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r>
                                    <a:rPr lang="en-US" sz="140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nl-NL" sz="14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18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nl-NL" sz="1400" i="1"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eqArr>
                                          <m:eqArrPr>
                                            <m:ctrlPr>
                                              <a:rPr lang="nl-NL" sz="1400" i="1" smtClean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eqArr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400" i="1">
                                                    <a:solidFill>
                                                      <a:srgbClr val="00B050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B050"/>
                                                    </a:solidFill>
                                                    <a:latin typeface="Cambria Math"/>
                                                  </a:rPr>
                                                  <m:t>𝑢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B050"/>
                                                    </a:solidFill>
                                                    <a:latin typeface="Cambria Math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d>
                                              <m:dPr>
                                                <m:ctrlPr>
                                                  <a:rPr lang="en-US" sz="1400" i="1">
                                                    <a:solidFill>
                                                      <a:srgbClr val="00B050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B050"/>
                                                    </a:solidFill>
                                                    <a:latin typeface="Cambria Math"/>
                                                  </a:rPr>
                                                  <m:t>𝑡</m:t>
                                                </m:r>
                                              </m:e>
                                            </m:d>
                                          </m:e>
                                          <m:e>
                                            <m:r>
                                              <a:rPr lang="nl-NL" sz="1400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/>
                                              </a:rPr>
                                              <m:t>⋮</m:t>
                                            </m:r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nl-NL" sz="1400" i="1">
                                                    <a:solidFill>
                                                      <a:srgbClr val="00B050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B050"/>
                                                    </a:solidFill>
                                                    <a:latin typeface="Cambria Math"/>
                                                  </a:rPr>
                                                  <m:t>𝑢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B050"/>
                                                    </a:solidFill>
                                                    <a:latin typeface="Cambria Math"/>
                                                  </a:rPr>
                                                  <m:t>6</m:t>
                                                </m:r>
                                              </m:sub>
                                            </m:sSub>
                                            <m:d>
                                              <m:dPr>
                                                <m:ctrlPr>
                                                  <a:rPr lang="en-US" sz="1400" i="1">
                                                    <a:solidFill>
                                                      <a:srgbClr val="00B050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B050"/>
                                                    </a:solidFill>
                                                    <a:latin typeface="Cambria Math"/>
                                                  </a:rPr>
                                                  <m:t>𝑡</m:t>
                                                </m:r>
                                              </m:e>
                                            </m:d>
                                          </m:e>
                                        </m:eqAr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14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  <m:sup/>
                    </m:sSup>
                  </m:oMath>
                </a14:m>
                <a:endParaRPr lang="nl-NL" sz="1400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4534182"/>
                <a:ext cx="2162643" cy="1602811"/>
              </a:xfrm>
              <a:prstGeom prst="rect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7"/>
          <p:cNvSpPr>
            <a:spLocks noChangeArrowheads="1"/>
          </p:cNvSpPr>
          <p:nvPr/>
        </p:nvSpPr>
        <p:spPr bwMode="auto">
          <a:xfrm>
            <a:off x="7681032" y="3300916"/>
            <a:ext cx="463624" cy="324678"/>
          </a:xfrm>
          <a:prstGeom prst="ellipse">
            <a:avLst/>
          </a:prstGeom>
          <a:noFill/>
          <a:ln w="25400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eaLnBrk="0" hangingPunct="0">
              <a:lnSpc>
                <a:spcPct val="101000"/>
              </a:lnSpc>
              <a:buClr>
                <a:srgbClr val="00A6D7"/>
              </a:buClr>
              <a:buSzPct val="100000"/>
              <a:buFont typeface="Tahoma" charset="0"/>
              <a:buNone/>
            </a:pPr>
            <a:endParaRPr lang="nl-NL"/>
          </a:p>
        </p:txBody>
      </p:sp>
      <p:sp>
        <p:nvSpPr>
          <p:cNvPr id="20" name="Oval 7"/>
          <p:cNvSpPr>
            <a:spLocks noChangeArrowheads="1"/>
          </p:cNvSpPr>
          <p:nvPr/>
        </p:nvSpPr>
        <p:spPr bwMode="auto">
          <a:xfrm>
            <a:off x="7264040" y="3301710"/>
            <a:ext cx="463624" cy="324678"/>
          </a:xfrm>
          <a:prstGeom prst="ellipse">
            <a:avLst/>
          </a:prstGeom>
          <a:noFill/>
          <a:ln w="25400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eaLnBrk="0" hangingPunct="0">
              <a:lnSpc>
                <a:spcPct val="101000"/>
              </a:lnSpc>
              <a:buClr>
                <a:srgbClr val="00A6D7"/>
              </a:buClr>
              <a:buSzPct val="100000"/>
              <a:buFont typeface="Tahoma" charset="0"/>
              <a:buNone/>
            </a:pPr>
            <a:endParaRPr lang="nl-NL"/>
          </a:p>
        </p:txBody>
      </p:sp>
      <p:sp>
        <p:nvSpPr>
          <p:cNvPr id="22" name="Oval 7"/>
          <p:cNvSpPr>
            <a:spLocks noChangeArrowheads="1"/>
          </p:cNvSpPr>
          <p:nvPr/>
        </p:nvSpPr>
        <p:spPr bwMode="auto">
          <a:xfrm>
            <a:off x="7105489" y="4093798"/>
            <a:ext cx="463624" cy="324678"/>
          </a:xfrm>
          <a:prstGeom prst="ellipse">
            <a:avLst/>
          </a:prstGeom>
          <a:noFill/>
          <a:ln w="25400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eaLnBrk="0" hangingPunct="0">
              <a:lnSpc>
                <a:spcPct val="101000"/>
              </a:lnSpc>
              <a:buClr>
                <a:srgbClr val="00A6D7"/>
              </a:buClr>
              <a:buSzPct val="100000"/>
              <a:buFont typeface="Tahoma" charset="0"/>
              <a:buNone/>
            </a:pPr>
            <a:endParaRPr lang="nl-NL"/>
          </a:p>
        </p:txBody>
      </p:sp>
      <p:sp>
        <p:nvSpPr>
          <p:cNvPr id="23" name="Oval 7"/>
          <p:cNvSpPr>
            <a:spLocks noChangeArrowheads="1"/>
          </p:cNvSpPr>
          <p:nvPr/>
        </p:nvSpPr>
        <p:spPr bwMode="auto">
          <a:xfrm>
            <a:off x="7811132" y="4065967"/>
            <a:ext cx="463624" cy="324678"/>
          </a:xfrm>
          <a:prstGeom prst="ellipse">
            <a:avLst/>
          </a:prstGeom>
          <a:noFill/>
          <a:ln w="25400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eaLnBrk="0" hangingPunct="0">
              <a:lnSpc>
                <a:spcPct val="101000"/>
              </a:lnSpc>
              <a:buClr>
                <a:srgbClr val="00A6D7"/>
              </a:buClr>
              <a:buSzPct val="100000"/>
              <a:buFont typeface="Tahoma" charset="0"/>
              <a:buNone/>
            </a:pPr>
            <a:endParaRPr lang="nl-NL"/>
          </a:p>
        </p:txBody>
      </p:sp>
      <p:sp>
        <p:nvSpPr>
          <p:cNvPr id="24" name="Oval 7"/>
          <p:cNvSpPr>
            <a:spLocks noChangeArrowheads="1"/>
          </p:cNvSpPr>
          <p:nvPr/>
        </p:nvSpPr>
        <p:spPr bwMode="auto">
          <a:xfrm>
            <a:off x="7969063" y="4815788"/>
            <a:ext cx="463624" cy="324678"/>
          </a:xfrm>
          <a:prstGeom prst="ellipse">
            <a:avLst/>
          </a:prstGeom>
          <a:noFill/>
          <a:ln w="25400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eaLnBrk="0" hangingPunct="0">
              <a:lnSpc>
                <a:spcPct val="101000"/>
              </a:lnSpc>
              <a:buClr>
                <a:srgbClr val="00A6D7"/>
              </a:buClr>
              <a:buSzPct val="100000"/>
              <a:buFont typeface="Tahoma" charset="0"/>
              <a:buNone/>
            </a:pPr>
            <a:endParaRPr lang="nl-NL"/>
          </a:p>
        </p:txBody>
      </p:sp>
      <p:sp>
        <p:nvSpPr>
          <p:cNvPr id="25" name="Oval 7"/>
          <p:cNvSpPr>
            <a:spLocks noChangeArrowheads="1"/>
          </p:cNvSpPr>
          <p:nvPr/>
        </p:nvSpPr>
        <p:spPr bwMode="auto">
          <a:xfrm>
            <a:off x="6920545" y="4863686"/>
            <a:ext cx="463624" cy="324678"/>
          </a:xfrm>
          <a:prstGeom prst="ellipse">
            <a:avLst/>
          </a:prstGeom>
          <a:noFill/>
          <a:ln w="25400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eaLnBrk="0" hangingPunct="0">
              <a:lnSpc>
                <a:spcPct val="101000"/>
              </a:lnSpc>
              <a:buClr>
                <a:srgbClr val="00A6D7"/>
              </a:buClr>
              <a:buSzPct val="100000"/>
              <a:buFont typeface="Tahoma" charset="0"/>
              <a:buNone/>
            </a:pPr>
            <a:endParaRPr lang="nl-NL"/>
          </a:p>
        </p:txBody>
      </p:sp>
      <p:sp>
        <p:nvSpPr>
          <p:cNvPr id="4" name="TextBox 3"/>
          <p:cNvSpPr txBox="1"/>
          <p:nvPr/>
        </p:nvSpPr>
        <p:spPr>
          <a:xfrm>
            <a:off x="6300192" y="5717783"/>
            <a:ext cx="2446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/>
              <a:t>Humanoid robot ‘Leo’</a:t>
            </a:r>
            <a:endParaRPr lang="nl-NL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75" y="457200"/>
            <a:ext cx="8118921" cy="1066800"/>
          </a:xfrm>
        </p:spPr>
        <p:txBody>
          <a:bodyPr/>
          <a:lstStyle/>
          <a:p>
            <a:r>
              <a:rPr lang="nl-NL" dirty="0" smtClean="0"/>
              <a:t>LLR Results: </a:t>
            </a:r>
            <a:br>
              <a:rPr lang="nl-NL" dirty="0" smtClean="0"/>
            </a:br>
            <a:r>
              <a:rPr lang="en-US" dirty="0" smtClean="0"/>
              <a:t>Humanoid</a:t>
            </a:r>
            <a:r>
              <a:rPr lang="nl-NL" dirty="0" smtClean="0"/>
              <a:t> robot </a:t>
            </a:r>
            <a:r>
              <a:rPr lang="en-US" dirty="0" smtClean="0"/>
              <a:t>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42396" y="1864569"/>
            <a:ext cx="2494099" cy="137097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42397" y="3251489"/>
            <a:ext cx="2494099" cy="13709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89869" y="1883337"/>
            <a:ext cx="2494099" cy="13709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89869" y="3248829"/>
            <a:ext cx="2494099" cy="13709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39952" y="1864569"/>
            <a:ext cx="2494099" cy="13709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39953" y="3248550"/>
            <a:ext cx="2494099" cy="13709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186280"/>
            <a:ext cx="17898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Memory size: </a:t>
            </a:r>
          </a:p>
          <a:p>
            <a:r>
              <a:rPr lang="en-US" sz="1400" dirty="0" smtClean="0"/>
              <a:t>150 samples </a:t>
            </a:r>
          </a:p>
          <a:p>
            <a:r>
              <a:rPr lang="en-US" sz="1400" dirty="0" smtClean="0"/>
              <a:t>(2 footsteps)</a:t>
            </a:r>
            <a:endParaRPr lang="nl-NL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3554432"/>
            <a:ext cx="17898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Memory size: </a:t>
            </a:r>
          </a:p>
          <a:p>
            <a:r>
              <a:rPr lang="en-US" sz="1400" dirty="0" smtClean="0"/>
              <a:t>6000 samples </a:t>
            </a:r>
          </a:p>
          <a:p>
            <a:r>
              <a:rPr lang="en-US" sz="1400" dirty="0" smtClean="0"/>
              <a:t>(80 footsteps)</a:t>
            </a:r>
            <a:endParaRPr lang="nl-NL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2208826" y="1648545"/>
            <a:ext cx="165618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Left hip</a:t>
            </a:r>
            <a:endParaRPr lang="nl-NL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4617828" y="1648545"/>
            <a:ext cx="165618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Torso</a:t>
            </a:r>
            <a:endParaRPr lang="nl-NL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7020272" y="1628800"/>
            <a:ext cx="165618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Left foot</a:t>
            </a:r>
            <a:endParaRPr lang="nl-NL" sz="1400" dirty="0"/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5338390" y="4758067"/>
            <a:ext cx="44185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3563888" y="4758066"/>
            <a:ext cx="44185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Rectangle 19"/>
          <p:cNvSpPr/>
          <p:nvPr/>
        </p:nvSpPr>
        <p:spPr bwMode="auto">
          <a:xfrm>
            <a:off x="7043668" y="4686379"/>
            <a:ext cx="441852" cy="144016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53422" y="4619567"/>
            <a:ext cx="1152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 smtClean="0"/>
              <a:t>LLR estimate</a:t>
            </a:r>
            <a:endParaRPr lang="nl-NL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7458700" y="4619887"/>
            <a:ext cx="1391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 smtClean="0"/>
              <a:t>Prediction interval</a:t>
            </a:r>
            <a:endParaRPr lang="nl-NL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3995936" y="4619567"/>
            <a:ext cx="1109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 smtClean="0"/>
              <a:t>Measurement</a:t>
            </a:r>
            <a:endParaRPr lang="nl-NL" sz="1200" dirty="0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894103" y="5085184"/>
            <a:ext cx="7648575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95263" indent="-195263" algn="l" rtl="0" eaLnBrk="1" fontAlgn="base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263" indent="-190500" algn="l" rtl="0" eaLnBrk="1" fontAlgn="base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957263" indent="-190500" algn="l" rtl="0" eaLnBrk="1" fontAlgn="base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338263" indent="-190500" algn="l" rtl="0" eaLnBrk="1" fontAlgn="base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4pPr>
            <a:lvl5pPr marL="1719263" indent="-190500" algn="l" rtl="0" eaLnBrk="1" fontAlgn="base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chemeClr val="tx1"/>
                </a:solidFill>
                <a:latin typeface="+mn-lt"/>
              </a:defRPr>
            </a:lvl5pPr>
            <a:lvl6pPr marL="2176463" indent="-190500" algn="l" rtl="0" eaLnBrk="1" fontAlgn="base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633663" indent="-190500" algn="l" rtl="0" eaLnBrk="1" fontAlgn="base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090863" indent="-190500" algn="l" rtl="0" eaLnBrk="1" fontAlgn="base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548063" indent="-190500" algn="l" rtl="0" eaLnBrk="1" fontAlgn="base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LLR is able to model complex, high-dimensional system</a:t>
            </a:r>
          </a:p>
          <a:p>
            <a:endParaRPr lang="en-US" dirty="0" smtClean="0"/>
          </a:p>
          <a:p>
            <a:r>
              <a:rPr lang="en-US" dirty="0" smtClean="0"/>
              <a:t>Accurate model from relatively few samples (2 footsteps)</a:t>
            </a:r>
          </a:p>
          <a:p>
            <a:pPr lvl="1"/>
            <a:endParaRPr lang="en-US" dirty="0" smtClean="0"/>
          </a:p>
          <a:p>
            <a:pPr marL="385763" lvl="1" indent="0">
              <a:buFont typeface="Times" pitchFamily="18" charset="0"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LLR Results: </a:t>
            </a:r>
            <a:br>
              <a:rPr lang="nl-NL" dirty="0" smtClean="0"/>
            </a:br>
            <a:r>
              <a:rPr lang="en-US" dirty="0" smtClean="0"/>
              <a:t>Prediction</a:t>
            </a:r>
            <a:r>
              <a:rPr lang="nl-NL" dirty="0" smtClean="0"/>
              <a:t> intervals</a:t>
            </a:r>
            <a:endParaRPr lang="nl-N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95409" y="2420888"/>
            <a:ext cx="3921007" cy="3048000"/>
          </a:xfrm>
        </p:spPr>
      </p:pic>
      <p:cxnSp>
        <p:nvCxnSpPr>
          <p:cNvPr id="5" name="Straight Connector 4"/>
          <p:cNvCxnSpPr/>
          <p:nvPr/>
        </p:nvCxnSpPr>
        <p:spPr bwMode="auto">
          <a:xfrm>
            <a:off x="4211960" y="5676502"/>
            <a:ext cx="44185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Rectangle 6"/>
          <p:cNvSpPr/>
          <p:nvPr/>
        </p:nvSpPr>
        <p:spPr bwMode="auto">
          <a:xfrm>
            <a:off x="6755636" y="5604814"/>
            <a:ext cx="441852" cy="144016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6992" y="5517232"/>
            <a:ext cx="1745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 smtClean="0"/>
              <a:t>Estimation error (RMS)</a:t>
            </a:r>
            <a:endParaRPr lang="nl-NL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7170668" y="5517552"/>
            <a:ext cx="1865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 smtClean="0"/>
              <a:t>Prediction interval (RMS)</a:t>
            </a:r>
            <a:endParaRPr lang="nl-NL" sz="12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925513" y="2286000"/>
            <a:ext cx="3358455" cy="351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95263" indent="-195263" algn="l" rtl="0" eaLnBrk="1" fontAlgn="base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263" indent="-190500" algn="l" rtl="0" eaLnBrk="1" fontAlgn="base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957263" indent="-190500" algn="l" rtl="0" eaLnBrk="1" fontAlgn="base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338263" indent="-190500" algn="l" rtl="0" eaLnBrk="1" fontAlgn="base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4pPr>
            <a:lvl5pPr marL="1719263" indent="-190500" algn="l" rtl="0" eaLnBrk="1" fontAlgn="base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chemeClr val="tx1"/>
                </a:solidFill>
                <a:latin typeface="+mn-lt"/>
              </a:defRPr>
            </a:lvl5pPr>
            <a:lvl6pPr marL="2176463" indent="-190500" algn="l" rtl="0" eaLnBrk="1" fontAlgn="base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633663" indent="-190500" algn="l" rtl="0" eaLnBrk="1" fontAlgn="base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090863" indent="-190500" algn="l" rtl="0" eaLnBrk="1" fontAlgn="base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548063" indent="-190500" algn="l" rtl="0" eaLnBrk="1" fontAlgn="base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Estimation error decreases as memory size increases</a:t>
            </a:r>
          </a:p>
          <a:p>
            <a:endParaRPr lang="en-US" dirty="0" smtClean="0"/>
          </a:p>
          <a:p>
            <a:r>
              <a:rPr lang="en-US" dirty="0" smtClean="0"/>
              <a:t>Prediction intervals can be used as a measure of the estimation accuracy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marL="385763" lvl="1" indent="0">
              <a:buFont typeface="Times" pitchFamily="18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65373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Modeling</a:t>
            </a:r>
            <a:r>
              <a:rPr lang="nl-NL" dirty="0" smtClean="0"/>
              <a:t>:</a:t>
            </a:r>
            <a:br>
              <a:rPr lang="nl-NL" dirty="0" smtClean="0"/>
            </a:br>
            <a:r>
              <a:rPr lang="nl-NL" dirty="0" smtClean="0"/>
              <a:t>Conclusions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5513" y="2286000"/>
            <a:ext cx="7648575" cy="3807296"/>
          </a:xfrm>
        </p:spPr>
        <p:txBody>
          <a:bodyPr/>
          <a:lstStyle/>
          <a:p>
            <a:r>
              <a:rPr lang="en-US" dirty="0" smtClean="0"/>
              <a:t>Local Linear Regression is able to model high-dimensional, complex setups.</a:t>
            </a:r>
          </a:p>
          <a:p>
            <a:endParaRPr lang="en-US" dirty="0" smtClean="0"/>
          </a:p>
          <a:p>
            <a:r>
              <a:rPr lang="en-US" dirty="0" smtClean="0"/>
              <a:t>Accurate model using relatively few memory samples.</a:t>
            </a:r>
            <a:endParaRPr lang="nl-NL" dirty="0" smtClean="0"/>
          </a:p>
          <a:p>
            <a:endParaRPr lang="en-US" dirty="0" smtClean="0"/>
          </a:p>
          <a:p>
            <a:r>
              <a:rPr lang="en-US" dirty="0" smtClean="0"/>
              <a:t>Prediction intervals can be used to assess the model accuracy based on memory samples only.</a:t>
            </a:r>
            <a:endParaRPr lang="nl-NL" dirty="0" smtClean="0"/>
          </a:p>
          <a:p>
            <a:endParaRPr lang="nl-N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041" t="9122" r="10196" b="12147"/>
          <a:stretch/>
        </p:blipFill>
        <p:spPr>
          <a:xfrm>
            <a:off x="0" y="0"/>
            <a:ext cx="9144000" cy="609329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 bwMode="auto">
          <a:xfrm>
            <a:off x="3703894" y="4499232"/>
            <a:ext cx="5440106" cy="159406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</a:t>
            </a:r>
            <a:br>
              <a:rPr lang="en-US" dirty="0" smtClean="0"/>
            </a:br>
            <a:endParaRPr lang="nl-NL" dirty="0"/>
          </a:p>
        </p:txBody>
      </p:sp>
      <p:sp>
        <p:nvSpPr>
          <p:cNvPr id="8" name="Rectangle 28"/>
          <p:cNvSpPr>
            <a:spLocks noChangeArrowheads="1"/>
          </p:cNvSpPr>
          <p:nvPr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94188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Dyna learning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5513" y="2286000"/>
            <a:ext cx="7966967" cy="3663280"/>
          </a:xfrm>
        </p:spPr>
        <p:txBody>
          <a:bodyPr/>
          <a:lstStyle/>
          <a:p>
            <a:r>
              <a:rPr lang="nl-NL" dirty="0" smtClean="0"/>
              <a:t>Method to combine model with RL algorithms in an on-line setting</a:t>
            </a:r>
          </a:p>
          <a:p>
            <a:endParaRPr lang="nl-NL" dirty="0" smtClean="0"/>
          </a:p>
          <a:p>
            <a:r>
              <a:rPr lang="en-US" dirty="0" err="1" smtClean="0"/>
              <a:t>Dyna</a:t>
            </a:r>
            <a:r>
              <a:rPr lang="en-US" dirty="0" smtClean="0"/>
              <a:t>: </a:t>
            </a:r>
          </a:p>
          <a:p>
            <a:pPr lvl="1"/>
            <a:r>
              <a:rPr lang="en-GB" dirty="0" smtClean="0"/>
              <a:t>Learn </a:t>
            </a:r>
            <a:r>
              <a:rPr lang="en-GB" dirty="0"/>
              <a:t>from interaction with </a:t>
            </a:r>
            <a:r>
              <a:rPr lang="en-GB" dirty="0" smtClean="0">
                <a:solidFill>
                  <a:srgbClr val="FF0000"/>
                </a:solidFill>
              </a:rPr>
              <a:t>setup </a:t>
            </a:r>
            <a:r>
              <a:rPr lang="en-GB" dirty="0"/>
              <a:t>and </a:t>
            </a:r>
            <a:r>
              <a:rPr lang="en-GB" dirty="0">
                <a:solidFill>
                  <a:schemeClr val="bg2"/>
                </a:solidFill>
              </a:rPr>
              <a:t>model</a:t>
            </a:r>
            <a:r>
              <a:rPr lang="en-GB" dirty="0"/>
              <a:t> </a:t>
            </a:r>
            <a:r>
              <a:rPr lang="en-GB" dirty="0" smtClean="0"/>
              <a:t>simultaneously</a:t>
            </a:r>
          </a:p>
          <a:p>
            <a:pPr lvl="1"/>
            <a:r>
              <a:rPr lang="en-GB" dirty="0" smtClean="0"/>
              <a:t>Use sampling interval more efficiently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Improve model during learning by adding samples to the memory</a:t>
            </a:r>
            <a:endParaRPr lang="en-GB" dirty="0"/>
          </a:p>
          <a:p>
            <a:endParaRPr lang="nl-NL" dirty="0"/>
          </a:p>
        </p:txBody>
      </p:sp>
      <p:pic>
        <p:nvPicPr>
          <p:cNvPr id="7" name="Picture 6" descr="DynaTimestep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9687" y="3933056"/>
            <a:ext cx="4169159" cy="18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403225"/>
            <a:ext cx="7772400" cy="10541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Comparison of different algorithms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828800"/>
            <a:ext cx="7772400" cy="3903663"/>
          </a:xfrm>
        </p:spPr>
        <p:txBody>
          <a:bodyPr/>
          <a:lstStyle/>
          <a:p>
            <a:pPr marL="457200" indent="-457200" eaLnBrk="1" hangingPunct="1">
              <a:buFont typeface="Times New Roman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 smtClean="0"/>
          </a:p>
          <a:p>
            <a:pPr marL="914400" lvl="1" indent="-457200" eaLnBrk="1" hangingPunct="1">
              <a:buFont typeface="Times New Roman" pitchFamily="18" charset="0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SARSA </a:t>
            </a:r>
            <a:r>
              <a:rPr lang="en-GB" sz="1800" dirty="0" smtClean="0"/>
              <a:t>(model-free)</a:t>
            </a:r>
          </a:p>
          <a:p>
            <a:pPr marL="914400" lvl="1" indent="-457200" eaLnBrk="1" hangingPunct="1">
              <a:buFont typeface="Times New Roman" pitchFamily="18" charset="0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 smtClean="0">
              <a:solidFill>
                <a:srgbClr val="FF0000"/>
              </a:solidFill>
            </a:endParaRPr>
          </a:p>
          <a:p>
            <a:pPr marL="914400" lvl="1" indent="-457200">
              <a:buFont typeface="Times New Roman" pitchFamily="18" charset="0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Random </a:t>
            </a:r>
            <a:r>
              <a:rPr lang="en-GB" dirty="0" err="1" smtClean="0"/>
              <a:t>Dyna</a:t>
            </a:r>
            <a:r>
              <a:rPr lang="en-GB" dirty="0" smtClean="0"/>
              <a:t> </a:t>
            </a:r>
          </a:p>
          <a:p>
            <a:pPr marL="914400" lvl="1" indent="-457200" eaLnBrk="1" hangingPunct="1">
              <a:buFont typeface="Times New Roman" pitchFamily="18" charset="0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 smtClean="0">
              <a:solidFill>
                <a:srgbClr val="FF0000"/>
              </a:solidFill>
            </a:endParaRPr>
          </a:p>
          <a:p>
            <a:pPr marL="914400" lvl="1" indent="-457200">
              <a:buFont typeface="Times New Roman" pitchFamily="18" charset="0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Prioritized Sweeping </a:t>
            </a:r>
          </a:p>
          <a:p>
            <a:pPr marL="914400" lvl="1" indent="-457200">
              <a:buFont typeface="Times New Roman" pitchFamily="18" charset="0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/>
          </a:p>
          <a:p>
            <a:pPr marL="914400" lvl="1" indent="-457200">
              <a:buFont typeface="Times New Roman" pitchFamily="18" charset="0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 smtClean="0"/>
              <a:t>Look Ahead </a:t>
            </a:r>
            <a:r>
              <a:rPr lang="en-GB" sz="1800" dirty="0" err="1" smtClean="0"/>
              <a:t>Dyna</a:t>
            </a:r>
            <a:r>
              <a:rPr lang="en-GB" sz="1800" dirty="0" smtClean="0"/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Reinforcement</a:t>
            </a:r>
            <a:r>
              <a:rPr lang="nl-NL" dirty="0" smtClean="0"/>
              <a:t> </a:t>
            </a:r>
            <a:r>
              <a:rPr lang="en-US" dirty="0" smtClean="0"/>
              <a:t>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5513" y="2060848"/>
            <a:ext cx="7648575" cy="3048000"/>
          </a:xfrm>
        </p:spPr>
        <p:txBody>
          <a:bodyPr/>
          <a:lstStyle/>
          <a:p>
            <a:r>
              <a:rPr lang="en-US" dirty="0" smtClean="0"/>
              <a:t>Optimization problems</a:t>
            </a:r>
          </a:p>
          <a:p>
            <a:r>
              <a:rPr lang="en-US" dirty="0" smtClean="0"/>
              <a:t>Autonomous systems (robots)</a:t>
            </a:r>
          </a:p>
          <a:p>
            <a:endParaRPr lang="en-US" dirty="0"/>
          </a:p>
          <a:p>
            <a:r>
              <a:rPr lang="en-US" dirty="0" smtClean="0"/>
              <a:t>Learn from mistakes</a:t>
            </a:r>
          </a:p>
          <a:p>
            <a:r>
              <a:rPr lang="en-US" dirty="0" smtClean="0"/>
              <a:t>Adapt to unknown environment</a:t>
            </a:r>
          </a:p>
          <a:p>
            <a:r>
              <a:rPr lang="en-US" dirty="0" smtClean="0"/>
              <a:t>Find non-trivial solutions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0" y="4500053"/>
            <a:ext cx="2016224" cy="16129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79009" y="4501170"/>
            <a:ext cx="2420983" cy="16129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60232" y="4496137"/>
            <a:ext cx="1612980" cy="16129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498205"/>
            <a:ext cx="1968892" cy="1610912"/>
          </a:xfrm>
          <a:prstGeom prst="rect">
            <a:avLst/>
          </a:prstGeom>
        </p:spPr>
      </p:pic>
      <p:pic>
        <p:nvPicPr>
          <p:cNvPr id="8" name="Afbeelding 5" descr="leo1.png"/>
          <p:cNvPicPr>
            <a:picLocks noChangeAspect="1"/>
          </p:cNvPicPr>
          <p:nvPr/>
        </p:nvPicPr>
        <p:blipFill>
          <a:blip r:embed="rId6" cstate="print">
            <a:lum bright="10000"/>
          </a:blip>
          <a:srcRect l="14435"/>
          <a:stretch>
            <a:fillRect/>
          </a:stretch>
        </p:blipFill>
        <p:spPr>
          <a:xfrm>
            <a:off x="8393086" y="4498205"/>
            <a:ext cx="750914" cy="15609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403225"/>
            <a:ext cx="7772400" cy="10541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SARSA </a:t>
            </a:r>
            <a:r>
              <a:rPr lang="en-GB" sz="2400" dirty="0" smtClean="0"/>
              <a:t>(model-free)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1" y="1828800"/>
            <a:ext cx="4602088" cy="3903663"/>
          </a:xfrm>
        </p:spPr>
        <p:txBody>
          <a:bodyPr/>
          <a:lstStyle/>
          <a:p>
            <a:pPr marL="0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Learn from </a:t>
            </a:r>
            <a:r>
              <a:rPr lang="en-GB" dirty="0" smtClean="0">
                <a:solidFill>
                  <a:schemeClr val="tx1"/>
                </a:solidFill>
              </a:rPr>
              <a:t>interaction with</a:t>
            </a:r>
            <a:r>
              <a:rPr lang="en-GB" dirty="0" smtClean="0">
                <a:solidFill>
                  <a:srgbClr val="FF0000"/>
                </a:solidFill>
              </a:rPr>
              <a:t> setup only</a:t>
            </a:r>
            <a:endParaRPr lang="en-GB" dirty="0" smtClean="0"/>
          </a:p>
          <a:p>
            <a:pPr lvl="2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Observe state-transition </a:t>
            </a:r>
            <a:endParaRPr lang="en-GB" dirty="0" smtClean="0">
              <a:sym typeface="Wingdings" pitchFamily="2" charset="2"/>
            </a:endParaRPr>
          </a:p>
          <a:p>
            <a:pPr lvl="2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sym typeface="Wingdings" pitchFamily="2" charset="2"/>
              </a:rPr>
              <a:t>Receive reward</a:t>
            </a:r>
            <a:endParaRPr lang="en-GB" i="1" dirty="0" smtClean="0"/>
          </a:p>
          <a:p>
            <a:pPr lvl="2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 smtClean="0"/>
          </a:p>
          <a:p>
            <a:pPr marL="0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 smtClean="0"/>
              <a:t>Explore all the states and actions</a:t>
            </a:r>
          </a:p>
          <a:p>
            <a:pPr eaLnBrk="1" hangingPunct="1">
              <a:buFont typeface="Times New Roman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1800" dirty="0" smtClean="0"/>
          </a:p>
          <a:p>
            <a:pPr marL="0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 smtClean="0"/>
              <a:t>Use real experiences only to </a:t>
            </a:r>
          </a:p>
          <a:p>
            <a:pPr eaLnBrk="1" hangingPunct="1">
              <a:buFont typeface="Times New Roman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/>
              <a:t>	</a:t>
            </a:r>
            <a:r>
              <a:rPr lang="en-GB" sz="1800" dirty="0" smtClean="0"/>
              <a:t>update value-function</a:t>
            </a:r>
          </a:p>
          <a:p>
            <a:pPr eaLnBrk="1" hangingPunct="1">
              <a:buFont typeface="Times New Roman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1800" dirty="0"/>
          </a:p>
          <a:p>
            <a:pP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nl-NL" sz="1800" dirty="0" smtClean="0"/>
          </a:p>
          <a:p>
            <a:pP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nl-NL" sz="1800" dirty="0" smtClean="0"/>
              <a:t>Value </a:t>
            </a:r>
            <a:r>
              <a:rPr lang="en-US" sz="1800" dirty="0" smtClean="0"/>
              <a:t>function</a:t>
            </a:r>
            <a:r>
              <a:rPr lang="nl-NL" sz="1800" dirty="0" smtClean="0"/>
              <a:t> </a:t>
            </a:r>
            <a:r>
              <a:rPr lang="nl-NL" sz="1800" dirty="0"/>
              <a:t>update:</a:t>
            </a:r>
          </a:p>
          <a:p>
            <a:pPr eaLnBrk="1" hangingPunct="1">
              <a:buFont typeface="Times New Roman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 smtClean="0"/>
          </a:p>
          <a:p>
            <a:pPr eaLnBrk="1" hangingPunct="1">
              <a:buFont typeface="Times New Roman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 smtClean="0"/>
          </a:p>
          <a:p>
            <a:pPr marL="742950" lvl="1" indent="-285750" eaLnBrk="1" hangingPunct="1">
              <a:buFont typeface="Times New Roman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 smtClean="0"/>
          </a:p>
          <a:p>
            <a:pPr lvl="2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 smtClean="0"/>
          </a:p>
          <a:p>
            <a:pPr lvl="2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 smtClean="0"/>
          </a:p>
        </p:txBody>
      </p:sp>
      <p:graphicFrame>
        <p:nvGraphicFramePr>
          <p:cNvPr id="20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58206039"/>
              </p:ext>
            </p:extLst>
          </p:nvPr>
        </p:nvGraphicFramePr>
        <p:xfrm>
          <a:off x="323528" y="5540024"/>
          <a:ext cx="6066606" cy="409255"/>
        </p:xfrm>
        <a:graphic>
          <a:graphicData uri="http://schemas.openxmlformats.org/presentationml/2006/ole">
            <p:oleObj spid="_x0000_s33908" name="Equation" r:id="rId4" imgW="6400800" imgH="431800" progId="Equation.DSMT4">
              <p:embed/>
            </p:oleObj>
          </a:graphicData>
        </a:graphic>
      </p:graphicFrame>
      <p:graphicFrame>
        <p:nvGraphicFramePr>
          <p:cNvPr id="2051" name="Object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07692868"/>
              </p:ext>
            </p:extLst>
          </p:nvPr>
        </p:nvGraphicFramePr>
        <p:xfrm>
          <a:off x="3923928" y="2089400"/>
          <a:ext cx="1612900" cy="431800"/>
        </p:xfrm>
        <a:graphic>
          <a:graphicData uri="http://schemas.openxmlformats.org/presentationml/2006/ole">
            <p:oleObj spid="_x0000_s33909" name="Equation" r:id="rId5" imgW="1612900" imgH="431800" progId="Equation.DSMT4">
              <p:embed/>
            </p:oleObj>
          </a:graphicData>
        </a:graphic>
      </p:graphicFrame>
      <p:graphicFrame>
        <p:nvGraphicFramePr>
          <p:cNvPr id="2052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45610119"/>
              </p:ext>
            </p:extLst>
          </p:nvPr>
        </p:nvGraphicFramePr>
        <p:xfrm>
          <a:off x="3995936" y="2387600"/>
          <a:ext cx="355600" cy="381000"/>
        </p:xfrm>
        <a:graphic>
          <a:graphicData uri="http://schemas.openxmlformats.org/presentationml/2006/ole">
            <p:oleObj spid="_x0000_s33910" name="Equation" r:id="rId6" imgW="355446" imgH="380835" progId="Equation.DSMT4">
              <p:embed/>
            </p:oleObj>
          </a:graphicData>
        </a:graphic>
      </p:graphicFrame>
      <p:grpSp>
        <p:nvGrpSpPr>
          <p:cNvPr id="2" name="Group 139"/>
          <p:cNvGrpSpPr>
            <a:grpSpLocks/>
          </p:cNvGrpSpPr>
          <p:nvPr/>
        </p:nvGrpSpPr>
        <p:grpSpPr bwMode="auto">
          <a:xfrm>
            <a:off x="6509320" y="404664"/>
            <a:ext cx="2743200" cy="1697037"/>
            <a:chOff x="4034" y="435"/>
            <a:chExt cx="1728" cy="1069"/>
          </a:xfrm>
        </p:grpSpPr>
        <p:sp>
          <p:nvSpPr>
            <p:cNvPr id="2058" name="AutoShape 77"/>
            <p:cNvSpPr>
              <a:spLocks noChangeAspect="1" noChangeArrowheads="1" noTextEdit="1"/>
            </p:cNvSpPr>
            <p:nvPr/>
          </p:nvSpPr>
          <p:spPr bwMode="auto">
            <a:xfrm>
              <a:off x="4034" y="437"/>
              <a:ext cx="1728" cy="9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2059" name="Rectangle 80"/>
            <p:cNvSpPr>
              <a:spLocks noChangeArrowheads="1"/>
            </p:cNvSpPr>
            <p:nvPr/>
          </p:nvSpPr>
          <p:spPr bwMode="auto">
            <a:xfrm>
              <a:off x="4034" y="437"/>
              <a:ext cx="702" cy="875"/>
            </a:xfrm>
            <a:prstGeom prst="rect">
              <a:avLst/>
            </a:prstGeom>
            <a:solidFill>
              <a:srgbClr val="B2B2B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2060" name="Rectangle 81"/>
            <p:cNvSpPr>
              <a:spLocks noChangeArrowheads="1"/>
            </p:cNvSpPr>
            <p:nvPr/>
          </p:nvSpPr>
          <p:spPr bwMode="auto">
            <a:xfrm>
              <a:off x="4081" y="435"/>
              <a:ext cx="387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1000"/>
                </a:lnSpc>
                <a:buClr>
                  <a:srgbClr val="00A6D7"/>
                </a:buClr>
                <a:buSzPct val="100000"/>
                <a:buFont typeface="Tahoma" pitchFamily="34" charset="0"/>
                <a:buNone/>
              </a:pPr>
              <a:r>
                <a:rPr lang="nl-NL" sz="1100">
                  <a:solidFill>
                    <a:srgbClr val="808080"/>
                  </a:solidFill>
                </a:rPr>
                <a:t>Learning</a:t>
              </a:r>
              <a:endParaRPr lang="nl-NL" sz="2000" b="0">
                <a:solidFill>
                  <a:schemeClr val="tx1"/>
                </a:solidFill>
              </a:endParaRPr>
            </a:p>
          </p:txBody>
        </p:sp>
        <p:sp>
          <p:nvSpPr>
            <p:cNvPr id="2061" name="Rectangle 82"/>
            <p:cNvSpPr>
              <a:spLocks noChangeArrowheads="1"/>
            </p:cNvSpPr>
            <p:nvPr/>
          </p:nvSpPr>
          <p:spPr bwMode="auto">
            <a:xfrm>
              <a:off x="4081" y="538"/>
              <a:ext cx="442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1000"/>
                </a:lnSpc>
                <a:buClr>
                  <a:srgbClr val="00A6D7"/>
                </a:buClr>
                <a:buSzPct val="100000"/>
                <a:buFont typeface="Tahoma" pitchFamily="34" charset="0"/>
                <a:buNone/>
              </a:pPr>
              <a:r>
                <a:rPr lang="nl-NL" sz="1100">
                  <a:solidFill>
                    <a:srgbClr val="808080"/>
                  </a:solidFill>
                </a:rPr>
                <a:t>Controller</a:t>
              </a:r>
              <a:endParaRPr lang="nl-NL" sz="2000" b="0">
                <a:solidFill>
                  <a:schemeClr val="tx1"/>
                </a:solidFill>
              </a:endParaRPr>
            </a:p>
          </p:txBody>
        </p:sp>
        <p:grpSp>
          <p:nvGrpSpPr>
            <p:cNvPr id="3" name="Group 83"/>
            <p:cNvGrpSpPr>
              <a:grpSpLocks/>
            </p:cNvGrpSpPr>
            <p:nvPr/>
          </p:nvGrpSpPr>
          <p:grpSpPr bwMode="auto">
            <a:xfrm>
              <a:off x="4112" y="998"/>
              <a:ext cx="468" cy="262"/>
              <a:chOff x="2094" y="2769"/>
              <a:chExt cx="468" cy="262"/>
            </a:xfrm>
          </p:grpSpPr>
          <p:sp>
            <p:nvSpPr>
              <p:cNvPr id="2099" name="Rectangle 84"/>
              <p:cNvSpPr>
                <a:spLocks noChangeArrowheads="1"/>
              </p:cNvSpPr>
              <p:nvPr/>
            </p:nvSpPr>
            <p:spPr bwMode="auto">
              <a:xfrm>
                <a:off x="2094" y="2769"/>
                <a:ext cx="468" cy="26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100" name="Rectangle 85"/>
              <p:cNvSpPr>
                <a:spLocks noChangeArrowheads="1"/>
              </p:cNvSpPr>
              <p:nvPr/>
            </p:nvSpPr>
            <p:spPr bwMode="auto">
              <a:xfrm>
                <a:off x="2094" y="2769"/>
                <a:ext cx="468" cy="262"/>
              </a:xfrm>
              <a:prstGeom prst="rect">
                <a:avLst/>
              </a:prstGeom>
              <a:noFill/>
              <a:ln w="6350" cap="rnd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nl-NL"/>
              </a:p>
            </p:txBody>
          </p:sp>
        </p:grpSp>
        <p:sp>
          <p:nvSpPr>
            <p:cNvPr id="2063" name="Rectangle 86"/>
            <p:cNvSpPr>
              <a:spLocks noChangeArrowheads="1"/>
            </p:cNvSpPr>
            <p:nvPr/>
          </p:nvSpPr>
          <p:spPr bwMode="auto">
            <a:xfrm>
              <a:off x="4245" y="1062"/>
              <a:ext cx="267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1000"/>
                </a:lnSpc>
                <a:buClr>
                  <a:srgbClr val="00A6D7"/>
                </a:buClr>
                <a:buSzPct val="100000"/>
                <a:buFont typeface="Tahoma" pitchFamily="34" charset="0"/>
                <a:buNone/>
              </a:pPr>
              <a:r>
                <a:rPr lang="nl-NL" sz="1300" b="0">
                  <a:solidFill>
                    <a:srgbClr val="000000"/>
                  </a:solidFill>
                </a:rPr>
                <a:t>Agent</a:t>
              </a:r>
              <a:endParaRPr lang="nl-NL" sz="2000" b="0">
                <a:solidFill>
                  <a:schemeClr val="tx1"/>
                </a:solidFill>
              </a:endParaRPr>
            </a:p>
          </p:txBody>
        </p:sp>
        <p:grpSp>
          <p:nvGrpSpPr>
            <p:cNvPr id="4" name="Group 87"/>
            <p:cNvGrpSpPr>
              <a:grpSpLocks/>
            </p:cNvGrpSpPr>
            <p:nvPr/>
          </p:nvGrpSpPr>
          <p:grpSpPr bwMode="auto">
            <a:xfrm>
              <a:off x="5023" y="663"/>
              <a:ext cx="546" cy="262"/>
              <a:chOff x="3005" y="2434"/>
              <a:chExt cx="546" cy="262"/>
            </a:xfrm>
          </p:grpSpPr>
          <p:sp>
            <p:nvSpPr>
              <p:cNvPr id="2097" name="Rectangle 88"/>
              <p:cNvSpPr>
                <a:spLocks noChangeArrowheads="1"/>
              </p:cNvSpPr>
              <p:nvPr/>
            </p:nvSpPr>
            <p:spPr bwMode="auto">
              <a:xfrm>
                <a:off x="3005" y="2434"/>
                <a:ext cx="546" cy="26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098" name="Rectangle 89"/>
              <p:cNvSpPr>
                <a:spLocks noChangeArrowheads="1"/>
              </p:cNvSpPr>
              <p:nvPr/>
            </p:nvSpPr>
            <p:spPr bwMode="auto">
              <a:xfrm>
                <a:off x="3005" y="2434"/>
                <a:ext cx="546" cy="262"/>
              </a:xfrm>
              <a:prstGeom prst="rect">
                <a:avLst/>
              </a:prstGeom>
              <a:noFill/>
              <a:ln w="6350" cap="rnd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nl-NL"/>
              </a:p>
            </p:txBody>
          </p:sp>
        </p:grpSp>
        <p:sp>
          <p:nvSpPr>
            <p:cNvPr id="2065" name="Rectangle 90"/>
            <p:cNvSpPr>
              <a:spLocks noChangeArrowheads="1"/>
            </p:cNvSpPr>
            <p:nvPr/>
          </p:nvSpPr>
          <p:spPr bwMode="auto">
            <a:xfrm>
              <a:off x="5196" y="727"/>
              <a:ext cx="263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1000"/>
                </a:lnSpc>
                <a:buClr>
                  <a:srgbClr val="00A6D7"/>
                </a:buClr>
                <a:buSzPct val="100000"/>
                <a:buFont typeface="Tahoma" pitchFamily="34" charset="0"/>
                <a:buNone/>
              </a:pPr>
              <a:r>
                <a:rPr lang="nl-NL" sz="1300" b="0">
                  <a:solidFill>
                    <a:srgbClr val="000000"/>
                  </a:solidFill>
                </a:rPr>
                <a:t>Setup</a:t>
              </a:r>
              <a:endParaRPr lang="nl-NL" sz="2000" b="0">
                <a:solidFill>
                  <a:schemeClr val="tx1"/>
                </a:solidFill>
              </a:endParaRPr>
            </a:p>
          </p:txBody>
        </p:sp>
        <p:sp>
          <p:nvSpPr>
            <p:cNvPr id="2066" name="Freeform 91"/>
            <p:cNvSpPr>
              <a:spLocks noEditPoints="1"/>
            </p:cNvSpPr>
            <p:nvPr/>
          </p:nvSpPr>
          <p:spPr bwMode="auto">
            <a:xfrm>
              <a:off x="4343" y="555"/>
              <a:ext cx="290" cy="446"/>
            </a:xfrm>
            <a:custGeom>
              <a:avLst/>
              <a:gdLst>
                <a:gd name="T0" fmla="*/ 10 w 3638"/>
                <a:gd name="T1" fmla="*/ 5540 h 5596"/>
                <a:gd name="T2" fmla="*/ 3429 w 3638"/>
                <a:gd name="T3" fmla="*/ 262 h 5596"/>
                <a:gd name="T4" fmla="*/ 3475 w 3638"/>
                <a:gd name="T5" fmla="*/ 252 h 5596"/>
                <a:gd name="T6" fmla="*/ 3485 w 3638"/>
                <a:gd name="T7" fmla="*/ 298 h 5596"/>
                <a:gd name="T8" fmla="*/ 66 w 3638"/>
                <a:gd name="T9" fmla="*/ 5577 h 5596"/>
                <a:gd name="T10" fmla="*/ 20 w 3638"/>
                <a:gd name="T11" fmla="*/ 5586 h 5596"/>
                <a:gd name="T12" fmla="*/ 10 w 3638"/>
                <a:gd name="T13" fmla="*/ 5540 h 5596"/>
                <a:gd name="T14" fmla="*/ 3253 w 3638"/>
                <a:gd name="T15" fmla="*/ 227 h 5596"/>
                <a:gd name="T16" fmla="*/ 3638 w 3638"/>
                <a:gd name="T17" fmla="*/ 0 h 5596"/>
                <a:gd name="T18" fmla="*/ 3589 w 3638"/>
                <a:gd name="T19" fmla="*/ 445 h 5596"/>
                <a:gd name="T20" fmla="*/ 3253 w 3638"/>
                <a:gd name="T21" fmla="*/ 227 h 559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638"/>
                <a:gd name="T34" fmla="*/ 0 h 5596"/>
                <a:gd name="T35" fmla="*/ 3638 w 3638"/>
                <a:gd name="T36" fmla="*/ 5596 h 559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638" h="5596">
                  <a:moveTo>
                    <a:pt x="10" y="5540"/>
                  </a:moveTo>
                  <a:lnTo>
                    <a:pt x="3429" y="262"/>
                  </a:lnTo>
                  <a:cubicBezTo>
                    <a:pt x="3439" y="246"/>
                    <a:pt x="3460" y="242"/>
                    <a:pt x="3475" y="252"/>
                  </a:cubicBezTo>
                  <a:cubicBezTo>
                    <a:pt x="3491" y="262"/>
                    <a:pt x="3495" y="283"/>
                    <a:pt x="3485" y="298"/>
                  </a:cubicBezTo>
                  <a:lnTo>
                    <a:pt x="66" y="5577"/>
                  </a:lnTo>
                  <a:cubicBezTo>
                    <a:pt x="56" y="5592"/>
                    <a:pt x="36" y="5596"/>
                    <a:pt x="20" y="5586"/>
                  </a:cubicBezTo>
                  <a:cubicBezTo>
                    <a:pt x="5" y="5576"/>
                    <a:pt x="0" y="5556"/>
                    <a:pt x="10" y="5540"/>
                  </a:cubicBezTo>
                  <a:close/>
                  <a:moveTo>
                    <a:pt x="3253" y="227"/>
                  </a:moveTo>
                  <a:lnTo>
                    <a:pt x="3638" y="0"/>
                  </a:lnTo>
                  <a:lnTo>
                    <a:pt x="3589" y="445"/>
                  </a:lnTo>
                  <a:lnTo>
                    <a:pt x="3253" y="227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grpSp>
          <p:nvGrpSpPr>
            <p:cNvPr id="5" name="Group 92"/>
            <p:cNvGrpSpPr>
              <a:grpSpLocks/>
            </p:cNvGrpSpPr>
            <p:nvPr/>
          </p:nvGrpSpPr>
          <p:grpSpPr bwMode="auto">
            <a:xfrm>
              <a:off x="4294" y="691"/>
              <a:ext cx="365" cy="205"/>
              <a:chOff x="2276" y="2462"/>
              <a:chExt cx="365" cy="205"/>
            </a:xfrm>
          </p:grpSpPr>
          <p:sp>
            <p:nvSpPr>
              <p:cNvPr id="2095" name="Rectangle 93"/>
              <p:cNvSpPr>
                <a:spLocks noChangeArrowheads="1"/>
              </p:cNvSpPr>
              <p:nvPr/>
            </p:nvSpPr>
            <p:spPr bwMode="auto">
              <a:xfrm>
                <a:off x="2276" y="2462"/>
                <a:ext cx="365" cy="20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096" name="Rectangle 94"/>
              <p:cNvSpPr>
                <a:spLocks noChangeArrowheads="1"/>
              </p:cNvSpPr>
              <p:nvPr/>
            </p:nvSpPr>
            <p:spPr bwMode="auto">
              <a:xfrm>
                <a:off x="2276" y="2462"/>
                <a:ext cx="365" cy="205"/>
              </a:xfrm>
              <a:prstGeom prst="rect">
                <a:avLst/>
              </a:prstGeom>
              <a:noFill/>
              <a:ln w="6350" cap="rnd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nl-NL"/>
              </a:p>
            </p:txBody>
          </p:sp>
        </p:grpSp>
        <p:sp>
          <p:nvSpPr>
            <p:cNvPr id="2068" name="Rectangle 95"/>
            <p:cNvSpPr>
              <a:spLocks noChangeArrowheads="1"/>
            </p:cNvSpPr>
            <p:nvPr/>
          </p:nvSpPr>
          <p:spPr bwMode="auto">
            <a:xfrm>
              <a:off x="4379" y="726"/>
              <a:ext cx="261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1000"/>
                </a:lnSpc>
                <a:buClr>
                  <a:srgbClr val="00A6D7"/>
                </a:buClr>
                <a:buSzPct val="100000"/>
                <a:buFont typeface="Tahoma" pitchFamily="34" charset="0"/>
                <a:buNone/>
              </a:pPr>
              <a:r>
                <a:rPr lang="nl-NL" sz="1300" b="0">
                  <a:solidFill>
                    <a:srgbClr val="000000"/>
                  </a:solidFill>
                </a:rPr>
                <a:t>Policy</a:t>
              </a:r>
              <a:endParaRPr lang="nl-NL" sz="2000" b="0">
                <a:solidFill>
                  <a:schemeClr val="tx1"/>
                </a:solidFill>
              </a:endParaRPr>
            </a:p>
          </p:txBody>
        </p:sp>
        <p:sp>
          <p:nvSpPr>
            <p:cNvPr id="2069" name="Freeform 96"/>
            <p:cNvSpPr>
              <a:spLocks noEditPoints="1"/>
            </p:cNvSpPr>
            <p:nvPr/>
          </p:nvSpPr>
          <p:spPr bwMode="auto">
            <a:xfrm>
              <a:off x="4656" y="778"/>
              <a:ext cx="367" cy="32"/>
            </a:xfrm>
            <a:custGeom>
              <a:avLst/>
              <a:gdLst>
                <a:gd name="T0" fmla="*/ 33 w 4608"/>
                <a:gd name="T1" fmla="*/ 167 h 400"/>
                <a:gd name="T2" fmla="*/ 4275 w 4608"/>
                <a:gd name="T3" fmla="*/ 167 h 400"/>
                <a:gd name="T4" fmla="*/ 4308 w 4608"/>
                <a:gd name="T5" fmla="*/ 200 h 400"/>
                <a:gd name="T6" fmla="*/ 4275 w 4608"/>
                <a:gd name="T7" fmla="*/ 233 h 400"/>
                <a:gd name="T8" fmla="*/ 33 w 4608"/>
                <a:gd name="T9" fmla="*/ 233 h 400"/>
                <a:gd name="T10" fmla="*/ 0 w 4608"/>
                <a:gd name="T11" fmla="*/ 200 h 400"/>
                <a:gd name="T12" fmla="*/ 33 w 4608"/>
                <a:gd name="T13" fmla="*/ 167 h 400"/>
                <a:gd name="T14" fmla="*/ 4208 w 4608"/>
                <a:gd name="T15" fmla="*/ 0 h 400"/>
                <a:gd name="T16" fmla="*/ 4608 w 4608"/>
                <a:gd name="T17" fmla="*/ 200 h 400"/>
                <a:gd name="T18" fmla="*/ 4208 w 4608"/>
                <a:gd name="T19" fmla="*/ 400 h 400"/>
                <a:gd name="T20" fmla="*/ 4208 w 4608"/>
                <a:gd name="T21" fmla="*/ 0 h 40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608"/>
                <a:gd name="T34" fmla="*/ 0 h 400"/>
                <a:gd name="T35" fmla="*/ 4608 w 4608"/>
                <a:gd name="T36" fmla="*/ 400 h 40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608" h="400">
                  <a:moveTo>
                    <a:pt x="33" y="167"/>
                  </a:moveTo>
                  <a:lnTo>
                    <a:pt x="4275" y="167"/>
                  </a:lnTo>
                  <a:cubicBezTo>
                    <a:pt x="4293" y="167"/>
                    <a:pt x="4308" y="182"/>
                    <a:pt x="4308" y="200"/>
                  </a:cubicBezTo>
                  <a:cubicBezTo>
                    <a:pt x="4308" y="219"/>
                    <a:pt x="4293" y="233"/>
                    <a:pt x="4275" y="233"/>
                  </a:cubicBezTo>
                  <a:lnTo>
                    <a:pt x="33" y="233"/>
                  </a:lnTo>
                  <a:cubicBezTo>
                    <a:pt x="15" y="233"/>
                    <a:pt x="0" y="219"/>
                    <a:pt x="0" y="200"/>
                  </a:cubicBezTo>
                  <a:cubicBezTo>
                    <a:pt x="0" y="182"/>
                    <a:pt x="15" y="167"/>
                    <a:pt x="33" y="167"/>
                  </a:cubicBezTo>
                  <a:close/>
                  <a:moveTo>
                    <a:pt x="4208" y="0"/>
                  </a:moveTo>
                  <a:lnTo>
                    <a:pt x="4608" y="200"/>
                  </a:lnTo>
                  <a:lnTo>
                    <a:pt x="4208" y="400"/>
                  </a:lnTo>
                  <a:lnTo>
                    <a:pt x="4208" y="0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2070" name="Freeform 103"/>
            <p:cNvSpPr>
              <a:spLocks noEditPoints="1"/>
            </p:cNvSpPr>
            <p:nvPr/>
          </p:nvSpPr>
          <p:spPr bwMode="auto">
            <a:xfrm>
              <a:off x="4305" y="911"/>
              <a:ext cx="968" cy="439"/>
            </a:xfrm>
            <a:custGeom>
              <a:avLst/>
              <a:gdLst>
                <a:gd name="T0" fmla="*/ 12159 w 12159"/>
                <a:gd name="T1" fmla="*/ 33 h 5508"/>
                <a:gd name="T2" fmla="*/ 12159 w 12159"/>
                <a:gd name="T3" fmla="*/ 5475 h 5508"/>
                <a:gd name="T4" fmla="*/ 12125 w 12159"/>
                <a:gd name="T5" fmla="*/ 5508 h 5508"/>
                <a:gd name="T6" fmla="*/ 200 w 12159"/>
                <a:gd name="T7" fmla="*/ 5508 h 5508"/>
                <a:gd name="T8" fmla="*/ 167 w 12159"/>
                <a:gd name="T9" fmla="*/ 5475 h 5508"/>
                <a:gd name="T10" fmla="*/ 167 w 12159"/>
                <a:gd name="T11" fmla="*/ 4617 h 5508"/>
                <a:gd name="T12" fmla="*/ 200 w 12159"/>
                <a:gd name="T13" fmla="*/ 4583 h 5508"/>
                <a:gd name="T14" fmla="*/ 234 w 12159"/>
                <a:gd name="T15" fmla="*/ 4617 h 5508"/>
                <a:gd name="T16" fmla="*/ 234 w 12159"/>
                <a:gd name="T17" fmla="*/ 5475 h 5508"/>
                <a:gd name="T18" fmla="*/ 200 w 12159"/>
                <a:gd name="T19" fmla="*/ 5442 h 5508"/>
                <a:gd name="T20" fmla="*/ 12125 w 12159"/>
                <a:gd name="T21" fmla="*/ 5442 h 5508"/>
                <a:gd name="T22" fmla="*/ 12092 w 12159"/>
                <a:gd name="T23" fmla="*/ 5475 h 5508"/>
                <a:gd name="T24" fmla="*/ 12092 w 12159"/>
                <a:gd name="T25" fmla="*/ 33 h 5508"/>
                <a:gd name="T26" fmla="*/ 12125 w 12159"/>
                <a:gd name="T27" fmla="*/ 0 h 5508"/>
                <a:gd name="T28" fmla="*/ 12159 w 12159"/>
                <a:gd name="T29" fmla="*/ 33 h 5508"/>
                <a:gd name="T30" fmla="*/ 0 w 12159"/>
                <a:gd name="T31" fmla="*/ 4683 h 5508"/>
                <a:gd name="T32" fmla="*/ 200 w 12159"/>
                <a:gd name="T33" fmla="*/ 4283 h 5508"/>
                <a:gd name="T34" fmla="*/ 400 w 12159"/>
                <a:gd name="T35" fmla="*/ 4683 h 5508"/>
                <a:gd name="T36" fmla="*/ 0 w 12159"/>
                <a:gd name="T37" fmla="*/ 4683 h 550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2159"/>
                <a:gd name="T58" fmla="*/ 0 h 5508"/>
                <a:gd name="T59" fmla="*/ 12159 w 12159"/>
                <a:gd name="T60" fmla="*/ 5508 h 550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2159" h="5508">
                  <a:moveTo>
                    <a:pt x="12159" y="33"/>
                  </a:moveTo>
                  <a:lnTo>
                    <a:pt x="12159" y="5475"/>
                  </a:lnTo>
                  <a:cubicBezTo>
                    <a:pt x="12159" y="5493"/>
                    <a:pt x="12144" y="5508"/>
                    <a:pt x="12125" y="5508"/>
                  </a:cubicBezTo>
                  <a:lnTo>
                    <a:pt x="200" y="5508"/>
                  </a:lnTo>
                  <a:cubicBezTo>
                    <a:pt x="182" y="5508"/>
                    <a:pt x="167" y="5493"/>
                    <a:pt x="167" y="5475"/>
                  </a:cubicBezTo>
                  <a:lnTo>
                    <a:pt x="167" y="4617"/>
                  </a:lnTo>
                  <a:cubicBezTo>
                    <a:pt x="167" y="4598"/>
                    <a:pt x="182" y="4583"/>
                    <a:pt x="200" y="4583"/>
                  </a:cubicBezTo>
                  <a:cubicBezTo>
                    <a:pt x="219" y="4583"/>
                    <a:pt x="234" y="4598"/>
                    <a:pt x="234" y="4617"/>
                  </a:cubicBezTo>
                  <a:lnTo>
                    <a:pt x="234" y="5475"/>
                  </a:lnTo>
                  <a:lnTo>
                    <a:pt x="200" y="5442"/>
                  </a:lnTo>
                  <a:lnTo>
                    <a:pt x="12125" y="5442"/>
                  </a:lnTo>
                  <a:lnTo>
                    <a:pt x="12092" y="5475"/>
                  </a:lnTo>
                  <a:lnTo>
                    <a:pt x="12092" y="33"/>
                  </a:lnTo>
                  <a:cubicBezTo>
                    <a:pt x="12092" y="15"/>
                    <a:pt x="12107" y="0"/>
                    <a:pt x="12125" y="0"/>
                  </a:cubicBezTo>
                  <a:cubicBezTo>
                    <a:pt x="12144" y="0"/>
                    <a:pt x="12159" y="15"/>
                    <a:pt x="12159" y="33"/>
                  </a:cubicBezTo>
                  <a:close/>
                  <a:moveTo>
                    <a:pt x="0" y="4683"/>
                  </a:moveTo>
                  <a:lnTo>
                    <a:pt x="200" y="4283"/>
                  </a:lnTo>
                  <a:lnTo>
                    <a:pt x="400" y="4683"/>
                  </a:lnTo>
                  <a:lnTo>
                    <a:pt x="0" y="4683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2071" name="Rectangle 104"/>
            <p:cNvSpPr>
              <a:spLocks noChangeArrowheads="1"/>
            </p:cNvSpPr>
            <p:nvPr/>
          </p:nvSpPr>
          <p:spPr bwMode="auto">
            <a:xfrm>
              <a:off x="4984" y="1220"/>
              <a:ext cx="270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1000"/>
                </a:lnSpc>
                <a:buClr>
                  <a:srgbClr val="00A6D7"/>
                </a:buClr>
                <a:buSzPct val="100000"/>
                <a:buFont typeface="Tahoma" pitchFamily="34" charset="0"/>
                <a:buNone/>
              </a:pPr>
              <a:r>
                <a:rPr lang="nl-NL" sz="1100" b="0" i="1">
                  <a:solidFill>
                    <a:srgbClr val="000000"/>
                  </a:solidFill>
                </a:rPr>
                <a:t>reward</a:t>
              </a:r>
              <a:endParaRPr lang="nl-NL" sz="2000" b="0">
                <a:solidFill>
                  <a:schemeClr val="tx1"/>
                </a:solidFill>
              </a:endParaRPr>
            </a:p>
          </p:txBody>
        </p:sp>
        <p:sp>
          <p:nvSpPr>
            <p:cNvPr id="2072" name="Freeform 105"/>
            <p:cNvSpPr>
              <a:spLocks noEditPoints="1"/>
            </p:cNvSpPr>
            <p:nvPr/>
          </p:nvSpPr>
          <p:spPr bwMode="auto">
            <a:xfrm>
              <a:off x="4368" y="919"/>
              <a:ext cx="969" cy="490"/>
            </a:xfrm>
            <a:custGeom>
              <a:avLst/>
              <a:gdLst>
                <a:gd name="T0" fmla="*/ 12159 w 12159"/>
                <a:gd name="T1" fmla="*/ 33 h 6158"/>
                <a:gd name="T2" fmla="*/ 12159 w 12159"/>
                <a:gd name="T3" fmla="*/ 6125 h 6158"/>
                <a:gd name="T4" fmla="*/ 12125 w 12159"/>
                <a:gd name="T5" fmla="*/ 6158 h 6158"/>
                <a:gd name="T6" fmla="*/ 200 w 12159"/>
                <a:gd name="T7" fmla="*/ 6158 h 6158"/>
                <a:gd name="T8" fmla="*/ 167 w 12159"/>
                <a:gd name="T9" fmla="*/ 6125 h 6158"/>
                <a:gd name="T10" fmla="*/ 167 w 12159"/>
                <a:gd name="T11" fmla="*/ 4617 h 6158"/>
                <a:gd name="T12" fmla="*/ 200 w 12159"/>
                <a:gd name="T13" fmla="*/ 4583 h 6158"/>
                <a:gd name="T14" fmla="*/ 234 w 12159"/>
                <a:gd name="T15" fmla="*/ 4617 h 6158"/>
                <a:gd name="T16" fmla="*/ 234 w 12159"/>
                <a:gd name="T17" fmla="*/ 6125 h 6158"/>
                <a:gd name="T18" fmla="*/ 200 w 12159"/>
                <a:gd name="T19" fmla="*/ 6092 h 6158"/>
                <a:gd name="T20" fmla="*/ 12125 w 12159"/>
                <a:gd name="T21" fmla="*/ 6092 h 6158"/>
                <a:gd name="T22" fmla="*/ 12092 w 12159"/>
                <a:gd name="T23" fmla="*/ 6125 h 6158"/>
                <a:gd name="T24" fmla="*/ 12092 w 12159"/>
                <a:gd name="T25" fmla="*/ 33 h 6158"/>
                <a:gd name="T26" fmla="*/ 12125 w 12159"/>
                <a:gd name="T27" fmla="*/ 0 h 6158"/>
                <a:gd name="T28" fmla="*/ 12159 w 12159"/>
                <a:gd name="T29" fmla="*/ 33 h 6158"/>
                <a:gd name="T30" fmla="*/ 0 w 12159"/>
                <a:gd name="T31" fmla="*/ 4683 h 6158"/>
                <a:gd name="T32" fmla="*/ 200 w 12159"/>
                <a:gd name="T33" fmla="*/ 4283 h 6158"/>
                <a:gd name="T34" fmla="*/ 400 w 12159"/>
                <a:gd name="T35" fmla="*/ 4683 h 6158"/>
                <a:gd name="T36" fmla="*/ 0 w 12159"/>
                <a:gd name="T37" fmla="*/ 4683 h 615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2159"/>
                <a:gd name="T58" fmla="*/ 0 h 6158"/>
                <a:gd name="T59" fmla="*/ 12159 w 12159"/>
                <a:gd name="T60" fmla="*/ 6158 h 615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2159" h="6158">
                  <a:moveTo>
                    <a:pt x="12159" y="33"/>
                  </a:moveTo>
                  <a:lnTo>
                    <a:pt x="12159" y="6125"/>
                  </a:lnTo>
                  <a:cubicBezTo>
                    <a:pt x="12159" y="6143"/>
                    <a:pt x="12144" y="6158"/>
                    <a:pt x="12125" y="6158"/>
                  </a:cubicBezTo>
                  <a:lnTo>
                    <a:pt x="200" y="6158"/>
                  </a:lnTo>
                  <a:cubicBezTo>
                    <a:pt x="182" y="6158"/>
                    <a:pt x="167" y="6143"/>
                    <a:pt x="167" y="6125"/>
                  </a:cubicBezTo>
                  <a:lnTo>
                    <a:pt x="167" y="4617"/>
                  </a:lnTo>
                  <a:cubicBezTo>
                    <a:pt x="167" y="4598"/>
                    <a:pt x="182" y="4583"/>
                    <a:pt x="200" y="4583"/>
                  </a:cubicBezTo>
                  <a:cubicBezTo>
                    <a:pt x="219" y="4583"/>
                    <a:pt x="234" y="4598"/>
                    <a:pt x="234" y="4617"/>
                  </a:cubicBezTo>
                  <a:lnTo>
                    <a:pt x="234" y="6125"/>
                  </a:lnTo>
                  <a:lnTo>
                    <a:pt x="200" y="6092"/>
                  </a:lnTo>
                  <a:lnTo>
                    <a:pt x="12125" y="6092"/>
                  </a:lnTo>
                  <a:lnTo>
                    <a:pt x="12092" y="6125"/>
                  </a:lnTo>
                  <a:lnTo>
                    <a:pt x="12092" y="33"/>
                  </a:lnTo>
                  <a:cubicBezTo>
                    <a:pt x="12092" y="15"/>
                    <a:pt x="12107" y="0"/>
                    <a:pt x="12125" y="0"/>
                  </a:cubicBezTo>
                  <a:cubicBezTo>
                    <a:pt x="12144" y="0"/>
                    <a:pt x="12159" y="15"/>
                    <a:pt x="12159" y="33"/>
                  </a:cubicBezTo>
                  <a:close/>
                  <a:moveTo>
                    <a:pt x="0" y="4683"/>
                  </a:moveTo>
                  <a:lnTo>
                    <a:pt x="200" y="4283"/>
                  </a:lnTo>
                  <a:lnTo>
                    <a:pt x="400" y="4683"/>
                  </a:lnTo>
                  <a:lnTo>
                    <a:pt x="0" y="4683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2073" name="Rectangle 108"/>
            <p:cNvSpPr>
              <a:spLocks noChangeArrowheads="1"/>
            </p:cNvSpPr>
            <p:nvPr/>
          </p:nvSpPr>
          <p:spPr bwMode="auto">
            <a:xfrm>
              <a:off x="4034" y="437"/>
              <a:ext cx="702" cy="875"/>
            </a:xfrm>
            <a:prstGeom prst="rect">
              <a:avLst/>
            </a:prstGeom>
            <a:solidFill>
              <a:srgbClr val="B2B2B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2074" name="Rectangle 109"/>
            <p:cNvSpPr>
              <a:spLocks noChangeArrowheads="1"/>
            </p:cNvSpPr>
            <p:nvPr/>
          </p:nvSpPr>
          <p:spPr bwMode="auto">
            <a:xfrm>
              <a:off x="4081" y="435"/>
              <a:ext cx="387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1000"/>
                </a:lnSpc>
                <a:buClr>
                  <a:srgbClr val="00A6D7"/>
                </a:buClr>
                <a:buSzPct val="100000"/>
                <a:buFont typeface="Tahoma" pitchFamily="34" charset="0"/>
                <a:buNone/>
              </a:pPr>
              <a:r>
                <a:rPr lang="nl-NL" sz="1100">
                  <a:solidFill>
                    <a:srgbClr val="808080"/>
                  </a:solidFill>
                </a:rPr>
                <a:t>Learning</a:t>
              </a:r>
              <a:endParaRPr lang="nl-NL" sz="2000" b="0">
                <a:solidFill>
                  <a:schemeClr val="tx1"/>
                </a:solidFill>
              </a:endParaRPr>
            </a:p>
          </p:txBody>
        </p:sp>
        <p:sp>
          <p:nvSpPr>
            <p:cNvPr id="2075" name="Rectangle 110"/>
            <p:cNvSpPr>
              <a:spLocks noChangeArrowheads="1"/>
            </p:cNvSpPr>
            <p:nvPr/>
          </p:nvSpPr>
          <p:spPr bwMode="auto">
            <a:xfrm>
              <a:off x="4081" y="538"/>
              <a:ext cx="442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1000"/>
                </a:lnSpc>
                <a:buClr>
                  <a:srgbClr val="00A6D7"/>
                </a:buClr>
                <a:buSzPct val="100000"/>
                <a:buFont typeface="Tahoma" pitchFamily="34" charset="0"/>
                <a:buNone/>
              </a:pPr>
              <a:r>
                <a:rPr lang="nl-NL" sz="1100">
                  <a:solidFill>
                    <a:srgbClr val="808080"/>
                  </a:solidFill>
                </a:rPr>
                <a:t>Controller</a:t>
              </a:r>
              <a:endParaRPr lang="nl-NL" sz="2000" b="0">
                <a:solidFill>
                  <a:schemeClr val="tx1"/>
                </a:solidFill>
              </a:endParaRPr>
            </a:p>
          </p:txBody>
        </p:sp>
        <p:grpSp>
          <p:nvGrpSpPr>
            <p:cNvPr id="7" name="Group 111"/>
            <p:cNvGrpSpPr>
              <a:grpSpLocks/>
            </p:cNvGrpSpPr>
            <p:nvPr/>
          </p:nvGrpSpPr>
          <p:grpSpPr bwMode="auto">
            <a:xfrm>
              <a:off x="4112" y="998"/>
              <a:ext cx="468" cy="262"/>
              <a:chOff x="2094" y="2769"/>
              <a:chExt cx="468" cy="262"/>
            </a:xfrm>
          </p:grpSpPr>
          <p:sp>
            <p:nvSpPr>
              <p:cNvPr id="2093" name="Rectangle 112"/>
              <p:cNvSpPr>
                <a:spLocks noChangeArrowheads="1"/>
              </p:cNvSpPr>
              <p:nvPr/>
            </p:nvSpPr>
            <p:spPr bwMode="auto">
              <a:xfrm>
                <a:off x="2094" y="2769"/>
                <a:ext cx="468" cy="26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094" name="Rectangle 113"/>
              <p:cNvSpPr>
                <a:spLocks noChangeArrowheads="1"/>
              </p:cNvSpPr>
              <p:nvPr/>
            </p:nvSpPr>
            <p:spPr bwMode="auto">
              <a:xfrm>
                <a:off x="2094" y="2769"/>
                <a:ext cx="468" cy="262"/>
              </a:xfrm>
              <a:prstGeom prst="rect">
                <a:avLst/>
              </a:prstGeom>
              <a:noFill/>
              <a:ln w="6350" cap="rnd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nl-NL"/>
              </a:p>
            </p:txBody>
          </p:sp>
        </p:grpSp>
        <p:sp>
          <p:nvSpPr>
            <p:cNvPr id="2077" name="Rectangle 114"/>
            <p:cNvSpPr>
              <a:spLocks noChangeArrowheads="1"/>
            </p:cNvSpPr>
            <p:nvPr/>
          </p:nvSpPr>
          <p:spPr bwMode="auto">
            <a:xfrm>
              <a:off x="4225" y="1062"/>
              <a:ext cx="236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1000"/>
                </a:lnSpc>
                <a:buClr>
                  <a:srgbClr val="00A6D7"/>
                </a:buClr>
                <a:buSzPct val="100000"/>
                <a:buFont typeface="Tahoma" pitchFamily="34" charset="0"/>
                <a:buNone/>
              </a:pPr>
              <a:r>
                <a:rPr lang="nl-NL" sz="1300" b="0">
                  <a:solidFill>
                    <a:srgbClr val="000000"/>
                  </a:solidFill>
                </a:rPr>
                <a:t>Dyna</a:t>
              </a:r>
              <a:endParaRPr lang="nl-NL" sz="2000" b="0">
                <a:solidFill>
                  <a:schemeClr val="tx1"/>
                </a:solidFill>
              </a:endParaRPr>
            </a:p>
          </p:txBody>
        </p:sp>
        <p:sp>
          <p:nvSpPr>
            <p:cNvPr id="2078" name="Freeform 119"/>
            <p:cNvSpPr>
              <a:spLocks noEditPoints="1"/>
            </p:cNvSpPr>
            <p:nvPr/>
          </p:nvSpPr>
          <p:spPr bwMode="auto">
            <a:xfrm>
              <a:off x="4343" y="555"/>
              <a:ext cx="290" cy="446"/>
            </a:xfrm>
            <a:custGeom>
              <a:avLst/>
              <a:gdLst>
                <a:gd name="T0" fmla="*/ 10 w 3638"/>
                <a:gd name="T1" fmla="*/ 5540 h 5596"/>
                <a:gd name="T2" fmla="*/ 3429 w 3638"/>
                <a:gd name="T3" fmla="*/ 262 h 5596"/>
                <a:gd name="T4" fmla="*/ 3475 w 3638"/>
                <a:gd name="T5" fmla="*/ 252 h 5596"/>
                <a:gd name="T6" fmla="*/ 3485 w 3638"/>
                <a:gd name="T7" fmla="*/ 298 h 5596"/>
                <a:gd name="T8" fmla="*/ 66 w 3638"/>
                <a:gd name="T9" fmla="*/ 5577 h 5596"/>
                <a:gd name="T10" fmla="*/ 20 w 3638"/>
                <a:gd name="T11" fmla="*/ 5586 h 5596"/>
                <a:gd name="T12" fmla="*/ 10 w 3638"/>
                <a:gd name="T13" fmla="*/ 5540 h 5596"/>
                <a:gd name="T14" fmla="*/ 3253 w 3638"/>
                <a:gd name="T15" fmla="*/ 227 h 5596"/>
                <a:gd name="T16" fmla="*/ 3638 w 3638"/>
                <a:gd name="T17" fmla="*/ 0 h 5596"/>
                <a:gd name="T18" fmla="*/ 3589 w 3638"/>
                <a:gd name="T19" fmla="*/ 445 h 5596"/>
                <a:gd name="T20" fmla="*/ 3253 w 3638"/>
                <a:gd name="T21" fmla="*/ 227 h 559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638"/>
                <a:gd name="T34" fmla="*/ 0 h 5596"/>
                <a:gd name="T35" fmla="*/ 3638 w 3638"/>
                <a:gd name="T36" fmla="*/ 5596 h 559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638" h="5596">
                  <a:moveTo>
                    <a:pt x="10" y="5540"/>
                  </a:moveTo>
                  <a:lnTo>
                    <a:pt x="3429" y="262"/>
                  </a:lnTo>
                  <a:cubicBezTo>
                    <a:pt x="3439" y="246"/>
                    <a:pt x="3460" y="242"/>
                    <a:pt x="3475" y="252"/>
                  </a:cubicBezTo>
                  <a:cubicBezTo>
                    <a:pt x="3491" y="262"/>
                    <a:pt x="3495" y="283"/>
                    <a:pt x="3485" y="298"/>
                  </a:cubicBezTo>
                  <a:lnTo>
                    <a:pt x="66" y="5577"/>
                  </a:lnTo>
                  <a:cubicBezTo>
                    <a:pt x="56" y="5592"/>
                    <a:pt x="36" y="5596"/>
                    <a:pt x="20" y="5586"/>
                  </a:cubicBezTo>
                  <a:cubicBezTo>
                    <a:pt x="5" y="5576"/>
                    <a:pt x="0" y="5556"/>
                    <a:pt x="10" y="5540"/>
                  </a:cubicBezTo>
                  <a:close/>
                  <a:moveTo>
                    <a:pt x="3253" y="227"/>
                  </a:moveTo>
                  <a:lnTo>
                    <a:pt x="3638" y="0"/>
                  </a:lnTo>
                  <a:lnTo>
                    <a:pt x="3589" y="445"/>
                  </a:lnTo>
                  <a:lnTo>
                    <a:pt x="3253" y="227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grpSp>
          <p:nvGrpSpPr>
            <p:cNvPr id="8" name="Group 120"/>
            <p:cNvGrpSpPr>
              <a:grpSpLocks/>
            </p:cNvGrpSpPr>
            <p:nvPr/>
          </p:nvGrpSpPr>
          <p:grpSpPr bwMode="auto">
            <a:xfrm>
              <a:off x="4294" y="691"/>
              <a:ext cx="365" cy="205"/>
              <a:chOff x="2276" y="2462"/>
              <a:chExt cx="365" cy="205"/>
            </a:xfrm>
          </p:grpSpPr>
          <p:sp>
            <p:nvSpPr>
              <p:cNvPr id="2091" name="Rectangle 121"/>
              <p:cNvSpPr>
                <a:spLocks noChangeArrowheads="1"/>
              </p:cNvSpPr>
              <p:nvPr/>
            </p:nvSpPr>
            <p:spPr bwMode="auto">
              <a:xfrm>
                <a:off x="2276" y="2462"/>
                <a:ext cx="365" cy="20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092" name="Rectangle 122"/>
              <p:cNvSpPr>
                <a:spLocks noChangeArrowheads="1"/>
              </p:cNvSpPr>
              <p:nvPr/>
            </p:nvSpPr>
            <p:spPr bwMode="auto">
              <a:xfrm>
                <a:off x="2276" y="2462"/>
                <a:ext cx="365" cy="205"/>
              </a:xfrm>
              <a:prstGeom prst="rect">
                <a:avLst/>
              </a:prstGeom>
              <a:noFill/>
              <a:ln w="6350" cap="rnd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nl-NL"/>
              </a:p>
            </p:txBody>
          </p:sp>
        </p:grpSp>
        <p:sp>
          <p:nvSpPr>
            <p:cNvPr id="2080" name="Rectangle 123"/>
            <p:cNvSpPr>
              <a:spLocks noChangeArrowheads="1"/>
            </p:cNvSpPr>
            <p:nvPr/>
          </p:nvSpPr>
          <p:spPr bwMode="auto">
            <a:xfrm>
              <a:off x="4344" y="726"/>
              <a:ext cx="261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1000"/>
                </a:lnSpc>
                <a:buClr>
                  <a:srgbClr val="00A6D7"/>
                </a:buClr>
                <a:buSzPct val="100000"/>
                <a:buFont typeface="Tahoma" pitchFamily="34" charset="0"/>
                <a:buNone/>
              </a:pPr>
              <a:r>
                <a:rPr lang="nl-NL" sz="1300" b="0">
                  <a:solidFill>
                    <a:srgbClr val="000000"/>
                  </a:solidFill>
                </a:rPr>
                <a:t>Policy</a:t>
              </a:r>
              <a:endParaRPr lang="nl-NL" sz="2000" b="0">
                <a:solidFill>
                  <a:schemeClr val="tx1"/>
                </a:solidFill>
              </a:endParaRPr>
            </a:p>
          </p:txBody>
        </p:sp>
        <p:sp>
          <p:nvSpPr>
            <p:cNvPr id="2081" name="Freeform 124"/>
            <p:cNvSpPr>
              <a:spLocks noEditPoints="1"/>
            </p:cNvSpPr>
            <p:nvPr/>
          </p:nvSpPr>
          <p:spPr bwMode="auto">
            <a:xfrm>
              <a:off x="4656" y="778"/>
              <a:ext cx="367" cy="32"/>
            </a:xfrm>
            <a:custGeom>
              <a:avLst/>
              <a:gdLst>
                <a:gd name="T0" fmla="*/ 33 w 4608"/>
                <a:gd name="T1" fmla="*/ 167 h 400"/>
                <a:gd name="T2" fmla="*/ 4275 w 4608"/>
                <a:gd name="T3" fmla="*/ 167 h 400"/>
                <a:gd name="T4" fmla="*/ 4308 w 4608"/>
                <a:gd name="T5" fmla="*/ 200 h 400"/>
                <a:gd name="T6" fmla="*/ 4275 w 4608"/>
                <a:gd name="T7" fmla="*/ 233 h 400"/>
                <a:gd name="T8" fmla="*/ 33 w 4608"/>
                <a:gd name="T9" fmla="*/ 233 h 400"/>
                <a:gd name="T10" fmla="*/ 0 w 4608"/>
                <a:gd name="T11" fmla="*/ 200 h 400"/>
                <a:gd name="T12" fmla="*/ 33 w 4608"/>
                <a:gd name="T13" fmla="*/ 167 h 400"/>
                <a:gd name="T14" fmla="*/ 4208 w 4608"/>
                <a:gd name="T15" fmla="*/ 0 h 400"/>
                <a:gd name="T16" fmla="*/ 4608 w 4608"/>
                <a:gd name="T17" fmla="*/ 200 h 400"/>
                <a:gd name="T18" fmla="*/ 4208 w 4608"/>
                <a:gd name="T19" fmla="*/ 400 h 400"/>
                <a:gd name="T20" fmla="*/ 4208 w 4608"/>
                <a:gd name="T21" fmla="*/ 0 h 40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608"/>
                <a:gd name="T34" fmla="*/ 0 h 400"/>
                <a:gd name="T35" fmla="*/ 4608 w 4608"/>
                <a:gd name="T36" fmla="*/ 400 h 40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608" h="400">
                  <a:moveTo>
                    <a:pt x="33" y="167"/>
                  </a:moveTo>
                  <a:lnTo>
                    <a:pt x="4275" y="167"/>
                  </a:lnTo>
                  <a:cubicBezTo>
                    <a:pt x="4293" y="167"/>
                    <a:pt x="4308" y="182"/>
                    <a:pt x="4308" y="200"/>
                  </a:cubicBezTo>
                  <a:cubicBezTo>
                    <a:pt x="4308" y="219"/>
                    <a:pt x="4293" y="233"/>
                    <a:pt x="4275" y="233"/>
                  </a:cubicBezTo>
                  <a:lnTo>
                    <a:pt x="33" y="233"/>
                  </a:lnTo>
                  <a:cubicBezTo>
                    <a:pt x="15" y="233"/>
                    <a:pt x="0" y="219"/>
                    <a:pt x="0" y="200"/>
                  </a:cubicBezTo>
                  <a:cubicBezTo>
                    <a:pt x="0" y="182"/>
                    <a:pt x="15" y="167"/>
                    <a:pt x="33" y="167"/>
                  </a:cubicBezTo>
                  <a:close/>
                  <a:moveTo>
                    <a:pt x="4208" y="0"/>
                  </a:moveTo>
                  <a:lnTo>
                    <a:pt x="4608" y="200"/>
                  </a:lnTo>
                  <a:lnTo>
                    <a:pt x="4208" y="400"/>
                  </a:lnTo>
                  <a:lnTo>
                    <a:pt x="4208" y="0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2082" name="Rectangle 125"/>
            <p:cNvSpPr>
              <a:spLocks noChangeArrowheads="1"/>
            </p:cNvSpPr>
            <p:nvPr/>
          </p:nvSpPr>
          <p:spPr bwMode="auto">
            <a:xfrm>
              <a:off x="4754" y="806"/>
              <a:ext cx="233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1000"/>
                </a:lnSpc>
                <a:buClr>
                  <a:srgbClr val="00A6D7"/>
                </a:buClr>
                <a:buSzPct val="100000"/>
                <a:buFont typeface="Tahoma" pitchFamily="34" charset="0"/>
                <a:buNone/>
              </a:pPr>
              <a:r>
                <a:rPr lang="nl-NL" sz="1100" b="0" i="1">
                  <a:solidFill>
                    <a:srgbClr val="000000"/>
                  </a:solidFill>
                </a:rPr>
                <a:t>action</a:t>
              </a:r>
              <a:endParaRPr lang="nl-NL" sz="2000" b="0">
                <a:solidFill>
                  <a:schemeClr val="tx1"/>
                </a:solidFill>
              </a:endParaRPr>
            </a:p>
          </p:txBody>
        </p:sp>
        <p:sp>
          <p:nvSpPr>
            <p:cNvPr id="2083" name="Freeform 132"/>
            <p:cNvSpPr>
              <a:spLocks noEditPoints="1"/>
            </p:cNvSpPr>
            <p:nvPr/>
          </p:nvSpPr>
          <p:spPr bwMode="auto">
            <a:xfrm>
              <a:off x="4305" y="911"/>
              <a:ext cx="968" cy="439"/>
            </a:xfrm>
            <a:custGeom>
              <a:avLst/>
              <a:gdLst>
                <a:gd name="T0" fmla="*/ 12159 w 12159"/>
                <a:gd name="T1" fmla="*/ 33 h 5508"/>
                <a:gd name="T2" fmla="*/ 12159 w 12159"/>
                <a:gd name="T3" fmla="*/ 5475 h 5508"/>
                <a:gd name="T4" fmla="*/ 12125 w 12159"/>
                <a:gd name="T5" fmla="*/ 5508 h 5508"/>
                <a:gd name="T6" fmla="*/ 200 w 12159"/>
                <a:gd name="T7" fmla="*/ 5508 h 5508"/>
                <a:gd name="T8" fmla="*/ 167 w 12159"/>
                <a:gd name="T9" fmla="*/ 5475 h 5508"/>
                <a:gd name="T10" fmla="*/ 167 w 12159"/>
                <a:gd name="T11" fmla="*/ 4617 h 5508"/>
                <a:gd name="T12" fmla="*/ 200 w 12159"/>
                <a:gd name="T13" fmla="*/ 4583 h 5508"/>
                <a:gd name="T14" fmla="*/ 234 w 12159"/>
                <a:gd name="T15" fmla="*/ 4617 h 5508"/>
                <a:gd name="T16" fmla="*/ 234 w 12159"/>
                <a:gd name="T17" fmla="*/ 5475 h 5508"/>
                <a:gd name="T18" fmla="*/ 200 w 12159"/>
                <a:gd name="T19" fmla="*/ 5442 h 5508"/>
                <a:gd name="T20" fmla="*/ 12125 w 12159"/>
                <a:gd name="T21" fmla="*/ 5442 h 5508"/>
                <a:gd name="T22" fmla="*/ 12092 w 12159"/>
                <a:gd name="T23" fmla="*/ 5475 h 5508"/>
                <a:gd name="T24" fmla="*/ 12092 w 12159"/>
                <a:gd name="T25" fmla="*/ 33 h 5508"/>
                <a:gd name="T26" fmla="*/ 12125 w 12159"/>
                <a:gd name="T27" fmla="*/ 0 h 5508"/>
                <a:gd name="T28" fmla="*/ 12159 w 12159"/>
                <a:gd name="T29" fmla="*/ 33 h 5508"/>
                <a:gd name="T30" fmla="*/ 0 w 12159"/>
                <a:gd name="T31" fmla="*/ 4683 h 5508"/>
                <a:gd name="T32" fmla="*/ 200 w 12159"/>
                <a:gd name="T33" fmla="*/ 4283 h 5508"/>
                <a:gd name="T34" fmla="*/ 400 w 12159"/>
                <a:gd name="T35" fmla="*/ 4683 h 5508"/>
                <a:gd name="T36" fmla="*/ 0 w 12159"/>
                <a:gd name="T37" fmla="*/ 4683 h 550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2159"/>
                <a:gd name="T58" fmla="*/ 0 h 5508"/>
                <a:gd name="T59" fmla="*/ 12159 w 12159"/>
                <a:gd name="T60" fmla="*/ 5508 h 550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2159" h="5508">
                  <a:moveTo>
                    <a:pt x="12159" y="33"/>
                  </a:moveTo>
                  <a:lnTo>
                    <a:pt x="12159" y="5475"/>
                  </a:lnTo>
                  <a:cubicBezTo>
                    <a:pt x="12159" y="5493"/>
                    <a:pt x="12144" y="5508"/>
                    <a:pt x="12125" y="5508"/>
                  </a:cubicBezTo>
                  <a:lnTo>
                    <a:pt x="200" y="5508"/>
                  </a:lnTo>
                  <a:cubicBezTo>
                    <a:pt x="182" y="5508"/>
                    <a:pt x="167" y="5493"/>
                    <a:pt x="167" y="5475"/>
                  </a:cubicBezTo>
                  <a:lnTo>
                    <a:pt x="167" y="4617"/>
                  </a:lnTo>
                  <a:cubicBezTo>
                    <a:pt x="167" y="4598"/>
                    <a:pt x="182" y="4583"/>
                    <a:pt x="200" y="4583"/>
                  </a:cubicBezTo>
                  <a:cubicBezTo>
                    <a:pt x="219" y="4583"/>
                    <a:pt x="234" y="4598"/>
                    <a:pt x="234" y="4617"/>
                  </a:cubicBezTo>
                  <a:lnTo>
                    <a:pt x="234" y="5475"/>
                  </a:lnTo>
                  <a:lnTo>
                    <a:pt x="200" y="5442"/>
                  </a:lnTo>
                  <a:lnTo>
                    <a:pt x="12125" y="5442"/>
                  </a:lnTo>
                  <a:lnTo>
                    <a:pt x="12092" y="5475"/>
                  </a:lnTo>
                  <a:lnTo>
                    <a:pt x="12092" y="33"/>
                  </a:lnTo>
                  <a:cubicBezTo>
                    <a:pt x="12092" y="15"/>
                    <a:pt x="12107" y="0"/>
                    <a:pt x="12125" y="0"/>
                  </a:cubicBezTo>
                  <a:cubicBezTo>
                    <a:pt x="12144" y="0"/>
                    <a:pt x="12159" y="15"/>
                    <a:pt x="12159" y="33"/>
                  </a:cubicBezTo>
                  <a:close/>
                  <a:moveTo>
                    <a:pt x="0" y="4683"/>
                  </a:moveTo>
                  <a:lnTo>
                    <a:pt x="200" y="4283"/>
                  </a:lnTo>
                  <a:lnTo>
                    <a:pt x="400" y="4683"/>
                  </a:lnTo>
                  <a:lnTo>
                    <a:pt x="0" y="4683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2084" name="Rectangle 133"/>
            <p:cNvSpPr>
              <a:spLocks noChangeArrowheads="1"/>
            </p:cNvSpPr>
            <p:nvPr/>
          </p:nvSpPr>
          <p:spPr bwMode="auto">
            <a:xfrm>
              <a:off x="4984" y="1220"/>
              <a:ext cx="270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1000"/>
                </a:lnSpc>
                <a:buClr>
                  <a:srgbClr val="00A6D7"/>
                </a:buClr>
                <a:buSzPct val="100000"/>
                <a:buFont typeface="Tahoma" pitchFamily="34" charset="0"/>
                <a:buNone/>
              </a:pPr>
              <a:r>
                <a:rPr lang="nl-NL" sz="1100" b="0" i="1">
                  <a:solidFill>
                    <a:srgbClr val="000000"/>
                  </a:solidFill>
                </a:rPr>
                <a:t>reward</a:t>
              </a:r>
              <a:endParaRPr lang="nl-NL" sz="2000" b="0">
                <a:solidFill>
                  <a:schemeClr val="tx1"/>
                </a:solidFill>
              </a:endParaRPr>
            </a:p>
          </p:txBody>
        </p:sp>
        <p:sp>
          <p:nvSpPr>
            <p:cNvPr id="2085" name="Freeform 134"/>
            <p:cNvSpPr>
              <a:spLocks noEditPoints="1"/>
            </p:cNvSpPr>
            <p:nvPr/>
          </p:nvSpPr>
          <p:spPr bwMode="auto">
            <a:xfrm>
              <a:off x="4368" y="919"/>
              <a:ext cx="969" cy="490"/>
            </a:xfrm>
            <a:custGeom>
              <a:avLst/>
              <a:gdLst>
                <a:gd name="T0" fmla="*/ 12159 w 12159"/>
                <a:gd name="T1" fmla="*/ 33 h 6158"/>
                <a:gd name="T2" fmla="*/ 12159 w 12159"/>
                <a:gd name="T3" fmla="*/ 6125 h 6158"/>
                <a:gd name="T4" fmla="*/ 12125 w 12159"/>
                <a:gd name="T5" fmla="*/ 6158 h 6158"/>
                <a:gd name="T6" fmla="*/ 200 w 12159"/>
                <a:gd name="T7" fmla="*/ 6158 h 6158"/>
                <a:gd name="T8" fmla="*/ 167 w 12159"/>
                <a:gd name="T9" fmla="*/ 6125 h 6158"/>
                <a:gd name="T10" fmla="*/ 167 w 12159"/>
                <a:gd name="T11" fmla="*/ 4617 h 6158"/>
                <a:gd name="T12" fmla="*/ 200 w 12159"/>
                <a:gd name="T13" fmla="*/ 4583 h 6158"/>
                <a:gd name="T14" fmla="*/ 234 w 12159"/>
                <a:gd name="T15" fmla="*/ 4617 h 6158"/>
                <a:gd name="T16" fmla="*/ 234 w 12159"/>
                <a:gd name="T17" fmla="*/ 6125 h 6158"/>
                <a:gd name="T18" fmla="*/ 200 w 12159"/>
                <a:gd name="T19" fmla="*/ 6092 h 6158"/>
                <a:gd name="T20" fmla="*/ 12125 w 12159"/>
                <a:gd name="T21" fmla="*/ 6092 h 6158"/>
                <a:gd name="T22" fmla="*/ 12092 w 12159"/>
                <a:gd name="T23" fmla="*/ 6125 h 6158"/>
                <a:gd name="T24" fmla="*/ 12092 w 12159"/>
                <a:gd name="T25" fmla="*/ 33 h 6158"/>
                <a:gd name="T26" fmla="*/ 12125 w 12159"/>
                <a:gd name="T27" fmla="*/ 0 h 6158"/>
                <a:gd name="T28" fmla="*/ 12159 w 12159"/>
                <a:gd name="T29" fmla="*/ 33 h 6158"/>
                <a:gd name="T30" fmla="*/ 0 w 12159"/>
                <a:gd name="T31" fmla="*/ 4683 h 6158"/>
                <a:gd name="T32" fmla="*/ 200 w 12159"/>
                <a:gd name="T33" fmla="*/ 4283 h 6158"/>
                <a:gd name="T34" fmla="*/ 400 w 12159"/>
                <a:gd name="T35" fmla="*/ 4683 h 6158"/>
                <a:gd name="T36" fmla="*/ 0 w 12159"/>
                <a:gd name="T37" fmla="*/ 4683 h 615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2159"/>
                <a:gd name="T58" fmla="*/ 0 h 6158"/>
                <a:gd name="T59" fmla="*/ 12159 w 12159"/>
                <a:gd name="T60" fmla="*/ 6158 h 615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2159" h="6158">
                  <a:moveTo>
                    <a:pt x="12159" y="33"/>
                  </a:moveTo>
                  <a:lnTo>
                    <a:pt x="12159" y="6125"/>
                  </a:lnTo>
                  <a:cubicBezTo>
                    <a:pt x="12159" y="6143"/>
                    <a:pt x="12144" y="6158"/>
                    <a:pt x="12125" y="6158"/>
                  </a:cubicBezTo>
                  <a:lnTo>
                    <a:pt x="200" y="6158"/>
                  </a:lnTo>
                  <a:cubicBezTo>
                    <a:pt x="182" y="6158"/>
                    <a:pt x="167" y="6143"/>
                    <a:pt x="167" y="6125"/>
                  </a:cubicBezTo>
                  <a:lnTo>
                    <a:pt x="167" y="4617"/>
                  </a:lnTo>
                  <a:cubicBezTo>
                    <a:pt x="167" y="4598"/>
                    <a:pt x="182" y="4583"/>
                    <a:pt x="200" y="4583"/>
                  </a:cubicBezTo>
                  <a:cubicBezTo>
                    <a:pt x="219" y="4583"/>
                    <a:pt x="234" y="4598"/>
                    <a:pt x="234" y="4617"/>
                  </a:cubicBezTo>
                  <a:lnTo>
                    <a:pt x="234" y="6125"/>
                  </a:lnTo>
                  <a:lnTo>
                    <a:pt x="200" y="6092"/>
                  </a:lnTo>
                  <a:lnTo>
                    <a:pt x="12125" y="6092"/>
                  </a:lnTo>
                  <a:lnTo>
                    <a:pt x="12092" y="6125"/>
                  </a:lnTo>
                  <a:lnTo>
                    <a:pt x="12092" y="33"/>
                  </a:lnTo>
                  <a:cubicBezTo>
                    <a:pt x="12092" y="15"/>
                    <a:pt x="12107" y="0"/>
                    <a:pt x="12125" y="0"/>
                  </a:cubicBezTo>
                  <a:cubicBezTo>
                    <a:pt x="12144" y="0"/>
                    <a:pt x="12159" y="15"/>
                    <a:pt x="12159" y="33"/>
                  </a:cubicBezTo>
                  <a:close/>
                  <a:moveTo>
                    <a:pt x="0" y="4683"/>
                  </a:moveTo>
                  <a:lnTo>
                    <a:pt x="200" y="4283"/>
                  </a:lnTo>
                  <a:lnTo>
                    <a:pt x="400" y="4683"/>
                  </a:lnTo>
                  <a:lnTo>
                    <a:pt x="0" y="4683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2086" name="Rectangle 135"/>
            <p:cNvSpPr>
              <a:spLocks noChangeArrowheads="1"/>
            </p:cNvSpPr>
            <p:nvPr/>
          </p:nvSpPr>
          <p:spPr bwMode="auto">
            <a:xfrm>
              <a:off x="4997" y="1397"/>
              <a:ext cx="189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1000"/>
                </a:lnSpc>
                <a:buClr>
                  <a:srgbClr val="00A6D7"/>
                </a:buClr>
                <a:buSzPct val="100000"/>
                <a:buFont typeface="Tahoma" pitchFamily="34" charset="0"/>
                <a:buNone/>
              </a:pPr>
              <a:r>
                <a:rPr lang="nl-NL" sz="1100" b="0" i="1">
                  <a:solidFill>
                    <a:srgbClr val="000000"/>
                  </a:solidFill>
                </a:rPr>
                <a:t>state</a:t>
              </a:r>
              <a:endParaRPr lang="nl-NL" sz="2000" b="0">
                <a:solidFill>
                  <a:schemeClr val="tx1"/>
                </a:solidFill>
              </a:endParaRPr>
            </a:p>
          </p:txBody>
        </p:sp>
        <p:grpSp>
          <p:nvGrpSpPr>
            <p:cNvPr id="9" name="Group 115"/>
            <p:cNvGrpSpPr>
              <a:grpSpLocks/>
            </p:cNvGrpSpPr>
            <p:nvPr/>
          </p:nvGrpSpPr>
          <p:grpSpPr bwMode="auto">
            <a:xfrm>
              <a:off x="5023" y="663"/>
              <a:ext cx="546" cy="262"/>
              <a:chOff x="3005" y="2434"/>
              <a:chExt cx="546" cy="262"/>
            </a:xfrm>
          </p:grpSpPr>
          <p:sp>
            <p:nvSpPr>
              <p:cNvPr id="2089" name="Rectangle 116"/>
              <p:cNvSpPr>
                <a:spLocks noChangeArrowheads="1"/>
              </p:cNvSpPr>
              <p:nvPr/>
            </p:nvSpPr>
            <p:spPr bwMode="auto">
              <a:xfrm>
                <a:off x="3005" y="2434"/>
                <a:ext cx="546" cy="262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090" name="Rectangle 117"/>
              <p:cNvSpPr>
                <a:spLocks noChangeArrowheads="1"/>
              </p:cNvSpPr>
              <p:nvPr/>
            </p:nvSpPr>
            <p:spPr bwMode="auto">
              <a:xfrm>
                <a:off x="3005" y="2434"/>
                <a:ext cx="546" cy="262"/>
              </a:xfrm>
              <a:prstGeom prst="rect">
                <a:avLst/>
              </a:prstGeom>
              <a:noFill/>
              <a:ln w="6350" cap="rnd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nl-NL"/>
              </a:p>
            </p:txBody>
          </p:sp>
        </p:grpSp>
        <p:sp>
          <p:nvSpPr>
            <p:cNvPr id="2088" name="Rectangle 118"/>
            <p:cNvSpPr>
              <a:spLocks noChangeArrowheads="1"/>
            </p:cNvSpPr>
            <p:nvPr/>
          </p:nvSpPr>
          <p:spPr bwMode="auto">
            <a:xfrm>
              <a:off x="5140" y="727"/>
              <a:ext cx="306" cy="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1000"/>
                </a:lnSpc>
                <a:buClr>
                  <a:srgbClr val="00A6D7"/>
                </a:buClr>
                <a:buSzPct val="100000"/>
                <a:buFont typeface="Tahoma" pitchFamily="34" charset="0"/>
                <a:buNone/>
              </a:pPr>
              <a:r>
                <a:rPr lang="nl-NL" sz="1300" b="1" dirty="0">
                  <a:solidFill>
                    <a:srgbClr val="000000"/>
                  </a:solidFill>
                </a:rPr>
                <a:t>Setup</a:t>
              </a:r>
              <a:endParaRPr lang="nl-NL" sz="2000" b="1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2" name="Content Placeholder 4"/>
          <p:cNvGraphicFramePr>
            <a:graphicFrameLocks noGrp="1"/>
          </p:cNvGraphicFramePr>
          <p:nvPr/>
        </p:nvGraphicFramePr>
        <p:xfrm>
          <a:off x="6494463" y="2501900"/>
          <a:ext cx="2519362" cy="2928939"/>
        </p:xfrm>
        <a:graphic>
          <a:graphicData uri="http://schemas.openxmlformats.org/drawingml/2006/table">
            <a:tbl>
              <a:tblPr/>
              <a:tblGrid>
                <a:gridCol w="360362"/>
                <a:gridCol w="360363"/>
                <a:gridCol w="358775"/>
                <a:gridCol w="360362"/>
                <a:gridCol w="360363"/>
                <a:gridCol w="360362"/>
                <a:gridCol w="358775"/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kumimoji="0" lang="nl-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4" name="Group 91"/>
          <p:cNvGrpSpPr>
            <a:grpSpLocks/>
          </p:cNvGrpSpPr>
          <p:nvPr/>
        </p:nvGrpSpPr>
        <p:grpSpPr bwMode="auto">
          <a:xfrm>
            <a:off x="6521896" y="4143375"/>
            <a:ext cx="2514600" cy="1544638"/>
            <a:chOff x="4066" y="1148"/>
            <a:chExt cx="1584" cy="973"/>
          </a:xfrm>
        </p:grpSpPr>
        <p:sp>
          <p:nvSpPr>
            <p:cNvPr id="55" name="AutoShape 85"/>
            <p:cNvSpPr>
              <a:spLocks noChangeArrowheads="1"/>
            </p:cNvSpPr>
            <p:nvPr/>
          </p:nvSpPr>
          <p:spPr bwMode="auto">
            <a:xfrm>
              <a:off x="4808" y="1148"/>
              <a:ext cx="96" cy="144"/>
            </a:xfrm>
            <a:prstGeom prst="upArrow">
              <a:avLst>
                <a:gd name="adj1" fmla="val 50000"/>
                <a:gd name="adj2" fmla="val 37500"/>
              </a:avLst>
            </a:prstGeom>
            <a:solidFill>
              <a:srgbClr val="C0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eaLnBrk="0" hangingPunct="0">
                <a:lnSpc>
                  <a:spcPct val="101000"/>
                </a:lnSpc>
                <a:buClr>
                  <a:srgbClr val="00A6D7"/>
                </a:buClr>
                <a:buSzPct val="100000"/>
                <a:buFont typeface="Tahoma" pitchFamily="34" charset="0"/>
                <a:buNone/>
              </a:pPr>
              <a:endParaRPr lang="nl-NL"/>
            </a:p>
          </p:txBody>
        </p:sp>
        <p:sp>
          <p:nvSpPr>
            <p:cNvPr id="56" name="TextBox 6"/>
            <p:cNvSpPr txBox="1">
              <a:spLocks noChangeArrowheads="1"/>
            </p:cNvSpPr>
            <p:nvPr/>
          </p:nvSpPr>
          <p:spPr bwMode="auto">
            <a:xfrm>
              <a:off x="4066" y="1937"/>
              <a:ext cx="1584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101000"/>
                </a:lnSpc>
                <a:buClr>
                  <a:srgbClr val="00A6D7"/>
                </a:buClr>
                <a:buSzPct val="100000"/>
                <a:buFont typeface="Tahoma" pitchFamily="34" charset="0"/>
                <a:buNone/>
              </a:pPr>
              <a:r>
                <a:rPr lang="nl-NL" sz="1400" b="0" dirty="0"/>
                <a:t>2D </a:t>
              </a:r>
              <a:r>
                <a:rPr lang="nl-NL" sz="1400" b="0" dirty="0" err="1" smtClean="0"/>
                <a:t>gridworld</a:t>
              </a:r>
              <a:r>
                <a:rPr lang="nl-NL" sz="1400" b="0" dirty="0" smtClean="0"/>
                <a:t> </a:t>
              </a:r>
              <a:r>
                <a:rPr lang="nl-NL" sz="1400" b="0" dirty="0" err="1"/>
                <a:t>example</a:t>
              </a:r>
              <a:endParaRPr lang="nl-NL" sz="1400" b="0" dirty="0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403225"/>
            <a:ext cx="7772400" cy="10541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Random </a:t>
            </a:r>
            <a:r>
              <a:rPr lang="en-GB" dirty="0" err="1" smtClean="0"/>
              <a:t>Dyna</a:t>
            </a:r>
            <a:r>
              <a:rPr lang="en-GB" dirty="0" smtClean="0"/>
              <a:t> </a:t>
            </a:r>
            <a:r>
              <a:rPr lang="en-GB" sz="2400" dirty="0" smtClean="0"/>
              <a:t>(model-learning)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69590" y="1857375"/>
            <a:ext cx="5874618" cy="3903663"/>
          </a:xfrm>
        </p:spPr>
        <p:txBody>
          <a:bodyPr/>
          <a:lstStyle/>
          <a:p>
            <a:pPr eaLnBrk="1" hangingPunct="1">
              <a:buFont typeface="Times New Roman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	 Learn from interaction with </a:t>
            </a:r>
          </a:p>
          <a:p>
            <a:pPr eaLnBrk="1" hangingPunct="1">
              <a:buFont typeface="Times New Roman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	  </a:t>
            </a:r>
            <a:r>
              <a:rPr lang="en-GB" dirty="0" smtClean="0">
                <a:solidFill>
                  <a:srgbClr val="FF0000"/>
                </a:solidFill>
              </a:rPr>
              <a:t>setup </a:t>
            </a:r>
            <a:r>
              <a:rPr lang="en-GB" dirty="0" smtClean="0"/>
              <a:t>and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smtClean="0">
                <a:solidFill>
                  <a:schemeClr val="accent2">
                    <a:lumMod val="50000"/>
                    <a:lumOff val="50000"/>
                  </a:schemeClr>
                </a:solidFill>
              </a:rPr>
              <a:t>model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smtClean="0"/>
              <a:t>simultaneously</a:t>
            </a:r>
          </a:p>
          <a:p>
            <a:pPr eaLnBrk="1" hangingPunct="1">
              <a:buFont typeface="Times New Roman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1800" dirty="0">
              <a:solidFill>
                <a:schemeClr val="tx1"/>
              </a:solidFill>
            </a:endParaRPr>
          </a:p>
          <a:p>
            <a:pPr eaLnBrk="1" hangingPunct="1">
              <a:buFont typeface="Times New Roman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 smtClean="0"/>
              <a:t>	</a:t>
            </a:r>
            <a:r>
              <a:rPr lang="en-GB" sz="1800" dirty="0" smtClean="0">
                <a:solidFill>
                  <a:schemeClr val="tx1"/>
                </a:solidFill>
              </a:rPr>
              <a:t>Generate extra (</a:t>
            </a:r>
            <a:r>
              <a:rPr lang="en-US" sz="1800" dirty="0" smtClean="0">
                <a:solidFill>
                  <a:schemeClr val="tx1"/>
                </a:solidFill>
              </a:rPr>
              <a:t>modeled</a:t>
            </a:r>
            <a:r>
              <a:rPr lang="en-GB" sz="1800" dirty="0" smtClean="0">
                <a:solidFill>
                  <a:schemeClr val="tx1"/>
                </a:solidFill>
              </a:rPr>
              <a:t>) experiences every time-step using LLR model:</a:t>
            </a:r>
          </a:p>
          <a:p>
            <a:pPr eaLnBrk="1" hangingPunct="1">
              <a:buFont typeface="Times New Roman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1800" dirty="0"/>
          </a:p>
          <a:p>
            <a:pPr eaLnBrk="1" hangingPunct="1">
              <a:buFont typeface="Times New Roman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1800" dirty="0" smtClean="0"/>
          </a:p>
          <a:p>
            <a:pPr eaLnBrk="1" hangingPunct="1">
              <a:buFont typeface="Times New Roman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1800" dirty="0"/>
          </a:p>
          <a:p>
            <a:pPr eaLnBrk="1" hangingPunct="1">
              <a:buFont typeface="Times New Roman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 smtClean="0"/>
              <a:t>	Model-based experience is generated </a:t>
            </a:r>
            <a:r>
              <a:rPr lang="en-GB" sz="1800" i="1" dirty="0" smtClean="0"/>
              <a:t>randomly</a:t>
            </a:r>
          </a:p>
          <a:p>
            <a:pPr eaLnBrk="1" hangingPunct="1">
              <a:buFont typeface="Times New Roman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1800" i="1" dirty="0">
              <a:solidFill>
                <a:srgbClr val="FF0000"/>
              </a:solidFill>
            </a:endParaRPr>
          </a:p>
          <a:p>
            <a:pPr eaLnBrk="1" hangingPunct="1">
              <a:buFont typeface="Times New Roman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i="1" dirty="0" smtClean="0">
                <a:solidFill>
                  <a:srgbClr val="FF0000"/>
                </a:solidFill>
              </a:rPr>
              <a:t>		</a:t>
            </a:r>
          </a:p>
          <a:p>
            <a:pPr eaLnBrk="1" hangingPunct="1">
              <a:buFont typeface="Times New Roman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 smtClean="0"/>
              <a:t>	Learn from </a:t>
            </a:r>
            <a:r>
              <a:rPr lang="en-GB" sz="1800" dirty="0" smtClean="0">
                <a:solidFill>
                  <a:srgbClr val="FF0000"/>
                </a:solidFill>
              </a:rPr>
              <a:t>real</a:t>
            </a:r>
            <a:r>
              <a:rPr lang="en-GB" sz="1800" dirty="0" smtClean="0"/>
              <a:t> and </a:t>
            </a:r>
            <a:r>
              <a:rPr lang="en-GB" sz="1800" dirty="0" err="1" smtClean="0">
                <a:solidFill>
                  <a:schemeClr val="accent2">
                    <a:lumMod val="50000"/>
                    <a:lumOff val="50000"/>
                  </a:schemeClr>
                </a:solidFill>
              </a:rPr>
              <a:t>modeled</a:t>
            </a:r>
            <a:r>
              <a:rPr lang="en-GB" sz="1800" dirty="0" smtClean="0">
                <a:solidFill>
                  <a:schemeClr val="accent2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800" dirty="0" smtClean="0"/>
              <a:t>state-transitions</a:t>
            </a:r>
            <a:endParaRPr lang="en-GB" dirty="0"/>
          </a:p>
          <a:p>
            <a:pPr marL="742950" lvl="1" indent="-285750" eaLnBrk="1" hangingPunct="1">
              <a:buFont typeface="Times New Roman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 smtClean="0"/>
          </a:p>
          <a:p>
            <a:pPr lvl="2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 smtClean="0"/>
          </a:p>
          <a:p>
            <a:pPr marL="742950" lvl="1" indent="-28575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 smtClean="0"/>
          </a:p>
          <a:p>
            <a:pPr lvl="2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 smtClean="0"/>
          </a:p>
          <a:p>
            <a:pPr lvl="2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 smtClean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66" name="TextBox 65"/>
              <p:cNvSpPr txBox="1"/>
              <p:nvPr/>
            </p:nvSpPr>
            <p:spPr>
              <a:xfrm>
                <a:off x="1677413" y="3378870"/>
                <a:ext cx="2102499" cy="842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latin typeface="Cambria Math"/>
                        </a:rPr>
                        <m:t>s</m:t>
                      </m:r>
                      <m:d>
                        <m:d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/>
                            </a:rPr>
                            <m:t>t</m:t>
                          </m:r>
                          <m:r>
                            <a:rPr lang="en-US" sz="1600" b="0" i="0" smtClean="0"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en-US" sz="1600" b="0" i="0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𝑀</m:t>
                          </m:r>
                        </m:e>
                      </m:acc>
                      <m:sSup>
                        <m:sSup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nl-NL" sz="16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NL" sz="1600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600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  <m:r>
                                      <a:rPr lang="en-US" sz="1600" b="0" i="1" smtClean="0">
                                        <a:latin typeface="Cambria Math"/>
                                        <a:ea typeface="Cambria Math"/>
                                      </a:rPr>
                                      <m:t>(</m:t>
                                    </m:r>
                                    <m:r>
                                      <a:rPr lang="en-US" sz="1600" b="0" i="1" smtClean="0">
                                        <a:latin typeface="Cambria Math"/>
                                        <a:ea typeface="Cambria Math"/>
                                      </a:rPr>
                                      <m:t>𝑡</m:t>
                                    </m:r>
                                    <m:r>
                                      <a:rPr lang="en-US" sz="1600" b="0" i="1" smtClean="0">
                                        <a:latin typeface="Cambria Math"/>
                                        <a:ea typeface="Cambria Math"/>
                                      </a:rPr>
                                      <m:t>)</m:t>
                                    </m:r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nl-NL" sz="1600" i="1" smtClean="0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1600" b="0" i="1" smtClean="0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  <m:r>
                                            <a:rPr lang="en-US" sz="1600" b="0" i="1" smtClean="0"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r>
                                            <a:rPr lang="en-US" sz="1600" b="0" i="1" smtClean="0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1600" b="0" i="1" smtClean="0">
                                              <a:latin typeface="Cambria Math"/>
                                            </a:rPr>
                                            <m:t>)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600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e>
                        <m:sup/>
                      </m:sSup>
                    </m:oMath>
                  </m:oMathPara>
                </a14:m>
                <a:endParaRPr lang="nl-NL" sz="1600" dirty="0"/>
              </a:p>
            </p:txBody>
          </p:sp>
        </mc:Choice>
        <mc:Fallback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413" y="3378870"/>
                <a:ext cx="2102499" cy="842218"/>
              </a:xfrm>
              <a:prstGeom prst="rect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Content Placeholder 4"/>
          <p:cNvGraphicFramePr>
            <a:graphicFrameLocks noGrp="1"/>
          </p:cNvGraphicFramePr>
          <p:nvPr/>
        </p:nvGraphicFramePr>
        <p:xfrm>
          <a:off x="6494463" y="2501900"/>
          <a:ext cx="2519362" cy="2928939"/>
        </p:xfrm>
        <a:graphic>
          <a:graphicData uri="http://schemas.openxmlformats.org/drawingml/2006/table">
            <a:tbl>
              <a:tblPr/>
              <a:tblGrid>
                <a:gridCol w="360362"/>
                <a:gridCol w="360363"/>
                <a:gridCol w="358775"/>
                <a:gridCol w="360362"/>
                <a:gridCol w="360363"/>
                <a:gridCol w="360362"/>
                <a:gridCol w="358775"/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kumimoji="0" lang="nl-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50000"/>
                        <a:lumOff val="50000"/>
                      </a:schemeClr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6" name="Group 91"/>
          <p:cNvGrpSpPr>
            <a:grpSpLocks/>
          </p:cNvGrpSpPr>
          <p:nvPr/>
        </p:nvGrpSpPr>
        <p:grpSpPr bwMode="auto">
          <a:xfrm>
            <a:off x="6521896" y="4143375"/>
            <a:ext cx="2514600" cy="1544638"/>
            <a:chOff x="4066" y="1148"/>
            <a:chExt cx="1584" cy="973"/>
          </a:xfrm>
        </p:grpSpPr>
        <p:sp>
          <p:nvSpPr>
            <p:cNvPr id="7" name="AutoShape 85"/>
            <p:cNvSpPr>
              <a:spLocks noChangeArrowheads="1"/>
            </p:cNvSpPr>
            <p:nvPr/>
          </p:nvSpPr>
          <p:spPr bwMode="auto">
            <a:xfrm>
              <a:off x="4808" y="1148"/>
              <a:ext cx="96" cy="144"/>
            </a:xfrm>
            <a:prstGeom prst="upArrow">
              <a:avLst>
                <a:gd name="adj1" fmla="val 50000"/>
                <a:gd name="adj2" fmla="val 37500"/>
              </a:avLst>
            </a:prstGeom>
            <a:solidFill>
              <a:srgbClr val="C0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eaLnBrk="0" hangingPunct="0">
                <a:lnSpc>
                  <a:spcPct val="101000"/>
                </a:lnSpc>
                <a:buClr>
                  <a:srgbClr val="00A6D7"/>
                </a:buClr>
                <a:buSzPct val="100000"/>
                <a:buFont typeface="Tahoma" pitchFamily="34" charset="0"/>
                <a:buNone/>
              </a:pPr>
              <a:endParaRPr lang="nl-NL"/>
            </a:p>
          </p:txBody>
        </p:sp>
        <p:sp>
          <p:nvSpPr>
            <p:cNvPr id="11" name="TextBox 6"/>
            <p:cNvSpPr txBox="1">
              <a:spLocks noChangeArrowheads="1"/>
            </p:cNvSpPr>
            <p:nvPr/>
          </p:nvSpPr>
          <p:spPr bwMode="auto">
            <a:xfrm>
              <a:off x="4066" y="1937"/>
              <a:ext cx="1584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101000"/>
                </a:lnSpc>
                <a:buClr>
                  <a:srgbClr val="00A6D7"/>
                </a:buClr>
                <a:buSzPct val="100000"/>
                <a:buFont typeface="Tahoma" pitchFamily="34" charset="0"/>
                <a:buNone/>
              </a:pPr>
              <a:r>
                <a:rPr lang="nl-NL" sz="1400" b="0" dirty="0"/>
                <a:t>2D </a:t>
              </a:r>
              <a:r>
                <a:rPr lang="nl-NL" sz="1400" b="0" dirty="0" err="1" smtClean="0"/>
                <a:t>gridworld</a:t>
              </a:r>
              <a:r>
                <a:rPr lang="nl-NL" sz="1400" b="0" dirty="0" smtClean="0"/>
                <a:t> </a:t>
              </a:r>
              <a:r>
                <a:rPr lang="nl-NL" sz="1400" b="0" dirty="0" err="1"/>
                <a:t>example</a:t>
              </a:r>
              <a:endParaRPr lang="nl-NL" sz="1400" b="0" dirty="0"/>
            </a:p>
          </p:txBody>
        </p:sp>
      </p:grpSp>
      <p:sp>
        <p:nvSpPr>
          <p:cNvPr id="12" name="AutoShape 87"/>
          <p:cNvSpPr>
            <a:spLocks noChangeArrowheads="1"/>
          </p:cNvSpPr>
          <p:nvPr/>
        </p:nvSpPr>
        <p:spPr bwMode="auto">
          <a:xfrm rot="10800000">
            <a:off x="7164288" y="2988568"/>
            <a:ext cx="216024" cy="80392"/>
          </a:xfrm>
          <a:prstGeom prst="leftArrow">
            <a:avLst>
              <a:gd name="adj1" fmla="val 50000"/>
              <a:gd name="adj2" fmla="val 37500"/>
            </a:avLst>
          </a:prstGeom>
          <a:solidFill>
            <a:schemeClr val="accent2">
              <a:lumMod val="75000"/>
              <a:lumOff val="2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lIns="0" tIns="0" rIns="0" bIns="0" anchor="ctr"/>
          <a:lstStyle/>
          <a:p>
            <a:pPr eaLnBrk="0" hangingPunct="0">
              <a:lnSpc>
                <a:spcPct val="101000"/>
              </a:lnSpc>
              <a:buClr>
                <a:srgbClr val="00A6D7"/>
              </a:buClr>
              <a:buSzPct val="100000"/>
              <a:buFont typeface="Tahoma" pitchFamily="34" charset="0"/>
              <a:buNone/>
            </a:pPr>
            <a:endParaRPr lang="nl-NL"/>
          </a:p>
        </p:txBody>
      </p:sp>
      <p:sp>
        <p:nvSpPr>
          <p:cNvPr id="13" name="AutoShape 86"/>
          <p:cNvSpPr>
            <a:spLocks noChangeArrowheads="1"/>
          </p:cNvSpPr>
          <p:nvPr/>
        </p:nvSpPr>
        <p:spPr bwMode="auto">
          <a:xfrm>
            <a:off x="8532440" y="4797152"/>
            <a:ext cx="228600" cy="72008"/>
          </a:xfrm>
          <a:prstGeom prst="leftArrow">
            <a:avLst>
              <a:gd name="adj1" fmla="val 50000"/>
              <a:gd name="adj2" fmla="val 37500"/>
            </a:avLst>
          </a:prstGeom>
          <a:solidFill>
            <a:schemeClr val="accent2">
              <a:lumMod val="75000"/>
              <a:lumOff val="2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 eaLnBrk="0" hangingPunct="0">
              <a:lnSpc>
                <a:spcPct val="101000"/>
              </a:lnSpc>
              <a:buClr>
                <a:srgbClr val="00A6D7"/>
              </a:buClr>
              <a:buSzPct val="100000"/>
              <a:buFont typeface="Tahoma" pitchFamily="34" charset="0"/>
              <a:buNone/>
            </a:pPr>
            <a:endParaRPr lang="nl-NL"/>
          </a:p>
        </p:txBody>
      </p:sp>
      <p:sp>
        <p:nvSpPr>
          <p:cNvPr id="14" name="AutoShape 85"/>
          <p:cNvSpPr>
            <a:spLocks noChangeArrowheads="1"/>
          </p:cNvSpPr>
          <p:nvPr/>
        </p:nvSpPr>
        <p:spPr bwMode="auto">
          <a:xfrm>
            <a:off x="8460432" y="3068960"/>
            <a:ext cx="72008" cy="228600"/>
          </a:xfrm>
          <a:prstGeom prst="upArrow">
            <a:avLst>
              <a:gd name="adj1" fmla="val 50000"/>
              <a:gd name="adj2" fmla="val 37500"/>
            </a:avLst>
          </a:prstGeom>
          <a:solidFill>
            <a:schemeClr val="accent2">
              <a:lumMod val="90000"/>
              <a:lumOff val="1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eaLnBrk="0" hangingPunct="0">
              <a:lnSpc>
                <a:spcPct val="101000"/>
              </a:lnSpc>
              <a:buClr>
                <a:srgbClr val="00A6D7"/>
              </a:buClr>
              <a:buSzPct val="100000"/>
              <a:buFont typeface="Tahoma" pitchFamily="34" charset="0"/>
              <a:buNone/>
            </a:pPr>
            <a:endParaRPr lang="nl-NL"/>
          </a:p>
        </p:txBody>
      </p:sp>
      <p:sp>
        <p:nvSpPr>
          <p:cNvPr id="15" name="AutoShape 86"/>
          <p:cNvSpPr>
            <a:spLocks noChangeArrowheads="1"/>
          </p:cNvSpPr>
          <p:nvPr/>
        </p:nvSpPr>
        <p:spPr bwMode="auto">
          <a:xfrm>
            <a:off x="7092280" y="5157192"/>
            <a:ext cx="228600" cy="72008"/>
          </a:xfrm>
          <a:prstGeom prst="leftArrow">
            <a:avLst>
              <a:gd name="adj1" fmla="val 50000"/>
              <a:gd name="adj2" fmla="val 37500"/>
            </a:avLst>
          </a:prstGeom>
          <a:solidFill>
            <a:schemeClr val="accent2">
              <a:lumMod val="75000"/>
              <a:lumOff val="2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 eaLnBrk="0" hangingPunct="0">
              <a:lnSpc>
                <a:spcPct val="101000"/>
              </a:lnSpc>
              <a:buClr>
                <a:srgbClr val="00A6D7"/>
              </a:buClr>
              <a:buSzPct val="100000"/>
              <a:buFont typeface="Tahoma" pitchFamily="34" charset="0"/>
              <a:buNone/>
            </a:pPr>
            <a:endParaRPr lang="nl-NL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403225"/>
            <a:ext cx="7772400" cy="10541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Prioritized Sweeping </a:t>
            </a:r>
            <a:r>
              <a:rPr lang="en-GB" sz="2400" dirty="0" smtClean="0"/>
              <a:t>(</a:t>
            </a:r>
            <a:r>
              <a:rPr lang="en-GB" sz="2400" dirty="0"/>
              <a:t>model-learning</a:t>
            </a:r>
            <a:r>
              <a:rPr lang="en-GB" sz="2400" dirty="0" smtClean="0"/>
              <a:t>)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828800"/>
            <a:ext cx="8115300" cy="3903663"/>
          </a:xfrm>
        </p:spPr>
        <p:txBody>
          <a:bodyPr/>
          <a:lstStyle/>
          <a:p>
            <a:pPr eaLnBrk="1" hangingPunct="1">
              <a:buFont typeface="Times New Roman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Improve model-based learning:	</a:t>
            </a:r>
          </a:p>
          <a:p>
            <a:pPr eaLnBrk="1" hangingPunct="1">
              <a:buFont typeface="Times New Roman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	</a:t>
            </a:r>
            <a:r>
              <a:rPr lang="en-GB" dirty="0" smtClean="0"/>
              <a:t>Update useful states first</a:t>
            </a:r>
          </a:p>
          <a:p>
            <a:pPr eaLnBrk="1" hangingPunct="1">
              <a:buFont typeface="Times New Roman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 smtClean="0"/>
          </a:p>
          <a:p>
            <a:pPr eaLnBrk="1" hangingPunct="1">
              <a:buFont typeface="Times New Roman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 smtClean="0"/>
          </a:p>
          <a:p>
            <a:pPr eaLnBrk="1" hangingPunct="1">
              <a:buFont typeface="Times New Roman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 smtClean="0"/>
          </a:p>
          <a:p>
            <a:pPr eaLnBrk="1" hangingPunct="1">
              <a:buFont typeface="Times New Roman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 smtClean="0"/>
              <a:t>Store state-action pairs in a priority queue</a:t>
            </a:r>
            <a:r>
              <a:rPr lang="en-GB" sz="1800" dirty="0" smtClean="0">
                <a:solidFill>
                  <a:srgbClr val="FF0000"/>
                </a:solidFill>
              </a:rPr>
              <a:t>	</a:t>
            </a:r>
          </a:p>
          <a:p>
            <a:pPr eaLnBrk="1" hangingPunct="1">
              <a:buFont typeface="Times New Roman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 smtClean="0">
                <a:solidFill>
                  <a:schemeClr val="tx1"/>
                </a:solidFill>
              </a:rPr>
              <a:t>	</a:t>
            </a:r>
            <a:endParaRPr lang="en-GB" sz="1800" dirty="0" smtClean="0"/>
          </a:p>
          <a:p>
            <a:pPr marL="195263" lvl="1" indent="-195263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Model-based experience is generated </a:t>
            </a:r>
            <a:endParaRPr lang="en-GB" dirty="0" smtClean="0"/>
          </a:p>
          <a:p>
            <a:pPr marL="195263" lvl="1" indent="-195263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	</a:t>
            </a:r>
            <a:r>
              <a:rPr lang="en-GB" dirty="0" smtClean="0"/>
              <a:t>according to </a:t>
            </a:r>
            <a:r>
              <a:rPr lang="en-GB" i="1" dirty="0" smtClean="0"/>
              <a:t>priority</a:t>
            </a:r>
            <a:endParaRPr lang="en-GB" i="1" dirty="0"/>
          </a:p>
          <a:p>
            <a:pPr eaLnBrk="1" hangingPunct="1">
              <a:buFont typeface="Times New Roman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1800" dirty="0" smtClean="0"/>
          </a:p>
          <a:p>
            <a:pPr>
              <a:buFont typeface="Times New Roman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800" dirty="0" smtClean="0">
              <a:solidFill>
                <a:srgbClr val="00CC00"/>
              </a:solidFill>
            </a:endParaRPr>
          </a:p>
          <a:p>
            <a:pPr>
              <a:buFont typeface="Times New Roman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 smtClean="0"/>
              <a:t>New for large, continuous</a:t>
            </a:r>
          </a:p>
          <a:p>
            <a:pPr>
              <a:buFont typeface="Times New Roman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 smtClean="0"/>
              <a:t>	state-spaces and real setups</a:t>
            </a:r>
            <a:endParaRPr lang="en-GB" sz="1800" dirty="0" smtClean="0"/>
          </a:p>
        </p:txBody>
      </p:sp>
      <p:graphicFrame>
        <p:nvGraphicFramePr>
          <p:cNvPr id="2" name="Content Placeholder 4"/>
          <p:cNvGraphicFramePr>
            <a:graphicFrameLocks noGrp="1"/>
          </p:cNvGraphicFramePr>
          <p:nvPr/>
        </p:nvGraphicFramePr>
        <p:xfrm>
          <a:off x="6494463" y="2501900"/>
          <a:ext cx="2519362" cy="2928939"/>
        </p:xfrm>
        <a:graphic>
          <a:graphicData uri="http://schemas.openxmlformats.org/drawingml/2006/table">
            <a:tbl>
              <a:tblPr/>
              <a:tblGrid>
                <a:gridCol w="360362"/>
                <a:gridCol w="360363"/>
                <a:gridCol w="358775"/>
                <a:gridCol w="360362"/>
                <a:gridCol w="360363"/>
                <a:gridCol w="360362"/>
                <a:gridCol w="358775"/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50000"/>
                        <a:lumOff val="50000"/>
                      </a:schemeClr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kumimoji="0" lang="nl-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4" name="Object 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36333400"/>
              </p:ext>
            </p:extLst>
          </p:nvPr>
        </p:nvGraphicFramePr>
        <p:xfrm>
          <a:off x="942975" y="2636143"/>
          <a:ext cx="4146550" cy="504825"/>
        </p:xfrm>
        <a:graphic>
          <a:graphicData uri="http://schemas.openxmlformats.org/presentationml/2006/ole">
            <p:oleObj spid="_x0000_s34855" name="Equation" r:id="rId4" imgW="6146800" imgH="749300" progId="Equation.DSMT4">
              <p:embed/>
            </p:oleObj>
          </a:graphicData>
        </a:graphic>
      </p:graphicFrame>
      <p:grpSp>
        <p:nvGrpSpPr>
          <p:cNvPr id="3" name="Group 91"/>
          <p:cNvGrpSpPr>
            <a:grpSpLocks/>
          </p:cNvGrpSpPr>
          <p:nvPr/>
        </p:nvGrpSpPr>
        <p:grpSpPr bwMode="auto">
          <a:xfrm>
            <a:off x="6521896" y="4143375"/>
            <a:ext cx="2514600" cy="1544638"/>
            <a:chOff x="4066" y="1148"/>
            <a:chExt cx="1584" cy="973"/>
          </a:xfrm>
        </p:grpSpPr>
        <p:sp>
          <p:nvSpPr>
            <p:cNvPr id="3154" name="AutoShape 85"/>
            <p:cNvSpPr>
              <a:spLocks noChangeArrowheads="1"/>
            </p:cNvSpPr>
            <p:nvPr/>
          </p:nvSpPr>
          <p:spPr bwMode="auto">
            <a:xfrm>
              <a:off x="4808" y="1148"/>
              <a:ext cx="96" cy="144"/>
            </a:xfrm>
            <a:prstGeom prst="upArrow">
              <a:avLst>
                <a:gd name="adj1" fmla="val 50000"/>
                <a:gd name="adj2" fmla="val 37500"/>
              </a:avLst>
            </a:prstGeom>
            <a:solidFill>
              <a:srgbClr val="C0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eaLnBrk="0" hangingPunct="0">
                <a:lnSpc>
                  <a:spcPct val="101000"/>
                </a:lnSpc>
                <a:buClr>
                  <a:srgbClr val="00A6D7"/>
                </a:buClr>
                <a:buSzPct val="100000"/>
                <a:buFont typeface="Tahoma" pitchFamily="34" charset="0"/>
                <a:buNone/>
              </a:pPr>
              <a:endParaRPr lang="nl-NL"/>
            </a:p>
          </p:txBody>
        </p:sp>
        <p:sp>
          <p:nvSpPr>
            <p:cNvPr id="3158" name="TextBox 6"/>
            <p:cNvSpPr txBox="1">
              <a:spLocks noChangeArrowheads="1"/>
            </p:cNvSpPr>
            <p:nvPr/>
          </p:nvSpPr>
          <p:spPr bwMode="auto">
            <a:xfrm>
              <a:off x="4066" y="1937"/>
              <a:ext cx="1584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101000"/>
                </a:lnSpc>
                <a:buClr>
                  <a:srgbClr val="00A6D7"/>
                </a:buClr>
                <a:buSzPct val="100000"/>
                <a:buFont typeface="Tahoma" pitchFamily="34" charset="0"/>
                <a:buNone/>
              </a:pPr>
              <a:r>
                <a:rPr lang="nl-NL" sz="1400" b="0" dirty="0"/>
                <a:t>2D </a:t>
              </a:r>
              <a:r>
                <a:rPr lang="nl-NL" sz="1400" b="0" dirty="0" err="1" smtClean="0"/>
                <a:t>gridworld</a:t>
              </a:r>
              <a:r>
                <a:rPr lang="nl-NL" sz="1400" b="0" dirty="0" smtClean="0"/>
                <a:t> </a:t>
              </a:r>
              <a:r>
                <a:rPr lang="nl-NL" sz="1400" b="0" dirty="0" err="1"/>
                <a:t>example</a:t>
              </a:r>
              <a:endParaRPr lang="nl-NL" sz="1400" b="0" dirty="0"/>
            </a:p>
          </p:txBody>
        </p:sp>
      </p:grpSp>
      <p:sp>
        <p:nvSpPr>
          <p:cNvPr id="12" name="AutoShape 87"/>
          <p:cNvSpPr>
            <a:spLocks noChangeArrowheads="1"/>
          </p:cNvSpPr>
          <p:nvPr/>
        </p:nvSpPr>
        <p:spPr bwMode="auto">
          <a:xfrm rot="10800000">
            <a:off x="8244408" y="2564904"/>
            <a:ext cx="144016" cy="80392"/>
          </a:xfrm>
          <a:prstGeom prst="leftArrow">
            <a:avLst>
              <a:gd name="adj1" fmla="val 50000"/>
              <a:gd name="adj2" fmla="val 37500"/>
            </a:avLst>
          </a:prstGeom>
          <a:solidFill>
            <a:schemeClr val="accent2">
              <a:lumMod val="25000"/>
              <a:lumOff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lIns="0" tIns="0" rIns="0" bIns="0" anchor="ctr"/>
          <a:lstStyle/>
          <a:p>
            <a:pPr eaLnBrk="0" hangingPunct="0">
              <a:lnSpc>
                <a:spcPct val="101000"/>
              </a:lnSpc>
              <a:buClr>
                <a:srgbClr val="00A6D7"/>
              </a:buClr>
              <a:buSzPct val="100000"/>
              <a:buFont typeface="Tahoma" pitchFamily="34" charset="0"/>
              <a:buNone/>
            </a:pPr>
            <a:endParaRPr lang="nl-NL"/>
          </a:p>
        </p:txBody>
      </p:sp>
      <p:sp>
        <p:nvSpPr>
          <p:cNvPr id="13" name="AutoShape 87"/>
          <p:cNvSpPr>
            <a:spLocks noChangeArrowheads="1"/>
          </p:cNvSpPr>
          <p:nvPr/>
        </p:nvSpPr>
        <p:spPr bwMode="auto">
          <a:xfrm rot="10800000">
            <a:off x="8604448" y="2564904"/>
            <a:ext cx="144016" cy="80392"/>
          </a:xfrm>
          <a:prstGeom prst="leftArrow">
            <a:avLst>
              <a:gd name="adj1" fmla="val 50000"/>
              <a:gd name="adj2" fmla="val 37500"/>
            </a:avLst>
          </a:prstGeom>
          <a:solidFill>
            <a:schemeClr val="accent2">
              <a:lumMod val="75000"/>
              <a:lumOff val="2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lIns="0" tIns="0" rIns="0" bIns="0" anchor="ctr"/>
          <a:lstStyle/>
          <a:p>
            <a:pPr eaLnBrk="0" hangingPunct="0">
              <a:lnSpc>
                <a:spcPct val="101000"/>
              </a:lnSpc>
              <a:buClr>
                <a:srgbClr val="00A6D7"/>
              </a:buClr>
              <a:buSzPct val="100000"/>
              <a:buFont typeface="Tahoma" pitchFamily="34" charset="0"/>
              <a:buNone/>
            </a:pPr>
            <a:endParaRPr lang="nl-NL"/>
          </a:p>
        </p:txBody>
      </p:sp>
      <p:sp>
        <p:nvSpPr>
          <p:cNvPr id="14" name="AutoShape 85"/>
          <p:cNvSpPr>
            <a:spLocks noChangeArrowheads="1"/>
          </p:cNvSpPr>
          <p:nvPr/>
        </p:nvSpPr>
        <p:spPr bwMode="auto">
          <a:xfrm>
            <a:off x="8892480" y="3140968"/>
            <a:ext cx="72008" cy="156592"/>
          </a:xfrm>
          <a:prstGeom prst="upArrow">
            <a:avLst>
              <a:gd name="adj1" fmla="val 50000"/>
              <a:gd name="adj2" fmla="val 37500"/>
            </a:avLst>
          </a:prstGeom>
          <a:solidFill>
            <a:schemeClr val="accent2">
              <a:lumMod val="25000"/>
              <a:lumOff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eaLnBrk="0" hangingPunct="0">
              <a:lnSpc>
                <a:spcPct val="101000"/>
              </a:lnSpc>
              <a:buClr>
                <a:srgbClr val="00A6D7"/>
              </a:buClr>
              <a:buSzPct val="100000"/>
              <a:buFont typeface="Tahoma" pitchFamily="34" charset="0"/>
              <a:buNone/>
            </a:pPr>
            <a:endParaRPr lang="nl-NL"/>
          </a:p>
        </p:txBody>
      </p:sp>
      <p:sp>
        <p:nvSpPr>
          <p:cNvPr id="15" name="AutoShape 85"/>
          <p:cNvSpPr>
            <a:spLocks noChangeArrowheads="1"/>
          </p:cNvSpPr>
          <p:nvPr/>
        </p:nvSpPr>
        <p:spPr bwMode="auto">
          <a:xfrm>
            <a:off x="8892480" y="2780928"/>
            <a:ext cx="72008" cy="156592"/>
          </a:xfrm>
          <a:prstGeom prst="upArrow">
            <a:avLst>
              <a:gd name="adj1" fmla="val 50000"/>
              <a:gd name="adj2" fmla="val 37500"/>
            </a:avLst>
          </a:prstGeom>
          <a:solidFill>
            <a:schemeClr val="accent2">
              <a:lumMod val="75000"/>
              <a:lumOff val="2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eaLnBrk="0" hangingPunct="0">
              <a:lnSpc>
                <a:spcPct val="101000"/>
              </a:lnSpc>
              <a:buClr>
                <a:srgbClr val="00A6D7"/>
              </a:buClr>
              <a:buSzPct val="100000"/>
              <a:buFont typeface="Tahoma" pitchFamily="34" charset="0"/>
              <a:buNone/>
            </a:pPr>
            <a:endParaRPr lang="nl-NL"/>
          </a:p>
        </p:txBody>
      </p:sp>
      <p:sp>
        <p:nvSpPr>
          <p:cNvPr id="16" name="AutoShape 85"/>
          <p:cNvSpPr>
            <a:spLocks noChangeArrowheads="1"/>
          </p:cNvSpPr>
          <p:nvPr/>
        </p:nvSpPr>
        <p:spPr bwMode="auto">
          <a:xfrm>
            <a:off x="8460432" y="2780928"/>
            <a:ext cx="72008" cy="156592"/>
          </a:xfrm>
          <a:prstGeom prst="upArrow">
            <a:avLst>
              <a:gd name="adj1" fmla="val 50000"/>
              <a:gd name="adj2" fmla="val 37500"/>
            </a:avLst>
          </a:prstGeom>
          <a:solidFill>
            <a:schemeClr val="accent2">
              <a:lumMod val="25000"/>
              <a:lumOff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eaLnBrk="0" hangingPunct="0">
              <a:lnSpc>
                <a:spcPct val="101000"/>
              </a:lnSpc>
              <a:buClr>
                <a:srgbClr val="00A6D7"/>
              </a:buClr>
              <a:buSzPct val="100000"/>
              <a:buFont typeface="Tahoma" pitchFamily="34" charset="0"/>
              <a:buNone/>
            </a:pPr>
            <a:endParaRPr lang="nl-NL"/>
          </a:p>
        </p:txBody>
      </p:sp>
      <p:sp>
        <p:nvSpPr>
          <p:cNvPr id="17" name="AutoShape 87"/>
          <p:cNvSpPr>
            <a:spLocks noChangeArrowheads="1"/>
          </p:cNvSpPr>
          <p:nvPr/>
        </p:nvSpPr>
        <p:spPr bwMode="auto">
          <a:xfrm rot="10800000">
            <a:off x="8604448" y="2988568"/>
            <a:ext cx="144016" cy="80392"/>
          </a:xfrm>
          <a:prstGeom prst="leftArrow">
            <a:avLst>
              <a:gd name="adj1" fmla="val 50000"/>
              <a:gd name="adj2" fmla="val 37500"/>
            </a:avLst>
          </a:prstGeom>
          <a:solidFill>
            <a:schemeClr val="accent2">
              <a:lumMod val="25000"/>
              <a:lumOff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lIns="0" tIns="0" rIns="0" bIns="0" anchor="ctr"/>
          <a:lstStyle/>
          <a:p>
            <a:pPr eaLnBrk="0" hangingPunct="0">
              <a:lnSpc>
                <a:spcPct val="101000"/>
              </a:lnSpc>
              <a:buClr>
                <a:srgbClr val="00A6D7"/>
              </a:buClr>
              <a:buSzPct val="100000"/>
              <a:buFont typeface="Tahoma" pitchFamily="34" charset="0"/>
              <a:buNone/>
            </a:pPr>
            <a:endParaRPr lang="nl-NL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403225"/>
            <a:ext cx="7772400" cy="10541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Look Ahead</a:t>
            </a:r>
            <a:r>
              <a:rPr lang="en-GB" sz="3600" dirty="0" smtClean="0"/>
              <a:t> </a:t>
            </a:r>
            <a:r>
              <a:rPr lang="en-GB" dirty="0" err="1" smtClean="0"/>
              <a:t>Dyna</a:t>
            </a:r>
            <a:r>
              <a:rPr lang="en-GB" sz="3600" dirty="0" smtClean="0"/>
              <a:t> </a:t>
            </a:r>
            <a:r>
              <a:rPr lang="en-GB" sz="2400" dirty="0" smtClean="0"/>
              <a:t>(model-learning)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828800"/>
            <a:ext cx="8115300" cy="3903663"/>
          </a:xfrm>
        </p:spPr>
        <p:txBody>
          <a:bodyPr/>
          <a:lstStyle/>
          <a:p>
            <a:pP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Improve model-based learning:	</a:t>
            </a:r>
            <a:endParaRPr lang="en-GB" dirty="0" smtClean="0"/>
          </a:p>
          <a:p>
            <a:pP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	</a:t>
            </a:r>
            <a:r>
              <a:rPr lang="en-GB" dirty="0" smtClean="0"/>
              <a:t>Look ahead from current state</a:t>
            </a:r>
            <a:endParaRPr lang="en-GB" dirty="0"/>
          </a:p>
          <a:p>
            <a:pPr eaLnBrk="1" hangingPunct="1">
              <a:buFont typeface="Times New Roman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 smtClean="0"/>
          </a:p>
          <a:p>
            <a:pPr eaLnBrk="1" hangingPunct="1">
              <a:buFont typeface="Times New Roman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	</a:t>
            </a:r>
          </a:p>
          <a:p>
            <a:pPr eaLnBrk="1" hangingPunct="1">
              <a:buFont typeface="Times New Roman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 smtClean="0"/>
          </a:p>
          <a:p>
            <a:pPr marL="195263" lvl="1" indent="-195263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Model-based experience is generated </a:t>
            </a:r>
            <a:r>
              <a:rPr lang="en-GB" dirty="0" smtClean="0"/>
              <a:t>to </a:t>
            </a:r>
          </a:p>
          <a:p>
            <a:pPr marL="195263" lvl="1" indent="-195263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	</a:t>
            </a:r>
            <a:r>
              <a:rPr lang="en-GB" dirty="0" smtClean="0"/>
              <a:t>predict future </a:t>
            </a:r>
            <a:r>
              <a:rPr lang="en-US" dirty="0" smtClean="0"/>
              <a:t>states</a:t>
            </a:r>
            <a:r>
              <a:rPr lang="en-GB" dirty="0" smtClean="0"/>
              <a:t>.</a:t>
            </a:r>
          </a:p>
          <a:p>
            <a:pPr marL="195263" lvl="1" indent="-195263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/>
          </a:p>
          <a:p>
            <a:pPr>
              <a:buFont typeface="Times New Roman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 smtClean="0"/>
              <a:t>Use model to estimate behavior close to current state</a:t>
            </a:r>
          </a:p>
          <a:p>
            <a:pPr>
              <a:buFont typeface="Times New Roman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800" dirty="0"/>
          </a:p>
          <a:p>
            <a:pPr>
              <a:buFont typeface="Times New Roman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 smtClean="0"/>
              <a:t>Proposed algorithm in this research</a:t>
            </a:r>
          </a:p>
        </p:txBody>
      </p:sp>
      <p:graphicFrame>
        <p:nvGraphicFramePr>
          <p:cNvPr id="6" name="Content Placeholder 4"/>
          <p:cNvGraphicFramePr>
            <a:graphicFrameLocks noGrp="1"/>
          </p:cNvGraphicFramePr>
          <p:nvPr/>
        </p:nvGraphicFramePr>
        <p:xfrm>
          <a:off x="6494463" y="2501900"/>
          <a:ext cx="2519362" cy="2928939"/>
        </p:xfrm>
        <a:graphic>
          <a:graphicData uri="http://schemas.openxmlformats.org/drawingml/2006/table">
            <a:tbl>
              <a:tblPr/>
              <a:tblGrid>
                <a:gridCol w="360362"/>
                <a:gridCol w="360363"/>
                <a:gridCol w="358775"/>
                <a:gridCol w="360362"/>
                <a:gridCol w="360363"/>
                <a:gridCol w="360362"/>
                <a:gridCol w="358775"/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kumimoji="0" lang="nl-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7" name="Group 91"/>
          <p:cNvGrpSpPr>
            <a:grpSpLocks/>
          </p:cNvGrpSpPr>
          <p:nvPr/>
        </p:nvGrpSpPr>
        <p:grpSpPr bwMode="auto">
          <a:xfrm>
            <a:off x="6521896" y="4143375"/>
            <a:ext cx="2514600" cy="1544638"/>
            <a:chOff x="4066" y="1148"/>
            <a:chExt cx="1584" cy="973"/>
          </a:xfrm>
        </p:grpSpPr>
        <p:sp>
          <p:nvSpPr>
            <p:cNvPr id="8" name="AutoShape 85"/>
            <p:cNvSpPr>
              <a:spLocks noChangeArrowheads="1"/>
            </p:cNvSpPr>
            <p:nvPr/>
          </p:nvSpPr>
          <p:spPr bwMode="auto">
            <a:xfrm>
              <a:off x="4808" y="1148"/>
              <a:ext cx="96" cy="144"/>
            </a:xfrm>
            <a:prstGeom prst="upArrow">
              <a:avLst>
                <a:gd name="adj1" fmla="val 50000"/>
                <a:gd name="adj2" fmla="val 37500"/>
              </a:avLst>
            </a:prstGeom>
            <a:solidFill>
              <a:srgbClr val="C0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eaLnBrk="0" hangingPunct="0">
                <a:lnSpc>
                  <a:spcPct val="101000"/>
                </a:lnSpc>
                <a:buClr>
                  <a:srgbClr val="00A6D7"/>
                </a:buClr>
                <a:buSzPct val="100000"/>
                <a:buFont typeface="Tahoma" pitchFamily="34" charset="0"/>
                <a:buNone/>
              </a:pPr>
              <a:endParaRPr lang="nl-NL"/>
            </a:p>
          </p:txBody>
        </p:sp>
        <p:sp>
          <p:nvSpPr>
            <p:cNvPr id="12" name="TextBox 6"/>
            <p:cNvSpPr txBox="1">
              <a:spLocks noChangeArrowheads="1"/>
            </p:cNvSpPr>
            <p:nvPr/>
          </p:nvSpPr>
          <p:spPr bwMode="auto">
            <a:xfrm>
              <a:off x="4066" y="1937"/>
              <a:ext cx="1584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101000"/>
                </a:lnSpc>
                <a:buClr>
                  <a:srgbClr val="00A6D7"/>
                </a:buClr>
                <a:buSzPct val="100000"/>
                <a:buFont typeface="Tahoma" pitchFamily="34" charset="0"/>
                <a:buNone/>
              </a:pPr>
              <a:r>
                <a:rPr lang="nl-NL" sz="1400" b="0" dirty="0"/>
                <a:t>2D </a:t>
              </a:r>
              <a:r>
                <a:rPr lang="nl-NL" sz="1400" b="0" dirty="0" err="1" smtClean="0"/>
                <a:t>gridworld</a:t>
              </a:r>
              <a:r>
                <a:rPr lang="nl-NL" sz="1400" b="0" dirty="0" smtClean="0"/>
                <a:t> </a:t>
              </a:r>
              <a:r>
                <a:rPr lang="nl-NL" sz="1400" b="0" dirty="0" err="1"/>
                <a:t>example</a:t>
              </a:r>
              <a:endParaRPr lang="nl-NL" sz="1400" b="0" dirty="0"/>
            </a:p>
          </p:txBody>
        </p:sp>
      </p:grpSp>
      <p:sp>
        <p:nvSpPr>
          <p:cNvPr id="13" name="AutoShape 85"/>
          <p:cNvSpPr>
            <a:spLocks noChangeArrowheads="1"/>
          </p:cNvSpPr>
          <p:nvPr/>
        </p:nvSpPr>
        <p:spPr bwMode="auto">
          <a:xfrm>
            <a:off x="7740352" y="3861048"/>
            <a:ext cx="72008" cy="156592"/>
          </a:xfrm>
          <a:prstGeom prst="upArrow">
            <a:avLst>
              <a:gd name="adj1" fmla="val 50000"/>
              <a:gd name="adj2" fmla="val 37500"/>
            </a:avLst>
          </a:prstGeom>
          <a:solidFill>
            <a:schemeClr val="accent2">
              <a:lumMod val="75000"/>
              <a:lumOff val="2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eaLnBrk="0" hangingPunct="0">
              <a:lnSpc>
                <a:spcPct val="101000"/>
              </a:lnSpc>
              <a:buClr>
                <a:srgbClr val="00A6D7"/>
              </a:buClr>
              <a:buSzPct val="100000"/>
              <a:buFont typeface="Tahoma" pitchFamily="34" charset="0"/>
              <a:buNone/>
            </a:pPr>
            <a:endParaRPr lang="nl-NL"/>
          </a:p>
        </p:txBody>
      </p:sp>
      <p:sp>
        <p:nvSpPr>
          <p:cNvPr id="14" name="AutoShape 85"/>
          <p:cNvSpPr>
            <a:spLocks noChangeArrowheads="1"/>
          </p:cNvSpPr>
          <p:nvPr/>
        </p:nvSpPr>
        <p:spPr bwMode="auto">
          <a:xfrm rot="16200000">
            <a:off x="7121996" y="4034781"/>
            <a:ext cx="72008" cy="156592"/>
          </a:xfrm>
          <a:prstGeom prst="upArrow">
            <a:avLst>
              <a:gd name="adj1" fmla="val 50000"/>
              <a:gd name="adj2" fmla="val 37500"/>
            </a:avLst>
          </a:prstGeom>
          <a:solidFill>
            <a:schemeClr val="accent2">
              <a:lumMod val="25000"/>
              <a:lumOff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eaLnBrk="0" hangingPunct="0">
              <a:lnSpc>
                <a:spcPct val="101000"/>
              </a:lnSpc>
              <a:buClr>
                <a:srgbClr val="00A6D7"/>
              </a:buClr>
              <a:buSzPct val="100000"/>
              <a:buFont typeface="Tahoma" pitchFamily="34" charset="0"/>
              <a:buNone/>
            </a:pPr>
            <a:endParaRPr lang="nl-NL"/>
          </a:p>
        </p:txBody>
      </p:sp>
      <p:sp>
        <p:nvSpPr>
          <p:cNvPr id="15" name="AutoShape 85"/>
          <p:cNvSpPr>
            <a:spLocks noChangeArrowheads="1"/>
          </p:cNvSpPr>
          <p:nvPr/>
        </p:nvSpPr>
        <p:spPr bwMode="auto">
          <a:xfrm rot="16200000">
            <a:off x="7494612" y="4034781"/>
            <a:ext cx="72008" cy="156592"/>
          </a:xfrm>
          <a:prstGeom prst="upArrow">
            <a:avLst>
              <a:gd name="adj1" fmla="val 50000"/>
              <a:gd name="adj2" fmla="val 37500"/>
            </a:avLst>
          </a:prstGeom>
          <a:solidFill>
            <a:schemeClr val="accent2">
              <a:lumMod val="75000"/>
              <a:lumOff val="2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eaLnBrk="0" hangingPunct="0">
              <a:lnSpc>
                <a:spcPct val="101000"/>
              </a:lnSpc>
              <a:buClr>
                <a:srgbClr val="00A6D7"/>
              </a:buClr>
              <a:buSzPct val="100000"/>
              <a:buFont typeface="Tahoma" pitchFamily="34" charset="0"/>
              <a:buNone/>
            </a:pPr>
            <a:endParaRPr lang="nl-NL"/>
          </a:p>
        </p:txBody>
      </p:sp>
      <p:sp>
        <p:nvSpPr>
          <p:cNvPr id="16" name="AutoShape 85"/>
          <p:cNvSpPr>
            <a:spLocks noChangeArrowheads="1"/>
          </p:cNvSpPr>
          <p:nvPr/>
        </p:nvSpPr>
        <p:spPr bwMode="auto">
          <a:xfrm>
            <a:off x="7740352" y="3501008"/>
            <a:ext cx="72008" cy="156592"/>
          </a:xfrm>
          <a:prstGeom prst="upArrow">
            <a:avLst>
              <a:gd name="adj1" fmla="val 50000"/>
              <a:gd name="adj2" fmla="val 37500"/>
            </a:avLst>
          </a:prstGeom>
          <a:solidFill>
            <a:schemeClr val="accent2">
              <a:lumMod val="25000"/>
              <a:lumOff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eaLnBrk="0" hangingPunct="0">
              <a:lnSpc>
                <a:spcPct val="101000"/>
              </a:lnSpc>
              <a:buClr>
                <a:srgbClr val="00A6D7"/>
              </a:buClr>
              <a:buSzPct val="100000"/>
              <a:buFont typeface="Tahoma" pitchFamily="34" charset="0"/>
              <a:buNone/>
            </a:pPr>
            <a:endParaRPr lang="nl-NL"/>
          </a:p>
        </p:txBody>
      </p:sp>
      <p:sp>
        <p:nvSpPr>
          <p:cNvPr id="17" name="AutoShape 85"/>
          <p:cNvSpPr>
            <a:spLocks noChangeArrowheads="1"/>
          </p:cNvSpPr>
          <p:nvPr/>
        </p:nvSpPr>
        <p:spPr bwMode="auto">
          <a:xfrm>
            <a:off x="7308304" y="3861048"/>
            <a:ext cx="72008" cy="156592"/>
          </a:xfrm>
          <a:prstGeom prst="upArrow">
            <a:avLst>
              <a:gd name="adj1" fmla="val 50000"/>
              <a:gd name="adj2" fmla="val 37500"/>
            </a:avLst>
          </a:prstGeom>
          <a:solidFill>
            <a:schemeClr val="accent2">
              <a:lumMod val="25000"/>
              <a:lumOff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eaLnBrk="0" hangingPunct="0">
              <a:lnSpc>
                <a:spcPct val="101000"/>
              </a:lnSpc>
              <a:buClr>
                <a:srgbClr val="00A6D7"/>
              </a:buClr>
              <a:buSzPct val="100000"/>
              <a:buFont typeface="Tahoma" pitchFamily="34" charset="0"/>
              <a:buNone/>
            </a:pPr>
            <a:endParaRPr lang="nl-NL"/>
          </a:p>
        </p:txBody>
      </p:sp>
      <p:sp>
        <p:nvSpPr>
          <p:cNvPr id="18" name="AutoShape 85"/>
          <p:cNvSpPr>
            <a:spLocks noChangeArrowheads="1"/>
          </p:cNvSpPr>
          <p:nvPr/>
        </p:nvSpPr>
        <p:spPr bwMode="auto">
          <a:xfrm rot="16200000">
            <a:off x="7494612" y="3674741"/>
            <a:ext cx="72008" cy="156592"/>
          </a:xfrm>
          <a:prstGeom prst="upArrow">
            <a:avLst>
              <a:gd name="adj1" fmla="val 50000"/>
              <a:gd name="adj2" fmla="val 37500"/>
            </a:avLst>
          </a:prstGeom>
          <a:solidFill>
            <a:schemeClr val="accent2">
              <a:lumMod val="25000"/>
              <a:lumOff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eaLnBrk="0" hangingPunct="0">
              <a:lnSpc>
                <a:spcPct val="101000"/>
              </a:lnSpc>
              <a:buClr>
                <a:srgbClr val="00A6D7"/>
              </a:buClr>
              <a:buSzPct val="100000"/>
              <a:buFont typeface="Tahoma" pitchFamily="34" charset="0"/>
              <a:buNone/>
            </a:pPr>
            <a:endParaRPr lang="nl-NL"/>
          </a:p>
        </p:txBody>
      </p:sp>
      <p:sp>
        <p:nvSpPr>
          <p:cNvPr id="20" name="AutoShape 85"/>
          <p:cNvSpPr>
            <a:spLocks noChangeArrowheads="1"/>
          </p:cNvSpPr>
          <p:nvPr/>
        </p:nvSpPr>
        <p:spPr bwMode="auto">
          <a:xfrm flipV="1">
            <a:off x="7308304" y="4280520"/>
            <a:ext cx="72008" cy="156592"/>
          </a:xfrm>
          <a:prstGeom prst="upArrow">
            <a:avLst>
              <a:gd name="adj1" fmla="val 50000"/>
              <a:gd name="adj2" fmla="val 37500"/>
            </a:avLst>
          </a:prstGeom>
          <a:solidFill>
            <a:schemeClr val="accent2">
              <a:lumMod val="25000"/>
              <a:lumOff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eaLnBrk="0" hangingPunct="0">
              <a:lnSpc>
                <a:spcPct val="101000"/>
              </a:lnSpc>
              <a:buClr>
                <a:srgbClr val="00A6D7"/>
              </a:buClr>
              <a:buSzPct val="100000"/>
              <a:buFont typeface="Tahoma" pitchFamily="34" charset="0"/>
              <a:buNone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14134515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Prediction intervals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Calculate prediction interval</a:t>
            </a:r>
          </a:p>
          <a:p>
            <a:endParaRPr lang="en-US" dirty="0" smtClean="0"/>
          </a:p>
          <a:p>
            <a:r>
              <a:rPr lang="en-US" dirty="0" smtClean="0"/>
              <a:t>Introduce prediction interval limit</a:t>
            </a:r>
            <a:endParaRPr lang="nl-NL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TextBox 4"/>
              <p:cNvSpPr txBox="1"/>
              <p:nvPr/>
            </p:nvSpPr>
            <p:spPr>
              <a:xfrm>
                <a:off x="4376644" y="2148875"/>
                <a:ext cx="1045735" cy="4818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NL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NL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644" y="2148875"/>
                <a:ext cx="1045735" cy="481863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b="-506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TextBox 6"/>
              <p:cNvSpPr txBox="1"/>
              <p:nvPr/>
            </p:nvSpPr>
            <p:spPr>
              <a:xfrm>
                <a:off x="4985236" y="2780928"/>
                <a:ext cx="1152047" cy="4818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NL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NL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5236" y="2780928"/>
                <a:ext cx="1152047" cy="481863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b="-506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403648" y="5682734"/>
            <a:ext cx="288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 smtClean="0"/>
              <a:t>Use modeled state-transition</a:t>
            </a:r>
            <a:endParaRPr lang="nl-NL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5364088" y="5682734"/>
            <a:ext cx="331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 smtClean="0"/>
              <a:t>Discard modeled state-transition</a:t>
            </a:r>
            <a:endParaRPr lang="nl-NL" sz="1600" dirty="0"/>
          </a:p>
        </p:txBody>
      </p:sp>
      <p:pic>
        <p:nvPicPr>
          <p:cNvPr id="11" name="Picture 10" descr="Predint_nok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16016" y="3429000"/>
            <a:ext cx="3447295" cy="2340869"/>
          </a:xfrm>
          <a:prstGeom prst="rect">
            <a:avLst/>
          </a:prstGeom>
        </p:spPr>
      </p:pic>
      <p:pic>
        <p:nvPicPr>
          <p:cNvPr id="12" name="Picture 11" descr="Predint_ok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5576" y="3645024"/>
            <a:ext cx="3447295" cy="21518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Learning </a:t>
            </a:r>
            <a:r>
              <a:rPr lang="en-US" dirty="0" smtClean="0"/>
              <a:t>setup</a:t>
            </a:r>
            <a:r>
              <a:rPr lang="nl-NL" dirty="0" smtClean="0"/>
              <a:t>: </a:t>
            </a:r>
            <a:br>
              <a:rPr lang="nl-NL" dirty="0" smtClean="0"/>
            </a:br>
            <a:r>
              <a:rPr lang="en-US" dirty="0" smtClean="0"/>
              <a:t>inverted</a:t>
            </a:r>
            <a:r>
              <a:rPr lang="nl-NL" dirty="0" smtClean="0"/>
              <a:t> pendulum simulation</a:t>
            </a:r>
            <a:endParaRPr lang="nl-NL" dirty="0"/>
          </a:p>
        </p:txBody>
      </p:sp>
      <p:pic>
        <p:nvPicPr>
          <p:cNvPr id="262" name="Picture 261" descr="pendulum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92080" y="1674295"/>
            <a:ext cx="3423632" cy="25998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721037" y="4437112"/>
            <a:ext cx="3536161" cy="677430"/>
          </a:xfrm>
          <a:prstGeom prst="rect">
            <a:avLst/>
          </a:prstGeom>
          <a:blipFill rotWithShape="1">
            <a:blip r:embed="rId4" cstate="print"/>
            <a:stretch>
              <a:fillRect/>
            </a:stretch>
          </a:blipFill>
        </p:spPr>
        <p:txBody>
          <a:bodyPr/>
          <a:lstStyle/>
          <a:p>
            <a:r>
              <a:rPr lang="nl-NL">
                <a:solidFill>
                  <a:schemeClr val="tx1">
                    <a:lumMod val="50000"/>
                    <a:lumOff val="50000"/>
                  </a:schemeClr>
                </a:solidFill>
              </a:rPr>
              <a:t> 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TextBox 6"/>
              <p:cNvSpPr txBox="1"/>
              <p:nvPr/>
            </p:nvSpPr>
            <p:spPr>
              <a:xfrm>
                <a:off x="1813636" y="2751334"/>
                <a:ext cx="3214790" cy="505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𝑟</m:t>
                      </m:r>
                      <m:d>
                        <m:d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𝑢</m:t>
                          </m:r>
                        </m:e>
                      </m:d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=−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𝑄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𝑢𝑅𝑢</m:t>
                      </m:r>
                    </m:oMath>
                  </m:oMathPara>
                </a14:m>
                <a:endParaRPr lang="nl-NL" sz="16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3636" y="2751334"/>
                <a:ext cx="3214790" cy="505075"/>
              </a:xfrm>
              <a:prstGeom prst="rect">
                <a:avLst/>
              </a:prstGeom>
              <a:blipFill rotWithShape="1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TextBox 7"/>
              <p:cNvSpPr txBox="1"/>
              <p:nvPr/>
            </p:nvSpPr>
            <p:spPr>
              <a:xfrm>
                <a:off x="1813636" y="3256409"/>
                <a:ext cx="2298899" cy="507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𝑄</m:t>
                      </m:r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0.1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, </m:t>
                      </m:r>
                      <m:r>
                        <a:rPr lang="en-US" sz="1600" b="0" i="1" smtClean="0">
                          <a:latin typeface="Cambria Math"/>
                        </a:rPr>
                        <m:t>𝑅</m:t>
                      </m:r>
                      <m:r>
                        <a:rPr lang="en-US" sz="1600" b="0" i="1" smtClean="0">
                          <a:latin typeface="Cambria Math"/>
                        </a:rPr>
                        <m:t>=0.01</m:t>
                      </m:r>
                    </m:oMath>
                  </m:oMathPara>
                </a14:m>
                <a:endParaRPr lang="nl-NL" sz="16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3636" y="3256409"/>
                <a:ext cx="2298899" cy="507960"/>
              </a:xfrm>
              <a:prstGeom prst="rect">
                <a:avLst/>
              </a:prstGeom>
              <a:blipFill rotWithShape="1">
                <a:blip r:embed="rId6" cstate="print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/>
          <p:cNvSpPr/>
          <p:nvPr/>
        </p:nvSpPr>
        <p:spPr bwMode="auto">
          <a:xfrm>
            <a:off x="6828060" y="3187576"/>
            <a:ext cx="504056" cy="50405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7585" y="3193132"/>
            <a:ext cx="4484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m</a:t>
            </a:r>
            <a:endParaRPr lang="nl-NL" i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2" name="TextBox 1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724128" y="5193243"/>
            <a:ext cx="1944122" cy="972061"/>
          </a:xfrm>
          <a:prstGeom prst="rect">
            <a:avLst/>
          </a:prstGeom>
          <a:blipFill rotWithShape="1">
            <a:blip r:embed="rId7" cstate="print"/>
            <a:stretch>
              <a:fillRect/>
            </a:stretch>
          </a:blipFill>
        </p:spPr>
        <p:txBody>
          <a:bodyPr/>
          <a:lstStyle/>
          <a:p>
            <a:r>
              <a:rPr lang="nl-NL">
                <a:solidFill>
                  <a:schemeClr val="tx1">
                    <a:lumMod val="50000"/>
                    <a:lumOff val="50000"/>
                  </a:schemeClr>
                </a:solidFill>
              </a:rPr>
              <a:t> </a:t>
            </a:r>
          </a:p>
        </p:txBody>
      </p:sp>
      <p:cxnSp>
        <p:nvCxnSpPr>
          <p:cNvPr id="15" name="Straight Connector 14"/>
          <p:cNvCxnSpPr/>
          <p:nvPr/>
        </p:nvCxnSpPr>
        <p:spPr bwMode="auto">
          <a:xfrm flipH="1" flipV="1">
            <a:off x="7052892" y="2878208"/>
            <a:ext cx="14988" cy="3093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Arc 19"/>
          <p:cNvSpPr/>
          <p:nvPr/>
        </p:nvSpPr>
        <p:spPr bwMode="auto">
          <a:xfrm rot="21413291">
            <a:off x="6897539" y="2648636"/>
            <a:ext cx="444240" cy="432048"/>
          </a:xfrm>
          <a:prstGeom prst="arc">
            <a:avLst>
              <a:gd name="adj1" fmla="val 16200000"/>
              <a:gd name="adj2" fmla="val 5402386"/>
            </a:avLst>
          </a:prstGeom>
          <a:solidFill>
            <a:schemeClr val="bg1">
              <a:lumMod val="95000"/>
              <a:alpha val="25000"/>
            </a:schemeClr>
          </a:solidFill>
          <a:ln w="9525" cap="rnd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48264" y="2348880"/>
            <a:ext cx="606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i="1" dirty="0" smtClean="0"/>
              <a:t>θ</a:t>
            </a:r>
            <a:r>
              <a:rPr lang="en-US" sz="1600" i="1" dirty="0" smtClean="0"/>
              <a:t>, </a:t>
            </a:r>
            <a:r>
              <a:rPr lang="el-GR" sz="1600" i="1" dirty="0" smtClean="0"/>
              <a:t>ω</a:t>
            </a:r>
            <a:endParaRPr lang="nl-NL" sz="1600" i="1" dirty="0"/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611560" y="1887859"/>
            <a:ext cx="4320479" cy="3917405"/>
          </a:xfrm>
        </p:spPr>
        <p:txBody>
          <a:bodyPr/>
          <a:lstStyle/>
          <a:p>
            <a:r>
              <a:rPr lang="en-US" sz="1800" dirty="0" smtClean="0"/>
              <a:t>2 continuous state-variables:</a:t>
            </a:r>
          </a:p>
          <a:p>
            <a:r>
              <a:rPr lang="en-US" sz="1800" dirty="0" smtClean="0"/>
              <a:t>1 input:   {</a:t>
            </a:r>
            <a:r>
              <a:rPr lang="en-US" sz="1800" i="1" dirty="0" smtClean="0"/>
              <a:t>-3V, 0, +3V </a:t>
            </a:r>
            <a:r>
              <a:rPr lang="en-US" sz="1800" dirty="0" smtClean="0"/>
              <a:t>}</a:t>
            </a:r>
          </a:p>
          <a:p>
            <a:r>
              <a:rPr lang="en-US" sz="1800" dirty="0" smtClean="0"/>
              <a:t>Swing-up task </a:t>
            </a:r>
          </a:p>
          <a:p>
            <a:r>
              <a:rPr lang="en-US" sz="1800" dirty="0" smtClean="0"/>
              <a:t>Reward: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sz="1800" dirty="0" smtClean="0"/>
          </a:p>
          <a:p>
            <a:r>
              <a:rPr lang="en-US" sz="1800" dirty="0" smtClean="0"/>
              <a:t>Learning experiment:</a:t>
            </a:r>
          </a:p>
          <a:p>
            <a:pPr lvl="1"/>
            <a:r>
              <a:rPr lang="en-US" sz="1600" dirty="0" smtClean="0"/>
              <a:t>1000 trials</a:t>
            </a:r>
          </a:p>
          <a:p>
            <a:pPr lvl="1"/>
            <a:r>
              <a:rPr lang="en-US" sz="1600" dirty="0" smtClean="0"/>
              <a:t>100 time-steps per trial (3 </a:t>
            </a:r>
            <a:r>
              <a:rPr lang="en-US" sz="1600" dirty="0"/>
              <a:t>seconds</a:t>
            </a:r>
            <a:r>
              <a:rPr lang="en-US" sz="1600" dirty="0" smtClean="0"/>
              <a:t>)</a:t>
            </a:r>
          </a:p>
          <a:p>
            <a:pPr lvl="1"/>
            <a:r>
              <a:rPr lang="en-US" sz="1600" dirty="0" smtClean="0"/>
              <a:t>3 </a:t>
            </a:r>
            <a:r>
              <a:rPr lang="en-US" sz="1600" dirty="0"/>
              <a:t>model-based experiences per </a:t>
            </a:r>
            <a:r>
              <a:rPr lang="en-US" sz="1600" dirty="0" smtClean="0"/>
              <a:t>time-step</a:t>
            </a:r>
            <a:endParaRPr lang="en-US" sz="1600" dirty="0"/>
          </a:p>
          <a:p>
            <a:pPr lvl="1"/>
            <a:endParaRPr lang="en-US" dirty="0" smtClean="0"/>
          </a:p>
          <a:p>
            <a:endParaRPr lang="nl-NL" dirty="0"/>
          </a:p>
        </p:txBody>
      </p:sp>
      <p:sp>
        <p:nvSpPr>
          <p:cNvPr id="3" name="TextBox 2"/>
          <p:cNvSpPr txBox="1"/>
          <p:nvPr/>
        </p:nvSpPr>
        <p:spPr>
          <a:xfrm>
            <a:off x="5292080" y="5106670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 smtClean="0"/>
              <a:t>LLR model:</a:t>
            </a:r>
            <a:endParaRPr lang="nl-NL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5292080" y="4335621"/>
            <a:ext cx="1415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 smtClean="0"/>
              <a:t>Exact model:</a:t>
            </a:r>
            <a:endParaRPr lang="nl-NL" sz="16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06526470"/>
              </p:ext>
            </p:extLst>
          </p:nvPr>
        </p:nvGraphicFramePr>
        <p:xfrm>
          <a:off x="3908333" y="1772816"/>
          <a:ext cx="303627" cy="503576"/>
        </p:xfrm>
        <a:graphic>
          <a:graphicData uri="http://schemas.openxmlformats.org/presentationml/2006/ole">
            <p:oleObj spid="_x0000_s37895" name="Equation" r:id="rId8" imgW="520474" imgH="863225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Learning </a:t>
            </a:r>
            <a:r>
              <a:rPr lang="en-US" dirty="0" smtClean="0"/>
              <a:t>results</a:t>
            </a:r>
            <a:r>
              <a:rPr lang="nl-NL" dirty="0" smtClean="0"/>
              <a:t>:</a:t>
            </a:r>
            <a:br>
              <a:rPr lang="nl-NL" dirty="0" smtClean="0"/>
            </a:br>
            <a:r>
              <a:rPr lang="nl-NL" dirty="0" smtClean="0"/>
              <a:t>Using LLR model</a:t>
            </a:r>
            <a:endParaRPr lang="nl-NL" dirty="0"/>
          </a:p>
        </p:txBody>
      </p:sp>
      <p:sp>
        <p:nvSpPr>
          <p:cNvPr id="269" name="Content Placeholder 268"/>
          <p:cNvSpPr>
            <a:spLocks noGrp="1"/>
          </p:cNvSpPr>
          <p:nvPr>
            <p:ph idx="1"/>
          </p:nvPr>
        </p:nvSpPr>
        <p:spPr>
          <a:xfrm>
            <a:off x="971600" y="4941168"/>
            <a:ext cx="7920880" cy="1008112"/>
          </a:xfrm>
        </p:spPr>
        <p:txBody>
          <a:bodyPr/>
          <a:lstStyle/>
          <a:p>
            <a:r>
              <a:rPr lang="en-US" dirty="0">
                <a:sym typeface="Wingdings" pitchFamily="2" charset="2"/>
              </a:rPr>
              <a:t>Final solution is slightly worse than for the exact model</a:t>
            </a:r>
          </a:p>
          <a:p>
            <a:endParaRPr lang="en-US" dirty="0" smtClean="0"/>
          </a:p>
          <a:p>
            <a:r>
              <a:rPr lang="en-US" dirty="0" smtClean="0"/>
              <a:t>Model-based experience is accurate enough to be </a:t>
            </a:r>
            <a:r>
              <a:rPr lang="en-US" dirty="0" smtClean="0"/>
              <a:t>used in learning</a:t>
            </a:r>
            <a:endParaRPr lang="en-US" dirty="0" smtClean="0"/>
          </a:p>
          <a:p>
            <a:endParaRPr lang="en-US" dirty="0">
              <a:sym typeface="Wingdings" pitchFamily="2" charset="2"/>
            </a:endParaRP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39752" y="1556792"/>
            <a:ext cx="4355976" cy="32669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Learning </a:t>
            </a:r>
            <a:r>
              <a:rPr lang="en-US" dirty="0" smtClean="0"/>
              <a:t>results</a:t>
            </a:r>
            <a:r>
              <a:rPr lang="nl-NL" dirty="0" smtClean="0"/>
              <a:t>:</a:t>
            </a:r>
            <a:br>
              <a:rPr lang="nl-NL" dirty="0" smtClean="0"/>
            </a:br>
            <a:r>
              <a:rPr lang="nl-NL" dirty="0" smtClean="0"/>
              <a:t>SARSA </a:t>
            </a:r>
            <a:r>
              <a:rPr lang="en-US" dirty="0" smtClean="0"/>
              <a:t>and</a:t>
            </a:r>
            <a:r>
              <a:rPr lang="nl-NL" dirty="0" smtClean="0"/>
              <a:t> Random </a:t>
            </a:r>
            <a:r>
              <a:rPr lang="nl-NL" dirty="0" err="1" smtClean="0"/>
              <a:t>Dyna</a:t>
            </a:r>
            <a:endParaRPr lang="nl-NL" dirty="0"/>
          </a:p>
        </p:txBody>
      </p:sp>
      <p:sp>
        <p:nvSpPr>
          <p:cNvPr id="269" name="Content Placeholder 268"/>
          <p:cNvSpPr>
            <a:spLocks noGrp="1"/>
          </p:cNvSpPr>
          <p:nvPr>
            <p:ph idx="1"/>
          </p:nvPr>
        </p:nvSpPr>
        <p:spPr>
          <a:xfrm>
            <a:off x="971600" y="4797152"/>
            <a:ext cx="7704856" cy="1321428"/>
          </a:xfrm>
        </p:spPr>
        <p:txBody>
          <a:bodyPr/>
          <a:lstStyle/>
          <a:p>
            <a:r>
              <a:rPr lang="en-US" dirty="0" smtClean="0"/>
              <a:t>Adding LLR model to learning process increases learning speed</a:t>
            </a:r>
          </a:p>
          <a:p>
            <a:endParaRPr lang="en-US" dirty="0" smtClean="0"/>
          </a:p>
          <a:p>
            <a:r>
              <a:rPr lang="en-US" dirty="0" smtClean="0"/>
              <a:t>Larger prediction interval limit </a:t>
            </a:r>
            <a:r>
              <a:rPr lang="en-US" dirty="0" smtClean="0">
                <a:sym typeface="Wingdings" pitchFamily="2" charset="2"/>
              </a:rPr>
              <a:t> more experiences to learn from  faster learning</a:t>
            </a:r>
            <a:endParaRPr lang="en-US" dirty="0">
              <a:sym typeface="Wingdings" pitchFamily="2" charset="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39752" y="1553110"/>
            <a:ext cx="4320480" cy="324807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Learning </a:t>
            </a:r>
            <a:r>
              <a:rPr lang="en-US" dirty="0" smtClean="0"/>
              <a:t>results</a:t>
            </a:r>
            <a:r>
              <a:rPr lang="nl-NL" dirty="0" smtClean="0"/>
              <a:t>: </a:t>
            </a:r>
            <a:br>
              <a:rPr lang="nl-NL" dirty="0" smtClean="0"/>
            </a:br>
            <a:r>
              <a:rPr lang="nl-NL" dirty="0" err="1" smtClean="0"/>
              <a:t>Prioritized</a:t>
            </a:r>
            <a:r>
              <a:rPr lang="nl-NL" dirty="0" smtClean="0"/>
              <a:t> </a:t>
            </a:r>
            <a:r>
              <a:rPr lang="nl-NL" dirty="0" err="1" smtClean="0"/>
              <a:t>Sweeping</a:t>
            </a:r>
            <a:endParaRPr lang="nl-NL" dirty="0"/>
          </a:p>
        </p:txBody>
      </p:sp>
      <p:sp>
        <p:nvSpPr>
          <p:cNvPr id="8" name="Content Placeholder 268"/>
          <p:cNvSpPr txBox="1">
            <a:spLocks/>
          </p:cNvSpPr>
          <p:nvPr/>
        </p:nvSpPr>
        <p:spPr bwMode="auto">
          <a:xfrm>
            <a:off x="971600" y="2276872"/>
            <a:ext cx="7848871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195263" marR="0" lvl="0" indent="-195263" algn="l" defTabSz="914400" rtl="0" eaLnBrk="1" fontAlgn="base" latinLnBrk="0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Prediction interval limit is needed to prevent ‘unlearning’</a:t>
            </a:r>
          </a:p>
          <a:p>
            <a:pPr marL="195263" marR="0" lvl="0" indent="-195263" algn="l" defTabSz="914400" rtl="0" eaLnBrk="1" fontAlgn="base" latinLnBrk="0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Char char="•"/>
              <a:tabLst/>
              <a:defRPr/>
            </a:pPr>
            <a:endParaRPr lang="en-US" sz="2000" kern="0" dirty="0">
              <a:latin typeface="+mn-lt"/>
            </a:endParaRPr>
          </a:p>
          <a:p>
            <a:pPr marL="195263" marR="0" lvl="0" indent="-195263" algn="l" defTabSz="914400" rtl="0" eaLnBrk="1" fontAlgn="base" latinLnBrk="0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Optimal setting discards 7% of the modeled experiences</a:t>
            </a:r>
            <a:endParaRPr kumimoji="0" lang="nl-NL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12703" y="3513834"/>
            <a:ext cx="2747129" cy="276999"/>
            <a:chOff x="395536" y="3296017"/>
            <a:chExt cx="2747129" cy="276999"/>
          </a:xfrm>
        </p:grpSpPr>
        <p:cxnSp>
          <p:nvCxnSpPr>
            <p:cNvPr id="9" name="Straight Arrow Connector 8"/>
            <p:cNvCxnSpPr/>
            <p:nvPr/>
          </p:nvCxnSpPr>
          <p:spPr bwMode="auto">
            <a:xfrm>
              <a:off x="539552" y="3561184"/>
              <a:ext cx="2603113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395536" y="3296017"/>
              <a:ext cx="25687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Increasing prediction interval limit</a:t>
              </a:r>
              <a:endParaRPr lang="nl-NL" sz="1200" dirty="0"/>
            </a:p>
          </p:txBody>
        </p:sp>
      </p:grpSp>
      <p:pic>
        <p:nvPicPr>
          <p:cNvPr id="11" name="Content Placeholder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344" r="7394"/>
          <a:stretch/>
        </p:blipFill>
        <p:spPr bwMode="auto">
          <a:xfrm>
            <a:off x="6948264" y="3895680"/>
            <a:ext cx="2154803" cy="1835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857" r="6592"/>
          <a:stretch/>
        </p:blipFill>
        <p:spPr>
          <a:xfrm>
            <a:off x="4660523" y="3873159"/>
            <a:ext cx="2215733" cy="1860097"/>
          </a:xfrm>
          <a:prstGeom prst="rect">
            <a:avLst/>
          </a:prstGeom>
          <a:ln w="12700">
            <a:solidFill>
              <a:srgbClr val="00B050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383" r="4992"/>
          <a:stretch/>
        </p:blipFill>
        <p:spPr>
          <a:xfrm>
            <a:off x="2329731" y="3873159"/>
            <a:ext cx="2242269" cy="1860097"/>
          </a:xfrm>
          <a:prstGeom prst="rect">
            <a:avLst/>
          </a:prstGeom>
          <a:ln>
            <a:noFill/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6633"/>
          <a:stretch/>
        </p:blipFill>
        <p:spPr>
          <a:xfrm>
            <a:off x="35496" y="3862840"/>
            <a:ext cx="2310139" cy="1860097"/>
          </a:xfrm>
          <a:prstGeom prst="rect">
            <a:avLst/>
          </a:prstGeom>
          <a:ln>
            <a:noFill/>
          </a:ln>
        </p:spPr>
      </p:pic>
      <p:cxnSp>
        <p:nvCxnSpPr>
          <p:cNvPr id="16" name="Straight Connector 15"/>
          <p:cNvCxnSpPr/>
          <p:nvPr/>
        </p:nvCxnSpPr>
        <p:spPr bwMode="auto">
          <a:xfrm>
            <a:off x="4906342" y="5943764"/>
            <a:ext cx="44185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33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7927082" y="5943763"/>
            <a:ext cx="44185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3333CC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Rectangle 17"/>
          <p:cNvSpPr/>
          <p:nvPr/>
        </p:nvSpPr>
        <p:spPr bwMode="auto">
          <a:xfrm>
            <a:off x="5963548" y="5872076"/>
            <a:ext cx="441852" cy="144016"/>
          </a:xfrm>
          <a:prstGeom prst="rect">
            <a:avLst/>
          </a:prstGeom>
          <a:solidFill>
            <a:srgbClr val="6666FF"/>
          </a:solidFill>
          <a:ln w="9525" cap="flat" cmpd="sng" algn="ctr">
            <a:solidFill>
              <a:schemeClr val="accent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21374" y="5805264"/>
            <a:ext cx="576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 smtClean="0"/>
              <a:t>Mean</a:t>
            </a:r>
            <a:endParaRPr lang="nl-NL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378580" y="5805584"/>
            <a:ext cx="1505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 smtClean="0"/>
              <a:t>Standard deviation</a:t>
            </a:r>
            <a:endParaRPr lang="nl-NL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8359130" y="5805264"/>
            <a:ext cx="1109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 err="1" smtClean="0"/>
              <a:t>Extrema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xmlns="" val="195555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results:</a:t>
            </a:r>
            <a:br>
              <a:rPr lang="en-US" dirty="0" smtClean="0"/>
            </a:br>
            <a:r>
              <a:rPr lang="en-US" dirty="0" smtClean="0"/>
              <a:t>Prioritized Sweeping (PS)</a:t>
            </a:r>
            <a:endParaRPr lang="en-US" dirty="0"/>
          </a:p>
        </p:txBody>
      </p:sp>
      <p:sp>
        <p:nvSpPr>
          <p:cNvPr id="8" name="Content Placeholder 268"/>
          <p:cNvSpPr txBox="1">
            <a:spLocks/>
          </p:cNvSpPr>
          <p:nvPr/>
        </p:nvSpPr>
        <p:spPr bwMode="auto">
          <a:xfrm>
            <a:off x="971600" y="4797152"/>
            <a:ext cx="7648575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195263" marR="0" lvl="0" indent="-195263" algn="l" defTabSz="914400" rtl="0" eaLnBrk="1" fontAlgn="base" latinLnBrk="0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Char char="•"/>
              <a:tabLst/>
              <a:defRPr/>
            </a:pPr>
            <a:r>
              <a:rPr lang="en-US" sz="2000" kern="0" noProof="0" dirty="0" smtClean="0">
                <a:latin typeface="+mn-lt"/>
              </a:rPr>
              <a:t>Prediction interval limit has a big effect on the learning speed</a:t>
            </a:r>
          </a:p>
          <a:p>
            <a:pPr marL="195263" marR="0" lvl="0" indent="-195263" algn="l" defTabSz="914400" rtl="0" eaLnBrk="1" fontAlgn="base" latinLnBrk="0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Char char="•"/>
              <a:tabLst/>
              <a:defRPr/>
            </a:pPr>
            <a:endParaRPr kumimoji="0" lang="en-US" sz="2000" b="0" i="0" u="none" strike="noStrike" kern="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95263" lvl="0" indent="-195263" algn="l">
              <a:lnSpc>
                <a:spcPts val="2500"/>
              </a:lnSpc>
              <a:buClr>
                <a:schemeClr val="bg2"/>
              </a:buClr>
              <a:buFontTx/>
              <a:buChar char="•"/>
              <a:defRPr/>
            </a:pPr>
            <a:r>
              <a:rPr lang="en-US" sz="2000" kern="0" noProof="0" dirty="0" smtClean="0">
                <a:latin typeface="+mn-lt"/>
              </a:rPr>
              <a:t>A trade-off between few very accurate and many </a:t>
            </a:r>
            <a:r>
              <a:rPr lang="en-US" sz="2000" kern="0" dirty="0">
                <a:latin typeface="+mn-lt"/>
              </a:rPr>
              <a:t>inaccurate </a:t>
            </a:r>
            <a:r>
              <a:rPr lang="en-US" sz="2000" kern="0" dirty="0" smtClean="0">
                <a:latin typeface="+mn-lt"/>
              </a:rPr>
              <a:t>modeled state-transitions</a:t>
            </a:r>
            <a:endParaRPr kumimoji="0" lang="nl-NL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39752" y="1556792"/>
            <a:ext cx="4316376" cy="324498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95555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403225"/>
            <a:ext cx="7772400" cy="10541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Reinforcement Learning method</a:t>
            </a:r>
            <a:endParaRPr lang="en-GB" sz="2000" dirty="0" smtClean="0"/>
          </a:p>
        </p:txBody>
      </p:sp>
      <p:pic>
        <p:nvPicPr>
          <p:cNvPr id="37893" name="Picture 31" descr="RLblockschem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88806" y="2019548"/>
            <a:ext cx="2787650" cy="184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25513" y="1916832"/>
            <a:ext cx="7648575" cy="3816424"/>
          </a:xfrm>
        </p:spPr>
        <p:txBody>
          <a:bodyPr/>
          <a:lstStyle/>
          <a:p>
            <a:r>
              <a:rPr lang="en-US" dirty="0" smtClean="0"/>
              <a:t>Agent learns by </a:t>
            </a:r>
            <a:r>
              <a:rPr lang="en-US" dirty="0" smtClean="0">
                <a:solidFill>
                  <a:srgbClr val="FF0000"/>
                </a:solidFill>
              </a:rPr>
              <a:t>trial-and-error</a:t>
            </a:r>
          </a:p>
          <a:p>
            <a:endParaRPr lang="en-US" dirty="0" smtClean="0"/>
          </a:p>
          <a:p>
            <a:r>
              <a:rPr lang="en-US" b="1" dirty="0" smtClean="0"/>
              <a:t>Repeat</a:t>
            </a:r>
            <a:r>
              <a:rPr lang="en-US" dirty="0" smtClean="0"/>
              <a:t> for every state </a:t>
            </a:r>
            <a:r>
              <a:rPr lang="en-US" i="1" dirty="0" smtClean="0"/>
              <a:t>s</a:t>
            </a:r>
            <a:r>
              <a:rPr lang="en-US" dirty="0" smtClean="0"/>
              <a:t> 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Try</a:t>
            </a:r>
            <a:r>
              <a:rPr lang="en-US" dirty="0" smtClean="0"/>
              <a:t> an action </a:t>
            </a:r>
            <a:r>
              <a:rPr lang="en-US" i="1" dirty="0" smtClean="0"/>
              <a:t>a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Observe</a:t>
            </a:r>
            <a:r>
              <a:rPr lang="en-US" dirty="0" smtClean="0"/>
              <a:t> a state-transition to </a:t>
            </a:r>
            <a:r>
              <a:rPr lang="en-US" i="1" dirty="0" smtClean="0"/>
              <a:t>s’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Receive</a:t>
            </a:r>
            <a:r>
              <a:rPr lang="en-US" dirty="0" smtClean="0"/>
              <a:t> reward </a:t>
            </a:r>
            <a:r>
              <a:rPr lang="en-US" i="1" dirty="0" smtClean="0"/>
              <a:t>r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Update</a:t>
            </a:r>
            <a:r>
              <a:rPr lang="en-US" dirty="0" smtClean="0"/>
              <a:t> (learn) value </a:t>
            </a:r>
            <a:r>
              <a:rPr lang="en-US" i="1" dirty="0" smtClean="0"/>
              <a:t>Q(</a:t>
            </a:r>
            <a:r>
              <a:rPr lang="en-US" i="1" dirty="0" err="1" smtClean="0"/>
              <a:t>s,a</a:t>
            </a:r>
            <a:r>
              <a:rPr lang="en-US" i="1" dirty="0" smtClean="0"/>
              <a:t>)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Maximize </a:t>
            </a:r>
            <a:r>
              <a:rPr lang="en-US" dirty="0" smtClean="0">
                <a:solidFill>
                  <a:srgbClr val="FF0000"/>
                </a:solidFill>
              </a:rPr>
              <a:t>return</a:t>
            </a:r>
            <a:r>
              <a:rPr lang="en-US" dirty="0" smtClean="0"/>
              <a:t>: </a:t>
            </a:r>
          </a:p>
          <a:p>
            <a:endParaRPr lang="en-US" dirty="0" smtClean="0"/>
          </a:p>
          <a:p>
            <a:r>
              <a:rPr lang="en-US" dirty="0" smtClean="0"/>
              <a:t>Find </a:t>
            </a:r>
            <a:r>
              <a:rPr lang="en-US" dirty="0" smtClean="0">
                <a:solidFill>
                  <a:srgbClr val="FF0000"/>
                </a:solidFill>
              </a:rPr>
              <a:t>value-function</a:t>
            </a:r>
            <a:r>
              <a:rPr lang="en-US" dirty="0" smtClean="0"/>
              <a:t>:  </a:t>
            </a:r>
          </a:p>
          <a:p>
            <a:endParaRPr lang="en-US" dirty="0" smtClean="0"/>
          </a:p>
          <a:p>
            <a:r>
              <a:rPr lang="en-US" dirty="0" smtClean="0"/>
              <a:t>Control </a:t>
            </a:r>
            <a:r>
              <a:rPr lang="en-US" dirty="0" smtClean="0">
                <a:solidFill>
                  <a:srgbClr val="FF0000"/>
                </a:solidFill>
              </a:rPr>
              <a:t>policy</a:t>
            </a:r>
            <a:r>
              <a:rPr lang="en-US" dirty="0" smtClean="0"/>
              <a:t>: choose action with highest return</a:t>
            </a:r>
            <a:endParaRPr lang="nl-NL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131840" y="4293096"/>
          <a:ext cx="1296144" cy="688576"/>
        </p:xfrm>
        <a:graphic>
          <a:graphicData uri="http://schemas.openxmlformats.org/presentationml/2006/ole">
            <p:oleObj spid="_x0000_s87042" name="Equation" r:id="rId5" imgW="812520" imgH="431640" progId="Equation.DSMT4">
              <p:embed/>
            </p:oleObj>
          </a:graphicData>
        </a:graphic>
      </p:graphicFrame>
      <p:graphicFrame>
        <p:nvGraphicFramePr>
          <p:cNvPr id="87043" name="Object 3"/>
          <p:cNvGraphicFramePr>
            <a:graphicFrameLocks noChangeAspect="1"/>
          </p:cNvGraphicFramePr>
          <p:nvPr/>
        </p:nvGraphicFramePr>
        <p:xfrm>
          <a:off x="3624263" y="5040411"/>
          <a:ext cx="2892425" cy="404813"/>
        </p:xfrm>
        <a:graphic>
          <a:graphicData uri="http://schemas.openxmlformats.org/presentationml/2006/ole">
            <p:oleObj spid="_x0000_s87043" name="Equation" r:id="rId6" imgW="1815840" imgH="25380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results:</a:t>
            </a:r>
            <a:br>
              <a:rPr lang="en-US" dirty="0" smtClean="0"/>
            </a:br>
            <a:r>
              <a:rPr lang="en-US" dirty="0" smtClean="0"/>
              <a:t>Algorithms compared</a:t>
            </a:r>
            <a:endParaRPr lang="en-US" dirty="0"/>
          </a:p>
        </p:txBody>
      </p:sp>
      <p:sp>
        <p:nvSpPr>
          <p:cNvPr id="269" name="Content Placeholder 268"/>
          <p:cNvSpPr>
            <a:spLocks noGrp="1"/>
          </p:cNvSpPr>
          <p:nvPr>
            <p:ph idx="1"/>
          </p:nvPr>
        </p:nvSpPr>
        <p:spPr>
          <a:xfrm>
            <a:off x="997521" y="4797152"/>
            <a:ext cx="7822951" cy="1287016"/>
          </a:xfrm>
        </p:spPr>
        <p:txBody>
          <a:bodyPr/>
          <a:lstStyle/>
          <a:p>
            <a:r>
              <a:rPr lang="en-US" dirty="0" smtClean="0"/>
              <a:t>Optimal settings for all algorithms</a:t>
            </a:r>
          </a:p>
          <a:p>
            <a:r>
              <a:rPr lang="en-US" dirty="0" err="1" smtClean="0"/>
              <a:t>Dyna</a:t>
            </a:r>
            <a:r>
              <a:rPr lang="en-US" dirty="0" smtClean="0"/>
              <a:t> improves learning speed compared to model-free SARSA</a:t>
            </a:r>
          </a:p>
          <a:p>
            <a:r>
              <a:rPr lang="en-US" dirty="0" smtClean="0"/>
              <a:t>Prioritized Sweeping and Look Ahead </a:t>
            </a:r>
            <a:r>
              <a:rPr lang="en-US" dirty="0" err="1" smtClean="0"/>
              <a:t>Dyna</a:t>
            </a:r>
            <a:r>
              <a:rPr lang="en-US" dirty="0" smtClean="0"/>
              <a:t> improve learning speed compared to random </a:t>
            </a:r>
            <a:r>
              <a:rPr lang="en-US" dirty="0" err="1" smtClean="0"/>
              <a:t>Dyna</a:t>
            </a:r>
            <a:r>
              <a:rPr lang="en-US" dirty="0" smtClean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39752" y="1552162"/>
            <a:ext cx="4316376" cy="324499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68780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Learning: </a:t>
            </a:r>
            <a:br>
              <a:rPr lang="nl-NL" dirty="0" smtClean="0"/>
            </a:br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5513" y="2286000"/>
            <a:ext cx="7648575" cy="3807296"/>
          </a:xfrm>
        </p:spPr>
        <p:txBody>
          <a:bodyPr/>
          <a:lstStyle/>
          <a:p>
            <a:r>
              <a:rPr lang="en-US" dirty="0" smtClean="0"/>
              <a:t>Adding model-based experiences to learning process </a:t>
            </a:r>
            <a:r>
              <a:rPr lang="en-US" dirty="0" smtClean="0"/>
              <a:t>can increase </a:t>
            </a:r>
            <a:r>
              <a:rPr lang="en-US" dirty="0" smtClean="0"/>
              <a:t>learning speed.</a:t>
            </a:r>
            <a:endParaRPr lang="nl-NL" dirty="0" smtClean="0"/>
          </a:p>
          <a:p>
            <a:endParaRPr lang="en-US" dirty="0" smtClean="0"/>
          </a:p>
          <a:p>
            <a:r>
              <a:rPr lang="en-US" dirty="0" smtClean="0"/>
              <a:t>Learning speed can be further increased by generating model-based experience cleverly.</a:t>
            </a:r>
          </a:p>
          <a:p>
            <a:endParaRPr lang="en-US" dirty="0" smtClean="0"/>
          </a:p>
          <a:p>
            <a:r>
              <a:rPr lang="en-US" dirty="0" smtClean="0"/>
              <a:t>Prediction interval limits are needed for Prioritized Sweeping and Look Ahead </a:t>
            </a:r>
            <a:r>
              <a:rPr lang="en-US" dirty="0" err="1" smtClean="0"/>
              <a:t>Dyna</a:t>
            </a:r>
            <a:r>
              <a:rPr lang="en-US" dirty="0" smtClean="0"/>
              <a:t> to avoid ‘unlearning’.</a:t>
            </a:r>
            <a:endParaRPr lang="nl-N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Overall conclusions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5513" y="2286000"/>
            <a:ext cx="7648575" cy="3807296"/>
          </a:xfrm>
        </p:spPr>
        <p:txBody>
          <a:bodyPr/>
          <a:lstStyle/>
          <a:p>
            <a:r>
              <a:rPr lang="nl-NL" dirty="0" smtClean="0"/>
              <a:t>Learning speed on real systems can be increased by adding model-</a:t>
            </a:r>
            <a:r>
              <a:rPr lang="nl-NL" dirty="0" err="1" smtClean="0"/>
              <a:t>based</a:t>
            </a:r>
            <a:r>
              <a:rPr lang="nl-NL" dirty="0" smtClean="0"/>
              <a:t> </a:t>
            </a:r>
            <a:r>
              <a:rPr lang="en-US" dirty="0" smtClean="0"/>
              <a:t>experiences to every sampling </a:t>
            </a:r>
            <a:r>
              <a:rPr lang="nl-NL" dirty="0" smtClean="0"/>
              <a:t>interval.</a:t>
            </a:r>
          </a:p>
          <a:p>
            <a:endParaRPr lang="nl-NL" dirty="0" smtClean="0"/>
          </a:p>
          <a:p>
            <a:r>
              <a:rPr lang="nl-NL" dirty="0" smtClean="0"/>
              <a:t>A model can be built duing the learning process using the observed </a:t>
            </a:r>
            <a:r>
              <a:rPr lang="nl-NL" dirty="0" err="1" smtClean="0"/>
              <a:t>state-transitions</a:t>
            </a:r>
            <a:r>
              <a:rPr lang="nl-NL" dirty="0" smtClean="0"/>
              <a:t>.</a:t>
            </a:r>
          </a:p>
          <a:p>
            <a:endParaRPr lang="nl-NL" dirty="0" smtClean="0"/>
          </a:p>
          <a:p>
            <a:r>
              <a:rPr lang="en-US" dirty="0" smtClean="0"/>
              <a:t>Choosing model-based experience cleverly is a way to increase learning speed compared to randomly </a:t>
            </a:r>
            <a:r>
              <a:rPr lang="en-US" smtClean="0"/>
              <a:t>chosen state-transitions.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Questions?</a:t>
            </a:r>
            <a:endParaRPr lang="nl-NL" dirty="0"/>
          </a:p>
        </p:txBody>
      </p:sp>
      <p:pic>
        <p:nvPicPr>
          <p:cNvPr id="4" name="Picture 6" descr="Boom assembly-2008-05-2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126" y="4077072"/>
            <a:ext cx="8732782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14128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Local Linear Regression</a:t>
            </a:r>
            <a:br>
              <a:rPr lang="nl-NL" dirty="0" smtClean="0"/>
            </a:br>
            <a:r>
              <a:rPr lang="nl-NL" dirty="0" smtClean="0"/>
              <a:t>Optimal number of neighbors</a:t>
            </a:r>
            <a:endParaRPr lang="nl-NL" dirty="0"/>
          </a:p>
        </p:txBody>
      </p:sp>
      <p:pic>
        <p:nvPicPr>
          <p:cNvPr id="4" name="Content Placeholder 3" descr="Koptimal_schematic_a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5497" y="2511600"/>
            <a:ext cx="2766092" cy="3150461"/>
          </a:xfrm>
        </p:spPr>
      </p:pic>
      <p:pic>
        <p:nvPicPr>
          <p:cNvPr id="5" name="Picture 4" descr="Koptimal_schematic_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54697" y="2492896"/>
            <a:ext cx="2781799" cy="3168352"/>
          </a:xfrm>
          <a:prstGeom prst="rect">
            <a:avLst/>
          </a:prstGeom>
        </p:spPr>
      </p:pic>
      <p:pic>
        <p:nvPicPr>
          <p:cNvPr id="6" name="Picture 5" descr="Koptimal_schematic_b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30361" y="2492896"/>
            <a:ext cx="2781799" cy="31683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36512" y="2132856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/>
              <a:t>Linear function with noise</a:t>
            </a:r>
            <a:endParaRPr lang="nl-NL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347864" y="2152601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/>
              <a:t>Nonlinear function without noise</a:t>
            </a:r>
            <a:endParaRPr lang="nl-NL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228184" y="2152601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/>
              <a:t>Nonlinear function with noise</a:t>
            </a:r>
            <a:endParaRPr lang="nl-NL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policies</a:t>
            </a:r>
            <a:endParaRPr lang="nl-NL" dirty="0"/>
          </a:p>
        </p:txBody>
      </p:sp>
      <p:pic>
        <p:nvPicPr>
          <p:cNvPr id="6" name="Picture 5" descr="PS-PS3_polic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36096" y="1700808"/>
            <a:ext cx="2969262" cy="2232248"/>
          </a:xfrm>
          <a:prstGeom prst="rect">
            <a:avLst/>
          </a:prstGeom>
        </p:spPr>
      </p:pic>
      <p:pic>
        <p:nvPicPr>
          <p:cNvPr id="7" name="Picture 6" descr="PS-LA3_polic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21891" y="3819644"/>
            <a:ext cx="3024336" cy="2273652"/>
          </a:xfrm>
          <a:prstGeom prst="rect">
            <a:avLst/>
          </a:prstGeom>
        </p:spPr>
      </p:pic>
      <p:pic>
        <p:nvPicPr>
          <p:cNvPr id="8" name="Picture 7" descr="PS-invpend_optimalpolicy.png"/>
          <p:cNvPicPr>
            <a:picLocks noChangeAspect="1"/>
          </p:cNvPicPr>
          <p:nvPr/>
        </p:nvPicPr>
        <p:blipFill>
          <a:blip r:embed="rId4" cstate="print"/>
          <a:srcRect l="12334" b="9760"/>
          <a:stretch>
            <a:fillRect/>
          </a:stretch>
        </p:blipFill>
        <p:spPr>
          <a:xfrm>
            <a:off x="7073798" y="0"/>
            <a:ext cx="2070202" cy="1602029"/>
          </a:xfrm>
          <a:prstGeom prst="rect">
            <a:avLst/>
          </a:prstGeom>
        </p:spPr>
      </p:pic>
      <p:pic>
        <p:nvPicPr>
          <p:cNvPr id="4" name="Content Placeholder 3" descr="PS-DYNA3_policy.png"/>
          <p:cNvPicPr>
            <a:picLocks noGrp="1" noChangeAspect="1"/>
          </p:cNvPicPr>
          <p:nvPr>
            <p:ph idx="1"/>
          </p:nvPr>
        </p:nvPicPr>
        <p:blipFill>
          <a:blip r:embed="rId5" cstate="print"/>
          <a:stretch>
            <a:fillRect/>
          </a:stretch>
        </p:blipFill>
        <p:spPr>
          <a:xfrm>
            <a:off x="1187624" y="3789040"/>
            <a:ext cx="3038541" cy="2284332"/>
          </a:xfrm>
        </p:spPr>
      </p:pic>
      <p:pic>
        <p:nvPicPr>
          <p:cNvPr id="5" name="Picture 4" descr="PS-SARSA_policy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45427" y="1700808"/>
            <a:ext cx="2969262" cy="223224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7544" y="2617167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/>
              <a:t>SARSA</a:t>
            </a:r>
            <a:endParaRPr lang="nl-NL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53757" y="4725144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/>
              <a:t>Dyna</a:t>
            </a:r>
            <a:endParaRPr lang="nl-NL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4197755" y="2492896"/>
            <a:ext cx="1238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/>
              <a:t>Prioritized Sweeping</a:t>
            </a:r>
            <a:endParaRPr lang="nl-NL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211960" y="4633972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/>
              <a:t>Look Ahead Dyna</a:t>
            </a:r>
            <a:endParaRPr lang="nl-NL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580112" y="548680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/>
              <a:t>Optimal policy</a:t>
            </a:r>
          </a:p>
          <a:p>
            <a:r>
              <a:rPr lang="nl-NL" sz="1400" dirty="0" smtClean="0"/>
              <a:t>(converged)</a:t>
            </a: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xmlns="" val="22006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distribution in different learning algorithms</a:t>
            </a:r>
            <a:endParaRPr lang="nl-NL" dirty="0"/>
          </a:p>
        </p:txBody>
      </p:sp>
      <p:pic>
        <p:nvPicPr>
          <p:cNvPr id="4" name="Content Placeholder 3" descr="PS-DYNA3_hLL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3549486"/>
            <a:ext cx="3017038" cy="2268166"/>
          </a:xfrm>
        </p:spPr>
      </p:pic>
      <p:pic>
        <p:nvPicPr>
          <p:cNvPr id="5" name="Picture 4" descr="PS-PS2_hLLR.png"/>
          <p:cNvPicPr>
            <a:picLocks noChangeAspect="1"/>
          </p:cNvPicPr>
          <p:nvPr/>
        </p:nvPicPr>
        <p:blipFill>
          <a:blip r:embed="rId3" cstate="print"/>
          <a:srcRect t="6117"/>
          <a:stretch>
            <a:fillRect/>
          </a:stretch>
        </p:blipFill>
        <p:spPr>
          <a:xfrm>
            <a:off x="3275856" y="3717032"/>
            <a:ext cx="2555776" cy="2134580"/>
          </a:xfrm>
          <a:prstGeom prst="rect">
            <a:avLst/>
          </a:prstGeom>
        </p:spPr>
      </p:pic>
      <p:pic>
        <p:nvPicPr>
          <p:cNvPr id="6" name="Picture 5" descr="PS-LA3_hLL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84168" y="3549486"/>
            <a:ext cx="3024336" cy="22736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43608" y="3333462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/>
              <a:t>Dyna</a:t>
            </a:r>
            <a:endParaRPr lang="nl-NL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419872" y="3333462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/>
              <a:t>Prioritized Sweeping</a:t>
            </a:r>
            <a:endParaRPr lang="nl-NL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660232" y="3356992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smtClean="0"/>
              <a:t>Look Ahead Dyna</a:t>
            </a:r>
            <a:endParaRPr lang="nl-NL" sz="14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925513" y="2286000"/>
            <a:ext cx="7648575" cy="1287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195263" marR="0" lvl="0" indent="-195263" algn="l" defTabSz="914400" rtl="0" eaLnBrk="1" fontAlgn="base" latinLnBrk="0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Char char="•"/>
              <a:tabLst/>
              <a:defRPr/>
            </a:pPr>
            <a:r>
              <a:rPr kumimoji="0" lang="nl-NL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States for which</a:t>
            </a:r>
            <a:r>
              <a:rPr kumimoji="0" lang="nl-NL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state-transition was generated and used for learning</a:t>
            </a:r>
            <a:endParaRPr kumimoji="0" lang="nl-NL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6653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distribution in random </a:t>
            </a:r>
            <a:r>
              <a:rPr lang="en-US" dirty="0" err="1" smtClean="0"/>
              <a:t>Dyna</a:t>
            </a:r>
            <a:endParaRPr lang="nl-NL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925513" y="1997968"/>
            <a:ext cx="7648575" cy="926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195263" marR="0" lvl="0" indent="-195263" algn="l" defTabSz="914400" rtl="0" eaLnBrk="1" fontAlgn="base" latinLnBrk="0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Char char="•"/>
              <a:tabLst/>
              <a:defRPr/>
            </a:pPr>
            <a:r>
              <a:rPr kumimoji="0" lang="nl-NL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States for which</a:t>
            </a:r>
            <a:r>
              <a:rPr kumimoji="0" lang="nl-NL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state-transition was generated and used for learning</a:t>
            </a:r>
          </a:p>
          <a:p>
            <a:pPr marL="195263" marR="0" lvl="0" indent="-195263" algn="l" defTabSz="914400" rtl="0" eaLnBrk="1" fontAlgn="base" latinLnBrk="0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Char char="•"/>
              <a:tabLst/>
              <a:defRPr/>
            </a:pPr>
            <a:r>
              <a:rPr lang="nl-NL" sz="2000" kern="0" baseline="0" dirty="0" smtClean="0">
                <a:latin typeface="+mn-lt"/>
              </a:rPr>
              <a:t>Increasing</a:t>
            </a:r>
            <a:r>
              <a:rPr lang="nl-NL" sz="2000" kern="0" dirty="0" smtClean="0">
                <a:latin typeface="+mn-lt"/>
              </a:rPr>
              <a:t> prediction interval limit</a:t>
            </a:r>
            <a:endParaRPr kumimoji="0" lang="nl-NL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 descr="PS-DYNA1_hLLR.png"/>
          <p:cNvPicPr>
            <a:picLocks noChangeAspect="1"/>
          </p:cNvPicPr>
          <p:nvPr/>
        </p:nvPicPr>
        <p:blipFill>
          <a:blip r:embed="rId2" cstate="print"/>
          <a:srcRect r="20332"/>
          <a:stretch>
            <a:fillRect/>
          </a:stretch>
        </p:blipFill>
        <p:spPr>
          <a:xfrm>
            <a:off x="1" y="4057754"/>
            <a:ext cx="2080791" cy="1963534"/>
          </a:xfrm>
          <a:prstGeom prst="rect">
            <a:avLst/>
          </a:prstGeom>
        </p:spPr>
      </p:pic>
      <p:pic>
        <p:nvPicPr>
          <p:cNvPr id="15" name="Picture 14" descr="PS-DYNA2_hLLR.png"/>
          <p:cNvPicPr>
            <a:picLocks noChangeAspect="1"/>
          </p:cNvPicPr>
          <p:nvPr/>
        </p:nvPicPr>
        <p:blipFill>
          <a:blip r:embed="rId3" cstate="print"/>
          <a:srcRect r="19285"/>
          <a:stretch>
            <a:fillRect/>
          </a:stretch>
        </p:blipFill>
        <p:spPr>
          <a:xfrm>
            <a:off x="2195736" y="4057754"/>
            <a:ext cx="2108144" cy="196353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12703" y="3656057"/>
            <a:ext cx="2568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Increasing prediction interval limit</a:t>
            </a:r>
            <a:endParaRPr lang="nl-NL" sz="12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312703" y="3656057"/>
            <a:ext cx="2747129" cy="276999"/>
            <a:chOff x="395536" y="3296017"/>
            <a:chExt cx="2747129" cy="276999"/>
          </a:xfrm>
        </p:grpSpPr>
        <p:cxnSp>
          <p:nvCxnSpPr>
            <p:cNvPr id="18" name="Straight Arrow Connector 17"/>
            <p:cNvCxnSpPr/>
            <p:nvPr/>
          </p:nvCxnSpPr>
          <p:spPr bwMode="auto">
            <a:xfrm>
              <a:off x="539552" y="3561184"/>
              <a:ext cx="2603113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395536" y="3296017"/>
              <a:ext cx="25687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Increasing prediction interval limit</a:t>
              </a:r>
              <a:endParaRPr lang="nl-NL" sz="1200" dirty="0"/>
            </a:p>
          </p:txBody>
        </p:sp>
      </p:grpSp>
      <p:pic>
        <p:nvPicPr>
          <p:cNvPr id="14" name="Picture 13" descr="PS-DYNA3_hLLR.png"/>
          <p:cNvPicPr>
            <a:picLocks noChangeAspect="1"/>
          </p:cNvPicPr>
          <p:nvPr/>
        </p:nvPicPr>
        <p:blipFill>
          <a:blip r:embed="rId4" cstate="print"/>
          <a:srcRect r="20047"/>
          <a:stretch>
            <a:fillRect/>
          </a:stretch>
        </p:blipFill>
        <p:spPr>
          <a:xfrm>
            <a:off x="4499992" y="4057754"/>
            <a:ext cx="2088232" cy="1963534"/>
          </a:xfrm>
          <a:prstGeom prst="rect">
            <a:avLst/>
          </a:prstGeom>
        </p:spPr>
      </p:pic>
      <p:pic>
        <p:nvPicPr>
          <p:cNvPr id="13" name="Picture 12" descr="PS-DYNA4_hLLR.png"/>
          <p:cNvPicPr>
            <a:picLocks noChangeAspect="1"/>
          </p:cNvPicPr>
          <p:nvPr/>
        </p:nvPicPr>
        <p:blipFill>
          <a:blip r:embed="rId5" cstate="print"/>
          <a:srcRect r="18996"/>
          <a:stretch>
            <a:fillRect/>
          </a:stretch>
        </p:blipFill>
        <p:spPr>
          <a:xfrm>
            <a:off x="6689723" y="4057754"/>
            <a:ext cx="2115693" cy="1963534"/>
          </a:xfrm>
          <a:prstGeom prst="rect">
            <a:avLst/>
          </a:prstGeom>
        </p:spPr>
      </p:pic>
      <p:pic>
        <p:nvPicPr>
          <p:cNvPr id="20" name="Picture 19" descr="PS-LA3_hLLR.png"/>
          <p:cNvPicPr>
            <a:picLocks noChangeAspect="1"/>
          </p:cNvPicPr>
          <p:nvPr/>
        </p:nvPicPr>
        <p:blipFill rotWithShape="1">
          <a:blip r:embed="rId6" cstate="print"/>
          <a:srcRect l="79145" r="13281" b="10066"/>
          <a:stretch/>
        </p:blipFill>
        <p:spPr>
          <a:xfrm>
            <a:off x="8805416" y="4057754"/>
            <a:ext cx="229047" cy="178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6653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Dyna</a:t>
            </a:r>
            <a:r>
              <a:rPr lang="en-US" dirty="0" smtClean="0"/>
              <a:t> algorithm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 cstate="print"/>
          <a:srcRect l="20344" t="30005" r="46844" b="25626"/>
          <a:stretch>
            <a:fillRect/>
          </a:stretch>
        </p:blipFill>
        <p:spPr bwMode="auto">
          <a:xfrm>
            <a:off x="755576" y="2060848"/>
            <a:ext cx="3600400" cy="3651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 bwMode="auto">
          <a:xfrm>
            <a:off x="899592" y="3876674"/>
            <a:ext cx="3456384" cy="1496541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899592" y="2420888"/>
            <a:ext cx="3456384" cy="144016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205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Prioritized Sweeping algorithm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 cstate="print"/>
          <a:srcRect l="20011" t="24713" r="34052" b="19732"/>
          <a:stretch>
            <a:fillRect/>
          </a:stretch>
        </p:blipFill>
        <p:spPr bwMode="auto">
          <a:xfrm>
            <a:off x="899592" y="1556792"/>
            <a:ext cx="504056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 bwMode="auto">
          <a:xfrm>
            <a:off x="899592" y="3717032"/>
            <a:ext cx="5040560" cy="2053147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899592" y="1916832"/>
            <a:ext cx="5040560" cy="177886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03225"/>
            <a:ext cx="8274496" cy="10541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Simple Reinforcement Learning example</a:t>
            </a:r>
            <a:endParaRPr lang="en-GB" sz="2000" dirty="0" smtClean="0"/>
          </a:p>
        </p:txBody>
      </p:sp>
      <p:graphicFrame>
        <p:nvGraphicFramePr>
          <p:cNvPr id="4" name="Content Placeholder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0150153"/>
              </p:ext>
            </p:extLst>
          </p:nvPr>
        </p:nvGraphicFramePr>
        <p:xfrm>
          <a:off x="1548582" y="2090341"/>
          <a:ext cx="2519362" cy="2928939"/>
        </p:xfrm>
        <a:graphic>
          <a:graphicData uri="http://schemas.openxmlformats.org/drawingml/2006/table">
            <a:tbl>
              <a:tblPr/>
              <a:tblGrid>
                <a:gridCol w="360362"/>
                <a:gridCol w="360363"/>
                <a:gridCol w="358775"/>
                <a:gridCol w="360362"/>
                <a:gridCol w="360363"/>
                <a:gridCol w="360362"/>
                <a:gridCol w="358775"/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kumimoji="0" lang="nl-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AutoShape 85"/>
          <p:cNvSpPr>
            <a:spLocks noChangeArrowheads="1"/>
          </p:cNvSpPr>
          <p:nvPr/>
        </p:nvSpPr>
        <p:spPr bwMode="auto">
          <a:xfrm>
            <a:off x="2727870" y="3705065"/>
            <a:ext cx="152400" cy="228600"/>
          </a:xfrm>
          <a:prstGeom prst="upArrow">
            <a:avLst>
              <a:gd name="adj1" fmla="val 50000"/>
              <a:gd name="adj2" fmla="val 37500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eaLnBrk="0" hangingPunct="0">
              <a:lnSpc>
                <a:spcPct val="101000"/>
              </a:lnSpc>
              <a:buClr>
                <a:srgbClr val="00A6D7"/>
              </a:buClr>
              <a:buSzPct val="100000"/>
              <a:buFont typeface="Tahoma" pitchFamily="34" charset="0"/>
              <a:buNone/>
            </a:pPr>
            <a:endParaRPr lang="nl-NL"/>
          </a:p>
        </p:txBody>
      </p:sp>
      <p:graphicFrame>
        <p:nvGraphicFramePr>
          <p:cNvPr id="9" name="Content Placeholder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07350944"/>
              </p:ext>
            </p:extLst>
          </p:nvPr>
        </p:nvGraphicFramePr>
        <p:xfrm>
          <a:off x="4716016" y="2060848"/>
          <a:ext cx="2519362" cy="2928939"/>
        </p:xfrm>
        <a:graphic>
          <a:graphicData uri="http://schemas.openxmlformats.org/drawingml/2006/table">
            <a:tbl>
              <a:tblPr/>
              <a:tblGrid>
                <a:gridCol w="360362"/>
                <a:gridCol w="360363"/>
                <a:gridCol w="358775"/>
                <a:gridCol w="360362"/>
                <a:gridCol w="360363"/>
                <a:gridCol w="360362"/>
                <a:gridCol w="358775"/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kumimoji="0" lang="nl-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793704" y="5012185"/>
            <a:ext cx="2514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01000"/>
              </a:lnSpc>
              <a:buClr>
                <a:srgbClr val="00A6D7"/>
              </a:buClr>
              <a:buSzPct val="100000"/>
              <a:buFont typeface="Tahoma" pitchFamily="34" charset="0"/>
              <a:buNone/>
            </a:pPr>
            <a:r>
              <a:rPr lang="en-US" sz="1600" dirty="0" smtClean="0"/>
              <a:t>Possible solution</a:t>
            </a:r>
            <a:endParaRPr lang="nl-NL" sz="1600" b="0" dirty="0"/>
          </a:p>
        </p:txBody>
      </p:sp>
      <p:sp>
        <p:nvSpPr>
          <p:cNvPr id="13" name="AutoShape 85"/>
          <p:cNvSpPr>
            <a:spLocks noChangeArrowheads="1"/>
          </p:cNvSpPr>
          <p:nvPr/>
        </p:nvSpPr>
        <p:spPr bwMode="auto">
          <a:xfrm flipH="1" flipV="1">
            <a:off x="2728143" y="4228098"/>
            <a:ext cx="152400" cy="228600"/>
          </a:xfrm>
          <a:prstGeom prst="upArrow">
            <a:avLst>
              <a:gd name="adj1" fmla="val 50000"/>
              <a:gd name="adj2" fmla="val 37500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eaLnBrk="0" hangingPunct="0">
              <a:lnSpc>
                <a:spcPct val="101000"/>
              </a:lnSpc>
              <a:buClr>
                <a:srgbClr val="00A6D7"/>
              </a:buClr>
              <a:buSzPct val="100000"/>
              <a:buFont typeface="Tahoma" pitchFamily="34" charset="0"/>
              <a:buNone/>
            </a:pPr>
            <a:endParaRPr lang="nl-NL"/>
          </a:p>
        </p:txBody>
      </p:sp>
      <p:sp>
        <p:nvSpPr>
          <p:cNvPr id="14" name="AutoShape 85"/>
          <p:cNvSpPr>
            <a:spLocks noChangeArrowheads="1"/>
          </p:cNvSpPr>
          <p:nvPr/>
        </p:nvSpPr>
        <p:spPr bwMode="auto">
          <a:xfrm rot="16200000">
            <a:off x="2478211" y="3971766"/>
            <a:ext cx="152400" cy="228600"/>
          </a:xfrm>
          <a:prstGeom prst="upArrow">
            <a:avLst>
              <a:gd name="adj1" fmla="val 50000"/>
              <a:gd name="adj2" fmla="val 37500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eaLnBrk="0" hangingPunct="0">
              <a:lnSpc>
                <a:spcPct val="101000"/>
              </a:lnSpc>
              <a:buClr>
                <a:srgbClr val="00A6D7"/>
              </a:buClr>
              <a:buSzPct val="100000"/>
              <a:buFont typeface="Tahoma" pitchFamily="34" charset="0"/>
              <a:buNone/>
            </a:pPr>
            <a:endParaRPr lang="nl-NL"/>
          </a:p>
        </p:txBody>
      </p:sp>
      <p:sp>
        <p:nvSpPr>
          <p:cNvPr id="15" name="AutoShape 85"/>
          <p:cNvSpPr>
            <a:spLocks noChangeArrowheads="1"/>
          </p:cNvSpPr>
          <p:nvPr/>
        </p:nvSpPr>
        <p:spPr bwMode="auto">
          <a:xfrm rot="5400000">
            <a:off x="2982267" y="3986550"/>
            <a:ext cx="152400" cy="228600"/>
          </a:xfrm>
          <a:prstGeom prst="upArrow">
            <a:avLst>
              <a:gd name="adj1" fmla="val 50000"/>
              <a:gd name="adj2" fmla="val 37500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eaLnBrk="0" hangingPunct="0">
              <a:lnSpc>
                <a:spcPct val="101000"/>
              </a:lnSpc>
              <a:buClr>
                <a:srgbClr val="00A6D7"/>
              </a:buClr>
              <a:buSzPct val="100000"/>
              <a:buFont typeface="Tahoma" pitchFamily="34" charset="0"/>
              <a:buNone/>
            </a:pPr>
            <a:endParaRPr lang="nl-NL"/>
          </a:p>
        </p:txBody>
      </p:sp>
      <p:sp>
        <p:nvSpPr>
          <p:cNvPr id="16" name="AutoShape 85"/>
          <p:cNvSpPr>
            <a:spLocks noChangeArrowheads="1"/>
          </p:cNvSpPr>
          <p:nvPr/>
        </p:nvSpPr>
        <p:spPr bwMode="auto">
          <a:xfrm>
            <a:off x="5921374" y="3364002"/>
            <a:ext cx="152400" cy="228600"/>
          </a:xfrm>
          <a:prstGeom prst="upArrow">
            <a:avLst>
              <a:gd name="adj1" fmla="val 50000"/>
              <a:gd name="adj2" fmla="val 37500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eaLnBrk="0" hangingPunct="0">
              <a:lnSpc>
                <a:spcPct val="101000"/>
              </a:lnSpc>
              <a:buClr>
                <a:srgbClr val="00A6D7"/>
              </a:buClr>
              <a:buSzPct val="100000"/>
              <a:buFont typeface="Tahoma" pitchFamily="34" charset="0"/>
              <a:buNone/>
            </a:pPr>
            <a:endParaRPr lang="nl-NL"/>
          </a:p>
        </p:txBody>
      </p:sp>
      <p:sp>
        <p:nvSpPr>
          <p:cNvPr id="17" name="AutoShape 85"/>
          <p:cNvSpPr>
            <a:spLocks noChangeArrowheads="1"/>
          </p:cNvSpPr>
          <p:nvPr/>
        </p:nvSpPr>
        <p:spPr bwMode="auto">
          <a:xfrm>
            <a:off x="5921374" y="3003962"/>
            <a:ext cx="152400" cy="228600"/>
          </a:xfrm>
          <a:prstGeom prst="upArrow">
            <a:avLst>
              <a:gd name="adj1" fmla="val 50000"/>
              <a:gd name="adj2" fmla="val 37500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eaLnBrk="0" hangingPunct="0">
              <a:lnSpc>
                <a:spcPct val="101000"/>
              </a:lnSpc>
              <a:buClr>
                <a:srgbClr val="00A6D7"/>
              </a:buClr>
              <a:buSzPct val="100000"/>
              <a:buFont typeface="Tahoma" pitchFamily="34" charset="0"/>
              <a:buNone/>
            </a:pPr>
            <a:endParaRPr lang="nl-NL"/>
          </a:p>
        </p:txBody>
      </p:sp>
      <p:sp>
        <p:nvSpPr>
          <p:cNvPr id="18" name="AutoShape 85"/>
          <p:cNvSpPr>
            <a:spLocks noChangeArrowheads="1"/>
          </p:cNvSpPr>
          <p:nvPr/>
        </p:nvSpPr>
        <p:spPr bwMode="auto">
          <a:xfrm>
            <a:off x="5921374" y="2624336"/>
            <a:ext cx="152400" cy="228600"/>
          </a:xfrm>
          <a:prstGeom prst="upArrow">
            <a:avLst>
              <a:gd name="adj1" fmla="val 50000"/>
              <a:gd name="adj2" fmla="val 37500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eaLnBrk="0" hangingPunct="0">
              <a:lnSpc>
                <a:spcPct val="101000"/>
              </a:lnSpc>
              <a:buClr>
                <a:srgbClr val="00A6D7"/>
              </a:buClr>
              <a:buSzPct val="100000"/>
              <a:buFont typeface="Tahoma" pitchFamily="34" charset="0"/>
              <a:buNone/>
            </a:pPr>
            <a:endParaRPr lang="nl-NL"/>
          </a:p>
        </p:txBody>
      </p:sp>
      <p:sp>
        <p:nvSpPr>
          <p:cNvPr id="19" name="AutoShape 85"/>
          <p:cNvSpPr>
            <a:spLocks noChangeArrowheads="1"/>
          </p:cNvSpPr>
          <p:nvPr/>
        </p:nvSpPr>
        <p:spPr bwMode="auto">
          <a:xfrm>
            <a:off x="5921374" y="2224450"/>
            <a:ext cx="152400" cy="228600"/>
          </a:xfrm>
          <a:prstGeom prst="upArrow">
            <a:avLst>
              <a:gd name="adj1" fmla="val 50000"/>
              <a:gd name="adj2" fmla="val 37500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eaLnBrk="0" hangingPunct="0">
              <a:lnSpc>
                <a:spcPct val="101000"/>
              </a:lnSpc>
              <a:buClr>
                <a:srgbClr val="00A6D7"/>
              </a:buClr>
              <a:buSzPct val="100000"/>
              <a:buFont typeface="Tahoma" pitchFamily="34" charset="0"/>
              <a:buNone/>
            </a:pPr>
            <a:endParaRPr lang="nl-NL"/>
          </a:p>
        </p:txBody>
      </p:sp>
      <p:sp>
        <p:nvSpPr>
          <p:cNvPr id="20" name="AutoShape 85"/>
          <p:cNvSpPr>
            <a:spLocks noChangeArrowheads="1"/>
          </p:cNvSpPr>
          <p:nvPr/>
        </p:nvSpPr>
        <p:spPr bwMode="auto">
          <a:xfrm rot="5400000">
            <a:off x="6122268" y="2110150"/>
            <a:ext cx="152400" cy="228600"/>
          </a:xfrm>
          <a:prstGeom prst="upArrow">
            <a:avLst>
              <a:gd name="adj1" fmla="val 50000"/>
              <a:gd name="adj2" fmla="val 37500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eaLnBrk="0" hangingPunct="0">
              <a:lnSpc>
                <a:spcPct val="101000"/>
              </a:lnSpc>
              <a:buClr>
                <a:srgbClr val="00A6D7"/>
              </a:buClr>
              <a:buSzPct val="100000"/>
              <a:buFont typeface="Tahoma" pitchFamily="34" charset="0"/>
              <a:buNone/>
            </a:pPr>
            <a:endParaRPr lang="nl-NL"/>
          </a:p>
        </p:txBody>
      </p:sp>
      <p:sp>
        <p:nvSpPr>
          <p:cNvPr id="23" name="AutoShape 85"/>
          <p:cNvSpPr>
            <a:spLocks noChangeArrowheads="1"/>
          </p:cNvSpPr>
          <p:nvPr/>
        </p:nvSpPr>
        <p:spPr bwMode="auto">
          <a:xfrm rot="5400000">
            <a:off x="6410300" y="2115763"/>
            <a:ext cx="152400" cy="228600"/>
          </a:xfrm>
          <a:prstGeom prst="upArrow">
            <a:avLst>
              <a:gd name="adj1" fmla="val 50000"/>
              <a:gd name="adj2" fmla="val 37500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eaLnBrk="0" hangingPunct="0">
              <a:lnSpc>
                <a:spcPct val="101000"/>
              </a:lnSpc>
              <a:buClr>
                <a:srgbClr val="00A6D7"/>
              </a:buClr>
              <a:buSzPct val="100000"/>
              <a:buFont typeface="Tahoma" pitchFamily="34" charset="0"/>
              <a:buNone/>
            </a:pPr>
            <a:endParaRPr lang="nl-NL"/>
          </a:p>
        </p:txBody>
      </p:sp>
      <p:sp>
        <p:nvSpPr>
          <p:cNvPr id="24" name="AutoShape 85"/>
          <p:cNvSpPr>
            <a:spLocks noChangeArrowheads="1"/>
          </p:cNvSpPr>
          <p:nvPr/>
        </p:nvSpPr>
        <p:spPr bwMode="auto">
          <a:xfrm rot="5400000">
            <a:off x="6770340" y="2121376"/>
            <a:ext cx="152400" cy="228600"/>
          </a:xfrm>
          <a:prstGeom prst="upArrow">
            <a:avLst>
              <a:gd name="adj1" fmla="val 50000"/>
              <a:gd name="adj2" fmla="val 37500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eaLnBrk="0" hangingPunct="0">
              <a:lnSpc>
                <a:spcPct val="101000"/>
              </a:lnSpc>
              <a:buClr>
                <a:srgbClr val="00A6D7"/>
              </a:buClr>
              <a:buSzPct val="100000"/>
              <a:buFont typeface="Tahoma" pitchFamily="34" charset="0"/>
              <a:buNone/>
            </a:pPr>
            <a:endParaRPr lang="nl-NL"/>
          </a:p>
        </p:txBody>
      </p:sp>
      <p:sp>
        <p:nvSpPr>
          <p:cNvPr id="25" name="TextBox 6"/>
          <p:cNvSpPr txBox="1">
            <a:spLocks noChangeArrowheads="1"/>
          </p:cNvSpPr>
          <p:nvPr/>
        </p:nvSpPr>
        <p:spPr bwMode="auto">
          <a:xfrm>
            <a:off x="1689596" y="4995613"/>
            <a:ext cx="2514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rgbClr val="00A6D7"/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defRPr sz="3200" b="1">
                <a:solidFill>
                  <a:srgbClr val="00A6D7"/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defRPr sz="3200" b="1">
                <a:solidFill>
                  <a:srgbClr val="00A6D7"/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defRPr sz="3200" b="1">
                <a:solidFill>
                  <a:srgbClr val="00A6D7"/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defRPr sz="3200" b="1">
                <a:solidFill>
                  <a:srgbClr val="00A6D7"/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A6D7"/>
              </a:buClr>
              <a:buSzPct val="100000"/>
              <a:buFont typeface="Tahoma" pitchFamily="34" charset="0"/>
              <a:defRPr sz="3200" b="1">
                <a:solidFill>
                  <a:srgbClr val="00A6D7"/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A6D7"/>
              </a:buClr>
              <a:buSzPct val="100000"/>
              <a:buFont typeface="Tahoma" pitchFamily="34" charset="0"/>
              <a:defRPr sz="3200" b="1">
                <a:solidFill>
                  <a:srgbClr val="00A6D7"/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A6D7"/>
              </a:buClr>
              <a:buSzPct val="100000"/>
              <a:buFont typeface="Tahoma" pitchFamily="34" charset="0"/>
              <a:defRPr sz="3200" b="1">
                <a:solidFill>
                  <a:srgbClr val="00A6D7"/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A6D7"/>
              </a:buClr>
              <a:buSzPct val="100000"/>
              <a:buFont typeface="Tahoma" pitchFamily="34" charset="0"/>
              <a:defRPr sz="3200" b="1">
                <a:solidFill>
                  <a:srgbClr val="00A6D7"/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r>
              <a:rPr lang="en-US" sz="1600" b="0" dirty="0" smtClean="0">
                <a:solidFill>
                  <a:schemeClr val="tx1"/>
                </a:solidFill>
              </a:rPr>
              <a:t>56 </a:t>
            </a:r>
            <a:r>
              <a:rPr lang="en-US" sz="1600" b="0" dirty="0">
                <a:solidFill>
                  <a:schemeClr val="tx1"/>
                </a:solidFill>
              </a:rPr>
              <a:t>states</a:t>
            </a:r>
          </a:p>
          <a:p>
            <a:r>
              <a:rPr lang="en-US" sz="1600" b="0" dirty="0">
                <a:solidFill>
                  <a:schemeClr val="tx1"/>
                </a:solidFill>
              </a:rPr>
              <a:t>4 </a:t>
            </a:r>
            <a:r>
              <a:rPr lang="en-US" sz="1600" b="0" dirty="0" smtClean="0">
                <a:solidFill>
                  <a:schemeClr val="tx1"/>
                </a:solidFill>
              </a:rPr>
              <a:t>actions</a:t>
            </a:r>
            <a:endParaRPr lang="en-US" sz="1600" b="0" dirty="0">
              <a:solidFill>
                <a:schemeClr val="tx1"/>
              </a:solidFill>
            </a:endParaRPr>
          </a:p>
        </p:txBody>
      </p:sp>
      <p:sp>
        <p:nvSpPr>
          <p:cNvPr id="26" name="Text Box 90"/>
          <p:cNvSpPr txBox="1">
            <a:spLocks noChangeArrowheads="1"/>
          </p:cNvSpPr>
          <p:nvPr/>
        </p:nvSpPr>
        <p:spPr bwMode="auto">
          <a:xfrm>
            <a:off x="2727226" y="5588471"/>
            <a:ext cx="138112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200" b="1">
                <a:solidFill>
                  <a:srgbClr val="00A6D7"/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defRPr sz="3200" b="1">
                <a:solidFill>
                  <a:srgbClr val="00A6D7"/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defRPr sz="3200" b="1">
                <a:solidFill>
                  <a:srgbClr val="00A6D7"/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defRPr sz="3200" b="1">
                <a:solidFill>
                  <a:srgbClr val="00A6D7"/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defRPr sz="3200" b="1">
                <a:solidFill>
                  <a:srgbClr val="00A6D7"/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A6D7"/>
              </a:buClr>
              <a:buSzPct val="100000"/>
              <a:buFont typeface="Tahoma" pitchFamily="34" charset="0"/>
              <a:defRPr sz="3200" b="1">
                <a:solidFill>
                  <a:srgbClr val="00A6D7"/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A6D7"/>
              </a:buClr>
              <a:buSzPct val="100000"/>
              <a:buFont typeface="Tahoma" pitchFamily="34" charset="0"/>
              <a:defRPr sz="3200" b="1">
                <a:solidFill>
                  <a:srgbClr val="00A6D7"/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A6D7"/>
              </a:buClr>
              <a:buSzPct val="100000"/>
              <a:buFont typeface="Tahoma" pitchFamily="34" charset="0"/>
              <a:defRPr sz="3200" b="1">
                <a:solidFill>
                  <a:srgbClr val="00A6D7"/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A6D7"/>
              </a:buClr>
              <a:buSzPct val="100000"/>
              <a:buFont typeface="Tahoma" pitchFamily="34" charset="0"/>
              <a:defRPr sz="3200" b="1">
                <a:solidFill>
                  <a:srgbClr val="00A6D7"/>
                </a:solidFill>
                <a:latin typeface="Tahoma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r>
              <a:rPr lang="en-US" sz="1600" b="0" dirty="0">
                <a:solidFill>
                  <a:schemeClr val="tx1"/>
                </a:solidFill>
              </a:rPr>
              <a:t>+1, </a:t>
            </a:r>
            <a:r>
              <a:rPr lang="en-US" sz="1600" b="0" dirty="0" smtClean="0">
                <a:solidFill>
                  <a:schemeClr val="tx1"/>
                </a:solidFill>
              </a:rPr>
              <a:t>Goal </a:t>
            </a:r>
            <a:r>
              <a:rPr lang="en-US" sz="1600" b="0" dirty="0">
                <a:solidFill>
                  <a:schemeClr val="tx1"/>
                </a:solidFill>
              </a:rPr>
              <a:t>state</a:t>
            </a:r>
          </a:p>
          <a:p>
            <a:r>
              <a:rPr lang="en-US" sz="1600" b="0" dirty="0">
                <a:solidFill>
                  <a:schemeClr val="tx1"/>
                </a:solidFill>
              </a:rPr>
              <a:t>0,   elsewhere</a:t>
            </a:r>
            <a:endParaRPr lang="nl-NL" sz="1600" b="0" dirty="0">
              <a:solidFill>
                <a:schemeClr val="tx1"/>
              </a:solidFill>
            </a:endParaRPr>
          </a:p>
        </p:txBody>
      </p:sp>
      <p:sp>
        <p:nvSpPr>
          <p:cNvPr id="27" name="AutoShape 92"/>
          <p:cNvSpPr>
            <a:spLocks/>
          </p:cNvSpPr>
          <p:nvPr/>
        </p:nvSpPr>
        <p:spPr bwMode="auto">
          <a:xfrm>
            <a:off x="2555776" y="5588471"/>
            <a:ext cx="146050" cy="504825"/>
          </a:xfrm>
          <a:prstGeom prst="leftBrace">
            <a:avLst>
              <a:gd name="adj1" fmla="val 2880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endParaRPr lang="nl-NL"/>
          </a:p>
        </p:txBody>
      </p:sp>
      <p:sp>
        <p:nvSpPr>
          <p:cNvPr id="8" name="TextBox 7"/>
          <p:cNvSpPr txBox="1"/>
          <p:nvPr/>
        </p:nvSpPr>
        <p:spPr>
          <a:xfrm>
            <a:off x="1259632" y="5666844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Reward</a:t>
            </a:r>
            <a:r>
              <a:rPr lang="en-US" sz="1600" dirty="0" smtClean="0"/>
              <a:t>:</a:t>
            </a:r>
            <a:endParaRPr lang="nl-NL" dirty="0"/>
          </a:p>
        </p:txBody>
      </p:sp>
      <p:sp>
        <p:nvSpPr>
          <p:cNvPr id="30" name="AutoShape 85"/>
          <p:cNvSpPr>
            <a:spLocks noChangeArrowheads="1"/>
          </p:cNvSpPr>
          <p:nvPr/>
        </p:nvSpPr>
        <p:spPr bwMode="auto">
          <a:xfrm>
            <a:off x="5931768" y="3698304"/>
            <a:ext cx="152400" cy="228600"/>
          </a:xfrm>
          <a:prstGeom prst="upArrow">
            <a:avLst>
              <a:gd name="adj1" fmla="val 50000"/>
              <a:gd name="adj2" fmla="val 37500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eaLnBrk="0" hangingPunct="0">
              <a:lnSpc>
                <a:spcPct val="101000"/>
              </a:lnSpc>
              <a:buClr>
                <a:srgbClr val="00A6D7"/>
              </a:buClr>
              <a:buSzPct val="100000"/>
              <a:buFont typeface="Tahoma" pitchFamily="34" charset="0"/>
              <a:buNone/>
            </a:pPr>
            <a:endParaRPr lang="nl-NL"/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762000" y="1740024"/>
            <a:ext cx="7620000" cy="392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95263" indent="-195263" algn="l" rtl="0" eaLnBrk="1" fontAlgn="base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263" indent="-190500" algn="l" rtl="0" eaLnBrk="1" fontAlgn="base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957263" indent="-190500" algn="l" rtl="0" eaLnBrk="1" fontAlgn="base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338263" indent="-190500" algn="l" rtl="0" eaLnBrk="1" fontAlgn="base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4pPr>
            <a:lvl5pPr marL="1719263" indent="-190500" algn="l" rtl="0" eaLnBrk="1" fontAlgn="base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chemeClr val="tx1"/>
                </a:solidFill>
                <a:latin typeface="+mn-lt"/>
              </a:defRPr>
            </a:lvl5pPr>
            <a:lvl6pPr marL="2176463" indent="-190500" algn="l" rtl="0" eaLnBrk="1" fontAlgn="base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633663" indent="-190500" algn="l" rtl="0" eaLnBrk="1" fontAlgn="base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090863" indent="-190500" algn="l" rtl="0" eaLnBrk="1" fontAlgn="base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548063" indent="-190500" algn="l" rtl="0" eaLnBrk="1" fontAlgn="base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1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Navigation of a 2 dimensional </a:t>
            </a:r>
            <a:r>
              <a:rPr lang="en-GB" dirty="0" err="1" smtClean="0"/>
              <a:t>gridworld</a:t>
            </a:r>
            <a:r>
              <a:rPr lang="en-GB" dirty="0" smtClean="0"/>
              <a:t> with obstacles</a:t>
            </a:r>
          </a:p>
          <a:p>
            <a:pPr lvl="1">
              <a:lnSpc>
                <a:spcPct val="91000"/>
              </a:lnSpc>
              <a:buFont typeface="Times New Roman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 smtClean="0"/>
          </a:p>
          <a:p>
            <a:pPr lvl="1">
              <a:lnSpc>
                <a:spcPct val="91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xmlns="" val="8162218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Look Ahead Dyna algorithm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 cstate="print"/>
          <a:srcRect l="20011" t="28542" r="47177" b="24209"/>
          <a:stretch>
            <a:fillRect/>
          </a:stretch>
        </p:blipFill>
        <p:spPr bwMode="auto">
          <a:xfrm>
            <a:off x="827584" y="2060848"/>
            <a:ext cx="3600400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 bwMode="auto">
          <a:xfrm>
            <a:off x="899592" y="2400300"/>
            <a:ext cx="5040560" cy="960417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01234" y="3367245"/>
            <a:ext cx="5040560" cy="1496291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900102" y="4881186"/>
            <a:ext cx="5040560" cy="75959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Lead-in states</a:t>
            </a:r>
            <a:endParaRPr lang="nl-NL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TextBox 4"/>
              <p:cNvSpPr txBox="1"/>
              <p:nvPr/>
            </p:nvSpPr>
            <p:spPr>
              <a:xfrm>
                <a:off x="3995936" y="1801560"/>
                <a:ext cx="2825069" cy="1123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𝑀</m:t>
                          </m:r>
                        </m:e>
                      </m:acc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nl-NL" i="1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NL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+1)</m:t>
                                    </m:r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nl-NL" i="1" smtClean="0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)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e>
                        <m:sup/>
                      </m:sSup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1801560"/>
                <a:ext cx="2825069" cy="1123384"/>
              </a:xfrm>
              <a:prstGeom prst="rect">
                <a:avLst/>
              </a:prstGeom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leadinstat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7624" y="3140968"/>
            <a:ext cx="3995936" cy="2790727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25513" y="2286000"/>
            <a:ext cx="7534919" cy="494928"/>
          </a:xfrm>
        </p:spPr>
        <p:txBody>
          <a:bodyPr/>
          <a:lstStyle/>
          <a:p>
            <a:r>
              <a:rPr lang="nl-NL" dirty="0" smtClean="0"/>
              <a:t>Build alternative model</a:t>
            </a:r>
          </a:p>
          <a:p>
            <a:endParaRPr lang="nl-NL" dirty="0" smtClean="0"/>
          </a:p>
          <a:p>
            <a:r>
              <a:rPr lang="nl-NL" dirty="0" smtClean="0"/>
              <a:t>Determine lead-in state for every action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xmlns="" val="3757381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Learning </a:t>
            </a:r>
            <a:r>
              <a:rPr lang="en-US" dirty="0" smtClean="0"/>
              <a:t>results</a:t>
            </a:r>
            <a:r>
              <a:rPr lang="nl-NL" dirty="0" smtClean="0"/>
              <a:t> (summary)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82947" name="Picture 3"/>
          <p:cNvPicPr>
            <a:picLocks noChangeAspect="1" noChangeArrowheads="1"/>
          </p:cNvPicPr>
          <p:nvPr/>
        </p:nvPicPr>
        <p:blipFill>
          <a:blip r:embed="rId2" cstate="print"/>
          <a:srcRect l="19813" t="23750" r="4063" b="22001"/>
          <a:stretch>
            <a:fillRect/>
          </a:stretch>
        </p:blipFill>
        <p:spPr bwMode="auto">
          <a:xfrm>
            <a:off x="539552" y="1628800"/>
            <a:ext cx="8352928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results:</a:t>
            </a:r>
            <a:br>
              <a:rPr lang="en-US" dirty="0" smtClean="0"/>
            </a:br>
            <a:r>
              <a:rPr lang="en-US" dirty="0" smtClean="0"/>
              <a:t>Look Ahead </a:t>
            </a:r>
            <a:r>
              <a:rPr lang="en-US" dirty="0" err="1" smtClean="0"/>
              <a:t>Dyna</a:t>
            </a:r>
            <a:endParaRPr lang="en-US" dirty="0"/>
          </a:p>
        </p:txBody>
      </p:sp>
      <p:sp>
        <p:nvSpPr>
          <p:cNvPr id="8" name="Content Placeholder 268"/>
          <p:cNvSpPr txBox="1">
            <a:spLocks/>
          </p:cNvSpPr>
          <p:nvPr/>
        </p:nvSpPr>
        <p:spPr bwMode="auto">
          <a:xfrm>
            <a:off x="971600" y="2276873"/>
            <a:ext cx="7648575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195263" marR="0" lvl="0" indent="-195263" algn="l" defTabSz="914400" rtl="0" eaLnBrk="1" fontAlgn="base" latinLnBrk="0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Char char="•"/>
              <a:tabLst/>
              <a:defRPr/>
            </a:pPr>
            <a:r>
              <a:rPr lang="en-US" sz="2000" kern="0" noProof="0" dirty="0" smtClean="0">
                <a:latin typeface="+mn-lt"/>
              </a:rPr>
              <a:t>Prediction interval limit has a big effect on the learning speed</a:t>
            </a:r>
          </a:p>
          <a:p>
            <a:pPr marL="195263" marR="0" lvl="0" indent="-195263" algn="l" defTabSz="914400" rtl="0" eaLnBrk="1" fontAlgn="base" latinLnBrk="0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Char char="•"/>
              <a:tabLst/>
              <a:defRPr/>
            </a:pPr>
            <a:endParaRPr kumimoji="0" lang="en-US" sz="20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95263" lvl="0" indent="-195263" algn="l">
              <a:lnSpc>
                <a:spcPts val="2500"/>
              </a:lnSpc>
              <a:buClr>
                <a:schemeClr val="bg2"/>
              </a:buClr>
              <a:buFontTx/>
              <a:buChar char="•"/>
              <a:defRPr/>
            </a:pPr>
            <a:r>
              <a:rPr lang="en-US" sz="2000" kern="0" noProof="0" dirty="0" smtClean="0">
                <a:latin typeface="+mn-lt"/>
              </a:rPr>
              <a:t>A trade-off between few very accurate and many </a:t>
            </a:r>
            <a:r>
              <a:rPr lang="en-US" sz="2000" kern="0" dirty="0">
                <a:latin typeface="+mn-lt"/>
              </a:rPr>
              <a:t>inaccurate </a:t>
            </a:r>
            <a:r>
              <a:rPr lang="en-US" sz="2000" kern="0" dirty="0" smtClean="0">
                <a:latin typeface="+mn-lt"/>
              </a:rPr>
              <a:t>modeled state-transitions</a:t>
            </a:r>
            <a:endParaRPr kumimoji="0" lang="nl-NL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43808" y="3501008"/>
            <a:ext cx="3456384" cy="259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5555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results: </a:t>
            </a:r>
            <a:br>
              <a:rPr lang="en-US" dirty="0" smtClean="0"/>
            </a:br>
            <a:r>
              <a:rPr lang="en-US" dirty="0" smtClean="0"/>
              <a:t>Look Ahead </a:t>
            </a:r>
            <a:r>
              <a:rPr lang="en-US" dirty="0" err="1" smtClean="0"/>
              <a:t>Dyna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55157" y="4037903"/>
            <a:ext cx="2225355" cy="167298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20947" y="4015383"/>
            <a:ext cx="2255309" cy="1695508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16691" y="4015383"/>
            <a:ext cx="2255309" cy="16955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7504" y="4005064"/>
            <a:ext cx="2255309" cy="1695508"/>
          </a:xfrm>
          <a:prstGeom prst="rect">
            <a:avLst/>
          </a:prstGeom>
        </p:spPr>
      </p:pic>
      <p:sp>
        <p:nvSpPr>
          <p:cNvPr id="8" name="Content Placeholder 268"/>
          <p:cNvSpPr txBox="1">
            <a:spLocks/>
          </p:cNvSpPr>
          <p:nvPr/>
        </p:nvSpPr>
        <p:spPr bwMode="auto">
          <a:xfrm>
            <a:off x="971600" y="2276872"/>
            <a:ext cx="7848871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195263" marR="0" lvl="0" indent="-195263" algn="l" defTabSz="914400" rtl="0" eaLnBrk="1" fontAlgn="base" latinLnBrk="0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Prediction interval limit is needed to prevent ‘unlearning’</a:t>
            </a:r>
          </a:p>
          <a:p>
            <a:pPr marL="195263" marR="0" lvl="0" indent="-195263" algn="l" defTabSz="914400" rtl="0" eaLnBrk="1" fontAlgn="base" latinLnBrk="0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Char char="•"/>
              <a:tabLst/>
              <a:defRPr/>
            </a:pPr>
            <a:endParaRPr lang="en-US" sz="2000" kern="0" dirty="0">
              <a:latin typeface="+mn-lt"/>
            </a:endParaRPr>
          </a:p>
          <a:p>
            <a:pPr marL="195263" marR="0" lvl="0" indent="-195263" algn="l" defTabSz="914400" rtl="0" eaLnBrk="1" fontAlgn="base" latinLnBrk="0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Optimal setting discards 4% of the modeled experiences</a:t>
            </a:r>
            <a:endParaRPr kumimoji="0" lang="nl-NL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Group 11"/>
          <p:cNvGrpSpPr/>
          <p:nvPr/>
        </p:nvGrpSpPr>
        <p:grpSpPr>
          <a:xfrm>
            <a:off x="312703" y="3656057"/>
            <a:ext cx="2747129" cy="276999"/>
            <a:chOff x="395536" y="3296017"/>
            <a:chExt cx="2747129" cy="276999"/>
          </a:xfrm>
        </p:grpSpPr>
        <p:cxnSp>
          <p:nvCxnSpPr>
            <p:cNvPr id="9" name="Straight Arrow Connector 8"/>
            <p:cNvCxnSpPr/>
            <p:nvPr/>
          </p:nvCxnSpPr>
          <p:spPr bwMode="auto">
            <a:xfrm>
              <a:off x="539552" y="3561184"/>
              <a:ext cx="2603113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395536" y="3296017"/>
              <a:ext cx="25687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Increasing prediction interval limit</a:t>
              </a:r>
              <a:endParaRPr lang="nl-NL" sz="1200" dirty="0"/>
            </a:p>
          </p:txBody>
        </p:sp>
      </p:grpSp>
      <p:cxnSp>
        <p:nvCxnSpPr>
          <p:cNvPr id="11" name="Straight Connector 10"/>
          <p:cNvCxnSpPr/>
          <p:nvPr/>
        </p:nvCxnSpPr>
        <p:spPr bwMode="auto">
          <a:xfrm>
            <a:off x="4906342" y="5943764"/>
            <a:ext cx="44185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33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7927082" y="5943763"/>
            <a:ext cx="44185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3333CC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Rectangle 12"/>
          <p:cNvSpPr/>
          <p:nvPr/>
        </p:nvSpPr>
        <p:spPr bwMode="auto">
          <a:xfrm>
            <a:off x="5963548" y="5872076"/>
            <a:ext cx="441852" cy="144016"/>
          </a:xfrm>
          <a:prstGeom prst="rect">
            <a:avLst/>
          </a:prstGeom>
          <a:solidFill>
            <a:srgbClr val="6666FF"/>
          </a:solidFill>
          <a:ln w="9525" cap="flat" cmpd="sng" algn="ctr">
            <a:solidFill>
              <a:schemeClr val="accent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21374" y="5805264"/>
            <a:ext cx="576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 smtClean="0"/>
              <a:t>Mean</a:t>
            </a:r>
            <a:endParaRPr lang="nl-NL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6378580" y="5805584"/>
            <a:ext cx="1505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 smtClean="0"/>
              <a:t>Standard deviation</a:t>
            </a:r>
            <a:endParaRPr lang="nl-NL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8359130" y="5805264"/>
            <a:ext cx="1109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 err="1" smtClean="0"/>
              <a:t>Extrema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xmlns="" val="332003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03225"/>
            <a:ext cx="7772400" cy="10541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Solving a Reinforcement Learning problem</a:t>
            </a:r>
            <a:endParaRPr lang="en-GB" sz="2000" dirty="0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7931150" cy="3903663"/>
          </a:xfrm>
        </p:spPr>
        <p:txBody>
          <a:bodyPr/>
          <a:lstStyle/>
          <a:p>
            <a:pPr eaLnBrk="1" hangingPunct="1">
              <a:buFont typeface="Times New Roman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solidFill>
                  <a:schemeClr val="tx1"/>
                </a:solidFill>
              </a:rPr>
              <a:t>Solution: </a:t>
            </a:r>
            <a:r>
              <a:rPr lang="en-GB" dirty="0" smtClean="0">
                <a:solidFill>
                  <a:srgbClr val="FF0000"/>
                </a:solidFill>
              </a:rPr>
              <a:t>Find value function</a:t>
            </a:r>
            <a:r>
              <a:rPr lang="en-GB" dirty="0" smtClean="0">
                <a:solidFill>
                  <a:schemeClr val="tx1"/>
                </a:solidFill>
              </a:rPr>
              <a:t> for the entire state-space</a:t>
            </a:r>
          </a:p>
          <a:p>
            <a:pPr eaLnBrk="1" hangingPunct="1">
              <a:buFont typeface="Times New Roman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solidFill>
                  <a:schemeClr val="tx1"/>
                </a:solidFill>
              </a:rPr>
              <a:t>	</a:t>
            </a:r>
          </a:p>
          <a:p>
            <a:pPr eaLnBrk="1" hangingPunct="1">
              <a:buFont typeface="Times New Roman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solidFill>
                  <a:schemeClr val="tx1"/>
                </a:solidFill>
              </a:rPr>
              <a:t>Method: By using a </a:t>
            </a:r>
            <a:r>
              <a:rPr lang="en-GB" dirty="0" smtClean="0">
                <a:solidFill>
                  <a:srgbClr val="FF0000"/>
                </a:solidFill>
              </a:rPr>
              <a:t>model</a:t>
            </a:r>
            <a:r>
              <a:rPr lang="en-GB" dirty="0" smtClean="0">
                <a:solidFill>
                  <a:schemeClr val="tx1"/>
                </a:solidFill>
              </a:rPr>
              <a:t> or by </a:t>
            </a:r>
            <a:r>
              <a:rPr lang="en-GB" dirty="0" smtClean="0">
                <a:solidFill>
                  <a:srgbClr val="FF0000"/>
                </a:solidFill>
              </a:rPr>
              <a:t>interaction </a:t>
            </a:r>
            <a:r>
              <a:rPr lang="en-GB" dirty="0" smtClean="0">
                <a:solidFill>
                  <a:schemeClr val="tx1"/>
                </a:solidFill>
              </a:rPr>
              <a:t>with real setup</a:t>
            </a:r>
            <a:endParaRPr lang="en-GB" dirty="0" smtClean="0">
              <a:solidFill>
                <a:srgbClr val="FF0000"/>
              </a:solidFill>
            </a:endParaRPr>
          </a:p>
          <a:p>
            <a:pPr eaLnBrk="1" hangingPunct="1">
              <a:buFont typeface="Times New Roman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 smtClean="0">
              <a:solidFill>
                <a:schemeClr val="tx1"/>
              </a:solidFill>
            </a:endParaRPr>
          </a:p>
          <a:p>
            <a:pPr eaLnBrk="1" hangingPunct="1">
              <a:buFont typeface="Times New Roman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solidFill>
                  <a:schemeClr val="tx1"/>
                </a:solidFill>
              </a:rPr>
              <a:t>Problem: 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solidFill>
                  <a:schemeClr val="tx1"/>
                </a:solidFill>
              </a:rPr>
              <a:t>State-space is </a:t>
            </a:r>
            <a:r>
              <a:rPr lang="en-GB" dirty="0" smtClean="0">
                <a:solidFill>
                  <a:srgbClr val="FF0000"/>
                </a:solidFill>
              </a:rPr>
              <a:t>very large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solidFill>
                  <a:srgbClr val="FF0000"/>
                </a:solidFill>
              </a:rPr>
              <a:t>Continuous </a:t>
            </a:r>
            <a:r>
              <a:rPr lang="en-GB" dirty="0" smtClean="0"/>
              <a:t>state-variables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solidFill>
                  <a:srgbClr val="FF0000"/>
                </a:solidFill>
              </a:rPr>
              <a:t>High-dimensional </a:t>
            </a:r>
            <a:r>
              <a:rPr lang="en-GB" dirty="0" smtClean="0"/>
              <a:t>state-variables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solidFill>
                  <a:schemeClr val="tx1"/>
                </a:solidFill>
              </a:rPr>
              <a:t>Relatively </a:t>
            </a:r>
            <a:r>
              <a:rPr lang="en-GB" dirty="0" smtClean="0">
                <a:solidFill>
                  <a:srgbClr val="FF0000"/>
                </a:solidFill>
              </a:rPr>
              <a:t>few experiences </a:t>
            </a:r>
            <a:r>
              <a:rPr lang="en-GB" dirty="0" smtClean="0">
                <a:solidFill>
                  <a:schemeClr val="tx1"/>
                </a:solidFill>
              </a:rPr>
              <a:t>to learn from</a:t>
            </a:r>
          </a:p>
          <a:p>
            <a:pPr marL="0" indent="0" eaLnBrk="1" hangingPunct="1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 smtClean="0">
                <a:solidFill>
                  <a:schemeClr val="tx1"/>
                </a:solidFill>
              </a:rPr>
              <a:t>	(one state-transition per sampling interval for real setups)</a:t>
            </a:r>
          </a:p>
          <a:p>
            <a:pPr eaLnBrk="1" hangingPunct="1">
              <a:buFont typeface="Times New Roman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403225"/>
            <a:ext cx="7772400" cy="10541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Model-learning approach</a:t>
            </a:r>
            <a:endParaRPr lang="en-GB" sz="2000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524000"/>
            <a:ext cx="7620000" cy="3657600"/>
          </a:xfrm>
        </p:spPr>
        <p:txBody>
          <a:bodyPr/>
          <a:lstStyle/>
          <a:p>
            <a:pPr eaLnBrk="1" hangingPunct="1">
              <a:lnSpc>
                <a:spcPct val="91000"/>
              </a:lnSpc>
              <a:buFont typeface="Times New Roman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91000"/>
              </a:lnSpc>
              <a:buFont typeface="Times New Roman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solidFill>
                  <a:schemeClr val="tx1"/>
                </a:solidFill>
              </a:rPr>
              <a:t>No </a:t>
            </a:r>
            <a:r>
              <a:rPr lang="en-GB" dirty="0" smtClean="0">
                <a:solidFill>
                  <a:schemeClr val="tx1"/>
                </a:solidFill>
              </a:rPr>
              <a:t>a-priori model available, but interaction with setup only is not sufficient</a:t>
            </a:r>
          </a:p>
          <a:p>
            <a:pPr eaLnBrk="1" hangingPunct="1">
              <a:lnSpc>
                <a:spcPct val="91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91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91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solidFill>
                  <a:srgbClr val="00B050"/>
                </a:solidFill>
              </a:rPr>
              <a:t>Build</a:t>
            </a:r>
            <a:r>
              <a:rPr lang="en-GB" dirty="0" smtClean="0">
                <a:solidFill>
                  <a:schemeClr val="tx1"/>
                </a:solidFill>
              </a:rPr>
              <a:t> a </a:t>
            </a:r>
            <a:r>
              <a:rPr lang="en-GB" dirty="0" smtClean="0">
                <a:solidFill>
                  <a:srgbClr val="FF0000"/>
                </a:solidFill>
              </a:rPr>
              <a:t>state-transition model</a:t>
            </a:r>
            <a:r>
              <a:rPr lang="en-GB" dirty="0" smtClean="0">
                <a:solidFill>
                  <a:schemeClr val="tx1"/>
                </a:solidFill>
              </a:rPr>
              <a:t>:</a:t>
            </a:r>
          </a:p>
          <a:p>
            <a:pPr eaLnBrk="1" hangingPunct="1">
              <a:lnSpc>
                <a:spcPct val="91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91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solidFill>
                  <a:schemeClr val="tx1"/>
                </a:solidFill>
              </a:rPr>
              <a:t>Use model to </a:t>
            </a:r>
            <a:r>
              <a:rPr lang="en-GB" dirty="0" smtClean="0">
                <a:solidFill>
                  <a:srgbClr val="FF0000"/>
                </a:solidFill>
              </a:rPr>
              <a:t>simulate experiences</a:t>
            </a:r>
            <a:endParaRPr lang="en-GB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91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91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solidFill>
                  <a:schemeClr val="tx1"/>
                </a:solidFill>
              </a:rPr>
              <a:t>Use model and setup </a:t>
            </a:r>
            <a:r>
              <a:rPr lang="en-GB" dirty="0" smtClean="0">
                <a:solidFill>
                  <a:srgbClr val="FF0000"/>
                </a:solidFill>
              </a:rPr>
              <a:t>simultaneously</a:t>
            </a:r>
          </a:p>
          <a:p>
            <a:pPr>
              <a:lnSpc>
                <a:spcPct val="91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 smtClean="0"/>
          </a:p>
          <a:p>
            <a:pPr>
              <a:lnSpc>
                <a:spcPct val="91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solidFill>
                  <a:srgbClr val="FF0000"/>
                </a:solidFill>
              </a:rPr>
              <a:t>More experiences </a:t>
            </a:r>
            <a:r>
              <a:rPr lang="en-GB" dirty="0" smtClean="0"/>
              <a:t>to learn from</a:t>
            </a:r>
          </a:p>
          <a:p>
            <a:pPr eaLnBrk="1" hangingPunct="1">
              <a:lnSpc>
                <a:spcPct val="91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 smtClean="0">
              <a:solidFill>
                <a:schemeClr val="tx1"/>
              </a:solidFill>
            </a:endParaRPr>
          </a:p>
          <a:p>
            <a:pPr lvl="1" eaLnBrk="1" hangingPunct="1">
              <a:lnSpc>
                <a:spcPct val="91000"/>
              </a:lnSpc>
              <a:buFont typeface="Times New Roman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 smtClean="0">
              <a:solidFill>
                <a:schemeClr val="tx1"/>
              </a:solidFill>
            </a:endParaRPr>
          </a:p>
          <a:p>
            <a:pPr lvl="1" eaLnBrk="1" hangingPunct="1">
              <a:lnSpc>
                <a:spcPct val="91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 smtClean="0">
              <a:solidFill>
                <a:schemeClr val="tx1"/>
              </a:solidFill>
            </a:endParaRPr>
          </a:p>
        </p:txBody>
      </p:sp>
      <p:sp>
        <p:nvSpPr>
          <p:cNvPr id="9" name="AutoShape 9"/>
          <p:cNvSpPr>
            <a:spLocks noChangeAspect="1" noChangeArrowheads="1" noTextEdit="1"/>
          </p:cNvSpPr>
          <p:nvPr/>
        </p:nvSpPr>
        <p:spPr bwMode="auto">
          <a:xfrm>
            <a:off x="5652120" y="4097188"/>
            <a:ext cx="2743200" cy="15509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10" name="Freeform 10"/>
          <p:cNvSpPr>
            <a:spLocks/>
          </p:cNvSpPr>
          <p:nvPr/>
        </p:nvSpPr>
        <p:spPr bwMode="auto">
          <a:xfrm>
            <a:off x="7523783" y="4154338"/>
            <a:ext cx="860425" cy="396875"/>
          </a:xfrm>
          <a:custGeom>
            <a:avLst/>
            <a:gdLst>
              <a:gd name="T0" fmla="*/ 524 w 6800"/>
              <a:gd name="T1" fmla="*/ 0 h 3141"/>
              <a:gd name="T2" fmla="*/ 0 w 6800"/>
              <a:gd name="T3" fmla="*/ 523 h 3141"/>
              <a:gd name="T4" fmla="*/ 0 w 6800"/>
              <a:gd name="T5" fmla="*/ 2618 h 3141"/>
              <a:gd name="T6" fmla="*/ 524 w 6800"/>
              <a:gd name="T7" fmla="*/ 3141 h 3141"/>
              <a:gd name="T8" fmla="*/ 6277 w 6800"/>
              <a:gd name="T9" fmla="*/ 3141 h 3141"/>
              <a:gd name="T10" fmla="*/ 6800 w 6800"/>
              <a:gd name="T11" fmla="*/ 2618 h 3141"/>
              <a:gd name="T12" fmla="*/ 6800 w 6800"/>
              <a:gd name="T13" fmla="*/ 523 h 3141"/>
              <a:gd name="T14" fmla="*/ 6277 w 6800"/>
              <a:gd name="T15" fmla="*/ 0 h 3141"/>
              <a:gd name="T16" fmla="*/ 524 w 6800"/>
              <a:gd name="T17" fmla="*/ 0 h 314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6800"/>
              <a:gd name="T28" fmla="*/ 0 h 3141"/>
              <a:gd name="T29" fmla="*/ 6800 w 6800"/>
              <a:gd name="T30" fmla="*/ 3141 h 314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6800" h="3141">
                <a:moveTo>
                  <a:pt x="524" y="0"/>
                </a:moveTo>
                <a:cubicBezTo>
                  <a:pt x="235" y="0"/>
                  <a:pt x="0" y="234"/>
                  <a:pt x="0" y="523"/>
                </a:cubicBezTo>
                <a:lnTo>
                  <a:pt x="0" y="2618"/>
                </a:lnTo>
                <a:cubicBezTo>
                  <a:pt x="0" y="2907"/>
                  <a:pt x="235" y="3141"/>
                  <a:pt x="524" y="3141"/>
                </a:cubicBezTo>
                <a:lnTo>
                  <a:pt x="6277" y="3141"/>
                </a:lnTo>
                <a:cubicBezTo>
                  <a:pt x="6566" y="3141"/>
                  <a:pt x="6800" y="2907"/>
                  <a:pt x="6800" y="2618"/>
                </a:cubicBezTo>
                <a:lnTo>
                  <a:pt x="6800" y="523"/>
                </a:lnTo>
                <a:cubicBezTo>
                  <a:pt x="6800" y="234"/>
                  <a:pt x="6566" y="0"/>
                  <a:pt x="6277" y="0"/>
                </a:cubicBezTo>
                <a:lnTo>
                  <a:pt x="524" y="0"/>
                </a:lnTo>
                <a:close/>
              </a:path>
            </a:pathLst>
          </a:custGeom>
          <a:noFill/>
          <a:ln w="6350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7788895" y="4244825"/>
            <a:ext cx="4318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01000"/>
              </a:lnSpc>
              <a:buClr>
                <a:srgbClr val="00A6D7"/>
              </a:buClr>
              <a:buSzPct val="100000"/>
              <a:buFont typeface="Tahoma" pitchFamily="34" charset="0"/>
              <a:buNone/>
            </a:pPr>
            <a:r>
              <a:rPr lang="nl-NL" sz="1300" b="0">
                <a:solidFill>
                  <a:srgbClr val="000000"/>
                </a:solidFill>
              </a:rPr>
              <a:t>Model</a:t>
            </a:r>
            <a:endParaRPr lang="nl-NL" sz="2000" b="0">
              <a:solidFill>
                <a:schemeClr val="tx1"/>
              </a:solidFill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5652120" y="4097188"/>
            <a:ext cx="1114425" cy="1389062"/>
          </a:xfrm>
          <a:prstGeom prst="rect">
            <a:avLst/>
          </a:prstGeom>
          <a:solidFill>
            <a:srgbClr val="B2B2B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5726733" y="4094013"/>
            <a:ext cx="614362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01000"/>
              </a:lnSpc>
              <a:buClr>
                <a:srgbClr val="00A6D7"/>
              </a:buClr>
              <a:buSzPct val="100000"/>
              <a:buFont typeface="Tahoma" pitchFamily="34" charset="0"/>
              <a:buNone/>
            </a:pPr>
            <a:r>
              <a:rPr lang="nl-NL" sz="1100">
                <a:solidFill>
                  <a:srgbClr val="808080"/>
                </a:solidFill>
              </a:rPr>
              <a:t>Learning</a:t>
            </a:r>
            <a:endParaRPr lang="nl-NL" sz="2000" b="0">
              <a:solidFill>
                <a:schemeClr val="tx1"/>
              </a:solidFill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5726733" y="4257525"/>
            <a:ext cx="701675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01000"/>
              </a:lnSpc>
              <a:buClr>
                <a:srgbClr val="00A6D7"/>
              </a:buClr>
              <a:buSzPct val="100000"/>
              <a:buFont typeface="Tahoma" pitchFamily="34" charset="0"/>
              <a:buNone/>
            </a:pPr>
            <a:r>
              <a:rPr lang="nl-NL" sz="1100">
                <a:solidFill>
                  <a:srgbClr val="808080"/>
                </a:solidFill>
              </a:rPr>
              <a:t>Controller</a:t>
            </a:r>
            <a:endParaRPr lang="nl-NL" sz="2000" b="0">
              <a:solidFill>
                <a:schemeClr val="tx1"/>
              </a:solidFill>
            </a:endParaRPr>
          </a:p>
        </p:txBody>
      </p:sp>
      <p:grpSp>
        <p:nvGrpSpPr>
          <p:cNvPr id="15" name="Group 15"/>
          <p:cNvGrpSpPr>
            <a:grpSpLocks/>
          </p:cNvGrpSpPr>
          <p:nvPr/>
        </p:nvGrpSpPr>
        <p:grpSpPr bwMode="auto">
          <a:xfrm>
            <a:off x="5775945" y="4987775"/>
            <a:ext cx="742950" cy="415925"/>
            <a:chOff x="2094" y="2769"/>
            <a:chExt cx="468" cy="262"/>
          </a:xfrm>
        </p:grpSpPr>
        <p:sp>
          <p:nvSpPr>
            <p:cNvPr id="68" name="Rectangle 16"/>
            <p:cNvSpPr>
              <a:spLocks noChangeArrowheads="1"/>
            </p:cNvSpPr>
            <p:nvPr/>
          </p:nvSpPr>
          <p:spPr bwMode="auto">
            <a:xfrm>
              <a:off x="2094" y="2769"/>
              <a:ext cx="468" cy="26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69" name="Rectangle 17"/>
            <p:cNvSpPr>
              <a:spLocks noChangeArrowheads="1"/>
            </p:cNvSpPr>
            <p:nvPr/>
          </p:nvSpPr>
          <p:spPr bwMode="auto">
            <a:xfrm>
              <a:off x="2094" y="2769"/>
              <a:ext cx="468" cy="262"/>
            </a:xfrm>
            <a:prstGeom prst="rect">
              <a:avLst/>
            </a:prstGeom>
            <a:noFill/>
            <a:ln w="6350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</p:grp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5987083" y="5089375"/>
            <a:ext cx="423862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01000"/>
              </a:lnSpc>
              <a:buClr>
                <a:srgbClr val="00A6D7"/>
              </a:buClr>
              <a:buSzPct val="100000"/>
              <a:buFont typeface="Tahoma" pitchFamily="34" charset="0"/>
              <a:buNone/>
            </a:pPr>
            <a:r>
              <a:rPr lang="nl-NL" sz="1300" b="0">
                <a:solidFill>
                  <a:srgbClr val="000000"/>
                </a:solidFill>
              </a:rPr>
              <a:t>Agent</a:t>
            </a:r>
            <a:endParaRPr lang="nl-NL" sz="2000" b="0">
              <a:solidFill>
                <a:schemeClr val="tx1"/>
              </a:solidFill>
            </a:endParaRPr>
          </a:p>
        </p:txBody>
      </p:sp>
      <p:grpSp>
        <p:nvGrpSpPr>
          <p:cNvPr id="17" name="Group 19"/>
          <p:cNvGrpSpPr>
            <a:grpSpLocks/>
          </p:cNvGrpSpPr>
          <p:nvPr/>
        </p:nvGrpSpPr>
        <p:grpSpPr bwMode="auto">
          <a:xfrm>
            <a:off x="7222158" y="4455963"/>
            <a:ext cx="866775" cy="415925"/>
            <a:chOff x="3005" y="2434"/>
            <a:chExt cx="546" cy="262"/>
          </a:xfrm>
        </p:grpSpPr>
        <p:sp>
          <p:nvSpPr>
            <p:cNvPr id="66" name="Rectangle 20"/>
            <p:cNvSpPr>
              <a:spLocks noChangeArrowheads="1"/>
            </p:cNvSpPr>
            <p:nvPr/>
          </p:nvSpPr>
          <p:spPr bwMode="auto">
            <a:xfrm>
              <a:off x="3005" y="2434"/>
              <a:ext cx="546" cy="26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67" name="Rectangle 21"/>
            <p:cNvSpPr>
              <a:spLocks noChangeArrowheads="1"/>
            </p:cNvSpPr>
            <p:nvPr/>
          </p:nvSpPr>
          <p:spPr bwMode="auto">
            <a:xfrm>
              <a:off x="3005" y="2434"/>
              <a:ext cx="546" cy="262"/>
            </a:xfrm>
            <a:prstGeom prst="rect">
              <a:avLst/>
            </a:prstGeom>
            <a:noFill/>
            <a:ln w="6350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</p:grpSp>
      <p:sp>
        <p:nvSpPr>
          <p:cNvPr id="18" name="Rectangle 22"/>
          <p:cNvSpPr>
            <a:spLocks noChangeArrowheads="1"/>
          </p:cNvSpPr>
          <p:nvPr/>
        </p:nvSpPr>
        <p:spPr bwMode="auto">
          <a:xfrm>
            <a:off x="7496795" y="4557563"/>
            <a:ext cx="4175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01000"/>
              </a:lnSpc>
              <a:buClr>
                <a:srgbClr val="00A6D7"/>
              </a:buClr>
              <a:buSzPct val="100000"/>
              <a:buFont typeface="Tahoma" pitchFamily="34" charset="0"/>
              <a:buNone/>
            </a:pPr>
            <a:r>
              <a:rPr lang="nl-NL" sz="1300" b="0">
                <a:solidFill>
                  <a:srgbClr val="000000"/>
                </a:solidFill>
              </a:rPr>
              <a:t>Setup</a:t>
            </a:r>
            <a:endParaRPr lang="nl-NL" sz="2000" b="0">
              <a:solidFill>
                <a:schemeClr val="tx1"/>
              </a:solidFill>
            </a:endParaRPr>
          </a:p>
        </p:txBody>
      </p:sp>
      <p:sp>
        <p:nvSpPr>
          <p:cNvPr id="19" name="Freeform 23"/>
          <p:cNvSpPr>
            <a:spLocks noEditPoints="1"/>
          </p:cNvSpPr>
          <p:nvPr/>
        </p:nvSpPr>
        <p:spPr bwMode="auto">
          <a:xfrm>
            <a:off x="6142658" y="4284513"/>
            <a:ext cx="460375" cy="708025"/>
          </a:xfrm>
          <a:custGeom>
            <a:avLst/>
            <a:gdLst>
              <a:gd name="T0" fmla="*/ 10 w 3638"/>
              <a:gd name="T1" fmla="*/ 5540 h 5596"/>
              <a:gd name="T2" fmla="*/ 3429 w 3638"/>
              <a:gd name="T3" fmla="*/ 262 h 5596"/>
              <a:gd name="T4" fmla="*/ 3475 w 3638"/>
              <a:gd name="T5" fmla="*/ 252 h 5596"/>
              <a:gd name="T6" fmla="*/ 3485 w 3638"/>
              <a:gd name="T7" fmla="*/ 298 h 5596"/>
              <a:gd name="T8" fmla="*/ 66 w 3638"/>
              <a:gd name="T9" fmla="*/ 5577 h 5596"/>
              <a:gd name="T10" fmla="*/ 20 w 3638"/>
              <a:gd name="T11" fmla="*/ 5586 h 5596"/>
              <a:gd name="T12" fmla="*/ 10 w 3638"/>
              <a:gd name="T13" fmla="*/ 5540 h 5596"/>
              <a:gd name="T14" fmla="*/ 3253 w 3638"/>
              <a:gd name="T15" fmla="*/ 227 h 5596"/>
              <a:gd name="T16" fmla="*/ 3638 w 3638"/>
              <a:gd name="T17" fmla="*/ 0 h 5596"/>
              <a:gd name="T18" fmla="*/ 3589 w 3638"/>
              <a:gd name="T19" fmla="*/ 445 h 5596"/>
              <a:gd name="T20" fmla="*/ 3253 w 3638"/>
              <a:gd name="T21" fmla="*/ 227 h 559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638"/>
              <a:gd name="T34" fmla="*/ 0 h 5596"/>
              <a:gd name="T35" fmla="*/ 3638 w 3638"/>
              <a:gd name="T36" fmla="*/ 5596 h 559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638" h="5596">
                <a:moveTo>
                  <a:pt x="10" y="5540"/>
                </a:moveTo>
                <a:lnTo>
                  <a:pt x="3429" y="262"/>
                </a:lnTo>
                <a:cubicBezTo>
                  <a:pt x="3439" y="246"/>
                  <a:pt x="3460" y="242"/>
                  <a:pt x="3475" y="252"/>
                </a:cubicBezTo>
                <a:cubicBezTo>
                  <a:pt x="3491" y="262"/>
                  <a:pt x="3495" y="283"/>
                  <a:pt x="3485" y="298"/>
                </a:cubicBezTo>
                <a:lnTo>
                  <a:pt x="66" y="5577"/>
                </a:lnTo>
                <a:cubicBezTo>
                  <a:pt x="56" y="5592"/>
                  <a:pt x="36" y="5596"/>
                  <a:pt x="20" y="5586"/>
                </a:cubicBezTo>
                <a:cubicBezTo>
                  <a:pt x="5" y="5576"/>
                  <a:pt x="0" y="5556"/>
                  <a:pt x="10" y="5540"/>
                </a:cubicBezTo>
                <a:close/>
                <a:moveTo>
                  <a:pt x="3253" y="227"/>
                </a:moveTo>
                <a:lnTo>
                  <a:pt x="3638" y="0"/>
                </a:lnTo>
                <a:lnTo>
                  <a:pt x="3589" y="445"/>
                </a:lnTo>
                <a:lnTo>
                  <a:pt x="3253" y="227"/>
                </a:lnTo>
                <a:close/>
              </a:path>
            </a:pathLst>
          </a:custGeom>
          <a:solidFill>
            <a:srgbClr val="000000"/>
          </a:solidFill>
          <a:ln w="1588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/>
          <a:lstStyle/>
          <a:p>
            <a:endParaRPr lang="nl-NL"/>
          </a:p>
        </p:txBody>
      </p:sp>
      <p:grpSp>
        <p:nvGrpSpPr>
          <p:cNvPr id="20" name="Group 24"/>
          <p:cNvGrpSpPr>
            <a:grpSpLocks/>
          </p:cNvGrpSpPr>
          <p:nvPr/>
        </p:nvGrpSpPr>
        <p:grpSpPr bwMode="auto">
          <a:xfrm>
            <a:off x="6064870" y="4500413"/>
            <a:ext cx="579438" cy="325437"/>
            <a:chOff x="2276" y="2462"/>
            <a:chExt cx="365" cy="205"/>
          </a:xfrm>
        </p:grpSpPr>
        <p:sp>
          <p:nvSpPr>
            <p:cNvPr id="64" name="Rectangle 25"/>
            <p:cNvSpPr>
              <a:spLocks noChangeArrowheads="1"/>
            </p:cNvSpPr>
            <p:nvPr/>
          </p:nvSpPr>
          <p:spPr bwMode="auto">
            <a:xfrm>
              <a:off x="2276" y="2462"/>
              <a:ext cx="365" cy="2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65" name="Rectangle 26"/>
            <p:cNvSpPr>
              <a:spLocks noChangeArrowheads="1"/>
            </p:cNvSpPr>
            <p:nvPr/>
          </p:nvSpPr>
          <p:spPr bwMode="auto">
            <a:xfrm>
              <a:off x="2276" y="2462"/>
              <a:ext cx="365" cy="205"/>
            </a:xfrm>
            <a:prstGeom prst="rect">
              <a:avLst/>
            </a:prstGeom>
            <a:noFill/>
            <a:ln w="6350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</p:grpSp>
      <p:sp>
        <p:nvSpPr>
          <p:cNvPr id="21" name="Rectangle 27"/>
          <p:cNvSpPr>
            <a:spLocks noChangeArrowheads="1"/>
          </p:cNvSpPr>
          <p:nvPr/>
        </p:nvSpPr>
        <p:spPr bwMode="auto">
          <a:xfrm>
            <a:off x="6199808" y="4555975"/>
            <a:ext cx="414337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01000"/>
              </a:lnSpc>
              <a:buClr>
                <a:srgbClr val="00A6D7"/>
              </a:buClr>
              <a:buSzPct val="100000"/>
              <a:buFont typeface="Tahoma" pitchFamily="34" charset="0"/>
              <a:buNone/>
            </a:pPr>
            <a:r>
              <a:rPr lang="nl-NL" sz="1300" b="0">
                <a:solidFill>
                  <a:srgbClr val="000000"/>
                </a:solidFill>
              </a:rPr>
              <a:t>Policy</a:t>
            </a:r>
            <a:endParaRPr lang="nl-NL" sz="2000" b="0">
              <a:solidFill>
                <a:schemeClr val="tx1"/>
              </a:solidFill>
            </a:endParaRPr>
          </a:p>
        </p:txBody>
      </p:sp>
      <p:sp>
        <p:nvSpPr>
          <p:cNvPr id="22" name="Freeform 28"/>
          <p:cNvSpPr>
            <a:spLocks noEditPoints="1"/>
          </p:cNvSpPr>
          <p:nvPr/>
        </p:nvSpPr>
        <p:spPr bwMode="auto">
          <a:xfrm>
            <a:off x="6639545" y="4638525"/>
            <a:ext cx="582613" cy="50800"/>
          </a:xfrm>
          <a:custGeom>
            <a:avLst/>
            <a:gdLst>
              <a:gd name="T0" fmla="*/ 33 w 4608"/>
              <a:gd name="T1" fmla="*/ 167 h 400"/>
              <a:gd name="T2" fmla="*/ 4275 w 4608"/>
              <a:gd name="T3" fmla="*/ 167 h 400"/>
              <a:gd name="T4" fmla="*/ 4308 w 4608"/>
              <a:gd name="T5" fmla="*/ 200 h 400"/>
              <a:gd name="T6" fmla="*/ 4275 w 4608"/>
              <a:gd name="T7" fmla="*/ 233 h 400"/>
              <a:gd name="T8" fmla="*/ 33 w 4608"/>
              <a:gd name="T9" fmla="*/ 233 h 400"/>
              <a:gd name="T10" fmla="*/ 0 w 4608"/>
              <a:gd name="T11" fmla="*/ 200 h 400"/>
              <a:gd name="T12" fmla="*/ 33 w 4608"/>
              <a:gd name="T13" fmla="*/ 167 h 400"/>
              <a:gd name="T14" fmla="*/ 4208 w 4608"/>
              <a:gd name="T15" fmla="*/ 0 h 400"/>
              <a:gd name="T16" fmla="*/ 4608 w 4608"/>
              <a:gd name="T17" fmla="*/ 200 h 400"/>
              <a:gd name="T18" fmla="*/ 4208 w 4608"/>
              <a:gd name="T19" fmla="*/ 400 h 400"/>
              <a:gd name="T20" fmla="*/ 4208 w 4608"/>
              <a:gd name="T21" fmla="*/ 0 h 4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4608"/>
              <a:gd name="T34" fmla="*/ 0 h 400"/>
              <a:gd name="T35" fmla="*/ 4608 w 4608"/>
              <a:gd name="T36" fmla="*/ 400 h 40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4608" h="400">
                <a:moveTo>
                  <a:pt x="33" y="167"/>
                </a:moveTo>
                <a:lnTo>
                  <a:pt x="4275" y="167"/>
                </a:lnTo>
                <a:cubicBezTo>
                  <a:pt x="4293" y="167"/>
                  <a:pt x="4308" y="182"/>
                  <a:pt x="4308" y="200"/>
                </a:cubicBezTo>
                <a:cubicBezTo>
                  <a:pt x="4308" y="219"/>
                  <a:pt x="4293" y="233"/>
                  <a:pt x="4275" y="233"/>
                </a:cubicBezTo>
                <a:lnTo>
                  <a:pt x="33" y="233"/>
                </a:lnTo>
                <a:cubicBezTo>
                  <a:pt x="15" y="233"/>
                  <a:pt x="0" y="219"/>
                  <a:pt x="0" y="200"/>
                </a:cubicBezTo>
                <a:cubicBezTo>
                  <a:pt x="0" y="182"/>
                  <a:pt x="15" y="167"/>
                  <a:pt x="33" y="167"/>
                </a:cubicBezTo>
                <a:close/>
                <a:moveTo>
                  <a:pt x="4208" y="0"/>
                </a:moveTo>
                <a:lnTo>
                  <a:pt x="4608" y="200"/>
                </a:lnTo>
                <a:lnTo>
                  <a:pt x="4208" y="400"/>
                </a:lnTo>
                <a:lnTo>
                  <a:pt x="4208" y="0"/>
                </a:lnTo>
                <a:close/>
              </a:path>
            </a:pathLst>
          </a:custGeom>
          <a:solidFill>
            <a:srgbClr val="000000"/>
          </a:solidFill>
          <a:ln w="1588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/>
          <a:lstStyle/>
          <a:p>
            <a:endParaRPr lang="nl-NL"/>
          </a:p>
        </p:txBody>
      </p:sp>
      <p:grpSp>
        <p:nvGrpSpPr>
          <p:cNvPr id="23" name="Group 30"/>
          <p:cNvGrpSpPr>
            <a:grpSpLocks/>
          </p:cNvGrpSpPr>
          <p:nvPr/>
        </p:nvGrpSpPr>
        <p:grpSpPr bwMode="auto">
          <a:xfrm>
            <a:off x="7295183" y="4225775"/>
            <a:ext cx="195262" cy="234950"/>
            <a:chOff x="3051" y="2289"/>
            <a:chExt cx="123" cy="148"/>
          </a:xfrm>
        </p:grpSpPr>
        <p:sp>
          <p:nvSpPr>
            <p:cNvPr id="62" name="Freeform 31"/>
            <p:cNvSpPr>
              <a:spLocks/>
            </p:cNvSpPr>
            <p:nvPr/>
          </p:nvSpPr>
          <p:spPr bwMode="auto">
            <a:xfrm>
              <a:off x="3051" y="2289"/>
              <a:ext cx="123" cy="148"/>
            </a:xfrm>
            <a:custGeom>
              <a:avLst/>
              <a:gdLst>
                <a:gd name="T0" fmla="*/ 1544 w 1544"/>
                <a:gd name="T1" fmla="*/ 257 h 1856"/>
                <a:gd name="T2" fmla="*/ 446 w 1544"/>
                <a:gd name="T3" fmla="*/ 418 h 1856"/>
                <a:gd name="T4" fmla="*/ 190 w 1544"/>
                <a:gd name="T5" fmla="*/ 776 h 1856"/>
                <a:gd name="T6" fmla="*/ 202 w 1544"/>
                <a:gd name="T7" fmla="*/ 1677 h 1856"/>
                <a:gd name="T8" fmla="*/ 74 w 1544"/>
                <a:gd name="T9" fmla="*/ 1856 h 1856"/>
                <a:gd name="T10" fmla="*/ 521 w 1544"/>
                <a:gd name="T11" fmla="*/ 1689 h 1856"/>
                <a:gd name="T12" fmla="*/ 586 w 1544"/>
                <a:gd name="T13" fmla="*/ 1140 h 1856"/>
                <a:gd name="T14" fmla="*/ 458 w 1544"/>
                <a:gd name="T15" fmla="*/ 1319 h 1856"/>
                <a:gd name="T16" fmla="*/ 345 w 1544"/>
                <a:gd name="T17" fmla="*/ 617 h 1856"/>
                <a:gd name="T18" fmla="*/ 345 w 1544"/>
                <a:gd name="T19" fmla="*/ 616 h 1856"/>
                <a:gd name="T20" fmla="*/ 1289 w 1544"/>
                <a:gd name="T21" fmla="*/ 615 h 1856"/>
                <a:gd name="T22" fmla="*/ 1544 w 1544"/>
                <a:gd name="T23" fmla="*/ 257 h 185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544"/>
                <a:gd name="T37" fmla="*/ 0 h 1856"/>
                <a:gd name="T38" fmla="*/ 1544 w 1544"/>
                <a:gd name="T39" fmla="*/ 1856 h 185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544" h="1856">
                  <a:moveTo>
                    <a:pt x="1544" y="257"/>
                  </a:moveTo>
                  <a:cubicBezTo>
                    <a:pt x="1185" y="0"/>
                    <a:pt x="693" y="72"/>
                    <a:pt x="446" y="418"/>
                  </a:cubicBezTo>
                  <a:lnTo>
                    <a:pt x="190" y="776"/>
                  </a:lnTo>
                  <a:cubicBezTo>
                    <a:pt x="0" y="1042"/>
                    <a:pt x="5" y="1403"/>
                    <a:pt x="202" y="1677"/>
                  </a:cubicBezTo>
                  <a:lnTo>
                    <a:pt x="74" y="1856"/>
                  </a:lnTo>
                  <a:lnTo>
                    <a:pt x="521" y="1689"/>
                  </a:lnTo>
                  <a:lnTo>
                    <a:pt x="586" y="1140"/>
                  </a:lnTo>
                  <a:lnTo>
                    <a:pt x="458" y="1319"/>
                  </a:lnTo>
                  <a:cubicBezTo>
                    <a:pt x="309" y="1112"/>
                    <a:pt x="267" y="851"/>
                    <a:pt x="345" y="617"/>
                  </a:cubicBezTo>
                  <a:lnTo>
                    <a:pt x="345" y="616"/>
                  </a:lnTo>
                  <a:cubicBezTo>
                    <a:pt x="617" y="410"/>
                    <a:pt x="1001" y="409"/>
                    <a:pt x="1289" y="615"/>
                  </a:cubicBezTo>
                  <a:lnTo>
                    <a:pt x="1544" y="257"/>
                  </a:lnTo>
                  <a:close/>
                </a:path>
              </a:pathLst>
            </a:cu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63" name="Freeform 32"/>
            <p:cNvSpPr>
              <a:spLocks/>
            </p:cNvSpPr>
            <p:nvPr/>
          </p:nvSpPr>
          <p:spPr bwMode="auto">
            <a:xfrm>
              <a:off x="3079" y="2322"/>
              <a:ext cx="8" cy="16"/>
            </a:xfrm>
            <a:custGeom>
              <a:avLst/>
              <a:gdLst>
                <a:gd name="T0" fmla="*/ 8 w 8"/>
                <a:gd name="T1" fmla="*/ 0 h 16"/>
                <a:gd name="T2" fmla="*/ 0 w 8"/>
                <a:gd name="T3" fmla="*/ 16 h 16"/>
                <a:gd name="T4" fmla="*/ 0 60000 65536"/>
                <a:gd name="T5" fmla="*/ 0 60000 65536"/>
                <a:gd name="T6" fmla="*/ 0 w 8"/>
                <a:gd name="T7" fmla="*/ 0 h 16"/>
                <a:gd name="T8" fmla="*/ 8 w 8"/>
                <a:gd name="T9" fmla="*/ 16 h 1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" h="16">
                  <a:moveTo>
                    <a:pt x="8" y="0"/>
                  </a:moveTo>
                  <a:cubicBezTo>
                    <a:pt x="4" y="5"/>
                    <a:pt x="2" y="10"/>
                    <a:pt x="0" y="16"/>
                  </a:cubicBezTo>
                </a:path>
              </a:pathLst>
            </a:cu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</p:grpSp>
      <p:grpSp>
        <p:nvGrpSpPr>
          <p:cNvPr id="24" name="Group 33"/>
          <p:cNvGrpSpPr>
            <a:grpSpLocks/>
          </p:cNvGrpSpPr>
          <p:nvPr/>
        </p:nvGrpSpPr>
        <p:grpSpPr bwMode="auto">
          <a:xfrm>
            <a:off x="8127033" y="4567088"/>
            <a:ext cx="190500" cy="241300"/>
            <a:chOff x="3575" y="2504"/>
            <a:chExt cx="120" cy="152"/>
          </a:xfrm>
        </p:grpSpPr>
        <p:sp>
          <p:nvSpPr>
            <p:cNvPr id="60" name="Freeform 34"/>
            <p:cNvSpPr>
              <a:spLocks/>
            </p:cNvSpPr>
            <p:nvPr/>
          </p:nvSpPr>
          <p:spPr bwMode="auto">
            <a:xfrm>
              <a:off x="3575" y="2504"/>
              <a:ext cx="120" cy="152"/>
            </a:xfrm>
            <a:custGeom>
              <a:avLst/>
              <a:gdLst>
                <a:gd name="T0" fmla="*/ 0 w 1506"/>
                <a:gd name="T1" fmla="*/ 1678 h 1916"/>
                <a:gd name="T2" fmla="*/ 1091 w 1506"/>
                <a:gd name="T3" fmla="*/ 1459 h 1916"/>
                <a:gd name="T4" fmla="*/ 1329 w 1506"/>
                <a:gd name="T5" fmla="*/ 1087 h 1916"/>
                <a:gd name="T6" fmla="*/ 1273 w 1506"/>
                <a:gd name="T7" fmla="*/ 186 h 1916"/>
                <a:gd name="T8" fmla="*/ 1392 w 1506"/>
                <a:gd name="T9" fmla="*/ 0 h 1916"/>
                <a:gd name="T10" fmla="*/ 953 w 1506"/>
                <a:gd name="T11" fmla="*/ 190 h 1916"/>
                <a:gd name="T12" fmla="*/ 916 w 1506"/>
                <a:gd name="T13" fmla="*/ 743 h 1916"/>
                <a:gd name="T14" fmla="*/ 1035 w 1506"/>
                <a:gd name="T15" fmla="*/ 557 h 1916"/>
                <a:gd name="T16" fmla="*/ 1182 w 1506"/>
                <a:gd name="T17" fmla="*/ 1255 h 1916"/>
                <a:gd name="T18" fmla="*/ 1182 w 1506"/>
                <a:gd name="T19" fmla="*/ 1255 h 1916"/>
                <a:gd name="T20" fmla="*/ 239 w 1506"/>
                <a:gd name="T21" fmla="*/ 1306 h 1916"/>
                <a:gd name="T22" fmla="*/ 0 w 1506"/>
                <a:gd name="T23" fmla="*/ 1678 h 191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506"/>
                <a:gd name="T37" fmla="*/ 0 h 1916"/>
                <a:gd name="T38" fmla="*/ 1506 w 1506"/>
                <a:gd name="T39" fmla="*/ 1916 h 191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506" h="1916">
                  <a:moveTo>
                    <a:pt x="0" y="1678"/>
                  </a:moveTo>
                  <a:cubicBezTo>
                    <a:pt x="372" y="1916"/>
                    <a:pt x="861" y="1818"/>
                    <a:pt x="1091" y="1459"/>
                  </a:cubicBezTo>
                  <a:lnTo>
                    <a:pt x="1329" y="1087"/>
                  </a:lnTo>
                  <a:cubicBezTo>
                    <a:pt x="1506" y="811"/>
                    <a:pt x="1483" y="450"/>
                    <a:pt x="1273" y="186"/>
                  </a:cubicBezTo>
                  <a:lnTo>
                    <a:pt x="1392" y="0"/>
                  </a:lnTo>
                  <a:lnTo>
                    <a:pt x="953" y="190"/>
                  </a:lnTo>
                  <a:lnTo>
                    <a:pt x="916" y="743"/>
                  </a:lnTo>
                  <a:lnTo>
                    <a:pt x="1035" y="557"/>
                  </a:lnTo>
                  <a:cubicBezTo>
                    <a:pt x="1193" y="757"/>
                    <a:pt x="1248" y="1016"/>
                    <a:pt x="1182" y="1255"/>
                  </a:cubicBezTo>
                  <a:cubicBezTo>
                    <a:pt x="920" y="1476"/>
                    <a:pt x="536" y="1497"/>
                    <a:pt x="239" y="1306"/>
                  </a:cubicBezTo>
                  <a:lnTo>
                    <a:pt x="0" y="1678"/>
                  </a:lnTo>
                  <a:close/>
                </a:path>
              </a:pathLst>
            </a:cu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61" name="Freeform 35"/>
            <p:cNvSpPr>
              <a:spLocks/>
            </p:cNvSpPr>
            <p:nvPr/>
          </p:nvSpPr>
          <p:spPr bwMode="auto">
            <a:xfrm>
              <a:off x="3662" y="2604"/>
              <a:ext cx="8" cy="16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0 h 16"/>
                <a:gd name="T4" fmla="*/ 0 60000 65536"/>
                <a:gd name="T5" fmla="*/ 0 60000 65536"/>
                <a:gd name="T6" fmla="*/ 0 w 8"/>
                <a:gd name="T7" fmla="*/ 0 h 16"/>
                <a:gd name="T8" fmla="*/ 8 w 8"/>
                <a:gd name="T9" fmla="*/ 16 h 1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" h="16">
                  <a:moveTo>
                    <a:pt x="0" y="16"/>
                  </a:moveTo>
                  <a:cubicBezTo>
                    <a:pt x="4" y="11"/>
                    <a:pt x="6" y="6"/>
                    <a:pt x="8" y="0"/>
                  </a:cubicBezTo>
                </a:path>
              </a:pathLst>
            </a:cu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</p:grpSp>
      <p:sp>
        <p:nvSpPr>
          <p:cNvPr id="25" name="Freeform 36"/>
          <p:cNvSpPr>
            <a:spLocks noEditPoints="1"/>
          </p:cNvSpPr>
          <p:nvPr/>
        </p:nvSpPr>
        <p:spPr bwMode="auto">
          <a:xfrm>
            <a:off x="6082333" y="4849663"/>
            <a:ext cx="1536700" cy="696912"/>
          </a:xfrm>
          <a:custGeom>
            <a:avLst/>
            <a:gdLst>
              <a:gd name="T0" fmla="*/ 12159 w 12159"/>
              <a:gd name="T1" fmla="*/ 33 h 5508"/>
              <a:gd name="T2" fmla="*/ 12159 w 12159"/>
              <a:gd name="T3" fmla="*/ 5475 h 5508"/>
              <a:gd name="T4" fmla="*/ 12125 w 12159"/>
              <a:gd name="T5" fmla="*/ 5508 h 5508"/>
              <a:gd name="T6" fmla="*/ 200 w 12159"/>
              <a:gd name="T7" fmla="*/ 5508 h 5508"/>
              <a:gd name="T8" fmla="*/ 167 w 12159"/>
              <a:gd name="T9" fmla="*/ 5475 h 5508"/>
              <a:gd name="T10" fmla="*/ 167 w 12159"/>
              <a:gd name="T11" fmla="*/ 4617 h 5508"/>
              <a:gd name="T12" fmla="*/ 200 w 12159"/>
              <a:gd name="T13" fmla="*/ 4583 h 5508"/>
              <a:gd name="T14" fmla="*/ 234 w 12159"/>
              <a:gd name="T15" fmla="*/ 4617 h 5508"/>
              <a:gd name="T16" fmla="*/ 234 w 12159"/>
              <a:gd name="T17" fmla="*/ 5475 h 5508"/>
              <a:gd name="T18" fmla="*/ 200 w 12159"/>
              <a:gd name="T19" fmla="*/ 5442 h 5508"/>
              <a:gd name="T20" fmla="*/ 12125 w 12159"/>
              <a:gd name="T21" fmla="*/ 5442 h 5508"/>
              <a:gd name="T22" fmla="*/ 12092 w 12159"/>
              <a:gd name="T23" fmla="*/ 5475 h 5508"/>
              <a:gd name="T24" fmla="*/ 12092 w 12159"/>
              <a:gd name="T25" fmla="*/ 33 h 5508"/>
              <a:gd name="T26" fmla="*/ 12125 w 12159"/>
              <a:gd name="T27" fmla="*/ 0 h 5508"/>
              <a:gd name="T28" fmla="*/ 12159 w 12159"/>
              <a:gd name="T29" fmla="*/ 33 h 5508"/>
              <a:gd name="T30" fmla="*/ 0 w 12159"/>
              <a:gd name="T31" fmla="*/ 4683 h 5508"/>
              <a:gd name="T32" fmla="*/ 200 w 12159"/>
              <a:gd name="T33" fmla="*/ 4283 h 5508"/>
              <a:gd name="T34" fmla="*/ 400 w 12159"/>
              <a:gd name="T35" fmla="*/ 4683 h 5508"/>
              <a:gd name="T36" fmla="*/ 0 w 12159"/>
              <a:gd name="T37" fmla="*/ 4683 h 5508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2159"/>
              <a:gd name="T58" fmla="*/ 0 h 5508"/>
              <a:gd name="T59" fmla="*/ 12159 w 12159"/>
              <a:gd name="T60" fmla="*/ 5508 h 5508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2159" h="5508">
                <a:moveTo>
                  <a:pt x="12159" y="33"/>
                </a:moveTo>
                <a:lnTo>
                  <a:pt x="12159" y="5475"/>
                </a:lnTo>
                <a:cubicBezTo>
                  <a:pt x="12159" y="5493"/>
                  <a:pt x="12144" y="5508"/>
                  <a:pt x="12125" y="5508"/>
                </a:cubicBezTo>
                <a:lnTo>
                  <a:pt x="200" y="5508"/>
                </a:lnTo>
                <a:cubicBezTo>
                  <a:pt x="182" y="5508"/>
                  <a:pt x="167" y="5493"/>
                  <a:pt x="167" y="5475"/>
                </a:cubicBezTo>
                <a:lnTo>
                  <a:pt x="167" y="4617"/>
                </a:lnTo>
                <a:cubicBezTo>
                  <a:pt x="167" y="4598"/>
                  <a:pt x="182" y="4583"/>
                  <a:pt x="200" y="4583"/>
                </a:cubicBezTo>
                <a:cubicBezTo>
                  <a:pt x="219" y="4583"/>
                  <a:pt x="234" y="4598"/>
                  <a:pt x="234" y="4617"/>
                </a:cubicBezTo>
                <a:lnTo>
                  <a:pt x="234" y="5475"/>
                </a:lnTo>
                <a:lnTo>
                  <a:pt x="200" y="5442"/>
                </a:lnTo>
                <a:lnTo>
                  <a:pt x="12125" y="5442"/>
                </a:lnTo>
                <a:lnTo>
                  <a:pt x="12092" y="5475"/>
                </a:lnTo>
                <a:lnTo>
                  <a:pt x="12092" y="33"/>
                </a:lnTo>
                <a:cubicBezTo>
                  <a:pt x="12092" y="15"/>
                  <a:pt x="12107" y="0"/>
                  <a:pt x="12125" y="0"/>
                </a:cubicBezTo>
                <a:cubicBezTo>
                  <a:pt x="12144" y="0"/>
                  <a:pt x="12159" y="15"/>
                  <a:pt x="12159" y="33"/>
                </a:cubicBezTo>
                <a:close/>
                <a:moveTo>
                  <a:pt x="0" y="4683"/>
                </a:moveTo>
                <a:lnTo>
                  <a:pt x="200" y="4283"/>
                </a:lnTo>
                <a:lnTo>
                  <a:pt x="400" y="4683"/>
                </a:lnTo>
                <a:lnTo>
                  <a:pt x="0" y="4683"/>
                </a:lnTo>
                <a:close/>
              </a:path>
            </a:pathLst>
          </a:custGeom>
          <a:solidFill>
            <a:srgbClr val="000000"/>
          </a:solidFill>
          <a:ln w="1588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26" name="Rectangle 37"/>
          <p:cNvSpPr>
            <a:spLocks noChangeArrowheads="1"/>
          </p:cNvSpPr>
          <p:nvPr/>
        </p:nvSpPr>
        <p:spPr bwMode="auto">
          <a:xfrm>
            <a:off x="7160245" y="5340200"/>
            <a:ext cx="428625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01000"/>
              </a:lnSpc>
              <a:buClr>
                <a:srgbClr val="00A6D7"/>
              </a:buClr>
              <a:buSzPct val="100000"/>
              <a:buFont typeface="Tahoma" pitchFamily="34" charset="0"/>
              <a:buNone/>
            </a:pPr>
            <a:r>
              <a:rPr lang="nl-NL" sz="1100" b="0" i="1">
                <a:solidFill>
                  <a:srgbClr val="000000"/>
                </a:solidFill>
              </a:rPr>
              <a:t>reward</a:t>
            </a:r>
            <a:endParaRPr lang="nl-NL" sz="2000" b="0">
              <a:solidFill>
                <a:schemeClr val="tx1"/>
              </a:solidFill>
            </a:endParaRPr>
          </a:p>
        </p:txBody>
      </p:sp>
      <p:sp>
        <p:nvSpPr>
          <p:cNvPr id="27" name="Freeform 38"/>
          <p:cNvSpPr>
            <a:spLocks noEditPoints="1"/>
          </p:cNvSpPr>
          <p:nvPr/>
        </p:nvSpPr>
        <p:spPr bwMode="auto">
          <a:xfrm>
            <a:off x="6182345" y="4862363"/>
            <a:ext cx="1538288" cy="777875"/>
          </a:xfrm>
          <a:custGeom>
            <a:avLst/>
            <a:gdLst>
              <a:gd name="T0" fmla="*/ 12159 w 12159"/>
              <a:gd name="T1" fmla="*/ 33 h 6158"/>
              <a:gd name="T2" fmla="*/ 12159 w 12159"/>
              <a:gd name="T3" fmla="*/ 6125 h 6158"/>
              <a:gd name="T4" fmla="*/ 12125 w 12159"/>
              <a:gd name="T5" fmla="*/ 6158 h 6158"/>
              <a:gd name="T6" fmla="*/ 200 w 12159"/>
              <a:gd name="T7" fmla="*/ 6158 h 6158"/>
              <a:gd name="T8" fmla="*/ 167 w 12159"/>
              <a:gd name="T9" fmla="*/ 6125 h 6158"/>
              <a:gd name="T10" fmla="*/ 167 w 12159"/>
              <a:gd name="T11" fmla="*/ 4617 h 6158"/>
              <a:gd name="T12" fmla="*/ 200 w 12159"/>
              <a:gd name="T13" fmla="*/ 4583 h 6158"/>
              <a:gd name="T14" fmla="*/ 234 w 12159"/>
              <a:gd name="T15" fmla="*/ 4617 h 6158"/>
              <a:gd name="T16" fmla="*/ 234 w 12159"/>
              <a:gd name="T17" fmla="*/ 6125 h 6158"/>
              <a:gd name="T18" fmla="*/ 200 w 12159"/>
              <a:gd name="T19" fmla="*/ 6092 h 6158"/>
              <a:gd name="T20" fmla="*/ 12125 w 12159"/>
              <a:gd name="T21" fmla="*/ 6092 h 6158"/>
              <a:gd name="T22" fmla="*/ 12092 w 12159"/>
              <a:gd name="T23" fmla="*/ 6125 h 6158"/>
              <a:gd name="T24" fmla="*/ 12092 w 12159"/>
              <a:gd name="T25" fmla="*/ 33 h 6158"/>
              <a:gd name="T26" fmla="*/ 12125 w 12159"/>
              <a:gd name="T27" fmla="*/ 0 h 6158"/>
              <a:gd name="T28" fmla="*/ 12159 w 12159"/>
              <a:gd name="T29" fmla="*/ 33 h 6158"/>
              <a:gd name="T30" fmla="*/ 0 w 12159"/>
              <a:gd name="T31" fmla="*/ 4683 h 6158"/>
              <a:gd name="T32" fmla="*/ 200 w 12159"/>
              <a:gd name="T33" fmla="*/ 4283 h 6158"/>
              <a:gd name="T34" fmla="*/ 400 w 12159"/>
              <a:gd name="T35" fmla="*/ 4683 h 6158"/>
              <a:gd name="T36" fmla="*/ 0 w 12159"/>
              <a:gd name="T37" fmla="*/ 4683 h 6158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2159"/>
              <a:gd name="T58" fmla="*/ 0 h 6158"/>
              <a:gd name="T59" fmla="*/ 12159 w 12159"/>
              <a:gd name="T60" fmla="*/ 6158 h 6158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2159" h="6158">
                <a:moveTo>
                  <a:pt x="12159" y="33"/>
                </a:moveTo>
                <a:lnTo>
                  <a:pt x="12159" y="6125"/>
                </a:lnTo>
                <a:cubicBezTo>
                  <a:pt x="12159" y="6143"/>
                  <a:pt x="12144" y="6158"/>
                  <a:pt x="12125" y="6158"/>
                </a:cubicBezTo>
                <a:lnTo>
                  <a:pt x="200" y="6158"/>
                </a:lnTo>
                <a:cubicBezTo>
                  <a:pt x="182" y="6158"/>
                  <a:pt x="167" y="6143"/>
                  <a:pt x="167" y="6125"/>
                </a:cubicBezTo>
                <a:lnTo>
                  <a:pt x="167" y="4617"/>
                </a:lnTo>
                <a:cubicBezTo>
                  <a:pt x="167" y="4598"/>
                  <a:pt x="182" y="4583"/>
                  <a:pt x="200" y="4583"/>
                </a:cubicBezTo>
                <a:cubicBezTo>
                  <a:pt x="219" y="4583"/>
                  <a:pt x="234" y="4598"/>
                  <a:pt x="234" y="4617"/>
                </a:cubicBezTo>
                <a:lnTo>
                  <a:pt x="234" y="6125"/>
                </a:lnTo>
                <a:lnTo>
                  <a:pt x="200" y="6092"/>
                </a:lnTo>
                <a:lnTo>
                  <a:pt x="12125" y="6092"/>
                </a:lnTo>
                <a:lnTo>
                  <a:pt x="12092" y="6125"/>
                </a:lnTo>
                <a:lnTo>
                  <a:pt x="12092" y="33"/>
                </a:lnTo>
                <a:cubicBezTo>
                  <a:pt x="12092" y="15"/>
                  <a:pt x="12107" y="0"/>
                  <a:pt x="12125" y="0"/>
                </a:cubicBezTo>
                <a:cubicBezTo>
                  <a:pt x="12144" y="0"/>
                  <a:pt x="12159" y="15"/>
                  <a:pt x="12159" y="33"/>
                </a:cubicBezTo>
                <a:close/>
                <a:moveTo>
                  <a:pt x="0" y="4683"/>
                </a:moveTo>
                <a:lnTo>
                  <a:pt x="200" y="4283"/>
                </a:lnTo>
                <a:lnTo>
                  <a:pt x="400" y="4683"/>
                </a:lnTo>
                <a:lnTo>
                  <a:pt x="0" y="4683"/>
                </a:lnTo>
                <a:close/>
              </a:path>
            </a:pathLst>
          </a:custGeom>
          <a:solidFill>
            <a:srgbClr val="000000"/>
          </a:solidFill>
          <a:ln w="1588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28" name="Freeform 39"/>
          <p:cNvSpPr>
            <a:spLocks/>
          </p:cNvSpPr>
          <p:nvPr/>
        </p:nvSpPr>
        <p:spPr bwMode="auto">
          <a:xfrm>
            <a:off x="7523783" y="4154338"/>
            <a:ext cx="860425" cy="396875"/>
          </a:xfrm>
          <a:custGeom>
            <a:avLst/>
            <a:gdLst>
              <a:gd name="T0" fmla="*/ 524 w 6800"/>
              <a:gd name="T1" fmla="*/ 0 h 3141"/>
              <a:gd name="T2" fmla="*/ 0 w 6800"/>
              <a:gd name="T3" fmla="*/ 523 h 3141"/>
              <a:gd name="T4" fmla="*/ 0 w 6800"/>
              <a:gd name="T5" fmla="*/ 2618 h 3141"/>
              <a:gd name="T6" fmla="*/ 524 w 6800"/>
              <a:gd name="T7" fmla="*/ 3141 h 3141"/>
              <a:gd name="T8" fmla="*/ 6277 w 6800"/>
              <a:gd name="T9" fmla="*/ 3141 h 3141"/>
              <a:gd name="T10" fmla="*/ 6800 w 6800"/>
              <a:gd name="T11" fmla="*/ 2618 h 3141"/>
              <a:gd name="T12" fmla="*/ 6800 w 6800"/>
              <a:gd name="T13" fmla="*/ 523 h 3141"/>
              <a:gd name="T14" fmla="*/ 6277 w 6800"/>
              <a:gd name="T15" fmla="*/ 0 h 3141"/>
              <a:gd name="T16" fmla="*/ 524 w 6800"/>
              <a:gd name="T17" fmla="*/ 0 h 314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6800"/>
              <a:gd name="T28" fmla="*/ 0 h 3141"/>
              <a:gd name="T29" fmla="*/ 6800 w 6800"/>
              <a:gd name="T30" fmla="*/ 3141 h 314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6800" h="3141">
                <a:moveTo>
                  <a:pt x="524" y="0"/>
                </a:moveTo>
                <a:cubicBezTo>
                  <a:pt x="235" y="0"/>
                  <a:pt x="0" y="234"/>
                  <a:pt x="0" y="523"/>
                </a:cubicBezTo>
                <a:lnTo>
                  <a:pt x="0" y="2618"/>
                </a:lnTo>
                <a:cubicBezTo>
                  <a:pt x="0" y="2907"/>
                  <a:pt x="235" y="3141"/>
                  <a:pt x="524" y="3141"/>
                </a:cubicBezTo>
                <a:lnTo>
                  <a:pt x="6277" y="3141"/>
                </a:lnTo>
                <a:cubicBezTo>
                  <a:pt x="6566" y="3141"/>
                  <a:pt x="6800" y="2907"/>
                  <a:pt x="6800" y="2618"/>
                </a:cubicBezTo>
                <a:lnTo>
                  <a:pt x="6800" y="523"/>
                </a:lnTo>
                <a:cubicBezTo>
                  <a:pt x="6800" y="234"/>
                  <a:pt x="6566" y="0"/>
                  <a:pt x="6277" y="0"/>
                </a:cubicBezTo>
                <a:lnTo>
                  <a:pt x="524" y="0"/>
                </a:lnTo>
                <a:close/>
              </a:path>
            </a:pathLst>
          </a:custGeom>
          <a:solidFill>
            <a:schemeClr val="accent2">
              <a:lumMod val="50000"/>
              <a:lumOff val="50000"/>
            </a:schemeClr>
          </a:solidFill>
          <a:ln w="6350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29" name="Rectangle 40"/>
          <p:cNvSpPr>
            <a:spLocks noChangeArrowheads="1"/>
          </p:cNvSpPr>
          <p:nvPr/>
        </p:nvSpPr>
        <p:spPr bwMode="auto">
          <a:xfrm>
            <a:off x="7752322" y="4244825"/>
            <a:ext cx="504946" cy="185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01000"/>
              </a:lnSpc>
              <a:buClr>
                <a:srgbClr val="00A6D7"/>
              </a:buClr>
              <a:buSzPct val="100000"/>
              <a:buFont typeface="Tahoma" pitchFamily="34" charset="0"/>
              <a:buNone/>
            </a:pPr>
            <a:r>
              <a:rPr lang="nl-NL" sz="1300" b="1" dirty="0">
                <a:solidFill>
                  <a:srgbClr val="000000"/>
                </a:solidFill>
              </a:rPr>
              <a:t>Model</a:t>
            </a:r>
            <a:endParaRPr lang="nl-NL" sz="2000" b="1" dirty="0">
              <a:solidFill>
                <a:schemeClr val="tx1"/>
              </a:solidFill>
            </a:endParaRPr>
          </a:p>
        </p:txBody>
      </p:sp>
      <p:sp>
        <p:nvSpPr>
          <p:cNvPr id="30" name="Rectangle 41"/>
          <p:cNvSpPr>
            <a:spLocks noChangeArrowheads="1"/>
          </p:cNvSpPr>
          <p:nvPr/>
        </p:nvSpPr>
        <p:spPr bwMode="auto">
          <a:xfrm>
            <a:off x="5652120" y="4097188"/>
            <a:ext cx="1114425" cy="1389062"/>
          </a:xfrm>
          <a:prstGeom prst="rect">
            <a:avLst/>
          </a:prstGeom>
          <a:solidFill>
            <a:srgbClr val="B2B2B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31" name="Rectangle 42"/>
          <p:cNvSpPr>
            <a:spLocks noChangeArrowheads="1"/>
          </p:cNvSpPr>
          <p:nvPr/>
        </p:nvSpPr>
        <p:spPr bwMode="auto">
          <a:xfrm>
            <a:off x="5726733" y="4094013"/>
            <a:ext cx="614362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01000"/>
              </a:lnSpc>
              <a:buClr>
                <a:srgbClr val="00A6D7"/>
              </a:buClr>
              <a:buSzPct val="100000"/>
              <a:buFont typeface="Tahoma" pitchFamily="34" charset="0"/>
              <a:buNone/>
            </a:pPr>
            <a:r>
              <a:rPr lang="nl-NL" sz="1100">
                <a:solidFill>
                  <a:srgbClr val="808080"/>
                </a:solidFill>
              </a:rPr>
              <a:t>Learning</a:t>
            </a:r>
            <a:endParaRPr lang="nl-NL" sz="2000" b="0">
              <a:solidFill>
                <a:schemeClr val="tx1"/>
              </a:solidFill>
            </a:endParaRPr>
          </a:p>
        </p:txBody>
      </p:sp>
      <p:sp>
        <p:nvSpPr>
          <p:cNvPr id="32" name="Rectangle 43"/>
          <p:cNvSpPr>
            <a:spLocks noChangeArrowheads="1"/>
          </p:cNvSpPr>
          <p:nvPr/>
        </p:nvSpPr>
        <p:spPr bwMode="auto">
          <a:xfrm>
            <a:off x="5726733" y="4257525"/>
            <a:ext cx="701675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01000"/>
              </a:lnSpc>
              <a:buClr>
                <a:srgbClr val="00A6D7"/>
              </a:buClr>
              <a:buSzPct val="100000"/>
              <a:buFont typeface="Tahoma" pitchFamily="34" charset="0"/>
              <a:buNone/>
            </a:pPr>
            <a:r>
              <a:rPr lang="nl-NL" sz="1100">
                <a:solidFill>
                  <a:srgbClr val="808080"/>
                </a:solidFill>
              </a:rPr>
              <a:t>Controller</a:t>
            </a:r>
            <a:endParaRPr lang="nl-NL" sz="2000" b="0">
              <a:solidFill>
                <a:schemeClr val="tx1"/>
              </a:solidFill>
            </a:endParaRPr>
          </a:p>
        </p:txBody>
      </p:sp>
      <p:grpSp>
        <p:nvGrpSpPr>
          <p:cNvPr id="33" name="Group 44"/>
          <p:cNvGrpSpPr>
            <a:grpSpLocks/>
          </p:cNvGrpSpPr>
          <p:nvPr/>
        </p:nvGrpSpPr>
        <p:grpSpPr bwMode="auto">
          <a:xfrm>
            <a:off x="5775945" y="4987775"/>
            <a:ext cx="742950" cy="415925"/>
            <a:chOff x="2094" y="2769"/>
            <a:chExt cx="468" cy="262"/>
          </a:xfrm>
        </p:grpSpPr>
        <p:sp>
          <p:nvSpPr>
            <p:cNvPr id="58" name="Rectangle 45"/>
            <p:cNvSpPr>
              <a:spLocks noChangeArrowheads="1"/>
            </p:cNvSpPr>
            <p:nvPr/>
          </p:nvSpPr>
          <p:spPr bwMode="auto">
            <a:xfrm>
              <a:off x="2094" y="2769"/>
              <a:ext cx="468" cy="26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59" name="Rectangle 46"/>
            <p:cNvSpPr>
              <a:spLocks noChangeArrowheads="1"/>
            </p:cNvSpPr>
            <p:nvPr/>
          </p:nvSpPr>
          <p:spPr bwMode="auto">
            <a:xfrm>
              <a:off x="2094" y="2769"/>
              <a:ext cx="468" cy="262"/>
            </a:xfrm>
            <a:prstGeom prst="rect">
              <a:avLst/>
            </a:prstGeom>
            <a:noFill/>
            <a:ln w="6350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</p:grpSp>
      <p:sp>
        <p:nvSpPr>
          <p:cNvPr id="34" name="Rectangle 47"/>
          <p:cNvSpPr>
            <a:spLocks noChangeArrowheads="1"/>
          </p:cNvSpPr>
          <p:nvPr/>
        </p:nvSpPr>
        <p:spPr bwMode="auto">
          <a:xfrm>
            <a:off x="5955333" y="5089375"/>
            <a:ext cx="37465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01000"/>
              </a:lnSpc>
              <a:buClr>
                <a:srgbClr val="00A6D7"/>
              </a:buClr>
              <a:buSzPct val="100000"/>
              <a:buFont typeface="Tahoma" pitchFamily="34" charset="0"/>
              <a:buNone/>
            </a:pPr>
            <a:r>
              <a:rPr lang="nl-NL" sz="1300" b="0">
                <a:solidFill>
                  <a:srgbClr val="000000"/>
                </a:solidFill>
              </a:rPr>
              <a:t>Dyna</a:t>
            </a:r>
            <a:endParaRPr lang="nl-NL" sz="2000" b="0">
              <a:solidFill>
                <a:schemeClr val="tx1"/>
              </a:solidFill>
            </a:endParaRPr>
          </a:p>
        </p:txBody>
      </p:sp>
      <p:sp>
        <p:nvSpPr>
          <p:cNvPr id="35" name="Freeform 52"/>
          <p:cNvSpPr>
            <a:spLocks noEditPoints="1"/>
          </p:cNvSpPr>
          <p:nvPr/>
        </p:nvSpPr>
        <p:spPr bwMode="auto">
          <a:xfrm>
            <a:off x="6142658" y="4284513"/>
            <a:ext cx="460375" cy="708025"/>
          </a:xfrm>
          <a:custGeom>
            <a:avLst/>
            <a:gdLst>
              <a:gd name="T0" fmla="*/ 10 w 3638"/>
              <a:gd name="T1" fmla="*/ 5540 h 5596"/>
              <a:gd name="T2" fmla="*/ 3429 w 3638"/>
              <a:gd name="T3" fmla="*/ 262 h 5596"/>
              <a:gd name="T4" fmla="*/ 3475 w 3638"/>
              <a:gd name="T5" fmla="*/ 252 h 5596"/>
              <a:gd name="T6" fmla="*/ 3485 w 3638"/>
              <a:gd name="T7" fmla="*/ 298 h 5596"/>
              <a:gd name="T8" fmla="*/ 66 w 3638"/>
              <a:gd name="T9" fmla="*/ 5577 h 5596"/>
              <a:gd name="T10" fmla="*/ 20 w 3638"/>
              <a:gd name="T11" fmla="*/ 5586 h 5596"/>
              <a:gd name="T12" fmla="*/ 10 w 3638"/>
              <a:gd name="T13" fmla="*/ 5540 h 5596"/>
              <a:gd name="T14" fmla="*/ 3253 w 3638"/>
              <a:gd name="T15" fmla="*/ 227 h 5596"/>
              <a:gd name="T16" fmla="*/ 3638 w 3638"/>
              <a:gd name="T17" fmla="*/ 0 h 5596"/>
              <a:gd name="T18" fmla="*/ 3589 w 3638"/>
              <a:gd name="T19" fmla="*/ 445 h 5596"/>
              <a:gd name="T20" fmla="*/ 3253 w 3638"/>
              <a:gd name="T21" fmla="*/ 227 h 559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638"/>
              <a:gd name="T34" fmla="*/ 0 h 5596"/>
              <a:gd name="T35" fmla="*/ 3638 w 3638"/>
              <a:gd name="T36" fmla="*/ 5596 h 559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638" h="5596">
                <a:moveTo>
                  <a:pt x="10" y="5540"/>
                </a:moveTo>
                <a:lnTo>
                  <a:pt x="3429" y="262"/>
                </a:lnTo>
                <a:cubicBezTo>
                  <a:pt x="3439" y="246"/>
                  <a:pt x="3460" y="242"/>
                  <a:pt x="3475" y="252"/>
                </a:cubicBezTo>
                <a:cubicBezTo>
                  <a:pt x="3491" y="262"/>
                  <a:pt x="3495" y="283"/>
                  <a:pt x="3485" y="298"/>
                </a:cubicBezTo>
                <a:lnTo>
                  <a:pt x="66" y="5577"/>
                </a:lnTo>
                <a:cubicBezTo>
                  <a:pt x="56" y="5592"/>
                  <a:pt x="36" y="5596"/>
                  <a:pt x="20" y="5586"/>
                </a:cubicBezTo>
                <a:cubicBezTo>
                  <a:pt x="5" y="5576"/>
                  <a:pt x="0" y="5556"/>
                  <a:pt x="10" y="5540"/>
                </a:cubicBezTo>
                <a:close/>
                <a:moveTo>
                  <a:pt x="3253" y="227"/>
                </a:moveTo>
                <a:lnTo>
                  <a:pt x="3638" y="0"/>
                </a:lnTo>
                <a:lnTo>
                  <a:pt x="3589" y="445"/>
                </a:lnTo>
                <a:lnTo>
                  <a:pt x="3253" y="227"/>
                </a:lnTo>
                <a:close/>
              </a:path>
            </a:pathLst>
          </a:custGeom>
          <a:solidFill>
            <a:srgbClr val="000000"/>
          </a:solidFill>
          <a:ln w="1588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/>
          <a:lstStyle/>
          <a:p>
            <a:endParaRPr lang="nl-NL"/>
          </a:p>
        </p:txBody>
      </p:sp>
      <p:grpSp>
        <p:nvGrpSpPr>
          <p:cNvPr id="36" name="Group 53"/>
          <p:cNvGrpSpPr>
            <a:grpSpLocks/>
          </p:cNvGrpSpPr>
          <p:nvPr/>
        </p:nvGrpSpPr>
        <p:grpSpPr bwMode="auto">
          <a:xfrm>
            <a:off x="6064870" y="4500413"/>
            <a:ext cx="579438" cy="325437"/>
            <a:chOff x="2276" y="2462"/>
            <a:chExt cx="365" cy="205"/>
          </a:xfrm>
        </p:grpSpPr>
        <p:sp>
          <p:nvSpPr>
            <p:cNvPr id="56" name="Rectangle 54"/>
            <p:cNvSpPr>
              <a:spLocks noChangeArrowheads="1"/>
            </p:cNvSpPr>
            <p:nvPr/>
          </p:nvSpPr>
          <p:spPr bwMode="auto">
            <a:xfrm>
              <a:off x="2276" y="2462"/>
              <a:ext cx="365" cy="2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57" name="Rectangle 55"/>
            <p:cNvSpPr>
              <a:spLocks noChangeArrowheads="1"/>
            </p:cNvSpPr>
            <p:nvPr/>
          </p:nvSpPr>
          <p:spPr bwMode="auto">
            <a:xfrm>
              <a:off x="2276" y="2462"/>
              <a:ext cx="365" cy="205"/>
            </a:xfrm>
            <a:prstGeom prst="rect">
              <a:avLst/>
            </a:prstGeom>
            <a:noFill/>
            <a:ln w="6350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</p:grpSp>
      <p:sp>
        <p:nvSpPr>
          <p:cNvPr id="37" name="Rectangle 56"/>
          <p:cNvSpPr>
            <a:spLocks noChangeArrowheads="1"/>
          </p:cNvSpPr>
          <p:nvPr/>
        </p:nvSpPr>
        <p:spPr bwMode="auto">
          <a:xfrm>
            <a:off x="6144245" y="4555975"/>
            <a:ext cx="414338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01000"/>
              </a:lnSpc>
              <a:buClr>
                <a:srgbClr val="00A6D7"/>
              </a:buClr>
              <a:buSzPct val="100000"/>
              <a:buFont typeface="Tahoma" pitchFamily="34" charset="0"/>
              <a:buNone/>
            </a:pPr>
            <a:r>
              <a:rPr lang="nl-NL" sz="1300" b="0">
                <a:solidFill>
                  <a:srgbClr val="000000"/>
                </a:solidFill>
              </a:rPr>
              <a:t>Policy</a:t>
            </a:r>
            <a:endParaRPr lang="nl-NL" sz="2000" b="0">
              <a:solidFill>
                <a:schemeClr val="tx1"/>
              </a:solidFill>
            </a:endParaRPr>
          </a:p>
        </p:txBody>
      </p:sp>
      <p:sp>
        <p:nvSpPr>
          <p:cNvPr id="38" name="Freeform 57"/>
          <p:cNvSpPr>
            <a:spLocks noEditPoints="1"/>
          </p:cNvSpPr>
          <p:nvPr/>
        </p:nvSpPr>
        <p:spPr bwMode="auto">
          <a:xfrm>
            <a:off x="6639545" y="4638525"/>
            <a:ext cx="582613" cy="50800"/>
          </a:xfrm>
          <a:custGeom>
            <a:avLst/>
            <a:gdLst>
              <a:gd name="T0" fmla="*/ 33 w 4608"/>
              <a:gd name="T1" fmla="*/ 167 h 400"/>
              <a:gd name="T2" fmla="*/ 4275 w 4608"/>
              <a:gd name="T3" fmla="*/ 167 h 400"/>
              <a:gd name="T4" fmla="*/ 4308 w 4608"/>
              <a:gd name="T5" fmla="*/ 200 h 400"/>
              <a:gd name="T6" fmla="*/ 4275 w 4608"/>
              <a:gd name="T7" fmla="*/ 233 h 400"/>
              <a:gd name="T8" fmla="*/ 33 w 4608"/>
              <a:gd name="T9" fmla="*/ 233 h 400"/>
              <a:gd name="T10" fmla="*/ 0 w 4608"/>
              <a:gd name="T11" fmla="*/ 200 h 400"/>
              <a:gd name="T12" fmla="*/ 33 w 4608"/>
              <a:gd name="T13" fmla="*/ 167 h 400"/>
              <a:gd name="T14" fmla="*/ 4208 w 4608"/>
              <a:gd name="T15" fmla="*/ 0 h 400"/>
              <a:gd name="T16" fmla="*/ 4608 w 4608"/>
              <a:gd name="T17" fmla="*/ 200 h 400"/>
              <a:gd name="T18" fmla="*/ 4208 w 4608"/>
              <a:gd name="T19" fmla="*/ 400 h 400"/>
              <a:gd name="T20" fmla="*/ 4208 w 4608"/>
              <a:gd name="T21" fmla="*/ 0 h 4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4608"/>
              <a:gd name="T34" fmla="*/ 0 h 400"/>
              <a:gd name="T35" fmla="*/ 4608 w 4608"/>
              <a:gd name="T36" fmla="*/ 400 h 40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4608" h="400">
                <a:moveTo>
                  <a:pt x="33" y="167"/>
                </a:moveTo>
                <a:lnTo>
                  <a:pt x="4275" y="167"/>
                </a:lnTo>
                <a:cubicBezTo>
                  <a:pt x="4293" y="167"/>
                  <a:pt x="4308" y="182"/>
                  <a:pt x="4308" y="200"/>
                </a:cubicBezTo>
                <a:cubicBezTo>
                  <a:pt x="4308" y="219"/>
                  <a:pt x="4293" y="233"/>
                  <a:pt x="4275" y="233"/>
                </a:cubicBezTo>
                <a:lnTo>
                  <a:pt x="33" y="233"/>
                </a:lnTo>
                <a:cubicBezTo>
                  <a:pt x="15" y="233"/>
                  <a:pt x="0" y="219"/>
                  <a:pt x="0" y="200"/>
                </a:cubicBezTo>
                <a:cubicBezTo>
                  <a:pt x="0" y="182"/>
                  <a:pt x="15" y="167"/>
                  <a:pt x="33" y="167"/>
                </a:cubicBezTo>
                <a:close/>
                <a:moveTo>
                  <a:pt x="4208" y="0"/>
                </a:moveTo>
                <a:lnTo>
                  <a:pt x="4608" y="200"/>
                </a:lnTo>
                <a:lnTo>
                  <a:pt x="4208" y="400"/>
                </a:lnTo>
                <a:lnTo>
                  <a:pt x="4208" y="0"/>
                </a:lnTo>
                <a:close/>
              </a:path>
            </a:pathLst>
          </a:custGeom>
          <a:solidFill>
            <a:srgbClr val="000000"/>
          </a:solidFill>
          <a:ln w="1588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39" name="Rectangle 58"/>
          <p:cNvSpPr>
            <a:spLocks noChangeArrowheads="1"/>
          </p:cNvSpPr>
          <p:nvPr/>
        </p:nvSpPr>
        <p:spPr bwMode="auto">
          <a:xfrm>
            <a:off x="6795120" y="4682975"/>
            <a:ext cx="369888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01000"/>
              </a:lnSpc>
              <a:buClr>
                <a:srgbClr val="00A6D7"/>
              </a:buClr>
              <a:buSzPct val="100000"/>
              <a:buFont typeface="Tahoma" pitchFamily="34" charset="0"/>
              <a:buNone/>
            </a:pPr>
            <a:r>
              <a:rPr lang="nl-NL" sz="1100" b="0" i="1" dirty="0">
                <a:solidFill>
                  <a:srgbClr val="000000"/>
                </a:solidFill>
              </a:rPr>
              <a:t>action</a:t>
            </a:r>
            <a:endParaRPr lang="nl-NL" sz="2000" b="0" dirty="0">
              <a:solidFill>
                <a:schemeClr val="tx1"/>
              </a:solidFill>
            </a:endParaRPr>
          </a:p>
        </p:txBody>
      </p:sp>
      <p:grpSp>
        <p:nvGrpSpPr>
          <p:cNvPr id="40" name="Group 59"/>
          <p:cNvGrpSpPr>
            <a:grpSpLocks/>
          </p:cNvGrpSpPr>
          <p:nvPr/>
        </p:nvGrpSpPr>
        <p:grpSpPr bwMode="auto">
          <a:xfrm>
            <a:off x="7295183" y="4217838"/>
            <a:ext cx="195262" cy="234950"/>
            <a:chOff x="3051" y="2289"/>
            <a:chExt cx="123" cy="148"/>
          </a:xfrm>
        </p:grpSpPr>
        <p:sp>
          <p:nvSpPr>
            <p:cNvPr id="54" name="Freeform 60"/>
            <p:cNvSpPr>
              <a:spLocks/>
            </p:cNvSpPr>
            <p:nvPr/>
          </p:nvSpPr>
          <p:spPr bwMode="auto">
            <a:xfrm>
              <a:off x="3051" y="2289"/>
              <a:ext cx="123" cy="148"/>
            </a:xfrm>
            <a:custGeom>
              <a:avLst/>
              <a:gdLst>
                <a:gd name="T0" fmla="*/ 1544 w 1544"/>
                <a:gd name="T1" fmla="*/ 257 h 1856"/>
                <a:gd name="T2" fmla="*/ 446 w 1544"/>
                <a:gd name="T3" fmla="*/ 418 h 1856"/>
                <a:gd name="T4" fmla="*/ 190 w 1544"/>
                <a:gd name="T5" fmla="*/ 776 h 1856"/>
                <a:gd name="T6" fmla="*/ 202 w 1544"/>
                <a:gd name="T7" fmla="*/ 1677 h 1856"/>
                <a:gd name="T8" fmla="*/ 74 w 1544"/>
                <a:gd name="T9" fmla="*/ 1856 h 1856"/>
                <a:gd name="T10" fmla="*/ 521 w 1544"/>
                <a:gd name="T11" fmla="*/ 1689 h 1856"/>
                <a:gd name="T12" fmla="*/ 586 w 1544"/>
                <a:gd name="T13" fmla="*/ 1140 h 1856"/>
                <a:gd name="T14" fmla="*/ 458 w 1544"/>
                <a:gd name="T15" fmla="*/ 1319 h 1856"/>
                <a:gd name="T16" fmla="*/ 345 w 1544"/>
                <a:gd name="T17" fmla="*/ 617 h 1856"/>
                <a:gd name="T18" fmla="*/ 345 w 1544"/>
                <a:gd name="T19" fmla="*/ 616 h 1856"/>
                <a:gd name="T20" fmla="*/ 1289 w 1544"/>
                <a:gd name="T21" fmla="*/ 615 h 1856"/>
                <a:gd name="T22" fmla="*/ 1544 w 1544"/>
                <a:gd name="T23" fmla="*/ 257 h 185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544"/>
                <a:gd name="T37" fmla="*/ 0 h 1856"/>
                <a:gd name="T38" fmla="*/ 1544 w 1544"/>
                <a:gd name="T39" fmla="*/ 1856 h 185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544" h="1856">
                  <a:moveTo>
                    <a:pt x="1544" y="257"/>
                  </a:moveTo>
                  <a:cubicBezTo>
                    <a:pt x="1185" y="0"/>
                    <a:pt x="693" y="72"/>
                    <a:pt x="446" y="418"/>
                  </a:cubicBezTo>
                  <a:lnTo>
                    <a:pt x="190" y="776"/>
                  </a:lnTo>
                  <a:cubicBezTo>
                    <a:pt x="0" y="1042"/>
                    <a:pt x="5" y="1403"/>
                    <a:pt x="202" y="1677"/>
                  </a:cubicBezTo>
                  <a:lnTo>
                    <a:pt x="74" y="1856"/>
                  </a:lnTo>
                  <a:lnTo>
                    <a:pt x="521" y="1689"/>
                  </a:lnTo>
                  <a:lnTo>
                    <a:pt x="586" y="1140"/>
                  </a:lnTo>
                  <a:lnTo>
                    <a:pt x="458" y="1319"/>
                  </a:lnTo>
                  <a:cubicBezTo>
                    <a:pt x="309" y="1112"/>
                    <a:pt x="267" y="851"/>
                    <a:pt x="345" y="617"/>
                  </a:cubicBezTo>
                  <a:lnTo>
                    <a:pt x="345" y="616"/>
                  </a:lnTo>
                  <a:cubicBezTo>
                    <a:pt x="617" y="410"/>
                    <a:pt x="1001" y="409"/>
                    <a:pt x="1289" y="615"/>
                  </a:cubicBezTo>
                  <a:lnTo>
                    <a:pt x="1544" y="257"/>
                  </a:lnTo>
                  <a:close/>
                </a:path>
              </a:pathLst>
            </a:cu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55" name="Freeform 61"/>
            <p:cNvSpPr>
              <a:spLocks/>
            </p:cNvSpPr>
            <p:nvPr/>
          </p:nvSpPr>
          <p:spPr bwMode="auto">
            <a:xfrm>
              <a:off x="3079" y="2322"/>
              <a:ext cx="8" cy="16"/>
            </a:xfrm>
            <a:custGeom>
              <a:avLst/>
              <a:gdLst>
                <a:gd name="T0" fmla="*/ 8 w 8"/>
                <a:gd name="T1" fmla="*/ 0 h 16"/>
                <a:gd name="T2" fmla="*/ 0 w 8"/>
                <a:gd name="T3" fmla="*/ 16 h 16"/>
                <a:gd name="T4" fmla="*/ 0 60000 65536"/>
                <a:gd name="T5" fmla="*/ 0 60000 65536"/>
                <a:gd name="T6" fmla="*/ 0 w 8"/>
                <a:gd name="T7" fmla="*/ 0 h 16"/>
                <a:gd name="T8" fmla="*/ 8 w 8"/>
                <a:gd name="T9" fmla="*/ 16 h 1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" h="16">
                  <a:moveTo>
                    <a:pt x="8" y="0"/>
                  </a:moveTo>
                  <a:cubicBezTo>
                    <a:pt x="4" y="5"/>
                    <a:pt x="2" y="10"/>
                    <a:pt x="0" y="16"/>
                  </a:cubicBezTo>
                </a:path>
              </a:pathLst>
            </a:cu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</p:grpSp>
      <p:grpSp>
        <p:nvGrpSpPr>
          <p:cNvPr id="41" name="Group 62"/>
          <p:cNvGrpSpPr>
            <a:grpSpLocks/>
          </p:cNvGrpSpPr>
          <p:nvPr/>
        </p:nvGrpSpPr>
        <p:grpSpPr bwMode="auto">
          <a:xfrm>
            <a:off x="8127033" y="4567088"/>
            <a:ext cx="190500" cy="241300"/>
            <a:chOff x="3575" y="2504"/>
            <a:chExt cx="120" cy="152"/>
          </a:xfrm>
        </p:grpSpPr>
        <p:sp>
          <p:nvSpPr>
            <p:cNvPr id="52" name="Freeform 63"/>
            <p:cNvSpPr>
              <a:spLocks/>
            </p:cNvSpPr>
            <p:nvPr/>
          </p:nvSpPr>
          <p:spPr bwMode="auto">
            <a:xfrm>
              <a:off x="3575" y="2504"/>
              <a:ext cx="120" cy="152"/>
            </a:xfrm>
            <a:custGeom>
              <a:avLst/>
              <a:gdLst>
                <a:gd name="T0" fmla="*/ 0 w 1506"/>
                <a:gd name="T1" fmla="*/ 1678 h 1916"/>
                <a:gd name="T2" fmla="*/ 1091 w 1506"/>
                <a:gd name="T3" fmla="*/ 1459 h 1916"/>
                <a:gd name="T4" fmla="*/ 1329 w 1506"/>
                <a:gd name="T5" fmla="*/ 1087 h 1916"/>
                <a:gd name="T6" fmla="*/ 1273 w 1506"/>
                <a:gd name="T7" fmla="*/ 186 h 1916"/>
                <a:gd name="T8" fmla="*/ 1392 w 1506"/>
                <a:gd name="T9" fmla="*/ 0 h 1916"/>
                <a:gd name="T10" fmla="*/ 953 w 1506"/>
                <a:gd name="T11" fmla="*/ 190 h 1916"/>
                <a:gd name="T12" fmla="*/ 916 w 1506"/>
                <a:gd name="T13" fmla="*/ 743 h 1916"/>
                <a:gd name="T14" fmla="*/ 1035 w 1506"/>
                <a:gd name="T15" fmla="*/ 557 h 1916"/>
                <a:gd name="T16" fmla="*/ 1182 w 1506"/>
                <a:gd name="T17" fmla="*/ 1255 h 1916"/>
                <a:gd name="T18" fmla="*/ 1182 w 1506"/>
                <a:gd name="T19" fmla="*/ 1255 h 1916"/>
                <a:gd name="T20" fmla="*/ 239 w 1506"/>
                <a:gd name="T21" fmla="*/ 1306 h 1916"/>
                <a:gd name="T22" fmla="*/ 0 w 1506"/>
                <a:gd name="T23" fmla="*/ 1678 h 191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506"/>
                <a:gd name="T37" fmla="*/ 0 h 1916"/>
                <a:gd name="T38" fmla="*/ 1506 w 1506"/>
                <a:gd name="T39" fmla="*/ 1916 h 191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506" h="1916">
                  <a:moveTo>
                    <a:pt x="0" y="1678"/>
                  </a:moveTo>
                  <a:cubicBezTo>
                    <a:pt x="372" y="1916"/>
                    <a:pt x="861" y="1818"/>
                    <a:pt x="1091" y="1459"/>
                  </a:cubicBezTo>
                  <a:lnTo>
                    <a:pt x="1329" y="1087"/>
                  </a:lnTo>
                  <a:cubicBezTo>
                    <a:pt x="1506" y="811"/>
                    <a:pt x="1483" y="450"/>
                    <a:pt x="1273" y="186"/>
                  </a:cubicBezTo>
                  <a:lnTo>
                    <a:pt x="1392" y="0"/>
                  </a:lnTo>
                  <a:lnTo>
                    <a:pt x="953" y="190"/>
                  </a:lnTo>
                  <a:lnTo>
                    <a:pt x="916" y="743"/>
                  </a:lnTo>
                  <a:lnTo>
                    <a:pt x="1035" y="557"/>
                  </a:lnTo>
                  <a:cubicBezTo>
                    <a:pt x="1193" y="757"/>
                    <a:pt x="1248" y="1016"/>
                    <a:pt x="1182" y="1255"/>
                  </a:cubicBezTo>
                  <a:cubicBezTo>
                    <a:pt x="920" y="1476"/>
                    <a:pt x="536" y="1497"/>
                    <a:pt x="239" y="1306"/>
                  </a:cubicBezTo>
                  <a:lnTo>
                    <a:pt x="0" y="1678"/>
                  </a:lnTo>
                  <a:close/>
                </a:path>
              </a:pathLst>
            </a:cu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53" name="Freeform 64"/>
            <p:cNvSpPr>
              <a:spLocks/>
            </p:cNvSpPr>
            <p:nvPr/>
          </p:nvSpPr>
          <p:spPr bwMode="auto">
            <a:xfrm>
              <a:off x="3662" y="2604"/>
              <a:ext cx="8" cy="16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0 h 16"/>
                <a:gd name="T4" fmla="*/ 0 60000 65536"/>
                <a:gd name="T5" fmla="*/ 0 60000 65536"/>
                <a:gd name="T6" fmla="*/ 0 w 8"/>
                <a:gd name="T7" fmla="*/ 0 h 16"/>
                <a:gd name="T8" fmla="*/ 8 w 8"/>
                <a:gd name="T9" fmla="*/ 16 h 1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" h="16">
                  <a:moveTo>
                    <a:pt x="0" y="16"/>
                  </a:moveTo>
                  <a:cubicBezTo>
                    <a:pt x="4" y="11"/>
                    <a:pt x="6" y="6"/>
                    <a:pt x="8" y="0"/>
                  </a:cubicBezTo>
                </a:path>
              </a:pathLst>
            </a:cu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</p:grpSp>
      <p:sp>
        <p:nvSpPr>
          <p:cNvPr id="42" name="Freeform 65"/>
          <p:cNvSpPr>
            <a:spLocks noEditPoints="1"/>
          </p:cNvSpPr>
          <p:nvPr/>
        </p:nvSpPr>
        <p:spPr bwMode="auto">
          <a:xfrm>
            <a:off x="6082333" y="4849663"/>
            <a:ext cx="1536700" cy="696912"/>
          </a:xfrm>
          <a:custGeom>
            <a:avLst/>
            <a:gdLst>
              <a:gd name="T0" fmla="*/ 12159 w 12159"/>
              <a:gd name="T1" fmla="*/ 33 h 5508"/>
              <a:gd name="T2" fmla="*/ 12159 w 12159"/>
              <a:gd name="T3" fmla="*/ 5475 h 5508"/>
              <a:gd name="T4" fmla="*/ 12125 w 12159"/>
              <a:gd name="T5" fmla="*/ 5508 h 5508"/>
              <a:gd name="T6" fmla="*/ 200 w 12159"/>
              <a:gd name="T7" fmla="*/ 5508 h 5508"/>
              <a:gd name="T8" fmla="*/ 167 w 12159"/>
              <a:gd name="T9" fmla="*/ 5475 h 5508"/>
              <a:gd name="T10" fmla="*/ 167 w 12159"/>
              <a:gd name="T11" fmla="*/ 4617 h 5508"/>
              <a:gd name="T12" fmla="*/ 200 w 12159"/>
              <a:gd name="T13" fmla="*/ 4583 h 5508"/>
              <a:gd name="T14" fmla="*/ 234 w 12159"/>
              <a:gd name="T15" fmla="*/ 4617 h 5508"/>
              <a:gd name="T16" fmla="*/ 234 w 12159"/>
              <a:gd name="T17" fmla="*/ 5475 h 5508"/>
              <a:gd name="T18" fmla="*/ 200 w 12159"/>
              <a:gd name="T19" fmla="*/ 5442 h 5508"/>
              <a:gd name="T20" fmla="*/ 12125 w 12159"/>
              <a:gd name="T21" fmla="*/ 5442 h 5508"/>
              <a:gd name="T22" fmla="*/ 12092 w 12159"/>
              <a:gd name="T23" fmla="*/ 5475 h 5508"/>
              <a:gd name="T24" fmla="*/ 12092 w 12159"/>
              <a:gd name="T25" fmla="*/ 33 h 5508"/>
              <a:gd name="T26" fmla="*/ 12125 w 12159"/>
              <a:gd name="T27" fmla="*/ 0 h 5508"/>
              <a:gd name="T28" fmla="*/ 12159 w 12159"/>
              <a:gd name="T29" fmla="*/ 33 h 5508"/>
              <a:gd name="T30" fmla="*/ 0 w 12159"/>
              <a:gd name="T31" fmla="*/ 4683 h 5508"/>
              <a:gd name="T32" fmla="*/ 200 w 12159"/>
              <a:gd name="T33" fmla="*/ 4283 h 5508"/>
              <a:gd name="T34" fmla="*/ 400 w 12159"/>
              <a:gd name="T35" fmla="*/ 4683 h 5508"/>
              <a:gd name="T36" fmla="*/ 0 w 12159"/>
              <a:gd name="T37" fmla="*/ 4683 h 5508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2159"/>
              <a:gd name="T58" fmla="*/ 0 h 5508"/>
              <a:gd name="T59" fmla="*/ 12159 w 12159"/>
              <a:gd name="T60" fmla="*/ 5508 h 5508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2159" h="5508">
                <a:moveTo>
                  <a:pt x="12159" y="33"/>
                </a:moveTo>
                <a:lnTo>
                  <a:pt x="12159" y="5475"/>
                </a:lnTo>
                <a:cubicBezTo>
                  <a:pt x="12159" y="5493"/>
                  <a:pt x="12144" y="5508"/>
                  <a:pt x="12125" y="5508"/>
                </a:cubicBezTo>
                <a:lnTo>
                  <a:pt x="200" y="5508"/>
                </a:lnTo>
                <a:cubicBezTo>
                  <a:pt x="182" y="5508"/>
                  <a:pt x="167" y="5493"/>
                  <a:pt x="167" y="5475"/>
                </a:cubicBezTo>
                <a:lnTo>
                  <a:pt x="167" y="4617"/>
                </a:lnTo>
                <a:cubicBezTo>
                  <a:pt x="167" y="4598"/>
                  <a:pt x="182" y="4583"/>
                  <a:pt x="200" y="4583"/>
                </a:cubicBezTo>
                <a:cubicBezTo>
                  <a:pt x="219" y="4583"/>
                  <a:pt x="234" y="4598"/>
                  <a:pt x="234" y="4617"/>
                </a:cubicBezTo>
                <a:lnTo>
                  <a:pt x="234" y="5475"/>
                </a:lnTo>
                <a:lnTo>
                  <a:pt x="200" y="5442"/>
                </a:lnTo>
                <a:lnTo>
                  <a:pt x="12125" y="5442"/>
                </a:lnTo>
                <a:lnTo>
                  <a:pt x="12092" y="5475"/>
                </a:lnTo>
                <a:lnTo>
                  <a:pt x="12092" y="33"/>
                </a:lnTo>
                <a:cubicBezTo>
                  <a:pt x="12092" y="15"/>
                  <a:pt x="12107" y="0"/>
                  <a:pt x="12125" y="0"/>
                </a:cubicBezTo>
                <a:cubicBezTo>
                  <a:pt x="12144" y="0"/>
                  <a:pt x="12159" y="15"/>
                  <a:pt x="12159" y="33"/>
                </a:cubicBezTo>
                <a:close/>
                <a:moveTo>
                  <a:pt x="0" y="4683"/>
                </a:moveTo>
                <a:lnTo>
                  <a:pt x="200" y="4283"/>
                </a:lnTo>
                <a:lnTo>
                  <a:pt x="400" y="4683"/>
                </a:lnTo>
                <a:lnTo>
                  <a:pt x="0" y="4683"/>
                </a:lnTo>
                <a:close/>
              </a:path>
            </a:pathLst>
          </a:custGeom>
          <a:solidFill>
            <a:srgbClr val="000000"/>
          </a:solidFill>
          <a:ln w="1588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43" name="Rectangle 66"/>
          <p:cNvSpPr>
            <a:spLocks noChangeArrowheads="1"/>
          </p:cNvSpPr>
          <p:nvPr/>
        </p:nvSpPr>
        <p:spPr bwMode="auto">
          <a:xfrm>
            <a:off x="7160245" y="5340200"/>
            <a:ext cx="428625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01000"/>
              </a:lnSpc>
              <a:buClr>
                <a:srgbClr val="00A6D7"/>
              </a:buClr>
              <a:buSzPct val="100000"/>
              <a:buFont typeface="Tahoma" pitchFamily="34" charset="0"/>
              <a:buNone/>
            </a:pPr>
            <a:r>
              <a:rPr lang="nl-NL" sz="1100" b="0" i="1">
                <a:solidFill>
                  <a:srgbClr val="000000"/>
                </a:solidFill>
              </a:rPr>
              <a:t>reward</a:t>
            </a:r>
            <a:endParaRPr lang="nl-NL" sz="2000" b="0">
              <a:solidFill>
                <a:schemeClr val="tx1"/>
              </a:solidFill>
            </a:endParaRPr>
          </a:p>
        </p:txBody>
      </p:sp>
      <p:sp>
        <p:nvSpPr>
          <p:cNvPr id="44" name="Freeform 67"/>
          <p:cNvSpPr>
            <a:spLocks noEditPoints="1"/>
          </p:cNvSpPr>
          <p:nvPr/>
        </p:nvSpPr>
        <p:spPr bwMode="auto">
          <a:xfrm>
            <a:off x="6182345" y="4862363"/>
            <a:ext cx="1538288" cy="777875"/>
          </a:xfrm>
          <a:custGeom>
            <a:avLst/>
            <a:gdLst>
              <a:gd name="T0" fmla="*/ 12159 w 12159"/>
              <a:gd name="T1" fmla="*/ 33 h 6158"/>
              <a:gd name="T2" fmla="*/ 12159 w 12159"/>
              <a:gd name="T3" fmla="*/ 6125 h 6158"/>
              <a:gd name="T4" fmla="*/ 12125 w 12159"/>
              <a:gd name="T5" fmla="*/ 6158 h 6158"/>
              <a:gd name="T6" fmla="*/ 200 w 12159"/>
              <a:gd name="T7" fmla="*/ 6158 h 6158"/>
              <a:gd name="T8" fmla="*/ 167 w 12159"/>
              <a:gd name="T9" fmla="*/ 6125 h 6158"/>
              <a:gd name="T10" fmla="*/ 167 w 12159"/>
              <a:gd name="T11" fmla="*/ 4617 h 6158"/>
              <a:gd name="T12" fmla="*/ 200 w 12159"/>
              <a:gd name="T13" fmla="*/ 4583 h 6158"/>
              <a:gd name="T14" fmla="*/ 234 w 12159"/>
              <a:gd name="T15" fmla="*/ 4617 h 6158"/>
              <a:gd name="T16" fmla="*/ 234 w 12159"/>
              <a:gd name="T17" fmla="*/ 6125 h 6158"/>
              <a:gd name="T18" fmla="*/ 200 w 12159"/>
              <a:gd name="T19" fmla="*/ 6092 h 6158"/>
              <a:gd name="T20" fmla="*/ 12125 w 12159"/>
              <a:gd name="T21" fmla="*/ 6092 h 6158"/>
              <a:gd name="T22" fmla="*/ 12092 w 12159"/>
              <a:gd name="T23" fmla="*/ 6125 h 6158"/>
              <a:gd name="T24" fmla="*/ 12092 w 12159"/>
              <a:gd name="T25" fmla="*/ 33 h 6158"/>
              <a:gd name="T26" fmla="*/ 12125 w 12159"/>
              <a:gd name="T27" fmla="*/ 0 h 6158"/>
              <a:gd name="T28" fmla="*/ 12159 w 12159"/>
              <a:gd name="T29" fmla="*/ 33 h 6158"/>
              <a:gd name="T30" fmla="*/ 0 w 12159"/>
              <a:gd name="T31" fmla="*/ 4683 h 6158"/>
              <a:gd name="T32" fmla="*/ 200 w 12159"/>
              <a:gd name="T33" fmla="*/ 4283 h 6158"/>
              <a:gd name="T34" fmla="*/ 400 w 12159"/>
              <a:gd name="T35" fmla="*/ 4683 h 6158"/>
              <a:gd name="T36" fmla="*/ 0 w 12159"/>
              <a:gd name="T37" fmla="*/ 4683 h 6158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2159"/>
              <a:gd name="T58" fmla="*/ 0 h 6158"/>
              <a:gd name="T59" fmla="*/ 12159 w 12159"/>
              <a:gd name="T60" fmla="*/ 6158 h 6158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2159" h="6158">
                <a:moveTo>
                  <a:pt x="12159" y="33"/>
                </a:moveTo>
                <a:lnTo>
                  <a:pt x="12159" y="6125"/>
                </a:lnTo>
                <a:cubicBezTo>
                  <a:pt x="12159" y="6143"/>
                  <a:pt x="12144" y="6158"/>
                  <a:pt x="12125" y="6158"/>
                </a:cubicBezTo>
                <a:lnTo>
                  <a:pt x="200" y="6158"/>
                </a:lnTo>
                <a:cubicBezTo>
                  <a:pt x="182" y="6158"/>
                  <a:pt x="167" y="6143"/>
                  <a:pt x="167" y="6125"/>
                </a:cubicBezTo>
                <a:lnTo>
                  <a:pt x="167" y="4617"/>
                </a:lnTo>
                <a:cubicBezTo>
                  <a:pt x="167" y="4598"/>
                  <a:pt x="182" y="4583"/>
                  <a:pt x="200" y="4583"/>
                </a:cubicBezTo>
                <a:cubicBezTo>
                  <a:pt x="219" y="4583"/>
                  <a:pt x="234" y="4598"/>
                  <a:pt x="234" y="4617"/>
                </a:cubicBezTo>
                <a:lnTo>
                  <a:pt x="234" y="6125"/>
                </a:lnTo>
                <a:lnTo>
                  <a:pt x="200" y="6092"/>
                </a:lnTo>
                <a:lnTo>
                  <a:pt x="12125" y="6092"/>
                </a:lnTo>
                <a:lnTo>
                  <a:pt x="12092" y="6125"/>
                </a:lnTo>
                <a:lnTo>
                  <a:pt x="12092" y="33"/>
                </a:lnTo>
                <a:cubicBezTo>
                  <a:pt x="12092" y="15"/>
                  <a:pt x="12107" y="0"/>
                  <a:pt x="12125" y="0"/>
                </a:cubicBezTo>
                <a:cubicBezTo>
                  <a:pt x="12144" y="0"/>
                  <a:pt x="12159" y="15"/>
                  <a:pt x="12159" y="33"/>
                </a:cubicBezTo>
                <a:close/>
                <a:moveTo>
                  <a:pt x="0" y="4683"/>
                </a:moveTo>
                <a:lnTo>
                  <a:pt x="200" y="4283"/>
                </a:lnTo>
                <a:lnTo>
                  <a:pt x="400" y="4683"/>
                </a:lnTo>
                <a:lnTo>
                  <a:pt x="0" y="4683"/>
                </a:lnTo>
                <a:close/>
              </a:path>
            </a:pathLst>
          </a:custGeom>
          <a:solidFill>
            <a:srgbClr val="000000"/>
          </a:solidFill>
          <a:ln w="1588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45" name="Rectangle 68"/>
          <p:cNvSpPr>
            <a:spLocks noChangeArrowheads="1"/>
          </p:cNvSpPr>
          <p:nvPr/>
        </p:nvSpPr>
        <p:spPr bwMode="auto">
          <a:xfrm>
            <a:off x="7180883" y="5621188"/>
            <a:ext cx="300037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01000"/>
              </a:lnSpc>
              <a:buClr>
                <a:srgbClr val="00A6D7"/>
              </a:buClr>
              <a:buSzPct val="100000"/>
              <a:buFont typeface="Tahoma" pitchFamily="34" charset="0"/>
              <a:buNone/>
            </a:pPr>
            <a:r>
              <a:rPr lang="nl-NL" sz="1100" b="0" i="1">
                <a:solidFill>
                  <a:srgbClr val="000000"/>
                </a:solidFill>
              </a:rPr>
              <a:t>state</a:t>
            </a:r>
            <a:endParaRPr lang="nl-NL" sz="2000" b="0">
              <a:solidFill>
                <a:schemeClr val="tx1"/>
              </a:solidFill>
            </a:endParaRPr>
          </a:p>
        </p:txBody>
      </p:sp>
      <p:sp>
        <p:nvSpPr>
          <p:cNvPr id="46" name="Freeform 74"/>
          <p:cNvSpPr>
            <a:spLocks noEditPoints="1"/>
          </p:cNvSpPr>
          <p:nvPr/>
        </p:nvSpPr>
        <p:spPr bwMode="auto">
          <a:xfrm rot="16200000" flipH="1">
            <a:off x="7829376" y="4251969"/>
            <a:ext cx="760413" cy="949325"/>
          </a:xfrm>
          <a:custGeom>
            <a:avLst/>
            <a:gdLst>
              <a:gd name="T0" fmla="*/ 12159 w 12159"/>
              <a:gd name="T1" fmla="*/ 33 h 6158"/>
              <a:gd name="T2" fmla="*/ 12159 w 12159"/>
              <a:gd name="T3" fmla="*/ 6125 h 6158"/>
              <a:gd name="T4" fmla="*/ 12125 w 12159"/>
              <a:gd name="T5" fmla="*/ 6158 h 6158"/>
              <a:gd name="T6" fmla="*/ 200 w 12159"/>
              <a:gd name="T7" fmla="*/ 6158 h 6158"/>
              <a:gd name="T8" fmla="*/ 167 w 12159"/>
              <a:gd name="T9" fmla="*/ 6125 h 6158"/>
              <a:gd name="T10" fmla="*/ 167 w 12159"/>
              <a:gd name="T11" fmla="*/ 4617 h 6158"/>
              <a:gd name="T12" fmla="*/ 200 w 12159"/>
              <a:gd name="T13" fmla="*/ 4583 h 6158"/>
              <a:gd name="T14" fmla="*/ 234 w 12159"/>
              <a:gd name="T15" fmla="*/ 4617 h 6158"/>
              <a:gd name="T16" fmla="*/ 234 w 12159"/>
              <a:gd name="T17" fmla="*/ 6125 h 6158"/>
              <a:gd name="T18" fmla="*/ 200 w 12159"/>
              <a:gd name="T19" fmla="*/ 6092 h 6158"/>
              <a:gd name="T20" fmla="*/ 12125 w 12159"/>
              <a:gd name="T21" fmla="*/ 6092 h 6158"/>
              <a:gd name="T22" fmla="*/ 12092 w 12159"/>
              <a:gd name="T23" fmla="*/ 6125 h 6158"/>
              <a:gd name="T24" fmla="*/ 12092 w 12159"/>
              <a:gd name="T25" fmla="*/ 33 h 6158"/>
              <a:gd name="T26" fmla="*/ 12125 w 12159"/>
              <a:gd name="T27" fmla="*/ 0 h 6158"/>
              <a:gd name="T28" fmla="*/ 12159 w 12159"/>
              <a:gd name="T29" fmla="*/ 33 h 6158"/>
              <a:gd name="T30" fmla="*/ 0 w 12159"/>
              <a:gd name="T31" fmla="*/ 4683 h 6158"/>
              <a:gd name="T32" fmla="*/ 200 w 12159"/>
              <a:gd name="T33" fmla="*/ 4283 h 6158"/>
              <a:gd name="T34" fmla="*/ 400 w 12159"/>
              <a:gd name="T35" fmla="*/ 4683 h 6158"/>
              <a:gd name="T36" fmla="*/ 0 w 12159"/>
              <a:gd name="T37" fmla="*/ 4683 h 6158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2159"/>
              <a:gd name="T58" fmla="*/ 0 h 6158"/>
              <a:gd name="T59" fmla="*/ 12159 w 12159"/>
              <a:gd name="T60" fmla="*/ 6158 h 6158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2159" h="6158">
                <a:moveTo>
                  <a:pt x="12159" y="33"/>
                </a:moveTo>
                <a:lnTo>
                  <a:pt x="12159" y="6125"/>
                </a:lnTo>
                <a:cubicBezTo>
                  <a:pt x="12159" y="6143"/>
                  <a:pt x="12144" y="6158"/>
                  <a:pt x="12125" y="6158"/>
                </a:cubicBezTo>
                <a:lnTo>
                  <a:pt x="200" y="6158"/>
                </a:lnTo>
                <a:cubicBezTo>
                  <a:pt x="182" y="6158"/>
                  <a:pt x="167" y="6143"/>
                  <a:pt x="167" y="6125"/>
                </a:cubicBezTo>
                <a:lnTo>
                  <a:pt x="167" y="4617"/>
                </a:lnTo>
                <a:cubicBezTo>
                  <a:pt x="167" y="4598"/>
                  <a:pt x="182" y="4583"/>
                  <a:pt x="200" y="4583"/>
                </a:cubicBezTo>
                <a:cubicBezTo>
                  <a:pt x="219" y="4583"/>
                  <a:pt x="234" y="4598"/>
                  <a:pt x="234" y="4617"/>
                </a:cubicBezTo>
                <a:lnTo>
                  <a:pt x="234" y="6125"/>
                </a:lnTo>
                <a:lnTo>
                  <a:pt x="200" y="6092"/>
                </a:lnTo>
                <a:lnTo>
                  <a:pt x="12125" y="6092"/>
                </a:lnTo>
                <a:lnTo>
                  <a:pt x="12092" y="6125"/>
                </a:lnTo>
                <a:lnTo>
                  <a:pt x="12092" y="33"/>
                </a:lnTo>
                <a:cubicBezTo>
                  <a:pt x="12092" y="15"/>
                  <a:pt x="12107" y="0"/>
                  <a:pt x="12125" y="0"/>
                </a:cubicBezTo>
                <a:cubicBezTo>
                  <a:pt x="12144" y="0"/>
                  <a:pt x="12159" y="15"/>
                  <a:pt x="12159" y="33"/>
                </a:cubicBezTo>
                <a:close/>
                <a:moveTo>
                  <a:pt x="0" y="4683"/>
                </a:moveTo>
                <a:lnTo>
                  <a:pt x="200" y="4283"/>
                </a:lnTo>
                <a:lnTo>
                  <a:pt x="400" y="4683"/>
                </a:lnTo>
                <a:lnTo>
                  <a:pt x="0" y="4683"/>
                </a:lnTo>
                <a:close/>
              </a:path>
            </a:pathLst>
          </a:custGeom>
          <a:solidFill>
            <a:srgbClr val="00CC00"/>
          </a:solidFill>
          <a:ln w="1651" cap="flat">
            <a:solidFill>
              <a:srgbClr val="00CC00"/>
            </a:solidFill>
            <a:prstDash val="solid"/>
            <a:bevel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47" name="Freeform 75"/>
          <p:cNvSpPr>
            <a:spLocks noEditPoints="1"/>
          </p:cNvSpPr>
          <p:nvPr/>
        </p:nvSpPr>
        <p:spPr bwMode="auto">
          <a:xfrm rot="10800000">
            <a:off x="6987208" y="3913038"/>
            <a:ext cx="1014412" cy="746125"/>
          </a:xfrm>
          <a:custGeom>
            <a:avLst/>
            <a:gdLst>
              <a:gd name="T0" fmla="*/ 12159 w 12159"/>
              <a:gd name="T1" fmla="*/ 33 h 6158"/>
              <a:gd name="T2" fmla="*/ 12159 w 12159"/>
              <a:gd name="T3" fmla="*/ 6125 h 6158"/>
              <a:gd name="T4" fmla="*/ 12125 w 12159"/>
              <a:gd name="T5" fmla="*/ 6158 h 6158"/>
              <a:gd name="T6" fmla="*/ 200 w 12159"/>
              <a:gd name="T7" fmla="*/ 6158 h 6158"/>
              <a:gd name="T8" fmla="*/ 167 w 12159"/>
              <a:gd name="T9" fmla="*/ 6125 h 6158"/>
              <a:gd name="T10" fmla="*/ 167 w 12159"/>
              <a:gd name="T11" fmla="*/ 4617 h 6158"/>
              <a:gd name="T12" fmla="*/ 200 w 12159"/>
              <a:gd name="T13" fmla="*/ 4583 h 6158"/>
              <a:gd name="T14" fmla="*/ 234 w 12159"/>
              <a:gd name="T15" fmla="*/ 4617 h 6158"/>
              <a:gd name="T16" fmla="*/ 234 w 12159"/>
              <a:gd name="T17" fmla="*/ 6125 h 6158"/>
              <a:gd name="T18" fmla="*/ 200 w 12159"/>
              <a:gd name="T19" fmla="*/ 6092 h 6158"/>
              <a:gd name="T20" fmla="*/ 12125 w 12159"/>
              <a:gd name="T21" fmla="*/ 6092 h 6158"/>
              <a:gd name="T22" fmla="*/ 12092 w 12159"/>
              <a:gd name="T23" fmla="*/ 6125 h 6158"/>
              <a:gd name="T24" fmla="*/ 12092 w 12159"/>
              <a:gd name="T25" fmla="*/ 33 h 6158"/>
              <a:gd name="T26" fmla="*/ 12125 w 12159"/>
              <a:gd name="T27" fmla="*/ 0 h 6158"/>
              <a:gd name="T28" fmla="*/ 12159 w 12159"/>
              <a:gd name="T29" fmla="*/ 33 h 6158"/>
              <a:gd name="T30" fmla="*/ 0 w 12159"/>
              <a:gd name="T31" fmla="*/ 4683 h 6158"/>
              <a:gd name="T32" fmla="*/ 200 w 12159"/>
              <a:gd name="T33" fmla="*/ 4283 h 6158"/>
              <a:gd name="T34" fmla="*/ 400 w 12159"/>
              <a:gd name="T35" fmla="*/ 4683 h 6158"/>
              <a:gd name="T36" fmla="*/ 0 w 12159"/>
              <a:gd name="T37" fmla="*/ 4683 h 6158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2159"/>
              <a:gd name="T58" fmla="*/ 0 h 6158"/>
              <a:gd name="T59" fmla="*/ 12159 w 12159"/>
              <a:gd name="T60" fmla="*/ 6158 h 6158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2159" h="6158">
                <a:moveTo>
                  <a:pt x="12159" y="33"/>
                </a:moveTo>
                <a:lnTo>
                  <a:pt x="12159" y="6125"/>
                </a:lnTo>
                <a:cubicBezTo>
                  <a:pt x="12159" y="6143"/>
                  <a:pt x="12144" y="6158"/>
                  <a:pt x="12125" y="6158"/>
                </a:cubicBezTo>
                <a:lnTo>
                  <a:pt x="200" y="6158"/>
                </a:lnTo>
                <a:cubicBezTo>
                  <a:pt x="182" y="6158"/>
                  <a:pt x="167" y="6143"/>
                  <a:pt x="167" y="6125"/>
                </a:cubicBezTo>
                <a:lnTo>
                  <a:pt x="167" y="4617"/>
                </a:lnTo>
                <a:cubicBezTo>
                  <a:pt x="167" y="4598"/>
                  <a:pt x="182" y="4583"/>
                  <a:pt x="200" y="4583"/>
                </a:cubicBezTo>
                <a:cubicBezTo>
                  <a:pt x="219" y="4583"/>
                  <a:pt x="234" y="4598"/>
                  <a:pt x="234" y="4617"/>
                </a:cubicBezTo>
                <a:lnTo>
                  <a:pt x="234" y="6125"/>
                </a:lnTo>
                <a:lnTo>
                  <a:pt x="200" y="6092"/>
                </a:lnTo>
                <a:lnTo>
                  <a:pt x="12125" y="6092"/>
                </a:lnTo>
                <a:lnTo>
                  <a:pt x="12092" y="6125"/>
                </a:lnTo>
                <a:lnTo>
                  <a:pt x="12092" y="33"/>
                </a:lnTo>
                <a:cubicBezTo>
                  <a:pt x="12092" y="15"/>
                  <a:pt x="12107" y="0"/>
                  <a:pt x="12125" y="0"/>
                </a:cubicBezTo>
                <a:cubicBezTo>
                  <a:pt x="12144" y="0"/>
                  <a:pt x="12159" y="15"/>
                  <a:pt x="12159" y="33"/>
                </a:cubicBezTo>
                <a:close/>
                <a:moveTo>
                  <a:pt x="0" y="4683"/>
                </a:moveTo>
                <a:lnTo>
                  <a:pt x="200" y="4283"/>
                </a:lnTo>
                <a:lnTo>
                  <a:pt x="400" y="4683"/>
                </a:lnTo>
                <a:lnTo>
                  <a:pt x="0" y="4683"/>
                </a:lnTo>
                <a:close/>
              </a:path>
            </a:pathLst>
          </a:custGeom>
          <a:solidFill>
            <a:srgbClr val="00CC00"/>
          </a:solidFill>
          <a:ln w="1651" cap="flat">
            <a:solidFill>
              <a:srgbClr val="00CC00"/>
            </a:solidFill>
            <a:prstDash val="solid"/>
            <a:bevel/>
            <a:headEnd/>
            <a:tailEnd/>
          </a:ln>
        </p:spPr>
        <p:txBody>
          <a:bodyPr/>
          <a:lstStyle/>
          <a:p>
            <a:endParaRPr lang="nl-NL"/>
          </a:p>
        </p:txBody>
      </p:sp>
      <p:grpSp>
        <p:nvGrpSpPr>
          <p:cNvPr id="48" name="Group 48"/>
          <p:cNvGrpSpPr>
            <a:grpSpLocks/>
          </p:cNvGrpSpPr>
          <p:nvPr/>
        </p:nvGrpSpPr>
        <p:grpSpPr bwMode="auto">
          <a:xfrm>
            <a:off x="7222158" y="4455963"/>
            <a:ext cx="866775" cy="415925"/>
            <a:chOff x="3005" y="2434"/>
            <a:chExt cx="546" cy="262"/>
          </a:xfrm>
        </p:grpSpPr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3005" y="2434"/>
              <a:ext cx="546" cy="262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51" name="Rectangle 50"/>
            <p:cNvSpPr>
              <a:spLocks noChangeArrowheads="1"/>
            </p:cNvSpPr>
            <p:nvPr/>
          </p:nvSpPr>
          <p:spPr bwMode="auto">
            <a:xfrm>
              <a:off x="3005" y="2434"/>
              <a:ext cx="546" cy="262"/>
            </a:xfrm>
            <a:prstGeom prst="rect">
              <a:avLst/>
            </a:prstGeom>
            <a:noFill/>
            <a:ln w="6350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</p:grpSp>
      <p:sp>
        <p:nvSpPr>
          <p:cNvPr id="49" name="Rectangle 51"/>
          <p:cNvSpPr>
            <a:spLocks noChangeArrowheads="1"/>
          </p:cNvSpPr>
          <p:nvPr/>
        </p:nvSpPr>
        <p:spPr bwMode="auto">
          <a:xfrm>
            <a:off x="7418247" y="4557563"/>
            <a:ext cx="485710" cy="185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01000"/>
              </a:lnSpc>
              <a:buClr>
                <a:srgbClr val="00A6D7"/>
              </a:buClr>
              <a:buSzPct val="100000"/>
              <a:buFont typeface="Tahoma" pitchFamily="34" charset="0"/>
              <a:buNone/>
            </a:pPr>
            <a:r>
              <a:rPr lang="nl-NL" sz="1300" b="1" dirty="0" smtClean="0">
                <a:solidFill>
                  <a:srgbClr val="000000"/>
                </a:solidFill>
              </a:rPr>
              <a:t>Setup</a:t>
            </a:r>
            <a:endParaRPr lang="nl-NL" sz="20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TextBox 1"/>
              <p:cNvSpPr txBox="1"/>
              <p:nvPr/>
            </p:nvSpPr>
            <p:spPr>
              <a:xfrm>
                <a:off x="4563677" y="2780928"/>
                <a:ext cx="296010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𝑀𝑂𝐷𝐸𝐿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3677" y="2780928"/>
                <a:ext cx="2960106" cy="430887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b="-1831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Problem statement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2132856"/>
            <a:ext cx="7488832" cy="1296144"/>
          </a:xfrm>
          <a:ln>
            <a:solidFill>
              <a:schemeClr val="tx1"/>
            </a:solidFill>
          </a:ln>
        </p:spPr>
        <p:txBody>
          <a:bodyPr/>
          <a:lstStyle/>
          <a:p>
            <a:pPr marL="381000" lvl="1" indent="0">
              <a:buNone/>
            </a:pPr>
            <a:endParaRPr lang="nl-NL" dirty="0" smtClean="0"/>
          </a:p>
          <a:p>
            <a:pPr marL="180975" lvl="1" indent="0">
              <a:buNone/>
            </a:pPr>
            <a:r>
              <a:rPr lang="nl-NL" sz="2000" dirty="0" smtClean="0"/>
              <a:t>How can we on-line </a:t>
            </a:r>
            <a:r>
              <a:rPr lang="nl-NL" sz="2000" dirty="0" smtClean="0">
                <a:solidFill>
                  <a:srgbClr val="FF0000"/>
                </a:solidFill>
              </a:rPr>
              <a:t>build </a:t>
            </a:r>
            <a:r>
              <a:rPr lang="nl-NL" sz="2000" dirty="0" smtClean="0"/>
              <a:t>and</a:t>
            </a:r>
            <a:r>
              <a:rPr lang="nl-NL" sz="2000" dirty="0" smtClean="0">
                <a:solidFill>
                  <a:srgbClr val="FF0000"/>
                </a:solidFill>
              </a:rPr>
              <a:t> use</a:t>
            </a:r>
            <a:r>
              <a:rPr lang="nl-NL" sz="2000" dirty="0" smtClean="0"/>
              <a:t> a model in order </a:t>
            </a:r>
            <a:r>
              <a:rPr lang="en-US" sz="2000" dirty="0" smtClean="0"/>
              <a:t>to</a:t>
            </a:r>
            <a:r>
              <a:rPr lang="nl-NL" sz="2000" dirty="0" smtClean="0"/>
              <a:t> </a:t>
            </a:r>
          </a:p>
          <a:p>
            <a:pPr marL="180975" lvl="1" indent="0">
              <a:buNone/>
            </a:pPr>
            <a:r>
              <a:rPr lang="nl-NL" sz="2000" dirty="0" smtClean="0"/>
              <a:t>speed up a reinforcement learning process on complex systems?</a:t>
            </a:r>
            <a:endParaRPr lang="nl-NL" sz="2000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899592" y="3616424"/>
            <a:ext cx="4104456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95263" indent="-195263" algn="l" rtl="0" eaLnBrk="1" fontAlgn="base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263" indent="-190500" algn="l" rtl="0" eaLnBrk="1" fontAlgn="base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957263" indent="-190500" algn="l" rtl="0" eaLnBrk="1" fontAlgn="base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338263" indent="-190500" algn="l" rtl="0" eaLnBrk="1" fontAlgn="base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4pPr>
            <a:lvl5pPr marL="1719263" indent="-190500" algn="l" rtl="0" eaLnBrk="1" fontAlgn="base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chemeClr val="tx1"/>
                </a:solidFill>
                <a:latin typeface="+mn-lt"/>
              </a:defRPr>
            </a:lvl5pPr>
            <a:lvl6pPr marL="2176463" indent="-190500" algn="l" rtl="0" eaLnBrk="1" fontAlgn="base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633663" indent="-190500" algn="l" rtl="0" eaLnBrk="1" fontAlgn="base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090863" indent="-190500" algn="l" rtl="0" eaLnBrk="1" fontAlgn="base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548063" indent="-190500" algn="l" rtl="0" eaLnBrk="1" fontAlgn="base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1000"/>
              </a:lnSpc>
              <a:buFont typeface="Times New Roman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1600" dirty="0" smtClean="0"/>
          </a:p>
          <a:p>
            <a:pPr>
              <a:lnSpc>
                <a:spcPct val="91000"/>
              </a:lnSpc>
              <a:buFont typeface="Times New Roman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dirty="0" smtClean="0"/>
              <a:t>Presentation outline:</a:t>
            </a:r>
          </a:p>
          <a:p>
            <a:pPr>
              <a:lnSpc>
                <a:spcPct val="91000"/>
              </a:lnSpc>
              <a:buFont typeface="Times New Roman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1600" dirty="0" smtClean="0"/>
          </a:p>
          <a:p>
            <a:pPr marL="457200" indent="-457200">
              <a:lnSpc>
                <a:spcPct val="91000"/>
              </a:lnSpc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Modeling</a:t>
            </a:r>
            <a:r>
              <a:rPr lang="en-GB" sz="1600" dirty="0" smtClean="0"/>
              <a:t>: how to </a:t>
            </a:r>
            <a:r>
              <a:rPr lang="en-GB" sz="1600" i="1" dirty="0" smtClean="0"/>
              <a:t>build</a:t>
            </a:r>
            <a:r>
              <a:rPr lang="en-GB" sz="1600" dirty="0" smtClean="0"/>
              <a:t>  the model</a:t>
            </a:r>
          </a:p>
          <a:p>
            <a:pPr marL="457200" indent="-457200">
              <a:lnSpc>
                <a:spcPct val="91000"/>
              </a:lnSpc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1600" dirty="0" smtClean="0"/>
          </a:p>
          <a:p>
            <a:pPr marL="457200" indent="-457200">
              <a:lnSpc>
                <a:spcPct val="91000"/>
              </a:lnSpc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Learning</a:t>
            </a:r>
            <a:r>
              <a:rPr lang="en-GB" sz="1600" dirty="0" smtClean="0"/>
              <a:t>: how to </a:t>
            </a:r>
            <a:r>
              <a:rPr lang="en-GB" sz="1600" i="1" dirty="0" smtClean="0"/>
              <a:t>use</a:t>
            </a:r>
            <a:r>
              <a:rPr lang="en-GB" sz="1600" dirty="0" smtClean="0"/>
              <a:t>  the model</a:t>
            </a:r>
          </a:p>
          <a:p>
            <a:pPr>
              <a:lnSpc>
                <a:spcPct val="91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 smtClean="0"/>
          </a:p>
          <a:p>
            <a:pPr marL="0" indent="0">
              <a:lnSpc>
                <a:spcPct val="91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 smtClean="0"/>
          </a:p>
          <a:p>
            <a:pPr lvl="1">
              <a:lnSpc>
                <a:spcPct val="91000"/>
              </a:lnSpc>
              <a:buFont typeface="Times New Roman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 smtClean="0"/>
          </a:p>
          <a:p>
            <a:pPr lvl="1">
              <a:lnSpc>
                <a:spcPct val="91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5174" t="8426" r="9996" b="12228"/>
          <a:stretch/>
        </p:blipFill>
        <p:spPr>
          <a:xfrm>
            <a:off x="-9872" y="-27385"/>
            <a:ext cx="9153872" cy="61614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br>
              <a:rPr lang="en-US" dirty="0" smtClean="0"/>
            </a:br>
            <a:endParaRPr lang="nl-NL" sz="1600" dirty="0"/>
          </a:p>
        </p:txBody>
      </p:sp>
      <p:sp>
        <p:nvSpPr>
          <p:cNvPr id="5" name="Rectangle 28"/>
          <p:cNvSpPr>
            <a:spLocks noChangeArrowheads="1"/>
          </p:cNvSpPr>
          <p:nvPr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376193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403225"/>
            <a:ext cx="7772400" cy="10541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/>
              <a:t>Modeling</a:t>
            </a:r>
            <a:r>
              <a:rPr lang="en-GB" dirty="0" smtClean="0"/>
              <a:t> requirements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828800"/>
            <a:ext cx="7772400" cy="3903663"/>
          </a:xfrm>
        </p:spPr>
        <p:txBody>
          <a:bodyPr/>
          <a:lstStyle/>
          <a:p>
            <a:pPr eaLnBrk="1" hangingPunct="1">
              <a:buFont typeface="Times New Roman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 smtClean="0"/>
          </a:p>
          <a:p>
            <a:pPr marL="361950" indent="-28575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dirty="0" smtClean="0"/>
              <a:t>Deal </a:t>
            </a:r>
            <a:r>
              <a:rPr lang="en-GB" sz="2200" dirty="0" smtClean="0"/>
              <a:t>with </a:t>
            </a:r>
            <a:r>
              <a:rPr lang="en-GB" sz="2200" dirty="0" smtClean="0">
                <a:solidFill>
                  <a:srgbClr val="FF0000"/>
                </a:solidFill>
              </a:rPr>
              <a:t>continuous state variables</a:t>
            </a:r>
          </a:p>
          <a:p>
            <a:pPr marL="361950" indent="-28575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200" dirty="0" smtClean="0">
              <a:solidFill>
                <a:schemeClr val="tx1"/>
              </a:solidFill>
            </a:endParaRPr>
          </a:p>
          <a:p>
            <a:pPr marL="361950" indent="-28575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dirty="0" smtClean="0">
                <a:solidFill>
                  <a:schemeClr val="tx1"/>
                </a:solidFill>
              </a:rPr>
              <a:t>Model</a:t>
            </a:r>
            <a:r>
              <a:rPr lang="en-GB" sz="2200" dirty="0" smtClean="0">
                <a:solidFill>
                  <a:srgbClr val="FF0000"/>
                </a:solidFill>
              </a:rPr>
              <a:t> non-linear </a:t>
            </a:r>
            <a:r>
              <a:rPr lang="en-GB" sz="2200" dirty="0" smtClean="0">
                <a:solidFill>
                  <a:schemeClr val="tx1"/>
                </a:solidFill>
              </a:rPr>
              <a:t>system</a:t>
            </a:r>
          </a:p>
          <a:p>
            <a:pPr marL="361950" indent="-28575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200" dirty="0" smtClean="0"/>
          </a:p>
          <a:p>
            <a:pPr marL="361950" indent="-28575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dirty="0" smtClean="0"/>
              <a:t>Applicable to </a:t>
            </a:r>
            <a:r>
              <a:rPr lang="en-GB" sz="2200" dirty="0" smtClean="0">
                <a:solidFill>
                  <a:srgbClr val="FF0000"/>
                </a:solidFill>
              </a:rPr>
              <a:t>high dimensional</a:t>
            </a:r>
            <a:r>
              <a:rPr lang="en-GB" sz="2200" dirty="0" smtClean="0"/>
              <a:t> problems</a:t>
            </a:r>
          </a:p>
          <a:p>
            <a:pPr marL="361950" indent="-28575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200" dirty="0" smtClean="0"/>
          </a:p>
          <a:p>
            <a:pPr marL="361950" indent="-28575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200" dirty="0" smtClean="0"/>
          </a:p>
          <a:p>
            <a:pPr marL="361950" indent="-28575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200" dirty="0" smtClean="0"/>
          </a:p>
          <a:p>
            <a:pPr marL="361950" indent="-28575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dirty="0" smtClean="0"/>
              <a:t>Estimate model from </a:t>
            </a:r>
            <a:r>
              <a:rPr lang="en-GB" sz="2200" dirty="0" smtClean="0">
                <a:solidFill>
                  <a:srgbClr val="FF0000"/>
                </a:solidFill>
              </a:rPr>
              <a:t>few observations</a:t>
            </a:r>
          </a:p>
          <a:p>
            <a:pPr marL="361950" indent="-28575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200" dirty="0" smtClean="0">
              <a:solidFill>
                <a:srgbClr val="FF0000"/>
              </a:solidFill>
            </a:endParaRPr>
          </a:p>
          <a:p>
            <a:pPr marL="361950" indent="-28575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dirty="0" smtClean="0">
                <a:solidFill>
                  <a:srgbClr val="FF0000"/>
                </a:solidFill>
              </a:rPr>
              <a:t>Accurate </a:t>
            </a:r>
            <a:r>
              <a:rPr lang="en-GB" sz="2200" dirty="0" smtClean="0">
                <a:solidFill>
                  <a:schemeClr val="tx1"/>
                </a:solidFill>
              </a:rPr>
              <a:t>enough to be used with learning</a:t>
            </a:r>
          </a:p>
          <a:p>
            <a:pPr marL="361950" indent="-28575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200" dirty="0" smtClean="0"/>
          </a:p>
          <a:p>
            <a:pPr marL="361950" indent="-28575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646818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U_basis_100510">
  <a:themeElements>
    <a:clrScheme name="">
      <a:dk1>
        <a:srgbClr val="000000"/>
      </a:dk1>
      <a:lt1>
        <a:srgbClr val="FFFFFF"/>
      </a:lt1>
      <a:dk2>
        <a:srgbClr val="000000"/>
      </a:dk2>
      <a:lt2>
        <a:srgbClr val="108BD9"/>
      </a:lt2>
      <a:accent1>
        <a:srgbClr val="ADC610"/>
      </a:accent1>
      <a:accent2>
        <a:srgbClr val="002B60"/>
      </a:accent2>
      <a:accent3>
        <a:srgbClr val="FFFFFF"/>
      </a:accent3>
      <a:accent4>
        <a:srgbClr val="000000"/>
      </a:accent4>
      <a:accent5>
        <a:srgbClr val="D3DFAA"/>
      </a:accent5>
      <a:accent6>
        <a:srgbClr val="002656"/>
      </a:accent6>
      <a:hlink>
        <a:srgbClr val="A10058"/>
      </a:hlink>
      <a:folHlink>
        <a:srgbClr val="66BCAA"/>
      </a:folHlink>
    </a:clrScheme>
    <a:fontScheme name="Default Design">
      <a:majorFont>
        <a:latin typeface="Bookman Old Style"/>
        <a:ea typeface=""/>
        <a:cs typeface=""/>
      </a:majorFont>
      <a:minorFont>
        <a:latin typeface="Tahom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108BD9"/>
        </a:lt2>
        <a:accent1>
          <a:srgbClr val="C1C700"/>
        </a:accent1>
        <a:accent2>
          <a:srgbClr val="003B74"/>
        </a:accent2>
        <a:accent3>
          <a:srgbClr val="FFFFFF"/>
        </a:accent3>
        <a:accent4>
          <a:srgbClr val="000000"/>
        </a:accent4>
        <a:accent5>
          <a:srgbClr val="DDE0AA"/>
        </a:accent5>
        <a:accent6>
          <a:srgbClr val="003568"/>
        </a:accent6>
        <a:hlink>
          <a:srgbClr val="C2006E"/>
        </a:hlink>
        <a:folHlink>
          <a:srgbClr val="7FC6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1814</TotalTime>
  <Words>1844</Words>
  <Application>Microsoft Office PowerPoint</Application>
  <PresentationFormat>Diavoorstelling (4:3)</PresentationFormat>
  <Paragraphs>504</Paragraphs>
  <Slides>44</Slides>
  <Notes>12</Notes>
  <HiddenSlides>0</HiddenSlides>
  <MMClips>0</MMClips>
  <ScaleCrop>false</ScaleCrop>
  <HeadingPairs>
    <vt:vector size="6" baseType="variant"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44</vt:i4>
      </vt:variant>
    </vt:vector>
  </HeadingPairs>
  <TitlesOfParts>
    <vt:vector size="46" baseType="lpstr">
      <vt:lpstr>TU_basis_100510</vt:lpstr>
      <vt:lpstr>Equation</vt:lpstr>
      <vt:lpstr>Memory-based Modeling and Prioritized Sweeping in Reinforcement Learning</vt:lpstr>
      <vt:lpstr>Reinforcement Learning</vt:lpstr>
      <vt:lpstr>Reinforcement Learning method</vt:lpstr>
      <vt:lpstr>Simple Reinforcement Learning example</vt:lpstr>
      <vt:lpstr>Solving a Reinforcement Learning problem</vt:lpstr>
      <vt:lpstr>Model-learning approach</vt:lpstr>
      <vt:lpstr>Problem statement</vt:lpstr>
      <vt:lpstr>Modeling </vt:lpstr>
      <vt:lpstr>Modeling requirements</vt:lpstr>
      <vt:lpstr>Memory-based modeling</vt:lpstr>
      <vt:lpstr>Local Linear Regression (LLR)</vt:lpstr>
      <vt:lpstr>Model accuracy</vt:lpstr>
      <vt:lpstr>LLR Results:  Humanoid robot setup</vt:lpstr>
      <vt:lpstr>LLR Results:  Humanoid robot model</vt:lpstr>
      <vt:lpstr>LLR Results:  Prediction intervals</vt:lpstr>
      <vt:lpstr>Modeling: Conclusions</vt:lpstr>
      <vt:lpstr>Learning </vt:lpstr>
      <vt:lpstr>Dyna learning</vt:lpstr>
      <vt:lpstr>Comparison of different algorithms</vt:lpstr>
      <vt:lpstr>SARSA (model-free)</vt:lpstr>
      <vt:lpstr>Random Dyna (model-learning)</vt:lpstr>
      <vt:lpstr>Prioritized Sweeping (model-learning)</vt:lpstr>
      <vt:lpstr>Look Ahead Dyna (model-learning)</vt:lpstr>
      <vt:lpstr>Prediction intervals</vt:lpstr>
      <vt:lpstr>Learning setup:  inverted pendulum simulation</vt:lpstr>
      <vt:lpstr>Learning results: Using LLR model</vt:lpstr>
      <vt:lpstr>Learning results: SARSA and Random Dyna</vt:lpstr>
      <vt:lpstr>Learning results:  Prioritized Sweeping</vt:lpstr>
      <vt:lpstr>Learning results: Prioritized Sweeping (PS)</vt:lpstr>
      <vt:lpstr>Learning results: Algorithms compared</vt:lpstr>
      <vt:lpstr>Learning:  conclusions</vt:lpstr>
      <vt:lpstr>Overall conclusions</vt:lpstr>
      <vt:lpstr>Questions?</vt:lpstr>
      <vt:lpstr>Local Linear Regression Optimal number of neighbors</vt:lpstr>
      <vt:lpstr>Final policies</vt:lpstr>
      <vt:lpstr>Sample distribution in different learning algorithms</vt:lpstr>
      <vt:lpstr>Sample distribution in random Dyna</vt:lpstr>
      <vt:lpstr>Dyna algorithm</vt:lpstr>
      <vt:lpstr>Prioritized Sweeping algorithm</vt:lpstr>
      <vt:lpstr>Look Ahead Dyna algorithm</vt:lpstr>
      <vt:lpstr>Lead-in states</vt:lpstr>
      <vt:lpstr>Learning results (summary)</vt:lpstr>
      <vt:lpstr>Learning results: Look Ahead Dyna</vt:lpstr>
      <vt:lpstr>Learning results:  Look Ahead Dyna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Dit is de titel</dc:title>
  <dc:creator>Thijs</dc:creator>
  <cp:lastModifiedBy>Margot</cp:lastModifiedBy>
  <cp:revision>154</cp:revision>
  <cp:lastPrinted>2010-08-26T14:31:53Z</cp:lastPrinted>
  <dcterms:created xsi:type="dcterms:W3CDTF">2010-08-23T13:58:04Z</dcterms:created>
  <dcterms:modified xsi:type="dcterms:W3CDTF">2010-08-26T22:16:49Z</dcterms:modified>
</cp:coreProperties>
</file>