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2.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92" r:id="rId2"/>
    <p:sldId id="293" r:id="rId3"/>
    <p:sldId id="294" r:id="rId4"/>
    <p:sldId id="265" r:id="rId5"/>
    <p:sldId id="4747" r:id="rId6"/>
    <p:sldId id="4748" r:id="rId7"/>
    <p:sldId id="4749" r:id="rId8"/>
    <p:sldId id="4764" r:id="rId9"/>
    <p:sldId id="4765" r:id="rId10"/>
    <p:sldId id="4766" r:id="rId11"/>
    <p:sldId id="295" r:id="rId12"/>
    <p:sldId id="4751" r:id="rId13"/>
    <p:sldId id="4750" r:id="rId14"/>
    <p:sldId id="4752" r:id="rId15"/>
    <p:sldId id="4753" r:id="rId16"/>
    <p:sldId id="4754" r:id="rId17"/>
    <p:sldId id="4755" r:id="rId18"/>
    <p:sldId id="296" r:id="rId19"/>
    <p:sldId id="4757" r:id="rId20"/>
    <p:sldId id="4756" r:id="rId21"/>
    <p:sldId id="4762" r:id="rId22"/>
    <p:sldId id="4763" r:id="rId23"/>
    <p:sldId id="4767" r:id="rId24"/>
    <p:sldId id="4768" r:id="rId25"/>
    <p:sldId id="4769" r:id="rId26"/>
    <p:sldId id="297" r:id="rId27"/>
    <p:sldId id="280" r:id="rId28"/>
    <p:sldId id="4760" r:id="rId29"/>
    <p:sldId id="4761" r:id="rId30"/>
    <p:sldId id="4746"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386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A6A6A"/>
    <a:srgbClr val="EEEBDA"/>
    <a:srgbClr val="970B1C"/>
    <a:srgbClr val="D20E26"/>
    <a:srgbClr val="5A0610"/>
    <a:srgbClr val="D20F26"/>
    <a:srgbClr val="262626"/>
    <a:srgbClr val="560610"/>
    <a:srgbClr val="EF2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49" autoAdjust="0"/>
    <p:restoredTop sz="94660"/>
  </p:normalViewPr>
  <p:slideViewPr>
    <p:cSldViewPr snapToGrid="0" showGuides="1">
      <p:cViewPr varScale="1">
        <p:scale>
          <a:sx n="86" d="100"/>
          <a:sy n="86" d="100"/>
        </p:scale>
        <p:origin x="342" y="189"/>
      </p:cViewPr>
      <p:guideLst>
        <p:guide orient="horz" pos="2115"/>
        <p:guide pos="3863"/>
      </p:guideLst>
    </p:cSldViewPr>
  </p:slideViewPr>
  <p:notesTextViewPr>
    <p:cViewPr>
      <p:scale>
        <a:sx n="75" d="100"/>
        <a:sy n="75" d="100"/>
      </p:scale>
      <p:origin x="0" y="0"/>
    </p:cViewPr>
  </p:notesTextViewPr>
  <p:sorterViewPr>
    <p:cViewPr>
      <p:scale>
        <a:sx n="139" d="100"/>
        <a:sy n="139" d="100"/>
      </p:scale>
      <p:origin x="0" y="0"/>
    </p:cViewPr>
  </p:sorterViewPr>
  <p:notesViewPr>
    <p:cSldViewPr snapToGrid="0">
      <p:cViewPr varScale="1">
        <p:scale>
          <a:sx n="82" d="100"/>
          <a:sy n="82" d="100"/>
        </p:scale>
        <p:origin x="399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Light" panose="020B0502040204020203" pitchFamily="34" charset="-122"/>
              </a:rPr>
              <a:t>2019/6/29</a:t>
            </a:fld>
            <a:endParaRPr lang="zh-CN" altLang="en-US" dirty="0">
              <a:ea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Light" panose="020B0502040204020203" pitchFamily="34" charset="-122"/>
              </a:rPr>
              <a:t>‹#›</a:t>
            </a:fld>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870084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D9216F04-BCC3-48B0-A026-6DE75F265B17}" type="datetimeFigureOut">
              <a:rPr lang="zh-CN" altLang="en-US" smtClean="0"/>
              <a:pPr/>
              <a:t>2019/6/29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64C8DEA7-FF42-45D9-93FC-FE783969233B}" type="slidenum">
              <a:rPr lang="zh-CN" altLang="en-US" smtClean="0"/>
              <a:pPr/>
              <a:t>‹#›</a:t>
            </a:fld>
            <a:endParaRPr lang="zh-CN" altLang="en-US" dirty="0"/>
          </a:p>
        </p:txBody>
      </p:sp>
    </p:spTree>
    <p:extLst>
      <p:ext uri="{BB962C8B-B14F-4D97-AF65-F5344CB8AC3E}">
        <p14:creationId xmlns:p14="http://schemas.microsoft.com/office/powerpoint/2010/main" val="245606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a:t>
            </a:fld>
            <a:endParaRPr lang="zh-CN" altLang="en-US"/>
          </a:p>
        </p:txBody>
      </p:sp>
    </p:spTree>
    <p:extLst>
      <p:ext uri="{BB962C8B-B14F-4D97-AF65-F5344CB8AC3E}">
        <p14:creationId xmlns:p14="http://schemas.microsoft.com/office/powerpoint/2010/main" val="381727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10</a:t>
            </a:fld>
            <a:endParaRPr lang="zh-CN" altLang="en-US"/>
          </a:p>
        </p:txBody>
      </p:sp>
    </p:spTree>
    <p:extLst>
      <p:ext uri="{BB962C8B-B14F-4D97-AF65-F5344CB8AC3E}">
        <p14:creationId xmlns:p14="http://schemas.microsoft.com/office/powerpoint/2010/main" val="107543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11</a:t>
            </a:fld>
            <a:endParaRPr lang="zh-CN" altLang="en-US"/>
          </a:p>
        </p:txBody>
      </p:sp>
    </p:spTree>
    <p:extLst>
      <p:ext uri="{BB962C8B-B14F-4D97-AF65-F5344CB8AC3E}">
        <p14:creationId xmlns:p14="http://schemas.microsoft.com/office/powerpoint/2010/main" val="284860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12</a:t>
            </a:fld>
            <a:endParaRPr lang="zh-CN" altLang="en-US"/>
          </a:p>
        </p:txBody>
      </p:sp>
    </p:spTree>
    <p:extLst>
      <p:ext uri="{BB962C8B-B14F-4D97-AF65-F5344CB8AC3E}">
        <p14:creationId xmlns:p14="http://schemas.microsoft.com/office/powerpoint/2010/main" val="165811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13</a:t>
            </a:fld>
            <a:endParaRPr lang="zh-CN" altLang="en-US"/>
          </a:p>
        </p:txBody>
      </p:sp>
    </p:spTree>
    <p:extLst>
      <p:ext uri="{BB962C8B-B14F-4D97-AF65-F5344CB8AC3E}">
        <p14:creationId xmlns:p14="http://schemas.microsoft.com/office/powerpoint/2010/main" val="334048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14</a:t>
            </a:fld>
            <a:endParaRPr lang="zh-CN" altLang="en-US"/>
          </a:p>
        </p:txBody>
      </p:sp>
    </p:spTree>
    <p:extLst>
      <p:ext uri="{BB962C8B-B14F-4D97-AF65-F5344CB8AC3E}">
        <p14:creationId xmlns:p14="http://schemas.microsoft.com/office/powerpoint/2010/main" val="409563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15</a:t>
            </a:fld>
            <a:endParaRPr lang="zh-CN" altLang="en-US"/>
          </a:p>
        </p:txBody>
      </p:sp>
    </p:spTree>
    <p:extLst>
      <p:ext uri="{BB962C8B-B14F-4D97-AF65-F5344CB8AC3E}">
        <p14:creationId xmlns:p14="http://schemas.microsoft.com/office/powerpoint/2010/main" val="263640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16</a:t>
            </a:fld>
            <a:endParaRPr lang="zh-CN" altLang="en-US"/>
          </a:p>
        </p:txBody>
      </p:sp>
    </p:spTree>
    <p:extLst>
      <p:ext uri="{BB962C8B-B14F-4D97-AF65-F5344CB8AC3E}">
        <p14:creationId xmlns:p14="http://schemas.microsoft.com/office/powerpoint/2010/main" val="3520364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17</a:t>
            </a:fld>
            <a:endParaRPr lang="zh-CN" altLang="en-US"/>
          </a:p>
        </p:txBody>
      </p:sp>
    </p:spTree>
    <p:extLst>
      <p:ext uri="{BB962C8B-B14F-4D97-AF65-F5344CB8AC3E}">
        <p14:creationId xmlns:p14="http://schemas.microsoft.com/office/powerpoint/2010/main" val="370407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18</a:t>
            </a:fld>
            <a:endParaRPr lang="zh-CN" altLang="en-US"/>
          </a:p>
        </p:txBody>
      </p:sp>
    </p:spTree>
    <p:extLst>
      <p:ext uri="{BB962C8B-B14F-4D97-AF65-F5344CB8AC3E}">
        <p14:creationId xmlns:p14="http://schemas.microsoft.com/office/powerpoint/2010/main" val="76218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19</a:t>
            </a:fld>
            <a:endParaRPr lang="zh-CN" altLang="en-US"/>
          </a:p>
        </p:txBody>
      </p:sp>
    </p:spTree>
    <p:extLst>
      <p:ext uri="{BB962C8B-B14F-4D97-AF65-F5344CB8AC3E}">
        <p14:creationId xmlns:p14="http://schemas.microsoft.com/office/powerpoint/2010/main" val="38179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2</a:t>
            </a:fld>
            <a:endParaRPr lang="zh-CN" altLang="en-US"/>
          </a:p>
        </p:txBody>
      </p:sp>
    </p:spTree>
    <p:extLst>
      <p:ext uri="{BB962C8B-B14F-4D97-AF65-F5344CB8AC3E}">
        <p14:creationId xmlns:p14="http://schemas.microsoft.com/office/powerpoint/2010/main" val="4259571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20</a:t>
            </a:fld>
            <a:endParaRPr lang="zh-CN" altLang="en-US"/>
          </a:p>
        </p:txBody>
      </p:sp>
    </p:spTree>
    <p:extLst>
      <p:ext uri="{BB962C8B-B14F-4D97-AF65-F5344CB8AC3E}">
        <p14:creationId xmlns:p14="http://schemas.microsoft.com/office/powerpoint/2010/main" val="4227354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21</a:t>
            </a:fld>
            <a:endParaRPr lang="zh-CN" altLang="en-US"/>
          </a:p>
        </p:txBody>
      </p:sp>
    </p:spTree>
    <p:extLst>
      <p:ext uri="{BB962C8B-B14F-4D97-AF65-F5344CB8AC3E}">
        <p14:creationId xmlns:p14="http://schemas.microsoft.com/office/powerpoint/2010/main" val="1226863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22</a:t>
            </a:fld>
            <a:endParaRPr lang="zh-CN" altLang="en-US"/>
          </a:p>
        </p:txBody>
      </p:sp>
    </p:spTree>
    <p:extLst>
      <p:ext uri="{BB962C8B-B14F-4D97-AF65-F5344CB8AC3E}">
        <p14:creationId xmlns:p14="http://schemas.microsoft.com/office/powerpoint/2010/main" val="1224126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23</a:t>
            </a:fld>
            <a:endParaRPr lang="zh-CN" altLang="en-US"/>
          </a:p>
        </p:txBody>
      </p:sp>
    </p:spTree>
    <p:extLst>
      <p:ext uri="{BB962C8B-B14F-4D97-AF65-F5344CB8AC3E}">
        <p14:creationId xmlns:p14="http://schemas.microsoft.com/office/powerpoint/2010/main" val="4071430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24</a:t>
            </a:fld>
            <a:endParaRPr lang="zh-CN" altLang="en-US"/>
          </a:p>
        </p:txBody>
      </p:sp>
    </p:spTree>
    <p:extLst>
      <p:ext uri="{BB962C8B-B14F-4D97-AF65-F5344CB8AC3E}">
        <p14:creationId xmlns:p14="http://schemas.microsoft.com/office/powerpoint/2010/main" val="1561014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25</a:t>
            </a:fld>
            <a:endParaRPr lang="zh-CN" altLang="en-US"/>
          </a:p>
        </p:txBody>
      </p:sp>
    </p:spTree>
    <p:extLst>
      <p:ext uri="{BB962C8B-B14F-4D97-AF65-F5344CB8AC3E}">
        <p14:creationId xmlns:p14="http://schemas.microsoft.com/office/powerpoint/2010/main" val="96597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26</a:t>
            </a:fld>
            <a:endParaRPr lang="zh-CN" altLang="en-US"/>
          </a:p>
        </p:txBody>
      </p:sp>
    </p:spTree>
    <p:extLst>
      <p:ext uri="{BB962C8B-B14F-4D97-AF65-F5344CB8AC3E}">
        <p14:creationId xmlns:p14="http://schemas.microsoft.com/office/powerpoint/2010/main" val="1971871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27</a:t>
            </a:fld>
            <a:endParaRPr lang="zh-CN" altLang="en-US"/>
          </a:p>
        </p:txBody>
      </p:sp>
    </p:spTree>
    <p:extLst>
      <p:ext uri="{BB962C8B-B14F-4D97-AF65-F5344CB8AC3E}">
        <p14:creationId xmlns:p14="http://schemas.microsoft.com/office/powerpoint/2010/main" val="1725769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28</a:t>
            </a:fld>
            <a:endParaRPr lang="zh-CN" altLang="en-US"/>
          </a:p>
        </p:txBody>
      </p:sp>
    </p:spTree>
    <p:extLst>
      <p:ext uri="{BB962C8B-B14F-4D97-AF65-F5344CB8AC3E}">
        <p14:creationId xmlns:p14="http://schemas.microsoft.com/office/powerpoint/2010/main" val="3992937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29</a:t>
            </a:fld>
            <a:endParaRPr lang="zh-CN" altLang="en-US"/>
          </a:p>
        </p:txBody>
      </p:sp>
    </p:spTree>
    <p:extLst>
      <p:ext uri="{BB962C8B-B14F-4D97-AF65-F5344CB8AC3E}">
        <p14:creationId xmlns:p14="http://schemas.microsoft.com/office/powerpoint/2010/main" val="71437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3</a:t>
            </a:fld>
            <a:endParaRPr lang="zh-CN" altLang="en-US"/>
          </a:p>
        </p:txBody>
      </p:sp>
    </p:spTree>
    <p:extLst>
      <p:ext uri="{BB962C8B-B14F-4D97-AF65-F5344CB8AC3E}">
        <p14:creationId xmlns:p14="http://schemas.microsoft.com/office/powerpoint/2010/main" val="637107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30</a:t>
            </a:fld>
            <a:endParaRPr lang="zh-CN" altLang="en-US"/>
          </a:p>
        </p:txBody>
      </p:sp>
    </p:spTree>
    <p:extLst>
      <p:ext uri="{BB962C8B-B14F-4D97-AF65-F5344CB8AC3E}">
        <p14:creationId xmlns:p14="http://schemas.microsoft.com/office/powerpoint/2010/main" val="338096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4</a:t>
            </a:fld>
            <a:endParaRPr lang="zh-CN" altLang="en-US"/>
          </a:p>
        </p:txBody>
      </p:sp>
    </p:spTree>
    <p:extLst>
      <p:ext uri="{BB962C8B-B14F-4D97-AF65-F5344CB8AC3E}">
        <p14:creationId xmlns:p14="http://schemas.microsoft.com/office/powerpoint/2010/main" val="3543996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5</a:t>
            </a:fld>
            <a:endParaRPr lang="zh-CN" altLang="en-US"/>
          </a:p>
        </p:txBody>
      </p:sp>
    </p:spTree>
    <p:extLst>
      <p:ext uri="{BB962C8B-B14F-4D97-AF65-F5344CB8AC3E}">
        <p14:creationId xmlns:p14="http://schemas.microsoft.com/office/powerpoint/2010/main" val="3925606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6</a:t>
            </a:fld>
            <a:endParaRPr lang="zh-CN" altLang="en-US"/>
          </a:p>
        </p:txBody>
      </p:sp>
    </p:spTree>
    <p:extLst>
      <p:ext uri="{BB962C8B-B14F-4D97-AF65-F5344CB8AC3E}">
        <p14:creationId xmlns:p14="http://schemas.microsoft.com/office/powerpoint/2010/main" val="87421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7</a:t>
            </a:fld>
            <a:endParaRPr lang="zh-CN" altLang="en-US"/>
          </a:p>
        </p:txBody>
      </p:sp>
    </p:spTree>
    <p:extLst>
      <p:ext uri="{BB962C8B-B14F-4D97-AF65-F5344CB8AC3E}">
        <p14:creationId xmlns:p14="http://schemas.microsoft.com/office/powerpoint/2010/main" val="333708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8</a:t>
            </a:fld>
            <a:endParaRPr lang="zh-CN" altLang="en-US"/>
          </a:p>
        </p:txBody>
      </p:sp>
    </p:spTree>
    <p:extLst>
      <p:ext uri="{BB962C8B-B14F-4D97-AF65-F5344CB8AC3E}">
        <p14:creationId xmlns:p14="http://schemas.microsoft.com/office/powerpoint/2010/main" val="1541272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C8DEA7-FF42-45D9-93FC-FE783969233B}" type="slidenum">
              <a:rPr lang="zh-CN" altLang="en-US" smtClean="0"/>
              <a:t>9</a:t>
            </a:fld>
            <a:endParaRPr lang="zh-CN" altLang="en-US"/>
          </a:p>
        </p:txBody>
      </p:sp>
    </p:spTree>
    <p:extLst>
      <p:ext uri="{BB962C8B-B14F-4D97-AF65-F5344CB8AC3E}">
        <p14:creationId xmlns:p14="http://schemas.microsoft.com/office/powerpoint/2010/main" val="207855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AC7CC-61D9-4B7E-83DB-9898A943277D}"/>
              </a:ext>
            </a:extLst>
          </p:cNvPr>
          <p:cNvSpPr>
            <a:spLocks noGrp="1"/>
          </p:cNvSpPr>
          <p:nvPr>
            <p:ph type="ctrTitle"/>
          </p:nvPr>
        </p:nvSpPr>
        <p:spPr>
          <a:xfrm>
            <a:off x="1524000" y="1122363"/>
            <a:ext cx="9144000" cy="2387600"/>
          </a:xfrm>
        </p:spPr>
        <p:txBody>
          <a:bodyPr anchor="b"/>
          <a:lstStyle>
            <a:lvl1pPr algn="ctr">
              <a:defRPr sz="6000">
                <a:ea typeface="微软雅黑 Light" panose="020B0502040204020203"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4CB2931C-6278-416A-9372-9B8765EF6F8B}"/>
              </a:ext>
            </a:extLst>
          </p:cNvPr>
          <p:cNvSpPr>
            <a:spLocks noGrp="1"/>
          </p:cNvSpPr>
          <p:nvPr>
            <p:ph type="subTitle" idx="1"/>
          </p:nvPr>
        </p:nvSpPr>
        <p:spPr>
          <a:xfrm>
            <a:off x="1524000" y="3602038"/>
            <a:ext cx="9144000" cy="1655762"/>
          </a:xfrm>
        </p:spPr>
        <p:txBody>
          <a:bodyPr/>
          <a:lstStyle>
            <a:lvl1pPr marL="0" indent="0" algn="ctr">
              <a:buNone/>
              <a:defRPr sz="2400">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a:extLst>
              <a:ext uri="{FF2B5EF4-FFF2-40B4-BE49-F238E27FC236}">
                <a16:creationId xmlns:a16="http://schemas.microsoft.com/office/drawing/2014/main" id="{BFFBB2BD-16B9-4225-A70C-E218E18E3792}"/>
              </a:ext>
            </a:extLst>
          </p:cNvPr>
          <p:cNvSpPr>
            <a:spLocks noGrp="1"/>
          </p:cNvSpPr>
          <p:nvPr>
            <p:ph type="dt" sz="half" idx="10"/>
          </p:nvPr>
        </p:nvSpPr>
        <p:spPr/>
        <p:txBody>
          <a:bodyPr/>
          <a:lstStyle>
            <a:lvl1pPr>
              <a:defRPr>
                <a:ea typeface="微软雅黑 Light" panose="020B0502040204020203" pitchFamily="34" charset="-122"/>
              </a:defRPr>
            </a:lvl1pPr>
          </a:lstStyle>
          <a:p>
            <a:fld id="{A6B678D2-D8C5-412A-BB35-44B355A349CB}" type="datetimeFigureOut">
              <a:rPr lang="zh-CN" altLang="en-US" smtClean="0"/>
              <a:pPr/>
              <a:t>2019/6/29</a:t>
            </a:fld>
            <a:endParaRPr lang="zh-CN" altLang="en-US" dirty="0"/>
          </a:p>
        </p:txBody>
      </p:sp>
      <p:sp>
        <p:nvSpPr>
          <p:cNvPr id="5" name="页脚占位符 4">
            <a:extLst>
              <a:ext uri="{FF2B5EF4-FFF2-40B4-BE49-F238E27FC236}">
                <a16:creationId xmlns:a16="http://schemas.microsoft.com/office/drawing/2014/main" id="{86387E36-EB10-4E10-860E-6CB55D5EC0D8}"/>
              </a:ext>
            </a:extLst>
          </p:cNvPr>
          <p:cNvSpPr>
            <a:spLocks noGrp="1"/>
          </p:cNvSpPr>
          <p:nvPr>
            <p:ph type="ftr" sz="quarter" idx="11"/>
          </p:nvPr>
        </p:nvSpPr>
        <p:spPr/>
        <p:txBody>
          <a:bodyPr/>
          <a:lstStyle>
            <a:lvl1pPr>
              <a:defRPr>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CACD80B9-CDA4-41B6-9D18-A69C335D2BFC}"/>
              </a:ext>
            </a:extLst>
          </p:cNvPr>
          <p:cNvSpPr>
            <a:spLocks noGrp="1"/>
          </p:cNvSpPr>
          <p:nvPr>
            <p:ph type="sldNum" sz="quarter" idx="12"/>
          </p:nvPr>
        </p:nvSpPr>
        <p:spPr/>
        <p:txBody>
          <a:bodyPr/>
          <a:lstStyle>
            <a:lvl1pPr>
              <a:defRPr>
                <a:ea typeface="微软雅黑 Light" panose="020B0502040204020203" pitchFamily="34" charset="-122"/>
              </a:defRPr>
            </a:lvl1pPr>
          </a:lstStyle>
          <a:p>
            <a:fld id="{20E52BB1-40F6-4D07-86D7-241BA765021D}" type="slidenum">
              <a:rPr lang="zh-CN" altLang="en-US" smtClean="0"/>
              <a:pPr/>
              <a:t>‹#›</a:t>
            </a:fld>
            <a:endParaRPr lang="zh-CN" altLang="en-US" dirty="0"/>
          </a:p>
        </p:txBody>
      </p:sp>
    </p:spTree>
    <p:extLst>
      <p:ext uri="{BB962C8B-B14F-4D97-AF65-F5344CB8AC3E}">
        <p14:creationId xmlns:p14="http://schemas.microsoft.com/office/powerpoint/2010/main" val="40153616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206770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9384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www.beautyleg.com&#32593;&#31449;&#26469;&#27979;&#35797;&#19968;&#19979;seleniu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httpbin.org/get?show_env=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a:extLst>
              <a:ext uri="{FF2B5EF4-FFF2-40B4-BE49-F238E27FC236}">
                <a16:creationId xmlns:a16="http://schemas.microsoft.com/office/drawing/2014/main" id="{5B6C029F-8549-426E-92CE-5A161F885E0B}"/>
              </a:ext>
            </a:extLst>
          </p:cNvPr>
          <p:cNvSpPr/>
          <p:nvPr/>
        </p:nvSpPr>
        <p:spPr>
          <a:xfrm>
            <a:off x="2074863" y="-592138"/>
            <a:ext cx="8042275" cy="804227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2" name="椭圆 11">
            <a:extLst>
              <a:ext uri="{FF2B5EF4-FFF2-40B4-BE49-F238E27FC236}">
                <a16:creationId xmlns:a16="http://schemas.microsoft.com/office/drawing/2014/main" id="{C1F4057E-E579-432B-B9B9-46A415903467}"/>
              </a:ext>
            </a:extLst>
          </p:cNvPr>
          <p:cNvSpPr/>
          <p:nvPr/>
        </p:nvSpPr>
        <p:spPr>
          <a:xfrm>
            <a:off x="1862138" y="-804863"/>
            <a:ext cx="8467725" cy="8467726"/>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5" name="椭圆 14">
            <a:extLst>
              <a:ext uri="{FF2B5EF4-FFF2-40B4-BE49-F238E27FC236}">
                <a16:creationId xmlns:a16="http://schemas.microsoft.com/office/drawing/2014/main" id="{69971C4C-0CD7-4DE2-BCD2-53C2A112EDB7}"/>
              </a:ext>
            </a:extLst>
          </p:cNvPr>
          <p:cNvSpPr/>
          <p:nvPr/>
        </p:nvSpPr>
        <p:spPr bwMode="auto">
          <a:xfrm>
            <a:off x="1976438" y="2074863"/>
            <a:ext cx="163512"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6" name="椭圆 15">
            <a:extLst>
              <a:ext uri="{FF2B5EF4-FFF2-40B4-BE49-F238E27FC236}">
                <a16:creationId xmlns:a16="http://schemas.microsoft.com/office/drawing/2014/main" id="{21F58269-2E40-455C-B73E-DBBB7CEFB28A}"/>
              </a:ext>
            </a:extLst>
          </p:cNvPr>
          <p:cNvSpPr/>
          <p:nvPr/>
        </p:nvSpPr>
        <p:spPr bwMode="auto">
          <a:xfrm>
            <a:off x="1820863" y="2332038"/>
            <a:ext cx="295275" cy="295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7" name="椭圆 16">
            <a:extLst>
              <a:ext uri="{FF2B5EF4-FFF2-40B4-BE49-F238E27FC236}">
                <a16:creationId xmlns:a16="http://schemas.microsoft.com/office/drawing/2014/main" id="{355B7EE6-A342-4CE3-B9E1-5AFD555E8F66}"/>
              </a:ext>
            </a:extLst>
          </p:cNvPr>
          <p:cNvSpPr/>
          <p:nvPr/>
        </p:nvSpPr>
        <p:spPr bwMode="auto">
          <a:xfrm>
            <a:off x="1820863" y="2705100"/>
            <a:ext cx="163512" cy="163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8" name="椭圆 17">
            <a:extLst>
              <a:ext uri="{FF2B5EF4-FFF2-40B4-BE49-F238E27FC236}">
                <a16:creationId xmlns:a16="http://schemas.microsoft.com/office/drawing/2014/main" id="{6BA115E6-CD54-42A0-A563-EAAC0FB4CF63}"/>
              </a:ext>
            </a:extLst>
          </p:cNvPr>
          <p:cNvSpPr/>
          <p:nvPr/>
        </p:nvSpPr>
        <p:spPr>
          <a:xfrm>
            <a:off x="9899650" y="5048250"/>
            <a:ext cx="165100"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9" name="椭圆 18">
            <a:extLst>
              <a:ext uri="{FF2B5EF4-FFF2-40B4-BE49-F238E27FC236}">
                <a16:creationId xmlns:a16="http://schemas.microsoft.com/office/drawing/2014/main" id="{5738ACFE-12FC-4A06-A230-61EDAC0C87C5}"/>
              </a:ext>
            </a:extLst>
          </p:cNvPr>
          <p:cNvSpPr/>
          <p:nvPr/>
        </p:nvSpPr>
        <p:spPr>
          <a:xfrm>
            <a:off x="9686925" y="5324475"/>
            <a:ext cx="296863" cy="295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0" name="椭圆 19">
            <a:extLst>
              <a:ext uri="{FF2B5EF4-FFF2-40B4-BE49-F238E27FC236}">
                <a16:creationId xmlns:a16="http://schemas.microsoft.com/office/drawing/2014/main" id="{40C458E2-4817-4739-8864-678690FAC96D}"/>
              </a:ext>
            </a:extLst>
          </p:cNvPr>
          <p:cNvSpPr/>
          <p:nvPr/>
        </p:nvSpPr>
        <p:spPr>
          <a:xfrm>
            <a:off x="9539288" y="5697538"/>
            <a:ext cx="165100"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9" name="六边形 28">
            <a:extLst>
              <a:ext uri="{FF2B5EF4-FFF2-40B4-BE49-F238E27FC236}">
                <a16:creationId xmlns:a16="http://schemas.microsoft.com/office/drawing/2014/main" id="{0D5B64AD-7D83-4518-8C8C-8EEDC048A756}"/>
              </a:ext>
            </a:extLst>
          </p:cNvPr>
          <p:cNvSpPr/>
          <p:nvPr/>
        </p:nvSpPr>
        <p:spPr>
          <a:xfrm rot="5400000">
            <a:off x="4917962" y="943831"/>
            <a:ext cx="2234461" cy="192626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六边形 27">
            <a:extLst>
              <a:ext uri="{FF2B5EF4-FFF2-40B4-BE49-F238E27FC236}">
                <a16:creationId xmlns:a16="http://schemas.microsoft.com/office/drawing/2014/main" id="{23AB3A74-3875-4037-B9C1-AA043D09A621}"/>
              </a:ext>
            </a:extLst>
          </p:cNvPr>
          <p:cNvSpPr/>
          <p:nvPr/>
        </p:nvSpPr>
        <p:spPr>
          <a:xfrm rot="5400000">
            <a:off x="4875582" y="825204"/>
            <a:ext cx="2194773" cy="18920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2" name="文本框 31">
            <a:extLst>
              <a:ext uri="{FF2B5EF4-FFF2-40B4-BE49-F238E27FC236}">
                <a16:creationId xmlns:a16="http://schemas.microsoft.com/office/drawing/2014/main" id="{D13E47F2-D9CA-422E-9EB8-E899180C5031}"/>
              </a:ext>
            </a:extLst>
          </p:cNvPr>
          <p:cNvSpPr txBox="1"/>
          <p:nvPr/>
        </p:nvSpPr>
        <p:spPr>
          <a:xfrm>
            <a:off x="5001819" y="1263395"/>
            <a:ext cx="1890261" cy="923330"/>
          </a:xfrm>
          <a:prstGeom prst="rect">
            <a:avLst/>
          </a:prstGeom>
          <a:noFill/>
        </p:spPr>
        <p:txBody>
          <a:bodyPr wrap="non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2019</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E613A40-3F7A-4643-B39E-2D9572441204}"/>
              </a:ext>
            </a:extLst>
          </p:cNvPr>
          <p:cNvSpPr/>
          <p:nvPr/>
        </p:nvSpPr>
        <p:spPr>
          <a:xfrm>
            <a:off x="4356990" y="5619750"/>
            <a:ext cx="3822107"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汇报人</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XXX</a:t>
            </a:r>
            <a:endParaRPr lang="zh-CN" altLang="en-US" dirty="0">
              <a:latin typeface="微软雅黑" panose="020B0503020204020204" pitchFamily="34" charset="-122"/>
              <a:ea typeface="微软雅黑" panose="020B0503020204020204" pitchFamily="34" charset="-122"/>
            </a:endParaRPr>
          </a:p>
        </p:txBody>
      </p:sp>
      <p:grpSp>
        <p:nvGrpSpPr>
          <p:cNvPr id="21" name="PA_蓝剑_组合 2">
            <a:extLst>
              <a:ext uri="{FF2B5EF4-FFF2-40B4-BE49-F238E27FC236}">
                <a16:creationId xmlns:a16="http://schemas.microsoft.com/office/drawing/2014/main" id="{C1B010BD-0B05-40EE-8166-E4E274EA5D85}"/>
              </a:ext>
            </a:extLst>
          </p:cNvPr>
          <p:cNvGrpSpPr/>
          <p:nvPr>
            <p:custDataLst>
              <p:tags r:id="rId1"/>
            </p:custDataLst>
          </p:nvPr>
        </p:nvGrpSpPr>
        <p:grpSpPr>
          <a:xfrm>
            <a:off x="2280015" y="3203273"/>
            <a:ext cx="7693261" cy="1980561"/>
            <a:chOff x="2249371" y="2107471"/>
            <a:chExt cx="7693261" cy="1980561"/>
          </a:xfrm>
        </p:grpSpPr>
        <p:sp>
          <p:nvSpPr>
            <p:cNvPr id="22" name="TextBox 4">
              <a:extLst>
                <a:ext uri="{FF2B5EF4-FFF2-40B4-BE49-F238E27FC236}">
                  <a16:creationId xmlns:a16="http://schemas.microsoft.com/office/drawing/2014/main" id="{5207E9B8-065B-4006-982D-44EB4CE487FF}"/>
                </a:ext>
              </a:extLst>
            </p:cNvPr>
            <p:cNvSpPr txBox="1"/>
            <p:nvPr/>
          </p:nvSpPr>
          <p:spPr>
            <a:xfrm>
              <a:off x="2249371" y="2107471"/>
              <a:ext cx="7693261" cy="830997"/>
            </a:xfrm>
            <a:prstGeom prst="rect">
              <a:avLst/>
            </a:prstGeom>
            <a:noFill/>
          </p:spPr>
          <p:txBody>
            <a:bodyPr wrap="none" rtlCol="0">
              <a:spAutoFit/>
            </a:bodyPr>
            <a:lstStyle/>
            <a:p>
              <a:pPr lvl="0" algn="ctr"/>
              <a:r>
                <a:rPr lang="zh-CN" altLang="en-US" sz="4800" dirty="0" smtClean="0">
                  <a:solidFill>
                    <a:schemeClr val="bg2">
                      <a:lumMod val="25000"/>
                    </a:schemeClr>
                  </a:solidFill>
                  <a:latin typeface="微软雅黑" panose="020B0503020204020204" pitchFamily="34" charset="-122"/>
                  <a:ea typeface="微软雅黑" panose="020B0503020204020204" pitchFamily="34" charset="-122"/>
                  <a:cs typeface="+mn-ea"/>
                  <a:sym typeface="+mn-lt"/>
                </a:rPr>
                <a:t>基于</a:t>
              </a:r>
              <a:r>
                <a:rPr lang="en-US" altLang="zh-CN" sz="4800" dirty="0" smtClean="0">
                  <a:solidFill>
                    <a:schemeClr val="bg2">
                      <a:lumMod val="25000"/>
                    </a:schemeClr>
                  </a:solidFill>
                  <a:latin typeface="微软雅黑" panose="020B0503020204020204" pitchFamily="34" charset="-122"/>
                  <a:ea typeface="微软雅黑" panose="020B0503020204020204" pitchFamily="34" charset="-122"/>
                  <a:cs typeface="+mn-ea"/>
                  <a:sym typeface="+mn-lt"/>
                </a:rPr>
                <a:t>Web</a:t>
              </a:r>
              <a:r>
                <a:rPr lang="zh-CN" altLang="en-US" sz="4800" dirty="0" smtClean="0">
                  <a:solidFill>
                    <a:schemeClr val="bg2">
                      <a:lumMod val="25000"/>
                    </a:schemeClr>
                  </a:solidFill>
                  <a:latin typeface="微软雅黑" panose="020B0503020204020204" pitchFamily="34" charset="-122"/>
                  <a:ea typeface="微软雅黑" panose="020B0503020204020204" pitchFamily="34" charset="-122"/>
                  <a:cs typeface="+mn-ea"/>
                  <a:sym typeface="+mn-lt"/>
                </a:rPr>
                <a:t>端的反反爬虫项目</a:t>
              </a:r>
              <a:endParaRPr lang="zh-CN" altLang="en-US" sz="4800" dirty="0">
                <a:solidFill>
                  <a:schemeClr val="bg2">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23" name="矩形 22">
              <a:extLst>
                <a:ext uri="{FF2B5EF4-FFF2-40B4-BE49-F238E27FC236}">
                  <a16:creationId xmlns:a16="http://schemas.microsoft.com/office/drawing/2014/main" id="{E2356DF7-DD51-4D09-840E-AC79ECB61C2F}"/>
                </a:ext>
              </a:extLst>
            </p:cNvPr>
            <p:cNvSpPr/>
            <p:nvPr/>
          </p:nvSpPr>
          <p:spPr>
            <a:xfrm>
              <a:off x="3225268" y="3718700"/>
              <a:ext cx="5698837" cy="369332"/>
            </a:xfrm>
            <a:prstGeom prst="rect">
              <a:avLst/>
            </a:prstGeom>
          </p:spPr>
          <p:txBody>
            <a:bodyPr wrap="square">
              <a:spAutoFit/>
            </a:bodyPr>
            <a:lstStyle/>
            <a:p>
              <a:pPr lvl="0" algn="dist"/>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小组成员：李林键 叶苏航 刘一达 吴峻羽</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sp>
        <p:nvSpPr>
          <p:cNvPr id="24" name="文本框 23">
            <a:extLst>
              <a:ext uri="{FF2B5EF4-FFF2-40B4-BE49-F238E27FC236}">
                <a16:creationId xmlns:a16="http://schemas.microsoft.com/office/drawing/2014/main" id="{0EDF6DBE-0380-48D9-898F-39572F17B03A}"/>
              </a:ext>
            </a:extLst>
          </p:cNvPr>
          <p:cNvSpPr txBox="1"/>
          <p:nvPr/>
        </p:nvSpPr>
        <p:spPr>
          <a:xfrm>
            <a:off x="2173213" y="4094494"/>
            <a:ext cx="7872875" cy="379656"/>
          </a:xfrm>
          <a:prstGeom prst="rect">
            <a:avLst/>
          </a:prstGeom>
          <a:noFill/>
        </p:spPr>
        <p:txBody>
          <a:bodyPr wrap="square" rtlCol="0" anchor="t">
            <a:spAutoFit/>
          </a:bodyPr>
          <a:lstStyle/>
          <a:p>
            <a:pPr algn="ctr"/>
            <a:r>
              <a:rPr lang="en-US" altLang="zh-CN" sz="1867" dirty="0" smtClean="0">
                <a:solidFill>
                  <a:schemeClr val="accent4"/>
                </a:solidFill>
                <a:ea typeface="微软雅黑 Light" panose="020B0502040204020203" pitchFamily="34" charset="-122"/>
              </a:rPr>
              <a:t>Anti-Anti Web Crawler</a:t>
            </a:r>
            <a:endParaRPr lang="zh-CN" altLang="en-US" sz="1867" dirty="0">
              <a:solidFill>
                <a:schemeClr val="accent4"/>
              </a:solidFill>
              <a:ea typeface="微软雅黑 Light" panose="020B0502040204020203" pitchFamily="34" charset="-122"/>
            </a:endParaRPr>
          </a:p>
        </p:txBody>
      </p:sp>
    </p:spTree>
    <p:extLst>
      <p:ext uri="{BB962C8B-B14F-4D97-AF65-F5344CB8AC3E}">
        <p14:creationId xmlns:p14="http://schemas.microsoft.com/office/powerpoint/2010/main" val="17474126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000"/>
                            </p:stCondLst>
                            <p:childTnLst>
                              <p:par>
                                <p:cTn id="41" presetID="2" presetClass="entr" presetSubtype="1"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 presetClass="entr" presetSubtype="4" decel="100000"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1000" fill="hold"/>
                                        <p:tgtEl>
                                          <p:spTgt spid="21"/>
                                        </p:tgtEl>
                                        <p:attrNameLst>
                                          <p:attrName>ppt_x</p:attrName>
                                        </p:attrNameLst>
                                      </p:cBhvr>
                                      <p:tavLst>
                                        <p:tav tm="0">
                                          <p:val>
                                            <p:strVal val="#ppt_x"/>
                                          </p:val>
                                        </p:tav>
                                        <p:tav tm="100000">
                                          <p:val>
                                            <p:strVal val="#ppt_x"/>
                                          </p:val>
                                        </p:tav>
                                      </p:tavLst>
                                    </p:anim>
                                    <p:anim calcmode="lin" valueType="num">
                                      <p:cBhvr additive="base">
                                        <p:cTn id="66" dur="1000" fill="hold"/>
                                        <p:tgtEl>
                                          <p:spTgt spid="21"/>
                                        </p:tgtEl>
                                        <p:attrNameLst>
                                          <p:attrName>ppt_y</p:attrName>
                                        </p:attrNameLst>
                                      </p:cBhvr>
                                      <p:tavLst>
                                        <p:tav tm="0">
                                          <p:val>
                                            <p:strVal val="1+#ppt_h/2"/>
                                          </p:val>
                                        </p:tav>
                                        <p:tav tm="100000">
                                          <p:val>
                                            <p:strVal val="#ppt_y"/>
                                          </p:val>
                                        </p:tav>
                                      </p:tavLst>
                                    </p:anim>
                                  </p:childTnLst>
                                </p:cTn>
                              </p:par>
                            </p:childTnLst>
                          </p:cTn>
                        </p:par>
                        <p:par>
                          <p:cTn id="67" fill="hold">
                            <p:stCondLst>
                              <p:cond delay="7500"/>
                            </p:stCondLst>
                            <p:childTnLst>
                              <p:par>
                                <p:cTn id="68" presetID="3" presetClass="entr" presetSubtype="1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animBg="1"/>
      <p:bldP spid="16" grpId="0" animBg="1"/>
      <p:bldP spid="17" grpId="0" animBg="1"/>
      <p:bldP spid="18" grpId="0" animBg="1"/>
      <p:bldP spid="19" grpId="0" animBg="1"/>
      <p:bldP spid="20" grpId="0" animBg="1"/>
      <p:bldP spid="29" grpId="0" animBg="1"/>
      <p:bldP spid="28" grpId="0" animBg="1"/>
      <p:bldP spid="32" grpId="0"/>
      <p:bldP spid="34"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512917" y="1280159"/>
            <a:ext cx="9398923" cy="3976631"/>
            <a:chOff x="1894053" y="1821541"/>
            <a:chExt cx="3708462" cy="4419601"/>
          </a:xfrm>
        </p:grpSpPr>
        <p:sp>
          <p:nvSpPr>
            <p:cNvPr id="28" name="矩形 27"/>
            <p:cNvSpPr/>
            <p:nvPr/>
          </p:nvSpPr>
          <p:spPr>
            <a:xfrm>
              <a:off x="1894053" y="182154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29" name="矩形 28"/>
            <p:cNvSpPr/>
            <p:nvPr/>
          </p:nvSpPr>
          <p:spPr>
            <a:xfrm>
              <a:off x="2289597" y="3126594"/>
              <a:ext cx="2917372" cy="377411"/>
            </a:xfrm>
            <a:prstGeom prst="rect">
              <a:avLst/>
            </a:prstGeom>
          </p:spPr>
          <p:txBody>
            <a:bodyPr wrap="square">
              <a:spAutoFit/>
            </a:bodyPr>
            <a:lstStyle/>
            <a:p>
              <a:pPr algn="ctr">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69B4E243-8A9E-4791-B6E6-9DBF569A7135}"/>
              </a:ext>
            </a:extLst>
          </p:cNvPr>
          <p:cNvSpPr/>
          <p:nvPr/>
        </p:nvSpPr>
        <p:spPr>
          <a:xfrm>
            <a:off x="896427" y="376831"/>
            <a:ext cx="2786339"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请求头部修改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0" name="组合 19">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21" name="组合 20">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26"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2" name="组合 21">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23"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806632" y="1767840"/>
            <a:ext cx="9105208" cy="2585323"/>
          </a:xfrm>
          <a:prstGeom prst="rect">
            <a:avLst/>
          </a:prstGeom>
          <a:noFill/>
        </p:spPr>
        <p:txBody>
          <a:bodyPr wrap="square" rtlCol="0">
            <a:spAutoFit/>
          </a:bodyPr>
          <a:lstStyle/>
          <a:p>
            <a:r>
              <a:rPr lang="zh-CN" altLang="en-US" dirty="0" smtClean="0">
                <a:solidFill>
                  <a:schemeClr val="bg1"/>
                </a:solidFill>
              </a:rPr>
              <a:t>但是别高兴得太早！</a:t>
            </a:r>
            <a:endParaRPr lang="en-US" altLang="zh-CN" dirty="0" smtClean="0">
              <a:solidFill>
                <a:schemeClr val="bg1"/>
              </a:solidFill>
            </a:endParaRPr>
          </a:p>
          <a:p>
            <a:r>
              <a:rPr lang="zh-CN" altLang="en-US" dirty="0" smtClean="0">
                <a:solidFill>
                  <a:schemeClr val="bg1"/>
                </a:solidFill>
              </a:rPr>
              <a:t>在爬取了</a:t>
            </a:r>
            <a:r>
              <a:rPr lang="en-US" altLang="zh-CN" dirty="0" smtClean="0">
                <a:solidFill>
                  <a:schemeClr val="bg1"/>
                </a:solidFill>
              </a:rPr>
              <a:t>924</a:t>
            </a:r>
            <a:r>
              <a:rPr lang="zh-CN" altLang="en-US" dirty="0" smtClean="0">
                <a:solidFill>
                  <a:schemeClr val="bg1"/>
                </a:solidFill>
              </a:rPr>
              <a:t>个文件后，报错了。</a:t>
            </a:r>
            <a:endParaRPr lang="en-US" altLang="zh-CN" dirty="0" smtClean="0">
              <a:solidFill>
                <a:schemeClr val="bg1"/>
              </a:solidFill>
            </a:endParaRPr>
          </a:p>
          <a:p>
            <a:r>
              <a:rPr lang="en-US" altLang="zh-CN" dirty="0">
                <a:solidFill>
                  <a:schemeClr val="bg1"/>
                </a:solidFill>
              </a:rPr>
              <a:t>("bad handshake: </a:t>
            </a:r>
            <a:r>
              <a:rPr lang="en-US" altLang="zh-CN" i="1" dirty="0" err="1">
                <a:solidFill>
                  <a:schemeClr val="bg1"/>
                </a:solidFill>
              </a:rPr>
              <a:t>SysCallError</a:t>
            </a:r>
            <a:r>
              <a:rPr lang="en-US" altLang="zh-CN" i="1" dirty="0">
                <a:solidFill>
                  <a:schemeClr val="bg1"/>
                </a:solidFill>
              </a:rPr>
              <a:t>(10054,</a:t>
            </a:r>
            <a:r>
              <a:rPr lang="en-US" altLang="zh-CN" dirty="0">
                <a:solidFill>
                  <a:schemeClr val="bg1"/>
                </a:solidFill>
              </a:rPr>
              <a:t> </a:t>
            </a:r>
            <a:r>
              <a:rPr lang="en-US" altLang="zh-CN" i="1" dirty="0">
                <a:solidFill>
                  <a:schemeClr val="bg1"/>
                </a:solidFill>
              </a:rPr>
              <a:t>'WSAECONNRESE T</a:t>
            </a:r>
            <a:r>
              <a:rPr lang="zh-CN" altLang="zh-CN" i="1" dirty="0" smtClean="0">
                <a:solidFill>
                  <a:schemeClr val="bg1"/>
                </a:solidFill>
              </a:rPr>
              <a:t>）</a:t>
            </a:r>
            <a:endParaRPr lang="en-US" altLang="zh-CN" i="1" dirty="0" smtClean="0">
              <a:solidFill>
                <a:schemeClr val="bg1"/>
              </a:solidFill>
            </a:endParaRPr>
          </a:p>
          <a:p>
            <a:r>
              <a:rPr lang="zh-CN" altLang="en-US" dirty="0">
                <a:solidFill>
                  <a:schemeClr val="bg1"/>
                </a:solidFill>
              </a:rPr>
              <a:t>查询官方文件</a:t>
            </a:r>
            <a:r>
              <a:rPr lang="zh-CN" altLang="en-US" dirty="0" smtClean="0">
                <a:solidFill>
                  <a:schemeClr val="bg1"/>
                </a:solidFill>
              </a:rPr>
              <a:t>后，我们知道了这个</a:t>
            </a:r>
            <a:r>
              <a:rPr lang="en-US" altLang="zh-CN" dirty="0" smtClean="0">
                <a:solidFill>
                  <a:schemeClr val="bg1"/>
                </a:solidFill>
              </a:rPr>
              <a:t>error</a:t>
            </a:r>
            <a:r>
              <a:rPr lang="zh-CN" altLang="en-US" dirty="0" smtClean="0">
                <a:solidFill>
                  <a:schemeClr val="bg1"/>
                </a:solidFill>
              </a:rPr>
              <a:t>的</a:t>
            </a:r>
            <a:r>
              <a:rPr lang="en-US" altLang="zh-CN" dirty="0" smtClean="0">
                <a:solidFill>
                  <a:schemeClr val="bg1"/>
                </a:solidFill>
              </a:rPr>
              <a:t>10054</a:t>
            </a:r>
            <a:r>
              <a:rPr lang="zh-CN" altLang="en-US" dirty="0" smtClean="0">
                <a:solidFill>
                  <a:schemeClr val="bg1"/>
                </a:solidFill>
              </a:rPr>
              <a:t>意思是</a:t>
            </a:r>
            <a:r>
              <a:rPr lang="en-US" altLang="zh-CN" dirty="0" smtClean="0">
                <a:solidFill>
                  <a:schemeClr val="bg1"/>
                </a:solidFill>
              </a:rPr>
              <a:t>connection reset by peers, which means</a:t>
            </a:r>
            <a:r>
              <a:rPr lang="zh-CN" altLang="en-US" dirty="0" smtClean="0">
                <a:solidFill>
                  <a:schemeClr val="bg1"/>
                </a:solidFill>
              </a:rPr>
              <a:t>存在的连接被远程主机强制关闭。</a:t>
            </a:r>
            <a:endParaRPr lang="en-US" altLang="zh-CN" dirty="0" smtClean="0">
              <a:solidFill>
                <a:schemeClr val="bg1"/>
              </a:solidFill>
            </a:endParaRPr>
          </a:p>
          <a:p>
            <a:r>
              <a:rPr lang="zh-CN" altLang="en-US" dirty="0" smtClean="0">
                <a:solidFill>
                  <a:schemeClr val="bg1"/>
                </a:solidFill>
              </a:rPr>
              <a:t>重新运行，我们在抓取了</a:t>
            </a:r>
            <a:r>
              <a:rPr lang="en-US" altLang="zh-CN" dirty="0" smtClean="0">
                <a:solidFill>
                  <a:schemeClr val="bg1"/>
                </a:solidFill>
              </a:rPr>
              <a:t>107</a:t>
            </a:r>
            <a:r>
              <a:rPr lang="zh-CN" altLang="en-US" dirty="0" smtClean="0">
                <a:solidFill>
                  <a:schemeClr val="bg1"/>
                </a:solidFill>
              </a:rPr>
              <a:t>个文件后，又有了</a:t>
            </a:r>
            <a:r>
              <a:rPr lang="en-US" altLang="zh-CN" b="1" i="1" dirty="0" smtClean="0">
                <a:solidFill>
                  <a:schemeClr val="bg1"/>
                </a:solidFill>
              </a:rPr>
              <a:t>WinError10060 </a:t>
            </a:r>
            <a:r>
              <a:rPr lang="zh-CN" altLang="en-US" b="1" i="1" dirty="0" smtClean="0">
                <a:solidFill>
                  <a:schemeClr val="bg1"/>
                </a:solidFill>
              </a:rPr>
              <a:t>由于连接方在</a:t>
            </a:r>
            <a:r>
              <a:rPr lang="zh-CN" altLang="zh-CN" b="1" i="1" dirty="0">
                <a:solidFill>
                  <a:schemeClr val="bg1"/>
                </a:solidFill>
              </a:rPr>
              <a:t>一段时间后没有正确答复或连接的主机没有反应，连接尝试</a:t>
            </a:r>
            <a:r>
              <a:rPr lang="zh-CN" altLang="zh-CN" b="1" i="1" dirty="0" smtClean="0">
                <a:solidFill>
                  <a:schemeClr val="bg1"/>
                </a:solidFill>
              </a:rPr>
              <a:t>失败</a:t>
            </a:r>
            <a:r>
              <a:rPr lang="zh-CN" altLang="en-US" i="1" dirty="0" smtClean="0">
                <a:solidFill>
                  <a:schemeClr val="bg1"/>
                </a:solidFill>
              </a:rPr>
              <a:t>。</a:t>
            </a:r>
            <a:endParaRPr lang="en-US" altLang="zh-CN" i="1" dirty="0" smtClean="0">
              <a:solidFill>
                <a:schemeClr val="bg1"/>
              </a:solidFill>
            </a:endParaRPr>
          </a:p>
          <a:p>
            <a:r>
              <a:rPr lang="zh-CN" altLang="en-US" dirty="0" smtClean="0">
                <a:solidFill>
                  <a:schemeClr val="bg1"/>
                </a:solidFill>
              </a:rPr>
              <a:t>我们尚未得知这究竟是网站的反爬虫机制，还是我们单纯的网络问题。</a:t>
            </a:r>
            <a:endParaRPr lang="en-US" altLang="zh-CN" dirty="0" smtClean="0">
              <a:solidFill>
                <a:schemeClr val="bg1"/>
              </a:solidFill>
            </a:endParaRPr>
          </a:p>
          <a:p>
            <a:r>
              <a:rPr lang="zh-CN" altLang="en-US" dirty="0" smtClean="0">
                <a:solidFill>
                  <a:schemeClr val="bg1"/>
                </a:solidFill>
              </a:rPr>
              <a:t>在妹子图这个网站上，我们没有再深究下去</a:t>
            </a:r>
            <a:r>
              <a:rPr lang="en-US" altLang="zh-CN" dirty="0" smtClean="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50015841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4" presetClass="entr" presetSubtype="10" fill="hold"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2301649" y="2786889"/>
            <a:ext cx="2519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dirty="0">
                <a:solidFill>
                  <a:schemeClr val="accent4"/>
                </a:solidFill>
                <a:latin typeface="迷你简汉真广标"/>
                <a:ea typeface="迷你简汉真广标"/>
                <a:cs typeface="迷你简汉真广标"/>
              </a:rPr>
              <a:t>PART TWO</a:t>
            </a:r>
            <a:endParaRPr lang="zh-CN" altLang="en-US" sz="6000" dirty="0">
              <a:solidFill>
                <a:schemeClr val="accent4"/>
              </a:solidFill>
              <a:latin typeface="迷你简汉真广标"/>
              <a:ea typeface="迷你简汉真广标"/>
              <a:cs typeface="迷你简汉真广标"/>
            </a:endParaRPr>
          </a:p>
        </p:txBody>
      </p:sp>
      <p:grpSp>
        <p:nvGrpSpPr>
          <p:cNvPr id="17" name="组合 16">
            <a:extLst>
              <a:ext uri="{FF2B5EF4-FFF2-40B4-BE49-F238E27FC236}">
                <a16:creationId xmlns:a16="http://schemas.microsoft.com/office/drawing/2014/main" id="{C8229601-E331-4075-A7F7-8E95B89AB016}"/>
              </a:ext>
            </a:extLst>
          </p:cNvPr>
          <p:cNvGrpSpPr/>
          <p:nvPr/>
        </p:nvGrpSpPr>
        <p:grpSpPr>
          <a:xfrm>
            <a:off x="4120475" y="955972"/>
            <a:ext cx="3446843" cy="5270657"/>
            <a:chOff x="-2524297" y="940746"/>
            <a:chExt cx="3798792" cy="5808831"/>
          </a:xfrm>
        </p:grpSpPr>
        <p:sp>
          <p:nvSpPr>
            <p:cNvPr id="16" name="任意多边形: 形状 15">
              <a:extLst>
                <a:ext uri="{FF2B5EF4-FFF2-40B4-BE49-F238E27FC236}">
                  <a16:creationId xmlns:a16="http://schemas.microsoft.com/office/drawing/2014/main" id="{46FD7CC4-64C4-4F5A-810D-74EB0571FE30}"/>
                </a:ext>
              </a:extLst>
            </p:cNvPr>
            <p:cNvSpPr/>
            <p:nvPr/>
          </p:nvSpPr>
          <p:spPr>
            <a:xfrm>
              <a:off x="-478970" y="944321"/>
              <a:ext cx="1742401" cy="4011207"/>
            </a:xfrm>
            <a:custGeom>
              <a:avLst/>
              <a:gdLst/>
              <a:ahLst/>
              <a:cxnLst/>
              <a:rect l="l" t="t" r="r" b="b"/>
              <a:pathLst>
                <a:path w="1742401" h="4011207">
                  <a:moveTo>
                    <a:pt x="0" y="0"/>
                  </a:moveTo>
                  <a:lnTo>
                    <a:pt x="99274" y="3254"/>
                  </a:lnTo>
                  <a:cubicBezTo>
                    <a:pt x="572317" y="35122"/>
                    <a:pt x="954060" y="178527"/>
                    <a:pt x="1244501" y="433470"/>
                  </a:cubicBezTo>
                  <a:cubicBezTo>
                    <a:pt x="1576434" y="724834"/>
                    <a:pt x="1742401" y="1126227"/>
                    <a:pt x="1742401" y="1637650"/>
                  </a:cubicBezTo>
                  <a:cubicBezTo>
                    <a:pt x="1742401" y="1922867"/>
                    <a:pt x="1694455" y="2180422"/>
                    <a:pt x="1598563" y="2410317"/>
                  </a:cubicBezTo>
                  <a:cubicBezTo>
                    <a:pt x="1502671" y="2640211"/>
                    <a:pt x="1363751" y="2855968"/>
                    <a:pt x="1181803" y="3057587"/>
                  </a:cubicBezTo>
                  <a:cubicBezTo>
                    <a:pt x="999854" y="3259205"/>
                    <a:pt x="708490" y="3501394"/>
                    <a:pt x="307711" y="3784152"/>
                  </a:cubicBezTo>
                  <a:cubicBezTo>
                    <a:pt x="211205" y="3852997"/>
                    <a:pt x="122612" y="3917924"/>
                    <a:pt x="41934" y="3978932"/>
                  </a:cubicBezTo>
                  <a:lnTo>
                    <a:pt x="0" y="4011207"/>
                  </a:lnTo>
                  <a:lnTo>
                    <a:pt x="0" y="2676307"/>
                  </a:lnTo>
                  <a:lnTo>
                    <a:pt x="24992" y="2651747"/>
                  </a:lnTo>
                  <a:cubicBezTo>
                    <a:pt x="111433" y="2563173"/>
                    <a:pt x="182315" y="2479009"/>
                    <a:pt x="237637" y="2399252"/>
                  </a:cubicBezTo>
                  <a:cubicBezTo>
                    <a:pt x="385163" y="2186569"/>
                    <a:pt x="458925" y="1960977"/>
                    <a:pt x="458925" y="1722477"/>
                  </a:cubicBezTo>
                  <a:cubicBezTo>
                    <a:pt x="458925" y="1401301"/>
                    <a:pt x="349433" y="1180493"/>
                    <a:pt x="130450" y="1060052"/>
                  </a:cubicBezTo>
                  <a:lnTo>
                    <a:pt x="0" y="1005698"/>
                  </a:lnTo>
                  <a:lnTo>
                    <a:pt x="0" y="0"/>
                  </a:lnTo>
                  <a:close/>
                </a:path>
              </a:pathLst>
            </a:custGeom>
            <a:solidFill>
              <a:schemeClr val="accent5"/>
            </a:solidFill>
            <a:ln>
              <a:noFill/>
            </a:ln>
            <a:effectLst>
              <a:outerShdw blurRad="50800" dist="38100" dir="8100000" algn="tr" rotWithShape="0">
                <a:prstClr val="black">
                  <a:alpha val="40000"/>
                </a:prstClr>
              </a:outerShdw>
            </a:effectLst>
          </p:spPr>
          <p:txBody>
            <a:bodyPr/>
            <a:lstStyle/>
            <a:p>
              <a:endParaRPr lang="zh-CN" altLang="en-US" sz="59500" dirty="0">
                <a:solidFill>
                  <a:schemeClr val="tx1"/>
                </a:solidFill>
                <a:ea typeface="迷你简汉真广标" panose="02010609000101010101" pitchFamily="49" charset="-122"/>
              </a:endParaRPr>
            </a:p>
          </p:txBody>
        </p:sp>
        <p:sp>
          <p:nvSpPr>
            <p:cNvPr id="14" name="任意多边形: 形状 13">
              <a:extLst>
                <a:ext uri="{FF2B5EF4-FFF2-40B4-BE49-F238E27FC236}">
                  <a16:creationId xmlns:a16="http://schemas.microsoft.com/office/drawing/2014/main" id="{83690550-C401-4CC4-A13F-DF3FFFDDB172}"/>
                </a:ext>
              </a:extLst>
            </p:cNvPr>
            <p:cNvSpPr/>
            <p:nvPr/>
          </p:nvSpPr>
          <p:spPr>
            <a:xfrm>
              <a:off x="-478970" y="5757466"/>
              <a:ext cx="1753465" cy="992111"/>
            </a:xfrm>
            <a:custGeom>
              <a:avLst/>
              <a:gdLst/>
              <a:ahLst/>
              <a:cxnLst/>
              <a:rect l="l" t="t" r="r" b="b"/>
              <a:pathLst>
                <a:path w="1753465" h="992111">
                  <a:moveTo>
                    <a:pt x="0" y="0"/>
                  </a:moveTo>
                  <a:lnTo>
                    <a:pt x="1753465" y="0"/>
                  </a:lnTo>
                  <a:lnTo>
                    <a:pt x="1753465" y="992111"/>
                  </a:lnTo>
                  <a:lnTo>
                    <a:pt x="0" y="992111"/>
                  </a:lnTo>
                  <a:lnTo>
                    <a:pt x="0" y="0"/>
                  </a:lnTo>
                  <a:close/>
                </a:path>
              </a:pathLst>
            </a:custGeom>
            <a:solidFill>
              <a:schemeClr val="accent5"/>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sp>
          <p:nvSpPr>
            <p:cNvPr id="12" name="任意多边形: 形状 11">
              <a:extLst>
                <a:ext uri="{FF2B5EF4-FFF2-40B4-BE49-F238E27FC236}">
                  <a16:creationId xmlns:a16="http://schemas.microsoft.com/office/drawing/2014/main" id="{E2C98904-285B-473F-8E16-ECEA75E5D94C}"/>
                </a:ext>
              </a:extLst>
            </p:cNvPr>
            <p:cNvSpPr/>
            <p:nvPr/>
          </p:nvSpPr>
          <p:spPr>
            <a:xfrm>
              <a:off x="-2269815" y="940746"/>
              <a:ext cx="1790844" cy="1545333"/>
            </a:xfrm>
            <a:custGeom>
              <a:avLst/>
              <a:gdLst/>
              <a:ahLst/>
              <a:cxnLst/>
              <a:rect l="l" t="t" r="r" b="b"/>
              <a:pathLst>
                <a:path w="1790844" h="1545333">
                  <a:moveTo>
                    <a:pt x="1681795" y="0"/>
                  </a:moveTo>
                  <a:lnTo>
                    <a:pt x="1790844" y="3575"/>
                  </a:lnTo>
                  <a:lnTo>
                    <a:pt x="1790844" y="1009273"/>
                  </a:lnTo>
                  <a:lnTo>
                    <a:pt x="1776764" y="1003406"/>
                  </a:lnTo>
                  <a:cubicBezTo>
                    <a:pt x="1671652" y="971289"/>
                    <a:pt x="1549021" y="955230"/>
                    <a:pt x="1408872" y="955230"/>
                  </a:cubicBezTo>
                  <a:cubicBezTo>
                    <a:pt x="917119" y="955230"/>
                    <a:pt x="447495" y="1151931"/>
                    <a:pt x="0" y="1545333"/>
                  </a:cubicBezTo>
                  <a:lnTo>
                    <a:pt x="0" y="483147"/>
                  </a:lnTo>
                  <a:cubicBezTo>
                    <a:pt x="499129" y="161049"/>
                    <a:pt x="1059728" y="0"/>
                    <a:pt x="1681795" y="0"/>
                  </a:cubicBezTo>
                  <a:close/>
                </a:path>
              </a:pathLst>
            </a:custGeom>
            <a:solidFill>
              <a:schemeClr val="accent6"/>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sp>
          <p:nvSpPr>
            <p:cNvPr id="10" name="任意多边形: 形状 9">
              <a:extLst>
                <a:ext uri="{FF2B5EF4-FFF2-40B4-BE49-F238E27FC236}">
                  <a16:creationId xmlns:a16="http://schemas.microsoft.com/office/drawing/2014/main" id="{38A232D6-94F4-470D-BD10-642D99FB2A32}"/>
                </a:ext>
              </a:extLst>
            </p:cNvPr>
            <p:cNvSpPr/>
            <p:nvPr/>
          </p:nvSpPr>
          <p:spPr>
            <a:xfrm>
              <a:off x="-2524297" y="3620628"/>
              <a:ext cx="2045326" cy="3128949"/>
            </a:xfrm>
            <a:custGeom>
              <a:avLst/>
              <a:gdLst/>
              <a:ahLst/>
              <a:cxnLst/>
              <a:rect l="l" t="t" r="r" b="b"/>
              <a:pathLst>
                <a:path w="2045326" h="3128949">
                  <a:moveTo>
                    <a:pt x="2045326" y="0"/>
                  </a:moveTo>
                  <a:lnTo>
                    <a:pt x="2045326" y="1334900"/>
                  </a:lnTo>
                  <a:lnTo>
                    <a:pt x="1972178" y="1391198"/>
                  </a:lnTo>
                  <a:cubicBezTo>
                    <a:pt x="1790268" y="1533922"/>
                    <a:pt x="1657822" y="1652154"/>
                    <a:pt x="1574839" y="1745894"/>
                  </a:cubicBezTo>
                  <a:cubicBezTo>
                    <a:pt x="1442065" y="1895878"/>
                    <a:pt x="1375679" y="2026193"/>
                    <a:pt x="1375679" y="2136838"/>
                  </a:cubicBezTo>
                  <a:lnTo>
                    <a:pt x="2045326" y="2136838"/>
                  </a:lnTo>
                  <a:lnTo>
                    <a:pt x="2045326" y="3128949"/>
                  </a:lnTo>
                  <a:lnTo>
                    <a:pt x="0" y="3128949"/>
                  </a:lnTo>
                  <a:lnTo>
                    <a:pt x="0" y="2704812"/>
                  </a:lnTo>
                  <a:cubicBezTo>
                    <a:pt x="0" y="2407302"/>
                    <a:pt x="54707" y="2135608"/>
                    <a:pt x="164122" y="1889732"/>
                  </a:cubicBezTo>
                  <a:cubicBezTo>
                    <a:pt x="273537" y="1643855"/>
                    <a:pt x="424137" y="1414575"/>
                    <a:pt x="615920" y="1201892"/>
                  </a:cubicBezTo>
                  <a:cubicBezTo>
                    <a:pt x="807704" y="989209"/>
                    <a:pt x="1105214" y="740259"/>
                    <a:pt x="1508452" y="455043"/>
                  </a:cubicBezTo>
                  <a:cubicBezTo>
                    <a:pt x="1692859" y="317352"/>
                    <a:pt x="1849605" y="187499"/>
                    <a:pt x="1978691" y="65482"/>
                  </a:cubicBezTo>
                  <a:lnTo>
                    <a:pt x="2045326" y="0"/>
                  </a:lnTo>
                  <a:close/>
                </a:path>
              </a:pathLst>
            </a:custGeom>
            <a:solidFill>
              <a:schemeClr val="accent6"/>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grpSp>
      <p:sp>
        <p:nvSpPr>
          <p:cNvPr id="11" name="矩形 10">
            <a:extLst>
              <a:ext uri="{FF2B5EF4-FFF2-40B4-BE49-F238E27FC236}">
                <a16:creationId xmlns:a16="http://schemas.microsoft.com/office/drawing/2014/main" id="{496903A3-702E-4819-88EA-FCD9D3916D40}"/>
              </a:ext>
            </a:extLst>
          </p:cNvPr>
          <p:cNvSpPr/>
          <p:nvPr/>
        </p:nvSpPr>
        <p:spPr>
          <a:xfrm>
            <a:off x="7557279" y="2787404"/>
            <a:ext cx="3891855" cy="1200329"/>
          </a:xfrm>
          <a:prstGeom prst="rect">
            <a:avLst/>
          </a:prstGeom>
        </p:spPr>
        <p:txBody>
          <a:bodyPr wrap="square">
            <a:spAutoFit/>
          </a:bodyPr>
          <a:lstStyle/>
          <a:p>
            <a:r>
              <a:rPr lang="en-US" altLang="zh-CN" sz="3600" b="1" dirty="0" smtClean="0">
                <a:solidFill>
                  <a:schemeClr val="accent3"/>
                </a:solidFill>
                <a:latin typeface="微软雅黑" panose="020B0503020204020204" pitchFamily="34" charset="-122"/>
                <a:ea typeface="微软雅黑" panose="020B0503020204020204" pitchFamily="34" charset="-122"/>
              </a:rPr>
              <a:t>JS</a:t>
            </a:r>
            <a:r>
              <a:rPr lang="zh-CN" altLang="en-US" sz="3600" b="1" dirty="0" smtClean="0">
                <a:solidFill>
                  <a:schemeClr val="accent3"/>
                </a:solidFill>
                <a:latin typeface="微软雅黑" panose="020B0503020204020204" pitchFamily="34" charset="-122"/>
                <a:ea typeface="微软雅黑" panose="020B0503020204020204" pitchFamily="34" charset="-122"/>
              </a:rPr>
              <a:t>文件数据加密的破解</a:t>
            </a:r>
            <a:endParaRPr lang="zh-CN" altLang="en-US" sz="3600" b="1" dirty="0">
              <a:solidFill>
                <a:schemeClr val="accent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587629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3357563"/>
            <a:ext cx="6153150" cy="3062287"/>
          </a:xfrm>
          <a:prstGeom prst="rect">
            <a:avLst/>
          </a:prstGeom>
          <a:noFill/>
          <a:ln w="254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26" name="组合 25"/>
          <p:cNvGrpSpPr/>
          <p:nvPr/>
        </p:nvGrpSpPr>
        <p:grpSpPr>
          <a:xfrm>
            <a:off x="1894053" y="1707241"/>
            <a:ext cx="3708462" cy="4419601"/>
            <a:chOff x="1894053" y="1821541"/>
            <a:chExt cx="3708462" cy="4419601"/>
          </a:xfrm>
        </p:grpSpPr>
        <p:sp>
          <p:nvSpPr>
            <p:cNvPr id="7" name="矩形 6"/>
            <p:cNvSpPr/>
            <p:nvPr/>
          </p:nvSpPr>
          <p:spPr>
            <a:xfrm>
              <a:off x="1894053" y="182154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23" name="矩形 22"/>
            <p:cNvSpPr/>
            <p:nvPr/>
          </p:nvSpPr>
          <p:spPr>
            <a:xfrm>
              <a:off x="2289597" y="3126594"/>
              <a:ext cx="2917372" cy="2354491"/>
            </a:xfrm>
            <a:prstGeom prst="rect">
              <a:avLst/>
            </a:prstGeom>
          </p:spPr>
          <p:txBody>
            <a:bodyPr wrap="square">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一些网站为了防止数据被爬，有时将重要的数据存放在</a:t>
              </a:r>
              <a:r>
                <a:rPr lang="en-US" altLang="zh-CN" sz="1400" dirty="0" smtClean="0">
                  <a:solidFill>
                    <a:schemeClr val="bg1"/>
                  </a:solidFill>
                  <a:latin typeface="微软雅黑" panose="020B0503020204020204" pitchFamily="34" charset="-122"/>
                  <a:ea typeface="微软雅黑" panose="020B0503020204020204" pitchFamily="34" charset="-122"/>
                </a:rPr>
                <a:t>JS</a:t>
              </a:r>
              <a:r>
                <a:rPr lang="zh-CN" altLang="en-US" sz="1400" dirty="0" smtClean="0">
                  <a:solidFill>
                    <a:schemeClr val="bg1"/>
                  </a:solidFill>
                  <a:latin typeface="微软雅黑" panose="020B0503020204020204" pitchFamily="34" charset="-122"/>
                  <a:ea typeface="微软雅黑" panose="020B0503020204020204" pitchFamily="34" charset="-122"/>
                </a:rPr>
                <a:t>文件中。同时，因为</a:t>
              </a:r>
              <a:r>
                <a:rPr lang="en-US" altLang="zh-CN" sz="1400" dirty="0" smtClean="0">
                  <a:solidFill>
                    <a:schemeClr val="bg1"/>
                  </a:solidFill>
                  <a:latin typeface="微软雅黑" panose="020B0503020204020204" pitchFamily="34" charset="-122"/>
                  <a:ea typeface="微软雅黑" panose="020B0503020204020204" pitchFamily="34" charset="-122"/>
                </a:rPr>
                <a:t>JS</a:t>
              </a:r>
              <a:r>
                <a:rPr lang="zh-CN" altLang="en-US" sz="1400" dirty="0" smtClean="0">
                  <a:solidFill>
                    <a:schemeClr val="bg1"/>
                  </a:solidFill>
                  <a:latin typeface="微软雅黑" panose="020B0503020204020204" pitchFamily="34" charset="-122"/>
                  <a:ea typeface="微软雅黑" panose="020B0503020204020204" pitchFamily="34" charset="-122"/>
                </a:rPr>
                <a:t>代码是要在浏览器中解释、执行的，无法做到绝对的保密，因此在反爬虫时，通常还会对</a:t>
              </a:r>
              <a:r>
                <a:rPr lang="en-US" altLang="zh-CN" sz="1400" dirty="0" smtClean="0">
                  <a:solidFill>
                    <a:schemeClr val="bg1"/>
                  </a:solidFill>
                  <a:latin typeface="微软雅黑" panose="020B0503020204020204" pitchFamily="34" charset="-122"/>
                  <a:ea typeface="微软雅黑" panose="020B0503020204020204" pitchFamily="34" charset="-122"/>
                </a:rPr>
                <a:t>JS</a:t>
              </a:r>
              <a:r>
                <a:rPr lang="zh-CN" altLang="en-US" sz="1400" dirty="0" smtClean="0">
                  <a:solidFill>
                    <a:schemeClr val="bg1"/>
                  </a:solidFill>
                  <a:latin typeface="微软雅黑" panose="020B0503020204020204" pitchFamily="34" charset="-122"/>
                  <a:ea typeface="微软雅黑" panose="020B0503020204020204" pitchFamily="34" charset="-122"/>
                </a:rPr>
                <a:t>代码或其中的数据运用加密或解密技术，以防止被爬虫获取</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2782040" y="2104571"/>
            <a:ext cx="1932487" cy="615539"/>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chemeClr val="bg1"/>
                </a:solidFill>
                <a:latin typeface="微软雅黑 Light" panose="020B0502040204020203" pitchFamily="34" charset="-122"/>
                <a:ea typeface="微软雅黑 Light" panose="020B0502040204020203" pitchFamily="34" charset="-122"/>
              </a:rPr>
              <a:t>JS</a:t>
            </a:r>
            <a:r>
              <a:rPr lang="zh-CN" altLang="en-US" sz="2200" b="1" dirty="0" smtClean="0">
                <a:solidFill>
                  <a:schemeClr val="bg1"/>
                </a:solidFill>
                <a:latin typeface="微软雅黑 Light" panose="020B0502040204020203" pitchFamily="34" charset="-122"/>
                <a:ea typeface="微软雅黑 Light" panose="020B0502040204020203" pitchFamily="34" charset="-122"/>
              </a:rPr>
              <a:t>文件数据加密的破解</a:t>
            </a:r>
            <a:endParaRPr lang="zh-CN" altLang="en-US" sz="2200" b="1" dirty="0">
              <a:solidFill>
                <a:schemeClr val="bg1"/>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6289746" y="3642470"/>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7224726" y="4166456"/>
            <a:ext cx="2768642" cy="1200329"/>
          </a:xfrm>
          <a:prstGeom prst="rect">
            <a:avLst/>
          </a:prstGeom>
        </p:spPr>
        <p:txBody>
          <a:bodyPr wrap="square">
            <a:spAutoFit/>
          </a:bodyPr>
          <a:lstStyle/>
          <a:p>
            <a:pPr algn="just">
              <a:lnSpc>
                <a:spcPct val="150000"/>
              </a:lnSpc>
            </a:pPr>
            <a:r>
              <a:rPr lang="zh-CN" altLang="en-US" sz="1600" b="1" dirty="0" smtClean="0">
                <a:latin typeface="华文仿宋" panose="02010600040101010101" pitchFamily="2" charset="-122"/>
                <a:ea typeface="华文仿宋" panose="02010600040101010101" pitchFamily="2" charset="-122"/>
              </a:rPr>
              <a:t>爬取有道翻译：</a:t>
            </a:r>
            <a:endParaRPr lang="en-US" altLang="zh-CN" sz="1600" b="1" dirty="0" smtClean="0">
              <a:latin typeface="华文仿宋" panose="02010600040101010101" pitchFamily="2" charset="-122"/>
              <a:ea typeface="华文仿宋" panose="02010600040101010101" pitchFamily="2" charset="-122"/>
            </a:endParaRPr>
          </a:p>
          <a:p>
            <a:pPr algn="just">
              <a:lnSpc>
                <a:spcPct val="150000"/>
              </a:lnSpc>
            </a:pPr>
            <a:r>
              <a:rPr lang="en-US" altLang="zh-CN" sz="1600" b="1" dirty="0" smtClean="0">
                <a:solidFill>
                  <a:srgbClr val="404040"/>
                </a:solidFill>
                <a:latin typeface="华文仿宋" panose="02010600040101010101" pitchFamily="2" charset="-122"/>
                <a:ea typeface="华文仿宋" panose="02010600040101010101" pitchFamily="2" charset="-122"/>
              </a:rPr>
              <a:t>  </a:t>
            </a:r>
            <a:r>
              <a:rPr lang="zh-CN" altLang="en-US" sz="1600" b="1" dirty="0" smtClean="0">
                <a:solidFill>
                  <a:srgbClr val="404040"/>
                </a:solidFill>
                <a:latin typeface="华文仿宋" panose="02010600040101010101" pitchFamily="2" charset="-122"/>
                <a:ea typeface="华文仿宋" panose="02010600040101010101" pitchFamily="2" charset="-122"/>
              </a:rPr>
              <a:t>完成自动翻译。上传数据并自动回传</a:t>
            </a:r>
            <a:r>
              <a:rPr lang="en-US" altLang="zh-CN" sz="1600" b="1" dirty="0" smtClean="0">
                <a:solidFill>
                  <a:srgbClr val="404040"/>
                </a:solidFill>
                <a:latin typeface="华文仿宋" panose="02010600040101010101" pitchFamily="2" charset="-122"/>
                <a:ea typeface="华文仿宋" panose="02010600040101010101" pitchFamily="2" charset="-122"/>
              </a:rPr>
              <a:t>html</a:t>
            </a:r>
            <a:r>
              <a:rPr lang="zh-CN" altLang="en-US" sz="1600" b="1" dirty="0" smtClean="0">
                <a:solidFill>
                  <a:srgbClr val="404040"/>
                </a:solidFill>
                <a:latin typeface="华文仿宋" panose="02010600040101010101" pitchFamily="2" charset="-122"/>
                <a:ea typeface="华文仿宋" panose="02010600040101010101" pitchFamily="2" charset="-122"/>
              </a:rPr>
              <a:t>内容。</a:t>
            </a:r>
            <a:endParaRPr lang="zh-CN" altLang="en-US" sz="1000" dirty="0">
              <a:solidFill>
                <a:srgbClr val="404040"/>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F01B344A-A791-4189-9DF4-EBE3BBB6C0FB}"/>
              </a:ext>
            </a:extLst>
          </p:cNvPr>
          <p:cNvSpPr/>
          <p:nvPr/>
        </p:nvSpPr>
        <p:spPr>
          <a:xfrm>
            <a:off x="975757" y="372307"/>
            <a:ext cx="3227165"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JS</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文件数据加密的破解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7F5F8FB-7BF6-4CC1-9A03-DEE1D9AD9B4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0" name="组合 29">
            <a:extLst>
              <a:ext uri="{FF2B5EF4-FFF2-40B4-BE49-F238E27FC236}">
                <a16:creationId xmlns:a16="http://schemas.microsoft.com/office/drawing/2014/main" id="{E966AC48-0808-4F7A-BDD4-2C2929B5FD93}"/>
              </a:ext>
            </a:extLst>
          </p:cNvPr>
          <p:cNvGrpSpPr/>
          <p:nvPr/>
        </p:nvGrpSpPr>
        <p:grpSpPr>
          <a:xfrm>
            <a:off x="346483" y="280751"/>
            <a:ext cx="523122" cy="653826"/>
            <a:chOff x="2668588" y="1189513"/>
            <a:chExt cx="3238500" cy="4047650"/>
          </a:xfrm>
        </p:grpSpPr>
        <p:grpSp>
          <p:nvGrpSpPr>
            <p:cNvPr id="31" name="组合 30">
              <a:extLst>
                <a:ext uri="{FF2B5EF4-FFF2-40B4-BE49-F238E27FC236}">
                  <a16:creationId xmlns:a16="http://schemas.microsoft.com/office/drawing/2014/main" id="{CBDA2ED5-7028-43C6-917F-305E56EDFD1C}"/>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0E1C4879-C30C-4A58-AA1F-BA15A9771079}"/>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4386EBCD-EE7E-4620-842B-7E6DC0B3D031}"/>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3F80CF0D-7E3D-4E46-B357-C44785B2DC24}"/>
                </a:ext>
              </a:extLst>
            </p:cNvPr>
            <p:cNvGrpSpPr/>
            <p:nvPr/>
          </p:nvGrpSpPr>
          <p:grpSpPr>
            <a:xfrm>
              <a:off x="2668588" y="3924300"/>
              <a:ext cx="3238500" cy="1312863"/>
              <a:chOff x="4478338" y="3976688"/>
              <a:chExt cx="3238500" cy="1312863"/>
            </a:xfrm>
          </p:grpSpPr>
          <p:sp>
            <p:nvSpPr>
              <p:cNvPr id="33" name="Freeform 6">
                <a:extLst>
                  <a:ext uri="{FF2B5EF4-FFF2-40B4-BE49-F238E27FC236}">
                    <a16:creationId xmlns:a16="http://schemas.microsoft.com/office/drawing/2014/main" id="{BA37B213-B422-4D54-ADD8-CDD6747EC72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7FDA3957-E6C9-4165-B41E-E73EBD4E81A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928A3386-9BC7-4B8B-8E3E-E2CD8FDB358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extLst>
      <p:ext uri="{BB962C8B-B14F-4D97-AF65-F5344CB8AC3E}">
        <p14:creationId xmlns:p14="http://schemas.microsoft.com/office/powerpoint/2010/main" val="268941834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5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75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27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14" presetClass="entr" presetSubtype="10" fill="hold" grpId="0" nodeType="withEffect">
                                      <p:stCondLst>
                                        <p:cond delay="50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27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14" presetClass="entr" presetSubtype="10" fill="hold" grpId="0" nodeType="withEffect">
                                      <p:stCondLst>
                                        <p:cond delay="50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2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F01B344A-A791-4189-9DF4-EBE3BBB6C0FB}"/>
              </a:ext>
            </a:extLst>
          </p:cNvPr>
          <p:cNvSpPr/>
          <p:nvPr/>
        </p:nvSpPr>
        <p:spPr>
          <a:xfrm>
            <a:off x="975757" y="372307"/>
            <a:ext cx="3227165"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JS</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文件数据加密的破解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7F5F8FB-7BF6-4CC1-9A03-DEE1D9AD9B4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0" name="组合 29">
            <a:extLst>
              <a:ext uri="{FF2B5EF4-FFF2-40B4-BE49-F238E27FC236}">
                <a16:creationId xmlns:a16="http://schemas.microsoft.com/office/drawing/2014/main" id="{E966AC48-0808-4F7A-BDD4-2C2929B5FD93}"/>
              </a:ext>
            </a:extLst>
          </p:cNvPr>
          <p:cNvGrpSpPr/>
          <p:nvPr/>
        </p:nvGrpSpPr>
        <p:grpSpPr>
          <a:xfrm>
            <a:off x="346483" y="280751"/>
            <a:ext cx="523122" cy="653826"/>
            <a:chOff x="2668588" y="1189513"/>
            <a:chExt cx="3238500" cy="4047650"/>
          </a:xfrm>
        </p:grpSpPr>
        <p:grpSp>
          <p:nvGrpSpPr>
            <p:cNvPr id="31" name="组合 30">
              <a:extLst>
                <a:ext uri="{FF2B5EF4-FFF2-40B4-BE49-F238E27FC236}">
                  <a16:creationId xmlns:a16="http://schemas.microsoft.com/office/drawing/2014/main" id="{CBDA2ED5-7028-43C6-917F-305E56EDFD1C}"/>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0E1C4879-C30C-4A58-AA1F-BA15A9771079}"/>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4386EBCD-EE7E-4620-842B-7E6DC0B3D031}"/>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3F80CF0D-7E3D-4E46-B357-C44785B2DC24}"/>
                </a:ext>
              </a:extLst>
            </p:cNvPr>
            <p:cNvGrpSpPr/>
            <p:nvPr/>
          </p:nvGrpSpPr>
          <p:grpSpPr>
            <a:xfrm>
              <a:off x="2668588" y="3924300"/>
              <a:ext cx="3238500" cy="1312863"/>
              <a:chOff x="4478338" y="3976688"/>
              <a:chExt cx="3238500" cy="1312863"/>
            </a:xfrm>
          </p:grpSpPr>
          <p:sp>
            <p:nvSpPr>
              <p:cNvPr id="33" name="Freeform 6">
                <a:extLst>
                  <a:ext uri="{FF2B5EF4-FFF2-40B4-BE49-F238E27FC236}">
                    <a16:creationId xmlns:a16="http://schemas.microsoft.com/office/drawing/2014/main" id="{BA37B213-B422-4D54-ADD8-CDD6747EC72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7FDA3957-E6C9-4165-B41E-E73EBD4E81A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928A3386-9BC7-4B8B-8E3E-E2CD8FDB358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6" name="文本框 5"/>
          <p:cNvSpPr txBox="1"/>
          <p:nvPr/>
        </p:nvSpPr>
        <p:spPr>
          <a:xfrm>
            <a:off x="1828800" y="1091738"/>
            <a:ext cx="9216044" cy="369332"/>
          </a:xfrm>
          <a:prstGeom prst="rect">
            <a:avLst/>
          </a:prstGeom>
          <a:noFill/>
        </p:spPr>
        <p:txBody>
          <a:bodyPr wrap="square" rtlCol="0">
            <a:spAutoFit/>
          </a:bodyPr>
          <a:lstStyle/>
          <a:p>
            <a:r>
              <a:rPr lang="zh-CN" altLang="en-US" dirty="0" smtClean="0"/>
              <a:t>在</a:t>
            </a:r>
            <a:r>
              <a:rPr lang="en-US" altLang="zh-CN" dirty="0" smtClean="0"/>
              <a:t>F12</a:t>
            </a:r>
            <a:r>
              <a:rPr lang="zh-CN" altLang="en-US" dirty="0" smtClean="0"/>
              <a:t>浏览器自带的抓包工具中，我们可以看到实际的</a:t>
            </a:r>
            <a:r>
              <a:rPr lang="en-US" altLang="zh-CN" dirty="0" err="1" smtClean="0"/>
              <a:t>url</a:t>
            </a:r>
            <a:r>
              <a:rPr lang="zh-CN" altLang="en-US" dirty="0" smtClean="0"/>
              <a:t>地址与数据请求格式</a:t>
            </a:r>
            <a:endParaRPr lang="zh-CN" altLang="en-US" dirty="0"/>
          </a:p>
        </p:txBody>
      </p:sp>
      <p:pic>
        <p:nvPicPr>
          <p:cNvPr id="1026" name="图片 5" descr="1)KYS@QFLSMN8XEVO)C}4D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14504"/>
            <a:ext cx="5262562"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4"/>
          <a:stretch>
            <a:fillRect/>
          </a:stretch>
        </p:blipFill>
        <p:spPr>
          <a:xfrm>
            <a:off x="7664335" y="1514504"/>
            <a:ext cx="4093238" cy="3422902"/>
          </a:xfrm>
          <a:prstGeom prst="rect">
            <a:avLst/>
          </a:prstGeom>
        </p:spPr>
      </p:pic>
      <p:cxnSp>
        <p:nvCxnSpPr>
          <p:cNvPr id="11" name="直接连接符 10"/>
          <p:cNvCxnSpPr/>
          <p:nvPr/>
        </p:nvCxnSpPr>
        <p:spPr>
          <a:xfrm>
            <a:off x="7320742" y="1514504"/>
            <a:ext cx="27709" cy="3450965"/>
          </a:xfrm>
          <a:prstGeom prst="line">
            <a:avLst/>
          </a:prstGeom>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1945178" y="5530735"/>
            <a:ext cx="9432175" cy="646331"/>
          </a:xfrm>
          <a:prstGeom prst="rect">
            <a:avLst/>
          </a:prstGeom>
          <a:noFill/>
        </p:spPr>
        <p:txBody>
          <a:bodyPr wrap="square" rtlCol="0">
            <a:spAutoFit/>
          </a:bodyPr>
          <a:lstStyle/>
          <a:p>
            <a:r>
              <a:rPr lang="zh-CN" altLang="en-US" dirty="0" smtClean="0"/>
              <a:t>我们根据获取到的实际</a:t>
            </a:r>
            <a:r>
              <a:rPr lang="en-US" altLang="zh-CN" dirty="0" err="1" smtClean="0"/>
              <a:t>url</a:t>
            </a:r>
            <a:r>
              <a:rPr lang="zh-CN" altLang="en-US" dirty="0" smtClean="0"/>
              <a:t>地址与数据请求格式修改爬虫</a:t>
            </a:r>
            <a:r>
              <a:rPr lang="zh-CN" altLang="zh-CN" dirty="0" smtClean="0"/>
              <a:t>，</a:t>
            </a:r>
            <a:r>
              <a:rPr lang="zh-CN" altLang="zh-CN" dirty="0"/>
              <a:t>填充表头与数据表结构，避免基础反爬虫</a:t>
            </a:r>
            <a:r>
              <a:rPr lang="zh-CN" altLang="zh-CN" dirty="0" smtClean="0"/>
              <a:t>机制</a:t>
            </a:r>
            <a:r>
              <a:rPr lang="zh-CN" altLang="en-US" dirty="0" smtClean="0"/>
              <a:t>。</a:t>
            </a:r>
            <a:endParaRPr lang="zh-CN" altLang="zh-CN" dirty="0"/>
          </a:p>
        </p:txBody>
      </p:sp>
    </p:spTree>
    <p:extLst>
      <p:ext uri="{BB962C8B-B14F-4D97-AF65-F5344CB8AC3E}">
        <p14:creationId xmlns:p14="http://schemas.microsoft.com/office/powerpoint/2010/main" val="272573576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F01B344A-A791-4189-9DF4-EBE3BBB6C0FB}"/>
              </a:ext>
            </a:extLst>
          </p:cNvPr>
          <p:cNvSpPr/>
          <p:nvPr/>
        </p:nvSpPr>
        <p:spPr>
          <a:xfrm>
            <a:off x="975757" y="372307"/>
            <a:ext cx="3227165"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JS</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文件数据加密的破解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7F5F8FB-7BF6-4CC1-9A03-DEE1D9AD9B4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0" name="组合 29">
            <a:extLst>
              <a:ext uri="{FF2B5EF4-FFF2-40B4-BE49-F238E27FC236}">
                <a16:creationId xmlns:a16="http://schemas.microsoft.com/office/drawing/2014/main" id="{E966AC48-0808-4F7A-BDD4-2C2929B5FD93}"/>
              </a:ext>
            </a:extLst>
          </p:cNvPr>
          <p:cNvGrpSpPr/>
          <p:nvPr/>
        </p:nvGrpSpPr>
        <p:grpSpPr>
          <a:xfrm>
            <a:off x="346483" y="280751"/>
            <a:ext cx="523122" cy="653826"/>
            <a:chOff x="2668588" y="1189513"/>
            <a:chExt cx="3238500" cy="4047650"/>
          </a:xfrm>
        </p:grpSpPr>
        <p:grpSp>
          <p:nvGrpSpPr>
            <p:cNvPr id="31" name="组合 30">
              <a:extLst>
                <a:ext uri="{FF2B5EF4-FFF2-40B4-BE49-F238E27FC236}">
                  <a16:creationId xmlns:a16="http://schemas.microsoft.com/office/drawing/2014/main" id="{CBDA2ED5-7028-43C6-917F-305E56EDFD1C}"/>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0E1C4879-C30C-4A58-AA1F-BA15A9771079}"/>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4386EBCD-EE7E-4620-842B-7E6DC0B3D031}"/>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3F80CF0D-7E3D-4E46-B357-C44785B2DC24}"/>
                </a:ext>
              </a:extLst>
            </p:cNvPr>
            <p:cNvGrpSpPr/>
            <p:nvPr/>
          </p:nvGrpSpPr>
          <p:grpSpPr>
            <a:xfrm>
              <a:off x="2668588" y="3924300"/>
              <a:ext cx="3238500" cy="1312863"/>
              <a:chOff x="4478338" y="3976688"/>
              <a:chExt cx="3238500" cy="1312863"/>
            </a:xfrm>
          </p:grpSpPr>
          <p:sp>
            <p:nvSpPr>
              <p:cNvPr id="33" name="Freeform 6">
                <a:extLst>
                  <a:ext uri="{FF2B5EF4-FFF2-40B4-BE49-F238E27FC236}">
                    <a16:creationId xmlns:a16="http://schemas.microsoft.com/office/drawing/2014/main" id="{BA37B213-B422-4D54-ADD8-CDD6747EC72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7FDA3957-E6C9-4165-B41E-E73EBD4E81A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928A3386-9BC7-4B8B-8E3E-E2CD8FDB358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773382" y="1052945"/>
            <a:ext cx="9448800" cy="1200329"/>
          </a:xfrm>
          <a:prstGeom prst="rect">
            <a:avLst/>
          </a:prstGeom>
          <a:noFill/>
        </p:spPr>
        <p:txBody>
          <a:bodyPr wrap="square" rtlCol="0">
            <a:spAutoFit/>
          </a:bodyPr>
          <a:lstStyle/>
          <a:p>
            <a:r>
              <a:rPr lang="zh-CN" altLang="en-US" dirty="0" smtClean="0"/>
              <a:t>此时返回了错误代码</a:t>
            </a:r>
            <a:r>
              <a:rPr lang="en-US" altLang="zh-CN" dirty="0" smtClean="0"/>
              <a:t>error50</a:t>
            </a:r>
            <a:r>
              <a:rPr lang="zh-CN" altLang="en-US" dirty="0" smtClean="0"/>
              <a:t>。</a:t>
            </a:r>
            <a:endParaRPr lang="en-US" altLang="zh-CN" dirty="0" smtClean="0"/>
          </a:p>
          <a:p>
            <a:r>
              <a:rPr lang="zh-CN" altLang="zh-CN" dirty="0"/>
              <a:t>检查</a:t>
            </a:r>
            <a:r>
              <a:rPr lang="en-US" altLang="zh-CN" dirty="0"/>
              <a:t>network</a:t>
            </a:r>
            <a:r>
              <a:rPr lang="zh-CN" altLang="zh-CN" dirty="0"/>
              <a:t>数据，发现除去刚才操作的请求外，其余请求都是</a:t>
            </a:r>
            <a:r>
              <a:rPr lang="en-US" altLang="zh-CN" dirty="0" err="1"/>
              <a:t>img</a:t>
            </a:r>
            <a:r>
              <a:rPr lang="zh-CN" altLang="zh-CN" dirty="0"/>
              <a:t>申请，基本可以确认</a:t>
            </a:r>
            <a:r>
              <a:rPr lang="en-US" altLang="zh-CN" dirty="0" err="1"/>
              <a:t>js</a:t>
            </a:r>
            <a:r>
              <a:rPr lang="zh-CN" altLang="zh-CN" dirty="0"/>
              <a:t>加密发生在</a:t>
            </a:r>
            <a:r>
              <a:rPr lang="en-US" altLang="zh-CN" dirty="0"/>
              <a:t>translate</a:t>
            </a:r>
            <a:r>
              <a:rPr lang="zh-CN" altLang="zh-CN" dirty="0"/>
              <a:t>请求中。打开金山百度等翻译软件做一下数据表对比，同时查询有道数据表的各项含义</a:t>
            </a:r>
            <a:r>
              <a:rPr lang="zh-CN" altLang="zh-CN" dirty="0" smtClean="0"/>
              <a:t>。</a:t>
            </a:r>
            <a:endParaRPr lang="zh-CN" altLang="zh-CN" dirty="0"/>
          </a:p>
        </p:txBody>
      </p:sp>
      <p:pic>
        <p:nvPicPr>
          <p:cNvPr id="2050" name="图片 14" descr="PRX)PTGH]ZDQG(D35~8VHQ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929" y="2253274"/>
            <a:ext cx="5262562"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5" descr="IBA[E32`$WRS7(IXO1]6BD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3382" y="4445346"/>
            <a:ext cx="52720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16" descr="IMG_256"/>
          <p:cNvPicPr>
            <a:picLocks noChangeAspect="1" noChangeArrowheads="1"/>
          </p:cNvPicPr>
          <p:nvPr/>
        </p:nvPicPr>
        <p:blipFill>
          <a:blip r:embed="rId5">
            <a:extLst>
              <a:ext uri="{28A0092B-C50C-407E-A947-70E740481C1C}">
                <a14:useLocalDpi xmlns:a14="http://schemas.microsoft.com/office/drawing/2010/main" val="0"/>
              </a:ext>
            </a:extLst>
          </a:blip>
          <a:srcRect r="41132"/>
          <a:stretch>
            <a:fillRect/>
          </a:stretch>
        </p:blipFill>
        <p:spPr bwMode="auto">
          <a:xfrm>
            <a:off x="7630305" y="2253274"/>
            <a:ext cx="3497666" cy="3769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766855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F01B344A-A791-4189-9DF4-EBE3BBB6C0FB}"/>
              </a:ext>
            </a:extLst>
          </p:cNvPr>
          <p:cNvSpPr/>
          <p:nvPr/>
        </p:nvSpPr>
        <p:spPr>
          <a:xfrm>
            <a:off x="975757" y="372307"/>
            <a:ext cx="3227165"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JS</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文件数据加密的破解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7F5F8FB-7BF6-4CC1-9A03-DEE1D9AD9B4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0" name="组合 29">
            <a:extLst>
              <a:ext uri="{FF2B5EF4-FFF2-40B4-BE49-F238E27FC236}">
                <a16:creationId xmlns:a16="http://schemas.microsoft.com/office/drawing/2014/main" id="{E966AC48-0808-4F7A-BDD4-2C2929B5FD93}"/>
              </a:ext>
            </a:extLst>
          </p:cNvPr>
          <p:cNvGrpSpPr/>
          <p:nvPr/>
        </p:nvGrpSpPr>
        <p:grpSpPr>
          <a:xfrm>
            <a:off x="346483" y="280751"/>
            <a:ext cx="523122" cy="653826"/>
            <a:chOff x="2668588" y="1189513"/>
            <a:chExt cx="3238500" cy="4047650"/>
          </a:xfrm>
        </p:grpSpPr>
        <p:grpSp>
          <p:nvGrpSpPr>
            <p:cNvPr id="31" name="组合 30">
              <a:extLst>
                <a:ext uri="{FF2B5EF4-FFF2-40B4-BE49-F238E27FC236}">
                  <a16:creationId xmlns:a16="http://schemas.microsoft.com/office/drawing/2014/main" id="{CBDA2ED5-7028-43C6-917F-305E56EDFD1C}"/>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0E1C4879-C30C-4A58-AA1F-BA15A9771079}"/>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4386EBCD-EE7E-4620-842B-7E6DC0B3D031}"/>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3F80CF0D-7E3D-4E46-B357-C44785B2DC24}"/>
                </a:ext>
              </a:extLst>
            </p:cNvPr>
            <p:cNvGrpSpPr/>
            <p:nvPr/>
          </p:nvGrpSpPr>
          <p:grpSpPr>
            <a:xfrm>
              <a:off x="2668588" y="3924300"/>
              <a:ext cx="3238500" cy="1312863"/>
              <a:chOff x="4478338" y="3976688"/>
              <a:chExt cx="3238500" cy="1312863"/>
            </a:xfrm>
          </p:grpSpPr>
          <p:sp>
            <p:nvSpPr>
              <p:cNvPr id="33" name="Freeform 6">
                <a:extLst>
                  <a:ext uri="{FF2B5EF4-FFF2-40B4-BE49-F238E27FC236}">
                    <a16:creationId xmlns:a16="http://schemas.microsoft.com/office/drawing/2014/main" id="{BA37B213-B422-4D54-ADD8-CDD6747EC72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7FDA3957-E6C9-4165-B41E-E73EBD4E81A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928A3386-9BC7-4B8B-8E3E-E2CD8FDB358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 name="文本框 2"/>
          <p:cNvSpPr txBox="1"/>
          <p:nvPr/>
        </p:nvSpPr>
        <p:spPr>
          <a:xfrm>
            <a:off x="1734589" y="1025236"/>
            <a:ext cx="9343506" cy="1477328"/>
          </a:xfrm>
          <a:prstGeom prst="rect">
            <a:avLst/>
          </a:prstGeom>
          <a:noFill/>
        </p:spPr>
        <p:txBody>
          <a:bodyPr wrap="square" rtlCol="0">
            <a:spAutoFit/>
          </a:bodyPr>
          <a:lstStyle/>
          <a:p>
            <a:r>
              <a:rPr lang="zh-CN" altLang="zh-CN" dirty="0"/>
              <a:t>可以发现</a:t>
            </a:r>
            <a:r>
              <a:rPr lang="en-US" altLang="zh-CN" dirty="0"/>
              <a:t>,</a:t>
            </a:r>
            <a:r>
              <a:rPr lang="en-US" altLang="zh-CN" dirty="0" err="1"/>
              <a:t>i,from,to,version,doctype,action,kerfrom</a:t>
            </a:r>
            <a:r>
              <a:rPr lang="zh-CN" altLang="zh-CN" dirty="0"/>
              <a:t>等均为常见结构</a:t>
            </a:r>
          </a:p>
          <a:p>
            <a:r>
              <a:rPr lang="en-US" altLang="zh-CN" dirty="0"/>
              <a:t>Salt</a:t>
            </a:r>
            <a:r>
              <a:rPr lang="zh-CN" altLang="zh-CN" dirty="0"/>
              <a:t>，</a:t>
            </a:r>
            <a:r>
              <a:rPr lang="en-US" altLang="zh-CN" dirty="0"/>
              <a:t>sign</a:t>
            </a:r>
            <a:r>
              <a:rPr lang="zh-CN" altLang="zh-CN" dirty="0"/>
              <a:t>，</a:t>
            </a:r>
            <a:r>
              <a:rPr lang="en-US" altLang="zh-CN" dirty="0" err="1"/>
              <a:t>ts</a:t>
            </a:r>
            <a:r>
              <a:rPr lang="zh-CN" altLang="zh-CN" dirty="0"/>
              <a:t>，</a:t>
            </a:r>
            <a:r>
              <a:rPr lang="en-US" altLang="zh-CN" dirty="0" err="1"/>
              <a:t>bv</a:t>
            </a:r>
            <a:r>
              <a:rPr lang="zh-CN" altLang="zh-CN" dirty="0"/>
              <a:t>字段为主要搜索对象，，尝试依次注释以上字段，尝试寻找问题字段，发现当</a:t>
            </a:r>
            <a:r>
              <a:rPr lang="en-US" altLang="zh-CN" dirty="0" err="1"/>
              <a:t>ts</a:t>
            </a:r>
            <a:r>
              <a:rPr lang="zh-CN" altLang="zh-CN" dirty="0"/>
              <a:t>值被注释时程序反而能正确运行，</a:t>
            </a:r>
            <a:r>
              <a:rPr lang="en-US" altLang="zh-CN" dirty="0" err="1"/>
              <a:t>ts</a:t>
            </a:r>
            <a:r>
              <a:rPr lang="zh-CN" altLang="zh-CN" dirty="0"/>
              <a:t>的值可能只是在数据表结构中，但并没有实际</a:t>
            </a:r>
            <a:r>
              <a:rPr lang="zh-CN" altLang="zh-CN" dirty="0" smtClean="0"/>
              <a:t>回传</a:t>
            </a:r>
            <a:r>
              <a:rPr lang="zh-CN" altLang="en-US" dirty="0" smtClean="0"/>
              <a:t>。</a:t>
            </a:r>
            <a:endParaRPr lang="en-US" altLang="zh-CN" dirty="0" smtClean="0"/>
          </a:p>
          <a:p>
            <a:r>
              <a:rPr lang="zh-CN" altLang="zh-CN" dirty="0"/>
              <a:t>尝试运行结果</a:t>
            </a:r>
            <a:r>
              <a:rPr lang="zh-CN" altLang="zh-CN" dirty="0" smtClean="0"/>
              <a:t>如下</a:t>
            </a:r>
            <a:endParaRPr lang="zh-CN" altLang="zh-CN" dirty="0"/>
          </a:p>
        </p:txBody>
      </p:sp>
      <p:pic>
        <p:nvPicPr>
          <p:cNvPr id="3074" name="图片 6" descr="IMG_2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283" y="2502564"/>
            <a:ext cx="7132320" cy="3731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193091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F01B344A-A791-4189-9DF4-EBE3BBB6C0FB}"/>
              </a:ext>
            </a:extLst>
          </p:cNvPr>
          <p:cNvSpPr/>
          <p:nvPr/>
        </p:nvSpPr>
        <p:spPr>
          <a:xfrm>
            <a:off x="975757" y="372307"/>
            <a:ext cx="3227165"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JS</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文件数据加密的破解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7F5F8FB-7BF6-4CC1-9A03-DEE1D9AD9B4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0" name="组合 29">
            <a:extLst>
              <a:ext uri="{FF2B5EF4-FFF2-40B4-BE49-F238E27FC236}">
                <a16:creationId xmlns:a16="http://schemas.microsoft.com/office/drawing/2014/main" id="{E966AC48-0808-4F7A-BDD4-2C2929B5FD93}"/>
              </a:ext>
            </a:extLst>
          </p:cNvPr>
          <p:cNvGrpSpPr/>
          <p:nvPr/>
        </p:nvGrpSpPr>
        <p:grpSpPr>
          <a:xfrm>
            <a:off x="346483" y="280751"/>
            <a:ext cx="523122" cy="653826"/>
            <a:chOff x="2668588" y="1189513"/>
            <a:chExt cx="3238500" cy="4047650"/>
          </a:xfrm>
        </p:grpSpPr>
        <p:grpSp>
          <p:nvGrpSpPr>
            <p:cNvPr id="31" name="组合 30">
              <a:extLst>
                <a:ext uri="{FF2B5EF4-FFF2-40B4-BE49-F238E27FC236}">
                  <a16:creationId xmlns:a16="http://schemas.microsoft.com/office/drawing/2014/main" id="{CBDA2ED5-7028-43C6-917F-305E56EDFD1C}"/>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0E1C4879-C30C-4A58-AA1F-BA15A9771079}"/>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4386EBCD-EE7E-4620-842B-7E6DC0B3D031}"/>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3F80CF0D-7E3D-4E46-B357-C44785B2DC24}"/>
                </a:ext>
              </a:extLst>
            </p:cNvPr>
            <p:cNvGrpSpPr/>
            <p:nvPr/>
          </p:nvGrpSpPr>
          <p:grpSpPr>
            <a:xfrm>
              <a:off x="2668588" y="3924300"/>
              <a:ext cx="3238500" cy="1312863"/>
              <a:chOff x="4478338" y="3976688"/>
              <a:chExt cx="3238500" cy="1312863"/>
            </a:xfrm>
          </p:grpSpPr>
          <p:sp>
            <p:nvSpPr>
              <p:cNvPr id="33" name="Freeform 6">
                <a:extLst>
                  <a:ext uri="{FF2B5EF4-FFF2-40B4-BE49-F238E27FC236}">
                    <a16:creationId xmlns:a16="http://schemas.microsoft.com/office/drawing/2014/main" id="{BA37B213-B422-4D54-ADD8-CDD6747EC72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7FDA3957-E6C9-4165-B41E-E73EBD4E81A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928A3386-9BC7-4B8B-8E3E-E2CD8FDB358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 name="文本框 2"/>
          <p:cNvSpPr txBox="1"/>
          <p:nvPr/>
        </p:nvSpPr>
        <p:spPr>
          <a:xfrm>
            <a:off x="1734589" y="1025236"/>
            <a:ext cx="9343506" cy="1200329"/>
          </a:xfrm>
          <a:prstGeom prst="rect">
            <a:avLst/>
          </a:prstGeom>
          <a:noFill/>
        </p:spPr>
        <p:txBody>
          <a:bodyPr wrap="square" rtlCol="0">
            <a:spAutoFit/>
          </a:bodyPr>
          <a:lstStyle/>
          <a:p>
            <a:r>
              <a:rPr lang="zh-CN" altLang="en-US" dirty="0" smtClean="0"/>
              <a:t>但当更改了翻译内容</a:t>
            </a:r>
            <a:r>
              <a:rPr lang="zh-CN" altLang="zh-CN" dirty="0" smtClean="0"/>
              <a:t>改为</a:t>
            </a:r>
            <a:r>
              <a:rPr lang="en-US" altLang="zh-CN" dirty="0" smtClean="0"/>
              <a:t>student</a:t>
            </a:r>
            <a:r>
              <a:rPr lang="zh-CN" altLang="en-US" dirty="0" smtClean="0"/>
              <a:t>后</a:t>
            </a:r>
            <a:r>
              <a:rPr lang="zh-CN" altLang="zh-CN" dirty="0" smtClean="0"/>
              <a:t>，运行</a:t>
            </a:r>
            <a:endParaRPr lang="zh-CN" altLang="zh-CN" dirty="0"/>
          </a:p>
          <a:p>
            <a:r>
              <a:rPr lang="zh-CN" altLang="en-US" dirty="0" smtClean="0"/>
              <a:t>却依然得到了</a:t>
            </a:r>
            <a:r>
              <a:rPr lang="en-US" altLang="zh-CN" dirty="0" err="1" smtClean="0"/>
              <a:t>errorCode</a:t>
            </a:r>
            <a:r>
              <a:rPr lang="zh-CN" altLang="en-US" dirty="0" smtClean="0"/>
              <a:t>：</a:t>
            </a:r>
            <a:r>
              <a:rPr lang="en-US" altLang="zh-CN" dirty="0" smtClean="0"/>
              <a:t>50</a:t>
            </a:r>
            <a:r>
              <a:rPr lang="zh-CN" altLang="en-US" dirty="0" smtClean="0"/>
              <a:t>，</a:t>
            </a:r>
            <a:r>
              <a:rPr lang="en-US" altLang="zh-CN" dirty="0" smtClean="0"/>
              <a:t>which means</a:t>
            </a:r>
            <a:r>
              <a:rPr lang="zh-CN" altLang="en-US" dirty="0"/>
              <a:t>反</a:t>
            </a:r>
            <a:r>
              <a:rPr lang="zh-CN" altLang="en-US" dirty="0" smtClean="0"/>
              <a:t>爬虫机制启动</a:t>
            </a:r>
            <a:endParaRPr lang="en-US" altLang="zh-CN" dirty="0" smtClean="0"/>
          </a:p>
          <a:p>
            <a:endParaRPr lang="en-US" altLang="zh-CN" dirty="0"/>
          </a:p>
          <a:p>
            <a:r>
              <a:rPr lang="zh-CN" altLang="zh-CN" dirty="0"/>
              <a:t>由于网页中只有</a:t>
            </a:r>
            <a:r>
              <a:rPr lang="en-US" altLang="zh-CN" dirty="0" err="1"/>
              <a:t>js</a:t>
            </a:r>
            <a:r>
              <a:rPr lang="zh-CN" altLang="zh-CN" dirty="0"/>
              <a:t>文件是可以进行数据加密的，于是刷新页面，查询</a:t>
            </a:r>
            <a:r>
              <a:rPr lang="en-US" altLang="zh-CN" dirty="0" err="1"/>
              <a:t>js</a:t>
            </a:r>
            <a:r>
              <a:rPr lang="zh-CN" altLang="zh-CN" dirty="0"/>
              <a:t>文件的加载</a:t>
            </a:r>
            <a:r>
              <a:rPr lang="zh-CN" altLang="zh-CN" dirty="0" smtClean="0"/>
              <a:t>情况</a:t>
            </a:r>
            <a:endParaRPr lang="zh-CN" altLang="zh-CN" dirty="0"/>
          </a:p>
        </p:txBody>
      </p:sp>
      <p:pic>
        <p:nvPicPr>
          <p:cNvPr id="2" name="图片 1"/>
          <p:cNvPicPr>
            <a:picLocks noChangeAspect="1"/>
          </p:cNvPicPr>
          <p:nvPr/>
        </p:nvPicPr>
        <p:blipFill>
          <a:blip r:embed="rId3"/>
          <a:stretch>
            <a:fillRect/>
          </a:stretch>
        </p:blipFill>
        <p:spPr>
          <a:xfrm>
            <a:off x="2898371" y="2225565"/>
            <a:ext cx="6411884" cy="1368336"/>
          </a:xfrm>
          <a:prstGeom prst="rect">
            <a:avLst/>
          </a:prstGeom>
        </p:spPr>
      </p:pic>
      <p:sp>
        <p:nvSpPr>
          <p:cNvPr id="4" name="文本框 3"/>
          <p:cNvSpPr txBox="1"/>
          <p:nvPr/>
        </p:nvSpPr>
        <p:spPr>
          <a:xfrm>
            <a:off x="1690255" y="3663142"/>
            <a:ext cx="8828116" cy="3139321"/>
          </a:xfrm>
          <a:prstGeom prst="rect">
            <a:avLst/>
          </a:prstGeom>
          <a:noFill/>
        </p:spPr>
        <p:txBody>
          <a:bodyPr wrap="square" rtlCol="0">
            <a:spAutoFit/>
          </a:bodyPr>
          <a:lstStyle/>
          <a:p>
            <a:r>
              <a:rPr lang="zh-CN" altLang="zh-CN" dirty="0"/>
              <a:t>对五个</a:t>
            </a:r>
            <a:r>
              <a:rPr lang="en-US" altLang="zh-CN" dirty="0" err="1"/>
              <a:t>js</a:t>
            </a:r>
            <a:r>
              <a:rPr lang="zh-CN" altLang="zh-CN" dirty="0"/>
              <a:t>代码进行格式化，并搜索刚才列为可疑范围的四个数据表字段，发现在</a:t>
            </a:r>
            <a:r>
              <a:rPr lang="en-US" altLang="zh-CN" dirty="0"/>
              <a:t>fanyi.min.js</a:t>
            </a:r>
            <a:r>
              <a:rPr lang="zh-CN" altLang="zh-CN" dirty="0"/>
              <a:t>中可以发现以上字段的加密代码</a:t>
            </a:r>
          </a:p>
          <a:p>
            <a:r>
              <a:rPr lang="en-US" altLang="zh-CN" dirty="0"/>
              <a:t>            </a:t>
            </a:r>
            <a:r>
              <a:rPr lang="en-US" altLang="zh-CN" dirty="0" err="1"/>
              <a:t>ts</a:t>
            </a:r>
            <a:r>
              <a:rPr lang="en-US" altLang="zh-CN" dirty="0"/>
              <a:t>: r,</a:t>
            </a:r>
            <a:endParaRPr lang="zh-CN" altLang="zh-CN" dirty="0"/>
          </a:p>
          <a:p>
            <a:r>
              <a:rPr lang="en-US" altLang="zh-CN" dirty="0"/>
              <a:t>            </a:t>
            </a:r>
            <a:r>
              <a:rPr lang="en-US" altLang="zh-CN" dirty="0" err="1"/>
              <a:t>bv</a:t>
            </a:r>
            <a:r>
              <a:rPr lang="en-US" altLang="zh-CN" dirty="0"/>
              <a:t>: t,</a:t>
            </a:r>
            <a:endParaRPr lang="zh-CN" altLang="zh-CN" dirty="0"/>
          </a:p>
          <a:p>
            <a:r>
              <a:rPr lang="en-US" altLang="zh-CN" dirty="0"/>
              <a:t>            salt: </a:t>
            </a:r>
            <a:r>
              <a:rPr lang="en-US" altLang="zh-CN" dirty="0" err="1"/>
              <a:t>i</a:t>
            </a:r>
            <a:r>
              <a:rPr lang="en-US" altLang="zh-CN" dirty="0"/>
              <a:t>,</a:t>
            </a:r>
            <a:endParaRPr lang="zh-CN" altLang="zh-CN" dirty="0"/>
          </a:p>
          <a:p>
            <a:r>
              <a:rPr lang="en-US" altLang="zh-CN" dirty="0"/>
              <a:t>            sign: n.md5("</a:t>
            </a:r>
            <a:r>
              <a:rPr lang="en-US" altLang="zh-CN" dirty="0" err="1"/>
              <a:t>fanyideskweb</a:t>
            </a:r>
            <a:r>
              <a:rPr lang="en-US" altLang="zh-CN" dirty="0"/>
              <a:t>" +e + </a:t>
            </a:r>
            <a:r>
              <a:rPr lang="en-US" altLang="zh-CN" dirty="0" err="1"/>
              <a:t>i</a:t>
            </a:r>
            <a:r>
              <a:rPr lang="en-US" altLang="zh-CN" dirty="0"/>
              <a:t> + "@6f#X3=</a:t>
            </a:r>
            <a:r>
              <a:rPr lang="en-US" altLang="zh-CN" dirty="0" err="1"/>
              <a:t>cCuncYssPsuRUE</a:t>
            </a:r>
            <a:r>
              <a:rPr lang="en-US" altLang="zh-CN" dirty="0"/>
              <a:t>")</a:t>
            </a:r>
            <a:endParaRPr lang="zh-CN" altLang="zh-CN" dirty="0"/>
          </a:p>
          <a:p>
            <a:r>
              <a:rPr lang="en-US" altLang="zh-CN" dirty="0"/>
              <a:t> </a:t>
            </a:r>
            <a:endParaRPr lang="zh-CN" altLang="zh-CN" dirty="0"/>
          </a:p>
          <a:p>
            <a:r>
              <a:rPr lang="en-US" altLang="zh-CN" dirty="0" err="1"/>
              <a:t>i</a:t>
            </a:r>
            <a:r>
              <a:rPr lang="en-US" altLang="zh-CN" dirty="0"/>
              <a:t> = r + </a:t>
            </a:r>
            <a:r>
              <a:rPr lang="en-US" altLang="zh-CN" dirty="0" err="1"/>
              <a:t>parseInt</a:t>
            </a:r>
            <a:r>
              <a:rPr lang="en-US" altLang="zh-CN" dirty="0"/>
              <a:t>(10 * </a:t>
            </a:r>
            <a:r>
              <a:rPr lang="en-US" altLang="zh-CN" dirty="0" err="1"/>
              <a:t>Math.random</a:t>
            </a:r>
            <a:r>
              <a:rPr lang="en-US" altLang="zh-CN" dirty="0"/>
              <a:t>(), 10);</a:t>
            </a:r>
            <a:endParaRPr lang="zh-CN" altLang="zh-CN" dirty="0"/>
          </a:p>
          <a:p>
            <a:r>
              <a:rPr lang="en-US" altLang="zh-CN" dirty="0"/>
              <a:t>t = n.md5(</a:t>
            </a:r>
            <a:r>
              <a:rPr lang="en-US" altLang="zh-CN" dirty="0" err="1"/>
              <a:t>navigator.appVersion</a:t>
            </a:r>
            <a:r>
              <a:rPr lang="en-US" altLang="zh-CN" dirty="0"/>
              <a:t>),</a:t>
            </a:r>
            <a:endParaRPr lang="zh-CN" altLang="zh-CN" dirty="0"/>
          </a:p>
          <a:p>
            <a:r>
              <a:rPr lang="en-US" altLang="zh-CN" dirty="0"/>
              <a:t>r = "" + (new Date).</a:t>
            </a:r>
            <a:r>
              <a:rPr lang="en-US" altLang="zh-CN" dirty="0" err="1"/>
              <a:t>getTime</a:t>
            </a:r>
            <a:r>
              <a:rPr lang="en-US" altLang="zh-CN" dirty="0"/>
              <a:t>()</a:t>
            </a:r>
            <a:endParaRPr lang="zh-CN" altLang="zh-CN" dirty="0"/>
          </a:p>
          <a:p>
            <a:r>
              <a:rPr lang="en-US" altLang="zh-CN" dirty="0"/>
              <a:t>sign: n.md5("</a:t>
            </a:r>
            <a:r>
              <a:rPr lang="en-US" altLang="zh-CN" dirty="0" err="1"/>
              <a:t>fanyideskweb</a:t>
            </a:r>
            <a:r>
              <a:rPr lang="en-US" altLang="zh-CN" dirty="0"/>
              <a:t>" + e + </a:t>
            </a:r>
            <a:r>
              <a:rPr lang="en-US" altLang="zh-CN" dirty="0" err="1"/>
              <a:t>i</a:t>
            </a:r>
            <a:r>
              <a:rPr lang="en-US" altLang="zh-CN" dirty="0"/>
              <a:t> + "@6f#X3=</a:t>
            </a:r>
            <a:r>
              <a:rPr lang="en-US" altLang="zh-CN" dirty="0" err="1"/>
              <a:t>cCuncYssPsuRUE</a:t>
            </a:r>
            <a:r>
              <a:rPr lang="en-US" altLang="zh-CN" dirty="0" smtClean="0"/>
              <a:t>")</a:t>
            </a:r>
            <a:endParaRPr lang="zh-CN" altLang="zh-CN" dirty="0"/>
          </a:p>
        </p:txBody>
      </p:sp>
    </p:spTree>
    <p:extLst>
      <p:ext uri="{BB962C8B-B14F-4D97-AF65-F5344CB8AC3E}">
        <p14:creationId xmlns:p14="http://schemas.microsoft.com/office/powerpoint/2010/main" val="180209932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矩形 27">
            <a:extLst>
              <a:ext uri="{FF2B5EF4-FFF2-40B4-BE49-F238E27FC236}">
                <a16:creationId xmlns:a16="http://schemas.microsoft.com/office/drawing/2014/main" id="{F01B344A-A791-4189-9DF4-EBE3BBB6C0FB}"/>
              </a:ext>
            </a:extLst>
          </p:cNvPr>
          <p:cNvSpPr/>
          <p:nvPr/>
        </p:nvSpPr>
        <p:spPr>
          <a:xfrm>
            <a:off x="975757" y="372307"/>
            <a:ext cx="3227165"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JS</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文件数据加密的破解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7F5F8FB-7BF6-4CC1-9A03-DEE1D9AD9B4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02</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0" name="组合 29">
            <a:extLst>
              <a:ext uri="{FF2B5EF4-FFF2-40B4-BE49-F238E27FC236}">
                <a16:creationId xmlns:a16="http://schemas.microsoft.com/office/drawing/2014/main" id="{E966AC48-0808-4F7A-BDD4-2C2929B5FD93}"/>
              </a:ext>
            </a:extLst>
          </p:cNvPr>
          <p:cNvGrpSpPr/>
          <p:nvPr/>
        </p:nvGrpSpPr>
        <p:grpSpPr>
          <a:xfrm>
            <a:off x="346483" y="280751"/>
            <a:ext cx="523122" cy="653826"/>
            <a:chOff x="2668588" y="1189513"/>
            <a:chExt cx="3238500" cy="4047650"/>
          </a:xfrm>
        </p:grpSpPr>
        <p:grpSp>
          <p:nvGrpSpPr>
            <p:cNvPr id="31" name="组合 30">
              <a:extLst>
                <a:ext uri="{FF2B5EF4-FFF2-40B4-BE49-F238E27FC236}">
                  <a16:creationId xmlns:a16="http://schemas.microsoft.com/office/drawing/2014/main" id="{CBDA2ED5-7028-43C6-917F-305E56EDFD1C}"/>
                </a:ext>
              </a:extLst>
            </p:cNvPr>
            <p:cNvGrpSpPr/>
            <p:nvPr/>
          </p:nvGrpSpPr>
          <p:grpSpPr>
            <a:xfrm>
              <a:off x="2668588" y="1189513"/>
              <a:ext cx="3238500" cy="1309688"/>
              <a:chOff x="4478338" y="1241901"/>
              <a:chExt cx="3238500" cy="1309688"/>
            </a:xfrm>
          </p:grpSpPr>
          <p:sp>
            <p:nvSpPr>
              <p:cNvPr id="44" name="Freeform 5">
                <a:extLst>
                  <a:ext uri="{FF2B5EF4-FFF2-40B4-BE49-F238E27FC236}">
                    <a16:creationId xmlns:a16="http://schemas.microsoft.com/office/drawing/2014/main" id="{0E1C4879-C30C-4A58-AA1F-BA15A9771079}"/>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5" name="Freeform 9">
                <a:extLst>
                  <a:ext uri="{FF2B5EF4-FFF2-40B4-BE49-F238E27FC236}">
                    <a16:creationId xmlns:a16="http://schemas.microsoft.com/office/drawing/2014/main" id="{4386EBCD-EE7E-4620-842B-7E6DC0B3D031}"/>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3F80CF0D-7E3D-4E46-B357-C44785B2DC24}"/>
                </a:ext>
              </a:extLst>
            </p:cNvPr>
            <p:cNvGrpSpPr/>
            <p:nvPr/>
          </p:nvGrpSpPr>
          <p:grpSpPr>
            <a:xfrm>
              <a:off x="2668588" y="3924300"/>
              <a:ext cx="3238500" cy="1312863"/>
              <a:chOff x="4478338" y="3976688"/>
              <a:chExt cx="3238500" cy="1312863"/>
            </a:xfrm>
          </p:grpSpPr>
          <p:sp>
            <p:nvSpPr>
              <p:cNvPr id="33" name="Freeform 6">
                <a:extLst>
                  <a:ext uri="{FF2B5EF4-FFF2-40B4-BE49-F238E27FC236}">
                    <a16:creationId xmlns:a16="http://schemas.microsoft.com/office/drawing/2014/main" id="{BA37B213-B422-4D54-ADD8-CDD6747EC72C}"/>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2" name="Freeform 7">
                <a:extLst>
                  <a:ext uri="{FF2B5EF4-FFF2-40B4-BE49-F238E27FC236}">
                    <a16:creationId xmlns:a16="http://schemas.microsoft.com/office/drawing/2014/main" id="{7FDA3957-E6C9-4165-B41E-E73EBD4E81A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3" name="Freeform 8">
                <a:extLst>
                  <a:ext uri="{FF2B5EF4-FFF2-40B4-BE49-F238E27FC236}">
                    <a16:creationId xmlns:a16="http://schemas.microsoft.com/office/drawing/2014/main" id="{928A3386-9BC7-4B8B-8E3E-E2CD8FDB358C}"/>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 name="文本框 2"/>
          <p:cNvSpPr txBox="1"/>
          <p:nvPr/>
        </p:nvSpPr>
        <p:spPr>
          <a:xfrm>
            <a:off x="1734589" y="1025236"/>
            <a:ext cx="9343506" cy="646331"/>
          </a:xfrm>
          <a:prstGeom prst="rect">
            <a:avLst/>
          </a:prstGeom>
          <a:noFill/>
        </p:spPr>
        <p:txBody>
          <a:bodyPr wrap="square" rtlCol="0">
            <a:spAutoFit/>
          </a:bodyPr>
          <a:lstStyle/>
          <a:p>
            <a:r>
              <a:rPr lang="zh-CN" altLang="en-US" dirty="0" smtClean="0"/>
              <a:t>因此我们根据得到的</a:t>
            </a:r>
            <a:r>
              <a:rPr lang="en-US" altLang="zh-CN" dirty="0" smtClean="0"/>
              <a:t>JS</a:t>
            </a:r>
            <a:r>
              <a:rPr lang="zh-CN" altLang="en-US" dirty="0" smtClean="0"/>
              <a:t>代码，仿制</a:t>
            </a:r>
            <a:r>
              <a:rPr lang="en-US" altLang="zh-CN" dirty="0" smtClean="0"/>
              <a:t>Python</a:t>
            </a:r>
            <a:r>
              <a:rPr lang="zh-CN" altLang="en-US" dirty="0" smtClean="0"/>
              <a:t>代码，进行模仿加密：</a:t>
            </a:r>
            <a:endParaRPr lang="en-US" altLang="zh-CN" dirty="0" smtClean="0"/>
          </a:p>
          <a:p>
            <a:endParaRPr lang="zh-CN" altLang="zh-CN" dirty="0"/>
          </a:p>
        </p:txBody>
      </p:sp>
      <p:pic>
        <p:nvPicPr>
          <p:cNvPr id="5" name="图片 4"/>
          <p:cNvPicPr>
            <a:picLocks noChangeAspect="1"/>
          </p:cNvPicPr>
          <p:nvPr/>
        </p:nvPicPr>
        <p:blipFill>
          <a:blip r:embed="rId3"/>
          <a:stretch>
            <a:fillRect/>
          </a:stretch>
        </p:blipFill>
        <p:spPr>
          <a:xfrm>
            <a:off x="1786981" y="1348402"/>
            <a:ext cx="4745557" cy="4086882"/>
          </a:xfrm>
          <a:prstGeom prst="rect">
            <a:avLst/>
          </a:prstGeom>
        </p:spPr>
      </p:pic>
      <p:sp>
        <p:nvSpPr>
          <p:cNvPr id="6" name="文本框 5"/>
          <p:cNvSpPr txBox="1"/>
          <p:nvPr/>
        </p:nvSpPr>
        <p:spPr>
          <a:xfrm>
            <a:off x="7868006" y="4153392"/>
            <a:ext cx="3788228" cy="2031325"/>
          </a:xfrm>
          <a:prstGeom prst="rect">
            <a:avLst/>
          </a:prstGeom>
          <a:noFill/>
        </p:spPr>
        <p:txBody>
          <a:bodyPr wrap="square" rtlCol="0">
            <a:spAutoFit/>
          </a:bodyPr>
          <a:lstStyle/>
          <a:p>
            <a:r>
              <a:rPr lang="zh-CN" altLang="zh-CN" dirty="0"/>
              <a:t>将数据表结构替换为仿造</a:t>
            </a:r>
            <a:r>
              <a:rPr lang="en-US" altLang="zh-CN" dirty="0" err="1"/>
              <a:t>js</a:t>
            </a:r>
            <a:r>
              <a:rPr lang="zh-CN" altLang="zh-CN" dirty="0"/>
              <a:t>加密的</a:t>
            </a:r>
            <a:r>
              <a:rPr lang="en-US" altLang="zh-CN" dirty="0"/>
              <a:t>python</a:t>
            </a:r>
            <a:r>
              <a:rPr lang="zh-CN" altLang="zh-CN" dirty="0"/>
              <a:t>代码</a:t>
            </a:r>
          </a:p>
          <a:p>
            <a:r>
              <a:rPr lang="en-US" altLang="zh-CN" dirty="0"/>
              <a:t>            "salt": </a:t>
            </a:r>
            <a:r>
              <a:rPr lang="en-US" altLang="zh-CN" dirty="0" err="1"/>
              <a:t>str</a:t>
            </a:r>
            <a:r>
              <a:rPr lang="en-US" altLang="zh-CN" dirty="0"/>
              <a:t>(salt),</a:t>
            </a:r>
            <a:endParaRPr lang="zh-CN" altLang="zh-CN" dirty="0"/>
          </a:p>
          <a:p>
            <a:r>
              <a:rPr lang="en-US" altLang="zh-CN" dirty="0"/>
              <a:t>            "sign": </a:t>
            </a:r>
            <a:r>
              <a:rPr lang="en-US" altLang="zh-CN" dirty="0" err="1"/>
              <a:t>getSign</a:t>
            </a:r>
            <a:r>
              <a:rPr lang="en-US" altLang="zh-CN" dirty="0"/>
              <a:t>(</a:t>
            </a:r>
            <a:r>
              <a:rPr lang="en-US" altLang="zh-CN" dirty="0" err="1"/>
              <a:t>key,salt</a:t>
            </a:r>
            <a:r>
              <a:rPr lang="en-US" altLang="zh-CN" dirty="0"/>
              <a:t>),</a:t>
            </a:r>
            <a:endParaRPr lang="zh-CN" altLang="zh-CN" dirty="0"/>
          </a:p>
          <a:p>
            <a:r>
              <a:rPr lang="en-US" altLang="zh-CN" dirty="0"/>
              <a:t>            #"</a:t>
            </a:r>
            <a:r>
              <a:rPr lang="en-US" altLang="zh-CN" dirty="0" err="1"/>
              <a:t>ts</a:t>
            </a:r>
            <a:r>
              <a:rPr lang="en-US" altLang="zh-CN" dirty="0"/>
              <a:t>":</a:t>
            </a:r>
            <a:r>
              <a:rPr lang="en-US" altLang="zh-CN" dirty="0" err="1"/>
              <a:t>str</a:t>
            </a:r>
            <a:r>
              <a:rPr lang="en-US" altLang="zh-CN" dirty="0"/>
              <a:t>(</a:t>
            </a:r>
            <a:r>
              <a:rPr lang="en-US" altLang="zh-CN" dirty="0" err="1"/>
              <a:t>ts</a:t>
            </a:r>
            <a:r>
              <a:rPr lang="en-US" altLang="zh-CN" dirty="0"/>
              <a:t>),</a:t>
            </a:r>
            <a:endParaRPr lang="zh-CN" altLang="zh-CN" dirty="0"/>
          </a:p>
          <a:p>
            <a:r>
              <a:rPr lang="en-US" altLang="zh-CN" dirty="0"/>
              <a:t>            "</a:t>
            </a:r>
            <a:r>
              <a:rPr lang="en-US" altLang="zh-CN" dirty="0" err="1"/>
              <a:t>bv</a:t>
            </a:r>
            <a:r>
              <a:rPr lang="en-US" altLang="zh-CN" dirty="0"/>
              <a:t>":</a:t>
            </a:r>
            <a:r>
              <a:rPr lang="en-US" altLang="zh-CN" dirty="0" err="1"/>
              <a:t>bv</a:t>
            </a:r>
            <a:r>
              <a:rPr lang="en-US" altLang="zh-CN" dirty="0" smtClean="0"/>
              <a:t>,</a:t>
            </a:r>
          </a:p>
          <a:p>
            <a:r>
              <a:rPr lang="zh-CN" altLang="en-US" dirty="0" smtClean="0"/>
              <a:t>再次运行，大功告成！</a:t>
            </a:r>
            <a:endParaRPr lang="zh-CN" altLang="zh-CN" dirty="0"/>
          </a:p>
        </p:txBody>
      </p:sp>
      <p:pic>
        <p:nvPicPr>
          <p:cNvPr id="5122" name="图片 17" descr="IMG_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2893" y="1671567"/>
            <a:ext cx="4238454" cy="2215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8" name="直接连接符 7"/>
          <p:cNvCxnSpPr/>
          <p:nvPr/>
        </p:nvCxnSpPr>
        <p:spPr>
          <a:xfrm>
            <a:off x="7008507" y="1522107"/>
            <a:ext cx="56795" cy="407220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047803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1723151" y="2760744"/>
            <a:ext cx="2519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6000" dirty="0">
                <a:solidFill>
                  <a:schemeClr val="accent4"/>
                </a:solidFill>
                <a:latin typeface="迷你简汉真广标"/>
                <a:ea typeface="迷你简汉真广标"/>
                <a:cs typeface="迷你简汉真广标"/>
              </a:rPr>
              <a:t>PART </a:t>
            </a:r>
          </a:p>
          <a:p>
            <a:pPr algn="r" eaLnBrk="1" hangingPunct="1"/>
            <a:r>
              <a:rPr lang="en-US" altLang="zh-CN" sz="6000" dirty="0">
                <a:solidFill>
                  <a:schemeClr val="accent4"/>
                </a:solidFill>
                <a:latin typeface="迷你简汉真广标"/>
                <a:ea typeface="迷你简汉真广标"/>
                <a:cs typeface="迷你简汉真广标"/>
              </a:rPr>
              <a:t>THREE</a:t>
            </a:r>
            <a:endParaRPr lang="zh-CN" altLang="en-US" sz="6000" dirty="0">
              <a:solidFill>
                <a:schemeClr val="accent4"/>
              </a:solidFill>
              <a:latin typeface="迷你简汉真广标"/>
              <a:ea typeface="迷你简汉真广标"/>
              <a:cs typeface="迷你简汉真广标"/>
            </a:endParaRPr>
          </a:p>
        </p:txBody>
      </p:sp>
      <p:grpSp>
        <p:nvGrpSpPr>
          <p:cNvPr id="4" name="组合 3">
            <a:extLst>
              <a:ext uri="{FF2B5EF4-FFF2-40B4-BE49-F238E27FC236}">
                <a16:creationId xmlns:a16="http://schemas.microsoft.com/office/drawing/2014/main" id="{FC70E496-61D8-48BF-BDA8-99322E14C7B8}"/>
              </a:ext>
            </a:extLst>
          </p:cNvPr>
          <p:cNvGrpSpPr/>
          <p:nvPr/>
        </p:nvGrpSpPr>
        <p:grpSpPr>
          <a:xfrm>
            <a:off x="3913961" y="875128"/>
            <a:ext cx="3588568" cy="5351501"/>
            <a:chOff x="-3522428" y="704095"/>
            <a:chExt cx="3588568" cy="5351501"/>
          </a:xfrm>
        </p:grpSpPr>
        <p:sp>
          <p:nvSpPr>
            <p:cNvPr id="22" name="任意多边形: 形状 21">
              <a:extLst>
                <a:ext uri="{FF2B5EF4-FFF2-40B4-BE49-F238E27FC236}">
                  <a16:creationId xmlns:a16="http://schemas.microsoft.com/office/drawing/2014/main" id="{7CCA39DE-BED1-46B6-8703-A446F58FD990}"/>
                </a:ext>
              </a:extLst>
            </p:cNvPr>
            <p:cNvSpPr/>
            <p:nvPr/>
          </p:nvSpPr>
          <p:spPr>
            <a:xfrm>
              <a:off x="-1709311" y="704161"/>
              <a:ext cx="1775451" cy="5351370"/>
            </a:xfrm>
            <a:custGeom>
              <a:avLst/>
              <a:gdLst/>
              <a:ahLst/>
              <a:cxnLst/>
              <a:rect l="l" t="t" r="r" b="b"/>
              <a:pathLst>
                <a:path w="1775451" h="5351370">
                  <a:moveTo>
                    <a:pt x="0" y="0"/>
                  </a:moveTo>
                  <a:lnTo>
                    <a:pt x="189375" y="5553"/>
                  </a:lnTo>
                  <a:cubicBezTo>
                    <a:pt x="623155" y="31773"/>
                    <a:pt x="963752" y="149765"/>
                    <a:pt x="1211165" y="359528"/>
                  </a:cubicBezTo>
                  <a:cubicBezTo>
                    <a:pt x="1493923" y="599257"/>
                    <a:pt x="1635301" y="939181"/>
                    <a:pt x="1635301" y="1379301"/>
                  </a:cubicBezTo>
                  <a:cubicBezTo>
                    <a:pt x="1635301" y="1691564"/>
                    <a:pt x="1547401" y="1955266"/>
                    <a:pt x="1371599" y="2170408"/>
                  </a:cubicBezTo>
                  <a:cubicBezTo>
                    <a:pt x="1195797" y="2385550"/>
                    <a:pt x="925948" y="2531232"/>
                    <a:pt x="562051" y="2607454"/>
                  </a:cubicBezTo>
                  <a:lnTo>
                    <a:pt x="562051" y="2622207"/>
                  </a:lnTo>
                  <a:cubicBezTo>
                    <a:pt x="940701" y="2664005"/>
                    <a:pt x="1237596" y="2793091"/>
                    <a:pt x="1452738" y="3009462"/>
                  </a:cubicBezTo>
                  <a:cubicBezTo>
                    <a:pt x="1667880" y="3225833"/>
                    <a:pt x="1775451" y="3501215"/>
                    <a:pt x="1775451" y="3835607"/>
                  </a:cubicBezTo>
                  <a:cubicBezTo>
                    <a:pt x="1775451" y="4327360"/>
                    <a:pt x="1622393" y="4702936"/>
                    <a:pt x="1316277" y="4962335"/>
                  </a:cubicBezTo>
                  <a:cubicBezTo>
                    <a:pt x="1048426" y="5189310"/>
                    <a:pt x="678448" y="5316984"/>
                    <a:pt x="206346" y="5345355"/>
                  </a:cubicBezTo>
                  <a:lnTo>
                    <a:pt x="0" y="5351370"/>
                  </a:lnTo>
                  <a:lnTo>
                    <a:pt x="0" y="4661599"/>
                  </a:lnTo>
                  <a:lnTo>
                    <a:pt x="204300" y="4647690"/>
                  </a:lnTo>
                  <a:cubicBezTo>
                    <a:pt x="397928" y="4619569"/>
                    <a:pt x="552831" y="4549264"/>
                    <a:pt x="669007" y="4436775"/>
                  </a:cubicBezTo>
                  <a:cubicBezTo>
                    <a:pt x="823909" y="4286790"/>
                    <a:pt x="901360" y="4072878"/>
                    <a:pt x="901360" y="3795037"/>
                  </a:cubicBezTo>
                  <a:cubicBezTo>
                    <a:pt x="901360" y="3539325"/>
                    <a:pt x="805468" y="3340780"/>
                    <a:pt x="613685" y="3199401"/>
                  </a:cubicBezTo>
                  <a:cubicBezTo>
                    <a:pt x="469847" y="3093368"/>
                    <a:pt x="275528" y="3027096"/>
                    <a:pt x="30727" y="3000587"/>
                  </a:cubicBezTo>
                  <a:lnTo>
                    <a:pt x="0" y="2998175"/>
                  </a:lnTo>
                  <a:lnTo>
                    <a:pt x="0" y="2267036"/>
                  </a:lnTo>
                  <a:lnTo>
                    <a:pt x="190470" y="2230802"/>
                  </a:lnTo>
                  <a:cubicBezTo>
                    <a:pt x="317711" y="2196072"/>
                    <a:pt x="425590" y="2143977"/>
                    <a:pt x="514105" y="2074516"/>
                  </a:cubicBezTo>
                  <a:cubicBezTo>
                    <a:pt x="691136" y="1935596"/>
                    <a:pt x="779651" y="1737051"/>
                    <a:pt x="779651" y="1478881"/>
                  </a:cubicBezTo>
                  <a:cubicBezTo>
                    <a:pt x="779651" y="1213334"/>
                    <a:pt x="711421" y="1014789"/>
                    <a:pt x="574959" y="883245"/>
                  </a:cubicBezTo>
                  <a:cubicBezTo>
                    <a:pt x="472613" y="784587"/>
                    <a:pt x="336728" y="722926"/>
                    <a:pt x="167304" y="698261"/>
                  </a:cubicBezTo>
                  <a:lnTo>
                    <a:pt x="0" y="686837"/>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任意多边形: 形状 19">
              <a:extLst>
                <a:ext uri="{FF2B5EF4-FFF2-40B4-BE49-F238E27FC236}">
                  <a16:creationId xmlns:a16="http://schemas.microsoft.com/office/drawing/2014/main" id="{1D0B607D-B3F5-445F-9E52-83C8E8CED9F6}"/>
                </a:ext>
              </a:extLst>
            </p:cNvPr>
            <p:cNvSpPr/>
            <p:nvPr/>
          </p:nvSpPr>
          <p:spPr>
            <a:xfrm>
              <a:off x="-3411784" y="704095"/>
              <a:ext cx="1702472" cy="1456818"/>
            </a:xfrm>
            <a:custGeom>
              <a:avLst/>
              <a:gdLst/>
              <a:ahLst/>
              <a:cxnLst/>
              <a:rect l="l" t="t" r="r" b="b"/>
              <a:pathLst>
                <a:path w="1702472" h="1456818">
                  <a:moveTo>
                    <a:pt x="1700236" y="0"/>
                  </a:moveTo>
                  <a:lnTo>
                    <a:pt x="1702472" y="66"/>
                  </a:lnTo>
                  <a:lnTo>
                    <a:pt x="1702472" y="686903"/>
                  </a:lnTo>
                  <a:lnTo>
                    <a:pt x="1689172" y="685995"/>
                  </a:lnTo>
                  <a:cubicBezTo>
                    <a:pt x="1182666" y="685995"/>
                    <a:pt x="899908" y="942936"/>
                    <a:pt x="840898" y="1456818"/>
                  </a:cubicBezTo>
                  <a:lnTo>
                    <a:pt x="0" y="1394119"/>
                  </a:lnTo>
                  <a:cubicBezTo>
                    <a:pt x="51634" y="951542"/>
                    <a:pt x="227436" y="608544"/>
                    <a:pt x="527405" y="365126"/>
                  </a:cubicBezTo>
                  <a:cubicBezTo>
                    <a:pt x="827375" y="121709"/>
                    <a:pt x="1218318" y="0"/>
                    <a:pt x="17002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7">
              <a:extLst>
                <a:ext uri="{FF2B5EF4-FFF2-40B4-BE49-F238E27FC236}">
                  <a16:creationId xmlns:a16="http://schemas.microsoft.com/office/drawing/2014/main" id="{268E53B5-D3ED-450E-BBBF-F52D4A36551F}"/>
                </a:ext>
              </a:extLst>
            </p:cNvPr>
            <p:cNvSpPr/>
            <p:nvPr/>
          </p:nvSpPr>
          <p:spPr>
            <a:xfrm>
              <a:off x="-2320092" y="2971197"/>
              <a:ext cx="610780" cy="731139"/>
            </a:xfrm>
            <a:custGeom>
              <a:avLst/>
              <a:gdLst/>
              <a:ahLst/>
              <a:cxnLst/>
              <a:rect l="l" t="t" r="r" b="b"/>
              <a:pathLst>
                <a:path w="610780" h="731139">
                  <a:moveTo>
                    <a:pt x="610780" y="0"/>
                  </a:moveTo>
                  <a:lnTo>
                    <a:pt x="610780" y="731139"/>
                  </a:lnTo>
                  <a:lnTo>
                    <a:pt x="514900" y="723611"/>
                  </a:lnTo>
                  <a:cubicBezTo>
                    <a:pt x="471295" y="721402"/>
                    <a:pt x="426288" y="720297"/>
                    <a:pt x="379879" y="720297"/>
                  </a:cubicBezTo>
                  <a:lnTo>
                    <a:pt x="0" y="720297"/>
                  </a:lnTo>
                  <a:lnTo>
                    <a:pt x="0" y="15861"/>
                  </a:lnTo>
                  <a:lnTo>
                    <a:pt x="361438" y="15861"/>
                  </a:lnTo>
                  <a:cubicBezTo>
                    <a:pt x="444421" y="15861"/>
                    <a:pt x="522564" y="11520"/>
                    <a:pt x="595866" y="2837"/>
                  </a:cubicBezTo>
                  <a:lnTo>
                    <a:pt x="61078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3" name="任意多边形: 形状 12">
              <a:extLst>
                <a:ext uri="{FF2B5EF4-FFF2-40B4-BE49-F238E27FC236}">
                  <a16:creationId xmlns:a16="http://schemas.microsoft.com/office/drawing/2014/main" id="{0021A544-A258-4E32-94E0-94F6F174718E}"/>
                </a:ext>
              </a:extLst>
            </p:cNvPr>
            <p:cNvSpPr/>
            <p:nvPr/>
          </p:nvSpPr>
          <p:spPr>
            <a:xfrm>
              <a:off x="-3522428" y="4528703"/>
              <a:ext cx="1813116" cy="1526893"/>
            </a:xfrm>
            <a:custGeom>
              <a:avLst/>
              <a:gdLst/>
              <a:ahLst/>
              <a:cxnLst/>
              <a:rect l="l" t="t" r="r" b="b"/>
              <a:pathLst>
                <a:path w="1813116" h="1526893">
                  <a:moveTo>
                    <a:pt x="859338" y="0"/>
                  </a:moveTo>
                  <a:cubicBezTo>
                    <a:pt x="898678" y="285217"/>
                    <a:pt x="997029" y="496056"/>
                    <a:pt x="1154390" y="632517"/>
                  </a:cubicBezTo>
                  <a:cubicBezTo>
                    <a:pt x="1311751" y="768979"/>
                    <a:pt x="1530581" y="837209"/>
                    <a:pt x="1810880" y="837209"/>
                  </a:cubicBezTo>
                  <a:lnTo>
                    <a:pt x="1813116" y="837057"/>
                  </a:lnTo>
                  <a:lnTo>
                    <a:pt x="1813116" y="1526828"/>
                  </a:lnTo>
                  <a:lnTo>
                    <a:pt x="1810880" y="1526893"/>
                  </a:lnTo>
                  <a:cubicBezTo>
                    <a:pt x="1277328" y="1526893"/>
                    <a:pt x="856879" y="1405799"/>
                    <a:pt x="549534" y="1163611"/>
                  </a:cubicBezTo>
                  <a:cubicBezTo>
                    <a:pt x="242188" y="921422"/>
                    <a:pt x="59010" y="559369"/>
                    <a:pt x="0" y="77451"/>
                  </a:cubicBezTo>
                  <a:lnTo>
                    <a:pt x="85933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sp>
        <p:nvSpPr>
          <p:cNvPr id="10" name="矩形 9">
            <a:extLst>
              <a:ext uri="{FF2B5EF4-FFF2-40B4-BE49-F238E27FC236}">
                <a16:creationId xmlns:a16="http://schemas.microsoft.com/office/drawing/2014/main" id="{19973B95-9A0D-405B-B098-A7C525E2BF58}"/>
              </a:ext>
            </a:extLst>
          </p:cNvPr>
          <p:cNvSpPr/>
          <p:nvPr/>
        </p:nvSpPr>
        <p:spPr>
          <a:xfrm>
            <a:off x="7590085" y="3184633"/>
            <a:ext cx="4325333" cy="646331"/>
          </a:xfrm>
          <a:prstGeom prst="rect">
            <a:avLst/>
          </a:prstGeom>
        </p:spPr>
        <p:txBody>
          <a:bodyPr wrap="square">
            <a:spAutoFit/>
          </a:bodyPr>
          <a:lstStyle/>
          <a:p>
            <a:r>
              <a:rPr lang="en-US" altLang="zh-CN" sz="3600" b="1" dirty="0" smtClean="0">
                <a:solidFill>
                  <a:schemeClr val="accent3"/>
                </a:solidFill>
                <a:latin typeface="微软雅黑" panose="020B0503020204020204" pitchFamily="34" charset="-122"/>
                <a:ea typeface="微软雅黑" panose="020B0503020204020204" pitchFamily="34" charset="-122"/>
              </a:rPr>
              <a:t>ajax</a:t>
            </a:r>
            <a:r>
              <a:rPr lang="zh-CN" altLang="en-US" sz="3600" b="1" dirty="0" smtClean="0">
                <a:solidFill>
                  <a:schemeClr val="accent3"/>
                </a:solidFill>
                <a:latin typeface="微软雅黑" panose="020B0503020204020204" pitchFamily="34" charset="-122"/>
                <a:ea typeface="微软雅黑" panose="020B0503020204020204" pitchFamily="34" charset="-122"/>
              </a:rPr>
              <a:t>加密破解</a:t>
            </a:r>
            <a:endParaRPr lang="zh-CN" altLang="en-US" sz="3600" b="1" dirty="0">
              <a:solidFill>
                <a:schemeClr val="accent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9944311"/>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3357563"/>
            <a:ext cx="6153150" cy="3062287"/>
          </a:xfrm>
          <a:prstGeom prst="rect">
            <a:avLst/>
          </a:prstGeom>
          <a:noFill/>
          <a:ln w="254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26" name="组合 25"/>
          <p:cNvGrpSpPr/>
          <p:nvPr/>
        </p:nvGrpSpPr>
        <p:grpSpPr>
          <a:xfrm>
            <a:off x="1894053" y="1707241"/>
            <a:ext cx="3708462" cy="4419601"/>
            <a:chOff x="1894053" y="1821541"/>
            <a:chExt cx="3708462" cy="4419601"/>
          </a:xfrm>
        </p:grpSpPr>
        <p:sp>
          <p:nvSpPr>
            <p:cNvPr id="7" name="矩形 6"/>
            <p:cNvSpPr/>
            <p:nvPr/>
          </p:nvSpPr>
          <p:spPr>
            <a:xfrm>
              <a:off x="1894053" y="182154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23" name="矩形 22"/>
            <p:cNvSpPr/>
            <p:nvPr/>
          </p:nvSpPr>
          <p:spPr>
            <a:xfrm>
              <a:off x="2289597" y="3126594"/>
              <a:ext cx="2917372" cy="2554545"/>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作为前端，数据提交到后台之前，重要的数据要进行加密一下，虽然已经有 </a:t>
              </a:r>
              <a:r>
                <a:rPr lang="en-US" altLang="zh-CN" sz="1600" dirty="0">
                  <a:solidFill>
                    <a:schemeClr val="bg1"/>
                  </a:solidFill>
                  <a:latin typeface="微软雅黑" panose="020B0503020204020204" pitchFamily="34" charset="-122"/>
                  <a:ea typeface="微软雅黑" panose="020B0503020204020204" pitchFamily="34" charset="-122"/>
                </a:rPr>
                <a:t>https </a:t>
              </a:r>
              <a:r>
                <a:rPr lang="zh-CN" altLang="en-US" sz="1600" dirty="0">
                  <a:solidFill>
                    <a:schemeClr val="bg1"/>
                  </a:solidFill>
                  <a:latin typeface="微软雅黑" panose="020B0503020204020204" pitchFamily="34" charset="-122"/>
                  <a:ea typeface="微软雅黑" panose="020B0503020204020204" pitchFamily="34" charset="-122"/>
                </a:rPr>
                <a:t>等技术，但是增加一道前端的加密还是相对更安全的。虽然，前端的加密很容破解，但是有总比没有强。</a:t>
              </a:r>
            </a:p>
            <a:p>
              <a:r>
                <a:rPr lang="zh-CN" altLang="en-US" sz="1600" dirty="0">
                  <a:solidFill>
                    <a:schemeClr val="bg1"/>
                  </a:solidFill>
                  <a:latin typeface="微软雅黑" panose="020B0503020204020204" pitchFamily="34" charset="-122"/>
                  <a:ea typeface="微软雅黑" panose="020B0503020204020204" pitchFamily="34" charset="-122"/>
                </a:rPr>
                <a:t>尤其是涉及到用户名和密码，最好加密后再进行发送 </a:t>
              </a:r>
              <a:r>
                <a:rPr lang="en-US" altLang="zh-CN" sz="1600" dirty="0">
                  <a:solidFill>
                    <a:schemeClr val="bg1"/>
                  </a:solidFill>
                  <a:latin typeface="微软雅黑" panose="020B0503020204020204" pitchFamily="34" charset="-122"/>
                  <a:ea typeface="微软雅黑" panose="020B0503020204020204" pitchFamily="34" charset="-122"/>
                </a:rPr>
                <a:t>ajax </a:t>
              </a:r>
              <a:r>
                <a:rPr lang="zh-CN" altLang="en-US" sz="1600" dirty="0">
                  <a:solidFill>
                    <a:schemeClr val="bg1"/>
                  </a:solidFill>
                  <a:latin typeface="微软雅黑" panose="020B0503020204020204" pitchFamily="34" charset="-122"/>
                  <a:ea typeface="微软雅黑" panose="020B0503020204020204" pitchFamily="34" charset="-122"/>
                </a:rPr>
                <a:t>请求</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2782040" y="2104571"/>
            <a:ext cx="1932487" cy="615539"/>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微软雅黑 Light" panose="020B0502040204020203" pitchFamily="34" charset="-122"/>
                <a:ea typeface="微软雅黑 Light" panose="020B0502040204020203" pitchFamily="34" charset="-122"/>
              </a:rPr>
              <a:t>a</a:t>
            </a:r>
            <a:r>
              <a:rPr lang="en-US" altLang="zh-CN" sz="2200" b="1" dirty="0" smtClean="0">
                <a:solidFill>
                  <a:schemeClr val="bg1"/>
                </a:solidFill>
                <a:latin typeface="微软雅黑 Light" panose="020B0502040204020203" pitchFamily="34" charset="-122"/>
                <a:ea typeface="微软雅黑 Light" panose="020B0502040204020203" pitchFamily="34" charset="-122"/>
              </a:rPr>
              <a:t>jax</a:t>
            </a:r>
            <a:r>
              <a:rPr lang="zh-CN" altLang="en-US" sz="2200" b="1" dirty="0" smtClean="0">
                <a:solidFill>
                  <a:schemeClr val="bg1"/>
                </a:solidFill>
                <a:latin typeface="微软雅黑 Light" panose="020B0502040204020203" pitchFamily="34" charset="-122"/>
                <a:ea typeface="微软雅黑 Light" panose="020B0502040204020203" pitchFamily="34" charset="-122"/>
              </a:rPr>
              <a:t>加密破解</a:t>
            </a:r>
            <a:endParaRPr lang="zh-CN" altLang="en-US" sz="2200" b="1" dirty="0">
              <a:solidFill>
                <a:schemeClr val="bg1"/>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6289746" y="3642470"/>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7026345" y="3423853"/>
            <a:ext cx="2768642" cy="2516073"/>
          </a:xfrm>
          <a:prstGeom prst="rect">
            <a:avLst/>
          </a:prstGeom>
        </p:spPr>
        <p:txBody>
          <a:bodyPr wrap="square">
            <a:spAutoFit/>
          </a:bodyPr>
          <a:lstStyle/>
          <a:p>
            <a:pPr algn="just">
              <a:lnSpc>
                <a:spcPct val="150000"/>
              </a:lnSpc>
            </a:pPr>
            <a:r>
              <a:rPr lang="zh-CN" altLang="en-US" sz="1500" b="1" dirty="0" smtClean="0">
                <a:latin typeface="华文仿宋" panose="02010600040101010101" pitchFamily="2" charset="-122"/>
                <a:ea typeface="华文仿宋" panose="02010600040101010101" pitchFamily="2" charset="-122"/>
              </a:rPr>
              <a:t>①爬取</a:t>
            </a:r>
            <a:r>
              <a:rPr lang="zh-CN" altLang="en-US" sz="1500" b="1" dirty="0">
                <a:latin typeface="华文仿宋" panose="02010600040101010101" pitchFamily="2" charset="-122"/>
                <a:ea typeface="华文仿宋" panose="02010600040101010101" pitchFamily="2" charset="-122"/>
              </a:rPr>
              <a:t>微</a:t>
            </a:r>
            <a:r>
              <a:rPr lang="zh-CN" altLang="en-US" sz="1500" b="1" dirty="0" smtClean="0">
                <a:latin typeface="华文仿宋" panose="02010600040101010101" pitchFamily="2" charset="-122"/>
                <a:ea typeface="华文仿宋" panose="02010600040101010101" pitchFamily="2" charset="-122"/>
              </a:rPr>
              <a:t>博热搜（直接调用）：</a:t>
            </a:r>
            <a:endParaRPr lang="en-US" altLang="zh-CN" sz="1500" b="1" dirty="0" smtClean="0">
              <a:latin typeface="华文仿宋" panose="02010600040101010101" pitchFamily="2" charset="-122"/>
              <a:ea typeface="华文仿宋" panose="02010600040101010101" pitchFamily="2" charset="-122"/>
            </a:endParaRPr>
          </a:p>
          <a:p>
            <a:pPr algn="just">
              <a:lnSpc>
                <a:spcPct val="150000"/>
              </a:lnSpc>
            </a:pPr>
            <a:r>
              <a:rPr lang="en-US" altLang="zh-CN" sz="1500" b="1" dirty="0">
                <a:solidFill>
                  <a:srgbClr val="404040"/>
                </a:solidFill>
                <a:latin typeface="华文仿宋" panose="02010600040101010101" pitchFamily="2" charset="-122"/>
                <a:ea typeface="华文仿宋" panose="02010600040101010101" pitchFamily="2" charset="-122"/>
              </a:rPr>
              <a:t> </a:t>
            </a:r>
            <a:r>
              <a:rPr lang="en-US" altLang="zh-CN" sz="1500" b="1" dirty="0" smtClean="0">
                <a:solidFill>
                  <a:srgbClr val="404040"/>
                </a:solidFill>
                <a:latin typeface="华文仿宋" panose="02010600040101010101" pitchFamily="2" charset="-122"/>
                <a:ea typeface="华文仿宋" panose="02010600040101010101" pitchFamily="2" charset="-122"/>
              </a:rPr>
              <a:t>       </a:t>
            </a:r>
            <a:r>
              <a:rPr lang="zh-CN" altLang="en-US" sz="1500" b="1" dirty="0" smtClean="0">
                <a:solidFill>
                  <a:srgbClr val="404040"/>
                </a:solidFill>
                <a:latin typeface="华文仿宋" panose="02010600040101010101" pitchFamily="2" charset="-122"/>
                <a:ea typeface="华文仿宋" panose="02010600040101010101" pitchFamily="2" charset="-122"/>
              </a:rPr>
              <a:t>跳过操作部分，直接调用加载功能实现动态</a:t>
            </a:r>
            <a:r>
              <a:rPr lang="en-US" altLang="zh-CN" sz="1500" b="1" dirty="0" smtClean="0">
                <a:solidFill>
                  <a:srgbClr val="404040"/>
                </a:solidFill>
                <a:latin typeface="华文仿宋" panose="02010600040101010101" pitchFamily="2" charset="-122"/>
                <a:ea typeface="华文仿宋" panose="02010600040101010101" pitchFamily="2" charset="-122"/>
              </a:rPr>
              <a:t>JS</a:t>
            </a:r>
            <a:r>
              <a:rPr lang="zh-CN" altLang="en-US" sz="1500" b="1" dirty="0" smtClean="0">
                <a:solidFill>
                  <a:srgbClr val="404040"/>
                </a:solidFill>
                <a:latin typeface="华文仿宋" panose="02010600040101010101" pitchFamily="2" charset="-122"/>
                <a:ea typeface="华文仿宋" panose="02010600040101010101" pitchFamily="2" charset="-122"/>
              </a:rPr>
              <a:t>文件的获取。</a:t>
            </a:r>
            <a:endParaRPr lang="en-US" altLang="zh-CN" sz="1500" b="1" dirty="0" smtClean="0">
              <a:solidFill>
                <a:srgbClr val="404040"/>
              </a:solidFill>
              <a:latin typeface="华文仿宋" panose="02010600040101010101" pitchFamily="2" charset="-122"/>
              <a:ea typeface="华文仿宋" panose="02010600040101010101" pitchFamily="2" charset="-122"/>
            </a:endParaRPr>
          </a:p>
          <a:p>
            <a:pPr algn="just">
              <a:lnSpc>
                <a:spcPct val="150000"/>
              </a:lnSpc>
            </a:pPr>
            <a:r>
              <a:rPr lang="zh-CN" altLang="en-US" sz="1500" b="1" dirty="0" smtClean="0">
                <a:solidFill>
                  <a:srgbClr val="404040"/>
                </a:solidFill>
                <a:latin typeface="华文仿宋" panose="02010600040101010101" pitchFamily="2" charset="-122"/>
                <a:ea typeface="华文仿宋" panose="02010600040101010101" pitchFamily="2" charset="-122"/>
              </a:rPr>
              <a:t>②抓取京东（模仿用户操作）：</a:t>
            </a:r>
            <a:endParaRPr lang="en-US" altLang="zh-CN" sz="1500" b="1" dirty="0" smtClean="0">
              <a:solidFill>
                <a:srgbClr val="404040"/>
              </a:solidFill>
              <a:latin typeface="华文仿宋" panose="02010600040101010101" pitchFamily="2" charset="-122"/>
              <a:ea typeface="华文仿宋" panose="02010600040101010101" pitchFamily="2" charset="-122"/>
            </a:endParaRPr>
          </a:p>
          <a:p>
            <a:pPr algn="just">
              <a:lnSpc>
                <a:spcPct val="150000"/>
              </a:lnSpc>
            </a:pPr>
            <a:r>
              <a:rPr lang="en-US" altLang="zh-CN" sz="1500" b="1" dirty="0" smtClean="0">
                <a:solidFill>
                  <a:srgbClr val="404040"/>
                </a:solidFill>
                <a:latin typeface="华文仿宋" panose="02010600040101010101" pitchFamily="2" charset="-122"/>
                <a:ea typeface="华文仿宋" panose="02010600040101010101" pitchFamily="2" charset="-122"/>
              </a:rPr>
              <a:t>          </a:t>
            </a:r>
            <a:r>
              <a:rPr lang="zh-CN" altLang="en-US" sz="1500" b="1" dirty="0" smtClean="0">
                <a:solidFill>
                  <a:srgbClr val="404040"/>
                </a:solidFill>
                <a:latin typeface="华文仿宋" panose="02010600040101010101" pitchFamily="2" charset="-122"/>
                <a:ea typeface="华文仿宋" panose="02010600040101010101" pitchFamily="2" charset="-122"/>
              </a:rPr>
              <a:t>通过</a:t>
            </a:r>
            <a:r>
              <a:rPr lang="en-US" altLang="zh-CN" sz="1500" b="1" dirty="0" smtClean="0">
                <a:solidFill>
                  <a:srgbClr val="404040"/>
                </a:solidFill>
                <a:latin typeface="华文仿宋" panose="02010600040101010101" pitchFamily="2" charset="-122"/>
                <a:ea typeface="华文仿宋" panose="02010600040101010101" pitchFamily="2" charset="-122"/>
              </a:rPr>
              <a:t>selenium</a:t>
            </a:r>
            <a:r>
              <a:rPr lang="zh-CN" altLang="en-US" sz="1500" b="1" dirty="0" smtClean="0">
                <a:solidFill>
                  <a:srgbClr val="404040"/>
                </a:solidFill>
                <a:latin typeface="华文仿宋" panose="02010600040101010101" pitchFamily="2" charset="-122"/>
                <a:ea typeface="华文仿宋" panose="02010600040101010101" pitchFamily="2" charset="-122"/>
              </a:rPr>
              <a:t>库与</a:t>
            </a:r>
            <a:r>
              <a:rPr lang="en-US" altLang="zh-CN" sz="1500" b="1" dirty="0" err="1" smtClean="0">
                <a:solidFill>
                  <a:srgbClr val="404040"/>
                </a:solidFill>
                <a:latin typeface="华文仿宋" panose="02010600040101010101" pitchFamily="2" charset="-122"/>
                <a:ea typeface="华文仿宋" panose="02010600040101010101" pitchFamily="2" charset="-122"/>
              </a:rPr>
              <a:t>chromedriver</a:t>
            </a:r>
            <a:r>
              <a:rPr lang="zh-CN" altLang="en-US" sz="1500" b="1" dirty="0" smtClean="0">
                <a:solidFill>
                  <a:srgbClr val="404040"/>
                </a:solidFill>
                <a:latin typeface="华文仿宋" panose="02010600040101010101" pitchFamily="2" charset="-122"/>
                <a:ea typeface="华文仿宋" panose="02010600040101010101" pitchFamily="2" charset="-122"/>
              </a:rPr>
              <a:t>插件引导完成。</a:t>
            </a:r>
            <a:endParaRPr lang="zh-CN" altLang="en-US" sz="1500" dirty="0">
              <a:solidFill>
                <a:srgbClr val="404040"/>
              </a:solidFill>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3C5C9E01-271B-44E2-8F2C-8E5CA9F6B36C}"/>
              </a:ext>
            </a:extLst>
          </p:cNvPr>
          <p:cNvSpPr/>
          <p:nvPr/>
        </p:nvSpPr>
        <p:spPr>
          <a:xfrm>
            <a:off x="935814" y="374127"/>
            <a:ext cx="1954381"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1" name="组合 20">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22" name="组合 21">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36"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7"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4" name="组合 23">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25"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5"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extLst>
      <p:ext uri="{BB962C8B-B14F-4D97-AF65-F5344CB8AC3E}">
        <p14:creationId xmlns:p14="http://schemas.microsoft.com/office/powerpoint/2010/main" val="3350579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5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75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27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14" presetClass="entr" presetSubtype="10" fill="hold" grpId="0" nodeType="withEffect">
                                      <p:stCondLst>
                                        <p:cond delay="50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27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14" presetClass="entr" presetSubtype="10" fill="hold" grpId="0" nodeType="withEffect">
                                      <p:stCondLst>
                                        <p:cond delay="50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2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5AA66AC-6D63-4CDC-AEFE-88B69B18AB10}"/>
              </a:ext>
            </a:extLst>
          </p:cNvPr>
          <p:cNvSpPr/>
          <p:nvPr/>
        </p:nvSpPr>
        <p:spPr>
          <a:xfrm rot="1451767">
            <a:off x="6148858" y="1292186"/>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任意多边形 36">
            <a:extLst>
              <a:ext uri="{FF2B5EF4-FFF2-40B4-BE49-F238E27FC236}">
                <a16:creationId xmlns:a16="http://schemas.microsoft.com/office/drawing/2014/main" id="{7C988F14-EA63-411F-B7E1-92A4E2C6B995}"/>
              </a:ext>
            </a:extLst>
          </p:cNvPr>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399" dirty="0">
              <a:ea typeface="微软雅黑 Light" panose="020B0502040204020203" pitchFamily="34" charset="-122"/>
            </a:endParaRPr>
          </a:p>
        </p:txBody>
      </p:sp>
      <p:sp>
        <p:nvSpPr>
          <p:cNvPr id="5" name="六边形 4">
            <a:extLst>
              <a:ext uri="{FF2B5EF4-FFF2-40B4-BE49-F238E27FC236}">
                <a16:creationId xmlns:a16="http://schemas.microsoft.com/office/drawing/2014/main" id="{8E5F33FD-0D64-4B6B-B090-6A8044AB1AF5}"/>
              </a:ext>
            </a:extLst>
          </p:cNvPr>
          <p:cNvSpPr/>
          <p:nvPr/>
        </p:nvSpPr>
        <p:spPr>
          <a:xfrm rot="5400000">
            <a:off x="5146562" y="524732"/>
            <a:ext cx="2234461" cy="1926260"/>
          </a:xfrm>
          <a:prstGeom prst="hexag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6" name="六边形 5">
            <a:extLst>
              <a:ext uri="{FF2B5EF4-FFF2-40B4-BE49-F238E27FC236}">
                <a16:creationId xmlns:a16="http://schemas.microsoft.com/office/drawing/2014/main" id="{338DA856-88F4-4D5B-B696-E9060C782D73}"/>
              </a:ext>
            </a:extLst>
          </p:cNvPr>
          <p:cNvSpPr/>
          <p:nvPr/>
        </p:nvSpPr>
        <p:spPr>
          <a:xfrm rot="5400000">
            <a:off x="5104182" y="406105"/>
            <a:ext cx="2194773" cy="18920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7" name="文本框 6">
            <a:extLst>
              <a:ext uri="{FF2B5EF4-FFF2-40B4-BE49-F238E27FC236}">
                <a16:creationId xmlns:a16="http://schemas.microsoft.com/office/drawing/2014/main" id="{F0F52A68-1332-4509-9C26-63184E928646}"/>
              </a:ext>
            </a:extLst>
          </p:cNvPr>
          <p:cNvSpPr txBox="1"/>
          <p:nvPr/>
        </p:nvSpPr>
        <p:spPr>
          <a:xfrm>
            <a:off x="5230419" y="542777"/>
            <a:ext cx="1917173" cy="1569660"/>
          </a:xfrm>
          <a:prstGeom prst="rect">
            <a:avLst/>
          </a:prstGeom>
          <a:noFill/>
        </p:spPr>
        <p:txBody>
          <a:bodyPr wrap="square" rtlCol="0">
            <a:spAutoFit/>
          </a:bodyP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rPr>
              <a:t>技 术概 括</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4" name="六边形 13">
            <a:extLst>
              <a:ext uri="{FF2B5EF4-FFF2-40B4-BE49-F238E27FC236}">
                <a16:creationId xmlns:a16="http://schemas.microsoft.com/office/drawing/2014/main" id="{7ABB4417-658A-4FAA-929A-A627ACD58BA9}"/>
              </a:ext>
            </a:extLst>
          </p:cNvPr>
          <p:cNvSpPr/>
          <p:nvPr/>
        </p:nvSpPr>
        <p:spPr>
          <a:xfrm rot="5400000">
            <a:off x="3257965" y="3545973"/>
            <a:ext cx="1396951" cy="120426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1" name="矩形 20">
            <a:extLst>
              <a:ext uri="{FF2B5EF4-FFF2-40B4-BE49-F238E27FC236}">
                <a16:creationId xmlns:a16="http://schemas.microsoft.com/office/drawing/2014/main" id="{AEB64C89-E182-4287-8157-3A9F40E1441F}"/>
              </a:ext>
            </a:extLst>
          </p:cNvPr>
          <p:cNvSpPr/>
          <p:nvPr/>
        </p:nvSpPr>
        <p:spPr>
          <a:xfrm>
            <a:off x="3379598" y="3635359"/>
            <a:ext cx="1122564" cy="923330"/>
          </a:xfrm>
          <a:prstGeom prst="rect">
            <a:avLst/>
          </a:prstGeom>
        </p:spPr>
        <p:txBody>
          <a:bodyPr wrap="squar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修改</a:t>
            </a:r>
            <a:r>
              <a:rPr lang="en-US" altLang="zh-CN" dirty="0" smtClean="0">
                <a:solidFill>
                  <a:schemeClr val="bg1"/>
                </a:solidFill>
                <a:latin typeface="微软雅黑" panose="020B0503020204020204" pitchFamily="34" charset="-122"/>
                <a:ea typeface="微软雅黑" panose="020B0503020204020204" pitchFamily="34" charset="-122"/>
              </a:rPr>
              <a:t>HTTP</a:t>
            </a:r>
            <a:r>
              <a:rPr lang="zh-CN" altLang="en-US" dirty="0" smtClean="0">
                <a:solidFill>
                  <a:schemeClr val="bg1"/>
                </a:solidFill>
                <a:latin typeface="微软雅黑" panose="020B0503020204020204" pitchFamily="34" charset="-122"/>
                <a:ea typeface="微软雅黑" panose="020B0503020204020204" pitchFamily="34" charset="-122"/>
              </a:rPr>
              <a:t>请求头部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六边形 19">
            <a:extLst>
              <a:ext uri="{FF2B5EF4-FFF2-40B4-BE49-F238E27FC236}">
                <a16:creationId xmlns:a16="http://schemas.microsoft.com/office/drawing/2014/main" id="{77F9C052-B76B-4BC7-B46A-644F48DE0841}"/>
              </a:ext>
            </a:extLst>
          </p:cNvPr>
          <p:cNvSpPr/>
          <p:nvPr/>
        </p:nvSpPr>
        <p:spPr>
          <a:xfrm rot="5400000">
            <a:off x="9992226" y="4492509"/>
            <a:ext cx="1396951" cy="120426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2" name="矩形 21">
            <a:extLst>
              <a:ext uri="{FF2B5EF4-FFF2-40B4-BE49-F238E27FC236}">
                <a16:creationId xmlns:a16="http://schemas.microsoft.com/office/drawing/2014/main" id="{84461292-6ED5-4271-88E1-7353E9732CF9}"/>
              </a:ext>
            </a:extLst>
          </p:cNvPr>
          <p:cNvSpPr/>
          <p:nvPr/>
        </p:nvSpPr>
        <p:spPr>
          <a:xfrm>
            <a:off x="10175057" y="4679144"/>
            <a:ext cx="1204268" cy="830997"/>
          </a:xfrm>
          <a:prstGeom prst="rect">
            <a:avLst/>
          </a:prstGeom>
        </p:spPr>
        <p:txBody>
          <a:bodyPr wrap="squar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蜜罐技术*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六边形 9">
            <a:extLst>
              <a:ext uri="{FF2B5EF4-FFF2-40B4-BE49-F238E27FC236}">
                <a16:creationId xmlns:a16="http://schemas.microsoft.com/office/drawing/2014/main" id="{82150646-5D5A-469D-87E0-37A8168489F1}"/>
              </a:ext>
            </a:extLst>
          </p:cNvPr>
          <p:cNvSpPr/>
          <p:nvPr/>
        </p:nvSpPr>
        <p:spPr>
          <a:xfrm rot="5400000">
            <a:off x="884529" y="3366952"/>
            <a:ext cx="1396951" cy="1204268"/>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3" name="矩形 22">
            <a:extLst>
              <a:ext uri="{FF2B5EF4-FFF2-40B4-BE49-F238E27FC236}">
                <a16:creationId xmlns:a16="http://schemas.microsoft.com/office/drawing/2014/main" id="{090B3898-AC32-4F7B-95A8-23C9C5148508}"/>
              </a:ext>
            </a:extLst>
          </p:cNvPr>
          <p:cNvSpPr/>
          <p:nvPr/>
        </p:nvSpPr>
        <p:spPr>
          <a:xfrm>
            <a:off x="932814" y="3645920"/>
            <a:ext cx="1329550" cy="646331"/>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Robots.txt</a:t>
            </a:r>
          </a:p>
          <a:p>
            <a:r>
              <a:rPr lang="zh-CN" altLang="en-US" dirty="0">
                <a:solidFill>
                  <a:schemeClr val="bg1"/>
                </a:solidFill>
                <a:latin typeface="微软雅黑" panose="020B0503020204020204" pitchFamily="34" charset="-122"/>
                <a:ea typeface="微软雅黑" panose="020B0503020204020204" pitchFamily="34" charset="-122"/>
              </a:rPr>
              <a:t>约束</a:t>
            </a:r>
          </a:p>
        </p:txBody>
      </p:sp>
      <p:sp>
        <p:nvSpPr>
          <p:cNvPr id="18" name="六边形 17">
            <a:extLst>
              <a:ext uri="{FF2B5EF4-FFF2-40B4-BE49-F238E27FC236}">
                <a16:creationId xmlns:a16="http://schemas.microsoft.com/office/drawing/2014/main" id="{BF0E7242-B357-4206-9500-2BC101504367}"/>
              </a:ext>
            </a:extLst>
          </p:cNvPr>
          <p:cNvSpPr/>
          <p:nvPr/>
        </p:nvSpPr>
        <p:spPr>
          <a:xfrm rot="5400000">
            <a:off x="5550512" y="4144465"/>
            <a:ext cx="1396951" cy="1204268"/>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矩形 18">
            <a:extLst>
              <a:ext uri="{FF2B5EF4-FFF2-40B4-BE49-F238E27FC236}">
                <a16:creationId xmlns:a16="http://schemas.microsoft.com/office/drawing/2014/main" id="{F6A4C8A3-97F7-4B7C-8B80-ADF1B59B43CC}"/>
              </a:ext>
            </a:extLst>
          </p:cNvPr>
          <p:cNvSpPr/>
          <p:nvPr/>
        </p:nvSpPr>
        <p:spPr>
          <a:xfrm>
            <a:off x="5646259" y="4284933"/>
            <a:ext cx="1204269" cy="923330"/>
          </a:xfrm>
          <a:prstGeom prst="rect">
            <a:avLst/>
          </a:prstGeom>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文件数据加密的破解</a:t>
            </a:r>
          </a:p>
        </p:txBody>
      </p:sp>
      <p:sp>
        <p:nvSpPr>
          <p:cNvPr id="25" name="六边形 24">
            <a:extLst>
              <a:ext uri="{FF2B5EF4-FFF2-40B4-BE49-F238E27FC236}">
                <a16:creationId xmlns:a16="http://schemas.microsoft.com/office/drawing/2014/main" id="{7ABB4417-658A-4FAA-929A-A627ACD58BA9}"/>
              </a:ext>
            </a:extLst>
          </p:cNvPr>
          <p:cNvSpPr/>
          <p:nvPr/>
        </p:nvSpPr>
        <p:spPr>
          <a:xfrm rot="5400000">
            <a:off x="7964303" y="4645019"/>
            <a:ext cx="1396951" cy="120426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6" name="矩形 25">
            <a:extLst>
              <a:ext uri="{FF2B5EF4-FFF2-40B4-BE49-F238E27FC236}">
                <a16:creationId xmlns:a16="http://schemas.microsoft.com/office/drawing/2014/main" id="{AEB64C89-E182-4287-8157-3A9F40E1441F}"/>
              </a:ext>
            </a:extLst>
          </p:cNvPr>
          <p:cNvSpPr/>
          <p:nvPr/>
        </p:nvSpPr>
        <p:spPr>
          <a:xfrm>
            <a:off x="8142349" y="4923987"/>
            <a:ext cx="1122564" cy="646331"/>
          </a:xfrm>
          <a:prstGeom prst="rect">
            <a:avLst/>
          </a:prstGeom>
        </p:spPr>
        <p:txBody>
          <a:bodyPr wrap="square">
            <a:spAutoFit/>
          </a:bodyPr>
          <a:lstStyle/>
          <a:p>
            <a:r>
              <a:rPr lang="en-US" altLang="zh-CN" dirty="0">
                <a:solidFill>
                  <a:schemeClr val="bg1"/>
                </a:solidFill>
                <a:latin typeface="微软雅黑" panose="020B0503020204020204" pitchFamily="34" charset="-122"/>
                <a:ea typeface="微软雅黑" panose="020B0503020204020204" pitchFamily="34" charset="-122"/>
              </a:rPr>
              <a:t>ajax</a:t>
            </a:r>
            <a:r>
              <a:rPr lang="zh-CN" altLang="en-US" dirty="0" smtClean="0">
                <a:solidFill>
                  <a:schemeClr val="bg1"/>
                </a:solidFill>
                <a:latin typeface="微软雅黑" panose="020B0503020204020204" pitchFamily="34" charset="-122"/>
                <a:ea typeface="微软雅黑" panose="020B0503020204020204" pitchFamily="34" charset="-122"/>
              </a:rPr>
              <a:t>加密破解</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97257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594796" y="1773381"/>
            <a:ext cx="8785029" cy="4777047"/>
            <a:chOff x="1822010" y="1882501"/>
            <a:chExt cx="3708462" cy="4419601"/>
          </a:xfrm>
        </p:grpSpPr>
        <p:sp>
          <p:nvSpPr>
            <p:cNvPr id="15" name="矩形 14"/>
            <p:cNvSpPr/>
            <p:nvPr/>
          </p:nvSpPr>
          <p:spPr>
            <a:xfrm>
              <a:off x="1822010" y="188250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16" name="矩形 15"/>
            <p:cNvSpPr/>
            <p:nvPr/>
          </p:nvSpPr>
          <p:spPr>
            <a:xfrm>
              <a:off x="2289597" y="3126594"/>
              <a:ext cx="2917372" cy="338554"/>
            </a:xfrm>
            <a:prstGeom prst="rect">
              <a:avLst/>
            </a:prstGeom>
          </p:spPr>
          <p:txBody>
            <a:bodyPr wrap="square">
              <a:spAutoFit/>
            </a:bodyPr>
            <a:lstStyle/>
            <a:p>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3997219" y="817130"/>
            <a:ext cx="3572904" cy="698093"/>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Ajax</a:t>
            </a:r>
            <a:r>
              <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rPr>
              <a:t>简介</a:t>
            </a:r>
          </a:p>
        </p:txBody>
      </p:sp>
      <p:sp>
        <p:nvSpPr>
          <p:cNvPr id="18" name="矩形 17">
            <a:extLst>
              <a:ext uri="{FF2B5EF4-FFF2-40B4-BE49-F238E27FC236}">
                <a16:creationId xmlns:a16="http://schemas.microsoft.com/office/drawing/2014/main" id="{3C5C9E01-271B-44E2-8F2C-8E5CA9F6B36C}"/>
              </a:ext>
            </a:extLst>
          </p:cNvPr>
          <p:cNvSpPr/>
          <p:nvPr/>
        </p:nvSpPr>
        <p:spPr>
          <a:xfrm>
            <a:off x="935814" y="374127"/>
            <a:ext cx="1954381"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0" name="组合 19">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21" name="组合 20">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26"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2" name="组合 21">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23"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2464121" y="2038245"/>
            <a:ext cx="6639099" cy="3970318"/>
          </a:xfrm>
          <a:prstGeom prst="rect">
            <a:avLst/>
          </a:prstGeom>
          <a:noFill/>
        </p:spPr>
        <p:txBody>
          <a:bodyPr wrap="square" rtlCol="0">
            <a:spAutoFit/>
          </a:bodyPr>
          <a:lstStyle/>
          <a:p>
            <a:r>
              <a:rPr lang="en-US" altLang="zh-CN" dirty="0">
                <a:solidFill>
                  <a:schemeClr val="bg1"/>
                </a:solidFill>
              </a:rPr>
              <a:t>ajax</a:t>
            </a:r>
            <a:r>
              <a:rPr lang="zh-CN" altLang="zh-CN" dirty="0">
                <a:solidFill>
                  <a:schemeClr val="bg1"/>
                </a:solidFill>
              </a:rPr>
              <a:t>是</a:t>
            </a:r>
            <a:r>
              <a:rPr lang="en-US" altLang="zh-CN" dirty="0">
                <a:solidFill>
                  <a:schemeClr val="bg1"/>
                </a:solidFill>
              </a:rPr>
              <a:t>asynchronous </a:t>
            </a:r>
            <a:r>
              <a:rPr lang="en-US" altLang="zh-CN" dirty="0" err="1">
                <a:solidFill>
                  <a:schemeClr val="bg1"/>
                </a:solidFill>
              </a:rPr>
              <a:t>javascript</a:t>
            </a:r>
            <a:r>
              <a:rPr lang="en-US" altLang="zh-CN" dirty="0">
                <a:solidFill>
                  <a:schemeClr val="bg1"/>
                </a:solidFill>
              </a:rPr>
              <a:t> and XML</a:t>
            </a:r>
            <a:r>
              <a:rPr lang="zh-CN" altLang="zh-CN" dirty="0">
                <a:solidFill>
                  <a:schemeClr val="bg1"/>
                </a:solidFill>
              </a:rPr>
              <a:t>的简写，中文翻译是异步的</a:t>
            </a:r>
            <a:r>
              <a:rPr lang="en-US" altLang="zh-CN" dirty="0" err="1">
                <a:solidFill>
                  <a:schemeClr val="bg1"/>
                </a:solidFill>
              </a:rPr>
              <a:t>javascript</a:t>
            </a:r>
            <a:r>
              <a:rPr lang="zh-CN" altLang="zh-CN" dirty="0">
                <a:solidFill>
                  <a:schemeClr val="bg1"/>
                </a:solidFill>
              </a:rPr>
              <a:t>和</a:t>
            </a:r>
            <a:r>
              <a:rPr lang="en-US" altLang="zh-CN" dirty="0">
                <a:solidFill>
                  <a:schemeClr val="bg1"/>
                </a:solidFill>
              </a:rPr>
              <a:t>XML</a:t>
            </a:r>
            <a:r>
              <a:rPr lang="zh-CN" altLang="zh-CN" dirty="0">
                <a:solidFill>
                  <a:schemeClr val="bg1"/>
                </a:solidFill>
              </a:rPr>
              <a:t>，这一技术能够向服务器请求额外的数据而无须卸载页面，会带来更好的用户体验。虽然名字中包含</a:t>
            </a:r>
            <a:r>
              <a:rPr lang="en-US" altLang="zh-CN" dirty="0">
                <a:solidFill>
                  <a:schemeClr val="bg1"/>
                </a:solidFill>
              </a:rPr>
              <a:t>XML</a:t>
            </a:r>
            <a:r>
              <a:rPr lang="zh-CN" altLang="zh-CN" dirty="0">
                <a:solidFill>
                  <a:schemeClr val="bg1"/>
                </a:solidFill>
              </a:rPr>
              <a:t>，但</a:t>
            </a:r>
            <a:r>
              <a:rPr lang="en-US" altLang="zh-CN" dirty="0">
                <a:solidFill>
                  <a:schemeClr val="bg1"/>
                </a:solidFill>
              </a:rPr>
              <a:t>ajax</a:t>
            </a:r>
            <a:r>
              <a:rPr lang="zh-CN" altLang="zh-CN" dirty="0">
                <a:solidFill>
                  <a:schemeClr val="bg1"/>
                </a:solidFill>
              </a:rPr>
              <a:t>通信与数据格式无关。　</a:t>
            </a:r>
          </a:p>
          <a:p>
            <a:r>
              <a:rPr lang="en-US" altLang="zh-CN" dirty="0">
                <a:solidFill>
                  <a:schemeClr val="bg1"/>
                </a:solidFill>
              </a:rPr>
              <a:t>ajax</a:t>
            </a:r>
            <a:r>
              <a:rPr lang="zh-CN" altLang="zh-CN" dirty="0">
                <a:solidFill>
                  <a:schemeClr val="bg1"/>
                </a:solidFill>
              </a:rPr>
              <a:t>包括以下几步骤：</a:t>
            </a:r>
            <a:r>
              <a:rPr lang="en-US" altLang="zh-CN" dirty="0">
                <a:solidFill>
                  <a:schemeClr val="bg1"/>
                </a:solidFill>
              </a:rPr>
              <a:t>1</a:t>
            </a:r>
            <a:r>
              <a:rPr lang="zh-CN" altLang="zh-CN" dirty="0">
                <a:solidFill>
                  <a:schemeClr val="bg1"/>
                </a:solidFill>
              </a:rPr>
              <a:t>、创建</a:t>
            </a:r>
            <a:r>
              <a:rPr lang="en-US" altLang="zh-CN" dirty="0">
                <a:solidFill>
                  <a:schemeClr val="bg1"/>
                </a:solidFill>
              </a:rPr>
              <a:t>AJAX</a:t>
            </a:r>
            <a:r>
              <a:rPr lang="zh-CN" altLang="zh-CN" dirty="0">
                <a:solidFill>
                  <a:schemeClr val="bg1"/>
                </a:solidFill>
              </a:rPr>
              <a:t>对象；</a:t>
            </a:r>
            <a:r>
              <a:rPr lang="en-US" altLang="zh-CN" dirty="0">
                <a:solidFill>
                  <a:schemeClr val="bg1"/>
                </a:solidFill>
              </a:rPr>
              <a:t>2</a:t>
            </a:r>
            <a:r>
              <a:rPr lang="zh-CN" altLang="zh-CN" dirty="0">
                <a:solidFill>
                  <a:schemeClr val="bg1"/>
                </a:solidFill>
              </a:rPr>
              <a:t>、发出</a:t>
            </a:r>
            <a:r>
              <a:rPr lang="en-US" altLang="zh-CN" dirty="0">
                <a:solidFill>
                  <a:schemeClr val="bg1"/>
                </a:solidFill>
              </a:rPr>
              <a:t>HTTP</a:t>
            </a:r>
            <a:r>
              <a:rPr lang="zh-CN" altLang="zh-CN" dirty="0">
                <a:solidFill>
                  <a:schemeClr val="bg1"/>
                </a:solidFill>
              </a:rPr>
              <a:t>请求；</a:t>
            </a:r>
            <a:r>
              <a:rPr lang="en-US" altLang="zh-CN" dirty="0">
                <a:solidFill>
                  <a:schemeClr val="bg1"/>
                </a:solidFill>
              </a:rPr>
              <a:t>3</a:t>
            </a:r>
            <a:r>
              <a:rPr lang="zh-CN" altLang="zh-CN" dirty="0">
                <a:solidFill>
                  <a:schemeClr val="bg1"/>
                </a:solidFill>
              </a:rPr>
              <a:t>、接收服务器传回的数据；</a:t>
            </a:r>
            <a:r>
              <a:rPr lang="en-US" altLang="zh-CN" dirty="0">
                <a:solidFill>
                  <a:schemeClr val="bg1"/>
                </a:solidFill>
              </a:rPr>
              <a:t>4</a:t>
            </a:r>
            <a:r>
              <a:rPr lang="zh-CN" altLang="zh-CN" dirty="0">
                <a:solidFill>
                  <a:schemeClr val="bg1"/>
                </a:solidFill>
              </a:rPr>
              <a:t>、更新网页数据</a:t>
            </a:r>
          </a:p>
          <a:p>
            <a:r>
              <a:rPr lang="zh-CN" altLang="zh-CN" dirty="0">
                <a:solidFill>
                  <a:schemeClr val="bg1"/>
                </a:solidFill>
              </a:rPr>
              <a:t>概括起来，就是一句话，</a:t>
            </a:r>
            <a:r>
              <a:rPr lang="en-US" altLang="zh-CN" dirty="0">
                <a:solidFill>
                  <a:schemeClr val="bg1"/>
                </a:solidFill>
              </a:rPr>
              <a:t>ajax</a:t>
            </a:r>
            <a:r>
              <a:rPr lang="zh-CN" altLang="zh-CN" dirty="0">
                <a:solidFill>
                  <a:schemeClr val="bg1"/>
                </a:solidFill>
              </a:rPr>
              <a:t>通过原生的</a:t>
            </a:r>
            <a:r>
              <a:rPr lang="en-US" altLang="zh-CN" dirty="0" err="1">
                <a:solidFill>
                  <a:schemeClr val="bg1"/>
                </a:solidFill>
              </a:rPr>
              <a:t>XMLHttpRequest</a:t>
            </a:r>
            <a:r>
              <a:rPr lang="zh-CN" altLang="zh-CN" dirty="0">
                <a:solidFill>
                  <a:schemeClr val="bg1"/>
                </a:solidFill>
              </a:rPr>
              <a:t>对象发出</a:t>
            </a:r>
            <a:r>
              <a:rPr lang="en-US" altLang="zh-CN" dirty="0">
                <a:solidFill>
                  <a:schemeClr val="bg1"/>
                </a:solidFill>
              </a:rPr>
              <a:t>HTTP</a:t>
            </a:r>
            <a:r>
              <a:rPr lang="zh-CN" altLang="zh-CN" dirty="0">
                <a:solidFill>
                  <a:schemeClr val="bg1"/>
                </a:solidFill>
              </a:rPr>
              <a:t>请求，得到服务器返回的数据后，再进行处理</a:t>
            </a:r>
          </a:p>
          <a:p>
            <a:r>
              <a:rPr lang="en-US" altLang="zh-CN" dirty="0">
                <a:solidFill>
                  <a:schemeClr val="bg1"/>
                </a:solidFill>
              </a:rPr>
              <a:t> </a:t>
            </a:r>
            <a:endParaRPr lang="zh-CN" altLang="zh-CN" dirty="0">
              <a:solidFill>
                <a:schemeClr val="bg1"/>
              </a:solidFill>
            </a:endParaRPr>
          </a:p>
          <a:p>
            <a:r>
              <a:rPr lang="zh-CN" altLang="zh-CN" dirty="0">
                <a:solidFill>
                  <a:schemeClr val="bg1"/>
                </a:solidFill>
              </a:rPr>
              <a:t>所谓</a:t>
            </a:r>
            <a:r>
              <a:rPr lang="en-US" altLang="zh-CN" dirty="0">
                <a:solidFill>
                  <a:schemeClr val="bg1"/>
                </a:solidFill>
              </a:rPr>
              <a:t>ajax</a:t>
            </a:r>
            <a:r>
              <a:rPr lang="zh-CN" altLang="zh-CN" dirty="0">
                <a:solidFill>
                  <a:schemeClr val="bg1"/>
                </a:solidFill>
              </a:rPr>
              <a:t>反爬机制即为，当网页刚加载时，不会加载网页上的所有数据，必须伴随用户的操作数据实现实时加载，才能完成</a:t>
            </a:r>
            <a:r>
              <a:rPr lang="zh-CN" altLang="zh-CN" dirty="0" smtClean="0">
                <a:solidFill>
                  <a:schemeClr val="bg1"/>
                </a:solidFill>
              </a:rPr>
              <a:t>爬虫</a:t>
            </a:r>
            <a:r>
              <a:rPr lang="zh-CN" altLang="en-US" dirty="0" smtClean="0">
                <a:solidFill>
                  <a:schemeClr val="bg1"/>
                </a:solidFill>
              </a:rPr>
              <a:t>。</a:t>
            </a:r>
            <a:endParaRPr lang="en-US" altLang="zh-CN" dirty="0" smtClean="0">
              <a:solidFill>
                <a:schemeClr val="bg1"/>
              </a:solidFill>
            </a:endParaRPr>
          </a:p>
          <a:p>
            <a:endParaRPr lang="zh-CN" altLang="zh-CN" dirty="0">
              <a:solidFill>
                <a:schemeClr val="bg1"/>
              </a:solidFill>
            </a:endParaRPr>
          </a:p>
          <a:p>
            <a:r>
              <a:rPr lang="zh-CN" altLang="zh-CN" dirty="0">
                <a:solidFill>
                  <a:schemeClr val="bg1"/>
                </a:solidFill>
              </a:rPr>
              <a:t>也就是说对于</a:t>
            </a:r>
            <a:r>
              <a:rPr lang="en-US" altLang="zh-CN" dirty="0">
                <a:solidFill>
                  <a:schemeClr val="bg1"/>
                </a:solidFill>
              </a:rPr>
              <a:t>ajax</a:t>
            </a:r>
            <a:r>
              <a:rPr lang="zh-CN" altLang="zh-CN" dirty="0">
                <a:solidFill>
                  <a:schemeClr val="bg1"/>
                </a:solidFill>
              </a:rPr>
              <a:t>的反反爬虫操作是两种模式，一种是完全模拟用户操作，一种是跳过操作部分，直接调用加载功能</a:t>
            </a:r>
            <a:r>
              <a:rPr lang="zh-CN" altLang="zh-CN" dirty="0" smtClean="0">
                <a:solidFill>
                  <a:schemeClr val="bg1"/>
                </a:solidFill>
              </a:rPr>
              <a:t>。</a:t>
            </a:r>
            <a:endParaRPr lang="zh-CN" altLang="zh-CN" dirty="0">
              <a:solidFill>
                <a:schemeClr val="bg1"/>
              </a:solidFill>
            </a:endParaRPr>
          </a:p>
        </p:txBody>
      </p:sp>
    </p:spTree>
    <p:extLst>
      <p:ext uri="{BB962C8B-B14F-4D97-AF65-F5344CB8AC3E}">
        <p14:creationId xmlns:p14="http://schemas.microsoft.com/office/powerpoint/2010/main" val="8268029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4" presetClass="entr" presetSubtype="10" fill="hold"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367658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en-US" altLang="zh-CN"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rPr>
              <a:t>①</a:t>
            </a:r>
          </a:p>
        </p:txBody>
      </p:sp>
      <p:sp>
        <p:nvSpPr>
          <p:cNvPr id="15" name="矩形 14">
            <a:extLst>
              <a:ext uri="{FF2B5EF4-FFF2-40B4-BE49-F238E27FC236}">
                <a16:creationId xmlns:a16="http://schemas.microsoft.com/office/drawing/2014/main" id="{3C5C9E01-271B-44E2-8F2C-8E5CA9F6B36C}"/>
              </a:ext>
            </a:extLst>
          </p:cNvPr>
          <p:cNvSpPr/>
          <p:nvPr/>
        </p:nvSpPr>
        <p:spPr>
          <a:xfrm>
            <a:off x="888068" y="368796"/>
            <a:ext cx="3626314"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加密破解①</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微博爬虫</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17" name="组合 16">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18" name="组合 17">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23"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19" name="组合 18">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20"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1"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2"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906385" y="1003069"/>
            <a:ext cx="8068888" cy="1200329"/>
          </a:xfrm>
          <a:prstGeom prst="rect">
            <a:avLst/>
          </a:prstGeom>
          <a:noFill/>
        </p:spPr>
        <p:txBody>
          <a:bodyPr wrap="square" rtlCol="0">
            <a:spAutoFit/>
          </a:bodyPr>
          <a:lstStyle/>
          <a:p>
            <a:r>
              <a:rPr lang="zh-CN" altLang="en-US" dirty="0" smtClean="0"/>
              <a:t>首先我们直接修改了最基本的</a:t>
            </a:r>
            <a:r>
              <a:rPr lang="en-US" altLang="zh-CN" dirty="0" smtClean="0"/>
              <a:t>robots.txt</a:t>
            </a:r>
            <a:r>
              <a:rPr lang="zh-CN" altLang="en-US" dirty="0" smtClean="0"/>
              <a:t>和</a:t>
            </a:r>
            <a:r>
              <a:rPr lang="en-US" altLang="zh-CN" dirty="0" smtClean="0"/>
              <a:t>HTTP</a:t>
            </a:r>
            <a:r>
              <a:rPr lang="zh-CN" altLang="en-US" dirty="0" smtClean="0"/>
              <a:t>请求头部后进行爬取，结果当然是不出我们意料地失败</a:t>
            </a:r>
            <a:r>
              <a:rPr lang="zh-CN" altLang="en-US" dirty="0" smtClean="0"/>
              <a:t>了</a:t>
            </a:r>
            <a:r>
              <a:rPr lang="zh-CN" altLang="zh-CN" dirty="0"/>
              <a:t>，在当前的静态页面我们什么都抓不到</a:t>
            </a:r>
            <a:r>
              <a:rPr lang="zh-CN" altLang="en-US" dirty="0" smtClean="0"/>
              <a:t>。</a:t>
            </a:r>
            <a:r>
              <a:rPr lang="zh-CN" altLang="en-US" dirty="0" smtClean="0"/>
              <a:t>打开</a:t>
            </a:r>
            <a:r>
              <a:rPr lang="en-US" altLang="zh-CN" dirty="0" smtClean="0"/>
              <a:t>F12</a:t>
            </a:r>
            <a:r>
              <a:rPr lang="zh-CN" altLang="en-US" dirty="0" smtClean="0"/>
              <a:t>抓包工具</a:t>
            </a:r>
            <a:r>
              <a:rPr lang="en-US" altLang="zh-CN" dirty="0" smtClean="0"/>
              <a:t>network</a:t>
            </a:r>
            <a:r>
              <a:rPr lang="zh-CN" altLang="en-US" dirty="0" smtClean="0"/>
              <a:t>进行分析，搜索</a:t>
            </a:r>
            <a:r>
              <a:rPr lang="en-US" altLang="zh-CN" dirty="0" smtClean="0"/>
              <a:t>XHR</a:t>
            </a:r>
            <a:r>
              <a:rPr lang="zh-CN" altLang="en-US" dirty="0" smtClean="0"/>
              <a:t>请求，发现一个明显的标识符</a:t>
            </a:r>
            <a:r>
              <a:rPr lang="en-US" altLang="zh-CN" dirty="0" err="1" smtClean="0"/>
              <a:t>since_id</a:t>
            </a:r>
            <a:r>
              <a:rPr lang="zh-CN" altLang="en-US" dirty="0" smtClean="0"/>
              <a:t>，同时我们滑动页面，会发现</a:t>
            </a:r>
            <a:r>
              <a:rPr lang="en-US" altLang="zh-CN" dirty="0" err="1" smtClean="0"/>
              <a:t>since_id</a:t>
            </a:r>
            <a:r>
              <a:rPr lang="zh-CN" altLang="en-US" dirty="0" smtClean="0"/>
              <a:t>的值渐增，且在此请求中可以发现网页的内容。</a:t>
            </a:r>
            <a:endParaRPr lang="zh-CN" altLang="en-US" dirty="0"/>
          </a:p>
        </p:txBody>
      </p:sp>
      <p:pic>
        <p:nvPicPr>
          <p:cNvPr id="1026" name="图片 3" descr="0804c392c1c90a9968aedd2a211fc5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515" y="2203398"/>
            <a:ext cx="9363615" cy="356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29979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8429" y="911754"/>
            <a:ext cx="8107680" cy="923330"/>
          </a:xfrm>
          <a:prstGeom prst="rect">
            <a:avLst/>
          </a:prstGeom>
          <a:noFill/>
        </p:spPr>
        <p:txBody>
          <a:bodyPr wrap="square" rtlCol="0">
            <a:spAutoFit/>
          </a:bodyPr>
          <a:lstStyle/>
          <a:p>
            <a:r>
              <a:rPr lang="zh-CN" altLang="en-US" dirty="0" smtClean="0"/>
              <a:t>显而易见，只要能控制</a:t>
            </a:r>
            <a:r>
              <a:rPr lang="en-US" altLang="zh-CN" dirty="0" err="1" smtClean="0"/>
              <a:t>url</a:t>
            </a:r>
            <a:r>
              <a:rPr lang="zh-CN" altLang="en-US" dirty="0" smtClean="0"/>
              <a:t>地址最后的</a:t>
            </a:r>
            <a:r>
              <a:rPr lang="en-US" altLang="zh-CN" dirty="0" err="1" smtClean="0"/>
              <a:t>since_id</a:t>
            </a:r>
            <a:r>
              <a:rPr lang="en-US" altLang="zh-CN" dirty="0" smtClean="0"/>
              <a:t> </a:t>
            </a:r>
            <a:r>
              <a:rPr lang="zh-CN" altLang="en-US" dirty="0" smtClean="0"/>
              <a:t>就能攻破微博的反爬虫。</a:t>
            </a:r>
            <a:endParaRPr lang="en-US" altLang="zh-CN" dirty="0" smtClean="0"/>
          </a:p>
          <a:p>
            <a:r>
              <a:rPr lang="zh-CN" altLang="en-US" dirty="0" smtClean="0"/>
              <a:t>因此我们现在既然知道了微博动态</a:t>
            </a:r>
            <a:r>
              <a:rPr lang="en-US" altLang="zh-CN" dirty="0" smtClean="0"/>
              <a:t>ajax</a:t>
            </a:r>
            <a:r>
              <a:rPr lang="zh-CN" altLang="en-US" dirty="0" smtClean="0"/>
              <a:t>获取</a:t>
            </a:r>
            <a:r>
              <a:rPr lang="en-US" altLang="zh-CN" dirty="0" smtClean="0"/>
              <a:t>JS</a:t>
            </a:r>
            <a:r>
              <a:rPr lang="zh-CN" altLang="en-US" dirty="0" smtClean="0"/>
              <a:t>文件的格式，我们便能直接地通过我们已知的地址去获取到所需要的数据，如下图</a:t>
            </a:r>
            <a:endParaRPr lang="zh-CN" altLang="en-US" dirty="0"/>
          </a:p>
        </p:txBody>
      </p:sp>
      <p:pic>
        <p:nvPicPr>
          <p:cNvPr id="4" name="图片 3"/>
          <p:cNvPicPr>
            <a:picLocks noChangeAspect="1"/>
          </p:cNvPicPr>
          <p:nvPr/>
        </p:nvPicPr>
        <p:blipFill>
          <a:blip r:embed="rId3"/>
          <a:stretch>
            <a:fillRect/>
          </a:stretch>
        </p:blipFill>
        <p:spPr>
          <a:xfrm>
            <a:off x="1284662" y="1911046"/>
            <a:ext cx="10481484" cy="969904"/>
          </a:xfrm>
          <a:prstGeom prst="rect">
            <a:avLst/>
          </a:prstGeom>
        </p:spPr>
      </p:pic>
      <p:sp>
        <p:nvSpPr>
          <p:cNvPr id="5" name="文本框 4"/>
          <p:cNvSpPr txBox="1"/>
          <p:nvPr/>
        </p:nvSpPr>
        <p:spPr>
          <a:xfrm>
            <a:off x="1856509" y="3114502"/>
            <a:ext cx="7874924" cy="369332"/>
          </a:xfrm>
          <a:prstGeom prst="rect">
            <a:avLst/>
          </a:prstGeom>
          <a:noFill/>
        </p:spPr>
        <p:txBody>
          <a:bodyPr wrap="square" rtlCol="0">
            <a:spAutoFit/>
          </a:bodyPr>
          <a:lstStyle/>
          <a:p>
            <a:r>
              <a:rPr lang="zh-CN" altLang="en-US" dirty="0" smtClean="0"/>
              <a:t>大功告成，获取到了我们想要的数据！</a:t>
            </a:r>
            <a:endParaRPr lang="zh-CN" altLang="en-US" dirty="0"/>
          </a:p>
        </p:txBody>
      </p:sp>
      <p:pic>
        <p:nvPicPr>
          <p:cNvPr id="2050" name="图片 4" descr="edc1966aa176716258c505c2302e9f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429" y="3483834"/>
            <a:ext cx="8463335" cy="2850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p:cNvSpPr/>
          <p:nvPr/>
        </p:nvSpPr>
        <p:spPr>
          <a:xfrm>
            <a:off x="345161" y="2094983"/>
            <a:ext cx="736599" cy="367658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en-US" altLang="zh-CN"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rPr>
              <a:t>①</a:t>
            </a:r>
          </a:p>
        </p:txBody>
      </p:sp>
      <p:sp>
        <p:nvSpPr>
          <p:cNvPr id="66" name="矩形 65">
            <a:extLst>
              <a:ext uri="{FF2B5EF4-FFF2-40B4-BE49-F238E27FC236}">
                <a16:creationId xmlns:a16="http://schemas.microsoft.com/office/drawing/2014/main" id="{3C5C9E01-271B-44E2-8F2C-8E5CA9F6B36C}"/>
              </a:ext>
            </a:extLst>
          </p:cNvPr>
          <p:cNvSpPr/>
          <p:nvPr/>
        </p:nvSpPr>
        <p:spPr>
          <a:xfrm>
            <a:off x="888068" y="368796"/>
            <a:ext cx="3626314"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加密破解①</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微博爬虫</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7" name="矩形 66">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68" name="组合 67">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69" name="组合 68">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74"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5"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70" name="组合 69">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71"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2"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73"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extLst>
      <p:ext uri="{BB962C8B-B14F-4D97-AF65-F5344CB8AC3E}">
        <p14:creationId xmlns:p14="http://schemas.microsoft.com/office/powerpoint/2010/main" val="149858440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8429" y="911754"/>
            <a:ext cx="8728364" cy="1754326"/>
          </a:xfrm>
          <a:prstGeom prst="rect">
            <a:avLst/>
          </a:prstGeom>
          <a:noFill/>
        </p:spPr>
        <p:txBody>
          <a:bodyPr wrap="square" rtlCol="0">
            <a:spAutoFit/>
          </a:bodyPr>
          <a:lstStyle/>
          <a:p>
            <a:r>
              <a:rPr lang="zh-CN" altLang="en-US" dirty="0" smtClean="0"/>
              <a:t>接下来我们通过爬取京东网站来实现通过模拟用户操作获取</a:t>
            </a:r>
            <a:r>
              <a:rPr lang="en-US" altLang="zh-CN" dirty="0" err="1" smtClean="0"/>
              <a:t>js</a:t>
            </a:r>
            <a:r>
              <a:rPr lang="zh-CN" altLang="en-US" dirty="0" smtClean="0"/>
              <a:t>加密文件的反反爬虫。</a:t>
            </a:r>
            <a:endParaRPr lang="en-US" altLang="zh-CN" dirty="0" smtClean="0"/>
          </a:p>
          <a:p>
            <a:endParaRPr lang="en-US" altLang="zh-CN" dirty="0" smtClean="0"/>
          </a:p>
          <a:p>
            <a:r>
              <a:rPr lang="zh-CN" altLang="en-US" dirty="0" smtClean="0"/>
              <a:t>首先注意：</a:t>
            </a:r>
            <a:r>
              <a:rPr lang="en-US" altLang="zh-CN" dirty="0"/>
              <a:t>selenium</a:t>
            </a:r>
            <a:r>
              <a:rPr lang="zh-CN" altLang="zh-CN" dirty="0"/>
              <a:t>导入</a:t>
            </a:r>
            <a:r>
              <a:rPr lang="en-US" altLang="zh-CN" dirty="0" err="1"/>
              <a:t>chromedriver</a:t>
            </a:r>
            <a:r>
              <a:rPr lang="zh-CN" altLang="zh-CN" dirty="0"/>
              <a:t>路径</a:t>
            </a:r>
            <a:r>
              <a:rPr lang="zh-CN" altLang="zh-CN" dirty="0" smtClean="0"/>
              <a:t>语句</a:t>
            </a:r>
            <a:r>
              <a:rPr lang="zh-CN" altLang="en-US" dirty="0" smtClean="0"/>
              <a:t>会失效</a:t>
            </a:r>
            <a:r>
              <a:rPr lang="zh-CN" altLang="zh-CN" dirty="0" smtClean="0"/>
              <a:t>，</a:t>
            </a:r>
            <a:r>
              <a:rPr lang="zh-CN" altLang="zh-CN" dirty="0"/>
              <a:t>必须得把</a:t>
            </a:r>
            <a:r>
              <a:rPr lang="en-US" altLang="zh-CN" dirty="0" err="1"/>
              <a:t>chromedriver</a:t>
            </a:r>
            <a:r>
              <a:rPr lang="zh-CN" altLang="zh-CN" dirty="0"/>
              <a:t>放在和爬虫脚本同路径</a:t>
            </a:r>
            <a:r>
              <a:rPr lang="zh-CN" altLang="zh-CN" dirty="0" smtClean="0"/>
              <a:t>下</a:t>
            </a:r>
            <a:r>
              <a:rPr lang="zh-CN" altLang="en-US" dirty="0" smtClean="0"/>
              <a:t>。</a:t>
            </a:r>
            <a:endParaRPr lang="zh-CN" altLang="zh-CN" dirty="0"/>
          </a:p>
          <a:p>
            <a:r>
              <a:rPr lang="zh-CN" altLang="en-US" dirty="0" smtClean="0"/>
              <a:t>我们通过打开</a:t>
            </a:r>
            <a:r>
              <a:rPr lang="en-US" altLang="zh-CN" dirty="0" smtClean="0">
                <a:hlinkClick r:id="rId3"/>
              </a:rPr>
              <a:t>www.beautyleg.com </a:t>
            </a:r>
            <a:r>
              <a:rPr lang="zh-CN" altLang="en-US" dirty="0" smtClean="0"/>
              <a:t>网站来测试一下</a:t>
            </a:r>
            <a:r>
              <a:rPr lang="en-US" altLang="zh-CN" dirty="0" smtClean="0"/>
              <a:t>selenium</a:t>
            </a:r>
            <a:r>
              <a:rPr lang="zh-CN" altLang="en-US" dirty="0" smtClean="0"/>
              <a:t>库与</a:t>
            </a:r>
            <a:r>
              <a:rPr lang="en-US" altLang="zh-CN" dirty="0" err="1" smtClean="0"/>
              <a:t>chromedriver</a:t>
            </a:r>
            <a:r>
              <a:rPr lang="zh-CN" altLang="en-US" dirty="0" smtClean="0"/>
              <a:t>插件的协同工作效果，如下：</a:t>
            </a:r>
            <a:endParaRPr lang="zh-CN" altLang="en-US" dirty="0"/>
          </a:p>
        </p:txBody>
      </p:sp>
      <p:sp>
        <p:nvSpPr>
          <p:cNvPr id="35" name="矩形 34"/>
          <p:cNvSpPr/>
          <p:nvPr/>
        </p:nvSpPr>
        <p:spPr>
          <a:xfrm>
            <a:off x="345161" y="2094983"/>
            <a:ext cx="736599" cy="367658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en-US" altLang="zh-CN"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②</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3C5C9E01-271B-44E2-8F2C-8E5CA9F6B36C}"/>
              </a:ext>
            </a:extLst>
          </p:cNvPr>
          <p:cNvSpPr/>
          <p:nvPr/>
        </p:nvSpPr>
        <p:spPr>
          <a:xfrm>
            <a:off x="975757" y="400116"/>
            <a:ext cx="3626314"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加密破解②</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京东</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爬虫</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6" name="矩形 25">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7" name="组合 26">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28" name="组合 27">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33"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9" name="组合 28">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30"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pic>
        <p:nvPicPr>
          <p:cNvPr id="1027" name="图片 5" descr="IMG_2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0925" y="2666080"/>
            <a:ext cx="6207125" cy="332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图片 3" descr="NC_G{476N}W)}7{L{G[HK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1177" y="2666080"/>
            <a:ext cx="52752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867592" y="5031971"/>
            <a:ext cx="4239491" cy="369332"/>
          </a:xfrm>
          <a:prstGeom prst="rect">
            <a:avLst/>
          </a:prstGeom>
          <a:noFill/>
        </p:spPr>
        <p:txBody>
          <a:bodyPr wrap="square" rtlCol="0">
            <a:spAutoFit/>
          </a:bodyPr>
          <a:lstStyle/>
          <a:p>
            <a:r>
              <a:rPr lang="en-US" altLang="zh-CN" dirty="0" smtClean="0"/>
              <a:t>PERFECT!</a:t>
            </a:r>
          </a:p>
        </p:txBody>
      </p:sp>
    </p:spTree>
    <p:extLst>
      <p:ext uri="{BB962C8B-B14F-4D97-AF65-F5344CB8AC3E}">
        <p14:creationId xmlns:p14="http://schemas.microsoft.com/office/powerpoint/2010/main" val="151234323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8429" y="911754"/>
            <a:ext cx="8728364" cy="1200329"/>
          </a:xfrm>
          <a:prstGeom prst="rect">
            <a:avLst/>
          </a:prstGeom>
          <a:noFill/>
        </p:spPr>
        <p:txBody>
          <a:bodyPr wrap="square" rtlCol="0">
            <a:spAutoFit/>
          </a:bodyPr>
          <a:lstStyle/>
          <a:p>
            <a:r>
              <a:rPr lang="zh-CN" altLang="en-US" dirty="0" smtClean="0"/>
              <a:t>接下来我们对我们的目标：京东，发起冲击，</a:t>
            </a:r>
            <a:r>
              <a:rPr lang="zh-CN" altLang="zh-CN" dirty="0"/>
              <a:t>目标任务是爬取京东商品搜索‘刘亦菲写真’的所有结果，包括商品名和价格</a:t>
            </a:r>
            <a:r>
              <a:rPr lang="zh-CN" altLang="zh-CN" dirty="0" smtClean="0"/>
              <a:t>。</a:t>
            </a:r>
            <a:endParaRPr lang="en-US" altLang="zh-CN" dirty="0" smtClean="0"/>
          </a:p>
          <a:p>
            <a:r>
              <a:rPr lang="zh-CN" altLang="zh-CN" dirty="0"/>
              <a:t>爬取京东需要模拟三个操作，输入查询物品，滚动页面，翻页，模拟之后解析</a:t>
            </a:r>
            <a:r>
              <a:rPr lang="en-US" altLang="zh-CN" dirty="0"/>
              <a:t>html</a:t>
            </a:r>
            <a:r>
              <a:rPr lang="zh-CN" altLang="zh-CN" dirty="0"/>
              <a:t>得到如下结果</a:t>
            </a:r>
            <a:r>
              <a:rPr lang="zh-CN" altLang="zh-CN" dirty="0" smtClean="0"/>
              <a:t>。</a:t>
            </a:r>
            <a:endParaRPr lang="zh-CN" altLang="zh-CN" dirty="0"/>
          </a:p>
        </p:txBody>
      </p:sp>
      <p:sp>
        <p:nvSpPr>
          <p:cNvPr id="35" name="矩形 34"/>
          <p:cNvSpPr/>
          <p:nvPr/>
        </p:nvSpPr>
        <p:spPr>
          <a:xfrm>
            <a:off x="345161" y="2094983"/>
            <a:ext cx="736599" cy="367658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en-US" altLang="zh-CN"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②</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3C5C9E01-271B-44E2-8F2C-8E5CA9F6B36C}"/>
              </a:ext>
            </a:extLst>
          </p:cNvPr>
          <p:cNvSpPr/>
          <p:nvPr/>
        </p:nvSpPr>
        <p:spPr>
          <a:xfrm>
            <a:off x="975757" y="400116"/>
            <a:ext cx="3626314"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加密破解②</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京东</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爬虫</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6" name="矩形 25">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7" name="组合 26">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28" name="组合 27">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33"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9" name="组合 28">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30"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pic>
        <p:nvPicPr>
          <p:cNvPr id="2050" name="图片 7" descr="[AE3S2PWB`OUZ~X4C1DQN~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552" y="2094983"/>
            <a:ext cx="5265737"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6" descr="1R]151I0GZH49[P~SI[UB)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116" y="2094983"/>
            <a:ext cx="5265737"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767840" y="5575069"/>
            <a:ext cx="9659390" cy="646331"/>
          </a:xfrm>
          <a:prstGeom prst="rect">
            <a:avLst/>
          </a:prstGeom>
          <a:noFill/>
        </p:spPr>
        <p:txBody>
          <a:bodyPr wrap="square" rtlCol="0">
            <a:spAutoFit/>
          </a:bodyPr>
          <a:lstStyle/>
          <a:p>
            <a:r>
              <a:rPr lang="en-US" altLang="zh-CN" dirty="0" smtClean="0"/>
              <a:t>PS</a:t>
            </a:r>
            <a:r>
              <a:rPr lang="zh-CN" altLang="en-US" dirty="0" smtClean="0"/>
              <a:t>：在此，我们本来是想做一个通用爬虫，</a:t>
            </a:r>
            <a:r>
              <a:rPr lang="zh-CN" altLang="zh-CN" dirty="0" smtClean="0"/>
              <a:t>但是</a:t>
            </a:r>
            <a:r>
              <a:rPr lang="zh-CN" altLang="zh-CN" dirty="0"/>
              <a:t>发现商品列表里，不同商品分区的</a:t>
            </a:r>
            <a:r>
              <a:rPr lang="en-US" altLang="zh-CN" dirty="0"/>
              <a:t>html</a:t>
            </a:r>
            <a:r>
              <a:rPr lang="zh-CN" altLang="zh-CN" dirty="0"/>
              <a:t>结构不一样，所以就只能复现教程操作</a:t>
            </a:r>
            <a:r>
              <a:rPr lang="zh-CN" altLang="zh-CN" dirty="0" smtClean="0"/>
              <a:t>了</a:t>
            </a:r>
            <a:r>
              <a:rPr lang="zh-CN" altLang="en-US" dirty="0" smtClean="0"/>
              <a:t>。</a:t>
            </a:r>
            <a:endParaRPr lang="zh-CN" altLang="en-US" dirty="0"/>
          </a:p>
        </p:txBody>
      </p:sp>
    </p:spTree>
    <p:extLst>
      <p:ext uri="{BB962C8B-B14F-4D97-AF65-F5344CB8AC3E}">
        <p14:creationId xmlns:p14="http://schemas.microsoft.com/office/powerpoint/2010/main" val="7832613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8429" y="911754"/>
            <a:ext cx="8728364" cy="3139321"/>
          </a:xfrm>
          <a:prstGeom prst="rect">
            <a:avLst/>
          </a:prstGeom>
          <a:noFill/>
        </p:spPr>
        <p:txBody>
          <a:bodyPr wrap="square" rtlCol="0">
            <a:spAutoFit/>
          </a:bodyPr>
          <a:lstStyle/>
          <a:p>
            <a:r>
              <a:rPr lang="en-US" altLang="zh-CN" dirty="0" smtClean="0"/>
              <a:t>What’s More:</a:t>
            </a:r>
            <a:endParaRPr lang="en-US" altLang="zh-CN" dirty="0"/>
          </a:p>
          <a:p>
            <a:r>
              <a:rPr lang="en-US" altLang="zh-CN" dirty="0"/>
              <a:t> </a:t>
            </a:r>
            <a:r>
              <a:rPr lang="en-US" altLang="zh-CN" dirty="0" smtClean="0"/>
              <a:t>   </a:t>
            </a:r>
            <a:r>
              <a:rPr lang="zh-CN" altLang="en-US" dirty="0"/>
              <a:t>现在的反爬虫还有一项技术是：访问频率限制。作为一只网络爬虫，在如今的大数据时代，爬取数据的速度与效率是非常关键的。因此，爬虫在爬取数据时通常会达到一个真实人类浏览网页时所不可能达到的频率。同时，同一时间过量的访问量也有可能造成网站崩溃等异常。因此，网站安全负责人在反爬虫时，可采取对异常</a:t>
            </a:r>
            <a:r>
              <a:rPr lang="en-US" altLang="zh-CN" dirty="0" err="1"/>
              <a:t>ip</a:t>
            </a:r>
            <a:r>
              <a:rPr lang="zh-CN" altLang="en-US" dirty="0"/>
              <a:t>访问频率进行拉黑</a:t>
            </a:r>
            <a:r>
              <a:rPr lang="en-US" altLang="zh-CN" dirty="0" err="1"/>
              <a:t>ip</a:t>
            </a:r>
            <a:r>
              <a:rPr lang="zh-CN" altLang="en-US" dirty="0"/>
              <a:t>等操作等，以进行反爬虫操作</a:t>
            </a:r>
            <a:r>
              <a:rPr lang="zh-CN" altLang="en-US" dirty="0" smtClean="0"/>
              <a:t>。</a:t>
            </a:r>
            <a:endParaRPr lang="en-US" altLang="zh-CN" dirty="0"/>
          </a:p>
          <a:p>
            <a:r>
              <a:rPr lang="en-US" altLang="zh-CN" dirty="0"/>
              <a:t> </a:t>
            </a:r>
            <a:r>
              <a:rPr lang="en-US" altLang="zh-CN" dirty="0" smtClean="0"/>
              <a:t>   </a:t>
            </a:r>
            <a:r>
              <a:rPr lang="zh-CN" altLang="en-US" dirty="0" smtClean="0"/>
              <a:t>针对此反爬虫手段进行反反爬虫的手段之一，是设置</a:t>
            </a:r>
            <a:r>
              <a:rPr lang="en-US" altLang="zh-CN" dirty="0" smtClean="0"/>
              <a:t>sleep()</a:t>
            </a:r>
            <a:r>
              <a:rPr lang="zh-CN" altLang="en-US" dirty="0" smtClean="0"/>
              <a:t>。但同时也应该注意，在</a:t>
            </a:r>
            <a:r>
              <a:rPr lang="en-US" altLang="zh-CN" dirty="0" smtClean="0"/>
              <a:t>sleep</a:t>
            </a:r>
            <a:r>
              <a:rPr lang="zh-CN" altLang="en-US" dirty="0" smtClean="0"/>
              <a:t>等待的时间与爬虫软件需求之间作一个权衡，选择一个合适的等待时间。</a:t>
            </a:r>
            <a:endParaRPr lang="en-US" altLang="zh-CN" dirty="0" smtClean="0"/>
          </a:p>
          <a:p>
            <a:r>
              <a:rPr lang="en-US" altLang="zh-CN" dirty="0"/>
              <a:t> </a:t>
            </a:r>
            <a:r>
              <a:rPr lang="en-US" altLang="zh-CN" dirty="0" smtClean="0"/>
              <a:t>   </a:t>
            </a:r>
            <a:r>
              <a:rPr lang="zh-CN" altLang="en-US" dirty="0" smtClean="0"/>
              <a:t>因此本次几个实例在爬取数据时都没有达到网站限制的访问频率与访问量，因此没有触发此反爬虫机制。但我们在实例②的源代码中加入了</a:t>
            </a:r>
            <a:r>
              <a:rPr lang="en-US" altLang="zh-CN" dirty="0" err="1" smtClean="0"/>
              <a:t>time.sleep</a:t>
            </a:r>
            <a:r>
              <a:rPr lang="en-US" altLang="zh-CN" dirty="0" smtClean="0"/>
              <a:t>()</a:t>
            </a:r>
            <a:r>
              <a:rPr lang="zh-CN" altLang="en-US" dirty="0" smtClean="0"/>
              <a:t>以应对可能出现的针对访问频率限制的反爬虫机制，如下图。</a:t>
            </a:r>
            <a:endParaRPr lang="zh-CN" altLang="en-US" dirty="0"/>
          </a:p>
        </p:txBody>
      </p:sp>
      <p:sp>
        <p:nvSpPr>
          <p:cNvPr id="35" name="矩形 34"/>
          <p:cNvSpPr/>
          <p:nvPr/>
        </p:nvSpPr>
        <p:spPr>
          <a:xfrm>
            <a:off x="345161" y="2094983"/>
            <a:ext cx="736599" cy="367658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en-US" altLang="zh-CN"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②</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3C5C9E01-271B-44E2-8F2C-8E5CA9F6B36C}"/>
              </a:ext>
            </a:extLst>
          </p:cNvPr>
          <p:cNvSpPr/>
          <p:nvPr/>
        </p:nvSpPr>
        <p:spPr>
          <a:xfrm>
            <a:off x="975757" y="400116"/>
            <a:ext cx="3626314"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jax</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加密破解②</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京东</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爬虫</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6" name="矩形 25">
            <a:extLst>
              <a:ext uri="{FF2B5EF4-FFF2-40B4-BE49-F238E27FC236}">
                <a16:creationId xmlns:a16="http://schemas.microsoft.com/office/drawing/2014/main" id="{078A31CF-A1FE-4017-BBE5-0FAE2F178080}"/>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03</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7" name="组合 26">
            <a:extLst>
              <a:ext uri="{FF2B5EF4-FFF2-40B4-BE49-F238E27FC236}">
                <a16:creationId xmlns:a16="http://schemas.microsoft.com/office/drawing/2014/main" id="{3F896AF0-193D-44D4-B021-C3A128C56781}"/>
              </a:ext>
            </a:extLst>
          </p:cNvPr>
          <p:cNvGrpSpPr/>
          <p:nvPr/>
        </p:nvGrpSpPr>
        <p:grpSpPr>
          <a:xfrm>
            <a:off x="346483" y="280751"/>
            <a:ext cx="523122" cy="653826"/>
            <a:chOff x="2668588" y="1189513"/>
            <a:chExt cx="3238500" cy="4047650"/>
          </a:xfrm>
        </p:grpSpPr>
        <p:grpSp>
          <p:nvGrpSpPr>
            <p:cNvPr id="28" name="组合 27">
              <a:extLst>
                <a:ext uri="{FF2B5EF4-FFF2-40B4-BE49-F238E27FC236}">
                  <a16:creationId xmlns:a16="http://schemas.microsoft.com/office/drawing/2014/main" id="{9057B277-0470-476F-9146-5B9D6B4FD7E0}"/>
                </a:ext>
              </a:extLst>
            </p:cNvPr>
            <p:cNvGrpSpPr/>
            <p:nvPr/>
          </p:nvGrpSpPr>
          <p:grpSpPr>
            <a:xfrm>
              <a:off x="2668588" y="1189513"/>
              <a:ext cx="3238500" cy="1309688"/>
              <a:chOff x="4478338" y="1241901"/>
              <a:chExt cx="3238500" cy="1309688"/>
            </a:xfrm>
          </p:grpSpPr>
          <p:sp>
            <p:nvSpPr>
              <p:cNvPr id="33" name="Freeform 5">
                <a:extLst>
                  <a:ext uri="{FF2B5EF4-FFF2-40B4-BE49-F238E27FC236}">
                    <a16:creationId xmlns:a16="http://schemas.microsoft.com/office/drawing/2014/main" id="{A8966805-8DF1-468A-BFE7-FD1BE93C8238}"/>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4" name="Freeform 9">
                <a:extLst>
                  <a:ext uri="{FF2B5EF4-FFF2-40B4-BE49-F238E27FC236}">
                    <a16:creationId xmlns:a16="http://schemas.microsoft.com/office/drawing/2014/main" id="{A5BBBDCC-97A3-48FE-8631-57188EEDD18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9" name="组合 28">
              <a:extLst>
                <a:ext uri="{FF2B5EF4-FFF2-40B4-BE49-F238E27FC236}">
                  <a16:creationId xmlns:a16="http://schemas.microsoft.com/office/drawing/2014/main" id="{ACABFC4B-1D8E-49DE-9E19-B79819364D16}"/>
                </a:ext>
              </a:extLst>
            </p:cNvPr>
            <p:cNvGrpSpPr/>
            <p:nvPr/>
          </p:nvGrpSpPr>
          <p:grpSpPr>
            <a:xfrm>
              <a:off x="2668588" y="3924300"/>
              <a:ext cx="3238500" cy="1312863"/>
              <a:chOff x="4478338" y="3976688"/>
              <a:chExt cx="3238500" cy="1312863"/>
            </a:xfrm>
          </p:grpSpPr>
          <p:sp>
            <p:nvSpPr>
              <p:cNvPr id="30" name="Freeform 6">
                <a:extLst>
                  <a:ext uri="{FF2B5EF4-FFF2-40B4-BE49-F238E27FC236}">
                    <a16:creationId xmlns:a16="http://schemas.microsoft.com/office/drawing/2014/main" id="{FBE0998C-EC0E-4B8E-A205-47511E63E687}"/>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 name="Freeform 7">
                <a:extLst>
                  <a:ext uri="{FF2B5EF4-FFF2-40B4-BE49-F238E27FC236}">
                    <a16:creationId xmlns:a16="http://schemas.microsoft.com/office/drawing/2014/main" id="{86290785-AE3F-44DA-A506-E95E5D5FCD72}"/>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2" name="Freeform 8">
                <a:extLst>
                  <a:ext uri="{FF2B5EF4-FFF2-40B4-BE49-F238E27FC236}">
                    <a16:creationId xmlns:a16="http://schemas.microsoft.com/office/drawing/2014/main" id="{DC8DCFA2-7EF7-4B02-A273-1F195B81CE1A}"/>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pic>
        <p:nvPicPr>
          <p:cNvPr id="4" name="图片 3"/>
          <p:cNvPicPr>
            <a:picLocks noChangeAspect="1"/>
          </p:cNvPicPr>
          <p:nvPr/>
        </p:nvPicPr>
        <p:blipFill>
          <a:blip r:embed="rId3"/>
          <a:stretch>
            <a:fillRect/>
          </a:stretch>
        </p:blipFill>
        <p:spPr>
          <a:xfrm>
            <a:off x="1978429" y="4101048"/>
            <a:ext cx="8757545" cy="2168316"/>
          </a:xfrm>
          <a:prstGeom prst="rect">
            <a:avLst/>
          </a:prstGeom>
        </p:spPr>
      </p:pic>
    </p:spTree>
    <p:extLst>
      <p:ext uri="{BB962C8B-B14F-4D97-AF65-F5344CB8AC3E}">
        <p14:creationId xmlns:p14="http://schemas.microsoft.com/office/powerpoint/2010/main" val="127950448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1735592" y="3087308"/>
            <a:ext cx="2519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dirty="0">
                <a:solidFill>
                  <a:schemeClr val="accent4"/>
                </a:solidFill>
                <a:latin typeface="迷你简汉真广标"/>
                <a:ea typeface="迷你简汉真广标"/>
                <a:cs typeface="迷你简汉真广标"/>
              </a:rPr>
              <a:t>PART</a:t>
            </a:r>
          </a:p>
          <a:p>
            <a:pPr eaLnBrk="1" hangingPunct="1"/>
            <a:r>
              <a:rPr lang="en-US" altLang="zh-CN" sz="6000" dirty="0">
                <a:solidFill>
                  <a:schemeClr val="accent4"/>
                </a:solidFill>
                <a:latin typeface="迷你简汉真广标"/>
                <a:ea typeface="迷你简汉真广标"/>
                <a:cs typeface="迷你简汉真广标"/>
              </a:rPr>
              <a:t>FOUR</a:t>
            </a:r>
            <a:endParaRPr lang="zh-CN" altLang="en-US" sz="6000" dirty="0">
              <a:solidFill>
                <a:schemeClr val="accent4"/>
              </a:solidFill>
              <a:latin typeface="迷你简汉真广标"/>
              <a:ea typeface="迷你简汉真广标"/>
              <a:cs typeface="迷你简汉真广标"/>
            </a:endParaRPr>
          </a:p>
        </p:txBody>
      </p:sp>
      <p:grpSp>
        <p:nvGrpSpPr>
          <p:cNvPr id="5" name="组合 4">
            <a:extLst>
              <a:ext uri="{FF2B5EF4-FFF2-40B4-BE49-F238E27FC236}">
                <a16:creationId xmlns:a16="http://schemas.microsoft.com/office/drawing/2014/main" id="{5B6B97D0-87AD-4ACD-A99C-CF57C09D3A0E}"/>
              </a:ext>
            </a:extLst>
          </p:cNvPr>
          <p:cNvGrpSpPr/>
          <p:nvPr/>
        </p:nvGrpSpPr>
        <p:grpSpPr>
          <a:xfrm>
            <a:off x="3971499" y="1030030"/>
            <a:ext cx="3880215" cy="5196599"/>
            <a:chOff x="-3944524" y="1072014"/>
            <a:chExt cx="3880215" cy="5196599"/>
          </a:xfrm>
        </p:grpSpPr>
        <p:sp>
          <p:nvSpPr>
            <p:cNvPr id="25" name="文本框 24">
              <a:extLst>
                <a:ext uri="{FF2B5EF4-FFF2-40B4-BE49-F238E27FC236}">
                  <a16:creationId xmlns:a16="http://schemas.microsoft.com/office/drawing/2014/main" id="{4F7E1B25-CFB1-4380-8838-83D2EFE40633}"/>
                </a:ext>
              </a:extLst>
            </p:cNvPr>
            <p:cNvSpPr txBox="1"/>
            <p:nvPr/>
          </p:nvSpPr>
          <p:spPr>
            <a:xfrm>
              <a:off x="-1640114" y="1072014"/>
              <a:ext cx="1575805" cy="5196599"/>
            </a:xfrm>
            <a:custGeom>
              <a:avLst/>
              <a:gdLst/>
              <a:ahLst/>
              <a:cxnLst/>
              <a:rect l="l" t="t" r="r" b="b"/>
              <a:pathLst>
                <a:path w="1575805" h="5196599">
                  <a:moveTo>
                    <a:pt x="0" y="0"/>
                  </a:moveTo>
                  <a:lnTo>
                    <a:pt x="816047" y="0"/>
                  </a:lnTo>
                  <a:lnTo>
                    <a:pt x="816047" y="3422600"/>
                  </a:lnTo>
                  <a:lnTo>
                    <a:pt x="1575805" y="3422600"/>
                  </a:lnTo>
                  <a:lnTo>
                    <a:pt x="1575805" y="4108596"/>
                  </a:lnTo>
                  <a:lnTo>
                    <a:pt x="816047" y="4108596"/>
                  </a:lnTo>
                  <a:lnTo>
                    <a:pt x="816047" y="5196599"/>
                  </a:lnTo>
                  <a:lnTo>
                    <a:pt x="967" y="5196599"/>
                  </a:lnTo>
                  <a:lnTo>
                    <a:pt x="967" y="4108596"/>
                  </a:lnTo>
                  <a:lnTo>
                    <a:pt x="0" y="4108596"/>
                  </a:lnTo>
                  <a:lnTo>
                    <a:pt x="0" y="3422600"/>
                  </a:lnTo>
                  <a:lnTo>
                    <a:pt x="967" y="3422600"/>
                  </a:lnTo>
                  <a:lnTo>
                    <a:pt x="967" y="885155"/>
                  </a:lnTo>
                  <a:lnTo>
                    <a:pt x="0" y="886720"/>
                  </a:lnTo>
                  <a:lnTo>
                    <a:pt x="0" y="0"/>
                  </a:lnTo>
                  <a:close/>
                </a:path>
              </a:pathLst>
            </a:custGeom>
            <a:solidFill>
              <a:schemeClr val="accent4"/>
            </a:solidFill>
            <a:ln>
              <a:noFill/>
            </a:ln>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59500">
                  <a:ea typeface="迷你简汉真广标" panose="02010609000101010101" pitchFamily="49" charset="-122"/>
                </a:defRPr>
              </a:lvl1pPr>
            </a:lstStyle>
            <a:p>
              <a:endParaRPr lang="zh-CN" altLang="en-US" dirty="0"/>
            </a:p>
          </p:txBody>
        </p:sp>
        <p:sp>
          <p:nvSpPr>
            <p:cNvPr id="22" name="文本框 21">
              <a:extLst>
                <a:ext uri="{FF2B5EF4-FFF2-40B4-BE49-F238E27FC236}">
                  <a16:creationId xmlns:a16="http://schemas.microsoft.com/office/drawing/2014/main" id="{FC940D0B-18CF-4051-A793-65A136ADF991}"/>
                </a:ext>
              </a:extLst>
            </p:cNvPr>
            <p:cNvSpPr txBox="1"/>
            <p:nvPr/>
          </p:nvSpPr>
          <p:spPr>
            <a:xfrm>
              <a:off x="-3944524" y="1072014"/>
              <a:ext cx="2307813" cy="4108596"/>
            </a:xfrm>
            <a:custGeom>
              <a:avLst/>
              <a:gdLst/>
              <a:ahLst/>
              <a:cxnLst/>
              <a:rect l="l" t="t" r="r" b="b"/>
              <a:pathLst>
                <a:path w="2307813" h="4108596">
                  <a:moveTo>
                    <a:pt x="2142813" y="0"/>
                  </a:moveTo>
                  <a:lnTo>
                    <a:pt x="2307813" y="0"/>
                  </a:lnTo>
                  <a:lnTo>
                    <a:pt x="2307813" y="886720"/>
                  </a:lnTo>
                  <a:lnTo>
                    <a:pt x="741317" y="3422600"/>
                  </a:lnTo>
                  <a:lnTo>
                    <a:pt x="2307813" y="3422600"/>
                  </a:lnTo>
                  <a:lnTo>
                    <a:pt x="2307813" y="4108596"/>
                  </a:lnTo>
                  <a:lnTo>
                    <a:pt x="0" y="4108596"/>
                  </a:lnTo>
                  <a:lnTo>
                    <a:pt x="0" y="3411536"/>
                  </a:lnTo>
                  <a:lnTo>
                    <a:pt x="2142813" y="0"/>
                  </a:lnTo>
                  <a:close/>
                </a:path>
              </a:pathLst>
            </a:custGeom>
            <a:solidFill>
              <a:schemeClr val="accent3"/>
            </a:solidFill>
            <a:ln>
              <a:noFill/>
            </a:ln>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defRPr sz="59500">
                  <a:ea typeface="迷你简汉真广标" panose="02010609000101010101" pitchFamily="49" charset="-122"/>
                </a:defRPr>
              </a:lvl1pPr>
            </a:lstStyle>
            <a:p>
              <a:endParaRPr lang="zh-CN" altLang="en-US" dirty="0"/>
            </a:p>
          </p:txBody>
        </p:sp>
      </p:grpSp>
      <p:sp>
        <p:nvSpPr>
          <p:cNvPr id="9" name="矩形 8">
            <a:extLst>
              <a:ext uri="{FF2B5EF4-FFF2-40B4-BE49-F238E27FC236}">
                <a16:creationId xmlns:a16="http://schemas.microsoft.com/office/drawing/2014/main" id="{D584B33B-9264-4D38-A234-4276E2DED628}"/>
              </a:ext>
            </a:extLst>
          </p:cNvPr>
          <p:cNvSpPr/>
          <p:nvPr/>
        </p:nvSpPr>
        <p:spPr>
          <a:xfrm>
            <a:off x="7750798" y="3305163"/>
            <a:ext cx="3891855" cy="646331"/>
          </a:xfrm>
          <a:prstGeom prst="rect">
            <a:avLst/>
          </a:prstGeom>
        </p:spPr>
        <p:txBody>
          <a:bodyPr wrap="square">
            <a:spAutoFit/>
          </a:bodyPr>
          <a:lstStyle/>
          <a:p>
            <a:r>
              <a:rPr lang="zh-CN" altLang="en-US" sz="3600" b="1" dirty="0" smtClean="0">
                <a:solidFill>
                  <a:schemeClr val="accent3"/>
                </a:solidFill>
                <a:latin typeface="微软雅黑" panose="020B0503020204020204" pitchFamily="34" charset="-122"/>
                <a:ea typeface="微软雅黑" panose="020B0503020204020204" pitchFamily="34" charset="-122"/>
              </a:rPr>
              <a:t>蜜罐技术*</a:t>
            </a:r>
            <a:endParaRPr lang="zh-CN" altLang="en-US" sz="3600" b="1" dirty="0">
              <a:solidFill>
                <a:schemeClr val="accent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687598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205118" y="-354676"/>
            <a:ext cx="8728365" cy="6799810"/>
            <a:chOff x="2289597" y="3126594"/>
            <a:chExt cx="6782300" cy="5474192"/>
          </a:xfrm>
        </p:grpSpPr>
        <p:sp>
          <p:nvSpPr>
            <p:cNvPr id="17" name="矩形 16"/>
            <p:cNvSpPr/>
            <p:nvPr/>
          </p:nvSpPr>
          <p:spPr>
            <a:xfrm>
              <a:off x="5363435" y="4181185"/>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18" name="矩形 17"/>
            <p:cNvSpPr/>
            <p:nvPr/>
          </p:nvSpPr>
          <p:spPr>
            <a:xfrm>
              <a:off x="2289597" y="3126594"/>
              <a:ext cx="2917372" cy="338554"/>
            </a:xfrm>
            <a:prstGeom prst="rect">
              <a:avLst/>
            </a:prstGeom>
          </p:spPr>
          <p:txBody>
            <a:bodyPr wrap="square">
              <a:spAutoFit/>
            </a:bodyPr>
            <a:lstStyle/>
            <a:p>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1843215" y="1964754"/>
            <a:ext cx="1861119" cy="3106010"/>
          </a:xfrm>
          <a:prstGeom prst="rect">
            <a:avLst/>
          </a:prstGeom>
          <a:no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蜜</a:t>
            </a:r>
            <a:endParaRPr lang="en-US" altLang="zh-CN"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罐</a:t>
            </a:r>
            <a:endParaRPr lang="en-US" altLang="zh-CN"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技</a:t>
            </a:r>
            <a:endParaRPr lang="en-US" altLang="zh-CN"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r>
              <a:rPr lang="zh-CN" altLang="en-US" sz="4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术</a:t>
            </a:r>
            <a:endParaRPr lang="zh-CN" altLang="en-US" sz="4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5365987" y="1211095"/>
            <a:ext cx="4362450" cy="481086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蜜罐技术本质上是一种对攻击方进行欺骗的技术，通过布置一些作为诱饵的主机、网络服务或者信息，诱使攻击方对它们实施攻击，从而可以对攻击行为进行捕获和分析，了解攻击方所使用的工具与方法，推测攻击意图和动机，能够让防御方清晰地了解他们所面对的安全威胁，并通过技术和管理手段来增强实际系统的安全防护能力。</a:t>
            </a:r>
          </a:p>
          <a:p>
            <a:r>
              <a:rPr lang="zh-CN" altLang="en-US" dirty="0">
                <a:solidFill>
                  <a:schemeClr val="bg1"/>
                </a:solidFill>
                <a:latin typeface="微软雅黑" panose="020B0503020204020204" pitchFamily="34" charset="-122"/>
                <a:ea typeface="微软雅黑" panose="020B0503020204020204" pitchFamily="34" charset="-122"/>
              </a:rPr>
              <a:t>蜜罐好比是情报收集系统。蜜罐好像是故意让人攻击的目标，引诱黑客前来攻击。所以攻击者入侵后，你就可以知道他是如何得逞的，随时了解针对服务器发动的最新的攻击和漏洞。还可以通过窃听黑客之间的联系，收集黑客所用的种种工具，并且掌握他们的社交网络。</a:t>
            </a:r>
          </a:p>
          <a:p>
            <a:pPr algn="just">
              <a:lnSpc>
                <a:spcPct val="15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74C4437-EBB4-4707-B6FF-9A65D8495D18}"/>
              </a:ext>
            </a:extLst>
          </p:cNvPr>
          <p:cNvSpPr/>
          <p:nvPr/>
        </p:nvSpPr>
        <p:spPr>
          <a:xfrm>
            <a:off x="1205118" y="374127"/>
            <a:ext cx="1415772" cy="461665"/>
          </a:xfrm>
          <a:prstGeom prst="rect">
            <a:avLst/>
          </a:prstGeom>
          <a:noFill/>
        </p:spPr>
        <p:txBody>
          <a:bodyPr wrap="none">
            <a:spAutoFit/>
          </a:bodyPr>
          <a:lstStyle/>
          <a:p>
            <a:pPr algn="ct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蜜罐技术</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20C5AF7D-97C3-4D59-B939-E1B9CA4ED4A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lumMod val="75000"/>
                    <a:lumOff val="25000"/>
                  </a:schemeClr>
                </a:solidFill>
                <a:latin typeface="+mj-lt"/>
                <a:ea typeface="微软雅黑" panose="020B0503020204020204" pitchFamily="34" charset="-122"/>
              </a:rPr>
              <a:t>04</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4" name="组合 23">
            <a:extLst>
              <a:ext uri="{FF2B5EF4-FFF2-40B4-BE49-F238E27FC236}">
                <a16:creationId xmlns:a16="http://schemas.microsoft.com/office/drawing/2014/main" id="{4C48C4E0-CB7F-4AF5-8725-FEA9B3A899F5}"/>
              </a:ext>
            </a:extLst>
          </p:cNvPr>
          <p:cNvGrpSpPr/>
          <p:nvPr/>
        </p:nvGrpSpPr>
        <p:grpSpPr>
          <a:xfrm>
            <a:off x="346483" y="280751"/>
            <a:ext cx="523122" cy="653826"/>
            <a:chOff x="2668588" y="1189513"/>
            <a:chExt cx="3238500" cy="4047650"/>
          </a:xfrm>
        </p:grpSpPr>
        <p:grpSp>
          <p:nvGrpSpPr>
            <p:cNvPr id="25" name="组合 24">
              <a:extLst>
                <a:ext uri="{FF2B5EF4-FFF2-40B4-BE49-F238E27FC236}">
                  <a16:creationId xmlns:a16="http://schemas.microsoft.com/office/drawing/2014/main" id="{A68FF2DD-3BA9-4668-8AB9-18D75D9B2DB4}"/>
                </a:ext>
              </a:extLst>
            </p:cNvPr>
            <p:cNvGrpSpPr/>
            <p:nvPr/>
          </p:nvGrpSpPr>
          <p:grpSpPr>
            <a:xfrm>
              <a:off x="2668588" y="1189513"/>
              <a:ext cx="3238500" cy="1309688"/>
              <a:chOff x="4478338" y="1241901"/>
              <a:chExt cx="3238500" cy="1309688"/>
            </a:xfrm>
          </p:grpSpPr>
          <p:sp>
            <p:nvSpPr>
              <p:cNvPr id="30" name="Freeform 5">
                <a:extLst>
                  <a:ext uri="{FF2B5EF4-FFF2-40B4-BE49-F238E27FC236}">
                    <a16:creationId xmlns:a16="http://schemas.microsoft.com/office/drawing/2014/main" id="{B450C66E-9A91-46B7-AABB-87161EBD8FA6}"/>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 name="Freeform 9">
                <a:extLst>
                  <a:ext uri="{FF2B5EF4-FFF2-40B4-BE49-F238E27FC236}">
                    <a16:creationId xmlns:a16="http://schemas.microsoft.com/office/drawing/2014/main" id="{370CC05F-35BF-45FF-B9CA-A9DD1B214D26}"/>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6" name="组合 25">
              <a:extLst>
                <a:ext uri="{FF2B5EF4-FFF2-40B4-BE49-F238E27FC236}">
                  <a16:creationId xmlns:a16="http://schemas.microsoft.com/office/drawing/2014/main" id="{3DD834C7-508F-4623-B132-8CD34CEFAAF3}"/>
                </a:ext>
              </a:extLst>
            </p:cNvPr>
            <p:cNvGrpSpPr/>
            <p:nvPr/>
          </p:nvGrpSpPr>
          <p:grpSpPr>
            <a:xfrm>
              <a:off x="2668588" y="3924300"/>
              <a:ext cx="3238500" cy="1312863"/>
              <a:chOff x="4478338" y="3976688"/>
              <a:chExt cx="3238500" cy="1312863"/>
            </a:xfrm>
          </p:grpSpPr>
          <p:sp>
            <p:nvSpPr>
              <p:cNvPr id="27" name="Freeform 6">
                <a:extLst>
                  <a:ext uri="{FF2B5EF4-FFF2-40B4-BE49-F238E27FC236}">
                    <a16:creationId xmlns:a16="http://schemas.microsoft.com/office/drawing/2014/main" id="{F39F0A11-9912-45F1-BC35-AD7A80F94C7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 name="Freeform 7">
                <a:extLst>
                  <a:ext uri="{FF2B5EF4-FFF2-40B4-BE49-F238E27FC236}">
                    <a16:creationId xmlns:a16="http://schemas.microsoft.com/office/drawing/2014/main" id="{7FA3DC67-64B7-4F03-8BF2-278529BF4249}"/>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 name="Freeform 8">
                <a:extLst>
                  <a:ext uri="{FF2B5EF4-FFF2-40B4-BE49-F238E27FC236}">
                    <a16:creationId xmlns:a16="http://schemas.microsoft.com/office/drawing/2014/main" id="{374AF6F1-1CA7-4F3A-8AE3-9D616DE388FD}"/>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5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5000">
                                          <p:cBhvr additive="base">
                                            <p:cTn id="7" dur="2000" fill="hold"/>
                                            <p:tgtEl>
                                              <p:spTgt spid="8"/>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8"/>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p:stCondLst>
                                        <p:cond delay="150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p:stCondLst>
                                        <p:cond delay="150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F74C4437-EBB4-4707-B6FF-9A65D8495D18}"/>
              </a:ext>
            </a:extLst>
          </p:cNvPr>
          <p:cNvSpPr/>
          <p:nvPr/>
        </p:nvSpPr>
        <p:spPr>
          <a:xfrm>
            <a:off x="1205118" y="374127"/>
            <a:ext cx="1415772" cy="461665"/>
          </a:xfrm>
          <a:prstGeom prst="rect">
            <a:avLst/>
          </a:prstGeom>
          <a:noFill/>
        </p:spPr>
        <p:txBody>
          <a:bodyPr wrap="none">
            <a:spAutoFit/>
          </a:bodyPr>
          <a:lstStyle/>
          <a:p>
            <a:pPr algn="ct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蜜罐技术</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20C5AF7D-97C3-4D59-B939-E1B9CA4ED4A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lumMod val="75000"/>
                    <a:lumOff val="25000"/>
                  </a:schemeClr>
                </a:solidFill>
                <a:latin typeface="+mj-lt"/>
                <a:ea typeface="微软雅黑" panose="020B0503020204020204" pitchFamily="34" charset="-122"/>
              </a:rPr>
              <a:t>04</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4" name="组合 23">
            <a:extLst>
              <a:ext uri="{FF2B5EF4-FFF2-40B4-BE49-F238E27FC236}">
                <a16:creationId xmlns:a16="http://schemas.microsoft.com/office/drawing/2014/main" id="{4C48C4E0-CB7F-4AF5-8725-FEA9B3A899F5}"/>
              </a:ext>
            </a:extLst>
          </p:cNvPr>
          <p:cNvGrpSpPr/>
          <p:nvPr/>
        </p:nvGrpSpPr>
        <p:grpSpPr>
          <a:xfrm>
            <a:off x="346483" y="280751"/>
            <a:ext cx="523122" cy="653826"/>
            <a:chOff x="2668588" y="1189513"/>
            <a:chExt cx="3238500" cy="4047650"/>
          </a:xfrm>
        </p:grpSpPr>
        <p:grpSp>
          <p:nvGrpSpPr>
            <p:cNvPr id="25" name="组合 24">
              <a:extLst>
                <a:ext uri="{FF2B5EF4-FFF2-40B4-BE49-F238E27FC236}">
                  <a16:creationId xmlns:a16="http://schemas.microsoft.com/office/drawing/2014/main" id="{A68FF2DD-3BA9-4668-8AB9-18D75D9B2DB4}"/>
                </a:ext>
              </a:extLst>
            </p:cNvPr>
            <p:cNvGrpSpPr/>
            <p:nvPr/>
          </p:nvGrpSpPr>
          <p:grpSpPr>
            <a:xfrm>
              <a:off x="2668588" y="1189513"/>
              <a:ext cx="3238500" cy="1309688"/>
              <a:chOff x="4478338" y="1241901"/>
              <a:chExt cx="3238500" cy="1309688"/>
            </a:xfrm>
          </p:grpSpPr>
          <p:sp>
            <p:nvSpPr>
              <p:cNvPr id="30" name="Freeform 5">
                <a:extLst>
                  <a:ext uri="{FF2B5EF4-FFF2-40B4-BE49-F238E27FC236}">
                    <a16:creationId xmlns:a16="http://schemas.microsoft.com/office/drawing/2014/main" id="{B450C66E-9A91-46B7-AABB-87161EBD8FA6}"/>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 name="Freeform 9">
                <a:extLst>
                  <a:ext uri="{FF2B5EF4-FFF2-40B4-BE49-F238E27FC236}">
                    <a16:creationId xmlns:a16="http://schemas.microsoft.com/office/drawing/2014/main" id="{370CC05F-35BF-45FF-B9CA-A9DD1B214D26}"/>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6" name="组合 25">
              <a:extLst>
                <a:ext uri="{FF2B5EF4-FFF2-40B4-BE49-F238E27FC236}">
                  <a16:creationId xmlns:a16="http://schemas.microsoft.com/office/drawing/2014/main" id="{3DD834C7-508F-4623-B132-8CD34CEFAAF3}"/>
                </a:ext>
              </a:extLst>
            </p:cNvPr>
            <p:cNvGrpSpPr/>
            <p:nvPr/>
          </p:nvGrpSpPr>
          <p:grpSpPr>
            <a:xfrm>
              <a:off x="2668588" y="3924300"/>
              <a:ext cx="3238500" cy="1312863"/>
              <a:chOff x="4478338" y="3976688"/>
              <a:chExt cx="3238500" cy="1312863"/>
            </a:xfrm>
          </p:grpSpPr>
          <p:sp>
            <p:nvSpPr>
              <p:cNvPr id="27" name="Freeform 6">
                <a:extLst>
                  <a:ext uri="{FF2B5EF4-FFF2-40B4-BE49-F238E27FC236}">
                    <a16:creationId xmlns:a16="http://schemas.microsoft.com/office/drawing/2014/main" id="{F39F0A11-9912-45F1-BC35-AD7A80F94C7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 name="Freeform 7">
                <a:extLst>
                  <a:ext uri="{FF2B5EF4-FFF2-40B4-BE49-F238E27FC236}">
                    <a16:creationId xmlns:a16="http://schemas.microsoft.com/office/drawing/2014/main" id="{7FA3DC67-64B7-4F03-8BF2-278529BF4249}"/>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 name="Freeform 8">
                <a:extLst>
                  <a:ext uri="{FF2B5EF4-FFF2-40B4-BE49-F238E27FC236}">
                    <a16:creationId xmlns:a16="http://schemas.microsoft.com/office/drawing/2014/main" id="{374AF6F1-1CA7-4F3A-8AE3-9D616DE388FD}"/>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086196" y="1064029"/>
            <a:ext cx="9587346" cy="646331"/>
          </a:xfrm>
          <a:prstGeom prst="rect">
            <a:avLst/>
          </a:prstGeom>
          <a:noFill/>
        </p:spPr>
        <p:txBody>
          <a:bodyPr wrap="square" rtlCol="0">
            <a:spAutoFit/>
          </a:bodyPr>
          <a:lstStyle/>
          <a:p>
            <a:r>
              <a:rPr lang="zh-CN" altLang="en-US" dirty="0" smtClean="0"/>
              <a:t>关于蜜罐技术我们小组没有进行反反爬虫的实战实例，但是我们发现，在我们华工的新版与老版的教务系统中，都使用了蜜罐技术</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483" y="1938597"/>
            <a:ext cx="5297956" cy="2988079"/>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4587" y="2596259"/>
            <a:ext cx="5723684" cy="3228192"/>
          </a:xfrm>
          <a:prstGeom prst="rect">
            <a:avLst/>
          </a:prstGeom>
        </p:spPr>
      </p:pic>
    </p:spTree>
    <p:extLst>
      <p:ext uri="{BB962C8B-B14F-4D97-AF65-F5344CB8AC3E}">
        <p14:creationId xmlns:p14="http://schemas.microsoft.com/office/powerpoint/2010/main" val="1310029858"/>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F74C4437-EBB4-4707-B6FF-9A65D8495D18}"/>
              </a:ext>
            </a:extLst>
          </p:cNvPr>
          <p:cNvSpPr/>
          <p:nvPr/>
        </p:nvSpPr>
        <p:spPr>
          <a:xfrm>
            <a:off x="1205118" y="374127"/>
            <a:ext cx="1415772" cy="461665"/>
          </a:xfrm>
          <a:prstGeom prst="rect">
            <a:avLst/>
          </a:prstGeom>
          <a:noFill/>
        </p:spPr>
        <p:txBody>
          <a:bodyPr wrap="none">
            <a:spAutoFit/>
          </a:bodyPr>
          <a:lstStyle/>
          <a:p>
            <a:pPr algn="ct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蜜罐技术</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20C5AF7D-97C3-4D59-B939-E1B9CA4ED4A7}"/>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lumMod val="75000"/>
                    <a:lumOff val="25000"/>
                  </a:schemeClr>
                </a:solidFill>
                <a:latin typeface="+mj-lt"/>
                <a:ea typeface="微软雅黑" panose="020B0503020204020204" pitchFamily="34" charset="-122"/>
              </a:rPr>
              <a:t>04</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4" name="组合 23">
            <a:extLst>
              <a:ext uri="{FF2B5EF4-FFF2-40B4-BE49-F238E27FC236}">
                <a16:creationId xmlns:a16="http://schemas.microsoft.com/office/drawing/2014/main" id="{4C48C4E0-CB7F-4AF5-8725-FEA9B3A899F5}"/>
              </a:ext>
            </a:extLst>
          </p:cNvPr>
          <p:cNvGrpSpPr/>
          <p:nvPr/>
        </p:nvGrpSpPr>
        <p:grpSpPr>
          <a:xfrm>
            <a:off x="346483" y="280751"/>
            <a:ext cx="523122" cy="653826"/>
            <a:chOff x="2668588" y="1189513"/>
            <a:chExt cx="3238500" cy="4047650"/>
          </a:xfrm>
        </p:grpSpPr>
        <p:grpSp>
          <p:nvGrpSpPr>
            <p:cNvPr id="25" name="组合 24">
              <a:extLst>
                <a:ext uri="{FF2B5EF4-FFF2-40B4-BE49-F238E27FC236}">
                  <a16:creationId xmlns:a16="http://schemas.microsoft.com/office/drawing/2014/main" id="{A68FF2DD-3BA9-4668-8AB9-18D75D9B2DB4}"/>
                </a:ext>
              </a:extLst>
            </p:cNvPr>
            <p:cNvGrpSpPr/>
            <p:nvPr/>
          </p:nvGrpSpPr>
          <p:grpSpPr>
            <a:xfrm>
              <a:off x="2668588" y="1189513"/>
              <a:ext cx="3238500" cy="1309688"/>
              <a:chOff x="4478338" y="1241901"/>
              <a:chExt cx="3238500" cy="1309688"/>
            </a:xfrm>
          </p:grpSpPr>
          <p:sp>
            <p:nvSpPr>
              <p:cNvPr id="30" name="Freeform 5">
                <a:extLst>
                  <a:ext uri="{FF2B5EF4-FFF2-40B4-BE49-F238E27FC236}">
                    <a16:creationId xmlns:a16="http://schemas.microsoft.com/office/drawing/2014/main" id="{B450C66E-9A91-46B7-AABB-87161EBD8FA6}"/>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1" name="Freeform 9">
                <a:extLst>
                  <a:ext uri="{FF2B5EF4-FFF2-40B4-BE49-F238E27FC236}">
                    <a16:creationId xmlns:a16="http://schemas.microsoft.com/office/drawing/2014/main" id="{370CC05F-35BF-45FF-B9CA-A9DD1B214D26}"/>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6" name="组合 25">
              <a:extLst>
                <a:ext uri="{FF2B5EF4-FFF2-40B4-BE49-F238E27FC236}">
                  <a16:creationId xmlns:a16="http://schemas.microsoft.com/office/drawing/2014/main" id="{3DD834C7-508F-4623-B132-8CD34CEFAAF3}"/>
                </a:ext>
              </a:extLst>
            </p:cNvPr>
            <p:cNvGrpSpPr/>
            <p:nvPr/>
          </p:nvGrpSpPr>
          <p:grpSpPr>
            <a:xfrm>
              <a:off x="2668588" y="3924300"/>
              <a:ext cx="3238500" cy="1312863"/>
              <a:chOff x="4478338" y="3976688"/>
              <a:chExt cx="3238500" cy="1312863"/>
            </a:xfrm>
          </p:grpSpPr>
          <p:sp>
            <p:nvSpPr>
              <p:cNvPr id="27" name="Freeform 6">
                <a:extLst>
                  <a:ext uri="{FF2B5EF4-FFF2-40B4-BE49-F238E27FC236}">
                    <a16:creationId xmlns:a16="http://schemas.microsoft.com/office/drawing/2014/main" id="{F39F0A11-9912-45F1-BC35-AD7A80F94C7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8" name="Freeform 7">
                <a:extLst>
                  <a:ext uri="{FF2B5EF4-FFF2-40B4-BE49-F238E27FC236}">
                    <a16:creationId xmlns:a16="http://schemas.microsoft.com/office/drawing/2014/main" id="{7FA3DC67-64B7-4F03-8BF2-278529BF4249}"/>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9" name="Freeform 8">
                <a:extLst>
                  <a:ext uri="{FF2B5EF4-FFF2-40B4-BE49-F238E27FC236}">
                    <a16:creationId xmlns:a16="http://schemas.microsoft.com/office/drawing/2014/main" id="{374AF6F1-1CA7-4F3A-8AE3-9D616DE388FD}"/>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086196" y="1064029"/>
            <a:ext cx="9587346" cy="1200329"/>
          </a:xfrm>
          <a:prstGeom prst="rect">
            <a:avLst/>
          </a:prstGeom>
          <a:noFill/>
        </p:spPr>
        <p:txBody>
          <a:bodyPr wrap="square" rtlCol="0">
            <a:spAutoFit/>
          </a:bodyPr>
          <a:lstStyle/>
          <a:p>
            <a:r>
              <a:rPr lang="zh-CN" altLang="en-US" dirty="0" smtClean="0"/>
              <a:t>在登录表格中有两个输入框为</a:t>
            </a:r>
            <a:r>
              <a:rPr lang="en-US" altLang="zh-CN" dirty="0" smtClean="0"/>
              <a:t>display=none</a:t>
            </a:r>
            <a:r>
              <a:rPr lang="zh-CN" altLang="en-US" dirty="0" smtClean="0"/>
              <a:t>，</a:t>
            </a:r>
            <a:r>
              <a:rPr lang="en-US" altLang="zh-CN" dirty="0" smtClean="0"/>
              <a:t>which means</a:t>
            </a:r>
            <a:r>
              <a:rPr lang="zh-CN" altLang="en-US" dirty="0" smtClean="0"/>
              <a:t>正常用户看不见，但是爬虫确是可以看见的。在我们将</a:t>
            </a:r>
            <a:r>
              <a:rPr lang="en-US" altLang="zh-CN" dirty="0" smtClean="0"/>
              <a:t>display=none</a:t>
            </a:r>
            <a:r>
              <a:rPr lang="zh-CN" altLang="en-US" dirty="0" smtClean="0"/>
              <a:t>取消或者输入一些东西后，即使我们在账号与密码栏输入了正确的数据，我们也确实“成功登陆”了。但是登陆的实际是一个如下图所示的“蜜罐”，我们在其中无法进行任何有效的操作或者获得任何有用的数据。</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7627" y="2492595"/>
            <a:ext cx="5600237" cy="3283526"/>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120" y="2492595"/>
            <a:ext cx="5401749" cy="3167149"/>
          </a:xfrm>
          <a:prstGeom prst="rect">
            <a:avLst/>
          </a:prstGeom>
        </p:spPr>
      </p:pic>
      <p:cxnSp>
        <p:nvCxnSpPr>
          <p:cNvPr id="6" name="直接连接符 5"/>
          <p:cNvCxnSpPr/>
          <p:nvPr/>
        </p:nvCxnSpPr>
        <p:spPr>
          <a:xfrm>
            <a:off x="6029497" y="2305396"/>
            <a:ext cx="11084" cy="40787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8862539"/>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a:extLst>
              <a:ext uri="{FF2B5EF4-FFF2-40B4-BE49-F238E27FC236}">
                <a16:creationId xmlns:a16="http://schemas.microsoft.com/office/drawing/2014/main" id="{BEADA388-BAF3-418A-B0F3-6B69B3A767EE}"/>
              </a:ext>
            </a:extLst>
          </p:cNvPr>
          <p:cNvGrpSpPr>
            <a:grpSpLocks/>
          </p:cNvGrpSpPr>
          <p:nvPr/>
        </p:nvGrpSpPr>
        <p:grpSpPr bwMode="auto">
          <a:xfrm>
            <a:off x="3905249" y="1031875"/>
            <a:ext cx="2452688" cy="5156200"/>
            <a:chOff x="5258250" y="1050900"/>
            <a:chExt cx="2452035" cy="5156930"/>
          </a:xfrm>
        </p:grpSpPr>
        <p:sp>
          <p:nvSpPr>
            <p:cNvPr id="3" name="文本框 2">
              <a:extLst>
                <a:ext uri="{FF2B5EF4-FFF2-40B4-BE49-F238E27FC236}">
                  <a16:creationId xmlns:a16="http://schemas.microsoft.com/office/drawing/2014/main" id="{84FB08DF-26F6-488D-9128-9A0C75A32A43}"/>
                </a:ext>
              </a:extLst>
            </p:cNvPr>
            <p:cNvSpPr txBox="1"/>
            <p:nvPr/>
          </p:nvSpPr>
          <p:spPr>
            <a:xfrm>
              <a:off x="7038951" y="1050900"/>
              <a:ext cx="671334" cy="5156930"/>
            </a:xfrm>
            <a:custGeom>
              <a:avLst/>
              <a:gdLst>
                <a:gd name="connsiteX0" fmla="*/ 0 w 671085"/>
                <a:gd name="connsiteY0" fmla="*/ 0 h 5156930"/>
                <a:gd name="connsiteX1" fmla="*/ 671085 w 671085"/>
                <a:gd name="connsiteY1" fmla="*/ 0 h 5156930"/>
                <a:gd name="connsiteX2" fmla="*/ 671085 w 671085"/>
                <a:gd name="connsiteY2" fmla="*/ 5156930 h 5156930"/>
                <a:gd name="connsiteX3" fmla="*/ 0 w 671085"/>
                <a:gd name="connsiteY3" fmla="*/ 5156930 h 5156930"/>
              </a:gdLst>
              <a:ahLst/>
              <a:cxnLst>
                <a:cxn ang="0">
                  <a:pos x="connsiteX0" y="connsiteY0"/>
                </a:cxn>
                <a:cxn ang="0">
                  <a:pos x="connsiteX1" y="connsiteY1"/>
                </a:cxn>
                <a:cxn ang="0">
                  <a:pos x="connsiteX2" y="connsiteY2"/>
                </a:cxn>
                <a:cxn ang="0">
                  <a:pos x="connsiteX3" y="connsiteY3"/>
                </a:cxn>
              </a:cxnLst>
              <a:rect l="l" t="t" r="r" b="b"/>
              <a:pathLst>
                <a:path w="671085" h="5156930">
                  <a:moveTo>
                    <a:pt x="0" y="0"/>
                  </a:moveTo>
                  <a:lnTo>
                    <a:pt x="671085" y="0"/>
                  </a:lnTo>
                  <a:lnTo>
                    <a:pt x="671085" y="5156930"/>
                  </a:lnTo>
                  <a:lnTo>
                    <a:pt x="0" y="5156930"/>
                  </a:lnTo>
                  <a:close/>
                </a:path>
              </a:pathLst>
            </a:custGeom>
            <a:solidFill>
              <a:schemeClr val="accent3"/>
            </a:solidFill>
            <a:ln>
              <a:noFill/>
            </a:ln>
            <a:effectLst>
              <a:outerShdw blurRad="50800" dist="38100" dir="2700000" algn="tl" rotWithShape="0">
                <a:prstClr val="black">
                  <a:alpha val="40000"/>
                </a:prstClr>
              </a:outerShdw>
            </a:effectLst>
          </p:spPr>
          <p:txBody>
            <a:bodyPr/>
            <a:lstStyle/>
            <a:p>
              <a:pPr fontAlgn="auto">
                <a:spcBef>
                  <a:spcPts val="0"/>
                </a:spcBef>
                <a:spcAft>
                  <a:spcPts val="0"/>
                </a:spcAft>
                <a:defRPr/>
              </a:pPr>
              <a:endParaRPr lang="zh-CN" altLang="en-US" sz="59500" dirty="0">
                <a:latin typeface="迷你简汉真广标" panose="02010609000101010101" pitchFamily="49" charset="-122"/>
                <a:ea typeface="迷你简汉真广标" panose="02010609000101010101" pitchFamily="49" charset="-122"/>
              </a:endParaRPr>
            </a:p>
          </p:txBody>
        </p:sp>
        <p:sp>
          <p:nvSpPr>
            <p:cNvPr id="4" name="文本框 3">
              <a:extLst>
                <a:ext uri="{FF2B5EF4-FFF2-40B4-BE49-F238E27FC236}">
                  <a16:creationId xmlns:a16="http://schemas.microsoft.com/office/drawing/2014/main" id="{5ECD4BAC-6E4C-4F62-BDB3-44057F6C3470}"/>
                </a:ext>
              </a:extLst>
            </p:cNvPr>
            <p:cNvSpPr txBox="1"/>
            <p:nvPr/>
          </p:nvSpPr>
          <p:spPr>
            <a:xfrm>
              <a:off x="5258250" y="1050900"/>
              <a:ext cx="1780701" cy="5156930"/>
            </a:xfrm>
            <a:custGeom>
              <a:avLst/>
              <a:gdLst>
                <a:gd name="connsiteX0" fmla="*/ 685004 w 1780950"/>
                <a:gd name="connsiteY0" fmla="*/ 0 h 5156930"/>
                <a:gd name="connsiteX1" fmla="*/ 1780950 w 1780950"/>
                <a:gd name="connsiteY1" fmla="*/ 0 h 5156930"/>
                <a:gd name="connsiteX2" fmla="*/ 1780950 w 1780950"/>
                <a:gd name="connsiteY2" fmla="*/ 5156930 h 5156930"/>
                <a:gd name="connsiteX3" fmla="*/ 1275818 w 1780950"/>
                <a:gd name="connsiteY3" fmla="*/ 5156930 h 5156930"/>
                <a:gd name="connsiteX4" fmla="*/ 1275818 w 1780950"/>
                <a:gd name="connsiteY4" fmla="*/ 916932 h 5156930"/>
                <a:gd name="connsiteX5" fmla="*/ 0 w 1780950"/>
                <a:gd name="connsiteY5" fmla="*/ 916932 h 51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950" h="5156930">
                  <a:moveTo>
                    <a:pt x="685004" y="0"/>
                  </a:moveTo>
                  <a:lnTo>
                    <a:pt x="1780950" y="0"/>
                  </a:lnTo>
                  <a:lnTo>
                    <a:pt x="1780950" y="5156930"/>
                  </a:lnTo>
                  <a:lnTo>
                    <a:pt x="1275818" y="5156930"/>
                  </a:lnTo>
                  <a:lnTo>
                    <a:pt x="1275818" y="916932"/>
                  </a:lnTo>
                  <a:lnTo>
                    <a:pt x="0" y="916932"/>
                  </a:lnTo>
                  <a:close/>
                </a:path>
              </a:pathLst>
            </a:custGeom>
            <a:solidFill>
              <a:schemeClr val="accent6"/>
            </a:solidFill>
            <a:ln>
              <a:noFill/>
            </a:ln>
            <a:effectLst>
              <a:outerShdw blurRad="50800" dist="38100" dir="8100000" algn="tr" rotWithShape="0">
                <a:prstClr val="black">
                  <a:alpha val="40000"/>
                </a:prstClr>
              </a:outerShdw>
            </a:effectLst>
          </p:spPr>
          <p:txBody>
            <a:bodyPr/>
            <a:lstStyle/>
            <a:p>
              <a:pPr fontAlgn="auto">
                <a:spcBef>
                  <a:spcPts val="0"/>
                </a:spcBef>
                <a:spcAft>
                  <a:spcPts val="0"/>
                </a:spcAft>
                <a:defRPr/>
              </a:pPr>
              <a:endParaRPr lang="zh-CN" altLang="en-US" sz="59500" dirty="0">
                <a:latin typeface="迷你简汉真广标" panose="02010609000101010101" pitchFamily="49" charset="-122"/>
                <a:ea typeface="迷你简汉真广标" panose="02010609000101010101" pitchFamily="49" charset="-122"/>
              </a:endParaRPr>
            </a:p>
          </p:txBody>
        </p:sp>
      </p:grpSp>
      <p:sp>
        <p:nvSpPr>
          <p:cNvPr id="7" name="文本框 24">
            <a:extLst>
              <a:ext uri="{FF2B5EF4-FFF2-40B4-BE49-F238E27FC236}">
                <a16:creationId xmlns:a16="http://schemas.microsoft.com/office/drawing/2014/main" id="{01CC3887-8A58-467B-9A18-903641E71B0F}"/>
              </a:ext>
            </a:extLst>
          </p:cNvPr>
          <p:cNvSpPr txBox="1">
            <a:spLocks noChangeArrowheads="1"/>
          </p:cNvSpPr>
          <p:nvPr/>
        </p:nvSpPr>
        <p:spPr bwMode="auto">
          <a:xfrm>
            <a:off x="2304436" y="2698467"/>
            <a:ext cx="277021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6000" dirty="0">
                <a:solidFill>
                  <a:schemeClr val="accent4"/>
                </a:solidFill>
                <a:latin typeface="迷你简汉真广标"/>
                <a:ea typeface="迷你简汉真广标"/>
                <a:cs typeface="迷你简汉真广标"/>
              </a:rPr>
              <a:t>PART     ONE</a:t>
            </a:r>
            <a:endParaRPr lang="zh-CN" altLang="en-US" sz="6000" dirty="0">
              <a:solidFill>
                <a:schemeClr val="accent4"/>
              </a:solidFill>
              <a:latin typeface="迷你简汉真广标"/>
              <a:ea typeface="迷你简汉真广标"/>
              <a:cs typeface="迷你简汉真广标"/>
            </a:endParaRPr>
          </a:p>
        </p:txBody>
      </p:sp>
      <p:sp>
        <p:nvSpPr>
          <p:cNvPr id="9" name="矩形 8">
            <a:extLst>
              <a:ext uri="{FF2B5EF4-FFF2-40B4-BE49-F238E27FC236}">
                <a16:creationId xmlns:a16="http://schemas.microsoft.com/office/drawing/2014/main" id="{50989916-206F-44C1-BB0D-C9B2606431D8}"/>
              </a:ext>
            </a:extLst>
          </p:cNvPr>
          <p:cNvSpPr/>
          <p:nvPr/>
        </p:nvSpPr>
        <p:spPr>
          <a:xfrm>
            <a:off x="6714260" y="2627597"/>
            <a:ext cx="3891855" cy="1754326"/>
          </a:xfrm>
          <a:prstGeom prst="rect">
            <a:avLst/>
          </a:prstGeom>
        </p:spPr>
        <p:txBody>
          <a:bodyPr wrap="square">
            <a:spAutoFit/>
          </a:bodyPr>
          <a:lstStyle/>
          <a:p>
            <a:r>
              <a:rPr lang="en-US" altLang="zh-CN" sz="3600" b="1" dirty="0" smtClean="0">
                <a:solidFill>
                  <a:schemeClr val="accent3"/>
                </a:solidFill>
                <a:latin typeface="微软雅黑" panose="020B0503020204020204" pitchFamily="34" charset="-122"/>
                <a:ea typeface="微软雅黑" panose="020B0503020204020204" pitchFamily="34" charset="-122"/>
              </a:rPr>
              <a:t>Robots.txt</a:t>
            </a:r>
            <a:r>
              <a:rPr lang="zh-CN" altLang="en-US" sz="3600" b="1" dirty="0" smtClean="0">
                <a:solidFill>
                  <a:schemeClr val="accent3"/>
                </a:solidFill>
                <a:latin typeface="微软雅黑" panose="020B0503020204020204" pitchFamily="34" charset="-122"/>
                <a:ea typeface="微软雅黑" panose="020B0503020204020204" pitchFamily="34" charset="-122"/>
              </a:rPr>
              <a:t>约束及</a:t>
            </a:r>
            <a:r>
              <a:rPr lang="en-US" altLang="zh-CN" sz="3600" b="1" dirty="0" smtClean="0">
                <a:solidFill>
                  <a:schemeClr val="accent3"/>
                </a:solidFill>
                <a:latin typeface="微软雅黑" panose="020B0503020204020204" pitchFamily="34" charset="-122"/>
                <a:ea typeface="微软雅黑" panose="020B0503020204020204" pitchFamily="34" charset="-122"/>
              </a:rPr>
              <a:t>HTTP</a:t>
            </a:r>
            <a:r>
              <a:rPr lang="zh-CN" altLang="en-US" sz="3600" b="1" dirty="0" smtClean="0">
                <a:solidFill>
                  <a:schemeClr val="accent3"/>
                </a:solidFill>
                <a:latin typeface="微软雅黑" panose="020B0503020204020204" pitchFamily="34" charset="-122"/>
                <a:ea typeface="微软雅黑" panose="020B0503020204020204" pitchFamily="34" charset="-122"/>
              </a:rPr>
              <a:t>检查头部修改</a:t>
            </a:r>
            <a:endParaRPr lang="zh-CN" altLang="en-US" sz="3600" b="1" dirty="0">
              <a:solidFill>
                <a:schemeClr val="accent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63742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a:extLst>
              <a:ext uri="{FF2B5EF4-FFF2-40B4-BE49-F238E27FC236}">
                <a16:creationId xmlns:a16="http://schemas.microsoft.com/office/drawing/2014/main" id="{5B6C029F-8549-426E-92CE-5A161F885E0B}"/>
              </a:ext>
            </a:extLst>
          </p:cNvPr>
          <p:cNvSpPr/>
          <p:nvPr/>
        </p:nvSpPr>
        <p:spPr>
          <a:xfrm>
            <a:off x="2074863" y="-592138"/>
            <a:ext cx="8042275" cy="804227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2" name="椭圆 11">
            <a:extLst>
              <a:ext uri="{FF2B5EF4-FFF2-40B4-BE49-F238E27FC236}">
                <a16:creationId xmlns:a16="http://schemas.microsoft.com/office/drawing/2014/main" id="{C1F4057E-E579-432B-B9B9-46A415903467}"/>
              </a:ext>
            </a:extLst>
          </p:cNvPr>
          <p:cNvSpPr/>
          <p:nvPr/>
        </p:nvSpPr>
        <p:spPr>
          <a:xfrm>
            <a:off x="1862138" y="-804863"/>
            <a:ext cx="8467725" cy="8467726"/>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5" name="椭圆 14">
            <a:extLst>
              <a:ext uri="{FF2B5EF4-FFF2-40B4-BE49-F238E27FC236}">
                <a16:creationId xmlns:a16="http://schemas.microsoft.com/office/drawing/2014/main" id="{69971C4C-0CD7-4DE2-BCD2-53C2A112EDB7}"/>
              </a:ext>
            </a:extLst>
          </p:cNvPr>
          <p:cNvSpPr/>
          <p:nvPr/>
        </p:nvSpPr>
        <p:spPr bwMode="auto">
          <a:xfrm>
            <a:off x="1976438" y="2074863"/>
            <a:ext cx="163512"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6" name="椭圆 15">
            <a:extLst>
              <a:ext uri="{FF2B5EF4-FFF2-40B4-BE49-F238E27FC236}">
                <a16:creationId xmlns:a16="http://schemas.microsoft.com/office/drawing/2014/main" id="{21F58269-2E40-455C-B73E-DBBB7CEFB28A}"/>
              </a:ext>
            </a:extLst>
          </p:cNvPr>
          <p:cNvSpPr/>
          <p:nvPr/>
        </p:nvSpPr>
        <p:spPr bwMode="auto">
          <a:xfrm>
            <a:off x="1820863" y="2332038"/>
            <a:ext cx="295275" cy="295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7" name="椭圆 16">
            <a:extLst>
              <a:ext uri="{FF2B5EF4-FFF2-40B4-BE49-F238E27FC236}">
                <a16:creationId xmlns:a16="http://schemas.microsoft.com/office/drawing/2014/main" id="{355B7EE6-A342-4CE3-B9E1-5AFD555E8F66}"/>
              </a:ext>
            </a:extLst>
          </p:cNvPr>
          <p:cNvSpPr/>
          <p:nvPr/>
        </p:nvSpPr>
        <p:spPr bwMode="auto">
          <a:xfrm>
            <a:off x="1820863" y="2705100"/>
            <a:ext cx="163512" cy="163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8" name="椭圆 17">
            <a:extLst>
              <a:ext uri="{FF2B5EF4-FFF2-40B4-BE49-F238E27FC236}">
                <a16:creationId xmlns:a16="http://schemas.microsoft.com/office/drawing/2014/main" id="{6BA115E6-CD54-42A0-A563-EAAC0FB4CF63}"/>
              </a:ext>
            </a:extLst>
          </p:cNvPr>
          <p:cNvSpPr/>
          <p:nvPr/>
        </p:nvSpPr>
        <p:spPr>
          <a:xfrm>
            <a:off x="9899650" y="5048250"/>
            <a:ext cx="165100"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19" name="椭圆 18">
            <a:extLst>
              <a:ext uri="{FF2B5EF4-FFF2-40B4-BE49-F238E27FC236}">
                <a16:creationId xmlns:a16="http://schemas.microsoft.com/office/drawing/2014/main" id="{5738ACFE-12FC-4A06-A230-61EDAC0C87C5}"/>
              </a:ext>
            </a:extLst>
          </p:cNvPr>
          <p:cNvSpPr/>
          <p:nvPr/>
        </p:nvSpPr>
        <p:spPr>
          <a:xfrm>
            <a:off x="9686925" y="5324475"/>
            <a:ext cx="296863" cy="295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0" name="椭圆 19">
            <a:extLst>
              <a:ext uri="{FF2B5EF4-FFF2-40B4-BE49-F238E27FC236}">
                <a16:creationId xmlns:a16="http://schemas.microsoft.com/office/drawing/2014/main" id="{40C458E2-4817-4739-8864-678690FAC96D}"/>
              </a:ext>
            </a:extLst>
          </p:cNvPr>
          <p:cNvSpPr/>
          <p:nvPr/>
        </p:nvSpPr>
        <p:spPr>
          <a:xfrm>
            <a:off x="9539288" y="5697538"/>
            <a:ext cx="165100" cy="1635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sp>
        <p:nvSpPr>
          <p:cNvPr id="29" name="六边形 28">
            <a:extLst>
              <a:ext uri="{FF2B5EF4-FFF2-40B4-BE49-F238E27FC236}">
                <a16:creationId xmlns:a16="http://schemas.microsoft.com/office/drawing/2014/main" id="{0D5B64AD-7D83-4518-8C8C-8EEDC048A756}"/>
              </a:ext>
            </a:extLst>
          </p:cNvPr>
          <p:cNvSpPr/>
          <p:nvPr/>
        </p:nvSpPr>
        <p:spPr>
          <a:xfrm rot="5400000">
            <a:off x="4917962" y="943831"/>
            <a:ext cx="2234461" cy="192626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六边形 27">
            <a:extLst>
              <a:ext uri="{FF2B5EF4-FFF2-40B4-BE49-F238E27FC236}">
                <a16:creationId xmlns:a16="http://schemas.microsoft.com/office/drawing/2014/main" id="{23AB3A74-3875-4037-B9C1-AA043D09A621}"/>
              </a:ext>
            </a:extLst>
          </p:cNvPr>
          <p:cNvSpPr/>
          <p:nvPr/>
        </p:nvSpPr>
        <p:spPr>
          <a:xfrm rot="5400000">
            <a:off x="4875582" y="825204"/>
            <a:ext cx="2194773" cy="18920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2" name="文本框 31">
            <a:extLst>
              <a:ext uri="{FF2B5EF4-FFF2-40B4-BE49-F238E27FC236}">
                <a16:creationId xmlns:a16="http://schemas.microsoft.com/office/drawing/2014/main" id="{D13E47F2-D9CA-422E-9EB8-E899180C5031}"/>
              </a:ext>
            </a:extLst>
          </p:cNvPr>
          <p:cNvSpPr txBox="1"/>
          <p:nvPr/>
        </p:nvSpPr>
        <p:spPr>
          <a:xfrm>
            <a:off x="5001819" y="1263395"/>
            <a:ext cx="1890261" cy="923330"/>
          </a:xfrm>
          <a:prstGeom prst="rect">
            <a:avLst/>
          </a:prstGeom>
          <a:noFill/>
        </p:spPr>
        <p:txBody>
          <a:bodyPr wrap="non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2019</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E613A40-3F7A-4643-B39E-2D9572441204}"/>
              </a:ext>
            </a:extLst>
          </p:cNvPr>
          <p:cNvSpPr/>
          <p:nvPr/>
        </p:nvSpPr>
        <p:spPr>
          <a:xfrm>
            <a:off x="4184946" y="4695059"/>
            <a:ext cx="3822107"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汇报人</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xxx</a:t>
            </a:r>
            <a:endParaRPr lang="zh-CN" altLang="en-US" dirty="0">
              <a:latin typeface="微软雅黑" panose="020B0503020204020204" pitchFamily="34" charset="-122"/>
              <a:ea typeface="微软雅黑" panose="020B0503020204020204" pitchFamily="34" charset="-122"/>
            </a:endParaRPr>
          </a:p>
        </p:txBody>
      </p:sp>
      <p:sp>
        <p:nvSpPr>
          <p:cNvPr id="22" name="TextBox 4">
            <a:extLst>
              <a:ext uri="{FF2B5EF4-FFF2-40B4-BE49-F238E27FC236}">
                <a16:creationId xmlns:a16="http://schemas.microsoft.com/office/drawing/2014/main" id="{5207E9B8-065B-4006-982D-44EB4CE487FF}"/>
              </a:ext>
            </a:extLst>
          </p:cNvPr>
          <p:cNvSpPr txBox="1"/>
          <p:nvPr/>
        </p:nvSpPr>
        <p:spPr>
          <a:xfrm>
            <a:off x="2926094" y="3203273"/>
            <a:ext cx="6401112" cy="830997"/>
          </a:xfrm>
          <a:prstGeom prst="rect">
            <a:avLst/>
          </a:prstGeom>
          <a:noFill/>
        </p:spPr>
        <p:txBody>
          <a:bodyPr wrap="none" rtlCol="0">
            <a:spAutoFit/>
          </a:bodyPr>
          <a:lstStyle/>
          <a:p>
            <a:pPr lvl="0" algn="ctr"/>
            <a:r>
              <a:rPr lang="zh-CN" altLang="en-US" sz="4800" dirty="0">
                <a:solidFill>
                  <a:schemeClr val="bg2">
                    <a:lumMod val="25000"/>
                  </a:schemeClr>
                </a:solidFill>
                <a:latin typeface="迷你简菱心" panose="02010609000101010101" pitchFamily="49" charset="-122"/>
                <a:ea typeface="迷你简菱心" panose="02010609000101010101" pitchFamily="49" charset="-122"/>
                <a:cs typeface="+mn-ea"/>
                <a:sym typeface="+mn-lt"/>
              </a:rPr>
              <a:t>感谢观看</a:t>
            </a:r>
            <a:r>
              <a:rPr lang="en-US" altLang="zh-CN" sz="4800" dirty="0">
                <a:solidFill>
                  <a:schemeClr val="bg2">
                    <a:lumMod val="25000"/>
                  </a:schemeClr>
                </a:solidFill>
                <a:latin typeface="迷你简菱心" panose="02010609000101010101" pitchFamily="49" charset="-122"/>
                <a:ea typeface="迷你简菱心" panose="02010609000101010101" pitchFamily="49" charset="-122"/>
                <a:cs typeface="+mn-ea"/>
                <a:sym typeface="+mn-lt"/>
              </a:rPr>
              <a:t>  THANKS</a:t>
            </a:r>
            <a:endParaRPr lang="zh-CN" altLang="en-US" sz="4800" dirty="0">
              <a:solidFill>
                <a:schemeClr val="bg2">
                  <a:lumMod val="25000"/>
                </a:schemeClr>
              </a:solidFill>
              <a:latin typeface="迷你简菱心" panose="02010609000101010101" pitchFamily="49" charset="-122"/>
              <a:ea typeface="迷你简菱心" panose="02010609000101010101" pitchFamily="49" charset="-122"/>
              <a:cs typeface="+mn-ea"/>
              <a:sym typeface="+mn-lt"/>
            </a:endParaRPr>
          </a:p>
        </p:txBody>
      </p:sp>
    </p:spTree>
    <p:extLst>
      <p:ext uri="{BB962C8B-B14F-4D97-AF65-F5344CB8AC3E}">
        <p14:creationId xmlns:p14="http://schemas.microsoft.com/office/powerpoint/2010/main" val="424781151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000"/>
                            </p:stCondLst>
                            <p:childTnLst>
                              <p:par>
                                <p:cTn id="41" presetID="2" presetClass="entr" presetSubtype="1"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animBg="1"/>
      <p:bldP spid="16" grpId="0" animBg="1"/>
      <p:bldP spid="17" grpId="0" animBg="1"/>
      <p:bldP spid="18" grpId="0" animBg="1"/>
      <p:bldP spid="19" grpId="0" animBg="1"/>
      <p:bldP spid="20" grpId="0" animBg="1"/>
      <p:bldP spid="29" grpId="0" animBg="1"/>
      <p:bldP spid="28" grpId="0" animBg="1"/>
      <p:bldP spid="32"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3357563"/>
            <a:ext cx="6153150" cy="3062287"/>
          </a:xfrm>
          <a:prstGeom prst="rect">
            <a:avLst/>
          </a:prstGeom>
          <a:noFill/>
          <a:ln w="254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26" name="组合 25"/>
          <p:cNvGrpSpPr/>
          <p:nvPr/>
        </p:nvGrpSpPr>
        <p:grpSpPr>
          <a:xfrm>
            <a:off x="1894053" y="1707241"/>
            <a:ext cx="3708462" cy="4419601"/>
            <a:chOff x="1894053" y="1821541"/>
            <a:chExt cx="3708462" cy="4419601"/>
          </a:xfrm>
        </p:grpSpPr>
        <p:sp>
          <p:nvSpPr>
            <p:cNvPr id="7" name="矩形 6"/>
            <p:cNvSpPr/>
            <p:nvPr/>
          </p:nvSpPr>
          <p:spPr>
            <a:xfrm>
              <a:off x="1894053" y="182154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23" name="矩形 22"/>
            <p:cNvSpPr/>
            <p:nvPr/>
          </p:nvSpPr>
          <p:spPr>
            <a:xfrm>
              <a:off x="2289597" y="3126594"/>
              <a:ext cx="2917372" cy="2354491"/>
            </a:xfrm>
            <a:prstGeom prst="rect">
              <a:avLst/>
            </a:prstGeom>
          </p:spPr>
          <p:txBody>
            <a:bodyPr wrap="square">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这个反爬虫技术可以说是最最基础的一种反爬虫技术。通过修改</a:t>
              </a:r>
              <a:r>
                <a:rPr lang="en-US" altLang="zh-CN" sz="1400" dirty="0" smtClean="0">
                  <a:solidFill>
                    <a:schemeClr val="bg1"/>
                  </a:solidFill>
                  <a:latin typeface="微软雅黑" panose="020B0503020204020204" pitchFamily="34" charset="-122"/>
                  <a:ea typeface="微软雅黑" panose="020B0503020204020204" pitchFamily="34" charset="-122"/>
                </a:rPr>
                <a:t>robots.txt</a:t>
              </a:r>
              <a:r>
                <a:rPr lang="zh-CN" altLang="en-US" sz="1400" dirty="0" smtClean="0">
                  <a:solidFill>
                    <a:schemeClr val="bg1"/>
                  </a:solidFill>
                  <a:latin typeface="微软雅黑" panose="020B0503020204020204" pitchFamily="34" charset="-122"/>
                  <a:ea typeface="微软雅黑" panose="020B0503020204020204" pitchFamily="34" charset="-122"/>
                </a:rPr>
                <a:t>禁止爬虫访问根目录以下的所有内容。我们通过修改</a:t>
              </a:r>
              <a:r>
                <a:rPr lang="en-US" altLang="zh-CN" sz="1400" dirty="0" smtClean="0">
                  <a:solidFill>
                    <a:schemeClr val="bg1"/>
                  </a:solidFill>
                  <a:latin typeface="微软雅黑" panose="020B0503020204020204" pitchFamily="34" charset="-122"/>
                  <a:ea typeface="微软雅黑" panose="020B0503020204020204" pitchFamily="34" charset="-122"/>
                </a:rPr>
                <a:t>settings.py</a:t>
              </a:r>
              <a:r>
                <a:rPr lang="zh-CN" altLang="en-US" sz="1400" dirty="0" smtClean="0">
                  <a:solidFill>
                    <a:schemeClr val="bg1"/>
                  </a:solidFill>
                  <a:latin typeface="微软雅黑" panose="020B0503020204020204" pitchFamily="34" charset="-122"/>
                  <a:ea typeface="微软雅黑" panose="020B0503020204020204" pitchFamily="34" charset="-122"/>
                </a:rPr>
                <a:t>文件使我们的爬虫不遵循</a:t>
              </a:r>
              <a:r>
                <a:rPr lang="en-US" altLang="zh-CN" sz="1400" dirty="0" smtClean="0">
                  <a:solidFill>
                    <a:schemeClr val="bg1"/>
                  </a:solidFill>
                  <a:latin typeface="微软雅黑" panose="020B0503020204020204" pitchFamily="34" charset="-122"/>
                  <a:ea typeface="微软雅黑" panose="020B0503020204020204" pitchFamily="34" charset="-122"/>
                </a:rPr>
                <a:t>robots.txt</a:t>
              </a:r>
              <a:r>
                <a:rPr lang="zh-CN" altLang="en-US" sz="1400" dirty="0" smtClean="0">
                  <a:solidFill>
                    <a:schemeClr val="bg1"/>
                  </a:solidFill>
                  <a:latin typeface="微软雅黑" panose="020B0503020204020204" pitchFamily="34" charset="-122"/>
                  <a:ea typeface="微软雅黑" panose="020B0503020204020204" pitchFamily="34" charset="-122"/>
                </a:rPr>
                <a:t>协议，进而完成网页的爬取。</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2782040" y="2104571"/>
            <a:ext cx="1932487" cy="615539"/>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微软雅黑 Light" panose="020B0502040204020203" pitchFamily="34" charset="-122"/>
                <a:ea typeface="微软雅黑 Light" panose="020B0502040204020203" pitchFamily="34" charset="-122"/>
              </a:rPr>
              <a:t>r</a:t>
            </a:r>
            <a:r>
              <a:rPr lang="en-US" altLang="zh-CN" sz="2200" b="1" dirty="0" smtClean="0">
                <a:solidFill>
                  <a:schemeClr val="bg1"/>
                </a:solidFill>
                <a:latin typeface="微软雅黑 Light" panose="020B0502040204020203" pitchFamily="34" charset="-122"/>
                <a:ea typeface="微软雅黑 Light" panose="020B0502040204020203" pitchFamily="34" charset="-122"/>
              </a:rPr>
              <a:t>obots.txt</a:t>
            </a:r>
            <a:r>
              <a:rPr lang="zh-CN" altLang="en-US" sz="2200" b="1" dirty="0" smtClean="0">
                <a:solidFill>
                  <a:schemeClr val="bg1"/>
                </a:solidFill>
                <a:latin typeface="微软雅黑 Light" panose="020B0502040204020203" pitchFamily="34" charset="-122"/>
                <a:ea typeface="微软雅黑 Light" panose="020B0502040204020203" pitchFamily="34" charset="-122"/>
              </a:rPr>
              <a:t>修改</a:t>
            </a:r>
            <a:endParaRPr lang="zh-CN" altLang="en-US" sz="2200" b="1" dirty="0">
              <a:solidFill>
                <a:schemeClr val="bg1"/>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6289746" y="3642470"/>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8" name="矩形 17"/>
          <p:cNvSpPr/>
          <p:nvPr/>
        </p:nvSpPr>
        <p:spPr>
          <a:xfrm>
            <a:off x="6289745" y="2340999"/>
            <a:ext cx="736599" cy="646803"/>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026344" y="1689072"/>
            <a:ext cx="4101100" cy="1077218"/>
          </a:xfrm>
          <a:prstGeom prst="rect">
            <a:avLst/>
          </a:prstGeom>
        </p:spPr>
        <p:txBody>
          <a:bodyPr wrap="square">
            <a:spAutoFit/>
          </a:bodyPr>
          <a:lstStyle/>
          <a:p>
            <a:r>
              <a:rPr lang="zh-CN" altLang="zh-CN" sz="1600" b="1" dirty="0">
                <a:latin typeface="华文仿宋" panose="02010600040101010101" pitchFamily="2" charset="-122"/>
                <a:ea typeface="华文仿宋" panose="02010600040101010101" pitchFamily="2" charset="-122"/>
              </a:rPr>
              <a:t>可以看到</a:t>
            </a:r>
            <a:r>
              <a:rPr lang="zh-CN" altLang="zh-CN" sz="1600" b="1" dirty="0" smtClean="0">
                <a:latin typeface="华文仿宋" panose="02010600040101010101" pitchFamily="2" charset="-122"/>
                <a:ea typeface="华文仿宋" panose="02010600040101010101" pitchFamily="2" charset="-122"/>
              </a:rPr>
              <a:t>，在</a:t>
            </a:r>
            <a:r>
              <a:rPr lang="zh-CN" altLang="zh-CN" sz="1600" b="1" dirty="0">
                <a:latin typeface="华文仿宋" panose="02010600040101010101" pitchFamily="2" charset="-122"/>
                <a:ea typeface="华文仿宋" panose="02010600040101010101" pitchFamily="2" charset="-122"/>
              </a:rPr>
              <a:t>抓取</a:t>
            </a:r>
            <a:r>
              <a:rPr lang="en-GB" altLang="zh-CN" sz="1600" b="1" dirty="0">
                <a:latin typeface="华文仿宋" panose="02010600040101010101" pitchFamily="2" charset="-122"/>
                <a:ea typeface="华文仿宋" panose="02010600040101010101" pitchFamily="2" charset="-122"/>
              </a:rPr>
              <a:t>robots.txt</a:t>
            </a:r>
            <a:r>
              <a:rPr lang="zh-CN" altLang="zh-CN" sz="1600" b="1" dirty="0">
                <a:latin typeface="华文仿宋" panose="02010600040101010101" pitchFamily="2" charset="-122"/>
                <a:ea typeface="华文仿宋" panose="02010600040101010101" pitchFamily="2" charset="-122"/>
              </a:rPr>
              <a:t>的时候返回代码是</a:t>
            </a:r>
            <a:r>
              <a:rPr lang="en-GB" altLang="zh-CN" sz="1600" b="1" dirty="0">
                <a:latin typeface="华文仿宋" panose="02010600040101010101" pitchFamily="2" charset="-122"/>
                <a:ea typeface="华文仿宋" panose="02010600040101010101" pitchFamily="2" charset="-122"/>
              </a:rPr>
              <a:t>200</a:t>
            </a:r>
            <a:r>
              <a:rPr lang="zh-CN" altLang="zh-CN" sz="1600" b="1" dirty="0">
                <a:latin typeface="华文仿宋" panose="02010600040101010101" pitchFamily="2" charset="-122"/>
                <a:ea typeface="华文仿宋" panose="02010600040101010101" pitchFamily="2" charset="-122"/>
              </a:rPr>
              <a:t>，即成功，后续抓取行为失败是因为淘宝的</a:t>
            </a:r>
            <a:r>
              <a:rPr lang="en-GB" altLang="zh-CN" sz="1600" b="1" dirty="0">
                <a:latin typeface="华文仿宋" panose="02010600040101010101" pitchFamily="2" charset="-122"/>
                <a:ea typeface="华文仿宋" panose="02010600040101010101" pitchFamily="2" charset="-122"/>
              </a:rPr>
              <a:t>robots.txt</a:t>
            </a:r>
            <a:r>
              <a:rPr lang="zh-CN" altLang="zh-CN" sz="1600" b="1" dirty="0">
                <a:latin typeface="华文仿宋" panose="02010600040101010101" pitchFamily="2" charset="-122"/>
                <a:ea typeface="华文仿宋" panose="02010600040101010101" pitchFamily="2" charset="-122"/>
              </a:rPr>
              <a:t>里</a:t>
            </a:r>
            <a:r>
              <a:rPr lang="zh-CN" altLang="zh-CN" sz="1600" b="1" dirty="0" smtClean="0">
                <a:latin typeface="华文仿宋" panose="02010600040101010101" pitchFamily="2" charset="-122"/>
                <a:ea typeface="华文仿宋" panose="02010600040101010101" pitchFamily="2" charset="-122"/>
              </a:rPr>
              <a:t>有</a:t>
            </a:r>
            <a:endParaRPr lang="en-US" altLang="zh-CN" sz="1600" b="1" dirty="0" smtClean="0">
              <a:latin typeface="华文仿宋" panose="02010600040101010101" pitchFamily="2" charset="-122"/>
              <a:ea typeface="华文仿宋" panose="02010600040101010101" pitchFamily="2" charset="-122"/>
            </a:endParaRPr>
          </a:p>
          <a:p>
            <a:endParaRPr lang="zh-CN" altLang="zh-CN" sz="1600" b="1" dirty="0">
              <a:latin typeface="华文仿宋" panose="02010600040101010101" pitchFamily="2" charset="-122"/>
              <a:ea typeface="华文仿宋" panose="02010600040101010101" pitchFamily="2" charset="-122"/>
            </a:endParaRPr>
          </a:p>
        </p:txBody>
      </p:sp>
      <p:sp>
        <p:nvSpPr>
          <p:cNvPr id="21" name="矩形 20"/>
          <p:cNvSpPr/>
          <p:nvPr/>
        </p:nvSpPr>
        <p:spPr>
          <a:xfrm>
            <a:off x="7221129" y="4817099"/>
            <a:ext cx="2768642" cy="1569660"/>
          </a:xfrm>
          <a:prstGeom prst="rect">
            <a:avLst/>
          </a:prstGeom>
        </p:spPr>
        <p:txBody>
          <a:bodyPr wrap="square">
            <a:spAutoFit/>
          </a:bodyPr>
          <a:lstStyle/>
          <a:p>
            <a:pPr algn="just">
              <a:lnSpc>
                <a:spcPct val="150000"/>
              </a:lnSpc>
            </a:pPr>
            <a:r>
              <a:rPr lang="zh-CN" altLang="zh-CN" sz="1600" b="1" dirty="0">
                <a:latin typeface="华文仿宋" panose="02010600040101010101" pitchFamily="2" charset="-122"/>
                <a:ea typeface="华文仿宋" panose="02010600040101010101" pitchFamily="2" charset="-122"/>
              </a:rPr>
              <a:t>说明我们的项目设置是遵守</a:t>
            </a:r>
            <a:r>
              <a:rPr lang="en-GB" altLang="zh-CN" sz="1600" b="1" dirty="0">
                <a:latin typeface="华文仿宋" panose="02010600040101010101" pitchFamily="2" charset="-122"/>
                <a:ea typeface="华文仿宋" panose="02010600040101010101" pitchFamily="2" charset="-122"/>
              </a:rPr>
              <a:t>robots.txt</a:t>
            </a:r>
            <a:r>
              <a:rPr lang="zh-CN" altLang="zh-CN" sz="1600" b="1" dirty="0">
                <a:latin typeface="华文仿宋" panose="02010600040101010101" pitchFamily="2" charset="-122"/>
                <a:ea typeface="华文仿宋" panose="02010600040101010101" pitchFamily="2" charset="-122"/>
              </a:rPr>
              <a:t>的，于是我们把</a:t>
            </a:r>
            <a:r>
              <a:rPr lang="en-GB" altLang="zh-CN" sz="1600" b="1" dirty="0">
                <a:latin typeface="华文仿宋" panose="02010600040101010101" pitchFamily="2" charset="-122"/>
                <a:ea typeface="华文仿宋" panose="02010600040101010101" pitchFamily="2" charset="-122"/>
              </a:rPr>
              <a:t>True</a:t>
            </a:r>
            <a:r>
              <a:rPr lang="zh-CN" altLang="zh-CN" sz="1600" b="1" dirty="0">
                <a:latin typeface="华文仿宋" panose="02010600040101010101" pitchFamily="2" charset="-122"/>
                <a:ea typeface="华文仿宋" panose="02010600040101010101" pitchFamily="2" charset="-122"/>
              </a:rPr>
              <a:t>改为</a:t>
            </a:r>
            <a:r>
              <a:rPr lang="en-GB" altLang="zh-CN" sz="1600" b="1" dirty="0" smtClean="0">
                <a:latin typeface="华文仿宋" panose="02010600040101010101" pitchFamily="2" charset="-122"/>
                <a:ea typeface="华文仿宋" panose="02010600040101010101" pitchFamily="2" charset="-122"/>
              </a:rPr>
              <a:t>False</a:t>
            </a:r>
            <a:r>
              <a:rPr lang="zh-CN" altLang="en-US" sz="1600" b="1" dirty="0" smtClean="0">
                <a:latin typeface="华文仿宋" panose="02010600040101010101" pitchFamily="2" charset="-122"/>
                <a:ea typeface="华文仿宋" panose="02010600040101010101" pitchFamily="2" charset="-122"/>
              </a:rPr>
              <a:t>，即可完成反反爬虫，进而爬取。</a:t>
            </a:r>
            <a:endParaRPr lang="zh-CN" altLang="en-US" sz="1600" b="1" dirty="0">
              <a:solidFill>
                <a:srgbClr val="404040"/>
              </a:solidFill>
              <a:latin typeface="华文仿宋" panose="02010600040101010101" pitchFamily="2" charset="-122"/>
              <a:ea typeface="华文仿宋" panose="02010600040101010101" pitchFamily="2" charset="-122"/>
            </a:endParaRPr>
          </a:p>
        </p:txBody>
      </p:sp>
      <p:sp>
        <p:nvSpPr>
          <p:cNvPr id="24" name="矩形 23">
            <a:extLst>
              <a:ext uri="{FF2B5EF4-FFF2-40B4-BE49-F238E27FC236}">
                <a16:creationId xmlns:a16="http://schemas.microsoft.com/office/drawing/2014/main" id="{69B4E243-8A9E-4791-B6E6-9DBF569A7135}"/>
              </a:ext>
            </a:extLst>
          </p:cNvPr>
          <p:cNvSpPr/>
          <p:nvPr/>
        </p:nvSpPr>
        <p:spPr>
          <a:xfrm>
            <a:off x="975757" y="354651"/>
            <a:ext cx="2103269" cy="461665"/>
          </a:xfrm>
          <a:prstGeom prst="rect">
            <a:avLst/>
          </a:prstGeom>
          <a:noFill/>
        </p:spPr>
        <p:txBody>
          <a:bodyPr wrap="none">
            <a:spAutoFit/>
          </a:bodyPr>
          <a:lstStyle/>
          <a:p>
            <a:pPr algn="ct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r</a:t>
            </a: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obots.txt</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4" name="组合 33">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35" name="组合 34">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40"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6" name="组合 35">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37"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pic>
        <p:nvPicPr>
          <p:cNvPr id="3" name="图片 2"/>
          <p:cNvPicPr>
            <a:picLocks noChangeAspect="1"/>
          </p:cNvPicPr>
          <p:nvPr/>
        </p:nvPicPr>
        <p:blipFill>
          <a:blip r:embed="rId4"/>
          <a:stretch>
            <a:fillRect/>
          </a:stretch>
        </p:blipFill>
        <p:spPr>
          <a:xfrm>
            <a:off x="7068729" y="2545196"/>
            <a:ext cx="4257583" cy="447530"/>
          </a:xfrm>
          <a:prstGeom prst="rect">
            <a:avLst/>
          </a:prstGeom>
        </p:spPr>
      </p:pic>
      <p:pic>
        <p:nvPicPr>
          <p:cNvPr id="5" name="图片 4"/>
          <p:cNvPicPr>
            <a:picLocks noChangeAspect="1"/>
          </p:cNvPicPr>
          <p:nvPr/>
        </p:nvPicPr>
        <p:blipFill>
          <a:blip r:embed="rId5"/>
          <a:stretch>
            <a:fillRect/>
          </a:stretch>
        </p:blipFill>
        <p:spPr>
          <a:xfrm>
            <a:off x="7115175" y="4394031"/>
            <a:ext cx="3020810" cy="389978"/>
          </a:xfrm>
          <a:prstGeom prst="rect">
            <a:avLst/>
          </a:prstGeom>
        </p:spPr>
      </p:pic>
      <p:sp>
        <p:nvSpPr>
          <p:cNvPr id="27" name="矩形 26"/>
          <p:cNvSpPr/>
          <p:nvPr/>
        </p:nvSpPr>
        <p:spPr>
          <a:xfrm>
            <a:off x="7221129" y="3541693"/>
            <a:ext cx="2768642" cy="1035605"/>
          </a:xfrm>
          <a:prstGeom prst="rect">
            <a:avLst/>
          </a:prstGeom>
        </p:spPr>
        <p:txBody>
          <a:bodyPr wrap="square">
            <a:spAutoFit/>
          </a:bodyPr>
          <a:lstStyle/>
          <a:p>
            <a:pPr algn="just">
              <a:lnSpc>
                <a:spcPct val="150000"/>
              </a:lnSpc>
            </a:pPr>
            <a:r>
              <a:rPr lang="zh-CN" altLang="zh-CN" sz="1600" b="1" dirty="0">
                <a:latin typeface="华文仿宋" panose="02010600040101010101" pitchFamily="2" charset="-122"/>
                <a:ea typeface="华文仿宋" panose="02010600040101010101" pitchFamily="2" charset="-122"/>
              </a:rPr>
              <a:t>打开</a:t>
            </a:r>
            <a:r>
              <a:rPr lang="en-GB" altLang="zh-CN" sz="1600" b="1" dirty="0">
                <a:latin typeface="华文仿宋" panose="02010600040101010101" pitchFamily="2" charset="-122"/>
                <a:ea typeface="华文仿宋" panose="02010600040101010101" pitchFamily="2" charset="-122"/>
              </a:rPr>
              <a:t>settings.py</a:t>
            </a:r>
            <a:r>
              <a:rPr lang="zh-CN" altLang="zh-CN" sz="1600" b="1" dirty="0" smtClean="0">
                <a:latin typeface="华文仿宋" panose="02010600040101010101" pitchFamily="2" charset="-122"/>
                <a:ea typeface="华文仿宋" panose="02010600040101010101" pitchFamily="2" charset="-122"/>
              </a:rPr>
              <a:t>文件</a:t>
            </a:r>
            <a:r>
              <a:rPr lang="zh-CN" altLang="en-US" sz="1600" b="1" dirty="0" smtClean="0">
                <a:latin typeface="华文仿宋" panose="02010600040101010101" pitchFamily="2" charset="-122"/>
                <a:ea typeface="华文仿宋" panose="02010600040101010101" pitchFamily="2" charset="-122"/>
              </a:rPr>
              <a:t>，</a:t>
            </a:r>
            <a:r>
              <a:rPr lang="zh-CN" altLang="zh-CN" sz="1600" b="1" dirty="0" smtClean="0">
                <a:latin typeface="华文仿宋" panose="02010600040101010101" pitchFamily="2" charset="-122"/>
                <a:ea typeface="华文仿宋" panose="02010600040101010101" pitchFamily="2" charset="-122"/>
              </a:rPr>
              <a:t>看到</a:t>
            </a:r>
            <a:r>
              <a:rPr lang="zh-CN" altLang="zh-CN" sz="1600" b="1" dirty="0">
                <a:latin typeface="华文仿宋" panose="02010600040101010101" pitchFamily="2" charset="-122"/>
                <a:ea typeface="华文仿宋" panose="02010600040101010101" pitchFamily="2" charset="-122"/>
              </a:rPr>
              <a:t>里面有以下内容</a:t>
            </a:r>
          </a:p>
          <a:p>
            <a:pPr algn="just">
              <a:lnSpc>
                <a:spcPct val="150000"/>
              </a:lnSpc>
            </a:pPr>
            <a:endParaRPr lang="zh-CN" altLang="en-US" sz="1000" dirty="0">
              <a:solidFill>
                <a:srgbClr val="404040"/>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5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75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27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4" presetClass="entr" presetSubtype="1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randombar(horizontal)">
                                          <p:cBhvr>
                                            <p:cTn id="29" dur="500"/>
                                            <p:tgtEl>
                                              <p:spTgt spid="20"/>
                                            </p:tgtEl>
                                          </p:cBhvr>
                                        </p:animEffect>
                                      </p:childTnLst>
                                    </p:cTn>
                                  </p:par>
                                  <p:par>
                                    <p:cTn id="30" presetID="14" presetClass="entr" presetSubtype="10" fill="hold" grpId="0" nodeType="withEffect">
                                      <p:stCondLst>
                                        <p:cond delay="50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par>
                                    <p:cTn id="33" presetID="14" presetClass="entr" presetSubtype="10" fill="hold" grpId="0" nodeType="withEffect">
                                      <p:stCondLst>
                                        <p:cond delay="500"/>
                                      </p:stCondLst>
                                      <p:childTnLst>
                                        <p:set>
                                          <p:cBhvr>
                                            <p:cTn id="34" dur="1" fill="hold">
                                              <p:stCondLst>
                                                <p:cond delay="0"/>
                                              </p:stCondLst>
                                            </p:cTn>
                                            <p:tgtEl>
                                              <p:spTgt spid="27"/>
                                            </p:tgtEl>
                                            <p:attrNameLst>
                                              <p:attrName>style.visibility</p:attrName>
                                            </p:attrNameLst>
                                          </p:cBhvr>
                                          <p:to>
                                            <p:strVal val="visible"/>
                                          </p:to>
                                        </p:set>
                                        <p:animEffect transition="in" filter="randombar(horizontal)">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8" grpId="0" animBg="1"/>
          <p:bldP spid="20" grpId="0"/>
          <p:bldP spid="21"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275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4" presetClass="entr" presetSubtype="1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randombar(horizontal)">
                                          <p:cBhvr>
                                            <p:cTn id="29" dur="500"/>
                                            <p:tgtEl>
                                              <p:spTgt spid="20"/>
                                            </p:tgtEl>
                                          </p:cBhvr>
                                        </p:animEffect>
                                      </p:childTnLst>
                                    </p:cTn>
                                  </p:par>
                                  <p:par>
                                    <p:cTn id="30" presetID="14" presetClass="entr" presetSubtype="10" fill="hold" grpId="0" nodeType="withEffect">
                                      <p:stCondLst>
                                        <p:cond delay="50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par>
                                    <p:cTn id="33" presetID="14" presetClass="entr" presetSubtype="10" fill="hold" grpId="0" nodeType="withEffect">
                                      <p:stCondLst>
                                        <p:cond delay="500"/>
                                      </p:stCondLst>
                                      <p:childTnLst>
                                        <p:set>
                                          <p:cBhvr>
                                            <p:cTn id="34" dur="1" fill="hold">
                                              <p:stCondLst>
                                                <p:cond delay="0"/>
                                              </p:stCondLst>
                                            </p:cTn>
                                            <p:tgtEl>
                                              <p:spTgt spid="27"/>
                                            </p:tgtEl>
                                            <p:attrNameLst>
                                              <p:attrName>style.visibility</p:attrName>
                                            </p:attrNameLst>
                                          </p:cBhvr>
                                          <p:to>
                                            <p:strVal val="visible"/>
                                          </p:to>
                                        </p:set>
                                        <p:animEffect transition="in" filter="randombar(horizontal)">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8" grpId="0" animBg="1"/>
          <p:bldP spid="20" grpId="0"/>
          <p:bldP spid="21" grpId="0"/>
          <p:bldP spid="2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894053" y="1707241"/>
            <a:ext cx="3708462" cy="4419601"/>
            <a:chOff x="1894053" y="1821541"/>
            <a:chExt cx="3708462" cy="4419601"/>
          </a:xfrm>
        </p:grpSpPr>
        <p:sp>
          <p:nvSpPr>
            <p:cNvPr id="7" name="矩形 6"/>
            <p:cNvSpPr/>
            <p:nvPr/>
          </p:nvSpPr>
          <p:spPr>
            <a:xfrm>
              <a:off x="1894053" y="1821541"/>
              <a:ext cx="3708462" cy="4419601"/>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Broadway" panose="04040905080B02020502" pitchFamily="82" charset="0"/>
                <a:ea typeface="微软雅黑" panose="020B0503020204020204" pitchFamily="34" charset="-122"/>
              </a:endParaRPr>
            </a:p>
          </p:txBody>
        </p:sp>
        <p:sp>
          <p:nvSpPr>
            <p:cNvPr id="23" name="矩形 22"/>
            <p:cNvSpPr/>
            <p:nvPr/>
          </p:nvSpPr>
          <p:spPr>
            <a:xfrm>
              <a:off x="2289597" y="3126594"/>
              <a:ext cx="2917372" cy="2677656"/>
            </a:xfrm>
            <a:prstGeom prst="rect">
              <a:avLst/>
            </a:prstGeom>
          </p:spPr>
          <p:txBody>
            <a:bodyPr wrap="square">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通过</a:t>
              </a:r>
              <a:r>
                <a:rPr lang="en-US" altLang="zh-CN" sz="1400" dirty="0" smtClean="0">
                  <a:solidFill>
                    <a:schemeClr val="bg1"/>
                  </a:solidFill>
                  <a:latin typeface="微软雅黑" panose="020B0503020204020204" pitchFamily="34" charset="-122"/>
                  <a:ea typeface="微软雅黑" panose="020B0503020204020204" pitchFamily="34" charset="-122"/>
                </a:rPr>
                <a:t>HTTP</a:t>
              </a:r>
              <a:r>
                <a:rPr lang="zh-CN" altLang="en-US" sz="1400" dirty="0" smtClean="0">
                  <a:solidFill>
                    <a:schemeClr val="bg1"/>
                  </a:solidFill>
                  <a:latin typeface="微软雅黑" panose="020B0503020204020204" pitchFamily="34" charset="-122"/>
                  <a:ea typeface="微软雅黑" panose="020B0503020204020204" pitchFamily="34" charset="-122"/>
                </a:rPr>
                <a:t>头部识别爬虫同样也是大部分网站会采取的一种基础的反爬虫技术。爬虫默认的</a:t>
              </a:r>
              <a:r>
                <a:rPr lang="en-US" altLang="zh-CN" sz="1400" dirty="0" smtClean="0">
                  <a:solidFill>
                    <a:schemeClr val="bg1"/>
                  </a:solidFill>
                  <a:latin typeface="微软雅黑" panose="020B0503020204020204" pitchFamily="34" charset="-122"/>
                  <a:ea typeface="微软雅黑" panose="020B0503020204020204" pitchFamily="34" charset="-122"/>
                </a:rPr>
                <a:t>HTTP</a:t>
              </a:r>
              <a:r>
                <a:rPr lang="zh-CN" altLang="en-US" sz="1400" dirty="0" smtClean="0">
                  <a:solidFill>
                    <a:schemeClr val="bg1"/>
                  </a:solidFill>
                  <a:latin typeface="微软雅黑" panose="020B0503020204020204" pitchFamily="34" charset="-122"/>
                  <a:ea typeface="微软雅黑" panose="020B0503020204020204" pitchFamily="34" charset="-122"/>
                </a:rPr>
                <a:t>请求头部与我们人为的通过浏览器去真正浏览一个网站时的头部是不相同的，因此通过</a:t>
              </a:r>
              <a:r>
                <a:rPr lang="en-US" altLang="zh-CN" sz="1400" dirty="0" smtClean="0">
                  <a:solidFill>
                    <a:schemeClr val="bg1"/>
                  </a:solidFill>
                  <a:latin typeface="微软雅黑" panose="020B0503020204020204" pitchFamily="34" charset="-122"/>
                  <a:ea typeface="微软雅黑" panose="020B0503020204020204" pitchFamily="34" charset="-122"/>
                </a:rPr>
                <a:t>HTTP</a:t>
              </a:r>
              <a:r>
                <a:rPr lang="zh-CN" altLang="en-US" sz="1400" dirty="0" smtClean="0">
                  <a:solidFill>
                    <a:schemeClr val="bg1"/>
                  </a:solidFill>
                  <a:latin typeface="微软雅黑" panose="020B0503020204020204" pitchFamily="34" charset="-122"/>
                  <a:ea typeface="微软雅黑" panose="020B0503020204020204" pitchFamily="34" charset="-122"/>
                </a:rPr>
                <a:t>头部可以很轻松地识别出该访问请求是来自于真的的用户还是来自于爬虫。</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2782040" y="2104571"/>
            <a:ext cx="1932487" cy="615539"/>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bg1"/>
                </a:solidFill>
                <a:latin typeface="微软雅黑 Light" panose="020B0502040204020203" pitchFamily="34" charset="-122"/>
                <a:ea typeface="微软雅黑 Light" panose="020B0502040204020203" pitchFamily="34" charset="-122"/>
              </a:rPr>
              <a:t>HTTP</a:t>
            </a:r>
            <a:r>
              <a:rPr lang="zh-CN" altLang="en-US" sz="2000" b="1" dirty="0" smtClean="0">
                <a:solidFill>
                  <a:schemeClr val="bg1"/>
                </a:solidFill>
                <a:latin typeface="微软雅黑 Light" panose="020B0502040204020203" pitchFamily="34" charset="-122"/>
                <a:ea typeface="微软雅黑 Light" panose="020B0502040204020203" pitchFamily="34" charset="-122"/>
              </a:rPr>
              <a:t>请求头部修改</a:t>
            </a:r>
            <a:endParaRPr lang="zh-CN" altLang="en-US" sz="2000" b="1" dirty="0">
              <a:solidFill>
                <a:schemeClr val="bg1"/>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5994839" y="249531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a16="http://schemas.microsoft.com/office/drawing/2014/main" id="{69B4E243-8A9E-4791-B6E6-9DBF569A7135}"/>
              </a:ext>
            </a:extLst>
          </p:cNvPr>
          <p:cNvSpPr/>
          <p:nvPr/>
        </p:nvSpPr>
        <p:spPr>
          <a:xfrm>
            <a:off x="896427" y="376831"/>
            <a:ext cx="2786339"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请求头部修改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4" name="组合 33">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35" name="组合 34">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40"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6" name="组合 35">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37"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6" name="文本框 5"/>
          <p:cNvSpPr txBox="1"/>
          <p:nvPr/>
        </p:nvSpPr>
        <p:spPr>
          <a:xfrm>
            <a:off x="6810895" y="934577"/>
            <a:ext cx="4882341" cy="1200329"/>
          </a:xfrm>
          <a:prstGeom prst="rect">
            <a:avLst/>
          </a:prstGeom>
          <a:noFill/>
        </p:spPr>
        <p:txBody>
          <a:bodyPr wrap="square" rtlCol="0">
            <a:spAutoFit/>
          </a:bodyPr>
          <a:lstStyle/>
          <a:p>
            <a:r>
              <a:rPr lang="zh-CN" altLang="en-US" dirty="0" smtClean="0"/>
              <a:t>首先我们在自己的浏览器中打开链接</a:t>
            </a:r>
            <a:endParaRPr lang="en-US" altLang="zh-CN" dirty="0" smtClean="0"/>
          </a:p>
          <a:p>
            <a:r>
              <a:rPr lang="en-GB" altLang="zh-CN" u="sng" dirty="0">
                <a:hlinkClick r:id="rId3"/>
              </a:rPr>
              <a:t>https://</a:t>
            </a:r>
            <a:r>
              <a:rPr lang="en-GB" altLang="zh-CN" u="sng" dirty="0" smtClean="0">
                <a:hlinkClick r:id="rId3"/>
              </a:rPr>
              <a:t>httpbin.org/get?show_env=1</a:t>
            </a:r>
            <a:endParaRPr lang="en-GB" altLang="zh-CN" u="sng" dirty="0" smtClean="0"/>
          </a:p>
          <a:p>
            <a:r>
              <a:rPr lang="zh-CN" altLang="en-US" dirty="0"/>
              <a:t>可以</a:t>
            </a:r>
            <a:r>
              <a:rPr lang="zh-CN" altLang="en-US" dirty="0" smtClean="0"/>
              <a:t>查看我们使用浏览器上网时的请求头部内容</a:t>
            </a:r>
            <a:endParaRPr lang="zh-CN" altLang="en-US" dirty="0"/>
          </a:p>
        </p:txBody>
      </p:sp>
      <p:pic>
        <p:nvPicPr>
          <p:cNvPr id="28" name="图片 27"/>
          <p:cNvPicPr/>
          <p:nvPr/>
        </p:nvPicPr>
        <p:blipFill>
          <a:blip r:embed="rId4" cstate="print">
            <a:extLst>
              <a:ext uri="{28A0092B-C50C-407E-A947-70E740481C1C}">
                <a14:useLocalDpi xmlns:a14="http://schemas.microsoft.com/office/drawing/2010/main" val="0"/>
              </a:ext>
            </a:extLst>
          </a:blip>
          <a:stretch>
            <a:fillRect/>
          </a:stretch>
        </p:blipFill>
        <p:spPr>
          <a:xfrm>
            <a:off x="6866313" y="2454112"/>
            <a:ext cx="5059680" cy="2532610"/>
          </a:xfrm>
          <a:prstGeom prst="rect">
            <a:avLst/>
          </a:prstGeom>
          <a:ln w="12700">
            <a:solidFill>
              <a:schemeClr val="accent1"/>
            </a:solidFill>
          </a:ln>
        </p:spPr>
      </p:pic>
    </p:spTree>
    <p:extLst>
      <p:ext uri="{BB962C8B-B14F-4D97-AF65-F5344CB8AC3E}">
        <p14:creationId xmlns:p14="http://schemas.microsoft.com/office/powerpoint/2010/main" val="4004810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5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75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6483" y="2454112"/>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a16="http://schemas.microsoft.com/office/drawing/2014/main" id="{69B4E243-8A9E-4791-B6E6-9DBF569A7135}"/>
              </a:ext>
            </a:extLst>
          </p:cNvPr>
          <p:cNvSpPr/>
          <p:nvPr/>
        </p:nvSpPr>
        <p:spPr>
          <a:xfrm>
            <a:off x="896427" y="376831"/>
            <a:ext cx="2786339"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请求头部修改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4" name="组合 33">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35" name="组合 34">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40"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6" name="组合 35">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37"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773383" y="1188303"/>
            <a:ext cx="8423562" cy="369332"/>
          </a:xfrm>
          <a:prstGeom prst="rect">
            <a:avLst/>
          </a:prstGeom>
          <a:noFill/>
        </p:spPr>
        <p:txBody>
          <a:bodyPr wrap="square" rtlCol="0">
            <a:spAutoFit/>
          </a:bodyPr>
          <a:lstStyle/>
          <a:p>
            <a:r>
              <a:rPr lang="zh-CN" altLang="en-US" dirty="0" smtClean="0"/>
              <a:t>然而打开</a:t>
            </a:r>
            <a:r>
              <a:rPr lang="en-US" altLang="zh-CN" dirty="0" smtClean="0"/>
              <a:t>settings.py</a:t>
            </a:r>
            <a:r>
              <a:rPr lang="zh-CN" altLang="en-US" dirty="0" smtClean="0"/>
              <a:t>，我们可以看到我们的爬虫在访问网站时采用的</a:t>
            </a:r>
            <a:r>
              <a:rPr lang="en-US" altLang="zh-CN" dirty="0" smtClean="0"/>
              <a:t>HTTP</a:t>
            </a:r>
            <a:r>
              <a:rPr lang="zh-CN" altLang="en-US" dirty="0" smtClean="0"/>
              <a:t>头部如下：</a:t>
            </a:r>
            <a:endParaRPr lang="zh-CN" altLang="en-US" dirty="0"/>
          </a:p>
        </p:txBody>
      </p:sp>
      <p:pic>
        <p:nvPicPr>
          <p:cNvPr id="3" name="图片 2"/>
          <p:cNvPicPr>
            <a:picLocks noChangeAspect="1"/>
          </p:cNvPicPr>
          <p:nvPr/>
        </p:nvPicPr>
        <p:blipFill>
          <a:blip r:embed="rId3"/>
          <a:stretch>
            <a:fillRect/>
          </a:stretch>
        </p:blipFill>
        <p:spPr>
          <a:xfrm>
            <a:off x="1773383" y="1701630"/>
            <a:ext cx="8724900" cy="2809875"/>
          </a:xfrm>
          <a:prstGeom prst="rect">
            <a:avLst/>
          </a:prstGeom>
        </p:spPr>
      </p:pic>
      <p:sp>
        <p:nvSpPr>
          <p:cNvPr id="8" name="文本框 7"/>
          <p:cNvSpPr txBox="1"/>
          <p:nvPr/>
        </p:nvSpPr>
        <p:spPr>
          <a:xfrm>
            <a:off x="1695796" y="4569152"/>
            <a:ext cx="8988830" cy="369332"/>
          </a:xfrm>
          <a:prstGeom prst="rect">
            <a:avLst/>
          </a:prstGeom>
          <a:noFill/>
        </p:spPr>
        <p:txBody>
          <a:bodyPr wrap="square" rtlCol="0">
            <a:spAutoFit/>
          </a:bodyPr>
          <a:lstStyle/>
          <a:p>
            <a:r>
              <a:rPr lang="zh-CN" altLang="en-US" dirty="0" smtClean="0"/>
              <a:t>对比与之前浏览器访问时的</a:t>
            </a:r>
            <a:r>
              <a:rPr lang="en-US" altLang="zh-CN" dirty="0" smtClean="0"/>
              <a:t>HTTP</a:t>
            </a:r>
            <a:r>
              <a:rPr lang="zh-CN" altLang="en-US" dirty="0" smtClean="0"/>
              <a:t>头部我们可以看到，通过浏览器访问时的</a:t>
            </a:r>
            <a:r>
              <a:rPr lang="en-US" altLang="zh-CN" dirty="0" smtClean="0"/>
              <a:t>User-Agent</a:t>
            </a:r>
            <a:r>
              <a:rPr lang="zh-CN" altLang="en-US" dirty="0" smtClean="0"/>
              <a:t>为：</a:t>
            </a:r>
            <a:endParaRPr lang="zh-CN" altLang="en-US" dirty="0"/>
          </a:p>
        </p:txBody>
      </p:sp>
      <p:pic>
        <p:nvPicPr>
          <p:cNvPr id="10" name="图片 9"/>
          <p:cNvPicPr>
            <a:picLocks noChangeAspect="1"/>
          </p:cNvPicPr>
          <p:nvPr/>
        </p:nvPicPr>
        <p:blipFill>
          <a:blip r:embed="rId4"/>
          <a:stretch>
            <a:fillRect/>
          </a:stretch>
        </p:blipFill>
        <p:spPr>
          <a:xfrm>
            <a:off x="1695796" y="4996131"/>
            <a:ext cx="9565178" cy="556877"/>
          </a:xfrm>
          <a:prstGeom prst="rect">
            <a:avLst/>
          </a:prstGeom>
        </p:spPr>
      </p:pic>
      <p:sp>
        <p:nvSpPr>
          <p:cNvPr id="11" name="文本框 10"/>
          <p:cNvSpPr txBox="1"/>
          <p:nvPr/>
        </p:nvSpPr>
        <p:spPr>
          <a:xfrm>
            <a:off x="1695796" y="5610655"/>
            <a:ext cx="9770224" cy="369332"/>
          </a:xfrm>
          <a:prstGeom prst="rect">
            <a:avLst/>
          </a:prstGeom>
          <a:noFill/>
        </p:spPr>
        <p:txBody>
          <a:bodyPr wrap="square" rtlCol="0">
            <a:spAutoFit/>
          </a:bodyPr>
          <a:lstStyle/>
          <a:p>
            <a:r>
              <a:rPr lang="zh-CN" altLang="en-US" dirty="0" smtClean="0"/>
              <a:t>而爬虫在访问时的请求头部为：</a:t>
            </a:r>
            <a:endParaRPr lang="zh-CN" altLang="en-US" dirty="0"/>
          </a:p>
        </p:txBody>
      </p:sp>
      <p:pic>
        <p:nvPicPr>
          <p:cNvPr id="12" name="图片 11"/>
          <p:cNvPicPr>
            <a:picLocks noChangeAspect="1"/>
          </p:cNvPicPr>
          <p:nvPr/>
        </p:nvPicPr>
        <p:blipFill>
          <a:blip r:embed="rId5"/>
          <a:stretch>
            <a:fillRect/>
          </a:stretch>
        </p:blipFill>
        <p:spPr>
          <a:xfrm>
            <a:off x="1773383" y="6037634"/>
            <a:ext cx="5734050" cy="342900"/>
          </a:xfrm>
          <a:prstGeom prst="rect">
            <a:avLst/>
          </a:prstGeom>
        </p:spPr>
      </p:pic>
    </p:spTree>
    <p:extLst>
      <p:ext uri="{BB962C8B-B14F-4D97-AF65-F5344CB8AC3E}">
        <p14:creationId xmlns:p14="http://schemas.microsoft.com/office/powerpoint/2010/main" val="287199223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6483" y="2454112"/>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4" name="矩形 23">
            <a:extLst>
              <a:ext uri="{FF2B5EF4-FFF2-40B4-BE49-F238E27FC236}">
                <a16:creationId xmlns:a16="http://schemas.microsoft.com/office/drawing/2014/main" id="{69B4E243-8A9E-4791-B6E6-9DBF569A7135}"/>
              </a:ext>
            </a:extLst>
          </p:cNvPr>
          <p:cNvSpPr/>
          <p:nvPr/>
        </p:nvSpPr>
        <p:spPr>
          <a:xfrm>
            <a:off x="896427" y="376831"/>
            <a:ext cx="2786339"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请求头部修改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矩形 24">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34" name="组合 33">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35" name="组合 34">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40"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41"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36" name="组合 35">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37"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8"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39"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4" name="文本框 3"/>
          <p:cNvSpPr txBox="1"/>
          <p:nvPr/>
        </p:nvSpPr>
        <p:spPr>
          <a:xfrm>
            <a:off x="1601585" y="880901"/>
            <a:ext cx="9487593" cy="923330"/>
          </a:xfrm>
          <a:prstGeom prst="rect">
            <a:avLst/>
          </a:prstGeom>
          <a:noFill/>
        </p:spPr>
        <p:txBody>
          <a:bodyPr wrap="square" rtlCol="0">
            <a:spAutoFit/>
          </a:bodyPr>
          <a:lstStyle/>
          <a:p>
            <a:r>
              <a:rPr lang="zh-CN" altLang="en-US" dirty="0" smtClean="0"/>
              <a:t>因此，我们只需将我们的</a:t>
            </a:r>
            <a:r>
              <a:rPr lang="en-US" altLang="zh-CN" dirty="0" smtClean="0"/>
              <a:t>HTTP</a:t>
            </a:r>
            <a:r>
              <a:rPr lang="zh-CN" altLang="en-US" dirty="0" smtClean="0"/>
              <a:t>请求头部修改为与浏览器浏览一致，即可完成反反爬虫。</a:t>
            </a:r>
            <a:endParaRPr lang="en-US" altLang="zh-CN" dirty="0" smtClean="0"/>
          </a:p>
          <a:p>
            <a:r>
              <a:rPr lang="zh-CN" altLang="en-US" dirty="0" smtClean="0"/>
              <a:t>在此，有两种修改方式：</a:t>
            </a:r>
            <a:endParaRPr lang="en-US" altLang="zh-CN" dirty="0" smtClean="0"/>
          </a:p>
          <a:p>
            <a:r>
              <a:rPr lang="zh-CN" altLang="en-US" dirty="0" smtClean="0"/>
              <a:t>方法一：在</a:t>
            </a:r>
            <a:r>
              <a:rPr lang="en-US" altLang="zh-CN" dirty="0" smtClean="0"/>
              <a:t>settings.py</a:t>
            </a:r>
            <a:r>
              <a:rPr lang="zh-CN" altLang="en-US" dirty="0" smtClean="0"/>
              <a:t>文件中设置</a:t>
            </a:r>
            <a:r>
              <a:rPr lang="en-US" altLang="zh-CN" dirty="0" smtClean="0"/>
              <a:t>User-Agent</a:t>
            </a:r>
            <a:r>
              <a:rPr lang="zh-CN" altLang="en-US" dirty="0" smtClean="0"/>
              <a:t>，此方法对该项目所有爬虫都有效</a:t>
            </a:r>
            <a:endParaRPr lang="zh-CN" altLang="en-US" dirty="0"/>
          </a:p>
        </p:txBody>
      </p:sp>
      <p:pic>
        <p:nvPicPr>
          <p:cNvPr id="5" name="图片 4"/>
          <p:cNvPicPr>
            <a:picLocks noChangeAspect="1"/>
          </p:cNvPicPr>
          <p:nvPr/>
        </p:nvPicPr>
        <p:blipFill>
          <a:blip r:embed="rId3"/>
          <a:stretch>
            <a:fillRect/>
          </a:stretch>
        </p:blipFill>
        <p:spPr>
          <a:xfrm>
            <a:off x="1682166" y="2021978"/>
            <a:ext cx="8093602" cy="636783"/>
          </a:xfrm>
          <a:prstGeom prst="rect">
            <a:avLst/>
          </a:prstGeom>
        </p:spPr>
      </p:pic>
      <p:sp>
        <p:nvSpPr>
          <p:cNvPr id="6" name="文本框 5"/>
          <p:cNvSpPr txBox="1"/>
          <p:nvPr/>
        </p:nvSpPr>
        <p:spPr>
          <a:xfrm>
            <a:off x="1682166" y="2964873"/>
            <a:ext cx="8603449" cy="369332"/>
          </a:xfrm>
          <a:prstGeom prst="rect">
            <a:avLst/>
          </a:prstGeom>
          <a:noFill/>
        </p:spPr>
        <p:txBody>
          <a:bodyPr wrap="square" rtlCol="0">
            <a:spAutoFit/>
          </a:bodyPr>
          <a:lstStyle/>
          <a:p>
            <a:r>
              <a:rPr lang="zh-CN" altLang="en-US" dirty="0" smtClean="0"/>
              <a:t>方法二：单独在爬虫中修改。仅对该爬虫有效。</a:t>
            </a:r>
            <a:endParaRPr lang="zh-CN" altLang="en-US" dirty="0"/>
          </a:p>
        </p:txBody>
      </p:sp>
      <p:pic>
        <p:nvPicPr>
          <p:cNvPr id="7" name="图片 6"/>
          <p:cNvPicPr>
            <a:picLocks noChangeAspect="1"/>
          </p:cNvPicPr>
          <p:nvPr/>
        </p:nvPicPr>
        <p:blipFill>
          <a:blip r:embed="rId4"/>
          <a:stretch>
            <a:fillRect/>
          </a:stretch>
        </p:blipFill>
        <p:spPr>
          <a:xfrm>
            <a:off x="1601585" y="3540233"/>
            <a:ext cx="8602360" cy="1292232"/>
          </a:xfrm>
          <a:prstGeom prst="rect">
            <a:avLst/>
          </a:prstGeom>
        </p:spPr>
      </p:pic>
      <p:sp>
        <p:nvSpPr>
          <p:cNvPr id="13" name="文本框 12"/>
          <p:cNvSpPr txBox="1"/>
          <p:nvPr/>
        </p:nvSpPr>
        <p:spPr>
          <a:xfrm>
            <a:off x="1734589" y="5242560"/>
            <a:ext cx="8418022" cy="369332"/>
          </a:xfrm>
          <a:prstGeom prst="rect">
            <a:avLst/>
          </a:prstGeom>
          <a:noFill/>
        </p:spPr>
        <p:txBody>
          <a:bodyPr wrap="square" rtlCol="0">
            <a:spAutoFit/>
          </a:bodyPr>
          <a:lstStyle/>
          <a:p>
            <a:r>
              <a:rPr lang="zh-CN" altLang="en-US" dirty="0" smtClean="0"/>
              <a:t>此外还有链接设置、中间件设置等方法，我们在此就没有去一一实践了。</a:t>
            </a:r>
            <a:endParaRPr lang="zh-CN" altLang="en-US" dirty="0"/>
          </a:p>
        </p:txBody>
      </p:sp>
    </p:spTree>
    <p:extLst>
      <p:ext uri="{BB962C8B-B14F-4D97-AF65-F5344CB8AC3E}">
        <p14:creationId xmlns:p14="http://schemas.microsoft.com/office/powerpoint/2010/main" val="21297299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69B4E243-8A9E-4791-B6E6-9DBF569A7135}"/>
              </a:ext>
            </a:extLst>
          </p:cNvPr>
          <p:cNvSpPr/>
          <p:nvPr/>
        </p:nvSpPr>
        <p:spPr>
          <a:xfrm>
            <a:off x="896427" y="376831"/>
            <a:ext cx="2786339"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请求头部修改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0" name="组合 19">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21" name="组合 20">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26"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2" name="组合 21">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23"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2" name="文本框 1"/>
          <p:cNvSpPr txBox="1"/>
          <p:nvPr/>
        </p:nvSpPr>
        <p:spPr>
          <a:xfrm>
            <a:off x="1950720" y="1008611"/>
            <a:ext cx="8273935" cy="369332"/>
          </a:xfrm>
          <a:prstGeom prst="rect">
            <a:avLst/>
          </a:prstGeom>
          <a:noFill/>
        </p:spPr>
        <p:txBody>
          <a:bodyPr wrap="square" rtlCol="0">
            <a:spAutoFit/>
          </a:bodyPr>
          <a:lstStyle/>
          <a:p>
            <a:r>
              <a:rPr lang="zh-CN" altLang="en-US" dirty="0" smtClean="0"/>
              <a:t>实战实例：妹子图网站图片爬取</a:t>
            </a:r>
            <a:endParaRPr lang="zh-CN" altLang="en-US" dirty="0"/>
          </a:p>
        </p:txBody>
      </p:sp>
      <p:pic>
        <p:nvPicPr>
          <p:cNvPr id="3074" name="图片 2" descr="156145024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424" y="1377943"/>
            <a:ext cx="4476684"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4" descr="156145056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197" y="1377943"/>
            <a:ext cx="526891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644968" y="4496825"/>
            <a:ext cx="9138458" cy="369332"/>
          </a:xfrm>
          <a:prstGeom prst="rect">
            <a:avLst/>
          </a:prstGeom>
          <a:noFill/>
        </p:spPr>
        <p:txBody>
          <a:bodyPr wrap="square" rtlCol="0">
            <a:spAutoFit/>
          </a:bodyPr>
          <a:lstStyle/>
          <a:p>
            <a:pPr algn="ctr"/>
            <a:r>
              <a:rPr lang="zh-CN" altLang="en-US" dirty="0" smtClean="0"/>
              <a:t>按之前的方法修改</a:t>
            </a:r>
            <a:r>
              <a:rPr lang="en-US" altLang="zh-CN" dirty="0" smtClean="0"/>
              <a:t>header</a:t>
            </a:r>
            <a:r>
              <a:rPr lang="zh-CN" altLang="en-US" dirty="0" smtClean="0"/>
              <a:t>的</a:t>
            </a:r>
            <a:r>
              <a:rPr lang="en-US" altLang="zh-CN" dirty="0" smtClean="0"/>
              <a:t>User-Agent</a:t>
            </a:r>
            <a:r>
              <a:rPr lang="zh-CN" altLang="en-US" dirty="0" smtClean="0"/>
              <a:t>参数前后</a:t>
            </a:r>
            <a:endParaRPr lang="zh-CN" altLang="en-US" dirty="0"/>
          </a:p>
        </p:txBody>
      </p:sp>
    </p:spTree>
    <p:extLst>
      <p:ext uri="{BB962C8B-B14F-4D97-AF65-F5344CB8AC3E}">
        <p14:creationId xmlns:p14="http://schemas.microsoft.com/office/powerpoint/2010/main" val="353736946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161" y="2094983"/>
            <a:ext cx="736599" cy="2484372"/>
          </a:xfrm>
          <a:prstGeom prst="rect">
            <a:avLst/>
          </a:prstGeom>
          <a:noFill/>
          <a:ln>
            <a:solidFill>
              <a:srgbClr val="404040"/>
            </a:solidFill>
          </a:ln>
          <a:effectLst>
            <a:outerShdw blurRad="292100" dist="63500" dir="8100000" sx="109000" sy="109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反反实例</a:t>
            </a:r>
            <a:endParaRPr lang="zh-CN" altLang="en-US" sz="32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69B4E243-8A9E-4791-B6E6-9DBF569A7135}"/>
              </a:ext>
            </a:extLst>
          </p:cNvPr>
          <p:cNvSpPr/>
          <p:nvPr/>
        </p:nvSpPr>
        <p:spPr>
          <a:xfrm>
            <a:off x="896427" y="376831"/>
            <a:ext cx="2786339" cy="461665"/>
          </a:xfrm>
          <a:prstGeom prst="rect">
            <a:avLst/>
          </a:prstGeom>
          <a:noFill/>
        </p:spPr>
        <p:txBody>
          <a:bodyPr wrap="none">
            <a:spAutoFit/>
          </a:bodyPr>
          <a:lstStyle/>
          <a:p>
            <a:pPr algn="ctr"/>
            <a:r>
              <a:rPr lang="en-US"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请求头部修改</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9" name="矩形 18">
            <a:extLst>
              <a:ext uri="{FF2B5EF4-FFF2-40B4-BE49-F238E27FC236}">
                <a16:creationId xmlns:a16="http://schemas.microsoft.com/office/drawing/2014/main" id="{0C3D1CBA-C8EF-4167-B901-5909A6045FA5}"/>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微软雅黑" panose="020B0503020204020204" pitchFamily="34" charset="-122"/>
              </a:rPr>
              <a:t>01</a:t>
            </a:r>
            <a:endParaRPr lang="zh-CN" altLang="en-US" sz="2400" b="1" dirty="0">
              <a:solidFill>
                <a:schemeClr val="tx1">
                  <a:lumMod val="75000"/>
                  <a:lumOff val="25000"/>
                </a:schemeClr>
              </a:solidFill>
              <a:latin typeface="+mj-lt"/>
              <a:ea typeface="微软雅黑" panose="020B0503020204020204" pitchFamily="34" charset="-122"/>
            </a:endParaRPr>
          </a:p>
        </p:txBody>
      </p:sp>
      <p:grpSp>
        <p:nvGrpSpPr>
          <p:cNvPr id="20" name="组合 19">
            <a:extLst>
              <a:ext uri="{FF2B5EF4-FFF2-40B4-BE49-F238E27FC236}">
                <a16:creationId xmlns:a16="http://schemas.microsoft.com/office/drawing/2014/main" id="{99BAE60B-3A9F-48FD-98D7-B1C0B2573068}"/>
              </a:ext>
            </a:extLst>
          </p:cNvPr>
          <p:cNvGrpSpPr/>
          <p:nvPr/>
        </p:nvGrpSpPr>
        <p:grpSpPr>
          <a:xfrm>
            <a:off x="346483" y="280751"/>
            <a:ext cx="523122" cy="653826"/>
            <a:chOff x="2668588" y="1189513"/>
            <a:chExt cx="3238500" cy="4047650"/>
          </a:xfrm>
        </p:grpSpPr>
        <p:grpSp>
          <p:nvGrpSpPr>
            <p:cNvPr id="21" name="组合 20">
              <a:extLst>
                <a:ext uri="{FF2B5EF4-FFF2-40B4-BE49-F238E27FC236}">
                  <a16:creationId xmlns:a16="http://schemas.microsoft.com/office/drawing/2014/main" id="{9BE4F813-3555-4157-8E1A-7EBEF52B4C08}"/>
                </a:ext>
              </a:extLst>
            </p:cNvPr>
            <p:cNvGrpSpPr/>
            <p:nvPr/>
          </p:nvGrpSpPr>
          <p:grpSpPr>
            <a:xfrm>
              <a:off x="2668588" y="1189513"/>
              <a:ext cx="3238500" cy="1309688"/>
              <a:chOff x="4478338" y="1241901"/>
              <a:chExt cx="3238500" cy="1309688"/>
            </a:xfrm>
          </p:grpSpPr>
          <p:sp>
            <p:nvSpPr>
              <p:cNvPr id="26" name="Freeform 5">
                <a:extLst>
                  <a:ext uri="{FF2B5EF4-FFF2-40B4-BE49-F238E27FC236}">
                    <a16:creationId xmlns:a16="http://schemas.microsoft.com/office/drawing/2014/main" id="{6271B923-0567-40D4-8F64-01CA71BE8157}"/>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7" name="Freeform 9">
                <a:extLst>
                  <a:ext uri="{FF2B5EF4-FFF2-40B4-BE49-F238E27FC236}">
                    <a16:creationId xmlns:a16="http://schemas.microsoft.com/office/drawing/2014/main" id="{32A26DE9-0C64-4971-B5FD-8B7BAB0F4B8F}"/>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nvGrpSpPr>
            <p:cNvPr id="22" name="组合 21">
              <a:extLst>
                <a:ext uri="{FF2B5EF4-FFF2-40B4-BE49-F238E27FC236}">
                  <a16:creationId xmlns:a16="http://schemas.microsoft.com/office/drawing/2014/main" id="{F3E24FB4-4A65-46A2-8453-8AF4F6392865}"/>
                </a:ext>
              </a:extLst>
            </p:cNvPr>
            <p:cNvGrpSpPr/>
            <p:nvPr/>
          </p:nvGrpSpPr>
          <p:grpSpPr>
            <a:xfrm>
              <a:off x="2668588" y="3924300"/>
              <a:ext cx="3238500" cy="1312863"/>
              <a:chOff x="4478338" y="3976688"/>
              <a:chExt cx="3238500" cy="1312863"/>
            </a:xfrm>
          </p:grpSpPr>
          <p:sp>
            <p:nvSpPr>
              <p:cNvPr id="23" name="Freeform 6">
                <a:extLst>
                  <a:ext uri="{FF2B5EF4-FFF2-40B4-BE49-F238E27FC236}">
                    <a16:creationId xmlns:a16="http://schemas.microsoft.com/office/drawing/2014/main" id="{C721474A-E4BD-47CA-846B-A4CDDE8820B3}"/>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4" name="Freeform 7">
                <a:extLst>
                  <a:ext uri="{FF2B5EF4-FFF2-40B4-BE49-F238E27FC236}">
                    <a16:creationId xmlns:a16="http://schemas.microsoft.com/office/drawing/2014/main" id="{E7CD8574-0763-4CB8-A9B5-A830B3CFDF38}"/>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25" name="Freeform 8">
                <a:extLst>
                  <a:ext uri="{FF2B5EF4-FFF2-40B4-BE49-F238E27FC236}">
                    <a16:creationId xmlns:a16="http://schemas.microsoft.com/office/drawing/2014/main" id="{AE375CE2-8E72-4059-BAD6-9286D5269739}"/>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grpSp>
      <p:sp>
        <p:nvSpPr>
          <p:cNvPr id="3" name="文本框 2"/>
          <p:cNvSpPr txBox="1"/>
          <p:nvPr/>
        </p:nvSpPr>
        <p:spPr>
          <a:xfrm>
            <a:off x="1828800" y="1019695"/>
            <a:ext cx="8634153" cy="646331"/>
          </a:xfrm>
          <a:prstGeom prst="rect">
            <a:avLst/>
          </a:prstGeom>
          <a:noFill/>
        </p:spPr>
        <p:txBody>
          <a:bodyPr wrap="square" rtlCol="0">
            <a:spAutoFit/>
          </a:bodyPr>
          <a:lstStyle/>
          <a:p>
            <a:r>
              <a:rPr lang="zh-CN" altLang="en-US" dirty="0" smtClean="0"/>
              <a:t>对我们所获得的数据进行格式处理并规范化输出，我们便能获得所有图片的</a:t>
            </a:r>
            <a:r>
              <a:rPr lang="en-US" altLang="zh-CN" dirty="0" smtClean="0"/>
              <a:t>title</a:t>
            </a:r>
            <a:r>
              <a:rPr lang="zh-CN" altLang="en-US" dirty="0" smtClean="0"/>
              <a:t>和图片的链接下载地址了。遍历所有地址即可下载我们想要的图片了！</a:t>
            </a:r>
            <a:endParaRPr lang="zh-CN" altLang="en-US" dirty="0"/>
          </a:p>
        </p:txBody>
      </p:sp>
      <p:pic>
        <p:nvPicPr>
          <p:cNvPr id="4098" name="图片 7" descr="156145129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89" y="1666026"/>
            <a:ext cx="526891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8" descr="156145268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2159" y="1666026"/>
            <a:ext cx="4846637"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2165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505-17"/>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04040"/>
    </a:accent1>
    <a:accent2>
      <a:srgbClr val="6A6A6A"/>
    </a:accent2>
    <a:accent3>
      <a:srgbClr val="454141"/>
    </a:accent3>
    <a:accent4>
      <a:srgbClr val="6A6A6A"/>
    </a:accent4>
    <a:accent5>
      <a:srgbClr val="454141"/>
    </a:accent5>
    <a:accent6>
      <a:srgbClr val="6A6A6A"/>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559</TotalTime>
  <Words>2166</Words>
  <Application>Microsoft Office PowerPoint</Application>
  <PresentationFormat>宽屏</PresentationFormat>
  <Paragraphs>225</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华文仿宋</vt:lpstr>
      <vt:lpstr>迷你简汉真广标</vt:lpstr>
      <vt:lpstr>迷你简菱心</vt:lpstr>
      <vt:lpstr>宋体</vt:lpstr>
      <vt:lpstr>微软雅黑</vt:lpstr>
      <vt:lpstr>微软雅黑 Light</vt:lpstr>
      <vt:lpstr>Arial</vt:lpstr>
      <vt:lpstr>Broadway</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dc:title>
  <dc:creator>第一PPT</dc:creator>
  <cp:keywords>www.1ppt.com</cp:keywords>
  <dc:description>www.1ppt.com</dc:description>
  <cp:lastModifiedBy>Mars</cp:lastModifiedBy>
  <cp:revision>839</cp:revision>
  <dcterms:created xsi:type="dcterms:W3CDTF">2015-11-05T08:05:00Z</dcterms:created>
  <dcterms:modified xsi:type="dcterms:W3CDTF">2019-06-29T16:49:21Z</dcterms:modified>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