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177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F8FFD-34FA-4D32-A9CF-95297882159C}" type="datetimeFigureOut">
              <a:rPr lang="ru-RU" smtClean="0"/>
              <a:t>02.12.2017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406FF-68ED-459F-932C-21045AB38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84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Близкие результаты по всем функциям</a:t>
            </a:r>
            <a:r>
              <a:rPr lang="ru-RU" baseline="0" dirty="0" smtClean="0"/>
              <a:t> и скоростям, быстрое обучение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406FF-68ED-459F-932C-21045AB3886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31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Статичная скорость – высокая дисперсия</a:t>
            </a:r>
          </a:p>
          <a:p>
            <a:r>
              <a:rPr lang="ru-RU" dirty="0" smtClean="0"/>
              <a:t>Постепенное уменьшение – выравнивание и лучше</a:t>
            </a:r>
            <a:r>
              <a:rPr lang="ru-RU" baseline="0" dirty="0" smtClean="0"/>
              <a:t> качество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406FF-68ED-459F-932C-21045AB3886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925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Динамически уменьшающаяся скорость обучения с каждой эпохой даёт результат лучший,</a:t>
            </a:r>
            <a:r>
              <a:rPr lang="ru-RU" baseline="0" dirty="0" smtClean="0"/>
              <a:t> чем однослойная ИНС</a:t>
            </a:r>
          </a:p>
          <a:p>
            <a:r>
              <a:rPr lang="ru-RU" baseline="0" dirty="0" smtClean="0"/>
              <a:t>Статическая скорость обучения «</a:t>
            </a:r>
            <a:r>
              <a:rPr lang="ru-RU" baseline="0" dirty="0" err="1" smtClean="0"/>
              <a:t>волатильна</a:t>
            </a:r>
            <a:r>
              <a:rPr lang="ru-RU" baseline="0" dirty="0" smtClean="0"/>
              <a:t>» и распознаёт тестовую выборку хуже однослойной сети (0-5%)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406FF-68ED-459F-932C-21045AB3886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899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88712129-EAE8-47C5-AD63-D5F537108816}" type="datetimeFigureOut">
              <a:rPr lang="ru-RU" smtClean="0"/>
              <a:t>02.12.2017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2D8A06-C98F-49A6-97A5-BCFFB817154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12129-EAE8-47C5-AD63-D5F537108816}" type="datetimeFigureOut">
              <a:rPr lang="ru-RU" smtClean="0"/>
              <a:t>02.12.2017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8A06-C98F-49A6-97A5-BCFFB81715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8712129-EAE8-47C5-AD63-D5F537108816}" type="datetimeFigureOut">
              <a:rPr lang="ru-RU" smtClean="0"/>
              <a:t>02.12.2017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E2D8A06-C98F-49A6-97A5-BCFFB817154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12129-EAE8-47C5-AD63-D5F537108816}" type="datetimeFigureOut">
              <a:rPr lang="ru-RU" smtClean="0"/>
              <a:t>02.12.2017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2D8A06-C98F-49A6-97A5-BCFFB817154F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12129-EAE8-47C5-AD63-D5F537108816}" type="datetimeFigureOut">
              <a:rPr lang="ru-RU" smtClean="0"/>
              <a:t>02.12.2017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E2D8A06-C98F-49A6-97A5-BCFFB817154F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8712129-EAE8-47C5-AD63-D5F537108816}" type="datetimeFigureOut">
              <a:rPr lang="ru-RU" smtClean="0"/>
              <a:t>02.12.2017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E2D8A06-C98F-49A6-97A5-BCFFB817154F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8712129-EAE8-47C5-AD63-D5F537108816}" type="datetimeFigureOut">
              <a:rPr lang="ru-RU" smtClean="0"/>
              <a:t>02.12.2017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E2D8A06-C98F-49A6-97A5-BCFFB817154F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12129-EAE8-47C5-AD63-D5F537108816}" type="datetimeFigureOut">
              <a:rPr lang="ru-RU" smtClean="0"/>
              <a:t>02.12.2017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2D8A06-C98F-49A6-97A5-BCFFB81715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12129-EAE8-47C5-AD63-D5F537108816}" type="datetimeFigureOut">
              <a:rPr lang="ru-RU" smtClean="0"/>
              <a:t>02.12.2017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2D8A06-C98F-49A6-97A5-BCFFB81715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12129-EAE8-47C5-AD63-D5F537108816}" type="datetimeFigureOut">
              <a:rPr lang="ru-RU" smtClean="0"/>
              <a:t>02.12.2017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2D8A06-C98F-49A6-97A5-BCFFB817154F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8712129-EAE8-47C5-AD63-D5F537108816}" type="datetimeFigureOut">
              <a:rPr lang="ru-RU" smtClean="0"/>
              <a:t>02.12.2017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E2D8A06-C98F-49A6-97A5-BCFFB817154F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8712129-EAE8-47C5-AD63-D5F537108816}" type="datetimeFigureOut">
              <a:rPr lang="ru-RU" smtClean="0"/>
              <a:t>02.12.2017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E2D8A06-C98F-49A6-97A5-BCFFB817154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Решение задач</a:t>
            </a:r>
            <a:br>
              <a:rPr lang="ru-RU" dirty="0" smtClean="0"/>
            </a:br>
            <a:r>
              <a:rPr lang="ru-RU" dirty="0" smtClean="0"/>
              <a:t>с использованием ИНС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«Распознавание цифр»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Волобуев Василий, </a:t>
            </a:r>
            <a:r>
              <a:rPr lang="ru-RU" dirty="0" err="1" smtClean="0"/>
              <a:t>Повираева</a:t>
            </a:r>
            <a:r>
              <a:rPr lang="ru-RU" dirty="0" smtClean="0"/>
              <a:t> Марина, ИУ5-74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728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Однослойная ИНС</a:t>
            </a:r>
            <a:endParaRPr lang="ru-RU" dirty="0"/>
          </a:p>
          <a:p>
            <a:pPr lvl="1"/>
            <a:r>
              <a:rPr lang="ru-RU" dirty="0" smtClean="0"/>
              <a:t>Задаёт нижний предел точности</a:t>
            </a:r>
          </a:p>
          <a:p>
            <a:pPr lvl="2"/>
            <a:r>
              <a:rPr lang="en-US" dirty="0" smtClean="0"/>
              <a:t>&lt;75% </a:t>
            </a:r>
            <a:r>
              <a:rPr lang="ru-RU" dirty="0" smtClean="0"/>
              <a:t>по всей выборке тестовых данных</a:t>
            </a:r>
          </a:p>
          <a:p>
            <a:pPr lvl="2"/>
            <a:r>
              <a:rPr lang="ru-RU" dirty="0" smtClean="0"/>
              <a:t>от 60% для «5» до 90% для «1»</a:t>
            </a:r>
          </a:p>
          <a:p>
            <a:pPr lvl="1"/>
            <a:r>
              <a:rPr lang="ru-RU" dirty="0" smtClean="0"/>
              <a:t>Малое время обучения: </a:t>
            </a:r>
            <a:r>
              <a:rPr lang="en-US" dirty="0" smtClean="0"/>
              <a:t>&lt;20 </a:t>
            </a:r>
            <a:r>
              <a:rPr lang="ru-RU" dirty="0" smtClean="0"/>
              <a:t>мин (100 эпох по 500)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ru-RU" sz="2900" dirty="0"/>
              <a:t>ИНС обратного распространения </a:t>
            </a:r>
            <a:r>
              <a:rPr lang="ru-RU" sz="2900" dirty="0" smtClean="0"/>
              <a:t>ошибки</a:t>
            </a:r>
          </a:p>
          <a:p>
            <a:pPr marL="640800" lvl="2" indent="-27360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</a:pPr>
            <a:r>
              <a:rPr lang="ru-RU" sz="2600" dirty="0" smtClean="0"/>
              <a:t>Требует более точной настройки</a:t>
            </a:r>
          </a:p>
          <a:p>
            <a:pPr marL="914400" lvl="3" indent="-230400">
              <a:spcBef>
                <a:spcPts val="550"/>
              </a:spcBef>
              <a:buClr>
                <a:schemeClr val="accent2"/>
              </a:buClr>
              <a:buFont typeface="Wingdings" panose="05000000000000000000" pitchFamily="2" charset="2"/>
              <a:buChar char=""/>
            </a:pPr>
            <a:r>
              <a:rPr lang="ru-RU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Точность </a:t>
            </a:r>
            <a:r>
              <a:rPr lang="en-US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~80% </a:t>
            </a:r>
            <a:r>
              <a:rPr lang="ru-RU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(от 65% до 90%)</a:t>
            </a:r>
          </a:p>
          <a:p>
            <a:pPr marL="640800" lvl="2" indent="-27360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</a:pPr>
            <a:r>
              <a:rPr lang="ru-RU" sz="2600" dirty="0" smtClean="0"/>
              <a:t>Обучение заняло порядка часа</a:t>
            </a:r>
            <a:endParaRPr lang="ru-RU" sz="2600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82374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Распознавание цифр на ЧБ изображении 14х10</a:t>
            </a:r>
          </a:p>
          <a:p>
            <a:pPr lvl="1"/>
            <a:r>
              <a:rPr lang="ru-RU" dirty="0" smtClean="0"/>
              <a:t>Тренировочная и тестовая выборки – база данных рукописных цифр </a:t>
            </a:r>
            <a:r>
              <a:rPr lang="en-US" dirty="0" smtClean="0"/>
              <a:t>MNIST</a:t>
            </a:r>
            <a:r>
              <a:rPr lang="ru-RU" dirty="0" smtClean="0"/>
              <a:t> (28х28)</a:t>
            </a:r>
          </a:p>
          <a:p>
            <a:pPr lvl="1"/>
            <a:endParaRPr lang="ru-RU" dirty="0" smtClean="0"/>
          </a:p>
          <a:p>
            <a:pPr lvl="1"/>
            <a:endParaRPr lang="ru-RU" dirty="0"/>
          </a:p>
          <a:p>
            <a:pPr lvl="1"/>
            <a:endParaRPr lang="ru-RU" dirty="0" smtClean="0"/>
          </a:p>
          <a:p>
            <a:r>
              <a:rPr lang="ru-RU" dirty="0" smtClean="0"/>
              <a:t>Нейронные сети</a:t>
            </a:r>
          </a:p>
          <a:p>
            <a:pPr lvl="1"/>
            <a:r>
              <a:rPr lang="ru-RU" dirty="0" smtClean="0"/>
              <a:t>Однослойная нейронная сеть</a:t>
            </a:r>
            <a:r>
              <a:rPr lang="en-US" dirty="0" smtClean="0"/>
              <a:t>/</a:t>
            </a:r>
            <a:r>
              <a:rPr lang="ru-RU" dirty="0" smtClean="0"/>
              <a:t>персептрон</a:t>
            </a:r>
          </a:p>
          <a:p>
            <a:pPr lvl="1"/>
            <a:r>
              <a:rPr lang="ru-RU" dirty="0" smtClean="0"/>
              <a:t>Двуслойная ИНС обратного распространения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068960"/>
            <a:ext cx="3413760" cy="168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5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28800"/>
            <a:ext cx="3962701" cy="44958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8" r="1812"/>
          <a:stretch/>
        </p:blipFill>
        <p:spPr>
          <a:xfrm>
            <a:off x="4427984" y="1988840"/>
            <a:ext cx="45360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82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Однослойная ИНС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4013" y="1600200"/>
            <a:ext cx="8150923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52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Однослойная ИНС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sigma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relu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softplus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789" y="1558514"/>
            <a:ext cx="1704210" cy="139142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89" y="1708514"/>
            <a:ext cx="1704210" cy="139142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789" y="1858514"/>
            <a:ext cx="1704210" cy="139142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39" y="1558513"/>
            <a:ext cx="2995398" cy="168470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789" y="3288320"/>
            <a:ext cx="1704210" cy="139142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89" y="3438320"/>
            <a:ext cx="1704210" cy="139142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789" y="3588320"/>
            <a:ext cx="1704210" cy="139142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39" y="3295602"/>
            <a:ext cx="2995398" cy="168470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755" y="4982167"/>
            <a:ext cx="1704210" cy="139142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55" y="5132167"/>
            <a:ext cx="1704210" cy="139142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755" y="5282167"/>
            <a:ext cx="1704210" cy="1391429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39" y="4979749"/>
            <a:ext cx="2995398" cy="168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83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Однослойная ИНС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60" y="1841609"/>
            <a:ext cx="2840350" cy="231904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810" y="1844824"/>
            <a:ext cx="2840350" cy="231904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844824"/>
            <a:ext cx="2840350" cy="231904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828616"/>
            <a:ext cx="6624477" cy="372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51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 обратного распространения</a:t>
            </a:r>
            <a:endParaRPr lang="ru-RU" dirty="0"/>
          </a:p>
        </p:txBody>
      </p:sp>
      <p:pic>
        <p:nvPicPr>
          <p:cNvPr id="4" name="Объект 3" descr="image1"/>
          <p:cNvPicPr>
            <a:picLocks noGrp="1" noChangeAspect="1"/>
          </p:cNvPicPr>
          <p:nvPr>
            <p:ph sz="quarter" idx="1"/>
          </p:nvPr>
        </p:nvPicPr>
        <p:blipFill>
          <a:blip r:embed="rId2">
            <a:lum contras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000" y="2097000"/>
            <a:ext cx="6775718" cy="30815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452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 обратного распространения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060848"/>
            <a:ext cx="4260524" cy="347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4052" y="2060848"/>
            <a:ext cx="4260524" cy="347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35696" y="5539420"/>
            <a:ext cx="2748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Speed=0.1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096220" y="5539420"/>
            <a:ext cx="2748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Speed=Slowing Down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3297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 обратного распространения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1844824"/>
            <a:ext cx="8064533" cy="45357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2509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91</TotalTime>
  <Words>182</Words>
  <Application>Microsoft Office PowerPoint</Application>
  <PresentationFormat>Экран (4:3)</PresentationFormat>
  <Paragraphs>45</Paragraphs>
  <Slides>10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Обычная</vt:lpstr>
      <vt:lpstr>Решение задач с использованием ИНС  «Распознавание цифр»</vt:lpstr>
      <vt:lpstr>Задача</vt:lpstr>
      <vt:lpstr>Интерфейс</vt:lpstr>
      <vt:lpstr>Однослойная ИНС</vt:lpstr>
      <vt:lpstr>Однослойная ИНС</vt:lpstr>
      <vt:lpstr>Однослойная ИНС</vt:lpstr>
      <vt:lpstr>ИНС обратного распространения</vt:lpstr>
      <vt:lpstr>ИНС обратного распространения</vt:lpstr>
      <vt:lpstr>ИНС обратного распространения</vt:lpstr>
      <vt:lpstr>Выводы</vt:lpstr>
    </vt:vector>
  </TitlesOfParts>
  <Company>BMSTU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Решение задач с использованием ИНС  «Распознавание цифр»</dc:title>
  <dc:creator>Vasily</dc:creator>
  <cp:lastModifiedBy>Vasily</cp:lastModifiedBy>
  <cp:revision>14</cp:revision>
  <dcterms:created xsi:type="dcterms:W3CDTF">2017-11-30T03:19:53Z</dcterms:created>
  <dcterms:modified xsi:type="dcterms:W3CDTF">2017-12-01T21:43:15Z</dcterms:modified>
</cp:coreProperties>
</file>