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57" r:id="rId3"/>
    <p:sldId id="260" r:id="rId4"/>
    <p:sldId id="274" r:id="rId5"/>
    <p:sldId id="275" r:id="rId6"/>
    <p:sldId id="276" r:id="rId7"/>
    <p:sldId id="277" r:id="rId8"/>
    <p:sldId id="288" r:id="rId9"/>
    <p:sldId id="264" r:id="rId10"/>
    <p:sldId id="286" r:id="rId11"/>
    <p:sldId id="293" r:id="rId12"/>
    <p:sldId id="278" r:id="rId13"/>
    <p:sldId id="294" r:id="rId14"/>
    <p:sldId id="285" r:id="rId15"/>
    <p:sldId id="290" r:id="rId16"/>
    <p:sldId id="291" r:id="rId17"/>
    <p:sldId id="281" r:id="rId18"/>
    <p:sldId id="292" r:id="rId19"/>
    <p:sldId id="282" r:id="rId20"/>
    <p:sldId id="283" r:id="rId21"/>
    <p:sldId id="284" r:id="rId22"/>
    <p:sldId id="266" r:id="rId23"/>
    <p:sldId id="267" r:id="rId24"/>
    <p:sldId id="289" r:id="rId25"/>
    <p:sldId id="269" r:id="rId26"/>
    <p:sldId id="270" r:id="rId27"/>
    <p:sldId id="261" r:id="rId28"/>
    <p:sldId id="295" r:id="rId29"/>
    <p:sldId id="271" r:id="rId30"/>
    <p:sldId id="272" r:id="rId31"/>
    <p:sldId id="268" r:id="rId32"/>
    <p:sldId id="273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BE0807-2A00-4A51-9E73-02D7472B516D}">
          <p14:sldIdLst>
            <p14:sldId id="256"/>
            <p14:sldId id="257"/>
            <p14:sldId id="260"/>
            <p14:sldId id="274"/>
            <p14:sldId id="275"/>
            <p14:sldId id="276"/>
            <p14:sldId id="277"/>
            <p14:sldId id="288"/>
            <p14:sldId id="264"/>
            <p14:sldId id="286"/>
            <p14:sldId id="293"/>
            <p14:sldId id="278"/>
            <p14:sldId id="294"/>
            <p14:sldId id="285"/>
            <p14:sldId id="290"/>
            <p14:sldId id="291"/>
            <p14:sldId id="281"/>
            <p14:sldId id="292"/>
            <p14:sldId id="282"/>
            <p14:sldId id="283"/>
            <p14:sldId id="284"/>
            <p14:sldId id="266"/>
            <p14:sldId id="267"/>
            <p14:sldId id="289"/>
            <p14:sldId id="269"/>
            <p14:sldId id="270"/>
            <p14:sldId id="261"/>
            <p14:sldId id="295"/>
            <p14:sldId id="271"/>
            <p14:sldId id="272"/>
            <p14:sldId id="268"/>
            <p14:sldId id="273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8" autoAdjust="0"/>
    <p:restoredTop sz="85670" autoAdjust="0"/>
  </p:normalViewPr>
  <p:slideViewPr>
    <p:cSldViewPr snapToGrid="0">
      <p:cViewPr varScale="1">
        <p:scale>
          <a:sx n="82" d="100"/>
          <a:sy n="82" d="100"/>
        </p:scale>
        <p:origin x="30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image" Target="../media/image3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image" Target="../media/image3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000B1-FD5B-4E36-9B99-8BBF8F6461A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A66F4A-7C2A-488D-952A-8FC3B4EABCAD}">
      <dgm:prSet phldrT="[文本]" custT="1"/>
      <dgm:spPr/>
      <dgm:t>
        <a:bodyPr/>
        <a:lstStyle/>
        <a:p>
          <a:r>
            <a:rPr lang="zh-CN" altLang="en-US" sz="2400" dirty="0"/>
            <a:t>应用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场</a:t>
          </a:r>
          <a:r>
            <a:rPr lang="zh-CN" altLang="en-US" sz="2400" dirty="0"/>
            <a:t>景</a:t>
          </a:r>
        </a:p>
      </dgm:t>
    </dgm:pt>
    <dgm:pt modelId="{BA5D0A01-E24F-4540-80BE-F1CAD8B1F963}" type="parTrans" cxnId="{B466769D-CFAC-4C3E-9FA7-95C1FCAC3DED}">
      <dgm:prSet/>
      <dgm:spPr/>
      <dgm:t>
        <a:bodyPr/>
        <a:lstStyle/>
        <a:p>
          <a:endParaRPr lang="zh-CN" altLang="en-US"/>
        </a:p>
      </dgm:t>
    </dgm:pt>
    <dgm:pt modelId="{1337E902-BE93-4A57-B4AC-DC66728BDAA0}" type="sibTrans" cxnId="{B466769D-CFAC-4C3E-9FA7-95C1FCAC3DED}">
      <dgm:prSet/>
      <dgm:spPr/>
      <dgm:t>
        <a:bodyPr/>
        <a:lstStyle/>
        <a:p>
          <a:endParaRPr lang="zh-CN" altLang="en-US"/>
        </a:p>
      </dgm:t>
    </dgm:pt>
    <dgm:pt modelId="{69395845-576A-4381-9FA7-522404E16FA8}">
      <dgm:prSet phldrT="[文本]" custT="1"/>
      <dgm:spPr/>
      <dgm:t>
        <a:bodyPr/>
        <a:lstStyle/>
        <a:p>
          <a:r>
            <a:rPr lang="zh-CN" altLang="en-US" sz="2400" dirty="0"/>
            <a:t>用户痛点</a:t>
          </a:r>
        </a:p>
      </dgm:t>
    </dgm:pt>
    <dgm:pt modelId="{F706173E-6807-4337-B38B-836DFF26409E}" type="parTrans" cxnId="{6890021F-AD34-4E68-8AA4-C9453F119EBA}">
      <dgm:prSet/>
      <dgm:spPr/>
      <dgm:t>
        <a:bodyPr/>
        <a:lstStyle/>
        <a:p>
          <a:endParaRPr lang="zh-CN" altLang="en-US"/>
        </a:p>
      </dgm:t>
    </dgm:pt>
    <dgm:pt modelId="{85AE5FFA-25DB-462E-9919-D1A183EA95DE}" type="sibTrans" cxnId="{6890021F-AD34-4E68-8AA4-C9453F119EBA}">
      <dgm:prSet/>
      <dgm:spPr/>
      <dgm:t>
        <a:bodyPr/>
        <a:lstStyle/>
        <a:p>
          <a:endParaRPr lang="zh-CN" altLang="en-US"/>
        </a:p>
      </dgm:t>
    </dgm:pt>
    <dgm:pt modelId="{A6B68EDF-3540-40E7-8E07-3B111AAA3E60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初步设计</a:t>
          </a:r>
        </a:p>
      </dgm:t>
    </dgm:pt>
    <dgm:pt modelId="{1CF78582-4688-42AA-B845-787EFD97C777}" type="parTrans" cxnId="{E214753F-033E-4E20-9BEE-7D21FD3E73F4}">
      <dgm:prSet/>
      <dgm:spPr/>
      <dgm:t>
        <a:bodyPr/>
        <a:lstStyle/>
        <a:p>
          <a:endParaRPr lang="zh-CN" altLang="en-US"/>
        </a:p>
      </dgm:t>
    </dgm:pt>
    <dgm:pt modelId="{A2F8A00A-38F0-45E3-B4A0-B1C50EF8B578}" type="sibTrans" cxnId="{E214753F-033E-4E20-9BEE-7D21FD3E73F4}">
      <dgm:prSet/>
      <dgm:spPr/>
      <dgm:t>
        <a:bodyPr/>
        <a:lstStyle/>
        <a:p>
          <a:endParaRPr lang="zh-CN" altLang="en-US"/>
        </a:p>
      </dgm:t>
    </dgm:pt>
    <dgm:pt modelId="{EFDE587A-7627-4980-9ABD-77D55B18EA42}">
      <dgm:prSet phldrT="[文本]" custT="1"/>
      <dgm:spPr/>
      <dgm:t>
        <a:bodyPr/>
        <a:lstStyle/>
        <a:p>
          <a:r>
            <a:rPr lang="zh-CN" altLang="en-US" sz="2400" dirty="0"/>
            <a:t>系统框架</a:t>
          </a:r>
        </a:p>
      </dgm:t>
    </dgm:pt>
    <dgm:pt modelId="{D714385C-FC9B-4F96-913A-19086E33D6DD}" type="parTrans" cxnId="{C181547B-5551-4EF5-8C59-B9BCADF38C40}">
      <dgm:prSet/>
      <dgm:spPr/>
      <dgm:t>
        <a:bodyPr/>
        <a:lstStyle/>
        <a:p>
          <a:endParaRPr lang="zh-CN" altLang="en-US"/>
        </a:p>
      </dgm:t>
    </dgm:pt>
    <dgm:pt modelId="{D2034033-31BC-4B36-9F4F-845F869EF1D0}" type="sibTrans" cxnId="{C181547B-5551-4EF5-8C59-B9BCADF38C40}">
      <dgm:prSet/>
      <dgm:spPr/>
      <dgm:t>
        <a:bodyPr/>
        <a:lstStyle/>
        <a:p>
          <a:endParaRPr lang="zh-CN" altLang="en-US"/>
        </a:p>
      </dgm:t>
    </dgm:pt>
    <dgm:pt modelId="{45A1F326-17F2-4D08-8FF0-32FA997C3362}">
      <dgm:prSet phldrT="[文本]" custT="1"/>
      <dgm:spPr/>
      <dgm:t>
        <a:bodyPr/>
        <a:lstStyle/>
        <a:p>
          <a:r>
            <a:rPr lang="zh-CN" altLang="en-US" sz="2400" dirty="0"/>
            <a:t>功能原理</a:t>
          </a:r>
        </a:p>
      </dgm:t>
    </dgm:pt>
    <dgm:pt modelId="{E2649A04-FA2F-44F8-A846-28F99EF96B0C}" type="parTrans" cxnId="{6D8C1371-05BE-47AF-B4CE-27951576FE50}">
      <dgm:prSet/>
      <dgm:spPr/>
      <dgm:t>
        <a:bodyPr/>
        <a:lstStyle/>
        <a:p>
          <a:endParaRPr lang="zh-CN" altLang="en-US"/>
        </a:p>
      </dgm:t>
    </dgm:pt>
    <dgm:pt modelId="{321D5C48-9F04-4534-8F6D-53E00FFDD1B7}" type="sibTrans" cxnId="{6D8C1371-05BE-47AF-B4CE-27951576FE50}">
      <dgm:prSet/>
      <dgm:spPr/>
      <dgm:t>
        <a:bodyPr/>
        <a:lstStyle/>
        <a:p>
          <a:endParaRPr lang="zh-CN" altLang="en-US"/>
        </a:p>
      </dgm:t>
    </dgm:pt>
    <dgm:pt modelId="{AFCF9918-4E7D-42C9-A79C-404BD43E64C4}">
      <dgm:prSet phldrT="[文本]"/>
      <dgm:spPr/>
      <dgm:t>
        <a:bodyPr/>
        <a:lstStyle/>
        <a:p>
          <a:pPr algn="l"/>
          <a:r>
            <a:rPr lang="zh-CN" altLang="en-US" dirty="0"/>
            <a:t>风险分析</a:t>
          </a:r>
        </a:p>
      </dgm:t>
    </dgm:pt>
    <dgm:pt modelId="{47927E30-0DB3-416C-B9EE-BE41C7EE62B2}" type="parTrans" cxnId="{CCB82E2B-C568-4B8D-B8A5-46AF6E27F55C}">
      <dgm:prSet/>
      <dgm:spPr/>
      <dgm:t>
        <a:bodyPr/>
        <a:lstStyle/>
        <a:p>
          <a:endParaRPr lang="zh-CN" altLang="en-US"/>
        </a:p>
      </dgm:t>
    </dgm:pt>
    <dgm:pt modelId="{03CFAF18-D161-4047-A4C3-244EBE71253E}" type="sibTrans" cxnId="{CCB82E2B-C568-4B8D-B8A5-46AF6E27F55C}">
      <dgm:prSet/>
      <dgm:spPr/>
      <dgm:t>
        <a:bodyPr/>
        <a:lstStyle/>
        <a:p>
          <a:endParaRPr lang="zh-CN" altLang="en-US"/>
        </a:p>
      </dgm:t>
    </dgm:pt>
    <dgm:pt modelId="{30317987-00C8-4809-B704-E29D6889FBE1}">
      <dgm:prSet phldrT="[文本]" custT="1"/>
      <dgm:spPr/>
      <dgm:t>
        <a:bodyPr/>
        <a:lstStyle/>
        <a:p>
          <a:r>
            <a:rPr lang="zh-CN" altLang="en-US" sz="2400" dirty="0"/>
            <a:t>工程伦理</a:t>
          </a:r>
        </a:p>
      </dgm:t>
    </dgm:pt>
    <dgm:pt modelId="{33542298-9AE1-438A-8B64-B3D4B7705456}" type="parTrans" cxnId="{B2CACF49-AF73-49A9-ACBE-BEA562224DE9}">
      <dgm:prSet/>
      <dgm:spPr/>
      <dgm:t>
        <a:bodyPr/>
        <a:lstStyle/>
        <a:p>
          <a:endParaRPr lang="zh-CN" altLang="en-US"/>
        </a:p>
      </dgm:t>
    </dgm:pt>
    <dgm:pt modelId="{BA5FB65C-B80D-4515-BFDD-74D58F32A547}" type="sibTrans" cxnId="{B2CACF49-AF73-49A9-ACBE-BEA562224DE9}">
      <dgm:prSet/>
      <dgm:spPr/>
      <dgm:t>
        <a:bodyPr/>
        <a:lstStyle/>
        <a:p>
          <a:endParaRPr lang="zh-CN" altLang="en-US"/>
        </a:p>
      </dgm:t>
    </dgm:pt>
    <dgm:pt modelId="{5C126D83-2112-4732-8E25-08CF3E09B31D}">
      <dgm:prSet phldrT="[文本]" custT="1"/>
      <dgm:spPr/>
      <dgm:t>
        <a:bodyPr/>
        <a:lstStyle/>
        <a:p>
          <a:r>
            <a:rPr lang="zh-CN" altLang="en-US" sz="2400" dirty="0"/>
            <a:t>竞品分析</a:t>
          </a:r>
        </a:p>
      </dgm:t>
    </dgm:pt>
    <dgm:pt modelId="{61E9050F-427E-43CC-AABE-1BE44C5B68BE}" type="parTrans" cxnId="{707B1777-0335-4556-8CCF-19CE0CA66975}">
      <dgm:prSet/>
      <dgm:spPr/>
      <dgm:t>
        <a:bodyPr/>
        <a:lstStyle/>
        <a:p>
          <a:endParaRPr lang="zh-CN" altLang="en-US"/>
        </a:p>
      </dgm:t>
    </dgm:pt>
    <dgm:pt modelId="{9EFFA039-E15B-4CA5-B2C5-997353B318CD}" type="sibTrans" cxnId="{707B1777-0335-4556-8CCF-19CE0CA66975}">
      <dgm:prSet/>
      <dgm:spPr/>
      <dgm:t>
        <a:bodyPr/>
        <a:lstStyle/>
        <a:p>
          <a:endParaRPr lang="zh-CN" altLang="en-US"/>
        </a:p>
      </dgm:t>
    </dgm:pt>
    <dgm:pt modelId="{8BB7BF00-5A42-4A5E-B622-FD63582A6678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产品定义</a:t>
          </a:r>
        </a:p>
      </dgm:t>
    </dgm:pt>
    <dgm:pt modelId="{D36CF2EF-3F37-4624-A85C-4411C87C9721}" type="sibTrans" cxnId="{768D7F68-84E4-4617-97A3-6A21D0123729}">
      <dgm:prSet/>
      <dgm:spPr/>
      <dgm:t>
        <a:bodyPr/>
        <a:lstStyle/>
        <a:p>
          <a:endParaRPr lang="zh-CN" altLang="en-US"/>
        </a:p>
      </dgm:t>
    </dgm:pt>
    <dgm:pt modelId="{2711A947-59B3-4D73-B1D6-247AD7BB0A43}" type="parTrans" cxnId="{768D7F68-84E4-4617-97A3-6A21D0123729}">
      <dgm:prSet/>
      <dgm:spPr/>
      <dgm:t>
        <a:bodyPr/>
        <a:lstStyle/>
        <a:p>
          <a:endParaRPr lang="zh-CN" altLang="en-US"/>
        </a:p>
      </dgm:t>
    </dgm:pt>
    <dgm:pt modelId="{04CD874B-EA23-469E-9E71-6DA3ECFE51B1}">
      <dgm:prSet phldrT="[文本]" custT="1"/>
      <dgm:spPr/>
      <dgm:t>
        <a:bodyPr/>
        <a:lstStyle/>
        <a:p>
          <a:r>
            <a:rPr lang="zh-CN" altLang="en-US" sz="2400" dirty="0"/>
            <a:t>功能概述</a:t>
          </a:r>
        </a:p>
      </dgm:t>
    </dgm:pt>
    <dgm:pt modelId="{501C729C-73BE-421F-B1D3-C267ECFEFFB5}" type="parTrans" cxnId="{6F66FDE8-60FF-4F87-8C89-099DCAFA1269}">
      <dgm:prSet/>
      <dgm:spPr/>
      <dgm:t>
        <a:bodyPr/>
        <a:lstStyle/>
        <a:p>
          <a:endParaRPr lang="zh-CN" altLang="en-US"/>
        </a:p>
      </dgm:t>
    </dgm:pt>
    <dgm:pt modelId="{21219067-31E0-4FF6-9F02-158EF34E06B8}" type="sibTrans" cxnId="{6F66FDE8-60FF-4F87-8C89-099DCAFA1269}">
      <dgm:prSet/>
      <dgm:spPr/>
      <dgm:t>
        <a:bodyPr/>
        <a:lstStyle/>
        <a:p>
          <a:endParaRPr lang="zh-CN" altLang="en-US"/>
        </a:p>
      </dgm:t>
    </dgm:pt>
    <dgm:pt modelId="{1667FED1-890A-4314-958D-10D90A0616A0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FDBBCDAD-E1D8-4A90-B5BB-C9F9F936E090}" type="parTrans" cxnId="{00701FD2-6211-4001-B8BB-28F6F189ACE5}">
      <dgm:prSet/>
      <dgm:spPr/>
      <dgm:t>
        <a:bodyPr/>
        <a:lstStyle/>
        <a:p>
          <a:endParaRPr lang="zh-CN" altLang="en-US"/>
        </a:p>
      </dgm:t>
    </dgm:pt>
    <dgm:pt modelId="{5FBFC01C-1E4D-4551-928F-1989092CEE1A}" type="sibTrans" cxnId="{00701FD2-6211-4001-B8BB-28F6F189ACE5}">
      <dgm:prSet/>
      <dgm:spPr/>
      <dgm:t>
        <a:bodyPr/>
        <a:lstStyle/>
        <a:p>
          <a:endParaRPr lang="zh-CN" altLang="en-US"/>
        </a:p>
      </dgm:t>
    </dgm:pt>
    <dgm:pt modelId="{DF20DA95-BD2C-4767-A907-BADEF1EEADF7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CFC9FA7C-9E5E-4F2D-B9F0-62A3688D753A}" type="parTrans" cxnId="{F51DB51F-E3E2-4DF1-9D5D-679858E58C98}">
      <dgm:prSet/>
      <dgm:spPr/>
      <dgm:t>
        <a:bodyPr/>
        <a:lstStyle/>
        <a:p>
          <a:endParaRPr lang="zh-CN" altLang="en-US"/>
        </a:p>
      </dgm:t>
    </dgm:pt>
    <dgm:pt modelId="{AE632973-E51A-449C-8929-813B5F65E54D}" type="sibTrans" cxnId="{F51DB51F-E3E2-4DF1-9D5D-679858E58C98}">
      <dgm:prSet/>
      <dgm:spPr/>
      <dgm:t>
        <a:bodyPr/>
        <a:lstStyle/>
        <a:p>
          <a:endParaRPr lang="zh-CN" altLang="en-US"/>
        </a:p>
      </dgm:t>
    </dgm:pt>
    <dgm:pt modelId="{5D4BB388-974D-4FC8-BF57-39F863AE8737}">
      <dgm:prSet phldrT="[文本]" custT="1"/>
      <dgm:spPr/>
      <dgm:t>
        <a:bodyPr/>
        <a:lstStyle/>
        <a:p>
          <a:r>
            <a:rPr lang="zh-CN" altLang="en-US" sz="2400" dirty="0"/>
            <a:t>立项意义</a:t>
          </a:r>
        </a:p>
      </dgm:t>
    </dgm:pt>
    <dgm:pt modelId="{A393753A-F17E-4221-A478-68AD17B39499}" type="parTrans" cxnId="{7DD52705-E8D7-4F1A-9BC8-9312EE42BDBB}">
      <dgm:prSet/>
      <dgm:spPr/>
      <dgm:t>
        <a:bodyPr/>
        <a:lstStyle/>
        <a:p>
          <a:endParaRPr lang="zh-CN" altLang="en-US"/>
        </a:p>
      </dgm:t>
    </dgm:pt>
    <dgm:pt modelId="{AD8CBA3C-1B52-471E-AB7E-FD77BA2F592D}" type="sibTrans" cxnId="{7DD52705-E8D7-4F1A-9BC8-9312EE42BDBB}">
      <dgm:prSet/>
      <dgm:spPr/>
      <dgm:t>
        <a:bodyPr/>
        <a:lstStyle/>
        <a:p>
          <a:endParaRPr lang="zh-CN" altLang="en-US"/>
        </a:p>
      </dgm:t>
    </dgm:pt>
    <dgm:pt modelId="{10B4C772-F23D-4E2A-9989-D2B154C8ECE5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6D9386B5-6B9E-44A7-90FB-C927F63223D9}" type="parTrans" cxnId="{3DF08F39-5144-4319-B53C-E5E597452744}">
      <dgm:prSet/>
      <dgm:spPr/>
      <dgm:t>
        <a:bodyPr/>
        <a:lstStyle/>
        <a:p>
          <a:endParaRPr lang="zh-CN" altLang="en-US"/>
        </a:p>
      </dgm:t>
    </dgm:pt>
    <dgm:pt modelId="{7C0DB540-E03E-458E-B190-FD2D4FD1AE17}" type="sibTrans" cxnId="{3DF08F39-5144-4319-B53C-E5E597452744}">
      <dgm:prSet/>
      <dgm:spPr/>
      <dgm:t>
        <a:bodyPr/>
        <a:lstStyle/>
        <a:p>
          <a:endParaRPr lang="zh-CN" altLang="en-US"/>
        </a:p>
      </dgm:t>
    </dgm:pt>
    <dgm:pt modelId="{1234A6C0-900F-4AA5-91F0-BBE286AFE2C7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9DBA95D4-2AA3-40E0-94F6-503A8CB4625A}" type="parTrans" cxnId="{9648A863-359D-4DC4-9691-67452761D8E0}">
      <dgm:prSet/>
      <dgm:spPr/>
      <dgm:t>
        <a:bodyPr/>
        <a:lstStyle/>
        <a:p>
          <a:endParaRPr lang="zh-CN" altLang="en-US"/>
        </a:p>
      </dgm:t>
    </dgm:pt>
    <dgm:pt modelId="{9A08CDAA-76D8-4686-875A-D99D8096E2EF}" type="sibTrans" cxnId="{9648A863-359D-4DC4-9691-67452761D8E0}">
      <dgm:prSet/>
      <dgm:spPr/>
      <dgm:t>
        <a:bodyPr/>
        <a:lstStyle/>
        <a:p>
          <a:endParaRPr lang="zh-CN" altLang="en-US"/>
        </a:p>
      </dgm:t>
    </dgm:pt>
    <dgm:pt modelId="{EC488B0D-640C-49BB-BA82-9276F7DAC502}">
      <dgm:prSet phldrT="[文本]" custT="1"/>
      <dgm:spPr/>
      <dgm:t>
        <a:bodyPr/>
        <a:lstStyle/>
        <a:p>
          <a:r>
            <a:rPr lang="zh-CN" altLang="en-US" sz="2400" dirty="0"/>
            <a:t>功能框图</a:t>
          </a:r>
        </a:p>
      </dgm:t>
    </dgm:pt>
    <dgm:pt modelId="{B27DDAC7-1345-4140-A4EC-A78F7BCB2CBB}" type="parTrans" cxnId="{9034E9FE-68D9-42B9-8BAE-927B5FDB84CE}">
      <dgm:prSet/>
      <dgm:spPr/>
      <dgm:t>
        <a:bodyPr/>
        <a:lstStyle/>
        <a:p>
          <a:endParaRPr lang="zh-CN" altLang="en-US"/>
        </a:p>
      </dgm:t>
    </dgm:pt>
    <dgm:pt modelId="{E2BB5D15-9E21-4187-AA7A-3423448623A4}" type="sibTrans" cxnId="{9034E9FE-68D9-42B9-8BAE-927B5FDB84CE}">
      <dgm:prSet/>
      <dgm:spPr/>
      <dgm:t>
        <a:bodyPr/>
        <a:lstStyle/>
        <a:p>
          <a:endParaRPr lang="zh-CN" altLang="en-US"/>
        </a:p>
      </dgm:t>
    </dgm:pt>
    <dgm:pt modelId="{841C061B-974D-4D94-AE00-0F802ACE311B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20C0B322-7E33-4630-85A3-A575E1E2EB2D}" type="parTrans" cxnId="{5047D53D-6387-46AF-B220-B6BC27DBA0F9}">
      <dgm:prSet/>
      <dgm:spPr/>
      <dgm:t>
        <a:bodyPr/>
        <a:lstStyle/>
        <a:p>
          <a:endParaRPr lang="zh-CN" altLang="en-US"/>
        </a:p>
      </dgm:t>
    </dgm:pt>
    <dgm:pt modelId="{CC1EA292-7592-450F-BB1F-5A36C3A186CF}" type="sibTrans" cxnId="{5047D53D-6387-46AF-B220-B6BC27DBA0F9}">
      <dgm:prSet/>
      <dgm:spPr/>
      <dgm:t>
        <a:bodyPr/>
        <a:lstStyle/>
        <a:p>
          <a:endParaRPr lang="zh-CN" altLang="en-US"/>
        </a:p>
      </dgm:t>
    </dgm:pt>
    <dgm:pt modelId="{A1D273A8-16F6-41F2-9E8C-4DF2C5D7F7CE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7984BBFD-A190-4F97-8F6F-D59877F4074F}" type="parTrans" cxnId="{DD7453EA-C738-4DAE-9C15-299ABE4F2915}">
      <dgm:prSet/>
      <dgm:spPr/>
      <dgm:t>
        <a:bodyPr/>
        <a:lstStyle/>
        <a:p>
          <a:endParaRPr lang="zh-CN" altLang="en-US"/>
        </a:p>
      </dgm:t>
    </dgm:pt>
    <dgm:pt modelId="{60A56374-8049-47DC-8821-74091D9FB8B5}" type="sibTrans" cxnId="{DD7453EA-C738-4DAE-9C15-299ABE4F2915}">
      <dgm:prSet/>
      <dgm:spPr/>
      <dgm:t>
        <a:bodyPr/>
        <a:lstStyle/>
        <a:p>
          <a:endParaRPr lang="zh-CN" altLang="en-US"/>
        </a:p>
      </dgm:t>
    </dgm:pt>
    <dgm:pt modelId="{06C0FB38-F581-4B96-BF91-7577AC4E7DAD}">
      <dgm:prSet phldrT="[文本]" custT="1"/>
      <dgm:spPr/>
      <dgm:t>
        <a:bodyPr/>
        <a:lstStyle/>
        <a:p>
          <a:r>
            <a:rPr lang="zh-CN" altLang="en-US" sz="2400" dirty="0"/>
            <a:t>器件指标</a:t>
          </a:r>
        </a:p>
      </dgm:t>
    </dgm:pt>
    <dgm:pt modelId="{BFAB6BDA-BDBC-4A05-915C-7323E166D431}" type="parTrans" cxnId="{AA959261-E755-4AD0-9584-76F22A1C250C}">
      <dgm:prSet/>
      <dgm:spPr/>
      <dgm:t>
        <a:bodyPr/>
        <a:lstStyle/>
        <a:p>
          <a:endParaRPr lang="zh-CN" altLang="en-US"/>
        </a:p>
      </dgm:t>
    </dgm:pt>
    <dgm:pt modelId="{0D8E86FE-196A-4457-A120-9148680B49CF}" type="sibTrans" cxnId="{AA959261-E755-4AD0-9584-76F22A1C250C}">
      <dgm:prSet/>
      <dgm:spPr/>
      <dgm:t>
        <a:bodyPr/>
        <a:lstStyle/>
        <a:p>
          <a:endParaRPr lang="zh-CN" altLang="en-US"/>
        </a:p>
      </dgm:t>
    </dgm:pt>
    <dgm:pt modelId="{DCA1BC84-6E59-437E-A739-B22BE413831C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F9685C83-3C27-4755-9935-12243C6B2AD4}" type="parTrans" cxnId="{1EDA54D0-FA3F-433D-AB42-A26C29FF586F}">
      <dgm:prSet/>
      <dgm:spPr/>
      <dgm:t>
        <a:bodyPr/>
        <a:lstStyle/>
        <a:p>
          <a:endParaRPr lang="zh-CN" altLang="en-US"/>
        </a:p>
      </dgm:t>
    </dgm:pt>
    <dgm:pt modelId="{CD9F6248-A7AA-45B2-88EA-61FD301DED9B}" type="sibTrans" cxnId="{1EDA54D0-FA3F-433D-AB42-A26C29FF586F}">
      <dgm:prSet/>
      <dgm:spPr/>
      <dgm:t>
        <a:bodyPr/>
        <a:lstStyle/>
        <a:p>
          <a:endParaRPr lang="zh-CN" altLang="en-US"/>
        </a:p>
      </dgm:t>
    </dgm:pt>
    <dgm:pt modelId="{FFEC0C54-E08F-41D9-833D-300FE93BA03F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FED2F0BB-8618-4511-84B3-11EFBCC238EA}" type="parTrans" cxnId="{2CB0BF00-DBDE-4E7F-83A4-CB6112084903}">
      <dgm:prSet/>
      <dgm:spPr/>
      <dgm:t>
        <a:bodyPr/>
        <a:lstStyle/>
        <a:p>
          <a:endParaRPr lang="zh-CN" altLang="en-US"/>
        </a:p>
      </dgm:t>
    </dgm:pt>
    <dgm:pt modelId="{B7B304A2-6225-452A-9CB4-88E51D34FD52}" type="sibTrans" cxnId="{2CB0BF00-DBDE-4E7F-83A4-CB6112084903}">
      <dgm:prSet/>
      <dgm:spPr/>
      <dgm:t>
        <a:bodyPr/>
        <a:lstStyle/>
        <a:p>
          <a:endParaRPr lang="zh-CN" altLang="en-US"/>
        </a:p>
      </dgm:t>
    </dgm:pt>
    <dgm:pt modelId="{5DEDB920-0660-4C9A-9F16-D40535CA345F}">
      <dgm:prSet phldrT="[文本]" custT="1"/>
      <dgm:spPr/>
      <dgm:t>
        <a:bodyPr/>
        <a:lstStyle/>
        <a:p>
          <a:r>
            <a:rPr lang="zh-CN" altLang="en-US" sz="2400" dirty="0"/>
            <a:t>市场分析</a:t>
          </a:r>
        </a:p>
      </dgm:t>
    </dgm:pt>
    <dgm:pt modelId="{39D9D722-CE6B-4FAA-B5E7-71185EE6DF67}" type="parTrans" cxnId="{E459EF53-492A-43B0-9A79-1696C952432B}">
      <dgm:prSet/>
      <dgm:spPr/>
      <dgm:t>
        <a:bodyPr/>
        <a:lstStyle/>
        <a:p>
          <a:endParaRPr lang="zh-CN" altLang="en-US"/>
        </a:p>
      </dgm:t>
    </dgm:pt>
    <dgm:pt modelId="{269F31F7-45B9-4C81-9EC0-F368F410A080}" type="sibTrans" cxnId="{E459EF53-492A-43B0-9A79-1696C952432B}">
      <dgm:prSet/>
      <dgm:spPr/>
      <dgm:t>
        <a:bodyPr/>
        <a:lstStyle/>
        <a:p>
          <a:endParaRPr lang="zh-CN" altLang="en-US"/>
        </a:p>
      </dgm:t>
    </dgm:pt>
    <dgm:pt modelId="{A2E24680-582F-43A3-8F8C-C935DC8E05B7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863EB388-71E4-48D8-AB59-B174AB8375B2}" type="parTrans" cxnId="{C455E3EF-66D6-485D-9AF1-B78F976B4B59}">
      <dgm:prSet/>
      <dgm:spPr/>
      <dgm:t>
        <a:bodyPr/>
        <a:lstStyle/>
        <a:p>
          <a:endParaRPr lang="zh-CN" altLang="en-US"/>
        </a:p>
      </dgm:t>
    </dgm:pt>
    <dgm:pt modelId="{70C1771C-C9AB-4196-94E8-AA206E9AA47E}" type="sibTrans" cxnId="{C455E3EF-66D6-485D-9AF1-B78F976B4B59}">
      <dgm:prSet/>
      <dgm:spPr/>
      <dgm:t>
        <a:bodyPr/>
        <a:lstStyle/>
        <a:p>
          <a:endParaRPr lang="zh-CN" altLang="en-US"/>
        </a:p>
      </dgm:t>
    </dgm:pt>
    <dgm:pt modelId="{1A71910F-45F5-459A-AE00-E91F69240388}">
      <dgm:prSet phldrT="[文本]" custT="1"/>
      <dgm:spPr/>
      <dgm:t>
        <a:bodyPr/>
        <a:lstStyle/>
        <a:p>
          <a:r>
            <a:rPr lang="zh-CN" altLang="en-US" sz="2400" dirty="0"/>
            <a:t>技术风险</a:t>
          </a:r>
        </a:p>
      </dgm:t>
    </dgm:pt>
    <dgm:pt modelId="{F801BCF0-64DF-4423-89D5-AB1EED75A90C}" type="parTrans" cxnId="{27CD0057-970D-4ACC-8C92-1FC7432801D4}">
      <dgm:prSet/>
      <dgm:spPr/>
      <dgm:t>
        <a:bodyPr/>
        <a:lstStyle/>
        <a:p>
          <a:endParaRPr lang="zh-CN" altLang="en-US"/>
        </a:p>
      </dgm:t>
    </dgm:pt>
    <dgm:pt modelId="{3EEF3EFD-DFAE-4817-BF88-6A97CC0BEB6F}" type="sibTrans" cxnId="{27CD0057-970D-4ACC-8C92-1FC7432801D4}">
      <dgm:prSet/>
      <dgm:spPr/>
      <dgm:t>
        <a:bodyPr/>
        <a:lstStyle/>
        <a:p>
          <a:endParaRPr lang="zh-CN" altLang="en-US"/>
        </a:p>
      </dgm:t>
    </dgm:pt>
    <dgm:pt modelId="{1D13AD98-E326-40B3-8908-E4FA90B7870F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1A01A1EC-C758-44AF-B998-B99688BF34FF}" type="parTrans" cxnId="{5262AA74-9CF4-43F9-A221-AF411E80A1F5}">
      <dgm:prSet/>
      <dgm:spPr/>
      <dgm:t>
        <a:bodyPr/>
        <a:lstStyle/>
        <a:p>
          <a:endParaRPr lang="zh-CN" altLang="en-US"/>
        </a:p>
      </dgm:t>
    </dgm:pt>
    <dgm:pt modelId="{4EF15C63-A73F-4C56-B4FE-6F109374CF2D}" type="sibTrans" cxnId="{5262AA74-9CF4-43F9-A221-AF411E80A1F5}">
      <dgm:prSet/>
      <dgm:spPr/>
      <dgm:t>
        <a:bodyPr/>
        <a:lstStyle/>
        <a:p>
          <a:endParaRPr lang="zh-CN" altLang="en-US"/>
        </a:p>
      </dgm:t>
    </dgm:pt>
    <dgm:pt modelId="{25F09AC5-5216-4A56-9AB5-503554525546}" type="pres">
      <dgm:prSet presAssocID="{5B4000B1-FD5B-4E36-9B99-8BBF8F6461A2}" presName="linearFlow" presStyleCnt="0">
        <dgm:presLayoutVars>
          <dgm:dir/>
          <dgm:animLvl val="lvl"/>
          <dgm:resizeHandles/>
        </dgm:presLayoutVars>
      </dgm:prSet>
      <dgm:spPr/>
    </dgm:pt>
    <dgm:pt modelId="{F9274315-9A9F-43FC-A973-EC1B693DEDD4}" type="pres">
      <dgm:prSet presAssocID="{8BB7BF00-5A42-4A5E-B622-FD63582A6678}" presName="compositeNode" presStyleCnt="0">
        <dgm:presLayoutVars>
          <dgm:bulletEnabled val="1"/>
        </dgm:presLayoutVars>
      </dgm:prSet>
      <dgm:spPr/>
    </dgm:pt>
    <dgm:pt modelId="{6DB96A6A-58DD-499F-963E-B399106056ED}" type="pres">
      <dgm:prSet presAssocID="{8BB7BF00-5A42-4A5E-B622-FD63582A6678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BDFF541C-5543-4FDC-8E34-EF9886ABC479}" type="pres">
      <dgm:prSet presAssocID="{8BB7BF00-5A42-4A5E-B622-FD63582A6678}" presName="childNode" presStyleLbl="node1" presStyleIdx="0" presStyleCnt="3">
        <dgm:presLayoutVars>
          <dgm:bulletEnabled val="1"/>
        </dgm:presLayoutVars>
      </dgm:prSet>
      <dgm:spPr/>
    </dgm:pt>
    <dgm:pt modelId="{5A94415F-1FDD-4B70-AFB8-9E9BAE8A0845}" type="pres">
      <dgm:prSet presAssocID="{8BB7BF00-5A42-4A5E-B622-FD63582A6678}" presName="parentNode" presStyleLbl="revTx" presStyleIdx="0" presStyleCnt="3" custAng="5400000" custLinFactX="300000" custLinFactNeighborX="397905" custLinFactNeighborY="-54928">
        <dgm:presLayoutVars>
          <dgm:chMax val="0"/>
          <dgm:bulletEnabled val="1"/>
        </dgm:presLayoutVars>
      </dgm:prSet>
      <dgm:spPr/>
    </dgm:pt>
    <dgm:pt modelId="{F81348CE-7967-4F06-A49D-F9520A13787D}" type="pres">
      <dgm:prSet presAssocID="{D36CF2EF-3F37-4624-A85C-4411C87C9721}" presName="sibTrans" presStyleCnt="0"/>
      <dgm:spPr/>
    </dgm:pt>
    <dgm:pt modelId="{77D2C677-F71D-4C44-B7E1-2BE5419D0B20}" type="pres">
      <dgm:prSet presAssocID="{A6B68EDF-3540-40E7-8E07-3B111AAA3E60}" presName="compositeNode" presStyleCnt="0">
        <dgm:presLayoutVars>
          <dgm:bulletEnabled val="1"/>
        </dgm:presLayoutVars>
      </dgm:prSet>
      <dgm:spPr/>
    </dgm:pt>
    <dgm:pt modelId="{5BADD073-6AA3-40D6-8D92-8465E4147D62}" type="pres">
      <dgm:prSet presAssocID="{A6B68EDF-3540-40E7-8E07-3B111AAA3E60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882B41-C119-466D-8D9E-F16147444C6E}" type="pres">
      <dgm:prSet presAssocID="{A6B68EDF-3540-40E7-8E07-3B111AAA3E60}" presName="childNode" presStyleLbl="node1" presStyleIdx="1" presStyleCnt="3">
        <dgm:presLayoutVars>
          <dgm:bulletEnabled val="1"/>
        </dgm:presLayoutVars>
      </dgm:prSet>
      <dgm:spPr/>
    </dgm:pt>
    <dgm:pt modelId="{285DCBAB-FC06-4674-8DD8-9EDD44786324}" type="pres">
      <dgm:prSet presAssocID="{A6B68EDF-3540-40E7-8E07-3B111AAA3E60}" presName="parentNode" presStyleLbl="revTx" presStyleIdx="1" presStyleCnt="3" custAng="5400000" custLinFactX="300000" custLinFactNeighborX="392322" custLinFactNeighborY="-54669">
        <dgm:presLayoutVars>
          <dgm:chMax val="0"/>
          <dgm:bulletEnabled val="1"/>
        </dgm:presLayoutVars>
      </dgm:prSet>
      <dgm:spPr/>
    </dgm:pt>
    <dgm:pt modelId="{96CAC196-4A13-4344-AAC1-F5F31EA66A04}" type="pres">
      <dgm:prSet presAssocID="{A2F8A00A-38F0-45E3-B4A0-B1C50EF8B578}" presName="sibTrans" presStyleCnt="0"/>
      <dgm:spPr/>
    </dgm:pt>
    <dgm:pt modelId="{7E7EE644-B9D3-4CC8-A94E-9169978377FC}" type="pres">
      <dgm:prSet presAssocID="{AFCF9918-4E7D-42C9-A79C-404BD43E64C4}" presName="compositeNode" presStyleCnt="0">
        <dgm:presLayoutVars>
          <dgm:bulletEnabled val="1"/>
        </dgm:presLayoutVars>
      </dgm:prSet>
      <dgm:spPr/>
    </dgm:pt>
    <dgm:pt modelId="{33880E57-D062-46B4-9EBE-0C3FD0D0A4A0}" type="pres">
      <dgm:prSet presAssocID="{AFCF9918-4E7D-42C9-A79C-404BD43E64C4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722474-20D5-4260-9BBB-5FE08DBCC9E3}" type="pres">
      <dgm:prSet presAssocID="{AFCF9918-4E7D-42C9-A79C-404BD43E64C4}" presName="childNode" presStyleLbl="node1" presStyleIdx="2" presStyleCnt="3">
        <dgm:presLayoutVars>
          <dgm:bulletEnabled val="1"/>
        </dgm:presLayoutVars>
      </dgm:prSet>
      <dgm:spPr/>
    </dgm:pt>
    <dgm:pt modelId="{CC083051-5F58-493B-B55B-A99D9F2A53B8}" type="pres">
      <dgm:prSet presAssocID="{AFCF9918-4E7D-42C9-A79C-404BD43E64C4}" presName="parentNode" presStyleLbl="revTx" presStyleIdx="2" presStyleCnt="3" custAng="5400000" custScaleY="35629" custLinFactX="147149" custLinFactNeighborX="200000" custLinFactNeighborY="-54669">
        <dgm:presLayoutVars>
          <dgm:chMax val="0"/>
          <dgm:bulletEnabled val="1"/>
        </dgm:presLayoutVars>
      </dgm:prSet>
      <dgm:spPr/>
    </dgm:pt>
  </dgm:ptLst>
  <dgm:cxnLst>
    <dgm:cxn modelId="{2CB0BF00-DBDE-4E7F-83A4-CB6112084903}" srcId="{AFCF9918-4E7D-42C9-A79C-404BD43E64C4}" destId="{FFEC0C54-E08F-41D9-833D-300FE93BA03F}" srcOrd="1" destOrd="0" parTransId="{FED2F0BB-8618-4511-84B3-11EFBCC238EA}" sibTransId="{B7B304A2-6225-452A-9CB4-88E51D34FD52}"/>
    <dgm:cxn modelId="{C0796001-B696-4507-8E64-241A12F39AF6}" type="presOf" srcId="{04CD874B-EA23-469E-9E71-6DA3ECFE51B1}" destId="{BDFF541C-5543-4FDC-8E34-EF9886ABC479}" srcOrd="0" destOrd="4" presId="urn:microsoft.com/office/officeart/2005/8/layout/hList2"/>
    <dgm:cxn modelId="{7DD52705-E8D7-4F1A-9BC8-9312EE42BDBB}" srcId="{8BB7BF00-5A42-4A5E-B622-FD63582A6678}" destId="{5D4BB388-974D-4FC8-BF57-39F863AE8737}" srcOrd="6" destOrd="0" parTransId="{A393753A-F17E-4221-A478-68AD17B39499}" sibTransId="{AD8CBA3C-1B52-471E-AB7E-FD77BA2F592D}"/>
    <dgm:cxn modelId="{8628600A-16AF-4E08-945A-BF415F718D32}" type="presOf" srcId="{AFCF9918-4E7D-42C9-A79C-404BD43E64C4}" destId="{CC083051-5F58-493B-B55B-A99D9F2A53B8}" srcOrd="0" destOrd="0" presId="urn:microsoft.com/office/officeart/2005/8/layout/hList2"/>
    <dgm:cxn modelId="{79A71A0D-0818-41BE-8609-E11FCE297AFC}" type="presOf" srcId="{1234A6C0-900F-4AA5-91F0-BBE286AFE2C7}" destId="{9F882B41-C119-466D-8D9E-F16147444C6E}" srcOrd="0" destOrd="7" presId="urn:microsoft.com/office/officeart/2005/8/layout/hList2"/>
    <dgm:cxn modelId="{B491C418-64D8-4873-A211-BD59BA31D2B2}" type="presOf" srcId="{A1D273A8-16F6-41F2-9E8C-4DF2C5D7F7CE}" destId="{9F882B41-C119-466D-8D9E-F16147444C6E}" srcOrd="0" destOrd="3" presId="urn:microsoft.com/office/officeart/2005/8/layout/hList2"/>
    <dgm:cxn modelId="{D910A11C-4CC7-4FE4-8A18-54B073D702A8}" type="presOf" srcId="{EC488B0D-640C-49BB-BA82-9276F7DAC502}" destId="{9F882B41-C119-466D-8D9E-F16147444C6E}" srcOrd="0" destOrd="2" presId="urn:microsoft.com/office/officeart/2005/8/layout/hList2"/>
    <dgm:cxn modelId="{6890021F-AD34-4E68-8AA4-C9453F119EBA}" srcId="{8BB7BF00-5A42-4A5E-B622-FD63582A6678}" destId="{69395845-576A-4381-9FA7-522404E16FA8}" srcOrd="2" destOrd="0" parTransId="{F706173E-6807-4337-B38B-836DFF26409E}" sibTransId="{85AE5FFA-25DB-462E-9919-D1A183EA95DE}"/>
    <dgm:cxn modelId="{F51DB51F-E3E2-4DF1-9D5D-679858E58C98}" srcId="{8BB7BF00-5A42-4A5E-B622-FD63582A6678}" destId="{DF20DA95-BD2C-4767-A907-BADEF1EEADF7}" srcOrd="3" destOrd="0" parTransId="{CFC9FA7C-9E5E-4F2D-B9F0-62A3688D753A}" sibTransId="{AE632973-E51A-449C-8929-813B5F65E54D}"/>
    <dgm:cxn modelId="{52CF3022-AC86-493D-A6D7-B9094D304123}" type="presOf" srcId="{5C126D83-2112-4732-8E25-08CF3E09B31D}" destId="{CA722474-20D5-4260-9BBB-5FE08DBCC9E3}" srcOrd="0" destOrd="2" presId="urn:microsoft.com/office/officeart/2005/8/layout/hList2"/>
    <dgm:cxn modelId="{CCB82E2B-C568-4B8D-B8A5-46AF6E27F55C}" srcId="{5B4000B1-FD5B-4E36-9B99-8BBF8F6461A2}" destId="{AFCF9918-4E7D-42C9-A79C-404BD43E64C4}" srcOrd="2" destOrd="0" parTransId="{47927E30-0DB3-416C-B9EE-BE41C7EE62B2}" sibTransId="{03CFAF18-D161-4047-A4C3-244EBE71253E}"/>
    <dgm:cxn modelId="{B438A632-C00B-48DE-9CA7-8E4F78A35E85}" type="presOf" srcId="{10B4C772-F23D-4E2A-9989-D2B154C8ECE5}" destId="{BDFF541C-5543-4FDC-8E34-EF9886ABC479}" srcOrd="0" destOrd="5" presId="urn:microsoft.com/office/officeart/2005/8/layout/hList2"/>
    <dgm:cxn modelId="{CE9A9C33-B72C-421C-85F0-257FC5897CE0}" type="presOf" srcId="{06C0FB38-F581-4B96-BF91-7577AC4E7DAD}" destId="{9F882B41-C119-466D-8D9E-F16147444C6E}" srcOrd="0" destOrd="6" presId="urn:microsoft.com/office/officeart/2005/8/layout/hList2"/>
    <dgm:cxn modelId="{A277EE33-54F1-4B46-BAF0-D160B357FA02}" type="presOf" srcId="{1667FED1-890A-4314-958D-10D90A0616A0}" destId="{BDFF541C-5543-4FDC-8E34-EF9886ABC479}" srcOrd="0" destOrd="1" presId="urn:microsoft.com/office/officeart/2005/8/layout/hList2"/>
    <dgm:cxn modelId="{83C1EE37-3F7F-459C-86E8-67CD41FDB506}" type="presOf" srcId="{EFDE587A-7627-4980-9ABD-77D55B18EA42}" destId="{9F882B41-C119-466D-8D9E-F16147444C6E}" srcOrd="0" destOrd="0" presId="urn:microsoft.com/office/officeart/2005/8/layout/hList2"/>
    <dgm:cxn modelId="{3DF08F39-5144-4319-B53C-E5E597452744}" srcId="{8BB7BF00-5A42-4A5E-B622-FD63582A6678}" destId="{10B4C772-F23D-4E2A-9989-D2B154C8ECE5}" srcOrd="5" destOrd="0" parTransId="{6D9386B5-6B9E-44A7-90FB-C927F63223D9}" sibTransId="{7C0DB540-E03E-458E-B190-FD2D4FD1AE17}"/>
    <dgm:cxn modelId="{0C5D243A-4924-4CB4-8B70-AF5E8CB487F8}" type="presOf" srcId="{1D13AD98-E326-40B3-8908-E4FA90B7870F}" destId="{CA722474-20D5-4260-9BBB-5FE08DBCC9E3}" srcOrd="0" destOrd="5" presId="urn:microsoft.com/office/officeart/2005/8/layout/hList2"/>
    <dgm:cxn modelId="{5047D53D-6387-46AF-B220-B6BC27DBA0F9}" srcId="{A6B68EDF-3540-40E7-8E07-3B111AAA3E60}" destId="{841C061B-974D-4D94-AE00-0F802ACE311B}" srcOrd="1" destOrd="0" parTransId="{20C0B322-7E33-4630-85A3-A575E1E2EB2D}" sibTransId="{CC1EA292-7592-450F-BB1F-5A36C3A186CF}"/>
    <dgm:cxn modelId="{E214753F-033E-4E20-9BEE-7D21FD3E73F4}" srcId="{5B4000B1-FD5B-4E36-9B99-8BBF8F6461A2}" destId="{A6B68EDF-3540-40E7-8E07-3B111AAA3E60}" srcOrd="1" destOrd="0" parTransId="{1CF78582-4688-42AA-B845-787EFD97C777}" sibTransId="{A2F8A00A-38F0-45E3-B4A0-B1C50EF8B578}"/>
    <dgm:cxn modelId="{AA959261-E755-4AD0-9584-76F22A1C250C}" srcId="{A6B68EDF-3540-40E7-8E07-3B111AAA3E60}" destId="{06C0FB38-F581-4B96-BF91-7577AC4E7DAD}" srcOrd="6" destOrd="0" parTransId="{BFAB6BDA-BDBC-4A05-915C-7323E166D431}" sibTransId="{0D8E86FE-196A-4457-A120-9148680B49CF}"/>
    <dgm:cxn modelId="{9648A863-359D-4DC4-9691-67452761D8E0}" srcId="{A6B68EDF-3540-40E7-8E07-3B111AAA3E60}" destId="{1234A6C0-900F-4AA5-91F0-BBE286AFE2C7}" srcOrd="7" destOrd="0" parTransId="{9DBA95D4-2AA3-40E0-94F6-503A8CB4625A}" sibTransId="{9A08CDAA-76D8-4686-875A-D99D8096E2EF}"/>
    <dgm:cxn modelId="{8F95CB65-711D-4E41-985C-0B800B05D0EC}" type="presOf" srcId="{45A1F326-17F2-4D08-8FF0-32FA997C3362}" destId="{9F882B41-C119-466D-8D9E-F16147444C6E}" srcOrd="0" destOrd="4" presId="urn:microsoft.com/office/officeart/2005/8/layout/hList2"/>
    <dgm:cxn modelId="{768D7F68-84E4-4617-97A3-6A21D0123729}" srcId="{5B4000B1-FD5B-4E36-9B99-8BBF8F6461A2}" destId="{8BB7BF00-5A42-4A5E-B622-FD63582A6678}" srcOrd="0" destOrd="0" parTransId="{2711A947-59B3-4D73-B1D6-247AD7BB0A43}" sibTransId="{D36CF2EF-3F37-4624-A85C-4411C87C9721}"/>
    <dgm:cxn modelId="{B2CACF49-AF73-49A9-ACBE-BEA562224DE9}" srcId="{AFCF9918-4E7D-42C9-A79C-404BD43E64C4}" destId="{30317987-00C8-4809-B704-E29D6889FBE1}" srcOrd="0" destOrd="0" parTransId="{33542298-9AE1-438A-8B64-B3D4B7705456}" sibTransId="{BA5FB65C-B80D-4515-BFDD-74D58F32A547}"/>
    <dgm:cxn modelId="{6D81C750-1449-4C25-819A-20B9F6228AAF}" type="presOf" srcId="{5DEDB920-0660-4C9A-9F16-D40535CA345F}" destId="{CA722474-20D5-4260-9BBB-5FE08DBCC9E3}" srcOrd="0" destOrd="4" presId="urn:microsoft.com/office/officeart/2005/8/layout/hList2"/>
    <dgm:cxn modelId="{6D8C1371-05BE-47AF-B4CE-27951576FE50}" srcId="{A6B68EDF-3540-40E7-8E07-3B111AAA3E60}" destId="{45A1F326-17F2-4D08-8FF0-32FA997C3362}" srcOrd="4" destOrd="0" parTransId="{E2649A04-FA2F-44F8-A846-28F99EF96B0C}" sibTransId="{321D5C48-9F04-4534-8F6D-53E00FFDD1B7}"/>
    <dgm:cxn modelId="{E459EF53-492A-43B0-9A79-1696C952432B}" srcId="{AFCF9918-4E7D-42C9-A79C-404BD43E64C4}" destId="{5DEDB920-0660-4C9A-9F16-D40535CA345F}" srcOrd="4" destOrd="0" parTransId="{39D9D722-CE6B-4FAA-B5E7-71185EE6DF67}" sibTransId="{269F31F7-45B9-4C81-9EC0-F368F410A080}"/>
    <dgm:cxn modelId="{5262AA74-9CF4-43F9-A221-AF411E80A1F5}" srcId="{AFCF9918-4E7D-42C9-A79C-404BD43E64C4}" destId="{1D13AD98-E326-40B3-8908-E4FA90B7870F}" srcOrd="5" destOrd="0" parTransId="{1A01A1EC-C758-44AF-B998-B99688BF34FF}" sibTransId="{4EF15C63-A73F-4C56-B4FE-6F109374CF2D}"/>
    <dgm:cxn modelId="{27CD0057-970D-4ACC-8C92-1FC7432801D4}" srcId="{AFCF9918-4E7D-42C9-A79C-404BD43E64C4}" destId="{1A71910F-45F5-459A-AE00-E91F69240388}" srcOrd="6" destOrd="0" parTransId="{F801BCF0-64DF-4423-89D5-AB1EED75A90C}" sibTransId="{3EEF3EFD-DFAE-4817-BF88-6A97CC0BEB6F}"/>
    <dgm:cxn modelId="{707B1777-0335-4556-8CCF-19CE0CA66975}" srcId="{AFCF9918-4E7D-42C9-A79C-404BD43E64C4}" destId="{5C126D83-2112-4732-8E25-08CF3E09B31D}" srcOrd="2" destOrd="0" parTransId="{61E9050F-427E-43CC-AABE-1BE44C5B68BE}" sibTransId="{9EFFA039-E15B-4CA5-B2C5-997353B318CD}"/>
    <dgm:cxn modelId="{C181547B-5551-4EF5-8C59-B9BCADF38C40}" srcId="{A6B68EDF-3540-40E7-8E07-3B111AAA3E60}" destId="{EFDE587A-7627-4980-9ABD-77D55B18EA42}" srcOrd="0" destOrd="0" parTransId="{D714385C-FC9B-4F96-913A-19086E33D6DD}" sibTransId="{D2034033-31BC-4B36-9F4F-845F869EF1D0}"/>
    <dgm:cxn modelId="{F6C9397D-CBFF-408D-98EA-2DE0FE63A448}" type="presOf" srcId="{DCA1BC84-6E59-437E-A739-B22BE413831C}" destId="{9F882B41-C119-466D-8D9E-F16147444C6E}" srcOrd="0" destOrd="5" presId="urn:microsoft.com/office/officeart/2005/8/layout/hList2"/>
    <dgm:cxn modelId="{78260395-180A-4686-9034-500E1B87FFA7}" type="presOf" srcId="{30317987-00C8-4809-B704-E29D6889FBE1}" destId="{CA722474-20D5-4260-9BBB-5FE08DBCC9E3}" srcOrd="0" destOrd="0" presId="urn:microsoft.com/office/officeart/2005/8/layout/hList2"/>
    <dgm:cxn modelId="{FE4DCD9C-6F9E-4974-8773-7F09044CFC5A}" type="presOf" srcId="{5B4000B1-FD5B-4E36-9B99-8BBF8F6461A2}" destId="{25F09AC5-5216-4A56-9AB5-503554525546}" srcOrd="0" destOrd="0" presId="urn:microsoft.com/office/officeart/2005/8/layout/hList2"/>
    <dgm:cxn modelId="{B466769D-CFAC-4C3E-9FA7-95C1FCAC3DED}" srcId="{8BB7BF00-5A42-4A5E-B622-FD63582A6678}" destId="{86A66F4A-7C2A-488D-952A-8FC3B4EABCAD}" srcOrd="0" destOrd="0" parTransId="{BA5D0A01-E24F-4540-80BE-F1CAD8B1F963}" sibTransId="{1337E902-BE93-4A57-B4AC-DC66728BDAA0}"/>
    <dgm:cxn modelId="{935C06A0-4584-47A1-B3B6-E6EAE83D94FE}" type="presOf" srcId="{5D4BB388-974D-4FC8-BF57-39F863AE8737}" destId="{BDFF541C-5543-4FDC-8E34-EF9886ABC479}" srcOrd="0" destOrd="6" presId="urn:microsoft.com/office/officeart/2005/8/layout/hList2"/>
    <dgm:cxn modelId="{99196EA4-8FBE-46DE-BB5C-D95FDD413599}" type="presOf" srcId="{A2E24680-582F-43A3-8F8C-C935DC8E05B7}" destId="{CA722474-20D5-4260-9BBB-5FE08DBCC9E3}" srcOrd="0" destOrd="3" presId="urn:microsoft.com/office/officeart/2005/8/layout/hList2"/>
    <dgm:cxn modelId="{66201AA5-41C5-4D65-835A-6970EEF011D8}" type="presOf" srcId="{841C061B-974D-4D94-AE00-0F802ACE311B}" destId="{9F882B41-C119-466D-8D9E-F16147444C6E}" srcOrd="0" destOrd="1" presId="urn:microsoft.com/office/officeart/2005/8/layout/hList2"/>
    <dgm:cxn modelId="{F08F2CAB-34D9-47B4-AFDC-5DC0077D8603}" type="presOf" srcId="{A6B68EDF-3540-40E7-8E07-3B111AAA3E60}" destId="{285DCBAB-FC06-4674-8DD8-9EDD44786324}" srcOrd="0" destOrd="0" presId="urn:microsoft.com/office/officeart/2005/8/layout/hList2"/>
    <dgm:cxn modelId="{473068B1-93F8-418A-B966-B8DC8882BDDD}" type="presOf" srcId="{8BB7BF00-5A42-4A5E-B622-FD63582A6678}" destId="{5A94415F-1FDD-4B70-AFB8-9E9BAE8A0845}" srcOrd="0" destOrd="0" presId="urn:microsoft.com/office/officeart/2005/8/layout/hList2"/>
    <dgm:cxn modelId="{1052ECB2-C9FF-4ADB-9D9E-472ED0A5C0F0}" type="presOf" srcId="{FFEC0C54-E08F-41D9-833D-300FE93BA03F}" destId="{CA722474-20D5-4260-9BBB-5FE08DBCC9E3}" srcOrd="0" destOrd="1" presId="urn:microsoft.com/office/officeart/2005/8/layout/hList2"/>
    <dgm:cxn modelId="{1EDA54D0-FA3F-433D-AB42-A26C29FF586F}" srcId="{A6B68EDF-3540-40E7-8E07-3B111AAA3E60}" destId="{DCA1BC84-6E59-437E-A739-B22BE413831C}" srcOrd="5" destOrd="0" parTransId="{F9685C83-3C27-4755-9935-12243C6B2AD4}" sibTransId="{CD9F6248-A7AA-45B2-88EA-61FD301DED9B}"/>
    <dgm:cxn modelId="{771320D1-8FAD-4814-BF2C-75C66286DBFB}" type="presOf" srcId="{1A71910F-45F5-459A-AE00-E91F69240388}" destId="{CA722474-20D5-4260-9BBB-5FE08DBCC9E3}" srcOrd="0" destOrd="6" presId="urn:microsoft.com/office/officeart/2005/8/layout/hList2"/>
    <dgm:cxn modelId="{00701FD2-6211-4001-B8BB-28F6F189ACE5}" srcId="{8BB7BF00-5A42-4A5E-B622-FD63582A6678}" destId="{1667FED1-890A-4314-958D-10D90A0616A0}" srcOrd="1" destOrd="0" parTransId="{FDBBCDAD-E1D8-4A90-B5BB-C9F9F936E090}" sibTransId="{5FBFC01C-1E4D-4551-928F-1989092CEE1A}"/>
    <dgm:cxn modelId="{6F66FDE8-60FF-4F87-8C89-099DCAFA1269}" srcId="{8BB7BF00-5A42-4A5E-B622-FD63582A6678}" destId="{04CD874B-EA23-469E-9E71-6DA3ECFE51B1}" srcOrd="4" destOrd="0" parTransId="{501C729C-73BE-421F-B1D3-C267ECFEFFB5}" sibTransId="{21219067-31E0-4FF6-9F02-158EF34E06B8}"/>
    <dgm:cxn modelId="{DD7453EA-C738-4DAE-9C15-299ABE4F2915}" srcId="{A6B68EDF-3540-40E7-8E07-3B111AAA3E60}" destId="{A1D273A8-16F6-41F2-9E8C-4DF2C5D7F7CE}" srcOrd="3" destOrd="0" parTransId="{7984BBFD-A190-4F97-8F6F-D59877F4074F}" sibTransId="{60A56374-8049-47DC-8821-74091D9FB8B5}"/>
    <dgm:cxn modelId="{C455E3EF-66D6-485D-9AF1-B78F976B4B59}" srcId="{AFCF9918-4E7D-42C9-A79C-404BD43E64C4}" destId="{A2E24680-582F-43A3-8F8C-C935DC8E05B7}" srcOrd="3" destOrd="0" parTransId="{863EB388-71E4-48D8-AB59-B174AB8375B2}" sibTransId="{70C1771C-C9AB-4196-94E8-AA206E9AA47E}"/>
    <dgm:cxn modelId="{676C26F4-22FE-4D38-9576-28C69A1188C6}" type="presOf" srcId="{DF20DA95-BD2C-4767-A907-BADEF1EEADF7}" destId="{BDFF541C-5543-4FDC-8E34-EF9886ABC479}" srcOrd="0" destOrd="3" presId="urn:microsoft.com/office/officeart/2005/8/layout/hList2"/>
    <dgm:cxn modelId="{43B035F8-28B4-467A-AC3D-7404A4EF9CB1}" type="presOf" srcId="{86A66F4A-7C2A-488D-952A-8FC3B4EABCAD}" destId="{BDFF541C-5543-4FDC-8E34-EF9886ABC479}" srcOrd="0" destOrd="0" presId="urn:microsoft.com/office/officeart/2005/8/layout/hList2"/>
    <dgm:cxn modelId="{7B99A6FB-1C20-467B-8FC5-B8AE03D8C4D1}" type="presOf" srcId="{69395845-576A-4381-9FA7-522404E16FA8}" destId="{BDFF541C-5543-4FDC-8E34-EF9886ABC479}" srcOrd="0" destOrd="2" presId="urn:microsoft.com/office/officeart/2005/8/layout/hList2"/>
    <dgm:cxn modelId="{9034E9FE-68D9-42B9-8BAE-927B5FDB84CE}" srcId="{A6B68EDF-3540-40E7-8E07-3B111AAA3E60}" destId="{EC488B0D-640C-49BB-BA82-9276F7DAC502}" srcOrd="2" destOrd="0" parTransId="{B27DDAC7-1345-4140-A4EC-A78F7BCB2CBB}" sibTransId="{E2BB5D15-9E21-4187-AA7A-3423448623A4}"/>
    <dgm:cxn modelId="{D9CB88E1-7E9E-42C7-8BBA-ACCD1AB456B5}" type="presParOf" srcId="{25F09AC5-5216-4A56-9AB5-503554525546}" destId="{F9274315-9A9F-43FC-A973-EC1B693DEDD4}" srcOrd="0" destOrd="0" presId="urn:microsoft.com/office/officeart/2005/8/layout/hList2"/>
    <dgm:cxn modelId="{49B6D09C-90F6-4ED2-A389-6B20942387B1}" type="presParOf" srcId="{F9274315-9A9F-43FC-A973-EC1B693DEDD4}" destId="{6DB96A6A-58DD-499F-963E-B399106056ED}" srcOrd="0" destOrd="0" presId="urn:microsoft.com/office/officeart/2005/8/layout/hList2"/>
    <dgm:cxn modelId="{EDA4CE69-FD64-488F-AD4B-9CE7724C7551}" type="presParOf" srcId="{F9274315-9A9F-43FC-A973-EC1B693DEDD4}" destId="{BDFF541C-5543-4FDC-8E34-EF9886ABC479}" srcOrd="1" destOrd="0" presId="urn:microsoft.com/office/officeart/2005/8/layout/hList2"/>
    <dgm:cxn modelId="{2887B5D0-ABC0-4B7A-B458-9B916C5139AF}" type="presParOf" srcId="{F9274315-9A9F-43FC-A973-EC1B693DEDD4}" destId="{5A94415F-1FDD-4B70-AFB8-9E9BAE8A0845}" srcOrd="2" destOrd="0" presId="urn:microsoft.com/office/officeart/2005/8/layout/hList2"/>
    <dgm:cxn modelId="{ACEBFE37-A0E7-4623-B224-0FC68D3C29DF}" type="presParOf" srcId="{25F09AC5-5216-4A56-9AB5-503554525546}" destId="{F81348CE-7967-4F06-A49D-F9520A13787D}" srcOrd="1" destOrd="0" presId="urn:microsoft.com/office/officeart/2005/8/layout/hList2"/>
    <dgm:cxn modelId="{87850CC6-848B-48F6-9003-B896DC9E80F6}" type="presParOf" srcId="{25F09AC5-5216-4A56-9AB5-503554525546}" destId="{77D2C677-F71D-4C44-B7E1-2BE5419D0B20}" srcOrd="2" destOrd="0" presId="urn:microsoft.com/office/officeart/2005/8/layout/hList2"/>
    <dgm:cxn modelId="{D34CDD89-45CA-4B17-8686-17474E479D1B}" type="presParOf" srcId="{77D2C677-F71D-4C44-B7E1-2BE5419D0B20}" destId="{5BADD073-6AA3-40D6-8D92-8465E4147D62}" srcOrd="0" destOrd="0" presId="urn:microsoft.com/office/officeart/2005/8/layout/hList2"/>
    <dgm:cxn modelId="{1E2ED473-4B30-47D8-AD21-D956F3BE9A93}" type="presParOf" srcId="{77D2C677-F71D-4C44-B7E1-2BE5419D0B20}" destId="{9F882B41-C119-466D-8D9E-F16147444C6E}" srcOrd="1" destOrd="0" presId="urn:microsoft.com/office/officeart/2005/8/layout/hList2"/>
    <dgm:cxn modelId="{3F447A19-8C86-4860-AC30-86145005E406}" type="presParOf" srcId="{77D2C677-F71D-4C44-B7E1-2BE5419D0B20}" destId="{285DCBAB-FC06-4674-8DD8-9EDD44786324}" srcOrd="2" destOrd="0" presId="urn:microsoft.com/office/officeart/2005/8/layout/hList2"/>
    <dgm:cxn modelId="{4B27F83B-D45A-4FB3-9F26-FA1E258EDB7E}" type="presParOf" srcId="{25F09AC5-5216-4A56-9AB5-503554525546}" destId="{96CAC196-4A13-4344-AAC1-F5F31EA66A04}" srcOrd="3" destOrd="0" presId="urn:microsoft.com/office/officeart/2005/8/layout/hList2"/>
    <dgm:cxn modelId="{C325761C-9C54-4307-A789-BFCE91832DCC}" type="presParOf" srcId="{25F09AC5-5216-4A56-9AB5-503554525546}" destId="{7E7EE644-B9D3-4CC8-A94E-9169978377FC}" srcOrd="4" destOrd="0" presId="urn:microsoft.com/office/officeart/2005/8/layout/hList2"/>
    <dgm:cxn modelId="{3373CD10-BB61-4B15-8DD4-F35B76F299B6}" type="presParOf" srcId="{7E7EE644-B9D3-4CC8-A94E-9169978377FC}" destId="{33880E57-D062-46B4-9EBE-0C3FD0D0A4A0}" srcOrd="0" destOrd="0" presId="urn:microsoft.com/office/officeart/2005/8/layout/hList2"/>
    <dgm:cxn modelId="{6C3CE185-A311-4DE8-A32F-E04287145DF8}" type="presParOf" srcId="{7E7EE644-B9D3-4CC8-A94E-9169978377FC}" destId="{CA722474-20D5-4260-9BBB-5FE08DBCC9E3}" srcOrd="1" destOrd="0" presId="urn:microsoft.com/office/officeart/2005/8/layout/hList2"/>
    <dgm:cxn modelId="{C3D21D5C-AB17-445A-AD7A-3C3EE9F249D9}" type="presParOf" srcId="{7E7EE644-B9D3-4CC8-A94E-9169978377FC}" destId="{CC083051-5F58-493B-B55B-A99D9F2A53B8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415F-1FDD-4B70-AFB8-9E9BAE8A0845}">
      <dsp:nvSpPr>
        <dsp:cNvPr id="0" name=""/>
        <dsp:cNvSpPr/>
      </dsp:nvSpPr>
      <dsp:spPr>
        <a:xfrm>
          <a:off x="869929" y="450532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产品定义</a:t>
          </a:r>
        </a:p>
      </dsp:txBody>
      <dsp:txXfrm>
        <a:off x="869929" y="450532"/>
        <a:ext cx="4226560" cy="392277"/>
      </dsp:txXfrm>
    </dsp:sp>
    <dsp:sp modelId="{BDFF541C-5543-4FDC-8E34-EF9886ABC479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应用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场</a:t>
          </a:r>
          <a:r>
            <a:rPr lang="zh-CN" altLang="en-US" sz="2400" kern="1200" dirty="0"/>
            <a:t>景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用户痛点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功能概述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立项意义</a:t>
          </a:r>
        </a:p>
      </dsp:txBody>
      <dsp:txXfrm>
        <a:off x="441623" y="854956"/>
        <a:ext cx="1953958" cy="4226560"/>
      </dsp:txXfrm>
    </dsp:sp>
    <dsp:sp modelId="{6DB96A6A-58DD-499F-963E-B399106056ED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DCBAB-FC06-4674-8DD8-9EDD44786324}">
      <dsp:nvSpPr>
        <dsp:cNvPr id="0" name=""/>
        <dsp:cNvSpPr/>
      </dsp:nvSpPr>
      <dsp:spPr>
        <a:xfrm>
          <a:off x="3689564" y="461479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初步设计</a:t>
          </a:r>
        </a:p>
      </dsp:txBody>
      <dsp:txXfrm>
        <a:off x="3689564" y="461479"/>
        <a:ext cx="4226560" cy="392277"/>
      </dsp:txXfrm>
    </dsp:sp>
    <dsp:sp modelId="{9F882B41-C119-466D-8D9E-F16147444C6E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系统框架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功能框图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功能原理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器件指标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3283159" y="854956"/>
        <a:ext cx="1953958" cy="4226560"/>
      </dsp:txXfrm>
    </dsp:sp>
    <dsp:sp modelId="{5BADD073-6AA3-40D6-8D92-8465E4147D62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83051-5F58-493B-B55B-A99D9F2A53B8}">
      <dsp:nvSpPr>
        <dsp:cNvPr id="0" name=""/>
        <dsp:cNvSpPr/>
      </dsp:nvSpPr>
      <dsp:spPr>
        <a:xfrm>
          <a:off x="6537404" y="461479"/>
          <a:ext cx="1505881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风险分析</a:t>
          </a:r>
        </a:p>
      </dsp:txBody>
      <dsp:txXfrm>
        <a:off x="6537404" y="461479"/>
        <a:ext cx="1505881" cy="392277"/>
      </dsp:txXfrm>
    </dsp:sp>
    <dsp:sp modelId="{CA722474-20D5-4260-9BBB-5FE08DBCC9E3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工程伦理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竞品分析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市场分析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技术风险</a:t>
          </a:r>
        </a:p>
      </dsp:txBody>
      <dsp:txXfrm>
        <a:off x="6124695" y="854956"/>
        <a:ext cx="1953958" cy="4226560"/>
      </dsp:txXfrm>
    </dsp:sp>
    <dsp:sp modelId="{33880E57-D062-46B4-9EBE-0C3FD0D0A4A0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BF8F-D3B6-4938-AF2D-AAC5AC4C258F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41C9-2616-4B71-ACFB-4E7C38CDF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1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tail.tmall.com/item.htm?id=600347747129&amp;ali_refid=a3_430582_1006:1249270149:N:bT2GscAt/1a+DrxWY4I68A==:06a83ad0ce9eddea3f31d2d181cc87be&amp;ali_trackid=1_06a83ad0ce9eddea3f31d2d181cc87be&amp;spm=a230r.1.14.1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tail.tmall.com/item.htm?id=602688867776&amp;ali_refid=a3_430582_1006:1249270149:N:sAw3BEzNxjEzrMZ+F5meVhfGGq5/cxX2:088b89353a0723d1ed231a12ce3d372b&amp;ali_trackid=1_088b89353a0723d1ed231a12ce3d372b&amp;spm=a230r.1.14.13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tail.tmall.com/item.htm?id=600347747129&amp;ali_refid=a3_430582_1006:1249270149:N:bT2GscAt/1a+DrxWY4I68A==:06a83ad0ce9eddea3f31d2d181cc87be&amp;ali_trackid=1_06a83ad0ce9eddea3f31d2d181cc87be&amp;spm=a230r.1.14.13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tail.tmall.com/item.htm?id=602688867776&amp;ali_refid=a3_430582_1006:1249270149:N:sAw3BEzNxjEzrMZ+F5meVhfGGq5/cxX2:088b89353a0723d1ed231a12ce3d372b&amp;ali_trackid=1_088b89353a0723d1ed231a12ce3d372b&amp;spm=a230r.1.14.13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69898157224803508&amp;wfr=spider&amp;for=pc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图源康康产品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1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人口老龄化严重，作为高血压集中群体，对测量血压的需求量大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本身患有高血压相关疾病的中年人，有健康隐患，在感到不适时需及时测量并记录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工作所在地频繁变更，需要携带方便、操作简易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9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传统水银柱血压计：体量大，无法满足旅游或出差等所在地变更较为频繁的中年人士的需求，操作繁琐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不智能（记录数据、分析）目前的血压计仅限于一次性测量血压，无法提供之前的测量数据进行参考对比获得血压波动信息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意义：在近年来发展起来的电子血压计的基础上，增加手机端的交互功能，对测量值进行记录分析，监测血压波动，对患者具有更好的参考意义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气泵：可定制、重量约</a:t>
            </a:r>
            <a:r>
              <a:rPr lang="en-US" altLang="zh-CN" dirty="0"/>
              <a:t>45g</a:t>
            </a:r>
            <a:r>
              <a:rPr lang="zh-CN" altLang="en-US" dirty="0"/>
              <a:t>、单价</a:t>
            </a:r>
            <a:r>
              <a:rPr lang="en-US" altLang="zh-CN" dirty="0"/>
              <a:t>11RMB</a:t>
            </a:r>
            <a:r>
              <a:rPr lang="zh-CN" altLang="en-US" dirty="0"/>
              <a:t>、大小</a:t>
            </a:r>
            <a:r>
              <a:rPr lang="en-US" altLang="zh-CN" dirty="0"/>
              <a:t>50mm</a:t>
            </a:r>
            <a:r>
              <a:rPr lang="zh-CN" altLang="en-US" dirty="0"/>
              <a:t>*</a:t>
            </a:r>
            <a:r>
              <a:rPr lang="en-US" altLang="zh-CN" dirty="0"/>
              <a:t>50mm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7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康康</a:t>
            </a:r>
            <a:r>
              <a:rPr lang="en-US" altLang="zh-CN" dirty="0">
                <a:hlinkClick r:id="rId3"/>
              </a:rPr>
              <a:t>https://detail.tmall.com/item.htm?id=600347747129&amp;ali_refid=a3_430582_1006:1249270149:N:bT2GscAt/1a+DrxWY4I68A==:06a83ad0ce9eddea3f31d2d181cc87be&amp;ali_trackid=1_06a83ad0ce9eddea3f31d2d181cc87be&amp;spm=a230r.1.14.13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https://detail.tmall.com/item.htm?id=602688867776&amp;ali_refid=a3_430582_1006:1249270149:N:sAw3BEzNxjEzrMZ+F5meVhfGGq5/cxX2:088b89353a0723d1ed231a12ce3d372b&amp;ali_trackid=1_088b89353a0723d1ed231a12ce3d372b&amp;spm=a230r.1.14.13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3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康康</a:t>
            </a:r>
            <a:r>
              <a:rPr lang="en-US" altLang="zh-CN" dirty="0">
                <a:hlinkClick r:id="rId3"/>
              </a:rPr>
              <a:t>https://detail.tmall.com/item.htm?id=600347747129&amp;ali_refid=a3_430582_1006:1249270149:N:bT2GscAt/1a+DrxWY4I68A==:06a83ad0ce9eddea3f31d2d181cc87be&amp;ali_trackid=1_06a83ad0ce9eddea3f31d2d181cc87be&amp;spm=a230r.1.14.13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https://detail.tmall.com/item.htm?id=602688867776&amp;ali_refid=a3_430582_1006:1249270149:N:sAw3BEzNxjEzrMZ+F5meVhfGGq5/cxX2:088b89353a0723d1ed231a12ce3d372b&amp;ali_trackid=1_088b89353a0723d1ed231a12ce3d372b&amp;spm=a230r.1.14.13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6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https://baijiahao.baidu.com/s?id=1669898157224803508&amp;wfr=spider&amp;for=pc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年医疗器械行业政策汇总及解读 监管鼓励双轮驱动发展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41C9-2616-4B71-ACFB-4E7C38CDFF6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1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C487-4318-41D8-BA24-A1C269A378A9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E13-D165-41D4-A3F2-78970CDBD46F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554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E13-D165-41D4-A3F2-78970CDBD46F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125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E13-D165-41D4-A3F2-78970CDBD46F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519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E13-D165-41D4-A3F2-78970CDBD46F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3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E13-D165-41D4-A3F2-78970CDBD46F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531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E13-D165-41D4-A3F2-78970CDBD46F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146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D97F-BB90-4FAB-92B1-76B9D99127B3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4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C321-7C9D-4FBF-B148-128921FC566D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21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9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DC87-92B1-40FA-89AD-72AA01075B15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904D-C799-434A-ACF8-B712CD453DB9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0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D927-402F-4A7D-B033-B0BCE53EDF70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7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6E53-CC51-40CA-9D90-EC9E20E1CE0C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C1E9-0635-4D8B-A7CB-53084392BA40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9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931D-098E-449D-BAA8-460817D4C5A8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9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E609-B499-4203-B7EE-5A9F48740C32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4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81F80B4-704B-4B99-A99E-A1FA7FF62710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366E13-D165-41D4-A3F2-78970CDBD46F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56830D-DE1A-4677-83F6-78FE5D38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7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device/bluetooth/wx.openBluetoothAdapter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device/bluetooth/wx.openBluetoothAdap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1E42119-DAF2-435E-8376-E306EDDE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96" t="1701" r="7299" b="6897"/>
          <a:stretch>
            <a:fillRect/>
          </a:stretch>
        </p:blipFill>
        <p:spPr>
          <a:xfrm>
            <a:off x="268297" y="466782"/>
            <a:ext cx="4971708" cy="5442597"/>
          </a:xfrm>
          <a:custGeom>
            <a:avLst/>
            <a:gdLst>
              <a:gd name="connsiteX0" fmla="*/ 1817849 w 4971708"/>
              <a:gd name="connsiteY0" fmla="*/ 0 h 5442597"/>
              <a:gd name="connsiteX1" fmla="*/ 3613797 w 4971708"/>
              <a:gd name="connsiteY1" fmla="*/ 416134 h 5442597"/>
              <a:gd name="connsiteX2" fmla="*/ 3646649 w 4971708"/>
              <a:gd name="connsiteY2" fmla="*/ 448987 h 5442597"/>
              <a:gd name="connsiteX3" fmla="*/ 4194194 w 4971708"/>
              <a:gd name="connsiteY3" fmla="*/ 624202 h 5442597"/>
              <a:gd name="connsiteX4" fmla="*/ 4259900 w 4971708"/>
              <a:gd name="connsiteY4" fmla="*/ 624202 h 5442597"/>
              <a:gd name="connsiteX5" fmla="*/ 4500819 w 4971708"/>
              <a:gd name="connsiteY5" fmla="*/ 744661 h 5442597"/>
              <a:gd name="connsiteX6" fmla="*/ 4719837 w 4971708"/>
              <a:gd name="connsiteY6" fmla="*/ 930827 h 5442597"/>
              <a:gd name="connsiteX7" fmla="*/ 4785543 w 4971708"/>
              <a:gd name="connsiteY7" fmla="*/ 1106041 h 5442597"/>
              <a:gd name="connsiteX8" fmla="*/ 4807444 w 4971708"/>
              <a:gd name="connsiteY8" fmla="*/ 1270305 h 5442597"/>
              <a:gd name="connsiteX9" fmla="*/ 4938855 w 4971708"/>
              <a:gd name="connsiteY9" fmla="*/ 1368863 h 5442597"/>
              <a:gd name="connsiteX10" fmla="*/ 4971708 w 4971708"/>
              <a:gd name="connsiteY10" fmla="*/ 1806899 h 5442597"/>
              <a:gd name="connsiteX11" fmla="*/ 4971708 w 4971708"/>
              <a:gd name="connsiteY11" fmla="*/ 2135426 h 5442597"/>
              <a:gd name="connsiteX12" fmla="*/ 4971708 w 4971708"/>
              <a:gd name="connsiteY12" fmla="*/ 2190180 h 5442597"/>
              <a:gd name="connsiteX13" fmla="*/ 4873150 w 4971708"/>
              <a:gd name="connsiteY13" fmla="*/ 2255885 h 5442597"/>
              <a:gd name="connsiteX14" fmla="*/ 4818395 w 4971708"/>
              <a:gd name="connsiteY14" fmla="*/ 2715823 h 5442597"/>
              <a:gd name="connsiteX15" fmla="*/ 4752690 w 4971708"/>
              <a:gd name="connsiteY15" fmla="*/ 2715823 h 5442597"/>
              <a:gd name="connsiteX16" fmla="*/ 4752690 w 4971708"/>
              <a:gd name="connsiteY16" fmla="*/ 2781529 h 5442597"/>
              <a:gd name="connsiteX17" fmla="*/ 4785543 w 4971708"/>
              <a:gd name="connsiteY17" fmla="*/ 2880087 h 5442597"/>
              <a:gd name="connsiteX18" fmla="*/ 4785543 w 4971708"/>
              <a:gd name="connsiteY18" fmla="*/ 3055301 h 5442597"/>
              <a:gd name="connsiteX19" fmla="*/ 4117538 w 4971708"/>
              <a:gd name="connsiteY19" fmla="*/ 4522721 h 5442597"/>
              <a:gd name="connsiteX20" fmla="*/ 3964225 w 4971708"/>
              <a:gd name="connsiteY20" fmla="*/ 4774592 h 5442597"/>
              <a:gd name="connsiteX21" fmla="*/ 3767109 w 4971708"/>
              <a:gd name="connsiteY21" fmla="*/ 4971708 h 5442597"/>
              <a:gd name="connsiteX22" fmla="*/ 3591895 w 4971708"/>
              <a:gd name="connsiteY22" fmla="*/ 5103119 h 5442597"/>
              <a:gd name="connsiteX23" fmla="*/ 3307171 w 4971708"/>
              <a:gd name="connsiteY23" fmla="*/ 5245481 h 5442597"/>
              <a:gd name="connsiteX24" fmla="*/ 3022448 w 4971708"/>
              <a:gd name="connsiteY24" fmla="*/ 5245481 h 5442597"/>
              <a:gd name="connsiteX25" fmla="*/ 3022448 w 4971708"/>
              <a:gd name="connsiteY25" fmla="*/ 5322137 h 5442597"/>
              <a:gd name="connsiteX26" fmla="*/ 2989595 w 4971708"/>
              <a:gd name="connsiteY26" fmla="*/ 5387842 h 5442597"/>
              <a:gd name="connsiteX27" fmla="*/ 2880086 w 4971708"/>
              <a:gd name="connsiteY27" fmla="*/ 5442597 h 5442597"/>
              <a:gd name="connsiteX28" fmla="*/ 2463952 w 4971708"/>
              <a:gd name="connsiteY28" fmla="*/ 5365940 h 5442597"/>
              <a:gd name="connsiteX29" fmla="*/ 1949260 w 4971708"/>
              <a:gd name="connsiteY29" fmla="*/ 5201677 h 5442597"/>
              <a:gd name="connsiteX30" fmla="*/ 1478371 w 4971708"/>
              <a:gd name="connsiteY30" fmla="*/ 5004561 h 5442597"/>
              <a:gd name="connsiteX31" fmla="*/ 1095090 w 4971708"/>
              <a:gd name="connsiteY31" fmla="*/ 4774592 h 5442597"/>
              <a:gd name="connsiteX32" fmla="*/ 1007483 w 4971708"/>
              <a:gd name="connsiteY32" fmla="*/ 4708887 h 5442597"/>
              <a:gd name="connsiteX33" fmla="*/ 930826 w 4971708"/>
              <a:gd name="connsiteY33" fmla="*/ 4676034 h 5442597"/>
              <a:gd name="connsiteX34" fmla="*/ 711809 w 4971708"/>
              <a:gd name="connsiteY34" fmla="*/ 4413212 h 5442597"/>
              <a:gd name="connsiteX35" fmla="*/ 635152 w 4971708"/>
              <a:gd name="connsiteY35" fmla="*/ 4391311 h 5442597"/>
              <a:gd name="connsiteX36" fmla="*/ 405183 w 4971708"/>
              <a:gd name="connsiteY36" fmla="*/ 4183243 h 5442597"/>
              <a:gd name="connsiteX37" fmla="*/ 284723 w 4971708"/>
              <a:gd name="connsiteY37" fmla="*/ 3789011 h 5442597"/>
              <a:gd name="connsiteX38" fmla="*/ 262822 w 4971708"/>
              <a:gd name="connsiteY38" fmla="*/ 3427631 h 5442597"/>
              <a:gd name="connsiteX39" fmla="*/ 197116 w 4971708"/>
              <a:gd name="connsiteY39" fmla="*/ 3372877 h 5442597"/>
              <a:gd name="connsiteX40" fmla="*/ 175215 w 4971708"/>
              <a:gd name="connsiteY40" fmla="*/ 3099105 h 5442597"/>
              <a:gd name="connsiteX41" fmla="*/ 0 w 4971708"/>
              <a:gd name="connsiteY41" fmla="*/ 2869136 h 5442597"/>
              <a:gd name="connsiteX42" fmla="*/ 0 w 4971708"/>
              <a:gd name="connsiteY42" fmla="*/ 2650118 h 5442597"/>
              <a:gd name="connsiteX43" fmla="*/ 32853 w 4971708"/>
              <a:gd name="connsiteY43" fmla="*/ 2442051 h 5442597"/>
              <a:gd name="connsiteX44" fmla="*/ 985581 w 4971708"/>
              <a:gd name="connsiteY44" fmla="*/ 481840 h 5442597"/>
              <a:gd name="connsiteX45" fmla="*/ 1116992 w 4971708"/>
              <a:gd name="connsiteY45" fmla="*/ 240920 h 5442597"/>
              <a:gd name="connsiteX46" fmla="*/ 1346961 w 4971708"/>
              <a:gd name="connsiteY46" fmla="*/ 43804 h 5442597"/>
              <a:gd name="connsiteX47" fmla="*/ 1642635 w 4971708"/>
              <a:gd name="connsiteY47" fmla="*/ 87608 h 54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71708" h="5442597">
                <a:moveTo>
                  <a:pt x="1817849" y="0"/>
                </a:moveTo>
                <a:lnTo>
                  <a:pt x="3613797" y="416134"/>
                </a:lnTo>
                <a:lnTo>
                  <a:pt x="3646649" y="448987"/>
                </a:lnTo>
                <a:lnTo>
                  <a:pt x="4194194" y="624202"/>
                </a:lnTo>
                <a:lnTo>
                  <a:pt x="4259900" y="624202"/>
                </a:lnTo>
                <a:lnTo>
                  <a:pt x="4500819" y="744661"/>
                </a:lnTo>
                <a:lnTo>
                  <a:pt x="4719837" y="930827"/>
                </a:lnTo>
                <a:lnTo>
                  <a:pt x="4785543" y="1106041"/>
                </a:lnTo>
                <a:lnTo>
                  <a:pt x="4807444" y="1270305"/>
                </a:lnTo>
                <a:lnTo>
                  <a:pt x="4938855" y="1368863"/>
                </a:lnTo>
                <a:lnTo>
                  <a:pt x="4971708" y="1806899"/>
                </a:lnTo>
                <a:lnTo>
                  <a:pt x="4971708" y="2135426"/>
                </a:lnTo>
                <a:lnTo>
                  <a:pt x="4971708" y="2190180"/>
                </a:lnTo>
                <a:lnTo>
                  <a:pt x="4873150" y="2255885"/>
                </a:lnTo>
                <a:lnTo>
                  <a:pt x="4818395" y="2715823"/>
                </a:lnTo>
                <a:lnTo>
                  <a:pt x="4752690" y="2715823"/>
                </a:lnTo>
                <a:lnTo>
                  <a:pt x="4752690" y="2781529"/>
                </a:lnTo>
                <a:lnTo>
                  <a:pt x="4785543" y="2880087"/>
                </a:lnTo>
                <a:lnTo>
                  <a:pt x="4785543" y="3055301"/>
                </a:lnTo>
                <a:lnTo>
                  <a:pt x="4117538" y="4522721"/>
                </a:lnTo>
                <a:lnTo>
                  <a:pt x="3964225" y="4774592"/>
                </a:lnTo>
                <a:lnTo>
                  <a:pt x="3767109" y="4971708"/>
                </a:lnTo>
                <a:lnTo>
                  <a:pt x="3591895" y="5103119"/>
                </a:lnTo>
                <a:lnTo>
                  <a:pt x="3307171" y="5245481"/>
                </a:lnTo>
                <a:lnTo>
                  <a:pt x="3022448" y="5245481"/>
                </a:lnTo>
                <a:lnTo>
                  <a:pt x="3022448" y="5322137"/>
                </a:lnTo>
                <a:lnTo>
                  <a:pt x="2989595" y="5387842"/>
                </a:lnTo>
                <a:lnTo>
                  <a:pt x="2880086" y="5442597"/>
                </a:lnTo>
                <a:lnTo>
                  <a:pt x="2463952" y="5365940"/>
                </a:lnTo>
                <a:lnTo>
                  <a:pt x="1949260" y="5201677"/>
                </a:lnTo>
                <a:lnTo>
                  <a:pt x="1478371" y="5004561"/>
                </a:lnTo>
                <a:lnTo>
                  <a:pt x="1095090" y="4774592"/>
                </a:lnTo>
                <a:lnTo>
                  <a:pt x="1007483" y="4708887"/>
                </a:lnTo>
                <a:lnTo>
                  <a:pt x="930826" y="4676034"/>
                </a:lnTo>
                <a:lnTo>
                  <a:pt x="711809" y="4413212"/>
                </a:lnTo>
                <a:lnTo>
                  <a:pt x="635152" y="4391311"/>
                </a:lnTo>
                <a:lnTo>
                  <a:pt x="405183" y="4183243"/>
                </a:lnTo>
                <a:lnTo>
                  <a:pt x="284723" y="3789011"/>
                </a:lnTo>
                <a:lnTo>
                  <a:pt x="262822" y="3427631"/>
                </a:lnTo>
                <a:lnTo>
                  <a:pt x="197116" y="3372877"/>
                </a:lnTo>
                <a:lnTo>
                  <a:pt x="175215" y="3099105"/>
                </a:lnTo>
                <a:lnTo>
                  <a:pt x="0" y="2869136"/>
                </a:lnTo>
                <a:lnTo>
                  <a:pt x="0" y="2650118"/>
                </a:lnTo>
                <a:lnTo>
                  <a:pt x="32853" y="2442051"/>
                </a:lnTo>
                <a:lnTo>
                  <a:pt x="985581" y="481840"/>
                </a:lnTo>
                <a:lnTo>
                  <a:pt x="1116992" y="240920"/>
                </a:lnTo>
                <a:lnTo>
                  <a:pt x="1346961" y="43804"/>
                </a:lnTo>
                <a:lnTo>
                  <a:pt x="1642635" y="87608"/>
                </a:lnTo>
                <a:close/>
              </a:path>
            </a:pathLst>
          </a:custGeom>
          <a:effectLst>
            <a:glow rad="25400">
              <a:schemeClr val="bg2">
                <a:alpha val="40000"/>
              </a:schemeClr>
            </a:glow>
            <a:softEdge rad="3175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CE2B2B-2ECE-4DA8-A998-DD9113DC8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846" y="1063604"/>
            <a:ext cx="6639895" cy="1655763"/>
          </a:xfrm>
        </p:spPr>
        <p:txBody>
          <a:bodyPr/>
          <a:lstStyle/>
          <a:p>
            <a:r>
              <a:rPr lang="zh-CN" altLang="en-US" dirty="0"/>
              <a:t>便携智能血压计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CEF32E-8D9E-4AC7-9E01-13496860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260" y="3612989"/>
            <a:ext cx="9144000" cy="1655762"/>
          </a:xfrm>
        </p:spPr>
        <p:txBody>
          <a:bodyPr/>
          <a:lstStyle/>
          <a:p>
            <a:r>
              <a:rPr lang="zh-CN" altLang="en-US" dirty="0"/>
              <a:t>成员：杨垒、王京、李贤玮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097C-582F-48CE-BF05-4DF0A6C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1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FCE3F-E9FF-477C-A172-28478CCA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-113071"/>
            <a:ext cx="9905998" cy="1905000"/>
          </a:xfrm>
        </p:spPr>
        <p:txBody>
          <a:bodyPr/>
          <a:lstStyle/>
          <a:p>
            <a:r>
              <a:rPr lang="zh-CN" altLang="en-US" dirty="0"/>
              <a:t>功能框图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22BBC-D28F-41CC-BC6E-AEA612F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B9AF86-B90C-A042-94FE-259E13DA1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514475"/>
            <a:ext cx="93853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A20A-80C2-4AF0-9558-C967A5FC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功能原理 </a:t>
            </a:r>
            <a:br>
              <a:rPr lang="en-US" altLang="zh-CN" dirty="0"/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087CE-613A-46E2-A0E3-4742C164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921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光电法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CN" sz="2800" dirty="0"/>
              <a:t>示波法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D7B35-3D32-4D36-9AA7-3453665A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6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A20A-80C2-4AF0-9558-C967A5FC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测量器件结构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087CE-613A-46E2-A0E3-4742C164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压力传感器（电阻式或者电容式）</a:t>
            </a:r>
            <a:endParaRPr lang="en-US" altLang="zh-CN" dirty="0"/>
          </a:p>
          <a:p>
            <a:r>
              <a:rPr lang="zh-CN" altLang="en-CN" dirty="0"/>
              <a:t>袖带</a:t>
            </a:r>
            <a:r>
              <a:rPr lang="zh-CN" altLang="en-US" dirty="0"/>
              <a:t>（用于</a:t>
            </a:r>
            <a:r>
              <a:rPr lang="zh-CN" altLang="en-CN" dirty="0"/>
              <a:t>气泵充气</a:t>
            </a:r>
            <a:r>
              <a:rPr lang="zh-CN" altLang="en-US" dirty="0"/>
              <a:t>的袖带）</a:t>
            </a:r>
            <a:endParaRPr lang="en-US" altLang="zh-CN" dirty="0"/>
          </a:p>
          <a:p>
            <a:r>
              <a:rPr lang="zh-CN" altLang="en-US" dirty="0"/>
              <a:t>气泵（微型、无声、低功耗）</a:t>
            </a:r>
            <a:endParaRPr lang="en-US" altLang="zh-CN" dirty="0"/>
          </a:p>
          <a:p>
            <a:r>
              <a:rPr lang="zh-CN" altLang="en-CN" dirty="0"/>
              <a:t>泄气阀</a:t>
            </a:r>
            <a:r>
              <a:rPr lang="zh-CN" altLang="en-US" dirty="0"/>
              <a:t>（使气压平稳下降来获得准确信号）</a:t>
            </a:r>
            <a:endParaRPr lang="en-US" altLang="zh-CN" dirty="0"/>
          </a:p>
          <a:p>
            <a:r>
              <a:rPr lang="zh-CN" altLang="en-US" dirty="0"/>
              <a:t>电磁阀（控制</a:t>
            </a:r>
            <a:r>
              <a:rPr lang="zh-CN" altLang="en-CN" dirty="0"/>
              <a:t>气路通断</a:t>
            </a:r>
            <a:r>
              <a:rPr lang="zh-CN" altLang="en-US" dirty="0"/>
              <a:t>，保证测量完成之后快速</a:t>
            </a:r>
            <a:r>
              <a:rPr lang="zh-CN" altLang="en-CN" dirty="0"/>
              <a:t>放气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显示屏（显示测量结果以及测量过程中的信息）</a:t>
            </a:r>
            <a:endParaRPr lang="en-US" altLang="zh-CN" dirty="0"/>
          </a:p>
          <a:p>
            <a:r>
              <a:rPr lang="zh-CN" altLang="en-US" dirty="0"/>
              <a:t>控制芯片（控制其他部件，运行血压测量算法）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D7B35-3D32-4D36-9AA7-3453665A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7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A20A-80C2-4AF0-9558-C967A5FC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79" y="-239407"/>
            <a:ext cx="9905998" cy="1905000"/>
          </a:xfrm>
        </p:spPr>
        <p:txBody>
          <a:bodyPr>
            <a:normAutofit/>
          </a:bodyPr>
          <a:lstStyle/>
          <a:p>
            <a:r>
              <a:rPr lang="zh-CN" altLang="en-US" dirty="0"/>
              <a:t>测量器件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D7B35-3D32-4D36-9AA7-3453665A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F55DD27-922C-4E72-B9B0-4DB01794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79" y="1327308"/>
            <a:ext cx="10515600" cy="564499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/>
                </a:solidFill>
              </a:rPr>
              <a:t>气泵</a:t>
            </a:r>
            <a:r>
              <a:rPr lang="zh-CN" altLang="en-US" dirty="0"/>
              <a:t>：</a:t>
            </a:r>
            <a:r>
              <a:rPr lang="en-US" altLang="zh-CN" dirty="0"/>
              <a:t> 45g</a:t>
            </a:r>
            <a:r>
              <a:rPr lang="zh-CN" altLang="en-US" dirty="0"/>
              <a:t>、￥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50mm</a:t>
            </a:r>
            <a:r>
              <a:rPr lang="zh-CN" altLang="en-US" dirty="0"/>
              <a:t>*</a:t>
            </a:r>
            <a:r>
              <a:rPr lang="en-US" altLang="zh-CN" dirty="0"/>
              <a:t>50mm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/>
                </a:solidFill>
              </a:rPr>
              <a:t>压力传感器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型号     工作电压 压强 精度       工作温度    价格</a:t>
            </a:r>
            <a:endParaRPr lang="en-US" altLang="zh-CN" dirty="0"/>
          </a:p>
          <a:p>
            <a:r>
              <a:rPr lang="en-US" altLang="zh-CN" dirty="0"/>
              <a:t>GZP</a:t>
            </a:r>
            <a:r>
              <a:rPr lang="zh-CN" altLang="en-US" dirty="0"/>
              <a:t> </a:t>
            </a:r>
            <a:r>
              <a:rPr lang="en-US" altLang="zh-CN" dirty="0"/>
              <a:t>160</a:t>
            </a:r>
            <a:r>
              <a:rPr lang="zh-CN" altLang="en-US" dirty="0"/>
              <a:t> （</a:t>
            </a:r>
            <a:r>
              <a:rPr lang="en-US" altLang="zh-CN" dirty="0"/>
              <a:t>5V</a:t>
            </a:r>
            <a:r>
              <a:rPr lang="zh-CN" altLang="en-US" dirty="0"/>
              <a:t> </a:t>
            </a:r>
            <a:r>
              <a:rPr lang="en-US" altLang="zh-CN" dirty="0"/>
              <a:t>40kPa</a:t>
            </a:r>
            <a:r>
              <a:rPr lang="zh-CN" altLang="en-US" dirty="0"/>
              <a:t> 正负</a:t>
            </a:r>
            <a:r>
              <a:rPr lang="en-US" altLang="zh-CN" dirty="0"/>
              <a:t>0.3%Fs 25</a:t>
            </a:r>
            <a:r>
              <a:rPr lang="zh-CN" altLang="en-US" dirty="0"/>
              <a:t>摄氏度 </a:t>
            </a:r>
            <a:r>
              <a:rPr lang="en-US" altLang="zh-CN" dirty="0"/>
              <a:t>1.8RMB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XGZP160</a:t>
            </a:r>
            <a:r>
              <a:rPr lang="zh-CN" altLang="en-US" dirty="0"/>
              <a:t> （</a:t>
            </a:r>
            <a:r>
              <a:rPr lang="en-US" altLang="zh-CN" dirty="0"/>
              <a:t>5V</a:t>
            </a:r>
            <a:r>
              <a:rPr lang="zh-CN" altLang="en-US" dirty="0"/>
              <a:t> </a:t>
            </a:r>
            <a:r>
              <a:rPr lang="en-US" altLang="zh-CN" dirty="0"/>
              <a:t>40kPa </a:t>
            </a:r>
            <a:r>
              <a:rPr lang="zh-CN" altLang="en-US" dirty="0"/>
              <a:t>正负</a:t>
            </a:r>
            <a:r>
              <a:rPr lang="en-US" altLang="zh-CN" dirty="0"/>
              <a:t>5% 25</a:t>
            </a:r>
            <a:r>
              <a:rPr lang="zh-CN" altLang="en-US" dirty="0"/>
              <a:t>摄氏度 </a:t>
            </a:r>
            <a:r>
              <a:rPr lang="en-US" altLang="zh-CN" dirty="0"/>
              <a:t>2RMB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 err="1"/>
              <a:t>PSG系列</a:t>
            </a:r>
            <a:r>
              <a:rPr lang="zh-CN" altLang="en-US" dirty="0"/>
              <a:t>（</a:t>
            </a:r>
            <a:r>
              <a:rPr lang="en-US" altLang="zh-CN" dirty="0"/>
              <a:t> 5V</a:t>
            </a:r>
            <a:r>
              <a:rPr lang="zh-CN" altLang="en-US" dirty="0"/>
              <a:t> </a:t>
            </a:r>
            <a:r>
              <a:rPr lang="en-US" altLang="zh-CN" dirty="0"/>
              <a:t>40kPa </a:t>
            </a:r>
            <a:r>
              <a:rPr lang="zh-CN" altLang="en-US" dirty="0"/>
              <a:t>正负</a:t>
            </a:r>
            <a:r>
              <a:rPr lang="en-US" altLang="zh-CN" dirty="0"/>
              <a:t>0.25%Fs 25</a:t>
            </a:r>
            <a:r>
              <a:rPr lang="zh-CN" altLang="en-US" dirty="0"/>
              <a:t>摄氏度 </a:t>
            </a:r>
            <a:r>
              <a:rPr lang="en-US" altLang="zh-CN" dirty="0"/>
              <a:t>3RMB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/>
                </a:solidFill>
              </a:rPr>
              <a:t>蓝牙芯片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DA14580-01AT2</a:t>
            </a:r>
            <a:r>
              <a:rPr lang="zh-CN" altLang="en-US" dirty="0"/>
              <a:t>：￥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5mm</a:t>
            </a:r>
            <a:r>
              <a:rPr lang="zh-CN" altLang="en-US" dirty="0"/>
              <a:t>*</a:t>
            </a:r>
            <a:r>
              <a:rPr lang="en-US" altLang="zh-CN" dirty="0"/>
              <a:t>5mm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最小功耗，开发难度较高，全系列，使用范围广泛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CC2541F128RHAR</a:t>
            </a:r>
            <a:r>
              <a:rPr lang="zh-CN" altLang="en-US" dirty="0"/>
              <a:t>：￥</a:t>
            </a:r>
            <a:r>
              <a:rPr lang="en-US" altLang="zh-CN" dirty="0"/>
              <a:t>30</a:t>
            </a:r>
            <a:r>
              <a:rPr lang="zh-CN" altLang="en-US" dirty="0"/>
              <a:t>、</a:t>
            </a:r>
            <a:r>
              <a:rPr lang="en-US" altLang="zh-CN" dirty="0"/>
              <a:t>6mm</a:t>
            </a:r>
            <a:r>
              <a:rPr lang="zh-CN" altLang="en-US" dirty="0"/>
              <a:t>*</a:t>
            </a:r>
            <a:r>
              <a:rPr lang="en-US" altLang="zh-CN" dirty="0"/>
              <a:t>6mm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可遥控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92B07E4F-C792-4CEF-A76D-1C00FD48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87" y="739395"/>
            <a:ext cx="1164040" cy="1029079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780920E7-9D91-4896-A304-D6F1E2617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05" y="1436993"/>
            <a:ext cx="2011032" cy="1116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E043A-7FC1-483C-A1AD-AB973F6C6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90" y="2528069"/>
            <a:ext cx="2788124" cy="1225697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0A369E11-C6C1-4DA6-8209-997D7AA75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21" y="4016839"/>
            <a:ext cx="1727200" cy="1111250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6FC12991-EC14-4493-85C6-5521ACD69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699" y="5297602"/>
            <a:ext cx="1958643" cy="9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A20A-80C2-4AF0-9558-C967A5FC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气泵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087CE-613A-46E2-A0E3-4742C164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可定制</a:t>
            </a:r>
            <a:endParaRPr lang="en-US" altLang="zh-CN" dirty="0"/>
          </a:p>
          <a:p>
            <a:r>
              <a:rPr lang="zh-CN" altLang="en-US" dirty="0"/>
              <a:t>重量约</a:t>
            </a:r>
            <a:r>
              <a:rPr lang="en-US" altLang="zh-CN" dirty="0"/>
              <a:t>45g</a:t>
            </a:r>
          </a:p>
          <a:p>
            <a:r>
              <a:rPr lang="zh-CN" altLang="en-US" dirty="0"/>
              <a:t>单价</a:t>
            </a:r>
            <a:r>
              <a:rPr lang="en-US" altLang="zh-CN" dirty="0"/>
              <a:t>11RMB</a:t>
            </a:r>
          </a:p>
          <a:p>
            <a:r>
              <a:rPr lang="zh-CN" altLang="en-US" dirty="0"/>
              <a:t>大小</a:t>
            </a:r>
            <a:r>
              <a:rPr lang="en-US" altLang="zh-CN" dirty="0"/>
              <a:t>50mm</a:t>
            </a:r>
            <a:r>
              <a:rPr lang="zh-CN" altLang="en-US" dirty="0"/>
              <a:t>*</a:t>
            </a:r>
            <a:r>
              <a:rPr lang="en-US" altLang="zh-CN" dirty="0"/>
              <a:t>50mm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D7B35-3D32-4D36-9AA7-3453665A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9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A20A-80C2-4AF0-9558-C967A5FC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压力传感器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087CE-613A-46E2-A0E3-4742C164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型号     工作电压 压强 精度       工作温度    价格</a:t>
            </a:r>
            <a:endParaRPr lang="en-US" altLang="zh-CN" dirty="0"/>
          </a:p>
          <a:p>
            <a:r>
              <a:rPr lang="en-US" altLang="zh-CN" dirty="0"/>
              <a:t>GZP</a:t>
            </a:r>
            <a:r>
              <a:rPr lang="zh-CN" altLang="en-US" dirty="0"/>
              <a:t> </a:t>
            </a:r>
            <a:r>
              <a:rPr lang="en-US" altLang="zh-CN" dirty="0"/>
              <a:t>160</a:t>
            </a:r>
            <a:r>
              <a:rPr lang="zh-CN" altLang="en-US" dirty="0"/>
              <a:t> （</a:t>
            </a:r>
            <a:r>
              <a:rPr lang="en-US" altLang="zh-CN" dirty="0"/>
              <a:t>5V</a:t>
            </a:r>
            <a:r>
              <a:rPr lang="zh-CN" altLang="en-US" dirty="0"/>
              <a:t> </a:t>
            </a:r>
            <a:r>
              <a:rPr lang="en-US" altLang="zh-CN" dirty="0"/>
              <a:t>40kPa</a:t>
            </a:r>
            <a:r>
              <a:rPr lang="zh-CN" altLang="en-US" dirty="0"/>
              <a:t> 正负</a:t>
            </a:r>
            <a:r>
              <a:rPr lang="en-US" altLang="zh-CN" dirty="0"/>
              <a:t>0.3%Fs 25</a:t>
            </a:r>
            <a:r>
              <a:rPr lang="zh-CN" altLang="en-US" dirty="0"/>
              <a:t>摄氏度 </a:t>
            </a:r>
            <a:r>
              <a:rPr lang="en-US" altLang="zh-CN" dirty="0"/>
              <a:t>1.8RMB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XGZP160</a:t>
            </a:r>
            <a:r>
              <a:rPr lang="zh-CN" altLang="en-US" dirty="0"/>
              <a:t> （</a:t>
            </a:r>
            <a:r>
              <a:rPr lang="en-US" altLang="zh-CN" dirty="0"/>
              <a:t>5V</a:t>
            </a:r>
            <a:r>
              <a:rPr lang="zh-CN" altLang="en-US" dirty="0"/>
              <a:t> </a:t>
            </a:r>
            <a:r>
              <a:rPr lang="en-US" altLang="zh-CN" dirty="0"/>
              <a:t>40kPa </a:t>
            </a:r>
            <a:r>
              <a:rPr lang="zh-CN" altLang="en-US" dirty="0"/>
              <a:t>正负</a:t>
            </a:r>
            <a:r>
              <a:rPr lang="en-US" altLang="zh-CN" dirty="0"/>
              <a:t>5% 25</a:t>
            </a:r>
            <a:r>
              <a:rPr lang="zh-CN" altLang="en-US" dirty="0"/>
              <a:t>摄氏度 </a:t>
            </a:r>
            <a:r>
              <a:rPr lang="en-US" altLang="zh-CN" dirty="0"/>
              <a:t>2RMB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PSG系列</a:t>
            </a:r>
            <a:r>
              <a:rPr lang="zh-CN" altLang="en-US" dirty="0"/>
              <a:t>（</a:t>
            </a:r>
            <a:r>
              <a:rPr lang="en-US" altLang="zh-CN" dirty="0"/>
              <a:t> 5V</a:t>
            </a:r>
            <a:r>
              <a:rPr lang="zh-CN" altLang="en-US" dirty="0"/>
              <a:t> </a:t>
            </a:r>
            <a:r>
              <a:rPr lang="en-US" altLang="zh-CN" dirty="0"/>
              <a:t>40kPa </a:t>
            </a:r>
            <a:r>
              <a:rPr lang="zh-CN" altLang="en-US" dirty="0"/>
              <a:t>正负</a:t>
            </a:r>
            <a:r>
              <a:rPr lang="en-US" altLang="zh-CN" dirty="0"/>
              <a:t>0.25%Fs 25</a:t>
            </a:r>
            <a:r>
              <a:rPr lang="zh-CN" altLang="en-US" dirty="0"/>
              <a:t>摄氏度 </a:t>
            </a:r>
            <a:r>
              <a:rPr lang="en-US" altLang="zh-CN" dirty="0"/>
              <a:t>3RMB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D7B35-3D32-4D36-9AA7-3453665A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B53C1-63E5-3F44-AFB5-B2243C4B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09" y="2000060"/>
            <a:ext cx="1164040" cy="1029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952D2-308E-8340-BF07-407DB3CC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13" y="2994215"/>
            <a:ext cx="2011032" cy="1116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965E1-B5A1-384E-917A-CA50D2F57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87" y="3976993"/>
            <a:ext cx="2788124" cy="12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C984-8BB8-EE47-826C-717142F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蓝牙芯片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1905-AA64-F644-8EAF-6C628204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DA14580-01AT2</a:t>
            </a:r>
            <a:r>
              <a:rPr lang="zh-CN" altLang="en-US" b="1" dirty="0"/>
              <a:t>： 大小 </a:t>
            </a:r>
            <a:r>
              <a:rPr lang="en-US" altLang="zh-CN" b="1" dirty="0"/>
              <a:t>5mm</a:t>
            </a:r>
            <a:r>
              <a:rPr lang="zh-CN" altLang="en-US" b="1" dirty="0"/>
              <a:t>*</a:t>
            </a:r>
            <a:r>
              <a:rPr lang="en-US" altLang="zh-CN" b="1" dirty="0"/>
              <a:t>5mm</a:t>
            </a:r>
            <a:r>
              <a:rPr lang="zh-CN" altLang="en-US" b="1" dirty="0"/>
              <a:t>  </a:t>
            </a:r>
            <a:r>
              <a:rPr lang="en-US" altLang="zh-CN" b="1" dirty="0"/>
              <a:t>10RMB</a:t>
            </a:r>
            <a:r>
              <a:rPr lang="zh-CN" altLang="en-US" b="1" dirty="0"/>
              <a:t>（最小功耗，开发难度较高，全系列，使用范围广泛）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b="1" dirty="0"/>
              <a:t>CC2541F128RHAR</a:t>
            </a:r>
            <a:r>
              <a:rPr lang="zh-CN" altLang="en-US" b="1" dirty="0"/>
              <a:t> ： 大小 </a:t>
            </a:r>
            <a:r>
              <a:rPr lang="en-US" altLang="zh-CN" b="1" dirty="0"/>
              <a:t>6mm</a:t>
            </a:r>
            <a:r>
              <a:rPr lang="zh-CN" altLang="en-US" b="1" dirty="0"/>
              <a:t>*</a:t>
            </a:r>
            <a:r>
              <a:rPr lang="en-US" altLang="zh-CN" b="1" dirty="0"/>
              <a:t>6mm</a:t>
            </a:r>
            <a:r>
              <a:rPr lang="zh-CN" altLang="en-US" b="1" dirty="0"/>
              <a:t> </a:t>
            </a:r>
            <a:r>
              <a:rPr lang="en-US" altLang="zh-CN" b="1" dirty="0"/>
              <a:t>30RMB</a:t>
            </a:r>
            <a:r>
              <a:rPr lang="zh-CN" altLang="en-US" b="1" dirty="0"/>
              <a:t>（用于遥控）</a:t>
            </a:r>
            <a:endParaRPr lang="en-US" altLang="zh-CN" b="1" dirty="0"/>
          </a:p>
          <a:p>
            <a:r>
              <a:rPr lang="zh-CN" altLang="en-US" b="1" dirty="0"/>
              <a:t>（型号很多，用途各异）</a:t>
            </a:r>
            <a:endParaRPr lang="en-US" altLang="zh-CN" b="1" dirty="0"/>
          </a:p>
          <a:p>
            <a:endParaRPr lang="en-US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68D2-2DC7-CF41-A51B-5DCCC5DE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15143-3490-434A-B762-5970E8AE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0" y="2574924"/>
            <a:ext cx="1727200" cy="1111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3121E-ACCE-5043-8CC4-F54F3B93B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37" y="4109488"/>
            <a:ext cx="1958643" cy="9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2B84C8-E7B7-DD4F-9AA4-7AD5E809A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77" y="1121568"/>
            <a:ext cx="5494623" cy="347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52AAA-0C7B-4B4B-BB97-5515DB76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-266700"/>
            <a:ext cx="9905998" cy="1905000"/>
          </a:xfrm>
        </p:spPr>
        <p:txBody>
          <a:bodyPr/>
          <a:lstStyle/>
          <a:p>
            <a:r>
              <a:rPr lang="en-CN" dirty="0">
                <a:latin typeface="+mn-lt"/>
              </a:rPr>
              <a:t>手机客户端开发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7A-467F-7647-9174-0287AEC6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1303336"/>
            <a:ext cx="9905998" cy="51736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</a:rPr>
              <a:t>微信小程序（首选）</a:t>
            </a:r>
            <a:endParaRPr lang="en-US" altLang="zh-CN" sz="24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CN" altLang="zh-CN" dirty="0"/>
              <a:t>开发环境</a:t>
            </a:r>
            <a:r>
              <a:rPr lang="zh-CN" altLang="en-US" dirty="0"/>
              <a:t>：微信开发工具 </a:t>
            </a:r>
            <a:r>
              <a:rPr lang="en-US" altLang="zh-CN" dirty="0"/>
              <a:t>(</a:t>
            </a:r>
            <a:r>
              <a:rPr lang="en-US" altLang="zh-CN" dirty="0" err="1"/>
              <a:t>Wechat</a:t>
            </a:r>
            <a:r>
              <a:rPr lang="en-US" altLang="zh-CN" dirty="0"/>
              <a:t> </a:t>
            </a:r>
            <a:r>
              <a:rPr lang="en-US" altLang="zh-CN" dirty="0" err="1"/>
              <a:t>DevTools</a:t>
            </a:r>
            <a:r>
              <a:rPr lang="en-US" altLang="zh-CN" dirty="0"/>
              <a:t>)</a:t>
            </a:r>
            <a:endParaRPr lang="en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开发语言</a:t>
            </a:r>
            <a:r>
              <a:rPr lang="zh-CN" altLang="en-US" dirty="0"/>
              <a:t>：</a:t>
            </a:r>
            <a:r>
              <a:rPr lang="en-US" altLang="zh-CN" dirty="0" err="1"/>
              <a:t>javascript</a:t>
            </a:r>
            <a:r>
              <a:rPr lang="zh-CN" altLang="en-US" dirty="0"/>
              <a:t>（逻辑）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wxss</a:t>
            </a:r>
            <a:r>
              <a:rPr lang="zh-CN" altLang="en-US" dirty="0"/>
              <a:t>（样式）</a:t>
            </a:r>
            <a:r>
              <a:rPr lang="en-US" altLang="zh-CN" dirty="0"/>
              <a:t> + </a:t>
            </a:r>
            <a:r>
              <a:rPr lang="en-US" altLang="zh-CN" dirty="0" err="1"/>
              <a:t>wxml</a:t>
            </a:r>
            <a:r>
              <a:rPr lang="en-US" altLang="zh-CN" dirty="0"/>
              <a:t>(</a:t>
            </a:r>
            <a:r>
              <a:rPr lang="zh-CN" altLang="en-US" dirty="0"/>
              <a:t>网页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蓝牙通信</a:t>
            </a:r>
            <a:r>
              <a:rPr lang="zh-CN" altLang="en-US" dirty="0"/>
              <a:t>：蓝牙适配器</a:t>
            </a:r>
            <a:r>
              <a:rPr lang="en-US" altLang="zh-CN" dirty="0"/>
              <a:t> </a:t>
            </a:r>
            <a:r>
              <a:rPr lang="en-US" altLang="zh-CN" dirty="0" err="1">
                <a:hlinkClick r:id="rId3"/>
              </a:rPr>
              <a:t>wx.openBluetoothAdapter</a:t>
            </a:r>
            <a:r>
              <a:rPr lang="en-US" altLang="zh-CN" dirty="0"/>
              <a:t> </a:t>
            </a:r>
            <a:endParaRPr lang="en-CN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</a:rPr>
              <a:t>APP</a:t>
            </a:r>
            <a:r>
              <a:rPr lang="zh-CN" altLang="en-US" sz="2400" b="1" dirty="0">
                <a:solidFill>
                  <a:schemeClr val="accent1"/>
                </a:solidFill>
                <a:latin typeface="+mj-lt"/>
              </a:rPr>
              <a:t>客户端</a:t>
            </a:r>
            <a:endParaRPr lang="en-US" altLang="zh-CN" sz="24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CN" altLang="zh-CN" dirty="0"/>
              <a:t>开发环境</a:t>
            </a:r>
            <a:r>
              <a:rPr lang="zh-CN" altLang="en-US" dirty="0"/>
              <a:t>：安卓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ios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开发语言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（安卓） 、</a:t>
            </a:r>
            <a:r>
              <a:rPr lang="en-US" altLang="zh-CN" dirty="0" err="1"/>
              <a:t>objective+c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 swift </a:t>
            </a:r>
            <a:r>
              <a:rPr lang="zh-CN" altLang="en-US" dirty="0"/>
              <a:t>（</a:t>
            </a:r>
            <a:r>
              <a:rPr lang="en-US" altLang="zh-CN" dirty="0" err="1"/>
              <a:t>ios</a:t>
            </a:r>
            <a:r>
              <a:rPr lang="zh-CN" altLang="en-US" dirty="0"/>
              <a:t>）</a:t>
            </a:r>
            <a:endParaRPr lang="en-US" altLang="zh-CN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</a:rPr>
              <a:t>浏览器直接访问网站</a:t>
            </a:r>
            <a:endParaRPr lang="en-US" altLang="zh-CN" sz="24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CN" altLang="zh-CN" dirty="0"/>
              <a:t>开发环境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开发语言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（后端） </a:t>
            </a:r>
            <a:r>
              <a:rPr lang="en-US" altLang="zh-CN" dirty="0"/>
              <a:t>+ html(</a:t>
            </a:r>
            <a:r>
              <a:rPr lang="zh-CN" altLang="en-US" dirty="0"/>
              <a:t>网页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css</a:t>
            </a:r>
            <a:r>
              <a:rPr lang="zh-CN" altLang="en-US" dirty="0"/>
              <a:t>（样式）</a:t>
            </a:r>
            <a:r>
              <a:rPr lang="en-US" altLang="zh-CN" dirty="0"/>
              <a:t>+</a:t>
            </a:r>
            <a:r>
              <a:rPr lang="en-US" altLang="zh-CN" dirty="0" err="1"/>
              <a:t>javascript</a:t>
            </a:r>
            <a:r>
              <a:rPr lang="zh-CN" altLang="en-US" dirty="0"/>
              <a:t>（前端）</a:t>
            </a:r>
            <a:endParaRPr lang="en-CN" altLang="zh-CN" dirty="0"/>
          </a:p>
          <a:p>
            <a:pPr marL="0" indent="0">
              <a:buNone/>
            </a:pPr>
            <a:endParaRPr lang="en-CN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EE00-1C87-194C-BC76-95C47C2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AAA-0C7B-4B4B-BB97-5515DB76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手机客户端开发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7A-467F-7647-9174-0287AEC6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微信小程序</a:t>
            </a:r>
            <a:r>
              <a:rPr lang="zh-CN" altLang="en-US" dirty="0"/>
              <a:t>（主攻）</a:t>
            </a:r>
            <a:endParaRPr lang="en-CN" dirty="0"/>
          </a:p>
          <a:p>
            <a:r>
              <a:rPr lang="en-US" dirty="0"/>
              <a:t>A</a:t>
            </a:r>
            <a:r>
              <a:rPr lang="en-CN" dirty="0"/>
              <a:t>pp客户端</a:t>
            </a:r>
          </a:p>
          <a:p>
            <a:r>
              <a:rPr lang="en-CN" dirty="0"/>
              <a:t>浏览器直接访问网站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EE00-1C87-194C-BC76-95C47C2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B84C8-E7B7-DD4F-9AA4-7AD5E809A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06" y="2514600"/>
            <a:ext cx="6357712" cy="40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AAA-0C7B-4B4B-BB97-5515DB76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微信小程序开发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7A-467F-7647-9174-0287AEC6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开发环境</a:t>
            </a:r>
            <a:r>
              <a:rPr lang="zh-CN" altLang="en-US" dirty="0"/>
              <a:t>：微信开发工具 </a:t>
            </a:r>
            <a:r>
              <a:rPr lang="en-US" altLang="zh-CN" dirty="0"/>
              <a:t>(</a:t>
            </a:r>
            <a:r>
              <a:rPr lang="en-US" altLang="zh-CN" dirty="0" err="1"/>
              <a:t>Wechat</a:t>
            </a:r>
            <a:r>
              <a:rPr lang="en-US" altLang="zh-CN" dirty="0"/>
              <a:t> </a:t>
            </a:r>
            <a:r>
              <a:rPr lang="en-US" altLang="zh-CN" dirty="0" err="1"/>
              <a:t>DevTools</a:t>
            </a:r>
            <a:r>
              <a:rPr lang="en-US" altLang="zh-CN" dirty="0"/>
              <a:t>)</a:t>
            </a:r>
            <a:endParaRPr lang="en-CN" dirty="0"/>
          </a:p>
          <a:p>
            <a:r>
              <a:rPr lang="en-US" dirty="0" err="1"/>
              <a:t>开发语言</a:t>
            </a:r>
            <a:r>
              <a:rPr lang="zh-CN" altLang="en-US" dirty="0"/>
              <a:t>：</a:t>
            </a:r>
            <a:r>
              <a:rPr lang="en-US" altLang="zh-CN" dirty="0" err="1"/>
              <a:t>javascript</a:t>
            </a:r>
            <a:r>
              <a:rPr lang="zh-CN" altLang="en-US" dirty="0"/>
              <a:t>（逻辑）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wxss</a:t>
            </a:r>
            <a:r>
              <a:rPr lang="zh-CN" altLang="en-US" dirty="0"/>
              <a:t>（样式）</a:t>
            </a:r>
            <a:r>
              <a:rPr lang="en-US" altLang="zh-CN" dirty="0"/>
              <a:t> + </a:t>
            </a:r>
            <a:r>
              <a:rPr lang="en-US" altLang="zh-CN" dirty="0" err="1"/>
              <a:t>wxml</a:t>
            </a:r>
            <a:r>
              <a:rPr lang="en-US" altLang="zh-CN" dirty="0"/>
              <a:t>(</a:t>
            </a:r>
            <a:r>
              <a:rPr lang="zh-CN" altLang="en-US" dirty="0"/>
              <a:t>网页</a:t>
            </a:r>
            <a:r>
              <a:rPr lang="en-US" altLang="zh-CN" dirty="0"/>
              <a:t>)</a:t>
            </a:r>
          </a:p>
          <a:p>
            <a:r>
              <a:rPr lang="en-US" dirty="0" err="1"/>
              <a:t>蓝牙通信</a:t>
            </a:r>
            <a:r>
              <a:rPr lang="zh-CN" altLang="en-US" dirty="0"/>
              <a:t>：蓝牙适配器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wx.openBluetoothAdapter</a:t>
            </a:r>
            <a:r>
              <a:rPr lang="en-US" dirty="0"/>
              <a:t> 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EE00-1C87-194C-BC76-95C47C2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8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45E9D-DF25-4C55-BD90-7A7C5A86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6" y="350308"/>
            <a:ext cx="9905998" cy="19050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5F7F8-AE98-4AE5-AD54-F5A0A8F4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6DD6058-9AD6-43BE-8D27-B1FCF7517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358861"/>
              </p:ext>
            </p:extLst>
          </p:nvPr>
        </p:nvGraphicFramePr>
        <p:xfrm>
          <a:off x="1938915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0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AAA-0C7B-4B4B-BB97-5515DB76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App开发 </a:t>
            </a:r>
            <a:r>
              <a:rPr lang="zh-CN" altLang="en-US" dirty="0"/>
              <a:t>（待选）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7A-467F-7647-9174-0287AEC6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开发环境</a:t>
            </a:r>
            <a:r>
              <a:rPr lang="zh-CN" altLang="en-US" dirty="0"/>
              <a:t>：安卓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ios</a:t>
            </a:r>
            <a:endParaRPr lang="en-US" altLang="zh-CN" dirty="0"/>
          </a:p>
          <a:p>
            <a:r>
              <a:rPr lang="en-US" dirty="0" err="1"/>
              <a:t>开发语言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（安卓） 、</a:t>
            </a:r>
            <a:r>
              <a:rPr lang="en-US" altLang="zh-CN" dirty="0" err="1"/>
              <a:t>objective+c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 swift </a:t>
            </a:r>
            <a:r>
              <a:rPr lang="zh-CN" altLang="en-US" dirty="0"/>
              <a:t>（</a:t>
            </a:r>
            <a:r>
              <a:rPr lang="en-US" altLang="zh-CN" dirty="0" err="1"/>
              <a:t>ios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EE00-1C87-194C-BC76-95C47C2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7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AAA-0C7B-4B4B-BB97-5515DB76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网页</a:t>
            </a:r>
            <a:r>
              <a:rPr lang="zh-CN" altLang="en-US" dirty="0"/>
              <a:t>开发（待选）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7A-467F-7647-9174-0287AEC6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类似小程序开发</a:t>
            </a:r>
            <a:r>
              <a:rPr lang="zh-CN" altLang="en-US" dirty="0"/>
              <a:t>，本质差不多</a:t>
            </a:r>
            <a:endParaRPr lang="en-CN" dirty="0"/>
          </a:p>
          <a:p>
            <a:r>
              <a:rPr lang="en-CN" dirty="0"/>
              <a:t>开发环境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</a:p>
          <a:p>
            <a:r>
              <a:rPr lang="en-US" dirty="0" err="1"/>
              <a:t>开发语言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（后端） </a:t>
            </a:r>
            <a:r>
              <a:rPr lang="en-US" altLang="zh-CN" dirty="0"/>
              <a:t>+ html(</a:t>
            </a:r>
            <a:r>
              <a:rPr lang="zh-CN" altLang="en-US" dirty="0"/>
              <a:t>网页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css</a:t>
            </a:r>
            <a:r>
              <a:rPr lang="zh-CN" altLang="en-US" dirty="0"/>
              <a:t>（样式）</a:t>
            </a:r>
            <a:r>
              <a:rPr lang="en-US" altLang="zh-CN" dirty="0"/>
              <a:t>+</a:t>
            </a:r>
            <a:r>
              <a:rPr lang="en-US" altLang="zh-CN" dirty="0" err="1"/>
              <a:t>javascript</a:t>
            </a:r>
            <a:r>
              <a:rPr lang="zh-CN" altLang="en-US" dirty="0"/>
              <a:t>（前端）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EE00-1C87-194C-BC76-95C47C2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0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FE224-E3A6-405C-88F6-47EE0D5D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指标分析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83C30-6952-49BF-9630-188564DA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精度：对比水银血压计</a:t>
            </a:r>
            <a:endParaRPr lang="en-US" altLang="zh-CN" dirty="0"/>
          </a:p>
          <a:p>
            <a:r>
              <a:rPr lang="zh-CN" altLang="en-US" dirty="0"/>
              <a:t>体积：接近手表大小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08BC6-515F-46B2-BA3E-40BF5BB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3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3A86C-1594-42D7-910B-1E5C7BD3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模块指标分配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CA748-9B30-4FF2-AFFB-C3159AB0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血压测量模块：精度</a:t>
            </a:r>
            <a:r>
              <a:rPr lang="en-US" altLang="zh-CN" dirty="0"/>
              <a:t>5%</a:t>
            </a:r>
            <a:r>
              <a:rPr lang="zh-CN" altLang="en-US" dirty="0"/>
              <a:t>，功耗</a:t>
            </a:r>
            <a:r>
              <a:rPr lang="en-US" altLang="zh-CN" dirty="0"/>
              <a:t>5V</a:t>
            </a:r>
            <a:r>
              <a:rPr lang="zh-CN" altLang="en-US" dirty="0"/>
              <a:t>*</a:t>
            </a:r>
            <a:r>
              <a:rPr lang="en-US" altLang="zh-CN" dirty="0"/>
              <a:t>1mA</a:t>
            </a:r>
          </a:p>
          <a:p>
            <a:r>
              <a:rPr lang="zh-CN" altLang="en-US" dirty="0"/>
              <a:t>电池：可重复充电，续航</a:t>
            </a:r>
            <a:r>
              <a:rPr lang="en-US" altLang="zh-CN" dirty="0"/>
              <a:t>1</a:t>
            </a:r>
            <a:r>
              <a:rPr lang="zh-CN" altLang="en-US" dirty="0"/>
              <a:t>个月，容量</a:t>
            </a:r>
            <a:r>
              <a:rPr lang="en-US" altLang="zh-CN" dirty="0"/>
              <a:t>500mAh</a:t>
            </a:r>
          </a:p>
          <a:p>
            <a:r>
              <a:rPr lang="zh-CN" altLang="en-US" dirty="0"/>
              <a:t>通信模块：使用蓝牙与手机进行通信</a:t>
            </a:r>
            <a:endParaRPr lang="en-US" altLang="zh-CN" dirty="0"/>
          </a:p>
          <a:p>
            <a:r>
              <a:rPr lang="zh-CN" altLang="en-US" dirty="0"/>
              <a:t>小程序：本地和服务器同时存储数据信息，根据历史数据变化进行健康状况分析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3FC1D-BFDF-462F-8905-69C94FF1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2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31742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/>
              <a:t>风 险 分 析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658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6C7E4-8F9E-41EC-9A6B-6305296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成本预算（待确定）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2FDA6-5F94-4F69-95FC-09CC119E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C98356F-8EF5-4C3A-A880-9EBC30C4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66311"/>
              </p:ext>
            </p:extLst>
          </p:nvPr>
        </p:nvGraphicFramePr>
        <p:xfrm>
          <a:off x="1652673" y="216931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12954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6485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697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32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微型气泵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8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外壳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6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PCB</a:t>
                      </a:r>
                      <a:r>
                        <a:rPr lang="zh-CN" altLang="en-US" dirty="0"/>
                        <a:t>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0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压力传感器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6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32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FC41-22B1-4BB8-AB95-A83AD349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工程伦理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4734B-B5BD-4320-BA45-7A609EC5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AEBCDA-8287-4A9B-BE57-0D67321E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46540"/>
              </p:ext>
            </p:extLst>
          </p:nvPr>
        </p:nvGraphicFramePr>
        <p:xfrm>
          <a:off x="1710359" y="2206881"/>
          <a:ext cx="8343978" cy="373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989">
                  <a:extLst>
                    <a:ext uri="{9D8B030D-6E8A-4147-A177-3AD203B41FA5}">
                      <a16:colId xmlns:a16="http://schemas.microsoft.com/office/drawing/2014/main" val="1758763017"/>
                    </a:ext>
                  </a:extLst>
                </a:gridCol>
                <a:gridCol w="4171989">
                  <a:extLst>
                    <a:ext uri="{9D8B030D-6E8A-4147-A177-3AD203B41FA5}">
                      <a16:colId xmlns:a16="http://schemas.microsoft.com/office/drawing/2014/main" val="1688012422"/>
                    </a:ext>
                  </a:extLst>
                </a:gridCol>
              </a:tblGrid>
              <a:tr h="677893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社会影响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促进医疗检测日常化、家庭化、数据化、智能化，对人民健康有积极影响。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40465"/>
                  </a:ext>
                </a:extLst>
              </a:tr>
              <a:tr h="677893">
                <a:tc>
                  <a:txBody>
                    <a:bodyPr/>
                    <a:lstStyle/>
                    <a:p>
                      <a:r>
                        <a:rPr lang="zh-CN" altLang="en-US" dirty="0"/>
                        <a:t>经济属性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随着老龄化和社会发展，人们对健康的重视会不断增强，智能医疗设备有良好市场前景。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99099"/>
                  </a:ext>
                </a:extLst>
              </a:tr>
              <a:tr h="677893">
                <a:tc>
                  <a:txBody>
                    <a:bodyPr/>
                    <a:lstStyle/>
                    <a:p>
                      <a:r>
                        <a:rPr lang="zh-CN" altLang="en-US" dirty="0"/>
                        <a:t>可持续性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暂时的设想是使用可回收材料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74289"/>
                  </a:ext>
                </a:extLst>
              </a:tr>
              <a:tr h="67789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工程安全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可能安全隐患有（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）电源，选用安全可靠的模组来解决；（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）测量血压时，绑带收紧带来的一定不适，在寻找减轻的办法，可用更灵敏的传感器或改变检测方式。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3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8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62263-91E2-4AE3-9599-C59E3639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48" y="181897"/>
            <a:ext cx="9905998" cy="1905000"/>
          </a:xfrm>
        </p:spPr>
        <p:txBody>
          <a:bodyPr/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498D3-551A-49D5-A537-F5CC6E1F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810BF0-A5AB-40A5-BB9C-C0582C66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8" y="2447974"/>
            <a:ext cx="2481281" cy="2452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B5EC58-471F-41C6-A539-3BCEF2DE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395" y="2489850"/>
            <a:ext cx="2414605" cy="22812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B4A725-87AC-492B-827E-8A60CE1C2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30" y="2417345"/>
            <a:ext cx="1881715" cy="24262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000FD3-ECD5-4D16-B813-520A210CF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177" y="2447974"/>
            <a:ext cx="2242621" cy="23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62263-91E2-4AE3-9599-C59E3639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48" y="181897"/>
            <a:ext cx="9905998" cy="1905000"/>
          </a:xfrm>
        </p:spPr>
        <p:txBody>
          <a:bodyPr/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498D3-551A-49D5-A537-F5CC6E1F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B0C621-62DC-4737-8770-6C98863EECD6}"/>
              </a:ext>
            </a:extLst>
          </p:cNvPr>
          <p:cNvGraphicFramePr>
            <a:graphicFrameLocks noGrp="1"/>
          </p:cNvGraphicFramePr>
          <p:nvPr/>
        </p:nvGraphicFramePr>
        <p:xfrm>
          <a:off x="1188704" y="1500559"/>
          <a:ext cx="9325308" cy="517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18">
                  <a:extLst>
                    <a:ext uri="{9D8B030D-6E8A-4147-A177-3AD203B41FA5}">
                      <a16:colId xmlns:a16="http://schemas.microsoft.com/office/drawing/2014/main" val="3838687028"/>
                    </a:ext>
                  </a:extLst>
                </a:gridCol>
                <a:gridCol w="1554218">
                  <a:extLst>
                    <a:ext uri="{9D8B030D-6E8A-4147-A177-3AD203B41FA5}">
                      <a16:colId xmlns:a16="http://schemas.microsoft.com/office/drawing/2014/main" val="2189721396"/>
                    </a:ext>
                  </a:extLst>
                </a:gridCol>
                <a:gridCol w="1554218">
                  <a:extLst>
                    <a:ext uri="{9D8B030D-6E8A-4147-A177-3AD203B41FA5}">
                      <a16:colId xmlns:a16="http://schemas.microsoft.com/office/drawing/2014/main" val="3006390969"/>
                    </a:ext>
                  </a:extLst>
                </a:gridCol>
                <a:gridCol w="1554218">
                  <a:extLst>
                    <a:ext uri="{9D8B030D-6E8A-4147-A177-3AD203B41FA5}">
                      <a16:colId xmlns:a16="http://schemas.microsoft.com/office/drawing/2014/main" val="1168572478"/>
                    </a:ext>
                  </a:extLst>
                </a:gridCol>
                <a:gridCol w="1554218">
                  <a:extLst>
                    <a:ext uri="{9D8B030D-6E8A-4147-A177-3AD203B41FA5}">
                      <a16:colId xmlns:a16="http://schemas.microsoft.com/office/drawing/2014/main" val="139568580"/>
                    </a:ext>
                  </a:extLst>
                </a:gridCol>
                <a:gridCol w="1554218">
                  <a:extLst>
                    <a:ext uri="{9D8B030D-6E8A-4147-A177-3AD203B41FA5}">
                      <a16:colId xmlns:a16="http://schemas.microsoft.com/office/drawing/2014/main" val="1786504447"/>
                    </a:ext>
                  </a:extLst>
                </a:gridCol>
              </a:tblGrid>
              <a:tr h="5954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九安智能血压计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可孚手臂式血压计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康康血压手表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康康动态血压计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欧姆龙血压测量仪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7366"/>
                  </a:ext>
                </a:extLst>
              </a:tr>
              <a:tr h="438932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测血压原理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加压示波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加压示波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加压示波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加压示波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加压示波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53610"/>
                  </a:ext>
                </a:extLst>
              </a:tr>
              <a:tr h="595490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手臂绑带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手臂绑带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手臂绑带，无气管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手臂绑带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69765"/>
                  </a:ext>
                </a:extLst>
              </a:tr>
              <a:tr h="595490">
                <a:tc>
                  <a:txBody>
                    <a:bodyPr/>
                    <a:lstStyle/>
                    <a:p>
                      <a:r>
                        <a:rPr lang="zh-CN" altLang="en-US" dirty="0"/>
                        <a:t>便携性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体积约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个手机盒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三个手机盒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手表大小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一个手机盒大小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三个手机盒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2548"/>
                  </a:ext>
                </a:extLst>
              </a:tr>
              <a:tr h="850701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数据存储与分析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米家</a:t>
                      </a:r>
                      <a:r>
                        <a:rPr lang="en-US" altLang="zh-CN" dirty="0"/>
                        <a:t>APP</a:t>
                      </a:r>
                      <a:r>
                        <a:rPr lang="zh-CN" altLang="en-US" dirty="0"/>
                        <a:t>云服务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192</a:t>
                      </a:r>
                      <a:r>
                        <a:rPr lang="zh-CN" altLang="en-US" dirty="0"/>
                        <a:t>组记忆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微信连接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云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本地存储不确定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微信连接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</a:t>
                      </a:r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次记忆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96056"/>
                  </a:ext>
                </a:extLst>
              </a:tr>
              <a:tr h="1361121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大屏、语音播报、双用户模式、不规则脉率提示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语音播报，三色背光、可充电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墨水屏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定时测量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牛皮腕带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动态测量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单次测量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误动作提示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智能加压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高清背光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29160"/>
                  </a:ext>
                </a:extLst>
              </a:tr>
              <a:tr h="438932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7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B67C-0EF0-4E52-88E0-D74AB11B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22903"/>
            <a:ext cx="9905998" cy="1905000"/>
          </a:xfrm>
        </p:spPr>
        <p:txBody>
          <a:bodyPr/>
          <a:lstStyle/>
          <a:p>
            <a:r>
              <a:rPr lang="zh-CN" altLang="en-US" dirty="0"/>
              <a:t>市场分析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208B6-A088-43ED-A7AB-B47D8BD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511B32-6D54-4477-9837-F0DD29BC0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05634"/>
              </p:ext>
            </p:extLst>
          </p:nvPr>
        </p:nvGraphicFramePr>
        <p:xfrm>
          <a:off x="1601789" y="1544937"/>
          <a:ext cx="8606798" cy="500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399">
                  <a:extLst>
                    <a:ext uri="{9D8B030D-6E8A-4147-A177-3AD203B41FA5}">
                      <a16:colId xmlns:a16="http://schemas.microsoft.com/office/drawing/2014/main" val="775955506"/>
                    </a:ext>
                  </a:extLst>
                </a:gridCol>
                <a:gridCol w="4303399">
                  <a:extLst>
                    <a:ext uri="{9D8B030D-6E8A-4147-A177-3AD203B41FA5}">
                      <a16:colId xmlns:a16="http://schemas.microsoft.com/office/drawing/2014/main" val="1361517931"/>
                    </a:ext>
                  </a:extLst>
                </a:gridCol>
              </a:tblGrid>
              <a:tr h="54382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政策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国家政策对医疗器械制造持“监管”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“鼓励”的态度，支持创新型医疗器械的研发。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6605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经济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从淘宝天猫的数据看，电子血压计的月销量约</a:t>
                      </a:r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万，市场容量大于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0344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zh-CN" altLang="en-US" dirty="0"/>
                        <a:t>社会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老龄化和社会发展背景下，健康生活理念会愈发普及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92174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制造技术成熟，轻量化、智能化不足。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16026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竞争优势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便携、易操作性。数据存储与分析功能。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74515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zh-CN" altLang="en-US" dirty="0"/>
                        <a:t>劣势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缺乏品牌，非专业医疗设备，信服力欠缺。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05040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zh-CN" altLang="en-US" dirty="0"/>
                        <a:t>机会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绑带式产品居多，小型化低价位产品空缺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97387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zh-CN" altLang="en-US" dirty="0"/>
                        <a:t>威胁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云服务不如大厂成熟，作为智能手环嵌入功能很容易取代，成本能否良好控制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6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1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31742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/>
              <a:t>产 品 定 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5EE4-8AF3-44DF-ADE2-26B3422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技术风险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B522A-41BF-4D5F-9578-8BC40ABC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192DF4-B115-4508-B6A0-474CCB0FF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3676"/>
              </p:ext>
            </p:extLst>
          </p:nvPr>
        </p:nvGraphicFramePr>
        <p:xfrm>
          <a:off x="1944393" y="2022822"/>
          <a:ext cx="8114008" cy="191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004">
                  <a:extLst>
                    <a:ext uri="{9D8B030D-6E8A-4147-A177-3AD203B41FA5}">
                      <a16:colId xmlns:a16="http://schemas.microsoft.com/office/drawing/2014/main" val="2219989521"/>
                    </a:ext>
                  </a:extLst>
                </a:gridCol>
                <a:gridCol w="4057004">
                  <a:extLst>
                    <a:ext uri="{9D8B030D-6E8A-4147-A177-3AD203B41FA5}">
                      <a16:colId xmlns:a16="http://schemas.microsoft.com/office/drawing/2014/main" val="317136467"/>
                    </a:ext>
                  </a:extLst>
                </a:gridCol>
              </a:tblGrid>
              <a:tr h="634358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小型化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微型气泵，调研结果显示成本较高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2636705"/>
                  </a:ext>
                </a:extLst>
              </a:tr>
              <a:tr h="634358">
                <a:tc>
                  <a:txBody>
                    <a:bodyPr/>
                    <a:lstStyle/>
                    <a:p>
                      <a:r>
                        <a:rPr lang="zh-CN" altLang="en-US" dirty="0"/>
                        <a:t>精度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传统方法精度有一定保障，但小型化后可能会影响。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2679884"/>
                  </a:ext>
                </a:extLst>
              </a:tr>
              <a:tr h="634358">
                <a:tc>
                  <a:txBody>
                    <a:bodyPr/>
                    <a:lstStyle/>
                    <a:p>
                      <a:r>
                        <a:rPr lang="zh-CN" altLang="en-US" dirty="0"/>
                        <a:t>云服务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只做到连接手机并不困难，可使用</a:t>
                      </a:r>
                      <a:r>
                        <a:rPr lang="en-US" altLang="zh-CN" dirty="0"/>
                        <a:t>WIFI</a:t>
                      </a:r>
                      <a:r>
                        <a:rPr lang="zh-CN" altLang="en-US" dirty="0"/>
                        <a:t>或蓝牙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26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60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C003D-CDF5-42F8-A125-E8CD1181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6A4D8-1420-4671-B5C9-DEB0DB1D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31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0F4CC60-AC5C-4F24-B78F-CF0B0C90C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8876"/>
              </p:ext>
            </p:extLst>
          </p:nvPr>
        </p:nvGraphicFramePr>
        <p:xfrm>
          <a:off x="1462553" y="46158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09035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3451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03512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345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4.7-4.14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4.14-4.21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4.21-2.28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杨垒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电路设计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5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模块研究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李贤玮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电路验证调试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03582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52B8DC9-1576-491F-B2CB-98D688E9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09973"/>
              </p:ext>
            </p:extLst>
          </p:nvPr>
        </p:nvGraphicFramePr>
        <p:xfrm>
          <a:off x="1462553" y="1897165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95938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39150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7773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28814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813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-4.7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4.7-4.28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4.28-5.26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5.26-6.16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1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确定方向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应用场景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主要技术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功能框图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市场分析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任务分工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详细方案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原理设计与可行性检验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对应模块落地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PCB</a:t>
                      </a:r>
                      <a:r>
                        <a:rPr lang="zh-CN" altLang="en-US" dirty="0"/>
                        <a:t>绘制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硬件购买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电路搭建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软件编写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外壳制作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成品组装调试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006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3CB10-CDAA-440E-9F67-0BD434F5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开题总结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9DE06-D07D-4B61-B51D-E95700FF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32</a:t>
            </a:fld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049433C-BE31-4CA8-84AD-3738D0B97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97131"/>
              </p:ext>
            </p:extLst>
          </p:nvPr>
        </p:nvGraphicFramePr>
        <p:xfrm>
          <a:off x="2030412" y="2312490"/>
          <a:ext cx="8127999" cy="322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7292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0570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7503671"/>
                    </a:ext>
                  </a:extLst>
                </a:gridCol>
              </a:tblGrid>
              <a:tr h="803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初步设计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60944"/>
                  </a:ext>
                </a:extLst>
              </a:tr>
              <a:tr h="2422809">
                <a:tc>
                  <a:txBody>
                    <a:bodyPr/>
                    <a:lstStyle/>
                    <a:p>
                      <a:r>
                        <a:rPr lang="zh-CN" altLang="en-US" dirty="0"/>
                        <a:t>手表式血压计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）高精度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）小体积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）手机交互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原理：示波法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目前用户量小，可能有用户教育的成本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同类型产品价格高，成本控制有难度。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09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1CAE-9903-43E2-A404-B216501E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87" y="1710813"/>
            <a:ext cx="9905998" cy="3045542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/>
              <a:t>感谢聆听</a:t>
            </a:r>
            <a:br>
              <a:rPr lang="en-US" altLang="zh-CN" sz="6600" b="1" dirty="0"/>
            </a:br>
            <a:r>
              <a:rPr lang="zh-CN" altLang="en-US" sz="6600" b="1" dirty="0"/>
              <a:t>敬请指正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2ECE8-A6DF-4990-85A7-8A08E110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F2BBB-7A0D-44DC-9440-03B1B4F3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6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46459-41E1-491B-A927-08F3F076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0" y="-32524"/>
            <a:ext cx="10515600" cy="1325563"/>
          </a:xfrm>
        </p:spPr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02B32-6AF7-4534-B9F1-B77FEA76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54" y="1089644"/>
            <a:ext cx="8316951" cy="721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核心群体：患有高血压疾病的中老年群体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中国正面临老龄化、少子化的双重挑战|胡鞍钢|老龄化|少子化_新浪财经_新浪网">
            <a:extLst>
              <a:ext uri="{FF2B5EF4-FFF2-40B4-BE49-F238E27FC236}">
                <a16:creationId xmlns:a16="http://schemas.microsoft.com/office/drawing/2014/main" id="{9A3B3C9D-7937-40D0-817C-9D27EFA7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4" y="1872308"/>
            <a:ext cx="40767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AFA844-CEA6-4F59-9F52-E053F175DDE0}"/>
              </a:ext>
            </a:extLst>
          </p:cNvPr>
          <p:cNvSpPr txBox="1"/>
          <p:nvPr/>
        </p:nvSpPr>
        <p:spPr>
          <a:xfrm>
            <a:off x="705315" y="566230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高血压集中的老年群体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1D8485-E2B5-4348-9383-BFD2210DD27E}"/>
              </a:ext>
            </a:extLst>
          </p:cNvPr>
          <p:cNvSpPr txBox="1"/>
          <p:nvPr/>
        </p:nvSpPr>
        <p:spPr>
          <a:xfrm>
            <a:off x="8439615" y="553047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工作所在地频繁变更人士</a:t>
            </a:r>
          </a:p>
        </p:txBody>
      </p:sp>
      <p:pic>
        <p:nvPicPr>
          <p:cNvPr id="1030" name="Picture 6" descr="高血压怎么办？别愁，这样做让你平稳血压！-新华网">
            <a:extLst>
              <a:ext uri="{FF2B5EF4-FFF2-40B4-BE49-F238E27FC236}">
                <a16:creationId xmlns:a16="http://schemas.microsoft.com/office/drawing/2014/main" id="{30148D20-2B44-45B2-A1A7-6D5B03A4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44" y="2415207"/>
            <a:ext cx="4858341" cy="323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4E4F51A-2D82-4AC9-A217-98EB24278A55}"/>
              </a:ext>
            </a:extLst>
          </p:cNvPr>
          <p:cNvSpPr txBox="1"/>
          <p:nvPr/>
        </p:nvSpPr>
        <p:spPr>
          <a:xfrm>
            <a:off x="4298158" y="5858410"/>
            <a:ext cx="789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患有高血压的中年人</a:t>
            </a:r>
          </a:p>
        </p:txBody>
      </p:sp>
      <p:pic>
        <p:nvPicPr>
          <p:cNvPr id="1028" name="Picture 4" descr="6月通用商务人士出差飞机旅行机场卡通原创PNG搜索网- 精选免抠素材_透明PNG图片分享下载_pngss.com">
            <a:extLst>
              <a:ext uri="{FF2B5EF4-FFF2-40B4-BE49-F238E27FC236}">
                <a16:creationId xmlns:a16="http://schemas.microsoft.com/office/drawing/2014/main" id="{9E31A95F-9BFE-4560-ACEC-CF578BC9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10" y="1985736"/>
            <a:ext cx="3383118" cy="33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6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全国高血压日：电子血压计能取代传统的水银血压计吗？_测量">
            <a:extLst>
              <a:ext uri="{FF2B5EF4-FFF2-40B4-BE49-F238E27FC236}">
                <a16:creationId xmlns:a16="http://schemas.microsoft.com/office/drawing/2014/main" id="{7DBDE07D-0D1B-4280-8F63-F8DE025D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5" t="1" b="-407"/>
          <a:stretch/>
        </p:blipFill>
        <p:spPr bwMode="auto">
          <a:xfrm>
            <a:off x="7027012" y="3437254"/>
            <a:ext cx="4135360" cy="32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D97156-26BF-4A6B-87B3-1EA39583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B7341-6491-4904-8449-6CEF4805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1931670"/>
            <a:ext cx="5774473" cy="4926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不便携：体积大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不准确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不易操作：需配合听诊器使用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不智能：一次性测量血压，无记录</a:t>
            </a:r>
            <a:r>
              <a:rPr lang="en-US" altLang="zh-CN" dirty="0"/>
              <a:t>&amp;</a:t>
            </a:r>
            <a:r>
              <a:rPr lang="zh-CN" altLang="en-US" dirty="0"/>
              <a:t>分析数据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8AD431-30A1-41BF-BB90-AEBC15F8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12" y="48724"/>
            <a:ext cx="4135360" cy="29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9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9C98-AF38-4188-8E3A-BC38506F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86FC-EDC8-4166-A3D4-A913E46C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 </a:t>
            </a:r>
            <a:r>
              <a:rPr lang="zh-CN" altLang="en-US" dirty="0"/>
              <a:t>测血压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体积小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手机交互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场景：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288C1D61-324F-4018-92E3-45372891C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9890" y="2178251"/>
            <a:ext cx="2700976" cy="270097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181646C-29E4-4513-A183-8629D048B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7510" y="1055394"/>
            <a:ext cx="1122857" cy="1122857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14116F13-D7A5-4AB8-A9F5-10AB1E5C6448}"/>
              </a:ext>
            </a:extLst>
          </p:cNvPr>
          <p:cNvSpPr/>
          <p:nvPr/>
        </p:nvSpPr>
        <p:spPr>
          <a:xfrm>
            <a:off x="5684909" y="2096712"/>
            <a:ext cx="163078" cy="1630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BEE3FF-7182-48AF-A369-2988980DA2D1}"/>
              </a:ext>
            </a:extLst>
          </p:cNvPr>
          <p:cNvSpPr/>
          <p:nvPr/>
        </p:nvSpPr>
        <p:spPr>
          <a:xfrm>
            <a:off x="5988132" y="1840446"/>
            <a:ext cx="163078" cy="1630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D588C2-AC0C-4E59-B1C9-DFFB5D35F546}"/>
              </a:ext>
            </a:extLst>
          </p:cNvPr>
          <p:cNvSpPr/>
          <p:nvPr/>
        </p:nvSpPr>
        <p:spPr>
          <a:xfrm>
            <a:off x="6372516" y="1616822"/>
            <a:ext cx="163078" cy="1630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9FEF86B-528F-4CBF-9F95-EF9A8CCE377E}"/>
              </a:ext>
            </a:extLst>
          </p:cNvPr>
          <p:cNvSpPr/>
          <p:nvPr/>
        </p:nvSpPr>
        <p:spPr>
          <a:xfrm>
            <a:off x="7822283" y="1628469"/>
            <a:ext cx="163078" cy="1630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E6971F-F873-450B-9B57-4461BA49D37E}"/>
              </a:ext>
            </a:extLst>
          </p:cNvPr>
          <p:cNvSpPr/>
          <p:nvPr/>
        </p:nvSpPr>
        <p:spPr>
          <a:xfrm>
            <a:off x="8270287" y="1933634"/>
            <a:ext cx="163078" cy="1630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D75A8E7-1E8E-4770-B15B-0E55A4A4563C}"/>
              </a:ext>
            </a:extLst>
          </p:cNvPr>
          <p:cNvSpPr/>
          <p:nvPr/>
        </p:nvSpPr>
        <p:spPr>
          <a:xfrm>
            <a:off x="8718291" y="2238799"/>
            <a:ext cx="163078" cy="1630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E3099F-2CE7-4592-822F-A5C5C611D0DB}"/>
              </a:ext>
            </a:extLst>
          </p:cNvPr>
          <p:cNvGrpSpPr/>
          <p:nvPr/>
        </p:nvGrpSpPr>
        <p:grpSpPr>
          <a:xfrm>
            <a:off x="4269870" y="2514600"/>
            <a:ext cx="1905000" cy="1905000"/>
            <a:chOff x="4269870" y="2514600"/>
            <a:chExt cx="1905000" cy="1905000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1B3CA9EC-6D02-4F25-9A0B-1E1F931B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69870" y="2514600"/>
              <a:ext cx="1905000" cy="1905000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7CE677D7-0C4A-4854-BBAC-23237131C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4884" t="23199" r="32135" b="11319"/>
            <a:stretch>
              <a:fillRect/>
            </a:stretch>
          </p:blipFill>
          <p:spPr>
            <a:xfrm>
              <a:off x="4397274" y="3226610"/>
              <a:ext cx="302858" cy="559123"/>
            </a:xfrm>
            <a:custGeom>
              <a:avLst/>
              <a:gdLst>
                <a:gd name="connsiteX0" fmla="*/ 34945 w 302858"/>
                <a:gd name="connsiteY0" fmla="*/ 0 h 559123"/>
                <a:gd name="connsiteX1" fmla="*/ 232968 w 302858"/>
                <a:gd name="connsiteY1" fmla="*/ 23297 h 559123"/>
                <a:gd name="connsiteX2" fmla="*/ 302858 w 302858"/>
                <a:gd name="connsiteY2" fmla="*/ 407694 h 559123"/>
                <a:gd name="connsiteX3" fmla="*/ 0 w 302858"/>
                <a:gd name="connsiteY3" fmla="*/ 559123 h 55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858" h="559123">
                  <a:moveTo>
                    <a:pt x="34945" y="0"/>
                  </a:moveTo>
                  <a:lnTo>
                    <a:pt x="232968" y="23297"/>
                  </a:lnTo>
                  <a:lnTo>
                    <a:pt x="302858" y="407694"/>
                  </a:lnTo>
                  <a:lnTo>
                    <a:pt x="0" y="55912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75378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CCD2-1D0B-40FF-8796-7FAE98D2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立项的意义和重要性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6771B-645C-48C8-AC41-1C960263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18"/>
            <a:ext cx="1098804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全球超过</a:t>
            </a:r>
            <a:r>
              <a:rPr lang="en-US" altLang="zh-CN" b="1" dirty="0"/>
              <a:t>1/3</a:t>
            </a:r>
            <a:r>
              <a:rPr lang="zh-CN" altLang="en-US" dirty="0"/>
              <a:t>的人群患有高血压相关疾病</a:t>
            </a:r>
            <a:r>
              <a:rPr lang="en-US" altLang="zh-CN" dirty="0"/>
              <a:t>——</a:t>
            </a:r>
            <a:r>
              <a:rPr lang="zh-CN" altLang="en-US" dirty="0"/>
              <a:t>需及时测量进行管控，采取对策：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医院、以卖保健品为目的提供“免费”服务的商家  </a:t>
            </a:r>
            <a:r>
              <a:rPr lang="zh-CN" altLang="en-US" sz="3200" b="1" dirty="0">
                <a:solidFill>
                  <a:schemeClr val="accent1"/>
                </a:solidFill>
                <a:sym typeface="Wingdings" panose="05000000000000000000" pitchFamily="2" charset="2"/>
              </a:rPr>
              <a:t>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传统水银柱血压计操作不便、不易携带  </a:t>
            </a:r>
            <a:r>
              <a:rPr lang="zh-CN" altLang="en-US" sz="3200" b="1" dirty="0">
                <a:solidFill>
                  <a:schemeClr val="accent1"/>
                </a:solidFill>
                <a:sym typeface="Wingdings" panose="05000000000000000000" pitchFamily="2" charset="2"/>
              </a:rPr>
              <a:t>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421BE3-9174-4858-A9A7-63AE076E5526}"/>
              </a:ext>
            </a:extLst>
          </p:cNvPr>
          <p:cNvSpPr txBox="1"/>
          <p:nvPr/>
        </p:nvSpPr>
        <p:spPr>
          <a:xfrm>
            <a:off x="977962" y="4708563"/>
            <a:ext cx="1084827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增加手机端的交互功能，对测量值进行记录分析，监测血压波动  </a:t>
            </a:r>
            <a:r>
              <a:rPr lang="zh-CN" altLang="en-US" sz="3600" b="1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altLang="zh-CN" sz="18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1331125-3590-4515-A385-E73A61D880DC}"/>
              </a:ext>
            </a:extLst>
          </p:cNvPr>
          <p:cNvSpPr/>
          <p:nvPr/>
        </p:nvSpPr>
        <p:spPr>
          <a:xfrm>
            <a:off x="278780" y="5098200"/>
            <a:ext cx="559420" cy="3456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3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31742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/>
              <a:t>初 步 设 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272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FCE3F-E9FF-477C-A172-28478CCA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A11E6-A74D-4A5D-A43E-620006C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测量器件结构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通讯模块（蓝牙）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手机端代码（小程序）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 控制电路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22BBC-D28F-41CC-BC6E-AEA612F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830D-DE1A-4677-83F6-78FE5D38348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AD06AC-0BD2-4DD0-ACE3-1779BE07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03" y="1397414"/>
            <a:ext cx="5286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788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595</TotalTime>
  <Words>1732</Words>
  <Application>Microsoft Office PowerPoint</Application>
  <PresentationFormat>宽屏</PresentationFormat>
  <Paragraphs>315</Paragraphs>
  <Slides>33</Slides>
  <Notes>8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微软雅黑</vt:lpstr>
      <vt:lpstr>微软雅黑</vt:lpstr>
      <vt:lpstr>Arial</vt:lpstr>
      <vt:lpstr>Century Gothic</vt:lpstr>
      <vt:lpstr>Wingdings</vt:lpstr>
      <vt:lpstr>网状</vt:lpstr>
      <vt:lpstr>便携智能血压计</vt:lpstr>
      <vt:lpstr>目录</vt:lpstr>
      <vt:lpstr>PowerPoint 演示文稿</vt:lpstr>
      <vt:lpstr>应用场景</vt:lpstr>
      <vt:lpstr>痛点</vt:lpstr>
      <vt:lpstr>功能概述</vt:lpstr>
      <vt:lpstr>立项的意义和重要性</vt:lpstr>
      <vt:lpstr>PowerPoint 演示文稿</vt:lpstr>
      <vt:lpstr>系统框架</vt:lpstr>
      <vt:lpstr>功能框图</vt:lpstr>
      <vt:lpstr>功能原理  </vt:lpstr>
      <vt:lpstr>测量器件结构</vt:lpstr>
      <vt:lpstr>测量器件</vt:lpstr>
      <vt:lpstr>气泵</vt:lpstr>
      <vt:lpstr>压力传感器</vt:lpstr>
      <vt:lpstr>蓝牙芯片</vt:lpstr>
      <vt:lpstr>手机客户端开发</vt:lpstr>
      <vt:lpstr>手机客户端开发</vt:lpstr>
      <vt:lpstr>微信小程序开发</vt:lpstr>
      <vt:lpstr>App开发 （待选）</vt:lpstr>
      <vt:lpstr>网页开发（待选）</vt:lpstr>
      <vt:lpstr>指标分析</vt:lpstr>
      <vt:lpstr>模块指标分配</vt:lpstr>
      <vt:lpstr>PowerPoint 演示文稿</vt:lpstr>
      <vt:lpstr>成本预算（待确定）</vt:lpstr>
      <vt:lpstr>工程伦理</vt:lpstr>
      <vt:lpstr>竞品分析</vt:lpstr>
      <vt:lpstr>竞品分析</vt:lpstr>
      <vt:lpstr>市场分析</vt:lpstr>
      <vt:lpstr>技术风险</vt:lpstr>
      <vt:lpstr>任务分工</vt:lpstr>
      <vt:lpstr>开题总结</vt:lpstr>
      <vt:lpstr>感谢聆听 敬请指正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便携智能血压计</dc:title>
  <dc:creator>杨 垒</dc:creator>
  <cp:lastModifiedBy>杨 垒</cp:lastModifiedBy>
  <cp:revision>68</cp:revision>
  <dcterms:created xsi:type="dcterms:W3CDTF">2021-04-01T03:24:26Z</dcterms:created>
  <dcterms:modified xsi:type="dcterms:W3CDTF">2021-04-07T09:00:45Z</dcterms:modified>
</cp:coreProperties>
</file>