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4" r:id="rId3"/>
    <p:sldId id="257" r:id="rId4"/>
    <p:sldId id="289" r:id="rId5"/>
    <p:sldId id="293" r:id="rId6"/>
    <p:sldId id="295" r:id="rId7"/>
    <p:sldId id="265" r:id="rId8"/>
    <p:sldId id="291" r:id="rId9"/>
    <p:sldId id="298" r:id="rId10"/>
    <p:sldId id="312" r:id="rId11"/>
    <p:sldId id="292" r:id="rId12"/>
    <p:sldId id="299" r:id="rId13"/>
    <p:sldId id="300" r:id="rId14"/>
    <p:sldId id="301" r:id="rId15"/>
    <p:sldId id="296" r:id="rId16"/>
    <p:sldId id="258" r:id="rId17"/>
    <p:sldId id="303" r:id="rId18"/>
    <p:sldId id="310" r:id="rId19"/>
    <p:sldId id="306" r:id="rId20"/>
    <p:sldId id="309" r:id="rId21"/>
    <p:sldId id="307" r:id="rId22"/>
    <p:sldId id="259" r:id="rId23"/>
    <p:sldId id="304" r:id="rId24"/>
    <p:sldId id="260" r:id="rId25"/>
    <p:sldId id="305" r:id="rId26"/>
    <p:sldId id="308" r:id="rId27"/>
    <p:sldId id="311" r:id="rId28"/>
    <p:sldId id="313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262" r:id="rId3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殷 玲玲" initials="殷" lastIdx="2" clrIdx="0">
    <p:extLst>
      <p:ext uri="{19B8F6BF-5375-455C-9EA6-DF929625EA0E}">
        <p15:presenceInfo xmlns:p15="http://schemas.microsoft.com/office/powerpoint/2012/main" userId="541608557a7d8a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FFFFD"/>
    <a:srgbClr val="FFC000"/>
    <a:srgbClr val="F2F2F2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3692"/>
  </p:normalViewPr>
  <p:slideViewPr>
    <p:cSldViewPr snapToGrid="0" snapToObjects="1">
      <p:cViewPr varScale="1">
        <p:scale>
          <a:sx n="72" d="100"/>
          <a:sy n="72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AF-426A-8099-A144C6EEC263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AF-426A-8099-A144C6EEC263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AF-426A-8099-A144C6EEC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31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93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46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0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26BFD683-D4A0-4FD5-A404-0563AF0243F6}"/>
              </a:ext>
            </a:extLst>
          </p:cNvPr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01886F0D-4849-46EC-92B6-912325F5F44D}"/>
              </a:ext>
            </a:extLst>
          </p:cNvPr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66B7CFD-783D-4567-8CD9-D8E3B604E9F4}"/>
              </a:ext>
            </a:extLst>
          </p:cNvPr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57916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1189133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1789061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8" name="椭圆 247"/>
          <p:cNvSpPr/>
          <p:nvPr userDrawn="1"/>
        </p:nvSpPr>
        <p:spPr>
          <a:xfrm>
            <a:off x="5904283" y="138122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5908551" y="3763299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6446207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6446207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6446207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6446207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6446207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6446207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164E8F09-CF57-4606-B49F-4761BEEB4021}"/>
              </a:ext>
            </a:extLst>
          </p:cNvPr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239305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动物换位</a:t>
            </a:r>
            <a:endParaRPr lang="en-US" altLang="zh-CN" sz="8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DFC8D3F5-2831-4CBF-BBC1-AD8C4D300AAE}"/>
              </a:ext>
            </a:extLst>
          </p:cNvPr>
          <p:cNvSpPr txBox="1">
            <a:spLocks/>
          </p:cNvSpPr>
          <p:nvPr/>
        </p:nvSpPr>
        <p:spPr>
          <a:xfrm>
            <a:off x="8483600" y="5447846"/>
            <a:ext cx="2219325" cy="305700"/>
          </a:xfrm>
          <a:prstGeom prst="rect">
            <a:avLst/>
          </a:prstGeom>
          <a:noFill/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+mn-lt"/>
                <a:cs typeface="+mn-ea"/>
                <a:sym typeface="+mn-lt"/>
              </a:rPr>
              <a:t>报告人：殷玲玲</a:t>
            </a:r>
            <a:endParaRPr lang="en-US" altLang="zh-CN" sz="2000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85F9E1-8206-40E9-A772-3B7A01508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08" y="1205086"/>
            <a:ext cx="10915650" cy="4667250"/>
          </a:xfrm>
          <a:prstGeom prst="rect">
            <a:avLst/>
          </a:prstGeom>
        </p:spPr>
      </p:pic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510C24D8-1523-4B14-AA87-267E0BDC8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4814358" cy="461434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类之间的组合关系如图所示</a:t>
            </a:r>
          </a:p>
        </p:txBody>
      </p:sp>
    </p:spTree>
    <p:extLst>
      <p:ext uri="{BB962C8B-B14F-4D97-AF65-F5344CB8AC3E}">
        <p14:creationId xmlns:p14="http://schemas.microsoft.com/office/powerpoint/2010/main" val="239700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5286" y="974511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设计实现</a:t>
            </a:r>
          </a:p>
        </p:txBody>
      </p:sp>
    </p:spTree>
    <p:extLst>
      <p:ext uri="{BB962C8B-B14F-4D97-AF65-F5344CB8AC3E}">
        <p14:creationId xmlns:p14="http://schemas.microsoft.com/office/powerpoint/2010/main" val="30846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One </a:t>
            </a:r>
            <a:r>
              <a:rPr lang="zh-CN" altLang="en-US" b="1" dirty="0">
                <a:cs typeface="+mn-ea"/>
                <a:sym typeface="+mn-lt"/>
              </a:rPr>
              <a:t>数据模型部分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800077"/>
            <a:ext cx="8141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+mj-ea"/>
                <a:ea typeface="+mj-ea"/>
              </a:rPr>
              <a:t>根据系统设计要求在数据模型部分编写了以</a:t>
            </a:r>
            <a:r>
              <a:rPr lang="zh-CN" altLang="en-US" sz="2400" b="1" dirty="0">
                <a:latin typeface="+mj-ea"/>
                <a:ea typeface="+mj-ea"/>
              </a:rPr>
              <a:t>下</a:t>
            </a:r>
            <a:r>
              <a:rPr lang="zh-CN" altLang="zh-CN" sz="2400" b="1" dirty="0">
                <a:latin typeface="+mj-ea"/>
                <a:ea typeface="+mj-ea"/>
              </a:rPr>
              <a:t>类。</a:t>
            </a:r>
            <a:endParaRPr lang="zh-CN" altLang="zh-CN" sz="1200" dirty="0"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831" y="2073856"/>
            <a:ext cx="4998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333333"/>
                </a:solidFill>
                <a:latin typeface="+mj-ea"/>
                <a:ea typeface="+mj-ea"/>
              </a:rPr>
              <a:t>1.Animal类：封装了左、右动物共同的属性和行为。</a:t>
            </a:r>
            <a:endParaRPr lang="zh-CN" altLang="zh-CN" sz="1000" b="1" dirty="0">
              <a:latin typeface="+mj-ea"/>
              <a:ea typeface="+mj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7960" y="2148956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3317" y="4224880"/>
            <a:ext cx="3784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333333"/>
                </a:solidFill>
                <a:latin typeface="+mj-ea"/>
                <a:ea typeface="+mj-ea"/>
              </a:rPr>
              <a:t>4.Point类：刻画动物可以到达的位置。</a:t>
            </a:r>
            <a:endParaRPr lang="zh-CN" altLang="zh-CN" sz="1000" b="1" dirty="0"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7960" y="429771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9217F83-DC0A-46DE-9D7B-20304DB477B1}"/>
              </a:ext>
            </a:extLst>
          </p:cNvPr>
          <p:cNvSpPr/>
          <p:nvPr/>
        </p:nvSpPr>
        <p:spPr>
          <a:xfrm>
            <a:off x="96722" y="2885952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0E1001C-08E6-40DF-A416-1ECCC1F6E246}"/>
              </a:ext>
            </a:extLst>
          </p:cNvPr>
          <p:cNvSpPr/>
          <p:nvPr/>
        </p:nvSpPr>
        <p:spPr>
          <a:xfrm>
            <a:off x="96722" y="359152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518C02C-A66F-4242-A953-7F4B9708C7C7}"/>
              </a:ext>
            </a:extLst>
          </p:cNvPr>
          <p:cNvSpPr/>
          <p:nvPr/>
        </p:nvSpPr>
        <p:spPr>
          <a:xfrm>
            <a:off x="97960" y="5116542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F7F550-0AA8-4C7E-81B1-537E90B55759}"/>
              </a:ext>
            </a:extLst>
          </p:cNvPr>
          <p:cNvSpPr/>
          <p:nvPr/>
        </p:nvSpPr>
        <p:spPr>
          <a:xfrm>
            <a:off x="298951" y="2816838"/>
            <a:ext cx="6132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333333"/>
                </a:solidFill>
                <a:latin typeface="+mj-ea"/>
                <a:ea typeface="+mj-ea"/>
              </a:rPr>
              <a:t>2.LeftAnimal类：Animal的子类，封装了左边动物的独特行为。</a:t>
            </a:r>
            <a:endParaRPr lang="zh-CN" altLang="zh-CN" sz="1000" b="1" dirty="0">
              <a:latin typeface="+mj-ea"/>
              <a:ea typeface="+mj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21472CB-FD88-4528-9F69-985ACBBF0C3B}"/>
              </a:ext>
            </a:extLst>
          </p:cNvPr>
          <p:cNvSpPr/>
          <p:nvPr/>
        </p:nvSpPr>
        <p:spPr>
          <a:xfrm>
            <a:off x="300189" y="3497345"/>
            <a:ext cx="6285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333333"/>
                </a:solidFill>
                <a:latin typeface="+mj-ea"/>
                <a:ea typeface="+mj-ea"/>
              </a:rPr>
              <a:t>3.RightAnimal类：Animal的子类，封装了右边动物的独特行为。</a:t>
            </a:r>
            <a:endParaRPr lang="zh-CN" altLang="zh-CN" sz="1000" b="1" dirty="0">
              <a:latin typeface="+mj-ea"/>
              <a:ea typeface="+mj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1D5D063-0D9D-456D-996F-53C804F8253F}"/>
              </a:ext>
            </a:extLst>
          </p:cNvPr>
          <p:cNvSpPr/>
          <p:nvPr/>
        </p:nvSpPr>
        <p:spPr>
          <a:xfrm>
            <a:off x="270078" y="5044597"/>
            <a:ext cx="4810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333333"/>
                </a:solidFill>
                <a:latin typeface="+mj-ea"/>
                <a:ea typeface="+mj-ea"/>
              </a:rPr>
              <a:t>5.ViewForAnimal类：封装制作动物视图的方法。</a:t>
            </a:r>
            <a:endParaRPr lang="zh-CN" altLang="zh-CN" sz="2400" b="1" dirty="0">
              <a:latin typeface="+mj-ea"/>
              <a:ea typeface="+mj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90C2896-4ADA-4C94-8EAE-A5B5C8282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4" r="6710"/>
          <a:stretch/>
        </p:blipFill>
        <p:spPr>
          <a:xfrm>
            <a:off x="6319886" y="1628737"/>
            <a:ext cx="5794442" cy="40937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36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902971" y="1672028"/>
            <a:ext cx="1745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Animal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类</a:t>
            </a:r>
          </a:p>
        </p:txBody>
      </p:sp>
      <p:sp>
        <p:nvSpPr>
          <p:cNvPr id="16" name="椭圆 15"/>
          <p:cNvSpPr/>
          <p:nvPr/>
        </p:nvSpPr>
        <p:spPr>
          <a:xfrm>
            <a:off x="5670236" y="1777101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02971" y="3968026"/>
            <a:ext cx="4241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LeftAnimal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类和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RightAnimal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类</a:t>
            </a:r>
          </a:p>
        </p:txBody>
      </p:sp>
      <p:sp>
        <p:nvSpPr>
          <p:cNvPr id="17" name="椭圆 16"/>
          <p:cNvSpPr/>
          <p:nvPr/>
        </p:nvSpPr>
        <p:spPr>
          <a:xfrm>
            <a:off x="5670236" y="4063574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E8EB6C-01EE-4175-90C9-40E176D0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990" y="2069024"/>
            <a:ext cx="5067300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根据设计要求提出动物的特点设计了Animal类用来刻画动物的数据和行为。Animal类应当组合Point类的实例，以便知道自己的位置信息。Animal类的一个重要行为是move()行为，该行为体现动物运动的特点，move()的具体实现由Animal的LeftAnimal和RightAnimal子类去完成。</a:t>
            </a:r>
            <a:r>
              <a:rPr kumimoji="0" lang="zh-CN" altLang="zh-CN" sz="15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97427B-54DC-4C0A-9B2E-CC7E6A377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971" y="4391219"/>
            <a:ext cx="4789144" cy="8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Animal类的move()方法是abstract方法，move()的具体实现由Animal的LeftAnimal和RightAnimal子类按照设计要求去完成。</a:t>
            </a:r>
            <a:r>
              <a:rPr kumimoji="0" lang="zh-CN" altLang="zh-CN" sz="15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B0E5F943-2A0D-43E7-B14F-944143898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206857"/>
              </p:ext>
            </p:extLst>
          </p:nvPr>
        </p:nvGraphicFramePr>
        <p:xfrm>
          <a:off x="247541" y="1550856"/>
          <a:ext cx="5422901" cy="3615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椭圆 18">
            <a:extLst>
              <a:ext uri="{FF2B5EF4-FFF2-40B4-BE49-F238E27FC236}">
                <a16:creationId xmlns:a16="http://schemas.microsoft.com/office/drawing/2014/main" id="{EF78A50E-1D23-45CD-9A80-4BA1D8907ACD}"/>
              </a:ext>
            </a:extLst>
          </p:cNvPr>
          <p:cNvSpPr/>
          <p:nvPr/>
        </p:nvSpPr>
        <p:spPr>
          <a:xfrm>
            <a:off x="2112324" y="2518833"/>
            <a:ext cx="1693334" cy="1693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）动物相关类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B855023D-FAAA-4986-A2C0-A07857F33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One </a:t>
            </a:r>
            <a:r>
              <a:rPr lang="zh-CN" altLang="en-US" b="1" dirty="0">
                <a:cs typeface="+mn-ea"/>
                <a:sym typeface="+mn-lt"/>
              </a:rPr>
              <a:t>数据模型部分</a:t>
            </a:r>
          </a:p>
        </p:txBody>
      </p:sp>
    </p:spTree>
    <p:extLst>
      <p:ext uri="{BB962C8B-B14F-4D97-AF65-F5344CB8AC3E}">
        <p14:creationId xmlns:p14="http://schemas.microsoft.com/office/powerpoint/2010/main" val="13826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矩形 655"/>
          <p:cNvSpPr/>
          <p:nvPr/>
        </p:nvSpPr>
        <p:spPr>
          <a:xfrm>
            <a:off x="6096000" y="1298539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2</a:t>
            </a:r>
            <a:r>
              <a:rPr lang="zh-CN" altLang="en-US" b="1" dirty="0">
                <a:cs typeface="+mn-ea"/>
                <a:sym typeface="+mn-lt"/>
              </a:rPr>
              <a:t>）位置相关类</a:t>
            </a:r>
          </a:p>
        </p:txBody>
      </p:sp>
      <p:sp>
        <p:nvSpPr>
          <p:cNvPr id="659" name="矩形 658"/>
          <p:cNvSpPr/>
          <p:nvPr/>
        </p:nvSpPr>
        <p:spPr>
          <a:xfrm>
            <a:off x="6096000" y="3669794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3</a:t>
            </a:r>
            <a:r>
              <a:rPr lang="zh-CN" altLang="en-US" b="1" dirty="0">
                <a:cs typeface="+mn-ea"/>
                <a:sym typeface="+mn-lt"/>
              </a:rPr>
              <a:t>）视图相关类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>
          <a:xfrm>
            <a:off x="1389011" y="3099587"/>
            <a:ext cx="2354314" cy="1344613"/>
          </a:xfrm>
        </p:spPr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Animal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2CEF624-376A-4708-BC9E-F817C08017C0}"/>
              </a:ext>
            </a:extLst>
          </p:cNvPr>
          <p:cNvSpPr txBox="1">
            <a:spLocks/>
          </p:cNvSpPr>
          <p:nvPr/>
        </p:nvSpPr>
        <p:spPr>
          <a:xfrm>
            <a:off x="755121" y="78129"/>
            <a:ext cx="5557308" cy="4614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FFC000"/>
                </a:solidFill>
                <a:latin typeface="+mj-ea"/>
                <a:ea typeface="+mj-ea"/>
                <a:cs typeface="+mn-ea"/>
                <a:sym typeface="+mn-lt"/>
              </a:rPr>
              <a:t>Part One  </a:t>
            </a:r>
            <a:r>
              <a:rPr lang="zh-CN" altLang="en-US" sz="2400" b="1" dirty="0">
                <a:solidFill>
                  <a:srgbClr val="FFC000"/>
                </a:solidFill>
                <a:latin typeface="+mj-ea"/>
                <a:ea typeface="+mj-ea"/>
                <a:cs typeface="+mn-ea"/>
                <a:sym typeface="+mn-lt"/>
              </a:rPr>
              <a:t>数据模型部分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D25A9C-7403-4DB4-BE92-C1BB9FCF4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782241"/>
            <a:ext cx="555730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根据设计要求提出的动物运动位置的特点设计了Point类，用来刻画和位置相关的数据和行为，Point类的实例称为一个点，是动物可以达到的点。Point类的实例应当组合Animal的实例，以便告知在当前位置上的是Animal的哪个实例，即该点上是哪个动物。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DFEC2-35C9-43F3-9456-2B3697CD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4047748"/>
            <a:ext cx="53435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动物需要一个外观提供给游戏的玩家，以便玩家单击动物来运动当前动物。ViewForAnimal类是javax.swing.JComponet的子类，以便其子类具有具体的外观。另外ViewForAnima类应当组合Animal类的实例，以便确定为哪个Animal实例提供视图，即该视图是哪个动物的视图。ViewForAnimal的子类将在视图(View)设计部分给出，见试图设计部分的AnimalView类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00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DDC1324-7937-427F-A184-6D8ABC4495B3}"/>
              </a:ext>
            </a:extLst>
          </p:cNvPr>
          <p:cNvSpPr txBox="1">
            <a:spLocks/>
          </p:cNvSpPr>
          <p:nvPr/>
        </p:nvSpPr>
        <p:spPr>
          <a:xfrm>
            <a:off x="967115" y="51718"/>
            <a:ext cx="5557308" cy="4614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 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测试部分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AA782AE-3EAC-4268-871B-688AB7930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71" y="1281856"/>
            <a:ext cx="7561006" cy="47705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按照源文件中的包语句相关的Java源文件保存到以下目录中：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D:\ch1\data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编译各个源文件，例如：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D:\ &gt;javac/ch1/data/Animal.java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或一次编译全部源文件：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D:\ &gt;javac/ch1/data/*.java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把1数据模型部分给出的类看作一个小框架，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接下来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用框架中的类编写一个简单的应用程序，测试左、右动物运动换位，即在命令行表述对象的行为过程，如果表述成功（如果表述困难，说明数据模型不是很合理），那么就为以后的GUI程序设计提供了很好的对象功能测试，在后续的GUI设计中，重要的工作仅仅是为某些对象提供视图界面，并处理相应的界面事件而已。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将AppTest.java源文件按照包名保存到以下目录中：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D:\ch1\test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编译源文件：D:\javac ch1/test/AppTest.java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运行AppTest类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D:\ &gt;java ch1.test.AppTest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168FF7C-0D84-40BD-B0A3-7597C2C7E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7475" y="2068134"/>
            <a:ext cx="3020454" cy="302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0538FFBD-938A-43B7-B58E-7AF54ABFCB4F}"/>
              </a:ext>
            </a:extLst>
          </p:cNvPr>
          <p:cNvSpPr/>
          <p:nvPr/>
        </p:nvSpPr>
        <p:spPr>
          <a:xfrm rot="5400000">
            <a:off x="293651" y="1115646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602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58636" y="993561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视图设计</a:t>
            </a: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1BEFCF4F-ABF3-477F-9309-3CFAAF41B141}"/>
              </a:ext>
            </a:extLst>
          </p:cNvPr>
          <p:cNvSpPr txBox="1">
            <a:spLocks/>
          </p:cNvSpPr>
          <p:nvPr/>
        </p:nvSpPr>
        <p:spPr>
          <a:xfrm>
            <a:off x="967115" y="51718"/>
            <a:ext cx="5557308" cy="4614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 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补充说明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DC84B1-96A6-4046-8270-F3A0D9FAA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4" y="668001"/>
            <a:ext cx="11277601" cy="239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设计GUI程序除了使用数据模型部分给出的类以外，需要使用java.swing包提供的视图（也称Java Swing框架）以及处理视图上触发的界面事件。与测试部分中简单的测试相比，GUI程序可以提供更好的用户界面，完成设计需求提出的设计要求。 GUI部分设计类如下（主要类的UML图如下图所示）。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C1BCBB-6B25-48A8-A169-26E58C266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46"/>
          <a:stretch/>
        </p:blipFill>
        <p:spPr>
          <a:xfrm>
            <a:off x="1347787" y="2589324"/>
            <a:ext cx="9496425" cy="391625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317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1BEFCF4F-ABF3-477F-9309-3CFAAF41B141}"/>
              </a:ext>
            </a:extLst>
          </p:cNvPr>
          <p:cNvSpPr txBox="1">
            <a:spLocks/>
          </p:cNvSpPr>
          <p:nvPr/>
        </p:nvSpPr>
        <p:spPr>
          <a:xfrm>
            <a:off x="967115" y="51718"/>
            <a:ext cx="5557308" cy="4614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 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补充说明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DC84B1-96A6-4046-8270-F3A0D9FAA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49" y="762341"/>
            <a:ext cx="11277601" cy="533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AnimalView类：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其实例为动物提供外观显示。 </a:t>
            </a:r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GamePanel类：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其实例用于放置动物的外观，并组合负责处理界面事件的监视器。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HandleAnimalMove类：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其实例是一个监视器，该监视器负责AnimalView视图，即动物视图上触发的MouseEvent事件。当·用户在动物视图上岸下鼠标时监视器让动物执行move()方法，松开鼠标时该监视器检查用户是否成功地将左右动物互换完毕。 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HandleRedo类：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其实例是一个监视器，该监视器负责监视按钮上触发的ActionEvent事件，当用户单击按钮触发ActionEvent事件时，该监视器负责撤销用户移动动物的操作。 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HandleReStart类：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其实例是一个监视器，该监视器负责监视按钮上触发的ActionEvent事件，当用户单机按钮触发ActionEvent事件时，该监视器负责将游戏还原成最初始的样子。</a:t>
            </a:r>
          </a:p>
        </p:txBody>
      </p:sp>
    </p:spTree>
    <p:extLst>
      <p:ext uri="{BB962C8B-B14F-4D97-AF65-F5344CB8AC3E}">
        <p14:creationId xmlns:p14="http://schemas.microsoft.com/office/powerpoint/2010/main" val="196559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8587933A-AE4B-4CC5-817C-7DC63EC7967D}"/>
              </a:ext>
            </a:extLst>
          </p:cNvPr>
          <p:cNvSpPr txBox="1">
            <a:spLocks/>
          </p:cNvSpPr>
          <p:nvPr/>
        </p:nvSpPr>
        <p:spPr>
          <a:xfrm>
            <a:off x="967115" y="51718"/>
            <a:ext cx="5557308" cy="4614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Two  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视图相关类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8A9261-8101-4CB8-A477-008CC0CC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4" y="1164389"/>
            <a:ext cx="11258551" cy="168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1）AnimalView类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AnimalView是ViewForAnimal类的子类，实现了ViewForAnimal类中定义的abstract方法，其实例通过绘制一幅图像提供动物外观显示，例如绘制小狗或者小猫的图像（如图下所示）。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BDD38B1-A574-48CF-BD33-00424839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3105149"/>
            <a:ext cx="3842703" cy="29559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00E2AE4-C59A-4F7F-86F7-70572D30C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99" y="3210467"/>
            <a:ext cx="2957469" cy="285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5C9005-8D4B-4ACC-A474-FBC50271C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动物换位答辩基本流程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01E6DC-FA6E-47E3-85FA-AF7637F2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407"/>
            <a:ext cx="12192000" cy="55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5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8587933A-AE4B-4CC5-817C-7DC63EC7967D}"/>
              </a:ext>
            </a:extLst>
          </p:cNvPr>
          <p:cNvSpPr txBox="1">
            <a:spLocks/>
          </p:cNvSpPr>
          <p:nvPr/>
        </p:nvSpPr>
        <p:spPr>
          <a:xfrm>
            <a:off x="967115" y="51718"/>
            <a:ext cx="5557308" cy="4614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Two  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视图相关类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F8516A-EFDD-49C6-9E67-701456B7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90" y="966443"/>
            <a:ext cx="10586710" cy="168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2）GamePlanel类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GamePlanel类是javax,swing.JPanel类的子类，GamePlanel类的实例将AnimalView类的实例（动物视图）放置其中（如下图所示）。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9BF97A-166D-4F0B-829C-DA74ABD2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8" y="3009014"/>
            <a:ext cx="9254573" cy="33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3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事件监视器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5560482" y="3194119"/>
            <a:ext cx="2502590" cy="2502590"/>
          </a:xfrm>
          <a:custGeom>
            <a:avLst/>
            <a:gdLst>
              <a:gd name="connsiteX0" fmla="*/ 1776349 w 2502590"/>
              <a:gd name="connsiteY0" fmla="*/ 399009 h 2502590"/>
              <a:gd name="connsiteX1" fmla="*/ 1971011 w 2502590"/>
              <a:gd name="connsiteY1" fmla="*/ 235660 h 2502590"/>
              <a:gd name="connsiteX2" fmla="*/ 2126523 w 2502590"/>
              <a:gd name="connsiteY2" fmla="*/ 366150 h 2502590"/>
              <a:gd name="connsiteX3" fmla="*/ 1999458 w 2502590"/>
              <a:gd name="connsiteY3" fmla="*/ 586220 h 2502590"/>
              <a:gd name="connsiteX4" fmla="*/ 2201349 w 2502590"/>
              <a:gd name="connsiteY4" fmla="*/ 935905 h 2502590"/>
              <a:gd name="connsiteX5" fmla="*/ 2455467 w 2502590"/>
              <a:gd name="connsiteY5" fmla="*/ 935898 h 2502590"/>
              <a:gd name="connsiteX6" fmla="*/ 2490719 w 2502590"/>
              <a:gd name="connsiteY6" fmla="*/ 1135820 h 2502590"/>
              <a:gd name="connsiteX7" fmla="*/ 2251923 w 2502590"/>
              <a:gd name="connsiteY7" fmla="*/ 1222728 h 2502590"/>
              <a:gd name="connsiteX8" fmla="*/ 2181807 w 2502590"/>
              <a:gd name="connsiteY8" fmla="*/ 1620375 h 2502590"/>
              <a:gd name="connsiteX9" fmla="*/ 2376478 w 2502590"/>
              <a:gd name="connsiteY9" fmla="*/ 1783714 h 2502590"/>
              <a:gd name="connsiteX10" fmla="*/ 2274974 w 2502590"/>
              <a:gd name="connsiteY10" fmla="*/ 1959523 h 2502590"/>
              <a:gd name="connsiteX11" fmla="*/ 2036183 w 2502590"/>
              <a:gd name="connsiteY11" fmla="*/ 1872603 h 2502590"/>
              <a:gd name="connsiteX12" fmla="*/ 1726869 w 2502590"/>
              <a:gd name="connsiteY12" fmla="*/ 2132148 h 2502590"/>
              <a:gd name="connsiteX13" fmla="*/ 1771003 w 2502590"/>
              <a:gd name="connsiteY13" fmla="*/ 2382405 h 2502590"/>
              <a:gd name="connsiteX14" fmla="*/ 1580239 w 2502590"/>
              <a:gd name="connsiteY14" fmla="*/ 2451837 h 2502590"/>
              <a:gd name="connsiteX15" fmla="*/ 1453186 w 2502590"/>
              <a:gd name="connsiteY15" fmla="*/ 2231761 h 2502590"/>
              <a:gd name="connsiteX16" fmla="*/ 1049405 w 2502590"/>
              <a:gd name="connsiteY16" fmla="*/ 2231761 h 2502590"/>
              <a:gd name="connsiteX17" fmla="*/ 922351 w 2502590"/>
              <a:gd name="connsiteY17" fmla="*/ 2451837 h 2502590"/>
              <a:gd name="connsiteX18" fmla="*/ 731587 w 2502590"/>
              <a:gd name="connsiteY18" fmla="*/ 2382405 h 2502590"/>
              <a:gd name="connsiteX19" fmla="*/ 775721 w 2502590"/>
              <a:gd name="connsiteY19" fmla="*/ 2132148 h 2502590"/>
              <a:gd name="connsiteX20" fmla="*/ 466407 w 2502590"/>
              <a:gd name="connsiteY20" fmla="*/ 1872603 h 2502590"/>
              <a:gd name="connsiteX21" fmla="*/ 227616 w 2502590"/>
              <a:gd name="connsiteY21" fmla="*/ 1959523 h 2502590"/>
              <a:gd name="connsiteX22" fmla="*/ 126112 w 2502590"/>
              <a:gd name="connsiteY22" fmla="*/ 1783714 h 2502590"/>
              <a:gd name="connsiteX23" fmla="*/ 320783 w 2502590"/>
              <a:gd name="connsiteY23" fmla="*/ 1620374 h 2502590"/>
              <a:gd name="connsiteX24" fmla="*/ 250667 w 2502590"/>
              <a:gd name="connsiteY24" fmla="*/ 1222727 h 2502590"/>
              <a:gd name="connsiteX25" fmla="*/ 11871 w 2502590"/>
              <a:gd name="connsiteY25" fmla="*/ 1135820 h 2502590"/>
              <a:gd name="connsiteX26" fmla="*/ 47123 w 2502590"/>
              <a:gd name="connsiteY26" fmla="*/ 935898 h 2502590"/>
              <a:gd name="connsiteX27" fmla="*/ 301241 w 2502590"/>
              <a:gd name="connsiteY27" fmla="*/ 935904 h 2502590"/>
              <a:gd name="connsiteX28" fmla="*/ 503131 w 2502590"/>
              <a:gd name="connsiteY28" fmla="*/ 586219 h 2502590"/>
              <a:gd name="connsiteX29" fmla="*/ 376067 w 2502590"/>
              <a:gd name="connsiteY29" fmla="*/ 366150 h 2502590"/>
              <a:gd name="connsiteX30" fmla="*/ 531579 w 2502590"/>
              <a:gd name="connsiteY30" fmla="*/ 235660 h 2502590"/>
              <a:gd name="connsiteX31" fmla="*/ 726241 w 2502590"/>
              <a:gd name="connsiteY31" fmla="*/ 399009 h 2502590"/>
              <a:gd name="connsiteX32" fmla="*/ 1105671 w 2502590"/>
              <a:gd name="connsiteY32" fmla="*/ 260908 h 2502590"/>
              <a:gd name="connsiteX33" fmla="*/ 1149792 w 2502590"/>
              <a:gd name="connsiteY33" fmla="*/ 10649 h 2502590"/>
              <a:gd name="connsiteX34" fmla="*/ 1352798 w 2502590"/>
              <a:gd name="connsiteY34" fmla="*/ 10649 h 2502590"/>
              <a:gd name="connsiteX35" fmla="*/ 1396919 w 2502590"/>
              <a:gd name="connsiteY35" fmla="*/ 260908 h 2502590"/>
              <a:gd name="connsiteX36" fmla="*/ 1776349 w 2502590"/>
              <a:gd name="connsiteY36" fmla="*/ 399009 h 25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02590" h="2502590">
                <a:moveTo>
                  <a:pt x="1776349" y="399009"/>
                </a:moveTo>
                <a:lnTo>
                  <a:pt x="1971011" y="235660"/>
                </a:lnTo>
                <a:lnTo>
                  <a:pt x="2126523" y="366150"/>
                </a:lnTo>
                <a:lnTo>
                  <a:pt x="1999458" y="586220"/>
                </a:lnTo>
                <a:cubicBezTo>
                  <a:pt x="2089809" y="687858"/>
                  <a:pt x="2158503" y="806840"/>
                  <a:pt x="2201349" y="935905"/>
                </a:cubicBezTo>
                <a:lnTo>
                  <a:pt x="2455467" y="935898"/>
                </a:lnTo>
                <a:lnTo>
                  <a:pt x="2490719" y="1135820"/>
                </a:lnTo>
                <a:lnTo>
                  <a:pt x="2251923" y="1222728"/>
                </a:lnTo>
                <a:cubicBezTo>
                  <a:pt x="2255804" y="1358663"/>
                  <a:pt x="2231947" y="1493964"/>
                  <a:pt x="2181807" y="1620375"/>
                </a:cubicBezTo>
                <a:lnTo>
                  <a:pt x="2376478" y="1783714"/>
                </a:lnTo>
                <a:lnTo>
                  <a:pt x="2274974" y="1959523"/>
                </a:lnTo>
                <a:lnTo>
                  <a:pt x="2036183" y="1872603"/>
                </a:lnTo>
                <a:cubicBezTo>
                  <a:pt x="1951778" y="1979230"/>
                  <a:pt x="1846533" y="2067542"/>
                  <a:pt x="1726869" y="2132148"/>
                </a:cubicBezTo>
                <a:lnTo>
                  <a:pt x="1771003" y="2382405"/>
                </a:lnTo>
                <a:lnTo>
                  <a:pt x="1580239" y="2451837"/>
                </a:lnTo>
                <a:lnTo>
                  <a:pt x="1453186" y="2231761"/>
                </a:lnTo>
                <a:cubicBezTo>
                  <a:pt x="1319990" y="2259188"/>
                  <a:pt x="1182601" y="2259188"/>
                  <a:pt x="1049405" y="2231761"/>
                </a:cubicBezTo>
                <a:lnTo>
                  <a:pt x="922351" y="2451837"/>
                </a:lnTo>
                <a:lnTo>
                  <a:pt x="731587" y="2382405"/>
                </a:lnTo>
                <a:lnTo>
                  <a:pt x="775721" y="2132148"/>
                </a:lnTo>
                <a:cubicBezTo>
                  <a:pt x="656057" y="2067541"/>
                  <a:pt x="550812" y="1979230"/>
                  <a:pt x="466407" y="1872603"/>
                </a:cubicBezTo>
                <a:lnTo>
                  <a:pt x="227616" y="1959523"/>
                </a:lnTo>
                <a:lnTo>
                  <a:pt x="126112" y="1783714"/>
                </a:lnTo>
                <a:lnTo>
                  <a:pt x="320783" y="1620374"/>
                </a:lnTo>
                <a:cubicBezTo>
                  <a:pt x="270643" y="1493964"/>
                  <a:pt x="246786" y="1358663"/>
                  <a:pt x="250667" y="1222727"/>
                </a:cubicBezTo>
                <a:lnTo>
                  <a:pt x="11871" y="1135820"/>
                </a:lnTo>
                <a:lnTo>
                  <a:pt x="47123" y="935898"/>
                </a:lnTo>
                <a:lnTo>
                  <a:pt x="301241" y="935904"/>
                </a:lnTo>
                <a:cubicBezTo>
                  <a:pt x="344087" y="806839"/>
                  <a:pt x="412781" y="687857"/>
                  <a:pt x="503131" y="586219"/>
                </a:cubicBezTo>
                <a:lnTo>
                  <a:pt x="376067" y="366150"/>
                </a:lnTo>
                <a:lnTo>
                  <a:pt x="531579" y="235660"/>
                </a:lnTo>
                <a:lnTo>
                  <a:pt x="726241" y="399009"/>
                </a:lnTo>
                <a:cubicBezTo>
                  <a:pt x="842024" y="327680"/>
                  <a:pt x="971127" y="280691"/>
                  <a:pt x="1105671" y="260908"/>
                </a:cubicBezTo>
                <a:lnTo>
                  <a:pt x="1149792" y="10649"/>
                </a:lnTo>
                <a:lnTo>
                  <a:pt x="1352798" y="10649"/>
                </a:lnTo>
                <a:lnTo>
                  <a:pt x="1396919" y="260908"/>
                </a:lnTo>
                <a:cubicBezTo>
                  <a:pt x="1531463" y="280691"/>
                  <a:pt x="1660566" y="327681"/>
                  <a:pt x="1776349" y="3990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1552" tIns="644640" rIns="561552" bIns="688407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104429" y="2602597"/>
            <a:ext cx="1820066" cy="1820066"/>
          </a:xfrm>
          <a:custGeom>
            <a:avLst/>
            <a:gdLst>
              <a:gd name="connsiteX0" fmla="*/ 1361859 w 1820066"/>
              <a:gd name="connsiteY0" fmla="*/ 460976 h 1820066"/>
              <a:gd name="connsiteX1" fmla="*/ 1630380 w 1820066"/>
              <a:gd name="connsiteY1" fmla="*/ 380049 h 1820066"/>
              <a:gd name="connsiteX2" fmla="*/ 1729186 w 1820066"/>
              <a:gd name="connsiteY2" fmla="*/ 551186 h 1820066"/>
              <a:gd name="connsiteX3" fmla="*/ 1524840 w 1820066"/>
              <a:gd name="connsiteY3" fmla="*/ 743269 h 1820066"/>
              <a:gd name="connsiteX4" fmla="*/ 1524840 w 1820066"/>
              <a:gd name="connsiteY4" fmla="*/ 1076798 h 1820066"/>
              <a:gd name="connsiteX5" fmla="*/ 1729186 w 1820066"/>
              <a:gd name="connsiteY5" fmla="*/ 1268880 h 1820066"/>
              <a:gd name="connsiteX6" fmla="*/ 1630380 w 1820066"/>
              <a:gd name="connsiteY6" fmla="*/ 1440017 h 1820066"/>
              <a:gd name="connsiteX7" fmla="*/ 1361859 w 1820066"/>
              <a:gd name="connsiteY7" fmla="*/ 1359090 h 1820066"/>
              <a:gd name="connsiteX8" fmla="*/ 1073014 w 1820066"/>
              <a:gd name="connsiteY8" fmla="*/ 1525854 h 1820066"/>
              <a:gd name="connsiteX9" fmla="*/ 1008839 w 1820066"/>
              <a:gd name="connsiteY9" fmla="*/ 1798864 h 1820066"/>
              <a:gd name="connsiteX10" fmla="*/ 811227 w 1820066"/>
              <a:gd name="connsiteY10" fmla="*/ 1798864 h 1820066"/>
              <a:gd name="connsiteX11" fmla="*/ 747052 w 1820066"/>
              <a:gd name="connsiteY11" fmla="*/ 1525854 h 1820066"/>
              <a:gd name="connsiteX12" fmla="*/ 458207 w 1820066"/>
              <a:gd name="connsiteY12" fmla="*/ 1359090 h 1820066"/>
              <a:gd name="connsiteX13" fmla="*/ 189686 w 1820066"/>
              <a:gd name="connsiteY13" fmla="*/ 1440017 h 1820066"/>
              <a:gd name="connsiteX14" fmla="*/ 90880 w 1820066"/>
              <a:gd name="connsiteY14" fmla="*/ 1268880 h 1820066"/>
              <a:gd name="connsiteX15" fmla="*/ 295226 w 1820066"/>
              <a:gd name="connsiteY15" fmla="*/ 1076797 h 1820066"/>
              <a:gd name="connsiteX16" fmla="*/ 295226 w 1820066"/>
              <a:gd name="connsiteY16" fmla="*/ 743268 h 1820066"/>
              <a:gd name="connsiteX17" fmla="*/ 90880 w 1820066"/>
              <a:gd name="connsiteY17" fmla="*/ 551186 h 1820066"/>
              <a:gd name="connsiteX18" fmla="*/ 189686 w 1820066"/>
              <a:gd name="connsiteY18" fmla="*/ 380049 h 1820066"/>
              <a:gd name="connsiteX19" fmla="*/ 458207 w 1820066"/>
              <a:gd name="connsiteY19" fmla="*/ 460976 h 1820066"/>
              <a:gd name="connsiteX20" fmla="*/ 747052 w 1820066"/>
              <a:gd name="connsiteY20" fmla="*/ 294212 h 1820066"/>
              <a:gd name="connsiteX21" fmla="*/ 811227 w 1820066"/>
              <a:gd name="connsiteY21" fmla="*/ 21202 h 1820066"/>
              <a:gd name="connsiteX22" fmla="*/ 1008839 w 1820066"/>
              <a:gd name="connsiteY22" fmla="*/ 21202 h 1820066"/>
              <a:gd name="connsiteX23" fmla="*/ 1073014 w 1820066"/>
              <a:gd name="connsiteY23" fmla="*/ 294212 h 1820066"/>
              <a:gd name="connsiteX24" fmla="*/ 1361859 w 1820066"/>
              <a:gd name="connsiteY24" fmla="*/ 460976 h 18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0066" h="1820066">
                <a:moveTo>
                  <a:pt x="1361859" y="460976"/>
                </a:moveTo>
                <a:lnTo>
                  <a:pt x="1630380" y="380049"/>
                </a:lnTo>
                <a:lnTo>
                  <a:pt x="1729186" y="551186"/>
                </a:lnTo>
                <a:lnTo>
                  <a:pt x="1524840" y="743269"/>
                </a:lnTo>
                <a:cubicBezTo>
                  <a:pt x="1554461" y="852472"/>
                  <a:pt x="1554461" y="967595"/>
                  <a:pt x="1524840" y="1076798"/>
                </a:cubicBezTo>
                <a:lnTo>
                  <a:pt x="1729186" y="1268880"/>
                </a:lnTo>
                <a:lnTo>
                  <a:pt x="1630380" y="1440017"/>
                </a:lnTo>
                <a:lnTo>
                  <a:pt x="1361859" y="1359090"/>
                </a:lnTo>
                <a:cubicBezTo>
                  <a:pt x="1282097" y="1439344"/>
                  <a:pt x="1182398" y="1496905"/>
                  <a:pt x="1073014" y="1525854"/>
                </a:cubicBezTo>
                <a:lnTo>
                  <a:pt x="1008839" y="1798864"/>
                </a:lnTo>
                <a:lnTo>
                  <a:pt x="811227" y="1798864"/>
                </a:lnTo>
                <a:lnTo>
                  <a:pt x="747052" y="1525854"/>
                </a:lnTo>
                <a:cubicBezTo>
                  <a:pt x="637669" y="1496905"/>
                  <a:pt x="537970" y="1439344"/>
                  <a:pt x="458207" y="1359090"/>
                </a:cubicBezTo>
                <a:lnTo>
                  <a:pt x="189686" y="1440017"/>
                </a:lnTo>
                <a:lnTo>
                  <a:pt x="90880" y="1268880"/>
                </a:lnTo>
                <a:lnTo>
                  <a:pt x="295226" y="1076797"/>
                </a:lnTo>
                <a:cubicBezTo>
                  <a:pt x="265605" y="967594"/>
                  <a:pt x="265605" y="852471"/>
                  <a:pt x="295226" y="743268"/>
                </a:cubicBezTo>
                <a:lnTo>
                  <a:pt x="90880" y="551186"/>
                </a:lnTo>
                <a:lnTo>
                  <a:pt x="189686" y="380049"/>
                </a:lnTo>
                <a:lnTo>
                  <a:pt x="458207" y="460976"/>
                </a:lnTo>
                <a:cubicBezTo>
                  <a:pt x="537969" y="380722"/>
                  <a:pt x="637668" y="323161"/>
                  <a:pt x="747052" y="294212"/>
                </a:cubicBezTo>
                <a:lnTo>
                  <a:pt x="811227" y="21202"/>
                </a:lnTo>
                <a:lnTo>
                  <a:pt x="1008839" y="21202"/>
                </a:lnTo>
                <a:lnTo>
                  <a:pt x="1073014" y="294212"/>
                </a:lnTo>
                <a:cubicBezTo>
                  <a:pt x="1182397" y="323161"/>
                  <a:pt x="1282096" y="380722"/>
                  <a:pt x="1361859" y="46097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2497" tIns="495266" rIns="492497" bIns="495266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 kern="1200"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923459" y="1146545"/>
            <a:ext cx="2184079" cy="2184079"/>
          </a:xfrm>
          <a:custGeom>
            <a:avLst/>
            <a:gdLst>
              <a:gd name="connsiteX0" fmla="*/ 1334344 w 1783293"/>
              <a:gd name="connsiteY0" fmla="*/ 451663 h 1783293"/>
              <a:gd name="connsiteX1" fmla="*/ 1597440 w 1783293"/>
              <a:gd name="connsiteY1" fmla="*/ 372371 h 1783293"/>
              <a:gd name="connsiteX2" fmla="*/ 1694249 w 1783293"/>
              <a:gd name="connsiteY2" fmla="*/ 540050 h 1783293"/>
              <a:gd name="connsiteX3" fmla="*/ 1494032 w 1783293"/>
              <a:gd name="connsiteY3" fmla="*/ 728251 h 1783293"/>
              <a:gd name="connsiteX4" fmla="*/ 1494032 w 1783293"/>
              <a:gd name="connsiteY4" fmla="*/ 1055042 h 1783293"/>
              <a:gd name="connsiteX5" fmla="*/ 1694249 w 1783293"/>
              <a:gd name="connsiteY5" fmla="*/ 1243243 h 1783293"/>
              <a:gd name="connsiteX6" fmla="*/ 1597440 w 1783293"/>
              <a:gd name="connsiteY6" fmla="*/ 1410922 h 1783293"/>
              <a:gd name="connsiteX7" fmla="*/ 1334344 w 1783293"/>
              <a:gd name="connsiteY7" fmla="*/ 1331630 h 1783293"/>
              <a:gd name="connsiteX8" fmla="*/ 1051335 w 1783293"/>
              <a:gd name="connsiteY8" fmla="*/ 1495025 h 1783293"/>
              <a:gd name="connsiteX9" fmla="*/ 988456 w 1783293"/>
              <a:gd name="connsiteY9" fmla="*/ 1762519 h 1783293"/>
              <a:gd name="connsiteX10" fmla="*/ 794837 w 1783293"/>
              <a:gd name="connsiteY10" fmla="*/ 1762519 h 1783293"/>
              <a:gd name="connsiteX11" fmla="*/ 731958 w 1783293"/>
              <a:gd name="connsiteY11" fmla="*/ 1495025 h 1783293"/>
              <a:gd name="connsiteX12" fmla="*/ 448949 w 1783293"/>
              <a:gd name="connsiteY12" fmla="*/ 1331630 h 1783293"/>
              <a:gd name="connsiteX13" fmla="*/ 185853 w 1783293"/>
              <a:gd name="connsiteY13" fmla="*/ 1410922 h 1783293"/>
              <a:gd name="connsiteX14" fmla="*/ 89044 w 1783293"/>
              <a:gd name="connsiteY14" fmla="*/ 1243243 h 1783293"/>
              <a:gd name="connsiteX15" fmla="*/ 289261 w 1783293"/>
              <a:gd name="connsiteY15" fmla="*/ 1055042 h 1783293"/>
              <a:gd name="connsiteX16" fmla="*/ 289261 w 1783293"/>
              <a:gd name="connsiteY16" fmla="*/ 728251 h 1783293"/>
              <a:gd name="connsiteX17" fmla="*/ 89044 w 1783293"/>
              <a:gd name="connsiteY17" fmla="*/ 540050 h 1783293"/>
              <a:gd name="connsiteX18" fmla="*/ 185853 w 1783293"/>
              <a:gd name="connsiteY18" fmla="*/ 372371 h 1783293"/>
              <a:gd name="connsiteX19" fmla="*/ 448949 w 1783293"/>
              <a:gd name="connsiteY19" fmla="*/ 451663 h 1783293"/>
              <a:gd name="connsiteX20" fmla="*/ 731958 w 1783293"/>
              <a:gd name="connsiteY20" fmla="*/ 288268 h 1783293"/>
              <a:gd name="connsiteX21" fmla="*/ 794837 w 1783293"/>
              <a:gd name="connsiteY21" fmla="*/ 20774 h 1783293"/>
              <a:gd name="connsiteX22" fmla="*/ 988456 w 1783293"/>
              <a:gd name="connsiteY22" fmla="*/ 20774 h 1783293"/>
              <a:gd name="connsiteX23" fmla="*/ 1051335 w 1783293"/>
              <a:gd name="connsiteY23" fmla="*/ 288268 h 1783293"/>
              <a:gd name="connsiteX24" fmla="*/ 1334344 w 1783293"/>
              <a:gd name="connsiteY24" fmla="*/ 451663 h 178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83293" h="1783293">
                <a:moveTo>
                  <a:pt x="1147812" y="451089"/>
                </a:moveTo>
                <a:lnTo>
                  <a:pt x="1338552" y="332955"/>
                </a:lnTo>
                <a:lnTo>
                  <a:pt x="1450338" y="444741"/>
                </a:lnTo>
                <a:lnTo>
                  <a:pt x="1332203" y="635482"/>
                </a:lnTo>
                <a:cubicBezTo>
                  <a:pt x="1377704" y="713734"/>
                  <a:pt x="1401541" y="802693"/>
                  <a:pt x="1401262" y="893213"/>
                </a:cubicBezTo>
                <a:lnTo>
                  <a:pt x="1598940" y="999332"/>
                </a:lnTo>
                <a:lnTo>
                  <a:pt x="1558024" y="1152034"/>
                </a:lnTo>
                <a:lnTo>
                  <a:pt x="1333770" y="1145098"/>
                </a:lnTo>
                <a:cubicBezTo>
                  <a:pt x="1288752" y="1223629"/>
                  <a:pt x="1223629" y="1288751"/>
                  <a:pt x="1145098" y="1333770"/>
                </a:cubicBezTo>
                <a:lnTo>
                  <a:pt x="1152035" y="1558024"/>
                </a:lnTo>
                <a:lnTo>
                  <a:pt x="999332" y="1598940"/>
                </a:lnTo>
                <a:lnTo>
                  <a:pt x="893213" y="1401262"/>
                </a:lnTo>
                <a:cubicBezTo>
                  <a:pt x="802694" y="1401541"/>
                  <a:pt x="713734" y="1377704"/>
                  <a:pt x="635481" y="1332204"/>
                </a:cubicBezTo>
                <a:lnTo>
                  <a:pt x="444741" y="1450338"/>
                </a:lnTo>
                <a:lnTo>
                  <a:pt x="332955" y="1338552"/>
                </a:lnTo>
                <a:lnTo>
                  <a:pt x="451090" y="1147811"/>
                </a:lnTo>
                <a:cubicBezTo>
                  <a:pt x="405589" y="1069559"/>
                  <a:pt x="381752" y="980600"/>
                  <a:pt x="382031" y="890080"/>
                </a:cubicBezTo>
                <a:lnTo>
                  <a:pt x="184353" y="783961"/>
                </a:lnTo>
                <a:lnTo>
                  <a:pt x="225269" y="631259"/>
                </a:lnTo>
                <a:lnTo>
                  <a:pt x="449523" y="638195"/>
                </a:lnTo>
                <a:cubicBezTo>
                  <a:pt x="494541" y="559664"/>
                  <a:pt x="559664" y="494542"/>
                  <a:pt x="638195" y="449523"/>
                </a:cubicBezTo>
                <a:lnTo>
                  <a:pt x="631258" y="225269"/>
                </a:lnTo>
                <a:lnTo>
                  <a:pt x="783961" y="184353"/>
                </a:lnTo>
                <a:lnTo>
                  <a:pt x="890080" y="382031"/>
                </a:lnTo>
                <a:cubicBezTo>
                  <a:pt x="980599" y="381752"/>
                  <a:pt x="1069559" y="405589"/>
                  <a:pt x="1147812" y="4510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9622" tIns="629621" rIns="629621" bIns="629622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>
              <a:cs typeface="+mn-ea"/>
              <a:sym typeface="+mn-lt"/>
            </a:endParaRPr>
          </a:p>
        </p:txBody>
      </p:sp>
      <p:sp>
        <p:nvSpPr>
          <p:cNvPr id="12" name="环形箭头 11"/>
          <p:cNvSpPr/>
          <p:nvPr/>
        </p:nvSpPr>
        <p:spPr>
          <a:xfrm>
            <a:off x="5371972" y="2814248"/>
            <a:ext cx="3203316" cy="3203316"/>
          </a:xfrm>
          <a:prstGeom prst="circularArrow">
            <a:avLst>
              <a:gd name="adj1" fmla="val 4688"/>
              <a:gd name="adj2" fmla="val 299029"/>
              <a:gd name="adj3" fmla="val 2524070"/>
              <a:gd name="adj4" fmla="val 15844352"/>
              <a:gd name="adj5" fmla="val 5469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形状 12"/>
          <p:cNvSpPr/>
          <p:nvPr/>
        </p:nvSpPr>
        <p:spPr>
          <a:xfrm>
            <a:off x="3782099" y="2198358"/>
            <a:ext cx="2327409" cy="2327409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环形箭头 13"/>
          <p:cNvSpPr/>
          <p:nvPr/>
        </p:nvSpPr>
        <p:spPr>
          <a:xfrm>
            <a:off x="4711358" y="954803"/>
            <a:ext cx="2509415" cy="2509415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bg1">
              <a:lumMod val="6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68151" y="1133817"/>
            <a:ext cx="2807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zh-CN" sz="20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HandleAnimalMove类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93024" y="1507155"/>
            <a:ext cx="49234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/>
            <a:r>
              <a:rPr lang="zh-CN" altLang="zh-CN" sz="1500" dirty="0">
                <a:solidFill>
                  <a:srgbClr val="333333"/>
                </a:solidFill>
                <a:latin typeface="+mj-ea"/>
                <a:ea typeface="+mj-ea"/>
              </a:rPr>
              <a:t>HandleAnimalMove类是MouseAdapter类的子类，重写了MouseAdapter类的mousePressed(MouseEvent e)和mouseReleased(MowseEvent e)方法。在mousePressed(MouseEvent e）方法中移动动物，在mouseReleased(MouseEvent e）方法中判断用户是否成功完成动物的全部换位。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093024" y="126111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2926" y="3206888"/>
            <a:ext cx="220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zh-CN" sz="20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HandleReStart类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1500" y="3534339"/>
            <a:ext cx="31995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/>
            <a:r>
              <a:rPr lang="zh-CN" altLang="zh-CN" sz="1500" dirty="0">
                <a:solidFill>
                  <a:srgbClr val="333333"/>
                </a:solidFill>
                <a:latin typeface="+mj-ea"/>
                <a:ea typeface="+mj-ea"/>
              </a:rPr>
              <a:t> HandleReStart类实现了ActionListener接口，重写了接口中的·actionPerformed（ActionEvent e）方法，在actionPerformed（ActionEvent e）方法中将游戏还原成最初始的样子。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51172" y="3288297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08639" y="4022553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zh-CN" sz="20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HandleRedo类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96885" y="4381588"/>
            <a:ext cx="33195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/>
            <a:r>
              <a:rPr lang="zh-CN" altLang="zh-CN" sz="1500" dirty="0">
                <a:solidFill>
                  <a:srgbClr val="333333"/>
                </a:solidFill>
                <a:latin typeface="+mj-ea"/>
                <a:ea typeface="+mj-ea"/>
              </a:rPr>
              <a:t>HandleRedo类实现了ActionListener接口，重写了接口中的actionPerformed（ActionEvent e）方法，在actionPerformed（ActionEvent e）方法中撤销用户移动动物的操作。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696885" y="4135546"/>
            <a:ext cx="211754" cy="2117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88C008-B9B0-4FE1-9E7D-9775D8677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355" y="3294623"/>
            <a:ext cx="4686570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事件监视器负责处理视图上触发的用户界面事件，以便完成相应的任务。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 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43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319065" y="2980265"/>
            <a:ext cx="5367735" cy="89746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GUI</a:t>
            </a:r>
            <a:r>
              <a:rPr lang="zh-CN" altLang="en-US" dirty="0">
                <a:cs typeface="+mn-ea"/>
                <a:sym typeface="+mn-lt"/>
              </a:rPr>
              <a:t>程序部分</a:t>
            </a: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1EA2F4EF-889A-4047-B3B7-1FD2F2B61EAA}"/>
              </a:ext>
            </a:extLst>
          </p:cNvPr>
          <p:cNvSpPr txBox="1">
            <a:spLocks/>
          </p:cNvSpPr>
          <p:nvPr/>
        </p:nvSpPr>
        <p:spPr>
          <a:xfrm>
            <a:off x="967115" y="51718"/>
            <a:ext cx="5557308" cy="4614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GUI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程序部分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9BF2E8-2859-47E5-A2B5-4075C428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049036"/>
            <a:ext cx="939165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按照源文件中的包语句将1.4节中相关的源文件保存到以下目录中：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D:\ch1\view\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编译各个源文件，例如：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D:&gt;javac ch1/view/AnimalView.java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把数据模型和试图设计部分给出的类看作一个小框架，下面用框架中的类编写G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I应用程序，完成设计需求给出的设计要求。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将AppWindow,java原文件按照包名保存到一下目录中：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D:\ch1\gui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编译源文件：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D:&gt;javac ch1/gui/AppWindow.java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或者一次编译全部源文件：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D:&gt;javac/ch1/view/*.java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建立名字是image和ch1同名级别的文件夹（这里需要在D盘下建立），并将名字是cat.jip和dog.jip的图像文件保存到该image中。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AppWindow是JFrame的子类，其实例将GamePanel类的实例集成到窗体中，既提供游戏的主界面外观。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运行AppWindow类（运行效果如本章开始给出的图1.1）：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D:&gt;java ch1.gui.AppWindow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319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68211" y="1174536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7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程序发布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69920B9-928C-44B7-819D-7C0B68FC90D0}"/>
              </a:ext>
            </a:extLst>
          </p:cNvPr>
          <p:cNvSpPr txBox="1">
            <a:spLocks/>
          </p:cNvSpPr>
          <p:nvPr/>
        </p:nvSpPr>
        <p:spPr>
          <a:xfrm>
            <a:off x="967115" y="51718"/>
            <a:ext cx="5557308" cy="4614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清单文件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6CA71B-4BA4-42A5-AD55-2A07F63AB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39" y="1448678"/>
            <a:ext cx="11326761" cy="335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编写以下清单文件（用记事本保存时需要将保存类型选择为“所有文件（.）”）: </a:t>
            </a:r>
            <a:endParaRPr kumimoji="0" lang="en-US" altLang="zh-CN" sz="2400" b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ch1.mf </a:t>
            </a:r>
            <a:endParaRPr kumimoji="0" lang="en-US" altLang="zh-CN" sz="2400" b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Manifest-Version:1.0 </a:t>
            </a:r>
            <a:endParaRPr kumimoji="0" lang="en-US" altLang="zh-CN" sz="2400" b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Main-Class:ch1.gui.AppWindow </a:t>
            </a:r>
            <a:endParaRPr kumimoji="0" lang="en-US" altLang="zh-CN" sz="2400" b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Created-By:1.8 </a:t>
            </a:r>
            <a:endParaRPr kumimoji="0" lang="en-US" altLang="zh-CN" sz="2400" b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将ch1.mf保存到D\:,即保存在包名所代表的目录的上一层目录中。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zh-CN" altLang="zh-CN" sz="3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39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69920B9-928C-44B7-819D-7C0B68FC90D0}"/>
              </a:ext>
            </a:extLst>
          </p:cNvPr>
          <p:cNvSpPr txBox="1">
            <a:spLocks/>
          </p:cNvSpPr>
          <p:nvPr/>
        </p:nvSpPr>
        <p:spPr>
          <a:xfrm>
            <a:off x="719465" y="51718"/>
            <a:ext cx="5557308" cy="4614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Two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用批处理文件发布程序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0C957B-6891-4A18-8F98-48FE71703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48" y="1012892"/>
            <a:ext cx="1085165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在命令行中使用jar命令得到JAR文件：</a:t>
            </a:r>
            <a:endParaRPr kumimoji="0" lang="en-US" altLang="zh-CN" sz="2000" b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D:&gt;jar cfmAnimalGame.jar ch1.mf ch1/data/.class ch1/view/.class ch1/gui/.class 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其中，参数c表示要生成一个新的JRA文件，f表示要生成的JAR文件的名字，m表示清单文件的名字。如果没有任何错误提示，在D:\下将产生一个名字是AnimalGame.jar的文件。</a:t>
            </a:r>
            <a:endParaRPr kumimoji="0" lang="en-US" altLang="zh-CN" sz="2000" b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编写以下animalGame.bat，用记事本保存该文件时需要将保存类型选择为“所有文件(.*)”。 </a:t>
            </a:r>
            <a:endParaRPr kumimoji="0" lang="en-US" altLang="zh-CN" sz="2000" b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animalGame.bat </a:t>
            </a:r>
            <a:endParaRPr kumimoji="0" lang="en-US" altLang="zh-CN" sz="2000" b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path.\jre\bin</a:t>
            </a:r>
            <a:endParaRPr kumimoji="0" lang="en-US" altLang="zh-CN" sz="2000" b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pause </a:t>
            </a:r>
            <a:endParaRPr kumimoji="0" lang="en-US" altLang="zh-CN" sz="2000" b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javaw -jar AnimalGame.jar </a:t>
            </a:r>
            <a:endParaRPr kumimoji="0" lang="en-US" altLang="zh-CN" sz="2000" b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将animalGame.bat文件,AnimalGame.jar文件和image文件夹（软件需要其他非class文件）复制到某个文件夹中，例如名字是2000的文件夹中。然后将调试程序使用的JDK安装目录下的JRE也复制到2000文件夹中。 </a:t>
            </a:r>
            <a:endParaRPr kumimoji="0" lang="en-US" altLang="zh-CN" sz="2000" b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可以将2000文件夹作为软件发布，也可以用压缩工具将2000文件夹下所有的文件压缩成.zip或.jar发布。用户解压后双击animalGame.bat即可运行。</a:t>
            </a:r>
            <a:endParaRPr kumimoji="0" lang="en-US" altLang="zh-CN" sz="2000" b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如果客户的计算机上有JRE，可以不把JRE复制到2000文件夹中，同时去除。bat文件中的“</a:t>
            </a:r>
            <a:r>
              <a:rPr kumimoji="0" lang="zh-CN" altLang="zh-CN" sz="2000" b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path.\jre\bin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”内容。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33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68211" y="1174536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7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002557" y="2980266"/>
            <a:ext cx="6186885" cy="897467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课设题目部分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703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One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设计要求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7C5F98-05CC-47CC-A98D-5D7B1A91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022345"/>
            <a:ext cx="11182350" cy="511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①在AppWindow 类中增加菜单，该菜单下有3个菜单项， 分别是初级、中级和高级。 初级时，游戏中的动物是6个，中级时是8个，高级时是10个。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②在AppWindow类中增加菜单，该菜单下有两个菜单项，分别是“更改左动物图像”和“更改右动物图像”。用户单击菜单项弹出文件对话框，例如单击“更改左动物图像”菜单项，用户可以使用弹出的文件对话框为左边动物选择图像文件。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③增加音乐效果，让动物运动时程序能播放简短的声音，并且左、右动物运动时程序播放的声音不同。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④使用javax.swing.Timer类增加计时功能。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⑤如果完成了④，可为各个级别增加相应的“英雄榜”，用户成功完成动物换位后，如果成绩能排进前3名就弹出一一个对话框，将用户的成绩保存到"英雄榜”。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⑥为每个级别的菜单项增加一一个子菜单项，负责查看该级别的“英雄榜”。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082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15786" y="1145961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002557" y="2980266"/>
            <a:ext cx="6186885" cy="897467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测试文档部分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89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014265" y="2980265"/>
            <a:ext cx="5996385" cy="897467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小组成员及分工</a:t>
            </a: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说明</a:t>
            </a:r>
            <a:r>
              <a:rPr lang="zh-CN" altLang="en-US" b="1" dirty="0">
                <a:cs typeface="+mn-ea"/>
                <a:sym typeface="+mn-lt"/>
              </a:rPr>
              <a:t>流程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08DA33-57D0-45C2-83DF-16B69F524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69067"/>
            <a:ext cx="12192000" cy="59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0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en-US" altLang="zh-CN" b="1" dirty="0">
                <a:cs typeface="+mn-ea"/>
                <a:sym typeface="+mn-lt"/>
              </a:rPr>
              <a:t>One </a:t>
            </a:r>
            <a:r>
              <a:rPr lang="zh-CN" altLang="en-US" b="1" dirty="0">
                <a:cs typeface="+mn-ea"/>
                <a:sym typeface="+mn-lt"/>
              </a:rPr>
              <a:t>代码测试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17D3ED-5E2A-4C0B-997E-3A165659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08" y="1201544"/>
            <a:ext cx="10612967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按照源文件中的包语句相关的Java源文件保存到以下目录中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，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一次编译全部源文件：</a:t>
            </a:r>
            <a:endParaRPr kumimoji="0" lang="zh-CN" altLang="zh-CN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D:\ &gt;javac/ch1/data/*.java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把给出的类看作一个小框架，下面用框架中的类编写一个简单的应用程序，测试左、右动物运动换位，即在命令行表述对象的行为过程，如果表述成功（如果表述困难，说明数据模型不是很合理），那么就为以后的GUI程序设计提供了很好的对象功能测试，在后续的GUI设计中，重要的工作仅仅是为某些对象提供视图界面，并处理相应的界面事件而已。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将AppTest.java源文件按照包名保存到以下目录中：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D:\ch1\test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编译源文件：D:\javac ch1/test/AppTest.java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62433D-05F6-4252-B8CE-E364861D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61" y="1547639"/>
            <a:ext cx="9715278" cy="484998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24E3993-D1C9-4D8E-95CB-77DA31DC6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08" y="739879"/>
            <a:ext cx="74337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运行AppTest类，运行结果如图所示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9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B1AAE80B-9764-4BB0-9F57-170D0CD77CB4}"/>
              </a:ext>
            </a:extLst>
          </p:cNvPr>
          <p:cNvSpPr txBox="1">
            <a:spLocks/>
          </p:cNvSpPr>
          <p:nvPr/>
        </p:nvSpPr>
        <p:spPr>
          <a:xfrm>
            <a:off x="805613" y="108425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+mn-ea"/>
                <a:sym typeface="+mn-lt"/>
              </a:rPr>
              <a:t>Part Two APP</a:t>
            </a:r>
            <a:r>
              <a:rPr lang="zh-CN" altLang="en-US" b="1" dirty="0">
                <a:cs typeface="+mn-ea"/>
                <a:sym typeface="+mn-lt"/>
              </a:rPr>
              <a:t>测试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FF7FAF-07A8-4150-9DC0-C964DE18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05" y="911890"/>
            <a:ext cx="850604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1、课本代码实现的基本功能版本的app测试：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0D6DAA-B07F-4A36-9052-660BF6F9CD59}"/>
              </a:ext>
            </a:extLst>
          </p:cNvPr>
          <p:cNvSpPr/>
          <p:nvPr/>
        </p:nvSpPr>
        <p:spPr>
          <a:xfrm>
            <a:off x="618461" y="1600532"/>
            <a:ext cx="1095507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）测试步骤：</a:t>
            </a:r>
            <a:endParaRPr lang="zh-CN" altLang="zh-CN" sz="2000" b="1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3DC454-D366-4DBA-AEFA-2E9EAEA15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8"/>
          <a:stretch/>
        </p:blipFill>
        <p:spPr>
          <a:xfrm>
            <a:off x="1293870" y="3429000"/>
            <a:ext cx="9391610" cy="235761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9F55C20-B694-4DE8-B40C-4316BA10F3CD}"/>
              </a:ext>
            </a:extLst>
          </p:cNvPr>
          <p:cNvSpPr/>
          <p:nvPr/>
        </p:nvSpPr>
        <p:spPr>
          <a:xfrm>
            <a:off x="618461" y="2438710"/>
            <a:ext cx="3496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60"/>
              </a:spcBef>
              <a:spcAft>
                <a:spcPts val="960"/>
              </a:spcAft>
            </a:pPr>
            <a:r>
              <a:rPr lang="zh-CN" altLang="zh-CN" sz="2000" b="1" dirty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回车得到</a:t>
            </a:r>
            <a:r>
              <a:rPr lang="en-US" altLang="zh-CN" sz="2000" b="1" dirty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app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视图如图所示：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11673C-AA6F-47B8-87F0-34D16328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26" y="2996427"/>
            <a:ext cx="9938548" cy="356705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C348B2C-B5BC-473C-B97F-562EEC5D69EA}"/>
              </a:ext>
            </a:extLst>
          </p:cNvPr>
          <p:cNvSpPr/>
          <p:nvPr/>
        </p:nvSpPr>
        <p:spPr>
          <a:xfrm>
            <a:off x="618461" y="2339196"/>
            <a:ext cx="1095507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60"/>
              </a:spcBef>
              <a:spcAft>
                <a:spcPts val="960"/>
              </a:spcAft>
            </a:pPr>
            <a:r>
              <a:rPr lang="zh-CN" altLang="zh-CN" sz="2000" b="1" dirty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打开命令窗口，输入：</a:t>
            </a:r>
            <a:r>
              <a:rPr lang="en-US" altLang="zh-CN" sz="2000" b="1" dirty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java -jar animalGame.jar</a:t>
            </a:r>
            <a:r>
              <a:rPr lang="zh-CN" altLang="zh-CN" sz="2000" b="1" dirty="0">
                <a:latin typeface="+mn-ea"/>
                <a:cs typeface="宋体" panose="02010600030101010101" pitchFamily="2" charset="-122"/>
              </a:rPr>
              <a:t> 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得到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下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图</a:t>
            </a:r>
            <a:endParaRPr lang="zh-CN" altLang="zh-CN" sz="2000" b="1" dirty="0">
              <a:latin typeface="+mn-ea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6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A1C0D08-DC96-46F9-BB0C-C99AEC167A32}"/>
              </a:ext>
            </a:extLst>
          </p:cNvPr>
          <p:cNvSpPr txBox="1">
            <a:spLocks/>
          </p:cNvSpPr>
          <p:nvPr/>
        </p:nvSpPr>
        <p:spPr>
          <a:xfrm>
            <a:off x="805613" y="108425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+mn-ea"/>
                <a:sym typeface="+mn-lt"/>
              </a:rPr>
              <a:t>Part Two APP</a:t>
            </a:r>
            <a:r>
              <a:rPr lang="zh-CN" altLang="en-US" b="1" dirty="0">
                <a:cs typeface="+mn-ea"/>
                <a:sym typeface="+mn-lt"/>
              </a:rPr>
              <a:t>测试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800DAC-8D93-4F77-9C27-90D422CE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13" y="1026740"/>
            <a:ext cx="283603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2）游戏功能测试：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游戏基本功能测试：【图片名：游戏基本功能】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B259C8-6CEB-42FC-A5C4-4015FA26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30" y="1766395"/>
            <a:ext cx="3242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游戏基本功能</a:t>
            </a:r>
            <a:endParaRPr kumimoji="0" lang="zh-CN" altLang="zh-C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7DB538-0DDE-4494-AE7E-9AC0FF34C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48" y="2551813"/>
            <a:ext cx="8928704" cy="32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39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247CE52-06FF-4822-9EA0-D4B753C67EA9}"/>
              </a:ext>
            </a:extLst>
          </p:cNvPr>
          <p:cNvSpPr txBox="1">
            <a:spLocks/>
          </p:cNvSpPr>
          <p:nvPr/>
        </p:nvSpPr>
        <p:spPr>
          <a:xfrm>
            <a:off x="805613" y="108425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+mn-ea"/>
                <a:sym typeface="+mn-lt"/>
              </a:rPr>
              <a:t>Part Two APP</a:t>
            </a:r>
            <a:r>
              <a:rPr lang="zh-CN" altLang="en-US" b="1" dirty="0">
                <a:cs typeface="+mn-ea"/>
                <a:sym typeface="+mn-lt"/>
              </a:rPr>
              <a:t>测试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6B36B1-FAF1-4578-A260-688D7141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05" y="911890"/>
            <a:ext cx="850604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333333"/>
                </a:solidFill>
                <a:latin typeface="+mn-ea"/>
              </a:rPr>
              <a:t>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、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</a:rPr>
              <a:t>完成课设题目版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的app测试：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6C9FE9-828E-44C8-96B9-EC4C2103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13" y="1933432"/>
            <a:ext cx="6751674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打开命令窗口，输入：java -jar jarcs.jar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得到如下图：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7313C6-42E6-452F-8507-0DE24604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3716083"/>
            <a:ext cx="10925175" cy="16287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D81832F-60C7-47B4-B65B-901A5F903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13" y="1948153"/>
            <a:ext cx="46464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回车得到app视图如图所示：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8A482F-A8B0-451A-A7C8-574B30AA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034" y="2956273"/>
            <a:ext cx="8509929" cy="357663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73B515F-A6DB-44CF-AE07-B5B526907BFC}"/>
              </a:ext>
            </a:extLst>
          </p:cNvPr>
          <p:cNvSpPr/>
          <p:nvPr/>
        </p:nvSpPr>
        <p:spPr>
          <a:xfrm>
            <a:off x="603509" y="1266902"/>
            <a:ext cx="1095507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）测试步骤：</a:t>
            </a:r>
            <a:endParaRPr lang="zh-CN" altLang="zh-CN" sz="2000" b="1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0276566E-EDFB-40DD-B151-22B1B4508D2E}"/>
              </a:ext>
            </a:extLst>
          </p:cNvPr>
          <p:cNvSpPr txBox="1">
            <a:spLocks/>
          </p:cNvSpPr>
          <p:nvPr/>
        </p:nvSpPr>
        <p:spPr>
          <a:xfrm>
            <a:off x="805613" y="108425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+mn-ea"/>
                <a:sym typeface="+mn-lt"/>
              </a:rPr>
              <a:t>Part Two APP</a:t>
            </a:r>
            <a:r>
              <a:rPr lang="zh-CN" altLang="en-US" b="1" dirty="0">
                <a:cs typeface="+mn-ea"/>
                <a:sym typeface="+mn-lt"/>
              </a:rPr>
              <a:t>测试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BFF784-2A31-41C4-ABD6-E746A30C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05" y="911890"/>
            <a:ext cx="850604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333333"/>
                </a:solidFill>
                <a:latin typeface="+mn-ea"/>
              </a:rPr>
              <a:t>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、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</a:rPr>
              <a:t>完成课设题目版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的app测试：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0E1E67-7B69-441D-B16C-01E747EB1CD6}"/>
              </a:ext>
            </a:extLst>
          </p:cNvPr>
          <p:cNvSpPr/>
          <p:nvPr/>
        </p:nvSpPr>
        <p:spPr>
          <a:xfrm>
            <a:off x="603509" y="1360025"/>
            <a:ext cx="1095507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游戏功能测试</a:t>
            </a:r>
            <a:r>
              <a:rPr lang="zh-CN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：</a:t>
            </a:r>
            <a:endParaRPr lang="zh-CN" altLang="zh-CN" sz="2000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A5D925-FBD1-463D-BDDB-900313C2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72" y="2132840"/>
            <a:ext cx="71238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游戏功能如图所示基本游戏功能实现。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24BE016-3EAC-4BBE-AB44-D86ACDEB1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13" y="2132840"/>
            <a:ext cx="64433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难易级别选择功能的实现：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8436CD-A00E-47EA-BC2B-82ECB0F8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81" y="2693930"/>
            <a:ext cx="9072953" cy="38132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40DF7D-A771-4832-B16D-4E5681A2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40" y="2791114"/>
            <a:ext cx="8610490" cy="36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0276566E-EDFB-40DD-B151-22B1B4508D2E}"/>
              </a:ext>
            </a:extLst>
          </p:cNvPr>
          <p:cNvSpPr txBox="1">
            <a:spLocks/>
          </p:cNvSpPr>
          <p:nvPr/>
        </p:nvSpPr>
        <p:spPr>
          <a:xfrm>
            <a:off x="805613" y="108425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+mn-ea"/>
                <a:sym typeface="+mn-lt"/>
              </a:rPr>
              <a:t>Part Two APP</a:t>
            </a:r>
            <a:r>
              <a:rPr lang="zh-CN" altLang="en-US" b="1" dirty="0">
                <a:cs typeface="+mn-ea"/>
                <a:sym typeface="+mn-lt"/>
              </a:rPr>
              <a:t>测试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BFF784-2A31-41C4-ABD6-E746A30C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05" y="911890"/>
            <a:ext cx="850604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333333"/>
                </a:solidFill>
                <a:latin typeface="+mn-ea"/>
              </a:rPr>
              <a:t>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、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</a:rPr>
              <a:t>完成课设题目版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的app测试：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0E1E67-7B69-441D-B16C-01E747EB1CD6}"/>
              </a:ext>
            </a:extLst>
          </p:cNvPr>
          <p:cNvSpPr/>
          <p:nvPr/>
        </p:nvSpPr>
        <p:spPr>
          <a:xfrm>
            <a:off x="603509" y="1360025"/>
            <a:ext cx="1095507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游戏功能测试</a:t>
            </a:r>
            <a:r>
              <a:rPr lang="zh-CN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：</a:t>
            </a:r>
            <a:endParaRPr lang="zh-CN" altLang="zh-CN" sz="2000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61924-AD62-436F-B6B4-0959325E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379" y="2180224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小猫小狗图片可自行选择功能如下图所示：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2A5E1-9AEE-43E8-8B03-FE31F1D2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379" y="2202105"/>
            <a:ext cx="6262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英雄榜排行功能：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58B7EB-CAC4-434D-B9AD-B12A0CEC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60" y="2832460"/>
            <a:ext cx="8732972" cy="36703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60A648-1CBD-4F5D-8E38-DBDD39A18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13" y="2832460"/>
            <a:ext cx="8504666" cy="35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0276566E-EDFB-40DD-B151-22B1B4508D2E}"/>
              </a:ext>
            </a:extLst>
          </p:cNvPr>
          <p:cNvSpPr txBox="1">
            <a:spLocks/>
          </p:cNvSpPr>
          <p:nvPr/>
        </p:nvSpPr>
        <p:spPr>
          <a:xfrm>
            <a:off x="805613" y="108425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+mn-ea"/>
                <a:sym typeface="+mn-lt"/>
              </a:rPr>
              <a:t>Part Two APP</a:t>
            </a:r>
            <a:r>
              <a:rPr lang="zh-CN" altLang="en-US" b="1" dirty="0">
                <a:cs typeface="+mn-ea"/>
                <a:sym typeface="+mn-lt"/>
              </a:rPr>
              <a:t>测试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BFF784-2A31-41C4-ABD6-E746A30C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05" y="911890"/>
            <a:ext cx="850604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333333"/>
                </a:solidFill>
                <a:latin typeface="+mn-ea"/>
              </a:rPr>
              <a:t>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、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</a:rPr>
              <a:t>完成课设题目版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的app测试：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0E1E67-7B69-441D-B16C-01E747EB1CD6}"/>
              </a:ext>
            </a:extLst>
          </p:cNvPr>
          <p:cNvSpPr/>
          <p:nvPr/>
        </p:nvSpPr>
        <p:spPr>
          <a:xfrm>
            <a:off x="603509" y="1360025"/>
            <a:ext cx="1095507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游戏功能测试</a:t>
            </a:r>
            <a:r>
              <a:rPr lang="zh-CN" altLang="zh-CN" sz="2400" b="1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：</a:t>
            </a:r>
            <a:endParaRPr lang="zh-CN" altLang="zh-CN" sz="2000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56D206-5812-49CA-A621-79ACB881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51" y="2204551"/>
            <a:ext cx="5805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计时功能如下：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BD6E7B-D9FE-4121-93BB-C68861F9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60" y="2837352"/>
            <a:ext cx="8547480" cy="35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15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94037" y="3090863"/>
            <a:ext cx="6003925" cy="1312862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844168" cy="461434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one </a:t>
            </a:r>
            <a:r>
              <a:rPr lang="zh-CN" altLang="en-US" b="1" dirty="0">
                <a:cs typeface="+mn-ea"/>
                <a:sym typeface="+mn-lt"/>
              </a:rPr>
              <a:t>人员组成及分工</a:t>
            </a:r>
          </a:p>
        </p:txBody>
      </p:sp>
      <p:grpSp>
        <p:nvGrpSpPr>
          <p:cNvPr id="4" name="Group 75"/>
          <p:cNvGrpSpPr/>
          <p:nvPr/>
        </p:nvGrpSpPr>
        <p:grpSpPr>
          <a:xfrm rot="5400000">
            <a:off x="334146" y="1817174"/>
            <a:ext cx="1755703" cy="2069881"/>
            <a:chOff x="1120775" y="1730534"/>
            <a:chExt cx="1085850" cy="1280160"/>
          </a:xfrm>
        </p:grpSpPr>
        <p:cxnSp>
          <p:nvCxnSpPr>
            <p:cNvPr id="5" name="Straight Connector 77"/>
            <p:cNvCxnSpPr/>
            <p:nvPr/>
          </p:nvCxnSpPr>
          <p:spPr>
            <a:xfrm rot="5400000">
              <a:off x="701040" y="2369820"/>
              <a:ext cx="128016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1"/>
            <p:cNvGrpSpPr/>
            <p:nvPr/>
          </p:nvGrpSpPr>
          <p:grpSpPr>
            <a:xfrm>
              <a:off x="1120775" y="1838325"/>
              <a:ext cx="1085850" cy="1077920"/>
              <a:chOff x="3810000" y="1948650"/>
              <a:chExt cx="1085850" cy="1077920"/>
            </a:xfrm>
          </p:grpSpPr>
          <p:sp>
            <p:nvSpPr>
              <p:cNvPr id="7" name="Trapezoid 95"/>
              <p:cNvSpPr/>
              <p:nvPr/>
            </p:nvSpPr>
            <p:spPr>
              <a:xfrm rot="5400000" flipH="1">
                <a:off x="3665141" y="2318934"/>
                <a:ext cx="892968" cy="152400"/>
              </a:xfrm>
              <a:prstGeom prst="trapezoid">
                <a:avLst>
                  <a:gd name="adj" fmla="val 6250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8" name="Parallelogram 96"/>
              <p:cNvSpPr/>
              <p:nvPr/>
            </p:nvSpPr>
            <p:spPr>
              <a:xfrm rot="16200000" flipV="1">
                <a:off x="3508373" y="2343942"/>
                <a:ext cx="984254" cy="381000"/>
              </a:xfrm>
              <a:prstGeom prst="parallelogram">
                <a:avLst>
                  <a:gd name="adj" fmla="val 6324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9" name="Freeform 97"/>
              <p:cNvSpPr/>
              <p:nvPr/>
            </p:nvSpPr>
            <p:spPr>
              <a:xfrm rot="10800000" flipH="1" flipV="1">
                <a:off x="3810000" y="2286000"/>
                <a:ext cx="1085850" cy="740570"/>
              </a:xfrm>
              <a:custGeom>
                <a:avLst/>
                <a:gdLst>
                  <a:gd name="connsiteX0" fmla="*/ 0 w 838200"/>
                  <a:gd name="connsiteY0" fmla="*/ 0 h 657225"/>
                  <a:gd name="connsiteX1" fmla="*/ 838200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609600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483079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483079 w 838200"/>
                  <a:gd name="connsiteY1" fmla="*/ 0 h 657225"/>
                  <a:gd name="connsiteX2" fmla="*/ 602916 w 838200"/>
                  <a:gd name="connsiteY2" fmla="*/ 0 h 657225"/>
                  <a:gd name="connsiteX3" fmla="*/ 838200 w 838200"/>
                  <a:gd name="connsiteY3" fmla="*/ 657225 h 657225"/>
                  <a:gd name="connsiteX4" fmla="*/ 0 w 838200"/>
                  <a:gd name="connsiteY4" fmla="*/ 657225 h 657225"/>
                  <a:gd name="connsiteX5" fmla="*/ 0 w 838200"/>
                  <a:gd name="connsiteY5" fmla="*/ 0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657225">
                    <a:moveTo>
                      <a:pt x="0" y="0"/>
                    </a:moveTo>
                    <a:lnTo>
                      <a:pt x="483079" y="0"/>
                    </a:lnTo>
                    <a:lnTo>
                      <a:pt x="602916" y="0"/>
                    </a:lnTo>
                    <a:lnTo>
                      <a:pt x="838200" y="657225"/>
                    </a:lnTo>
                    <a:lnTo>
                      <a:pt x="0" y="657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639186" y="2406385"/>
            <a:ext cx="578592" cy="445729"/>
            <a:chOff x="2486025" y="3619500"/>
            <a:chExt cx="1500188" cy="11557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7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591252" y="394209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张雷婷</a:t>
            </a:r>
          </a:p>
        </p:txBody>
      </p:sp>
      <p:sp>
        <p:nvSpPr>
          <p:cNvPr id="101" name="矩形 100"/>
          <p:cNvSpPr/>
          <p:nvPr/>
        </p:nvSpPr>
        <p:spPr>
          <a:xfrm>
            <a:off x="-82498" y="4446462"/>
            <a:ext cx="2031325" cy="34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需求文档、流程图</a:t>
            </a:r>
          </a:p>
        </p:txBody>
      </p:sp>
      <p:grpSp>
        <p:nvGrpSpPr>
          <p:cNvPr id="17" name="Group 123"/>
          <p:cNvGrpSpPr/>
          <p:nvPr/>
        </p:nvGrpSpPr>
        <p:grpSpPr>
          <a:xfrm rot="5400000">
            <a:off x="2832478" y="1817174"/>
            <a:ext cx="1755703" cy="2069881"/>
            <a:chOff x="1120775" y="1730534"/>
            <a:chExt cx="1085850" cy="1280160"/>
          </a:xfrm>
        </p:grpSpPr>
        <p:cxnSp>
          <p:nvCxnSpPr>
            <p:cNvPr id="18" name="Straight Connector 124"/>
            <p:cNvCxnSpPr/>
            <p:nvPr/>
          </p:nvCxnSpPr>
          <p:spPr>
            <a:xfrm rot="5400000">
              <a:off x="701040" y="2369820"/>
              <a:ext cx="128016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1"/>
            <p:cNvGrpSpPr/>
            <p:nvPr/>
          </p:nvGrpSpPr>
          <p:grpSpPr>
            <a:xfrm>
              <a:off x="1120775" y="1838325"/>
              <a:ext cx="1085850" cy="1077920"/>
              <a:chOff x="3810000" y="1948650"/>
              <a:chExt cx="1085850" cy="1077920"/>
            </a:xfrm>
          </p:grpSpPr>
          <p:sp>
            <p:nvSpPr>
              <p:cNvPr id="20" name="Trapezoid 135"/>
              <p:cNvSpPr/>
              <p:nvPr/>
            </p:nvSpPr>
            <p:spPr>
              <a:xfrm rot="5400000" flipH="1">
                <a:off x="3665141" y="2318934"/>
                <a:ext cx="892968" cy="152400"/>
              </a:xfrm>
              <a:prstGeom prst="trapezoid">
                <a:avLst>
                  <a:gd name="adj" fmla="val 6250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1" name="Parallelogram 136"/>
              <p:cNvSpPr/>
              <p:nvPr/>
            </p:nvSpPr>
            <p:spPr>
              <a:xfrm rot="16200000" flipV="1">
                <a:off x="3508373" y="2343942"/>
                <a:ext cx="984254" cy="381000"/>
              </a:xfrm>
              <a:prstGeom prst="parallelogram">
                <a:avLst>
                  <a:gd name="adj" fmla="val 6324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2" name="Freeform 137"/>
              <p:cNvSpPr/>
              <p:nvPr/>
            </p:nvSpPr>
            <p:spPr>
              <a:xfrm rot="10800000" flipH="1" flipV="1">
                <a:off x="3810000" y="2286000"/>
                <a:ext cx="1085850" cy="740570"/>
              </a:xfrm>
              <a:custGeom>
                <a:avLst/>
                <a:gdLst>
                  <a:gd name="connsiteX0" fmla="*/ 0 w 838200"/>
                  <a:gd name="connsiteY0" fmla="*/ 0 h 657225"/>
                  <a:gd name="connsiteX1" fmla="*/ 838200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609600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483079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483079 w 838200"/>
                  <a:gd name="connsiteY1" fmla="*/ 0 h 657225"/>
                  <a:gd name="connsiteX2" fmla="*/ 602916 w 838200"/>
                  <a:gd name="connsiteY2" fmla="*/ 0 h 657225"/>
                  <a:gd name="connsiteX3" fmla="*/ 838200 w 838200"/>
                  <a:gd name="connsiteY3" fmla="*/ 657225 h 657225"/>
                  <a:gd name="connsiteX4" fmla="*/ 0 w 838200"/>
                  <a:gd name="connsiteY4" fmla="*/ 657225 h 657225"/>
                  <a:gd name="connsiteX5" fmla="*/ 0 w 838200"/>
                  <a:gd name="connsiteY5" fmla="*/ 0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657225">
                    <a:moveTo>
                      <a:pt x="0" y="0"/>
                    </a:moveTo>
                    <a:lnTo>
                      <a:pt x="483079" y="0"/>
                    </a:lnTo>
                    <a:lnTo>
                      <a:pt x="602916" y="0"/>
                    </a:lnTo>
                    <a:lnTo>
                      <a:pt x="838200" y="657225"/>
                    </a:lnTo>
                    <a:lnTo>
                      <a:pt x="0" y="657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3137518" y="2406385"/>
            <a:ext cx="578592" cy="445729"/>
            <a:chOff x="2486025" y="3619500"/>
            <a:chExt cx="1500188" cy="1155700"/>
          </a:xfrm>
          <a:solidFill>
            <a:schemeClr val="bg1"/>
          </a:solidFill>
        </p:grpSpPr>
        <p:sp>
          <p:nvSpPr>
            <p:cNvPr id="83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2" name="矩形 101"/>
          <p:cNvSpPr/>
          <p:nvPr/>
        </p:nvSpPr>
        <p:spPr>
          <a:xfrm>
            <a:off x="3190039" y="394209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曾媛</a:t>
            </a:r>
          </a:p>
        </p:txBody>
      </p:sp>
      <p:sp>
        <p:nvSpPr>
          <p:cNvPr id="103" name="矩形 102"/>
          <p:cNvSpPr/>
          <p:nvPr/>
        </p:nvSpPr>
        <p:spPr>
          <a:xfrm>
            <a:off x="2418708" y="4406400"/>
            <a:ext cx="2031325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程序及源代码、测试文档及测试代码</a:t>
            </a:r>
          </a:p>
        </p:txBody>
      </p:sp>
      <p:grpSp>
        <p:nvGrpSpPr>
          <p:cNvPr id="26" name="Group 144"/>
          <p:cNvGrpSpPr/>
          <p:nvPr/>
        </p:nvGrpSpPr>
        <p:grpSpPr>
          <a:xfrm rot="5400000">
            <a:off x="5349862" y="1826699"/>
            <a:ext cx="1755703" cy="2069881"/>
            <a:chOff x="1120775" y="1730534"/>
            <a:chExt cx="1085850" cy="1280160"/>
          </a:xfrm>
        </p:grpSpPr>
        <p:cxnSp>
          <p:nvCxnSpPr>
            <p:cNvPr id="27" name="Straight Connector 145"/>
            <p:cNvCxnSpPr/>
            <p:nvPr/>
          </p:nvCxnSpPr>
          <p:spPr>
            <a:xfrm rot="5400000">
              <a:off x="701040" y="2369820"/>
              <a:ext cx="128016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11"/>
            <p:cNvGrpSpPr/>
            <p:nvPr/>
          </p:nvGrpSpPr>
          <p:grpSpPr>
            <a:xfrm>
              <a:off x="1120775" y="1838325"/>
              <a:ext cx="1085850" cy="1077920"/>
              <a:chOff x="3810000" y="1948650"/>
              <a:chExt cx="1085850" cy="1077920"/>
            </a:xfrm>
          </p:grpSpPr>
          <p:sp>
            <p:nvSpPr>
              <p:cNvPr id="29" name="Trapezoid 147"/>
              <p:cNvSpPr/>
              <p:nvPr/>
            </p:nvSpPr>
            <p:spPr>
              <a:xfrm rot="5400000" flipH="1">
                <a:off x="3665141" y="2318934"/>
                <a:ext cx="892968" cy="152400"/>
              </a:xfrm>
              <a:prstGeom prst="trapezoid">
                <a:avLst>
                  <a:gd name="adj" fmla="val 6250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0" name="Parallelogram 148"/>
              <p:cNvSpPr/>
              <p:nvPr/>
            </p:nvSpPr>
            <p:spPr>
              <a:xfrm rot="16200000" flipV="1">
                <a:off x="3508373" y="2343942"/>
                <a:ext cx="984254" cy="381000"/>
              </a:xfrm>
              <a:prstGeom prst="parallelogram">
                <a:avLst>
                  <a:gd name="adj" fmla="val 6324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149"/>
              <p:cNvSpPr/>
              <p:nvPr/>
            </p:nvSpPr>
            <p:spPr>
              <a:xfrm rot="10800000" flipH="1" flipV="1">
                <a:off x="3810000" y="2286000"/>
                <a:ext cx="1085850" cy="740570"/>
              </a:xfrm>
              <a:custGeom>
                <a:avLst/>
                <a:gdLst>
                  <a:gd name="connsiteX0" fmla="*/ 0 w 838200"/>
                  <a:gd name="connsiteY0" fmla="*/ 0 h 657225"/>
                  <a:gd name="connsiteX1" fmla="*/ 838200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609600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483079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483079 w 838200"/>
                  <a:gd name="connsiteY1" fmla="*/ 0 h 657225"/>
                  <a:gd name="connsiteX2" fmla="*/ 602916 w 838200"/>
                  <a:gd name="connsiteY2" fmla="*/ 0 h 657225"/>
                  <a:gd name="connsiteX3" fmla="*/ 838200 w 838200"/>
                  <a:gd name="connsiteY3" fmla="*/ 657225 h 657225"/>
                  <a:gd name="connsiteX4" fmla="*/ 0 w 838200"/>
                  <a:gd name="connsiteY4" fmla="*/ 657225 h 657225"/>
                  <a:gd name="connsiteX5" fmla="*/ 0 w 838200"/>
                  <a:gd name="connsiteY5" fmla="*/ 0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657225">
                    <a:moveTo>
                      <a:pt x="0" y="0"/>
                    </a:moveTo>
                    <a:lnTo>
                      <a:pt x="483079" y="0"/>
                    </a:lnTo>
                    <a:lnTo>
                      <a:pt x="602916" y="0"/>
                    </a:lnTo>
                    <a:lnTo>
                      <a:pt x="838200" y="657225"/>
                    </a:lnTo>
                    <a:lnTo>
                      <a:pt x="0" y="657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5654902" y="2415910"/>
            <a:ext cx="578592" cy="445729"/>
            <a:chOff x="2486025" y="3619500"/>
            <a:chExt cx="1500188" cy="1155700"/>
          </a:xfrm>
          <a:solidFill>
            <a:schemeClr val="bg1"/>
          </a:solidFill>
        </p:grpSpPr>
        <p:sp>
          <p:nvSpPr>
            <p:cNvPr id="86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5672259" y="3951621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辛红霖</a:t>
            </a:r>
          </a:p>
        </p:txBody>
      </p:sp>
      <p:sp>
        <p:nvSpPr>
          <p:cNvPr id="105" name="矩形 104"/>
          <p:cNvSpPr/>
          <p:nvPr/>
        </p:nvSpPr>
        <p:spPr>
          <a:xfrm>
            <a:off x="5080337" y="4447998"/>
            <a:ext cx="2031325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程序发布、使用文档的编写</a:t>
            </a:r>
          </a:p>
        </p:txBody>
      </p:sp>
      <p:grpSp>
        <p:nvGrpSpPr>
          <p:cNvPr id="35" name="Group 153"/>
          <p:cNvGrpSpPr/>
          <p:nvPr/>
        </p:nvGrpSpPr>
        <p:grpSpPr>
          <a:xfrm rot="5400000">
            <a:off x="7819619" y="1845749"/>
            <a:ext cx="1755703" cy="2069881"/>
            <a:chOff x="1120775" y="1730534"/>
            <a:chExt cx="1085850" cy="1280160"/>
          </a:xfrm>
        </p:grpSpPr>
        <p:cxnSp>
          <p:nvCxnSpPr>
            <p:cNvPr id="36" name="Straight Connector 154"/>
            <p:cNvCxnSpPr/>
            <p:nvPr/>
          </p:nvCxnSpPr>
          <p:spPr>
            <a:xfrm rot="5400000">
              <a:off x="701040" y="2369820"/>
              <a:ext cx="128016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11"/>
            <p:cNvGrpSpPr/>
            <p:nvPr/>
          </p:nvGrpSpPr>
          <p:grpSpPr>
            <a:xfrm>
              <a:off x="1120775" y="1838325"/>
              <a:ext cx="1085850" cy="1077920"/>
              <a:chOff x="3810000" y="1948650"/>
              <a:chExt cx="1085850" cy="1077920"/>
            </a:xfrm>
          </p:grpSpPr>
          <p:sp>
            <p:nvSpPr>
              <p:cNvPr id="38" name="Trapezoid 156"/>
              <p:cNvSpPr/>
              <p:nvPr/>
            </p:nvSpPr>
            <p:spPr>
              <a:xfrm rot="5400000" flipH="1">
                <a:off x="3665141" y="2318934"/>
                <a:ext cx="892968" cy="152400"/>
              </a:xfrm>
              <a:prstGeom prst="trapezoid">
                <a:avLst>
                  <a:gd name="adj" fmla="val 6250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39" name="Parallelogram 157"/>
              <p:cNvSpPr/>
              <p:nvPr/>
            </p:nvSpPr>
            <p:spPr>
              <a:xfrm rot="16200000" flipV="1">
                <a:off x="3508373" y="2343942"/>
                <a:ext cx="984254" cy="381000"/>
              </a:xfrm>
              <a:prstGeom prst="parallelogram">
                <a:avLst>
                  <a:gd name="adj" fmla="val 6324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158"/>
              <p:cNvSpPr/>
              <p:nvPr/>
            </p:nvSpPr>
            <p:spPr>
              <a:xfrm rot="10800000" flipH="1" flipV="1">
                <a:off x="3810000" y="2286000"/>
                <a:ext cx="1085850" cy="740570"/>
              </a:xfrm>
              <a:custGeom>
                <a:avLst/>
                <a:gdLst>
                  <a:gd name="connsiteX0" fmla="*/ 0 w 838200"/>
                  <a:gd name="connsiteY0" fmla="*/ 0 h 657225"/>
                  <a:gd name="connsiteX1" fmla="*/ 838200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609600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483079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483079 w 838200"/>
                  <a:gd name="connsiteY1" fmla="*/ 0 h 657225"/>
                  <a:gd name="connsiteX2" fmla="*/ 602916 w 838200"/>
                  <a:gd name="connsiteY2" fmla="*/ 0 h 657225"/>
                  <a:gd name="connsiteX3" fmla="*/ 838200 w 838200"/>
                  <a:gd name="connsiteY3" fmla="*/ 657225 h 657225"/>
                  <a:gd name="connsiteX4" fmla="*/ 0 w 838200"/>
                  <a:gd name="connsiteY4" fmla="*/ 657225 h 657225"/>
                  <a:gd name="connsiteX5" fmla="*/ 0 w 838200"/>
                  <a:gd name="connsiteY5" fmla="*/ 0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657225">
                    <a:moveTo>
                      <a:pt x="0" y="0"/>
                    </a:moveTo>
                    <a:lnTo>
                      <a:pt x="483079" y="0"/>
                    </a:lnTo>
                    <a:lnTo>
                      <a:pt x="602916" y="0"/>
                    </a:lnTo>
                    <a:lnTo>
                      <a:pt x="838200" y="657225"/>
                    </a:lnTo>
                    <a:lnTo>
                      <a:pt x="0" y="657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8128802" y="2434960"/>
            <a:ext cx="578592" cy="445729"/>
            <a:chOff x="2486025" y="3619500"/>
            <a:chExt cx="1500188" cy="1155700"/>
          </a:xfrm>
          <a:solidFill>
            <a:schemeClr val="bg1"/>
          </a:solidFill>
        </p:grpSpPr>
        <p:sp>
          <p:nvSpPr>
            <p:cNvPr id="98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8175493" y="397067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王承阔</a:t>
            </a:r>
          </a:p>
        </p:txBody>
      </p:sp>
      <p:sp>
        <p:nvSpPr>
          <p:cNvPr id="107" name="矩形 106"/>
          <p:cNvSpPr/>
          <p:nvPr/>
        </p:nvSpPr>
        <p:spPr>
          <a:xfrm>
            <a:off x="7535089" y="4447998"/>
            <a:ext cx="2031325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视图设计部分、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GUI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程序</a:t>
            </a:r>
          </a:p>
        </p:txBody>
      </p:sp>
      <p:grpSp>
        <p:nvGrpSpPr>
          <p:cNvPr id="52" name="Group 153">
            <a:extLst>
              <a:ext uri="{FF2B5EF4-FFF2-40B4-BE49-F238E27FC236}">
                <a16:creationId xmlns:a16="http://schemas.microsoft.com/office/drawing/2014/main" id="{EAC1FC06-E43B-4C76-B0D3-640A461F56AF}"/>
              </a:ext>
            </a:extLst>
          </p:cNvPr>
          <p:cNvGrpSpPr/>
          <p:nvPr/>
        </p:nvGrpSpPr>
        <p:grpSpPr>
          <a:xfrm rot="5400000">
            <a:off x="10249523" y="1857068"/>
            <a:ext cx="1755703" cy="2069881"/>
            <a:chOff x="1120775" y="1730534"/>
            <a:chExt cx="1085850" cy="1280160"/>
          </a:xfrm>
        </p:grpSpPr>
        <p:cxnSp>
          <p:nvCxnSpPr>
            <p:cNvPr id="58" name="Straight Connector 154">
              <a:extLst>
                <a:ext uri="{FF2B5EF4-FFF2-40B4-BE49-F238E27FC236}">
                  <a16:creationId xmlns:a16="http://schemas.microsoft.com/office/drawing/2014/main" id="{99B6272C-B4C6-4BC9-BDB1-B3E82D752AC8}"/>
                </a:ext>
              </a:extLst>
            </p:cNvPr>
            <p:cNvCxnSpPr/>
            <p:nvPr/>
          </p:nvCxnSpPr>
          <p:spPr>
            <a:xfrm rot="5400000">
              <a:off x="701040" y="2369820"/>
              <a:ext cx="128016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11">
              <a:extLst>
                <a:ext uri="{FF2B5EF4-FFF2-40B4-BE49-F238E27FC236}">
                  <a16:creationId xmlns:a16="http://schemas.microsoft.com/office/drawing/2014/main" id="{3717C60D-6612-49EB-9D3D-09D5A541E12D}"/>
                </a:ext>
              </a:extLst>
            </p:cNvPr>
            <p:cNvGrpSpPr/>
            <p:nvPr/>
          </p:nvGrpSpPr>
          <p:grpSpPr>
            <a:xfrm>
              <a:off x="1120775" y="1838325"/>
              <a:ext cx="1085850" cy="1077920"/>
              <a:chOff x="3810000" y="1948650"/>
              <a:chExt cx="1085850" cy="1077920"/>
            </a:xfrm>
          </p:grpSpPr>
          <p:sp>
            <p:nvSpPr>
              <p:cNvPr id="60" name="Trapezoid 156">
                <a:extLst>
                  <a:ext uri="{FF2B5EF4-FFF2-40B4-BE49-F238E27FC236}">
                    <a16:creationId xmlns:a16="http://schemas.microsoft.com/office/drawing/2014/main" id="{10A25C9B-F483-4EA6-AC6E-DDBB82A3551D}"/>
                  </a:ext>
                </a:extLst>
              </p:cNvPr>
              <p:cNvSpPr/>
              <p:nvPr/>
            </p:nvSpPr>
            <p:spPr>
              <a:xfrm rot="5400000" flipH="1">
                <a:off x="3665141" y="2318934"/>
                <a:ext cx="892968" cy="152400"/>
              </a:xfrm>
              <a:prstGeom prst="trapezoid">
                <a:avLst>
                  <a:gd name="adj" fmla="val 6250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1" name="Parallelogram 157">
                <a:extLst>
                  <a:ext uri="{FF2B5EF4-FFF2-40B4-BE49-F238E27FC236}">
                    <a16:creationId xmlns:a16="http://schemas.microsoft.com/office/drawing/2014/main" id="{4EE6FA61-1DDC-44E5-9E94-9D70AB1DDB16}"/>
                  </a:ext>
                </a:extLst>
              </p:cNvPr>
              <p:cNvSpPr/>
              <p:nvPr/>
            </p:nvSpPr>
            <p:spPr>
              <a:xfrm rot="16200000" flipV="1">
                <a:off x="3508373" y="2343942"/>
                <a:ext cx="984254" cy="381000"/>
              </a:xfrm>
              <a:prstGeom prst="parallelogram">
                <a:avLst>
                  <a:gd name="adj" fmla="val 63243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2" name="Freeform 158">
                <a:extLst>
                  <a:ext uri="{FF2B5EF4-FFF2-40B4-BE49-F238E27FC236}">
                    <a16:creationId xmlns:a16="http://schemas.microsoft.com/office/drawing/2014/main" id="{3D641563-3B31-4947-BCA9-90A83E8332F1}"/>
                  </a:ext>
                </a:extLst>
              </p:cNvPr>
              <p:cNvSpPr/>
              <p:nvPr/>
            </p:nvSpPr>
            <p:spPr>
              <a:xfrm rot="10800000" flipH="1" flipV="1">
                <a:off x="3810000" y="2286000"/>
                <a:ext cx="1085850" cy="740570"/>
              </a:xfrm>
              <a:custGeom>
                <a:avLst/>
                <a:gdLst>
                  <a:gd name="connsiteX0" fmla="*/ 0 w 838200"/>
                  <a:gd name="connsiteY0" fmla="*/ 0 h 657225"/>
                  <a:gd name="connsiteX1" fmla="*/ 838200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609600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483079 w 838200"/>
                  <a:gd name="connsiteY1" fmla="*/ 0 h 657225"/>
                  <a:gd name="connsiteX2" fmla="*/ 838200 w 838200"/>
                  <a:gd name="connsiteY2" fmla="*/ 657225 h 657225"/>
                  <a:gd name="connsiteX3" fmla="*/ 0 w 838200"/>
                  <a:gd name="connsiteY3" fmla="*/ 657225 h 657225"/>
                  <a:gd name="connsiteX4" fmla="*/ 0 w 838200"/>
                  <a:gd name="connsiteY4" fmla="*/ 0 h 657225"/>
                  <a:gd name="connsiteX0" fmla="*/ 0 w 838200"/>
                  <a:gd name="connsiteY0" fmla="*/ 0 h 657225"/>
                  <a:gd name="connsiteX1" fmla="*/ 483079 w 838200"/>
                  <a:gd name="connsiteY1" fmla="*/ 0 h 657225"/>
                  <a:gd name="connsiteX2" fmla="*/ 602916 w 838200"/>
                  <a:gd name="connsiteY2" fmla="*/ 0 h 657225"/>
                  <a:gd name="connsiteX3" fmla="*/ 838200 w 838200"/>
                  <a:gd name="connsiteY3" fmla="*/ 657225 h 657225"/>
                  <a:gd name="connsiteX4" fmla="*/ 0 w 838200"/>
                  <a:gd name="connsiteY4" fmla="*/ 657225 h 657225"/>
                  <a:gd name="connsiteX5" fmla="*/ 0 w 838200"/>
                  <a:gd name="connsiteY5" fmla="*/ 0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657225">
                    <a:moveTo>
                      <a:pt x="0" y="0"/>
                    </a:moveTo>
                    <a:lnTo>
                      <a:pt x="483079" y="0"/>
                    </a:lnTo>
                    <a:lnTo>
                      <a:pt x="602916" y="0"/>
                    </a:lnTo>
                    <a:lnTo>
                      <a:pt x="838200" y="657225"/>
                    </a:lnTo>
                    <a:lnTo>
                      <a:pt x="0" y="657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79D7CD0-9F7D-427F-A7C9-9E9897C45841}"/>
              </a:ext>
            </a:extLst>
          </p:cNvPr>
          <p:cNvGrpSpPr/>
          <p:nvPr/>
        </p:nvGrpSpPr>
        <p:grpSpPr>
          <a:xfrm>
            <a:off x="10558706" y="2446279"/>
            <a:ext cx="578592" cy="445729"/>
            <a:chOff x="2486025" y="3619500"/>
            <a:chExt cx="1500188" cy="1155700"/>
          </a:xfrm>
          <a:solidFill>
            <a:schemeClr val="bg1"/>
          </a:solidFill>
        </p:grpSpPr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3034388A-EB1F-4705-A1A4-2E313D174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94D69303-A2A5-40D6-8D44-64E35F74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305DF2B5-95E5-420F-AFD2-8915D1060BC3}"/>
              </a:ext>
            </a:extLst>
          </p:cNvPr>
          <p:cNvSpPr/>
          <p:nvPr/>
        </p:nvSpPr>
        <p:spPr>
          <a:xfrm>
            <a:off x="10465893" y="397067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殷玲玲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A46F812-27EF-4C0D-9C57-E07B8CE5AC4E}"/>
              </a:ext>
            </a:extLst>
          </p:cNvPr>
          <p:cNvSpPr/>
          <p:nvPr/>
        </p:nvSpPr>
        <p:spPr>
          <a:xfrm>
            <a:off x="9979944" y="4406400"/>
            <a:ext cx="2031325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制作、代表小组进行答辩</a:t>
            </a:r>
          </a:p>
        </p:txBody>
      </p:sp>
    </p:spTree>
    <p:extLst>
      <p:ext uri="{BB962C8B-B14F-4D97-AF65-F5344CB8AC3E}">
        <p14:creationId xmlns:p14="http://schemas.microsoft.com/office/powerpoint/2010/main" val="125698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课题介绍</a:t>
            </a:r>
          </a:p>
        </p:txBody>
      </p:sp>
    </p:spTree>
    <p:extLst>
      <p:ext uri="{BB962C8B-B14F-4D97-AF65-F5344CB8AC3E}">
        <p14:creationId xmlns:p14="http://schemas.microsoft.com/office/powerpoint/2010/main" val="25856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5C9005-8D4B-4ACC-A474-FBC50271C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Part one  </a:t>
            </a:r>
            <a:r>
              <a:rPr lang="zh-CN" altLang="en-US" b="1" dirty="0"/>
              <a:t>设计目的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26BD315-2F6D-42DB-B474-D97035F3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75" y="1102107"/>
            <a:ext cx="10366050" cy="145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  设计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GUI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界面的动物换位游戏，游戏的结果是让两组动物互换位置。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effectLst/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j-ea"/>
                <a:ea typeface="+mj-ea"/>
              </a:rPr>
              <a:t>（设计动物换位时需要编写</a:t>
            </a:r>
            <a:r>
              <a:rPr lang="en-US" altLang="zh-CN" sz="2400" b="1" dirty="0">
                <a:latin typeface="+mj-ea"/>
                <a:ea typeface="+mj-ea"/>
              </a:rPr>
              <a:t>12</a:t>
            </a:r>
            <a:r>
              <a:rPr lang="zh-CN" altLang="en-US" sz="2400" b="1" dirty="0">
                <a:latin typeface="+mj-ea"/>
                <a:ea typeface="+mj-ea"/>
              </a:rPr>
              <a:t>个</a:t>
            </a:r>
            <a:r>
              <a:rPr lang="en-US" altLang="zh-CN" sz="2400" b="1" dirty="0">
                <a:latin typeface="+mj-ea"/>
                <a:ea typeface="+mj-ea"/>
              </a:rPr>
              <a:t>Java</a:t>
            </a:r>
            <a:r>
              <a:rPr lang="zh-CN" altLang="en-US" sz="2400" b="1" dirty="0">
                <a:latin typeface="+mj-ea"/>
                <a:ea typeface="+mj-ea"/>
              </a:rPr>
              <a:t>源文件）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effectLst/>
              <a:latin typeface="+mj-ea"/>
              <a:ea typeface="+mj-ea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210D27-62A9-476A-88DB-FEC0FEC5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530808"/>
            <a:ext cx="12192000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23BADCE-1752-4437-82FA-99ABD4F1006F}"/>
              </a:ext>
            </a:extLst>
          </p:cNvPr>
          <p:cNvSpPr/>
          <p:nvPr/>
        </p:nvSpPr>
        <p:spPr>
          <a:xfrm>
            <a:off x="0" y="3530808"/>
            <a:ext cx="12192000" cy="2505873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605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Two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设计要求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11714" y="258014"/>
            <a:ext cx="5252710" cy="3170986"/>
            <a:chOff x="611714" y="258014"/>
            <a:chExt cx="5252710" cy="3170986"/>
          </a:xfrm>
        </p:grpSpPr>
        <p:grpSp>
          <p:nvGrpSpPr>
            <p:cNvPr id="15" name="组合 14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梯形 4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345448" y="1396834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25114" y="258014"/>
            <a:ext cx="5252710" cy="3170986"/>
            <a:chOff x="611714" y="258014"/>
            <a:chExt cx="5252710" cy="3170986"/>
          </a:xfrm>
        </p:grpSpPr>
        <p:grpSp>
          <p:nvGrpSpPr>
            <p:cNvPr id="48" name="组合 47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52" name="等腰三角形 51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4" name="梯形 53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345448" y="139683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11714" y="2831881"/>
            <a:ext cx="5252710" cy="3170986"/>
            <a:chOff x="611714" y="258014"/>
            <a:chExt cx="5252710" cy="3170986"/>
          </a:xfrm>
        </p:grpSpPr>
        <p:grpSp>
          <p:nvGrpSpPr>
            <p:cNvPr id="57" name="组合 56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61" name="等腰三角形 60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梯形 62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345448" y="139683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225114" y="2831881"/>
            <a:ext cx="5252710" cy="3170986"/>
            <a:chOff x="611714" y="258014"/>
            <a:chExt cx="5252710" cy="3170986"/>
          </a:xfrm>
        </p:grpSpPr>
        <p:grpSp>
          <p:nvGrpSpPr>
            <p:cNvPr id="66" name="组合 65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70" name="等腰三角形 69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2" name="梯形 71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3" name="等腰三角形 72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7" name="文本框 66"/>
            <p:cNvSpPr txBox="1"/>
            <p:nvPr/>
          </p:nvSpPr>
          <p:spPr>
            <a:xfrm>
              <a:off x="1345448" y="139683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D69D3E0F-85BA-4985-A73B-64FC8EE67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551" y="1493895"/>
            <a:ext cx="377484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在水平排列的7个位置上左、右各有3个类型相同的动物，中间的位置上没有动物。左边动物将其右侧视为自己的前进方向，右边动物将其左侧视为自己的前进方向。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39C6384-2738-4898-829A-584F429A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046" y="1213995"/>
            <a:ext cx="393111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     </a:t>
            </a:r>
            <a:r>
              <a:rPr kumimoji="0" lang="zh-CN" altLang="zh-CN" sz="1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单击一个动物，如果该动物的前</a:t>
            </a:r>
            <a:endParaRPr kumimoji="0" lang="en-US" altLang="zh-CN" sz="1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方位置上没有动物，该动物就跳跃到该位置上，如果该动物的前方位置上有其他动物，但相隔一位的位置上没有其他动物，该动物就越过自己前面的动物跳跃至该隔位上，其他情形下该动物不能跳跃（跳跃时不能超过两个位置）。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33EA768-31FA-42EB-9CAE-8A8A7670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551" y="4170755"/>
            <a:ext cx="38367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左面的动物只能向右方跳跃，右面的动物只能向左方跳跃。 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F18C6F8-3D12-4F97-8178-51A980808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154" y="4160013"/>
            <a:ext cx="36558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单击"撤销"按钮撤销上一次移动的动物，单击"重新开始"按钮可重新开始游戏。 </a:t>
            </a:r>
          </a:p>
        </p:txBody>
      </p:sp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236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总体设计</a:t>
            </a:r>
          </a:p>
        </p:txBody>
      </p:sp>
    </p:spTree>
    <p:extLst>
      <p:ext uri="{BB962C8B-B14F-4D97-AF65-F5344CB8AC3E}">
        <p14:creationId xmlns:p14="http://schemas.microsoft.com/office/powerpoint/2010/main" val="15859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总体设计</a:t>
            </a:r>
          </a:p>
        </p:txBody>
      </p:sp>
      <p:grpSp>
        <p:nvGrpSpPr>
          <p:cNvPr id="9" name="Group 27"/>
          <p:cNvGrpSpPr/>
          <p:nvPr/>
        </p:nvGrpSpPr>
        <p:grpSpPr>
          <a:xfrm>
            <a:off x="1265081" y="1013440"/>
            <a:ext cx="1373925" cy="5032787"/>
            <a:chOff x="2897280" y="214999"/>
            <a:chExt cx="1065120" cy="4867342"/>
          </a:xfrm>
        </p:grpSpPr>
        <p:grpSp>
          <p:nvGrpSpPr>
            <p:cNvPr id="10" name="Group 18"/>
            <p:cNvGrpSpPr/>
            <p:nvPr/>
          </p:nvGrpSpPr>
          <p:grpSpPr>
            <a:xfrm>
              <a:off x="2897280" y="214999"/>
              <a:ext cx="1065120" cy="2439102"/>
              <a:chOff x="2897280" y="204839"/>
              <a:chExt cx="1065120" cy="2439102"/>
            </a:xfrm>
          </p:grpSpPr>
          <p:sp>
            <p:nvSpPr>
              <p:cNvPr id="14" name="Manual Input 10"/>
              <p:cNvSpPr/>
              <p:nvPr/>
            </p:nvSpPr>
            <p:spPr>
              <a:xfrm flipH="1">
                <a:off x="2897280" y="204839"/>
                <a:ext cx="1065120" cy="24391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18 w 10000"/>
                  <a:gd name="connsiteY0" fmla="*/ 4474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18 w 10000"/>
                  <a:gd name="connsiteY4" fmla="*/ 447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5" name="Manual Input 10"/>
              <p:cNvSpPr/>
              <p:nvPr/>
            </p:nvSpPr>
            <p:spPr>
              <a:xfrm flipH="1">
                <a:off x="2897280" y="1424459"/>
                <a:ext cx="1065120" cy="121948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18 w 10000"/>
                  <a:gd name="connsiteY0" fmla="*/ 4474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18 w 10000"/>
                  <a:gd name="connsiteY4" fmla="*/ 447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9"/>
            <p:cNvGrpSpPr/>
            <p:nvPr/>
          </p:nvGrpSpPr>
          <p:grpSpPr>
            <a:xfrm flipV="1">
              <a:off x="2897280" y="2643239"/>
              <a:ext cx="1065120" cy="2439102"/>
              <a:chOff x="2897280" y="204839"/>
              <a:chExt cx="1065120" cy="2439102"/>
            </a:xfrm>
          </p:grpSpPr>
          <p:sp>
            <p:nvSpPr>
              <p:cNvPr id="12" name="Manual Input 10"/>
              <p:cNvSpPr/>
              <p:nvPr/>
            </p:nvSpPr>
            <p:spPr>
              <a:xfrm flipH="1">
                <a:off x="2897280" y="204839"/>
                <a:ext cx="1065120" cy="24391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18 w 10000"/>
                  <a:gd name="connsiteY0" fmla="*/ 4474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18 w 10000"/>
                  <a:gd name="connsiteY4" fmla="*/ 447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3" name="Manual Input 10"/>
              <p:cNvSpPr/>
              <p:nvPr/>
            </p:nvSpPr>
            <p:spPr>
              <a:xfrm flipH="1">
                <a:off x="2897280" y="1424459"/>
                <a:ext cx="1065120" cy="121948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18 w 10000"/>
                  <a:gd name="connsiteY0" fmla="*/ 4474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18 w 10000"/>
                  <a:gd name="connsiteY4" fmla="*/ 447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Rectangle 22"/>
          <p:cNvSpPr/>
          <p:nvPr/>
        </p:nvSpPr>
        <p:spPr>
          <a:xfrm>
            <a:off x="0" y="2263559"/>
            <a:ext cx="1275181" cy="127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02</a:t>
            </a:r>
          </a:p>
        </p:txBody>
      </p:sp>
      <p:sp>
        <p:nvSpPr>
          <p:cNvPr id="17" name="Rectangle 23"/>
          <p:cNvSpPr/>
          <p:nvPr/>
        </p:nvSpPr>
        <p:spPr>
          <a:xfrm>
            <a:off x="0" y="3500769"/>
            <a:ext cx="1275181" cy="1279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03</a:t>
            </a:r>
          </a:p>
        </p:txBody>
      </p:sp>
      <p:sp>
        <p:nvSpPr>
          <p:cNvPr id="18" name="Rectangle 24"/>
          <p:cNvSpPr/>
          <p:nvPr/>
        </p:nvSpPr>
        <p:spPr>
          <a:xfrm>
            <a:off x="0" y="4773075"/>
            <a:ext cx="1275181" cy="12797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Rectangle 25"/>
          <p:cNvSpPr/>
          <p:nvPr/>
        </p:nvSpPr>
        <p:spPr>
          <a:xfrm>
            <a:off x="0" y="1013440"/>
            <a:ext cx="1275181" cy="12797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01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633534" y="2142599"/>
            <a:ext cx="8624892" cy="709111"/>
            <a:chOff x="2633533" y="2142599"/>
            <a:chExt cx="9423645" cy="709111"/>
          </a:xfrm>
        </p:grpSpPr>
        <p:sp>
          <p:nvSpPr>
            <p:cNvPr id="8" name="Pentagon 16"/>
            <p:cNvSpPr/>
            <p:nvPr/>
          </p:nvSpPr>
          <p:spPr>
            <a:xfrm>
              <a:off x="2633533" y="2142599"/>
              <a:ext cx="8297390" cy="709111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432287" y="2215496"/>
              <a:ext cx="20441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Open Sans"/>
                </a:rPr>
                <a:t>数据模型(data)部分:</a:t>
              </a:r>
              <a:endParaRPr lang="zh-CN" altLang="zh-CN" sz="1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432287" y="2477465"/>
              <a:ext cx="8624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Open Sans"/>
                </a:rPr>
                <a:t>Animal.java、LeftAnimal.java、RightAnimal.java、Point.java、ViewForAnimal.java</a:t>
              </a:r>
              <a:endParaRPr lang="zh-CN" altLang="zh-CN" sz="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3535" y="2835276"/>
            <a:ext cx="9423643" cy="709111"/>
            <a:chOff x="2633535" y="2835276"/>
            <a:chExt cx="9423643" cy="709111"/>
          </a:xfrm>
        </p:grpSpPr>
        <p:sp>
          <p:nvSpPr>
            <p:cNvPr id="5" name="Pentagon 7"/>
            <p:cNvSpPr/>
            <p:nvPr/>
          </p:nvSpPr>
          <p:spPr>
            <a:xfrm>
              <a:off x="2633535" y="2835276"/>
              <a:ext cx="6368634" cy="709111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432287" y="2897301"/>
              <a:ext cx="15776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Open Sans"/>
                </a:rPr>
                <a:t>测试(test)部分</a:t>
              </a:r>
              <a:r>
                <a:rPr lang="zh-CN" altLang="zh-CN" sz="1600" b="1" dirty="0">
                  <a:solidFill>
                    <a:srgbClr val="333333"/>
                  </a:solidFill>
                  <a:latin typeface="Arial" panose="020B0604020202020204" pitchFamily="34" charset="0"/>
                  <a:ea typeface="Open Sans"/>
                </a:rPr>
                <a:t>:</a:t>
              </a:r>
              <a:endParaRPr lang="zh-CN" altLang="zh-CN" sz="1000" dirty="0">
                <a:latin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432287" y="3159270"/>
              <a:ext cx="8624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Open Sans"/>
                </a:rPr>
                <a:t>AppTest.java</a:t>
              </a:r>
              <a:endParaRPr lang="zh-CN" altLang="zh-CN" sz="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33533" y="3512774"/>
            <a:ext cx="9423645" cy="709111"/>
            <a:chOff x="2633533" y="3512774"/>
            <a:chExt cx="9423645" cy="709111"/>
          </a:xfrm>
        </p:grpSpPr>
        <p:sp>
          <p:nvSpPr>
            <p:cNvPr id="6" name="Pentagon 8"/>
            <p:cNvSpPr/>
            <p:nvPr/>
          </p:nvSpPr>
          <p:spPr>
            <a:xfrm>
              <a:off x="2633533" y="3512774"/>
              <a:ext cx="8139242" cy="709111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432287" y="3589978"/>
              <a:ext cx="14847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Open Sans"/>
                </a:rPr>
                <a:t>视图设计部分:</a:t>
              </a:r>
              <a:endParaRPr lang="zh-CN" altLang="zh-CN" sz="1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432287" y="3851947"/>
              <a:ext cx="8624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Open Sans"/>
                </a:rPr>
                <a:t>AnimalView.java、GamePanel.java、HandleAnimalMove.java、HandleRedo.java、HandleReStart.java</a:t>
              </a:r>
              <a:endParaRPr lang="zh-CN" altLang="zh-CN" sz="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3533" y="4213482"/>
            <a:ext cx="9558467" cy="752484"/>
            <a:chOff x="2633533" y="4213482"/>
            <a:chExt cx="9558467" cy="752484"/>
          </a:xfrm>
        </p:grpSpPr>
        <p:sp>
          <p:nvSpPr>
            <p:cNvPr id="7" name="Pentagon 9"/>
            <p:cNvSpPr/>
            <p:nvPr/>
          </p:nvSpPr>
          <p:spPr>
            <a:xfrm>
              <a:off x="2633533" y="4213482"/>
              <a:ext cx="5111200" cy="70911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432287" y="4275525"/>
              <a:ext cx="10294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b="1" dirty="0">
                  <a:solidFill>
                    <a:srgbClr val="333333"/>
                  </a:solidFill>
                  <a:latin typeface="Arial" panose="020B0604020202020204" pitchFamily="34" charset="0"/>
                  <a:ea typeface="Open Sans"/>
                </a:rPr>
                <a:t>GUI部分:</a:t>
              </a:r>
              <a:endParaRPr lang="zh-CN" altLang="zh-CN" sz="1000" dirty="0">
                <a:latin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432287" y="4537494"/>
              <a:ext cx="8624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 dirty="0">
                  <a:solidFill>
                    <a:srgbClr val="333333"/>
                  </a:solidFill>
                  <a:latin typeface="Arial" panose="020B0604020202020204" pitchFamily="34" charset="0"/>
                  <a:ea typeface="Open Sans"/>
                </a:rPr>
                <a:t>AppWindow.java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829486" y="4965966"/>
              <a:ext cx="43625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8117029" y="5086315"/>
            <a:ext cx="3865421" cy="707886"/>
            <a:chOff x="8117029" y="5086315"/>
            <a:chExt cx="3865421" cy="707886"/>
          </a:xfrm>
        </p:grpSpPr>
        <p:sp>
          <p:nvSpPr>
            <p:cNvPr id="60" name="矩形 59"/>
            <p:cNvSpPr/>
            <p:nvPr/>
          </p:nvSpPr>
          <p:spPr>
            <a:xfrm>
              <a:off x="8443946" y="5086315"/>
              <a:ext cx="35385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b="1" dirty="0">
                  <a:solidFill>
                    <a:srgbClr val="333333"/>
                  </a:solidFill>
                  <a:latin typeface="Arial" panose="020B0604020202020204" pitchFamily="34" charset="0"/>
                  <a:ea typeface="Open Sans"/>
                </a:rPr>
                <a:t>设计动物换位时需要编写12个Java源文件</a:t>
              </a:r>
              <a:r>
                <a:rPr lang="zh-CN" altLang="en-US" sz="2000" b="1" dirty="0">
                  <a:solidFill>
                    <a:srgbClr val="333333"/>
                  </a:solidFill>
                  <a:latin typeface="Arial" panose="020B0604020202020204" pitchFamily="34" charset="0"/>
                  <a:ea typeface="Open Sans"/>
                </a:rPr>
                <a:t>，</a:t>
              </a:r>
              <a:r>
                <a:rPr lang="zh-CN" altLang="zh-CN" sz="2000" b="1" dirty="0">
                  <a:solidFill>
                    <a:srgbClr val="333333"/>
                  </a:solidFill>
                  <a:latin typeface="Arial" panose="020B0604020202020204" pitchFamily="34" charset="0"/>
                  <a:ea typeface="Open Sans"/>
                </a:rPr>
                <a:t>分为四个部分:</a:t>
              </a:r>
              <a:endParaRPr lang="zh-CN" altLang="zh-CN" sz="1100" dirty="0">
                <a:latin typeface="Arial" panose="020B0604020202020204" pitchFamily="34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117029" y="5180493"/>
              <a:ext cx="211754" cy="2117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4" name="图形 23" descr="灯泡">
            <a:extLst>
              <a:ext uri="{FF2B5EF4-FFF2-40B4-BE49-F238E27FC236}">
                <a16:creationId xmlns:a16="http://schemas.microsoft.com/office/drawing/2014/main" id="{93FCA68B-968F-4C01-8C02-9B315889B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05" y="2158801"/>
            <a:ext cx="619780" cy="619780"/>
          </a:xfrm>
          <a:prstGeom prst="rect">
            <a:avLst/>
          </a:prstGeom>
        </p:spPr>
      </p:pic>
      <p:pic>
        <p:nvPicPr>
          <p:cNvPr id="67" name="图形 66" descr="灯泡">
            <a:extLst>
              <a:ext uri="{FF2B5EF4-FFF2-40B4-BE49-F238E27FC236}">
                <a16:creationId xmlns:a16="http://schemas.microsoft.com/office/drawing/2014/main" id="{FB5CC285-E009-4ACB-9E36-EE2FC5416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05" y="2843679"/>
            <a:ext cx="619780" cy="619780"/>
          </a:xfrm>
          <a:prstGeom prst="rect">
            <a:avLst/>
          </a:prstGeom>
        </p:spPr>
      </p:pic>
      <p:pic>
        <p:nvPicPr>
          <p:cNvPr id="68" name="图形 67" descr="灯泡">
            <a:extLst>
              <a:ext uri="{FF2B5EF4-FFF2-40B4-BE49-F238E27FC236}">
                <a16:creationId xmlns:a16="http://schemas.microsoft.com/office/drawing/2014/main" id="{4DE37C53-EA19-458F-BD54-84DA7C85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05" y="3604009"/>
            <a:ext cx="619780" cy="619780"/>
          </a:xfrm>
          <a:prstGeom prst="rect">
            <a:avLst/>
          </a:prstGeom>
        </p:spPr>
      </p:pic>
      <p:pic>
        <p:nvPicPr>
          <p:cNvPr id="69" name="图形 68" descr="灯泡">
            <a:extLst>
              <a:ext uri="{FF2B5EF4-FFF2-40B4-BE49-F238E27FC236}">
                <a16:creationId xmlns:a16="http://schemas.microsoft.com/office/drawing/2014/main" id="{FBC15A58-CEFA-4F14-AE2A-8E34CFC95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4805" y="4272095"/>
            <a:ext cx="619780" cy="6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2704</Words>
  <Application>Microsoft Office PowerPoint</Application>
  <PresentationFormat>宽屏</PresentationFormat>
  <Paragraphs>198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宋体</vt:lpstr>
      <vt:lpstr>微软雅黑</vt:lpstr>
      <vt:lpstr>Arial</vt:lpstr>
      <vt:lpstr>Calibri</vt:lpstr>
      <vt:lpstr>Century Gothic</vt:lpstr>
      <vt:lpstr>Lucida Console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http://www.ypppt.com/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殷 玲玲</cp:lastModifiedBy>
  <cp:revision>178</cp:revision>
  <dcterms:created xsi:type="dcterms:W3CDTF">2015-08-18T02:51:41Z</dcterms:created>
  <dcterms:modified xsi:type="dcterms:W3CDTF">2020-01-01T04:48:59Z</dcterms:modified>
  <cp:category/>
</cp:coreProperties>
</file>