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3"/>
    <p:sldId id="282" r:id="rId4"/>
    <p:sldId id="329" r:id="rId5"/>
    <p:sldId id="285" r:id="rId6"/>
    <p:sldId id="295" r:id="rId7"/>
    <p:sldId id="317" r:id="rId8"/>
    <p:sldId id="336" r:id="rId10"/>
    <p:sldId id="341" r:id="rId11"/>
    <p:sldId id="340" r:id="rId12"/>
    <p:sldId id="296" r:id="rId13"/>
    <p:sldId id="318" r:id="rId14"/>
    <p:sldId id="304" r:id="rId15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BF3420"/>
    <a:srgbClr val="FDA907"/>
    <a:srgbClr val="F5F7F9"/>
    <a:srgbClr val="95B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420" y="102"/>
      </p:cViewPr>
      <p:guideLst>
        <p:guide orient="horz" pos="2128"/>
        <p:guide orient="horz" pos="1006"/>
        <p:guide pos="3872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BC4D3E-C7C7-469A-8CD3-C9F87FAB4233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7FA010-FFD3-4BB4-98A5-907EFF07545A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BC4D3E-C7C7-469A-8CD3-C9F87FAB4233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92110" y="4281805"/>
            <a:ext cx="70739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sldNum="0"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1"/>
          <p:cNvSpPr/>
          <p:nvPr/>
        </p:nvSpPr>
        <p:spPr>
          <a:xfrm rot="5400000">
            <a:off x="1790700" y="425450"/>
            <a:ext cx="2028825" cy="1177925"/>
          </a:xfrm>
          <a:custGeom>
            <a:avLst/>
            <a:gdLst>
              <a:gd name="txL" fmla="*/ 0 w 2028376"/>
              <a:gd name="txT" fmla="*/ 0 h 1177563"/>
              <a:gd name="txR" fmla="*/ 2028376 w 2028376"/>
              <a:gd name="txB" fmla="*/ 1177563 h 1177563"/>
            </a:gdLst>
            <a:ahLst/>
            <a:cxnLst/>
            <a:rect l="txL" t="txT" r="txR" b="tx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>
              <a:alpha val="100000"/>
            </a:srgbClr>
          </a:solidFill>
          <a:ln w="254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矩形 7"/>
          <p:cNvSpPr/>
          <p:nvPr/>
        </p:nvSpPr>
        <p:spPr>
          <a:xfrm rot="5400000">
            <a:off x="2809875" y="584200"/>
            <a:ext cx="2346325" cy="1177925"/>
          </a:xfrm>
          <a:custGeom>
            <a:avLst/>
            <a:gdLst>
              <a:gd name="txL" fmla="*/ 0 w 2346109"/>
              <a:gd name="txT" fmla="*/ 0 h 1177890"/>
              <a:gd name="txR" fmla="*/ 2346109 w 2346109"/>
              <a:gd name="txB" fmla="*/ 1177890 h 1177890"/>
            </a:gdLst>
            <a:ahLst/>
            <a:cxnLst/>
            <a:rect l="txL" t="txT" r="txR" b="tx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lnTo>
                  <a:pt x="0" y="1177890"/>
                </a:lnTo>
                <a:close/>
              </a:path>
            </a:pathLst>
          </a:custGeom>
          <a:solidFill>
            <a:srgbClr val="FDA907">
              <a:alpha val="100000"/>
            </a:srgbClr>
          </a:solidFill>
          <a:ln w="254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椭圆 12"/>
          <p:cNvSpPr/>
          <p:nvPr/>
        </p:nvSpPr>
        <p:spPr>
          <a:xfrm rot="5400000">
            <a:off x="5324475" y="425450"/>
            <a:ext cx="2028825" cy="1177925"/>
          </a:xfrm>
          <a:custGeom>
            <a:avLst/>
            <a:gdLst>
              <a:gd name="txL" fmla="*/ 0 w 2028375"/>
              <a:gd name="txT" fmla="*/ 0 h 1177562"/>
              <a:gd name="txR" fmla="*/ 2028375 w 2028375"/>
              <a:gd name="txB" fmla="*/ 1177562 h 1177562"/>
            </a:gdLst>
            <a:ahLst/>
            <a:cxnLst/>
            <a:rect l="txL" t="txT" r="txR" b="tx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lnTo>
                  <a:pt x="0" y="1177562"/>
                </a:lnTo>
                <a:close/>
              </a:path>
            </a:pathLst>
          </a:custGeom>
          <a:solidFill>
            <a:srgbClr val="1A7BAE">
              <a:alpha val="100000"/>
            </a:srgbClr>
          </a:solidFill>
          <a:ln w="254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椭圆 13"/>
          <p:cNvSpPr/>
          <p:nvPr/>
        </p:nvSpPr>
        <p:spPr>
          <a:xfrm rot="5400000">
            <a:off x="3987800" y="584200"/>
            <a:ext cx="2346325" cy="1177925"/>
          </a:xfrm>
          <a:custGeom>
            <a:avLst/>
            <a:gdLst>
              <a:gd name="txL" fmla="*/ 0 w 2346724"/>
              <a:gd name="txT" fmla="*/ 0 h 1177890"/>
              <a:gd name="txR" fmla="*/ 2346724 w 2346724"/>
              <a:gd name="txB" fmla="*/ 1177890 h 1177890"/>
            </a:gdLst>
            <a:ahLst/>
            <a:cxnLst/>
            <a:rect l="txL" t="txT" r="txR" b="tx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lnTo>
                  <a:pt x="0" y="1177890"/>
                </a:lnTo>
                <a:close/>
              </a:path>
            </a:pathLst>
          </a:custGeom>
          <a:solidFill>
            <a:srgbClr val="95BC49">
              <a:alpha val="100000"/>
            </a:srgbClr>
          </a:solidFill>
          <a:ln w="254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2" name="椭圆 6"/>
          <p:cNvSpPr/>
          <p:nvPr/>
        </p:nvSpPr>
        <p:spPr>
          <a:xfrm>
            <a:off x="4492625" y="2414588"/>
            <a:ext cx="158750" cy="157162"/>
          </a:xfrm>
          <a:prstGeom prst="ellipse">
            <a:avLst/>
          </a:prstGeom>
          <a:solidFill>
            <a:srgbClr val="BFBFBF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43" name="TextBox 24"/>
          <p:cNvSpPr/>
          <p:nvPr/>
        </p:nvSpPr>
        <p:spPr>
          <a:xfrm>
            <a:off x="1624013" y="2814638"/>
            <a:ext cx="58943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dirty="0">
                <a:solidFill>
                  <a:srgbClr val="BF342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FDA90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95BC4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1A7B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</a:t>
            </a:r>
            <a:endParaRPr lang="zh-CN" altLang="en-US" sz="2800" dirty="0">
              <a:solidFill>
                <a:srgbClr val="1A7B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4" name="矩形 25"/>
          <p:cNvSpPr/>
          <p:nvPr/>
        </p:nvSpPr>
        <p:spPr>
          <a:xfrm>
            <a:off x="2028825" y="3306763"/>
            <a:ext cx="50863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校机器人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大赛</a:t>
            </a:r>
            <a:endParaRPr lang="zh-CN" altLang="en-US" sz="16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小疆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队</a:t>
            </a:r>
            <a:endParaRPr lang="zh-CN" altLang="en-US" sz="16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FFC000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Box 3"/>
          <p:cNvSpPr/>
          <p:nvPr/>
        </p:nvSpPr>
        <p:spPr>
          <a:xfrm>
            <a:off x="26988" y="-1433512"/>
            <a:ext cx="3481705" cy="80937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en-US" altLang="zh-CN" sz="5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6628" name="矩形 4"/>
          <p:cNvSpPr/>
          <p:nvPr/>
        </p:nvSpPr>
        <p:spPr>
          <a:xfrm>
            <a:off x="3578225" y="2155825"/>
            <a:ext cx="5178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下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阶段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29" name="矩形 2"/>
          <p:cNvSpPr/>
          <p:nvPr/>
        </p:nvSpPr>
        <p:spPr>
          <a:xfrm>
            <a:off x="6231890" y="1397000"/>
            <a:ext cx="252476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FOUR</a:t>
            </a:r>
            <a:endParaRPr lang="en-US" altLang="zh-CN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6630" name="矩形 24"/>
          <p:cNvSpPr/>
          <p:nvPr/>
        </p:nvSpPr>
        <p:spPr>
          <a:xfrm>
            <a:off x="3536950" y="2692400"/>
            <a:ext cx="5219700" cy="34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>
          <a:xfrm>
            <a:off x="280988" y="0"/>
            <a:ext cx="106362" cy="720725"/>
            <a:chOff x="0" y="0"/>
            <a:chExt cx="105725" cy="721610"/>
          </a:xfrm>
          <a:solidFill>
            <a:srgbClr val="FDA907"/>
          </a:solidFill>
        </p:grpSpPr>
        <p:sp>
          <p:nvSpPr>
            <p:cNvPr id="17425" name="矩形 4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grpFill/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6" name="矩形 5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grpFill/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1" name="组合 6"/>
          <p:cNvGrpSpPr/>
          <p:nvPr/>
        </p:nvGrpSpPr>
        <p:grpSpPr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17423" name="矩形 9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4" name="矩形 10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14" name="TextBox 6"/>
          <p:cNvSpPr/>
          <p:nvPr/>
        </p:nvSpPr>
        <p:spPr>
          <a:xfrm>
            <a:off x="476250" y="96838"/>
            <a:ext cx="38703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4.</a:t>
            </a:r>
            <a:r>
              <a:rPr lang="zh-CN" altLang="en-US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下阶段计划</a:t>
            </a:r>
            <a:endParaRPr lang="zh-CN" altLang="en-US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6" name="直接连接符 7"/>
          <p:cNvSpPr/>
          <p:nvPr/>
        </p:nvSpPr>
        <p:spPr>
          <a:xfrm>
            <a:off x="611505" y="681990"/>
            <a:ext cx="1156970" cy="6985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2007235" y="1626870"/>
            <a:ext cx="4936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完成两套</a:t>
            </a:r>
            <a:r>
              <a:rPr lang="zh-CN" altLang="en-US"/>
              <a:t>小车模型的构建，为答辩</a:t>
            </a:r>
            <a:r>
              <a:rPr lang="zh-CN" altLang="en-US"/>
              <a:t>准备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确定模型中各部件所用材料，连接</a:t>
            </a:r>
            <a:r>
              <a:rPr lang="zh-CN" altLang="en-US"/>
              <a:t>形式，购置所需</a:t>
            </a:r>
            <a:r>
              <a:rPr lang="zh-CN" altLang="en-US"/>
              <a:t>零件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利用</a:t>
            </a:r>
            <a:r>
              <a:rPr lang="en-US" altLang="zh-CN"/>
              <a:t>3D</a:t>
            </a:r>
            <a:r>
              <a:rPr lang="zh-CN" altLang="en-US"/>
              <a:t>打印和激光切割制作模型</a:t>
            </a:r>
            <a:r>
              <a:rPr lang="zh-CN" altLang="en-US"/>
              <a:t>零件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实现</a:t>
            </a:r>
            <a:r>
              <a:rPr lang="zh-CN" altLang="en-US"/>
              <a:t>对小车运动的</a:t>
            </a:r>
            <a:r>
              <a:rPr lang="zh-CN" altLang="en-US"/>
              <a:t>控制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实现对各装置的远程</a:t>
            </a:r>
            <a:r>
              <a:rPr lang="zh-CN" altLang="en-US"/>
              <a:t>控制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8"/>
          <p:cNvGrpSpPr/>
          <p:nvPr/>
        </p:nvGrpSpPr>
        <p:grpSpPr>
          <a:xfrm>
            <a:off x="2443163" y="2166938"/>
            <a:ext cx="4257675" cy="68262"/>
            <a:chOff x="0" y="0"/>
            <a:chExt cx="2340260" cy="164545"/>
          </a:xfrm>
        </p:grpSpPr>
        <p:sp>
          <p:nvSpPr>
            <p:cNvPr id="36869" name="矩形 19"/>
            <p:cNvSpPr/>
            <p:nvPr/>
          </p:nvSpPr>
          <p:spPr>
            <a:xfrm>
              <a:off x="0" y="0"/>
              <a:ext cx="585065" cy="164545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0" name="矩形 20"/>
            <p:cNvSpPr/>
            <p:nvPr/>
          </p:nvSpPr>
          <p:spPr>
            <a:xfrm>
              <a:off x="585065" y="0"/>
              <a:ext cx="585065" cy="164545"/>
            </a:xfrm>
            <a:prstGeom prst="rect">
              <a:avLst/>
            </a:prstGeom>
            <a:solidFill>
              <a:srgbClr val="95BC49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矩形 21"/>
            <p:cNvSpPr/>
            <p:nvPr/>
          </p:nvSpPr>
          <p:spPr>
            <a:xfrm>
              <a:off x="1170130" y="0"/>
              <a:ext cx="585065" cy="164545"/>
            </a:xfrm>
            <a:prstGeom prst="rect">
              <a:avLst/>
            </a:prstGeom>
            <a:solidFill>
              <a:srgbClr val="FDA907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2" name="矩形 22"/>
            <p:cNvSpPr/>
            <p:nvPr/>
          </p:nvSpPr>
          <p:spPr>
            <a:xfrm>
              <a:off x="1755195" y="0"/>
              <a:ext cx="585065" cy="164545"/>
            </a:xfrm>
            <a:prstGeom prst="rect">
              <a:avLst/>
            </a:prstGeom>
            <a:solidFill>
              <a:srgbClr val="BF3420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867" name="TextBox 27"/>
          <p:cNvSpPr/>
          <p:nvPr/>
        </p:nvSpPr>
        <p:spPr>
          <a:xfrm>
            <a:off x="1624013" y="1620838"/>
            <a:ext cx="58943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dirty="0">
                <a:solidFill>
                  <a:srgbClr val="1A7B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</a:t>
            </a:r>
            <a:r>
              <a:rPr lang="en-US" altLang="zh-CN" sz="2800" dirty="0">
                <a:solidFill>
                  <a:srgbClr val="BF342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95BC4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800" dirty="0">
                <a:solidFill>
                  <a:srgbClr val="1A7B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DA90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YOUR</a:t>
            </a:r>
            <a:r>
              <a:rPr lang="en-US" altLang="zh-CN" sz="2800" dirty="0">
                <a:solidFill>
                  <a:srgbClr val="1A7B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BF342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WATCHING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>
          <a:xfrm>
            <a:off x="280988" y="0"/>
            <a:ext cx="106362" cy="720725"/>
            <a:chOff x="0" y="0"/>
            <a:chExt cx="105725" cy="721610"/>
          </a:xfrm>
        </p:grpSpPr>
        <p:sp>
          <p:nvSpPr>
            <p:cNvPr id="15380" name="矩形 4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1" name="矩形 5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363" name="组合 6"/>
          <p:cNvGrpSpPr/>
          <p:nvPr/>
        </p:nvGrpSpPr>
        <p:grpSpPr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15378" name="矩形 9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9" name="矩形 10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364" name="TextBox 20"/>
          <p:cNvSpPr/>
          <p:nvPr/>
        </p:nvSpPr>
        <p:spPr>
          <a:xfrm>
            <a:off x="1151890" y="1246188"/>
            <a:ext cx="36385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1A7BA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小队成员及分工</a:t>
            </a:r>
            <a:endParaRPr lang="zh-CN" altLang="en-US" sz="1600" dirty="0">
              <a:solidFill>
                <a:srgbClr val="1A7BA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5" name="矩形 8"/>
          <p:cNvSpPr/>
          <p:nvPr/>
        </p:nvSpPr>
        <p:spPr>
          <a:xfrm>
            <a:off x="596900" y="1222375"/>
            <a:ext cx="479425" cy="387350"/>
          </a:xfrm>
          <a:custGeom>
            <a:avLst/>
            <a:gdLst>
              <a:gd name="txL" fmla="*/ 0 w 855095"/>
              <a:gd name="txT" fmla="*/ 0 h 855095"/>
              <a:gd name="txR" fmla="*/ 855095 w 855095"/>
              <a:gd name="txB" fmla="*/ 855095 h 855095"/>
            </a:gdLst>
            <a:ahLst/>
            <a:cxnLst/>
            <a:rect l="txL" t="txT" r="txR" b="tx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lnTo>
                  <a:pt x="805897" y="427546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lnTo>
                  <a:pt x="0" y="0"/>
                </a:lnTo>
                <a:close/>
              </a:path>
            </a:pathLst>
          </a:custGeom>
          <a:solidFill>
            <a:srgbClr val="1A7BAE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r>
              <a:rPr lang="en-US" altLang="zh-CN" sz="1600" dirty="0">
                <a:solidFill>
                  <a:srgbClr val="1A7BA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1600" dirty="0">
              <a:solidFill>
                <a:srgbClr val="1A7BA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5366" name="TextBox 19"/>
          <p:cNvSpPr/>
          <p:nvPr/>
        </p:nvSpPr>
        <p:spPr>
          <a:xfrm>
            <a:off x="1155383" y="1985963"/>
            <a:ext cx="36385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95BC4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任务进度</a:t>
            </a:r>
            <a:endParaRPr lang="zh-CN" altLang="en-US" sz="1600" dirty="0">
              <a:solidFill>
                <a:srgbClr val="95BC4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7" name="矩形 8"/>
          <p:cNvSpPr/>
          <p:nvPr/>
        </p:nvSpPr>
        <p:spPr>
          <a:xfrm>
            <a:off x="604838" y="1946275"/>
            <a:ext cx="477837" cy="387350"/>
          </a:xfrm>
          <a:custGeom>
            <a:avLst/>
            <a:gdLst>
              <a:gd name="txL" fmla="*/ 0 w 855095"/>
              <a:gd name="txT" fmla="*/ 0 h 855095"/>
              <a:gd name="txR" fmla="*/ 855095 w 855095"/>
              <a:gd name="txB" fmla="*/ 855095 h 855095"/>
            </a:gdLst>
            <a:ahLst/>
            <a:cxnLst/>
            <a:rect l="txL" t="txT" r="txR" b="tx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lnTo>
                  <a:pt x="805897" y="427546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lnTo>
                  <a:pt x="0" y="0"/>
                </a:lnTo>
                <a:close/>
              </a:path>
            </a:pathLst>
          </a:custGeom>
          <a:solidFill>
            <a:srgbClr val="95BC49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r>
              <a:rPr lang="en-US" altLang="zh-CN" sz="1600" dirty="0">
                <a:solidFill>
                  <a:srgbClr val="95BC49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sz="1600" dirty="0">
              <a:solidFill>
                <a:srgbClr val="95BC49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5368" name="TextBox 22"/>
          <p:cNvSpPr/>
          <p:nvPr/>
        </p:nvSpPr>
        <p:spPr>
          <a:xfrm>
            <a:off x="1151573" y="3291205"/>
            <a:ext cx="36385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FDA90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  <a:endParaRPr lang="zh-CN" altLang="en-US" sz="1600" dirty="0">
              <a:solidFill>
                <a:srgbClr val="FDA90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69" name="矩形 8"/>
          <p:cNvSpPr/>
          <p:nvPr/>
        </p:nvSpPr>
        <p:spPr>
          <a:xfrm>
            <a:off x="611823" y="3246438"/>
            <a:ext cx="479425" cy="388937"/>
          </a:xfrm>
          <a:custGeom>
            <a:avLst/>
            <a:gdLst>
              <a:gd name="txL" fmla="*/ 0 w 855095"/>
              <a:gd name="txT" fmla="*/ 0 h 855095"/>
              <a:gd name="txR" fmla="*/ 855095 w 855095"/>
              <a:gd name="txB" fmla="*/ 855095 h 855095"/>
            </a:gdLst>
            <a:ahLst/>
            <a:cxnLst/>
            <a:rect l="txL" t="txT" r="txR" b="tx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lnTo>
                  <a:pt x="805897" y="427546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lnTo>
                  <a:pt x="0" y="0"/>
                </a:lnTo>
                <a:close/>
              </a:path>
            </a:pathLst>
          </a:custGeom>
          <a:solidFill>
            <a:srgbClr val="FDA907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r>
              <a:rPr lang="en-US" altLang="zh-CN" sz="1600" dirty="0">
                <a:solidFill>
                  <a:srgbClr val="FDA9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04</a:t>
            </a:r>
            <a:endParaRPr lang="en-US" altLang="zh-CN" sz="1600" dirty="0">
              <a:solidFill>
                <a:srgbClr val="FDA907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5372" name="组合 10"/>
          <p:cNvGrpSpPr/>
          <p:nvPr/>
        </p:nvGrpSpPr>
        <p:grpSpPr>
          <a:xfrm>
            <a:off x="4886325" y="0"/>
            <a:ext cx="4257675" cy="5143500"/>
            <a:chOff x="0" y="0"/>
            <a:chExt cx="2340260" cy="164545"/>
          </a:xfrm>
        </p:grpSpPr>
        <p:sp>
          <p:nvSpPr>
            <p:cNvPr id="15374" name="矩形 11"/>
            <p:cNvSpPr/>
            <p:nvPr/>
          </p:nvSpPr>
          <p:spPr>
            <a:xfrm>
              <a:off x="0" y="0"/>
              <a:ext cx="585065" cy="164545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5" name="矩形 12"/>
            <p:cNvSpPr/>
            <p:nvPr/>
          </p:nvSpPr>
          <p:spPr>
            <a:xfrm>
              <a:off x="585065" y="0"/>
              <a:ext cx="585065" cy="164545"/>
            </a:xfrm>
            <a:prstGeom prst="rect">
              <a:avLst/>
            </a:prstGeom>
            <a:solidFill>
              <a:srgbClr val="95BC49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6" name="矩形 13"/>
            <p:cNvSpPr/>
            <p:nvPr/>
          </p:nvSpPr>
          <p:spPr>
            <a:xfrm>
              <a:off x="1170130" y="0"/>
              <a:ext cx="585065" cy="164545"/>
            </a:xfrm>
            <a:prstGeom prst="rect">
              <a:avLst/>
            </a:prstGeom>
            <a:solidFill>
              <a:srgbClr val="FDA907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7" name="矩形 14"/>
            <p:cNvSpPr/>
            <p:nvPr/>
          </p:nvSpPr>
          <p:spPr>
            <a:xfrm>
              <a:off x="1755195" y="0"/>
              <a:ext cx="585065" cy="164545"/>
            </a:xfrm>
            <a:prstGeom prst="rect">
              <a:avLst/>
            </a:prstGeom>
            <a:solidFill>
              <a:srgbClr val="BF3420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373" name="矩形 1"/>
          <p:cNvSpPr/>
          <p:nvPr/>
        </p:nvSpPr>
        <p:spPr>
          <a:xfrm>
            <a:off x="4886325" y="1997075"/>
            <a:ext cx="4257675" cy="927100"/>
          </a:xfrm>
          <a:prstGeom prst="rect">
            <a:avLst/>
          </a:prstGeom>
          <a:solidFill>
            <a:srgbClr val="000000">
              <a:alpha val="34117"/>
            </a:srgbClr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矩形 8"/>
          <p:cNvSpPr/>
          <p:nvPr/>
        </p:nvSpPr>
        <p:spPr>
          <a:xfrm>
            <a:off x="596583" y="2615883"/>
            <a:ext cx="479425" cy="388937"/>
          </a:xfrm>
          <a:custGeom>
            <a:avLst/>
            <a:gdLst>
              <a:gd name="txL" fmla="*/ 0 w 855095"/>
              <a:gd name="txT" fmla="*/ 0 h 855095"/>
              <a:gd name="txR" fmla="*/ 855095 w 855095"/>
              <a:gd name="txB" fmla="*/ 855095 h 855095"/>
            </a:gdLst>
            <a:ahLst/>
            <a:cxnLst/>
            <a:rect l="txL" t="txT" r="txR" b="tx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lnTo>
                  <a:pt x="805897" y="427546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</a:ln>
        </p:spPr>
        <p:txBody>
          <a:bodyPr anchor="ctr" anchorCtr="0"/>
          <a:p>
            <a:pPr algn="ctr" eaLnBrk="1" hangingPunct="1"/>
            <a:r>
              <a:rPr lang="en-US" altLang="zh-CN" sz="1600" dirty="0">
                <a:solidFill>
                  <a:schemeClr val="accent2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en-US" altLang="zh-CN" sz="1600" dirty="0">
              <a:solidFill>
                <a:schemeClr val="accent2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3" name="TextBox 22"/>
          <p:cNvSpPr/>
          <p:nvPr/>
        </p:nvSpPr>
        <p:spPr>
          <a:xfrm>
            <a:off x="1161733" y="2694305"/>
            <a:ext cx="36385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当前问题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1D8AC1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矩形 4"/>
          <p:cNvSpPr/>
          <p:nvPr/>
        </p:nvSpPr>
        <p:spPr>
          <a:xfrm>
            <a:off x="3578225" y="2155825"/>
            <a:ext cx="5178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小队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89" name="矩形 2"/>
          <p:cNvSpPr/>
          <p:nvPr/>
        </p:nvSpPr>
        <p:spPr>
          <a:xfrm>
            <a:off x="6503988" y="1397000"/>
            <a:ext cx="2252662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ONE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6390" name="矩形 24"/>
          <p:cNvSpPr/>
          <p:nvPr/>
        </p:nvSpPr>
        <p:spPr>
          <a:xfrm>
            <a:off x="3536950" y="2692400"/>
            <a:ext cx="5219700" cy="34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Product Introduction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7" name="TextBox 3"/>
          <p:cNvSpPr/>
          <p:nvPr/>
        </p:nvSpPr>
        <p:spPr>
          <a:xfrm>
            <a:off x="26988" y="-1433512"/>
            <a:ext cx="2698115" cy="80937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sz="5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en-US" sz="5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>
          <a:xfrm>
            <a:off x="280988" y="0"/>
            <a:ext cx="106362" cy="720725"/>
            <a:chOff x="0" y="0"/>
            <a:chExt cx="105725" cy="721610"/>
          </a:xfrm>
        </p:grpSpPr>
        <p:sp>
          <p:nvSpPr>
            <p:cNvPr id="17425" name="矩形 4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6" name="矩形 5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1" name="组合 6"/>
          <p:cNvGrpSpPr/>
          <p:nvPr/>
        </p:nvGrpSpPr>
        <p:grpSpPr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17423" name="矩形 9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4" name="矩形 10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14" name="TextBox 6"/>
          <p:cNvSpPr/>
          <p:nvPr/>
        </p:nvSpPr>
        <p:spPr>
          <a:xfrm>
            <a:off x="476250" y="96838"/>
            <a:ext cx="38703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1.</a:t>
            </a:r>
            <a:r>
              <a:rPr lang="zh-CN" altLang="en-US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小队</a:t>
            </a:r>
            <a:r>
              <a:rPr lang="zh-CN" altLang="en-US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简介</a:t>
            </a:r>
            <a:endParaRPr lang="zh-CN" altLang="en-US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5" name="矩形 11"/>
          <p:cNvSpPr/>
          <p:nvPr/>
        </p:nvSpPr>
        <p:spPr>
          <a:xfrm>
            <a:off x="521970" y="436563"/>
            <a:ext cx="3870325" cy="245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Introduction</a:t>
            </a:r>
            <a:endParaRPr lang="en-US" altLang="zh-CN" sz="10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6" name="直接连接符 7"/>
          <p:cNvSpPr/>
          <p:nvPr/>
        </p:nvSpPr>
        <p:spPr>
          <a:xfrm>
            <a:off x="611505" y="681990"/>
            <a:ext cx="1156970" cy="6985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7419" name="矩形 9"/>
          <p:cNvSpPr/>
          <p:nvPr/>
        </p:nvSpPr>
        <p:spPr>
          <a:xfrm>
            <a:off x="2637155" y="771525"/>
            <a:ext cx="37299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小疆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队任务分配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1529715" y="1195705"/>
            <a:ext cx="625602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lnSpc>
                <a:spcPct val="150000"/>
              </a:lnSpc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王匡宇：负责队伍进度安排，协调各方面的工作，进行夹取装置的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田胤辰：负责第一辆小车的总体组装与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刘家豪：负责第二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辆小车的总体组装设计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林琦良：负责麦轮的控制，蓝牙模块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蔡世琛：负责舵机的使用以及远程操作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00B050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Box 3"/>
          <p:cNvSpPr/>
          <p:nvPr/>
        </p:nvSpPr>
        <p:spPr>
          <a:xfrm>
            <a:off x="26988" y="-1433512"/>
            <a:ext cx="3532187" cy="80946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1508" name="矩形 4"/>
          <p:cNvSpPr/>
          <p:nvPr/>
        </p:nvSpPr>
        <p:spPr>
          <a:xfrm>
            <a:off x="3578225" y="2155825"/>
            <a:ext cx="5178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任务进度及问题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9" name="矩形 2"/>
          <p:cNvSpPr/>
          <p:nvPr/>
        </p:nvSpPr>
        <p:spPr>
          <a:xfrm>
            <a:off x="6311900" y="1397000"/>
            <a:ext cx="244475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1510" name="矩形 24"/>
          <p:cNvSpPr/>
          <p:nvPr/>
        </p:nvSpPr>
        <p:spPr>
          <a:xfrm>
            <a:off x="3536950" y="2692400"/>
            <a:ext cx="5219700" cy="34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Task progress and problems this week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>
          <a:xfrm>
            <a:off x="280988" y="0"/>
            <a:ext cx="106362" cy="720725"/>
            <a:chOff x="0" y="0"/>
            <a:chExt cx="105725" cy="721610"/>
          </a:xfrm>
          <a:solidFill>
            <a:srgbClr val="95BC49"/>
          </a:solidFill>
        </p:grpSpPr>
        <p:sp>
          <p:nvSpPr>
            <p:cNvPr id="17425" name="矩形 4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grpFill/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6" name="矩形 5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grpFill/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1" name="组合 6"/>
          <p:cNvGrpSpPr/>
          <p:nvPr/>
        </p:nvGrpSpPr>
        <p:grpSpPr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17423" name="矩形 9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4" name="矩形 10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 w="25400">
              <a:noFill/>
            </a:ln>
          </p:spPr>
          <p:txBody>
            <a:bodyPr anchor="ctr" anchorCtr="0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14" name="TextBox 6"/>
          <p:cNvSpPr/>
          <p:nvPr/>
        </p:nvSpPr>
        <p:spPr>
          <a:xfrm>
            <a:off x="476250" y="96838"/>
            <a:ext cx="38703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2.</a:t>
            </a:r>
            <a:r>
              <a:rPr lang="zh-CN" altLang="en-US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任务进度</a:t>
            </a:r>
            <a:endParaRPr lang="zh-CN" altLang="en-US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5" name="矩形 11"/>
          <p:cNvSpPr/>
          <p:nvPr/>
        </p:nvSpPr>
        <p:spPr>
          <a:xfrm>
            <a:off x="476250" y="430530"/>
            <a:ext cx="269684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Mission progress this week</a:t>
            </a:r>
            <a:endParaRPr lang="en-US" altLang="zh-CN" sz="10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6" name="直接连接符 7"/>
          <p:cNvSpPr/>
          <p:nvPr/>
        </p:nvSpPr>
        <p:spPr>
          <a:xfrm>
            <a:off x="611505" y="681990"/>
            <a:ext cx="1156970" cy="6985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612140" y="726440"/>
            <a:ext cx="621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机械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557020" y="1397000"/>
            <a:ext cx="3933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</a:rPr>
              <a:t>王匡宇：改进</a:t>
            </a:r>
            <a:r>
              <a:rPr lang="zh-CN" altLang="en-US" sz="1600">
                <a:latin typeface="宋体" panose="02010600030101010101" pitchFamily="2" charset="-122"/>
              </a:rPr>
              <a:t>了夹取装置，学习了</a:t>
            </a:r>
            <a:r>
              <a:rPr lang="en-US" altLang="zh-CN" sz="1600">
                <a:latin typeface="宋体" panose="02010600030101010101" pitchFamily="2" charset="-122"/>
              </a:rPr>
              <a:t>3D</a:t>
            </a:r>
            <a:r>
              <a:rPr lang="zh-CN" altLang="en-US" sz="1600">
                <a:latin typeface="宋体" panose="02010600030101010101" pitchFamily="2" charset="-122"/>
              </a:rPr>
              <a:t>打印和激光切割</a:t>
            </a:r>
            <a:endParaRPr lang="zh-CN" altLang="en-US" sz="160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7020" y="2436495"/>
            <a:ext cx="3886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600"/>
              <a:t>刘家豪：设计了翻转装置，学习了</a:t>
            </a:r>
            <a:r>
              <a:rPr lang="en-US" altLang="zh-CN" sz="1600"/>
              <a:t>3D</a:t>
            </a:r>
            <a:r>
              <a:rPr lang="zh-CN" altLang="en-US" sz="1600"/>
              <a:t>打印和激光切割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647190" y="3382010"/>
            <a:ext cx="3667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田胤辰：设计了抬升、翻转装置，学习了激光切割，角磨机，打孔</a:t>
            </a:r>
            <a:endParaRPr lang="zh-CN" altLang="en-US" sz="1600" dirty="0">
              <a:solidFill>
                <a:srgbClr val="595959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652135" y="688975"/>
            <a:ext cx="3009265" cy="1789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626100" y="2616835"/>
            <a:ext cx="2874645" cy="176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1800" y="636905"/>
            <a:ext cx="2880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电控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917065" y="1536700"/>
            <a:ext cx="423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蔡世琛：舵机的wifi控制，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arduino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板的进一步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学习</a:t>
            </a:r>
            <a:endParaRPr lang="zh-CN" altLang="en-US" sz="1800" dirty="0">
              <a:solidFill>
                <a:srgbClr val="595959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7065" y="2616835"/>
            <a:ext cx="482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林琦良：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麦轮控制学习（包括代码编写和驱动板电路的连接）以及蓝牙模块控制，arduino板的进一步认识</a:t>
            </a:r>
            <a:endParaRPr lang="zh-CN" altLang="en-US" sz="1800" dirty="0">
              <a:solidFill>
                <a:srgbClr val="595959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 anchorCtr="0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Box 3"/>
          <p:cNvSpPr/>
          <p:nvPr/>
        </p:nvSpPr>
        <p:spPr>
          <a:xfrm>
            <a:off x="26988" y="-1433512"/>
            <a:ext cx="3684905" cy="80937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en-US" altLang="zh-CN" sz="5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6628" name="矩形 4"/>
          <p:cNvSpPr/>
          <p:nvPr/>
        </p:nvSpPr>
        <p:spPr>
          <a:xfrm>
            <a:off x="3578225" y="2155825"/>
            <a:ext cx="5178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当前</a:t>
            </a: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问题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29" name="矩形 2"/>
          <p:cNvSpPr/>
          <p:nvPr/>
        </p:nvSpPr>
        <p:spPr>
          <a:xfrm>
            <a:off x="6007100" y="1397000"/>
            <a:ext cx="274955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6630" name="矩形 24"/>
          <p:cNvSpPr/>
          <p:nvPr/>
        </p:nvSpPr>
        <p:spPr>
          <a:xfrm>
            <a:off x="3536950" y="2692400"/>
            <a:ext cx="5219700" cy="34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"/>
          <p:cNvGrpSpPr/>
          <p:nvPr/>
        </p:nvGrpSpPr>
        <p:grpSpPr>
          <a:xfrm>
            <a:off x="326073" y="0"/>
            <a:ext cx="106362" cy="720725"/>
            <a:chOff x="0" y="0"/>
            <a:chExt cx="105725" cy="721610"/>
          </a:xfrm>
          <a:solidFill>
            <a:srgbClr val="95BC49"/>
          </a:solidFill>
        </p:grpSpPr>
        <p:sp>
          <p:nvSpPr>
            <p:cNvPr id="17" name="矩形 4"/>
            <p:cNvSpPr/>
            <p:nvPr/>
          </p:nvSpPr>
          <p:spPr>
            <a:xfrm>
              <a:off x="0" y="0"/>
              <a:ext cx="45719" cy="72161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anchor="ctr" anchorCtr="0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60006" y="0"/>
              <a:ext cx="45719" cy="721610"/>
            </a:xfrm>
            <a:prstGeom prst="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 w="25400">
              <a:noFill/>
            </a:ln>
          </p:spPr>
          <p:txBody>
            <a:bodyPr anchor="ctr" anchorCtr="0"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1970" y="51435"/>
            <a:ext cx="173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3</a:t>
            </a:r>
            <a:r>
              <a:rPr lang="en-US" altLang="zh-CN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.</a:t>
            </a:r>
            <a:r>
              <a:rPr lang="zh-CN" altLang="en-US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问题与不足</a:t>
            </a:r>
            <a:endParaRPr lang="zh-CN" altLang="en-US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6" name="直接连接符 7"/>
          <p:cNvSpPr/>
          <p:nvPr/>
        </p:nvSpPr>
        <p:spPr>
          <a:xfrm flipV="1">
            <a:off x="612140" y="656590"/>
            <a:ext cx="1327150" cy="635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" name="文本框 19"/>
          <p:cNvSpPr txBox="1"/>
          <p:nvPr/>
        </p:nvSpPr>
        <p:spPr>
          <a:xfrm>
            <a:off x="701675" y="411480"/>
            <a:ext cx="3756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problems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57020" y="1896745"/>
            <a:ext cx="5413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团队工作较分散，整体</a:t>
            </a:r>
            <a:r>
              <a:rPr lang="zh-CN" altLang="en-US"/>
              <a:t>配合</a:t>
            </a:r>
            <a:r>
              <a:rPr lang="zh-CN" altLang="en-US"/>
              <a:t>不足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未进行实物的</a:t>
            </a:r>
            <a:r>
              <a:rPr lang="zh-CN" altLang="en-US"/>
              <a:t>构造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上周团队成员在</a:t>
            </a:r>
            <a:r>
              <a:rPr lang="en-US" altLang="zh-CN"/>
              <a:t>STAR</a:t>
            </a:r>
            <a:r>
              <a:rPr lang="zh-CN" altLang="en-US"/>
              <a:t>待的时间较少，进度较慢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整体工作分配与协调不足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N2I5M2JiOGZiOWI0N2I3YjJhODlhZTM5Njc5ZWY1NTQifQ=="/>
  <p:tag name="KSO_WPP_MARK_KEY" val="f891905f-5efe-44c4-a2b8-7f0446d4d666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全屏显示(16:9)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Impact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风止</cp:lastModifiedBy>
  <cp:revision>609</cp:revision>
  <dcterms:created xsi:type="dcterms:W3CDTF">2015-03-04T07:24:00Z</dcterms:created>
  <dcterms:modified xsi:type="dcterms:W3CDTF">2022-10-30T02:10:07Z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8709956209564BDCA0269F2F535D7621</vt:lpwstr>
  </property>
</Properties>
</file>