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3"/>
  </p:notesMasterIdLst>
  <p:handoutMasterIdLst>
    <p:handoutMasterId r:id="rId24"/>
  </p:handoutMasterIdLst>
  <p:sldIdLst>
    <p:sldId id="284" r:id="rId2"/>
    <p:sldId id="285" r:id="rId3"/>
    <p:sldId id="286" r:id="rId4"/>
    <p:sldId id="287" r:id="rId5"/>
    <p:sldId id="288" r:id="rId6"/>
    <p:sldId id="289" r:id="rId7"/>
    <p:sldId id="306" r:id="rId8"/>
    <p:sldId id="291" r:id="rId9"/>
    <p:sldId id="292" r:id="rId10"/>
    <p:sldId id="293" r:id="rId11"/>
    <p:sldId id="294" r:id="rId12"/>
    <p:sldId id="295" r:id="rId13"/>
    <p:sldId id="296" r:id="rId14"/>
    <p:sldId id="297" r:id="rId15"/>
    <p:sldId id="299" r:id="rId16"/>
    <p:sldId id="300" r:id="rId17"/>
    <p:sldId id="301" r:id="rId18"/>
    <p:sldId id="305" r:id="rId19"/>
    <p:sldId id="303" r:id="rId20"/>
    <p:sldId id="304" r:id="rId21"/>
    <p:sldId id="283" r:id="rId22"/>
  </p:sldIdLst>
  <p:sldSz cx="9144000" cy="5143500" type="screen16x9"/>
  <p:notesSz cx="6858000" cy="9144000"/>
  <p:custDataLst>
    <p:tags r:id="rId2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2DB"/>
    <a:srgbClr val="C8F4FF"/>
    <a:srgbClr val="133971"/>
    <a:srgbClr val="CFD4DB"/>
    <a:srgbClr val="0D274D"/>
    <a:srgbClr val="FFFFFF"/>
    <a:srgbClr val="00BCEB"/>
    <a:srgbClr val="F2F2F2"/>
    <a:srgbClr val="86DBF2"/>
    <a:srgbClr val="049FD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85" autoAdjust="0"/>
    <p:restoredTop sz="94343" autoAdjust="0"/>
  </p:normalViewPr>
  <p:slideViewPr>
    <p:cSldViewPr snapToGrid="0" snapToObjects="1" showGuides="1">
      <p:cViewPr varScale="1">
        <p:scale>
          <a:sx n="89" d="100"/>
          <a:sy n="89" d="100"/>
        </p:scale>
        <p:origin x="960" y="56"/>
      </p:cViewPr>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10/4/2021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dirty="0"/>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10/4/2021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dirty="0"/>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Incident are created on </a:t>
            </a:r>
            <a:r>
              <a:rPr lang="en-US" dirty="0" err="1"/>
              <a:t>ServiceNow</a:t>
            </a:r>
            <a:r>
              <a:rPr lang="en-US" dirty="0"/>
              <a:t> for NI anomalies fetched by </a:t>
            </a:r>
            <a:r>
              <a:rPr lang="en-US" dirty="0" err="1"/>
              <a:t>servicenow</a:t>
            </a:r>
            <a:r>
              <a:rPr lang="en-US" dirty="0"/>
              <a:t>.  It includes incident no, state of the ticket, details from the anomaly and assignment group/user. </a:t>
            </a:r>
          </a:p>
          <a:p>
            <a:r>
              <a:rPr lang="en-US" dirty="0"/>
              <a:t>Support for multiple NIs on a single NOW instance. Also ticketing info is uniform across multiple NDs.</a:t>
            </a:r>
          </a:p>
          <a:p>
            <a:endParaRPr lang="en-IN"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6</a:t>
            </a:fld>
            <a:endParaRPr lang="en-US" dirty="0"/>
          </a:p>
        </p:txBody>
      </p:sp>
    </p:spTree>
    <p:extLst>
      <p:ext uri="{BB962C8B-B14F-4D97-AF65-F5344CB8AC3E}">
        <p14:creationId xmlns:p14="http://schemas.microsoft.com/office/powerpoint/2010/main" val="193869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Incident are created on </a:t>
            </a:r>
            <a:r>
              <a:rPr lang="en-US" dirty="0" err="1"/>
              <a:t>ServiceNow</a:t>
            </a:r>
            <a:r>
              <a:rPr lang="en-US" dirty="0"/>
              <a:t> for NI anomalies fetched by </a:t>
            </a:r>
            <a:r>
              <a:rPr lang="en-US" dirty="0" err="1"/>
              <a:t>servicenow</a:t>
            </a:r>
            <a:r>
              <a:rPr lang="en-US" dirty="0"/>
              <a:t>.  It includes incident no, state of the ticket, details from the anomaly and assignment group/user. </a:t>
            </a:r>
          </a:p>
          <a:p>
            <a:r>
              <a:rPr lang="en-US" dirty="0"/>
              <a:t>Support for multiple NIs on a single NOW instance. Also ticketing info is uniform across multiple NDs.</a:t>
            </a:r>
          </a:p>
          <a:p>
            <a:endParaRPr lang="en-IN"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7</a:t>
            </a:fld>
            <a:endParaRPr lang="en-US" dirty="0"/>
          </a:p>
        </p:txBody>
      </p:sp>
    </p:spTree>
    <p:extLst>
      <p:ext uri="{BB962C8B-B14F-4D97-AF65-F5344CB8AC3E}">
        <p14:creationId xmlns:p14="http://schemas.microsoft.com/office/powerpoint/2010/main" val="1787498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Automatically create tickets for the machine generated anomalies, advisories and faults (including the ability to configure the ticket creation with the attribute of the anomaly or advisory important for the org)</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Automatically assign specific tickets to a group/users (</a:t>
            </a:r>
            <a:r>
              <a:rPr lang="en-US" dirty="0" err="1"/>
              <a:t>Eg</a:t>
            </a:r>
            <a:r>
              <a:rPr lang="en-US" dirty="0"/>
              <a:t>: route anomalies belonging to specific category/subcategory into certain user/group)</a:t>
            </a:r>
          </a:p>
          <a:p>
            <a:endParaRPr lang="en-US" dirty="0"/>
          </a:p>
          <a:p>
            <a:endParaRPr lang="en-IN"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8</a:t>
            </a:fld>
            <a:endParaRPr lang="en-US" dirty="0"/>
          </a:p>
        </p:txBody>
      </p:sp>
    </p:spTree>
    <p:extLst>
      <p:ext uri="{BB962C8B-B14F-4D97-AF65-F5344CB8AC3E}">
        <p14:creationId xmlns:p14="http://schemas.microsoft.com/office/powerpoint/2010/main" val="45946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Platform agnostic view of the incidents (any ND cluster/ NDO / APIC / other platforms)</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Incident lifecycle: https://docs.servicenow.com/bundle/rome-it-service-management/page/product/incident-management/concept/c_IncidentManagementStateModel.html</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11</a:t>
            </a:fld>
            <a:endParaRPr lang="en-US" dirty="0"/>
          </a:p>
        </p:txBody>
      </p:sp>
    </p:spTree>
    <p:extLst>
      <p:ext uri="{BB962C8B-B14F-4D97-AF65-F5344CB8AC3E}">
        <p14:creationId xmlns:p14="http://schemas.microsoft.com/office/powerpoint/2010/main" val="92530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Anomalies are indexed on </a:t>
            </a:r>
            <a:r>
              <a:rPr lang="en-US" dirty="0" err="1"/>
              <a:t>Splunk</a:t>
            </a:r>
            <a:r>
              <a:rPr lang="en-US" dirty="0"/>
              <a:t> enterprise. Out-of-the-box sample dashboards available on </a:t>
            </a:r>
            <a:r>
              <a:rPr lang="en-US" dirty="0" err="1"/>
              <a:t>Splunk</a:t>
            </a:r>
            <a:r>
              <a:rPr lang="en-US" dirty="0"/>
              <a:t> Enterprise. Support for multiple NI instances on single </a:t>
            </a:r>
            <a:r>
              <a:rPr lang="en-US" dirty="0" err="1"/>
              <a:t>Splunk</a:t>
            </a:r>
            <a:r>
              <a:rPr lang="en-US" dirty="0"/>
              <a:t> Enterprise. Customers can create cross-tier correlations and build custom dashboards for monitoring KPIs specific for their organization. </a:t>
            </a:r>
          </a:p>
          <a:p>
            <a:endParaRPr lang="en-IN"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15</a:t>
            </a:fld>
            <a:endParaRPr lang="en-US" dirty="0"/>
          </a:p>
        </p:txBody>
      </p:sp>
    </p:spTree>
    <p:extLst>
      <p:ext uri="{BB962C8B-B14F-4D97-AF65-F5344CB8AC3E}">
        <p14:creationId xmlns:p14="http://schemas.microsoft.com/office/powerpoint/2010/main" val="886299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68768"/>
            <a:ext cx="8296421" cy="288131"/>
          </a:xfrm>
          <a:prstGeom prst="rect">
            <a:avLst/>
          </a:prstGeom>
        </p:spPr>
        <p:txBody>
          <a:bodyPr lIns="91420" tIns="45710" rIns="91420" bIns="45710" anchor="b" anchorCtr="0">
            <a:noAutofit/>
          </a:bodyPr>
          <a:lstStyle>
            <a:lvl1pPr marL="0" indent="0" algn="l">
              <a:buNone/>
              <a:defRPr sz="16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108765"/>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pic>
        <p:nvPicPr>
          <p:cNvPr id="8" name="Picture 7">
            <a:extLst>
              <a:ext uri="{FF2B5EF4-FFF2-40B4-BE49-F238E27FC236}">
                <a16:creationId xmlns:a16="http://schemas.microsoft.com/office/drawing/2014/main" id="{E86B9FA2-4AF2-7844-9337-F5E73A739D99}"/>
              </a:ext>
            </a:extLst>
          </p:cNvPr>
          <p:cNvPicPr>
            <a:picLocks noChangeAspect="1"/>
          </p:cNvPicPr>
          <p:nvPr userDrawn="1"/>
        </p:nvPicPr>
        <p:blipFill>
          <a:blip r:embed="rId2"/>
          <a:stretch>
            <a:fillRect/>
          </a:stretch>
        </p:blipFill>
        <p:spPr>
          <a:xfrm>
            <a:off x="463292" y="384940"/>
            <a:ext cx="2770008" cy="426983"/>
          </a:xfrm>
          <a:prstGeom prst="rect">
            <a:avLst/>
          </a:prstGeom>
        </p:spPr>
      </p:pic>
    </p:spTree>
    <p:extLst>
      <p:ext uri="{BB962C8B-B14F-4D97-AF65-F5344CB8AC3E}">
        <p14:creationId xmlns:p14="http://schemas.microsoft.com/office/powerpoint/2010/main" val="2122942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316443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bg>
      <p:bgPr>
        <a:solidFill>
          <a:schemeClr val="bg2"/>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088030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bg>
      <p:bgPr>
        <a:solidFill>
          <a:schemeClr val="bg2"/>
        </a:solidFill>
        <a:effectLst/>
      </p:bgPr>
    </p:bg>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1896724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bg>
      <p:bgPr>
        <a:solidFill>
          <a:schemeClr val="bg2"/>
        </a:solidFill>
        <a:effectLst/>
      </p:bgPr>
    </p:bg>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201738"/>
            <a:ext cx="8115300" cy="280477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254563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bg>
      <p:bgPr>
        <a:solidFill>
          <a:schemeClr val="bg2"/>
        </a:solidFill>
        <a:effectLst/>
      </p:bgPr>
    </p:bg>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369945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bg>
      <p:bgPr>
        <a:solidFill>
          <a:schemeClr val="bg2"/>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201738"/>
            <a:ext cx="8280057" cy="321999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dirty="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bg>
      <p:bgPr>
        <a:solidFill>
          <a:schemeClr val="bg2"/>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2">
                  <a:lumMod val="75000"/>
                </a:schemeClr>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C97-2643011-00 © 2021  Cisco and/or its affiliates. All rights reserved.   Cisco Confidential</a:t>
            </a:r>
          </a:p>
        </p:txBody>
      </p:sp>
    </p:spTree>
    <p:extLst>
      <p:ext uri="{BB962C8B-B14F-4D97-AF65-F5344CB8AC3E}">
        <p14:creationId xmlns:p14="http://schemas.microsoft.com/office/powerpoint/2010/main" val="3100519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288" userDrawn="1">
          <p15:clr>
            <a:srgbClr val="FBAE40"/>
          </p15:clr>
        </p15:guide>
        <p15:guide id="3" pos="259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768884"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C97-2643011-00 © 2021  Cisco and/or its affiliates. All rights reserved.   Cisco Confidential</a:t>
            </a:r>
          </a:p>
        </p:txBody>
      </p:sp>
    </p:spTree>
    <p:extLst>
      <p:ext uri="{BB962C8B-B14F-4D97-AF65-F5344CB8AC3E}">
        <p14:creationId xmlns:p14="http://schemas.microsoft.com/office/powerpoint/2010/main" val="4255683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userDrawn="1">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76888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C97-2643011-00 © 2021  Cisco and/or its affiliates. All rights reserved.   Cisco Confidential</a:t>
            </a:r>
          </a:p>
        </p:txBody>
      </p:sp>
    </p:spTree>
    <p:extLst>
      <p:ext uri="{BB962C8B-B14F-4D97-AF65-F5344CB8AC3E}">
        <p14:creationId xmlns:p14="http://schemas.microsoft.com/office/powerpoint/2010/main" val="2770551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dirty="0"/>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8" name="Rectangle 4"/>
          <p:cNvSpPr>
            <a:spLocks noChangeArrowheads="1"/>
          </p:cNvSpPr>
          <p:nvPr userDrawn="1"/>
        </p:nvSpPr>
        <p:spPr bwMode="ltGray">
          <a:xfrm>
            <a:off x="477678" y="4741653"/>
            <a:ext cx="376888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C97-2643011-00 © 2021  Cisco and/or its affiliates. All rights reserved.   Cisco Confidential</a:t>
            </a:r>
          </a:p>
        </p:txBody>
      </p:sp>
    </p:spTree>
    <p:extLst>
      <p:ext uri="{BB962C8B-B14F-4D97-AF65-F5344CB8AC3E}">
        <p14:creationId xmlns:p14="http://schemas.microsoft.com/office/powerpoint/2010/main" val="3339482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dirty="0"/>
          </a:p>
        </p:txBody>
      </p:sp>
      <p:sp>
        <p:nvSpPr>
          <p:cNvPr id="6" name="Rectangle 4"/>
          <p:cNvSpPr>
            <a:spLocks noChangeArrowheads="1"/>
          </p:cNvSpPr>
          <p:nvPr userDrawn="1"/>
        </p:nvSpPr>
        <p:spPr bwMode="ltGray">
          <a:xfrm>
            <a:off x="477678" y="4741653"/>
            <a:ext cx="376888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C97-2643011-00 © 2021  Cisco and/or its affiliates. All rights reserved.   Cisco Confidential</a:t>
            </a:r>
          </a:p>
        </p:txBody>
      </p:sp>
    </p:spTree>
    <p:extLst>
      <p:ext uri="{BB962C8B-B14F-4D97-AF65-F5344CB8AC3E}">
        <p14:creationId xmlns:p14="http://schemas.microsoft.com/office/powerpoint/2010/main" val="1642764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5" name="Rectangle 4"/>
          <p:cNvSpPr>
            <a:spLocks noChangeArrowheads="1"/>
          </p:cNvSpPr>
          <p:nvPr userDrawn="1"/>
        </p:nvSpPr>
        <p:spPr bwMode="ltGray">
          <a:xfrm>
            <a:off x="477678" y="4741653"/>
            <a:ext cx="376888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C97-2643011-00 © 2021  Cisco and/or its affiliates. All rights reserved.   Cisco Confidential</a:t>
            </a:r>
          </a:p>
        </p:txBody>
      </p:sp>
    </p:spTree>
    <p:extLst>
      <p:ext uri="{BB962C8B-B14F-4D97-AF65-F5344CB8AC3E}">
        <p14:creationId xmlns:p14="http://schemas.microsoft.com/office/powerpoint/2010/main" val="1884465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dirty="0"/>
          </a:p>
        </p:txBody>
      </p:sp>
      <p:sp>
        <p:nvSpPr>
          <p:cNvPr id="6" name="Rectangle 4"/>
          <p:cNvSpPr>
            <a:spLocks noChangeArrowheads="1"/>
          </p:cNvSpPr>
          <p:nvPr userDrawn="1"/>
        </p:nvSpPr>
        <p:spPr bwMode="ltGray">
          <a:xfrm>
            <a:off x="477678" y="4741653"/>
            <a:ext cx="376888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C97-2643011-00 © 2021  Cisco and/or its affiliates. All rights reserved.   Cisco Confidential</a:t>
            </a:r>
          </a:p>
        </p:txBody>
      </p:sp>
    </p:spTree>
    <p:extLst>
      <p:ext uri="{BB962C8B-B14F-4D97-AF65-F5344CB8AC3E}">
        <p14:creationId xmlns:p14="http://schemas.microsoft.com/office/powerpoint/2010/main" val="153818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dirty="0"/>
          </a:p>
        </p:txBody>
      </p:sp>
      <p:sp>
        <p:nvSpPr>
          <p:cNvPr id="7" name="Rectangle 4"/>
          <p:cNvSpPr>
            <a:spLocks noChangeArrowheads="1"/>
          </p:cNvSpPr>
          <p:nvPr userDrawn="1"/>
        </p:nvSpPr>
        <p:spPr bwMode="ltGray">
          <a:xfrm>
            <a:off x="477678" y="4741653"/>
            <a:ext cx="376888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C97-2643011-00 © 2021  Cisco and/or its affiliates. All rights reserved.   Cisco Confidential</a:t>
            </a:r>
          </a:p>
        </p:txBody>
      </p:sp>
    </p:spTree>
    <p:extLst>
      <p:ext uri="{BB962C8B-B14F-4D97-AF65-F5344CB8AC3E}">
        <p14:creationId xmlns:p14="http://schemas.microsoft.com/office/powerpoint/2010/main" val="1301836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2196" userDrawn="1">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dirty="0"/>
          </a:p>
        </p:txBody>
      </p:sp>
      <p:sp>
        <p:nvSpPr>
          <p:cNvPr id="6" name="Rectangle 4"/>
          <p:cNvSpPr>
            <a:spLocks noChangeArrowheads="1"/>
          </p:cNvSpPr>
          <p:nvPr userDrawn="1"/>
        </p:nvSpPr>
        <p:spPr bwMode="ltGray">
          <a:xfrm>
            <a:off x="477678" y="4741653"/>
            <a:ext cx="376888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C97-2643011-00 © 2021  Cisco and/or its affiliates. All rights reserved.   Cisco Confidential</a:t>
            </a:r>
          </a:p>
        </p:txBody>
      </p:sp>
    </p:spTree>
    <p:extLst>
      <p:ext uri="{BB962C8B-B14F-4D97-AF65-F5344CB8AC3E}">
        <p14:creationId xmlns:p14="http://schemas.microsoft.com/office/powerpoint/2010/main" val="1991378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3B32FF5-F0CF-B344-B9F0-806CD2B913A4}"/>
              </a:ext>
            </a:extLst>
          </p:cNvPr>
          <p:cNvPicPr>
            <a:picLocks noChangeAspect="1"/>
          </p:cNvPicPr>
          <p:nvPr userDrawn="1"/>
        </p:nvPicPr>
        <p:blipFill>
          <a:blip r:embed="rId2"/>
          <a:stretch>
            <a:fillRect/>
          </a:stretch>
        </p:blipFill>
        <p:spPr>
          <a:xfrm>
            <a:off x="2181624" y="2203285"/>
            <a:ext cx="4780751" cy="736929"/>
          </a:xfrm>
          <a:prstGeom prst="rect">
            <a:avLst/>
          </a:prstGeom>
        </p:spPr>
      </p:pic>
    </p:spTree>
    <p:extLst>
      <p:ext uri="{BB962C8B-B14F-4D97-AF65-F5344CB8AC3E}">
        <p14:creationId xmlns:p14="http://schemas.microsoft.com/office/powerpoint/2010/main" val="958759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bg>
      <p:bgPr>
        <a:solidFill>
          <a:schemeClr val="bg2">
            <a:lumMod val="75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91677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99897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619484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500063" y="3895662"/>
            <a:ext cx="8139112" cy="55656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630564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9144000"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315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2230052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2">
                    <a:alpha val="60000"/>
                  </a:schemeClr>
                </a:solidFill>
                <a:latin typeface="+mn-lt"/>
                <a:ea typeface="+mn-ea"/>
                <a:cs typeface="CiscoSans Thin"/>
              </a:rPr>
              <a:t>© 2017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dirty="0"/>
              <a:t>Click icon to add picture</a:t>
            </a:r>
          </a:p>
        </p:txBody>
      </p:sp>
      <p:sp>
        <p:nvSpPr>
          <p:cNvPr id="6" name="Rectangle 4"/>
          <p:cNvSpPr>
            <a:spLocks noChangeArrowheads="1"/>
          </p:cNvSpPr>
          <p:nvPr userDrawn="1"/>
        </p:nvSpPr>
        <p:spPr bwMode="ltGray">
          <a:xfrm>
            <a:off x="477678" y="4742907"/>
            <a:ext cx="4087971"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solidFill>
                <a:latin typeface="+mn-lt"/>
                <a:ea typeface="+mn-ea"/>
                <a:cs typeface="CiscoSans Thin"/>
              </a:rPr>
              <a:t>C97-2643011-00 © 2021  Cisco and/or its affiliates. All rights reserved.   Cisco Confidential</a:t>
            </a:r>
          </a:p>
        </p:txBody>
      </p:sp>
      <p:sp>
        <p:nvSpPr>
          <p:cNvPr id="7"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solidFill>
                <a:latin typeface="+mn-lt"/>
                <a:ea typeface="+mn-ea"/>
                <a:cs typeface="CiscoSans Thin"/>
              </a:rPr>
              <a:pPr algn="l" defTabSz="610744" rtl="0" fontAlgn="auto">
                <a:spcBef>
                  <a:spcPts val="0"/>
                </a:spcBef>
                <a:spcAft>
                  <a:spcPts val="0"/>
                </a:spcAft>
                <a:defRPr/>
              </a:pPr>
              <a:t>‹#›</a:t>
            </a:fld>
            <a:endParaRPr lang="en-US" sz="600" kern="1200" spc="20" baseline="0" dirty="0">
              <a:solidFill>
                <a:schemeClr val="bg2"/>
              </a:solidFill>
              <a:latin typeface="+mn-lt"/>
              <a:ea typeface="+mn-ea"/>
              <a:cs typeface="CiscoSans Thin"/>
            </a:endParaRPr>
          </a:p>
        </p:txBody>
      </p:sp>
    </p:spTree>
    <p:extLst>
      <p:ext uri="{BB962C8B-B14F-4D97-AF65-F5344CB8AC3E}">
        <p14:creationId xmlns:p14="http://schemas.microsoft.com/office/powerpoint/2010/main" val="1714079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8" y="4742907"/>
            <a:ext cx="4087971"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1">
                    <a:lumMod val="65000"/>
                  </a:schemeClr>
                </a:solidFill>
                <a:latin typeface="+mn-lt"/>
                <a:ea typeface="+mn-ea"/>
                <a:cs typeface="CiscoSans Thin"/>
              </a:rPr>
              <a:t>C97-2643011-00 © 2021  Cisco and/or its affiliates. All rights reserved.   Cisco Confidential</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tx1">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dirty="0">
              <a:solidFill>
                <a:schemeClr val="tx1">
                  <a:lumMod val="65000"/>
                </a:schemeClr>
              </a:solidFill>
              <a:latin typeface="+mn-lt"/>
              <a:ea typeface="+mn-ea"/>
              <a:cs typeface="CiscoSans Thin"/>
            </a:endParaRPr>
          </a:p>
        </p:txBody>
      </p:sp>
    </p:spTree>
  </p:cSld>
  <p:clrMap bg1="lt1" tx1="dk1" bg2="lt2" tx2="dk2" accent1="accent1" accent2="accent2" accent3="accent3" accent4="accent4" accent5="accent5" accent6="accent6" hlink="hlink" folHlink="folHlink"/>
  <p:sldLayoutIdLst>
    <p:sldLayoutId id="2147483874" r:id="rId1"/>
    <p:sldLayoutId id="2147483876" r:id="rId2"/>
    <p:sldLayoutId id="2147484013" r:id="rId3"/>
    <p:sldLayoutId id="2147483982" r:id="rId4"/>
    <p:sldLayoutId id="2147484014" r:id="rId5"/>
    <p:sldLayoutId id="2147483978" r:id="rId6"/>
    <p:sldLayoutId id="2147483979" r:id="rId7"/>
    <p:sldLayoutId id="2147483980" r:id="rId8"/>
    <p:sldLayoutId id="2147483981" r:id="rId9"/>
    <p:sldLayoutId id="2147483879" r:id="rId10"/>
    <p:sldLayoutId id="2147483976" r:id="rId11"/>
    <p:sldLayoutId id="2147483885" r:id="rId12"/>
    <p:sldLayoutId id="2147484011" r:id="rId13"/>
    <p:sldLayoutId id="2147483985" r:id="rId14"/>
    <p:sldLayoutId id="2147483986" r:id="rId15"/>
    <p:sldLayoutId id="2147484012" r:id="rId16"/>
    <p:sldLayoutId id="2147483969" r:id="rId17"/>
    <p:sldLayoutId id="2147483968" r:id="rId18"/>
    <p:sldLayoutId id="2147483973" r:id="rId19"/>
    <p:sldLayoutId id="2147483967" r:id="rId20"/>
    <p:sldLayoutId id="2147483970" r:id="rId21"/>
    <p:sldLayoutId id="2147483987" r:id="rId22"/>
    <p:sldLayoutId id="2147483983" r:id="rId23"/>
    <p:sldLayoutId id="2147483971" r:id="rId24"/>
    <p:sldLayoutId id="2147483972" r:id="rId25"/>
    <p:sldLayoutId id="2147483897" r:id="rId26"/>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image" Target="../media/image23.tiff"/><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5.tiff"/></Relationships>
</file>

<file path=ppt/slides/_rels/slide11.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8.tiff"/><Relationship Id="rId4" Type="http://schemas.openxmlformats.org/officeDocument/2006/relationships/image" Target="../media/image2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29.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9.jp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tif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Speaker name</a:t>
            </a:r>
          </a:p>
        </p:txBody>
      </p:sp>
      <p:sp>
        <p:nvSpPr>
          <p:cNvPr id="3" name="Text Placeholder 2"/>
          <p:cNvSpPr>
            <a:spLocks noGrp="1"/>
          </p:cNvSpPr>
          <p:nvPr>
            <p:ph type="body" sz="quarter" idx="11"/>
          </p:nvPr>
        </p:nvSpPr>
        <p:spPr/>
        <p:txBody>
          <a:bodyPr/>
          <a:lstStyle/>
          <a:p>
            <a:r>
              <a:rPr lang="en-US" dirty="0"/>
              <a:t>DCN Product Management Team</a:t>
            </a:r>
          </a:p>
        </p:txBody>
      </p:sp>
      <p:sp>
        <p:nvSpPr>
          <p:cNvPr id="12" name="Text Placeholder 11">
            <a:extLst>
              <a:ext uri="{FF2B5EF4-FFF2-40B4-BE49-F238E27FC236}">
                <a16:creationId xmlns:a16="http://schemas.microsoft.com/office/drawing/2014/main" id="{8118584D-C761-4FF0-825B-DA1F192CFAEE}"/>
              </a:ext>
            </a:extLst>
          </p:cNvPr>
          <p:cNvSpPr>
            <a:spLocks noGrp="1"/>
          </p:cNvSpPr>
          <p:nvPr>
            <p:ph type="body" sz="quarter" idx="12"/>
          </p:nvPr>
        </p:nvSpPr>
        <p:spPr/>
        <p:txBody>
          <a:bodyPr/>
          <a:lstStyle/>
          <a:p>
            <a:r>
              <a:rPr lang="en-US" dirty="0"/>
              <a:t>Sep 2021</a:t>
            </a:r>
          </a:p>
        </p:txBody>
      </p:sp>
      <p:sp>
        <p:nvSpPr>
          <p:cNvPr id="5" name="Text Placeholder 4"/>
          <p:cNvSpPr>
            <a:spLocks noGrp="1"/>
          </p:cNvSpPr>
          <p:nvPr>
            <p:ph type="body" sz="quarter" idx="13"/>
          </p:nvPr>
        </p:nvSpPr>
        <p:spPr/>
        <p:txBody>
          <a:bodyPr/>
          <a:lstStyle/>
          <a:p>
            <a:r>
              <a:rPr lang="en-US" dirty="0" err="1"/>
              <a:t>ServiceNow</a:t>
            </a:r>
            <a:r>
              <a:rPr lang="en-US" dirty="0"/>
              <a:t>, </a:t>
            </a:r>
            <a:r>
              <a:rPr lang="en-US" dirty="0" err="1"/>
              <a:t>Splunk</a:t>
            </a:r>
            <a:endParaRPr lang="en-US" dirty="0"/>
          </a:p>
        </p:txBody>
      </p:sp>
      <p:sp>
        <p:nvSpPr>
          <p:cNvPr id="6" name="Title 5"/>
          <p:cNvSpPr>
            <a:spLocks noGrp="1"/>
          </p:cNvSpPr>
          <p:nvPr>
            <p:ph type="ctrTitle"/>
          </p:nvPr>
        </p:nvSpPr>
        <p:spPr/>
        <p:txBody>
          <a:bodyPr/>
          <a:lstStyle/>
          <a:p>
            <a:r>
              <a:rPr lang="en-US" dirty="0"/>
              <a:t>Nexus® Dashboard, </a:t>
            </a:r>
            <a:br>
              <a:rPr lang="en-US" dirty="0"/>
            </a:br>
            <a:r>
              <a:rPr lang="en-US" dirty="0"/>
              <a:t>ND Insights Integrations </a:t>
            </a:r>
            <a:br>
              <a:rPr lang="en-US" dirty="0"/>
            </a:br>
            <a:r>
              <a:rPr lang="en-US" dirty="0"/>
              <a:t>and Apps</a:t>
            </a:r>
          </a:p>
        </p:txBody>
      </p:sp>
    </p:spTree>
    <p:extLst>
      <p:ext uri="{BB962C8B-B14F-4D97-AF65-F5344CB8AC3E}">
        <p14:creationId xmlns:p14="http://schemas.microsoft.com/office/powerpoint/2010/main" val="1341049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C1B18D8-0A49-944A-93BF-AD4567FDAEE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809449" y="1414354"/>
            <a:ext cx="3989265" cy="1838458"/>
          </a:xfrm>
          <a:prstGeom prst="rect">
            <a:avLst/>
          </a:prstGeom>
          <a:ln>
            <a:solidFill>
              <a:schemeClr val="bg1"/>
            </a:solidFill>
          </a:ln>
        </p:spPr>
      </p:pic>
      <p:pic>
        <p:nvPicPr>
          <p:cNvPr id="20" name="Picture 19">
            <a:extLst>
              <a:ext uri="{FF2B5EF4-FFF2-40B4-BE49-F238E27FC236}">
                <a16:creationId xmlns:a16="http://schemas.microsoft.com/office/drawing/2014/main" id="{2AE89124-9516-BC40-B4DB-E836FD69A20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64775" y="1862659"/>
            <a:ext cx="3826790" cy="1890724"/>
          </a:xfrm>
          <a:prstGeom prst="rect">
            <a:avLst/>
          </a:prstGeom>
          <a:ln>
            <a:solidFill>
              <a:schemeClr val="bg1"/>
            </a:solidFill>
          </a:ln>
        </p:spPr>
      </p:pic>
      <p:pic>
        <p:nvPicPr>
          <p:cNvPr id="21" name="Picture 20">
            <a:extLst>
              <a:ext uri="{FF2B5EF4-FFF2-40B4-BE49-F238E27FC236}">
                <a16:creationId xmlns:a16="http://schemas.microsoft.com/office/drawing/2014/main" id="{64BD4A99-3934-4843-8963-AED272CB9EC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57626" y="2338250"/>
            <a:ext cx="3774783" cy="1880460"/>
          </a:xfrm>
          <a:prstGeom prst="rect">
            <a:avLst/>
          </a:prstGeom>
          <a:ln>
            <a:solidFill>
              <a:schemeClr val="bg1"/>
            </a:solidFill>
          </a:ln>
        </p:spPr>
      </p:pic>
      <p:sp>
        <p:nvSpPr>
          <p:cNvPr id="2" name="Title 1"/>
          <p:cNvSpPr>
            <a:spLocks noGrp="1"/>
          </p:cNvSpPr>
          <p:nvPr>
            <p:ph type="title"/>
          </p:nvPr>
        </p:nvSpPr>
        <p:spPr/>
        <p:txBody>
          <a:bodyPr/>
          <a:lstStyle/>
          <a:p>
            <a:r>
              <a:rPr lang="en-US" dirty="0"/>
              <a:t>Use case 3: Nexus Dashboard Insights incident lifecycle management on </a:t>
            </a:r>
            <a:r>
              <a:rPr lang="en-US" dirty="0" err="1"/>
              <a:t>ServiceNow</a:t>
            </a:r>
            <a:endParaRPr lang="en-IN" sz="1800" dirty="0"/>
          </a:p>
        </p:txBody>
      </p:sp>
      <p:sp>
        <p:nvSpPr>
          <p:cNvPr id="11" name="Round Same Side Corner Rectangle 10">
            <a:extLst>
              <a:ext uri="{FF2B5EF4-FFF2-40B4-BE49-F238E27FC236}">
                <a16:creationId xmlns:a16="http://schemas.microsoft.com/office/drawing/2014/main" id="{D0D982C0-48EA-7549-9C30-34735FAE1B06}"/>
              </a:ext>
            </a:extLst>
          </p:cNvPr>
          <p:cNvSpPr/>
          <p:nvPr/>
        </p:nvSpPr>
        <p:spPr>
          <a:xfrm rot="5400000">
            <a:off x="1390272" y="-38588"/>
            <a:ext cx="960876" cy="3741423"/>
          </a:xfrm>
          <a:prstGeom prst="round2SameRect">
            <a:avLst>
              <a:gd name="adj1" fmla="val 50000"/>
              <a:gd name="adj2"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a:solidFill>
                  <a:schemeClr val="bg1"/>
                </a:solidFill>
              </a:rPr>
              <a:t>Update/edit and reassign tickets, change incident priorities </a:t>
            </a:r>
            <a:endParaRPr lang="en-US" sz="1400" dirty="0">
              <a:solidFill>
                <a:schemeClr val="bg1"/>
              </a:solidFill>
            </a:endParaRPr>
          </a:p>
        </p:txBody>
      </p:sp>
      <p:sp>
        <p:nvSpPr>
          <p:cNvPr id="12" name="Round Same Side Corner Rectangle 11">
            <a:extLst>
              <a:ext uri="{FF2B5EF4-FFF2-40B4-BE49-F238E27FC236}">
                <a16:creationId xmlns:a16="http://schemas.microsoft.com/office/drawing/2014/main" id="{175F22A9-8DE9-964E-8ACA-EED332B16997}"/>
              </a:ext>
            </a:extLst>
          </p:cNvPr>
          <p:cNvSpPr/>
          <p:nvPr/>
        </p:nvSpPr>
        <p:spPr>
          <a:xfrm rot="5400000">
            <a:off x="1390271" y="1025682"/>
            <a:ext cx="960876" cy="3741421"/>
          </a:xfrm>
          <a:prstGeom prst="round2SameRect">
            <a:avLst>
              <a:gd name="adj1" fmla="val 50000"/>
              <a:gd name="adj2"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a:solidFill>
                  <a:schemeClr val="bg1"/>
                </a:solidFill>
              </a:rPr>
              <a:t>Close tickets manually after resolving issues</a:t>
            </a:r>
            <a:endParaRPr lang="en-US" sz="1400" dirty="0">
              <a:solidFill>
                <a:schemeClr val="bg1"/>
              </a:solidFill>
            </a:endParaRPr>
          </a:p>
        </p:txBody>
      </p:sp>
      <p:sp>
        <p:nvSpPr>
          <p:cNvPr id="13" name="Round Same Side Corner Rectangle 12">
            <a:extLst>
              <a:ext uri="{FF2B5EF4-FFF2-40B4-BE49-F238E27FC236}">
                <a16:creationId xmlns:a16="http://schemas.microsoft.com/office/drawing/2014/main" id="{082D07EF-1A04-6346-85BD-28722A28D674}"/>
              </a:ext>
            </a:extLst>
          </p:cNvPr>
          <p:cNvSpPr/>
          <p:nvPr/>
        </p:nvSpPr>
        <p:spPr>
          <a:xfrm rot="5400000">
            <a:off x="1390271" y="2089951"/>
            <a:ext cx="960876" cy="3741421"/>
          </a:xfrm>
          <a:prstGeom prst="round2SameRect">
            <a:avLst>
              <a:gd name="adj1" fmla="val 50000"/>
              <a:gd name="adj2" fmla="val 0"/>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dirty="0">
                <a:solidFill>
                  <a:schemeClr val="bg1"/>
                </a:solidFill>
              </a:rPr>
              <a:t>Use cross-tool navigation </a:t>
            </a:r>
            <a:br>
              <a:rPr lang="en-US" sz="1400" dirty="0">
                <a:solidFill>
                  <a:schemeClr val="bg1"/>
                </a:solidFill>
              </a:rPr>
            </a:br>
            <a:r>
              <a:rPr lang="en-US" sz="1400" dirty="0">
                <a:solidFill>
                  <a:schemeClr val="bg1"/>
                </a:solidFill>
              </a:rPr>
              <a:t>(launch Nexus Dashboard Insights with the incident/anomaly context)</a:t>
            </a:r>
          </a:p>
        </p:txBody>
      </p:sp>
      <p:grpSp>
        <p:nvGrpSpPr>
          <p:cNvPr id="8" name="Group 7"/>
          <p:cNvGrpSpPr/>
          <p:nvPr/>
        </p:nvGrpSpPr>
        <p:grpSpPr>
          <a:xfrm>
            <a:off x="3987056" y="1142998"/>
            <a:ext cx="6099463" cy="3499937"/>
            <a:chOff x="3987056" y="1142998"/>
            <a:chExt cx="6099463" cy="3499937"/>
          </a:xfrm>
        </p:grpSpPr>
        <p:pic>
          <p:nvPicPr>
            <p:cNvPr id="14" name="Picture 13">
              <a:extLst>
                <a:ext uri="{FF2B5EF4-FFF2-40B4-BE49-F238E27FC236}">
                  <a16:creationId xmlns:a16="http://schemas.microsoft.com/office/drawing/2014/main" id="{BE7A735A-7FF3-1B43-9091-37290518FA23}"/>
                </a:ext>
              </a:extLst>
            </p:cNvPr>
            <p:cNvPicPr>
              <a:picLocks noChangeAspect="1"/>
            </p:cNvPicPr>
            <p:nvPr/>
          </p:nvPicPr>
          <p:blipFill rotWithShape="1">
            <a:blip r:embed="rId5" cstate="email">
              <a:extLst>
                <a:ext uri="{28A0092B-C50C-407E-A947-70E740481C1C}">
                  <a14:useLocalDpi xmlns:a14="http://schemas.microsoft.com/office/drawing/2010/main"/>
                </a:ext>
              </a:extLst>
            </a:blip>
            <a:stretch/>
          </p:blipFill>
          <p:spPr>
            <a:xfrm>
              <a:off x="3987056" y="1174419"/>
              <a:ext cx="6099463" cy="3468516"/>
            </a:xfrm>
            <a:prstGeom prst="rect">
              <a:avLst/>
            </a:prstGeom>
            <a:noFill/>
            <a:ln>
              <a:noFill/>
            </a:ln>
          </p:spPr>
        </p:pic>
        <p:sp>
          <p:nvSpPr>
            <p:cNvPr id="4" name="Rectangle 3"/>
            <p:cNvSpPr/>
            <p:nvPr/>
          </p:nvSpPr>
          <p:spPr>
            <a:xfrm>
              <a:off x="4556991" y="1293020"/>
              <a:ext cx="70259" cy="3148080"/>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rot="16200000">
              <a:off x="6873315" y="-1053541"/>
              <a:ext cx="74147" cy="4467226"/>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rot="2443640">
              <a:off x="4620273" y="1169992"/>
              <a:ext cx="46464"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ounded Rectangle 24"/>
            <p:cNvSpPr/>
            <p:nvPr/>
          </p:nvSpPr>
          <p:spPr>
            <a:xfrm rot="4420729">
              <a:off x="4695747" y="1115403"/>
              <a:ext cx="45719"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ounded Rectangle 25"/>
            <p:cNvSpPr/>
            <p:nvPr/>
          </p:nvSpPr>
          <p:spPr>
            <a:xfrm rot="1214921">
              <a:off x="4595675" y="1219689"/>
              <a:ext cx="45719" cy="171682"/>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ounded Rectangle 26"/>
            <p:cNvSpPr/>
            <p:nvPr/>
          </p:nvSpPr>
          <p:spPr>
            <a:xfrm rot="3692521">
              <a:off x="4685796" y="1100444"/>
              <a:ext cx="45719" cy="204508"/>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268882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E2D609CB-3C81-E647-8105-7EDBD8E9038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801451" y="1404369"/>
            <a:ext cx="4013366" cy="2229941"/>
          </a:xfrm>
          <a:prstGeom prst="rect">
            <a:avLst/>
          </a:prstGeom>
          <a:ln w="9525">
            <a:solidFill>
              <a:schemeClr val="bg1"/>
            </a:solidFill>
          </a:ln>
        </p:spPr>
      </p:pic>
      <p:pic>
        <p:nvPicPr>
          <p:cNvPr id="30" name="Picture 29">
            <a:extLst>
              <a:ext uri="{FF2B5EF4-FFF2-40B4-BE49-F238E27FC236}">
                <a16:creationId xmlns:a16="http://schemas.microsoft.com/office/drawing/2014/main" id="{7629DDCE-051D-334A-B67D-6A97B713089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58924" y="2005613"/>
            <a:ext cx="3849910" cy="1792199"/>
          </a:xfrm>
          <a:prstGeom prst="rect">
            <a:avLst/>
          </a:prstGeom>
          <a:ln w="9525">
            <a:solidFill>
              <a:schemeClr val="bg1"/>
            </a:solidFill>
          </a:ln>
        </p:spPr>
      </p:pic>
      <p:pic>
        <p:nvPicPr>
          <p:cNvPr id="31" name="Picture 30">
            <a:extLst>
              <a:ext uri="{FF2B5EF4-FFF2-40B4-BE49-F238E27FC236}">
                <a16:creationId xmlns:a16="http://schemas.microsoft.com/office/drawing/2014/main" id="{B7F7A174-2150-C14E-9095-D68EB061FBA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352940" y="2436506"/>
            <a:ext cx="3797588" cy="1771811"/>
          </a:xfrm>
          <a:prstGeom prst="rect">
            <a:avLst/>
          </a:prstGeom>
          <a:ln w="9525">
            <a:solidFill>
              <a:schemeClr val="bg1"/>
            </a:solidFill>
          </a:ln>
        </p:spPr>
      </p:pic>
      <p:grpSp>
        <p:nvGrpSpPr>
          <p:cNvPr id="3" name="Group 2"/>
          <p:cNvGrpSpPr/>
          <p:nvPr/>
        </p:nvGrpSpPr>
        <p:grpSpPr>
          <a:xfrm>
            <a:off x="3987056" y="1142998"/>
            <a:ext cx="6099463" cy="3499937"/>
            <a:chOff x="3987056" y="1142998"/>
            <a:chExt cx="6099463" cy="3499937"/>
          </a:xfrm>
        </p:grpSpPr>
        <p:pic>
          <p:nvPicPr>
            <p:cNvPr id="14" name="Picture 13">
              <a:extLst>
                <a:ext uri="{FF2B5EF4-FFF2-40B4-BE49-F238E27FC236}">
                  <a16:creationId xmlns:a16="http://schemas.microsoft.com/office/drawing/2014/main" id="{BE7A735A-7FF3-1B43-9091-37290518FA23}"/>
                </a:ext>
              </a:extLst>
            </p:cNvPr>
            <p:cNvPicPr>
              <a:picLocks noChangeAspect="1"/>
            </p:cNvPicPr>
            <p:nvPr/>
          </p:nvPicPr>
          <p:blipFill rotWithShape="1">
            <a:blip r:embed="rId6" cstate="email">
              <a:extLst>
                <a:ext uri="{28A0092B-C50C-407E-A947-70E740481C1C}">
                  <a14:useLocalDpi xmlns:a14="http://schemas.microsoft.com/office/drawing/2010/main"/>
                </a:ext>
              </a:extLst>
            </a:blip>
            <a:stretch/>
          </p:blipFill>
          <p:spPr>
            <a:xfrm>
              <a:off x="3987056" y="1174419"/>
              <a:ext cx="6099463" cy="3468516"/>
            </a:xfrm>
            <a:prstGeom prst="rect">
              <a:avLst/>
            </a:prstGeom>
            <a:noFill/>
            <a:ln>
              <a:noFill/>
            </a:ln>
          </p:spPr>
        </p:pic>
        <p:sp>
          <p:nvSpPr>
            <p:cNvPr id="4" name="Rectangle 3"/>
            <p:cNvSpPr/>
            <p:nvPr/>
          </p:nvSpPr>
          <p:spPr>
            <a:xfrm>
              <a:off x="4556991" y="1293020"/>
              <a:ext cx="70259" cy="3148080"/>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rot="16200000">
              <a:off x="6873315" y="-1053541"/>
              <a:ext cx="74147" cy="4467226"/>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rot="2443640">
              <a:off x="4620273" y="1169992"/>
              <a:ext cx="46464"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ounded Rectangle 24"/>
            <p:cNvSpPr/>
            <p:nvPr/>
          </p:nvSpPr>
          <p:spPr>
            <a:xfrm rot="4420729">
              <a:off x="4695747" y="1115403"/>
              <a:ext cx="45719"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ounded Rectangle 25"/>
            <p:cNvSpPr/>
            <p:nvPr/>
          </p:nvSpPr>
          <p:spPr>
            <a:xfrm rot="1214921">
              <a:off x="4595675" y="1219689"/>
              <a:ext cx="45719" cy="171682"/>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ounded Rectangle 26"/>
            <p:cNvSpPr/>
            <p:nvPr/>
          </p:nvSpPr>
          <p:spPr>
            <a:xfrm rot="3692521">
              <a:off x="4685796" y="1100444"/>
              <a:ext cx="45719" cy="204508"/>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title"/>
          </p:nvPr>
        </p:nvSpPr>
        <p:spPr/>
        <p:txBody>
          <a:bodyPr/>
          <a:lstStyle/>
          <a:p>
            <a:r>
              <a:rPr lang="en-US" dirty="0"/>
              <a:t>Use case 4: Incident management on </a:t>
            </a:r>
            <a:br>
              <a:rPr lang="en-US" dirty="0"/>
            </a:br>
            <a:r>
              <a:rPr lang="en-US" dirty="0"/>
              <a:t>Nexus Dashboard</a:t>
            </a:r>
            <a:endParaRPr lang="en-IN" sz="1800" dirty="0"/>
          </a:p>
        </p:txBody>
      </p:sp>
      <p:sp>
        <p:nvSpPr>
          <p:cNvPr id="18" name="Round Same Side Corner Rectangle 17">
            <a:extLst>
              <a:ext uri="{FF2B5EF4-FFF2-40B4-BE49-F238E27FC236}">
                <a16:creationId xmlns:a16="http://schemas.microsoft.com/office/drawing/2014/main" id="{D0D982C0-48EA-7549-9C30-34735FAE1B06}"/>
              </a:ext>
            </a:extLst>
          </p:cNvPr>
          <p:cNvSpPr/>
          <p:nvPr/>
        </p:nvSpPr>
        <p:spPr>
          <a:xfrm rot="5400000">
            <a:off x="1573530" y="-221846"/>
            <a:ext cx="594360" cy="3741423"/>
          </a:xfrm>
          <a:prstGeom prst="round2SameRect">
            <a:avLst>
              <a:gd name="adj1" fmla="val 50000"/>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dirty="0">
                <a:solidFill>
                  <a:schemeClr val="bg1"/>
                </a:solidFill>
              </a:rPr>
              <a:t>Manage the lifecycle of an incident</a:t>
            </a:r>
          </a:p>
        </p:txBody>
      </p:sp>
      <p:sp>
        <p:nvSpPr>
          <p:cNvPr id="23" name="Round Same Side Corner Rectangle 22">
            <a:extLst>
              <a:ext uri="{FF2B5EF4-FFF2-40B4-BE49-F238E27FC236}">
                <a16:creationId xmlns:a16="http://schemas.microsoft.com/office/drawing/2014/main" id="{175F22A9-8DE9-964E-8ACA-EED332B16997}"/>
              </a:ext>
            </a:extLst>
          </p:cNvPr>
          <p:cNvSpPr/>
          <p:nvPr/>
        </p:nvSpPr>
        <p:spPr>
          <a:xfrm rot="5400000">
            <a:off x="1573528" y="487667"/>
            <a:ext cx="594360" cy="3741423"/>
          </a:xfrm>
          <a:prstGeom prst="round2SameRect">
            <a:avLst>
              <a:gd name="adj1" fmla="val 50000"/>
              <a:gd name="adj2"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dirty="0">
                <a:solidFill>
                  <a:schemeClr val="bg1"/>
                </a:solidFill>
              </a:rPr>
              <a:t>Manage incident reassignment </a:t>
            </a:r>
          </a:p>
        </p:txBody>
      </p:sp>
      <p:sp>
        <p:nvSpPr>
          <p:cNvPr id="24" name="Round Same Side Corner Rectangle 23">
            <a:extLst>
              <a:ext uri="{FF2B5EF4-FFF2-40B4-BE49-F238E27FC236}">
                <a16:creationId xmlns:a16="http://schemas.microsoft.com/office/drawing/2014/main" id="{082D07EF-1A04-6346-85BD-28722A28D674}"/>
              </a:ext>
            </a:extLst>
          </p:cNvPr>
          <p:cNvSpPr/>
          <p:nvPr/>
        </p:nvSpPr>
        <p:spPr>
          <a:xfrm rot="5400000">
            <a:off x="1390271" y="2089951"/>
            <a:ext cx="960876" cy="3741421"/>
          </a:xfrm>
          <a:prstGeom prst="round2SameRect">
            <a:avLst>
              <a:gd name="adj1" fmla="val 50000"/>
              <a:gd name="adj2" fmla="val 0"/>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dirty="0">
                <a:solidFill>
                  <a:schemeClr val="bg1"/>
                </a:solidFill>
              </a:rPr>
              <a:t>Platform-agnostic view of the incidents (Nexus Dashboard, NDI, NDO, APIC, Cisco NDFC, or other Cisco® or third-party platforms)</a:t>
            </a:r>
          </a:p>
        </p:txBody>
      </p:sp>
      <p:sp>
        <p:nvSpPr>
          <p:cNvPr id="28" name="Round Same Side Corner Rectangle 27">
            <a:extLst>
              <a:ext uri="{FF2B5EF4-FFF2-40B4-BE49-F238E27FC236}">
                <a16:creationId xmlns:a16="http://schemas.microsoft.com/office/drawing/2014/main" id="{082D07EF-1A04-6346-85BD-28722A28D674}"/>
              </a:ext>
            </a:extLst>
          </p:cNvPr>
          <p:cNvSpPr/>
          <p:nvPr/>
        </p:nvSpPr>
        <p:spPr>
          <a:xfrm rot="5400000">
            <a:off x="1573528" y="1197180"/>
            <a:ext cx="594360" cy="3741423"/>
          </a:xfrm>
          <a:prstGeom prst="round2SameRect">
            <a:avLst>
              <a:gd name="adj1" fmla="val 50000"/>
              <a:gd name="adj2" fmla="val 0"/>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dirty="0">
                <a:solidFill>
                  <a:schemeClr val="bg1"/>
                </a:solidFill>
              </a:rPr>
              <a:t>Support for single user and </a:t>
            </a:r>
            <a:br>
              <a:rPr lang="en-US" sz="1400" dirty="0">
                <a:solidFill>
                  <a:schemeClr val="bg1"/>
                </a:solidFill>
              </a:rPr>
            </a:br>
            <a:r>
              <a:rPr lang="en-US" sz="1400" dirty="0">
                <a:solidFill>
                  <a:schemeClr val="bg1"/>
                </a:solidFill>
              </a:rPr>
              <a:t>shared user </a:t>
            </a:r>
          </a:p>
        </p:txBody>
      </p:sp>
    </p:spTree>
    <p:extLst>
      <p:ext uri="{BB962C8B-B14F-4D97-AF65-F5344CB8AC3E}">
        <p14:creationId xmlns:p14="http://schemas.microsoft.com/office/powerpoint/2010/main" val="2061019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Demo</a:t>
            </a:r>
          </a:p>
        </p:txBody>
      </p:sp>
    </p:spTree>
    <p:extLst>
      <p:ext uri="{BB962C8B-B14F-4D97-AF65-F5344CB8AC3E}">
        <p14:creationId xmlns:p14="http://schemas.microsoft.com/office/powerpoint/2010/main" val="2399695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CCE8833-2818-4715-9F55-355D46E950E7}"/>
              </a:ext>
            </a:extLst>
          </p:cNvPr>
          <p:cNvSpPr txBox="1"/>
          <p:nvPr/>
        </p:nvSpPr>
        <p:spPr>
          <a:xfrm>
            <a:off x="543791" y="3833361"/>
            <a:ext cx="2560320" cy="542866"/>
          </a:xfrm>
          <a:prstGeom prst="roundRect">
            <a:avLst>
              <a:gd name="adj" fmla="val 50000"/>
            </a:avLst>
          </a:prstGeom>
          <a:solidFill>
            <a:schemeClr val="tx2"/>
          </a:solidFill>
        </p:spPr>
        <p:txBody>
          <a:bodyPr wrap="square" anchor="b">
            <a:noAutofit/>
          </a:bodyPr>
          <a:lstStyle/>
          <a:p>
            <a:pPr algn="ctr"/>
            <a:r>
              <a:rPr lang="en-US" sz="1600" b="1">
                <a:solidFill>
                  <a:schemeClr val="bg2"/>
                </a:solidFill>
                <a:latin typeface="+mj-lt"/>
              </a:rPr>
              <a:t> Solution overview</a:t>
            </a:r>
            <a:endParaRPr lang="en-US" sz="1600" b="1" dirty="0">
              <a:solidFill>
                <a:schemeClr val="bg2"/>
              </a:solidFill>
              <a:latin typeface="+mj-lt"/>
            </a:endParaRPr>
          </a:p>
        </p:txBody>
      </p:sp>
      <p:sp>
        <p:nvSpPr>
          <p:cNvPr id="35" name="TextBox 34">
            <a:extLst>
              <a:ext uri="{FF2B5EF4-FFF2-40B4-BE49-F238E27FC236}">
                <a16:creationId xmlns:a16="http://schemas.microsoft.com/office/drawing/2014/main" id="{A4033E93-137D-41E7-A82D-C8BB5C2F8771}"/>
              </a:ext>
            </a:extLst>
          </p:cNvPr>
          <p:cNvSpPr txBox="1"/>
          <p:nvPr/>
        </p:nvSpPr>
        <p:spPr>
          <a:xfrm>
            <a:off x="3301808" y="3833361"/>
            <a:ext cx="2560320" cy="542866"/>
          </a:xfrm>
          <a:prstGeom prst="roundRect">
            <a:avLst>
              <a:gd name="adj" fmla="val 50000"/>
            </a:avLst>
          </a:prstGeom>
          <a:solidFill>
            <a:schemeClr val="accent2"/>
          </a:solidFill>
        </p:spPr>
        <p:txBody>
          <a:bodyPr wrap="square" anchor="b">
            <a:noAutofit/>
          </a:bodyPr>
          <a:lstStyle/>
          <a:p>
            <a:pPr algn="ctr"/>
            <a:r>
              <a:rPr lang="en-US" sz="1600" b="1">
                <a:solidFill>
                  <a:schemeClr val="bg2"/>
                </a:solidFill>
                <a:latin typeface="+mj-lt"/>
              </a:rPr>
              <a:t>Use cases</a:t>
            </a:r>
            <a:endParaRPr lang="en-US" sz="1600" b="1" dirty="0">
              <a:solidFill>
                <a:schemeClr val="bg2"/>
              </a:solidFill>
              <a:latin typeface="+mj-lt"/>
            </a:endParaRPr>
          </a:p>
        </p:txBody>
      </p:sp>
      <p:sp>
        <p:nvSpPr>
          <p:cNvPr id="36" name="TextBox 35">
            <a:extLst>
              <a:ext uri="{FF2B5EF4-FFF2-40B4-BE49-F238E27FC236}">
                <a16:creationId xmlns:a16="http://schemas.microsoft.com/office/drawing/2014/main" id="{9E6BE68B-650C-4D0F-868D-07F7CC6A5EE8}"/>
              </a:ext>
            </a:extLst>
          </p:cNvPr>
          <p:cNvSpPr txBox="1"/>
          <p:nvPr/>
        </p:nvSpPr>
        <p:spPr>
          <a:xfrm>
            <a:off x="6059825" y="3833361"/>
            <a:ext cx="2561167" cy="542866"/>
          </a:xfrm>
          <a:prstGeom prst="roundRect">
            <a:avLst>
              <a:gd name="adj" fmla="val 50000"/>
            </a:avLst>
          </a:prstGeom>
          <a:solidFill>
            <a:schemeClr val="accent5"/>
          </a:solidFill>
        </p:spPr>
        <p:txBody>
          <a:bodyPr wrap="square" anchor="b">
            <a:noAutofit/>
          </a:bodyPr>
          <a:lstStyle/>
          <a:p>
            <a:pPr algn="ctr"/>
            <a:r>
              <a:rPr lang="en-US" sz="1600" b="1">
                <a:solidFill>
                  <a:schemeClr val="bg2"/>
                </a:solidFill>
                <a:latin typeface="+mj-lt"/>
              </a:rPr>
              <a:t>Demo</a:t>
            </a:r>
            <a:endParaRPr lang="en-US" sz="1600" b="1" dirty="0">
              <a:solidFill>
                <a:schemeClr val="bg2"/>
              </a:solidFill>
              <a:latin typeface="+mj-lt"/>
            </a:endParaRPr>
          </a:p>
        </p:txBody>
      </p:sp>
      <p:sp>
        <p:nvSpPr>
          <p:cNvPr id="41" name="Oval 40"/>
          <p:cNvSpPr/>
          <p:nvPr/>
        </p:nvSpPr>
        <p:spPr>
          <a:xfrm>
            <a:off x="1366751" y="3077364"/>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72186D48-C859-44AA-862D-C112EEE4372B}"/>
              </a:ext>
            </a:extLst>
          </p:cNvPr>
          <p:cNvSpPr txBox="1"/>
          <p:nvPr/>
        </p:nvSpPr>
        <p:spPr>
          <a:xfrm>
            <a:off x="3384274" y="1471097"/>
            <a:ext cx="2375452" cy="369332"/>
          </a:xfrm>
          <a:prstGeom prst="rect">
            <a:avLst/>
          </a:prstGeom>
          <a:noFill/>
        </p:spPr>
        <p:txBody>
          <a:bodyPr wrap="square" rtlCol="0">
            <a:spAutoFit/>
          </a:bodyPr>
          <a:lstStyle/>
          <a:p>
            <a:pPr algn="ctr"/>
            <a:r>
              <a:rPr lang="en-US" b="1" i="1" dirty="0">
                <a:latin typeface="+mn-lt"/>
              </a:rPr>
              <a:t>Integrations with </a:t>
            </a:r>
          </a:p>
        </p:txBody>
      </p:sp>
      <p:grpSp>
        <p:nvGrpSpPr>
          <p:cNvPr id="5" name="Group 4">
            <a:extLst>
              <a:ext uri="{FF2B5EF4-FFF2-40B4-BE49-F238E27FC236}">
                <a16:creationId xmlns:a16="http://schemas.microsoft.com/office/drawing/2014/main" id="{298DE6E6-4969-40A7-85F2-2A3A47B2921F}"/>
              </a:ext>
            </a:extLst>
          </p:cNvPr>
          <p:cNvGrpSpPr>
            <a:grpSpLocks noChangeAspect="1"/>
          </p:cNvGrpSpPr>
          <p:nvPr/>
        </p:nvGrpSpPr>
        <p:grpSpPr>
          <a:xfrm>
            <a:off x="3925984" y="385597"/>
            <a:ext cx="875214" cy="882650"/>
            <a:chOff x="12587348" y="2301556"/>
            <a:chExt cx="115021" cy="115998"/>
          </a:xfrm>
          <a:solidFill>
            <a:schemeClr val="tx2"/>
          </a:solidFill>
        </p:grpSpPr>
        <p:sp>
          <p:nvSpPr>
            <p:cNvPr id="6" name="Freeform 36">
              <a:extLst>
                <a:ext uri="{FF2B5EF4-FFF2-40B4-BE49-F238E27FC236}">
                  <a16:creationId xmlns:a16="http://schemas.microsoft.com/office/drawing/2014/main" id="{BAE18D2F-E060-4440-9DCD-9CAFB6975730}"/>
                </a:ext>
              </a:extLst>
            </p:cNvPr>
            <p:cNvSpPr>
              <a:spLocks noChangeAspect="1"/>
            </p:cNvSpPr>
            <p:nvPr/>
          </p:nvSpPr>
          <p:spPr bwMode="auto">
            <a:xfrm>
              <a:off x="12634348" y="2325555"/>
              <a:ext cx="20999" cy="22999"/>
            </a:xfrm>
            <a:custGeom>
              <a:avLst/>
              <a:gdLst>
                <a:gd name="T0" fmla="*/ 9 w 9"/>
                <a:gd name="T1" fmla="*/ 0 h 10"/>
                <a:gd name="T2" fmla="*/ 7 w 9"/>
                <a:gd name="T3" fmla="*/ 0 h 10"/>
                <a:gd name="T4" fmla="*/ 0 w 9"/>
                <a:gd name="T5" fmla="*/ 0 h 10"/>
                <a:gd name="T6" fmla="*/ 0 w 9"/>
                <a:gd name="T7" fmla="*/ 10 h 10"/>
                <a:gd name="T8" fmla="*/ 9 w 9"/>
                <a:gd name="T9" fmla="*/ 10 h 10"/>
                <a:gd name="T10" fmla="*/ 9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9" y="0"/>
                    <a:pt x="8" y="0"/>
                    <a:pt x="7" y="0"/>
                  </a:cubicBezTo>
                  <a:cubicBezTo>
                    <a:pt x="0" y="0"/>
                    <a:pt x="0" y="0"/>
                    <a:pt x="0" y="0"/>
                  </a:cubicBezTo>
                  <a:cubicBezTo>
                    <a:pt x="0" y="10"/>
                    <a:pt x="0" y="10"/>
                    <a:pt x="0" y="10"/>
                  </a:cubicBezTo>
                  <a:cubicBezTo>
                    <a:pt x="9" y="10"/>
                    <a:pt x="9" y="10"/>
                    <a:pt x="9" y="1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7">
              <a:extLst>
                <a:ext uri="{FF2B5EF4-FFF2-40B4-BE49-F238E27FC236}">
                  <a16:creationId xmlns:a16="http://schemas.microsoft.com/office/drawing/2014/main" id="{8B15FFF6-5459-4FCC-B404-81C376BF8191}"/>
                </a:ext>
              </a:extLst>
            </p:cNvPr>
            <p:cNvSpPr>
              <a:spLocks noChangeAspect="1"/>
            </p:cNvSpPr>
            <p:nvPr/>
          </p:nvSpPr>
          <p:spPr bwMode="auto">
            <a:xfrm>
              <a:off x="12634348" y="2301556"/>
              <a:ext cx="20999" cy="23999"/>
            </a:xfrm>
            <a:custGeom>
              <a:avLst/>
              <a:gdLst>
                <a:gd name="T0" fmla="*/ 4 w 9"/>
                <a:gd name="T1" fmla="*/ 0 h 10"/>
                <a:gd name="T2" fmla="*/ 0 w 9"/>
                <a:gd name="T3" fmla="*/ 5 h 10"/>
                <a:gd name="T4" fmla="*/ 0 w 9"/>
                <a:gd name="T5" fmla="*/ 10 h 10"/>
                <a:gd name="T6" fmla="*/ 7 w 9"/>
                <a:gd name="T7" fmla="*/ 10 h 10"/>
                <a:gd name="T8" fmla="*/ 9 w 9"/>
                <a:gd name="T9" fmla="*/ 10 h 10"/>
                <a:gd name="T10" fmla="*/ 9 w 9"/>
                <a:gd name="T11" fmla="*/ 5 h 10"/>
                <a:gd name="T12" fmla="*/ 4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4" y="0"/>
                  </a:moveTo>
                  <a:cubicBezTo>
                    <a:pt x="2" y="0"/>
                    <a:pt x="0" y="2"/>
                    <a:pt x="0" y="5"/>
                  </a:cubicBezTo>
                  <a:cubicBezTo>
                    <a:pt x="0" y="10"/>
                    <a:pt x="0" y="10"/>
                    <a:pt x="0" y="10"/>
                  </a:cubicBezTo>
                  <a:cubicBezTo>
                    <a:pt x="7" y="10"/>
                    <a:pt x="7" y="10"/>
                    <a:pt x="7" y="10"/>
                  </a:cubicBezTo>
                  <a:cubicBezTo>
                    <a:pt x="8" y="10"/>
                    <a:pt x="9" y="10"/>
                    <a:pt x="9" y="10"/>
                  </a:cubicBezTo>
                  <a:cubicBezTo>
                    <a:pt x="9" y="5"/>
                    <a:pt x="9" y="5"/>
                    <a:pt x="9" y="5"/>
                  </a:cubicBezTo>
                  <a:cubicBezTo>
                    <a:pt x="9" y="2"/>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8">
              <a:extLst>
                <a:ext uri="{FF2B5EF4-FFF2-40B4-BE49-F238E27FC236}">
                  <a16:creationId xmlns:a16="http://schemas.microsoft.com/office/drawing/2014/main" id="{90EBDC0C-EF5D-4E59-8A34-0B15141C9081}"/>
                </a:ext>
              </a:extLst>
            </p:cNvPr>
            <p:cNvSpPr>
              <a:spLocks noChangeAspect="1"/>
            </p:cNvSpPr>
            <p:nvPr/>
          </p:nvSpPr>
          <p:spPr bwMode="auto">
            <a:xfrm>
              <a:off x="12634348" y="2377554"/>
              <a:ext cx="20999" cy="39999"/>
            </a:xfrm>
            <a:custGeom>
              <a:avLst/>
              <a:gdLst>
                <a:gd name="T0" fmla="*/ 9 w 9"/>
                <a:gd name="T1" fmla="*/ 0 h 17"/>
                <a:gd name="T2" fmla="*/ 0 w 9"/>
                <a:gd name="T3" fmla="*/ 0 h 17"/>
                <a:gd name="T4" fmla="*/ 0 w 9"/>
                <a:gd name="T5" fmla="*/ 13 h 17"/>
                <a:gd name="T6" fmla="*/ 4 w 9"/>
                <a:gd name="T7" fmla="*/ 17 h 17"/>
                <a:gd name="T8" fmla="*/ 9 w 9"/>
                <a:gd name="T9" fmla="*/ 13 h 17"/>
                <a:gd name="T10" fmla="*/ 9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9" y="0"/>
                  </a:moveTo>
                  <a:cubicBezTo>
                    <a:pt x="0" y="0"/>
                    <a:pt x="0" y="0"/>
                    <a:pt x="0" y="0"/>
                  </a:cubicBezTo>
                  <a:cubicBezTo>
                    <a:pt x="0" y="13"/>
                    <a:pt x="0" y="13"/>
                    <a:pt x="0" y="13"/>
                  </a:cubicBezTo>
                  <a:cubicBezTo>
                    <a:pt x="0" y="15"/>
                    <a:pt x="2" y="17"/>
                    <a:pt x="4" y="17"/>
                  </a:cubicBezTo>
                  <a:cubicBezTo>
                    <a:pt x="7" y="17"/>
                    <a:pt x="9" y="15"/>
                    <a:pt x="9" y="13"/>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9">
              <a:extLst>
                <a:ext uri="{FF2B5EF4-FFF2-40B4-BE49-F238E27FC236}">
                  <a16:creationId xmlns:a16="http://schemas.microsoft.com/office/drawing/2014/main" id="{DE5C7815-F95E-4095-A838-683F1B1DA63E}"/>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40">
              <a:extLst>
                <a:ext uri="{FF2B5EF4-FFF2-40B4-BE49-F238E27FC236}">
                  <a16:creationId xmlns:a16="http://schemas.microsoft.com/office/drawing/2014/main" id="{372E3DCA-F4A5-4402-B704-910CAB93CDBD}"/>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
              <a:extLst>
                <a:ext uri="{FF2B5EF4-FFF2-40B4-BE49-F238E27FC236}">
                  <a16:creationId xmlns:a16="http://schemas.microsoft.com/office/drawing/2014/main" id="{20C3161D-6E9F-4CA6-BC17-29A485BF5567}"/>
                </a:ext>
              </a:extLst>
            </p:cNvPr>
            <p:cNvSpPr>
              <a:spLocks noChangeAspect="1" noEditPoints="1"/>
            </p:cNvSpPr>
            <p:nvPr/>
          </p:nvSpPr>
          <p:spPr bwMode="auto">
            <a:xfrm>
              <a:off x="12587348" y="2348555"/>
              <a:ext cx="114996" cy="21999"/>
            </a:xfrm>
            <a:custGeom>
              <a:avLst/>
              <a:gdLst>
                <a:gd name="T0" fmla="*/ 20 w 49"/>
                <a:gd name="T1" fmla="*/ 0 h 9"/>
                <a:gd name="T2" fmla="*/ 4 w 49"/>
                <a:gd name="T3" fmla="*/ 0 h 9"/>
                <a:gd name="T4" fmla="*/ 0 w 49"/>
                <a:gd name="T5" fmla="*/ 5 h 9"/>
                <a:gd name="T6" fmla="*/ 4 w 49"/>
                <a:gd name="T7" fmla="*/ 9 h 9"/>
                <a:gd name="T8" fmla="*/ 20 w 49"/>
                <a:gd name="T9" fmla="*/ 9 h 9"/>
                <a:gd name="T10" fmla="*/ 20 w 49"/>
                <a:gd name="T11" fmla="*/ 0 h 9"/>
                <a:gd name="T12" fmla="*/ 44 w 49"/>
                <a:gd name="T13" fmla="*/ 0 h 9"/>
                <a:gd name="T14" fmla="*/ 29 w 49"/>
                <a:gd name="T15" fmla="*/ 0 h 9"/>
                <a:gd name="T16" fmla="*/ 29 w 49"/>
                <a:gd name="T17" fmla="*/ 9 h 9"/>
                <a:gd name="T18" fmla="*/ 44 w 49"/>
                <a:gd name="T19" fmla="*/ 9 h 9"/>
                <a:gd name="T20" fmla="*/ 49 w 49"/>
                <a:gd name="T21" fmla="*/ 5 h 9"/>
                <a:gd name="T22" fmla="*/ 44 w 4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9">
                  <a:moveTo>
                    <a:pt x="20" y="0"/>
                  </a:moveTo>
                  <a:cubicBezTo>
                    <a:pt x="4" y="0"/>
                    <a:pt x="4" y="0"/>
                    <a:pt x="4" y="0"/>
                  </a:cubicBezTo>
                  <a:cubicBezTo>
                    <a:pt x="2" y="0"/>
                    <a:pt x="0" y="2"/>
                    <a:pt x="0" y="5"/>
                  </a:cubicBezTo>
                  <a:cubicBezTo>
                    <a:pt x="0" y="7"/>
                    <a:pt x="2" y="9"/>
                    <a:pt x="4" y="9"/>
                  </a:cubicBezTo>
                  <a:cubicBezTo>
                    <a:pt x="20" y="9"/>
                    <a:pt x="20" y="9"/>
                    <a:pt x="20" y="9"/>
                  </a:cubicBezTo>
                  <a:cubicBezTo>
                    <a:pt x="20" y="0"/>
                    <a:pt x="20" y="0"/>
                    <a:pt x="20" y="0"/>
                  </a:cubicBezTo>
                  <a:moveTo>
                    <a:pt x="44" y="0"/>
                  </a:moveTo>
                  <a:cubicBezTo>
                    <a:pt x="29" y="0"/>
                    <a:pt x="29" y="0"/>
                    <a:pt x="29" y="0"/>
                  </a:cubicBezTo>
                  <a:cubicBezTo>
                    <a:pt x="29" y="9"/>
                    <a:pt x="29" y="9"/>
                    <a:pt x="29" y="9"/>
                  </a:cubicBezTo>
                  <a:cubicBezTo>
                    <a:pt x="44" y="9"/>
                    <a:pt x="44" y="9"/>
                    <a:pt x="44" y="9"/>
                  </a:cubicBezTo>
                  <a:cubicBezTo>
                    <a:pt x="47" y="9"/>
                    <a:pt x="49" y="7"/>
                    <a:pt x="49" y="5"/>
                  </a:cubicBezTo>
                  <a:cubicBezTo>
                    <a:pt x="49" y="2"/>
                    <a:pt x="47"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42">
              <a:extLst>
                <a:ext uri="{FF2B5EF4-FFF2-40B4-BE49-F238E27FC236}">
                  <a16:creationId xmlns:a16="http://schemas.microsoft.com/office/drawing/2014/main" id="{F6FD48F2-758F-40CA-88B9-0E6D395D3DBD}"/>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43">
              <a:extLst>
                <a:ext uri="{FF2B5EF4-FFF2-40B4-BE49-F238E27FC236}">
                  <a16:creationId xmlns:a16="http://schemas.microsoft.com/office/drawing/2014/main" id="{79D92070-C2A3-4B57-ACE2-0F0BE3CAB5CA}"/>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4">
              <a:extLst>
                <a:ext uri="{FF2B5EF4-FFF2-40B4-BE49-F238E27FC236}">
                  <a16:creationId xmlns:a16="http://schemas.microsoft.com/office/drawing/2014/main" id="{32FB8B69-B2F4-4F84-8DBF-1C603B441680}"/>
                </a:ext>
              </a:extLst>
            </p:cNvPr>
            <p:cNvSpPr>
              <a:spLocks noChangeAspect="1"/>
            </p:cNvSpPr>
            <p:nvPr/>
          </p:nvSpPr>
          <p:spPr bwMode="auto">
            <a:xfrm>
              <a:off x="12634347" y="2301558"/>
              <a:ext cx="20999" cy="115996"/>
            </a:xfrm>
            <a:custGeom>
              <a:avLst/>
              <a:gdLst>
                <a:gd name="T0" fmla="*/ 0 w 9"/>
                <a:gd name="T1" fmla="*/ 45 h 49"/>
                <a:gd name="T2" fmla="*/ 0 w 9"/>
                <a:gd name="T3" fmla="*/ 5 h 49"/>
                <a:gd name="T4" fmla="*/ 4 w 9"/>
                <a:gd name="T5" fmla="*/ 0 h 49"/>
                <a:gd name="T6" fmla="*/ 9 w 9"/>
                <a:gd name="T7" fmla="*/ 5 h 49"/>
                <a:gd name="T8" fmla="*/ 9 w 9"/>
                <a:gd name="T9" fmla="*/ 45 h 49"/>
                <a:gd name="T10" fmla="*/ 4 w 9"/>
                <a:gd name="T11" fmla="*/ 49 h 49"/>
                <a:gd name="T12" fmla="*/ 0 w 9"/>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9" h="49">
                  <a:moveTo>
                    <a:pt x="0" y="45"/>
                  </a:moveTo>
                  <a:cubicBezTo>
                    <a:pt x="0" y="5"/>
                    <a:pt x="0" y="5"/>
                    <a:pt x="0" y="5"/>
                  </a:cubicBezTo>
                  <a:cubicBezTo>
                    <a:pt x="0" y="2"/>
                    <a:pt x="2" y="0"/>
                    <a:pt x="4" y="0"/>
                  </a:cubicBezTo>
                  <a:cubicBezTo>
                    <a:pt x="7" y="0"/>
                    <a:pt x="9" y="2"/>
                    <a:pt x="9" y="5"/>
                  </a:cubicBezTo>
                  <a:cubicBezTo>
                    <a:pt x="9" y="45"/>
                    <a:pt x="9" y="45"/>
                    <a:pt x="9" y="45"/>
                  </a:cubicBezTo>
                  <a:cubicBezTo>
                    <a:pt x="9" y="47"/>
                    <a:pt x="7" y="49"/>
                    <a:pt x="4" y="49"/>
                  </a:cubicBezTo>
                  <a:cubicBezTo>
                    <a:pt x="2" y="49"/>
                    <a:pt x="0" y="47"/>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BFDB9DA4-E016-4326-AC74-3520647B0D89}"/>
                </a:ext>
              </a:extLst>
            </p:cNvPr>
            <p:cNvSpPr>
              <a:spLocks noChangeAspect="1"/>
            </p:cNvSpPr>
            <p:nvPr/>
          </p:nvSpPr>
          <p:spPr bwMode="auto">
            <a:xfrm>
              <a:off x="12587373" y="2348557"/>
              <a:ext cx="114996" cy="21999"/>
            </a:xfrm>
            <a:custGeom>
              <a:avLst/>
              <a:gdLst>
                <a:gd name="T0" fmla="*/ 4 w 49"/>
                <a:gd name="T1" fmla="*/ 0 h 9"/>
                <a:gd name="T2" fmla="*/ 44 w 49"/>
                <a:gd name="T3" fmla="*/ 0 h 9"/>
                <a:gd name="T4" fmla="*/ 49 w 49"/>
                <a:gd name="T5" fmla="*/ 5 h 9"/>
                <a:gd name="T6" fmla="*/ 44 w 49"/>
                <a:gd name="T7" fmla="*/ 9 h 9"/>
                <a:gd name="T8" fmla="*/ 4 w 49"/>
                <a:gd name="T9" fmla="*/ 9 h 9"/>
                <a:gd name="T10" fmla="*/ 0 w 49"/>
                <a:gd name="T11" fmla="*/ 5 h 9"/>
                <a:gd name="T12" fmla="*/ 4 w 4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9" h="9">
                  <a:moveTo>
                    <a:pt x="4" y="0"/>
                  </a:moveTo>
                  <a:cubicBezTo>
                    <a:pt x="44" y="0"/>
                    <a:pt x="44" y="0"/>
                    <a:pt x="44" y="0"/>
                  </a:cubicBezTo>
                  <a:cubicBezTo>
                    <a:pt x="47" y="0"/>
                    <a:pt x="49" y="2"/>
                    <a:pt x="49" y="5"/>
                  </a:cubicBezTo>
                  <a:cubicBezTo>
                    <a:pt x="49" y="7"/>
                    <a:pt x="47" y="9"/>
                    <a:pt x="44" y="9"/>
                  </a:cubicBezTo>
                  <a:cubicBezTo>
                    <a:pt x="4" y="9"/>
                    <a:pt x="4" y="9"/>
                    <a:pt x="4" y="9"/>
                  </a:cubicBezTo>
                  <a:cubicBezTo>
                    <a:pt x="2" y="9"/>
                    <a:pt x="0" y="7"/>
                    <a:pt x="0" y="5"/>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3DA2BCCA-D295-4FAF-82EF-254E295411B8}"/>
                </a:ext>
              </a:extLst>
            </p:cNvPr>
            <p:cNvSpPr>
              <a:spLocks noChangeAspect="1"/>
            </p:cNvSpPr>
            <p:nvPr/>
          </p:nvSpPr>
          <p:spPr bwMode="auto">
            <a:xfrm>
              <a:off x="12598381" y="2313558"/>
              <a:ext cx="92997" cy="91997"/>
            </a:xfrm>
            <a:custGeom>
              <a:avLst/>
              <a:gdLst>
                <a:gd name="T0" fmla="*/ 2 w 39"/>
                <a:gd name="T1" fmla="*/ 30 h 39"/>
                <a:gd name="T2" fmla="*/ 30 w 39"/>
                <a:gd name="T3" fmla="*/ 2 h 39"/>
                <a:gd name="T4" fmla="*/ 37 w 39"/>
                <a:gd name="T5" fmla="*/ 2 h 39"/>
                <a:gd name="T6" fmla="*/ 37 w 39"/>
                <a:gd name="T7" fmla="*/ 9 h 39"/>
                <a:gd name="T8" fmla="*/ 9 w 39"/>
                <a:gd name="T9" fmla="*/ 37 h 39"/>
                <a:gd name="T10" fmla="*/ 2 w 39"/>
                <a:gd name="T11" fmla="*/ 37 h 39"/>
                <a:gd name="T12" fmla="*/ 2 w 39"/>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2" y="30"/>
                  </a:moveTo>
                  <a:cubicBezTo>
                    <a:pt x="30" y="2"/>
                    <a:pt x="30" y="2"/>
                    <a:pt x="30" y="2"/>
                  </a:cubicBezTo>
                  <a:cubicBezTo>
                    <a:pt x="32" y="0"/>
                    <a:pt x="35" y="0"/>
                    <a:pt x="37" y="2"/>
                  </a:cubicBezTo>
                  <a:cubicBezTo>
                    <a:pt x="39" y="4"/>
                    <a:pt x="39" y="7"/>
                    <a:pt x="37" y="9"/>
                  </a:cubicBezTo>
                  <a:cubicBezTo>
                    <a:pt x="9" y="37"/>
                    <a:pt x="9" y="37"/>
                    <a:pt x="9" y="37"/>
                  </a:cubicBezTo>
                  <a:cubicBezTo>
                    <a:pt x="7" y="39"/>
                    <a:pt x="4" y="39"/>
                    <a:pt x="2" y="37"/>
                  </a:cubicBezTo>
                  <a:cubicBezTo>
                    <a:pt x="0" y="35"/>
                    <a:pt x="0" y="32"/>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6DEF8709-9C19-4AE0-B813-806B7435ABFC}"/>
                </a:ext>
              </a:extLst>
            </p:cNvPr>
            <p:cNvSpPr>
              <a:spLocks noChangeAspect="1"/>
            </p:cNvSpPr>
            <p:nvPr/>
          </p:nvSpPr>
          <p:spPr bwMode="auto">
            <a:xfrm>
              <a:off x="12598373" y="2313558"/>
              <a:ext cx="92997" cy="91997"/>
            </a:xfrm>
            <a:custGeom>
              <a:avLst/>
              <a:gdLst>
                <a:gd name="T0" fmla="*/ 9 w 39"/>
                <a:gd name="T1" fmla="*/ 2 h 39"/>
                <a:gd name="T2" fmla="*/ 37 w 39"/>
                <a:gd name="T3" fmla="*/ 30 h 39"/>
                <a:gd name="T4" fmla="*/ 37 w 39"/>
                <a:gd name="T5" fmla="*/ 37 h 39"/>
                <a:gd name="T6" fmla="*/ 30 w 39"/>
                <a:gd name="T7" fmla="*/ 37 h 39"/>
                <a:gd name="T8" fmla="*/ 2 w 39"/>
                <a:gd name="T9" fmla="*/ 9 h 39"/>
                <a:gd name="T10" fmla="*/ 2 w 39"/>
                <a:gd name="T11" fmla="*/ 2 h 39"/>
                <a:gd name="T12" fmla="*/ 9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9" y="2"/>
                  </a:moveTo>
                  <a:cubicBezTo>
                    <a:pt x="37" y="30"/>
                    <a:pt x="37" y="30"/>
                    <a:pt x="37" y="30"/>
                  </a:cubicBezTo>
                  <a:cubicBezTo>
                    <a:pt x="39" y="32"/>
                    <a:pt x="39" y="35"/>
                    <a:pt x="37" y="37"/>
                  </a:cubicBezTo>
                  <a:cubicBezTo>
                    <a:pt x="35" y="39"/>
                    <a:pt x="32" y="39"/>
                    <a:pt x="30" y="37"/>
                  </a:cubicBezTo>
                  <a:cubicBezTo>
                    <a:pt x="2" y="9"/>
                    <a:pt x="2" y="9"/>
                    <a:pt x="2" y="9"/>
                  </a:cubicBezTo>
                  <a:cubicBezTo>
                    <a:pt x="0" y="7"/>
                    <a:pt x="0" y="4"/>
                    <a:pt x="2" y="2"/>
                  </a:cubicBezTo>
                  <a:cubicBezTo>
                    <a:pt x="4" y="0"/>
                    <a:pt x="7"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48">
              <a:extLst>
                <a:ext uri="{FF2B5EF4-FFF2-40B4-BE49-F238E27FC236}">
                  <a16:creationId xmlns:a16="http://schemas.microsoft.com/office/drawing/2014/main" id="{611ACB2B-0704-4E66-9C82-B3DE7F825165}"/>
                </a:ext>
              </a:extLst>
            </p:cNvPr>
            <p:cNvSpPr>
              <a:spLocks noChangeAspect="1" noChangeArrowheads="1"/>
            </p:cNvSpPr>
            <p:nvPr/>
          </p:nvSpPr>
          <p:spPr bwMode="auto">
            <a:xfrm>
              <a:off x="12627372" y="2341557"/>
              <a:ext cx="34999" cy="3599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9">
              <a:extLst>
                <a:ext uri="{FF2B5EF4-FFF2-40B4-BE49-F238E27FC236}">
                  <a16:creationId xmlns:a16="http://schemas.microsoft.com/office/drawing/2014/main" id="{F637850C-81CF-46B8-8EFE-DA9EB0E35F89}"/>
                </a:ext>
              </a:extLst>
            </p:cNvPr>
            <p:cNvSpPr>
              <a:spLocks noChangeAspect="1" noEditPoints="1"/>
            </p:cNvSpPr>
            <p:nvPr/>
          </p:nvSpPr>
          <p:spPr bwMode="auto">
            <a:xfrm>
              <a:off x="12608373" y="2325559"/>
              <a:ext cx="70998" cy="70998"/>
            </a:xfrm>
            <a:custGeom>
              <a:avLst/>
              <a:gdLst>
                <a:gd name="T0" fmla="*/ 15 w 30"/>
                <a:gd name="T1" fmla="*/ 7 h 30"/>
                <a:gd name="T2" fmla="*/ 23 w 30"/>
                <a:gd name="T3" fmla="*/ 15 h 30"/>
                <a:gd name="T4" fmla="*/ 15 w 30"/>
                <a:gd name="T5" fmla="*/ 22 h 30"/>
                <a:gd name="T6" fmla="*/ 8 w 30"/>
                <a:gd name="T7" fmla="*/ 15 h 30"/>
                <a:gd name="T8" fmla="*/ 15 w 30"/>
                <a:gd name="T9" fmla="*/ 7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7"/>
                  </a:moveTo>
                  <a:cubicBezTo>
                    <a:pt x="20" y="7"/>
                    <a:pt x="23" y="10"/>
                    <a:pt x="23" y="15"/>
                  </a:cubicBezTo>
                  <a:cubicBezTo>
                    <a:pt x="23" y="19"/>
                    <a:pt x="20" y="22"/>
                    <a:pt x="15" y="22"/>
                  </a:cubicBezTo>
                  <a:cubicBezTo>
                    <a:pt x="11" y="22"/>
                    <a:pt x="8" y="19"/>
                    <a:pt x="8" y="15"/>
                  </a:cubicBezTo>
                  <a:cubicBezTo>
                    <a:pt x="8" y="10"/>
                    <a:pt x="11" y="7"/>
                    <a:pt x="15" y="7"/>
                  </a:cubicBezTo>
                  <a:moveTo>
                    <a:pt x="15" y="0"/>
                  </a:moveTo>
                  <a:cubicBezTo>
                    <a:pt x="7" y="0"/>
                    <a:pt x="0" y="6"/>
                    <a:pt x="0" y="15"/>
                  </a:cubicBezTo>
                  <a:cubicBezTo>
                    <a:pt x="0" y="23"/>
                    <a:pt x="7" y="30"/>
                    <a:pt x="15" y="30"/>
                  </a:cubicBezTo>
                  <a:cubicBezTo>
                    <a:pt x="24" y="30"/>
                    <a:pt x="30" y="23"/>
                    <a:pt x="30" y="15"/>
                  </a:cubicBezTo>
                  <a:cubicBezTo>
                    <a:pt x="30" y="6"/>
                    <a:pt x="24"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2AFD95FB-6A88-4237-BFEE-9821D13386E7}"/>
              </a:ext>
            </a:extLst>
          </p:cNvPr>
          <p:cNvGrpSpPr>
            <a:grpSpLocks noChangeAspect="1"/>
          </p:cNvGrpSpPr>
          <p:nvPr/>
        </p:nvGrpSpPr>
        <p:grpSpPr>
          <a:xfrm>
            <a:off x="4717063" y="937247"/>
            <a:ext cx="500954" cy="505209"/>
            <a:chOff x="12587348" y="2301556"/>
            <a:chExt cx="115021" cy="115998"/>
          </a:xfrm>
          <a:solidFill>
            <a:schemeClr val="tx2"/>
          </a:solidFill>
        </p:grpSpPr>
        <p:sp>
          <p:nvSpPr>
            <p:cNvPr id="21" name="Freeform 36">
              <a:extLst>
                <a:ext uri="{FF2B5EF4-FFF2-40B4-BE49-F238E27FC236}">
                  <a16:creationId xmlns:a16="http://schemas.microsoft.com/office/drawing/2014/main" id="{110F0984-AA25-4BBD-8A8A-292F3F1DFC40}"/>
                </a:ext>
              </a:extLst>
            </p:cNvPr>
            <p:cNvSpPr>
              <a:spLocks noChangeAspect="1"/>
            </p:cNvSpPr>
            <p:nvPr/>
          </p:nvSpPr>
          <p:spPr bwMode="auto">
            <a:xfrm>
              <a:off x="12634348" y="2325555"/>
              <a:ext cx="20999" cy="22999"/>
            </a:xfrm>
            <a:custGeom>
              <a:avLst/>
              <a:gdLst>
                <a:gd name="T0" fmla="*/ 9 w 9"/>
                <a:gd name="T1" fmla="*/ 0 h 10"/>
                <a:gd name="T2" fmla="*/ 7 w 9"/>
                <a:gd name="T3" fmla="*/ 0 h 10"/>
                <a:gd name="T4" fmla="*/ 0 w 9"/>
                <a:gd name="T5" fmla="*/ 0 h 10"/>
                <a:gd name="T6" fmla="*/ 0 w 9"/>
                <a:gd name="T7" fmla="*/ 10 h 10"/>
                <a:gd name="T8" fmla="*/ 9 w 9"/>
                <a:gd name="T9" fmla="*/ 10 h 10"/>
                <a:gd name="T10" fmla="*/ 9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9" y="0"/>
                    <a:pt x="8" y="0"/>
                    <a:pt x="7" y="0"/>
                  </a:cubicBezTo>
                  <a:cubicBezTo>
                    <a:pt x="0" y="0"/>
                    <a:pt x="0" y="0"/>
                    <a:pt x="0" y="0"/>
                  </a:cubicBezTo>
                  <a:cubicBezTo>
                    <a:pt x="0" y="10"/>
                    <a:pt x="0" y="10"/>
                    <a:pt x="0" y="10"/>
                  </a:cubicBezTo>
                  <a:cubicBezTo>
                    <a:pt x="9" y="10"/>
                    <a:pt x="9" y="10"/>
                    <a:pt x="9" y="1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720811E5-4A20-4806-9967-DC06954FA381}"/>
                </a:ext>
              </a:extLst>
            </p:cNvPr>
            <p:cNvSpPr>
              <a:spLocks noChangeAspect="1"/>
            </p:cNvSpPr>
            <p:nvPr/>
          </p:nvSpPr>
          <p:spPr bwMode="auto">
            <a:xfrm>
              <a:off x="12634348" y="2301556"/>
              <a:ext cx="20999" cy="23999"/>
            </a:xfrm>
            <a:custGeom>
              <a:avLst/>
              <a:gdLst>
                <a:gd name="T0" fmla="*/ 4 w 9"/>
                <a:gd name="T1" fmla="*/ 0 h 10"/>
                <a:gd name="T2" fmla="*/ 0 w 9"/>
                <a:gd name="T3" fmla="*/ 5 h 10"/>
                <a:gd name="T4" fmla="*/ 0 w 9"/>
                <a:gd name="T5" fmla="*/ 10 h 10"/>
                <a:gd name="T6" fmla="*/ 7 w 9"/>
                <a:gd name="T7" fmla="*/ 10 h 10"/>
                <a:gd name="T8" fmla="*/ 9 w 9"/>
                <a:gd name="T9" fmla="*/ 10 h 10"/>
                <a:gd name="T10" fmla="*/ 9 w 9"/>
                <a:gd name="T11" fmla="*/ 5 h 10"/>
                <a:gd name="T12" fmla="*/ 4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4" y="0"/>
                  </a:moveTo>
                  <a:cubicBezTo>
                    <a:pt x="2" y="0"/>
                    <a:pt x="0" y="2"/>
                    <a:pt x="0" y="5"/>
                  </a:cubicBezTo>
                  <a:cubicBezTo>
                    <a:pt x="0" y="10"/>
                    <a:pt x="0" y="10"/>
                    <a:pt x="0" y="10"/>
                  </a:cubicBezTo>
                  <a:cubicBezTo>
                    <a:pt x="7" y="10"/>
                    <a:pt x="7" y="10"/>
                    <a:pt x="7" y="10"/>
                  </a:cubicBezTo>
                  <a:cubicBezTo>
                    <a:pt x="8" y="10"/>
                    <a:pt x="9" y="10"/>
                    <a:pt x="9" y="10"/>
                  </a:cubicBezTo>
                  <a:cubicBezTo>
                    <a:pt x="9" y="5"/>
                    <a:pt x="9" y="5"/>
                    <a:pt x="9" y="5"/>
                  </a:cubicBezTo>
                  <a:cubicBezTo>
                    <a:pt x="9" y="2"/>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8">
              <a:extLst>
                <a:ext uri="{FF2B5EF4-FFF2-40B4-BE49-F238E27FC236}">
                  <a16:creationId xmlns:a16="http://schemas.microsoft.com/office/drawing/2014/main" id="{8A4FF77D-05C2-4F1C-BDF8-402AF2F10466}"/>
                </a:ext>
              </a:extLst>
            </p:cNvPr>
            <p:cNvSpPr>
              <a:spLocks noChangeAspect="1"/>
            </p:cNvSpPr>
            <p:nvPr/>
          </p:nvSpPr>
          <p:spPr bwMode="auto">
            <a:xfrm>
              <a:off x="12634348" y="2377554"/>
              <a:ext cx="20999" cy="39999"/>
            </a:xfrm>
            <a:custGeom>
              <a:avLst/>
              <a:gdLst>
                <a:gd name="T0" fmla="*/ 9 w 9"/>
                <a:gd name="T1" fmla="*/ 0 h 17"/>
                <a:gd name="T2" fmla="*/ 0 w 9"/>
                <a:gd name="T3" fmla="*/ 0 h 17"/>
                <a:gd name="T4" fmla="*/ 0 w 9"/>
                <a:gd name="T5" fmla="*/ 13 h 17"/>
                <a:gd name="T6" fmla="*/ 4 w 9"/>
                <a:gd name="T7" fmla="*/ 17 h 17"/>
                <a:gd name="T8" fmla="*/ 9 w 9"/>
                <a:gd name="T9" fmla="*/ 13 h 17"/>
                <a:gd name="T10" fmla="*/ 9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9" y="0"/>
                  </a:moveTo>
                  <a:cubicBezTo>
                    <a:pt x="0" y="0"/>
                    <a:pt x="0" y="0"/>
                    <a:pt x="0" y="0"/>
                  </a:cubicBezTo>
                  <a:cubicBezTo>
                    <a:pt x="0" y="13"/>
                    <a:pt x="0" y="13"/>
                    <a:pt x="0" y="13"/>
                  </a:cubicBezTo>
                  <a:cubicBezTo>
                    <a:pt x="0" y="15"/>
                    <a:pt x="2" y="17"/>
                    <a:pt x="4" y="17"/>
                  </a:cubicBezTo>
                  <a:cubicBezTo>
                    <a:pt x="7" y="17"/>
                    <a:pt x="9" y="15"/>
                    <a:pt x="9" y="13"/>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39">
              <a:extLst>
                <a:ext uri="{FF2B5EF4-FFF2-40B4-BE49-F238E27FC236}">
                  <a16:creationId xmlns:a16="http://schemas.microsoft.com/office/drawing/2014/main" id="{9DF1BB5A-BF67-4E80-93BB-756599C45E5A}"/>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40">
              <a:extLst>
                <a:ext uri="{FF2B5EF4-FFF2-40B4-BE49-F238E27FC236}">
                  <a16:creationId xmlns:a16="http://schemas.microsoft.com/office/drawing/2014/main" id="{2B10012C-A943-487E-A3EC-656C21854F38}"/>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1">
              <a:extLst>
                <a:ext uri="{FF2B5EF4-FFF2-40B4-BE49-F238E27FC236}">
                  <a16:creationId xmlns:a16="http://schemas.microsoft.com/office/drawing/2014/main" id="{AEBE5C90-0AC1-4D73-8DE6-A19E7C6AC4A4}"/>
                </a:ext>
              </a:extLst>
            </p:cNvPr>
            <p:cNvSpPr>
              <a:spLocks noChangeAspect="1" noEditPoints="1"/>
            </p:cNvSpPr>
            <p:nvPr/>
          </p:nvSpPr>
          <p:spPr bwMode="auto">
            <a:xfrm>
              <a:off x="12587348" y="2348555"/>
              <a:ext cx="114996" cy="21999"/>
            </a:xfrm>
            <a:custGeom>
              <a:avLst/>
              <a:gdLst>
                <a:gd name="T0" fmla="*/ 20 w 49"/>
                <a:gd name="T1" fmla="*/ 0 h 9"/>
                <a:gd name="T2" fmla="*/ 4 w 49"/>
                <a:gd name="T3" fmla="*/ 0 h 9"/>
                <a:gd name="T4" fmla="*/ 0 w 49"/>
                <a:gd name="T5" fmla="*/ 5 h 9"/>
                <a:gd name="T6" fmla="*/ 4 w 49"/>
                <a:gd name="T7" fmla="*/ 9 h 9"/>
                <a:gd name="T8" fmla="*/ 20 w 49"/>
                <a:gd name="T9" fmla="*/ 9 h 9"/>
                <a:gd name="T10" fmla="*/ 20 w 49"/>
                <a:gd name="T11" fmla="*/ 0 h 9"/>
                <a:gd name="T12" fmla="*/ 44 w 49"/>
                <a:gd name="T13" fmla="*/ 0 h 9"/>
                <a:gd name="T14" fmla="*/ 29 w 49"/>
                <a:gd name="T15" fmla="*/ 0 h 9"/>
                <a:gd name="T16" fmla="*/ 29 w 49"/>
                <a:gd name="T17" fmla="*/ 9 h 9"/>
                <a:gd name="T18" fmla="*/ 44 w 49"/>
                <a:gd name="T19" fmla="*/ 9 h 9"/>
                <a:gd name="T20" fmla="*/ 49 w 49"/>
                <a:gd name="T21" fmla="*/ 5 h 9"/>
                <a:gd name="T22" fmla="*/ 44 w 4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9">
                  <a:moveTo>
                    <a:pt x="20" y="0"/>
                  </a:moveTo>
                  <a:cubicBezTo>
                    <a:pt x="4" y="0"/>
                    <a:pt x="4" y="0"/>
                    <a:pt x="4" y="0"/>
                  </a:cubicBezTo>
                  <a:cubicBezTo>
                    <a:pt x="2" y="0"/>
                    <a:pt x="0" y="2"/>
                    <a:pt x="0" y="5"/>
                  </a:cubicBezTo>
                  <a:cubicBezTo>
                    <a:pt x="0" y="7"/>
                    <a:pt x="2" y="9"/>
                    <a:pt x="4" y="9"/>
                  </a:cubicBezTo>
                  <a:cubicBezTo>
                    <a:pt x="20" y="9"/>
                    <a:pt x="20" y="9"/>
                    <a:pt x="20" y="9"/>
                  </a:cubicBezTo>
                  <a:cubicBezTo>
                    <a:pt x="20" y="0"/>
                    <a:pt x="20" y="0"/>
                    <a:pt x="20" y="0"/>
                  </a:cubicBezTo>
                  <a:moveTo>
                    <a:pt x="44" y="0"/>
                  </a:moveTo>
                  <a:cubicBezTo>
                    <a:pt x="29" y="0"/>
                    <a:pt x="29" y="0"/>
                    <a:pt x="29" y="0"/>
                  </a:cubicBezTo>
                  <a:cubicBezTo>
                    <a:pt x="29" y="9"/>
                    <a:pt x="29" y="9"/>
                    <a:pt x="29" y="9"/>
                  </a:cubicBezTo>
                  <a:cubicBezTo>
                    <a:pt x="44" y="9"/>
                    <a:pt x="44" y="9"/>
                    <a:pt x="44" y="9"/>
                  </a:cubicBezTo>
                  <a:cubicBezTo>
                    <a:pt x="47" y="9"/>
                    <a:pt x="49" y="7"/>
                    <a:pt x="49" y="5"/>
                  </a:cubicBezTo>
                  <a:cubicBezTo>
                    <a:pt x="49" y="2"/>
                    <a:pt x="47"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42">
              <a:extLst>
                <a:ext uri="{FF2B5EF4-FFF2-40B4-BE49-F238E27FC236}">
                  <a16:creationId xmlns:a16="http://schemas.microsoft.com/office/drawing/2014/main" id="{9E4D434C-2D60-4A1A-8795-522372B9B7DF}"/>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43">
              <a:extLst>
                <a:ext uri="{FF2B5EF4-FFF2-40B4-BE49-F238E27FC236}">
                  <a16:creationId xmlns:a16="http://schemas.microsoft.com/office/drawing/2014/main" id="{5B1C2DDA-31B7-4D6D-96AD-97C3C18F6FDD}"/>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426A50F3-4539-48DC-B573-B3C49F775659}"/>
                </a:ext>
              </a:extLst>
            </p:cNvPr>
            <p:cNvSpPr>
              <a:spLocks noChangeAspect="1"/>
            </p:cNvSpPr>
            <p:nvPr/>
          </p:nvSpPr>
          <p:spPr bwMode="auto">
            <a:xfrm>
              <a:off x="12634347" y="2301558"/>
              <a:ext cx="20999" cy="115996"/>
            </a:xfrm>
            <a:custGeom>
              <a:avLst/>
              <a:gdLst>
                <a:gd name="T0" fmla="*/ 0 w 9"/>
                <a:gd name="T1" fmla="*/ 45 h 49"/>
                <a:gd name="T2" fmla="*/ 0 w 9"/>
                <a:gd name="T3" fmla="*/ 5 h 49"/>
                <a:gd name="T4" fmla="*/ 4 w 9"/>
                <a:gd name="T5" fmla="*/ 0 h 49"/>
                <a:gd name="T6" fmla="*/ 9 w 9"/>
                <a:gd name="T7" fmla="*/ 5 h 49"/>
                <a:gd name="T8" fmla="*/ 9 w 9"/>
                <a:gd name="T9" fmla="*/ 45 h 49"/>
                <a:gd name="T10" fmla="*/ 4 w 9"/>
                <a:gd name="T11" fmla="*/ 49 h 49"/>
                <a:gd name="T12" fmla="*/ 0 w 9"/>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9" h="49">
                  <a:moveTo>
                    <a:pt x="0" y="45"/>
                  </a:moveTo>
                  <a:cubicBezTo>
                    <a:pt x="0" y="5"/>
                    <a:pt x="0" y="5"/>
                    <a:pt x="0" y="5"/>
                  </a:cubicBezTo>
                  <a:cubicBezTo>
                    <a:pt x="0" y="2"/>
                    <a:pt x="2" y="0"/>
                    <a:pt x="4" y="0"/>
                  </a:cubicBezTo>
                  <a:cubicBezTo>
                    <a:pt x="7" y="0"/>
                    <a:pt x="9" y="2"/>
                    <a:pt x="9" y="5"/>
                  </a:cubicBezTo>
                  <a:cubicBezTo>
                    <a:pt x="9" y="45"/>
                    <a:pt x="9" y="45"/>
                    <a:pt x="9" y="45"/>
                  </a:cubicBezTo>
                  <a:cubicBezTo>
                    <a:pt x="9" y="47"/>
                    <a:pt x="7" y="49"/>
                    <a:pt x="4" y="49"/>
                  </a:cubicBezTo>
                  <a:cubicBezTo>
                    <a:pt x="2" y="49"/>
                    <a:pt x="0" y="47"/>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D8B48DF2-16FA-415E-B373-98DE150D9034}"/>
                </a:ext>
              </a:extLst>
            </p:cNvPr>
            <p:cNvSpPr>
              <a:spLocks noChangeAspect="1"/>
            </p:cNvSpPr>
            <p:nvPr/>
          </p:nvSpPr>
          <p:spPr bwMode="auto">
            <a:xfrm>
              <a:off x="12587373" y="2348557"/>
              <a:ext cx="114996" cy="21999"/>
            </a:xfrm>
            <a:custGeom>
              <a:avLst/>
              <a:gdLst>
                <a:gd name="T0" fmla="*/ 4 w 49"/>
                <a:gd name="T1" fmla="*/ 0 h 9"/>
                <a:gd name="T2" fmla="*/ 44 w 49"/>
                <a:gd name="T3" fmla="*/ 0 h 9"/>
                <a:gd name="T4" fmla="*/ 49 w 49"/>
                <a:gd name="T5" fmla="*/ 5 h 9"/>
                <a:gd name="T6" fmla="*/ 44 w 49"/>
                <a:gd name="T7" fmla="*/ 9 h 9"/>
                <a:gd name="T8" fmla="*/ 4 w 49"/>
                <a:gd name="T9" fmla="*/ 9 h 9"/>
                <a:gd name="T10" fmla="*/ 0 w 49"/>
                <a:gd name="T11" fmla="*/ 5 h 9"/>
                <a:gd name="T12" fmla="*/ 4 w 4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9" h="9">
                  <a:moveTo>
                    <a:pt x="4" y="0"/>
                  </a:moveTo>
                  <a:cubicBezTo>
                    <a:pt x="44" y="0"/>
                    <a:pt x="44" y="0"/>
                    <a:pt x="44" y="0"/>
                  </a:cubicBezTo>
                  <a:cubicBezTo>
                    <a:pt x="47" y="0"/>
                    <a:pt x="49" y="2"/>
                    <a:pt x="49" y="5"/>
                  </a:cubicBezTo>
                  <a:cubicBezTo>
                    <a:pt x="49" y="7"/>
                    <a:pt x="47" y="9"/>
                    <a:pt x="44" y="9"/>
                  </a:cubicBezTo>
                  <a:cubicBezTo>
                    <a:pt x="4" y="9"/>
                    <a:pt x="4" y="9"/>
                    <a:pt x="4" y="9"/>
                  </a:cubicBezTo>
                  <a:cubicBezTo>
                    <a:pt x="2" y="9"/>
                    <a:pt x="0" y="7"/>
                    <a:pt x="0" y="5"/>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7AFB9285-61D0-4212-8C2E-8C9C65FCB476}"/>
                </a:ext>
              </a:extLst>
            </p:cNvPr>
            <p:cNvSpPr>
              <a:spLocks noChangeAspect="1"/>
            </p:cNvSpPr>
            <p:nvPr/>
          </p:nvSpPr>
          <p:spPr bwMode="auto">
            <a:xfrm>
              <a:off x="12598381" y="2313558"/>
              <a:ext cx="92997" cy="91997"/>
            </a:xfrm>
            <a:custGeom>
              <a:avLst/>
              <a:gdLst>
                <a:gd name="T0" fmla="*/ 2 w 39"/>
                <a:gd name="T1" fmla="*/ 30 h 39"/>
                <a:gd name="T2" fmla="*/ 30 w 39"/>
                <a:gd name="T3" fmla="*/ 2 h 39"/>
                <a:gd name="T4" fmla="*/ 37 w 39"/>
                <a:gd name="T5" fmla="*/ 2 h 39"/>
                <a:gd name="T6" fmla="*/ 37 w 39"/>
                <a:gd name="T7" fmla="*/ 9 h 39"/>
                <a:gd name="T8" fmla="*/ 9 w 39"/>
                <a:gd name="T9" fmla="*/ 37 h 39"/>
                <a:gd name="T10" fmla="*/ 2 w 39"/>
                <a:gd name="T11" fmla="*/ 37 h 39"/>
                <a:gd name="T12" fmla="*/ 2 w 39"/>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2" y="30"/>
                  </a:moveTo>
                  <a:cubicBezTo>
                    <a:pt x="30" y="2"/>
                    <a:pt x="30" y="2"/>
                    <a:pt x="30" y="2"/>
                  </a:cubicBezTo>
                  <a:cubicBezTo>
                    <a:pt x="32" y="0"/>
                    <a:pt x="35" y="0"/>
                    <a:pt x="37" y="2"/>
                  </a:cubicBezTo>
                  <a:cubicBezTo>
                    <a:pt x="39" y="4"/>
                    <a:pt x="39" y="7"/>
                    <a:pt x="37" y="9"/>
                  </a:cubicBezTo>
                  <a:cubicBezTo>
                    <a:pt x="9" y="37"/>
                    <a:pt x="9" y="37"/>
                    <a:pt x="9" y="37"/>
                  </a:cubicBezTo>
                  <a:cubicBezTo>
                    <a:pt x="7" y="39"/>
                    <a:pt x="4" y="39"/>
                    <a:pt x="2" y="37"/>
                  </a:cubicBezTo>
                  <a:cubicBezTo>
                    <a:pt x="0" y="35"/>
                    <a:pt x="0" y="32"/>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B5B49441-30C1-40C2-9B0C-C0106DAB1231}"/>
                </a:ext>
              </a:extLst>
            </p:cNvPr>
            <p:cNvSpPr>
              <a:spLocks noChangeAspect="1"/>
            </p:cNvSpPr>
            <p:nvPr/>
          </p:nvSpPr>
          <p:spPr bwMode="auto">
            <a:xfrm>
              <a:off x="12598373" y="2313558"/>
              <a:ext cx="92997" cy="91997"/>
            </a:xfrm>
            <a:custGeom>
              <a:avLst/>
              <a:gdLst>
                <a:gd name="T0" fmla="*/ 9 w 39"/>
                <a:gd name="T1" fmla="*/ 2 h 39"/>
                <a:gd name="T2" fmla="*/ 37 w 39"/>
                <a:gd name="T3" fmla="*/ 30 h 39"/>
                <a:gd name="T4" fmla="*/ 37 w 39"/>
                <a:gd name="T5" fmla="*/ 37 h 39"/>
                <a:gd name="T6" fmla="*/ 30 w 39"/>
                <a:gd name="T7" fmla="*/ 37 h 39"/>
                <a:gd name="T8" fmla="*/ 2 w 39"/>
                <a:gd name="T9" fmla="*/ 9 h 39"/>
                <a:gd name="T10" fmla="*/ 2 w 39"/>
                <a:gd name="T11" fmla="*/ 2 h 39"/>
                <a:gd name="T12" fmla="*/ 9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9" y="2"/>
                  </a:moveTo>
                  <a:cubicBezTo>
                    <a:pt x="37" y="30"/>
                    <a:pt x="37" y="30"/>
                    <a:pt x="37" y="30"/>
                  </a:cubicBezTo>
                  <a:cubicBezTo>
                    <a:pt x="39" y="32"/>
                    <a:pt x="39" y="35"/>
                    <a:pt x="37" y="37"/>
                  </a:cubicBezTo>
                  <a:cubicBezTo>
                    <a:pt x="35" y="39"/>
                    <a:pt x="32" y="39"/>
                    <a:pt x="30" y="37"/>
                  </a:cubicBezTo>
                  <a:cubicBezTo>
                    <a:pt x="2" y="9"/>
                    <a:pt x="2" y="9"/>
                    <a:pt x="2" y="9"/>
                  </a:cubicBezTo>
                  <a:cubicBezTo>
                    <a:pt x="0" y="7"/>
                    <a:pt x="0" y="4"/>
                    <a:pt x="2" y="2"/>
                  </a:cubicBezTo>
                  <a:cubicBezTo>
                    <a:pt x="4" y="0"/>
                    <a:pt x="7"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48">
              <a:extLst>
                <a:ext uri="{FF2B5EF4-FFF2-40B4-BE49-F238E27FC236}">
                  <a16:creationId xmlns:a16="http://schemas.microsoft.com/office/drawing/2014/main" id="{E5793EF7-3090-4ACA-A772-FC57C0997EE4}"/>
                </a:ext>
              </a:extLst>
            </p:cNvPr>
            <p:cNvSpPr>
              <a:spLocks noChangeAspect="1" noChangeArrowheads="1"/>
            </p:cNvSpPr>
            <p:nvPr/>
          </p:nvSpPr>
          <p:spPr bwMode="auto">
            <a:xfrm>
              <a:off x="12627372" y="2341557"/>
              <a:ext cx="34999" cy="3599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9">
              <a:extLst>
                <a:ext uri="{FF2B5EF4-FFF2-40B4-BE49-F238E27FC236}">
                  <a16:creationId xmlns:a16="http://schemas.microsoft.com/office/drawing/2014/main" id="{77441C76-440F-4606-8B06-CD02DE94CB3D}"/>
                </a:ext>
              </a:extLst>
            </p:cNvPr>
            <p:cNvSpPr>
              <a:spLocks noChangeAspect="1" noEditPoints="1"/>
            </p:cNvSpPr>
            <p:nvPr/>
          </p:nvSpPr>
          <p:spPr bwMode="auto">
            <a:xfrm>
              <a:off x="12608373" y="2325559"/>
              <a:ext cx="70998" cy="70998"/>
            </a:xfrm>
            <a:custGeom>
              <a:avLst/>
              <a:gdLst>
                <a:gd name="T0" fmla="*/ 15 w 30"/>
                <a:gd name="T1" fmla="*/ 7 h 30"/>
                <a:gd name="T2" fmla="*/ 23 w 30"/>
                <a:gd name="T3" fmla="*/ 15 h 30"/>
                <a:gd name="T4" fmla="*/ 15 w 30"/>
                <a:gd name="T5" fmla="*/ 22 h 30"/>
                <a:gd name="T6" fmla="*/ 8 w 30"/>
                <a:gd name="T7" fmla="*/ 15 h 30"/>
                <a:gd name="T8" fmla="*/ 15 w 30"/>
                <a:gd name="T9" fmla="*/ 7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7"/>
                  </a:moveTo>
                  <a:cubicBezTo>
                    <a:pt x="20" y="7"/>
                    <a:pt x="23" y="10"/>
                    <a:pt x="23" y="15"/>
                  </a:cubicBezTo>
                  <a:cubicBezTo>
                    <a:pt x="23" y="19"/>
                    <a:pt x="20" y="22"/>
                    <a:pt x="15" y="22"/>
                  </a:cubicBezTo>
                  <a:cubicBezTo>
                    <a:pt x="11" y="22"/>
                    <a:pt x="8" y="19"/>
                    <a:pt x="8" y="15"/>
                  </a:cubicBezTo>
                  <a:cubicBezTo>
                    <a:pt x="8" y="10"/>
                    <a:pt x="11" y="7"/>
                    <a:pt x="15" y="7"/>
                  </a:cubicBezTo>
                  <a:moveTo>
                    <a:pt x="15" y="0"/>
                  </a:moveTo>
                  <a:cubicBezTo>
                    <a:pt x="7" y="0"/>
                    <a:pt x="0" y="6"/>
                    <a:pt x="0" y="15"/>
                  </a:cubicBezTo>
                  <a:cubicBezTo>
                    <a:pt x="0" y="23"/>
                    <a:pt x="7" y="30"/>
                    <a:pt x="15" y="30"/>
                  </a:cubicBezTo>
                  <a:cubicBezTo>
                    <a:pt x="24" y="30"/>
                    <a:pt x="30" y="23"/>
                    <a:pt x="30" y="15"/>
                  </a:cubicBezTo>
                  <a:cubicBezTo>
                    <a:pt x="30" y="6"/>
                    <a:pt x="24"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Oval 41"/>
          <p:cNvSpPr/>
          <p:nvPr/>
        </p:nvSpPr>
        <p:spPr>
          <a:xfrm>
            <a:off x="4124768" y="3077364"/>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p:cNvSpPr/>
          <p:nvPr/>
        </p:nvSpPr>
        <p:spPr>
          <a:xfrm>
            <a:off x="6883209" y="3077364"/>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8" name="Picture 37">
            <a:extLst>
              <a:ext uri="{FF2B5EF4-FFF2-40B4-BE49-F238E27FC236}">
                <a16:creationId xmlns:a16="http://schemas.microsoft.com/office/drawing/2014/main" id="{5F9E9F69-1803-496E-9825-B88A153D2DA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03911" y="3234845"/>
            <a:ext cx="640080" cy="640080"/>
          </a:xfrm>
          <a:prstGeom prst="rect">
            <a:avLst/>
          </a:prstGeom>
        </p:spPr>
      </p:pic>
      <p:pic>
        <p:nvPicPr>
          <p:cNvPr id="39" name="Picture 38">
            <a:extLst>
              <a:ext uri="{FF2B5EF4-FFF2-40B4-BE49-F238E27FC236}">
                <a16:creationId xmlns:a16="http://schemas.microsoft.com/office/drawing/2014/main" id="{2DB6C80D-E084-4681-A346-2635105C3E7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020368" y="3234845"/>
            <a:ext cx="640080" cy="640080"/>
          </a:xfrm>
          <a:prstGeom prst="rect">
            <a:avLst/>
          </a:prstGeom>
        </p:spPr>
      </p:pic>
      <p:pic>
        <p:nvPicPr>
          <p:cNvPr id="40" name="Picture 39">
            <a:extLst>
              <a:ext uri="{FF2B5EF4-FFF2-40B4-BE49-F238E27FC236}">
                <a16:creationId xmlns:a16="http://schemas.microsoft.com/office/drawing/2014/main" id="{589B3AE6-8613-4ABA-B4B4-81158ACF08D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61928" y="3234845"/>
            <a:ext cx="640080" cy="640080"/>
          </a:xfrm>
          <a:prstGeom prst="rect">
            <a:avLst/>
          </a:prstGeom>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t="20751" b="29193"/>
          <a:stretch/>
        </p:blipFill>
        <p:spPr>
          <a:xfrm>
            <a:off x="3679160" y="1989082"/>
            <a:ext cx="1785681" cy="893840"/>
          </a:xfrm>
          <a:prstGeom prst="rect">
            <a:avLst/>
          </a:prstGeom>
        </p:spPr>
      </p:pic>
    </p:spTree>
    <p:extLst>
      <p:ext uri="{BB962C8B-B14F-4D97-AF65-F5344CB8AC3E}">
        <p14:creationId xmlns:p14="http://schemas.microsoft.com/office/powerpoint/2010/main" val="3544020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9">
            <a:extLst>
              <a:ext uri="{FF2B5EF4-FFF2-40B4-BE49-F238E27FC236}">
                <a16:creationId xmlns:a16="http://schemas.microsoft.com/office/drawing/2014/main" id="{2041CF5D-551E-4F83-BFF2-DC80FEA046C5}"/>
              </a:ext>
            </a:extLst>
          </p:cNvPr>
          <p:cNvSpPr/>
          <p:nvPr/>
        </p:nvSpPr>
        <p:spPr>
          <a:xfrm>
            <a:off x="553316" y="2100581"/>
            <a:ext cx="2560320" cy="2512984"/>
          </a:xfrm>
          <a:prstGeom prst="rect">
            <a:avLst/>
          </a:prstGeom>
          <a:solidFill>
            <a:srgbClr val="F2F2F2">
              <a:alpha val="10196"/>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iscoSansTT ExtraLight"/>
              <a:ea typeface="+mn-ea"/>
              <a:cs typeface="+mn-cs"/>
            </a:endParaRPr>
          </a:p>
        </p:txBody>
      </p:sp>
      <p:sp>
        <p:nvSpPr>
          <p:cNvPr id="201" name="Rectangle 200">
            <a:extLst>
              <a:ext uri="{FF2B5EF4-FFF2-40B4-BE49-F238E27FC236}">
                <a16:creationId xmlns:a16="http://schemas.microsoft.com/office/drawing/2014/main" id="{2041CF5D-551E-4F83-BFF2-DC80FEA046C5}"/>
              </a:ext>
            </a:extLst>
          </p:cNvPr>
          <p:cNvSpPr/>
          <p:nvPr/>
        </p:nvSpPr>
        <p:spPr>
          <a:xfrm>
            <a:off x="3311333" y="2100581"/>
            <a:ext cx="2560320" cy="2512984"/>
          </a:xfrm>
          <a:prstGeom prst="rect">
            <a:avLst/>
          </a:prstGeom>
          <a:solidFill>
            <a:srgbClr val="F2F2F2">
              <a:alpha val="10196"/>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iscoSansTT ExtraLight"/>
              <a:ea typeface="+mn-ea"/>
              <a:cs typeface="+mn-cs"/>
            </a:endParaRPr>
          </a:p>
        </p:txBody>
      </p:sp>
      <p:sp>
        <p:nvSpPr>
          <p:cNvPr id="202" name="Rectangle 201">
            <a:extLst>
              <a:ext uri="{FF2B5EF4-FFF2-40B4-BE49-F238E27FC236}">
                <a16:creationId xmlns:a16="http://schemas.microsoft.com/office/drawing/2014/main" id="{2041CF5D-551E-4F83-BFF2-DC80FEA046C5}"/>
              </a:ext>
            </a:extLst>
          </p:cNvPr>
          <p:cNvSpPr/>
          <p:nvPr/>
        </p:nvSpPr>
        <p:spPr>
          <a:xfrm>
            <a:off x="6069774" y="2100581"/>
            <a:ext cx="2560320" cy="2512984"/>
          </a:xfrm>
          <a:prstGeom prst="rect">
            <a:avLst/>
          </a:prstGeom>
          <a:solidFill>
            <a:srgbClr val="F2F2F2">
              <a:alpha val="10196"/>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iscoSansTT ExtraLight"/>
              <a:ea typeface="+mn-ea"/>
              <a:cs typeface="+mn-cs"/>
            </a:endParaRPr>
          </a:p>
        </p:txBody>
      </p:sp>
      <p:sp>
        <p:nvSpPr>
          <p:cNvPr id="2" name="Title 1"/>
          <p:cNvSpPr>
            <a:spLocks noGrp="1"/>
          </p:cNvSpPr>
          <p:nvPr>
            <p:ph type="title"/>
          </p:nvPr>
        </p:nvSpPr>
        <p:spPr/>
        <p:txBody>
          <a:bodyPr/>
          <a:lstStyle/>
          <a:p>
            <a:r>
              <a:rPr lang="en-US" sz="2700" dirty="0"/>
              <a:t>Cisco Nexus Dashboard and </a:t>
            </a:r>
            <a:r>
              <a:rPr lang="en-US" sz="2700" dirty="0" err="1"/>
              <a:t>Splunk</a:t>
            </a:r>
            <a:r>
              <a:rPr lang="en-US" sz="2700" dirty="0"/>
              <a:t>: Better together</a:t>
            </a:r>
            <a:br>
              <a:rPr lang="en-US" dirty="0"/>
            </a:br>
            <a:r>
              <a:rPr lang="en-US" sz="1800" dirty="0"/>
              <a:t>Custom KPIs and dashboards, troubleshooting and alerting automation, and cross-tier correlations</a:t>
            </a:r>
          </a:p>
        </p:txBody>
      </p:sp>
      <p:sp>
        <p:nvSpPr>
          <p:cNvPr id="181" name="TextBox 180">
            <a:extLst>
              <a:ext uri="{FF2B5EF4-FFF2-40B4-BE49-F238E27FC236}">
                <a16:creationId xmlns:a16="http://schemas.microsoft.com/office/drawing/2014/main" id="{ECCE8833-2818-4715-9F55-355D46E950E7}"/>
              </a:ext>
            </a:extLst>
          </p:cNvPr>
          <p:cNvSpPr txBox="1"/>
          <p:nvPr/>
        </p:nvSpPr>
        <p:spPr>
          <a:xfrm>
            <a:off x="553316" y="1829147"/>
            <a:ext cx="2560320" cy="542866"/>
          </a:xfrm>
          <a:prstGeom prst="roundRect">
            <a:avLst>
              <a:gd name="adj" fmla="val 50000"/>
            </a:avLst>
          </a:prstGeom>
          <a:solidFill>
            <a:schemeClr val="tx2"/>
          </a:solidFill>
        </p:spPr>
        <p:txBody>
          <a:bodyPr wrap="square" tIns="144000" anchor="ctr">
            <a:noAutofit/>
          </a:bodyPr>
          <a:lstStyle/>
          <a:p>
            <a:pPr algn="ctr"/>
            <a:r>
              <a:rPr lang="en-US" sz="1100" b="1" dirty="0">
                <a:solidFill>
                  <a:schemeClr val="bg2"/>
                </a:solidFill>
                <a:latin typeface="+mj-lt"/>
              </a:rPr>
              <a:t>Have better insights and operational efficiency</a:t>
            </a:r>
          </a:p>
        </p:txBody>
      </p:sp>
      <p:sp>
        <p:nvSpPr>
          <p:cNvPr id="182" name="TextBox 181">
            <a:extLst>
              <a:ext uri="{FF2B5EF4-FFF2-40B4-BE49-F238E27FC236}">
                <a16:creationId xmlns:a16="http://schemas.microsoft.com/office/drawing/2014/main" id="{A4033E93-137D-41E7-A82D-C8BB5C2F8771}"/>
              </a:ext>
            </a:extLst>
          </p:cNvPr>
          <p:cNvSpPr txBox="1"/>
          <p:nvPr/>
        </p:nvSpPr>
        <p:spPr>
          <a:xfrm>
            <a:off x="3311333" y="1829147"/>
            <a:ext cx="2560320" cy="542866"/>
          </a:xfrm>
          <a:prstGeom prst="roundRect">
            <a:avLst>
              <a:gd name="adj" fmla="val 50000"/>
            </a:avLst>
          </a:prstGeom>
          <a:solidFill>
            <a:schemeClr val="accent2"/>
          </a:solidFill>
        </p:spPr>
        <p:txBody>
          <a:bodyPr wrap="square" tIns="144000" anchor="ctr">
            <a:noAutofit/>
          </a:bodyPr>
          <a:lstStyle/>
          <a:p>
            <a:pPr algn="ctr"/>
            <a:r>
              <a:rPr lang="en-US" sz="1100" b="1" dirty="0">
                <a:solidFill>
                  <a:schemeClr val="bg2"/>
                </a:solidFill>
                <a:latin typeface="+mj-lt"/>
              </a:rPr>
              <a:t>Enhance security, troubleshooting and remediation </a:t>
            </a:r>
          </a:p>
        </p:txBody>
      </p:sp>
      <p:sp>
        <p:nvSpPr>
          <p:cNvPr id="183" name="TextBox 182">
            <a:extLst>
              <a:ext uri="{FF2B5EF4-FFF2-40B4-BE49-F238E27FC236}">
                <a16:creationId xmlns:a16="http://schemas.microsoft.com/office/drawing/2014/main" id="{9E6BE68B-650C-4D0F-868D-07F7CC6A5EE8}"/>
              </a:ext>
            </a:extLst>
          </p:cNvPr>
          <p:cNvSpPr txBox="1"/>
          <p:nvPr/>
        </p:nvSpPr>
        <p:spPr>
          <a:xfrm>
            <a:off x="6069350" y="1829147"/>
            <a:ext cx="2561167" cy="542866"/>
          </a:xfrm>
          <a:prstGeom prst="roundRect">
            <a:avLst>
              <a:gd name="adj" fmla="val 50000"/>
            </a:avLst>
          </a:prstGeom>
          <a:solidFill>
            <a:schemeClr val="accent5"/>
          </a:solidFill>
        </p:spPr>
        <p:txBody>
          <a:bodyPr wrap="square" tIns="144000" anchor="ctr">
            <a:noAutofit/>
          </a:bodyPr>
          <a:lstStyle/>
          <a:p>
            <a:pPr algn="ctr"/>
            <a:r>
              <a:rPr lang="en-US" sz="1100" b="1" dirty="0">
                <a:solidFill>
                  <a:schemeClr val="bg2"/>
                </a:solidFill>
                <a:latin typeface="+mj-lt"/>
              </a:rPr>
              <a:t>Prevent outages and ensure business continuity</a:t>
            </a:r>
          </a:p>
        </p:txBody>
      </p:sp>
      <p:sp>
        <p:nvSpPr>
          <p:cNvPr id="184" name="Oval 183"/>
          <p:cNvSpPr/>
          <p:nvPr/>
        </p:nvSpPr>
        <p:spPr>
          <a:xfrm>
            <a:off x="1376276" y="1073150"/>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3" name="Oval 192"/>
          <p:cNvSpPr/>
          <p:nvPr/>
        </p:nvSpPr>
        <p:spPr>
          <a:xfrm>
            <a:off x="4134293" y="1073150"/>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6" name="Oval 195"/>
          <p:cNvSpPr/>
          <p:nvPr/>
        </p:nvSpPr>
        <p:spPr>
          <a:xfrm>
            <a:off x="6892734" y="1073150"/>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3" name="TextBox 202">
            <a:extLst>
              <a:ext uri="{FF2B5EF4-FFF2-40B4-BE49-F238E27FC236}">
                <a16:creationId xmlns:a16="http://schemas.microsoft.com/office/drawing/2014/main" id="{2A708B8B-EB4E-4902-9859-26588A2083E9}"/>
              </a:ext>
            </a:extLst>
          </p:cNvPr>
          <p:cNvSpPr txBox="1"/>
          <p:nvPr/>
        </p:nvSpPr>
        <p:spPr>
          <a:xfrm>
            <a:off x="3311333" y="2756969"/>
            <a:ext cx="2560320" cy="1401156"/>
          </a:xfrm>
          <a:prstGeom prst="rect">
            <a:avLst/>
          </a:prstGeom>
          <a:noFill/>
        </p:spPr>
        <p:txBody>
          <a:bodyPr wrap="square" lIns="72000" rIns="72000" rtlCol="0">
            <a:noAutofit/>
          </a:bodyPr>
          <a:lstStyle/>
          <a:p>
            <a:pPr marL="180000" indent="-180000">
              <a:spcBef>
                <a:spcPts val="300"/>
              </a:spcBef>
              <a:spcAft>
                <a:spcPts val="200"/>
              </a:spcAft>
              <a:buClr>
                <a:schemeClr val="tx1"/>
              </a:buClr>
              <a:buFont typeface="Arial" panose="020B0604020202020204" pitchFamily="34" charset="0"/>
              <a:buChar char="•"/>
            </a:pPr>
            <a:r>
              <a:rPr lang="en-US" sz="900" dirty="0">
                <a:latin typeface="+mn-lt"/>
              </a:rPr>
              <a:t>Flexible filtering, alerting drilldown capabilities for health, faults, anomalies, and advisories</a:t>
            </a:r>
          </a:p>
          <a:p>
            <a:pPr marL="180000" indent="-180000">
              <a:spcBef>
                <a:spcPts val="300"/>
              </a:spcBef>
              <a:spcAft>
                <a:spcPts val="200"/>
              </a:spcAft>
              <a:buClr>
                <a:schemeClr val="tx1"/>
              </a:buClr>
              <a:buFont typeface="Arial" panose="020B0604020202020204" pitchFamily="34" charset="0"/>
              <a:buChar char="•"/>
            </a:pPr>
            <a:r>
              <a:rPr lang="en-US" sz="900" dirty="0">
                <a:latin typeface="+mn-lt"/>
              </a:rPr>
              <a:t>Monitor user interactions and prevent unauthorized access</a:t>
            </a:r>
          </a:p>
          <a:p>
            <a:pPr marL="180000" indent="-180000">
              <a:spcBef>
                <a:spcPts val="300"/>
              </a:spcBef>
              <a:spcAft>
                <a:spcPts val="200"/>
              </a:spcAft>
              <a:buClr>
                <a:schemeClr val="tx1"/>
              </a:buClr>
              <a:buFont typeface="Arial" panose="020B0604020202020204" pitchFamily="34" charset="0"/>
              <a:buChar char="•"/>
            </a:pPr>
            <a:r>
              <a:rPr lang="en-US" sz="900" dirty="0">
                <a:latin typeface="+mn-lt"/>
              </a:rPr>
              <a:t>Correlate Cisco network insights, assurance, and fabric constructs with</a:t>
            </a:r>
            <a:br>
              <a:rPr lang="en-US" sz="900" dirty="0">
                <a:latin typeface="+mn-lt"/>
              </a:rPr>
            </a:br>
            <a:r>
              <a:rPr lang="en-US" sz="900" dirty="0">
                <a:latin typeface="+mn-lt"/>
              </a:rPr>
              <a:t>the data from third-party sources</a:t>
            </a:r>
          </a:p>
        </p:txBody>
      </p:sp>
      <p:sp>
        <p:nvSpPr>
          <p:cNvPr id="204" name="TextBox 203">
            <a:extLst>
              <a:ext uri="{FF2B5EF4-FFF2-40B4-BE49-F238E27FC236}">
                <a16:creationId xmlns:a16="http://schemas.microsoft.com/office/drawing/2014/main" id="{48DB13E6-3CD5-4E79-9C4F-F10F8A39B8CA}"/>
              </a:ext>
            </a:extLst>
          </p:cNvPr>
          <p:cNvSpPr txBox="1"/>
          <p:nvPr/>
        </p:nvSpPr>
        <p:spPr>
          <a:xfrm>
            <a:off x="6069774" y="2756968"/>
            <a:ext cx="2560320" cy="1401156"/>
          </a:xfrm>
          <a:prstGeom prst="rect">
            <a:avLst/>
          </a:prstGeom>
          <a:noFill/>
        </p:spPr>
        <p:txBody>
          <a:bodyPr wrap="square" lIns="72000" rIns="72000" rtlCol="0">
            <a:noAutofit/>
          </a:bodyPr>
          <a:lstStyle/>
          <a:p>
            <a:pPr marL="180000" indent="-180000">
              <a:spcBef>
                <a:spcPts val="300"/>
              </a:spcBef>
              <a:spcAft>
                <a:spcPts val="200"/>
              </a:spcAft>
              <a:buClr>
                <a:schemeClr val="tx1"/>
              </a:buClr>
              <a:buFont typeface="Arial" panose="020B0604020202020204" pitchFamily="34" charset="0"/>
              <a:buChar char="•"/>
            </a:pPr>
            <a:r>
              <a:rPr lang="en-US" sz="900" dirty="0">
                <a:latin typeface="+mn-lt"/>
              </a:rPr>
              <a:t>Correlate cross-tier (apps, network, compute, OS, and security) data with intelligent alerting and automation to help prioritize and resolve potential issues for business-critical apps</a:t>
            </a:r>
          </a:p>
          <a:p>
            <a:pPr marL="180000" indent="-180000">
              <a:spcBef>
                <a:spcPts val="300"/>
              </a:spcBef>
              <a:spcAft>
                <a:spcPts val="200"/>
              </a:spcAft>
              <a:buClr>
                <a:schemeClr val="tx1"/>
              </a:buClr>
              <a:buFont typeface="Arial" panose="020B0604020202020204" pitchFamily="34" charset="0"/>
              <a:buChar char="•"/>
            </a:pPr>
            <a:r>
              <a:rPr lang="en-US" sz="900" dirty="0">
                <a:latin typeface="+mn-lt"/>
              </a:rPr>
              <a:t>Provide cross-functional teams with the ability to diagnose and troubleshoot issues</a:t>
            </a:r>
          </a:p>
          <a:p>
            <a:pPr marL="180000" indent="-180000">
              <a:spcBef>
                <a:spcPts val="300"/>
              </a:spcBef>
              <a:spcAft>
                <a:spcPts val="200"/>
              </a:spcAft>
              <a:buClr>
                <a:schemeClr val="tx1"/>
              </a:buClr>
              <a:buFont typeface="Arial" panose="020B0604020202020204" pitchFamily="34" charset="0"/>
              <a:buChar char="•"/>
            </a:pPr>
            <a:r>
              <a:rPr lang="en-US" sz="900" dirty="0">
                <a:latin typeface="+mn-lt"/>
              </a:rPr>
              <a:t>Be able to export dashboards and reports to Cisco Nexus® Dashboard</a:t>
            </a:r>
          </a:p>
        </p:txBody>
      </p:sp>
      <p:sp>
        <p:nvSpPr>
          <p:cNvPr id="205" name="TextBox 204">
            <a:extLst>
              <a:ext uri="{FF2B5EF4-FFF2-40B4-BE49-F238E27FC236}">
                <a16:creationId xmlns:a16="http://schemas.microsoft.com/office/drawing/2014/main" id="{1AB3A0D5-8EB1-4EA6-8016-529FAEA0A550}"/>
              </a:ext>
            </a:extLst>
          </p:cNvPr>
          <p:cNvSpPr txBox="1"/>
          <p:nvPr/>
        </p:nvSpPr>
        <p:spPr>
          <a:xfrm>
            <a:off x="553316" y="2756968"/>
            <a:ext cx="2560320" cy="1401156"/>
          </a:xfrm>
          <a:prstGeom prst="rect">
            <a:avLst/>
          </a:prstGeom>
          <a:noFill/>
        </p:spPr>
        <p:txBody>
          <a:bodyPr wrap="square" lIns="72000" rIns="72000" rtlCol="0">
            <a:noAutofit/>
          </a:bodyPr>
          <a:lstStyle/>
          <a:p>
            <a:pPr marL="180000" indent="-180000">
              <a:spcBef>
                <a:spcPts val="300"/>
              </a:spcBef>
              <a:spcAft>
                <a:spcPts val="200"/>
              </a:spcAft>
              <a:buClr>
                <a:schemeClr val="tx1"/>
              </a:buClr>
              <a:buFont typeface="Arial" panose="020B0604020202020204" pitchFamily="34" charset="0"/>
              <a:buChar char="•"/>
            </a:pPr>
            <a:r>
              <a:rPr lang="en-US" sz="900" dirty="0">
                <a:latin typeface="+mn-lt"/>
              </a:rPr>
              <a:t>Single pane of glass to get historical and real-time insights into Cisco NDFC, orchestrators, and day-2-Ops tools </a:t>
            </a:r>
          </a:p>
          <a:p>
            <a:pPr marL="180000" indent="-180000">
              <a:spcBef>
                <a:spcPts val="300"/>
              </a:spcBef>
              <a:spcAft>
                <a:spcPts val="200"/>
              </a:spcAft>
              <a:buClr>
                <a:schemeClr val="tx1"/>
              </a:buClr>
              <a:buFont typeface="Arial" panose="020B0604020202020204" pitchFamily="34" charset="0"/>
              <a:buChar char="•"/>
            </a:pPr>
            <a:r>
              <a:rPr lang="en-US" sz="900" dirty="0">
                <a:latin typeface="+mn-lt"/>
              </a:rPr>
              <a:t>Intuitive out-of-the-box dashboards and time–series charts to visualize data in a </a:t>
            </a:r>
            <a:r>
              <a:rPr lang="en-US" sz="900" dirty="0" err="1">
                <a:latin typeface="+mn-lt"/>
              </a:rPr>
              <a:t>multicloud</a:t>
            </a:r>
            <a:r>
              <a:rPr lang="en-US" sz="900" dirty="0">
                <a:latin typeface="+mn-lt"/>
              </a:rPr>
              <a:t> environment</a:t>
            </a:r>
          </a:p>
          <a:p>
            <a:pPr marL="180000" indent="-180000">
              <a:spcBef>
                <a:spcPts val="300"/>
              </a:spcBef>
              <a:spcAft>
                <a:spcPts val="200"/>
              </a:spcAft>
              <a:buClr>
                <a:schemeClr val="tx1"/>
              </a:buClr>
              <a:buFont typeface="Arial" panose="020B0604020202020204" pitchFamily="34" charset="0"/>
              <a:buChar char="•"/>
            </a:pPr>
            <a:r>
              <a:rPr lang="en-US" sz="900" dirty="0">
                <a:latin typeface="+mn-lt"/>
              </a:rPr>
              <a:t>Ability to create custom searches</a:t>
            </a:r>
            <a:br>
              <a:rPr lang="en-US" sz="900" dirty="0">
                <a:latin typeface="+mn-lt"/>
              </a:rPr>
            </a:br>
            <a:r>
              <a:rPr lang="en-US" sz="900" dirty="0">
                <a:latin typeface="+mn-lt"/>
              </a:rPr>
              <a:t>and dashboards</a:t>
            </a:r>
          </a:p>
        </p:txBody>
      </p:sp>
      <p:sp>
        <p:nvSpPr>
          <p:cNvPr id="206" name="Rounded Rectangle 38">
            <a:extLst>
              <a:ext uri="{FF2B5EF4-FFF2-40B4-BE49-F238E27FC236}">
                <a16:creationId xmlns:a16="http://schemas.microsoft.com/office/drawing/2014/main" id="{154091FB-C967-D042-B4B0-CE0BE58962B0}"/>
              </a:ext>
            </a:extLst>
          </p:cNvPr>
          <p:cNvSpPr/>
          <p:nvPr/>
        </p:nvSpPr>
        <p:spPr>
          <a:xfrm>
            <a:off x="553315" y="2433259"/>
            <a:ext cx="8077201" cy="286128"/>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Apps for Cisco Nexus® Dashboard and apps/add-ons for </a:t>
            </a:r>
            <a:r>
              <a:rPr lang="en-US" sz="1000" dirty="0" err="1">
                <a:solidFill>
                  <a:schemeClr val="tx1"/>
                </a:solidFill>
              </a:rPr>
              <a:t>Splunk</a:t>
            </a:r>
            <a:r>
              <a:rPr lang="en-US" sz="1000" dirty="0">
                <a:solidFill>
                  <a:schemeClr val="tx1"/>
                </a:solidFill>
              </a:rPr>
              <a:t> Enterprise</a:t>
            </a:r>
          </a:p>
        </p:txBody>
      </p:sp>
      <p:sp>
        <p:nvSpPr>
          <p:cNvPr id="17" name="Round Same Side Corner Rectangle 16"/>
          <p:cNvSpPr/>
          <p:nvPr/>
        </p:nvSpPr>
        <p:spPr>
          <a:xfrm rot="10800000">
            <a:off x="553316" y="4229099"/>
            <a:ext cx="2560320" cy="365415"/>
          </a:xfrm>
          <a:prstGeom prst="round2Same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7" name="Round Same Side Corner Rectangle 206"/>
          <p:cNvSpPr/>
          <p:nvPr/>
        </p:nvSpPr>
        <p:spPr>
          <a:xfrm rot="10800000">
            <a:off x="3311333" y="4229099"/>
            <a:ext cx="2560320" cy="365415"/>
          </a:xfrm>
          <a:prstGeom prst="round2Same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ound Same Side Corner Rectangle 207"/>
          <p:cNvSpPr/>
          <p:nvPr/>
        </p:nvSpPr>
        <p:spPr>
          <a:xfrm rot="10800000">
            <a:off x="6069774" y="4229099"/>
            <a:ext cx="2560320" cy="365415"/>
          </a:xfrm>
          <a:prstGeom prst="round2SameRect">
            <a:avLst/>
          </a:prstGeom>
          <a:solidFill>
            <a:schemeClr val="accent5">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p:cNvSpPr/>
          <p:nvPr/>
        </p:nvSpPr>
        <p:spPr>
          <a:xfrm>
            <a:off x="873116" y="4287397"/>
            <a:ext cx="1920719" cy="246221"/>
          </a:xfrm>
          <a:prstGeom prst="rect">
            <a:avLst/>
          </a:prstGeom>
        </p:spPr>
        <p:txBody>
          <a:bodyPr wrap="none">
            <a:spAutoFit/>
          </a:bodyPr>
          <a:lstStyle/>
          <a:p>
            <a:r>
              <a:rPr lang="en-US" sz="1000" b="1" dirty="0">
                <a:solidFill>
                  <a:schemeClr val="bg1"/>
                </a:solidFill>
                <a:latin typeface="+mn-lt"/>
              </a:rPr>
              <a:t>Custom KPIs and dashboards </a:t>
            </a:r>
            <a:endParaRPr lang="en-IN" sz="1000" b="1" dirty="0">
              <a:solidFill>
                <a:schemeClr val="bg1"/>
              </a:solidFill>
              <a:latin typeface="+mn-lt"/>
            </a:endParaRPr>
          </a:p>
        </p:txBody>
      </p:sp>
      <p:sp>
        <p:nvSpPr>
          <p:cNvPr id="209" name="Rectangle 208"/>
          <p:cNvSpPr/>
          <p:nvPr/>
        </p:nvSpPr>
        <p:spPr>
          <a:xfrm>
            <a:off x="3305724" y="4287397"/>
            <a:ext cx="2571538" cy="246221"/>
          </a:xfrm>
          <a:prstGeom prst="rect">
            <a:avLst/>
          </a:prstGeom>
        </p:spPr>
        <p:txBody>
          <a:bodyPr wrap="none">
            <a:spAutoFit/>
          </a:bodyPr>
          <a:lstStyle/>
          <a:p>
            <a:r>
              <a:rPr lang="en-US" sz="1000" b="1" dirty="0">
                <a:solidFill>
                  <a:schemeClr val="bg1"/>
                </a:solidFill>
                <a:latin typeface="+mn-lt"/>
              </a:rPr>
              <a:t>Troubleshooting and alerting automation </a:t>
            </a:r>
            <a:endParaRPr lang="en-IN" sz="1000" b="1" dirty="0">
              <a:solidFill>
                <a:schemeClr val="bg1"/>
              </a:solidFill>
              <a:latin typeface="+mn-lt"/>
            </a:endParaRPr>
          </a:p>
        </p:txBody>
      </p:sp>
      <p:sp>
        <p:nvSpPr>
          <p:cNvPr id="210" name="Rectangle 209"/>
          <p:cNvSpPr/>
          <p:nvPr/>
        </p:nvSpPr>
        <p:spPr>
          <a:xfrm>
            <a:off x="6607583" y="4287397"/>
            <a:ext cx="1484702" cy="246221"/>
          </a:xfrm>
          <a:prstGeom prst="rect">
            <a:avLst/>
          </a:prstGeom>
        </p:spPr>
        <p:txBody>
          <a:bodyPr wrap="none">
            <a:spAutoFit/>
          </a:bodyPr>
          <a:lstStyle/>
          <a:p>
            <a:r>
              <a:rPr lang="en-US" sz="1000" b="1" dirty="0">
                <a:solidFill>
                  <a:schemeClr val="bg1"/>
                </a:solidFill>
                <a:latin typeface="+mn-lt"/>
              </a:rPr>
              <a:t>Cross-tier correlations</a:t>
            </a:r>
          </a:p>
        </p:txBody>
      </p:sp>
      <p:pic>
        <p:nvPicPr>
          <p:cNvPr id="27" name="Picture 26">
            <a:extLst>
              <a:ext uri="{FF2B5EF4-FFF2-40B4-BE49-F238E27FC236}">
                <a16:creationId xmlns:a16="http://schemas.microsoft.com/office/drawing/2014/main" id="{0D3F754B-B306-C742-AB35-2387D626D197}"/>
              </a:ext>
            </a:extLst>
          </p:cNvPr>
          <p:cNvPicPr>
            <a:picLocks noChangeAspect="1"/>
          </p:cNvPicPr>
          <p:nvPr/>
        </p:nvPicPr>
        <p:blipFill>
          <a:blip r:embed="rId2"/>
          <a:stretch>
            <a:fillRect/>
          </a:stretch>
        </p:blipFill>
        <p:spPr>
          <a:xfrm>
            <a:off x="1513436" y="1230631"/>
            <a:ext cx="640080" cy="640080"/>
          </a:xfrm>
          <a:prstGeom prst="rect">
            <a:avLst/>
          </a:prstGeom>
        </p:spPr>
      </p:pic>
      <p:pic>
        <p:nvPicPr>
          <p:cNvPr id="30" name="Picture 29">
            <a:extLst>
              <a:ext uri="{FF2B5EF4-FFF2-40B4-BE49-F238E27FC236}">
                <a16:creationId xmlns:a16="http://schemas.microsoft.com/office/drawing/2014/main" id="{9E9AC367-C862-4285-A1FF-64175759293E}"/>
              </a:ext>
            </a:extLst>
          </p:cNvPr>
          <p:cNvPicPr>
            <a:picLocks noChangeAspect="1"/>
          </p:cNvPicPr>
          <p:nvPr/>
        </p:nvPicPr>
        <p:blipFill>
          <a:blip r:embed="rId3"/>
          <a:stretch>
            <a:fillRect/>
          </a:stretch>
        </p:blipFill>
        <p:spPr>
          <a:xfrm>
            <a:off x="4271453" y="1230631"/>
            <a:ext cx="640080" cy="640080"/>
          </a:xfrm>
          <a:prstGeom prst="rect">
            <a:avLst/>
          </a:prstGeom>
        </p:spPr>
      </p:pic>
      <p:pic>
        <p:nvPicPr>
          <p:cNvPr id="33" name="Picture 32">
            <a:extLst>
              <a:ext uri="{FF2B5EF4-FFF2-40B4-BE49-F238E27FC236}">
                <a16:creationId xmlns:a16="http://schemas.microsoft.com/office/drawing/2014/main" id="{B2455AF8-A9FF-4C40-8A03-B55A8084BC1F}"/>
              </a:ext>
            </a:extLst>
          </p:cNvPr>
          <p:cNvPicPr>
            <a:picLocks noChangeAspect="1"/>
          </p:cNvPicPr>
          <p:nvPr/>
        </p:nvPicPr>
        <p:blipFill>
          <a:blip r:embed="rId4"/>
          <a:stretch>
            <a:fillRect/>
          </a:stretch>
        </p:blipFill>
        <p:spPr>
          <a:xfrm>
            <a:off x="7029893" y="1230631"/>
            <a:ext cx="640080" cy="640080"/>
          </a:xfrm>
          <a:prstGeom prst="rect">
            <a:avLst/>
          </a:prstGeom>
        </p:spPr>
      </p:pic>
    </p:spTree>
    <p:extLst>
      <p:ext uri="{BB962C8B-B14F-4D97-AF65-F5344CB8AC3E}">
        <p14:creationId xmlns:p14="http://schemas.microsoft.com/office/powerpoint/2010/main" val="19926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 name="Rounded Rectangle 1698"/>
          <p:cNvSpPr/>
          <p:nvPr/>
        </p:nvSpPr>
        <p:spPr>
          <a:xfrm>
            <a:off x="533399" y="1198563"/>
            <a:ext cx="2729346" cy="2874674"/>
          </a:xfrm>
          <a:prstGeom prst="roundRect">
            <a:avLst>
              <a:gd name="adj" fmla="val 3089"/>
            </a:avLst>
          </a:prstGeom>
          <a:solidFill>
            <a:srgbClr val="FFFFFF">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700" name="Rounded Rectangle 1699"/>
          <p:cNvSpPr/>
          <p:nvPr/>
        </p:nvSpPr>
        <p:spPr>
          <a:xfrm>
            <a:off x="3713017" y="1198563"/>
            <a:ext cx="2448792" cy="2874674"/>
          </a:xfrm>
          <a:prstGeom prst="roundRect">
            <a:avLst>
              <a:gd name="adj" fmla="val 3089"/>
            </a:avLst>
          </a:prstGeom>
          <a:solidFill>
            <a:srgbClr val="FFFFFF">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2" name="Title 1"/>
          <p:cNvSpPr>
            <a:spLocks noGrp="1"/>
          </p:cNvSpPr>
          <p:nvPr>
            <p:ph type="title"/>
          </p:nvPr>
        </p:nvSpPr>
        <p:spPr/>
        <p:txBody>
          <a:bodyPr/>
          <a:lstStyle/>
          <a:p>
            <a:r>
              <a:rPr lang="en-US" dirty="0"/>
              <a:t>Nexus Dashboard Insights roadmap</a:t>
            </a:r>
            <a:br>
              <a:rPr lang="en-US" dirty="0"/>
            </a:br>
            <a:r>
              <a:rPr lang="en-US" sz="1800" dirty="0" err="1"/>
              <a:t>Splunk</a:t>
            </a:r>
            <a:r>
              <a:rPr lang="en-US" sz="1800" dirty="0"/>
              <a:t> integration</a:t>
            </a:r>
            <a:endParaRPr lang="en-IN" sz="1800" dirty="0"/>
          </a:p>
        </p:txBody>
      </p:sp>
      <p:sp>
        <p:nvSpPr>
          <p:cNvPr id="25" name="Rectangle 24"/>
          <p:cNvSpPr/>
          <p:nvPr/>
        </p:nvSpPr>
        <p:spPr>
          <a:xfrm>
            <a:off x="6868391" y="0"/>
            <a:ext cx="2275610" cy="531813"/>
          </a:xfrm>
          <a:prstGeom prst="rect">
            <a:avLst/>
          </a:prstGeom>
          <a:solidFill>
            <a:schemeClr val="bg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70462A1D-E196-8049-95BF-85A07ACDD5F5}"/>
              </a:ext>
            </a:extLst>
          </p:cNvPr>
          <p:cNvSpPr/>
          <p:nvPr/>
        </p:nvSpPr>
        <p:spPr>
          <a:xfrm>
            <a:off x="6953045" y="35074"/>
            <a:ext cx="2106301" cy="461665"/>
          </a:xfrm>
          <a:prstGeom prst="rect">
            <a:avLst/>
          </a:prstGeom>
        </p:spPr>
        <p:txBody>
          <a:bodyPr wrap="square" anchor="ctr">
            <a:spAutoFit/>
          </a:bodyPr>
          <a:lstStyle/>
          <a:p>
            <a:pPr algn="ctr"/>
            <a:r>
              <a:rPr lang="fr-FR" sz="1200" b="1" dirty="0">
                <a:latin typeface="+mn-lt"/>
              </a:rPr>
              <a:t>NI 6.0 compatible </a:t>
            </a:r>
            <a:br>
              <a:rPr lang="fr-FR" sz="1200" b="1" dirty="0">
                <a:latin typeface="+mn-lt"/>
              </a:rPr>
            </a:br>
            <a:r>
              <a:rPr lang="fr-FR" sz="1200" b="1" dirty="0">
                <a:latin typeface="+mn-lt"/>
              </a:rPr>
              <a:t>– </a:t>
            </a:r>
            <a:r>
              <a:rPr lang="fr-FR" sz="1200" b="1" dirty="0" err="1">
                <a:latin typeface="+mn-lt"/>
              </a:rPr>
              <a:t>Aug</a:t>
            </a:r>
            <a:r>
              <a:rPr lang="fr-FR" sz="1200" b="1" dirty="0">
                <a:latin typeface="+mn-lt"/>
              </a:rPr>
              <a:t>. 2021</a:t>
            </a:r>
          </a:p>
        </p:txBody>
      </p:sp>
      <p:sp>
        <p:nvSpPr>
          <p:cNvPr id="27" name="Rounded Rectangle 38">
            <a:extLst>
              <a:ext uri="{FF2B5EF4-FFF2-40B4-BE49-F238E27FC236}">
                <a16:creationId xmlns:a16="http://schemas.microsoft.com/office/drawing/2014/main" id="{154091FB-C967-D042-B4B0-CE0BE58962B0}"/>
              </a:ext>
            </a:extLst>
          </p:cNvPr>
          <p:cNvSpPr/>
          <p:nvPr/>
        </p:nvSpPr>
        <p:spPr>
          <a:xfrm>
            <a:off x="533400" y="4304922"/>
            <a:ext cx="8077200" cy="286128"/>
          </a:xfrm>
          <a:prstGeom prst="roundRect">
            <a:avLst>
              <a:gd name="adj" fmla="val 50000"/>
            </a:avLst>
          </a:prstGeom>
          <a:solidFill>
            <a:schemeClr val="bg1">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solidFill>
              </a:rPr>
              <a:t>Visibility, monitoring, and cross-tier correlation</a:t>
            </a:r>
          </a:p>
        </p:txBody>
      </p:sp>
      <p:sp>
        <p:nvSpPr>
          <p:cNvPr id="855" name="Round Same Side Corner Rectangle 854"/>
          <p:cNvSpPr/>
          <p:nvPr/>
        </p:nvSpPr>
        <p:spPr>
          <a:xfrm rot="10800000">
            <a:off x="533399" y="3803072"/>
            <a:ext cx="2729346" cy="407519"/>
          </a:xfrm>
          <a:prstGeom prst="round2SameRect">
            <a:avLst/>
          </a:prstGeom>
          <a:solidFill>
            <a:srgbClr val="00BCE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856" name="Round Same Side Corner Rectangle 855"/>
          <p:cNvSpPr/>
          <p:nvPr/>
        </p:nvSpPr>
        <p:spPr>
          <a:xfrm rot="10800000">
            <a:off x="3713017" y="3803072"/>
            <a:ext cx="2448792" cy="407519"/>
          </a:xfrm>
          <a:prstGeom prst="round2SameRect">
            <a:avLst/>
          </a:prstGeom>
          <a:solidFill>
            <a:srgbClr val="74BF4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857" name="Round Same Side Corner Rectangle 856"/>
          <p:cNvSpPr/>
          <p:nvPr/>
        </p:nvSpPr>
        <p:spPr>
          <a:xfrm rot="16200000">
            <a:off x="7519320" y="630780"/>
            <a:ext cx="540734" cy="2708625"/>
          </a:xfrm>
          <a:prstGeom prst="round2SameRect">
            <a:avLst>
              <a:gd name="adj1" fmla="val 50000"/>
              <a:gd name="adj2" fmla="val 0"/>
            </a:avLst>
          </a:prstGeom>
          <a:solidFill>
            <a:srgbClr val="1E44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858" name="Round Same Side Corner Rectangle 857"/>
          <p:cNvSpPr/>
          <p:nvPr/>
        </p:nvSpPr>
        <p:spPr>
          <a:xfrm rot="16200000">
            <a:off x="7519321" y="1359517"/>
            <a:ext cx="540734" cy="2708625"/>
          </a:xfrm>
          <a:prstGeom prst="round2SameRect">
            <a:avLst>
              <a:gd name="adj1" fmla="val 50000"/>
              <a:gd name="adj2" fmla="val 0"/>
            </a:avLst>
          </a:prstGeom>
          <a:solidFill>
            <a:srgbClr val="1E44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859" name="Round Same Side Corner Rectangle 858"/>
          <p:cNvSpPr/>
          <p:nvPr/>
        </p:nvSpPr>
        <p:spPr>
          <a:xfrm rot="16200000">
            <a:off x="7519322" y="2088254"/>
            <a:ext cx="540734" cy="2708625"/>
          </a:xfrm>
          <a:prstGeom prst="round2SameRect">
            <a:avLst>
              <a:gd name="adj1" fmla="val 50000"/>
              <a:gd name="adj2" fmla="val 0"/>
            </a:avLst>
          </a:prstGeom>
          <a:solidFill>
            <a:srgbClr val="1E44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860" name="Rectangle 859">
            <a:extLst>
              <a:ext uri="{FF2B5EF4-FFF2-40B4-BE49-F238E27FC236}">
                <a16:creationId xmlns:a16="http://schemas.microsoft.com/office/drawing/2014/main" id="{70462A1D-E196-8049-95BF-85A07ACDD5F5}"/>
              </a:ext>
            </a:extLst>
          </p:cNvPr>
          <p:cNvSpPr/>
          <p:nvPr/>
        </p:nvSpPr>
        <p:spPr>
          <a:xfrm>
            <a:off x="6736537" y="1772726"/>
            <a:ext cx="2106301" cy="424732"/>
          </a:xfrm>
          <a:prstGeom prst="rect">
            <a:avLst/>
          </a:prstGeom>
        </p:spPr>
        <p:txBody>
          <a:bodyPr wrap="square" anchor="ctr">
            <a:spAutoFit/>
          </a:bodyPr>
          <a:lstStyle/>
          <a:p>
            <a:pPr algn="ctr">
              <a:lnSpc>
                <a:spcPct val="90000"/>
              </a:lnSpc>
            </a:pPr>
            <a:r>
              <a:rPr lang="en-US" sz="1200" dirty="0">
                <a:solidFill>
                  <a:srgbClr val="FFFFFF"/>
                </a:solidFill>
                <a:latin typeface="CiscoSansTT ExtraLight"/>
              </a:rPr>
              <a:t>NI anomalies on</a:t>
            </a:r>
            <a:br>
              <a:rPr lang="en-US" sz="1200" dirty="0">
                <a:solidFill>
                  <a:srgbClr val="FFFFFF"/>
                </a:solidFill>
                <a:latin typeface="CiscoSansTT ExtraLight"/>
              </a:rPr>
            </a:br>
            <a:r>
              <a:rPr lang="en-US" sz="1200" dirty="0" err="1">
                <a:solidFill>
                  <a:srgbClr val="FFFFFF"/>
                </a:solidFill>
                <a:latin typeface="CiscoSansTT ExtraLight"/>
              </a:rPr>
              <a:t>Splunk</a:t>
            </a:r>
            <a:r>
              <a:rPr lang="en-US" sz="1200" dirty="0">
                <a:solidFill>
                  <a:srgbClr val="FFFFFF"/>
                </a:solidFill>
                <a:latin typeface="CiscoSansTT ExtraLight"/>
              </a:rPr>
              <a:t> dashboard</a:t>
            </a:r>
          </a:p>
        </p:txBody>
      </p:sp>
      <p:sp>
        <p:nvSpPr>
          <p:cNvPr id="861" name="Rectangle 860">
            <a:extLst>
              <a:ext uri="{FF2B5EF4-FFF2-40B4-BE49-F238E27FC236}">
                <a16:creationId xmlns:a16="http://schemas.microsoft.com/office/drawing/2014/main" id="{70462A1D-E196-8049-95BF-85A07ACDD5F5}"/>
              </a:ext>
            </a:extLst>
          </p:cNvPr>
          <p:cNvSpPr/>
          <p:nvPr/>
        </p:nvSpPr>
        <p:spPr>
          <a:xfrm>
            <a:off x="6736538" y="2501463"/>
            <a:ext cx="2106301" cy="424732"/>
          </a:xfrm>
          <a:prstGeom prst="rect">
            <a:avLst/>
          </a:prstGeom>
        </p:spPr>
        <p:txBody>
          <a:bodyPr wrap="square" anchor="ctr">
            <a:spAutoFit/>
          </a:bodyPr>
          <a:lstStyle/>
          <a:p>
            <a:pPr algn="ctr">
              <a:lnSpc>
                <a:spcPct val="90000"/>
              </a:lnSpc>
            </a:pPr>
            <a:r>
              <a:rPr lang="en-US" sz="1200" dirty="0">
                <a:solidFill>
                  <a:srgbClr val="FFFFFF"/>
                </a:solidFill>
                <a:latin typeface="CiscoSansTT ExtraLight"/>
              </a:rPr>
              <a:t>User-configurable</a:t>
            </a:r>
            <a:br>
              <a:rPr lang="en-US" sz="1200" dirty="0">
                <a:solidFill>
                  <a:srgbClr val="FFFFFF"/>
                </a:solidFill>
                <a:latin typeface="CiscoSansTT ExtraLight"/>
              </a:rPr>
            </a:br>
            <a:r>
              <a:rPr lang="en-US" sz="1200" dirty="0">
                <a:solidFill>
                  <a:srgbClr val="FFFFFF"/>
                </a:solidFill>
                <a:latin typeface="CiscoSansTT ExtraLight"/>
              </a:rPr>
              <a:t>anomaly pull</a:t>
            </a:r>
          </a:p>
        </p:txBody>
      </p:sp>
      <p:sp>
        <p:nvSpPr>
          <p:cNvPr id="862" name="Rectangle 861">
            <a:extLst>
              <a:ext uri="{FF2B5EF4-FFF2-40B4-BE49-F238E27FC236}">
                <a16:creationId xmlns:a16="http://schemas.microsoft.com/office/drawing/2014/main" id="{70462A1D-E196-8049-95BF-85A07ACDD5F5}"/>
              </a:ext>
            </a:extLst>
          </p:cNvPr>
          <p:cNvSpPr/>
          <p:nvPr/>
        </p:nvSpPr>
        <p:spPr>
          <a:xfrm>
            <a:off x="6536546" y="3230200"/>
            <a:ext cx="2306294" cy="424732"/>
          </a:xfrm>
          <a:prstGeom prst="rect">
            <a:avLst/>
          </a:prstGeom>
        </p:spPr>
        <p:txBody>
          <a:bodyPr wrap="square" anchor="ctr">
            <a:spAutoFit/>
          </a:bodyPr>
          <a:lstStyle/>
          <a:p>
            <a:pPr algn="ctr">
              <a:lnSpc>
                <a:spcPct val="90000"/>
              </a:lnSpc>
            </a:pPr>
            <a:r>
              <a:rPr lang="en-US" sz="1200" dirty="0">
                <a:solidFill>
                  <a:srgbClr val="FFFFFF"/>
                </a:solidFill>
                <a:latin typeface="CiscoSansTT ExtraLight"/>
              </a:rPr>
              <a:t>Periodic syncing of anomalies to </a:t>
            </a:r>
            <a:r>
              <a:rPr lang="en-US" sz="1200" dirty="0" err="1">
                <a:solidFill>
                  <a:srgbClr val="FFFFFF"/>
                </a:solidFill>
                <a:latin typeface="CiscoSansTT ExtraLight"/>
              </a:rPr>
              <a:t>Splunk</a:t>
            </a:r>
            <a:r>
              <a:rPr lang="en-US" sz="1200" dirty="0">
                <a:solidFill>
                  <a:srgbClr val="FFFFFF"/>
                </a:solidFill>
                <a:latin typeface="CiscoSansTT ExtraLight"/>
              </a:rPr>
              <a:t> data lake</a:t>
            </a:r>
          </a:p>
        </p:txBody>
      </p:sp>
      <p:sp>
        <p:nvSpPr>
          <p:cNvPr id="863" name="Rectangle 862">
            <a:extLst>
              <a:ext uri="{FF2B5EF4-FFF2-40B4-BE49-F238E27FC236}">
                <a16:creationId xmlns:a16="http://schemas.microsoft.com/office/drawing/2014/main" id="{70462A1D-E196-8049-95BF-85A07ACDD5F5}"/>
              </a:ext>
            </a:extLst>
          </p:cNvPr>
          <p:cNvSpPr/>
          <p:nvPr/>
        </p:nvSpPr>
        <p:spPr>
          <a:xfrm>
            <a:off x="844921" y="3794465"/>
            <a:ext cx="2106301" cy="424732"/>
          </a:xfrm>
          <a:prstGeom prst="rect">
            <a:avLst/>
          </a:prstGeom>
        </p:spPr>
        <p:txBody>
          <a:bodyPr wrap="square" anchor="ctr">
            <a:spAutoFit/>
          </a:bodyPr>
          <a:lstStyle/>
          <a:p>
            <a:pPr algn="ctr">
              <a:lnSpc>
                <a:spcPct val="90000"/>
              </a:lnSpc>
            </a:pPr>
            <a:r>
              <a:rPr lang="en-US" sz="1200" dirty="0">
                <a:solidFill>
                  <a:srgbClr val="0D274D"/>
                </a:solidFill>
                <a:latin typeface="CiscoSansTT ExtraLight"/>
              </a:rPr>
              <a:t> Nexus® Dashboard Insights (NI) </a:t>
            </a:r>
          </a:p>
        </p:txBody>
      </p:sp>
      <p:sp>
        <p:nvSpPr>
          <p:cNvPr id="864" name="Rectangle 863">
            <a:extLst>
              <a:ext uri="{FF2B5EF4-FFF2-40B4-BE49-F238E27FC236}">
                <a16:creationId xmlns:a16="http://schemas.microsoft.com/office/drawing/2014/main" id="{70462A1D-E196-8049-95BF-85A07ACDD5F5}"/>
              </a:ext>
            </a:extLst>
          </p:cNvPr>
          <p:cNvSpPr/>
          <p:nvPr/>
        </p:nvSpPr>
        <p:spPr>
          <a:xfrm>
            <a:off x="3884263" y="3877565"/>
            <a:ext cx="2106301" cy="258532"/>
          </a:xfrm>
          <a:prstGeom prst="rect">
            <a:avLst/>
          </a:prstGeom>
        </p:spPr>
        <p:txBody>
          <a:bodyPr wrap="square" anchor="ctr">
            <a:spAutoFit/>
          </a:bodyPr>
          <a:lstStyle/>
          <a:p>
            <a:pPr algn="ctr">
              <a:lnSpc>
                <a:spcPct val="90000"/>
              </a:lnSpc>
            </a:pPr>
            <a:r>
              <a:rPr lang="en-US" sz="1200" dirty="0" err="1">
                <a:solidFill>
                  <a:srgbClr val="0D274D"/>
                </a:solidFill>
                <a:latin typeface="CiscoSansTT ExtraLight"/>
              </a:rPr>
              <a:t>Splunk</a:t>
            </a:r>
            <a:r>
              <a:rPr lang="en-US" sz="1200" dirty="0">
                <a:solidFill>
                  <a:srgbClr val="0D274D"/>
                </a:solidFill>
                <a:latin typeface="CiscoSansTT ExtraLight"/>
              </a:rPr>
              <a:t> Enterprise </a:t>
            </a:r>
          </a:p>
        </p:txBody>
      </p:sp>
      <p:grpSp>
        <p:nvGrpSpPr>
          <p:cNvPr id="865" name="Group 864"/>
          <p:cNvGrpSpPr/>
          <p:nvPr/>
        </p:nvGrpSpPr>
        <p:grpSpPr>
          <a:xfrm>
            <a:off x="779908" y="1306602"/>
            <a:ext cx="2236328" cy="304913"/>
            <a:chOff x="775931" y="1483147"/>
            <a:chExt cx="2236328" cy="304913"/>
          </a:xfrm>
        </p:grpSpPr>
        <p:pic>
          <p:nvPicPr>
            <p:cNvPr id="866" name="Picture 8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31" y="1483147"/>
              <a:ext cx="304913" cy="304913"/>
            </a:xfrm>
            <a:prstGeom prst="rect">
              <a:avLst/>
            </a:prstGeom>
          </p:spPr>
        </p:pic>
        <p:pic>
          <p:nvPicPr>
            <p:cNvPr id="867" name="Picture 8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214" y="1483147"/>
              <a:ext cx="304913" cy="304913"/>
            </a:xfrm>
            <a:prstGeom prst="rect">
              <a:avLst/>
            </a:prstGeom>
          </p:spPr>
        </p:pic>
        <p:pic>
          <p:nvPicPr>
            <p:cNvPr id="868" name="Picture 8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497" y="1483147"/>
              <a:ext cx="304913" cy="304913"/>
            </a:xfrm>
            <a:prstGeom prst="rect">
              <a:avLst/>
            </a:prstGeom>
          </p:spPr>
        </p:pic>
        <p:pic>
          <p:nvPicPr>
            <p:cNvPr id="869" name="Picture 8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346" y="1483147"/>
              <a:ext cx="304913" cy="304913"/>
            </a:xfrm>
            <a:prstGeom prst="rect">
              <a:avLst/>
            </a:prstGeom>
          </p:spPr>
        </p:pic>
        <p:pic>
          <p:nvPicPr>
            <p:cNvPr id="870" name="Picture 8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063" y="1483147"/>
              <a:ext cx="304913" cy="304913"/>
            </a:xfrm>
            <a:prstGeom prst="rect">
              <a:avLst/>
            </a:prstGeom>
          </p:spPr>
        </p:pic>
        <p:pic>
          <p:nvPicPr>
            <p:cNvPr id="871" name="Picture 8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80" y="1483147"/>
              <a:ext cx="304913" cy="304913"/>
            </a:xfrm>
            <a:prstGeom prst="rect">
              <a:avLst/>
            </a:prstGeom>
          </p:spPr>
        </p:pic>
      </p:grpSp>
      <p:grpSp>
        <p:nvGrpSpPr>
          <p:cNvPr id="872" name="Group 871">
            <a:extLst>
              <a:ext uri="{FF2B5EF4-FFF2-40B4-BE49-F238E27FC236}">
                <a16:creationId xmlns:a16="http://schemas.microsoft.com/office/drawing/2014/main" id="{934F900D-8FBE-4724-89FB-A3CD0EAE0406}"/>
              </a:ext>
            </a:extLst>
          </p:cNvPr>
          <p:cNvGrpSpPr/>
          <p:nvPr/>
        </p:nvGrpSpPr>
        <p:grpSpPr>
          <a:xfrm flipH="1">
            <a:off x="1513793" y="2337338"/>
            <a:ext cx="662244" cy="1024170"/>
            <a:chOff x="6189010" y="5857077"/>
            <a:chExt cx="1023147" cy="3505717"/>
          </a:xfrm>
          <a:gradFill>
            <a:gsLst>
              <a:gs pos="85000">
                <a:srgbClr val="282828"/>
              </a:gs>
              <a:gs pos="0">
                <a:srgbClr val="9E9EA2">
                  <a:alpha val="0"/>
                </a:srgbClr>
              </a:gs>
            </a:gsLst>
            <a:lin ang="5400000" scaled="0"/>
          </a:gradFill>
        </p:grpSpPr>
        <p:sp>
          <p:nvSpPr>
            <p:cNvPr id="873" name="Freeform 18">
              <a:extLst>
                <a:ext uri="{FF2B5EF4-FFF2-40B4-BE49-F238E27FC236}">
                  <a16:creationId xmlns:a16="http://schemas.microsoft.com/office/drawing/2014/main" id="{2C93A650-5C7A-48F0-82EB-6071DBC5583C}"/>
                </a:ext>
              </a:extLst>
            </p:cNvPr>
            <p:cNvSpPr>
              <a:spLocks noEditPoints="1"/>
            </p:cNvSpPr>
            <p:nvPr/>
          </p:nvSpPr>
          <p:spPr bwMode="auto">
            <a:xfrm>
              <a:off x="7078641" y="762781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74" name="Freeform 19">
              <a:extLst>
                <a:ext uri="{FF2B5EF4-FFF2-40B4-BE49-F238E27FC236}">
                  <a16:creationId xmlns:a16="http://schemas.microsoft.com/office/drawing/2014/main" id="{1DD1D12B-685A-40C7-8DBB-5583443D78E3}"/>
                </a:ext>
              </a:extLst>
            </p:cNvPr>
            <p:cNvSpPr>
              <a:spLocks/>
            </p:cNvSpPr>
            <p:nvPr/>
          </p:nvSpPr>
          <p:spPr bwMode="auto">
            <a:xfrm>
              <a:off x="6989388" y="7627817"/>
              <a:ext cx="44989"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75" name="Freeform 25">
              <a:extLst>
                <a:ext uri="{FF2B5EF4-FFF2-40B4-BE49-F238E27FC236}">
                  <a16:creationId xmlns:a16="http://schemas.microsoft.com/office/drawing/2014/main" id="{9EAFF8C2-3692-44D7-932B-4ACFFC6B87F6}"/>
                </a:ext>
              </a:extLst>
            </p:cNvPr>
            <p:cNvSpPr>
              <a:spLocks/>
            </p:cNvSpPr>
            <p:nvPr/>
          </p:nvSpPr>
          <p:spPr bwMode="auto">
            <a:xfrm>
              <a:off x="6900861" y="762781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76" name="Freeform 26">
              <a:extLst>
                <a:ext uri="{FF2B5EF4-FFF2-40B4-BE49-F238E27FC236}">
                  <a16:creationId xmlns:a16="http://schemas.microsoft.com/office/drawing/2014/main" id="{2945D0C4-8A95-46F4-A776-7DF8844545C0}"/>
                </a:ext>
              </a:extLst>
            </p:cNvPr>
            <p:cNvSpPr>
              <a:spLocks noEditPoints="1"/>
            </p:cNvSpPr>
            <p:nvPr/>
          </p:nvSpPr>
          <p:spPr bwMode="auto">
            <a:xfrm>
              <a:off x="6544575" y="762781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77" name="Freeform 27">
              <a:extLst>
                <a:ext uri="{FF2B5EF4-FFF2-40B4-BE49-F238E27FC236}">
                  <a16:creationId xmlns:a16="http://schemas.microsoft.com/office/drawing/2014/main" id="{460F532B-CDB7-4A75-908B-076F5929A090}"/>
                </a:ext>
              </a:extLst>
            </p:cNvPr>
            <p:cNvSpPr>
              <a:spLocks noEditPoints="1"/>
            </p:cNvSpPr>
            <p:nvPr/>
          </p:nvSpPr>
          <p:spPr bwMode="auto">
            <a:xfrm>
              <a:off x="6722356" y="762781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78" name="Freeform 28">
              <a:extLst>
                <a:ext uri="{FF2B5EF4-FFF2-40B4-BE49-F238E27FC236}">
                  <a16:creationId xmlns:a16="http://schemas.microsoft.com/office/drawing/2014/main" id="{0EE1A9E8-5472-4B8E-9F09-C200AB142B07}"/>
                </a:ext>
              </a:extLst>
            </p:cNvPr>
            <p:cNvSpPr>
              <a:spLocks/>
            </p:cNvSpPr>
            <p:nvPr/>
          </p:nvSpPr>
          <p:spPr bwMode="auto">
            <a:xfrm>
              <a:off x="6456048" y="762781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79" name="Freeform 29">
              <a:extLst>
                <a:ext uri="{FF2B5EF4-FFF2-40B4-BE49-F238E27FC236}">
                  <a16:creationId xmlns:a16="http://schemas.microsoft.com/office/drawing/2014/main" id="{5094E666-FF83-49CC-840A-7F95F58CA6F0}"/>
                </a:ext>
              </a:extLst>
            </p:cNvPr>
            <p:cNvSpPr>
              <a:spLocks noEditPoints="1"/>
            </p:cNvSpPr>
            <p:nvPr/>
          </p:nvSpPr>
          <p:spPr bwMode="auto">
            <a:xfrm>
              <a:off x="6811608" y="8339658"/>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0" name="Freeform 30">
              <a:extLst>
                <a:ext uri="{FF2B5EF4-FFF2-40B4-BE49-F238E27FC236}">
                  <a16:creationId xmlns:a16="http://schemas.microsoft.com/office/drawing/2014/main" id="{FFC7106B-3A43-41BE-81E9-765286E95ED7}"/>
                </a:ext>
              </a:extLst>
            </p:cNvPr>
            <p:cNvSpPr>
              <a:spLocks/>
            </p:cNvSpPr>
            <p:nvPr/>
          </p:nvSpPr>
          <p:spPr bwMode="auto">
            <a:xfrm>
              <a:off x="6989388" y="8339658"/>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1" name="Freeform 31">
              <a:extLst>
                <a:ext uri="{FF2B5EF4-FFF2-40B4-BE49-F238E27FC236}">
                  <a16:creationId xmlns:a16="http://schemas.microsoft.com/office/drawing/2014/main" id="{B5CC231A-D0C2-43E8-BBE5-E0FFEE71EBAE}"/>
                </a:ext>
              </a:extLst>
            </p:cNvPr>
            <p:cNvSpPr>
              <a:spLocks/>
            </p:cNvSpPr>
            <p:nvPr/>
          </p:nvSpPr>
          <p:spPr bwMode="auto">
            <a:xfrm>
              <a:off x="6277542" y="8339658"/>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2" name="Freeform 32">
              <a:extLst>
                <a:ext uri="{FF2B5EF4-FFF2-40B4-BE49-F238E27FC236}">
                  <a16:creationId xmlns:a16="http://schemas.microsoft.com/office/drawing/2014/main" id="{86854A65-D8B6-4976-BBA8-C86C54248761}"/>
                </a:ext>
              </a:extLst>
            </p:cNvPr>
            <p:cNvSpPr>
              <a:spLocks/>
            </p:cNvSpPr>
            <p:nvPr/>
          </p:nvSpPr>
          <p:spPr bwMode="auto">
            <a:xfrm>
              <a:off x="6189015" y="8339658"/>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3" name="Freeform 33">
              <a:extLst>
                <a:ext uri="{FF2B5EF4-FFF2-40B4-BE49-F238E27FC236}">
                  <a16:creationId xmlns:a16="http://schemas.microsoft.com/office/drawing/2014/main" id="{C2D54760-882C-4239-9B6A-667DE066306A}"/>
                </a:ext>
              </a:extLst>
            </p:cNvPr>
            <p:cNvSpPr>
              <a:spLocks noEditPoints="1"/>
            </p:cNvSpPr>
            <p:nvPr/>
          </p:nvSpPr>
          <p:spPr bwMode="auto">
            <a:xfrm>
              <a:off x="6544575" y="8339658"/>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4" name="Freeform 34">
              <a:extLst>
                <a:ext uri="{FF2B5EF4-FFF2-40B4-BE49-F238E27FC236}">
                  <a16:creationId xmlns:a16="http://schemas.microsoft.com/office/drawing/2014/main" id="{7AAD8926-FCAA-48D1-A1F6-ACC706106C2C}"/>
                </a:ext>
              </a:extLst>
            </p:cNvPr>
            <p:cNvSpPr>
              <a:spLocks noEditPoints="1"/>
            </p:cNvSpPr>
            <p:nvPr/>
          </p:nvSpPr>
          <p:spPr bwMode="auto">
            <a:xfrm>
              <a:off x="6366795" y="8339658"/>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5" name="Freeform 35">
              <a:extLst>
                <a:ext uri="{FF2B5EF4-FFF2-40B4-BE49-F238E27FC236}">
                  <a16:creationId xmlns:a16="http://schemas.microsoft.com/office/drawing/2014/main" id="{B615A1D4-790D-4A6D-BE0D-D042F9FD3D85}"/>
                </a:ext>
              </a:extLst>
            </p:cNvPr>
            <p:cNvSpPr>
              <a:spLocks/>
            </p:cNvSpPr>
            <p:nvPr/>
          </p:nvSpPr>
          <p:spPr bwMode="auto">
            <a:xfrm>
              <a:off x="6722356" y="8339658"/>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6" name="Freeform 53">
              <a:extLst>
                <a:ext uri="{FF2B5EF4-FFF2-40B4-BE49-F238E27FC236}">
                  <a16:creationId xmlns:a16="http://schemas.microsoft.com/office/drawing/2014/main" id="{A7B38EBC-B6E4-4589-A477-17A6775FBC84}"/>
                </a:ext>
              </a:extLst>
            </p:cNvPr>
            <p:cNvSpPr>
              <a:spLocks noEditPoints="1"/>
            </p:cNvSpPr>
            <p:nvPr/>
          </p:nvSpPr>
          <p:spPr bwMode="auto">
            <a:xfrm>
              <a:off x="6722356" y="7983375"/>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7" name="Freeform 54">
              <a:extLst>
                <a:ext uri="{FF2B5EF4-FFF2-40B4-BE49-F238E27FC236}">
                  <a16:creationId xmlns:a16="http://schemas.microsoft.com/office/drawing/2014/main" id="{1FECC552-712E-4F31-AED7-78326699FC05}"/>
                </a:ext>
              </a:extLst>
            </p:cNvPr>
            <p:cNvSpPr>
              <a:spLocks/>
            </p:cNvSpPr>
            <p:nvPr/>
          </p:nvSpPr>
          <p:spPr bwMode="auto">
            <a:xfrm>
              <a:off x="6900861" y="7983375"/>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8" name="Freeform 55">
              <a:extLst>
                <a:ext uri="{FF2B5EF4-FFF2-40B4-BE49-F238E27FC236}">
                  <a16:creationId xmlns:a16="http://schemas.microsoft.com/office/drawing/2014/main" id="{4B359273-AC12-4D2F-9D41-49B1D4816AE1}"/>
                </a:ext>
              </a:extLst>
            </p:cNvPr>
            <p:cNvSpPr>
              <a:spLocks noEditPoints="1"/>
            </p:cNvSpPr>
            <p:nvPr/>
          </p:nvSpPr>
          <p:spPr bwMode="auto">
            <a:xfrm>
              <a:off x="6456048" y="7983375"/>
              <a:ext cx="132790"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89" name="Freeform 56">
              <a:extLst>
                <a:ext uri="{FF2B5EF4-FFF2-40B4-BE49-F238E27FC236}">
                  <a16:creationId xmlns:a16="http://schemas.microsoft.com/office/drawing/2014/main" id="{85D88EBB-3118-4EEE-A55C-3034FAA39665}"/>
                </a:ext>
              </a:extLst>
            </p:cNvPr>
            <p:cNvSpPr>
              <a:spLocks/>
            </p:cNvSpPr>
            <p:nvPr/>
          </p:nvSpPr>
          <p:spPr bwMode="auto">
            <a:xfrm>
              <a:off x="6633829" y="7983375"/>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0" name="Freeform 60">
              <a:extLst>
                <a:ext uri="{FF2B5EF4-FFF2-40B4-BE49-F238E27FC236}">
                  <a16:creationId xmlns:a16="http://schemas.microsoft.com/office/drawing/2014/main" id="{6080159F-1565-41E1-82E4-9E60B95ED0C7}"/>
                </a:ext>
              </a:extLst>
            </p:cNvPr>
            <p:cNvSpPr>
              <a:spLocks noEditPoints="1"/>
            </p:cNvSpPr>
            <p:nvPr/>
          </p:nvSpPr>
          <p:spPr bwMode="auto">
            <a:xfrm>
              <a:off x="6989388" y="7983375"/>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1" name="Freeform 67">
              <a:extLst>
                <a:ext uri="{FF2B5EF4-FFF2-40B4-BE49-F238E27FC236}">
                  <a16:creationId xmlns:a16="http://schemas.microsoft.com/office/drawing/2014/main" id="{1EE9A92B-48CA-470C-B691-E45769C05D14}"/>
                </a:ext>
              </a:extLst>
            </p:cNvPr>
            <p:cNvSpPr>
              <a:spLocks/>
            </p:cNvSpPr>
            <p:nvPr/>
          </p:nvSpPr>
          <p:spPr bwMode="auto">
            <a:xfrm>
              <a:off x="6189015" y="7983375"/>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2" name="Freeform 68">
              <a:extLst>
                <a:ext uri="{FF2B5EF4-FFF2-40B4-BE49-F238E27FC236}">
                  <a16:creationId xmlns:a16="http://schemas.microsoft.com/office/drawing/2014/main" id="{C702E7C9-0344-42A8-8D45-D91B6FA7855A}"/>
                </a:ext>
              </a:extLst>
            </p:cNvPr>
            <p:cNvSpPr>
              <a:spLocks noEditPoints="1"/>
            </p:cNvSpPr>
            <p:nvPr/>
          </p:nvSpPr>
          <p:spPr bwMode="auto">
            <a:xfrm>
              <a:off x="6277542" y="7983375"/>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3" name="Freeform 69">
              <a:extLst>
                <a:ext uri="{FF2B5EF4-FFF2-40B4-BE49-F238E27FC236}">
                  <a16:creationId xmlns:a16="http://schemas.microsoft.com/office/drawing/2014/main" id="{5D6241B4-988D-47D8-AABC-B8D60E5A0C7A}"/>
                </a:ext>
              </a:extLst>
            </p:cNvPr>
            <p:cNvSpPr>
              <a:spLocks noEditPoints="1"/>
            </p:cNvSpPr>
            <p:nvPr/>
          </p:nvSpPr>
          <p:spPr bwMode="auto">
            <a:xfrm>
              <a:off x="6633829" y="81618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4" name="Freeform 70">
              <a:extLst>
                <a:ext uri="{FF2B5EF4-FFF2-40B4-BE49-F238E27FC236}">
                  <a16:creationId xmlns:a16="http://schemas.microsoft.com/office/drawing/2014/main" id="{B3009E72-213F-42C8-8FB2-EDBAAA7437D4}"/>
                </a:ext>
              </a:extLst>
            </p:cNvPr>
            <p:cNvSpPr>
              <a:spLocks/>
            </p:cNvSpPr>
            <p:nvPr/>
          </p:nvSpPr>
          <p:spPr bwMode="auto">
            <a:xfrm>
              <a:off x="6811608" y="8161879"/>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5" name="Freeform 71">
              <a:extLst>
                <a:ext uri="{FF2B5EF4-FFF2-40B4-BE49-F238E27FC236}">
                  <a16:creationId xmlns:a16="http://schemas.microsoft.com/office/drawing/2014/main" id="{21F18C85-D628-4FF7-BAD3-2B9A0BA8821F}"/>
                </a:ext>
              </a:extLst>
            </p:cNvPr>
            <p:cNvSpPr>
              <a:spLocks noEditPoints="1"/>
            </p:cNvSpPr>
            <p:nvPr/>
          </p:nvSpPr>
          <p:spPr bwMode="auto">
            <a:xfrm>
              <a:off x="6366795" y="8161879"/>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6" name="Freeform 72">
              <a:extLst>
                <a:ext uri="{FF2B5EF4-FFF2-40B4-BE49-F238E27FC236}">
                  <a16:creationId xmlns:a16="http://schemas.microsoft.com/office/drawing/2014/main" id="{E71D7939-C78E-4928-B261-33373ACBA23F}"/>
                </a:ext>
              </a:extLst>
            </p:cNvPr>
            <p:cNvSpPr>
              <a:spLocks/>
            </p:cNvSpPr>
            <p:nvPr/>
          </p:nvSpPr>
          <p:spPr bwMode="auto">
            <a:xfrm>
              <a:off x="6544575" y="8161879"/>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7" name="Freeform 75">
              <a:extLst>
                <a:ext uri="{FF2B5EF4-FFF2-40B4-BE49-F238E27FC236}">
                  <a16:creationId xmlns:a16="http://schemas.microsoft.com/office/drawing/2014/main" id="{3A066231-A869-41DE-B008-E20D7FC14973}"/>
                </a:ext>
              </a:extLst>
            </p:cNvPr>
            <p:cNvSpPr>
              <a:spLocks noEditPoints="1"/>
            </p:cNvSpPr>
            <p:nvPr/>
          </p:nvSpPr>
          <p:spPr bwMode="auto">
            <a:xfrm>
              <a:off x="7078640" y="81618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8" name="Freeform 107">
              <a:extLst>
                <a:ext uri="{FF2B5EF4-FFF2-40B4-BE49-F238E27FC236}">
                  <a16:creationId xmlns:a16="http://schemas.microsoft.com/office/drawing/2014/main" id="{0A4A7CAC-55FC-4D96-809C-430504B1B886}"/>
                </a:ext>
              </a:extLst>
            </p:cNvPr>
            <p:cNvSpPr>
              <a:spLocks noEditPoints="1"/>
            </p:cNvSpPr>
            <p:nvPr/>
          </p:nvSpPr>
          <p:spPr bwMode="auto">
            <a:xfrm>
              <a:off x="6544574" y="780559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99" name="Freeform 108">
              <a:extLst>
                <a:ext uri="{FF2B5EF4-FFF2-40B4-BE49-F238E27FC236}">
                  <a16:creationId xmlns:a16="http://schemas.microsoft.com/office/drawing/2014/main" id="{73F883C2-539D-402F-9693-94D04585E189}"/>
                </a:ext>
              </a:extLst>
            </p:cNvPr>
            <p:cNvSpPr>
              <a:spLocks/>
            </p:cNvSpPr>
            <p:nvPr/>
          </p:nvSpPr>
          <p:spPr bwMode="auto">
            <a:xfrm>
              <a:off x="6456047" y="7805596"/>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0" name="Freeform 109">
              <a:extLst>
                <a:ext uri="{FF2B5EF4-FFF2-40B4-BE49-F238E27FC236}">
                  <a16:creationId xmlns:a16="http://schemas.microsoft.com/office/drawing/2014/main" id="{B84BACBE-698A-4EFF-A84D-9F88625FD7FB}"/>
                </a:ext>
              </a:extLst>
            </p:cNvPr>
            <p:cNvSpPr>
              <a:spLocks noEditPoints="1"/>
            </p:cNvSpPr>
            <p:nvPr/>
          </p:nvSpPr>
          <p:spPr bwMode="auto">
            <a:xfrm>
              <a:off x="6811606" y="780559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1" name="Freeform 110">
              <a:extLst>
                <a:ext uri="{FF2B5EF4-FFF2-40B4-BE49-F238E27FC236}">
                  <a16:creationId xmlns:a16="http://schemas.microsoft.com/office/drawing/2014/main" id="{95E9EF65-E83B-49C5-AC70-F7F15E4753EF}"/>
                </a:ext>
              </a:extLst>
            </p:cNvPr>
            <p:cNvSpPr>
              <a:spLocks noEditPoints="1"/>
            </p:cNvSpPr>
            <p:nvPr/>
          </p:nvSpPr>
          <p:spPr bwMode="auto">
            <a:xfrm>
              <a:off x="6989388" y="780559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2" name="Freeform 111">
              <a:extLst>
                <a:ext uri="{FF2B5EF4-FFF2-40B4-BE49-F238E27FC236}">
                  <a16:creationId xmlns:a16="http://schemas.microsoft.com/office/drawing/2014/main" id="{FD220389-60E4-44EA-95F3-4FA7897A49EC}"/>
                </a:ext>
              </a:extLst>
            </p:cNvPr>
            <p:cNvSpPr>
              <a:spLocks/>
            </p:cNvSpPr>
            <p:nvPr/>
          </p:nvSpPr>
          <p:spPr bwMode="auto">
            <a:xfrm>
              <a:off x="6722354" y="7805596"/>
              <a:ext cx="44989"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3" name="Freeform 112">
              <a:extLst>
                <a:ext uri="{FF2B5EF4-FFF2-40B4-BE49-F238E27FC236}">
                  <a16:creationId xmlns:a16="http://schemas.microsoft.com/office/drawing/2014/main" id="{DF66688D-F019-48CF-B5B4-C42C58F5575B}"/>
                </a:ext>
              </a:extLst>
            </p:cNvPr>
            <p:cNvSpPr>
              <a:spLocks/>
            </p:cNvSpPr>
            <p:nvPr/>
          </p:nvSpPr>
          <p:spPr bwMode="auto">
            <a:xfrm>
              <a:off x="6366794" y="7805596"/>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4" name="Freeform 113">
              <a:extLst>
                <a:ext uri="{FF2B5EF4-FFF2-40B4-BE49-F238E27FC236}">
                  <a16:creationId xmlns:a16="http://schemas.microsoft.com/office/drawing/2014/main" id="{09C42998-EE08-4C14-914A-60B0BEDCE844}"/>
                </a:ext>
              </a:extLst>
            </p:cNvPr>
            <p:cNvSpPr>
              <a:spLocks noEditPoints="1"/>
            </p:cNvSpPr>
            <p:nvPr/>
          </p:nvSpPr>
          <p:spPr bwMode="auto">
            <a:xfrm>
              <a:off x="6189014" y="7805596"/>
              <a:ext cx="133516" cy="133515"/>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5" name="Freeform 141">
              <a:extLst>
                <a:ext uri="{FF2B5EF4-FFF2-40B4-BE49-F238E27FC236}">
                  <a16:creationId xmlns:a16="http://schemas.microsoft.com/office/drawing/2014/main" id="{D0836CC8-DCDA-4EC4-B447-9CE2E826988A}"/>
                </a:ext>
              </a:extLst>
            </p:cNvPr>
            <p:cNvSpPr>
              <a:spLocks noEditPoints="1"/>
            </p:cNvSpPr>
            <p:nvPr/>
          </p:nvSpPr>
          <p:spPr bwMode="auto">
            <a:xfrm>
              <a:off x="6277541" y="8517437"/>
              <a:ext cx="133516" cy="133515"/>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6" name="Freeform 143">
              <a:extLst>
                <a:ext uri="{FF2B5EF4-FFF2-40B4-BE49-F238E27FC236}">
                  <a16:creationId xmlns:a16="http://schemas.microsoft.com/office/drawing/2014/main" id="{6AF0E3A4-B658-4A8B-83D0-CD2771ACF959}"/>
                </a:ext>
              </a:extLst>
            </p:cNvPr>
            <p:cNvSpPr>
              <a:spLocks/>
            </p:cNvSpPr>
            <p:nvPr/>
          </p:nvSpPr>
          <p:spPr bwMode="auto">
            <a:xfrm>
              <a:off x="6900859" y="851743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7" name="Freeform 144">
              <a:extLst>
                <a:ext uri="{FF2B5EF4-FFF2-40B4-BE49-F238E27FC236}">
                  <a16:creationId xmlns:a16="http://schemas.microsoft.com/office/drawing/2014/main" id="{1AAA74C6-F323-4044-8DA6-3736AB627C8B}"/>
                </a:ext>
              </a:extLst>
            </p:cNvPr>
            <p:cNvSpPr>
              <a:spLocks noEditPoints="1"/>
            </p:cNvSpPr>
            <p:nvPr/>
          </p:nvSpPr>
          <p:spPr bwMode="auto">
            <a:xfrm>
              <a:off x="6544574" y="851743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8" name="Freeform 145">
              <a:extLst>
                <a:ext uri="{FF2B5EF4-FFF2-40B4-BE49-F238E27FC236}">
                  <a16:creationId xmlns:a16="http://schemas.microsoft.com/office/drawing/2014/main" id="{759BC8A0-4A15-486F-A171-C163EF76FB79}"/>
                </a:ext>
              </a:extLst>
            </p:cNvPr>
            <p:cNvSpPr>
              <a:spLocks noEditPoints="1"/>
            </p:cNvSpPr>
            <p:nvPr/>
          </p:nvSpPr>
          <p:spPr bwMode="auto">
            <a:xfrm>
              <a:off x="6722354" y="851743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09" name="Freeform 146">
              <a:extLst>
                <a:ext uri="{FF2B5EF4-FFF2-40B4-BE49-F238E27FC236}">
                  <a16:creationId xmlns:a16="http://schemas.microsoft.com/office/drawing/2014/main" id="{6AF88DA0-DF95-476B-B7D2-BECB134C9E2E}"/>
                </a:ext>
              </a:extLst>
            </p:cNvPr>
            <p:cNvSpPr>
              <a:spLocks/>
            </p:cNvSpPr>
            <p:nvPr/>
          </p:nvSpPr>
          <p:spPr bwMode="auto">
            <a:xfrm>
              <a:off x="6456047" y="851743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0" name="Freeform 147">
              <a:extLst>
                <a:ext uri="{FF2B5EF4-FFF2-40B4-BE49-F238E27FC236}">
                  <a16:creationId xmlns:a16="http://schemas.microsoft.com/office/drawing/2014/main" id="{B6B3B428-A1B7-4353-807F-8FEE7837CCFA}"/>
                </a:ext>
              </a:extLst>
            </p:cNvPr>
            <p:cNvSpPr>
              <a:spLocks noEditPoints="1"/>
            </p:cNvSpPr>
            <p:nvPr/>
          </p:nvSpPr>
          <p:spPr bwMode="auto">
            <a:xfrm>
              <a:off x="6811606" y="92292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1" name="Freeform 148">
              <a:extLst>
                <a:ext uri="{FF2B5EF4-FFF2-40B4-BE49-F238E27FC236}">
                  <a16:creationId xmlns:a16="http://schemas.microsoft.com/office/drawing/2014/main" id="{84A964B4-ED43-4954-B4EC-261CC29D5E9F}"/>
                </a:ext>
              </a:extLst>
            </p:cNvPr>
            <p:cNvSpPr>
              <a:spLocks/>
            </p:cNvSpPr>
            <p:nvPr/>
          </p:nvSpPr>
          <p:spPr bwMode="auto">
            <a:xfrm>
              <a:off x="6989388" y="922927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2" name="Freeform 149">
              <a:extLst>
                <a:ext uri="{FF2B5EF4-FFF2-40B4-BE49-F238E27FC236}">
                  <a16:creationId xmlns:a16="http://schemas.microsoft.com/office/drawing/2014/main" id="{6964B5AD-5FAC-4A87-ABD9-7182D42816BD}"/>
                </a:ext>
              </a:extLst>
            </p:cNvPr>
            <p:cNvSpPr>
              <a:spLocks/>
            </p:cNvSpPr>
            <p:nvPr/>
          </p:nvSpPr>
          <p:spPr bwMode="auto">
            <a:xfrm>
              <a:off x="6277541" y="922927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3" name="Freeform 150">
              <a:extLst>
                <a:ext uri="{FF2B5EF4-FFF2-40B4-BE49-F238E27FC236}">
                  <a16:creationId xmlns:a16="http://schemas.microsoft.com/office/drawing/2014/main" id="{3CFD63B0-E80F-43C8-8A92-A57EBE5E022D}"/>
                </a:ext>
              </a:extLst>
            </p:cNvPr>
            <p:cNvSpPr>
              <a:spLocks/>
            </p:cNvSpPr>
            <p:nvPr/>
          </p:nvSpPr>
          <p:spPr bwMode="auto">
            <a:xfrm>
              <a:off x="6189014" y="9229279"/>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4" name="Freeform 151">
              <a:extLst>
                <a:ext uri="{FF2B5EF4-FFF2-40B4-BE49-F238E27FC236}">
                  <a16:creationId xmlns:a16="http://schemas.microsoft.com/office/drawing/2014/main" id="{D420903F-8D4C-42D0-A815-9F1390965F2F}"/>
                </a:ext>
              </a:extLst>
            </p:cNvPr>
            <p:cNvSpPr>
              <a:spLocks noEditPoints="1"/>
            </p:cNvSpPr>
            <p:nvPr/>
          </p:nvSpPr>
          <p:spPr bwMode="auto">
            <a:xfrm>
              <a:off x="6544574" y="92292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5" name="Freeform 152">
              <a:extLst>
                <a:ext uri="{FF2B5EF4-FFF2-40B4-BE49-F238E27FC236}">
                  <a16:creationId xmlns:a16="http://schemas.microsoft.com/office/drawing/2014/main" id="{9A7B9915-D47B-4938-92E0-0BDFC9139724}"/>
                </a:ext>
              </a:extLst>
            </p:cNvPr>
            <p:cNvSpPr>
              <a:spLocks noEditPoints="1"/>
            </p:cNvSpPr>
            <p:nvPr/>
          </p:nvSpPr>
          <p:spPr bwMode="auto">
            <a:xfrm>
              <a:off x="6366794" y="9229279"/>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6" name="Freeform 153">
              <a:extLst>
                <a:ext uri="{FF2B5EF4-FFF2-40B4-BE49-F238E27FC236}">
                  <a16:creationId xmlns:a16="http://schemas.microsoft.com/office/drawing/2014/main" id="{7B7A57D4-7EAA-45C2-9F72-E200006159CA}"/>
                </a:ext>
              </a:extLst>
            </p:cNvPr>
            <p:cNvSpPr>
              <a:spLocks/>
            </p:cNvSpPr>
            <p:nvPr/>
          </p:nvSpPr>
          <p:spPr bwMode="auto">
            <a:xfrm>
              <a:off x="6722354" y="922927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7" name="Freeform 171">
              <a:extLst>
                <a:ext uri="{FF2B5EF4-FFF2-40B4-BE49-F238E27FC236}">
                  <a16:creationId xmlns:a16="http://schemas.microsoft.com/office/drawing/2014/main" id="{2D859A93-E2BD-49E7-B854-7EE240FDCA3B}"/>
                </a:ext>
              </a:extLst>
            </p:cNvPr>
            <p:cNvSpPr>
              <a:spLocks noEditPoints="1"/>
            </p:cNvSpPr>
            <p:nvPr/>
          </p:nvSpPr>
          <p:spPr bwMode="auto">
            <a:xfrm>
              <a:off x="6722354" y="887372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8" name="Freeform 172">
              <a:extLst>
                <a:ext uri="{FF2B5EF4-FFF2-40B4-BE49-F238E27FC236}">
                  <a16:creationId xmlns:a16="http://schemas.microsoft.com/office/drawing/2014/main" id="{2433231E-9DF7-4602-A9F7-F7F5B6081129}"/>
                </a:ext>
              </a:extLst>
            </p:cNvPr>
            <p:cNvSpPr>
              <a:spLocks/>
            </p:cNvSpPr>
            <p:nvPr/>
          </p:nvSpPr>
          <p:spPr bwMode="auto">
            <a:xfrm>
              <a:off x="6900859" y="887372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19" name="Freeform 173">
              <a:extLst>
                <a:ext uri="{FF2B5EF4-FFF2-40B4-BE49-F238E27FC236}">
                  <a16:creationId xmlns:a16="http://schemas.microsoft.com/office/drawing/2014/main" id="{CCFEDA21-13A7-43D9-8C0C-B54DAFB5E362}"/>
                </a:ext>
              </a:extLst>
            </p:cNvPr>
            <p:cNvSpPr>
              <a:spLocks noEditPoints="1"/>
            </p:cNvSpPr>
            <p:nvPr/>
          </p:nvSpPr>
          <p:spPr bwMode="auto">
            <a:xfrm>
              <a:off x="6456047" y="8873720"/>
              <a:ext cx="132790"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0" name="Freeform 174">
              <a:extLst>
                <a:ext uri="{FF2B5EF4-FFF2-40B4-BE49-F238E27FC236}">
                  <a16:creationId xmlns:a16="http://schemas.microsoft.com/office/drawing/2014/main" id="{B8A18BF3-9234-47A7-8639-67BEA37BA133}"/>
                </a:ext>
              </a:extLst>
            </p:cNvPr>
            <p:cNvSpPr>
              <a:spLocks/>
            </p:cNvSpPr>
            <p:nvPr/>
          </p:nvSpPr>
          <p:spPr bwMode="auto">
            <a:xfrm>
              <a:off x="6633827" y="887372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1" name="Freeform 178">
              <a:extLst>
                <a:ext uri="{FF2B5EF4-FFF2-40B4-BE49-F238E27FC236}">
                  <a16:creationId xmlns:a16="http://schemas.microsoft.com/office/drawing/2014/main" id="{06C07F9F-A895-4ECD-89CB-3CAA3DAF67E9}"/>
                </a:ext>
              </a:extLst>
            </p:cNvPr>
            <p:cNvSpPr>
              <a:spLocks noEditPoints="1"/>
            </p:cNvSpPr>
            <p:nvPr/>
          </p:nvSpPr>
          <p:spPr bwMode="auto">
            <a:xfrm>
              <a:off x="6989388" y="887372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2" name="Freeform 186">
              <a:extLst>
                <a:ext uri="{FF2B5EF4-FFF2-40B4-BE49-F238E27FC236}">
                  <a16:creationId xmlns:a16="http://schemas.microsoft.com/office/drawing/2014/main" id="{EF40AE77-1568-4F5E-857F-E6D549198EFF}"/>
                </a:ext>
              </a:extLst>
            </p:cNvPr>
            <p:cNvSpPr>
              <a:spLocks noEditPoints="1"/>
            </p:cNvSpPr>
            <p:nvPr/>
          </p:nvSpPr>
          <p:spPr bwMode="auto">
            <a:xfrm>
              <a:off x="6277541" y="8873720"/>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3" name="Freeform 187">
              <a:extLst>
                <a:ext uri="{FF2B5EF4-FFF2-40B4-BE49-F238E27FC236}">
                  <a16:creationId xmlns:a16="http://schemas.microsoft.com/office/drawing/2014/main" id="{1E64BA19-BDB3-4CB5-8D17-88E54FD655A1}"/>
                </a:ext>
              </a:extLst>
            </p:cNvPr>
            <p:cNvSpPr>
              <a:spLocks noEditPoints="1"/>
            </p:cNvSpPr>
            <p:nvPr/>
          </p:nvSpPr>
          <p:spPr bwMode="auto">
            <a:xfrm>
              <a:off x="6633827" y="9051501"/>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4" name="Freeform 188">
              <a:extLst>
                <a:ext uri="{FF2B5EF4-FFF2-40B4-BE49-F238E27FC236}">
                  <a16:creationId xmlns:a16="http://schemas.microsoft.com/office/drawing/2014/main" id="{618932CB-1969-41AF-89FA-7F81E4B258C5}"/>
                </a:ext>
              </a:extLst>
            </p:cNvPr>
            <p:cNvSpPr>
              <a:spLocks/>
            </p:cNvSpPr>
            <p:nvPr/>
          </p:nvSpPr>
          <p:spPr bwMode="auto">
            <a:xfrm>
              <a:off x="6811606" y="9051501"/>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5" name="Freeform 189">
              <a:extLst>
                <a:ext uri="{FF2B5EF4-FFF2-40B4-BE49-F238E27FC236}">
                  <a16:creationId xmlns:a16="http://schemas.microsoft.com/office/drawing/2014/main" id="{67070DAB-34F4-4A04-A9C6-905FBED783F4}"/>
                </a:ext>
              </a:extLst>
            </p:cNvPr>
            <p:cNvSpPr>
              <a:spLocks noEditPoints="1"/>
            </p:cNvSpPr>
            <p:nvPr/>
          </p:nvSpPr>
          <p:spPr bwMode="auto">
            <a:xfrm>
              <a:off x="6366794" y="9051501"/>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6" name="Freeform 190">
              <a:extLst>
                <a:ext uri="{FF2B5EF4-FFF2-40B4-BE49-F238E27FC236}">
                  <a16:creationId xmlns:a16="http://schemas.microsoft.com/office/drawing/2014/main" id="{76934CAC-0672-4918-8AD4-0922AB28D0C3}"/>
                </a:ext>
              </a:extLst>
            </p:cNvPr>
            <p:cNvSpPr>
              <a:spLocks/>
            </p:cNvSpPr>
            <p:nvPr/>
          </p:nvSpPr>
          <p:spPr bwMode="auto">
            <a:xfrm>
              <a:off x="6544574" y="9051501"/>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7" name="Freeform 193">
              <a:extLst>
                <a:ext uri="{FF2B5EF4-FFF2-40B4-BE49-F238E27FC236}">
                  <a16:creationId xmlns:a16="http://schemas.microsoft.com/office/drawing/2014/main" id="{9A2288C1-12D4-491B-A1E8-255C35835050}"/>
                </a:ext>
              </a:extLst>
            </p:cNvPr>
            <p:cNvSpPr>
              <a:spLocks noEditPoints="1"/>
            </p:cNvSpPr>
            <p:nvPr/>
          </p:nvSpPr>
          <p:spPr bwMode="auto">
            <a:xfrm>
              <a:off x="7078636" y="9051501"/>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8" name="Freeform 194">
              <a:extLst>
                <a:ext uri="{FF2B5EF4-FFF2-40B4-BE49-F238E27FC236}">
                  <a16:creationId xmlns:a16="http://schemas.microsoft.com/office/drawing/2014/main" id="{03A43D4E-6B60-40CF-A231-5D30C938D466}"/>
                </a:ext>
              </a:extLst>
            </p:cNvPr>
            <p:cNvSpPr>
              <a:spLocks noEditPoints="1"/>
            </p:cNvSpPr>
            <p:nvPr/>
          </p:nvSpPr>
          <p:spPr bwMode="auto">
            <a:xfrm>
              <a:off x="6900856" y="9051501"/>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29" name="Freeform 210">
              <a:extLst>
                <a:ext uri="{FF2B5EF4-FFF2-40B4-BE49-F238E27FC236}">
                  <a16:creationId xmlns:a16="http://schemas.microsoft.com/office/drawing/2014/main" id="{734EB68D-E559-414D-B107-695C70E6D4D9}"/>
                </a:ext>
              </a:extLst>
            </p:cNvPr>
            <p:cNvSpPr>
              <a:spLocks noEditPoints="1"/>
            </p:cNvSpPr>
            <p:nvPr/>
          </p:nvSpPr>
          <p:spPr bwMode="auto">
            <a:xfrm>
              <a:off x="6189010" y="9051501"/>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0" name="Freeform 226">
              <a:extLst>
                <a:ext uri="{FF2B5EF4-FFF2-40B4-BE49-F238E27FC236}">
                  <a16:creationId xmlns:a16="http://schemas.microsoft.com/office/drawing/2014/main" id="{CB9D210B-3A91-4095-9BE0-B64F9578FA7F}"/>
                </a:ext>
              </a:extLst>
            </p:cNvPr>
            <p:cNvSpPr>
              <a:spLocks noEditPoints="1"/>
            </p:cNvSpPr>
            <p:nvPr/>
          </p:nvSpPr>
          <p:spPr bwMode="auto">
            <a:xfrm>
              <a:off x="6544570" y="869521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1" name="Freeform 227">
              <a:extLst>
                <a:ext uri="{FF2B5EF4-FFF2-40B4-BE49-F238E27FC236}">
                  <a16:creationId xmlns:a16="http://schemas.microsoft.com/office/drawing/2014/main" id="{5B816A2F-EDD1-4BA2-BB0A-9F24711FFE0A}"/>
                </a:ext>
              </a:extLst>
            </p:cNvPr>
            <p:cNvSpPr>
              <a:spLocks/>
            </p:cNvSpPr>
            <p:nvPr/>
          </p:nvSpPr>
          <p:spPr bwMode="auto">
            <a:xfrm>
              <a:off x="6456043" y="8695216"/>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2" name="Freeform 228">
              <a:extLst>
                <a:ext uri="{FF2B5EF4-FFF2-40B4-BE49-F238E27FC236}">
                  <a16:creationId xmlns:a16="http://schemas.microsoft.com/office/drawing/2014/main" id="{FBB06DF4-3DBD-4B7A-8E0D-867213E4F17C}"/>
                </a:ext>
              </a:extLst>
            </p:cNvPr>
            <p:cNvSpPr>
              <a:spLocks noEditPoints="1"/>
            </p:cNvSpPr>
            <p:nvPr/>
          </p:nvSpPr>
          <p:spPr bwMode="auto">
            <a:xfrm>
              <a:off x="6811602" y="869521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3" name="Freeform 230">
              <a:extLst>
                <a:ext uri="{FF2B5EF4-FFF2-40B4-BE49-F238E27FC236}">
                  <a16:creationId xmlns:a16="http://schemas.microsoft.com/office/drawing/2014/main" id="{9C64EA80-0304-48CA-8DEA-E4444B2E5F3E}"/>
                </a:ext>
              </a:extLst>
            </p:cNvPr>
            <p:cNvSpPr>
              <a:spLocks/>
            </p:cNvSpPr>
            <p:nvPr/>
          </p:nvSpPr>
          <p:spPr bwMode="auto">
            <a:xfrm>
              <a:off x="6722350" y="8695216"/>
              <a:ext cx="44989"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4" name="Freeform 231">
              <a:extLst>
                <a:ext uri="{FF2B5EF4-FFF2-40B4-BE49-F238E27FC236}">
                  <a16:creationId xmlns:a16="http://schemas.microsoft.com/office/drawing/2014/main" id="{3D380BD5-6980-4EE1-8017-AFBC0024826D}"/>
                </a:ext>
              </a:extLst>
            </p:cNvPr>
            <p:cNvSpPr>
              <a:spLocks/>
            </p:cNvSpPr>
            <p:nvPr/>
          </p:nvSpPr>
          <p:spPr bwMode="auto">
            <a:xfrm>
              <a:off x="6366790" y="8695219"/>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5" name="Freeform 232">
              <a:extLst>
                <a:ext uri="{FF2B5EF4-FFF2-40B4-BE49-F238E27FC236}">
                  <a16:creationId xmlns:a16="http://schemas.microsoft.com/office/drawing/2014/main" id="{5AD3FAE2-D625-4F88-BE43-32F1CE15C80B}"/>
                </a:ext>
              </a:extLst>
            </p:cNvPr>
            <p:cNvSpPr>
              <a:spLocks noEditPoints="1"/>
            </p:cNvSpPr>
            <p:nvPr/>
          </p:nvSpPr>
          <p:spPr bwMode="auto">
            <a:xfrm>
              <a:off x="6189010" y="8695218"/>
              <a:ext cx="133516" cy="133515"/>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88" name="Freeform 25">
              <a:extLst>
                <a:ext uri="{FF2B5EF4-FFF2-40B4-BE49-F238E27FC236}">
                  <a16:creationId xmlns:a16="http://schemas.microsoft.com/office/drawing/2014/main" id="{B6FF8337-F82B-4335-8C39-C7C830DAE3B0}"/>
                </a:ext>
              </a:extLst>
            </p:cNvPr>
            <p:cNvSpPr>
              <a:spLocks/>
            </p:cNvSpPr>
            <p:nvPr/>
          </p:nvSpPr>
          <p:spPr bwMode="auto">
            <a:xfrm>
              <a:off x="6900856" y="5857081"/>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89" name="Freeform 26">
              <a:extLst>
                <a:ext uri="{FF2B5EF4-FFF2-40B4-BE49-F238E27FC236}">
                  <a16:creationId xmlns:a16="http://schemas.microsoft.com/office/drawing/2014/main" id="{70704925-CF68-4FA5-B09A-E7326A84728A}"/>
                </a:ext>
              </a:extLst>
            </p:cNvPr>
            <p:cNvSpPr>
              <a:spLocks noEditPoints="1"/>
            </p:cNvSpPr>
            <p:nvPr/>
          </p:nvSpPr>
          <p:spPr bwMode="auto">
            <a:xfrm>
              <a:off x="6544570" y="5857081"/>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90" name="Freeform 27">
              <a:extLst>
                <a:ext uri="{FF2B5EF4-FFF2-40B4-BE49-F238E27FC236}">
                  <a16:creationId xmlns:a16="http://schemas.microsoft.com/office/drawing/2014/main" id="{13440232-09FD-4043-B9BB-F3AE801349DA}"/>
                </a:ext>
              </a:extLst>
            </p:cNvPr>
            <p:cNvSpPr>
              <a:spLocks noEditPoints="1"/>
            </p:cNvSpPr>
            <p:nvPr/>
          </p:nvSpPr>
          <p:spPr bwMode="auto">
            <a:xfrm>
              <a:off x="6722350" y="5857081"/>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91" name="Freeform 28">
              <a:extLst>
                <a:ext uri="{FF2B5EF4-FFF2-40B4-BE49-F238E27FC236}">
                  <a16:creationId xmlns:a16="http://schemas.microsoft.com/office/drawing/2014/main" id="{FB5229E8-6BF2-4B20-B42A-98523A9CEE51}"/>
                </a:ext>
              </a:extLst>
            </p:cNvPr>
            <p:cNvSpPr>
              <a:spLocks/>
            </p:cNvSpPr>
            <p:nvPr/>
          </p:nvSpPr>
          <p:spPr bwMode="auto">
            <a:xfrm>
              <a:off x="6456043" y="585707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92" name="Freeform 29">
              <a:extLst>
                <a:ext uri="{FF2B5EF4-FFF2-40B4-BE49-F238E27FC236}">
                  <a16:creationId xmlns:a16="http://schemas.microsoft.com/office/drawing/2014/main" id="{A4BDCFAF-38E5-4FC5-833E-71C7DA1AF704}"/>
                </a:ext>
              </a:extLst>
            </p:cNvPr>
            <p:cNvSpPr>
              <a:spLocks noEditPoints="1"/>
            </p:cNvSpPr>
            <p:nvPr/>
          </p:nvSpPr>
          <p:spPr bwMode="auto">
            <a:xfrm>
              <a:off x="6811602" y="656891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93" name="Freeform 31">
              <a:extLst>
                <a:ext uri="{FF2B5EF4-FFF2-40B4-BE49-F238E27FC236}">
                  <a16:creationId xmlns:a16="http://schemas.microsoft.com/office/drawing/2014/main" id="{32B74FD7-5EEC-4026-8564-8D285D99B8B1}"/>
                </a:ext>
              </a:extLst>
            </p:cNvPr>
            <p:cNvSpPr>
              <a:spLocks/>
            </p:cNvSpPr>
            <p:nvPr/>
          </p:nvSpPr>
          <p:spPr bwMode="auto">
            <a:xfrm>
              <a:off x="6277537" y="656891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94" name="Freeform 33">
              <a:extLst>
                <a:ext uri="{FF2B5EF4-FFF2-40B4-BE49-F238E27FC236}">
                  <a16:creationId xmlns:a16="http://schemas.microsoft.com/office/drawing/2014/main" id="{1364B8DB-80ED-49A0-896B-954270D7A4F7}"/>
                </a:ext>
              </a:extLst>
            </p:cNvPr>
            <p:cNvSpPr>
              <a:spLocks noEditPoints="1"/>
            </p:cNvSpPr>
            <p:nvPr/>
          </p:nvSpPr>
          <p:spPr bwMode="auto">
            <a:xfrm>
              <a:off x="6544570" y="656891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217" name="Freeform 34">
              <a:extLst>
                <a:ext uri="{FF2B5EF4-FFF2-40B4-BE49-F238E27FC236}">
                  <a16:creationId xmlns:a16="http://schemas.microsoft.com/office/drawing/2014/main" id="{2C141C5D-8CA6-49A5-B4F2-3200FD4F1465}"/>
                </a:ext>
              </a:extLst>
            </p:cNvPr>
            <p:cNvSpPr>
              <a:spLocks noEditPoints="1"/>
            </p:cNvSpPr>
            <p:nvPr/>
          </p:nvSpPr>
          <p:spPr bwMode="auto">
            <a:xfrm>
              <a:off x="6366790" y="6568919"/>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0" name="Freeform 35">
              <a:extLst>
                <a:ext uri="{FF2B5EF4-FFF2-40B4-BE49-F238E27FC236}">
                  <a16:creationId xmlns:a16="http://schemas.microsoft.com/office/drawing/2014/main" id="{A1804C70-AFF7-4DA4-87EF-525E14216AA9}"/>
                </a:ext>
              </a:extLst>
            </p:cNvPr>
            <p:cNvSpPr>
              <a:spLocks/>
            </p:cNvSpPr>
            <p:nvPr/>
          </p:nvSpPr>
          <p:spPr bwMode="auto">
            <a:xfrm>
              <a:off x="6722350" y="656891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1" name="Freeform 53">
              <a:extLst>
                <a:ext uri="{FF2B5EF4-FFF2-40B4-BE49-F238E27FC236}">
                  <a16:creationId xmlns:a16="http://schemas.microsoft.com/office/drawing/2014/main" id="{43C51520-D087-43F4-921C-A7CB8EBC7BF8}"/>
                </a:ext>
              </a:extLst>
            </p:cNvPr>
            <p:cNvSpPr>
              <a:spLocks noEditPoints="1"/>
            </p:cNvSpPr>
            <p:nvPr/>
          </p:nvSpPr>
          <p:spPr bwMode="auto">
            <a:xfrm>
              <a:off x="6722350" y="6212636"/>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2" name="Freeform 54">
              <a:extLst>
                <a:ext uri="{FF2B5EF4-FFF2-40B4-BE49-F238E27FC236}">
                  <a16:creationId xmlns:a16="http://schemas.microsoft.com/office/drawing/2014/main" id="{78A1B811-A7F6-40DB-9A3F-607C8BB5E43B}"/>
                </a:ext>
              </a:extLst>
            </p:cNvPr>
            <p:cNvSpPr>
              <a:spLocks/>
            </p:cNvSpPr>
            <p:nvPr/>
          </p:nvSpPr>
          <p:spPr bwMode="auto">
            <a:xfrm>
              <a:off x="6900856" y="6212636"/>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3" name="Freeform 55">
              <a:extLst>
                <a:ext uri="{FF2B5EF4-FFF2-40B4-BE49-F238E27FC236}">
                  <a16:creationId xmlns:a16="http://schemas.microsoft.com/office/drawing/2014/main" id="{E85FC910-47A7-4C30-AD3E-89B141F6F4B8}"/>
                </a:ext>
              </a:extLst>
            </p:cNvPr>
            <p:cNvSpPr>
              <a:spLocks noEditPoints="1"/>
            </p:cNvSpPr>
            <p:nvPr/>
          </p:nvSpPr>
          <p:spPr bwMode="auto">
            <a:xfrm>
              <a:off x="6456043" y="6212636"/>
              <a:ext cx="132790"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4" name="Freeform 56">
              <a:extLst>
                <a:ext uri="{FF2B5EF4-FFF2-40B4-BE49-F238E27FC236}">
                  <a16:creationId xmlns:a16="http://schemas.microsoft.com/office/drawing/2014/main" id="{16E8744B-CE24-4046-AD6C-A1723BEE0564}"/>
                </a:ext>
              </a:extLst>
            </p:cNvPr>
            <p:cNvSpPr>
              <a:spLocks/>
            </p:cNvSpPr>
            <p:nvPr/>
          </p:nvSpPr>
          <p:spPr bwMode="auto">
            <a:xfrm>
              <a:off x="6633823" y="6212636"/>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5" name="Freeform 69">
              <a:extLst>
                <a:ext uri="{FF2B5EF4-FFF2-40B4-BE49-F238E27FC236}">
                  <a16:creationId xmlns:a16="http://schemas.microsoft.com/office/drawing/2014/main" id="{7FACB642-10F0-411C-82D5-AD705365F921}"/>
                </a:ext>
              </a:extLst>
            </p:cNvPr>
            <p:cNvSpPr>
              <a:spLocks noEditPoints="1"/>
            </p:cNvSpPr>
            <p:nvPr/>
          </p:nvSpPr>
          <p:spPr bwMode="auto">
            <a:xfrm>
              <a:off x="6633823" y="639114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6" name="Freeform 70">
              <a:extLst>
                <a:ext uri="{FF2B5EF4-FFF2-40B4-BE49-F238E27FC236}">
                  <a16:creationId xmlns:a16="http://schemas.microsoft.com/office/drawing/2014/main" id="{CB9041AD-0131-450B-B39B-CDAF7FBFD5DF}"/>
                </a:ext>
              </a:extLst>
            </p:cNvPr>
            <p:cNvSpPr>
              <a:spLocks/>
            </p:cNvSpPr>
            <p:nvPr/>
          </p:nvSpPr>
          <p:spPr bwMode="auto">
            <a:xfrm>
              <a:off x="6811602" y="639114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7" name="Freeform 71">
              <a:extLst>
                <a:ext uri="{FF2B5EF4-FFF2-40B4-BE49-F238E27FC236}">
                  <a16:creationId xmlns:a16="http://schemas.microsoft.com/office/drawing/2014/main" id="{889D9F57-010A-4C4B-ABDF-CBDFFC3D648F}"/>
                </a:ext>
              </a:extLst>
            </p:cNvPr>
            <p:cNvSpPr>
              <a:spLocks noEditPoints="1"/>
            </p:cNvSpPr>
            <p:nvPr/>
          </p:nvSpPr>
          <p:spPr bwMode="auto">
            <a:xfrm>
              <a:off x="6366790" y="6391140"/>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8" name="Freeform 72">
              <a:extLst>
                <a:ext uri="{FF2B5EF4-FFF2-40B4-BE49-F238E27FC236}">
                  <a16:creationId xmlns:a16="http://schemas.microsoft.com/office/drawing/2014/main" id="{B7AF5E2E-66B5-418A-B235-607CBD07BAC5}"/>
                </a:ext>
              </a:extLst>
            </p:cNvPr>
            <p:cNvSpPr>
              <a:spLocks/>
            </p:cNvSpPr>
            <p:nvPr/>
          </p:nvSpPr>
          <p:spPr bwMode="auto">
            <a:xfrm>
              <a:off x="6544570" y="639114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89" name="Freeform 76">
              <a:extLst>
                <a:ext uri="{FF2B5EF4-FFF2-40B4-BE49-F238E27FC236}">
                  <a16:creationId xmlns:a16="http://schemas.microsoft.com/office/drawing/2014/main" id="{E804440D-9D4E-4989-B130-4BCA370C48B3}"/>
                </a:ext>
              </a:extLst>
            </p:cNvPr>
            <p:cNvSpPr>
              <a:spLocks noEditPoints="1"/>
            </p:cNvSpPr>
            <p:nvPr/>
          </p:nvSpPr>
          <p:spPr bwMode="auto">
            <a:xfrm>
              <a:off x="6900856" y="639114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0" name="Freeform 107">
              <a:extLst>
                <a:ext uri="{FF2B5EF4-FFF2-40B4-BE49-F238E27FC236}">
                  <a16:creationId xmlns:a16="http://schemas.microsoft.com/office/drawing/2014/main" id="{B1B6C150-4293-4E7C-9CA1-1043A2FAD3BB}"/>
                </a:ext>
              </a:extLst>
            </p:cNvPr>
            <p:cNvSpPr>
              <a:spLocks noEditPoints="1"/>
            </p:cNvSpPr>
            <p:nvPr/>
          </p:nvSpPr>
          <p:spPr bwMode="auto">
            <a:xfrm>
              <a:off x="6544570" y="6034859"/>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1" name="Freeform 108">
              <a:extLst>
                <a:ext uri="{FF2B5EF4-FFF2-40B4-BE49-F238E27FC236}">
                  <a16:creationId xmlns:a16="http://schemas.microsoft.com/office/drawing/2014/main" id="{7E7B0F4C-A2B8-4DDF-9943-6909DF9FC6D7}"/>
                </a:ext>
              </a:extLst>
            </p:cNvPr>
            <p:cNvSpPr>
              <a:spLocks/>
            </p:cNvSpPr>
            <p:nvPr/>
          </p:nvSpPr>
          <p:spPr bwMode="auto">
            <a:xfrm>
              <a:off x="6456043" y="6034864"/>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2" name="Freeform 111">
              <a:extLst>
                <a:ext uri="{FF2B5EF4-FFF2-40B4-BE49-F238E27FC236}">
                  <a16:creationId xmlns:a16="http://schemas.microsoft.com/office/drawing/2014/main" id="{468CED53-98D5-45B1-9094-4137AE3A6ED7}"/>
                </a:ext>
              </a:extLst>
            </p:cNvPr>
            <p:cNvSpPr>
              <a:spLocks/>
            </p:cNvSpPr>
            <p:nvPr/>
          </p:nvSpPr>
          <p:spPr bwMode="auto">
            <a:xfrm>
              <a:off x="6722350" y="6034866"/>
              <a:ext cx="44989"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3" name="Freeform 112">
              <a:extLst>
                <a:ext uri="{FF2B5EF4-FFF2-40B4-BE49-F238E27FC236}">
                  <a16:creationId xmlns:a16="http://schemas.microsoft.com/office/drawing/2014/main" id="{BD8E0A68-CCB8-4616-8C8D-95EBFA974756}"/>
                </a:ext>
              </a:extLst>
            </p:cNvPr>
            <p:cNvSpPr>
              <a:spLocks/>
            </p:cNvSpPr>
            <p:nvPr/>
          </p:nvSpPr>
          <p:spPr bwMode="auto">
            <a:xfrm>
              <a:off x="6366790" y="6034867"/>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4" name="Freeform 113">
              <a:extLst>
                <a:ext uri="{FF2B5EF4-FFF2-40B4-BE49-F238E27FC236}">
                  <a16:creationId xmlns:a16="http://schemas.microsoft.com/office/drawing/2014/main" id="{9FA24A2C-2AF7-4605-8BC3-8E59BFC5493C}"/>
                </a:ext>
              </a:extLst>
            </p:cNvPr>
            <p:cNvSpPr>
              <a:spLocks noEditPoints="1"/>
            </p:cNvSpPr>
            <p:nvPr/>
          </p:nvSpPr>
          <p:spPr bwMode="auto">
            <a:xfrm>
              <a:off x="6189010" y="6034871"/>
              <a:ext cx="133516" cy="133517"/>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5" name="Freeform 141">
              <a:extLst>
                <a:ext uri="{FF2B5EF4-FFF2-40B4-BE49-F238E27FC236}">
                  <a16:creationId xmlns:a16="http://schemas.microsoft.com/office/drawing/2014/main" id="{1BD88769-5C50-457A-A7C9-B67284587F2D}"/>
                </a:ext>
              </a:extLst>
            </p:cNvPr>
            <p:cNvSpPr>
              <a:spLocks noEditPoints="1"/>
            </p:cNvSpPr>
            <p:nvPr/>
          </p:nvSpPr>
          <p:spPr bwMode="auto">
            <a:xfrm>
              <a:off x="6277537" y="6746711"/>
              <a:ext cx="133516" cy="133517"/>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6" name="Freeform 142">
              <a:extLst>
                <a:ext uri="{FF2B5EF4-FFF2-40B4-BE49-F238E27FC236}">
                  <a16:creationId xmlns:a16="http://schemas.microsoft.com/office/drawing/2014/main" id="{705A3F6C-9451-430B-8766-7955637C4999}"/>
                </a:ext>
              </a:extLst>
            </p:cNvPr>
            <p:cNvSpPr>
              <a:spLocks/>
            </p:cNvSpPr>
            <p:nvPr/>
          </p:nvSpPr>
          <p:spPr bwMode="auto">
            <a:xfrm>
              <a:off x="6189010" y="6746711"/>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7" name="Freeform 144">
              <a:extLst>
                <a:ext uri="{FF2B5EF4-FFF2-40B4-BE49-F238E27FC236}">
                  <a16:creationId xmlns:a16="http://schemas.microsoft.com/office/drawing/2014/main" id="{EF3174A6-A600-4344-84A6-EC85967054D2}"/>
                </a:ext>
              </a:extLst>
            </p:cNvPr>
            <p:cNvSpPr>
              <a:spLocks noEditPoints="1"/>
            </p:cNvSpPr>
            <p:nvPr/>
          </p:nvSpPr>
          <p:spPr bwMode="auto">
            <a:xfrm>
              <a:off x="6544570" y="6746711"/>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8" name="Freeform 145">
              <a:extLst>
                <a:ext uri="{FF2B5EF4-FFF2-40B4-BE49-F238E27FC236}">
                  <a16:creationId xmlns:a16="http://schemas.microsoft.com/office/drawing/2014/main" id="{E0B041E2-F5F7-41DB-8BE2-F795D62E9F86}"/>
                </a:ext>
              </a:extLst>
            </p:cNvPr>
            <p:cNvSpPr>
              <a:spLocks noEditPoints="1"/>
            </p:cNvSpPr>
            <p:nvPr/>
          </p:nvSpPr>
          <p:spPr bwMode="auto">
            <a:xfrm>
              <a:off x="6722350" y="6746711"/>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399" name="Freeform 146">
              <a:extLst>
                <a:ext uri="{FF2B5EF4-FFF2-40B4-BE49-F238E27FC236}">
                  <a16:creationId xmlns:a16="http://schemas.microsoft.com/office/drawing/2014/main" id="{C167BD93-683D-4384-96F7-A5261C9C9105}"/>
                </a:ext>
              </a:extLst>
            </p:cNvPr>
            <p:cNvSpPr>
              <a:spLocks/>
            </p:cNvSpPr>
            <p:nvPr/>
          </p:nvSpPr>
          <p:spPr bwMode="auto">
            <a:xfrm>
              <a:off x="6456043" y="6746705"/>
              <a:ext cx="44263" cy="133516"/>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0" name="Freeform 147">
              <a:extLst>
                <a:ext uri="{FF2B5EF4-FFF2-40B4-BE49-F238E27FC236}">
                  <a16:creationId xmlns:a16="http://schemas.microsoft.com/office/drawing/2014/main" id="{92A19C7F-C7EB-47FA-BBB4-2575708FDBE8}"/>
                </a:ext>
              </a:extLst>
            </p:cNvPr>
            <p:cNvSpPr>
              <a:spLocks noEditPoints="1"/>
            </p:cNvSpPr>
            <p:nvPr/>
          </p:nvSpPr>
          <p:spPr bwMode="auto">
            <a:xfrm>
              <a:off x="6811602" y="7458549"/>
              <a:ext cx="133516" cy="133516"/>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1" name="Freeform 149">
              <a:extLst>
                <a:ext uri="{FF2B5EF4-FFF2-40B4-BE49-F238E27FC236}">
                  <a16:creationId xmlns:a16="http://schemas.microsoft.com/office/drawing/2014/main" id="{601A2FF9-2A60-4CAB-8BDF-39A4BCC1A7F5}"/>
                </a:ext>
              </a:extLst>
            </p:cNvPr>
            <p:cNvSpPr>
              <a:spLocks/>
            </p:cNvSpPr>
            <p:nvPr/>
          </p:nvSpPr>
          <p:spPr bwMode="auto">
            <a:xfrm>
              <a:off x="6277537" y="7458549"/>
              <a:ext cx="44989" cy="133516"/>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2" name="Freeform 150">
              <a:extLst>
                <a:ext uri="{FF2B5EF4-FFF2-40B4-BE49-F238E27FC236}">
                  <a16:creationId xmlns:a16="http://schemas.microsoft.com/office/drawing/2014/main" id="{56B882AA-2DA0-4E91-AC0E-E8EF1DFCBFBB}"/>
                </a:ext>
              </a:extLst>
            </p:cNvPr>
            <p:cNvSpPr>
              <a:spLocks/>
            </p:cNvSpPr>
            <p:nvPr/>
          </p:nvSpPr>
          <p:spPr bwMode="auto">
            <a:xfrm>
              <a:off x="6189010" y="7458549"/>
              <a:ext cx="44263" cy="133516"/>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3" name="Freeform 151">
              <a:extLst>
                <a:ext uri="{FF2B5EF4-FFF2-40B4-BE49-F238E27FC236}">
                  <a16:creationId xmlns:a16="http://schemas.microsoft.com/office/drawing/2014/main" id="{A1119274-8966-4FE5-8A63-02C8758E01CA}"/>
                </a:ext>
              </a:extLst>
            </p:cNvPr>
            <p:cNvSpPr>
              <a:spLocks noEditPoints="1"/>
            </p:cNvSpPr>
            <p:nvPr/>
          </p:nvSpPr>
          <p:spPr bwMode="auto">
            <a:xfrm>
              <a:off x="6544570" y="7458549"/>
              <a:ext cx="133516" cy="133516"/>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4" name="Freeform 152">
              <a:extLst>
                <a:ext uri="{FF2B5EF4-FFF2-40B4-BE49-F238E27FC236}">
                  <a16:creationId xmlns:a16="http://schemas.microsoft.com/office/drawing/2014/main" id="{3510F00B-9710-4251-9101-5744E6CAE566}"/>
                </a:ext>
              </a:extLst>
            </p:cNvPr>
            <p:cNvSpPr>
              <a:spLocks noEditPoints="1"/>
            </p:cNvSpPr>
            <p:nvPr/>
          </p:nvSpPr>
          <p:spPr bwMode="auto">
            <a:xfrm>
              <a:off x="6366790" y="7458549"/>
              <a:ext cx="133516" cy="133516"/>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5" name="Freeform 153">
              <a:extLst>
                <a:ext uri="{FF2B5EF4-FFF2-40B4-BE49-F238E27FC236}">
                  <a16:creationId xmlns:a16="http://schemas.microsoft.com/office/drawing/2014/main" id="{4F176DB0-051D-4CA9-BA5E-FAF5D99C42A4}"/>
                </a:ext>
              </a:extLst>
            </p:cNvPr>
            <p:cNvSpPr>
              <a:spLocks/>
            </p:cNvSpPr>
            <p:nvPr/>
          </p:nvSpPr>
          <p:spPr bwMode="auto">
            <a:xfrm>
              <a:off x="6722350" y="7458562"/>
              <a:ext cx="44989"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6" name="Freeform 171">
              <a:extLst>
                <a:ext uri="{FF2B5EF4-FFF2-40B4-BE49-F238E27FC236}">
                  <a16:creationId xmlns:a16="http://schemas.microsoft.com/office/drawing/2014/main" id="{6A04F640-F655-4346-8738-8CF6381D48EA}"/>
                </a:ext>
              </a:extLst>
            </p:cNvPr>
            <p:cNvSpPr>
              <a:spLocks noEditPoints="1"/>
            </p:cNvSpPr>
            <p:nvPr/>
          </p:nvSpPr>
          <p:spPr bwMode="auto">
            <a:xfrm>
              <a:off x="6722350" y="7103002"/>
              <a:ext cx="133516"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7" name="Freeform 172">
              <a:extLst>
                <a:ext uri="{FF2B5EF4-FFF2-40B4-BE49-F238E27FC236}">
                  <a16:creationId xmlns:a16="http://schemas.microsoft.com/office/drawing/2014/main" id="{DC97924B-837D-449D-A014-B2998BB1449F}"/>
                </a:ext>
              </a:extLst>
            </p:cNvPr>
            <p:cNvSpPr>
              <a:spLocks/>
            </p:cNvSpPr>
            <p:nvPr/>
          </p:nvSpPr>
          <p:spPr bwMode="auto">
            <a:xfrm>
              <a:off x="6900856" y="7103002"/>
              <a:ext cx="44263"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8" name="Freeform 173">
              <a:extLst>
                <a:ext uri="{FF2B5EF4-FFF2-40B4-BE49-F238E27FC236}">
                  <a16:creationId xmlns:a16="http://schemas.microsoft.com/office/drawing/2014/main" id="{87DC5F9E-AF83-4B5F-AD3E-F4CDA3C3D579}"/>
                </a:ext>
              </a:extLst>
            </p:cNvPr>
            <p:cNvSpPr>
              <a:spLocks noEditPoints="1"/>
            </p:cNvSpPr>
            <p:nvPr/>
          </p:nvSpPr>
          <p:spPr bwMode="auto">
            <a:xfrm>
              <a:off x="6456043" y="7103002"/>
              <a:ext cx="132790"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09" name="Freeform 174">
              <a:extLst>
                <a:ext uri="{FF2B5EF4-FFF2-40B4-BE49-F238E27FC236}">
                  <a16:creationId xmlns:a16="http://schemas.microsoft.com/office/drawing/2014/main" id="{83DB238E-26BD-46B4-935C-FBDBEE3F9F84}"/>
                </a:ext>
              </a:extLst>
            </p:cNvPr>
            <p:cNvSpPr>
              <a:spLocks/>
            </p:cNvSpPr>
            <p:nvPr/>
          </p:nvSpPr>
          <p:spPr bwMode="auto">
            <a:xfrm>
              <a:off x="6633823" y="7103002"/>
              <a:ext cx="44263"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0" name="Freeform 186">
              <a:extLst>
                <a:ext uri="{FF2B5EF4-FFF2-40B4-BE49-F238E27FC236}">
                  <a16:creationId xmlns:a16="http://schemas.microsoft.com/office/drawing/2014/main" id="{D6E0C365-9E52-4408-9E97-4F06051A7264}"/>
                </a:ext>
              </a:extLst>
            </p:cNvPr>
            <p:cNvSpPr>
              <a:spLocks noEditPoints="1"/>
            </p:cNvSpPr>
            <p:nvPr/>
          </p:nvSpPr>
          <p:spPr bwMode="auto">
            <a:xfrm>
              <a:off x="6277537" y="7103002"/>
              <a:ext cx="133516" cy="133517"/>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1" name="Freeform 187">
              <a:extLst>
                <a:ext uri="{FF2B5EF4-FFF2-40B4-BE49-F238E27FC236}">
                  <a16:creationId xmlns:a16="http://schemas.microsoft.com/office/drawing/2014/main" id="{AA2BF0BA-FD86-4D24-906A-3667AB812C5C}"/>
                </a:ext>
              </a:extLst>
            </p:cNvPr>
            <p:cNvSpPr>
              <a:spLocks noEditPoints="1"/>
            </p:cNvSpPr>
            <p:nvPr/>
          </p:nvSpPr>
          <p:spPr bwMode="auto">
            <a:xfrm>
              <a:off x="6633823" y="7280780"/>
              <a:ext cx="133516"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2" name="Freeform 189">
              <a:extLst>
                <a:ext uri="{FF2B5EF4-FFF2-40B4-BE49-F238E27FC236}">
                  <a16:creationId xmlns:a16="http://schemas.microsoft.com/office/drawing/2014/main" id="{04F86FAD-7A79-4F37-BE95-E157E70A161B}"/>
                </a:ext>
              </a:extLst>
            </p:cNvPr>
            <p:cNvSpPr>
              <a:spLocks noEditPoints="1"/>
            </p:cNvSpPr>
            <p:nvPr/>
          </p:nvSpPr>
          <p:spPr bwMode="auto">
            <a:xfrm>
              <a:off x="6366790" y="7280780"/>
              <a:ext cx="133516" cy="133517"/>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3" name="Freeform 190">
              <a:extLst>
                <a:ext uri="{FF2B5EF4-FFF2-40B4-BE49-F238E27FC236}">
                  <a16:creationId xmlns:a16="http://schemas.microsoft.com/office/drawing/2014/main" id="{B469259D-49DC-41C8-9C96-DDB4BA35531E}"/>
                </a:ext>
              </a:extLst>
            </p:cNvPr>
            <p:cNvSpPr>
              <a:spLocks/>
            </p:cNvSpPr>
            <p:nvPr/>
          </p:nvSpPr>
          <p:spPr bwMode="auto">
            <a:xfrm>
              <a:off x="6544570" y="7280780"/>
              <a:ext cx="44263"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4" name="Freeform 194">
              <a:extLst>
                <a:ext uri="{FF2B5EF4-FFF2-40B4-BE49-F238E27FC236}">
                  <a16:creationId xmlns:a16="http://schemas.microsoft.com/office/drawing/2014/main" id="{39FE280A-2A73-4518-AAAF-CB516375C481}"/>
                </a:ext>
              </a:extLst>
            </p:cNvPr>
            <p:cNvSpPr>
              <a:spLocks noEditPoints="1"/>
            </p:cNvSpPr>
            <p:nvPr/>
          </p:nvSpPr>
          <p:spPr bwMode="auto">
            <a:xfrm>
              <a:off x="6900858" y="7280780"/>
              <a:ext cx="133516"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5" name="Freeform 226">
              <a:extLst>
                <a:ext uri="{FF2B5EF4-FFF2-40B4-BE49-F238E27FC236}">
                  <a16:creationId xmlns:a16="http://schemas.microsoft.com/office/drawing/2014/main" id="{84D33461-ACBD-4B67-BF37-69B5B70E3C4C}"/>
                </a:ext>
              </a:extLst>
            </p:cNvPr>
            <p:cNvSpPr>
              <a:spLocks noEditPoints="1"/>
            </p:cNvSpPr>
            <p:nvPr/>
          </p:nvSpPr>
          <p:spPr bwMode="auto">
            <a:xfrm>
              <a:off x="6544573" y="6924504"/>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6" name="Freeform 227">
              <a:extLst>
                <a:ext uri="{FF2B5EF4-FFF2-40B4-BE49-F238E27FC236}">
                  <a16:creationId xmlns:a16="http://schemas.microsoft.com/office/drawing/2014/main" id="{015A8FC5-63BD-4BF0-A87B-44D007D6C77C}"/>
                </a:ext>
              </a:extLst>
            </p:cNvPr>
            <p:cNvSpPr>
              <a:spLocks/>
            </p:cNvSpPr>
            <p:nvPr/>
          </p:nvSpPr>
          <p:spPr bwMode="auto">
            <a:xfrm>
              <a:off x="6456046" y="6924504"/>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7" name="Freeform 228">
              <a:extLst>
                <a:ext uri="{FF2B5EF4-FFF2-40B4-BE49-F238E27FC236}">
                  <a16:creationId xmlns:a16="http://schemas.microsoft.com/office/drawing/2014/main" id="{D2B10EFD-72EE-466B-8776-4DCB9C722E15}"/>
                </a:ext>
              </a:extLst>
            </p:cNvPr>
            <p:cNvSpPr>
              <a:spLocks noEditPoints="1"/>
            </p:cNvSpPr>
            <p:nvPr/>
          </p:nvSpPr>
          <p:spPr bwMode="auto">
            <a:xfrm>
              <a:off x="6811595" y="6924504"/>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8" name="Freeform 230">
              <a:extLst>
                <a:ext uri="{FF2B5EF4-FFF2-40B4-BE49-F238E27FC236}">
                  <a16:creationId xmlns:a16="http://schemas.microsoft.com/office/drawing/2014/main" id="{118271BE-02DD-4D64-AA78-815E2D088E5B}"/>
                </a:ext>
              </a:extLst>
            </p:cNvPr>
            <p:cNvSpPr>
              <a:spLocks/>
            </p:cNvSpPr>
            <p:nvPr/>
          </p:nvSpPr>
          <p:spPr bwMode="auto">
            <a:xfrm>
              <a:off x="6722339" y="6924504"/>
              <a:ext cx="44989"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419" name="Freeform 231">
              <a:extLst>
                <a:ext uri="{FF2B5EF4-FFF2-40B4-BE49-F238E27FC236}">
                  <a16:creationId xmlns:a16="http://schemas.microsoft.com/office/drawing/2014/main" id="{1BBC2BC9-1552-404D-B7C4-E00F329F7DD8}"/>
                </a:ext>
              </a:extLst>
            </p:cNvPr>
            <p:cNvSpPr>
              <a:spLocks/>
            </p:cNvSpPr>
            <p:nvPr/>
          </p:nvSpPr>
          <p:spPr bwMode="auto">
            <a:xfrm>
              <a:off x="6366774" y="6924539"/>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grpSp>
      <p:sp>
        <p:nvSpPr>
          <p:cNvPr id="1420" name="Oval 1419">
            <a:extLst>
              <a:ext uri="{FF2B5EF4-FFF2-40B4-BE49-F238E27FC236}">
                <a16:creationId xmlns:a16="http://schemas.microsoft.com/office/drawing/2014/main" id="{E814166C-1B2D-438A-9A1A-5EEDAF94F3AB}"/>
              </a:ext>
            </a:extLst>
          </p:cNvPr>
          <p:cNvSpPr/>
          <p:nvPr/>
        </p:nvSpPr>
        <p:spPr bwMode="auto">
          <a:xfrm>
            <a:off x="1228446" y="2798764"/>
            <a:ext cx="1339254" cy="138656"/>
          </a:xfrm>
          <a:prstGeom prst="ellipse">
            <a:avLst/>
          </a:prstGeom>
          <a:solidFill>
            <a:srgbClr val="005073">
              <a:alpha val="30000"/>
            </a:srgbClr>
          </a:solidFill>
          <a:ln w="12700" cap="flat">
            <a:noFill/>
            <a:miter lim="800000"/>
            <a:headEnd type="none" w="med" len="med"/>
            <a:tailEnd type="none" w="med" len="med"/>
          </a:ln>
        </p:spPr>
        <p:txBody>
          <a:bodyPr lIns="91440" tIns="45720" rIns="91440" bIns="45720" rtlCol="0" anchor="ctr"/>
          <a:lstStyle/>
          <a:p>
            <a:pPr algn="ctr" defTabSz="514289">
              <a:defRPr/>
            </a:pPr>
            <a:endParaRPr lang="en-US" sz="1400" kern="0" err="1">
              <a:solidFill>
                <a:srgbClr val="FFFFFF"/>
              </a:solidFill>
              <a:latin typeface="CiscoSansTT ExtraLight"/>
              <a:ea typeface="Arial" pitchFamily="-107" charset="0"/>
              <a:cs typeface="Arial" pitchFamily="-107" charset="0"/>
              <a:sym typeface="Arial" pitchFamily="-107" charset="0"/>
            </a:endParaRPr>
          </a:p>
        </p:txBody>
      </p:sp>
      <p:grpSp>
        <p:nvGrpSpPr>
          <p:cNvPr id="1421" name="Group 1420"/>
          <p:cNvGrpSpPr/>
          <p:nvPr/>
        </p:nvGrpSpPr>
        <p:grpSpPr>
          <a:xfrm>
            <a:off x="1476662" y="2752280"/>
            <a:ext cx="842821" cy="136924"/>
            <a:chOff x="1374510" y="2649756"/>
            <a:chExt cx="915178" cy="148679"/>
          </a:xfrm>
        </p:grpSpPr>
        <p:grpSp>
          <p:nvGrpSpPr>
            <p:cNvPr id="1422" name="Group 1421">
              <a:extLst>
                <a:ext uri="{FF2B5EF4-FFF2-40B4-BE49-F238E27FC236}">
                  <a16:creationId xmlns:a16="http://schemas.microsoft.com/office/drawing/2014/main" id="{3C5FF157-CAC4-4120-A809-85BE61FF84B7}"/>
                </a:ext>
              </a:extLst>
            </p:cNvPr>
            <p:cNvGrpSpPr/>
            <p:nvPr/>
          </p:nvGrpSpPr>
          <p:grpSpPr>
            <a:xfrm>
              <a:off x="2050313" y="2649756"/>
              <a:ext cx="239375" cy="148679"/>
              <a:chOff x="844325" y="3117393"/>
              <a:chExt cx="221945" cy="189648"/>
            </a:xfrm>
            <a:solidFill>
              <a:srgbClr val="1E4471"/>
            </a:solidFill>
          </p:grpSpPr>
          <p:grpSp>
            <p:nvGrpSpPr>
              <p:cNvPr id="1433" name="Group 1432">
                <a:extLst>
                  <a:ext uri="{FF2B5EF4-FFF2-40B4-BE49-F238E27FC236}">
                    <a16:creationId xmlns:a16="http://schemas.microsoft.com/office/drawing/2014/main" id="{80DA802D-C381-4ADC-B1D5-69AB891926A1}"/>
                  </a:ext>
                </a:extLst>
              </p:cNvPr>
              <p:cNvGrpSpPr/>
              <p:nvPr/>
            </p:nvGrpSpPr>
            <p:grpSpPr>
              <a:xfrm>
                <a:off x="844325" y="3117393"/>
                <a:ext cx="221945" cy="189648"/>
                <a:chOff x="298750" y="2193337"/>
                <a:chExt cx="419752" cy="358676"/>
              </a:xfrm>
              <a:grpFill/>
            </p:grpSpPr>
            <p:sp>
              <p:nvSpPr>
                <p:cNvPr id="1435" name="Freeform 2748">
                  <a:extLst>
                    <a:ext uri="{FF2B5EF4-FFF2-40B4-BE49-F238E27FC236}">
                      <a16:creationId xmlns:a16="http://schemas.microsoft.com/office/drawing/2014/main" id="{DBB34E1E-4E96-4542-9CF7-AC79479B31DE}"/>
                    </a:ext>
                  </a:extLst>
                </p:cNvPr>
                <p:cNvSpPr>
                  <a:spLocks/>
                </p:cNvSpPr>
                <p:nvPr/>
              </p:nvSpPr>
              <p:spPr bwMode="auto">
                <a:xfrm>
                  <a:off x="321642" y="2193337"/>
                  <a:ext cx="374466" cy="49294"/>
                </a:xfrm>
                <a:custGeom>
                  <a:avLst/>
                  <a:gdLst>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30337 w 374466"/>
                    <a:gd name="connsiteY6" fmla="*/ 36169 h 49294"/>
                    <a:gd name="connsiteX7" fmla="*/ 0 w 374466"/>
                    <a:gd name="connsiteY7" fmla="*/ 48721 h 49294"/>
                    <a:gd name="connsiteX8" fmla="*/ 3059 w 374466"/>
                    <a:gd name="connsiteY8" fmla="*/ 45203 h 49294"/>
                    <a:gd name="connsiteX9" fmla="*/ 29456 w 374466"/>
                    <a:gd name="connsiteY9" fmla="*/ 14842 h 49294"/>
                    <a:gd name="connsiteX10" fmla="*/ 65984 w 374466"/>
                    <a:gd name="connsiteY10" fmla="*/ 0 h 49294"/>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189533 w 374466"/>
                    <a:gd name="connsiteY6" fmla="*/ 35513 h 49294"/>
                    <a:gd name="connsiteX7" fmla="*/ 30337 w 374466"/>
                    <a:gd name="connsiteY7" fmla="*/ 36169 h 49294"/>
                    <a:gd name="connsiteX8" fmla="*/ 0 w 374466"/>
                    <a:gd name="connsiteY8" fmla="*/ 48721 h 49294"/>
                    <a:gd name="connsiteX9" fmla="*/ 3059 w 374466"/>
                    <a:gd name="connsiteY9" fmla="*/ 45203 h 49294"/>
                    <a:gd name="connsiteX10" fmla="*/ 29456 w 374466"/>
                    <a:gd name="connsiteY10" fmla="*/ 14842 h 49294"/>
                    <a:gd name="connsiteX11" fmla="*/ 65984 w 374466"/>
                    <a:gd name="connsiteY11" fmla="*/ 0 h 49294"/>
                    <a:gd name="connsiteX0" fmla="*/ 189533 w 374466"/>
                    <a:gd name="connsiteY0" fmla="*/ 35513 h 126953"/>
                    <a:gd name="connsiteX1" fmla="*/ 30337 w 374466"/>
                    <a:gd name="connsiteY1" fmla="*/ 36169 h 126953"/>
                    <a:gd name="connsiteX2" fmla="*/ 0 w 374466"/>
                    <a:gd name="connsiteY2" fmla="*/ 48721 h 126953"/>
                    <a:gd name="connsiteX3" fmla="*/ 3059 w 374466"/>
                    <a:gd name="connsiteY3" fmla="*/ 45203 h 126953"/>
                    <a:gd name="connsiteX4" fmla="*/ 29456 w 374466"/>
                    <a:gd name="connsiteY4" fmla="*/ 14842 h 126953"/>
                    <a:gd name="connsiteX5" fmla="*/ 65984 w 374466"/>
                    <a:gd name="connsiteY5" fmla="*/ 0 h 126953"/>
                    <a:gd name="connsiteX6" fmla="*/ 307984 w 374466"/>
                    <a:gd name="connsiteY6" fmla="*/ 0 h 126953"/>
                    <a:gd name="connsiteX7" fmla="*/ 344512 w 374466"/>
                    <a:gd name="connsiteY7" fmla="*/ 14842 h 126953"/>
                    <a:gd name="connsiteX8" fmla="*/ 363775 w 374466"/>
                    <a:gd name="connsiteY8" fmla="*/ 36997 h 126953"/>
                    <a:gd name="connsiteX9" fmla="*/ 374466 w 374466"/>
                    <a:gd name="connsiteY9" fmla="*/ 49294 h 126953"/>
                    <a:gd name="connsiteX10" fmla="*/ 342110 w 374466"/>
                    <a:gd name="connsiteY10" fmla="*/ 36169 h 126953"/>
                    <a:gd name="connsiteX11" fmla="*/ 280973 w 374466"/>
                    <a:gd name="connsiteY11" fmla="*/ 126953 h 126953"/>
                    <a:gd name="connsiteX0" fmla="*/ 189533 w 374466"/>
                    <a:gd name="connsiteY0" fmla="*/ 35513 h 49294"/>
                    <a:gd name="connsiteX1" fmla="*/ 30337 w 374466"/>
                    <a:gd name="connsiteY1" fmla="*/ 36169 h 49294"/>
                    <a:gd name="connsiteX2" fmla="*/ 0 w 374466"/>
                    <a:gd name="connsiteY2" fmla="*/ 48721 h 49294"/>
                    <a:gd name="connsiteX3" fmla="*/ 3059 w 374466"/>
                    <a:gd name="connsiteY3" fmla="*/ 45203 h 49294"/>
                    <a:gd name="connsiteX4" fmla="*/ 29456 w 374466"/>
                    <a:gd name="connsiteY4" fmla="*/ 14842 h 49294"/>
                    <a:gd name="connsiteX5" fmla="*/ 65984 w 374466"/>
                    <a:gd name="connsiteY5" fmla="*/ 0 h 49294"/>
                    <a:gd name="connsiteX6" fmla="*/ 307984 w 374466"/>
                    <a:gd name="connsiteY6" fmla="*/ 0 h 49294"/>
                    <a:gd name="connsiteX7" fmla="*/ 344512 w 374466"/>
                    <a:gd name="connsiteY7" fmla="*/ 14842 h 49294"/>
                    <a:gd name="connsiteX8" fmla="*/ 363775 w 374466"/>
                    <a:gd name="connsiteY8" fmla="*/ 36997 h 49294"/>
                    <a:gd name="connsiteX9" fmla="*/ 374466 w 374466"/>
                    <a:gd name="connsiteY9" fmla="*/ 49294 h 49294"/>
                    <a:gd name="connsiteX10" fmla="*/ 342110 w 374466"/>
                    <a:gd name="connsiteY10" fmla="*/ 36169 h 49294"/>
                    <a:gd name="connsiteX0" fmla="*/ 30337 w 374466"/>
                    <a:gd name="connsiteY0" fmla="*/ 36169 h 49294"/>
                    <a:gd name="connsiteX1" fmla="*/ 0 w 374466"/>
                    <a:gd name="connsiteY1" fmla="*/ 48721 h 49294"/>
                    <a:gd name="connsiteX2" fmla="*/ 3059 w 374466"/>
                    <a:gd name="connsiteY2" fmla="*/ 45203 h 49294"/>
                    <a:gd name="connsiteX3" fmla="*/ 29456 w 374466"/>
                    <a:gd name="connsiteY3" fmla="*/ 14842 h 49294"/>
                    <a:gd name="connsiteX4" fmla="*/ 65984 w 374466"/>
                    <a:gd name="connsiteY4" fmla="*/ 0 h 49294"/>
                    <a:gd name="connsiteX5" fmla="*/ 307984 w 374466"/>
                    <a:gd name="connsiteY5" fmla="*/ 0 h 49294"/>
                    <a:gd name="connsiteX6" fmla="*/ 344512 w 374466"/>
                    <a:gd name="connsiteY6" fmla="*/ 14842 h 49294"/>
                    <a:gd name="connsiteX7" fmla="*/ 363775 w 374466"/>
                    <a:gd name="connsiteY7" fmla="*/ 36997 h 49294"/>
                    <a:gd name="connsiteX8" fmla="*/ 374466 w 374466"/>
                    <a:gd name="connsiteY8" fmla="*/ 49294 h 49294"/>
                    <a:gd name="connsiteX9" fmla="*/ 342110 w 374466"/>
                    <a:gd name="connsiteY9" fmla="*/ 36169 h 4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66" h="49294">
                      <a:moveTo>
                        <a:pt x="30337" y="36169"/>
                      </a:moveTo>
                      <a:lnTo>
                        <a:pt x="0" y="48721"/>
                      </a:lnTo>
                      <a:lnTo>
                        <a:pt x="3059" y="45203"/>
                      </a:lnTo>
                      <a:lnTo>
                        <a:pt x="29456" y="14842"/>
                      </a:lnTo>
                      <a:cubicBezTo>
                        <a:pt x="38588" y="5708"/>
                        <a:pt x="50764" y="0"/>
                        <a:pt x="65984" y="0"/>
                      </a:cubicBezTo>
                      <a:lnTo>
                        <a:pt x="307984" y="0"/>
                      </a:lnTo>
                      <a:cubicBezTo>
                        <a:pt x="323204" y="0"/>
                        <a:pt x="335380" y="5708"/>
                        <a:pt x="344512" y="14842"/>
                      </a:cubicBezTo>
                      <a:lnTo>
                        <a:pt x="363775" y="36997"/>
                      </a:lnTo>
                      <a:lnTo>
                        <a:pt x="374466" y="49294"/>
                      </a:lnTo>
                      <a:lnTo>
                        <a:pt x="342110" y="36169"/>
                      </a:lnTo>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noAutofit/>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sp>
              <p:nvSpPr>
                <p:cNvPr id="1436" name="Freeform 5">
                  <a:extLst>
                    <a:ext uri="{FF2B5EF4-FFF2-40B4-BE49-F238E27FC236}">
                      <a16:creationId xmlns:a16="http://schemas.microsoft.com/office/drawing/2014/main" id="{3252F184-4D6E-410C-8981-0E980ECE7630}"/>
                    </a:ext>
                  </a:extLst>
                </p:cNvPr>
                <p:cNvSpPr>
                  <a:spLocks/>
                </p:cNvSpPr>
                <p:nvPr/>
              </p:nvSpPr>
              <p:spPr bwMode="auto">
                <a:xfrm>
                  <a:off x="298750" y="2229505"/>
                  <a:ext cx="419752" cy="322508"/>
                </a:xfrm>
                <a:custGeom>
                  <a:avLst/>
                  <a:gdLst>
                    <a:gd name="T0" fmla="*/ 240 w 276"/>
                    <a:gd name="T1" fmla="*/ 368 h 368"/>
                    <a:gd name="T2" fmla="*/ 35 w 276"/>
                    <a:gd name="T3" fmla="*/ 368 h 368"/>
                    <a:gd name="T4" fmla="*/ 0 w 276"/>
                    <a:gd name="T5" fmla="*/ 333 h 368"/>
                    <a:gd name="T6" fmla="*/ 0 w 276"/>
                    <a:gd name="T7" fmla="*/ 35 h 368"/>
                    <a:gd name="T8" fmla="*/ 35 w 276"/>
                    <a:gd name="T9" fmla="*/ 0 h 368"/>
                    <a:gd name="T10" fmla="*/ 240 w 276"/>
                    <a:gd name="T11" fmla="*/ 0 h 368"/>
                    <a:gd name="T12" fmla="*/ 276 w 276"/>
                    <a:gd name="T13" fmla="*/ 35 h 368"/>
                    <a:gd name="T14" fmla="*/ 276 w 276"/>
                    <a:gd name="T15" fmla="*/ 333 h 368"/>
                    <a:gd name="T16" fmla="*/ 240 w 276"/>
                    <a:gd name="T1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8">
                      <a:moveTo>
                        <a:pt x="240" y="368"/>
                      </a:moveTo>
                      <a:cubicBezTo>
                        <a:pt x="35" y="368"/>
                        <a:pt x="35" y="368"/>
                        <a:pt x="35" y="368"/>
                      </a:cubicBezTo>
                      <a:cubicBezTo>
                        <a:pt x="15" y="368"/>
                        <a:pt x="0" y="352"/>
                        <a:pt x="0" y="333"/>
                      </a:cubicBezTo>
                      <a:cubicBezTo>
                        <a:pt x="0" y="35"/>
                        <a:pt x="0" y="35"/>
                        <a:pt x="0" y="35"/>
                      </a:cubicBezTo>
                      <a:cubicBezTo>
                        <a:pt x="0" y="16"/>
                        <a:pt x="15" y="0"/>
                        <a:pt x="35" y="0"/>
                      </a:cubicBezTo>
                      <a:cubicBezTo>
                        <a:pt x="240" y="0"/>
                        <a:pt x="240" y="0"/>
                        <a:pt x="240" y="0"/>
                      </a:cubicBezTo>
                      <a:cubicBezTo>
                        <a:pt x="260" y="0"/>
                        <a:pt x="276" y="16"/>
                        <a:pt x="276" y="35"/>
                      </a:cubicBezTo>
                      <a:cubicBezTo>
                        <a:pt x="276" y="333"/>
                        <a:pt x="276" y="333"/>
                        <a:pt x="276" y="333"/>
                      </a:cubicBezTo>
                      <a:cubicBezTo>
                        <a:pt x="276" y="352"/>
                        <a:pt x="260" y="368"/>
                        <a:pt x="240" y="368"/>
                      </a:cubicBezTo>
                      <a:close/>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grpSp>
          <p:sp>
            <p:nvSpPr>
              <p:cNvPr id="1434" name="TextBox 1433">
                <a:extLst>
                  <a:ext uri="{FF2B5EF4-FFF2-40B4-BE49-F238E27FC236}">
                    <a16:creationId xmlns:a16="http://schemas.microsoft.com/office/drawing/2014/main" id="{402B6FC4-0327-4824-ACF4-E22F519E5EF2}"/>
                  </a:ext>
                </a:extLst>
              </p:cNvPr>
              <p:cNvSpPr txBox="1"/>
              <p:nvPr/>
            </p:nvSpPr>
            <p:spPr>
              <a:xfrm>
                <a:off x="865331" y="3187354"/>
                <a:ext cx="175168" cy="76732"/>
              </a:xfrm>
              <a:prstGeom prst="rect">
                <a:avLst/>
              </a:prstGeom>
              <a:grpFill/>
            </p:spPr>
            <p:txBody>
              <a:bodyPr wrap="square" lIns="0" tIns="0" rIns="0" bIns="0" rtlCol="0">
                <a:spAutoFit/>
              </a:bodyPr>
              <a:lstStyle/>
              <a:p>
                <a:pPr marL="0" marR="0" lvl="0" indent="0" algn="ctr" defTabSz="685715" eaLnBrk="1" fontAlgn="auto" latinLnBrk="0" hangingPunct="1">
                  <a:lnSpc>
                    <a:spcPct val="90000"/>
                  </a:lnSpc>
                  <a:spcBef>
                    <a:spcPts val="60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CiscoSansTT ExtraLight"/>
                  </a:rPr>
                  <a:t>VM</a:t>
                </a:r>
              </a:p>
            </p:txBody>
          </p:sp>
        </p:grpSp>
        <p:grpSp>
          <p:nvGrpSpPr>
            <p:cNvPr id="1423" name="Group 1422">
              <a:extLst>
                <a:ext uri="{FF2B5EF4-FFF2-40B4-BE49-F238E27FC236}">
                  <a16:creationId xmlns:a16="http://schemas.microsoft.com/office/drawing/2014/main" id="{21D36D13-1FF2-42BC-A1DF-97CB60298915}"/>
                </a:ext>
              </a:extLst>
            </p:cNvPr>
            <p:cNvGrpSpPr/>
            <p:nvPr/>
          </p:nvGrpSpPr>
          <p:grpSpPr>
            <a:xfrm>
              <a:off x="1712412" y="2649756"/>
              <a:ext cx="239375" cy="148679"/>
              <a:chOff x="844325" y="3117393"/>
              <a:chExt cx="221945" cy="189648"/>
            </a:xfrm>
            <a:solidFill>
              <a:srgbClr val="1E4471"/>
            </a:solidFill>
          </p:grpSpPr>
          <p:grpSp>
            <p:nvGrpSpPr>
              <p:cNvPr id="1429" name="Group 1428">
                <a:extLst>
                  <a:ext uri="{FF2B5EF4-FFF2-40B4-BE49-F238E27FC236}">
                    <a16:creationId xmlns:a16="http://schemas.microsoft.com/office/drawing/2014/main" id="{7359560D-130B-416A-92A8-617B983F2B9A}"/>
                  </a:ext>
                </a:extLst>
              </p:cNvPr>
              <p:cNvGrpSpPr/>
              <p:nvPr/>
            </p:nvGrpSpPr>
            <p:grpSpPr>
              <a:xfrm>
                <a:off x="844325" y="3117393"/>
                <a:ext cx="221945" cy="189648"/>
                <a:chOff x="298750" y="2193337"/>
                <a:chExt cx="419752" cy="358676"/>
              </a:xfrm>
              <a:grpFill/>
            </p:grpSpPr>
            <p:sp>
              <p:nvSpPr>
                <p:cNvPr id="1431" name="Freeform 2758">
                  <a:extLst>
                    <a:ext uri="{FF2B5EF4-FFF2-40B4-BE49-F238E27FC236}">
                      <a16:creationId xmlns:a16="http://schemas.microsoft.com/office/drawing/2014/main" id="{25B524F5-FB44-472A-AB01-B9CEE74D6C42}"/>
                    </a:ext>
                  </a:extLst>
                </p:cNvPr>
                <p:cNvSpPr>
                  <a:spLocks/>
                </p:cNvSpPr>
                <p:nvPr/>
              </p:nvSpPr>
              <p:spPr bwMode="auto">
                <a:xfrm>
                  <a:off x="321642" y="2193337"/>
                  <a:ext cx="374466" cy="49294"/>
                </a:xfrm>
                <a:custGeom>
                  <a:avLst/>
                  <a:gdLst>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30337 w 374466"/>
                    <a:gd name="connsiteY6" fmla="*/ 36169 h 49294"/>
                    <a:gd name="connsiteX7" fmla="*/ 0 w 374466"/>
                    <a:gd name="connsiteY7" fmla="*/ 48721 h 49294"/>
                    <a:gd name="connsiteX8" fmla="*/ 3059 w 374466"/>
                    <a:gd name="connsiteY8" fmla="*/ 45203 h 49294"/>
                    <a:gd name="connsiteX9" fmla="*/ 29456 w 374466"/>
                    <a:gd name="connsiteY9" fmla="*/ 14842 h 49294"/>
                    <a:gd name="connsiteX10" fmla="*/ 65984 w 374466"/>
                    <a:gd name="connsiteY10" fmla="*/ 0 h 49294"/>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189533 w 374466"/>
                    <a:gd name="connsiteY6" fmla="*/ 35513 h 49294"/>
                    <a:gd name="connsiteX7" fmla="*/ 30337 w 374466"/>
                    <a:gd name="connsiteY7" fmla="*/ 36169 h 49294"/>
                    <a:gd name="connsiteX8" fmla="*/ 0 w 374466"/>
                    <a:gd name="connsiteY8" fmla="*/ 48721 h 49294"/>
                    <a:gd name="connsiteX9" fmla="*/ 3059 w 374466"/>
                    <a:gd name="connsiteY9" fmla="*/ 45203 h 49294"/>
                    <a:gd name="connsiteX10" fmla="*/ 29456 w 374466"/>
                    <a:gd name="connsiteY10" fmla="*/ 14842 h 49294"/>
                    <a:gd name="connsiteX11" fmla="*/ 65984 w 374466"/>
                    <a:gd name="connsiteY11" fmla="*/ 0 h 49294"/>
                    <a:gd name="connsiteX0" fmla="*/ 189533 w 374466"/>
                    <a:gd name="connsiteY0" fmla="*/ 35513 h 126953"/>
                    <a:gd name="connsiteX1" fmla="*/ 30337 w 374466"/>
                    <a:gd name="connsiteY1" fmla="*/ 36169 h 126953"/>
                    <a:gd name="connsiteX2" fmla="*/ 0 w 374466"/>
                    <a:gd name="connsiteY2" fmla="*/ 48721 h 126953"/>
                    <a:gd name="connsiteX3" fmla="*/ 3059 w 374466"/>
                    <a:gd name="connsiteY3" fmla="*/ 45203 h 126953"/>
                    <a:gd name="connsiteX4" fmla="*/ 29456 w 374466"/>
                    <a:gd name="connsiteY4" fmla="*/ 14842 h 126953"/>
                    <a:gd name="connsiteX5" fmla="*/ 65984 w 374466"/>
                    <a:gd name="connsiteY5" fmla="*/ 0 h 126953"/>
                    <a:gd name="connsiteX6" fmla="*/ 307984 w 374466"/>
                    <a:gd name="connsiteY6" fmla="*/ 0 h 126953"/>
                    <a:gd name="connsiteX7" fmla="*/ 344512 w 374466"/>
                    <a:gd name="connsiteY7" fmla="*/ 14842 h 126953"/>
                    <a:gd name="connsiteX8" fmla="*/ 363775 w 374466"/>
                    <a:gd name="connsiteY8" fmla="*/ 36997 h 126953"/>
                    <a:gd name="connsiteX9" fmla="*/ 374466 w 374466"/>
                    <a:gd name="connsiteY9" fmla="*/ 49294 h 126953"/>
                    <a:gd name="connsiteX10" fmla="*/ 342110 w 374466"/>
                    <a:gd name="connsiteY10" fmla="*/ 36169 h 126953"/>
                    <a:gd name="connsiteX11" fmla="*/ 280973 w 374466"/>
                    <a:gd name="connsiteY11" fmla="*/ 126953 h 126953"/>
                    <a:gd name="connsiteX0" fmla="*/ 189533 w 374466"/>
                    <a:gd name="connsiteY0" fmla="*/ 35513 h 49294"/>
                    <a:gd name="connsiteX1" fmla="*/ 30337 w 374466"/>
                    <a:gd name="connsiteY1" fmla="*/ 36169 h 49294"/>
                    <a:gd name="connsiteX2" fmla="*/ 0 w 374466"/>
                    <a:gd name="connsiteY2" fmla="*/ 48721 h 49294"/>
                    <a:gd name="connsiteX3" fmla="*/ 3059 w 374466"/>
                    <a:gd name="connsiteY3" fmla="*/ 45203 h 49294"/>
                    <a:gd name="connsiteX4" fmla="*/ 29456 w 374466"/>
                    <a:gd name="connsiteY4" fmla="*/ 14842 h 49294"/>
                    <a:gd name="connsiteX5" fmla="*/ 65984 w 374466"/>
                    <a:gd name="connsiteY5" fmla="*/ 0 h 49294"/>
                    <a:gd name="connsiteX6" fmla="*/ 307984 w 374466"/>
                    <a:gd name="connsiteY6" fmla="*/ 0 h 49294"/>
                    <a:gd name="connsiteX7" fmla="*/ 344512 w 374466"/>
                    <a:gd name="connsiteY7" fmla="*/ 14842 h 49294"/>
                    <a:gd name="connsiteX8" fmla="*/ 363775 w 374466"/>
                    <a:gd name="connsiteY8" fmla="*/ 36997 h 49294"/>
                    <a:gd name="connsiteX9" fmla="*/ 374466 w 374466"/>
                    <a:gd name="connsiteY9" fmla="*/ 49294 h 49294"/>
                    <a:gd name="connsiteX10" fmla="*/ 342110 w 374466"/>
                    <a:gd name="connsiteY10" fmla="*/ 36169 h 49294"/>
                    <a:gd name="connsiteX0" fmla="*/ 30337 w 374466"/>
                    <a:gd name="connsiteY0" fmla="*/ 36169 h 49294"/>
                    <a:gd name="connsiteX1" fmla="*/ 0 w 374466"/>
                    <a:gd name="connsiteY1" fmla="*/ 48721 h 49294"/>
                    <a:gd name="connsiteX2" fmla="*/ 3059 w 374466"/>
                    <a:gd name="connsiteY2" fmla="*/ 45203 h 49294"/>
                    <a:gd name="connsiteX3" fmla="*/ 29456 w 374466"/>
                    <a:gd name="connsiteY3" fmla="*/ 14842 h 49294"/>
                    <a:gd name="connsiteX4" fmla="*/ 65984 w 374466"/>
                    <a:gd name="connsiteY4" fmla="*/ 0 h 49294"/>
                    <a:gd name="connsiteX5" fmla="*/ 307984 w 374466"/>
                    <a:gd name="connsiteY5" fmla="*/ 0 h 49294"/>
                    <a:gd name="connsiteX6" fmla="*/ 344512 w 374466"/>
                    <a:gd name="connsiteY6" fmla="*/ 14842 h 49294"/>
                    <a:gd name="connsiteX7" fmla="*/ 363775 w 374466"/>
                    <a:gd name="connsiteY7" fmla="*/ 36997 h 49294"/>
                    <a:gd name="connsiteX8" fmla="*/ 374466 w 374466"/>
                    <a:gd name="connsiteY8" fmla="*/ 49294 h 49294"/>
                    <a:gd name="connsiteX9" fmla="*/ 342110 w 374466"/>
                    <a:gd name="connsiteY9" fmla="*/ 36169 h 4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66" h="49294">
                      <a:moveTo>
                        <a:pt x="30337" y="36169"/>
                      </a:moveTo>
                      <a:lnTo>
                        <a:pt x="0" y="48721"/>
                      </a:lnTo>
                      <a:lnTo>
                        <a:pt x="3059" y="45203"/>
                      </a:lnTo>
                      <a:lnTo>
                        <a:pt x="29456" y="14842"/>
                      </a:lnTo>
                      <a:cubicBezTo>
                        <a:pt x="38588" y="5708"/>
                        <a:pt x="50764" y="0"/>
                        <a:pt x="65984" y="0"/>
                      </a:cubicBezTo>
                      <a:lnTo>
                        <a:pt x="307984" y="0"/>
                      </a:lnTo>
                      <a:cubicBezTo>
                        <a:pt x="323204" y="0"/>
                        <a:pt x="335380" y="5708"/>
                        <a:pt x="344512" y="14842"/>
                      </a:cubicBezTo>
                      <a:lnTo>
                        <a:pt x="363775" y="36997"/>
                      </a:lnTo>
                      <a:lnTo>
                        <a:pt x="374466" y="49294"/>
                      </a:lnTo>
                      <a:lnTo>
                        <a:pt x="342110" y="36169"/>
                      </a:lnTo>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noAutofit/>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sp>
              <p:nvSpPr>
                <p:cNvPr id="1432" name="Freeform 5">
                  <a:extLst>
                    <a:ext uri="{FF2B5EF4-FFF2-40B4-BE49-F238E27FC236}">
                      <a16:creationId xmlns:a16="http://schemas.microsoft.com/office/drawing/2014/main" id="{D60C7D6D-F6B9-4123-BDF9-A82F10475DF0}"/>
                    </a:ext>
                  </a:extLst>
                </p:cNvPr>
                <p:cNvSpPr>
                  <a:spLocks/>
                </p:cNvSpPr>
                <p:nvPr/>
              </p:nvSpPr>
              <p:spPr bwMode="auto">
                <a:xfrm>
                  <a:off x="298750" y="2229505"/>
                  <a:ext cx="419752" cy="322508"/>
                </a:xfrm>
                <a:custGeom>
                  <a:avLst/>
                  <a:gdLst>
                    <a:gd name="T0" fmla="*/ 240 w 276"/>
                    <a:gd name="T1" fmla="*/ 368 h 368"/>
                    <a:gd name="T2" fmla="*/ 35 w 276"/>
                    <a:gd name="T3" fmla="*/ 368 h 368"/>
                    <a:gd name="T4" fmla="*/ 0 w 276"/>
                    <a:gd name="T5" fmla="*/ 333 h 368"/>
                    <a:gd name="T6" fmla="*/ 0 w 276"/>
                    <a:gd name="T7" fmla="*/ 35 h 368"/>
                    <a:gd name="T8" fmla="*/ 35 w 276"/>
                    <a:gd name="T9" fmla="*/ 0 h 368"/>
                    <a:gd name="T10" fmla="*/ 240 w 276"/>
                    <a:gd name="T11" fmla="*/ 0 h 368"/>
                    <a:gd name="T12" fmla="*/ 276 w 276"/>
                    <a:gd name="T13" fmla="*/ 35 h 368"/>
                    <a:gd name="T14" fmla="*/ 276 w 276"/>
                    <a:gd name="T15" fmla="*/ 333 h 368"/>
                    <a:gd name="T16" fmla="*/ 240 w 276"/>
                    <a:gd name="T1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8">
                      <a:moveTo>
                        <a:pt x="240" y="368"/>
                      </a:moveTo>
                      <a:cubicBezTo>
                        <a:pt x="35" y="368"/>
                        <a:pt x="35" y="368"/>
                        <a:pt x="35" y="368"/>
                      </a:cubicBezTo>
                      <a:cubicBezTo>
                        <a:pt x="15" y="368"/>
                        <a:pt x="0" y="352"/>
                        <a:pt x="0" y="333"/>
                      </a:cubicBezTo>
                      <a:cubicBezTo>
                        <a:pt x="0" y="35"/>
                        <a:pt x="0" y="35"/>
                        <a:pt x="0" y="35"/>
                      </a:cubicBezTo>
                      <a:cubicBezTo>
                        <a:pt x="0" y="16"/>
                        <a:pt x="15" y="0"/>
                        <a:pt x="35" y="0"/>
                      </a:cubicBezTo>
                      <a:cubicBezTo>
                        <a:pt x="240" y="0"/>
                        <a:pt x="240" y="0"/>
                        <a:pt x="240" y="0"/>
                      </a:cubicBezTo>
                      <a:cubicBezTo>
                        <a:pt x="260" y="0"/>
                        <a:pt x="276" y="16"/>
                        <a:pt x="276" y="35"/>
                      </a:cubicBezTo>
                      <a:cubicBezTo>
                        <a:pt x="276" y="333"/>
                        <a:pt x="276" y="333"/>
                        <a:pt x="276" y="333"/>
                      </a:cubicBezTo>
                      <a:cubicBezTo>
                        <a:pt x="276" y="352"/>
                        <a:pt x="260" y="368"/>
                        <a:pt x="240" y="368"/>
                      </a:cubicBezTo>
                      <a:close/>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grpSp>
          <p:sp>
            <p:nvSpPr>
              <p:cNvPr id="1430" name="TextBox 1429">
                <a:extLst>
                  <a:ext uri="{FF2B5EF4-FFF2-40B4-BE49-F238E27FC236}">
                    <a16:creationId xmlns:a16="http://schemas.microsoft.com/office/drawing/2014/main" id="{F256A46F-E2B7-4C07-873E-1BB650E72DAB}"/>
                  </a:ext>
                </a:extLst>
              </p:cNvPr>
              <p:cNvSpPr txBox="1"/>
              <p:nvPr/>
            </p:nvSpPr>
            <p:spPr>
              <a:xfrm>
                <a:off x="865331" y="3187354"/>
                <a:ext cx="175168" cy="76732"/>
              </a:xfrm>
              <a:prstGeom prst="rect">
                <a:avLst/>
              </a:prstGeom>
              <a:grpFill/>
              <a:ln w="25400" cap="flat" cmpd="sng" algn="ctr">
                <a:noFill/>
                <a:prstDash val="solid"/>
              </a:ln>
              <a:effectLst/>
            </p:spPr>
            <p:txBody>
              <a:bodyPr wrap="square" lIns="0" tIns="0" rIns="0" bIns="0" rtlCol="0">
                <a:spAutoFit/>
              </a:bodyPr>
              <a:lstStyle/>
              <a:p>
                <a:pPr marL="0" marR="0" lvl="0" indent="0" algn="ctr" defTabSz="685715" eaLnBrk="1" fontAlgn="auto" latinLnBrk="0" hangingPunct="1">
                  <a:lnSpc>
                    <a:spcPct val="90000"/>
                  </a:lnSpc>
                  <a:spcBef>
                    <a:spcPts val="60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CiscoSansTT ExtraLight"/>
                  </a:rPr>
                  <a:t>VM</a:t>
                </a:r>
              </a:p>
            </p:txBody>
          </p:sp>
        </p:grpSp>
        <p:grpSp>
          <p:nvGrpSpPr>
            <p:cNvPr id="1424" name="Group 1423">
              <a:extLst>
                <a:ext uri="{FF2B5EF4-FFF2-40B4-BE49-F238E27FC236}">
                  <a16:creationId xmlns:a16="http://schemas.microsoft.com/office/drawing/2014/main" id="{8913BC53-3B7A-43B8-A0CA-7962199BE7EF}"/>
                </a:ext>
              </a:extLst>
            </p:cNvPr>
            <p:cNvGrpSpPr/>
            <p:nvPr/>
          </p:nvGrpSpPr>
          <p:grpSpPr>
            <a:xfrm>
              <a:off x="1374510" y="2649756"/>
              <a:ext cx="239375" cy="148679"/>
              <a:chOff x="844325" y="3117393"/>
              <a:chExt cx="221945" cy="189648"/>
            </a:xfrm>
            <a:solidFill>
              <a:srgbClr val="1E4471"/>
            </a:solidFill>
          </p:grpSpPr>
          <p:grpSp>
            <p:nvGrpSpPr>
              <p:cNvPr id="1425" name="Group 1424">
                <a:extLst>
                  <a:ext uri="{FF2B5EF4-FFF2-40B4-BE49-F238E27FC236}">
                    <a16:creationId xmlns:a16="http://schemas.microsoft.com/office/drawing/2014/main" id="{7A5A8885-8267-456D-86D6-A642813BEF3A}"/>
                  </a:ext>
                </a:extLst>
              </p:cNvPr>
              <p:cNvGrpSpPr/>
              <p:nvPr/>
            </p:nvGrpSpPr>
            <p:grpSpPr>
              <a:xfrm>
                <a:off x="844325" y="3117393"/>
                <a:ext cx="221945" cy="189648"/>
                <a:chOff x="298750" y="2193337"/>
                <a:chExt cx="419752" cy="358676"/>
              </a:xfrm>
              <a:grpFill/>
            </p:grpSpPr>
            <p:sp>
              <p:nvSpPr>
                <p:cNvPr id="1427" name="Freeform 2763">
                  <a:extLst>
                    <a:ext uri="{FF2B5EF4-FFF2-40B4-BE49-F238E27FC236}">
                      <a16:creationId xmlns:a16="http://schemas.microsoft.com/office/drawing/2014/main" id="{A4FC98B6-D33B-4A3F-AC98-D3A65871CB21}"/>
                    </a:ext>
                  </a:extLst>
                </p:cNvPr>
                <p:cNvSpPr>
                  <a:spLocks/>
                </p:cNvSpPr>
                <p:nvPr/>
              </p:nvSpPr>
              <p:spPr bwMode="auto">
                <a:xfrm>
                  <a:off x="321642" y="2193337"/>
                  <a:ext cx="374466" cy="49294"/>
                </a:xfrm>
                <a:custGeom>
                  <a:avLst/>
                  <a:gdLst>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30337 w 374466"/>
                    <a:gd name="connsiteY6" fmla="*/ 36169 h 49294"/>
                    <a:gd name="connsiteX7" fmla="*/ 0 w 374466"/>
                    <a:gd name="connsiteY7" fmla="*/ 48721 h 49294"/>
                    <a:gd name="connsiteX8" fmla="*/ 3059 w 374466"/>
                    <a:gd name="connsiteY8" fmla="*/ 45203 h 49294"/>
                    <a:gd name="connsiteX9" fmla="*/ 29456 w 374466"/>
                    <a:gd name="connsiteY9" fmla="*/ 14842 h 49294"/>
                    <a:gd name="connsiteX10" fmla="*/ 65984 w 374466"/>
                    <a:gd name="connsiteY10" fmla="*/ 0 h 49294"/>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189533 w 374466"/>
                    <a:gd name="connsiteY6" fmla="*/ 35513 h 49294"/>
                    <a:gd name="connsiteX7" fmla="*/ 30337 w 374466"/>
                    <a:gd name="connsiteY7" fmla="*/ 36169 h 49294"/>
                    <a:gd name="connsiteX8" fmla="*/ 0 w 374466"/>
                    <a:gd name="connsiteY8" fmla="*/ 48721 h 49294"/>
                    <a:gd name="connsiteX9" fmla="*/ 3059 w 374466"/>
                    <a:gd name="connsiteY9" fmla="*/ 45203 h 49294"/>
                    <a:gd name="connsiteX10" fmla="*/ 29456 w 374466"/>
                    <a:gd name="connsiteY10" fmla="*/ 14842 h 49294"/>
                    <a:gd name="connsiteX11" fmla="*/ 65984 w 374466"/>
                    <a:gd name="connsiteY11" fmla="*/ 0 h 49294"/>
                    <a:gd name="connsiteX0" fmla="*/ 189533 w 374466"/>
                    <a:gd name="connsiteY0" fmla="*/ 35513 h 126953"/>
                    <a:gd name="connsiteX1" fmla="*/ 30337 w 374466"/>
                    <a:gd name="connsiteY1" fmla="*/ 36169 h 126953"/>
                    <a:gd name="connsiteX2" fmla="*/ 0 w 374466"/>
                    <a:gd name="connsiteY2" fmla="*/ 48721 h 126953"/>
                    <a:gd name="connsiteX3" fmla="*/ 3059 w 374466"/>
                    <a:gd name="connsiteY3" fmla="*/ 45203 h 126953"/>
                    <a:gd name="connsiteX4" fmla="*/ 29456 w 374466"/>
                    <a:gd name="connsiteY4" fmla="*/ 14842 h 126953"/>
                    <a:gd name="connsiteX5" fmla="*/ 65984 w 374466"/>
                    <a:gd name="connsiteY5" fmla="*/ 0 h 126953"/>
                    <a:gd name="connsiteX6" fmla="*/ 307984 w 374466"/>
                    <a:gd name="connsiteY6" fmla="*/ 0 h 126953"/>
                    <a:gd name="connsiteX7" fmla="*/ 344512 w 374466"/>
                    <a:gd name="connsiteY7" fmla="*/ 14842 h 126953"/>
                    <a:gd name="connsiteX8" fmla="*/ 363775 w 374466"/>
                    <a:gd name="connsiteY8" fmla="*/ 36997 h 126953"/>
                    <a:gd name="connsiteX9" fmla="*/ 374466 w 374466"/>
                    <a:gd name="connsiteY9" fmla="*/ 49294 h 126953"/>
                    <a:gd name="connsiteX10" fmla="*/ 342110 w 374466"/>
                    <a:gd name="connsiteY10" fmla="*/ 36169 h 126953"/>
                    <a:gd name="connsiteX11" fmla="*/ 280973 w 374466"/>
                    <a:gd name="connsiteY11" fmla="*/ 126953 h 126953"/>
                    <a:gd name="connsiteX0" fmla="*/ 189533 w 374466"/>
                    <a:gd name="connsiteY0" fmla="*/ 35513 h 49294"/>
                    <a:gd name="connsiteX1" fmla="*/ 30337 w 374466"/>
                    <a:gd name="connsiteY1" fmla="*/ 36169 h 49294"/>
                    <a:gd name="connsiteX2" fmla="*/ 0 w 374466"/>
                    <a:gd name="connsiteY2" fmla="*/ 48721 h 49294"/>
                    <a:gd name="connsiteX3" fmla="*/ 3059 w 374466"/>
                    <a:gd name="connsiteY3" fmla="*/ 45203 h 49294"/>
                    <a:gd name="connsiteX4" fmla="*/ 29456 w 374466"/>
                    <a:gd name="connsiteY4" fmla="*/ 14842 h 49294"/>
                    <a:gd name="connsiteX5" fmla="*/ 65984 w 374466"/>
                    <a:gd name="connsiteY5" fmla="*/ 0 h 49294"/>
                    <a:gd name="connsiteX6" fmla="*/ 307984 w 374466"/>
                    <a:gd name="connsiteY6" fmla="*/ 0 h 49294"/>
                    <a:gd name="connsiteX7" fmla="*/ 344512 w 374466"/>
                    <a:gd name="connsiteY7" fmla="*/ 14842 h 49294"/>
                    <a:gd name="connsiteX8" fmla="*/ 363775 w 374466"/>
                    <a:gd name="connsiteY8" fmla="*/ 36997 h 49294"/>
                    <a:gd name="connsiteX9" fmla="*/ 374466 w 374466"/>
                    <a:gd name="connsiteY9" fmla="*/ 49294 h 49294"/>
                    <a:gd name="connsiteX10" fmla="*/ 342110 w 374466"/>
                    <a:gd name="connsiteY10" fmla="*/ 36169 h 49294"/>
                    <a:gd name="connsiteX0" fmla="*/ 30337 w 374466"/>
                    <a:gd name="connsiteY0" fmla="*/ 36169 h 49294"/>
                    <a:gd name="connsiteX1" fmla="*/ 0 w 374466"/>
                    <a:gd name="connsiteY1" fmla="*/ 48721 h 49294"/>
                    <a:gd name="connsiteX2" fmla="*/ 3059 w 374466"/>
                    <a:gd name="connsiteY2" fmla="*/ 45203 h 49294"/>
                    <a:gd name="connsiteX3" fmla="*/ 29456 w 374466"/>
                    <a:gd name="connsiteY3" fmla="*/ 14842 h 49294"/>
                    <a:gd name="connsiteX4" fmla="*/ 65984 w 374466"/>
                    <a:gd name="connsiteY4" fmla="*/ 0 h 49294"/>
                    <a:gd name="connsiteX5" fmla="*/ 307984 w 374466"/>
                    <a:gd name="connsiteY5" fmla="*/ 0 h 49294"/>
                    <a:gd name="connsiteX6" fmla="*/ 344512 w 374466"/>
                    <a:gd name="connsiteY6" fmla="*/ 14842 h 49294"/>
                    <a:gd name="connsiteX7" fmla="*/ 363775 w 374466"/>
                    <a:gd name="connsiteY7" fmla="*/ 36997 h 49294"/>
                    <a:gd name="connsiteX8" fmla="*/ 374466 w 374466"/>
                    <a:gd name="connsiteY8" fmla="*/ 49294 h 49294"/>
                    <a:gd name="connsiteX9" fmla="*/ 342110 w 374466"/>
                    <a:gd name="connsiteY9" fmla="*/ 36169 h 4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66" h="49294">
                      <a:moveTo>
                        <a:pt x="30337" y="36169"/>
                      </a:moveTo>
                      <a:lnTo>
                        <a:pt x="0" y="48721"/>
                      </a:lnTo>
                      <a:lnTo>
                        <a:pt x="3059" y="45203"/>
                      </a:lnTo>
                      <a:lnTo>
                        <a:pt x="29456" y="14842"/>
                      </a:lnTo>
                      <a:cubicBezTo>
                        <a:pt x="38588" y="5708"/>
                        <a:pt x="50764" y="0"/>
                        <a:pt x="65984" y="0"/>
                      </a:cubicBezTo>
                      <a:lnTo>
                        <a:pt x="307984" y="0"/>
                      </a:lnTo>
                      <a:cubicBezTo>
                        <a:pt x="323204" y="0"/>
                        <a:pt x="335380" y="5708"/>
                        <a:pt x="344512" y="14842"/>
                      </a:cubicBezTo>
                      <a:lnTo>
                        <a:pt x="363775" y="36997"/>
                      </a:lnTo>
                      <a:lnTo>
                        <a:pt x="374466" y="49294"/>
                      </a:lnTo>
                      <a:lnTo>
                        <a:pt x="342110" y="36169"/>
                      </a:lnTo>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noAutofit/>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sp>
              <p:nvSpPr>
                <p:cNvPr id="1428" name="Freeform 5">
                  <a:extLst>
                    <a:ext uri="{FF2B5EF4-FFF2-40B4-BE49-F238E27FC236}">
                      <a16:creationId xmlns:a16="http://schemas.microsoft.com/office/drawing/2014/main" id="{2AA2F896-2D59-46EA-9D0C-A30EEE3ED506}"/>
                    </a:ext>
                  </a:extLst>
                </p:cNvPr>
                <p:cNvSpPr>
                  <a:spLocks/>
                </p:cNvSpPr>
                <p:nvPr/>
              </p:nvSpPr>
              <p:spPr bwMode="auto">
                <a:xfrm>
                  <a:off x="298750" y="2229505"/>
                  <a:ext cx="419752" cy="322508"/>
                </a:xfrm>
                <a:custGeom>
                  <a:avLst/>
                  <a:gdLst>
                    <a:gd name="T0" fmla="*/ 240 w 276"/>
                    <a:gd name="T1" fmla="*/ 368 h 368"/>
                    <a:gd name="T2" fmla="*/ 35 w 276"/>
                    <a:gd name="T3" fmla="*/ 368 h 368"/>
                    <a:gd name="T4" fmla="*/ 0 w 276"/>
                    <a:gd name="T5" fmla="*/ 333 h 368"/>
                    <a:gd name="T6" fmla="*/ 0 w 276"/>
                    <a:gd name="T7" fmla="*/ 35 h 368"/>
                    <a:gd name="T8" fmla="*/ 35 w 276"/>
                    <a:gd name="T9" fmla="*/ 0 h 368"/>
                    <a:gd name="T10" fmla="*/ 240 w 276"/>
                    <a:gd name="T11" fmla="*/ 0 h 368"/>
                    <a:gd name="T12" fmla="*/ 276 w 276"/>
                    <a:gd name="T13" fmla="*/ 35 h 368"/>
                    <a:gd name="T14" fmla="*/ 276 w 276"/>
                    <a:gd name="T15" fmla="*/ 333 h 368"/>
                    <a:gd name="T16" fmla="*/ 240 w 276"/>
                    <a:gd name="T1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8">
                      <a:moveTo>
                        <a:pt x="240" y="368"/>
                      </a:moveTo>
                      <a:cubicBezTo>
                        <a:pt x="35" y="368"/>
                        <a:pt x="35" y="368"/>
                        <a:pt x="35" y="368"/>
                      </a:cubicBezTo>
                      <a:cubicBezTo>
                        <a:pt x="15" y="368"/>
                        <a:pt x="0" y="352"/>
                        <a:pt x="0" y="333"/>
                      </a:cubicBezTo>
                      <a:cubicBezTo>
                        <a:pt x="0" y="35"/>
                        <a:pt x="0" y="35"/>
                        <a:pt x="0" y="35"/>
                      </a:cubicBezTo>
                      <a:cubicBezTo>
                        <a:pt x="0" y="16"/>
                        <a:pt x="15" y="0"/>
                        <a:pt x="35" y="0"/>
                      </a:cubicBezTo>
                      <a:cubicBezTo>
                        <a:pt x="240" y="0"/>
                        <a:pt x="240" y="0"/>
                        <a:pt x="240" y="0"/>
                      </a:cubicBezTo>
                      <a:cubicBezTo>
                        <a:pt x="260" y="0"/>
                        <a:pt x="276" y="16"/>
                        <a:pt x="276" y="35"/>
                      </a:cubicBezTo>
                      <a:cubicBezTo>
                        <a:pt x="276" y="333"/>
                        <a:pt x="276" y="333"/>
                        <a:pt x="276" y="333"/>
                      </a:cubicBezTo>
                      <a:cubicBezTo>
                        <a:pt x="276" y="352"/>
                        <a:pt x="260" y="368"/>
                        <a:pt x="240" y="368"/>
                      </a:cubicBezTo>
                      <a:close/>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grpSp>
          <p:sp>
            <p:nvSpPr>
              <p:cNvPr id="1426" name="TextBox 1425">
                <a:extLst>
                  <a:ext uri="{FF2B5EF4-FFF2-40B4-BE49-F238E27FC236}">
                    <a16:creationId xmlns:a16="http://schemas.microsoft.com/office/drawing/2014/main" id="{008ED222-65F5-4E31-9BD9-A81E5628984A}"/>
                  </a:ext>
                </a:extLst>
              </p:cNvPr>
              <p:cNvSpPr txBox="1"/>
              <p:nvPr/>
            </p:nvSpPr>
            <p:spPr>
              <a:xfrm>
                <a:off x="865331" y="3187354"/>
                <a:ext cx="175168" cy="76732"/>
              </a:xfrm>
              <a:prstGeom prst="rect">
                <a:avLst/>
              </a:prstGeom>
              <a:grpFill/>
            </p:spPr>
            <p:txBody>
              <a:bodyPr wrap="square" lIns="0" tIns="0" rIns="0" bIns="0" rtlCol="0">
                <a:spAutoFit/>
              </a:bodyPr>
              <a:lstStyle/>
              <a:p>
                <a:pPr marL="0" marR="0" lvl="0" indent="0" algn="ctr" defTabSz="685715" eaLnBrk="1" fontAlgn="auto" latinLnBrk="0" hangingPunct="1">
                  <a:lnSpc>
                    <a:spcPct val="90000"/>
                  </a:lnSpc>
                  <a:spcBef>
                    <a:spcPts val="60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CiscoSansTT ExtraLight"/>
                  </a:rPr>
                  <a:t>VM</a:t>
                </a:r>
              </a:p>
            </p:txBody>
          </p:sp>
        </p:grpSp>
      </p:grpSp>
      <p:sp>
        <p:nvSpPr>
          <p:cNvPr id="1437" name="Freeform 106"/>
          <p:cNvSpPr>
            <a:spLocks/>
          </p:cNvSpPr>
          <p:nvPr/>
        </p:nvSpPr>
        <p:spPr bwMode="auto">
          <a:xfrm>
            <a:off x="1505048" y="3637977"/>
            <a:ext cx="741269" cy="39181"/>
          </a:xfrm>
          <a:prstGeom prst="roundRect">
            <a:avLst>
              <a:gd name="adj" fmla="val 50000"/>
            </a:avLst>
          </a:prstGeom>
          <a:solidFill>
            <a:srgbClr val="1E4471"/>
          </a:solidFill>
          <a:ln>
            <a:noFill/>
          </a:ln>
        </p:spPr>
        <p:txBody>
          <a:bodyPr vert="horz" wrap="square" lIns="91440" tIns="45720" rIns="91440" bIns="45720" numCol="1" anchor="t" anchorCtr="0" compatLnSpc="1">
            <a:prstTxWarp prst="textNoShape">
              <a:avLst/>
            </a:prstTxWarp>
          </a:bodyPr>
          <a:lstStyle/>
          <a:p>
            <a:pPr marL="0" marR="0" lvl="0" indent="0" defTabSz="4571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1438" name="Freeform 107"/>
          <p:cNvSpPr>
            <a:spLocks/>
          </p:cNvSpPr>
          <p:nvPr/>
        </p:nvSpPr>
        <p:spPr bwMode="auto">
          <a:xfrm>
            <a:off x="1595854" y="3268931"/>
            <a:ext cx="560452" cy="369046"/>
          </a:xfrm>
          <a:custGeom>
            <a:avLst/>
            <a:gdLst>
              <a:gd name="T0" fmla="*/ 862 w 896"/>
              <a:gd name="T1" fmla="*/ 0 h 590"/>
              <a:gd name="T2" fmla="*/ 33 w 896"/>
              <a:gd name="T3" fmla="*/ 0 h 590"/>
              <a:gd name="T4" fmla="*/ 0 w 896"/>
              <a:gd name="T5" fmla="*/ 33 h 590"/>
              <a:gd name="T6" fmla="*/ 0 w 896"/>
              <a:gd name="T7" fmla="*/ 590 h 590"/>
              <a:gd name="T8" fmla="*/ 896 w 896"/>
              <a:gd name="T9" fmla="*/ 590 h 590"/>
              <a:gd name="T10" fmla="*/ 896 w 896"/>
              <a:gd name="T11" fmla="*/ 33 h 590"/>
              <a:gd name="T12" fmla="*/ 862 w 896"/>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896" h="590">
                <a:moveTo>
                  <a:pt x="862" y="0"/>
                </a:moveTo>
                <a:cubicBezTo>
                  <a:pt x="33" y="0"/>
                  <a:pt x="33" y="0"/>
                  <a:pt x="33" y="0"/>
                </a:cubicBezTo>
                <a:cubicBezTo>
                  <a:pt x="14" y="0"/>
                  <a:pt x="0" y="15"/>
                  <a:pt x="0" y="33"/>
                </a:cubicBezTo>
                <a:cubicBezTo>
                  <a:pt x="0" y="590"/>
                  <a:pt x="0" y="590"/>
                  <a:pt x="0" y="590"/>
                </a:cubicBezTo>
                <a:cubicBezTo>
                  <a:pt x="896" y="590"/>
                  <a:pt x="896" y="590"/>
                  <a:pt x="896" y="590"/>
                </a:cubicBezTo>
                <a:cubicBezTo>
                  <a:pt x="896" y="33"/>
                  <a:pt x="896" y="33"/>
                  <a:pt x="896" y="33"/>
                </a:cubicBezTo>
                <a:cubicBezTo>
                  <a:pt x="896" y="15"/>
                  <a:pt x="881" y="0"/>
                  <a:pt x="862" y="0"/>
                </a:cubicBezTo>
              </a:path>
            </a:pathLst>
          </a:custGeom>
          <a:solidFill>
            <a:srgbClr val="1E4471"/>
          </a:solidFill>
          <a:ln>
            <a:noFill/>
          </a:ln>
        </p:spPr>
        <p:txBody>
          <a:bodyPr vert="horz" wrap="square" lIns="91440" tIns="45720" rIns="91440" bIns="45720" numCol="1" anchor="t" anchorCtr="0" compatLnSpc="1">
            <a:prstTxWarp prst="textNoShape">
              <a:avLst/>
            </a:prstTxWarp>
          </a:bodyPr>
          <a:lstStyle/>
          <a:p>
            <a:pPr marL="0" marR="0" lvl="0" indent="0" defTabSz="4571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1439" name="Freeform 110"/>
          <p:cNvSpPr>
            <a:spLocks/>
          </p:cNvSpPr>
          <p:nvPr/>
        </p:nvSpPr>
        <p:spPr bwMode="auto">
          <a:xfrm>
            <a:off x="1829088" y="3637977"/>
            <a:ext cx="93188" cy="11913"/>
          </a:xfrm>
          <a:custGeom>
            <a:avLst/>
            <a:gdLst>
              <a:gd name="T0" fmla="*/ 10 w 149"/>
              <a:gd name="T1" fmla="*/ 0 h 19"/>
              <a:gd name="T2" fmla="*/ 139 w 149"/>
              <a:gd name="T3" fmla="*/ 0 h 19"/>
              <a:gd name="T4" fmla="*/ 149 w 149"/>
              <a:gd name="T5" fmla="*/ 10 h 19"/>
              <a:gd name="T6" fmla="*/ 139 w 149"/>
              <a:gd name="T7" fmla="*/ 19 h 19"/>
              <a:gd name="T8" fmla="*/ 10 w 149"/>
              <a:gd name="T9" fmla="*/ 19 h 19"/>
              <a:gd name="T10" fmla="*/ 0 w 149"/>
              <a:gd name="T11" fmla="*/ 10 h 19"/>
              <a:gd name="T12" fmla="*/ 10 w 14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49" h="19">
                <a:moveTo>
                  <a:pt x="10" y="0"/>
                </a:moveTo>
                <a:cubicBezTo>
                  <a:pt x="139" y="0"/>
                  <a:pt x="139" y="0"/>
                  <a:pt x="139" y="0"/>
                </a:cubicBezTo>
                <a:cubicBezTo>
                  <a:pt x="145" y="0"/>
                  <a:pt x="149" y="5"/>
                  <a:pt x="149" y="10"/>
                </a:cubicBezTo>
                <a:cubicBezTo>
                  <a:pt x="149" y="15"/>
                  <a:pt x="145" y="19"/>
                  <a:pt x="139" y="19"/>
                </a:cubicBezTo>
                <a:cubicBezTo>
                  <a:pt x="10" y="19"/>
                  <a:pt x="10" y="19"/>
                  <a:pt x="10" y="19"/>
                </a:cubicBezTo>
                <a:cubicBezTo>
                  <a:pt x="4" y="19"/>
                  <a:pt x="0" y="15"/>
                  <a:pt x="0" y="10"/>
                </a:cubicBezTo>
                <a:cubicBezTo>
                  <a:pt x="0" y="5"/>
                  <a:pt x="4" y="0"/>
                  <a:pt x="10" y="0"/>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endParaRPr>
          </a:p>
        </p:txBody>
      </p:sp>
      <p:sp>
        <p:nvSpPr>
          <p:cNvPr id="1440" name="Rounded Rectangle 1439"/>
          <p:cNvSpPr/>
          <p:nvPr/>
        </p:nvSpPr>
        <p:spPr>
          <a:xfrm>
            <a:off x="1629200" y="3290888"/>
            <a:ext cx="493760" cy="325131"/>
          </a:xfrm>
          <a:prstGeom prst="roundRect">
            <a:avLst>
              <a:gd name="adj" fmla="val 4949"/>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grpSp>
        <p:nvGrpSpPr>
          <p:cNvPr id="1441" name="Group 1440"/>
          <p:cNvGrpSpPr/>
          <p:nvPr/>
        </p:nvGrpSpPr>
        <p:grpSpPr>
          <a:xfrm>
            <a:off x="1736756" y="3298022"/>
            <a:ext cx="278648" cy="300989"/>
            <a:chOff x="5302" y="3195244"/>
            <a:chExt cx="453533" cy="489895"/>
          </a:xfrm>
        </p:grpSpPr>
        <p:sp>
          <p:nvSpPr>
            <p:cNvPr id="1442" name="Freeform 8"/>
            <p:cNvSpPr>
              <a:spLocks noEditPoints="1"/>
            </p:cNvSpPr>
            <p:nvPr/>
          </p:nvSpPr>
          <p:spPr bwMode="auto">
            <a:xfrm>
              <a:off x="165170" y="3195244"/>
              <a:ext cx="139527" cy="140386"/>
            </a:xfrm>
            <a:custGeom>
              <a:avLst/>
              <a:gdLst>
                <a:gd name="T0" fmla="*/ 88 w 214"/>
                <a:gd name="T1" fmla="*/ 32 h 216"/>
                <a:gd name="T2" fmla="*/ 88 w 214"/>
                <a:gd name="T3" fmla="*/ 16 h 216"/>
                <a:gd name="T4" fmla="*/ 105 w 214"/>
                <a:gd name="T5" fmla="*/ 0 h 216"/>
                <a:gd name="T6" fmla="*/ 126 w 214"/>
                <a:gd name="T7" fmla="*/ 16 h 216"/>
                <a:gd name="T8" fmla="*/ 127 w 214"/>
                <a:gd name="T9" fmla="*/ 43 h 216"/>
                <a:gd name="T10" fmla="*/ 129 w 214"/>
                <a:gd name="T11" fmla="*/ 48 h 216"/>
                <a:gd name="T12" fmla="*/ 138 w 214"/>
                <a:gd name="T13" fmla="*/ 47 h 216"/>
                <a:gd name="T14" fmla="*/ 153 w 214"/>
                <a:gd name="T15" fmla="*/ 32 h 216"/>
                <a:gd name="T16" fmla="*/ 185 w 214"/>
                <a:gd name="T17" fmla="*/ 32 h 216"/>
                <a:gd name="T18" fmla="*/ 184 w 214"/>
                <a:gd name="T19" fmla="*/ 63 h 216"/>
                <a:gd name="T20" fmla="*/ 168 w 214"/>
                <a:gd name="T21" fmla="*/ 79 h 216"/>
                <a:gd name="T22" fmla="*/ 167 w 214"/>
                <a:gd name="T23" fmla="*/ 85 h 216"/>
                <a:gd name="T24" fmla="*/ 172 w 214"/>
                <a:gd name="T25" fmla="*/ 88 h 216"/>
                <a:gd name="T26" fmla="*/ 195 w 214"/>
                <a:gd name="T27" fmla="*/ 88 h 216"/>
                <a:gd name="T28" fmla="*/ 214 w 214"/>
                <a:gd name="T29" fmla="*/ 111 h 216"/>
                <a:gd name="T30" fmla="*/ 193 w 214"/>
                <a:gd name="T31" fmla="*/ 129 h 216"/>
                <a:gd name="T32" fmla="*/ 173 w 214"/>
                <a:gd name="T33" fmla="*/ 129 h 216"/>
                <a:gd name="T34" fmla="*/ 169 w 214"/>
                <a:gd name="T35" fmla="*/ 131 h 216"/>
                <a:gd name="T36" fmla="*/ 169 w 214"/>
                <a:gd name="T37" fmla="*/ 138 h 216"/>
                <a:gd name="T38" fmla="*/ 184 w 214"/>
                <a:gd name="T39" fmla="*/ 154 h 216"/>
                <a:gd name="T40" fmla="*/ 185 w 214"/>
                <a:gd name="T41" fmla="*/ 185 h 216"/>
                <a:gd name="T42" fmla="*/ 153 w 214"/>
                <a:gd name="T43" fmla="*/ 185 h 216"/>
                <a:gd name="T44" fmla="*/ 140 w 214"/>
                <a:gd name="T45" fmla="*/ 171 h 216"/>
                <a:gd name="T46" fmla="*/ 135 w 214"/>
                <a:gd name="T47" fmla="*/ 170 h 216"/>
                <a:gd name="T48" fmla="*/ 127 w 214"/>
                <a:gd name="T49" fmla="*/ 183 h 216"/>
                <a:gd name="T50" fmla="*/ 127 w 214"/>
                <a:gd name="T51" fmla="*/ 197 h 216"/>
                <a:gd name="T52" fmla="*/ 105 w 214"/>
                <a:gd name="T53" fmla="*/ 216 h 216"/>
                <a:gd name="T54" fmla="*/ 88 w 214"/>
                <a:gd name="T55" fmla="*/ 197 h 216"/>
                <a:gd name="T56" fmla="*/ 88 w 214"/>
                <a:gd name="T57" fmla="*/ 178 h 216"/>
                <a:gd name="T58" fmla="*/ 85 w 214"/>
                <a:gd name="T59" fmla="*/ 173 h 216"/>
                <a:gd name="T60" fmla="*/ 70 w 214"/>
                <a:gd name="T61" fmla="*/ 176 h 216"/>
                <a:gd name="T62" fmla="*/ 61 w 214"/>
                <a:gd name="T63" fmla="*/ 185 h 216"/>
                <a:gd name="T64" fmla="*/ 29 w 214"/>
                <a:gd name="T65" fmla="*/ 185 h 216"/>
                <a:gd name="T66" fmla="*/ 30 w 214"/>
                <a:gd name="T67" fmla="*/ 154 h 216"/>
                <a:gd name="T68" fmla="*/ 44 w 214"/>
                <a:gd name="T69" fmla="*/ 140 h 216"/>
                <a:gd name="T70" fmla="*/ 43 w 214"/>
                <a:gd name="T71" fmla="*/ 131 h 216"/>
                <a:gd name="T72" fmla="*/ 39 w 214"/>
                <a:gd name="T73" fmla="*/ 129 h 216"/>
                <a:gd name="T74" fmla="*/ 20 w 214"/>
                <a:gd name="T75" fmla="*/ 129 h 216"/>
                <a:gd name="T76" fmla="*/ 1 w 214"/>
                <a:gd name="T77" fmla="*/ 112 h 216"/>
                <a:gd name="T78" fmla="*/ 6 w 214"/>
                <a:gd name="T79" fmla="*/ 94 h 216"/>
                <a:gd name="T80" fmla="*/ 20 w 214"/>
                <a:gd name="T81" fmla="*/ 88 h 216"/>
                <a:gd name="T82" fmla="*/ 40 w 214"/>
                <a:gd name="T83" fmla="*/ 88 h 216"/>
                <a:gd name="T84" fmla="*/ 46 w 214"/>
                <a:gd name="T85" fmla="*/ 82 h 216"/>
                <a:gd name="T86" fmla="*/ 44 w 214"/>
                <a:gd name="T87" fmla="*/ 77 h 216"/>
                <a:gd name="T88" fmla="*/ 30 w 214"/>
                <a:gd name="T89" fmla="*/ 62 h 216"/>
                <a:gd name="T90" fmla="*/ 25 w 214"/>
                <a:gd name="T91" fmla="*/ 40 h 216"/>
                <a:gd name="T92" fmla="*/ 44 w 214"/>
                <a:gd name="T93" fmla="*/ 25 h 216"/>
                <a:gd name="T94" fmla="*/ 61 w 214"/>
                <a:gd name="T95" fmla="*/ 32 h 216"/>
                <a:gd name="T96" fmla="*/ 77 w 214"/>
                <a:gd name="T97" fmla="*/ 48 h 216"/>
                <a:gd name="T98" fmla="*/ 85 w 214"/>
                <a:gd name="T99" fmla="*/ 48 h 216"/>
                <a:gd name="T100" fmla="*/ 87 w 214"/>
                <a:gd name="T101" fmla="*/ 44 h 216"/>
                <a:gd name="T102" fmla="*/ 88 w 214"/>
                <a:gd name="T103" fmla="*/ 32 h 216"/>
                <a:gd name="T104" fmla="*/ 107 w 214"/>
                <a:gd name="T105" fmla="*/ 75 h 216"/>
                <a:gd name="T106" fmla="*/ 74 w 214"/>
                <a:gd name="T107" fmla="*/ 108 h 216"/>
                <a:gd name="T108" fmla="*/ 107 w 214"/>
                <a:gd name="T109" fmla="*/ 141 h 216"/>
                <a:gd name="T110" fmla="*/ 140 w 214"/>
                <a:gd name="T111" fmla="*/ 108 h 216"/>
                <a:gd name="T112" fmla="*/ 107 w 214"/>
                <a:gd name="T11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4" h="216">
                  <a:moveTo>
                    <a:pt x="88" y="32"/>
                  </a:moveTo>
                  <a:cubicBezTo>
                    <a:pt x="88" y="27"/>
                    <a:pt x="87" y="22"/>
                    <a:pt x="88" y="16"/>
                  </a:cubicBezTo>
                  <a:cubicBezTo>
                    <a:pt x="90" y="7"/>
                    <a:pt x="97" y="0"/>
                    <a:pt x="105" y="0"/>
                  </a:cubicBezTo>
                  <a:cubicBezTo>
                    <a:pt x="116" y="0"/>
                    <a:pt x="124" y="6"/>
                    <a:pt x="126" y="16"/>
                  </a:cubicBezTo>
                  <a:cubicBezTo>
                    <a:pt x="128" y="25"/>
                    <a:pt x="126" y="34"/>
                    <a:pt x="127" y="43"/>
                  </a:cubicBezTo>
                  <a:cubicBezTo>
                    <a:pt x="127" y="45"/>
                    <a:pt x="126" y="48"/>
                    <a:pt x="129" y="48"/>
                  </a:cubicBezTo>
                  <a:cubicBezTo>
                    <a:pt x="132" y="49"/>
                    <a:pt x="135" y="51"/>
                    <a:pt x="138" y="47"/>
                  </a:cubicBezTo>
                  <a:cubicBezTo>
                    <a:pt x="142" y="42"/>
                    <a:pt x="148" y="37"/>
                    <a:pt x="153" y="32"/>
                  </a:cubicBezTo>
                  <a:cubicBezTo>
                    <a:pt x="163" y="23"/>
                    <a:pt x="176" y="23"/>
                    <a:pt x="185" y="32"/>
                  </a:cubicBezTo>
                  <a:cubicBezTo>
                    <a:pt x="194" y="41"/>
                    <a:pt x="194" y="53"/>
                    <a:pt x="184" y="63"/>
                  </a:cubicBezTo>
                  <a:cubicBezTo>
                    <a:pt x="179" y="68"/>
                    <a:pt x="174" y="74"/>
                    <a:pt x="168" y="79"/>
                  </a:cubicBezTo>
                  <a:cubicBezTo>
                    <a:pt x="166" y="81"/>
                    <a:pt x="166" y="83"/>
                    <a:pt x="167" y="85"/>
                  </a:cubicBezTo>
                  <a:cubicBezTo>
                    <a:pt x="168" y="88"/>
                    <a:pt x="170" y="88"/>
                    <a:pt x="172" y="88"/>
                  </a:cubicBezTo>
                  <a:cubicBezTo>
                    <a:pt x="180" y="88"/>
                    <a:pt x="187" y="87"/>
                    <a:pt x="195" y="88"/>
                  </a:cubicBezTo>
                  <a:cubicBezTo>
                    <a:pt x="207" y="89"/>
                    <a:pt x="214" y="99"/>
                    <a:pt x="214" y="111"/>
                  </a:cubicBezTo>
                  <a:cubicBezTo>
                    <a:pt x="213" y="121"/>
                    <a:pt x="204" y="128"/>
                    <a:pt x="193" y="129"/>
                  </a:cubicBezTo>
                  <a:cubicBezTo>
                    <a:pt x="186" y="129"/>
                    <a:pt x="179" y="129"/>
                    <a:pt x="173" y="129"/>
                  </a:cubicBezTo>
                  <a:cubicBezTo>
                    <a:pt x="171" y="129"/>
                    <a:pt x="169" y="128"/>
                    <a:pt x="169" y="131"/>
                  </a:cubicBezTo>
                  <a:cubicBezTo>
                    <a:pt x="168" y="133"/>
                    <a:pt x="166" y="136"/>
                    <a:pt x="169" y="138"/>
                  </a:cubicBezTo>
                  <a:cubicBezTo>
                    <a:pt x="174" y="143"/>
                    <a:pt x="179" y="149"/>
                    <a:pt x="184" y="154"/>
                  </a:cubicBezTo>
                  <a:cubicBezTo>
                    <a:pt x="193" y="163"/>
                    <a:pt x="194" y="176"/>
                    <a:pt x="185" y="185"/>
                  </a:cubicBezTo>
                  <a:cubicBezTo>
                    <a:pt x="176" y="194"/>
                    <a:pt x="163" y="194"/>
                    <a:pt x="153" y="185"/>
                  </a:cubicBezTo>
                  <a:cubicBezTo>
                    <a:pt x="149" y="180"/>
                    <a:pt x="144" y="176"/>
                    <a:pt x="140" y="171"/>
                  </a:cubicBezTo>
                  <a:cubicBezTo>
                    <a:pt x="138" y="170"/>
                    <a:pt x="137" y="169"/>
                    <a:pt x="135" y="170"/>
                  </a:cubicBezTo>
                  <a:cubicBezTo>
                    <a:pt x="127" y="174"/>
                    <a:pt x="127" y="174"/>
                    <a:pt x="127" y="183"/>
                  </a:cubicBezTo>
                  <a:cubicBezTo>
                    <a:pt x="127" y="188"/>
                    <a:pt x="127" y="193"/>
                    <a:pt x="127" y="197"/>
                  </a:cubicBezTo>
                  <a:cubicBezTo>
                    <a:pt x="127" y="208"/>
                    <a:pt x="117" y="216"/>
                    <a:pt x="105" y="216"/>
                  </a:cubicBezTo>
                  <a:cubicBezTo>
                    <a:pt x="96" y="216"/>
                    <a:pt x="88" y="207"/>
                    <a:pt x="88" y="197"/>
                  </a:cubicBezTo>
                  <a:cubicBezTo>
                    <a:pt x="87" y="191"/>
                    <a:pt x="87" y="184"/>
                    <a:pt x="88" y="178"/>
                  </a:cubicBezTo>
                  <a:cubicBezTo>
                    <a:pt x="88" y="175"/>
                    <a:pt x="87" y="174"/>
                    <a:pt x="85" y="173"/>
                  </a:cubicBezTo>
                  <a:cubicBezTo>
                    <a:pt x="78" y="169"/>
                    <a:pt x="74" y="171"/>
                    <a:pt x="70" y="176"/>
                  </a:cubicBezTo>
                  <a:cubicBezTo>
                    <a:pt x="67" y="179"/>
                    <a:pt x="64" y="182"/>
                    <a:pt x="61" y="185"/>
                  </a:cubicBezTo>
                  <a:cubicBezTo>
                    <a:pt x="52" y="194"/>
                    <a:pt x="38" y="194"/>
                    <a:pt x="29" y="185"/>
                  </a:cubicBezTo>
                  <a:cubicBezTo>
                    <a:pt x="21" y="176"/>
                    <a:pt x="21" y="163"/>
                    <a:pt x="30" y="154"/>
                  </a:cubicBezTo>
                  <a:cubicBezTo>
                    <a:pt x="34" y="149"/>
                    <a:pt x="39" y="145"/>
                    <a:pt x="44" y="140"/>
                  </a:cubicBezTo>
                  <a:cubicBezTo>
                    <a:pt x="48" y="137"/>
                    <a:pt x="43" y="134"/>
                    <a:pt x="43" y="131"/>
                  </a:cubicBezTo>
                  <a:cubicBezTo>
                    <a:pt x="43" y="128"/>
                    <a:pt x="41" y="129"/>
                    <a:pt x="39" y="129"/>
                  </a:cubicBezTo>
                  <a:cubicBezTo>
                    <a:pt x="32" y="129"/>
                    <a:pt x="26" y="128"/>
                    <a:pt x="20" y="129"/>
                  </a:cubicBezTo>
                  <a:cubicBezTo>
                    <a:pt x="12" y="130"/>
                    <a:pt x="2" y="122"/>
                    <a:pt x="1" y="112"/>
                  </a:cubicBezTo>
                  <a:cubicBezTo>
                    <a:pt x="0" y="106"/>
                    <a:pt x="2" y="99"/>
                    <a:pt x="6" y="94"/>
                  </a:cubicBezTo>
                  <a:cubicBezTo>
                    <a:pt x="10" y="90"/>
                    <a:pt x="14" y="88"/>
                    <a:pt x="20" y="88"/>
                  </a:cubicBezTo>
                  <a:cubicBezTo>
                    <a:pt x="26" y="88"/>
                    <a:pt x="33" y="87"/>
                    <a:pt x="40" y="88"/>
                  </a:cubicBezTo>
                  <a:cubicBezTo>
                    <a:pt x="45" y="88"/>
                    <a:pt x="44" y="84"/>
                    <a:pt x="46" y="82"/>
                  </a:cubicBezTo>
                  <a:cubicBezTo>
                    <a:pt x="48" y="80"/>
                    <a:pt x="46" y="78"/>
                    <a:pt x="44" y="77"/>
                  </a:cubicBezTo>
                  <a:cubicBezTo>
                    <a:pt x="39" y="72"/>
                    <a:pt x="34" y="67"/>
                    <a:pt x="30" y="62"/>
                  </a:cubicBezTo>
                  <a:cubicBezTo>
                    <a:pt x="23" y="56"/>
                    <a:pt x="21" y="48"/>
                    <a:pt x="25" y="40"/>
                  </a:cubicBezTo>
                  <a:cubicBezTo>
                    <a:pt x="28" y="31"/>
                    <a:pt x="35" y="26"/>
                    <a:pt x="44" y="25"/>
                  </a:cubicBezTo>
                  <a:cubicBezTo>
                    <a:pt x="51" y="25"/>
                    <a:pt x="56" y="27"/>
                    <a:pt x="61" y="32"/>
                  </a:cubicBezTo>
                  <a:cubicBezTo>
                    <a:pt x="66" y="37"/>
                    <a:pt x="72" y="42"/>
                    <a:pt x="77" y="48"/>
                  </a:cubicBezTo>
                  <a:cubicBezTo>
                    <a:pt x="80" y="51"/>
                    <a:pt x="83" y="48"/>
                    <a:pt x="85" y="48"/>
                  </a:cubicBezTo>
                  <a:cubicBezTo>
                    <a:pt x="88" y="47"/>
                    <a:pt x="87" y="45"/>
                    <a:pt x="87" y="44"/>
                  </a:cubicBezTo>
                  <a:cubicBezTo>
                    <a:pt x="88" y="40"/>
                    <a:pt x="88" y="36"/>
                    <a:pt x="88" y="32"/>
                  </a:cubicBezTo>
                  <a:close/>
                  <a:moveTo>
                    <a:pt x="107" y="75"/>
                  </a:moveTo>
                  <a:cubicBezTo>
                    <a:pt x="89" y="75"/>
                    <a:pt x="74" y="90"/>
                    <a:pt x="74" y="108"/>
                  </a:cubicBezTo>
                  <a:cubicBezTo>
                    <a:pt x="74" y="126"/>
                    <a:pt x="89" y="141"/>
                    <a:pt x="107" y="141"/>
                  </a:cubicBezTo>
                  <a:cubicBezTo>
                    <a:pt x="125" y="142"/>
                    <a:pt x="140" y="126"/>
                    <a:pt x="140" y="108"/>
                  </a:cubicBezTo>
                  <a:cubicBezTo>
                    <a:pt x="140" y="90"/>
                    <a:pt x="126" y="75"/>
                    <a:pt x="107" y="75"/>
                  </a:cubicBezTo>
                  <a:close/>
                </a:path>
              </a:pathLst>
            </a:custGeom>
            <a:solidFill>
              <a:srgbClr val="0ABB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43" name="Freeform 9"/>
            <p:cNvSpPr>
              <a:spLocks/>
            </p:cNvSpPr>
            <p:nvPr/>
          </p:nvSpPr>
          <p:spPr bwMode="auto">
            <a:xfrm>
              <a:off x="342229" y="3349955"/>
              <a:ext cx="116606" cy="114601"/>
            </a:xfrm>
            <a:custGeom>
              <a:avLst/>
              <a:gdLst>
                <a:gd name="T0" fmla="*/ 89 w 179"/>
                <a:gd name="T1" fmla="*/ 176 h 176"/>
                <a:gd name="T2" fmla="*/ 58 w 179"/>
                <a:gd name="T3" fmla="*/ 176 h 176"/>
                <a:gd name="T4" fmla="*/ 50 w 179"/>
                <a:gd name="T5" fmla="*/ 172 h 176"/>
                <a:gd name="T6" fmla="*/ 35 w 179"/>
                <a:gd name="T7" fmla="*/ 154 h 176"/>
                <a:gd name="T8" fmla="*/ 4 w 179"/>
                <a:gd name="T9" fmla="*/ 104 h 176"/>
                <a:gd name="T10" fmla="*/ 21 w 179"/>
                <a:gd name="T11" fmla="*/ 40 h 176"/>
                <a:gd name="T12" fmla="*/ 111 w 179"/>
                <a:gd name="T13" fmla="*/ 9 h 176"/>
                <a:gd name="T14" fmla="*/ 175 w 179"/>
                <a:gd name="T15" fmla="*/ 79 h 176"/>
                <a:gd name="T16" fmla="*/ 157 w 179"/>
                <a:gd name="T17" fmla="*/ 140 h 176"/>
                <a:gd name="T18" fmla="*/ 141 w 179"/>
                <a:gd name="T19" fmla="*/ 156 h 176"/>
                <a:gd name="T20" fmla="*/ 128 w 179"/>
                <a:gd name="T21" fmla="*/ 172 h 176"/>
                <a:gd name="T22" fmla="*/ 121 w 179"/>
                <a:gd name="T23" fmla="*/ 176 h 176"/>
                <a:gd name="T24" fmla="*/ 89 w 179"/>
                <a:gd name="T25"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76">
                  <a:moveTo>
                    <a:pt x="89" y="176"/>
                  </a:moveTo>
                  <a:cubicBezTo>
                    <a:pt x="79" y="176"/>
                    <a:pt x="69" y="176"/>
                    <a:pt x="58" y="176"/>
                  </a:cubicBezTo>
                  <a:cubicBezTo>
                    <a:pt x="55" y="176"/>
                    <a:pt x="52" y="175"/>
                    <a:pt x="50" y="172"/>
                  </a:cubicBezTo>
                  <a:cubicBezTo>
                    <a:pt x="47" y="165"/>
                    <a:pt x="41" y="159"/>
                    <a:pt x="35" y="154"/>
                  </a:cubicBezTo>
                  <a:cubicBezTo>
                    <a:pt x="20" y="140"/>
                    <a:pt x="8" y="124"/>
                    <a:pt x="4" y="104"/>
                  </a:cubicBezTo>
                  <a:cubicBezTo>
                    <a:pt x="0" y="81"/>
                    <a:pt x="6" y="59"/>
                    <a:pt x="21" y="40"/>
                  </a:cubicBezTo>
                  <a:cubicBezTo>
                    <a:pt x="44" y="11"/>
                    <a:pt x="75" y="0"/>
                    <a:pt x="111" y="9"/>
                  </a:cubicBezTo>
                  <a:cubicBezTo>
                    <a:pt x="147" y="18"/>
                    <a:pt x="168" y="42"/>
                    <a:pt x="175" y="79"/>
                  </a:cubicBezTo>
                  <a:cubicBezTo>
                    <a:pt x="179" y="102"/>
                    <a:pt x="172" y="122"/>
                    <a:pt x="157" y="140"/>
                  </a:cubicBezTo>
                  <a:cubicBezTo>
                    <a:pt x="153" y="146"/>
                    <a:pt x="147" y="151"/>
                    <a:pt x="141" y="156"/>
                  </a:cubicBezTo>
                  <a:cubicBezTo>
                    <a:pt x="135" y="161"/>
                    <a:pt x="132" y="167"/>
                    <a:pt x="128" y="172"/>
                  </a:cubicBezTo>
                  <a:cubicBezTo>
                    <a:pt x="127" y="175"/>
                    <a:pt x="124" y="176"/>
                    <a:pt x="121" y="176"/>
                  </a:cubicBezTo>
                  <a:cubicBezTo>
                    <a:pt x="111" y="176"/>
                    <a:pt x="100" y="176"/>
                    <a:pt x="89" y="176"/>
                  </a:cubicBezTo>
                  <a:close/>
                </a:path>
              </a:pathLst>
            </a:custGeom>
            <a:solidFill>
              <a:srgbClr val="FA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44" name="Freeform 10"/>
            <p:cNvSpPr>
              <a:spLocks/>
            </p:cNvSpPr>
            <p:nvPr/>
          </p:nvSpPr>
          <p:spPr bwMode="auto">
            <a:xfrm>
              <a:off x="5302" y="3359696"/>
              <a:ext cx="133224" cy="133510"/>
            </a:xfrm>
            <a:custGeom>
              <a:avLst/>
              <a:gdLst>
                <a:gd name="T0" fmla="*/ 192 w 204"/>
                <a:gd name="T1" fmla="*/ 51 h 205"/>
                <a:gd name="T2" fmla="*/ 204 w 204"/>
                <a:gd name="T3" fmla="*/ 99 h 205"/>
                <a:gd name="T4" fmla="*/ 128 w 204"/>
                <a:gd name="T5" fmla="*/ 194 h 205"/>
                <a:gd name="T6" fmla="*/ 12 w 204"/>
                <a:gd name="T7" fmla="*/ 119 h 205"/>
                <a:gd name="T8" fmla="*/ 94 w 204"/>
                <a:gd name="T9" fmla="*/ 3 h 205"/>
                <a:gd name="T10" fmla="*/ 157 w 204"/>
                <a:gd name="T11" fmla="*/ 16 h 205"/>
                <a:gd name="T12" fmla="*/ 156 w 204"/>
                <a:gd name="T13" fmla="*/ 18 h 205"/>
                <a:gd name="T14" fmla="*/ 109 w 204"/>
                <a:gd name="T15" fmla="*/ 87 h 205"/>
                <a:gd name="T16" fmla="*/ 102 w 204"/>
                <a:gd name="T17" fmla="*/ 87 h 205"/>
                <a:gd name="T18" fmla="*/ 85 w 204"/>
                <a:gd name="T19" fmla="*/ 62 h 205"/>
                <a:gd name="T20" fmla="*/ 59 w 204"/>
                <a:gd name="T21" fmla="*/ 53 h 205"/>
                <a:gd name="T22" fmla="*/ 46 w 204"/>
                <a:gd name="T23" fmla="*/ 91 h 205"/>
                <a:gd name="T24" fmla="*/ 86 w 204"/>
                <a:gd name="T25" fmla="*/ 148 h 205"/>
                <a:gd name="T26" fmla="*/ 127 w 204"/>
                <a:gd name="T27" fmla="*/ 147 h 205"/>
                <a:gd name="T28" fmla="*/ 153 w 204"/>
                <a:gd name="T29" fmla="*/ 108 h 205"/>
                <a:gd name="T30" fmla="*/ 192 w 204"/>
                <a:gd name="T31"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205">
                  <a:moveTo>
                    <a:pt x="192" y="51"/>
                  </a:moveTo>
                  <a:cubicBezTo>
                    <a:pt x="200" y="66"/>
                    <a:pt x="204" y="82"/>
                    <a:pt x="204" y="99"/>
                  </a:cubicBezTo>
                  <a:cubicBezTo>
                    <a:pt x="204" y="145"/>
                    <a:pt x="173" y="184"/>
                    <a:pt x="128" y="194"/>
                  </a:cubicBezTo>
                  <a:cubicBezTo>
                    <a:pt x="75" y="205"/>
                    <a:pt x="23" y="172"/>
                    <a:pt x="12" y="119"/>
                  </a:cubicBezTo>
                  <a:cubicBezTo>
                    <a:pt x="0" y="64"/>
                    <a:pt x="38" y="10"/>
                    <a:pt x="94" y="3"/>
                  </a:cubicBezTo>
                  <a:cubicBezTo>
                    <a:pt x="117" y="0"/>
                    <a:pt x="138" y="4"/>
                    <a:pt x="157" y="16"/>
                  </a:cubicBezTo>
                  <a:cubicBezTo>
                    <a:pt x="157" y="16"/>
                    <a:pt x="156" y="17"/>
                    <a:pt x="156" y="18"/>
                  </a:cubicBezTo>
                  <a:cubicBezTo>
                    <a:pt x="140" y="41"/>
                    <a:pt x="125" y="64"/>
                    <a:pt x="109" y="87"/>
                  </a:cubicBezTo>
                  <a:cubicBezTo>
                    <a:pt x="106" y="92"/>
                    <a:pt x="106" y="92"/>
                    <a:pt x="102" y="87"/>
                  </a:cubicBezTo>
                  <a:cubicBezTo>
                    <a:pt x="96" y="78"/>
                    <a:pt x="91" y="70"/>
                    <a:pt x="85" y="62"/>
                  </a:cubicBezTo>
                  <a:cubicBezTo>
                    <a:pt x="79" y="54"/>
                    <a:pt x="69" y="50"/>
                    <a:pt x="59" y="53"/>
                  </a:cubicBezTo>
                  <a:cubicBezTo>
                    <a:pt x="43" y="58"/>
                    <a:pt x="36" y="76"/>
                    <a:pt x="46" y="91"/>
                  </a:cubicBezTo>
                  <a:cubicBezTo>
                    <a:pt x="59" y="110"/>
                    <a:pt x="73" y="129"/>
                    <a:pt x="86" y="148"/>
                  </a:cubicBezTo>
                  <a:cubicBezTo>
                    <a:pt x="96" y="162"/>
                    <a:pt x="117" y="162"/>
                    <a:pt x="127" y="147"/>
                  </a:cubicBezTo>
                  <a:cubicBezTo>
                    <a:pt x="136" y="134"/>
                    <a:pt x="145" y="121"/>
                    <a:pt x="153" y="108"/>
                  </a:cubicBezTo>
                  <a:cubicBezTo>
                    <a:pt x="166" y="89"/>
                    <a:pt x="179" y="70"/>
                    <a:pt x="192" y="51"/>
                  </a:cubicBezTo>
                  <a:close/>
                </a:path>
              </a:pathLst>
            </a:custGeom>
            <a:solidFill>
              <a:srgbClr val="76C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45" name="Freeform 12"/>
            <p:cNvSpPr>
              <a:spLocks/>
            </p:cNvSpPr>
            <p:nvPr/>
          </p:nvSpPr>
          <p:spPr bwMode="auto">
            <a:xfrm>
              <a:off x="28795" y="3360556"/>
              <a:ext cx="112309" cy="104860"/>
            </a:xfrm>
            <a:custGeom>
              <a:avLst/>
              <a:gdLst>
                <a:gd name="T0" fmla="*/ 156 w 172"/>
                <a:gd name="T1" fmla="*/ 50 h 161"/>
                <a:gd name="T2" fmla="*/ 117 w 172"/>
                <a:gd name="T3" fmla="*/ 107 h 161"/>
                <a:gd name="T4" fmla="*/ 91 w 172"/>
                <a:gd name="T5" fmla="*/ 146 h 161"/>
                <a:gd name="T6" fmla="*/ 50 w 172"/>
                <a:gd name="T7" fmla="*/ 147 h 161"/>
                <a:gd name="T8" fmla="*/ 10 w 172"/>
                <a:gd name="T9" fmla="*/ 90 h 161"/>
                <a:gd name="T10" fmla="*/ 23 w 172"/>
                <a:gd name="T11" fmla="*/ 52 h 161"/>
                <a:gd name="T12" fmla="*/ 49 w 172"/>
                <a:gd name="T13" fmla="*/ 61 h 161"/>
                <a:gd name="T14" fmla="*/ 66 w 172"/>
                <a:gd name="T15" fmla="*/ 86 h 161"/>
                <a:gd name="T16" fmla="*/ 73 w 172"/>
                <a:gd name="T17" fmla="*/ 86 h 161"/>
                <a:gd name="T18" fmla="*/ 120 w 172"/>
                <a:gd name="T19" fmla="*/ 17 h 161"/>
                <a:gd name="T20" fmla="*/ 121 w 172"/>
                <a:gd name="T21" fmla="*/ 15 h 161"/>
                <a:gd name="T22" fmla="*/ 149 w 172"/>
                <a:gd name="T23" fmla="*/ 3 h 161"/>
                <a:gd name="T24" fmla="*/ 163 w 172"/>
                <a:gd name="T25" fmla="*/ 39 h 161"/>
                <a:gd name="T26" fmla="*/ 156 w 172"/>
                <a:gd name="T27" fmla="*/ 5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61">
                  <a:moveTo>
                    <a:pt x="156" y="50"/>
                  </a:moveTo>
                  <a:cubicBezTo>
                    <a:pt x="143" y="69"/>
                    <a:pt x="130" y="88"/>
                    <a:pt x="117" y="107"/>
                  </a:cubicBezTo>
                  <a:cubicBezTo>
                    <a:pt x="109" y="120"/>
                    <a:pt x="100" y="133"/>
                    <a:pt x="91" y="146"/>
                  </a:cubicBezTo>
                  <a:cubicBezTo>
                    <a:pt x="81" y="161"/>
                    <a:pt x="60" y="161"/>
                    <a:pt x="50" y="147"/>
                  </a:cubicBezTo>
                  <a:cubicBezTo>
                    <a:pt x="37" y="128"/>
                    <a:pt x="23" y="109"/>
                    <a:pt x="10" y="90"/>
                  </a:cubicBezTo>
                  <a:cubicBezTo>
                    <a:pt x="0" y="75"/>
                    <a:pt x="7" y="57"/>
                    <a:pt x="23" y="52"/>
                  </a:cubicBezTo>
                  <a:cubicBezTo>
                    <a:pt x="33" y="49"/>
                    <a:pt x="43" y="53"/>
                    <a:pt x="49" y="61"/>
                  </a:cubicBezTo>
                  <a:cubicBezTo>
                    <a:pt x="55" y="69"/>
                    <a:pt x="60" y="77"/>
                    <a:pt x="66" y="86"/>
                  </a:cubicBezTo>
                  <a:cubicBezTo>
                    <a:pt x="70" y="91"/>
                    <a:pt x="70" y="91"/>
                    <a:pt x="73" y="86"/>
                  </a:cubicBezTo>
                  <a:cubicBezTo>
                    <a:pt x="89" y="63"/>
                    <a:pt x="104" y="40"/>
                    <a:pt x="120" y="17"/>
                  </a:cubicBezTo>
                  <a:cubicBezTo>
                    <a:pt x="120" y="16"/>
                    <a:pt x="121" y="15"/>
                    <a:pt x="121" y="15"/>
                  </a:cubicBezTo>
                  <a:cubicBezTo>
                    <a:pt x="130" y="4"/>
                    <a:pt x="139" y="0"/>
                    <a:pt x="149" y="3"/>
                  </a:cubicBezTo>
                  <a:cubicBezTo>
                    <a:pt x="165" y="8"/>
                    <a:pt x="172" y="25"/>
                    <a:pt x="163" y="39"/>
                  </a:cubicBezTo>
                  <a:cubicBezTo>
                    <a:pt x="161" y="43"/>
                    <a:pt x="159" y="46"/>
                    <a:pt x="156" y="5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46" name="Freeform 13"/>
            <p:cNvSpPr>
              <a:spLocks/>
            </p:cNvSpPr>
            <p:nvPr/>
          </p:nvSpPr>
          <p:spPr bwMode="auto">
            <a:xfrm>
              <a:off x="376609" y="3471145"/>
              <a:ext cx="49565" cy="6590"/>
            </a:xfrm>
            <a:custGeom>
              <a:avLst/>
              <a:gdLst>
                <a:gd name="T0" fmla="*/ 38 w 76"/>
                <a:gd name="T1" fmla="*/ 10 h 10"/>
                <a:gd name="T2" fmla="*/ 7 w 76"/>
                <a:gd name="T3" fmla="*/ 10 h 10"/>
                <a:gd name="T4" fmla="*/ 1 w 76"/>
                <a:gd name="T5" fmla="*/ 5 h 10"/>
                <a:gd name="T6" fmla="*/ 7 w 76"/>
                <a:gd name="T7" fmla="*/ 0 h 10"/>
                <a:gd name="T8" fmla="*/ 70 w 76"/>
                <a:gd name="T9" fmla="*/ 0 h 10"/>
                <a:gd name="T10" fmla="*/ 76 w 76"/>
                <a:gd name="T11" fmla="*/ 5 h 10"/>
                <a:gd name="T12" fmla="*/ 70 w 76"/>
                <a:gd name="T13" fmla="*/ 10 h 10"/>
                <a:gd name="T14" fmla="*/ 38 w 7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
                  <a:moveTo>
                    <a:pt x="38" y="10"/>
                  </a:moveTo>
                  <a:cubicBezTo>
                    <a:pt x="28" y="10"/>
                    <a:pt x="17" y="10"/>
                    <a:pt x="7" y="10"/>
                  </a:cubicBezTo>
                  <a:cubicBezTo>
                    <a:pt x="3" y="10"/>
                    <a:pt x="0" y="8"/>
                    <a:pt x="1" y="5"/>
                  </a:cubicBezTo>
                  <a:cubicBezTo>
                    <a:pt x="1" y="1"/>
                    <a:pt x="4" y="0"/>
                    <a:pt x="7" y="0"/>
                  </a:cubicBezTo>
                  <a:cubicBezTo>
                    <a:pt x="28" y="0"/>
                    <a:pt x="49" y="0"/>
                    <a:pt x="70" y="0"/>
                  </a:cubicBezTo>
                  <a:cubicBezTo>
                    <a:pt x="74" y="0"/>
                    <a:pt x="76" y="2"/>
                    <a:pt x="76" y="5"/>
                  </a:cubicBezTo>
                  <a:cubicBezTo>
                    <a:pt x="76" y="10"/>
                    <a:pt x="73" y="10"/>
                    <a:pt x="70" y="10"/>
                  </a:cubicBezTo>
                  <a:cubicBezTo>
                    <a:pt x="59" y="10"/>
                    <a:pt x="49" y="10"/>
                    <a:pt x="38" y="1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47" name="Freeform 14"/>
            <p:cNvSpPr>
              <a:spLocks/>
            </p:cNvSpPr>
            <p:nvPr/>
          </p:nvSpPr>
          <p:spPr bwMode="auto">
            <a:xfrm>
              <a:off x="80939" y="3534176"/>
              <a:ext cx="17763" cy="17763"/>
            </a:xfrm>
            <a:custGeom>
              <a:avLst/>
              <a:gdLst>
                <a:gd name="T0" fmla="*/ 0 w 27"/>
                <a:gd name="T1" fmla="*/ 14 h 27"/>
                <a:gd name="T2" fmla="*/ 13 w 27"/>
                <a:gd name="T3" fmla="*/ 0 h 27"/>
                <a:gd name="T4" fmla="*/ 26 w 27"/>
                <a:gd name="T5" fmla="*/ 14 h 27"/>
                <a:gd name="T6" fmla="*/ 13 w 27"/>
                <a:gd name="T7" fmla="*/ 27 h 27"/>
                <a:gd name="T8" fmla="*/ 0 w 27"/>
                <a:gd name="T9" fmla="*/ 14 h 27"/>
              </a:gdLst>
              <a:ahLst/>
              <a:cxnLst>
                <a:cxn ang="0">
                  <a:pos x="T0" y="T1"/>
                </a:cxn>
                <a:cxn ang="0">
                  <a:pos x="T2" y="T3"/>
                </a:cxn>
                <a:cxn ang="0">
                  <a:pos x="T4" y="T5"/>
                </a:cxn>
                <a:cxn ang="0">
                  <a:pos x="T6" y="T7"/>
                </a:cxn>
                <a:cxn ang="0">
                  <a:pos x="T8" y="T9"/>
                </a:cxn>
              </a:cxnLst>
              <a:rect l="0" t="0" r="r" b="b"/>
              <a:pathLst>
                <a:path w="27" h="27">
                  <a:moveTo>
                    <a:pt x="0" y="14"/>
                  </a:moveTo>
                  <a:cubicBezTo>
                    <a:pt x="0" y="6"/>
                    <a:pt x="6" y="0"/>
                    <a:pt x="13" y="0"/>
                  </a:cubicBezTo>
                  <a:cubicBezTo>
                    <a:pt x="20" y="0"/>
                    <a:pt x="27" y="6"/>
                    <a:pt x="26" y="14"/>
                  </a:cubicBezTo>
                  <a:cubicBezTo>
                    <a:pt x="26" y="21"/>
                    <a:pt x="20" y="27"/>
                    <a:pt x="13" y="27"/>
                  </a:cubicBezTo>
                  <a:cubicBezTo>
                    <a:pt x="6" y="27"/>
                    <a:pt x="0" y="21"/>
                    <a:pt x="0" y="1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48" name="Freeform 15"/>
            <p:cNvSpPr>
              <a:spLocks/>
            </p:cNvSpPr>
            <p:nvPr/>
          </p:nvSpPr>
          <p:spPr bwMode="auto">
            <a:xfrm>
              <a:off x="114459" y="3564258"/>
              <a:ext cx="17477" cy="17477"/>
            </a:xfrm>
            <a:custGeom>
              <a:avLst/>
              <a:gdLst>
                <a:gd name="T0" fmla="*/ 14 w 27"/>
                <a:gd name="T1" fmla="*/ 1 h 27"/>
                <a:gd name="T2" fmla="*/ 27 w 27"/>
                <a:gd name="T3" fmla="*/ 14 h 27"/>
                <a:gd name="T4" fmla="*/ 13 w 27"/>
                <a:gd name="T5" fmla="*/ 27 h 27"/>
                <a:gd name="T6" fmla="*/ 0 w 27"/>
                <a:gd name="T7" fmla="*/ 14 h 27"/>
                <a:gd name="T8" fmla="*/ 14 w 27"/>
                <a:gd name="T9" fmla="*/ 1 h 27"/>
              </a:gdLst>
              <a:ahLst/>
              <a:cxnLst>
                <a:cxn ang="0">
                  <a:pos x="T0" y="T1"/>
                </a:cxn>
                <a:cxn ang="0">
                  <a:pos x="T2" y="T3"/>
                </a:cxn>
                <a:cxn ang="0">
                  <a:pos x="T4" y="T5"/>
                </a:cxn>
                <a:cxn ang="0">
                  <a:pos x="T6" y="T7"/>
                </a:cxn>
                <a:cxn ang="0">
                  <a:pos x="T8" y="T9"/>
                </a:cxn>
              </a:cxnLst>
              <a:rect l="0" t="0" r="r" b="b"/>
              <a:pathLst>
                <a:path w="27" h="27">
                  <a:moveTo>
                    <a:pt x="14" y="1"/>
                  </a:moveTo>
                  <a:cubicBezTo>
                    <a:pt x="21" y="1"/>
                    <a:pt x="27" y="7"/>
                    <a:pt x="27" y="14"/>
                  </a:cubicBezTo>
                  <a:cubicBezTo>
                    <a:pt x="27" y="21"/>
                    <a:pt x="21" y="27"/>
                    <a:pt x="13" y="27"/>
                  </a:cubicBezTo>
                  <a:cubicBezTo>
                    <a:pt x="6" y="27"/>
                    <a:pt x="0" y="21"/>
                    <a:pt x="0" y="14"/>
                  </a:cubicBezTo>
                  <a:cubicBezTo>
                    <a:pt x="0" y="6"/>
                    <a:pt x="6" y="0"/>
                    <a:pt x="14" y="1"/>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49" name="Oval 16"/>
            <p:cNvSpPr>
              <a:spLocks noChangeArrowheads="1"/>
            </p:cNvSpPr>
            <p:nvPr/>
          </p:nvSpPr>
          <p:spPr bwMode="auto">
            <a:xfrm>
              <a:off x="120189" y="3266869"/>
              <a:ext cx="16904" cy="16904"/>
            </a:xfrm>
            <a:prstGeom prst="ellipse">
              <a:avLst/>
            </a:pr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50" name="Freeform 17"/>
            <p:cNvSpPr>
              <a:spLocks/>
            </p:cNvSpPr>
            <p:nvPr/>
          </p:nvSpPr>
          <p:spPr bwMode="auto">
            <a:xfrm>
              <a:off x="372598" y="3530451"/>
              <a:ext cx="16904" cy="17477"/>
            </a:xfrm>
            <a:custGeom>
              <a:avLst/>
              <a:gdLst>
                <a:gd name="T0" fmla="*/ 13 w 26"/>
                <a:gd name="T1" fmla="*/ 27 h 27"/>
                <a:gd name="T2" fmla="*/ 0 w 26"/>
                <a:gd name="T3" fmla="*/ 13 h 27"/>
                <a:gd name="T4" fmla="*/ 13 w 26"/>
                <a:gd name="T5" fmla="*/ 0 h 27"/>
                <a:gd name="T6" fmla="*/ 26 w 26"/>
                <a:gd name="T7" fmla="*/ 14 h 27"/>
                <a:gd name="T8" fmla="*/ 13 w 26"/>
                <a:gd name="T9" fmla="*/ 27 h 27"/>
              </a:gdLst>
              <a:ahLst/>
              <a:cxnLst>
                <a:cxn ang="0">
                  <a:pos x="T0" y="T1"/>
                </a:cxn>
                <a:cxn ang="0">
                  <a:pos x="T2" y="T3"/>
                </a:cxn>
                <a:cxn ang="0">
                  <a:pos x="T4" y="T5"/>
                </a:cxn>
                <a:cxn ang="0">
                  <a:pos x="T6" y="T7"/>
                </a:cxn>
                <a:cxn ang="0">
                  <a:pos x="T8" y="T9"/>
                </a:cxn>
              </a:cxnLst>
              <a:rect l="0" t="0" r="r" b="b"/>
              <a:pathLst>
                <a:path w="26" h="27">
                  <a:moveTo>
                    <a:pt x="13" y="27"/>
                  </a:moveTo>
                  <a:cubicBezTo>
                    <a:pt x="6" y="27"/>
                    <a:pt x="0" y="21"/>
                    <a:pt x="0" y="13"/>
                  </a:cubicBezTo>
                  <a:cubicBezTo>
                    <a:pt x="0" y="6"/>
                    <a:pt x="6" y="0"/>
                    <a:pt x="13" y="0"/>
                  </a:cubicBezTo>
                  <a:cubicBezTo>
                    <a:pt x="20" y="0"/>
                    <a:pt x="26" y="6"/>
                    <a:pt x="26" y="14"/>
                  </a:cubicBezTo>
                  <a:cubicBezTo>
                    <a:pt x="26" y="21"/>
                    <a:pt x="20" y="27"/>
                    <a:pt x="13" y="27"/>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51" name="Freeform 18"/>
            <p:cNvSpPr>
              <a:spLocks/>
            </p:cNvSpPr>
            <p:nvPr/>
          </p:nvSpPr>
          <p:spPr bwMode="auto">
            <a:xfrm>
              <a:off x="336785" y="3564258"/>
              <a:ext cx="16904" cy="17477"/>
            </a:xfrm>
            <a:custGeom>
              <a:avLst/>
              <a:gdLst>
                <a:gd name="T0" fmla="*/ 26 w 26"/>
                <a:gd name="T1" fmla="*/ 14 h 27"/>
                <a:gd name="T2" fmla="*/ 13 w 26"/>
                <a:gd name="T3" fmla="*/ 27 h 27"/>
                <a:gd name="T4" fmla="*/ 0 w 26"/>
                <a:gd name="T5" fmla="*/ 14 h 27"/>
                <a:gd name="T6" fmla="*/ 13 w 26"/>
                <a:gd name="T7" fmla="*/ 1 h 27"/>
                <a:gd name="T8" fmla="*/ 26 w 26"/>
                <a:gd name="T9" fmla="*/ 14 h 27"/>
              </a:gdLst>
              <a:ahLst/>
              <a:cxnLst>
                <a:cxn ang="0">
                  <a:pos x="T0" y="T1"/>
                </a:cxn>
                <a:cxn ang="0">
                  <a:pos x="T2" y="T3"/>
                </a:cxn>
                <a:cxn ang="0">
                  <a:pos x="T4" y="T5"/>
                </a:cxn>
                <a:cxn ang="0">
                  <a:pos x="T6" y="T7"/>
                </a:cxn>
                <a:cxn ang="0">
                  <a:pos x="T8" y="T9"/>
                </a:cxn>
              </a:cxnLst>
              <a:rect l="0" t="0" r="r" b="b"/>
              <a:pathLst>
                <a:path w="26" h="27">
                  <a:moveTo>
                    <a:pt x="26" y="14"/>
                  </a:moveTo>
                  <a:cubicBezTo>
                    <a:pt x="26" y="21"/>
                    <a:pt x="21" y="27"/>
                    <a:pt x="13" y="27"/>
                  </a:cubicBezTo>
                  <a:cubicBezTo>
                    <a:pt x="6" y="27"/>
                    <a:pt x="0" y="21"/>
                    <a:pt x="0" y="14"/>
                  </a:cubicBezTo>
                  <a:cubicBezTo>
                    <a:pt x="0" y="7"/>
                    <a:pt x="6" y="1"/>
                    <a:pt x="13" y="1"/>
                  </a:cubicBezTo>
                  <a:cubicBezTo>
                    <a:pt x="20" y="0"/>
                    <a:pt x="26" y="6"/>
                    <a:pt x="26" y="1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52" name="Freeform 19"/>
            <p:cNvSpPr>
              <a:spLocks/>
            </p:cNvSpPr>
            <p:nvPr/>
          </p:nvSpPr>
          <p:spPr bwMode="auto">
            <a:xfrm>
              <a:off x="369446" y="3305261"/>
              <a:ext cx="17477" cy="16904"/>
            </a:xfrm>
            <a:custGeom>
              <a:avLst/>
              <a:gdLst>
                <a:gd name="T0" fmla="*/ 14 w 27"/>
                <a:gd name="T1" fmla="*/ 0 h 26"/>
                <a:gd name="T2" fmla="*/ 27 w 27"/>
                <a:gd name="T3" fmla="*/ 13 h 26"/>
                <a:gd name="T4" fmla="*/ 14 w 27"/>
                <a:gd name="T5" fmla="*/ 26 h 26"/>
                <a:gd name="T6" fmla="*/ 0 w 27"/>
                <a:gd name="T7" fmla="*/ 13 h 26"/>
                <a:gd name="T8" fmla="*/ 14 w 27"/>
                <a:gd name="T9" fmla="*/ 0 h 26"/>
              </a:gdLst>
              <a:ahLst/>
              <a:cxnLst>
                <a:cxn ang="0">
                  <a:pos x="T0" y="T1"/>
                </a:cxn>
                <a:cxn ang="0">
                  <a:pos x="T2" y="T3"/>
                </a:cxn>
                <a:cxn ang="0">
                  <a:pos x="T4" y="T5"/>
                </a:cxn>
                <a:cxn ang="0">
                  <a:pos x="T6" y="T7"/>
                </a:cxn>
                <a:cxn ang="0">
                  <a:pos x="T8" y="T9"/>
                </a:cxn>
              </a:cxnLst>
              <a:rect l="0" t="0" r="r" b="b"/>
              <a:pathLst>
                <a:path w="27" h="26">
                  <a:moveTo>
                    <a:pt x="14" y="0"/>
                  </a:moveTo>
                  <a:cubicBezTo>
                    <a:pt x="21" y="0"/>
                    <a:pt x="27" y="5"/>
                    <a:pt x="27" y="13"/>
                  </a:cubicBezTo>
                  <a:cubicBezTo>
                    <a:pt x="27" y="20"/>
                    <a:pt x="21" y="26"/>
                    <a:pt x="14" y="26"/>
                  </a:cubicBezTo>
                  <a:cubicBezTo>
                    <a:pt x="6" y="26"/>
                    <a:pt x="0" y="20"/>
                    <a:pt x="0" y="13"/>
                  </a:cubicBezTo>
                  <a:cubicBezTo>
                    <a:pt x="1" y="6"/>
                    <a:pt x="6" y="0"/>
                    <a:pt x="14" y="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53" name="Freeform 20"/>
            <p:cNvSpPr>
              <a:spLocks/>
            </p:cNvSpPr>
            <p:nvPr/>
          </p:nvSpPr>
          <p:spPr bwMode="auto">
            <a:xfrm>
              <a:off x="331628" y="3270021"/>
              <a:ext cx="17477" cy="16904"/>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6" y="26"/>
                    <a:pt x="0" y="20"/>
                    <a:pt x="0" y="13"/>
                  </a:cubicBezTo>
                  <a:cubicBezTo>
                    <a:pt x="0" y="5"/>
                    <a:pt x="6" y="0"/>
                    <a:pt x="14" y="0"/>
                  </a:cubicBezTo>
                  <a:cubicBezTo>
                    <a:pt x="21" y="0"/>
                    <a:pt x="27" y="6"/>
                    <a:pt x="27" y="13"/>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54" name="Freeform 21"/>
            <p:cNvSpPr>
              <a:spLocks/>
            </p:cNvSpPr>
            <p:nvPr/>
          </p:nvSpPr>
          <p:spPr bwMode="auto">
            <a:xfrm>
              <a:off x="84377" y="3300677"/>
              <a:ext cx="16904" cy="16904"/>
            </a:xfrm>
            <a:custGeom>
              <a:avLst/>
              <a:gdLst>
                <a:gd name="T0" fmla="*/ 13 w 26"/>
                <a:gd name="T1" fmla="*/ 26 h 26"/>
                <a:gd name="T2" fmla="*/ 0 w 26"/>
                <a:gd name="T3" fmla="*/ 13 h 26"/>
                <a:gd name="T4" fmla="*/ 13 w 26"/>
                <a:gd name="T5" fmla="*/ 0 h 26"/>
                <a:gd name="T6" fmla="*/ 26 w 26"/>
                <a:gd name="T7" fmla="*/ 13 h 26"/>
                <a:gd name="T8" fmla="*/ 13 w 26"/>
                <a:gd name="T9" fmla="*/ 26 h 26"/>
              </a:gdLst>
              <a:ahLst/>
              <a:cxnLst>
                <a:cxn ang="0">
                  <a:pos x="T0" y="T1"/>
                </a:cxn>
                <a:cxn ang="0">
                  <a:pos x="T2" y="T3"/>
                </a:cxn>
                <a:cxn ang="0">
                  <a:pos x="T4" y="T5"/>
                </a:cxn>
                <a:cxn ang="0">
                  <a:pos x="T6" y="T7"/>
                </a:cxn>
                <a:cxn ang="0">
                  <a:pos x="T8" y="T9"/>
                </a:cxn>
              </a:cxnLst>
              <a:rect l="0" t="0" r="r" b="b"/>
              <a:pathLst>
                <a:path w="26" h="26">
                  <a:moveTo>
                    <a:pt x="13" y="26"/>
                  </a:moveTo>
                  <a:cubicBezTo>
                    <a:pt x="5" y="26"/>
                    <a:pt x="0" y="20"/>
                    <a:pt x="0" y="13"/>
                  </a:cubicBezTo>
                  <a:cubicBezTo>
                    <a:pt x="0" y="5"/>
                    <a:pt x="5" y="0"/>
                    <a:pt x="13" y="0"/>
                  </a:cubicBezTo>
                  <a:cubicBezTo>
                    <a:pt x="20" y="0"/>
                    <a:pt x="26" y="5"/>
                    <a:pt x="26" y="13"/>
                  </a:cubicBezTo>
                  <a:cubicBezTo>
                    <a:pt x="26" y="21"/>
                    <a:pt x="20" y="26"/>
                    <a:pt x="13" y="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55" name="Freeform 22"/>
            <p:cNvSpPr>
              <a:spLocks/>
            </p:cNvSpPr>
            <p:nvPr/>
          </p:nvSpPr>
          <p:spPr bwMode="auto">
            <a:xfrm>
              <a:off x="384917" y="3485470"/>
              <a:ext cx="33234" cy="6590"/>
            </a:xfrm>
            <a:custGeom>
              <a:avLst/>
              <a:gdLst>
                <a:gd name="T0" fmla="*/ 25 w 51"/>
                <a:gd name="T1" fmla="*/ 10 h 10"/>
                <a:gd name="T2" fmla="*/ 6 w 51"/>
                <a:gd name="T3" fmla="*/ 10 h 10"/>
                <a:gd name="T4" fmla="*/ 0 w 51"/>
                <a:gd name="T5" fmla="*/ 5 h 10"/>
                <a:gd name="T6" fmla="*/ 5 w 51"/>
                <a:gd name="T7" fmla="*/ 0 h 10"/>
                <a:gd name="T8" fmla="*/ 45 w 51"/>
                <a:gd name="T9" fmla="*/ 0 h 10"/>
                <a:gd name="T10" fmla="*/ 51 w 51"/>
                <a:gd name="T11" fmla="*/ 5 h 10"/>
                <a:gd name="T12" fmla="*/ 45 w 51"/>
                <a:gd name="T13" fmla="*/ 10 h 10"/>
                <a:gd name="T14" fmla="*/ 25 w 5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0">
                  <a:moveTo>
                    <a:pt x="25" y="10"/>
                  </a:moveTo>
                  <a:cubicBezTo>
                    <a:pt x="19" y="10"/>
                    <a:pt x="12" y="10"/>
                    <a:pt x="6" y="10"/>
                  </a:cubicBezTo>
                  <a:cubicBezTo>
                    <a:pt x="2" y="10"/>
                    <a:pt x="0" y="9"/>
                    <a:pt x="0" y="5"/>
                  </a:cubicBezTo>
                  <a:cubicBezTo>
                    <a:pt x="0" y="2"/>
                    <a:pt x="2" y="0"/>
                    <a:pt x="5" y="0"/>
                  </a:cubicBezTo>
                  <a:cubicBezTo>
                    <a:pt x="19" y="0"/>
                    <a:pt x="32" y="0"/>
                    <a:pt x="45" y="0"/>
                  </a:cubicBezTo>
                  <a:cubicBezTo>
                    <a:pt x="49" y="0"/>
                    <a:pt x="51" y="2"/>
                    <a:pt x="51" y="5"/>
                  </a:cubicBezTo>
                  <a:cubicBezTo>
                    <a:pt x="51" y="9"/>
                    <a:pt x="49" y="10"/>
                    <a:pt x="45" y="10"/>
                  </a:cubicBezTo>
                  <a:cubicBezTo>
                    <a:pt x="39" y="10"/>
                    <a:pt x="32" y="10"/>
                    <a:pt x="25" y="1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sp>
          <p:nvSpPr>
            <p:cNvPr id="1456" name="Freeform 23"/>
            <p:cNvSpPr>
              <a:spLocks/>
            </p:cNvSpPr>
            <p:nvPr/>
          </p:nvSpPr>
          <p:spPr bwMode="auto">
            <a:xfrm>
              <a:off x="213589" y="3243949"/>
              <a:ext cx="42975" cy="43548"/>
            </a:xfrm>
            <a:custGeom>
              <a:avLst/>
              <a:gdLst>
                <a:gd name="T0" fmla="*/ 33 w 66"/>
                <a:gd name="T1" fmla="*/ 0 h 67"/>
                <a:gd name="T2" fmla="*/ 66 w 66"/>
                <a:gd name="T3" fmla="*/ 33 h 67"/>
                <a:gd name="T4" fmla="*/ 33 w 66"/>
                <a:gd name="T5" fmla="*/ 66 h 67"/>
                <a:gd name="T6" fmla="*/ 0 w 66"/>
                <a:gd name="T7" fmla="*/ 33 h 67"/>
                <a:gd name="T8" fmla="*/ 33 w 66"/>
                <a:gd name="T9" fmla="*/ 0 h 67"/>
              </a:gdLst>
              <a:ahLst/>
              <a:cxnLst>
                <a:cxn ang="0">
                  <a:pos x="T0" y="T1"/>
                </a:cxn>
                <a:cxn ang="0">
                  <a:pos x="T2" y="T3"/>
                </a:cxn>
                <a:cxn ang="0">
                  <a:pos x="T4" y="T5"/>
                </a:cxn>
                <a:cxn ang="0">
                  <a:pos x="T6" y="T7"/>
                </a:cxn>
                <a:cxn ang="0">
                  <a:pos x="T8" y="T9"/>
                </a:cxn>
              </a:cxnLst>
              <a:rect l="0" t="0" r="r" b="b"/>
              <a:pathLst>
                <a:path w="66" h="67">
                  <a:moveTo>
                    <a:pt x="33" y="0"/>
                  </a:moveTo>
                  <a:cubicBezTo>
                    <a:pt x="52" y="0"/>
                    <a:pt x="66" y="15"/>
                    <a:pt x="66" y="33"/>
                  </a:cubicBezTo>
                  <a:cubicBezTo>
                    <a:pt x="66" y="51"/>
                    <a:pt x="51" y="67"/>
                    <a:pt x="33" y="66"/>
                  </a:cubicBezTo>
                  <a:cubicBezTo>
                    <a:pt x="15" y="66"/>
                    <a:pt x="0" y="51"/>
                    <a:pt x="0" y="33"/>
                  </a:cubicBezTo>
                  <a:cubicBezTo>
                    <a:pt x="0" y="15"/>
                    <a:pt x="15" y="0"/>
                    <a:pt x="33" y="0"/>
                  </a:cubicBezTo>
                  <a:close/>
                </a:path>
              </a:pathLst>
            </a:custGeom>
            <a:solidFill>
              <a:srgbClr val="142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endParaRPr>
            </a:p>
          </p:txBody>
        </p:sp>
        <p:grpSp>
          <p:nvGrpSpPr>
            <p:cNvPr id="1457" name="Group 1456"/>
            <p:cNvGrpSpPr/>
            <p:nvPr/>
          </p:nvGrpSpPr>
          <p:grpSpPr>
            <a:xfrm>
              <a:off x="146209" y="3549558"/>
              <a:ext cx="188247" cy="135581"/>
              <a:chOff x="4613275" y="65088"/>
              <a:chExt cx="1106488" cy="796925"/>
            </a:xfrm>
          </p:grpSpPr>
          <p:sp>
            <p:nvSpPr>
              <p:cNvPr id="1458" name="Freeform 1457"/>
              <p:cNvSpPr>
                <a:spLocks noEditPoints="1"/>
              </p:cNvSpPr>
              <p:nvPr/>
            </p:nvSpPr>
            <p:spPr bwMode="auto">
              <a:xfrm>
                <a:off x="5183188" y="130175"/>
                <a:ext cx="382588" cy="511175"/>
              </a:xfrm>
              <a:custGeom>
                <a:avLst/>
                <a:gdLst>
                  <a:gd name="T0" fmla="*/ 562 w 590"/>
                  <a:gd name="T1" fmla="*/ 34 h 788"/>
                  <a:gd name="T2" fmla="*/ 578 w 590"/>
                  <a:gd name="T3" fmla="*/ 172 h 788"/>
                  <a:gd name="T4" fmla="*/ 458 w 590"/>
                  <a:gd name="T5" fmla="*/ 222 h 788"/>
                  <a:gd name="T6" fmla="*/ 398 w 590"/>
                  <a:gd name="T7" fmla="*/ 107 h 788"/>
                  <a:gd name="T8" fmla="*/ 479 w 590"/>
                  <a:gd name="T9" fmla="*/ 2 h 788"/>
                  <a:gd name="T10" fmla="*/ 475 w 590"/>
                  <a:gd name="T11" fmla="*/ 52 h 788"/>
                  <a:gd name="T12" fmla="*/ 446 w 590"/>
                  <a:gd name="T13" fmla="*/ 132 h 788"/>
                  <a:gd name="T14" fmla="*/ 481 w 590"/>
                  <a:gd name="T15" fmla="*/ 182 h 788"/>
                  <a:gd name="T16" fmla="*/ 536 w 590"/>
                  <a:gd name="T17" fmla="*/ 153 h 788"/>
                  <a:gd name="T18" fmla="*/ 527 w 590"/>
                  <a:gd name="T19" fmla="*/ 65 h 788"/>
                  <a:gd name="T20" fmla="*/ 375 w 590"/>
                  <a:gd name="T21" fmla="*/ 283 h 788"/>
                  <a:gd name="T22" fmla="*/ 459 w 590"/>
                  <a:gd name="T23" fmla="*/ 366 h 788"/>
                  <a:gd name="T24" fmla="*/ 416 w 590"/>
                  <a:gd name="T25" fmla="*/ 496 h 788"/>
                  <a:gd name="T26" fmla="*/ 300 w 590"/>
                  <a:gd name="T27" fmla="*/ 481 h 788"/>
                  <a:gd name="T28" fmla="*/ 287 w 590"/>
                  <a:gd name="T29" fmla="*/ 332 h 788"/>
                  <a:gd name="T30" fmla="*/ 375 w 590"/>
                  <a:gd name="T31" fmla="*/ 283 h 788"/>
                  <a:gd name="T32" fmla="*/ 333 w 590"/>
                  <a:gd name="T33" fmla="*/ 347 h 788"/>
                  <a:gd name="T34" fmla="*/ 327 w 590"/>
                  <a:gd name="T35" fmla="*/ 440 h 788"/>
                  <a:gd name="T36" fmla="*/ 380 w 590"/>
                  <a:gd name="T37" fmla="*/ 464 h 788"/>
                  <a:gd name="T38" fmla="*/ 416 w 590"/>
                  <a:gd name="T39" fmla="*/ 398 h 788"/>
                  <a:gd name="T40" fmla="*/ 384 w 590"/>
                  <a:gd name="T41" fmla="*/ 334 h 788"/>
                  <a:gd name="T42" fmla="*/ 130 w 590"/>
                  <a:gd name="T43" fmla="*/ 563 h 788"/>
                  <a:gd name="T44" fmla="*/ 193 w 590"/>
                  <a:gd name="T45" fmla="*/ 670 h 788"/>
                  <a:gd name="T46" fmla="*/ 111 w 590"/>
                  <a:gd name="T47" fmla="*/ 785 h 788"/>
                  <a:gd name="T48" fmla="*/ 6 w 590"/>
                  <a:gd name="T49" fmla="*/ 709 h 788"/>
                  <a:gd name="T50" fmla="*/ 47 w 590"/>
                  <a:gd name="T51" fmla="*/ 573 h 788"/>
                  <a:gd name="T52" fmla="*/ 503 w 590"/>
                  <a:gd name="T53" fmla="*/ 557 h 788"/>
                  <a:gd name="T54" fmla="*/ 586 w 590"/>
                  <a:gd name="T55" fmla="*/ 640 h 788"/>
                  <a:gd name="T56" fmla="*/ 544 w 590"/>
                  <a:gd name="T57" fmla="*/ 770 h 788"/>
                  <a:gd name="T58" fmla="*/ 428 w 590"/>
                  <a:gd name="T59" fmla="*/ 755 h 788"/>
                  <a:gd name="T60" fmla="*/ 414 w 590"/>
                  <a:gd name="T61" fmla="*/ 605 h 788"/>
                  <a:gd name="T62" fmla="*/ 503 w 590"/>
                  <a:gd name="T63" fmla="*/ 557 h 788"/>
                  <a:gd name="T64" fmla="*/ 64 w 590"/>
                  <a:gd name="T65" fmla="*/ 620 h 788"/>
                  <a:gd name="T66" fmla="*/ 59 w 590"/>
                  <a:gd name="T67" fmla="*/ 714 h 788"/>
                  <a:gd name="T68" fmla="*/ 111 w 590"/>
                  <a:gd name="T69" fmla="*/ 737 h 788"/>
                  <a:gd name="T70" fmla="*/ 147 w 590"/>
                  <a:gd name="T71" fmla="*/ 671 h 788"/>
                  <a:gd name="T72" fmla="*/ 116 w 590"/>
                  <a:gd name="T73" fmla="*/ 607 h 788"/>
                  <a:gd name="T74" fmla="*/ 474 w 590"/>
                  <a:gd name="T75" fmla="*/ 608 h 788"/>
                  <a:gd name="T76" fmla="*/ 446 w 590"/>
                  <a:gd name="T77" fmla="*/ 687 h 788"/>
                  <a:gd name="T78" fmla="*/ 480 w 590"/>
                  <a:gd name="T79" fmla="*/ 738 h 788"/>
                  <a:gd name="T80" fmla="*/ 535 w 590"/>
                  <a:gd name="T81" fmla="*/ 708 h 788"/>
                  <a:gd name="T82" fmla="*/ 527 w 590"/>
                  <a:gd name="T83" fmla="*/ 62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788">
                    <a:moveTo>
                      <a:pt x="503" y="1"/>
                    </a:moveTo>
                    <a:cubicBezTo>
                      <a:pt x="511" y="2"/>
                      <a:pt x="519" y="4"/>
                      <a:pt x="527" y="8"/>
                    </a:cubicBezTo>
                    <a:cubicBezTo>
                      <a:pt x="541" y="14"/>
                      <a:pt x="553" y="23"/>
                      <a:pt x="562" y="34"/>
                    </a:cubicBezTo>
                    <a:cubicBezTo>
                      <a:pt x="574" y="49"/>
                      <a:pt x="582" y="66"/>
                      <a:pt x="587" y="84"/>
                    </a:cubicBezTo>
                    <a:cubicBezTo>
                      <a:pt x="589" y="95"/>
                      <a:pt x="590" y="105"/>
                      <a:pt x="590" y="114"/>
                    </a:cubicBezTo>
                    <a:cubicBezTo>
                      <a:pt x="590" y="136"/>
                      <a:pt x="586" y="154"/>
                      <a:pt x="578" y="172"/>
                    </a:cubicBezTo>
                    <a:cubicBezTo>
                      <a:pt x="570" y="189"/>
                      <a:pt x="559" y="203"/>
                      <a:pt x="544" y="214"/>
                    </a:cubicBezTo>
                    <a:cubicBezTo>
                      <a:pt x="533" y="222"/>
                      <a:pt x="521" y="227"/>
                      <a:pt x="508" y="230"/>
                    </a:cubicBezTo>
                    <a:cubicBezTo>
                      <a:pt x="490" y="232"/>
                      <a:pt x="474" y="230"/>
                      <a:pt x="458" y="222"/>
                    </a:cubicBezTo>
                    <a:cubicBezTo>
                      <a:pt x="446" y="217"/>
                      <a:pt x="436" y="209"/>
                      <a:pt x="428" y="199"/>
                    </a:cubicBezTo>
                    <a:cubicBezTo>
                      <a:pt x="416" y="186"/>
                      <a:pt x="408" y="171"/>
                      <a:pt x="403" y="153"/>
                    </a:cubicBezTo>
                    <a:cubicBezTo>
                      <a:pt x="398" y="138"/>
                      <a:pt x="397" y="123"/>
                      <a:pt x="398" y="107"/>
                    </a:cubicBezTo>
                    <a:cubicBezTo>
                      <a:pt x="400" y="87"/>
                      <a:pt x="405" y="68"/>
                      <a:pt x="415" y="50"/>
                    </a:cubicBezTo>
                    <a:cubicBezTo>
                      <a:pt x="422" y="38"/>
                      <a:pt x="432" y="27"/>
                      <a:pt x="444" y="18"/>
                    </a:cubicBezTo>
                    <a:cubicBezTo>
                      <a:pt x="454" y="10"/>
                      <a:pt x="466" y="4"/>
                      <a:pt x="479" y="2"/>
                    </a:cubicBezTo>
                    <a:cubicBezTo>
                      <a:pt x="487" y="1"/>
                      <a:pt x="495" y="0"/>
                      <a:pt x="503" y="1"/>
                    </a:cubicBezTo>
                    <a:close/>
                    <a:moveTo>
                      <a:pt x="496" y="46"/>
                    </a:moveTo>
                    <a:cubicBezTo>
                      <a:pt x="488" y="46"/>
                      <a:pt x="481" y="48"/>
                      <a:pt x="475" y="52"/>
                    </a:cubicBezTo>
                    <a:cubicBezTo>
                      <a:pt x="469" y="56"/>
                      <a:pt x="465" y="60"/>
                      <a:pt x="461" y="65"/>
                    </a:cubicBezTo>
                    <a:cubicBezTo>
                      <a:pt x="456" y="72"/>
                      <a:pt x="452" y="79"/>
                      <a:pt x="449" y="87"/>
                    </a:cubicBezTo>
                    <a:cubicBezTo>
                      <a:pt x="444" y="102"/>
                      <a:pt x="443" y="117"/>
                      <a:pt x="446" y="132"/>
                    </a:cubicBezTo>
                    <a:cubicBezTo>
                      <a:pt x="447" y="141"/>
                      <a:pt x="451" y="150"/>
                      <a:pt x="455" y="158"/>
                    </a:cubicBezTo>
                    <a:cubicBezTo>
                      <a:pt x="459" y="164"/>
                      <a:pt x="463" y="169"/>
                      <a:pt x="468" y="174"/>
                    </a:cubicBezTo>
                    <a:cubicBezTo>
                      <a:pt x="472" y="177"/>
                      <a:pt x="476" y="180"/>
                      <a:pt x="481" y="182"/>
                    </a:cubicBezTo>
                    <a:cubicBezTo>
                      <a:pt x="490" y="186"/>
                      <a:pt x="499" y="186"/>
                      <a:pt x="508" y="182"/>
                    </a:cubicBezTo>
                    <a:cubicBezTo>
                      <a:pt x="513" y="180"/>
                      <a:pt x="517" y="177"/>
                      <a:pt x="521" y="173"/>
                    </a:cubicBezTo>
                    <a:cubicBezTo>
                      <a:pt x="527" y="167"/>
                      <a:pt x="532" y="160"/>
                      <a:pt x="536" y="153"/>
                    </a:cubicBezTo>
                    <a:cubicBezTo>
                      <a:pt x="541" y="141"/>
                      <a:pt x="543" y="128"/>
                      <a:pt x="544" y="116"/>
                    </a:cubicBezTo>
                    <a:cubicBezTo>
                      <a:pt x="544" y="107"/>
                      <a:pt x="542" y="98"/>
                      <a:pt x="540" y="90"/>
                    </a:cubicBezTo>
                    <a:cubicBezTo>
                      <a:pt x="537" y="81"/>
                      <a:pt x="533" y="73"/>
                      <a:pt x="527" y="65"/>
                    </a:cubicBezTo>
                    <a:cubicBezTo>
                      <a:pt x="523" y="60"/>
                      <a:pt x="518" y="55"/>
                      <a:pt x="512" y="52"/>
                    </a:cubicBezTo>
                    <a:cubicBezTo>
                      <a:pt x="507" y="49"/>
                      <a:pt x="502" y="47"/>
                      <a:pt x="496" y="46"/>
                    </a:cubicBezTo>
                    <a:close/>
                    <a:moveTo>
                      <a:pt x="375" y="283"/>
                    </a:moveTo>
                    <a:cubicBezTo>
                      <a:pt x="383" y="284"/>
                      <a:pt x="391" y="286"/>
                      <a:pt x="399" y="290"/>
                    </a:cubicBezTo>
                    <a:cubicBezTo>
                      <a:pt x="413" y="296"/>
                      <a:pt x="425" y="305"/>
                      <a:pt x="434" y="316"/>
                    </a:cubicBezTo>
                    <a:cubicBezTo>
                      <a:pt x="446" y="331"/>
                      <a:pt x="454" y="348"/>
                      <a:pt x="459" y="366"/>
                    </a:cubicBezTo>
                    <a:cubicBezTo>
                      <a:pt x="461" y="377"/>
                      <a:pt x="463" y="387"/>
                      <a:pt x="462" y="396"/>
                    </a:cubicBezTo>
                    <a:cubicBezTo>
                      <a:pt x="463" y="418"/>
                      <a:pt x="458" y="436"/>
                      <a:pt x="450" y="454"/>
                    </a:cubicBezTo>
                    <a:cubicBezTo>
                      <a:pt x="442" y="471"/>
                      <a:pt x="431" y="485"/>
                      <a:pt x="416" y="496"/>
                    </a:cubicBezTo>
                    <a:cubicBezTo>
                      <a:pt x="405" y="504"/>
                      <a:pt x="393" y="509"/>
                      <a:pt x="380" y="512"/>
                    </a:cubicBezTo>
                    <a:cubicBezTo>
                      <a:pt x="362" y="514"/>
                      <a:pt x="346" y="512"/>
                      <a:pt x="330" y="504"/>
                    </a:cubicBezTo>
                    <a:cubicBezTo>
                      <a:pt x="318" y="499"/>
                      <a:pt x="308" y="491"/>
                      <a:pt x="300" y="481"/>
                    </a:cubicBezTo>
                    <a:cubicBezTo>
                      <a:pt x="288" y="468"/>
                      <a:pt x="280" y="453"/>
                      <a:pt x="275" y="435"/>
                    </a:cubicBezTo>
                    <a:cubicBezTo>
                      <a:pt x="271" y="420"/>
                      <a:pt x="269" y="405"/>
                      <a:pt x="270" y="389"/>
                    </a:cubicBezTo>
                    <a:cubicBezTo>
                      <a:pt x="272" y="369"/>
                      <a:pt x="277" y="350"/>
                      <a:pt x="287" y="332"/>
                    </a:cubicBezTo>
                    <a:cubicBezTo>
                      <a:pt x="294" y="320"/>
                      <a:pt x="304" y="309"/>
                      <a:pt x="316" y="300"/>
                    </a:cubicBezTo>
                    <a:cubicBezTo>
                      <a:pt x="326" y="292"/>
                      <a:pt x="338" y="286"/>
                      <a:pt x="351" y="284"/>
                    </a:cubicBezTo>
                    <a:cubicBezTo>
                      <a:pt x="359" y="283"/>
                      <a:pt x="367" y="282"/>
                      <a:pt x="375" y="283"/>
                    </a:cubicBezTo>
                    <a:close/>
                    <a:moveTo>
                      <a:pt x="368" y="328"/>
                    </a:moveTo>
                    <a:cubicBezTo>
                      <a:pt x="360" y="328"/>
                      <a:pt x="353" y="330"/>
                      <a:pt x="347" y="334"/>
                    </a:cubicBezTo>
                    <a:cubicBezTo>
                      <a:pt x="341" y="338"/>
                      <a:pt x="337" y="342"/>
                      <a:pt x="333" y="347"/>
                    </a:cubicBezTo>
                    <a:cubicBezTo>
                      <a:pt x="328" y="354"/>
                      <a:pt x="324" y="361"/>
                      <a:pt x="321" y="369"/>
                    </a:cubicBezTo>
                    <a:cubicBezTo>
                      <a:pt x="316" y="384"/>
                      <a:pt x="315" y="399"/>
                      <a:pt x="318" y="414"/>
                    </a:cubicBezTo>
                    <a:cubicBezTo>
                      <a:pt x="319" y="423"/>
                      <a:pt x="323" y="432"/>
                      <a:pt x="327" y="440"/>
                    </a:cubicBezTo>
                    <a:cubicBezTo>
                      <a:pt x="331" y="446"/>
                      <a:pt x="335" y="451"/>
                      <a:pt x="340" y="456"/>
                    </a:cubicBezTo>
                    <a:cubicBezTo>
                      <a:pt x="344" y="459"/>
                      <a:pt x="348" y="462"/>
                      <a:pt x="353" y="464"/>
                    </a:cubicBezTo>
                    <a:cubicBezTo>
                      <a:pt x="362" y="468"/>
                      <a:pt x="371" y="468"/>
                      <a:pt x="380" y="464"/>
                    </a:cubicBezTo>
                    <a:cubicBezTo>
                      <a:pt x="385" y="462"/>
                      <a:pt x="389" y="459"/>
                      <a:pt x="393" y="455"/>
                    </a:cubicBezTo>
                    <a:cubicBezTo>
                      <a:pt x="399" y="449"/>
                      <a:pt x="404" y="443"/>
                      <a:pt x="408" y="435"/>
                    </a:cubicBezTo>
                    <a:cubicBezTo>
                      <a:pt x="413" y="423"/>
                      <a:pt x="415" y="411"/>
                      <a:pt x="416" y="398"/>
                    </a:cubicBezTo>
                    <a:cubicBezTo>
                      <a:pt x="416" y="389"/>
                      <a:pt x="414" y="380"/>
                      <a:pt x="412" y="372"/>
                    </a:cubicBezTo>
                    <a:cubicBezTo>
                      <a:pt x="409" y="363"/>
                      <a:pt x="405" y="355"/>
                      <a:pt x="399" y="347"/>
                    </a:cubicBezTo>
                    <a:cubicBezTo>
                      <a:pt x="395" y="342"/>
                      <a:pt x="390" y="337"/>
                      <a:pt x="384" y="334"/>
                    </a:cubicBezTo>
                    <a:cubicBezTo>
                      <a:pt x="380" y="331"/>
                      <a:pt x="374" y="329"/>
                      <a:pt x="368" y="328"/>
                    </a:cubicBezTo>
                    <a:close/>
                    <a:moveTo>
                      <a:pt x="107" y="557"/>
                    </a:moveTo>
                    <a:cubicBezTo>
                      <a:pt x="115" y="557"/>
                      <a:pt x="123" y="560"/>
                      <a:pt x="130" y="563"/>
                    </a:cubicBezTo>
                    <a:cubicBezTo>
                      <a:pt x="144" y="569"/>
                      <a:pt x="156" y="578"/>
                      <a:pt x="166" y="590"/>
                    </a:cubicBezTo>
                    <a:cubicBezTo>
                      <a:pt x="178" y="605"/>
                      <a:pt x="186" y="621"/>
                      <a:pt x="190" y="640"/>
                    </a:cubicBezTo>
                    <a:cubicBezTo>
                      <a:pt x="192" y="650"/>
                      <a:pt x="194" y="661"/>
                      <a:pt x="193" y="670"/>
                    </a:cubicBezTo>
                    <a:cubicBezTo>
                      <a:pt x="194" y="691"/>
                      <a:pt x="190" y="710"/>
                      <a:pt x="181" y="728"/>
                    </a:cubicBezTo>
                    <a:cubicBezTo>
                      <a:pt x="173" y="744"/>
                      <a:pt x="162" y="759"/>
                      <a:pt x="147" y="770"/>
                    </a:cubicBezTo>
                    <a:cubicBezTo>
                      <a:pt x="136" y="778"/>
                      <a:pt x="124" y="783"/>
                      <a:pt x="111" y="785"/>
                    </a:cubicBezTo>
                    <a:cubicBezTo>
                      <a:pt x="94" y="788"/>
                      <a:pt x="77" y="785"/>
                      <a:pt x="61" y="778"/>
                    </a:cubicBezTo>
                    <a:cubicBezTo>
                      <a:pt x="50" y="772"/>
                      <a:pt x="40" y="765"/>
                      <a:pt x="31" y="755"/>
                    </a:cubicBezTo>
                    <a:cubicBezTo>
                      <a:pt x="19" y="741"/>
                      <a:pt x="11" y="726"/>
                      <a:pt x="6" y="709"/>
                    </a:cubicBezTo>
                    <a:cubicBezTo>
                      <a:pt x="2" y="694"/>
                      <a:pt x="0" y="678"/>
                      <a:pt x="1" y="662"/>
                    </a:cubicBezTo>
                    <a:cubicBezTo>
                      <a:pt x="3" y="642"/>
                      <a:pt x="8" y="623"/>
                      <a:pt x="18" y="605"/>
                    </a:cubicBezTo>
                    <a:cubicBezTo>
                      <a:pt x="26" y="593"/>
                      <a:pt x="35" y="582"/>
                      <a:pt x="47" y="573"/>
                    </a:cubicBezTo>
                    <a:cubicBezTo>
                      <a:pt x="57" y="565"/>
                      <a:pt x="69" y="560"/>
                      <a:pt x="82" y="557"/>
                    </a:cubicBezTo>
                    <a:cubicBezTo>
                      <a:pt x="90" y="556"/>
                      <a:pt x="99" y="556"/>
                      <a:pt x="107" y="557"/>
                    </a:cubicBezTo>
                    <a:close/>
                    <a:moveTo>
                      <a:pt x="503" y="557"/>
                    </a:moveTo>
                    <a:cubicBezTo>
                      <a:pt x="511" y="557"/>
                      <a:pt x="519" y="560"/>
                      <a:pt x="527" y="563"/>
                    </a:cubicBezTo>
                    <a:cubicBezTo>
                      <a:pt x="541" y="569"/>
                      <a:pt x="552" y="578"/>
                      <a:pt x="562" y="590"/>
                    </a:cubicBezTo>
                    <a:cubicBezTo>
                      <a:pt x="574" y="605"/>
                      <a:pt x="582" y="621"/>
                      <a:pt x="586" y="640"/>
                    </a:cubicBezTo>
                    <a:cubicBezTo>
                      <a:pt x="589" y="650"/>
                      <a:pt x="590" y="661"/>
                      <a:pt x="590" y="670"/>
                    </a:cubicBezTo>
                    <a:cubicBezTo>
                      <a:pt x="590" y="691"/>
                      <a:pt x="586" y="710"/>
                      <a:pt x="578" y="728"/>
                    </a:cubicBezTo>
                    <a:cubicBezTo>
                      <a:pt x="570" y="744"/>
                      <a:pt x="559" y="759"/>
                      <a:pt x="544" y="770"/>
                    </a:cubicBezTo>
                    <a:cubicBezTo>
                      <a:pt x="533" y="778"/>
                      <a:pt x="521" y="783"/>
                      <a:pt x="507" y="785"/>
                    </a:cubicBezTo>
                    <a:cubicBezTo>
                      <a:pt x="490" y="788"/>
                      <a:pt x="473" y="785"/>
                      <a:pt x="458" y="778"/>
                    </a:cubicBezTo>
                    <a:cubicBezTo>
                      <a:pt x="446" y="772"/>
                      <a:pt x="436" y="765"/>
                      <a:pt x="428" y="755"/>
                    </a:cubicBezTo>
                    <a:cubicBezTo>
                      <a:pt x="416" y="741"/>
                      <a:pt x="407" y="726"/>
                      <a:pt x="402" y="709"/>
                    </a:cubicBezTo>
                    <a:cubicBezTo>
                      <a:pt x="398" y="694"/>
                      <a:pt x="397" y="678"/>
                      <a:pt x="397" y="662"/>
                    </a:cubicBezTo>
                    <a:cubicBezTo>
                      <a:pt x="399" y="642"/>
                      <a:pt x="404" y="623"/>
                      <a:pt x="414" y="605"/>
                    </a:cubicBezTo>
                    <a:cubicBezTo>
                      <a:pt x="422" y="593"/>
                      <a:pt x="431" y="582"/>
                      <a:pt x="443" y="573"/>
                    </a:cubicBezTo>
                    <a:cubicBezTo>
                      <a:pt x="454" y="565"/>
                      <a:pt x="466" y="560"/>
                      <a:pt x="478" y="557"/>
                    </a:cubicBezTo>
                    <a:cubicBezTo>
                      <a:pt x="487" y="556"/>
                      <a:pt x="495" y="556"/>
                      <a:pt x="503" y="557"/>
                    </a:cubicBezTo>
                    <a:close/>
                    <a:moveTo>
                      <a:pt x="99" y="602"/>
                    </a:moveTo>
                    <a:cubicBezTo>
                      <a:pt x="91" y="602"/>
                      <a:pt x="84" y="604"/>
                      <a:pt x="78" y="608"/>
                    </a:cubicBezTo>
                    <a:cubicBezTo>
                      <a:pt x="73" y="611"/>
                      <a:pt x="68" y="615"/>
                      <a:pt x="64" y="620"/>
                    </a:cubicBezTo>
                    <a:cubicBezTo>
                      <a:pt x="59" y="627"/>
                      <a:pt x="55" y="634"/>
                      <a:pt x="52" y="643"/>
                    </a:cubicBezTo>
                    <a:cubicBezTo>
                      <a:pt x="48" y="658"/>
                      <a:pt x="47" y="672"/>
                      <a:pt x="49" y="687"/>
                    </a:cubicBezTo>
                    <a:cubicBezTo>
                      <a:pt x="51" y="697"/>
                      <a:pt x="54" y="706"/>
                      <a:pt x="59" y="714"/>
                    </a:cubicBezTo>
                    <a:cubicBezTo>
                      <a:pt x="62" y="720"/>
                      <a:pt x="66" y="725"/>
                      <a:pt x="71" y="730"/>
                    </a:cubicBezTo>
                    <a:cubicBezTo>
                      <a:pt x="75" y="733"/>
                      <a:pt x="79" y="736"/>
                      <a:pt x="84" y="738"/>
                    </a:cubicBezTo>
                    <a:cubicBezTo>
                      <a:pt x="93" y="741"/>
                      <a:pt x="102" y="741"/>
                      <a:pt x="111" y="737"/>
                    </a:cubicBezTo>
                    <a:cubicBezTo>
                      <a:pt x="116" y="735"/>
                      <a:pt x="121" y="732"/>
                      <a:pt x="125" y="729"/>
                    </a:cubicBezTo>
                    <a:cubicBezTo>
                      <a:pt x="131" y="723"/>
                      <a:pt x="135" y="716"/>
                      <a:pt x="139" y="708"/>
                    </a:cubicBezTo>
                    <a:cubicBezTo>
                      <a:pt x="144" y="697"/>
                      <a:pt x="147" y="684"/>
                      <a:pt x="147" y="671"/>
                    </a:cubicBezTo>
                    <a:cubicBezTo>
                      <a:pt x="147" y="662"/>
                      <a:pt x="146" y="654"/>
                      <a:pt x="143" y="646"/>
                    </a:cubicBezTo>
                    <a:cubicBezTo>
                      <a:pt x="141" y="637"/>
                      <a:pt x="137" y="628"/>
                      <a:pt x="131" y="621"/>
                    </a:cubicBezTo>
                    <a:cubicBezTo>
                      <a:pt x="127" y="615"/>
                      <a:pt x="122" y="610"/>
                      <a:pt x="116" y="607"/>
                    </a:cubicBezTo>
                    <a:cubicBezTo>
                      <a:pt x="111" y="604"/>
                      <a:pt x="105" y="602"/>
                      <a:pt x="99" y="602"/>
                    </a:cubicBezTo>
                    <a:close/>
                    <a:moveTo>
                      <a:pt x="495" y="602"/>
                    </a:moveTo>
                    <a:cubicBezTo>
                      <a:pt x="488" y="602"/>
                      <a:pt x="481" y="604"/>
                      <a:pt x="474" y="608"/>
                    </a:cubicBezTo>
                    <a:cubicBezTo>
                      <a:pt x="469" y="611"/>
                      <a:pt x="464" y="615"/>
                      <a:pt x="461" y="620"/>
                    </a:cubicBezTo>
                    <a:cubicBezTo>
                      <a:pt x="455" y="627"/>
                      <a:pt x="451" y="634"/>
                      <a:pt x="449" y="643"/>
                    </a:cubicBezTo>
                    <a:cubicBezTo>
                      <a:pt x="444" y="658"/>
                      <a:pt x="443" y="672"/>
                      <a:pt x="446" y="687"/>
                    </a:cubicBezTo>
                    <a:cubicBezTo>
                      <a:pt x="447" y="697"/>
                      <a:pt x="450" y="706"/>
                      <a:pt x="455" y="714"/>
                    </a:cubicBezTo>
                    <a:cubicBezTo>
                      <a:pt x="458" y="720"/>
                      <a:pt x="462" y="725"/>
                      <a:pt x="468" y="730"/>
                    </a:cubicBezTo>
                    <a:cubicBezTo>
                      <a:pt x="471" y="733"/>
                      <a:pt x="476" y="736"/>
                      <a:pt x="480" y="738"/>
                    </a:cubicBezTo>
                    <a:cubicBezTo>
                      <a:pt x="489" y="741"/>
                      <a:pt x="498" y="741"/>
                      <a:pt x="508" y="737"/>
                    </a:cubicBezTo>
                    <a:cubicBezTo>
                      <a:pt x="513" y="735"/>
                      <a:pt x="517" y="732"/>
                      <a:pt x="521" y="729"/>
                    </a:cubicBezTo>
                    <a:cubicBezTo>
                      <a:pt x="527" y="723"/>
                      <a:pt x="532" y="716"/>
                      <a:pt x="535" y="708"/>
                    </a:cubicBezTo>
                    <a:cubicBezTo>
                      <a:pt x="541" y="697"/>
                      <a:pt x="543" y="684"/>
                      <a:pt x="543" y="671"/>
                    </a:cubicBezTo>
                    <a:cubicBezTo>
                      <a:pt x="543" y="662"/>
                      <a:pt x="542" y="654"/>
                      <a:pt x="540" y="646"/>
                    </a:cubicBezTo>
                    <a:cubicBezTo>
                      <a:pt x="537" y="637"/>
                      <a:pt x="533" y="628"/>
                      <a:pt x="527" y="621"/>
                    </a:cubicBezTo>
                    <a:cubicBezTo>
                      <a:pt x="523" y="615"/>
                      <a:pt x="518" y="610"/>
                      <a:pt x="512" y="607"/>
                    </a:cubicBezTo>
                    <a:cubicBezTo>
                      <a:pt x="507" y="604"/>
                      <a:pt x="501" y="602"/>
                      <a:pt x="495" y="602"/>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59" name="Freeform 1458"/>
              <p:cNvSpPr>
                <a:spLocks noEditPoints="1"/>
              </p:cNvSpPr>
              <p:nvPr/>
            </p:nvSpPr>
            <p:spPr bwMode="auto">
              <a:xfrm>
                <a:off x="5197475" y="130175"/>
                <a:ext cx="522288" cy="511175"/>
              </a:xfrm>
              <a:custGeom>
                <a:avLst/>
                <a:gdLst>
                  <a:gd name="T0" fmla="*/ 94 w 805"/>
                  <a:gd name="T1" fmla="*/ 23 h 785"/>
                  <a:gd name="T2" fmla="*/ 94 w 805"/>
                  <a:gd name="T3" fmla="*/ 179 h 785"/>
                  <a:gd name="T4" fmla="*/ 139 w 805"/>
                  <a:gd name="T5" fmla="*/ 198 h 785"/>
                  <a:gd name="T6" fmla="*/ 21 w 805"/>
                  <a:gd name="T7" fmla="*/ 227 h 785"/>
                  <a:gd name="T8" fmla="*/ 43 w 805"/>
                  <a:gd name="T9" fmla="*/ 182 h 785"/>
                  <a:gd name="T10" fmla="*/ 48 w 805"/>
                  <a:gd name="T11" fmla="*/ 172 h 785"/>
                  <a:gd name="T12" fmla="*/ 44 w 805"/>
                  <a:gd name="T13" fmla="*/ 45 h 785"/>
                  <a:gd name="T14" fmla="*/ 27 w 805"/>
                  <a:gd name="T15" fmla="*/ 1 h 785"/>
                  <a:gd name="T16" fmla="*/ 266 w 805"/>
                  <a:gd name="T17" fmla="*/ 0 h 785"/>
                  <a:gd name="T18" fmla="*/ 285 w 805"/>
                  <a:gd name="T19" fmla="*/ 101 h 785"/>
                  <a:gd name="T20" fmla="*/ 296 w 805"/>
                  <a:gd name="T21" fmla="*/ 182 h 785"/>
                  <a:gd name="T22" fmla="*/ 304 w 805"/>
                  <a:gd name="T23" fmla="*/ 227 h 785"/>
                  <a:gd name="T24" fmla="*/ 205 w 805"/>
                  <a:gd name="T25" fmla="*/ 184 h 785"/>
                  <a:gd name="T26" fmla="*/ 238 w 805"/>
                  <a:gd name="T27" fmla="*/ 180 h 785"/>
                  <a:gd name="T28" fmla="*/ 238 w 805"/>
                  <a:gd name="T29" fmla="*/ 47 h 785"/>
                  <a:gd name="T30" fmla="*/ 217 w 805"/>
                  <a:gd name="T31" fmla="*/ 45 h 785"/>
                  <a:gd name="T32" fmla="*/ 257 w 805"/>
                  <a:gd name="T33" fmla="*/ 0 h 785"/>
                  <a:gd name="T34" fmla="*/ 175 w 805"/>
                  <a:gd name="T35" fmla="*/ 307 h 785"/>
                  <a:gd name="T36" fmla="*/ 175 w 805"/>
                  <a:gd name="T37" fmla="*/ 462 h 785"/>
                  <a:gd name="T38" fmla="*/ 219 w 805"/>
                  <a:gd name="T39" fmla="*/ 481 h 785"/>
                  <a:gd name="T40" fmla="*/ 101 w 805"/>
                  <a:gd name="T41" fmla="*/ 510 h 785"/>
                  <a:gd name="T42" fmla="*/ 123 w 805"/>
                  <a:gd name="T43" fmla="*/ 465 h 785"/>
                  <a:gd name="T44" fmla="*/ 128 w 805"/>
                  <a:gd name="T45" fmla="*/ 455 h 785"/>
                  <a:gd name="T46" fmla="*/ 125 w 805"/>
                  <a:gd name="T47" fmla="*/ 328 h 785"/>
                  <a:gd name="T48" fmla="*/ 108 w 805"/>
                  <a:gd name="T49" fmla="*/ 284 h 785"/>
                  <a:gd name="T50" fmla="*/ 541 w 805"/>
                  <a:gd name="T51" fmla="*/ 283 h 785"/>
                  <a:gd name="T52" fmla="*/ 560 w 805"/>
                  <a:gd name="T53" fmla="*/ 384 h 785"/>
                  <a:gd name="T54" fmla="*/ 571 w 805"/>
                  <a:gd name="T55" fmla="*/ 465 h 785"/>
                  <a:gd name="T56" fmla="*/ 579 w 805"/>
                  <a:gd name="T57" fmla="*/ 511 h 785"/>
                  <a:gd name="T58" fmla="*/ 480 w 805"/>
                  <a:gd name="T59" fmla="*/ 467 h 785"/>
                  <a:gd name="T60" fmla="*/ 514 w 805"/>
                  <a:gd name="T61" fmla="*/ 464 h 785"/>
                  <a:gd name="T62" fmla="*/ 514 w 805"/>
                  <a:gd name="T63" fmla="*/ 330 h 785"/>
                  <a:gd name="T64" fmla="*/ 493 w 805"/>
                  <a:gd name="T65" fmla="*/ 329 h 785"/>
                  <a:gd name="T66" fmla="*/ 533 w 805"/>
                  <a:gd name="T67" fmla="*/ 283 h 785"/>
                  <a:gd name="T68" fmla="*/ 756 w 805"/>
                  <a:gd name="T69" fmla="*/ 307 h 785"/>
                  <a:gd name="T70" fmla="*/ 756 w 805"/>
                  <a:gd name="T71" fmla="*/ 462 h 785"/>
                  <a:gd name="T72" fmla="*/ 800 w 805"/>
                  <a:gd name="T73" fmla="*/ 481 h 785"/>
                  <a:gd name="T74" fmla="*/ 683 w 805"/>
                  <a:gd name="T75" fmla="*/ 510 h 785"/>
                  <a:gd name="T76" fmla="*/ 705 w 805"/>
                  <a:gd name="T77" fmla="*/ 465 h 785"/>
                  <a:gd name="T78" fmla="*/ 710 w 805"/>
                  <a:gd name="T79" fmla="*/ 455 h 785"/>
                  <a:gd name="T80" fmla="*/ 706 w 805"/>
                  <a:gd name="T81" fmla="*/ 328 h 785"/>
                  <a:gd name="T82" fmla="*/ 689 w 805"/>
                  <a:gd name="T83" fmla="*/ 284 h 785"/>
                  <a:gd name="T84" fmla="*/ 281 w 805"/>
                  <a:gd name="T85" fmla="*/ 558 h 785"/>
                  <a:gd name="T86" fmla="*/ 300 w 805"/>
                  <a:gd name="T87" fmla="*/ 658 h 785"/>
                  <a:gd name="T88" fmla="*/ 311 w 805"/>
                  <a:gd name="T89" fmla="*/ 740 h 785"/>
                  <a:gd name="T90" fmla="*/ 319 w 805"/>
                  <a:gd name="T91" fmla="*/ 785 h 785"/>
                  <a:gd name="T92" fmla="*/ 220 w 805"/>
                  <a:gd name="T93" fmla="*/ 742 h 785"/>
                  <a:gd name="T94" fmla="*/ 253 w 805"/>
                  <a:gd name="T95" fmla="*/ 738 h 785"/>
                  <a:gd name="T96" fmla="*/ 253 w 805"/>
                  <a:gd name="T97" fmla="*/ 605 h 785"/>
                  <a:gd name="T98" fmla="*/ 232 w 805"/>
                  <a:gd name="T99" fmla="*/ 603 h 785"/>
                  <a:gd name="T100" fmla="*/ 273 w 805"/>
                  <a:gd name="T101" fmla="*/ 557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 h="785">
                    <a:moveTo>
                      <a:pt x="67" y="0"/>
                    </a:moveTo>
                    <a:cubicBezTo>
                      <a:pt x="70" y="0"/>
                      <a:pt x="73" y="0"/>
                      <a:pt x="75" y="0"/>
                    </a:cubicBezTo>
                    <a:cubicBezTo>
                      <a:pt x="85" y="1"/>
                      <a:pt x="94" y="10"/>
                      <a:pt x="94" y="20"/>
                    </a:cubicBezTo>
                    <a:cubicBezTo>
                      <a:pt x="94" y="22"/>
                      <a:pt x="94" y="23"/>
                      <a:pt x="94" y="23"/>
                    </a:cubicBezTo>
                    <a:cubicBezTo>
                      <a:pt x="94" y="49"/>
                      <a:pt x="94" y="75"/>
                      <a:pt x="94" y="101"/>
                    </a:cubicBezTo>
                    <a:cubicBezTo>
                      <a:pt x="94" y="101"/>
                      <a:pt x="94" y="101"/>
                      <a:pt x="94" y="101"/>
                    </a:cubicBezTo>
                    <a:cubicBezTo>
                      <a:pt x="94" y="124"/>
                      <a:pt x="94" y="148"/>
                      <a:pt x="94" y="171"/>
                    </a:cubicBezTo>
                    <a:cubicBezTo>
                      <a:pt x="94" y="174"/>
                      <a:pt x="94" y="176"/>
                      <a:pt x="94" y="179"/>
                    </a:cubicBezTo>
                    <a:cubicBezTo>
                      <a:pt x="94" y="181"/>
                      <a:pt x="96" y="182"/>
                      <a:pt x="97" y="182"/>
                    </a:cubicBezTo>
                    <a:cubicBezTo>
                      <a:pt x="100" y="182"/>
                      <a:pt x="103" y="182"/>
                      <a:pt x="106" y="182"/>
                    </a:cubicBezTo>
                    <a:cubicBezTo>
                      <a:pt x="110" y="182"/>
                      <a:pt x="114" y="182"/>
                      <a:pt x="117" y="182"/>
                    </a:cubicBezTo>
                    <a:cubicBezTo>
                      <a:pt x="127" y="182"/>
                      <a:pt x="136" y="189"/>
                      <a:pt x="139" y="198"/>
                    </a:cubicBezTo>
                    <a:cubicBezTo>
                      <a:pt x="143" y="213"/>
                      <a:pt x="132" y="226"/>
                      <a:pt x="120" y="227"/>
                    </a:cubicBezTo>
                    <a:cubicBezTo>
                      <a:pt x="118" y="227"/>
                      <a:pt x="116" y="227"/>
                      <a:pt x="113" y="227"/>
                    </a:cubicBezTo>
                    <a:cubicBezTo>
                      <a:pt x="85" y="227"/>
                      <a:pt x="56" y="227"/>
                      <a:pt x="27" y="227"/>
                    </a:cubicBezTo>
                    <a:cubicBezTo>
                      <a:pt x="25" y="227"/>
                      <a:pt x="23" y="227"/>
                      <a:pt x="21" y="227"/>
                    </a:cubicBezTo>
                    <a:cubicBezTo>
                      <a:pt x="11" y="226"/>
                      <a:pt x="2" y="218"/>
                      <a:pt x="1" y="208"/>
                    </a:cubicBezTo>
                    <a:cubicBezTo>
                      <a:pt x="0" y="199"/>
                      <a:pt x="4" y="189"/>
                      <a:pt x="14" y="184"/>
                    </a:cubicBezTo>
                    <a:cubicBezTo>
                      <a:pt x="18" y="183"/>
                      <a:pt x="21" y="182"/>
                      <a:pt x="24" y="182"/>
                    </a:cubicBezTo>
                    <a:cubicBezTo>
                      <a:pt x="30" y="182"/>
                      <a:pt x="37" y="182"/>
                      <a:pt x="43" y="182"/>
                    </a:cubicBezTo>
                    <a:cubicBezTo>
                      <a:pt x="44" y="182"/>
                      <a:pt x="46" y="182"/>
                      <a:pt x="47" y="181"/>
                    </a:cubicBezTo>
                    <a:cubicBezTo>
                      <a:pt x="48" y="180"/>
                      <a:pt x="48" y="180"/>
                      <a:pt x="48" y="180"/>
                    </a:cubicBezTo>
                    <a:cubicBezTo>
                      <a:pt x="48" y="180"/>
                      <a:pt x="48" y="179"/>
                      <a:pt x="48" y="179"/>
                    </a:cubicBezTo>
                    <a:cubicBezTo>
                      <a:pt x="48" y="176"/>
                      <a:pt x="48" y="174"/>
                      <a:pt x="48" y="172"/>
                    </a:cubicBezTo>
                    <a:cubicBezTo>
                      <a:pt x="48" y="133"/>
                      <a:pt x="48" y="94"/>
                      <a:pt x="48" y="55"/>
                    </a:cubicBezTo>
                    <a:cubicBezTo>
                      <a:pt x="48" y="52"/>
                      <a:pt x="48" y="50"/>
                      <a:pt x="48" y="47"/>
                    </a:cubicBezTo>
                    <a:cubicBezTo>
                      <a:pt x="47" y="46"/>
                      <a:pt x="47" y="46"/>
                      <a:pt x="47" y="46"/>
                    </a:cubicBezTo>
                    <a:cubicBezTo>
                      <a:pt x="46" y="45"/>
                      <a:pt x="45" y="45"/>
                      <a:pt x="44" y="45"/>
                    </a:cubicBezTo>
                    <a:cubicBezTo>
                      <a:pt x="40" y="45"/>
                      <a:pt x="37" y="45"/>
                      <a:pt x="32" y="45"/>
                    </a:cubicBezTo>
                    <a:cubicBezTo>
                      <a:pt x="30" y="45"/>
                      <a:pt x="29" y="45"/>
                      <a:pt x="27" y="45"/>
                    </a:cubicBezTo>
                    <a:cubicBezTo>
                      <a:pt x="17" y="45"/>
                      <a:pt x="6" y="36"/>
                      <a:pt x="6" y="23"/>
                    </a:cubicBezTo>
                    <a:cubicBezTo>
                      <a:pt x="6" y="10"/>
                      <a:pt x="17" y="1"/>
                      <a:pt x="27" y="1"/>
                    </a:cubicBezTo>
                    <a:cubicBezTo>
                      <a:pt x="29" y="1"/>
                      <a:pt x="30" y="1"/>
                      <a:pt x="31" y="1"/>
                    </a:cubicBezTo>
                    <a:cubicBezTo>
                      <a:pt x="43" y="0"/>
                      <a:pt x="55" y="0"/>
                      <a:pt x="67" y="0"/>
                    </a:cubicBezTo>
                    <a:close/>
                    <a:moveTo>
                      <a:pt x="257" y="0"/>
                    </a:moveTo>
                    <a:cubicBezTo>
                      <a:pt x="260" y="0"/>
                      <a:pt x="263" y="0"/>
                      <a:pt x="266" y="0"/>
                    </a:cubicBezTo>
                    <a:cubicBezTo>
                      <a:pt x="275" y="1"/>
                      <a:pt x="284" y="10"/>
                      <a:pt x="285" y="20"/>
                    </a:cubicBezTo>
                    <a:cubicBezTo>
                      <a:pt x="285" y="22"/>
                      <a:pt x="285" y="23"/>
                      <a:pt x="285" y="23"/>
                    </a:cubicBezTo>
                    <a:cubicBezTo>
                      <a:pt x="285" y="49"/>
                      <a:pt x="285" y="75"/>
                      <a:pt x="285" y="101"/>
                    </a:cubicBezTo>
                    <a:cubicBezTo>
                      <a:pt x="285" y="101"/>
                      <a:pt x="285" y="101"/>
                      <a:pt x="285" y="101"/>
                    </a:cubicBezTo>
                    <a:cubicBezTo>
                      <a:pt x="285" y="124"/>
                      <a:pt x="285" y="148"/>
                      <a:pt x="285" y="171"/>
                    </a:cubicBezTo>
                    <a:cubicBezTo>
                      <a:pt x="285" y="174"/>
                      <a:pt x="285" y="176"/>
                      <a:pt x="285" y="179"/>
                    </a:cubicBezTo>
                    <a:cubicBezTo>
                      <a:pt x="285" y="181"/>
                      <a:pt x="286" y="182"/>
                      <a:pt x="288" y="182"/>
                    </a:cubicBezTo>
                    <a:cubicBezTo>
                      <a:pt x="290" y="182"/>
                      <a:pt x="293" y="182"/>
                      <a:pt x="296" y="182"/>
                    </a:cubicBezTo>
                    <a:cubicBezTo>
                      <a:pt x="300" y="182"/>
                      <a:pt x="304" y="182"/>
                      <a:pt x="308" y="182"/>
                    </a:cubicBezTo>
                    <a:cubicBezTo>
                      <a:pt x="318" y="182"/>
                      <a:pt x="326" y="189"/>
                      <a:pt x="329" y="198"/>
                    </a:cubicBezTo>
                    <a:cubicBezTo>
                      <a:pt x="334" y="213"/>
                      <a:pt x="322" y="226"/>
                      <a:pt x="311" y="227"/>
                    </a:cubicBezTo>
                    <a:cubicBezTo>
                      <a:pt x="308" y="227"/>
                      <a:pt x="306" y="227"/>
                      <a:pt x="304" y="227"/>
                    </a:cubicBezTo>
                    <a:cubicBezTo>
                      <a:pt x="275" y="227"/>
                      <a:pt x="246" y="227"/>
                      <a:pt x="217" y="227"/>
                    </a:cubicBezTo>
                    <a:cubicBezTo>
                      <a:pt x="215" y="227"/>
                      <a:pt x="213" y="227"/>
                      <a:pt x="211" y="227"/>
                    </a:cubicBezTo>
                    <a:cubicBezTo>
                      <a:pt x="201" y="226"/>
                      <a:pt x="193" y="218"/>
                      <a:pt x="192" y="208"/>
                    </a:cubicBezTo>
                    <a:cubicBezTo>
                      <a:pt x="190" y="199"/>
                      <a:pt x="194" y="189"/>
                      <a:pt x="205" y="184"/>
                    </a:cubicBezTo>
                    <a:cubicBezTo>
                      <a:pt x="208" y="183"/>
                      <a:pt x="211" y="182"/>
                      <a:pt x="215" y="182"/>
                    </a:cubicBezTo>
                    <a:cubicBezTo>
                      <a:pt x="221" y="182"/>
                      <a:pt x="227" y="182"/>
                      <a:pt x="233" y="182"/>
                    </a:cubicBezTo>
                    <a:cubicBezTo>
                      <a:pt x="234" y="182"/>
                      <a:pt x="236" y="182"/>
                      <a:pt x="237" y="181"/>
                    </a:cubicBezTo>
                    <a:cubicBezTo>
                      <a:pt x="238" y="180"/>
                      <a:pt x="238" y="180"/>
                      <a:pt x="238" y="180"/>
                    </a:cubicBezTo>
                    <a:cubicBezTo>
                      <a:pt x="239" y="180"/>
                      <a:pt x="239" y="179"/>
                      <a:pt x="239" y="179"/>
                    </a:cubicBezTo>
                    <a:cubicBezTo>
                      <a:pt x="239" y="176"/>
                      <a:pt x="239" y="174"/>
                      <a:pt x="239" y="172"/>
                    </a:cubicBezTo>
                    <a:cubicBezTo>
                      <a:pt x="239" y="133"/>
                      <a:pt x="239" y="94"/>
                      <a:pt x="239" y="55"/>
                    </a:cubicBezTo>
                    <a:cubicBezTo>
                      <a:pt x="239" y="52"/>
                      <a:pt x="239" y="50"/>
                      <a:pt x="238" y="47"/>
                    </a:cubicBezTo>
                    <a:cubicBezTo>
                      <a:pt x="237" y="46"/>
                      <a:pt x="237" y="46"/>
                      <a:pt x="237" y="46"/>
                    </a:cubicBezTo>
                    <a:cubicBezTo>
                      <a:pt x="236" y="45"/>
                      <a:pt x="236" y="45"/>
                      <a:pt x="235" y="45"/>
                    </a:cubicBezTo>
                    <a:cubicBezTo>
                      <a:pt x="231" y="45"/>
                      <a:pt x="227" y="45"/>
                      <a:pt x="223" y="45"/>
                    </a:cubicBezTo>
                    <a:cubicBezTo>
                      <a:pt x="221" y="45"/>
                      <a:pt x="219" y="45"/>
                      <a:pt x="217" y="45"/>
                    </a:cubicBezTo>
                    <a:cubicBezTo>
                      <a:pt x="207" y="45"/>
                      <a:pt x="197" y="36"/>
                      <a:pt x="196" y="23"/>
                    </a:cubicBezTo>
                    <a:cubicBezTo>
                      <a:pt x="196" y="10"/>
                      <a:pt x="207" y="1"/>
                      <a:pt x="218" y="1"/>
                    </a:cubicBezTo>
                    <a:cubicBezTo>
                      <a:pt x="219" y="1"/>
                      <a:pt x="220" y="1"/>
                      <a:pt x="221" y="1"/>
                    </a:cubicBezTo>
                    <a:cubicBezTo>
                      <a:pt x="233" y="0"/>
                      <a:pt x="246" y="0"/>
                      <a:pt x="257" y="0"/>
                    </a:cubicBezTo>
                    <a:close/>
                    <a:moveTo>
                      <a:pt x="147" y="283"/>
                    </a:moveTo>
                    <a:cubicBezTo>
                      <a:pt x="150" y="283"/>
                      <a:pt x="153" y="283"/>
                      <a:pt x="155" y="283"/>
                    </a:cubicBezTo>
                    <a:cubicBezTo>
                      <a:pt x="165" y="285"/>
                      <a:pt x="174" y="293"/>
                      <a:pt x="175" y="304"/>
                    </a:cubicBezTo>
                    <a:cubicBezTo>
                      <a:pt x="175" y="305"/>
                      <a:pt x="175" y="306"/>
                      <a:pt x="175" y="307"/>
                    </a:cubicBezTo>
                    <a:cubicBezTo>
                      <a:pt x="175" y="332"/>
                      <a:pt x="175" y="358"/>
                      <a:pt x="175" y="384"/>
                    </a:cubicBezTo>
                    <a:cubicBezTo>
                      <a:pt x="174" y="384"/>
                      <a:pt x="174" y="384"/>
                      <a:pt x="174" y="384"/>
                    </a:cubicBezTo>
                    <a:cubicBezTo>
                      <a:pt x="174" y="407"/>
                      <a:pt x="174" y="431"/>
                      <a:pt x="174" y="455"/>
                    </a:cubicBezTo>
                    <a:cubicBezTo>
                      <a:pt x="174" y="457"/>
                      <a:pt x="174" y="459"/>
                      <a:pt x="175" y="462"/>
                    </a:cubicBezTo>
                    <a:cubicBezTo>
                      <a:pt x="175" y="464"/>
                      <a:pt x="176" y="465"/>
                      <a:pt x="178" y="465"/>
                    </a:cubicBezTo>
                    <a:cubicBezTo>
                      <a:pt x="180" y="465"/>
                      <a:pt x="183" y="465"/>
                      <a:pt x="186" y="465"/>
                    </a:cubicBezTo>
                    <a:cubicBezTo>
                      <a:pt x="190" y="465"/>
                      <a:pt x="194" y="465"/>
                      <a:pt x="198" y="465"/>
                    </a:cubicBezTo>
                    <a:cubicBezTo>
                      <a:pt x="207" y="466"/>
                      <a:pt x="216" y="472"/>
                      <a:pt x="219" y="481"/>
                    </a:cubicBezTo>
                    <a:cubicBezTo>
                      <a:pt x="223" y="497"/>
                      <a:pt x="212" y="509"/>
                      <a:pt x="200" y="510"/>
                    </a:cubicBezTo>
                    <a:cubicBezTo>
                      <a:pt x="198" y="510"/>
                      <a:pt x="196" y="511"/>
                      <a:pt x="194" y="511"/>
                    </a:cubicBezTo>
                    <a:cubicBezTo>
                      <a:pt x="165" y="511"/>
                      <a:pt x="136" y="511"/>
                      <a:pt x="107" y="511"/>
                    </a:cubicBezTo>
                    <a:cubicBezTo>
                      <a:pt x="105" y="511"/>
                      <a:pt x="103" y="510"/>
                      <a:pt x="101" y="510"/>
                    </a:cubicBezTo>
                    <a:cubicBezTo>
                      <a:pt x="91" y="509"/>
                      <a:pt x="83" y="501"/>
                      <a:pt x="81" y="491"/>
                    </a:cubicBezTo>
                    <a:cubicBezTo>
                      <a:pt x="80" y="483"/>
                      <a:pt x="84" y="472"/>
                      <a:pt x="94" y="467"/>
                    </a:cubicBezTo>
                    <a:cubicBezTo>
                      <a:pt x="98" y="466"/>
                      <a:pt x="101" y="465"/>
                      <a:pt x="104" y="465"/>
                    </a:cubicBezTo>
                    <a:cubicBezTo>
                      <a:pt x="111" y="465"/>
                      <a:pt x="117" y="465"/>
                      <a:pt x="123" y="465"/>
                    </a:cubicBezTo>
                    <a:cubicBezTo>
                      <a:pt x="124" y="465"/>
                      <a:pt x="126" y="465"/>
                      <a:pt x="127" y="464"/>
                    </a:cubicBezTo>
                    <a:cubicBezTo>
                      <a:pt x="128" y="464"/>
                      <a:pt x="128" y="464"/>
                      <a:pt x="128" y="464"/>
                    </a:cubicBezTo>
                    <a:cubicBezTo>
                      <a:pt x="128" y="463"/>
                      <a:pt x="128" y="463"/>
                      <a:pt x="128" y="462"/>
                    </a:cubicBezTo>
                    <a:cubicBezTo>
                      <a:pt x="128" y="460"/>
                      <a:pt x="128" y="457"/>
                      <a:pt x="128" y="455"/>
                    </a:cubicBezTo>
                    <a:cubicBezTo>
                      <a:pt x="128" y="416"/>
                      <a:pt x="128" y="377"/>
                      <a:pt x="128" y="338"/>
                    </a:cubicBezTo>
                    <a:cubicBezTo>
                      <a:pt x="128" y="336"/>
                      <a:pt x="128" y="333"/>
                      <a:pt x="128" y="330"/>
                    </a:cubicBezTo>
                    <a:cubicBezTo>
                      <a:pt x="127" y="329"/>
                      <a:pt x="127" y="329"/>
                      <a:pt x="127" y="329"/>
                    </a:cubicBezTo>
                    <a:cubicBezTo>
                      <a:pt x="126" y="329"/>
                      <a:pt x="125" y="328"/>
                      <a:pt x="125" y="328"/>
                    </a:cubicBezTo>
                    <a:cubicBezTo>
                      <a:pt x="121" y="329"/>
                      <a:pt x="117" y="329"/>
                      <a:pt x="113" y="329"/>
                    </a:cubicBezTo>
                    <a:cubicBezTo>
                      <a:pt x="111" y="329"/>
                      <a:pt x="109" y="329"/>
                      <a:pt x="107" y="329"/>
                    </a:cubicBezTo>
                    <a:cubicBezTo>
                      <a:pt x="97" y="328"/>
                      <a:pt x="86" y="319"/>
                      <a:pt x="86" y="307"/>
                    </a:cubicBezTo>
                    <a:cubicBezTo>
                      <a:pt x="86" y="293"/>
                      <a:pt x="97" y="284"/>
                      <a:pt x="108" y="284"/>
                    </a:cubicBezTo>
                    <a:cubicBezTo>
                      <a:pt x="109" y="284"/>
                      <a:pt x="110" y="284"/>
                      <a:pt x="111" y="284"/>
                    </a:cubicBezTo>
                    <a:cubicBezTo>
                      <a:pt x="123" y="283"/>
                      <a:pt x="135" y="283"/>
                      <a:pt x="147" y="283"/>
                    </a:cubicBezTo>
                    <a:close/>
                    <a:moveTo>
                      <a:pt x="533" y="283"/>
                    </a:moveTo>
                    <a:cubicBezTo>
                      <a:pt x="536" y="283"/>
                      <a:pt x="538" y="283"/>
                      <a:pt x="541" y="283"/>
                    </a:cubicBezTo>
                    <a:cubicBezTo>
                      <a:pt x="550" y="285"/>
                      <a:pt x="560" y="293"/>
                      <a:pt x="560" y="304"/>
                    </a:cubicBezTo>
                    <a:cubicBezTo>
                      <a:pt x="560" y="305"/>
                      <a:pt x="560" y="306"/>
                      <a:pt x="560" y="307"/>
                    </a:cubicBezTo>
                    <a:cubicBezTo>
                      <a:pt x="560" y="332"/>
                      <a:pt x="560" y="358"/>
                      <a:pt x="560" y="384"/>
                    </a:cubicBezTo>
                    <a:cubicBezTo>
                      <a:pt x="560" y="384"/>
                      <a:pt x="560" y="384"/>
                      <a:pt x="560" y="384"/>
                    </a:cubicBezTo>
                    <a:cubicBezTo>
                      <a:pt x="560" y="407"/>
                      <a:pt x="560" y="431"/>
                      <a:pt x="560" y="455"/>
                    </a:cubicBezTo>
                    <a:cubicBezTo>
                      <a:pt x="560" y="457"/>
                      <a:pt x="560" y="459"/>
                      <a:pt x="560" y="462"/>
                    </a:cubicBezTo>
                    <a:cubicBezTo>
                      <a:pt x="560" y="464"/>
                      <a:pt x="561" y="465"/>
                      <a:pt x="563" y="465"/>
                    </a:cubicBezTo>
                    <a:cubicBezTo>
                      <a:pt x="566" y="465"/>
                      <a:pt x="569" y="465"/>
                      <a:pt x="571" y="465"/>
                    </a:cubicBezTo>
                    <a:cubicBezTo>
                      <a:pt x="575" y="465"/>
                      <a:pt x="579" y="465"/>
                      <a:pt x="583" y="465"/>
                    </a:cubicBezTo>
                    <a:cubicBezTo>
                      <a:pt x="593" y="466"/>
                      <a:pt x="602" y="472"/>
                      <a:pt x="604" y="481"/>
                    </a:cubicBezTo>
                    <a:cubicBezTo>
                      <a:pt x="609" y="497"/>
                      <a:pt x="597" y="509"/>
                      <a:pt x="586" y="510"/>
                    </a:cubicBezTo>
                    <a:cubicBezTo>
                      <a:pt x="584" y="510"/>
                      <a:pt x="581" y="511"/>
                      <a:pt x="579" y="511"/>
                    </a:cubicBezTo>
                    <a:cubicBezTo>
                      <a:pt x="550" y="511"/>
                      <a:pt x="521" y="511"/>
                      <a:pt x="493" y="511"/>
                    </a:cubicBezTo>
                    <a:cubicBezTo>
                      <a:pt x="491" y="511"/>
                      <a:pt x="489" y="510"/>
                      <a:pt x="487" y="510"/>
                    </a:cubicBezTo>
                    <a:cubicBezTo>
                      <a:pt x="477" y="509"/>
                      <a:pt x="468" y="501"/>
                      <a:pt x="467" y="491"/>
                    </a:cubicBezTo>
                    <a:cubicBezTo>
                      <a:pt x="466" y="483"/>
                      <a:pt x="470" y="472"/>
                      <a:pt x="480" y="467"/>
                    </a:cubicBezTo>
                    <a:cubicBezTo>
                      <a:pt x="484" y="466"/>
                      <a:pt x="487" y="465"/>
                      <a:pt x="490" y="465"/>
                    </a:cubicBezTo>
                    <a:cubicBezTo>
                      <a:pt x="496" y="465"/>
                      <a:pt x="502" y="465"/>
                      <a:pt x="509" y="465"/>
                    </a:cubicBezTo>
                    <a:cubicBezTo>
                      <a:pt x="510" y="465"/>
                      <a:pt x="512" y="465"/>
                      <a:pt x="513" y="464"/>
                    </a:cubicBezTo>
                    <a:cubicBezTo>
                      <a:pt x="514" y="464"/>
                      <a:pt x="514" y="464"/>
                      <a:pt x="514" y="464"/>
                    </a:cubicBezTo>
                    <a:cubicBezTo>
                      <a:pt x="514" y="463"/>
                      <a:pt x="514" y="463"/>
                      <a:pt x="514" y="462"/>
                    </a:cubicBezTo>
                    <a:cubicBezTo>
                      <a:pt x="514" y="460"/>
                      <a:pt x="514" y="457"/>
                      <a:pt x="514" y="455"/>
                    </a:cubicBezTo>
                    <a:cubicBezTo>
                      <a:pt x="514" y="416"/>
                      <a:pt x="514" y="377"/>
                      <a:pt x="514" y="338"/>
                    </a:cubicBezTo>
                    <a:cubicBezTo>
                      <a:pt x="514" y="336"/>
                      <a:pt x="514" y="333"/>
                      <a:pt x="514" y="330"/>
                    </a:cubicBezTo>
                    <a:cubicBezTo>
                      <a:pt x="513" y="329"/>
                      <a:pt x="513" y="329"/>
                      <a:pt x="513" y="329"/>
                    </a:cubicBezTo>
                    <a:cubicBezTo>
                      <a:pt x="512" y="329"/>
                      <a:pt x="511" y="328"/>
                      <a:pt x="510" y="328"/>
                    </a:cubicBezTo>
                    <a:cubicBezTo>
                      <a:pt x="506" y="329"/>
                      <a:pt x="502" y="329"/>
                      <a:pt x="498" y="329"/>
                    </a:cubicBezTo>
                    <a:cubicBezTo>
                      <a:pt x="496" y="329"/>
                      <a:pt x="494" y="329"/>
                      <a:pt x="493" y="329"/>
                    </a:cubicBezTo>
                    <a:cubicBezTo>
                      <a:pt x="482" y="328"/>
                      <a:pt x="472" y="319"/>
                      <a:pt x="471" y="307"/>
                    </a:cubicBezTo>
                    <a:cubicBezTo>
                      <a:pt x="471" y="293"/>
                      <a:pt x="482" y="284"/>
                      <a:pt x="493" y="284"/>
                    </a:cubicBezTo>
                    <a:cubicBezTo>
                      <a:pt x="495" y="284"/>
                      <a:pt x="496" y="284"/>
                      <a:pt x="497" y="284"/>
                    </a:cubicBezTo>
                    <a:cubicBezTo>
                      <a:pt x="509" y="283"/>
                      <a:pt x="521" y="283"/>
                      <a:pt x="533" y="283"/>
                    </a:cubicBezTo>
                    <a:close/>
                    <a:moveTo>
                      <a:pt x="729" y="283"/>
                    </a:moveTo>
                    <a:cubicBezTo>
                      <a:pt x="732" y="283"/>
                      <a:pt x="735" y="283"/>
                      <a:pt x="737" y="283"/>
                    </a:cubicBezTo>
                    <a:cubicBezTo>
                      <a:pt x="746" y="285"/>
                      <a:pt x="756" y="293"/>
                      <a:pt x="756" y="304"/>
                    </a:cubicBezTo>
                    <a:cubicBezTo>
                      <a:pt x="756" y="305"/>
                      <a:pt x="756" y="306"/>
                      <a:pt x="756" y="307"/>
                    </a:cubicBezTo>
                    <a:cubicBezTo>
                      <a:pt x="756" y="332"/>
                      <a:pt x="756" y="358"/>
                      <a:pt x="756" y="384"/>
                    </a:cubicBezTo>
                    <a:cubicBezTo>
                      <a:pt x="756" y="384"/>
                      <a:pt x="756" y="384"/>
                      <a:pt x="756" y="384"/>
                    </a:cubicBezTo>
                    <a:cubicBezTo>
                      <a:pt x="756" y="407"/>
                      <a:pt x="756" y="431"/>
                      <a:pt x="756" y="455"/>
                    </a:cubicBezTo>
                    <a:cubicBezTo>
                      <a:pt x="756" y="457"/>
                      <a:pt x="756" y="459"/>
                      <a:pt x="756" y="462"/>
                    </a:cubicBezTo>
                    <a:cubicBezTo>
                      <a:pt x="756" y="464"/>
                      <a:pt x="757" y="465"/>
                      <a:pt x="759" y="465"/>
                    </a:cubicBezTo>
                    <a:cubicBezTo>
                      <a:pt x="762" y="465"/>
                      <a:pt x="765" y="465"/>
                      <a:pt x="768" y="465"/>
                    </a:cubicBezTo>
                    <a:cubicBezTo>
                      <a:pt x="772" y="465"/>
                      <a:pt x="775" y="465"/>
                      <a:pt x="779" y="465"/>
                    </a:cubicBezTo>
                    <a:cubicBezTo>
                      <a:pt x="789" y="466"/>
                      <a:pt x="798" y="472"/>
                      <a:pt x="800" y="481"/>
                    </a:cubicBezTo>
                    <a:cubicBezTo>
                      <a:pt x="805" y="497"/>
                      <a:pt x="794" y="509"/>
                      <a:pt x="782" y="510"/>
                    </a:cubicBezTo>
                    <a:cubicBezTo>
                      <a:pt x="780" y="510"/>
                      <a:pt x="777" y="511"/>
                      <a:pt x="775" y="511"/>
                    </a:cubicBezTo>
                    <a:cubicBezTo>
                      <a:pt x="746" y="511"/>
                      <a:pt x="718" y="511"/>
                      <a:pt x="689" y="511"/>
                    </a:cubicBezTo>
                    <a:cubicBezTo>
                      <a:pt x="687" y="511"/>
                      <a:pt x="685" y="510"/>
                      <a:pt x="683" y="510"/>
                    </a:cubicBezTo>
                    <a:cubicBezTo>
                      <a:pt x="673" y="509"/>
                      <a:pt x="664" y="501"/>
                      <a:pt x="663" y="491"/>
                    </a:cubicBezTo>
                    <a:cubicBezTo>
                      <a:pt x="662" y="483"/>
                      <a:pt x="666" y="472"/>
                      <a:pt x="676" y="467"/>
                    </a:cubicBezTo>
                    <a:cubicBezTo>
                      <a:pt x="680" y="466"/>
                      <a:pt x="683" y="465"/>
                      <a:pt x="686" y="465"/>
                    </a:cubicBezTo>
                    <a:cubicBezTo>
                      <a:pt x="692" y="465"/>
                      <a:pt x="698" y="465"/>
                      <a:pt x="705" y="465"/>
                    </a:cubicBezTo>
                    <a:cubicBezTo>
                      <a:pt x="706" y="465"/>
                      <a:pt x="708" y="465"/>
                      <a:pt x="709" y="464"/>
                    </a:cubicBezTo>
                    <a:cubicBezTo>
                      <a:pt x="710" y="464"/>
                      <a:pt x="710" y="464"/>
                      <a:pt x="710" y="464"/>
                    </a:cubicBezTo>
                    <a:cubicBezTo>
                      <a:pt x="710" y="463"/>
                      <a:pt x="710" y="463"/>
                      <a:pt x="710" y="462"/>
                    </a:cubicBezTo>
                    <a:cubicBezTo>
                      <a:pt x="710" y="460"/>
                      <a:pt x="710" y="457"/>
                      <a:pt x="710" y="455"/>
                    </a:cubicBezTo>
                    <a:cubicBezTo>
                      <a:pt x="710" y="416"/>
                      <a:pt x="710" y="377"/>
                      <a:pt x="710" y="338"/>
                    </a:cubicBezTo>
                    <a:cubicBezTo>
                      <a:pt x="710" y="336"/>
                      <a:pt x="710" y="333"/>
                      <a:pt x="710" y="330"/>
                    </a:cubicBezTo>
                    <a:cubicBezTo>
                      <a:pt x="709" y="329"/>
                      <a:pt x="709" y="329"/>
                      <a:pt x="709" y="329"/>
                    </a:cubicBezTo>
                    <a:cubicBezTo>
                      <a:pt x="708" y="329"/>
                      <a:pt x="707" y="328"/>
                      <a:pt x="706" y="328"/>
                    </a:cubicBezTo>
                    <a:cubicBezTo>
                      <a:pt x="702" y="329"/>
                      <a:pt x="698" y="329"/>
                      <a:pt x="694" y="329"/>
                    </a:cubicBezTo>
                    <a:cubicBezTo>
                      <a:pt x="692" y="329"/>
                      <a:pt x="690" y="329"/>
                      <a:pt x="689" y="329"/>
                    </a:cubicBezTo>
                    <a:cubicBezTo>
                      <a:pt x="679" y="328"/>
                      <a:pt x="668" y="319"/>
                      <a:pt x="668" y="307"/>
                    </a:cubicBezTo>
                    <a:cubicBezTo>
                      <a:pt x="668" y="293"/>
                      <a:pt x="679" y="284"/>
                      <a:pt x="689" y="284"/>
                    </a:cubicBezTo>
                    <a:cubicBezTo>
                      <a:pt x="691" y="284"/>
                      <a:pt x="692" y="284"/>
                      <a:pt x="693" y="284"/>
                    </a:cubicBezTo>
                    <a:cubicBezTo>
                      <a:pt x="705" y="283"/>
                      <a:pt x="717" y="283"/>
                      <a:pt x="729" y="283"/>
                    </a:cubicBezTo>
                    <a:close/>
                    <a:moveTo>
                      <a:pt x="273" y="557"/>
                    </a:moveTo>
                    <a:cubicBezTo>
                      <a:pt x="276" y="557"/>
                      <a:pt x="278" y="558"/>
                      <a:pt x="281" y="558"/>
                    </a:cubicBezTo>
                    <a:cubicBezTo>
                      <a:pt x="290" y="559"/>
                      <a:pt x="299" y="568"/>
                      <a:pt x="300" y="578"/>
                    </a:cubicBezTo>
                    <a:cubicBezTo>
                      <a:pt x="300" y="579"/>
                      <a:pt x="300" y="580"/>
                      <a:pt x="300" y="581"/>
                    </a:cubicBezTo>
                    <a:cubicBezTo>
                      <a:pt x="300" y="607"/>
                      <a:pt x="300" y="632"/>
                      <a:pt x="300" y="658"/>
                    </a:cubicBezTo>
                    <a:cubicBezTo>
                      <a:pt x="300" y="658"/>
                      <a:pt x="300" y="658"/>
                      <a:pt x="300" y="658"/>
                    </a:cubicBezTo>
                    <a:cubicBezTo>
                      <a:pt x="300" y="682"/>
                      <a:pt x="300" y="705"/>
                      <a:pt x="300" y="729"/>
                    </a:cubicBezTo>
                    <a:cubicBezTo>
                      <a:pt x="300" y="731"/>
                      <a:pt x="300" y="734"/>
                      <a:pt x="300" y="737"/>
                    </a:cubicBezTo>
                    <a:cubicBezTo>
                      <a:pt x="300" y="738"/>
                      <a:pt x="301" y="740"/>
                      <a:pt x="303" y="740"/>
                    </a:cubicBezTo>
                    <a:cubicBezTo>
                      <a:pt x="305" y="740"/>
                      <a:pt x="308" y="740"/>
                      <a:pt x="311" y="740"/>
                    </a:cubicBezTo>
                    <a:cubicBezTo>
                      <a:pt x="315" y="740"/>
                      <a:pt x="319" y="740"/>
                      <a:pt x="323" y="740"/>
                    </a:cubicBezTo>
                    <a:cubicBezTo>
                      <a:pt x="333" y="740"/>
                      <a:pt x="341" y="747"/>
                      <a:pt x="344" y="756"/>
                    </a:cubicBezTo>
                    <a:cubicBezTo>
                      <a:pt x="349" y="771"/>
                      <a:pt x="337" y="783"/>
                      <a:pt x="326" y="785"/>
                    </a:cubicBezTo>
                    <a:cubicBezTo>
                      <a:pt x="323" y="785"/>
                      <a:pt x="321" y="785"/>
                      <a:pt x="319" y="785"/>
                    </a:cubicBezTo>
                    <a:cubicBezTo>
                      <a:pt x="290" y="785"/>
                      <a:pt x="261" y="785"/>
                      <a:pt x="232" y="785"/>
                    </a:cubicBezTo>
                    <a:cubicBezTo>
                      <a:pt x="230" y="785"/>
                      <a:pt x="228" y="785"/>
                      <a:pt x="226" y="785"/>
                    </a:cubicBezTo>
                    <a:cubicBezTo>
                      <a:pt x="217" y="784"/>
                      <a:pt x="208" y="775"/>
                      <a:pt x="207" y="766"/>
                    </a:cubicBezTo>
                    <a:cubicBezTo>
                      <a:pt x="205" y="757"/>
                      <a:pt x="209" y="747"/>
                      <a:pt x="220" y="742"/>
                    </a:cubicBezTo>
                    <a:cubicBezTo>
                      <a:pt x="223" y="740"/>
                      <a:pt x="226" y="740"/>
                      <a:pt x="230" y="740"/>
                    </a:cubicBezTo>
                    <a:cubicBezTo>
                      <a:pt x="236" y="740"/>
                      <a:pt x="242" y="740"/>
                      <a:pt x="248" y="740"/>
                    </a:cubicBezTo>
                    <a:cubicBezTo>
                      <a:pt x="249" y="740"/>
                      <a:pt x="251" y="739"/>
                      <a:pt x="253" y="739"/>
                    </a:cubicBezTo>
                    <a:cubicBezTo>
                      <a:pt x="253" y="738"/>
                      <a:pt x="253" y="738"/>
                      <a:pt x="253" y="738"/>
                    </a:cubicBezTo>
                    <a:cubicBezTo>
                      <a:pt x="254" y="738"/>
                      <a:pt x="254" y="737"/>
                      <a:pt x="254" y="737"/>
                    </a:cubicBezTo>
                    <a:cubicBezTo>
                      <a:pt x="254" y="734"/>
                      <a:pt x="254" y="732"/>
                      <a:pt x="254" y="730"/>
                    </a:cubicBezTo>
                    <a:cubicBezTo>
                      <a:pt x="254" y="691"/>
                      <a:pt x="254" y="652"/>
                      <a:pt x="254" y="613"/>
                    </a:cubicBezTo>
                    <a:cubicBezTo>
                      <a:pt x="254" y="610"/>
                      <a:pt x="254" y="607"/>
                      <a:pt x="253" y="605"/>
                    </a:cubicBezTo>
                    <a:cubicBezTo>
                      <a:pt x="253" y="604"/>
                      <a:pt x="253" y="604"/>
                      <a:pt x="253" y="604"/>
                    </a:cubicBezTo>
                    <a:cubicBezTo>
                      <a:pt x="251" y="603"/>
                      <a:pt x="251" y="603"/>
                      <a:pt x="250" y="603"/>
                    </a:cubicBezTo>
                    <a:cubicBezTo>
                      <a:pt x="246" y="603"/>
                      <a:pt x="242" y="603"/>
                      <a:pt x="238" y="603"/>
                    </a:cubicBezTo>
                    <a:cubicBezTo>
                      <a:pt x="236" y="603"/>
                      <a:pt x="234" y="603"/>
                      <a:pt x="232" y="603"/>
                    </a:cubicBezTo>
                    <a:cubicBezTo>
                      <a:pt x="222" y="603"/>
                      <a:pt x="212" y="594"/>
                      <a:pt x="211" y="581"/>
                    </a:cubicBezTo>
                    <a:cubicBezTo>
                      <a:pt x="211" y="568"/>
                      <a:pt x="222" y="559"/>
                      <a:pt x="233" y="558"/>
                    </a:cubicBezTo>
                    <a:cubicBezTo>
                      <a:pt x="234" y="558"/>
                      <a:pt x="235" y="558"/>
                      <a:pt x="236" y="558"/>
                    </a:cubicBezTo>
                    <a:cubicBezTo>
                      <a:pt x="248" y="558"/>
                      <a:pt x="261" y="558"/>
                      <a:pt x="273" y="557"/>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60" name="Freeform 1459"/>
              <p:cNvSpPr>
                <a:spLocks noEditPoints="1"/>
              </p:cNvSpPr>
              <p:nvPr/>
            </p:nvSpPr>
            <p:spPr bwMode="auto">
              <a:xfrm>
                <a:off x="4622800" y="133350"/>
                <a:ext cx="381000" cy="511175"/>
              </a:xfrm>
              <a:custGeom>
                <a:avLst/>
                <a:gdLst>
                  <a:gd name="T0" fmla="*/ 562 w 590"/>
                  <a:gd name="T1" fmla="*/ 34 h 787"/>
                  <a:gd name="T2" fmla="*/ 578 w 590"/>
                  <a:gd name="T3" fmla="*/ 172 h 787"/>
                  <a:gd name="T4" fmla="*/ 458 w 590"/>
                  <a:gd name="T5" fmla="*/ 222 h 787"/>
                  <a:gd name="T6" fmla="*/ 398 w 590"/>
                  <a:gd name="T7" fmla="*/ 106 h 787"/>
                  <a:gd name="T8" fmla="*/ 479 w 590"/>
                  <a:gd name="T9" fmla="*/ 1 h 787"/>
                  <a:gd name="T10" fmla="*/ 474 w 590"/>
                  <a:gd name="T11" fmla="*/ 52 h 787"/>
                  <a:gd name="T12" fmla="*/ 446 w 590"/>
                  <a:gd name="T13" fmla="*/ 131 h 787"/>
                  <a:gd name="T14" fmla="*/ 480 w 590"/>
                  <a:gd name="T15" fmla="*/ 182 h 787"/>
                  <a:gd name="T16" fmla="*/ 535 w 590"/>
                  <a:gd name="T17" fmla="*/ 152 h 787"/>
                  <a:gd name="T18" fmla="*/ 527 w 590"/>
                  <a:gd name="T19" fmla="*/ 64 h 787"/>
                  <a:gd name="T20" fmla="*/ 375 w 590"/>
                  <a:gd name="T21" fmla="*/ 282 h 787"/>
                  <a:gd name="T22" fmla="*/ 459 w 590"/>
                  <a:gd name="T23" fmla="*/ 366 h 787"/>
                  <a:gd name="T24" fmla="*/ 416 w 590"/>
                  <a:gd name="T25" fmla="*/ 496 h 787"/>
                  <a:gd name="T26" fmla="*/ 300 w 590"/>
                  <a:gd name="T27" fmla="*/ 481 h 787"/>
                  <a:gd name="T28" fmla="*/ 287 w 590"/>
                  <a:gd name="T29" fmla="*/ 331 h 787"/>
                  <a:gd name="T30" fmla="*/ 375 w 590"/>
                  <a:gd name="T31" fmla="*/ 282 h 787"/>
                  <a:gd name="T32" fmla="*/ 333 w 590"/>
                  <a:gd name="T33" fmla="*/ 346 h 787"/>
                  <a:gd name="T34" fmla="*/ 327 w 590"/>
                  <a:gd name="T35" fmla="*/ 440 h 787"/>
                  <a:gd name="T36" fmla="*/ 380 w 590"/>
                  <a:gd name="T37" fmla="*/ 463 h 787"/>
                  <a:gd name="T38" fmla="*/ 415 w 590"/>
                  <a:gd name="T39" fmla="*/ 397 h 787"/>
                  <a:gd name="T40" fmla="*/ 384 w 590"/>
                  <a:gd name="T41" fmla="*/ 333 h 787"/>
                  <a:gd name="T42" fmla="*/ 130 w 590"/>
                  <a:gd name="T43" fmla="*/ 562 h 787"/>
                  <a:gd name="T44" fmla="*/ 193 w 590"/>
                  <a:gd name="T45" fmla="*/ 669 h 787"/>
                  <a:gd name="T46" fmla="*/ 111 w 590"/>
                  <a:gd name="T47" fmla="*/ 784 h 787"/>
                  <a:gd name="T48" fmla="*/ 6 w 590"/>
                  <a:gd name="T49" fmla="*/ 708 h 787"/>
                  <a:gd name="T50" fmla="*/ 47 w 590"/>
                  <a:gd name="T51" fmla="*/ 573 h 787"/>
                  <a:gd name="T52" fmla="*/ 503 w 590"/>
                  <a:gd name="T53" fmla="*/ 556 h 787"/>
                  <a:gd name="T54" fmla="*/ 586 w 590"/>
                  <a:gd name="T55" fmla="*/ 639 h 787"/>
                  <a:gd name="T56" fmla="*/ 543 w 590"/>
                  <a:gd name="T57" fmla="*/ 769 h 787"/>
                  <a:gd name="T58" fmla="*/ 427 w 590"/>
                  <a:gd name="T59" fmla="*/ 754 h 787"/>
                  <a:gd name="T60" fmla="*/ 414 w 590"/>
                  <a:gd name="T61" fmla="*/ 605 h 787"/>
                  <a:gd name="T62" fmla="*/ 503 w 590"/>
                  <a:gd name="T63" fmla="*/ 556 h 787"/>
                  <a:gd name="T64" fmla="*/ 64 w 590"/>
                  <a:gd name="T65" fmla="*/ 619 h 787"/>
                  <a:gd name="T66" fmla="*/ 58 w 590"/>
                  <a:gd name="T67" fmla="*/ 713 h 787"/>
                  <a:gd name="T68" fmla="*/ 111 w 590"/>
                  <a:gd name="T69" fmla="*/ 737 h 787"/>
                  <a:gd name="T70" fmla="*/ 147 w 590"/>
                  <a:gd name="T71" fmla="*/ 670 h 787"/>
                  <a:gd name="T72" fmla="*/ 115 w 590"/>
                  <a:gd name="T73" fmla="*/ 606 h 787"/>
                  <a:gd name="T74" fmla="*/ 474 w 590"/>
                  <a:gd name="T75" fmla="*/ 607 h 787"/>
                  <a:gd name="T76" fmla="*/ 445 w 590"/>
                  <a:gd name="T77" fmla="*/ 686 h 787"/>
                  <a:gd name="T78" fmla="*/ 480 w 590"/>
                  <a:gd name="T79" fmla="*/ 737 h 787"/>
                  <a:gd name="T80" fmla="*/ 535 w 590"/>
                  <a:gd name="T81" fmla="*/ 708 h 787"/>
                  <a:gd name="T82" fmla="*/ 527 w 590"/>
                  <a:gd name="T83" fmla="*/ 62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787">
                    <a:moveTo>
                      <a:pt x="503" y="0"/>
                    </a:moveTo>
                    <a:cubicBezTo>
                      <a:pt x="511" y="1"/>
                      <a:pt x="519" y="3"/>
                      <a:pt x="527" y="7"/>
                    </a:cubicBezTo>
                    <a:cubicBezTo>
                      <a:pt x="541" y="13"/>
                      <a:pt x="552" y="22"/>
                      <a:pt x="562" y="34"/>
                    </a:cubicBezTo>
                    <a:cubicBezTo>
                      <a:pt x="574" y="48"/>
                      <a:pt x="582" y="65"/>
                      <a:pt x="586" y="84"/>
                    </a:cubicBezTo>
                    <a:cubicBezTo>
                      <a:pt x="589" y="94"/>
                      <a:pt x="590" y="105"/>
                      <a:pt x="590" y="114"/>
                    </a:cubicBezTo>
                    <a:cubicBezTo>
                      <a:pt x="590" y="135"/>
                      <a:pt x="586" y="153"/>
                      <a:pt x="578" y="172"/>
                    </a:cubicBezTo>
                    <a:cubicBezTo>
                      <a:pt x="570" y="188"/>
                      <a:pt x="559" y="202"/>
                      <a:pt x="544" y="214"/>
                    </a:cubicBezTo>
                    <a:cubicBezTo>
                      <a:pt x="533" y="221"/>
                      <a:pt x="521" y="227"/>
                      <a:pt x="507" y="229"/>
                    </a:cubicBezTo>
                    <a:cubicBezTo>
                      <a:pt x="490" y="231"/>
                      <a:pt x="473" y="229"/>
                      <a:pt x="458" y="222"/>
                    </a:cubicBezTo>
                    <a:cubicBezTo>
                      <a:pt x="446" y="216"/>
                      <a:pt x="436" y="208"/>
                      <a:pt x="428" y="199"/>
                    </a:cubicBezTo>
                    <a:cubicBezTo>
                      <a:pt x="416" y="185"/>
                      <a:pt x="408" y="170"/>
                      <a:pt x="403" y="153"/>
                    </a:cubicBezTo>
                    <a:cubicBezTo>
                      <a:pt x="398" y="137"/>
                      <a:pt x="397" y="122"/>
                      <a:pt x="398" y="106"/>
                    </a:cubicBezTo>
                    <a:cubicBezTo>
                      <a:pt x="399" y="86"/>
                      <a:pt x="404" y="67"/>
                      <a:pt x="415" y="49"/>
                    </a:cubicBezTo>
                    <a:cubicBezTo>
                      <a:pt x="422" y="37"/>
                      <a:pt x="431" y="26"/>
                      <a:pt x="443" y="17"/>
                    </a:cubicBezTo>
                    <a:cubicBezTo>
                      <a:pt x="454" y="9"/>
                      <a:pt x="466" y="4"/>
                      <a:pt x="479" y="1"/>
                    </a:cubicBezTo>
                    <a:cubicBezTo>
                      <a:pt x="487" y="0"/>
                      <a:pt x="495" y="0"/>
                      <a:pt x="503" y="0"/>
                    </a:cubicBezTo>
                    <a:moveTo>
                      <a:pt x="495" y="46"/>
                    </a:moveTo>
                    <a:cubicBezTo>
                      <a:pt x="488" y="45"/>
                      <a:pt x="481" y="48"/>
                      <a:pt x="474" y="52"/>
                    </a:cubicBezTo>
                    <a:cubicBezTo>
                      <a:pt x="469" y="55"/>
                      <a:pt x="464" y="59"/>
                      <a:pt x="461" y="64"/>
                    </a:cubicBezTo>
                    <a:cubicBezTo>
                      <a:pt x="455" y="71"/>
                      <a:pt x="451" y="78"/>
                      <a:pt x="449" y="87"/>
                    </a:cubicBezTo>
                    <a:cubicBezTo>
                      <a:pt x="444" y="101"/>
                      <a:pt x="443" y="116"/>
                      <a:pt x="446" y="131"/>
                    </a:cubicBezTo>
                    <a:cubicBezTo>
                      <a:pt x="447" y="140"/>
                      <a:pt x="450" y="149"/>
                      <a:pt x="455" y="158"/>
                    </a:cubicBezTo>
                    <a:cubicBezTo>
                      <a:pt x="458" y="164"/>
                      <a:pt x="462" y="169"/>
                      <a:pt x="468" y="173"/>
                    </a:cubicBezTo>
                    <a:cubicBezTo>
                      <a:pt x="471" y="177"/>
                      <a:pt x="476" y="180"/>
                      <a:pt x="480" y="182"/>
                    </a:cubicBezTo>
                    <a:cubicBezTo>
                      <a:pt x="489" y="185"/>
                      <a:pt x="498" y="185"/>
                      <a:pt x="508" y="181"/>
                    </a:cubicBezTo>
                    <a:cubicBezTo>
                      <a:pt x="513" y="179"/>
                      <a:pt x="517" y="176"/>
                      <a:pt x="521" y="172"/>
                    </a:cubicBezTo>
                    <a:cubicBezTo>
                      <a:pt x="527" y="167"/>
                      <a:pt x="532" y="160"/>
                      <a:pt x="535" y="152"/>
                    </a:cubicBezTo>
                    <a:cubicBezTo>
                      <a:pt x="541" y="140"/>
                      <a:pt x="543" y="128"/>
                      <a:pt x="543" y="115"/>
                    </a:cubicBezTo>
                    <a:cubicBezTo>
                      <a:pt x="543" y="106"/>
                      <a:pt x="542" y="98"/>
                      <a:pt x="540" y="89"/>
                    </a:cubicBezTo>
                    <a:cubicBezTo>
                      <a:pt x="537" y="80"/>
                      <a:pt x="533" y="72"/>
                      <a:pt x="527" y="64"/>
                    </a:cubicBezTo>
                    <a:cubicBezTo>
                      <a:pt x="523" y="59"/>
                      <a:pt x="518" y="54"/>
                      <a:pt x="512" y="51"/>
                    </a:cubicBezTo>
                    <a:cubicBezTo>
                      <a:pt x="507" y="48"/>
                      <a:pt x="501" y="46"/>
                      <a:pt x="495" y="46"/>
                    </a:cubicBezTo>
                    <a:moveTo>
                      <a:pt x="375" y="282"/>
                    </a:moveTo>
                    <a:cubicBezTo>
                      <a:pt x="383" y="283"/>
                      <a:pt x="391" y="285"/>
                      <a:pt x="399" y="289"/>
                    </a:cubicBezTo>
                    <a:cubicBezTo>
                      <a:pt x="413" y="295"/>
                      <a:pt x="425" y="304"/>
                      <a:pt x="434" y="316"/>
                    </a:cubicBezTo>
                    <a:cubicBezTo>
                      <a:pt x="446" y="330"/>
                      <a:pt x="454" y="347"/>
                      <a:pt x="459" y="366"/>
                    </a:cubicBezTo>
                    <a:cubicBezTo>
                      <a:pt x="461" y="376"/>
                      <a:pt x="462" y="387"/>
                      <a:pt x="462" y="396"/>
                    </a:cubicBezTo>
                    <a:cubicBezTo>
                      <a:pt x="462" y="417"/>
                      <a:pt x="458" y="435"/>
                      <a:pt x="450" y="454"/>
                    </a:cubicBezTo>
                    <a:cubicBezTo>
                      <a:pt x="442" y="470"/>
                      <a:pt x="431" y="484"/>
                      <a:pt x="416" y="496"/>
                    </a:cubicBezTo>
                    <a:cubicBezTo>
                      <a:pt x="405" y="503"/>
                      <a:pt x="393" y="509"/>
                      <a:pt x="379" y="511"/>
                    </a:cubicBezTo>
                    <a:cubicBezTo>
                      <a:pt x="362" y="513"/>
                      <a:pt x="346" y="511"/>
                      <a:pt x="330" y="504"/>
                    </a:cubicBezTo>
                    <a:cubicBezTo>
                      <a:pt x="318" y="498"/>
                      <a:pt x="308" y="490"/>
                      <a:pt x="300" y="481"/>
                    </a:cubicBezTo>
                    <a:cubicBezTo>
                      <a:pt x="288" y="467"/>
                      <a:pt x="280" y="452"/>
                      <a:pt x="275" y="435"/>
                    </a:cubicBezTo>
                    <a:cubicBezTo>
                      <a:pt x="270" y="419"/>
                      <a:pt x="269" y="404"/>
                      <a:pt x="270" y="388"/>
                    </a:cubicBezTo>
                    <a:cubicBezTo>
                      <a:pt x="271" y="368"/>
                      <a:pt x="276" y="349"/>
                      <a:pt x="287" y="331"/>
                    </a:cubicBezTo>
                    <a:cubicBezTo>
                      <a:pt x="294" y="319"/>
                      <a:pt x="303" y="308"/>
                      <a:pt x="315" y="299"/>
                    </a:cubicBezTo>
                    <a:cubicBezTo>
                      <a:pt x="326" y="291"/>
                      <a:pt x="338" y="286"/>
                      <a:pt x="351" y="283"/>
                    </a:cubicBezTo>
                    <a:cubicBezTo>
                      <a:pt x="359" y="282"/>
                      <a:pt x="367" y="282"/>
                      <a:pt x="375" y="282"/>
                    </a:cubicBezTo>
                    <a:moveTo>
                      <a:pt x="368" y="328"/>
                    </a:moveTo>
                    <a:cubicBezTo>
                      <a:pt x="360" y="328"/>
                      <a:pt x="353" y="330"/>
                      <a:pt x="346" y="334"/>
                    </a:cubicBezTo>
                    <a:cubicBezTo>
                      <a:pt x="341" y="337"/>
                      <a:pt x="337" y="341"/>
                      <a:pt x="333" y="346"/>
                    </a:cubicBezTo>
                    <a:cubicBezTo>
                      <a:pt x="327" y="353"/>
                      <a:pt x="323" y="360"/>
                      <a:pt x="321" y="369"/>
                    </a:cubicBezTo>
                    <a:cubicBezTo>
                      <a:pt x="316" y="383"/>
                      <a:pt x="315" y="398"/>
                      <a:pt x="318" y="413"/>
                    </a:cubicBezTo>
                    <a:cubicBezTo>
                      <a:pt x="319" y="422"/>
                      <a:pt x="322" y="431"/>
                      <a:pt x="327" y="440"/>
                    </a:cubicBezTo>
                    <a:cubicBezTo>
                      <a:pt x="330" y="446"/>
                      <a:pt x="334" y="451"/>
                      <a:pt x="340" y="455"/>
                    </a:cubicBezTo>
                    <a:cubicBezTo>
                      <a:pt x="344" y="459"/>
                      <a:pt x="348" y="462"/>
                      <a:pt x="352" y="464"/>
                    </a:cubicBezTo>
                    <a:cubicBezTo>
                      <a:pt x="361" y="467"/>
                      <a:pt x="371" y="467"/>
                      <a:pt x="380" y="463"/>
                    </a:cubicBezTo>
                    <a:cubicBezTo>
                      <a:pt x="385" y="461"/>
                      <a:pt x="389" y="458"/>
                      <a:pt x="393" y="454"/>
                    </a:cubicBezTo>
                    <a:cubicBezTo>
                      <a:pt x="399" y="449"/>
                      <a:pt x="404" y="442"/>
                      <a:pt x="408" y="434"/>
                    </a:cubicBezTo>
                    <a:cubicBezTo>
                      <a:pt x="413" y="422"/>
                      <a:pt x="415" y="410"/>
                      <a:pt x="415" y="397"/>
                    </a:cubicBezTo>
                    <a:cubicBezTo>
                      <a:pt x="415" y="388"/>
                      <a:pt x="414" y="380"/>
                      <a:pt x="412" y="371"/>
                    </a:cubicBezTo>
                    <a:cubicBezTo>
                      <a:pt x="409" y="362"/>
                      <a:pt x="405" y="354"/>
                      <a:pt x="399" y="346"/>
                    </a:cubicBezTo>
                    <a:cubicBezTo>
                      <a:pt x="395" y="341"/>
                      <a:pt x="390" y="336"/>
                      <a:pt x="384" y="333"/>
                    </a:cubicBezTo>
                    <a:cubicBezTo>
                      <a:pt x="379" y="330"/>
                      <a:pt x="373" y="328"/>
                      <a:pt x="368" y="328"/>
                    </a:cubicBezTo>
                    <a:moveTo>
                      <a:pt x="106" y="556"/>
                    </a:moveTo>
                    <a:cubicBezTo>
                      <a:pt x="114" y="557"/>
                      <a:pt x="122" y="559"/>
                      <a:pt x="130" y="562"/>
                    </a:cubicBezTo>
                    <a:cubicBezTo>
                      <a:pt x="144" y="569"/>
                      <a:pt x="156" y="578"/>
                      <a:pt x="165" y="589"/>
                    </a:cubicBezTo>
                    <a:cubicBezTo>
                      <a:pt x="177" y="604"/>
                      <a:pt x="185" y="621"/>
                      <a:pt x="190" y="639"/>
                    </a:cubicBezTo>
                    <a:cubicBezTo>
                      <a:pt x="192" y="650"/>
                      <a:pt x="193" y="660"/>
                      <a:pt x="193" y="669"/>
                    </a:cubicBezTo>
                    <a:cubicBezTo>
                      <a:pt x="193" y="690"/>
                      <a:pt x="189" y="709"/>
                      <a:pt x="181" y="727"/>
                    </a:cubicBezTo>
                    <a:cubicBezTo>
                      <a:pt x="173" y="744"/>
                      <a:pt x="162" y="758"/>
                      <a:pt x="147" y="769"/>
                    </a:cubicBezTo>
                    <a:cubicBezTo>
                      <a:pt x="136" y="777"/>
                      <a:pt x="124" y="782"/>
                      <a:pt x="111" y="784"/>
                    </a:cubicBezTo>
                    <a:cubicBezTo>
                      <a:pt x="93" y="787"/>
                      <a:pt x="77" y="785"/>
                      <a:pt x="61" y="777"/>
                    </a:cubicBezTo>
                    <a:cubicBezTo>
                      <a:pt x="49" y="771"/>
                      <a:pt x="39" y="764"/>
                      <a:pt x="31" y="754"/>
                    </a:cubicBezTo>
                    <a:cubicBezTo>
                      <a:pt x="19" y="741"/>
                      <a:pt x="11" y="725"/>
                      <a:pt x="6" y="708"/>
                    </a:cubicBezTo>
                    <a:cubicBezTo>
                      <a:pt x="2" y="693"/>
                      <a:pt x="0" y="677"/>
                      <a:pt x="1" y="661"/>
                    </a:cubicBezTo>
                    <a:cubicBezTo>
                      <a:pt x="3" y="641"/>
                      <a:pt x="8" y="622"/>
                      <a:pt x="18" y="605"/>
                    </a:cubicBezTo>
                    <a:cubicBezTo>
                      <a:pt x="25" y="592"/>
                      <a:pt x="35" y="581"/>
                      <a:pt x="47" y="573"/>
                    </a:cubicBezTo>
                    <a:cubicBezTo>
                      <a:pt x="57" y="565"/>
                      <a:pt x="69" y="559"/>
                      <a:pt x="82" y="557"/>
                    </a:cubicBezTo>
                    <a:cubicBezTo>
                      <a:pt x="90" y="555"/>
                      <a:pt x="98" y="555"/>
                      <a:pt x="106" y="556"/>
                    </a:cubicBezTo>
                    <a:moveTo>
                      <a:pt x="503" y="556"/>
                    </a:moveTo>
                    <a:cubicBezTo>
                      <a:pt x="511" y="557"/>
                      <a:pt x="519" y="559"/>
                      <a:pt x="526" y="562"/>
                    </a:cubicBezTo>
                    <a:cubicBezTo>
                      <a:pt x="540" y="569"/>
                      <a:pt x="552" y="578"/>
                      <a:pt x="562" y="589"/>
                    </a:cubicBezTo>
                    <a:cubicBezTo>
                      <a:pt x="574" y="604"/>
                      <a:pt x="582" y="621"/>
                      <a:pt x="586" y="639"/>
                    </a:cubicBezTo>
                    <a:cubicBezTo>
                      <a:pt x="588" y="650"/>
                      <a:pt x="590" y="660"/>
                      <a:pt x="589" y="669"/>
                    </a:cubicBezTo>
                    <a:cubicBezTo>
                      <a:pt x="590" y="690"/>
                      <a:pt x="586" y="709"/>
                      <a:pt x="577" y="727"/>
                    </a:cubicBezTo>
                    <a:cubicBezTo>
                      <a:pt x="569" y="744"/>
                      <a:pt x="558" y="758"/>
                      <a:pt x="543" y="769"/>
                    </a:cubicBezTo>
                    <a:cubicBezTo>
                      <a:pt x="532" y="777"/>
                      <a:pt x="520" y="782"/>
                      <a:pt x="507" y="784"/>
                    </a:cubicBezTo>
                    <a:cubicBezTo>
                      <a:pt x="490" y="787"/>
                      <a:pt x="473" y="785"/>
                      <a:pt x="457" y="777"/>
                    </a:cubicBezTo>
                    <a:cubicBezTo>
                      <a:pt x="446" y="771"/>
                      <a:pt x="436" y="764"/>
                      <a:pt x="427" y="754"/>
                    </a:cubicBezTo>
                    <a:cubicBezTo>
                      <a:pt x="415" y="741"/>
                      <a:pt x="407" y="725"/>
                      <a:pt x="402" y="708"/>
                    </a:cubicBezTo>
                    <a:cubicBezTo>
                      <a:pt x="398" y="693"/>
                      <a:pt x="396" y="677"/>
                      <a:pt x="397" y="661"/>
                    </a:cubicBezTo>
                    <a:cubicBezTo>
                      <a:pt x="399" y="641"/>
                      <a:pt x="404" y="622"/>
                      <a:pt x="414" y="605"/>
                    </a:cubicBezTo>
                    <a:cubicBezTo>
                      <a:pt x="422" y="592"/>
                      <a:pt x="431" y="581"/>
                      <a:pt x="443" y="573"/>
                    </a:cubicBezTo>
                    <a:cubicBezTo>
                      <a:pt x="453" y="565"/>
                      <a:pt x="465" y="559"/>
                      <a:pt x="478" y="557"/>
                    </a:cubicBezTo>
                    <a:cubicBezTo>
                      <a:pt x="486" y="555"/>
                      <a:pt x="495" y="555"/>
                      <a:pt x="503" y="556"/>
                    </a:cubicBezTo>
                    <a:moveTo>
                      <a:pt x="99" y="601"/>
                    </a:moveTo>
                    <a:cubicBezTo>
                      <a:pt x="91" y="601"/>
                      <a:pt x="84" y="603"/>
                      <a:pt x="78" y="607"/>
                    </a:cubicBezTo>
                    <a:cubicBezTo>
                      <a:pt x="72" y="610"/>
                      <a:pt x="68" y="615"/>
                      <a:pt x="64" y="619"/>
                    </a:cubicBezTo>
                    <a:cubicBezTo>
                      <a:pt x="59" y="626"/>
                      <a:pt x="55" y="634"/>
                      <a:pt x="52" y="642"/>
                    </a:cubicBezTo>
                    <a:cubicBezTo>
                      <a:pt x="47" y="657"/>
                      <a:pt x="46" y="672"/>
                      <a:pt x="49" y="686"/>
                    </a:cubicBezTo>
                    <a:cubicBezTo>
                      <a:pt x="50" y="696"/>
                      <a:pt x="54" y="705"/>
                      <a:pt x="58" y="713"/>
                    </a:cubicBezTo>
                    <a:cubicBezTo>
                      <a:pt x="62" y="719"/>
                      <a:pt x="66" y="724"/>
                      <a:pt x="71" y="729"/>
                    </a:cubicBezTo>
                    <a:cubicBezTo>
                      <a:pt x="75" y="732"/>
                      <a:pt x="79" y="735"/>
                      <a:pt x="84" y="737"/>
                    </a:cubicBezTo>
                    <a:cubicBezTo>
                      <a:pt x="93" y="741"/>
                      <a:pt x="102" y="741"/>
                      <a:pt x="111" y="737"/>
                    </a:cubicBezTo>
                    <a:cubicBezTo>
                      <a:pt x="116" y="735"/>
                      <a:pt x="120" y="731"/>
                      <a:pt x="124" y="728"/>
                    </a:cubicBezTo>
                    <a:cubicBezTo>
                      <a:pt x="130" y="722"/>
                      <a:pt x="135" y="715"/>
                      <a:pt x="139" y="708"/>
                    </a:cubicBezTo>
                    <a:cubicBezTo>
                      <a:pt x="144" y="696"/>
                      <a:pt x="146" y="683"/>
                      <a:pt x="147" y="670"/>
                    </a:cubicBezTo>
                    <a:cubicBezTo>
                      <a:pt x="147" y="662"/>
                      <a:pt x="145" y="653"/>
                      <a:pt x="143" y="645"/>
                    </a:cubicBezTo>
                    <a:cubicBezTo>
                      <a:pt x="140" y="636"/>
                      <a:pt x="136" y="627"/>
                      <a:pt x="130" y="620"/>
                    </a:cubicBezTo>
                    <a:cubicBezTo>
                      <a:pt x="126" y="614"/>
                      <a:pt x="121" y="610"/>
                      <a:pt x="115" y="606"/>
                    </a:cubicBezTo>
                    <a:cubicBezTo>
                      <a:pt x="110" y="603"/>
                      <a:pt x="105" y="602"/>
                      <a:pt x="99" y="601"/>
                    </a:cubicBezTo>
                    <a:moveTo>
                      <a:pt x="495" y="601"/>
                    </a:moveTo>
                    <a:cubicBezTo>
                      <a:pt x="487" y="601"/>
                      <a:pt x="480" y="603"/>
                      <a:pt x="474" y="607"/>
                    </a:cubicBezTo>
                    <a:cubicBezTo>
                      <a:pt x="469" y="610"/>
                      <a:pt x="464" y="615"/>
                      <a:pt x="460" y="619"/>
                    </a:cubicBezTo>
                    <a:cubicBezTo>
                      <a:pt x="455" y="626"/>
                      <a:pt x="451" y="634"/>
                      <a:pt x="448" y="642"/>
                    </a:cubicBezTo>
                    <a:cubicBezTo>
                      <a:pt x="444" y="657"/>
                      <a:pt x="443" y="672"/>
                      <a:pt x="445" y="686"/>
                    </a:cubicBezTo>
                    <a:cubicBezTo>
                      <a:pt x="447" y="696"/>
                      <a:pt x="450" y="705"/>
                      <a:pt x="455" y="713"/>
                    </a:cubicBezTo>
                    <a:cubicBezTo>
                      <a:pt x="458" y="719"/>
                      <a:pt x="462" y="724"/>
                      <a:pt x="467" y="729"/>
                    </a:cubicBezTo>
                    <a:cubicBezTo>
                      <a:pt x="471" y="732"/>
                      <a:pt x="475" y="735"/>
                      <a:pt x="480" y="737"/>
                    </a:cubicBezTo>
                    <a:cubicBezTo>
                      <a:pt x="489" y="741"/>
                      <a:pt x="498" y="741"/>
                      <a:pt x="507" y="737"/>
                    </a:cubicBezTo>
                    <a:cubicBezTo>
                      <a:pt x="512" y="735"/>
                      <a:pt x="517" y="731"/>
                      <a:pt x="521" y="728"/>
                    </a:cubicBezTo>
                    <a:cubicBezTo>
                      <a:pt x="527" y="722"/>
                      <a:pt x="531" y="715"/>
                      <a:pt x="535" y="708"/>
                    </a:cubicBezTo>
                    <a:cubicBezTo>
                      <a:pt x="540" y="696"/>
                      <a:pt x="543" y="683"/>
                      <a:pt x="543" y="670"/>
                    </a:cubicBezTo>
                    <a:cubicBezTo>
                      <a:pt x="543" y="662"/>
                      <a:pt x="542" y="653"/>
                      <a:pt x="539" y="645"/>
                    </a:cubicBezTo>
                    <a:cubicBezTo>
                      <a:pt x="537" y="636"/>
                      <a:pt x="533" y="627"/>
                      <a:pt x="527" y="620"/>
                    </a:cubicBezTo>
                    <a:cubicBezTo>
                      <a:pt x="523" y="614"/>
                      <a:pt x="518" y="610"/>
                      <a:pt x="512" y="606"/>
                    </a:cubicBezTo>
                    <a:cubicBezTo>
                      <a:pt x="507" y="603"/>
                      <a:pt x="501" y="602"/>
                      <a:pt x="495" y="601"/>
                    </a:cubicBezTo>
                  </a:path>
                </a:pathLst>
              </a:custGeom>
              <a:solidFill>
                <a:srgbClr val="71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61" name="Freeform 1460"/>
              <p:cNvSpPr>
                <a:spLocks noEditPoints="1"/>
              </p:cNvSpPr>
              <p:nvPr/>
            </p:nvSpPr>
            <p:spPr bwMode="auto">
              <a:xfrm>
                <a:off x="4651375" y="133350"/>
                <a:ext cx="520700" cy="509588"/>
              </a:xfrm>
              <a:custGeom>
                <a:avLst/>
                <a:gdLst>
                  <a:gd name="T0" fmla="*/ 95 w 805"/>
                  <a:gd name="T1" fmla="*/ 24 h 785"/>
                  <a:gd name="T2" fmla="*/ 95 w 805"/>
                  <a:gd name="T3" fmla="*/ 179 h 785"/>
                  <a:gd name="T4" fmla="*/ 139 w 805"/>
                  <a:gd name="T5" fmla="*/ 198 h 785"/>
                  <a:gd name="T6" fmla="*/ 21 w 805"/>
                  <a:gd name="T7" fmla="*/ 227 h 785"/>
                  <a:gd name="T8" fmla="*/ 43 w 805"/>
                  <a:gd name="T9" fmla="*/ 182 h 785"/>
                  <a:gd name="T10" fmla="*/ 49 w 805"/>
                  <a:gd name="T11" fmla="*/ 172 h 785"/>
                  <a:gd name="T12" fmla="*/ 45 w 805"/>
                  <a:gd name="T13" fmla="*/ 46 h 785"/>
                  <a:gd name="T14" fmla="*/ 28 w 805"/>
                  <a:gd name="T15" fmla="*/ 1 h 785"/>
                  <a:gd name="T16" fmla="*/ 266 w 805"/>
                  <a:gd name="T17" fmla="*/ 1 h 785"/>
                  <a:gd name="T18" fmla="*/ 285 w 805"/>
                  <a:gd name="T19" fmla="*/ 101 h 785"/>
                  <a:gd name="T20" fmla="*/ 296 w 805"/>
                  <a:gd name="T21" fmla="*/ 182 h 785"/>
                  <a:gd name="T22" fmla="*/ 304 w 805"/>
                  <a:gd name="T23" fmla="*/ 228 h 785"/>
                  <a:gd name="T24" fmla="*/ 205 w 805"/>
                  <a:gd name="T25" fmla="*/ 184 h 785"/>
                  <a:gd name="T26" fmla="*/ 239 w 805"/>
                  <a:gd name="T27" fmla="*/ 181 h 785"/>
                  <a:gd name="T28" fmla="*/ 239 w 805"/>
                  <a:gd name="T29" fmla="*/ 47 h 785"/>
                  <a:gd name="T30" fmla="*/ 217 w 805"/>
                  <a:gd name="T31" fmla="*/ 46 h 785"/>
                  <a:gd name="T32" fmla="*/ 258 w 805"/>
                  <a:gd name="T33" fmla="*/ 0 h 785"/>
                  <a:gd name="T34" fmla="*/ 175 w 805"/>
                  <a:gd name="T35" fmla="*/ 307 h 785"/>
                  <a:gd name="T36" fmla="*/ 175 w 805"/>
                  <a:gd name="T37" fmla="*/ 462 h 785"/>
                  <a:gd name="T38" fmla="*/ 219 w 805"/>
                  <a:gd name="T39" fmla="*/ 482 h 785"/>
                  <a:gd name="T40" fmla="*/ 101 w 805"/>
                  <a:gd name="T41" fmla="*/ 510 h 785"/>
                  <a:gd name="T42" fmla="*/ 123 w 805"/>
                  <a:gd name="T43" fmla="*/ 465 h 785"/>
                  <a:gd name="T44" fmla="*/ 129 w 805"/>
                  <a:gd name="T45" fmla="*/ 456 h 785"/>
                  <a:gd name="T46" fmla="*/ 125 w 805"/>
                  <a:gd name="T47" fmla="*/ 329 h 785"/>
                  <a:gd name="T48" fmla="*/ 108 w 805"/>
                  <a:gd name="T49" fmla="*/ 284 h 785"/>
                  <a:gd name="T50" fmla="*/ 541 w 805"/>
                  <a:gd name="T51" fmla="*/ 284 h 785"/>
                  <a:gd name="T52" fmla="*/ 560 w 805"/>
                  <a:gd name="T53" fmla="*/ 384 h 785"/>
                  <a:gd name="T54" fmla="*/ 572 w 805"/>
                  <a:gd name="T55" fmla="*/ 465 h 785"/>
                  <a:gd name="T56" fmla="*/ 579 w 805"/>
                  <a:gd name="T57" fmla="*/ 511 h 785"/>
                  <a:gd name="T58" fmla="*/ 480 w 805"/>
                  <a:gd name="T59" fmla="*/ 468 h 785"/>
                  <a:gd name="T60" fmla="*/ 514 w 805"/>
                  <a:gd name="T61" fmla="*/ 464 h 785"/>
                  <a:gd name="T62" fmla="*/ 514 w 805"/>
                  <a:gd name="T63" fmla="*/ 330 h 785"/>
                  <a:gd name="T64" fmla="*/ 493 w 805"/>
                  <a:gd name="T65" fmla="*/ 329 h 785"/>
                  <a:gd name="T66" fmla="*/ 533 w 805"/>
                  <a:gd name="T67" fmla="*/ 283 h 785"/>
                  <a:gd name="T68" fmla="*/ 757 w 805"/>
                  <a:gd name="T69" fmla="*/ 307 h 785"/>
                  <a:gd name="T70" fmla="*/ 757 w 805"/>
                  <a:gd name="T71" fmla="*/ 462 h 785"/>
                  <a:gd name="T72" fmla="*/ 801 w 805"/>
                  <a:gd name="T73" fmla="*/ 482 h 785"/>
                  <a:gd name="T74" fmla="*/ 683 w 805"/>
                  <a:gd name="T75" fmla="*/ 510 h 785"/>
                  <a:gd name="T76" fmla="*/ 705 w 805"/>
                  <a:gd name="T77" fmla="*/ 465 h 785"/>
                  <a:gd name="T78" fmla="*/ 711 w 805"/>
                  <a:gd name="T79" fmla="*/ 456 h 785"/>
                  <a:gd name="T80" fmla="*/ 707 w 805"/>
                  <a:gd name="T81" fmla="*/ 329 h 785"/>
                  <a:gd name="T82" fmla="*/ 690 w 805"/>
                  <a:gd name="T83" fmla="*/ 284 h 785"/>
                  <a:gd name="T84" fmla="*/ 281 w 805"/>
                  <a:gd name="T85" fmla="*/ 558 h 785"/>
                  <a:gd name="T86" fmla="*/ 300 w 805"/>
                  <a:gd name="T87" fmla="*/ 659 h 785"/>
                  <a:gd name="T88" fmla="*/ 311 w 805"/>
                  <a:gd name="T89" fmla="*/ 740 h 785"/>
                  <a:gd name="T90" fmla="*/ 319 w 805"/>
                  <a:gd name="T91" fmla="*/ 785 h 785"/>
                  <a:gd name="T92" fmla="*/ 220 w 805"/>
                  <a:gd name="T93" fmla="*/ 742 h 785"/>
                  <a:gd name="T94" fmla="*/ 254 w 805"/>
                  <a:gd name="T95" fmla="*/ 739 h 785"/>
                  <a:gd name="T96" fmla="*/ 254 w 805"/>
                  <a:gd name="T97" fmla="*/ 605 h 785"/>
                  <a:gd name="T98" fmla="*/ 233 w 805"/>
                  <a:gd name="T99" fmla="*/ 604 h 785"/>
                  <a:gd name="T100" fmla="*/ 273 w 805"/>
                  <a:gd name="T101" fmla="*/ 5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 h="785">
                    <a:moveTo>
                      <a:pt x="67" y="0"/>
                    </a:moveTo>
                    <a:cubicBezTo>
                      <a:pt x="70" y="0"/>
                      <a:pt x="73" y="0"/>
                      <a:pt x="76" y="1"/>
                    </a:cubicBezTo>
                    <a:cubicBezTo>
                      <a:pt x="85" y="2"/>
                      <a:pt x="94" y="10"/>
                      <a:pt x="95" y="21"/>
                    </a:cubicBezTo>
                    <a:cubicBezTo>
                      <a:pt x="95" y="22"/>
                      <a:pt x="95" y="23"/>
                      <a:pt x="95" y="24"/>
                    </a:cubicBezTo>
                    <a:cubicBezTo>
                      <a:pt x="95" y="49"/>
                      <a:pt x="95" y="75"/>
                      <a:pt x="95" y="101"/>
                    </a:cubicBezTo>
                    <a:cubicBezTo>
                      <a:pt x="94" y="101"/>
                      <a:pt x="94" y="101"/>
                      <a:pt x="94" y="101"/>
                    </a:cubicBezTo>
                    <a:cubicBezTo>
                      <a:pt x="94" y="124"/>
                      <a:pt x="94" y="148"/>
                      <a:pt x="94" y="172"/>
                    </a:cubicBezTo>
                    <a:cubicBezTo>
                      <a:pt x="94" y="174"/>
                      <a:pt x="94" y="176"/>
                      <a:pt x="95" y="179"/>
                    </a:cubicBezTo>
                    <a:cubicBezTo>
                      <a:pt x="95" y="181"/>
                      <a:pt x="96" y="182"/>
                      <a:pt x="98" y="182"/>
                    </a:cubicBezTo>
                    <a:cubicBezTo>
                      <a:pt x="100" y="182"/>
                      <a:pt x="103" y="182"/>
                      <a:pt x="106" y="182"/>
                    </a:cubicBezTo>
                    <a:cubicBezTo>
                      <a:pt x="110" y="182"/>
                      <a:pt x="114" y="182"/>
                      <a:pt x="118" y="182"/>
                    </a:cubicBezTo>
                    <a:cubicBezTo>
                      <a:pt x="128" y="183"/>
                      <a:pt x="136" y="189"/>
                      <a:pt x="139" y="198"/>
                    </a:cubicBezTo>
                    <a:cubicBezTo>
                      <a:pt x="144" y="214"/>
                      <a:pt x="132" y="226"/>
                      <a:pt x="121" y="227"/>
                    </a:cubicBezTo>
                    <a:cubicBezTo>
                      <a:pt x="118" y="227"/>
                      <a:pt x="116" y="228"/>
                      <a:pt x="114" y="228"/>
                    </a:cubicBezTo>
                    <a:cubicBezTo>
                      <a:pt x="85" y="228"/>
                      <a:pt x="56" y="228"/>
                      <a:pt x="27" y="228"/>
                    </a:cubicBezTo>
                    <a:cubicBezTo>
                      <a:pt x="25" y="228"/>
                      <a:pt x="23" y="227"/>
                      <a:pt x="21" y="227"/>
                    </a:cubicBezTo>
                    <a:cubicBezTo>
                      <a:pt x="11" y="227"/>
                      <a:pt x="3" y="218"/>
                      <a:pt x="1" y="208"/>
                    </a:cubicBezTo>
                    <a:cubicBezTo>
                      <a:pt x="0" y="200"/>
                      <a:pt x="4" y="189"/>
                      <a:pt x="15" y="184"/>
                    </a:cubicBezTo>
                    <a:cubicBezTo>
                      <a:pt x="18" y="183"/>
                      <a:pt x="21" y="182"/>
                      <a:pt x="25" y="182"/>
                    </a:cubicBezTo>
                    <a:cubicBezTo>
                      <a:pt x="31" y="182"/>
                      <a:pt x="37" y="182"/>
                      <a:pt x="43" y="182"/>
                    </a:cubicBezTo>
                    <a:cubicBezTo>
                      <a:pt x="44" y="182"/>
                      <a:pt x="46" y="182"/>
                      <a:pt x="47" y="182"/>
                    </a:cubicBezTo>
                    <a:cubicBezTo>
                      <a:pt x="48" y="181"/>
                      <a:pt x="48" y="181"/>
                      <a:pt x="48" y="181"/>
                    </a:cubicBezTo>
                    <a:cubicBezTo>
                      <a:pt x="49" y="180"/>
                      <a:pt x="49" y="180"/>
                      <a:pt x="49" y="179"/>
                    </a:cubicBezTo>
                    <a:cubicBezTo>
                      <a:pt x="49" y="177"/>
                      <a:pt x="49" y="175"/>
                      <a:pt x="49" y="172"/>
                    </a:cubicBezTo>
                    <a:cubicBezTo>
                      <a:pt x="49" y="133"/>
                      <a:pt x="49" y="94"/>
                      <a:pt x="49" y="55"/>
                    </a:cubicBezTo>
                    <a:cubicBezTo>
                      <a:pt x="49" y="53"/>
                      <a:pt x="49" y="50"/>
                      <a:pt x="48" y="47"/>
                    </a:cubicBezTo>
                    <a:cubicBezTo>
                      <a:pt x="47" y="46"/>
                      <a:pt x="47" y="46"/>
                      <a:pt x="47" y="46"/>
                    </a:cubicBezTo>
                    <a:cubicBezTo>
                      <a:pt x="46" y="46"/>
                      <a:pt x="46" y="46"/>
                      <a:pt x="45" y="46"/>
                    </a:cubicBezTo>
                    <a:cubicBezTo>
                      <a:pt x="41" y="46"/>
                      <a:pt x="37" y="46"/>
                      <a:pt x="33" y="46"/>
                    </a:cubicBezTo>
                    <a:cubicBezTo>
                      <a:pt x="31" y="46"/>
                      <a:pt x="29" y="46"/>
                      <a:pt x="27" y="46"/>
                    </a:cubicBezTo>
                    <a:cubicBezTo>
                      <a:pt x="17" y="46"/>
                      <a:pt x="6" y="36"/>
                      <a:pt x="6" y="24"/>
                    </a:cubicBezTo>
                    <a:cubicBezTo>
                      <a:pt x="6" y="10"/>
                      <a:pt x="17" y="1"/>
                      <a:pt x="28" y="1"/>
                    </a:cubicBezTo>
                    <a:cubicBezTo>
                      <a:pt x="29" y="1"/>
                      <a:pt x="30" y="1"/>
                      <a:pt x="31" y="1"/>
                    </a:cubicBezTo>
                    <a:cubicBezTo>
                      <a:pt x="43" y="1"/>
                      <a:pt x="56" y="0"/>
                      <a:pt x="67" y="0"/>
                    </a:cubicBezTo>
                    <a:moveTo>
                      <a:pt x="258" y="0"/>
                    </a:moveTo>
                    <a:cubicBezTo>
                      <a:pt x="261" y="0"/>
                      <a:pt x="263" y="0"/>
                      <a:pt x="266" y="1"/>
                    </a:cubicBezTo>
                    <a:cubicBezTo>
                      <a:pt x="275" y="2"/>
                      <a:pt x="284" y="10"/>
                      <a:pt x="285" y="21"/>
                    </a:cubicBezTo>
                    <a:cubicBezTo>
                      <a:pt x="285" y="22"/>
                      <a:pt x="285" y="23"/>
                      <a:pt x="285" y="24"/>
                    </a:cubicBezTo>
                    <a:cubicBezTo>
                      <a:pt x="285" y="49"/>
                      <a:pt x="285" y="75"/>
                      <a:pt x="285" y="101"/>
                    </a:cubicBezTo>
                    <a:cubicBezTo>
                      <a:pt x="285" y="101"/>
                      <a:pt x="285" y="101"/>
                      <a:pt x="285" y="101"/>
                    </a:cubicBezTo>
                    <a:cubicBezTo>
                      <a:pt x="285" y="124"/>
                      <a:pt x="285" y="148"/>
                      <a:pt x="285" y="172"/>
                    </a:cubicBezTo>
                    <a:cubicBezTo>
                      <a:pt x="285" y="174"/>
                      <a:pt x="285" y="176"/>
                      <a:pt x="285" y="179"/>
                    </a:cubicBezTo>
                    <a:cubicBezTo>
                      <a:pt x="285" y="181"/>
                      <a:pt x="286" y="182"/>
                      <a:pt x="288" y="182"/>
                    </a:cubicBezTo>
                    <a:cubicBezTo>
                      <a:pt x="291" y="182"/>
                      <a:pt x="294" y="182"/>
                      <a:pt x="296" y="182"/>
                    </a:cubicBezTo>
                    <a:cubicBezTo>
                      <a:pt x="300" y="182"/>
                      <a:pt x="304" y="182"/>
                      <a:pt x="308" y="182"/>
                    </a:cubicBezTo>
                    <a:cubicBezTo>
                      <a:pt x="318" y="183"/>
                      <a:pt x="326" y="189"/>
                      <a:pt x="329" y="198"/>
                    </a:cubicBezTo>
                    <a:cubicBezTo>
                      <a:pt x="334" y="214"/>
                      <a:pt x="322" y="226"/>
                      <a:pt x="311" y="227"/>
                    </a:cubicBezTo>
                    <a:cubicBezTo>
                      <a:pt x="309" y="227"/>
                      <a:pt x="306" y="228"/>
                      <a:pt x="304" y="228"/>
                    </a:cubicBezTo>
                    <a:cubicBezTo>
                      <a:pt x="275" y="228"/>
                      <a:pt x="246" y="228"/>
                      <a:pt x="217" y="228"/>
                    </a:cubicBezTo>
                    <a:cubicBezTo>
                      <a:pt x="216" y="228"/>
                      <a:pt x="214" y="227"/>
                      <a:pt x="212" y="227"/>
                    </a:cubicBezTo>
                    <a:cubicBezTo>
                      <a:pt x="202" y="227"/>
                      <a:pt x="193" y="218"/>
                      <a:pt x="192" y="208"/>
                    </a:cubicBezTo>
                    <a:cubicBezTo>
                      <a:pt x="191" y="200"/>
                      <a:pt x="194" y="189"/>
                      <a:pt x="205" y="184"/>
                    </a:cubicBezTo>
                    <a:cubicBezTo>
                      <a:pt x="208" y="183"/>
                      <a:pt x="212" y="182"/>
                      <a:pt x="215" y="182"/>
                    </a:cubicBezTo>
                    <a:cubicBezTo>
                      <a:pt x="221" y="182"/>
                      <a:pt x="227" y="182"/>
                      <a:pt x="233" y="182"/>
                    </a:cubicBezTo>
                    <a:cubicBezTo>
                      <a:pt x="235" y="182"/>
                      <a:pt x="236" y="182"/>
                      <a:pt x="238" y="182"/>
                    </a:cubicBezTo>
                    <a:cubicBezTo>
                      <a:pt x="239" y="181"/>
                      <a:pt x="239" y="181"/>
                      <a:pt x="239" y="181"/>
                    </a:cubicBezTo>
                    <a:cubicBezTo>
                      <a:pt x="239" y="180"/>
                      <a:pt x="239" y="180"/>
                      <a:pt x="239" y="179"/>
                    </a:cubicBezTo>
                    <a:cubicBezTo>
                      <a:pt x="239" y="177"/>
                      <a:pt x="239" y="175"/>
                      <a:pt x="239" y="172"/>
                    </a:cubicBezTo>
                    <a:cubicBezTo>
                      <a:pt x="239" y="133"/>
                      <a:pt x="239" y="94"/>
                      <a:pt x="239" y="55"/>
                    </a:cubicBezTo>
                    <a:cubicBezTo>
                      <a:pt x="239" y="53"/>
                      <a:pt x="239" y="50"/>
                      <a:pt x="239" y="47"/>
                    </a:cubicBezTo>
                    <a:cubicBezTo>
                      <a:pt x="238" y="46"/>
                      <a:pt x="238" y="46"/>
                      <a:pt x="238" y="46"/>
                    </a:cubicBezTo>
                    <a:cubicBezTo>
                      <a:pt x="237" y="46"/>
                      <a:pt x="236" y="46"/>
                      <a:pt x="235" y="46"/>
                    </a:cubicBezTo>
                    <a:cubicBezTo>
                      <a:pt x="231" y="46"/>
                      <a:pt x="227" y="46"/>
                      <a:pt x="223" y="46"/>
                    </a:cubicBezTo>
                    <a:cubicBezTo>
                      <a:pt x="221" y="46"/>
                      <a:pt x="219" y="46"/>
                      <a:pt x="217" y="46"/>
                    </a:cubicBezTo>
                    <a:cubicBezTo>
                      <a:pt x="207" y="46"/>
                      <a:pt x="197" y="36"/>
                      <a:pt x="196" y="24"/>
                    </a:cubicBezTo>
                    <a:cubicBezTo>
                      <a:pt x="196" y="10"/>
                      <a:pt x="207" y="1"/>
                      <a:pt x="218" y="1"/>
                    </a:cubicBezTo>
                    <a:cubicBezTo>
                      <a:pt x="220" y="1"/>
                      <a:pt x="220" y="1"/>
                      <a:pt x="222" y="1"/>
                    </a:cubicBezTo>
                    <a:cubicBezTo>
                      <a:pt x="234" y="1"/>
                      <a:pt x="246" y="0"/>
                      <a:pt x="258" y="0"/>
                    </a:cubicBezTo>
                    <a:moveTo>
                      <a:pt x="147" y="283"/>
                    </a:moveTo>
                    <a:cubicBezTo>
                      <a:pt x="151" y="283"/>
                      <a:pt x="153" y="283"/>
                      <a:pt x="156" y="284"/>
                    </a:cubicBezTo>
                    <a:cubicBezTo>
                      <a:pt x="165" y="285"/>
                      <a:pt x="174" y="293"/>
                      <a:pt x="175" y="304"/>
                    </a:cubicBezTo>
                    <a:cubicBezTo>
                      <a:pt x="175" y="305"/>
                      <a:pt x="175" y="306"/>
                      <a:pt x="175" y="307"/>
                    </a:cubicBezTo>
                    <a:cubicBezTo>
                      <a:pt x="175" y="333"/>
                      <a:pt x="175" y="358"/>
                      <a:pt x="175" y="384"/>
                    </a:cubicBezTo>
                    <a:cubicBezTo>
                      <a:pt x="175" y="384"/>
                      <a:pt x="175" y="384"/>
                      <a:pt x="175" y="384"/>
                    </a:cubicBezTo>
                    <a:cubicBezTo>
                      <a:pt x="175" y="408"/>
                      <a:pt x="175" y="431"/>
                      <a:pt x="175" y="455"/>
                    </a:cubicBezTo>
                    <a:cubicBezTo>
                      <a:pt x="175" y="457"/>
                      <a:pt x="175" y="460"/>
                      <a:pt x="175" y="462"/>
                    </a:cubicBezTo>
                    <a:cubicBezTo>
                      <a:pt x="175" y="464"/>
                      <a:pt x="176" y="465"/>
                      <a:pt x="178" y="465"/>
                    </a:cubicBezTo>
                    <a:cubicBezTo>
                      <a:pt x="180" y="465"/>
                      <a:pt x="183" y="465"/>
                      <a:pt x="186" y="465"/>
                    </a:cubicBezTo>
                    <a:cubicBezTo>
                      <a:pt x="190" y="465"/>
                      <a:pt x="194" y="465"/>
                      <a:pt x="198" y="465"/>
                    </a:cubicBezTo>
                    <a:cubicBezTo>
                      <a:pt x="208" y="466"/>
                      <a:pt x="216" y="472"/>
                      <a:pt x="219" y="482"/>
                    </a:cubicBezTo>
                    <a:cubicBezTo>
                      <a:pt x="224" y="497"/>
                      <a:pt x="212" y="509"/>
                      <a:pt x="201" y="510"/>
                    </a:cubicBezTo>
                    <a:cubicBezTo>
                      <a:pt x="198" y="510"/>
                      <a:pt x="196" y="511"/>
                      <a:pt x="194" y="511"/>
                    </a:cubicBezTo>
                    <a:cubicBezTo>
                      <a:pt x="165" y="511"/>
                      <a:pt x="136" y="511"/>
                      <a:pt x="107" y="511"/>
                    </a:cubicBezTo>
                    <a:cubicBezTo>
                      <a:pt x="105" y="511"/>
                      <a:pt x="103" y="510"/>
                      <a:pt x="101" y="510"/>
                    </a:cubicBezTo>
                    <a:cubicBezTo>
                      <a:pt x="92" y="510"/>
                      <a:pt x="83" y="501"/>
                      <a:pt x="82" y="492"/>
                    </a:cubicBezTo>
                    <a:cubicBezTo>
                      <a:pt x="80" y="483"/>
                      <a:pt x="84" y="472"/>
                      <a:pt x="95" y="468"/>
                    </a:cubicBezTo>
                    <a:cubicBezTo>
                      <a:pt x="98" y="466"/>
                      <a:pt x="101" y="465"/>
                      <a:pt x="105" y="465"/>
                    </a:cubicBezTo>
                    <a:cubicBezTo>
                      <a:pt x="111" y="465"/>
                      <a:pt x="117" y="465"/>
                      <a:pt x="123" y="465"/>
                    </a:cubicBezTo>
                    <a:cubicBezTo>
                      <a:pt x="124" y="465"/>
                      <a:pt x="126" y="465"/>
                      <a:pt x="127" y="465"/>
                    </a:cubicBezTo>
                    <a:cubicBezTo>
                      <a:pt x="128" y="464"/>
                      <a:pt x="128" y="464"/>
                      <a:pt x="128" y="464"/>
                    </a:cubicBezTo>
                    <a:cubicBezTo>
                      <a:pt x="129" y="464"/>
                      <a:pt x="129" y="463"/>
                      <a:pt x="129" y="462"/>
                    </a:cubicBezTo>
                    <a:cubicBezTo>
                      <a:pt x="129" y="460"/>
                      <a:pt x="129" y="458"/>
                      <a:pt x="129" y="456"/>
                    </a:cubicBezTo>
                    <a:cubicBezTo>
                      <a:pt x="129" y="417"/>
                      <a:pt x="129" y="378"/>
                      <a:pt x="129" y="339"/>
                    </a:cubicBezTo>
                    <a:cubicBezTo>
                      <a:pt x="129" y="336"/>
                      <a:pt x="129" y="333"/>
                      <a:pt x="128" y="330"/>
                    </a:cubicBezTo>
                    <a:cubicBezTo>
                      <a:pt x="127" y="329"/>
                      <a:pt x="127" y="329"/>
                      <a:pt x="127" y="329"/>
                    </a:cubicBezTo>
                    <a:cubicBezTo>
                      <a:pt x="126" y="329"/>
                      <a:pt x="126" y="329"/>
                      <a:pt x="125" y="329"/>
                    </a:cubicBezTo>
                    <a:cubicBezTo>
                      <a:pt x="121" y="329"/>
                      <a:pt x="117" y="329"/>
                      <a:pt x="113" y="329"/>
                    </a:cubicBezTo>
                    <a:cubicBezTo>
                      <a:pt x="111" y="329"/>
                      <a:pt x="109" y="329"/>
                      <a:pt x="107" y="329"/>
                    </a:cubicBezTo>
                    <a:cubicBezTo>
                      <a:pt x="97" y="329"/>
                      <a:pt x="87" y="319"/>
                      <a:pt x="86" y="307"/>
                    </a:cubicBezTo>
                    <a:cubicBezTo>
                      <a:pt x="86" y="293"/>
                      <a:pt x="97" y="284"/>
                      <a:pt x="108" y="284"/>
                    </a:cubicBezTo>
                    <a:cubicBezTo>
                      <a:pt x="109" y="284"/>
                      <a:pt x="110" y="284"/>
                      <a:pt x="111" y="284"/>
                    </a:cubicBezTo>
                    <a:cubicBezTo>
                      <a:pt x="123" y="284"/>
                      <a:pt x="136" y="283"/>
                      <a:pt x="147" y="283"/>
                    </a:cubicBezTo>
                    <a:moveTo>
                      <a:pt x="533" y="283"/>
                    </a:moveTo>
                    <a:cubicBezTo>
                      <a:pt x="536" y="283"/>
                      <a:pt x="539" y="283"/>
                      <a:pt x="541" y="284"/>
                    </a:cubicBezTo>
                    <a:cubicBezTo>
                      <a:pt x="551" y="285"/>
                      <a:pt x="560" y="293"/>
                      <a:pt x="560" y="304"/>
                    </a:cubicBezTo>
                    <a:cubicBezTo>
                      <a:pt x="560" y="305"/>
                      <a:pt x="560" y="306"/>
                      <a:pt x="560" y="307"/>
                    </a:cubicBezTo>
                    <a:cubicBezTo>
                      <a:pt x="560" y="333"/>
                      <a:pt x="560" y="358"/>
                      <a:pt x="560" y="384"/>
                    </a:cubicBezTo>
                    <a:cubicBezTo>
                      <a:pt x="560" y="384"/>
                      <a:pt x="560" y="384"/>
                      <a:pt x="560" y="384"/>
                    </a:cubicBezTo>
                    <a:cubicBezTo>
                      <a:pt x="560" y="408"/>
                      <a:pt x="560" y="431"/>
                      <a:pt x="560" y="455"/>
                    </a:cubicBezTo>
                    <a:cubicBezTo>
                      <a:pt x="560" y="457"/>
                      <a:pt x="560" y="460"/>
                      <a:pt x="560" y="462"/>
                    </a:cubicBezTo>
                    <a:cubicBezTo>
                      <a:pt x="560" y="464"/>
                      <a:pt x="562" y="465"/>
                      <a:pt x="563" y="465"/>
                    </a:cubicBezTo>
                    <a:cubicBezTo>
                      <a:pt x="566" y="465"/>
                      <a:pt x="569" y="465"/>
                      <a:pt x="572" y="465"/>
                    </a:cubicBezTo>
                    <a:cubicBezTo>
                      <a:pt x="576" y="465"/>
                      <a:pt x="580" y="465"/>
                      <a:pt x="584" y="465"/>
                    </a:cubicBezTo>
                    <a:cubicBezTo>
                      <a:pt x="593" y="466"/>
                      <a:pt x="602" y="472"/>
                      <a:pt x="605" y="482"/>
                    </a:cubicBezTo>
                    <a:cubicBezTo>
                      <a:pt x="609" y="497"/>
                      <a:pt x="598" y="509"/>
                      <a:pt x="586" y="510"/>
                    </a:cubicBezTo>
                    <a:cubicBezTo>
                      <a:pt x="584" y="510"/>
                      <a:pt x="582" y="511"/>
                      <a:pt x="579" y="511"/>
                    </a:cubicBezTo>
                    <a:cubicBezTo>
                      <a:pt x="551" y="511"/>
                      <a:pt x="522" y="511"/>
                      <a:pt x="493" y="511"/>
                    </a:cubicBezTo>
                    <a:cubicBezTo>
                      <a:pt x="491" y="511"/>
                      <a:pt x="489" y="510"/>
                      <a:pt x="487" y="510"/>
                    </a:cubicBezTo>
                    <a:cubicBezTo>
                      <a:pt x="477" y="510"/>
                      <a:pt x="469" y="501"/>
                      <a:pt x="467" y="492"/>
                    </a:cubicBezTo>
                    <a:cubicBezTo>
                      <a:pt x="466" y="483"/>
                      <a:pt x="470" y="472"/>
                      <a:pt x="480" y="468"/>
                    </a:cubicBezTo>
                    <a:cubicBezTo>
                      <a:pt x="484" y="466"/>
                      <a:pt x="487" y="465"/>
                      <a:pt x="490" y="465"/>
                    </a:cubicBezTo>
                    <a:cubicBezTo>
                      <a:pt x="497" y="465"/>
                      <a:pt x="503" y="465"/>
                      <a:pt x="509" y="465"/>
                    </a:cubicBezTo>
                    <a:cubicBezTo>
                      <a:pt x="510" y="465"/>
                      <a:pt x="512" y="465"/>
                      <a:pt x="513" y="465"/>
                    </a:cubicBezTo>
                    <a:cubicBezTo>
                      <a:pt x="514" y="464"/>
                      <a:pt x="514" y="464"/>
                      <a:pt x="514" y="464"/>
                    </a:cubicBezTo>
                    <a:cubicBezTo>
                      <a:pt x="514" y="464"/>
                      <a:pt x="514" y="463"/>
                      <a:pt x="514" y="462"/>
                    </a:cubicBezTo>
                    <a:cubicBezTo>
                      <a:pt x="514" y="460"/>
                      <a:pt x="514" y="458"/>
                      <a:pt x="514" y="456"/>
                    </a:cubicBezTo>
                    <a:cubicBezTo>
                      <a:pt x="514" y="417"/>
                      <a:pt x="514" y="378"/>
                      <a:pt x="514" y="339"/>
                    </a:cubicBezTo>
                    <a:cubicBezTo>
                      <a:pt x="514" y="336"/>
                      <a:pt x="514" y="333"/>
                      <a:pt x="514" y="330"/>
                    </a:cubicBezTo>
                    <a:cubicBezTo>
                      <a:pt x="513" y="329"/>
                      <a:pt x="513" y="329"/>
                      <a:pt x="513" y="329"/>
                    </a:cubicBezTo>
                    <a:cubicBezTo>
                      <a:pt x="512" y="329"/>
                      <a:pt x="511" y="329"/>
                      <a:pt x="511" y="329"/>
                    </a:cubicBezTo>
                    <a:cubicBezTo>
                      <a:pt x="506" y="329"/>
                      <a:pt x="503" y="329"/>
                      <a:pt x="498" y="329"/>
                    </a:cubicBezTo>
                    <a:cubicBezTo>
                      <a:pt x="497" y="329"/>
                      <a:pt x="495" y="329"/>
                      <a:pt x="493" y="329"/>
                    </a:cubicBezTo>
                    <a:cubicBezTo>
                      <a:pt x="483" y="329"/>
                      <a:pt x="472" y="319"/>
                      <a:pt x="472" y="307"/>
                    </a:cubicBezTo>
                    <a:cubicBezTo>
                      <a:pt x="472" y="293"/>
                      <a:pt x="483" y="284"/>
                      <a:pt x="494" y="284"/>
                    </a:cubicBezTo>
                    <a:cubicBezTo>
                      <a:pt x="495" y="284"/>
                      <a:pt x="496" y="284"/>
                      <a:pt x="497" y="284"/>
                    </a:cubicBezTo>
                    <a:cubicBezTo>
                      <a:pt x="509" y="284"/>
                      <a:pt x="521" y="283"/>
                      <a:pt x="533" y="283"/>
                    </a:cubicBezTo>
                    <a:moveTo>
                      <a:pt x="729" y="283"/>
                    </a:moveTo>
                    <a:cubicBezTo>
                      <a:pt x="732" y="283"/>
                      <a:pt x="735" y="283"/>
                      <a:pt x="737" y="284"/>
                    </a:cubicBezTo>
                    <a:cubicBezTo>
                      <a:pt x="747" y="285"/>
                      <a:pt x="756" y="293"/>
                      <a:pt x="757" y="304"/>
                    </a:cubicBezTo>
                    <a:cubicBezTo>
                      <a:pt x="757" y="305"/>
                      <a:pt x="757" y="306"/>
                      <a:pt x="757" y="307"/>
                    </a:cubicBezTo>
                    <a:cubicBezTo>
                      <a:pt x="757" y="333"/>
                      <a:pt x="757" y="358"/>
                      <a:pt x="757" y="384"/>
                    </a:cubicBezTo>
                    <a:cubicBezTo>
                      <a:pt x="756" y="384"/>
                      <a:pt x="756" y="384"/>
                      <a:pt x="756" y="384"/>
                    </a:cubicBezTo>
                    <a:cubicBezTo>
                      <a:pt x="756" y="408"/>
                      <a:pt x="756" y="431"/>
                      <a:pt x="756" y="455"/>
                    </a:cubicBezTo>
                    <a:cubicBezTo>
                      <a:pt x="756" y="457"/>
                      <a:pt x="756" y="460"/>
                      <a:pt x="757" y="462"/>
                    </a:cubicBezTo>
                    <a:cubicBezTo>
                      <a:pt x="757" y="464"/>
                      <a:pt x="758" y="465"/>
                      <a:pt x="760" y="465"/>
                    </a:cubicBezTo>
                    <a:cubicBezTo>
                      <a:pt x="762" y="465"/>
                      <a:pt x="765" y="465"/>
                      <a:pt x="768" y="465"/>
                    </a:cubicBezTo>
                    <a:cubicBezTo>
                      <a:pt x="772" y="465"/>
                      <a:pt x="776" y="465"/>
                      <a:pt x="780" y="465"/>
                    </a:cubicBezTo>
                    <a:cubicBezTo>
                      <a:pt x="790" y="466"/>
                      <a:pt x="798" y="472"/>
                      <a:pt x="801" y="482"/>
                    </a:cubicBezTo>
                    <a:cubicBezTo>
                      <a:pt x="805" y="497"/>
                      <a:pt x="794" y="509"/>
                      <a:pt x="782" y="510"/>
                    </a:cubicBezTo>
                    <a:cubicBezTo>
                      <a:pt x="780" y="510"/>
                      <a:pt x="778" y="511"/>
                      <a:pt x="776" y="511"/>
                    </a:cubicBezTo>
                    <a:cubicBezTo>
                      <a:pt x="747" y="511"/>
                      <a:pt x="718" y="511"/>
                      <a:pt x="689" y="511"/>
                    </a:cubicBezTo>
                    <a:cubicBezTo>
                      <a:pt x="687" y="511"/>
                      <a:pt x="685" y="510"/>
                      <a:pt x="683" y="510"/>
                    </a:cubicBezTo>
                    <a:cubicBezTo>
                      <a:pt x="673" y="510"/>
                      <a:pt x="665" y="501"/>
                      <a:pt x="663" y="492"/>
                    </a:cubicBezTo>
                    <a:cubicBezTo>
                      <a:pt x="662" y="483"/>
                      <a:pt x="666" y="472"/>
                      <a:pt x="677" y="468"/>
                    </a:cubicBezTo>
                    <a:cubicBezTo>
                      <a:pt x="680" y="466"/>
                      <a:pt x="683" y="465"/>
                      <a:pt x="686" y="465"/>
                    </a:cubicBezTo>
                    <a:cubicBezTo>
                      <a:pt x="693" y="465"/>
                      <a:pt x="699" y="465"/>
                      <a:pt x="705" y="465"/>
                    </a:cubicBezTo>
                    <a:cubicBezTo>
                      <a:pt x="706" y="465"/>
                      <a:pt x="708" y="465"/>
                      <a:pt x="709" y="465"/>
                    </a:cubicBezTo>
                    <a:cubicBezTo>
                      <a:pt x="710" y="464"/>
                      <a:pt x="710" y="464"/>
                      <a:pt x="710" y="464"/>
                    </a:cubicBezTo>
                    <a:cubicBezTo>
                      <a:pt x="711" y="464"/>
                      <a:pt x="711" y="463"/>
                      <a:pt x="711" y="462"/>
                    </a:cubicBezTo>
                    <a:cubicBezTo>
                      <a:pt x="711" y="460"/>
                      <a:pt x="711" y="458"/>
                      <a:pt x="711" y="456"/>
                    </a:cubicBezTo>
                    <a:cubicBezTo>
                      <a:pt x="711" y="417"/>
                      <a:pt x="711" y="378"/>
                      <a:pt x="711" y="339"/>
                    </a:cubicBezTo>
                    <a:cubicBezTo>
                      <a:pt x="711" y="336"/>
                      <a:pt x="711" y="333"/>
                      <a:pt x="710" y="330"/>
                    </a:cubicBezTo>
                    <a:cubicBezTo>
                      <a:pt x="709" y="329"/>
                      <a:pt x="709" y="329"/>
                      <a:pt x="709" y="329"/>
                    </a:cubicBezTo>
                    <a:cubicBezTo>
                      <a:pt x="708" y="329"/>
                      <a:pt x="708" y="329"/>
                      <a:pt x="707" y="329"/>
                    </a:cubicBezTo>
                    <a:cubicBezTo>
                      <a:pt x="703" y="329"/>
                      <a:pt x="699" y="329"/>
                      <a:pt x="695" y="329"/>
                    </a:cubicBezTo>
                    <a:cubicBezTo>
                      <a:pt x="693" y="329"/>
                      <a:pt x="691" y="329"/>
                      <a:pt x="689" y="329"/>
                    </a:cubicBezTo>
                    <a:cubicBezTo>
                      <a:pt x="679" y="329"/>
                      <a:pt x="668" y="319"/>
                      <a:pt x="668" y="307"/>
                    </a:cubicBezTo>
                    <a:cubicBezTo>
                      <a:pt x="668" y="293"/>
                      <a:pt x="679" y="284"/>
                      <a:pt x="690" y="284"/>
                    </a:cubicBezTo>
                    <a:cubicBezTo>
                      <a:pt x="691" y="284"/>
                      <a:pt x="692" y="284"/>
                      <a:pt x="693" y="284"/>
                    </a:cubicBezTo>
                    <a:cubicBezTo>
                      <a:pt x="705" y="284"/>
                      <a:pt x="717" y="283"/>
                      <a:pt x="729" y="283"/>
                    </a:cubicBezTo>
                    <a:moveTo>
                      <a:pt x="273" y="558"/>
                    </a:moveTo>
                    <a:cubicBezTo>
                      <a:pt x="276" y="558"/>
                      <a:pt x="278" y="558"/>
                      <a:pt x="281" y="558"/>
                    </a:cubicBezTo>
                    <a:cubicBezTo>
                      <a:pt x="290" y="559"/>
                      <a:pt x="300" y="568"/>
                      <a:pt x="300" y="578"/>
                    </a:cubicBezTo>
                    <a:cubicBezTo>
                      <a:pt x="300" y="580"/>
                      <a:pt x="300" y="581"/>
                      <a:pt x="300" y="582"/>
                    </a:cubicBezTo>
                    <a:cubicBezTo>
                      <a:pt x="300" y="607"/>
                      <a:pt x="300" y="633"/>
                      <a:pt x="300" y="659"/>
                    </a:cubicBezTo>
                    <a:cubicBezTo>
                      <a:pt x="300" y="659"/>
                      <a:pt x="300" y="659"/>
                      <a:pt x="300" y="659"/>
                    </a:cubicBezTo>
                    <a:cubicBezTo>
                      <a:pt x="300" y="682"/>
                      <a:pt x="300" y="706"/>
                      <a:pt x="300" y="729"/>
                    </a:cubicBezTo>
                    <a:cubicBezTo>
                      <a:pt x="300" y="732"/>
                      <a:pt x="300" y="734"/>
                      <a:pt x="300" y="737"/>
                    </a:cubicBezTo>
                    <a:cubicBezTo>
                      <a:pt x="300" y="739"/>
                      <a:pt x="301" y="740"/>
                      <a:pt x="303" y="740"/>
                    </a:cubicBezTo>
                    <a:cubicBezTo>
                      <a:pt x="306" y="740"/>
                      <a:pt x="309" y="740"/>
                      <a:pt x="311" y="740"/>
                    </a:cubicBezTo>
                    <a:cubicBezTo>
                      <a:pt x="315" y="740"/>
                      <a:pt x="319" y="740"/>
                      <a:pt x="323" y="740"/>
                    </a:cubicBezTo>
                    <a:cubicBezTo>
                      <a:pt x="333" y="740"/>
                      <a:pt x="341" y="747"/>
                      <a:pt x="344" y="756"/>
                    </a:cubicBezTo>
                    <a:cubicBezTo>
                      <a:pt x="349" y="771"/>
                      <a:pt x="337" y="784"/>
                      <a:pt x="326" y="785"/>
                    </a:cubicBezTo>
                    <a:cubicBezTo>
                      <a:pt x="324" y="785"/>
                      <a:pt x="321" y="785"/>
                      <a:pt x="319" y="785"/>
                    </a:cubicBezTo>
                    <a:cubicBezTo>
                      <a:pt x="290" y="785"/>
                      <a:pt x="261" y="785"/>
                      <a:pt x="233" y="785"/>
                    </a:cubicBezTo>
                    <a:cubicBezTo>
                      <a:pt x="231" y="785"/>
                      <a:pt x="229" y="785"/>
                      <a:pt x="227" y="785"/>
                    </a:cubicBezTo>
                    <a:cubicBezTo>
                      <a:pt x="217" y="784"/>
                      <a:pt x="208" y="776"/>
                      <a:pt x="207" y="766"/>
                    </a:cubicBezTo>
                    <a:cubicBezTo>
                      <a:pt x="206" y="758"/>
                      <a:pt x="210" y="747"/>
                      <a:pt x="220" y="742"/>
                    </a:cubicBezTo>
                    <a:cubicBezTo>
                      <a:pt x="224" y="741"/>
                      <a:pt x="227" y="740"/>
                      <a:pt x="230" y="740"/>
                    </a:cubicBezTo>
                    <a:cubicBezTo>
                      <a:pt x="236" y="740"/>
                      <a:pt x="242" y="740"/>
                      <a:pt x="248" y="740"/>
                    </a:cubicBezTo>
                    <a:cubicBezTo>
                      <a:pt x="250" y="740"/>
                      <a:pt x="252" y="740"/>
                      <a:pt x="253" y="739"/>
                    </a:cubicBezTo>
                    <a:cubicBezTo>
                      <a:pt x="254" y="739"/>
                      <a:pt x="254" y="739"/>
                      <a:pt x="254" y="739"/>
                    </a:cubicBezTo>
                    <a:cubicBezTo>
                      <a:pt x="254" y="738"/>
                      <a:pt x="254" y="737"/>
                      <a:pt x="254" y="737"/>
                    </a:cubicBezTo>
                    <a:cubicBezTo>
                      <a:pt x="254" y="734"/>
                      <a:pt x="254" y="732"/>
                      <a:pt x="254" y="730"/>
                    </a:cubicBezTo>
                    <a:cubicBezTo>
                      <a:pt x="254" y="691"/>
                      <a:pt x="254" y="652"/>
                      <a:pt x="254" y="613"/>
                    </a:cubicBezTo>
                    <a:cubicBezTo>
                      <a:pt x="254" y="611"/>
                      <a:pt x="254" y="608"/>
                      <a:pt x="254" y="605"/>
                    </a:cubicBezTo>
                    <a:cubicBezTo>
                      <a:pt x="253" y="604"/>
                      <a:pt x="253" y="604"/>
                      <a:pt x="253" y="604"/>
                    </a:cubicBezTo>
                    <a:cubicBezTo>
                      <a:pt x="252" y="604"/>
                      <a:pt x="251" y="603"/>
                      <a:pt x="250" y="603"/>
                    </a:cubicBezTo>
                    <a:cubicBezTo>
                      <a:pt x="246" y="604"/>
                      <a:pt x="242" y="604"/>
                      <a:pt x="238" y="604"/>
                    </a:cubicBezTo>
                    <a:cubicBezTo>
                      <a:pt x="236" y="604"/>
                      <a:pt x="234" y="604"/>
                      <a:pt x="233" y="604"/>
                    </a:cubicBezTo>
                    <a:cubicBezTo>
                      <a:pt x="222" y="603"/>
                      <a:pt x="212" y="594"/>
                      <a:pt x="211" y="582"/>
                    </a:cubicBezTo>
                    <a:cubicBezTo>
                      <a:pt x="211" y="568"/>
                      <a:pt x="222" y="559"/>
                      <a:pt x="233" y="559"/>
                    </a:cubicBezTo>
                    <a:cubicBezTo>
                      <a:pt x="235" y="559"/>
                      <a:pt x="236" y="559"/>
                      <a:pt x="237" y="559"/>
                    </a:cubicBezTo>
                    <a:cubicBezTo>
                      <a:pt x="249" y="558"/>
                      <a:pt x="261" y="558"/>
                      <a:pt x="273" y="558"/>
                    </a:cubicBezTo>
                  </a:path>
                </a:pathLst>
              </a:custGeom>
              <a:solidFill>
                <a:srgbClr val="02BC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62" name="Freeform 1461"/>
              <p:cNvSpPr>
                <a:spLocks noEditPoints="1"/>
              </p:cNvSpPr>
              <p:nvPr/>
            </p:nvSpPr>
            <p:spPr bwMode="auto">
              <a:xfrm>
                <a:off x="4668838" y="125413"/>
                <a:ext cx="517525" cy="517525"/>
              </a:xfrm>
              <a:custGeom>
                <a:avLst/>
                <a:gdLst>
                  <a:gd name="T0" fmla="*/ 373 w 798"/>
                  <a:gd name="T1" fmla="*/ 699 h 798"/>
                  <a:gd name="T2" fmla="*/ 435 w 798"/>
                  <a:gd name="T3" fmla="*/ 750 h 798"/>
                  <a:gd name="T4" fmla="*/ 455 w 798"/>
                  <a:gd name="T5" fmla="*/ 633 h 798"/>
                  <a:gd name="T6" fmla="*/ 274 w 798"/>
                  <a:gd name="T7" fmla="*/ 347 h 798"/>
                  <a:gd name="T8" fmla="*/ 268 w 798"/>
                  <a:gd name="T9" fmla="*/ 468 h 798"/>
                  <a:gd name="T10" fmla="*/ 336 w 798"/>
                  <a:gd name="T11" fmla="*/ 447 h 798"/>
                  <a:gd name="T12" fmla="*/ 296 w 798"/>
                  <a:gd name="T13" fmla="*/ 341 h 798"/>
                  <a:gd name="T14" fmla="*/ 377 w 798"/>
                  <a:gd name="T15" fmla="*/ 100 h 798"/>
                  <a:gd name="T16" fmla="*/ 422 w 798"/>
                  <a:gd name="T17" fmla="*/ 197 h 798"/>
                  <a:gd name="T18" fmla="*/ 468 w 798"/>
                  <a:gd name="T19" fmla="*/ 102 h 798"/>
                  <a:gd name="T20" fmla="*/ 79 w 798"/>
                  <a:gd name="T21" fmla="*/ 342 h 798"/>
                  <a:gd name="T22" fmla="*/ 128 w 798"/>
                  <a:gd name="T23" fmla="*/ 297 h 798"/>
                  <a:gd name="T24" fmla="*/ 147 w 798"/>
                  <a:gd name="T25" fmla="*/ 468 h 798"/>
                  <a:gd name="T26" fmla="*/ 191 w 798"/>
                  <a:gd name="T27" fmla="*/ 495 h 798"/>
                  <a:gd name="T28" fmla="*/ 54 w 798"/>
                  <a:gd name="T29" fmla="*/ 505 h 798"/>
                  <a:gd name="T30" fmla="*/ 100 w 798"/>
                  <a:gd name="T31" fmla="*/ 477 h 798"/>
                  <a:gd name="T32" fmla="*/ 99 w 798"/>
                  <a:gd name="T33" fmla="*/ 342 h 798"/>
                  <a:gd name="T34" fmla="*/ 444 w 798"/>
                  <a:gd name="T35" fmla="*/ 320 h 798"/>
                  <a:gd name="T36" fmla="*/ 532 w 798"/>
                  <a:gd name="T37" fmla="*/ 317 h 798"/>
                  <a:gd name="T38" fmla="*/ 532 w 798"/>
                  <a:gd name="T39" fmla="*/ 475 h 798"/>
                  <a:gd name="T40" fmla="*/ 558 w 798"/>
                  <a:gd name="T41" fmla="*/ 523 h 798"/>
                  <a:gd name="T42" fmla="*/ 452 w 798"/>
                  <a:gd name="T43" fmla="*/ 481 h 798"/>
                  <a:gd name="T44" fmla="*/ 486 w 798"/>
                  <a:gd name="T45" fmla="*/ 475 h 798"/>
                  <a:gd name="T46" fmla="*/ 483 w 798"/>
                  <a:gd name="T47" fmla="*/ 342 h 798"/>
                  <a:gd name="T48" fmla="*/ 662 w 798"/>
                  <a:gd name="T49" fmla="*/ 297 h 798"/>
                  <a:gd name="T50" fmla="*/ 729 w 798"/>
                  <a:gd name="T51" fmla="*/ 320 h 798"/>
                  <a:gd name="T52" fmla="*/ 732 w 798"/>
                  <a:gd name="T53" fmla="*/ 478 h 798"/>
                  <a:gd name="T54" fmla="*/ 748 w 798"/>
                  <a:gd name="T55" fmla="*/ 524 h 798"/>
                  <a:gd name="T56" fmla="*/ 658 w 798"/>
                  <a:gd name="T57" fmla="*/ 478 h 798"/>
                  <a:gd name="T58" fmla="*/ 683 w 798"/>
                  <a:gd name="T59" fmla="*/ 469 h 798"/>
                  <a:gd name="T60" fmla="*/ 667 w 798"/>
                  <a:gd name="T61" fmla="*/ 342 h 798"/>
                  <a:gd name="T62" fmla="*/ 203 w 798"/>
                  <a:gd name="T63" fmla="*/ 448 h 798"/>
                  <a:gd name="T64" fmla="*/ 294 w 798"/>
                  <a:gd name="T65" fmla="*/ 295 h 798"/>
                  <a:gd name="T66" fmla="*/ 390 w 798"/>
                  <a:gd name="T67" fmla="*/ 409 h 798"/>
                  <a:gd name="T68" fmla="*/ 422 w 798"/>
                  <a:gd name="T69" fmla="*/ 243 h 798"/>
                  <a:gd name="T70" fmla="*/ 343 w 798"/>
                  <a:gd name="T71" fmla="*/ 62 h 798"/>
                  <a:gd name="T72" fmla="*/ 455 w 798"/>
                  <a:gd name="T73" fmla="*/ 20 h 798"/>
                  <a:gd name="T74" fmla="*/ 472 w 798"/>
                  <a:gd name="T75" fmla="*/ 227 h 798"/>
                  <a:gd name="T76" fmla="*/ 257 w 798"/>
                  <a:gd name="T77" fmla="*/ 34 h 798"/>
                  <a:gd name="T78" fmla="*/ 257 w 798"/>
                  <a:gd name="T79" fmla="*/ 192 h 798"/>
                  <a:gd name="T80" fmla="*/ 283 w 798"/>
                  <a:gd name="T81" fmla="*/ 240 h 798"/>
                  <a:gd name="T82" fmla="*/ 177 w 798"/>
                  <a:gd name="T83" fmla="*/ 197 h 798"/>
                  <a:gd name="T84" fmla="*/ 211 w 798"/>
                  <a:gd name="T85" fmla="*/ 192 h 798"/>
                  <a:gd name="T86" fmla="*/ 207 w 798"/>
                  <a:gd name="T87" fmla="*/ 59 h 798"/>
                  <a:gd name="T88" fmla="*/ 67 w 798"/>
                  <a:gd name="T89" fmla="*/ 192 h 798"/>
                  <a:gd name="T90" fmla="*/ 93 w 798"/>
                  <a:gd name="T91" fmla="*/ 240 h 798"/>
                  <a:gd name="T92" fmla="*/ 58 w 798"/>
                  <a:gd name="T93" fmla="*/ 575 h 798"/>
                  <a:gd name="T94" fmla="*/ 214 w 798"/>
                  <a:gd name="T95" fmla="*/ 753 h 798"/>
                  <a:gd name="T96" fmla="*/ 226 w 798"/>
                  <a:gd name="T97" fmla="*/ 743 h 798"/>
                  <a:gd name="T98" fmla="*/ 210 w 798"/>
                  <a:gd name="T99" fmla="*/ 617 h 798"/>
                  <a:gd name="T100" fmla="*/ 245 w 798"/>
                  <a:gd name="T101" fmla="*/ 571 h 798"/>
                  <a:gd name="T102" fmla="*/ 272 w 798"/>
                  <a:gd name="T103" fmla="*/ 672 h 798"/>
                  <a:gd name="T104" fmla="*/ 295 w 798"/>
                  <a:gd name="T105" fmla="*/ 753 h 798"/>
                  <a:gd name="T106" fmla="*/ 385 w 798"/>
                  <a:gd name="T107" fmla="*/ 790 h 798"/>
                  <a:gd name="T108" fmla="*/ 371 w 798"/>
                  <a:gd name="T109" fmla="*/ 586 h 798"/>
                  <a:gd name="T110" fmla="*/ 490 w 798"/>
                  <a:gd name="T111" fmla="*/ 602 h 798"/>
                  <a:gd name="T112" fmla="*/ 440 w 798"/>
                  <a:gd name="T113" fmla="*/ 796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8" h="798">
                    <a:moveTo>
                      <a:pt x="422" y="614"/>
                    </a:moveTo>
                    <a:cubicBezTo>
                      <a:pt x="415" y="614"/>
                      <a:pt x="408" y="616"/>
                      <a:pt x="402" y="620"/>
                    </a:cubicBezTo>
                    <a:cubicBezTo>
                      <a:pt x="397" y="623"/>
                      <a:pt x="392" y="628"/>
                      <a:pt x="388" y="632"/>
                    </a:cubicBezTo>
                    <a:cubicBezTo>
                      <a:pt x="383" y="639"/>
                      <a:pt x="379" y="647"/>
                      <a:pt x="376" y="655"/>
                    </a:cubicBezTo>
                    <a:cubicBezTo>
                      <a:pt x="372" y="670"/>
                      <a:pt x="371" y="685"/>
                      <a:pt x="373" y="699"/>
                    </a:cubicBezTo>
                    <a:cubicBezTo>
                      <a:pt x="375" y="709"/>
                      <a:pt x="378" y="718"/>
                      <a:pt x="383" y="726"/>
                    </a:cubicBezTo>
                    <a:cubicBezTo>
                      <a:pt x="386" y="732"/>
                      <a:pt x="390" y="737"/>
                      <a:pt x="395" y="742"/>
                    </a:cubicBezTo>
                    <a:cubicBezTo>
                      <a:pt x="399" y="745"/>
                      <a:pt x="403" y="748"/>
                      <a:pt x="408" y="750"/>
                    </a:cubicBezTo>
                    <a:cubicBezTo>
                      <a:pt x="412" y="752"/>
                      <a:pt x="417" y="753"/>
                      <a:pt x="421" y="753"/>
                    </a:cubicBezTo>
                    <a:cubicBezTo>
                      <a:pt x="426" y="753"/>
                      <a:pt x="431" y="752"/>
                      <a:pt x="435" y="750"/>
                    </a:cubicBezTo>
                    <a:cubicBezTo>
                      <a:pt x="440" y="748"/>
                      <a:pt x="445" y="744"/>
                      <a:pt x="449" y="741"/>
                    </a:cubicBezTo>
                    <a:cubicBezTo>
                      <a:pt x="455" y="735"/>
                      <a:pt x="459" y="728"/>
                      <a:pt x="463" y="721"/>
                    </a:cubicBezTo>
                    <a:cubicBezTo>
                      <a:pt x="468" y="709"/>
                      <a:pt x="471" y="696"/>
                      <a:pt x="471" y="683"/>
                    </a:cubicBezTo>
                    <a:cubicBezTo>
                      <a:pt x="471" y="675"/>
                      <a:pt x="470" y="666"/>
                      <a:pt x="467" y="658"/>
                    </a:cubicBezTo>
                    <a:cubicBezTo>
                      <a:pt x="465" y="649"/>
                      <a:pt x="461" y="640"/>
                      <a:pt x="455" y="633"/>
                    </a:cubicBezTo>
                    <a:cubicBezTo>
                      <a:pt x="451" y="627"/>
                      <a:pt x="446" y="623"/>
                      <a:pt x="440" y="619"/>
                    </a:cubicBezTo>
                    <a:cubicBezTo>
                      <a:pt x="435" y="616"/>
                      <a:pt x="429" y="615"/>
                      <a:pt x="423" y="614"/>
                    </a:cubicBezTo>
                    <a:cubicBezTo>
                      <a:pt x="423" y="614"/>
                      <a:pt x="422" y="614"/>
                      <a:pt x="422" y="614"/>
                    </a:cubicBezTo>
                    <a:moveTo>
                      <a:pt x="294" y="341"/>
                    </a:moveTo>
                    <a:cubicBezTo>
                      <a:pt x="287" y="341"/>
                      <a:pt x="281" y="343"/>
                      <a:pt x="274" y="347"/>
                    </a:cubicBezTo>
                    <a:cubicBezTo>
                      <a:pt x="269" y="350"/>
                      <a:pt x="265" y="354"/>
                      <a:pt x="261" y="359"/>
                    </a:cubicBezTo>
                    <a:cubicBezTo>
                      <a:pt x="255" y="366"/>
                      <a:pt x="251" y="373"/>
                      <a:pt x="249" y="382"/>
                    </a:cubicBezTo>
                    <a:cubicBezTo>
                      <a:pt x="244" y="396"/>
                      <a:pt x="243" y="411"/>
                      <a:pt x="246" y="426"/>
                    </a:cubicBezTo>
                    <a:cubicBezTo>
                      <a:pt x="247" y="435"/>
                      <a:pt x="250" y="444"/>
                      <a:pt x="255" y="453"/>
                    </a:cubicBezTo>
                    <a:cubicBezTo>
                      <a:pt x="258" y="459"/>
                      <a:pt x="262" y="464"/>
                      <a:pt x="268" y="468"/>
                    </a:cubicBezTo>
                    <a:cubicBezTo>
                      <a:pt x="272" y="472"/>
                      <a:pt x="276" y="475"/>
                      <a:pt x="280" y="477"/>
                    </a:cubicBezTo>
                    <a:cubicBezTo>
                      <a:pt x="285" y="478"/>
                      <a:pt x="289" y="479"/>
                      <a:pt x="294" y="479"/>
                    </a:cubicBezTo>
                    <a:cubicBezTo>
                      <a:pt x="298" y="479"/>
                      <a:pt x="303" y="478"/>
                      <a:pt x="308" y="476"/>
                    </a:cubicBezTo>
                    <a:cubicBezTo>
                      <a:pt x="313" y="474"/>
                      <a:pt x="317" y="471"/>
                      <a:pt x="321" y="467"/>
                    </a:cubicBezTo>
                    <a:cubicBezTo>
                      <a:pt x="327" y="462"/>
                      <a:pt x="332" y="455"/>
                      <a:pt x="336" y="447"/>
                    </a:cubicBezTo>
                    <a:cubicBezTo>
                      <a:pt x="341" y="435"/>
                      <a:pt x="343" y="423"/>
                      <a:pt x="343" y="410"/>
                    </a:cubicBezTo>
                    <a:cubicBezTo>
                      <a:pt x="343" y="401"/>
                      <a:pt x="342" y="393"/>
                      <a:pt x="340" y="384"/>
                    </a:cubicBezTo>
                    <a:cubicBezTo>
                      <a:pt x="337" y="375"/>
                      <a:pt x="333" y="367"/>
                      <a:pt x="327" y="359"/>
                    </a:cubicBezTo>
                    <a:cubicBezTo>
                      <a:pt x="323" y="354"/>
                      <a:pt x="318" y="349"/>
                      <a:pt x="312" y="346"/>
                    </a:cubicBezTo>
                    <a:cubicBezTo>
                      <a:pt x="307" y="343"/>
                      <a:pt x="301" y="341"/>
                      <a:pt x="296" y="341"/>
                    </a:cubicBezTo>
                    <a:cubicBezTo>
                      <a:pt x="295" y="341"/>
                      <a:pt x="295" y="341"/>
                      <a:pt x="294" y="341"/>
                    </a:cubicBezTo>
                    <a:moveTo>
                      <a:pt x="422" y="59"/>
                    </a:moveTo>
                    <a:cubicBezTo>
                      <a:pt x="415" y="59"/>
                      <a:pt x="408" y="61"/>
                      <a:pt x="402" y="65"/>
                    </a:cubicBezTo>
                    <a:cubicBezTo>
                      <a:pt x="397" y="68"/>
                      <a:pt x="392" y="72"/>
                      <a:pt x="389" y="77"/>
                    </a:cubicBezTo>
                    <a:cubicBezTo>
                      <a:pt x="383" y="84"/>
                      <a:pt x="379" y="91"/>
                      <a:pt x="377" y="100"/>
                    </a:cubicBezTo>
                    <a:cubicBezTo>
                      <a:pt x="372" y="114"/>
                      <a:pt x="371" y="129"/>
                      <a:pt x="374" y="144"/>
                    </a:cubicBezTo>
                    <a:cubicBezTo>
                      <a:pt x="375" y="153"/>
                      <a:pt x="378" y="162"/>
                      <a:pt x="383" y="171"/>
                    </a:cubicBezTo>
                    <a:cubicBezTo>
                      <a:pt x="386" y="177"/>
                      <a:pt x="390" y="182"/>
                      <a:pt x="396" y="186"/>
                    </a:cubicBezTo>
                    <a:cubicBezTo>
                      <a:pt x="399" y="190"/>
                      <a:pt x="404" y="193"/>
                      <a:pt x="408" y="195"/>
                    </a:cubicBezTo>
                    <a:cubicBezTo>
                      <a:pt x="413" y="196"/>
                      <a:pt x="417" y="197"/>
                      <a:pt x="422" y="197"/>
                    </a:cubicBezTo>
                    <a:cubicBezTo>
                      <a:pt x="426" y="197"/>
                      <a:pt x="431" y="196"/>
                      <a:pt x="436" y="194"/>
                    </a:cubicBezTo>
                    <a:cubicBezTo>
                      <a:pt x="441" y="192"/>
                      <a:pt x="445" y="189"/>
                      <a:pt x="449" y="185"/>
                    </a:cubicBezTo>
                    <a:cubicBezTo>
                      <a:pt x="455" y="180"/>
                      <a:pt x="460" y="173"/>
                      <a:pt x="463" y="165"/>
                    </a:cubicBezTo>
                    <a:cubicBezTo>
                      <a:pt x="469" y="153"/>
                      <a:pt x="471" y="141"/>
                      <a:pt x="471" y="128"/>
                    </a:cubicBezTo>
                    <a:cubicBezTo>
                      <a:pt x="471" y="119"/>
                      <a:pt x="470" y="111"/>
                      <a:pt x="468" y="102"/>
                    </a:cubicBezTo>
                    <a:cubicBezTo>
                      <a:pt x="465" y="93"/>
                      <a:pt x="461" y="85"/>
                      <a:pt x="455" y="77"/>
                    </a:cubicBezTo>
                    <a:cubicBezTo>
                      <a:pt x="451" y="72"/>
                      <a:pt x="446" y="67"/>
                      <a:pt x="440" y="64"/>
                    </a:cubicBezTo>
                    <a:cubicBezTo>
                      <a:pt x="435" y="61"/>
                      <a:pt x="429" y="59"/>
                      <a:pt x="423" y="59"/>
                    </a:cubicBezTo>
                    <a:cubicBezTo>
                      <a:pt x="423" y="59"/>
                      <a:pt x="423" y="59"/>
                      <a:pt x="422" y="59"/>
                    </a:cubicBezTo>
                    <a:moveTo>
                      <a:pt x="79" y="342"/>
                    </a:moveTo>
                    <a:cubicBezTo>
                      <a:pt x="69" y="342"/>
                      <a:pt x="59" y="332"/>
                      <a:pt x="58" y="320"/>
                    </a:cubicBezTo>
                    <a:cubicBezTo>
                      <a:pt x="58" y="306"/>
                      <a:pt x="69" y="297"/>
                      <a:pt x="80" y="297"/>
                    </a:cubicBezTo>
                    <a:cubicBezTo>
                      <a:pt x="81" y="297"/>
                      <a:pt x="82" y="297"/>
                      <a:pt x="83" y="297"/>
                    </a:cubicBezTo>
                    <a:cubicBezTo>
                      <a:pt x="95" y="297"/>
                      <a:pt x="108" y="296"/>
                      <a:pt x="119" y="296"/>
                    </a:cubicBezTo>
                    <a:cubicBezTo>
                      <a:pt x="123" y="296"/>
                      <a:pt x="125" y="296"/>
                      <a:pt x="128" y="297"/>
                    </a:cubicBezTo>
                    <a:cubicBezTo>
                      <a:pt x="137" y="298"/>
                      <a:pt x="146" y="306"/>
                      <a:pt x="147" y="317"/>
                    </a:cubicBezTo>
                    <a:cubicBezTo>
                      <a:pt x="147" y="318"/>
                      <a:pt x="147" y="319"/>
                      <a:pt x="147" y="320"/>
                    </a:cubicBezTo>
                    <a:cubicBezTo>
                      <a:pt x="147" y="346"/>
                      <a:pt x="147" y="371"/>
                      <a:pt x="147" y="397"/>
                    </a:cubicBezTo>
                    <a:cubicBezTo>
                      <a:pt x="147" y="397"/>
                      <a:pt x="147" y="397"/>
                      <a:pt x="147" y="397"/>
                    </a:cubicBezTo>
                    <a:cubicBezTo>
                      <a:pt x="147" y="421"/>
                      <a:pt x="147" y="444"/>
                      <a:pt x="147" y="468"/>
                    </a:cubicBezTo>
                    <a:cubicBezTo>
                      <a:pt x="147" y="470"/>
                      <a:pt x="147" y="473"/>
                      <a:pt x="147" y="475"/>
                    </a:cubicBezTo>
                    <a:cubicBezTo>
                      <a:pt x="147" y="477"/>
                      <a:pt x="148" y="478"/>
                      <a:pt x="150" y="478"/>
                    </a:cubicBezTo>
                    <a:cubicBezTo>
                      <a:pt x="152" y="478"/>
                      <a:pt x="155" y="478"/>
                      <a:pt x="158" y="478"/>
                    </a:cubicBezTo>
                    <a:cubicBezTo>
                      <a:pt x="162" y="478"/>
                      <a:pt x="166" y="478"/>
                      <a:pt x="170" y="478"/>
                    </a:cubicBezTo>
                    <a:cubicBezTo>
                      <a:pt x="180" y="479"/>
                      <a:pt x="188" y="485"/>
                      <a:pt x="191" y="495"/>
                    </a:cubicBezTo>
                    <a:cubicBezTo>
                      <a:pt x="196" y="510"/>
                      <a:pt x="184" y="522"/>
                      <a:pt x="173" y="523"/>
                    </a:cubicBezTo>
                    <a:cubicBezTo>
                      <a:pt x="170" y="523"/>
                      <a:pt x="168" y="524"/>
                      <a:pt x="166" y="524"/>
                    </a:cubicBezTo>
                    <a:cubicBezTo>
                      <a:pt x="137" y="524"/>
                      <a:pt x="108" y="524"/>
                      <a:pt x="79" y="524"/>
                    </a:cubicBezTo>
                    <a:cubicBezTo>
                      <a:pt x="77" y="524"/>
                      <a:pt x="75" y="523"/>
                      <a:pt x="73" y="523"/>
                    </a:cubicBezTo>
                    <a:cubicBezTo>
                      <a:pt x="64" y="523"/>
                      <a:pt x="55" y="514"/>
                      <a:pt x="54" y="505"/>
                    </a:cubicBezTo>
                    <a:cubicBezTo>
                      <a:pt x="52" y="496"/>
                      <a:pt x="56" y="485"/>
                      <a:pt x="67" y="481"/>
                    </a:cubicBezTo>
                    <a:cubicBezTo>
                      <a:pt x="70" y="479"/>
                      <a:pt x="73" y="478"/>
                      <a:pt x="77" y="478"/>
                    </a:cubicBezTo>
                    <a:cubicBezTo>
                      <a:pt x="83" y="478"/>
                      <a:pt x="89" y="478"/>
                      <a:pt x="95" y="478"/>
                    </a:cubicBezTo>
                    <a:cubicBezTo>
                      <a:pt x="96" y="478"/>
                      <a:pt x="98" y="478"/>
                      <a:pt x="99" y="478"/>
                    </a:cubicBezTo>
                    <a:cubicBezTo>
                      <a:pt x="100" y="477"/>
                      <a:pt x="100" y="477"/>
                      <a:pt x="100" y="477"/>
                    </a:cubicBezTo>
                    <a:cubicBezTo>
                      <a:pt x="101" y="477"/>
                      <a:pt x="101" y="476"/>
                      <a:pt x="101" y="475"/>
                    </a:cubicBezTo>
                    <a:cubicBezTo>
                      <a:pt x="101" y="473"/>
                      <a:pt x="101" y="471"/>
                      <a:pt x="101" y="469"/>
                    </a:cubicBezTo>
                    <a:cubicBezTo>
                      <a:pt x="101" y="430"/>
                      <a:pt x="101" y="391"/>
                      <a:pt x="101" y="352"/>
                    </a:cubicBezTo>
                    <a:cubicBezTo>
                      <a:pt x="101" y="349"/>
                      <a:pt x="101" y="346"/>
                      <a:pt x="100" y="343"/>
                    </a:cubicBezTo>
                    <a:cubicBezTo>
                      <a:pt x="99" y="342"/>
                      <a:pt x="99" y="342"/>
                      <a:pt x="99" y="342"/>
                    </a:cubicBezTo>
                    <a:cubicBezTo>
                      <a:pt x="98" y="342"/>
                      <a:pt x="98" y="342"/>
                      <a:pt x="97" y="342"/>
                    </a:cubicBezTo>
                    <a:cubicBezTo>
                      <a:pt x="93" y="342"/>
                      <a:pt x="89" y="342"/>
                      <a:pt x="85" y="342"/>
                    </a:cubicBezTo>
                    <a:cubicBezTo>
                      <a:pt x="83" y="342"/>
                      <a:pt x="81" y="342"/>
                      <a:pt x="79" y="342"/>
                    </a:cubicBezTo>
                    <a:moveTo>
                      <a:pt x="465" y="342"/>
                    </a:moveTo>
                    <a:cubicBezTo>
                      <a:pt x="455" y="342"/>
                      <a:pt x="444" y="332"/>
                      <a:pt x="444" y="320"/>
                    </a:cubicBezTo>
                    <a:cubicBezTo>
                      <a:pt x="444" y="306"/>
                      <a:pt x="455" y="297"/>
                      <a:pt x="466" y="297"/>
                    </a:cubicBezTo>
                    <a:cubicBezTo>
                      <a:pt x="467" y="297"/>
                      <a:pt x="468" y="297"/>
                      <a:pt x="469" y="297"/>
                    </a:cubicBezTo>
                    <a:cubicBezTo>
                      <a:pt x="481" y="297"/>
                      <a:pt x="493" y="296"/>
                      <a:pt x="505" y="296"/>
                    </a:cubicBezTo>
                    <a:cubicBezTo>
                      <a:pt x="508" y="296"/>
                      <a:pt x="511" y="296"/>
                      <a:pt x="513" y="297"/>
                    </a:cubicBezTo>
                    <a:cubicBezTo>
                      <a:pt x="523" y="298"/>
                      <a:pt x="532" y="306"/>
                      <a:pt x="532" y="317"/>
                    </a:cubicBezTo>
                    <a:cubicBezTo>
                      <a:pt x="532" y="318"/>
                      <a:pt x="532" y="319"/>
                      <a:pt x="532" y="320"/>
                    </a:cubicBezTo>
                    <a:cubicBezTo>
                      <a:pt x="532" y="346"/>
                      <a:pt x="532" y="371"/>
                      <a:pt x="532" y="397"/>
                    </a:cubicBezTo>
                    <a:cubicBezTo>
                      <a:pt x="532" y="397"/>
                      <a:pt x="532" y="397"/>
                      <a:pt x="532" y="397"/>
                    </a:cubicBezTo>
                    <a:cubicBezTo>
                      <a:pt x="532" y="421"/>
                      <a:pt x="532" y="444"/>
                      <a:pt x="532" y="468"/>
                    </a:cubicBezTo>
                    <a:cubicBezTo>
                      <a:pt x="532" y="470"/>
                      <a:pt x="532" y="473"/>
                      <a:pt x="532" y="475"/>
                    </a:cubicBezTo>
                    <a:cubicBezTo>
                      <a:pt x="532" y="477"/>
                      <a:pt x="534" y="478"/>
                      <a:pt x="535" y="478"/>
                    </a:cubicBezTo>
                    <a:cubicBezTo>
                      <a:pt x="538" y="478"/>
                      <a:pt x="541" y="478"/>
                      <a:pt x="544" y="478"/>
                    </a:cubicBezTo>
                    <a:cubicBezTo>
                      <a:pt x="548" y="478"/>
                      <a:pt x="552" y="478"/>
                      <a:pt x="556" y="478"/>
                    </a:cubicBezTo>
                    <a:cubicBezTo>
                      <a:pt x="565" y="479"/>
                      <a:pt x="574" y="485"/>
                      <a:pt x="577" y="495"/>
                    </a:cubicBezTo>
                    <a:cubicBezTo>
                      <a:pt x="581" y="510"/>
                      <a:pt x="570" y="522"/>
                      <a:pt x="558" y="523"/>
                    </a:cubicBezTo>
                    <a:cubicBezTo>
                      <a:pt x="556" y="523"/>
                      <a:pt x="554" y="524"/>
                      <a:pt x="551" y="524"/>
                    </a:cubicBezTo>
                    <a:cubicBezTo>
                      <a:pt x="523" y="524"/>
                      <a:pt x="494" y="524"/>
                      <a:pt x="465" y="524"/>
                    </a:cubicBezTo>
                    <a:cubicBezTo>
                      <a:pt x="463" y="524"/>
                      <a:pt x="461" y="523"/>
                      <a:pt x="459" y="523"/>
                    </a:cubicBezTo>
                    <a:cubicBezTo>
                      <a:pt x="449" y="523"/>
                      <a:pt x="441" y="514"/>
                      <a:pt x="439" y="505"/>
                    </a:cubicBezTo>
                    <a:cubicBezTo>
                      <a:pt x="438" y="496"/>
                      <a:pt x="442" y="485"/>
                      <a:pt x="452" y="481"/>
                    </a:cubicBezTo>
                    <a:cubicBezTo>
                      <a:pt x="456" y="479"/>
                      <a:pt x="459" y="478"/>
                      <a:pt x="462" y="478"/>
                    </a:cubicBezTo>
                    <a:cubicBezTo>
                      <a:pt x="469" y="478"/>
                      <a:pt x="475" y="478"/>
                      <a:pt x="481" y="478"/>
                    </a:cubicBezTo>
                    <a:cubicBezTo>
                      <a:pt x="482" y="478"/>
                      <a:pt x="484" y="478"/>
                      <a:pt x="485" y="478"/>
                    </a:cubicBezTo>
                    <a:cubicBezTo>
                      <a:pt x="486" y="477"/>
                      <a:pt x="486" y="477"/>
                      <a:pt x="486" y="477"/>
                    </a:cubicBezTo>
                    <a:cubicBezTo>
                      <a:pt x="486" y="477"/>
                      <a:pt x="486" y="476"/>
                      <a:pt x="486" y="475"/>
                    </a:cubicBezTo>
                    <a:cubicBezTo>
                      <a:pt x="486" y="473"/>
                      <a:pt x="486" y="471"/>
                      <a:pt x="486" y="469"/>
                    </a:cubicBezTo>
                    <a:cubicBezTo>
                      <a:pt x="486" y="430"/>
                      <a:pt x="486" y="391"/>
                      <a:pt x="486" y="352"/>
                    </a:cubicBezTo>
                    <a:cubicBezTo>
                      <a:pt x="486" y="349"/>
                      <a:pt x="486" y="346"/>
                      <a:pt x="486" y="343"/>
                    </a:cubicBezTo>
                    <a:cubicBezTo>
                      <a:pt x="485" y="342"/>
                      <a:pt x="485" y="342"/>
                      <a:pt x="485" y="342"/>
                    </a:cubicBezTo>
                    <a:cubicBezTo>
                      <a:pt x="484" y="342"/>
                      <a:pt x="483" y="342"/>
                      <a:pt x="483" y="342"/>
                    </a:cubicBezTo>
                    <a:cubicBezTo>
                      <a:pt x="478" y="342"/>
                      <a:pt x="475" y="342"/>
                      <a:pt x="470" y="342"/>
                    </a:cubicBezTo>
                    <a:cubicBezTo>
                      <a:pt x="469" y="342"/>
                      <a:pt x="467" y="342"/>
                      <a:pt x="465" y="342"/>
                    </a:cubicBezTo>
                    <a:moveTo>
                      <a:pt x="661" y="342"/>
                    </a:moveTo>
                    <a:cubicBezTo>
                      <a:pt x="651" y="342"/>
                      <a:pt x="640" y="332"/>
                      <a:pt x="640" y="320"/>
                    </a:cubicBezTo>
                    <a:cubicBezTo>
                      <a:pt x="640" y="306"/>
                      <a:pt x="651" y="297"/>
                      <a:pt x="662" y="297"/>
                    </a:cubicBezTo>
                    <a:cubicBezTo>
                      <a:pt x="663" y="297"/>
                      <a:pt x="664" y="297"/>
                      <a:pt x="665" y="297"/>
                    </a:cubicBezTo>
                    <a:cubicBezTo>
                      <a:pt x="677" y="297"/>
                      <a:pt x="689" y="296"/>
                      <a:pt x="701" y="296"/>
                    </a:cubicBezTo>
                    <a:cubicBezTo>
                      <a:pt x="704" y="296"/>
                      <a:pt x="707" y="296"/>
                      <a:pt x="709" y="297"/>
                    </a:cubicBezTo>
                    <a:cubicBezTo>
                      <a:pt x="719" y="298"/>
                      <a:pt x="728" y="306"/>
                      <a:pt x="729" y="317"/>
                    </a:cubicBezTo>
                    <a:cubicBezTo>
                      <a:pt x="729" y="318"/>
                      <a:pt x="729" y="319"/>
                      <a:pt x="729" y="320"/>
                    </a:cubicBezTo>
                    <a:cubicBezTo>
                      <a:pt x="729" y="346"/>
                      <a:pt x="729" y="371"/>
                      <a:pt x="729" y="397"/>
                    </a:cubicBezTo>
                    <a:cubicBezTo>
                      <a:pt x="728" y="397"/>
                      <a:pt x="728" y="397"/>
                      <a:pt x="728" y="397"/>
                    </a:cubicBezTo>
                    <a:cubicBezTo>
                      <a:pt x="728" y="421"/>
                      <a:pt x="728" y="444"/>
                      <a:pt x="728" y="468"/>
                    </a:cubicBezTo>
                    <a:cubicBezTo>
                      <a:pt x="728" y="470"/>
                      <a:pt x="728" y="473"/>
                      <a:pt x="729" y="475"/>
                    </a:cubicBezTo>
                    <a:cubicBezTo>
                      <a:pt x="729" y="477"/>
                      <a:pt x="730" y="478"/>
                      <a:pt x="732" y="478"/>
                    </a:cubicBezTo>
                    <a:cubicBezTo>
                      <a:pt x="734" y="478"/>
                      <a:pt x="737" y="478"/>
                      <a:pt x="740" y="478"/>
                    </a:cubicBezTo>
                    <a:cubicBezTo>
                      <a:pt x="744" y="478"/>
                      <a:pt x="748" y="478"/>
                      <a:pt x="752" y="478"/>
                    </a:cubicBezTo>
                    <a:cubicBezTo>
                      <a:pt x="762" y="479"/>
                      <a:pt x="770" y="485"/>
                      <a:pt x="773" y="495"/>
                    </a:cubicBezTo>
                    <a:cubicBezTo>
                      <a:pt x="777" y="510"/>
                      <a:pt x="766" y="522"/>
                      <a:pt x="754" y="523"/>
                    </a:cubicBezTo>
                    <a:cubicBezTo>
                      <a:pt x="752" y="523"/>
                      <a:pt x="750" y="524"/>
                      <a:pt x="748" y="524"/>
                    </a:cubicBezTo>
                    <a:cubicBezTo>
                      <a:pt x="719" y="524"/>
                      <a:pt x="690" y="524"/>
                      <a:pt x="661" y="524"/>
                    </a:cubicBezTo>
                    <a:cubicBezTo>
                      <a:pt x="659" y="524"/>
                      <a:pt x="657" y="523"/>
                      <a:pt x="655" y="523"/>
                    </a:cubicBezTo>
                    <a:cubicBezTo>
                      <a:pt x="645" y="523"/>
                      <a:pt x="637" y="514"/>
                      <a:pt x="635" y="505"/>
                    </a:cubicBezTo>
                    <a:cubicBezTo>
                      <a:pt x="634" y="496"/>
                      <a:pt x="638" y="485"/>
                      <a:pt x="649" y="481"/>
                    </a:cubicBezTo>
                    <a:cubicBezTo>
                      <a:pt x="652" y="479"/>
                      <a:pt x="655" y="478"/>
                      <a:pt x="658" y="478"/>
                    </a:cubicBezTo>
                    <a:cubicBezTo>
                      <a:pt x="665" y="478"/>
                      <a:pt x="671" y="478"/>
                      <a:pt x="677" y="478"/>
                    </a:cubicBezTo>
                    <a:cubicBezTo>
                      <a:pt x="678" y="478"/>
                      <a:pt x="680" y="478"/>
                      <a:pt x="681" y="478"/>
                    </a:cubicBezTo>
                    <a:cubicBezTo>
                      <a:pt x="682" y="477"/>
                      <a:pt x="682" y="477"/>
                      <a:pt x="682" y="477"/>
                    </a:cubicBezTo>
                    <a:cubicBezTo>
                      <a:pt x="683" y="477"/>
                      <a:pt x="683" y="476"/>
                      <a:pt x="683" y="475"/>
                    </a:cubicBezTo>
                    <a:cubicBezTo>
                      <a:pt x="683" y="473"/>
                      <a:pt x="683" y="471"/>
                      <a:pt x="683" y="469"/>
                    </a:cubicBezTo>
                    <a:cubicBezTo>
                      <a:pt x="683" y="430"/>
                      <a:pt x="683" y="391"/>
                      <a:pt x="683" y="352"/>
                    </a:cubicBezTo>
                    <a:cubicBezTo>
                      <a:pt x="683" y="349"/>
                      <a:pt x="683" y="346"/>
                      <a:pt x="682" y="343"/>
                    </a:cubicBezTo>
                    <a:cubicBezTo>
                      <a:pt x="681" y="342"/>
                      <a:pt x="681" y="342"/>
                      <a:pt x="681" y="342"/>
                    </a:cubicBezTo>
                    <a:cubicBezTo>
                      <a:pt x="680" y="342"/>
                      <a:pt x="680" y="342"/>
                      <a:pt x="679" y="342"/>
                    </a:cubicBezTo>
                    <a:cubicBezTo>
                      <a:pt x="675" y="342"/>
                      <a:pt x="671" y="342"/>
                      <a:pt x="667" y="342"/>
                    </a:cubicBezTo>
                    <a:cubicBezTo>
                      <a:pt x="665" y="342"/>
                      <a:pt x="663" y="342"/>
                      <a:pt x="661" y="342"/>
                    </a:cubicBezTo>
                    <a:moveTo>
                      <a:pt x="294" y="525"/>
                    </a:moveTo>
                    <a:cubicBezTo>
                      <a:pt x="281" y="525"/>
                      <a:pt x="269" y="522"/>
                      <a:pt x="258" y="517"/>
                    </a:cubicBezTo>
                    <a:cubicBezTo>
                      <a:pt x="246" y="511"/>
                      <a:pt x="236" y="503"/>
                      <a:pt x="228" y="494"/>
                    </a:cubicBezTo>
                    <a:cubicBezTo>
                      <a:pt x="216" y="480"/>
                      <a:pt x="208" y="465"/>
                      <a:pt x="203" y="448"/>
                    </a:cubicBezTo>
                    <a:cubicBezTo>
                      <a:pt x="198" y="432"/>
                      <a:pt x="197" y="417"/>
                      <a:pt x="198" y="401"/>
                    </a:cubicBezTo>
                    <a:cubicBezTo>
                      <a:pt x="199" y="381"/>
                      <a:pt x="204" y="362"/>
                      <a:pt x="215" y="344"/>
                    </a:cubicBezTo>
                    <a:cubicBezTo>
                      <a:pt x="222" y="332"/>
                      <a:pt x="231" y="321"/>
                      <a:pt x="243" y="312"/>
                    </a:cubicBezTo>
                    <a:cubicBezTo>
                      <a:pt x="254" y="304"/>
                      <a:pt x="266" y="299"/>
                      <a:pt x="279" y="296"/>
                    </a:cubicBezTo>
                    <a:cubicBezTo>
                      <a:pt x="284" y="295"/>
                      <a:pt x="289" y="295"/>
                      <a:pt x="294" y="295"/>
                    </a:cubicBezTo>
                    <a:cubicBezTo>
                      <a:pt x="297" y="295"/>
                      <a:pt x="300" y="295"/>
                      <a:pt x="303" y="295"/>
                    </a:cubicBezTo>
                    <a:cubicBezTo>
                      <a:pt x="311" y="296"/>
                      <a:pt x="319" y="298"/>
                      <a:pt x="327" y="302"/>
                    </a:cubicBezTo>
                    <a:cubicBezTo>
                      <a:pt x="341" y="308"/>
                      <a:pt x="353" y="317"/>
                      <a:pt x="362" y="329"/>
                    </a:cubicBezTo>
                    <a:cubicBezTo>
                      <a:pt x="374" y="343"/>
                      <a:pt x="382" y="360"/>
                      <a:pt x="387" y="379"/>
                    </a:cubicBezTo>
                    <a:cubicBezTo>
                      <a:pt x="389" y="389"/>
                      <a:pt x="390" y="400"/>
                      <a:pt x="390" y="409"/>
                    </a:cubicBezTo>
                    <a:cubicBezTo>
                      <a:pt x="390" y="430"/>
                      <a:pt x="386" y="448"/>
                      <a:pt x="378" y="467"/>
                    </a:cubicBezTo>
                    <a:cubicBezTo>
                      <a:pt x="370" y="483"/>
                      <a:pt x="359" y="497"/>
                      <a:pt x="344" y="509"/>
                    </a:cubicBezTo>
                    <a:cubicBezTo>
                      <a:pt x="333" y="516"/>
                      <a:pt x="321" y="522"/>
                      <a:pt x="307" y="524"/>
                    </a:cubicBezTo>
                    <a:cubicBezTo>
                      <a:pt x="303" y="525"/>
                      <a:pt x="298" y="525"/>
                      <a:pt x="294" y="525"/>
                    </a:cubicBezTo>
                    <a:moveTo>
                      <a:pt x="422" y="243"/>
                    </a:moveTo>
                    <a:cubicBezTo>
                      <a:pt x="409" y="243"/>
                      <a:pt x="397" y="240"/>
                      <a:pt x="386" y="235"/>
                    </a:cubicBezTo>
                    <a:cubicBezTo>
                      <a:pt x="374" y="229"/>
                      <a:pt x="364" y="221"/>
                      <a:pt x="356" y="212"/>
                    </a:cubicBezTo>
                    <a:cubicBezTo>
                      <a:pt x="344" y="198"/>
                      <a:pt x="336" y="183"/>
                      <a:pt x="331" y="166"/>
                    </a:cubicBezTo>
                    <a:cubicBezTo>
                      <a:pt x="326" y="150"/>
                      <a:pt x="325" y="135"/>
                      <a:pt x="326" y="119"/>
                    </a:cubicBezTo>
                    <a:cubicBezTo>
                      <a:pt x="327" y="99"/>
                      <a:pt x="332" y="80"/>
                      <a:pt x="343" y="62"/>
                    </a:cubicBezTo>
                    <a:cubicBezTo>
                      <a:pt x="350" y="50"/>
                      <a:pt x="359" y="39"/>
                      <a:pt x="371" y="30"/>
                    </a:cubicBezTo>
                    <a:cubicBezTo>
                      <a:pt x="382" y="22"/>
                      <a:pt x="394" y="17"/>
                      <a:pt x="407" y="14"/>
                    </a:cubicBezTo>
                    <a:cubicBezTo>
                      <a:pt x="412" y="13"/>
                      <a:pt x="417" y="13"/>
                      <a:pt x="422" y="13"/>
                    </a:cubicBezTo>
                    <a:cubicBezTo>
                      <a:pt x="425" y="13"/>
                      <a:pt x="428" y="13"/>
                      <a:pt x="431" y="13"/>
                    </a:cubicBezTo>
                    <a:cubicBezTo>
                      <a:pt x="439" y="14"/>
                      <a:pt x="447" y="16"/>
                      <a:pt x="455" y="20"/>
                    </a:cubicBezTo>
                    <a:cubicBezTo>
                      <a:pt x="469" y="26"/>
                      <a:pt x="480" y="35"/>
                      <a:pt x="490" y="47"/>
                    </a:cubicBezTo>
                    <a:cubicBezTo>
                      <a:pt x="502" y="61"/>
                      <a:pt x="510" y="78"/>
                      <a:pt x="514" y="97"/>
                    </a:cubicBezTo>
                    <a:cubicBezTo>
                      <a:pt x="517" y="107"/>
                      <a:pt x="518" y="118"/>
                      <a:pt x="518" y="127"/>
                    </a:cubicBezTo>
                    <a:cubicBezTo>
                      <a:pt x="518" y="148"/>
                      <a:pt x="514" y="166"/>
                      <a:pt x="506" y="185"/>
                    </a:cubicBezTo>
                    <a:cubicBezTo>
                      <a:pt x="498" y="201"/>
                      <a:pt x="487" y="215"/>
                      <a:pt x="472" y="227"/>
                    </a:cubicBezTo>
                    <a:cubicBezTo>
                      <a:pt x="461" y="234"/>
                      <a:pt x="449" y="240"/>
                      <a:pt x="435" y="242"/>
                    </a:cubicBezTo>
                    <a:cubicBezTo>
                      <a:pt x="431" y="243"/>
                      <a:pt x="426" y="243"/>
                      <a:pt x="422" y="243"/>
                    </a:cubicBezTo>
                    <a:moveTo>
                      <a:pt x="399" y="0"/>
                    </a:moveTo>
                    <a:cubicBezTo>
                      <a:pt x="349" y="0"/>
                      <a:pt x="300" y="10"/>
                      <a:pt x="255" y="27"/>
                    </a:cubicBezTo>
                    <a:cubicBezTo>
                      <a:pt x="256" y="29"/>
                      <a:pt x="257" y="31"/>
                      <a:pt x="257" y="34"/>
                    </a:cubicBezTo>
                    <a:cubicBezTo>
                      <a:pt x="257" y="35"/>
                      <a:pt x="257" y="36"/>
                      <a:pt x="257" y="37"/>
                    </a:cubicBezTo>
                    <a:cubicBezTo>
                      <a:pt x="257" y="62"/>
                      <a:pt x="257" y="88"/>
                      <a:pt x="257" y="114"/>
                    </a:cubicBezTo>
                    <a:cubicBezTo>
                      <a:pt x="257" y="114"/>
                      <a:pt x="257" y="114"/>
                      <a:pt x="257" y="114"/>
                    </a:cubicBezTo>
                    <a:cubicBezTo>
                      <a:pt x="257" y="137"/>
                      <a:pt x="257" y="161"/>
                      <a:pt x="257" y="185"/>
                    </a:cubicBezTo>
                    <a:cubicBezTo>
                      <a:pt x="257" y="187"/>
                      <a:pt x="257" y="189"/>
                      <a:pt x="257" y="192"/>
                    </a:cubicBezTo>
                    <a:cubicBezTo>
                      <a:pt x="257" y="194"/>
                      <a:pt x="258" y="195"/>
                      <a:pt x="260" y="195"/>
                    </a:cubicBezTo>
                    <a:cubicBezTo>
                      <a:pt x="263" y="195"/>
                      <a:pt x="266" y="195"/>
                      <a:pt x="268" y="195"/>
                    </a:cubicBezTo>
                    <a:cubicBezTo>
                      <a:pt x="272" y="195"/>
                      <a:pt x="276" y="195"/>
                      <a:pt x="280" y="195"/>
                    </a:cubicBezTo>
                    <a:cubicBezTo>
                      <a:pt x="290" y="196"/>
                      <a:pt x="298" y="202"/>
                      <a:pt x="301" y="211"/>
                    </a:cubicBezTo>
                    <a:cubicBezTo>
                      <a:pt x="306" y="227"/>
                      <a:pt x="294" y="239"/>
                      <a:pt x="283" y="240"/>
                    </a:cubicBezTo>
                    <a:cubicBezTo>
                      <a:pt x="281" y="240"/>
                      <a:pt x="278" y="241"/>
                      <a:pt x="276" y="241"/>
                    </a:cubicBezTo>
                    <a:cubicBezTo>
                      <a:pt x="247" y="241"/>
                      <a:pt x="218" y="241"/>
                      <a:pt x="189" y="241"/>
                    </a:cubicBezTo>
                    <a:cubicBezTo>
                      <a:pt x="188" y="241"/>
                      <a:pt x="186" y="240"/>
                      <a:pt x="184" y="240"/>
                    </a:cubicBezTo>
                    <a:cubicBezTo>
                      <a:pt x="174" y="240"/>
                      <a:pt x="165" y="231"/>
                      <a:pt x="164" y="221"/>
                    </a:cubicBezTo>
                    <a:cubicBezTo>
                      <a:pt x="163" y="213"/>
                      <a:pt x="166" y="202"/>
                      <a:pt x="177" y="197"/>
                    </a:cubicBezTo>
                    <a:cubicBezTo>
                      <a:pt x="180" y="196"/>
                      <a:pt x="184" y="195"/>
                      <a:pt x="187" y="195"/>
                    </a:cubicBezTo>
                    <a:cubicBezTo>
                      <a:pt x="193" y="195"/>
                      <a:pt x="199" y="195"/>
                      <a:pt x="205" y="195"/>
                    </a:cubicBezTo>
                    <a:cubicBezTo>
                      <a:pt x="207" y="195"/>
                      <a:pt x="208" y="195"/>
                      <a:pt x="210" y="195"/>
                    </a:cubicBezTo>
                    <a:cubicBezTo>
                      <a:pt x="211" y="194"/>
                      <a:pt x="211" y="194"/>
                      <a:pt x="211" y="194"/>
                    </a:cubicBezTo>
                    <a:cubicBezTo>
                      <a:pt x="211" y="193"/>
                      <a:pt x="211" y="193"/>
                      <a:pt x="211" y="192"/>
                    </a:cubicBezTo>
                    <a:cubicBezTo>
                      <a:pt x="211" y="190"/>
                      <a:pt x="211" y="188"/>
                      <a:pt x="211" y="185"/>
                    </a:cubicBezTo>
                    <a:cubicBezTo>
                      <a:pt x="211" y="146"/>
                      <a:pt x="211" y="107"/>
                      <a:pt x="211" y="68"/>
                    </a:cubicBezTo>
                    <a:cubicBezTo>
                      <a:pt x="211" y="66"/>
                      <a:pt x="211" y="63"/>
                      <a:pt x="211" y="60"/>
                    </a:cubicBezTo>
                    <a:cubicBezTo>
                      <a:pt x="210" y="59"/>
                      <a:pt x="210" y="59"/>
                      <a:pt x="210" y="59"/>
                    </a:cubicBezTo>
                    <a:cubicBezTo>
                      <a:pt x="209" y="59"/>
                      <a:pt x="208" y="59"/>
                      <a:pt x="207" y="59"/>
                    </a:cubicBezTo>
                    <a:cubicBezTo>
                      <a:pt x="203" y="59"/>
                      <a:pt x="199" y="59"/>
                      <a:pt x="195" y="59"/>
                    </a:cubicBezTo>
                    <a:cubicBezTo>
                      <a:pt x="194" y="59"/>
                      <a:pt x="193" y="59"/>
                      <a:pt x="191" y="59"/>
                    </a:cubicBezTo>
                    <a:cubicBezTo>
                      <a:pt x="141" y="89"/>
                      <a:pt x="99" y="130"/>
                      <a:pt x="66" y="179"/>
                    </a:cubicBezTo>
                    <a:cubicBezTo>
                      <a:pt x="66" y="181"/>
                      <a:pt x="66" y="183"/>
                      <a:pt x="66" y="185"/>
                    </a:cubicBezTo>
                    <a:cubicBezTo>
                      <a:pt x="66" y="187"/>
                      <a:pt x="66" y="189"/>
                      <a:pt x="67" y="192"/>
                    </a:cubicBezTo>
                    <a:cubicBezTo>
                      <a:pt x="67" y="194"/>
                      <a:pt x="68" y="195"/>
                      <a:pt x="70" y="195"/>
                    </a:cubicBezTo>
                    <a:cubicBezTo>
                      <a:pt x="72" y="195"/>
                      <a:pt x="75" y="195"/>
                      <a:pt x="78" y="195"/>
                    </a:cubicBezTo>
                    <a:cubicBezTo>
                      <a:pt x="82" y="195"/>
                      <a:pt x="86" y="195"/>
                      <a:pt x="90" y="195"/>
                    </a:cubicBezTo>
                    <a:cubicBezTo>
                      <a:pt x="100" y="196"/>
                      <a:pt x="108" y="202"/>
                      <a:pt x="111" y="211"/>
                    </a:cubicBezTo>
                    <a:cubicBezTo>
                      <a:pt x="116" y="227"/>
                      <a:pt x="104" y="239"/>
                      <a:pt x="93" y="240"/>
                    </a:cubicBezTo>
                    <a:cubicBezTo>
                      <a:pt x="90" y="240"/>
                      <a:pt x="88" y="241"/>
                      <a:pt x="86" y="241"/>
                    </a:cubicBezTo>
                    <a:cubicBezTo>
                      <a:pt x="68" y="241"/>
                      <a:pt x="51" y="241"/>
                      <a:pt x="33" y="241"/>
                    </a:cubicBezTo>
                    <a:cubicBezTo>
                      <a:pt x="12" y="289"/>
                      <a:pt x="0" y="343"/>
                      <a:pt x="0" y="399"/>
                    </a:cubicBezTo>
                    <a:cubicBezTo>
                      <a:pt x="0" y="460"/>
                      <a:pt x="14" y="518"/>
                      <a:pt x="38" y="569"/>
                    </a:cubicBezTo>
                    <a:cubicBezTo>
                      <a:pt x="45" y="571"/>
                      <a:pt x="52" y="572"/>
                      <a:pt x="58" y="575"/>
                    </a:cubicBezTo>
                    <a:cubicBezTo>
                      <a:pt x="72" y="582"/>
                      <a:pt x="84" y="591"/>
                      <a:pt x="93" y="602"/>
                    </a:cubicBezTo>
                    <a:cubicBezTo>
                      <a:pt x="105" y="617"/>
                      <a:pt x="113" y="634"/>
                      <a:pt x="118" y="652"/>
                    </a:cubicBezTo>
                    <a:cubicBezTo>
                      <a:pt x="120" y="663"/>
                      <a:pt x="121" y="673"/>
                      <a:pt x="121" y="682"/>
                    </a:cubicBezTo>
                    <a:cubicBezTo>
                      <a:pt x="121" y="683"/>
                      <a:pt x="121" y="684"/>
                      <a:pt x="121" y="685"/>
                    </a:cubicBezTo>
                    <a:cubicBezTo>
                      <a:pt x="149" y="712"/>
                      <a:pt x="180" y="735"/>
                      <a:pt x="214" y="753"/>
                    </a:cubicBezTo>
                    <a:cubicBezTo>
                      <a:pt x="216" y="753"/>
                      <a:pt x="218" y="753"/>
                      <a:pt x="220" y="753"/>
                    </a:cubicBezTo>
                    <a:cubicBezTo>
                      <a:pt x="222" y="753"/>
                      <a:pt x="224" y="753"/>
                      <a:pt x="225" y="752"/>
                    </a:cubicBezTo>
                    <a:cubicBezTo>
                      <a:pt x="226" y="752"/>
                      <a:pt x="226" y="752"/>
                      <a:pt x="226" y="752"/>
                    </a:cubicBezTo>
                    <a:cubicBezTo>
                      <a:pt x="226" y="751"/>
                      <a:pt x="226" y="750"/>
                      <a:pt x="226" y="750"/>
                    </a:cubicBezTo>
                    <a:cubicBezTo>
                      <a:pt x="226" y="747"/>
                      <a:pt x="226" y="745"/>
                      <a:pt x="226" y="743"/>
                    </a:cubicBezTo>
                    <a:cubicBezTo>
                      <a:pt x="226" y="704"/>
                      <a:pt x="226" y="665"/>
                      <a:pt x="226" y="626"/>
                    </a:cubicBezTo>
                    <a:cubicBezTo>
                      <a:pt x="226" y="624"/>
                      <a:pt x="226" y="621"/>
                      <a:pt x="226" y="618"/>
                    </a:cubicBezTo>
                    <a:cubicBezTo>
                      <a:pt x="225" y="617"/>
                      <a:pt x="225" y="617"/>
                      <a:pt x="225" y="617"/>
                    </a:cubicBezTo>
                    <a:cubicBezTo>
                      <a:pt x="224" y="617"/>
                      <a:pt x="223" y="616"/>
                      <a:pt x="222" y="616"/>
                    </a:cubicBezTo>
                    <a:cubicBezTo>
                      <a:pt x="218" y="617"/>
                      <a:pt x="214" y="617"/>
                      <a:pt x="210" y="617"/>
                    </a:cubicBezTo>
                    <a:cubicBezTo>
                      <a:pt x="208" y="617"/>
                      <a:pt x="206" y="617"/>
                      <a:pt x="205" y="617"/>
                    </a:cubicBezTo>
                    <a:cubicBezTo>
                      <a:pt x="194" y="616"/>
                      <a:pt x="184" y="607"/>
                      <a:pt x="183" y="595"/>
                    </a:cubicBezTo>
                    <a:cubicBezTo>
                      <a:pt x="183" y="581"/>
                      <a:pt x="194" y="572"/>
                      <a:pt x="205" y="572"/>
                    </a:cubicBezTo>
                    <a:cubicBezTo>
                      <a:pt x="207" y="572"/>
                      <a:pt x="208" y="572"/>
                      <a:pt x="209" y="572"/>
                    </a:cubicBezTo>
                    <a:cubicBezTo>
                      <a:pt x="221" y="571"/>
                      <a:pt x="233" y="571"/>
                      <a:pt x="245" y="571"/>
                    </a:cubicBezTo>
                    <a:cubicBezTo>
                      <a:pt x="248" y="571"/>
                      <a:pt x="250" y="571"/>
                      <a:pt x="253" y="571"/>
                    </a:cubicBezTo>
                    <a:cubicBezTo>
                      <a:pt x="262" y="572"/>
                      <a:pt x="272" y="581"/>
                      <a:pt x="272" y="591"/>
                    </a:cubicBezTo>
                    <a:cubicBezTo>
                      <a:pt x="272" y="593"/>
                      <a:pt x="272" y="594"/>
                      <a:pt x="272" y="595"/>
                    </a:cubicBezTo>
                    <a:cubicBezTo>
                      <a:pt x="272" y="620"/>
                      <a:pt x="272" y="646"/>
                      <a:pt x="272" y="672"/>
                    </a:cubicBezTo>
                    <a:cubicBezTo>
                      <a:pt x="272" y="672"/>
                      <a:pt x="272" y="672"/>
                      <a:pt x="272" y="672"/>
                    </a:cubicBezTo>
                    <a:cubicBezTo>
                      <a:pt x="272" y="695"/>
                      <a:pt x="272" y="719"/>
                      <a:pt x="272" y="742"/>
                    </a:cubicBezTo>
                    <a:cubicBezTo>
                      <a:pt x="272" y="745"/>
                      <a:pt x="272" y="747"/>
                      <a:pt x="272" y="750"/>
                    </a:cubicBezTo>
                    <a:cubicBezTo>
                      <a:pt x="272" y="752"/>
                      <a:pt x="273" y="753"/>
                      <a:pt x="275" y="753"/>
                    </a:cubicBezTo>
                    <a:cubicBezTo>
                      <a:pt x="278" y="753"/>
                      <a:pt x="281" y="753"/>
                      <a:pt x="283" y="753"/>
                    </a:cubicBezTo>
                    <a:cubicBezTo>
                      <a:pt x="287" y="753"/>
                      <a:pt x="291" y="753"/>
                      <a:pt x="295" y="753"/>
                    </a:cubicBezTo>
                    <a:cubicBezTo>
                      <a:pt x="305" y="753"/>
                      <a:pt x="313" y="760"/>
                      <a:pt x="316" y="769"/>
                    </a:cubicBezTo>
                    <a:cubicBezTo>
                      <a:pt x="319" y="777"/>
                      <a:pt x="317" y="784"/>
                      <a:pt x="313" y="789"/>
                    </a:cubicBezTo>
                    <a:cubicBezTo>
                      <a:pt x="341" y="795"/>
                      <a:pt x="370" y="798"/>
                      <a:pt x="399" y="798"/>
                    </a:cubicBezTo>
                    <a:cubicBezTo>
                      <a:pt x="404" y="798"/>
                      <a:pt x="409" y="798"/>
                      <a:pt x="414" y="798"/>
                    </a:cubicBezTo>
                    <a:cubicBezTo>
                      <a:pt x="404" y="797"/>
                      <a:pt x="395" y="795"/>
                      <a:pt x="385" y="790"/>
                    </a:cubicBezTo>
                    <a:cubicBezTo>
                      <a:pt x="374" y="784"/>
                      <a:pt x="364" y="777"/>
                      <a:pt x="355" y="767"/>
                    </a:cubicBezTo>
                    <a:cubicBezTo>
                      <a:pt x="343" y="754"/>
                      <a:pt x="335" y="738"/>
                      <a:pt x="330" y="721"/>
                    </a:cubicBezTo>
                    <a:cubicBezTo>
                      <a:pt x="326" y="706"/>
                      <a:pt x="324" y="690"/>
                      <a:pt x="325" y="674"/>
                    </a:cubicBezTo>
                    <a:cubicBezTo>
                      <a:pt x="327" y="654"/>
                      <a:pt x="332" y="635"/>
                      <a:pt x="342" y="618"/>
                    </a:cubicBezTo>
                    <a:cubicBezTo>
                      <a:pt x="350" y="605"/>
                      <a:pt x="359" y="594"/>
                      <a:pt x="371" y="586"/>
                    </a:cubicBezTo>
                    <a:cubicBezTo>
                      <a:pt x="381" y="578"/>
                      <a:pt x="393" y="572"/>
                      <a:pt x="406" y="570"/>
                    </a:cubicBezTo>
                    <a:cubicBezTo>
                      <a:pt x="411" y="569"/>
                      <a:pt x="416" y="568"/>
                      <a:pt x="422" y="568"/>
                    </a:cubicBezTo>
                    <a:cubicBezTo>
                      <a:pt x="425" y="568"/>
                      <a:pt x="428" y="569"/>
                      <a:pt x="431" y="569"/>
                    </a:cubicBezTo>
                    <a:cubicBezTo>
                      <a:pt x="439" y="570"/>
                      <a:pt x="447" y="572"/>
                      <a:pt x="454" y="575"/>
                    </a:cubicBezTo>
                    <a:cubicBezTo>
                      <a:pt x="468" y="582"/>
                      <a:pt x="480" y="591"/>
                      <a:pt x="490" y="602"/>
                    </a:cubicBezTo>
                    <a:cubicBezTo>
                      <a:pt x="502" y="617"/>
                      <a:pt x="510" y="634"/>
                      <a:pt x="514" y="652"/>
                    </a:cubicBezTo>
                    <a:cubicBezTo>
                      <a:pt x="516" y="663"/>
                      <a:pt x="518" y="673"/>
                      <a:pt x="517" y="682"/>
                    </a:cubicBezTo>
                    <a:cubicBezTo>
                      <a:pt x="518" y="703"/>
                      <a:pt x="514" y="722"/>
                      <a:pt x="505" y="740"/>
                    </a:cubicBezTo>
                    <a:cubicBezTo>
                      <a:pt x="497" y="757"/>
                      <a:pt x="486" y="771"/>
                      <a:pt x="471" y="782"/>
                    </a:cubicBezTo>
                    <a:cubicBezTo>
                      <a:pt x="462" y="789"/>
                      <a:pt x="451" y="794"/>
                      <a:pt x="440" y="796"/>
                    </a:cubicBezTo>
                    <a:cubicBezTo>
                      <a:pt x="641" y="776"/>
                      <a:pt x="798" y="606"/>
                      <a:pt x="798" y="399"/>
                    </a:cubicBezTo>
                    <a:cubicBezTo>
                      <a:pt x="798" y="179"/>
                      <a:pt x="620" y="0"/>
                      <a:pt x="39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63" name="Freeform 1462"/>
              <p:cNvSpPr>
                <a:spLocks noEditPoints="1"/>
              </p:cNvSpPr>
              <p:nvPr/>
            </p:nvSpPr>
            <p:spPr bwMode="auto">
              <a:xfrm>
                <a:off x="4692650" y="133350"/>
                <a:ext cx="311150" cy="509588"/>
              </a:xfrm>
              <a:custGeom>
                <a:avLst/>
                <a:gdLst>
                  <a:gd name="T0" fmla="*/ 83 w 480"/>
                  <a:gd name="T1" fmla="*/ 672 h 785"/>
                  <a:gd name="T2" fmla="*/ 80 w 480"/>
                  <a:gd name="T3" fmla="*/ 639 h 785"/>
                  <a:gd name="T4" fmla="*/ 20 w 480"/>
                  <a:gd name="T5" fmla="*/ 562 h 785"/>
                  <a:gd name="T6" fmla="*/ 383 w 480"/>
                  <a:gd name="T7" fmla="*/ 740 h 785"/>
                  <a:gd name="T8" fmla="*/ 357 w 480"/>
                  <a:gd name="T9" fmla="*/ 729 h 785"/>
                  <a:gd name="T10" fmla="*/ 335 w 480"/>
                  <a:gd name="T11" fmla="*/ 686 h 785"/>
                  <a:gd name="T12" fmla="*/ 350 w 480"/>
                  <a:gd name="T13" fmla="*/ 619 h 785"/>
                  <a:gd name="T14" fmla="*/ 384 w 480"/>
                  <a:gd name="T15" fmla="*/ 601 h 785"/>
                  <a:gd name="T16" fmla="*/ 402 w 480"/>
                  <a:gd name="T17" fmla="*/ 606 h 785"/>
                  <a:gd name="T18" fmla="*/ 429 w 480"/>
                  <a:gd name="T19" fmla="*/ 645 h 785"/>
                  <a:gd name="T20" fmla="*/ 425 w 480"/>
                  <a:gd name="T21" fmla="*/ 708 h 785"/>
                  <a:gd name="T22" fmla="*/ 397 w 480"/>
                  <a:gd name="T23" fmla="*/ 737 h 785"/>
                  <a:gd name="T24" fmla="*/ 384 w 480"/>
                  <a:gd name="T25" fmla="*/ 555 h 785"/>
                  <a:gd name="T26" fmla="*/ 333 w 480"/>
                  <a:gd name="T27" fmla="*/ 573 h 785"/>
                  <a:gd name="T28" fmla="*/ 287 w 480"/>
                  <a:gd name="T29" fmla="*/ 661 h 785"/>
                  <a:gd name="T30" fmla="*/ 317 w 480"/>
                  <a:gd name="T31" fmla="*/ 754 h 785"/>
                  <a:gd name="T32" fmla="*/ 376 w 480"/>
                  <a:gd name="T33" fmla="*/ 785 h 785"/>
                  <a:gd name="T34" fmla="*/ 433 w 480"/>
                  <a:gd name="T35" fmla="*/ 769 h 785"/>
                  <a:gd name="T36" fmla="*/ 479 w 480"/>
                  <a:gd name="T37" fmla="*/ 669 h 785"/>
                  <a:gd name="T38" fmla="*/ 452 w 480"/>
                  <a:gd name="T39" fmla="*/ 589 h 785"/>
                  <a:gd name="T40" fmla="*/ 393 w 480"/>
                  <a:gd name="T41" fmla="*/ 556 h 785"/>
                  <a:gd name="T42" fmla="*/ 256 w 480"/>
                  <a:gd name="T43" fmla="*/ 466 h 785"/>
                  <a:gd name="T44" fmla="*/ 230 w 480"/>
                  <a:gd name="T45" fmla="*/ 455 h 785"/>
                  <a:gd name="T46" fmla="*/ 208 w 480"/>
                  <a:gd name="T47" fmla="*/ 413 h 785"/>
                  <a:gd name="T48" fmla="*/ 223 w 480"/>
                  <a:gd name="T49" fmla="*/ 346 h 785"/>
                  <a:gd name="T50" fmla="*/ 256 w 480"/>
                  <a:gd name="T51" fmla="*/ 328 h 785"/>
                  <a:gd name="T52" fmla="*/ 274 w 480"/>
                  <a:gd name="T53" fmla="*/ 333 h 785"/>
                  <a:gd name="T54" fmla="*/ 302 w 480"/>
                  <a:gd name="T55" fmla="*/ 371 h 785"/>
                  <a:gd name="T56" fmla="*/ 298 w 480"/>
                  <a:gd name="T57" fmla="*/ 434 h 785"/>
                  <a:gd name="T58" fmla="*/ 270 w 480"/>
                  <a:gd name="T59" fmla="*/ 463 h 785"/>
                  <a:gd name="T60" fmla="*/ 256 w 480"/>
                  <a:gd name="T61" fmla="*/ 282 h 785"/>
                  <a:gd name="T62" fmla="*/ 205 w 480"/>
                  <a:gd name="T63" fmla="*/ 299 h 785"/>
                  <a:gd name="T64" fmla="*/ 160 w 480"/>
                  <a:gd name="T65" fmla="*/ 388 h 785"/>
                  <a:gd name="T66" fmla="*/ 190 w 480"/>
                  <a:gd name="T67" fmla="*/ 481 h 785"/>
                  <a:gd name="T68" fmla="*/ 256 w 480"/>
                  <a:gd name="T69" fmla="*/ 512 h 785"/>
                  <a:gd name="T70" fmla="*/ 306 w 480"/>
                  <a:gd name="T71" fmla="*/ 496 h 785"/>
                  <a:gd name="T72" fmla="*/ 352 w 480"/>
                  <a:gd name="T73" fmla="*/ 396 h 785"/>
                  <a:gd name="T74" fmla="*/ 324 w 480"/>
                  <a:gd name="T75" fmla="*/ 316 h 785"/>
                  <a:gd name="T76" fmla="*/ 265 w 480"/>
                  <a:gd name="T77" fmla="*/ 282 h 785"/>
                  <a:gd name="T78" fmla="*/ 384 w 480"/>
                  <a:gd name="T79" fmla="*/ 184 h 785"/>
                  <a:gd name="T80" fmla="*/ 358 w 480"/>
                  <a:gd name="T81" fmla="*/ 173 h 785"/>
                  <a:gd name="T82" fmla="*/ 336 w 480"/>
                  <a:gd name="T83" fmla="*/ 131 h 785"/>
                  <a:gd name="T84" fmla="*/ 351 w 480"/>
                  <a:gd name="T85" fmla="*/ 64 h 785"/>
                  <a:gd name="T86" fmla="*/ 384 w 480"/>
                  <a:gd name="T87" fmla="*/ 46 h 785"/>
                  <a:gd name="T88" fmla="*/ 402 w 480"/>
                  <a:gd name="T89" fmla="*/ 51 h 785"/>
                  <a:gd name="T90" fmla="*/ 430 w 480"/>
                  <a:gd name="T91" fmla="*/ 89 h 785"/>
                  <a:gd name="T92" fmla="*/ 425 w 480"/>
                  <a:gd name="T93" fmla="*/ 152 h 785"/>
                  <a:gd name="T94" fmla="*/ 398 w 480"/>
                  <a:gd name="T95" fmla="*/ 181 h 785"/>
                  <a:gd name="T96" fmla="*/ 384 w 480"/>
                  <a:gd name="T97" fmla="*/ 0 h 785"/>
                  <a:gd name="T98" fmla="*/ 333 w 480"/>
                  <a:gd name="T99" fmla="*/ 17 h 785"/>
                  <a:gd name="T100" fmla="*/ 288 w 480"/>
                  <a:gd name="T101" fmla="*/ 106 h 785"/>
                  <a:gd name="T102" fmla="*/ 318 w 480"/>
                  <a:gd name="T103" fmla="*/ 199 h 785"/>
                  <a:gd name="T104" fmla="*/ 384 w 480"/>
                  <a:gd name="T105" fmla="*/ 230 h 785"/>
                  <a:gd name="T106" fmla="*/ 434 w 480"/>
                  <a:gd name="T107" fmla="*/ 214 h 785"/>
                  <a:gd name="T108" fmla="*/ 480 w 480"/>
                  <a:gd name="T109" fmla="*/ 114 h 785"/>
                  <a:gd name="T110" fmla="*/ 452 w 480"/>
                  <a:gd name="T111" fmla="*/ 34 h 785"/>
                  <a:gd name="T112" fmla="*/ 393 w 480"/>
                  <a:gd name="T113"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785">
                    <a:moveTo>
                      <a:pt x="0" y="556"/>
                    </a:moveTo>
                    <a:cubicBezTo>
                      <a:pt x="21" y="600"/>
                      <a:pt x="49" y="639"/>
                      <a:pt x="83" y="672"/>
                    </a:cubicBezTo>
                    <a:cubicBezTo>
                      <a:pt x="83" y="671"/>
                      <a:pt x="83" y="670"/>
                      <a:pt x="83" y="669"/>
                    </a:cubicBezTo>
                    <a:cubicBezTo>
                      <a:pt x="83" y="660"/>
                      <a:pt x="82" y="650"/>
                      <a:pt x="80" y="639"/>
                    </a:cubicBezTo>
                    <a:cubicBezTo>
                      <a:pt x="75" y="621"/>
                      <a:pt x="67" y="604"/>
                      <a:pt x="55" y="589"/>
                    </a:cubicBezTo>
                    <a:cubicBezTo>
                      <a:pt x="46" y="578"/>
                      <a:pt x="34" y="569"/>
                      <a:pt x="20" y="562"/>
                    </a:cubicBezTo>
                    <a:cubicBezTo>
                      <a:pt x="14" y="559"/>
                      <a:pt x="7" y="558"/>
                      <a:pt x="0" y="556"/>
                    </a:cubicBezTo>
                    <a:moveTo>
                      <a:pt x="383" y="740"/>
                    </a:moveTo>
                    <a:cubicBezTo>
                      <a:pt x="379" y="740"/>
                      <a:pt x="374" y="739"/>
                      <a:pt x="370" y="737"/>
                    </a:cubicBezTo>
                    <a:cubicBezTo>
                      <a:pt x="365" y="735"/>
                      <a:pt x="361" y="732"/>
                      <a:pt x="357" y="729"/>
                    </a:cubicBezTo>
                    <a:cubicBezTo>
                      <a:pt x="352" y="724"/>
                      <a:pt x="348" y="719"/>
                      <a:pt x="345" y="713"/>
                    </a:cubicBezTo>
                    <a:cubicBezTo>
                      <a:pt x="340" y="705"/>
                      <a:pt x="337" y="696"/>
                      <a:pt x="335" y="686"/>
                    </a:cubicBezTo>
                    <a:cubicBezTo>
                      <a:pt x="333" y="672"/>
                      <a:pt x="334" y="657"/>
                      <a:pt x="338" y="642"/>
                    </a:cubicBezTo>
                    <a:cubicBezTo>
                      <a:pt x="341" y="634"/>
                      <a:pt x="345" y="626"/>
                      <a:pt x="350" y="619"/>
                    </a:cubicBezTo>
                    <a:cubicBezTo>
                      <a:pt x="354" y="615"/>
                      <a:pt x="359" y="610"/>
                      <a:pt x="364" y="607"/>
                    </a:cubicBezTo>
                    <a:cubicBezTo>
                      <a:pt x="370" y="603"/>
                      <a:pt x="377" y="601"/>
                      <a:pt x="384" y="601"/>
                    </a:cubicBezTo>
                    <a:cubicBezTo>
                      <a:pt x="384" y="601"/>
                      <a:pt x="385" y="601"/>
                      <a:pt x="385" y="601"/>
                    </a:cubicBezTo>
                    <a:cubicBezTo>
                      <a:pt x="391" y="602"/>
                      <a:pt x="397" y="603"/>
                      <a:pt x="402" y="606"/>
                    </a:cubicBezTo>
                    <a:cubicBezTo>
                      <a:pt x="408" y="610"/>
                      <a:pt x="413" y="614"/>
                      <a:pt x="417" y="620"/>
                    </a:cubicBezTo>
                    <a:cubicBezTo>
                      <a:pt x="423" y="627"/>
                      <a:pt x="427" y="636"/>
                      <a:pt x="429" y="645"/>
                    </a:cubicBezTo>
                    <a:cubicBezTo>
                      <a:pt x="432" y="653"/>
                      <a:pt x="433" y="662"/>
                      <a:pt x="433" y="670"/>
                    </a:cubicBezTo>
                    <a:cubicBezTo>
                      <a:pt x="433" y="683"/>
                      <a:pt x="430" y="696"/>
                      <a:pt x="425" y="708"/>
                    </a:cubicBezTo>
                    <a:cubicBezTo>
                      <a:pt x="421" y="715"/>
                      <a:pt x="417" y="722"/>
                      <a:pt x="411" y="728"/>
                    </a:cubicBezTo>
                    <a:cubicBezTo>
                      <a:pt x="407" y="731"/>
                      <a:pt x="402" y="735"/>
                      <a:pt x="397" y="737"/>
                    </a:cubicBezTo>
                    <a:cubicBezTo>
                      <a:pt x="393" y="739"/>
                      <a:pt x="388" y="740"/>
                      <a:pt x="383" y="740"/>
                    </a:cubicBezTo>
                    <a:moveTo>
                      <a:pt x="384" y="555"/>
                    </a:moveTo>
                    <a:cubicBezTo>
                      <a:pt x="378" y="555"/>
                      <a:pt x="373" y="556"/>
                      <a:pt x="368" y="557"/>
                    </a:cubicBezTo>
                    <a:cubicBezTo>
                      <a:pt x="355" y="559"/>
                      <a:pt x="343" y="565"/>
                      <a:pt x="333" y="573"/>
                    </a:cubicBezTo>
                    <a:cubicBezTo>
                      <a:pt x="321" y="581"/>
                      <a:pt x="312" y="592"/>
                      <a:pt x="304" y="605"/>
                    </a:cubicBezTo>
                    <a:cubicBezTo>
                      <a:pt x="294" y="622"/>
                      <a:pt x="289" y="641"/>
                      <a:pt x="287" y="661"/>
                    </a:cubicBezTo>
                    <a:cubicBezTo>
                      <a:pt x="286" y="677"/>
                      <a:pt x="288" y="693"/>
                      <a:pt x="292" y="708"/>
                    </a:cubicBezTo>
                    <a:cubicBezTo>
                      <a:pt x="297" y="725"/>
                      <a:pt x="305" y="741"/>
                      <a:pt x="317" y="754"/>
                    </a:cubicBezTo>
                    <a:cubicBezTo>
                      <a:pt x="326" y="764"/>
                      <a:pt x="336" y="771"/>
                      <a:pt x="347" y="777"/>
                    </a:cubicBezTo>
                    <a:cubicBezTo>
                      <a:pt x="357" y="782"/>
                      <a:pt x="366" y="784"/>
                      <a:pt x="376" y="785"/>
                    </a:cubicBezTo>
                    <a:cubicBezTo>
                      <a:pt x="385" y="785"/>
                      <a:pt x="393" y="784"/>
                      <a:pt x="402" y="783"/>
                    </a:cubicBezTo>
                    <a:cubicBezTo>
                      <a:pt x="413" y="781"/>
                      <a:pt x="424" y="776"/>
                      <a:pt x="433" y="769"/>
                    </a:cubicBezTo>
                    <a:cubicBezTo>
                      <a:pt x="448" y="758"/>
                      <a:pt x="459" y="744"/>
                      <a:pt x="467" y="727"/>
                    </a:cubicBezTo>
                    <a:cubicBezTo>
                      <a:pt x="476" y="709"/>
                      <a:pt x="480" y="690"/>
                      <a:pt x="479" y="669"/>
                    </a:cubicBezTo>
                    <a:cubicBezTo>
                      <a:pt x="480" y="660"/>
                      <a:pt x="478" y="650"/>
                      <a:pt x="476" y="639"/>
                    </a:cubicBezTo>
                    <a:cubicBezTo>
                      <a:pt x="472" y="621"/>
                      <a:pt x="464" y="604"/>
                      <a:pt x="452" y="589"/>
                    </a:cubicBezTo>
                    <a:cubicBezTo>
                      <a:pt x="442" y="578"/>
                      <a:pt x="430" y="569"/>
                      <a:pt x="416" y="562"/>
                    </a:cubicBezTo>
                    <a:cubicBezTo>
                      <a:pt x="409" y="559"/>
                      <a:pt x="401" y="557"/>
                      <a:pt x="393" y="556"/>
                    </a:cubicBezTo>
                    <a:cubicBezTo>
                      <a:pt x="390" y="556"/>
                      <a:pt x="387" y="555"/>
                      <a:pt x="384" y="555"/>
                    </a:cubicBezTo>
                    <a:moveTo>
                      <a:pt x="256" y="466"/>
                    </a:moveTo>
                    <a:cubicBezTo>
                      <a:pt x="251" y="466"/>
                      <a:pt x="247" y="465"/>
                      <a:pt x="242" y="464"/>
                    </a:cubicBezTo>
                    <a:cubicBezTo>
                      <a:pt x="238" y="462"/>
                      <a:pt x="234" y="459"/>
                      <a:pt x="230" y="455"/>
                    </a:cubicBezTo>
                    <a:cubicBezTo>
                      <a:pt x="224" y="451"/>
                      <a:pt x="220" y="446"/>
                      <a:pt x="217" y="440"/>
                    </a:cubicBezTo>
                    <a:cubicBezTo>
                      <a:pt x="212" y="431"/>
                      <a:pt x="209" y="422"/>
                      <a:pt x="208" y="413"/>
                    </a:cubicBezTo>
                    <a:cubicBezTo>
                      <a:pt x="205" y="398"/>
                      <a:pt x="206" y="383"/>
                      <a:pt x="211" y="369"/>
                    </a:cubicBezTo>
                    <a:cubicBezTo>
                      <a:pt x="213" y="360"/>
                      <a:pt x="217" y="353"/>
                      <a:pt x="223" y="346"/>
                    </a:cubicBezTo>
                    <a:cubicBezTo>
                      <a:pt x="227" y="341"/>
                      <a:pt x="231" y="337"/>
                      <a:pt x="236" y="334"/>
                    </a:cubicBezTo>
                    <a:cubicBezTo>
                      <a:pt x="243" y="330"/>
                      <a:pt x="249" y="328"/>
                      <a:pt x="256" y="328"/>
                    </a:cubicBezTo>
                    <a:cubicBezTo>
                      <a:pt x="257" y="328"/>
                      <a:pt x="257" y="328"/>
                      <a:pt x="258" y="328"/>
                    </a:cubicBezTo>
                    <a:cubicBezTo>
                      <a:pt x="263" y="328"/>
                      <a:pt x="269" y="330"/>
                      <a:pt x="274" y="333"/>
                    </a:cubicBezTo>
                    <a:cubicBezTo>
                      <a:pt x="280" y="336"/>
                      <a:pt x="285" y="341"/>
                      <a:pt x="289" y="346"/>
                    </a:cubicBezTo>
                    <a:cubicBezTo>
                      <a:pt x="295" y="354"/>
                      <a:pt x="299" y="362"/>
                      <a:pt x="302" y="371"/>
                    </a:cubicBezTo>
                    <a:cubicBezTo>
                      <a:pt x="304" y="380"/>
                      <a:pt x="305" y="388"/>
                      <a:pt x="305" y="397"/>
                    </a:cubicBezTo>
                    <a:cubicBezTo>
                      <a:pt x="305" y="410"/>
                      <a:pt x="303" y="422"/>
                      <a:pt x="298" y="434"/>
                    </a:cubicBezTo>
                    <a:cubicBezTo>
                      <a:pt x="294" y="442"/>
                      <a:pt x="289" y="449"/>
                      <a:pt x="283" y="454"/>
                    </a:cubicBezTo>
                    <a:cubicBezTo>
                      <a:pt x="279" y="458"/>
                      <a:pt x="275" y="461"/>
                      <a:pt x="270" y="463"/>
                    </a:cubicBezTo>
                    <a:cubicBezTo>
                      <a:pt x="265" y="465"/>
                      <a:pt x="260" y="466"/>
                      <a:pt x="256" y="466"/>
                    </a:cubicBezTo>
                    <a:moveTo>
                      <a:pt x="256" y="282"/>
                    </a:moveTo>
                    <a:cubicBezTo>
                      <a:pt x="251" y="282"/>
                      <a:pt x="246" y="282"/>
                      <a:pt x="241" y="283"/>
                    </a:cubicBezTo>
                    <a:cubicBezTo>
                      <a:pt x="228" y="286"/>
                      <a:pt x="216" y="291"/>
                      <a:pt x="205" y="299"/>
                    </a:cubicBezTo>
                    <a:cubicBezTo>
                      <a:pt x="193" y="308"/>
                      <a:pt x="184" y="319"/>
                      <a:pt x="177" y="331"/>
                    </a:cubicBezTo>
                    <a:cubicBezTo>
                      <a:pt x="166" y="349"/>
                      <a:pt x="161" y="368"/>
                      <a:pt x="160" y="388"/>
                    </a:cubicBezTo>
                    <a:cubicBezTo>
                      <a:pt x="159" y="404"/>
                      <a:pt x="160" y="419"/>
                      <a:pt x="165" y="435"/>
                    </a:cubicBezTo>
                    <a:cubicBezTo>
                      <a:pt x="170" y="452"/>
                      <a:pt x="178" y="467"/>
                      <a:pt x="190" y="481"/>
                    </a:cubicBezTo>
                    <a:cubicBezTo>
                      <a:pt x="198" y="490"/>
                      <a:pt x="208" y="498"/>
                      <a:pt x="220" y="504"/>
                    </a:cubicBezTo>
                    <a:cubicBezTo>
                      <a:pt x="231" y="509"/>
                      <a:pt x="243" y="512"/>
                      <a:pt x="256" y="512"/>
                    </a:cubicBezTo>
                    <a:cubicBezTo>
                      <a:pt x="260" y="512"/>
                      <a:pt x="265" y="512"/>
                      <a:pt x="269" y="511"/>
                    </a:cubicBezTo>
                    <a:cubicBezTo>
                      <a:pt x="283" y="509"/>
                      <a:pt x="295" y="503"/>
                      <a:pt x="306" y="496"/>
                    </a:cubicBezTo>
                    <a:cubicBezTo>
                      <a:pt x="321" y="484"/>
                      <a:pt x="332" y="470"/>
                      <a:pt x="340" y="454"/>
                    </a:cubicBezTo>
                    <a:cubicBezTo>
                      <a:pt x="348" y="435"/>
                      <a:pt x="352" y="417"/>
                      <a:pt x="352" y="396"/>
                    </a:cubicBezTo>
                    <a:cubicBezTo>
                      <a:pt x="352" y="387"/>
                      <a:pt x="351" y="376"/>
                      <a:pt x="349" y="366"/>
                    </a:cubicBezTo>
                    <a:cubicBezTo>
                      <a:pt x="344" y="347"/>
                      <a:pt x="336" y="330"/>
                      <a:pt x="324" y="316"/>
                    </a:cubicBezTo>
                    <a:cubicBezTo>
                      <a:pt x="315" y="304"/>
                      <a:pt x="303" y="295"/>
                      <a:pt x="289" y="289"/>
                    </a:cubicBezTo>
                    <a:cubicBezTo>
                      <a:pt x="281" y="285"/>
                      <a:pt x="273" y="283"/>
                      <a:pt x="265" y="282"/>
                    </a:cubicBezTo>
                    <a:cubicBezTo>
                      <a:pt x="262" y="282"/>
                      <a:pt x="259" y="282"/>
                      <a:pt x="256" y="282"/>
                    </a:cubicBezTo>
                    <a:moveTo>
                      <a:pt x="384" y="184"/>
                    </a:moveTo>
                    <a:cubicBezTo>
                      <a:pt x="379" y="184"/>
                      <a:pt x="375" y="183"/>
                      <a:pt x="370" y="182"/>
                    </a:cubicBezTo>
                    <a:cubicBezTo>
                      <a:pt x="366" y="180"/>
                      <a:pt x="361" y="177"/>
                      <a:pt x="358" y="173"/>
                    </a:cubicBezTo>
                    <a:cubicBezTo>
                      <a:pt x="352" y="169"/>
                      <a:pt x="348" y="164"/>
                      <a:pt x="345" y="158"/>
                    </a:cubicBezTo>
                    <a:cubicBezTo>
                      <a:pt x="340" y="149"/>
                      <a:pt x="337" y="140"/>
                      <a:pt x="336" y="131"/>
                    </a:cubicBezTo>
                    <a:cubicBezTo>
                      <a:pt x="333" y="116"/>
                      <a:pt x="334" y="101"/>
                      <a:pt x="339" y="87"/>
                    </a:cubicBezTo>
                    <a:cubicBezTo>
                      <a:pt x="341" y="78"/>
                      <a:pt x="345" y="71"/>
                      <a:pt x="351" y="64"/>
                    </a:cubicBezTo>
                    <a:cubicBezTo>
                      <a:pt x="354" y="59"/>
                      <a:pt x="359" y="55"/>
                      <a:pt x="364" y="52"/>
                    </a:cubicBezTo>
                    <a:cubicBezTo>
                      <a:pt x="370" y="48"/>
                      <a:pt x="377" y="46"/>
                      <a:pt x="384" y="46"/>
                    </a:cubicBezTo>
                    <a:cubicBezTo>
                      <a:pt x="385" y="46"/>
                      <a:pt x="385" y="46"/>
                      <a:pt x="385" y="46"/>
                    </a:cubicBezTo>
                    <a:cubicBezTo>
                      <a:pt x="391" y="46"/>
                      <a:pt x="397" y="48"/>
                      <a:pt x="402" y="51"/>
                    </a:cubicBezTo>
                    <a:cubicBezTo>
                      <a:pt x="408" y="54"/>
                      <a:pt x="413" y="59"/>
                      <a:pt x="417" y="64"/>
                    </a:cubicBezTo>
                    <a:cubicBezTo>
                      <a:pt x="423" y="72"/>
                      <a:pt x="427" y="80"/>
                      <a:pt x="430" y="89"/>
                    </a:cubicBezTo>
                    <a:cubicBezTo>
                      <a:pt x="432" y="98"/>
                      <a:pt x="433" y="106"/>
                      <a:pt x="433" y="115"/>
                    </a:cubicBezTo>
                    <a:cubicBezTo>
                      <a:pt x="433" y="128"/>
                      <a:pt x="431" y="140"/>
                      <a:pt x="425" y="152"/>
                    </a:cubicBezTo>
                    <a:cubicBezTo>
                      <a:pt x="422" y="160"/>
                      <a:pt x="417" y="167"/>
                      <a:pt x="411" y="172"/>
                    </a:cubicBezTo>
                    <a:cubicBezTo>
                      <a:pt x="407" y="176"/>
                      <a:pt x="403" y="179"/>
                      <a:pt x="398" y="181"/>
                    </a:cubicBezTo>
                    <a:cubicBezTo>
                      <a:pt x="393" y="183"/>
                      <a:pt x="388" y="184"/>
                      <a:pt x="384" y="184"/>
                    </a:cubicBezTo>
                    <a:moveTo>
                      <a:pt x="384" y="0"/>
                    </a:moveTo>
                    <a:cubicBezTo>
                      <a:pt x="379" y="0"/>
                      <a:pt x="374" y="0"/>
                      <a:pt x="369" y="1"/>
                    </a:cubicBezTo>
                    <a:cubicBezTo>
                      <a:pt x="356" y="4"/>
                      <a:pt x="344" y="9"/>
                      <a:pt x="333" y="17"/>
                    </a:cubicBezTo>
                    <a:cubicBezTo>
                      <a:pt x="321" y="26"/>
                      <a:pt x="312" y="37"/>
                      <a:pt x="305" y="49"/>
                    </a:cubicBezTo>
                    <a:cubicBezTo>
                      <a:pt x="294" y="67"/>
                      <a:pt x="289" y="86"/>
                      <a:pt x="288" y="106"/>
                    </a:cubicBezTo>
                    <a:cubicBezTo>
                      <a:pt x="287" y="122"/>
                      <a:pt x="288" y="137"/>
                      <a:pt x="293" y="153"/>
                    </a:cubicBezTo>
                    <a:cubicBezTo>
                      <a:pt x="298" y="170"/>
                      <a:pt x="306" y="185"/>
                      <a:pt x="318" y="199"/>
                    </a:cubicBezTo>
                    <a:cubicBezTo>
                      <a:pt x="326" y="208"/>
                      <a:pt x="336" y="216"/>
                      <a:pt x="348" y="222"/>
                    </a:cubicBezTo>
                    <a:cubicBezTo>
                      <a:pt x="359" y="227"/>
                      <a:pt x="371" y="230"/>
                      <a:pt x="384" y="230"/>
                    </a:cubicBezTo>
                    <a:cubicBezTo>
                      <a:pt x="388" y="230"/>
                      <a:pt x="393" y="230"/>
                      <a:pt x="397" y="229"/>
                    </a:cubicBezTo>
                    <a:cubicBezTo>
                      <a:pt x="411" y="227"/>
                      <a:pt x="423" y="221"/>
                      <a:pt x="434" y="214"/>
                    </a:cubicBezTo>
                    <a:cubicBezTo>
                      <a:pt x="449" y="202"/>
                      <a:pt x="460" y="188"/>
                      <a:pt x="468" y="172"/>
                    </a:cubicBezTo>
                    <a:cubicBezTo>
                      <a:pt x="476" y="153"/>
                      <a:pt x="480" y="135"/>
                      <a:pt x="480" y="114"/>
                    </a:cubicBezTo>
                    <a:cubicBezTo>
                      <a:pt x="480" y="105"/>
                      <a:pt x="479" y="94"/>
                      <a:pt x="476" y="84"/>
                    </a:cubicBezTo>
                    <a:cubicBezTo>
                      <a:pt x="472" y="65"/>
                      <a:pt x="464" y="48"/>
                      <a:pt x="452" y="34"/>
                    </a:cubicBezTo>
                    <a:cubicBezTo>
                      <a:pt x="442" y="22"/>
                      <a:pt x="431" y="13"/>
                      <a:pt x="417" y="7"/>
                    </a:cubicBezTo>
                    <a:cubicBezTo>
                      <a:pt x="409" y="3"/>
                      <a:pt x="401" y="1"/>
                      <a:pt x="393" y="0"/>
                    </a:cubicBezTo>
                    <a:cubicBezTo>
                      <a:pt x="390" y="0"/>
                      <a:pt x="387" y="0"/>
                      <a:pt x="384" y="0"/>
                    </a:cubicBezTo>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64" name="Freeform 1463"/>
              <p:cNvSpPr>
                <a:spLocks noEditPoints="1"/>
              </p:cNvSpPr>
              <p:nvPr/>
            </p:nvSpPr>
            <p:spPr bwMode="auto">
              <a:xfrm>
                <a:off x="4689475" y="142875"/>
                <a:ext cx="482600" cy="493713"/>
              </a:xfrm>
              <a:custGeom>
                <a:avLst/>
                <a:gdLst>
                  <a:gd name="T0" fmla="*/ 172 w 744"/>
                  <a:gd name="T1" fmla="*/ 545 h 762"/>
                  <a:gd name="T2" fmla="*/ 177 w 744"/>
                  <a:gd name="T3" fmla="*/ 590 h 762"/>
                  <a:gd name="T4" fmla="*/ 193 w 744"/>
                  <a:gd name="T5" fmla="*/ 591 h 762"/>
                  <a:gd name="T6" fmla="*/ 193 w 744"/>
                  <a:gd name="T7" fmla="*/ 723 h 762"/>
                  <a:gd name="T8" fmla="*/ 187 w 744"/>
                  <a:gd name="T9" fmla="*/ 726 h 762"/>
                  <a:gd name="T10" fmla="*/ 283 w 744"/>
                  <a:gd name="T11" fmla="*/ 742 h 762"/>
                  <a:gd name="T12" fmla="*/ 242 w 744"/>
                  <a:gd name="T13" fmla="*/ 726 h 762"/>
                  <a:gd name="T14" fmla="*/ 239 w 744"/>
                  <a:gd name="T15" fmla="*/ 645 h 762"/>
                  <a:gd name="T16" fmla="*/ 239 w 744"/>
                  <a:gd name="T17" fmla="*/ 564 h 762"/>
                  <a:gd name="T18" fmla="*/ 86 w 744"/>
                  <a:gd name="T19" fmla="*/ 269 h 762"/>
                  <a:gd name="T20" fmla="*/ 25 w 744"/>
                  <a:gd name="T21" fmla="*/ 293 h 762"/>
                  <a:gd name="T22" fmla="*/ 64 w 744"/>
                  <a:gd name="T23" fmla="*/ 315 h 762"/>
                  <a:gd name="T24" fmla="*/ 68 w 744"/>
                  <a:gd name="T25" fmla="*/ 325 h 762"/>
                  <a:gd name="T26" fmla="*/ 67 w 744"/>
                  <a:gd name="T27" fmla="*/ 450 h 762"/>
                  <a:gd name="T28" fmla="*/ 44 w 744"/>
                  <a:gd name="T29" fmla="*/ 451 h 762"/>
                  <a:gd name="T30" fmla="*/ 40 w 744"/>
                  <a:gd name="T31" fmla="*/ 496 h 762"/>
                  <a:gd name="T32" fmla="*/ 140 w 744"/>
                  <a:gd name="T33" fmla="*/ 496 h 762"/>
                  <a:gd name="T34" fmla="*/ 125 w 744"/>
                  <a:gd name="T35" fmla="*/ 451 h 762"/>
                  <a:gd name="T36" fmla="*/ 114 w 744"/>
                  <a:gd name="T37" fmla="*/ 441 h 762"/>
                  <a:gd name="T38" fmla="*/ 114 w 744"/>
                  <a:gd name="T39" fmla="*/ 293 h 762"/>
                  <a:gd name="T40" fmla="*/ 86 w 744"/>
                  <a:gd name="T41" fmla="*/ 269 h 762"/>
                  <a:gd name="T42" fmla="*/ 433 w 744"/>
                  <a:gd name="T43" fmla="*/ 270 h 762"/>
                  <a:gd name="T44" fmla="*/ 437 w 744"/>
                  <a:gd name="T45" fmla="*/ 315 h 762"/>
                  <a:gd name="T46" fmla="*/ 453 w 744"/>
                  <a:gd name="T47" fmla="*/ 316 h 762"/>
                  <a:gd name="T48" fmla="*/ 453 w 744"/>
                  <a:gd name="T49" fmla="*/ 448 h 762"/>
                  <a:gd name="T50" fmla="*/ 448 w 744"/>
                  <a:gd name="T51" fmla="*/ 451 h 762"/>
                  <a:gd name="T52" fmla="*/ 406 w 744"/>
                  <a:gd name="T53" fmla="*/ 478 h 762"/>
                  <a:gd name="T54" fmla="*/ 518 w 744"/>
                  <a:gd name="T55" fmla="*/ 497 h 762"/>
                  <a:gd name="T56" fmla="*/ 523 w 744"/>
                  <a:gd name="T57" fmla="*/ 451 h 762"/>
                  <a:gd name="T58" fmla="*/ 499 w 744"/>
                  <a:gd name="T59" fmla="*/ 448 h 762"/>
                  <a:gd name="T60" fmla="*/ 499 w 744"/>
                  <a:gd name="T61" fmla="*/ 370 h 762"/>
                  <a:gd name="T62" fmla="*/ 480 w 744"/>
                  <a:gd name="T63" fmla="*/ 270 h 762"/>
                  <a:gd name="T64" fmla="*/ 632 w 744"/>
                  <a:gd name="T65" fmla="*/ 270 h 762"/>
                  <a:gd name="T66" fmla="*/ 628 w 744"/>
                  <a:gd name="T67" fmla="*/ 315 h 762"/>
                  <a:gd name="T68" fmla="*/ 648 w 744"/>
                  <a:gd name="T69" fmla="*/ 315 h 762"/>
                  <a:gd name="T70" fmla="*/ 650 w 744"/>
                  <a:gd name="T71" fmla="*/ 442 h 762"/>
                  <a:gd name="T72" fmla="*/ 648 w 744"/>
                  <a:gd name="T73" fmla="*/ 451 h 762"/>
                  <a:gd name="T74" fmla="*/ 616 w 744"/>
                  <a:gd name="T75" fmla="*/ 454 h 762"/>
                  <a:gd name="T76" fmla="*/ 628 w 744"/>
                  <a:gd name="T77" fmla="*/ 497 h 762"/>
                  <a:gd name="T78" fmla="*/ 740 w 744"/>
                  <a:gd name="T79" fmla="*/ 468 h 762"/>
                  <a:gd name="T80" fmla="*/ 699 w 744"/>
                  <a:gd name="T81" fmla="*/ 451 h 762"/>
                  <a:gd name="T82" fmla="*/ 695 w 744"/>
                  <a:gd name="T83" fmla="*/ 370 h 762"/>
                  <a:gd name="T84" fmla="*/ 696 w 744"/>
                  <a:gd name="T85" fmla="*/ 290 h 762"/>
                  <a:gd name="T86" fmla="*/ 33 w 744"/>
                  <a:gd name="T87" fmla="*/ 152 h 762"/>
                  <a:gd name="T88" fmla="*/ 60 w 744"/>
                  <a:gd name="T89" fmla="*/ 213 h 762"/>
                  <a:gd name="T90" fmla="*/ 45 w 744"/>
                  <a:gd name="T91" fmla="*/ 168 h 762"/>
                  <a:gd name="T92" fmla="*/ 33 w 744"/>
                  <a:gd name="T93" fmla="*/ 158 h 762"/>
                  <a:gd name="T94" fmla="*/ 158 w 744"/>
                  <a:gd name="T95" fmla="*/ 32 h 762"/>
                  <a:gd name="T96" fmla="*/ 177 w 744"/>
                  <a:gd name="T97" fmla="*/ 32 h 762"/>
                  <a:gd name="T98" fmla="*/ 178 w 744"/>
                  <a:gd name="T99" fmla="*/ 158 h 762"/>
                  <a:gd name="T100" fmla="*/ 177 w 744"/>
                  <a:gd name="T101" fmla="*/ 168 h 762"/>
                  <a:gd name="T102" fmla="*/ 144 w 744"/>
                  <a:gd name="T103" fmla="*/ 170 h 762"/>
                  <a:gd name="T104" fmla="*/ 156 w 744"/>
                  <a:gd name="T105" fmla="*/ 214 h 762"/>
                  <a:gd name="T106" fmla="*/ 268 w 744"/>
                  <a:gd name="T107" fmla="*/ 184 h 762"/>
                  <a:gd name="T108" fmla="*/ 227 w 744"/>
                  <a:gd name="T109" fmla="*/ 168 h 762"/>
                  <a:gd name="T110" fmla="*/ 224 w 744"/>
                  <a:gd name="T111" fmla="*/ 87 h 762"/>
                  <a:gd name="T112" fmla="*/ 224 w 744"/>
                  <a:gd name="T113" fmla="*/ 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4" h="762">
                    <a:moveTo>
                      <a:pt x="212" y="544"/>
                    </a:moveTo>
                    <a:cubicBezTo>
                      <a:pt x="200" y="544"/>
                      <a:pt x="188" y="544"/>
                      <a:pt x="176" y="545"/>
                    </a:cubicBezTo>
                    <a:cubicBezTo>
                      <a:pt x="175" y="545"/>
                      <a:pt x="174" y="545"/>
                      <a:pt x="172" y="545"/>
                    </a:cubicBezTo>
                    <a:cubicBezTo>
                      <a:pt x="161" y="545"/>
                      <a:pt x="150" y="554"/>
                      <a:pt x="150" y="568"/>
                    </a:cubicBezTo>
                    <a:cubicBezTo>
                      <a:pt x="151" y="580"/>
                      <a:pt x="161" y="589"/>
                      <a:pt x="172" y="590"/>
                    </a:cubicBezTo>
                    <a:cubicBezTo>
                      <a:pt x="173" y="590"/>
                      <a:pt x="175" y="590"/>
                      <a:pt x="177" y="590"/>
                    </a:cubicBezTo>
                    <a:cubicBezTo>
                      <a:pt x="181" y="590"/>
                      <a:pt x="185" y="590"/>
                      <a:pt x="189" y="589"/>
                    </a:cubicBezTo>
                    <a:cubicBezTo>
                      <a:pt x="190" y="589"/>
                      <a:pt x="191" y="590"/>
                      <a:pt x="192" y="590"/>
                    </a:cubicBezTo>
                    <a:cubicBezTo>
                      <a:pt x="193" y="591"/>
                      <a:pt x="193" y="591"/>
                      <a:pt x="193" y="591"/>
                    </a:cubicBezTo>
                    <a:cubicBezTo>
                      <a:pt x="193" y="594"/>
                      <a:pt x="193" y="597"/>
                      <a:pt x="193" y="599"/>
                    </a:cubicBezTo>
                    <a:cubicBezTo>
                      <a:pt x="193" y="638"/>
                      <a:pt x="193" y="677"/>
                      <a:pt x="193" y="716"/>
                    </a:cubicBezTo>
                    <a:cubicBezTo>
                      <a:pt x="193" y="718"/>
                      <a:pt x="193" y="720"/>
                      <a:pt x="193" y="723"/>
                    </a:cubicBezTo>
                    <a:cubicBezTo>
                      <a:pt x="193" y="723"/>
                      <a:pt x="193" y="724"/>
                      <a:pt x="193" y="725"/>
                    </a:cubicBezTo>
                    <a:cubicBezTo>
                      <a:pt x="192" y="725"/>
                      <a:pt x="192" y="725"/>
                      <a:pt x="192" y="725"/>
                    </a:cubicBezTo>
                    <a:cubicBezTo>
                      <a:pt x="191" y="726"/>
                      <a:pt x="189" y="726"/>
                      <a:pt x="187" y="726"/>
                    </a:cubicBezTo>
                    <a:cubicBezTo>
                      <a:pt x="185" y="726"/>
                      <a:pt x="183" y="726"/>
                      <a:pt x="181" y="726"/>
                    </a:cubicBezTo>
                    <a:cubicBezTo>
                      <a:pt x="212" y="742"/>
                      <a:pt x="245" y="754"/>
                      <a:pt x="280" y="762"/>
                    </a:cubicBezTo>
                    <a:cubicBezTo>
                      <a:pt x="284" y="757"/>
                      <a:pt x="286" y="750"/>
                      <a:pt x="283" y="742"/>
                    </a:cubicBezTo>
                    <a:cubicBezTo>
                      <a:pt x="280" y="733"/>
                      <a:pt x="272" y="726"/>
                      <a:pt x="262" y="726"/>
                    </a:cubicBezTo>
                    <a:cubicBezTo>
                      <a:pt x="258" y="726"/>
                      <a:pt x="254" y="726"/>
                      <a:pt x="250" y="726"/>
                    </a:cubicBezTo>
                    <a:cubicBezTo>
                      <a:pt x="248" y="726"/>
                      <a:pt x="245" y="726"/>
                      <a:pt x="242" y="726"/>
                    </a:cubicBezTo>
                    <a:cubicBezTo>
                      <a:pt x="240" y="726"/>
                      <a:pt x="239" y="725"/>
                      <a:pt x="239" y="723"/>
                    </a:cubicBezTo>
                    <a:cubicBezTo>
                      <a:pt x="239" y="720"/>
                      <a:pt x="239" y="718"/>
                      <a:pt x="239" y="715"/>
                    </a:cubicBezTo>
                    <a:cubicBezTo>
                      <a:pt x="239" y="692"/>
                      <a:pt x="239" y="668"/>
                      <a:pt x="239" y="645"/>
                    </a:cubicBezTo>
                    <a:cubicBezTo>
                      <a:pt x="239" y="645"/>
                      <a:pt x="239" y="645"/>
                      <a:pt x="239" y="645"/>
                    </a:cubicBezTo>
                    <a:cubicBezTo>
                      <a:pt x="239" y="619"/>
                      <a:pt x="239" y="593"/>
                      <a:pt x="239" y="568"/>
                    </a:cubicBezTo>
                    <a:cubicBezTo>
                      <a:pt x="239" y="567"/>
                      <a:pt x="239" y="566"/>
                      <a:pt x="239" y="564"/>
                    </a:cubicBezTo>
                    <a:cubicBezTo>
                      <a:pt x="239" y="554"/>
                      <a:pt x="229" y="545"/>
                      <a:pt x="220" y="544"/>
                    </a:cubicBezTo>
                    <a:cubicBezTo>
                      <a:pt x="217" y="544"/>
                      <a:pt x="215" y="544"/>
                      <a:pt x="212" y="544"/>
                    </a:cubicBezTo>
                    <a:moveTo>
                      <a:pt x="86" y="269"/>
                    </a:moveTo>
                    <a:cubicBezTo>
                      <a:pt x="75" y="269"/>
                      <a:pt x="62" y="270"/>
                      <a:pt x="50" y="270"/>
                    </a:cubicBezTo>
                    <a:cubicBezTo>
                      <a:pt x="49" y="270"/>
                      <a:pt x="48" y="270"/>
                      <a:pt x="47" y="270"/>
                    </a:cubicBezTo>
                    <a:cubicBezTo>
                      <a:pt x="36" y="270"/>
                      <a:pt x="25" y="279"/>
                      <a:pt x="25" y="293"/>
                    </a:cubicBezTo>
                    <a:cubicBezTo>
                      <a:pt x="26" y="305"/>
                      <a:pt x="36" y="315"/>
                      <a:pt x="46" y="315"/>
                    </a:cubicBezTo>
                    <a:cubicBezTo>
                      <a:pt x="48" y="315"/>
                      <a:pt x="50" y="315"/>
                      <a:pt x="52" y="315"/>
                    </a:cubicBezTo>
                    <a:cubicBezTo>
                      <a:pt x="56" y="315"/>
                      <a:pt x="60" y="315"/>
                      <a:pt x="64" y="315"/>
                    </a:cubicBezTo>
                    <a:cubicBezTo>
                      <a:pt x="65" y="315"/>
                      <a:pt x="65" y="315"/>
                      <a:pt x="66" y="315"/>
                    </a:cubicBezTo>
                    <a:cubicBezTo>
                      <a:pt x="67" y="316"/>
                      <a:pt x="67" y="316"/>
                      <a:pt x="67" y="316"/>
                    </a:cubicBezTo>
                    <a:cubicBezTo>
                      <a:pt x="68" y="319"/>
                      <a:pt x="68" y="322"/>
                      <a:pt x="68" y="325"/>
                    </a:cubicBezTo>
                    <a:cubicBezTo>
                      <a:pt x="68" y="364"/>
                      <a:pt x="68" y="403"/>
                      <a:pt x="68" y="442"/>
                    </a:cubicBezTo>
                    <a:cubicBezTo>
                      <a:pt x="68" y="444"/>
                      <a:pt x="68" y="446"/>
                      <a:pt x="68" y="448"/>
                    </a:cubicBezTo>
                    <a:cubicBezTo>
                      <a:pt x="68" y="449"/>
                      <a:pt x="68" y="450"/>
                      <a:pt x="67" y="450"/>
                    </a:cubicBezTo>
                    <a:cubicBezTo>
                      <a:pt x="66" y="451"/>
                      <a:pt x="66" y="451"/>
                      <a:pt x="66" y="451"/>
                    </a:cubicBezTo>
                    <a:cubicBezTo>
                      <a:pt x="65" y="451"/>
                      <a:pt x="63" y="451"/>
                      <a:pt x="62" y="451"/>
                    </a:cubicBezTo>
                    <a:cubicBezTo>
                      <a:pt x="56" y="451"/>
                      <a:pt x="50" y="451"/>
                      <a:pt x="44" y="451"/>
                    </a:cubicBezTo>
                    <a:cubicBezTo>
                      <a:pt x="40" y="451"/>
                      <a:pt x="37" y="452"/>
                      <a:pt x="34" y="454"/>
                    </a:cubicBezTo>
                    <a:cubicBezTo>
                      <a:pt x="23" y="458"/>
                      <a:pt x="19" y="469"/>
                      <a:pt x="21" y="478"/>
                    </a:cubicBezTo>
                    <a:cubicBezTo>
                      <a:pt x="22" y="487"/>
                      <a:pt x="31" y="496"/>
                      <a:pt x="40" y="496"/>
                    </a:cubicBezTo>
                    <a:cubicBezTo>
                      <a:pt x="42" y="496"/>
                      <a:pt x="44" y="497"/>
                      <a:pt x="46" y="497"/>
                    </a:cubicBezTo>
                    <a:cubicBezTo>
                      <a:pt x="75" y="497"/>
                      <a:pt x="104" y="497"/>
                      <a:pt x="133" y="497"/>
                    </a:cubicBezTo>
                    <a:cubicBezTo>
                      <a:pt x="135" y="497"/>
                      <a:pt x="137" y="496"/>
                      <a:pt x="140" y="496"/>
                    </a:cubicBezTo>
                    <a:cubicBezTo>
                      <a:pt x="151" y="495"/>
                      <a:pt x="163" y="483"/>
                      <a:pt x="158" y="468"/>
                    </a:cubicBezTo>
                    <a:cubicBezTo>
                      <a:pt x="155" y="458"/>
                      <a:pt x="147" y="452"/>
                      <a:pt x="137" y="451"/>
                    </a:cubicBezTo>
                    <a:cubicBezTo>
                      <a:pt x="133" y="451"/>
                      <a:pt x="129" y="451"/>
                      <a:pt x="125" y="451"/>
                    </a:cubicBezTo>
                    <a:cubicBezTo>
                      <a:pt x="122" y="451"/>
                      <a:pt x="119" y="451"/>
                      <a:pt x="117" y="451"/>
                    </a:cubicBezTo>
                    <a:cubicBezTo>
                      <a:pt x="115" y="451"/>
                      <a:pt x="114" y="450"/>
                      <a:pt x="114" y="448"/>
                    </a:cubicBezTo>
                    <a:cubicBezTo>
                      <a:pt x="114" y="446"/>
                      <a:pt x="114" y="443"/>
                      <a:pt x="114" y="441"/>
                    </a:cubicBezTo>
                    <a:cubicBezTo>
                      <a:pt x="114" y="417"/>
                      <a:pt x="114" y="394"/>
                      <a:pt x="114" y="370"/>
                    </a:cubicBezTo>
                    <a:cubicBezTo>
                      <a:pt x="114" y="370"/>
                      <a:pt x="114" y="370"/>
                      <a:pt x="114" y="370"/>
                    </a:cubicBezTo>
                    <a:cubicBezTo>
                      <a:pt x="114" y="344"/>
                      <a:pt x="114" y="319"/>
                      <a:pt x="114" y="293"/>
                    </a:cubicBezTo>
                    <a:cubicBezTo>
                      <a:pt x="114" y="292"/>
                      <a:pt x="114" y="291"/>
                      <a:pt x="114" y="290"/>
                    </a:cubicBezTo>
                    <a:cubicBezTo>
                      <a:pt x="113" y="279"/>
                      <a:pt x="104" y="271"/>
                      <a:pt x="95" y="270"/>
                    </a:cubicBezTo>
                    <a:cubicBezTo>
                      <a:pt x="92" y="269"/>
                      <a:pt x="90" y="269"/>
                      <a:pt x="86" y="269"/>
                    </a:cubicBezTo>
                    <a:moveTo>
                      <a:pt x="472" y="269"/>
                    </a:moveTo>
                    <a:cubicBezTo>
                      <a:pt x="460" y="269"/>
                      <a:pt x="448" y="270"/>
                      <a:pt x="436" y="270"/>
                    </a:cubicBezTo>
                    <a:cubicBezTo>
                      <a:pt x="435" y="270"/>
                      <a:pt x="434" y="270"/>
                      <a:pt x="433" y="270"/>
                    </a:cubicBezTo>
                    <a:cubicBezTo>
                      <a:pt x="422" y="270"/>
                      <a:pt x="411" y="279"/>
                      <a:pt x="411" y="293"/>
                    </a:cubicBezTo>
                    <a:cubicBezTo>
                      <a:pt x="411" y="305"/>
                      <a:pt x="422" y="315"/>
                      <a:pt x="432" y="315"/>
                    </a:cubicBezTo>
                    <a:cubicBezTo>
                      <a:pt x="434" y="315"/>
                      <a:pt x="436" y="315"/>
                      <a:pt x="437" y="315"/>
                    </a:cubicBezTo>
                    <a:cubicBezTo>
                      <a:pt x="442" y="315"/>
                      <a:pt x="445" y="315"/>
                      <a:pt x="450" y="315"/>
                    </a:cubicBezTo>
                    <a:cubicBezTo>
                      <a:pt x="450" y="315"/>
                      <a:pt x="451" y="315"/>
                      <a:pt x="452" y="315"/>
                    </a:cubicBezTo>
                    <a:cubicBezTo>
                      <a:pt x="453" y="316"/>
                      <a:pt x="453" y="316"/>
                      <a:pt x="453" y="316"/>
                    </a:cubicBezTo>
                    <a:cubicBezTo>
                      <a:pt x="453" y="319"/>
                      <a:pt x="453" y="322"/>
                      <a:pt x="453" y="325"/>
                    </a:cubicBezTo>
                    <a:cubicBezTo>
                      <a:pt x="453" y="364"/>
                      <a:pt x="453" y="403"/>
                      <a:pt x="453" y="442"/>
                    </a:cubicBezTo>
                    <a:cubicBezTo>
                      <a:pt x="453" y="444"/>
                      <a:pt x="453" y="446"/>
                      <a:pt x="453" y="448"/>
                    </a:cubicBezTo>
                    <a:cubicBezTo>
                      <a:pt x="453" y="449"/>
                      <a:pt x="453" y="450"/>
                      <a:pt x="453" y="450"/>
                    </a:cubicBezTo>
                    <a:cubicBezTo>
                      <a:pt x="452" y="451"/>
                      <a:pt x="452" y="451"/>
                      <a:pt x="452" y="451"/>
                    </a:cubicBezTo>
                    <a:cubicBezTo>
                      <a:pt x="451" y="451"/>
                      <a:pt x="449" y="451"/>
                      <a:pt x="448" y="451"/>
                    </a:cubicBezTo>
                    <a:cubicBezTo>
                      <a:pt x="442" y="451"/>
                      <a:pt x="436" y="451"/>
                      <a:pt x="429" y="451"/>
                    </a:cubicBezTo>
                    <a:cubicBezTo>
                      <a:pt x="426" y="451"/>
                      <a:pt x="423" y="452"/>
                      <a:pt x="419" y="454"/>
                    </a:cubicBezTo>
                    <a:cubicBezTo>
                      <a:pt x="409" y="458"/>
                      <a:pt x="405" y="469"/>
                      <a:pt x="406" y="478"/>
                    </a:cubicBezTo>
                    <a:cubicBezTo>
                      <a:pt x="408" y="487"/>
                      <a:pt x="416" y="496"/>
                      <a:pt x="426" y="496"/>
                    </a:cubicBezTo>
                    <a:cubicBezTo>
                      <a:pt x="428" y="496"/>
                      <a:pt x="430" y="497"/>
                      <a:pt x="432" y="497"/>
                    </a:cubicBezTo>
                    <a:cubicBezTo>
                      <a:pt x="461" y="497"/>
                      <a:pt x="490" y="497"/>
                      <a:pt x="518" y="497"/>
                    </a:cubicBezTo>
                    <a:cubicBezTo>
                      <a:pt x="521" y="497"/>
                      <a:pt x="523" y="496"/>
                      <a:pt x="525" y="496"/>
                    </a:cubicBezTo>
                    <a:cubicBezTo>
                      <a:pt x="537" y="495"/>
                      <a:pt x="548" y="483"/>
                      <a:pt x="544" y="468"/>
                    </a:cubicBezTo>
                    <a:cubicBezTo>
                      <a:pt x="541" y="458"/>
                      <a:pt x="532" y="452"/>
                      <a:pt x="523" y="451"/>
                    </a:cubicBezTo>
                    <a:cubicBezTo>
                      <a:pt x="519" y="451"/>
                      <a:pt x="515" y="451"/>
                      <a:pt x="511" y="451"/>
                    </a:cubicBezTo>
                    <a:cubicBezTo>
                      <a:pt x="508" y="451"/>
                      <a:pt x="505" y="451"/>
                      <a:pt x="502" y="451"/>
                    </a:cubicBezTo>
                    <a:cubicBezTo>
                      <a:pt x="501" y="451"/>
                      <a:pt x="499" y="450"/>
                      <a:pt x="499" y="448"/>
                    </a:cubicBezTo>
                    <a:cubicBezTo>
                      <a:pt x="499" y="446"/>
                      <a:pt x="499" y="443"/>
                      <a:pt x="499" y="441"/>
                    </a:cubicBezTo>
                    <a:cubicBezTo>
                      <a:pt x="499" y="417"/>
                      <a:pt x="499" y="394"/>
                      <a:pt x="499" y="370"/>
                    </a:cubicBezTo>
                    <a:cubicBezTo>
                      <a:pt x="499" y="370"/>
                      <a:pt x="499" y="370"/>
                      <a:pt x="499" y="370"/>
                    </a:cubicBezTo>
                    <a:cubicBezTo>
                      <a:pt x="499" y="344"/>
                      <a:pt x="499" y="319"/>
                      <a:pt x="499" y="293"/>
                    </a:cubicBezTo>
                    <a:cubicBezTo>
                      <a:pt x="499" y="292"/>
                      <a:pt x="499" y="291"/>
                      <a:pt x="499" y="290"/>
                    </a:cubicBezTo>
                    <a:cubicBezTo>
                      <a:pt x="499" y="279"/>
                      <a:pt x="490" y="271"/>
                      <a:pt x="480" y="270"/>
                    </a:cubicBezTo>
                    <a:cubicBezTo>
                      <a:pt x="478" y="269"/>
                      <a:pt x="475" y="269"/>
                      <a:pt x="472" y="269"/>
                    </a:cubicBezTo>
                    <a:moveTo>
                      <a:pt x="668" y="269"/>
                    </a:moveTo>
                    <a:cubicBezTo>
                      <a:pt x="656" y="269"/>
                      <a:pt x="644" y="270"/>
                      <a:pt x="632" y="270"/>
                    </a:cubicBezTo>
                    <a:cubicBezTo>
                      <a:pt x="631" y="270"/>
                      <a:pt x="630" y="270"/>
                      <a:pt x="629" y="270"/>
                    </a:cubicBezTo>
                    <a:cubicBezTo>
                      <a:pt x="618" y="270"/>
                      <a:pt x="607" y="279"/>
                      <a:pt x="607" y="293"/>
                    </a:cubicBezTo>
                    <a:cubicBezTo>
                      <a:pt x="607" y="305"/>
                      <a:pt x="618" y="315"/>
                      <a:pt x="628" y="315"/>
                    </a:cubicBezTo>
                    <a:cubicBezTo>
                      <a:pt x="630" y="315"/>
                      <a:pt x="632" y="315"/>
                      <a:pt x="634" y="315"/>
                    </a:cubicBezTo>
                    <a:cubicBezTo>
                      <a:pt x="638" y="315"/>
                      <a:pt x="642" y="315"/>
                      <a:pt x="646" y="315"/>
                    </a:cubicBezTo>
                    <a:cubicBezTo>
                      <a:pt x="647" y="315"/>
                      <a:pt x="647" y="315"/>
                      <a:pt x="648" y="315"/>
                    </a:cubicBezTo>
                    <a:cubicBezTo>
                      <a:pt x="649" y="316"/>
                      <a:pt x="649" y="316"/>
                      <a:pt x="649" y="316"/>
                    </a:cubicBezTo>
                    <a:cubicBezTo>
                      <a:pt x="650" y="319"/>
                      <a:pt x="650" y="322"/>
                      <a:pt x="650" y="325"/>
                    </a:cubicBezTo>
                    <a:cubicBezTo>
                      <a:pt x="650" y="364"/>
                      <a:pt x="650" y="403"/>
                      <a:pt x="650" y="442"/>
                    </a:cubicBezTo>
                    <a:cubicBezTo>
                      <a:pt x="650" y="444"/>
                      <a:pt x="650" y="446"/>
                      <a:pt x="650" y="448"/>
                    </a:cubicBezTo>
                    <a:cubicBezTo>
                      <a:pt x="650" y="449"/>
                      <a:pt x="650" y="450"/>
                      <a:pt x="649" y="450"/>
                    </a:cubicBezTo>
                    <a:cubicBezTo>
                      <a:pt x="648" y="451"/>
                      <a:pt x="648" y="451"/>
                      <a:pt x="648" y="451"/>
                    </a:cubicBezTo>
                    <a:cubicBezTo>
                      <a:pt x="647" y="451"/>
                      <a:pt x="645" y="451"/>
                      <a:pt x="644" y="451"/>
                    </a:cubicBezTo>
                    <a:cubicBezTo>
                      <a:pt x="638" y="451"/>
                      <a:pt x="632" y="451"/>
                      <a:pt x="625" y="451"/>
                    </a:cubicBezTo>
                    <a:cubicBezTo>
                      <a:pt x="622" y="451"/>
                      <a:pt x="619" y="452"/>
                      <a:pt x="616" y="454"/>
                    </a:cubicBezTo>
                    <a:cubicBezTo>
                      <a:pt x="605" y="458"/>
                      <a:pt x="601" y="469"/>
                      <a:pt x="602" y="478"/>
                    </a:cubicBezTo>
                    <a:cubicBezTo>
                      <a:pt x="604" y="487"/>
                      <a:pt x="612" y="496"/>
                      <a:pt x="622" y="496"/>
                    </a:cubicBezTo>
                    <a:cubicBezTo>
                      <a:pt x="624" y="496"/>
                      <a:pt x="626" y="497"/>
                      <a:pt x="628" y="497"/>
                    </a:cubicBezTo>
                    <a:cubicBezTo>
                      <a:pt x="657" y="497"/>
                      <a:pt x="686" y="497"/>
                      <a:pt x="715" y="497"/>
                    </a:cubicBezTo>
                    <a:cubicBezTo>
                      <a:pt x="717" y="497"/>
                      <a:pt x="719" y="496"/>
                      <a:pt x="721" y="496"/>
                    </a:cubicBezTo>
                    <a:cubicBezTo>
                      <a:pt x="733" y="495"/>
                      <a:pt x="744" y="483"/>
                      <a:pt x="740" y="468"/>
                    </a:cubicBezTo>
                    <a:cubicBezTo>
                      <a:pt x="737" y="458"/>
                      <a:pt x="729" y="452"/>
                      <a:pt x="719" y="451"/>
                    </a:cubicBezTo>
                    <a:cubicBezTo>
                      <a:pt x="715" y="451"/>
                      <a:pt x="711" y="451"/>
                      <a:pt x="707" y="451"/>
                    </a:cubicBezTo>
                    <a:cubicBezTo>
                      <a:pt x="704" y="451"/>
                      <a:pt x="701" y="451"/>
                      <a:pt x="699" y="451"/>
                    </a:cubicBezTo>
                    <a:cubicBezTo>
                      <a:pt x="697" y="451"/>
                      <a:pt x="696" y="450"/>
                      <a:pt x="696" y="448"/>
                    </a:cubicBezTo>
                    <a:cubicBezTo>
                      <a:pt x="695" y="446"/>
                      <a:pt x="695" y="443"/>
                      <a:pt x="695" y="441"/>
                    </a:cubicBezTo>
                    <a:cubicBezTo>
                      <a:pt x="695" y="417"/>
                      <a:pt x="695" y="394"/>
                      <a:pt x="695" y="370"/>
                    </a:cubicBezTo>
                    <a:cubicBezTo>
                      <a:pt x="696" y="370"/>
                      <a:pt x="696" y="370"/>
                      <a:pt x="696" y="370"/>
                    </a:cubicBezTo>
                    <a:cubicBezTo>
                      <a:pt x="696" y="344"/>
                      <a:pt x="696" y="319"/>
                      <a:pt x="696" y="293"/>
                    </a:cubicBezTo>
                    <a:cubicBezTo>
                      <a:pt x="696" y="292"/>
                      <a:pt x="696" y="291"/>
                      <a:pt x="696" y="290"/>
                    </a:cubicBezTo>
                    <a:cubicBezTo>
                      <a:pt x="695" y="279"/>
                      <a:pt x="686" y="271"/>
                      <a:pt x="676" y="270"/>
                    </a:cubicBezTo>
                    <a:cubicBezTo>
                      <a:pt x="674" y="269"/>
                      <a:pt x="671" y="269"/>
                      <a:pt x="668" y="269"/>
                    </a:cubicBezTo>
                    <a:moveTo>
                      <a:pt x="33" y="152"/>
                    </a:moveTo>
                    <a:cubicBezTo>
                      <a:pt x="21" y="171"/>
                      <a:pt x="9" y="192"/>
                      <a:pt x="0" y="214"/>
                    </a:cubicBezTo>
                    <a:cubicBezTo>
                      <a:pt x="18" y="214"/>
                      <a:pt x="35" y="214"/>
                      <a:pt x="53" y="214"/>
                    </a:cubicBezTo>
                    <a:cubicBezTo>
                      <a:pt x="55" y="214"/>
                      <a:pt x="57" y="213"/>
                      <a:pt x="60" y="213"/>
                    </a:cubicBezTo>
                    <a:cubicBezTo>
                      <a:pt x="71" y="212"/>
                      <a:pt x="83" y="200"/>
                      <a:pt x="78" y="184"/>
                    </a:cubicBezTo>
                    <a:cubicBezTo>
                      <a:pt x="75" y="175"/>
                      <a:pt x="67" y="169"/>
                      <a:pt x="57" y="168"/>
                    </a:cubicBezTo>
                    <a:cubicBezTo>
                      <a:pt x="53" y="168"/>
                      <a:pt x="49" y="168"/>
                      <a:pt x="45" y="168"/>
                    </a:cubicBezTo>
                    <a:cubicBezTo>
                      <a:pt x="42" y="168"/>
                      <a:pt x="39" y="168"/>
                      <a:pt x="37" y="168"/>
                    </a:cubicBezTo>
                    <a:cubicBezTo>
                      <a:pt x="35" y="168"/>
                      <a:pt x="34" y="167"/>
                      <a:pt x="34" y="165"/>
                    </a:cubicBezTo>
                    <a:cubicBezTo>
                      <a:pt x="33" y="162"/>
                      <a:pt x="33" y="160"/>
                      <a:pt x="33" y="158"/>
                    </a:cubicBezTo>
                    <a:cubicBezTo>
                      <a:pt x="33" y="156"/>
                      <a:pt x="33" y="154"/>
                      <a:pt x="33" y="152"/>
                    </a:cubicBezTo>
                    <a:moveTo>
                      <a:pt x="222" y="0"/>
                    </a:moveTo>
                    <a:cubicBezTo>
                      <a:pt x="200" y="9"/>
                      <a:pt x="179" y="19"/>
                      <a:pt x="158" y="32"/>
                    </a:cubicBezTo>
                    <a:cubicBezTo>
                      <a:pt x="160" y="32"/>
                      <a:pt x="161" y="32"/>
                      <a:pt x="162" y="32"/>
                    </a:cubicBezTo>
                    <a:cubicBezTo>
                      <a:pt x="166" y="32"/>
                      <a:pt x="170" y="32"/>
                      <a:pt x="174" y="32"/>
                    </a:cubicBezTo>
                    <a:cubicBezTo>
                      <a:pt x="175" y="32"/>
                      <a:pt x="176" y="32"/>
                      <a:pt x="177" y="32"/>
                    </a:cubicBezTo>
                    <a:cubicBezTo>
                      <a:pt x="178" y="33"/>
                      <a:pt x="178" y="33"/>
                      <a:pt x="178" y="33"/>
                    </a:cubicBezTo>
                    <a:cubicBezTo>
                      <a:pt x="178" y="36"/>
                      <a:pt x="178" y="39"/>
                      <a:pt x="178" y="41"/>
                    </a:cubicBezTo>
                    <a:cubicBezTo>
                      <a:pt x="178" y="80"/>
                      <a:pt x="178" y="119"/>
                      <a:pt x="178" y="158"/>
                    </a:cubicBezTo>
                    <a:cubicBezTo>
                      <a:pt x="178" y="161"/>
                      <a:pt x="178" y="163"/>
                      <a:pt x="178" y="165"/>
                    </a:cubicBezTo>
                    <a:cubicBezTo>
                      <a:pt x="178" y="166"/>
                      <a:pt x="178" y="166"/>
                      <a:pt x="178" y="167"/>
                    </a:cubicBezTo>
                    <a:cubicBezTo>
                      <a:pt x="177" y="168"/>
                      <a:pt x="177" y="168"/>
                      <a:pt x="177" y="168"/>
                    </a:cubicBezTo>
                    <a:cubicBezTo>
                      <a:pt x="175" y="168"/>
                      <a:pt x="174" y="168"/>
                      <a:pt x="172" y="168"/>
                    </a:cubicBezTo>
                    <a:cubicBezTo>
                      <a:pt x="166" y="168"/>
                      <a:pt x="160" y="168"/>
                      <a:pt x="154" y="168"/>
                    </a:cubicBezTo>
                    <a:cubicBezTo>
                      <a:pt x="151" y="168"/>
                      <a:pt x="147" y="169"/>
                      <a:pt x="144" y="170"/>
                    </a:cubicBezTo>
                    <a:cubicBezTo>
                      <a:pt x="133" y="175"/>
                      <a:pt x="130" y="186"/>
                      <a:pt x="131" y="194"/>
                    </a:cubicBezTo>
                    <a:cubicBezTo>
                      <a:pt x="132" y="204"/>
                      <a:pt x="141" y="213"/>
                      <a:pt x="151" y="213"/>
                    </a:cubicBezTo>
                    <a:cubicBezTo>
                      <a:pt x="153" y="213"/>
                      <a:pt x="155" y="214"/>
                      <a:pt x="156" y="214"/>
                    </a:cubicBezTo>
                    <a:cubicBezTo>
                      <a:pt x="185" y="214"/>
                      <a:pt x="214" y="214"/>
                      <a:pt x="243" y="214"/>
                    </a:cubicBezTo>
                    <a:cubicBezTo>
                      <a:pt x="245" y="214"/>
                      <a:pt x="248" y="213"/>
                      <a:pt x="250" y="213"/>
                    </a:cubicBezTo>
                    <a:cubicBezTo>
                      <a:pt x="261" y="212"/>
                      <a:pt x="273" y="200"/>
                      <a:pt x="268" y="184"/>
                    </a:cubicBezTo>
                    <a:cubicBezTo>
                      <a:pt x="265" y="175"/>
                      <a:pt x="257" y="169"/>
                      <a:pt x="247" y="168"/>
                    </a:cubicBezTo>
                    <a:cubicBezTo>
                      <a:pt x="243" y="168"/>
                      <a:pt x="239" y="168"/>
                      <a:pt x="235" y="168"/>
                    </a:cubicBezTo>
                    <a:cubicBezTo>
                      <a:pt x="233" y="168"/>
                      <a:pt x="230" y="168"/>
                      <a:pt x="227" y="168"/>
                    </a:cubicBezTo>
                    <a:cubicBezTo>
                      <a:pt x="225" y="168"/>
                      <a:pt x="224" y="167"/>
                      <a:pt x="224" y="165"/>
                    </a:cubicBezTo>
                    <a:cubicBezTo>
                      <a:pt x="224" y="162"/>
                      <a:pt x="224" y="160"/>
                      <a:pt x="224" y="158"/>
                    </a:cubicBezTo>
                    <a:cubicBezTo>
                      <a:pt x="224" y="134"/>
                      <a:pt x="224" y="110"/>
                      <a:pt x="224" y="87"/>
                    </a:cubicBezTo>
                    <a:cubicBezTo>
                      <a:pt x="224" y="87"/>
                      <a:pt x="224" y="87"/>
                      <a:pt x="224" y="87"/>
                    </a:cubicBezTo>
                    <a:cubicBezTo>
                      <a:pt x="224" y="61"/>
                      <a:pt x="224" y="35"/>
                      <a:pt x="224" y="10"/>
                    </a:cubicBezTo>
                    <a:cubicBezTo>
                      <a:pt x="224" y="9"/>
                      <a:pt x="224" y="8"/>
                      <a:pt x="224" y="7"/>
                    </a:cubicBezTo>
                    <a:cubicBezTo>
                      <a:pt x="224" y="4"/>
                      <a:pt x="223" y="2"/>
                      <a:pt x="222" y="0"/>
                    </a:cubicBezTo>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65" name="Freeform 1464"/>
              <p:cNvSpPr>
                <a:spLocks noEditPoints="1"/>
              </p:cNvSpPr>
              <p:nvPr/>
            </p:nvSpPr>
            <p:spPr bwMode="auto">
              <a:xfrm>
                <a:off x="4613275" y="65088"/>
                <a:ext cx="633413" cy="628650"/>
              </a:xfrm>
              <a:custGeom>
                <a:avLst/>
                <a:gdLst>
                  <a:gd name="T0" fmla="*/ 488 w 977"/>
                  <a:gd name="T1" fmla="*/ 969 h 969"/>
                  <a:gd name="T2" fmla="*/ 0 w 977"/>
                  <a:gd name="T3" fmla="*/ 484 h 969"/>
                  <a:gd name="T4" fmla="*/ 488 w 977"/>
                  <a:gd name="T5" fmla="*/ 0 h 969"/>
                  <a:gd name="T6" fmla="*/ 977 w 977"/>
                  <a:gd name="T7" fmla="*/ 484 h 969"/>
                  <a:gd name="T8" fmla="*/ 488 w 977"/>
                  <a:gd name="T9" fmla="*/ 969 h 969"/>
                  <a:gd name="T10" fmla="*/ 488 w 977"/>
                  <a:gd name="T11" fmla="*/ 116 h 969"/>
                  <a:gd name="T12" fmla="*/ 115 w 977"/>
                  <a:gd name="T13" fmla="*/ 484 h 969"/>
                  <a:gd name="T14" fmla="*/ 488 w 977"/>
                  <a:gd name="T15" fmla="*/ 853 h 969"/>
                  <a:gd name="T16" fmla="*/ 862 w 977"/>
                  <a:gd name="T17" fmla="*/ 484 h 969"/>
                  <a:gd name="T18" fmla="*/ 488 w 977"/>
                  <a:gd name="T19" fmla="*/ 116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7" h="969">
                    <a:moveTo>
                      <a:pt x="488" y="969"/>
                    </a:moveTo>
                    <a:cubicBezTo>
                      <a:pt x="219" y="969"/>
                      <a:pt x="0" y="751"/>
                      <a:pt x="0" y="484"/>
                    </a:cubicBezTo>
                    <a:cubicBezTo>
                      <a:pt x="0" y="217"/>
                      <a:pt x="219" y="0"/>
                      <a:pt x="488" y="0"/>
                    </a:cubicBezTo>
                    <a:cubicBezTo>
                      <a:pt x="758" y="0"/>
                      <a:pt x="977" y="217"/>
                      <a:pt x="977" y="484"/>
                    </a:cubicBezTo>
                    <a:cubicBezTo>
                      <a:pt x="977" y="751"/>
                      <a:pt x="758" y="969"/>
                      <a:pt x="488" y="969"/>
                    </a:cubicBezTo>
                    <a:close/>
                    <a:moveTo>
                      <a:pt x="488" y="116"/>
                    </a:moveTo>
                    <a:cubicBezTo>
                      <a:pt x="282" y="116"/>
                      <a:pt x="115" y="281"/>
                      <a:pt x="115" y="484"/>
                    </a:cubicBezTo>
                    <a:cubicBezTo>
                      <a:pt x="115" y="688"/>
                      <a:pt x="282" y="853"/>
                      <a:pt x="488" y="853"/>
                    </a:cubicBezTo>
                    <a:cubicBezTo>
                      <a:pt x="695" y="853"/>
                      <a:pt x="862" y="688"/>
                      <a:pt x="862" y="484"/>
                    </a:cubicBezTo>
                    <a:cubicBezTo>
                      <a:pt x="862" y="281"/>
                      <a:pt x="695" y="116"/>
                      <a:pt x="488" y="116"/>
                    </a:cubicBezTo>
                    <a:close/>
                  </a:path>
                </a:pathLst>
              </a:custGeom>
              <a:solidFill>
                <a:srgbClr val="122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66" name="Freeform 1465"/>
              <p:cNvSpPr>
                <a:spLocks/>
              </p:cNvSpPr>
              <p:nvPr/>
            </p:nvSpPr>
            <p:spPr bwMode="auto">
              <a:xfrm>
                <a:off x="5083175" y="538163"/>
                <a:ext cx="339725" cy="323850"/>
              </a:xfrm>
              <a:custGeom>
                <a:avLst/>
                <a:gdLst>
                  <a:gd name="T0" fmla="*/ 444 w 524"/>
                  <a:gd name="T1" fmla="*/ 497 h 497"/>
                  <a:gd name="T2" fmla="*/ 395 w 524"/>
                  <a:gd name="T3" fmla="*/ 478 h 497"/>
                  <a:gd name="T4" fmla="*/ 30 w 524"/>
                  <a:gd name="T5" fmla="*/ 132 h 497"/>
                  <a:gd name="T6" fmla="*/ 27 w 524"/>
                  <a:gd name="T7" fmla="*/ 30 h 497"/>
                  <a:gd name="T8" fmla="*/ 129 w 524"/>
                  <a:gd name="T9" fmla="*/ 27 h 497"/>
                  <a:gd name="T10" fmla="*/ 493 w 524"/>
                  <a:gd name="T11" fmla="*/ 373 h 497"/>
                  <a:gd name="T12" fmla="*/ 496 w 524"/>
                  <a:gd name="T13" fmla="*/ 475 h 497"/>
                  <a:gd name="T14" fmla="*/ 444 w 524"/>
                  <a:gd name="T15" fmla="*/ 497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497">
                    <a:moveTo>
                      <a:pt x="444" y="497"/>
                    </a:moveTo>
                    <a:cubicBezTo>
                      <a:pt x="426" y="497"/>
                      <a:pt x="409" y="491"/>
                      <a:pt x="395" y="478"/>
                    </a:cubicBezTo>
                    <a:cubicBezTo>
                      <a:pt x="30" y="132"/>
                      <a:pt x="30" y="132"/>
                      <a:pt x="30" y="132"/>
                    </a:cubicBezTo>
                    <a:cubicBezTo>
                      <a:pt x="2" y="105"/>
                      <a:pt x="0" y="59"/>
                      <a:pt x="27" y="30"/>
                    </a:cubicBezTo>
                    <a:cubicBezTo>
                      <a:pt x="55" y="1"/>
                      <a:pt x="100" y="0"/>
                      <a:pt x="129" y="27"/>
                    </a:cubicBezTo>
                    <a:cubicBezTo>
                      <a:pt x="493" y="373"/>
                      <a:pt x="493" y="373"/>
                      <a:pt x="493" y="373"/>
                    </a:cubicBezTo>
                    <a:cubicBezTo>
                      <a:pt x="522" y="400"/>
                      <a:pt x="524" y="446"/>
                      <a:pt x="496" y="475"/>
                    </a:cubicBezTo>
                    <a:cubicBezTo>
                      <a:pt x="482" y="490"/>
                      <a:pt x="463" y="497"/>
                      <a:pt x="444" y="497"/>
                    </a:cubicBezTo>
                    <a:close/>
                  </a:path>
                </a:pathLst>
              </a:custGeom>
              <a:solidFill>
                <a:srgbClr val="122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grpSp>
      </p:grpSp>
      <p:sp>
        <p:nvSpPr>
          <p:cNvPr id="1467" name="Rectangle 1466">
            <a:extLst>
              <a:ext uri="{FF2B5EF4-FFF2-40B4-BE49-F238E27FC236}">
                <a16:creationId xmlns:a16="http://schemas.microsoft.com/office/drawing/2014/main" id="{70462A1D-E196-8049-95BF-85A07ACDD5F5}"/>
              </a:ext>
            </a:extLst>
          </p:cNvPr>
          <p:cNvSpPr/>
          <p:nvPr/>
        </p:nvSpPr>
        <p:spPr>
          <a:xfrm>
            <a:off x="3728501" y="1223197"/>
            <a:ext cx="2417824" cy="258532"/>
          </a:xfrm>
          <a:prstGeom prst="rect">
            <a:avLst/>
          </a:prstGeom>
        </p:spPr>
        <p:txBody>
          <a:bodyPr wrap="square" anchor="ctr">
            <a:spAutoFit/>
          </a:bodyPr>
          <a:lstStyle/>
          <a:p>
            <a:pPr algn="ctr">
              <a:lnSpc>
                <a:spcPct val="90000"/>
              </a:lnSpc>
            </a:pPr>
            <a:r>
              <a:rPr lang="en-US" sz="1200" dirty="0">
                <a:solidFill>
                  <a:srgbClr val="0D274D"/>
                </a:solidFill>
                <a:latin typeface="CiscoSansTT ExtraLight"/>
              </a:rPr>
              <a:t>App and add-on</a:t>
            </a:r>
          </a:p>
        </p:txBody>
      </p:sp>
      <p:grpSp>
        <p:nvGrpSpPr>
          <p:cNvPr id="1468" name="Group 1467"/>
          <p:cNvGrpSpPr/>
          <p:nvPr/>
        </p:nvGrpSpPr>
        <p:grpSpPr>
          <a:xfrm>
            <a:off x="4568279" y="1773399"/>
            <a:ext cx="738269" cy="977227"/>
            <a:chOff x="2284413" y="1358900"/>
            <a:chExt cx="657225" cy="869951"/>
          </a:xfrm>
        </p:grpSpPr>
        <p:sp>
          <p:nvSpPr>
            <p:cNvPr id="1476" name="Freeform 1475"/>
            <p:cNvSpPr>
              <a:spLocks/>
            </p:cNvSpPr>
            <p:nvPr/>
          </p:nvSpPr>
          <p:spPr bwMode="auto">
            <a:xfrm>
              <a:off x="2513013" y="1624013"/>
              <a:ext cx="63500" cy="103188"/>
            </a:xfrm>
            <a:custGeom>
              <a:avLst/>
              <a:gdLst>
                <a:gd name="T0" fmla="*/ 81 w 98"/>
                <a:gd name="T1" fmla="*/ 126 h 159"/>
                <a:gd name="T2" fmla="*/ 66 w 98"/>
                <a:gd name="T3" fmla="*/ 126 h 159"/>
                <a:gd name="T4" fmla="*/ 66 w 98"/>
                <a:gd name="T5" fmla="*/ 16 h 159"/>
                <a:gd name="T6" fmla="*/ 66 w 98"/>
                <a:gd name="T7" fmla="*/ 16 h 159"/>
                <a:gd name="T8" fmla="*/ 50 w 98"/>
                <a:gd name="T9" fmla="*/ 0 h 159"/>
                <a:gd name="T10" fmla="*/ 19 w 98"/>
                <a:gd name="T11" fmla="*/ 0 h 159"/>
                <a:gd name="T12" fmla="*/ 2 w 98"/>
                <a:gd name="T13" fmla="*/ 16 h 159"/>
                <a:gd name="T14" fmla="*/ 19 w 98"/>
                <a:gd name="T15" fmla="*/ 33 h 159"/>
                <a:gd name="T16" fmla="*/ 33 w 98"/>
                <a:gd name="T17" fmla="*/ 33 h 159"/>
                <a:gd name="T18" fmla="*/ 33 w 98"/>
                <a:gd name="T19" fmla="*/ 126 h 159"/>
                <a:gd name="T20" fmla="*/ 17 w 98"/>
                <a:gd name="T21" fmla="*/ 126 h 159"/>
                <a:gd name="T22" fmla="*/ 0 w 98"/>
                <a:gd name="T23" fmla="*/ 143 h 159"/>
                <a:gd name="T24" fmla="*/ 17 w 98"/>
                <a:gd name="T25" fmla="*/ 159 h 159"/>
                <a:gd name="T26" fmla="*/ 81 w 98"/>
                <a:gd name="T27" fmla="*/ 159 h 159"/>
                <a:gd name="T28" fmla="*/ 98 w 98"/>
                <a:gd name="T29" fmla="*/ 143 h 159"/>
                <a:gd name="T30" fmla="*/ 81 w 98"/>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159">
                  <a:moveTo>
                    <a:pt x="81" y="126"/>
                  </a:moveTo>
                  <a:cubicBezTo>
                    <a:pt x="66" y="126"/>
                    <a:pt x="66" y="126"/>
                    <a:pt x="66" y="126"/>
                  </a:cubicBezTo>
                  <a:cubicBezTo>
                    <a:pt x="66" y="16"/>
                    <a:pt x="66" y="16"/>
                    <a:pt x="66" y="16"/>
                  </a:cubicBezTo>
                  <a:cubicBezTo>
                    <a:pt x="66" y="16"/>
                    <a:pt x="66" y="16"/>
                    <a:pt x="66" y="16"/>
                  </a:cubicBezTo>
                  <a:cubicBezTo>
                    <a:pt x="66" y="7"/>
                    <a:pt x="59" y="0"/>
                    <a:pt x="50" y="0"/>
                  </a:cubicBezTo>
                  <a:cubicBezTo>
                    <a:pt x="19" y="0"/>
                    <a:pt x="19" y="0"/>
                    <a:pt x="19" y="0"/>
                  </a:cubicBezTo>
                  <a:cubicBezTo>
                    <a:pt x="10" y="0"/>
                    <a:pt x="2" y="7"/>
                    <a:pt x="2" y="16"/>
                  </a:cubicBezTo>
                  <a:cubicBezTo>
                    <a:pt x="2" y="25"/>
                    <a:pt x="10" y="33"/>
                    <a:pt x="19" y="33"/>
                  </a:cubicBezTo>
                  <a:cubicBezTo>
                    <a:pt x="33" y="33"/>
                    <a:pt x="33" y="33"/>
                    <a:pt x="33" y="33"/>
                  </a:cubicBezTo>
                  <a:cubicBezTo>
                    <a:pt x="33" y="126"/>
                    <a:pt x="33" y="126"/>
                    <a:pt x="33" y="126"/>
                  </a:cubicBezTo>
                  <a:cubicBezTo>
                    <a:pt x="17" y="126"/>
                    <a:pt x="17" y="126"/>
                    <a:pt x="17" y="126"/>
                  </a:cubicBezTo>
                  <a:cubicBezTo>
                    <a:pt x="8" y="126"/>
                    <a:pt x="0" y="134"/>
                    <a:pt x="0" y="143"/>
                  </a:cubicBezTo>
                  <a:cubicBezTo>
                    <a:pt x="0" y="152"/>
                    <a:pt x="8" y="159"/>
                    <a:pt x="17" y="159"/>
                  </a:cubicBezTo>
                  <a:cubicBezTo>
                    <a:pt x="81" y="159"/>
                    <a:pt x="81" y="159"/>
                    <a:pt x="81" y="159"/>
                  </a:cubicBezTo>
                  <a:cubicBezTo>
                    <a:pt x="90" y="159"/>
                    <a:pt x="98" y="152"/>
                    <a:pt x="98" y="143"/>
                  </a:cubicBezTo>
                  <a:cubicBezTo>
                    <a:pt x="98" y="134"/>
                    <a:pt x="90" y="126"/>
                    <a:pt x="81" y="1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77" name="Freeform 1476"/>
            <p:cNvSpPr>
              <a:spLocks noEditPoints="1"/>
            </p:cNvSpPr>
            <p:nvPr/>
          </p:nvSpPr>
          <p:spPr bwMode="auto">
            <a:xfrm>
              <a:off x="2408238" y="1622425"/>
              <a:ext cx="87313" cy="106363"/>
            </a:xfrm>
            <a:custGeom>
              <a:avLst/>
              <a:gdLst>
                <a:gd name="T0" fmla="*/ 67 w 135"/>
                <a:gd name="T1" fmla="*/ 0 h 163"/>
                <a:gd name="T2" fmla="*/ 0 w 135"/>
                <a:gd name="T3" fmla="*/ 82 h 163"/>
                <a:gd name="T4" fmla="*/ 67 w 135"/>
                <a:gd name="T5" fmla="*/ 163 h 163"/>
                <a:gd name="T6" fmla="*/ 135 w 135"/>
                <a:gd name="T7" fmla="*/ 82 h 163"/>
                <a:gd name="T8" fmla="*/ 67 w 135"/>
                <a:gd name="T9" fmla="*/ 0 h 163"/>
                <a:gd name="T10" fmla="*/ 67 w 135"/>
                <a:gd name="T11" fmla="*/ 130 h 163"/>
                <a:gd name="T12" fmla="*/ 33 w 135"/>
                <a:gd name="T13" fmla="*/ 82 h 163"/>
                <a:gd name="T14" fmla="*/ 67 w 135"/>
                <a:gd name="T15" fmla="*/ 33 h 163"/>
                <a:gd name="T16" fmla="*/ 102 w 135"/>
                <a:gd name="T17" fmla="*/ 82 h 163"/>
                <a:gd name="T18" fmla="*/ 67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7" y="0"/>
                  </a:moveTo>
                  <a:cubicBezTo>
                    <a:pt x="30" y="0"/>
                    <a:pt x="0" y="37"/>
                    <a:pt x="0" y="82"/>
                  </a:cubicBezTo>
                  <a:cubicBezTo>
                    <a:pt x="0" y="127"/>
                    <a:pt x="30" y="163"/>
                    <a:pt x="67" y="163"/>
                  </a:cubicBezTo>
                  <a:cubicBezTo>
                    <a:pt x="104" y="163"/>
                    <a:pt x="135" y="127"/>
                    <a:pt x="135" y="82"/>
                  </a:cubicBezTo>
                  <a:cubicBezTo>
                    <a:pt x="135" y="37"/>
                    <a:pt x="104" y="0"/>
                    <a:pt x="67" y="0"/>
                  </a:cubicBezTo>
                  <a:close/>
                  <a:moveTo>
                    <a:pt x="67" y="130"/>
                  </a:moveTo>
                  <a:cubicBezTo>
                    <a:pt x="48" y="130"/>
                    <a:pt x="33" y="108"/>
                    <a:pt x="33" y="82"/>
                  </a:cubicBezTo>
                  <a:cubicBezTo>
                    <a:pt x="33" y="55"/>
                    <a:pt x="48" y="33"/>
                    <a:pt x="67" y="33"/>
                  </a:cubicBezTo>
                  <a:cubicBezTo>
                    <a:pt x="86" y="33"/>
                    <a:pt x="102" y="55"/>
                    <a:pt x="102" y="82"/>
                  </a:cubicBezTo>
                  <a:cubicBezTo>
                    <a:pt x="102" y="108"/>
                    <a:pt x="86" y="130"/>
                    <a:pt x="67"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78" name="Freeform 1477"/>
            <p:cNvSpPr>
              <a:spLocks/>
            </p:cNvSpPr>
            <p:nvPr/>
          </p:nvSpPr>
          <p:spPr bwMode="auto">
            <a:xfrm>
              <a:off x="2616200" y="1624013"/>
              <a:ext cx="61913" cy="103188"/>
            </a:xfrm>
            <a:custGeom>
              <a:avLst/>
              <a:gdLst>
                <a:gd name="T0" fmla="*/ 81 w 97"/>
                <a:gd name="T1" fmla="*/ 126 h 159"/>
                <a:gd name="T2" fmla="*/ 66 w 97"/>
                <a:gd name="T3" fmla="*/ 126 h 159"/>
                <a:gd name="T4" fmla="*/ 66 w 97"/>
                <a:gd name="T5" fmla="*/ 16 h 159"/>
                <a:gd name="T6" fmla="*/ 66 w 97"/>
                <a:gd name="T7" fmla="*/ 16 h 159"/>
                <a:gd name="T8" fmla="*/ 49 w 97"/>
                <a:gd name="T9" fmla="*/ 0 h 159"/>
                <a:gd name="T10" fmla="*/ 19 w 97"/>
                <a:gd name="T11" fmla="*/ 0 h 159"/>
                <a:gd name="T12" fmla="*/ 2 w 97"/>
                <a:gd name="T13" fmla="*/ 16 h 159"/>
                <a:gd name="T14" fmla="*/ 19 w 97"/>
                <a:gd name="T15" fmla="*/ 33 h 159"/>
                <a:gd name="T16" fmla="*/ 33 w 97"/>
                <a:gd name="T17" fmla="*/ 33 h 159"/>
                <a:gd name="T18" fmla="*/ 33 w 97"/>
                <a:gd name="T19" fmla="*/ 126 h 159"/>
                <a:gd name="T20" fmla="*/ 17 w 97"/>
                <a:gd name="T21" fmla="*/ 126 h 159"/>
                <a:gd name="T22" fmla="*/ 0 w 97"/>
                <a:gd name="T23" fmla="*/ 143 h 159"/>
                <a:gd name="T24" fmla="*/ 17 w 97"/>
                <a:gd name="T25" fmla="*/ 159 h 159"/>
                <a:gd name="T26" fmla="*/ 81 w 97"/>
                <a:gd name="T27" fmla="*/ 159 h 159"/>
                <a:gd name="T28" fmla="*/ 97 w 97"/>
                <a:gd name="T29" fmla="*/ 143 h 159"/>
                <a:gd name="T30" fmla="*/ 81 w 97"/>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159">
                  <a:moveTo>
                    <a:pt x="81" y="126"/>
                  </a:moveTo>
                  <a:cubicBezTo>
                    <a:pt x="66" y="126"/>
                    <a:pt x="66" y="126"/>
                    <a:pt x="66" y="126"/>
                  </a:cubicBezTo>
                  <a:cubicBezTo>
                    <a:pt x="66" y="16"/>
                    <a:pt x="66" y="16"/>
                    <a:pt x="66" y="16"/>
                  </a:cubicBezTo>
                  <a:cubicBezTo>
                    <a:pt x="66" y="16"/>
                    <a:pt x="66" y="16"/>
                    <a:pt x="66" y="16"/>
                  </a:cubicBezTo>
                  <a:cubicBezTo>
                    <a:pt x="66" y="7"/>
                    <a:pt x="58" y="0"/>
                    <a:pt x="49" y="0"/>
                  </a:cubicBezTo>
                  <a:cubicBezTo>
                    <a:pt x="19" y="0"/>
                    <a:pt x="19" y="0"/>
                    <a:pt x="19" y="0"/>
                  </a:cubicBezTo>
                  <a:cubicBezTo>
                    <a:pt x="10" y="0"/>
                    <a:pt x="2" y="7"/>
                    <a:pt x="2" y="16"/>
                  </a:cubicBezTo>
                  <a:cubicBezTo>
                    <a:pt x="2" y="25"/>
                    <a:pt x="10" y="33"/>
                    <a:pt x="19" y="33"/>
                  </a:cubicBezTo>
                  <a:cubicBezTo>
                    <a:pt x="33" y="33"/>
                    <a:pt x="33" y="33"/>
                    <a:pt x="33" y="33"/>
                  </a:cubicBezTo>
                  <a:cubicBezTo>
                    <a:pt x="33" y="126"/>
                    <a:pt x="33" y="126"/>
                    <a:pt x="33" y="126"/>
                  </a:cubicBezTo>
                  <a:cubicBezTo>
                    <a:pt x="17" y="126"/>
                    <a:pt x="17" y="126"/>
                    <a:pt x="17" y="126"/>
                  </a:cubicBezTo>
                  <a:cubicBezTo>
                    <a:pt x="8" y="126"/>
                    <a:pt x="0" y="134"/>
                    <a:pt x="0" y="143"/>
                  </a:cubicBezTo>
                  <a:cubicBezTo>
                    <a:pt x="0" y="152"/>
                    <a:pt x="8" y="159"/>
                    <a:pt x="17" y="159"/>
                  </a:cubicBezTo>
                  <a:cubicBezTo>
                    <a:pt x="81" y="159"/>
                    <a:pt x="81" y="159"/>
                    <a:pt x="81" y="159"/>
                  </a:cubicBezTo>
                  <a:cubicBezTo>
                    <a:pt x="90" y="159"/>
                    <a:pt x="97" y="152"/>
                    <a:pt x="97" y="143"/>
                  </a:cubicBezTo>
                  <a:cubicBezTo>
                    <a:pt x="97" y="134"/>
                    <a:pt x="90" y="126"/>
                    <a:pt x="81" y="1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79" name="Freeform 1478"/>
            <p:cNvSpPr>
              <a:spLocks/>
            </p:cNvSpPr>
            <p:nvPr/>
          </p:nvSpPr>
          <p:spPr bwMode="auto">
            <a:xfrm>
              <a:off x="2417763" y="1497013"/>
              <a:ext cx="63500" cy="103188"/>
            </a:xfrm>
            <a:custGeom>
              <a:avLst/>
              <a:gdLst>
                <a:gd name="T0" fmla="*/ 16 w 97"/>
                <a:gd name="T1" fmla="*/ 126 h 159"/>
                <a:gd name="T2" fmla="*/ 0 w 97"/>
                <a:gd name="T3" fmla="*/ 143 h 159"/>
                <a:gd name="T4" fmla="*/ 16 w 97"/>
                <a:gd name="T5" fmla="*/ 159 h 159"/>
                <a:gd name="T6" fmla="*/ 81 w 97"/>
                <a:gd name="T7" fmla="*/ 159 h 159"/>
                <a:gd name="T8" fmla="*/ 97 w 97"/>
                <a:gd name="T9" fmla="*/ 143 h 159"/>
                <a:gd name="T10" fmla="*/ 81 w 97"/>
                <a:gd name="T11" fmla="*/ 126 h 159"/>
                <a:gd name="T12" fmla="*/ 66 w 97"/>
                <a:gd name="T13" fmla="*/ 126 h 159"/>
                <a:gd name="T14" fmla="*/ 66 w 97"/>
                <a:gd name="T15" fmla="*/ 16 h 159"/>
                <a:gd name="T16" fmla="*/ 66 w 97"/>
                <a:gd name="T17" fmla="*/ 16 h 159"/>
                <a:gd name="T18" fmla="*/ 49 w 97"/>
                <a:gd name="T19" fmla="*/ 0 h 159"/>
                <a:gd name="T20" fmla="*/ 19 w 97"/>
                <a:gd name="T21" fmla="*/ 0 h 159"/>
                <a:gd name="T22" fmla="*/ 2 w 97"/>
                <a:gd name="T23" fmla="*/ 16 h 159"/>
                <a:gd name="T24" fmla="*/ 19 w 97"/>
                <a:gd name="T25" fmla="*/ 33 h 159"/>
                <a:gd name="T26" fmla="*/ 33 w 97"/>
                <a:gd name="T27" fmla="*/ 33 h 159"/>
                <a:gd name="T28" fmla="*/ 33 w 97"/>
                <a:gd name="T29" fmla="*/ 126 h 159"/>
                <a:gd name="T30" fmla="*/ 16 w 97"/>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159">
                  <a:moveTo>
                    <a:pt x="16" y="126"/>
                  </a:moveTo>
                  <a:cubicBezTo>
                    <a:pt x="7" y="126"/>
                    <a:pt x="0" y="134"/>
                    <a:pt x="0" y="143"/>
                  </a:cubicBezTo>
                  <a:cubicBezTo>
                    <a:pt x="0" y="152"/>
                    <a:pt x="7" y="159"/>
                    <a:pt x="16" y="159"/>
                  </a:cubicBezTo>
                  <a:cubicBezTo>
                    <a:pt x="81" y="159"/>
                    <a:pt x="81" y="159"/>
                    <a:pt x="81" y="159"/>
                  </a:cubicBezTo>
                  <a:cubicBezTo>
                    <a:pt x="90" y="159"/>
                    <a:pt x="97" y="152"/>
                    <a:pt x="97" y="143"/>
                  </a:cubicBezTo>
                  <a:cubicBezTo>
                    <a:pt x="97" y="134"/>
                    <a:pt x="90" y="126"/>
                    <a:pt x="81" y="126"/>
                  </a:cubicBezTo>
                  <a:cubicBezTo>
                    <a:pt x="66" y="126"/>
                    <a:pt x="66" y="126"/>
                    <a:pt x="66" y="126"/>
                  </a:cubicBezTo>
                  <a:cubicBezTo>
                    <a:pt x="66" y="16"/>
                    <a:pt x="66" y="16"/>
                    <a:pt x="66" y="16"/>
                  </a:cubicBezTo>
                  <a:cubicBezTo>
                    <a:pt x="66" y="16"/>
                    <a:pt x="66" y="16"/>
                    <a:pt x="66" y="16"/>
                  </a:cubicBezTo>
                  <a:cubicBezTo>
                    <a:pt x="66" y="7"/>
                    <a:pt x="58" y="0"/>
                    <a:pt x="49" y="0"/>
                  </a:cubicBezTo>
                  <a:cubicBezTo>
                    <a:pt x="19" y="0"/>
                    <a:pt x="19" y="0"/>
                    <a:pt x="19" y="0"/>
                  </a:cubicBezTo>
                  <a:cubicBezTo>
                    <a:pt x="9" y="0"/>
                    <a:pt x="2" y="7"/>
                    <a:pt x="2" y="16"/>
                  </a:cubicBezTo>
                  <a:cubicBezTo>
                    <a:pt x="2" y="25"/>
                    <a:pt x="9" y="33"/>
                    <a:pt x="19" y="33"/>
                  </a:cubicBezTo>
                  <a:cubicBezTo>
                    <a:pt x="33" y="33"/>
                    <a:pt x="33" y="33"/>
                    <a:pt x="33" y="33"/>
                  </a:cubicBezTo>
                  <a:cubicBezTo>
                    <a:pt x="33" y="126"/>
                    <a:pt x="33" y="126"/>
                    <a:pt x="33" y="126"/>
                  </a:cubicBezTo>
                  <a:lnTo>
                    <a:pt x="16" y="126"/>
                  </a:ln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0" name="Freeform 1479"/>
            <p:cNvSpPr>
              <a:spLocks/>
            </p:cNvSpPr>
            <p:nvPr/>
          </p:nvSpPr>
          <p:spPr bwMode="auto">
            <a:xfrm>
              <a:off x="2320925" y="1497013"/>
              <a:ext cx="63500" cy="103188"/>
            </a:xfrm>
            <a:custGeom>
              <a:avLst/>
              <a:gdLst>
                <a:gd name="T0" fmla="*/ 81 w 98"/>
                <a:gd name="T1" fmla="*/ 126 h 159"/>
                <a:gd name="T2" fmla="*/ 66 w 98"/>
                <a:gd name="T3" fmla="*/ 126 h 159"/>
                <a:gd name="T4" fmla="*/ 66 w 98"/>
                <a:gd name="T5" fmla="*/ 16 h 159"/>
                <a:gd name="T6" fmla="*/ 66 w 98"/>
                <a:gd name="T7" fmla="*/ 16 h 159"/>
                <a:gd name="T8" fmla="*/ 50 w 98"/>
                <a:gd name="T9" fmla="*/ 0 h 159"/>
                <a:gd name="T10" fmla="*/ 19 w 98"/>
                <a:gd name="T11" fmla="*/ 0 h 159"/>
                <a:gd name="T12" fmla="*/ 2 w 98"/>
                <a:gd name="T13" fmla="*/ 16 h 159"/>
                <a:gd name="T14" fmla="*/ 19 w 98"/>
                <a:gd name="T15" fmla="*/ 33 h 159"/>
                <a:gd name="T16" fmla="*/ 33 w 98"/>
                <a:gd name="T17" fmla="*/ 33 h 159"/>
                <a:gd name="T18" fmla="*/ 33 w 98"/>
                <a:gd name="T19" fmla="*/ 126 h 159"/>
                <a:gd name="T20" fmla="*/ 17 w 98"/>
                <a:gd name="T21" fmla="*/ 126 h 159"/>
                <a:gd name="T22" fmla="*/ 0 w 98"/>
                <a:gd name="T23" fmla="*/ 143 h 159"/>
                <a:gd name="T24" fmla="*/ 17 w 98"/>
                <a:gd name="T25" fmla="*/ 159 h 159"/>
                <a:gd name="T26" fmla="*/ 81 w 98"/>
                <a:gd name="T27" fmla="*/ 159 h 159"/>
                <a:gd name="T28" fmla="*/ 98 w 98"/>
                <a:gd name="T29" fmla="*/ 143 h 159"/>
                <a:gd name="T30" fmla="*/ 81 w 98"/>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159">
                  <a:moveTo>
                    <a:pt x="81" y="126"/>
                  </a:moveTo>
                  <a:cubicBezTo>
                    <a:pt x="66" y="126"/>
                    <a:pt x="66" y="126"/>
                    <a:pt x="66" y="126"/>
                  </a:cubicBezTo>
                  <a:cubicBezTo>
                    <a:pt x="66" y="16"/>
                    <a:pt x="66" y="16"/>
                    <a:pt x="66" y="16"/>
                  </a:cubicBezTo>
                  <a:cubicBezTo>
                    <a:pt x="66" y="16"/>
                    <a:pt x="66" y="16"/>
                    <a:pt x="66" y="16"/>
                  </a:cubicBezTo>
                  <a:cubicBezTo>
                    <a:pt x="66" y="7"/>
                    <a:pt x="59" y="0"/>
                    <a:pt x="50" y="0"/>
                  </a:cubicBezTo>
                  <a:cubicBezTo>
                    <a:pt x="19" y="0"/>
                    <a:pt x="19" y="0"/>
                    <a:pt x="19" y="0"/>
                  </a:cubicBezTo>
                  <a:cubicBezTo>
                    <a:pt x="10" y="0"/>
                    <a:pt x="2" y="7"/>
                    <a:pt x="2" y="16"/>
                  </a:cubicBezTo>
                  <a:cubicBezTo>
                    <a:pt x="2" y="25"/>
                    <a:pt x="10" y="33"/>
                    <a:pt x="19" y="33"/>
                  </a:cubicBezTo>
                  <a:cubicBezTo>
                    <a:pt x="33" y="33"/>
                    <a:pt x="33" y="33"/>
                    <a:pt x="33" y="33"/>
                  </a:cubicBezTo>
                  <a:cubicBezTo>
                    <a:pt x="33" y="126"/>
                    <a:pt x="33" y="126"/>
                    <a:pt x="33" y="126"/>
                  </a:cubicBezTo>
                  <a:cubicBezTo>
                    <a:pt x="17" y="126"/>
                    <a:pt x="17" y="126"/>
                    <a:pt x="17" y="126"/>
                  </a:cubicBezTo>
                  <a:cubicBezTo>
                    <a:pt x="8" y="126"/>
                    <a:pt x="0" y="134"/>
                    <a:pt x="0" y="143"/>
                  </a:cubicBezTo>
                  <a:cubicBezTo>
                    <a:pt x="0" y="152"/>
                    <a:pt x="8" y="159"/>
                    <a:pt x="17" y="159"/>
                  </a:cubicBezTo>
                  <a:cubicBezTo>
                    <a:pt x="81" y="159"/>
                    <a:pt x="81" y="159"/>
                    <a:pt x="81" y="159"/>
                  </a:cubicBezTo>
                  <a:cubicBezTo>
                    <a:pt x="90" y="159"/>
                    <a:pt x="98" y="152"/>
                    <a:pt x="98" y="143"/>
                  </a:cubicBezTo>
                  <a:cubicBezTo>
                    <a:pt x="98" y="134"/>
                    <a:pt x="90" y="126"/>
                    <a:pt x="81" y="1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1" name="Freeform 1480"/>
            <p:cNvSpPr>
              <a:spLocks noEditPoints="1"/>
            </p:cNvSpPr>
            <p:nvPr/>
          </p:nvSpPr>
          <p:spPr bwMode="auto">
            <a:xfrm>
              <a:off x="2498725" y="1495425"/>
              <a:ext cx="87313" cy="106363"/>
            </a:xfrm>
            <a:custGeom>
              <a:avLst/>
              <a:gdLst>
                <a:gd name="T0" fmla="*/ 68 w 135"/>
                <a:gd name="T1" fmla="*/ 0 h 163"/>
                <a:gd name="T2" fmla="*/ 0 w 135"/>
                <a:gd name="T3" fmla="*/ 81 h 163"/>
                <a:gd name="T4" fmla="*/ 68 w 135"/>
                <a:gd name="T5" fmla="*/ 163 h 163"/>
                <a:gd name="T6" fmla="*/ 135 w 135"/>
                <a:gd name="T7" fmla="*/ 81 h 163"/>
                <a:gd name="T8" fmla="*/ 68 w 135"/>
                <a:gd name="T9" fmla="*/ 0 h 163"/>
                <a:gd name="T10" fmla="*/ 68 w 135"/>
                <a:gd name="T11" fmla="*/ 130 h 163"/>
                <a:gd name="T12" fmla="*/ 33 w 135"/>
                <a:gd name="T13" fmla="*/ 81 h 163"/>
                <a:gd name="T14" fmla="*/ 68 w 135"/>
                <a:gd name="T15" fmla="*/ 33 h 163"/>
                <a:gd name="T16" fmla="*/ 102 w 135"/>
                <a:gd name="T17" fmla="*/ 81 h 163"/>
                <a:gd name="T18" fmla="*/ 68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8" y="0"/>
                  </a:moveTo>
                  <a:cubicBezTo>
                    <a:pt x="30" y="0"/>
                    <a:pt x="0" y="36"/>
                    <a:pt x="0" y="81"/>
                  </a:cubicBezTo>
                  <a:cubicBezTo>
                    <a:pt x="0" y="126"/>
                    <a:pt x="30" y="163"/>
                    <a:pt x="68" y="163"/>
                  </a:cubicBezTo>
                  <a:cubicBezTo>
                    <a:pt x="105" y="163"/>
                    <a:pt x="135" y="126"/>
                    <a:pt x="135" y="81"/>
                  </a:cubicBezTo>
                  <a:cubicBezTo>
                    <a:pt x="135" y="36"/>
                    <a:pt x="105" y="0"/>
                    <a:pt x="68" y="0"/>
                  </a:cubicBezTo>
                  <a:close/>
                  <a:moveTo>
                    <a:pt x="68" y="130"/>
                  </a:moveTo>
                  <a:cubicBezTo>
                    <a:pt x="49" y="130"/>
                    <a:pt x="33" y="108"/>
                    <a:pt x="33" y="81"/>
                  </a:cubicBezTo>
                  <a:cubicBezTo>
                    <a:pt x="33" y="55"/>
                    <a:pt x="49" y="33"/>
                    <a:pt x="68" y="33"/>
                  </a:cubicBezTo>
                  <a:cubicBezTo>
                    <a:pt x="86" y="33"/>
                    <a:pt x="102" y="55"/>
                    <a:pt x="102" y="81"/>
                  </a:cubicBezTo>
                  <a:cubicBezTo>
                    <a:pt x="102" y="108"/>
                    <a:pt x="86" y="130"/>
                    <a:pt x="68"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2" name="Freeform 1481"/>
            <p:cNvSpPr>
              <a:spLocks/>
            </p:cNvSpPr>
            <p:nvPr/>
          </p:nvSpPr>
          <p:spPr bwMode="auto">
            <a:xfrm>
              <a:off x="2724150" y="1497013"/>
              <a:ext cx="63500" cy="103188"/>
            </a:xfrm>
            <a:custGeom>
              <a:avLst/>
              <a:gdLst>
                <a:gd name="T0" fmla="*/ 66 w 98"/>
                <a:gd name="T1" fmla="*/ 16 h 159"/>
                <a:gd name="T2" fmla="*/ 66 w 98"/>
                <a:gd name="T3" fmla="*/ 16 h 159"/>
                <a:gd name="T4" fmla="*/ 49 w 98"/>
                <a:gd name="T5" fmla="*/ 0 h 159"/>
                <a:gd name="T6" fmla="*/ 19 w 98"/>
                <a:gd name="T7" fmla="*/ 0 h 159"/>
                <a:gd name="T8" fmla="*/ 2 w 98"/>
                <a:gd name="T9" fmla="*/ 16 h 159"/>
                <a:gd name="T10" fmla="*/ 19 w 98"/>
                <a:gd name="T11" fmla="*/ 33 h 159"/>
                <a:gd name="T12" fmla="*/ 33 w 98"/>
                <a:gd name="T13" fmla="*/ 33 h 159"/>
                <a:gd name="T14" fmla="*/ 33 w 98"/>
                <a:gd name="T15" fmla="*/ 126 h 159"/>
                <a:gd name="T16" fmla="*/ 17 w 98"/>
                <a:gd name="T17" fmla="*/ 126 h 159"/>
                <a:gd name="T18" fmla="*/ 0 w 98"/>
                <a:gd name="T19" fmla="*/ 143 h 159"/>
                <a:gd name="T20" fmla="*/ 17 w 98"/>
                <a:gd name="T21" fmla="*/ 159 h 159"/>
                <a:gd name="T22" fmla="*/ 81 w 98"/>
                <a:gd name="T23" fmla="*/ 159 h 159"/>
                <a:gd name="T24" fmla="*/ 98 w 98"/>
                <a:gd name="T25" fmla="*/ 143 h 159"/>
                <a:gd name="T26" fmla="*/ 81 w 98"/>
                <a:gd name="T27" fmla="*/ 126 h 159"/>
                <a:gd name="T28" fmla="*/ 66 w 98"/>
                <a:gd name="T29" fmla="*/ 126 h 159"/>
                <a:gd name="T30" fmla="*/ 66 w 98"/>
                <a:gd name="T31"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159">
                  <a:moveTo>
                    <a:pt x="66" y="16"/>
                  </a:moveTo>
                  <a:cubicBezTo>
                    <a:pt x="66" y="16"/>
                    <a:pt x="66" y="16"/>
                    <a:pt x="66" y="16"/>
                  </a:cubicBezTo>
                  <a:cubicBezTo>
                    <a:pt x="66" y="7"/>
                    <a:pt x="59" y="0"/>
                    <a:pt x="49" y="0"/>
                  </a:cubicBezTo>
                  <a:cubicBezTo>
                    <a:pt x="19" y="0"/>
                    <a:pt x="19" y="0"/>
                    <a:pt x="19" y="0"/>
                  </a:cubicBezTo>
                  <a:cubicBezTo>
                    <a:pt x="10" y="0"/>
                    <a:pt x="2" y="7"/>
                    <a:pt x="2" y="16"/>
                  </a:cubicBezTo>
                  <a:cubicBezTo>
                    <a:pt x="2" y="25"/>
                    <a:pt x="10" y="33"/>
                    <a:pt x="19" y="33"/>
                  </a:cubicBezTo>
                  <a:cubicBezTo>
                    <a:pt x="33" y="33"/>
                    <a:pt x="33" y="33"/>
                    <a:pt x="33" y="33"/>
                  </a:cubicBezTo>
                  <a:cubicBezTo>
                    <a:pt x="33" y="126"/>
                    <a:pt x="33" y="126"/>
                    <a:pt x="33" y="126"/>
                  </a:cubicBezTo>
                  <a:cubicBezTo>
                    <a:pt x="17" y="126"/>
                    <a:pt x="17" y="126"/>
                    <a:pt x="17" y="126"/>
                  </a:cubicBezTo>
                  <a:cubicBezTo>
                    <a:pt x="8" y="126"/>
                    <a:pt x="0" y="134"/>
                    <a:pt x="0" y="143"/>
                  </a:cubicBezTo>
                  <a:cubicBezTo>
                    <a:pt x="0" y="152"/>
                    <a:pt x="8" y="159"/>
                    <a:pt x="17" y="159"/>
                  </a:cubicBezTo>
                  <a:cubicBezTo>
                    <a:pt x="81" y="159"/>
                    <a:pt x="81" y="159"/>
                    <a:pt x="81" y="159"/>
                  </a:cubicBezTo>
                  <a:cubicBezTo>
                    <a:pt x="90" y="159"/>
                    <a:pt x="98" y="152"/>
                    <a:pt x="98" y="143"/>
                  </a:cubicBezTo>
                  <a:cubicBezTo>
                    <a:pt x="98" y="134"/>
                    <a:pt x="90" y="126"/>
                    <a:pt x="81" y="126"/>
                  </a:cubicBezTo>
                  <a:cubicBezTo>
                    <a:pt x="66" y="126"/>
                    <a:pt x="66" y="126"/>
                    <a:pt x="66" y="126"/>
                  </a:cubicBezTo>
                  <a:lnTo>
                    <a:pt x="66" y="16"/>
                  </a:ln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3" name="Freeform 1482"/>
            <p:cNvSpPr>
              <a:spLocks noEditPoints="1"/>
            </p:cNvSpPr>
            <p:nvPr/>
          </p:nvSpPr>
          <p:spPr bwMode="auto">
            <a:xfrm>
              <a:off x="2398713" y="1358900"/>
              <a:ext cx="87313" cy="104775"/>
            </a:xfrm>
            <a:custGeom>
              <a:avLst/>
              <a:gdLst>
                <a:gd name="T0" fmla="*/ 67 w 135"/>
                <a:gd name="T1" fmla="*/ 163 h 163"/>
                <a:gd name="T2" fmla="*/ 135 w 135"/>
                <a:gd name="T3" fmla="*/ 82 h 163"/>
                <a:gd name="T4" fmla="*/ 67 w 135"/>
                <a:gd name="T5" fmla="*/ 0 h 163"/>
                <a:gd name="T6" fmla="*/ 0 w 135"/>
                <a:gd name="T7" fmla="*/ 82 h 163"/>
                <a:gd name="T8" fmla="*/ 67 w 135"/>
                <a:gd name="T9" fmla="*/ 163 h 163"/>
                <a:gd name="T10" fmla="*/ 67 w 135"/>
                <a:gd name="T11" fmla="*/ 33 h 163"/>
                <a:gd name="T12" fmla="*/ 102 w 135"/>
                <a:gd name="T13" fmla="*/ 82 h 163"/>
                <a:gd name="T14" fmla="*/ 67 w 135"/>
                <a:gd name="T15" fmla="*/ 130 h 163"/>
                <a:gd name="T16" fmla="*/ 33 w 135"/>
                <a:gd name="T17" fmla="*/ 82 h 163"/>
                <a:gd name="T18" fmla="*/ 67 w 135"/>
                <a:gd name="T19" fmla="*/ 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7" y="163"/>
                  </a:moveTo>
                  <a:cubicBezTo>
                    <a:pt x="104" y="163"/>
                    <a:pt x="135" y="127"/>
                    <a:pt x="135" y="82"/>
                  </a:cubicBezTo>
                  <a:cubicBezTo>
                    <a:pt x="135" y="37"/>
                    <a:pt x="104" y="0"/>
                    <a:pt x="67" y="0"/>
                  </a:cubicBezTo>
                  <a:cubicBezTo>
                    <a:pt x="30" y="0"/>
                    <a:pt x="0" y="37"/>
                    <a:pt x="0" y="82"/>
                  </a:cubicBezTo>
                  <a:cubicBezTo>
                    <a:pt x="0" y="127"/>
                    <a:pt x="30" y="163"/>
                    <a:pt x="67" y="163"/>
                  </a:cubicBezTo>
                  <a:close/>
                  <a:moveTo>
                    <a:pt x="67" y="33"/>
                  </a:moveTo>
                  <a:cubicBezTo>
                    <a:pt x="86" y="33"/>
                    <a:pt x="102" y="55"/>
                    <a:pt x="102" y="82"/>
                  </a:cubicBezTo>
                  <a:cubicBezTo>
                    <a:pt x="102" y="108"/>
                    <a:pt x="86" y="130"/>
                    <a:pt x="67" y="130"/>
                  </a:cubicBezTo>
                  <a:cubicBezTo>
                    <a:pt x="48" y="130"/>
                    <a:pt x="33" y="108"/>
                    <a:pt x="33" y="82"/>
                  </a:cubicBezTo>
                  <a:cubicBezTo>
                    <a:pt x="33" y="55"/>
                    <a:pt x="48" y="33"/>
                    <a:pt x="67" y="33"/>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4" name="Freeform 1483"/>
            <p:cNvSpPr>
              <a:spLocks/>
            </p:cNvSpPr>
            <p:nvPr/>
          </p:nvSpPr>
          <p:spPr bwMode="auto">
            <a:xfrm>
              <a:off x="2514600" y="1360488"/>
              <a:ext cx="63500" cy="103188"/>
            </a:xfrm>
            <a:custGeom>
              <a:avLst/>
              <a:gdLst>
                <a:gd name="T0" fmla="*/ 16 w 97"/>
                <a:gd name="T1" fmla="*/ 126 h 159"/>
                <a:gd name="T2" fmla="*/ 0 w 97"/>
                <a:gd name="T3" fmla="*/ 143 h 159"/>
                <a:gd name="T4" fmla="*/ 16 w 97"/>
                <a:gd name="T5" fmla="*/ 159 h 159"/>
                <a:gd name="T6" fmla="*/ 81 w 97"/>
                <a:gd name="T7" fmla="*/ 159 h 159"/>
                <a:gd name="T8" fmla="*/ 97 w 97"/>
                <a:gd name="T9" fmla="*/ 143 h 159"/>
                <a:gd name="T10" fmla="*/ 81 w 97"/>
                <a:gd name="T11" fmla="*/ 126 h 159"/>
                <a:gd name="T12" fmla="*/ 66 w 97"/>
                <a:gd name="T13" fmla="*/ 126 h 159"/>
                <a:gd name="T14" fmla="*/ 66 w 97"/>
                <a:gd name="T15" fmla="*/ 16 h 159"/>
                <a:gd name="T16" fmla="*/ 66 w 97"/>
                <a:gd name="T17" fmla="*/ 16 h 159"/>
                <a:gd name="T18" fmla="*/ 49 w 97"/>
                <a:gd name="T19" fmla="*/ 0 h 159"/>
                <a:gd name="T20" fmla="*/ 19 w 97"/>
                <a:gd name="T21" fmla="*/ 0 h 159"/>
                <a:gd name="T22" fmla="*/ 2 w 97"/>
                <a:gd name="T23" fmla="*/ 16 h 159"/>
                <a:gd name="T24" fmla="*/ 19 w 97"/>
                <a:gd name="T25" fmla="*/ 33 h 159"/>
                <a:gd name="T26" fmla="*/ 33 w 97"/>
                <a:gd name="T27" fmla="*/ 33 h 159"/>
                <a:gd name="T28" fmla="*/ 33 w 97"/>
                <a:gd name="T29" fmla="*/ 126 h 159"/>
                <a:gd name="T30" fmla="*/ 16 w 97"/>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159">
                  <a:moveTo>
                    <a:pt x="16" y="126"/>
                  </a:moveTo>
                  <a:cubicBezTo>
                    <a:pt x="7" y="126"/>
                    <a:pt x="0" y="134"/>
                    <a:pt x="0" y="143"/>
                  </a:cubicBezTo>
                  <a:cubicBezTo>
                    <a:pt x="0" y="152"/>
                    <a:pt x="7" y="159"/>
                    <a:pt x="16" y="159"/>
                  </a:cubicBezTo>
                  <a:cubicBezTo>
                    <a:pt x="81" y="159"/>
                    <a:pt x="81" y="159"/>
                    <a:pt x="81" y="159"/>
                  </a:cubicBezTo>
                  <a:cubicBezTo>
                    <a:pt x="90" y="159"/>
                    <a:pt x="97" y="152"/>
                    <a:pt x="97" y="143"/>
                  </a:cubicBezTo>
                  <a:cubicBezTo>
                    <a:pt x="97" y="134"/>
                    <a:pt x="90" y="126"/>
                    <a:pt x="81" y="126"/>
                  </a:cubicBezTo>
                  <a:cubicBezTo>
                    <a:pt x="66" y="126"/>
                    <a:pt x="66" y="126"/>
                    <a:pt x="66" y="126"/>
                  </a:cubicBezTo>
                  <a:cubicBezTo>
                    <a:pt x="66" y="16"/>
                    <a:pt x="66" y="16"/>
                    <a:pt x="66" y="16"/>
                  </a:cubicBezTo>
                  <a:cubicBezTo>
                    <a:pt x="66" y="16"/>
                    <a:pt x="66" y="16"/>
                    <a:pt x="66" y="16"/>
                  </a:cubicBezTo>
                  <a:cubicBezTo>
                    <a:pt x="66" y="7"/>
                    <a:pt x="58" y="0"/>
                    <a:pt x="49" y="0"/>
                  </a:cubicBezTo>
                  <a:cubicBezTo>
                    <a:pt x="19" y="0"/>
                    <a:pt x="19" y="0"/>
                    <a:pt x="19" y="0"/>
                  </a:cubicBezTo>
                  <a:cubicBezTo>
                    <a:pt x="9" y="0"/>
                    <a:pt x="2" y="7"/>
                    <a:pt x="2" y="16"/>
                  </a:cubicBezTo>
                  <a:cubicBezTo>
                    <a:pt x="2" y="25"/>
                    <a:pt x="9" y="33"/>
                    <a:pt x="19" y="33"/>
                  </a:cubicBezTo>
                  <a:cubicBezTo>
                    <a:pt x="33" y="33"/>
                    <a:pt x="33" y="33"/>
                    <a:pt x="33" y="33"/>
                  </a:cubicBezTo>
                  <a:cubicBezTo>
                    <a:pt x="33" y="126"/>
                    <a:pt x="33" y="126"/>
                    <a:pt x="33" y="126"/>
                  </a:cubicBezTo>
                  <a:lnTo>
                    <a:pt x="16" y="126"/>
                  </a:ln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5" name="Freeform 1484"/>
            <p:cNvSpPr>
              <a:spLocks/>
            </p:cNvSpPr>
            <p:nvPr/>
          </p:nvSpPr>
          <p:spPr bwMode="auto">
            <a:xfrm>
              <a:off x="2608263" y="1360488"/>
              <a:ext cx="63500" cy="103188"/>
            </a:xfrm>
            <a:custGeom>
              <a:avLst/>
              <a:gdLst>
                <a:gd name="T0" fmla="*/ 16 w 97"/>
                <a:gd name="T1" fmla="*/ 126 h 159"/>
                <a:gd name="T2" fmla="*/ 0 w 97"/>
                <a:gd name="T3" fmla="*/ 143 h 159"/>
                <a:gd name="T4" fmla="*/ 16 w 97"/>
                <a:gd name="T5" fmla="*/ 159 h 159"/>
                <a:gd name="T6" fmla="*/ 81 w 97"/>
                <a:gd name="T7" fmla="*/ 159 h 159"/>
                <a:gd name="T8" fmla="*/ 97 w 97"/>
                <a:gd name="T9" fmla="*/ 143 h 159"/>
                <a:gd name="T10" fmla="*/ 81 w 97"/>
                <a:gd name="T11" fmla="*/ 126 h 159"/>
                <a:gd name="T12" fmla="*/ 66 w 97"/>
                <a:gd name="T13" fmla="*/ 126 h 159"/>
                <a:gd name="T14" fmla="*/ 66 w 97"/>
                <a:gd name="T15" fmla="*/ 16 h 159"/>
                <a:gd name="T16" fmla="*/ 66 w 97"/>
                <a:gd name="T17" fmla="*/ 16 h 159"/>
                <a:gd name="T18" fmla="*/ 49 w 97"/>
                <a:gd name="T19" fmla="*/ 0 h 159"/>
                <a:gd name="T20" fmla="*/ 19 w 97"/>
                <a:gd name="T21" fmla="*/ 0 h 159"/>
                <a:gd name="T22" fmla="*/ 2 w 97"/>
                <a:gd name="T23" fmla="*/ 16 h 159"/>
                <a:gd name="T24" fmla="*/ 19 w 97"/>
                <a:gd name="T25" fmla="*/ 33 h 159"/>
                <a:gd name="T26" fmla="*/ 33 w 97"/>
                <a:gd name="T27" fmla="*/ 33 h 159"/>
                <a:gd name="T28" fmla="*/ 33 w 97"/>
                <a:gd name="T29" fmla="*/ 126 h 159"/>
                <a:gd name="T30" fmla="*/ 16 w 97"/>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159">
                  <a:moveTo>
                    <a:pt x="16" y="126"/>
                  </a:moveTo>
                  <a:cubicBezTo>
                    <a:pt x="7" y="126"/>
                    <a:pt x="0" y="134"/>
                    <a:pt x="0" y="143"/>
                  </a:cubicBezTo>
                  <a:cubicBezTo>
                    <a:pt x="0" y="152"/>
                    <a:pt x="7" y="159"/>
                    <a:pt x="16" y="159"/>
                  </a:cubicBezTo>
                  <a:cubicBezTo>
                    <a:pt x="81" y="159"/>
                    <a:pt x="81" y="159"/>
                    <a:pt x="81" y="159"/>
                  </a:cubicBezTo>
                  <a:cubicBezTo>
                    <a:pt x="90" y="159"/>
                    <a:pt x="97" y="152"/>
                    <a:pt x="97" y="143"/>
                  </a:cubicBezTo>
                  <a:cubicBezTo>
                    <a:pt x="97" y="134"/>
                    <a:pt x="90" y="126"/>
                    <a:pt x="81" y="126"/>
                  </a:cubicBezTo>
                  <a:cubicBezTo>
                    <a:pt x="66" y="126"/>
                    <a:pt x="66" y="126"/>
                    <a:pt x="66" y="126"/>
                  </a:cubicBezTo>
                  <a:cubicBezTo>
                    <a:pt x="66" y="16"/>
                    <a:pt x="66" y="16"/>
                    <a:pt x="66" y="16"/>
                  </a:cubicBezTo>
                  <a:cubicBezTo>
                    <a:pt x="66" y="16"/>
                    <a:pt x="66" y="16"/>
                    <a:pt x="66" y="16"/>
                  </a:cubicBezTo>
                  <a:cubicBezTo>
                    <a:pt x="66" y="7"/>
                    <a:pt x="58" y="0"/>
                    <a:pt x="49" y="0"/>
                  </a:cubicBezTo>
                  <a:cubicBezTo>
                    <a:pt x="19" y="0"/>
                    <a:pt x="19" y="0"/>
                    <a:pt x="19" y="0"/>
                  </a:cubicBezTo>
                  <a:cubicBezTo>
                    <a:pt x="9" y="0"/>
                    <a:pt x="2" y="7"/>
                    <a:pt x="2" y="16"/>
                  </a:cubicBezTo>
                  <a:cubicBezTo>
                    <a:pt x="2" y="25"/>
                    <a:pt x="9" y="33"/>
                    <a:pt x="19" y="33"/>
                  </a:cubicBezTo>
                  <a:cubicBezTo>
                    <a:pt x="33" y="33"/>
                    <a:pt x="33" y="33"/>
                    <a:pt x="33" y="33"/>
                  </a:cubicBezTo>
                  <a:cubicBezTo>
                    <a:pt x="33" y="126"/>
                    <a:pt x="33" y="126"/>
                    <a:pt x="33" y="126"/>
                  </a:cubicBezTo>
                  <a:lnTo>
                    <a:pt x="16" y="126"/>
                  </a:ln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6" name="Freeform 1485"/>
            <p:cNvSpPr>
              <a:spLocks noEditPoints="1"/>
            </p:cNvSpPr>
            <p:nvPr/>
          </p:nvSpPr>
          <p:spPr bwMode="auto">
            <a:xfrm>
              <a:off x="2689225" y="1358900"/>
              <a:ext cx="87313" cy="104775"/>
            </a:xfrm>
            <a:custGeom>
              <a:avLst/>
              <a:gdLst>
                <a:gd name="T0" fmla="*/ 135 w 135"/>
                <a:gd name="T1" fmla="*/ 82 h 163"/>
                <a:gd name="T2" fmla="*/ 67 w 135"/>
                <a:gd name="T3" fmla="*/ 0 h 163"/>
                <a:gd name="T4" fmla="*/ 0 w 135"/>
                <a:gd name="T5" fmla="*/ 82 h 163"/>
                <a:gd name="T6" fmla="*/ 67 w 135"/>
                <a:gd name="T7" fmla="*/ 163 h 163"/>
                <a:gd name="T8" fmla="*/ 135 w 135"/>
                <a:gd name="T9" fmla="*/ 82 h 163"/>
                <a:gd name="T10" fmla="*/ 33 w 135"/>
                <a:gd name="T11" fmla="*/ 82 h 163"/>
                <a:gd name="T12" fmla="*/ 67 w 135"/>
                <a:gd name="T13" fmla="*/ 33 h 163"/>
                <a:gd name="T14" fmla="*/ 102 w 135"/>
                <a:gd name="T15" fmla="*/ 82 h 163"/>
                <a:gd name="T16" fmla="*/ 67 w 135"/>
                <a:gd name="T17" fmla="*/ 130 h 163"/>
                <a:gd name="T18" fmla="*/ 33 w 135"/>
                <a:gd name="T19" fmla="*/ 8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135" y="82"/>
                  </a:moveTo>
                  <a:cubicBezTo>
                    <a:pt x="135" y="37"/>
                    <a:pt x="105" y="0"/>
                    <a:pt x="67" y="0"/>
                  </a:cubicBezTo>
                  <a:cubicBezTo>
                    <a:pt x="30" y="0"/>
                    <a:pt x="0" y="37"/>
                    <a:pt x="0" y="82"/>
                  </a:cubicBezTo>
                  <a:cubicBezTo>
                    <a:pt x="0" y="127"/>
                    <a:pt x="30" y="163"/>
                    <a:pt x="67" y="163"/>
                  </a:cubicBezTo>
                  <a:cubicBezTo>
                    <a:pt x="105" y="163"/>
                    <a:pt x="135" y="127"/>
                    <a:pt x="135" y="82"/>
                  </a:cubicBezTo>
                  <a:close/>
                  <a:moveTo>
                    <a:pt x="33" y="82"/>
                  </a:moveTo>
                  <a:cubicBezTo>
                    <a:pt x="33" y="55"/>
                    <a:pt x="49" y="33"/>
                    <a:pt x="67" y="33"/>
                  </a:cubicBezTo>
                  <a:cubicBezTo>
                    <a:pt x="86" y="33"/>
                    <a:pt x="102" y="55"/>
                    <a:pt x="102" y="82"/>
                  </a:cubicBezTo>
                  <a:cubicBezTo>
                    <a:pt x="102" y="108"/>
                    <a:pt x="86" y="130"/>
                    <a:pt x="67" y="130"/>
                  </a:cubicBezTo>
                  <a:cubicBezTo>
                    <a:pt x="49" y="130"/>
                    <a:pt x="33" y="108"/>
                    <a:pt x="33" y="82"/>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7" name="Freeform 1486"/>
            <p:cNvSpPr>
              <a:spLocks noEditPoints="1"/>
            </p:cNvSpPr>
            <p:nvPr/>
          </p:nvSpPr>
          <p:spPr bwMode="auto">
            <a:xfrm>
              <a:off x="2601913" y="1495425"/>
              <a:ext cx="87313" cy="106363"/>
            </a:xfrm>
            <a:custGeom>
              <a:avLst/>
              <a:gdLst>
                <a:gd name="T0" fmla="*/ 68 w 135"/>
                <a:gd name="T1" fmla="*/ 0 h 163"/>
                <a:gd name="T2" fmla="*/ 0 w 135"/>
                <a:gd name="T3" fmla="*/ 81 h 163"/>
                <a:gd name="T4" fmla="*/ 68 w 135"/>
                <a:gd name="T5" fmla="*/ 163 h 163"/>
                <a:gd name="T6" fmla="*/ 135 w 135"/>
                <a:gd name="T7" fmla="*/ 81 h 163"/>
                <a:gd name="T8" fmla="*/ 68 w 135"/>
                <a:gd name="T9" fmla="*/ 0 h 163"/>
                <a:gd name="T10" fmla="*/ 68 w 135"/>
                <a:gd name="T11" fmla="*/ 130 h 163"/>
                <a:gd name="T12" fmla="*/ 34 w 135"/>
                <a:gd name="T13" fmla="*/ 81 h 163"/>
                <a:gd name="T14" fmla="*/ 68 w 135"/>
                <a:gd name="T15" fmla="*/ 33 h 163"/>
                <a:gd name="T16" fmla="*/ 102 w 135"/>
                <a:gd name="T17" fmla="*/ 81 h 163"/>
                <a:gd name="T18" fmla="*/ 68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8" y="0"/>
                  </a:moveTo>
                  <a:cubicBezTo>
                    <a:pt x="31" y="0"/>
                    <a:pt x="0" y="36"/>
                    <a:pt x="0" y="81"/>
                  </a:cubicBezTo>
                  <a:cubicBezTo>
                    <a:pt x="0" y="126"/>
                    <a:pt x="31" y="163"/>
                    <a:pt x="68" y="163"/>
                  </a:cubicBezTo>
                  <a:cubicBezTo>
                    <a:pt x="105" y="163"/>
                    <a:pt x="135" y="126"/>
                    <a:pt x="135" y="81"/>
                  </a:cubicBezTo>
                  <a:cubicBezTo>
                    <a:pt x="135" y="36"/>
                    <a:pt x="105" y="0"/>
                    <a:pt x="68" y="0"/>
                  </a:cubicBezTo>
                  <a:close/>
                  <a:moveTo>
                    <a:pt x="68" y="130"/>
                  </a:moveTo>
                  <a:cubicBezTo>
                    <a:pt x="49" y="130"/>
                    <a:pt x="34" y="108"/>
                    <a:pt x="34" y="81"/>
                  </a:cubicBezTo>
                  <a:cubicBezTo>
                    <a:pt x="34" y="55"/>
                    <a:pt x="49" y="33"/>
                    <a:pt x="68" y="33"/>
                  </a:cubicBezTo>
                  <a:cubicBezTo>
                    <a:pt x="87" y="33"/>
                    <a:pt x="102" y="55"/>
                    <a:pt x="102" y="81"/>
                  </a:cubicBezTo>
                  <a:cubicBezTo>
                    <a:pt x="102" y="108"/>
                    <a:pt x="87" y="130"/>
                    <a:pt x="68"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8" name="Freeform 1487"/>
            <p:cNvSpPr>
              <a:spLocks noEditPoints="1"/>
            </p:cNvSpPr>
            <p:nvPr/>
          </p:nvSpPr>
          <p:spPr bwMode="auto">
            <a:xfrm>
              <a:off x="2817813" y="1495425"/>
              <a:ext cx="87313" cy="106363"/>
            </a:xfrm>
            <a:custGeom>
              <a:avLst/>
              <a:gdLst>
                <a:gd name="T0" fmla="*/ 68 w 135"/>
                <a:gd name="T1" fmla="*/ 0 h 163"/>
                <a:gd name="T2" fmla="*/ 0 w 135"/>
                <a:gd name="T3" fmla="*/ 81 h 163"/>
                <a:gd name="T4" fmla="*/ 68 w 135"/>
                <a:gd name="T5" fmla="*/ 163 h 163"/>
                <a:gd name="T6" fmla="*/ 135 w 135"/>
                <a:gd name="T7" fmla="*/ 81 h 163"/>
                <a:gd name="T8" fmla="*/ 68 w 135"/>
                <a:gd name="T9" fmla="*/ 0 h 163"/>
                <a:gd name="T10" fmla="*/ 68 w 135"/>
                <a:gd name="T11" fmla="*/ 130 h 163"/>
                <a:gd name="T12" fmla="*/ 33 w 135"/>
                <a:gd name="T13" fmla="*/ 81 h 163"/>
                <a:gd name="T14" fmla="*/ 68 w 135"/>
                <a:gd name="T15" fmla="*/ 33 h 163"/>
                <a:gd name="T16" fmla="*/ 102 w 135"/>
                <a:gd name="T17" fmla="*/ 81 h 163"/>
                <a:gd name="T18" fmla="*/ 68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8" y="0"/>
                  </a:moveTo>
                  <a:cubicBezTo>
                    <a:pt x="30" y="0"/>
                    <a:pt x="0" y="36"/>
                    <a:pt x="0" y="81"/>
                  </a:cubicBezTo>
                  <a:cubicBezTo>
                    <a:pt x="0" y="126"/>
                    <a:pt x="30" y="163"/>
                    <a:pt x="68" y="163"/>
                  </a:cubicBezTo>
                  <a:cubicBezTo>
                    <a:pt x="105" y="163"/>
                    <a:pt x="135" y="126"/>
                    <a:pt x="135" y="81"/>
                  </a:cubicBezTo>
                  <a:cubicBezTo>
                    <a:pt x="135" y="36"/>
                    <a:pt x="105" y="0"/>
                    <a:pt x="68" y="0"/>
                  </a:cubicBezTo>
                  <a:close/>
                  <a:moveTo>
                    <a:pt x="68" y="130"/>
                  </a:moveTo>
                  <a:cubicBezTo>
                    <a:pt x="49" y="130"/>
                    <a:pt x="33" y="108"/>
                    <a:pt x="33" y="81"/>
                  </a:cubicBezTo>
                  <a:cubicBezTo>
                    <a:pt x="33" y="55"/>
                    <a:pt x="49" y="33"/>
                    <a:pt x="68" y="33"/>
                  </a:cubicBezTo>
                  <a:cubicBezTo>
                    <a:pt x="86" y="33"/>
                    <a:pt x="102" y="55"/>
                    <a:pt x="102" y="81"/>
                  </a:cubicBezTo>
                  <a:cubicBezTo>
                    <a:pt x="102" y="108"/>
                    <a:pt x="86" y="130"/>
                    <a:pt x="68"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89" name="Freeform 1488"/>
            <p:cNvSpPr>
              <a:spLocks noEditPoints="1"/>
            </p:cNvSpPr>
            <p:nvPr/>
          </p:nvSpPr>
          <p:spPr bwMode="auto">
            <a:xfrm>
              <a:off x="2711450" y="1622425"/>
              <a:ext cx="87313" cy="106363"/>
            </a:xfrm>
            <a:custGeom>
              <a:avLst/>
              <a:gdLst>
                <a:gd name="T0" fmla="*/ 68 w 135"/>
                <a:gd name="T1" fmla="*/ 0 h 163"/>
                <a:gd name="T2" fmla="*/ 0 w 135"/>
                <a:gd name="T3" fmla="*/ 82 h 163"/>
                <a:gd name="T4" fmla="*/ 68 w 135"/>
                <a:gd name="T5" fmla="*/ 163 h 163"/>
                <a:gd name="T6" fmla="*/ 135 w 135"/>
                <a:gd name="T7" fmla="*/ 82 h 163"/>
                <a:gd name="T8" fmla="*/ 68 w 135"/>
                <a:gd name="T9" fmla="*/ 0 h 163"/>
                <a:gd name="T10" fmla="*/ 68 w 135"/>
                <a:gd name="T11" fmla="*/ 130 h 163"/>
                <a:gd name="T12" fmla="*/ 33 w 135"/>
                <a:gd name="T13" fmla="*/ 82 h 163"/>
                <a:gd name="T14" fmla="*/ 68 w 135"/>
                <a:gd name="T15" fmla="*/ 33 h 163"/>
                <a:gd name="T16" fmla="*/ 102 w 135"/>
                <a:gd name="T17" fmla="*/ 82 h 163"/>
                <a:gd name="T18" fmla="*/ 68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8" y="0"/>
                  </a:moveTo>
                  <a:cubicBezTo>
                    <a:pt x="31" y="0"/>
                    <a:pt x="0" y="37"/>
                    <a:pt x="0" y="82"/>
                  </a:cubicBezTo>
                  <a:cubicBezTo>
                    <a:pt x="0" y="127"/>
                    <a:pt x="31" y="163"/>
                    <a:pt x="68" y="163"/>
                  </a:cubicBezTo>
                  <a:cubicBezTo>
                    <a:pt x="105" y="163"/>
                    <a:pt x="135" y="127"/>
                    <a:pt x="135" y="82"/>
                  </a:cubicBezTo>
                  <a:cubicBezTo>
                    <a:pt x="135" y="37"/>
                    <a:pt x="105" y="0"/>
                    <a:pt x="68" y="0"/>
                  </a:cubicBezTo>
                  <a:close/>
                  <a:moveTo>
                    <a:pt x="68" y="130"/>
                  </a:moveTo>
                  <a:cubicBezTo>
                    <a:pt x="49" y="130"/>
                    <a:pt x="33" y="108"/>
                    <a:pt x="33" y="82"/>
                  </a:cubicBezTo>
                  <a:cubicBezTo>
                    <a:pt x="33" y="55"/>
                    <a:pt x="49" y="33"/>
                    <a:pt x="68" y="33"/>
                  </a:cubicBezTo>
                  <a:cubicBezTo>
                    <a:pt x="87" y="33"/>
                    <a:pt x="102" y="55"/>
                    <a:pt x="102" y="82"/>
                  </a:cubicBezTo>
                  <a:cubicBezTo>
                    <a:pt x="102" y="108"/>
                    <a:pt x="87" y="130"/>
                    <a:pt x="68"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90" name="Freeform 1489"/>
            <p:cNvSpPr>
              <a:spLocks/>
            </p:cNvSpPr>
            <p:nvPr/>
          </p:nvSpPr>
          <p:spPr bwMode="auto">
            <a:xfrm>
              <a:off x="2284413" y="1855788"/>
              <a:ext cx="657225" cy="373063"/>
            </a:xfrm>
            <a:custGeom>
              <a:avLst/>
              <a:gdLst>
                <a:gd name="T0" fmla="*/ 652 w 1014"/>
                <a:gd name="T1" fmla="*/ 362 h 573"/>
                <a:gd name="T2" fmla="*/ 1014 w 1014"/>
                <a:gd name="T3" fmla="*/ 0 h 573"/>
                <a:gd name="T4" fmla="*/ 0 w 1014"/>
                <a:gd name="T5" fmla="*/ 0 h 573"/>
                <a:gd name="T6" fmla="*/ 362 w 1014"/>
                <a:gd name="T7" fmla="*/ 362 h 573"/>
                <a:gd name="T8" fmla="*/ 411 w 1014"/>
                <a:gd name="T9" fmla="*/ 480 h 573"/>
                <a:gd name="T10" fmla="*/ 411 w 1014"/>
                <a:gd name="T11" fmla="*/ 566 h 573"/>
                <a:gd name="T12" fmla="*/ 507 w 1014"/>
                <a:gd name="T13" fmla="*/ 573 h 573"/>
                <a:gd name="T14" fmla="*/ 603 w 1014"/>
                <a:gd name="T15" fmla="*/ 566 h 573"/>
                <a:gd name="T16" fmla="*/ 603 w 1014"/>
                <a:gd name="T17" fmla="*/ 480 h 573"/>
                <a:gd name="T18" fmla="*/ 652 w 1014"/>
                <a:gd name="T19" fmla="*/ 362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4" h="573">
                  <a:moveTo>
                    <a:pt x="652" y="362"/>
                  </a:moveTo>
                  <a:cubicBezTo>
                    <a:pt x="1014" y="0"/>
                    <a:pt x="1014" y="0"/>
                    <a:pt x="1014" y="0"/>
                  </a:cubicBezTo>
                  <a:cubicBezTo>
                    <a:pt x="0" y="0"/>
                    <a:pt x="0" y="0"/>
                    <a:pt x="0" y="0"/>
                  </a:cubicBezTo>
                  <a:cubicBezTo>
                    <a:pt x="362" y="362"/>
                    <a:pt x="362" y="362"/>
                    <a:pt x="362" y="362"/>
                  </a:cubicBezTo>
                  <a:cubicBezTo>
                    <a:pt x="393" y="393"/>
                    <a:pt x="411" y="436"/>
                    <a:pt x="411" y="480"/>
                  </a:cubicBezTo>
                  <a:cubicBezTo>
                    <a:pt x="411" y="566"/>
                    <a:pt x="411" y="566"/>
                    <a:pt x="411" y="566"/>
                  </a:cubicBezTo>
                  <a:cubicBezTo>
                    <a:pt x="443" y="571"/>
                    <a:pt x="475" y="573"/>
                    <a:pt x="507" y="573"/>
                  </a:cubicBezTo>
                  <a:cubicBezTo>
                    <a:pt x="540" y="573"/>
                    <a:pt x="572" y="571"/>
                    <a:pt x="603" y="566"/>
                  </a:cubicBezTo>
                  <a:cubicBezTo>
                    <a:pt x="603" y="480"/>
                    <a:pt x="603" y="480"/>
                    <a:pt x="603" y="480"/>
                  </a:cubicBezTo>
                  <a:cubicBezTo>
                    <a:pt x="603" y="436"/>
                    <a:pt x="621" y="393"/>
                    <a:pt x="652" y="362"/>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sp>
          <p:nvSpPr>
            <p:cNvPr id="1491" name="Freeform 1490"/>
            <p:cNvSpPr>
              <a:spLocks/>
            </p:cNvSpPr>
            <p:nvPr/>
          </p:nvSpPr>
          <p:spPr bwMode="auto">
            <a:xfrm>
              <a:off x="2547938" y="1884363"/>
              <a:ext cx="130175" cy="204788"/>
            </a:xfrm>
            <a:custGeom>
              <a:avLst/>
              <a:gdLst>
                <a:gd name="T0" fmla="*/ 190 w 199"/>
                <a:gd name="T1" fmla="*/ 201 h 315"/>
                <a:gd name="T2" fmla="*/ 157 w 199"/>
                <a:gd name="T3" fmla="*/ 201 h 315"/>
                <a:gd name="T4" fmla="*/ 124 w 199"/>
                <a:gd name="T5" fmla="*/ 234 h 315"/>
                <a:gd name="T6" fmla="*/ 124 w 199"/>
                <a:gd name="T7" fmla="*/ 23 h 315"/>
                <a:gd name="T8" fmla="*/ 100 w 199"/>
                <a:gd name="T9" fmla="*/ 0 h 315"/>
                <a:gd name="T10" fmla="*/ 76 w 199"/>
                <a:gd name="T11" fmla="*/ 23 h 315"/>
                <a:gd name="T12" fmla="*/ 76 w 199"/>
                <a:gd name="T13" fmla="*/ 234 h 315"/>
                <a:gd name="T14" fmla="*/ 43 w 199"/>
                <a:gd name="T15" fmla="*/ 201 h 315"/>
                <a:gd name="T16" fmla="*/ 10 w 199"/>
                <a:gd name="T17" fmla="*/ 201 h 315"/>
                <a:gd name="T18" fmla="*/ 10 w 199"/>
                <a:gd name="T19" fmla="*/ 234 h 315"/>
                <a:gd name="T20" fmla="*/ 83 w 199"/>
                <a:gd name="T21" fmla="*/ 308 h 315"/>
                <a:gd name="T22" fmla="*/ 85 w 199"/>
                <a:gd name="T23" fmla="*/ 309 h 315"/>
                <a:gd name="T24" fmla="*/ 85 w 199"/>
                <a:gd name="T25" fmla="*/ 310 h 315"/>
                <a:gd name="T26" fmla="*/ 87 w 199"/>
                <a:gd name="T27" fmla="*/ 311 h 315"/>
                <a:gd name="T28" fmla="*/ 87 w 199"/>
                <a:gd name="T29" fmla="*/ 311 h 315"/>
                <a:gd name="T30" fmla="*/ 89 w 199"/>
                <a:gd name="T31" fmla="*/ 312 h 315"/>
                <a:gd name="T32" fmla="*/ 89 w 199"/>
                <a:gd name="T33" fmla="*/ 312 h 315"/>
                <a:gd name="T34" fmla="*/ 91 w 199"/>
                <a:gd name="T35" fmla="*/ 313 h 315"/>
                <a:gd name="T36" fmla="*/ 91 w 199"/>
                <a:gd name="T37" fmla="*/ 313 h 315"/>
                <a:gd name="T38" fmla="*/ 93 w 199"/>
                <a:gd name="T39" fmla="*/ 314 h 315"/>
                <a:gd name="T40" fmla="*/ 93 w 199"/>
                <a:gd name="T41" fmla="*/ 314 h 315"/>
                <a:gd name="T42" fmla="*/ 95 w 199"/>
                <a:gd name="T43" fmla="*/ 314 h 315"/>
                <a:gd name="T44" fmla="*/ 96 w 199"/>
                <a:gd name="T45" fmla="*/ 314 h 315"/>
                <a:gd name="T46" fmla="*/ 98 w 199"/>
                <a:gd name="T47" fmla="*/ 315 h 315"/>
                <a:gd name="T48" fmla="*/ 100 w 199"/>
                <a:gd name="T49" fmla="*/ 315 h 315"/>
                <a:gd name="T50" fmla="*/ 100 w 199"/>
                <a:gd name="T51" fmla="*/ 315 h 315"/>
                <a:gd name="T52" fmla="*/ 102 w 199"/>
                <a:gd name="T53" fmla="*/ 315 h 315"/>
                <a:gd name="T54" fmla="*/ 104 w 199"/>
                <a:gd name="T55" fmla="*/ 314 h 315"/>
                <a:gd name="T56" fmla="*/ 105 w 199"/>
                <a:gd name="T57" fmla="*/ 314 h 315"/>
                <a:gd name="T58" fmla="*/ 107 w 199"/>
                <a:gd name="T59" fmla="*/ 314 h 315"/>
                <a:gd name="T60" fmla="*/ 107 w 199"/>
                <a:gd name="T61" fmla="*/ 314 h 315"/>
                <a:gd name="T62" fmla="*/ 109 w 199"/>
                <a:gd name="T63" fmla="*/ 313 h 315"/>
                <a:gd name="T64" fmla="*/ 109 w 199"/>
                <a:gd name="T65" fmla="*/ 313 h 315"/>
                <a:gd name="T66" fmla="*/ 111 w 199"/>
                <a:gd name="T67" fmla="*/ 312 h 315"/>
                <a:gd name="T68" fmla="*/ 111 w 199"/>
                <a:gd name="T69" fmla="*/ 312 h 315"/>
                <a:gd name="T70" fmla="*/ 113 w 199"/>
                <a:gd name="T71" fmla="*/ 311 h 315"/>
                <a:gd name="T72" fmla="*/ 113 w 199"/>
                <a:gd name="T73" fmla="*/ 311 h 315"/>
                <a:gd name="T74" fmla="*/ 115 w 199"/>
                <a:gd name="T75" fmla="*/ 310 h 315"/>
                <a:gd name="T76" fmla="*/ 115 w 199"/>
                <a:gd name="T77" fmla="*/ 309 h 315"/>
                <a:gd name="T78" fmla="*/ 117 w 199"/>
                <a:gd name="T79" fmla="*/ 308 h 315"/>
                <a:gd name="T80" fmla="*/ 190 w 199"/>
                <a:gd name="T81" fmla="*/ 234 h 315"/>
                <a:gd name="T82" fmla="*/ 190 w 199"/>
                <a:gd name="T83" fmla="*/ 201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9" h="315">
                  <a:moveTo>
                    <a:pt x="190" y="201"/>
                  </a:moveTo>
                  <a:cubicBezTo>
                    <a:pt x="181" y="191"/>
                    <a:pt x="166" y="191"/>
                    <a:pt x="157" y="201"/>
                  </a:cubicBezTo>
                  <a:cubicBezTo>
                    <a:pt x="124" y="234"/>
                    <a:pt x="124" y="234"/>
                    <a:pt x="124" y="234"/>
                  </a:cubicBezTo>
                  <a:cubicBezTo>
                    <a:pt x="124" y="23"/>
                    <a:pt x="124" y="23"/>
                    <a:pt x="124" y="23"/>
                  </a:cubicBezTo>
                  <a:cubicBezTo>
                    <a:pt x="124" y="10"/>
                    <a:pt x="113" y="0"/>
                    <a:pt x="100" y="0"/>
                  </a:cubicBezTo>
                  <a:cubicBezTo>
                    <a:pt x="87" y="0"/>
                    <a:pt x="76" y="10"/>
                    <a:pt x="76" y="23"/>
                  </a:cubicBezTo>
                  <a:cubicBezTo>
                    <a:pt x="76" y="234"/>
                    <a:pt x="76" y="234"/>
                    <a:pt x="76" y="234"/>
                  </a:cubicBezTo>
                  <a:cubicBezTo>
                    <a:pt x="43" y="201"/>
                    <a:pt x="43" y="201"/>
                    <a:pt x="43" y="201"/>
                  </a:cubicBezTo>
                  <a:cubicBezTo>
                    <a:pt x="34" y="191"/>
                    <a:pt x="19" y="191"/>
                    <a:pt x="10" y="201"/>
                  </a:cubicBezTo>
                  <a:cubicBezTo>
                    <a:pt x="0" y="210"/>
                    <a:pt x="0" y="225"/>
                    <a:pt x="10" y="234"/>
                  </a:cubicBezTo>
                  <a:cubicBezTo>
                    <a:pt x="83" y="308"/>
                    <a:pt x="83" y="308"/>
                    <a:pt x="83" y="308"/>
                  </a:cubicBezTo>
                  <a:cubicBezTo>
                    <a:pt x="84" y="308"/>
                    <a:pt x="84" y="309"/>
                    <a:pt x="85" y="309"/>
                  </a:cubicBezTo>
                  <a:cubicBezTo>
                    <a:pt x="85" y="310"/>
                    <a:pt x="85" y="310"/>
                    <a:pt x="85" y="310"/>
                  </a:cubicBezTo>
                  <a:cubicBezTo>
                    <a:pt x="86" y="310"/>
                    <a:pt x="86" y="310"/>
                    <a:pt x="87" y="311"/>
                  </a:cubicBezTo>
                  <a:cubicBezTo>
                    <a:pt x="87" y="311"/>
                    <a:pt x="87" y="311"/>
                    <a:pt x="87" y="311"/>
                  </a:cubicBezTo>
                  <a:cubicBezTo>
                    <a:pt x="88" y="311"/>
                    <a:pt x="88" y="312"/>
                    <a:pt x="89" y="312"/>
                  </a:cubicBezTo>
                  <a:cubicBezTo>
                    <a:pt x="89" y="312"/>
                    <a:pt x="89" y="312"/>
                    <a:pt x="89" y="312"/>
                  </a:cubicBezTo>
                  <a:cubicBezTo>
                    <a:pt x="90" y="312"/>
                    <a:pt x="90" y="313"/>
                    <a:pt x="91" y="313"/>
                  </a:cubicBezTo>
                  <a:cubicBezTo>
                    <a:pt x="91" y="313"/>
                    <a:pt x="91" y="313"/>
                    <a:pt x="91" y="313"/>
                  </a:cubicBezTo>
                  <a:cubicBezTo>
                    <a:pt x="92" y="313"/>
                    <a:pt x="92" y="313"/>
                    <a:pt x="93" y="314"/>
                  </a:cubicBezTo>
                  <a:cubicBezTo>
                    <a:pt x="93" y="314"/>
                    <a:pt x="93" y="314"/>
                    <a:pt x="93" y="314"/>
                  </a:cubicBezTo>
                  <a:cubicBezTo>
                    <a:pt x="94" y="314"/>
                    <a:pt x="95" y="314"/>
                    <a:pt x="95" y="314"/>
                  </a:cubicBezTo>
                  <a:cubicBezTo>
                    <a:pt x="96" y="314"/>
                    <a:pt x="96" y="314"/>
                    <a:pt x="96" y="314"/>
                  </a:cubicBezTo>
                  <a:cubicBezTo>
                    <a:pt x="96" y="314"/>
                    <a:pt x="97" y="314"/>
                    <a:pt x="98" y="315"/>
                  </a:cubicBezTo>
                  <a:cubicBezTo>
                    <a:pt x="98" y="315"/>
                    <a:pt x="99" y="315"/>
                    <a:pt x="100" y="315"/>
                  </a:cubicBezTo>
                  <a:cubicBezTo>
                    <a:pt x="100" y="315"/>
                    <a:pt x="100" y="315"/>
                    <a:pt x="100" y="315"/>
                  </a:cubicBezTo>
                  <a:cubicBezTo>
                    <a:pt x="101" y="315"/>
                    <a:pt x="101" y="315"/>
                    <a:pt x="102" y="315"/>
                  </a:cubicBezTo>
                  <a:cubicBezTo>
                    <a:pt x="103" y="314"/>
                    <a:pt x="103" y="314"/>
                    <a:pt x="104" y="314"/>
                  </a:cubicBezTo>
                  <a:cubicBezTo>
                    <a:pt x="105" y="314"/>
                    <a:pt x="105" y="314"/>
                    <a:pt x="105" y="314"/>
                  </a:cubicBezTo>
                  <a:cubicBezTo>
                    <a:pt x="105" y="314"/>
                    <a:pt x="106" y="314"/>
                    <a:pt x="107" y="314"/>
                  </a:cubicBezTo>
                  <a:cubicBezTo>
                    <a:pt x="107" y="314"/>
                    <a:pt x="107" y="314"/>
                    <a:pt x="107" y="314"/>
                  </a:cubicBezTo>
                  <a:cubicBezTo>
                    <a:pt x="107" y="313"/>
                    <a:pt x="108" y="313"/>
                    <a:pt x="109" y="313"/>
                  </a:cubicBezTo>
                  <a:cubicBezTo>
                    <a:pt x="109" y="313"/>
                    <a:pt x="109" y="313"/>
                    <a:pt x="109" y="313"/>
                  </a:cubicBezTo>
                  <a:cubicBezTo>
                    <a:pt x="110" y="313"/>
                    <a:pt x="110" y="312"/>
                    <a:pt x="111" y="312"/>
                  </a:cubicBezTo>
                  <a:cubicBezTo>
                    <a:pt x="111" y="312"/>
                    <a:pt x="111" y="312"/>
                    <a:pt x="111" y="312"/>
                  </a:cubicBezTo>
                  <a:cubicBezTo>
                    <a:pt x="112" y="312"/>
                    <a:pt x="112" y="311"/>
                    <a:pt x="113" y="311"/>
                  </a:cubicBezTo>
                  <a:cubicBezTo>
                    <a:pt x="113" y="311"/>
                    <a:pt x="113" y="311"/>
                    <a:pt x="113" y="311"/>
                  </a:cubicBezTo>
                  <a:cubicBezTo>
                    <a:pt x="114" y="310"/>
                    <a:pt x="114" y="310"/>
                    <a:pt x="115" y="310"/>
                  </a:cubicBezTo>
                  <a:cubicBezTo>
                    <a:pt x="115" y="309"/>
                    <a:pt x="115" y="309"/>
                    <a:pt x="115" y="309"/>
                  </a:cubicBezTo>
                  <a:cubicBezTo>
                    <a:pt x="116" y="309"/>
                    <a:pt x="116" y="308"/>
                    <a:pt x="117" y="308"/>
                  </a:cubicBezTo>
                  <a:cubicBezTo>
                    <a:pt x="190" y="234"/>
                    <a:pt x="190" y="234"/>
                    <a:pt x="190" y="234"/>
                  </a:cubicBezTo>
                  <a:cubicBezTo>
                    <a:pt x="199" y="225"/>
                    <a:pt x="199" y="210"/>
                    <a:pt x="190" y="201"/>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endParaRPr>
            </a:p>
          </p:txBody>
        </p:sp>
      </p:grpSp>
      <p:grpSp>
        <p:nvGrpSpPr>
          <p:cNvPr id="1501" name="Group 1500"/>
          <p:cNvGrpSpPr/>
          <p:nvPr/>
        </p:nvGrpSpPr>
        <p:grpSpPr>
          <a:xfrm>
            <a:off x="643113" y="1676384"/>
            <a:ext cx="2525589" cy="1056107"/>
            <a:chOff x="759006" y="1608519"/>
            <a:chExt cx="2525589" cy="1056107"/>
          </a:xfrm>
        </p:grpSpPr>
        <p:grpSp>
          <p:nvGrpSpPr>
            <p:cNvPr id="1502" name="Group 4"/>
            <p:cNvGrpSpPr>
              <a:grpSpLocks noChangeAspect="1"/>
            </p:cNvGrpSpPr>
            <p:nvPr/>
          </p:nvGrpSpPr>
          <p:grpSpPr bwMode="auto">
            <a:xfrm>
              <a:off x="1076722" y="1608519"/>
              <a:ext cx="220931" cy="387207"/>
              <a:chOff x="2404" y="264"/>
              <a:chExt cx="2102" cy="3684"/>
            </a:xfrm>
          </p:grpSpPr>
          <p:sp>
            <p:nvSpPr>
              <p:cNvPr id="1692"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93"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94"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95"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96"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97"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503" name="Group 4"/>
            <p:cNvGrpSpPr>
              <a:grpSpLocks noChangeAspect="1"/>
            </p:cNvGrpSpPr>
            <p:nvPr/>
          </p:nvGrpSpPr>
          <p:grpSpPr bwMode="auto">
            <a:xfrm>
              <a:off x="1550645" y="1608519"/>
              <a:ext cx="220931" cy="387207"/>
              <a:chOff x="2404" y="264"/>
              <a:chExt cx="2102" cy="3684"/>
            </a:xfrm>
          </p:grpSpPr>
          <p:sp>
            <p:nvSpPr>
              <p:cNvPr id="1686"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87"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88"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89"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90"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91"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504" name="Group 4"/>
            <p:cNvGrpSpPr>
              <a:grpSpLocks noChangeAspect="1"/>
            </p:cNvGrpSpPr>
            <p:nvPr/>
          </p:nvGrpSpPr>
          <p:grpSpPr bwMode="auto">
            <a:xfrm>
              <a:off x="2024568" y="1608519"/>
              <a:ext cx="220931" cy="387207"/>
              <a:chOff x="2404" y="264"/>
              <a:chExt cx="2102" cy="3684"/>
            </a:xfrm>
          </p:grpSpPr>
          <p:sp>
            <p:nvSpPr>
              <p:cNvPr id="1680"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81"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82"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83"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84"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85"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505" name="Group 4"/>
            <p:cNvGrpSpPr>
              <a:grpSpLocks noChangeAspect="1"/>
            </p:cNvGrpSpPr>
            <p:nvPr/>
          </p:nvGrpSpPr>
          <p:grpSpPr bwMode="auto">
            <a:xfrm>
              <a:off x="2498492" y="1608519"/>
              <a:ext cx="220931" cy="387207"/>
              <a:chOff x="2404" y="264"/>
              <a:chExt cx="2102" cy="3684"/>
            </a:xfrm>
          </p:grpSpPr>
          <p:sp>
            <p:nvSpPr>
              <p:cNvPr id="1674"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75"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76"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77"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78"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79"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cxnSp>
          <p:nvCxnSpPr>
            <p:cNvPr id="1506" name="Straight Connector 1505"/>
            <p:cNvCxnSpPr>
              <a:stCxn id="1532" idx="2"/>
            </p:cNvCxnSpPr>
            <p:nvPr/>
          </p:nvCxnSpPr>
          <p:spPr>
            <a:xfrm flipH="1">
              <a:off x="1185796" y="1997411"/>
              <a:ext cx="1392" cy="242216"/>
            </a:xfrm>
            <a:prstGeom prst="line">
              <a:avLst/>
            </a:prstGeom>
            <a:noFill/>
            <a:ln w="3175" cap="flat" cmpd="sng" algn="ctr">
              <a:solidFill>
                <a:srgbClr val="00BCEB">
                  <a:shade val="95000"/>
                  <a:satMod val="105000"/>
                </a:srgbClr>
              </a:solidFill>
              <a:prstDash val="solid"/>
            </a:ln>
            <a:effectLst/>
          </p:spPr>
        </p:cxnSp>
        <p:cxnSp>
          <p:nvCxnSpPr>
            <p:cNvPr id="1507" name="Straight Connector 1506"/>
            <p:cNvCxnSpPr/>
            <p:nvPr/>
          </p:nvCxnSpPr>
          <p:spPr>
            <a:xfrm>
              <a:off x="1183760" y="1998306"/>
              <a:ext cx="450272" cy="238054"/>
            </a:xfrm>
            <a:prstGeom prst="line">
              <a:avLst/>
            </a:prstGeom>
            <a:noFill/>
            <a:ln w="3175" cap="flat" cmpd="sng" algn="ctr">
              <a:solidFill>
                <a:srgbClr val="00BCEB">
                  <a:shade val="95000"/>
                  <a:satMod val="105000"/>
                </a:srgbClr>
              </a:solidFill>
              <a:prstDash val="solid"/>
            </a:ln>
            <a:effectLst/>
          </p:spPr>
        </p:cxnSp>
        <p:cxnSp>
          <p:nvCxnSpPr>
            <p:cNvPr id="1508" name="Straight Connector 1507"/>
            <p:cNvCxnSpPr>
              <a:stCxn id="1532" idx="2"/>
            </p:cNvCxnSpPr>
            <p:nvPr/>
          </p:nvCxnSpPr>
          <p:spPr>
            <a:xfrm>
              <a:off x="1187188" y="1997411"/>
              <a:ext cx="947144" cy="239051"/>
            </a:xfrm>
            <a:prstGeom prst="line">
              <a:avLst/>
            </a:prstGeom>
            <a:noFill/>
            <a:ln w="3175" cap="flat" cmpd="sng" algn="ctr">
              <a:solidFill>
                <a:srgbClr val="00BCEB">
                  <a:shade val="95000"/>
                  <a:satMod val="105000"/>
                </a:srgbClr>
              </a:solidFill>
              <a:prstDash val="solid"/>
            </a:ln>
            <a:effectLst/>
          </p:spPr>
        </p:cxnSp>
        <p:cxnSp>
          <p:nvCxnSpPr>
            <p:cNvPr id="1509" name="Straight Connector 1508"/>
            <p:cNvCxnSpPr>
              <a:stCxn id="1532" idx="2"/>
            </p:cNvCxnSpPr>
            <p:nvPr/>
          </p:nvCxnSpPr>
          <p:spPr>
            <a:xfrm>
              <a:off x="1187188" y="1997411"/>
              <a:ext cx="1414679" cy="239051"/>
            </a:xfrm>
            <a:prstGeom prst="line">
              <a:avLst/>
            </a:prstGeom>
            <a:noFill/>
            <a:ln w="3175" cap="flat" cmpd="sng" algn="ctr">
              <a:solidFill>
                <a:srgbClr val="00BCEB">
                  <a:shade val="95000"/>
                  <a:satMod val="105000"/>
                </a:srgbClr>
              </a:solidFill>
              <a:prstDash val="solid"/>
            </a:ln>
            <a:effectLst/>
          </p:spPr>
        </p:cxnSp>
        <p:cxnSp>
          <p:nvCxnSpPr>
            <p:cNvPr id="1510" name="Straight Connector 1509"/>
            <p:cNvCxnSpPr>
              <a:stCxn id="1533" idx="2"/>
            </p:cNvCxnSpPr>
            <p:nvPr/>
          </p:nvCxnSpPr>
          <p:spPr>
            <a:xfrm flipH="1">
              <a:off x="1183760" y="1995726"/>
              <a:ext cx="484245" cy="240075"/>
            </a:xfrm>
            <a:prstGeom prst="line">
              <a:avLst/>
            </a:prstGeom>
            <a:noFill/>
            <a:ln w="3175" cap="flat" cmpd="sng" algn="ctr">
              <a:solidFill>
                <a:srgbClr val="00BCEB">
                  <a:shade val="95000"/>
                  <a:satMod val="105000"/>
                </a:srgbClr>
              </a:solidFill>
              <a:prstDash val="solid"/>
            </a:ln>
            <a:effectLst/>
          </p:spPr>
        </p:cxnSp>
        <p:cxnSp>
          <p:nvCxnSpPr>
            <p:cNvPr id="1511" name="Straight Connector 1510"/>
            <p:cNvCxnSpPr/>
            <p:nvPr/>
          </p:nvCxnSpPr>
          <p:spPr>
            <a:xfrm flipH="1">
              <a:off x="1650159" y="1998306"/>
              <a:ext cx="14418" cy="238156"/>
            </a:xfrm>
            <a:prstGeom prst="line">
              <a:avLst/>
            </a:prstGeom>
            <a:noFill/>
            <a:ln w="3175" cap="flat" cmpd="sng" algn="ctr">
              <a:solidFill>
                <a:srgbClr val="00BCEB">
                  <a:shade val="95000"/>
                  <a:satMod val="105000"/>
                </a:srgbClr>
              </a:solidFill>
              <a:prstDash val="solid"/>
            </a:ln>
            <a:effectLst/>
          </p:spPr>
        </p:cxnSp>
        <p:cxnSp>
          <p:nvCxnSpPr>
            <p:cNvPr id="1512" name="Straight Connector 1511"/>
            <p:cNvCxnSpPr>
              <a:stCxn id="1533" idx="2"/>
            </p:cNvCxnSpPr>
            <p:nvPr/>
          </p:nvCxnSpPr>
          <p:spPr>
            <a:xfrm>
              <a:off x="1668005" y="1995726"/>
              <a:ext cx="466327" cy="233999"/>
            </a:xfrm>
            <a:prstGeom prst="line">
              <a:avLst/>
            </a:prstGeom>
            <a:noFill/>
            <a:ln w="3175" cap="flat" cmpd="sng" algn="ctr">
              <a:solidFill>
                <a:srgbClr val="00BCEB">
                  <a:shade val="95000"/>
                  <a:satMod val="105000"/>
                </a:srgbClr>
              </a:solidFill>
              <a:prstDash val="solid"/>
            </a:ln>
            <a:effectLst/>
          </p:spPr>
        </p:cxnSp>
        <p:cxnSp>
          <p:nvCxnSpPr>
            <p:cNvPr id="1513" name="Straight Connector 1512"/>
            <p:cNvCxnSpPr>
              <a:stCxn id="1533" idx="2"/>
            </p:cNvCxnSpPr>
            <p:nvPr/>
          </p:nvCxnSpPr>
          <p:spPr>
            <a:xfrm>
              <a:off x="1668005" y="1995726"/>
              <a:ext cx="938876" cy="243901"/>
            </a:xfrm>
            <a:prstGeom prst="line">
              <a:avLst/>
            </a:prstGeom>
            <a:noFill/>
            <a:ln w="3175" cap="flat" cmpd="sng" algn="ctr">
              <a:solidFill>
                <a:srgbClr val="00BCEB">
                  <a:shade val="95000"/>
                  <a:satMod val="105000"/>
                </a:srgbClr>
              </a:solidFill>
              <a:prstDash val="solid"/>
            </a:ln>
            <a:effectLst/>
          </p:spPr>
        </p:cxnSp>
        <p:cxnSp>
          <p:nvCxnSpPr>
            <p:cNvPr id="1514" name="Straight Connector 1513"/>
            <p:cNvCxnSpPr>
              <a:stCxn id="1534" idx="2"/>
            </p:cNvCxnSpPr>
            <p:nvPr/>
          </p:nvCxnSpPr>
          <p:spPr>
            <a:xfrm flipH="1">
              <a:off x="2130654" y="1997411"/>
              <a:ext cx="11784" cy="245381"/>
            </a:xfrm>
            <a:prstGeom prst="line">
              <a:avLst/>
            </a:prstGeom>
            <a:noFill/>
            <a:ln w="3175" cap="flat" cmpd="sng" algn="ctr">
              <a:solidFill>
                <a:srgbClr val="00BCEB">
                  <a:shade val="95000"/>
                  <a:satMod val="105000"/>
                </a:srgbClr>
              </a:solidFill>
              <a:prstDash val="solid"/>
            </a:ln>
            <a:effectLst/>
          </p:spPr>
        </p:cxnSp>
        <p:cxnSp>
          <p:nvCxnSpPr>
            <p:cNvPr id="1515" name="Straight Connector 1514"/>
            <p:cNvCxnSpPr/>
            <p:nvPr/>
          </p:nvCxnSpPr>
          <p:spPr>
            <a:xfrm flipH="1">
              <a:off x="1652350" y="1998306"/>
              <a:ext cx="486660" cy="237994"/>
            </a:xfrm>
            <a:prstGeom prst="line">
              <a:avLst/>
            </a:prstGeom>
            <a:noFill/>
            <a:ln w="3175" cap="flat" cmpd="sng" algn="ctr">
              <a:solidFill>
                <a:srgbClr val="00BCEB">
                  <a:shade val="95000"/>
                  <a:satMod val="105000"/>
                </a:srgbClr>
              </a:solidFill>
              <a:prstDash val="solid"/>
            </a:ln>
            <a:effectLst/>
          </p:spPr>
        </p:cxnSp>
        <p:cxnSp>
          <p:nvCxnSpPr>
            <p:cNvPr id="1516" name="Straight Connector 1515"/>
            <p:cNvCxnSpPr>
              <a:stCxn id="1534" idx="2"/>
            </p:cNvCxnSpPr>
            <p:nvPr/>
          </p:nvCxnSpPr>
          <p:spPr>
            <a:xfrm flipH="1">
              <a:off x="1177698" y="1997411"/>
              <a:ext cx="964740" cy="238390"/>
            </a:xfrm>
            <a:prstGeom prst="line">
              <a:avLst/>
            </a:prstGeom>
            <a:noFill/>
            <a:ln w="3175" cap="flat" cmpd="sng" algn="ctr">
              <a:solidFill>
                <a:srgbClr val="00BCEB">
                  <a:shade val="95000"/>
                  <a:satMod val="105000"/>
                </a:srgbClr>
              </a:solidFill>
              <a:prstDash val="solid"/>
            </a:ln>
            <a:effectLst/>
          </p:spPr>
        </p:cxnSp>
        <p:cxnSp>
          <p:nvCxnSpPr>
            <p:cNvPr id="1517" name="Straight Connector 1516"/>
            <p:cNvCxnSpPr>
              <a:stCxn id="1534" idx="2"/>
            </p:cNvCxnSpPr>
            <p:nvPr/>
          </p:nvCxnSpPr>
          <p:spPr>
            <a:xfrm>
              <a:off x="2142438" y="1997411"/>
              <a:ext cx="452845" cy="242216"/>
            </a:xfrm>
            <a:prstGeom prst="line">
              <a:avLst/>
            </a:prstGeom>
            <a:noFill/>
            <a:ln w="3175" cap="flat" cmpd="sng" algn="ctr">
              <a:solidFill>
                <a:srgbClr val="00BCEB">
                  <a:shade val="95000"/>
                  <a:satMod val="105000"/>
                </a:srgbClr>
              </a:solidFill>
              <a:prstDash val="solid"/>
            </a:ln>
            <a:effectLst/>
          </p:spPr>
        </p:cxnSp>
        <p:cxnSp>
          <p:nvCxnSpPr>
            <p:cNvPr id="1518" name="Straight Connector 1517"/>
            <p:cNvCxnSpPr>
              <a:stCxn id="1535" idx="2"/>
            </p:cNvCxnSpPr>
            <p:nvPr/>
          </p:nvCxnSpPr>
          <p:spPr>
            <a:xfrm>
              <a:off x="2606881" y="1997411"/>
              <a:ext cx="0" cy="245381"/>
            </a:xfrm>
            <a:prstGeom prst="line">
              <a:avLst/>
            </a:prstGeom>
            <a:noFill/>
            <a:ln w="3175" cap="flat" cmpd="sng" algn="ctr">
              <a:solidFill>
                <a:srgbClr val="00BCEB">
                  <a:shade val="95000"/>
                  <a:satMod val="105000"/>
                </a:srgbClr>
              </a:solidFill>
              <a:prstDash val="solid"/>
            </a:ln>
            <a:effectLst/>
          </p:spPr>
        </p:cxnSp>
        <p:cxnSp>
          <p:nvCxnSpPr>
            <p:cNvPr id="1519" name="Straight Connector 1518"/>
            <p:cNvCxnSpPr/>
            <p:nvPr/>
          </p:nvCxnSpPr>
          <p:spPr>
            <a:xfrm flipH="1">
              <a:off x="2139010" y="1998306"/>
              <a:ext cx="464443" cy="241321"/>
            </a:xfrm>
            <a:prstGeom prst="line">
              <a:avLst/>
            </a:prstGeom>
            <a:noFill/>
            <a:ln w="3175" cap="flat" cmpd="sng" algn="ctr">
              <a:solidFill>
                <a:srgbClr val="00BCEB">
                  <a:shade val="95000"/>
                  <a:satMod val="105000"/>
                </a:srgbClr>
              </a:solidFill>
              <a:prstDash val="solid"/>
            </a:ln>
            <a:effectLst/>
          </p:spPr>
        </p:cxnSp>
        <p:cxnSp>
          <p:nvCxnSpPr>
            <p:cNvPr id="1520" name="Straight Connector 1519"/>
            <p:cNvCxnSpPr>
              <a:stCxn id="1535" idx="2"/>
            </p:cNvCxnSpPr>
            <p:nvPr/>
          </p:nvCxnSpPr>
          <p:spPr>
            <a:xfrm flipH="1">
              <a:off x="1632813" y="1997411"/>
              <a:ext cx="974068" cy="238390"/>
            </a:xfrm>
            <a:prstGeom prst="line">
              <a:avLst/>
            </a:prstGeom>
            <a:noFill/>
            <a:ln w="3175" cap="flat" cmpd="sng" algn="ctr">
              <a:solidFill>
                <a:srgbClr val="00BCEB">
                  <a:shade val="95000"/>
                  <a:satMod val="105000"/>
                </a:srgbClr>
              </a:solidFill>
              <a:prstDash val="solid"/>
            </a:ln>
            <a:effectLst/>
          </p:spPr>
        </p:cxnSp>
        <p:cxnSp>
          <p:nvCxnSpPr>
            <p:cNvPr id="1521" name="Straight Connector 1520"/>
            <p:cNvCxnSpPr>
              <a:stCxn id="1535" idx="2"/>
            </p:cNvCxnSpPr>
            <p:nvPr/>
          </p:nvCxnSpPr>
          <p:spPr>
            <a:xfrm flipH="1">
              <a:off x="1185796" y="1997411"/>
              <a:ext cx="1421085" cy="239051"/>
            </a:xfrm>
            <a:prstGeom prst="line">
              <a:avLst/>
            </a:prstGeom>
            <a:noFill/>
            <a:ln w="3175" cap="flat" cmpd="sng" algn="ctr">
              <a:solidFill>
                <a:srgbClr val="00BCEB">
                  <a:shade val="95000"/>
                  <a:satMod val="105000"/>
                </a:srgbClr>
              </a:solidFill>
              <a:prstDash val="solid"/>
            </a:ln>
            <a:effectLst/>
          </p:spPr>
        </p:cxnSp>
        <p:pic>
          <p:nvPicPr>
            <p:cNvPr id="1522" name="Picture 15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1" y="1680211"/>
              <a:ext cx="304318" cy="304913"/>
            </a:xfrm>
            <a:prstGeom prst="rect">
              <a:avLst/>
            </a:prstGeom>
          </p:spPr>
        </p:pic>
        <p:sp>
          <p:nvSpPr>
            <p:cNvPr id="1523" name="Rectangle 1522">
              <a:extLst>
                <a:ext uri="{FF2B5EF4-FFF2-40B4-BE49-F238E27FC236}">
                  <a16:creationId xmlns:a16="http://schemas.microsoft.com/office/drawing/2014/main" id="{70462A1D-E196-8049-95BF-85A07ACDD5F5}"/>
                </a:ext>
              </a:extLst>
            </p:cNvPr>
            <p:cNvSpPr/>
            <p:nvPr/>
          </p:nvSpPr>
          <p:spPr>
            <a:xfrm>
              <a:off x="2810906" y="1942781"/>
              <a:ext cx="473689" cy="313932"/>
            </a:xfrm>
            <a:prstGeom prst="rect">
              <a:avLst/>
            </a:prstGeom>
          </p:spPr>
          <p:txBody>
            <a:bodyPr wrap="square"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D274D"/>
                  </a:solidFill>
                  <a:effectLst/>
                  <a:uLnTx/>
                  <a:uFillTx/>
                  <a:latin typeface="CiscoSansTT ExtraLight"/>
                </a:rPr>
                <a:t>Nexus</a:t>
              </a:r>
              <a:br>
                <a:rPr kumimoji="0" lang="en-US" sz="800" b="0" i="0" u="none" strike="noStrike" kern="0" cap="none" spc="0" normalizeH="0" baseline="0" noProof="0" dirty="0">
                  <a:ln>
                    <a:noFill/>
                  </a:ln>
                  <a:solidFill>
                    <a:srgbClr val="0D274D"/>
                  </a:solidFill>
                  <a:effectLst/>
                  <a:uLnTx/>
                  <a:uFillTx/>
                  <a:latin typeface="CiscoSansTT ExtraLight"/>
                </a:rPr>
              </a:br>
              <a:r>
                <a:rPr kumimoji="0" lang="en-US" sz="800" b="0" i="0" u="none" strike="noStrike" kern="0" cap="none" spc="0" normalizeH="0" baseline="0" noProof="0" dirty="0">
                  <a:ln>
                    <a:noFill/>
                  </a:ln>
                  <a:solidFill>
                    <a:srgbClr val="0D274D"/>
                  </a:solidFill>
                  <a:effectLst/>
                  <a:uLnTx/>
                  <a:uFillTx/>
                  <a:latin typeface="CiscoSansTT ExtraLight"/>
                </a:rPr>
                <a:t>9000</a:t>
              </a:r>
            </a:p>
          </p:txBody>
        </p:sp>
        <p:grpSp>
          <p:nvGrpSpPr>
            <p:cNvPr id="1524" name="Group 1523"/>
            <p:cNvGrpSpPr/>
            <p:nvPr/>
          </p:nvGrpSpPr>
          <p:grpSpPr>
            <a:xfrm>
              <a:off x="759006" y="2239627"/>
              <a:ext cx="309160" cy="424999"/>
              <a:chOff x="624127" y="2239627"/>
              <a:chExt cx="309160" cy="424999"/>
            </a:xfrm>
          </p:grpSpPr>
          <p:sp>
            <p:nvSpPr>
              <p:cNvPr id="1652" name="Freeform 296"/>
              <p:cNvSpPr>
                <a:spLocks/>
              </p:cNvSpPr>
              <p:nvPr/>
            </p:nvSpPr>
            <p:spPr bwMode="auto">
              <a:xfrm>
                <a:off x="624127"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53" name="Line 297"/>
              <p:cNvSpPr>
                <a:spLocks noChangeShapeType="1"/>
              </p:cNvSpPr>
              <p:nvPr/>
            </p:nvSpPr>
            <p:spPr bwMode="auto">
              <a:xfrm flipV="1">
                <a:off x="654290"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54" name="Line 298"/>
              <p:cNvSpPr>
                <a:spLocks noChangeShapeType="1"/>
              </p:cNvSpPr>
              <p:nvPr/>
            </p:nvSpPr>
            <p:spPr bwMode="auto">
              <a:xfrm flipV="1">
                <a:off x="684452"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55" name="Line 299"/>
              <p:cNvSpPr>
                <a:spLocks noChangeShapeType="1"/>
              </p:cNvSpPr>
              <p:nvPr/>
            </p:nvSpPr>
            <p:spPr bwMode="auto">
              <a:xfrm flipV="1">
                <a:off x="716202"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56" name="Line 300"/>
              <p:cNvSpPr>
                <a:spLocks noChangeShapeType="1"/>
              </p:cNvSpPr>
              <p:nvPr/>
            </p:nvSpPr>
            <p:spPr bwMode="auto">
              <a:xfrm flipV="1">
                <a:off x="744777"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57" name="Line 301"/>
              <p:cNvSpPr>
                <a:spLocks noChangeShapeType="1"/>
              </p:cNvSpPr>
              <p:nvPr/>
            </p:nvSpPr>
            <p:spPr bwMode="auto">
              <a:xfrm flipV="1">
                <a:off x="774940"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658" name="Straight Connector 1657"/>
              <p:cNvCxnSpPr/>
              <p:nvPr/>
            </p:nvCxnSpPr>
            <p:spPr>
              <a:xfrm flipH="1">
                <a:off x="688464" y="2341070"/>
                <a:ext cx="1392" cy="144000"/>
              </a:xfrm>
              <a:prstGeom prst="line">
                <a:avLst/>
              </a:prstGeom>
              <a:noFill/>
              <a:ln w="3175" cap="flat" cmpd="sng" algn="ctr">
                <a:solidFill>
                  <a:srgbClr val="00BCEB">
                    <a:shade val="95000"/>
                    <a:satMod val="105000"/>
                  </a:srgbClr>
                </a:solidFill>
                <a:prstDash val="solid"/>
              </a:ln>
              <a:effectLst/>
            </p:spPr>
          </p:cxnSp>
          <p:cxnSp>
            <p:nvCxnSpPr>
              <p:cNvPr id="1659" name="Straight Connector 1658"/>
              <p:cNvCxnSpPr/>
              <p:nvPr/>
            </p:nvCxnSpPr>
            <p:spPr>
              <a:xfrm flipH="1">
                <a:off x="845805" y="2341070"/>
                <a:ext cx="1392" cy="144000"/>
              </a:xfrm>
              <a:prstGeom prst="line">
                <a:avLst/>
              </a:prstGeom>
              <a:noFill/>
              <a:ln w="3175" cap="flat" cmpd="sng" algn="ctr">
                <a:solidFill>
                  <a:srgbClr val="00BCEB">
                    <a:shade val="95000"/>
                    <a:satMod val="105000"/>
                  </a:srgbClr>
                </a:solidFill>
                <a:prstDash val="solid"/>
              </a:ln>
              <a:effectLst/>
            </p:spPr>
          </p:cxnSp>
          <p:grpSp>
            <p:nvGrpSpPr>
              <p:cNvPr id="1660" name="Group 4"/>
              <p:cNvGrpSpPr>
                <a:grpSpLocks noChangeAspect="1"/>
              </p:cNvGrpSpPr>
              <p:nvPr/>
            </p:nvGrpSpPr>
            <p:grpSpPr bwMode="auto">
              <a:xfrm>
                <a:off x="635641" y="2477030"/>
                <a:ext cx="107038" cy="187596"/>
                <a:chOff x="2404" y="264"/>
                <a:chExt cx="2102" cy="3684"/>
              </a:xfrm>
            </p:grpSpPr>
            <p:sp>
              <p:nvSpPr>
                <p:cNvPr id="1668"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69"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70"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71"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72"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73"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661" name="Group 4"/>
              <p:cNvGrpSpPr>
                <a:grpSpLocks noChangeAspect="1"/>
              </p:cNvGrpSpPr>
              <p:nvPr/>
            </p:nvGrpSpPr>
            <p:grpSpPr bwMode="auto">
              <a:xfrm>
                <a:off x="792982" y="2477030"/>
                <a:ext cx="107038" cy="187596"/>
                <a:chOff x="2404" y="264"/>
                <a:chExt cx="2102" cy="3684"/>
              </a:xfrm>
            </p:grpSpPr>
            <p:sp>
              <p:nvSpPr>
                <p:cNvPr id="1662"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63"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64"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65"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66"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67"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525" name="Group 1524"/>
            <p:cNvGrpSpPr/>
            <p:nvPr/>
          </p:nvGrpSpPr>
          <p:grpSpPr>
            <a:xfrm>
              <a:off x="1152801" y="2239627"/>
              <a:ext cx="309160" cy="424999"/>
              <a:chOff x="1098050" y="2239627"/>
              <a:chExt cx="309160" cy="424999"/>
            </a:xfrm>
          </p:grpSpPr>
          <p:sp>
            <p:nvSpPr>
              <p:cNvPr id="1630" name="Freeform 296"/>
              <p:cNvSpPr>
                <a:spLocks/>
              </p:cNvSpPr>
              <p:nvPr/>
            </p:nvSpPr>
            <p:spPr bwMode="auto">
              <a:xfrm>
                <a:off x="1098050"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31" name="Line 297"/>
              <p:cNvSpPr>
                <a:spLocks noChangeShapeType="1"/>
              </p:cNvSpPr>
              <p:nvPr/>
            </p:nvSpPr>
            <p:spPr bwMode="auto">
              <a:xfrm flipV="1">
                <a:off x="1128213"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32" name="Line 298"/>
              <p:cNvSpPr>
                <a:spLocks noChangeShapeType="1"/>
              </p:cNvSpPr>
              <p:nvPr/>
            </p:nvSpPr>
            <p:spPr bwMode="auto">
              <a:xfrm flipV="1">
                <a:off x="115837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33" name="Line 299"/>
              <p:cNvSpPr>
                <a:spLocks noChangeShapeType="1"/>
              </p:cNvSpPr>
              <p:nvPr/>
            </p:nvSpPr>
            <p:spPr bwMode="auto">
              <a:xfrm flipV="1">
                <a:off x="119012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34" name="Line 300"/>
              <p:cNvSpPr>
                <a:spLocks noChangeShapeType="1"/>
              </p:cNvSpPr>
              <p:nvPr/>
            </p:nvSpPr>
            <p:spPr bwMode="auto">
              <a:xfrm flipV="1">
                <a:off x="1218700"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35" name="Line 301"/>
              <p:cNvSpPr>
                <a:spLocks noChangeShapeType="1"/>
              </p:cNvSpPr>
              <p:nvPr/>
            </p:nvSpPr>
            <p:spPr bwMode="auto">
              <a:xfrm flipV="1">
                <a:off x="1248863"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636" name="Straight Connector 1635"/>
              <p:cNvCxnSpPr/>
              <p:nvPr/>
            </p:nvCxnSpPr>
            <p:spPr>
              <a:xfrm flipH="1">
                <a:off x="1162387" y="2341070"/>
                <a:ext cx="1392" cy="144000"/>
              </a:xfrm>
              <a:prstGeom prst="line">
                <a:avLst/>
              </a:prstGeom>
              <a:noFill/>
              <a:ln w="3175" cap="flat" cmpd="sng" algn="ctr">
                <a:solidFill>
                  <a:srgbClr val="00BCEB">
                    <a:shade val="95000"/>
                    <a:satMod val="105000"/>
                  </a:srgbClr>
                </a:solidFill>
                <a:prstDash val="solid"/>
              </a:ln>
              <a:effectLst/>
            </p:spPr>
          </p:cxnSp>
          <p:cxnSp>
            <p:nvCxnSpPr>
              <p:cNvPr id="1637" name="Straight Connector 1636"/>
              <p:cNvCxnSpPr/>
              <p:nvPr/>
            </p:nvCxnSpPr>
            <p:spPr>
              <a:xfrm flipH="1">
                <a:off x="1319728" y="2341070"/>
                <a:ext cx="1392" cy="144000"/>
              </a:xfrm>
              <a:prstGeom prst="line">
                <a:avLst/>
              </a:prstGeom>
              <a:noFill/>
              <a:ln w="3175" cap="flat" cmpd="sng" algn="ctr">
                <a:solidFill>
                  <a:srgbClr val="00BCEB">
                    <a:shade val="95000"/>
                    <a:satMod val="105000"/>
                  </a:srgbClr>
                </a:solidFill>
                <a:prstDash val="solid"/>
              </a:ln>
              <a:effectLst/>
            </p:spPr>
          </p:cxnSp>
          <p:grpSp>
            <p:nvGrpSpPr>
              <p:cNvPr id="1638" name="Group 4"/>
              <p:cNvGrpSpPr>
                <a:grpSpLocks noChangeAspect="1"/>
              </p:cNvGrpSpPr>
              <p:nvPr/>
            </p:nvGrpSpPr>
            <p:grpSpPr bwMode="auto">
              <a:xfrm>
                <a:off x="1109564" y="2477030"/>
                <a:ext cx="107038" cy="187596"/>
                <a:chOff x="2404" y="264"/>
                <a:chExt cx="2102" cy="3684"/>
              </a:xfrm>
            </p:grpSpPr>
            <p:sp>
              <p:nvSpPr>
                <p:cNvPr id="1646"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47"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48"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49"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50"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51"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639" name="Group 4"/>
              <p:cNvGrpSpPr>
                <a:grpSpLocks noChangeAspect="1"/>
              </p:cNvGrpSpPr>
              <p:nvPr/>
            </p:nvGrpSpPr>
            <p:grpSpPr bwMode="auto">
              <a:xfrm>
                <a:off x="1266905" y="2477030"/>
                <a:ext cx="107038" cy="187596"/>
                <a:chOff x="2404" y="264"/>
                <a:chExt cx="2102" cy="3684"/>
              </a:xfrm>
            </p:grpSpPr>
            <p:sp>
              <p:nvSpPr>
                <p:cNvPr id="1640"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41"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42"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43"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44"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45"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526" name="Group 1525"/>
            <p:cNvGrpSpPr/>
            <p:nvPr/>
          </p:nvGrpSpPr>
          <p:grpSpPr>
            <a:xfrm>
              <a:off x="1546596" y="2239627"/>
              <a:ext cx="309160" cy="424999"/>
              <a:chOff x="1571972" y="2239627"/>
              <a:chExt cx="309160" cy="424999"/>
            </a:xfrm>
          </p:grpSpPr>
          <p:sp>
            <p:nvSpPr>
              <p:cNvPr id="1608" name="Freeform 296"/>
              <p:cNvSpPr>
                <a:spLocks/>
              </p:cNvSpPr>
              <p:nvPr/>
            </p:nvSpPr>
            <p:spPr bwMode="auto">
              <a:xfrm>
                <a:off x="1571972"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09" name="Line 297"/>
              <p:cNvSpPr>
                <a:spLocks noChangeShapeType="1"/>
              </p:cNvSpPr>
              <p:nvPr/>
            </p:nvSpPr>
            <p:spPr bwMode="auto">
              <a:xfrm flipV="1">
                <a:off x="160213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10" name="Line 298"/>
              <p:cNvSpPr>
                <a:spLocks noChangeShapeType="1"/>
              </p:cNvSpPr>
              <p:nvPr/>
            </p:nvSpPr>
            <p:spPr bwMode="auto">
              <a:xfrm flipV="1">
                <a:off x="1632297"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11" name="Line 299"/>
              <p:cNvSpPr>
                <a:spLocks noChangeShapeType="1"/>
              </p:cNvSpPr>
              <p:nvPr/>
            </p:nvSpPr>
            <p:spPr bwMode="auto">
              <a:xfrm flipV="1">
                <a:off x="1664047"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12" name="Line 300"/>
              <p:cNvSpPr>
                <a:spLocks noChangeShapeType="1"/>
              </p:cNvSpPr>
              <p:nvPr/>
            </p:nvSpPr>
            <p:spPr bwMode="auto">
              <a:xfrm flipV="1">
                <a:off x="1692622"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13" name="Line 301"/>
              <p:cNvSpPr>
                <a:spLocks noChangeShapeType="1"/>
              </p:cNvSpPr>
              <p:nvPr/>
            </p:nvSpPr>
            <p:spPr bwMode="auto">
              <a:xfrm flipV="1">
                <a:off x="172278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614" name="Straight Connector 1613"/>
              <p:cNvCxnSpPr/>
              <p:nvPr/>
            </p:nvCxnSpPr>
            <p:spPr>
              <a:xfrm flipH="1">
                <a:off x="1636310" y="2341070"/>
                <a:ext cx="1392" cy="144000"/>
              </a:xfrm>
              <a:prstGeom prst="line">
                <a:avLst/>
              </a:prstGeom>
              <a:noFill/>
              <a:ln w="3175" cap="flat" cmpd="sng" algn="ctr">
                <a:solidFill>
                  <a:srgbClr val="00BCEB">
                    <a:shade val="95000"/>
                    <a:satMod val="105000"/>
                  </a:srgbClr>
                </a:solidFill>
                <a:prstDash val="solid"/>
              </a:ln>
              <a:effectLst/>
            </p:spPr>
          </p:cxnSp>
          <p:cxnSp>
            <p:nvCxnSpPr>
              <p:cNvPr id="1615" name="Straight Connector 1614"/>
              <p:cNvCxnSpPr/>
              <p:nvPr/>
            </p:nvCxnSpPr>
            <p:spPr>
              <a:xfrm flipH="1">
                <a:off x="1793651" y="2341070"/>
                <a:ext cx="1392" cy="144000"/>
              </a:xfrm>
              <a:prstGeom prst="line">
                <a:avLst/>
              </a:prstGeom>
              <a:noFill/>
              <a:ln w="3175" cap="flat" cmpd="sng" algn="ctr">
                <a:solidFill>
                  <a:srgbClr val="00BCEB">
                    <a:shade val="95000"/>
                    <a:satMod val="105000"/>
                  </a:srgbClr>
                </a:solidFill>
                <a:prstDash val="solid"/>
              </a:ln>
              <a:effectLst/>
            </p:spPr>
          </p:cxnSp>
          <p:grpSp>
            <p:nvGrpSpPr>
              <p:cNvPr id="1616" name="Group 4"/>
              <p:cNvGrpSpPr>
                <a:grpSpLocks noChangeAspect="1"/>
              </p:cNvGrpSpPr>
              <p:nvPr/>
            </p:nvGrpSpPr>
            <p:grpSpPr bwMode="auto">
              <a:xfrm>
                <a:off x="1583487" y="2477030"/>
                <a:ext cx="107038" cy="187596"/>
                <a:chOff x="2404" y="264"/>
                <a:chExt cx="2102" cy="3684"/>
              </a:xfrm>
            </p:grpSpPr>
            <p:sp>
              <p:nvSpPr>
                <p:cNvPr id="1624"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25"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26"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27"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28"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29"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617" name="Group 4"/>
              <p:cNvGrpSpPr>
                <a:grpSpLocks noChangeAspect="1"/>
              </p:cNvGrpSpPr>
              <p:nvPr/>
            </p:nvGrpSpPr>
            <p:grpSpPr bwMode="auto">
              <a:xfrm>
                <a:off x="1740828" y="2477030"/>
                <a:ext cx="107038" cy="187596"/>
                <a:chOff x="2404" y="264"/>
                <a:chExt cx="2102" cy="3684"/>
              </a:xfrm>
            </p:grpSpPr>
            <p:sp>
              <p:nvSpPr>
                <p:cNvPr id="1618"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19"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20"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21"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22"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23"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527" name="Group 1526"/>
            <p:cNvGrpSpPr/>
            <p:nvPr/>
          </p:nvGrpSpPr>
          <p:grpSpPr>
            <a:xfrm>
              <a:off x="1940391" y="2239627"/>
              <a:ext cx="309160" cy="424999"/>
              <a:chOff x="2045896" y="2239627"/>
              <a:chExt cx="309160" cy="424999"/>
            </a:xfrm>
          </p:grpSpPr>
          <p:sp>
            <p:nvSpPr>
              <p:cNvPr id="1586" name="Freeform 296"/>
              <p:cNvSpPr>
                <a:spLocks/>
              </p:cNvSpPr>
              <p:nvPr/>
            </p:nvSpPr>
            <p:spPr bwMode="auto">
              <a:xfrm>
                <a:off x="2045896"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87" name="Line 297"/>
              <p:cNvSpPr>
                <a:spLocks noChangeShapeType="1"/>
              </p:cNvSpPr>
              <p:nvPr/>
            </p:nvSpPr>
            <p:spPr bwMode="auto">
              <a:xfrm flipV="1">
                <a:off x="207605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88" name="Line 298"/>
              <p:cNvSpPr>
                <a:spLocks noChangeShapeType="1"/>
              </p:cNvSpPr>
              <p:nvPr/>
            </p:nvSpPr>
            <p:spPr bwMode="auto">
              <a:xfrm flipV="1">
                <a:off x="210622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89" name="Line 299"/>
              <p:cNvSpPr>
                <a:spLocks noChangeShapeType="1"/>
              </p:cNvSpPr>
              <p:nvPr/>
            </p:nvSpPr>
            <p:spPr bwMode="auto">
              <a:xfrm flipV="1">
                <a:off x="213797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90" name="Line 300"/>
              <p:cNvSpPr>
                <a:spLocks noChangeShapeType="1"/>
              </p:cNvSpPr>
              <p:nvPr/>
            </p:nvSpPr>
            <p:spPr bwMode="auto">
              <a:xfrm flipV="1">
                <a:off x="2166546"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91" name="Line 301"/>
              <p:cNvSpPr>
                <a:spLocks noChangeShapeType="1"/>
              </p:cNvSpPr>
              <p:nvPr/>
            </p:nvSpPr>
            <p:spPr bwMode="auto">
              <a:xfrm flipV="1">
                <a:off x="219670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592" name="Straight Connector 1591"/>
              <p:cNvCxnSpPr/>
              <p:nvPr/>
            </p:nvCxnSpPr>
            <p:spPr>
              <a:xfrm flipH="1">
                <a:off x="2110233" y="2341070"/>
                <a:ext cx="1392" cy="144000"/>
              </a:xfrm>
              <a:prstGeom prst="line">
                <a:avLst/>
              </a:prstGeom>
              <a:noFill/>
              <a:ln w="3175" cap="flat" cmpd="sng" algn="ctr">
                <a:solidFill>
                  <a:srgbClr val="00BCEB">
                    <a:shade val="95000"/>
                    <a:satMod val="105000"/>
                  </a:srgbClr>
                </a:solidFill>
                <a:prstDash val="solid"/>
              </a:ln>
              <a:effectLst/>
            </p:spPr>
          </p:cxnSp>
          <p:cxnSp>
            <p:nvCxnSpPr>
              <p:cNvPr id="1593" name="Straight Connector 1592"/>
              <p:cNvCxnSpPr/>
              <p:nvPr/>
            </p:nvCxnSpPr>
            <p:spPr>
              <a:xfrm flipH="1">
                <a:off x="2267574" y="2341070"/>
                <a:ext cx="1392" cy="144000"/>
              </a:xfrm>
              <a:prstGeom prst="line">
                <a:avLst/>
              </a:prstGeom>
              <a:noFill/>
              <a:ln w="3175" cap="flat" cmpd="sng" algn="ctr">
                <a:solidFill>
                  <a:srgbClr val="00BCEB">
                    <a:shade val="95000"/>
                    <a:satMod val="105000"/>
                  </a:srgbClr>
                </a:solidFill>
                <a:prstDash val="solid"/>
              </a:ln>
              <a:effectLst/>
            </p:spPr>
          </p:cxnSp>
          <p:grpSp>
            <p:nvGrpSpPr>
              <p:cNvPr id="1594" name="Group 4"/>
              <p:cNvGrpSpPr>
                <a:grpSpLocks noChangeAspect="1"/>
              </p:cNvGrpSpPr>
              <p:nvPr/>
            </p:nvGrpSpPr>
            <p:grpSpPr bwMode="auto">
              <a:xfrm>
                <a:off x="2057410" y="2477030"/>
                <a:ext cx="107038" cy="187596"/>
                <a:chOff x="2404" y="264"/>
                <a:chExt cx="2102" cy="3684"/>
              </a:xfrm>
            </p:grpSpPr>
            <p:sp>
              <p:nvSpPr>
                <p:cNvPr id="1602"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03"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04"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05"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06"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07"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595" name="Group 4"/>
              <p:cNvGrpSpPr>
                <a:grpSpLocks noChangeAspect="1"/>
              </p:cNvGrpSpPr>
              <p:nvPr/>
            </p:nvGrpSpPr>
            <p:grpSpPr bwMode="auto">
              <a:xfrm>
                <a:off x="2214751" y="2477030"/>
                <a:ext cx="107038" cy="187596"/>
                <a:chOff x="2404" y="264"/>
                <a:chExt cx="2102" cy="3684"/>
              </a:xfrm>
            </p:grpSpPr>
            <p:sp>
              <p:nvSpPr>
                <p:cNvPr id="1596"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97"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98"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99"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00"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601"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528" name="Group 1527"/>
            <p:cNvGrpSpPr/>
            <p:nvPr/>
          </p:nvGrpSpPr>
          <p:grpSpPr>
            <a:xfrm>
              <a:off x="2334186" y="2239627"/>
              <a:ext cx="309160" cy="424999"/>
              <a:chOff x="2045896" y="2239627"/>
              <a:chExt cx="309160" cy="424999"/>
            </a:xfrm>
          </p:grpSpPr>
          <p:sp>
            <p:nvSpPr>
              <p:cNvPr id="1564" name="Freeform 296"/>
              <p:cNvSpPr>
                <a:spLocks/>
              </p:cNvSpPr>
              <p:nvPr/>
            </p:nvSpPr>
            <p:spPr bwMode="auto">
              <a:xfrm>
                <a:off x="2045896"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65" name="Line 297"/>
              <p:cNvSpPr>
                <a:spLocks noChangeShapeType="1"/>
              </p:cNvSpPr>
              <p:nvPr/>
            </p:nvSpPr>
            <p:spPr bwMode="auto">
              <a:xfrm flipV="1">
                <a:off x="207605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66" name="Line 298"/>
              <p:cNvSpPr>
                <a:spLocks noChangeShapeType="1"/>
              </p:cNvSpPr>
              <p:nvPr/>
            </p:nvSpPr>
            <p:spPr bwMode="auto">
              <a:xfrm flipV="1">
                <a:off x="210622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67" name="Line 299"/>
              <p:cNvSpPr>
                <a:spLocks noChangeShapeType="1"/>
              </p:cNvSpPr>
              <p:nvPr/>
            </p:nvSpPr>
            <p:spPr bwMode="auto">
              <a:xfrm flipV="1">
                <a:off x="213797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68" name="Line 300"/>
              <p:cNvSpPr>
                <a:spLocks noChangeShapeType="1"/>
              </p:cNvSpPr>
              <p:nvPr/>
            </p:nvSpPr>
            <p:spPr bwMode="auto">
              <a:xfrm flipV="1">
                <a:off x="2166546"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69" name="Line 301"/>
              <p:cNvSpPr>
                <a:spLocks noChangeShapeType="1"/>
              </p:cNvSpPr>
              <p:nvPr/>
            </p:nvSpPr>
            <p:spPr bwMode="auto">
              <a:xfrm flipV="1">
                <a:off x="219670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570" name="Straight Connector 1569"/>
              <p:cNvCxnSpPr/>
              <p:nvPr/>
            </p:nvCxnSpPr>
            <p:spPr>
              <a:xfrm flipH="1">
                <a:off x="2110233" y="2341070"/>
                <a:ext cx="1392" cy="144000"/>
              </a:xfrm>
              <a:prstGeom prst="line">
                <a:avLst/>
              </a:prstGeom>
              <a:noFill/>
              <a:ln w="3175" cap="flat" cmpd="sng" algn="ctr">
                <a:solidFill>
                  <a:srgbClr val="00BCEB">
                    <a:shade val="95000"/>
                    <a:satMod val="105000"/>
                  </a:srgbClr>
                </a:solidFill>
                <a:prstDash val="solid"/>
              </a:ln>
              <a:effectLst/>
            </p:spPr>
          </p:cxnSp>
          <p:cxnSp>
            <p:nvCxnSpPr>
              <p:cNvPr id="1571" name="Straight Connector 1570"/>
              <p:cNvCxnSpPr/>
              <p:nvPr/>
            </p:nvCxnSpPr>
            <p:spPr>
              <a:xfrm flipH="1">
                <a:off x="2267574" y="2341070"/>
                <a:ext cx="1392" cy="144000"/>
              </a:xfrm>
              <a:prstGeom prst="line">
                <a:avLst/>
              </a:prstGeom>
              <a:noFill/>
              <a:ln w="3175" cap="flat" cmpd="sng" algn="ctr">
                <a:solidFill>
                  <a:srgbClr val="00BCEB">
                    <a:shade val="95000"/>
                    <a:satMod val="105000"/>
                  </a:srgbClr>
                </a:solidFill>
                <a:prstDash val="solid"/>
              </a:ln>
              <a:effectLst/>
            </p:spPr>
          </p:cxnSp>
          <p:grpSp>
            <p:nvGrpSpPr>
              <p:cNvPr id="1572" name="Group 4"/>
              <p:cNvGrpSpPr>
                <a:grpSpLocks noChangeAspect="1"/>
              </p:cNvGrpSpPr>
              <p:nvPr/>
            </p:nvGrpSpPr>
            <p:grpSpPr bwMode="auto">
              <a:xfrm>
                <a:off x="2057410" y="2477030"/>
                <a:ext cx="107038" cy="187596"/>
                <a:chOff x="2404" y="264"/>
                <a:chExt cx="2102" cy="3684"/>
              </a:xfrm>
            </p:grpSpPr>
            <p:sp>
              <p:nvSpPr>
                <p:cNvPr id="1580"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81"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82"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83"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84"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85"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573" name="Group 4"/>
              <p:cNvGrpSpPr>
                <a:grpSpLocks noChangeAspect="1"/>
              </p:cNvGrpSpPr>
              <p:nvPr/>
            </p:nvGrpSpPr>
            <p:grpSpPr bwMode="auto">
              <a:xfrm>
                <a:off x="2214751" y="2477030"/>
                <a:ext cx="107038" cy="187596"/>
                <a:chOff x="2404" y="264"/>
                <a:chExt cx="2102" cy="3684"/>
              </a:xfrm>
            </p:grpSpPr>
            <p:sp>
              <p:nvSpPr>
                <p:cNvPr id="1574"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75"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76"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77"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78"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79"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529" name="Group 1528"/>
            <p:cNvGrpSpPr/>
            <p:nvPr/>
          </p:nvGrpSpPr>
          <p:grpSpPr>
            <a:xfrm>
              <a:off x="2727980" y="2239627"/>
              <a:ext cx="309160" cy="424999"/>
              <a:chOff x="2045896" y="2239627"/>
              <a:chExt cx="309160" cy="424999"/>
            </a:xfrm>
          </p:grpSpPr>
          <p:sp>
            <p:nvSpPr>
              <p:cNvPr id="1542" name="Freeform 296"/>
              <p:cNvSpPr>
                <a:spLocks/>
              </p:cNvSpPr>
              <p:nvPr/>
            </p:nvSpPr>
            <p:spPr bwMode="auto">
              <a:xfrm>
                <a:off x="2045896"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43" name="Line 297"/>
              <p:cNvSpPr>
                <a:spLocks noChangeShapeType="1"/>
              </p:cNvSpPr>
              <p:nvPr/>
            </p:nvSpPr>
            <p:spPr bwMode="auto">
              <a:xfrm flipV="1">
                <a:off x="207605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44" name="Line 298"/>
              <p:cNvSpPr>
                <a:spLocks noChangeShapeType="1"/>
              </p:cNvSpPr>
              <p:nvPr/>
            </p:nvSpPr>
            <p:spPr bwMode="auto">
              <a:xfrm flipV="1">
                <a:off x="210622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45" name="Line 299"/>
              <p:cNvSpPr>
                <a:spLocks noChangeShapeType="1"/>
              </p:cNvSpPr>
              <p:nvPr/>
            </p:nvSpPr>
            <p:spPr bwMode="auto">
              <a:xfrm flipV="1">
                <a:off x="213797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46" name="Line 300"/>
              <p:cNvSpPr>
                <a:spLocks noChangeShapeType="1"/>
              </p:cNvSpPr>
              <p:nvPr/>
            </p:nvSpPr>
            <p:spPr bwMode="auto">
              <a:xfrm flipV="1">
                <a:off x="2166546"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47" name="Line 301"/>
              <p:cNvSpPr>
                <a:spLocks noChangeShapeType="1"/>
              </p:cNvSpPr>
              <p:nvPr/>
            </p:nvSpPr>
            <p:spPr bwMode="auto">
              <a:xfrm flipV="1">
                <a:off x="219670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548" name="Straight Connector 1547"/>
              <p:cNvCxnSpPr/>
              <p:nvPr/>
            </p:nvCxnSpPr>
            <p:spPr>
              <a:xfrm flipH="1">
                <a:off x="2110233" y="2341070"/>
                <a:ext cx="1392" cy="144000"/>
              </a:xfrm>
              <a:prstGeom prst="line">
                <a:avLst/>
              </a:prstGeom>
              <a:noFill/>
              <a:ln w="3175" cap="flat" cmpd="sng" algn="ctr">
                <a:solidFill>
                  <a:srgbClr val="00BCEB">
                    <a:shade val="95000"/>
                    <a:satMod val="105000"/>
                  </a:srgbClr>
                </a:solidFill>
                <a:prstDash val="solid"/>
              </a:ln>
              <a:effectLst/>
            </p:spPr>
          </p:cxnSp>
          <p:cxnSp>
            <p:nvCxnSpPr>
              <p:cNvPr id="1549" name="Straight Connector 1548"/>
              <p:cNvCxnSpPr/>
              <p:nvPr/>
            </p:nvCxnSpPr>
            <p:spPr>
              <a:xfrm flipH="1">
                <a:off x="2267574" y="2341070"/>
                <a:ext cx="1392" cy="144000"/>
              </a:xfrm>
              <a:prstGeom prst="line">
                <a:avLst/>
              </a:prstGeom>
              <a:noFill/>
              <a:ln w="3175" cap="flat" cmpd="sng" algn="ctr">
                <a:solidFill>
                  <a:srgbClr val="00BCEB">
                    <a:shade val="95000"/>
                    <a:satMod val="105000"/>
                  </a:srgbClr>
                </a:solidFill>
                <a:prstDash val="solid"/>
              </a:ln>
              <a:effectLst/>
            </p:spPr>
          </p:cxnSp>
          <p:grpSp>
            <p:nvGrpSpPr>
              <p:cNvPr id="1550" name="Group 4"/>
              <p:cNvGrpSpPr>
                <a:grpSpLocks noChangeAspect="1"/>
              </p:cNvGrpSpPr>
              <p:nvPr/>
            </p:nvGrpSpPr>
            <p:grpSpPr bwMode="auto">
              <a:xfrm>
                <a:off x="2057410" y="2477030"/>
                <a:ext cx="107038" cy="187596"/>
                <a:chOff x="2404" y="264"/>
                <a:chExt cx="2102" cy="3684"/>
              </a:xfrm>
            </p:grpSpPr>
            <p:sp>
              <p:nvSpPr>
                <p:cNvPr id="1558"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59"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60"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61"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62"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63"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551" name="Group 4"/>
              <p:cNvGrpSpPr>
                <a:grpSpLocks noChangeAspect="1"/>
              </p:cNvGrpSpPr>
              <p:nvPr/>
            </p:nvGrpSpPr>
            <p:grpSpPr bwMode="auto">
              <a:xfrm>
                <a:off x="2214751" y="2477030"/>
                <a:ext cx="107038" cy="187596"/>
                <a:chOff x="2404" y="264"/>
                <a:chExt cx="2102" cy="3684"/>
              </a:xfrm>
            </p:grpSpPr>
            <p:sp>
              <p:nvSpPr>
                <p:cNvPr id="1552"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53"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54"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55"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56"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557"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cxnSp>
          <p:nvCxnSpPr>
            <p:cNvPr id="1530" name="Straight Connector 1529"/>
            <p:cNvCxnSpPr/>
            <p:nvPr/>
          </p:nvCxnSpPr>
          <p:spPr>
            <a:xfrm flipH="1">
              <a:off x="936529" y="2004333"/>
              <a:ext cx="243800" cy="225392"/>
            </a:xfrm>
            <a:prstGeom prst="line">
              <a:avLst/>
            </a:prstGeom>
            <a:noFill/>
            <a:ln w="3175" cap="flat" cmpd="sng" algn="ctr">
              <a:solidFill>
                <a:srgbClr val="00BCEB">
                  <a:shade val="95000"/>
                  <a:satMod val="105000"/>
                </a:srgbClr>
              </a:solidFill>
              <a:prstDash val="solid"/>
            </a:ln>
            <a:effectLst/>
          </p:spPr>
        </p:cxnSp>
        <p:cxnSp>
          <p:nvCxnSpPr>
            <p:cNvPr id="1531" name="Straight Connector 1530"/>
            <p:cNvCxnSpPr/>
            <p:nvPr/>
          </p:nvCxnSpPr>
          <p:spPr>
            <a:xfrm flipH="1">
              <a:off x="927861" y="1998306"/>
              <a:ext cx="730123" cy="232314"/>
            </a:xfrm>
            <a:prstGeom prst="line">
              <a:avLst/>
            </a:prstGeom>
            <a:noFill/>
            <a:ln w="3175" cap="flat" cmpd="sng" algn="ctr">
              <a:solidFill>
                <a:srgbClr val="00BCEB">
                  <a:shade val="95000"/>
                  <a:satMod val="105000"/>
                </a:srgbClr>
              </a:solidFill>
              <a:prstDash val="solid"/>
            </a:ln>
            <a:effectLst/>
          </p:spPr>
        </p:cxnSp>
        <p:sp>
          <p:nvSpPr>
            <p:cNvPr id="1532" name="Rectangle 1531"/>
            <p:cNvSpPr/>
            <p:nvPr/>
          </p:nvSpPr>
          <p:spPr>
            <a:xfrm>
              <a:off x="1162644" y="1948323"/>
              <a:ext cx="49088" cy="4908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533" name="Rectangle 1532"/>
            <p:cNvSpPr/>
            <p:nvPr/>
          </p:nvSpPr>
          <p:spPr>
            <a:xfrm>
              <a:off x="1645145" y="1950007"/>
              <a:ext cx="45719" cy="45719"/>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534" name="Rectangle 1533"/>
            <p:cNvSpPr/>
            <p:nvPr/>
          </p:nvSpPr>
          <p:spPr>
            <a:xfrm>
              <a:off x="2117894" y="1948323"/>
              <a:ext cx="49088" cy="4908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535" name="Rectangle 1534"/>
            <p:cNvSpPr/>
            <p:nvPr/>
          </p:nvSpPr>
          <p:spPr>
            <a:xfrm>
              <a:off x="2582337" y="1948323"/>
              <a:ext cx="49088" cy="4908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cxnSp>
          <p:nvCxnSpPr>
            <p:cNvPr id="1536" name="Straight Connector 1535"/>
            <p:cNvCxnSpPr/>
            <p:nvPr/>
          </p:nvCxnSpPr>
          <p:spPr>
            <a:xfrm flipH="1">
              <a:off x="946889" y="1997411"/>
              <a:ext cx="1188965" cy="233209"/>
            </a:xfrm>
            <a:prstGeom prst="line">
              <a:avLst/>
            </a:prstGeom>
            <a:noFill/>
            <a:ln w="3175" cap="flat" cmpd="sng" algn="ctr">
              <a:solidFill>
                <a:srgbClr val="00BCEB">
                  <a:shade val="95000"/>
                  <a:satMod val="105000"/>
                </a:srgbClr>
              </a:solidFill>
              <a:prstDash val="solid"/>
            </a:ln>
            <a:effectLst/>
          </p:spPr>
        </p:cxnSp>
        <p:cxnSp>
          <p:nvCxnSpPr>
            <p:cNvPr id="1537" name="Straight Connector 1536"/>
            <p:cNvCxnSpPr/>
            <p:nvPr/>
          </p:nvCxnSpPr>
          <p:spPr>
            <a:xfrm flipH="1">
              <a:off x="946889" y="1997411"/>
              <a:ext cx="1627279" cy="233209"/>
            </a:xfrm>
            <a:prstGeom prst="line">
              <a:avLst/>
            </a:prstGeom>
            <a:noFill/>
            <a:ln w="3175" cap="flat" cmpd="sng" algn="ctr">
              <a:solidFill>
                <a:srgbClr val="00BCEB">
                  <a:shade val="95000"/>
                  <a:satMod val="105000"/>
                </a:srgbClr>
              </a:solidFill>
              <a:prstDash val="solid"/>
            </a:ln>
            <a:effectLst/>
          </p:spPr>
        </p:cxnSp>
        <p:cxnSp>
          <p:nvCxnSpPr>
            <p:cNvPr id="1538" name="Straight Connector 1537"/>
            <p:cNvCxnSpPr/>
            <p:nvPr/>
          </p:nvCxnSpPr>
          <p:spPr>
            <a:xfrm>
              <a:off x="2606881" y="2004333"/>
              <a:ext cx="273464" cy="225392"/>
            </a:xfrm>
            <a:prstGeom prst="line">
              <a:avLst/>
            </a:prstGeom>
            <a:noFill/>
            <a:ln w="3175" cap="flat" cmpd="sng" algn="ctr">
              <a:solidFill>
                <a:srgbClr val="00BCEB">
                  <a:shade val="95000"/>
                  <a:satMod val="105000"/>
                </a:srgbClr>
              </a:solidFill>
              <a:prstDash val="solid"/>
            </a:ln>
            <a:effectLst/>
          </p:spPr>
        </p:cxnSp>
        <p:cxnSp>
          <p:nvCxnSpPr>
            <p:cNvPr id="1539" name="Straight Connector 1538"/>
            <p:cNvCxnSpPr>
              <a:stCxn id="1680" idx="0"/>
            </p:cNvCxnSpPr>
            <p:nvPr/>
          </p:nvCxnSpPr>
          <p:spPr>
            <a:xfrm>
              <a:off x="2219106" y="1995726"/>
              <a:ext cx="656225" cy="240075"/>
            </a:xfrm>
            <a:prstGeom prst="line">
              <a:avLst/>
            </a:prstGeom>
            <a:noFill/>
            <a:ln w="3175" cap="flat" cmpd="sng" algn="ctr">
              <a:solidFill>
                <a:srgbClr val="00BCEB">
                  <a:shade val="95000"/>
                  <a:satMod val="105000"/>
                </a:srgbClr>
              </a:solidFill>
              <a:prstDash val="solid"/>
            </a:ln>
            <a:effectLst/>
          </p:spPr>
        </p:cxnSp>
        <p:cxnSp>
          <p:nvCxnSpPr>
            <p:cNvPr id="1540" name="Straight Connector 1539"/>
            <p:cNvCxnSpPr/>
            <p:nvPr/>
          </p:nvCxnSpPr>
          <p:spPr>
            <a:xfrm>
              <a:off x="1680232" y="1997411"/>
              <a:ext cx="1189957" cy="244759"/>
            </a:xfrm>
            <a:prstGeom prst="line">
              <a:avLst/>
            </a:prstGeom>
            <a:noFill/>
            <a:ln w="3175" cap="flat" cmpd="sng" algn="ctr">
              <a:solidFill>
                <a:srgbClr val="00BCEB">
                  <a:shade val="95000"/>
                  <a:satMod val="105000"/>
                </a:srgbClr>
              </a:solidFill>
              <a:prstDash val="solid"/>
            </a:ln>
            <a:effectLst/>
          </p:spPr>
        </p:cxnSp>
        <p:cxnSp>
          <p:nvCxnSpPr>
            <p:cNvPr id="1541" name="Straight Connector 1540"/>
            <p:cNvCxnSpPr>
              <a:stCxn id="1692" idx="0"/>
            </p:cNvCxnSpPr>
            <p:nvPr/>
          </p:nvCxnSpPr>
          <p:spPr>
            <a:xfrm>
              <a:off x="1271260" y="1995726"/>
              <a:ext cx="1579890" cy="245824"/>
            </a:xfrm>
            <a:prstGeom prst="line">
              <a:avLst/>
            </a:prstGeom>
            <a:noFill/>
            <a:ln w="3175" cap="flat" cmpd="sng" algn="ctr">
              <a:solidFill>
                <a:srgbClr val="00BCEB">
                  <a:shade val="95000"/>
                  <a:satMod val="105000"/>
                </a:srgbClr>
              </a:solidFill>
              <a:prstDash val="solid"/>
            </a:ln>
            <a:effectLst/>
          </p:spPr>
        </p:cxnSp>
      </p:grpSp>
      <p:sp>
        <p:nvSpPr>
          <p:cNvPr id="1698" name="Rectangle 1697"/>
          <p:cNvSpPr/>
          <p:nvPr/>
        </p:nvSpPr>
        <p:spPr>
          <a:xfrm>
            <a:off x="3185554" y="2713599"/>
            <a:ext cx="604653" cy="307777"/>
          </a:xfrm>
          <a:prstGeom prst="rect">
            <a:avLst/>
          </a:prstGeom>
        </p:spPr>
        <p:txBody>
          <a:bodyPr wrap="none">
            <a:spAutoFit/>
          </a:bodyPr>
          <a:lstStyle/>
          <a:p>
            <a:pPr algn="ctr"/>
            <a:r>
              <a:rPr lang="en-US" sz="700" b="1" dirty="0">
                <a:latin typeface="CiscoSansTT ExtraLight"/>
              </a:rPr>
              <a:t>NI</a:t>
            </a:r>
            <a:br>
              <a:rPr lang="en-US" sz="700" b="1" dirty="0">
                <a:latin typeface="CiscoSansTT ExtraLight"/>
              </a:rPr>
            </a:br>
            <a:r>
              <a:rPr lang="en-US" sz="700" b="1" dirty="0">
                <a:latin typeface="CiscoSansTT ExtraLight"/>
              </a:rPr>
              <a:t>Anomalies</a:t>
            </a:r>
          </a:p>
        </p:txBody>
      </p:sp>
      <p:grpSp>
        <p:nvGrpSpPr>
          <p:cNvPr id="1701" name="Group 1700"/>
          <p:cNvGrpSpPr/>
          <p:nvPr/>
        </p:nvGrpSpPr>
        <p:grpSpPr>
          <a:xfrm>
            <a:off x="3315002" y="2566143"/>
            <a:ext cx="345758" cy="149549"/>
            <a:chOff x="3315002" y="2566143"/>
            <a:chExt cx="345758" cy="149549"/>
          </a:xfrm>
        </p:grpSpPr>
        <p:sp>
          <p:nvSpPr>
            <p:cNvPr id="1702" name="Freeform 123"/>
            <p:cNvSpPr>
              <a:spLocks/>
            </p:cNvSpPr>
            <p:nvPr/>
          </p:nvSpPr>
          <p:spPr bwMode="auto">
            <a:xfrm>
              <a:off x="3315002" y="2616923"/>
              <a:ext cx="287932" cy="47989"/>
            </a:xfrm>
            <a:custGeom>
              <a:avLst/>
              <a:gdLst>
                <a:gd name="T0" fmla="*/ 179 w 2166"/>
                <a:gd name="T1" fmla="*/ 361 h 361"/>
                <a:gd name="T2" fmla="*/ 1985 w 2166"/>
                <a:gd name="T3" fmla="*/ 361 h 361"/>
                <a:gd name="T4" fmla="*/ 2166 w 2166"/>
                <a:gd name="T5" fmla="*/ 179 h 361"/>
                <a:gd name="T6" fmla="*/ 1987 w 2166"/>
                <a:gd name="T7" fmla="*/ 0 h 361"/>
                <a:gd name="T8" fmla="*/ 181 w 2166"/>
                <a:gd name="T9" fmla="*/ 0 h 361"/>
                <a:gd name="T10" fmla="*/ 143 w 2166"/>
                <a:gd name="T11" fmla="*/ 2 h 361"/>
                <a:gd name="T12" fmla="*/ 78 w 2166"/>
                <a:gd name="T13" fmla="*/ 29 h 361"/>
                <a:gd name="T14" fmla="*/ 29 w 2166"/>
                <a:gd name="T15" fmla="*/ 80 h 361"/>
                <a:gd name="T16" fmla="*/ 2 w 2166"/>
                <a:gd name="T17" fmla="*/ 143 h 361"/>
                <a:gd name="T18" fmla="*/ 0 w 2166"/>
                <a:gd name="T19" fmla="*/ 181 h 361"/>
                <a:gd name="T20" fmla="*/ 0 w 2166"/>
                <a:gd name="T21" fmla="*/ 202 h 361"/>
                <a:gd name="T22" fmla="*/ 10 w 2166"/>
                <a:gd name="T23" fmla="*/ 245 h 361"/>
                <a:gd name="T24" fmla="*/ 42 w 2166"/>
                <a:gd name="T25" fmla="*/ 299 h 361"/>
                <a:gd name="T26" fmla="*/ 74 w 2166"/>
                <a:gd name="T27" fmla="*/ 327 h 361"/>
                <a:gd name="T28" fmla="*/ 97 w 2166"/>
                <a:gd name="T29" fmla="*/ 342 h 361"/>
                <a:gd name="T30" fmla="*/ 150 w 2166"/>
                <a:gd name="T31" fmla="*/ 358 h 361"/>
                <a:gd name="T32" fmla="*/ 179 w 2166"/>
                <a:gd name="T33"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6" h="361">
                  <a:moveTo>
                    <a:pt x="179" y="361"/>
                  </a:moveTo>
                  <a:lnTo>
                    <a:pt x="1985" y="361"/>
                  </a:lnTo>
                  <a:lnTo>
                    <a:pt x="2166" y="179"/>
                  </a:lnTo>
                  <a:lnTo>
                    <a:pt x="1987" y="0"/>
                  </a:lnTo>
                  <a:lnTo>
                    <a:pt x="181" y="0"/>
                  </a:lnTo>
                  <a:lnTo>
                    <a:pt x="143" y="2"/>
                  </a:lnTo>
                  <a:lnTo>
                    <a:pt x="78" y="29"/>
                  </a:lnTo>
                  <a:lnTo>
                    <a:pt x="29" y="80"/>
                  </a:lnTo>
                  <a:lnTo>
                    <a:pt x="2" y="143"/>
                  </a:lnTo>
                  <a:lnTo>
                    <a:pt x="0" y="181"/>
                  </a:lnTo>
                  <a:lnTo>
                    <a:pt x="0" y="202"/>
                  </a:lnTo>
                  <a:lnTo>
                    <a:pt x="10" y="245"/>
                  </a:lnTo>
                  <a:lnTo>
                    <a:pt x="42" y="299"/>
                  </a:lnTo>
                  <a:lnTo>
                    <a:pt x="74" y="327"/>
                  </a:lnTo>
                  <a:lnTo>
                    <a:pt x="97" y="342"/>
                  </a:lnTo>
                  <a:lnTo>
                    <a:pt x="150" y="358"/>
                  </a:lnTo>
                  <a:lnTo>
                    <a:pt x="179" y="36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nvGrpSpPr>
            <p:cNvPr id="1703" name="Group 1702">
              <a:extLst>
                <a:ext uri="{FF2B5EF4-FFF2-40B4-BE49-F238E27FC236}">
                  <a16:creationId xmlns:a16="http://schemas.microsoft.com/office/drawing/2014/main" id="{6D83033F-A05F-7B41-BF1C-93A5C671E03E}"/>
                </a:ext>
              </a:extLst>
            </p:cNvPr>
            <p:cNvGrpSpPr/>
            <p:nvPr/>
          </p:nvGrpSpPr>
          <p:grpSpPr>
            <a:xfrm>
              <a:off x="3562257" y="2566143"/>
              <a:ext cx="98503" cy="149549"/>
              <a:chOff x="3350649" y="1200355"/>
              <a:chExt cx="344650" cy="523253"/>
            </a:xfrm>
          </p:grpSpPr>
          <p:sp>
            <p:nvSpPr>
              <p:cNvPr id="1704" name="Freeform 124"/>
              <p:cNvSpPr>
                <a:spLocks/>
              </p:cNvSpPr>
              <p:nvPr/>
            </p:nvSpPr>
            <p:spPr bwMode="auto">
              <a:xfrm>
                <a:off x="3350649" y="1523144"/>
                <a:ext cx="318138" cy="200464"/>
              </a:xfrm>
              <a:custGeom>
                <a:avLst/>
                <a:gdLst>
                  <a:gd name="T0" fmla="*/ 177 w 684"/>
                  <a:gd name="T1" fmla="*/ 431 h 431"/>
                  <a:gd name="T2" fmla="*/ 213 w 684"/>
                  <a:gd name="T3" fmla="*/ 428 h 431"/>
                  <a:gd name="T4" fmla="*/ 279 w 684"/>
                  <a:gd name="T5" fmla="*/ 403 h 431"/>
                  <a:gd name="T6" fmla="*/ 306 w 684"/>
                  <a:gd name="T7" fmla="*/ 378 h 431"/>
                  <a:gd name="T8" fmla="*/ 684 w 684"/>
                  <a:gd name="T9" fmla="*/ 0 h 431"/>
                  <a:gd name="T10" fmla="*/ 653 w 684"/>
                  <a:gd name="T11" fmla="*/ 25 h 431"/>
                  <a:gd name="T12" fmla="*/ 619 w 684"/>
                  <a:gd name="T13" fmla="*/ 38 h 431"/>
                  <a:gd name="T14" fmla="*/ 591 w 684"/>
                  <a:gd name="T15" fmla="*/ 46 h 431"/>
                  <a:gd name="T16" fmla="*/ 562 w 684"/>
                  <a:gd name="T17" fmla="*/ 49 h 431"/>
                  <a:gd name="T18" fmla="*/ 125 w 684"/>
                  <a:gd name="T19" fmla="*/ 49 h 431"/>
                  <a:gd name="T20" fmla="*/ 125 w 684"/>
                  <a:gd name="T21" fmla="*/ 49 h 431"/>
                  <a:gd name="T22" fmla="*/ 127 w 684"/>
                  <a:gd name="T23" fmla="*/ 49 h 431"/>
                  <a:gd name="T24" fmla="*/ 51 w 684"/>
                  <a:gd name="T25" fmla="*/ 125 h 431"/>
                  <a:gd name="T26" fmla="*/ 28 w 684"/>
                  <a:gd name="T27" fmla="*/ 152 h 431"/>
                  <a:gd name="T28" fmla="*/ 0 w 684"/>
                  <a:gd name="T29" fmla="*/ 217 h 431"/>
                  <a:gd name="T30" fmla="*/ 0 w 684"/>
                  <a:gd name="T31" fmla="*/ 287 h 431"/>
                  <a:gd name="T32" fmla="*/ 28 w 684"/>
                  <a:gd name="T33" fmla="*/ 350 h 431"/>
                  <a:gd name="T34" fmla="*/ 51 w 684"/>
                  <a:gd name="T35" fmla="*/ 380 h 431"/>
                  <a:gd name="T36" fmla="*/ 53 w 684"/>
                  <a:gd name="T37" fmla="*/ 380 h 431"/>
                  <a:gd name="T38" fmla="*/ 55 w 684"/>
                  <a:gd name="T39" fmla="*/ 382 h 431"/>
                  <a:gd name="T40" fmla="*/ 82 w 684"/>
                  <a:gd name="T41" fmla="*/ 405 h 431"/>
                  <a:gd name="T42" fmla="*/ 146 w 684"/>
                  <a:gd name="T43" fmla="*/ 428 h 431"/>
                  <a:gd name="T44" fmla="*/ 177 w 684"/>
                  <a:gd name="T45"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4" h="431">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05" name="Freeform 125"/>
              <p:cNvSpPr>
                <a:spLocks/>
              </p:cNvSpPr>
              <p:nvPr/>
            </p:nvSpPr>
            <p:spPr bwMode="auto">
              <a:xfrm>
                <a:off x="3408789" y="1461284"/>
                <a:ext cx="229766" cy="84651"/>
              </a:xfrm>
              <a:custGeom>
                <a:avLst/>
                <a:gdLst>
                  <a:gd name="T0" fmla="*/ 0 w 494"/>
                  <a:gd name="T1" fmla="*/ 182 h 182"/>
                  <a:gd name="T2" fmla="*/ 437 w 494"/>
                  <a:gd name="T3" fmla="*/ 182 h 182"/>
                  <a:gd name="T4" fmla="*/ 466 w 494"/>
                  <a:gd name="T5" fmla="*/ 179 h 182"/>
                  <a:gd name="T6" fmla="*/ 494 w 494"/>
                  <a:gd name="T7" fmla="*/ 171 h 182"/>
                  <a:gd name="T8" fmla="*/ 464 w 494"/>
                  <a:gd name="T9" fmla="*/ 179 h 182"/>
                  <a:gd name="T10" fmla="*/ 437 w 494"/>
                  <a:gd name="T11" fmla="*/ 182 h 182"/>
                  <a:gd name="T12" fmla="*/ 401 w 494"/>
                  <a:gd name="T13" fmla="*/ 179 h 182"/>
                  <a:gd name="T14" fmla="*/ 335 w 494"/>
                  <a:gd name="T15" fmla="*/ 152 h 182"/>
                  <a:gd name="T16" fmla="*/ 308 w 494"/>
                  <a:gd name="T17" fmla="*/ 129 h 182"/>
                  <a:gd name="T18" fmla="*/ 181 w 494"/>
                  <a:gd name="T19" fmla="*/ 0 h 182"/>
                  <a:gd name="T20" fmla="*/ 0 w 494"/>
                  <a:gd name="T21" fmla="*/ 182 h 182"/>
                  <a:gd name="T22" fmla="*/ 0 w 494"/>
                  <a:gd name="T23"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4" h="182">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06" name="Freeform 126"/>
              <p:cNvSpPr>
                <a:spLocks/>
              </p:cNvSpPr>
              <p:nvPr/>
            </p:nvSpPr>
            <p:spPr bwMode="auto">
              <a:xfrm>
                <a:off x="3350649" y="1200355"/>
                <a:ext cx="318138" cy="199069"/>
              </a:xfrm>
              <a:custGeom>
                <a:avLst/>
                <a:gdLst>
                  <a:gd name="T0" fmla="*/ 684 w 684"/>
                  <a:gd name="T1" fmla="*/ 428 h 428"/>
                  <a:gd name="T2" fmla="*/ 306 w 684"/>
                  <a:gd name="T3" fmla="*/ 51 h 428"/>
                  <a:gd name="T4" fmla="*/ 296 w 684"/>
                  <a:gd name="T5" fmla="*/ 42 h 428"/>
                  <a:gd name="T6" fmla="*/ 285 w 684"/>
                  <a:gd name="T7" fmla="*/ 34 h 428"/>
                  <a:gd name="T8" fmla="*/ 262 w 684"/>
                  <a:gd name="T9" fmla="*/ 19 h 428"/>
                  <a:gd name="T10" fmla="*/ 207 w 684"/>
                  <a:gd name="T11" fmla="*/ 0 h 428"/>
                  <a:gd name="T12" fmla="*/ 180 w 684"/>
                  <a:gd name="T13" fmla="*/ 0 h 428"/>
                  <a:gd name="T14" fmla="*/ 144 w 684"/>
                  <a:gd name="T15" fmla="*/ 2 h 428"/>
                  <a:gd name="T16" fmla="*/ 80 w 684"/>
                  <a:gd name="T17" fmla="*/ 27 h 428"/>
                  <a:gd name="T18" fmla="*/ 51 w 684"/>
                  <a:gd name="T19" fmla="*/ 53 h 428"/>
                  <a:gd name="T20" fmla="*/ 28 w 684"/>
                  <a:gd name="T21" fmla="*/ 80 h 428"/>
                  <a:gd name="T22" fmla="*/ 0 w 684"/>
                  <a:gd name="T23" fmla="*/ 145 h 428"/>
                  <a:gd name="T24" fmla="*/ 0 w 684"/>
                  <a:gd name="T25" fmla="*/ 215 h 428"/>
                  <a:gd name="T26" fmla="*/ 28 w 684"/>
                  <a:gd name="T27" fmla="*/ 281 h 428"/>
                  <a:gd name="T28" fmla="*/ 51 w 684"/>
                  <a:gd name="T29" fmla="*/ 308 h 428"/>
                  <a:gd name="T30" fmla="*/ 125 w 684"/>
                  <a:gd name="T31" fmla="*/ 382 h 428"/>
                  <a:gd name="T32" fmla="*/ 562 w 684"/>
                  <a:gd name="T33" fmla="*/ 382 h 428"/>
                  <a:gd name="T34" fmla="*/ 562 w 684"/>
                  <a:gd name="T35" fmla="*/ 382 h 428"/>
                  <a:gd name="T36" fmla="*/ 562 w 684"/>
                  <a:gd name="T37" fmla="*/ 382 h 428"/>
                  <a:gd name="T38" fmla="*/ 593 w 684"/>
                  <a:gd name="T39" fmla="*/ 384 h 428"/>
                  <a:gd name="T40" fmla="*/ 657 w 684"/>
                  <a:gd name="T41" fmla="*/ 407 h 428"/>
                  <a:gd name="T42" fmla="*/ 684 w 684"/>
                  <a:gd name="T43"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4" h="428">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07" name="Freeform 127"/>
              <p:cNvSpPr>
                <a:spLocks/>
              </p:cNvSpPr>
              <p:nvPr/>
            </p:nvSpPr>
            <p:spPr bwMode="auto">
              <a:xfrm>
                <a:off x="3408789" y="1378029"/>
                <a:ext cx="203255" cy="83256"/>
              </a:xfrm>
              <a:custGeom>
                <a:avLst/>
                <a:gdLst>
                  <a:gd name="T0" fmla="*/ 181 w 437"/>
                  <a:gd name="T1" fmla="*/ 179 h 179"/>
                  <a:gd name="T2" fmla="*/ 308 w 437"/>
                  <a:gd name="T3" fmla="*/ 53 h 179"/>
                  <a:gd name="T4" fmla="*/ 335 w 437"/>
                  <a:gd name="T5" fmla="*/ 27 h 179"/>
                  <a:gd name="T6" fmla="*/ 401 w 437"/>
                  <a:gd name="T7" fmla="*/ 2 h 179"/>
                  <a:gd name="T8" fmla="*/ 437 w 437"/>
                  <a:gd name="T9" fmla="*/ 0 h 179"/>
                  <a:gd name="T10" fmla="*/ 437 w 437"/>
                  <a:gd name="T11" fmla="*/ 0 h 179"/>
                  <a:gd name="T12" fmla="*/ 0 w 437"/>
                  <a:gd name="T13" fmla="*/ 0 h 179"/>
                  <a:gd name="T14" fmla="*/ 2 w 437"/>
                  <a:gd name="T15" fmla="*/ 0 h 179"/>
                  <a:gd name="T16" fmla="*/ 2 w 437"/>
                  <a:gd name="T17" fmla="*/ 0 h 179"/>
                  <a:gd name="T18" fmla="*/ 181 w 437"/>
                  <a:gd name="T19" fmla="*/ 179 h 179"/>
                  <a:gd name="T20" fmla="*/ 181 w 437"/>
                  <a:gd name="T21"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179">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08" name="Freeform 129"/>
              <p:cNvSpPr>
                <a:spLocks/>
              </p:cNvSpPr>
              <p:nvPr/>
            </p:nvSpPr>
            <p:spPr bwMode="auto">
              <a:xfrm>
                <a:off x="3492974" y="1378029"/>
                <a:ext cx="202325" cy="167906"/>
              </a:xfrm>
              <a:custGeom>
                <a:avLst/>
                <a:gdLst>
                  <a:gd name="T0" fmla="*/ 127 w 435"/>
                  <a:gd name="T1" fmla="*/ 308 h 361"/>
                  <a:gd name="T2" fmla="*/ 154 w 435"/>
                  <a:gd name="T3" fmla="*/ 331 h 361"/>
                  <a:gd name="T4" fmla="*/ 220 w 435"/>
                  <a:gd name="T5" fmla="*/ 358 h 361"/>
                  <a:gd name="T6" fmla="*/ 256 w 435"/>
                  <a:gd name="T7" fmla="*/ 361 h 361"/>
                  <a:gd name="T8" fmla="*/ 283 w 435"/>
                  <a:gd name="T9" fmla="*/ 358 h 361"/>
                  <a:gd name="T10" fmla="*/ 313 w 435"/>
                  <a:gd name="T11" fmla="*/ 350 h 361"/>
                  <a:gd name="T12" fmla="*/ 319 w 435"/>
                  <a:gd name="T13" fmla="*/ 348 h 361"/>
                  <a:gd name="T14" fmla="*/ 325 w 435"/>
                  <a:gd name="T15" fmla="*/ 346 h 361"/>
                  <a:gd name="T16" fmla="*/ 330 w 435"/>
                  <a:gd name="T17" fmla="*/ 344 h 361"/>
                  <a:gd name="T18" fmla="*/ 334 w 435"/>
                  <a:gd name="T19" fmla="*/ 342 h 361"/>
                  <a:gd name="T20" fmla="*/ 336 w 435"/>
                  <a:gd name="T21" fmla="*/ 342 h 361"/>
                  <a:gd name="T22" fmla="*/ 336 w 435"/>
                  <a:gd name="T23" fmla="*/ 340 h 361"/>
                  <a:gd name="T24" fmla="*/ 359 w 435"/>
                  <a:gd name="T25" fmla="*/ 329 h 361"/>
                  <a:gd name="T26" fmla="*/ 378 w 435"/>
                  <a:gd name="T27" fmla="*/ 312 h 361"/>
                  <a:gd name="T28" fmla="*/ 382 w 435"/>
                  <a:gd name="T29" fmla="*/ 308 h 361"/>
                  <a:gd name="T30" fmla="*/ 399 w 435"/>
                  <a:gd name="T31" fmla="*/ 289 h 361"/>
                  <a:gd name="T32" fmla="*/ 423 w 435"/>
                  <a:gd name="T33" fmla="*/ 249 h 361"/>
                  <a:gd name="T34" fmla="*/ 429 w 435"/>
                  <a:gd name="T35" fmla="*/ 226 h 361"/>
                  <a:gd name="T36" fmla="*/ 431 w 435"/>
                  <a:gd name="T37" fmla="*/ 219 h 361"/>
                  <a:gd name="T38" fmla="*/ 433 w 435"/>
                  <a:gd name="T39" fmla="*/ 215 h 361"/>
                  <a:gd name="T40" fmla="*/ 435 w 435"/>
                  <a:gd name="T41" fmla="*/ 196 h 361"/>
                  <a:gd name="T42" fmla="*/ 435 w 435"/>
                  <a:gd name="T43" fmla="*/ 179 h 361"/>
                  <a:gd name="T44" fmla="*/ 435 w 435"/>
                  <a:gd name="T45" fmla="*/ 175 h 361"/>
                  <a:gd name="T46" fmla="*/ 435 w 435"/>
                  <a:gd name="T47" fmla="*/ 171 h 361"/>
                  <a:gd name="T48" fmla="*/ 435 w 435"/>
                  <a:gd name="T49" fmla="*/ 171 h 361"/>
                  <a:gd name="T50" fmla="*/ 435 w 435"/>
                  <a:gd name="T51" fmla="*/ 169 h 361"/>
                  <a:gd name="T52" fmla="*/ 435 w 435"/>
                  <a:gd name="T53" fmla="*/ 169 h 361"/>
                  <a:gd name="T54" fmla="*/ 435 w 435"/>
                  <a:gd name="T55" fmla="*/ 169 h 361"/>
                  <a:gd name="T56" fmla="*/ 435 w 435"/>
                  <a:gd name="T57" fmla="*/ 169 h 361"/>
                  <a:gd name="T58" fmla="*/ 435 w 435"/>
                  <a:gd name="T59" fmla="*/ 169 h 361"/>
                  <a:gd name="T60" fmla="*/ 435 w 435"/>
                  <a:gd name="T61" fmla="*/ 160 h 361"/>
                  <a:gd name="T62" fmla="*/ 433 w 435"/>
                  <a:gd name="T63" fmla="*/ 152 h 361"/>
                  <a:gd name="T64" fmla="*/ 433 w 435"/>
                  <a:gd name="T65" fmla="*/ 150 h 361"/>
                  <a:gd name="T66" fmla="*/ 433 w 435"/>
                  <a:gd name="T67" fmla="*/ 147 h 361"/>
                  <a:gd name="T68" fmla="*/ 431 w 435"/>
                  <a:gd name="T69" fmla="*/ 141 h 361"/>
                  <a:gd name="T70" fmla="*/ 429 w 435"/>
                  <a:gd name="T71" fmla="*/ 135 h 361"/>
                  <a:gd name="T72" fmla="*/ 429 w 435"/>
                  <a:gd name="T73" fmla="*/ 133 h 361"/>
                  <a:gd name="T74" fmla="*/ 429 w 435"/>
                  <a:gd name="T75" fmla="*/ 133 h 361"/>
                  <a:gd name="T76" fmla="*/ 423 w 435"/>
                  <a:gd name="T77" fmla="*/ 112 h 361"/>
                  <a:gd name="T78" fmla="*/ 399 w 435"/>
                  <a:gd name="T79" fmla="*/ 69 h 361"/>
                  <a:gd name="T80" fmla="*/ 382 w 435"/>
                  <a:gd name="T81" fmla="*/ 53 h 361"/>
                  <a:gd name="T82" fmla="*/ 378 w 435"/>
                  <a:gd name="T83" fmla="*/ 46 h 361"/>
                  <a:gd name="T84" fmla="*/ 355 w 435"/>
                  <a:gd name="T85" fmla="*/ 27 h 361"/>
                  <a:gd name="T86" fmla="*/ 302 w 435"/>
                  <a:gd name="T87" fmla="*/ 4 h 361"/>
                  <a:gd name="T88" fmla="*/ 275 w 435"/>
                  <a:gd name="T89" fmla="*/ 0 h 361"/>
                  <a:gd name="T90" fmla="*/ 273 w 435"/>
                  <a:gd name="T91" fmla="*/ 0 h 361"/>
                  <a:gd name="T92" fmla="*/ 273 w 435"/>
                  <a:gd name="T93" fmla="*/ 0 h 361"/>
                  <a:gd name="T94" fmla="*/ 264 w 435"/>
                  <a:gd name="T95" fmla="*/ 0 h 361"/>
                  <a:gd name="T96" fmla="*/ 256 w 435"/>
                  <a:gd name="T97" fmla="*/ 0 h 361"/>
                  <a:gd name="T98" fmla="*/ 256 w 435"/>
                  <a:gd name="T99" fmla="*/ 0 h 361"/>
                  <a:gd name="T100" fmla="*/ 220 w 435"/>
                  <a:gd name="T101" fmla="*/ 2 h 361"/>
                  <a:gd name="T102" fmla="*/ 154 w 435"/>
                  <a:gd name="T103" fmla="*/ 27 h 361"/>
                  <a:gd name="T104" fmla="*/ 127 w 435"/>
                  <a:gd name="T105" fmla="*/ 53 h 361"/>
                  <a:gd name="T106" fmla="*/ 0 w 435"/>
                  <a:gd name="T107" fmla="*/ 179 h 361"/>
                  <a:gd name="T108" fmla="*/ 127 w 435"/>
                  <a:gd name="T109" fmla="*/ 30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5" h="361">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pic>
        <p:nvPicPr>
          <p:cNvPr id="1709" name="Picture 1708"/>
          <p:cNvPicPr>
            <a:picLocks noChangeAspect="1"/>
          </p:cNvPicPr>
          <p:nvPr/>
        </p:nvPicPr>
        <p:blipFill rotWithShape="1">
          <a:blip r:embed="rId6">
            <a:extLst>
              <a:ext uri="{28A0092B-C50C-407E-A947-70E740481C1C}">
                <a14:useLocalDpi xmlns:a14="http://schemas.microsoft.com/office/drawing/2010/main" val="0"/>
              </a:ext>
            </a:extLst>
          </a:blip>
          <a:srcRect t="20751" b="29193"/>
          <a:stretch/>
        </p:blipFill>
        <p:spPr>
          <a:xfrm>
            <a:off x="4228421" y="2933672"/>
            <a:ext cx="1384526" cy="693038"/>
          </a:xfrm>
          <a:prstGeom prst="rect">
            <a:avLst/>
          </a:prstGeom>
        </p:spPr>
      </p:pic>
    </p:spTree>
    <p:extLst>
      <p:ext uri="{BB962C8B-B14F-4D97-AF65-F5344CB8AC3E}">
        <p14:creationId xmlns:p14="http://schemas.microsoft.com/office/powerpoint/2010/main" val="374038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779818" y="1393978"/>
            <a:ext cx="4374573" cy="2824731"/>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a:t>Use case: Real-time and historical monitoring</a:t>
            </a:r>
            <a:endParaRPr lang="en-IN" sz="1800" dirty="0"/>
          </a:p>
        </p:txBody>
      </p:sp>
      <p:grpSp>
        <p:nvGrpSpPr>
          <p:cNvPr id="7" name="Group 6"/>
          <p:cNvGrpSpPr/>
          <p:nvPr/>
        </p:nvGrpSpPr>
        <p:grpSpPr>
          <a:xfrm>
            <a:off x="3987056" y="1142998"/>
            <a:ext cx="6099463" cy="3499937"/>
            <a:chOff x="3987056" y="1142998"/>
            <a:chExt cx="6099463" cy="3499937"/>
          </a:xfrm>
        </p:grpSpPr>
        <p:pic>
          <p:nvPicPr>
            <p:cNvPr id="14" name="Picture 13">
              <a:extLst>
                <a:ext uri="{FF2B5EF4-FFF2-40B4-BE49-F238E27FC236}">
                  <a16:creationId xmlns:a16="http://schemas.microsoft.com/office/drawing/2014/main" id="{BE7A735A-7FF3-1B43-9091-37290518FA23}"/>
                </a:ext>
              </a:extLst>
            </p:cNvPr>
            <p:cNvPicPr>
              <a:picLocks noChangeAspect="1"/>
            </p:cNvPicPr>
            <p:nvPr/>
          </p:nvPicPr>
          <p:blipFill rotWithShape="1">
            <a:blip r:embed="rId2" cstate="email">
              <a:extLst>
                <a:ext uri="{28A0092B-C50C-407E-A947-70E740481C1C}">
                  <a14:useLocalDpi xmlns:a14="http://schemas.microsoft.com/office/drawing/2010/main"/>
                </a:ext>
              </a:extLst>
            </a:blip>
            <a:stretch/>
          </p:blipFill>
          <p:spPr>
            <a:xfrm>
              <a:off x="3987056" y="1174419"/>
              <a:ext cx="6099463" cy="3468516"/>
            </a:xfrm>
            <a:prstGeom prst="rect">
              <a:avLst/>
            </a:prstGeom>
            <a:noFill/>
            <a:ln>
              <a:noFill/>
            </a:ln>
          </p:spPr>
        </p:pic>
        <p:sp>
          <p:nvSpPr>
            <p:cNvPr id="4" name="Rectangle 3"/>
            <p:cNvSpPr/>
            <p:nvPr/>
          </p:nvSpPr>
          <p:spPr>
            <a:xfrm>
              <a:off x="4556991" y="1293020"/>
              <a:ext cx="70259" cy="3148080"/>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rot="16200000">
              <a:off x="6873315" y="-1053541"/>
              <a:ext cx="74147" cy="4467226"/>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rot="2443640">
              <a:off x="4620273" y="1169992"/>
              <a:ext cx="46464"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ounded Rectangle 24"/>
            <p:cNvSpPr/>
            <p:nvPr/>
          </p:nvSpPr>
          <p:spPr>
            <a:xfrm rot="4420729">
              <a:off x="4695747" y="1115403"/>
              <a:ext cx="45719"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ounded Rectangle 25"/>
            <p:cNvSpPr/>
            <p:nvPr/>
          </p:nvSpPr>
          <p:spPr>
            <a:xfrm rot="1214921">
              <a:off x="4595675" y="1219689"/>
              <a:ext cx="45719" cy="171682"/>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ounded Rectangle 26"/>
            <p:cNvSpPr/>
            <p:nvPr/>
          </p:nvSpPr>
          <p:spPr>
            <a:xfrm rot="3692521">
              <a:off x="4685796" y="1100444"/>
              <a:ext cx="45719" cy="204508"/>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9" name="Picture 18">
            <a:extLst>
              <a:ext uri="{FF2B5EF4-FFF2-40B4-BE49-F238E27FC236}">
                <a16:creationId xmlns:a16="http://schemas.microsoft.com/office/drawing/2014/main" id="{4E2D9A8A-F7CC-FD46-B5B0-86C6C1321FF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809447" y="1651542"/>
            <a:ext cx="4322618" cy="2292156"/>
          </a:xfrm>
          <a:prstGeom prst="rect">
            <a:avLst/>
          </a:prstGeom>
        </p:spPr>
      </p:pic>
      <p:sp>
        <p:nvSpPr>
          <p:cNvPr id="8" name="Round Same Side Corner Rectangle 7"/>
          <p:cNvSpPr/>
          <p:nvPr/>
        </p:nvSpPr>
        <p:spPr>
          <a:xfrm rot="5400000">
            <a:off x="556868" y="1016541"/>
            <a:ext cx="2639109" cy="3752851"/>
          </a:xfrm>
          <a:prstGeom prst="round2SameRect">
            <a:avLst>
              <a:gd name="adj1" fmla="val 5471"/>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437766" y="1705462"/>
            <a:ext cx="3160287" cy="2375009"/>
          </a:xfrm>
          <a:prstGeom prst="rect">
            <a:avLst/>
          </a:prstGeom>
        </p:spPr>
        <p:txBody>
          <a:bodyPr wrap="square">
            <a:spAutoFit/>
          </a:bodyPr>
          <a:lstStyle/>
          <a:p>
            <a:pPr marL="216000" indent="-216000">
              <a:spcBef>
                <a:spcPts val="400"/>
              </a:spcBef>
              <a:spcAft>
                <a:spcPts val="400"/>
              </a:spcAft>
              <a:buClr>
                <a:schemeClr val="bg1"/>
              </a:buClr>
              <a:buFont typeface="Arial" panose="020B0604020202020204" pitchFamily="34" charset="0"/>
              <a:buChar char="•"/>
            </a:pPr>
            <a:r>
              <a:rPr lang="en-IN" sz="1500" dirty="0">
                <a:solidFill>
                  <a:schemeClr val="bg1"/>
                </a:solidFill>
                <a:latin typeface="+mn-lt"/>
              </a:rPr>
              <a:t>Single pane of glass (out-of- the-box dashboards) to get historical and real-time</a:t>
            </a:r>
            <a:br>
              <a:rPr lang="en-IN" sz="1500" dirty="0">
                <a:solidFill>
                  <a:schemeClr val="bg1"/>
                </a:solidFill>
                <a:latin typeface="+mn-lt"/>
              </a:rPr>
            </a:br>
            <a:r>
              <a:rPr lang="en-IN" sz="1500" dirty="0">
                <a:solidFill>
                  <a:schemeClr val="bg1"/>
                </a:solidFill>
                <a:latin typeface="+mn-lt"/>
              </a:rPr>
              <a:t>insights across Nexus Dashboard clusters</a:t>
            </a:r>
          </a:p>
          <a:p>
            <a:pPr marL="216000" indent="-216000">
              <a:spcBef>
                <a:spcPts val="400"/>
              </a:spcBef>
              <a:spcAft>
                <a:spcPts val="400"/>
              </a:spcAft>
              <a:buClr>
                <a:schemeClr val="bg1"/>
              </a:buClr>
              <a:buFont typeface="Arial" panose="020B0604020202020204" pitchFamily="34" charset="0"/>
              <a:buChar char="•"/>
            </a:pPr>
            <a:r>
              <a:rPr lang="en-IN" sz="1500" dirty="0">
                <a:solidFill>
                  <a:schemeClr val="bg1"/>
                </a:solidFill>
                <a:latin typeface="+mn-lt"/>
              </a:rPr>
              <a:t>Trending timelines and charts for monitoring</a:t>
            </a:r>
          </a:p>
          <a:p>
            <a:pPr marL="216000" indent="-216000">
              <a:spcBef>
                <a:spcPts val="400"/>
              </a:spcBef>
              <a:spcAft>
                <a:spcPts val="400"/>
              </a:spcAft>
              <a:buClr>
                <a:schemeClr val="bg1"/>
              </a:buClr>
              <a:buFont typeface="Arial" panose="020B0604020202020204" pitchFamily="34" charset="0"/>
              <a:buChar char="•"/>
            </a:pPr>
            <a:r>
              <a:rPr lang="en-IN" sz="1500" dirty="0">
                <a:solidFill>
                  <a:schemeClr val="bg1"/>
                </a:solidFill>
                <a:latin typeface="+mn-lt"/>
              </a:rPr>
              <a:t>Intuitive drilldown capabilities for quick troubleshooting</a:t>
            </a:r>
          </a:p>
        </p:txBody>
      </p:sp>
    </p:spTree>
    <p:extLst>
      <p:ext uri="{BB962C8B-B14F-4D97-AF65-F5344CB8AC3E}">
        <p14:creationId xmlns:p14="http://schemas.microsoft.com/office/powerpoint/2010/main" val="3396168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779818" y="1393978"/>
            <a:ext cx="4374573" cy="2824731"/>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6FBA9876-D00C-CF49-88F3-FCD534737DF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779818" y="1857634"/>
            <a:ext cx="4353793" cy="2070667"/>
          </a:xfrm>
          <a:prstGeom prst="rect">
            <a:avLst/>
          </a:prstGeom>
          <a:ln w="9525">
            <a:noFill/>
          </a:ln>
        </p:spPr>
      </p:pic>
      <p:sp>
        <p:nvSpPr>
          <p:cNvPr id="2" name="Title 1"/>
          <p:cNvSpPr>
            <a:spLocks noGrp="1"/>
          </p:cNvSpPr>
          <p:nvPr>
            <p:ph type="title"/>
          </p:nvPr>
        </p:nvSpPr>
        <p:spPr/>
        <p:txBody>
          <a:bodyPr/>
          <a:lstStyle/>
          <a:p>
            <a:r>
              <a:rPr lang="en-US" dirty="0"/>
              <a:t>Use case: Accelerate troubleshooting with </a:t>
            </a:r>
            <a:br>
              <a:rPr lang="en-US" dirty="0"/>
            </a:br>
            <a:r>
              <a:rPr lang="en-US" dirty="0"/>
              <a:t>cross-tier correlations and custom KPIs</a:t>
            </a:r>
            <a:endParaRPr lang="en-IN" sz="1800" dirty="0"/>
          </a:p>
        </p:txBody>
      </p:sp>
      <p:grpSp>
        <p:nvGrpSpPr>
          <p:cNvPr id="7" name="Group 6"/>
          <p:cNvGrpSpPr/>
          <p:nvPr/>
        </p:nvGrpSpPr>
        <p:grpSpPr>
          <a:xfrm>
            <a:off x="3987056" y="1142998"/>
            <a:ext cx="6099463" cy="3499937"/>
            <a:chOff x="3987056" y="1142998"/>
            <a:chExt cx="6099463" cy="3499937"/>
          </a:xfrm>
        </p:grpSpPr>
        <p:pic>
          <p:nvPicPr>
            <p:cNvPr id="14" name="Picture 13">
              <a:extLst>
                <a:ext uri="{FF2B5EF4-FFF2-40B4-BE49-F238E27FC236}">
                  <a16:creationId xmlns:a16="http://schemas.microsoft.com/office/drawing/2014/main" id="{BE7A735A-7FF3-1B43-9091-37290518FA23}"/>
                </a:ext>
              </a:extLst>
            </p:cNvPr>
            <p:cNvPicPr>
              <a:picLocks noChangeAspect="1"/>
            </p:cNvPicPr>
            <p:nvPr/>
          </p:nvPicPr>
          <p:blipFill rotWithShape="1">
            <a:blip r:embed="rId3" cstate="email">
              <a:extLst>
                <a:ext uri="{28A0092B-C50C-407E-A947-70E740481C1C}">
                  <a14:useLocalDpi xmlns:a14="http://schemas.microsoft.com/office/drawing/2010/main"/>
                </a:ext>
              </a:extLst>
            </a:blip>
            <a:stretch/>
          </p:blipFill>
          <p:spPr>
            <a:xfrm>
              <a:off x="3987056" y="1174419"/>
              <a:ext cx="6099463" cy="3468516"/>
            </a:xfrm>
            <a:prstGeom prst="rect">
              <a:avLst/>
            </a:prstGeom>
            <a:noFill/>
            <a:ln>
              <a:noFill/>
            </a:ln>
          </p:spPr>
        </p:pic>
        <p:sp>
          <p:nvSpPr>
            <p:cNvPr id="4" name="Rectangle 3"/>
            <p:cNvSpPr/>
            <p:nvPr/>
          </p:nvSpPr>
          <p:spPr>
            <a:xfrm>
              <a:off x="4556991" y="1293020"/>
              <a:ext cx="70259" cy="3148080"/>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rot="16200000">
              <a:off x="6873315" y="-1053541"/>
              <a:ext cx="74147" cy="4467226"/>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rot="2443640">
              <a:off x="4620273" y="1169992"/>
              <a:ext cx="46464"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ounded Rectangle 24"/>
            <p:cNvSpPr/>
            <p:nvPr/>
          </p:nvSpPr>
          <p:spPr>
            <a:xfrm rot="4420729">
              <a:off x="4695747" y="1115403"/>
              <a:ext cx="45719"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ounded Rectangle 25"/>
            <p:cNvSpPr/>
            <p:nvPr/>
          </p:nvSpPr>
          <p:spPr>
            <a:xfrm rot="1214921">
              <a:off x="4595675" y="1219689"/>
              <a:ext cx="45719" cy="171682"/>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ounded Rectangle 26"/>
            <p:cNvSpPr/>
            <p:nvPr/>
          </p:nvSpPr>
          <p:spPr>
            <a:xfrm rot="3692521">
              <a:off x="4685796" y="1100444"/>
              <a:ext cx="45719" cy="204508"/>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Round Same Side Corner Rectangle 7"/>
          <p:cNvSpPr/>
          <p:nvPr/>
        </p:nvSpPr>
        <p:spPr>
          <a:xfrm rot="5400000">
            <a:off x="635792" y="1016542"/>
            <a:ext cx="2481263" cy="3752851"/>
          </a:xfrm>
          <a:prstGeom prst="round2SameRect">
            <a:avLst>
              <a:gd name="adj1" fmla="val 5471"/>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437766" y="1820879"/>
            <a:ext cx="3160287" cy="2144177"/>
          </a:xfrm>
          <a:prstGeom prst="rect">
            <a:avLst/>
          </a:prstGeom>
        </p:spPr>
        <p:txBody>
          <a:bodyPr wrap="square">
            <a:spAutoFit/>
          </a:bodyPr>
          <a:lstStyle/>
          <a:p>
            <a:pPr marL="216000" indent="-216000">
              <a:spcBef>
                <a:spcPts val="400"/>
              </a:spcBef>
              <a:spcAft>
                <a:spcPts val="400"/>
              </a:spcAft>
              <a:buClr>
                <a:schemeClr val="bg1"/>
              </a:buClr>
              <a:buFont typeface="Arial" panose="020B0604020202020204" pitchFamily="34" charset="0"/>
              <a:buChar char="•"/>
            </a:pPr>
            <a:r>
              <a:rPr lang="en-US" sz="1500" dirty="0">
                <a:solidFill>
                  <a:schemeClr val="bg1"/>
                </a:solidFill>
                <a:latin typeface="+mn-lt"/>
              </a:rPr>
              <a:t>CIM-compliant data to build </a:t>
            </a:r>
            <a:br>
              <a:rPr lang="en-US" sz="1500" dirty="0">
                <a:solidFill>
                  <a:schemeClr val="bg1"/>
                </a:solidFill>
                <a:latin typeface="+mn-lt"/>
              </a:rPr>
            </a:br>
            <a:r>
              <a:rPr lang="en-US" sz="1500" dirty="0">
                <a:solidFill>
                  <a:schemeClr val="bg1"/>
                </a:solidFill>
                <a:latin typeface="+mn-lt"/>
              </a:rPr>
              <a:t>cross-tier correlations</a:t>
            </a:r>
          </a:p>
          <a:p>
            <a:pPr marL="216000" indent="-216000">
              <a:spcBef>
                <a:spcPts val="400"/>
              </a:spcBef>
              <a:spcAft>
                <a:spcPts val="400"/>
              </a:spcAft>
              <a:buClr>
                <a:schemeClr val="bg1"/>
              </a:buClr>
              <a:buFont typeface="Arial" panose="020B0604020202020204" pitchFamily="34" charset="0"/>
              <a:buChar char="•"/>
            </a:pPr>
            <a:r>
              <a:rPr lang="en-US" sz="1500" dirty="0">
                <a:solidFill>
                  <a:schemeClr val="bg1"/>
                </a:solidFill>
                <a:latin typeface="+mn-lt"/>
              </a:rPr>
              <a:t>Data fields indexed and searchable for building custom search queries and dashboards</a:t>
            </a:r>
          </a:p>
          <a:p>
            <a:pPr marL="216000" indent="-216000">
              <a:spcBef>
                <a:spcPts val="400"/>
              </a:spcBef>
              <a:spcAft>
                <a:spcPts val="400"/>
              </a:spcAft>
              <a:buClr>
                <a:schemeClr val="bg1"/>
              </a:buClr>
              <a:buFont typeface="Arial" panose="020B0604020202020204" pitchFamily="34" charset="0"/>
              <a:buChar char="•"/>
            </a:pPr>
            <a:r>
              <a:rPr lang="en-US" sz="1500" dirty="0">
                <a:solidFill>
                  <a:schemeClr val="bg1"/>
                </a:solidFill>
                <a:latin typeface="+mn-lt"/>
              </a:rPr>
              <a:t>Quickly create/modify custom dashboards to monitor custom organization-specific KPIs </a:t>
            </a:r>
          </a:p>
        </p:txBody>
      </p:sp>
    </p:spTree>
    <p:extLst>
      <p:ext uri="{BB962C8B-B14F-4D97-AF65-F5344CB8AC3E}">
        <p14:creationId xmlns:p14="http://schemas.microsoft.com/office/powerpoint/2010/main" val="331563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Alerting automation and continuous compliance</a:t>
            </a:r>
            <a:endParaRPr lang="en-IN" sz="1800" dirty="0"/>
          </a:p>
        </p:txBody>
      </p:sp>
      <p:sp>
        <p:nvSpPr>
          <p:cNvPr id="5" name="Rectangle 4"/>
          <p:cNvSpPr/>
          <p:nvPr/>
        </p:nvSpPr>
        <p:spPr>
          <a:xfrm>
            <a:off x="0" y="1201738"/>
            <a:ext cx="9144000" cy="3389312"/>
          </a:xfrm>
          <a:prstGeom prst="rect">
            <a:avLst/>
          </a:prstGeom>
          <a:solidFill>
            <a:srgbClr val="133971">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5" name="Rectangle 444"/>
          <p:cNvSpPr/>
          <p:nvPr/>
        </p:nvSpPr>
        <p:spPr>
          <a:xfrm>
            <a:off x="437766" y="2106434"/>
            <a:ext cx="4414789" cy="1631216"/>
          </a:xfrm>
          <a:prstGeom prst="rect">
            <a:avLst/>
          </a:prstGeom>
        </p:spPr>
        <p:txBody>
          <a:bodyPr wrap="square">
            <a:spAutoFit/>
          </a:bodyPr>
          <a:lstStyle/>
          <a:p>
            <a:pPr marL="216000" indent="-216000">
              <a:spcBef>
                <a:spcPts val="600"/>
              </a:spcBef>
              <a:spcAft>
                <a:spcPts val="600"/>
              </a:spcAft>
              <a:buClr>
                <a:schemeClr val="tx1"/>
              </a:buClr>
              <a:buFont typeface="Arial" panose="020B0604020202020204" pitchFamily="34" charset="0"/>
              <a:buChar char="•"/>
            </a:pPr>
            <a:r>
              <a:rPr lang="en-US" dirty="0">
                <a:latin typeface="+mn-lt"/>
              </a:rPr>
              <a:t>Automated alerting for compliance violations and KPI degradations</a:t>
            </a:r>
          </a:p>
          <a:p>
            <a:pPr marL="216000" indent="-216000">
              <a:spcBef>
                <a:spcPts val="600"/>
              </a:spcBef>
              <a:spcAft>
                <a:spcPts val="600"/>
              </a:spcAft>
              <a:buClr>
                <a:schemeClr val="tx1"/>
              </a:buClr>
              <a:buFont typeface="Arial" panose="020B0604020202020204" pitchFamily="34" charset="0"/>
              <a:buChar char="•"/>
            </a:pPr>
            <a:r>
              <a:rPr lang="en-US" dirty="0">
                <a:latin typeface="+mn-lt"/>
              </a:rPr>
              <a:t>Customizable, granular alerts and actions to address critical issues impacting SLAs</a:t>
            </a:r>
          </a:p>
        </p:txBody>
      </p:sp>
      <p:sp>
        <p:nvSpPr>
          <p:cNvPr id="3" name="Round Same Side Corner Rectangle 2"/>
          <p:cNvSpPr/>
          <p:nvPr/>
        </p:nvSpPr>
        <p:spPr>
          <a:xfrm rot="16200000">
            <a:off x="5303623" y="750670"/>
            <a:ext cx="3389313" cy="4291445"/>
          </a:xfrm>
          <a:prstGeom prst="round2SameRect">
            <a:avLst>
              <a:gd name="adj1" fmla="val 50000"/>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 name="Group 3"/>
          <p:cNvGrpSpPr/>
          <p:nvPr/>
        </p:nvGrpSpPr>
        <p:grpSpPr>
          <a:xfrm>
            <a:off x="5981563" y="1992269"/>
            <a:ext cx="2284629" cy="1808248"/>
            <a:chOff x="5716601" y="1992270"/>
            <a:chExt cx="2284629" cy="1808248"/>
          </a:xfrm>
        </p:grpSpPr>
        <p:grpSp>
          <p:nvGrpSpPr>
            <p:cNvPr id="447" name="Group 446"/>
            <p:cNvGrpSpPr>
              <a:grpSpLocks noChangeAspect="1"/>
            </p:cNvGrpSpPr>
            <p:nvPr/>
          </p:nvGrpSpPr>
          <p:grpSpPr>
            <a:xfrm rot="784663">
              <a:off x="6596156" y="1992270"/>
              <a:ext cx="1405074" cy="1417004"/>
              <a:chOff x="12587348" y="2301556"/>
              <a:chExt cx="115021" cy="115998"/>
            </a:xfrm>
            <a:solidFill>
              <a:schemeClr val="bg2"/>
            </a:solidFill>
          </p:grpSpPr>
          <p:sp>
            <p:nvSpPr>
              <p:cNvPr id="448" name="Freeform 36"/>
              <p:cNvSpPr>
                <a:spLocks noChangeAspect="1"/>
              </p:cNvSpPr>
              <p:nvPr/>
            </p:nvSpPr>
            <p:spPr bwMode="auto">
              <a:xfrm>
                <a:off x="12634348" y="2325555"/>
                <a:ext cx="20999" cy="22999"/>
              </a:xfrm>
              <a:custGeom>
                <a:avLst/>
                <a:gdLst>
                  <a:gd name="T0" fmla="*/ 9 w 9"/>
                  <a:gd name="T1" fmla="*/ 0 h 10"/>
                  <a:gd name="T2" fmla="*/ 7 w 9"/>
                  <a:gd name="T3" fmla="*/ 0 h 10"/>
                  <a:gd name="T4" fmla="*/ 0 w 9"/>
                  <a:gd name="T5" fmla="*/ 0 h 10"/>
                  <a:gd name="T6" fmla="*/ 0 w 9"/>
                  <a:gd name="T7" fmla="*/ 10 h 10"/>
                  <a:gd name="T8" fmla="*/ 9 w 9"/>
                  <a:gd name="T9" fmla="*/ 10 h 10"/>
                  <a:gd name="T10" fmla="*/ 9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9" y="0"/>
                      <a:pt x="8" y="0"/>
                      <a:pt x="7" y="0"/>
                    </a:cubicBezTo>
                    <a:cubicBezTo>
                      <a:pt x="0" y="0"/>
                      <a:pt x="0" y="0"/>
                      <a:pt x="0" y="0"/>
                    </a:cubicBezTo>
                    <a:cubicBezTo>
                      <a:pt x="0" y="10"/>
                      <a:pt x="0" y="10"/>
                      <a:pt x="0" y="10"/>
                    </a:cubicBezTo>
                    <a:cubicBezTo>
                      <a:pt x="9" y="10"/>
                      <a:pt x="9" y="10"/>
                      <a:pt x="9" y="1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37"/>
              <p:cNvSpPr>
                <a:spLocks noChangeAspect="1"/>
              </p:cNvSpPr>
              <p:nvPr/>
            </p:nvSpPr>
            <p:spPr bwMode="auto">
              <a:xfrm>
                <a:off x="12634348" y="2301556"/>
                <a:ext cx="20999" cy="23999"/>
              </a:xfrm>
              <a:custGeom>
                <a:avLst/>
                <a:gdLst>
                  <a:gd name="T0" fmla="*/ 4 w 9"/>
                  <a:gd name="T1" fmla="*/ 0 h 10"/>
                  <a:gd name="T2" fmla="*/ 0 w 9"/>
                  <a:gd name="T3" fmla="*/ 5 h 10"/>
                  <a:gd name="T4" fmla="*/ 0 w 9"/>
                  <a:gd name="T5" fmla="*/ 10 h 10"/>
                  <a:gd name="T6" fmla="*/ 7 w 9"/>
                  <a:gd name="T7" fmla="*/ 10 h 10"/>
                  <a:gd name="T8" fmla="*/ 9 w 9"/>
                  <a:gd name="T9" fmla="*/ 10 h 10"/>
                  <a:gd name="T10" fmla="*/ 9 w 9"/>
                  <a:gd name="T11" fmla="*/ 5 h 10"/>
                  <a:gd name="T12" fmla="*/ 4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4" y="0"/>
                    </a:moveTo>
                    <a:cubicBezTo>
                      <a:pt x="2" y="0"/>
                      <a:pt x="0" y="2"/>
                      <a:pt x="0" y="5"/>
                    </a:cubicBezTo>
                    <a:cubicBezTo>
                      <a:pt x="0" y="10"/>
                      <a:pt x="0" y="10"/>
                      <a:pt x="0" y="10"/>
                    </a:cubicBezTo>
                    <a:cubicBezTo>
                      <a:pt x="7" y="10"/>
                      <a:pt x="7" y="10"/>
                      <a:pt x="7" y="10"/>
                    </a:cubicBezTo>
                    <a:cubicBezTo>
                      <a:pt x="8" y="10"/>
                      <a:pt x="9" y="10"/>
                      <a:pt x="9" y="10"/>
                    </a:cubicBezTo>
                    <a:cubicBezTo>
                      <a:pt x="9" y="5"/>
                      <a:pt x="9" y="5"/>
                      <a:pt x="9" y="5"/>
                    </a:cubicBezTo>
                    <a:cubicBezTo>
                      <a:pt x="9" y="2"/>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38"/>
              <p:cNvSpPr>
                <a:spLocks noChangeAspect="1"/>
              </p:cNvSpPr>
              <p:nvPr/>
            </p:nvSpPr>
            <p:spPr bwMode="auto">
              <a:xfrm>
                <a:off x="12634348" y="2377554"/>
                <a:ext cx="20999" cy="39999"/>
              </a:xfrm>
              <a:custGeom>
                <a:avLst/>
                <a:gdLst>
                  <a:gd name="T0" fmla="*/ 9 w 9"/>
                  <a:gd name="T1" fmla="*/ 0 h 17"/>
                  <a:gd name="T2" fmla="*/ 0 w 9"/>
                  <a:gd name="T3" fmla="*/ 0 h 17"/>
                  <a:gd name="T4" fmla="*/ 0 w 9"/>
                  <a:gd name="T5" fmla="*/ 13 h 17"/>
                  <a:gd name="T6" fmla="*/ 4 w 9"/>
                  <a:gd name="T7" fmla="*/ 17 h 17"/>
                  <a:gd name="T8" fmla="*/ 9 w 9"/>
                  <a:gd name="T9" fmla="*/ 13 h 17"/>
                  <a:gd name="T10" fmla="*/ 9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9" y="0"/>
                    </a:moveTo>
                    <a:cubicBezTo>
                      <a:pt x="0" y="0"/>
                      <a:pt x="0" y="0"/>
                      <a:pt x="0" y="0"/>
                    </a:cubicBezTo>
                    <a:cubicBezTo>
                      <a:pt x="0" y="13"/>
                      <a:pt x="0" y="13"/>
                      <a:pt x="0" y="13"/>
                    </a:cubicBezTo>
                    <a:cubicBezTo>
                      <a:pt x="0" y="15"/>
                      <a:pt x="2" y="17"/>
                      <a:pt x="4" y="17"/>
                    </a:cubicBezTo>
                    <a:cubicBezTo>
                      <a:pt x="7" y="17"/>
                      <a:pt x="9" y="15"/>
                      <a:pt x="9" y="13"/>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Rectangle 39"/>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Rectangle 40"/>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41"/>
              <p:cNvSpPr>
                <a:spLocks noChangeAspect="1" noEditPoints="1"/>
              </p:cNvSpPr>
              <p:nvPr/>
            </p:nvSpPr>
            <p:spPr bwMode="auto">
              <a:xfrm>
                <a:off x="12587348" y="2348555"/>
                <a:ext cx="114996" cy="21999"/>
              </a:xfrm>
              <a:custGeom>
                <a:avLst/>
                <a:gdLst>
                  <a:gd name="T0" fmla="*/ 20 w 49"/>
                  <a:gd name="T1" fmla="*/ 0 h 9"/>
                  <a:gd name="T2" fmla="*/ 4 w 49"/>
                  <a:gd name="T3" fmla="*/ 0 h 9"/>
                  <a:gd name="T4" fmla="*/ 0 w 49"/>
                  <a:gd name="T5" fmla="*/ 5 h 9"/>
                  <a:gd name="T6" fmla="*/ 4 w 49"/>
                  <a:gd name="T7" fmla="*/ 9 h 9"/>
                  <a:gd name="T8" fmla="*/ 20 w 49"/>
                  <a:gd name="T9" fmla="*/ 9 h 9"/>
                  <a:gd name="T10" fmla="*/ 20 w 49"/>
                  <a:gd name="T11" fmla="*/ 0 h 9"/>
                  <a:gd name="T12" fmla="*/ 44 w 49"/>
                  <a:gd name="T13" fmla="*/ 0 h 9"/>
                  <a:gd name="T14" fmla="*/ 29 w 49"/>
                  <a:gd name="T15" fmla="*/ 0 h 9"/>
                  <a:gd name="T16" fmla="*/ 29 w 49"/>
                  <a:gd name="T17" fmla="*/ 9 h 9"/>
                  <a:gd name="T18" fmla="*/ 44 w 49"/>
                  <a:gd name="T19" fmla="*/ 9 h 9"/>
                  <a:gd name="T20" fmla="*/ 49 w 49"/>
                  <a:gd name="T21" fmla="*/ 5 h 9"/>
                  <a:gd name="T22" fmla="*/ 44 w 4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9">
                    <a:moveTo>
                      <a:pt x="20" y="0"/>
                    </a:moveTo>
                    <a:cubicBezTo>
                      <a:pt x="4" y="0"/>
                      <a:pt x="4" y="0"/>
                      <a:pt x="4" y="0"/>
                    </a:cubicBezTo>
                    <a:cubicBezTo>
                      <a:pt x="2" y="0"/>
                      <a:pt x="0" y="2"/>
                      <a:pt x="0" y="5"/>
                    </a:cubicBezTo>
                    <a:cubicBezTo>
                      <a:pt x="0" y="7"/>
                      <a:pt x="2" y="9"/>
                      <a:pt x="4" y="9"/>
                    </a:cubicBezTo>
                    <a:cubicBezTo>
                      <a:pt x="20" y="9"/>
                      <a:pt x="20" y="9"/>
                      <a:pt x="20" y="9"/>
                    </a:cubicBezTo>
                    <a:cubicBezTo>
                      <a:pt x="20" y="0"/>
                      <a:pt x="20" y="0"/>
                      <a:pt x="20" y="0"/>
                    </a:cubicBezTo>
                    <a:moveTo>
                      <a:pt x="44" y="0"/>
                    </a:moveTo>
                    <a:cubicBezTo>
                      <a:pt x="29" y="0"/>
                      <a:pt x="29" y="0"/>
                      <a:pt x="29" y="0"/>
                    </a:cubicBezTo>
                    <a:cubicBezTo>
                      <a:pt x="29" y="9"/>
                      <a:pt x="29" y="9"/>
                      <a:pt x="29" y="9"/>
                    </a:cubicBezTo>
                    <a:cubicBezTo>
                      <a:pt x="44" y="9"/>
                      <a:pt x="44" y="9"/>
                      <a:pt x="44" y="9"/>
                    </a:cubicBezTo>
                    <a:cubicBezTo>
                      <a:pt x="47" y="9"/>
                      <a:pt x="49" y="7"/>
                      <a:pt x="49" y="5"/>
                    </a:cubicBezTo>
                    <a:cubicBezTo>
                      <a:pt x="49" y="2"/>
                      <a:pt x="47"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Rectangle 42"/>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Rectangle 43"/>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44"/>
              <p:cNvSpPr>
                <a:spLocks noChangeAspect="1"/>
              </p:cNvSpPr>
              <p:nvPr/>
            </p:nvSpPr>
            <p:spPr bwMode="auto">
              <a:xfrm>
                <a:off x="12634347" y="2301558"/>
                <a:ext cx="20999" cy="115996"/>
              </a:xfrm>
              <a:custGeom>
                <a:avLst/>
                <a:gdLst>
                  <a:gd name="T0" fmla="*/ 0 w 9"/>
                  <a:gd name="T1" fmla="*/ 45 h 49"/>
                  <a:gd name="T2" fmla="*/ 0 w 9"/>
                  <a:gd name="T3" fmla="*/ 5 h 49"/>
                  <a:gd name="T4" fmla="*/ 4 w 9"/>
                  <a:gd name="T5" fmla="*/ 0 h 49"/>
                  <a:gd name="T6" fmla="*/ 9 w 9"/>
                  <a:gd name="T7" fmla="*/ 5 h 49"/>
                  <a:gd name="T8" fmla="*/ 9 w 9"/>
                  <a:gd name="T9" fmla="*/ 45 h 49"/>
                  <a:gd name="T10" fmla="*/ 4 w 9"/>
                  <a:gd name="T11" fmla="*/ 49 h 49"/>
                  <a:gd name="T12" fmla="*/ 0 w 9"/>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9" h="49">
                    <a:moveTo>
                      <a:pt x="0" y="45"/>
                    </a:moveTo>
                    <a:cubicBezTo>
                      <a:pt x="0" y="5"/>
                      <a:pt x="0" y="5"/>
                      <a:pt x="0" y="5"/>
                    </a:cubicBezTo>
                    <a:cubicBezTo>
                      <a:pt x="0" y="2"/>
                      <a:pt x="2" y="0"/>
                      <a:pt x="4" y="0"/>
                    </a:cubicBezTo>
                    <a:cubicBezTo>
                      <a:pt x="7" y="0"/>
                      <a:pt x="9" y="2"/>
                      <a:pt x="9" y="5"/>
                    </a:cubicBezTo>
                    <a:cubicBezTo>
                      <a:pt x="9" y="45"/>
                      <a:pt x="9" y="45"/>
                      <a:pt x="9" y="45"/>
                    </a:cubicBezTo>
                    <a:cubicBezTo>
                      <a:pt x="9" y="47"/>
                      <a:pt x="7" y="49"/>
                      <a:pt x="4" y="49"/>
                    </a:cubicBezTo>
                    <a:cubicBezTo>
                      <a:pt x="2" y="49"/>
                      <a:pt x="0" y="47"/>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45"/>
              <p:cNvSpPr>
                <a:spLocks noChangeAspect="1"/>
              </p:cNvSpPr>
              <p:nvPr/>
            </p:nvSpPr>
            <p:spPr bwMode="auto">
              <a:xfrm>
                <a:off x="12587373" y="2348557"/>
                <a:ext cx="114996" cy="21999"/>
              </a:xfrm>
              <a:custGeom>
                <a:avLst/>
                <a:gdLst>
                  <a:gd name="T0" fmla="*/ 4 w 49"/>
                  <a:gd name="T1" fmla="*/ 0 h 9"/>
                  <a:gd name="T2" fmla="*/ 44 w 49"/>
                  <a:gd name="T3" fmla="*/ 0 h 9"/>
                  <a:gd name="T4" fmla="*/ 49 w 49"/>
                  <a:gd name="T5" fmla="*/ 5 h 9"/>
                  <a:gd name="T6" fmla="*/ 44 w 49"/>
                  <a:gd name="T7" fmla="*/ 9 h 9"/>
                  <a:gd name="T8" fmla="*/ 4 w 49"/>
                  <a:gd name="T9" fmla="*/ 9 h 9"/>
                  <a:gd name="T10" fmla="*/ 0 w 49"/>
                  <a:gd name="T11" fmla="*/ 5 h 9"/>
                  <a:gd name="T12" fmla="*/ 4 w 4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9" h="9">
                    <a:moveTo>
                      <a:pt x="4" y="0"/>
                    </a:moveTo>
                    <a:cubicBezTo>
                      <a:pt x="44" y="0"/>
                      <a:pt x="44" y="0"/>
                      <a:pt x="44" y="0"/>
                    </a:cubicBezTo>
                    <a:cubicBezTo>
                      <a:pt x="47" y="0"/>
                      <a:pt x="49" y="2"/>
                      <a:pt x="49" y="5"/>
                    </a:cubicBezTo>
                    <a:cubicBezTo>
                      <a:pt x="49" y="7"/>
                      <a:pt x="47" y="9"/>
                      <a:pt x="44" y="9"/>
                    </a:cubicBezTo>
                    <a:cubicBezTo>
                      <a:pt x="4" y="9"/>
                      <a:pt x="4" y="9"/>
                      <a:pt x="4" y="9"/>
                    </a:cubicBezTo>
                    <a:cubicBezTo>
                      <a:pt x="2" y="9"/>
                      <a:pt x="0" y="7"/>
                      <a:pt x="0" y="5"/>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46"/>
              <p:cNvSpPr>
                <a:spLocks noChangeAspect="1"/>
              </p:cNvSpPr>
              <p:nvPr/>
            </p:nvSpPr>
            <p:spPr bwMode="auto">
              <a:xfrm>
                <a:off x="12598381" y="2313558"/>
                <a:ext cx="92997" cy="91997"/>
              </a:xfrm>
              <a:custGeom>
                <a:avLst/>
                <a:gdLst>
                  <a:gd name="T0" fmla="*/ 2 w 39"/>
                  <a:gd name="T1" fmla="*/ 30 h 39"/>
                  <a:gd name="T2" fmla="*/ 30 w 39"/>
                  <a:gd name="T3" fmla="*/ 2 h 39"/>
                  <a:gd name="T4" fmla="*/ 37 w 39"/>
                  <a:gd name="T5" fmla="*/ 2 h 39"/>
                  <a:gd name="T6" fmla="*/ 37 w 39"/>
                  <a:gd name="T7" fmla="*/ 9 h 39"/>
                  <a:gd name="T8" fmla="*/ 9 w 39"/>
                  <a:gd name="T9" fmla="*/ 37 h 39"/>
                  <a:gd name="T10" fmla="*/ 2 w 39"/>
                  <a:gd name="T11" fmla="*/ 37 h 39"/>
                  <a:gd name="T12" fmla="*/ 2 w 39"/>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2" y="30"/>
                    </a:moveTo>
                    <a:cubicBezTo>
                      <a:pt x="30" y="2"/>
                      <a:pt x="30" y="2"/>
                      <a:pt x="30" y="2"/>
                    </a:cubicBezTo>
                    <a:cubicBezTo>
                      <a:pt x="32" y="0"/>
                      <a:pt x="35" y="0"/>
                      <a:pt x="37" y="2"/>
                    </a:cubicBezTo>
                    <a:cubicBezTo>
                      <a:pt x="39" y="4"/>
                      <a:pt x="39" y="7"/>
                      <a:pt x="37" y="9"/>
                    </a:cubicBezTo>
                    <a:cubicBezTo>
                      <a:pt x="9" y="37"/>
                      <a:pt x="9" y="37"/>
                      <a:pt x="9" y="37"/>
                    </a:cubicBezTo>
                    <a:cubicBezTo>
                      <a:pt x="7" y="39"/>
                      <a:pt x="4" y="39"/>
                      <a:pt x="2" y="37"/>
                    </a:cubicBezTo>
                    <a:cubicBezTo>
                      <a:pt x="0" y="35"/>
                      <a:pt x="0" y="32"/>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47"/>
              <p:cNvSpPr>
                <a:spLocks noChangeAspect="1"/>
              </p:cNvSpPr>
              <p:nvPr/>
            </p:nvSpPr>
            <p:spPr bwMode="auto">
              <a:xfrm>
                <a:off x="12598373" y="2313558"/>
                <a:ext cx="92997" cy="91997"/>
              </a:xfrm>
              <a:custGeom>
                <a:avLst/>
                <a:gdLst>
                  <a:gd name="T0" fmla="*/ 9 w 39"/>
                  <a:gd name="T1" fmla="*/ 2 h 39"/>
                  <a:gd name="T2" fmla="*/ 37 w 39"/>
                  <a:gd name="T3" fmla="*/ 30 h 39"/>
                  <a:gd name="T4" fmla="*/ 37 w 39"/>
                  <a:gd name="T5" fmla="*/ 37 h 39"/>
                  <a:gd name="T6" fmla="*/ 30 w 39"/>
                  <a:gd name="T7" fmla="*/ 37 h 39"/>
                  <a:gd name="T8" fmla="*/ 2 w 39"/>
                  <a:gd name="T9" fmla="*/ 9 h 39"/>
                  <a:gd name="T10" fmla="*/ 2 w 39"/>
                  <a:gd name="T11" fmla="*/ 2 h 39"/>
                  <a:gd name="T12" fmla="*/ 9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9" y="2"/>
                    </a:moveTo>
                    <a:cubicBezTo>
                      <a:pt x="37" y="30"/>
                      <a:pt x="37" y="30"/>
                      <a:pt x="37" y="30"/>
                    </a:cubicBezTo>
                    <a:cubicBezTo>
                      <a:pt x="39" y="32"/>
                      <a:pt x="39" y="35"/>
                      <a:pt x="37" y="37"/>
                    </a:cubicBezTo>
                    <a:cubicBezTo>
                      <a:pt x="35" y="39"/>
                      <a:pt x="32" y="39"/>
                      <a:pt x="30" y="37"/>
                    </a:cubicBezTo>
                    <a:cubicBezTo>
                      <a:pt x="2" y="9"/>
                      <a:pt x="2" y="9"/>
                      <a:pt x="2" y="9"/>
                    </a:cubicBezTo>
                    <a:cubicBezTo>
                      <a:pt x="0" y="7"/>
                      <a:pt x="0" y="4"/>
                      <a:pt x="2" y="2"/>
                    </a:cubicBezTo>
                    <a:cubicBezTo>
                      <a:pt x="4" y="0"/>
                      <a:pt x="7"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Oval 48"/>
              <p:cNvSpPr>
                <a:spLocks noChangeAspect="1" noChangeArrowheads="1"/>
              </p:cNvSpPr>
              <p:nvPr/>
            </p:nvSpPr>
            <p:spPr bwMode="auto">
              <a:xfrm>
                <a:off x="12627372" y="2341557"/>
                <a:ext cx="34999" cy="3599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49"/>
              <p:cNvSpPr>
                <a:spLocks noChangeAspect="1" noEditPoints="1"/>
              </p:cNvSpPr>
              <p:nvPr/>
            </p:nvSpPr>
            <p:spPr bwMode="auto">
              <a:xfrm>
                <a:off x="12608373" y="2325559"/>
                <a:ext cx="70998" cy="70998"/>
              </a:xfrm>
              <a:custGeom>
                <a:avLst/>
                <a:gdLst>
                  <a:gd name="T0" fmla="*/ 15 w 30"/>
                  <a:gd name="T1" fmla="*/ 7 h 30"/>
                  <a:gd name="T2" fmla="*/ 23 w 30"/>
                  <a:gd name="T3" fmla="*/ 15 h 30"/>
                  <a:gd name="T4" fmla="*/ 15 w 30"/>
                  <a:gd name="T5" fmla="*/ 22 h 30"/>
                  <a:gd name="T6" fmla="*/ 8 w 30"/>
                  <a:gd name="T7" fmla="*/ 15 h 30"/>
                  <a:gd name="T8" fmla="*/ 15 w 30"/>
                  <a:gd name="T9" fmla="*/ 7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7"/>
                    </a:moveTo>
                    <a:cubicBezTo>
                      <a:pt x="20" y="7"/>
                      <a:pt x="23" y="10"/>
                      <a:pt x="23" y="15"/>
                    </a:cubicBezTo>
                    <a:cubicBezTo>
                      <a:pt x="23" y="19"/>
                      <a:pt x="20" y="22"/>
                      <a:pt x="15" y="22"/>
                    </a:cubicBezTo>
                    <a:cubicBezTo>
                      <a:pt x="11" y="22"/>
                      <a:pt x="8" y="19"/>
                      <a:pt x="8" y="15"/>
                    </a:cubicBezTo>
                    <a:cubicBezTo>
                      <a:pt x="8" y="10"/>
                      <a:pt x="11" y="7"/>
                      <a:pt x="15" y="7"/>
                    </a:cubicBezTo>
                    <a:moveTo>
                      <a:pt x="15" y="0"/>
                    </a:moveTo>
                    <a:cubicBezTo>
                      <a:pt x="7" y="0"/>
                      <a:pt x="0" y="6"/>
                      <a:pt x="0" y="15"/>
                    </a:cubicBezTo>
                    <a:cubicBezTo>
                      <a:pt x="0" y="23"/>
                      <a:pt x="7" y="30"/>
                      <a:pt x="15" y="30"/>
                    </a:cubicBezTo>
                    <a:cubicBezTo>
                      <a:pt x="24" y="30"/>
                      <a:pt x="30" y="23"/>
                      <a:pt x="30" y="15"/>
                    </a:cubicBezTo>
                    <a:cubicBezTo>
                      <a:pt x="30" y="6"/>
                      <a:pt x="24" y="0"/>
                      <a:pt x="1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62" name="Group 461"/>
            <p:cNvGrpSpPr>
              <a:grpSpLocks noChangeAspect="1"/>
            </p:cNvGrpSpPr>
            <p:nvPr/>
          </p:nvGrpSpPr>
          <p:grpSpPr>
            <a:xfrm>
              <a:off x="5716601" y="2998865"/>
              <a:ext cx="794901" cy="801653"/>
              <a:chOff x="12587348" y="2301556"/>
              <a:chExt cx="115021" cy="115998"/>
            </a:xfrm>
            <a:solidFill>
              <a:schemeClr val="bg1"/>
            </a:solidFill>
          </p:grpSpPr>
          <p:sp>
            <p:nvSpPr>
              <p:cNvPr id="463" name="Freeform 36"/>
              <p:cNvSpPr>
                <a:spLocks noChangeAspect="1"/>
              </p:cNvSpPr>
              <p:nvPr/>
            </p:nvSpPr>
            <p:spPr bwMode="auto">
              <a:xfrm>
                <a:off x="12634348" y="2325555"/>
                <a:ext cx="20999" cy="22999"/>
              </a:xfrm>
              <a:custGeom>
                <a:avLst/>
                <a:gdLst>
                  <a:gd name="T0" fmla="*/ 9 w 9"/>
                  <a:gd name="T1" fmla="*/ 0 h 10"/>
                  <a:gd name="T2" fmla="*/ 7 w 9"/>
                  <a:gd name="T3" fmla="*/ 0 h 10"/>
                  <a:gd name="T4" fmla="*/ 0 w 9"/>
                  <a:gd name="T5" fmla="*/ 0 h 10"/>
                  <a:gd name="T6" fmla="*/ 0 w 9"/>
                  <a:gd name="T7" fmla="*/ 10 h 10"/>
                  <a:gd name="T8" fmla="*/ 9 w 9"/>
                  <a:gd name="T9" fmla="*/ 10 h 10"/>
                  <a:gd name="T10" fmla="*/ 9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9" y="0"/>
                      <a:pt x="8" y="0"/>
                      <a:pt x="7" y="0"/>
                    </a:cubicBezTo>
                    <a:cubicBezTo>
                      <a:pt x="0" y="0"/>
                      <a:pt x="0" y="0"/>
                      <a:pt x="0" y="0"/>
                    </a:cubicBezTo>
                    <a:cubicBezTo>
                      <a:pt x="0" y="10"/>
                      <a:pt x="0" y="10"/>
                      <a:pt x="0" y="10"/>
                    </a:cubicBezTo>
                    <a:cubicBezTo>
                      <a:pt x="9" y="10"/>
                      <a:pt x="9" y="10"/>
                      <a:pt x="9" y="1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37"/>
              <p:cNvSpPr>
                <a:spLocks noChangeAspect="1"/>
              </p:cNvSpPr>
              <p:nvPr/>
            </p:nvSpPr>
            <p:spPr bwMode="auto">
              <a:xfrm>
                <a:off x="12634348" y="2301556"/>
                <a:ext cx="20999" cy="23999"/>
              </a:xfrm>
              <a:custGeom>
                <a:avLst/>
                <a:gdLst>
                  <a:gd name="T0" fmla="*/ 4 w 9"/>
                  <a:gd name="T1" fmla="*/ 0 h 10"/>
                  <a:gd name="T2" fmla="*/ 0 w 9"/>
                  <a:gd name="T3" fmla="*/ 5 h 10"/>
                  <a:gd name="T4" fmla="*/ 0 w 9"/>
                  <a:gd name="T5" fmla="*/ 10 h 10"/>
                  <a:gd name="T6" fmla="*/ 7 w 9"/>
                  <a:gd name="T7" fmla="*/ 10 h 10"/>
                  <a:gd name="T8" fmla="*/ 9 w 9"/>
                  <a:gd name="T9" fmla="*/ 10 h 10"/>
                  <a:gd name="T10" fmla="*/ 9 w 9"/>
                  <a:gd name="T11" fmla="*/ 5 h 10"/>
                  <a:gd name="T12" fmla="*/ 4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4" y="0"/>
                    </a:moveTo>
                    <a:cubicBezTo>
                      <a:pt x="2" y="0"/>
                      <a:pt x="0" y="2"/>
                      <a:pt x="0" y="5"/>
                    </a:cubicBezTo>
                    <a:cubicBezTo>
                      <a:pt x="0" y="10"/>
                      <a:pt x="0" y="10"/>
                      <a:pt x="0" y="10"/>
                    </a:cubicBezTo>
                    <a:cubicBezTo>
                      <a:pt x="7" y="10"/>
                      <a:pt x="7" y="10"/>
                      <a:pt x="7" y="10"/>
                    </a:cubicBezTo>
                    <a:cubicBezTo>
                      <a:pt x="8" y="10"/>
                      <a:pt x="9" y="10"/>
                      <a:pt x="9" y="10"/>
                    </a:cubicBezTo>
                    <a:cubicBezTo>
                      <a:pt x="9" y="5"/>
                      <a:pt x="9" y="5"/>
                      <a:pt x="9" y="5"/>
                    </a:cubicBezTo>
                    <a:cubicBezTo>
                      <a:pt x="9" y="2"/>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38"/>
              <p:cNvSpPr>
                <a:spLocks noChangeAspect="1"/>
              </p:cNvSpPr>
              <p:nvPr/>
            </p:nvSpPr>
            <p:spPr bwMode="auto">
              <a:xfrm>
                <a:off x="12634348" y="2377554"/>
                <a:ext cx="20999" cy="39999"/>
              </a:xfrm>
              <a:custGeom>
                <a:avLst/>
                <a:gdLst>
                  <a:gd name="T0" fmla="*/ 9 w 9"/>
                  <a:gd name="T1" fmla="*/ 0 h 17"/>
                  <a:gd name="T2" fmla="*/ 0 w 9"/>
                  <a:gd name="T3" fmla="*/ 0 h 17"/>
                  <a:gd name="T4" fmla="*/ 0 w 9"/>
                  <a:gd name="T5" fmla="*/ 13 h 17"/>
                  <a:gd name="T6" fmla="*/ 4 w 9"/>
                  <a:gd name="T7" fmla="*/ 17 h 17"/>
                  <a:gd name="T8" fmla="*/ 9 w 9"/>
                  <a:gd name="T9" fmla="*/ 13 h 17"/>
                  <a:gd name="T10" fmla="*/ 9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9" y="0"/>
                    </a:moveTo>
                    <a:cubicBezTo>
                      <a:pt x="0" y="0"/>
                      <a:pt x="0" y="0"/>
                      <a:pt x="0" y="0"/>
                    </a:cubicBezTo>
                    <a:cubicBezTo>
                      <a:pt x="0" y="13"/>
                      <a:pt x="0" y="13"/>
                      <a:pt x="0" y="13"/>
                    </a:cubicBezTo>
                    <a:cubicBezTo>
                      <a:pt x="0" y="15"/>
                      <a:pt x="2" y="17"/>
                      <a:pt x="4" y="17"/>
                    </a:cubicBezTo>
                    <a:cubicBezTo>
                      <a:pt x="7" y="17"/>
                      <a:pt x="9" y="15"/>
                      <a:pt x="9" y="13"/>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Rectangle 39"/>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Rectangle 40"/>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41"/>
              <p:cNvSpPr>
                <a:spLocks noChangeAspect="1" noEditPoints="1"/>
              </p:cNvSpPr>
              <p:nvPr/>
            </p:nvSpPr>
            <p:spPr bwMode="auto">
              <a:xfrm>
                <a:off x="12587348" y="2348555"/>
                <a:ext cx="114996" cy="21999"/>
              </a:xfrm>
              <a:custGeom>
                <a:avLst/>
                <a:gdLst>
                  <a:gd name="T0" fmla="*/ 20 w 49"/>
                  <a:gd name="T1" fmla="*/ 0 h 9"/>
                  <a:gd name="T2" fmla="*/ 4 w 49"/>
                  <a:gd name="T3" fmla="*/ 0 h 9"/>
                  <a:gd name="T4" fmla="*/ 0 w 49"/>
                  <a:gd name="T5" fmla="*/ 5 h 9"/>
                  <a:gd name="T6" fmla="*/ 4 w 49"/>
                  <a:gd name="T7" fmla="*/ 9 h 9"/>
                  <a:gd name="T8" fmla="*/ 20 w 49"/>
                  <a:gd name="T9" fmla="*/ 9 h 9"/>
                  <a:gd name="T10" fmla="*/ 20 w 49"/>
                  <a:gd name="T11" fmla="*/ 0 h 9"/>
                  <a:gd name="T12" fmla="*/ 44 w 49"/>
                  <a:gd name="T13" fmla="*/ 0 h 9"/>
                  <a:gd name="T14" fmla="*/ 29 w 49"/>
                  <a:gd name="T15" fmla="*/ 0 h 9"/>
                  <a:gd name="T16" fmla="*/ 29 w 49"/>
                  <a:gd name="T17" fmla="*/ 9 h 9"/>
                  <a:gd name="T18" fmla="*/ 44 w 49"/>
                  <a:gd name="T19" fmla="*/ 9 h 9"/>
                  <a:gd name="T20" fmla="*/ 49 w 49"/>
                  <a:gd name="T21" fmla="*/ 5 h 9"/>
                  <a:gd name="T22" fmla="*/ 44 w 4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9">
                    <a:moveTo>
                      <a:pt x="20" y="0"/>
                    </a:moveTo>
                    <a:cubicBezTo>
                      <a:pt x="4" y="0"/>
                      <a:pt x="4" y="0"/>
                      <a:pt x="4" y="0"/>
                    </a:cubicBezTo>
                    <a:cubicBezTo>
                      <a:pt x="2" y="0"/>
                      <a:pt x="0" y="2"/>
                      <a:pt x="0" y="5"/>
                    </a:cubicBezTo>
                    <a:cubicBezTo>
                      <a:pt x="0" y="7"/>
                      <a:pt x="2" y="9"/>
                      <a:pt x="4" y="9"/>
                    </a:cubicBezTo>
                    <a:cubicBezTo>
                      <a:pt x="20" y="9"/>
                      <a:pt x="20" y="9"/>
                      <a:pt x="20" y="9"/>
                    </a:cubicBezTo>
                    <a:cubicBezTo>
                      <a:pt x="20" y="0"/>
                      <a:pt x="20" y="0"/>
                      <a:pt x="20" y="0"/>
                    </a:cubicBezTo>
                    <a:moveTo>
                      <a:pt x="44" y="0"/>
                    </a:moveTo>
                    <a:cubicBezTo>
                      <a:pt x="29" y="0"/>
                      <a:pt x="29" y="0"/>
                      <a:pt x="29" y="0"/>
                    </a:cubicBezTo>
                    <a:cubicBezTo>
                      <a:pt x="29" y="9"/>
                      <a:pt x="29" y="9"/>
                      <a:pt x="29" y="9"/>
                    </a:cubicBezTo>
                    <a:cubicBezTo>
                      <a:pt x="44" y="9"/>
                      <a:pt x="44" y="9"/>
                      <a:pt x="44" y="9"/>
                    </a:cubicBezTo>
                    <a:cubicBezTo>
                      <a:pt x="47" y="9"/>
                      <a:pt x="49" y="7"/>
                      <a:pt x="49" y="5"/>
                    </a:cubicBezTo>
                    <a:cubicBezTo>
                      <a:pt x="49" y="2"/>
                      <a:pt x="47"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Rectangle 42"/>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Rectangle 43"/>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44"/>
              <p:cNvSpPr>
                <a:spLocks noChangeAspect="1"/>
              </p:cNvSpPr>
              <p:nvPr/>
            </p:nvSpPr>
            <p:spPr bwMode="auto">
              <a:xfrm>
                <a:off x="12634347" y="2301558"/>
                <a:ext cx="20999" cy="115996"/>
              </a:xfrm>
              <a:custGeom>
                <a:avLst/>
                <a:gdLst>
                  <a:gd name="T0" fmla="*/ 0 w 9"/>
                  <a:gd name="T1" fmla="*/ 45 h 49"/>
                  <a:gd name="T2" fmla="*/ 0 w 9"/>
                  <a:gd name="T3" fmla="*/ 5 h 49"/>
                  <a:gd name="T4" fmla="*/ 4 w 9"/>
                  <a:gd name="T5" fmla="*/ 0 h 49"/>
                  <a:gd name="T6" fmla="*/ 9 w 9"/>
                  <a:gd name="T7" fmla="*/ 5 h 49"/>
                  <a:gd name="T8" fmla="*/ 9 w 9"/>
                  <a:gd name="T9" fmla="*/ 45 h 49"/>
                  <a:gd name="T10" fmla="*/ 4 w 9"/>
                  <a:gd name="T11" fmla="*/ 49 h 49"/>
                  <a:gd name="T12" fmla="*/ 0 w 9"/>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9" h="49">
                    <a:moveTo>
                      <a:pt x="0" y="45"/>
                    </a:moveTo>
                    <a:cubicBezTo>
                      <a:pt x="0" y="5"/>
                      <a:pt x="0" y="5"/>
                      <a:pt x="0" y="5"/>
                    </a:cubicBezTo>
                    <a:cubicBezTo>
                      <a:pt x="0" y="2"/>
                      <a:pt x="2" y="0"/>
                      <a:pt x="4" y="0"/>
                    </a:cubicBezTo>
                    <a:cubicBezTo>
                      <a:pt x="7" y="0"/>
                      <a:pt x="9" y="2"/>
                      <a:pt x="9" y="5"/>
                    </a:cubicBezTo>
                    <a:cubicBezTo>
                      <a:pt x="9" y="45"/>
                      <a:pt x="9" y="45"/>
                      <a:pt x="9" y="45"/>
                    </a:cubicBezTo>
                    <a:cubicBezTo>
                      <a:pt x="9" y="47"/>
                      <a:pt x="7" y="49"/>
                      <a:pt x="4" y="49"/>
                    </a:cubicBezTo>
                    <a:cubicBezTo>
                      <a:pt x="2" y="49"/>
                      <a:pt x="0" y="47"/>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45"/>
              <p:cNvSpPr>
                <a:spLocks noChangeAspect="1"/>
              </p:cNvSpPr>
              <p:nvPr/>
            </p:nvSpPr>
            <p:spPr bwMode="auto">
              <a:xfrm>
                <a:off x="12587373" y="2348557"/>
                <a:ext cx="114996" cy="21999"/>
              </a:xfrm>
              <a:custGeom>
                <a:avLst/>
                <a:gdLst>
                  <a:gd name="T0" fmla="*/ 4 w 49"/>
                  <a:gd name="T1" fmla="*/ 0 h 9"/>
                  <a:gd name="T2" fmla="*/ 44 w 49"/>
                  <a:gd name="T3" fmla="*/ 0 h 9"/>
                  <a:gd name="T4" fmla="*/ 49 w 49"/>
                  <a:gd name="T5" fmla="*/ 5 h 9"/>
                  <a:gd name="T6" fmla="*/ 44 w 49"/>
                  <a:gd name="T7" fmla="*/ 9 h 9"/>
                  <a:gd name="T8" fmla="*/ 4 w 49"/>
                  <a:gd name="T9" fmla="*/ 9 h 9"/>
                  <a:gd name="T10" fmla="*/ 0 w 49"/>
                  <a:gd name="T11" fmla="*/ 5 h 9"/>
                  <a:gd name="T12" fmla="*/ 4 w 4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9" h="9">
                    <a:moveTo>
                      <a:pt x="4" y="0"/>
                    </a:moveTo>
                    <a:cubicBezTo>
                      <a:pt x="44" y="0"/>
                      <a:pt x="44" y="0"/>
                      <a:pt x="44" y="0"/>
                    </a:cubicBezTo>
                    <a:cubicBezTo>
                      <a:pt x="47" y="0"/>
                      <a:pt x="49" y="2"/>
                      <a:pt x="49" y="5"/>
                    </a:cubicBezTo>
                    <a:cubicBezTo>
                      <a:pt x="49" y="7"/>
                      <a:pt x="47" y="9"/>
                      <a:pt x="44" y="9"/>
                    </a:cubicBezTo>
                    <a:cubicBezTo>
                      <a:pt x="4" y="9"/>
                      <a:pt x="4" y="9"/>
                      <a:pt x="4" y="9"/>
                    </a:cubicBezTo>
                    <a:cubicBezTo>
                      <a:pt x="2" y="9"/>
                      <a:pt x="0" y="7"/>
                      <a:pt x="0" y="5"/>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46"/>
              <p:cNvSpPr>
                <a:spLocks noChangeAspect="1"/>
              </p:cNvSpPr>
              <p:nvPr/>
            </p:nvSpPr>
            <p:spPr bwMode="auto">
              <a:xfrm>
                <a:off x="12598381" y="2313558"/>
                <a:ext cx="92997" cy="91997"/>
              </a:xfrm>
              <a:custGeom>
                <a:avLst/>
                <a:gdLst>
                  <a:gd name="T0" fmla="*/ 2 w 39"/>
                  <a:gd name="T1" fmla="*/ 30 h 39"/>
                  <a:gd name="T2" fmla="*/ 30 w 39"/>
                  <a:gd name="T3" fmla="*/ 2 h 39"/>
                  <a:gd name="T4" fmla="*/ 37 w 39"/>
                  <a:gd name="T5" fmla="*/ 2 h 39"/>
                  <a:gd name="T6" fmla="*/ 37 w 39"/>
                  <a:gd name="T7" fmla="*/ 9 h 39"/>
                  <a:gd name="T8" fmla="*/ 9 w 39"/>
                  <a:gd name="T9" fmla="*/ 37 h 39"/>
                  <a:gd name="T10" fmla="*/ 2 w 39"/>
                  <a:gd name="T11" fmla="*/ 37 h 39"/>
                  <a:gd name="T12" fmla="*/ 2 w 39"/>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2" y="30"/>
                    </a:moveTo>
                    <a:cubicBezTo>
                      <a:pt x="30" y="2"/>
                      <a:pt x="30" y="2"/>
                      <a:pt x="30" y="2"/>
                    </a:cubicBezTo>
                    <a:cubicBezTo>
                      <a:pt x="32" y="0"/>
                      <a:pt x="35" y="0"/>
                      <a:pt x="37" y="2"/>
                    </a:cubicBezTo>
                    <a:cubicBezTo>
                      <a:pt x="39" y="4"/>
                      <a:pt x="39" y="7"/>
                      <a:pt x="37" y="9"/>
                    </a:cubicBezTo>
                    <a:cubicBezTo>
                      <a:pt x="9" y="37"/>
                      <a:pt x="9" y="37"/>
                      <a:pt x="9" y="37"/>
                    </a:cubicBezTo>
                    <a:cubicBezTo>
                      <a:pt x="7" y="39"/>
                      <a:pt x="4" y="39"/>
                      <a:pt x="2" y="37"/>
                    </a:cubicBezTo>
                    <a:cubicBezTo>
                      <a:pt x="0" y="35"/>
                      <a:pt x="0" y="32"/>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47"/>
              <p:cNvSpPr>
                <a:spLocks noChangeAspect="1"/>
              </p:cNvSpPr>
              <p:nvPr/>
            </p:nvSpPr>
            <p:spPr bwMode="auto">
              <a:xfrm>
                <a:off x="12598373" y="2313558"/>
                <a:ext cx="92997" cy="91997"/>
              </a:xfrm>
              <a:custGeom>
                <a:avLst/>
                <a:gdLst>
                  <a:gd name="T0" fmla="*/ 9 w 39"/>
                  <a:gd name="T1" fmla="*/ 2 h 39"/>
                  <a:gd name="T2" fmla="*/ 37 w 39"/>
                  <a:gd name="T3" fmla="*/ 30 h 39"/>
                  <a:gd name="T4" fmla="*/ 37 w 39"/>
                  <a:gd name="T5" fmla="*/ 37 h 39"/>
                  <a:gd name="T6" fmla="*/ 30 w 39"/>
                  <a:gd name="T7" fmla="*/ 37 h 39"/>
                  <a:gd name="T8" fmla="*/ 2 w 39"/>
                  <a:gd name="T9" fmla="*/ 9 h 39"/>
                  <a:gd name="T10" fmla="*/ 2 w 39"/>
                  <a:gd name="T11" fmla="*/ 2 h 39"/>
                  <a:gd name="T12" fmla="*/ 9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9" y="2"/>
                    </a:moveTo>
                    <a:cubicBezTo>
                      <a:pt x="37" y="30"/>
                      <a:pt x="37" y="30"/>
                      <a:pt x="37" y="30"/>
                    </a:cubicBezTo>
                    <a:cubicBezTo>
                      <a:pt x="39" y="32"/>
                      <a:pt x="39" y="35"/>
                      <a:pt x="37" y="37"/>
                    </a:cubicBezTo>
                    <a:cubicBezTo>
                      <a:pt x="35" y="39"/>
                      <a:pt x="32" y="39"/>
                      <a:pt x="30" y="37"/>
                    </a:cubicBezTo>
                    <a:cubicBezTo>
                      <a:pt x="2" y="9"/>
                      <a:pt x="2" y="9"/>
                      <a:pt x="2" y="9"/>
                    </a:cubicBezTo>
                    <a:cubicBezTo>
                      <a:pt x="0" y="7"/>
                      <a:pt x="0" y="4"/>
                      <a:pt x="2" y="2"/>
                    </a:cubicBezTo>
                    <a:cubicBezTo>
                      <a:pt x="4" y="0"/>
                      <a:pt x="7"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Oval 48"/>
              <p:cNvSpPr>
                <a:spLocks noChangeAspect="1" noChangeArrowheads="1"/>
              </p:cNvSpPr>
              <p:nvPr/>
            </p:nvSpPr>
            <p:spPr bwMode="auto">
              <a:xfrm>
                <a:off x="12627372" y="2341557"/>
                <a:ext cx="34999" cy="3599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49"/>
              <p:cNvSpPr>
                <a:spLocks noChangeAspect="1" noEditPoints="1"/>
              </p:cNvSpPr>
              <p:nvPr/>
            </p:nvSpPr>
            <p:spPr bwMode="auto">
              <a:xfrm>
                <a:off x="12608373" y="2325559"/>
                <a:ext cx="70998" cy="70998"/>
              </a:xfrm>
              <a:custGeom>
                <a:avLst/>
                <a:gdLst>
                  <a:gd name="T0" fmla="*/ 15 w 30"/>
                  <a:gd name="T1" fmla="*/ 7 h 30"/>
                  <a:gd name="T2" fmla="*/ 23 w 30"/>
                  <a:gd name="T3" fmla="*/ 15 h 30"/>
                  <a:gd name="T4" fmla="*/ 15 w 30"/>
                  <a:gd name="T5" fmla="*/ 22 h 30"/>
                  <a:gd name="T6" fmla="*/ 8 w 30"/>
                  <a:gd name="T7" fmla="*/ 15 h 30"/>
                  <a:gd name="T8" fmla="*/ 15 w 30"/>
                  <a:gd name="T9" fmla="*/ 7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7"/>
                    </a:moveTo>
                    <a:cubicBezTo>
                      <a:pt x="20" y="7"/>
                      <a:pt x="23" y="10"/>
                      <a:pt x="23" y="15"/>
                    </a:cubicBezTo>
                    <a:cubicBezTo>
                      <a:pt x="23" y="19"/>
                      <a:pt x="20" y="22"/>
                      <a:pt x="15" y="22"/>
                    </a:cubicBezTo>
                    <a:cubicBezTo>
                      <a:pt x="11" y="22"/>
                      <a:pt x="8" y="19"/>
                      <a:pt x="8" y="15"/>
                    </a:cubicBezTo>
                    <a:cubicBezTo>
                      <a:pt x="8" y="10"/>
                      <a:pt x="11" y="7"/>
                      <a:pt x="15" y="7"/>
                    </a:cubicBezTo>
                    <a:moveTo>
                      <a:pt x="15" y="0"/>
                    </a:moveTo>
                    <a:cubicBezTo>
                      <a:pt x="7" y="0"/>
                      <a:pt x="0" y="6"/>
                      <a:pt x="0" y="15"/>
                    </a:cubicBezTo>
                    <a:cubicBezTo>
                      <a:pt x="0" y="23"/>
                      <a:pt x="7" y="30"/>
                      <a:pt x="15" y="30"/>
                    </a:cubicBezTo>
                    <a:cubicBezTo>
                      <a:pt x="24" y="30"/>
                      <a:pt x="30" y="23"/>
                      <a:pt x="30" y="15"/>
                    </a:cubicBezTo>
                    <a:cubicBezTo>
                      <a:pt x="30" y="6"/>
                      <a:pt x="24"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77" name="Group 144"/>
            <p:cNvGrpSpPr>
              <a:grpSpLocks noChangeAspect="1"/>
            </p:cNvGrpSpPr>
            <p:nvPr/>
          </p:nvGrpSpPr>
          <p:grpSpPr bwMode="auto">
            <a:xfrm>
              <a:off x="5999432" y="2062323"/>
              <a:ext cx="1677734" cy="1418504"/>
              <a:chOff x="1261" y="240"/>
              <a:chExt cx="3236" cy="2736"/>
            </a:xfrm>
          </p:grpSpPr>
          <p:sp>
            <p:nvSpPr>
              <p:cNvPr id="478" name="Freeform 145"/>
              <p:cNvSpPr>
                <a:spLocks/>
              </p:cNvSpPr>
              <p:nvPr/>
            </p:nvSpPr>
            <p:spPr bwMode="auto">
              <a:xfrm>
                <a:off x="1261" y="240"/>
                <a:ext cx="3236" cy="2736"/>
              </a:xfrm>
              <a:custGeom>
                <a:avLst/>
                <a:gdLst>
                  <a:gd name="T0" fmla="*/ 1205 w 2644"/>
                  <a:gd name="T1" fmla="*/ 90 h 2290"/>
                  <a:gd name="T2" fmla="*/ 52 w 2644"/>
                  <a:gd name="T3" fmla="*/ 2087 h 2290"/>
                  <a:gd name="T4" fmla="*/ 169 w 2644"/>
                  <a:gd name="T5" fmla="*/ 2290 h 2290"/>
                  <a:gd name="T6" fmla="*/ 2475 w 2644"/>
                  <a:gd name="T7" fmla="*/ 2290 h 2290"/>
                  <a:gd name="T8" fmla="*/ 2592 w 2644"/>
                  <a:gd name="T9" fmla="*/ 2087 h 2290"/>
                  <a:gd name="T10" fmla="*/ 1439 w 2644"/>
                  <a:gd name="T11" fmla="*/ 90 h 2290"/>
                  <a:gd name="T12" fmla="*/ 1205 w 2644"/>
                  <a:gd name="T13" fmla="*/ 90 h 2290"/>
                </a:gdLst>
                <a:ahLst/>
                <a:cxnLst>
                  <a:cxn ang="0">
                    <a:pos x="T0" y="T1"/>
                  </a:cxn>
                  <a:cxn ang="0">
                    <a:pos x="T2" y="T3"/>
                  </a:cxn>
                  <a:cxn ang="0">
                    <a:pos x="T4" y="T5"/>
                  </a:cxn>
                  <a:cxn ang="0">
                    <a:pos x="T6" y="T7"/>
                  </a:cxn>
                  <a:cxn ang="0">
                    <a:pos x="T8" y="T9"/>
                  </a:cxn>
                  <a:cxn ang="0">
                    <a:pos x="T10" y="T11"/>
                  </a:cxn>
                  <a:cxn ang="0">
                    <a:pos x="T12" y="T13"/>
                  </a:cxn>
                </a:cxnLst>
                <a:rect l="0" t="0" r="r" b="b"/>
                <a:pathLst>
                  <a:path w="2644" h="2290">
                    <a:moveTo>
                      <a:pt x="1205" y="90"/>
                    </a:moveTo>
                    <a:cubicBezTo>
                      <a:pt x="52" y="2087"/>
                      <a:pt x="52" y="2087"/>
                      <a:pt x="52" y="2087"/>
                    </a:cubicBezTo>
                    <a:cubicBezTo>
                      <a:pt x="0" y="2177"/>
                      <a:pt x="65" y="2290"/>
                      <a:pt x="169" y="2290"/>
                    </a:cubicBezTo>
                    <a:cubicBezTo>
                      <a:pt x="2475" y="2290"/>
                      <a:pt x="2475" y="2290"/>
                      <a:pt x="2475" y="2290"/>
                    </a:cubicBezTo>
                    <a:cubicBezTo>
                      <a:pt x="2579" y="2290"/>
                      <a:pt x="2644" y="2177"/>
                      <a:pt x="2592" y="2087"/>
                    </a:cubicBezTo>
                    <a:cubicBezTo>
                      <a:pt x="1439" y="90"/>
                      <a:pt x="1439" y="90"/>
                      <a:pt x="1439" y="90"/>
                    </a:cubicBezTo>
                    <a:cubicBezTo>
                      <a:pt x="1387" y="0"/>
                      <a:pt x="1257" y="0"/>
                      <a:pt x="1205" y="90"/>
                    </a:cubicBez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Oval 146"/>
              <p:cNvSpPr>
                <a:spLocks noChangeArrowheads="1"/>
              </p:cNvSpPr>
              <p:nvPr/>
            </p:nvSpPr>
            <p:spPr bwMode="auto">
              <a:xfrm>
                <a:off x="2696" y="2323"/>
                <a:ext cx="367" cy="35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147"/>
              <p:cNvSpPr>
                <a:spLocks/>
              </p:cNvSpPr>
              <p:nvPr/>
            </p:nvSpPr>
            <p:spPr bwMode="auto">
              <a:xfrm>
                <a:off x="2717" y="904"/>
                <a:ext cx="325" cy="1177"/>
              </a:xfrm>
              <a:custGeom>
                <a:avLst/>
                <a:gdLst>
                  <a:gd name="T0" fmla="*/ 133 w 266"/>
                  <a:gd name="T1" fmla="*/ 0 h 985"/>
                  <a:gd name="T2" fmla="*/ 133 w 266"/>
                  <a:gd name="T3" fmla="*/ 0 h 985"/>
                  <a:gd name="T4" fmla="*/ 0 w 266"/>
                  <a:gd name="T5" fmla="*/ 133 h 985"/>
                  <a:gd name="T6" fmla="*/ 0 w 266"/>
                  <a:gd name="T7" fmla="*/ 853 h 985"/>
                  <a:gd name="T8" fmla="*/ 133 w 266"/>
                  <a:gd name="T9" fmla="*/ 985 h 985"/>
                  <a:gd name="T10" fmla="*/ 133 w 266"/>
                  <a:gd name="T11" fmla="*/ 985 h 985"/>
                  <a:gd name="T12" fmla="*/ 266 w 266"/>
                  <a:gd name="T13" fmla="*/ 853 h 985"/>
                  <a:gd name="T14" fmla="*/ 266 w 266"/>
                  <a:gd name="T15" fmla="*/ 133 h 985"/>
                  <a:gd name="T16" fmla="*/ 133 w 266"/>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985">
                    <a:moveTo>
                      <a:pt x="133" y="0"/>
                    </a:moveTo>
                    <a:cubicBezTo>
                      <a:pt x="133" y="0"/>
                      <a:pt x="133" y="0"/>
                      <a:pt x="133" y="0"/>
                    </a:cubicBezTo>
                    <a:cubicBezTo>
                      <a:pt x="60" y="0"/>
                      <a:pt x="0" y="59"/>
                      <a:pt x="0" y="133"/>
                    </a:cubicBezTo>
                    <a:cubicBezTo>
                      <a:pt x="0" y="853"/>
                      <a:pt x="0" y="853"/>
                      <a:pt x="0" y="853"/>
                    </a:cubicBezTo>
                    <a:cubicBezTo>
                      <a:pt x="0" y="926"/>
                      <a:pt x="60" y="985"/>
                      <a:pt x="133" y="985"/>
                    </a:cubicBezTo>
                    <a:cubicBezTo>
                      <a:pt x="133" y="985"/>
                      <a:pt x="133" y="985"/>
                      <a:pt x="133" y="985"/>
                    </a:cubicBezTo>
                    <a:cubicBezTo>
                      <a:pt x="206" y="985"/>
                      <a:pt x="266" y="926"/>
                      <a:pt x="266" y="853"/>
                    </a:cubicBezTo>
                    <a:cubicBezTo>
                      <a:pt x="266" y="133"/>
                      <a:pt x="266" y="133"/>
                      <a:pt x="266" y="133"/>
                    </a:cubicBezTo>
                    <a:cubicBezTo>
                      <a:pt x="266" y="59"/>
                      <a:pt x="206" y="0"/>
                      <a:pt x="13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966069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Demo</a:t>
            </a:r>
          </a:p>
        </p:txBody>
      </p:sp>
    </p:spTree>
    <p:extLst>
      <p:ext uri="{BB962C8B-B14F-4D97-AF65-F5344CB8AC3E}">
        <p14:creationId xmlns:p14="http://schemas.microsoft.com/office/powerpoint/2010/main" val="41619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CCE8833-2818-4715-9F55-355D46E950E7}"/>
              </a:ext>
            </a:extLst>
          </p:cNvPr>
          <p:cNvSpPr txBox="1"/>
          <p:nvPr/>
        </p:nvSpPr>
        <p:spPr>
          <a:xfrm>
            <a:off x="543791" y="3833361"/>
            <a:ext cx="2560320" cy="542866"/>
          </a:xfrm>
          <a:prstGeom prst="roundRect">
            <a:avLst>
              <a:gd name="adj" fmla="val 50000"/>
            </a:avLst>
          </a:prstGeom>
          <a:solidFill>
            <a:schemeClr val="tx2"/>
          </a:solidFill>
        </p:spPr>
        <p:txBody>
          <a:bodyPr wrap="square" anchor="b">
            <a:noAutofit/>
          </a:bodyPr>
          <a:lstStyle/>
          <a:p>
            <a:pPr algn="ctr"/>
            <a:r>
              <a:rPr lang="en-US" sz="1600" b="1" dirty="0">
                <a:solidFill>
                  <a:schemeClr val="bg2"/>
                </a:solidFill>
                <a:latin typeface="+mj-lt"/>
              </a:rPr>
              <a:t>Solution benefits</a:t>
            </a:r>
          </a:p>
        </p:txBody>
      </p:sp>
      <p:sp>
        <p:nvSpPr>
          <p:cNvPr id="35" name="TextBox 34">
            <a:extLst>
              <a:ext uri="{FF2B5EF4-FFF2-40B4-BE49-F238E27FC236}">
                <a16:creationId xmlns:a16="http://schemas.microsoft.com/office/drawing/2014/main" id="{A4033E93-137D-41E7-A82D-C8BB5C2F8771}"/>
              </a:ext>
            </a:extLst>
          </p:cNvPr>
          <p:cNvSpPr txBox="1"/>
          <p:nvPr/>
        </p:nvSpPr>
        <p:spPr>
          <a:xfrm>
            <a:off x="3301808" y="3833361"/>
            <a:ext cx="2560320" cy="542866"/>
          </a:xfrm>
          <a:prstGeom prst="roundRect">
            <a:avLst>
              <a:gd name="adj" fmla="val 50000"/>
            </a:avLst>
          </a:prstGeom>
          <a:solidFill>
            <a:schemeClr val="accent2"/>
          </a:solidFill>
        </p:spPr>
        <p:txBody>
          <a:bodyPr wrap="square" anchor="b">
            <a:noAutofit/>
          </a:bodyPr>
          <a:lstStyle/>
          <a:p>
            <a:pPr algn="ctr"/>
            <a:r>
              <a:rPr lang="en-US" sz="1600" b="1" dirty="0">
                <a:solidFill>
                  <a:schemeClr val="bg2"/>
                </a:solidFill>
                <a:latin typeface="+mj-lt"/>
              </a:rPr>
              <a:t>Use cases</a:t>
            </a:r>
          </a:p>
        </p:txBody>
      </p:sp>
      <p:sp>
        <p:nvSpPr>
          <p:cNvPr id="36" name="TextBox 35">
            <a:extLst>
              <a:ext uri="{FF2B5EF4-FFF2-40B4-BE49-F238E27FC236}">
                <a16:creationId xmlns:a16="http://schemas.microsoft.com/office/drawing/2014/main" id="{9E6BE68B-650C-4D0F-868D-07F7CC6A5EE8}"/>
              </a:ext>
            </a:extLst>
          </p:cNvPr>
          <p:cNvSpPr txBox="1"/>
          <p:nvPr/>
        </p:nvSpPr>
        <p:spPr>
          <a:xfrm>
            <a:off x="6059825" y="3833361"/>
            <a:ext cx="2561167" cy="542866"/>
          </a:xfrm>
          <a:prstGeom prst="roundRect">
            <a:avLst>
              <a:gd name="adj" fmla="val 50000"/>
            </a:avLst>
          </a:prstGeom>
          <a:solidFill>
            <a:schemeClr val="accent5"/>
          </a:solidFill>
        </p:spPr>
        <p:txBody>
          <a:bodyPr wrap="square" anchor="b">
            <a:noAutofit/>
          </a:bodyPr>
          <a:lstStyle/>
          <a:p>
            <a:pPr algn="ctr"/>
            <a:r>
              <a:rPr lang="en-US" sz="1600" b="1" dirty="0">
                <a:solidFill>
                  <a:schemeClr val="bg2"/>
                </a:solidFill>
                <a:latin typeface="+mj-lt"/>
              </a:rPr>
              <a:t>Demo</a:t>
            </a:r>
          </a:p>
        </p:txBody>
      </p:sp>
      <p:sp>
        <p:nvSpPr>
          <p:cNvPr id="41" name="Oval 40"/>
          <p:cNvSpPr/>
          <p:nvPr/>
        </p:nvSpPr>
        <p:spPr>
          <a:xfrm>
            <a:off x="1366751" y="3077364"/>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1192CC1D-F55F-4CFD-858A-D7DA384743E9}"/>
              </a:ext>
            </a:extLst>
          </p:cNvPr>
          <p:cNvPicPr>
            <a:picLocks noChangeAspect="1"/>
          </p:cNvPicPr>
          <p:nvPr/>
        </p:nvPicPr>
        <p:blipFill rotWithShape="1">
          <a:blip r:embed="rId2" cstate="print">
            <a:lum bright="70000" contrast="-70000"/>
            <a:extLst>
              <a:ext uri="{28A0092B-C50C-407E-A947-70E740481C1C}">
                <a14:useLocalDpi xmlns:a14="http://schemas.microsoft.com/office/drawing/2010/main"/>
              </a:ext>
            </a:extLst>
          </a:blip>
          <a:srcRect t="34415" b="34415"/>
          <a:stretch/>
        </p:blipFill>
        <p:spPr>
          <a:xfrm>
            <a:off x="2273300" y="1953852"/>
            <a:ext cx="4597400" cy="770618"/>
          </a:xfrm>
          <a:prstGeom prst="rect">
            <a:avLst/>
          </a:prstGeom>
        </p:spPr>
      </p:pic>
      <p:sp>
        <p:nvSpPr>
          <p:cNvPr id="4" name="TextBox 3">
            <a:extLst>
              <a:ext uri="{FF2B5EF4-FFF2-40B4-BE49-F238E27FC236}">
                <a16:creationId xmlns:a16="http://schemas.microsoft.com/office/drawing/2014/main" id="{72186D48-C859-44AA-862D-C112EEE4372B}"/>
              </a:ext>
            </a:extLst>
          </p:cNvPr>
          <p:cNvSpPr txBox="1"/>
          <p:nvPr/>
        </p:nvSpPr>
        <p:spPr>
          <a:xfrm>
            <a:off x="3384274" y="1471097"/>
            <a:ext cx="2375452" cy="369332"/>
          </a:xfrm>
          <a:prstGeom prst="rect">
            <a:avLst/>
          </a:prstGeom>
          <a:noFill/>
        </p:spPr>
        <p:txBody>
          <a:bodyPr wrap="square" rtlCol="0">
            <a:spAutoFit/>
          </a:bodyPr>
          <a:lstStyle/>
          <a:p>
            <a:pPr algn="ctr"/>
            <a:r>
              <a:rPr lang="en-US" b="1" i="1" dirty="0">
                <a:latin typeface="+mn-lt"/>
              </a:rPr>
              <a:t>Integrations with </a:t>
            </a:r>
          </a:p>
        </p:txBody>
      </p:sp>
      <p:grpSp>
        <p:nvGrpSpPr>
          <p:cNvPr id="5" name="Group 4">
            <a:extLst>
              <a:ext uri="{FF2B5EF4-FFF2-40B4-BE49-F238E27FC236}">
                <a16:creationId xmlns:a16="http://schemas.microsoft.com/office/drawing/2014/main" id="{298DE6E6-4969-40A7-85F2-2A3A47B2921F}"/>
              </a:ext>
            </a:extLst>
          </p:cNvPr>
          <p:cNvGrpSpPr>
            <a:grpSpLocks noChangeAspect="1"/>
          </p:cNvGrpSpPr>
          <p:nvPr/>
        </p:nvGrpSpPr>
        <p:grpSpPr>
          <a:xfrm>
            <a:off x="3925984" y="385597"/>
            <a:ext cx="875214" cy="882650"/>
            <a:chOff x="12587348" y="2301556"/>
            <a:chExt cx="115021" cy="115998"/>
          </a:xfrm>
          <a:solidFill>
            <a:schemeClr val="tx2"/>
          </a:solidFill>
        </p:grpSpPr>
        <p:sp>
          <p:nvSpPr>
            <p:cNvPr id="6" name="Freeform 36">
              <a:extLst>
                <a:ext uri="{FF2B5EF4-FFF2-40B4-BE49-F238E27FC236}">
                  <a16:creationId xmlns:a16="http://schemas.microsoft.com/office/drawing/2014/main" id="{BAE18D2F-E060-4440-9DCD-9CAFB6975730}"/>
                </a:ext>
              </a:extLst>
            </p:cNvPr>
            <p:cNvSpPr>
              <a:spLocks noChangeAspect="1"/>
            </p:cNvSpPr>
            <p:nvPr/>
          </p:nvSpPr>
          <p:spPr bwMode="auto">
            <a:xfrm>
              <a:off x="12634348" y="2325555"/>
              <a:ext cx="20999" cy="22999"/>
            </a:xfrm>
            <a:custGeom>
              <a:avLst/>
              <a:gdLst>
                <a:gd name="T0" fmla="*/ 9 w 9"/>
                <a:gd name="T1" fmla="*/ 0 h 10"/>
                <a:gd name="T2" fmla="*/ 7 w 9"/>
                <a:gd name="T3" fmla="*/ 0 h 10"/>
                <a:gd name="T4" fmla="*/ 0 w 9"/>
                <a:gd name="T5" fmla="*/ 0 h 10"/>
                <a:gd name="T6" fmla="*/ 0 w 9"/>
                <a:gd name="T7" fmla="*/ 10 h 10"/>
                <a:gd name="T8" fmla="*/ 9 w 9"/>
                <a:gd name="T9" fmla="*/ 10 h 10"/>
                <a:gd name="T10" fmla="*/ 9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9" y="0"/>
                    <a:pt x="8" y="0"/>
                    <a:pt x="7" y="0"/>
                  </a:cubicBezTo>
                  <a:cubicBezTo>
                    <a:pt x="0" y="0"/>
                    <a:pt x="0" y="0"/>
                    <a:pt x="0" y="0"/>
                  </a:cubicBezTo>
                  <a:cubicBezTo>
                    <a:pt x="0" y="10"/>
                    <a:pt x="0" y="10"/>
                    <a:pt x="0" y="10"/>
                  </a:cubicBezTo>
                  <a:cubicBezTo>
                    <a:pt x="9" y="10"/>
                    <a:pt x="9" y="10"/>
                    <a:pt x="9" y="1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37">
              <a:extLst>
                <a:ext uri="{FF2B5EF4-FFF2-40B4-BE49-F238E27FC236}">
                  <a16:creationId xmlns:a16="http://schemas.microsoft.com/office/drawing/2014/main" id="{8B15FFF6-5459-4FCC-B404-81C376BF8191}"/>
                </a:ext>
              </a:extLst>
            </p:cNvPr>
            <p:cNvSpPr>
              <a:spLocks noChangeAspect="1"/>
            </p:cNvSpPr>
            <p:nvPr/>
          </p:nvSpPr>
          <p:spPr bwMode="auto">
            <a:xfrm>
              <a:off x="12634348" y="2301556"/>
              <a:ext cx="20999" cy="23999"/>
            </a:xfrm>
            <a:custGeom>
              <a:avLst/>
              <a:gdLst>
                <a:gd name="T0" fmla="*/ 4 w 9"/>
                <a:gd name="T1" fmla="*/ 0 h 10"/>
                <a:gd name="T2" fmla="*/ 0 w 9"/>
                <a:gd name="T3" fmla="*/ 5 h 10"/>
                <a:gd name="T4" fmla="*/ 0 w 9"/>
                <a:gd name="T5" fmla="*/ 10 h 10"/>
                <a:gd name="T6" fmla="*/ 7 w 9"/>
                <a:gd name="T7" fmla="*/ 10 h 10"/>
                <a:gd name="T8" fmla="*/ 9 w 9"/>
                <a:gd name="T9" fmla="*/ 10 h 10"/>
                <a:gd name="T10" fmla="*/ 9 w 9"/>
                <a:gd name="T11" fmla="*/ 5 h 10"/>
                <a:gd name="T12" fmla="*/ 4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4" y="0"/>
                  </a:moveTo>
                  <a:cubicBezTo>
                    <a:pt x="2" y="0"/>
                    <a:pt x="0" y="2"/>
                    <a:pt x="0" y="5"/>
                  </a:cubicBezTo>
                  <a:cubicBezTo>
                    <a:pt x="0" y="10"/>
                    <a:pt x="0" y="10"/>
                    <a:pt x="0" y="10"/>
                  </a:cubicBezTo>
                  <a:cubicBezTo>
                    <a:pt x="7" y="10"/>
                    <a:pt x="7" y="10"/>
                    <a:pt x="7" y="10"/>
                  </a:cubicBezTo>
                  <a:cubicBezTo>
                    <a:pt x="8" y="10"/>
                    <a:pt x="9" y="10"/>
                    <a:pt x="9" y="10"/>
                  </a:cubicBezTo>
                  <a:cubicBezTo>
                    <a:pt x="9" y="5"/>
                    <a:pt x="9" y="5"/>
                    <a:pt x="9" y="5"/>
                  </a:cubicBezTo>
                  <a:cubicBezTo>
                    <a:pt x="9" y="2"/>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38">
              <a:extLst>
                <a:ext uri="{FF2B5EF4-FFF2-40B4-BE49-F238E27FC236}">
                  <a16:creationId xmlns:a16="http://schemas.microsoft.com/office/drawing/2014/main" id="{90EBDC0C-EF5D-4E59-8A34-0B15141C9081}"/>
                </a:ext>
              </a:extLst>
            </p:cNvPr>
            <p:cNvSpPr>
              <a:spLocks noChangeAspect="1"/>
            </p:cNvSpPr>
            <p:nvPr/>
          </p:nvSpPr>
          <p:spPr bwMode="auto">
            <a:xfrm>
              <a:off x="12634348" y="2377554"/>
              <a:ext cx="20999" cy="39999"/>
            </a:xfrm>
            <a:custGeom>
              <a:avLst/>
              <a:gdLst>
                <a:gd name="T0" fmla="*/ 9 w 9"/>
                <a:gd name="T1" fmla="*/ 0 h 17"/>
                <a:gd name="T2" fmla="*/ 0 w 9"/>
                <a:gd name="T3" fmla="*/ 0 h 17"/>
                <a:gd name="T4" fmla="*/ 0 w 9"/>
                <a:gd name="T5" fmla="*/ 13 h 17"/>
                <a:gd name="T6" fmla="*/ 4 w 9"/>
                <a:gd name="T7" fmla="*/ 17 h 17"/>
                <a:gd name="T8" fmla="*/ 9 w 9"/>
                <a:gd name="T9" fmla="*/ 13 h 17"/>
                <a:gd name="T10" fmla="*/ 9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9" y="0"/>
                  </a:moveTo>
                  <a:cubicBezTo>
                    <a:pt x="0" y="0"/>
                    <a:pt x="0" y="0"/>
                    <a:pt x="0" y="0"/>
                  </a:cubicBezTo>
                  <a:cubicBezTo>
                    <a:pt x="0" y="13"/>
                    <a:pt x="0" y="13"/>
                    <a:pt x="0" y="13"/>
                  </a:cubicBezTo>
                  <a:cubicBezTo>
                    <a:pt x="0" y="15"/>
                    <a:pt x="2" y="17"/>
                    <a:pt x="4" y="17"/>
                  </a:cubicBezTo>
                  <a:cubicBezTo>
                    <a:pt x="7" y="17"/>
                    <a:pt x="9" y="15"/>
                    <a:pt x="9" y="13"/>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9">
              <a:extLst>
                <a:ext uri="{FF2B5EF4-FFF2-40B4-BE49-F238E27FC236}">
                  <a16:creationId xmlns:a16="http://schemas.microsoft.com/office/drawing/2014/main" id="{DE5C7815-F95E-4095-A838-683F1B1DA63E}"/>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40">
              <a:extLst>
                <a:ext uri="{FF2B5EF4-FFF2-40B4-BE49-F238E27FC236}">
                  <a16:creationId xmlns:a16="http://schemas.microsoft.com/office/drawing/2014/main" id="{372E3DCA-F4A5-4402-B704-910CAB93CDBD}"/>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1">
              <a:extLst>
                <a:ext uri="{FF2B5EF4-FFF2-40B4-BE49-F238E27FC236}">
                  <a16:creationId xmlns:a16="http://schemas.microsoft.com/office/drawing/2014/main" id="{20C3161D-6E9F-4CA6-BC17-29A485BF5567}"/>
                </a:ext>
              </a:extLst>
            </p:cNvPr>
            <p:cNvSpPr>
              <a:spLocks noChangeAspect="1" noEditPoints="1"/>
            </p:cNvSpPr>
            <p:nvPr/>
          </p:nvSpPr>
          <p:spPr bwMode="auto">
            <a:xfrm>
              <a:off x="12587348" y="2348555"/>
              <a:ext cx="114996" cy="21999"/>
            </a:xfrm>
            <a:custGeom>
              <a:avLst/>
              <a:gdLst>
                <a:gd name="T0" fmla="*/ 20 w 49"/>
                <a:gd name="T1" fmla="*/ 0 h 9"/>
                <a:gd name="T2" fmla="*/ 4 w 49"/>
                <a:gd name="T3" fmla="*/ 0 h 9"/>
                <a:gd name="T4" fmla="*/ 0 w 49"/>
                <a:gd name="T5" fmla="*/ 5 h 9"/>
                <a:gd name="T6" fmla="*/ 4 w 49"/>
                <a:gd name="T7" fmla="*/ 9 h 9"/>
                <a:gd name="T8" fmla="*/ 20 w 49"/>
                <a:gd name="T9" fmla="*/ 9 h 9"/>
                <a:gd name="T10" fmla="*/ 20 w 49"/>
                <a:gd name="T11" fmla="*/ 0 h 9"/>
                <a:gd name="T12" fmla="*/ 44 w 49"/>
                <a:gd name="T13" fmla="*/ 0 h 9"/>
                <a:gd name="T14" fmla="*/ 29 w 49"/>
                <a:gd name="T15" fmla="*/ 0 h 9"/>
                <a:gd name="T16" fmla="*/ 29 w 49"/>
                <a:gd name="T17" fmla="*/ 9 h 9"/>
                <a:gd name="T18" fmla="*/ 44 w 49"/>
                <a:gd name="T19" fmla="*/ 9 h 9"/>
                <a:gd name="T20" fmla="*/ 49 w 49"/>
                <a:gd name="T21" fmla="*/ 5 h 9"/>
                <a:gd name="T22" fmla="*/ 44 w 4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9">
                  <a:moveTo>
                    <a:pt x="20" y="0"/>
                  </a:moveTo>
                  <a:cubicBezTo>
                    <a:pt x="4" y="0"/>
                    <a:pt x="4" y="0"/>
                    <a:pt x="4" y="0"/>
                  </a:cubicBezTo>
                  <a:cubicBezTo>
                    <a:pt x="2" y="0"/>
                    <a:pt x="0" y="2"/>
                    <a:pt x="0" y="5"/>
                  </a:cubicBezTo>
                  <a:cubicBezTo>
                    <a:pt x="0" y="7"/>
                    <a:pt x="2" y="9"/>
                    <a:pt x="4" y="9"/>
                  </a:cubicBezTo>
                  <a:cubicBezTo>
                    <a:pt x="20" y="9"/>
                    <a:pt x="20" y="9"/>
                    <a:pt x="20" y="9"/>
                  </a:cubicBezTo>
                  <a:cubicBezTo>
                    <a:pt x="20" y="0"/>
                    <a:pt x="20" y="0"/>
                    <a:pt x="20" y="0"/>
                  </a:cubicBezTo>
                  <a:moveTo>
                    <a:pt x="44" y="0"/>
                  </a:moveTo>
                  <a:cubicBezTo>
                    <a:pt x="29" y="0"/>
                    <a:pt x="29" y="0"/>
                    <a:pt x="29" y="0"/>
                  </a:cubicBezTo>
                  <a:cubicBezTo>
                    <a:pt x="29" y="9"/>
                    <a:pt x="29" y="9"/>
                    <a:pt x="29" y="9"/>
                  </a:cubicBezTo>
                  <a:cubicBezTo>
                    <a:pt x="44" y="9"/>
                    <a:pt x="44" y="9"/>
                    <a:pt x="44" y="9"/>
                  </a:cubicBezTo>
                  <a:cubicBezTo>
                    <a:pt x="47" y="9"/>
                    <a:pt x="49" y="7"/>
                    <a:pt x="49" y="5"/>
                  </a:cubicBezTo>
                  <a:cubicBezTo>
                    <a:pt x="49" y="2"/>
                    <a:pt x="47"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42">
              <a:extLst>
                <a:ext uri="{FF2B5EF4-FFF2-40B4-BE49-F238E27FC236}">
                  <a16:creationId xmlns:a16="http://schemas.microsoft.com/office/drawing/2014/main" id="{F6FD48F2-758F-40CA-88B9-0E6D395D3DBD}"/>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43">
              <a:extLst>
                <a:ext uri="{FF2B5EF4-FFF2-40B4-BE49-F238E27FC236}">
                  <a16:creationId xmlns:a16="http://schemas.microsoft.com/office/drawing/2014/main" id="{79D92070-C2A3-4B57-ACE2-0F0BE3CAB5CA}"/>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44">
              <a:extLst>
                <a:ext uri="{FF2B5EF4-FFF2-40B4-BE49-F238E27FC236}">
                  <a16:creationId xmlns:a16="http://schemas.microsoft.com/office/drawing/2014/main" id="{32FB8B69-B2F4-4F84-8DBF-1C603B441680}"/>
                </a:ext>
              </a:extLst>
            </p:cNvPr>
            <p:cNvSpPr>
              <a:spLocks noChangeAspect="1"/>
            </p:cNvSpPr>
            <p:nvPr/>
          </p:nvSpPr>
          <p:spPr bwMode="auto">
            <a:xfrm>
              <a:off x="12634347" y="2301558"/>
              <a:ext cx="20999" cy="115996"/>
            </a:xfrm>
            <a:custGeom>
              <a:avLst/>
              <a:gdLst>
                <a:gd name="T0" fmla="*/ 0 w 9"/>
                <a:gd name="T1" fmla="*/ 45 h 49"/>
                <a:gd name="T2" fmla="*/ 0 w 9"/>
                <a:gd name="T3" fmla="*/ 5 h 49"/>
                <a:gd name="T4" fmla="*/ 4 w 9"/>
                <a:gd name="T5" fmla="*/ 0 h 49"/>
                <a:gd name="T6" fmla="*/ 9 w 9"/>
                <a:gd name="T7" fmla="*/ 5 h 49"/>
                <a:gd name="T8" fmla="*/ 9 w 9"/>
                <a:gd name="T9" fmla="*/ 45 h 49"/>
                <a:gd name="T10" fmla="*/ 4 w 9"/>
                <a:gd name="T11" fmla="*/ 49 h 49"/>
                <a:gd name="T12" fmla="*/ 0 w 9"/>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9" h="49">
                  <a:moveTo>
                    <a:pt x="0" y="45"/>
                  </a:moveTo>
                  <a:cubicBezTo>
                    <a:pt x="0" y="5"/>
                    <a:pt x="0" y="5"/>
                    <a:pt x="0" y="5"/>
                  </a:cubicBezTo>
                  <a:cubicBezTo>
                    <a:pt x="0" y="2"/>
                    <a:pt x="2" y="0"/>
                    <a:pt x="4" y="0"/>
                  </a:cubicBezTo>
                  <a:cubicBezTo>
                    <a:pt x="7" y="0"/>
                    <a:pt x="9" y="2"/>
                    <a:pt x="9" y="5"/>
                  </a:cubicBezTo>
                  <a:cubicBezTo>
                    <a:pt x="9" y="45"/>
                    <a:pt x="9" y="45"/>
                    <a:pt x="9" y="45"/>
                  </a:cubicBezTo>
                  <a:cubicBezTo>
                    <a:pt x="9" y="47"/>
                    <a:pt x="7" y="49"/>
                    <a:pt x="4" y="49"/>
                  </a:cubicBezTo>
                  <a:cubicBezTo>
                    <a:pt x="2" y="49"/>
                    <a:pt x="0" y="47"/>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BFDB9DA4-E016-4326-AC74-3520647B0D89}"/>
                </a:ext>
              </a:extLst>
            </p:cNvPr>
            <p:cNvSpPr>
              <a:spLocks noChangeAspect="1"/>
            </p:cNvSpPr>
            <p:nvPr/>
          </p:nvSpPr>
          <p:spPr bwMode="auto">
            <a:xfrm>
              <a:off x="12587373" y="2348557"/>
              <a:ext cx="114996" cy="21999"/>
            </a:xfrm>
            <a:custGeom>
              <a:avLst/>
              <a:gdLst>
                <a:gd name="T0" fmla="*/ 4 w 49"/>
                <a:gd name="T1" fmla="*/ 0 h 9"/>
                <a:gd name="T2" fmla="*/ 44 w 49"/>
                <a:gd name="T3" fmla="*/ 0 h 9"/>
                <a:gd name="T4" fmla="*/ 49 w 49"/>
                <a:gd name="T5" fmla="*/ 5 h 9"/>
                <a:gd name="T6" fmla="*/ 44 w 49"/>
                <a:gd name="T7" fmla="*/ 9 h 9"/>
                <a:gd name="T8" fmla="*/ 4 w 49"/>
                <a:gd name="T9" fmla="*/ 9 h 9"/>
                <a:gd name="T10" fmla="*/ 0 w 49"/>
                <a:gd name="T11" fmla="*/ 5 h 9"/>
                <a:gd name="T12" fmla="*/ 4 w 4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9" h="9">
                  <a:moveTo>
                    <a:pt x="4" y="0"/>
                  </a:moveTo>
                  <a:cubicBezTo>
                    <a:pt x="44" y="0"/>
                    <a:pt x="44" y="0"/>
                    <a:pt x="44" y="0"/>
                  </a:cubicBezTo>
                  <a:cubicBezTo>
                    <a:pt x="47" y="0"/>
                    <a:pt x="49" y="2"/>
                    <a:pt x="49" y="5"/>
                  </a:cubicBezTo>
                  <a:cubicBezTo>
                    <a:pt x="49" y="7"/>
                    <a:pt x="47" y="9"/>
                    <a:pt x="44" y="9"/>
                  </a:cubicBezTo>
                  <a:cubicBezTo>
                    <a:pt x="4" y="9"/>
                    <a:pt x="4" y="9"/>
                    <a:pt x="4" y="9"/>
                  </a:cubicBezTo>
                  <a:cubicBezTo>
                    <a:pt x="2" y="9"/>
                    <a:pt x="0" y="7"/>
                    <a:pt x="0" y="5"/>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3DA2BCCA-D295-4FAF-82EF-254E295411B8}"/>
                </a:ext>
              </a:extLst>
            </p:cNvPr>
            <p:cNvSpPr>
              <a:spLocks noChangeAspect="1"/>
            </p:cNvSpPr>
            <p:nvPr/>
          </p:nvSpPr>
          <p:spPr bwMode="auto">
            <a:xfrm>
              <a:off x="12598381" y="2313558"/>
              <a:ext cx="92997" cy="91997"/>
            </a:xfrm>
            <a:custGeom>
              <a:avLst/>
              <a:gdLst>
                <a:gd name="T0" fmla="*/ 2 w 39"/>
                <a:gd name="T1" fmla="*/ 30 h 39"/>
                <a:gd name="T2" fmla="*/ 30 w 39"/>
                <a:gd name="T3" fmla="*/ 2 h 39"/>
                <a:gd name="T4" fmla="*/ 37 w 39"/>
                <a:gd name="T5" fmla="*/ 2 h 39"/>
                <a:gd name="T6" fmla="*/ 37 w 39"/>
                <a:gd name="T7" fmla="*/ 9 h 39"/>
                <a:gd name="T8" fmla="*/ 9 w 39"/>
                <a:gd name="T9" fmla="*/ 37 h 39"/>
                <a:gd name="T10" fmla="*/ 2 w 39"/>
                <a:gd name="T11" fmla="*/ 37 h 39"/>
                <a:gd name="T12" fmla="*/ 2 w 39"/>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2" y="30"/>
                  </a:moveTo>
                  <a:cubicBezTo>
                    <a:pt x="30" y="2"/>
                    <a:pt x="30" y="2"/>
                    <a:pt x="30" y="2"/>
                  </a:cubicBezTo>
                  <a:cubicBezTo>
                    <a:pt x="32" y="0"/>
                    <a:pt x="35" y="0"/>
                    <a:pt x="37" y="2"/>
                  </a:cubicBezTo>
                  <a:cubicBezTo>
                    <a:pt x="39" y="4"/>
                    <a:pt x="39" y="7"/>
                    <a:pt x="37" y="9"/>
                  </a:cubicBezTo>
                  <a:cubicBezTo>
                    <a:pt x="9" y="37"/>
                    <a:pt x="9" y="37"/>
                    <a:pt x="9" y="37"/>
                  </a:cubicBezTo>
                  <a:cubicBezTo>
                    <a:pt x="7" y="39"/>
                    <a:pt x="4" y="39"/>
                    <a:pt x="2" y="37"/>
                  </a:cubicBezTo>
                  <a:cubicBezTo>
                    <a:pt x="0" y="35"/>
                    <a:pt x="0" y="32"/>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6DEF8709-9C19-4AE0-B813-806B7435ABFC}"/>
                </a:ext>
              </a:extLst>
            </p:cNvPr>
            <p:cNvSpPr>
              <a:spLocks noChangeAspect="1"/>
            </p:cNvSpPr>
            <p:nvPr/>
          </p:nvSpPr>
          <p:spPr bwMode="auto">
            <a:xfrm>
              <a:off x="12598373" y="2313558"/>
              <a:ext cx="92997" cy="91997"/>
            </a:xfrm>
            <a:custGeom>
              <a:avLst/>
              <a:gdLst>
                <a:gd name="T0" fmla="*/ 9 w 39"/>
                <a:gd name="T1" fmla="*/ 2 h 39"/>
                <a:gd name="T2" fmla="*/ 37 w 39"/>
                <a:gd name="T3" fmla="*/ 30 h 39"/>
                <a:gd name="T4" fmla="*/ 37 w 39"/>
                <a:gd name="T5" fmla="*/ 37 h 39"/>
                <a:gd name="T6" fmla="*/ 30 w 39"/>
                <a:gd name="T7" fmla="*/ 37 h 39"/>
                <a:gd name="T8" fmla="*/ 2 w 39"/>
                <a:gd name="T9" fmla="*/ 9 h 39"/>
                <a:gd name="T10" fmla="*/ 2 w 39"/>
                <a:gd name="T11" fmla="*/ 2 h 39"/>
                <a:gd name="T12" fmla="*/ 9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9" y="2"/>
                  </a:moveTo>
                  <a:cubicBezTo>
                    <a:pt x="37" y="30"/>
                    <a:pt x="37" y="30"/>
                    <a:pt x="37" y="30"/>
                  </a:cubicBezTo>
                  <a:cubicBezTo>
                    <a:pt x="39" y="32"/>
                    <a:pt x="39" y="35"/>
                    <a:pt x="37" y="37"/>
                  </a:cubicBezTo>
                  <a:cubicBezTo>
                    <a:pt x="35" y="39"/>
                    <a:pt x="32" y="39"/>
                    <a:pt x="30" y="37"/>
                  </a:cubicBezTo>
                  <a:cubicBezTo>
                    <a:pt x="2" y="9"/>
                    <a:pt x="2" y="9"/>
                    <a:pt x="2" y="9"/>
                  </a:cubicBezTo>
                  <a:cubicBezTo>
                    <a:pt x="0" y="7"/>
                    <a:pt x="0" y="4"/>
                    <a:pt x="2" y="2"/>
                  </a:cubicBezTo>
                  <a:cubicBezTo>
                    <a:pt x="4" y="0"/>
                    <a:pt x="7"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48">
              <a:extLst>
                <a:ext uri="{FF2B5EF4-FFF2-40B4-BE49-F238E27FC236}">
                  <a16:creationId xmlns:a16="http://schemas.microsoft.com/office/drawing/2014/main" id="{611ACB2B-0704-4E66-9C82-B3DE7F825165}"/>
                </a:ext>
              </a:extLst>
            </p:cNvPr>
            <p:cNvSpPr>
              <a:spLocks noChangeAspect="1" noChangeArrowheads="1"/>
            </p:cNvSpPr>
            <p:nvPr/>
          </p:nvSpPr>
          <p:spPr bwMode="auto">
            <a:xfrm>
              <a:off x="12627372" y="2341557"/>
              <a:ext cx="34999" cy="3599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9">
              <a:extLst>
                <a:ext uri="{FF2B5EF4-FFF2-40B4-BE49-F238E27FC236}">
                  <a16:creationId xmlns:a16="http://schemas.microsoft.com/office/drawing/2014/main" id="{F637850C-81CF-46B8-8EFE-DA9EB0E35F89}"/>
                </a:ext>
              </a:extLst>
            </p:cNvPr>
            <p:cNvSpPr>
              <a:spLocks noChangeAspect="1" noEditPoints="1"/>
            </p:cNvSpPr>
            <p:nvPr/>
          </p:nvSpPr>
          <p:spPr bwMode="auto">
            <a:xfrm>
              <a:off x="12608373" y="2325559"/>
              <a:ext cx="70998" cy="70998"/>
            </a:xfrm>
            <a:custGeom>
              <a:avLst/>
              <a:gdLst>
                <a:gd name="T0" fmla="*/ 15 w 30"/>
                <a:gd name="T1" fmla="*/ 7 h 30"/>
                <a:gd name="T2" fmla="*/ 23 w 30"/>
                <a:gd name="T3" fmla="*/ 15 h 30"/>
                <a:gd name="T4" fmla="*/ 15 w 30"/>
                <a:gd name="T5" fmla="*/ 22 h 30"/>
                <a:gd name="T6" fmla="*/ 8 w 30"/>
                <a:gd name="T7" fmla="*/ 15 h 30"/>
                <a:gd name="T8" fmla="*/ 15 w 30"/>
                <a:gd name="T9" fmla="*/ 7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7"/>
                  </a:moveTo>
                  <a:cubicBezTo>
                    <a:pt x="20" y="7"/>
                    <a:pt x="23" y="10"/>
                    <a:pt x="23" y="15"/>
                  </a:cubicBezTo>
                  <a:cubicBezTo>
                    <a:pt x="23" y="19"/>
                    <a:pt x="20" y="22"/>
                    <a:pt x="15" y="22"/>
                  </a:cubicBezTo>
                  <a:cubicBezTo>
                    <a:pt x="11" y="22"/>
                    <a:pt x="8" y="19"/>
                    <a:pt x="8" y="15"/>
                  </a:cubicBezTo>
                  <a:cubicBezTo>
                    <a:pt x="8" y="10"/>
                    <a:pt x="11" y="7"/>
                    <a:pt x="15" y="7"/>
                  </a:cubicBezTo>
                  <a:moveTo>
                    <a:pt x="15" y="0"/>
                  </a:moveTo>
                  <a:cubicBezTo>
                    <a:pt x="7" y="0"/>
                    <a:pt x="0" y="6"/>
                    <a:pt x="0" y="15"/>
                  </a:cubicBezTo>
                  <a:cubicBezTo>
                    <a:pt x="0" y="23"/>
                    <a:pt x="7" y="30"/>
                    <a:pt x="15" y="30"/>
                  </a:cubicBezTo>
                  <a:cubicBezTo>
                    <a:pt x="24" y="30"/>
                    <a:pt x="30" y="23"/>
                    <a:pt x="30" y="15"/>
                  </a:cubicBezTo>
                  <a:cubicBezTo>
                    <a:pt x="30" y="6"/>
                    <a:pt x="24"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2AFD95FB-6A88-4237-BFEE-9821D13386E7}"/>
              </a:ext>
            </a:extLst>
          </p:cNvPr>
          <p:cNvGrpSpPr>
            <a:grpSpLocks noChangeAspect="1"/>
          </p:cNvGrpSpPr>
          <p:nvPr/>
        </p:nvGrpSpPr>
        <p:grpSpPr>
          <a:xfrm>
            <a:off x="4717063" y="937247"/>
            <a:ext cx="500954" cy="505209"/>
            <a:chOff x="12587348" y="2301556"/>
            <a:chExt cx="115021" cy="115998"/>
          </a:xfrm>
          <a:solidFill>
            <a:schemeClr val="tx2"/>
          </a:solidFill>
        </p:grpSpPr>
        <p:sp>
          <p:nvSpPr>
            <p:cNvPr id="21" name="Freeform 36">
              <a:extLst>
                <a:ext uri="{FF2B5EF4-FFF2-40B4-BE49-F238E27FC236}">
                  <a16:creationId xmlns:a16="http://schemas.microsoft.com/office/drawing/2014/main" id="{110F0984-AA25-4BBD-8A8A-292F3F1DFC40}"/>
                </a:ext>
              </a:extLst>
            </p:cNvPr>
            <p:cNvSpPr>
              <a:spLocks noChangeAspect="1"/>
            </p:cNvSpPr>
            <p:nvPr/>
          </p:nvSpPr>
          <p:spPr bwMode="auto">
            <a:xfrm>
              <a:off x="12634348" y="2325555"/>
              <a:ext cx="20999" cy="22999"/>
            </a:xfrm>
            <a:custGeom>
              <a:avLst/>
              <a:gdLst>
                <a:gd name="T0" fmla="*/ 9 w 9"/>
                <a:gd name="T1" fmla="*/ 0 h 10"/>
                <a:gd name="T2" fmla="*/ 7 w 9"/>
                <a:gd name="T3" fmla="*/ 0 h 10"/>
                <a:gd name="T4" fmla="*/ 0 w 9"/>
                <a:gd name="T5" fmla="*/ 0 h 10"/>
                <a:gd name="T6" fmla="*/ 0 w 9"/>
                <a:gd name="T7" fmla="*/ 10 h 10"/>
                <a:gd name="T8" fmla="*/ 9 w 9"/>
                <a:gd name="T9" fmla="*/ 10 h 10"/>
                <a:gd name="T10" fmla="*/ 9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9" y="0"/>
                    <a:pt x="8" y="0"/>
                    <a:pt x="7" y="0"/>
                  </a:cubicBezTo>
                  <a:cubicBezTo>
                    <a:pt x="0" y="0"/>
                    <a:pt x="0" y="0"/>
                    <a:pt x="0" y="0"/>
                  </a:cubicBezTo>
                  <a:cubicBezTo>
                    <a:pt x="0" y="10"/>
                    <a:pt x="0" y="10"/>
                    <a:pt x="0" y="10"/>
                  </a:cubicBezTo>
                  <a:cubicBezTo>
                    <a:pt x="9" y="10"/>
                    <a:pt x="9" y="10"/>
                    <a:pt x="9" y="1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
              <a:extLst>
                <a:ext uri="{FF2B5EF4-FFF2-40B4-BE49-F238E27FC236}">
                  <a16:creationId xmlns:a16="http://schemas.microsoft.com/office/drawing/2014/main" id="{720811E5-4A20-4806-9967-DC06954FA381}"/>
                </a:ext>
              </a:extLst>
            </p:cNvPr>
            <p:cNvSpPr>
              <a:spLocks noChangeAspect="1"/>
            </p:cNvSpPr>
            <p:nvPr/>
          </p:nvSpPr>
          <p:spPr bwMode="auto">
            <a:xfrm>
              <a:off x="12634348" y="2301556"/>
              <a:ext cx="20999" cy="23999"/>
            </a:xfrm>
            <a:custGeom>
              <a:avLst/>
              <a:gdLst>
                <a:gd name="T0" fmla="*/ 4 w 9"/>
                <a:gd name="T1" fmla="*/ 0 h 10"/>
                <a:gd name="T2" fmla="*/ 0 w 9"/>
                <a:gd name="T3" fmla="*/ 5 h 10"/>
                <a:gd name="T4" fmla="*/ 0 w 9"/>
                <a:gd name="T5" fmla="*/ 10 h 10"/>
                <a:gd name="T6" fmla="*/ 7 w 9"/>
                <a:gd name="T7" fmla="*/ 10 h 10"/>
                <a:gd name="T8" fmla="*/ 9 w 9"/>
                <a:gd name="T9" fmla="*/ 10 h 10"/>
                <a:gd name="T10" fmla="*/ 9 w 9"/>
                <a:gd name="T11" fmla="*/ 5 h 10"/>
                <a:gd name="T12" fmla="*/ 4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4" y="0"/>
                  </a:moveTo>
                  <a:cubicBezTo>
                    <a:pt x="2" y="0"/>
                    <a:pt x="0" y="2"/>
                    <a:pt x="0" y="5"/>
                  </a:cubicBezTo>
                  <a:cubicBezTo>
                    <a:pt x="0" y="10"/>
                    <a:pt x="0" y="10"/>
                    <a:pt x="0" y="10"/>
                  </a:cubicBezTo>
                  <a:cubicBezTo>
                    <a:pt x="7" y="10"/>
                    <a:pt x="7" y="10"/>
                    <a:pt x="7" y="10"/>
                  </a:cubicBezTo>
                  <a:cubicBezTo>
                    <a:pt x="8" y="10"/>
                    <a:pt x="9" y="10"/>
                    <a:pt x="9" y="10"/>
                  </a:cubicBezTo>
                  <a:cubicBezTo>
                    <a:pt x="9" y="5"/>
                    <a:pt x="9" y="5"/>
                    <a:pt x="9" y="5"/>
                  </a:cubicBezTo>
                  <a:cubicBezTo>
                    <a:pt x="9" y="2"/>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8">
              <a:extLst>
                <a:ext uri="{FF2B5EF4-FFF2-40B4-BE49-F238E27FC236}">
                  <a16:creationId xmlns:a16="http://schemas.microsoft.com/office/drawing/2014/main" id="{8A4FF77D-05C2-4F1C-BDF8-402AF2F10466}"/>
                </a:ext>
              </a:extLst>
            </p:cNvPr>
            <p:cNvSpPr>
              <a:spLocks noChangeAspect="1"/>
            </p:cNvSpPr>
            <p:nvPr/>
          </p:nvSpPr>
          <p:spPr bwMode="auto">
            <a:xfrm>
              <a:off x="12634348" y="2377554"/>
              <a:ext cx="20999" cy="39999"/>
            </a:xfrm>
            <a:custGeom>
              <a:avLst/>
              <a:gdLst>
                <a:gd name="T0" fmla="*/ 9 w 9"/>
                <a:gd name="T1" fmla="*/ 0 h 17"/>
                <a:gd name="T2" fmla="*/ 0 w 9"/>
                <a:gd name="T3" fmla="*/ 0 h 17"/>
                <a:gd name="T4" fmla="*/ 0 w 9"/>
                <a:gd name="T5" fmla="*/ 13 h 17"/>
                <a:gd name="T6" fmla="*/ 4 w 9"/>
                <a:gd name="T7" fmla="*/ 17 h 17"/>
                <a:gd name="T8" fmla="*/ 9 w 9"/>
                <a:gd name="T9" fmla="*/ 13 h 17"/>
                <a:gd name="T10" fmla="*/ 9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9" y="0"/>
                  </a:moveTo>
                  <a:cubicBezTo>
                    <a:pt x="0" y="0"/>
                    <a:pt x="0" y="0"/>
                    <a:pt x="0" y="0"/>
                  </a:cubicBezTo>
                  <a:cubicBezTo>
                    <a:pt x="0" y="13"/>
                    <a:pt x="0" y="13"/>
                    <a:pt x="0" y="13"/>
                  </a:cubicBezTo>
                  <a:cubicBezTo>
                    <a:pt x="0" y="15"/>
                    <a:pt x="2" y="17"/>
                    <a:pt x="4" y="17"/>
                  </a:cubicBezTo>
                  <a:cubicBezTo>
                    <a:pt x="7" y="17"/>
                    <a:pt x="9" y="15"/>
                    <a:pt x="9" y="13"/>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39">
              <a:extLst>
                <a:ext uri="{FF2B5EF4-FFF2-40B4-BE49-F238E27FC236}">
                  <a16:creationId xmlns:a16="http://schemas.microsoft.com/office/drawing/2014/main" id="{9DF1BB5A-BF67-4E80-93BB-756599C45E5A}"/>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40">
              <a:extLst>
                <a:ext uri="{FF2B5EF4-FFF2-40B4-BE49-F238E27FC236}">
                  <a16:creationId xmlns:a16="http://schemas.microsoft.com/office/drawing/2014/main" id="{2B10012C-A943-487E-A3EC-656C21854F38}"/>
                </a:ext>
              </a:extLst>
            </p:cNvPr>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41">
              <a:extLst>
                <a:ext uri="{FF2B5EF4-FFF2-40B4-BE49-F238E27FC236}">
                  <a16:creationId xmlns:a16="http://schemas.microsoft.com/office/drawing/2014/main" id="{AEBE5C90-0AC1-4D73-8DE6-A19E7C6AC4A4}"/>
                </a:ext>
              </a:extLst>
            </p:cNvPr>
            <p:cNvSpPr>
              <a:spLocks noChangeAspect="1" noEditPoints="1"/>
            </p:cNvSpPr>
            <p:nvPr/>
          </p:nvSpPr>
          <p:spPr bwMode="auto">
            <a:xfrm>
              <a:off x="12587348" y="2348555"/>
              <a:ext cx="114996" cy="21999"/>
            </a:xfrm>
            <a:custGeom>
              <a:avLst/>
              <a:gdLst>
                <a:gd name="T0" fmla="*/ 20 w 49"/>
                <a:gd name="T1" fmla="*/ 0 h 9"/>
                <a:gd name="T2" fmla="*/ 4 w 49"/>
                <a:gd name="T3" fmla="*/ 0 h 9"/>
                <a:gd name="T4" fmla="*/ 0 w 49"/>
                <a:gd name="T5" fmla="*/ 5 h 9"/>
                <a:gd name="T6" fmla="*/ 4 w 49"/>
                <a:gd name="T7" fmla="*/ 9 h 9"/>
                <a:gd name="T8" fmla="*/ 20 w 49"/>
                <a:gd name="T9" fmla="*/ 9 h 9"/>
                <a:gd name="T10" fmla="*/ 20 w 49"/>
                <a:gd name="T11" fmla="*/ 0 h 9"/>
                <a:gd name="T12" fmla="*/ 44 w 49"/>
                <a:gd name="T13" fmla="*/ 0 h 9"/>
                <a:gd name="T14" fmla="*/ 29 w 49"/>
                <a:gd name="T15" fmla="*/ 0 h 9"/>
                <a:gd name="T16" fmla="*/ 29 w 49"/>
                <a:gd name="T17" fmla="*/ 9 h 9"/>
                <a:gd name="T18" fmla="*/ 44 w 49"/>
                <a:gd name="T19" fmla="*/ 9 h 9"/>
                <a:gd name="T20" fmla="*/ 49 w 49"/>
                <a:gd name="T21" fmla="*/ 5 h 9"/>
                <a:gd name="T22" fmla="*/ 44 w 4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9">
                  <a:moveTo>
                    <a:pt x="20" y="0"/>
                  </a:moveTo>
                  <a:cubicBezTo>
                    <a:pt x="4" y="0"/>
                    <a:pt x="4" y="0"/>
                    <a:pt x="4" y="0"/>
                  </a:cubicBezTo>
                  <a:cubicBezTo>
                    <a:pt x="2" y="0"/>
                    <a:pt x="0" y="2"/>
                    <a:pt x="0" y="5"/>
                  </a:cubicBezTo>
                  <a:cubicBezTo>
                    <a:pt x="0" y="7"/>
                    <a:pt x="2" y="9"/>
                    <a:pt x="4" y="9"/>
                  </a:cubicBezTo>
                  <a:cubicBezTo>
                    <a:pt x="20" y="9"/>
                    <a:pt x="20" y="9"/>
                    <a:pt x="20" y="9"/>
                  </a:cubicBezTo>
                  <a:cubicBezTo>
                    <a:pt x="20" y="0"/>
                    <a:pt x="20" y="0"/>
                    <a:pt x="20" y="0"/>
                  </a:cubicBezTo>
                  <a:moveTo>
                    <a:pt x="44" y="0"/>
                  </a:moveTo>
                  <a:cubicBezTo>
                    <a:pt x="29" y="0"/>
                    <a:pt x="29" y="0"/>
                    <a:pt x="29" y="0"/>
                  </a:cubicBezTo>
                  <a:cubicBezTo>
                    <a:pt x="29" y="9"/>
                    <a:pt x="29" y="9"/>
                    <a:pt x="29" y="9"/>
                  </a:cubicBezTo>
                  <a:cubicBezTo>
                    <a:pt x="44" y="9"/>
                    <a:pt x="44" y="9"/>
                    <a:pt x="44" y="9"/>
                  </a:cubicBezTo>
                  <a:cubicBezTo>
                    <a:pt x="47" y="9"/>
                    <a:pt x="49" y="7"/>
                    <a:pt x="49" y="5"/>
                  </a:cubicBezTo>
                  <a:cubicBezTo>
                    <a:pt x="49" y="2"/>
                    <a:pt x="47"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42">
              <a:extLst>
                <a:ext uri="{FF2B5EF4-FFF2-40B4-BE49-F238E27FC236}">
                  <a16:creationId xmlns:a16="http://schemas.microsoft.com/office/drawing/2014/main" id="{9E4D434C-2D60-4A1A-8795-522372B9B7DF}"/>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43">
              <a:extLst>
                <a:ext uri="{FF2B5EF4-FFF2-40B4-BE49-F238E27FC236}">
                  <a16:creationId xmlns:a16="http://schemas.microsoft.com/office/drawing/2014/main" id="{5B1C2DDA-31B7-4D6D-96AD-97C3C18F6FDD}"/>
                </a:ext>
              </a:extLst>
            </p:cNvPr>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426A50F3-4539-48DC-B573-B3C49F775659}"/>
                </a:ext>
              </a:extLst>
            </p:cNvPr>
            <p:cNvSpPr>
              <a:spLocks noChangeAspect="1"/>
            </p:cNvSpPr>
            <p:nvPr/>
          </p:nvSpPr>
          <p:spPr bwMode="auto">
            <a:xfrm>
              <a:off x="12634347" y="2301558"/>
              <a:ext cx="20999" cy="115996"/>
            </a:xfrm>
            <a:custGeom>
              <a:avLst/>
              <a:gdLst>
                <a:gd name="T0" fmla="*/ 0 w 9"/>
                <a:gd name="T1" fmla="*/ 45 h 49"/>
                <a:gd name="T2" fmla="*/ 0 w 9"/>
                <a:gd name="T3" fmla="*/ 5 h 49"/>
                <a:gd name="T4" fmla="*/ 4 w 9"/>
                <a:gd name="T5" fmla="*/ 0 h 49"/>
                <a:gd name="T6" fmla="*/ 9 w 9"/>
                <a:gd name="T7" fmla="*/ 5 h 49"/>
                <a:gd name="T8" fmla="*/ 9 w 9"/>
                <a:gd name="T9" fmla="*/ 45 h 49"/>
                <a:gd name="T10" fmla="*/ 4 w 9"/>
                <a:gd name="T11" fmla="*/ 49 h 49"/>
                <a:gd name="T12" fmla="*/ 0 w 9"/>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9" h="49">
                  <a:moveTo>
                    <a:pt x="0" y="45"/>
                  </a:moveTo>
                  <a:cubicBezTo>
                    <a:pt x="0" y="5"/>
                    <a:pt x="0" y="5"/>
                    <a:pt x="0" y="5"/>
                  </a:cubicBezTo>
                  <a:cubicBezTo>
                    <a:pt x="0" y="2"/>
                    <a:pt x="2" y="0"/>
                    <a:pt x="4" y="0"/>
                  </a:cubicBezTo>
                  <a:cubicBezTo>
                    <a:pt x="7" y="0"/>
                    <a:pt x="9" y="2"/>
                    <a:pt x="9" y="5"/>
                  </a:cubicBezTo>
                  <a:cubicBezTo>
                    <a:pt x="9" y="45"/>
                    <a:pt x="9" y="45"/>
                    <a:pt x="9" y="45"/>
                  </a:cubicBezTo>
                  <a:cubicBezTo>
                    <a:pt x="9" y="47"/>
                    <a:pt x="7" y="49"/>
                    <a:pt x="4" y="49"/>
                  </a:cubicBezTo>
                  <a:cubicBezTo>
                    <a:pt x="2" y="49"/>
                    <a:pt x="0" y="47"/>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45">
              <a:extLst>
                <a:ext uri="{FF2B5EF4-FFF2-40B4-BE49-F238E27FC236}">
                  <a16:creationId xmlns:a16="http://schemas.microsoft.com/office/drawing/2014/main" id="{D8B48DF2-16FA-415E-B373-98DE150D9034}"/>
                </a:ext>
              </a:extLst>
            </p:cNvPr>
            <p:cNvSpPr>
              <a:spLocks noChangeAspect="1"/>
            </p:cNvSpPr>
            <p:nvPr/>
          </p:nvSpPr>
          <p:spPr bwMode="auto">
            <a:xfrm>
              <a:off x="12587373" y="2348557"/>
              <a:ext cx="114996" cy="21999"/>
            </a:xfrm>
            <a:custGeom>
              <a:avLst/>
              <a:gdLst>
                <a:gd name="T0" fmla="*/ 4 w 49"/>
                <a:gd name="T1" fmla="*/ 0 h 9"/>
                <a:gd name="T2" fmla="*/ 44 w 49"/>
                <a:gd name="T3" fmla="*/ 0 h 9"/>
                <a:gd name="T4" fmla="*/ 49 w 49"/>
                <a:gd name="T5" fmla="*/ 5 h 9"/>
                <a:gd name="T6" fmla="*/ 44 w 49"/>
                <a:gd name="T7" fmla="*/ 9 h 9"/>
                <a:gd name="T8" fmla="*/ 4 w 49"/>
                <a:gd name="T9" fmla="*/ 9 h 9"/>
                <a:gd name="T10" fmla="*/ 0 w 49"/>
                <a:gd name="T11" fmla="*/ 5 h 9"/>
                <a:gd name="T12" fmla="*/ 4 w 4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9" h="9">
                  <a:moveTo>
                    <a:pt x="4" y="0"/>
                  </a:moveTo>
                  <a:cubicBezTo>
                    <a:pt x="44" y="0"/>
                    <a:pt x="44" y="0"/>
                    <a:pt x="44" y="0"/>
                  </a:cubicBezTo>
                  <a:cubicBezTo>
                    <a:pt x="47" y="0"/>
                    <a:pt x="49" y="2"/>
                    <a:pt x="49" y="5"/>
                  </a:cubicBezTo>
                  <a:cubicBezTo>
                    <a:pt x="49" y="7"/>
                    <a:pt x="47" y="9"/>
                    <a:pt x="44" y="9"/>
                  </a:cubicBezTo>
                  <a:cubicBezTo>
                    <a:pt x="4" y="9"/>
                    <a:pt x="4" y="9"/>
                    <a:pt x="4" y="9"/>
                  </a:cubicBezTo>
                  <a:cubicBezTo>
                    <a:pt x="2" y="9"/>
                    <a:pt x="0" y="7"/>
                    <a:pt x="0" y="5"/>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46">
              <a:extLst>
                <a:ext uri="{FF2B5EF4-FFF2-40B4-BE49-F238E27FC236}">
                  <a16:creationId xmlns:a16="http://schemas.microsoft.com/office/drawing/2014/main" id="{7AFB9285-61D0-4212-8C2E-8C9C65FCB476}"/>
                </a:ext>
              </a:extLst>
            </p:cNvPr>
            <p:cNvSpPr>
              <a:spLocks noChangeAspect="1"/>
            </p:cNvSpPr>
            <p:nvPr/>
          </p:nvSpPr>
          <p:spPr bwMode="auto">
            <a:xfrm>
              <a:off x="12598381" y="2313558"/>
              <a:ext cx="92997" cy="91997"/>
            </a:xfrm>
            <a:custGeom>
              <a:avLst/>
              <a:gdLst>
                <a:gd name="T0" fmla="*/ 2 w 39"/>
                <a:gd name="T1" fmla="*/ 30 h 39"/>
                <a:gd name="T2" fmla="*/ 30 w 39"/>
                <a:gd name="T3" fmla="*/ 2 h 39"/>
                <a:gd name="T4" fmla="*/ 37 w 39"/>
                <a:gd name="T5" fmla="*/ 2 h 39"/>
                <a:gd name="T6" fmla="*/ 37 w 39"/>
                <a:gd name="T7" fmla="*/ 9 h 39"/>
                <a:gd name="T8" fmla="*/ 9 w 39"/>
                <a:gd name="T9" fmla="*/ 37 h 39"/>
                <a:gd name="T10" fmla="*/ 2 w 39"/>
                <a:gd name="T11" fmla="*/ 37 h 39"/>
                <a:gd name="T12" fmla="*/ 2 w 39"/>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2" y="30"/>
                  </a:moveTo>
                  <a:cubicBezTo>
                    <a:pt x="30" y="2"/>
                    <a:pt x="30" y="2"/>
                    <a:pt x="30" y="2"/>
                  </a:cubicBezTo>
                  <a:cubicBezTo>
                    <a:pt x="32" y="0"/>
                    <a:pt x="35" y="0"/>
                    <a:pt x="37" y="2"/>
                  </a:cubicBezTo>
                  <a:cubicBezTo>
                    <a:pt x="39" y="4"/>
                    <a:pt x="39" y="7"/>
                    <a:pt x="37" y="9"/>
                  </a:cubicBezTo>
                  <a:cubicBezTo>
                    <a:pt x="9" y="37"/>
                    <a:pt x="9" y="37"/>
                    <a:pt x="9" y="37"/>
                  </a:cubicBezTo>
                  <a:cubicBezTo>
                    <a:pt x="7" y="39"/>
                    <a:pt x="4" y="39"/>
                    <a:pt x="2" y="37"/>
                  </a:cubicBezTo>
                  <a:cubicBezTo>
                    <a:pt x="0" y="35"/>
                    <a:pt x="0" y="32"/>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B5B49441-30C1-40C2-9B0C-C0106DAB1231}"/>
                </a:ext>
              </a:extLst>
            </p:cNvPr>
            <p:cNvSpPr>
              <a:spLocks noChangeAspect="1"/>
            </p:cNvSpPr>
            <p:nvPr/>
          </p:nvSpPr>
          <p:spPr bwMode="auto">
            <a:xfrm>
              <a:off x="12598373" y="2313558"/>
              <a:ext cx="92997" cy="91997"/>
            </a:xfrm>
            <a:custGeom>
              <a:avLst/>
              <a:gdLst>
                <a:gd name="T0" fmla="*/ 9 w 39"/>
                <a:gd name="T1" fmla="*/ 2 h 39"/>
                <a:gd name="T2" fmla="*/ 37 w 39"/>
                <a:gd name="T3" fmla="*/ 30 h 39"/>
                <a:gd name="T4" fmla="*/ 37 w 39"/>
                <a:gd name="T5" fmla="*/ 37 h 39"/>
                <a:gd name="T6" fmla="*/ 30 w 39"/>
                <a:gd name="T7" fmla="*/ 37 h 39"/>
                <a:gd name="T8" fmla="*/ 2 w 39"/>
                <a:gd name="T9" fmla="*/ 9 h 39"/>
                <a:gd name="T10" fmla="*/ 2 w 39"/>
                <a:gd name="T11" fmla="*/ 2 h 39"/>
                <a:gd name="T12" fmla="*/ 9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9" y="2"/>
                  </a:moveTo>
                  <a:cubicBezTo>
                    <a:pt x="37" y="30"/>
                    <a:pt x="37" y="30"/>
                    <a:pt x="37" y="30"/>
                  </a:cubicBezTo>
                  <a:cubicBezTo>
                    <a:pt x="39" y="32"/>
                    <a:pt x="39" y="35"/>
                    <a:pt x="37" y="37"/>
                  </a:cubicBezTo>
                  <a:cubicBezTo>
                    <a:pt x="35" y="39"/>
                    <a:pt x="32" y="39"/>
                    <a:pt x="30" y="37"/>
                  </a:cubicBezTo>
                  <a:cubicBezTo>
                    <a:pt x="2" y="9"/>
                    <a:pt x="2" y="9"/>
                    <a:pt x="2" y="9"/>
                  </a:cubicBezTo>
                  <a:cubicBezTo>
                    <a:pt x="0" y="7"/>
                    <a:pt x="0" y="4"/>
                    <a:pt x="2" y="2"/>
                  </a:cubicBezTo>
                  <a:cubicBezTo>
                    <a:pt x="4" y="0"/>
                    <a:pt x="7"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Oval 48">
              <a:extLst>
                <a:ext uri="{FF2B5EF4-FFF2-40B4-BE49-F238E27FC236}">
                  <a16:creationId xmlns:a16="http://schemas.microsoft.com/office/drawing/2014/main" id="{E5793EF7-3090-4ACA-A772-FC57C0997EE4}"/>
                </a:ext>
              </a:extLst>
            </p:cNvPr>
            <p:cNvSpPr>
              <a:spLocks noChangeAspect="1" noChangeArrowheads="1"/>
            </p:cNvSpPr>
            <p:nvPr/>
          </p:nvSpPr>
          <p:spPr bwMode="auto">
            <a:xfrm>
              <a:off x="12627372" y="2341557"/>
              <a:ext cx="34999" cy="3599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9">
              <a:extLst>
                <a:ext uri="{FF2B5EF4-FFF2-40B4-BE49-F238E27FC236}">
                  <a16:creationId xmlns:a16="http://schemas.microsoft.com/office/drawing/2014/main" id="{77441C76-440F-4606-8B06-CD02DE94CB3D}"/>
                </a:ext>
              </a:extLst>
            </p:cNvPr>
            <p:cNvSpPr>
              <a:spLocks noChangeAspect="1" noEditPoints="1"/>
            </p:cNvSpPr>
            <p:nvPr/>
          </p:nvSpPr>
          <p:spPr bwMode="auto">
            <a:xfrm>
              <a:off x="12608373" y="2325559"/>
              <a:ext cx="70998" cy="70998"/>
            </a:xfrm>
            <a:custGeom>
              <a:avLst/>
              <a:gdLst>
                <a:gd name="T0" fmla="*/ 15 w 30"/>
                <a:gd name="T1" fmla="*/ 7 h 30"/>
                <a:gd name="T2" fmla="*/ 23 w 30"/>
                <a:gd name="T3" fmla="*/ 15 h 30"/>
                <a:gd name="T4" fmla="*/ 15 w 30"/>
                <a:gd name="T5" fmla="*/ 22 h 30"/>
                <a:gd name="T6" fmla="*/ 8 w 30"/>
                <a:gd name="T7" fmla="*/ 15 h 30"/>
                <a:gd name="T8" fmla="*/ 15 w 30"/>
                <a:gd name="T9" fmla="*/ 7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7"/>
                  </a:moveTo>
                  <a:cubicBezTo>
                    <a:pt x="20" y="7"/>
                    <a:pt x="23" y="10"/>
                    <a:pt x="23" y="15"/>
                  </a:cubicBezTo>
                  <a:cubicBezTo>
                    <a:pt x="23" y="19"/>
                    <a:pt x="20" y="22"/>
                    <a:pt x="15" y="22"/>
                  </a:cubicBezTo>
                  <a:cubicBezTo>
                    <a:pt x="11" y="22"/>
                    <a:pt x="8" y="19"/>
                    <a:pt x="8" y="15"/>
                  </a:cubicBezTo>
                  <a:cubicBezTo>
                    <a:pt x="8" y="10"/>
                    <a:pt x="11" y="7"/>
                    <a:pt x="15" y="7"/>
                  </a:cubicBezTo>
                  <a:moveTo>
                    <a:pt x="15" y="0"/>
                  </a:moveTo>
                  <a:cubicBezTo>
                    <a:pt x="7" y="0"/>
                    <a:pt x="0" y="6"/>
                    <a:pt x="0" y="15"/>
                  </a:cubicBezTo>
                  <a:cubicBezTo>
                    <a:pt x="0" y="23"/>
                    <a:pt x="7" y="30"/>
                    <a:pt x="15" y="30"/>
                  </a:cubicBezTo>
                  <a:cubicBezTo>
                    <a:pt x="24" y="30"/>
                    <a:pt x="30" y="23"/>
                    <a:pt x="30" y="15"/>
                  </a:cubicBezTo>
                  <a:cubicBezTo>
                    <a:pt x="30" y="6"/>
                    <a:pt x="24"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Oval 41"/>
          <p:cNvSpPr/>
          <p:nvPr/>
        </p:nvSpPr>
        <p:spPr>
          <a:xfrm>
            <a:off x="4124768" y="3077364"/>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p:cNvSpPr/>
          <p:nvPr/>
        </p:nvSpPr>
        <p:spPr>
          <a:xfrm>
            <a:off x="6883209" y="3077364"/>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8" name="Picture 37">
            <a:extLst>
              <a:ext uri="{FF2B5EF4-FFF2-40B4-BE49-F238E27FC236}">
                <a16:creationId xmlns:a16="http://schemas.microsoft.com/office/drawing/2014/main" id="{5F9E9F69-1803-496E-9825-B88A153D2DA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503911" y="3234845"/>
            <a:ext cx="640080" cy="640080"/>
          </a:xfrm>
          <a:prstGeom prst="rect">
            <a:avLst/>
          </a:prstGeom>
        </p:spPr>
      </p:pic>
      <p:pic>
        <p:nvPicPr>
          <p:cNvPr id="39" name="Picture 38">
            <a:extLst>
              <a:ext uri="{FF2B5EF4-FFF2-40B4-BE49-F238E27FC236}">
                <a16:creationId xmlns:a16="http://schemas.microsoft.com/office/drawing/2014/main" id="{2DB6C80D-E084-4681-A346-2635105C3E7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020368" y="3234845"/>
            <a:ext cx="640080" cy="640080"/>
          </a:xfrm>
          <a:prstGeom prst="rect">
            <a:avLst/>
          </a:prstGeom>
        </p:spPr>
      </p:pic>
      <p:pic>
        <p:nvPicPr>
          <p:cNvPr id="40" name="Picture 39">
            <a:extLst>
              <a:ext uri="{FF2B5EF4-FFF2-40B4-BE49-F238E27FC236}">
                <a16:creationId xmlns:a16="http://schemas.microsoft.com/office/drawing/2014/main" id="{589B3AE6-8613-4ABA-B4B4-81158ACF08D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61928" y="3234845"/>
            <a:ext cx="640080" cy="640080"/>
          </a:xfrm>
          <a:prstGeom prst="rect">
            <a:avLst/>
          </a:prstGeom>
        </p:spPr>
      </p:pic>
    </p:spTree>
    <p:extLst>
      <p:ext uri="{BB962C8B-B14F-4D97-AF65-F5344CB8AC3E}">
        <p14:creationId xmlns:p14="http://schemas.microsoft.com/office/powerpoint/2010/main" val="109362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3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next steps</a:t>
            </a:r>
            <a:endParaRPr lang="en-IN" sz="1800" dirty="0"/>
          </a:p>
        </p:txBody>
      </p:sp>
      <p:sp>
        <p:nvSpPr>
          <p:cNvPr id="3" name="Rectangle 2"/>
          <p:cNvSpPr/>
          <p:nvPr/>
        </p:nvSpPr>
        <p:spPr>
          <a:xfrm>
            <a:off x="0" y="1537854"/>
            <a:ext cx="4565650" cy="2701636"/>
          </a:xfrm>
          <a:prstGeom prst="rect">
            <a:avLst/>
          </a:prstGeom>
          <a:solidFill>
            <a:srgbClr val="C8F4FF">
              <a:alpha val="85098"/>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4552950" y="1537854"/>
            <a:ext cx="4591050" cy="2701636"/>
          </a:xfrm>
          <a:prstGeom prst="rect">
            <a:avLst/>
          </a:prstGeom>
          <a:solidFill>
            <a:srgbClr val="E3F2DB">
              <a:alpha val="85098"/>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ounded Rectangle 38">
            <a:extLst>
              <a:ext uri="{FF2B5EF4-FFF2-40B4-BE49-F238E27FC236}">
                <a16:creationId xmlns:a16="http://schemas.microsoft.com/office/drawing/2014/main" id="{154091FB-C967-D042-B4B0-CE0BE58962B0}"/>
              </a:ext>
            </a:extLst>
          </p:cNvPr>
          <p:cNvSpPr/>
          <p:nvPr/>
        </p:nvSpPr>
        <p:spPr>
          <a:xfrm>
            <a:off x="533400" y="3855026"/>
            <a:ext cx="8077200" cy="642505"/>
          </a:xfrm>
          <a:prstGeom prst="roundRect">
            <a:avLst>
              <a:gd name="adj" fmla="val 50000"/>
            </a:avLst>
          </a:prstGeom>
          <a:solidFill>
            <a:schemeClr val="bg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Are you interested in POC? </a:t>
            </a:r>
          </a:p>
          <a:p>
            <a:pPr algn="ctr"/>
            <a:r>
              <a:rPr lang="en-US" sz="1600" dirty="0">
                <a:solidFill>
                  <a:schemeClr val="tx1"/>
                </a:solidFill>
              </a:rPr>
              <a:t>Please reach out to us!!</a:t>
            </a:r>
          </a:p>
        </p:txBody>
      </p:sp>
      <p:sp>
        <p:nvSpPr>
          <p:cNvPr id="21" name="Rounded Rectangle 20"/>
          <p:cNvSpPr/>
          <p:nvPr/>
        </p:nvSpPr>
        <p:spPr>
          <a:xfrm>
            <a:off x="1233083" y="1279813"/>
            <a:ext cx="2099484" cy="408623"/>
          </a:xfrm>
          <a:prstGeom prst="roundRect">
            <a:avLst>
              <a:gd name="adj" fmla="val 50000"/>
            </a:avLst>
          </a:prstGeom>
          <a:solidFill>
            <a:schemeClr val="tx2"/>
          </a:solidFill>
          <a:ln w="28575">
            <a:solidFill>
              <a:schemeClr val="bg2"/>
            </a:solidFill>
          </a:ln>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err="1">
                <a:ln>
                  <a:noFill/>
                </a:ln>
                <a:solidFill>
                  <a:schemeClr val="bg1"/>
                </a:solidFill>
                <a:effectLst/>
                <a:uLnTx/>
                <a:uFillTx/>
                <a:latin typeface="CiscoSansTT ExtraLight"/>
              </a:rPr>
              <a:t>ServiceNow</a:t>
            </a:r>
            <a:endParaRPr kumimoji="0" lang="en-IN" sz="1600" b="1" i="0" u="none" strike="noStrike" kern="0" cap="none" spc="0" normalizeH="0" baseline="0" noProof="0" dirty="0">
              <a:ln>
                <a:noFill/>
              </a:ln>
              <a:solidFill>
                <a:schemeClr val="bg1"/>
              </a:solidFill>
              <a:effectLst/>
              <a:uLnTx/>
              <a:uFillTx/>
              <a:latin typeface="CiscoSansTT ExtraLight"/>
            </a:endParaRPr>
          </a:p>
        </p:txBody>
      </p:sp>
      <p:sp>
        <p:nvSpPr>
          <p:cNvPr id="23" name="Rounded Rectangle 22"/>
          <p:cNvSpPr/>
          <p:nvPr/>
        </p:nvSpPr>
        <p:spPr>
          <a:xfrm>
            <a:off x="5798733" y="1279813"/>
            <a:ext cx="2099484" cy="408623"/>
          </a:xfrm>
          <a:prstGeom prst="roundRect">
            <a:avLst>
              <a:gd name="adj" fmla="val 50000"/>
            </a:avLst>
          </a:prstGeom>
          <a:solidFill>
            <a:schemeClr val="accent2"/>
          </a:solidFill>
          <a:ln w="28575">
            <a:solidFill>
              <a:schemeClr val="bg2"/>
            </a:solidFill>
          </a:ln>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err="1">
                <a:ln>
                  <a:noFill/>
                </a:ln>
                <a:solidFill>
                  <a:srgbClr val="0D274D"/>
                </a:solidFill>
                <a:effectLst/>
                <a:uLnTx/>
                <a:uFillTx/>
                <a:latin typeface="CiscoSansTT ExtraLight"/>
              </a:rPr>
              <a:t>Splunk</a:t>
            </a:r>
            <a:r>
              <a:rPr kumimoji="0" lang="en-IN" sz="1600" b="1" i="0" u="none" strike="noStrike" kern="0" cap="none" spc="0" normalizeH="0" baseline="0" noProof="0" dirty="0">
                <a:ln>
                  <a:noFill/>
                </a:ln>
                <a:solidFill>
                  <a:srgbClr val="0D274D"/>
                </a:solidFill>
                <a:effectLst/>
                <a:uLnTx/>
                <a:uFillTx/>
                <a:latin typeface="CiscoSansTT ExtraLight"/>
              </a:rPr>
              <a:t> </a:t>
            </a:r>
          </a:p>
        </p:txBody>
      </p:sp>
      <p:sp>
        <p:nvSpPr>
          <p:cNvPr id="24" name="Rectangle 23"/>
          <p:cNvSpPr/>
          <p:nvPr/>
        </p:nvSpPr>
        <p:spPr>
          <a:xfrm>
            <a:off x="437766" y="2033067"/>
            <a:ext cx="3822507" cy="1723549"/>
          </a:xfrm>
          <a:prstGeom prst="rect">
            <a:avLst/>
          </a:prstGeom>
        </p:spPr>
        <p:txBody>
          <a:bodyPr wrap="square">
            <a:spAutoFit/>
          </a:bodyPr>
          <a:lstStyle/>
          <a:p>
            <a:pPr marL="216000" indent="-216000">
              <a:spcBef>
                <a:spcPts val="600"/>
              </a:spcBef>
              <a:spcAft>
                <a:spcPts val="600"/>
              </a:spcAft>
              <a:buClr>
                <a:schemeClr val="bg1"/>
              </a:buClr>
              <a:buFont typeface="Arial" panose="020B0604020202020204" pitchFamily="34" charset="0"/>
              <a:buChar char="•"/>
            </a:pPr>
            <a:r>
              <a:rPr lang="en-US" sz="1600" dirty="0">
                <a:solidFill>
                  <a:schemeClr val="bg1"/>
                </a:solidFill>
                <a:latin typeface="+mn-lt"/>
              </a:rPr>
              <a:t>Nexus Dashboard Insights incident-management app for </a:t>
            </a:r>
            <a:r>
              <a:rPr lang="en-US" sz="1600" dirty="0" err="1">
                <a:solidFill>
                  <a:schemeClr val="bg1"/>
                </a:solidFill>
                <a:latin typeface="+mn-lt"/>
              </a:rPr>
              <a:t>ServiceNow</a:t>
            </a:r>
            <a:r>
              <a:rPr lang="en-US" sz="1600" dirty="0">
                <a:solidFill>
                  <a:schemeClr val="bg1"/>
                </a:solidFill>
                <a:latin typeface="+mn-lt"/>
              </a:rPr>
              <a:t> (with NI 6.0)</a:t>
            </a:r>
          </a:p>
          <a:p>
            <a:pPr marL="216000" indent="-216000">
              <a:spcBef>
                <a:spcPts val="600"/>
              </a:spcBef>
              <a:spcAft>
                <a:spcPts val="600"/>
              </a:spcAft>
              <a:buClr>
                <a:schemeClr val="bg1"/>
              </a:buClr>
              <a:buFont typeface="Arial" panose="020B0604020202020204" pitchFamily="34" charset="0"/>
              <a:buChar char="•"/>
            </a:pPr>
            <a:r>
              <a:rPr lang="en-US" sz="1600" dirty="0" err="1">
                <a:solidFill>
                  <a:schemeClr val="bg1"/>
                </a:solidFill>
                <a:latin typeface="+mn-lt"/>
              </a:rPr>
              <a:t>ServiceNow</a:t>
            </a:r>
            <a:r>
              <a:rPr lang="en-US" sz="1600" dirty="0">
                <a:solidFill>
                  <a:schemeClr val="bg1"/>
                </a:solidFill>
                <a:latin typeface="+mn-lt"/>
              </a:rPr>
              <a:t> app on</a:t>
            </a:r>
            <a:br>
              <a:rPr lang="en-US" sz="1600" dirty="0">
                <a:solidFill>
                  <a:schemeClr val="bg1"/>
                </a:solidFill>
                <a:latin typeface="+mn-lt"/>
              </a:rPr>
            </a:br>
            <a:r>
              <a:rPr lang="en-US" sz="1600" dirty="0">
                <a:solidFill>
                  <a:schemeClr val="bg1"/>
                </a:solidFill>
                <a:latin typeface="+mn-lt"/>
              </a:rPr>
              <a:t>Nexus® Dashboard (with Nexus Dashboard 2.1)</a:t>
            </a:r>
          </a:p>
        </p:txBody>
      </p:sp>
      <p:sp>
        <p:nvSpPr>
          <p:cNvPr id="28" name="Rectangle 27"/>
          <p:cNvSpPr/>
          <p:nvPr/>
        </p:nvSpPr>
        <p:spPr>
          <a:xfrm>
            <a:off x="4937221" y="2033067"/>
            <a:ext cx="3822507" cy="1477328"/>
          </a:xfrm>
          <a:prstGeom prst="rect">
            <a:avLst/>
          </a:prstGeom>
        </p:spPr>
        <p:txBody>
          <a:bodyPr wrap="square">
            <a:spAutoFit/>
          </a:bodyPr>
          <a:lstStyle/>
          <a:p>
            <a:pPr marL="216000" indent="-216000">
              <a:spcBef>
                <a:spcPts val="600"/>
              </a:spcBef>
              <a:spcAft>
                <a:spcPts val="600"/>
              </a:spcAft>
              <a:buClr>
                <a:schemeClr val="bg1"/>
              </a:buClr>
              <a:buFont typeface="Arial" panose="020B0604020202020204" pitchFamily="34" charset="0"/>
              <a:buChar char="•"/>
            </a:pPr>
            <a:r>
              <a:rPr lang="en-US" sz="1600" dirty="0">
                <a:solidFill>
                  <a:schemeClr val="bg1"/>
                </a:solidFill>
                <a:latin typeface="+mn-lt"/>
              </a:rPr>
              <a:t>Nexus Dashboard Insights app</a:t>
            </a:r>
            <a:br>
              <a:rPr lang="en-US" sz="1600" dirty="0">
                <a:solidFill>
                  <a:schemeClr val="bg1"/>
                </a:solidFill>
                <a:latin typeface="+mn-lt"/>
              </a:rPr>
            </a:br>
            <a:r>
              <a:rPr lang="en-US" sz="1600" dirty="0">
                <a:solidFill>
                  <a:schemeClr val="bg1"/>
                </a:solidFill>
                <a:latin typeface="+mn-lt"/>
              </a:rPr>
              <a:t>and add-on for </a:t>
            </a:r>
            <a:r>
              <a:rPr lang="en-US" sz="1600" dirty="0" err="1">
                <a:solidFill>
                  <a:schemeClr val="bg1"/>
                </a:solidFill>
                <a:latin typeface="+mn-lt"/>
              </a:rPr>
              <a:t>Splunkbase</a:t>
            </a:r>
            <a:r>
              <a:rPr lang="en-US" sz="1600" dirty="0">
                <a:solidFill>
                  <a:schemeClr val="bg1"/>
                </a:solidFill>
                <a:latin typeface="+mn-lt"/>
              </a:rPr>
              <a:t> </a:t>
            </a:r>
            <a:br>
              <a:rPr lang="en-US" sz="1600" dirty="0">
                <a:solidFill>
                  <a:schemeClr val="bg1"/>
                </a:solidFill>
                <a:latin typeface="+mn-lt"/>
              </a:rPr>
            </a:br>
            <a:r>
              <a:rPr lang="en-US" sz="1600" dirty="0">
                <a:solidFill>
                  <a:schemeClr val="bg1"/>
                </a:solidFill>
                <a:latin typeface="+mn-lt"/>
              </a:rPr>
              <a:t>(with NI 6.0)</a:t>
            </a:r>
          </a:p>
          <a:p>
            <a:pPr marL="216000" indent="-216000">
              <a:spcBef>
                <a:spcPts val="600"/>
              </a:spcBef>
              <a:spcAft>
                <a:spcPts val="600"/>
              </a:spcAft>
              <a:buClr>
                <a:schemeClr val="bg1"/>
              </a:buClr>
              <a:buFont typeface="Arial" panose="020B0604020202020204" pitchFamily="34" charset="0"/>
              <a:buChar char="•"/>
            </a:pPr>
            <a:r>
              <a:rPr lang="en-US" sz="1600" dirty="0" err="1">
                <a:solidFill>
                  <a:schemeClr val="bg1"/>
                </a:solidFill>
                <a:latin typeface="+mn-lt"/>
              </a:rPr>
              <a:t>Splunk</a:t>
            </a:r>
            <a:r>
              <a:rPr lang="en-US" sz="1600" dirty="0">
                <a:solidFill>
                  <a:schemeClr val="bg1"/>
                </a:solidFill>
                <a:latin typeface="+mn-lt"/>
              </a:rPr>
              <a:t> dashboards on</a:t>
            </a:r>
            <a:br>
              <a:rPr lang="en-US" sz="1600" dirty="0">
                <a:solidFill>
                  <a:schemeClr val="bg1"/>
                </a:solidFill>
                <a:latin typeface="+mn-lt"/>
              </a:rPr>
            </a:br>
            <a:r>
              <a:rPr lang="en-US" sz="1600" dirty="0">
                <a:solidFill>
                  <a:schemeClr val="bg1"/>
                </a:solidFill>
                <a:latin typeface="+mn-lt"/>
              </a:rPr>
              <a:t>Nexus Dashboard – future </a:t>
            </a:r>
          </a:p>
        </p:txBody>
      </p:sp>
    </p:spTree>
    <p:extLst>
      <p:ext uri="{BB962C8B-B14F-4D97-AF65-F5344CB8AC3E}">
        <p14:creationId xmlns:p14="http://schemas.microsoft.com/office/powerpoint/2010/main" val="3091335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505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Rounded Rectangle 193"/>
          <p:cNvSpPr/>
          <p:nvPr/>
        </p:nvSpPr>
        <p:spPr>
          <a:xfrm>
            <a:off x="3716592" y="4476682"/>
            <a:ext cx="1814081" cy="266335"/>
          </a:xfrm>
          <a:prstGeom prst="roundRect">
            <a:avLst>
              <a:gd name="adj" fmla="val 50000"/>
            </a:avLst>
          </a:prstGeom>
          <a:solidFill>
            <a:schemeClr val="bg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99EBF7F5-2B3B-4081-8C5E-4B4D32E4E52E}"/>
              </a:ext>
            </a:extLst>
          </p:cNvPr>
          <p:cNvSpPr/>
          <p:nvPr/>
        </p:nvSpPr>
        <p:spPr>
          <a:xfrm>
            <a:off x="4614164" y="1650421"/>
            <a:ext cx="4023360" cy="2786498"/>
          </a:xfrm>
          <a:prstGeom prst="rect">
            <a:avLst/>
          </a:prstGeom>
          <a:solidFill>
            <a:srgbClr val="F2F2F2">
              <a:alpha val="10196"/>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iscoSansTT ExtraLight"/>
              <a:ea typeface="+mn-ea"/>
              <a:cs typeface="+mn-cs"/>
            </a:endParaRPr>
          </a:p>
        </p:txBody>
      </p:sp>
      <p:sp>
        <p:nvSpPr>
          <p:cNvPr id="4" name="Rectangle 3">
            <a:extLst>
              <a:ext uri="{FF2B5EF4-FFF2-40B4-BE49-F238E27FC236}">
                <a16:creationId xmlns:a16="http://schemas.microsoft.com/office/drawing/2014/main" id="{2041CF5D-551E-4F83-BFF2-DC80FEA046C5}"/>
              </a:ext>
            </a:extLst>
          </p:cNvPr>
          <p:cNvSpPr/>
          <p:nvPr/>
        </p:nvSpPr>
        <p:spPr>
          <a:xfrm>
            <a:off x="536186" y="1650421"/>
            <a:ext cx="4023360" cy="2786498"/>
          </a:xfrm>
          <a:prstGeom prst="rect">
            <a:avLst/>
          </a:prstGeom>
          <a:solidFill>
            <a:srgbClr val="F2F2F2">
              <a:alpha val="10196"/>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iscoSansTT ExtraLight"/>
              <a:ea typeface="+mn-ea"/>
              <a:cs typeface="+mn-cs"/>
            </a:endParaRPr>
          </a:p>
        </p:txBody>
      </p:sp>
      <p:sp>
        <p:nvSpPr>
          <p:cNvPr id="2" name="Title 1"/>
          <p:cNvSpPr>
            <a:spLocks noGrp="1"/>
          </p:cNvSpPr>
          <p:nvPr>
            <p:ph type="title"/>
          </p:nvPr>
        </p:nvSpPr>
        <p:spPr/>
        <p:txBody>
          <a:bodyPr/>
          <a:lstStyle/>
          <a:p>
            <a:r>
              <a:rPr lang="en-US" dirty="0"/>
              <a:t>NOW Platform – break down IT silos </a:t>
            </a:r>
            <a:br>
              <a:rPr lang="en-US" dirty="0"/>
            </a:br>
            <a:r>
              <a:rPr lang="en-US" sz="1800" dirty="0"/>
              <a:t>Extend concept of services to operations </a:t>
            </a:r>
            <a:endParaRPr lang="en-IN" sz="1800" dirty="0"/>
          </a:p>
        </p:txBody>
      </p:sp>
      <p:sp>
        <p:nvSpPr>
          <p:cNvPr id="5" name="Pentagon 109">
            <a:extLst>
              <a:ext uri="{FF2B5EF4-FFF2-40B4-BE49-F238E27FC236}">
                <a16:creationId xmlns:a16="http://schemas.microsoft.com/office/drawing/2014/main" id="{D5F84291-ACAB-4AAC-9CF1-2303A260359E}"/>
              </a:ext>
            </a:extLst>
          </p:cNvPr>
          <p:cNvSpPr/>
          <p:nvPr/>
        </p:nvSpPr>
        <p:spPr>
          <a:xfrm>
            <a:off x="536186" y="1210966"/>
            <a:ext cx="4023360" cy="451580"/>
          </a:xfrm>
          <a:prstGeom prst="round2Same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CiscoSansTT ExtraLight"/>
                <a:ea typeface="Avenir Book" charset="0"/>
                <a:cs typeface="Avenir Book" charset="0"/>
              </a:rPr>
              <a:t>Service management</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300" b="1" i="0" u="none" strike="noStrike" kern="1200" cap="none" spc="0" normalizeH="0" baseline="0" noProof="0" dirty="0">
                <a:ln>
                  <a:noFill/>
                </a:ln>
                <a:solidFill>
                  <a:schemeClr val="bg1"/>
                </a:solidFill>
                <a:effectLst/>
                <a:uLnTx/>
                <a:uFillTx/>
                <a:latin typeface="CiscoSansTT ExtraLight"/>
                <a:ea typeface="Avenir Book" charset="0"/>
                <a:cs typeface="Avenir Book" charset="0"/>
              </a:rPr>
              <a:t>Service-oriented</a:t>
            </a:r>
          </a:p>
        </p:txBody>
      </p:sp>
      <p:sp>
        <p:nvSpPr>
          <p:cNvPr id="6" name="Chevron 110">
            <a:extLst>
              <a:ext uri="{FF2B5EF4-FFF2-40B4-BE49-F238E27FC236}">
                <a16:creationId xmlns:a16="http://schemas.microsoft.com/office/drawing/2014/main" id="{B90B224A-75F9-40A1-98A5-8380A9055196}"/>
              </a:ext>
            </a:extLst>
          </p:cNvPr>
          <p:cNvSpPr/>
          <p:nvPr/>
        </p:nvSpPr>
        <p:spPr>
          <a:xfrm>
            <a:off x="4616667" y="1210966"/>
            <a:ext cx="4023360" cy="451580"/>
          </a:xfrm>
          <a:prstGeom prst="round2Same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chemeClr val="bg2"/>
                </a:solidFill>
                <a:effectLst/>
                <a:uLnTx/>
                <a:uFillTx/>
                <a:latin typeface="CiscoSansTT ExtraLight"/>
              </a:rPr>
              <a:t>Operations</a:t>
            </a:r>
            <a:r>
              <a:rPr kumimoji="0" lang="en-US" sz="1400" b="1" i="0" u="none" strike="noStrike" kern="1200" cap="none" spc="0" normalizeH="0" baseline="0" noProof="0" dirty="0">
                <a:ln>
                  <a:noFill/>
                </a:ln>
                <a:solidFill>
                  <a:schemeClr val="bg2"/>
                </a:solidFill>
                <a:effectLst/>
                <a:uLnTx/>
                <a:uFillTx/>
                <a:latin typeface="CiscoSansTT ExtraLight"/>
                <a:ea typeface="Avenir Book" charset="0"/>
                <a:cs typeface="Avenir Book" charset="0"/>
              </a:rPr>
              <a:t> management</a:t>
            </a:r>
          </a:p>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300" b="1" i="0" u="none" strike="noStrike" kern="1200" cap="none" spc="0" normalizeH="0" baseline="0" noProof="0" dirty="0">
                <a:ln>
                  <a:noFill/>
                </a:ln>
                <a:solidFill>
                  <a:schemeClr val="bg2"/>
                </a:solidFill>
                <a:effectLst/>
                <a:uLnTx/>
                <a:uFillTx/>
                <a:latin typeface="CiscoSansTT ExtraLight"/>
                <a:ea typeface="Avenir Book" charset="0"/>
                <a:cs typeface="Avenir Book" charset="0"/>
              </a:rPr>
              <a:t>Infrastructure-and-apps-oriented</a:t>
            </a:r>
          </a:p>
        </p:txBody>
      </p:sp>
      <p:sp>
        <p:nvSpPr>
          <p:cNvPr id="7" name="Left Arrow 115">
            <a:extLst>
              <a:ext uri="{FF2B5EF4-FFF2-40B4-BE49-F238E27FC236}">
                <a16:creationId xmlns:a16="http://schemas.microsoft.com/office/drawing/2014/main" id="{51336CF7-ED65-4D7A-B17F-FB98C203AF3A}"/>
              </a:ext>
            </a:extLst>
          </p:cNvPr>
          <p:cNvSpPr>
            <a:spLocks/>
          </p:cNvSpPr>
          <p:nvPr/>
        </p:nvSpPr>
        <p:spPr>
          <a:xfrm flipH="1">
            <a:off x="4158626" y="3152258"/>
            <a:ext cx="1028072" cy="571747"/>
          </a:xfrm>
          <a:prstGeom prst="leftArrow">
            <a:avLst>
              <a:gd name="adj1" fmla="val 59070"/>
              <a:gd name="adj2" fmla="val 50000"/>
            </a:avLst>
          </a:prstGeom>
          <a:solidFill>
            <a:schemeClr val="accent1">
              <a:lumMod val="40000"/>
              <a:lumOff val="6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4232" tIns="34245" rIns="68490" bIns="34245" rtlCol="0" anchor="ct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CiscoSansTT ExtraLight"/>
                <a:ea typeface="+mn-ea"/>
                <a:cs typeface="+mn-cs"/>
              </a:rPr>
              <a:t>Change</a:t>
            </a:r>
          </a:p>
        </p:txBody>
      </p:sp>
      <p:sp>
        <p:nvSpPr>
          <p:cNvPr id="8" name="Left Arrow 113">
            <a:extLst>
              <a:ext uri="{FF2B5EF4-FFF2-40B4-BE49-F238E27FC236}">
                <a16:creationId xmlns:a16="http://schemas.microsoft.com/office/drawing/2014/main" id="{C971937A-EF95-4E20-9F0E-6B29994AADBD}"/>
              </a:ext>
            </a:extLst>
          </p:cNvPr>
          <p:cNvSpPr/>
          <p:nvPr/>
        </p:nvSpPr>
        <p:spPr>
          <a:xfrm>
            <a:off x="4158626" y="2495424"/>
            <a:ext cx="1028072" cy="571747"/>
          </a:xfrm>
          <a:prstGeom prst="leftArrow">
            <a:avLst>
              <a:gd name="adj1" fmla="val 59070"/>
              <a:gd name="adj2" fmla="val 50000"/>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lIns="34232" tIns="34245" rIns="68490" bIns="34245"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chemeClr val="bg2"/>
                </a:solidFill>
                <a:effectLst/>
                <a:uLnTx/>
                <a:uFillTx/>
                <a:latin typeface="CiscoSansTT ExtraLight"/>
                <a:ea typeface="+mn-ea"/>
                <a:cs typeface="+mn-cs"/>
              </a:rPr>
              <a:t>Discovered CIs</a:t>
            </a:r>
          </a:p>
        </p:txBody>
      </p:sp>
      <p:sp>
        <p:nvSpPr>
          <p:cNvPr id="9" name="Left Arrow 114">
            <a:extLst>
              <a:ext uri="{FF2B5EF4-FFF2-40B4-BE49-F238E27FC236}">
                <a16:creationId xmlns:a16="http://schemas.microsoft.com/office/drawing/2014/main" id="{460FAF3D-232F-4D08-A96D-043E95155A6C}"/>
              </a:ext>
            </a:extLst>
          </p:cNvPr>
          <p:cNvSpPr/>
          <p:nvPr/>
        </p:nvSpPr>
        <p:spPr>
          <a:xfrm>
            <a:off x="4146689" y="1838590"/>
            <a:ext cx="1051946" cy="571747"/>
          </a:xfrm>
          <a:prstGeom prst="leftArrow">
            <a:avLst>
              <a:gd name="adj1" fmla="val 57559"/>
              <a:gd name="adj2" fmla="val 50000"/>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lIns="34232" tIns="34245" rIns="68490" bIns="34245"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chemeClr val="bg2"/>
                </a:solidFill>
                <a:effectLst/>
                <a:uLnTx/>
                <a:uFillTx/>
                <a:latin typeface="CiscoSansTT ExtraLight"/>
                <a:ea typeface="Avenir Book" charset="0"/>
                <a:cs typeface="Avenir Book" charset="0"/>
              </a:rPr>
              <a:t>Events and alerts</a:t>
            </a:r>
          </a:p>
        </p:txBody>
      </p:sp>
      <p:sp>
        <p:nvSpPr>
          <p:cNvPr id="10" name="Left Arrow 113">
            <a:extLst>
              <a:ext uri="{FF2B5EF4-FFF2-40B4-BE49-F238E27FC236}">
                <a16:creationId xmlns:a16="http://schemas.microsoft.com/office/drawing/2014/main" id="{9B64FF4A-59A7-40E5-B01D-A7C3A594C38F}"/>
              </a:ext>
            </a:extLst>
          </p:cNvPr>
          <p:cNvSpPr/>
          <p:nvPr/>
        </p:nvSpPr>
        <p:spPr>
          <a:xfrm>
            <a:off x="4178770" y="3809091"/>
            <a:ext cx="987784" cy="571747"/>
          </a:xfrm>
          <a:prstGeom prst="leftArrow">
            <a:avLst>
              <a:gd name="adj1" fmla="val 59070"/>
              <a:gd name="adj2" fmla="val 50000"/>
            </a:avLst>
          </a:prstGeom>
          <a:solidFill>
            <a:srgbClr val="FFFFF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lIns="34232" tIns="34245" rIns="68490" bIns="34245"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chemeClr val="bg2"/>
                </a:solidFill>
                <a:effectLst/>
                <a:uLnTx/>
                <a:uFillTx/>
                <a:latin typeface="CiscoSansTT ExtraLight"/>
                <a:ea typeface="+mn-ea"/>
                <a:cs typeface="+mn-cs"/>
              </a:rPr>
              <a:t>Decisions from ML/</a:t>
            </a:r>
            <a:r>
              <a:rPr kumimoji="0" lang="en-US" sz="800" b="1" i="0" u="none" strike="noStrike" kern="1200" cap="none" spc="0" normalizeH="0" baseline="0" noProof="0" dirty="0" err="1">
                <a:ln>
                  <a:noFill/>
                </a:ln>
                <a:solidFill>
                  <a:schemeClr val="bg2"/>
                </a:solidFill>
                <a:effectLst/>
                <a:uLnTx/>
                <a:uFillTx/>
                <a:latin typeface="CiscoSansTT ExtraLight"/>
                <a:ea typeface="+mn-ea"/>
                <a:cs typeface="+mn-cs"/>
              </a:rPr>
              <a:t>AIOps</a:t>
            </a:r>
            <a:endParaRPr kumimoji="0" lang="en-US" sz="800" b="1" i="0" u="none" strike="noStrike" kern="1200" cap="none" spc="0" normalizeH="0" baseline="0" noProof="0" dirty="0">
              <a:ln>
                <a:noFill/>
              </a:ln>
              <a:solidFill>
                <a:schemeClr val="bg2"/>
              </a:solidFill>
              <a:effectLst/>
              <a:uLnTx/>
              <a:uFillTx/>
              <a:latin typeface="CiscoSansTT ExtraLight"/>
              <a:ea typeface="+mn-ea"/>
              <a:cs typeface="+mn-cs"/>
            </a:endParaRPr>
          </a:p>
        </p:txBody>
      </p:sp>
      <p:sp>
        <p:nvSpPr>
          <p:cNvPr id="11" name="TextBox 10">
            <a:extLst>
              <a:ext uri="{FF2B5EF4-FFF2-40B4-BE49-F238E27FC236}">
                <a16:creationId xmlns:a16="http://schemas.microsoft.com/office/drawing/2014/main" id="{1A205D0F-4AE0-4990-80F0-CE4454A38648}"/>
              </a:ext>
            </a:extLst>
          </p:cNvPr>
          <p:cNvSpPr txBox="1"/>
          <p:nvPr/>
        </p:nvSpPr>
        <p:spPr>
          <a:xfrm>
            <a:off x="4176123" y="4471350"/>
            <a:ext cx="1295109" cy="276999"/>
          </a:xfrm>
          <a:prstGeom prst="rect">
            <a:avLst/>
          </a:prstGeom>
          <a:noFill/>
        </p:spPr>
        <p:txBody>
          <a:bodyPr wrap="square" rtlCol="0">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effectLst/>
                <a:uLnTx/>
                <a:uFillTx/>
                <a:latin typeface="+mj-lt"/>
                <a:ea typeface="ＭＳ Ｐゴシック" charset="0"/>
              </a:rPr>
              <a:t>NOW platform™</a:t>
            </a:r>
          </a:p>
        </p:txBody>
      </p:sp>
      <p:grpSp>
        <p:nvGrpSpPr>
          <p:cNvPr id="12" name="Group 11">
            <a:extLst>
              <a:ext uri="{FF2B5EF4-FFF2-40B4-BE49-F238E27FC236}">
                <a16:creationId xmlns:a16="http://schemas.microsoft.com/office/drawing/2014/main" id="{ED58C6BC-5BED-4C55-BA5A-86BB90ACDAF7}"/>
              </a:ext>
            </a:extLst>
          </p:cNvPr>
          <p:cNvGrpSpPr/>
          <p:nvPr/>
        </p:nvGrpSpPr>
        <p:grpSpPr>
          <a:xfrm>
            <a:off x="3872568" y="4512151"/>
            <a:ext cx="303867" cy="167148"/>
            <a:chOff x="5542571" y="3451451"/>
            <a:chExt cx="557784" cy="304800"/>
          </a:xfrm>
        </p:grpSpPr>
        <p:pic>
          <p:nvPicPr>
            <p:cNvPr id="13" name="Picture 4" descr="page1image5845584">
              <a:extLst>
                <a:ext uri="{FF2B5EF4-FFF2-40B4-BE49-F238E27FC236}">
                  <a16:creationId xmlns:a16="http://schemas.microsoft.com/office/drawing/2014/main" id="{86B7CDF8-3942-4CAD-9A76-535EE7BDF8BC}"/>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010882" y="3487672"/>
              <a:ext cx="88900" cy="889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5" descr="page1image5845792">
              <a:extLst>
                <a:ext uri="{FF2B5EF4-FFF2-40B4-BE49-F238E27FC236}">
                  <a16:creationId xmlns:a16="http://schemas.microsoft.com/office/drawing/2014/main" id="{9DCDF9BA-2F8A-4BC9-8511-A6E4DFD50EF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795555" y="3603851"/>
              <a:ext cx="304800" cy="152400"/>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page1image2961200">
              <a:extLst>
                <a:ext uri="{FF2B5EF4-FFF2-40B4-BE49-F238E27FC236}">
                  <a16:creationId xmlns:a16="http://schemas.microsoft.com/office/drawing/2014/main" id="{AFBA4040-1D72-457B-B0DE-32473EAE82A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542571" y="3451451"/>
              <a:ext cx="431800" cy="30480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73" name="TextBox 72">
            <a:extLst>
              <a:ext uri="{FF2B5EF4-FFF2-40B4-BE49-F238E27FC236}">
                <a16:creationId xmlns:a16="http://schemas.microsoft.com/office/drawing/2014/main" id="{E62F5161-E433-48D5-82EA-E97C42DE49AF}"/>
              </a:ext>
            </a:extLst>
          </p:cNvPr>
          <p:cNvSpPr txBox="1"/>
          <p:nvPr/>
        </p:nvSpPr>
        <p:spPr>
          <a:xfrm>
            <a:off x="1829705" y="3146744"/>
            <a:ext cx="1247361" cy="459700"/>
          </a:xfrm>
          <a:prstGeom prst="roundRect">
            <a:avLst/>
          </a:prstGeom>
          <a:noFill/>
        </p:spPr>
        <p:txBody>
          <a:bodyPr wrap="none" tIns="0" rtlCol="0"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effectLst/>
                <a:uLnTx/>
                <a:uFillTx/>
                <a:latin typeface="+mn-lt"/>
                <a:ea typeface="Avenir Book" charset="0"/>
                <a:cs typeface="Avenir Book" charset="0"/>
              </a:rPr>
              <a:t>Service-aware</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effectLst/>
                <a:uLnTx/>
                <a:uFillTx/>
                <a:latin typeface="+mn-lt"/>
                <a:ea typeface="Avenir Book" charset="0"/>
                <a:cs typeface="Avenir Book" charset="0"/>
              </a:rPr>
              <a:t>CMDB</a:t>
            </a:r>
          </a:p>
        </p:txBody>
      </p:sp>
      <p:sp>
        <p:nvSpPr>
          <p:cNvPr id="66" name="Rectangle 49">
            <a:extLst>
              <a:ext uri="{FF2B5EF4-FFF2-40B4-BE49-F238E27FC236}">
                <a16:creationId xmlns:a16="http://schemas.microsoft.com/office/drawing/2014/main" id="{F507C003-1C4F-49A1-B577-4EBBEE2E400C}"/>
              </a:ext>
            </a:extLst>
          </p:cNvPr>
          <p:cNvSpPr>
            <a:spLocks/>
          </p:cNvSpPr>
          <p:nvPr/>
        </p:nvSpPr>
        <p:spPr bwMode="gray">
          <a:xfrm>
            <a:off x="882269" y="2159011"/>
            <a:ext cx="887968" cy="253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effectLst/>
                <a:uLnTx/>
                <a:uFillTx/>
                <a:latin typeface="+mn-lt"/>
                <a:ea typeface="Avenir Book" charset="0"/>
                <a:cs typeface="Avenir Book" charset="0"/>
              </a:rPr>
              <a:t>Problem</a:t>
            </a:r>
          </a:p>
        </p:txBody>
      </p:sp>
      <p:grpSp>
        <p:nvGrpSpPr>
          <p:cNvPr id="67" name="Group 66"/>
          <p:cNvGrpSpPr>
            <a:grpSpLocks noChangeAspect="1"/>
          </p:cNvGrpSpPr>
          <p:nvPr/>
        </p:nvGrpSpPr>
        <p:grpSpPr>
          <a:xfrm>
            <a:off x="1215659" y="1778792"/>
            <a:ext cx="221189" cy="357029"/>
            <a:chOff x="8556512" y="2367556"/>
            <a:chExt cx="367989" cy="593982"/>
          </a:xfrm>
          <a:solidFill>
            <a:schemeClr val="tx2"/>
          </a:solidFill>
        </p:grpSpPr>
        <p:sp>
          <p:nvSpPr>
            <p:cNvPr id="68" name="Freeform 534"/>
            <p:cNvSpPr>
              <a:spLocks noChangeAspect="1"/>
            </p:cNvSpPr>
            <p:nvPr/>
          </p:nvSpPr>
          <p:spPr bwMode="auto">
            <a:xfrm>
              <a:off x="8556512" y="2367556"/>
              <a:ext cx="367989" cy="243993"/>
            </a:xfrm>
            <a:custGeom>
              <a:avLst/>
              <a:gdLst>
                <a:gd name="T0" fmla="*/ 78 w 156"/>
                <a:gd name="T1" fmla="*/ 0 h 103"/>
                <a:gd name="T2" fmla="*/ 0 w 156"/>
                <a:gd name="T3" fmla="*/ 78 h 103"/>
                <a:gd name="T4" fmla="*/ 25 w 156"/>
                <a:gd name="T5" fmla="*/ 103 h 103"/>
                <a:gd name="T6" fmla="*/ 51 w 156"/>
                <a:gd name="T7" fmla="*/ 78 h 103"/>
                <a:gd name="T8" fmla="*/ 78 w 156"/>
                <a:gd name="T9" fmla="*/ 51 h 103"/>
                <a:gd name="T10" fmla="*/ 105 w 156"/>
                <a:gd name="T11" fmla="*/ 78 h 103"/>
                <a:gd name="T12" fmla="*/ 105 w 156"/>
                <a:gd name="T13" fmla="*/ 78 h 103"/>
                <a:gd name="T14" fmla="*/ 130 w 156"/>
                <a:gd name="T15" fmla="*/ 52 h 103"/>
                <a:gd name="T16" fmla="*/ 156 w 156"/>
                <a:gd name="T17" fmla="*/ 78 h 103"/>
                <a:gd name="T18" fmla="*/ 78 w 156"/>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6" h="103">
                  <a:moveTo>
                    <a:pt x="78" y="0"/>
                  </a:moveTo>
                  <a:cubicBezTo>
                    <a:pt x="35" y="0"/>
                    <a:pt x="0" y="35"/>
                    <a:pt x="0" y="78"/>
                  </a:cubicBezTo>
                  <a:cubicBezTo>
                    <a:pt x="0" y="92"/>
                    <a:pt x="11" y="103"/>
                    <a:pt x="25" y="103"/>
                  </a:cubicBezTo>
                  <a:cubicBezTo>
                    <a:pt x="39" y="103"/>
                    <a:pt x="51" y="92"/>
                    <a:pt x="51" y="78"/>
                  </a:cubicBezTo>
                  <a:cubicBezTo>
                    <a:pt x="51" y="63"/>
                    <a:pt x="63" y="51"/>
                    <a:pt x="78" y="51"/>
                  </a:cubicBezTo>
                  <a:cubicBezTo>
                    <a:pt x="93" y="51"/>
                    <a:pt x="105" y="63"/>
                    <a:pt x="105" y="78"/>
                  </a:cubicBezTo>
                  <a:cubicBezTo>
                    <a:pt x="105" y="78"/>
                    <a:pt x="105" y="78"/>
                    <a:pt x="105" y="78"/>
                  </a:cubicBezTo>
                  <a:cubicBezTo>
                    <a:pt x="105" y="64"/>
                    <a:pt x="116" y="52"/>
                    <a:pt x="130" y="52"/>
                  </a:cubicBezTo>
                  <a:cubicBezTo>
                    <a:pt x="144" y="52"/>
                    <a:pt x="156" y="64"/>
                    <a:pt x="156" y="78"/>
                  </a:cubicBezTo>
                  <a:cubicBezTo>
                    <a:pt x="156" y="35"/>
                    <a:pt x="121" y="0"/>
                    <a:pt x="78" y="0"/>
                  </a:cubicBezTo>
                </a:path>
              </a:pathLst>
            </a:custGeom>
            <a:grpFill/>
            <a:ln w="3175">
              <a:noFill/>
            </a:ln>
          </p:spPr>
          <p:txBody>
            <a:bodyPr vert="horz" wrap="square" lIns="91440" tIns="45720" rIns="91440" bIns="45720" numCol="1" anchor="t" anchorCtr="0" compatLnSpc="1">
              <a:prstTxWarp prst="textNoShape">
                <a:avLst/>
              </a:prstTxWarp>
            </a:bodyPr>
            <a:lstStyle/>
            <a:p>
              <a:endParaRPr lang="en-US"/>
            </a:p>
          </p:txBody>
        </p:sp>
        <p:sp>
          <p:nvSpPr>
            <p:cNvPr id="69" name="Oval 535"/>
            <p:cNvSpPr>
              <a:spLocks noChangeAspect="1" noChangeArrowheads="1"/>
            </p:cNvSpPr>
            <p:nvPr/>
          </p:nvSpPr>
          <p:spPr bwMode="auto">
            <a:xfrm>
              <a:off x="8681508" y="2845542"/>
              <a:ext cx="115996" cy="115996"/>
            </a:xfrm>
            <a:prstGeom prst="ellipse">
              <a:avLst/>
            </a:prstGeom>
            <a:solidFill>
              <a:schemeClr val="accent5"/>
            </a:solid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536"/>
            <p:cNvSpPr>
              <a:spLocks noChangeAspect="1"/>
            </p:cNvSpPr>
            <p:nvPr/>
          </p:nvSpPr>
          <p:spPr bwMode="auto">
            <a:xfrm>
              <a:off x="8678508" y="2551551"/>
              <a:ext cx="245992" cy="245992"/>
            </a:xfrm>
            <a:custGeom>
              <a:avLst/>
              <a:gdLst>
                <a:gd name="T0" fmla="*/ 104 w 104"/>
                <a:gd name="T1" fmla="*/ 0 h 104"/>
                <a:gd name="T2" fmla="*/ 78 w 104"/>
                <a:gd name="T3" fmla="*/ 25 h 104"/>
                <a:gd name="T4" fmla="*/ 53 w 104"/>
                <a:gd name="T5" fmla="*/ 0 h 104"/>
                <a:gd name="T6" fmla="*/ 53 w 104"/>
                <a:gd name="T7" fmla="*/ 0 h 104"/>
                <a:gd name="T8" fmla="*/ 37 w 104"/>
                <a:gd name="T9" fmla="*/ 24 h 104"/>
                <a:gd name="T10" fmla="*/ 0 w 104"/>
                <a:gd name="T11" fmla="*/ 78 h 104"/>
                <a:gd name="T12" fmla="*/ 26 w 104"/>
                <a:gd name="T13" fmla="*/ 104 h 104"/>
                <a:gd name="T14" fmla="*/ 51 w 104"/>
                <a:gd name="T15" fmla="*/ 78 h 104"/>
                <a:gd name="T16" fmla="*/ 59 w 104"/>
                <a:gd name="T17" fmla="*/ 70 h 104"/>
                <a:gd name="T18" fmla="*/ 104 w 104"/>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104" y="0"/>
                  </a:moveTo>
                  <a:cubicBezTo>
                    <a:pt x="104" y="14"/>
                    <a:pt x="92" y="25"/>
                    <a:pt x="78" y="25"/>
                  </a:cubicBezTo>
                  <a:cubicBezTo>
                    <a:pt x="64" y="25"/>
                    <a:pt x="53" y="14"/>
                    <a:pt x="53" y="0"/>
                  </a:cubicBezTo>
                  <a:cubicBezTo>
                    <a:pt x="53" y="0"/>
                    <a:pt x="53" y="0"/>
                    <a:pt x="53" y="0"/>
                  </a:cubicBezTo>
                  <a:cubicBezTo>
                    <a:pt x="53" y="10"/>
                    <a:pt x="47" y="20"/>
                    <a:pt x="37" y="24"/>
                  </a:cubicBezTo>
                  <a:cubicBezTo>
                    <a:pt x="15" y="35"/>
                    <a:pt x="0" y="56"/>
                    <a:pt x="0" y="78"/>
                  </a:cubicBezTo>
                  <a:cubicBezTo>
                    <a:pt x="0" y="92"/>
                    <a:pt x="12" y="104"/>
                    <a:pt x="26" y="104"/>
                  </a:cubicBezTo>
                  <a:cubicBezTo>
                    <a:pt x="40" y="104"/>
                    <a:pt x="51" y="93"/>
                    <a:pt x="51" y="78"/>
                  </a:cubicBezTo>
                  <a:cubicBezTo>
                    <a:pt x="52" y="77"/>
                    <a:pt x="54" y="73"/>
                    <a:pt x="59" y="70"/>
                  </a:cubicBezTo>
                  <a:cubicBezTo>
                    <a:pt x="86" y="57"/>
                    <a:pt x="104" y="30"/>
                    <a:pt x="104" y="0"/>
                  </a:cubicBezTo>
                </a:path>
              </a:pathLst>
            </a:custGeom>
            <a:grpFill/>
            <a:ln w="3175">
              <a:noFill/>
            </a:ln>
          </p:spPr>
          <p:txBody>
            <a:bodyPr vert="horz" wrap="square" lIns="91440" tIns="45720" rIns="91440" bIns="45720" numCol="1" anchor="t" anchorCtr="0" compatLnSpc="1">
              <a:prstTxWarp prst="textNoShape">
                <a:avLst/>
              </a:prstTxWarp>
            </a:bodyPr>
            <a:lstStyle/>
            <a:p>
              <a:endParaRPr lang="en-US"/>
            </a:p>
          </p:txBody>
        </p:sp>
        <p:sp>
          <p:nvSpPr>
            <p:cNvPr id="71" name="Freeform 537"/>
            <p:cNvSpPr>
              <a:spLocks noChangeAspect="1"/>
            </p:cNvSpPr>
            <p:nvPr/>
          </p:nvSpPr>
          <p:spPr bwMode="auto">
            <a:xfrm>
              <a:off x="8804505" y="2490552"/>
              <a:ext cx="119996" cy="120996"/>
            </a:xfrm>
            <a:custGeom>
              <a:avLst/>
              <a:gdLst>
                <a:gd name="T0" fmla="*/ 25 w 51"/>
                <a:gd name="T1" fmla="*/ 0 h 51"/>
                <a:gd name="T2" fmla="*/ 0 w 51"/>
                <a:gd name="T3" fmla="*/ 26 h 51"/>
                <a:gd name="T4" fmla="*/ 0 w 51"/>
                <a:gd name="T5" fmla="*/ 26 h 51"/>
                <a:gd name="T6" fmla="*/ 0 w 51"/>
                <a:gd name="T7" fmla="*/ 26 h 51"/>
                <a:gd name="T8" fmla="*/ 25 w 51"/>
                <a:gd name="T9" fmla="*/ 51 h 51"/>
                <a:gd name="T10" fmla="*/ 51 w 51"/>
                <a:gd name="T11" fmla="*/ 26 h 51"/>
                <a:gd name="T12" fmla="*/ 51 w 51"/>
                <a:gd name="T13" fmla="*/ 26 h 51"/>
                <a:gd name="T14" fmla="*/ 51 w 51"/>
                <a:gd name="T15" fmla="*/ 26 h 51"/>
                <a:gd name="T16" fmla="*/ 25 w 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1">
                  <a:moveTo>
                    <a:pt x="25" y="0"/>
                  </a:moveTo>
                  <a:cubicBezTo>
                    <a:pt x="11" y="0"/>
                    <a:pt x="0" y="12"/>
                    <a:pt x="0" y="26"/>
                  </a:cubicBezTo>
                  <a:cubicBezTo>
                    <a:pt x="0" y="26"/>
                    <a:pt x="0" y="26"/>
                    <a:pt x="0" y="26"/>
                  </a:cubicBezTo>
                  <a:cubicBezTo>
                    <a:pt x="0" y="26"/>
                    <a:pt x="0" y="26"/>
                    <a:pt x="0" y="26"/>
                  </a:cubicBezTo>
                  <a:cubicBezTo>
                    <a:pt x="0" y="40"/>
                    <a:pt x="11" y="51"/>
                    <a:pt x="25" y="51"/>
                  </a:cubicBezTo>
                  <a:cubicBezTo>
                    <a:pt x="39" y="51"/>
                    <a:pt x="51" y="40"/>
                    <a:pt x="51" y="26"/>
                  </a:cubicBezTo>
                  <a:cubicBezTo>
                    <a:pt x="51" y="26"/>
                    <a:pt x="51" y="26"/>
                    <a:pt x="51" y="26"/>
                  </a:cubicBezTo>
                  <a:cubicBezTo>
                    <a:pt x="51" y="26"/>
                    <a:pt x="51" y="26"/>
                    <a:pt x="51" y="26"/>
                  </a:cubicBezTo>
                  <a:cubicBezTo>
                    <a:pt x="51" y="12"/>
                    <a:pt x="39" y="0"/>
                    <a:pt x="25" y="0"/>
                  </a:cubicBez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5" name="Rectangle 54">
            <a:extLst>
              <a:ext uri="{FF2B5EF4-FFF2-40B4-BE49-F238E27FC236}">
                <a16:creationId xmlns:a16="http://schemas.microsoft.com/office/drawing/2014/main" id="{FC6E9A6A-5D51-4A38-AE5B-8A645CBE5688}"/>
              </a:ext>
            </a:extLst>
          </p:cNvPr>
          <p:cNvSpPr>
            <a:spLocks/>
          </p:cNvSpPr>
          <p:nvPr/>
        </p:nvSpPr>
        <p:spPr bwMode="gray">
          <a:xfrm>
            <a:off x="882269" y="3961012"/>
            <a:ext cx="887968" cy="383182"/>
          </a:xfrm>
          <a:prstGeom prst="rect">
            <a:avLst/>
          </a:prstGeom>
          <a:noFill/>
        </p:spPr>
        <p:txBody>
          <a:bodyPr wrap="square">
            <a:spAutoFit/>
          </a:bodyPr>
          <a:lstStyle/>
          <a:p>
            <a:pPr marL="0" marR="0" lvl="0" indent="0" algn="ctr" defTabSz="457200" rtl="0" eaLnBrk="1" fontAlgn="base" latinLnBrk="0" hangingPunct="1">
              <a:lnSpc>
                <a:spcPct val="90000"/>
              </a:lnSpc>
              <a:spcBef>
                <a:spcPct val="0"/>
              </a:spcBef>
              <a:spcAft>
                <a:spcPct val="0"/>
              </a:spcAft>
              <a:buClrTx/>
              <a:buSzTx/>
              <a:buFontTx/>
              <a:buNone/>
              <a:tabLst/>
              <a:defRPr/>
            </a:pPr>
            <a:r>
              <a:rPr kumimoji="0" lang="en-US" sz="1000" b="0" i="0" u="none" strike="noStrike" kern="1200" cap="none" spc="0" normalizeH="0" baseline="0" noProof="0" dirty="0">
                <a:ln>
                  <a:noFill/>
                </a:ln>
                <a:effectLst/>
                <a:uLnTx/>
                <a:uFillTx/>
                <a:latin typeface="+mn-lt"/>
                <a:ea typeface="Avenir Book" charset="0"/>
                <a:cs typeface="Avenir Book" charset="0"/>
              </a:rPr>
              <a:t>Service catalog</a:t>
            </a:r>
          </a:p>
        </p:txBody>
      </p:sp>
      <p:grpSp>
        <p:nvGrpSpPr>
          <p:cNvPr id="56" name="Group 55"/>
          <p:cNvGrpSpPr>
            <a:grpSpLocks noChangeAspect="1"/>
          </p:cNvGrpSpPr>
          <p:nvPr/>
        </p:nvGrpSpPr>
        <p:grpSpPr>
          <a:xfrm>
            <a:off x="1118123" y="3609965"/>
            <a:ext cx="416261" cy="325175"/>
            <a:chOff x="5411608" y="3417524"/>
            <a:chExt cx="456986" cy="356989"/>
          </a:xfrm>
        </p:grpSpPr>
        <p:sp>
          <p:nvSpPr>
            <p:cNvPr id="57" name="Freeform 626"/>
            <p:cNvSpPr>
              <a:spLocks/>
            </p:cNvSpPr>
            <p:nvPr/>
          </p:nvSpPr>
          <p:spPr bwMode="auto">
            <a:xfrm>
              <a:off x="5447608" y="3495517"/>
              <a:ext cx="420986" cy="278991"/>
            </a:xfrm>
            <a:custGeom>
              <a:avLst/>
              <a:gdLst>
                <a:gd name="T0" fmla="*/ 12 w 178"/>
                <a:gd name="T1" fmla="*/ 106 h 118"/>
                <a:gd name="T2" fmla="*/ 12 w 178"/>
                <a:gd name="T3" fmla="*/ 0 h 118"/>
                <a:gd name="T4" fmla="*/ 178 w 178"/>
                <a:gd name="T5" fmla="*/ 0 h 118"/>
                <a:gd name="T6" fmla="*/ 178 w 178"/>
                <a:gd name="T7" fmla="*/ 106 h 118"/>
                <a:gd name="T8" fmla="*/ 165 w 178"/>
                <a:gd name="T9" fmla="*/ 118 h 118"/>
                <a:gd name="T10" fmla="*/ 0 w 178"/>
                <a:gd name="T11" fmla="*/ 118 h 118"/>
                <a:gd name="T12" fmla="*/ 12 w 178"/>
                <a:gd name="T13" fmla="*/ 106 h 118"/>
              </a:gdLst>
              <a:ahLst/>
              <a:cxnLst>
                <a:cxn ang="0">
                  <a:pos x="T0" y="T1"/>
                </a:cxn>
                <a:cxn ang="0">
                  <a:pos x="T2" y="T3"/>
                </a:cxn>
                <a:cxn ang="0">
                  <a:pos x="T4" y="T5"/>
                </a:cxn>
                <a:cxn ang="0">
                  <a:pos x="T6" y="T7"/>
                </a:cxn>
                <a:cxn ang="0">
                  <a:pos x="T8" y="T9"/>
                </a:cxn>
                <a:cxn ang="0">
                  <a:pos x="T10" y="T11"/>
                </a:cxn>
                <a:cxn ang="0">
                  <a:pos x="T12" y="T13"/>
                </a:cxn>
              </a:cxnLst>
              <a:rect l="0" t="0" r="r" b="b"/>
              <a:pathLst>
                <a:path w="178" h="118">
                  <a:moveTo>
                    <a:pt x="12" y="106"/>
                  </a:moveTo>
                  <a:cubicBezTo>
                    <a:pt x="12" y="0"/>
                    <a:pt x="12" y="0"/>
                    <a:pt x="12" y="0"/>
                  </a:cubicBezTo>
                  <a:cubicBezTo>
                    <a:pt x="178" y="0"/>
                    <a:pt x="178" y="0"/>
                    <a:pt x="178" y="0"/>
                  </a:cubicBezTo>
                  <a:cubicBezTo>
                    <a:pt x="178" y="106"/>
                    <a:pt x="178" y="106"/>
                    <a:pt x="178" y="106"/>
                  </a:cubicBezTo>
                  <a:cubicBezTo>
                    <a:pt x="178" y="113"/>
                    <a:pt x="172" y="118"/>
                    <a:pt x="165" y="118"/>
                  </a:cubicBezTo>
                  <a:cubicBezTo>
                    <a:pt x="0" y="118"/>
                    <a:pt x="0" y="118"/>
                    <a:pt x="0" y="118"/>
                  </a:cubicBezTo>
                  <a:cubicBezTo>
                    <a:pt x="7" y="118"/>
                    <a:pt x="12" y="113"/>
                    <a:pt x="12" y="106"/>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627"/>
            <p:cNvSpPr>
              <a:spLocks/>
            </p:cNvSpPr>
            <p:nvPr/>
          </p:nvSpPr>
          <p:spPr bwMode="auto">
            <a:xfrm>
              <a:off x="5411608" y="3417524"/>
              <a:ext cx="422987" cy="356989"/>
            </a:xfrm>
            <a:custGeom>
              <a:avLst/>
              <a:gdLst>
                <a:gd name="T0" fmla="*/ 166 w 179"/>
                <a:gd name="T1" fmla="*/ 139 h 151"/>
                <a:gd name="T2" fmla="*/ 166 w 179"/>
                <a:gd name="T3" fmla="*/ 0 h 151"/>
                <a:gd name="T4" fmla="*/ 0 w 179"/>
                <a:gd name="T5" fmla="*/ 0 h 151"/>
                <a:gd name="T6" fmla="*/ 0 w 179"/>
                <a:gd name="T7" fmla="*/ 139 h 151"/>
                <a:gd name="T8" fmla="*/ 13 w 179"/>
                <a:gd name="T9" fmla="*/ 151 h 151"/>
                <a:gd name="T10" fmla="*/ 179 w 179"/>
                <a:gd name="T11" fmla="*/ 151 h 151"/>
                <a:gd name="T12" fmla="*/ 166 w 179"/>
                <a:gd name="T13" fmla="*/ 139 h 151"/>
              </a:gdLst>
              <a:ahLst/>
              <a:cxnLst>
                <a:cxn ang="0">
                  <a:pos x="T0" y="T1"/>
                </a:cxn>
                <a:cxn ang="0">
                  <a:pos x="T2" y="T3"/>
                </a:cxn>
                <a:cxn ang="0">
                  <a:pos x="T4" y="T5"/>
                </a:cxn>
                <a:cxn ang="0">
                  <a:pos x="T6" y="T7"/>
                </a:cxn>
                <a:cxn ang="0">
                  <a:pos x="T8" y="T9"/>
                </a:cxn>
                <a:cxn ang="0">
                  <a:pos x="T10" y="T11"/>
                </a:cxn>
                <a:cxn ang="0">
                  <a:pos x="T12" y="T13"/>
                </a:cxn>
              </a:cxnLst>
              <a:rect l="0" t="0" r="r" b="b"/>
              <a:pathLst>
                <a:path w="179" h="151">
                  <a:moveTo>
                    <a:pt x="166" y="139"/>
                  </a:moveTo>
                  <a:cubicBezTo>
                    <a:pt x="166" y="0"/>
                    <a:pt x="166" y="0"/>
                    <a:pt x="166" y="0"/>
                  </a:cubicBezTo>
                  <a:cubicBezTo>
                    <a:pt x="0" y="0"/>
                    <a:pt x="0" y="0"/>
                    <a:pt x="0" y="0"/>
                  </a:cubicBezTo>
                  <a:cubicBezTo>
                    <a:pt x="0" y="139"/>
                    <a:pt x="0" y="139"/>
                    <a:pt x="0" y="139"/>
                  </a:cubicBezTo>
                  <a:cubicBezTo>
                    <a:pt x="0" y="146"/>
                    <a:pt x="6" y="151"/>
                    <a:pt x="13" y="151"/>
                  </a:cubicBezTo>
                  <a:cubicBezTo>
                    <a:pt x="179" y="151"/>
                    <a:pt x="179" y="151"/>
                    <a:pt x="179" y="151"/>
                  </a:cubicBezTo>
                  <a:cubicBezTo>
                    <a:pt x="172" y="151"/>
                    <a:pt x="166" y="146"/>
                    <a:pt x="166" y="139"/>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28"/>
            <p:cNvSpPr>
              <a:spLocks/>
            </p:cNvSpPr>
            <p:nvPr/>
          </p:nvSpPr>
          <p:spPr bwMode="auto">
            <a:xfrm>
              <a:off x="5447607" y="3632518"/>
              <a:ext cx="141996" cy="27999"/>
            </a:xfrm>
            <a:custGeom>
              <a:avLst/>
              <a:gdLst>
                <a:gd name="T0" fmla="*/ 55 w 60"/>
                <a:gd name="T1" fmla="*/ 12 h 12"/>
                <a:gd name="T2" fmla="*/ 6 w 60"/>
                <a:gd name="T3" fmla="*/ 12 h 12"/>
                <a:gd name="T4" fmla="*/ 0 w 60"/>
                <a:gd name="T5" fmla="*/ 6 h 12"/>
                <a:gd name="T6" fmla="*/ 6 w 60"/>
                <a:gd name="T7" fmla="*/ 0 h 12"/>
                <a:gd name="T8" fmla="*/ 55 w 60"/>
                <a:gd name="T9" fmla="*/ 0 h 12"/>
                <a:gd name="T10" fmla="*/ 60 w 60"/>
                <a:gd name="T11" fmla="*/ 6 h 12"/>
                <a:gd name="T12" fmla="*/ 55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5" y="12"/>
                  </a:moveTo>
                  <a:cubicBezTo>
                    <a:pt x="6" y="12"/>
                    <a:pt x="6" y="12"/>
                    <a:pt x="6" y="12"/>
                  </a:cubicBezTo>
                  <a:cubicBezTo>
                    <a:pt x="3" y="12"/>
                    <a:pt x="0" y="9"/>
                    <a:pt x="0" y="6"/>
                  </a:cubicBezTo>
                  <a:cubicBezTo>
                    <a:pt x="0" y="3"/>
                    <a:pt x="3" y="0"/>
                    <a:pt x="6" y="0"/>
                  </a:cubicBezTo>
                  <a:cubicBezTo>
                    <a:pt x="55" y="0"/>
                    <a:pt x="55" y="0"/>
                    <a:pt x="55" y="0"/>
                  </a:cubicBezTo>
                  <a:cubicBezTo>
                    <a:pt x="58" y="0"/>
                    <a:pt x="60" y="3"/>
                    <a:pt x="60" y="6"/>
                  </a:cubicBezTo>
                  <a:cubicBezTo>
                    <a:pt x="60" y="9"/>
                    <a:pt x="58" y="12"/>
                    <a:pt x="55"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29"/>
            <p:cNvSpPr>
              <a:spLocks/>
            </p:cNvSpPr>
            <p:nvPr/>
          </p:nvSpPr>
          <p:spPr bwMode="auto">
            <a:xfrm>
              <a:off x="5447607" y="3701515"/>
              <a:ext cx="141996" cy="27999"/>
            </a:xfrm>
            <a:custGeom>
              <a:avLst/>
              <a:gdLst>
                <a:gd name="T0" fmla="*/ 55 w 60"/>
                <a:gd name="T1" fmla="*/ 12 h 12"/>
                <a:gd name="T2" fmla="*/ 6 w 60"/>
                <a:gd name="T3" fmla="*/ 12 h 12"/>
                <a:gd name="T4" fmla="*/ 0 w 60"/>
                <a:gd name="T5" fmla="*/ 6 h 12"/>
                <a:gd name="T6" fmla="*/ 6 w 60"/>
                <a:gd name="T7" fmla="*/ 0 h 12"/>
                <a:gd name="T8" fmla="*/ 55 w 60"/>
                <a:gd name="T9" fmla="*/ 0 h 12"/>
                <a:gd name="T10" fmla="*/ 60 w 60"/>
                <a:gd name="T11" fmla="*/ 6 h 12"/>
                <a:gd name="T12" fmla="*/ 55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5" y="12"/>
                  </a:moveTo>
                  <a:cubicBezTo>
                    <a:pt x="6" y="12"/>
                    <a:pt x="6" y="12"/>
                    <a:pt x="6" y="12"/>
                  </a:cubicBezTo>
                  <a:cubicBezTo>
                    <a:pt x="3" y="12"/>
                    <a:pt x="0" y="9"/>
                    <a:pt x="0" y="6"/>
                  </a:cubicBezTo>
                  <a:cubicBezTo>
                    <a:pt x="0" y="3"/>
                    <a:pt x="3" y="0"/>
                    <a:pt x="6" y="0"/>
                  </a:cubicBezTo>
                  <a:cubicBezTo>
                    <a:pt x="55" y="0"/>
                    <a:pt x="55" y="0"/>
                    <a:pt x="55" y="0"/>
                  </a:cubicBezTo>
                  <a:cubicBezTo>
                    <a:pt x="58" y="0"/>
                    <a:pt x="60" y="3"/>
                    <a:pt x="60" y="6"/>
                  </a:cubicBezTo>
                  <a:cubicBezTo>
                    <a:pt x="60" y="9"/>
                    <a:pt x="58" y="12"/>
                    <a:pt x="55"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30"/>
            <p:cNvSpPr>
              <a:spLocks/>
            </p:cNvSpPr>
            <p:nvPr/>
          </p:nvSpPr>
          <p:spPr bwMode="auto">
            <a:xfrm>
              <a:off x="5626602" y="3632518"/>
              <a:ext cx="141996" cy="27999"/>
            </a:xfrm>
            <a:custGeom>
              <a:avLst/>
              <a:gdLst>
                <a:gd name="T0" fmla="*/ 55 w 60"/>
                <a:gd name="T1" fmla="*/ 12 h 12"/>
                <a:gd name="T2" fmla="*/ 6 w 60"/>
                <a:gd name="T3" fmla="*/ 12 h 12"/>
                <a:gd name="T4" fmla="*/ 0 w 60"/>
                <a:gd name="T5" fmla="*/ 6 h 12"/>
                <a:gd name="T6" fmla="*/ 6 w 60"/>
                <a:gd name="T7" fmla="*/ 0 h 12"/>
                <a:gd name="T8" fmla="*/ 55 w 60"/>
                <a:gd name="T9" fmla="*/ 0 h 12"/>
                <a:gd name="T10" fmla="*/ 60 w 60"/>
                <a:gd name="T11" fmla="*/ 6 h 12"/>
                <a:gd name="T12" fmla="*/ 55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5" y="12"/>
                  </a:moveTo>
                  <a:cubicBezTo>
                    <a:pt x="6" y="12"/>
                    <a:pt x="6" y="12"/>
                    <a:pt x="6" y="12"/>
                  </a:cubicBezTo>
                  <a:cubicBezTo>
                    <a:pt x="3" y="12"/>
                    <a:pt x="0" y="9"/>
                    <a:pt x="0" y="6"/>
                  </a:cubicBezTo>
                  <a:cubicBezTo>
                    <a:pt x="0" y="3"/>
                    <a:pt x="3" y="0"/>
                    <a:pt x="6" y="0"/>
                  </a:cubicBezTo>
                  <a:cubicBezTo>
                    <a:pt x="55" y="0"/>
                    <a:pt x="55" y="0"/>
                    <a:pt x="55" y="0"/>
                  </a:cubicBezTo>
                  <a:cubicBezTo>
                    <a:pt x="58" y="0"/>
                    <a:pt x="60" y="3"/>
                    <a:pt x="60" y="6"/>
                  </a:cubicBezTo>
                  <a:cubicBezTo>
                    <a:pt x="60" y="9"/>
                    <a:pt x="58" y="12"/>
                    <a:pt x="55"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31"/>
            <p:cNvSpPr>
              <a:spLocks/>
            </p:cNvSpPr>
            <p:nvPr/>
          </p:nvSpPr>
          <p:spPr bwMode="auto">
            <a:xfrm>
              <a:off x="5626602" y="3701515"/>
              <a:ext cx="141996" cy="27999"/>
            </a:xfrm>
            <a:custGeom>
              <a:avLst/>
              <a:gdLst>
                <a:gd name="T0" fmla="*/ 55 w 60"/>
                <a:gd name="T1" fmla="*/ 12 h 12"/>
                <a:gd name="T2" fmla="*/ 6 w 60"/>
                <a:gd name="T3" fmla="*/ 12 h 12"/>
                <a:gd name="T4" fmla="*/ 0 w 60"/>
                <a:gd name="T5" fmla="*/ 6 h 12"/>
                <a:gd name="T6" fmla="*/ 6 w 60"/>
                <a:gd name="T7" fmla="*/ 0 h 12"/>
                <a:gd name="T8" fmla="*/ 55 w 60"/>
                <a:gd name="T9" fmla="*/ 0 h 12"/>
                <a:gd name="T10" fmla="*/ 60 w 60"/>
                <a:gd name="T11" fmla="*/ 6 h 12"/>
                <a:gd name="T12" fmla="*/ 55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5" y="12"/>
                  </a:moveTo>
                  <a:cubicBezTo>
                    <a:pt x="6" y="12"/>
                    <a:pt x="6" y="12"/>
                    <a:pt x="6" y="12"/>
                  </a:cubicBezTo>
                  <a:cubicBezTo>
                    <a:pt x="3" y="12"/>
                    <a:pt x="0" y="9"/>
                    <a:pt x="0" y="6"/>
                  </a:cubicBezTo>
                  <a:cubicBezTo>
                    <a:pt x="0" y="3"/>
                    <a:pt x="3" y="0"/>
                    <a:pt x="6" y="0"/>
                  </a:cubicBezTo>
                  <a:cubicBezTo>
                    <a:pt x="55" y="0"/>
                    <a:pt x="55" y="0"/>
                    <a:pt x="55" y="0"/>
                  </a:cubicBezTo>
                  <a:cubicBezTo>
                    <a:pt x="58" y="0"/>
                    <a:pt x="60" y="3"/>
                    <a:pt x="60" y="6"/>
                  </a:cubicBezTo>
                  <a:cubicBezTo>
                    <a:pt x="60" y="9"/>
                    <a:pt x="58" y="12"/>
                    <a:pt x="55"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38"/>
            <p:cNvSpPr>
              <a:spLocks/>
            </p:cNvSpPr>
            <p:nvPr/>
          </p:nvSpPr>
          <p:spPr bwMode="auto">
            <a:xfrm>
              <a:off x="5447606" y="3467523"/>
              <a:ext cx="320990" cy="119996"/>
            </a:xfrm>
            <a:prstGeom prst="round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Rectangle 41">
            <a:extLst>
              <a:ext uri="{FF2B5EF4-FFF2-40B4-BE49-F238E27FC236}">
                <a16:creationId xmlns:a16="http://schemas.microsoft.com/office/drawing/2014/main" id="{305DC260-4CE5-4A06-9720-3F97B0874677}"/>
              </a:ext>
            </a:extLst>
          </p:cNvPr>
          <p:cNvSpPr>
            <a:spLocks/>
          </p:cNvSpPr>
          <p:nvPr/>
        </p:nvSpPr>
        <p:spPr bwMode="gray">
          <a:xfrm>
            <a:off x="3136534" y="2148820"/>
            <a:ext cx="887968" cy="253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effectLst/>
                <a:uLnTx/>
                <a:uFillTx/>
                <a:latin typeface="+mn-lt"/>
                <a:ea typeface="Avenir Book" charset="0"/>
                <a:cs typeface="Avenir Book" charset="0"/>
              </a:rPr>
              <a:t>Incident</a:t>
            </a:r>
          </a:p>
        </p:txBody>
      </p:sp>
      <p:grpSp>
        <p:nvGrpSpPr>
          <p:cNvPr id="47" name="Group 144"/>
          <p:cNvGrpSpPr>
            <a:grpSpLocks noChangeAspect="1"/>
          </p:cNvGrpSpPr>
          <p:nvPr/>
        </p:nvGrpSpPr>
        <p:grpSpPr bwMode="auto">
          <a:xfrm>
            <a:off x="3398086" y="1796761"/>
            <a:ext cx="364864" cy="308487"/>
            <a:chOff x="1261" y="240"/>
            <a:chExt cx="3236" cy="2736"/>
          </a:xfrm>
          <a:solidFill>
            <a:schemeClr val="tx1"/>
          </a:solidFill>
        </p:grpSpPr>
        <p:sp>
          <p:nvSpPr>
            <p:cNvPr id="48" name="Freeform 145"/>
            <p:cNvSpPr>
              <a:spLocks/>
            </p:cNvSpPr>
            <p:nvPr/>
          </p:nvSpPr>
          <p:spPr bwMode="auto">
            <a:xfrm>
              <a:off x="1261" y="240"/>
              <a:ext cx="3236" cy="2736"/>
            </a:xfrm>
            <a:custGeom>
              <a:avLst/>
              <a:gdLst>
                <a:gd name="T0" fmla="*/ 1205 w 2644"/>
                <a:gd name="T1" fmla="*/ 90 h 2290"/>
                <a:gd name="T2" fmla="*/ 52 w 2644"/>
                <a:gd name="T3" fmla="*/ 2087 h 2290"/>
                <a:gd name="T4" fmla="*/ 169 w 2644"/>
                <a:gd name="T5" fmla="*/ 2290 h 2290"/>
                <a:gd name="T6" fmla="*/ 2475 w 2644"/>
                <a:gd name="T7" fmla="*/ 2290 h 2290"/>
                <a:gd name="T8" fmla="*/ 2592 w 2644"/>
                <a:gd name="T9" fmla="*/ 2087 h 2290"/>
                <a:gd name="T10" fmla="*/ 1439 w 2644"/>
                <a:gd name="T11" fmla="*/ 90 h 2290"/>
                <a:gd name="T12" fmla="*/ 1205 w 2644"/>
                <a:gd name="T13" fmla="*/ 90 h 2290"/>
              </a:gdLst>
              <a:ahLst/>
              <a:cxnLst>
                <a:cxn ang="0">
                  <a:pos x="T0" y="T1"/>
                </a:cxn>
                <a:cxn ang="0">
                  <a:pos x="T2" y="T3"/>
                </a:cxn>
                <a:cxn ang="0">
                  <a:pos x="T4" y="T5"/>
                </a:cxn>
                <a:cxn ang="0">
                  <a:pos x="T6" y="T7"/>
                </a:cxn>
                <a:cxn ang="0">
                  <a:pos x="T8" y="T9"/>
                </a:cxn>
                <a:cxn ang="0">
                  <a:pos x="T10" y="T11"/>
                </a:cxn>
                <a:cxn ang="0">
                  <a:pos x="T12" y="T13"/>
                </a:cxn>
              </a:cxnLst>
              <a:rect l="0" t="0" r="r" b="b"/>
              <a:pathLst>
                <a:path w="2644" h="2290">
                  <a:moveTo>
                    <a:pt x="1205" y="90"/>
                  </a:moveTo>
                  <a:cubicBezTo>
                    <a:pt x="52" y="2087"/>
                    <a:pt x="52" y="2087"/>
                    <a:pt x="52" y="2087"/>
                  </a:cubicBezTo>
                  <a:cubicBezTo>
                    <a:pt x="0" y="2177"/>
                    <a:pt x="65" y="2290"/>
                    <a:pt x="169" y="2290"/>
                  </a:cubicBezTo>
                  <a:cubicBezTo>
                    <a:pt x="2475" y="2290"/>
                    <a:pt x="2475" y="2290"/>
                    <a:pt x="2475" y="2290"/>
                  </a:cubicBezTo>
                  <a:cubicBezTo>
                    <a:pt x="2579" y="2290"/>
                    <a:pt x="2644" y="2177"/>
                    <a:pt x="2592" y="2087"/>
                  </a:cubicBezTo>
                  <a:cubicBezTo>
                    <a:pt x="1439" y="90"/>
                    <a:pt x="1439" y="90"/>
                    <a:pt x="1439" y="90"/>
                  </a:cubicBezTo>
                  <a:cubicBezTo>
                    <a:pt x="1387" y="0"/>
                    <a:pt x="1257" y="0"/>
                    <a:pt x="1205" y="9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146"/>
            <p:cNvSpPr>
              <a:spLocks noChangeArrowheads="1"/>
            </p:cNvSpPr>
            <p:nvPr/>
          </p:nvSpPr>
          <p:spPr bwMode="auto">
            <a:xfrm>
              <a:off x="2696" y="2323"/>
              <a:ext cx="367" cy="35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7"/>
            <p:cNvSpPr>
              <a:spLocks/>
            </p:cNvSpPr>
            <p:nvPr/>
          </p:nvSpPr>
          <p:spPr bwMode="auto">
            <a:xfrm>
              <a:off x="2717" y="904"/>
              <a:ext cx="325" cy="1177"/>
            </a:xfrm>
            <a:custGeom>
              <a:avLst/>
              <a:gdLst>
                <a:gd name="T0" fmla="*/ 133 w 266"/>
                <a:gd name="T1" fmla="*/ 0 h 985"/>
                <a:gd name="T2" fmla="*/ 133 w 266"/>
                <a:gd name="T3" fmla="*/ 0 h 985"/>
                <a:gd name="T4" fmla="*/ 0 w 266"/>
                <a:gd name="T5" fmla="*/ 133 h 985"/>
                <a:gd name="T6" fmla="*/ 0 w 266"/>
                <a:gd name="T7" fmla="*/ 853 h 985"/>
                <a:gd name="T8" fmla="*/ 133 w 266"/>
                <a:gd name="T9" fmla="*/ 985 h 985"/>
                <a:gd name="T10" fmla="*/ 133 w 266"/>
                <a:gd name="T11" fmla="*/ 985 h 985"/>
                <a:gd name="T12" fmla="*/ 266 w 266"/>
                <a:gd name="T13" fmla="*/ 853 h 985"/>
                <a:gd name="T14" fmla="*/ 266 w 266"/>
                <a:gd name="T15" fmla="*/ 133 h 985"/>
                <a:gd name="T16" fmla="*/ 133 w 266"/>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985">
                  <a:moveTo>
                    <a:pt x="133" y="0"/>
                  </a:moveTo>
                  <a:cubicBezTo>
                    <a:pt x="133" y="0"/>
                    <a:pt x="133" y="0"/>
                    <a:pt x="133" y="0"/>
                  </a:cubicBezTo>
                  <a:cubicBezTo>
                    <a:pt x="60" y="0"/>
                    <a:pt x="0" y="59"/>
                    <a:pt x="0" y="133"/>
                  </a:cubicBezTo>
                  <a:cubicBezTo>
                    <a:pt x="0" y="853"/>
                    <a:pt x="0" y="853"/>
                    <a:pt x="0" y="853"/>
                  </a:cubicBezTo>
                  <a:cubicBezTo>
                    <a:pt x="0" y="926"/>
                    <a:pt x="60" y="985"/>
                    <a:pt x="133" y="985"/>
                  </a:cubicBezTo>
                  <a:cubicBezTo>
                    <a:pt x="133" y="985"/>
                    <a:pt x="133" y="985"/>
                    <a:pt x="133" y="985"/>
                  </a:cubicBezTo>
                  <a:cubicBezTo>
                    <a:pt x="206" y="985"/>
                    <a:pt x="266" y="926"/>
                    <a:pt x="266" y="853"/>
                  </a:cubicBezTo>
                  <a:cubicBezTo>
                    <a:pt x="266" y="133"/>
                    <a:pt x="266" y="133"/>
                    <a:pt x="266" y="133"/>
                  </a:cubicBezTo>
                  <a:cubicBezTo>
                    <a:pt x="266" y="59"/>
                    <a:pt x="206" y="0"/>
                    <a:pt x="13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Rectangle 49">
            <a:extLst>
              <a:ext uri="{FF2B5EF4-FFF2-40B4-BE49-F238E27FC236}">
                <a16:creationId xmlns:a16="http://schemas.microsoft.com/office/drawing/2014/main" id="{E8EB8BA4-ADA9-43F2-8F5B-E2D07321EF71}"/>
              </a:ext>
            </a:extLst>
          </p:cNvPr>
          <p:cNvSpPr>
            <a:spLocks/>
          </p:cNvSpPr>
          <p:nvPr/>
        </p:nvSpPr>
        <p:spPr bwMode="gray">
          <a:xfrm>
            <a:off x="3136534" y="4026813"/>
            <a:ext cx="887968" cy="2539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effectLst/>
                <a:uLnTx/>
                <a:uFillTx/>
                <a:latin typeface="+mn-lt"/>
                <a:ea typeface="Avenir Book" charset="0"/>
                <a:cs typeface="Avenir Book" charset="0"/>
              </a:rPr>
              <a:t>Change</a:t>
            </a:r>
          </a:p>
        </p:txBody>
      </p:sp>
      <p:grpSp>
        <p:nvGrpSpPr>
          <p:cNvPr id="308" name="Group 307"/>
          <p:cNvGrpSpPr/>
          <p:nvPr/>
        </p:nvGrpSpPr>
        <p:grpSpPr>
          <a:xfrm>
            <a:off x="3359360" y="3601978"/>
            <a:ext cx="442315" cy="399333"/>
            <a:chOff x="3359360" y="3643542"/>
            <a:chExt cx="442315" cy="399333"/>
          </a:xfrm>
        </p:grpSpPr>
        <p:grpSp>
          <p:nvGrpSpPr>
            <p:cNvPr id="26" name="Group 25"/>
            <p:cNvGrpSpPr/>
            <p:nvPr/>
          </p:nvGrpSpPr>
          <p:grpSpPr>
            <a:xfrm>
              <a:off x="3359360" y="3643542"/>
              <a:ext cx="442315" cy="399333"/>
              <a:chOff x="5988050" y="44450"/>
              <a:chExt cx="898525" cy="811213"/>
            </a:xfrm>
            <a:solidFill>
              <a:schemeClr val="accent5"/>
            </a:solidFill>
          </p:grpSpPr>
          <p:sp>
            <p:nvSpPr>
              <p:cNvPr id="42" name="Freeform 41"/>
              <p:cNvSpPr>
                <a:spLocks/>
              </p:cNvSpPr>
              <p:nvPr/>
            </p:nvSpPr>
            <p:spPr bwMode="auto">
              <a:xfrm>
                <a:off x="6464300" y="44450"/>
                <a:ext cx="422275" cy="393700"/>
              </a:xfrm>
              <a:custGeom>
                <a:avLst/>
                <a:gdLst>
                  <a:gd name="T0" fmla="*/ 464 w 650"/>
                  <a:gd name="T1" fmla="*/ 596 h 607"/>
                  <a:gd name="T2" fmla="*/ 464 w 650"/>
                  <a:gd name="T3" fmla="*/ 596 h 607"/>
                  <a:gd name="T4" fmla="*/ 298 w 650"/>
                  <a:gd name="T5" fmla="*/ 469 h 607"/>
                  <a:gd name="T6" fmla="*/ 291 w 650"/>
                  <a:gd name="T7" fmla="*/ 421 h 607"/>
                  <a:gd name="T8" fmla="*/ 339 w 650"/>
                  <a:gd name="T9" fmla="*/ 414 h 607"/>
                  <a:gd name="T10" fmla="*/ 339 w 650"/>
                  <a:gd name="T11" fmla="*/ 414 h 607"/>
                  <a:gd name="T12" fmla="*/ 445 w 650"/>
                  <a:gd name="T13" fmla="*/ 495 h 607"/>
                  <a:gd name="T14" fmla="*/ 333 w 650"/>
                  <a:gd name="T15" fmla="*/ 212 h 607"/>
                  <a:gd name="T16" fmla="*/ 33 w 650"/>
                  <a:gd name="T17" fmla="*/ 70 h 607"/>
                  <a:gd name="T18" fmla="*/ 1 w 650"/>
                  <a:gd name="T19" fmla="*/ 34 h 607"/>
                  <a:gd name="T20" fmla="*/ 37 w 650"/>
                  <a:gd name="T21" fmla="*/ 1 h 607"/>
                  <a:gd name="T22" fmla="*/ 384 w 650"/>
                  <a:gd name="T23" fmla="*/ 167 h 607"/>
                  <a:gd name="T24" fmla="*/ 513 w 650"/>
                  <a:gd name="T25" fmla="*/ 475 h 607"/>
                  <a:gd name="T26" fmla="*/ 585 w 650"/>
                  <a:gd name="T27" fmla="*/ 381 h 607"/>
                  <a:gd name="T28" fmla="*/ 632 w 650"/>
                  <a:gd name="T29" fmla="*/ 374 h 607"/>
                  <a:gd name="T30" fmla="*/ 633 w 650"/>
                  <a:gd name="T31" fmla="*/ 375 h 607"/>
                  <a:gd name="T32" fmla="*/ 639 w 650"/>
                  <a:gd name="T33" fmla="*/ 423 h 607"/>
                  <a:gd name="T34" fmla="*/ 512 w 650"/>
                  <a:gd name="T35" fmla="*/ 589 h 607"/>
                  <a:gd name="T36" fmla="*/ 464 w 650"/>
                  <a:gd name="T37" fmla="*/ 596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0" h="607">
                    <a:moveTo>
                      <a:pt x="464" y="596"/>
                    </a:moveTo>
                    <a:cubicBezTo>
                      <a:pt x="464" y="596"/>
                      <a:pt x="464" y="596"/>
                      <a:pt x="464" y="596"/>
                    </a:cubicBezTo>
                    <a:cubicBezTo>
                      <a:pt x="298" y="469"/>
                      <a:pt x="298" y="469"/>
                      <a:pt x="298" y="469"/>
                    </a:cubicBezTo>
                    <a:cubicBezTo>
                      <a:pt x="283" y="457"/>
                      <a:pt x="280" y="436"/>
                      <a:pt x="291" y="421"/>
                    </a:cubicBezTo>
                    <a:cubicBezTo>
                      <a:pt x="303" y="406"/>
                      <a:pt x="324" y="403"/>
                      <a:pt x="339" y="414"/>
                    </a:cubicBezTo>
                    <a:cubicBezTo>
                      <a:pt x="339" y="414"/>
                      <a:pt x="339" y="414"/>
                      <a:pt x="339" y="414"/>
                    </a:cubicBezTo>
                    <a:cubicBezTo>
                      <a:pt x="445" y="495"/>
                      <a:pt x="445" y="495"/>
                      <a:pt x="445" y="495"/>
                    </a:cubicBezTo>
                    <a:cubicBezTo>
                      <a:pt x="443" y="390"/>
                      <a:pt x="404" y="291"/>
                      <a:pt x="333" y="212"/>
                    </a:cubicBezTo>
                    <a:cubicBezTo>
                      <a:pt x="256" y="126"/>
                      <a:pt x="149" y="76"/>
                      <a:pt x="33" y="70"/>
                    </a:cubicBezTo>
                    <a:cubicBezTo>
                      <a:pt x="14" y="69"/>
                      <a:pt x="0" y="53"/>
                      <a:pt x="1" y="34"/>
                    </a:cubicBezTo>
                    <a:cubicBezTo>
                      <a:pt x="2" y="15"/>
                      <a:pt x="18" y="0"/>
                      <a:pt x="37" y="1"/>
                    </a:cubicBezTo>
                    <a:cubicBezTo>
                      <a:pt x="171" y="8"/>
                      <a:pt x="294" y="67"/>
                      <a:pt x="384" y="167"/>
                    </a:cubicBezTo>
                    <a:cubicBezTo>
                      <a:pt x="462" y="253"/>
                      <a:pt x="507" y="361"/>
                      <a:pt x="513" y="475"/>
                    </a:cubicBezTo>
                    <a:cubicBezTo>
                      <a:pt x="585" y="381"/>
                      <a:pt x="585" y="381"/>
                      <a:pt x="585" y="381"/>
                    </a:cubicBezTo>
                    <a:cubicBezTo>
                      <a:pt x="596" y="367"/>
                      <a:pt x="617" y="364"/>
                      <a:pt x="632" y="374"/>
                    </a:cubicBezTo>
                    <a:cubicBezTo>
                      <a:pt x="633" y="375"/>
                      <a:pt x="633" y="375"/>
                      <a:pt x="633" y="375"/>
                    </a:cubicBezTo>
                    <a:cubicBezTo>
                      <a:pt x="648" y="386"/>
                      <a:pt x="650" y="408"/>
                      <a:pt x="639" y="423"/>
                    </a:cubicBezTo>
                    <a:cubicBezTo>
                      <a:pt x="512" y="589"/>
                      <a:pt x="512" y="589"/>
                      <a:pt x="512" y="589"/>
                    </a:cubicBezTo>
                    <a:cubicBezTo>
                      <a:pt x="500" y="604"/>
                      <a:pt x="479" y="607"/>
                      <a:pt x="464" y="5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5988050" y="461963"/>
                <a:ext cx="420688" cy="393700"/>
              </a:xfrm>
              <a:custGeom>
                <a:avLst/>
                <a:gdLst>
                  <a:gd name="T0" fmla="*/ 186 w 651"/>
                  <a:gd name="T1" fmla="*/ 11 h 607"/>
                  <a:gd name="T2" fmla="*/ 187 w 651"/>
                  <a:gd name="T3" fmla="*/ 12 h 607"/>
                  <a:gd name="T4" fmla="*/ 353 w 651"/>
                  <a:gd name="T5" fmla="*/ 139 h 607"/>
                  <a:gd name="T6" fmla="*/ 359 w 651"/>
                  <a:gd name="T7" fmla="*/ 187 h 607"/>
                  <a:gd name="T8" fmla="*/ 312 w 651"/>
                  <a:gd name="T9" fmla="*/ 194 h 607"/>
                  <a:gd name="T10" fmla="*/ 311 w 651"/>
                  <a:gd name="T11" fmla="*/ 193 h 607"/>
                  <a:gd name="T12" fmla="*/ 206 w 651"/>
                  <a:gd name="T13" fmla="*/ 112 h 607"/>
                  <a:gd name="T14" fmla="*/ 317 w 651"/>
                  <a:gd name="T15" fmla="*/ 395 h 607"/>
                  <a:gd name="T16" fmla="*/ 617 w 651"/>
                  <a:gd name="T17" fmla="*/ 538 h 607"/>
                  <a:gd name="T18" fmla="*/ 650 w 651"/>
                  <a:gd name="T19" fmla="*/ 574 h 607"/>
                  <a:gd name="T20" fmla="*/ 614 w 651"/>
                  <a:gd name="T21" fmla="*/ 606 h 607"/>
                  <a:gd name="T22" fmla="*/ 266 w 651"/>
                  <a:gd name="T23" fmla="*/ 441 h 607"/>
                  <a:gd name="T24" fmla="*/ 138 w 651"/>
                  <a:gd name="T25" fmla="*/ 132 h 607"/>
                  <a:gd name="T26" fmla="*/ 66 w 651"/>
                  <a:gd name="T27" fmla="*/ 226 h 607"/>
                  <a:gd name="T28" fmla="*/ 19 w 651"/>
                  <a:gd name="T29" fmla="*/ 233 h 607"/>
                  <a:gd name="T30" fmla="*/ 18 w 651"/>
                  <a:gd name="T31" fmla="*/ 232 h 607"/>
                  <a:gd name="T32" fmla="*/ 12 w 651"/>
                  <a:gd name="T33" fmla="*/ 184 h 607"/>
                  <a:gd name="T34" fmla="*/ 139 w 651"/>
                  <a:gd name="T35" fmla="*/ 18 h 607"/>
                  <a:gd name="T36" fmla="*/ 186 w 651"/>
                  <a:gd name="T37" fmla="*/ 11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1" h="607">
                    <a:moveTo>
                      <a:pt x="186" y="11"/>
                    </a:moveTo>
                    <a:cubicBezTo>
                      <a:pt x="187" y="12"/>
                      <a:pt x="187" y="12"/>
                      <a:pt x="187" y="12"/>
                    </a:cubicBezTo>
                    <a:cubicBezTo>
                      <a:pt x="353" y="139"/>
                      <a:pt x="353" y="139"/>
                      <a:pt x="353" y="139"/>
                    </a:cubicBezTo>
                    <a:cubicBezTo>
                      <a:pt x="368" y="150"/>
                      <a:pt x="371" y="172"/>
                      <a:pt x="359" y="187"/>
                    </a:cubicBezTo>
                    <a:cubicBezTo>
                      <a:pt x="348" y="202"/>
                      <a:pt x="327" y="205"/>
                      <a:pt x="312" y="194"/>
                    </a:cubicBezTo>
                    <a:cubicBezTo>
                      <a:pt x="311" y="193"/>
                      <a:pt x="311" y="193"/>
                      <a:pt x="311" y="193"/>
                    </a:cubicBezTo>
                    <a:cubicBezTo>
                      <a:pt x="206" y="112"/>
                      <a:pt x="206" y="112"/>
                      <a:pt x="206" y="112"/>
                    </a:cubicBezTo>
                    <a:cubicBezTo>
                      <a:pt x="208" y="217"/>
                      <a:pt x="246" y="316"/>
                      <a:pt x="317" y="395"/>
                    </a:cubicBezTo>
                    <a:cubicBezTo>
                      <a:pt x="395" y="481"/>
                      <a:pt x="501" y="532"/>
                      <a:pt x="617" y="538"/>
                    </a:cubicBezTo>
                    <a:cubicBezTo>
                      <a:pt x="636" y="539"/>
                      <a:pt x="651" y="555"/>
                      <a:pt x="650" y="574"/>
                    </a:cubicBezTo>
                    <a:cubicBezTo>
                      <a:pt x="649" y="593"/>
                      <a:pt x="632" y="607"/>
                      <a:pt x="614" y="606"/>
                    </a:cubicBezTo>
                    <a:cubicBezTo>
                      <a:pt x="479" y="599"/>
                      <a:pt x="356" y="541"/>
                      <a:pt x="266" y="441"/>
                    </a:cubicBezTo>
                    <a:cubicBezTo>
                      <a:pt x="189" y="354"/>
                      <a:pt x="144" y="246"/>
                      <a:pt x="138" y="132"/>
                    </a:cubicBezTo>
                    <a:cubicBezTo>
                      <a:pt x="66" y="226"/>
                      <a:pt x="66" y="226"/>
                      <a:pt x="66" y="226"/>
                    </a:cubicBezTo>
                    <a:cubicBezTo>
                      <a:pt x="55" y="241"/>
                      <a:pt x="34" y="244"/>
                      <a:pt x="19" y="233"/>
                    </a:cubicBezTo>
                    <a:cubicBezTo>
                      <a:pt x="18" y="232"/>
                      <a:pt x="18" y="232"/>
                      <a:pt x="18" y="232"/>
                    </a:cubicBezTo>
                    <a:cubicBezTo>
                      <a:pt x="3" y="221"/>
                      <a:pt x="0" y="199"/>
                      <a:pt x="12" y="184"/>
                    </a:cubicBezTo>
                    <a:cubicBezTo>
                      <a:pt x="139" y="18"/>
                      <a:pt x="139" y="18"/>
                      <a:pt x="139" y="18"/>
                    </a:cubicBezTo>
                    <a:cubicBezTo>
                      <a:pt x="150" y="3"/>
                      <a:pt x="171" y="0"/>
                      <a:pt x="18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p:cNvGrpSpPr>
              <a:grpSpLocks noChangeAspect="1"/>
            </p:cNvGrpSpPr>
            <p:nvPr/>
          </p:nvGrpSpPr>
          <p:grpSpPr>
            <a:xfrm>
              <a:off x="3467945" y="3729680"/>
              <a:ext cx="225146" cy="227058"/>
              <a:chOff x="12587348" y="2301556"/>
              <a:chExt cx="115021" cy="115998"/>
            </a:xfrm>
            <a:solidFill>
              <a:schemeClr val="tx2"/>
            </a:solidFill>
          </p:grpSpPr>
          <p:sp>
            <p:nvSpPr>
              <p:cNvPr id="28" name="Freeform 36"/>
              <p:cNvSpPr>
                <a:spLocks noChangeAspect="1"/>
              </p:cNvSpPr>
              <p:nvPr/>
            </p:nvSpPr>
            <p:spPr bwMode="auto">
              <a:xfrm>
                <a:off x="12634348" y="2325555"/>
                <a:ext cx="20999" cy="22999"/>
              </a:xfrm>
              <a:custGeom>
                <a:avLst/>
                <a:gdLst>
                  <a:gd name="T0" fmla="*/ 9 w 9"/>
                  <a:gd name="T1" fmla="*/ 0 h 10"/>
                  <a:gd name="T2" fmla="*/ 7 w 9"/>
                  <a:gd name="T3" fmla="*/ 0 h 10"/>
                  <a:gd name="T4" fmla="*/ 0 w 9"/>
                  <a:gd name="T5" fmla="*/ 0 h 10"/>
                  <a:gd name="T6" fmla="*/ 0 w 9"/>
                  <a:gd name="T7" fmla="*/ 10 h 10"/>
                  <a:gd name="T8" fmla="*/ 9 w 9"/>
                  <a:gd name="T9" fmla="*/ 10 h 10"/>
                  <a:gd name="T10" fmla="*/ 9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9" y="0"/>
                      <a:pt x="8" y="0"/>
                      <a:pt x="7" y="0"/>
                    </a:cubicBezTo>
                    <a:cubicBezTo>
                      <a:pt x="0" y="0"/>
                      <a:pt x="0" y="0"/>
                      <a:pt x="0" y="0"/>
                    </a:cubicBezTo>
                    <a:cubicBezTo>
                      <a:pt x="0" y="10"/>
                      <a:pt x="0" y="10"/>
                      <a:pt x="0" y="10"/>
                    </a:cubicBezTo>
                    <a:cubicBezTo>
                      <a:pt x="9" y="10"/>
                      <a:pt x="9" y="10"/>
                      <a:pt x="9" y="1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7"/>
              <p:cNvSpPr>
                <a:spLocks noChangeAspect="1"/>
              </p:cNvSpPr>
              <p:nvPr/>
            </p:nvSpPr>
            <p:spPr bwMode="auto">
              <a:xfrm>
                <a:off x="12634348" y="2301556"/>
                <a:ext cx="20999" cy="23999"/>
              </a:xfrm>
              <a:custGeom>
                <a:avLst/>
                <a:gdLst>
                  <a:gd name="T0" fmla="*/ 4 w 9"/>
                  <a:gd name="T1" fmla="*/ 0 h 10"/>
                  <a:gd name="T2" fmla="*/ 0 w 9"/>
                  <a:gd name="T3" fmla="*/ 5 h 10"/>
                  <a:gd name="T4" fmla="*/ 0 w 9"/>
                  <a:gd name="T5" fmla="*/ 10 h 10"/>
                  <a:gd name="T6" fmla="*/ 7 w 9"/>
                  <a:gd name="T7" fmla="*/ 10 h 10"/>
                  <a:gd name="T8" fmla="*/ 9 w 9"/>
                  <a:gd name="T9" fmla="*/ 10 h 10"/>
                  <a:gd name="T10" fmla="*/ 9 w 9"/>
                  <a:gd name="T11" fmla="*/ 5 h 10"/>
                  <a:gd name="T12" fmla="*/ 4 w 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4" y="0"/>
                    </a:moveTo>
                    <a:cubicBezTo>
                      <a:pt x="2" y="0"/>
                      <a:pt x="0" y="2"/>
                      <a:pt x="0" y="5"/>
                    </a:cubicBezTo>
                    <a:cubicBezTo>
                      <a:pt x="0" y="10"/>
                      <a:pt x="0" y="10"/>
                      <a:pt x="0" y="10"/>
                    </a:cubicBezTo>
                    <a:cubicBezTo>
                      <a:pt x="7" y="10"/>
                      <a:pt x="7" y="10"/>
                      <a:pt x="7" y="10"/>
                    </a:cubicBezTo>
                    <a:cubicBezTo>
                      <a:pt x="8" y="10"/>
                      <a:pt x="9" y="10"/>
                      <a:pt x="9" y="10"/>
                    </a:cubicBezTo>
                    <a:cubicBezTo>
                      <a:pt x="9" y="5"/>
                      <a:pt x="9" y="5"/>
                      <a:pt x="9" y="5"/>
                    </a:cubicBezTo>
                    <a:cubicBezTo>
                      <a:pt x="9" y="2"/>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8"/>
              <p:cNvSpPr>
                <a:spLocks noChangeAspect="1"/>
              </p:cNvSpPr>
              <p:nvPr/>
            </p:nvSpPr>
            <p:spPr bwMode="auto">
              <a:xfrm>
                <a:off x="12634348" y="2377554"/>
                <a:ext cx="20999" cy="39999"/>
              </a:xfrm>
              <a:custGeom>
                <a:avLst/>
                <a:gdLst>
                  <a:gd name="T0" fmla="*/ 9 w 9"/>
                  <a:gd name="T1" fmla="*/ 0 h 17"/>
                  <a:gd name="T2" fmla="*/ 0 w 9"/>
                  <a:gd name="T3" fmla="*/ 0 h 17"/>
                  <a:gd name="T4" fmla="*/ 0 w 9"/>
                  <a:gd name="T5" fmla="*/ 13 h 17"/>
                  <a:gd name="T6" fmla="*/ 4 w 9"/>
                  <a:gd name="T7" fmla="*/ 17 h 17"/>
                  <a:gd name="T8" fmla="*/ 9 w 9"/>
                  <a:gd name="T9" fmla="*/ 13 h 17"/>
                  <a:gd name="T10" fmla="*/ 9 w 9"/>
                  <a:gd name="T11" fmla="*/ 0 h 17"/>
                </a:gdLst>
                <a:ahLst/>
                <a:cxnLst>
                  <a:cxn ang="0">
                    <a:pos x="T0" y="T1"/>
                  </a:cxn>
                  <a:cxn ang="0">
                    <a:pos x="T2" y="T3"/>
                  </a:cxn>
                  <a:cxn ang="0">
                    <a:pos x="T4" y="T5"/>
                  </a:cxn>
                  <a:cxn ang="0">
                    <a:pos x="T6" y="T7"/>
                  </a:cxn>
                  <a:cxn ang="0">
                    <a:pos x="T8" y="T9"/>
                  </a:cxn>
                  <a:cxn ang="0">
                    <a:pos x="T10" y="T11"/>
                  </a:cxn>
                </a:cxnLst>
                <a:rect l="0" t="0" r="r" b="b"/>
                <a:pathLst>
                  <a:path w="9" h="17">
                    <a:moveTo>
                      <a:pt x="9" y="0"/>
                    </a:moveTo>
                    <a:cubicBezTo>
                      <a:pt x="0" y="0"/>
                      <a:pt x="0" y="0"/>
                      <a:pt x="0" y="0"/>
                    </a:cubicBezTo>
                    <a:cubicBezTo>
                      <a:pt x="0" y="13"/>
                      <a:pt x="0" y="13"/>
                      <a:pt x="0" y="13"/>
                    </a:cubicBezTo>
                    <a:cubicBezTo>
                      <a:pt x="0" y="15"/>
                      <a:pt x="2" y="17"/>
                      <a:pt x="4" y="17"/>
                    </a:cubicBezTo>
                    <a:cubicBezTo>
                      <a:pt x="7" y="17"/>
                      <a:pt x="9" y="15"/>
                      <a:pt x="9" y="13"/>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9"/>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40"/>
              <p:cNvSpPr>
                <a:spLocks noChangeAspect="1" noChangeArrowheads="1"/>
              </p:cNvSpPr>
              <p:nvPr/>
            </p:nvSpPr>
            <p:spPr bwMode="auto">
              <a:xfrm>
                <a:off x="12634348" y="2370554"/>
                <a:ext cx="20999" cy="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41"/>
              <p:cNvSpPr>
                <a:spLocks noChangeAspect="1" noEditPoints="1"/>
              </p:cNvSpPr>
              <p:nvPr/>
            </p:nvSpPr>
            <p:spPr bwMode="auto">
              <a:xfrm>
                <a:off x="12587348" y="2348555"/>
                <a:ext cx="114996" cy="21999"/>
              </a:xfrm>
              <a:custGeom>
                <a:avLst/>
                <a:gdLst>
                  <a:gd name="T0" fmla="*/ 20 w 49"/>
                  <a:gd name="T1" fmla="*/ 0 h 9"/>
                  <a:gd name="T2" fmla="*/ 4 w 49"/>
                  <a:gd name="T3" fmla="*/ 0 h 9"/>
                  <a:gd name="T4" fmla="*/ 0 w 49"/>
                  <a:gd name="T5" fmla="*/ 5 h 9"/>
                  <a:gd name="T6" fmla="*/ 4 w 49"/>
                  <a:gd name="T7" fmla="*/ 9 h 9"/>
                  <a:gd name="T8" fmla="*/ 20 w 49"/>
                  <a:gd name="T9" fmla="*/ 9 h 9"/>
                  <a:gd name="T10" fmla="*/ 20 w 49"/>
                  <a:gd name="T11" fmla="*/ 0 h 9"/>
                  <a:gd name="T12" fmla="*/ 44 w 49"/>
                  <a:gd name="T13" fmla="*/ 0 h 9"/>
                  <a:gd name="T14" fmla="*/ 29 w 49"/>
                  <a:gd name="T15" fmla="*/ 0 h 9"/>
                  <a:gd name="T16" fmla="*/ 29 w 49"/>
                  <a:gd name="T17" fmla="*/ 9 h 9"/>
                  <a:gd name="T18" fmla="*/ 44 w 49"/>
                  <a:gd name="T19" fmla="*/ 9 h 9"/>
                  <a:gd name="T20" fmla="*/ 49 w 49"/>
                  <a:gd name="T21" fmla="*/ 5 h 9"/>
                  <a:gd name="T22" fmla="*/ 44 w 49"/>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9">
                    <a:moveTo>
                      <a:pt x="20" y="0"/>
                    </a:moveTo>
                    <a:cubicBezTo>
                      <a:pt x="4" y="0"/>
                      <a:pt x="4" y="0"/>
                      <a:pt x="4" y="0"/>
                    </a:cubicBezTo>
                    <a:cubicBezTo>
                      <a:pt x="2" y="0"/>
                      <a:pt x="0" y="2"/>
                      <a:pt x="0" y="5"/>
                    </a:cubicBezTo>
                    <a:cubicBezTo>
                      <a:pt x="0" y="7"/>
                      <a:pt x="2" y="9"/>
                      <a:pt x="4" y="9"/>
                    </a:cubicBezTo>
                    <a:cubicBezTo>
                      <a:pt x="20" y="9"/>
                      <a:pt x="20" y="9"/>
                      <a:pt x="20" y="9"/>
                    </a:cubicBezTo>
                    <a:cubicBezTo>
                      <a:pt x="20" y="0"/>
                      <a:pt x="20" y="0"/>
                      <a:pt x="20" y="0"/>
                    </a:cubicBezTo>
                    <a:moveTo>
                      <a:pt x="44" y="0"/>
                    </a:moveTo>
                    <a:cubicBezTo>
                      <a:pt x="29" y="0"/>
                      <a:pt x="29" y="0"/>
                      <a:pt x="29" y="0"/>
                    </a:cubicBezTo>
                    <a:cubicBezTo>
                      <a:pt x="29" y="9"/>
                      <a:pt x="29" y="9"/>
                      <a:pt x="29" y="9"/>
                    </a:cubicBezTo>
                    <a:cubicBezTo>
                      <a:pt x="44" y="9"/>
                      <a:pt x="44" y="9"/>
                      <a:pt x="44" y="9"/>
                    </a:cubicBezTo>
                    <a:cubicBezTo>
                      <a:pt x="47" y="9"/>
                      <a:pt x="49" y="7"/>
                      <a:pt x="49" y="5"/>
                    </a:cubicBezTo>
                    <a:cubicBezTo>
                      <a:pt x="49" y="2"/>
                      <a:pt x="47" y="0"/>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42"/>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43"/>
              <p:cNvSpPr>
                <a:spLocks noChangeAspect="1" noChangeArrowheads="1"/>
              </p:cNvSpPr>
              <p:nvPr/>
            </p:nvSpPr>
            <p:spPr bwMode="auto">
              <a:xfrm>
                <a:off x="12634347" y="2348555"/>
                <a:ext cx="20999" cy="219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44"/>
              <p:cNvSpPr>
                <a:spLocks noChangeAspect="1"/>
              </p:cNvSpPr>
              <p:nvPr/>
            </p:nvSpPr>
            <p:spPr bwMode="auto">
              <a:xfrm>
                <a:off x="12634347" y="2301558"/>
                <a:ext cx="20999" cy="115996"/>
              </a:xfrm>
              <a:custGeom>
                <a:avLst/>
                <a:gdLst>
                  <a:gd name="T0" fmla="*/ 0 w 9"/>
                  <a:gd name="T1" fmla="*/ 45 h 49"/>
                  <a:gd name="T2" fmla="*/ 0 w 9"/>
                  <a:gd name="T3" fmla="*/ 5 h 49"/>
                  <a:gd name="T4" fmla="*/ 4 w 9"/>
                  <a:gd name="T5" fmla="*/ 0 h 49"/>
                  <a:gd name="T6" fmla="*/ 9 w 9"/>
                  <a:gd name="T7" fmla="*/ 5 h 49"/>
                  <a:gd name="T8" fmla="*/ 9 w 9"/>
                  <a:gd name="T9" fmla="*/ 45 h 49"/>
                  <a:gd name="T10" fmla="*/ 4 w 9"/>
                  <a:gd name="T11" fmla="*/ 49 h 49"/>
                  <a:gd name="T12" fmla="*/ 0 w 9"/>
                  <a:gd name="T13" fmla="*/ 45 h 49"/>
                </a:gdLst>
                <a:ahLst/>
                <a:cxnLst>
                  <a:cxn ang="0">
                    <a:pos x="T0" y="T1"/>
                  </a:cxn>
                  <a:cxn ang="0">
                    <a:pos x="T2" y="T3"/>
                  </a:cxn>
                  <a:cxn ang="0">
                    <a:pos x="T4" y="T5"/>
                  </a:cxn>
                  <a:cxn ang="0">
                    <a:pos x="T6" y="T7"/>
                  </a:cxn>
                  <a:cxn ang="0">
                    <a:pos x="T8" y="T9"/>
                  </a:cxn>
                  <a:cxn ang="0">
                    <a:pos x="T10" y="T11"/>
                  </a:cxn>
                  <a:cxn ang="0">
                    <a:pos x="T12" y="T13"/>
                  </a:cxn>
                </a:cxnLst>
                <a:rect l="0" t="0" r="r" b="b"/>
                <a:pathLst>
                  <a:path w="9" h="49">
                    <a:moveTo>
                      <a:pt x="0" y="45"/>
                    </a:moveTo>
                    <a:cubicBezTo>
                      <a:pt x="0" y="5"/>
                      <a:pt x="0" y="5"/>
                      <a:pt x="0" y="5"/>
                    </a:cubicBezTo>
                    <a:cubicBezTo>
                      <a:pt x="0" y="2"/>
                      <a:pt x="2" y="0"/>
                      <a:pt x="4" y="0"/>
                    </a:cubicBezTo>
                    <a:cubicBezTo>
                      <a:pt x="7" y="0"/>
                      <a:pt x="9" y="2"/>
                      <a:pt x="9" y="5"/>
                    </a:cubicBezTo>
                    <a:cubicBezTo>
                      <a:pt x="9" y="45"/>
                      <a:pt x="9" y="45"/>
                      <a:pt x="9" y="45"/>
                    </a:cubicBezTo>
                    <a:cubicBezTo>
                      <a:pt x="9" y="47"/>
                      <a:pt x="7" y="49"/>
                      <a:pt x="4" y="49"/>
                    </a:cubicBezTo>
                    <a:cubicBezTo>
                      <a:pt x="2" y="49"/>
                      <a:pt x="0" y="47"/>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45"/>
              <p:cNvSpPr>
                <a:spLocks noChangeAspect="1"/>
              </p:cNvSpPr>
              <p:nvPr/>
            </p:nvSpPr>
            <p:spPr bwMode="auto">
              <a:xfrm>
                <a:off x="12587373" y="2348557"/>
                <a:ext cx="114996" cy="21999"/>
              </a:xfrm>
              <a:custGeom>
                <a:avLst/>
                <a:gdLst>
                  <a:gd name="T0" fmla="*/ 4 w 49"/>
                  <a:gd name="T1" fmla="*/ 0 h 9"/>
                  <a:gd name="T2" fmla="*/ 44 w 49"/>
                  <a:gd name="T3" fmla="*/ 0 h 9"/>
                  <a:gd name="T4" fmla="*/ 49 w 49"/>
                  <a:gd name="T5" fmla="*/ 5 h 9"/>
                  <a:gd name="T6" fmla="*/ 44 w 49"/>
                  <a:gd name="T7" fmla="*/ 9 h 9"/>
                  <a:gd name="T8" fmla="*/ 4 w 49"/>
                  <a:gd name="T9" fmla="*/ 9 h 9"/>
                  <a:gd name="T10" fmla="*/ 0 w 49"/>
                  <a:gd name="T11" fmla="*/ 5 h 9"/>
                  <a:gd name="T12" fmla="*/ 4 w 4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49" h="9">
                    <a:moveTo>
                      <a:pt x="4" y="0"/>
                    </a:moveTo>
                    <a:cubicBezTo>
                      <a:pt x="44" y="0"/>
                      <a:pt x="44" y="0"/>
                      <a:pt x="44" y="0"/>
                    </a:cubicBezTo>
                    <a:cubicBezTo>
                      <a:pt x="47" y="0"/>
                      <a:pt x="49" y="2"/>
                      <a:pt x="49" y="5"/>
                    </a:cubicBezTo>
                    <a:cubicBezTo>
                      <a:pt x="49" y="7"/>
                      <a:pt x="47" y="9"/>
                      <a:pt x="44" y="9"/>
                    </a:cubicBezTo>
                    <a:cubicBezTo>
                      <a:pt x="4" y="9"/>
                      <a:pt x="4" y="9"/>
                      <a:pt x="4" y="9"/>
                    </a:cubicBezTo>
                    <a:cubicBezTo>
                      <a:pt x="2" y="9"/>
                      <a:pt x="0" y="7"/>
                      <a:pt x="0" y="5"/>
                    </a:cubicBezTo>
                    <a:cubicBezTo>
                      <a:pt x="0" y="2"/>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46"/>
              <p:cNvSpPr>
                <a:spLocks noChangeAspect="1"/>
              </p:cNvSpPr>
              <p:nvPr/>
            </p:nvSpPr>
            <p:spPr bwMode="auto">
              <a:xfrm>
                <a:off x="12598381" y="2313558"/>
                <a:ext cx="92997" cy="91997"/>
              </a:xfrm>
              <a:custGeom>
                <a:avLst/>
                <a:gdLst>
                  <a:gd name="T0" fmla="*/ 2 w 39"/>
                  <a:gd name="T1" fmla="*/ 30 h 39"/>
                  <a:gd name="T2" fmla="*/ 30 w 39"/>
                  <a:gd name="T3" fmla="*/ 2 h 39"/>
                  <a:gd name="T4" fmla="*/ 37 w 39"/>
                  <a:gd name="T5" fmla="*/ 2 h 39"/>
                  <a:gd name="T6" fmla="*/ 37 w 39"/>
                  <a:gd name="T7" fmla="*/ 9 h 39"/>
                  <a:gd name="T8" fmla="*/ 9 w 39"/>
                  <a:gd name="T9" fmla="*/ 37 h 39"/>
                  <a:gd name="T10" fmla="*/ 2 w 39"/>
                  <a:gd name="T11" fmla="*/ 37 h 39"/>
                  <a:gd name="T12" fmla="*/ 2 w 39"/>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2" y="30"/>
                    </a:moveTo>
                    <a:cubicBezTo>
                      <a:pt x="30" y="2"/>
                      <a:pt x="30" y="2"/>
                      <a:pt x="30" y="2"/>
                    </a:cubicBezTo>
                    <a:cubicBezTo>
                      <a:pt x="32" y="0"/>
                      <a:pt x="35" y="0"/>
                      <a:pt x="37" y="2"/>
                    </a:cubicBezTo>
                    <a:cubicBezTo>
                      <a:pt x="39" y="4"/>
                      <a:pt x="39" y="7"/>
                      <a:pt x="37" y="9"/>
                    </a:cubicBezTo>
                    <a:cubicBezTo>
                      <a:pt x="9" y="37"/>
                      <a:pt x="9" y="37"/>
                      <a:pt x="9" y="37"/>
                    </a:cubicBezTo>
                    <a:cubicBezTo>
                      <a:pt x="7" y="39"/>
                      <a:pt x="4" y="39"/>
                      <a:pt x="2" y="37"/>
                    </a:cubicBezTo>
                    <a:cubicBezTo>
                      <a:pt x="0" y="35"/>
                      <a:pt x="0" y="32"/>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7"/>
              <p:cNvSpPr>
                <a:spLocks noChangeAspect="1"/>
              </p:cNvSpPr>
              <p:nvPr/>
            </p:nvSpPr>
            <p:spPr bwMode="auto">
              <a:xfrm>
                <a:off x="12598373" y="2313558"/>
                <a:ext cx="92997" cy="91997"/>
              </a:xfrm>
              <a:custGeom>
                <a:avLst/>
                <a:gdLst>
                  <a:gd name="T0" fmla="*/ 9 w 39"/>
                  <a:gd name="T1" fmla="*/ 2 h 39"/>
                  <a:gd name="T2" fmla="*/ 37 w 39"/>
                  <a:gd name="T3" fmla="*/ 30 h 39"/>
                  <a:gd name="T4" fmla="*/ 37 w 39"/>
                  <a:gd name="T5" fmla="*/ 37 h 39"/>
                  <a:gd name="T6" fmla="*/ 30 w 39"/>
                  <a:gd name="T7" fmla="*/ 37 h 39"/>
                  <a:gd name="T8" fmla="*/ 2 w 39"/>
                  <a:gd name="T9" fmla="*/ 9 h 39"/>
                  <a:gd name="T10" fmla="*/ 2 w 39"/>
                  <a:gd name="T11" fmla="*/ 2 h 39"/>
                  <a:gd name="T12" fmla="*/ 9 w 39"/>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9" h="39">
                    <a:moveTo>
                      <a:pt x="9" y="2"/>
                    </a:moveTo>
                    <a:cubicBezTo>
                      <a:pt x="37" y="30"/>
                      <a:pt x="37" y="30"/>
                      <a:pt x="37" y="30"/>
                    </a:cubicBezTo>
                    <a:cubicBezTo>
                      <a:pt x="39" y="32"/>
                      <a:pt x="39" y="35"/>
                      <a:pt x="37" y="37"/>
                    </a:cubicBezTo>
                    <a:cubicBezTo>
                      <a:pt x="35" y="39"/>
                      <a:pt x="32" y="39"/>
                      <a:pt x="30" y="37"/>
                    </a:cubicBezTo>
                    <a:cubicBezTo>
                      <a:pt x="2" y="9"/>
                      <a:pt x="2" y="9"/>
                      <a:pt x="2" y="9"/>
                    </a:cubicBezTo>
                    <a:cubicBezTo>
                      <a:pt x="0" y="7"/>
                      <a:pt x="0" y="4"/>
                      <a:pt x="2" y="2"/>
                    </a:cubicBezTo>
                    <a:cubicBezTo>
                      <a:pt x="4" y="0"/>
                      <a:pt x="7"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48"/>
              <p:cNvSpPr>
                <a:spLocks noChangeAspect="1" noChangeArrowheads="1"/>
              </p:cNvSpPr>
              <p:nvPr/>
            </p:nvSpPr>
            <p:spPr bwMode="auto">
              <a:xfrm>
                <a:off x="12627372" y="2341557"/>
                <a:ext cx="34999" cy="35999"/>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9"/>
              <p:cNvSpPr>
                <a:spLocks noChangeAspect="1" noEditPoints="1"/>
              </p:cNvSpPr>
              <p:nvPr/>
            </p:nvSpPr>
            <p:spPr bwMode="auto">
              <a:xfrm>
                <a:off x="12608373" y="2325559"/>
                <a:ext cx="70998" cy="70998"/>
              </a:xfrm>
              <a:custGeom>
                <a:avLst/>
                <a:gdLst>
                  <a:gd name="T0" fmla="*/ 15 w 30"/>
                  <a:gd name="T1" fmla="*/ 7 h 30"/>
                  <a:gd name="T2" fmla="*/ 23 w 30"/>
                  <a:gd name="T3" fmla="*/ 15 h 30"/>
                  <a:gd name="T4" fmla="*/ 15 w 30"/>
                  <a:gd name="T5" fmla="*/ 22 h 30"/>
                  <a:gd name="T6" fmla="*/ 8 w 30"/>
                  <a:gd name="T7" fmla="*/ 15 h 30"/>
                  <a:gd name="T8" fmla="*/ 15 w 30"/>
                  <a:gd name="T9" fmla="*/ 7 h 30"/>
                  <a:gd name="T10" fmla="*/ 15 w 30"/>
                  <a:gd name="T11" fmla="*/ 0 h 30"/>
                  <a:gd name="T12" fmla="*/ 0 w 30"/>
                  <a:gd name="T13" fmla="*/ 15 h 30"/>
                  <a:gd name="T14" fmla="*/ 15 w 30"/>
                  <a:gd name="T15" fmla="*/ 30 h 30"/>
                  <a:gd name="T16" fmla="*/ 30 w 30"/>
                  <a:gd name="T17" fmla="*/ 15 h 30"/>
                  <a:gd name="T18" fmla="*/ 15 w 30"/>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15" y="7"/>
                    </a:moveTo>
                    <a:cubicBezTo>
                      <a:pt x="20" y="7"/>
                      <a:pt x="23" y="10"/>
                      <a:pt x="23" y="15"/>
                    </a:cubicBezTo>
                    <a:cubicBezTo>
                      <a:pt x="23" y="19"/>
                      <a:pt x="20" y="22"/>
                      <a:pt x="15" y="22"/>
                    </a:cubicBezTo>
                    <a:cubicBezTo>
                      <a:pt x="11" y="22"/>
                      <a:pt x="8" y="19"/>
                      <a:pt x="8" y="15"/>
                    </a:cubicBezTo>
                    <a:cubicBezTo>
                      <a:pt x="8" y="10"/>
                      <a:pt x="11" y="7"/>
                      <a:pt x="15" y="7"/>
                    </a:cubicBezTo>
                    <a:moveTo>
                      <a:pt x="15" y="0"/>
                    </a:moveTo>
                    <a:cubicBezTo>
                      <a:pt x="7" y="0"/>
                      <a:pt x="0" y="6"/>
                      <a:pt x="0" y="15"/>
                    </a:cubicBezTo>
                    <a:cubicBezTo>
                      <a:pt x="0" y="23"/>
                      <a:pt x="7" y="30"/>
                      <a:pt x="15" y="30"/>
                    </a:cubicBezTo>
                    <a:cubicBezTo>
                      <a:pt x="24" y="30"/>
                      <a:pt x="30" y="23"/>
                      <a:pt x="30" y="15"/>
                    </a:cubicBezTo>
                    <a:cubicBezTo>
                      <a:pt x="30" y="6"/>
                      <a:pt x="24"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6" name="TextBox 75">
            <a:extLst>
              <a:ext uri="{FF2B5EF4-FFF2-40B4-BE49-F238E27FC236}">
                <a16:creationId xmlns:a16="http://schemas.microsoft.com/office/drawing/2014/main" id="{9D67E35D-DA67-41A5-8DB1-BC0301FB2D97}"/>
              </a:ext>
            </a:extLst>
          </p:cNvPr>
          <p:cNvSpPr txBox="1">
            <a:spLocks noChangeArrowheads="1"/>
          </p:cNvSpPr>
          <p:nvPr/>
        </p:nvSpPr>
        <p:spPr bwMode="auto">
          <a:xfrm>
            <a:off x="7487508" y="2612324"/>
            <a:ext cx="831879" cy="238527"/>
          </a:xfrm>
          <a:prstGeom prst="rect">
            <a:avLst/>
          </a:prstGeom>
          <a:noFill/>
          <a:ln w="9525">
            <a:noFill/>
            <a:miter lim="800000"/>
            <a:headEnd/>
            <a:tailEnd/>
          </a:ln>
        </p:spPr>
        <p:txBody>
          <a:bodyPr wrap="square">
            <a:spAutoFit/>
          </a:bodyPr>
          <a:lstStyle/>
          <a:p>
            <a:pPr marL="0" marR="0" lvl="0" indent="0" algn="ctr" defTabSz="457200" rtl="0" eaLnBrk="1" fontAlgn="base" latinLnBrk="0" hangingPunct="1">
              <a:lnSpc>
                <a:spcPct val="95000"/>
              </a:lnSpc>
              <a:spcBef>
                <a:spcPct val="0"/>
              </a:spcBef>
              <a:spcAft>
                <a:spcPct val="0"/>
              </a:spcAft>
              <a:buClrTx/>
              <a:buSzTx/>
              <a:buFontTx/>
              <a:buNone/>
              <a:tabLst/>
              <a:defRPr/>
            </a:pPr>
            <a:r>
              <a:rPr kumimoji="0" lang="en-US" sz="1000" b="0" i="0" u="none" strike="noStrike" kern="1200" cap="none" spc="0" normalizeH="0" baseline="0" noProof="0" dirty="0">
                <a:ln>
                  <a:noFill/>
                </a:ln>
                <a:effectLst/>
                <a:uLnTx/>
                <a:uFillTx/>
                <a:latin typeface="+mn-lt"/>
                <a:ea typeface="Avenir Book" charset="0"/>
                <a:cs typeface="Avenir Book" charset="0"/>
              </a:rPr>
              <a:t>Storage</a:t>
            </a:r>
          </a:p>
        </p:txBody>
      </p:sp>
      <p:sp>
        <p:nvSpPr>
          <p:cNvPr id="98" name="TextBox 97">
            <a:extLst>
              <a:ext uri="{FF2B5EF4-FFF2-40B4-BE49-F238E27FC236}">
                <a16:creationId xmlns:a16="http://schemas.microsoft.com/office/drawing/2014/main" id="{2287132A-FB4F-425A-B07D-8DF23BBC547C}"/>
              </a:ext>
            </a:extLst>
          </p:cNvPr>
          <p:cNvSpPr txBox="1">
            <a:spLocks noChangeArrowheads="1"/>
          </p:cNvSpPr>
          <p:nvPr/>
        </p:nvSpPr>
        <p:spPr bwMode="auto">
          <a:xfrm>
            <a:off x="5380695" y="2612324"/>
            <a:ext cx="887968" cy="238527"/>
          </a:xfrm>
          <a:prstGeom prst="rect">
            <a:avLst/>
          </a:prstGeom>
          <a:noFill/>
          <a:ln w="9525">
            <a:noFill/>
            <a:miter lim="800000"/>
            <a:headEnd/>
            <a:tailEnd/>
          </a:ln>
        </p:spPr>
        <p:txBody>
          <a:bodyPr wrap="square">
            <a:spAutoFit/>
          </a:bodyPr>
          <a:lstStyle/>
          <a:p>
            <a:pPr marL="0" marR="0" lvl="0" indent="0" algn="ctr" defTabSz="457200" rtl="0" eaLnBrk="1" fontAlgn="base" latinLnBrk="0" hangingPunct="1">
              <a:lnSpc>
                <a:spcPct val="95000"/>
              </a:lnSpc>
              <a:spcBef>
                <a:spcPct val="0"/>
              </a:spcBef>
              <a:spcAft>
                <a:spcPct val="0"/>
              </a:spcAft>
              <a:buClrTx/>
              <a:buSzTx/>
              <a:buFontTx/>
              <a:buNone/>
              <a:tabLst/>
              <a:defRPr/>
            </a:pPr>
            <a:r>
              <a:rPr kumimoji="0" lang="en-US" sz="1000" b="0" i="0" u="none" strike="noStrike" kern="1200" cap="none" spc="0" normalizeH="0" baseline="0" noProof="0" dirty="0">
                <a:ln>
                  <a:noFill/>
                </a:ln>
                <a:effectLst/>
                <a:uLnTx/>
                <a:uFillTx/>
                <a:latin typeface="+mn-lt"/>
                <a:ea typeface="Avenir Book" charset="0"/>
                <a:cs typeface="Avenir Book" charset="0"/>
              </a:rPr>
              <a:t>Servers</a:t>
            </a:r>
          </a:p>
        </p:txBody>
      </p:sp>
      <p:sp>
        <p:nvSpPr>
          <p:cNvPr id="120" name="TextBox 119">
            <a:extLst>
              <a:ext uri="{FF2B5EF4-FFF2-40B4-BE49-F238E27FC236}">
                <a16:creationId xmlns:a16="http://schemas.microsoft.com/office/drawing/2014/main" id="{85CB279F-8AAC-4D7B-8C69-33764A4AC1C4}"/>
              </a:ext>
            </a:extLst>
          </p:cNvPr>
          <p:cNvSpPr txBox="1">
            <a:spLocks noChangeArrowheads="1"/>
          </p:cNvSpPr>
          <p:nvPr/>
        </p:nvSpPr>
        <p:spPr bwMode="auto">
          <a:xfrm>
            <a:off x="6406923" y="2612324"/>
            <a:ext cx="887968" cy="238527"/>
          </a:xfrm>
          <a:prstGeom prst="rect">
            <a:avLst/>
          </a:prstGeom>
          <a:noFill/>
          <a:ln w="9525">
            <a:noFill/>
            <a:miter lim="800000"/>
            <a:headEnd/>
            <a:tailEnd/>
          </a:ln>
        </p:spPr>
        <p:txBody>
          <a:bodyPr wrap="square">
            <a:spAutoFit/>
          </a:bodyPr>
          <a:lstStyle/>
          <a:p>
            <a:pPr lvl="0" algn="ctr">
              <a:lnSpc>
                <a:spcPct val="95000"/>
              </a:lnSpc>
              <a:defRPr/>
            </a:pPr>
            <a:r>
              <a:rPr lang="en-US" sz="1000" spc="-8" dirty="0">
                <a:latin typeface="+mn-lt"/>
                <a:ea typeface="Avenir Book" charset="0"/>
                <a:cs typeface="Avenir Book" charset="0"/>
              </a:rPr>
              <a:t>Apps</a:t>
            </a:r>
            <a:endParaRPr kumimoji="0" lang="en-US" sz="1000" b="0" i="0" u="none" strike="noStrike" kern="1200" cap="none" spc="-8" normalizeH="0" baseline="0" noProof="0" dirty="0">
              <a:ln>
                <a:noFill/>
              </a:ln>
              <a:effectLst/>
              <a:uLnTx/>
              <a:uFillTx/>
              <a:latin typeface="+mn-lt"/>
              <a:ea typeface="Avenir Book" charset="0"/>
              <a:cs typeface="Avenir Book" charset="0"/>
            </a:endParaRPr>
          </a:p>
        </p:txBody>
      </p:sp>
      <p:grpSp>
        <p:nvGrpSpPr>
          <p:cNvPr id="121" name="Group 120"/>
          <p:cNvGrpSpPr/>
          <p:nvPr/>
        </p:nvGrpSpPr>
        <p:grpSpPr>
          <a:xfrm>
            <a:off x="6633293" y="2255764"/>
            <a:ext cx="435230" cy="315540"/>
            <a:chOff x="8682065" y="5192448"/>
            <a:chExt cx="330463" cy="239586"/>
          </a:xfrm>
        </p:grpSpPr>
        <p:sp>
          <p:nvSpPr>
            <p:cNvPr id="122" name="Freeform 5"/>
            <p:cNvSpPr>
              <a:spLocks/>
            </p:cNvSpPr>
            <p:nvPr/>
          </p:nvSpPr>
          <p:spPr bwMode="auto">
            <a:xfrm>
              <a:off x="8682065" y="5192448"/>
              <a:ext cx="330463" cy="239586"/>
            </a:xfrm>
            <a:custGeom>
              <a:avLst/>
              <a:gdLst>
                <a:gd name="T0" fmla="*/ 251 w 268"/>
                <a:gd name="T1" fmla="*/ 194 h 194"/>
                <a:gd name="T2" fmla="*/ 17 w 268"/>
                <a:gd name="T3" fmla="*/ 194 h 194"/>
                <a:gd name="T4" fmla="*/ 0 w 268"/>
                <a:gd name="T5" fmla="*/ 177 h 194"/>
                <a:gd name="T6" fmla="*/ 0 w 268"/>
                <a:gd name="T7" fmla="*/ 17 h 194"/>
                <a:gd name="T8" fmla="*/ 17 w 268"/>
                <a:gd name="T9" fmla="*/ 0 h 194"/>
                <a:gd name="T10" fmla="*/ 251 w 268"/>
                <a:gd name="T11" fmla="*/ 0 h 194"/>
                <a:gd name="T12" fmla="*/ 268 w 268"/>
                <a:gd name="T13" fmla="*/ 17 h 194"/>
                <a:gd name="T14" fmla="*/ 268 w 268"/>
                <a:gd name="T15" fmla="*/ 177 h 194"/>
                <a:gd name="T16" fmla="*/ 251 w 268"/>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 h="194">
                  <a:moveTo>
                    <a:pt x="251" y="194"/>
                  </a:moveTo>
                  <a:cubicBezTo>
                    <a:pt x="17" y="194"/>
                    <a:pt x="17" y="194"/>
                    <a:pt x="17" y="194"/>
                  </a:cubicBezTo>
                  <a:cubicBezTo>
                    <a:pt x="7" y="194"/>
                    <a:pt x="0" y="186"/>
                    <a:pt x="0" y="177"/>
                  </a:cubicBezTo>
                  <a:cubicBezTo>
                    <a:pt x="0" y="17"/>
                    <a:pt x="0" y="17"/>
                    <a:pt x="0" y="17"/>
                  </a:cubicBezTo>
                  <a:cubicBezTo>
                    <a:pt x="0" y="8"/>
                    <a:pt x="7" y="0"/>
                    <a:pt x="17" y="0"/>
                  </a:cubicBezTo>
                  <a:cubicBezTo>
                    <a:pt x="251" y="0"/>
                    <a:pt x="251" y="0"/>
                    <a:pt x="251" y="0"/>
                  </a:cubicBezTo>
                  <a:cubicBezTo>
                    <a:pt x="260" y="0"/>
                    <a:pt x="268" y="8"/>
                    <a:pt x="268" y="17"/>
                  </a:cubicBezTo>
                  <a:cubicBezTo>
                    <a:pt x="268" y="177"/>
                    <a:pt x="268" y="177"/>
                    <a:pt x="268" y="177"/>
                  </a:cubicBezTo>
                  <a:cubicBezTo>
                    <a:pt x="268" y="186"/>
                    <a:pt x="260" y="194"/>
                    <a:pt x="251" y="1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23" name="Freeform 6"/>
            <p:cNvSpPr>
              <a:spLocks/>
            </p:cNvSpPr>
            <p:nvPr/>
          </p:nvSpPr>
          <p:spPr bwMode="auto">
            <a:xfrm>
              <a:off x="8682065" y="5192448"/>
              <a:ext cx="330463" cy="239586"/>
            </a:xfrm>
            <a:custGeom>
              <a:avLst/>
              <a:gdLst>
                <a:gd name="T0" fmla="*/ 251 w 268"/>
                <a:gd name="T1" fmla="*/ 194 h 194"/>
                <a:gd name="T2" fmla="*/ 17 w 268"/>
                <a:gd name="T3" fmla="*/ 194 h 194"/>
                <a:gd name="T4" fmla="*/ 0 w 268"/>
                <a:gd name="T5" fmla="*/ 177 h 194"/>
                <a:gd name="T6" fmla="*/ 0 w 268"/>
                <a:gd name="T7" fmla="*/ 17 h 194"/>
                <a:gd name="T8" fmla="*/ 17 w 268"/>
                <a:gd name="T9" fmla="*/ 0 h 194"/>
                <a:gd name="T10" fmla="*/ 251 w 268"/>
                <a:gd name="T11" fmla="*/ 0 h 194"/>
                <a:gd name="T12" fmla="*/ 268 w 268"/>
                <a:gd name="T13" fmla="*/ 17 h 194"/>
                <a:gd name="T14" fmla="*/ 268 w 268"/>
                <a:gd name="T15" fmla="*/ 177 h 194"/>
                <a:gd name="T16" fmla="*/ 251 w 268"/>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 h="194">
                  <a:moveTo>
                    <a:pt x="251" y="194"/>
                  </a:moveTo>
                  <a:cubicBezTo>
                    <a:pt x="17" y="194"/>
                    <a:pt x="17" y="194"/>
                    <a:pt x="17" y="194"/>
                  </a:cubicBezTo>
                  <a:cubicBezTo>
                    <a:pt x="7" y="194"/>
                    <a:pt x="0" y="186"/>
                    <a:pt x="0" y="177"/>
                  </a:cubicBezTo>
                  <a:cubicBezTo>
                    <a:pt x="0" y="17"/>
                    <a:pt x="0" y="17"/>
                    <a:pt x="0" y="17"/>
                  </a:cubicBezTo>
                  <a:cubicBezTo>
                    <a:pt x="0" y="8"/>
                    <a:pt x="7" y="0"/>
                    <a:pt x="17" y="0"/>
                  </a:cubicBezTo>
                  <a:cubicBezTo>
                    <a:pt x="251" y="0"/>
                    <a:pt x="251" y="0"/>
                    <a:pt x="251" y="0"/>
                  </a:cubicBezTo>
                  <a:cubicBezTo>
                    <a:pt x="260" y="0"/>
                    <a:pt x="268" y="8"/>
                    <a:pt x="268" y="17"/>
                  </a:cubicBezTo>
                  <a:cubicBezTo>
                    <a:pt x="268" y="177"/>
                    <a:pt x="268" y="177"/>
                    <a:pt x="268" y="177"/>
                  </a:cubicBezTo>
                  <a:cubicBezTo>
                    <a:pt x="268" y="186"/>
                    <a:pt x="260" y="194"/>
                    <a:pt x="251" y="19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24" name="Freeform 7"/>
            <p:cNvSpPr>
              <a:spLocks/>
            </p:cNvSpPr>
            <p:nvPr/>
          </p:nvSpPr>
          <p:spPr bwMode="auto">
            <a:xfrm>
              <a:off x="8860722" y="5328248"/>
              <a:ext cx="124440" cy="13425"/>
            </a:xfrm>
            <a:custGeom>
              <a:avLst/>
              <a:gdLst>
                <a:gd name="T0" fmla="*/ 8 w 101"/>
                <a:gd name="T1" fmla="*/ 0 h 11"/>
                <a:gd name="T2" fmla="*/ 94 w 101"/>
                <a:gd name="T3" fmla="*/ 0 h 11"/>
                <a:gd name="T4" fmla="*/ 101 w 101"/>
                <a:gd name="T5" fmla="*/ 5 h 11"/>
                <a:gd name="T6" fmla="*/ 101 w 101"/>
                <a:gd name="T7" fmla="*/ 5 h 11"/>
                <a:gd name="T8" fmla="*/ 94 w 101"/>
                <a:gd name="T9" fmla="*/ 11 h 11"/>
                <a:gd name="T10" fmla="*/ 8 w 101"/>
                <a:gd name="T11" fmla="*/ 11 h 11"/>
                <a:gd name="T12" fmla="*/ 0 w 101"/>
                <a:gd name="T13" fmla="*/ 5 h 11"/>
                <a:gd name="T14" fmla="*/ 0 w 101"/>
                <a:gd name="T15" fmla="*/ 5 h 11"/>
                <a:gd name="T16" fmla="*/ 8 w 10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
                  <a:moveTo>
                    <a:pt x="8" y="0"/>
                  </a:moveTo>
                  <a:cubicBezTo>
                    <a:pt x="94" y="0"/>
                    <a:pt x="94" y="0"/>
                    <a:pt x="94" y="0"/>
                  </a:cubicBezTo>
                  <a:cubicBezTo>
                    <a:pt x="98" y="0"/>
                    <a:pt x="101" y="2"/>
                    <a:pt x="101" y="5"/>
                  </a:cubicBezTo>
                  <a:cubicBezTo>
                    <a:pt x="101" y="5"/>
                    <a:pt x="101" y="5"/>
                    <a:pt x="101" y="5"/>
                  </a:cubicBezTo>
                  <a:cubicBezTo>
                    <a:pt x="101" y="8"/>
                    <a:pt x="98" y="11"/>
                    <a:pt x="94" y="11"/>
                  </a:cubicBezTo>
                  <a:cubicBezTo>
                    <a:pt x="8" y="11"/>
                    <a:pt x="8" y="11"/>
                    <a:pt x="8" y="11"/>
                  </a:cubicBezTo>
                  <a:cubicBezTo>
                    <a:pt x="4" y="11"/>
                    <a:pt x="0" y="8"/>
                    <a:pt x="0" y="5"/>
                  </a:cubicBezTo>
                  <a:cubicBezTo>
                    <a:pt x="0" y="5"/>
                    <a:pt x="0" y="5"/>
                    <a:pt x="0" y="5"/>
                  </a:cubicBezTo>
                  <a:cubicBezTo>
                    <a:pt x="0" y="2"/>
                    <a:pt x="4" y="0"/>
                    <a:pt x="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25" name="Freeform 8"/>
            <p:cNvSpPr>
              <a:spLocks/>
            </p:cNvSpPr>
            <p:nvPr/>
          </p:nvSpPr>
          <p:spPr bwMode="auto">
            <a:xfrm>
              <a:off x="8939723" y="5375236"/>
              <a:ext cx="45439" cy="13942"/>
            </a:xfrm>
            <a:custGeom>
              <a:avLst/>
              <a:gdLst>
                <a:gd name="T0" fmla="*/ 5 w 37"/>
                <a:gd name="T1" fmla="*/ 0 h 11"/>
                <a:gd name="T2" fmla="*/ 32 w 37"/>
                <a:gd name="T3" fmla="*/ 0 h 11"/>
                <a:gd name="T4" fmla="*/ 37 w 37"/>
                <a:gd name="T5" fmla="*/ 5 h 11"/>
                <a:gd name="T6" fmla="*/ 37 w 37"/>
                <a:gd name="T7" fmla="*/ 5 h 11"/>
                <a:gd name="T8" fmla="*/ 32 w 37"/>
                <a:gd name="T9" fmla="*/ 11 h 11"/>
                <a:gd name="T10" fmla="*/ 5 w 37"/>
                <a:gd name="T11" fmla="*/ 11 h 11"/>
                <a:gd name="T12" fmla="*/ 0 w 37"/>
                <a:gd name="T13" fmla="*/ 5 h 11"/>
                <a:gd name="T14" fmla="*/ 0 w 37"/>
                <a:gd name="T15" fmla="*/ 5 h 11"/>
                <a:gd name="T16" fmla="*/ 5 w 3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1">
                  <a:moveTo>
                    <a:pt x="5" y="0"/>
                  </a:moveTo>
                  <a:cubicBezTo>
                    <a:pt x="32" y="0"/>
                    <a:pt x="32" y="0"/>
                    <a:pt x="32" y="0"/>
                  </a:cubicBezTo>
                  <a:cubicBezTo>
                    <a:pt x="35" y="0"/>
                    <a:pt x="37" y="2"/>
                    <a:pt x="37" y="5"/>
                  </a:cubicBezTo>
                  <a:cubicBezTo>
                    <a:pt x="37" y="5"/>
                    <a:pt x="37" y="5"/>
                    <a:pt x="37" y="5"/>
                  </a:cubicBezTo>
                  <a:cubicBezTo>
                    <a:pt x="37" y="8"/>
                    <a:pt x="35" y="11"/>
                    <a:pt x="32" y="11"/>
                  </a:cubicBezTo>
                  <a:cubicBezTo>
                    <a:pt x="5" y="11"/>
                    <a:pt x="5" y="11"/>
                    <a:pt x="5" y="11"/>
                  </a:cubicBezTo>
                  <a:cubicBezTo>
                    <a:pt x="2" y="11"/>
                    <a:pt x="0" y="8"/>
                    <a:pt x="0" y="5"/>
                  </a:cubicBezTo>
                  <a:cubicBezTo>
                    <a:pt x="0" y="5"/>
                    <a:pt x="0" y="5"/>
                    <a:pt x="0" y="5"/>
                  </a:cubicBezTo>
                  <a:cubicBezTo>
                    <a:pt x="0" y="2"/>
                    <a:pt x="2" y="0"/>
                    <a:pt x="5"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26" name="Freeform 9"/>
            <p:cNvSpPr>
              <a:spLocks/>
            </p:cNvSpPr>
            <p:nvPr/>
          </p:nvSpPr>
          <p:spPr bwMode="auto">
            <a:xfrm>
              <a:off x="8860722" y="5375236"/>
              <a:ext cx="70223" cy="13942"/>
            </a:xfrm>
            <a:custGeom>
              <a:avLst/>
              <a:gdLst>
                <a:gd name="T0" fmla="*/ 6 w 57"/>
                <a:gd name="T1" fmla="*/ 0 h 11"/>
                <a:gd name="T2" fmla="*/ 52 w 57"/>
                <a:gd name="T3" fmla="*/ 0 h 11"/>
                <a:gd name="T4" fmla="*/ 57 w 57"/>
                <a:gd name="T5" fmla="*/ 5 h 11"/>
                <a:gd name="T6" fmla="*/ 57 w 57"/>
                <a:gd name="T7" fmla="*/ 5 h 11"/>
                <a:gd name="T8" fmla="*/ 52 w 57"/>
                <a:gd name="T9" fmla="*/ 11 h 11"/>
                <a:gd name="T10" fmla="*/ 6 w 57"/>
                <a:gd name="T11" fmla="*/ 11 h 11"/>
                <a:gd name="T12" fmla="*/ 0 w 57"/>
                <a:gd name="T13" fmla="*/ 5 h 11"/>
                <a:gd name="T14" fmla="*/ 0 w 57"/>
                <a:gd name="T15" fmla="*/ 5 h 11"/>
                <a:gd name="T16" fmla="*/ 6 w 5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1">
                  <a:moveTo>
                    <a:pt x="6" y="0"/>
                  </a:moveTo>
                  <a:cubicBezTo>
                    <a:pt x="52" y="0"/>
                    <a:pt x="52" y="0"/>
                    <a:pt x="52" y="0"/>
                  </a:cubicBezTo>
                  <a:cubicBezTo>
                    <a:pt x="55" y="0"/>
                    <a:pt x="57" y="2"/>
                    <a:pt x="57" y="5"/>
                  </a:cubicBezTo>
                  <a:cubicBezTo>
                    <a:pt x="57" y="5"/>
                    <a:pt x="57" y="5"/>
                    <a:pt x="57" y="5"/>
                  </a:cubicBezTo>
                  <a:cubicBezTo>
                    <a:pt x="57" y="8"/>
                    <a:pt x="55" y="11"/>
                    <a:pt x="52" y="11"/>
                  </a:cubicBezTo>
                  <a:cubicBezTo>
                    <a:pt x="6" y="11"/>
                    <a:pt x="6" y="11"/>
                    <a:pt x="6" y="11"/>
                  </a:cubicBezTo>
                  <a:cubicBezTo>
                    <a:pt x="3" y="11"/>
                    <a:pt x="0" y="8"/>
                    <a:pt x="0" y="5"/>
                  </a:cubicBezTo>
                  <a:cubicBezTo>
                    <a:pt x="0" y="5"/>
                    <a:pt x="0" y="5"/>
                    <a:pt x="0" y="5"/>
                  </a:cubicBezTo>
                  <a:cubicBezTo>
                    <a:pt x="0" y="2"/>
                    <a:pt x="3" y="0"/>
                    <a:pt x="6"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27" name="Oval 10"/>
            <p:cNvSpPr>
              <a:spLocks noChangeArrowheads="1"/>
            </p:cNvSpPr>
            <p:nvPr/>
          </p:nvSpPr>
          <p:spPr bwMode="auto">
            <a:xfrm>
              <a:off x="8944887" y="5322052"/>
              <a:ext cx="25817" cy="2581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28" name="Freeform 11"/>
            <p:cNvSpPr>
              <a:spLocks/>
            </p:cNvSpPr>
            <p:nvPr/>
          </p:nvSpPr>
          <p:spPr bwMode="auto">
            <a:xfrm>
              <a:off x="8682065" y="5192448"/>
              <a:ext cx="330463" cy="60413"/>
            </a:xfrm>
            <a:custGeom>
              <a:avLst/>
              <a:gdLst>
                <a:gd name="T0" fmla="*/ 268 w 268"/>
                <a:gd name="T1" fmla="*/ 49 h 49"/>
                <a:gd name="T2" fmla="*/ 0 w 268"/>
                <a:gd name="T3" fmla="*/ 49 h 49"/>
                <a:gd name="T4" fmla="*/ 0 w 268"/>
                <a:gd name="T5" fmla="*/ 17 h 49"/>
                <a:gd name="T6" fmla="*/ 17 w 268"/>
                <a:gd name="T7" fmla="*/ 0 h 49"/>
                <a:gd name="T8" fmla="*/ 251 w 268"/>
                <a:gd name="T9" fmla="*/ 0 h 49"/>
                <a:gd name="T10" fmla="*/ 268 w 268"/>
                <a:gd name="T11" fmla="*/ 17 h 49"/>
                <a:gd name="T12" fmla="*/ 268 w 26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68" h="49">
                  <a:moveTo>
                    <a:pt x="268" y="49"/>
                  </a:moveTo>
                  <a:cubicBezTo>
                    <a:pt x="0" y="49"/>
                    <a:pt x="0" y="49"/>
                    <a:pt x="0" y="49"/>
                  </a:cubicBezTo>
                  <a:cubicBezTo>
                    <a:pt x="0" y="17"/>
                    <a:pt x="0" y="17"/>
                    <a:pt x="0" y="17"/>
                  </a:cubicBezTo>
                  <a:cubicBezTo>
                    <a:pt x="0" y="8"/>
                    <a:pt x="7" y="0"/>
                    <a:pt x="17" y="0"/>
                  </a:cubicBezTo>
                  <a:cubicBezTo>
                    <a:pt x="251" y="0"/>
                    <a:pt x="251" y="0"/>
                    <a:pt x="251" y="0"/>
                  </a:cubicBezTo>
                  <a:cubicBezTo>
                    <a:pt x="260" y="0"/>
                    <a:pt x="268" y="8"/>
                    <a:pt x="268" y="17"/>
                  </a:cubicBezTo>
                  <a:lnTo>
                    <a:pt x="268" y="49"/>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29" name="Oval 12"/>
            <p:cNvSpPr>
              <a:spLocks noChangeArrowheads="1"/>
            </p:cNvSpPr>
            <p:nvPr/>
          </p:nvSpPr>
          <p:spPr bwMode="auto">
            <a:xfrm>
              <a:off x="8755903" y="5215684"/>
              <a:ext cx="13425" cy="13425"/>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30" name="Oval 13"/>
            <p:cNvSpPr>
              <a:spLocks noChangeArrowheads="1"/>
            </p:cNvSpPr>
            <p:nvPr/>
          </p:nvSpPr>
          <p:spPr bwMode="auto">
            <a:xfrm>
              <a:off x="8732667" y="5215684"/>
              <a:ext cx="14458" cy="13425"/>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31" name="Oval 14"/>
            <p:cNvSpPr>
              <a:spLocks noChangeArrowheads="1"/>
            </p:cNvSpPr>
            <p:nvPr/>
          </p:nvSpPr>
          <p:spPr bwMode="auto">
            <a:xfrm>
              <a:off x="8708915" y="5215684"/>
              <a:ext cx="14974" cy="13425"/>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32" name="Freeform 15"/>
            <p:cNvSpPr>
              <a:spLocks/>
            </p:cNvSpPr>
            <p:nvPr/>
          </p:nvSpPr>
          <p:spPr bwMode="auto">
            <a:xfrm>
              <a:off x="8860722" y="5281260"/>
              <a:ext cx="124440" cy="13425"/>
            </a:xfrm>
            <a:custGeom>
              <a:avLst/>
              <a:gdLst>
                <a:gd name="T0" fmla="*/ 6 w 101"/>
                <a:gd name="T1" fmla="*/ 0 h 11"/>
                <a:gd name="T2" fmla="*/ 96 w 101"/>
                <a:gd name="T3" fmla="*/ 0 h 11"/>
                <a:gd name="T4" fmla="*/ 101 w 101"/>
                <a:gd name="T5" fmla="*/ 5 h 11"/>
                <a:gd name="T6" fmla="*/ 101 w 101"/>
                <a:gd name="T7" fmla="*/ 5 h 11"/>
                <a:gd name="T8" fmla="*/ 96 w 101"/>
                <a:gd name="T9" fmla="*/ 11 h 11"/>
                <a:gd name="T10" fmla="*/ 6 w 101"/>
                <a:gd name="T11" fmla="*/ 11 h 11"/>
                <a:gd name="T12" fmla="*/ 0 w 101"/>
                <a:gd name="T13" fmla="*/ 5 h 11"/>
                <a:gd name="T14" fmla="*/ 0 w 101"/>
                <a:gd name="T15" fmla="*/ 5 h 11"/>
                <a:gd name="T16" fmla="*/ 6 w 10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
                  <a:moveTo>
                    <a:pt x="6" y="0"/>
                  </a:moveTo>
                  <a:cubicBezTo>
                    <a:pt x="96" y="0"/>
                    <a:pt x="96" y="0"/>
                    <a:pt x="96" y="0"/>
                  </a:cubicBezTo>
                  <a:cubicBezTo>
                    <a:pt x="99" y="0"/>
                    <a:pt x="101" y="2"/>
                    <a:pt x="101" y="5"/>
                  </a:cubicBezTo>
                  <a:cubicBezTo>
                    <a:pt x="101" y="5"/>
                    <a:pt x="101" y="5"/>
                    <a:pt x="101" y="5"/>
                  </a:cubicBezTo>
                  <a:cubicBezTo>
                    <a:pt x="101" y="9"/>
                    <a:pt x="99" y="11"/>
                    <a:pt x="96" y="11"/>
                  </a:cubicBezTo>
                  <a:cubicBezTo>
                    <a:pt x="6" y="11"/>
                    <a:pt x="6" y="11"/>
                    <a:pt x="6" y="11"/>
                  </a:cubicBezTo>
                  <a:cubicBezTo>
                    <a:pt x="3" y="11"/>
                    <a:pt x="0" y="9"/>
                    <a:pt x="0" y="5"/>
                  </a:cubicBezTo>
                  <a:cubicBezTo>
                    <a:pt x="0" y="5"/>
                    <a:pt x="0" y="5"/>
                    <a:pt x="0" y="5"/>
                  </a:cubicBezTo>
                  <a:cubicBezTo>
                    <a:pt x="0" y="2"/>
                    <a:pt x="3" y="0"/>
                    <a:pt x="6"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33" name="Oval 16"/>
            <p:cNvSpPr>
              <a:spLocks noChangeArrowheads="1"/>
            </p:cNvSpPr>
            <p:nvPr/>
          </p:nvSpPr>
          <p:spPr bwMode="auto">
            <a:xfrm>
              <a:off x="8863303" y="5275064"/>
              <a:ext cx="26850" cy="2581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34" name="Oval 17"/>
            <p:cNvSpPr>
              <a:spLocks noChangeArrowheads="1"/>
            </p:cNvSpPr>
            <p:nvPr/>
          </p:nvSpPr>
          <p:spPr bwMode="auto">
            <a:xfrm>
              <a:off x="8924749" y="5369039"/>
              <a:ext cx="26334" cy="2581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sp>
          <p:nvSpPr>
            <p:cNvPr id="135" name="Freeform 18"/>
            <p:cNvSpPr>
              <a:spLocks noEditPoints="1"/>
            </p:cNvSpPr>
            <p:nvPr/>
          </p:nvSpPr>
          <p:spPr bwMode="auto">
            <a:xfrm>
              <a:off x="8711497" y="5278678"/>
              <a:ext cx="108433" cy="108950"/>
            </a:xfrm>
            <a:custGeom>
              <a:avLst/>
              <a:gdLst>
                <a:gd name="T0" fmla="*/ 86 w 88"/>
                <a:gd name="T1" fmla="*/ 54 h 88"/>
                <a:gd name="T2" fmla="*/ 85 w 88"/>
                <a:gd name="T3" fmla="*/ 54 h 88"/>
                <a:gd name="T4" fmla="*/ 84 w 88"/>
                <a:gd name="T5" fmla="*/ 53 h 88"/>
                <a:gd name="T6" fmla="*/ 79 w 88"/>
                <a:gd name="T7" fmla="*/ 51 h 88"/>
                <a:gd name="T8" fmla="*/ 79 w 88"/>
                <a:gd name="T9" fmla="*/ 37 h 88"/>
                <a:gd name="T10" fmla="*/ 82 w 88"/>
                <a:gd name="T11" fmla="*/ 36 h 88"/>
                <a:gd name="T12" fmla="*/ 85 w 88"/>
                <a:gd name="T13" fmla="*/ 26 h 88"/>
                <a:gd name="T14" fmla="*/ 76 w 88"/>
                <a:gd name="T15" fmla="*/ 23 h 88"/>
                <a:gd name="T16" fmla="*/ 73 w 88"/>
                <a:gd name="T17" fmla="*/ 24 h 88"/>
                <a:gd name="T18" fmla="*/ 63 w 88"/>
                <a:gd name="T19" fmla="*/ 14 h 88"/>
                <a:gd name="T20" fmla="*/ 64 w 88"/>
                <a:gd name="T21" fmla="*/ 11 h 88"/>
                <a:gd name="T22" fmla="*/ 60 w 88"/>
                <a:gd name="T23" fmla="*/ 2 h 88"/>
                <a:gd name="T24" fmla="*/ 51 w 88"/>
                <a:gd name="T25" fmla="*/ 6 h 88"/>
                <a:gd name="T26" fmla="*/ 50 w 88"/>
                <a:gd name="T27" fmla="*/ 8 h 88"/>
                <a:gd name="T28" fmla="*/ 36 w 88"/>
                <a:gd name="T29" fmla="*/ 8 h 88"/>
                <a:gd name="T30" fmla="*/ 35 w 88"/>
                <a:gd name="T31" fmla="*/ 6 h 88"/>
                <a:gd name="T32" fmla="*/ 26 w 88"/>
                <a:gd name="T33" fmla="*/ 2 h 88"/>
                <a:gd name="T34" fmla="*/ 22 w 88"/>
                <a:gd name="T35" fmla="*/ 11 h 88"/>
                <a:gd name="T36" fmla="*/ 23 w 88"/>
                <a:gd name="T37" fmla="*/ 14 h 88"/>
                <a:gd name="T38" fmla="*/ 13 w 88"/>
                <a:gd name="T39" fmla="*/ 24 h 88"/>
                <a:gd name="T40" fmla="*/ 10 w 88"/>
                <a:gd name="T41" fmla="*/ 23 h 88"/>
                <a:gd name="T42" fmla="*/ 1 w 88"/>
                <a:gd name="T43" fmla="*/ 27 h 88"/>
                <a:gd name="T44" fmla="*/ 5 w 88"/>
                <a:gd name="T45" fmla="*/ 36 h 88"/>
                <a:gd name="T46" fmla="*/ 7 w 88"/>
                <a:gd name="T47" fmla="*/ 37 h 88"/>
                <a:gd name="T48" fmla="*/ 8 w 88"/>
                <a:gd name="T49" fmla="*/ 52 h 88"/>
                <a:gd name="T50" fmla="*/ 5 w 88"/>
                <a:gd name="T51" fmla="*/ 53 h 88"/>
                <a:gd name="T52" fmla="*/ 1 w 88"/>
                <a:gd name="T53" fmla="*/ 62 h 88"/>
                <a:gd name="T54" fmla="*/ 11 w 88"/>
                <a:gd name="T55" fmla="*/ 66 h 88"/>
                <a:gd name="T56" fmla="*/ 13 w 88"/>
                <a:gd name="T57" fmla="*/ 65 h 88"/>
                <a:gd name="T58" fmla="*/ 23 w 88"/>
                <a:gd name="T59" fmla="*/ 75 h 88"/>
                <a:gd name="T60" fmla="*/ 23 w 88"/>
                <a:gd name="T61" fmla="*/ 75 h 88"/>
                <a:gd name="T62" fmla="*/ 22 w 88"/>
                <a:gd name="T63" fmla="*/ 77 h 88"/>
                <a:gd name="T64" fmla="*/ 26 w 88"/>
                <a:gd name="T65" fmla="*/ 87 h 88"/>
                <a:gd name="T66" fmla="*/ 35 w 88"/>
                <a:gd name="T67" fmla="*/ 83 h 88"/>
                <a:gd name="T68" fmla="*/ 36 w 88"/>
                <a:gd name="T69" fmla="*/ 80 h 88"/>
                <a:gd name="T70" fmla="*/ 36 w 88"/>
                <a:gd name="T71" fmla="*/ 80 h 88"/>
                <a:gd name="T72" fmla="*/ 51 w 88"/>
                <a:gd name="T73" fmla="*/ 80 h 88"/>
                <a:gd name="T74" fmla="*/ 52 w 88"/>
                <a:gd name="T75" fmla="*/ 82 h 88"/>
                <a:gd name="T76" fmla="*/ 61 w 88"/>
                <a:gd name="T77" fmla="*/ 86 h 88"/>
                <a:gd name="T78" fmla="*/ 65 w 88"/>
                <a:gd name="T79" fmla="*/ 77 h 88"/>
                <a:gd name="T80" fmla="*/ 64 w 88"/>
                <a:gd name="T81" fmla="*/ 74 h 88"/>
                <a:gd name="T82" fmla="*/ 74 w 88"/>
                <a:gd name="T83" fmla="*/ 64 h 88"/>
                <a:gd name="T84" fmla="*/ 77 w 88"/>
                <a:gd name="T85" fmla="*/ 66 h 88"/>
                <a:gd name="T86" fmla="*/ 87 w 88"/>
                <a:gd name="T87" fmla="*/ 62 h 88"/>
                <a:gd name="T88" fmla="*/ 86 w 88"/>
                <a:gd name="T89" fmla="*/ 54 h 88"/>
                <a:gd name="T90" fmla="*/ 52 w 88"/>
                <a:gd name="T91" fmla="*/ 52 h 88"/>
                <a:gd name="T92" fmla="*/ 35 w 88"/>
                <a:gd name="T93" fmla="*/ 53 h 88"/>
                <a:gd name="T94" fmla="*/ 34 w 88"/>
                <a:gd name="T95" fmla="*/ 36 h 88"/>
                <a:gd name="T96" fmla="*/ 51 w 88"/>
                <a:gd name="T97" fmla="*/ 36 h 88"/>
                <a:gd name="T98" fmla="*/ 52 w 88"/>
                <a:gd name="T9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8" h="88">
                  <a:moveTo>
                    <a:pt x="86" y="54"/>
                  </a:moveTo>
                  <a:cubicBezTo>
                    <a:pt x="86" y="54"/>
                    <a:pt x="85" y="54"/>
                    <a:pt x="85" y="54"/>
                  </a:cubicBezTo>
                  <a:cubicBezTo>
                    <a:pt x="85" y="53"/>
                    <a:pt x="84" y="53"/>
                    <a:pt x="84" y="53"/>
                  </a:cubicBezTo>
                  <a:cubicBezTo>
                    <a:pt x="79" y="51"/>
                    <a:pt x="79" y="51"/>
                    <a:pt x="79" y="51"/>
                  </a:cubicBezTo>
                  <a:cubicBezTo>
                    <a:pt x="80" y="46"/>
                    <a:pt x="80" y="41"/>
                    <a:pt x="79" y="37"/>
                  </a:cubicBezTo>
                  <a:cubicBezTo>
                    <a:pt x="82" y="36"/>
                    <a:pt x="82" y="36"/>
                    <a:pt x="82" y="36"/>
                  </a:cubicBezTo>
                  <a:cubicBezTo>
                    <a:pt x="85" y="34"/>
                    <a:pt x="87" y="30"/>
                    <a:pt x="85" y="26"/>
                  </a:cubicBezTo>
                  <a:cubicBezTo>
                    <a:pt x="84" y="23"/>
                    <a:pt x="80" y="21"/>
                    <a:pt x="76" y="23"/>
                  </a:cubicBezTo>
                  <a:cubicBezTo>
                    <a:pt x="73" y="24"/>
                    <a:pt x="73" y="24"/>
                    <a:pt x="73" y="24"/>
                  </a:cubicBezTo>
                  <a:cubicBezTo>
                    <a:pt x="71" y="20"/>
                    <a:pt x="67" y="16"/>
                    <a:pt x="63" y="14"/>
                  </a:cubicBezTo>
                  <a:cubicBezTo>
                    <a:pt x="64" y="11"/>
                    <a:pt x="64" y="11"/>
                    <a:pt x="64" y="11"/>
                  </a:cubicBezTo>
                  <a:cubicBezTo>
                    <a:pt x="66" y="8"/>
                    <a:pt x="64" y="3"/>
                    <a:pt x="60" y="2"/>
                  </a:cubicBezTo>
                  <a:cubicBezTo>
                    <a:pt x="57" y="0"/>
                    <a:pt x="53" y="2"/>
                    <a:pt x="51" y="6"/>
                  </a:cubicBezTo>
                  <a:cubicBezTo>
                    <a:pt x="50" y="8"/>
                    <a:pt x="50" y="8"/>
                    <a:pt x="50" y="8"/>
                  </a:cubicBezTo>
                  <a:cubicBezTo>
                    <a:pt x="45" y="7"/>
                    <a:pt x="41" y="8"/>
                    <a:pt x="36" y="8"/>
                  </a:cubicBezTo>
                  <a:cubicBezTo>
                    <a:pt x="35" y="6"/>
                    <a:pt x="35" y="6"/>
                    <a:pt x="35" y="6"/>
                  </a:cubicBezTo>
                  <a:cubicBezTo>
                    <a:pt x="33" y="2"/>
                    <a:pt x="29" y="1"/>
                    <a:pt x="26" y="2"/>
                  </a:cubicBezTo>
                  <a:cubicBezTo>
                    <a:pt x="22" y="4"/>
                    <a:pt x="20" y="8"/>
                    <a:pt x="22" y="11"/>
                  </a:cubicBezTo>
                  <a:cubicBezTo>
                    <a:pt x="23" y="14"/>
                    <a:pt x="23" y="14"/>
                    <a:pt x="23" y="14"/>
                  </a:cubicBezTo>
                  <a:cubicBezTo>
                    <a:pt x="19" y="17"/>
                    <a:pt x="16" y="20"/>
                    <a:pt x="13" y="24"/>
                  </a:cubicBezTo>
                  <a:cubicBezTo>
                    <a:pt x="10" y="23"/>
                    <a:pt x="10" y="23"/>
                    <a:pt x="10" y="23"/>
                  </a:cubicBezTo>
                  <a:cubicBezTo>
                    <a:pt x="7" y="22"/>
                    <a:pt x="3" y="23"/>
                    <a:pt x="1" y="27"/>
                  </a:cubicBezTo>
                  <a:cubicBezTo>
                    <a:pt x="0" y="31"/>
                    <a:pt x="1" y="35"/>
                    <a:pt x="5" y="36"/>
                  </a:cubicBezTo>
                  <a:cubicBezTo>
                    <a:pt x="7" y="37"/>
                    <a:pt x="7" y="37"/>
                    <a:pt x="7" y="37"/>
                  </a:cubicBezTo>
                  <a:cubicBezTo>
                    <a:pt x="7" y="42"/>
                    <a:pt x="7" y="47"/>
                    <a:pt x="8" y="52"/>
                  </a:cubicBezTo>
                  <a:cubicBezTo>
                    <a:pt x="5" y="53"/>
                    <a:pt x="5" y="53"/>
                    <a:pt x="5" y="53"/>
                  </a:cubicBezTo>
                  <a:cubicBezTo>
                    <a:pt x="1" y="54"/>
                    <a:pt x="0" y="58"/>
                    <a:pt x="1" y="62"/>
                  </a:cubicBezTo>
                  <a:cubicBezTo>
                    <a:pt x="3" y="65"/>
                    <a:pt x="7" y="67"/>
                    <a:pt x="11" y="66"/>
                  </a:cubicBezTo>
                  <a:cubicBezTo>
                    <a:pt x="13" y="65"/>
                    <a:pt x="13" y="65"/>
                    <a:pt x="13" y="65"/>
                  </a:cubicBezTo>
                  <a:cubicBezTo>
                    <a:pt x="16" y="69"/>
                    <a:pt x="19" y="72"/>
                    <a:pt x="23" y="75"/>
                  </a:cubicBezTo>
                  <a:cubicBezTo>
                    <a:pt x="23" y="75"/>
                    <a:pt x="23" y="75"/>
                    <a:pt x="23" y="75"/>
                  </a:cubicBezTo>
                  <a:cubicBezTo>
                    <a:pt x="22" y="77"/>
                    <a:pt x="22" y="77"/>
                    <a:pt x="22" y="77"/>
                  </a:cubicBezTo>
                  <a:cubicBezTo>
                    <a:pt x="21" y="81"/>
                    <a:pt x="23" y="85"/>
                    <a:pt x="26" y="87"/>
                  </a:cubicBezTo>
                  <a:cubicBezTo>
                    <a:pt x="30" y="88"/>
                    <a:pt x="34" y="86"/>
                    <a:pt x="35" y="83"/>
                  </a:cubicBezTo>
                  <a:cubicBezTo>
                    <a:pt x="36" y="80"/>
                    <a:pt x="36" y="80"/>
                    <a:pt x="36" y="80"/>
                  </a:cubicBezTo>
                  <a:cubicBezTo>
                    <a:pt x="36" y="80"/>
                    <a:pt x="36" y="80"/>
                    <a:pt x="36" y="80"/>
                  </a:cubicBezTo>
                  <a:cubicBezTo>
                    <a:pt x="41" y="81"/>
                    <a:pt x="46" y="81"/>
                    <a:pt x="51" y="80"/>
                  </a:cubicBezTo>
                  <a:cubicBezTo>
                    <a:pt x="52" y="82"/>
                    <a:pt x="52" y="82"/>
                    <a:pt x="52" y="82"/>
                  </a:cubicBezTo>
                  <a:cubicBezTo>
                    <a:pt x="53" y="86"/>
                    <a:pt x="57" y="88"/>
                    <a:pt x="61" y="86"/>
                  </a:cubicBezTo>
                  <a:cubicBezTo>
                    <a:pt x="65" y="85"/>
                    <a:pt x="66" y="81"/>
                    <a:pt x="65" y="77"/>
                  </a:cubicBezTo>
                  <a:cubicBezTo>
                    <a:pt x="64" y="74"/>
                    <a:pt x="64" y="74"/>
                    <a:pt x="64" y="74"/>
                  </a:cubicBezTo>
                  <a:cubicBezTo>
                    <a:pt x="68" y="72"/>
                    <a:pt x="71" y="68"/>
                    <a:pt x="74" y="64"/>
                  </a:cubicBezTo>
                  <a:cubicBezTo>
                    <a:pt x="77" y="66"/>
                    <a:pt x="77" y="66"/>
                    <a:pt x="77" y="66"/>
                  </a:cubicBezTo>
                  <a:cubicBezTo>
                    <a:pt x="81" y="67"/>
                    <a:pt x="86" y="65"/>
                    <a:pt x="87" y="62"/>
                  </a:cubicBezTo>
                  <a:cubicBezTo>
                    <a:pt x="88" y="59"/>
                    <a:pt x="88" y="56"/>
                    <a:pt x="86" y="54"/>
                  </a:cubicBezTo>
                  <a:close/>
                  <a:moveTo>
                    <a:pt x="52" y="52"/>
                  </a:moveTo>
                  <a:cubicBezTo>
                    <a:pt x="47" y="57"/>
                    <a:pt x="40" y="57"/>
                    <a:pt x="35" y="53"/>
                  </a:cubicBezTo>
                  <a:cubicBezTo>
                    <a:pt x="30" y="48"/>
                    <a:pt x="30" y="41"/>
                    <a:pt x="34" y="36"/>
                  </a:cubicBezTo>
                  <a:cubicBezTo>
                    <a:pt x="39" y="31"/>
                    <a:pt x="47" y="31"/>
                    <a:pt x="51" y="36"/>
                  </a:cubicBezTo>
                  <a:cubicBezTo>
                    <a:pt x="56" y="40"/>
                    <a:pt x="56" y="48"/>
                    <a:pt x="52"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2"/>
                </a:solidFill>
              </a:endParaRPr>
            </a:p>
          </p:txBody>
        </p:sp>
      </p:grpSp>
      <p:sp>
        <p:nvSpPr>
          <p:cNvPr id="138" name="TextBox 137">
            <a:extLst>
              <a:ext uri="{FF2B5EF4-FFF2-40B4-BE49-F238E27FC236}">
                <a16:creationId xmlns:a16="http://schemas.microsoft.com/office/drawing/2014/main" id="{73DEA016-E065-4BBD-9515-17EDF3FD6136}"/>
              </a:ext>
            </a:extLst>
          </p:cNvPr>
          <p:cNvSpPr txBox="1">
            <a:spLocks noChangeArrowheads="1"/>
          </p:cNvSpPr>
          <p:nvPr/>
        </p:nvSpPr>
        <p:spPr bwMode="auto">
          <a:xfrm>
            <a:off x="6406923" y="3669035"/>
            <a:ext cx="887968" cy="238527"/>
          </a:xfrm>
          <a:prstGeom prst="rect">
            <a:avLst/>
          </a:prstGeom>
          <a:noFill/>
          <a:ln w="9525">
            <a:noFill/>
            <a:miter lim="800000"/>
            <a:headEnd/>
            <a:tailEnd/>
          </a:ln>
        </p:spPr>
        <p:txBody>
          <a:bodyPr wrap="square">
            <a:spAutoFit/>
          </a:bodyPr>
          <a:lstStyle/>
          <a:p>
            <a:pPr marL="0" marR="0" lvl="0" indent="0" algn="ctr" defTabSz="457200" rtl="0" eaLnBrk="1" fontAlgn="base" latinLnBrk="0" hangingPunct="1">
              <a:lnSpc>
                <a:spcPct val="95000"/>
              </a:lnSpc>
              <a:spcBef>
                <a:spcPct val="0"/>
              </a:spcBef>
              <a:spcAft>
                <a:spcPct val="0"/>
              </a:spcAft>
              <a:buClrTx/>
              <a:buSzTx/>
              <a:buFontTx/>
              <a:buNone/>
              <a:tabLst/>
              <a:defRPr/>
            </a:pPr>
            <a:r>
              <a:rPr kumimoji="0" lang="en-US" sz="1000" b="0" i="0" u="none" strike="noStrike" kern="1200" cap="none" spc="0" normalizeH="0" baseline="0" noProof="0" dirty="0">
                <a:ln>
                  <a:noFill/>
                </a:ln>
                <a:effectLst/>
                <a:uLnTx/>
                <a:uFillTx/>
                <a:latin typeface="+mn-lt"/>
                <a:ea typeface="Avenir Book" charset="0"/>
                <a:cs typeface="Avenir Book" charset="0"/>
              </a:rPr>
              <a:t>Cloud</a:t>
            </a:r>
          </a:p>
        </p:txBody>
      </p:sp>
      <p:grpSp>
        <p:nvGrpSpPr>
          <p:cNvPr id="139" name="Group 138"/>
          <p:cNvGrpSpPr>
            <a:grpSpLocks noChangeAspect="1"/>
          </p:cNvGrpSpPr>
          <p:nvPr/>
        </p:nvGrpSpPr>
        <p:grpSpPr>
          <a:xfrm>
            <a:off x="6529663" y="3270481"/>
            <a:ext cx="642488" cy="318263"/>
            <a:chOff x="836085" y="1496592"/>
            <a:chExt cx="538984" cy="266991"/>
          </a:xfrm>
          <a:solidFill>
            <a:schemeClr val="tx2"/>
          </a:solidFill>
        </p:grpSpPr>
        <p:sp>
          <p:nvSpPr>
            <p:cNvPr id="140" name="Freeform 751"/>
            <p:cNvSpPr>
              <a:spLocks/>
            </p:cNvSpPr>
            <p:nvPr/>
          </p:nvSpPr>
          <p:spPr bwMode="auto">
            <a:xfrm>
              <a:off x="836085" y="1647587"/>
              <a:ext cx="538984" cy="115996"/>
            </a:xfrm>
            <a:custGeom>
              <a:avLst/>
              <a:gdLst>
                <a:gd name="T0" fmla="*/ 204 w 228"/>
                <a:gd name="T1" fmla="*/ 49 h 49"/>
                <a:gd name="T2" fmla="*/ 24 w 228"/>
                <a:gd name="T3" fmla="*/ 49 h 49"/>
                <a:gd name="T4" fmla="*/ 0 w 228"/>
                <a:gd name="T5" fmla="*/ 25 h 49"/>
                <a:gd name="T6" fmla="*/ 0 w 228"/>
                <a:gd name="T7" fmla="*/ 25 h 49"/>
                <a:gd name="T8" fmla="*/ 24 w 228"/>
                <a:gd name="T9" fmla="*/ 0 h 49"/>
                <a:gd name="T10" fmla="*/ 204 w 228"/>
                <a:gd name="T11" fmla="*/ 0 h 49"/>
                <a:gd name="T12" fmla="*/ 228 w 228"/>
                <a:gd name="T13" fmla="*/ 25 h 49"/>
                <a:gd name="T14" fmla="*/ 228 w 228"/>
                <a:gd name="T15" fmla="*/ 25 h 49"/>
                <a:gd name="T16" fmla="*/ 204 w 22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9">
                  <a:moveTo>
                    <a:pt x="204" y="49"/>
                  </a:moveTo>
                  <a:cubicBezTo>
                    <a:pt x="24" y="49"/>
                    <a:pt x="24" y="49"/>
                    <a:pt x="24" y="49"/>
                  </a:cubicBezTo>
                  <a:cubicBezTo>
                    <a:pt x="11" y="49"/>
                    <a:pt x="0" y="38"/>
                    <a:pt x="0" y="25"/>
                  </a:cubicBezTo>
                  <a:cubicBezTo>
                    <a:pt x="0" y="25"/>
                    <a:pt x="0" y="25"/>
                    <a:pt x="0" y="25"/>
                  </a:cubicBezTo>
                  <a:cubicBezTo>
                    <a:pt x="0" y="11"/>
                    <a:pt x="11" y="0"/>
                    <a:pt x="24" y="0"/>
                  </a:cubicBezTo>
                  <a:cubicBezTo>
                    <a:pt x="204" y="0"/>
                    <a:pt x="204" y="0"/>
                    <a:pt x="204" y="0"/>
                  </a:cubicBezTo>
                  <a:cubicBezTo>
                    <a:pt x="217" y="0"/>
                    <a:pt x="228" y="11"/>
                    <a:pt x="228" y="25"/>
                  </a:cubicBezTo>
                  <a:cubicBezTo>
                    <a:pt x="228" y="25"/>
                    <a:pt x="228" y="25"/>
                    <a:pt x="228" y="25"/>
                  </a:cubicBezTo>
                  <a:cubicBezTo>
                    <a:pt x="228" y="38"/>
                    <a:pt x="217" y="49"/>
                    <a:pt x="204"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41" name="Freeform 752"/>
            <p:cNvSpPr>
              <a:spLocks/>
            </p:cNvSpPr>
            <p:nvPr/>
          </p:nvSpPr>
          <p:spPr bwMode="auto">
            <a:xfrm>
              <a:off x="955081" y="1571590"/>
              <a:ext cx="382988" cy="115996"/>
            </a:xfrm>
            <a:custGeom>
              <a:avLst/>
              <a:gdLst>
                <a:gd name="T0" fmla="*/ 137 w 162"/>
                <a:gd name="T1" fmla="*/ 49 h 49"/>
                <a:gd name="T2" fmla="*/ 24 w 162"/>
                <a:gd name="T3" fmla="*/ 49 h 49"/>
                <a:gd name="T4" fmla="*/ 0 w 162"/>
                <a:gd name="T5" fmla="*/ 25 h 49"/>
                <a:gd name="T6" fmla="*/ 0 w 162"/>
                <a:gd name="T7" fmla="*/ 25 h 49"/>
                <a:gd name="T8" fmla="*/ 24 w 162"/>
                <a:gd name="T9" fmla="*/ 0 h 49"/>
                <a:gd name="T10" fmla="*/ 137 w 162"/>
                <a:gd name="T11" fmla="*/ 0 h 49"/>
                <a:gd name="T12" fmla="*/ 162 w 162"/>
                <a:gd name="T13" fmla="*/ 25 h 49"/>
                <a:gd name="T14" fmla="*/ 162 w 162"/>
                <a:gd name="T15" fmla="*/ 25 h 49"/>
                <a:gd name="T16" fmla="*/ 137 w 162"/>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49">
                  <a:moveTo>
                    <a:pt x="137" y="49"/>
                  </a:moveTo>
                  <a:cubicBezTo>
                    <a:pt x="24" y="49"/>
                    <a:pt x="24" y="49"/>
                    <a:pt x="24" y="49"/>
                  </a:cubicBezTo>
                  <a:cubicBezTo>
                    <a:pt x="11" y="49"/>
                    <a:pt x="0" y="38"/>
                    <a:pt x="0" y="25"/>
                  </a:cubicBezTo>
                  <a:cubicBezTo>
                    <a:pt x="0" y="25"/>
                    <a:pt x="0" y="25"/>
                    <a:pt x="0" y="25"/>
                  </a:cubicBezTo>
                  <a:cubicBezTo>
                    <a:pt x="0" y="11"/>
                    <a:pt x="11" y="0"/>
                    <a:pt x="24" y="0"/>
                  </a:cubicBezTo>
                  <a:cubicBezTo>
                    <a:pt x="137" y="0"/>
                    <a:pt x="137" y="0"/>
                    <a:pt x="137" y="0"/>
                  </a:cubicBezTo>
                  <a:cubicBezTo>
                    <a:pt x="151" y="0"/>
                    <a:pt x="162" y="11"/>
                    <a:pt x="162" y="25"/>
                  </a:cubicBezTo>
                  <a:cubicBezTo>
                    <a:pt x="162" y="25"/>
                    <a:pt x="162" y="25"/>
                    <a:pt x="162" y="25"/>
                  </a:cubicBezTo>
                  <a:cubicBezTo>
                    <a:pt x="162" y="38"/>
                    <a:pt x="151" y="49"/>
                    <a:pt x="137"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42" name="Freeform 753"/>
            <p:cNvSpPr>
              <a:spLocks/>
            </p:cNvSpPr>
            <p:nvPr/>
          </p:nvSpPr>
          <p:spPr bwMode="auto">
            <a:xfrm>
              <a:off x="1106076" y="1496592"/>
              <a:ext cx="181994" cy="115996"/>
            </a:xfrm>
            <a:custGeom>
              <a:avLst/>
              <a:gdLst>
                <a:gd name="T0" fmla="*/ 52 w 77"/>
                <a:gd name="T1" fmla="*/ 49 h 49"/>
                <a:gd name="T2" fmla="*/ 24 w 77"/>
                <a:gd name="T3" fmla="*/ 49 h 49"/>
                <a:gd name="T4" fmla="*/ 0 w 77"/>
                <a:gd name="T5" fmla="*/ 24 h 49"/>
                <a:gd name="T6" fmla="*/ 0 w 77"/>
                <a:gd name="T7" fmla="*/ 24 h 49"/>
                <a:gd name="T8" fmla="*/ 24 w 77"/>
                <a:gd name="T9" fmla="*/ 0 h 49"/>
                <a:gd name="T10" fmla="*/ 52 w 77"/>
                <a:gd name="T11" fmla="*/ 0 h 49"/>
                <a:gd name="T12" fmla="*/ 77 w 77"/>
                <a:gd name="T13" fmla="*/ 24 h 49"/>
                <a:gd name="T14" fmla="*/ 77 w 77"/>
                <a:gd name="T15" fmla="*/ 24 h 49"/>
                <a:gd name="T16" fmla="*/ 52 w 7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9">
                  <a:moveTo>
                    <a:pt x="52" y="49"/>
                  </a:moveTo>
                  <a:cubicBezTo>
                    <a:pt x="24" y="49"/>
                    <a:pt x="24" y="49"/>
                    <a:pt x="24" y="49"/>
                  </a:cubicBezTo>
                  <a:cubicBezTo>
                    <a:pt x="11" y="49"/>
                    <a:pt x="0" y="38"/>
                    <a:pt x="0" y="24"/>
                  </a:cubicBezTo>
                  <a:cubicBezTo>
                    <a:pt x="0" y="24"/>
                    <a:pt x="0" y="24"/>
                    <a:pt x="0" y="24"/>
                  </a:cubicBezTo>
                  <a:cubicBezTo>
                    <a:pt x="0" y="11"/>
                    <a:pt x="11" y="0"/>
                    <a:pt x="24" y="0"/>
                  </a:cubicBezTo>
                  <a:cubicBezTo>
                    <a:pt x="52" y="0"/>
                    <a:pt x="52" y="0"/>
                    <a:pt x="52" y="0"/>
                  </a:cubicBezTo>
                  <a:cubicBezTo>
                    <a:pt x="66" y="0"/>
                    <a:pt x="77" y="11"/>
                    <a:pt x="77" y="24"/>
                  </a:cubicBezTo>
                  <a:cubicBezTo>
                    <a:pt x="77" y="24"/>
                    <a:pt x="77" y="24"/>
                    <a:pt x="77" y="24"/>
                  </a:cubicBezTo>
                  <a:cubicBezTo>
                    <a:pt x="77" y="38"/>
                    <a:pt x="66" y="49"/>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grpSp>
      <p:sp>
        <p:nvSpPr>
          <p:cNvPr id="145" name="TextBox 144">
            <a:extLst>
              <a:ext uri="{FF2B5EF4-FFF2-40B4-BE49-F238E27FC236}">
                <a16:creationId xmlns:a16="http://schemas.microsoft.com/office/drawing/2014/main" id="{B487B133-F07F-42E4-AB64-349C8C39937F}"/>
              </a:ext>
            </a:extLst>
          </p:cNvPr>
          <p:cNvSpPr txBox="1">
            <a:spLocks noChangeArrowheads="1"/>
          </p:cNvSpPr>
          <p:nvPr/>
        </p:nvSpPr>
        <p:spPr bwMode="auto">
          <a:xfrm>
            <a:off x="7432758" y="3669035"/>
            <a:ext cx="941378" cy="238527"/>
          </a:xfrm>
          <a:prstGeom prst="rect">
            <a:avLst/>
          </a:prstGeom>
          <a:noFill/>
          <a:ln w="9525">
            <a:noFill/>
            <a:miter lim="800000"/>
            <a:headEnd/>
            <a:tailEnd/>
          </a:ln>
        </p:spPr>
        <p:txBody>
          <a:bodyPr wrap="square">
            <a:spAutoFit/>
          </a:bodyPr>
          <a:lstStyle/>
          <a:p>
            <a:pPr marL="0" marR="0" lvl="0" indent="0" algn="ctr" defTabSz="457200" rtl="0" eaLnBrk="1" fontAlgn="base" latinLnBrk="0" hangingPunct="1">
              <a:lnSpc>
                <a:spcPct val="95000"/>
              </a:lnSpc>
              <a:spcBef>
                <a:spcPct val="0"/>
              </a:spcBef>
              <a:spcAft>
                <a:spcPct val="0"/>
              </a:spcAft>
              <a:buClrTx/>
              <a:buSzTx/>
              <a:buFontTx/>
              <a:buNone/>
              <a:tabLst/>
              <a:defRPr/>
            </a:pPr>
            <a:r>
              <a:rPr kumimoji="0" lang="en-US" sz="1000" b="0" i="0" u="none" strike="noStrike" kern="1200" cap="none" spc="0" normalizeH="0" baseline="0" noProof="0" dirty="0">
                <a:ln>
                  <a:noFill/>
                </a:ln>
                <a:effectLst/>
                <a:uLnTx/>
                <a:uFillTx/>
                <a:latin typeface="+mn-lt"/>
                <a:ea typeface="Avenir Book" charset="0"/>
                <a:cs typeface="Avenir Book" charset="0"/>
              </a:rPr>
              <a:t>Network</a:t>
            </a:r>
          </a:p>
        </p:txBody>
      </p:sp>
      <p:grpSp>
        <p:nvGrpSpPr>
          <p:cNvPr id="195" name="Group 194"/>
          <p:cNvGrpSpPr/>
          <p:nvPr/>
        </p:nvGrpSpPr>
        <p:grpSpPr>
          <a:xfrm>
            <a:off x="7716614" y="3278128"/>
            <a:ext cx="373666" cy="373666"/>
            <a:chOff x="7716614" y="3319692"/>
            <a:chExt cx="373666" cy="373666"/>
          </a:xfrm>
        </p:grpSpPr>
        <p:sp>
          <p:nvSpPr>
            <p:cNvPr id="147" name="Freeform 11"/>
            <p:cNvSpPr>
              <a:spLocks/>
            </p:cNvSpPr>
            <p:nvPr/>
          </p:nvSpPr>
          <p:spPr bwMode="auto">
            <a:xfrm>
              <a:off x="7716614" y="3319692"/>
              <a:ext cx="373666" cy="373666"/>
            </a:xfrm>
            <a:custGeom>
              <a:avLst/>
              <a:gdLst>
                <a:gd name="T0" fmla="*/ 1255 w 1256"/>
                <a:gd name="T1" fmla="*/ 660 h 1256"/>
                <a:gd name="T2" fmla="*/ 1243 w 1256"/>
                <a:gd name="T3" fmla="*/ 754 h 1256"/>
                <a:gd name="T4" fmla="*/ 1218 w 1256"/>
                <a:gd name="T5" fmla="*/ 845 h 1256"/>
                <a:gd name="T6" fmla="*/ 1180 w 1256"/>
                <a:gd name="T7" fmla="*/ 928 h 1256"/>
                <a:gd name="T8" fmla="*/ 1132 w 1256"/>
                <a:gd name="T9" fmla="*/ 1004 h 1256"/>
                <a:gd name="T10" fmla="*/ 1071 w 1256"/>
                <a:gd name="T11" fmla="*/ 1073 h 1256"/>
                <a:gd name="T12" fmla="*/ 1004 w 1256"/>
                <a:gd name="T13" fmla="*/ 1132 h 1256"/>
                <a:gd name="T14" fmla="*/ 928 w 1256"/>
                <a:gd name="T15" fmla="*/ 1181 h 1256"/>
                <a:gd name="T16" fmla="*/ 843 w 1256"/>
                <a:gd name="T17" fmla="*/ 1218 h 1256"/>
                <a:gd name="T18" fmla="*/ 754 w 1256"/>
                <a:gd name="T19" fmla="*/ 1243 h 1256"/>
                <a:gd name="T20" fmla="*/ 660 w 1256"/>
                <a:gd name="T21" fmla="*/ 1256 h 1256"/>
                <a:gd name="T22" fmla="*/ 595 w 1256"/>
                <a:gd name="T23" fmla="*/ 1256 h 1256"/>
                <a:gd name="T24" fmla="*/ 500 w 1256"/>
                <a:gd name="T25" fmla="*/ 1243 h 1256"/>
                <a:gd name="T26" fmla="*/ 411 w 1256"/>
                <a:gd name="T27" fmla="*/ 1218 h 1256"/>
                <a:gd name="T28" fmla="*/ 328 w 1256"/>
                <a:gd name="T29" fmla="*/ 1181 h 1256"/>
                <a:gd name="T30" fmla="*/ 252 w 1256"/>
                <a:gd name="T31" fmla="*/ 1132 h 1256"/>
                <a:gd name="T32" fmla="*/ 183 w 1256"/>
                <a:gd name="T33" fmla="*/ 1073 h 1256"/>
                <a:gd name="T34" fmla="*/ 124 w 1256"/>
                <a:gd name="T35" fmla="*/ 1004 h 1256"/>
                <a:gd name="T36" fmla="*/ 75 w 1256"/>
                <a:gd name="T37" fmla="*/ 928 h 1256"/>
                <a:gd name="T38" fmla="*/ 36 w 1256"/>
                <a:gd name="T39" fmla="*/ 845 h 1256"/>
                <a:gd name="T40" fmla="*/ 13 w 1256"/>
                <a:gd name="T41" fmla="*/ 754 h 1256"/>
                <a:gd name="T42" fmla="*/ 0 w 1256"/>
                <a:gd name="T43" fmla="*/ 660 h 1256"/>
                <a:gd name="T44" fmla="*/ 0 w 1256"/>
                <a:gd name="T45" fmla="*/ 596 h 1256"/>
                <a:gd name="T46" fmla="*/ 13 w 1256"/>
                <a:gd name="T47" fmla="*/ 502 h 1256"/>
                <a:gd name="T48" fmla="*/ 36 w 1256"/>
                <a:gd name="T49" fmla="*/ 411 h 1256"/>
                <a:gd name="T50" fmla="*/ 75 w 1256"/>
                <a:gd name="T51" fmla="*/ 328 h 1256"/>
                <a:gd name="T52" fmla="*/ 124 w 1256"/>
                <a:gd name="T53" fmla="*/ 252 h 1256"/>
                <a:gd name="T54" fmla="*/ 183 w 1256"/>
                <a:gd name="T55" fmla="*/ 183 h 1256"/>
                <a:gd name="T56" fmla="*/ 252 w 1256"/>
                <a:gd name="T57" fmla="*/ 124 h 1256"/>
                <a:gd name="T58" fmla="*/ 328 w 1256"/>
                <a:gd name="T59" fmla="*/ 75 h 1256"/>
                <a:gd name="T60" fmla="*/ 411 w 1256"/>
                <a:gd name="T61" fmla="*/ 38 h 1256"/>
                <a:gd name="T62" fmla="*/ 500 w 1256"/>
                <a:gd name="T63" fmla="*/ 13 h 1256"/>
                <a:gd name="T64" fmla="*/ 595 w 1256"/>
                <a:gd name="T65" fmla="*/ 0 h 1256"/>
                <a:gd name="T66" fmla="*/ 660 w 1256"/>
                <a:gd name="T67" fmla="*/ 0 h 1256"/>
                <a:gd name="T68" fmla="*/ 754 w 1256"/>
                <a:gd name="T69" fmla="*/ 13 h 1256"/>
                <a:gd name="T70" fmla="*/ 843 w 1256"/>
                <a:gd name="T71" fmla="*/ 38 h 1256"/>
                <a:gd name="T72" fmla="*/ 928 w 1256"/>
                <a:gd name="T73" fmla="*/ 75 h 1256"/>
                <a:gd name="T74" fmla="*/ 1004 w 1256"/>
                <a:gd name="T75" fmla="*/ 124 h 1256"/>
                <a:gd name="T76" fmla="*/ 1071 w 1256"/>
                <a:gd name="T77" fmla="*/ 183 h 1256"/>
                <a:gd name="T78" fmla="*/ 1132 w 1256"/>
                <a:gd name="T79" fmla="*/ 252 h 1256"/>
                <a:gd name="T80" fmla="*/ 1180 w 1256"/>
                <a:gd name="T81" fmla="*/ 328 h 1256"/>
                <a:gd name="T82" fmla="*/ 1218 w 1256"/>
                <a:gd name="T83" fmla="*/ 411 h 1256"/>
                <a:gd name="T84" fmla="*/ 1243 w 1256"/>
                <a:gd name="T85" fmla="*/ 502 h 1256"/>
                <a:gd name="T86" fmla="*/ 1255 w 1256"/>
                <a:gd name="T87" fmla="*/ 59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6" h="1256">
                  <a:moveTo>
                    <a:pt x="1256" y="628"/>
                  </a:moveTo>
                  <a:lnTo>
                    <a:pt x="1256" y="628"/>
                  </a:lnTo>
                  <a:lnTo>
                    <a:pt x="1255" y="660"/>
                  </a:lnTo>
                  <a:lnTo>
                    <a:pt x="1253" y="692"/>
                  </a:lnTo>
                  <a:lnTo>
                    <a:pt x="1248" y="724"/>
                  </a:lnTo>
                  <a:lnTo>
                    <a:pt x="1243" y="754"/>
                  </a:lnTo>
                  <a:lnTo>
                    <a:pt x="1236" y="786"/>
                  </a:lnTo>
                  <a:lnTo>
                    <a:pt x="1228" y="815"/>
                  </a:lnTo>
                  <a:lnTo>
                    <a:pt x="1218" y="845"/>
                  </a:lnTo>
                  <a:lnTo>
                    <a:pt x="1207" y="872"/>
                  </a:lnTo>
                  <a:lnTo>
                    <a:pt x="1194" y="901"/>
                  </a:lnTo>
                  <a:lnTo>
                    <a:pt x="1180" y="928"/>
                  </a:lnTo>
                  <a:lnTo>
                    <a:pt x="1165" y="953"/>
                  </a:lnTo>
                  <a:lnTo>
                    <a:pt x="1149" y="979"/>
                  </a:lnTo>
                  <a:lnTo>
                    <a:pt x="1132" y="1004"/>
                  </a:lnTo>
                  <a:lnTo>
                    <a:pt x="1113" y="1028"/>
                  </a:lnTo>
                  <a:lnTo>
                    <a:pt x="1094" y="1051"/>
                  </a:lnTo>
                  <a:lnTo>
                    <a:pt x="1071" y="1073"/>
                  </a:lnTo>
                  <a:lnTo>
                    <a:pt x="1051" y="1094"/>
                  </a:lnTo>
                  <a:lnTo>
                    <a:pt x="1027" y="1113"/>
                  </a:lnTo>
                  <a:lnTo>
                    <a:pt x="1004" y="1132"/>
                  </a:lnTo>
                  <a:lnTo>
                    <a:pt x="979" y="1149"/>
                  </a:lnTo>
                  <a:lnTo>
                    <a:pt x="953" y="1165"/>
                  </a:lnTo>
                  <a:lnTo>
                    <a:pt x="928" y="1181"/>
                  </a:lnTo>
                  <a:lnTo>
                    <a:pt x="901" y="1194"/>
                  </a:lnTo>
                  <a:lnTo>
                    <a:pt x="872" y="1207"/>
                  </a:lnTo>
                  <a:lnTo>
                    <a:pt x="843" y="1218"/>
                  </a:lnTo>
                  <a:lnTo>
                    <a:pt x="815" y="1228"/>
                  </a:lnTo>
                  <a:lnTo>
                    <a:pt x="784" y="1237"/>
                  </a:lnTo>
                  <a:lnTo>
                    <a:pt x="754" y="1243"/>
                  </a:lnTo>
                  <a:lnTo>
                    <a:pt x="724" y="1250"/>
                  </a:lnTo>
                  <a:lnTo>
                    <a:pt x="692" y="1253"/>
                  </a:lnTo>
                  <a:lnTo>
                    <a:pt x="660" y="1256"/>
                  </a:lnTo>
                  <a:lnTo>
                    <a:pt x="628" y="1256"/>
                  </a:lnTo>
                  <a:lnTo>
                    <a:pt x="628" y="1256"/>
                  </a:lnTo>
                  <a:lnTo>
                    <a:pt x="595" y="1256"/>
                  </a:lnTo>
                  <a:lnTo>
                    <a:pt x="563" y="1253"/>
                  </a:lnTo>
                  <a:lnTo>
                    <a:pt x="532" y="1250"/>
                  </a:lnTo>
                  <a:lnTo>
                    <a:pt x="500" y="1243"/>
                  </a:lnTo>
                  <a:lnTo>
                    <a:pt x="470" y="1237"/>
                  </a:lnTo>
                  <a:lnTo>
                    <a:pt x="441" y="1228"/>
                  </a:lnTo>
                  <a:lnTo>
                    <a:pt x="411" y="1218"/>
                  </a:lnTo>
                  <a:lnTo>
                    <a:pt x="382" y="1207"/>
                  </a:lnTo>
                  <a:lnTo>
                    <a:pt x="355" y="1194"/>
                  </a:lnTo>
                  <a:lnTo>
                    <a:pt x="328" y="1181"/>
                  </a:lnTo>
                  <a:lnTo>
                    <a:pt x="301" y="1165"/>
                  </a:lnTo>
                  <a:lnTo>
                    <a:pt x="276" y="1149"/>
                  </a:lnTo>
                  <a:lnTo>
                    <a:pt x="252" y="1132"/>
                  </a:lnTo>
                  <a:lnTo>
                    <a:pt x="228" y="1113"/>
                  </a:lnTo>
                  <a:lnTo>
                    <a:pt x="205" y="1094"/>
                  </a:lnTo>
                  <a:lnTo>
                    <a:pt x="183" y="1073"/>
                  </a:lnTo>
                  <a:lnTo>
                    <a:pt x="162" y="1051"/>
                  </a:lnTo>
                  <a:lnTo>
                    <a:pt x="143" y="1028"/>
                  </a:lnTo>
                  <a:lnTo>
                    <a:pt x="124" y="1004"/>
                  </a:lnTo>
                  <a:lnTo>
                    <a:pt x="107" y="979"/>
                  </a:lnTo>
                  <a:lnTo>
                    <a:pt x="91" y="953"/>
                  </a:lnTo>
                  <a:lnTo>
                    <a:pt x="75" y="928"/>
                  </a:lnTo>
                  <a:lnTo>
                    <a:pt x="60" y="901"/>
                  </a:lnTo>
                  <a:lnTo>
                    <a:pt x="49" y="872"/>
                  </a:lnTo>
                  <a:lnTo>
                    <a:pt x="36" y="845"/>
                  </a:lnTo>
                  <a:lnTo>
                    <a:pt x="27" y="815"/>
                  </a:lnTo>
                  <a:lnTo>
                    <a:pt x="19" y="786"/>
                  </a:lnTo>
                  <a:lnTo>
                    <a:pt x="13" y="754"/>
                  </a:lnTo>
                  <a:lnTo>
                    <a:pt x="6" y="724"/>
                  </a:lnTo>
                  <a:lnTo>
                    <a:pt x="3" y="692"/>
                  </a:lnTo>
                  <a:lnTo>
                    <a:pt x="0" y="660"/>
                  </a:lnTo>
                  <a:lnTo>
                    <a:pt x="0" y="628"/>
                  </a:lnTo>
                  <a:lnTo>
                    <a:pt x="0" y="628"/>
                  </a:lnTo>
                  <a:lnTo>
                    <a:pt x="0" y="596"/>
                  </a:lnTo>
                  <a:lnTo>
                    <a:pt x="3" y="564"/>
                  </a:lnTo>
                  <a:lnTo>
                    <a:pt x="6" y="532"/>
                  </a:lnTo>
                  <a:lnTo>
                    <a:pt x="13" y="502"/>
                  </a:lnTo>
                  <a:lnTo>
                    <a:pt x="19" y="470"/>
                  </a:lnTo>
                  <a:lnTo>
                    <a:pt x="27" y="441"/>
                  </a:lnTo>
                  <a:lnTo>
                    <a:pt x="36" y="411"/>
                  </a:lnTo>
                  <a:lnTo>
                    <a:pt x="49" y="384"/>
                  </a:lnTo>
                  <a:lnTo>
                    <a:pt x="60" y="355"/>
                  </a:lnTo>
                  <a:lnTo>
                    <a:pt x="75" y="328"/>
                  </a:lnTo>
                  <a:lnTo>
                    <a:pt x="91" y="303"/>
                  </a:lnTo>
                  <a:lnTo>
                    <a:pt x="107" y="277"/>
                  </a:lnTo>
                  <a:lnTo>
                    <a:pt x="124" y="252"/>
                  </a:lnTo>
                  <a:lnTo>
                    <a:pt x="143" y="228"/>
                  </a:lnTo>
                  <a:lnTo>
                    <a:pt x="162" y="205"/>
                  </a:lnTo>
                  <a:lnTo>
                    <a:pt x="183" y="183"/>
                  </a:lnTo>
                  <a:lnTo>
                    <a:pt x="205" y="162"/>
                  </a:lnTo>
                  <a:lnTo>
                    <a:pt x="228" y="143"/>
                  </a:lnTo>
                  <a:lnTo>
                    <a:pt x="252" y="124"/>
                  </a:lnTo>
                  <a:lnTo>
                    <a:pt x="276" y="107"/>
                  </a:lnTo>
                  <a:lnTo>
                    <a:pt x="301" y="91"/>
                  </a:lnTo>
                  <a:lnTo>
                    <a:pt x="328" y="75"/>
                  </a:lnTo>
                  <a:lnTo>
                    <a:pt x="355" y="62"/>
                  </a:lnTo>
                  <a:lnTo>
                    <a:pt x="382" y="49"/>
                  </a:lnTo>
                  <a:lnTo>
                    <a:pt x="411" y="38"/>
                  </a:lnTo>
                  <a:lnTo>
                    <a:pt x="441" y="28"/>
                  </a:lnTo>
                  <a:lnTo>
                    <a:pt x="470" y="19"/>
                  </a:lnTo>
                  <a:lnTo>
                    <a:pt x="500" y="13"/>
                  </a:lnTo>
                  <a:lnTo>
                    <a:pt x="532" y="6"/>
                  </a:lnTo>
                  <a:lnTo>
                    <a:pt x="563" y="3"/>
                  </a:lnTo>
                  <a:lnTo>
                    <a:pt x="595" y="0"/>
                  </a:lnTo>
                  <a:lnTo>
                    <a:pt x="628" y="0"/>
                  </a:lnTo>
                  <a:lnTo>
                    <a:pt x="628" y="0"/>
                  </a:lnTo>
                  <a:lnTo>
                    <a:pt x="660" y="0"/>
                  </a:lnTo>
                  <a:lnTo>
                    <a:pt x="692" y="3"/>
                  </a:lnTo>
                  <a:lnTo>
                    <a:pt x="724" y="6"/>
                  </a:lnTo>
                  <a:lnTo>
                    <a:pt x="754" y="13"/>
                  </a:lnTo>
                  <a:lnTo>
                    <a:pt x="784" y="19"/>
                  </a:lnTo>
                  <a:lnTo>
                    <a:pt x="815" y="28"/>
                  </a:lnTo>
                  <a:lnTo>
                    <a:pt x="843" y="38"/>
                  </a:lnTo>
                  <a:lnTo>
                    <a:pt x="872" y="49"/>
                  </a:lnTo>
                  <a:lnTo>
                    <a:pt x="901" y="62"/>
                  </a:lnTo>
                  <a:lnTo>
                    <a:pt x="928" y="75"/>
                  </a:lnTo>
                  <a:lnTo>
                    <a:pt x="953" y="91"/>
                  </a:lnTo>
                  <a:lnTo>
                    <a:pt x="979" y="107"/>
                  </a:lnTo>
                  <a:lnTo>
                    <a:pt x="1004" y="124"/>
                  </a:lnTo>
                  <a:lnTo>
                    <a:pt x="1027" y="143"/>
                  </a:lnTo>
                  <a:lnTo>
                    <a:pt x="1051" y="162"/>
                  </a:lnTo>
                  <a:lnTo>
                    <a:pt x="1071" y="183"/>
                  </a:lnTo>
                  <a:lnTo>
                    <a:pt x="1094" y="205"/>
                  </a:lnTo>
                  <a:lnTo>
                    <a:pt x="1113" y="228"/>
                  </a:lnTo>
                  <a:lnTo>
                    <a:pt x="1132" y="252"/>
                  </a:lnTo>
                  <a:lnTo>
                    <a:pt x="1149" y="277"/>
                  </a:lnTo>
                  <a:lnTo>
                    <a:pt x="1165" y="303"/>
                  </a:lnTo>
                  <a:lnTo>
                    <a:pt x="1180" y="328"/>
                  </a:lnTo>
                  <a:lnTo>
                    <a:pt x="1194" y="355"/>
                  </a:lnTo>
                  <a:lnTo>
                    <a:pt x="1207" y="384"/>
                  </a:lnTo>
                  <a:lnTo>
                    <a:pt x="1218" y="411"/>
                  </a:lnTo>
                  <a:lnTo>
                    <a:pt x="1228" y="441"/>
                  </a:lnTo>
                  <a:lnTo>
                    <a:pt x="1236" y="470"/>
                  </a:lnTo>
                  <a:lnTo>
                    <a:pt x="1243" y="502"/>
                  </a:lnTo>
                  <a:lnTo>
                    <a:pt x="1248" y="532"/>
                  </a:lnTo>
                  <a:lnTo>
                    <a:pt x="1253" y="564"/>
                  </a:lnTo>
                  <a:lnTo>
                    <a:pt x="1255" y="596"/>
                  </a:lnTo>
                  <a:lnTo>
                    <a:pt x="1256" y="628"/>
                  </a:lnTo>
                  <a:lnTo>
                    <a:pt x="1256" y="62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48" name="Freeform 13"/>
            <p:cNvSpPr>
              <a:spLocks/>
            </p:cNvSpPr>
            <p:nvPr/>
          </p:nvSpPr>
          <p:spPr bwMode="auto">
            <a:xfrm>
              <a:off x="7716614" y="3319692"/>
              <a:ext cx="373666" cy="373666"/>
            </a:xfrm>
            <a:custGeom>
              <a:avLst/>
              <a:gdLst>
                <a:gd name="T0" fmla="*/ 1255 w 1256"/>
                <a:gd name="T1" fmla="*/ 660 h 1256"/>
                <a:gd name="T2" fmla="*/ 1243 w 1256"/>
                <a:gd name="T3" fmla="*/ 754 h 1256"/>
                <a:gd name="T4" fmla="*/ 1218 w 1256"/>
                <a:gd name="T5" fmla="*/ 845 h 1256"/>
                <a:gd name="T6" fmla="*/ 1180 w 1256"/>
                <a:gd name="T7" fmla="*/ 928 h 1256"/>
                <a:gd name="T8" fmla="*/ 1132 w 1256"/>
                <a:gd name="T9" fmla="*/ 1004 h 1256"/>
                <a:gd name="T10" fmla="*/ 1071 w 1256"/>
                <a:gd name="T11" fmla="*/ 1073 h 1256"/>
                <a:gd name="T12" fmla="*/ 1004 w 1256"/>
                <a:gd name="T13" fmla="*/ 1132 h 1256"/>
                <a:gd name="T14" fmla="*/ 928 w 1256"/>
                <a:gd name="T15" fmla="*/ 1181 h 1256"/>
                <a:gd name="T16" fmla="*/ 843 w 1256"/>
                <a:gd name="T17" fmla="*/ 1218 h 1256"/>
                <a:gd name="T18" fmla="*/ 754 w 1256"/>
                <a:gd name="T19" fmla="*/ 1243 h 1256"/>
                <a:gd name="T20" fmla="*/ 660 w 1256"/>
                <a:gd name="T21" fmla="*/ 1256 h 1256"/>
                <a:gd name="T22" fmla="*/ 595 w 1256"/>
                <a:gd name="T23" fmla="*/ 1256 h 1256"/>
                <a:gd name="T24" fmla="*/ 500 w 1256"/>
                <a:gd name="T25" fmla="*/ 1243 h 1256"/>
                <a:gd name="T26" fmla="*/ 411 w 1256"/>
                <a:gd name="T27" fmla="*/ 1218 h 1256"/>
                <a:gd name="T28" fmla="*/ 328 w 1256"/>
                <a:gd name="T29" fmla="*/ 1181 h 1256"/>
                <a:gd name="T30" fmla="*/ 252 w 1256"/>
                <a:gd name="T31" fmla="*/ 1132 h 1256"/>
                <a:gd name="T32" fmla="*/ 183 w 1256"/>
                <a:gd name="T33" fmla="*/ 1073 h 1256"/>
                <a:gd name="T34" fmla="*/ 124 w 1256"/>
                <a:gd name="T35" fmla="*/ 1004 h 1256"/>
                <a:gd name="T36" fmla="*/ 75 w 1256"/>
                <a:gd name="T37" fmla="*/ 928 h 1256"/>
                <a:gd name="T38" fmla="*/ 36 w 1256"/>
                <a:gd name="T39" fmla="*/ 845 h 1256"/>
                <a:gd name="T40" fmla="*/ 13 w 1256"/>
                <a:gd name="T41" fmla="*/ 754 h 1256"/>
                <a:gd name="T42" fmla="*/ 0 w 1256"/>
                <a:gd name="T43" fmla="*/ 660 h 1256"/>
                <a:gd name="T44" fmla="*/ 0 w 1256"/>
                <a:gd name="T45" fmla="*/ 596 h 1256"/>
                <a:gd name="T46" fmla="*/ 13 w 1256"/>
                <a:gd name="T47" fmla="*/ 502 h 1256"/>
                <a:gd name="T48" fmla="*/ 36 w 1256"/>
                <a:gd name="T49" fmla="*/ 411 h 1256"/>
                <a:gd name="T50" fmla="*/ 75 w 1256"/>
                <a:gd name="T51" fmla="*/ 328 h 1256"/>
                <a:gd name="T52" fmla="*/ 124 w 1256"/>
                <a:gd name="T53" fmla="*/ 252 h 1256"/>
                <a:gd name="T54" fmla="*/ 183 w 1256"/>
                <a:gd name="T55" fmla="*/ 183 h 1256"/>
                <a:gd name="T56" fmla="*/ 252 w 1256"/>
                <a:gd name="T57" fmla="*/ 124 h 1256"/>
                <a:gd name="T58" fmla="*/ 328 w 1256"/>
                <a:gd name="T59" fmla="*/ 75 h 1256"/>
                <a:gd name="T60" fmla="*/ 411 w 1256"/>
                <a:gd name="T61" fmla="*/ 38 h 1256"/>
                <a:gd name="T62" fmla="*/ 500 w 1256"/>
                <a:gd name="T63" fmla="*/ 13 h 1256"/>
                <a:gd name="T64" fmla="*/ 595 w 1256"/>
                <a:gd name="T65" fmla="*/ 0 h 1256"/>
                <a:gd name="T66" fmla="*/ 660 w 1256"/>
                <a:gd name="T67" fmla="*/ 0 h 1256"/>
                <a:gd name="T68" fmla="*/ 754 w 1256"/>
                <a:gd name="T69" fmla="*/ 13 h 1256"/>
                <a:gd name="T70" fmla="*/ 843 w 1256"/>
                <a:gd name="T71" fmla="*/ 38 h 1256"/>
                <a:gd name="T72" fmla="*/ 928 w 1256"/>
                <a:gd name="T73" fmla="*/ 75 h 1256"/>
                <a:gd name="T74" fmla="*/ 1004 w 1256"/>
                <a:gd name="T75" fmla="*/ 124 h 1256"/>
                <a:gd name="T76" fmla="*/ 1071 w 1256"/>
                <a:gd name="T77" fmla="*/ 183 h 1256"/>
                <a:gd name="T78" fmla="*/ 1132 w 1256"/>
                <a:gd name="T79" fmla="*/ 252 h 1256"/>
                <a:gd name="T80" fmla="*/ 1180 w 1256"/>
                <a:gd name="T81" fmla="*/ 328 h 1256"/>
                <a:gd name="T82" fmla="*/ 1218 w 1256"/>
                <a:gd name="T83" fmla="*/ 411 h 1256"/>
                <a:gd name="T84" fmla="*/ 1243 w 1256"/>
                <a:gd name="T85" fmla="*/ 502 h 1256"/>
                <a:gd name="T86" fmla="*/ 1255 w 1256"/>
                <a:gd name="T87" fmla="*/ 59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6" h="1256">
                  <a:moveTo>
                    <a:pt x="1256" y="628"/>
                  </a:moveTo>
                  <a:lnTo>
                    <a:pt x="1256" y="628"/>
                  </a:lnTo>
                  <a:lnTo>
                    <a:pt x="1255" y="660"/>
                  </a:lnTo>
                  <a:lnTo>
                    <a:pt x="1253" y="692"/>
                  </a:lnTo>
                  <a:lnTo>
                    <a:pt x="1248" y="724"/>
                  </a:lnTo>
                  <a:lnTo>
                    <a:pt x="1243" y="754"/>
                  </a:lnTo>
                  <a:lnTo>
                    <a:pt x="1236" y="786"/>
                  </a:lnTo>
                  <a:lnTo>
                    <a:pt x="1228" y="815"/>
                  </a:lnTo>
                  <a:lnTo>
                    <a:pt x="1218" y="845"/>
                  </a:lnTo>
                  <a:lnTo>
                    <a:pt x="1207" y="872"/>
                  </a:lnTo>
                  <a:lnTo>
                    <a:pt x="1194" y="901"/>
                  </a:lnTo>
                  <a:lnTo>
                    <a:pt x="1180" y="928"/>
                  </a:lnTo>
                  <a:lnTo>
                    <a:pt x="1165" y="953"/>
                  </a:lnTo>
                  <a:lnTo>
                    <a:pt x="1149" y="979"/>
                  </a:lnTo>
                  <a:lnTo>
                    <a:pt x="1132" y="1004"/>
                  </a:lnTo>
                  <a:lnTo>
                    <a:pt x="1113" y="1028"/>
                  </a:lnTo>
                  <a:lnTo>
                    <a:pt x="1094" y="1051"/>
                  </a:lnTo>
                  <a:lnTo>
                    <a:pt x="1071" y="1073"/>
                  </a:lnTo>
                  <a:lnTo>
                    <a:pt x="1051" y="1094"/>
                  </a:lnTo>
                  <a:lnTo>
                    <a:pt x="1027" y="1113"/>
                  </a:lnTo>
                  <a:lnTo>
                    <a:pt x="1004" y="1132"/>
                  </a:lnTo>
                  <a:lnTo>
                    <a:pt x="979" y="1149"/>
                  </a:lnTo>
                  <a:lnTo>
                    <a:pt x="953" y="1165"/>
                  </a:lnTo>
                  <a:lnTo>
                    <a:pt x="928" y="1181"/>
                  </a:lnTo>
                  <a:lnTo>
                    <a:pt x="901" y="1194"/>
                  </a:lnTo>
                  <a:lnTo>
                    <a:pt x="872" y="1207"/>
                  </a:lnTo>
                  <a:lnTo>
                    <a:pt x="843" y="1218"/>
                  </a:lnTo>
                  <a:lnTo>
                    <a:pt x="815" y="1228"/>
                  </a:lnTo>
                  <a:lnTo>
                    <a:pt x="784" y="1237"/>
                  </a:lnTo>
                  <a:lnTo>
                    <a:pt x="754" y="1243"/>
                  </a:lnTo>
                  <a:lnTo>
                    <a:pt x="724" y="1250"/>
                  </a:lnTo>
                  <a:lnTo>
                    <a:pt x="692" y="1253"/>
                  </a:lnTo>
                  <a:lnTo>
                    <a:pt x="660" y="1256"/>
                  </a:lnTo>
                  <a:lnTo>
                    <a:pt x="628" y="1256"/>
                  </a:lnTo>
                  <a:lnTo>
                    <a:pt x="628" y="1256"/>
                  </a:lnTo>
                  <a:lnTo>
                    <a:pt x="595" y="1256"/>
                  </a:lnTo>
                  <a:lnTo>
                    <a:pt x="563" y="1253"/>
                  </a:lnTo>
                  <a:lnTo>
                    <a:pt x="532" y="1250"/>
                  </a:lnTo>
                  <a:lnTo>
                    <a:pt x="500" y="1243"/>
                  </a:lnTo>
                  <a:lnTo>
                    <a:pt x="470" y="1237"/>
                  </a:lnTo>
                  <a:lnTo>
                    <a:pt x="441" y="1228"/>
                  </a:lnTo>
                  <a:lnTo>
                    <a:pt x="411" y="1218"/>
                  </a:lnTo>
                  <a:lnTo>
                    <a:pt x="382" y="1207"/>
                  </a:lnTo>
                  <a:lnTo>
                    <a:pt x="355" y="1194"/>
                  </a:lnTo>
                  <a:lnTo>
                    <a:pt x="328" y="1181"/>
                  </a:lnTo>
                  <a:lnTo>
                    <a:pt x="301" y="1165"/>
                  </a:lnTo>
                  <a:lnTo>
                    <a:pt x="276" y="1149"/>
                  </a:lnTo>
                  <a:lnTo>
                    <a:pt x="252" y="1132"/>
                  </a:lnTo>
                  <a:lnTo>
                    <a:pt x="228" y="1113"/>
                  </a:lnTo>
                  <a:lnTo>
                    <a:pt x="205" y="1094"/>
                  </a:lnTo>
                  <a:lnTo>
                    <a:pt x="183" y="1073"/>
                  </a:lnTo>
                  <a:lnTo>
                    <a:pt x="162" y="1051"/>
                  </a:lnTo>
                  <a:lnTo>
                    <a:pt x="143" y="1028"/>
                  </a:lnTo>
                  <a:lnTo>
                    <a:pt x="124" y="1004"/>
                  </a:lnTo>
                  <a:lnTo>
                    <a:pt x="107" y="979"/>
                  </a:lnTo>
                  <a:lnTo>
                    <a:pt x="91" y="953"/>
                  </a:lnTo>
                  <a:lnTo>
                    <a:pt x="75" y="928"/>
                  </a:lnTo>
                  <a:lnTo>
                    <a:pt x="60" y="901"/>
                  </a:lnTo>
                  <a:lnTo>
                    <a:pt x="49" y="872"/>
                  </a:lnTo>
                  <a:lnTo>
                    <a:pt x="36" y="845"/>
                  </a:lnTo>
                  <a:lnTo>
                    <a:pt x="27" y="815"/>
                  </a:lnTo>
                  <a:lnTo>
                    <a:pt x="19" y="786"/>
                  </a:lnTo>
                  <a:lnTo>
                    <a:pt x="13" y="754"/>
                  </a:lnTo>
                  <a:lnTo>
                    <a:pt x="6" y="724"/>
                  </a:lnTo>
                  <a:lnTo>
                    <a:pt x="3" y="692"/>
                  </a:lnTo>
                  <a:lnTo>
                    <a:pt x="0" y="660"/>
                  </a:lnTo>
                  <a:lnTo>
                    <a:pt x="0" y="628"/>
                  </a:lnTo>
                  <a:lnTo>
                    <a:pt x="0" y="628"/>
                  </a:lnTo>
                  <a:lnTo>
                    <a:pt x="0" y="596"/>
                  </a:lnTo>
                  <a:lnTo>
                    <a:pt x="3" y="564"/>
                  </a:lnTo>
                  <a:lnTo>
                    <a:pt x="6" y="532"/>
                  </a:lnTo>
                  <a:lnTo>
                    <a:pt x="13" y="502"/>
                  </a:lnTo>
                  <a:lnTo>
                    <a:pt x="19" y="470"/>
                  </a:lnTo>
                  <a:lnTo>
                    <a:pt x="27" y="441"/>
                  </a:lnTo>
                  <a:lnTo>
                    <a:pt x="36" y="411"/>
                  </a:lnTo>
                  <a:lnTo>
                    <a:pt x="49" y="384"/>
                  </a:lnTo>
                  <a:lnTo>
                    <a:pt x="60" y="355"/>
                  </a:lnTo>
                  <a:lnTo>
                    <a:pt x="75" y="328"/>
                  </a:lnTo>
                  <a:lnTo>
                    <a:pt x="91" y="303"/>
                  </a:lnTo>
                  <a:lnTo>
                    <a:pt x="107" y="277"/>
                  </a:lnTo>
                  <a:lnTo>
                    <a:pt x="124" y="252"/>
                  </a:lnTo>
                  <a:lnTo>
                    <a:pt x="143" y="228"/>
                  </a:lnTo>
                  <a:lnTo>
                    <a:pt x="162" y="205"/>
                  </a:lnTo>
                  <a:lnTo>
                    <a:pt x="183" y="183"/>
                  </a:lnTo>
                  <a:lnTo>
                    <a:pt x="205" y="162"/>
                  </a:lnTo>
                  <a:lnTo>
                    <a:pt x="228" y="143"/>
                  </a:lnTo>
                  <a:lnTo>
                    <a:pt x="252" y="124"/>
                  </a:lnTo>
                  <a:lnTo>
                    <a:pt x="276" y="107"/>
                  </a:lnTo>
                  <a:lnTo>
                    <a:pt x="301" y="91"/>
                  </a:lnTo>
                  <a:lnTo>
                    <a:pt x="328" y="75"/>
                  </a:lnTo>
                  <a:lnTo>
                    <a:pt x="355" y="62"/>
                  </a:lnTo>
                  <a:lnTo>
                    <a:pt x="382" y="49"/>
                  </a:lnTo>
                  <a:lnTo>
                    <a:pt x="411" y="38"/>
                  </a:lnTo>
                  <a:lnTo>
                    <a:pt x="441" y="28"/>
                  </a:lnTo>
                  <a:lnTo>
                    <a:pt x="470" y="19"/>
                  </a:lnTo>
                  <a:lnTo>
                    <a:pt x="500" y="13"/>
                  </a:lnTo>
                  <a:lnTo>
                    <a:pt x="532" y="6"/>
                  </a:lnTo>
                  <a:lnTo>
                    <a:pt x="563" y="3"/>
                  </a:lnTo>
                  <a:lnTo>
                    <a:pt x="595" y="0"/>
                  </a:lnTo>
                  <a:lnTo>
                    <a:pt x="628" y="0"/>
                  </a:lnTo>
                  <a:lnTo>
                    <a:pt x="628" y="0"/>
                  </a:lnTo>
                  <a:lnTo>
                    <a:pt x="660" y="0"/>
                  </a:lnTo>
                  <a:lnTo>
                    <a:pt x="692" y="3"/>
                  </a:lnTo>
                  <a:lnTo>
                    <a:pt x="724" y="6"/>
                  </a:lnTo>
                  <a:lnTo>
                    <a:pt x="754" y="13"/>
                  </a:lnTo>
                  <a:lnTo>
                    <a:pt x="784" y="19"/>
                  </a:lnTo>
                  <a:lnTo>
                    <a:pt x="815" y="28"/>
                  </a:lnTo>
                  <a:lnTo>
                    <a:pt x="843" y="38"/>
                  </a:lnTo>
                  <a:lnTo>
                    <a:pt x="872" y="49"/>
                  </a:lnTo>
                  <a:lnTo>
                    <a:pt x="901" y="62"/>
                  </a:lnTo>
                  <a:lnTo>
                    <a:pt x="928" y="75"/>
                  </a:lnTo>
                  <a:lnTo>
                    <a:pt x="953" y="91"/>
                  </a:lnTo>
                  <a:lnTo>
                    <a:pt x="979" y="107"/>
                  </a:lnTo>
                  <a:lnTo>
                    <a:pt x="1004" y="124"/>
                  </a:lnTo>
                  <a:lnTo>
                    <a:pt x="1027" y="143"/>
                  </a:lnTo>
                  <a:lnTo>
                    <a:pt x="1051" y="162"/>
                  </a:lnTo>
                  <a:lnTo>
                    <a:pt x="1071" y="183"/>
                  </a:lnTo>
                  <a:lnTo>
                    <a:pt x="1094" y="205"/>
                  </a:lnTo>
                  <a:lnTo>
                    <a:pt x="1113" y="228"/>
                  </a:lnTo>
                  <a:lnTo>
                    <a:pt x="1132" y="252"/>
                  </a:lnTo>
                  <a:lnTo>
                    <a:pt x="1149" y="277"/>
                  </a:lnTo>
                  <a:lnTo>
                    <a:pt x="1165" y="303"/>
                  </a:lnTo>
                  <a:lnTo>
                    <a:pt x="1180" y="328"/>
                  </a:lnTo>
                  <a:lnTo>
                    <a:pt x="1194" y="355"/>
                  </a:lnTo>
                  <a:lnTo>
                    <a:pt x="1207" y="384"/>
                  </a:lnTo>
                  <a:lnTo>
                    <a:pt x="1218" y="411"/>
                  </a:lnTo>
                  <a:lnTo>
                    <a:pt x="1228" y="441"/>
                  </a:lnTo>
                  <a:lnTo>
                    <a:pt x="1236" y="470"/>
                  </a:lnTo>
                  <a:lnTo>
                    <a:pt x="1243" y="502"/>
                  </a:lnTo>
                  <a:lnTo>
                    <a:pt x="1248" y="532"/>
                  </a:lnTo>
                  <a:lnTo>
                    <a:pt x="1253" y="564"/>
                  </a:lnTo>
                  <a:lnTo>
                    <a:pt x="1255" y="596"/>
                  </a:lnTo>
                  <a:lnTo>
                    <a:pt x="1256" y="628"/>
                  </a:lnTo>
                  <a:lnTo>
                    <a:pt x="1256" y="62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49" name="Freeform 14"/>
            <p:cNvSpPr>
              <a:spLocks/>
            </p:cNvSpPr>
            <p:nvPr/>
          </p:nvSpPr>
          <p:spPr bwMode="auto">
            <a:xfrm>
              <a:off x="7842756" y="3430364"/>
              <a:ext cx="41651" cy="42246"/>
            </a:xfrm>
            <a:custGeom>
              <a:avLst/>
              <a:gdLst>
                <a:gd name="T0" fmla="*/ 105 w 140"/>
                <a:gd name="T1" fmla="*/ 9 h 140"/>
                <a:gd name="T2" fmla="*/ 105 w 140"/>
                <a:gd name="T3" fmla="*/ 9 h 140"/>
                <a:gd name="T4" fmla="*/ 118 w 140"/>
                <a:gd name="T5" fmla="*/ 17 h 140"/>
                <a:gd name="T6" fmla="*/ 127 w 140"/>
                <a:gd name="T7" fmla="*/ 27 h 140"/>
                <a:gd name="T8" fmla="*/ 134 w 140"/>
                <a:gd name="T9" fmla="*/ 40 h 140"/>
                <a:gd name="T10" fmla="*/ 139 w 140"/>
                <a:gd name="T11" fmla="*/ 53 h 140"/>
                <a:gd name="T12" fmla="*/ 140 w 140"/>
                <a:gd name="T13" fmla="*/ 65 h 140"/>
                <a:gd name="T14" fmla="*/ 140 w 140"/>
                <a:gd name="T15" fmla="*/ 80 h 140"/>
                <a:gd name="T16" fmla="*/ 137 w 140"/>
                <a:gd name="T17" fmla="*/ 92 h 140"/>
                <a:gd name="T18" fmla="*/ 132 w 140"/>
                <a:gd name="T19" fmla="*/ 105 h 140"/>
                <a:gd name="T20" fmla="*/ 132 w 140"/>
                <a:gd name="T21" fmla="*/ 105 h 140"/>
                <a:gd name="T22" fmla="*/ 123 w 140"/>
                <a:gd name="T23" fmla="*/ 116 h 140"/>
                <a:gd name="T24" fmla="*/ 113 w 140"/>
                <a:gd name="T25" fmla="*/ 126 h 140"/>
                <a:gd name="T26" fmla="*/ 102 w 140"/>
                <a:gd name="T27" fmla="*/ 134 h 140"/>
                <a:gd name="T28" fmla="*/ 89 w 140"/>
                <a:gd name="T29" fmla="*/ 139 h 140"/>
                <a:gd name="T30" fmla="*/ 75 w 140"/>
                <a:gd name="T31" fmla="*/ 140 h 140"/>
                <a:gd name="T32" fmla="*/ 62 w 140"/>
                <a:gd name="T33" fmla="*/ 140 h 140"/>
                <a:gd name="T34" fmla="*/ 48 w 140"/>
                <a:gd name="T35" fmla="*/ 137 h 140"/>
                <a:gd name="T36" fmla="*/ 35 w 140"/>
                <a:gd name="T37" fmla="*/ 131 h 140"/>
                <a:gd name="T38" fmla="*/ 35 w 140"/>
                <a:gd name="T39" fmla="*/ 131 h 140"/>
                <a:gd name="T40" fmla="*/ 24 w 140"/>
                <a:gd name="T41" fmla="*/ 123 h 140"/>
                <a:gd name="T42" fmla="*/ 14 w 140"/>
                <a:gd name="T43" fmla="*/ 113 h 140"/>
                <a:gd name="T44" fmla="*/ 8 w 140"/>
                <a:gd name="T45" fmla="*/ 100 h 140"/>
                <a:gd name="T46" fmla="*/ 3 w 140"/>
                <a:gd name="T47" fmla="*/ 88 h 140"/>
                <a:gd name="T48" fmla="*/ 0 w 140"/>
                <a:gd name="T49" fmla="*/ 75 h 140"/>
                <a:gd name="T50" fmla="*/ 0 w 140"/>
                <a:gd name="T51" fmla="*/ 62 h 140"/>
                <a:gd name="T52" fmla="*/ 3 w 140"/>
                <a:gd name="T53" fmla="*/ 48 h 140"/>
                <a:gd name="T54" fmla="*/ 9 w 140"/>
                <a:gd name="T55" fmla="*/ 35 h 140"/>
                <a:gd name="T56" fmla="*/ 9 w 140"/>
                <a:gd name="T57" fmla="*/ 35 h 140"/>
                <a:gd name="T58" fmla="*/ 17 w 140"/>
                <a:gd name="T59" fmla="*/ 24 h 140"/>
                <a:gd name="T60" fmla="*/ 29 w 140"/>
                <a:gd name="T61" fmla="*/ 14 h 140"/>
                <a:gd name="T62" fmla="*/ 40 w 140"/>
                <a:gd name="T63" fmla="*/ 6 h 140"/>
                <a:gd name="T64" fmla="*/ 53 w 140"/>
                <a:gd name="T65" fmla="*/ 1 h 140"/>
                <a:gd name="T66" fmla="*/ 65 w 140"/>
                <a:gd name="T67" fmla="*/ 0 h 140"/>
                <a:gd name="T68" fmla="*/ 80 w 140"/>
                <a:gd name="T69" fmla="*/ 0 h 140"/>
                <a:gd name="T70" fmla="*/ 92 w 140"/>
                <a:gd name="T71" fmla="*/ 3 h 140"/>
                <a:gd name="T72" fmla="*/ 105 w 140"/>
                <a:gd name="T73" fmla="*/ 9 h 140"/>
                <a:gd name="T74" fmla="*/ 105 w 140"/>
                <a:gd name="T75" fmla="*/ 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0">
                  <a:moveTo>
                    <a:pt x="105" y="9"/>
                  </a:moveTo>
                  <a:lnTo>
                    <a:pt x="105" y="9"/>
                  </a:lnTo>
                  <a:lnTo>
                    <a:pt x="118" y="17"/>
                  </a:lnTo>
                  <a:lnTo>
                    <a:pt x="127" y="27"/>
                  </a:lnTo>
                  <a:lnTo>
                    <a:pt x="134" y="40"/>
                  </a:lnTo>
                  <a:lnTo>
                    <a:pt x="139" y="53"/>
                  </a:lnTo>
                  <a:lnTo>
                    <a:pt x="140" y="65"/>
                  </a:lnTo>
                  <a:lnTo>
                    <a:pt x="140" y="80"/>
                  </a:lnTo>
                  <a:lnTo>
                    <a:pt x="137" y="92"/>
                  </a:lnTo>
                  <a:lnTo>
                    <a:pt x="132" y="105"/>
                  </a:lnTo>
                  <a:lnTo>
                    <a:pt x="132" y="105"/>
                  </a:lnTo>
                  <a:lnTo>
                    <a:pt x="123" y="116"/>
                  </a:lnTo>
                  <a:lnTo>
                    <a:pt x="113" y="126"/>
                  </a:lnTo>
                  <a:lnTo>
                    <a:pt x="102" y="134"/>
                  </a:lnTo>
                  <a:lnTo>
                    <a:pt x="89" y="139"/>
                  </a:lnTo>
                  <a:lnTo>
                    <a:pt x="75" y="140"/>
                  </a:lnTo>
                  <a:lnTo>
                    <a:pt x="62" y="140"/>
                  </a:lnTo>
                  <a:lnTo>
                    <a:pt x="48" y="137"/>
                  </a:lnTo>
                  <a:lnTo>
                    <a:pt x="35" y="131"/>
                  </a:lnTo>
                  <a:lnTo>
                    <a:pt x="35" y="131"/>
                  </a:lnTo>
                  <a:lnTo>
                    <a:pt x="24" y="123"/>
                  </a:lnTo>
                  <a:lnTo>
                    <a:pt x="14" y="113"/>
                  </a:lnTo>
                  <a:lnTo>
                    <a:pt x="8" y="100"/>
                  </a:lnTo>
                  <a:lnTo>
                    <a:pt x="3" y="88"/>
                  </a:lnTo>
                  <a:lnTo>
                    <a:pt x="0" y="75"/>
                  </a:lnTo>
                  <a:lnTo>
                    <a:pt x="0" y="62"/>
                  </a:lnTo>
                  <a:lnTo>
                    <a:pt x="3" y="48"/>
                  </a:lnTo>
                  <a:lnTo>
                    <a:pt x="9" y="35"/>
                  </a:lnTo>
                  <a:lnTo>
                    <a:pt x="9" y="35"/>
                  </a:lnTo>
                  <a:lnTo>
                    <a:pt x="17" y="24"/>
                  </a:lnTo>
                  <a:lnTo>
                    <a:pt x="29" y="14"/>
                  </a:lnTo>
                  <a:lnTo>
                    <a:pt x="40" y="6"/>
                  </a:lnTo>
                  <a:lnTo>
                    <a:pt x="53" y="1"/>
                  </a:lnTo>
                  <a:lnTo>
                    <a:pt x="65" y="0"/>
                  </a:lnTo>
                  <a:lnTo>
                    <a:pt x="80" y="0"/>
                  </a:lnTo>
                  <a:lnTo>
                    <a:pt x="92" y="3"/>
                  </a:lnTo>
                  <a:lnTo>
                    <a:pt x="105" y="9"/>
                  </a:lnTo>
                  <a:lnTo>
                    <a:pt x="105" y="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0" name="Freeform 15"/>
            <p:cNvSpPr>
              <a:spLocks/>
            </p:cNvSpPr>
            <p:nvPr/>
          </p:nvSpPr>
          <p:spPr bwMode="auto">
            <a:xfrm>
              <a:off x="7859416" y="3590421"/>
              <a:ext cx="41651" cy="41651"/>
            </a:xfrm>
            <a:custGeom>
              <a:avLst/>
              <a:gdLst>
                <a:gd name="T0" fmla="*/ 105 w 140"/>
                <a:gd name="T1" fmla="*/ 10 h 141"/>
                <a:gd name="T2" fmla="*/ 105 w 140"/>
                <a:gd name="T3" fmla="*/ 10 h 141"/>
                <a:gd name="T4" fmla="*/ 118 w 140"/>
                <a:gd name="T5" fmla="*/ 18 h 141"/>
                <a:gd name="T6" fmla="*/ 126 w 140"/>
                <a:gd name="T7" fmla="*/ 27 h 141"/>
                <a:gd name="T8" fmla="*/ 134 w 140"/>
                <a:gd name="T9" fmla="*/ 40 h 141"/>
                <a:gd name="T10" fmla="*/ 138 w 140"/>
                <a:gd name="T11" fmla="*/ 51 h 141"/>
                <a:gd name="T12" fmla="*/ 140 w 140"/>
                <a:gd name="T13" fmla="*/ 66 h 141"/>
                <a:gd name="T14" fmla="*/ 140 w 140"/>
                <a:gd name="T15" fmla="*/ 78 h 141"/>
                <a:gd name="T16" fmla="*/ 137 w 140"/>
                <a:gd name="T17" fmla="*/ 93 h 141"/>
                <a:gd name="T18" fmla="*/ 130 w 140"/>
                <a:gd name="T19" fmla="*/ 105 h 141"/>
                <a:gd name="T20" fmla="*/ 130 w 140"/>
                <a:gd name="T21" fmla="*/ 105 h 141"/>
                <a:gd name="T22" fmla="*/ 122 w 140"/>
                <a:gd name="T23" fmla="*/ 117 h 141"/>
                <a:gd name="T24" fmla="*/ 113 w 140"/>
                <a:gd name="T25" fmla="*/ 126 h 141"/>
                <a:gd name="T26" fmla="*/ 102 w 140"/>
                <a:gd name="T27" fmla="*/ 134 h 141"/>
                <a:gd name="T28" fmla="*/ 89 w 140"/>
                <a:gd name="T29" fmla="*/ 139 h 141"/>
                <a:gd name="T30" fmla="*/ 75 w 140"/>
                <a:gd name="T31" fmla="*/ 141 h 141"/>
                <a:gd name="T32" fmla="*/ 62 w 140"/>
                <a:gd name="T33" fmla="*/ 141 h 141"/>
                <a:gd name="T34" fmla="*/ 48 w 140"/>
                <a:gd name="T35" fmla="*/ 137 h 141"/>
                <a:gd name="T36" fmla="*/ 35 w 140"/>
                <a:gd name="T37" fmla="*/ 131 h 141"/>
                <a:gd name="T38" fmla="*/ 35 w 140"/>
                <a:gd name="T39" fmla="*/ 131 h 141"/>
                <a:gd name="T40" fmla="*/ 24 w 140"/>
                <a:gd name="T41" fmla="*/ 123 h 141"/>
                <a:gd name="T42" fmla="*/ 14 w 140"/>
                <a:gd name="T43" fmla="*/ 113 h 141"/>
                <a:gd name="T44" fmla="*/ 6 w 140"/>
                <a:gd name="T45" fmla="*/ 101 h 141"/>
                <a:gd name="T46" fmla="*/ 1 w 140"/>
                <a:gd name="T47" fmla="*/ 88 h 141"/>
                <a:gd name="T48" fmla="*/ 0 w 140"/>
                <a:gd name="T49" fmla="*/ 75 h 141"/>
                <a:gd name="T50" fmla="*/ 0 w 140"/>
                <a:gd name="T51" fmla="*/ 61 h 141"/>
                <a:gd name="T52" fmla="*/ 3 w 140"/>
                <a:gd name="T53" fmla="*/ 48 h 141"/>
                <a:gd name="T54" fmla="*/ 9 w 140"/>
                <a:gd name="T55" fmla="*/ 35 h 141"/>
                <a:gd name="T56" fmla="*/ 9 w 140"/>
                <a:gd name="T57" fmla="*/ 35 h 141"/>
                <a:gd name="T58" fmla="*/ 17 w 140"/>
                <a:gd name="T59" fmla="*/ 24 h 141"/>
                <a:gd name="T60" fmla="*/ 27 w 140"/>
                <a:gd name="T61" fmla="*/ 15 h 141"/>
                <a:gd name="T62" fmla="*/ 40 w 140"/>
                <a:gd name="T63" fmla="*/ 7 h 141"/>
                <a:gd name="T64" fmla="*/ 52 w 140"/>
                <a:gd name="T65" fmla="*/ 2 h 141"/>
                <a:gd name="T66" fmla="*/ 65 w 140"/>
                <a:gd name="T67" fmla="*/ 0 h 141"/>
                <a:gd name="T68" fmla="*/ 79 w 140"/>
                <a:gd name="T69" fmla="*/ 0 h 141"/>
                <a:gd name="T70" fmla="*/ 92 w 140"/>
                <a:gd name="T71" fmla="*/ 3 h 141"/>
                <a:gd name="T72" fmla="*/ 105 w 140"/>
                <a:gd name="T73" fmla="*/ 10 h 141"/>
                <a:gd name="T74" fmla="*/ 105 w 140"/>
                <a:gd name="T75" fmla="*/ 1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105" y="10"/>
                  </a:moveTo>
                  <a:lnTo>
                    <a:pt x="105" y="10"/>
                  </a:lnTo>
                  <a:lnTo>
                    <a:pt x="118" y="18"/>
                  </a:lnTo>
                  <a:lnTo>
                    <a:pt x="126" y="27"/>
                  </a:lnTo>
                  <a:lnTo>
                    <a:pt x="134" y="40"/>
                  </a:lnTo>
                  <a:lnTo>
                    <a:pt x="138" y="51"/>
                  </a:lnTo>
                  <a:lnTo>
                    <a:pt x="140" y="66"/>
                  </a:lnTo>
                  <a:lnTo>
                    <a:pt x="140" y="78"/>
                  </a:lnTo>
                  <a:lnTo>
                    <a:pt x="137" y="93"/>
                  </a:lnTo>
                  <a:lnTo>
                    <a:pt x="130" y="105"/>
                  </a:lnTo>
                  <a:lnTo>
                    <a:pt x="130" y="105"/>
                  </a:lnTo>
                  <a:lnTo>
                    <a:pt x="122" y="117"/>
                  </a:lnTo>
                  <a:lnTo>
                    <a:pt x="113" y="126"/>
                  </a:lnTo>
                  <a:lnTo>
                    <a:pt x="102" y="134"/>
                  </a:lnTo>
                  <a:lnTo>
                    <a:pt x="89" y="139"/>
                  </a:lnTo>
                  <a:lnTo>
                    <a:pt x="75" y="141"/>
                  </a:lnTo>
                  <a:lnTo>
                    <a:pt x="62" y="141"/>
                  </a:lnTo>
                  <a:lnTo>
                    <a:pt x="48" y="137"/>
                  </a:lnTo>
                  <a:lnTo>
                    <a:pt x="35" y="131"/>
                  </a:lnTo>
                  <a:lnTo>
                    <a:pt x="35" y="131"/>
                  </a:lnTo>
                  <a:lnTo>
                    <a:pt x="24" y="123"/>
                  </a:lnTo>
                  <a:lnTo>
                    <a:pt x="14" y="113"/>
                  </a:lnTo>
                  <a:lnTo>
                    <a:pt x="6" y="101"/>
                  </a:lnTo>
                  <a:lnTo>
                    <a:pt x="1" y="88"/>
                  </a:lnTo>
                  <a:lnTo>
                    <a:pt x="0" y="75"/>
                  </a:lnTo>
                  <a:lnTo>
                    <a:pt x="0" y="61"/>
                  </a:lnTo>
                  <a:lnTo>
                    <a:pt x="3" y="48"/>
                  </a:lnTo>
                  <a:lnTo>
                    <a:pt x="9" y="35"/>
                  </a:lnTo>
                  <a:lnTo>
                    <a:pt x="9" y="35"/>
                  </a:lnTo>
                  <a:lnTo>
                    <a:pt x="17" y="24"/>
                  </a:lnTo>
                  <a:lnTo>
                    <a:pt x="27" y="15"/>
                  </a:lnTo>
                  <a:lnTo>
                    <a:pt x="40" y="7"/>
                  </a:lnTo>
                  <a:lnTo>
                    <a:pt x="52" y="2"/>
                  </a:lnTo>
                  <a:lnTo>
                    <a:pt x="65" y="0"/>
                  </a:lnTo>
                  <a:lnTo>
                    <a:pt x="79" y="0"/>
                  </a:lnTo>
                  <a:lnTo>
                    <a:pt x="92" y="3"/>
                  </a:lnTo>
                  <a:lnTo>
                    <a:pt x="105" y="10"/>
                  </a:lnTo>
                  <a:lnTo>
                    <a:pt x="105"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1" name="Freeform 16"/>
            <p:cNvSpPr>
              <a:spLocks/>
            </p:cNvSpPr>
            <p:nvPr/>
          </p:nvSpPr>
          <p:spPr bwMode="auto">
            <a:xfrm>
              <a:off x="7764215" y="3525565"/>
              <a:ext cx="41651" cy="42246"/>
            </a:xfrm>
            <a:custGeom>
              <a:avLst/>
              <a:gdLst>
                <a:gd name="T0" fmla="*/ 105 w 141"/>
                <a:gd name="T1" fmla="*/ 9 h 142"/>
                <a:gd name="T2" fmla="*/ 105 w 141"/>
                <a:gd name="T3" fmla="*/ 9 h 142"/>
                <a:gd name="T4" fmla="*/ 117 w 141"/>
                <a:gd name="T5" fmla="*/ 17 h 142"/>
                <a:gd name="T6" fmla="*/ 126 w 141"/>
                <a:gd name="T7" fmla="*/ 28 h 142"/>
                <a:gd name="T8" fmla="*/ 134 w 141"/>
                <a:gd name="T9" fmla="*/ 40 h 142"/>
                <a:gd name="T10" fmla="*/ 139 w 141"/>
                <a:gd name="T11" fmla="*/ 52 h 142"/>
                <a:gd name="T12" fmla="*/ 141 w 141"/>
                <a:gd name="T13" fmla="*/ 65 h 142"/>
                <a:gd name="T14" fmla="*/ 141 w 141"/>
                <a:gd name="T15" fmla="*/ 80 h 142"/>
                <a:gd name="T16" fmla="*/ 137 w 141"/>
                <a:gd name="T17" fmla="*/ 92 h 142"/>
                <a:gd name="T18" fmla="*/ 131 w 141"/>
                <a:gd name="T19" fmla="*/ 107 h 142"/>
                <a:gd name="T20" fmla="*/ 131 w 141"/>
                <a:gd name="T21" fmla="*/ 107 h 142"/>
                <a:gd name="T22" fmla="*/ 123 w 141"/>
                <a:gd name="T23" fmla="*/ 118 h 142"/>
                <a:gd name="T24" fmla="*/ 113 w 141"/>
                <a:gd name="T25" fmla="*/ 127 h 142"/>
                <a:gd name="T26" fmla="*/ 101 w 141"/>
                <a:gd name="T27" fmla="*/ 134 h 142"/>
                <a:gd name="T28" fmla="*/ 88 w 141"/>
                <a:gd name="T29" fmla="*/ 139 h 142"/>
                <a:gd name="T30" fmla="*/ 75 w 141"/>
                <a:gd name="T31" fmla="*/ 142 h 142"/>
                <a:gd name="T32" fmla="*/ 62 w 141"/>
                <a:gd name="T33" fmla="*/ 140 h 142"/>
                <a:gd name="T34" fmla="*/ 48 w 141"/>
                <a:gd name="T35" fmla="*/ 139 h 142"/>
                <a:gd name="T36" fmla="*/ 35 w 141"/>
                <a:gd name="T37" fmla="*/ 132 h 142"/>
                <a:gd name="T38" fmla="*/ 35 w 141"/>
                <a:gd name="T39" fmla="*/ 132 h 142"/>
                <a:gd name="T40" fmla="*/ 24 w 141"/>
                <a:gd name="T41" fmla="*/ 124 h 142"/>
                <a:gd name="T42" fmla="*/ 15 w 141"/>
                <a:gd name="T43" fmla="*/ 113 h 142"/>
                <a:gd name="T44" fmla="*/ 7 w 141"/>
                <a:gd name="T45" fmla="*/ 102 h 142"/>
                <a:gd name="T46" fmla="*/ 2 w 141"/>
                <a:gd name="T47" fmla="*/ 89 h 142"/>
                <a:gd name="T48" fmla="*/ 0 w 141"/>
                <a:gd name="T49" fmla="*/ 76 h 142"/>
                <a:gd name="T50" fmla="*/ 0 w 141"/>
                <a:gd name="T51" fmla="*/ 62 h 142"/>
                <a:gd name="T52" fmla="*/ 3 w 141"/>
                <a:gd name="T53" fmla="*/ 49 h 142"/>
                <a:gd name="T54" fmla="*/ 10 w 141"/>
                <a:gd name="T55" fmla="*/ 35 h 142"/>
                <a:gd name="T56" fmla="*/ 10 w 141"/>
                <a:gd name="T57" fmla="*/ 35 h 142"/>
                <a:gd name="T58" fmla="*/ 18 w 141"/>
                <a:gd name="T59" fmla="*/ 24 h 142"/>
                <a:gd name="T60" fmla="*/ 27 w 141"/>
                <a:gd name="T61" fmla="*/ 14 h 142"/>
                <a:gd name="T62" fmla="*/ 40 w 141"/>
                <a:gd name="T63" fmla="*/ 8 h 142"/>
                <a:gd name="T64" fmla="*/ 53 w 141"/>
                <a:gd name="T65" fmla="*/ 3 h 142"/>
                <a:gd name="T66" fmla="*/ 66 w 141"/>
                <a:gd name="T67" fmla="*/ 0 h 142"/>
                <a:gd name="T68" fmla="*/ 78 w 141"/>
                <a:gd name="T69" fmla="*/ 1 h 142"/>
                <a:gd name="T70" fmla="*/ 93 w 141"/>
                <a:gd name="T71" fmla="*/ 5 h 142"/>
                <a:gd name="T72" fmla="*/ 105 w 141"/>
                <a:gd name="T73" fmla="*/ 9 h 142"/>
                <a:gd name="T74" fmla="*/ 105 w 141"/>
                <a:gd name="T75" fmla="*/ 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 h="142">
                  <a:moveTo>
                    <a:pt x="105" y="9"/>
                  </a:moveTo>
                  <a:lnTo>
                    <a:pt x="105" y="9"/>
                  </a:lnTo>
                  <a:lnTo>
                    <a:pt x="117" y="17"/>
                  </a:lnTo>
                  <a:lnTo>
                    <a:pt x="126" y="28"/>
                  </a:lnTo>
                  <a:lnTo>
                    <a:pt x="134" y="40"/>
                  </a:lnTo>
                  <a:lnTo>
                    <a:pt x="139" y="52"/>
                  </a:lnTo>
                  <a:lnTo>
                    <a:pt x="141" y="65"/>
                  </a:lnTo>
                  <a:lnTo>
                    <a:pt x="141" y="80"/>
                  </a:lnTo>
                  <a:lnTo>
                    <a:pt x="137" y="92"/>
                  </a:lnTo>
                  <a:lnTo>
                    <a:pt x="131" y="107"/>
                  </a:lnTo>
                  <a:lnTo>
                    <a:pt x="131" y="107"/>
                  </a:lnTo>
                  <a:lnTo>
                    <a:pt x="123" y="118"/>
                  </a:lnTo>
                  <a:lnTo>
                    <a:pt x="113" y="127"/>
                  </a:lnTo>
                  <a:lnTo>
                    <a:pt x="101" y="134"/>
                  </a:lnTo>
                  <a:lnTo>
                    <a:pt x="88" y="139"/>
                  </a:lnTo>
                  <a:lnTo>
                    <a:pt x="75" y="142"/>
                  </a:lnTo>
                  <a:lnTo>
                    <a:pt x="62" y="140"/>
                  </a:lnTo>
                  <a:lnTo>
                    <a:pt x="48" y="139"/>
                  </a:lnTo>
                  <a:lnTo>
                    <a:pt x="35" y="132"/>
                  </a:lnTo>
                  <a:lnTo>
                    <a:pt x="35" y="132"/>
                  </a:lnTo>
                  <a:lnTo>
                    <a:pt x="24" y="124"/>
                  </a:lnTo>
                  <a:lnTo>
                    <a:pt x="15" y="113"/>
                  </a:lnTo>
                  <a:lnTo>
                    <a:pt x="7" y="102"/>
                  </a:lnTo>
                  <a:lnTo>
                    <a:pt x="2" y="89"/>
                  </a:lnTo>
                  <a:lnTo>
                    <a:pt x="0" y="76"/>
                  </a:lnTo>
                  <a:lnTo>
                    <a:pt x="0" y="62"/>
                  </a:lnTo>
                  <a:lnTo>
                    <a:pt x="3" y="49"/>
                  </a:lnTo>
                  <a:lnTo>
                    <a:pt x="10" y="35"/>
                  </a:lnTo>
                  <a:lnTo>
                    <a:pt x="10" y="35"/>
                  </a:lnTo>
                  <a:lnTo>
                    <a:pt x="18" y="24"/>
                  </a:lnTo>
                  <a:lnTo>
                    <a:pt x="27" y="14"/>
                  </a:lnTo>
                  <a:lnTo>
                    <a:pt x="40" y="8"/>
                  </a:lnTo>
                  <a:lnTo>
                    <a:pt x="53" y="3"/>
                  </a:lnTo>
                  <a:lnTo>
                    <a:pt x="66" y="0"/>
                  </a:lnTo>
                  <a:lnTo>
                    <a:pt x="78" y="1"/>
                  </a:lnTo>
                  <a:lnTo>
                    <a:pt x="93" y="5"/>
                  </a:lnTo>
                  <a:lnTo>
                    <a:pt x="105" y="9"/>
                  </a:lnTo>
                  <a:lnTo>
                    <a:pt x="105" y="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2" name="Freeform 17"/>
            <p:cNvSpPr>
              <a:spLocks/>
            </p:cNvSpPr>
            <p:nvPr/>
          </p:nvSpPr>
          <p:spPr bwMode="auto">
            <a:xfrm>
              <a:off x="7880242" y="3338732"/>
              <a:ext cx="42246" cy="41651"/>
            </a:xfrm>
            <a:custGeom>
              <a:avLst/>
              <a:gdLst>
                <a:gd name="T0" fmla="*/ 107 w 142"/>
                <a:gd name="T1" fmla="*/ 9 h 140"/>
                <a:gd name="T2" fmla="*/ 107 w 142"/>
                <a:gd name="T3" fmla="*/ 9 h 140"/>
                <a:gd name="T4" fmla="*/ 118 w 142"/>
                <a:gd name="T5" fmla="*/ 17 h 140"/>
                <a:gd name="T6" fmla="*/ 127 w 142"/>
                <a:gd name="T7" fmla="*/ 27 h 140"/>
                <a:gd name="T8" fmla="*/ 134 w 142"/>
                <a:gd name="T9" fmla="*/ 38 h 140"/>
                <a:gd name="T10" fmla="*/ 139 w 142"/>
                <a:gd name="T11" fmla="*/ 51 h 140"/>
                <a:gd name="T12" fmla="*/ 142 w 142"/>
                <a:gd name="T13" fmla="*/ 65 h 140"/>
                <a:gd name="T14" fmla="*/ 140 w 142"/>
                <a:gd name="T15" fmla="*/ 78 h 140"/>
                <a:gd name="T16" fmla="*/ 137 w 142"/>
                <a:gd name="T17" fmla="*/ 92 h 140"/>
                <a:gd name="T18" fmla="*/ 132 w 142"/>
                <a:gd name="T19" fmla="*/ 105 h 140"/>
                <a:gd name="T20" fmla="*/ 132 w 142"/>
                <a:gd name="T21" fmla="*/ 105 h 140"/>
                <a:gd name="T22" fmla="*/ 124 w 142"/>
                <a:gd name="T23" fmla="*/ 116 h 140"/>
                <a:gd name="T24" fmla="*/ 113 w 142"/>
                <a:gd name="T25" fmla="*/ 126 h 140"/>
                <a:gd name="T26" fmla="*/ 102 w 142"/>
                <a:gd name="T27" fmla="*/ 133 h 140"/>
                <a:gd name="T28" fmla="*/ 89 w 142"/>
                <a:gd name="T29" fmla="*/ 138 h 140"/>
                <a:gd name="T30" fmla="*/ 76 w 142"/>
                <a:gd name="T31" fmla="*/ 140 h 140"/>
                <a:gd name="T32" fmla="*/ 62 w 142"/>
                <a:gd name="T33" fmla="*/ 140 h 140"/>
                <a:gd name="T34" fmla="*/ 48 w 142"/>
                <a:gd name="T35" fmla="*/ 137 h 140"/>
                <a:gd name="T36" fmla="*/ 35 w 142"/>
                <a:gd name="T37" fmla="*/ 130 h 140"/>
                <a:gd name="T38" fmla="*/ 35 w 142"/>
                <a:gd name="T39" fmla="*/ 130 h 140"/>
                <a:gd name="T40" fmla="*/ 24 w 142"/>
                <a:gd name="T41" fmla="*/ 122 h 140"/>
                <a:gd name="T42" fmla="*/ 14 w 142"/>
                <a:gd name="T43" fmla="*/ 113 h 140"/>
                <a:gd name="T44" fmla="*/ 8 w 142"/>
                <a:gd name="T45" fmla="*/ 100 h 140"/>
                <a:gd name="T46" fmla="*/ 3 w 142"/>
                <a:gd name="T47" fmla="*/ 87 h 140"/>
                <a:gd name="T48" fmla="*/ 0 w 142"/>
                <a:gd name="T49" fmla="*/ 74 h 140"/>
                <a:gd name="T50" fmla="*/ 0 w 142"/>
                <a:gd name="T51" fmla="*/ 60 h 140"/>
                <a:gd name="T52" fmla="*/ 3 w 142"/>
                <a:gd name="T53" fmla="*/ 47 h 140"/>
                <a:gd name="T54" fmla="*/ 9 w 142"/>
                <a:gd name="T55" fmla="*/ 35 h 140"/>
                <a:gd name="T56" fmla="*/ 9 w 142"/>
                <a:gd name="T57" fmla="*/ 35 h 140"/>
                <a:gd name="T58" fmla="*/ 17 w 142"/>
                <a:gd name="T59" fmla="*/ 22 h 140"/>
                <a:gd name="T60" fmla="*/ 29 w 142"/>
                <a:gd name="T61" fmla="*/ 14 h 140"/>
                <a:gd name="T62" fmla="*/ 40 w 142"/>
                <a:gd name="T63" fmla="*/ 6 h 140"/>
                <a:gd name="T64" fmla="*/ 52 w 142"/>
                <a:gd name="T65" fmla="*/ 1 h 140"/>
                <a:gd name="T66" fmla="*/ 65 w 142"/>
                <a:gd name="T67" fmla="*/ 0 h 140"/>
                <a:gd name="T68" fmla="*/ 80 w 142"/>
                <a:gd name="T69" fmla="*/ 0 h 140"/>
                <a:gd name="T70" fmla="*/ 92 w 142"/>
                <a:gd name="T71" fmla="*/ 3 h 140"/>
                <a:gd name="T72" fmla="*/ 107 w 142"/>
                <a:gd name="T73" fmla="*/ 9 h 140"/>
                <a:gd name="T74" fmla="*/ 107 w 142"/>
                <a:gd name="T75" fmla="*/ 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40">
                  <a:moveTo>
                    <a:pt x="107" y="9"/>
                  </a:moveTo>
                  <a:lnTo>
                    <a:pt x="107" y="9"/>
                  </a:lnTo>
                  <a:lnTo>
                    <a:pt x="118" y="17"/>
                  </a:lnTo>
                  <a:lnTo>
                    <a:pt x="127" y="27"/>
                  </a:lnTo>
                  <a:lnTo>
                    <a:pt x="134" y="38"/>
                  </a:lnTo>
                  <a:lnTo>
                    <a:pt x="139" y="51"/>
                  </a:lnTo>
                  <a:lnTo>
                    <a:pt x="142" y="65"/>
                  </a:lnTo>
                  <a:lnTo>
                    <a:pt x="140" y="78"/>
                  </a:lnTo>
                  <a:lnTo>
                    <a:pt x="137" y="92"/>
                  </a:lnTo>
                  <a:lnTo>
                    <a:pt x="132" y="105"/>
                  </a:lnTo>
                  <a:lnTo>
                    <a:pt x="132" y="105"/>
                  </a:lnTo>
                  <a:lnTo>
                    <a:pt x="124" y="116"/>
                  </a:lnTo>
                  <a:lnTo>
                    <a:pt x="113" y="126"/>
                  </a:lnTo>
                  <a:lnTo>
                    <a:pt x="102" y="133"/>
                  </a:lnTo>
                  <a:lnTo>
                    <a:pt x="89" y="138"/>
                  </a:lnTo>
                  <a:lnTo>
                    <a:pt x="76" y="140"/>
                  </a:lnTo>
                  <a:lnTo>
                    <a:pt x="62" y="140"/>
                  </a:lnTo>
                  <a:lnTo>
                    <a:pt x="48" y="137"/>
                  </a:lnTo>
                  <a:lnTo>
                    <a:pt x="35" y="130"/>
                  </a:lnTo>
                  <a:lnTo>
                    <a:pt x="35" y="130"/>
                  </a:lnTo>
                  <a:lnTo>
                    <a:pt x="24" y="122"/>
                  </a:lnTo>
                  <a:lnTo>
                    <a:pt x="14" y="113"/>
                  </a:lnTo>
                  <a:lnTo>
                    <a:pt x="8" y="100"/>
                  </a:lnTo>
                  <a:lnTo>
                    <a:pt x="3" y="87"/>
                  </a:lnTo>
                  <a:lnTo>
                    <a:pt x="0" y="74"/>
                  </a:lnTo>
                  <a:lnTo>
                    <a:pt x="0" y="60"/>
                  </a:lnTo>
                  <a:lnTo>
                    <a:pt x="3" y="47"/>
                  </a:lnTo>
                  <a:lnTo>
                    <a:pt x="9" y="35"/>
                  </a:lnTo>
                  <a:lnTo>
                    <a:pt x="9" y="35"/>
                  </a:lnTo>
                  <a:lnTo>
                    <a:pt x="17" y="22"/>
                  </a:lnTo>
                  <a:lnTo>
                    <a:pt x="29" y="14"/>
                  </a:lnTo>
                  <a:lnTo>
                    <a:pt x="40" y="6"/>
                  </a:lnTo>
                  <a:lnTo>
                    <a:pt x="52" y="1"/>
                  </a:lnTo>
                  <a:lnTo>
                    <a:pt x="65" y="0"/>
                  </a:lnTo>
                  <a:lnTo>
                    <a:pt x="80" y="0"/>
                  </a:lnTo>
                  <a:lnTo>
                    <a:pt x="92" y="3"/>
                  </a:lnTo>
                  <a:lnTo>
                    <a:pt x="107" y="9"/>
                  </a:lnTo>
                  <a:lnTo>
                    <a:pt x="107" y="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3" name="Freeform 18"/>
            <p:cNvSpPr>
              <a:spLocks/>
            </p:cNvSpPr>
            <p:nvPr/>
          </p:nvSpPr>
          <p:spPr bwMode="auto">
            <a:xfrm>
              <a:off x="7967113" y="3384548"/>
              <a:ext cx="41651" cy="42246"/>
            </a:xfrm>
            <a:custGeom>
              <a:avLst/>
              <a:gdLst>
                <a:gd name="T0" fmla="*/ 105 w 140"/>
                <a:gd name="T1" fmla="*/ 10 h 142"/>
                <a:gd name="T2" fmla="*/ 105 w 140"/>
                <a:gd name="T3" fmla="*/ 10 h 142"/>
                <a:gd name="T4" fmla="*/ 118 w 140"/>
                <a:gd name="T5" fmla="*/ 18 h 142"/>
                <a:gd name="T6" fmla="*/ 127 w 140"/>
                <a:gd name="T7" fmla="*/ 29 h 142"/>
                <a:gd name="T8" fmla="*/ 134 w 140"/>
                <a:gd name="T9" fmla="*/ 40 h 142"/>
                <a:gd name="T10" fmla="*/ 138 w 140"/>
                <a:gd name="T11" fmla="*/ 53 h 142"/>
                <a:gd name="T12" fmla="*/ 140 w 140"/>
                <a:gd name="T13" fmla="*/ 66 h 142"/>
                <a:gd name="T14" fmla="*/ 140 w 140"/>
                <a:gd name="T15" fmla="*/ 80 h 142"/>
                <a:gd name="T16" fmla="*/ 137 w 140"/>
                <a:gd name="T17" fmla="*/ 93 h 142"/>
                <a:gd name="T18" fmla="*/ 132 w 140"/>
                <a:gd name="T19" fmla="*/ 107 h 142"/>
                <a:gd name="T20" fmla="*/ 132 w 140"/>
                <a:gd name="T21" fmla="*/ 107 h 142"/>
                <a:gd name="T22" fmla="*/ 122 w 140"/>
                <a:gd name="T23" fmla="*/ 118 h 142"/>
                <a:gd name="T24" fmla="*/ 113 w 140"/>
                <a:gd name="T25" fmla="*/ 128 h 142"/>
                <a:gd name="T26" fmla="*/ 102 w 140"/>
                <a:gd name="T27" fmla="*/ 134 h 142"/>
                <a:gd name="T28" fmla="*/ 89 w 140"/>
                <a:gd name="T29" fmla="*/ 139 h 142"/>
                <a:gd name="T30" fmla="*/ 75 w 140"/>
                <a:gd name="T31" fmla="*/ 142 h 142"/>
                <a:gd name="T32" fmla="*/ 62 w 140"/>
                <a:gd name="T33" fmla="*/ 141 h 142"/>
                <a:gd name="T34" fmla="*/ 47 w 140"/>
                <a:gd name="T35" fmla="*/ 137 h 142"/>
                <a:gd name="T36" fmla="*/ 35 w 140"/>
                <a:gd name="T37" fmla="*/ 133 h 142"/>
                <a:gd name="T38" fmla="*/ 35 w 140"/>
                <a:gd name="T39" fmla="*/ 133 h 142"/>
                <a:gd name="T40" fmla="*/ 24 w 140"/>
                <a:gd name="T41" fmla="*/ 123 h 142"/>
                <a:gd name="T42" fmla="*/ 14 w 140"/>
                <a:gd name="T43" fmla="*/ 113 h 142"/>
                <a:gd name="T44" fmla="*/ 6 w 140"/>
                <a:gd name="T45" fmla="*/ 102 h 142"/>
                <a:gd name="T46" fmla="*/ 1 w 140"/>
                <a:gd name="T47" fmla="*/ 90 h 142"/>
                <a:gd name="T48" fmla="*/ 0 w 140"/>
                <a:gd name="T49" fmla="*/ 75 h 142"/>
                <a:gd name="T50" fmla="*/ 0 w 140"/>
                <a:gd name="T51" fmla="*/ 62 h 142"/>
                <a:gd name="T52" fmla="*/ 3 w 140"/>
                <a:gd name="T53" fmla="*/ 48 h 142"/>
                <a:gd name="T54" fmla="*/ 9 w 140"/>
                <a:gd name="T55" fmla="*/ 35 h 142"/>
                <a:gd name="T56" fmla="*/ 9 w 140"/>
                <a:gd name="T57" fmla="*/ 35 h 142"/>
                <a:gd name="T58" fmla="*/ 17 w 140"/>
                <a:gd name="T59" fmla="*/ 24 h 142"/>
                <a:gd name="T60" fmla="*/ 28 w 140"/>
                <a:gd name="T61" fmla="*/ 15 h 142"/>
                <a:gd name="T62" fmla="*/ 40 w 140"/>
                <a:gd name="T63" fmla="*/ 8 h 142"/>
                <a:gd name="T64" fmla="*/ 52 w 140"/>
                <a:gd name="T65" fmla="*/ 3 h 142"/>
                <a:gd name="T66" fmla="*/ 65 w 140"/>
                <a:gd name="T67" fmla="*/ 0 h 142"/>
                <a:gd name="T68" fmla="*/ 79 w 140"/>
                <a:gd name="T69" fmla="*/ 0 h 142"/>
                <a:gd name="T70" fmla="*/ 92 w 140"/>
                <a:gd name="T71" fmla="*/ 3 h 142"/>
                <a:gd name="T72" fmla="*/ 105 w 140"/>
                <a:gd name="T73" fmla="*/ 10 h 142"/>
                <a:gd name="T74" fmla="*/ 105 w 140"/>
                <a:gd name="T75" fmla="*/ 1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2">
                  <a:moveTo>
                    <a:pt x="105" y="10"/>
                  </a:moveTo>
                  <a:lnTo>
                    <a:pt x="105" y="10"/>
                  </a:lnTo>
                  <a:lnTo>
                    <a:pt x="118" y="18"/>
                  </a:lnTo>
                  <a:lnTo>
                    <a:pt x="127" y="29"/>
                  </a:lnTo>
                  <a:lnTo>
                    <a:pt x="134" y="40"/>
                  </a:lnTo>
                  <a:lnTo>
                    <a:pt x="138" y="53"/>
                  </a:lnTo>
                  <a:lnTo>
                    <a:pt x="140" y="66"/>
                  </a:lnTo>
                  <a:lnTo>
                    <a:pt x="140" y="80"/>
                  </a:lnTo>
                  <a:lnTo>
                    <a:pt x="137" y="93"/>
                  </a:lnTo>
                  <a:lnTo>
                    <a:pt x="132" y="107"/>
                  </a:lnTo>
                  <a:lnTo>
                    <a:pt x="132" y="107"/>
                  </a:lnTo>
                  <a:lnTo>
                    <a:pt x="122" y="118"/>
                  </a:lnTo>
                  <a:lnTo>
                    <a:pt x="113" y="128"/>
                  </a:lnTo>
                  <a:lnTo>
                    <a:pt x="102" y="134"/>
                  </a:lnTo>
                  <a:lnTo>
                    <a:pt x="89" y="139"/>
                  </a:lnTo>
                  <a:lnTo>
                    <a:pt x="75" y="142"/>
                  </a:lnTo>
                  <a:lnTo>
                    <a:pt x="62" y="141"/>
                  </a:lnTo>
                  <a:lnTo>
                    <a:pt x="47" y="137"/>
                  </a:lnTo>
                  <a:lnTo>
                    <a:pt x="35" y="133"/>
                  </a:lnTo>
                  <a:lnTo>
                    <a:pt x="35" y="133"/>
                  </a:lnTo>
                  <a:lnTo>
                    <a:pt x="24" y="123"/>
                  </a:lnTo>
                  <a:lnTo>
                    <a:pt x="14" y="113"/>
                  </a:lnTo>
                  <a:lnTo>
                    <a:pt x="6" y="102"/>
                  </a:lnTo>
                  <a:lnTo>
                    <a:pt x="1" y="90"/>
                  </a:lnTo>
                  <a:lnTo>
                    <a:pt x="0" y="75"/>
                  </a:lnTo>
                  <a:lnTo>
                    <a:pt x="0" y="62"/>
                  </a:lnTo>
                  <a:lnTo>
                    <a:pt x="3" y="48"/>
                  </a:lnTo>
                  <a:lnTo>
                    <a:pt x="9" y="35"/>
                  </a:lnTo>
                  <a:lnTo>
                    <a:pt x="9" y="35"/>
                  </a:lnTo>
                  <a:lnTo>
                    <a:pt x="17" y="24"/>
                  </a:lnTo>
                  <a:lnTo>
                    <a:pt x="28" y="15"/>
                  </a:lnTo>
                  <a:lnTo>
                    <a:pt x="40" y="8"/>
                  </a:lnTo>
                  <a:lnTo>
                    <a:pt x="52" y="3"/>
                  </a:lnTo>
                  <a:lnTo>
                    <a:pt x="65" y="0"/>
                  </a:lnTo>
                  <a:lnTo>
                    <a:pt x="79" y="0"/>
                  </a:lnTo>
                  <a:lnTo>
                    <a:pt x="92" y="3"/>
                  </a:lnTo>
                  <a:lnTo>
                    <a:pt x="105" y="10"/>
                  </a:lnTo>
                  <a:lnTo>
                    <a:pt x="105" y="1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4" name="Freeform 19"/>
            <p:cNvSpPr>
              <a:spLocks/>
            </p:cNvSpPr>
            <p:nvPr/>
          </p:nvSpPr>
          <p:spPr bwMode="auto">
            <a:xfrm>
              <a:off x="7784445" y="3448809"/>
              <a:ext cx="71401" cy="96392"/>
            </a:xfrm>
            <a:custGeom>
              <a:avLst/>
              <a:gdLst>
                <a:gd name="T0" fmla="*/ 225 w 241"/>
                <a:gd name="T1" fmla="*/ 74 h 326"/>
                <a:gd name="T2" fmla="*/ 225 w 241"/>
                <a:gd name="T3" fmla="*/ 74 h 326"/>
                <a:gd name="T4" fmla="*/ 233 w 241"/>
                <a:gd name="T5" fmla="*/ 37 h 326"/>
                <a:gd name="T6" fmla="*/ 241 w 241"/>
                <a:gd name="T7" fmla="*/ 0 h 326"/>
                <a:gd name="T8" fmla="*/ 241 w 241"/>
                <a:gd name="T9" fmla="*/ 0 h 326"/>
                <a:gd name="T10" fmla="*/ 201 w 241"/>
                <a:gd name="T11" fmla="*/ 32 h 326"/>
                <a:gd name="T12" fmla="*/ 164 w 241"/>
                <a:gd name="T13" fmla="*/ 66 h 326"/>
                <a:gd name="T14" fmla="*/ 131 w 241"/>
                <a:gd name="T15" fmla="*/ 101 h 326"/>
                <a:gd name="T16" fmla="*/ 100 w 241"/>
                <a:gd name="T17" fmla="*/ 138 h 326"/>
                <a:gd name="T18" fmla="*/ 72 w 241"/>
                <a:gd name="T19" fmla="*/ 174 h 326"/>
                <a:gd name="T20" fmla="*/ 44 w 241"/>
                <a:gd name="T21" fmla="*/ 213 h 326"/>
                <a:gd name="T22" fmla="*/ 21 w 241"/>
                <a:gd name="T23" fmla="*/ 251 h 326"/>
                <a:gd name="T24" fmla="*/ 0 w 241"/>
                <a:gd name="T25" fmla="*/ 287 h 326"/>
                <a:gd name="T26" fmla="*/ 0 w 241"/>
                <a:gd name="T27" fmla="*/ 287 h 326"/>
                <a:gd name="T28" fmla="*/ 33 w 241"/>
                <a:gd name="T29" fmla="*/ 326 h 326"/>
                <a:gd name="T30" fmla="*/ 33 w 241"/>
                <a:gd name="T31" fmla="*/ 326 h 326"/>
                <a:gd name="T32" fmla="*/ 51 w 241"/>
                <a:gd name="T33" fmla="*/ 294 h 326"/>
                <a:gd name="T34" fmla="*/ 70 w 241"/>
                <a:gd name="T35" fmla="*/ 260 h 326"/>
                <a:gd name="T36" fmla="*/ 92 w 241"/>
                <a:gd name="T37" fmla="*/ 228 h 326"/>
                <a:gd name="T38" fmla="*/ 115 w 241"/>
                <a:gd name="T39" fmla="*/ 197 h 326"/>
                <a:gd name="T40" fmla="*/ 140 w 241"/>
                <a:gd name="T41" fmla="*/ 165 h 326"/>
                <a:gd name="T42" fmla="*/ 166 w 241"/>
                <a:gd name="T43" fmla="*/ 133 h 326"/>
                <a:gd name="T44" fmla="*/ 194 w 241"/>
                <a:gd name="T45" fmla="*/ 103 h 326"/>
                <a:gd name="T46" fmla="*/ 225 w 241"/>
                <a:gd name="T47" fmla="*/ 74 h 326"/>
                <a:gd name="T48" fmla="*/ 225 w 241"/>
                <a:gd name="T49" fmla="*/ 7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326">
                  <a:moveTo>
                    <a:pt x="225" y="74"/>
                  </a:moveTo>
                  <a:lnTo>
                    <a:pt x="225" y="74"/>
                  </a:lnTo>
                  <a:lnTo>
                    <a:pt x="233" y="37"/>
                  </a:lnTo>
                  <a:lnTo>
                    <a:pt x="241" y="0"/>
                  </a:lnTo>
                  <a:lnTo>
                    <a:pt x="241" y="0"/>
                  </a:lnTo>
                  <a:lnTo>
                    <a:pt x="201" y="32"/>
                  </a:lnTo>
                  <a:lnTo>
                    <a:pt x="164" y="66"/>
                  </a:lnTo>
                  <a:lnTo>
                    <a:pt x="131" y="101"/>
                  </a:lnTo>
                  <a:lnTo>
                    <a:pt x="100" y="138"/>
                  </a:lnTo>
                  <a:lnTo>
                    <a:pt x="72" y="174"/>
                  </a:lnTo>
                  <a:lnTo>
                    <a:pt x="44" y="213"/>
                  </a:lnTo>
                  <a:lnTo>
                    <a:pt x="21" y="251"/>
                  </a:lnTo>
                  <a:lnTo>
                    <a:pt x="0" y="287"/>
                  </a:lnTo>
                  <a:lnTo>
                    <a:pt x="0" y="287"/>
                  </a:lnTo>
                  <a:lnTo>
                    <a:pt x="33" y="326"/>
                  </a:lnTo>
                  <a:lnTo>
                    <a:pt x="33" y="326"/>
                  </a:lnTo>
                  <a:lnTo>
                    <a:pt x="51" y="294"/>
                  </a:lnTo>
                  <a:lnTo>
                    <a:pt x="70" y="260"/>
                  </a:lnTo>
                  <a:lnTo>
                    <a:pt x="92" y="228"/>
                  </a:lnTo>
                  <a:lnTo>
                    <a:pt x="115" y="197"/>
                  </a:lnTo>
                  <a:lnTo>
                    <a:pt x="140" y="165"/>
                  </a:lnTo>
                  <a:lnTo>
                    <a:pt x="166" y="133"/>
                  </a:lnTo>
                  <a:lnTo>
                    <a:pt x="194" y="103"/>
                  </a:lnTo>
                  <a:lnTo>
                    <a:pt x="225" y="74"/>
                  </a:lnTo>
                  <a:lnTo>
                    <a:pt x="225"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5" name="Freeform 20"/>
            <p:cNvSpPr>
              <a:spLocks/>
            </p:cNvSpPr>
            <p:nvPr/>
          </p:nvSpPr>
          <p:spPr bwMode="auto">
            <a:xfrm>
              <a:off x="7868341" y="3400613"/>
              <a:ext cx="116027" cy="55931"/>
            </a:xfrm>
            <a:custGeom>
              <a:avLst/>
              <a:gdLst>
                <a:gd name="T0" fmla="*/ 19 w 391"/>
                <a:gd name="T1" fmla="*/ 120 h 189"/>
                <a:gd name="T2" fmla="*/ 19 w 391"/>
                <a:gd name="T3" fmla="*/ 120 h 189"/>
                <a:gd name="T4" fmla="*/ 10 w 391"/>
                <a:gd name="T5" fmla="*/ 154 h 189"/>
                <a:gd name="T6" fmla="*/ 0 w 391"/>
                <a:gd name="T7" fmla="*/ 189 h 189"/>
                <a:gd name="T8" fmla="*/ 0 w 391"/>
                <a:gd name="T9" fmla="*/ 189 h 189"/>
                <a:gd name="T10" fmla="*/ 24 w 391"/>
                <a:gd name="T11" fmla="*/ 173 h 189"/>
                <a:gd name="T12" fmla="*/ 48 w 391"/>
                <a:gd name="T13" fmla="*/ 158 h 189"/>
                <a:gd name="T14" fmla="*/ 72 w 391"/>
                <a:gd name="T15" fmla="*/ 144 h 189"/>
                <a:gd name="T16" fmla="*/ 96 w 391"/>
                <a:gd name="T17" fmla="*/ 131 h 189"/>
                <a:gd name="T18" fmla="*/ 145 w 391"/>
                <a:gd name="T19" fmla="*/ 107 h 189"/>
                <a:gd name="T20" fmla="*/ 196 w 391"/>
                <a:gd name="T21" fmla="*/ 88 h 189"/>
                <a:gd name="T22" fmla="*/ 246 w 391"/>
                <a:gd name="T23" fmla="*/ 72 h 189"/>
                <a:gd name="T24" fmla="*/ 295 w 391"/>
                <a:gd name="T25" fmla="*/ 58 h 189"/>
                <a:gd name="T26" fmla="*/ 344 w 391"/>
                <a:gd name="T27" fmla="*/ 48 h 189"/>
                <a:gd name="T28" fmla="*/ 391 w 391"/>
                <a:gd name="T29" fmla="*/ 40 h 189"/>
                <a:gd name="T30" fmla="*/ 391 w 391"/>
                <a:gd name="T31" fmla="*/ 40 h 189"/>
                <a:gd name="T32" fmla="*/ 365 w 391"/>
                <a:gd name="T33" fmla="*/ 20 h 189"/>
                <a:gd name="T34" fmla="*/ 340 w 391"/>
                <a:gd name="T35" fmla="*/ 0 h 189"/>
                <a:gd name="T36" fmla="*/ 340 w 391"/>
                <a:gd name="T37" fmla="*/ 0 h 189"/>
                <a:gd name="T38" fmla="*/ 301 w 391"/>
                <a:gd name="T39" fmla="*/ 8 h 189"/>
                <a:gd name="T40" fmla="*/ 262 w 391"/>
                <a:gd name="T41" fmla="*/ 18 h 189"/>
                <a:gd name="T42" fmla="*/ 220 w 391"/>
                <a:gd name="T43" fmla="*/ 29 h 189"/>
                <a:gd name="T44" fmla="*/ 180 w 391"/>
                <a:gd name="T45" fmla="*/ 43 h 189"/>
                <a:gd name="T46" fmla="*/ 139 w 391"/>
                <a:gd name="T47" fmla="*/ 59 h 189"/>
                <a:gd name="T48" fmla="*/ 99 w 391"/>
                <a:gd name="T49" fmla="*/ 77 h 189"/>
                <a:gd name="T50" fmla="*/ 59 w 391"/>
                <a:gd name="T51" fmla="*/ 98 h 189"/>
                <a:gd name="T52" fmla="*/ 19 w 391"/>
                <a:gd name="T53" fmla="*/ 120 h 189"/>
                <a:gd name="T54" fmla="*/ 19 w 391"/>
                <a:gd name="T55" fmla="*/ 12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1" h="189">
                  <a:moveTo>
                    <a:pt x="19" y="120"/>
                  </a:moveTo>
                  <a:lnTo>
                    <a:pt x="19" y="120"/>
                  </a:lnTo>
                  <a:lnTo>
                    <a:pt x="10" y="154"/>
                  </a:lnTo>
                  <a:lnTo>
                    <a:pt x="0" y="189"/>
                  </a:lnTo>
                  <a:lnTo>
                    <a:pt x="0" y="189"/>
                  </a:lnTo>
                  <a:lnTo>
                    <a:pt x="24" y="173"/>
                  </a:lnTo>
                  <a:lnTo>
                    <a:pt x="48" y="158"/>
                  </a:lnTo>
                  <a:lnTo>
                    <a:pt x="72" y="144"/>
                  </a:lnTo>
                  <a:lnTo>
                    <a:pt x="96" y="131"/>
                  </a:lnTo>
                  <a:lnTo>
                    <a:pt x="145" y="107"/>
                  </a:lnTo>
                  <a:lnTo>
                    <a:pt x="196" y="88"/>
                  </a:lnTo>
                  <a:lnTo>
                    <a:pt x="246" y="72"/>
                  </a:lnTo>
                  <a:lnTo>
                    <a:pt x="295" y="58"/>
                  </a:lnTo>
                  <a:lnTo>
                    <a:pt x="344" y="48"/>
                  </a:lnTo>
                  <a:lnTo>
                    <a:pt x="391" y="40"/>
                  </a:lnTo>
                  <a:lnTo>
                    <a:pt x="391" y="40"/>
                  </a:lnTo>
                  <a:lnTo>
                    <a:pt x="365" y="20"/>
                  </a:lnTo>
                  <a:lnTo>
                    <a:pt x="340" y="0"/>
                  </a:lnTo>
                  <a:lnTo>
                    <a:pt x="340" y="0"/>
                  </a:lnTo>
                  <a:lnTo>
                    <a:pt x="301" y="8"/>
                  </a:lnTo>
                  <a:lnTo>
                    <a:pt x="262" y="18"/>
                  </a:lnTo>
                  <a:lnTo>
                    <a:pt x="220" y="29"/>
                  </a:lnTo>
                  <a:lnTo>
                    <a:pt x="180" y="43"/>
                  </a:lnTo>
                  <a:lnTo>
                    <a:pt x="139" y="59"/>
                  </a:lnTo>
                  <a:lnTo>
                    <a:pt x="99" y="77"/>
                  </a:lnTo>
                  <a:lnTo>
                    <a:pt x="59" y="98"/>
                  </a:lnTo>
                  <a:lnTo>
                    <a:pt x="19" y="120"/>
                  </a:lnTo>
                  <a:lnTo>
                    <a:pt x="19" y="12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6" name="Freeform 21"/>
            <p:cNvSpPr>
              <a:spLocks/>
            </p:cNvSpPr>
            <p:nvPr/>
          </p:nvSpPr>
          <p:spPr bwMode="auto">
            <a:xfrm>
              <a:off x="7988533" y="3394068"/>
              <a:ext cx="74376" cy="16065"/>
            </a:xfrm>
            <a:custGeom>
              <a:avLst/>
              <a:gdLst>
                <a:gd name="T0" fmla="*/ 0 w 251"/>
                <a:gd name="T1" fmla="*/ 11 h 54"/>
                <a:gd name="T2" fmla="*/ 0 w 251"/>
                <a:gd name="T3" fmla="*/ 11 h 54"/>
                <a:gd name="T4" fmla="*/ 34 w 251"/>
                <a:gd name="T5" fmla="*/ 40 h 54"/>
                <a:gd name="T6" fmla="*/ 34 w 251"/>
                <a:gd name="T7" fmla="*/ 40 h 54"/>
                <a:gd name="T8" fmla="*/ 48 w 251"/>
                <a:gd name="T9" fmla="*/ 54 h 54"/>
                <a:gd name="T10" fmla="*/ 48 w 251"/>
                <a:gd name="T11" fmla="*/ 54 h 54"/>
                <a:gd name="T12" fmla="*/ 83 w 251"/>
                <a:gd name="T13" fmla="*/ 51 h 54"/>
                <a:gd name="T14" fmla="*/ 117 w 251"/>
                <a:gd name="T15" fmla="*/ 50 h 54"/>
                <a:gd name="T16" fmla="*/ 174 w 251"/>
                <a:gd name="T17" fmla="*/ 48 h 54"/>
                <a:gd name="T18" fmla="*/ 220 w 251"/>
                <a:gd name="T19" fmla="*/ 48 h 54"/>
                <a:gd name="T20" fmla="*/ 251 w 251"/>
                <a:gd name="T21" fmla="*/ 51 h 54"/>
                <a:gd name="T22" fmla="*/ 251 w 251"/>
                <a:gd name="T23" fmla="*/ 51 h 54"/>
                <a:gd name="T24" fmla="*/ 235 w 251"/>
                <a:gd name="T25" fmla="*/ 26 h 54"/>
                <a:gd name="T26" fmla="*/ 217 w 251"/>
                <a:gd name="T27" fmla="*/ 2 h 54"/>
                <a:gd name="T28" fmla="*/ 217 w 251"/>
                <a:gd name="T29" fmla="*/ 2 h 54"/>
                <a:gd name="T30" fmla="*/ 176 w 251"/>
                <a:gd name="T31" fmla="*/ 0 h 54"/>
                <a:gd name="T32" fmla="*/ 125 w 251"/>
                <a:gd name="T33" fmla="*/ 2 h 54"/>
                <a:gd name="T34" fmla="*/ 66 w 251"/>
                <a:gd name="T35" fmla="*/ 5 h 54"/>
                <a:gd name="T36" fmla="*/ 0 w 251"/>
                <a:gd name="T37" fmla="*/ 11 h 54"/>
                <a:gd name="T38" fmla="*/ 0 w 251"/>
                <a:gd name="T39" fmla="*/ 1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1" h="54">
                  <a:moveTo>
                    <a:pt x="0" y="11"/>
                  </a:moveTo>
                  <a:lnTo>
                    <a:pt x="0" y="11"/>
                  </a:lnTo>
                  <a:lnTo>
                    <a:pt x="34" y="40"/>
                  </a:lnTo>
                  <a:lnTo>
                    <a:pt x="34" y="40"/>
                  </a:lnTo>
                  <a:lnTo>
                    <a:pt x="48" y="54"/>
                  </a:lnTo>
                  <a:lnTo>
                    <a:pt x="48" y="54"/>
                  </a:lnTo>
                  <a:lnTo>
                    <a:pt x="83" y="51"/>
                  </a:lnTo>
                  <a:lnTo>
                    <a:pt x="117" y="50"/>
                  </a:lnTo>
                  <a:lnTo>
                    <a:pt x="174" y="48"/>
                  </a:lnTo>
                  <a:lnTo>
                    <a:pt x="220" y="48"/>
                  </a:lnTo>
                  <a:lnTo>
                    <a:pt x="251" y="51"/>
                  </a:lnTo>
                  <a:lnTo>
                    <a:pt x="251" y="51"/>
                  </a:lnTo>
                  <a:lnTo>
                    <a:pt x="235" y="26"/>
                  </a:lnTo>
                  <a:lnTo>
                    <a:pt x="217" y="2"/>
                  </a:lnTo>
                  <a:lnTo>
                    <a:pt x="217" y="2"/>
                  </a:lnTo>
                  <a:lnTo>
                    <a:pt x="176" y="0"/>
                  </a:lnTo>
                  <a:lnTo>
                    <a:pt x="125" y="2"/>
                  </a:lnTo>
                  <a:lnTo>
                    <a:pt x="66" y="5"/>
                  </a:lnTo>
                  <a:lnTo>
                    <a:pt x="0" y="11"/>
                  </a:lnTo>
                  <a:lnTo>
                    <a:pt x="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7" name="Freeform 22"/>
            <p:cNvSpPr>
              <a:spLocks/>
            </p:cNvSpPr>
            <p:nvPr/>
          </p:nvSpPr>
          <p:spPr bwMode="auto">
            <a:xfrm>
              <a:off x="7751720" y="3547581"/>
              <a:ext cx="35701" cy="82111"/>
            </a:xfrm>
            <a:custGeom>
              <a:avLst/>
              <a:gdLst>
                <a:gd name="T0" fmla="*/ 86 w 121"/>
                <a:gd name="T1" fmla="*/ 0 h 276"/>
                <a:gd name="T2" fmla="*/ 86 w 121"/>
                <a:gd name="T3" fmla="*/ 0 h 276"/>
                <a:gd name="T4" fmla="*/ 70 w 121"/>
                <a:gd name="T5" fmla="*/ 33 h 276"/>
                <a:gd name="T6" fmla="*/ 56 w 121"/>
                <a:gd name="T7" fmla="*/ 67 h 276"/>
                <a:gd name="T8" fmla="*/ 32 w 121"/>
                <a:gd name="T9" fmla="*/ 127 h 276"/>
                <a:gd name="T10" fmla="*/ 13 w 121"/>
                <a:gd name="T11" fmla="*/ 183 h 276"/>
                <a:gd name="T12" fmla="*/ 0 w 121"/>
                <a:gd name="T13" fmla="*/ 228 h 276"/>
                <a:gd name="T14" fmla="*/ 0 w 121"/>
                <a:gd name="T15" fmla="*/ 228 h 276"/>
                <a:gd name="T16" fmla="*/ 17 w 121"/>
                <a:gd name="T17" fmla="*/ 252 h 276"/>
                <a:gd name="T18" fmla="*/ 36 w 121"/>
                <a:gd name="T19" fmla="*/ 276 h 276"/>
                <a:gd name="T20" fmla="*/ 36 w 121"/>
                <a:gd name="T21" fmla="*/ 276 h 276"/>
                <a:gd name="T22" fmla="*/ 48 w 121"/>
                <a:gd name="T23" fmla="*/ 234 h 276"/>
                <a:gd name="T24" fmla="*/ 64 w 121"/>
                <a:gd name="T25" fmla="*/ 180 h 276"/>
                <a:gd name="T26" fmla="*/ 75 w 121"/>
                <a:gd name="T27" fmla="*/ 146 h 276"/>
                <a:gd name="T28" fmla="*/ 87 w 121"/>
                <a:gd name="T29" fmla="*/ 113 h 276"/>
                <a:gd name="T30" fmla="*/ 103 w 121"/>
                <a:gd name="T31" fmla="*/ 76 h 276"/>
                <a:gd name="T32" fmla="*/ 121 w 121"/>
                <a:gd name="T33" fmla="*/ 38 h 276"/>
                <a:gd name="T34" fmla="*/ 121 w 121"/>
                <a:gd name="T35" fmla="*/ 38 h 276"/>
                <a:gd name="T36" fmla="*/ 86 w 121"/>
                <a:gd name="T37" fmla="*/ 0 h 276"/>
                <a:gd name="T38" fmla="*/ 86 w 121"/>
                <a:gd name="T39"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276">
                  <a:moveTo>
                    <a:pt x="86" y="0"/>
                  </a:moveTo>
                  <a:lnTo>
                    <a:pt x="86" y="0"/>
                  </a:lnTo>
                  <a:lnTo>
                    <a:pt x="70" y="33"/>
                  </a:lnTo>
                  <a:lnTo>
                    <a:pt x="56" y="67"/>
                  </a:lnTo>
                  <a:lnTo>
                    <a:pt x="32" y="127"/>
                  </a:lnTo>
                  <a:lnTo>
                    <a:pt x="13" y="183"/>
                  </a:lnTo>
                  <a:lnTo>
                    <a:pt x="0" y="228"/>
                  </a:lnTo>
                  <a:lnTo>
                    <a:pt x="0" y="228"/>
                  </a:lnTo>
                  <a:lnTo>
                    <a:pt x="17" y="252"/>
                  </a:lnTo>
                  <a:lnTo>
                    <a:pt x="36" y="276"/>
                  </a:lnTo>
                  <a:lnTo>
                    <a:pt x="36" y="276"/>
                  </a:lnTo>
                  <a:lnTo>
                    <a:pt x="48" y="234"/>
                  </a:lnTo>
                  <a:lnTo>
                    <a:pt x="64" y="180"/>
                  </a:lnTo>
                  <a:lnTo>
                    <a:pt x="75" y="146"/>
                  </a:lnTo>
                  <a:lnTo>
                    <a:pt x="87" y="113"/>
                  </a:lnTo>
                  <a:lnTo>
                    <a:pt x="103" y="76"/>
                  </a:lnTo>
                  <a:lnTo>
                    <a:pt x="121" y="38"/>
                  </a:lnTo>
                  <a:lnTo>
                    <a:pt x="121" y="38"/>
                  </a:lnTo>
                  <a:lnTo>
                    <a:pt x="86" y="0"/>
                  </a:lnTo>
                  <a:lnTo>
                    <a:pt x="86"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8" name="Freeform 23"/>
            <p:cNvSpPr>
              <a:spLocks/>
            </p:cNvSpPr>
            <p:nvPr/>
          </p:nvSpPr>
          <p:spPr bwMode="auto">
            <a:xfrm>
              <a:off x="7855846" y="3363128"/>
              <a:ext cx="49386" cy="85681"/>
            </a:xfrm>
            <a:custGeom>
              <a:avLst/>
              <a:gdLst>
                <a:gd name="T0" fmla="*/ 60 w 165"/>
                <a:gd name="T1" fmla="*/ 246 h 287"/>
                <a:gd name="T2" fmla="*/ 60 w 165"/>
                <a:gd name="T3" fmla="*/ 246 h 287"/>
                <a:gd name="T4" fmla="*/ 71 w 165"/>
                <a:gd name="T5" fmla="*/ 214 h 287"/>
                <a:gd name="T6" fmla="*/ 82 w 165"/>
                <a:gd name="T7" fmla="*/ 182 h 287"/>
                <a:gd name="T8" fmla="*/ 95 w 165"/>
                <a:gd name="T9" fmla="*/ 152 h 287"/>
                <a:gd name="T10" fmla="*/ 108 w 165"/>
                <a:gd name="T11" fmla="*/ 122 h 287"/>
                <a:gd name="T12" fmla="*/ 137 w 165"/>
                <a:gd name="T13" fmla="*/ 66 h 287"/>
                <a:gd name="T14" fmla="*/ 165 w 165"/>
                <a:gd name="T15" fmla="*/ 16 h 287"/>
                <a:gd name="T16" fmla="*/ 165 w 165"/>
                <a:gd name="T17" fmla="*/ 16 h 287"/>
                <a:gd name="T18" fmla="*/ 118 w 165"/>
                <a:gd name="T19" fmla="*/ 0 h 287"/>
                <a:gd name="T20" fmla="*/ 118 w 165"/>
                <a:gd name="T21" fmla="*/ 0 h 287"/>
                <a:gd name="T22" fmla="*/ 102 w 165"/>
                <a:gd name="T23" fmla="*/ 31 h 287"/>
                <a:gd name="T24" fmla="*/ 84 w 165"/>
                <a:gd name="T25" fmla="*/ 63 h 287"/>
                <a:gd name="T26" fmla="*/ 67 w 165"/>
                <a:gd name="T27" fmla="*/ 96 h 287"/>
                <a:gd name="T28" fmla="*/ 51 w 165"/>
                <a:gd name="T29" fmla="*/ 133 h 287"/>
                <a:gd name="T30" fmla="*/ 36 w 165"/>
                <a:gd name="T31" fmla="*/ 169 h 287"/>
                <a:gd name="T32" fmla="*/ 22 w 165"/>
                <a:gd name="T33" fmla="*/ 208 h 287"/>
                <a:gd name="T34" fmla="*/ 9 w 165"/>
                <a:gd name="T35" fmla="*/ 248 h 287"/>
                <a:gd name="T36" fmla="*/ 0 w 165"/>
                <a:gd name="T37" fmla="*/ 287 h 287"/>
                <a:gd name="T38" fmla="*/ 0 w 165"/>
                <a:gd name="T39" fmla="*/ 287 h 287"/>
                <a:gd name="T40" fmla="*/ 4 w 165"/>
                <a:gd name="T41" fmla="*/ 283 h 287"/>
                <a:gd name="T42" fmla="*/ 4 w 165"/>
                <a:gd name="T43" fmla="*/ 283 h 287"/>
                <a:gd name="T44" fmla="*/ 31 w 165"/>
                <a:gd name="T45" fmla="*/ 264 h 287"/>
                <a:gd name="T46" fmla="*/ 60 w 165"/>
                <a:gd name="T47" fmla="*/ 246 h 287"/>
                <a:gd name="T48" fmla="*/ 60 w 165"/>
                <a:gd name="T49" fmla="*/ 246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287">
                  <a:moveTo>
                    <a:pt x="60" y="246"/>
                  </a:moveTo>
                  <a:lnTo>
                    <a:pt x="60" y="246"/>
                  </a:lnTo>
                  <a:lnTo>
                    <a:pt x="71" y="214"/>
                  </a:lnTo>
                  <a:lnTo>
                    <a:pt x="82" y="182"/>
                  </a:lnTo>
                  <a:lnTo>
                    <a:pt x="95" y="152"/>
                  </a:lnTo>
                  <a:lnTo>
                    <a:pt x="108" y="122"/>
                  </a:lnTo>
                  <a:lnTo>
                    <a:pt x="137" y="66"/>
                  </a:lnTo>
                  <a:lnTo>
                    <a:pt x="165" y="16"/>
                  </a:lnTo>
                  <a:lnTo>
                    <a:pt x="165" y="16"/>
                  </a:lnTo>
                  <a:lnTo>
                    <a:pt x="118" y="0"/>
                  </a:lnTo>
                  <a:lnTo>
                    <a:pt x="118" y="0"/>
                  </a:lnTo>
                  <a:lnTo>
                    <a:pt x="102" y="31"/>
                  </a:lnTo>
                  <a:lnTo>
                    <a:pt x="84" y="63"/>
                  </a:lnTo>
                  <a:lnTo>
                    <a:pt x="67" y="96"/>
                  </a:lnTo>
                  <a:lnTo>
                    <a:pt x="51" y="133"/>
                  </a:lnTo>
                  <a:lnTo>
                    <a:pt x="36" y="169"/>
                  </a:lnTo>
                  <a:lnTo>
                    <a:pt x="22" y="208"/>
                  </a:lnTo>
                  <a:lnTo>
                    <a:pt x="9" y="248"/>
                  </a:lnTo>
                  <a:lnTo>
                    <a:pt x="0" y="287"/>
                  </a:lnTo>
                  <a:lnTo>
                    <a:pt x="0" y="287"/>
                  </a:lnTo>
                  <a:lnTo>
                    <a:pt x="4" y="283"/>
                  </a:lnTo>
                  <a:lnTo>
                    <a:pt x="4" y="283"/>
                  </a:lnTo>
                  <a:lnTo>
                    <a:pt x="31" y="264"/>
                  </a:lnTo>
                  <a:lnTo>
                    <a:pt x="60" y="246"/>
                  </a:lnTo>
                  <a:lnTo>
                    <a:pt x="60" y="24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59" name="Freeform 24"/>
            <p:cNvSpPr>
              <a:spLocks/>
            </p:cNvSpPr>
            <p:nvPr/>
          </p:nvSpPr>
          <p:spPr bwMode="auto">
            <a:xfrm>
              <a:off x="7899282" y="3320287"/>
              <a:ext cx="38081" cy="35106"/>
            </a:xfrm>
            <a:custGeom>
              <a:avLst/>
              <a:gdLst>
                <a:gd name="T0" fmla="*/ 46 w 127"/>
                <a:gd name="T1" fmla="*/ 118 h 118"/>
                <a:gd name="T2" fmla="*/ 46 w 127"/>
                <a:gd name="T3" fmla="*/ 118 h 118"/>
                <a:gd name="T4" fmla="*/ 70 w 127"/>
                <a:gd name="T5" fmla="*/ 83 h 118"/>
                <a:gd name="T6" fmla="*/ 92 w 127"/>
                <a:gd name="T7" fmla="*/ 53 h 118"/>
                <a:gd name="T8" fmla="*/ 127 w 127"/>
                <a:gd name="T9" fmla="*/ 6 h 118"/>
                <a:gd name="T10" fmla="*/ 127 w 127"/>
                <a:gd name="T11" fmla="*/ 6 h 118"/>
                <a:gd name="T12" fmla="*/ 100 w 127"/>
                <a:gd name="T13" fmla="*/ 3 h 118"/>
                <a:gd name="T14" fmla="*/ 73 w 127"/>
                <a:gd name="T15" fmla="*/ 0 h 118"/>
                <a:gd name="T16" fmla="*/ 73 w 127"/>
                <a:gd name="T17" fmla="*/ 0 h 118"/>
                <a:gd name="T18" fmla="*/ 38 w 127"/>
                <a:gd name="T19" fmla="*/ 45 h 118"/>
                <a:gd name="T20" fmla="*/ 19 w 127"/>
                <a:gd name="T21" fmla="*/ 72 h 118"/>
                <a:gd name="T22" fmla="*/ 0 w 127"/>
                <a:gd name="T23" fmla="*/ 102 h 118"/>
                <a:gd name="T24" fmla="*/ 0 w 127"/>
                <a:gd name="T25" fmla="*/ 102 h 118"/>
                <a:gd name="T26" fmla="*/ 46 w 127"/>
                <a:gd name="T27" fmla="*/ 118 h 118"/>
                <a:gd name="T28" fmla="*/ 46 w 127"/>
                <a:gd name="T2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118">
                  <a:moveTo>
                    <a:pt x="46" y="118"/>
                  </a:moveTo>
                  <a:lnTo>
                    <a:pt x="46" y="118"/>
                  </a:lnTo>
                  <a:lnTo>
                    <a:pt x="70" y="83"/>
                  </a:lnTo>
                  <a:lnTo>
                    <a:pt x="92" y="53"/>
                  </a:lnTo>
                  <a:lnTo>
                    <a:pt x="127" y="6"/>
                  </a:lnTo>
                  <a:lnTo>
                    <a:pt x="127" y="6"/>
                  </a:lnTo>
                  <a:lnTo>
                    <a:pt x="100" y="3"/>
                  </a:lnTo>
                  <a:lnTo>
                    <a:pt x="73" y="0"/>
                  </a:lnTo>
                  <a:lnTo>
                    <a:pt x="73" y="0"/>
                  </a:lnTo>
                  <a:lnTo>
                    <a:pt x="38" y="45"/>
                  </a:lnTo>
                  <a:lnTo>
                    <a:pt x="19" y="72"/>
                  </a:lnTo>
                  <a:lnTo>
                    <a:pt x="0" y="102"/>
                  </a:lnTo>
                  <a:lnTo>
                    <a:pt x="0" y="102"/>
                  </a:lnTo>
                  <a:lnTo>
                    <a:pt x="46" y="118"/>
                  </a:lnTo>
                  <a:lnTo>
                    <a:pt x="4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0" name="Freeform 25"/>
            <p:cNvSpPr>
              <a:spLocks/>
            </p:cNvSpPr>
            <p:nvPr/>
          </p:nvSpPr>
          <p:spPr bwMode="auto">
            <a:xfrm>
              <a:off x="7848706" y="3456544"/>
              <a:ext cx="37486" cy="150537"/>
            </a:xfrm>
            <a:custGeom>
              <a:avLst/>
              <a:gdLst>
                <a:gd name="T0" fmla="*/ 8 w 126"/>
                <a:gd name="T1" fmla="*/ 46 h 505"/>
                <a:gd name="T2" fmla="*/ 8 w 126"/>
                <a:gd name="T3" fmla="*/ 46 h 505"/>
                <a:gd name="T4" fmla="*/ 4 w 126"/>
                <a:gd name="T5" fmla="*/ 75 h 505"/>
                <a:gd name="T6" fmla="*/ 1 w 126"/>
                <a:gd name="T7" fmla="*/ 103 h 505"/>
                <a:gd name="T8" fmla="*/ 0 w 126"/>
                <a:gd name="T9" fmla="*/ 134 h 505"/>
                <a:gd name="T10" fmla="*/ 0 w 126"/>
                <a:gd name="T11" fmla="*/ 164 h 505"/>
                <a:gd name="T12" fmla="*/ 0 w 126"/>
                <a:gd name="T13" fmla="*/ 164 h 505"/>
                <a:gd name="T14" fmla="*/ 1 w 126"/>
                <a:gd name="T15" fmla="*/ 207 h 505"/>
                <a:gd name="T16" fmla="*/ 4 w 126"/>
                <a:gd name="T17" fmla="*/ 248 h 505"/>
                <a:gd name="T18" fmla="*/ 9 w 126"/>
                <a:gd name="T19" fmla="*/ 290 h 505"/>
                <a:gd name="T20" fmla="*/ 17 w 126"/>
                <a:gd name="T21" fmla="*/ 330 h 505"/>
                <a:gd name="T22" fmla="*/ 27 w 126"/>
                <a:gd name="T23" fmla="*/ 368 h 505"/>
                <a:gd name="T24" fmla="*/ 38 w 126"/>
                <a:gd name="T25" fmla="*/ 406 h 505"/>
                <a:gd name="T26" fmla="*/ 49 w 126"/>
                <a:gd name="T27" fmla="*/ 444 h 505"/>
                <a:gd name="T28" fmla="*/ 63 w 126"/>
                <a:gd name="T29" fmla="*/ 480 h 505"/>
                <a:gd name="T30" fmla="*/ 63 w 126"/>
                <a:gd name="T31" fmla="*/ 480 h 505"/>
                <a:gd name="T32" fmla="*/ 94 w 126"/>
                <a:gd name="T33" fmla="*/ 492 h 505"/>
                <a:gd name="T34" fmla="*/ 126 w 126"/>
                <a:gd name="T35" fmla="*/ 505 h 505"/>
                <a:gd name="T36" fmla="*/ 126 w 126"/>
                <a:gd name="T37" fmla="*/ 505 h 505"/>
                <a:gd name="T38" fmla="*/ 110 w 126"/>
                <a:gd name="T39" fmla="*/ 467 h 505"/>
                <a:gd name="T40" fmla="*/ 94 w 126"/>
                <a:gd name="T41" fmla="*/ 427 h 505"/>
                <a:gd name="T42" fmla="*/ 81 w 126"/>
                <a:gd name="T43" fmla="*/ 385 h 505"/>
                <a:gd name="T44" fmla="*/ 70 w 126"/>
                <a:gd name="T45" fmla="*/ 344 h 505"/>
                <a:gd name="T46" fmla="*/ 60 w 126"/>
                <a:gd name="T47" fmla="*/ 299 h 505"/>
                <a:gd name="T48" fmla="*/ 52 w 126"/>
                <a:gd name="T49" fmla="*/ 255 h 505"/>
                <a:gd name="T50" fmla="*/ 47 w 126"/>
                <a:gd name="T51" fmla="*/ 210 h 505"/>
                <a:gd name="T52" fmla="*/ 46 w 126"/>
                <a:gd name="T53" fmla="*/ 164 h 505"/>
                <a:gd name="T54" fmla="*/ 46 w 126"/>
                <a:gd name="T55" fmla="*/ 164 h 505"/>
                <a:gd name="T56" fmla="*/ 47 w 126"/>
                <a:gd name="T57" fmla="*/ 121 h 505"/>
                <a:gd name="T58" fmla="*/ 51 w 126"/>
                <a:gd name="T59" fmla="*/ 81 h 505"/>
                <a:gd name="T60" fmla="*/ 57 w 126"/>
                <a:gd name="T61" fmla="*/ 39 h 505"/>
                <a:gd name="T62" fmla="*/ 65 w 126"/>
                <a:gd name="T63" fmla="*/ 0 h 505"/>
                <a:gd name="T64" fmla="*/ 65 w 126"/>
                <a:gd name="T65" fmla="*/ 0 h 505"/>
                <a:gd name="T66" fmla="*/ 57 w 126"/>
                <a:gd name="T67" fmla="*/ 6 h 505"/>
                <a:gd name="T68" fmla="*/ 57 w 126"/>
                <a:gd name="T69" fmla="*/ 6 h 505"/>
                <a:gd name="T70" fmla="*/ 32 w 126"/>
                <a:gd name="T71" fmla="*/ 25 h 505"/>
                <a:gd name="T72" fmla="*/ 8 w 126"/>
                <a:gd name="T73" fmla="*/ 46 h 505"/>
                <a:gd name="T74" fmla="*/ 8 w 126"/>
                <a:gd name="T75" fmla="*/ 46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505">
                  <a:moveTo>
                    <a:pt x="8" y="46"/>
                  </a:moveTo>
                  <a:lnTo>
                    <a:pt x="8" y="46"/>
                  </a:lnTo>
                  <a:lnTo>
                    <a:pt x="4" y="75"/>
                  </a:lnTo>
                  <a:lnTo>
                    <a:pt x="1" y="103"/>
                  </a:lnTo>
                  <a:lnTo>
                    <a:pt x="0" y="134"/>
                  </a:lnTo>
                  <a:lnTo>
                    <a:pt x="0" y="164"/>
                  </a:lnTo>
                  <a:lnTo>
                    <a:pt x="0" y="164"/>
                  </a:lnTo>
                  <a:lnTo>
                    <a:pt x="1" y="207"/>
                  </a:lnTo>
                  <a:lnTo>
                    <a:pt x="4" y="248"/>
                  </a:lnTo>
                  <a:lnTo>
                    <a:pt x="9" y="290"/>
                  </a:lnTo>
                  <a:lnTo>
                    <a:pt x="17" y="330"/>
                  </a:lnTo>
                  <a:lnTo>
                    <a:pt x="27" y="368"/>
                  </a:lnTo>
                  <a:lnTo>
                    <a:pt x="38" y="406"/>
                  </a:lnTo>
                  <a:lnTo>
                    <a:pt x="49" y="444"/>
                  </a:lnTo>
                  <a:lnTo>
                    <a:pt x="63" y="480"/>
                  </a:lnTo>
                  <a:lnTo>
                    <a:pt x="63" y="480"/>
                  </a:lnTo>
                  <a:lnTo>
                    <a:pt x="94" y="492"/>
                  </a:lnTo>
                  <a:lnTo>
                    <a:pt x="126" y="505"/>
                  </a:lnTo>
                  <a:lnTo>
                    <a:pt x="126" y="505"/>
                  </a:lnTo>
                  <a:lnTo>
                    <a:pt x="110" y="467"/>
                  </a:lnTo>
                  <a:lnTo>
                    <a:pt x="94" y="427"/>
                  </a:lnTo>
                  <a:lnTo>
                    <a:pt x="81" y="385"/>
                  </a:lnTo>
                  <a:lnTo>
                    <a:pt x="70" y="344"/>
                  </a:lnTo>
                  <a:lnTo>
                    <a:pt x="60" y="299"/>
                  </a:lnTo>
                  <a:lnTo>
                    <a:pt x="52" y="255"/>
                  </a:lnTo>
                  <a:lnTo>
                    <a:pt x="47" y="210"/>
                  </a:lnTo>
                  <a:lnTo>
                    <a:pt x="46" y="164"/>
                  </a:lnTo>
                  <a:lnTo>
                    <a:pt x="46" y="164"/>
                  </a:lnTo>
                  <a:lnTo>
                    <a:pt x="47" y="121"/>
                  </a:lnTo>
                  <a:lnTo>
                    <a:pt x="51" y="81"/>
                  </a:lnTo>
                  <a:lnTo>
                    <a:pt x="57" y="39"/>
                  </a:lnTo>
                  <a:lnTo>
                    <a:pt x="65" y="0"/>
                  </a:lnTo>
                  <a:lnTo>
                    <a:pt x="65" y="0"/>
                  </a:lnTo>
                  <a:lnTo>
                    <a:pt x="57" y="6"/>
                  </a:lnTo>
                  <a:lnTo>
                    <a:pt x="57" y="6"/>
                  </a:lnTo>
                  <a:lnTo>
                    <a:pt x="32" y="25"/>
                  </a:lnTo>
                  <a:lnTo>
                    <a:pt x="8" y="46"/>
                  </a:lnTo>
                  <a:lnTo>
                    <a:pt x="8" y="4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1" name="Freeform 26"/>
            <p:cNvSpPr>
              <a:spLocks/>
            </p:cNvSpPr>
            <p:nvPr/>
          </p:nvSpPr>
          <p:spPr bwMode="auto">
            <a:xfrm>
              <a:off x="7876077" y="3617792"/>
              <a:ext cx="62476" cy="74971"/>
            </a:xfrm>
            <a:custGeom>
              <a:avLst/>
              <a:gdLst>
                <a:gd name="T0" fmla="*/ 0 w 210"/>
                <a:gd name="T1" fmla="*/ 0 h 250"/>
                <a:gd name="T2" fmla="*/ 0 w 210"/>
                <a:gd name="T3" fmla="*/ 0 h 250"/>
                <a:gd name="T4" fmla="*/ 19 w 210"/>
                <a:gd name="T5" fmla="*/ 41 h 250"/>
                <a:gd name="T6" fmla="*/ 41 w 210"/>
                <a:gd name="T7" fmla="*/ 79 h 250"/>
                <a:gd name="T8" fmla="*/ 62 w 210"/>
                <a:gd name="T9" fmla="*/ 116 h 250"/>
                <a:gd name="T10" fmla="*/ 82 w 210"/>
                <a:gd name="T11" fmla="*/ 150 h 250"/>
                <a:gd name="T12" fmla="*/ 103 w 210"/>
                <a:gd name="T13" fmla="*/ 180 h 250"/>
                <a:gd name="T14" fmla="*/ 122 w 210"/>
                <a:gd name="T15" fmla="*/ 207 h 250"/>
                <a:gd name="T16" fmla="*/ 156 w 210"/>
                <a:gd name="T17" fmla="*/ 250 h 250"/>
                <a:gd name="T18" fmla="*/ 156 w 210"/>
                <a:gd name="T19" fmla="*/ 250 h 250"/>
                <a:gd name="T20" fmla="*/ 183 w 210"/>
                <a:gd name="T21" fmla="*/ 247 h 250"/>
                <a:gd name="T22" fmla="*/ 210 w 210"/>
                <a:gd name="T23" fmla="*/ 242 h 250"/>
                <a:gd name="T24" fmla="*/ 210 w 210"/>
                <a:gd name="T25" fmla="*/ 242 h 250"/>
                <a:gd name="T26" fmla="*/ 183 w 210"/>
                <a:gd name="T27" fmla="*/ 209 h 250"/>
                <a:gd name="T28" fmla="*/ 148 w 210"/>
                <a:gd name="T29" fmla="*/ 159 h 250"/>
                <a:gd name="T30" fmla="*/ 127 w 210"/>
                <a:gd name="T31" fmla="*/ 130 h 250"/>
                <a:gd name="T32" fmla="*/ 106 w 210"/>
                <a:gd name="T33" fmla="*/ 97 h 250"/>
                <a:gd name="T34" fmla="*/ 84 w 210"/>
                <a:gd name="T35" fmla="*/ 60 h 250"/>
                <a:gd name="T36" fmla="*/ 63 w 210"/>
                <a:gd name="T37" fmla="*/ 20 h 250"/>
                <a:gd name="T38" fmla="*/ 63 w 210"/>
                <a:gd name="T39" fmla="*/ 20 h 250"/>
                <a:gd name="T40" fmla="*/ 31 w 210"/>
                <a:gd name="T41" fmla="*/ 11 h 250"/>
                <a:gd name="T42" fmla="*/ 0 w 210"/>
                <a:gd name="T43" fmla="*/ 0 h 250"/>
                <a:gd name="T44" fmla="*/ 0 w 210"/>
                <a:gd name="T4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250">
                  <a:moveTo>
                    <a:pt x="0" y="0"/>
                  </a:moveTo>
                  <a:lnTo>
                    <a:pt x="0" y="0"/>
                  </a:lnTo>
                  <a:lnTo>
                    <a:pt x="19" y="41"/>
                  </a:lnTo>
                  <a:lnTo>
                    <a:pt x="41" y="79"/>
                  </a:lnTo>
                  <a:lnTo>
                    <a:pt x="62" y="116"/>
                  </a:lnTo>
                  <a:lnTo>
                    <a:pt x="82" y="150"/>
                  </a:lnTo>
                  <a:lnTo>
                    <a:pt x="103" y="180"/>
                  </a:lnTo>
                  <a:lnTo>
                    <a:pt x="122" y="207"/>
                  </a:lnTo>
                  <a:lnTo>
                    <a:pt x="156" y="250"/>
                  </a:lnTo>
                  <a:lnTo>
                    <a:pt x="156" y="250"/>
                  </a:lnTo>
                  <a:lnTo>
                    <a:pt x="183" y="247"/>
                  </a:lnTo>
                  <a:lnTo>
                    <a:pt x="210" y="242"/>
                  </a:lnTo>
                  <a:lnTo>
                    <a:pt x="210" y="242"/>
                  </a:lnTo>
                  <a:lnTo>
                    <a:pt x="183" y="209"/>
                  </a:lnTo>
                  <a:lnTo>
                    <a:pt x="148" y="159"/>
                  </a:lnTo>
                  <a:lnTo>
                    <a:pt x="127" y="130"/>
                  </a:lnTo>
                  <a:lnTo>
                    <a:pt x="106" y="97"/>
                  </a:lnTo>
                  <a:lnTo>
                    <a:pt x="84" y="60"/>
                  </a:lnTo>
                  <a:lnTo>
                    <a:pt x="63" y="20"/>
                  </a:lnTo>
                  <a:lnTo>
                    <a:pt x="63" y="20"/>
                  </a:lnTo>
                  <a:lnTo>
                    <a:pt x="31" y="11"/>
                  </a:lnTo>
                  <a:lnTo>
                    <a:pt x="0" y="0"/>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2" name="Freeform 27"/>
            <p:cNvSpPr>
              <a:spLocks/>
            </p:cNvSpPr>
            <p:nvPr/>
          </p:nvSpPr>
          <p:spPr bwMode="auto">
            <a:xfrm>
              <a:off x="7851086" y="3436314"/>
              <a:ext cx="23205" cy="33916"/>
            </a:xfrm>
            <a:custGeom>
              <a:avLst/>
              <a:gdLst>
                <a:gd name="T0" fmla="*/ 20 w 76"/>
                <a:gd name="T1" fmla="*/ 37 h 115"/>
                <a:gd name="T2" fmla="*/ 20 w 76"/>
                <a:gd name="T3" fmla="*/ 37 h 115"/>
                <a:gd name="T4" fmla="*/ 16 w 76"/>
                <a:gd name="T5" fmla="*/ 41 h 115"/>
                <a:gd name="T6" fmla="*/ 16 w 76"/>
                <a:gd name="T7" fmla="*/ 41 h 115"/>
                <a:gd name="T8" fmla="*/ 8 w 76"/>
                <a:gd name="T9" fmla="*/ 78 h 115"/>
                <a:gd name="T10" fmla="*/ 0 w 76"/>
                <a:gd name="T11" fmla="*/ 115 h 115"/>
                <a:gd name="T12" fmla="*/ 0 w 76"/>
                <a:gd name="T13" fmla="*/ 115 h 115"/>
                <a:gd name="T14" fmla="*/ 24 w 76"/>
                <a:gd name="T15" fmla="*/ 94 h 115"/>
                <a:gd name="T16" fmla="*/ 49 w 76"/>
                <a:gd name="T17" fmla="*/ 75 h 115"/>
                <a:gd name="T18" fmla="*/ 49 w 76"/>
                <a:gd name="T19" fmla="*/ 75 h 115"/>
                <a:gd name="T20" fmla="*/ 57 w 76"/>
                <a:gd name="T21" fmla="*/ 69 h 115"/>
                <a:gd name="T22" fmla="*/ 57 w 76"/>
                <a:gd name="T23" fmla="*/ 69 h 115"/>
                <a:gd name="T24" fmla="*/ 67 w 76"/>
                <a:gd name="T25" fmla="*/ 34 h 115"/>
                <a:gd name="T26" fmla="*/ 76 w 76"/>
                <a:gd name="T27" fmla="*/ 0 h 115"/>
                <a:gd name="T28" fmla="*/ 76 w 76"/>
                <a:gd name="T29" fmla="*/ 0 h 115"/>
                <a:gd name="T30" fmla="*/ 47 w 76"/>
                <a:gd name="T31" fmla="*/ 18 h 115"/>
                <a:gd name="T32" fmla="*/ 20 w 76"/>
                <a:gd name="T33" fmla="*/ 37 h 115"/>
                <a:gd name="T34" fmla="*/ 20 w 76"/>
                <a:gd name="T35" fmla="*/ 3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15">
                  <a:moveTo>
                    <a:pt x="20" y="37"/>
                  </a:moveTo>
                  <a:lnTo>
                    <a:pt x="20" y="37"/>
                  </a:lnTo>
                  <a:lnTo>
                    <a:pt x="16" y="41"/>
                  </a:lnTo>
                  <a:lnTo>
                    <a:pt x="16" y="41"/>
                  </a:lnTo>
                  <a:lnTo>
                    <a:pt x="8" y="78"/>
                  </a:lnTo>
                  <a:lnTo>
                    <a:pt x="0" y="115"/>
                  </a:lnTo>
                  <a:lnTo>
                    <a:pt x="0" y="115"/>
                  </a:lnTo>
                  <a:lnTo>
                    <a:pt x="24" y="94"/>
                  </a:lnTo>
                  <a:lnTo>
                    <a:pt x="49" y="75"/>
                  </a:lnTo>
                  <a:lnTo>
                    <a:pt x="49" y="75"/>
                  </a:lnTo>
                  <a:lnTo>
                    <a:pt x="57" y="69"/>
                  </a:lnTo>
                  <a:lnTo>
                    <a:pt x="57" y="69"/>
                  </a:lnTo>
                  <a:lnTo>
                    <a:pt x="67" y="34"/>
                  </a:lnTo>
                  <a:lnTo>
                    <a:pt x="76" y="0"/>
                  </a:lnTo>
                  <a:lnTo>
                    <a:pt x="76" y="0"/>
                  </a:lnTo>
                  <a:lnTo>
                    <a:pt x="47" y="18"/>
                  </a:lnTo>
                  <a:lnTo>
                    <a:pt x="20" y="37"/>
                  </a:lnTo>
                  <a:lnTo>
                    <a:pt x="20" y="3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3" name="Freeform 28"/>
            <p:cNvSpPr>
              <a:spLocks/>
            </p:cNvSpPr>
            <p:nvPr/>
          </p:nvSpPr>
          <p:spPr bwMode="auto">
            <a:xfrm>
              <a:off x="7886192" y="3607082"/>
              <a:ext cx="170173" cy="29155"/>
            </a:xfrm>
            <a:custGeom>
              <a:avLst/>
              <a:gdLst>
                <a:gd name="T0" fmla="*/ 0 w 570"/>
                <a:gd name="T1" fmla="*/ 0 h 97"/>
                <a:gd name="T2" fmla="*/ 0 w 570"/>
                <a:gd name="T3" fmla="*/ 0 h 97"/>
                <a:gd name="T4" fmla="*/ 14 w 570"/>
                <a:gd name="T5" fmla="*/ 29 h 97"/>
                <a:gd name="T6" fmla="*/ 28 w 570"/>
                <a:gd name="T7" fmla="*/ 57 h 97"/>
                <a:gd name="T8" fmla="*/ 28 w 570"/>
                <a:gd name="T9" fmla="*/ 57 h 97"/>
                <a:gd name="T10" fmla="*/ 67 w 570"/>
                <a:gd name="T11" fmla="*/ 69 h 97"/>
                <a:gd name="T12" fmla="*/ 103 w 570"/>
                <a:gd name="T13" fmla="*/ 77 h 97"/>
                <a:gd name="T14" fmla="*/ 142 w 570"/>
                <a:gd name="T15" fmla="*/ 83 h 97"/>
                <a:gd name="T16" fmla="*/ 178 w 570"/>
                <a:gd name="T17" fmla="*/ 88 h 97"/>
                <a:gd name="T18" fmla="*/ 215 w 570"/>
                <a:gd name="T19" fmla="*/ 93 h 97"/>
                <a:gd name="T20" fmla="*/ 250 w 570"/>
                <a:gd name="T21" fmla="*/ 94 h 97"/>
                <a:gd name="T22" fmla="*/ 285 w 570"/>
                <a:gd name="T23" fmla="*/ 96 h 97"/>
                <a:gd name="T24" fmla="*/ 318 w 570"/>
                <a:gd name="T25" fmla="*/ 97 h 97"/>
                <a:gd name="T26" fmla="*/ 318 w 570"/>
                <a:gd name="T27" fmla="*/ 97 h 97"/>
                <a:gd name="T28" fmla="*/ 381 w 570"/>
                <a:gd name="T29" fmla="*/ 96 h 97"/>
                <a:gd name="T30" fmla="*/ 438 w 570"/>
                <a:gd name="T31" fmla="*/ 91 h 97"/>
                <a:gd name="T32" fmla="*/ 486 w 570"/>
                <a:gd name="T33" fmla="*/ 85 h 97"/>
                <a:gd name="T34" fmla="*/ 527 w 570"/>
                <a:gd name="T35" fmla="*/ 80 h 97"/>
                <a:gd name="T36" fmla="*/ 527 w 570"/>
                <a:gd name="T37" fmla="*/ 80 h 97"/>
                <a:gd name="T38" fmla="*/ 550 w 570"/>
                <a:gd name="T39" fmla="*/ 53 h 97"/>
                <a:gd name="T40" fmla="*/ 570 w 570"/>
                <a:gd name="T41" fmla="*/ 24 h 97"/>
                <a:gd name="T42" fmla="*/ 570 w 570"/>
                <a:gd name="T43" fmla="*/ 22 h 97"/>
                <a:gd name="T44" fmla="*/ 570 w 570"/>
                <a:gd name="T45" fmla="*/ 22 h 97"/>
                <a:gd name="T46" fmla="*/ 556 w 570"/>
                <a:gd name="T47" fmla="*/ 26 h 97"/>
                <a:gd name="T48" fmla="*/ 518 w 570"/>
                <a:gd name="T49" fmla="*/ 32 h 97"/>
                <a:gd name="T50" fmla="*/ 460 w 570"/>
                <a:gd name="T51" fmla="*/ 40 h 97"/>
                <a:gd name="T52" fmla="*/ 425 w 570"/>
                <a:gd name="T53" fmla="*/ 45 h 97"/>
                <a:gd name="T54" fmla="*/ 387 w 570"/>
                <a:gd name="T55" fmla="*/ 46 h 97"/>
                <a:gd name="T56" fmla="*/ 344 w 570"/>
                <a:gd name="T57" fmla="*/ 48 h 97"/>
                <a:gd name="T58" fmla="*/ 299 w 570"/>
                <a:gd name="T59" fmla="*/ 48 h 97"/>
                <a:gd name="T60" fmla="*/ 253 w 570"/>
                <a:gd name="T61" fmla="*/ 46 h 97"/>
                <a:gd name="T62" fmla="*/ 204 w 570"/>
                <a:gd name="T63" fmla="*/ 43 h 97"/>
                <a:gd name="T64" fmla="*/ 154 w 570"/>
                <a:gd name="T65" fmla="*/ 37 h 97"/>
                <a:gd name="T66" fmla="*/ 103 w 570"/>
                <a:gd name="T67" fmla="*/ 27 h 97"/>
                <a:gd name="T68" fmla="*/ 51 w 570"/>
                <a:gd name="T69" fmla="*/ 16 h 97"/>
                <a:gd name="T70" fmla="*/ 0 w 570"/>
                <a:gd name="T71" fmla="*/ 0 h 97"/>
                <a:gd name="T72" fmla="*/ 0 w 570"/>
                <a:gd name="T73"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0" h="97">
                  <a:moveTo>
                    <a:pt x="0" y="0"/>
                  </a:moveTo>
                  <a:lnTo>
                    <a:pt x="0" y="0"/>
                  </a:lnTo>
                  <a:lnTo>
                    <a:pt x="14" y="29"/>
                  </a:lnTo>
                  <a:lnTo>
                    <a:pt x="28" y="57"/>
                  </a:lnTo>
                  <a:lnTo>
                    <a:pt x="28" y="57"/>
                  </a:lnTo>
                  <a:lnTo>
                    <a:pt x="67" y="69"/>
                  </a:lnTo>
                  <a:lnTo>
                    <a:pt x="103" y="77"/>
                  </a:lnTo>
                  <a:lnTo>
                    <a:pt x="142" y="83"/>
                  </a:lnTo>
                  <a:lnTo>
                    <a:pt x="178" y="88"/>
                  </a:lnTo>
                  <a:lnTo>
                    <a:pt x="215" y="93"/>
                  </a:lnTo>
                  <a:lnTo>
                    <a:pt x="250" y="94"/>
                  </a:lnTo>
                  <a:lnTo>
                    <a:pt x="285" y="96"/>
                  </a:lnTo>
                  <a:lnTo>
                    <a:pt x="318" y="97"/>
                  </a:lnTo>
                  <a:lnTo>
                    <a:pt x="318" y="97"/>
                  </a:lnTo>
                  <a:lnTo>
                    <a:pt x="381" y="96"/>
                  </a:lnTo>
                  <a:lnTo>
                    <a:pt x="438" y="91"/>
                  </a:lnTo>
                  <a:lnTo>
                    <a:pt x="486" y="85"/>
                  </a:lnTo>
                  <a:lnTo>
                    <a:pt x="527" y="80"/>
                  </a:lnTo>
                  <a:lnTo>
                    <a:pt x="527" y="80"/>
                  </a:lnTo>
                  <a:lnTo>
                    <a:pt x="550" y="53"/>
                  </a:lnTo>
                  <a:lnTo>
                    <a:pt x="570" y="24"/>
                  </a:lnTo>
                  <a:lnTo>
                    <a:pt x="570" y="22"/>
                  </a:lnTo>
                  <a:lnTo>
                    <a:pt x="570" y="22"/>
                  </a:lnTo>
                  <a:lnTo>
                    <a:pt x="556" y="26"/>
                  </a:lnTo>
                  <a:lnTo>
                    <a:pt x="518" y="32"/>
                  </a:lnTo>
                  <a:lnTo>
                    <a:pt x="460" y="40"/>
                  </a:lnTo>
                  <a:lnTo>
                    <a:pt x="425" y="45"/>
                  </a:lnTo>
                  <a:lnTo>
                    <a:pt x="387" y="46"/>
                  </a:lnTo>
                  <a:lnTo>
                    <a:pt x="344" y="48"/>
                  </a:lnTo>
                  <a:lnTo>
                    <a:pt x="299" y="48"/>
                  </a:lnTo>
                  <a:lnTo>
                    <a:pt x="253" y="46"/>
                  </a:lnTo>
                  <a:lnTo>
                    <a:pt x="204" y="43"/>
                  </a:lnTo>
                  <a:lnTo>
                    <a:pt x="154" y="37"/>
                  </a:lnTo>
                  <a:lnTo>
                    <a:pt x="103" y="27"/>
                  </a:lnTo>
                  <a:lnTo>
                    <a:pt x="51" y="16"/>
                  </a:lnTo>
                  <a:lnTo>
                    <a:pt x="0" y="0"/>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4" name="Freeform 29"/>
            <p:cNvSpPr>
              <a:spLocks/>
            </p:cNvSpPr>
            <p:nvPr/>
          </p:nvSpPr>
          <p:spPr bwMode="auto">
            <a:xfrm>
              <a:off x="7721969" y="3439289"/>
              <a:ext cx="62476" cy="108292"/>
            </a:xfrm>
            <a:custGeom>
              <a:avLst/>
              <a:gdLst>
                <a:gd name="T0" fmla="*/ 209 w 209"/>
                <a:gd name="T1" fmla="*/ 318 h 365"/>
                <a:gd name="T2" fmla="*/ 209 w 209"/>
                <a:gd name="T3" fmla="*/ 318 h 365"/>
                <a:gd name="T4" fmla="*/ 172 w 209"/>
                <a:gd name="T5" fmla="*/ 272 h 365"/>
                <a:gd name="T6" fmla="*/ 140 w 209"/>
                <a:gd name="T7" fmla="*/ 226 h 365"/>
                <a:gd name="T8" fmla="*/ 112 w 209"/>
                <a:gd name="T9" fmla="*/ 180 h 365"/>
                <a:gd name="T10" fmla="*/ 86 w 209"/>
                <a:gd name="T11" fmla="*/ 137 h 365"/>
                <a:gd name="T12" fmla="*/ 65 w 209"/>
                <a:gd name="T13" fmla="*/ 95 h 365"/>
                <a:gd name="T14" fmla="*/ 48 w 209"/>
                <a:gd name="T15" fmla="*/ 59 h 365"/>
                <a:gd name="T16" fmla="*/ 33 w 209"/>
                <a:gd name="T17" fmla="*/ 27 h 365"/>
                <a:gd name="T18" fmla="*/ 22 w 209"/>
                <a:gd name="T19" fmla="*/ 0 h 365"/>
                <a:gd name="T20" fmla="*/ 22 w 209"/>
                <a:gd name="T21" fmla="*/ 0 h 365"/>
                <a:gd name="T22" fmla="*/ 9 w 209"/>
                <a:gd name="T23" fmla="*/ 35 h 365"/>
                <a:gd name="T24" fmla="*/ 0 w 209"/>
                <a:gd name="T25" fmla="*/ 70 h 365"/>
                <a:gd name="T26" fmla="*/ 0 w 209"/>
                <a:gd name="T27" fmla="*/ 70 h 365"/>
                <a:gd name="T28" fmla="*/ 14 w 209"/>
                <a:gd name="T29" fmla="*/ 100 h 365"/>
                <a:gd name="T30" fmla="*/ 30 w 209"/>
                <a:gd name="T31" fmla="*/ 134 h 365"/>
                <a:gd name="T32" fmla="*/ 49 w 209"/>
                <a:gd name="T33" fmla="*/ 169 h 365"/>
                <a:gd name="T34" fmla="*/ 70 w 209"/>
                <a:gd name="T35" fmla="*/ 207 h 365"/>
                <a:gd name="T36" fmla="*/ 96 w 209"/>
                <a:gd name="T37" fmla="*/ 245 h 365"/>
                <a:gd name="T38" fmla="*/ 123 w 209"/>
                <a:gd name="T39" fmla="*/ 285 h 365"/>
                <a:gd name="T40" fmla="*/ 151 w 209"/>
                <a:gd name="T41" fmla="*/ 325 h 365"/>
                <a:gd name="T42" fmla="*/ 185 w 209"/>
                <a:gd name="T43" fmla="*/ 365 h 365"/>
                <a:gd name="T44" fmla="*/ 185 w 209"/>
                <a:gd name="T45" fmla="*/ 365 h 365"/>
                <a:gd name="T46" fmla="*/ 209 w 209"/>
                <a:gd name="T47" fmla="*/ 318 h 365"/>
                <a:gd name="T48" fmla="*/ 209 w 209"/>
                <a:gd name="T49" fmla="*/ 31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9" h="365">
                  <a:moveTo>
                    <a:pt x="209" y="318"/>
                  </a:moveTo>
                  <a:lnTo>
                    <a:pt x="209" y="318"/>
                  </a:lnTo>
                  <a:lnTo>
                    <a:pt x="172" y="272"/>
                  </a:lnTo>
                  <a:lnTo>
                    <a:pt x="140" y="226"/>
                  </a:lnTo>
                  <a:lnTo>
                    <a:pt x="112" y="180"/>
                  </a:lnTo>
                  <a:lnTo>
                    <a:pt x="86" y="137"/>
                  </a:lnTo>
                  <a:lnTo>
                    <a:pt x="65" y="95"/>
                  </a:lnTo>
                  <a:lnTo>
                    <a:pt x="48" y="59"/>
                  </a:lnTo>
                  <a:lnTo>
                    <a:pt x="33" y="27"/>
                  </a:lnTo>
                  <a:lnTo>
                    <a:pt x="22" y="0"/>
                  </a:lnTo>
                  <a:lnTo>
                    <a:pt x="22" y="0"/>
                  </a:lnTo>
                  <a:lnTo>
                    <a:pt x="9" y="35"/>
                  </a:lnTo>
                  <a:lnTo>
                    <a:pt x="0" y="70"/>
                  </a:lnTo>
                  <a:lnTo>
                    <a:pt x="0" y="70"/>
                  </a:lnTo>
                  <a:lnTo>
                    <a:pt x="14" y="100"/>
                  </a:lnTo>
                  <a:lnTo>
                    <a:pt x="30" y="134"/>
                  </a:lnTo>
                  <a:lnTo>
                    <a:pt x="49" y="169"/>
                  </a:lnTo>
                  <a:lnTo>
                    <a:pt x="70" y="207"/>
                  </a:lnTo>
                  <a:lnTo>
                    <a:pt x="96" y="245"/>
                  </a:lnTo>
                  <a:lnTo>
                    <a:pt x="123" y="285"/>
                  </a:lnTo>
                  <a:lnTo>
                    <a:pt x="151" y="325"/>
                  </a:lnTo>
                  <a:lnTo>
                    <a:pt x="185" y="365"/>
                  </a:lnTo>
                  <a:lnTo>
                    <a:pt x="185" y="365"/>
                  </a:lnTo>
                  <a:lnTo>
                    <a:pt x="209" y="318"/>
                  </a:lnTo>
                  <a:lnTo>
                    <a:pt x="209" y="3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5" name="Freeform 30"/>
            <p:cNvSpPr>
              <a:spLocks/>
            </p:cNvSpPr>
            <p:nvPr/>
          </p:nvSpPr>
          <p:spPr bwMode="auto">
            <a:xfrm>
              <a:off x="7787420" y="3545201"/>
              <a:ext cx="88656" cy="72591"/>
            </a:xfrm>
            <a:custGeom>
              <a:avLst/>
              <a:gdLst>
                <a:gd name="T0" fmla="*/ 212 w 297"/>
                <a:gd name="T1" fmla="*/ 153 h 244"/>
                <a:gd name="T2" fmla="*/ 212 w 297"/>
                <a:gd name="T3" fmla="*/ 153 h 244"/>
                <a:gd name="T4" fmla="*/ 185 w 297"/>
                <a:gd name="T5" fmla="*/ 137 h 244"/>
                <a:gd name="T6" fmla="*/ 159 w 297"/>
                <a:gd name="T7" fmla="*/ 119 h 244"/>
                <a:gd name="T8" fmla="*/ 134 w 297"/>
                <a:gd name="T9" fmla="*/ 102 h 244"/>
                <a:gd name="T10" fmla="*/ 110 w 297"/>
                <a:gd name="T11" fmla="*/ 83 h 244"/>
                <a:gd name="T12" fmla="*/ 86 w 297"/>
                <a:gd name="T13" fmla="*/ 64 h 244"/>
                <a:gd name="T14" fmla="*/ 64 w 297"/>
                <a:gd name="T15" fmla="*/ 43 h 244"/>
                <a:gd name="T16" fmla="*/ 43 w 297"/>
                <a:gd name="T17" fmla="*/ 22 h 244"/>
                <a:gd name="T18" fmla="*/ 22 w 297"/>
                <a:gd name="T19" fmla="*/ 0 h 244"/>
                <a:gd name="T20" fmla="*/ 22 w 297"/>
                <a:gd name="T21" fmla="*/ 0 h 244"/>
                <a:gd name="T22" fmla="*/ 0 w 297"/>
                <a:gd name="T23" fmla="*/ 46 h 244"/>
                <a:gd name="T24" fmla="*/ 0 w 297"/>
                <a:gd name="T25" fmla="*/ 46 h 244"/>
                <a:gd name="T26" fmla="*/ 21 w 297"/>
                <a:gd name="T27" fmla="*/ 67 h 244"/>
                <a:gd name="T28" fmla="*/ 41 w 297"/>
                <a:gd name="T29" fmla="*/ 86 h 244"/>
                <a:gd name="T30" fmla="*/ 64 w 297"/>
                <a:gd name="T31" fmla="*/ 107 h 244"/>
                <a:gd name="T32" fmla="*/ 88 w 297"/>
                <a:gd name="T33" fmla="*/ 126 h 244"/>
                <a:gd name="T34" fmla="*/ 112 w 297"/>
                <a:gd name="T35" fmla="*/ 143 h 244"/>
                <a:gd name="T36" fmla="*/ 137 w 297"/>
                <a:gd name="T37" fmla="*/ 162 h 244"/>
                <a:gd name="T38" fmla="*/ 163 w 297"/>
                <a:gd name="T39" fmla="*/ 178 h 244"/>
                <a:gd name="T40" fmla="*/ 190 w 297"/>
                <a:gd name="T41" fmla="*/ 194 h 244"/>
                <a:gd name="T42" fmla="*/ 190 w 297"/>
                <a:gd name="T43" fmla="*/ 194 h 244"/>
                <a:gd name="T44" fmla="*/ 215 w 297"/>
                <a:gd name="T45" fmla="*/ 209 h 244"/>
                <a:gd name="T46" fmla="*/ 242 w 297"/>
                <a:gd name="T47" fmla="*/ 221 h 244"/>
                <a:gd name="T48" fmla="*/ 269 w 297"/>
                <a:gd name="T49" fmla="*/ 233 h 244"/>
                <a:gd name="T50" fmla="*/ 297 w 297"/>
                <a:gd name="T51" fmla="*/ 244 h 244"/>
                <a:gd name="T52" fmla="*/ 297 w 297"/>
                <a:gd name="T53" fmla="*/ 244 h 244"/>
                <a:gd name="T54" fmla="*/ 282 w 297"/>
                <a:gd name="T55" fmla="*/ 213 h 244"/>
                <a:gd name="T56" fmla="*/ 269 w 297"/>
                <a:gd name="T57" fmla="*/ 182 h 244"/>
                <a:gd name="T58" fmla="*/ 269 w 297"/>
                <a:gd name="T59" fmla="*/ 182 h 244"/>
                <a:gd name="T60" fmla="*/ 241 w 297"/>
                <a:gd name="T61" fmla="*/ 169 h 244"/>
                <a:gd name="T62" fmla="*/ 212 w 297"/>
                <a:gd name="T63" fmla="*/ 153 h 244"/>
                <a:gd name="T64" fmla="*/ 212 w 297"/>
                <a:gd name="T65" fmla="*/ 15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7" h="244">
                  <a:moveTo>
                    <a:pt x="212" y="153"/>
                  </a:moveTo>
                  <a:lnTo>
                    <a:pt x="212" y="153"/>
                  </a:lnTo>
                  <a:lnTo>
                    <a:pt x="185" y="137"/>
                  </a:lnTo>
                  <a:lnTo>
                    <a:pt x="159" y="119"/>
                  </a:lnTo>
                  <a:lnTo>
                    <a:pt x="134" y="102"/>
                  </a:lnTo>
                  <a:lnTo>
                    <a:pt x="110" y="83"/>
                  </a:lnTo>
                  <a:lnTo>
                    <a:pt x="86" y="64"/>
                  </a:lnTo>
                  <a:lnTo>
                    <a:pt x="64" y="43"/>
                  </a:lnTo>
                  <a:lnTo>
                    <a:pt x="43" y="22"/>
                  </a:lnTo>
                  <a:lnTo>
                    <a:pt x="22" y="0"/>
                  </a:lnTo>
                  <a:lnTo>
                    <a:pt x="22" y="0"/>
                  </a:lnTo>
                  <a:lnTo>
                    <a:pt x="0" y="46"/>
                  </a:lnTo>
                  <a:lnTo>
                    <a:pt x="0" y="46"/>
                  </a:lnTo>
                  <a:lnTo>
                    <a:pt x="21" y="67"/>
                  </a:lnTo>
                  <a:lnTo>
                    <a:pt x="41" y="86"/>
                  </a:lnTo>
                  <a:lnTo>
                    <a:pt x="64" y="107"/>
                  </a:lnTo>
                  <a:lnTo>
                    <a:pt x="88" y="126"/>
                  </a:lnTo>
                  <a:lnTo>
                    <a:pt x="112" y="143"/>
                  </a:lnTo>
                  <a:lnTo>
                    <a:pt x="137" y="162"/>
                  </a:lnTo>
                  <a:lnTo>
                    <a:pt x="163" y="178"/>
                  </a:lnTo>
                  <a:lnTo>
                    <a:pt x="190" y="194"/>
                  </a:lnTo>
                  <a:lnTo>
                    <a:pt x="190" y="194"/>
                  </a:lnTo>
                  <a:lnTo>
                    <a:pt x="215" y="209"/>
                  </a:lnTo>
                  <a:lnTo>
                    <a:pt x="242" y="221"/>
                  </a:lnTo>
                  <a:lnTo>
                    <a:pt x="269" y="233"/>
                  </a:lnTo>
                  <a:lnTo>
                    <a:pt x="297" y="244"/>
                  </a:lnTo>
                  <a:lnTo>
                    <a:pt x="297" y="244"/>
                  </a:lnTo>
                  <a:lnTo>
                    <a:pt x="282" y="213"/>
                  </a:lnTo>
                  <a:lnTo>
                    <a:pt x="269" y="182"/>
                  </a:lnTo>
                  <a:lnTo>
                    <a:pt x="269" y="182"/>
                  </a:lnTo>
                  <a:lnTo>
                    <a:pt x="241" y="169"/>
                  </a:lnTo>
                  <a:lnTo>
                    <a:pt x="212" y="153"/>
                  </a:lnTo>
                  <a:lnTo>
                    <a:pt x="212" y="15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6" name="Freeform 31"/>
            <p:cNvSpPr>
              <a:spLocks/>
            </p:cNvSpPr>
            <p:nvPr/>
          </p:nvSpPr>
          <p:spPr bwMode="auto">
            <a:xfrm>
              <a:off x="7777305" y="3533895"/>
              <a:ext cx="17255" cy="24990"/>
            </a:xfrm>
            <a:custGeom>
              <a:avLst/>
              <a:gdLst>
                <a:gd name="T0" fmla="*/ 24 w 57"/>
                <a:gd name="T1" fmla="*/ 0 h 85"/>
                <a:gd name="T2" fmla="*/ 24 w 57"/>
                <a:gd name="T3" fmla="*/ 0 h 85"/>
                <a:gd name="T4" fmla="*/ 0 w 57"/>
                <a:gd name="T5" fmla="*/ 47 h 85"/>
                <a:gd name="T6" fmla="*/ 0 w 57"/>
                <a:gd name="T7" fmla="*/ 47 h 85"/>
                <a:gd name="T8" fmla="*/ 35 w 57"/>
                <a:gd name="T9" fmla="*/ 85 h 85"/>
                <a:gd name="T10" fmla="*/ 35 w 57"/>
                <a:gd name="T11" fmla="*/ 85 h 85"/>
                <a:gd name="T12" fmla="*/ 57 w 57"/>
                <a:gd name="T13" fmla="*/ 39 h 85"/>
                <a:gd name="T14" fmla="*/ 57 w 57"/>
                <a:gd name="T15" fmla="*/ 39 h 85"/>
                <a:gd name="T16" fmla="*/ 24 w 57"/>
                <a:gd name="T17" fmla="*/ 0 h 85"/>
                <a:gd name="T18" fmla="*/ 24 w 57"/>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85">
                  <a:moveTo>
                    <a:pt x="24" y="0"/>
                  </a:moveTo>
                  <a:lnTo>
                    <a:pt x="24" y="0"/>
                  </a:lnTo>
                  <a:lnTo>
                    <a:pt x="0" y="47"/>
                  </a:lnTo>
                  <a:lnTo>
                    <a:pt x="0" y="47"/>
                  </a:lnTo>
                  <a:lnTo>
                    <a:pt x="35" y="85"/>
                  </a:lnTo>
                  <a:lnTo>
                    <a:pt x="35" y="85"/>
                  </a:lnTo>
                  <a:lnTo>
                    <a:pt x="57" y="39"/>
                  </a:lnTo>
                  <a:lnTo>
                    <a:pt x="57" y="39"/>
                  </a:lnTo>
                  <a:lnTo>
                    <a:pt x="24" y="0"/>
                  </a:lnTo>
                  <a:lnTo>
                    <a:pt x="2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7" name="Freeform 32"/>
            <p:cNvSpPr>
              <a:spLocks/>
            </p:cNvSpPr>
            <p:nvPr/>
          </p:nvSpPr>
          <p:spPr bwMode="auto">
            <a:xfrm>
              <a:off x="7867746" y="3599346"/>
              <a:ext cx="27370" cy="24990"/>
            </a:xfrm>
            <a:custGeom>
              <a:avLst/>
              <a:gdLst>
                <a:gd name="T0" fmla="*/ 28 w 91"/>
                <a:gd name="T1" fmla="*/ 62 h 82"/>
                <a:gd name="T2" fmla="*/ 28 w 91"/>
                <a:gd name="T3" fmla="*/ 62 h 82"/>
                <a:gd name="T4" fmla="*/ 59 w 91"/>
                <a:gd name="T5" fmla="*/ 73 h 82"/>
                <a:gd name="T6" fmla="*/ 91 w 91"/>
                <a:gd name="T7" fmla="*/ 82 h 82"/>
                <a:gd name="T8" fmla="*/ 91 w 91"/>
                <a:gd name="T9" fmla="*/ 82 h 82"/>
                <a:gd name="T10" fmla="*/ 77 w 91"/>
                <a:gd name="T11" fmla="*/ 54 h 82"/>
                <a:gd name="T12" fmla="*/ 63 w 91"/>
                <a:gd name="T13" fmla="*/ 25 h 82"/>
                <a:gd name="T14" fmla="*/ 63 w 91"/>
                <a:gd name="T15" fmla="*/ 25 h 82"/>
                <a:gd name="T16" fmla="*/ 31 w 91"/>
                <a:gd name="T17" fmla="*/ 12 h 82"/>
                <a:gd name="T18" fmla="*/ 0 w 91"/>
                <a:gd name="T19" fmla="*/ 0 h 82"/>
                <a:gd name="T20" fmla="*/ 0 w 91"/>
                <a:gd name="T21" fmla="*/ 0 h 82"/>
                <a:gd name="T22" fmla="*/ 13 w 91"/>
                <a:gd name="T23" fmla="*/ 31 h 82"/>
                <a:gd name="T24" fmla="*/ 28 w 91"/>
                <a:gd name="T25" fmla="*/ 62 h 82"/>
                <a:gd name="T26" fmla="*/ 28 w 91"/>
                <a:gd name="T27" fmla="*/ 6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82">
                  <a:moveTo>
                    <a:pt x="28" y="62"/>
                  </a:moveTo>
                  <a:lnTo>
                    <a:pt x="28" y="62"/>
                  </a:lnTo>
                  <a:lnTo>
                    <a:pt x="59" y="73"/>
                  </a:lnTo>
                  <a:lnTo>
                    <a:pt x="91" y="82"/>
                  </a:lnTo>
                  <a:lnTo>
                    <a:pt x="91" y="82"/>
                  </a:lnTo>
                  <a:lnTo>
                    <a:pt x="77" y="54"/>
                  </a:lnTo>
                  <a:lnTo>
                    <a:pt x="63" y="25"/>
                  </a:lnTo>
                  <a:lnTo>
                    <a:pt x="63" y="25"/>
                  </a:lnTo>
                  <a:lnTo>
                    <a:pt x="31" y="12"/>
                  </a:lnTo>
                  <a:lnTo>
                    <a:pt x="0" y="0"/>
                  </a:lnTo>
                  <a:lnTo>
                    <a:pt x="0" y="0"/>
                  </a:lnTo>
                  <a:lnTo>
                    <a:pt x="13" y="31"/>
                  </a:lnTo>
                  <a:lnTo>
                    <a:pt x="28" y="62"/>
                  </a:lnTo>
                  <a:lnTo>
                    <a:pt x="28"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8" name="Freeform 33"/>
            <p:cNvSpPr>
              <a:spLocks/>
            </p:cNvSpPr>
            <p:nvPr/>
          </p:nvSpPr>
          <p:spPr bwMode="auto">
            <a:xfrm>
              <a:off x="7984368" y="3410133"/>
              <a:ext cx="98177" cy="174933"/>
            </a:xfrm>
            <a:custGeom>
              <a:avLst/>
              <a:gdLst>
                <a:gd name="T0" fmla="*/ 60 w 328"/>
                <a:gd name="T1" fmla="*/ 0 h 589"/>
                <a:gd name="T2" fmla="*/ 60 w 328"/>
                <a:gd name="T3" fmla="*/ 0 h 589"/>
                <a:gd name="T4" fmla="*/ 0 w 328"/>
                <a:gd name="T5" fmla="*/ 8 h 589"/>
                <a:gd name="T6" fmla="*/ 0 w 328"/>
                <a:gd name="T7" fmla="*/ 8 h 589"/>
                <a:gd name="T8" fmla="*/ 14 w 328"/>
                <a:gd name="T9" fmla="*/ 21 h 589"/>
                <a:gd name="T10" fmla="*/ 14 w 328"/>
                <a:gd name="T11" fmla="*/ 21 h 589"/>
                <a:gd name="T12" fmla="*/ 49 w 328"/>
                <a:gd name="T13" fmla="*/ 55 h 589"/>
                <a:gd name="T14" fmla="*/ 81 w 328"/>
                <a:gd name="T15" fmla="*/ 91 h 589"/>
                <a:gd name="T16" fmla="*/ 111 w 328"/>
                <a:gd name="T17" fmla="*/ 128 h 589"/>
                <a:gd name="T18" fmla="*/ 137 w 328"/>
                <a:gd name="T19" fmla="*/ 168 h 589"/>
                <a:gd name="T20" fmla="*/ 162 w 328"/>
                <a:gd name="T21" fmla="*/ 206 h 589"/>
                <a:gd name="T22" fmla="*/ 183 w 328"/>
                <a:gd name="T23" fmla="*/ 246 h 589"/>
                <a:gd name="T24" fmla="*/ 204 w 328"/>
                <a:gd name="T25" fmla="*/ 286 h 589"/>
                <a:gd name="T26" fmla="*/ 221 w 328"/>
                <a:gd name="T27" fmla="*/ 326 h 589"/>
                <a:gd name="T28" fmla="*/ 236 w 328"/>
                <a:gd name="T29" fmla="*/ 365 h 589"/>
                <a:gd name="T30" fmla="*/ 250 w 328"/>
                <a:gd name="T31" fmla="*/ 402 h 589"/>
                <a:gd name="T32" fmla="*/ 261 w 328"/>
                <a:gd name="T33" fmla="*/ 439 h 589"/>
                <a:gd name="T34" fmla="*/ 271 w 328"/>
                <a:gd name="T35" fmla="*/ 474 h 589"/>
                <a:gd name="T36" fmla="*/ 287 w 328"/>
                <a:gd name="T37" fmla="*/ 538 h 589"/>
                <a:gd name="T38" fmla="*/ 296 w 328"/>
                <a:gd name="T39" fmla="*/ 589 h 589"/>
                <a:gd name="T40" fmla="*/ 296 w 328"/>
                <a:gd name="T41" fmla="*/ 589 h 589"/>
                <a:gd name="T42" fmla="*/ 314 w 328"/>
                <a:gd name="T43" fmla="*/ 549 h 589"/>
                <a:gd name="T44" fmla="*/ 328 w 328"/>
                <a:gd name="T45" fmla="*/ 506 h 589"/>
                <a:gd name="T46" fmla="*/ 328 w 328"/>
                <a:gd name="T47" fmla="*/ 506 h 589"/>
                <a:gd name="T48" fmla="*/ 314 w 328"/>
                <a:gd name="T49" fmla="*/ 452 h 589"/>
                <a:gd name="T50" fmla="*/ 296 w 328"/>
                <a:gd name="T51" fmla="*/ 391 h 589"/>
                <a:gd name="T52" fmla="*/ 285 w 328"/>
                <a:gd name="T53" fmla="*/ 359 h 589"/>
                <a:gd name="T54" fmla="*/ 272 w 328"/>
                <a:gd name="T55" fmla="*/ 327 h 589"/>
                <a:gd name="T56" fmla="*/ 260 w 328"/>
                <a:gd name="T57" fmla="*/ 294 h 589"/>
                <a:gd name="T58" fmla="*/ 244 w 328"/>
                <a:gd name="T59" fmla="*/ 260 h 589"/>
                <a:gd name="T60" fmla="*/ 226 w 328"/>
                <a:gd name="T61" fmla="*/ 227 h 589"/>
                <a:gd name="T62" fmla="*/ 209 w 328"/>
                <a:gd name="T63" fmla="*/ 193 h 589"/>
                <a:gd name="T64" fmla="*/ 188 w 328"/>
                <a:gd name="T65" fmla="*/ 158 h 589"/>
                <a:gd name="T66" fmla="*/ 167 w 328"/>
                <a:gd name="T67" fmla="*/ 126 h 589"/>
                <a:gd name="T68" fmla="*/ 143 w 328"/>
                <a:gd name="T69" fmla="*/ 93 h 589"/>
                <a:gd name="T70" fmla="*/ 118 w 328"/>
                <a:gd name="T71" fmla="*/ 61 h 589"/>
                <a:gd name="T72" fmla="*/ 91 w 328"/>
                <a:gd name="T73" fmla="*/ 31 h 589"/>
                <a:gd name="T74" fmla="*/ 60 w 328"/>
                <a:gd name="T75" fmla="*/ 0 h 589"/>
                <a:gd name="T76" fmla="*/ 60 w 328"/>
                <a:gd name="T77"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8" h="589">
                  <a:moveTo>
                    <a:pt x="60" y="0"/>
                  </a:moveTo>
                  <a:lnTo>
                    <a:pt x="60" y="0"/>
                  </a:lnTo>
                  <a:lnTo>
                    <a:pt x="0" y="8"/>
                  </a:lnTo>
                  <a:lnTo>
                    <a:pt x="0" y="8"/>
                  </a:lnTo>
                  <a:lnTo>
                    <a:pt x="14" y="21"/>
                  </a:lnTo>
                  <a:lnTo>
                    <a:pt x="14" y="21"/>
                  </a:lnTo>
                  <a:lnTo>
                    <a:pt x="49" y="55"/>
                  </a:lnTo>
                  <a:lnTo>
                    <a:pt x="81" y="91"/>
                  </a:lnTo>
                  <a:lnTo>
                    <a:pt x="111" y="128"/>
                  </a:lnTo>
                  <a:lnTo>
                    <a:pt x="137" y="168"/>
                  </a:lnTo>
                  <a:lnTo>
                    <a:pt x="162" y="206"/>
                  </a:lnTo>
                  <a:lnTo>
                    <a:pt x="183" y="246"/>
                  </a:lnTo>
                  <a:lnTo>
                    <a:pt x="204" y="286"/>
                  </a:lnTo>
                  <a:lnTo>
                    <a:pt x="221" y="326"/>
                  </a:lnTo>
                  <a:lnTo>
                    <a:pt x="236" y="365"/>
                  </a:lnTo>
                  <a:lnTo>
                    <a:pt x="250" y="402"/>
                  </a:lnTo>
                  <a:lnTo>
                    <a:pt x="261" y="439"/>
                  </a:lnTo>
                  <a:lnTo>
                    <a:pt x="271" y="474"/>
                  </a:lnTo>
                  <a:lnTo>
                    <a:pt x="287" y="538"/>
                  </a:lnTo>
                  <a:lnTo>
                    <a:pt x="296" y="589"/>
                  </a:lnTo>
                  <a:lnTo>
                    <a:pt x="296" y="589"/>
                  </a:lnTo>
                  <a:lnTo>
                    <a:pt x="314" y="549"/>
                  </a:lnTo>
                  <a:lnTo>
                    <a:pt x="328" y="506"/>
                  </a:lnTo>
                  <a:lnTo>
                    <a:pt x="328" y="506"/>
                  </a:lnTo>
                  <a:lnTo>
                    <a:pt x="314" y="452"/>
                  </a:lnTo>
                  <a:lnTo>
                    <a:pt x="296" y="391"/>
                  </a:lnTo>
                  <a:lnTo>
                    <a:pt x="285" y="359"/>
                  </a:lnTo>
                  <a:lnTo>
                    <a:pt x="272" y="327"/>
                  </a:lnTo>
                  <a:lnTo>
                    <a:pt x="260" y="294"/>
                  </a:lnTo>
                  <a:lnTo>
                    <a:pt x="244" y="260"/>
                  </a:lnTo>
                  <a:lnTo>
                    <a:pt x="226" y="227"/>
                  </a:lnTo>
                  <a:lnTo>
                    <a:pt x="209" y="193"/>
                  </a:lnTo>
                  <a:lnTo>
                    <a:pt x="188" y="158"/>
                  </a:lnTo>
                  <a:lnTo>
                    <a:pt x="167" y="126"/>
                  </a:lnTo>
                  <a:lnTo>
                    <a:pt x="143" y="93"/>
                  </a:lnTo>
                  <a:lnTo>
                    <a:pt x="118" y="61"/>
                  </a:lnTo>
                  <a:lnTo>
                    <a:pt x="91" y="31"/>
                  </a:lnTo>
                  <a:lnTo>
                    <a:pt x="60" y="0"/>
                  </a:lnTo>
                  <a:lnTo>
                    <a:pt x="6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69" name="Freeform 34"/>
            <p:cNvSpPr>
              <a:spLocks/>
            </p:cNvSpPr>
            <p:nvPr/>
          </p:nvSpPr>
          <p:spPr bwMode="auto">
            <a:xfrm>
              <a:off x="7803485" y="3336352"/>
              <a:ext cx="95797" cy="26775"/>
            </a:xfrm>
            <a:custGeom>
              <a:avLst/>
              <a:gdLst>
                <a:gd name="T0" fmla="*/ 322 w 322"/>
                <a:gd name="T1" fmla="*/ 49 h 90"/>
                <a:gd name="T2" fmla="*/ 322 w 322"/>
                <a:gd name="T3" fmla="*/ 49 h 90"/>
                <a:gd name="T4" fmla="*/ 287 w 322"/>
                <a:gd name="T5" fmla="*/ 38 h 90"/>
                <a:gd name="T6" fmla="*/ 253 w 322"/>
                <a:gd name="T7" fmla="*/ 30 h 90"/>
                <a:gd name="T8" fmla="*/ 188 w 322"/>
                <a:gd name="T9" fmla="*/ 16 h 90"/>
                <a:gd name="T10" fmla="*/ 129 w 322"/>
                <a:gd name="T11" fmla="*/ 6 h 90"/>
                <a:gd name="T12" fmla="*/ 78 w 322"/>
                <a:gd name="T13" fmla="*/ 0 h 90"/>
                <a:gd name="T14" fmla="*/ 78 w 322"/>
                <a:gd name="T15" fmla="*/ 0 h 90"/>
                <a:gd name="T16" fmla="*/ 38 w 322"/>
                <a:gd name="T17" fmla="*/ 19 h 90"/>
                <a:gd name="T18" fmla="*/ 0 w 322"/>
                <a:gd name="T19" fmla="*/ 41 h 90"/>
                <a:gd name="T20" fmla="*/ 0 w 322"/>
                <a:gd name="T21" fmla="*/ 41 h 90"/>
                <a:gd name="T22" fmla="*/ 51 w 322"/>
                <a:gd name="T23" fmla="*/ 44 h 90"/>
                <a:gd name="T24" fmla="*/ 82 w 322"/>
                <a:gd name="T25" fmla="*/ 47 h 90"/>
                <a:gd name="T26" fmla="*/ 119 w 322"/>
                <a:gd name="T27" fmla="*/ 52 h 90"/>
                <a:gd name="T28" fmla="*/ 159 w 322"/>
                <a:gd name="T29" fmla="*/ 59 h 90"/>
                <a:gd name="T30" fmla="*/ 202 w 322"/>
                <a:gd name="T31" fmla="*/ 67 h 90"/>
                <a:gd name="T32" fmla="*/ 248 w 322"/>
                <a:gd name="T33" fmla="*/ 78 h 90"/>
                <a:gd name="T34" fmla="*/ 295 w 322"/>
                <a:gd name="T35" fmla="*/ 90 h 90"/>
                <a:gd name="T36" fmla="*/ 295 w 322"/>
                <a:gd name="T37" fmla="*/ 90 h 90"/>
                <a:gd name="T38" fmla="*/ 322 w 322"/>
                <a:gd name="T39" fmla="*/ 49 h 90"/>
                <a:gd name="T40" fmla="*/ 322 w 322"/>
                <a:gd name="T41" fmla="*/ 4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2" h="90">
                  <a:moveTo>
                    <a:pt x="322" y="49"/>
                  </a:moveTo>
                  <a:lnTo>
                    <a:pt x="322" y="49"/>
                  </a:lnTo>
                  <a:lnTo>
                    <a:pt x="287" y="38"/>
                  </a:lnTo>
                  <a:lnTo>
                    <a:pt x="253" y="30"/>
                  </a:lnTo>
                  <a:lnTo>
                    <a:pt x="188" y="16"/>
                  </a:lnTo>
                  <a:lnTo>
                    <a:pt x="129" y="6"/>
                  </a:lnTo>
                  <a:lnTo>
                    <a:pt x="78" y="0"/>
                  </a:lnTo>
                  <a:lnTo>
                    <a:pt x="78" y="0"/>
                  </a:lnTo>
                  <a:lnTo>
                    <a:pt x="38" y="19"/>
                  </a:lnTo>
                  <a:lnTo>
                    <a:pt x="0" y="41"/>
                  </a:lnTo>
                  <a:lnTo>
                    <a:pt x="0" y="41"/>
                  </a:lnTo>
                  <a:lnTo>
                    <a:pt x="51" y="44"/>
                  </a:lnTo>
                  <a:lnTo>
                    <a:pt x="82" y="47"/>
                  </a:lnTo>
                  <a:lnTo>
                    <a:pt x="119" y="52"/>
                  </a:lnTo>
                  <a:lnTo>
                    <a:pt x="159" y="59"/>
                  </a:lnTo>
                  <a:lnTo>
                    <a:pt x="202" y="67"/>
                  </a:lnTo>
                  <a:lnTo>
                    <a:pt x="248" y="78"/>
                  </a:lnTo>
                  <a:lnTo>
                    <a:pt x="295" y="90"/>
                  </a:lnTo>
                  <a:lnTo>
                    <a:pt x="295" y="90"/>
                  </a:lnTo>
                  <a:lnTo>
                    <a:pt x="322" y="49"/>
                  </a:lnTo>
                  <a:lnTo>
                    <a:pt x="322" y="4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70" name="Freeform 35"/>
            <p:cNvSpPr>
              <a:spLocks/>
            </p:cNvSpPr>
            <p:nvPr/>
          </p:nvSpPr>
          <p:spPr bwMode="auto">
            <a:xfrm>
              <a:off x="7905232" y="3355393"/>
              <a:ext cx="83301" cy="45221"/>
            </a:xfrm>
            <a:custGeom>
              <a:avLst/>
              <a:gdLst>
                <a:gd name="T0" fmla="*/ 216 w 279"/>
                <a:gd name="T1" fmla="*/ 151 h 151"/>
                <a:gd name="T2" fmla="*/ 216 w 279"/>
                <a:gd name="T3" fmla="*/ 151 h 151"/>
                <a:gd name="T4" fmla="*/ 279 w 279"/>
                <a:gd name="T5" fmla="*/ 140 h 151"/>
                <a:gd name="T6" fmla="*/ 279 w 279"/>
                <a:gd name="T7" fmla="*/ 140 h 151"/>
                <a:gd name="T8" fmla="*/ 249 w 279"/>
                <a:gd name="T9" fmla="*/ 116 h 151"/>
                <a:gd name="T10" fmla="*/ 219 w 279"/>
                <a:gd name="T11" fmla="*/ 96 h 151"/>
                <a:gd name="T12" fmla="*/ 187 w 279"/>
                <a:gd name="T13" fmla="*/ 75 h 151"/>
                <a:gd name="T14" fmla="*/ 155 w 279"/>
                <a:gd name="T15" fmla="*/ 57 h 151"/>
                <a:gd name="T16" fmla="*/ 123 w 279"/>
                <a:gd name="T17" fmla="*/ 41 h 151"/>
                <a:gd name="T18" fmla="*/ 90 w 279"/>
                <a:gd name="T19" fmla="*/ 25 h 151"/>
                <a:gd name="T20" fmla="*/ 58 w 279"/>
                <a:gd name="T21" fmla="*/ 11 h 151"/>
                <a:gd name="T22" fmla="*/ 26 w 279"/>
                <a:gd name="T23" fmla="*/ 0 h 151"/>
                <a:gd name="T24" fmla="*/ 26 w 279"/>
                <a:gd name="T25" fmla="*/ 0 h 151"/>
                <a:gd name="T26" fmla="*/ 0 w 279"/>
                <a:gd name="T27" fmla="*/ 41 h 151"/>
                <a:gd name="T28" fmla="*/ 0 w 279"/>
                <a:gd name="T29" fmla="*/ 41 h 151"/>
                <a:gd name="T30" fmla="*/ 55 w 279"/>
                <a:gd name="T31" fmla="*/ 62 h 151"/>
                <a:gd name="T32" fmla="*/ 82 w 279"/>
                <a:gd name="T33" fmla="*/ 73 h 151"/>
                <a:gd name="T34" fmla="*/ 109 w 279"/>
                <a:gd name="T35" fmla="*/ 88 h 151"/>
                <a:gd name="T36" fmla="*/ 136 w 279"/>
                <a:gd name="T37" fmla="*/ 102 h 151"/>
                <a:gd name="T38" fmla="*/ 163 w 279"/>
                <a:gd name="T39" fmla="*/ 116 h 151"/>
                <a:gd name="T40" fmla="*/ 190 w 279"/>
                <a:gd name="T41" fmla="*/ 132 h 151"/>
                <a:gd name="T42" fmla="*/ 216 w 279"/>
                <a:gd name="T43" fmla="*/ 151 h 151"/>
                <a:gd name="T44" fmla="*/ 216 w 279"/>
                <a:gd name="T45"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9" h="151">
                  <a:moveTo>
                    <a:pt x="216" y="151"/>
                  </a:moveTo>
                  <a:lnTo>
                    <a:pt x="216" y="151"/>
                  </a:lnTo>
                  <a:lnTo>
                    <a:pt x="279" y="140"/>
                  </a:lnTo>
                  <a:lnTo>
                    <a:pt x="279" y="140"/>
                  </a:lnTo>
                  <a:lnTo>
                    <a:pt x="249" y="116"/>
                  </a:lnTo>
                  <a:lnTo>
                    <a:pt x="219" y="96"/>
                  </a:lnTo>
                  <a:lnTo>
                    <a:pt x="187" y="75"/>
                  </a:lnTo>
                  <a:lnTo>
                    <a:pt x="155" y="57"/>
                  </a:lnTo>
                  <a:lnTo>
                    <a:pt x="123" y="41"/>
                  </a:lnTo>
                  <a:lnTo>
                    <a:pt x="90" y="25"/>
                  </a:lnTo>
                  <a:lnTo>
                    <a:pt x="58" y="11"/>
                  </a:lnTo>
                  <a:lnTo>
                    <a:pt x="26" y="0"/>
                  </a:lnTo>
                  <a:lnTo>
                    <a:pt x="26" y="0"/>
                  </a:lnTo>
                  <a:lnTo>
                    <a:pt x="0" y="41"/>
                  </a:lnTo>
                  <a:lnTo>
                    <a:pt x="0" y="41"/>
                  </a:lnTo>
                  <a:lnTo>
                    <a:pt x="55" y="62"/>
                  </a:lnTo>
                  <a:lnTo>
                    <a:pt x="82" y="73"/>
                  </a:lnTo>
                  <a:lnTo>
                    <a:pt x="109" y="88"/>
                  </a:lnTo>
                  <a:lnTo>
                    <a:pt x="136" y="102"/>
                  </a:lnTo>
                  <a:lnTo>
                    <a:pt x="163" y="116"/>
                  </a:lnTo>
                  <a:lnTo>
                    <a:pt x="190" y="132"/>
                  </a:lnTo>
                  <a:lnTo>
                    <a:pt x="216" y="151"/>
                  </a:lnTo>
                  <a:lnTo>
                    <a:pt x="216" y="15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71" name="Freeform 36"/>
            <p:cNvSpPr>
              <a:spLocks/>
            </p:cNvSpPr>
            <p:nvPr/>
          </p:nvSpPr>
          <p:spPr bwMode="auto">
            <a:xfrm>
              <a:off x="7969493" y="3397638"/>
              <a:ext cx="33321" cy="14875"/>
            </a:xfrm>
            <a:custGeom>
              <a:avLst/>
              <a:gdLst>
                <a:gd name="T0" fmla="*/ 63 w 111"/>
                <a:gd name="T1" fmla="*/ 0 h 51"/>
                <a:gd name="T2" fmla="*/ 63 w 111"/>
                <a:gd name="T3" fmla="*/ 0 h 51"/>
                <a:gd name="T4" fmla="*/ 0 w 111"/>
                <a:gd name="T5" fmla="*/ 11 h 51"/>
                <a:gd name="T6" fmla="*/ 0 w 111"/>
                <a:gd name="T7" fmla="*/ 11 h 51"/>
                <a:gd name="T8" fmla="*/ 25 w 111"/>
                <a:gd name="T9" fmla="*/ 31 h 51"/>
                <a:gd name="T10" fmla="*/ 51 w 111"/>
                <a:gd name="T11" fmla="*/ 51 h 51"/>
                <a:gd name="T12" fmla="*/ 51 w 111"/>
                <a:gd name="T13" fmla="*/ 51 h 51"/>
                <a:gd name="T14" fmla="*/ 111 w 111"/>
                <a:gd name="T15" fmla="*/ 43 h 51"/>
                <a:gd name="T16" fmla="*/ 111 w 111"/>
                <a:gd name="T17" fmla="*/ 43 h 51"/>
                <a:gd name="T18" fmla="*/ 97 w 111"/>
                <a:gd name="T19" fmla="*/ 29 h 51"/>
                <a:gd name="T20" fmla="*/ 97 w 111"/>
                <a:gd name="T21" fmla="*/ 29 h 51"/>
                <a:gd name="T22" fmla="*/ 63 w 111"/>
                <a:gd name="T23" fmla="*/ 0 h 51"/>
                <a:gd name="T24" fmla="*/ 63 w 111"/>
                <a:gd name="T2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51">
                  <a:moveTo>
                    <a:pt x="63" y="0"/>
                  </a:moveTo>
                  <a:lnTo>
                    <a:pt x="63" y="0"/>
                  </a:lnTo>
                  <a:lnTo>
                    <a:pt x="0" y="11"/>
                  </a:lnTo>
                  <a:lnTo>
                    <a:pt x="0" y="11"/>
                  </a:lnTo>
                  <a:lnTo>
                    <a:pt x="25" y="31"/>
                  </a:lnTo>
                  <a:lnTo>
                    <a:pt x="51" y="51"/>
                  </a:lnTo>
                  <a:lnTo>
                    <a:pt x="51" y="51"/>
                  </a:lnTo>
                  <a:lnTo>
                    <a:pt x="111" y="43"/>
                  </a:lnTo>
                  <a:lnTo>
                    <a:pt x="111" y="43"/>
                  </a:lnTo>
                  <a:lnTo>
                    <a:pt x="97" y="29"/>
                  </a:lnTo>
                  <a:lnTo>
                    <a:pt x="97" y="29"/>
                  </a:lnTo>
                  <a:lnTo>
                    <a:pt x="63" y="0"/>
                  </a:lnTo>
                  <a:lnTo>
                    <a:pt x="63"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72" name="Freeform 37"/>
            <p:cNvSpPr>
              <a:spLocks/>
            </p:cNvSpPr>
            <p:nvPr/>
          </p:nvSpPr>
          <p:spPr bwMode="auto">
            <a:xfrm>
              <a:off x="7890952" y="3351228"/>
              <a:ext cx="22015" cy="16660"/>
            </a:xfrm>
            <a:custGeom>
              <a:avLst/>
              <a:gdLst>
                <a:gd name="T0" fmla="*/ 73 w 73"/>
                <a:gd name="T1" fmla="*/ 16 h 57"/>
                <a:gd name="T2" fmla="*/ 73 w 73"/>
                <a:gd name="T3" fmla="*/ 16 h 57"/>
                <a:gd name="T4" fmla="*/ 27 w 73"/>
                <a:gd name="T5" fmla="*/ 0 h 57"/>
                <a:gd name="T6" fmla="*/ 27 w 73"/>
                <a:gd name="T7" fmla="*/ 0 h 57"/>
                <a:gd name="T8" fmla="*/ 0 w 73"/>
                <a:gd name="T9" fmla="*/ 41 h 57"/>
                <a:gd name="T10" fmla="*/ 0 w 73"/>
                <a:gd name="T11" fmla="*/ 41 h 57"/>
                <a:gd name="T12" fmla="*/ 47 w 73"/>
                <a:gd name="T13" fmla="*/ 57 h 57"/>
                <a:gd name="T14" fmla="*/ 47 w 73"/>
                <a:gd name="T15" fmla="*/ 57 h 57"/>
                <a:gd name="T16" fmla="*/ 73 w 73"/>
                <a:gd name="T17" fmla="*/ 16 h 57"/>
                <a:gd name="T18" fmla="*/ 73 w 73"/>
                <a:gd name="T19" fmla="*/ 1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57">
                  <a:moveTo>
                    <a:pt x="73" y="16"/>
                  </a:moveTo>
                  <a:lnTo>
                    <a:pt x="73" y="16"/>
                  </a:lnTo>
                  <a:lnTo>
                    <a:pt x="27" y="0"/>
                  </a:lnTo>
                  <a:lnTo>
                    <a:pt x="27" y="0"/>
                  </a:lnTo>
                  <a:lnTo>
                    <a:pt x="0" y="41"/>
                  </a:lnTo>
                  <a:lnTo>
                    <a:pt x="0" y="41"/>
                  </a:lnTo>
                  <a:lnTo>
                    <a:pt x="47" y="57"/>
                  </a:lnTo>
                  <a:lnTo>
                    <a:pt x="47" y="57"/>
                  </a:lnTo>
                  <a:lnTo>
                    <a:pt x="73" y="16"/>
                  </a:lnTo>
                  <a:lnTo>
                    <a:pt x="73" y="1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grpSp>
      <p:sp>
        <p:nvSpPr>
          <p:cNvPr id="175" name="TextBox 174">
            <a:extLst>
              <a:ext uri="{FF2B5EF4-FFF2-40B4-BE49-F238E27FC236}">
                <a16:creationId xmlns:a16="http://schemas.microsoft.com/office/drawing/2014/main" id="{57696A9A-33F7-40F9-9DDD-A140F8F14F2D}"/>
              </a:ext>
            </a:extLst>
          </p:cNvPr>
          <p:cNvSpPr txBox="1">
            <a:spLocks noChangeArrowheads="1"/>
          </p:cNvSpPr>
          <p:nvPr/>
        </p:nvSpPr>
        <p:spPr bwMode="auto">
          <a:xfrm>
            <a:off x="5380695" y="3669035"/>
            <a:ext cx="887968" cy="238527"/>
          </a:xfrm>
          <a:prstGeom prst="rect">
            <a:avLst/>
          </a:prstGeom>
          <a:noFill/>
          <a:ln w="9525">
            <a:noFill/>
            <a:miter lim="800000"/>
            <a:headEnd/>
            <a:tailEnd/>
          </a:ln>
        </p:spPr>
        <p:txBody>
          <a:bodyPr wrap="square">
            <a:spAutoFit/>
          </a:bodyPr>
          <a:lstStyle/>
          <a:p>
            <a:pPr marL="0" marR="0" lvl="0" indent="0" algn="ctr" defTabSz="457200" rtl="0" eaLnBrk="1" fontAlgn="base" latinLnBrk="0" hangingPunct="1">
              <a:lnSpc>
                <a:spcPct val="95000"/>
              </a:lnSpc>
              <a:spcBef>
                <a:spcPct val="0"/>
              </a:spcBef>
              <a:spcAft>
                <a:spcPct val="0"/>
              </a:spcAft>
              <a:buClrTx/>
              <a:buSzTx/>
              <a:buFontTx/>
              <a:buNone/>
              <a:tabLst/>
              <a:defRPr/>
            </a:pPr>
            <a:r>
              <a:rPr kumimoji="0" lang="en-US" sz="1000" b="0" i="0" u="none" strike="noStrike" kern="1200" cap="none" spc="-8" normalizeH="0" baseline="0" noProof="0" dirty="0">
                <a:ln>
                  <a:noFill/>
                </a:ln>
                <a:effectLst/>
                <a:uLnTx/>
                <a:uFillTx/>
                <a:latin typeface="+mn-lt"/>
                <a:ea typeface="Avenir Book" charset="0"/>
                <a:cs typeface="Avenir Book" charset="0"/>
              </a:rPr>
              <a:t>Virtualization</a:t>
            </a:r>
          </a:p>
        </p:txBody>
      </p:sp>
      <p:grpSp>
        <p:nvGrpSpPr>
          <p:cNvPr id="176" name="Group 175"/>
          <p:cNvGrpSpPr>
            <a:grpSpLocks noChangeAspect="1"/>
          </p:cNvGrpSpPr>
          <p:nvPr/>
        </p:nvGrpSpPr>
        <p:grpSpPr>
          <a:xfrm>
            <a:off x="5503436" y="3270481"/>
            <a:ext cx="642488" cy="318263"/>
            <a:chOff x="836085" y="1496592"/>
            <a:chExt cx="538984" cy="266991"/>
          </a:xfrm>
          <a:solidFill>
            <a:schemeClr val="tx2"/>
          </a:solidFill>
        </p:grpSpPr>
        <p:sp>
          <p:nvSpPr>
            <p:cNvPr id="185" name="Freeform 751"/>
            <p:cNvSpPr>
              <a:spLocks/>
            </p:cNvSpPr>
            <p:nvPr/>
          </p:nvSpPr>
          <p:spPr bwMode="auto">
            <a:xfrm>
              <a:off x="836085" y="1647587"/>
              <a:ext cx="538984" cy="115996"/>
            </a:xfrm>
            <a:custGeom>
              <a:avLst/>
              <a:gdLst>
                <a:gd name="T0" fmla="*/ 204 w 228"/>
                <a:gd name="T1" fmla="*/ 49 h 49"/>
                <a:gd name="T2" fmla="*/ 24 w 228"/>
                <a:gd name="T3" fmla="*/ 49 h 49"/>
                <a:gd name="T4" fmla="*/ 0 w 228"/>
                <a:gd name="T5" fmla="*/ 25 h 49"/>
                <a:gd name="T6" fmla="*/ 0 w 228"/>
                <a:gd name="T7" fmla="*/ 25 h 49"/>
                <a:gd name="T8" fmla="*/ 24 w 228"/>
                <a:gd name="T9" fmla="*/ 0 h 49"/>
                <a:gd name="T10" fmla="*/ 204 w 228"/>
                <a:gd name="T11" fmla="*/ 0 h 49"/>
                <a:gd name="T12" fmla="*/ 228 w 228"/>
                <a:gd name="T13" fmla="*/ 25 h 49"/>
                <a:gd name="T14" fmla="*/ 228 w 228"/>
                <a:gd name="T15" fmla="*/ 25 h 49"/>
                <a:gd name="T16" fmla="*/ 204 w 22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9">
                  <a:moveTo>
                    <a:pt x="204" y="49"/>
                  </a:moveTo>
                  <a:cubicBezTo>
                    <a:pt x="24" y="49"/>
                    <a:pt x="24" y="49"/>
                    <a:pt x="24" y="49"/>
                  </a:cubicBezTo>
                  <a:cubicBezTo>
                    <a:pt x="11" y="49"/>
                    <a:pt x="0" y="38"/>
                    <a:pt x="0" y="25"/>
                  </a:cubicBezTo>
                  <a:cubicBezTo>
                    <a:pt x="0" y="25"/>
                    <a:pt x="0" y="25"/>
                    <a:pt x="0" y="25"/>
                  </a:cubicBezTo>
                  <a:cubicBezTo>
                    <a:pt x="0" y="11"/>
                    <a:pt x="11" y="0"/>
                    <a:pt x="24" y="0"/>
                  </a:cubicBezTo>
                  <a:cubicBezTo>
                    <a:pt x="204" y="0"/>
                    <a:pt x="204" y="0"/>
                    <a:pt x="204" y="0"/>
                  </a:cubicBezTo>
                  <a:cubicBezTo>
                    <a:pt x="217" y="0"/>
                    <a:pt x="228" y="11"/>
                    <a:pt x="228" y="25"/>
                  </a:cubicBezTo>
                  <a:cubicBezTo>
                    <a:pt x="228" y="25"/>
                    <a:pt x="228" y="25"/>
                    <a:pt x="228" y="25"/>
                  </a:cubicBezTo>
                  <a:cubicBezTo>
                    <a:pt x="228" y="38"/>
                    <a:pt x="217" y="49"/>
                    <a:pt x="204"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86" name="Freeform 752"/>
            <p:cNvSpPr>
              <a:spLocks/>
            </p:cNvSpPr>
            <p:nvPr/>
          </p:nvSpPr>
          <p:spPr bwMode="auto">
            <a:xfrm>
              <a:off x="955081" y="1571590"/>
              <a:ext cx="382988" cy="115996"/>
            </a:xfrm>
            <a:custGeom>
              <a:avLst/>
              <a:gdLst>
                <a:gd name="T0" fmla="*/ 137 w 162"/>
                <a:gd name="T1" fmla="*/ 49 h 49"/>
                <a:gd name="T2" fmla="*/ 24 w 162"/>
                <a:gd name="T3" fmla="*/ 49 h 49"/>
                <a:gd name="T4" fmla="*/ 0 w 162"/>
                <a:gd name="T5" fmla="*/ 25 h 49"/>
                <a:gd name="T6" fmla="*/ 0 w 162"/>
                <a:gd name="T7" fmla="*/ 25 h 49"/>
                <a:gd name="T8" fmla="*/ 24 w 162"/>
                <a:gd name="T9" fmla="*/ 0 h 49"/>
                <a:gd name="T10" fmla="*/ 137 w 162"/>
                <a:gd name="T11" fmla="*/ 0 h 49"/>
                <a:gd name="T12" fmla="*/ 162 w 162"/>
                <a:gd name="T13" fmla="*/ 25 h 49"/>
                <a:gd name="T14" fmla="*/ 162 w 162"/>
                <a:gd name="T15" fmla="*/ 25 h 49"/>
                <a:gd name="T16" fmla="*/ 137 w 162"/>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49">
                  <a:moveTo>
                    <a:pt x="137" y="49"/>
                  </a:moveTo>
                  <a:cubicBezTo>
                    <a:pt x="24" y="49"/>
                    <a:pt x="24" y="49"/>
                    <a:pt x="24" y="49"/>
                  </a:cubicBezTo>
                  <a:cubicBezTo>
                    <a:pt x="11" y="49"/>
                    <a:pt x="0" y="38"/>
                    <a:pt x="0" y="25"/>
                  </a:cubicBezTo>
                  <a:cubicBezTo>
                    <a:pt x="0" y="25"/>
                    <a:pt x="0" y="25"/>
                    <a:pt x="0" y="25"/>
                  </a:cubicBezTo>
                  <a:cubicBezTo>
                    <a:pt x="0" y="11"/>
                    <a:pt x="11" y="0"/>
                    <a:pt x="24" y="0"/>
                  </a:cubicBezTo>
                  <a:cubicBezTo>
                    <a:pt x="137" y="0"/>
                    <a:pt x="137" y="0"/>
                    <a:pt x="137" y="0"/>
                  </a:cubicBezTo>
                  <a:cubicBezTo>
                    <a:pt x="151" y="0"/>
                    <a:pt x="162" y="11"/>
                    <a:pt x="162" y="25"/>
                  </a:cubicBezTo>
                  <a:cubicBezTo>
                    <a:pt x="162" y="25"/>
                    <a:pt x="162" y="25"/>
                    <a:pt x="162" y="25"/>
                  </a:cubicBezTo>
                  <a:cubicBezTo>
                    <a:pt x="162" y="38"/>
                    <a:pt x="151" y="49"/>
                    <a:pt x="137"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sp>
          <p:nvSpPr>
            <p:cNvPr id="187" name="Freeform 753"/>
            <p:cNvSpPr>
              <a:spLocks/>
            </p:cNvSpPr>
            <p:nvPr/>
          </p:nvSpPr>
          <p:spPr bwMode="auto">
            <a:xfrm>
              <a:off x="1106076" y="1496592"/>
              <a:ext cx="181994" cy="115996"/>
            </a:xfrm>
            <a:custGeom>
              <a:avLst/>
              <a:gdLst>
                <a:gd name="T0" fmla="*/ 52 w 77"/>
                <a:gd name="T1" fmla="*/ 49 h 49"/>
                <a:gd name="T2" fmla="*/ 24 w 77"/>
                <a:gd name="T3" fmla="*/ 49 h 49"/>
                <a:gd name="T4" fmla="*/ 0 w 77"/>
                <a:gd name="T5" fmla="*/ 24 h 49"/>
                <a:gd name="T6" fmla="*/ 0 w 77"/>
                <a:gd name="T7" fmla="*/ 24 h 49"/>
                <a:gd name="T8" fmla="*/ 24 w 77"/>
                <a:gd name="T9" fmla="*/ 0 h 49"/>
                <a:gd name="T10" fmla="*/ 52 w 77"/>
                <a:gd name="T11" fmla="*/ 0 h 49"/>
                <a:gd name="T12" fmla="*/ 77 w 77"/>
                <a:gd name="T13" fmla="*/ 24 h 49"/>
                <a:gd name="T14" fmla="*/ 77 w 77"/>
                <a:gd name="T15" fmla="*/ 24 h 49"/>
                <a:gd name="T16" fmla="*/ 52 w 7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9">
                  <a:moveTo>
                    <a:pt x="52" y="49"/>
                  </a:moveTo>
                  <a:cubicBezTo>
                    <a:pt x="24" y="49"/>
                    <a:pt x="24" y="49"/>
                    <a:pt x="24" y="49"/>
                  </a:cubicBezTo>
                  <a:cubicBezTo>
                    <a:pt x="11" y="49"/>
                    <a:pt x="0" y="38"/>
                    <a:pt x="0" y="24"/>
                  </a:cubicBezTo>
                  <a:cubicBezTo>
                    <a:pt x="0" y="24"/>
                    <a:pt x="0" y="24"/>
                    <a:pt x="0" y="24"/>
                  </a:cubicBezTo>
                  <a:cubicBezTo>
                    <a:pt x="0" y="11"/>
                    <a:pt x="11" y="0"/>
                    <a:pt x="24" y="0"/>
                  </a:cubicBezTo>
                  <a:cubicBezTo>
                    <a:pt x="52" y="0"/>
                    <a:pt x="52" y="0"/>
                    <a:pt x="52" y="0"/>
                  </a:cubicBezTo>
                  <a:cubicBezTo>
                    <a:pt x="66" y="0"/>
                    <a:pt x="77" y="11"/>
                    <a:pt x="77" y="24"/>
                  </a:cubicBezTo>
                  <a:cubicBezTo>
                    <a:pt x="77" y="24"/>
                    <a:pt x="77" y="24"/>
                    <a:pt x="77" y="24"/>
                  </a:cubicBezTo>
                  <a:cubicBezTo>
                    <a:pt x="77" y="38"/>
                    <a:pt x="66" y="49"/>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2"/>
                </a:solidFill>
              </a:endParaRPr>
            </a:p>
          </p:txBody>
        </p:sp>
      </p:grpSp>
      <p:grpSp>
        <p:nvGrpSpPr>
          <p:cNvPr id="188" name="Group 4"/>
          <p:cNvGrpSpPr>
            <a:grpSpLocks noChangeAspect="1"/>
          </p:cNvGrpSpPr>
          <p:nvPr/>
        </p:nvGrpSpPr>
        <p:grpSpPr bwMode="auto">
          <a:xfrm>
            <a:off x="2218718" y="2551302"/>
            <a:ext cx="469334" cy="584758"/>
            <a:chOff x="1958" y="469"/>
            <a:chExt cx="1846" cy="2300"/>
          </a:xfrm>
          <a:solidFill>
            <a:schemeClr val="tx2"/>
          </a:solidFill>
        </p:grpSpPr>
        <p:sp>
          <p:nvSpPr>
            <p:cNvPr id="189" name="Freeform 5"/>
            <p:cNvSpPr>
              <a:spLocks noEditPoints="1"/>
            </p:cNvSpPr>
            <p:nvPr/>
          </p:nvSpPr>
          <p:spPr bwMode="auto">
            <a:xfrm>
              <a:off x="1958" y="1425"/>
              <a:ext cx="1846" cy="765"/>
            </a:xfrm>
            <a:custGeom>
              <a:avLst/>
              <a:gdLst>
                <a:gd name="T0" fmla="*/ 405 w 811"/>
                <a:gd name="T1" fmla="*/ 131 h 337"/>
                <a:gd name="T2" fmla="*/ 12 w 811"/>
                <a:gd name="T3" fmla="*/ 0 h 337"/>
                <a:gd name="T4" fmla="*/ 0 w 811"/>
                <a:gd name="T5" fmla="*/ 42 h 337"/>
                <a:gd name="T6" fmla="*/ 0 w 811"/>
                <a:gd name="T7" fmla="*/ 165 h 337"/>
                <a:gd name="T8" fmla="*/ 405 w 811"/>
                <a:gd name="T9" fmla="*/ 337 h 337"/>
                <a:gd name="T10" fmla="*/ 811 w 811"/>
                <a:gd name="T11" fmla="*/ 165 h 337"/>
                <a:gd name="T12" fmla="*/ 811 w 811"/>
                <a:gd name="T13" fmla="*/ 42 h 337"/>
                <a:gd name="T14" fmla="*/ 799 w 811"/>
                <a:gd name="T15" fmla="*/ 0 h 337"/>
                <a:gd name="T16" fmla="*/ 405 w 811"/>
                <a:gd name="T17" fmla="*/ 131 h 337"/>
                <a:gd name="T18" fmla="*/ 405 w 811"/>
                <a:gd name="T19" fmla="*/ 131 h 337"/>
                <a:gd name="T20" fmla="*/ 405 w 811"/>
                <a:gd name="T21" fmla="*/ 13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1" h="337">
                  <a:moveTo>
                    <a:pt x="405" y="131"/>
                  </a:moveTo>
                  <a:cubicBezTo>
                    <a:pt x="215" y="131"/>
                    <a:pt x="56" y="76"/>
                    <a:pt x="12" y="0"/>
                  </a:cubicBezTo>
                  <a:cubicBezTo>
                    <a:pt x="5" y="14"/>
                    <a:pt x="0" y="27"/>
                    <a:pt x="0" y="42"/>
                  </a:cubicBezTo>
                  <a:cubicBezTo>
                    <a:pt x="0" y="165"/>
                    <a:pt x="0" y="165"/>
                    <a:pt x="0" y="165"/>
                  </a:cubicBezTo>
                  <a:cubicBezTo>
                    <a:pt x="0" y="260"/>
                    <a:pt x="182" y="337"/>
                    <a:pt x="405" y="337"/>
                  </a:cubicBezTo>
                  <a:cubicBezTo>
                    <a:pt x="629" y="337"/>
                    <a:pt x="811" y="260"/>
                    <a:pt x="811" y="165"/>
                  </a:cubicBezTo>
                  <a:cubicBezTo>
                    <a:pt x="811" y="42"/>
                    <a:pt x="811" y="42"/>
                    <a:pt x="811" y="42"/>
                  </a:cubicBezTo>
                  <a:cubicBezTo>
                    <a:pt x="811" y="27"/>
                    <a:pt x="806" y="14"/>
                    <a:pt x="799" y="0"/>
                  </a:cubicBezTo>
                  <a:cubicBezTo>
                    <a:pt x="755" y="76"/>
                    <a:pt x="596" y="131"/>
                    <a:pt x="405" y="131"/>
                  </a:cubicBezTo>
                  <a:close/>
                  <a:moveTo>
                    <a:pt x="405" y="131"/>
                  </a:moveTo>
                  <a:cubicBezTo>
                    <a:pt x="405" y="131"/>
                    <a:pt x="405" y="131"/>
                    <a:pt x="40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190" name="Freeform 6"/>
            <p:cNvSpPr>
              <a:spLocks noEditPoints="1"/>
            </p:cNvSpPr>
            <p:nvPr/>
          </p:nvSpPr>
          <p:spPr bwMode="auto">
            <a:xfrm>
              <a:off x="1958" y="2004"/>
              <a:ext cx="1846" cy="765"/>
            </a:xfrm>
            <a:custGeom>
              <a:avLst/>
              <a:gdLst>
                <a:gd name="T0" fmla="*/ 405 w 811"/>
                <a:gd name="T1" fmla="*/ 131 h 337"/>
                <a:gd name="T2" fmla="*/ 12 w 811"/>
                <a:gd name="T3" fmla="*/ 0 h 337"/>
                <a:gd name="T4" fmla="*/ 0 w 811"/>
                <a:gd name="T5" fmla="*/ 41 h 337"/>
                <a:gd name="T6" fmla="*/ 0 w 811"/>
                <a:gd name="T7" fmla="*/ 165 h 337"/>
                <a:gd name="T8" fmla="*/ 405 w 811"/>
                <a:gd name="T9" fmla="*/ 337 h 337"/>
                <a:gd name="T10" fmla="*/ 811 w 811"/>
                <a:gd name="T11" fmla="*/ 165 h 337"/>
                <a:gd name="T12" fmla="*/ 811 w 811"/>
                <a:gd name="T13" fmla="*/ 41 h 337"/>
                <a:gd name="T14" fmla="*/ 799 w 811"/>
                <a:gd name="T15" fmla="*/ 0 h 337"/>
                <a:gd name="T16" fmla="*/ 405 w 811"/>
                <a:gd name="T17" fmla="*/ 131 h 337"/>
                <a:gd name="T18" fmla="*/ 405 w 811"/>
                <a:gd name="T19" fmla="*/ 131 h 337"/>
                <a:gd name="T20" fmla="*/ 405 w 811"/>
                <a:gd name="T21" fmla="*/ 13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1" h="337">
                  <a:moveTo>
                    <a:pt x="405" y="131"/>
                  </a:moveTo>
                  <a:cubicBezTo>
                    <a:pt x="215" y="131"/>
                    <a:pt x="56" y="75"/>
                    <a:pt x="12" y="0"/>
                  </a:cubicBezTo>
                  <a:cubicBezTo>
                    <a:pt x="5" y="13"/>
                    <a:pt x="0" y="27"/>
                    <a:pt x="0" y="41"/>
                  </a:cubicBezTo>
                  <a:cubicBezTo>
                    <a:pt x="0" y="165"/>
                    <a:pt x="0" y="165"/>
                    <a:pt x="0" y="165"/>
                  </a:cubicBezTo>
                  <a:cubicBezTo>
                    <a:pt x="0" y="260"/>
                    <a:pt x="182" y="337"/>
                    <a:pt x="405" y="337"/>
                  </a:cubicBezTo>
                  <a:cubicBezTo>
                    <a:pt x="629" y="337"/>
                    <a:pt x="811" y="260"/>
                    <a:pt x="811" y="165"/>
                  </a:cubicBezTo>
                  <a:cubicBezTo>
                    <a:pt x="811" y="41"/>
                    <a:pt x="811" y="41"/>
                    <a:pt x="811" y="41"/>
                  </a:cubicBezTo>
                  <a:cubicBezTo>
                    <a:pt x="811" y="27"/>
                    <a:pt x="806" y="13"/>
                    <a:pt x="799" y="0"/>
                  </a:cubicBezTo>
                  <a:cubicBezTo>
                    <a:pt x="755" y="75"/>
                    <a:pt x="596" y="131"/>
                    <a:pt x="405" y="131"/>
                  </a:cubicBezTo>
                  <a:close/>
                  <a:moveTo>
                    <a:pt x="405" y="131"/>
                  </a:moveTo>
                  <a:cubicBezTo>
                    <a:pt x="405" y="131"/>
                    <a:pt x="405" y="131"/>
                    <a:pt x="40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191" name="Freeform 7"/>
            <p:cNvSpPr>
              <a:spLocks noEditPoints="1"/>
            </p:cNvSpPr>
            <p:nvPr/>
          </p:nvSpPr>
          <p:spPr bwMode="auto">
            <a:xfrm>
              <a:off x="1958" y="866"/>
              <a:ext cx="1846" cy="761"/>
            </a:xfrm>
            <a:custGeom>
              <a:avLst/>
              <a:gdLst>
                <a:gd name="T0" fmla="*/ 800 w 811"/>
                <a:gd name="T1" fmla="*/ 0 h 335"/>
                <a:gd name="T2" fmla="*/ 405 w 811"/>
                <a:gd name="T3" fmla="*/ 125 h 335"/>
                <a:gd name="T4" fmla="*/ 11 w 811"/>
                <a:gd name="T5" fmla="*/ 0 h 335"/>
                <a:gd name="T6" fmla="*/ 0 w 811"/>
                <a:gd name="T7" fmla="*/ 39 h 335"/>
                <a:gd name="T8" fmla="*/ 0 w 811"/>
                <a:gd name="T9" fmla="*/ 163 h 335"/>
                <a:gd name="T10" fmla="*/ 405 w 811"/>
                <a:gd name="T11" fmla="*/ 335 h 335"/>
                <a:gd name="T12" fmla="*/ 811 w 811"/>
                <a:gd name="T13" fmla="*/ 163 h 335"/>
                <a:gd name="T14" fmla="*/ 811 w 811"/>
                <a:gd name="T15" fmla="*/ 39 h 335"/>
                <a:gd name="T16" fmla="*/ 800 w 811"/>
                <a:gd name="T17" fmla="*/ 0 h 335"/>
                <a:gd name="T18" fmla="*/ 800 w 811"/>
                <a:gd name="T19" fmla="*/ 0 h 335"/>
                <a:gd name="T20" fmla="*/ 800 w 811"/>
                <a:gd name="T21"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1" h="335">
                  <a:moveTo>
                    <a:pt x="800" y="0"/>
                  </a:moveTo>
                  <a:cubicBezTo>
                    <a:pt x="792" y="69"/>
                    <a:pt x="619" y="125"/>
                    <a:pt x="405" y="125"/>
                  </a:cubicBezTo>
                  <a:cubicBezTo>
                    <a:pt x="192" y="125"/>
                    <a:pt x="19" y="69"/>
                    <a:pt x="11" y="0"/>
                  </a:cubicBezTo>
                  <a:cubicBezTo>
                    <a:pt x="4" y="12"/>
                    <a:pt x="0" y="26"/>
                    <a:pt x="0" y="39"/>
                  </a:cubicBezTo>
                  <a:cubicBezTo>
                    <a:pt x="0" y="163"/>
                    <a:pt x="0" y="163"/>
                    <a:pt x="0" y="163"/>
                  </a:cubicBezTo>
                  <a:cubicBezTo>
                    <a:pt x="0" y="258"/>
                    <a:pt x="182" y="335"/>
                    <a:pt x="405" y="335"/>
                  </a:cubicBezTo>
                  <a:cubicBezTo>
                    <a:pt x="629" y="335"/>
                    <a:pt x="811" y="258"/>
                    <a:pt x="811" y="163"/>
                  </a:cubicBezTo>
                  <a:cubicBezTo>
                    <a:pt x="811" y="39"/>
                    <a:pt x="811" y="39"/>
                    <a:pt x="811" y="39"/>
                  </a:cubicBezTo>
                  <a:cubicBezTo>
                    <a:pt x="811" y="26"/>
                    <a:pt x="807" y="12"/>
                    <a:pt x="800" y="0"/>
                  </a:cubicBezTo>
                  <a:close/>
                  <a:moveTo>
                    <a:pt x="800" y="0"/>
                  </a:moveTo>
                  <a:cubicBezTo>
                    <a:pt x="800" y="0"/>
                    <a:pt x="800" y="0"/>
                    <a:pt x="8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192" name="Freeform 8"/>
            <p:cNvSpPr>
              <a:spLocks noEditPoints="1"/>
            </p:cNvSpPr>
            <p:nvPr/>
          </p:nvSpPr>
          <p:spPr bwMode="auto">
            <a:xfrm>
              <a:off x="1983" y="469"/>
              <a:ext cx="1796" cy="593"/>
            </a:xfrm>
            <a:custGeom>
              <a:avLst/>
              <a:gdLst>
                <a:gd name="T0" fmla="*/ 394 w 789"/>
                <a:gd name="T1" fmla="*/ 261 h 261"/>
                <a:gd name="T2" fmla="*/ 789 w 789"/>
                <a:gd name="T3" fmla="*/ 131 h 261"/>
                <a:gd name="T4" fmla="*/ 394 w 789"/>
                <a:gd name="T5" fmla="*/ 0 h 261"/>
                <a:gd name="T6" fmla="*/ 0 w 789"/>
                <a:gd name="T7" fmla="*/ 131 h 261"/>
                <a:gd name="T8" fmla="*/ 394 w 789"/>
                <a:gd name="T9" fmla="*/ 261 h 261"/>
                <a:gd name="T10" fmla="*/ 394 w 789"/>
                <a:gd name="T11" fmla="*/ 261 h 261"/>
                <a:gd name="T12" fmla="*/ 394 w 789"/>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789" h="261">
                  <a:moveTo>
                    <a:pt x="394" y="261"/>
                  </a:moveTo>
                  <a:cubicBezTo>
                    <a:pt x="613" y="261"/>
                    <a:pt x="789" y="203"/>
                    <a:pt x="789" y="131"/>
                  </a:cubicBezTo>
                  <a:cubicBezTo>
                    <a:pt x="789" y="59"/>
                    <a:pt x="613" y="0"/>
                    <a:pt x="394" y="0"/>
                  </a:cubicBezTo>
                  <a:cubicBezTo>
                    <a:pt x="176" y="0"/>
                    <a:pt x="0" y="59"/>
                    <a:pt x="0" y="131"/>
                  </a:cubicBezTo>
                  <a:cubicBezTo>
                    <a:pt x="0" y="203"/>
                    <a:pt x="176" y="261"/>
                    <a:pt x="394" y="261"/>
                  </a:cubicBezTo>
                  <a:close/>
                  <a:moveTo>
                    <a:pt x="394" y="261"/>
                  </a:moveTo>
                  <a:cubicBezTo>
                    <a:pt x="394" y="261"/>
                    <a:pt x="394" y="261"/>
                    <a:pt x="394" y="26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grpSp>
      <p:grpSp>
        <p:nvGrpSpPr>
          <p:cNvPr id="222" name="Group 221"/>
          <p:cNvGrpSpPr/>
          <p:nvPr/>
        </p:nvGrpSpPr>
        <p:grpSpPr>
          <a:xfrm>
            <a:off x="7668714" y="2239284"/>
            <a:ext cx="469468" cy="348500"/>
            <a:chOff x="8406470" y="2629348"/>
            <a:chExt cx="776287" cy="576262"/>
          </a:xfrm>
        </p:grpSpPr>
        <p:sp>
          <p:nvSpPr>
            <p:cNvPr id="223" name="Freeform 195"/>
            <p:cNvSpPr>
              <a:spLocks/>
            </p:cNvSpPr>
            <p:nvPr/>
          </p:nvSpPr>
          <p:spPr bwMode="auto">
            <a:xfrm>
              <a:off x="8406470" y="2715073"/>
              <a:ext cx="239713" cy="430212"/>
            </a:xfrm>
            <a:custGeom>
              <a:avLst/>
              <a:gdLst>
                <a:gd name="T0" fmla="*/ 84 w 101"/>
                <a:gd name="T1" fmla="*/ 181 h 181"/>
                <a:gd name="T2" fmla="*/ 17 w 101"/>
                <a:gd name="T3" fmla="*/ 181 h 181"/>
                <a:gd name="T4" fmla="*/ 0 w 101"/>
                <a:gd name="T5" fmla="*/ 164 h 181"/>
                <a:gd name="T6" fmla="*/ 0 w 101"/>
                <a:gd name="T7" fmla="*/ 16 h 181"/>
                <a:gd name="T8" fmla="*/ 17 w 101"/>
                <a:gd name="T9" fmla="*/ 0 h 181"/>
                <a:gd name="T10" fmla="*/ 84 w 101"/>
                <a:gd name="T11" fmla="*/ 0 h 181"/>
                <a:gd name="T12" fmla="*/ 101 w 101"/>
                <a:gd name="T13" fmla="*/ 16 h 181"/>
                <a:gd name="T14" fmla="*/ 101 w 101"/>
                <a:gd name="T15" fmla="*/ 164 h 181"/>
                <a:gd name="T16" fmla="*/ 84 w 101"/>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81">
                  <a:moveTo>
                    <a:pt x="84" y="181"/>
                  </a:moveTo>
                  <a:cubicBezTo>
                    <a:pt x="17" y="181"/>
                    <a:pt x="17" y="181"/>
                    <a:pt x="17" y="181"/>
                  </a:cubicBezTo>
                  <a:cubicBezTo>
                    <a:pt x="8" y="181"/>
                    <a:pt x="0" y="173"/>
                    <a:pt x="0" y="164"/>
                  </a:cubicBezTo>
                  <a:cubicBezTo>
                    <a:pt x="0" y="16"/>
                    <a:pt x="0" y="16"/>
                    <a:pt x="0" y="16"/>
                  </a:cubicBezTo>
                  <a:cubicBezTo>
                    <a:pt x="0" y="7"/>
                    <a:pt x="8" y="0"/>
                    <a:pt x="17" y="0"/>
                  </a:cubicBezTo>
                  <a:cubicBezTo>
                    <a:pt x="84" y="0"/>
                    <a:pt x="84" y="0"/>
                    <a:pt x="84" y="0"/>
                  </a:cubicBezTo>
                  <a:cubicBezTo>
                    <a:pt x="93" y="0"/>
                    <a:pt x="101" y="7"/>
                    <a:pt x="101" y="16"/>
                  </a:cubicBezTo>
                  <a:cubicBezTo>
                    <a:pt x="101" y="164"/>
                    <a:pt x="101" y="164"/>
                    <a:pt x="101" y="164"/>
                  </a:cubicBezTo>
                  <a:cubicBezTo>
                    <a:pt x="101" y="173"/>
                    <a:pt x="93" y="181"/>
                    <a:pt x="84" y="181"/>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Line 196"/>
            <p:cNvSpPr>
              <a:spLocks noChangeShapeType="1"/>
            </p:cNvSpPr>
            <p:nvPr/>
          </p:nvSpPr>
          <p:spPr bwMode="auto">
            <a:xfrm>
              <a:off x="8466795" y="2784923"/>
              <a:ext cx="119063"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197"/>
            <p:cNvSpPr>
              <a:spLocks noChangeShapeType="1"/>
            </p:cNvSpPr>
            <p:nvPr/>
          </p:nvSpPr>
          <p:spPr bwMode="auto">
            <a:xfrm>
              <a:off x="8466795" y="2853185"/>
              <a:ext cx="119063"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198"/>
            <p:cNvSpPr>
              <a:spLocks noChangeShapeType="1"/>
            </p:cNvSpPr>
            <p:nvPr/>
          </p:nvSpPr>
          <p:spPr bwMode="auto">
            <a:xfrm>
              <a:off x="8466795" y="2924623"/>
              <a:ext cx="119063"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199"/>
            <p:cNvSpPr>
              <a:spLocks noChangeShapeType="1"/>
            </p:cNvSpPr>
            <p:nvPr/>
          </p:nvSpPr>
          <p:spPr bwMode="auto">
            <a:xfrm>
              <a:off x="8466795" y="2994473"/>
              <a:ext cx="119063"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00"/>
            <p:cNvSpPr>
              <a:spLocks noChangeShapeType="1"/>
            </p:cNvSpPr>
            <p:nvPr/>
          </p:nvSpPr>
          <p:spPr bwMode="auto">
            <a:xfrm>
              <a:off x="8466795" y="3064323"/>
              <a:ext cx="119063"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201"/>
            <p:cNvSpPr>
              <a:spLocks/>
            </p:cNvSpPr>
            <p:nvPr/>
          </p:nvSpPr>
          <p:spPr bwMode="auto">
            <a:xfrm>
              <a:off x="8676345" y="2629348"/>
              <a:ext cx="238125" cy="576262"/>
            </a:xfrm>
            <a:custGeom>
              <a:avLst/>
              <a:gdLst>
                <a:gd name="T0" fmla="*/ 84 w 101"/>
                <a:gd name="T1" fmla="*/ 243 h 243"/>
                <a:gd name="T2" fmla="*/ 17 w 101"/>
                <a:gd name="T3" fmla="*/ 243 h 243"/>
                <a:gd name="T4" fmla="*/ 0 w 101"/>
                <a:gd name="T5" fmla="*/ 226 h 243"/>
                <a:gd name="T6" fmla="*/ 0 w 101"/>
                <a:gd name="T7" fmla="*/ 17 h 243"/>
                <a:gd name="T8" fmla="*/ 17 w 101"/>
                <a:gd name="T9" fmla="*/ 0 h 243"/>
                <a:gd name="T10" fmla="*/ 84 w 101"/>
                <a:gd name="T11" fmla="*/ 0 h 243"/>
                <a:gd name="T12" fmla="*/ 101 w 101"/>
                <a:gd name="T13" fmla="*/ 17 h 243"/>
                <a:gd name="T14" fmla="*/ 101 w 101"/>
                <a:gd name="T15" fmla="*/ 226 h 243"/>
                <a:gd name="T16" fmla="*/ 84 w 101"/>
                <a:gd name="T17"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243">
                  <a:moveTo>
                    <a:pt x="84" y="243"/>
                  </a:moveTo>
                  <a:cubicBezTo>
                    <a:pt x="17" y="243"/>
                    <a:pt x="17" y="243"/>
                    <a:pt x="17" y="243"/>
                  </a:cubicBezTo>
                  <a:cubicBezTo>
                    <a:pt x="8" y="243"/>
                    <a:pt x="0" y="235"/>
                    <a:pt x="0" y="226"/>
                  </a:cubicBezTo>
                  <a:cubicBezTo>
                    <a:pt x="0" y="17"/>
                    <a:pt x="0" y="17"/>
                    <a:pt x="0" y="17"/>
                  </a:cubicBezTo>
                  <a:cubicBezTo>
                    <a:pt x="0" y="8"/>
                    <a:pt x="8" y="0"/>
                    <a:pt x="17" y="0"/>
                  </a:cubicBezTo>
                  <a:cubicBezTo>
                    <a:pt x="84" y="0"/>
                    <a:pt x="84" y="0"/>
                    <a:pt x="84" y="0"/>
                  </a:cubicBezTo>
                  <a:cubicBezTo>
                    <a:pt x="93" y="0"/>
                    <a:pt x="101" y="8"/>
                    <a:pt x="101" y="17"/>
                  </a:cubicBezTo>
                  <a:cubicBezTo>
                    <a:pt x="101" y="226"/>
                    <a:pt x="101" y="226"/>
                    <a:pt x="101" y="226"/>
                  </a:cubicBezTo>
                  <a:cubicBezTo>
                    <a:pt x="101" y="235"/>
                    <a:pt x="93" y="243"/>
                    <a:pt x="84" y="243"/>
                  </a:cubicBez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Line 202"/>
            <p:cNvSpPr>
              <a:spLocks noChangeShapeType="1"/>
            </p:cNvSpPr>
            <p:nvPr/>
          </p:nvSpPr>
          <p:spPr bwMode="auto">
            <a:xfrm>
              <a:off x="8735082" y="2699198"/>
              <a:ext cx="120650"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03"/>
            <p:cNvSpPr>
              <a:spLocks noChangeShapeType="1"/>
            </p:cNvSpPr>
            <p:nvPr/>
          </p:nvSpPr>
          <p:spPr bwMode="auto">
            <a:xfrm>
              <a:off x="8735082" y="2770635"/>
              <a:ext cx="120650"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04"/>
            <p:cNvSpPr>
              <a:spLocks noChangeShapeType="1"/>
            </p:cNvSpPr>
            <p:nvPr/>
          </p:nvSpPr>
          <p:spPr bwMode="auto">
            <a:xfrm>
              <a:off x="8735082" y="2840485"/>
              <a:ext cx="120650"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05"/>
            <p:cNvSpPr>
              <a:spLocks noChangeShapeType="1"/>
            </p:cNvSpPr>
            <p:nvPr/>
          </p:nvSpPr>
          <p:spPr bwMode="auto">
            <a:xfrm>
              <a:off x="8735082" y="2910335"/>
              <a:ext cx="120650"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06"/>
            <p:cNvSpPr>
              <a:spLocks noChangeShapeType="1"/>
            </p:cNvSpPr>
            <p:nvPr/>
          </p:nvSpPr>
          <p:spPr bwMode="auto">
            <a:xfrm>
              <a:off x="8735082" y="2981773"/>
              <a:ext cx="120650"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207"/>
            <p:cNvSpPr>
              <a:spLocks/>
            </p:cNvSpPr>
            <p:nvPr/>
          </p:nvSpPr>
          <p:spPr bwMode="auto">
            <a:xfrm>
              <a:off x="8947807" y="2715073"/>
              <a:ext cx="234950" cy="430212"/>
            </a:xfrm>
            <a:custGeom>
              <a:avLst/>
              <a:gdLst>
                <a:gd name="T0" fmla="*/ 84 w 100"/>
                <a:gd name="T1" fmla="*/ 181 h 181"/>
                <a:gd name="T2" fmla="*/ 16 w 100"/>
                <a:gd name="T3" fmla="*/ 181 h 181"/>
                <a:gd name="T4" fmla="*/ 0 w 100"/>
                <a:gd name="T5" fmla="*/ 164 h 181"/>
                <a:gd name="T6" fmla="*/ 0 w 100"/>
                <a:gd name="T7" fmla="*/ 16 h 181"/>
                <a:gd name="T8" fmla="*/ 16 w 100"/>
                <a:gd name="T9" fmla="*/ 0 h 181"/>
                <a:gd name="T10" fmla="*/ 84 w 100"/>
                <a:gd name="T11" fmla="*/ 0 h 181"/>
                <a:gd name="T12" fmla="*/ 100 w 100"/>
                <a:gd name="T13" fmla="*/ 16 h 181"/>
                <a:gd name="T14" fmla="*/ 100 w 100"/>
                <a:gd name="T15" fmla="*/ 164 h 181"/>
                <a:gd name="T16" fmla="*/ 84 w 10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81">
                  <a:moveTo>
                    <a:pt x="84" y="181"/>
                  </a:moveTo>
                  <a:cubicBezTo>
                    <a:pt x="16" y="181"/>
                    <a:pt x="16" y="181"/>
                    <a:pt x="16" y="181"/>
                  </a:cubicBezTo>
                  <a:cubicBezTo>
                    <a:pt x="7" y="181"/>
                    <a:pt x="0" y="173"/>
                    <a:pt x="0" y="164"/>
                  </a:cubicBezTo>
                  <a:cubicBezTo>
                    <a:pt x="0" y="16"/>
                    <a:pt x="0" y="16"/>
                    <a:pt x="0" y="16"/>
                  </a:cubicBezTo>
                  <a:cubicBezTo>
                    <a:pt x="0" y="7"/>
                    <a:pt x="7" y="0"/>
                    <a:pt x="16" y="0"/>
                  </a:cubicBezTo>
                  <a:cubicBezTo>
                    <a:pt x="84" y="0"/>
                    <a:pt x="84" y="0"/>
                    <a:pt x="84" y="0"/>
                  </a:cubicBezTo>
                  <a:cubicBezTo>
                    <a:pt x="93" y="0"/>
                    <a:pt x="100" y="7"/>
                    <a:pt x="100" y="16"/>
                  </a:cubicBezTo>
                  <a:cubicBezTo>
                    <a:pt x="100" y="164"/>
                    <a:pt x="100" y="164"/>
                    <a:pt x="100" y="164"/>
                  </a:cubicBezTo>
                  <a:cubicBezTo>
                    <a:pt x="100" y="173"/>
                    <a:pt x="93" y="181"/>
                    <a:pt x="84" y="181"/>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Line 208"/>
            <p:cNvSpPr>
              <a:spLocks noChangeShapeType="1"/>
            </p:cNvSpPr>
            <p:nvPr/>
          </p:nvSpPr>
          <p:spPr bwMode="auto">
            <a:xfrm>
              <a:off x="9006545" y="2784923"/>
              <a:ext cx="117475"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09"/>
            <p:cNvSpPr>
              <a:spLocks noChangeShapeType="1"/>
            </p:cNvSpPr>
            <p:nvPr/>
          </p:nvSpPr>
          <p:spPr bwMode="auto">
            <a:xfrm>
              <a:off x="9006545" y="2853185"/>
              <a:ext cx="117475"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10"/>
            <p:cNvSpPr>
              <a:spLocks noChangeShapeType="1"/>
            </p:cNvSpPr>
            <p:nvPr/>
          </p:nvSpPr>
          <p:spPr bwMode="auto">
            <a:xfrm>
              <a:off x="9006545" y="2924623"/>
              <a:ext cx="117475"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11"/>
            <p:cNvSpPr>
              <a:spLocks noChangeShapeType="1"/>
            </p:cNvSpPr>
            <p:nvPr/>
          </p:nvSpPr>
          <p:spPr bwMode="auto">
            <a:xfrm>
              <a:off x="9006545" y="2994473"/>
              <a:ext cx="117475"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12"/>
            <p:cNvSpPr>
              <a:spLocks noChangeShapeType="1"/>
            </p:cNvSpPr>
            <p:nvPr/>
          </p:nvSpPr>
          <p:spPr bwMode="auto">
            <a:xfrm>
              <a:off x="9006545" y="3064323"/>
              <a:ext cx="117475" cy="0"/>
            </a:xfrm>
            <a:prstGeom prst="line">
              <a:avLst/>
            </a:prstGeom>
            <a:noFill/>
            <a:ln w="2063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3" name="Group 272"/>
          <p:cNvGrpSpPr/>
          <p:nvPr/>
        </p:nvGrpSpPr>
        <p:grpSpPr>
          <a:xfrm>
            <a:off x="5562877" y="2277474"/>
            <a:ext cx="523606" cy="272120"/>
            <a:chOff x="6015531" y="2699759"/>
            <a:chExt cx="644525" cy="334963"/>
          </a:xfrm>
        </p:grpSpPr>
        <p:sp>
          <p:nvSpPr>
            <p:cNvPr id="274" name="Freeform 290"/>
            <p:cNvSpPr>
              <a:spLocks/>
            </p:cNvSpPr>
            <p:nvPr/>
          </p:nvSpPr>
          <p:spPr bwMode="auto">
            <a:xfrm>
              <a:off x="6015531" y="2699759"/>
              <a:ext cx="644525"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7"/>
                    <a:pt x="382" y="62"/>
                    <a:pt x="376" y="62"/>
                  </a:cubicBezTo>
                  <a:cubicBezTo>
                    <a:pt x="11" y="62"/>
                    <a:pt x="11" y="62"/>
                    <a:pt x="11" y="62"/>
                  </a:cubicBezTo>
                  <a:cubicBezTo>
                    <a:pt x="5" y="62"/>
                    <a:pt x="0" y="57"/>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Line 291"/>
            <p:cNvSpPr>
              <a:spLocks noChangeShapeType="1"/>
            </p:cNvSpPr>
            <p:nvPr/>
          </p:nvSpPr>
          <p:spPr bwMode="auto">
            <a:xfrm flipV="1">
              <a:off x="6045694" y="2726747"/>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292"/>
            <p:cNvSpPr>
              <a:spLocks noChangeShapeType="1"/>
            </p:cNvSpPr>
            <p:nvPr/>
          </p:nvSpPr>
          <p:spPr bwMode="auto">
            <a:xfrm flipV="1">
              <a:off x="6075856" y="2726747"/>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293"/>
            <p:cNvSpPr>
              <a:spLocks noChangeShapeType="1"/>
            </p:cNvSpPr>
            <p:nvPr/>
          </p:nvSpPr>
          <p:spPr bwMode="auto">
            <a:xfrm flipV="1">
              <a:off x="6107606" y="2726747"/>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294"/>
            <p:cNvSpPr>
              <a:spLocks noChangeShapeType="1"/>
            </p:cNvSpPr>
            <p:nvPr/>
          </p:nvSpPr>
          <p:spPr bwMode="auto">
            <a:xfrm flipV="1">
              <a:off x="6136181" y="2726747"/>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295"/>
            <p:cNvSpPr>
              <a:spLocks noChangeShapeType="1"/>
            </p:cNvSpPr>
            <p:nvPr/>
          </p:nvSpPr>
          <p:spPr bwMode="auto">
            <a:xfrm flipV="1">
              <a:off x="6166344" y="2726747"/>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Freeform 296"/>
            <p:cNvSpPr>
              <a:spLocks/>
            </p:cNvSpPr>
            <p:nvPr/>
          </p:nvSpPr>
          <p:spPr bwMode="auto">
            <a:xfrm>
              <a:off x="6015531" y="2931534"/>
              <a:ext cx="644525"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Line 297"/>
            <p:cNvSpPr>
              <a:spLocks noChangeShapeType="1"/>
            </p:cNvSpPr>
            <p:nvPr/>
          </p:nvSpPr>
          <p:spPr bwMode="auto">
            <a:xfrm flipV="1">
              <a:off x="6045694" y="2958522"/>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298"/>
            <p:cNvSpPr>
              <a:spLocks noChangeShapeType="1"/>
            </p:cNvSpPr>
            <p:nvPr/>
          </p:nvSpPr>
          <p:spPr bwMode="auto">
            <a:xfrm flipV="1">
              <a:off x="6075856" y="2958522"/>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299"/>
            <p:cNvSpPr>
              <a:spLocks noChangeShapeType="1"/>
            </p:cNvSpPr>
            <p:nvPr/>
          </p:nvSpPr>
          <p:spPr bwMode="auto">
            <a:xfrm flipV="1">
              <a:off x="6107606" y="2958522"/>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300"/>
            <p:cNvSpPr>
              <a:spLocks noChangeShapeType="1"/>
            </p:cNvSpPr>
            <p:nvPr/>
          </p:nvSpPr>
          <p:spPr bwMode="auto">
            <a:xfrm flipV="1">
              <a:off x="6136181" y="2958522"/>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301"/>
            <p:cNvSpPr>
              <a:spLocks noChangeShapeType="1"/>
            </p:cNvSpPr>
            <p:nvPr/>
          </p:nvSpPr>
          <p:spPr bwMode="auto">
            <a:xfrm flipV="1">
              <a:off x="6166344" y="2958522"/>
              <a:ext cx="0" cy="50800"/>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Freeform 302"/>
            <p:cNvSpPr>
              <a:spLocks/>
            </p:cNvSpPr>
            <p:nvPr/>
          </p:nvSpPr>
          <p:spPr bwMode="auto">
            <a:xfrm>
              <a:off x="6015531" y="2817234"/>
              <a:ext cx="644525" cy="103188"/>
            </a:xfrm>
            <a:custGeom>
              <a:avLst/>
              <a:gdLst>
                <a:gd name="T0" fmla="*/ 387 w 387"/>
                <a:gd name="T1" fmla="*/ 10 h 62"/>
                <a:gd name="T2" fmla="*/ 387 w 387"/>
                <a:gd name="T3" fmla="*/ 51 h 62"/>
                <a:gd name="T4" fmla="*/ 376 w 387"/>
                <a:gd name="T5" fmla="*/ 62 h 62"/>
                <a:gd name="T6" fmla="*/ 11 w 387"/>
                <a:gd name="T7" fmla="*/ 62 h 62"/>
                <a:gd name="T8" fmla="*/ 0 w 387"/>
                <a:gd name="T9" fmla="*/ 51 h 62"/>
                <a:gd name="T10" fmla="*/ 0 w 387"/>
                <a:gd name="T11" fmla="*/ 10 h 62"/>
                <a:gd name="T12" fmla="*/ 11 w 387"/>
                <a:gd name="T13" fmla="*/ 0 h 62"/>
                <a:gd name="T14" fmla="*/ 376 w 387"/>
                <a:gd name="T15" fmla="*/ 0 h 62"/>
                <a:gd name="T16" fmla="*/ 387 w 387"/>
                <a:gd name="T17" fmla="*/ 1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0"/>
                  </a:moveTo>
                  <a:cubicBezTo>
                    <a:pt x="387" y="51"/>
                    <a:pt x="387" y="51"/>
                    <a:pt x="387" y="51"/>
                  </a:cubicBezTo>
                  <a:cubicBezTo>
                    <a:pt x="387" y="57"/>
                    <a:pt x="382" y="62"/>
                    <a:pt x="376" y="62"/>
                  </a:cubicBezTo>
                  <a:cubicBezTo>
                    <a:pt x="11" y="62"/>
                    <a:pt x="11" y="62"/>
                    <a:pt x="11" y="62"/>
                  </a:cubicBezTo>
                  <a:cubicBezTo>
                    <a:pt x="5" y="62"/>
                    <a:pt x="0" y="57"/>
                    <a:pt x="0" y="51"/>
                  </a:cubicBezTo>
                  <a:cubicBezTo>
                    <a:pt x="0" y="10"/>
                    <a:pt x="0" y="10"/>
                    <a:pt x="0" y="10"/>
                  </a:cubicBezTo>
                  <a:cubicBezTo>
                    <a:pt x="0" y="4"/>
                    <a:pt x="5" y="0"/>
                    <a:pt x="11" y="0"/>
                  </a:cubicBezTo>
                  <a:cubicBezTo>
                    <a:pt x="376" y="0"/>
                    <a:pt x="376" y="0"/>
                    <a:pt x="376" y="0"/>
                  </a:cubicBezTo>
                  <a:cubicBezTo>
                    <a:pt x="382" y="0"/>
                    <a:pt x="387" y="4"/>
                    <a:pt x="387" y="1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Line 303"/>
            <p:cNvSpPr>
              <a:spLocks noChangeShapeType="1"/>
            </p:cNvSpPr>
            <p:nvPr/>
          </p:nvSpPr>
          <p:spPr bwMode="auto">
            <a:xfrm flipV="1">
              <a:off x="6045694" y="2841047"/>
              <a:ext cx="0" cy="52388"/>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304"/>
            <p:cNvSpPr>
              <a:spLocks noChangeShapeType="1"/>
            </p:cNvSpPr>
            <p:nvPr/>
          </p:nvSpPr>
          <p:spPr bwMode="auto">
            <a:xfrm flipV="1">
              <a:off x="6075856" y="2841047"/>
              <a:ext cx="0" cy="52388"/>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305"/>
            <p:cNvSpPr>
              <a:spLocks noChangeShapeType="1"/>
            </p:cNvSpPr>
            <p:nvPr/>
          </p:nvSpPr>
          <p:spPr bwMode="auto">
            <a:xfrm flipV="1">
              <a:off x="6107606" y="2841047"/>
              <a:ext cx="0" cy="52388"/>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306"/>
            <p:cNvSpPr>
              <a:spLocks noChangeShapeType="1"/>
            </p:cNvSpPr>
            <p:nvPr/>
          </p:nvSpPr>
          <p:spPr bwMode="auto">
            <a:xfrm flipV="1">
              <a:off x="6136181" y="2841047"/>
              <a:ext cx="0" cy="52388"/>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307"/>
            <p:cNvSpPr>
              <a:spLocks noChangeShapeType="1"/>
            </p:cNvSpPr>
            <p:nvPr/>
          </p:nvSpPr>
          <p:spPr bwMode="auto">
            <a:xfrm flipV="1">
              <a:off x="6166344" y="2841047"/>
              <a:ext cx="0" cy="52388"/>
            </a:xfrm>
            <a:prstGeom prst="line">
              <a:avLst/>
            </a:prstGeom>
            <a:noFill/>
            <a:ln w="11113"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0" name="Group 17"/>
          <p:cNvGrpSpPr>
            <a:grpSpLocks noChangeAspect="1"/>
          </p:cNvGrpSpPr>
          <p:nvPr/>
        </p:nvGrpSpPr>
        <p:grpSpPr bwMode="auto">
          <a:xfrm>
            <a:off x="5753803" y="3456345"/>
            <a:ext cx="217533" cy="185024"/>
            <a:chOff x="3503" y="644"/>
            <a:chExt cx="629" cy="535"/>
          </a:xfrm>
        </p:grpSpPr>
        <p:sp>
          <p:nvSpPr>
            <p:cNvPr id="301" name="Freeform 18"/>
            <p:cNvSpPr>
              <a:spLocks/>
            </p:cNvSpPr>
            <p:nvPr/>
          </p:nvSpPr>
          <p:spPr bwMode="auto">
            <a:xfrm>
              <a:off x="3540" y="715"/>
              <a:ext cx="556" cy="423"/>
            </a:xfrm>
            <a:custGeom>
              <a:avLst/>
              <a:gdLst>
                <a:gd name="T0" fmla="*/ 733 w 764"/>
                <a:gd name="T1" fmla="*/ 71 h 595"/>
                <a:gd name="T2" fmla="*/ 294 w 764"/>
                <a:gd name="T3" fmla="*/ 71 h 595"/>
                <a:gd name="T4" fmla="*/ 294 w 764"/>
                <a:gd name="T5" fmla="*/ 33 h 595"/>
                <a:gd name="T6" fmla="*/ 261 w 764"/>
                <a:gd name="T7" fmla="*/ 0 h 595"/>
                <a:gd name="T8" fmla="*/ 32 w 764"/>
                <a:gd name="T9" fmla="*/ 0 h 595"/>
                <a:gd name="T10" fmla="*/ 0 w 764"/>
                <a:gd name="T11" fmla="*/ 33 h 595"/>
                <a:gd name="T12" fmla="*/ 0 w 764"/>
                <a:gd name="T13" fmla="*/ 71 h 595"/>
                <a:gd name="T14" fmla="*/ 0 w 764"/>
                <a:gd name="T15" fmla="*/ 595 h 595"/>
                <a:gd name="T16" fmla="*/ 764 w 764"/>
                <a:gd name="T17" fmla="*/ 595 h 595"/>
                <a:gd name="T18" fmla="*/ 764 w 764"/>
                <a:gd name="T19" fmla="*/ 102 h 595"/>
                <a:gd name="T20" fmla="*/ 733 w 764"/>
                <a:gd name="T21" fmla="*/ 71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4" h="595">
                  <a:moveTo>
                    <a:pt x="733" y="71"/>
                  </a:moveTo>
                  <a:cubicBezTo>
                    <a:pt x="294" y="71"/>
                    <a:pt x="294" y="71"/>
                    <a:pt x="294" y="71"/>
                  </a:cubicBezTo>
                  <a:cubicBezTo>
                    <a:pt x="294" y="33"/>
                    <a:pt x="294" y="33"/>
                    <a:pt x="294" y="33"/>
                  </a:cubicBezTo>
                  <a:cubicBezTo>
                    <a:pt x="294" y="15"/>
                    <a:pt x="279" y="0"/>
                    <a:pt x="261" y="0"/>
                  </a:cubicBezTo>
                  <a:cubicBezTo>
                    <a:pt x="32" y="0"/>
                    <a:pt x="32" y="0"/>
                    <a:pt x="32" y="0"/>
                  </a:cubicBezTo>
                  <a:cubicBezTo>
                    <a:pt x="14" y="0"/>
                    <a:pt x="0" y="15"/>
                    <a:pt x="0" y="33"/>
                  </a:cubicBezTo>
                  <a:cubicBezTo>
                    <a:pt x="0" y="71"/>
                    <a:pt x="0" y="71"/>
                    <a:pt x="0" y="71"/>
                  </a:cubicBezTo>
                  <a:cubicBezTo>
                    <a:pt x="0" y="595"/>
                    <a:pt x="0" y="595"/>
                    <a:pt x="0" y="595"/>
                  </a:cubicBezTo>
                  <a:cubicBezTo>
                    <a:pt x="764" y="595"/>
                    <a:pt x="764" y="595"/>
                    <a:pt x="764" y="595"/>
                  </a:cubicBezTo>
                  <a:cubicBezTo>
                    <a:pt x="764" y="102"/>
                    <a:pt x="764" y="102"/>
                    <a:pt x="764" y="102"/>
                  </a:cubicBezTo>
                  <a:cubicBezTo>
                    <a:pt x="764" y="85"/>
                    <a:pt x="750" y="71"/>
                    <a:pt x="733" y="7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9"/>
            <p:cNvSpPr>
              <a:spLocks/>
            </p:cNvSpPr>
            <p:nvPr/>
          </p:nvSpPr>
          <p:spPr bwMode="auto">
            <a:xfrm>
              <a:off x="3669" y="644"/>
              <a:ext cx="322" cy="123"/>
            </a:xfrm>
            <a:custGeom>
              <a:avLst/>
              <a:gdLst>
                <a:gd name="T0" fmla="*/ 442 w 442"/>
                <a:gd name="T1" fmla="*/ 83 h 172"/>
                <a:gd name="T2" fmla="*/ 424 w 442"/>
                <a:gd name="T3" fmla="*/ 43 h 172"/>
                <a:gd name="T4" fmla="*/ 345 w 442"/>
                <a:gd name="T5" fmla="*/ 14 h 172"/>
                <a:gd name="T6" fmla="*/ 0 w 442"/>
                <a:gd name="T7" fmla="*/ 172 h 172"/>
                <a:gd name="T8" fmla="*/ 442 w 442"/>
                <a:gd name="T9" fmla="*/ 83 h 172"/>
              </a:gdLst>
              <a:ahLst/>
              <a:cxnLst>
                <a:cxn ang="0">
                  <a:pos x="T0" y="T1"/>
                </a:cxn>
                <a:cxn ang="0">
                  <a:pos x="T2" y="T3"/>
                </a:cxn>
                <a:cxn ang="0">
                  <a:pos x="T4" y="T5"/>
                </a:cxn>
                <a:cxn ang="0">
                  <a:pos x="T6" y="T7"/>
                </a:cxn>
                <a:cxn ang="0">
                  <a:pos x="T8" y="T9"/>
                </a:cxn>
              </a:cxnLst>
              <a:rect l="0" t="0" r="r" b="b"/>
              <a:pathLst>
                <a:path w="442" h="172">
                  <a:moveTo>
                    <a:pt x="442" y="83"/>
                  </a:moveTo>
                  <a:cubicBezTo>
                    <a:pt x="424" y="43"/>
                    <a:pt x="424" y="43"/>
                    <a:pt x="424" y="43"/>
                  </a:cubicBezTo>
                  <a:cubicBezTo>
                    <a:pt x="410" y="13"/>
                    <a:pt x="374" y="0"/>
                    <a:pt x="345" y="14"/>
                  </a:cubicBezTo>
                  <a:cubicBezTo>
                    <a:pt x="0" y="172"/>
                    <a:pt x="0" y="172"/>
                    <a:pt x="0" y="172"/>
                  </a:cubicBezTo>
                  <a:lnTo>
                    <a:pt x="442" y="83"/>
                  </a:lnTo>
                  <a:close/>
                </a:path>
              </a:pathLst>
            </a:custGeom>
            <a:solidFill>
              <a:schemeClr val="bg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20"/>
            <p:cNvSpPr>
              <a:spLocks/>
            </p:cNvSpPr>
            <p:nvPr/>
          </p:nvSpPr>
          <p:spPr bwMode="auto">
            <a:xfrm>
              <a:off x="3568" y="698"/>
              <a:ext cx="494" cy="108"/>
            </a:xfrm>
            <a:custGeom>
              <a:avLst/>
              <a:gdLst>
                <a:gd name="T0" fmla="*/ 678 w 678"/>
                <a:gd name="T1" fmla="*/ 152 h 152"/>
                <a:gd name="T2" fmla="*/ 658 w 678"/>
                <a:gd name="T3" fmla="*/ 53 h 152"/>
                <a:gd name="T4" fmla="*/ 588 w 678"/>
                <a:gd name="T5" fmla="*/ 6 h 152"/>
                <a:gd name="T6" fmla="*/ 43 w 678"/>
                <a:gd name="T7" fmla="*/ 116 h 152"/>
                <a:gd name="T8" fmla="*/ 0 w 678"/>
                <a:gd name="T9" fmla="*/ 152 h 152"/>
                <a:gd name="T10" fmla="*/ 678 w 678"/>
                <a:gd name="T11" fmla="*/ 152 h 152"/>
              </a:gdLst>
              <a:ahLst/>
              <a:cxnLst>
                <a:cxn ang="0">
                  <a:pos x="T0" y="T1"/>
                </a:cxn>
                <a:cxn ang="0">
                  <a:pos x="T2" y="T3"/>
                </a:cxn>
                <a:cxn ang="0">
                  <a:pos x="T4" y="T5"/>
                </a:cxn>
                <a:cxn ang="0">
                  <a:pos x="T6" y="T7"/>
                </a:cxn>
                <a:cxn ang="0">
                  <a:pos x="T8" y="T9"/>
                </a:cxn>
                <a:cxn ang="0">
                  <a:pos x="T10" y="T11"/>
                </a:cxn>
              </a:cxnLst>
              <a:rect l="0" t="0" r="r" b="b"/>
              <a:pathLst>
                <a:path w="678" h="152">
                  <a:moveTo>
                    <a:pt x="678" y="152"/>
                  </a:moveTo>
                  <a:cubicBezTo>
                    <a:pt x="658" y="53"/>
                    <a:pt x="658" y="53"/>
                    <a:pt x="658" y="53"/>
                  </a:cubicBezTo>
                  <a:cubicBezTo>
                    <a:pt x="651" y="21"/>
                    <a:pt x="620" y="0"/>
                    <a:pt x="588" y="6"/>
                  </a:cubicBezTo>
                  <a:cubicBezTo>
                    <a:pt x="43" y="116"/>
                    <a:pt x="43" y="116"/>
                    <a:pt x="43" y="116"/>
                  </a:cubicBezTo>
                  <a:cubicBezTo>
                    <a:pt x="23" y="120"/>
                    <a:pt x="7" y="134"/>
                    <a:pt x="0" y="152"/>
                  </a:cubicBezTo>
                  <a:lnTo>
                    <a:pt x="678" y="152"/>
                  </a:lnTo>
                  <a:close/>
                </a:path>
              </a:pathLst>
            </a:custGeom>
            <a:solidFill>
              <a:schemeClr val="bg2">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21"/>
            <p:cNvSpPr>
              <a:spLocks/>
            </p:cNvSpPr>
            <p:nvPr/>
          </p:nvSpPr>
          <p:spPr bwMode="auto">
            <a:xfrm>
              <a:off x="3924" y="766"/>
              <a:ext cx="42" cy="40"/>
            </a:xfrm>
            <a:custGeom>
              <a:avLst/>
              <a:gdLst>
                <a:gd name="T0" fmla="*/ 52 w 58"/>
                <a:gd name="T1" fmla="*/ 23 h 56"/>
                <a:gd name="T2" fmla="*/ 22 w 58"/>
                <a:gd name="T3" fmla="*/ 3 h 56"/>
                <a:gd name="T4" fmla="*/ 3 w 58"/>
                <a:gd name="T5" fmla="*/ 33 h 56"/>
                <a:gd name="T6" fmla="*/ 7 w 58"/>
                <a:gd name="T7" fmla="*/ 56 h 56"/>
                <a:gd name="T8" fmla="*/ 58 w 58"/>
                <a:gd name="T9" fmla="*/ 56 h 56"/>
                <a:gd name="T10" fmla="*/ 52 w 58"/>
                <a:gd name="T11" fmla="*/ 23 h 56"/>
              </a:gdLst>
              <a:ahLst/>
              <a:cxnLst>
                <a:cxn ang="0">
                  <a:pos x="T0" y="T1"/>
                </a:cxn>
                <a:cxn ang="0">
                  <a:pos x="T2" y="T3"/>
                </a:cxn>
                <a:cxn ang="0">
                  <a:pos x="T4" y="T5"/>
                </a:cxn>
                <a:cxn ang="0">
                  <a:pos x="T6" y="T7"/>
                </a:cxn>
                <a:cxn ang="0">
                  <a:pos x="T8" y="T9"/>
                </a:cxn>
                <a:cxn ang="0">
                  <a:pos x="T10" y="T11"/>
                </a:cxn>
              </a:cxnLst>
              <a:rect l="0" t="0" r="r" b="b"/>
              <a:pathLst>
                <a:path w="58" h="56">
                  <a:moveTo>
                    <a:pt x="52" y="23"/>
                  </a:moveTo>
                  <a:cubicBezTo>
                    <a:pt x="49" y="9"/>
                    <a:pt x="36" y="0"/>
                    <a:pt x="22" y="3"/>
                  </a:cubicBezTo>
                  <a:cubicBezTo>
                    <a:pt x="9" y="6"/>
                    <a:pt x="0" y="19"/>
                    <a:pt x="3" y="33"/>
                  </a:cubicBezTo>
                  <a:cubicBezTo>
                    <a:pt x="7" y="56"/>
                    <a:pt x="7" y="56"/>
                    <a:pt x="7" y="56"/>
                  </a:cubicBezTo>
                  <a:cubicBezTo>
                    <a:pt x="58" y="56"/>
                    <a:pt x="58" y="56"/>
                    <a:pt x="58" y="56"/>
                  </a:cubicBezTo>
                  <a:lnTo>
                    <a:pt x="52" y="2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22"/>
            <p:cNvSpPr>
              <a:spLocks/>
            </p:cNvSpPr>
            <p:nvPr/>
          </p:nvSpPr>
          <p:spPr bwMode="auto">
            <a:xfrm>
              <a:off x="3836" y="784"/>
              <a:ext cx="39" cy="22"/>
            </a:xfrm>
            <a:custGeom>
              <a:avLst/>
              <a:gdLst>
                <a:gd name="T0" fmla="*/ 52 w 53"/>
                <a:gd name="T1" fmla="*/ 22 h 31"/>
                <a:gd name="T2" fmla="*/ 22 w 53"/>
                <a:gd name="T3" fmla="*/ 3 h 31"/>
                <a:gd name="T4" fmla="*/ 2 w 53"/>
                <a:gd name="T5" fmla="*/ 31 h 31"/>
                <a:gd name="T6" fmla="*/ 53 w 53"/>
                <a:gd name="T7" fmla="*/ 31 h 31"/>
                <a:gd name="T8" fmla="*/ 52 w 53"/>
                <a:gd name="T9" fmla="*/ 22 h 31"/>
              </a:gdLst>
              <a:ahLst/>
              <a:cxnLst>
                <a:cxn ang="0">
                  <a:pos x="T0" y="T1"/>
                </a:cxn>
                <a:cxn ang="0">
                  <a:pos x="T2" y="T3"/>
                </a:cxn>
                <a:cxn ang="0">
                  <a:pos x="T4" y="T5"/>
                </a:cxn>
                <a:cxn ang="0">
                  <a:pos x="T6" y="T7"/>
                </a:cxn>
                <a:cxn ang="0">
                  <a:pos x="T8" y="T9"/>
                </a:cxn>
              </a:cxnLst>
              <a:rect l="0" t="0" r="r" b="b"/>
              <a:pathLst>
                <a:path w="53" h="31">
                  <a:moveTo>
                    <a:pt x="52" y="22"/>
                  </a:moveTo>
                  <a:cubicBezTo>
                    <a:pt x="49" y="9"/>
                    <a:pt x="36" y="0"/>
                    <a:pt x="22" y="3"/>
                  </a:cubicBezTo>
                  <a:cubicBezTo>
                    <a:pt x="9" y="5"/>
                    <a:pt x="0" y="18"/>
                    <a:pt x="2" y="31"/>
                  </a:cubicBezTo>
                  <a:cubicBezTo>
                    <a:pt x="53" y="31"/>
                    <a:pt x="53" y="31"/>
                    <a:pt x="53" y="31"/>
                  </a:cubicBezTo>
                  <a:lnTo>
                    <a:pt x="52" y="2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23"/>
            <p:cNvSpPr>
              <a:spLocks/>
            </p:cNvSpPr>
            <p:nvPr/>
          </p:nvSpPr>
          <p:spPr bwMode="auto">
            <a:xfrm>
              <a:off x="3757" y="802"/>
              <a:ext cx="22" cy="4"/>
            </a:xfrm>
            <a:custGeom>
              <a:avLst/>
              <a:gdLst>
                <a:gd name="T0" fmla="*/ 9 w 29"/>
                <a:gd name="T1" fmla="*/ 1 h 5"/>
                <a:gd name="T2" fmla="*/ 0 w 29"/>
                <a:gd name="T3" fmla="*/ 5 h 5"/>
                <a:gd name="T4" fmla="*/ 29 w 29"/>
                <a:gd name="T5" fmla="*/ 5 h 5"/>
                <a:gd name="T6" fmla="*/ 9 w 29"/>
                <a:gd name="T7" fmla="*/ 1 h 5"/>
              </a:gdLst>
              <a:ahLst/>
              <a:cxnLst>
                <a:cxn ang="0">
                  <a:pos x="T0" y="T1"/>
                </a:cxn>
                <a:cxn ang="0">
                  <a:pos x="T2" y="T3"/>
                </a:cxn>
                <a:cxn ang="0">
                  <a:pos x="T4" y="T5"/>
                </a:cxn>
                <a:cxn ang="0">
                  <a:pos x="T6" y="T7"/>
                </a:cxn>
              </a:cxnLst>
              <a:rect l="0" t="0" r="r" b="b"/>
              <a:pathLst>
                <a:path w="29" h="5">
                  <a:moveTo>
                    <a:pt x="9" y="1"/>
                  </a:moveTo>
                  <a:cubicBezTo>
                    <a:pt x="6" y="2"/>
                    <a:pt x="3" y="3"/>
                    <a:pt x="0" y="5"/>
                  </a:cubicBezTo>
                  <a:cubicBezTo>
                    <a:pt x="29" y="5"/>
                    <a:pt x="29" y="5"/>
                    <a:pt x="29" y="5"/>
                  </a:cubicBezTo>
                  <a:cubicBezTo>
                    <a:pt x="23" y="1"/>
                    <a:pt x="16" y="0"/>
                    <a:pt x="9" y="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24"/>
            <p:cNvSpPr>
              <a:spLocks/>
            </p:cNvSpPr>
            <p:nvPr/>
          </p:nvSpPr>
          <p:spPr bwMode="auto">
            <a:xfrm>
              <a:off x="3503" y="806"/>
              <a:ext cx="629" cy="373"/>
            </a:xfrm>
            <a:custGeom>
              <a:avLst/>
              <a:gdLst>
                <a:gd name="T0" fmla="*/ 833 w 864"/>
                <a:gd name="T1" fmla="*/ 525 h 525"/>
                <a:gd name="T2" fmla="*/ 31 w 864"/>
                <a:gd name="T3" fmla="*/ 525 h 525"/>
                <a:gd name="T4" fmla="*/ 0 w 864"/>
                <a:gd name="T5" fmla="*/ 494 h 525"/>
                <a:gd name="T6" fmla="*/ 0 w 864"/>
                <a:gd name="T7" fmla="*/ 32 h 525"/>
                <a:gd name="T8" fmla="*/ 32 w 864"/>
                <a:gd name="T9" fmla="*/ 0 h 525"/>
                <a:gd name="T10" fmla="*/ 832 w 864"/>
                <a:gd name="T11" fmla="*/ 0 h 525"/>
                <a:gd name="T12" fmla="*/ 864 w 864"/>
                <a:gd name="T13" fmla="*/ 32 h 525"/>
                <a:gd name="T14" fmla="*/ 864 w 864"/>
                <a:gd name="T15" fmla="*/ 494 h 525"/>
                <a:gd name="T16" fmla="*/ 833 w 864"/>
                <a:gd name="T17"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4" h="525">
                  <a:moveTo>
                    <a:pt x="833" y="525"/>
                  </a:moveTo>
                  <a:cubicBezTo>
                    <a:pt x="31" y="525"/>
                    <a:pt x="31" y="525"/>
                    <a:pt x="31" y="525"/>
                  </a:cubicBezTo>
                  <a:cubicBezTo>
                    <a:pt x="14" y="525"/>
                    <a:pt x="0" y="511"/>
                    <a:pt x="0" y="494"/>
                  </a:cubicBezTo>
                  <a:cubicBezTo>
                    <a:pt x="0" y="32"/>
                    <a:pt x="0" y="32"/>
                    <a:pt x="0" y="32"/>
                  </a:cubicBezTo>
                  <a:cubicBezTo>
                    <a:pt x="0" y="15"/>
                    <a:pt x="14" y="0"/>
                    <a:pt x="32" y="0"/>
                  </a:cubicBezTo>
                  <a:cubicBezTo>
                    <a:pt x="832" y="0"/>
                    <a:pt x="832" y="0"/>
                    <a:pt x="832" y="0"/>
                  </a:cubicBezTo>
                  <a:cubicBezTo>
                    <a:pt x="850" y="0"/>
                    <a:pt x="864" y="15"/>
                    <a:pt x="864" y="32"/>
                  </a:cubicBezTo>
                  <a:cubicBezTo>
                    <a:pt x="864" y="494"/>
                    <a:pt x="864" y="494"/>
                    <a:pt x="864" y="494"/>
                  </a:cubicBezTo>
                  <a:cubicBezTo>
                    <a:pt x="864" y="511"/>
                    <a:pt x="850" y="525"/>
                    <a:pt x="833" y="525"/>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73043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657350"/>
            <a:ext cx="4100945" cy="1828800"/>
          </a:xfrm>
        </p:spPr>
        <p:txBody>
          <a:bodyPr/>
          <a:lstStyle/>
          <a:p>
            <a:r>
              <a:rPr lang="en-US" sz="3000" dirty="0"/>
              <a:t>Network team’s service and operations management challenges</a:t>
            </a:r>
            <a:endParaRPr lang="en-IN" sz="3000" dirty="0"/>
          </a:p>
        </p:txBody>
      </p:sp>
      <p:grpSp>
        <p:nvGrpSpPr>
          <p:cNvPr id="24" name="Group 23"/>
          <p:cNvGrpSpPr/>
          <p:nvPr/>
        </p:nvGrpSpPr>
        <p:grpSpPr>
          <a:xfrm>
            <a:off x="4972050" y="954708"/>
            <a:ext cx="3860223" cy="3234084"/>
            <a:chOff x="4972050" y="856471"/>
            <a:chExt cx="3860223" cy="3234084"/>
          </a:xfrm>
        </p:grpSpPr>
        <p:grpSp>
          <p:nvGrpSpPr>
            <p:cNvPr id="23" name="Group 22"/>
            <p:cNvGrpSpPr/>
            <p:nvPr/>
          </p:nvGrpSpPr>
          <p:grpSpPr>
            <a:xfrm>
              <a:off x="4972050" y="856471"/>
              <a:ext cx="3860223" cy="733338"/>
              <a:chOff x="4972050" y="856471"/>
              <a:chExt cx="3860223" cy="733338"/>
            </a:xfrm>
          </p:grpSpPr>
          <p:sp>
            <p:nvSpPr>
              <p:cNvPr id="173" name="TextBox 172">
                <a:extLst>
                  <a:ext uri="{FF2B5EF4-FFF2-40B4-BE49-F238E27FC236}">
                    <a16:creationId xmlns:a16="http://schemas.microsoft.com/office/drawing/2014/main" id="{ECCE8833-2818-4715-9F55-355D46E950E7}"/>
                  </a:ext>
                </a:extLst>
              </p:cNvPr>
              <p:cNvSpPr txBox="1"/>
              <p:nvPr/>
            </p:nvSpPr>
            <p:spPr>
              <a:xfrm>
                <a:off x="4972050" y="856471"/>
                <a:ext cx="3860223" cy="733338"/>
              </a:xfrm>
              <a:prstGeom prst="roundRect">
                <a:avLst>
                  <a:gd name="adj" fmla="val 50000"/>
                </a:avLst>
              </a:prstGeom>
              <a:solidFill>
                <a:schemeClr val="tx2"/>
              </a:solidFill>
            </p:spPr>
            <p:txBody>
              <a:bodyPr wrap="square" lIns="828000" tIns="72000" rIns="36000" bIns="72000" anchor="ctr">
                <a:noAutofit/>
              </a:bodyPr>
              <a:lstStyle/>
              <a:p>
                <a:pPr>
                  <a:lnSpc>
                    <a:spcPct val="90000"/>
                  </a:lnSpc>
                </a:pPr>
                <a:r>
                  <a:rPr lang="en-US" sz="1200" dirty="0">
                    <a:solidFill>
                      <a:schemeClr val="bg2"/>
                    </a:solidFill>
                    <a:latin typeface="+mj-lt"/>
                  </a:rPr>
                  <a:t>Lack of visibility into how </a:t>
                </a:r>
                <a:br>
                  <a:rPr lang="en-US" sz="1200" dirty="0">
                    <a:solidFill>
                      <a:schemeClr val="bg2"/>
                    </a:solidFill>
                    <a:latin typeface="+mj-lt"/>
                  </a:rPr>
                </a:br>
                <a:r>
                  <a:rPr lang="en-US" sz="1200" dirty="0">
                    <a:solidFill>
                      <a:schemeClr val="bg2"/>
                    </a:solidFill>
                    <a:latin typeface="+mj-lt"/>
                  </a:rPr>
                  <a:t>network impacts business services,</a:t>
                </a:r>
                <a:br>
                  <a:rPr lang="en-US" sz="1200" dirty="0">
                    <a:solidFill>
                      <a:schemeClr val="bg2"/>
                    </a:solidFill>
                    <a:latin typeface="+mj-lt"/>
                  </a:rPr>
                </a:br>
                <a:r>
                  <a:rPr lang="en-US" sz="1200" dirty="0">
                    <a:solidFill>
                      <a:schemeClr val="bg2"/>
                    </a:solidFill>
                    <a:latin typeface="+mj-lt"/>
                  </a:rPr>
                  <a:t>resulting in missed SLAs</a:t>
                </a:r>
              </a:p>
            </p:txBody>
          </p:sp>
          <p:grpSp>
            <p:nvGrpSpPr>
              <p:cNvPr id="217" name="Group 216"/>
              <p:cNvGrpSpPr/>
              <p:nvPr/>
            </p:nvGrpSpPr>
            <p:grpSpPr>
              <a:xfrm>
                <a:off x="5119166" y="1019595"/>
                <a:ext cx="592895" cy="407090"/>
                <a:chOff x="820738" y="-11113"/>
                <a:chExt cx="7507288" cy="5154613"/>
              </a:xfrm>
              <a:solidFill>
                <a:schemeClr val="tx2"/>
              </a:solidFill>
            </p:grpSpPr>
            <p:sp>
              <p:nvSpPr>
                <p:cNvPr id="218" name="Freeform 5"/>
                <p:cNvSpPr>
                  <a:spLocks/>
                </p:cNvSpPr>
                <p:nvPr/>
              </p:nvSpPr>
              <p:spPr bwMode="auto">
                <a:xfrm>
                  <a:off x="1938338" y="-11113"/>
                  <a:ext cx="5165725" cy="5154613"/>
                </a:xfrm>
                <a:custGeom>
                  <a:avLst/>
                  <a:gdLst>
                    <a:gd name="T0" fmla="*/ 1379 w 1423"/>
                    <a:gd name="T1" fmla="*/ 1419 h 1419"/>
                    <a:gd name="T2" fmla="*/ 1350 w 1423"/>
                    <a:gd name="T3" fmla="*/ 1407 h 1419"/>
                    <a:gd name="T4" fmla="*/ 16 w 1423"/>
                    <a:gd name="T5" fmla="*/ 72 h 1419"/>
                    <a:gd name="T6" fmla="*/ 16 w 1423"/>
                    <a:gd name="T7" fmla="*/ 16 h 1419"/>
                    <a:gd name="T8" fmla="*/ 72 w 1423"/>
                    <a:gd name="T9" fmla="*/ 16 h 1419"/>
                    <a:gd name="T10" fmla="*/ 1407 w 1423"/>
                    <a:gd name="T11" fmla="*/ 1351 h 1419"/>
                    <a:gd name="T12" fmla="*/ 1407 w 1423"/>
                    <a:gd name="T13" fmla="*/ 1407 h 1419"/>
                    <a:gd name="T14" fmla="*/ 1379 w 1423"/>
                    <a:gd name="T15" fmla="*/ 1419 h 14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3" h="1419">
                      <a:moveTo>
                        <a:pt x="1379" y="1419"/>
                      </a:moveTo>
                      <a:cubicBezTo>
                        <a:pt x="1368" y="1419"/>
                        <a:pt x="1358" y="1415"/>
                        <a:pt x="1350" y="1407"/>
                      </a:cubicBezTo>
                      <a:cubicBezTo>
                        <a:pt x="16" y="72"/>
                        <a:pt x="16" y="72"/>
                        <a:pt x="16" y="72"/>
                      </a:cubicBezTo>
                      <a:cubicBezTo>
                        <a:pt x="0" y="57"/>
                        <a:pt x="0" y="31"/>
                        <a:pt x="16" y="16"/>
                      </a:cubicBezTo>
                      <a:cubicBezTo>
                        <a:pt x="31" y="0"/>
                        <a:pt x="57" y="0"/>
                        <a:pt x="72" y="16"/>
                      </a:cubicBezTo>
                      <a:cubicBezTo>
                        <a:pt x="1407" y="1351"/>
                        <a:pt x="1407" y="1351"/>
                        <a:pt x="1407" y="1351"/>
                      </a:cubicBezTo>
                      <a:cubicBezTo>
                        <a:pt x="1423" y="1366"/>
                        <a:pt x="1423" y="1392"/>
                        <a:pt x="1407" y="1407"/>
                      </a:cubicBezTo>
                      <a:cubicBezTo>
                        <a:pt x="1399" y="1415"/>
                        <a:pt x="1389" y="1419"/>
                        <a:pt x="1379" y="141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9" name="Freeform 6"/>
                <p:cNvSpPr>
                  <a:spLocks/>
                </p:cNvSpPr>
                <p:nvPr/>
              </p:nvSpPr>
              <p:spPr bwMode="auto">
                <a:xfrm>
                  <a:off x="4149726" y="1500188"/>
                  <a:ext cx="1557338" cy="1558925"/>
                </a:xfrm>
                <a:custGeom>
                  <a:avLst/>
                  <a:gdLst>
                    <a:gd name="T0" fmla="*/ 126 w 429"/>
                    <a:gd name="T1" fmla="*/ 149 h 429"/>
                    <a:gd name="T2" fmla="*/ 281 w 429"/>
                    <a:gd name="T3" fmla="*/ 304 h 429"/>
                    <a:gd name="T4" fmla="*/ 406 w 429"/>
                    <a:gd name="T5" fmla="*/ 429 h 429"/>
                    <a:gd name="T6" fmla="*/ 429 w 429"/>
                    <a:gd name="T7" fmla="*/ 311 h 429"/>
                    <a:gd name="T8" fmla="*/ 118 w 429"/>
                    <a:gd name="T9" fmla="*/ 0 h 429"/>
                    <a:gd name="T10" fmla="*/ 0 w 429"/>
                    <a:gd name="T11" fmla="*/ 23 h 429"/>
                    <a:gd name="T12" fmla="*/ 126 w 429"/>
                    <a:gd name="T13" fmla="*/ 149 h 429"/>
                  </a:gdLst>
                  <a:ahLst/>
                  <a:cxnLst>
                    <a:cxn ang="0">
                      <a:pos x="T0" y="T1"/>
                    </a:cxn>
                    <a:cxn ang="0">
                      <a:pos x="T2" y="T3"/>
                    </a:cxn>
                    <a:cxn ang="0">
                      <a:pos x="T4" y="T5"/>
                    </a:cxn>
                    <a:cxn ang="0">
                      <a:pos x="T6" y="T7"/>
                    </a:cxn>
                    <a:cxn ang="0">
                      <a:pos x="T8" y="T9"/>
                    </a:cxn>
                    <a:cxn ang="0">
                      <a:pos x="T10" y="T11"/>
                    </a:cxn>
                    <a:cxn ang="0">
                      <a:pos x="T12" y="T13"/>
                    </a:cxn>
                  </a:cxnLst>
                  <a:rect l="0" t="0" r="r" b="b"/>
                  <a:pathLst>
                    <a:path w="429" h="429">
                      <a:moveTo>
                        <a:pt x="126" y="149"/>
                      </a:moveTo>
                      <a:cubicBezTo>
                        <a:pt x="210" y="152"/>
                        <a:pt x="278" y="220"/>
                        <a:pt x="281" y="304"/>
                      </a:cubicBezTo>
                      <a:cubicBezTo>
                        <a:pt x="406" y="429"/>
                        <a:pt x="406" y="429"/>
                        <a:pt x="406" y="429"/>
                      </a:cubicBezTo>
                      <a:cubicBezTo>
                        <a:pt x="421" y="393"/>
                        <a:pt x="429" y="353"/>
                        <a:pt x="429" y="311"/>
                      </a:cubicBezTo>
                      <a:cubicBezTo>
                        <a:pt x="429" y="140"/>
                        <a:pt x="290" y="0"/>
                        <a:pt x="118" y="0"/>
                      </a:cubicBezTo>
                      <a:cubicBezTo>
                        <a:pt x="77" y="0"/>
                        <a:pt x="37" y="8"/>
                        <a:pt x="0" y="23"/>
                      </a:cubicBezTo>
                      <a:lnTo>
                        <a:pt x="126" y="14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0" name="Freeform 7"/>
                <p:cNvSpPr>
                  <a:spLocks/>
                </p:cNvSpPr>
                <p:nvPr/>
              </p:nvSpPr>
              <p:spPr bwMode="auto">
                <a:xfrm>
                  <a:off x="3448051" y="2201863"/>
                  <a:ext cx="1557338" cy="1557338"/>
                </a:xfrm>
                <a:custGeom>
                  <a:avLst/>
                  <a:gdLst>
                    <a:gd name="T0" fmla="*/ 305 w 429"/>
                    <a:gd name="T1" fmla="*/ 281 h 429"/>
                    <a:gd name="T2" fmla="*/ 149 w 429"/>
                    <a:gd name="T3" fmla="*/ 125 h 429"/>
                    <a:gd name="T4" fmla="*/ 24 w 429"/>
                    <a:gd name="T5" fmla="*/ 0 h 429"/>
                    <a:gd name="T6" fmla="*/ 0 w 429"/>
                    <a:gd name="T7" fmla="*/ 118 h 429"/>
                    <a:gd name="T8" fmla="*/ 311 w 429"/>
                    <a:gd name="T9" fmla="*/ 429 h 429"/>
                    <a:gd name="T10" fmla="*/ 429 w 429"/>
                    <a:gd name="T11" fmla="*/ 406 h 429"/>
                    <a:gd name="T12" fmla="*/ 305 w 429"/>
                    <a:gd name="T13" fmla="*/ 281 h 429"/>
                  </a:gdLst>
                  <a:ahLst/>
                  <a:cxnLst>
                    <a:cxn ang="0">
                      <a:pos x="T0" y="T1"/>
                    </a:cxn>
                    <a:cxn ang="0">
                      <a:pos x="T2" y="T3"/>
                    </a:cxn>
                    <a:cxn ang="0">
                      <a:pos x="T4" y="T5"/>
                    </a:cxn>
                    <a:cxn ang="0">
                      <a:pos x="T6" y="T7"/>
                    </a:cxn>
                    <a:cxn ang="0">
                      <a:pos x="T8" y="T9"/>
                    </a:cxn>
                    <a:cxn ang="0">
                      <a:pos x="T10" y="T11"/>
                    </a:cxn>
                    <a:cxn ang="0">
                      <a:pos x="T12" y="T13"/>
                    </a:cxn>
                  </a:cxnLst>
                  <a:rect l="0" t="0" r="r" b="b"/>
                  <a:pathLst>
                    <a:path w="429" h="429">
                      <a:moveTo>
                        <a:pt x="305" y="281"/>
                      </a:moveTo>
                      <a:cubicBezTo>
                        <a:pt x="221" y="277"/>
                        <a:pt x="153" y="210"/>
                        <a:pt x="149" y="125"/>
                      </a:cubicBezTo>
                      <a:cubicBezTo>
                        <a:pt x="24" y="0"/>
                        <a:pt x="24" y="0"/>
                        <a:pt x="24" y="0"/>
                      </a:cubicBezTo>
                      <a:cubicBezTo>
                        <a:pt x="9" y="36"/>
                        <a:pt x="0" y="76"/>
                        <a:pt x="0" y="118"/>
                      </a:cubicBezTo>
                      <a:cubicBezTo>
                        <a:pt x="0" y="289"/>
                        <a:pt x="140" y="429"/>
                        <a:pt x="311" y="429"/>
                      </a:cubicBezTo>
                      <a:cubicBezTo>
                        <a:pt x="353" y="429"/>
                        <a:pt x="393" y="421"/>
                        <a:pt x="429" y="406"/>
                      </a:cubicBezTo>
                      <a:lnTo>
                        <a:pt x="305" y="2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1" name="Freeform 8"/>
                <p:cNvSpPr>
                  <a:spLocks/>
                </p:cNvSpPr>
                <p:nvPr/>
              </p:nvSpPr>
              <p:spPr bwMode="auto">
                <a:xfrm>
                  <a:off x="820738" y="1260475"/>
                  <a:ext cx="4827588" cy="3186113"/>
                </a:xfrm>
                <a:custGeom>
                  <a:avLst/>
                  <a:gdLst>
                    <a:gd name="T0" fmla="*/ 1214 w 1330"/>
                    <a:gd name="T1" fmla="*/ 725 h 877"/>
                    <a:gd name="T2" fmla="*/ 1035 w 1330"/>
                    <a:gd name="T3" fmla="*/ 768 h 877"/>
                    <a:gd name="T4" fmla="*/ 644 w 1330"/>
                    <a:gd name="T5" fmla="*/ 377 h 877"/>
                    <a:gd name="T6" fmla="*/ 687 w 1330"/>
                    <a:gd name="T7" fmla="*/ 199 h 877"/>
                    <a:gd name="T8" fmla="*/ 488 w 1330"/>
                    <a:gd name="T9" fmla="*/ 0 h 877"/>
                    <a:gd name="T10" fmla="*/ 40 w 1330"/>
                    <a:gd name="T11" fmla="*/ 302 h 877"/>
                    <a:gd name="T12" fmla="*/ 40 w 1330"/>
                    <a:gd name="T13" fmla="*/ 453 h 877"/>
                    <a:gd name="T14" fmla="*/ 1034 w 1330"/>
                    <a:gd name="T15" fmla="*/ 877 h 877"/>
                    <a:gd name="T16" fmla="*/ 1330 w 1330"/>
                    <a:gd name="T17" fmla="*/ 841 h 877"/>
                    <a:gd name="T18" fmla="*/ 1214 w 1330"/>
                    <a:gd name="T19" fmla="*/ 725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0" h="877">
                      <a:moveTo>
                        <a:pt x="1214" y="725"/>
                      </a:moveTo>
                      <a:cubicBezTo>
                        <a:pt x="1160" y="752"/>
                        <a:pt x="1099" y="768"/>
                        <a:pt x="1035" y="768"/>
                      </a:cubicBezTo>
                      <a:cubicBezTo>
                        <a:pt x="820" y="768"/>
                        <a:pt x="644" y="593"/>
                        <a:pt x="644" y="377"/>
                      </a:cubicBezTo>
                      <a:cubicBezTo>
                        <a:pt x="644" y="313"/>
                        <a:pt x="660" y="252"/>
                        <a:pt x="687" y="199"/>
                      </a:cubicBezTo>
                      <a:cubicBezTo>
                        <a:pt x="488" y="0"/>
                        <a:pt x="488" y="0"/>
                        <a:pt x="488" y="0"/>
                      </a:cubicBezTo>
                      <a:cubicBezTo>
                        <a:pt x="209" y="125"/>
                        <a:pt x="40" y="302"/>
                        <a:pt x="40" y="302"/>
                      </a:cubicBezTo>
                      <a:cubicBezTo>
                        <a:pt x="0" y="344"/>
                        <a:pt x="0" y="411"/>
                        <a:pt x="40" y="453"/>
                      </a:cubicBezTo>
                      <a:cubicBezTo>
                        <a:pt x="40" y="453"/>
                        <a:pt x="445" y="877"/>
                        <a:pt x="1034" y="877"/>
                      </a:cubicBezTo>
                      <a:cubicBezTo>
                        <a:pt x="1139" y="877"/>
                        <a:pt x="1238" y="863"/>
                        <a:pt x="1330" y="841"/>
                      </a:cubicBezTo>
                      <a:lnTo>
                        <a:pt x="1214" y="7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1" name="Freeform 9"/>
                <p:cNvSpPr>
                  <a:spLocks/>
                </p:cNvSpPr>
                <p:nvPr/>
              </p:nvSpPr>
              <p:spPr bwMode="auto">
                <a:xfrm>
                  <a:off x="3509963" y="817563"/>
                  <a:ext cx="4818063" cy="3181350"/>
                </a:xfrm>
                <a:custGeom>
                  <a:avLst/>
                  <a:gdLst>
                    <a:gd name="T0" fmla="*/ 1287 w 1327"/>
                    <a:gd name="T1" fmla="*/ 424 h 876"/>
                    <a:gd name="T2" fmla="*/ 293 w 1327"/>
                    <a:gd name="T3" fmla="*/ 0 h 876"/>
                    <a:gd name="T4" fmla="*/ 0 w 1327"/>
                    <a:gd name="T5" fmla="*/ 35 h 876"/>
                    <a:gd name="T6" fmla="*/ 116 w 1327"/>
                    <a:gd name="T7" fmla="*/ 151 h 876"/>
                    <a:gd name="T8" fmla="*/ 294 w 1327"/>
                    <a:gd name="T9" fmla="*/ 108 h 876"/>
                    <a:gd name="T10" fmla="*/ 685 w 1327"/>
                    <a:gd name="T11" fmla="*/ 499 h 876"/>
                    <a:gd name="T12" fmla="*/ 642 w 1327"/>
                    <a:gd name="T13" fmla="*/ 677 h 876"/>
                    <a:gd name="T14" fmla="*/ 841 w 1327"/>
                    <a:gd name="T15" fmla="*/ 876 h 876"/>
                    <a:gd name="T16" fmla="*/ 1287 w 1327"/>
                    <a:gd name="T17" fmla="*/ 575 h 876"/>
                    <a:gd name="T18" fmla="*/ 1287 w 1327"/>
                    <a:gd name="T19" fmla="*/ 424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7" h="876">
                      <a:moveTo>
                        <a:pt x="1287" y="424"/>
                      </a:moveTo>
                      <a:cubicBezTo>
                        <a:pt x="1287" y="424"/>
                        <a:pt x="882" y="0"/>
                        <a:pt x="293" y="0"/>
                      </a:cubicBezTo>
                      <a:cubicBezTo>
                        <a:pt x="189" y="0"/>
                        <a:pt x="91" y="13"/>
                        <a:pt x="0" y="35"/>
                      </a:cubicBezTo>
                      <a:cubicBezTo>
                        <a:pt x="116" y="151"/>
                        <a:pt x="116" y="151"/>
                        <a:pt x="116" y="151"/>
                      </a:cubicBezTo>
                      <a:cubicBezTo>
                        <a:pt x="170" y="124"/>
                        <a:pt x="230" y="108"/>
                        <a:pt x="294" y="108"/>
                      </a:cubicBezTo>
                      <a:cubicBezTo>
                        <a:pt x="510" y="108"/>
                        <a:pt x="685" y="283"/>
                        <a:pt x="685" y="499"/>
                      </a:cubicBezTo>
                      <a:cubicBezTo>
                        <a:pt x="685" y="563"/>
                        <a:pt x="670" y="624"/>
                        <a:pt x="642" y="677"/>
                      </a:cubicBezTo>
                      <a:cubicBezTo>
                        <a:pt x="841" y="876"/>
                        <a:pt x="841" y="876"/>
                        <a:pt x="841" y="876"/>
                      </a:cubicBezTo>
                      <a:cubicBezTo>
                        <a:pt x="1119" y="751"/>
                        <a:pt x="1287" y="575"/>
                        <a:pt x="1287" y="575"/>
                      </a:cubicBezTo>
                      <a:cubicBezTo>
                        <a:pt x="1327" y="533"/>
                        <a:pt x="1327" y="466"/>
                        <a:pt x="1287" y="4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nvGrpSpPr>
            <p:cNvPr id="22" name="Group 21"/>
            <p:cNvGrpSpPr/>
            <p:nvPr/>
          </p:nvGrpSpPr>
          <p:grpSpPr>
            <a:xfrm>
              <a:off x="4972050" y="2106844"/>
              <a:ext cx="3860223" cy="733338"/>
              <a:chOff x="4972050" y="2056967"/>
              <a:chExt cx="3860223" cy="733338"/>
            </a:xfrm>
          </p:grpSpPr>
          <p:sp>
            <p:nvSpPr>
              <p:cNvPr id="209" name="TextBox 208">
                <a:extLst>
                  <a:ext uri="{FF2B5EF4-FFF2-40B4-BE49-F238E27FC236}">
                    <a16:creationId xmlns:a16="http://schemas.microsoft.com/office/drawing/2014/main" id="{ECCE8833-2818-4715-9F55-355D46E950E7}"/>
                  </a:ext>
                </a:extLst>
              </p:cNvPr>
              <p:cNvSpPr txBox="1"/>
              <p:nvPr/>
            </p:nvSpPr>
            <p:spPr>
              <a:xfrm>
                <a:off x="4972050" y="2056967"/>
                <a:ext cx="3860223" cy="733338"/>
              </a:xfrm>
              <a:prstGeom prst="roundRect">
                <a:avLst>
                  <a:gd name="adj" fmla="val 50000"/>
                </a:avLst>
              </a:prstGeom>
              <a:solidFill>
                <a:schemeClr val="accent2"/>
              </a:solidFill>
            </p:spPr>
            <p:txBody>
              <a:bodyPr wrap="square" lIns="828000" tIns="72000" rIns="36000" bIns="72000" anchor="ctr">
                <a:noAutofit/>
              </a:bodyPr>
              <a:lstStyle/>
              <a:p>
                <a:pPr>
                  <a:lnSpc>
                    <a:spcPct val="90000"/>
                  </a:lnSpc>
                </a:pPr>
                <a:r>
                  <a:rPr lang="en-US" sz="1200" dirty="0">
                    <a:solidFill>
                      <a:schemeClr val="bg2"/>
                    </a:solidFill>
                    <a:latin typeface="+mj-lt"/>
                  </a:rPr>
                  <a:t>No easy way to track, prioritize, and assign machine-generated anomalies, often leading to downtime</a:t>
                </a:r>
              </a:p>
            </p:txBody>
          </p:sp>
          <p:grpSp>
            <p:nvGrpSpPr>
              <p:cNvPr id="20" name="Group 19"/>
              <p:cNvGrpSpPr/>
              <p:nvPr/>
            </p:nvGrpSpPr>
            <p:grpSpPr>
              <a:xfrm>
                <a:off x="5135745" y="2201584"/>
                <a:ext cx="616617" cy="444105"/>
                <a:chOff x="5135745" y="2210498"/>
                <a:chExt cx="616617" cy="444105"/>
              </a:xfrm>
            </p:grpSpPr>
            <p:sp>
              <p:nvSpPr>
                <p:cNvPr id="243" name="Freeform 242"/>
                <p:cNvSpPr>
                  <a:spLocks noEditPoints="1"/>
                </p:cNvSpPr>
                <p:nvPr/>
              </p:nvSpPr>
              <p:spPr bwMode="auto">
                <a:xfrm>
                  <a:off x="5453343" y="2246769"/>
                  <a:ext cx="213206" cy="284864"/>
                </a:xfrm>
                <a:custGeom>
                  <a:avLst/>
                  <a:gdLst>
                    <a:gd name="T0" fmla="*/ 562 w 590"/>
                    <a:gd name="T1" fmla="*/ 34 h 788"/>
                    <a:gd name="T2" fmla="*/ 578 w 590"/>
                    <a:gd name="T3" fmla="*/ 172 h 788"/>
                    <a:gd name="T4" fmla="*/ 458 w 590"/>
                    <a:gd name="T5" fmla="*/ 222 h 788"/>
                    <a:gd name="T6" fmla="*/ 398 w 590"/>
                    <a:gd name="T7" fmla="*/ 107 h 788"/>
                    <a:gd name="T8" fmla="*/ 479 w 590"/>
                    <a:gd name="T9" fmla="*/ 2 h 788"/>
                    <a:gd name="T10" fmla="*/ 475 w 590"/>
                    <a:gd name="T11" fmla="*/ 52 h 788"/>
                    <a:gd name="T12" fmla="*/ 446 w 590"/>
                    <a:gd name="T13" fmla="*/ 132 h 788"/>
                    <a:gd name="T14" fmla="*/ 481 w 590"/>
                    <a:gd name="T15" fmla="*/ 182 h 788"/>
                    <a:gd name="T16" fmla="*/ 536 w 590"/>
                    <a:gd name="T17" fmla="*/ 153 h 788"/>
                    <a:gd name="T18" fmla="*/ 527 w 590"/>
                    <a:gd name="T19" fmla="*/ 65 h 788"/>
                    <a:gd name="T20" fmla="*/ 375 w 590"/>
                    <a:gd name="T21" fmla="*/ 283 h 788"/>
                    <a:gd name="T22" fmla="*/ 459 w 590"/>
                    <a:gd name="T23" fmla="*/ 366 h 788"/>
                    <a:gd name="T24" fmla="*/ 416 w 590"/>
                    <a:gd name="T25" fmla="*/ 496 h 788"/>
                    <a:gd name="T26" fmla="*/ 300 w 590"/>
                    <a:gd name="T27" fmla="*/ 481 h 788"/>
                    <a:gd name="T28" fmla="*/ 287 w 590"/>
                    <a:gd name="T29" fmla="*/ 332 h 788"/>
                    <a:gd name="T30" fmla="*/ 375 w 590"/>
                    <a:gd name="T31" fmla="*/ 283 h 788"/>
                    <a:gd name="T32" fmla="*/ 333 w 590"/>
                    <a:gd name="T33" fmla="*/ 347 h 788"/>
                    <a:gd name="T34" fmla="*/ 327 w 590"/>
                    <a:gd name="T35" fmla="*/ 440 h 788"/>
                    <a:gd name="T36" fmla="*/ 380 w 590"/>
                    <a:gd name="T37" fmla="*/ 464 h 788"/>
                    <a:gd name="T38" fmla="*/ 416 w 590"/>
                    <a:gd name="T39" fmla="*/ 398 h 788"/>
                    <a:gd name="T40" fmla="*/ 384 w 590"/>
                    <a:gd name="T41" fmla="*/ 334 h 788"/>
                    <a:gd name="T42" fmla="*/ 130 w 590"/>
                    <a:gd name="T43" fmla="*/ 563 h 788"/>
                    <a:gd name="T44" fmla="*/ 193 w 590"/>
                    <a:gd name="T45" fmla="*/ 670 h 788"/>
                    <a:gd name="T46" fmla="*/ 111 w 590"/>
                    <a:gd name="T47" fmla="*/ 785 h 788"/>
                    <a:gd name="T48" fmla="*/ 6 w 590"/>
                    <a:gd name="T49" fmla="*/ 709 h 788"/>
                    <a:gd name="T50" fmla="*/ 47 w 590"/>
                    <a:gd name="T51" fmla="*/ 573 h 788"/>
                    <a:gd name="T52" fmla="*/ 503 w 590"/>
                    <a:gd name="T53" fmla="*/ 557 h 788"/>
                    <a:gd name="T54" fmla="*/ 586 w 590"/>
                    <a:gd name="T55" fmla="*/ 640 h 788"/>
                    <a:gd name="T56" fmla="*/ 544 w 590"/>
                    <a:gd name="T57" fmla="*/ 770 h 788"/>
                    <a:gd name="T58" fmla="*/ 428 w 590"/>
                    <a:gd name="T59" fmla="*/ 755 h 788"/>
                    <a:gd name="T60" fmla="*/ 414 w 590"/>
                    <a:gd name="T61" fmla="*/ 605 h 788"/>
                    <a:gd name="T62" fmla="*/ 503 w 590"/>
                    <a:gd name="T63" fmla="*/ 557 h 788"/>
                    <a:gd name="T64" fmla="*/ 64 w 590"/>
                    <a:gd name="T65" fmla="*/ 620 h 788"/>
                    <a:gd name="T66" fmla="*/ 59 w 590"/>
                    <a:gd name="T67" fmla="*/ 714 h 788"/>
                    <a:gd name="T68" fmla="*/ 111 w 590"/>
                    <a:gd name="T69" fmla="*/ 737 h 788"/>
                    <a:gd name="T70" fmla="*/ 147 w 590"/>
                    <a:gd name="T71" fmla="*/ 671 h 788"/>
                    <a:gd name="T72" fmla="*/ 116 w 590"/>
                    <a:gd name="T73" fmla="*/ 607 h 788"/>
                    <a:gd name="T74" fmla="*/ 474 w 590"/>
                    <a:gd name="T75" fmla="*/ 608 h 788"/>
                    <a:gd name="T76" fmla="*/ 446 w 590"/>
                    <a:gd name="T77" fmla="*/ 687 h 788"/>
                    <a:gd name="T78" fmla="*/ 480 w 590"/>
                    <a:gd name="T79" fmla="*/ 738 h 788"/>
                    <a:gd name="T80" fmla="*/ 535 w 590"/>
                    <a:gd name="T81" fmla="*/ 708 h 788"/>
                    <a:gd name="T82" fmla="*/ 527 w 590"/>
                    <a:gd name="T83" fmla="*/ 62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788">
                      <a:moveTo>
                        <a:pt x="503" y="1"/>
                      </a:moveTo>
                      <a:cubicBezTo>
                        <a:pt x="511" y="2"/>
                        <a:pt x="519" y="4"/>
                        <a:pt x="527" y="8"/>
                      </a:cubicBezTo>
                      <a:cubicBezTo>
                        <a:pt x="541" y="14"/>
                        <a:pt x="553" y="23"/>
                        <a:pt x="562" y="34"/>
                      </a:cubicBezTo>
                      <a:cubicBezTo>
                        <a:pt x="574" y="49"/>
                        <a:pt x="582" y="66"/>
                        <a:pt x="587" y="84"/>
                      </a:cubicBezTo>
                      <a:cubicBezTo>
                        <a:pt x="589" y="95"/>
                        <a:pt x="590" y="105"/>
                        <a:pt x="590" y="114"/>
                      </a:cubicBezTo>
                      <a:cubicBezTo>
                        <a:pt x="590" y="136"/>
                        <a:pt x="586" y="154"/>
                        <a:pt x="578" y="172"/>
                      </a:cubicBezTo>
                      <a:cubicBezTo>
                        <a:pt x="570" y="189"/>
                        <a:pt x="559" y="203"/>
                        <a:pt x="544" y="214"/>
                      </a:cubicBezTo>
                      <a:cubicBezTo>
                        <a:pt x="533" y="222"/>
                        <a:pt x="521" y="227"/>
                        <a:pt x="508" y="230"/>
                      </a:cubicBezTo>
                      <a:cubicBezTo>
                        <a:pt x="490" y="232"/>
                        <a:pt x="474" y="230"/>
                        <a:pt x="458" y="222"/>
                      </a:cubicBezTo>
                      <a:cubicBezTo>
                        <a:pt x="446" y="217"/>
                        <a:pt x="436" y="209"/>
                        <a:pt x="428" y="199"/>
                      </a:cubicBezTo>
                      <a:cubicBezTo>
                        <a:pt x="416" y="186"/>
                        <a:pt x="408" y="171"/>
                        <a:pt x="403" y="153"/>
                      </a:cubicBezTo>
                      <a:cubicBezTo>
                        <a:pt x="398" y="138"/>
                        <a:pt x="397" y="123"/>
                        <a:pt x="398" y="107"/>
                      </a:cubicBezTo>
                      <a:cubicBezTo>
                        <a:pt x="400" y="87"/>
                        <a:pt x="405" y="68"/>
                        <a:pt x="415" y="50"/>
                      </a:cubicBezTo>
                      <a:cubicBezTo>
                        <a:pt x="422" y="38"/>
                        <a:pt x="432" y="27"/>
                        <a:pt x="444" y="18"/>
                      </a:cubicBezTo>
                      <a:cubicBezTo>
                        <a:pt x="454" y="10"/>
                        <a:pt x="466" y="4"/>
                        <a:pt x="479" y="2"/>
                      </a:cubicBezTo>
                      <a:cubicBezTo>
                        <a:pt x="487" y="1"/>
                        <a:pt x="495" y="0"/>
                        <a:pt x="503" y="1"/>
                      </a:cubicBezTo>
                      <a:close/>
                      <a:moveTo>
                        <a:pt x="496" y="46"/>
                      </a:moveTo>
                      <a:cubicBezTo>
                        <a:pt x="488" y="46"/>
                        <a:pt x="481" y="48"/>
                        <a:pt x="475" y="52"/>
                      </a:cubicBezTo>
                      <a:cubicBezTo>
                        <a:pt x="469" y="56"/>
                        <a:pt x="465" y="60"/>
                        <a:pt x="461" y="65"/>
                      </a:cubicBezTo>
                      <a:cubicBezTo>
                        <a:pt x="456" y="72"/>
                        <a:pt x="452" y="79"/>
                        <a:pt x="449" y="87"/>
                      </a:cubicBezTo>
                      <a:cubicBezTo>
                        <a:pt x="444" y="102"/>
                        <a:pt x="443" y="117"/>
                        <a:pt x="446" y="132"/>
                      </a:cubicBezTo>
                      <a:cubicBezTo>
                        <a:pt x="447" y="141"/>
                        <a:pt x="451" y="150"/>
                        <a:pt x="455" y="158"/>
                      </a:cubicBezTo>
                      <a:cubicBezTo>
                        <a:pt x="459" y="164"/>
                        <a:pt x="463" y="169"/>
                        <a:pt x="468" y="174"/>
                      </a:cubicBezTo>
                      <a:cubicBezTo>
                        <a:pt x="472" y="177"/>
                        <a:pt x="476" y="180"/>
                        <a:pt x="481" y="182"/>
                      </a:cubicBezTo>
                      <a:cubicBezTo>
                        <a:pt x="490" y="186"/>
                        <a:pt x="499" y="186"/>
                        <a:pt x="508" y="182"/>
                      </a:cubicBezTo>
                      <a:cubicBezTo>
                        <a:pt x="513" y="180"/>
                        <a:pt x="517" y="177"/>
                        <a:pt x="521" y="173"/>
                      </a:cubicBezTo>
                      <a:cubicBezTo>
                        <a:pt x="527" y="167"/>
                        <a:pt x="532" y="160"/>
                        <a:pt x="536" y="153"/>
                      </a:cubicBezTo>
                      <a:cubicBezTo>
                        <a:pt x="541" y="141"/>
                        <a:pt x="543" y="128"/>
                        <a:pt x="544" y="116"/>
                      </a:cubicBezTo>
                      <a:cubicBezTo>
                        <a:pt x="544" y="107"/>
                        <a:pt x="542" y="98"/>
                        <a:pt x="540" y="90"/>
                      </a:cubicBezTo>
                      <a:cubicBezTo>
                        <a:pt x="537" y="81"/>
                        <a:pt x="533" y="73"/>
                        <a:pt x="527" y="65"/>
                      </a:cubicBezTo>
                      <a:cubicBezTo>
                        <a:pt x="523" y="60"/>
                        <a:pt x="518" y="55"/>
                        <a:pt x="512" y="52"/>
                      </a:cubicBezTo>
                      <a:cubicBezTo>
                        <a:pt x="507" y="49"/>
                        <a:pt x="502" y="47"/>
                        <a:pt x="496" y="46"/>
                      </a:cubicBezTo>
                      <a:close/>
                      <a:moveTo>
                        <a:pt x="375" y="283"/>
                      </a:moveTo>
                      <a:cubicBezTo>
                        <a:pt x="383" y="284"/>
                        <a:pt x="391" y="286"/>
                        <a:pt x="399" y="290"/>
                      </a:cubicBezTo>
                      <a:cubicBezTo>
                        <a:pt x="413" y="296"/>
                        <a:pt x="425" y="305"/>
                        <a:pt x="434" y="316"/>
                      </a:cubicBezTo>
                      <a:cubicBezTo>
                        <a:pt x="446" y="331"/>
                        <a:pt x="454" y="348"/>
                        <a:pt x="459" y="366"/>
                      </a:cubicBezTo>
                      <a:cubicBezTo>
                        <a:pt x="461" y="377"/>
                        <a:pt x="463" y="387"/>
                        <a:pt x="462" y="396"/>
                      </a:cubicBezTo>
                      <a:cubicBezTo>
                        <a:pt x="463" y="418"/>
                        <a:pt x="458" y="436"/>
                        <a:pt x="450" y="454"/>
                      </a:cubicBezTo>
                      <a:cubicBezTo>
                        <a:pt x="442" y="471"/>
                        <a:pt x="431" y="485"/>
                        <a:pt x="416" y="496"/>
                      </a:cubicBezTo>
                      <a:cubicBezTo>
                        <a:pt x="405" y="504"/>
                        <a:pt x="393" y="509"/>
                        <a:pt x="380" y="512"/>
                      </a:cubicBezTo>
                      <a:cubicBezTo>
                        <a:pt x="362" y="514"/>
                        <a:pt x="346" y="512"/>
                        <a:pt x="330" y="504"/>
                      </a:cubicBezTo>
                      <a:cubicBezTo>
                        <a:pt x="318" y="499"/>
                        <a:pt x="308" y="491"/>
                        <a:pt x="300" y="481"/>
                      </a:cubicBezTo>
                      <a:cubicBezTo>
                        <a:pt x="288" y="468"/>
                        <a:pt x="280" y="453"/>
                        <a:pt x="275" y="435"/>
                      </a:cubicBezTo>
                      <a:cubicBezTo>
                        <a:pt x="271" y="420"/>
                        <a:pt x="269" y="405"/>
                        <a:pt x="270" y="389"/>
                      </a:cubicBezTo>
                      <a:cubicBezTo>
                        <a:pt x="272" y="369"/>
                        <a:pt x="277" y="350"/>
                        <a:pt x="287" y="332"/>
                      </a:cubicBezTo>
                      <a:cubicBezTo>
                        <a:pt x="294" y="320"/>
                        <a:pt x="304" y="309"/>
                        <a:pt x="316" y="300"/>
                      </a:cubicBezTo>
                      <a:cubicBezTo>
                        <a:pt x="326" y="292"/>
                        <a:pt x="338" y="286"/>
                        <a:pt x="351" y="284"/>
                      </a:cubicBezTo>
                      <a:cubicBezTo>
                        <a:pt x="359" y="283"/>
                        <a:pt x="367" y="282"/>
                        <a:pt x="375" y="283"/>
                      </a:cubicBezTo>
                      <a:close/>
                      <a:moveTo>
                        <a:pt x="368" y="328"/>
                      </a:moveTo>
                      <a:cubicBezTo>
                        <a:pt x="360" y="328"/>
                        <a:pt x="353" y="330"/>
                        <a:pt x="347" y="334"/>
                      </a:cubicBezTo>
                      <a:cubicBezTo>
                        <a:pt x="341" y="338"/>
                        <a:pt x="337" y="342"/>
                        <a:pt x="333" y="347"/>
                      </a:cubicBezTo>
                      <a:cubicBezTo>
                        <a:pt x="328" y="354"/>
                        <a:pt x="324" y="361"/>
                        <a:pt x="321" y="369"/>
                      </a:cubicBezTo>
                      <a:cubicBezTo>
                        <a:pt x="316" y="384"/>
                        <a:pt x="315" y="399"/>
                        <a:pt x="318" y="414"/>
                      </a:cubicBezTo>
                      <a:cubicBezTo>
                        <a:pt x="319" y="423"/>
                        <a:pt x="323" y="432"/>
                        <a:pt x="327" y="440"/>
                      </a:cubicBezTo>
                      <a:cubicBezTo>
                        <a:pt x="331" y="446"/>
                        <a:pt x="335" y="451"/>
                        <a:pt x="340" y="456"/>
                      </a:cubicBezTo>
                      <a:cubicBezTo>
                        <a:pt x="344" y="459"/>
                        <a:pt x="348" y="462"/>
                        <a:pt x="353" y="464"/>
                      </a:cubicBezTo>
                      <a:cubicBezTo>
                        <a:pt x="362" y="468"/>
                        <a:pt x="371" y="468"/>
                        <a:pt x="380" y="464"/>
                      </a:cubicBezTo>
                      <a:cubicBezTo>
                        <a:pt x="385" y="462"/>
                        <a:pt x="389" y="459"/>
                        <a:pt x="393" y="455"/>
                      </a:cubicBezTo>
                      <a:cubicBezTo>
                        <a:pt x="399" y="449"/>
                        <a:pt x="404" y="443"/>
                        <a:pt x="408" y="435"/>
                      </a:cubicBezTo>
                      <a:cubicBezTo>
                        <a:pt x="413" y="423"/>
                        <a:pt x="415" y="411"/>
                        <a:pt x="416" y="398"/>
                      </a:cubicBezTo>
                      <a:cubicBezTo>
                        <a:pt x="416" y="389"/>
                        <a:pt x="414" y="380"/>
                        <a:pt x="412" y="372"/>
                      </a:cubicBezTo>
                      <a:cubicBezTo>
                        <a:pt x="409" y="363"/>
                        <a:pt x="405" y="355"/>
                        <a:pt x="399" y="347"/>
                      </a:cubicBezTo>
                      <a:cubicBezTo>
                        <a:pt x="395" y="342"/>
                        <a:pt x="390" y="337"/>
                        <a:pt x="384" y="334"/>
                      </a:cubicBezTo>
                      <a:cubicBezTo>
                        <a:pt x="380" y="331"/>
                        <a:pt x="374" y="329"/>
                        <a:pt x="368" y="328"/>
                      </a:cubicBezTo>
                      <a:close/>
                      <a:moveTo>
                        <a:pt x="107" y="557"/>
                      </a:moveTo>
                      <a:cubicBezTo>
                        <a:pt x="115" y="557"/>
                        <a:pt x="123" y="560"/>
                        <a:pt x="130" y="563"/>
                      </a:cubicBezTo>
                      <a:cubicBezTo>
                        <a:pt x="144" y="569"/>
                        <a:pt x="156" y="578"/>
                        <a:pt x="166" y="590"/>
                      </a:cubicBezTo>
                      <a:cubicBezTo>
                        <a:pt x="178" y="605"/>
                        <a:pt x="186" y="621"/>
                        <a:pt x="190" y="640"/>
                      </a:cubicBezTo>
                      <a:cubicBezTo>
                        <a:pt x="192" y="650"/>
                        <a:pt x="194" y="661"/>
                        <a:pt x="193" y="670"/>
                      </a:cubicBezTo>
                      <a:cubicBezTo>
                        <a:pt x="194" y="691"/>
                        <a:pt x="190" y="710"/>
                        <a:pt x="181" y="728"/>
                      </a:cubicBezTo>
                      <a:cubicBezTo>
                        <a:pt x="173" y="744"/>
                        <a:pt x="162" y="759"/>
                        <a:pt x="147" y="770"/>
                      </a:cubicBezTo>
                      <a:cubicBezTo>
                        <a:pt x="136" y="778"/>
                        <a:pt x="124" y="783"/>
                        <a:pt x="111" y="785"/>
                      </a:cubicBezTo>
                      <a:cubicBezTo>
                        <a:pt x="94" y="788"/>
                        <a:pt x="77" y="785"/>
                        <a:pt x="61" y="778"/>
                      </a:cubicBezTo>
                      <a:cubicBezTo>
                        <a:pt x="50" y="772"/>
                        <a:pt x="40" y="765"/>
                        <a:pt x="31" y="755"/>
                      </a:cubicBezTo>
                      <a:cubicBezTo>
                        <a:pt x="19" y="741"/>
                        <a:pt x="11" y="726"/>
                        <a:pt x="6" y="709"/>
                      </a:cubicBezTo>
                      <a:cubicBezTo>
                        <a:pt x="2" y="694"/>
                        <a:pt x="0" y="678"/>
                        <a:pt x="1" y="662"/>
                      </a:cubicBezTo>
                      <a:cubicBezTo>
                        <a:pt x="3" y="642"/>
                        <a:pt x="8" y="623"/>
                        <a:pt x="18" y="605"/>
                      </a:cubicBezTo>
                      <a:cubicBezTo>
                        <a:pt x="26" y="593"/>
                        <a:pt x="35" y="582"/>
                        <a:pt x="47" y="573"/>
                      </a:cubicBezTo>
                      <a:cubicBezTo>
                        <a:pt x="57" y="565"/>
                        <a:pt x="69" y="560"/>
                        <a:pt x="82" y="557"/>
                      </a:cubicBezTo>
                      <a:cubicBezTo>
                        <a:pt x="90" y="556"/>
                        <a:pt x="99" y="556"/>
                        <a:pt x="107" y="557"/>
                      </a:cubicBezTo>
                      <a:close/>
                      <a:moveTo>
                        <a:pt x="503" y="557"/>
                      </a:moveTo>
                      <a:cubicBezTo>
                        <a:pt x="511" y="557"/>
                        <a:pt x="519" y="560"/>
                        <a:pt x="527" y="563"/>
                      </a:cubicBezTo>
                      <a:cubicBezTo>
                        <a:pt x="541" y="569"/>
                        <a:pt x="552" y="578"/>
                        <a:pt x="562" y="590"/>
                      </a:cubicBezTo>
                      <a:cubicBezTo>
                        <a:pt x="574" y="605"/>
                        <a:pt x="582" y="621"/>
                        <a:pt x="586" y="640"/>
                      </a:cubicBezTo>
                      <a:cubicBezTo>
                        <a:pt x="589" y="650"/>
                        <a:pt x="590" y="661"/>
                        <a:pt x="590" y="670"/>
                      </a:cubicBezTo>
                      <a:cubicBezTo>
                        <a:pt x="590" y="691"/>
                        <a:pt x="586" y="710"/>
                        <a:pt x="578" y="728"/>
                      </a:cubicBezTo>
                      <a:cubicBezTo>
                        <a:pt x="570" y="744"/>
                        <a:pt x="559" y="759"/>
                        <a:pt x="544" y="770"/>
                      </a:cubicBezTo>
                      <a:cubicBezTo>
                        <a:pt x="533" y="778"/>
                        <a:pt x="521" y="783"/>
                        <a:pt x="507" y="785"/>
                      </a:cubicBezTo>
                      <a:cubicBezTo>
                        <a:pt x="490" y="788"/>
                        <a:pt x="473" y="785"/>
                        <a:pt x="458" y="778"/>
                      </a:cubicBezTo>
                      <a:cubicBezTo>
                        <a:pt x="446" y="772"/>
                        <a:pt x="436" y="765"/>
                        <a:pt x="428" y="755"/>
                      </a:cubicBezTo>
                      <a:cubicBezTo>
                        <a:pt x="416" y="741"/>
                        <a:pt x="407" y="726"/>
                        <a:pt x="402" y="709"/>
                      </a:cubicBezTo>
                      <a:cubicBezTo>
                        <a:pt x="398" y="694"/>
                        <a:pt x="397" y="678"/>
                        <a:pt x="397" y="662"/>
                      </a:cubicBezTo>
                      <a:cubicBezTo>
                        <a:pt x="399" y="642"/>
                        <a:pt x="404" y="623"/>
                        <a:pt x="414" y="605"/>
                      </a:cubicBezTo>
                      <a:cubicBezTo>
                        <a:pt x="422" y="593"/>
                        <a:pt x="431" y="582"/>
                        <a:pt x="443" y="573"/>
                      </a:cubicBezTo>
                      <a:cubicBezTo>
                        <a:pt x="454" y="565"/>
                        <a:pt x="466" y="560"/>
                        <a:pt x="478" y="557"/>
                      </a:cubicBezTo>
                      <a:cubicBezTo>
                        <a:pt x="487" y="556"/>
                        <a:pt x="495" y="556"/>
                        <a:pt x="503" y="557"/>
                      </a:cubicBezTo>
                      <a:close/>
                      <a:moveTo>
                        <a:pt x="99" y="602"/>
                      </a:moveTo>
                      <a:cubicBezTo>
                        <a:pt x="91" y="602"/>
                        <a:pt x="84" y="604"/>
                        <a:pt x="78" y="608"/>
                      </a:cubicBezTo>
                      <a:cubicBezTo>
                        <a:pt x="73" y="611"/>
                        <a:pt x="68" y="615"/>
                        <a:pt x="64" y="620"/>
                      </a:cubicBezTo>
                      <a:cubicBezTo>
                        <a:pt x="59" y="627"/>
                        <a:pt x="55" y="634"/>
                        <a:pt x="52" y="643"/>
                      </a:cubicBezTo>
                      <a:cubicBezTo>
                        <a:pt x="48" y="658"/>
                        <a:pt x="47" y="672"/>
                        <a:pt x="49" y="687"/>
                      </a:cubicBezTo>
                      <a:cubicBezTo>
                        <a:pt x="51" y="697"/>
                        <a:pt x="54" y="706"/>
                        <a:pt x="59" y="714"/>
                      </a:cubicBezTo>
                      <a:cubicBezTo>
                        <a:pt x="62" y="720"/>
                        <a:pt x="66" y="725"/>
                        <a:pt x="71" y="730"/>
                      </a:cubicBezTo>
                      <a:cubicBezTo>
                        <a:pt x="75" y="733"/>
                        <a:pt x="79" y="736"/>
                        <a:pt x="84" y="738"/>
                      </a:cubicBezTo>
                      <a:cubicBezTo>
                        <a:pt x="93" y="741"/>
                        <a:pt x="102" y="741"/>
                        <a:pt x="111" y="737"/>
                      </a:cubicBezTo>
                      <a:cubicBezTo>
                        <a:pt x="116" y="735"/>
                        <a:pt x="121" y="732"/>
                        <a:pt x="125" y="729"/>
                      </a:cubicBezTo>
                      <a:cubicBezTo>
                        <a:pt x="131" y="723"/>
                        <a:pt x="135" y="716"/>
                        <a:pt x="139" y="708"/>
                      </a:cubicBezTo>
                      <a:cubicBezTo>
                        <a:pt x="144" y="697"/>
                        <a:pt x="147" y="684"/>
                        <a:pt x="147" y="671"/>
                      </a:cubicBezTo>
                      <a:cubicBezTo>
                        <a:pt x="147" y="662"/>
                        <a:pt x="146" y="654"/>
                        <a:pt x="143" y="646"/>
                      </a:cubicBezTo>
                      <a:cubicBezTo>
                        <a:pt x="141" y="637"/>
                        <a:pt x="137" y="628"/>
                        <a:pt x="131" y="621"/>
                      </a:cubicBezTo>
                      <a:cubicBezTo>
                        <a:pt x="127" y="615"/>
                        <a:pt x="122" y="610"/>
                        <a:pt x="116" y="607"/>
                      </a:cubicBezTo>
                      <a:cubicBezTo>
                        <a:pt x="111" y="604"/>
                        <a:pt x="105" y="602"/>
                        <a:pt x="99" y="602"/>
                      </a:cubicBezTo>
                      <a:close/>
                      <a:moveTo>
                        <a:pt x="495" y="602"/>
                      </a:moveTo>
                      <a:cubicBezTo>
                        <a:pt x="488" y="602"/>
                        <a:pt x="481" y="604"/>
                        <a:pt x="474" y="608"/>
                      </a:cubicBezTo>
                      <a:cubicBezTo>
                        <a:pt x="469" y="611"/>
                        <a:pt x="464" y="615"/>
                        <a:pt x="461" y="620"/>
                      </a:cubicBezTo>
                      <a:cubicBezTo>
                        <a:pt x="455" y="627"/>
                        <a:pt x="451" y="634"/>
                        <a:pt x="449" y="643"/>
                      </a:cubicBezTo>
                      <a:cubicBezTo>
                        <a:pt x="444" y="658"/>
                        <a:pt x="443" y="672"/>
                        <a:pt x="446" y="687"/>
                      </a:cubicBezTo>
                      <a:cubicBezTo>
                        <a:pt x="447" y="697"/>
                        <a:pt x="450" y="706"/>
                        <a:pt x="455" y="714"/>
                      </a:cubicBezTo>
                      <a:cubicBezTo>
                        <a:pt x="458" y="720"/>
                        <a:pt x="462" y="725"/>
                        <a:pt x="468" y="730"/>
                      </a:cubicBezTo>
                      <a:cubicBezTo>
                        <a:pt x="471" y="733"/>
                        <a:pt x="476" y="736"/>
                        <a:pt x="480" y="738"/>
                      </a:cubicBezTo>
                      <a:cubicBezTo>
                        <a:pt x="489" y="741"/>
                        <a:pt x="498" y="741"/>
                        <a:pt x="508" y="737"/>
                      </a:cubicBezTo>
                      <a:cubicBezTo>
                        <a:pt x="513" y="735"/>
                        <a:pt x="517" y="732"/>
                        <a:pt x="521" y="729"/>
                      </a:cubicBezTo>
                      <a:cubicBezTo>
                        <a:pt x="527" y="723"/>
                        <a:pt x="532" y="716"/>
                        <a:pt x="535" y="708"/>
                      </a:cubicBezTo>
                      <a:cubicBezTo>
                        <a:pt x="541" y="697"/>
                        <a:pt x="543" y="684"/>
                        <a:pt x="543" y="671"/>
                      </a:cubicBezTo>
                      <a:cubicBezTo>
                        <a:pt x="543" y="662"/>
                        <a:pt x="542" y="654"/>
                        <a:pt x="540" y="646"/>
                      </a:cubicBezTo>
                      <a:cubicBezTo>
                        <a:pt x="537" y="637"/>
                        <a:pt x="533" y="628"/>
                        <a:pt x="527" y="621"/>
                      </a:cubicBezTo>
                      <a:cubicBezTo>
                        <a:pt x="523" y="615"/>
                        <a:pt x="518" y="610"/>
                        <a:pt x="512" y="607"/>
                      </a:cubicBezTo>
                      <a:cubicBezTo>
                        <a:pt x="507" y="604"/>
                        <a:pt x="501" y="602"/>
                        <a:pt x="495" y="60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243"/>
                <p:cNvSpPr>
                  <a:spLocks noEditPoints="1"/>
                </p:cNvSpPr>
                <p:nvPr/>
              </p:nvSpPr>
              <p:spPr bwMode="auto">
                <a:xfrm>
                  <a:off x="5461304" y="2246769"/>
                  <a:ext cx="291058" cy="284864"/>
                </a:xfrm>
                <a:custGeom>
                  <a:avLst/>
                  <a:gdLst>
                    <a:gd name="T0" fmla="*/ 94 w 805"/>
                    <a:gd name="T1" fmla="*/ 23 h 785"/>
                    <a:gd name="T2" fmla="*/ 94 w 805"/>
                    <a:gd name="T3" fmla="*/ 179 h 785"/>
                    <a:gd name="T4" fmla="*/ 139 w 805"/>
                    <a:gd name="T5" fmla="*/ 198 h 785"/>
                    <a:gd name="T6" fmla="*/ 21 w 805"/>
                    <a:gd name="T7" fmla="*/ 227 h 785"/>
                    <a:gd name="T8" fmla="*/ 43 w 805"/>
                    <a:gd name="T9" fmla="*/ 182 h 785"/>
                    <a:gd name="T10" fmla="*/ 48 w 805"/>
                    <a:gd name="T11" fmla="*/ 172 h 785"/>
                    <a:gd name="T12" fmla="*/ 44 w 805"/>
                    <a:gd name="T13" fmla="*/ 45 h 785"/>
                    <a:gd name="T14" fmla="*/ 27 w 805"/>
                    <a:gd name="T15" fmla="*/ 1 h 785"/>
                    <a:gd name="T16" fmla="*/ 266 w 805"/>
                    <a:gd name="T17" fmla="*/ 0 h 785"/>
                    <a:gd name="T18" fmla="*/ 285 w 805"/>
                    <a:gd name="T19" fmla="*/ 101 h 785"/>
                    <a:gd name="T20" fmla="*/ 296 w 805"/>
                    <a:gd name="T21" fmla="*/ 182 h 785"/>
                    <a:gd name="T22" fmla="*/ 304 w 805"/>
                    <a:gd name="T23" fmla="*/ 227 h 785"/>
                    <a:gd name="T24" fmla="*/ 205 w 805"/>
                    <a:gd name="T25" fmla="*/ 184 h 785"/>
                    <a:gd name="T26" fmla="*/ 238 w 805"/>
                    <a:gd name="T27" fmla="*/ 180 h 785"/>
                    <a:gd name="T28" fmla="*/ 238 w 805"/>
                    <a:gd name="T29" fmla="*/ 47 h 785"/>
                    <a:gd name="T30" fmla="*/ 217 w 805"/>
                    <a:gd name="T31" fmla="*/ 45 h 785"/>
                    <a:gd name="T32" fmla="*/ 257 w 805"/>
                    <a:gd name="T33" fmla="*/ 0 h 785"/>
                    <a:gd name="T34" fmla="*/ 175 w 805"/>
                    <a:gd name="T35" fmla="*/ 307 h 785"/>
                    <a:gd name="T36" fmla="*/ 175 w 805"/>
                    <a:gd name="T37" fmla="*/ 462 h 785"/>
                    <a:gd name="T38" fmla="*/ 219 w 805"/>
                    <a:gd name="T39" fmla="*/ 481 h 785"/>
                    <a:gd name="T40" fmla="*/ 101 w 805"/>
                    <a:gd name="T41" fmla="*/ 510 h 785"/>
                    <a:gd name="T42" fmla="*/ 123 w 805"/>
                    <a:gd name="T43" fmla="*/ 465 h 785"/>
                    <a:gd name="T44" fmla="*/ 128 w 805"/>
                    <a:gd name="T45" fmla="*/ 455 h 785"/>
                    <a:gd name="T46" fmla="*/ 125 w 805"/>
                    <a:gd name="T47" fmla="*/ 328 h 785"/>
                    <a:gd name="T48" fmla="*/ 108 w 805"/>
                    <a:gd name="T49" fmla="*/ 284 h 785"/>
                    <a:gd name="T50" fmla="*/ 541 w 805"/>
                    <a:gd name="T51" fmla="*/ 283 h 785"/>
                    <a:gd name="T52" fmla="*/ 560 w 805"/>
                    <a:gd name="T53" fmla="*/ 384 h 785"/>
                    <a:gd name="T54" fmla="*/ 571 w 805"/>
                    <a:gd name="T55" fmla="*/ 465 h 785"/>
                    <a:gd name="T56" fmla="*/ 579 w 805"/>
                    <a:gd name="T57" fmla="*/ 511 h 785"/>
                    <a:gd name="T58" fmla="*/ 480 w 805"/>
                    <a:gd name="T59" fmla="*/ 467 h 785"/>
                    <a:gd name="T60" fmla="*/ 514 w 805"/>
                    <a:gd name="T61" fmla="*/ 464 h 785"/>
                    <a:gd name="T62" fmla="*/ 514 w 805"/>
                    <a:gd name="T63" fmla="*/ 330 h 785"/>
                    <a:gd name="T64" fmla="*/ 493 w 805"/>
                    <a:gd name="T65" fmla="*/ 329 h 785"/>
                    <a:gd name="T66" fmla="*/ 533 w 805"/>
                    <a:gd name="T67" fmla="*/ 283 h 785"/>
                    <a:gd name="T68" fmla="*/ 756 w 805"/>
                    <a:gd name="T69" fmla="*/ 307 h 785"/>
                    <a:gd name="T70" fmla="*/ 756 w 805"/>
                    <a:gd name="T71" fmla="*/ 462 h 785"/>
                    <a:gd name="T72" fmla="*/ 800 w 805"/>
                    <a:gd name="T73" fmla="*/ 481 h 785"/>
                    <a:gd name="T74" fmla="*/ 683 w 805"/>
                    <a:gd name="T75" fmla="*/ 510 h 785"/>
                    <a:gd name="T76" fmla="*/ 705 w 805"/>
                    <a:gd name="T77" fmla="*/ 465 h 785"/>
                    <a:gd name="T78" fmla="*/ 710 w 805"/>
                    <a:gd name="T79" fmla="*/ 455 h 785"/>
                    <a:gd name="T80" fmla="*/ 706 w 805"/>
                    <a:gd name="T81" fmla="*/ 328 h 785"/>
                    <a:gd name="T82" fmla="*/ 689 w 805"/>
                    <a:gd name="T83" fmla="*/ 284 h 785"/>
                    <a:gd name="T84" fmla="*/ 281 w 805"/>
                    <a:gd name="T85" fmla="*/ 558 h 785"/>
                    <a:gd name="T86" fmla="*/ 300 w 805"/>
                    <a:gd name="T87" fmla="*/ 658 h 785"/>
                    <a:gd name="T88" fmla="*/ 311 w 805"/>
                    <a:gd name="T89" fmla="*/ 740 h 785"/>
                    <a:gd name="T90" fmla="*/ 319 w 805"/>
                    <a:gd name="T91" fmla="*/ 785 h 785"/>
                    <a:gd name="T92" fmla="*/ 220 w 805"/>
                    <a:gd name="T93" fmla="*/ 742 h 785"/>
                    <a:gd name="T94" fmla="*/ 253 w 805"/>
                    <a:gd name="T95" fmla="*/ 738 h 785"/>
                    <a:gd name="T96" fmla="*/ 253 w 805"/>
                    <a:gd name="T97" fmla="*/ 605 h 785"/>
                    <a:gd name="T98" fmla="*/ 232 w 805"/>
                    <a:gd name="T99" fmla="*/ 603 h 785"/>
                    <a:gd name="T100" fmla="*/ 273 w 805"/>
                    <a:gd name="T101" fmla="*/ 557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 h="785">
                      <a:moveTo>
                        <a:pt x="67" y="0"/>
                      </a:moveTo>
                      <a:cubicBezTo>
                        <a:pt x="70" y="0"/>
                        <a:pt x="73" y="0"/>
                        <a:pt x="75" y="0"/>
                      </a:cubicBezTo>
                      <a:cubicBezTo>
                        <a:pt x="85" y="1"/>
                        <a:pt x="94" y="10"/>
                        <a:pt x="94" y="20"/>
                      </a:cubicBezTo>
                      <a:cubicBezTo>
                        <a:pt x="94" y="22"/>
                        <a:pt x="94" y="23"/>
                        <a:pt x="94" y="23"/>
                      </a:cubicBezTo>
                      <a:cubicBezTo>
                        <a:pt x="94" y="49"/>
                        <a:pt x="94" y="75"/>
                        <a:pt x="94" y="101"/>
                      </a:cubicBezTo>
                      <a:cubicBezTo>
                        <a:pt x="94" y="101"/>
                        <a:pt x="94" y="101"/>
                        <a:pt x="94" y="101"/>
                      </a:cubicBezTo>
                      <a:cubicBezTo>
                        <a:pt x="94" y="124"/>
                        <a:pt x="94" y="148"/>
                        <a:pt x="94" y="171"/>
                      </a:cubicBezTo>
                      <a:cubicBezTo>
                        <a:pt x="94" y="174"/>
                        <a:pt x="94" y="176"/>
                        <a:pt x="94" y="179"/>
                      </a:cubicBezTo>
                      <a:cubicBezTo>
                        <a:pt x="94" y="181"/>
                        <a:pt x="96" y="182"/>
                        <a:pt x="97" y="182"/>
                      </a:cubicBezTo>
                      <a:cubicBezTo>
                        <a:pt x="100" y="182"/>
                        <a:pt x="103" y="182"/>
                        <a:pt x="106" y="182"/>
                      </a:cubicBezTo>
                      <a:cubicBezTo>
                        <a:pt x="110" y="182"/>
                        <a:pt x="114" y="182"/>
                        <a:pt x="117" y="182"/>
                      </a:cubicBezTo>
                      <a:cubicBezTo>
                        <a:pt x="127" y="182"/>
                        <a:pt x="136" y="189"/>
                        <a:pt x="139" y="198"/>
                      </a:cubicBezTo>
                      <a:cubicBezTo>
                        <a:pt x="143" y="213"/>
                        <a:pt x="132" y="226"/>
                        <a:pt x="120" y="227"/>
                      </a:cubicBezTo>
                      <a:cubicBezTo>
                        <a:pt x="118" y="227"/>
                        <a:pt x="116" y="227"/>
                        <a:pt x="113" y="227"/>
                      </a:cubicBezTo>
                      <a:cubicBezTo>
                        <a:pt x="85" y="227"/>
                        <a:pt x="56" y="227"/>
                        <a:pt x="27" y="227"/>
                      </a:cubicBezTo>
                      <a:cubicBezTo>
                        <a:pt x="25" y="227"/>
                        <a:pt x="23" y="227"/>
                        <a:pt x="21" y="227"/>
                      </a:cubicBezTo>
                      <a:cubicBezTo>
                        <a:pt x="11" y="226"/>
                        <a:pt x="2" y="218"/>
                        <a:pt x="1" y="208"/>
                      </a:cubicBezTo>
                      <a:cubicBezTo>
                        <a:pt x="0" y="199"/>
                        <a:pt x="4" y="189"/>
                        <a:pt x="14" y="184"/>
                      </a:cubicBezTo>
                      <a:cubicBezTo>
                        <a:pt x="18" y="183"/>
                        <a:pt x="21" y="182"/>
                        <a:pt x="24" y="182"/>
                      </a:cubicBezTo>
                      <a:cubicBezTo>
                        <a:pt x="30" y="182"/>
                        <a:pt x="37" y="182"/>
                        <a:pt x="43" y="182"/>
                      </a:cubicBezTo>
                      <a:cubicBezTo>
                        <a:pt x="44" y="182"/>
                        <a:pt x="46" y="182"/>
                        <a:pt x="47" y="181"/>
                      </a:cubicBezTo>
                      <a:cubicBezTo>
                        <a:pt x="48" y="180"/>
                        <a:pt x="48" y="180"/>
                        <a:pt x="48" y="180"/>
                      </a:cubicBezTo>
                      <a:cubicBezTo>
                        <a:pt x="48" y="180"/>
                        <a:pt x="48" y="179"/>
                        <a:pt x="48" y="179"/>
                      </a:cubicBezTo>
                      <a:cubicBezTo>
                        <a:pt x="48" y="176"/>
                        <a:pt x="48" y="174"/>
                        <a:pt x="48" y="172"/>
                      </a:cubicBezTo>
                      <a:cubicBezTo>
                        <a:pt x="48" y="133"/>
                        <a:pt x="48" y="94"/>
                        <a:pt x="48" y="55"/>
                      </a:cubicBezTo>
                      <a:cubicBezTo>
                        <a:pt x="48" y="52"/>
                        <a:pt x="48" y="50"/>
                        <a:pt x="48" y="47"/>
                      </a:cubicBezTo>
                      <a:cubicBezTo>
                        <a:pt x="47" y="46"/>
                        <a:pt x="47" y="46"/>
                        <a:pt x="47" y="46"/>
                      </a:cubicBezTo>
                      <a:cubicBezTo>
                        <a:pt x="46" y="45"/>
                        <a:pt x="45" y="45"/>
                        <a:pt x="44" y="45"/>
                      </a:cubicBezTo>
                      <a:cubicBezTo>
                        <a:pt x="40" y="45"/>
                        <a:pt x="37" y="45"/>
                        <a:pt x="32" y="45"/>
                      </a:cubicBezTo>
                      <a:cubicBezTo>
                        <a:pt x="30" y="45"/>
                        <a:pt x="29" y="45"/>
                        <a:pt x="27" y="45"/>
                      </a:cubicBezTo>
                      <a:cubicBezTo>
                        <a:pt x="17" y="45"/>
                        <a:pt x="6" y="36"/>
                        <a:pt x="6" y="23"/>
                      </a:cubicBezTo>
                      <a:cubicBezTo>
                        <a:pt x="6" y="10"/>
                        <a:pt x="17" y="1"/>
                        <a:pt x="27" y="1"/>
                      </a:cubicBezTo>
                      <a:cubicBezTo>
                        <a:pt x="29" y="1"/>
                        <a:pt x="30" y="1"/>
                        <a:pt x="31" y="1"/>
                      </a:cubicBezTo>
                      <a:cubicBezTo>
                        <a:pt x="43" y="0"/>
                        <a:pt x="55" y="0"/>
                        <a:pt x="67" y="0"/>
                      </a:cubicBezTo>
                      <a:close/>
                      <a:moveTo>
                        <a:pt x="257" y="0"/>
                      </a:moveTo>
                      <a:cubicBezTo>
                        <a:pt x="260" y="0"/>
                        <a:pt x="263" y="0"/>
                        <a:pt x="266" y="0"/>
                      </a:cubicBezTo>
                      <a:cubicBezTo>
                        <a:pt x="275" y="1"/>
                        <a:pt x="284" y="10"/>
                        <a:pt x="285" y="20"/>
                      </a:cubicBezTo>
                      <a:cubicBezTo>
                        <a:pt x="285" y="22"/>
                        <a:pt x="285" y="23"/>
                        <a:pt x="285" y="23"/>
                      </a:cubicBezTo>
                      <a:cubicBezTo>
                        <a:pt x="285" y="49"/>
                        <a:pt x="285" y="75"/>
                        <a:pt x="285" y="101"/>
                      </a:cubicBezTo>
                      <a:cubicBezTo>
                        <a:pt x="285" y="101"/>
                        <a:pt x="285" y="101"/>
                        <a:pt x="285" y="101"/>
                      </a:cubicBezTo>
                      <a:cubicBezTo>
                        <a:pt x="285" y="124"/>
                        <a:pt x="285" y="148"/>
                        <a:pt x="285" y="171"/>
                      </a:cubicBezTo>
                      <a:cubicBezTo>
                        <a:pt x="285" y="174"/>
                        <a:pt x="285" y="176"/>
                        <a:pt x="285" y="179"/>
                      </a:cubicBezTo>
                      <a:cubicBezTo>
                        <a:pt x="285" y="181"/>
                        <a:pt x="286" y="182"/>
                        <a:pt x="288" y="182"/>
                      </a:cubicBezTo>
                      <a:cubicBezTo>
                        <a:pt x="290" y="182"/>
                        <a:pt x="293" y="182"/>
                        <a:pt x="296" y="182"/>
                      </a:cubicBezTo>
                      <a:cubicBezTo>
                        <a:pt x="300" y="182"/>
                        <a:pt x="304" y="182"/>
                        <a:pt x="308" y="182"/>
                      </a:cubicBezTo>
                      <a:cubicBezTo>
                        <a:pt x="318" y="182"/>
                        <a:pt x="326" y="189"/>
                        <a:pt x="329" y="198"/>
                      </a:cubicBezTo>
                      <a:cubicBezTo>
                        <a:pt x="334" y="213"/>
                        <a:pt x="322" y="226"/>
                        <a:pt x="311" y="227"/>
                      </a:cubicBezTo>
                      <a:cubicBezTo>
                        <a:pt x="308" y="227"/>
                        <a:pt x="306" y="227"/>
                        <a:pt x="304" y="227"/>
                      </a:cubicBezTo>
                      <a:cubicBezTo>
                        <a:pt x="275" y="227"/>
                        <a:pt x="246" y="227"/>
                        <a:pt x="217" y="227"/>
                      </a:cubicBezTo>
                      <a:cubicBezTo>
                        <a:pt x="215" y="227"/>
                        <a:pt x="213" y="227"/>
                        <a:pt x="211" y="227"/>
                      </a:cubicBezTo>
                      <a:cubicBezTo>
                        <a:pt x="201" y="226"/>
                        <a:pt x="193" y="218"/>
                        <a:pt x="192" y="208"/>
                      </a:cubicBezTo>
                      <a:cubicBezTo>
                        <a:pt x="190" y="199"/>
                        <a:pt x="194" y="189"/>
                        <a:pt x="205" y="184"/>
                      </a:cubicBezTo>
                      <a:cubicBezTo>
                        <a:pt x="208" y="183"/>
                        <a:pt x="211" y="182"/>
                        <a:pt x="215" y="182"/>
                      </a:cubicBezTo>
                      <a:cubicBezTo>
                        <a:pt x="221" y="182"/>
                        <a:pt x="227" y="182"/>
                        <a:pt x="233" y="182"/>
                      </a:cubicBezTo>
                      <a:cubicBezTo>
                        <a:pt x="234" y="182"/>
                        <a:pt x="236" y="182"/>
                        <a:pt x="237" y="181"/>
                      </a:cubicBezTo>
                      <a:cubicBezTo>
                        <a:pt x="238" y="180"/>
                        <a:pt x="238" y="180"/>
                        <a:pt x="238" y="180"/>
                      </a:cubicBezTo>
                      <a:cubicBezTo>
                        <a:pt x="239" y="180"/>
                        <a:pt x="239" y="179"/>
                        <a:pt x="239" y="179"/>
                      </a:cubicBezTo>
                      <a:cubicBezTo>
                        <a:pt x="239" y="176"/>
                        <a:pt x="239" y="174"/>
                        <a:pt x="239" y="172"/>
                      </a:cubicBezTo>
                      <a:cubicBezTo>
                        <a:pt x="239" y="133"/>
                        <a:pt x="239" y="94"/>
                        <a:pt x="239" y="55"/>
                      </a:cubicBezTo>
                      <a:cubicBezTo>
                        <a:pt x="239" y="52"/>
                        <a:pt x="239" y="50"/>
                        <a:pt x="238" y="47"/>
                      </a:cubicBezTo>
                      <a:cubicBezTo>
                        <a:pt x="237" y="46"/>
                        <a:pt x="237" y="46"/>
                        <a:pt x="237" y="46"/>
                      </a:cubicBezTo>
                      <a:cubicBezTo>
                        <a:pt x="236" y="45"/>
                        <a:pt x="236" y="45"/>
                        <a:pt x="235" y="45"/>
                      </a:cubicBezTo>
                      <a:cubicBezTo>
                        <a:pt x="231" y="45"/>
                        <a:pt x="227" y="45"/>
                        <a:pt x="223" y="45"/>
                      </a:cubicBezTo>
                      <a:cubicBezTo>
                        <a:pt x="221" y="45"/>
                        <a:pt x="219" y="45"/>
                        <a:pt x="217" y="45"/>
                      </a:cubicBezTo>
                      <a:cubicBezTo>
                        <a:pt x="207" y="45"/>
                        <a:pt x="197" y="36"/>
                        <a:pt x="196" y="23"/>
                      </a:cubicBezTo>
                      <a:cubicBezTo>
                        <a:pt x="196" y="10"/>
                        <a:pt x="207" y="1"/>
                        <a:pt x="218" y="1"/>
                      </a:cubicBezTo>
                      <a:cubicBezTo>
                        <a:pt x="219" y="1"/>
                        <a:pt x="220" y="1"/>
                        <a:pt x="221" y="1"/>
                      </a:cubicBezTo>
                      <a:cubicBezTo>
                        <a:pt x="233" y="0"/>
                        <a:pt x="246" y="0"/>
                        <a:pt x="257" y="0"/>
                      </a:cubicBezTo>
                      <a:close/>
                      <a:moveTo>
                        <a:pt x="147" y="283"/>
                      </a:moveTo>
                      <a:cubicBezTo>
                        <a:pt x="150" y="283"/>
                        <a:pt x="153" y="283"/>
                        <a:pt x="155" y="283"/>
                      </a:cubicBezTo>
                      <a:cubicBezTo>
                        <a:pt x="165" y="285"/>
                        <a:pt x="174" y="293"/>
                        <a:pt x="175" y="304"/>
                      </a:cubicBezTo>
                      <a:cubicBezTo>
                        <a:pt x="175" y="305"/>
                        <a:pt x="175" y="306"/>
                        <a:pt x="175" y="307"/>
                      </a:cubicBezTo>
                      <a:cubicBezTo>
                        <a:pt x="175" y="332"/>
                        <a:pt x="175" y="358"/>
                        <a:pt x="175" y="384"/>
                      </a:cubicBezTo>
                      <a:cubicBezTo>
                        <a:pt x="174" y="384"/>
                        <a:pt x="174" y="384"/>
                        <a:pt x="174" y="384"/>
                      </a:cubicBezTo>
                      <a:cubicBezTo>
                        <a:pt x="174" y="407"/>
                        <a:pt x="174" y="431"/>
                        <a:pt x="174" y="455"/>
                      </a:cubicBezTo>
                      <a:cubicBezTo>
                        <a:pt x="174" y="457"/>
                        <a:pt x="174" y="459"/>
                        <a:pt x="175" y="462"/>
                      </a:cubicBezTo>
                      <a:cubicBezTo>
                        <a:pt x="175" y="464"/>
                        <a:pt x="176" y="465"/>
                        <a:pt x="178" y="465"/>
                      </a:cubicBezTo>
                      <a:cubicBezTo>
                        <a:pt x="180" y="465"/>
                        <a:pt x="183" y="465"/>
                        <a:pt x="186" y="465"/>
                      </a:cubicBezTo>
                      <a:cubicBezTo>
                        <a:pt x="190" y="465"/>
                        <a:pt x="194" y="465"/>
                        <a:pt x="198" y="465"/>
                      </a:cubicBezTo>
                      <a:cubicBezTo>
                        <a:pt x="207" y="466"/>
                        <a:pt x="216" y="472"/>
                        <a:pt x="219" y="481"/>
                      </a:cubicBezTo>
                      <a:cubicBezTo>
                        <a:pt x="223" y="497"/>
                        <a:pt x="212" y="509"/>
                        <a:pt x="200" y="510"/>
                      </a:cubicBezTo>
                      <a:cubicBezTo>
                        <a:pt x="198" y="510"/>
                        <a:pt x="196" y="511"/>
                        <a:pt x="194" y="511"/>
                      </a:cubicBezTo>
                      <a:cubicBezTo>
                        <a:pt x="165" y="511"/>
                        <a:pt x="136" y="511"/>
                        <a:pt x="107" y="511"/>
                      </a:cubicBezTo>
                      <a:cubicBezTo>
                        <a:pt x="105" y="511"/>
                        <a:pt x="103" y="510"/>
                        <a:pt x="101" y="510"/>
                      </a:cubicBezTo>
                      <a:cubicBezTo>
                        <a:pt x="91" y="509"/>
                        <a:pt x="83" y="501"/>
                        <a:pt x="81" y="491"/>
                      </a:cubicBezTo>
                      <a:cubicBezTo>
                        <a:pt x="80" y="483"/>
                        <a:pt x="84" y="472"/>
                        <a:pt x="94" y="467"/>
                      </a:cubicBezTo>
                      <a:cubicBezTo>
                        <a:pt x="98" y="466"/>
                        <a:pt x="101" y="465"/>
                        <a:pt x="104" y="465"/>
                      </a:cubicBezTo>
                      <a:cubicBezTo>
                        <a:pt x="111" y="465"/>
                        <a:pt x="117" y="465"/>
                        <a:pt x="123" y="465"/>
                      </a:cubicBezTo>
                      <a:cubicBezTo>
                        <a:pt x="124" y="465"/>
                        <a:pt x="126" y="465"/>
                        <a:pt x="127" y="464"/>
                      </a:cubicBezTo>
                      <a:cubicBezTo>
                        <a:pt x="128" y="464"/>
                        <a:pt x="128" y="464"/>
                        <a:pt x="128" y="464"/>
                      </a:cubicBezTo>
                      <a:cubicBezTo>
                        <a:pt x="128" y="463"/>
                        <a:pt x="128" y="463"/>
                        <a:pt x="128" y="462"/>
                      </a:cubicBezTo>
                      <a:cubicBezTo>
                        <a:pt x="128" y="460"/>
                        <a:pt x="128" y="457"/>
                        <a:pt x="128" y="455"/>
                      </a:cubicBezTo>
                      <a:cubicBezTo>
                        <a:pt x="128" y="416"/>
                        <a:pt x="128" y="377"/>
                        <a:pt x="128" y="338"/>
                      </a:cubicBezTo>
                      <a:cubicBezTo>
                        <a:pt x="128" y="336"/>
                        <a:pt x="128" y="333"/>
                        <a:pt x="128" y="330"/>
                      </a:cubicBezTo>
                      <a:cubicBezTo>
                        <a:pt x="127" y="329"/>
                        <a:pt x="127" y="329"/>
                        <a:pt x="127" y="329"/>
                      </a:cubicBezTo>
                      <a:cubicBezTo>
                        <a:pt x="126" y="329"/>
                        <a:pt x="125" y="328"/>
                        <a:pt x="125" y="328"/>
                      </a:cubicBezTo>
                      <a:cubicBezTo>
                        <a:pt x="121" y="329"/>
                        <a:pt x="117" y="329"/>
                        <a:pt x="113" y="329"/>
                      </a:cubicBezTo>
                      <a:cubicBezTo>
                        <a:pt x="111" y="329"/>
                        <a:pt x="109" y="329"/>
                        <a:pt x="107" y="329"/>
                      </a:cubicBezTo>
                      <a:cubicBezTo>
                        <a:pt x="97" y="328"/>
                        <a:pt x="86" y="319"/>
                        <a:pt x="86" y="307"/>
                      </a:cubicBezTo>
                      <a:cubicBezTo>
                        <a:pt x="86" y="293"/>
                        <a:pt x="97" y="284"/>
                        <a:pt x="108" y="284"/>
                      </a:cubicBezTo>
                      <a:cubicBezTo>
                        <a:pt x="109" y="284"/>
                        <a:pt x="110" y="284"/>
                        <a:pt x="111" y="284"/>
                      </a:cubicBezTo>
                      <a:cubicBezTo>
                        <a:pt x="123" y="283"/>
                        <a:pt x="135" y="283"/>
                        <a:pt x="147" y="283"/>
                      </a:cubicBezTo>
                      <a:close/>
                      <a:moveTo>
                        <a:pt x="533" y="283"/>
                      </a:moveTo>
                      <a:cubicBezTo>
                        <a:pt x="536" y="283"/>
                        <a:pt x="538" y="283"/>
                        <a:pt x="541" y="283"/>
                      </a:cubicBezTo>
                      <a:cubicBezTo>
                        <a:pt x="550" y="285"/>
                        <a:pt x="560" y="293"/>
                        <a:pt x="560" y="304"/>
                      </a:cubicBezTo>
                      <a:cubicBezTo>
                        <a:pt x="560" y="305"/>
                        <a:pt x="560" y="306"/>
                        <a:pt x="560" y="307"/>
                      </a:cubicBezTo>
                      <a:cubicBezTo>
                        <a:pt x="560" y="332"/>
                        <a:pt x="560" y="358"/>
                        <a:pt x="560" y="384"/>
                      </a:cubicBezTo>
                      <a:cubicBezTo>
                        <a:pt x="560" y="384"/>
                        <a:pt x="560" y="384"/>
                        <a:pt x="560" y="384"/>
                      </a:cubicBezTo>
                      <a:cubicBezTo>
                        <a:pt x="560" y="407"/>
                        <a:pt x="560" y="431"/>
                        <a:pt x="560" y="455"/>
                      </a:cubicBezTo>
                      <a:cubicBezTo>
                        <a:pt x="560" y="457"/>
                        <a:pt x="560" y="459"/>
                        <a:pt x="560" y="462"/>
                      </a:cubicBezTo>
                      <a:cubicBezTo>
                        <a:pt x="560" y="464"/>
                        <a:pt x="561" y="465"/>
                        <a:pt x="563" y="465"/>
                      </a:cubicBezTo>
                      <a:cubicBezTo>
                        <a:pt x="566" y="465"/>
                        <a:pt x="569" y="465"/>
                        <a:pt x="571" y="465"/>
                      </a:cubicBezTo>
                      <a:cubicBezTo>
                        <a:pt x="575" y="465"/>
                        <a:pt x="579" y="465"/>
                        <a:pt x="583" y="465"/>
                      </a:cubicBezTo>
                      <a:cubicBezTo>
                        <a:pt x="593" y="466"/>
                        <a:pt x="602" y="472"/>
                        <a:pt x="604" y="481"/>
                      </a:cubicBezTo>
                      <a:cubicBezTo>
                        <a:pt x="609" y="497"/>
                        <a:pt x="597" y="509"/>
                        <a:pt x="586" y="510"/>
                      </a:cubicBezTo>
                      <a:cubicBezTo>
                        <a:pt x="584" y="510"/>
                        <a:pt x="581" y="511"/>
                        <a:pt x="579" y="511"/>
                      </a:cubicBezTo>
                      <a:cubicBezTo>
                        <a:pt x="550" y="511"/>
                        <a:pt x="521" y="511"/>
                        <a:pt x="493" y="511"/>
                      </a:cubicBezTo>
                      <a:cubicBezTo>
                        <a:pt x="491" y="511"/>
                        <a:pt x="489" y="510"/>
                        <a:pt x="487" y="510"/>
                      </a:cubicBezTo>
                      <a:cubicBezTo>
                        <a:pt x="477" y="509"/>
                        <a:pt x="468" y="501"/>
                        <a:pt x="467" y="491"/>
                      </a:cubicBezTo>
                      <a:cubicBezTo>
                        <a:pt x="466" y="483"/>
                        <a:pt x="470" y="472"/>
                        <a:pt x="480" y="467"/>
                      </a:cubicBezTo>
                      <a:cubicBezTo>
                        <a:pt x="484" y="466"/>
                        <a:pt x="487" y="465"/>
                        <a:pt x="490" y="465"/>
                      </a:cubicBezTo>
                      <a:cubicBezTo>
                        <a:pt x="496" y="465"/>
                        <a:pt x="502" y="465"/>
                        <a:pt x="509" y="465"/>
                      </a:cubicBezTo>
                      <a:cubicBezTo>
                        <a:pt x="510" y="465"/>
                        <a:pt x="512" y="465"/>
                        <a:pt x="513" y="464"/>
                      </a:cubicBezTo>
                      <a:cubicBezTo>
                        <a:pt x="514" y="464"/>
                        <a:pt x="514" y="464"/>
                        <a:pt x="514" y="464"/>
                      </a:cubicBezTo>
                      <a:cubicBezTo>
                        <a:pt x="514" y="463"/>
                        <a:pt x="514" y="463"/>
                        <a:pt x="514" y="462"/>
                      </a:cubicBezTo>
                      <a:cubicBezTo>
                        <a:pt x="514" y="460"/>
                        <a:pt x="514" y="457"/>
                        <a:pt x="514" y="455"/>
                      </a:cubicBezTo>
                      <a:cubicBezTo>
                        <a:pt x="514" y="416"/>
                        <a:pt x="514" y="377"/>
                        <a:pt x="514" y="338"/>
                      </a:cubicBezTo>
                      <a:cubicBezTo>
                        <a:pt x="514" y="336"/>
                        <a:pt x="514" y="333"/>
                        <a:pt x="514" y="330"/>
                      </a:cubicBezTo>
                      <a:cubicBezTo>
                        <a:pt x="513" y="329"/>
                        <a:pt x="513" y="329"/>
                        <a:pt x="513" y="329"/>
                      </a:cubicBezTo>
                      <a:cubicBezTo>
                        <a:pt x="512" y="329"/>
                        <a:pt x="511" y="328"/>
                        <a:pt x="510" y="328"/>
                      </a:cubicBezTo>
                      <a:cubicBezTo>
                        <a:pt x="506" y="329"/>
                        <a:pt x="502" y="329"/>
                        <a:pt x="498" y="329"/>
                      </a:cubicBezTo>
                      <a:cubicBezTo>
                        <a:pt x="496" y="329"/>
                        <a:pt x="494" y="329"/>
                        <a:pt x="493" y="329"/>
                      </a:cubicBezTo>
                      <a:cubicBezTo>
                        <a:pt x="482" y="328"/>
                        <a:pt x="472" y="319"/>
                        <a:pt x="471" y="307"/>
                      </a:cubicBezTo>
                      <a:cubicBezTo>
                        <a:pt x="471" y="293"/>
                        <a:pt x="482" y="284"/>
                        <a:pt x="493" y="284"/>
                      </a:cubicBezTo>
                      <a:cubicBezTo>
                        <a:pt x="495" y="284"/>
                        <a:pt x="496" y="284"/>
                        <a:pt x="497" y="284"/>
                      </a:cubicBezTo>
                      <a:cubicBezTo>
                        <a:pt x="509" y="283"/>
                        <a:pt x="521" y="283"/>
                        <a:pt x="533" y="283"/>
                      </a:cubicBezTo>
                      <a:close/>
                      <a:moveTo>
                        <a:pt x="729" y="283"/>
                      </a:moveTo>
                      <a:cubicBezTo>
                        <a:pt x="732" y="283"/>
                        <a:pt x="735" y="283"/>
                        <a:pt x="737" y="283"/>
                      </a:cubicBezTo>
                      <a:cubicBezTo>
                        <a:pt x="746" y="285"/>
                        <a:pt x="756" y="293"/>
                        <a:pt x="756" y="304"/>
                      </a:cubicBezTo>
                      <a:cubicBezTo>
                        <a:pt x="756" y="305"/>
                        <a:pt x="756" y="306"/>
                        <a:pt x="756" y="307"/>
                      </a:cubicBezTo>
                      <a:cubicBezTo>
                        <a:pt x="756" y="332"/>
                        <a:pt x="756" y="358"/>
                        <a:pt x="756" y="384"/>
                      </a:cubicBezTo>
                      <a:cubicBezTo>
                        <a:pt x="756" y="384"/>
                        <a:pt x="756" y="384"/>
                        <a:pt x="756" y="384"/>
                      </a:cubicBezTo>
                      <a:cubicBezTo>
                        <a:pt x="756" y="407"/>
                        <a:pt x="756" y="431"/>
                        <a:pt x="756" y="455"/>
                      </a:cubicBezTo>
                      <a:cubicBezTo>
                        <a:pt x="756" y="457"/>
                        <a:pt x="756" y="459"/>
                        <a:pt x="756" y="462"/>
                      </a:cubicBezTo>
                      <a:cubicBezTo>
                        <a:pt x="756" y="464"/>
                        <a:pt x="757" y="465"/>
                        <a:pt x="759" y="465"/>
                      </a:cubicBezTo>
                      <a:cubicBezTo>
                        <a:pt x="762" y="465"/>
                        <a:pt x="765" y="465"/>
                        <a:pt x="768" y="465"/>
                      </a:cubicBezTo>
                      <a:cubicBezTo>
                        <a:pt x="772" y="465"/>
                        <a:pt x="775" y="465"/>
                        <a:pt x="779" y="465"/>
                      </a:cubicBezTo>
                      <a:cubicBezTo>
                        <a:pt x="789" y="466"/>
                        <a:pt x="798" y="472"/>
                        <a:pt x="800" y="481"/>
                      </a:cubicBezTo>
                      <a:cubicBezTo>
                        <a:pt x="805" y="497"/>
                        <a:pt x="794" y="509"/>
                        <a:pt x="782" y="510"/>
                      </a:cubicBezTo>
                      <a:cubicBezTo>
                        <a:pt x="780" y="510"/>
                        <a:pt x="777" y="511"/>
                        <a:pt x="775" y="511"/>
                      </a:cubicBezTo>
                      <a:cubicBezTo>
                        <a:pt x="746" y="511"/>
                        <a:pt x="718" y="511"/>
                        <a:pt x="689" y="511"/>
                      </a:cubicBezTo>
                      <a:cubicBezTo>
                        <a:pt x="687" y="511"/>
                        <a:pt x="685" y="510"/>
                        <a:pt x="683" y="510"/>
                      </a:cubicBezTo>
                      <a:cubicBezTo>
                        <a:pt x="673" y="509"/>
                        <a:pt x="664" y="501"/>
                        <a:pt x="663" y="491"/>
                      </a:cubicBezTo>
                      <a:cubicBezTo>
                        <a:pt x="662" y="483"/>
                        <a:pt x="666" y="472"/>
                        <a:pt x="676" y="467"/>
                      </a:cubicBezTo>
                      <a:cubicBezTo>
                        <a:pt x="680" y="466"/>
                        <a:pt x="683" y="465"/>
                        <a:pt x="686" y="465"/>
                      </a:cubicBezTo>
                      <a:cubicBezTo>
                        <a:pt x="692" y="465"/>
                        <a:pt x="698" y="465"/>
                        <a:pt x="705" y="465"/>
                      </a:cubicBezTo>
                      <a:cubicBezTo>
                        <a:pt x="706" y="465"/>
                        <a:pt x="708" y="465"/>
                        <a:pt x="709" y="464"/>
                      </a:cubicBezTo>
                      <a:cubicBezTo>
                        <a:pt x="710" y="464"/>
                        <a:pt x="710" y="464"/>
                        <a:pt x="710" y="464"/>
                      </a:cubicBezTo>
                      <a:cubicBezTo>
                        <a:pt x="710" y="463"/>
                        <a:pt x="710" y="463"/>
                        <a:pt x="710" y="462"/>
                      </a:cubicBezTo>
                      <a:cubicBezTo>
                        <a:pt x="710" y="460"/>
                        <a:pt x="710" y="457"/>
                        <a:pt x="710" y="455"/>
                      </a:cubicBezTo>
                      <a:cubicBezTo>
                        <a:pt x="710" y="416"/>
                        <a:pt x="710" y="377"/>
                        <a:pt x="710" y="338"/>
                      </a:cubicBezTo>
                      <a:cubicBezTo>
                        <a:pt x="710" y="336"/>
                        <a:pt x="710" y="333"/>
                        <a:pt x="710" y="330"/>
                      </a:cubicBezTo>
                      <a:cubicBezTo>
                        <a:pt x="709" y="329"/>
                        <a:pt x="709" y="329"/>
                        <a:pt x="709" y="329"/>
                      </a:cubicBezTo>
                      <a:cubicBezTo>
                        <a:pt x="708" y="329"/>
                        <a:pt x="707" y="328"/>
                        <a:pt x="706" y="328"/>
                      </a:cubicBezTo>
                      <a:cubicBezTo>
                        <a:pt x="702" y="329"/>
                        <a:pt x="698" y="329"/>
                        <a:pt x="694" y="329"/>
                      </a:cubicBezTo>
                      <a:cubicBezTo>
                        <a:pt x="692" y="329"/>
                        <a:pt x="690" y="329"/>
                        <a:pt x="689" y="329"/>
                      </a:cubicBezTo>
                      <a:cubicBezTo>
                        <a:pt x="679" y="328"/>
                        <a:pt x="668" y="319"/>
                        <a:pt x="668" y="307"/>
                      </a:cubicBezTo>
                      <a:cubicBezTo>
                        <a:pt x="668" y="293"/>
                        <a:pt x="679" y="284"/>
                        <a:pt x="689" y="284"/>
                      </a:cubicBezTo>
                      <a:cubicBezTo>
                        <a:pt x="691" y="284"/>
                        <a:pt x="692" y="284"/>
                        <a:pt x="693" y="284"/>
                      </a:cubicBezTo>
                      <a:cubicBezTo>
                        <a:pt x="705" y="283"/>
                        <a:pt x="717" y="283"/>
                        <a:pt x="729" y="283"/>
                      </a:cubicBezTo>
                      <a:close/>
                      <a:moveTo>
                        <a:pt x="273" y="557"/>
                      </a:moveTo>
                      <a:cubicBezTo>
                        <a:pt x="276" y="557"/>
                        <a:pt x="278" y="558"/>
                        <a:pt x="281" y="558"/>
                      </a:cubicBezTo>
                      <a:cubicBezTo>
                        <a:pt x="290" y="559"/>
                        <a:pt x="299" y="568"/>
                        <a:pt x="300" y="578"/>
                      </a:cubicBezTo>
                      <a:cubicBezTo>
                        <a:pt x="300" y="579"/>
                        <a:pt x="300" y="580"/>
                        <a:pt x="300" y="581"/>
                      </a:cubicBezTo>
                      <a:cubicBezTo>
                        <a:pt x="300" y="607"/>
                        <a:pt x="300" y="632"/>
                        <a:pt x="300" y="658"/>
                      </a:cubicBezTo>
                      <a:cubicBezTo>
                        <a:pt x="300" y="658"/>
                        <a:pt x="300" y="658"/>
                        <a:pt x="300" y="658"/>
                      </a:cubicBezTo>
                      <a:cubicBezTo>
                        <a:pt x="300" y="682"/>
                        <a:pt x="300" y="705"/>
                        <a:pt x="300" y="729"/>
                      </a:cubicBezTo>
                      <a:cubicBezTo>
                        <a:pt x="300" y="731"/>
                        <a:pt x="300" y="734"/>
                        <a:pt x="300" y="737"/>
                      </a:cubicBezTo>
                      <a:cubicBezTo>
                        <a:pt x="300" y="738"/>
                        <a:pt x="301" y="740"/>
                        <a:pt x="303" y="740"/>
                      </a:cubicBezTo>
                      <a:cubicBezTo>
                        <a:pt x="305" y="740"/>
                        <a:pt x="308" y="740"/>
                        <a:pt x="311" y="740"/>
                      </a:cubicBezTo>
                      <a:cubicBezTo>
                        <a:pt x="315" y="740"/>
                        <a:pt x="319" y="740"/>
                        <a:pt x="323" y="740"/>
                      </a:cubicBezTo>
                      <a:cubicBezTo>
                        <a:pt x="333" y="740"/>
                        <a:pt x="341" y="747"/>
                        <a:pt x="344" y="756"/>
                      </a:cubicBezTo>
                      <a:cubicBezTo>
                        <a:pt x="349" y="771"/>
                        <a:pt x="337" y="783"/>
                        <a:pt x="326" y="785"/>
                      </a:cubicBezTo>
                      <a:cubicBezTo>
                        <a:pt x="323" y="785"/>
                        <a:pt x="321" y="785"/>
                        <a:pt x="319" y="785"/>
                      </a:cubicBezTo>
                      <a:cubicBezTo>
                        <a:pt x="290" y="785"/>
                        <a:pt x="261" y="785"/>
                        <a:pt x="232" y="785"/>
                      </a:cubicBezTo>
                      <a:cubicBezTo>
                        <a:pt x="230" y="785"/>
                        <a:pt x="228" y="785"/>
                        <a:pt x="226" y="785"/>
                      </a:cubicBezTo>
                      <a:cubicBezTo>
                        <a:pt x="217" y="784"/>
                        <a:pt x="208" y="775"/>
                        <a:pt x="207" y="766"/>
                      </a:cubicBezTo>
                      <a:cubicBezTo>
                        <a:pt x="205" y="757"/>
                        <a:pt x="209" y="747"/>
                        <a:pt x="220" y="742"/>
                      </a:cubicBezTo>
                      <a:cubicBezTo>
                        <a:pt x="223" y="740"/>
                        <a:pt x="226" y="740"/>
                        <a:pt x="230" y="740"/>
                      </a:cubicBezTo>
                      <a:cubicBezTo>
                        <a:pt x="236" y="740"/>
                        <a:pt x="242" y="740"/>
                        <a:pt x="248" y="740"/>
                      </a:cubicBezTo>
                      <a:cubicBezTo>
                        <a:pt x="249" y="740"/>
                        <a:pt x="251" y="739"/>
                        <a:pt x="253" y="739"/>
                      </a:cubicBezTo>
                      <a:cubicBezTo>
                        <a:pt x="253" y="738"/>
                        <a:pt x="253" y="738"/>
                        <a:pt x="253" y="738"/>
                      </a:cubicBezTo>
                      <a:cubicBezTo>
                        <a:pt x="254" y="738"/>
                        <a:pt x="254" y="737"/>
                        <a:pt x="254" y="737"/>
                      </a:cubicBezTo>
                      <a:cubicBezTo>
                        <a:pt x="254" y="734"/>
                        <a:pt x="254" y="732"/>
                        <a:pt x="254" y="730"/>
                      </a:cubicBezTo>
                      <a:cubicBezTo>
                        <a:pt x="254" y="691"/>
                        <a:pt x="254" y="652"/>
                        <a:pt x="254" y="613"/>
                      </a:cubicBezTo>
                      <a:cubicBezTo>
                        <a:pt x="254" y="610"/>
                        <a:pt x="254" y="607"/>
                        <a:pt x="253" y="605"/>
                      </a:cubicBezTo>
                      <a:cubicBezTo>
                        <a:pt x="253" y="604"/>
                        <a:pt x="253" y="604"/>
                        <a:pt x="253" y="604"/>
                      </a:cubicBezTo>
                      <a:cubicBezTo>
                        <a:pt x="251" y="603"/>
                        <a:pt x="251" y="603"/>
                        <a:pt x="250" y="603"/>
                      </a:cubicBezTo>
                      <a:cubicBezTo>
                        <a:pt x="246" y="603"/>
                        <a:pt x="242" y="603"/>
                        <a:pt x="238" y="603"/>
                      </a:cubicBezTo>
                      <a:cubicBezTo>
                        <a:pt x="236" y="603"/>
                        <a:pt x="234" y="603"/>
                        <a:pt x="232" y="603"/>
                      </a:cubicBezTo>
                      <a:cubicBezTo>
                        <a:pt x="222" y="603"/>
                        <a:pt x="212" y="594"/>
                        <a:pt x="211" y="581"/>
                      </a:cubicBezTo>
                      <a:cubicBezTo>
                        <a:pt x="211" y="568"/>
                        <a:pt x="222" y="559"/>
                        <a:pt x="233" y="558"/>
                      </a:cubicBezTo>
                      <a:cubicBezTo>
                        <a:pt x="234" y="558"/>
                        <a:pt x="235" y="558"/>
                        <a:pt x="236" y="558"/>
                      </a:cubicBezTo>
                      <a:cubicBezTo>
                        <a:pt x="248" y="558"/>
                        <a:pt x="261" y="558"/>
                        <a:pt x="273" y="55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244"/>
                <p:cNvSpPr>
                  <a:spLocks noEditPoints="1"/>
                </p:cNvSpPr>
                <p:nvPr/>
              </p:nvSpPr>
              <p:spPr bwMode="auto">
                <a:xfrm>
                  <a:off x="5135745" y="2210498"/>
                  <a:ext cx="352985" cy="350330"/>
                </a:xfrm>
                <a:custGeom>
                  <a:avLst/>
                  <a:gdLst>
                    <a:gd name="T0" fmla="*/ 488 w 977"/>
                    <a:gd name="T1" fmla="*/ 969 h 969"/>
                    <a:gd name="T2" fmla="*/ 0 w 977"/>
                    <a:gd name="T3" fmla="*/ 484 h 969"/>
                    <a:gd name="T4" fmla="*/ 488 w 977"/>
                    <a:gd name="T5" fmla="*/ 0 h 969"/>
                    <a:gd name="T6" fmla="*/ 977 w 977"/>
                    <a:gd name="T7" fmla="*/ 484 h 969"/>
                    <a:gd name="T8" fmla="*/ 488 w 977"/>
                    <a:gd name="T9" fmla="*/ 969 h 969"/>
                    <a:gd name="T10" fmla="*/ 488 w 977"/>
                    <a:gd name="T11" fmla="*/ 116 h 969"/>
                    <a:gd name="T12" fmla="*/ 115 w 977"/>
                    <a:gd name="T13" fmla="*/ 484 h 969"/>
                    <a:gd name="T14" fmla="*/ 488 w 977"/>
                    <a:gd name="T15" fmla="*/ 853 h 969"/>
                    <a:gd name="T16" fmla="*/ 862 w 977"/>
                    <a:gd name="T17" fmla="*/ 484 h 969"/>
                    <a:gd name="T18" fmla="*/ 488 w 977"/>
                    <a:gd name="T19" fmla="*/ 116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7" h="969">
                      <a:moveTo>
                        <a:pt x="488" y="969"/>
                      </a:moveTo>
                      <a:cubicBezTo>
                        <a:pt x="219" y="969"/>
                        <a:pt x="0" y="751"/>
                        <a:pt x="0" y="484"/>
                      </a:cubicBezTo>
                      <a:cubicBezTo>
                        <a:pt x="0" y="217"/>
                        <a:pt x="219" y="0"/>
                        <a:pt x="488" y="0"/>
                      </a:cubicBezTo>
                      <a:cubicBezTo>
                        <a:pt x="758" y="0"/>
                        <a:pt x="977" y="217"/>
                        <a:pt x="977" y="484"/>
                      </a:cubicBezTo>
                      <a:cubicBezTo>
                        <a:pt x="977" y="751"/>
                        <a:pt x="758" y="969"/>
                        <a:pt x="488" y="969"/>
                      </a:cubicBezTo>
                      <a:close/>
                      <a:moveTo>
                        <a:pt x="488" y="116"/>
                      </a:moveTo>
                      <a:cubicBezTo>
                        <a:pt x="282" y="116"/>
                        <a:pt x="115" y="281"/>
                        <a:pt x="115" y="484"/>
                      </a:cubicBezTo>
                      <a:cubicBezTo>
                        <a:pt x="115" y="688"/>
                        <a:pt x="282" y="853"/>
                        <a:pt x="488" y="853"/>
                      </a:cubicBezTo>
                      <a:cubicBezTo>
                        <a:pt x="695" y="853"/>
                        <a:pt x="862" y="688"/>
                        <a:pt x="862" y="484"/>
                      </a:cubicBezTo>
                      <a:cubicBezTo>
                        <a:pt x="862" y="281"/>
                        <a:pt x="695" y="116"/>
                        <a:pt x="488" y="1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245"/>
                <p:cNvSpPr>
                  <a:spLocks/>
                </p:cNvSpPr>
                <p:nvPr/>
              </p:nvSpPr>
              <p:spPr bwMode="auto">
                <a:xfrm>
                  <a:off x="5397608" y="2474130"/>
                  <a:ext cx="189320" cy="180473"/>
                </a:xfrm>
                <a:custGeom>
                  <a:avLst/>
                  <a:gdLst>
                    <a:gd name="T0" fmla="*/ 444 w 524"/>
                    <a:gd name="T1" fmla="*/ 497 h 497"/>
                    <a:gd name="T2" fmla="*/ 395 w 524"/>
                    <a:gd name="T3" fmla="*/ 478 h 497"/>
                    <a:gd name="T4" fmla="*/ 30 w 524"/>
                    <a:gd name="T5" fmla="*/ 132 h 497"/>
                    <a:gd name="T6" fmla="*/ 27 w 524"/>
                    <a:gd name="T7" fmla="*/ 30 h 497"/>
                    <a:gd name="T8" fmla="*/ 129 w 524"/>
                    <a:gd name="T9" fmla="*/ 27 h 497"/>
                    <a:gd name="T10" fmla="*/ 493 w 524"/>
                    <a:gd name="T11" fmla="*/ 373 h 497"/>
                    <a:gd name="T12" fmla="*/ 496 w 524"/>
                    <a:gd name="T13" fmla="*/ 475 h 497"/>
                    <a:gd name="T14" fmla="*/ 444 w 524"/>
                    <a:gd name="T15" fmla="*/ 497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497">
                      <a:moveTo>
                        <a:pt x="444" y="497"/>
                      </a:moveTo>
                      <a:cubicBezTo>
                        <a:pt x="426" y="497"/>
                        <a:pt x="409" y="491"/>
                        <a:pt x="395" y="478"/>
                      </a:cubicBezTo>
                      <a:cubicBezTo>
                        <a:pt x="30" y="132"/>
                        <a:pt x="30" y="132"/>
                        <a:pt x="30" y="132"/>
                      </a:cubicBezTo>
                      <a:cubicBezTo>
                        <a:pt x="2" y="105"/>
                        <a:pt x="0" y="59"/>
                        <a:pt x="27" y="30"/>
                      </a:cubicBezTo>
                      <a:cubicBezTo>
                        <a:pt x="55" y="1"/>
                        <a:pt x="100" y="0"/>
                        <a:pt x="129" y="27"/>
                      </a:cubicBezTo>
                      <a:cubicBezTo>
                        <a:pt x="493" y="373"/>
                        <a:pt x="493" y="373"/>
                        <a:pt x="493" y="373"/>
                      </a:cubicBezTo>
                      <a:cubicBezTo>
                        <a:pt x="522" y="400"/>
                        <a:pt x="524" y="446"/>
                        <a:pt x="496" y="475"/>
                      </a:cubicBezTo>
                      <a:cubicBezTo>
                        <a:pt x="482" y="490"/>
                        <a:pt x="463" y="497"/>
                        <a:pt x="444" y="4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7" name="Group 246"/>
                <p:cNvGrpSpPr/>
                <p:nvPr/>
              </p:nvGrpSpPr>
              <p:grpSpPr>
                <a:xfrm>
                  <a:off x="5282640" y="2275944"/>
                  <a:ext cx="45719" cy="221370"/>
                  <a:chOff x="3432396" y="2089691"/>
                  <a:chExt cx="59954" cy="290295"/>
                </a:xfrm>
                <a:solidFill>
                  <a:schemeClr val="bg1">
                    <a:lumMod val="90000"/>
                    <a:lumOff val="10000"/>
                  </a:schemeClr>
                </a:solidFill>
              </p:grpSpPr>
              <p:sp>
                <p:nvSpPr>
                  <p:cNvPr id="248" name="Oval 146"/>
                  <p:cNvSpPr>
                    <a:spLocks noChangeArrowheads="1"/>
                  </p:cNvSpPr>
                  <p:nvPr/>
                </p:nvSpPr>
                <p:spPr bwMode="auto">
                  <a:xfrm>
                    <a:off x="3432396" y="2321502"/>
                    <a:ext cx="59954" cy="5848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47"/>
                  <p:cNvSpPr>
                    <a:spLocks/>
                  </p:cNvSpPr>
                  <p:nvPr/>
                </p:nvSpPr>
                <p:spPr bwMode="auto">
                  <a:xfrm>
                    <a:off x="3435827" y="2089691"/>
                    <a:ext cx="53093" cy="192277"/>
                  </a:xfrm>
                  <a:custGeom>
                    <a:avLst/>
                    <a:gdLst>
                      <a:gd name="T0" fmla="*/ 133 w 266"/>
                      <a:gd name="T1" fmla="*/ 0 h 985"/>
                      <a:gd name="T2" fmla="*/ 133 w 266"/>
                      <a:gd name="T3" fmla="*/ 0 h 985"/>
                      <a:gd name="T4" fmla="*/ 0 w 266"/>
                      <a:gd name="T5" fmla="*/ 133 h 985"/>
                      <a:gd name="T6" fmla="*/ 0 w 266"/>
                      <a:gd name="T7" fmla="*/ 853 h 985"/>
                      <a:gd name="T8" fmla="*/ 133 w 266"/>
                      <a:gd name="T9" fmla="*/ 985 h 985"/>
                      <a:gd name="T10" fmla="*/ 133 w 266"/>
                      <a:gd name="T11" fmla="*/ 985 h 985"/>
                      <a:gd name="T12" fmla="*/ 266 w 266"/>
                      <a:gd name="T13" fmla="*/ 853 h 985"/>
                      <a:gd name="T14" fmla="*/ 266 w 266"/>
                      <a:gd name="T15" fmla="*/ 133 h 985"/>
                      <a:gd name="T16" fmla="*/ 133 w 266"/>
                      <a:gd name="T17" fmla="*/ 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6" h="985">
                        <a:moveTo>
                          <a:pt x="133" y="0"/>
                        </a:moveTo>
                        <a:cubicBezTo>
                          <a:pt x="133" y="0"/>
                          <a:pt x="133" y="0"/>
                          <a:pt x="133" y="0"/>
                        </a:cubicBezTo>
                        <a:cubicBezTo>
                          <a:pt x="60" y="0"/>
                          <a:pt x="0" y="59"/>
                          <a:pt x="0" y="133"/>
                        </a:cubicBezTo>
                        <a:cubicBezTo>
                          <a:pt x="0" y="853"/>
                          <a:pt x="0" y="853"/>
                          <a:pt x="0" y="853"/>
                        </a:cubicBezTo>
                        <a:cubicBezTo>
                          <a:pt x="0" y="926"/>
                          <a:pt x="60" y="985"/>
                          <a:pt x="133" y="985"/>
                        </a:cubicBezTo>
                        <a:cubicBezTo>
                          <a:pt x="133" y="985"/>
                          <a:pt x="133" y="985"/>
                          <a:pt x="133" y="985"/>
                        </a:cubicBezTo>
                        <a:cubicBezTo>
                          <a:pt x="206" y="985"/>
                          <a:pt x="266" y="926"/>
                          <a:pt x="266" y="853"/>
                        </a:cubicBezTo>
                        <a:cubicBezTo>
                          <a:pt x="266" y="133"/>
                          <a:pt x="266" y="133"/>
                          <a:pt x="266" y="133"/>
                        </a:cubicBezTo>
                        <a:cubicBezTo>
                          <a:pt x="266" y="59"/>
                          <a:pt x="206"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21" name="Group 20"/>
            <p:cNvGrpSpPr/>
            <p:nvPr/>
          </p:nvGrpSpPr>
          <p:grpSpPr>
            <a:xfrm>
              <a:off x="4972050" y="3357217"/>
              <a:ext cx="3860223" cy="733338"/>
              <a:chOff x="4972050" y="3357217"/>
              <a:chExt cx="3860223" cy="733338"/>
            </a:xfrm>
          </p:grpSpPr>
          <p:sp>
            <p:nvSpPr>
              <p:cNvPr id="213" name="TextBox 212">
                <a:extLst>
                  <a:ext uri="{FF2B5EF4-FFF2-40B4-BE49-F238E27FC236}">
                    <a16:creationId xmlns:a16="http://schemas.microsoft.com/office/drawing/2014/main" id="{ECCE8833-2818-4715-9F55-355D46E950E7}"/>
                  </a:ext>
                </a:extLst>
              </p:cNvPr>
              <p:cNvSpPr txBox="1"/>
              <p:nvPr/>
            </p:nvSpPr>
            <p:spPr>
              <a:xfrm>
                <a:off x="4972050" y="3357217"/>
                <a:ext cx="3860223" cy="733338"/>
              </a:xfrm>
              <a:prstGeom prst="roundRect">
                <a:avLst>
                  <a:gd name="adj" fmla="val 50000"/>
                </a:avLst>
              </a:prstGeom>
              <a:solidFill>
                <a:schemeClr val="accent5"/>
              </a:solidFill>
            </p:spPr>
            <p:txBody>
              <a:bodyPr wrap="square" lIns="828000" tIns="72000" rIns="36000" bIns="72000" anchor="ctr">
                <a:noAutofit/>
              </a:bodyPr>
              <a:lstStyle/>
              <a:p>
                <a:pPr>
                  <a:lnSpc>
                    <a:spcPct val="90000"/>
                  </a:lnSpc>
                </a:pPr>
                <a:r>
                  <a:rPr lang="en-US" sz="1200" dirty="0">
                    <a:solidFill>
                      <a:schemeClr val="bg2"/>
                    </a:solidFill>
                    <a:latin typeface="+mj-lt"/>
                  </a:rPr>
                  <a:t>Delay in service-request delivery due</a:t>
                </a:r>
                <a:br>
                  <a:rPr lang="en-US" sz="1200" dirty="0">
                    <a:solidFill>
                      <a:schemeClr val="bg2"/>
                    </a:solidFill>
                    <a:latin typeface="+mj-lt"/>
                  </a:rPr>
                </a:br>
                <a:r>
                  <a:rPr lang="en-US" sz="1200" dirty="0">
                    <a:solidFill>
                      <a:schemeClr val="bg2"/>
                    </a:solidFill>
                    <a:latin typeface="+mj-lt"/>
                  </a:rPr>
                  <a:t>to lack of common platform between network teams and users</a:t>
                </a:r>
              </a:p>
            </p:txBody>
          </p:sp>
          <p:grpSp>
            <p:nvGrpSpPr>
              <p:cNvPr id="250" name="Group 249"/>
              <p:cNvGrpSpPr/>
              <p:nvPr/>
            </p:nvGrpSpPr>
            <p:grpSpPr>
              <a:xfrm>
                <a:off x="5181108" y="3501834"/>
                <a:ext cx="433000" cy="444104"/>
                <a:chOff x="4386263" y="2381250"/>
                <a:chExt cx="371475" cy="381001"/>
              </a:xfrm>
              <a:solidFill>
                <a:schemeClr val="accent1"/>
              </a:solidFill>
            </p:grpSpPr>
            <p:sp>
              <p:nvSpPr>
                <p:cNvPr id="251" name="Freeform 13"/>
                <p:cNvSpPr>
                  <a:spLocks/>
                </p:cNvSpPr>
                <p:nvPr/>
              </p:nvSpPr>
              <p:spPr bwMode="auto">
                <a:xfrm>
                  <a:off x="4386263" y="2405063"/>
                  <a:ext cx="371475" cy="357188"/>
                </a:xfrm>
                <a:custGeom>
                  <a:avLst/>
                  <a:gdLst>
                    <a:gd name="T0" fmla="*/ 64 w 96"/>
                    <a:gd name="T1" fmla="*/ 0 h 93"/>
                    <a:gd name="T2" fmla="*/ 64 w 96"/>
                    <a:gd name="T3" fmla="*/ 3 h 93"/>
                    <a:gd name="T4" fmla="*/ 61 w 96"/>
                    <a:gd name="T5" fmla="*/ 12 h 93"/>
                    <a:gd name="T6" fmla="*/ 84 w 96"/>
                    <a:gd name="T7" fmla="*/ 45 h 93"/>
                    <a:gd name="T8" fmla="*/ 48 w 96"/>
                    <a:gd name="T9" fmla="*/ 81 h 93"/>
                    <a:gd name="T10" fmla="*/ 12 w 96"/>
                    <a:gd name="T11" fmla="*/ 45 h 93"/>
                    <a:gd name="T12" fmla="*/ 20 w 96"/>
                    <a:gd name="T13" fmla="*/ 22 h 93"/>
                    <a:gd name="T14" fmla="*/ 15 w 96"/>
                    <a:gd name="T15" fmla="*/ 10 h 93"/>
                    <a:gd name="T16" fmla="*/ 0 w 96"/>
                    <a:gd name="T17" fmla="*/ 45 h 93"/>
                    <a:gd name="T18" fmla="*/ 48 w 96"/>
                    <a:gd name="T19" fmla="*/ 93 h 93"/>
                    <a:gd name="T20" fmla="*/ 96 w 96"/>
                    <a:gd name="T21" fmla="*/ 45 h 93"/>
                    <a:gd name="T22" fmla="*/ 64 w 96"/>
                    <a:gd name="T2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93">
                      <a:moveTo>
                        <a:pt x="64" y="0"/>
                      </a:moveTo>
                      <a:cubicBezTo>
                        <a:pt x="64" y="1"/>
                        <a:pt x="64" y="2"/>
                        <a:pt x="64" y="3"/>
                      </a:cubicBezTo>
                      <a:cubicBezTo>
                        <a:pt x="64" y="6"/>
                        <a:pt x="63" y="9"/>
                        <a:pt x="61" y="12"/>
                      </a:cubicBezTo>
                      <a:cubicBezTo>
                        <a:pt x="75" y="17"/>
                        <a:pt x="84" y="30"/>
                        <a:pt x="84" y="45"/>
                      </a:cubicBezTo>
                      <a:cubicBezTo>
                        <a:pt x="84" y="65"/>
                        <a:pt x="68" y="81"/>
                        <a:pt x="48" y="81"/>
                      </a:cubicBezTo>
                      <a:cubicBezTo>
                        <a:pt x="28" y="81"/>
                        <a:pt x="12" y="65"/>
                        <a:pt x="12" y="45"/>
                      </a:cubicBezTo>
                      <a:cubicBezTo>
                        <a:pt x="12" y="36"/>
                        <a:pt x="15" y="29"/>
                        <a:pt x="20" y="22"/>
                      </a:cubicBezTo>
                      <a:cubicBezTo>
                        <a:pt x="18" y="18"/>
                        <a:pt x="16" y="14"/>
                        <a:pt x="15" y="10"/>
                      </a:cubicBezTo>
                      <a:cubicBezTo>
                        <a:pt x="6" y="19"/>
                        <a:pt x="0" y="31"/>
                        <a:pt x="0" y="45"/>
                      </a:cubicBezTo>
                      <a:cubicBezTo>
                        <a:pt x="0" y="72"/>
                        <a:pt x="21" y="93"/>
                        <a:pt x="48" y="93"/>
                      </a:cubicBezTo>
                      <a:cubicBezTo>
                        <a:pt x="75" y="93"/>
                        <a:pt x="96" y="72"/>
                        <a:pt x="96" y="45"/>
                      </a:cubicBezTo>
                      <a:cubicBezTo>
                        <a:pt x="96" y="24"/>
                        <a:pt x="82" y="6"/>
                        <a:pt x="6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2" name="Oval 14"/>
                <p:cNvSpPr>
                  <a:spLocks noChangeArrowheads="1"/>
                </p:cNvSpPr>
                <p:nvPr/>
              </p:nvSpPr>
              <p:spPr bwMode="auto">
                <a:xfrm>
                  <a:off x="4541838" y="2384425"/>
                  <a:ext cx="61913" cy="6191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3" name="Freeform 15"/>
                <p:cNvSpPr>
                  <a:spLocks/>
                </p:cNvSpPr>
                <p:nvPr/>
              </p:nvSpPr>
              <p:spPr bwMode="auto">
                <a:xfrm>
                  <a:off x="4451351" y="2381250"/>
                  <a:ext cx="155575" cy="231775"/>
                </a:xfrm>
                <a:custGeom>
                  <a:avLst/>
                  <a:gdLst>
                    <a:gd name="T0" fmla="*/ 24 w 40"/>
                    <a:gd name="T1" fmla="*/ 55 h 60"/>
                    <a:gd name="T2" fmla="*/ 35 w 40"/>
                    <a:gd name="T3" fmla="*/ 58 h 60"/>
                    <a:gd name="T4" fmla="*/ 38 w 40"/>
                    <a:gd name="T5" fmla="*/ 47 h 60"/>
                    <a:gd name="T6" fmla="*/ 4 w 40"/>
                    <a:gd name="T7" fmla="*/ 2 h 60"/>
                    <a:gd name="T8" fmla="*/ 24 w 40"/>
                    <a:gd name="T9" fmla="*/ 55 h 60"/>
                  </a:gdLst>
                  <a:ahLst/>
                  <a:cxnLst>
                    <a:cxn ang="0">
                      <a:pos x="T0" y="T1"/>
                    </a:cxn>
                    <a:cxn ang="0">
                      <a:pos x="T2" y="T3"/>
                    </a:cxn>
                    <a:cxn ang="0">
                      <a:pos x="T4" y="T5"/>
                    </a:cxn>
                    <a:cxn ang="0">
                      <a:pos x="T6" y="T7"/>
                    </a:cxn>
                    <a:cxn ang="0">
                      <a:pos x="T8" y="T9"/>
                    </a:cxn>
                  </a:cxnLst>
                  <a:rect l="0" t="0" r="r" b="b"/>
                  <a:pathLst>
                    <a:path w="40" h="60">
                      <a:moveTo>
                        <a:pt x="24" y="55"/>
                      </a:moveTo>
                      <a:cubicBezTo>
                        <a:pt x="26" y="59"/>
                        <a:pt x="31" y="60"/>
                        <a:pt x="35" y="58"/>
                      </a:cubicBezTo>
                      <a:cubicBezTo>
                        <a:pt x="39" y="56"/>
                        <a:pt x="40" y="51"/>
                        <a:pt x="38" y="47"/>
                      </a:cubicBezTo>
                      <a:cubicBezTo>
                        <a:pt x="36" y="43"/>
                        <a:pt x="7" y="0"/>
                        <a:pt x="4" y="2"/>
                      </a:cubicBezTo>
                      <a:cubicBezTo>
                        <a:pt x="0" y="4"/>
                        <a:pt x="22" y="51"/>
                        <a:pt x="24" y="5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grpSp>
    </p:spTree>
    <p:extLst>
      <p:ext uri="{BB962C8B-B14F-4D97-AF65-F5344CB8AC3E}">
        <p14:creationId xmlns:p14="http://schemas.microsoft.com/office/powerpoint/2010/main" val="1332174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9">
            <a:extLst>
              <a:ext uri="{FF2B5EF4-FFF2-40B4-BE49-F238E27FC236}">
                <a16:creationId xmlns:a16="http://schemas.microsoft.com/office/drawing/2014/main" id="{2041CF5D-551E-4F83-BFF2-DC80FEA046C5}"/>
              </a:ext>
            </a:extLst>
          </p:cNvPr>
          <p:cNvSpPr/>
          <p:nvPr/>
        </p:nvSpPr>
        <p:spPr>
          <a:xfrm>
            <a:off x="553316" y="2100581"/>
            <a:ext cx="2560320" cy="2512984"/>
          </a:xfrm>
          <a:prstGeom prst="rect">
            <a:avLst/>
          </a:prstGeom>
          <a:solidFill>
            <a:srgbClr val="F2F2F2">
              <a:alpha val="10196"/>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iscoSansTT ExtraLight"/>
              <a:ea typeface="+mn-ea"/>
              <a:cs typeface="+mn-cs"/>
            </a:endParaRPr>
          </a:p>
        </p:txBody>
      </p:sp>
      <p:sp>
        <p:nvSpPr>
          <p:cNvPr id="201" name="Rectangle 200">
            <a:extLst>
              <a:ext uri="{FF2B5EF4-FFF2-40B4-BE49-F238E27FC236}">
                <a16:creationId xmlns:a16="http://schemas.microsoft.com/office/drawing/2014/main" id="{2041CF5D-551E-4F83-BFF2-DC80FEA046C5}"/>
              </a:ext>
            </a:extLst>
          </p:cNvPr>
          <p:cNvSpPr/>
          <p:nvPr/>
        </p:nvSpPr>
        <p:spPr>
          <a:xfrm>
            <a:off x="3311333" y="2100581"/>
            <a:ext cx="2560320" cy="2512984"/>
          </a:xfrm>
          <a:prstGeom prst="rect">
            <a:avLst/>
          </a:prstGeom>
          <a:solidFill>
            <a:srgbClr val="F2F2F2">
              <a:alpha val="10196"/>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iscoSansTT ExtraLight"/>
              <a:ea typeface="+mn-ea"/>
              <a:cs typeface="+mn-cs"/>
            </a:endParaRPr>
          </a:p>
        </p:txBody>
      </p:sp>
      <p:sp>
        <p:nvSpPr>
          <p:cNvPr id="202" name="Rectangle 201">
            <a:extLst>
              <a:ext uri="{FF2B5EF4-FFF2-40B4-BE49-F238E27FC236}">
                <a16:creationId xmlns:a16="http://schemas.microsoft.com/office/drawing/2014/main" id="{2041CF5D-551E-4F83-BFF2-DC80FEA046C5}"/>
              </a:ext>
            </a:extLst>
          </p:cNvPr>
          <p:cNvSpPr/>
          <p:nvPr/>
        </p:nvSpPr>
        <p:spPr>
          <a:xfrm>
            <a:off x="6069774" y="2100581"/>
            <a:ext cx="2560320" cy="2512984"/>
          </a:xfrm>
          <a:prstGeom prst="rect">
            <a:avLst/>
          </a:prstGeom>
          <a:solidFill>
            <a:srgbClr val="F2F2F2">
              <a:alpha val="10196"/>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iscoSansTT ExtraLight"/>
              <a:ea typeface="+mn-ea"/>
              <a:cs typeface="+mn-cs"/>
            </a:endParaRPr>
          </a:p>
        </p:txBody>
      </p:sp>
      <p:sp>
        <p:nvSpPr>
          <p:cNvPr id="181" name="TextBox 180">
            <a:extLst>
              <a:ext uri="{FF2B5EF4-FFF2-40B4-BE49-F238E27FC236}">
                <a16:creationId xmlns:a16="http://schemas.microsoft.com/office/drawing/2014/main" id="{ECCE8833-2818-4715-9F55-355D46E950E7}"/>
              </a:ext>
            </a:extLst>
          </p:cNvPr>
          <p:cNvSpPr txBox="1"/>
          <p:nvPr/>
        </p:nvSpPr>
        <p:spPr>
          <a:xfrm>
            <a:off x="553316" y="1829147"/>
            <a:ext cx="2560320" cy="542866"/>
          </a:xfrm>
          <a:prstGeom prst="roundRect">
            <a:avLst>
              <a:gd name="adj" fmla="val 50000"/>
            </a:avLst>
          </a:prstGeom>
          <a:solidFill>
            <a:schemeClr val="tx2"/>
          </a:solidFill>
        </p:spPr>
        <p:txBody>
          <a:bodyPr wrap="square" tIns="144000" anchor="ctr">
            <a:noAutofit/>
          </a:bodyPr>
          <a:lstStyle/>
          <a:p>
            <a:pPr algn="ctr"/>
            <a:r>
              <a:rPr lang="en-US" sz="1100" b="1" dirty="0">
                <a:solidFill>
                  <a:schemeClr val="bg2"/>
                </a:solidFill>
                <a:latin typeface="+mj-lt"/>
              </a:rPr>
              <a:t>Align Infrastructure with changing business needs</a:t>
            </a:r>
          </a:p>
        </p:txBody>
      </p:sp>
      <p:sp>
        <p:nvSpPr>
          <p:cNvPr id="182" name="TextBox 181">
            <a:extLst>
              <a:ext uri="{FF2B5EF4-FFF2-40B4-BE49-F238E27FC236}">
                <a16:creationId xmlns:a16="http://schemas.microsoft.com/office/drawing/2014/main" id="{A4033E93-137D-41E7-A82D-C8BB5C2F8771}"/>
              </a:ext>
            </a:extLst>
          </p:cNvPr>
          <p:cNvSpPr txBox="1"/>
          <p:nvPr/>
        </p:nvSpPr>
        <p:spPr>
          <a:xfrm>
            <a:off x="3311333" y="1829147"/>
            <a:ext cx="2560320" cy="542866"/>
          </a:xfrm>
          <a:prstGeom prst="roundRect">
            <a:avLst>
              <a:gd name="adj" fmla="val 50000"/>
            </a:avLst>
          </a:prstGeom>
          <a:solidFill>
            <a:schemeClr val="accent2"/>
          </a:solidFill>
        </p:spPr>
        <p:txBody>
          <a:bodyPr wrap="square" tIns="144000" anchor="ctr">
            <a:noAutofit/>
          </a:bodyPr>
          <a:lstStyle/>
          <a:p>
            <a:pPr algn="ctr"/>
            <a:r>
              <a:rPr lang="en-US" sz="1100" b="1" dirty="0">
                <a:solidFill>
                  <a:schemeClr val="bg2"/>
                </a:solidFill>
                <a:latin typeface="+mj-lt"/>
              </a:rPr>
              <a:t>Accelerate service delivery</a:t>
            </a:r>
          </a:p>
        </p:txBody>
      </p:sp>
      <p:sp>
        <p:nvSpPr>
          <p:cNvPr id="183" name="TextBox 182">
            <a:extLst>
              <a:ext uri="{FF2B5EF4-FFF2-40B4-BE49-F238E27FC236}">
                <a16:creationId xmlns:a16="http://schemas.microsoft.com/office/drawing/2014/main" id="{9E6BE68B-650C-4D0F-868D-07F7CC6A5EE8}"/>
              </a:ext>
            </a:extLst>
          </p:cNvPr>
          <p:cNvSpPr txBox="1"/>
          <p:nvPr/>
        </p:nvSpPr>
        <p:spPr>
          <a:xfrm>
            <a:off x="6069350" y="1829147"/>
            <a:ext cx="2561167" cy="542866"/>
          </a:xfrm>
          <a:prstGeom prst="roundRect">
            <a:avLst>
              <a:gd name="adj" fmla="val 50000"/>
            </a:avLst>
          </a:prstGeom>
          <a:solidFill>
            <a:schemeClr val="accent5"/>
          </a:solidFill>
        </p:spPr>
        <p:txBody>
          <a:bodyPr wrap="square" tIns="144000" anchor="ctr">
            <a:noAutofit/>
          </a:bodyPr>
          <a:lstStyle/>
          <a:p>
            <a:pPr algn="ctr"/>
            <a:r>
              <a:rPr lang="en-US" sz="1100" b="1" dirty="0">
                <a:solidFill>
                  <a:schemeClr val="bg2"/>
                </a:solidFill>
                <a:latin typeface="+mj-lt"/>
              </a:rPr>
              <a:t>Prevent outages and adhere</a:t>
            </a:r>
            <a:br>
              <a:rPr lang="en-US" sz="1100" b="1" dirty="0">
                <a:solidFill>
                  <a:schemeClr val="bg2"/>
                </a:solidFill>
                <a:latin typeface="+mj-lt"/>
              </a:rPr>
            </a:br>
            <a:r>
              <a:rPr lang="en-US" sz="1100" b="1" dirty="0">
                <a:solidFill>
                  <a:schemeClr val="bg2"/>
                </a:solidFill>
                <a:latin typeface="+mj-lt"/>
              </a:rPr>
              <a:t>to SLAs</a:t>
            </a:r>
          </a:p>
        </p:txBody>
      </p:sp>
      <p:sp>
        <p:nvSpPr>
          <p:cNvPr id="184" name="Oval 183"/>
          <p:cNvSpPr/>
          <p:nvPr/>
        </p:nvSpPr>
        <p:spPr>
          <a:xfrm>
            <a:off x="1376276" y="1073150"/>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3" name="Oval 192"/>
          <p:cNvSpPr/>
          <p:nvPr/>
        </p:nvSpPr>
        <p:spPr>
          <a:xfrm>
            <a:off x="4134293" y="1073150"/>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6" name="Oval 195"/>
          <p:cNvSpPr/>
          <p:nvPr/>
        </p:nvSpPr>
        <p:spPr>
          <a:xfrm>
            <a:off x="6892734" y="1073150"/>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3" name="TextBox 202">
            <a:extLst>
              <a:ext uri="{FF2B5EF4-FFF2-40B4-BE49-F238E27FC236}">
                <a16:creationId xmlns:a16="http://schemas.microsoft.com/office/drawing/2014/main" id="{2A708B8B-EB4E-4902-9859-26588A2083E9}"/>
              </a:ext>
            </a:extLst>
          </p:cNvPr>
          <p:cNvSpPr txBox="1"/>
          <p:nvPr/>
        </p:nvSpPr>
        <p:spPr>
          <a:xfrm>
            <a:off x="3311333" y="2756969"/>
            <a:ext cx="2560320" cy="1401156"/>
          </a:xfrm>
          <a:prstGeom prst="rect">
            <a:avLst/>
          </a:prstGeom>
          <a:noFill/>
        </p:spPr>
        <p:txBody>
          <a:bodyPr wrap="square" lIns="72000" rIns="72000" rtlCol="0">
            <a:noAutofit/>
          </a:bodyPr>
          <a:lstStyle/>
          <a:p>
            <a:pPr marL="180000" indent="-180000">
              <a:spcBef>
                <a:spcPts val="300"/>
              </a:spcBef>
              <a:spcAft>
                <a:spcPts val="300"/>
              </a:spcAft>
              <a:buClr>
                <a:schemeClr val="tx1"/>
              </a:buClr>
              <a:buFont typeface="Arial" panose="020B0604020202020204" pitchFamily="34" charset="0"/>
              <a:buChar char="•"/>
            </a:pPr>
            <a:r>
              <a:rPr lang="en-US" sz="900" dirty="0">
                <a:latin typeface="+mn-lt"/>
              </a:rPr>
              <a:t>Accelerate network service delivery through service catalogs, change tracking and approvals</a:t>
            </a:r>
          </a:p>
          <a:p>
            <a:pPr marL="180000" indent="-180000">
              <a:spcBef>
                <a:spcPts val="300"/>
              </a:spcBef>
              <a:spcAft>
                <a:spcPts val="300"/>
              </a:spcAft>
              <a:buClr>
                <a:schemeClr val="tx1"/>
              </a:buClr>
              <a:buFont typeface="Arial" panose="020B0604020202020204" pitchFamily="34" charset="0"/>
              <a:buChar char="•"/>
            </a:pPr>
            <a:r>
              <a:rPr lang="en-US" sz="900" dirty="0">
                <a:latin typeface="+mn-lt"/>
              </a:rPr>
              <a:t>Automation workflows (with assurance</a:t>
            </a:r>
            <a:br>
              <a:rPr lang="en-US" sz="900" dirty="0">
                <a:latin typeface="+mn-lt"/>
              </a:rPr>
            </a:br>
            <a:r>
              <a:rPr lang="en-US" sz="900" dirty="0">
                <a:latin typeface="+mn-lt"/>
              </a:rPr>
              <a:t>and approvals) for frequently</a:t>
            </a:r>
            <a:br>
              <a:rPr lang="en-US" sz="900" dirty="0">
                <a:latin typeface="+mn-lt"/>
              </a:rPr>
            </a:br>
            <a:r>
              <a:rPr lang="en-US" sz="900" dirty="0">
                <a:latin typeface="+mn-lt"/>
              </a:rPr>
              <a:t>occurring requests</a:t>
            </a:r>
          </a:p>
          <a:p>
            <a:pPr marL="180000" indent="-180000">
              <a:spcBef>
                <a:spcPts val="300"/>
              </a:spcBef>
              <a:spcAft>
                <a:spcPts val="300"/>
              </a:spcAft>
              <a:buClr>
                <a:schemeClr val="tx1"/>
              </a:buClr>
              <a:buFont typeface="Arial" panose="020B0604020202020204" pitchFamily="34" charset="0"/>
              <a:buChar char="•"/>
            </a:pPr>
            <a:r>
              <a:rPr lang="en-US" sz="900" dirty="0">
                <a:latin typeface="+mn-lt"/>
              </a:rPr>
              <a:t>Schedule automated firmware updates Cisco ACI® </a:t>
            </a:r>
          </a:p>
        </p:txBody>
      </p:sp>
      <p:sp>
        <p:nvSpPr>
          <p:cNvPr id="204" name="TextBox 203">
            <a:extLst>
              <a:ext uri="{FF2B5EF4-FFF2-40B4-BE49-F238E27FC236}">
                <a16:creationId xmlns:a16="http://schemas.microsoft.com/office/drawing/2014/main" id="{48DB13E6-3CD5-4E79-9C4F-F10F8A39B8CA}"/>
              </a:ext>
            </a:extLst>
          </p:cNvPr>
          <p:cNvSpPr txBox="1"/>
          <p:nvPr/>
        </p:nvSpPr>
        <p:spPr>
          <a:xfrm>
            <a:off x="6069774" y="2756968"/>
            <a:ext cx="2560320" cy="1401156"/>
          </a:xfrm>
          <a:prstGeom prst="rect">
            <a:avLst/>
          </a:prstGeom>
          <a:noFill/>
        </p:spPr>
        <p:txBody>
          <a:bodyPr wrap="square" lIns="72000" rIns="72000" rtlCol="0">
            <a:noAutofit/>
          </a:bodyPr>
          <a:lstStyle/>
          <a:p>
            <a:pPr marL="180000" indent="-180000">
              <a:spcBef>
                <a:spcPts val="300"/>
              </a:spcBef>
              <a:spcAft>
                <a:spcPts val="300"/>
              </a:spcAft>
              <a:buClr>
                <a:schemeClr val="tx1"/>
              </a:buClr>
              <a:buFont typeface="Arial" panose="020B0604020202020204" pitchFamily="34" charset="0"/>
              <a:buChar char="•"/>
            </a:pPr>
            <a:r>
              <a:rPr lang="en-US" sz="900" dirty="0">
                <a:latin typeface="+mn-lt"/>
              </a:rPr>
              <a:t>Automate creation, assignment, and prioritization of incidents for system-generated network anomalies </a:t>
            </a:r>
          </a:p>
          <a:p>
            <a:pPr marL="180000" indent="-180000">
              <a:spcBef>
                <a:spcPts val="300"/>
              </a:spcBef>
              <a:spcAft>
                <a:spcPts val="300"/>
              </a:spcAft>
              <a:buClr>
                <a:schemeClr val="tx1"/>
              </a:buClr>
              <a:buFont typeface="Arial" panose="020B0604020202020204" pitchFamily="34" charset="0"/>
              <a:buChar char="•"/>
            </a:pPr>
            <a:r>
              <a:rPr lang="en-US" sz="900" dirty="0">
                <a:latin typeface="+mn-lt"/>
              </a:rPr>
              <a:t>Prioritize incidents impacting critical business services</a:t>
            </a:r>
          </a:p>
          <a:p>
            <a:pPr marL="180000" indent="-180000">
              <a:spcBef>
                <a:spcPts val="300"/>
              </a:spcBef>
              <a:spcAft>
                <a:spcPts val="300"/>
              </a:spcAft>
              <a:buClr>
                <a:schemeClr val="tx1"/>
              </a:buClr>
              <a:buFont typeface="Arial" panose="020B0604020202020204" pitchFamily="34" charset="0"/>
              <a:buChar char="•"/>
            </a:pPr>
            <a:r>
              <a:rPr lang="en-US" sz="900" dirty="0">
                <a:latin typeface="+mn-lt"/>
              </a:rPr>
              <a:t>Adhere to SLAs auto-detection, remediation and reporting of</a:t>
            </a:r>
            <a:br>
              <a:rPr lang="en-US" sz="900" dirty="0">
                <a:latin typeface="+mn-lt"/>
              </a:rPr>
            </a:br>
            <a:r>
              <a:rPr lang="en-US" sz="900" dirty="0">
                <a:latin typeface="+mn-lt"/>
              </a:rPr>
              <a:t>network anomalies</a:t>
            </a:r>
          </a:p>
        </p:txBody>
      </p:sp>
      <p:sp>
        <p:nvSpPr>
          <p:cNvPr id="205" name="TextBox 204">
            <a:extLst>
              <a:ext uri="{FF2B5EF4-FFF2-40B4-BE49-F238E27FC236}">
                <a16:creationId xmlns:a16="http://schemas.microsoft.com/office/drawing/2014/main" id="{1AB3A0D5-8EB1-4EA6-8016-529FAEA0A550}"/>
              </a:ext>
            </a:extLst>
          </p:cNvPr>
          <p:cNvSpPr txBox="1"/>
          <p:nvPr/>
        </p:nvSpPr>
        <p:spPr>
          <a:xfrm>
            <a:off x="553316" y="2756968"/>
            <a:ext cx="2560320" cy="1401156"/>
          </a:xfrm>
          <a:prstGeom prst="rect">
            <a:avLst/>
          </a:prstGeom>
          <a:noFill/>
        </p:spPr>
        <p:txBody>
          <a:bodyPr wrap="square" lIns="72000" rIns="72000" rtlCol="0">
            <a:noAutofit/>
          </a:bodyPr>
          <a:lstStyle/>
          <a:p>
            <a:pPr marL="180000" indent="-180000">
              <a:spcBef>
                <a:spcPts val="300"/>
              </a:spcBef>
              <a:spcAft>
                <a:spcPts val="300"/>
              </a:spcAft>
              <a:buClr>
                <a:schemeClr val="tx1"/>
              </a:buClr>
              <a:buFont typeface="Arial" panose="020B0604020202020204" pitchFamily="34" charset="0"/>
              <a:buChar char="•"/>
            </a:pPr>
            <a:r>
              <a:rPr lang="en-US" sz="900" dirty="0">
                <a:latin typeface="+mn-lt"/>
              </a:rPr>
              <a:t>Accurate, real-time view of the inventory, VMs, and apps</a:t>
            </a:r>
          </a:p>
          <a:p>
            <a:pPr marL="180000" indent="-180000">
              <a:spcBef>
                <a:spcPts val="300"/>
              </a:spcBef>
              <a:spcAft>
                <a:spcPts val="300"/>
              </a:spcAft>
              <a:buClr>
                <a:schemeClr val="tx1"/>
              </a:buClr>
              <a:buFont typeface="Arial" panose="020B0604020202020204" pitchFamily="34" charset="0"/>
              <a:buChar char="•"/>
            </a:pPr>
            <a:r>
              <a:rPr lang="en-US" sz="900" dirty="0">
                <a:latin typeface="+mn-lt"/>
              </a:rPr>
              <a:t>Business services to Infra mapping</a:t>
            </a:r>
          </a:p>
          <a:p>
            <a:pPr marL="180000" indent="-180000">
              <a:spcBef>
                <a:spcPts val="300"/>
              </a:spcBef>
              <a:spcAft>
                <a:spcPts val="300"/>
              </a:spcAft>
              <a:buClr>
                <a:schemeClr val="tx1"/>
              </a:buClr>
              <a:buFont typeface="Arial" panose="020B0604020202020204" pitchFamily="34" charset="0"/>
              <a:buChar char="•"/>
            </a:pPr>
            <a:r>
              <a:rPr lang="en-US" sz="900" dirty="0">
                <a:latin typeface="+mn-lt"/>
              </a:rPr>
              <a:t>Prioritize network services for critical business apps</a:t>
            </a:r>
          </a:p>
          <a:p>
            <a:pPr marL="180000" indent="-180000">
              <a:spcBef>
                <a:spcPts val="300"/>
              </a:spcBef>
              <a:spcAft>
                <a:spcPts val="300"/>
              </a:spcAft>
              <a:buClr>
                <a:schemeClr val="tx1"/>
              </a:buClr>
              <a:buFont typeface="Arial" panose="020B0604020202020204" pitchFamily="34" charset="0"/>
              <a:buChar char="•"/>
            </a:pPr>
            <a:endParaRPr lang="en-US" sz="900" dirty="0">
              <a:latin typeface="+mn-lt"/>
            </a:endParaRPr>
          </a:p>
        </p:txBody>
      </p:sp>
      <p:sp>
        <p:nvSpPr>
          <p:cNvPr id="206" name="Rounded Rectangle 38">
            <a:extLst>
              <a:ext uri="{FF2B5EF4-FFF2-40B4-BE49-F238E27FC236}">
                <a16:creationId xmlns:a16="http://schemas.microsoft.com/office/drawing/2014/main" id="{154091FB-C967-D042-B4B0-CE0BE58962B0}"/>
              </a:ext>
            </a:extLst>
          </p:cNvPr>
          <p:cNvSpPr/>
          <p:nvPr/>
        </p:nvSpPr>
        <p:spPr>
          <a:xfrm>
            <a:off x="553315" y="2433259"/>
            <a:ext cx="8077201" cy="286128"/>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Apps for Cisco Nexus® Dashboard and ServiceNow ITSM/ITOM</a:t>
            </a:r>
          </a:p>
        </p:txBody>
      </p:sp>
      <p:sp>
        <p:nvSpPr>
          <p:cNvPr id="17" name="Round Same Side Corner Rectangle 16"/>
          <p:cNvSpPr/>
          <p:nvPr/>
        </p:nvSpPr>
        <p:spPr>
          <a:xfrm rot="10800000">
            <a:off x="553316" y="4229099"/>
            <a:ext cx="2560320" cy="365415"/>
          </a:xfrm>
          <a:prstGeom prst="round2Same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7" name="Round Same Side Corner Rectangle 206"/>
          <p:cNvSpPr/>
          <p:nvPr/>
        </p:nvSpPr>
        <p:spPr>
          <a:xfrm rot="10800000">
            <a:off x="3311333" y="4229099"/>
            <a:ext cx="2560320" cy="365415"/>
          </a:xfrm>
          <a:prstGeom prst="round2Same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8" name="Round Same Side Corner Rectangle 207"/>
          <p:cNvSpPr/>
          <p:nvPr/>
        </p:nvSpPr>
        <p:spPr>
          <a:xfrm rot="10800000">
            <a:off x="6069774" y="4229099"/>
            <a:ext cx="2560320" cy="365415"/>
          </a:xfrm>
          <a:prstGeom prst="round2SameRect">
            <a:avLst/>
          </a:prstGeom>
          <a:solidFill>
            <a:schemeClr val="accent5">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p:cNvSpPr/>
          <p:nvPr/>
        </p:nvSpPr>
        <p:spPr>
          <a:xfrm>
            <a:off x="1063073" y="4287397"/>
            <a:ext cx="1540806" cy="246221"/>
          </a:xfrm>
          <a:prstGeom prst="rect">
            <a:avLst/>
          </a:prstGeom>
        </p:spPr>
        <p:txBody>
          <a:bodyPr wrap="none">
            <a:spAutoFit/>
          </a:bodyPr>
          <a:lstStyle/>
          <a:p>
            <a:r>
              <a:rPr lang="en-US" sz="1000" b="1" dirty="0">
                <a:solidFill>
                  <a:schemeClr val="bg1"/>
                </a:solidFill>
                <a:latin typeface="+mn-lt"/>
              </a:rPr>
              <a:t>Inventory management </a:t>
            </a:r>
            <a:endParaRPr lang="en-IN" sz="1000" b="1" dirty="0">
              <a:solidFill>
                <a:schemeClr val="bg1"/>
              </a:solidFill>
              <a:latin typeface="+mn-lt"/>
            </a:endParaRPr>
          </a:p>
        </p:txBody>
      </p:sp>
      <p:sp>
        <p:nvSpPr>
          <p:cNvPr id="209" name="Rectangle 208"/>
          <p:cNvSpPr/>
          <p:nvPr/>
        </p:nvSpPr>
        <p:spPr>
          <a:xfrm>
            <a:off x="3655981" y="4287397"/>
            <a:ext cx="1871025" cy="246221"/>
          </a:xfrm>
          <a:prstGeom prst="rect">
            <a:avLst/>
          </a:prstGeom>
        </p:spPr>
        <p:txBody>
          <a:bodyPr wrap="none">
            <a:spAutoFit/>
          </a:bodyPr>
          <a:lstStyle/>
          <a:p>
            <a:r>
              <a:rPr lang="en-US" sz="1000" b="1" dirty="0">
                <a:solidFill>
                  <a:schemeClr val="bg1"/>
                </a:solidFill>
                <a:latin typeface="+mn-lt"/>
              </a:rPr>
              <a:t>Network service automation </a:t>
            </a:r>
            <a:endParaRPr lang="en-IN" sz="1000" b="1" dirty="0">
              <a:solidFill>
                <a:schemeClr val="bg1"/>
              </a:solidFill>
              <a:latin typeface="+mn-lt"/>
            </a:endParaRPr>
          </a:p>
        </p:txBody>
      </p:sp>
      <p:sp>
        <p:nvSpPr>
          <p:cNvPr id="210" name="Rectangle 209"/>
          <p:cNvSpPr/>
          <p:nvPr/>
        </p:nvSpPr>
        <p:spPr>
          <a:xfrm>
            <a:off x="6617201" y="4287397"/>
            <a:ext cx="1465466" cy="246221"/>
          </a:xfrm>
          <a:prstGeom prst="rect">
            <a:avLst/>
          </a:prstGeom>
        </p:spPr>
        <p:txBody>
          <a:bodyPr wrap="none">
            <a:spAutoFit/>
          </a:bodyPr>
          <a:lstStyle/>
          <a:p>
            <a:r>
              <a:rPr lang="en-US" sz="1000" b="1" dirty="0">
                <a:solidFill>
                  <a:schemeClr val="bg1"/>
                </a:solidFill>
                <a:latin typeface="+mn-lt"/>
              </a:rPr>
              <a:t>Incident management </a:t>
            </a:r>
          </a:p>
        </p:txBody>
      </p:sp>
      <p:pic>
        <p:nvPicPr>
          <p:cNvPr id="212" name="Picture 211"/>
          <p:cNvPicPr>
            <a:picLocks noChangeAspect="1"/>
          </p:cNvPicPr>
          <p:nvPr/>
        </p:nvPicPr>
        <p:blipFill>
          <a:blip r:embed="rId2"/>
          <a:stretch>
            <a:fillRect/>
          </a:stretch>
        </p:blipFill>
        <p:spPr>
          <a:xfrm>
            <a:off x="1518285" y="1230631"/>
            <a:ext cx="630382" cy="640080"/>
          </a:xfrm>
          <a:prstGeom prst="rect">
            <a:avLst/>
          </a:prstGeom>
        </p:spPr>
      </p:pic>
      <p:pic>
        <p:nvPicPr>
          <p:cNvPr id="214" name="Picture 213"/>
          <p:cNvPicPr>
            <a:picLocks noChangeAspect="1"/>
          </p:cNvPicPr>
          <p:nvPr/>
        </p:nvPicPr>
        <p:blipFill>
          <a:blip r:embed="rId3"/>
          <a:stretch>
            <a:fillRect/>
          </a:stretch>
        </p:blipFill>
        <p:spPr>
          <a:xfrm>
            <a:off x="4271453" y="1230631"/>
            <a:ext cx="640080" cy="640080"/>
          </a:xfrm>
          <a:prstGeom prst="rect">
            <a:avLst/>
          </a:prstGeom>
        </p:spPr>
      </p:pic>
      <p:pic>
        <p:nvPicPr>
          <p:cNvPr id="26" name="Picture 25">
            <a:extLst>
              <a:ext uri="{FF2B5EF4-FFF2-40B4-BE49-F238E27FC236}">
                <a16:creationId xmlns:a16="http://schemas.microsoft.com/office/drawing/2014/main" id="{82FCB50A-873D-47E3-951B-3DF376AE88F6}"/>
              </a:ext>
            </a:extLst>
          </p:cNvPr>
          <p:cNvPicPr>
            <a:picLocks noChangeAspect="1"/>
          </p:cNvPicPr>
          <p:nvPr/>
        </p:nvPicPr>
        <p:blipFill>
          <a:blip r:embed="rId4"/>
          <a:stretch>
            <a:fillRect/>
          </a:stretch>
        </p:blipFill>
        <p:spPr>
          <a:xfrm>
            <a:off x="7029893" y="1230631"/>
            <a:ext cx="640080" cy="640080"/>
          </a:xfrm>
          <a:prstGeom prst="rect">
            <a:avLst/>
          </a:prstGeom>
        </p:spPr>
      </p:pic>
      <p:sp>
        <p:nvSpPr>
          <p:cNvPr id="2" name="Title 1"/>
          <p:cNvSpPr>
            <a:spLocks noGrp="1"/>
          </p:cNvSpPr>
          <p:nvPr>
            <p:ph type="title"/>
          </p:nvPr>
        </p:nvSpPr>
        <p:spPr/>
        <p:txBody>
          <a:bodyPr/>
          <a:lstStyle/>
          <a:p>
            <a:r>
              <a:rPr lang="en-US" dirty="0"/>
              <a:t>Cisco Nexus Dashboard and </a:t>
            </a:r>
            <a:r>
              <a:rPr lang="en-US" dirty="0" err="1"/>
              <a:t>ServiceNow</a:t>
            </a:r>
            <a:r>
              <a:rPr lang="en-US" dirty="0"/>
              <a:t>:</a:t>
            </a:r>
            <a:br>
              <a:rPr lang="en-US" dirty="0"/>
            </a:br>
            <a:r>
              <a:rPr lang="en-US" dirty="0"/>
              <a:t>Better together</a:t>
            </a:r>
            <a:br>
              <a:rPr lang="en-US" dirty="0"/>
            </a:br>
            <a:r>
              <a:rPr lang="en-US" sz="1800" dirty="0"/>
              <a:t>Inventory management, network service automation, and incident management </a:t>
            </a:r>
          </a:p>
        </p:txBody>
      </p:sp>
    </p:spTree>
    <p:extLst>
      <p:ext uri="{BB962C8B-B14F-4D97-AF65-F5344CB8AC3E}">
        <p14:creationId xmlns:p14="http://schemas.microsoft.com/office/powerpoint/2010/main" val="3255525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Rectangle 444"/>
          <p:cNvSpPr/>
          <p:nvPr/>
        </p:nvSpPr>
        <p:spPr>
          <a:xfrm>
            <a:off x="6868391" y="0"/>
            <a:ext cx="2275610" cy="481013"/>
          </a:xfrm>
          <a:prstGeom prst="rect">
            <a:avLst/>
          </a:prstGeom>
          <a:solidFill>
            <a:schemeClr val="bg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a:t>Nexus Dashboard Insights</a:t>
            </a:r>
            <a:br>
              <a:rPr lang="en-US" dirty="0"/>
            </a:br>
            <a:r>
              <a:rPr lang="en-US" sz="1800" dirty="0" err="1"/>
              <a:t>ServiceNow</a:t>
            </a:r>
            <a:r>
              <a:rPr lang="en-US" sz="1800" dirty="0"/>
              <a:t> integration</a:t>
            </a:r>
            <a:endParaRPr lang="en-IN" sz="1800" dirty="0"/>
          </a:p>
        </p:txBody>
      </p:sp>
      <p:sp>
        <p:nvSpPr>
          <p:cNvPr id="26" name="Rectangle 25">
            <a:extLst>
              <a:ext uri="{FF2B5EF4-FFF2-40B4-BE49-F238E27FC236}">
                <a16:creationId xmlns:a16="http://schemas.microsoft.com/office/drawing/2014/main" id="{70462A1D-E196-8049-95BF-85A07ACDD5F5}"/>
              </a:ext>
            </a:extLst>
          </p:cNvPr>
          <p:cNvSpPr/>
          <p:nvPr/>
        </p:nvSpPr>
        <p:spPr>
          <a:xfrm>
            <a:off x="6953045" y="9674"/>
            <a:ext cx="2106301" cy="461665"/>
          </a:xfrm>
          <a:prstGeom prst="rect">
            <a:avLst/>
          </a:prstGeom>
        </p:spPr>
        <p:txBody>
          <a:bodyPr wrap="square" anchor="ctr">
            <a:spAutoFit/>
          </a:bodyPr>
          <a:lstStyle/>
          <a:p>
            <a:pPr algn="ctr"/>
            <a:r>
              <a:rPr lang="fr-FR" sz="1200" b="1" dirty="0">
                <a:latin typeface="+mn-lt"/>
              </a:rPr>
              <a:t>NI 6.0, ND 2.1 compatible – Sept. 2021</a:t>
            </a:r>
          </a:p>
        </p:txBody>
      </p:sp>
      <p:sp>
        <p:nvSpPr>
          <p:cNvPr id="27" name="Rounded Rectangle 38">
            <a:extLst>
              <a:ext uri="{FF2B5EF4-FFF2-40B4-BE49-F238E27FC236}">
                <a16:creationId xmlns:a16="http://schemas.microsoft.com/office/drawing/2014/main" id="{154091FB-C967-D042-B4B0-CE0BE58962B0}"/>
              </a:ext>
            </a:extLst>
          </p:cNvPr>
          <p:cNvSpPr/>
          <p:nvPr/>
        </p:nvSpPr>
        <p:spPr>
          <a:xfrm>
            <a:off x="533400" y="4304922"/>
            <a:ext cx="8077200" cy="286128"/>
          </a:xfrm>
          <a:prstGeom prst="roundRect">
            <a:avLst>
              <a:gd name="adj" fmla="val 50000"/>
            </a:avLst>
          </a:prstGeom>
          <a:solidFill>
            <a:schemeClr val="bg1">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2"/>
                </a:solidFill>
              </a:rPr>
              <a:t>Ticketing automation for Nexus Dashboard Insights</a:t>
            </a:r>
          </a:p>
        </p:txBody>
      </p:sp>
      <p:sp>
        <p:nvSpPr>
          <p:cNvPr id="936" name="Rounded Rectangle 935"/>
          <p:cNvSpPr/>
          <p:nvPr/>
        </p:nvSpPr>
        <p:spPr>
          <a:xfrm>
            <a:off x="533399" y="1198563"/>
            <a:ext cx="2729346" cy="2874674"/>
          </a:xfrm>
          <a:prstGeom prst="roundRect">
            <a:avLst>
              <a:gd name="adj" fmla="val 3089"/>
            </a:avLst>
          </a:prstGeom>
          <a:solidFill>
            <a:srgbClr val="FFFFFF">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937" name="Rounded Rectangle 936"/>
          <p:cNvSpPr/>
          <p:nvPr/>
        </p:nvSpPr>
        <p:spPr>
          <a:xfrm>
            <a:off x="3713017" y="1198563"/>
            <a:ext cx="2448792" cy="2874674"/>
          </a:xfrm>
          <a:prstGeom prst="roundRect">
            <a:avLst>
              <a:gd name="adj" fmla="val 3089"/>
            </a:avLst>
          </a:prstGeom>
          <a:solidFill>
            <a:srgbClr val="FFFFFF">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938" name="Round Same Side Corner Rectangle 937"/>
          <p:cNvSpPr/>
          <p:nvPr/>
        </p:nvSpPr>
        <p:spPr>
          <a:xfrm rot="16200000">
            <a:off x="7519320" y="266465"/>
            <a:ext cx="540734" cy="2708625"/>
          </a:xfrm>
          <a:prstGeom prst="round2SameRect">
            <a:avLst>
              <a:gd name="adj1" fmla="val 50000"/>
              <a:gd name="adj2" fmla="val 0"/>
            </a:avLst>
          </a:prstGeom>
          <a:solidFill>
            <a:srgbClr val="1E44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939" name="Round Same Side Corner Rectangle 938"/>
          <p:cNvSpPr/>
          <p:nvPr/>
        </p:nvSpPr>
        <p:spPr>
          <a:xfrm rot="16200000">
            <a:off x="7519320" y="995202"/>
            <a:ext cx="540734" cy="2708625"/>
          </a:xfrm>
          <a:prstGeom prst="round2SameRect">
            <a:avLst>
              <a:gd name="adj1" fmla="val 50000"/>
              <a:gd name="adj2" fmla="val 0"/>
            </a:avLst>
          </a:prstGeom>
          <a:solidFill>
            <a:srgbClr val="1E44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940" name="Round Same Side Corner Rectangle 939"/>
          <p:cNvSpPr/>
          <p:nvPr/>
        </p:nvSpPr>
        <p:spPr>
          <a:xfrm rot="16200000">
            <a:off x="7519321" y="1723939"/>
            <a:ext cx="540734" cy="2708625"/>
          </a:xfrm>
          <a:prstGeom prst="round2SameRect">
            <a:avLst>
              <a:gd name="adj1" fmla="val 50000"/>
              <a:gd name="adj2" fmla="val 0"/>
            </a:avLst>
          </a:prstGeom>
          <a:solidFill>
            <a:srgbClr val="1E44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941" name="Round Same Side Corner Rectangle 940"/>
          <p:cNvSpPr/>
          <p:nvPr/>
        </p:nvSpPr>
        <p:spPr>
          <a:xfrm rot="16200000">
            <a:off x="7519322" y="2452676"/>
            <a:ext cx="540734" cy="2708625"/>
          </a:xfrm>
          <a:prstGeom prst="round2SameRect">
            <a:avLst>
              <a:gd name="adj1" fmla="val 50000"/>
              <a:gd name="adj2" fmla="val 0"/>
            </a:avLst>
          </a:prstGeom>
          <a:solidFill>
            <a:srgbClr val="1E44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942" name="Round Same Side Corner Rectangle 941"/>
          <p:cNvSpPr/>
          <p:nvPr/>
        </p:nvSpPr>
        <p:spPr>
          <a:xfrm rot="10800000">
            <a:off x="533399" y="3803072"/>
            <a:ext cx="2729346" cy="407519"/>
          </a:xfrm>
          <a:prstGeom prst="round2SameRect">
            <a:avLst/>
          </a:prstGeom>
          <a:solidFill>
            <a:srgbClr val="00BCE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943" name="Round Same Side Corner Rectangle 942"/>
          <p:cNvSpPr/>
          <p:nvPr/>
        </p:nvSpPr>
        <p:spPr>
          <a:xfrm rot="10800000">
            <a:off x="3713017" y="3803072"/>
            <a:ext cx="2448792" cy="407519"/>
          </a:xfrm>
          <a:prstGeom prst="round2SameRect">
            <a:avLst/>
          </a:prstGeom>
          <a:solidFill>
            <a:srgbClr val="74BF4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944" name="Rectangle 943">
            <a:extLst>
              <a:ext uri="{FF2B5EF4-FFF2-40B4-BE49-F238E27FC236}">
                <a16:creationId xmlns:a16="http://schemas.microsoft.com/office/drawing/2014/main" id="{70462A1D-E196-8049-95BF-85A07ACDD5F5}"/>
              </a:ext>
            </a:extLst>
          </p:cNvPr>
          <p:cNvSpPr/>
          <p:nvPr/>
        </p:nvSpPr>
        <p:spPr>
          <a:xfrm>
            <a:off x="6736537" y="1395626"/>
            <a:ext cx="2106301" cy="461665"/>
          </a:xfrm>
          <a:prstGeom prst="rect">
            <a:avLst/>
          </a:prstGeom>
        </p:spPr>
        <p:txBody>
          <a:bodyPr wrap="square" anchor="ctr">
            <a:spAutoFit/>
          </a:bodyPr>
          <a:lstStyle/>
          <a:p>
            <a:pPr algn="ctr"/>
            <a:r>
              <a:rPr lang="en-US" sz="1200" dirty="0">
                <a:solidFill>
                  <a:srgbClr val="FFFFFF"/>
                </a:solidFill>
                <a:latin typeface="CiscoSansTT ExtraLight"/>
              </a:rPr>
              <a:t>User-configurable</a:t>
            </a:r>
            <a:br>
              <a:rPr lang="en-US" sz="1200" dirty="0">
                <a:solidFill>
                  <a:srgbClr val="FFFFFF"/>
                </a:solidFill>
                <a:latin typeface="CiscoSansTT ExtraLight"/>
              </a:rPr>
            </a:br>
            <a:r>
              <a:rPr lang="en-US" sz="1200" dirty="0">
                <a:solidFill>
                  <a:srgbClr val="FFFFFF"/>
                </a:solidFill>
                <a:latin typeface="CiscoSansTT ExtraLight"/>
              </a:rPr>
              <a:t>anomaly pull</a:t>
            </a:r>
          </a:p>
        </p:txBody>
      </p:sp>
      <p:sp>
        <p:nvSpPr>
          <p:cNvPr id="945" name="Rectangle 944">
            <a:extLst>
              <a:ext uri="{FF2B5EF4-FFF2-40B4-BE49-F238E27FC236}">
                <a16:creationId xmlns:a16="http://schemas.microsoft.com/office/drawing/2014/main" id="{70462A1D-E196-8049-95BF-85A07ACDD5F5}"/>
              </a:ext>
            </a:extLst>
          </p:cNvPr>
          <p:cNvSpPr/>
          <p:nvPr/>
        </p:nvSpPr>
        <p:spPr>
          <a:xfrm>
            <a:off x="6736537" y="2118682"/>
            <a:ext cx="2106301" cy="461665"/>
          </a:xfrm>
          <a:prstGeom prst="rect">
            <a:avLst/>
          </a:prstGeom>
        </p:spPr>
        <p:txBody>
          <a:bodyPr wrap="square" anchor="ctr">
            <a:spAutoFit/>
          </a:bodyPr>
          <a:lstStyle/>
          <a:p>
            <a:pPr algn="ctr"/>
            <a:r>
              <a:rPr lang="en-US" sz="1200" dirty="0">
                <a:solidFill>
                  <a:srgbClr val="FFFFFF"/>
                </a:solidFill>
                <a:latin typeface="CiscoSansTT ExtraLight"/>
              </a:rPr>
              <a:t>Incident numbers</a:t>
            </a:r>
            <a:br>
              <a:rPr lang="en-US" sz="1200" dirty="0">
                <a:solidFill>
                  <a:srgbClr val="FFFFFF"/>
                </a:solidFill>
                <a:latin typeface="CiscoSansTT ExtraLight"/>
              </a:rPr>
            </a:br>
            <a:r>
              <a:rPr lang="en-US" sz="1200" dirty="0">
                <a:solidFill>
                  <a:srgbClr val="FFFFFF"/>
                </a:solidFill>
                <a:latin typeface="CiscoSansTT ExtraLight"/>
              </a:rPr>
              <a:t>and details</a:t>
            </a:r>
          </a:p>
        </p:txBody>
      </p:sp>
      <p:sp>
        <p:nvSpPr>
          <p:cNvPr id="946" name="Rectangle 945">
            <a:extLst>
              <a:ext uri="{FF2B5EF4-FFF2-40B4-BE49-F238E27FC236}">
                <a16:creationId xmlns:a16="http://schemas.microsoft.com/office/drawing/2014/main" id="{70462A1D-E196-8049-95BF-85A07ACDD5F5}"/>
              </a:ext>
            </a:extLst>
          </p:cNvPr>
          <p:cNvSpPr/>
          <p:nvPr/>
        </p:nvSpPr>
        <p:spPr>
          <a:xfrm>
            <a:off x="6736538" y="2939752"/>
            <a:ext cx="2106301" cy="276999"/>
          </a:xfrm>
          <a:prstGeom prst="rect">
            <a:avLst/>
          </a:prstGeom>
        </p:spPr>
        <p:txBody>
          <a:bodyPr wrap="square" anchor="ctr">
            <a:spAutoFit/>
          </a:bodyPr>
          <a:lstStyle/>
          <a:p>
            <a:pPr algn="ctr"/>
            <a:r>
              <a:rPr lang="en-US" sz="1200">
                <a:solidFill>
                  <a:srgbClr val="FFFFFF"/>
                </a:solidFill>
                <a:latin typeface="CiscoSansTT ExtraLight"/>
              </a:rPr>
              <a:t>Assignment groups/users</a:t>
            </a:r>
            <a:endParaRPr lang="en-US" sz="1200" dirty="0">
              <a:solidFill>
                <a:srgbClr val="FFFFFF"/>
              </a:solidFill>
              <a:latin typeface="CiscoSansTT ExtraLight"/>
            </a:endParaRPr>
          </a:p>
        </p:txBody>
      </p:sp>
      <p:sp>
        <p:nvSpPr>
          <p:cNvPr id="947" name="Rectangle 946">
            <a:extLst>
              <a:ext uri="{FF2B5EF4-FFF2-40B4-BE49-F238E27FC236}">
                <a16:creationId xmlns:a16="http://schemas.microsoft.com/office/drawing/2014/main" id="{70462A1D-E196-8049-95BF-85A07ACDD5F5}"/>
              </a:ext>
            </a:extLst>
          </p:cNvPr>
          <p:cNvSpPr/>
          <p:nvPr/>
        </p:nvSpPr>
        <p:spPr>
          <a:xfrm>
            <a:off x="6736538" y="3576156"/>
            <a:ext cx="2106301" cy="461665"/>
          </a:xfrm>
          <a:prstGeom prst="rect">
            <a:avLst/>
          </a:prstGeom>
        </p:spPr>
        <p:txBody>
          <a:bodyPr wrap="square" anchor="ctr">
            <a:spAutoFit/>
          </a:bodyPr>
          <a:lstStyle/>
          <a:p>
            <a:pPr algn="ctr"/>
            <a:r>
              <a:rPr lang="en-US" sz="1200" dirty="0">
                <a:solidFill>
                  <a:srgbClr val="FFFFFF"/>
                </a:solidFill>
                <a:latin typeface="CiscoSansTT ExtraLight"/>
              </a:rPr>
              <a:t>Ticket creation on</a:t>
            </a:r>
            <a:br>
              <a:rPr lang="en-US" sz="1200" dirty="0">
                <a:solidFill>
                  <a:srgbClr val="FFFFFF"/>
                </a:solidFill>
                <a:latin typeface="CiscoSansTT ExtraLight"/>
              </a:rPr>
            </a:br>
            <a:r>
              <a:rPr lang="en-US" sz="1200" dirty="0">
                <a:solidFill>
                  <a:srgbClr val="FFFFFF"/>
                </a:solidFill>
                <a:latin typeface="CiscoSansTT ExtraLight"/>
              </a:rPr>
              <a:t>NOW platform</a:t>
            </a:r>
          </a:p>
        </p:txBody>
      </p:sp>
      <p:sp>
        <p:nvSpPr>
          <p:cNvPr id="948" name="Rectangle 947">
            <a:extLst>
              <a:ext uri="{FF2B5EF4-FFF2-40B4-BE49-F238E27FC236}">
                <a16:creationId xmlns:a16="http://schemas.microsoft.com/office/drawing/2014/main" id="{70462A1D-E196-8049-95BF-85A07ACDD5F5}"/>
              </a:ext>
            </a:extLst>
          </p:cNvPr>
          <p:cNvSpPr/>
          <p:nvPr/>
        </p:nvSpPr>
        <p:spPr>
          <a:xfrm>
            <a:off x="844921" y="3794465"/>
            <a:ext cx="2106301" cy="424732"/>
          </a:xfrm>
          <a:prstGeom prst="rect">
            <a:avLst/>
          </a:prstGeom>
        </p:spPr>
        <p:txBody>
          <a:bodyPr wrap="square" anchor="ctr">
            <a:spAutoFit/>
          </a:bodyPr>
          <a:lstStyle/>
          <a:p>
            <a:pPr algn="ctr">
              <a:lnSpc>
                <a:spcPct val="90000"/>
              </a:lnSpc>
            </a:pPr>
            <a:r>
              <a:rPr lang="en-US" sz="1200" dirty="0" err="1">
                <a:solidFill>
                  <a:srgbClr val="0D274D"/>
                </a:solidFill>
                <a:latin typeface="CiscoSansTT ExtraLight"/>
              </a:rPr>
              <a:t>ServiceNow</a:t>
            </a:r>
            <a:r>
              <a:rPr lang="en-US" sz="1200" dirty="0">
                <a:solidFill>
                  <a:srgbClr val="0D274D"/>
                </a:solidFill>
                <a:latin typeface="CiscoSansTT ExtraLight"/>
              </a:rPr>
              <a:t> ITSM App</a:t>
            </a:r>
            <a:br>
              <a:rPr lang="en-US" sz="1200" dirty="0">
                <a:solidFill>
                  <a:srgbClr val="0D274D"/>
                </a:solidFill>
                <a:latin typeface="CiscoSansTT ExtraLight"/>
              </a:rPr>
            </a:br>
            <a:r>
              <a:rPr lang="en-US" sz="1200" dirty="0">
                <a:solidFill>
                  <a:srgbClr val="0D274D"/>
                </a:solidFill>
                <a:latin typeface="CiscoSansTT ExtraLight"/>
              </a:rPr>
              <a:t>on Nexus Dashboard</a:t>
            </a:r>
          </a:p>
        </p:txBody>
      </p:sp>
      <p:sp>
        <p:nvSpPr>
          <p:cNvPr id="949" name="Rectangle 948">
            <a:extLst>
              <a:ext uri="{FF2B5EF4-FFF2-40B4-BE49-F238E27FC236}">
                <a16:creationId xmlns:a16="http://schemas.microsoft.com/office/drawing/2014/main" id="{70462A1D-E196-8049-95BF-85A07ACDD5F5}"/>
              </a:ext>
            </a:extLst>
          </p:cNvPr>
          <p:cNvSpPr/>
          <p:nvPr/>
        </p:nvSpPr>
        <p:spPr>
          <a:xfrm>
            <a:off x="3884263" y="3794465"/>
            <a:ext cx="2106301" cy="424732"/>
          </a:xfrm>
          <a:prstGeom prst="rect">
            <a:avLst/>
          </a:prstGeom>
        </p:spPr>
        <p:txBody>
          <a:bodyPr wrap="square" anchor="ctr">
            <a:spAutoFit/>
          </a:bodyPr>
          <a:lstStyle/>
          <a:p>
            <a:pPr algn="ctr">
              <a:lnSpc>
                <a:spcPct val="90000"/>
              </a:lnSpc>
            </a:pPr>
            <a:r>
              <a:rPr lang="en-US" sz="1200">
                <a:solidFill>
                  <a:srgbClr val="0D274D"/>
                </a:solidFill>
                <a:latin typeface="CiscoSansTT ExtraLight"/>
              </a:rPr>
              <a:t>ServiceNow </a:t>
            </a:r>
          </a:p>
          <a:p>
            <a:pPr algn="ctr">
              <a:lnSpc>
                <a:spcPct val="90000"/>
              </a:lnSpc>
            </a:pPr>
            <a:r>
              <a:rPr lang="en-US" sz="1200">
                <a:solidFill>
                  <a:srgbClr val="0D274D"/>
                </a:solidFill>
                <a:latin typeface="CiscoSansTT ExtraLight"/>
              </a:rPr>
              <a:t>ITSM/ITOM platform</a:t>
            </a:r>
            <a:endParaRPr lang="en-US" sz="1200" dirty="0">
              <a:solidFill>
                <a:srgbClr val="0D274D"/>
              </a:solidFill>
              <a:latin typeface="CiscoSansTT ExtraLight"/>
            </a:endParaRPr>
          </a:p>
        </p:txBody>
      </p:sp>
      <p:grpSp>
        <p:nvGrpSpPr>
          <p:cNvPr id="950" name="Group 949"/>
          <p:cNvGrpSpPr/>
          <p:nvPr/>
        </p:nvGrpSpPr>
        <p:grpSpPr>
          <a:xfrm>
            <a:off x="779908" y="1244212"/>
            <a:ext cx="2236328" cy="304913"/>
            <a:chOff x="775931" y="1483147"/>
            <a:chExt cx="2236328" cy="304913"/>
          </a:xfrm>
        </p:grpSpPr>
        <p:pic>
          <p:nvPicPr>
            <p:cNvPr id="951" name="Picture 9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31" y="1483147"/>
              <a:ext cx="304913" cy="304913"/>
            </a:xfrm>
            <a:prstGeom prst="rect">
              <a:avLst/>
            </a:prstGeom>
          </p:spPr>
        </p:pic>
        <p:pic>
          <p:nvPicPr>
            <p:cNvPr id="952" name="Picture 9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214" y="1483147"/>
              <a:ext cx="304913" cy="304913"/>
            </a:xfrm>
            <a:prstGeom prst="rect">
              <a:avLst/>
            </a:prstGeom>
          </p:spPr>
        </p:pic>
        <p:pic>
          <p:nvPicPr>
            <p:cNvPr id="953" name="Picture 9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497" y="1483147"/>
              <a:ext cx="304913" cy="304913"/>
            </a:xfrm>
            <a:prstGeom prst="rect">
              <a:avLst/>
            </a:prstGeom>
          </p:spPr>
        </p:pic>
        <p:pic>
          <p:nvPicPr>
            <p:cNvPr id="954" name="Picture 9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346" y="1483147"/>
              <a:ext cx="304913" cy="304913"/>
            </a:xfrm>
            <a:prstGeom prst="rect">
              <a:avLst/>
            </a:prstGeom>
          </p:spPr>
        </p:pic>
        <p:pic>
          <p:nvPicPr>
            <p:cNvPr id="955" name="Picture 9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063" y="1483147"/>
              <a:ext cx="304913" cy="304913"/>
            </a:xfrm>
            <a:prstGeom prst="rect">
              <a:avLst/>
            </a:prstGeom>
          </p:spPr>
        </p:pic>
        <p:pic>
          <p:nvPicPr>
            <p:cNvPr id="956" name="Picture 9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80" y="1483147"/>
              <a:ext cx="304913" cy="304913"/>
            </a:xfrm>
            <a:prstGeom prst="rect">
              <a:avLst/>
            </a:prstGeom>
          </p:spPr>
        </p:pic>
      </p:grpSp>
      <p:grpSp>
        <p:nvGrpSpPr>
          <p:cNvPr id="957" name="Group 4"/>
          <p:cNvGrpSpPr>
            <a:grpSpLocks noChangeAspect="1"/>
          </p:cNvGrpSpPr>
          <p:nvPr/>
        </p:nvGrpSpPr>
        <p:grpSpPr bwMode="auto">
          <a:xfrm>
            <a:off x="1076722" y="1608519"/>
            <a:ext cx="220931" cy="387207"/>
            <a:chOff x="2404" y="264"/>
            <a:chExt cx="2102" cy="3684"/>
          </a:xfrm>
        </p:grpSpPr>
        <p:sp>
          <p:nvSpPr>
            <p:cNvPr id="958"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59"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60"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61"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62"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63"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964" name="Group 4"/>
          <p:cNvGrpSpPr>
            <a:grpSpLocks noChangeAspect="1"/>
          </p:cNvGrpSpPr>
          <p:nvPr/>
        </p:nvGrpSpPr>
        <p:grpSpPr bwMode="auto">
          <a:xfrm>
            <a:off x="1550645" y="1608519"/>
            <a:ext cx="220931" cy="387207"/>
            <a:chOff x="2404" y="264"/>
            <a:chExt cx="2102" cy="3684"/>
          </a:xfrm>
        </p:grpSpPr>
        <p:sp>
          <p:nvSpPr>
            <p:cNvPr id="965"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66"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67"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68"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69"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70"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971" name="Group 4"/>
          <p:cNvGrpSpPr>
            <a:grpSpLocks noChangeAspect="1"/>
          </p:cNvGrpSpPr>
          <p:nvPr/>
        </p:nvGrpSpPr>
        <p:grpSpPr bwMode="auto">
          <a:xfrm>
            <a:off x="2024568" y="1608519"/>
            <a:ext cx="220931" cy="387207"/>
            <a:chOff x="2404" y="264"/>
            <a:chExt cx="2102" cy="3684"/>
          </a:xfrm>
        </p:grpSpPr>
        <p:sp>
          <p:nvSpPr>
            <p:cNvPr id="972"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73"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74"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75"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76"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77"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978" name="Group 4"/>
          <p:cNvGrpSpPr>
            <a:grpSpLocks noChangeAspect="1"/>
          </p:cNvGrpSpPr>
          <p:nvPr/>
        </p:nvGrpSpPr>
        <p:grpSpPr bwMode="auto">
          <a:xfrm>
            <a:off x="2498492" y="1608519"/>
            <a:ext cx="220931" cy="387207"/>
            <a:chOff x="2404" y="264"/>
            <a:chExt cx="2102" cy="3684"/>
          </a:xfrm>
        </p:grpSpPr>
        <p:sp>
          <p:nvSpPr>
            <p:cNvPr id="979"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80"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81"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82"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83"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984"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cxnSp>
        <p:nvCxnSpPr>
          <p:cNvPr id="985" name="Straight Connector 984"/>
          <p:cNvCxnSpPr>
            <a:stCxn id="1368" idx="2"/>
          </p:cNvCxnSpPr>
          <p:nvPr/>
        </p:nvCxnSpPr>
        <p:spPr>
          <a:xfrm flipH="1">
            <a:off x="1185796" y="1997411"/>
            <a:ext cx="1392" cy="242216"/>
          </a:xfrm>
          <a:prstGeom prst="line">
            <a:avLst/>
          </a:prstGeom>
          <a:noFill/>
          <a:ln w="3175" cap="flat" cmpd="sng" algn="ctr">
            <a:solidFill>
              <a:srgbClr val="00BCEB">
                <a:shade val="95000"/>
                <a:satMod val="105000"/>
              </a:srgbClr>
            </a:solidFill>
            <a:prstDash val="solid"/>
          </a:ln>
          <a:effectLst/>
        </p:spPr>
      </p:cxnSp>
      <p:cxnSp>
        <p:nvCxnSpPr>
          <p:cNvPr id="986" name="Straight Connector 985"/>
          <p:cNvCxnSpPr/>
          <p:nvPr/>
        </p:nvCxnSpPr>
        <p:spPr>
          <a:xfrm>
            <a:off x="1183760" y="1998306"/>
            <a:ext cx="450272" cy="238054"/>
          </a:xfrm>
          <a:prstGeom prst="line">
            <a:avLst/>
          </a:prstGeom>
          <a:noFill/>
          <a:ln w="3175" cap="flat" cmpd="sng" algn="ctr">
            <a:solidFill>
              <a:srgbClr val="00BCEB">
                <a:shade val="95000"/>
                <a:satMod val="105000"/>
              </a:srgbClr>
            </a:solidFill>
            <a:prstDash val="solid"/>
          </a:ln>
          <a:effectLst/>
        </p:spPr>
      </p:cxnSp>
      <p:cxnSp>
        <p:nvCxnSpPr>
          <p:cNvPr id="987" name="Straight Connector 986"/>
          <p:cNvCxnSpPr>
            <a:stCxn id="1368" idx="2"/>
          </p:cNvCxnSpPr>
          <p:nvPr/>
        </p:nvCxnSpPr>
        <p:spPr>
          <a:xfrm>
            <a:off x="1187188" y="1997411"/>
            <a:ext cx="947144" cy="239051"/>
          </a:xfrm>
          <a:prstGeom prst="line">
            <a:avLst/>
          </a:prstGeom>
          <a:noFill/>
          <a:ln w="3175" cap="flat" cmpd="sng" algn="ctr">
            <a:solidFill>
              <a:srgbClr val="00BCEB">
                <a:shade val="95000"/>
                <a:satMod val="105000"/>
              </a:srgbClr>
            </a:solidFill>
            <a:prstDash val="solid"/>
          </a:ln>
          <a:effectLst/>
        </p:spPr>
      </p:cxnSp>
      <p:cxnSp>
        <p:nvCxnSpPr>
          <p:cNvPr id="988" name="Straight Connector 987"/>
          <p:cNvCxnSpPr>
            <a:stCxn id="1368" idx="2"/>
          </p:cNvCxnSpPr>
          <p:nvPr/>
        </p:nvCxnSpPr>
        <p:spPr>
          <a:xfrm>
            <a:off x="1187188" y="1997411"/>
            <a:ext cx="1414679" cy="239051"/>
          </a:xfrm>
          <a:prstGeom prst="line">
            <a:avLst/>
          </a:prstGeom>
          <a:noFill/>
          <a:ln w="3175" cap="flat" cmpd="sng" algn="ctr">
            <a:solidFill>
              <a:srgbClr val="00BCEB">
                <a:shade val="95000"/>
                <a:satMod val="105000"/>
              </a:srgbClr>
            </a:solidFill>
            <a:prstDash val="solid"/>
          </a:ln>
          <a:effectLst/>
        </p:spPr>
      </p:cxnSp>
      <p:cxnSp>
        <p:nvCxnSpPr>
          <p:cNvPr id="989" name="Straight Connector 988"/>
          <p:cNvCxnSpPr>
            <a:stCxn id="1369" idx="2"/>
          </p:cNvCxnSpPr>
          <p:nvPr/>
        </p:nvCxnSpPr>
        <p:spPr>
          <a:xfrm flipH="1">
            <a:off x="1183760" y="1995726"/>
            <a:ext cx="484245" cy="240075"/>
          </a:xfrm>
          <a:prstGeom prst="line">
            <a:avLst/>
          </a:prstGeom>
          <a:noFill/>
          <a:ln w="3175" cap="flat" cmpd="sng" algn="ctr">
            <a:solidFill>
              <a:srgbClr val="00BCEB">
                <a:shade val="95000"/>
                <a:satMod val="105000"/>
              </a:srgbClr>
            </a:solidFill>
            <a:prstDash val="solid"/>
          </a:ln>
          <a:effectLst/>
        </p:spPr>
      </p:cxnSp>
      <p:cxnSp>
        <p:nvCxnSpPr>
          <p:cNvPr id="990" name="Straight Connector 989"/>
          <p:cNvCxnSpPr/>
          <p:nvPr/>
        </p:nvCxnSpPr>
        <p:spPr>
          <a:xfrm flipH="1">
            <a:off x="1650159" y="1998306"/>
            <a:ext cx="14418" cy="238156"/>
          </a:xfrm>
          <a:prstGeom prst="line">
            <a:avLst/>
          </a:prstGeom>
          <a:noFill/>
          <a:ln w="3175" cap="flat" cmpd="sng" algn="ctr">
            <a:solidFill>
              <a:srgbClr val="00BCEB">
                <a:shade val="95000"/>
                <a:satMod val="105000"/>
              </a:srgbClr>
            </a:solidFill>
            <a:prstDash val="solid"/>
          </a:ln>
          <a:effectLst/>
        </p:spPr>
      </p:cxnSp>
      <p:cxnSp>
        <p:nvCxnSpPr>
          <p:cNvPr id="991" name="Straight Connector 990"/>
          <p:cNvCxnSpPr>
            <a:stCxn id="1369" idx="2"/>
          </p:cNvCxnSpPr>
          <p:nvPr/>
        </p:nvCxnSpPr>
        <p:spPr>
          <a:xfrm>
            <a:off x="1668005" y="1995726"/>
            <a:ext cx="466327" cy="233999"/>
          </a:xfrm>
          <a:prstGeom prst="line">
            <a:avLst/>
          </a:prstGeom>
          <a:noFill/>
          <a:ln w="3175" cap="flat" cmpd="sng" algn="ctr">
            <a:solidFill>
              <a:srgbClr val="00BCEB">
                <a:shade val="95000"/>
                <a:satMod val="105000"/>
              </a:srgbClr>
            </a:solidFill>
            <a:prstDash val="solid"/>
          </a:ln>
          <a:effectLst/>
        </p:spPr>
      </p:cxnSp>
      <p:cxnSp>
        <p:nvCxnSpPr>
          <p:cNvPr id="992" name="Straight Connector 991"/>
          <p:cNvCxnSpPr>
            <a:stCxn id="1369" idx="2"/>
          </p:cNvCxnSpPr>
          <p:nvPr/>
        </p:nvCxnSpPr>
        <p:spPr>
          <a:xfrm>
            <a:off x="1668005" y="1995726"/>
            <a:ext cx="938876" cy="243901"/>
          </a:xfrm>
          <a:prstGeom prst="line">
            <a:avLst/>
          </a:prstGeom>
          <a:noFill/>
          <a:ln w="3175" cap="flat" cmpd="sng" algn="ctr">
            <a:solidFill>
              <a:srgbClr val="00BCEB">
                <a:shade val="95000"/>
                <a:satMod val="105000"/>
              </a:srgbClr>
            </a:solidFill>
            <a:prstDash val="solid"/>
          </a:ln>
          <a:effectLst/>
        </p:spPr>
      </p:cxnSp>
      <p:cxnSp>
        <p:nvCxnSpPr>
          <p:cNvPr id="993" name="Straight Connector 992"/>
          <p:cNvCxnSpPr>
            <a:stCxn id="1370" idx="2"/>
          </p:cNvCxnSpPr>
          <p:nvPr/>
        </p:nvCxnSpPr>
        <p:spPr>
          <a:xfrm flipH="1">
            <a:off x="2130654" y="1997411"/>
            <a:ext cx="11784" cy="245381"/>
          </a:xfrm>
          <a:prstGeom prst="line">
            <a:avLst/>
          </a:prstGeom>
          <a:noFill/>
          <a:ln w="3175" cap="flat" cmpd="sng" algn="ctr">
            <a:solidFill>
              <a:srgbClr val="00BCEB">
                <a:shade val="95000"/>
                <a:satMod val="105000"/>
              </a:srgbClr>
            </a:solidFill>
            <a:prstDash val="solid"/>
          </a:ln>
          <a:effectLst/>
        </p:spPr>
      </p:cxnSp>
      <p:cxnSp>
        <p:nvCxnSpPr>
          <p:cNvPr id="994" name="Straight Connector 993"/>
          <p:cNvCxnSpPr/>
          <p:nvPr/>
        </p:nvCxnSpPr>
        <p:spPr>
          <a:xfrm flipH="1">
            <a:off x="1652350" y="1998306"/>
            <a:ext cx="486660" cy="237994"/>
          </a:xfrm>
          <a:prstGeom prst="line">
            <a:avLst/>
          </a:prstGeom>
          <a:noFill/>
          <a:ln w="3175" cap="flat" cmpd="sng" algn="ctr">
            <a:solidFill>
              <a:srgbClr val="00BCEB">
                <a:shade val="95000"/>
                <a:satMod val="105000"/>
              </a:srgbClr>
            </a:solidFill>
            <a:prstDash val="solid"/>
          </a:ln>
          <a:effectLst/>
        </p:spPr>
      </p:cxnSp>
      <p:cxnSp>
        <p:nvCxnSpPr>
          <p:cNvPr id="995" name="Straight Connector 994"/>
          <p:cNvCxnSpPr>
            <a:stCxn id="1370" idx="2"/>
          </p:cNvCxnSpPr>
          <p:nvPr/>
        </p:nvCxnSpPr>
        <p:spPr>
          <a:xfrm flipH="1">
            <a:off x="1177698" y="1997411"/>
            <a:ext cx="964740" cy="238390"/>
          </a:xfrm>
          <a:prstGeom prst="line">
            <a:avLst/>
          </a:prstGeom>
          <a:noFill/>
          <a:ln w="3175" cap="flat" cmpd="sng" algn="ctr">
            <a:solidFill>
              <a:srgbClr val="00BCEB">
                <a:shade val="95000"/>
                <a:satMod val="105000"/>
              </a:srgbClr>
            </a:solidFill>
            <a:prstDash val="solid"/>
          </a:ln>
          <a:effectLst/>
        </p:spPr>
      </p:cxnSp>
      <p:cxnSp>
        <p:nvCxnSpPr>
          <p:cNvPr id="996" name="Straight Connector 995"/>
          <p:cNvCxnSpPr>
            <a:stCxn id="1370" idx="2"/>
          </p:cNvCxnSpPr>
          <p:nvPr/>
        </p:nvCxnSpPr>
        <p:spPr>
          <a:xfrm>
            <a:off x="2142438" y="1997411"/>
            <a:ext cx="452845" cy="242216"/>
          </a:xfrm>
          <a:prstGeom prst="line">
            <a:avLst/>
          </a:prstGeom>
          <a:noFill/>
          <a:ln w="3175" cap="flat" cmpd="sng" algn="ctr">
            <a:solidFill>
              <a:srgbClr val="00BCEB">
                <a:shade val="95000"/>
                <a:satMod val="105000"/>
              </a:srgbClr>
            </a:solidFill>
            <a:prstDash val="solid"/>
          </a:ln>
          <a:effectLst/>
        </p:spPr>
      </p:cxnSp>
      <p:cxnSp>
        <p:nvCxnSpPr>
          <p:cNvPr id="997" name="Straight Connector 996"/>
          <p:cNvCxnSpPr>
            <a:stCxn id="1371" idx="2"/>
          </p:cNvCxnSpPr>
          <p:nvPr/>
        </p:nvCxnSpPr>
        <p:spPr>
          <a:xfrm>
            <a:off x="2606881" y="1997411"/>
            <a:ext cx="0" cy="245381"/>
          </a:xfrm>
          <a:prstGeom prst="line">
            <a:avLst/>
          </a:prstGeom>
          <a:noFill/>
          <a:ln w="3175" cap="flat" cmpd="sng" algn="ctr">
            <a:solidFill>
              <a:srgbClr val="00BCEB">
                <a:shade val="95000"/>
                <a:satMod val="105000"/>
              </a:srgbClr>
            </a:solidFill>
            <a:prstDash val="solid"/>
          </a:ln>
          <a:effectLst/>
        </p:spPr>
      </p:cxnSp>
      <p:cxnSp>
        <p:nvCxnSpPr>
          <p:cNvPr id="998" name="Straight Connector 997"/>
          <p:cNvCxnSpPr/>
          <p:nvPr/>
        </p:nvCxnSpPr>
        <p:spPr>
          <a:xfrm flipH="1">
            <a:off x="2139010" y="1998306"/>
            <a:ext cx="464443" cy="241321"/>
          </a:xfrm>
          <a:prstGeom prst="line">
            <a:avLst/>
          </a:prstGeom>
          <a:noFill/>
          <a:ln w="3175" cap="flat" cmpd="sng" algn="ctr">
            <a:solidFill>
              <a:srgbClr val="00BCEB">
                <a:shade val="95000"/>
                <a:satMod val="105000"/>
              </a:srgbClr>
            </a:solidFill>
            <a:prstDash val="solid"/>
          </a:ln>
          <a:effectLst/>
        </p:spPr>
      </p:cxnSp>
      <p:cxnSp>
        <p:nvCxnSpPr>
          <p:cNvPr id="999" name="Straight Connector 998"/>
          <p:cNvCxnSpPr>
            <a:stCxn id="1371" idx="2"/>
          </p:cNvCxnSpPr>
          <p:nvPr/>
        </p:nvCxnSpPr>
        <p:spPr>
          <a:xfrm flipH="1">
            <a:off x="1632813" y="1997411"/>
            <a:ext cx="974068" cy="238390"/>
          </a:xfrm>
          <a:prstGeom prst="line">
            <a:avLst/>
          </a:prstGeom>
          <a:noFill/>
          <a:ln w="3175" cap="flat" cmpd="sng" algn="ctr">
            <a:solidFill>
              <a:srgbClr val="00BCEB">
                <a:shade val="95000"/>
                <a:satMod val="105000"/>
              </a:srgbClr>
            </a:solidFill>
            <a:prstDash val="solid"/>
          </a:ln>
          <a:effectLst/>
        </p:spPr>
      </p:cxnSp>
      <p:cxnSp>
        <p:nvCxnSpPr>
          <p:cNvPr id="1000" name="Straight Connector 999"/>
          <p:cNvCxnSpPr>
            <a:stCxn id="1371" idx="2"/>
          </p:cNvCxnSpPr>
          <p:nvPr/>
        </p:nvCxnSpPr>
        <p:spPr>
          <a:xfrm flipH="1">
            <a:off x="1185796" y="1997411"/>
            <a:ext cx="1421085" cy="239051"/>
          </a:xfrm>
          <a:prstGeom prst="line">
            <a:avLst/>
          </a:prstGeom>
          <a:noFill/>
          <a:ln w="3175" cap="flat" cmpd="sng" algn="ctr">
            <a:solidFill>
              <a:srgbClr val="00BCEB">
                <a:shade val="95000"/>
                <a:satMod val="105000"/>
              </a:srgbClr>
            </a:solidFill>
            <a:prstDash val="solid"/>
          </a:ln>
          <a:effectLst/>
        </p:spPr>
      </p:cxnSp>
      <p:grpSp>
        <p:nvGrpSpPr>
          <p:cNvPr id="1001" name="Group 1000">
            <a:extLst>
              <a:ext uri="{FF2B5EF4-FFF2-40B4-BE49-F238E27FC236}">
                <a16:creationId xmlns:a16="http://schemas.microsoft.com/office/drawing/2014/main" id="{934F900D-8FBE-4724-89FB-A3CD0EAE0406}"/>
              </a:ext>
            </a:extLst>
          </p:cNvPr>
          <p:cNvGrpSpPr/>
          <p:nvPr/>
        </p:nvGrpSpPr>
        <p:grpSpPr>
          <a:xfrm flipH="1">
            <a:off x="1513793" y="2274948"/>
            <a:ext cx="662244" cy="1024170"/>
            <a:chOff x="6189010" y="5857077"/>
            <a:chExt cx="1023147" cy="3505717"/>
          </a:xfrm>
          <a:gradFill>
            <a:gsLst>
              <a:gs pos="85000">
                <a:srgbClr val="282828"/>
              </a:gs>
              <a:gs pos="0">
                <a:srgbClr val="9E9EA2">
                  <a:alpha val="0"/>
                </a:srgbClr>
              </a:gs>
            </a:gsLst>
            <a:lin ang="5400000" scaled="0"/>
          </a:gradFill>
        </p:grpSpPr>
        <p:sp>
          <p:nvSpPr>
            <p:cNvPr id="1002" name="Freeform 18">
              <a:extLst>
                <a:ext uri="{FF2B5EF4-FFF2-40B4-BE49-F238E27FC236}">
                  <a16:creationId xmlns:a16="http://schemas.microsoft.com/office/drawing/2014/main" id="{2C93A650-5C7A-48F0-82EB-6071DBC5583C}"/>
                </a:ext>
              </a:extLst>
            </p:cNvPr>
            <p:cNvSpPr>
              <a:spLocks noEditPoints="1"/>
            </p:cNvSpPr>
            <p:nvPr/>
          </p:nvSpPr>
          <p:spPr bwMode="auto">
            <a:xfrm>
              <a:off x="7078641" y="762781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03" name="Freeform 19">
              <a:extLst>
                <a:ext uri="{FF2B5EF4-FFF2-40B4-BE49-F238E27FC236}">
                  <a16:creationId xmlns:a16="http://schemas.microsoft.com/office/drawing/2014/main" id="{1DD1D12B-685A-40C7-8DBB-5583443D78E3}"/>
                </a:ext>
              </a:extLst>
            </p:cNvPr>
            <p:cNvSpPr>
              <a:spLocks/>
            </p:cNvSpPr>
            <p:nvPr/>
          </p:nvSpPr>
          <p:spPr bwMode="auto">
            <a:xfrm>
              <a:off x="6989388" y="7627817"/>
              <a:ext cx="44989"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04" name="Freeform 25">
              <a:extLst>
                <a:ext uri="{FF2B5EF4-FFF2-40B4-BE49-F238E27FC236}">
                  <a16:creationId xmlns:a16="http://schemas.microsoft.com/office/drawing/2014/main" id="{9EAFF8C2-3692-44D7-932B-4ACFFC6B87F6}"/>
                </a:ext>
              </a:extLst>
            </p:cNvPr>
            <p:cNvSpPr>
              <a:spLocks/>
            </p:cNvSpPr>
            <p:nvPr/>
          </p:nvSpPr>
          <p:spPr bwMode="auto">
            <a:xfrm>
              <a:off x="6900861" y="762781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05" name="Freeform 26">
              <a:extLst>
                <a:ext uri="{FF2B5EF4-FFF2-40B4-BE49-F238E27FC236}">
                  <a16:creationId xmlns:a16="http://schemas.microsoft.com/office/drawing/2014/main" id="{2945D0C4-8A95-46F4-A776-7DF8844545C0}"/>
                </a:ext>
              </a:extLst>
            </p:cNvPr>
            <p:cNvSpPr>
              <a:spLocks noEditPoints="1"/>
            </p:cNvSpPr>
            <p:nvPr/>
          </p:nvSpPr>
          <p:spPr bwMode="auto">
            <a:xfrm>
              <a:off x="6544575" y="762781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06" name="Freeform 27">
              <a:extLst>
                <a:ext uri="{FF2B5EF4-FFF2-40B4-BE49-F238E27FC236}">
                  <a16:creationId xmlns:a16="http://schemas.microsoft.com/office/drawing/2014/main" id="{460F532B-CDB7-4A75-908B-076F5929A090}"/>
                </a:ext>
              </a:extLst>
            </p:cNvPr>
            <p:cNvSpPr>
              <a:spLocks noEditPoints="1"/>
            </p:cNvSpPr>
            <p:nvPr/>
          </p:nvSpPr>
          <p:spPr bwMode="auto">
            <a:xfrm>
              <a:off x="6722356" y="762781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07" name="Freeform 28">
              <a:extLst>
                <a:ext uri="{FF2B5EF4-FFF2-40B4-BE49-F238E27FC236}">
                  <a16:creationId xmlns:a16="http://schemas.microsoft.com/office/drawing/2014/main" id="{0EE1A9E8-5472-4B8E-9F09-C200AB142B07}"/>
                </a:ext>
              </a:extLst>
            </p:cNvPr>
            <p:cNvSpPr>
              <a:spLocks/>
            </p:cNvSpPr>
            <p:nvPr/>
          </p:nvSpPr>
          <p:spPr bwMode="auto">
            <a:xfrm>
              <a:off x="6456048" y="762781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08" name="Freeform 29">
              <a:extLst>
                <a:ext uri="{FF2B5EF4-FFF2-40B4-BE49-F238E27FC236}">
                  <a16:creationId xmlns:a16="http://schemas.microsoft.com/office/drawing/2014/main" id="{5094E666-FF83-49CC-840A-7F95F58CA6F0}"/>
                </a:ext>
              </a:extLst>
            </p:cNvPr>
            <p:cNvSpPr>
              <a:spLocks noEditPoints="1"/>
            </p:cNvSpPr>
            <p:nvPr/>
          </p:nvSpPr>
          <p:spPr bwMode="auto">
            <a:xfrm>
              <a:off x="6811608" y="8339658"/>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09" name="Freeform 30">
              <a:extLst>
                <a:ext uri="{FF2B5EF4-FFF2-40B4-BE49-F238E27FC236}">
                  <a16:creationId xmlns:a16="http://schemas.microsoft.com/office/drawing/2014/main" id="{FFC7106B-3A43-41BE-81E9-765286E95ED7}"/>
                </a:ext>
              </a:extLst>
            </p:cNvPr>
            <p:cNvSpPr>
              <a:spLocks/>
            </p:cNvSpPr>
            <p:nvPr/>
          </p:nvSpPr>
          <p:spPr bwMode="auto">
            <a:xfrm>
              <a:off x="6989388" y="8339658"/>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0" name="Freeform 31">
              <a:extLst>
                <a:ext uri="{FF2B5EF4-FFF2-40B4-BE49-F238E27FC236}">
                  <a16:creationId xmlns:a16="http://schemas.microsoft.com/office/drawing/2014/main" id="{B5CC231A-D0C2-43E8-BBE5-E0FFEE71EBAE}"/>
                </a:ext>
              </a:extLst>
            </p:cNvPr>
            <p:cNvSpPr>
              <a:spLocks/>
            </p:cNvSpPr>
            <p:nvPr/>
          </p:nvSpPr>
          <p:spPr bwMode="auto">
            <a:xfrm>
              <a:off x="6277542" y="8339658"/>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1" name="Freeform 32">
              <a:extLst>
                <a:ext uri="{FF2B5EF4-FFF2-40B4-BE49-F238E27FC236}">
                  <a16:creationId xmlns:a16="http://schemas.microsoft.com/office/drawing/2014/main" id="{86854A65-D8B6-4976-BBA8-C86C54248761}"/>
                </a:ext>
              </a:extLst>
            </p:cNvPr>
            <p:cNvSpPr>
              <a:spLocks/>
            </p:cNvSpPr>
            <p:nvPr/>
          </p:nvSpPr>
          <p:spPr bwMode="auto">
            <a:xfrm>
              <a:off x="6189015" y="8339658"/>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2" name="Freeform 33">
              <a:extLst>
                <a:ext uri="{FF2B5EF4-FFF2-40B4-BE49-F238E27FC236}">
                  <a16:creationId xmlns:a16="http://schemas.microsoft.com/office/drawing/2014/main" id="{C2D54760-882C-4239-9B6A-667DE066306A}"/>
                </a:ext>
              </a:extLst>
            </p:cNvPr>
            <p:cNvSpPr>
              <a:spLocks noEditPoints="1"/>
            </p:cNvSpPr>
            <p:nvPr/>
          </p:nvSpPr>
          <p:spPr bwMode="auto">
            <a:xfrm>
              <a:off x="6544575" y="8339658"/>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3" name="Freeform 34">
              <a:extLst>
                <a:ext uri="{FF2B5EF4-FFF2-40B4-BE49-F238E27FC236}">
                  <a16:creationId xmlns:a16="http://schemas.microsoft.com/office/drawing/2014/main" id="{7AAD8926-FCAA-48D1-A1F6-ACC706106C2C}"/>
                </a:ext>
              </a:extLst>
            </p:cNvPr>
            <p:cNvSpPr>
              <a:spLocks noEditPoints="1"/>
            </p:cNvSpPr>
            <p:nvPr/>
          </p:nvSpPr>
          <p:spPr bwMode="auto">
            <a:xfrm>
              <a:off x="6366795" y="8339658"/>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4" name="Freeform 35">
              <a:extLst>
                <a:ext uri="{FF2B5EF4-FFF2-40B4-BE49-F238E27FC236}">
                  <a16:creationId xmlns:a16="http://schemas.microsoft.com/office/drawing/2014/main" id="{B615A1D4-790D-4A6D-BE0D-D042F9FD3D85}"/>
                </a:ext>
              </a:extLst>
            </p:cNvPr>
            <p:cNvSpPr>
              <a:spLocks/>
            </p:cNvSpPr>
            <p:nvPr/>
          </p:nvSpPr>
          <p:spPr bwMode="auto">
            <a:xfrm>
              <a:off x="6722356" y="8339658"/>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5" name="Freeform 53">
              <a:extLst>
                <a:ext uri="{FF2B5EF4-FFF2-40B4-BE49-F238E27FC236}">
                  <a16:creationId xmlns:a16="http://schemas.microsoft.com/office/drawing/2014/main" id="{A7B38EBC-B6E4-4589-A477-17A6775FBC84}"/>
                </a:ext>
              </a:extLst>
            </p:cNvPr>
            <p:cNvSpPr>
              <a:spLocks noEditPoints="1"/>
            </p:cNvSpPr>
            <p:nvPr/>
          </p:nvSpPr>
          <p:spPr bwMode="auto">
            <a:xfrm>
              <a:off x="6722356" y="7983375"/>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6" name="Freeform 54">
              <a:extLst>
                <a:ext uri="{FF2B5EF4-FFF2-40B4-BE49-F238E27FC236}">
                  <a16:creationId xmlns:a16="http://schemas.microsoft.com/office/drawing/2014/main" id="{1FECC552-712E-4F31-AED7-78326699FC05}"/>
                </a:ext>
              </a:extLst>
            </p:cNvPr>
            <p:cNvSpPr>
              <a:spLocks/>
            </p:cNvSpPr>
            <p:nvPr/>
          </p:nvSpPr>
          <p:spPr bwMode="auto">
            <a:xfrm>
              <a:off x="6900861" y="7983375"/>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7" name="Freeform 55">
              <a:extLst>
                <a:ext uri="{FF2B5EF4-FFF2-40B4-BE49-F238E27FC236}">
                  <a16:creationId xmlns:a16="http://schemas.microsoft.com/office/drawing/2014/main" id="{4B359273-AC12-4D2F-9D41-49B1D4816AE1}"/>
                </a:ext>
              </a:extLst>
            </p:cNvPr>
            <p:cNvSpPr>
              <a:spLocks noEditPoints="1"/>
            </p:cNvSpPr>
            <p:nvPr/>
          </p:nvSpPr>
          <p:spPr bwMode="auto">
            <a:xfrm>
              <a:off x="6456048" y="7983375"/>
              <a:ext cx="132790"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8" name="Freeform 56">
              <a:extLst>
                <a:ext uri="{FF2B5EF4-FFF2-40B4-BE49-F238E27FC236}">
                  <a16:creationId xmlns:a16="http://schemas.microsoft.com/office/drawing/2014/main" id="{85D88EBB-3118-4EEE-A55C-3034FAA39665}"/>
                </a:ext>
              </a:extLst>
            </p:cNvPr>
            <p:cNvSpPr>
              <a:spLocks/>
            </p:cNvSpPr>
            <p:nvPr/>
          </p:nvSpPr>
          <p:spPr bwMode="auto">
            <a:xfrm>
              <a:off x="6633829" y="7983375"/>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19" name="Freeform 60">
              <a:extLst>
                <a:ext uri="{FF2B5EF4-FFF2-40B4-BE49-F238E27FC236}">
                  <a16:creationId xmlns:a16="http://schemas.microsoft.com/office/drawing/2014/main" id="{6080159F-1565-41E1-82E4-9E60B95ED0C7}"/>
                </a:ext>
              </a:extLst>
            </p:cNvPr>
            <p:cNvSpPr>
              <a:spLocks noEditPoints="1"/>
            </p:cNvSpPr>
            <p:nvPr/>
          </p:nvSpPr>
          <p:spPr bwMode="auto">
            <a:xfrm>
              <a:off x="6989388" y="7983375"/>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0" name="Freeform 67">
              <a:extLst>
                <a:ext uri="{FF2B5EF4-FFF2-40B4-BE49-F238E27FC236}">
                  <a16:creationId xmlns:a16="http://schemas.microsoft.com/office/drawing/2014/main" id="{1EE9A92B-48CA-470C-B691-E45769C05D14}"/>
                </a:ext>
              </a:extLst>
            </p:cNvPr>
            <p:cNvSpPr>
              <a:spLocks/>
            </p:cNvSpPr>
            <p:nvPr/>
          </p:nvSpPr>
          <p:spPr bwMode="auto">
            <a:xfrm>
              <a:off x="6189015" y="7983375"/>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1" name="Freeform 68">
              <a:extLst>
                <a:ext uri="{FF2B5EF4-FFF2-40B4-BE49-F238E27FC236}">
                  <a16:creationId xmlns:a16="http://schemas.microsoft.com/office/drawing/2014/main" id="{C702E7C9-0344-42A8-8D45-D91B6FA7855A}"/>
                </a:ext>
              </a:extLst>
            </p:cNvPr>
            <p:cNvSpPr>
              <a:spLocks noEditPoints="1"/>
            </p:cNvSpPr>
            <p:nvPr/>
          </p:nvSpPr>
          <p:spPr bwMode="auto">
            <a:xfrm>
              <a:off x="6277542" y="7983375"/>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2" name="Freeform 69">
              <a:extLst>
                <a:ext uri="{FF2B5EF4-FFF2-40B4-BE49-F238E27FC236}">
                  <a16:creationId xmlns:a16="http://schemas.microsoft.com/office/drawing/2014/main" id="{5D6241B4-988D-47D8-AABC-B8D60E5A0C7A}"/>
                </a:ext>
              </a:extLst>
            </p:cNvPr>
            <p:cNvSpPr>
              <a:spLocks noEditPoints="1"/>
            </p:cNvSpPr>
            <p:nvPr/>
          </p:nvSpPr>
          <p:spPr bwMode="auto">
            <a:xfrm>
              <a:off x="6633829" y="81618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3" name="Freeform 70">
              <a:extLst>
                <a:ext uri="{FF2B5EF4-FFF2-40B4-BE49-F238E27FC236}">
                  <a16:creationId xmlns:a16="http://schemas.microsoft.com/office/drawing/2014/main" id="{B3009E72-213F-42C8-8FB2-EDBAAA7437D4}"/>
                </a:ext>
              </a:extLst>
            </p:cNvPr>
            <p:cNvSpPr>
              <a:spLocks/>
            </p:cNvSpPr>
            <p:nvPr/>
          </p:nvSpPr>
          <p:spPr bwMode="auto">
            <a:xfrm>
              <a:off x="6811608" y="8161879"/>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4" name="Freeform 71">
              <a:extLst>
                <a:ext uri="{FF2B5EF4-FFF2-40B4-BE49-F238E27FC236}">
                  <a16:creationId xmlns:a16="http://schemas.microsoft.com/office/drawing/2014/main" id="{21F18C85-D628-4FF7-BAD3-2B9A0BA8821F}"/>
                </a:ext>
              </a:extLst>
            </p:cNvPr>
            <p:cNvSpPr>
              <a:spLocks noEditPoints="1"/>
            </p:cNvSpPr>
            <p:nvPr/>
          </p:nvSpPr>
          <p:spPr bwMode="auto">
            <a:xfrm>
              <a:off x="6366795" y="8161879"/>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5" name="Freeform 72">
              <a:extLst>
                <a:ext uri="{FF2B5EF4-FFF2-40B4-BE49-F238E27FC236}">
                  <a16:creationId xmlns:a16="http://schemas.microsoft.com/office/drawing/2014/main" id="{E71D7939-C78E-4928-B261-33373ACBA23F}"/>
                </a:ext>
              </a:extLst>
            </p:cNvPr>
            <p:cNvSpPr>
              <a:spLocks/>
            </p:cNvSpPr>
            <p:nvPr/>
          </p:nvSpPr>
          <p:spPr bwMode="auto">
            <a:xfrm>
              <a:off x="6544575" y="8161879"/>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6" name="Freeform 75">
              <a:extLst>
                <a:ext uri="{FF2B5EF4-FFF2-40B4-BE49-F238E27FC236}">
                  <a16:creationId xmlns:a16="http://schemas.microsoft.com/office/drawing/2014/main" id="{3A066231-A869-41DE-B008-E20D7FC14973}"/>
                </a:ext>
              </a:extLst>
            </p:cNvPr>
            <p:cNvSpPr>
              <a:spLocks noEditPoints="1"/>
            </p:cNvSpPr>
            <p:nvPr/>
          </p:nvSpPr>
          <p:spPr bwMode="auto">
            <a:xfrm>
              <a:off x="7078640" y="81618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7" name="Freeform 107">
              <a:extLst>
                <a:ext uri="{FF2B5EF4-FFF2-40B4-BE49-F238E27FC236}">
                  <a16:creationId xmlns:a16="http://schemas.microsoft.com/office/drawing/2014/main" id="{0A4A7CAC-55FC-4D96-809C-430504B1B886}"/>
                </a:ext>
              </a:extLst>
            </p:cNvPr>
            <p:cNvSpPr>
              <a:spLocks noEditPoints="1"/>
            </p:cNvSpPr>
            <p:nvPr/>
          </p:nvSpPr>
          <p:spPr bwMode="auto">
            <a:xfrm>
              <a:off x="6544574" y="780559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8" name="Freeform 108">
              <a:extLst>
                <a:ext uri="{FF2B5EF4-FFF2-40B4-BE49-F238E27FC236}">
                  <a16:creationId xmlns:a16="http://schemas.microsoft.com/office/drawing/2014/main" id="{73F883C2-539D-402F-9693-94D04585E189}"/>
                </a:ext>
              </a:extLst>
            </p:cNvPr>
            <p:cNvSpPr>
              <a:spLocks/>
            </p:cNvSpPr>
            <p:nvPr/>
          </p:nvSpPr>
          <p:spPr bwMode="auto">
            <a:xfrm>
              <a:off x="6456047" y="7805596"/>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29" name="Freeform 109">
              <a:extLst>
                <a:ext uri="{FF2B5EF4-FFF2-40B4-BE49-F238E27FC236}">
                  <a16:creationId xmlns:a16="http://schemas.microsoft.com/office/drawing/2014/main" id="{B84BACBE-698A-4EFF-A84D-9F88625FD7FB}"/>
                </a:ext>
              </a:extLst>
            </p:cNvPr>
            <p:cNvSpPr>
              <a:spLocks noEditPoints="1"/>
            </p:cNvSpPr>
            <p:nvPr/>
          </p:nvSpPr>
          <p:spPr bwMode="auto">
            <a:xfrm>
              <a:off x="6811606" y="780559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0" name="Freeform 110">
              <a:extLst>
                <a:ext uri="{FF2B5EF4-FFF2-40B4-BE49-F238E27FC236}">
                  <a16:creationId xmlns:a16="http://schemas.microsoft.com/office/drawing/2014/main" id="{95E9EF65-E83B-49C5-AC70-F7F15E4753EF}"/>
                </a:ext>
              </a:extLst>
            </p:cNvPr>
            <p:cNvSpPr>
              <a:spLocks noEditPoints="1"/>
            </p:cNvSpPr>
            <p:nvPr/>
          </p:nvSpPr>
          <p:spPr bwMode="auto">
            <a:xfrm>
              <a:off x="6989388" y="780559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1" name="Freeform 111">
              <a:extLst>
                <a:ext uri="{FF2B5EF4-FFF2-40B4-BE49-F238E27FC236}">
                  <a16:creationId xmlns:a16="http://schemas.microsoft.com/office/drawing/2014/main" id="{FD220389-60E4-44EA-95F3-4FA7897A49EC}"/>
                </a:ext>
              </a:extLst>
            </p:cNvPr>
            <p:cNvSpPr>
              <a:spLocks/>
            </p:cNvSpPr>
            <p:nvPr/>
          </p:nvSpPr>
          <p:spPr bwMode="auto">
            <a:xfrm>
              <a:off x="6722354" y="7805596"/>
              <a:ext cx="44989"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2" name="Freeform 112">
              <a:extLst>
                <a:ext uri="{FF2B5EF4-FFF2-40B4-BE49-F238E27FC236}">
                  <a16:creationId xmlns:a16="http://schemas.microsoft.com/office/drawing/2014/main" id="{DF66688D-F019-48CF-B5B4-C42C58F5575B}"/>
                </a:ext>
              </a:extLst>
            </p:cNvPr>
            <p:cNvSpPr>
              <a:spLocks/>
            </p:cNvSpPr>
            <p:nvPr/>
          </p:nvSpPr>
          <p:spPr bwMode="auto">
            <a:xfrm>
              <a:off x="6366794" y="7805596"/>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3" name="Freeform 113">
              <a:extLst>
                <a:ext uri="{FF2B5EF4-FFF2-40B4-BE49-F238E27FC236}">
                  <a16:creationId xmlns:a16="http://schemas.microsoft.com/office/drawing/2014/main" id="{09C42998-EE08-4C14-914A-60B0BEDCE844}"/>
                </a:ext>
              </a:extLst>
            </p:cNvPr>
            <p:cNvSpPr>
              <a:spLocks noEditPoints="1"/>
            </p:cNvSpPr>
            <p:nvPr/>
          </p:nvSpPr>
          <p:spPr bwMode="auto">
            <a:xfrm>
              <a:off x="6189014" y="7805596"/>
              <a:ext cx="133516" cy="133515"/>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4" name="Freeform 141">
              <a:extLst>
                <a:ext uri="{FF2B5EF4-FFF2-40B4-BE49-F238E27FC236}">
                  <a16:creationId xmlns:a16="http://schemas.microsoft.com/office/drawing/2014/main" id="{D0836CC8-DCDA-4EC4-B447-9CE2E826988A}"/>
                </a:ext>
              </a:extLst>
            </p:cNvPr>
            <p:cNvSpPr>
              <a:spLocks noEditPoints="1"/>
            </p:cNvSpPr>
            <p:nvPr/>
          </p:nvSpPr>
          <p:spPr bwMode="auto">
            <a:xfrm>
              <a:off x="6277541" y="8517437"/>
              <a:ext cx="133516" cy="133515"/>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5" name="Freeform 143">
              <a:extLst>
                <a:ext uri="{FF2B5EF4-FFF2-40B4-BE49-F238E27FC236}">
                  <a16:creationId xmlns:a16="http://schemas.microsoft.com/office/drawing/2014/main" id="{6AF0E3A4-B658-4A8B-83D0-CD2771ACF959}"/>
                </a:ext>
              </a:extLst>
            </p:cNvPr>
            <p:cNvSpPr>
              <a:spLocks/>
            </p:cNvSpPr>
            <p:nvPr/>
          </p:nvSpPr>
          <p:spPr bwMode="auto">
            <a:xfrm>
              <a:off x="6900859" y="851743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6" name="Freeform 144">
              <a:extLst>
                <a:ext uri="{FF2B5EF4-FFF2-40B4-BE49-F238E27FC236}">
                  <a16:creationId xmlns:a16="http://schemas.microsoft.com/office/drawing/2014/main" id="{1AAA74C6-F323-4044-8DA6-3736AB627C8B}"/>
                </a:ext>
              </a:extLst>
            </p:cNvPr>
            <p:cNvSpPr>
              <a:spLocks noEditPoints="1"/>
            </p:cNvSpPr>
            <p:nvPr/>
          </p:nvSpPr>
          <p:spPr bwMode="auto">
            <a:xfrm>
              <a:off x="6544574" y="851743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7" name="Freeform 145">
              <a:extLst>
                <a:ext uri="{FF2B5EF4-FFF2-40B4-BE49-F238E27FC236}">
                  <a16:creationId xmlns:a16="http://schemas.microsoft.com/office/drawing/2014/main" id="{759BC8A0-4A15-486F-A171-C163EF76FB79}"/>
                </a:ext>
              </a:extLst>
            </p:cNvPr>
            <p:cNvSpPr>
              <a:spLocks noEditPoints="1"/>
            </p:cNvSpPr>
            <p:nvPr/>
          </p:nvSpPr>
          <p:spPr bwMode="auto">
            <a:xfrm>
              <a:off x="6722354" y="851743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8" name="Freeform 146">
              <a:extLst>
                <a:ext uri="{FF2B5EF4-FFF2-40B4-BE49-F238E27FC236}">
                  <a16:creationId xmlns:a16="http://schemas.microsoft.com/office/drawing/2014/main" id="{6AF88DA0-DF95-476B-B7D2-BECB134C9E2E}"/>
                </a:ext>
              </a:extLst>
            </p:cNvPr>
            <p:cNvSpPr>
              <a:spLocks/>
            </p:cNvSpPr>
            <p:nvPr/>
          </p:nvSpPr>
          <p:spPr bwMode="auto">
            <a:xfrm>
              <a:off x="6456047" y="851743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39" name="Freeform 147">
              <a:extLst>
                <a:ext uri="{FF2B5EF4-FFF2-40B4-BE49-F238E27FC236}">
                  <a16:creationId xmlns:a16="http://schemas.microsoft.com/office/drawing/2014/main" id="{B6B3B428-A1B7-4353-807F-8FEE7837CCFA}"/>
                </a:ext>
              </a:extLst>
            </p:cNvPr>
            <p:cNvSpPr>
              <a:spLocks noEditPoints="1"/>
            </p:cNvSpPr>
            <p:nvPr/>
          </p:nvSpPr>
          <p:spPr bwMode="auto">
            <a:xfrm>
              <a:off x="6811606" y="92292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0" name="Freeform 148">
              <a:extLst>
                <a:ext uri="{FF2B5EF4-FFF2-40B4-BE49-F238E27FC236}">
                  <a16:creationId xmlns:a16="http://schemas.microsoft.com/office/drawing/2014/main" id="{84A964B4-ED43-4954-B4EC-261CC29D5E9F}"/>
                </a:ext>
              </a:extLst>
            </p:cNvPr>
            <p:cNvSpPr>
              <a:spLocks/>
            </p:cNvSpPr>
            <p:nvPr/>
          </p:nvSpPr>
          <p:spPr bwMode="auto">
            <a:xfrm>
              <a:off x="6989388" y="922927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1" name="Freeform 149">
              <a:extLst>
                <a:ext uri="{FF2B5EF4-FFF2-40B4-BE49-F238E27FC236}">
                  <a16:creationId xmlns:a16="http://schemas.microsoft.com/office/drawing/2014/main" id="{6964B5AD-5FAC-4A87-ABD9-7182D42816BD}"/>
                </a:ext>
              </a:extLst>
            </p:cNvPr>
            <p:cNvSpPr>
              <a:spLocks/>
            </p:cNvSpPr>
            <p:nvPr/>
          </p:nvSpPr>
          <p:spPr bwMode="auto">
            <a:xfrm>
              <a:off x="6277541" y="922927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2" name="Freeform 150">
              <a:extLst>
                <a:ext uri="{FF2B5EF4-FFF2-40B4-BE49-F238E27FC236}">
                  <a16:creationId xmlns:a16="http://schemas.microsoft.com/office/drawing/2014/main" id="{3CFD63B0-E80F-43C8-8A92-A57EBE5E022D}"/>
                </a:ext>
              </a:extLst>
            </p:cNvPr>
            <p:cNvSpPr>
              <a:spLocks/>
            </p:cNvSpPr>
            <p:nvPr/>
          </p:nvSpPr>
          <p:spPr bwMode="auto">
            <a:xfrm>
              <a:off x="6189014" y="9229279"/>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3" name="Freeform 151">
              <a:extLst>
                <a:ext uri="{FF2B5EF4-FFF2-40B4-BE49-F238E27FC236}">
                  <a16:creationId xmlns:a16="http://schemas.microsoft.com/office/drawing/2014/main" id="{D420903F-8D4C-42D0-A815-9F1390965F2F}"/>
                </a:ext>
              </a:extLst>
            </p:cNvPr>
            <p:cNvSpPr>
              <a:spLocks noEditPoints="1"/>
            </p:cNvSpPr>
            <p:nvPr/>
          </p:nvSpPr>
          <p:spPr bwMode="auto">
            <a:xfrm>
              <a:off x="6544574" y="92292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4" name="Freeform 152">
              <a:extLst>
                <a:ext uri="{FF2B5EF4-FFF2-40B4-BE49-F238E27FC236}">
                  <a16:creationId xmlns:a16="http://schemas.microsoft.com/office/drawing/2014/main" id="{9A7B9915-D47B-4938-92E0-0BDFC9139724}"/>
                </a:ext>
              </a:extLst>
            </p:cNvPr>
            <p:cNvSpPr>
              <a:spLocks noEditPoints="1"/>
            </p:cNvSpPr>
            <p:nvPr/>
          </p:nvSpPr>
          <p:spPr bwMode="auto">
            <a:xfrm>
              <a:off x="6366794" y="9229279"/>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5" name="Freeform 153">
              <a:extLst>
                <a:ext uri="{FF2B5EF4-FFF2-40B4-BE49-F238E27FC236}">
                  <a16:creationId xmlns:a16="http://schemas.microsoft.com/office/drawing/2014/main" id="{7B7A57D4-7EAA-45C2-9F72-E200006159CA}"/>
                </a:ext>
              </a:extLst>
            </p:cNvPr>
            <p:cNvSpPr>
              <a:spLocks/>
            </p:cNvSpPr>
            <p:nvPr/>
          </p:nvSpPr>
          <p:spPr bwMode="auto">
            <a:xfrm>
              <a:off x="6722354" y="922927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6" name="Freeform 171">
              <a:extLst>
                <a:ext uri="{FF2B5EF4-FFF2-40B4-BE49-F238E27FC236}">
                  <a16:creationId xmlns:a16="http://schemas.microsoft.com/office/drawing/2014/main" id="{2D859A93-E2BD-49E7-B854-7EE240FDCA3B}"/>
                </a:ext>
              </a:extLst>
            </p:cNvPr>
            <p:cNvSpPr>
              <a:spLocks noEditPoints="1"/>
            </p:cNvSpPr>
            <p:nvPr/>
          </p:nvSpPr>
          <p:spPr bwMode="auto">
            <a:xfrm>
              <a:off x="6722354" y="887372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7" name="Freeform 172">
              <a:extLst>
                <a:ext uri="{FF2B5EF4-FFF2-40B4-BE49-F238E27FC236}">
                  <a16:creationId xmlns:a16="http://schemas.microsoft.com/office/drawing/2014/main" id="{2433231E-9DF7-4602-A9F7-F7F5B6081129}"/>
                </a:ext>
              </a:extLst>
            </p:cNvPr>
            <p:cNvSpPr>
              <a:spLocks/>
            </p:cNvSpPr>
            <p:nvPr/>
          </p:nvSpPr>
          <p:spPr bwMode="auto">
            <a:xfrm>
              <a:off x="6900859" y="887372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8" name="Freeform 173">
              <a:extLst>
                <a:ext uri="{FF2B5EF4-FFF2-40B4-BE49-F238E27FC236}">
                  <a16:creationId xmlns:a16="http://schemas.microsoft.com/office/drawing/2014/main" id="{CCFEDA21-13A7-43D9-8C0C-B54DAFB5E362}"/>
                </a:ext>
              </a:extLst>
            </p:cNvPr>
            <p:cNvSpPr>
              <a:spLocks noEditPoints="1"/>
            </p:cNvSpPr>
            <p:nvPr/>
          </p:nvSpPr>
          <p:spPr bwMode="auto">
            <a:xfrm>
              <a:off x="6456047" y="8873720"/>
              <a:ext cx="132790"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49" name="Freeform 174">
              <a:extLst>
                <a:ext uri="{FF2B5EF4-FFF2-40B4-BE49-F238E27FC236}">
                  <a16:creationId xmlns:a16="http://schemas.microsoft.com/office/drawing/2014/main" id="{B8A18BF3-9234-47A7-8639-67BEA37BA133}"/>
                </a:ext>
              </a:extLst>
            </p:cNvPr>
            <p:cNvSpPr>
              <a:spLocks/>
            </p:cNvSpPr>
            <p:nvPr/>
          </p:nvSpPr>
          <p:spPr bwMode="auto">
            <a:xfrm>
              <a:off x="6633827" y="887372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0" name="Freeform 178">
              <a:extLst>
                <a:ext uri="{FF2B5EF4-FFF2-40B4-BE49-F238E27FC236}">
                  <a16:creationId xmlns:a16="http://schemas.microsoft.com/office/drawing/2014/main" id="{06C07F9F-A895-4ECD-89CB-3CAA3DAF67E9}"/>
                </a:ext>
              </a:extLst>
            </p:cNvPr>
            <p:cNvSpPr>
              <a:spLocks noEditPoints="1"/>
            </p:cNvSpPr>
            <p:nvPr/>
          </p:nvSpPr>
          <p:spPr bwMode="auto">
            <a:xfrm>
              <a:off x="6989388" y="887372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1" name="Freeform 186">
              <a:extLst>
                <a:ext uri="{FF2B5EF4-FFF2-40B4-BE49-F238E27FC236}">
                  <a16:creationId xmlns:a16="http://schemas.microsoft.com/office/drawing/2014/main" id="{EF40AE77-1568-4F5E-857F-E6D549198EFF}"/>
                </a:ext>
              </a:extLst>
            </p:cNvPr>
            <p:cNvSpPr>
              <a:spLocks noEditPoints="1"/>
            </p:cNvSpPr>
            <p:nvPr/>
          </p:nvSpPr>
          <p:spPr bwMode="auto">
            <a:xfrm>
              <a:off x="6277541" y="8873720"/>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2" name="Freeform 187">
              <a:extLst>
                <a:ext uri="{FF2B5EF4-FFF2-40B4-BE49-F238E27FC236}">
                  <a16:creationId xmlns:a16="http://schemas.microsoft.com/office/drawing/2014/main" id="{1E64BA19-BDB3-4CB5-8D17-88E54FD655A1}"/>
                </a:ext>
              </a:extLst>
            </p:cNvPr>
            <p:cNvSpPr>
              <a:spLocks noEditPoints="1"/>
            </p:cNvSpPr>
            <p:nvPr/>
          </p:nvSpPr>
          <p:spPr bwMode="auto">
            <a:xfrm>
              <a:off x="6633827" y="9051501"/>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3" name="Freeform 188">
              <a:extLst>
                <a:ext uri="{FF2B5EF4-FFF2-40B4-BE49-F238E27FC236}">
                  <a16:creationId xmlns:a16="http://schemas.microsoft.com/office/drawing/2014/main" id="{618932CB-1969-41AF-89FA-7F81E4B258C5}"/>
                </a:ext>
              </a:extLst>
            </p:cNvPr>
            <p:cNvSpPr>
              <a:spLocks/>
            </p:cNvSpPr>
            <p:nvPr/>
          </p:nvSpPr>
          <p:spPr bwMode="auto">
            <a:xfrm>
              <a:off x="6811606" y="9051501"/>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4" name="Freeform 189">
              <a:extLst>
                <a:ext uri="{FF2B5EF4-FFF2-40B4-BE49-F238E27FC236}">
                  <a16:creationId xmlns:a16="http://schemas.microsoft.com/office/drawing/2014/main" id="{67070DAB-34F4-4A04-A9C6-905FBED783F4}"/>
                </a:ext>
              </a:extLst>
            </p:cNvPr>
            <p:cNvSpPr>
              <a:spLocks noEditPoints="1"/>
            </p:cNvSpPr>
            <p:nvPr/>
          </p:nvSpPr>
          <p:spPr bwMode="auto">
            <a:xfrm>
              <a:off x="6366794" y="9051501"/>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5" name="Freeform 190">
              <a:extLst>
                <a:ext uri="{FF2B5EF4-FFF2-40B4-BE49-F238E27FC236}">
                  <a16:creationId xmlns:a16="http://schemas.microsoft.com/office/drawing/2014/main" id="{76934CAC-0672-4918-8AD4-0922AB28D0C3}"/>
                </a:ext>
              </a:extLst>
            </p:cNvPr>
            <p:cNvSpPr>
              <a:spLocks/>
            </p:cNvSpPr>
            <p:nvPr/>
          </p:nvSpPr>
          <p:spPr bwMode="auto">
            <a:xfrm>
              <a:off x="6544574" y="9051501"/>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6" name="Freeform 193">
              <a:extLst>
                <a:ext uri="{FF2B5EF4-FFF2-40B4-BE49-F238E27FC236}">
                  <a16:creationId xmlns:a16="http://schemas.microsoft.com/office/drawing/2014/main" id="{9A2288C1-12D4-491B-A1E8-255C35835050}"/>
                </a:ext>
              </a:extLst>
            </p:cNvPr>
            <p:cNvSpPr>
              <a:spLocks noEditPoints="1"/>
            </p:cNvSpPr>
            <p:nvPr/>
          </p:nvSpPr>
          <p:spPr bwMode="auto">
            <a:xfrm>
              <a:off x="7078636" y="9051501"/>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7" name="Freeform 194">
              <a:extLst>
                <a:ext uri="{FF2B5EF4-FFF2-40B4-BE49-F238E27FC236}">
                  <a16:creationId xmlns:a16="http://schemas.microsoft.com/office/drawing/2014/main" id="{03A43D4E-6B60-40CF-A231-5D30C938D466}"/>
                </a:ext>
              </a:extLst>
            </p:cNvPr>
            <p:cNvSpPr>
              <a:spLocks noEditPoints="1"/>
            </p:cNvSpPr>
            <p:nvPr/>
          </p:nvSpPr>
          <p:spPr bwMode="auto">
            <a:xfrm>
              <a:off x="6900856" y="9051501"/>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8" name="Freeform 210">
              <a:extLst>
                <a:ext uri="{FF2B5EF4-FFF2-40B4-BE49-F238E27FC236}">
                  <a16:creationId xmlns:a16="http://schemas.microsoft.com/office/drawing/2014/main" id="{734EB68D-E559-414D-B107-695C70E6D4D9}"/>
                </a:ext>
              </a:extLst>
            </p:cNvPr>
            <p:cNvSpPr>
              <a:spLocks noEditPoints="1"/>
            </p:cNvSpPr>
            <p:nvPr/>
          </p:nvSpPr>
          <p:spPr bwMode="auto">
            <a:xfrm>
              <a:off x="6189010" y="9051501"/>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59" name="Freeform 226">
              <a:extLst>
                <a:ext uri="{FF2B5EF4-FFF2-40B4-BE49-F238E27FC236}">
                  <a16:creationId xmlns:a16="http://schemas.microsoft.com/office/drawing/2014/main" id="{CB9D210B-3A91-4095-9BE0-B64F9578FA7F}"/>
                </a:ext>
              </a:extLst>
            </p:cNvPr>
            <p:cNvSpPr>
              <a:spLocks noEditPoints="1"/>
            </p:cNvSpPr>
            <p:nvPr/>
          </p:nvSpPr>
          <p:spPr bwMode="auto">
            <a:xfrm>
              <a:off x="6544570" y="869521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0" name="Freeform 227">
              <a:extLst>
                <a:ext uri="{FF2B5EF4-FFF2-40B4-BE49-F238E27FC236}">
                  <a16:creationId xmlns:a16="http://schemas.microsoft.com/office/drawing/2014/main" id="{5B816A2F-EDD1-4BA2-BB0A-9F24711FFE0A}"/>
                </a:ext>
              </a:extLst>
            </p:cNvPr>
            <p:cNvSpPr>
              <a:spLocks/>
            </p:cNvSpPr>
            <p:nvPr/>
          </p:nvSpPr>
          <p:spPr bwMode="auto">
            <a:xfrm>
              <a:off x="6456043" y="8695216"/>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1" name="Freeform 228">
              <a:extLst>
                <a:ext uri="{FF2B5EF4-FFF2-40B4-BE49-F238E27FC236}">
                  <a16:creationId xmlns:a16="http://schemas.microsoft.com/office/drawing/2014/main" id="{FBB06DF4-3DBD-4B7A-8E0D-867213E4F17C}"/>
                </a:ext>
              </a:extLst>
            </p:cNvPr>
            <p:cNvSpPr>
              <a:spLocks noEditPoints="1"/>
            </p:cNvSpPr>
            <p:nvPr/>
          </p:nvSpPr>
          <p:spPr bwMode="auto">
            <a:xfrm>
              <a:off x="6811602" y="869521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2" name="Freeform 230">
              <a:extLst>
                <a:ext uri="{FF2B5EF4-FFF2-40B4-BE49-F238E27FC236}">
                  <a16:creationId xmlns:a16="http://schemas.microsoft.com/office/drawing/2014/main" id="{9C64EA80-0304-48CA-8DEA-E4444B2E5F3E}"/>
                </a:ext>
              </a:extLst>
            </p:cNvPr>
            <p:cNvSpPr>
              <a:spLocks/>
            </p:cNvSpPr>
            <p:nvPr/>
          </p:nvSpPr>
          <p:spPr bwMode="auto">
            <a:xfrm>
              <a:off x="6722350" y="8695216"/>
              <a:ext cx="44989"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3" name="Freeform 231">
              <a:extLst>
                <a:ext uri="{FF2B5EF4-FFF2-40B4-BE49-F238E27FC236}">
                  <a16:creationId xmlns:a16="http://schemas.microsoft.com/office/drawing/2014/main" id="{3D380BD5-6980-4EE1-8017-AFBC0024826D}"/>
                </a:ext>
              </a:extLst>
            </p:cNvPr>
            <p:cNvSpPr>
              <a:spLocks/>
            </p:cNvSpPr>
            <p:nvPr/>
          </p:nvSpPr>
          <p:spPr bwMode="auto">
            <a:xfrm>
              <a:off x="6366790" y="8695219"/>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4" name="Freeform 232">
              <a:extLst>
                <a:ext uri="{FF2B5EF4-FFF2-40B4-BE49-F238E27FC236}">
                  <a16:creationId xmlns:a16="http://schemas.microsoft.com/office/drawing/2014/main" id="{5AD3FAE2-D625-4F88-BE43-32F1CE15C80B}"/>
                </a:ext>
              </a:extLst>
            </p:cNvPr>
            <p:cNvSpPr>
              <a:spLocks noEditPoints="1"/>
            </p:cNvSpPr>
            <p:nvPr/>
          </p:nvSpPr>
          <p:spPr bwMode="auto">
            <a:xfrm>
              <a:off x="6189010" y="8695218"/>
              <a:ext cx="133516" cy="133515"/>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5" name="Freeform 25">
              <a:extLst>
                <a:ext uri="{FF2B5EF4-FFF2-40B4-BE49-F238E27FC236}">
                  <a16:creationId xmlns:a16="http://schemas.microsoft.com/office/drawing/2014/main" id="{B6FF8337-F82B-4335-8C39-C7C830DAE3B0}"/>
                </a:ext>
              </a:extLst>
            </p:cNvPr>
            <p:cNvSpPr>
              <a:spLocks/>
            </p:cNvSpPr>
            <p:nvPr/>
          </p:nvSpPr>
          <p:spPr bwMode="auto">
            <a:xfrm>
              <a:off x="6900856" y="5857081"/>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6" name="Freeform 26">
              <a:extLst>
                <a:ext uri="{FF2B5EF4-FFF2-40B4-BE49-F238E27FC236}">
                  <a16:creationId xmlns:a16="http://schemas.microsoft.com/office/drawing/2014/main" id="{70704925-CF68-4FA5-B09A-E7326A84728A}"/>
                </a:ext>
              </a:extLst>
            </p:cNvPr>
            <p:cNvSpPr>
              <a:spLocks noEditPoints="1"/>
            </p:cNvSpPr>
            <p:nvPr/>
          </p:nvSpPr>
          <p:spPr bwMode="auto">
            <a:xfrm>
              <a:off x="6544570" y="5857081"/>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7" name="Freeform 27">
              <a:extLst>
                <a:ext uri="{FF2B5EF4-FFF2-40B4-BE49-F238E27FC236}">
                  <a16:creationId xmlns:a16="http://schemas.microsoft.com/office/drawing/2014/main" id="{13440232-09FD-4043-B9BB-F3AE801349DA}"/>
                </a:ext>
              </a:extLst>
            </p:cNvPr>
            <p:cNvSpPr>
              <a:spLocks noEditPoints="1"/>
            </p:cNvSpPr>
            <p:nvPr/>
          </p:nvSpPr>
          <p:spPr bwMode="auto">
            <a:xfrm>
              <a:off x="6722350" y="5857081"/>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8" name="Freeform 28">
              <a:extLst>
                <a:ext uri="{FF2B5EF4-FFF2-40B4-BE49-F238E27FC236}">
                  <a16:creationId xmlns:a16="http://schemas.microsoft.com/office/drawing/2014/main" id="{FB5229E8-6BF2-4B20-B42A-98523A9CEE51}"/>
                </a:ext>
              </a:extLst>
            </p:cNvPr>
            <p:cNvSpPr>
              <a:spLocks/>
            </p:cNvSpPr>
            <p:nvPr/>
          </p:nvSpPr>
          <p:spPr bwMode="auto">
            <a:xfrm>
              <a:off x="6456043" y="585707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69" name="Freeform 29">
              <a:extLst>
                <a:ext uri="{FF2B5EF4-FFF2-40B4-BE49-F238E27FC236}">
                  <a16:creationId xmlns:a16="http://schemas.microsoft.com/office/drawing/2014/main" id="{A4BDCFAF-38E5-4FC5-833E-71C7DA1AF704}"/>
                </a:ext>
              </a:extLst>
            </p:cNvPr>
            <p:cNvSpPr>
              <a:spLocks noEditPoints="1"/>
            </p:cNvSpPr>
            <p:nvPr/>
          </p:nvSpPr>
          <p:spPr bwMode="auto">
            <a:xfrm>
              <a:off x="6811602" y="656891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0" name="Freeform 31">
              <a:extLst>
                <a:ext uri="{FF2B5EF4-FFF2-40B4-BE49-F238E27FC236}">
                  <a16:creationId xmlns:a16="http://schemas.microsoft.com/office/drawing/2014/main" id="{32B74FD7-5EEC-4026-8564-8D285D99B8B1}"/>
                </a:ext>
              </a:extLst>
            </p:cNvPr>
            <p:cNvSpPr>
              <a:spLocks/>
            </p:cNvSpPr>
            <p:nvPr/>
          </p:nvSpPr>
          <p:spPr bwMode="auto">
            <a:xfrm>
              <a:off x="6277537" y="656891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1" name="Freeform 33">
              <a:extLst>
                <a:ext uri="{FF2B5EF4-FFF2-40B4-BE49-F238E27FC236}">
                  <a16:creationId xmlns:a16="http://schemas.microsoft.com/office/drawing/2014/main" id="{1364B8DB-80ED-49A0-896B-954270D7A4F7}"/>
                </a:ext>
              </a:extLst>
            </p:cNvPr>
            <p:cNvSpPr>
              <a:spLocks noEditPoints="1"/>
            </p:cNvSpPr>
            <p:nvPr/>
          </p:nvSpPr>
          <p:spPr bwMode="auto">
            <a:xfrm>
              <a:off x="6544570" y="656891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2" name="Freeform 34">
              <a:extLst>
                <a:ext uri="{FF2B5EF4-FFF2-40B4-BE49-F238E27FC236}">
                  <a16:creationId xmlns:a16="http://schemas.microsoft.com/office/drawing/2014/main" id="{2C141C5D-8CA6-49A5-B4F2-3200FD4F1465}"/>
                </a:ext>
              </a:extLst>
            </p:cNvPr>
            <p:cNvSpPr>
              <a:spLocks noEditPoints="1"/>
            </p:cNvSpPr>
            <p:nvPr/>
          </p:nvSpPr>
          <p:spPr bwMode="auto">
            <a:xfrm>
              <a:off x="6366790" y="6568919"/>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3" name="Freeform 35">
              <a:extLst>
                <a:ext uri="{FF2B5EF4-FFF2-40B4-BE49-F238E27FC236}">
                  <a16:creationId xmlns:a16="http://schemas.microsoft.com/office/drawing/2014/main" id="{A1804C70-AFF7-4DA4-87EF-525E14216AA9}"/>
                </a:ext>
              </a:extLst>
            </p:cNvPr>
            <p:cNvSpPr>
              <a:spLocks/>
            </p:cNvSpPr>
            <p:nvPr/>
          </p:nvSpPr>
          <p:spPr bwMode="auto">
            <a:xfrm>
              <a:off x="6722350" y="656891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4" name="Freeform 53">
              <a:extLst>
                <a:ext uri="{FF2B5EF4-FFF2-40B4-BE49-F238E27FC236}">
                  <a16:creationId xmlns:a16="http://schemas.microsoft.com/office/drawing/2014/main" id="{43C51520-D087-43F4-921C-A7CB8EBC7BF8}"/>
                </a:ext>
              </a:extLst>
            </p:cNvPr>
            <p:cNvSpPr>
              <a:spLocks noEditPoints="1"/>
            </p:cNvSpPr>
            <p:nvPr/>
          </p:nvSpPr>
          <p:spPr bwMode="auto">
            <a:xfrm>
              <a:off x="6722350" y="6212636"/>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5" name="Freeform 54">
              <a:extLst>
                <a:ext uri="{FF2B5EF4-FFF2-40B4-BE49-F238E27FC236}">
                  <a16:creationId xmlns:a16="http://schemas.microsoft.com/office/drawing/2014/main" id="{78A1B811-A7F6-40DB-9A3F-607C8BB5E43B}"/>
                </a:ext>
              </a:extLst>
            </p:cNvPr>
            <p:cNvSpPr>
              <a:spLocks/>
            </p:cNvSpPr>
            <p:nvPr/>
          </p:nvSpPr>
          <p:spPr bwMode="auto">
            <a:xfrm>
              <a:off x="6900856" y="6212636"/>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6" name="Freeform 55">
              <a:extLst>
                <a:ext uri="{FF2B5EF4-FFF2-40B4-BE49-F238E27FC236}">
                  <a16:creationId xmlns:a16="http://schemas.microsoft.com/office/drawing/2014/main" id="{E85FC910-47A7-4C30-AD3E-89B141F6F4B8}"/>
                </a:ext>
              </a:extLst>
            </p:cNvPr>
            <p:cNvSpPr>
              <a:spLocks noEditPoints="1"/>
            </p:cNvSpPr>
            <p:nvPr/>
          </p:nvSpPr>
          <p:spPr bwMode="auto">
            <a:xfrm>
              <a:off x="6456043" y="6212636"/>
              <a:ext cx="132790"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7" name="Freeform 56">
              <a:extLst>
                <a:ext uri="{FF2B5EF4-FFF2-40B4-BE49-F238E27FC236}">
                  <a16:creationId xmlns:a16="http://schemas.microsoft.com/office/drawing/2014/main" id="{16E8744B-CE24-4046-AD6C-A1723BEE0564}"/>
                </a:ext>
              </a:extLst>
            </p:cNvPr>
            <p:cNvSpPr>
              <a:spLocks/>
            </p:cNvSpPr>
            <p:nvPr/>
          </p:nvSpPr>
          <p:spPr bwMode="auto">
            <a:xfrm>
              <a:off x="6633823" y="6212636"/>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8" name="Freeform 69">
              <a:extLst>
                <a:ext uri="{FF2B5EF4-FFF2-40B4-BE49-F238E27FC236}">
                  <a16:creationId xmlns:a16="http://schemas.microsoft.com/office/drawing/2014/main" id="{7FACB642-10F0-411C-82D5-AD705365F921}"/>
                </a:ext>
              </a:extLst>
            </p:cNvPr>
            <p:cNvSpPr>
              <a:spLocks noEditPoints="1"/>
            </p:cNvSpPr>
            <p:nvPr/>
          </p:nvSpPr>
          <p:spPr bwMode="auto">
            <a:xfrm>
              <a:off x="6633823" y="639114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79" name="Freeform 70">
              <a:extLst>
                <a:ext uri="{FF2B5EF4-FFF2-40B4-BE49-F238E27FC236}">
                  <a16:creationId xmlns:a16="http://schemas.microsoft.com/office/drawing/2014/main" id="{CB9041AD-0131-450B-B39B-CDAF7FBFD5DF}"/>
                </a:ext>
              </a:extLst>
            </p:cNvPr>
            <p:cNvSpPr>
              <a:spLocks/>
            </p:cNvSpPr>
            <p:nvPr/>
          </p:nvSpPr>
          <p:spPr bwMode="auto">
            <a:xfrm>
              <a:off x="6811602" y="639114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0" name="Freeform 71">
              <a:extLst>
                <a:ext uri="{FF2B5EF4-FFF2-40B4-BE49-F238E27FC236}">
                  <a16:creationId xmlns:a16="http://schemas.microsoft.com/office/drawing/2014/main" id="{889D9F57-010A-4C4B-ABDF-CBDFFC3D648F}"/>
                </a:ext>
              </a:extLst>
            </p:cNvPr>
            <p:cNvSpPr>
              <a:spLocks noEditPoints="1"/>
            </p:cNvSpPr>
            <p:nvPr/>
          </p:nvSpPr>
          <p:spPr bwMode="auto">
            <a:xfrm>
              <a:off x="6366790" y="6391140"/>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1" name="Freeform 72">
              <a:extLst>
                <a:ext uri="{FF2B5EF4-FFF2-40B4-BE49-F238E27FC236}">
                  <a16:creationId xmlns:a16="http://schemas.microsoft.com/office/drawing/2014/main" id="{B7AF5E2E-66B5-418A-B235-607CBD07BAC5}"/>
                </a:ext>
              </a:extLst>
            </p:cNvPr>
            <p:cNvSpPr>
              <a:spLocks/>
            </p:cNvSpPr>
            <p:nvPr/>
          </p:nvSpPr>
          <p:spPr bwMode="auto">
            <a:xfrm>
              <a:off x="6544570" y="639114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2" name="Freeform 76">
              <a:extLst>
                <a:ext uri="{FF2B5EF4-FFF2-40B4-BE49-F238E27FC236}">
                  <a16:creationId xmlns:a16="http://schemas.microsoft.com/office/drawing/2014/main" id="{E804440D-9D4E-4989-B130-4BCA370C48B3}"/>
                </a:ext>
              </a:extLst>
            </p:cNvPr>
            <p:cNvSpPr>
              <a:spLocks noEditPoints="1"/>
            </p:cNvSpPr>
            <p:nvPr/>
          </p:nvSpPr>
          <p:spPr bwMode="auto">
            <a:xfrm>
              <a:off x="6900856" y="639114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3" name="Freeform 107">
              <a:extLst>
                <a:ext uri="{FF2B5EF4-FFF2-40B4-BE49-F238E27FC236}">
                  <a16:creationId xmlns:a16="http://schemas.microsoft.com/office/drawing/2014/main" id="{B1B6C150-4293-4E7C-9CA1-1043A2FAD3BB}"/>
                </a:ext>
              </a:extLst>
            </p:cNvPr>
            <p:cNvSpPr>
              <a:spLocks noEditPoints="1"/>
            </p:cNvSpPr>
            <p:nvPr/>
          </p:nvSpPr>
          <p:spPr bwMode="auto">
            <a:xfrm>
              <a:off x="6544570" y="6034859"/>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4" name="Freeform 108">
              <a:extLst>
                <a:ext uri="{FF2B5EF4-FFF2-40B4-BE49-F238E27FC236}">
                  <a16:creationId xmlns:a16="http://schemas.microsoft.com/office/drawing/2014/main" id="{7E7B0F4C-A2B8-4DDF-9943-6909DF9FC6D7}"/>
                </a:ext>
              </a:extLst>
            </p:cNvPr>
            <p:cNvSpPr>
              <a:spLocks/>
            </p:cNvSpPr>
            <p:nvPr/>
          </p:nvSpPr>
          <p:spPr bwMode="auto">
            <a:xfrm>
              <a:off x="6456043" y="6034864"/>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5" name="Freeform 111">
              <a:extLst>
                <a:ext uri="{FF2B5EF4-FFF2-40B4-BE49-F238E27FC236}">
                  <a16:creationId xmlns:a16="http://schemas.microsoft.com/office/drawing/2014/main" id="{468CED53-98D5-45B1-9094-4137AE3A6ED7}"/>
                </a:ext>
              </a:extLst>
            </p:cNvPr>
            <p:cNvSpPr>
              <a:spLocks/>
            </p:cNvSpPr>
            <p:nvPr/>
          </p:nvSpPr>
          <p:spPr bwMode="auto">
            <a:xfrm>
              <a:off x="6722350" y="6034866"/>
              <a:ext cx="44989"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6" name="Freeform 112">
              <a:extLst>
                <a:ext uri="{FF2B5EF4-FFF2-40B4-BE49-F238E27FC236}">
                  <a16:creationId xmlns:a16="http://schemas.microsoft.com/office/drawing/2014/main" id="{BD8E0A68-CCB8-4616-8C8D-95EBFA974756}"/>
                </a:ext>
              </a:extLst>
            </p:cNvPr>
            <p:cNvSpPr>
              <a:spLocks/>
            </p:cNvSpPr>
            <p:nvPr/>
          </p:nvSpPr>
          <p:spPr bwMode="auto">
            <a:xfrm>
              <a:off x="6366790" y="6034867"/>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7" name="Freeform 113">
              <a:extLst>
                <a:ext uri="{FF2B5EF4-FFF2-40B4-BE49-F238E27FC236}">
                  <a16:creationId xmlns:a16="http://schemas.microsoft.com/office/drawing/2014/main" id="{9FA24A2C-2AF7-4605-8BC3-8E59BFC5493C}"/>
                </a:ext>
              </a:extLst>
            </p:cNvPr>
            <p:cNvSpPr>
              <a:spLocks noEditPoints="1"/>
            </p:cNvSpPr>
            <p:nvPr/>
          </p:nvSpPr>
          <p:spPr bwMode="auto">
            <a:xfrm>
              <a:off x="6189010" y="6034871"/>
              <a:ext cx="133516" cy="133517"/>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8" name="Freeform 141">
              <a:extLst>
                <a:ext uri="{FF2B5EF4-FFF2-40B4-BE49-F238E27FC236}">
                  <a16:creationId xmlns:a16="http://schemas.microsoft.com/office/drawing/2014/main" id="{1BD88769-5C50-457A-A7C9-B67284587F2D}"/>
                </a:ext>
              </a:extLst>
            </p:cNvPr>
            <p:cNvSpPr>
              <a:spLocks noEditPoints="1"/>
            </p:cNvSpPr>
            <p:nvPr/>
          </p:nvSpPr>
          <p:spPr bwMode="auto">
            <a:xfrm>
              <a:off x="6277537" y="6746711"/>
              <a:ext cx="133516" cy="133517"/>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89" name="Freeform 142">
              <a:extLst>
                <a:ext uri="{FF2B5EF4-FFF2-40B4-BE49-F238E27FC236}">
                  <a16:creationId xmlns:a16="http://schemas.microsoft.com/office/drawing/2014/main" id="{705A3F6C-9451-430B-8766-7955637C4999}"/>
                </a:ext>
              </a:extLst>
            </p:cNvPr>
            <p:cNvSpPr>
              <a:spLocks/>
            </p:cNvSpPr>
            <p:nvPr/>
          </p:nvSpPr>
          <p:spPr bwMode="auto">
            <a:xfrm>
              <a:off x="6189010" y="6746711"/>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0" name="Freeform 144">
              <a:extLst>
                <a:ext uri="{FF2B5EF4-FFF2-40B4-BE49-F238E27FC236}">
                  <a16:creationId xmlns:a16="http://schemas.microsoft.com/office/drawing/2014/main" id="{EF3174A6-A600-4344-84A6-EC85967054D2}"/>
                </a:ext>
              </a:extLst>
            </p:cNvPr>
            <p:cNvSpPr>
              <a:spLocks noEditPoints="1"/>
            </p:cNvSpPr>
            <p:nvPr/>
          </p:nvSpPr>
          <p:spPr bwMode="auto">
            <a:xfrm>
              <a:off x="6544570" y="6746711"/>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1" name="Freeform 145">
              <a:extLst>
                <a:ext uri="{FF2B5EF4-FFF2-40B4-BE49-F238E27FC236}">
                  <a16:creationId xmlns:a16="http://schemas.microsoft.com/office/drawing/2014/main" id="{E0B041E2-F5F7-41DB-8BE2-F795D62E9F86}"/>
                </a:ext>
              </a:extLst>
            </p:cNvPr>
            <p:cNvSpPr>
              <a:spLocks noEditPoints="1"/>
            </p:cNvSpPr>
            <p:nvPr/>
          </p:nvSpPr>
          <p:spPr bwMode="auto">
            <a:xfrm>
              <a:off x="6722350" y="6746711"/>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2" name="Freeform 146">
              <a:extLst>
                <a:ext uri="{FF2B5EF4-FFF2-40B4-BE49-F238E27FC236}">
                  <a16:creationId xmlns:a16="http://schemas.microsoft.com/office/drawing/2014/main" id="{C167BD93-683D-4384-96F7-A5261C9C9105}"/>
                </a:ext>
              </a:extLst>
            </p:cNvPr>
            <p:cNvSpPr>
              <a:spLocks/>
            </p:cNvSpPr>
            <p:nvPr/>
          </p:nvSpPr>
          <p:spPr bwMode="auto">
            <a:xfrm>
              <a:off x="6456043" y="6746705"/>
              <a:ext cx="44263" cy="133516"/>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3" name="Freeform 147">
              <a:extLst>
                <a:ext uri="{FF2B5EF4-FFF2-40B4-BE49-F238E27FC236}">
                  <a16:creationId xmlns:a16="http://schemas.microsoft.com/office/drawing/2014/main" id="{92A19C7F-C7EB-47FA-BBB4-2575708FDBE8}"/>
                </a:ext>
              </a:extLst>
            </p:cNvPr>
            <p:cNvSpPr>
              <a:spLocks noEditPoints="1"/>
            </p:cNvSpPr>
            <p:nvPr/>
          </p:nvSpPr>
          <p:spPr bwMode="auto">
            <a:xfrm>
              <a:off x="6811602" y="7458549"/>
              <a:ext cx="133516" cy="133516"/>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4" name="Freeform 149">
              <a:extLst>
                <a:ext uri="{FF2B5EF4-FFF2-40B4-BE49-F238E27FC236}">
                  <a16:creationId xmlns:a16="http://schemas.microsoft.com/office/drawing/2014/main" id="{601A2FF9-2A60-4CAB-8BDF-39A4BCC1A7F5}"/>
                </a:ext>
              </a:extLst>
            </p:cNvPr>
            <p:cNvSpPr>
              <a:spLocks/>
            </p:cNvSpPr>
            <p:nvPr/>
          </p:nvSpPr>
          <p:spPr bwMode="auto">
            <a:xfrm>
              <a:off x="6277537" y="7458549"/>
              <a:ext cx="44989" cy="133516"/>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5" name="Freeform 150">
              <a:extLst>
                <a:ext uri="{FF2B5EF4-FFF2-40B4-BE49-F238E27FC236}">
                  <a16:creationId xmlns:a16="http://schemas.microsoft.com/office/drawing/2014/main" id="{56B882AA-2DA0-4E91-AC0E-E8EF1DFCBFBB}"/>
                </a:ext>
              </a:extLst>
            </p:cNvPr>
            <p:cNvSpPr>
              <a:spLocks/>
            </p:cNvSpPr>
            <p:nvPr/>
          </p:nvSpPr>
          <p:spPr bwMode="auto">
            <a:xfrm>
              <a:off x="6189010" y="7458549"/>
              <a:ext cx="44263" cy="133516"/>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6" name="Freeform 151">
              <a:extLst>
                <a:ext uri="{FF2B5EF4-FFF2-40B4-BE49-F238E27FC236}">
                  <a16:creationId xmlns:a16="http://schemas.microsoft.com/office/drawing/2014/main" id="{A1119274-8966-4FE5-8A63-02C8758E01CA}"/>
                </a:ext>
              </a:extLst>
            </p:cNvPr>
            <p:cNvSpPr>
              <a:spLocks noEditPoints="1"/>
            </p:cNvSpPr>
            <p:nvPr/>
          </p:nvSpPr>
          <p:spPr bwMode="auto">
            <a:xfrm>
              <a:off x="6544570" y="7458549"/>
              <a:ext cx="133516" cy="133516"/>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7" name="Freeform 152">
              <a:extLst>
                <a:ext uri="{FF2B5EF4-FFF2-40B4-BE49-F238E27FC236}">
                  <a16:creationId xmlns:a16="http://schemas.microsoft.com/office/drawing/2014/main" id="{3510F00B-9710-4251-9101-5744E6CAE566}"/>
                </a:ext>
              </a:extLst>
            </p:cNvPr>
            <p:cNvSpPr>
              <a:spLocks noEditPoints="1"/>
            </p:cNvSpPr>
            <p:nvPr/>
          </p:nvSpPr>
          <p:spPr bwMode="auto">
            <a:xfrm>
              <a:off x="6366790" y="7458549"/>
              <a:ext cx="133516" cy="133516"/>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8" name="Freeform 153">
              <a:extLst>
                <a:ext uri="{FF2B5EF4-FFF2-40B4-BE49-F238E27FC236}">
                  <a16:creationId xmlns:a16="http://schemas.microsoft.com/office/drawing/2014/main" id="{4F176DB0-051D-4CA9-BA5E-FAF5D99C42A4}"/>
                </a:ext>
              </a:extLst>
            </p:cNvPr>
            <p:cNvSpPr>
              <a:spLocks/>
            </p:cNvSpPr>
            <p:nvPr/>
          </p:nvSpPr>
          <p:spPr bwMode="auto">
            <a:xfrm>
              <a:off x="6722350" y="7458562"/>
              <a:ext cx="44989"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099" name="Freeform 171">
              <a:extLst>
                <a:ext uri="{FF2B5EF4-FFF2-40B4-BE49-F238E27FC236}">
                  <a16:creationId xmlns:a16="http://schemas.microsoft.com/office/drawing/2014/main" id="{6A04F640-F655-4346-8738-8CF6381D48EA}"/>
                </a:ext>
              </a:extLst>
            </p:cNvPr>
            <p:cNvSpPr>
              <a:spLocks noEditPoints="1"/>
            </p:cNvSpPr>
            <p:nvPr/>
          </p:nvSpPr>
          <p:spPr bwMode="auto">
            <a:xfrm>
              <a:off x="6722350" y="7103002"/>
              <a:ext cx="133516"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0" name="Freeform 172">
              <a:extLst>
                <a:ext uri="{FF2B5EF4-FFF2-40B4-BE49-F238E27FC236}">
                  <a16:creationId xmlns:a16="http://schemas.microsoft.com/office/drawing/2014/main" id="{DC97924B-837D-449D-A014-B2998BB1449F}"/>
                </a:ext>
              </a:extLst>
            </p:cNvPr>
            <p:cNvSpPr>
              <a:spLocks/>
            </p:cNvSpPr>
            <p:nvPr/>
          </p:nvSpPr>
          <p:spPr bwMode="auto">
            <a:xfrm>
              <a:off x="6900856" y="7103002"/>
              <a:ext cx="44263"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1" name="Freeform 173">
              <a:extLst>
                <a:ext uri="{FF2B5EF4-FFF2-40B4-BE49-F238E27FC236}">
                  <a16:creationId xmlns:a16="http://schemas.microsoft.com/office/drawing/2014/main" id="{87DC5F9E-AF83-4B5F-AD3E-F4CDA3C3D579}"/>
                </a:ext>
              </a:extLst>
            </p:cNvPr>
            <p:cNvSpPr>
              <a:spLocks noEditPoints="1"/>
            </p:cNvSpPr>
            <p:nvPr/>
          </p:nvSpPr>
          <p:spPr bwMode="auto">
            <a:xfrm>
              <a:off x="6456043" y="7103002"/>
              <a:ext cx="132790"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2" name="Freeform 174">
              <a:extLst>
                <a:ext uri="{FF2B5EF4-FFF2-40B4-BE49-F238E27FC236}">
                  <a16:creationId xmlns:a16="http://schemas.microsoft.com/office/drawing/2014/main" id="{83DB238E-26BD-46B4-935C-FBDBEE3F9F84}"/>
                </a:ext>
              </a:extLst>
            </p:cNvPr>
            <p:cNvSpPr>
              <a:spLocks/>
            </p:cNvSpPr>
            <p:nvPr/>
          </p:nvSpPr>
          <p:spPr bwMode="auto">
            <a:xfrm>
              <a:off x="6633823" y="7103002"/>
              <a:ext cx="44263"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3" name="Freeform 186">
              <a:extLst>
                <a:ext uri="{FF2B5EF4-FFF2-40B4-BE49-F238E27FC236}">
                  <a16:creationId xmlns:a16="http://schemas.microsoft.com/office/drawing/2014/main" id="{D6E0C365-9E52-4408-9E97-4F06051A7264}"/>
                </a:ext>
              </a:extLst>
            </p:cNvPr>
            <p:cNvSpPr>
              <a:spLocks noEditPoints="1"/>
            </p:cNvSpPr>
            <p:nvPr/>
          </p:nvSpPr>
          <p:spPr bwMode="auto">
            <a:xfrm>
              <a:off x="6277537" y="7103002"/>
              <a:ext cx="133516" cy="133517"/>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4" name="Freeform 187">
              <a:extLst>
                <a:ext uri="{FF2B5EF4-FFF2-40B4-BE49-F238E27FC236}">
                  <a16:creationId xmlns:a16="http://schemas.microsoft.com/office/drawing/2014/main" id="{AA2BF0BA-FD86-4D24-906A-3667AB812C5C}"/>
                </a:ext>
              </a:extLst>
            </p:cNvPr>
            <p:cNvSpPr>
              <a:spLocks noEditPoints="1"/>
            </p:cNvSpPr>
            <p:nvPr/>
          </p:nvSpPr>
          <p:spPr bwMode="auto">
            <a:xfrm>
              <a:off x="6633823" y="7280780"/>
              <a:ext cx="133516"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5" name="Freeform 189">
              <a:extLst>
                <a:ext uri="{FF2B5EF4-FFF2-40B4-BE49-F238E27FC236}">
                  <a16:creationId xmlns:a16="http://schemas.microsoft.com/office/drawing/2014/main" id="{04F86FAD-7A79-4F37-BE95-E157E70A161B}"/>
                </a:ext>
              </a:extLst>
            </p:cNvPr>
            <p:cNvSpPr>
              <a:spLocks noEditPoints="1"/>
            </p:cNvSpPr>
            <p:nvPr/>
          </p:nvSpPr>
          <p:spPr bwMode="auto">
            <a:xfrm>
              <a:off x="6366790" y="7280780"/>
              <a:ext cx="133516" cy="133517"/>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6" name="Freeform 190">
              <a:extLst>
                <a:ext uri="{FF2B5EF4-FFF2-40B4-BE49-F238E27FC236}">
                  <a16:creationId xmlns:a16="http://schemas.microsoft.com/office/drawing/2014/main" id="{B469259D-49DC-41C8-9C96-DDB4BA35531E}"/>
                </a:ext>
              </a:extLst>
            </p:cNvPr>
            <p:cNvSpPr>
              <a:spLocks/>
            </p:cNvSpPr>
            <p:nvPr/>
          </p:nvSpPr>
          <p:spPr bwMode="auto">
            <a:xfrm>
              <a:off x="6544570" y="7280780"/>
              <a:ext cx="44263"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7" name="Freeform 194">
              <a:extLst>
                <a:ext uri="{FF2B5EF4-FFF2-40B4-BE49-F238E27FC236}">
                  <a16:creationId xmlns:a16="http://schemas.microsoft.com/office/drawing/2014/main" id="{39FE280A-2A73-4518-AAAF-CB516375C481}"/>
                </a:ext>
              </a:extLst>
            </p:cNvPr>
            <p:cNvSpPr>
              <a:spLocks noEditPoints="1"/>
            </p:cNvSpPr>
            <p:nvPr/>
          </p:nvSpPr>
          <p:spPr bwMode="auto">
            <a:xfrm>
              <a:off x="6900858" y="7280780"/>
              <a:ext cx="133516"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8" name="Freeform 226">
              <a:extLst>
                <a:ext uri="{FF2B5EF4-FFF2-40B4-BE49-F238E27FC236}">
                  <a16:creationId xmlns:a16="http://schemas.microsoft.com/office/drawing/2014/main" id="{84D33461-ACBD-4B67-BF37-69B5B70E3C4C}"/>
                </a:ext>
              </a:extLst>
            </p:cNvPr>
            <p:cNvSpPr>
              <a:spLocks noEditPoints="1"/>
            </p:cNvSpPr>
            <p:nvPr/>
          </p:nvSpPr>
          <p:spPr bwMode="auto">
            <a:xfrm>
              <a:off x="6544573" y="6924504"/>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09" name="Freeform 227">
              <a:extLst>
                <a:ext uri="{FF2B5EF4-FFF2-40B4-BE49-F238E27FC236}">
                  <a16:creationId xmlns:a16="http://schemas.microsoft.com/office/drawing/2014/main" id="{015A8FC5-63BD-4BF0-A87B-44D007D6C77C}"/>
                </a:ext>
              </a:extLst>
            </p:cNvPr>
            <p:cNvSpPr>
              <a:spLocks/>
            </p:cNvSpPr>
            <p:nvPr/>
          </p:nvSpPr>
          <p:spPr bwMode="auto">
            <a:xfrm>
              <a:off x="6456046" y="6924504"/>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10" name="Freeform 228">
              <a:extLst>
                <a:ext uri="{FF2B5EF4-FFF2-40B4-BE49-F238E27FC236}">
                  <a16:creationId xmlns:a16="http://schemas.microsoft.com/office/drawing/2014/main" id="{D2B10EFD-72EE-466B-8776-4DCB9C722E15}"/>
                </a:ext>
              </a:extLst>
            </p:cNvPr>
            <p:cNvSpPr>
              <a:spLocks noEditPoints="1"/>
            </p:cNvSpPr>
            <p:nvPr/>
          </p:nvSpPr>
          <p:spPr bwMode="auto">
            <a:xfrm>
              <a:off x="6811595" y="6924504"/>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11" name="Freeform 230">
              <a:extLst>
                <a:ext uri="{FF2B5EF4-FFF2-40B4-BE49-F238E27FC236}">
                  <a16:creationId xmlns:a16="http://schemas.microsoft.com/office/drawing/2014/main" id="{118271BE-02DD-4D64-AA78-815E2D088E5B}"/>
                </a:ext>
              </a:extLst>
            </p:cNvPr>
            <p:cNvSpPr>
              <a:spLocks/>
            </p:cNvSpPr>
            <p:nvPr/>
          </p:nvSpPr>
          <p:spPr bwMode="auto">
            <a:xfrm>
              <a:off x="6722339" y="6924504"/>
              <a:ext cx="44989"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1112" name="Freeform 231">
              <a:extLst>
                <a:ext uri="{FF2B5EF4-FFF2-40B4-BE49-F238E27FC236}">
                  <a16:creationId xmlns:a16="http://schemas.microsoft.com/office/drawing/2014/main" id="{1BBC2BC9-1552-404D-B7C4-E00F329F7DD8}"/>
                </a:ext>
              </a:extLst>
            </p:cNvPr>
            <p:cNvSpPr>
              <a:spLocks/>
            </p:cNvSpPr>
            <p:nvPr/>
          </p:nvSpPr>
          <p:spPr bwMode="auto">
            <a:xfrm>
              <a:off x="6366774" y="6924539"/>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grpSp>
      <p:sp>
        <p:nvSpPr>
          <p:cNvPr id="1113" name="Oval 1112">
            <a:extLst>
              <a:ext uri="{FF2B5EF4-FFF2-40B4-BE49-F238E27FC236}">
                <a16:creationId xmlns:a16="http://schemas.microsoft.com/office/drawing/2014/main" id="{E814166C-1B2D-438A-9A1A-5EEDAF94F3AB}"/>
              </a:ext>
            </a:extLst>
          </p:cNvPr>
          <p:cNvSpPr/>
          <p:nvPr/>
        </p:nvSpPr>
        <p:spPr bwMode="auto">
          <a:xfrm>
            <a:off x="1228446" y="2736374"/>
            <a:ext cx="1339254" cy="138656"/>
          </a:xfrm>
          <a:prstGeom prst="ellipse">
            <a:avLst/>
          </a:prstGeom>
          <a:solidFill>
            <a:srgbClr val="005073">
              <a:alpha val="30000"/>
            </a:srgbClr>
          </a:solidFill>
          <a:ln w="12700" cap="flat">
            <a:noFill/>
            <a:miter lim="800000"/>
            <a:headEnd type="none" w="med" len="med"/>
            <a:tailEnd type="none" w="med" len="med"/>
          </a:ln>
        </p:spPr>
        <p:txBody>
          <a:bodyPr lIns="91440" tIns="45720" rIns="91440" bIns="45720" rtlCol="0" anchor="ctr"/>
          <a:lstStyle/>
          <a:p>
            <a:pPr algn="ctr" defTabSz="514289">
              <a:defRPr/>
            </a:pPr>
            <a:endParaRPr lang="en-US" sz="1400" kern="0" err="1">
              <a:solidFill>
                <a:srgbClr val="FFFFFF"/>
              </a:solidFill>
              <a:latin typeface="CiscoSansTT ExtraLight"/>
              <a:ea typeface="Arial" pitchFamily="-107" charset="0"/>
              <a:cs typeface="Arial" pitchFamily="-107" charset="0"/>
              <a:sym typeface="Arial" pitchFamily="-107" charset="0"/>
            </a:endParaRPr>
          </a:p>
        </p:txBody>
      </p:sp>
      <p:grpSp>
        <p:nvGrpSpPr>
          <p:cNvPr id="1114" name="Group 1113"/>
          <p:cNvGrpSpPr/>
          <p:nvPr/>
        </p:nvGrpSpPr>
        <p:grpSpPr>
          <a:xfrm>
            <a:off x="1476662" y="2689890"/>
            <a:ext cx="842821" cy="136924"/>
            <a:chOff x="1374510" y="2649756"/>
            <a:chExt cx="915178" cy="148679"/>
          </a:xfrm>
        </p:grpSpPr>
        <p:grpSp>
          <p:nvGrpSpPr>
            <p:cNvPr id="1115" name="Group 1114">
              <a:extLst>
                <a:ext uri="{FF2B5EF4-FFF2-40B4-BE49-F238E27FC236}">
                  <a16:creationId xmlns:a16="http://schemas.microsoft.com/office/drawing/2014/main" id="{3C5FF157-CAC4-4120-A809-85BE61FF84B7}"/>
                </a:ext>
              </a:extLst>
            </p:cNvPr>
            <p:cNvGrpSpPr/>
            <p:nvPr/>
          </p:nvGrpSpPr>
          <p:grpSpPr>
            <a:xfrm>
              <a:off x="2050313" y="2649756"/>
              <a:ext cx="239375" cy="148679"/>
              <a:chOff x="844325" y="3117393"/>
              <a:chExt cx="221945" cy="189648"/>
            </a:xfrm>
            <a:solidFill>
              <a:srgbClr val="1E4471"/>
            </a:solidFill>
          </p:grpSpPr>
          <p:grpSp>
            <p:nvGrpSpPr>
              <p:cNvPr id="1126" name="Group 1125">
                <a:extLst>
                  <a:ext uri="{FF2B5EF4-FFF2-40B4-BE49-F238E27FC236}">
                    <a16:creationId xmlns:a16="http://schemas.microsoft.com/office/drawing/2014/main" id="{80DA802D-C381-4ADC-B1D5-69AB891926A1}"/>
                  </a:ext>
                </a:extLst>
              </p:cNvPr>
              <p:cNvGrpSpPr/>
              <p:nvPr/>
            </p:nvGrpSpPr>
            <p:grpSpPr>
              <a:xfrm>
                <a:off x="844325" y="3117393"/>
                <a:ext cx="221945" cy="189648"/>
                <a:chOff x="298750" y="2193337"/>
                <a:chExt cx="419752" cy="358676"/>
              </a:xfrm>
              <a:grpFill/>
            </p:grpSpPr>
            <p:sp>
              <p:nvSpPr>
                <p:cNvPr id="1128" name="Freeform 2748">
                  <a:extLst>
                    <a:ext uri="{FF2B5EF4-FFF2-40B4-BE49-F238E27FC236}">
                      <a16:creationId xmlns:a16="http://schemas.microsoft.com/office/drawing/2014/main" id="{DBB34E1E-4E96-4542-9CF7-AC79479B31DE}"/>
                    </a:ext>
                  </a:extLst>
                </p:cNvPr>
                <p:cNvSpPr>
                  <a:spLocks/>
                </p:cNvSpPr>
                <p:nvPr/>
              </p:nvSpPr>
              <p:spPr bwMode="auto">
                <a:xfrm>
                  <a:off x="321642" y="2193337"/>
                  <a:ext cx="374466" cy="49294"/>
                </a:xfrm>
                <a:custGeom>
                  <a:avLst/>
                  <a:gdLst>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30337 w 374466"/>
                    <a:gd name="connsiteY6" fmla="*/ 36169 h 49294"/>
                    <a:gd name="connsiteX7" fmla="*/ 0 w 374466"/>
                    <a:gd name="connsiteY7" fmla="*/ 48721 h 49294"/>
                    <a:gd name="connsiteX8" fmla="*/ 3059 w 374466"/>
                    <a:gd name="connsiteY8" fmla="*/ 45203 h 49294"/>
                    <a:gd name="connsiteX9" fmla="*/ 29456 w 374466"/>
                    <a:gd name="connsiteY9" fmla="*/ 14842 h 49294"/>
                    <a:gd name="connsiteX10" fmla="*/ 65984 w 374466"/>
                    <a:gd name="connsiteY10" fmla="*/ 0 h 49294"/>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189533 w 374466"/>
                    <a:gd name="connsiteY6" fmla="*/ 35513 h 49294"/>
                    <a:gd name="connsiteX7" fmla="*/ 30337 w 374466"/>
                    <a:gd name="connsiteY7" fmla="*/ 36169 h 49294"/>
                    <a:gd name="connsiteX8" fmla="*/ 0 w 374466"/>
                    <a:gd name="connsiteY8" fmla="*/ 48721 h 49294"/>
                    <a:gd name="connsiteX9" fmla="*/ 3059 w 374466"/>
                    <a:gd name="connsiteY9" fmla="*/ 45203 h 49294"/>
                    <a:gd name="connsiteX10" fmla="*/ 29456 w 374466"/>
                    <a:gd name="connsiteY10" fmla="*/ 14842 h 49294"/>
                    <a:gd name="connsiteX11" fmla="*/ 65984 w 374466"/>
                    <a:gd name="connsiteY11" fmla="*/ 0 h 49294"/>
                    <a:gd name="connsiteX0" fmla="*/ 189533 w 374466"/>
                    <a:gd name="connsiteY0" fmla="*/ 35513 h 126953"/>
                    <a:gd name="connsiteX1" fmla="*/ 30337 w 374466"/>
                    <a:gd name="connsiteY1" fmla="*/ 36169 h 126953"/>
                    <a:gd name="connsiteX2" fmla="*/ 0 w 374466"/>
                    <a:gd name="connsiteY2" fmla="*/ 48721 h 126953"/>
                    <a:gd name="connsiteX3" fmla="*/ 3059 w 374466"/>
                    <a:gd name="connsiteY3" fmla="*/ 45203 h 126953"/>
                    <a:gd name="connsiteX4" fmla="*/ 29456 w 374466"/>
                    <a:gd name="connsiteY4" fmla="*/ 14842 h 126953"/>
                    <a:gd name="connsiteX5" fmla="*/ 65984 w 374466"/>
                    <a:gd name="connsiteY5" fmla="*/ 0 h 126953"/>
                    <a:gd name="connsiteX6" fmla="*/ 307984 w 374466"/>
                    <a:gd name="connsiteY6" fmla="*/ 0 h 126953"/>
                    <a:gd name="connsiteX7" fmla="*/ 344512 w 374466"/>
                    <a:gd name="connsiteY7" fmla="*/ 14842 h 126953"/>
                    <a:gd name="connsiteX8" fmla="*/ 363775 w 374466"/>
                    <a:gd name="connsiteY8" fmla="*/ 36997 h 126953"/>
                    <a:gd name="connsiteX9" fmla="*/ 374466 w 374466"/>
                    <a:gd name="connsiteY9" fmla="*/ 49294 h 126953"/>
                    <a:gd name="connsiteX10" fmla="*/ 342110 w 374466"/>
                    <a:gd name="connsiteY10" fmla="*/ 36169 h 126953"/>
                    <a:gd name="connsiteX11" fmla="*/ 280973 w 374466"/>
                    <a:gd name="connsiteY11" fmla="*/ 126953 h 126953"/>
                    <a:gd name="connsiteX0" fmla="*/ 189533 w 374466"/>
                    <a:gd name="connsiteY0" fmla="*/ 35513 h 49294"/>
                    <a:gd name="connsiteX1" fmla="*/ 30337 w 374466"/>
                    <a:gd name="connsiteY1" fmla="*/ 36169 h 49294"/>
                    <a:gd name="connsiteX2" fmla="*/ 0 w 374466"/>
                    <a:gd name="connsiteY2" fmla="*/ 48721 h 49294"/>
                    <a:gd name="connsiteX3" fmla="*/ 3059 w 374466"/>
                    <a:gd name="connsiteY3" fmla="*/ 45203 h 49294"/>
                    <a:gd name="connsiteX4" fmla="*/ 29456 w 374466"/>
                    <a:gd name="connsiteY4" fmla="*/ 14842 h 49294"/>
                    <a:gd name="connsiteX5" fmla="*/ 65984 w 374466"/>
                    <a:gd name="connsiteY5" fmla="*/ 0 h 49294"/>
                    <a:gd name="connsiteX6" fmla="*/ 307984 w 374466"/>
                    <a:gd name="connsiteY6" fmla="*/ 0 h 49294"/>
                    <a:gd name="connsiteX7" fmla="*/ 344512 w 374466"/>
                    <a:gd name="connsiteY7" fmla="*/ 14842 h 49294"/>
                    <a:gd name="connsiteX8" fmla="*/ 363775 w 374466"/>
                    <a:gd name="connsiteY8" fmla="*/ 36997 h 49294"/>
                    <a:gd name="connsiteX9" fmla="*/ 374466 w 374466"/>
                    <a:gd name="connsiteY9" fmla="*/ 49294 h 49294"/>
                    <a:gd name="connsiteX10" fmla="*/ 342110 w 374466"/>
                    <a:gd name="connsiteY10" fmla="*/ 36169 h 49294"/>
                    <a:gd name="connsiteX0" fmla="*/ 30337 w 374466"/>
                    <a:gd name="connsiteY0" fmla="*/ 36169 h 49294"/>
                    <a:gd name="connsiteX1" fmla="*/ 0 w 374466"/>
                    <a:gd name="connsiteY1" fmla="*/ 48721 h 49294"/>
                    <a:gd name="connsiteX2" fmla="*/ 3059 w 374466"/>
                    <a:gd name="connsiteY2" fmla="*/ 45203 h 49294"/>
                    <a:gd name="connsiteX3" fmla="*/ 29456 w 374466"/>
                    <a:gd name="connsiteY3" fmla="*/ 14842 h 49294"/>
                    <a:gd name="connsiteX4" fmla="*/ 65984 w 374466"/>
                    <a:gd name="connsiteY4" fmla="*/ 0 h 49294"/>
                    <a:gd name="connsiteX5" fmla="*/ 307984 w 374466"/>
                    <a:gd name="connsiteY5" fmla="*/ 0 h 49294"/>
                    <a:gd name="connsiteX6" fmla="*/ 344512 w 374466"/>
                    <a:gd name="connsiteY6" fmla="*/ 14842 h 49294"/>
                    <a:gd name="connsiteX7" fmla="*/ 363775 w 374466"/>
                    <a:gd name="connsiteY7" fmla="*/ 36997 h 49294"/>
                    <a:gd name="connsiteX8" fmla="*/ 374466 w 374466"/>
                    <a:gd name="connsiteY8" fmla="*/ 49294 h 49294"/>
                    <a:gd name="connsiteX9" fmla="*/ 342110 w 374466"/>
                    <a:gd name="connsiteY9" fmla="*/ 36169 h 4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66" h="49294">
                      <a:moveTo>
                        <a:pt x="30337" y="36169"/>
                      </a:moveTo>
                      <a:lnTo>
                        <a:pt x="0" y="48721"/>
                      </a:lnTo>
                      <a:lnTo>
                        <a:pt x="3059" y="45203"/>
                      </a:lnTo>
                      <a:lnTo>
                        <a:pt x="29456" y="14842"/>
                      </a:lnTo>
                      <a:cubicBezTo>
                        <a:pt x="38588" y="5708"/>
                        <a:pt x="50764" y="0"/>
                        <a:pt x="65984" y="0"/>
                      </a:cubicBezTo>
                      <a:lnTo>
                        <a:pt x="307984" y="0"/>
                      </a:lnTo>
                      <a:cubicBezTo>
                        <a:pt x="323204" y="0"/>
                        <a:pt x="335380" y="5708"/>
                        <a:pt x="344512" y="14842"/>
                      </a:cubicBezTo>
                      <a:lnTo>
                        <a:pt x="363775" y="36997"/>
                      </a:lnTo>
                      <a:lnTo>
                        <a:pt x="374466" y="49294"/>
                      </a:lnTo>
                      <a:lnTo>
                        <a:pt x="342110" y="36169"/>
                      </a:lnTo>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noAutofit/>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sp>
              <p:nvSpPr>
                <p:cNvPr id="1129" name="Freeform 5">
                  <a:extLst>
                    <a:ext uri="{FF2B5EF4-FFF2-40B4-BE49-F238E27FC236}">
                      <a16:creationId xmlns:a16="http://schemas.microsoft.com/office/drawing/2014/main" id="{3252F184-4D6E-410C-8981-0E980ECE7630}"/>
                    </a:ext>
                  </a:extLst>
                </p:cNvPr>
                <p:cNvSpPr>
                  <a:spLocks/>
                </p:cNvSpPr>
                <p:nvPr/>
              </p:nvSpPr>
              <p:spPr bwMode="auto">
                <a:xfrm>
                  <a:off x="298750" y="2229505"/>
                  <a:ext cx="419752" cy="322508"/>
                </a:xfrm>
                <a:custGeom>
                  <a:avLst/>
                  <a:gdLst>
                    <a:gd name="T0" fmla="*/ 240 w 276"/>
                    <a:gd name="T1" fmla="*/ 368 h 368"/>
                    <a:gd name="T2" fmla="*/ 35 w 276"/>
                    <a:gd name="T3" fmla="*/ 368 h 368"/>
                    <a:gd name="T4" fmla="*/ 0 w 276"/>
                    <a:gd name="T5" fmla="*/ 333 h 368"/>
                    <a:gd name="T6" fmla="*/ 0 w 276"/>
                    <a:gd name="T7" fmla="*/ 35 h 368"/>
                    <a:gd name="T8" fmla="*/ 35 w 276"/>
                    <a:gd name="T9" fmla="*/ 0 h 368"/>
                    <a:gd name="T10" fmla="*/ 240 w 276"/>
                    <a:gd name="T11" fmla="*/ 0 h 368"/>
                    <a:gd name="T12" fmla="*/ 276 w 276"/>
                    <a:gd name="T13" fmla="*/ 35 h 368"/>
                    <a:gd name="T14" fmla="*/ 276 w 276"/>
                    <a:gd name="T15" fmla="*/ 333 h 368"/>
                    <a:gd name="T16" fmla="*/ 240 w 276"/>
                    <a:gd name="T1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8">
                      <a:moveTo>
                        <a:pt x="240" y="368"/>
                      </a:moveTo>
                      <a:cubicBezTo>
                        <a:pt x="35" y="368"/>
                        <a:pt x="35" y="368"/>
                        <a:pt x="35" y="368"/>
                      </a:cubicBezTo>
                      <a:cubicBezTo>
                        <a:pt x="15" y="368"/>
                        <a:pt x="0" y="352"/>
                        <a:pt x="0" y="333"/>
                      </a:cubicBezTo>
                      <a:cubicBezTo>
                        <a:pt x="0" y="35"/>
                        <a:pt x="0" y="35"/>
                        <a:pt x="0" y="35"/>
                      </a:cubicBezTo>
                      <a:cubicBezTo>
                        <a:pt x="0" y="16"/>
                        <a:pt x="15" y="0"/>
                        <a:pt x="35" y="0"/>
                      </a:cubicBezTo>
                      <a:cubicBezTo>
                        <a:pt x="240" y="0"/>
                        <a:pt x="240" y="0"/>
                        <a:pt x="240" y="0"/>
                      </a:cubicBezTo>
                      <a:cubicBezTo>
                        <a:pt x="260" y="0"/>
                        <a:pt x="276" y="16"/>
                        <a:pt x="276" y="35"/>
                      </a:cubicBezTo>
                      <a:cubicBezTo>
                        <a:pt x="276" y="333"/>
                        <a:pt x="276" y="333"/>
                        <a:pt x="276" y="333"/>
                      </a:cubicBezTo>
                      <a:cubicBezTo>
                        <a:pt x="276" y="352"/>
                        <a:pt x="260" y="368"/>
                        <a:pt x="240" y="368"/>
                      </a:cubicBezTo>
                      <a:close/>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grpSp>
          <p:sp>
            <p:nvSpPr>
              <p:cNvPr id="1127" name="TextBox 1126">
                <a:extLst>
                  <a:ext uri="{FF2B5EF4-FFF2-40B4-BE49-F238E27FC236}">
                    <a16:creationId xmlns:a16="http://schemas.microsoft.com/office/drawing/2014/main" id="{402B6FC4-0327-4824-ACF4-E22F519E5EF2}"/>
                  </a:ext>
                </a:extLst>
              </p:cNvPr>
              <p:cNvSpPr txBox="1"/>
              <p:nvPr/>
            </p:nvSpPr>
            <p:spPr>
              <a:xfrm>
                <a:off x="865331" y="3187354"/>
                <a:ext cx="175168" cy="76732"/>
              </a:xfrm>
              <a:prstGeom prst="rect">
                <a:avLst/>
              </a:prstGeom>
              <a:grpFill/>
            </p:spPr>
            <p:txBody>
              <a:bodyPr wrap="square" lIns="0" tIns="0" rIns="0" bIns="0" rtlCol="0">
                <a:spAutoFit/>
              </a:bodyPr>
              <a:lstStyle/>
              <a:p>
                <a:pPr marL="0" marR="0" lvl="0" indent="0" algn="ctr" defTabSz="685715" eaLnBrk="1" fontAlgn="auto" latinLnBrk="0" hangingPunct="1">
                  <a:lnSpc>
                    <a:spcPct val="90000"/>
                  </a:lnSpc>
                  <a:spcBef>
                    <a:spcPts val="60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CiscoSansTT ExtraLight"/>
                  </a:rPr>
                  <a:t>VM</a:t>
                </a:r>
              </a:p>
            </p:txBody>
          </p:sp>
        </p:grpSp>
        <p:grpSp>
          <p:nvGrpSpPr>
            <p:cNvPr id="1116" name="Group 1115">
              <a:extLst>
                <a:ext uri="{FF2B5EF4-FFF2-40B4-BE49-F238E27FC236}">
                  <a16:creationId xmlns:a16="http://schemas.microsoft.com/office/drawing/2014/main" id="{21D36D13-1FF2-42BC-A1DF-97CB60298915}"/>
                </a:ext>
              </a:extLst>
            </p:cNvPr>
            <p:cNvGrpSpPr/>
            <p:nvPr/>
          </p:nvGrpSpPr>
          <p:grpSpPr>
            <a:xfrm>
              <a:off x="1712412" y="2649756"/>
              <a:ext cx="239375" cy="148679"/>
              <a:chOff x="844325" y="3117393"/>
              <a:chExt cx="221945" cy="189648"/>
            </a:xfrm>
            <a:solidFill>
              <a:srgbClr val="1E4471"/>
            </a:solidFill>
          </p:grpSpPr>
          <p:grpSp>
            <p:nvGrpSpPr>
              <p:cNvPr id="1122" name="Group 1121">
                <a:extLst>
                  <a:ext uri="{FF2B5EF4-FFF2-40B4-BE49-F238E27FC236}">
                    <a16:creationId xmlns:a16="http://schemas.microsoft.com/office/drawing/2014/main" id="{7359560D-130B-416A-92A8-617B983F2B9A}"/>
                  </a:ext>
                </a:extLst>
              </p:cNvPr>
              <p:cNvGrpSpPr/>
              <p:nvPr/>
            </p:nvGrpSpPr>
            <p:grpSpPr>
              <a:xfrm>
                <a:off x="844325" y="3117393"/>
                <a:ext cx="221945" cy="189648"/>
                <a:chOff x="298750" y="2193337"/>
                <a:chExt cx="419752" cy="358676"/>
              </a:xfrm>
              <a:grpFill/>
            </p:grpSpPr>
            <p:sp>
              <p:nvSpPr>
                <p:cNvPr id="1124" name="Freeform 2758">
                  <a:extLst>
                    <a:ext uri="{FF2B5EF4-FFF2-40B4-BE49-F238E27FC236}">
                      <a16:creationId xmlns:a16="http://schemas.microsoft.com/office/drawing/2014/main" id="{25B524F5-FB44-472A-AB01-B9CEE74D6C42}"/>
                    </a:ext>
                  </a:extLst>
                </p:cNvPr>
                <p:cNvSpPr>
                  <a:spLocks/>
                </p:cNvSpPr>
                <p:nvPr/>
              </p:nvSpPr>
              <p:spPr bwMode="auto">
                <a:xfrm>
                  <a:off x="321642" y="2193337"/>
                  <a:ext cx="374466" cy="49294"/>
                </a:xfrm>
                <a:custGeom>
                  <a:avLst/>
                  <a:gdLst>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30337 w 374466"/>
                    <a:gd name="connsiteY6" fmla="*/ 36169 h 49294"/>
                    <a:gd name="connsiteX7" fmla="*/ 0 w 374466"/>
                    <a:gd name="connsiteY7" fmla="*/ 48721 h 49294"/>
                    <a:gd name="connsiteX8" fmla="*/ 3059 w 374466"/>
                    <a:gd name="connsiteY8" fmla="*/ 45203 h 49294"/>
                    <a:gd name="connsiteX9" fmla="*/ 29456 w 374466"/>
                    <a:gd name="connsiteY9" fmla="*/ 14842 h 49294"/>
                    <a:gd name="connsiteX10" fmla="*/ 65984 w 374466"/>
                    <a:gd name="connsiteY10" fmla="*/ 0 h 49294"/>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189533 w 374466"/>
                    <a:gd name="connsiteY6" fmla="*/ 35513 h 49294"/>
                    <a:gd name="connsiteX7" fmla="*/ 30337 w 374466"/>
                    <a:gd name="connsiteY7" fmla="*/ 36169 h 49294"/>
                    <a:gd name="connsiteX8" fmla="*/ 0 w 374466"/>
                    <a:gd name="connsiteY8" fmla="*/ 48721 h 49294"/>
                    <a:gd name="connsiteX9" fmla="*/ 3059 w 374466"/>
                    <a:gd name="connsiteY9" fmla="*/ 45203 h 49294"/>
                    <a:gd name="connsiteX10" fmla="*/ 29456 w 374466"/>
                    <a:gd name="connsiteY10" fmla="*/ 14842 h 49294"/>
                    <a:gd name="connsiteX11" fmla="*/ 65984 w 374466"/>
                    <a:gd name="connsiteY11" fmla="*/ 0 h 49294"/>
                    <a:gd name="connsiteX0" fmla="*/ 189533 w 374466"/>
                    <a:gd name="connsiteY0" fmla="*/ 35513 h 126953"/>
                    <a:gd name="connsiteX1" fmla="*/ 30337 w 374466"/>
                    <a:gd name="connsiteY1" fmla="*/ 36169 h 126953"/>
                    <a:gd name="connsiteX2" fmla="*/ 0 w 374466"/>
                    <a:gd name="connsiteY2" fmla="*/ 48721 h 126953"/>
                    <a:gd name="connsiteX3" fmla="*/ 3059 w 374466"/>
                    <a:gd name="connsiteY3" fmla="*/ 45203 h 126953"/>
                    <a:gd name="connsiteX4" fmla="*/ 29456 w 374466"/>
                    <a:gd name="connsiteY4" fmla="*/ 14842 h 126953"/>
                    <a:gd name="connsiteX5" fmla="*/ 65984 w 374466"/>
                    <a:gd name="connsiteY5" fmla="*/ 0 h 126953"/>
                    <a:gd name="connsiteX6" fmla="*/ 307984 w 374466"/>
                    <a:gd name="connsiteY6" fmla="*/ 0 h 126953"/>
                    <a:gd name="connsiteX7" fmla="*/ 344512 w 374466"/>
                    <a:gd name="connsiteY7" fmla="*/ 14842 h 126953"/>
                    <a:gd name="connsiteX8" fmla="*/ 363775 w 374466"/>
                    <a:gd name="connsiteY8" fmla="*/ 36997 h 126953"/>
                    <a:gd name="connsiteX9" fmla="*/ 374466 w 374466"/>
                    <a:gd name="connsiteY9" fmla="*/ 49294 h 126953"/>
                    <a:gd name="connsiteX10" fmla="*/ 342110 w 374466"/>
                    <a:gd name="connsiteY10" fmla="*/ 36169 h 126953"/>
                    <a:gd name="connsiteX11" fmla="*/ 280973 w 374466"/>
                    <a:gd name="connsiteY11" fmla="*/ 126953 h 126953"/>
                    <a:gd name="connsiteX0" fmla="*/ 189533 w 374466"/>
                    <a:gd name="connsiteY0" fmla="*/ 35513 h 49294"/>
                    <a:gd name="connsiteX1" fmla="*/ 30337 w 374466"/>
                    <a:gd name="connsiteY1" fmla="*/ 36169 h 49294"/>
                    <a:gd name="connsiteX2" fmla="*/ 0 w 374466"/>
                    <a:gd name="connsiteY2" fmla="*/ 48721 h 49294"/>
                    <a:gd name="connsiteX3" fmla="*/ 3059 w 374466"/>
                    <a:gd name="connsiteY3" fmla="*/ 45203 h 49294"/>
                    <a:gd name="connsiteX4" fmla="*/ 29456 w 374466"/>
                    <a:gd name="connsiteY4" fmla="*/ 14842 h 49294"/>
                    <a:gd name="connsiteX5" fmla="*/ 65984 w 374466"/>
                    <a:gd name="connsiteY5" fmla="*/ 0 h 49294"/>
                    <a:gd name="connsiteX6" fmla="*/ 307984 w 374466"/>
                    <a:gd name="connsiteY6" fmla="*/ 0 h 49294"/>
                    <a:gd name="connsiteX7" fmla="*/ 344512 w 374466"/>
                    <a:gd name="connsiteY7" fmla="*/ 14842 h 49294"/>
                    <a:gd name="connsiteX8" fmla="*/ 363775 w 374466"/>
                    <a:gd name="connsiteY8" fmla="*/ 36997 h 49294"/>
                    <a:gd name="connsiteX9" fmla="*/ 374466 w 374466"/>
                    <a:gd name="connsiteY9" fmla="*/ 49294 h 49294"/>
                    <a:gd name="connsiteX10" fmla="*/ 342110 w 374466"/>
                    <a:gd name="connsiteY10" fmla="*/ 36169 h 49294"/>
                    <a:gd name="connsiteX0" fmla="*/ 30337 w 374466"/>
                    <a:gd name="connsiteY0" fmla="*/ 36169 h 49294"/>
                    <a:gd name="connsiteX1" fmla="*/ 0 w 374466"/>
                    <a:gd name="connsiteY1" fmla="*/ 48721 h 49294"/>
                    <a:gd name="connsiteX2" fmla="*/ 3059 w 374466"/>
                    <a:gd name="connsiteY2" fmla="*/ 45203 h 49294"/>
                    <a:gd name="connsiteX3" fmla="*/ 29456 w 374466"/>
                    <a:gd name="connsiteY3" fmla="*/ 14842 h 49294"/>
                    <a:gd name="connsiteX4" fmla="*/ 65984 w 374466"/>
                    <a:gd name="connsiteY4" fmla="*/ 0 h 49294"/>
                    <a:gd name="connsiteX5" fmla="*/ 307984 w 374466"/>
                    <a:gd name="connsiteY5" fmla="*/ 0 h 49294"/>
                    <a:gd name="connsiteX6" fmla="*/ 344512 w 374466"/>
                    <a:gd name="connsiteY6" fmla="*/ 14842 h 49294"/>
                    <a:gd name="connsiteX7" fmla="*/ 363775 w 374466"/>
                    <a:gd name="connsiteY7" fmla="*/ 36997 h 49294"/>
                    <a:gd name="connsiteX8" fmla="*/ 374466 w 374466"/>
                    <a:gd name="connsiteY8" fmla="*/ 49294 h 49294"/>
                    <a:gd name="connsiteX9" fmla="*/ 342110 w 374466"/>
                    <a:gd name="connsiteY9" fmla="*/ 36169 h 4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66" h="49294">
                      <a:moveTo>
                        <a:pt x="30337" y="36169"/>
                      </a:moveTo>
                      <a:lnTo>
                        <a:pt x="0" y="48721"/>
                      </a:lnTo>
                      <a:lnTo>
                        <a:pt x="3059" y="45203"/>
                      </a:lnTo>
                      <a:lnTo>
                        <a:pt x="29456" y="14842"/>
                      </a:lnTo>
                      <a:cubicBezTo>
                        <a:pt x="38588" y="5708"/>
                        <a:pt x="50764" y="0"/>
                        <a:pt x="65984" y="0"/>
                      </a:cubicBezTo>
                      <a:lnTo>
                        <a:pt x="307984" y="0"/>
                      </a:lnTo>
                      <a:cubicBezTo>
                        <a:pt x="323204" y="0"/>
                        <a:pt x="335380" y="5708"/>
                        <a:pt x="344512" y="14842"/>
                      </a:cubicBezTo>
                      <a:lnTo>
                        <a:pt x="363775" y="36997"/>
                      </a:lnTo>
                      <a:lnTo>
                        <a:pt x="374466" y="49294"/>
                      </a:lnTo>
                      <a:lnTo>
                        <a:pt x="342110" y="36169"/>
                      </a:lnTo>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noAutofit/>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sp>
              <p:nvSpPr>
                <p:cNvPr id="1125" name="Freeform 5">
                  <a:extLst>
                    <a:ext uri="{FF2B5EF4-FFF2-40B4-BE49-F238E27FC236}">
                      <a16:creationId xmlns:a16="http://schemas.microsoft.com/office/drawing/2014/main" id="{D60C7D6D-F6B9-4123-BDF9-A82F10475DF0}"/>
                    </a:ext>
                  </a:extLst>
                </p:cNvPr>
                <p:cNvSpPr>
                  <a:spLocks/>
                </p:cNvSpPr>
                <p:nvPr/>
              </p:nvSpPr>
              <p:spPr bwMode="auto">
                <a:xfrm>
                  <a:off x="298750" y="2229505"/>
                  <a:ext cx="419752" cy="322508"/>
                </a:xfrm>
                <a:custGeom>
                  <a:avLst/>
                  <a:gdLst>
                    <a:gd name="T0" fmla="*/ 240 w 276"/>
                    <a:gd name="T1" fmla="*/ 368 h 368"/>
                    <a:gd name="T2" fmla="*/ 35 w 276"/>
                    <a:gd name="T3" fmla="*/ 368 h 368"/>
                    <a:gd name="T4" fmla="*/ 0 w 276"/>
                    <a:gd name="T5" fmla="*/ 333 h 368"/>
                    <a:gd name="T6" fmla="*/ 0 w 276"/>
                    <a:gd name="T7" fmla="*/ 35 h 368"/>
                    <a:gd name="T8" fmla="*/ 35 w 276"/>
                    <a:gd name="T9" fmla="*/ 0 h 368"/>
                    <a:gd name="T10" fmla="*/ 240 w 276"/>
                    <a:gd name="T11" fmla="*/ 0 h 368"/>
                    <a:gd name="T12" fmla="*/ 276 w 276"/>
                    <a:gd name="T13" fmla="*/ 35 h 368"/>
                    <a:gd name="T14" fmla="*/ 276 w 276"/>
                    <a:gd name="T15" fmla="*/ 333 h 368"/>
                    <a:gd name="T16" fmla="*/ 240 w 276"/>
                    <a:gd name="T1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8">
                      <a:moveTo>
                        <a:pt x="240" y="368"/>
                      </a:moveTo>
                      <a:cubicBezTo>
                        <a:pt x="35" y="368"/>
                        <a:pt x="35" y="368"/>
                        <a:pt x="35" y="368"/>
                      </a:cubicBezTo>
                      <a:cubicBezTo>
                        <a:pt x="15" y="368"/>
                        <a:pt x="0" y="352"/>
                        <a:pt x="0" y="333"/>
                      </a:cubicBezTo>
                      <a:cubicBezTo>
                        <a:pt x="0" y="35"/>
                        <a:pt x="0" y="35"/>
                        <a:pt x="0" y="35"/>
                      </a:cubicBezTo>
                      <a:cubicBezTo>
                        <a:pt x="0" y="16"/>
                        <a:pt x="15" y="0"/>
                        <a:pt x="35" y="0"/>
                      </a:cubicBezTo>
                      <a:cubicBezTo>
                        <a:pt x="240" y="0"/>
                        <a:pt x="240" y="0"/>
                        <a:pt x="240" y="0"/>
                      </a:cubicBezTo>
                      <a:cubicBezTo>
                        <a:pt x="260" y="0"/>
                        <a:pt x="276" y="16"/>
                        <a:pt x="276" y="35"/>
                      </a:cubicBezTo>
                      <a:cubicBezTo>
                        <a:pt x="276" y="333"/>
                        <a:pt x="276" y="333"/>
                        <a:pt x="276" y="333"/>
                      </a:cubicBezTo>
                      <a:cubicBezTo>
                        <a:pt x="276" y="352"/>
                        <a:pt x="260" y="368"/>
                        <a:pt x="240" y="368"/>
                      </a:cubicBezTo>
                      <a:close/>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grpSp>
          <p:sp>
            <p:nvSpPr>
              <p:cNvPr id="1123" name="TextBox 1122">
                <a:extLst>
                  <a:ext uri="{FF2B5EF4-FFF2-40B4-BE49-F238E27FC236}">
                    <a16:creationId xmlns:a16="http://schemas.microsoft.com/office/drawing/2014/main" id="{F256A46F-E2B7-4C07-873E-1BB650E72DAB}"/>
                  </a:ext>
                </a:extLst>
              </p:cNvPr>
              <p:cNvSpPr txBox="1"/>
              <p:nvPr/>
            </p:nvSpPr>
            <p:spPr>
              <a:xfrm>
                <a:off x="865331" y="3187354"/>
                <a:ext cx="175168" cy="76732"/>
              </a:xfrm>
              <a:prstGeom prst="rect">
                <a:avLst/>
              </a:prstGeom>
              <a:grpFill/>
              <a:ln w="25400" cap="flat" cmpd="sng" algn="ctr">
                <a:noFill/>
                <a:prstDash val="solid"/>
              </a:ln>
              <a:effectLst/>
            </p:spPr>
            <p:txBody>
              <a:bodyPr wrap="square" lIns="0" tIns="0" rIns="0" bIns="0" rtlCol="0">
                <a:spAutoFit/>
              </a:bodyPr>
              <a:lstStyle/>
              <a:p>
                <a:pPr marL="0" marR="0" lvl="0" indent="0" algn="ctr" defTabSz="685715" eaLnBrk="1" fontAlgn="auto" latinLnBrk="0" hangingPunct="1">
                  <a:lnSpc>
                    <a:spcPct val="90000"/>
                  </a:lnSpc>
                  <a:spcBef>
                    <a:spcPts val="60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CiscoSansTT ExtraLight"/>
                  </a:rPr>
                  <a:t>VM</a:t>
                </a:r>
              </a:p>
            </p:txBody>
          </p:sp>
        </p:grpSp>
        <p:grpSp>
          <p:nvGrpSpPr>
            <p:cNvPr id="1117" name="Group 1116">
              <a:extLst>
                <a:ext uri="{FF2B5EF4-FFF2-40B4-BE49-F238E27FC236}">
                  <a16:creationId xmlns:a16="http://schemas.microsoft.com/office/drawing/2014/main" id="{8913BC53-3B7A-43B8-A0CA-7962199BE7EF}"/>
                </a:ext>
              </a:extLst>
            </p:cNvPr>
            <p:cNvGrpSpPr/>
            <p:nvPr/>
          </p:nvGrpSpPr>
          <p:grpSpPr>
            <a:xfrm>
              <a:off x="1374510" y="2649756"/>
              <a:ext cx="239375" cy="148679"/>
              <a:chOff x="844325" y="3117393"/>
              <a:chExt cx="221945" cy="189648"/>
            </a:xfrm>
            <a:solidFill>
              <a:srgbClr val="1E4471"/>
            </a:solidFill>
          </p:grpSpPr>
          <p:grpSp>
            <p:nvGrpSpPr>
              <p:cNvPr id="1118" name="Group 1117">
                <a:extLst>
                  <a:ext uri="{FF2B5EF4-FFF2-40B4-BE49-F238E27FC236}">
                    <a16:creationId xmlns:a16="http://schemas.microsoft.com/office/drawing/2014/main" id="{7A5A8885-8267-456D-86D6-A642813BEF3A}"/>
                  </a:ext>
                </a:extLst>
              </p:cNvPr>
              <p:cNvGrpSpPr/>
              <p:nvPr/>
            </p:nvGrpSpPr>
            <p:grpSpPr>
              <a:xfrm>
                <a:off x="844325" y="3117393"/>
                <a:ext cx="221945" cy="189648"/>
                <a:chOff x="298750" y="2193337"/>
                <a:chExt cx="419752" cy="358676"/>
              </a:xfrm>
              <a:grpFill/>
            </p:grpSpPr>
            <p:sp>
              <p:nvSpPr>
                <p:cNvPr id="1120" name="Freeform 2763">
                  <a:extLst>
                    <a:ext uri="{FF2B5EF4-FFF2-40B4-BE49-F238E27FC236}">
                      <a16:creationId xmlns:a16="http://schemas.microsoft.com/office/drawing/2014/main" id="{A4FC98B6-D33B-4A3F-AC98-D3A65871CB21}"/>
                    </a:ext>
                  </a:extLst>
                </p:cNvPr>
                <p:cNvSpPr>
                  <a:spLocks/>
                </p:cNvSpPr>
                <p:nvPr/>
              </p:nvSpPr>
              <p:spPr bwMode="auto">
                <a:xfrm>
                  <a:off x="321642" y="2193337"/>
                  <a:ext cx="374466" cy="49294"/>
                </a:xfrm>
                <a:custGeom>
                  <a:avLst/>
                  <a:gdLst>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30337 w 374466"/>
                    <a:gd name="connsiteY6" fmla="*/ 36169 h 49294"/>
                    <a:gd name="connsiteX7" fmla="*/ 0 w 374466"/>
                    <a:gd name="connsiteY7" fmla="*/ 48721 h 49294"/>
                    <a:gd name="connsiteX8" fmla="*/ 3059 w 374466"/>
                    <a:gd name="connsiteY8" fmla="*/ 45203 h 49294"/>
                    <a:gd name="connsiteX9" fmla="*/ 29456 w 374466"/>
                    <a:gd name="connsiteY9" fmla="*/ 14842 h 49294"/>
                    <a:gd name="connsiteX10" fmla="*/ 65984 w 374466"/>
                    <a:gd name="connsiteY10" fmla="*/ 0 h 49294"/>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189533 w 374466"/>
                    <a:gd name="connsiteY6" fmla="*/ 35513 h 49294"/>
                    <a:gd name="connsiteX7" fmla="*/ 30337 w 374466"/>
                    <a:gd name="connsiteY7" fmla="*/ 36169 h 49294"/>
                    <a:gd name="connsiteX8" fmla="*/ 0 w 374466"/>
                    <a:gd name="connsiteY8" fmla="*/ 48721 h 49294"/>
                    <a:gd name="connsiteX9" fmla="*/ 3059 w 374466"/>
                    <a:gd name="connsiteY9" fmla="*/ 45203 h 49294"/>
                    <a:gd name="connsiteX10" fmla="*/ 29456 w 374466"/>
                    <a:gd name="connsiteY10" fmla="*/ 14842 h 49294"/>
                    <a:gd name="connsiteX11" fmla="*/ 65984 w 374466"/>
                    <a:gd name="connsiteY11" fmla="*/ 0 h 49294"/>
                    <a:gd name="connsiteX0" fmla="*/ 189533 w 374466"/>
                    <a:gd name="connsiteY0" fmla="*/ 35513 h 126953"/>
                    <a:gd name="connsiteX1" fmla="*/ 30337 w 374466"/>
                    <a:gd name="connsiteY1" fmla="*/ 36169 h 126953"/>
                    <a:gd name="connsiteX2" fmla="*/ 0 w 374466"/>
                    <a:gd name="connsiteY2" fmla="*/ 48721 h 126953"/>
                    <a:gd name="connsiteX3" fmla="*/ 3059 w 374466"/>
                    <a:gd name="connsiteY3" fmla="*/ 45203 h 126953"/>
                    <a:gd name="connsiteX4" fmla="*/ 29456 w 374466"/>
                    <a:gd name="connsiteY4" fmla="*/ 14842 h 126953"/>
                    <a:gd name="connsiteX5" fmla="*/ 65984 w 374466"/>
                    <a:gd name="connsiteY5" fmla="*/ 0 h 126953"/>
                    <a:gd name="connsiteX6" fmla="*/ 307984 w 374466"/>
                    <a:gd name="connsiteY6" fmla="*/ 0 h 126953"/>
                    <a:gd name="connsiteX7" fmla="*/ 344512 w 374466"/>
                    <a:gd name="connsiteY7" fmla="*/ 14842 h 126953"/>
                    <a:gd name="connsiteX8" fmla="*/ 363775 w 374466"/>
                    <a:gd name="connsiteY8" fmla="*/ 36997 h 126953"/>
                    <a:gd name="connsiteX9" fmla="*/ 374466 w 374466"/>
                    <a:gd name="connsiteY9" fmla="*/ 49294 h 126953"/>
                    <a:gd name="connsiteX10" fmla="*/ 342110 w 374466"/>
                    <a:gd name="connsiteY10" fmla="*/ 36169 h 126953"/>
                    <a:gd name="connsiteX11" fmla="*/ 280973 w 374466"/>
                    <a:gd name="connsiteY11" fmla="*/ 126953 h 126953"/>
                    <a:gd name="connsiteX0" fmla="*/ 189533 w 374466"/>
                    <a:gd name="connsiteY0" fmla="*/ 35513 h 49294"/>
                    <a:gd name="connsiteX1" fmla="*/ 30337 w 374466"/>
                    <a:gd name="connsiteY1" fmla="*/ 36169 h 49294"/>
                    <a:gd name="connsiteX2" fmla="*/ 0 w 374466"/>
                    <a:gd name="connsiteY2" fmla="*/ 48721 h 49294"/>
                    <a:gd name="connsiteX3" fmla="*/ 3059 w 374466"/>
                    <a:gd name="connsiteY3" fmla="*/ 45203 h 49294"/>
                    <a:gd name="connsiteX4" fmla="*/ 29456 w 374466"/>
                    <a:gd name="connsiteY4" fmla="*/ 14842 h 49294"/>
                    <a:gd name="connsiteX5" fmla="*/ 65984 w 374466"/>
                    <a:gd name="connsiteY5" fmla="*/ 0 h 49294"/>
                    <a:gd name="connsiteX6" fmla="*/ 307984 w 374466"/>
                    <a:gd name="connsiteY6" fmla="*/ 0 h 49294"/>
                    <a:gd name="connsiteX7" fmla="*/ 344512 w 374466"/>
                    <a:gd name="connsiteY7" fmla="*/ 14842 h 49294"/>
                    <a:gd name="connsiteX8" fmla="*/ 363775 w 374466"/>
                    <a:gd name="connsiteY8" fmla="*/ 36997 h 49294"/>
                    <a:gd name="connsiteX9" fmla="*/ 374466 w 374466"/>
                    <a:gd name="connsiteY9" fmla="*/ 49294 h 49294"/>
                    <a:gd name="connsiteX10" fmla="*/ 342110 w 374466"/>
                    <a:gd name="connsiteY10" fmla="*/ 36169 h 49294"/>
                    <a:gd name="connsiteX0" fmla="*/ 30337 w 374466"/>
                    <a:gd name="connsiteY0" fmla="*/ 36169 h 49294"/>
                    <a:gd name="connsiteX1" fmla="*/ 0 w 374466"/>
                    <a:gd name="connsiteY1" fmla="*/ 48721 h 49294"/>
                    <a:gd name="connsiteX2" fmla="*/ 3059 w 374466"/>
                    <a:gd name="connsiteY2" fmla="*/ 45203 h 49294"/>
                    <a:gd name="connsiteX3" fmla="*/ 29456 w 374466"/>
                    <a:gd name="connsiteY3" fmla="*/ 14842 h 49294"/>
                    <a:gd name="connsiteX4" fmla="*/ 65984 w 374466"/>
                    <a:gd name="connsiteY4" fmla="*/ 0 h 49294"/>
                    <a:gd name="connsiteX5" fmla="*/ 307984 w 374466"/>
                    <a:gd name="connsiteY5" fmla="*/ 0 h 49294"/>
                    <a:gd name="connsiteX6" fmla="*/ 344512 w 374466"/>
                    <a:gd name="connsiteY6" fmla="*/ 14842 h 49294"/>
                    <a:gd name="connsiteX7" fmla="*/ 363775 w 374466"/>
                    <a:gd name="connsiteY7" fmla="*/ 36997 h 49294"/>
                    <a:gd name="connsiteX8" fmla="*/ 374466 w 374466"/>
                    <a:gd name="connsiteY8" fmla="*/ 49294 h 49294"/>
                    <a:gd name="connsiteX9" fmla="*/ 342110 w 374466"/>
                    <a:gd name="connsiteY9" fmla="*/ 36169 h 4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66" h="49294">
                      <a:moveTo>
                        <a:pt x="30337" y="36169"/>
                      </a:moveTo>
                      <a:lnTo>
                        <a:pt x="0" y="48721"/>
                      </a:lnTo>
                      <a:lnTo>
                        <a:pt x="3059" y="45203"/>
                      </a:lnTo>
                      <a:lnTo>
                        <a:pt x="29456" y="14842"/>
                      </a:lnTo>
                      <a:cubicBezTo>
                        <a:pt x="38588" y="5708"/>
                        <a:pt x="50764" y="0"/>
                        <a:pt x="65984" y="0"/>
                      </a:cubicBezTo>
                      <a:lnTo>
                        <a:pt x="307984" y="0"/>
                      </a:lnTo>
                      <a:cubicBezTo>
                        <a:pt x="323204" y="0"/>
                        <a:pt x="335380" y="5708"/>
                        <a:pt x="344512" y="14842"/>
                      </a:cubicBezTo>
                      <a:lnTo>
                        <a:pt x="363775" y="36997"/>
                      </a:lnTo>
                      <a:lnTo>
                        <a:pt x="374466" y="49294"/>
                      </a:lnTo>
                      <a:lnTo>
                        <a:pt x="342110" y="36169"/>
                      </a:lnTo>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noAutofit/>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sp>
              <p:nvSpPr>
                <p:cNvPr id="1121" name="Freeform 5">
                  <a:extLst>
                    <a:ext uri="{FF2B5EF4-FFF2-40B4-BE49-F238E27FC236}">
                      <a16:creationId xmlns:a16="http://schemas.microsoft.com/office/drawing/2014/main" id="{2AA2F896-2D59-46EA-9D0C-A30EEE3ED506}"/>
                    </a:ext>
                  </a:extLst>
                </p:cNvPr>
                <p:cNvSpPr>
                  <a:spLocks/>
                </p:cNvSpPr>
                <p:nvPr/>
              </p:nvSpPr>
              <p:spPr bwMode="auto">
                <a:xfrm>
                  <a:off x="298750" y="2229505"/>
                  <a:ext cx="419752" cy="322508"/>
                </a:xfrm>
                <a:custGeom>
                  <a:avLst/>
                  <a:gdLst>
                    <a:gd name="T0" fmla="*/ 240 w 276"/>
                    <a:gd name="T1" fmla="*/ 368 h 368"/>
                    <a:gd name="T2" fmla="*/ 35 w 276"/>
                    <a:gd name="T3" fmla="*/ 368 h 368"/>
                    <a:gd name="T4" fmla="*/ 0 w 276"/>
                    <a:gd name="T5" fmla="*/ 333 h 368"/>
                    <a:gd name="T6" fmla="*/ 0 w 276"/>
                    <a:gd name="T7" fmla="*/ 35 h 368"/>
                    <a:gd name="T8" fmla="*/ 35 w 276"/>
                    <a:gd name="T9" fmla="*/ 0 h 368"/>
                    <a:gd name="T10" fmla="*/ 240 w 276"/>
                    <a:gd name="T11" fmla="*/ 0 h 368"/>
                    <a:gd name="T12" fmla="*/ 276 w 276"/>
                    <a:gd name="T13" fmla="*/ 35 h 368"/>
                    <a:gd name="T14" fmla="*/ 276 w 276"/>
                    <a:gd name="T15" fmla="*/ 333 h 368"/>
                    <a:gd name="T16" fmla="*/ 240 w 276"/>
                    <a:gd name="T1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8">
                      <a:moveTo>
                        <a:pt x="240" y="368"/>
                      </a:moveTo>
                      <a:cubicBezTo>
                        <a:pt x="35" y="368"/>
                        <a:pt x="35" y="368"/>
                        <a:pt x="35" y="368"/>
                      </a:cubicBezTo>
                      <a:cubicBezTo>
                        <a:pt x="15" y="368"/>
                        <a:pt x="0" y="352"/>
                        <a:pt x="0" y="333"/>
                      </a:cubicBezTo>
                      <a:cubicBezTo>
                        <a:pt x="0" y="35"/>
                        <a:pt x="0" y="35"/>
                        <a:pt x="0" y="35"/>
                      </a:cubicBezTo>
                      <a:cubicBezTo>
                        <a:pt x="0" y="16"/>
                        <a:pt x="15" y="0"/>
                        <a:pt x="35" y="0"/>
                      </a:cubicBezTo>
                      <a:cubicBezTo>
                        <a:pt x="240" y="0"/>
                        <a:pt x="240" y="0"/>
                        <a:pt x="240" y="0"/>
                      </a:cubicBezTo>
                      <a:cubicBezTo>
                        <a:pt x="260" y="0"/>
                        <a:pt x="276" y="16"/>
                        <a:pt x="276" y="35"/>
                      </a:cubicBezTo>
                      <a:cubicBezTo>
                        <a:pt x="276" y="333"/>
                        <a:pt x="276" y="333"/>
                        <a:pt x="276" y="333"/>
                      </a:cubicBezTo>
                      <a:cubicBezTo>
                        <a:pt x="276" y="352"/>
                        <a:pt x="260" y="368"/>
                        <a:pt x="240" y="368"/>
                      </a:cubicBezTo>
                      <a:close/>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grpSp>
          <p:sp>
            <p:nvSpPr>
              <p:cNvPr id="1119" name="TextBox 1118">
                <a:extLst>
                  <a:ext uri="{FF2B5EF4-FFF2-40B4-BE49-F238E27FC236}">
                    <a16:creationId xmlns:a16="http://schemas.microsoft.com/office/drawing/2014/main" id="{008ED222-65F5-4E31-9BD9-A81E5628984A}"/>
                  </a:ext>
                </a:extLst>
              </p:cNvPr>
              <p:cNvSpPr txBox="1"/>
              <p:nvPr/>
            </p:nvSpPr>
            <p:spPr>
              <a:xfrm>
                <a:off x="865331" y="3187354"/>
                <a:ext cx="175168" cy="76732"/>
              </a:xfrm>
              <a:prstGeom prst="rect">
                <a:avLst/>
              </a:prstGeom>
              <a:grpFill/>
            </p:spPr>
            <p:txBody>
              <a:bodyPr wrap="square" lIns="0" tIns="0" rIns="0" bIns="0" rtlCol="0">
                <a:spAutoFit/>
              </a:bodyPr>
              <a:lstStyle/>
              <a:p>
                <a:pPr marL="0" marR="0" lvl="0" indent="0" algn="ctr" defTabSz="685715" eaLnBrk="1" fontAlgn="auto" latinLnBrk="0" hangingPunct="1">
                  <a:lnSpc>
                    <a:spcPct val="90000"/>
                  </a:lnSpc>
                  <a:spcBef>
                    <a:spcPts val="60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CiscoSansTT ExtraLight"/>
                  </a:rPr>
                  <a:t>VM</a:t>
                </a:r>
              </a:p>
            </p:txBody>
          </p:sp>
        </p:grpSp>
      </p:grpSp>
      <p:sp>
        <p:nvSpPr>
          <p:cNvPr id="1130" name="Freeform 106"/>
          <p:cNvSpPr>
            <a:spLocks/>
          </p:cNvSpPr>
          <p:nvPr/>
        </p:nvSpPr>
        <p:spPr bwMode="auto">
          <a:xfrm>
            <a:off x="1505048" y="3575587"/>
            <a:ext cx="741269" cy="39181"/>
          </a:xfrm>
          <a:prstGeom prst="roundRect">
            <a:avLst>
              <a:gd name="adj" fmla="val 50000"/>
            </a:avLst>
          </a:prstGeom>
          <a:solidFill>
            <a:srgbClr val="1E4471"/>
          </a:solidFill>
          <a:ln>
            <a:noFill/>
          </a:ln>
        </p:spPr>
        <p:txBody>
          <a:bodyPr vert="horz" wrap="square" lIns="91440" tIns="45720" rIns="91440" bIns="45720" numCol="1" anchor="t" anchorCtr="0" compatLnSpc="1">
            <a:prstTxWarp prst="textNoShape">
              <a:avLst/>
            </a:prstTxWarp>
          </a:bodyPr>
          <a:lstStyle/>
          <a:p>
            <a:pPr marL="0" marR="0" lvl="0" indent="0" defTabSz="4571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CiscoSansTT ExtraLight"/>
            </a:endParaRPr>
          </a:p>
        </p:txBody>
      </p:sp>
      <p:sp>
        <p:nvSpPr>
          <p:cNvPr id="1131" name="Freeform 107"/>
          <p:cNvSpPr>
            <a:spLocks/>
          </p:cNvSpPr>
          <p:nvPr/>
        </p:nvSpPr>
        <p:spPr bwMode="auto">
          <a:xfrm>
            <a:off x="1595854" y="3206541"/>
            <a:ext cx="560452" cy="369046"/>
          </a:xfrm>
          <a:custGeom>
            <a:avLst/>
            <a:gdLst>
              <a:gd name="T0" fmla="*/ 862 w 896"/>
              <a:gd name="T1" fmla="*/ 0 h 590"/>
              <a:gd name="T2" fmla="*/ 33 w 896"/>
              <a:gd name="T3" fmla="*/ 0 h 590"/>
              <a:gd name="T4" fmla="*/ 0 w 896"/>
              <a:gd name="T5" fmla="*/ 33 h 590"/>
              <a:gd name="T6" fmla="*/ 0 w 896"/>
              <a:gd name="T7" fmla="*/ 590 h 590"/>
              <a:gd name="T8" fmla="*/ 896 w 896"/>
              <a:gd name="T9" fmla="*/ 590 h 590"/>
              <a:gd name="T10" fmla="*/ 896 w 896"/>
              <a:gd name="T11" fmla="*/ 33 h 590"/>
              <a:gd name="T12" fmla="*/ 862 w 896"/>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896" h="590">
                <a:moveTo>
                  <a:pt x="862" y="0"/>
                </a:moveTo>
                <a:cubicBezTo>
                  <a:pt x="33" y="0"/>
                  <a:pt x="33" y="0"/>
                  <a:pt x="33" y="0"/>
                </a:cubicBezTo>
                <a:cubicBezTo>
                  <a:pt x="14" y="0"/>
                  <a:pt x="0" y="15"/>
                  <a:pt x="0" y="33"/>
                </a:cubicBezTo>
                <a:cubicBezTo>
                  <a:pt x="0" y="590"/>
                  <a:pt x="0" y="590"/>
                  <a:pt x="0" y="590"/>
                </a:cubicBezTo>
                <a:cubicBezTo>
                  <a:pt x="896" y="590"/>
                  <a:pt x="896" y="590"/>
                  <a:pt x="896" y="590"/>
                </a:cubicBezTo>
                <a:cubicBezTo>
                  <a:pt x="896" y="33"/>
                  <a:pt x="896" y="33"/>
                  <a:pt x="896" y="33"/>
                </a:cubicBezTo>
                <a:cubicBezTo>
                  <a:pt x="896" y="15"/>
                  <a:pt x="881" y="0"/>
                  <a:pt x="862" y="0"/>
                </a:cubicBezTo>
              </a:path>
            </a:pathLst>
          </a:custGeom>
          <a:solidFill>
            <a:srgbClr val="1E4471"/>
          </a:solidFill>
          <a:ln>
            <a:noFill/>
          </a:ln>
        </p:spPr>
        <p:txBody>
          <a:bodyPr vert="horz" wrap="square" lIns="91440" tIns="45720" rIns="91440" bIns="45720" numCol="1" anchor="t" anchorCtr="0" compatLnSpc="1">
            <a:prstTxWarp prst="textNoShape">
              <a:avLst/>
            </a:prstTxWarp>
          </a:bodyPr>
          <a:lstStyle/>
          <a:p>
            <a:pPr marL="0" marR="0" lvl="0" indent="0" defTabSz="4571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CiscoSansTT ExtraLight"/>
            </a:endParaRPr>
          </a:p>
        </p:txBody>
      </p:sp>
      <p:sp>
        <p:nvSpPr>
          <p:cNvPr id="1132" name="Freeform 110"/>
          <p:cNvSpPr>
            <a:spLocks/>
          </p:cNvSpPr>
          <p:nvPr/>
        </p:nvSpPr>
        <p:spPr bwMode="auto">
          <a:xfrm>
            <a:off x="1829088" y="3575587"/>
            <a:ext cx="93188" cy="11913"/>
          </a:xfrm>
          <a:custGeom>
            <a:avLst/>
            <a:gdLst>
              <a:gd name="T0" fmla="*/ 10 w 149"/>
              <a:gd name="T1" fmla="*/ 0 h 19"/>
              <a:gd name="T2" fmla="*/ 139 w 149"/>
              <a:gd name="T3" fmla="*/ 0 h 19"/>
              <a:gd name="T4" fmla="*/ 149 w 149"/>
              <a:gd name="T5" fmla="*/ 10 h 19"/>
              <a:gd name="T6" fmla="*/ 139 w 149"/>
              <a:gd name="T7" fmla="*/ 19 h 19"/>
              <a:gd name="T8" fmla="*/ 10 w 149"/>
              <a:gd name="T9" fmla="*/ 19 h 19"/>
              <a:gd name="T10" fmla="*/ 0 w 149"/>
              <a:gd name="T11" fmla="*/ 10 h 19"/>
              <a:gd name="T12" fmla="*/ 10 w 14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49" h="19">
                <a:moveTo>
                  <a:pt x="10" y="0"/>
                </a:moveTo>
                <a:cubicBezTo>
                  <a:pt x="139" y="0"/>
                  <a:pt x="139" y="0"/>
                  <a:pt x="139" y="0"/>
                </a:cubicBezTo>
                <a:cubicBezTo>
                  <a:pt x="145" y="0"/>
                  <a:pt x="149" y="5"/>
                  <a:pt x="149" y="10"/>
                </a:cubicBezTo>
                <a:cubicBezTo>
                  <a:pt x="149" y="15"/>
                  <a:pt x="145" y="19"/>
                  <a:pt x="139" y="19"/>
                </a:cubicBezTo>
                <a:cubicBezTo>
                  <a:pt x="10" y="19"/>
                  <a:pt x="10" y="19"/>
                  <a:pt x="10" y="19"/>
                </a:cubicBezTo>
                <a:cubicBezTo>
                  <a:pt x="4" y="19"/>
                  <a:pt x="0" y="15"/>
                  <a:pt x="0" y="10"/>
                </a:cubicBezTo>
                <a:cubicBezTo>
                  <a:pt x="0" y="5"/>
                  <a:pt x="4" y="0"/>
                  <a:pt x="10" y="0"/>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41">
              <a:defRPr/>
            </a:pPr>
            <a:endParaRPr lang="en-US" kern="0" dirty="0">
              <a:solidFill>
                <a:srgbClr val="282828"/>
              </a:solidFill>
              <a:latin typeface="CiscoSansTT ExtraLight"/>
            </a:endParaRPr>
          </a:p>
        </p:txBody>
      </p:sp>
      <p:sp>
        <p:nvSpPr>
          <p:cNvPr id="1133" name="Rounded Rectangle 1132"/>
          <p:cNvSpPr/>
          <p:nvPr/>
        </p:nvSpPr>
        <p:spPr>
          <a:xfrm>
            <a:off x="1629200" y="3228498"/>
            <a:ext cx="493760" cy="325131"/>
          </a:xfrm>
          <a:prstGeom prst="roundRect">
            <a:avLst>
              <a:gd name="adj" fmla="val 4949"/>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grpSp>
        <p:nvGrpSpPr>
          <p:cNvPr id="1134" name="Group 1133"/>
          <p:cNvGrpSpPr/>
          <p:nvPr/>
        </p:nvGrpSpPr>
        <p:grpSpPr>
          <a:xfrm>
            <a:off x="1736756" y="3235632"/>
            <a:ext cx="278648" cy="300989"/>
            <a:chOff x="5302" y="3195244"/>
            <a:chExt cx="453533" cy="489895"/>
          </a:xfrm>
        </p:grpSpPr>
        <p:sp>
          <p:nvSpPr>
            <p:cNvPr id="1135" name="Freeform 8"/>
            <p:cNvSpPr>
              <a:spLocks noEditPoints="1"/>
            </p:cNvSpPr>
            <p:nvPr/>
          </p:nvSpPr>
          <p:spPr bwMode="auto">
            <a:xfrm>
              <a:off x="165170" y="3195244"/>
              <a:ext cx="139527" cy="140386"/>
            </a:xfrm>
            <a:custGeom>
              <a:avLst/>
              <a:gdLst>
                <a:gd name="T0" fmla="*/ 88 w 214"/>
                <a:gd name="T1" fmla="*/ 32 h 216"/>
                <a:gd name="T2" fmla="*/ 88 w 214"/>
                <a:gd name="T3" fmla="*/ 16 h 216"/>
                <a:gd name="T4" fmla="*/ 105 w 214"/>
                <a:gd name="T5" fmla="*/ 0 h 216"/>
                <a:gd name="T6" fmla="*/ 126 w 214"/>
                <a:gd name="T7" fmla="*/ 16 h 216"/>
                <a:gd name="T8" fmla="*/ 127 w 214"/>
                <a:gd name="T9" fmla="*/ 43 h 216"/>
                <a:gd name="T10" fmla="*/ 129 w 214"/>
                <a:gd name="T11" fmla="*/ 48 h 216"/>
                <a:gd name="T12" fmla="*/ 138 w 214"/>
                <a:gd name="T13" fmla="*/ 47 h 216"/>
                <a:gd name="T14" fmla="*/ 153 w 214"/>
                <a:gd name="T15" fmla="*/ 32 h 216"/>
                <a:gd name="T16" fmla="*/ 185 w 214"/>
                <a:gd name="T17" fmla="*/ 32 h 216"/>
                <a:gd name="T18" fmla="*/ 184 w 214"/>
                <a:gd name="T19" fmla="*/ 63 h 216"/>
                <a:gd name="T20" fmla="*/ 168 w 214"/>
                <a:gd name="T21" fmla="*/ 79 h 216"/>
                <a:gd name="T22" fmla="*/ 167 w 214"/>
                <a:gd name="T23" fmla="*/ 85 h 216"/>
                <a:gd name="T24" fmla="*/ 172 w 214"/>
                <a:gd name="T25" fmla="*/ 88 h 216"/>
                <a:gd name="T26" fmla="*/ 195 w 214"/>
                <a:gd name="T27" fmla="*/ 88 h 216"/>
                <a:gd name="T28" fmla="*/ 214 w 214"/>
                <a:gd name="T29" fmla="*/ 111 h 216"/>
                <a:gd name="T30" fmla="*/ 193 w 214"/>
                <a:gd name="T31" fmla="*/ 129 h 216"/>
                <a:gd name="T32" fmla="*/ 173 w 214"/>
                <a:gd name="T33" fmla="*/ 129 h 216"/>
                <a:gd name="T34" fmla="*/ 169 w 214"/>
                <a:gd name="T35" fmla="*/ 131 h 216"/>
                <a:gd name="T36" fmla="*/ 169 w 214"/>
                <a:gd name="T37" fmla="*/ 138 h 216"/>
                <a:gd name="T38" fmla="*/ 184 w 214"/>
                <a:gd name="T39" fmla="*/ 154 h 216"/>
                <a:gd name="T40" fmla="*/ 185 w 214"/>
                <a:gd name="T41" fmla="*/ 185 h 216"/>
                <a:gd name="T42" fmla="*/ 153 w 214"/>
                <a:gd name="T43" fmla="*/ 185 h 216"/>
                <a:gd name="T44" fmla="*/ 140 w 214"/>
                <a:gd name="T45" fmla="*/ 171 h 216"/>
                <a:gd name="T46" fmla="*/ 135 w 214"/>
                <a:gd name="T47" fmla="*/ 170 h 216"/>
                <a:gd name="T48" fmla="*/ 127 w 214"/>
                <a:gd name="T49" fmla="*/ 183 h 216"/>
                <a:gd name="T50" fmla="*/ 127 w 214"/>
                <a:gd name="T51" fmla="*/ 197 h 216"/>
                <a:gd name="T52" fmla="*/ 105 w 214"/>
                <a:gd name="T53" fmla="*/ 216 h 216"/>
                <a:gd name="T54" fmla="*/ 88 w 214"/>
                <a:gd name="T55" fmla="*/ 197 h 216"/>
                <a:gd name="T56" fmla="*/ 88 w 214"/>
                <a:gd name="T57" fmla="*/ 178 h 216"/>
                <a:gd name="T58" fmla="*/ 85 w 214"/>
                <a:gd name="T59" fmla="*/ 173 h 216"/>
                <a:gd name="T60" fmla="*/ 70 w 214"/>
                <a:gd name="T61" fmla="*/ 176 h 216"/>
                <a:gd name="T62" fmla="*/ 61 w 214"/>
                <a:gd name="T63" fmla="*/ 185 h 216"/>
                <a:gd name="T64" fmla="*/ 29 w 214"/>
                <a:gd name="T65" fmla="*/ 185 h 216"/>
                <a:gd name="T66" fmla="*/ 30 w 214"/>
                <a:gd name="T67" fmla="*/ 154 h 216"/>
                <a:gd name="T68" fmla="*/ 44 w 214"/>
                <a:gd name="T69" fmla="*/ 140 h 216"/>
                <a:gd name="T70" fmla="*/ 43 w 214"/>
                <a:gd name="T71" fmla="*/ 131 h 216"/>
                <a:gd name="T72" fmla="*/ 39 w 214"/>
                <a:gd name="T73" fmla="*/ 129 h 216"/>
                <a:gd name="T74" fmla="*/ 20 w 214"/>
                <a:gd name="T75" fmla="*/ 129 h 216"/>
                <a:gd name="T76" fmla="*/ 1 w 214"/>
                <a:gd name="T77" fmla="*/ 112 h 216"/>
                <a:gd name="T78" fmla="*/ 6 w 214"/>
                <a:gd name="T79" fmla="*/ 94 h 216"/>
                <a:gd name="T80" fmla="*/ 20 w 214"/>
                <a:gd name="T81" fmla="*/ 88 h 216"/>
                <a:gd name="T82" fmla="*/ 40 w 214"/>
                <a:gd name="T83" fmla="*/ 88 h 216"/>
                <a:gd name="T84" fmla="*/ 46 w 214"/>
                <a:gd name="T85" fmla="*/ 82 h 216"/>
                <a:gd name="T86" fmla="*/ 44 w 214"/>
                <a:gd name="T87" fmla="*/ 77 h 216"/>
                <a:gd name="T88" fmla="*/ 30 w 214"/>
                <a:gd name="T89" fmla="*/ 62 h 216"/>
                <a:gd name="T90" fmla="*/ 25 w 214"/>
                <a:gd name="T91" fmla="*/ 40 h 216"/>
                <a:gd name="T92" fmla="*/ 44 w 214"/>
                <a:gd name="T93" fmla="*/ 25 h 216"/>
                <a:gd name="T94" fmla="*/ 61 w 214"/>
                <a:gd name="T95" fmla="*/ 32 h 216"/>
                <a:gd name="T96" fmla="*/ 77 w 214"/>
                <a:gd name="T97" fmla="*/ 48 h 216"/>
                <a:gd name="T98" fmla="*/ 85 w 214"/>
                <a:gd name="T99" fmla="*/ 48 h 216"/>
                <a:gd name="T100" fmla="*/ 87 w 214"/>
                <a:gd name="T101" fmla="*/ 44 h 216"/>
                <a:gd name="T102" fmla="*/ 88 w 214"/>
                <a:gd name="T103" fmla="*/ 32 h 216"/>
                <a:gd name="T104" fmla="*/ 107 w 214"/>
                <a:gd name="T105" fmla="*/ 75 h 216"/>
                <a:gd name="T106" fmla="*/ 74 w 214"/>
                <a:gd name="T107" fmla="*/ 108 h 216"/>
                <a:gd name="T108" fmla="*/ 107 w 214"/>
                <a:gd name="T109" fmla="*/ 141 h 216"/>
                <a:gd name="T110" fmla="*/ 140 w 214"/>
                <a:gd name="T111" fmla="*/ 108 h 216"/>
                <a:gd name="T112" fmla="*/ 107 w 214"/>
                <a:gd name="T11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4" h="216">
                  <a:moveTo>
                    <a:pt x="88" y="32"/>
                  </a:moveTo>
                  <a:cubicBezTo>
                    <a:pt x="88" y="27"/>
                    <a:pt x="87" y="22"/>
                    <a:pt x="88" y="16"/>
                  </a:cubicBezTo>
                  <a:cubicBezTo>
                    <a:pt x="90" y="7"/>
                    <a:pt x="97" y="0"/>
                    <a:pt x="105" y="0"/>
                  </a:cubicBezTo>
                  <a:cubicBezTo>
                    <a:pt x="116" y="0"/>
                    <a:pt x="124" y="6"/>
                    <a:pt x="126" y="16"/>
                  </a:cubicBezTo>
                  <a:cubicBezTo>
                    <a:pt x="128" y="25"/>
                    <a:pt x="126" y="34"/>
                    <a:pt x="127" y="43"/>
                  </a:cubicBezTo>
                  <a:cubicBezTo>
                    <a:pt x="127" y="45"/>
                    <a:pt x="126" y="48"/>
                    <a:pt x="129" y="48"/>
                  </a:cubicBezTo>
                  <a:cubicBezTo>
                    <a:pt x="132" y="49"/>
                    <a:pt x="135" y="51"/>
                    <a:pt x="138" y="47"/>
                  </a:cubicBezTo>
                  <a:cubicBezTo>
                    <a:pt x="142" y="42"/>
                    <a:pt x="148" y="37"/>
                    <a:pt x="153" y="32"/>
                  </a:cubicBezTo>
                  <a:cubicBezTo>
                    <a:pt x="163" y="23"/>
                    <a:pt x="176" y="23"/>
                    <a:pt x="185" y="32"/>
                  </a:cubicBezTo>
                  <a:cubicBezTo>
                    <a:pt x="194" y="41"/>
                    <a:pt x="194" y="53"/>
                    <a:pt x="184" y="63"/>
                  </a:cubicBezTo>
                  <a:cubicBezTo>
                    <a:pt x="179" y="68"/>
                    <a:pt x="174" y="74"/>
                    <a:pt x="168" y="79"/>
                  </a:cubicBezTo>
                  <a:cubicBezTo>
                    <a:pt x="166" y="81"/>
                    <a:pt x="166" y="83"/>
                    <a:pt x="167" y="85"/>
                  </a:cubicBezTo>
                  <a:cubicBezTo>
                    <a:pt x="168" y="88"/>
                    <a:pt x="170" y="88"/>
                    <a:pt x="172" y="88"/>
                  </a:cubicBezTo>
                  <a:cubicBezTo>
                    <a:pt x="180" y="88"/>
                    <a:pt x="187" y="87"/>
                    <a:pt x="195" y="88"/>
                  </a:cubicBezTo>
                  <a:cubicBezTo>
                    <a:pt x="207" y="89"/>
                    <a:pt x="214" y="99"/>
                    <a:pt x="214" y="111"/>
                  </a:cubicBezTo>
                  <a:cubicBezTo>
                    <a:pt x="213" y="121"/>
                    <a:pt x="204" y="128"/>
                    <a:pt x="193" y="129"/>
                  </a:cubicBezTo>
                  <a:cubicBezTo>
                    <a:pt x="186" y="129"/>
                    <a:pt x="179" y="129"/>
                    <a:pt x="173" y="129"/>
                  </a:cubicBezTo>
                  <a:cubicBezTo>
                    <a:pt x="171" y="129"/>
                    <a:pt x="169" y="128"/>
                    <a:pt x="169" y="131"/>
                  </a:cubicBezTo>
                  <a:cubicBezTo>
                    <a:pt x="168" y="133"/>
                    <a:pt x="166" y="136"/>
                    <a:pt x="169" y="138"/>
                  </a:cubicBezTo>
                  <a:cubicBezTo>
                    <a:pt x="174" y="143"/>
                    <a:pt x="179" y="149"/>
                    <a:pt x="184" y="154"/>
                  </a:cubicBezTo>
                  <a:cubicBezTo>
                    <a:pt x="193" y="163"/>
                    <a:pt x="194" y="176"/>
                    <a:pt x="185" y="185"/>
                  </a:cubicBezTo>
                  <a:cubicBezTo>
                    <a:pt x="176" y="194"/>
                    <a:pt x="163" y="194"/>
                    <a:pt x="153" y="185"/>
                  </a:cubicBezTo>
                  <a:cubicBezTo>
                    <a:pt x="149" y="180"/>
                    <a:pt x="144" y="176"/>
                    <a:pt x="140" y="171"/>
                  </a:cubicBezTo>
                  <a:cubicBezTo>
                    <a:pt x="138" y="170"/>
                    <a:pt x="137" y="169"/>
                    <a:pt x="135" y="170"/>
                  </a:cubicBezTo>
                  <a:cubicBezTo>
                    <a:pt x="127" y="174"/>
                    <a:pt x="127" y="174"/>
                    <a:pt x="127" y="183"/>
                  </a:cubicBezTo>
                  <a:cubicBezTo>
                    <a:pt x="127" y="188"/>
                    <a:pt x="127" y="193"/>
                    <a:pt x="127" y="197"/>
                  </a:cubicBezTo>
                  <a:cubicBezTo>
                    <a:pt x="127" y="208"/>
                    <a:pt x="117" y="216"/>
                    <a:pt x="105" y="216"/>
                  </a:cubicBezTo>
                  <a:cubicBezTo>
                    <a:pt x="96" y="216"/>
                    <a:pt x="88" y="207"/>
                    <a:pt x="88" y="197"/>
                  </a:cubicBezTo>
                  <a:cubicBezTo>
                    <a:pt x="87" y="191"/>
                    <a:pt x="87" y="184"/>
                    <a:pt x="88" y="178"/>
                  </a:cubicBezTo>
                  <a:cubicBezTo>
                    <a:pt x="88" y="175"/>
                    <a:pt x="87" y="174"/>
                    <a:pt x="85" y="173"/>
                  </a:cubicBezTo>
                  <a:cubicBezTo>
                    <a:pt x="78" y="169"/>
                    <a:pt x="74" y="171"/>
                    <a:pt x="70" y="176"/>
                  </a:cubicBezTo>
                  <a:cubicBezTo>
                    <a:pt x="67" y="179"/>
                    <a:pt x="64" y="182"/>
                    <a:pt x="61" y="185"/>
                  </a:cubicBezTo>
                  <a:cubicBezTo>
                    <a:pt x="52" y="194"/>
                    <a:pt x="38" y="194"/>
                    <a:pt x="29" y="185"/>
                  </a:cubicBezTo>
                  <a:cubicBezTo>
                    <a:pt x="21" y="176"/>
                    <a:pt x="21" y="163"/>
                    <a:pt x="30" y="154"/>
                  </a:cubicBezTo>
                  <a:cubicBezTo>
                    <a:pt x="34" y="149"/>
                    <a:pt x="39" y="145"/>
                    <a:pt x="44" y="140"/>
                  </a:cubicBezTo>
                  <a:cubicBezTo>
                    <a:pt x="48" y="137"/>
                    <a:pt x="43" y="134"/>
                    <a:pt x="43" y="131"/>
                  </a:cubicBezTo>
                  <a:cubicBezTo>
                    <a:pt x="43" y="128"/>
                    <a:pt x="41" y="129"/>
                    <a:pt x="39" y="129"/>
                  </a:cubicBezTo>
                  <a:cubicBezTo>
                    <a:pt x="32" y="129"/>
                    <a:pt x="26" y="128"/>
                    <a:pt x="20" y="129"/>
                  </a:cubicBezTo>
                  <a:cubicBezTo>
                    <a:pt x="12" y="130"/>
                    <a:pt x="2" y="122"/>
                    <a:pt x="1" y="112"/>
                  </a:cubicBezTo>
                  <a:cubicBezTo>
                    <a:pt x="0" y="106"/>
                    <a:pt x="2" y="99"/>
                    <a:pt x="6" y="94"/>
                  </a:cubicBezTo>
                  <a:cubicBezTo>
                    <a:pt x="10" y="90"/>
                    <a:pt x="14" y="88"/>
                    <a:pt x="20" y="88"/>
                  </a:cubicBezTo>
                  <a:cubicBezTo>
                    <a:pt x="26" y="88"/>
                    <a:pt x="33" y="87"/>
                    <a:pt x="40" y="88"/>
                  </a:cubicBezTo>
                  <a:cubicBezTo>
                    <a:pt x="45" y="88"/>
                    <a:pt x="44" y="84"/>
                    <a:pt x="46" y="82"/>
                  </a:cubicBezTo>
                  <a:cubicBezTo>
                    <a:pt x="48" y="80"/>
                    <a:pt x="46" y="78"/>
                    <a:pt x="44" y="77"/>
                  </a:cubicBezTo>
                  <a:cubicBezTo>
                    <a:pt x="39" y="72"/>
                    <a:pt x="34" y="67"/>
                    <a:pt x="30" y="62"/>
                  </a:cubicBezTo>
                  <a:cubicBezTo>
                    <a:pt x="23" y="56"/>
                    <a:pt x="21" y="48"/>
                    <a:pt x="25" y="40"/>
                  </a:cubicBezTo>
                  <a:cubicBezTo>
                    <a:pt x="28" y="31"/>
                    <a:pt x="35" y="26"/>
                    <a:pt x="44" y="25"/>
                  </a:cubicBezTo>
                  <a:cubicBezTo>
                    <a:pt x="51" y="25"/>
                    <a:pt x="56" y="27"/>
                    <a:pt x="61" y="32"/>
                  </a:cubicBezTo>
                  <a:cubicBezTo>
                    <a:pt x="66" y="37"/>
                    <a:pt x="72" y="42"/>
                    <a:pt x="77" y="48"/>
                  </a:cubicBezTo>
                  <a:cubicBezTo>
                    <a:pt x="80" y="51"/>
                    <a:pt x="83" y="48"/>
                    <a:pt x="85" y="48"/>
                  </a:cubicBezTo>
                  <a:cubicBezTo>
                    <a:pt x="88" y="47"/>
                    <a:pt x="87" y="45"/>
                    <a:pt x="87" y="44"/>
                  </a:cubicBezTo>
                  <a:cubicBezTo>
                    <a:pt x="88" y="40"/>
                    <a:pt x="88" y="36"/>
                    <a:pt x="88" y="32"/>
                  </a:cubicBezTo>
                  <a:close/>
                  <a:moveTo>
                    <a:pt x="107" y="75"/>
                  </a:moveTo>
                  <a:cubicBezTo>
                    <a:pt x="89" y="75"/>
                    <a:pt x="74" y="90"/>
                    <a:pt x="74" y="108"/>
                  </a:cubicBezTo>
                  <a:cubicBezTo>
                    <a:pt x="74" y="126"/>
                    <a:pt x="89" y="141"/>
                    <a:pt x="107" y="141"/>
                  </a:cubicBezTo>
                  <a:cubicBezTo>
                    <a:pt x="125" y="142"/>
                    <a:pt x="140" y="126"/>
                    <a:pt x="140" y="108"/>
                  </a:cubicBezTo>
                  <a:cubicBezTo>
                    <a:pt x="140" y="90"/>
                    <a:pt x="126" y="75"/>
                    <a:pt x="107" y="75"/>
                  </a:cubicBezTo>
                  <a:close/>
                </a:path>
              </a:pathLst>
            </a:custGeom>
            <a:solidFill>
              <a:srgbClr val="0ABB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36" name="Freeform 9"/>
            <p:cNvSpPr>
              <a:spLocks/>
            </p:cNvSpPr>
            <p:nvPr/>
          </p:nvSpPr>
          <p:spPr bwMode="auto">
            <a:xfrm>
              <a:off x="342229" y="3349955"/>
              <a:ext cx="116606" cy="114601"/>
            </a:xfrm>
            <a:custGeom>
              <a:avLst/>
              <a:gdLst>
                <a:gd name="T0" fmla="*/ 89 w 179"/>
                <a:gd name="T1" fmla="*/ 176 h 176"/>
                <a:gd name="T2" fmla="*/ 58 w 179"/>
                <a:gd name="T3" fmla="*/ 176 h 176"/>
                <a:gd name="T4" fmla="*/ 50 w 179"/>
                <a:gd name="T5" fmla="*/ 172 h 176"/>
                <a:gd name="T6" fmla="*/ 35 w 179"/>
                <a:gd name="T7" fmla="*/ 154 h 176"/>
                <a:gd name="T8" fmla="*/ 4 w 179"/>
                <a:gd name="T9" fmla="*/ 104 h 176"/>
                <a:gd name="T10" fmla="*/ 21 w 179"/>
                <a:gd name="T11" fmla="*/ 40 h 176"/>
                <a:gd name="T12" fmla="*/ 111 w 179"/>
                <a:gd name="T13" fmla="*/ 9 h 176"/>
                <a:gd name="T14" fmla="*/ 175 w 179"/>
                <a:gd name="T15" fmla="*/ 79 h 176"/>
                <a:gd name="T16" fmla="*/ 157 w 179"/>
                <a:gd name="T17" fmla="*/ 140 h 176"/>
                <a:gd name="T18" fmla="*/ 141 w 179"/>
                <a:gd name="T19" fmla="*/ 156 h 176"/>
                <a:gd name="T20" fmla="*/ 128 w 179"/>
                <a:gd name="T21" fmla="*/ 172 h 176"/>
                <a:gd name="T22" fmla="*/ 121 w 179"/>
                <a:gd name="T23" fmla="*/ 176 h 176"/>
                <a:gd name="T24" fmla="*/ 89 w 179"/>
                <a:gd name="T25"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76">
                  <a:moveTo>
                    <a:pt x="89" y="176"/>
                  </a:moveTo>
                  <a:cubicBezTo>
                    <a:pt x="79" y="176"/>
                    <a:pt x="69" y="176"/>
                    <a:pt x="58" y="176"/>
                  </a:cubicBezTo>
                  <a:cubicBezTo>
                    <a:pt x="55" y="176"/>
                    <a:pt x="52" y="175"/>
                    <a:pt x="50" y="172"/>
                  </a:cubicBezTo>
                  <a:cubicBezTo>
                    <a:pt x="47" y="165"/>
                    <a:pt x="41" y="159"/>
                    <a:pt x="35" y="154"/>
                  </a:cubicBezTo>
                  <a:cubicBezTo>
                    <a:pt x="20" y="140"/>
                    <a:pt x="8" y="124"/>
                    <a:pt x="4" y="104"/>
                  </a:cubicBezTo>
                  <a:cubicBezTo>
                    <a:pt x="0" y="81"/>
                    <a:pt x="6" y="59"/>
                    <a:pt x="21" y="40"/>
                  </a:cubicBezTo>
                  <a:cubicBezTo>
                    <a:pt x="44" y="11"/>
                    <a:pt x="75" y="0"/>
                    <a:pt x="111" y="9"/>
                  </a:cubicBezTo>
                  <a:cubicBezTo>
                    <a:pt x="147" y="18"/>
                    <a:pt x="168" y="42"/>
                    <a:pt x="175" y="79"/>
                  </a:cubicBezTo>
                  <a:cubicBezTo>
                    <a:pt x="179" y="102"/>
                    <a:pt x="172" y="122"/>
                    <a:pt x="157" y="140"/>
                  </a:cubicBezTo>
                  <a:cubicBezTo>
                    <a:pt x="153" y="146"/>
                    <a:pt x="147" y="151"/>
                    <a:pt x="141" y="156"/>
                  </a:cubicBezTo>
                  <a:cubicBezTo>
                    <a:pt x="135" y="161"/>
                    <a:pt x="132" y="167"/>
                    <a:pt x="128" y="172"/>
                  </a:cubicBezTo>
                  <a:cubicBezTo>
                    <a:pt x="127" y="175"/>
                    <a:pt x="124" y="176"/>
                    <a:pt x="121" y="176"/>
                  </a:cubicBezTo>
                  <a:cubicBezTo>
                    <a:pt x="111" y="176"/>
                    <a:pt x="100" y="176"/>
                    <a:pt x="89" y="176"/>
                  </a:cubicBezTo>
                  <a:close/>
                </a:path>
              </a:pathLst>
            </a:custGeom>
            <a:solidFill>
              <a:srgbClr val="FA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37" name="Freeform 10"/>
            <p:cNvSpPr>
              <a:spLocks/>
            </p:cNvSpPr>
            <p:nvPr/>
          </p:nvSpPr>
          <p:spPr bwMode="auto">
            <a:xfrm>
              <a:off x="5302" y="3359696"/>
              <a:ext cx="133224" cy="133510"/>
            </a:xfrm>
            <a:custGeom>
              <a:avLst/>
              <a:gdLst>
                <a:gd name="T0" fmla="*/ 192 w 204"/>
                <a:gd name="T1" fmla="*/ 51 h 205"/>
                <a:gd name="T2" fmla="*/ 204 w 204"/>
                <a:gd name="T3" fmla="*/ 99 h 205"/>
                <a:gd name="T4" fmla="*/ 128 w 204"/>
                <a:gd name="T5" fmla="*/ 194 h 205"/>
                <a:gd name="T6" fmla="*/ 12 w 204"/>
                <a:gd name="T7" fmla="*/ 119 h 205"/>
                <a:gd name="T8" fmla="*/ 94 w 204"/>
                <a:gd name="T9" fmla="*/ 3 h 205"/>
                <a:gd name="T10" fmla="*/ 157 w 204"/>
                <a:gd name="T11" fmla="*/ 16 h 205"/>
                <a:gd name="T12" fmla="*/ 156 w 204"/>
                <a:gd name="T13" fmla="*/ 18 h 205"/>
                <a:gd name="T14" fmla="*/ 109 w 204"/>
                <a:gd name="T15" fmla="*/ 87 h 205"/>
                <a:gd name="T16" fmla="*/ 102 w 204"/>
                <a:gd name="T17" fmla="*/ 87 h 205"/>
                <a:gd name="T18" fmla="*/ 85 w 204"/>
                <a:gd name="T19" fmla="*/ 62 h 205"/>
                <a:gd name="T20" fmla="*/ 59 w 204"/>
                <a:gd name="T21" fmla="*/ 53 h 205"/>
                <a:gd name="T22" fmla="*/ 46 w 204"/>
                <a:gd name="T23" fmla="*/ 91 h 205"/>
                <a:gd name="T24" fmla="*/ 86 w 204"/>
                <a:gd name="T25" fmla="*/ 148 h 205"/>
                <a:gd name="T26" fmla="*/ 127 w 204"/>
                <a:gd name="T27" fmla="*/ 147 h 205"/>
                <a:gd name="T28" fmla="*/ 153 w 204"/>
                <a:gd name="T29" fmla="*/ 108 h 205"/>
                <a:gd name="T30" fmla="*/ 192 w 204"/>
                <a:gd name="T31"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205">
                  <a:moveTo>
                    <a:pt x="192" y="51"/>
                  </a:moveTo>
                  <a:cubicBezTo>
                    <a:pt x="200" y="66"/>
                    <a:pt x="204" y="82"/>
                    <a:pt x="204" y="99"/>
                  </a:cubicBezTo>
                  <a:cubicBezTo>
                    <a:pt x="204" y="145"/>
                    <a:pt x="173" y="184"/>
                    <a:pt x="128" y="194"/>
                  </a:cubicBezTo>
                  <a:cubicBezTo>
                    <a:pt x="75" y="205"/>
                    <a:pt x="23" y="172"/>
                    <a:pt x="12" y="119"/>
                  </a:cubicBezTo>
                  <a:cubicBezTo>
                    <a:pt x="0" y="64"/>
                    <a:pt x="38" y="10"/>
                    <a:pt x="94" y="3"/>
                  </a:cubicBezTo>
                  <a:cubicBezTo>
                    <a:pt x="117" y="0"/>
                    <a:pt x="138" y="4"/>
                    <a:pt x="157" y="16"/>
                  </a:cubicBezTo>
                  <a:cubicBezTo>
                    <a:pt x="157" y="16"/>
                    <a:pt x="156" y="17"/>
                    <a:pt x="156" y="18"/>
                  </a:cubicBezTo>
                  <a:cubicBezTo>
                    <a:pt x="140" y="41"/>
                    <a:pt x="125" y="64"/>
                    <a:pt x="109" y="87"/>
                  </a:cubicBezTo>
                  <a:cubicBezTo>
                    <a:pt x="106" y="92"/>
                    <a:pt x="106" y="92"/>
                    <a:pt x="102" y="87"/>
                  </a:cubicBezTo>
                  <a:cubicBezTo>
                    <a:pt x="96" y="78"/>
                    <a:pt x="91" y="70"/>
                    <a:pt x="85" y="62"/>
                  </a:cubicBezTo>
                  <a:cubicBezTo>
                    <a:pt x="79" y="54"/>
                    <a:pt x="69" y="50"/>
                    <a:pt x="59" y="53"/>
                  </a:cubicBezTo>
                  <a:cubicBezTo>
                    <a:pt x="43" y="58"/>
                    <a:pt x="36" y="76"/>
                    <a:pt x="46" y="91"/>
                  </a:cubicBezTo>
                  <a:cubicBezTo>
                    <a:pt x="59" y="110"/>
                    <a:pt x="73" y="129"/>
                    <a:pt x="86" y="148"/>
                  </a:cubicBezTo>
                  <a:cubicBezTo>
                    <a:pt x="96" y="162"/>
                    <a:pt x="117" y="162"/>
                    <a:pt x="127" y="147"/>
                  </a:cubicBezTo>
                  <a:cubicBezTo>
                    <a:pt x="136" y="134"/>
                    <a:pt x="145" y="121"/>
                    <a:pt x="153" y="108"/>
                  </a:cubicBezTo>
                  <a:cubicBezTo>
                    <a:pt x="166" y="89"/>
                    <a:pt x="179" y="70"/>
                    <a:pt x="192" y="51"/>
                  </a:cubicBezTo>
                  <a:close/>
                </a:path>
              </a:pathLst>
            </a:custGeom>
            <a:solidFill>
              <a:srgbClr val="76C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38" name="Freeform 12"/>
            <p:cNvSpPr>
              <a:spLocks/>
            </p:cNvSpPr>
            <p:nvPr/>
          </p:nvSpPr>
          <p:spPr bwMode="auto">
            <a:xfrm>
              <a:off x="28795" y="3360556"/>
              <a:ext cx="112309" cy="104860"/>
            </a:xfrm>
            <a:custGeom>
              <a:avLst/>
              <a:gdLst>
                <a:gd name="T0" fmla="*/ 156 w 172"/>
                <a:gd name="T1" fmla="*/ 50 h 161"/>
                <a:gd name="T2" fmla="*/ 117 w 172"/>
                <a:gd name="T3" fmla="*/ 107 h 161"/>
                <a:gd name="T4" fmla="*/ 91 w 172"/>
                <a:gd name="T5" fmla="*/ 146 h 161"/>
                <a:gd name="T6" fmla="*/ 50 w 172"/>
                <a:gd name="T7" fmla="*/ 147 h 161"/>
                <a:gd name="T8" fmla="*/ 10 w 172"/>
                <a:gd name="T9" fmla="*/ 90 h 161"/>
                <a:gd name="T10" fmla="*/ 23 w 172"/>
                <a:gd name="T11" fmla="*/ 52 h 161"/>
                <a:gd name="T12" fmla="*/ 49 w 172"/>
                <a:gd name="T13" fmla="*/ 61 h 161"/>
                <a:gd name="T14" fmla="*/ 66 w 172"/>
                <a:gd name="T15" fmla="*/ 86 h 161"/>
                <a:gd name="T16" fmla="*/ 73 w 172"/>
                <a:gd name="T17" fmla="*/ 86 h 161"/>
                <a:gd name="T18" fmla="*/ 120 w 172"/>
                <a:gd name="T19" fmla="*/ 17 h 161"/>
                <a:gd name="T20" fmla="*/ 121 w 172"/>
                <a:gd name="T21" fmla="*/ 15 h 161"/>
                <a:gd name="T22" fmla="*/ 149 w 172"/>
                <a:gd name="T23" fmla="*/ 3 h 161"/>
                <a:gd name="T24" fmla="*/ 163 w 172"/>
                <a:gd name="T25" fmla="*/ 39 h 161"/>
                <a:gd name="T26" fmla="*/ 156 w 172"/>
                <a:gd name="T27" fmla="*/ 5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61">
                  <a:moveTo>
                    <a:pt x="156" y="50"/>
                  </a:moveTo>
                  <a:cubicBezTo>
                    <a:pt x="143" y="69"/>
                    <a:pt x="130" y="88"/>
                    <a:pt x="117" y="107"/>
                  </a:cubicBezTo>
                  <a:cubicBezTo>
                    <a:pt x="109" y="120"/>
                    <a:pt x="100" y="133"/>
                    <a:pt x="91" y="146"/>
                  </a:cubicBezTo>
                  <a:cubicBezTo>
                    <a:pt x="81" y="161"/>
                    <a:pt x="60" y="161"/>
                    <a:pt x="50" y="147"/>
                  </a:cubicBezTo>
                  <a:cubicBezTo>
                    <a:pt x="37" y="128"/>
                    <a:pt x="23" y="109"/>
                    <a:pt x="10" y="90"/>
                  </a:cubicBezTo>
                  <a:cubicBezTo>
                    <a:pt x="0" y="75"/>
                    <a:pt x="7" y="57"/>
                    <a:pt x="23" y="52"/>
                  </a:cubicBezTo>
                  <a:cubicBezTo>
                    <a:pt x="33" y="49"/>
                    <a:pt x="43" y="53"/>
                    <a:pt x="49" y="61"/>
                  </a:cubicBezTo>
                  <a:cubicBezTo>
                    <a:pt x="55" y="69"/>
                    <a:pt x="60" y="77"/>
                    <a:pt x="66" y="86"/>
                  </a:cubicBezTo>
                  <a:cubicBezTo>
                    <a:pt x="70" y="91"/>
                    <a:pt x="70" y="91"/>
                    <a:pt x="73" y="86"/>
                  </a:cubicBezTo>
                  <a:cubicBezTo>
                    <a:pt x="89" y="63"/>
                    <a:pt x="104" y="40"/>
                    <a:pt x="120" y="17"/>
                  </a:cubicBezTo>
                  <a:cubicBezTo>
                    <a:pt x="120" y="16"/>
                    <a:pt x="121" y="15"/>
                    <a:pt x="121" y="15"/>
                  </a:cubicBezTo>
                  <a:cubicBezTo>
                    <a:pt x="130" y="4"/>
                    <a:pt x="139" y="0"/>
                    <a:pt x="149" y="3"/>
                  </a:cubicBezTo>
                  <a:cubicBezTo>
                    <a:pt x="165" y="8"/>
                    <a:pt x="172" y="25"/>
                    <a:pt x="163" y="39"/>
                  </a:cubicBezTo>
                  <a:cubicBezTo>
                    <a:pt x="161" y="43"/>
                    <a:pt x="159" y="46"/>
                    <a:pt x="156" y="5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39" name="Freeform 13"/>
            <p:cNvSpPr>
              <a:spLocks/>
            </p:cNvSpPr>
            <p:nvPr/>
          </p:nvSpPr>
          <p:spPr bwMode="auto">
            <a:xfrm>
              <a:off x="376609" y="3471145"/>
              <a:ext cx="49565" cy="6590"/>
            </a:xfrm>
            <a:custGeom>
              <a:avLst/>
              <a:gdLst>
                <a:gd name="T0" fmla="*/ 38 w 76"/>
                <a:gd name="T1" fmla="*/ 10 h 10"/>
                <a:gd name="T2" fmla="*/ 7 w 76"/>
                <a:gd name="T3" fmla="*/ 10 h 10"/>
                <a:gd name="T4" fmla="*/ 1 w 76"/>
                <a:gd name="T5" fmla="*/ 5 h 10"/>
                <a:gd name="T6" fmla="*/ 7 w 76"/>
                <a:gd name="T7" fmla="*/ 0 h 10"/>
                <a:gd name="T8" fmla="*/ 70 w 76"/>
                <a:gd name="T9" fmla="*/ 0 h 10"/>
                <a:gd name="T10" fmla="*/ 76 w 76"/>
                <a:gd name="T11" fmla="*/ 5 h 10"/>
                <a:gd name="T12" fmla="*/ 70 w 76"/>
                <a:gd name="T13" fmla="*/ 10 h 10"/>
                <a:gd name="T14" fmla="*/ 38 w 7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
                  <a:moveTo>
                    <a:pt x="38" y="10"/>
                  </a:moveTo>
                  <a:cubicBezTo>
                    <a:pt x="28" y="10"/>
                    <a:pt x="17" y="10"/>
                    <a:pt x="7" y="10"/>
                  </a:cubicBezTo>
                  <a:cubicBezTo>
                    <a:pt x="3" y="10"/>
                    <a:pt x="0" y="8"/>
                    <a:pt x="1" y="5"/>
                  </a:cubicBezTo>
                  <a:cubicBezTo>
                    <a:pt x="1" y="1"/>
                    <a:pt x="4" y="0"/>
                    <a:pt x="7" y="0"/>
                  </a:cubicBezTo>
                  <a:cubicBezTo>
                    <a:pt x="28" y="0"/>
                    <a:pt x="49" y="0"/>
                    <a:pt x="70" y="0"/>
                  </a:cubicBezTo>
                  <a:cubicBezTo>
                    <a:pt x="74" y="0"/>
                    <a:pt x="76" y="2"/>
                    <a:pt x="76" y="5"/>
                  </a:cubicBezTo>
                  <a:cubicBezTo>
                    <a:pt x="76" y="10"/>
                    <a:pt x="73" y="10"/>
                    <a:pt x="70" y="10"/>
                  </a:cubicBezTo>
                  <a:cubicBezTo>
                    <a:pt x="59" y="10"/>
                    <a:pt x="49" y="10"/>
                    <a:pt x="38" y="1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0" name="Freeform 14"/>
            <p:cNvSpPr>
              <a:spLocks/>
            </p:cNvSpPr>
            <p:nvPr/>
          </p:nvSpPr>
          <p:spPr bwMode="auto">
            <a:xfrm>
              <a:off x="80939" y="3534176"/>
              <a:ext cx="17763" cy="17763"/>
            </a:xfrm>
            <a:custGeom>
              <a:avLst/>
              <a:gdLst>
                <a:gd name="T0" fmla="*/ 0 w 27"/>
                <a:gd name="T1" fmla="*/ 14 h 27"/>
                <a:gd name="T2" fmla="*/ 13 w 27"/>
                <a:gd name="T3" fmla="*/ 0 h 27"/>
                <a:gd name="T4" fmla="*/ 26 w 27"/>
                <a:gd name="T5" fmla="*/ 14 h 27"/>
                <a:gd name="T6" fmla="*/ 13 w 27"/>
                <a:gd name="T7" fmla="*/ 27 h 27"/>
                <a:gd name="T8" fmla="*/ 0 w 27"/>
                <a:gd name="T9" fmla="*/ 14 h 27"/>
              </a:gdLst>
              <a:ahLst/>
              <a:cxnLst>
                <a:cxn ang="0">
                  <a:pos x="T0" y="T1"/>
                </a:cxn>
                <a:cxn ang="0">
                  <a:pos x="T2" y="T3"/>
                </a:cxn>
                <a:cxn ang="0">
                  <a:pos x="T4" y="T5"/>
                </a:cxn>
                <a:cxn ang="0">
                  <a:pos x="T6" y="T7"/>
                </a:cxn>
                <a:cxn ang="0">
                  <a:pos x="T8" y="T9"/>
                </a:cxn>
              </a:cxnLst>
              <a:rect l="0" t="0" r="r" b="b"/>
              <a:pathLst>
                <a:path w="27" h="27">
                  <a:moveTo>
                    <a:pt x="0" y="14"/>
                  </a:moveTo>
                  <a:cubicBezTo>
                    <a:pt x="0" y="6"/>
                    <a:pt x="6" y="0"/>
                    <a:pt x="13" y="0"/>
                  </a:cubicBezTo>
                  <a:cubicBezTo>
                    <a:pt x="20" y="0"/>
                    <a:pt x="27" y="6"/>
                    <a:pt x="26" y="14"/>
                  </a:cubicBezTo>
                  <a:cubicBezTo>
                    <a:pt x="26" y="21"/>
                    <a:pt x="20" y="27"/>
                    <a:pt x="13" y="27"/>
                  </a:cubicBezTo>
                  <a:cubicBezTo>
                    <a:pt x="6" y="27"/>
                    <a:pt x="0" y="21"/>
                    <a:pt x="0" y="1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1" name="Freeform 15"/>
            <p:cNvSpPr>
              <a:spLocks/>
            </p:cNvSpPr>
            <p:nvPr/>
          </p:nvSpPr>
          <p:spPr bwMode="auto">
            <a:xfrm>
              <a:off x="114459" y="3564258"/>
              <a:ext cx="17477" cy="17477"/>
            </a:xfrm>
            <a:custGeom>
              <a:avLst/>
              <a:gdLst>
                <a:gd name="T0" fmla="*/ 14 w 27"/>
                <a:gd name="T1" fmla="*/ 1 h 27"/>
                <a:gd name="T2" fmla="*/ 27 w 27"/>
                <a:gd name="T3" fmla="*/ 14 h 27"/>
                <a:gd name="T4" fmla="*/ 13 w 27"/>
                <a:gd name="T5" fmla="*/ 27 h 27"/>
                <a:gd name="T6" fmla="*/ 0 w 27"/>
                <a:gd name="T7" fmla="*/ 14 h 27"/>
                <a:gd name="T8" fmla="*/ 14 w 27"/>
                <a:gd name="T9" fmla="*/ 1 h 27"/>
              </a:gdLst>
              <a:ahLst/>
              <a:cxnLst>
                <a:cxn ang="0">
                  <a:pos x="T0" y="T1"/>
                </a:cxn>
                <a:cxn ang="0">
                  <a:pos x="T2" y="T3"/>
                </a:cxn>
                <a:cxn ang="0">
                  <a:pos x="T4" y="T5"/>
                </a:cxn>
                <a:cxn ang="0">
                  <a:pos x="T6" y="T7"/>
                </a:cxn>
                <a:cxn ang="0">
                  <a:pos x="T8" y="T9"/>
                </a:cxn>
              </a:cxnLst>
              <a:rect l="0" t="0" r="r" b="b"/>
              <a:pathLst>
                <a:path w="27" h="27">
                  <a:moveTo>
                    <a:pt x="14" y="1"/>
                  </a:moveTo>
                  <a:cubicBezTo>
                    <a:pt x="21" y="1"/>
                    <a:pt x="27" y="7"/>
                    <a:pt x="27" y="14"/>
                  </a:cubicBezTo>
                  <a:cubicBezTo>
                    <a:pt x="27" y="21"/>
                    <a:pt x="21" y="27"/>
                    <a:pt x="13" y="27"/>
                  </a:cubicBezTo>
                  <a:cubicBezTo>
                    <a:pt x="6" y="27"/>
                    <a:pt x="0" y="21"/>
                    <a:pt x="0" y="14"/>
                  </a:cubicBezTo>
                  <a:cubicBezTo>
                    <a:pt x="0" y="6"/>
                    <a:pt x="6" y="0"/>
                    <a:pt x="14" y="1"/>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2" name="Oval 16"/>
            <p:cNvSpPr>
              <a:spLocks noChangeArrowheads="1"/>
            </p:cNvSpPr>
            <p:nvPr/>
          </p:nvSpPr>
          <p:spPr bwMode="auto">
            <a:xfrm>
              <a:off x="120189" y="3266869"/>
              <a:ext cx="16904" cy="16904"/>
            </a:xfrm>
            <a:prstGeom prst="ellipse">
              <a:avLst/>
            </a:pr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3" name="Freeform 17"/>
            <p:cNvSpPr>
              <a:spLocks/>
            </p:cNvSpPr>
            <p:nvPr/>
          </p:nvSpPr>
          <p:spPr bwMode="auto">
            <a:xfrm>
              <a:off x="372598" y="3530451"/>
              <a:ext cx="16904" cy="17477"/>
            </a:xfrm>
            <a:custGeom>
              <a:avLst/>
              <a:gdLst>
                <a:gd name="T0" fmla="*/ 13 w 26"/>
                <a:gd name="T1" fmla="*/ 27 h 27"/>
                <a:gd name="T2" fmla="*/ 0 w 26"/>
                <a:gd name="T3" fmla="*/ 13 h 27"/>
                <a:gd name="T4" fmla="*/ 13 w 26"/>
                <a:gd name="T5" fmla="*/ 0 h 27"/>
                <a:gd name="T6" fmla="*/ 26 w 26"/>
                <a:gd name="T7" fmla="*/ 14 h 27"/>
                <a:gd name="T8" fmla="*/ 13 w 26"/>
                <a:gd name="T9" fmla="*/ 27 h 27"/>
              </a:gdLst>
              <a:ahLst/>
              <a:cxnLst>
                <a:cxn ang="0">
                  <a:pos x="T0" y="T1"/>
                </a:cxn>
                <a:cxn ang="0">
                  <a:pos x="T2" y="T3"/>
                </a:cxn>
                <a:cxn ang="0">
                  <a:pos x="T4" y="T5"/>
                </a:cxn>
                <a:cxn ang="0">
                  <a:pos x="T6" y="T7"/>
                </a:cxn>
                <a:cxn ang="0">
                  <a:pos x="T8" y="T9"/>
                </a:cxn>
              </a:cxnLst>
              <a:rect l="0" t="0" r="r" b="b"/>
              <a:pathLst>
                <a:path w="26" h="27">
                  <a:moveTo>
                    <a:pt x="13" y="27"/>
                  </a:moveTo>
                  <a:cubicBezTo>
                    <a:pt x="6" y="27"/>
                    <a:pt x="0" y="21"/>
                    <a:pt x="0" y="13"/>
                  </a:cubicBezTo>
                  <a:cubicBezTo>
                    <a:pt x="0" y="6"/>
                    <a:pt x="6" y="0"/>
                    <a:pt x="13" y="0"/>
                  </a:cubicBezTo>
                  <a:cubicBezTo>
                    <a:pt x="20" y="0"/>
                    <a:pt x="26" y="6"/>
                    <a:pt x="26" y="14"/>
                  </a:cubicBezTo>
                  <a:cubicBezTo>
                    <a:pt x="26" y="21"/>
                    <a:pt x="20" y="27"/>
                    <a:pt x="13" y="27"/>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4" name="Freeform 18"/>
            <p:cNvSpPr>
              <a:spLocks/>
            </p:cNvSpPr>
            <p:nvPr/>
          </p:nvSpPr>
          <p:spPr bwMode="auto">
            <a:xfrm>
              <a:off x="336785" y="3564258"/>
              <a:ext cx="16904" cy="17477"/>
            </a:xfrm>
            <a:custGeom>
              <a:avLst/>
              <a:gdLst>
                <a:gd name="T0" fmla="*/ 26 w 26"/>
                <a:gd name="T1" fmla="*/ 14 h 27"/>
                <a:gd name="T2" fmla="*/ 13 w 26"/>
                <a:gd name="T3" fmla="*/ 27 h 27"/>
                <a:gd name="T4" fmla="*/ 0 w 26"/>
                <a:gd name="T5" fmla="*/ 14 h 27"/>
                <a:gd name="T6" fmla="*/ 13 w 26"/>
                <a:gd name="T7" fmla="*/ 1 h 27"/>
                <a:gd name="T8" fmla="*/ 26 w 26"/>
                <a:gd name="T9" fmla="*/ 14 h 27"/>
              </a:gdLst>
              <a:ahLst/>
              <a:cxnLst>
                <a:cxn ang="0">
                  <a:pos x="T0" y="T1"/>
                </a:cxn>
                <a:cxn ang="0">
                  <a:pos x="T2" y="T3"/>
                </a:cxn>
                <a:cxn ang="0">
                  <a:pos x="T4" y="T5"/>
                </a:cxn>
                <a:cxn ang="0">
                  <a:pos x="T6" y="T7"/>
                </a:cxn>
                <a:cxn ang="0">
                  <a:pos x="T8" y="T9"/>
                </a:cxn>
              </a:cxnLst>
              <a:rect l="0" t="0" r="r" b="b"/>
              <a:pathLst>
                <a:path w="26" h="27">
                  <a:moveTo>
                    <a:pt x="26" y="14"/>
                  </a:moveTo>
                  <a:cubicBezTo>
                    <a:pt x="26" y="21"/>
                    <a:pt x="21" y="27"/>
                    <a:pt x="13" y="27"/>
                  </a:cubicBezTo>
                  <a:cubicBezTo>
                    <a:pt x="6" y="27"/>
                    <a:pt x="0" y="21"/>
                    <a:pt x="0" y="14"/>
                  </a:cubicBezTo>
                  <a:cubicBezTo>
                    <a:pt x="0" y="7"/>
                    <a:pt x="6" y="1"/>
                    <a:pt x="13" y="1"/>
                  </a:cubicBezTo>
                  <a:cubicBezTo>
                    <a:pt x="20" y="0"/>
                    <a:pt x="26" y="6"/>
                    <a:pt x="26" y="1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5" name="Freeform 19"/>
            <p:cNvSpPr>
              <a:spLocks/>
            </p:cNvSpPr>
            <p:nvPr/>
          </p:nvSpPr>
          <p:spPr bwMode="auto">
            <a:xfrm>
              <a:off x="369446" y="3305261"/>
              <a:ext cx="17477" cy="16904"/>
            </a:xfrm>
            <a:custGeom>
              <a:avLst/>
              <a:gdLst>
                <a:gd name="T0" fmla="*/ 14 w 27"/>
                <a:gd name="T1" fmla="*/ 0 h 26"/>
                <a:gd name="T2" fmla="*/ 27 w 27"/>
                <a:gd name="T3" fmla="*/ 13 h 26"/>
                <a:gd name="T4" fmla="*/ 14 w 27"/>
                <a:gd name="T5" fmla="*/ 26 h 26"/>
                <a:gd name="T6" fmla="*/ 0 w 27"/>
                <a:gd name="T7" fmla="*/ 13 h 26"/>
                <a:gd name="T8" fmla="*/ 14 w 27"/>
                <a:gd name="T9" fmla="*/ 0 h 26"/>
              </a:gdLst>
              <a:ahLst/>
              <a:cxnLst>
                <a:cxn ang="0">
                  <a:pos x="T0" y="T1"/>
                </a:cxn>
                <a:cxn ang="0">
                  <a:pos x="T2" y="T3"/>
                </a:cxn>
                <a:cxn ang="0">
                  <a:pos x="T4" y="T5"/>
                </a:cxn>
                <a:cxn ang="0">
                  <a:pos x="T6" y="T7"/>
                </a:cxn>
                <a:cxn ang="0">
                  <a:pos x="T8" y="T9"/>
                </a:cxn>
              </a:cxnLst>
              <a:rect l="0" t="0" r="r" b="b"/>
              <a:pathLst>
                <a:path w="27" h="26">
                  <a:moveTo>
                    <a:pt x="14" y="0"/>
                  </a:moveTo>
                  <a:cubicBezTo>
                    <a:pt x="21" y="0"/>
                    <a:pt x="27" y="5"/>
                    <a:pt x="27" y="13"/>
                  </a:cubicBezTo>
                  <a:cubicBezTo>
                    <a:pt x="27" y="20"/>
                    <a:pt x="21" y="26"/>
                    <a:pt x="14" y="26"/>
                  </a:cubicBezTo>
                  <a:cubicBezTo>
                    <a:pt x="6" y="26"/>
                    <a:pt x="0" y="20"/>
                    <a:pt x="0" y="13"/>
                  </a:cubicBezTo>
                  <a:cubicBezTo>
                    <a:pt x="1" y="6"/>
                    <a:pt x="6" y="0"/>
                    <a:pt x="14" y="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6" name="Freeform 20"/>
            <p:cNvSpPr>
              <a:spLocks/>
            </p:cNvSpPr>
            <p:nvPr/>
          </p:nvSpPr>
          <p:spPr bwMode="auto">
            <a:xfrm>
              <a:off x="331628" y="3270021"/>
              <a:ext cx="17477" cy="16904"/>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6" y="26"/>
                    <a:pt x="0" y="20"/>
                    <a:pt x="0" y="13"/>
                  </a:cubicBezTo>
                  <a:cubicBezTo>
                    <a:pt x="0" y="5"/>
                    <a:pt x="6" y="0"/>
                    <a:pt x="14" y="0"/>
                  </a:cubicBezTo>
                  <a:cubicBezTo>
                    <a:pt x="21" y="0"/>
                    <a:pt x="27" y="6"/>
                    <a:pt x="27" y="13"/>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7" name="Freeform 21"/>
            <p:cNvSpPr>
              <a:spLocks/>
            </p:cNvSpPr>
            <p:nvPr/>
          </p:nvSpPr>
          <p:spPr bwMode="auto">
            <a:xfrm>
              <a:off x="84377" y="3300677"/>
              <a:ext cx="16904" cy="16904"/>
            </a:xfrm>
            <a:custGeom>
              <a:avLst/>
              <a:gdLst>
                <a:gd name="T0" fmla="*/ 13 w 26"/>
                <a:gd name="T1" fmla="*/ 26 h 26"/>
                <a:gd name="T2" fmla="*/ 0 w 26"/>
                <a:gd name="T3" fmla="*/ 13 h 26"/>
                <a:gd name="T4" fmla="*/ 13 w 26"/>
                <a:gd name="T5" fmla="*/ 0 h 26"/>
                <a:gd name="T6" fmla="*/ 26 w 26"/>
                <a:gd name="T7" fmla="*/ 13 h 26"/>
                <a:gd name="T8" fmla="*/ 13 w 26"/>
                <a:gd name="T9" fmla="*/ 26 h 26"/>
              </a:gdLst>
              <a:ahLst/>
              <a:cxnLst>
                <a:cxn ang="0">
                  <a:pos x="T0" y="T1"/>
                </a:cxn>
                <a:cxn ang="0">
                  <a:pos x="T2" y="T3"/>
                </a:cxn>
                <a:cxn ang="0">
                  <a:pos x="T4" y="T5"/>
                </a:cxn>
                <a:cxn ang="0">
                  <a:pos x="T6" y="T7"/>
                </a:cxn>
                <a:cxn ang="0">
                  <a:pos x="T8" y="T9"/>
                </a:cxn>
              </a:cxnLst>
              <a:rect l="0" t="0" r="r" b="b"/>
              <a:pathLst>
                <a:path w="26" h="26">
                  <a:moveTo>
                    <a:pt x="13" y="26"/>
                  </a:moveTo>
                  <a:cubicBezTo>
                    <a:pt x="5" y="26"/>
                    <a:pt x="0" y="20"/>
                    <a:pt x="0" y="13"/>
                  </a:cubicBezTo>
                  <a:cubicBezTo>
                    <a:pt x="0" y="5"/>
                    <a:pt x="5" y="0"/>
                    <a:pt x="13" y="0"/>
                  </a:cubicBezTo>
                  <a:cubicBezTo>
                    <a:pt x="20" y="0"/>
                    <a:pt x="26" y="5"/>
                    <a:pt x="26" y="13"/>
                  </a:cubicBezTo>
                  <a:cubicBezTo>
                    <a:pt x="26" y="21"/>
                    <a:pt x="20" y="26"/>
                    <a:pt x="13" y="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8" name="Freeform 22"/>
            <p:cNvSpPr>
              <a:spLocks/>
            </p:cNvSpPr>
            <p:nvPr/>
          </p:nvSpPr>
          <p:spPr bwMode="auto">
            <a:xfrm>
              <a:off x="384917" y="3485470"/>
              <a:ext cx="33234" cy="6590"/>
            </a:xfrm>
            <a:custGeom>
              <a:avLst/>
              <a:gdLst>
                <a:gd name="T0" fmla="*/ 25 w 51"/>
                <a:gd name="T1" fmla="*/ 10 h 10"/>
                <a:gd name="T2" fmla="*/ 6 w 51"/>
                <a:gd name="T3" fmla="*/ 10 h 10"/>
                <a:gd name="T4" fmla="*/ 0 w 51"/>
                <a:gd name="T5" fmla="*/ 5 h 10"/>
                <a:gd name="T6" fmla="*/ 5 w 51"/>
                <a:gd name="T7" fmla="*/ 0 h 10"/>
                <a:gd name="T8" fmla="*/ 45 w 51"/>
                <a:gd name="T9" fmla="*/ 0 h 10"/>
                <a:gd name="T10" fmla="*/ 51 w 51"/>
                <a:gd name="T11" fmla="*/ 5 h 10"/>
                <a:gd name="T12" fmla="*/ 45 w 51"/>
                <a:gd name="T13" fmla="*/ 10 h 10"/>
                <a:gd name="T14" fmla="*/ 25 w 5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0">
                  <a:moveTo>
                    <a:pt x="25" y="10"/>
                  </a:moveTo>
                  <a:cubicBezTo>
                    <a:pt x="19" y="10"/>
                    <a:pt x="12" y="10"/>
                    <a:pt x="6" y="10"/>
                  </a:cubicBezTo>
                  <a:cubicBezTo>
                    <a:pt x="2" y="10"/>
                    <a:pt x="0" y="9"/>
                    <a:pt x="0" y="5"/>
                  </a:cubicBezTo>
                  <a:cubicBezTo>
                    <a:pt x="0" y="2"/>
                    <a:pt x="2" y="0"/>
                    <a:pt x="5" y="0"/>
                  </a:cubicBezTo>
                  <a:cubicBezTo>
                    <a:pt x="19" y="0"/>
                    <a:pt x="32" y="0"/>
                    <a:pt x="45" y="0"/>
                  </a:cubicBezTo>
                  <a:cubicBezTo>
                    <a:pt x="49" y="0"/>
                    <a:pt x="51" y="2"/>
                    <a:pt x="51" y="5"/>
                  </a:cubicBezTo>
                  <a:cubicBezTo>
                    <a:pt x="51" y="9"/>
                    <a:pt x="49" y="10"/>
                    <a:pt x="45" y="10"/>
                  </a:cubicBezTo>
                  <a:cubicBezTo>
                    <a:pt x="39" y="10"/>
                    <a:pt x="32" y="10"/>
                    <a:pt x="25" y="1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49" name="Freeform 23"/>
            <p:cNvSpPr>
              <a:spLocks/>
            </p:cNvSpPr>
            <p:nvPr/>
          </p:nvSpPr>
          <p:spPr bwMode="auto">
            <a:xfrm>
              <a:off x="213589" y="3243949"/>
              <a:ext cx="42975" cy="43548"/>
            </a:xfrm>
            <a:custGeom>
              <a:avLst/>
              <a:gdLst>
                <a:gd name="T0" fmla="*/ 33 w 66"/>
                <a:gd name="T1" fmla="*/ 0 h 67"/>
                <a:gd name="T2" fmla="*/ 66 w 66"/>
                <a:gd name="T3" fmla="*/ 33 h 67"/>
                <a:gd name="T4" fmla="*/ 33 w 66"/>
                <a:gd name="T5" fmla="*/ 66 h 67"/>
                <a:gd name="T6" fmla="*/ 0 w 66"/>
                <a:gd name="T7" fmla="*/ 33 h 67"/>
                <a:gd name="T8" fmla="*/ 33 w 66"/>
                <a:gd name="T9" fmla="*/ 0 h 67"/>
              </a:gdLst>
              <a:ahLst/>
              <a:cxnLst>
                <a:cxn ang="0">
                  <a:pos x="T0" y="T1"/>
                </a:cxn>
                <a:cxn ang="0">
                  <a:pos x="T2" y="T3"/>
                </a:cxn>
                <a:cxn ang="0">
                  <a:pos x="T4" y="T5"/>
                </a:cxn>
                <a:cxn ang="0">
                  <a:pos x="T6" y="T7"/>
                </a:cxn>
                <a:cxn ang="0">
                  <a:pos x="T8" y="T9"/>
                </a:cxn>
              </a:cxnLst>
              <a:rect l="0" t="0" r="r" b="b"/>
              <a:pathLst>
                <a:path w="66" h="67">
                  <a:moveTo>
                    <a:pt x="33" y="0"/>
                  </a:moveTo>
                  <a:cubicBezTo>
                    <a:pt x="52" y="0"/>
                    <a:pt x="66" y="15"/>
                    <a:pt x="66" y="33"/>
                  </a:cubicBezTo>
                  <a:cubicBezTo>
                    <a:pt x="66" y="51"/>
                    <a:pt x="51" y="67"/>
                    <a:pt x="33" y="66"/>
                  </a:cubicBezTo>
                  <a:cubicBezTo>
                    <a:pt x="15" y="66"/>
                    <a:pt x="0" y="51"/>
                    <a:pt x="0" y="33"/>
                  </a:cubicBezTo>
                  <a:cubicBezTo>
                    <a:pt x="0" y="15"/>
                    <a:pt x="15" y="0"/>
                    <a:pt x="33" y="0"/>
                  </a:cubicBezTo>
                  <a:close/>
                </a:path>
              </a:pathLst>
            </a:custGeom>
            <a:solidFill>
              <a:srgbClr val="142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grpSp>
          <p:nvGrpSpPr>
            <p:cNvPr id="1150" name="Group 1149"/>
            <p:cNvGrpSpPr/>
            <p:nvPr/>
          </p:nvGrpSpPr>
          <p:grpSpPr>
            <a:xfrm>
              <a:off x="146209" y="3549558"/>
              <a:ext cx="188247" cy="135581"/>
              <a:chOff x="4613275" y="65088"/>
              <a:chExt cx="1106488" cy="796925"/>
            </a:xfrm>
          </p:grpSpPr>
          <p:sp>
            <p:nvSpPr>
              <p:cNvPr id="1151" name="Freeform 1150"/>
              <p:cNvSpPr>
                <a:spLocks noEditPoints="1"/>
              </p:cNvSpPr>
              <p:nvPr/>
            </p:nvSpPr>
            <p:spPr bwMode="auto">
              <a:xfrm>
                <a:off x="5183188" y="130175"/>
                <a:ext cx="382588" cy="511175"/>
              </a:xfrm>
              <a:custGeom>
                <a:avLst/>
                <a:gdLst>
                  <a:gd name="T0" fmla="*/ 562 w 590"/>
                  <a:gd name="T1" fmla="*/ 34 h 788"/>
                  <a:gd name="T2" fmla="*/ 578 w 590"/>
                  <a:gd name="T3" fmla="*/ 172 h 788"/>
                  <a:gd name="T4" fmla="*/ 458 w 590"/>
                  <a:gd name="T5" fmla="*/ 222 h 788"/>
                  <a:gd name="T6" fmla="*/ 398 w 590"/>
                  <a:gd name="T7" fmla="*/ 107 h 788"/>
                  <a:gd name="T8" fmla="*/ 479 w 590"/>
                  <a:gd name="T9" fmla="*/ 2 h 788"/>
                  <a:gd name="T10" fmla="*/ 475 w 590"/>
                  <a:gd name="T11" fmla="*/ 52 h 788"/>
                  <a:gd name="T12" fmla="*/ 446 w 590"/>
                  <a:gd name="T13" fmla="*/ 132 h 788"/>
                  <a:gd name="T14" fmla="*/ 481 w 590"/>
                  <a:gd name="T15" fmla="*/ 182 h 788"/>
                  <a:gd name="T16" fmla="*/ 536 w 590"/>
                  <a:gd name="T17" fmla="*/ 153 h 788"/>
                  <a:gd name="T18" fmla="*/ 527 w 590"/>
                  <a:gd name="T19" fmla="*/ 65 h 788"/>
                  <a:gd name="T20" fmla="*/ 375 w 590"/>
                  <a:gd name="T21" fmla="*/ 283 h 788"/>
                  <a:gd name="T22" fmla="*/ 459 w 590"/>
                  <a:gd name="T23" fmla="*/ 366 h 788"/>
                  <a:gd name="T24" fmla="*/ 416 w 590"/>
                  <a:gd name="T25" fmla="*/ 496 h 788"/>
                  <a:gd name="T26" fmla="*/ 300 w 590"/>
                  <a:gd name="T27" fmla="*/ 481 h 788"/>
                  <a:gd name="T28" fmla="*/ 287 w 590"/>
                  <a:gd name="T29" fmla="*/ 332 h 788"/>
                  <a:gd name="T30" fmla="*/ 375 w 590"/>
                  <a:gd name="T31" fmla="*/ 283 h 788"/>
                  <a:gd name="T32" fmla="*/ 333 w 590"/>
                  <a:gd name="T33" fmla="*/ 347 h 788"/>
                  <a:gd name="T34" fmla="*/ 327 w 590"/>
                  <a:gd name="T35" fmla="*/ 440 h 788"/>
                  <a:gd name="T36" fmla="*/ 380 w 590"/>
                  <a:gd name="T37" fmla="*/ 464 h 788"/>
                  <a:gd name="T38" fmla="*/ 416 w 590"/>
                  <a:gd name="T39" fmla="*/ 398 h 788"/>
                  <a:gd name="T40" fmla="*/ 384 w 590"/>
                  <a:gd name="T41" fmla="*/ 334 h 788"/>
                  <a:gd name="T42" fmla="*/ 130 w 590"/>
                  <a:gd name="T43" fmla="*/ 563 h 788"/>
                  <a:gd name="T44" fmla="*/ 193 w 590"/>
                  <a:gd name="T45" fmla="*/ 670 h 788"/>
                  <a:gd name="T46" fmla="*/ 111 w 590"/>
                  <a:gd name="T47" fmla="*/ 785 h 788"/>
                  <a:gd name="T48" fmla="*/ 6 w 590"/>
                  <a:gd name="T49" fmla="*/ 709 h 788"/>
                  <a:gd name="T50" fmla="*/ 47 w 590"/>
                  <a:gd name="T51" fmla="*/ 573 h 788"/>
                  <a:gd name="T52" fmla="*/ 503 w 590"/>
                  <a:gd name="T53" fmla="*/ 557 h 788"/>
                  <a:gd name="T54" fmla="*/ 586 w 590"/>
                  <a:gd name="T55" fmla="*/ 640 h 788"/>
                  <a:gd name="T56" fmla="*/ 544 w 590"/>
                  <a:gd name="T57" fmla="*/ 770 h 788"/>
                  <a:gd name="T58" fmla="*/ 428 w 590"/>
                  <a:gd name="T59" fmla="*/ 755 h 788"/>
                  <a:gd name="T60" fmla="*/ 414 w 590"/>
                  <a:gd name="T61" fmla="*/ 605 h 788"/>
                  <a:gd name="T62" fmla="*/ 503 w 590"/>
                  <a:gd name="T63" fmla="*/ 557 h 788"/>
                  <a:gd name="T64" fmla="*/ 64 w 590"/>
                  <a:gd name="T65" fmla="*/ 620 h 788"/>
                  <a:gd name="T66" fmla="*/ 59 w 590"/>
                  <a:gd name="T67" fmla="*/ 714 h 788"/>
                  <a:gd name="T68" fmla="*/ 111 w 590"/>
                  <a:gd name="T69" fmla="*/ 737 h 788"/>
                  <a:gd name="T70" fmla="*/ 147 w 590"/>
                  <a:gd name="T71" fmla="*/ 671 h 788"/>
                  <a:gd name="T72" fmla="*/ 116 w 590"/>
                  <a:gd name="T73" fmla="*/ 607 h 788"/>
                  <a:gd name="T74" fmla="*/ 474 w 590"/>
                  <a:gd name="T75" fmla="*/ 608 h 788"/>
                  <a:gd name="T76" fmla="*/ 446 w 590"/>
                  <a:gd name="T77" fmla="*/ 687 h 788"/>
                  <a:gd name="T78" fmla="*/ 480 w 590"/>
                  <a:gd name="T79" fmla="*/ 738 h 788"/>
                  <a:gd name="T80" fmla="*/ 535 w 590"/>
                  <a:gd name="T81" fmla="*/ 708 h 788"/>
                  <a:gd name="T82" fmla="*/ 527 w 590"/>
                  <a:gd name="T83" fmla="*/ 62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788">
                    <a:moveTo>
                      <a:pt x="503" y="1"/>
                    </a:moveTo>
                    <a:cubicBezTo>
                      <a:pt x="511" y="2"/>
                      <a:pt x="519" y="4"/>
                      <a:pt x="527" y="8"/>
                    </a:cubicBezTo>
                    <a:cubicBezTo>
                      <a:pt x="541" y="14"/>
                      <a:pt x="553" y="23"/>
                      <a:pt x="562" y="34"/>
                    </a:cubicBezTo>
                    <a:cubicBezTo>
                      <a:pt x="574" y="49"/>
                      <a:pt x="582" y="66"/>
                      <a:pt x="587" y="84"/>
                    </a:cubicBezTo>
                    <a:cubicBezTo>
                      <a:pt x="589" y="95"/>
                      <a:pt x="590" y="105"/>
                      <a:pt x="590" y="114"/>
                    </a:cubicBezTo>
                    <a:cubicBezTo>
                      <a:pt x="590" y="136"/>
                      <a:pt x="586" y="154"/>
                      <a:pt x="578" y="172"/>
                    </a:cubicBezTo>
                    <a:cubicBezTo>
                      <a:pt x="570" y="189"/>
                      <a:pt x="559" y="203"/>
                      <a:pt x="544" y="214"/>
                    </a:cubicBezTo>
                    <a:cubicBezTo>
                      <a:pt x="533" y="222"/>
                      <a:pt x="521" y="227"/>
                      <a:pt x="508" y="230"/>
                    </a:cubicBezTo>
                    <a:cubicBezTo>
                      <a:pt x="490" y="232"/>
                      <a:pt x="474" y="230"/>
                      <a:pt x="458" y="222"/>
                    </a:cubicBezTo>
                    <a:cubicBezTo>
                      <a:pt x="446" y="217"/>
                      <a:pt x="436" y="209"/>
                      <a:pt x="428" y="199"/>
                    </a:cubicBezTo>
                    <a:cubicBezTo>
                      <a:pt x="416" y="186"/>
                      <a:pt x="408" y="171"/>
                      <a:pt x="403" y="153"/>
                    </a:cubicBezTo>
                    <a:cubicBezTo>
                      <a:pt x="398" y="138"/>
                      <a:pt x="397" y="123"/>
                      <a:pt x="398" y="107"/>
                    </a:cubicBezTo>
                    <a:cubicBezTo>
                      <a:pt x="400" y="87"/>
                      <a:pt x="405" y="68"/>
                      <a:pt x="415" y="50"/>
                    </a:cubicBezTo>
                    <a:cubicBezTo>
                      <a:pt x="422" y="38"/>
                      <a:pt x="432" y="27"/>
                      <a:pt x="444" y="18"/>
                    </a:cubicBezTo>
                    <a:cubicBezTo>
                      <a:pt x="454" y="10"/>
                      <a:pt x="466" y="4"/>
                      <a:pt x="479" y="2"/>
                    </a:cubicBezTo>
                    <a:cubicBezTo>
                      <a:pt x="487" y="1"/>
                      <a:pt x="495" y="0"/>
                      <a:pt x="503" y="1"/>
                    </a:cubicBezTo>
                    <a:close/>
                    <a:moveTo>
                      <a:pt x="496" y="46"/>
                    </a:moveTo>
                    <a:cubicBezTo>
                      <a:pt x="488" y="46"/>
                      <a:pt x="481" y="48"/>
                      <a:pt x="475" y="52"/>
                    </a:cubicBezTo>
                    <a:cubicBezTo>
                      <a:pt x="469" y="56"/>
                      <a:pt x="465" y="60"/>
                      <a:pt x="461" y="65"/>
                    </a:cubicBezTo>
                    <a:cubicBezTo>
                      <a:pt x="456" y="72"/>
                      <a:pt x="452" y="79"/>
                      <a:pt x="449" y="87"/>
                    </a:cubicBezTo>
                    <a:cubicBezTo>
                      <a:pt x="444" y="102"/>
                      <a:pt x="443" y="117"/>
                      <a:pt x="446" y="132"/>
                    </a:cubicBezTo>
                    <a:cubicBezTo>
                      <a:pt x="447" y="141"/>
                      <a:pt x="451" y="150"/>
                      <a:pt x="455" y="158"/>
                    </a:cubicBezTo>
                    <a:cubicBezTo>
                      <a:pt x="459" y="164"/>
                      <a:pt x="463" y="169"/>
                      <a:pt x="468" y="174"/>
                    </a:cubicBezTo>
                    <a:cubicBezTo>
                      <a:pt x="472" y="177"/>
                      <a:pt x="476" y="180"/>
                      <a:pt x="481" y="182"/>
                    </a:cubicBezTo>
                    <a:cubicBezTo>
                      <a:pt x="490" y="186"/>
                      <a:pt x="499" y="186"/>
                      <a:pt x="508" y="182"/>
                    </a:cubicBezTo>
                    <a:cubicBezTo>
                      <a:pt x="513" y="180"/>
                      <a:pt x="517" y="177"/>
                      <a:pt x="521" y="173"/>
                    </a:cubicBezTo>
                    <a:cubicBezTo>
                      <a:pt x="527" y="167"/>
                      <a:pt x="532" y="160"/>
                      <a:pt x="536" y="153"/>
                    </a:cubicBezTo>
                    <a:cubicBezTo>
                      <a:pt x="541" y="141"/>
                      <a:pt x="543" y="128"/>
                      <a:pt x="544" y="116"/>
                    </a:cubicBezTo>
                    <a:cubicBezTo>
                      <a:pt x="544" y="107"/>
                      <a:pt x="542" y="98"/>
                      <a:pt x="540" y="90"/>
                    </a:cubicBezTo>
                    <a:cubicBezTo>
                      <a:pt x="537" y="81"/>
                      <a:pt x="533" y="73"/>
                      <a:pt x="527" y="65"/>
                    </a:cubicBezTo>
                    <a:cubicBezTo>
                      <a:pt x="523" y="60"/>
                      <a:pt x="518" y="55"/>
                      <a:pt x="512" y="52"/>
                    </a:cubicBezTo>
                    <a:cubicBezTo>
                      <a:pt x="507" y="49"/>
                      <a:pt x="502" y="47"/>
                      <a:pt x="496" y="46"/>
                    </a:cubicBezTo>
                    <a:close/>
                    <a:moveTo>
                      <a:pt x="375" y="283"/>
                    </a:moveTo>
                    <a:cubicBezTo>
                      <a:pt x="383" y="284"/>
                      <a:pt x="391" y="286"/>
                      <a:pt x="399" y="290"/>
                    </a:cubicBezTo>
                    <a:cubicBezTo>
                      <a:pt x="413" y="296"/>
                      <a:pt x="425" y="305"/>
                      <a:pt x="434" y="316"/>
                    </a:cubicBezTo>
                    <a:cubicBezTo>
                      <a:pt x="446" y="331"/>
                      <a:pt x="454" y="348"/>
                      <a:pt x="459" y="366"/>
                    </a:cubicBezTo>
                    <a:cubicBezTo>
                      <a:pt x="461" y="377"/>
                      <a:pt x="463" y="387"/>
                      <a:pt x="462" y="396"/>
                    </a:cubicBezTo>
                    <a:cubicBezTo>
                      <a:pt x="463" y="418"/>
                      <a:pt x="458" y="436"/>
                      <a:pt x="450" y="454"/>
                    </a:cubicBezTo>
                    <a:cubicBezTo>
                      <a:pt x="442" y="471"/>
                      <a:pt x="431" y="485"/>
                      <a:pt x="416" y="496"/>
                    </a:cubicBezTo>
                    <a:cubicBezTo>
                      <a:pt x="405" y="504"/>
                      <a:pt x="393" y="509"/>
                      <a:pt x="380" y="512"/>
                    </a:cubicBezTo>
                    <a:cubicBezTo>
                      <a:pt x="362" y="514"/>
                      <a:pt x="346" y="512"/>
                      <a:pt x="330" y="504"/>
                    </a:cubicBezTo>
                    <a:cubicBezTo>
                      <a:pt x="318" y="499"/>
                      <a:pt x="308" y="491"/>
                      <a:pt x="300" y="481"/>
                    </a:cubicBezTo>
                    <a:cubicBezTo>
                      <a:pt x="288" y="468"/>
                      <a:pt x="280" y="453"/>
                      <a:pt x="275" y="435"/>
                    </a:cubicBezTo>
                    <a:cubicBezTo>
                      <a:pt x="271" y="420"/>
                      <a:pt x="269" y="405"/>
                      <a:pt x="270" y="389"/>
                    </a:cubicBezTo>
                    <a:cubicBezTo>
                      <a:pt x="272" y="369"/>
                      <a:pt x="277" y="350"/>
                      <a:pt x="287" y="332"/>
                    </a:cubicBezTo>
                    <a:cubicBezTo>
                      <a:pt x="294" y="320"/>
                      <a:pt x="304" y="309"/>
                      <a:pt x="316" y="300"/>
                    </a:cubicBezTo>
                    <a:cubicBezTo>
                      <a:pt x="326" y="292"/>
                      <a:pt x="338" y="286"/>
                      <a:pt x="351" y="284"/>
                    </a:cubicBezTo>
                    <a:cubicBezTo>
                      <a:pt x="359" y="283"/>
                      <a:pt x="367" y="282"/>
                      <a:pt x="375" y="283"/>
                    </a:cubicBezTo>
                    <a:close/>
                    <a:moveTo>
                      <a:pt x="368" y="328"/>
                    </a:moveTo>
                    <a:cubicBezTo>
                      <a:pt x="360" y="328"/>
                      <a:pt x="353" y="330"/>
                      <a:pt x="347" y="334"/>
                    </a:cubicBezTo>
                    <a:cubicBezTo>
                      <a:pt x="341" y="338"/>
                      <a:pt x="337" y="342"/>
                      <a:pt x="333" y="347"/>
                    </a:cubicBezTo>
                    <a:cubicBezTo>
                      <a:pt x="328" y="354"/>
                      <a:pt x="324" y="361"/>
                      <a:pt x="321" y="369"/>
                    </a:cubicBezTo>
                    <a:cubicBezTo>
                      <a:pt x="316" y="384"/>
                      <a:pt x="315" y="399"/>
                      <a:pt x="318" y="414"/>
                    </a:cubicBezTo>
                    <a:cubicBezTo>
                      <a:pt x="319" y="423"/>
                      <a:pt x="323" y="432"/>
                      <a:pt x="327" y="440"/>
                    </a:cubicBezTo>
                    <a:cubicBezTo>
                      <a:pt x="331" y="446"/>
                      <a:pt x="335" y="451"/>
                      <a:pt x="340" y="456"/>
                    </a:cubicBezTo>
                    <a:cubicBezTo>
                      <a:pt x="344" y="459"/>
                      <a:pt x="348" y="462"/>
                      <a:pt x="353" y="464"/>
                    </a:cubicBezTo>
                    <a:cubicBezTo>
                      <a:pt x="362" y="468"/>
                      <a:pt x="371" y="468"/>
                      <a:pt x="380" y="464"/>
                    </a:cubicBezTo>
                    <a:cubicBezTo>
                      <a:pt x="385" y="462"/>
                      <a:pt x="389" y="459"/>
                      <a:pt x="393" y="455"/>
                    </a:cubicBezTo>
                    <a:cubicBezTo>
                      <a:pt x="399" y="449"/>
                      <a:pt x="404" y="443"/>
                      <a:pt x="408" y="435"/>
                    </a:cubicBezTo>
                    <a:cubicBezTo>
                      <a:pt x="413" y="423"/>
                      <a:pt x="415" y="411"/>
                      <a:pt x="416" y="398"/>
                    </a:cubicBezTo>
                    <a:cubicBezTo>
                      <a:pt x="416" y="389"/>
                      <a:pt x="414" y="380"/>
                      <a:pt x="412" y="372"/>
                    </a:cubicBezTo>
                    <a:cubicBezTo>
                      <a:pt x="409" y="363"/>
                      <a:pt x="405" y="355"/>
                      <a:pt x="399" y="347"/>
                    </a:cubicBezTo>
                    <a:cubicBezTo>
                      <a:pt x="395" y="342"/>
                      <a:pt x="390" y="337"/>
                      <a:pt x="384" y="334"/>
                    </a:cubicBezTo>
                    <a:cubicBezTo>
                      <a:pt x="380" y="331"/>
                      <a:pt x="374" y="329"/>
                      <a:pt x="368" y="328"/>
                    </a:cubicBezTo>
                    <a:close/>
                    <a:moveTo>
                      <a:pt x="107" y="557"/>
                    </a:moveTo>
                    <a:cubicBezTo>
                      <a:pt x="115" y="557"/>
                      <a:pt x="123" y="560"/>
                      <a:pt x="130" y="563"/>
                    </a:cubicBezTo>
                    <a:cubicBezTo>
                      <a:pt x="144" y="569"/>
                      <a:pt x="156" y="578"/>
                      <a:pt x="166" y="590"/>
                    </a:cubicBezTo>
                    <a:cubicBezTo>
                      <a:pt x="178" y="605"/>
                      <a:pt x="186" y="621"/>
                      <a:pt x="190" y="640"/>
                    </a:cubicBezTo>
                    <a:cubicBezTo>
                      <a:pt x="192" y="650"/>
                      <a:pt x="194" y="661"/>
                      <a:pt x="193" y="670"/>
                    </a:cubicBezTo>
                    <a:cubicBezTo>
                      <a:pt x="194" y="691"/>
                      <a:pt x="190" y="710"/>
                      <a:pt x="181" y="728"/>
                    </a:cubicBezTo>
                    <a:cubicBezTo>
                      <a:pt x="173" y="744"/>
                      <a:pt x="162" y="759"/>
                      <a:pt x="147" y="770"/>
                    </a:cubicBezTo>
                    <a:cubicBezTo>
                      <a:pt x="136" y="778"/>
                      <a:pt x="124" y="783"/>
                      <a:pt x="111" y="785"/>
                    </a:cubicBezTo>
                    <a:cubicBezTo>
                      <a:pt x="94" y="788"/>
                      <a:pt x="77" y="785"/>
                      <a:pt x="61" y="778"/>
                    </a:cubicBezTo>
                    <a:cubicBezTo>
                      <a:pt x="50" y="772"/>
                      <a:pt x="40" y="765"/>
                      <a:pt x="31" y="755"/>
                    </a:cubicBezTo>
                    <a:cubicBezTo>
                      <a:pt x="19" y="741"/>
                      <a:pt x="11" y="726"/>
                      <a:pt x="6" y="709"/>
                    </a:cubicBezTo>
                    <a:cubicBezTo>
                      <a:pt x="2" y="694"/>
                      <a:pt x="0" y="678"/>
                      <a:pt x="1" y="662"/>
                    </a:cubicBezTo>
                    <a:cubicBezTo>
                      <a:pt x="3" y="642"/>
                      <a:pt x="8" y="623"/>
                      <a:pt x="18" y="605"/>
                    </a:cubicBezTo>
                    <a:cubicBezTo>
                      <a:pt x="26" y="593"/>
                      <a:pt x="35" y="582"/>
                      <a:pt x="47" y="573"/>
                    </a:cubicBezTo>
                    <a:cubicBezTo>
                      <a:pt x="57" y="565"/>
                      <a:pt x="69" y="560"/>
                      <a:pt x="82" y="557"/>
                    </a:cubicBezTo>
                    <a:cubicBezTo>
                      <a:pt x="90" y="556"/>
                      <a:pt x="99" y="556"/>
                      <a:pt x="107" y="557"/>
                    </a:cubicBezTo>
                    <a:close/>
                    <a:moveTo>
                      <a:pt x="503" y="557"/>
                    </a:moveTo>
                    <a:cubicBezTo>
                      <a:pt x="511" y="557"/>
                      <a:pt x="519" y="560"/>
                      <a:pt x="527" y="563"/>
                    </a:cubicBezTo>
                    <a:cubicBezTo>
                      <a:pt x="541" y="569"/>
                      <a:pt x="552" y="578"/>
                      <a:pt x="562" y="590"/>
                    </a:cubicBezTo>
                    <a:cubicBezTo>
                      <a:pt x="574" y="605"/>
                      <a:pt x="582" y="621"/>
                      <a:pt x="586" y="640"/>
                    </a:cubicBezTo>
                    <a:cubicBezTo>
                      <a:pt x="589" y="650"/>
                      <a:pt x="590" y="661"/>
                      <a:pt x="590" y="670"/>
                    </a:cubicBezTo>
                    <a:cubicBezTo>
                      <a:pt x="590" y="691"/>
                      <a:pt x="586" y="710"/>
                      <a:pt x="578" y="728"/>
                    </a:cubicBezTo>
                    <a:cubicBezTo>
                      <a:pt x="570" y="744"/>
                      <a:pt x="559" y="759"/>
                      <a:pt x="544" y="770"/>
                    </a:cubicBezTo>
                    <a:cubicBezTo>
                      <a:pt x="533" y="778"/>
                      <a:pt x="521" y="783"/>
                      <a:pt x="507" y="785"/>
                    </a:cubicBezTo>
                    <a:cubicBezTo>
                      <a:pt x="490" y="788"/>
                      <a:pt x="473" y="785"/>
                      <a:pt x="458" y="778"/>
                    </a:cubicBezTo>
                    <a:cubicBezTo>
                      <a:pt x="446" y="772"/>
                      <a:pt x="436" y="765"/>
                      <a:pt x="428" y="755"/>
                    </a:cubicBezTo>
                    <a:cubicBezTo>
                      <a:pt x="416" y="741"/>
                      <a:pt x="407" y="726"/>
                      <a:pt x="402" y="709"/>
                    </a:cubicBezTo>
                    <a:cubicBezTo>
                      <a:pt x="398" y="694"/>
                      <a:pt x="397" y="678"/>
                      <a:pt x="397" y="662"/>
                    </a:cubicBezTo>
                    <a:cubicBezTo>
                      <a:pt x="399" y="642"/>
                      <a:pt x="404" y="623"/>
                      <a:pt x="414" y="605"/>
                    </a:cubicBezTo>
                    <a:cubicBezTo>
                      <a:pt x="422" y="593"/>
                      <a:pt x="431" y="582"/>
                      <a:pt x="443" y="573"/>
                    </a:cubicBezTo>
                    <a:cubicBezTo>
                      <a:pt x="454" y="565"/>
                      <a:pt x="466" y="560"/>
                      <a:pt x="478" y="557"/>
                    </a:cubicBezTo>
                    <a:cubicBezTo>
                      <a:pt x="487" y="556"/>
                      <a:pt x="495" y="556"/>
                      <a:pt x="503" y="557"/>
                    </a:cubicBezTo>
                    <a:close/>
                    <a:moveTo>
                      <a:pt x="99" y="602"/>
                    </a:moveTo>
                    <a:cubicBezTo>
                      <a:pt x="91" y="602"/>
                      <a:pt x="84" y="604"/>
                      <a:pt x="78" y="608"/>
                    </a:cubicBezTo>
                    <a:cubicBezTo>
                      <a:pt x="73" y="611"/>
                      <a:pt x="68" y="615"/>
                      <a:pt x="64" y="620"/>
                    </a:cubicBezTo>
                    <a:cubicBezTo>
                      <a:pt x="59" y="627"/>
                      <a:pt x="55" y="634"/>
                      <a:pt x="52" y="643"/>
                    </a:cubicBezTo>
                    <a:cubicBezTo>
                      <a:pt x="48" y="658"/>
                      <a:pt x="47" y="672"/>
                      <a:pt x="49" y="687"/>
                    </a:cubicBezTo>
                    <a:cubicBezTo>
                      <a:pt x="51" y="697"/>
                      <a:pt x="54" y="706"/>
                      <a:pt x="59" y="714"/>
                    </a:cubicBezTo>
                    <a:cubicBezTo>
                      <a:pt x="62" y="720"/>
                      <a:pt x="66" y="725"/>
                      <a:pt x="71" y="730"/>
                    </a:cubicBezTo>
                    <a:cubicBezTo>
                      <a:pt x="75" y="733"/>
                      <a:pt x="79" y="736"/>
                      <a:pt x="84" y="738"/>
                    </a:cubicBezTo>
                    <a:cubicBezTo>
                      <a:pt x="93" y="741"/>
                      <a:pt x="102" y="741"/>
                      <a:pt x="111" y="737"/>
                    </a:cubicBezTo>
                    <a:cubicBezTo>
                      <a:pt x="116" y="735"/>
                      <a:pt x="121" y="732"/>
                      <a:pt x="125" y="729"/>
                    </a:cubicBezTo>
                    <a:cubicBezTo>
                      <a:pt x="131" y="723"/>
                      <a:pt x="135" y="716"/>
                      <a:pt x="139" y="708"/>
                    </a:cubicBezTo>
                    <a:cubicBezTo>
                      <a:pt x="144" y="697"/>
                      <a:pt x="147" y="684"/>
                      <a:pt x="147" y="671"/>
                    </a:cubicBezTo>
                    <a:cubicBezTo>
                      <a:pt x="147" y="662"/>
                      <a:pt x="146" y="654"/>
                      <a:pt x="143" y="646"/>
                    </a:cubicBezTo>
                    <a:cubicBezTo>
                      <a:pt x="141" y="637"/>
                      <a:pt x="137" y="628"/>
                      <a:pt x="131" y="621"/>
                    </a:cubicBezTo>
                    <a:cubicBezTo>
                      <a:pt x="127" y="615"/>
                      <a:pt x="122" y="610"/>
                      <a:pt x="116" y="607"/>
                    </a:cubicBezTo>
                    <a:cubicBezTo>
                      <a:pt x="111" y="604"/>
                      <a:pt x="105" y="602"/>
                      <a:pt x="99" y="602"/>
                    </a:cubicBezTo>
                    <a:close/>
                    <a:moveTo>
                      <a:pt x="495" y="602"/>
                    </a:moveTo>
                    <a:cubicBezTo>
                      <a:pt x="488" y="602"/>
                      <a:pt x="481" y="604"/>
                      <a:pt x="474" y="608"/>
                    </a:cubicBezTo>
                    <a:cubicBezTo>
                      <a:pt x="469" y="611"/>
                      <a:pt x="464" y="615"/>
                      <a:pt x="461" y="620"/>
                    </a:cubicBezTo>
                    <a:cubicBezTo>
                      <a:pt x="455" y="627"/>
                      <a:pt x="451" y="634"/>
                      <a:pt x="449" y="643"/>
                    </a:cubicBezTo>
                    <a:cubicBezTo>
                      <a:pt x="444" y="658"/>
                      <a:pt x="443" y="672"/>
                      <a:pt x="446" y="687"/>
                    </a:cubicBezTo>
                    <a:cubicBezTo>
                      <a:pt x="447" y="697"/>
                      <a:pt x="450" y="706"/>
                      <a:pt x="455" y="714"/>
                    </a:cubicBezTo>
                    <a:cubicBezTo>
                      <a:pt x="458" y="720"/>
                      <a:pt x="462" y="725"/>
                      <a:pt x="468" y="730"/>
                    </a:cubicBezTo>
                    <a:cubicBezTo>
                      <a:pt x="471" y="733"/>
                      <a:pt x="476" y="736"/>
                      <a:pt x="480" y="738"/>
                    </a:cubicBezTo>
                    <a:cubicBezTo>
                      <a:pt x="489" y="741"/>
                      <a:pt x="498" y="741"/>
                      <a:pt x="508" y="737"/>
                    </a:cubicBezTo>
                    <a:cubicBezTo>
                      <a:pt x="513" y="735"/>
                      <a:pt x="517" y="732"/>
                      <a:pt x="521" y="729"/>
                    </a:cubicBezTo>
                    <a:cubicBezTo>
                      <a:pt x="527" y="723"/>
                      <a:pt x="532" y="716"/>
                      <a:pt x="535" y="708"/>
                    </a:cubicBezTo>
                    <a:cubicBezTo>
                      <a:pt x="541" y="697"/>
                      <a:pt x="543" y="684"/>
                      <a:pt x="543" y="671"/>
                    </a:cubicBezTo>
                    <a:cubicBezTo>
                      <a:pt x="543" y="662"/>
                      <a:pt x="542" y="654"/>
                      <a:pt x="540" y="646"/>
                    </a:cubicBezTo>
                    <a:cubicBezTo>
                      <a:pt x="537" y="637"/>
                      <a:pt x="533" y="628"/>
                      <a:pt x="527" y="621"/>
                    </a:cubicBezTo>
                    <a:cubicBezTo>
                      <a:pt x="523" y="615"/>
                      <a:pt x="518" y="610"/>
                      <a:pt x="512" y="607"/>
                    </a:cubicBezTo>
                    <a:cubicBezTo>
                      <a:pt x="507" y="604"/>
                      <a:pt x="501" y="602"/>
                      <a:pt x="495" y="602"/>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2" name="Freeform 1151"/>
              <p:cNvSpPr>
                <a:spLocks noEditPoints="1"/>
              </p:cNvSpPr>
              <p:nvPr/>
            </p:nvSpPr>
            <p:spPr bwMode="auto">
              <a:xfrm>
                <a:off x="5197475" y="130175"/>
                <a:ext cx="522288" cy="511175"/>
              </a:xfrm>
              <a:custGeom>
                <a:avLst/>
                <a:gdLst>
                  <a:gd name="T0" fmla="*/ 94 w 805"/>
                  <a:gd name="T1" fmla="*/ 23 h 785"/>
                  <a:gd name="T2" fmla="*/ 94 w 805"/>
                  <a:gd name="T3" fmla="*/ 179 h 785"/>
                  <a:gd name="T4" fmla="*/ 139 w 805"/>
                  <a:gd name="T5" fmla="*/ 198 h 785"/>
                  <a:gd name="T6" fmla="*/ 21 w 805"/>
                  <a:gd name="T7" fmla="*/ 227 h 785"/>
                  <a:gd name="T8" fmla="*/ 43 w 805"/>
                  <a:gd name="T9" fmla="*/ 182 h 785"/>
                  <a:gd name="T10" fmla="*/ 48 w 805"/>
                  <a:gd name="T11" fmla="*/ 172 h 785"/>
                  <a:gd name="T12" fmla="*/ 44 w 805"/>
                  <a:gd name="T13" fmla="*/ 45 h 785"/>
                  <a:gd name="T14" fmla="*/ 27 w 805"/>
                  <a:gd name="T15" fmla="*/ 1 h 785"/>
                  <a:gd name="T16" fmla="*/ 266 w 805"/>
                  <a:gd name="T17" fmla="*/ 0 h 785"/>
                  <a:gd name="T18" fmla="*/ 285 w 805"/>
                  <a:gd name="T19" fmla="*/ 101 h 785"/>
                  <a:gd name="T20" fmla="*/ 296 w 805"/>
                  <a:gd name="T21" fmla="*/ 182 h 785"/>
                  <a:gd name="T22" fmla="*/ 304 w 805"/>
                  <a:gd name="T23" fmla="*/ 227 h 785"/>
                  <a:gd name="T24" fmla="*/ 205 w 805"/>
                  <a:gd name="T25" fmla="*/ 184 h 785"/>
                  <a:gd name="T26" fmla="*/ 238 w 805"/>
                  <a:gd name="T27" fmla="*/ 180 h 785"/>
                  <a:gd name="T28" fmla="*/ 238 w 805"/>
                  <a:gd name="T29" fmla="*/ 47 h 785"/>
                  <a:gd name="T30" fmla="*/ 217 w 805"/>
                  <a:gd name="T31" fmla="*/ 45 h 785"/>
                  <a:gd name="T32" fmla="*/ 257 w 805"/>
                  <a:gd name="T33" fmla="*/ 0 h 785"/>
                  <a:gd name="T34" fmla="*/ 175 w 805"/>
                  <a:gd name="T35" fmla="*/ 307 h 785"/>
                  <a:gd name="T36" fmla="*/ 175 w 805"/>
                  <a:gd name="T37" fmla="*/ 462 h 785"/>
                  <a:gd name="T38" fmla="*/ 219 w 805"/>
                  <a:gd name="T39" fmla="*/ 481 h 785"/>
                  <a:gd name="T40" fmla="*/ 101 w 805"/>
                  <a:gd name="T41" fmla="*/ 510 h 785"/>
                  <a:gd name="T42" fmla="*/ 123 w 805"/>
                  <a:gd name="T43" fmla="*/ 465 h 785"/>
                  <a:gd name="T44" fmla="*/ 128 w 805"/>
                  <a:gd name="T45" fmla="*/ 455 h 785"/>
                  <a:gd name="T46" fmla="*/ 125 w 805"/>
                  <a:gd name="T47" fmla="*/ 328 h 785"/>
                  <a:gd name="T48" fmla="*/ 108 w 805"/>
                  <a:gd name="T49" fmla="*/ 284 h 785"/>
                  <a:gd name="T50" fmla="*/ 541 w 805"/>
                  <a:gd name="T51" fmla="*/ 283 h 785"/>
                  <a:gd name="T52" fmla="*/ 560 w 805"/>
                  <a:gd name="T53" fmla="*/ 384 h 785"/>
                  <a:gd name="T54" fmla="*/ 571 w 805"/>
                  <a:gd name="T55" fmla="*/ 465 h 785"/>
                  <a:gd name="T56" fmla="*/ 579 w 805"/>
                  <a:gd name="T57" fmla="*/ 511 h 785"/>
                  <a:gd name="T58" fmla="*/ 480 w 805"/>
                  <a:gd name="T59" fmla="*/ 467 h 785"/>
                  <a:gd name="T60" fmla="*/ 514 w 805"/>
                  <a:gd name="T61" fmla="*/ 464 h 785"/>
                  <a:gd name="T62" fmla="*/ 514 w 805"/>
                  <a:gd name="T63" fmla="*/ 330 h 785"/>
                  <a:gd name="T64" fmla="*/ 493 w 805"/>
                  <a:gd name="T65" fmla="*/ 329 h 785"/>
                  <a:gd name="T66" fmla="*/ 533 w 805"/>
                  <a:gd name="T67" fmla="*/ 283 h 785"/>
                  <a:gd name="T68" fmla="*/ 756 w 805"/>
                  <a:gd name="T69" fmla="*/ 307 h 785"/>
                  <a:gd name="T70" fmla="*/ 756 w 805"/>
                  <a:gd name="T71" fmla="*/ 462 h 785"/>
                  <a:gd name="T72" fmla="*/ 800 w 805"/>
                  <a:gd name="T73" fmla="*/ 481 h 785"/>
                  <a:gd name="T74" fmla="*/ 683 w 805"/>
                  <a:gd name="T75" fmla="*/ 510 h 785"/>
                  <a:gd name="T76" fmla="*/ 705 w 805"/>
                  <a:gd name="T77" fmla="*/ 465 h 785"/>
                  <a:gd name="T78" fmla="*/ 710 w 805"/>
                  <a:gd name="T79" fmla="*/ 455 h 785"/>
                  <a:gd name="T80" fmla="*/ 706 w 805"/>
                  <a:gd name="T81" fmla="*/ 328 h 785"/>
                  <a:gd name="T82" fmla="*/ 689 w 805"/>
                  <a:gd name="T83" fmla="*/ 284 h 785"/>
                  <a:gd name="T84" fmla="*/ 281 w 805"/>
                  <a:gd name="T85" fmla="*/ 558 h 785"/>
                  <a:gd name="T86" fmla="*/ 300 w 805"/>
                  <a:gd name="T87" fmla="*/ 658 h 785"/>
                  <a:gd name="T88" fmla="*/ 311 w 805"/>
                  <a:gd name="T89" fmla="*/ 740 h 785"/>
                  <a:gd name="T90" fmla="*/ 319 w 805"/>
                  <a:gd name="T91" fmla="*/ 785 h 785"/>
                  <a:gd name="T92" fmla="*/ 220 w 805"/>
                  <a:gd name="T93" fmla="*/ 742 h 785"/>
                  <a:gd name="T94" fmla="*/ 253 w 805"/>
                  <a:gd name="T95" fmla="*/ 738 h 785"/>
                  <a:gd name="T96" fmla="*/ 253 w 805"/>
                  <a:gd name="T97" fmla="*/ 605 h 785"/>
                  <a:gd name="T98" fmla="*/ 232 w 805"/>
                  <a:gd name="T99" fmla="*/ 603 h 785"/>
                  <a:gd name="T100" fmla="*/ 273 w 805"/>
                  <a:gd name="T101" fmla="*/ 557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 h="785">
                    <a:moveTo>
                      <a:pt x="67" y="0"/>
                    </a:moveTo>
                    <a:cubicBezTo>
                      <a:pt x="70" y="0"/>
                      <a:pt x="73" y="0"/>
                      <a:pt x="75" y="0"/>
                    </a:cubicBezTo>
                    <a:cubicBezTo>
                      <a:pt x="85" y="1"/>
                      <a:pt x="94" y="10"/>
                      <a:pt x="94" y="20"/>
                    </a:cubicBezTo>
                    <a:cubicBezTo>
                      <a:pt x="94" y="22"/>
                      <a:pt x="94" y="23"/>
                      <a:pt x="94" y="23"/>
                    </a:cubicBezTo>
                    <a:cubicBezTo>
                      <a:pt x="94" y="49"/>
                      <a:pt x="94" y="75"/>
                      <a:pt x="94" y="101"/>
                    </a:cubicBezTo>
                    <a:cubicBezTo>
                      <a:pt x="94" y="101"/>
                      <a:pt x="94" y="101"/>
                      <a:pt x="94" y="101"/>
                    </a:cubicBezTo>
                    <a:cubicBezTo>
                      <a:pt x="94" y="124"/>
                      <a:pt x="94" y="148"/>
                      <a:pt x="94" y="171"/>
                    </a:cubicBezTo>
                    <a:cubicBezTo>
                      <a:pt x="94" y="174"/>
                      <a:pt x="94" y="176"/>
                      <a:pt x="94" y="179"/>
                    </a:cubicBezTo>
                    <a:cubicBezTo>
                      <a:pt x="94" y="181"/>
                      <a:pt x="96" y="182"/>
                      <a:pt x="97" y="182"/>
                    </a:cubicBezTo>
                    <a:cubicBezTo>
                      <a:pt x="100" y="182"/>
                      <a:pt x="103" y="182"/>
                      <a:pt x="106" y="182"/>
                    </a:cubicBezTo>
                    <a:cubicBezTo>
                      <a:pt x="110" y="182"/>
                      <a:pt x="114" y="182"/>
                      <a:pt x="117" y="182"/>
                    </a:cubicBezTo>
                    <a:cubicBezTo>
                      <a:pt x="127" y="182"/>
                      <a:pt x="136" y="189"/>
                      <a:pt x="139" y="198"/>
                    </a:cubicBezTo>
                    <a:cubicBezTo>
                      <a:pt x="143" y="213"/>
                      <a:pt x="132" y="226"/>
                      <a:pt x="120" y="227"/>
                    </a:cubicBezTo>
                    <a:cubicBezTo>
                      <a:pt x="118" y="227"/>
                      <a:pt x="116" y="227"/>
                      <a:pt x="113" y="227"/>
                    </a:cubicBezTo>
                    <a:cubicBezTo>
                      <a:pt x="85" y="227"/>
                      <a:pt x="56" y="227"/>
                      <a:pt x="27" y="227"/>
                    </a:cubicBezTo>
                    <a:cubicBezTo>
                      <a:pt x="25" y="227"/>
                      <a:pt x="23" y="227"/>
                      <a:pt x="21" y="227"/>
                    </a:cubicBezTo>
                    <a:cubicBezTo>
                      <a:pt x="11" y="226"/>
                      <a:pt x="2" y="218"/>
                      <a:pt x="1" y="208"/>
                    </a:cubicBezTo>
                    <a:cubicBezTo>
                      <a:pt x="0" y="199"/>
                      <a:pt x="4" y="189"/>
                      <a:pt x="14" y="184"/>
                    </a:cubicBezTo>
                    <a:cubicBezTo>
                      <a:pt x="18" y="183"/>
                      <a:pt x="21" y="182"/>
                      <a:pt x="24" y="182"/>
                    </a:cubicBezTo>
                    <a:cubicBezTo>
                      <a:pt x="30" y="182"/>
                      <a:pt x="37" y="182"/>
                      <a:pt x="43" y="182"/>
                    </a:cubicBezTo>
                    <a:cubicBezTo>
                      <a:pt x="44" y="182"/>
                      <a:pt x="46" y="182"/>
                      <a:pt x="47" y="181"/>
                    </a:cubicBezTo>
                    <a:cubicBezTo>
                      <a:pt x="48" y="180"/>
                      <a:pt x="48" y="180"/>
                      <a:pt x="48" y="180"/>
                    </a:cubicBezTo>
                    <a:cubicBezTo>
                      <a:pt x="48" y="180"/>
                      <a:pt x="48" y="179"/>
                      <a:pt x="48" y="179"/>
                    </a:cubicBezTo>
                    <a:cubicBezTo>
                      <a:pt x="48" y="176"/>
                      <a:pt x="48" y="174"/>
                      <a:pt x="48" y="172"/>
                    </a:cubicBezTo>
                    <a:cubicBezTo>
                      <a:pt x="48" y="133"/>
                      <a:pt x="48" y="94"/>
                      <a:pt x="48" y="55"/>
                    </a:cubicBezTo>
                    <a:cubicBezTo>
                      <a:pt x="48" y="52"/>
                      <a:pt x="48" y="50"/>
                      <a:pt x="48" y="47"/>
                    </a:cubicBezTo>
                    <a:cubicBezTo>
                      <a:pt x="47" y="46"/>
                      <a:pt x="47" y="46"/>
                      <a:pt x="47" y="46"/>
                    </a:cubicBezTo>
                    <a:cubicBezTo>
                      <a:pt x="46" y="45"/>
                      <a:pt x="45" y="45"/>
                      <a:pt x="44" y="45"/>
                    </a:cubicBezTo>
                    <a:cubicBezTo>
                      <a:pt x="40" y="45"/>
                      <a:pt x="37" y="45"/>
                      <a:pt x="32" y="45"/>
                    </a:cubicBezTo>
                    <a:cubicBezTo>
                      <a:pt x="30" y="45"/>
                      <a:pt x="29" y="45"/>
                      <a:pt x="27" y="45"/>
                    </a:cubicBezTo>
                    <a:cubicBezTo>
                      <a:pt x="17" y="45"/>
                      <a:pt x="6" y="36"/>
                      <a:pt x="6" y="23"/>
                    </a:cubicBezTo>
                    <a:cubicBezTo>
                      <a:pt x="6" y="10"/>
                      <a:pt x="17" y="1"/>
                      <a:pt x="27" y="1"/>
                    </a:cubicBezTo>
                    <a:cubicBezTo>
                      <a:pt x="29" y="1"/>
                      <a:pt x="30" y="1"/>
                      <a:pt x="31" y="1"/>
                    </a:cubicBezTo>
                    <a:cubicBezTo>
                      <a:pt x="43" y="0"/>
                      <a:pt x="55" y="0"/>
                      <a:pt x="67" y="0"/>
                    </a:cubicBezTo>
                    <a:close/>
                    <a:moveTo>
                      <a:pt x="257" y="0"/>
                    </a:moveTo>
                    <a:cubicBezTo>
                      <a:pt x="260" y="0"/>
                      <a:pt x="263" y="0"/>
                      <a:pt x="266" y="0"/>
                    </a:cubicBezTo>
                    <a:cubicBezTo>
                      <a:pt x="275" y="1"/>
                      <a:pt x="284" y="10"/>
                      <a:pt x="285" y="20"/>
                    </a:cubicBezTo>
                    <a:cubicBezTo>
                      <a:pt x="285" y="22"/>
                      <a:pt x="285" y="23"/>
                      <a:pt x="285" y="23"/>
                    </a:cubicBezTo>
                    <a:cubicBezTo>
                      <a:pt x="285" y="49"/>
                      <a:pt x="285" y="75"/>
                      <a:pt x="285" y="101"/>
                    </a:cubicBezTo>
                    <a:cubicBezTo>
                      <a:pt x="285" y="101"/>
                      <a:pt x="285" y="101"/>
                      <a:pt x="285" y="101"/>
                    </a:cubicBezTo>
                    <a:cubicBezTo>
                      <a:pt x="285" y="124"/>
                      <a:pt x="285" y="148"/>
                      <a:pt x="285" y="171"/>
                    </a:cubicBezTo>
                    <a:cubicBezTo>
                      <a:pt x="285" y="174"/>
                      <a:pt x="285" y="176"/>
                      <a:pt x="285" y="179"/>
                    </a:cubicBezTo>
                    <a:cubicBezTo>
                      <a:pt x="285" y="181"/>
                      <a:pt x="286" y="182"/>
                      <a:pt x="288" y="182"/>
                    </a:cubicBezTo>
                    <a:cubicBezTo>
                      <a:pt x="290" y="182"/>
                      <a:pt x="293" y="182"/>
                      <a:pt x="296" y="182"/>
                    </a:cubicBezTo>
                    <a:cubicBezTo>
                      <a:pt x="300" y="182"/>
                      <a:pt x="304" y="182"/>
                      <a:pt x="308" y="182"/>
                    </a:cubicBezTo>
                    <a:cubicBezTo>
                      <a:pt x="318" y="182"/>
                      <a:pt x="326" y="189"/>
                      <a:pt x="329" y="198"/>
                    </a:cubicBezTo>
                    <a:cubicBezTo>
                      <a:pt x="334" y="213"/>
                      <a:pt x="322" y="226"/>
                      <a:pt x="311" y="227"/>
                    </a:cubicBezTo>
                    <a:cubicBezTo>
                      <a:pt x="308" y="227"/>
                      <a:pt x="306" y="227"/>
                      <a:pt x="304" y="227"/>
                    </a:cubicBezTo>
                    <a:cubicBezTo>
                      <a:pt x="275" y="227"/>
                      <a:pt x="246" y="227"/>
                      <a:pt x="217" y="227"/>
                    </a:cubicBezTo>
                    <a:cubicBezTo>
                      <a:pt x="215" y="227"/>
                      <a:pt x="213" y="227"/>
                      <a:pt x="211" y="227"/>
                    </a:cubicBezTo>
                    <a:cubicBezTo>
                      <a:pt x="201" y="226"/>
                      <a:pt x="193" y="218"/>
                      <a:pt x="192" y="208"/>
                    </a:cubicBezTo>
                    <a:cubicBezTo>
                      <a:pt x="190" y="199"/>
                      <a:pt x="194" y="189"/>
                      <a:pt x="205" y="184"/>
                    </a:cubicBezTo>
                    <a:cubicBezTo>
                      <a:pt x="208" y="183"/>
                      <a:pt x="211" y="182"/>
                      <a:pt x="215" y="182"/>
                    </a:cubicBezTo>
                    <a:cubicBezTo>
                      <a:pt x="221" y="182"/>
                      <a:pt x="227" y="182"/>
                      <a:pt x="233" y="182"/>
                    </a:cubicBezTo>
                    <a:cubicBezTo>
                      <a:pt x="234" y="182"/>
                      <a:pt x="236" y="182"/>
                      <a:pt x="237" y="181"/>
                    </a:cubicBezTo>
                    <a:cubicBezTo>
                      <a:pt x="238" y="180"/>
                      <a:pt x="238" y="180"/>
                      <a:pt x="238" y="180"/>
                    </a:cubicBezTo>
                    <a:cubicBezTo>
                      <a:pt x="239" y="180"/>
                      <a:pt x="239" y="179"/>
                      <a:pt x="239" y="179"/>
                    </a:cubicBezTo>
                    <a:cubicBezTo>
                      <a:pt x="239" y="176"/>
                      <a:pt x="239" y="174"/>
                      <a:pt x="239" y="172"/>
                    </a:cubicBezTo>
                    <a:cubicBezTo>
                      <a:pt x="239" y="133"/>
                      <a:pt x="239" y="94"/>
                      <a:pt x="239" y="55"/>
                    </a:cubicBezTo>
                    <a:cubicBezTo>
                      <a:pt x="239" y="52"/>
                      <a:pt x="239" y="50"/>
                      <a:pt x="238" y="47"/>
                    </a:cubicBezTo>
                    <a:cubicBezTo>
                      <a:pt x="237" y="46"/>
                      <a:pt x="237" y="46"/>
                      <a:pt x="237" y="46"/>
                    </a:cubicBezTo>
                    <a:cubicBezTo>
                      <a:pt x="236" y="45"/>
                      <a:pt x="236" y="45"/>
                      <a:pt x="235" y="45"/>
                    </a:cubicBezTo>
                    <a:cubicBezTo>
                      <a:pt x="231" y="45"/>
                      <a:pt x="227" y="45"/>
                      <a:pt x="223" y="45"/>
                    </a:cubicBezTo>
                    <a:cubicBezTo>
                      <a:pt x="221" y="45"/>
                      <a:pt x="219" y="45"/>
                      <a:pt x="217" y="45"/>
                    </a:cubicBezTo>
                    <a:cubicBezTo>
                      <a:pt x="207" y="45"/>
                      <a:pt x="197" y="36"/>
                      <a:pt x="196" y="23"/>
                    </a:cubicBezTo>
                    <a:cubicBezTo>
                      <a:pt x="196" y="10"/>
                      <a:pt x="207" y="1"/>
                      <a:pt x="218" y="1"/>
                    </a:cubicBezTo>
                    <a:cubicBezTo>
                      <a:pt x="219" y="1"/>
                      <a:pt x="220" y="1"/>
                      <a:pt x="221" y="1"/>
                    </a:cubicBezTo>
                    <a:cubicBezTo>
                      <a:pt x="233" y="0"/>
                      <a:pt x="246" y="0"/>
                      <a:pt x="257" y="0"/>
                    </a:cubicBezTo>
                    <a:close/>
                    <a:moveTo>
                      <a:pt x="147" y="283"/>
                    </a:moveTo>
                    <a:cubicBezTo>
                      <a:pt x="150" y="283"/>
                      <a:pt x="153" y="283"/>
                      <a:pt x="155" y="283"/>
                    </a:cubicBezTo>
                    <a:cubicBezTo>
                      <a:pt x="165" y="285"/>
                      <a:pt x="174" y="293"/>
                      <a:pt x="175" y="304"/>
                    </a:cubicBezTo>
                    <a:cubicBezTo>
                      <a:pt x="175" y="305"/>
                      <a:pt x="175" y="306"/>
                      <a:pt x="175" y="307"/>
                    </a:cubicBezTo>
                    <a:cubicBezTo>
                      <a:pt x="175" y="332"/>
                      <a:pt x="175" y="358"/>
                      <a:pt x="175" y="384"/>
                    </a:cubicBezTo>
                    <a:cubicBezTo>
                      <a:pt x="174" y="384"/>
                      <a:pt x="174" y="384"/>
                      <a:pt x="174" y="384"/>
                    </a:cubicBezTo>
                    <a:cubicBezTo>
                      <a:pt x="174" y="407"/>
                      <a:pt x="174" y="431"/>
                      <a:pt x="174" y="455"/>
                    </a:cubicBezTo>
                    <a:cubicBezTo>
                      <a:pt x="174" y="457"/>
                      <a:pt x="174" y="459"/>
                      <a:pt x="175" y="462"/>
                    </a:cubicBezTo>
                    <a:cubicBezTo>
                      <a:pt x="175" y="464"/>
                      <a:pt x="176" y="465"/>
                      <a:pt x="178" y="465"/>
                    </a:cubicBezTo>
                    <a:cubicBezTo>
                      <a:pt x="180" y="465"/>
                      <a:pt x="183" y="465"/>
                      <a:pt x="186" y="465"/>
                    </a:cubicBezTo>
                    <a:cubicBezTo>
                      <a:pt x="190" y="465"/>
                      <a:pt x="194" y="465"/>
                      <a:pt x="198" y="465"/>
                    </a:cubicBezTo>
                    <a:cubicBezTo>
                      <a:pt x="207" y="466"/>
                      <a:pt x="216" y="472"/>
                      <a:pt x="219" y="481"/>
                    </a:cubicBezTo>
                    <a:cubicBezTo>
                      <a:pt x="223" y="497"/>
                      <a:pt x="212" y="509"/>
                      <a:pt x="200" y="510"/>
                    </a:cubicBezTo>
                    <a:cubicBezTo>
                      <a:pt x="198" y="510"/>
                      <a:pt x="196" y="511"/>
                      <a:pt x="194" y="511"/>
                    </a:cubicBezTo>
                    <a:cubicBezTo>
                      <a:pt x="165" y="511"/>
                      <a:pt x="136" y="511"/>
                      <a:pt x="107" y="511"/>
                    </a:cubicBezTo>
                    <a:cubicBezTo>
                      <a:pt x="105" y="511"/>
                      <a:pt x="103" y="510"/>
                      <a:pt x="101" y="510"/>
                    </a:cubicBezTo>
                    <a:cubicBezTo>
                      <a:pt x="91" y="509"/>
                      <a:pt x="83" y="501"/>
                      <a:pt x="81" y="491"/>
                    </a:cubicBezTo>
                    <a:cubicBezTo>
                      <a:pt x="80" y="483"/>
                      <a:pt x="84" y="472"/>
                      <a:pt x="94" y="467"/>
                    </a:cubicBezTo>
                    <a:cubicBezTo>
                      <a:pt x="98" y="466"/>
                      <a:pt x="101" y="465"/>
                      <a:pt x="104" y="465"/>
                    </a:cubicBezTo>
                    <a:cubicBezTo>
                      <a:pt x="111" y="465"/>
                      <a:pt x="117" y="465"/>
                      <a:pt x="123" y="465"/>
                    </a:cubicBezTo>
                    <a:cubicBezTo>
                      <a:pt x="124" y="465"/>
                      <a:pt x="126" y="465"/>
                      <a:pt x="127" y="464"/>
                    </a:cubicBezTo>
                    <a:cubicBezTo>
                      <a:pt x="128" y="464"/>
                      <a:pt x="128" y="464"/>
                      <a:pt x="128" y="464"/>
                    </a:cubicBezTo>
                    <a:cubicBezTo>
                      <a:pt x="128" y="463"/>
                      <a:pt x="128" y="463"/>
                      <a:pt x="128" y="462"/>
                    </a:cubicBezTo>
                    <a:cubicBezTo>
                      <a:pt x="128" y="460"/>
                      <a:pt x="128" y="457"/>
                      <a:pt x="128" y="455"/>
                    </a:cubicBezTo>
                    <a:cubicBezTo>
                      <a:pt x="128" y="416"/>
                      <a:pt x="128" y="377"/>
                      <a:pt x="128" y="338"/>
                    </a:cubicBezTo>
                    <a:cubicBezTo>
                      <a:pt x="128" y="336"/>
                      <a:pt x="128" y="333"/>
                      <a:pt x="128" y="330"/>
                    </a:cubicBezTo>
                    <a:cubicBezTo>
                      <a:pt x="127" y="329"/>
                      <a:pt x="127" y="329"/>
                      <a:pt x="127" y="329"/>
                    </a:cubicBezTo>
                    <a:cubicBezTo>
                      <a:pt x="126" y="329"/>
                      <a:pt x="125" y="328"/>
                      <a:pt x="125" y="328"/>
                    </a:cubicBezTo>
                    <a:cubicBezTo>
                      <a:pt x="121" y="329"/>
                      <a:pt x="117" y="329"/>
                      <a:pt x="113" y="329"/>
                    </a:cubicBezTo>
                    <a:cubicBezTo>
                      <a:pt x="111" y="329"/>
                      <a:pt x="109" y="329"/>
                      <a:pt x="107" y="329"/>
                    </a:cubicBezTo>
                    <a:cubicBezTo>
                      <a:pt x="97" y="328"/>
                      <a:pt x="86" y="319"/>
                      <a:pt x="86" y="307"/>
                    </a:cubicBezTo>
                    <a:cubicBezTo>
                      <a:pt x="86" y="293"/>
                      <a:pt x="97" y="284"/>
                      <a:pt x="108" y="284"/>
                    </a:cubicBezTo>
                    <a:cubicBezTo>
                      <a:pt x="109" y="284"/>
                      <a:pt x="110" y="284"/>
                      <a:pt x="111" y="284"/>
                    </a:cubicBezTo>
                    <a:cubicBezTo>
                      <a:pt x="123" y="283"/>
                      <a:pt x="135" y="283"/>
                      <a:pt x="147" y="283"/>
                    </a:cubicBezTo>
                    <a:close/>
                    <a:moveTo>
                      <a:pt x="533" y="283"/>
                    </a:moveTo>
                    <a:cubicBezTo>
                      <a:pt x="536" y="283"/>
                      <a:pt x="538" y="283"/>
                      <a:pt x="541" y="283"/>
                    </a:cubicBezTo>
                    <a:cubicBezTo>
                      <a:pt x="550" y="285"/>
                      <a:pt x="560" y="293"/>
                      <a:pt x="560" y="304"/>
                    </a:cubicBezTo>
                    <a:cubicBezTo>
                      <a:pt x="560" y="305"/>
                      <a:pt x="560" y="306"/>
                      <a:pt x="560" y="307"/>
                    </a:cubicBezTo>
                    <a:cubicBezTo>
                      <a:pt x="560" y="332"/>
                      <a:pt x="560" y="358"/>
                      <a:pt x="560" y="384"/>
                    </a:cubicBezTo>
                    <a:cubicBezTo>
                      <a:pt x="560" y="384"/>
                      <a:pt x="560" y="384"/>
                      <a:pt x="560" y="384"/>
                    </a:cubicBezTo>
                    <a:cubicBezTo>
                      <a:pt x="560" y="407"/>
                      <a:pt x="560" y="431"/>
                      <a:pt x="560" y="455"/>
                    </a:cubicBezTo>
                    <a:cubicBezTo>
                      <a:pt x="560" y="457"/>
                      <a:pt x="560" y="459"/>
                      <a:pt x="560" y="462"/>
                    </a:cubicBezTo>
                    <a:cubicBezTo>
                      <a:pt x="560" y="464"/>
                      <a:pt x="561" y="465"/>
                      <a:pt x="563" y="465"/>
                    </a:cubicBezTo>
                    <a:cubicBezTo>
                      <a:pt x="566" y="465"/>
                      <a:pt x="569" y="465"/>
                      <a:pt x="571" y="465"/>
                    </a:cubicBezTo>
                    <a:cubicBezTo>
                      <a:pt x="575" y="465"/>
                      <a:pt x="579" y="465"/>
                      <a:pt x="583" y="465"/>
                    </a:cubicBezTo>
                    <a:cubicBezTo>
                      <a:pt x="593" y="466"/>
                      <a:pt x="602" y="472"/>
                      <a:pt x="604" y="481"/>
                    </a:cubicBezTo>
                    <a:cubicBezTo>
                      <a:pt x="609" y="497"/>
                      <a:pt x="597" y="509"/>
                      <a:pt x="586" y="510"/>
                    </a:cubicBezTo>
                    <a:cubicBezTo>
                      <a:pt x="584" y="510"/>
                      <a:pt x="581" y="511"/>
                      <a:pt x="579" y="511"/>
                    </a:cubicBezTo>
                    <a:cubicBezTo>
                      <a:pt x="550" y="511"/>
                      <a:pt x="521" y="511"/>
                      <a:pt x="493" y="511"/>
                    </a:cubicBezTo>
                    <a:cubicBezTo>
                      <a:pt x="491" y="511"/>
                      <a:pt x="489" y="510"/>
                      <a:pt x="487" y="510"/>
                    </a:cubicBezTo>
                    <a:cubicBezTo>
                      <a:pt x="477" y="509"/>
                      <a:pt x="468" y="501"/>
                      <a:pt x="467" y="491"/>
                    </a:cubicBezTo>
                    <a:cubicBezTo>
                      <a:pt x="466" y="483"/>
                      <a:pt x="470" y="472"/>
                      <a:pt x="480" y="467"/>
                    </a:cubicBezTo>
                    <a:cubicBezTo>
                      <a:pt x="484" y="466"/>
                      <a:pt x="487" y="465"/>
                      <a:pt x="490" y="465"/>
                    </a:cubicBezTo>
                    <a:cubicBezTo>
                      <a:pt x="496" y="465"/>
                      <a:pt x="502" y="465"/>
                      <a:pt x="509" y="465"/>
                    </a:cubicBezTo>
                    <a:cubicBezTo>
                      <a:pt x="510" y="465"/>
                      <a:pt x="512" y="465"/>
                      <a:pt x="513" y="464"/>
                    </a:cubicBezTo>
                    <a:cubicBezTo>
                      <a:pt x="514" y="464"/>
                      <a:pt x="514" y="464"/>
                      <a:pt x="514" y="464"/>
                    </a:cubicBezTo>
                    <a:cubicBezTo>
                      <a:pt x="514" y="463"/>
                      <a:pt x="514" y="463"/>
                      <a:pt x="514" y="462"/>
                    </a:cubicBezTo>
                    <a:cubicBezTo>
                      <a:pt x="514" y="460"/>
                      <a:pt x="514" y="457"/>
                      <a:pt x="514" y="455"/>
                    </a:cubicBezTo>
                    <a:cubicBezTo>
                      <a:pt x="514" y="416"/>
                      <a:pt x="514" y="377"/>
                      <a:pt x="514" y="338"/>
                    </a:cubicBezTo>
                    <a:cubicBezTo>
                      <a:pt x="514" y="336"/>
                      <a:pt x="514" y="333"/>
                      <a:pt x="514" y="330"/>
                    </a:cubicBezTo>
                    <a:cubicBezTo>
                      <a:pt x="513" y="329"/>
                      <a:pt x="513" y="329"/>
                      <a:pt x="513" y="329"/>
                    </a:cubicBezTo>
                    <a:cubicBezTo>
                      <a:pt x="512" y="329"/>
                      <a:pt x="511" y="328"/>
                      <a:pt x="510" y="328"/>
                    </a:cubicBezTo>
                    <a:cubicBezTo>
                      <a:pt x="506" y="329"/>
                      <a:pt x="502" y="329"/>
                      <a:pt x="498" y="329"/>
                    </a:cubicBezTo>
                    <a:cubicBezTo>
                      <a:pt x="496" y="329"/>
                      <a:pt x="494" y="329"/>
                      <a:pt x="493" y="329"/>
                    </a:cubicBezTo>
                    <a:cubicBezTo>
                      <a:pt x="482" y="328"/>
                      <a:pt x="472" y="319"/>
                      <a:pt x="471" y="307"/>
                    </a:cubicBezTo>
                    <a:cubicBezTo>
                      <a:pt x="471" y="293"/>
                      <a:pt x="482" y="284"/>
                      <a:pt x="493" y="284"/>
                    </a:cubicBezTo>
                    <a:cubicBezTo>
                      <a:pt x="495" y="284"/>
                      <a:pt x="496" y="284"/>
                      <a:pt x="497" y="284"/>
                    </a:cubicBezTo>
                    <a:cubicBezTo>
                      <a:pt x="509" y="283"/>
                      <a:pt x="521" y="283"/>
                      <a:pt x="533" y="283"/>
                    </a:cubicBezTo>
                    <a:close/>
                    <a:moveTo>
                      <a:pt x="729" y="283"/>
                    </a:moveTo>
                    <a:cubicBezTo>
                      <a:pt x="732" y="283"/>
                      <a:pt x="735" y="283"/>
                      <a:pt x="737" y="283"/>
                    </a:cubicBezTo>
                    <a:cubicBezTo>
                      <a:pt x="746" y="285"/>
                      <a:pt x="756" y="293"/>
                      <a:pt x="756" y="304"/>
                    </a:cubicBezTo>
                    <a:cubicBezTo>
                      <a:pt x="756" y="305"/>
                      <a:pt x="756" y="306"/>
                      <a:pt x="756" y="307"/>
                    </a:cubicBezTo>
                    <a:cubicBezTo>
                      <a:pt x="756" y="332"/>
                      <a:pt x="756" y="358"/>
                      <a:pt x="756" y="384"/>
                    </a:cubicBezTo>
                    <a:cubicBezTo>
                      <a:pt x="756" y="384"/>
                      <a:pt x="756" y="384"/>
                      <a:pt x="756" y="384"/>
                    </a:cubicBezTo>
                    <a:cubicBezTo>
                      <a:pt x="756" y="407"/>
                      <a:pt x="756" y="431"/>
                      <a:pt x="756" y="455"/>
                    </a:cubicBezTo>
                    <a:cubicBezTo>
                      <a:pt x="756" y="457"/>
                      <a:pt x="756" y="459"/>
                      <a:pt x="756" y="462"/>
                    </a:cubicBezTo>
                    <a:cubicBezTo>
                      <a:pt x="756" y="464"/>
                      <a:pt x="757" y="465"/>
                      <a:pt x="759" y="465"/>
                    </a:cubicBezTo>
                    <a:cubicBezTo>
                      <a:pt x="762" y="465"/>
                      <a:pt x="765" y="465"/>
                      <a:pt x="768" y="465"/>
                    </a:cubicBezTo>
                    <a:cubicBezTo>
                      <a:pt x="772" y="465"/>
                      <a:pt x="775" y="465"/>
                      <a:pt x="779" y="465"/>
                    </a:cubicBezTo>
                    <a:cubicBezTo>
                      <a:pt x="789" y="466"/>
                      <a:pt x="798" y="472"/>
                      <a:pt x="800" y="481"/>
                    </a:cubicBezTo>
                    <a:cubicBezTo>
                      <a:pt x="805" y="497"/>
                      <a:pt x="794" y="509"/>
                      <a:pt x="782" y="510"/>
                    </a:cubicBezTo>
                    <a:cubicBezTo>
                      <a:pt x="780" y="510"/>
                      <a:pt x="777" y="511"/>
                      <a:pt x="775" y="511"/>
                    </a:cubicBezTo>
                    <a:cubicBezTo>
                      <a:pt x="746" y="511"/>
                      <a:pt x="718" y="511"/>
                      <a:pt x="689" y="511"/>
                    </a:cubicBezTo>
                    <a:cubicBezTo>
                      <a:pt x="687" y="511"/>
                      <a:pt x="685" y="510"/>
                      <a:pt x="683" y="510"/>
                    </a:cubicBezTo>
                    <a:cubicBezTo>
                      <a:pt x="673" y="509"/>
                      <a:pt x="664" y="501"/>
                      <a:pt x="663" y="491"/>
                    </a:cubicBezTo>
                    <a:cubicBezTo>
                      <a:pt x="662" y="483"/>
                      <a:pt x="666" y="472"/>
                      <a:pt x="676" y="467"/>
                    </a:cubicBezTo>
                    <a:cubicBezTo>
                      <a:pt x="680" y="466"/>
                      <a:pt x="683" y="465"/>
                      <a:pt x="686" y="465"/>
                    </a:cubicBezTo>
                    <a:cubicBezTo>
                      <a:pt x="692" y="465"/>
                      <a:pt x="698" y="465"/>
                      <a:pt x="705" y="465"/>
                    </a:cubicBezTo>
                    <a:cubicBezTo>
                      <a:pt x="706" y="465"/>
                      <a:pt x="708" y="465"/>
                      <a:pt x="709" y="464"/>
                    </a:cubicBezTo>
                    <a:cubicBezTo>
                      <a:pt x="710" y="464"/>
                      <a:pt x="710" y="464"/>
                      <a:pt x="710" y="464"/>
                    </a:cubicBezTo>
                    <a:cubicBezTo>
                      <a:pt x="710" y="463"/>
                      <a:pt x="710" y="463"/>
                      <a:pt x="710" y="462"/>
                    </a:cubicBezTo>
                    <a:cubicBezTo>
                      <a:pt x="710" y="460"/>
                      <a:pt x="710" y="457"/>
                      <a:pt x="710" y="455"/>
                    </a:cubicBezTo>
                    <a:cubicBezTo>
                      <a:pt x="710" y="416"/>
                      <a:pt x="710" y="377"/>
                      <a:pt x="710" y="338"/>
                    </a:cubicBezTo>
                    <a:cubicBezTo>
                      <a:pt x="710" y="336"/>
                      <a:pt x="710" y="333"/>
                      <a:pt x="710" y="330"/>
                    </a:cubicBezTo>
                    <a:cubicBezTo>
                      <a:pt x="709" y="329"/>
                      <a:pt x="709" y="329"/>
                      <a:pt x="709" y="329"/>
                    </a:cubicBezTo>
                    <a:cubicBezTo>
                      <a:pt x="708" y="329"/>
                      <a:pt x="707" y="328"/>
                      <a:pt x="706" y="328"/>
                    </a:cubicBezTo>
                    <a:cubicBezTo>
                      <a:pt x="702" y="329"/>
                      <a:pt x="698" y="329"/>
                      <a:pt x="694" y="329"/>
                    </a:cubicBezTo>
                    <a:cubicBezTo>
                      <a:pt x="692" y="329"/>
                      <a:pt x="690" y="329"/>
                      <a:pt x="689" y="329"/>
                    </a:cubicBezTo>
                    <a:cubicBezTo>
                      <a:pt x="679" y="328"/>
                      <a:pt x="668" y="319"/>
                      <a:pt x="668" y="307"/>
                    </a:cubicBezTo>
                    <a:cubicBezTo>
                      <a:pt x="668" y="293"/>
                      <a:pt x="679" y="284"/>
                      <a:pt x="689" y="284"/>
                    </a:cubicBezTo>
                    <a:cubicBezTo>
                      <a:pt x="691" y="284"/>
                      <a:pt x="692" y="284"/>
                      <a:pt x="693" y="284"/>
                    </a:cubicBezTo>
                    <a:cubicBezTo>
                      <a:pt x="705" y="283"/>
                      <a:pt x="717" y="283"/>
                      <a:pt x="729" y="283"/>
                    </a:cubicBezTo>
                    <a:close/>
                    <a:moveTo>
                      <a:pt x="273" y="557"/>
                    </a:moveTo>
                    <a:cubicBezTo>
                      <a:pt x="276" y="557"/>
                      <a:pt x="278" y="558"/>
                      <a:pt x="281" y="558"/>
                    </a:cubicBezTo>
                    <a:cubicBezTo>
                      <a:pt x="290" y="559"/>
                      <a:pt x="299" y="568"/>
                      <a:pt x="300" y="578"/>
                    </a:cubicBezTo>
                    <a:cubicBezTo>
                      <a:pt x="300" y="579"/>
                      <a:pt x="300" y="580"/>
                      <a:pt x="300" y="581"/>
                    </a:cubicBezTo>
                    <a:cubicBezTo>
                      <a:pt x="300" y="607"/>
                      <a:pt x="300" y="632"/>
                      <a:pt x="300" y="658"/>
                    </a:cubicBezTo>
                    <a:cubicBezTo>
                      <a:pt x="300" y="658"/>
                      <a:pt x="300" y="658"/>
                      <a:pt x="300" y="658"/>
                    </a:cubicBezTo>
                    <a:cubicBezTo>
                      <a:pt x="300" y="682"/>
                      <a:pt x="300" y="705"/>
                      <a:pt x="300" y="729"/>
                    </a:cubicBezTo>
                    <a:cubicBezTo>
                      <a:pt x="300" y="731"/>
                      <a:pt x="300" y="734"/>
                      <a:pt x="300" y="737"/>
                    </a:cubicBezTo>
                    <a:cubicBezTo>
                      <a:pt x="300" y="738"/>
                      <a:pt x="301" y="740"/>
                      <a:pt x="303" y="740"/>
                    </a:cubicBezTo>
                    <a:cubicBezTo>
                      <a:pt x="305" y="740"/>
                      <a:pt x="308" y="740"/>
                      <a:pt x="311" y="740"/>
                    </a:cubicBezTo>
                    <a:cubicBezTo>
                      <a:pt x="315" y="740"/>
                      <a:pt x="319" y="740"/>
                      <a:pt x="323" y="740"/>
                    </a:cubicBezTo>
                    <a:cubicBezTo>
                      <a:pt x="333" y="740"/>
                      <a:pt x="341" y="747"/>
                      <a:pt x="344" y="756"/>
                    </a:cubicBezTo>
                    <a:cubicBezTo>
                      <a:pt x="349" y="771"/>
                      <a:pt x="337" y="783"/>
                      <a:pt x="326" y="785"/>
                    </a:cubicBezTo>
                    <a:cubicBezTo>
                      <a:pt x="323" y="785"/>
                      <a:pt x="321" y="785"/>
                      <a:pt x="319" y="785"/>
                    </a:cubicBezTo>
                    <a:cubicBezTo>
                      <a:pt x="290" y="785"/>
                      <a:pt x="261" y="785"/>
                      <a:pt x="232" y="785"/>
                    </a:cubicBezTo>
                    <a:cubicBezTo>
                      <a:pt x="230" y="785"/>
                      <a:pt x="228" y="785"/>
                      <a:pt x="226" y="785"/>
                    </a:cubicBezTo>
                    <a:cubicBezTo>
                      <a:pt x="217" y="784"/>
                      <a:pt x="208" y="775"/>
                      <a:pt x="207" y="766"/>
                    </a:cubicBezTo>
                    <a:cubicBezTo>
                      <a:pt x="205" y="757"/>
                      <a:pt x="209" y="747"/>
                      <a:pt x="220" y="742"/>
                    </a:cubicBezTo>
                    <a:cubicBezTo>
                      <a:pt x="223" y="740"/>
                      <a:pt x="226" y="740"/>
                      <a:pt x="230" y="740"/>
                    </a:cubicBezTo>
                    <a:cubicBezTo>
                      <a:pt x="236" y="740"/>
                      <a:pt x="242" y="740"/>
                      <a:pt x="248" y="740"/>
                    </a:cubicBezTo>
                    <a:cubicBezTo>
                      <a:pt x="249" y="740"/>
                      <a:pt x="251" y="739"/>
                      <a:pt x="253" y="739"/>
                    </a:cubicBezTo>
                    <a:cubicBezTo>
                      <a:pt x="253" y="738"/>
                      <a:pt x="253" y="738"/>
                      <a:pt x="253" y="738"/>
                    </a:cubicBezTo>
                    <a:cubicBezTo>
                      <a:pt x="254" y="738"/>
                      <a:pt x="254" y="737"/>
                      <a:pt x="254" y="737"/>
                    </a:cubicBezTo>
                    <a:cubicBezTo>
                      <a:pt x="254" y="734"/>
                      <a:pt x="254" y="732"/>
                      <a:pt x="254" y="730"/>
                    </a:cubicBezTo>
                    <a:cubicBezTo>
                      <a:pt x="254" y="691"/>
                      <a:pt x="254" y="652"/>
                      <a:pt x="254" y="613"/>
                    </a:cubicBezTo>
                    <a:cubicBezTo>
                      <a:pt x="254" y="610"/>
                      <a:pt x="254" y="607"/>
                      <a:pt x="253" y="605"/>
                    </a:cubicBezTo>
                    <a:cubicBezTo>
                      <a:pt x="253" y="604"/>
                      <a:pt x="253" y="604"/>
                      <a:pt x="253" y="604"/>
                    </a:cubicBezTo>
                    <a:cubicBezTo>
                      <a:pt x="251" y="603"/>
                      <a:pt x="251" y="603"/>
                      <a:pt x="250" y="603"/>
                    </a:cubicBezTo>
                    <a:cubicBezTo>
                      <a:pt x="246" y="603"/>
                      <a:pt x="242" y="603"/>
                      <a:pt x="238" y="603"/>
                    </a:cubicBezTo>
                    <a:cubicBezTo>
                      <a:pt x="236" y="603"/>
                      <a:pt x="234" y="603"/>
                      <a:pt x="232" y="603"/>
                    </a:cubicBezTo>
                    <a:cubicBezTo>
                      <a:pt x="222" y="603"/>
                      <a:pt x="212" y="594"/>
                      <a:pt x="211" y="581"/>
                    </a:cubicBezTo>
                    <a:cubicBezTo>
                      <a:pt x="211" y="568"/>
                      <a:pt x="222" y="559"/>
                      <a:pt x="233" y="558"/>
                    </a:cubicBezTo>
                    <a:cubicBezTo>
                      <a:pt x="234" y="558"/>
                      <a:pt x="235" y="558"/>
                      <a:pt x="236" y="558"/>
                    </a:cubicBezTo>
                    <a:cubicBezTo>
                      <a:pt x="248" y="558"/>
                      <a:pt x="261" y="558"/>
                      <a:pt x="273" y="557"/>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3" name="Freeform 1152"/>
              <p:cNvSpPr>
                <a:spLocks noEditPoints="1"/>
              </p:cNvSpPr>
              <p:nvPr/>
            </p:nvSpPr>
            <p:spPr bwMode="auto">
              <a:xfrm>
                <a:off x="4622800" y="133350"/>
                <a:ext cx="381000" cy="511175"/>
              </a:xfrm>
              <a:custGeom>
                <a:avLst/>
                <a:gdLst>
                  <a:gd name="T0" fmla="*/ 562 w 590"/>
                  <a:gd name="T1" fmla="*/ 34 h 787"/>
                  <a:gd name="T2" fmla="*/ 578 w 590"/>
                  <a:gd name="T3" fmla="*/ 172 h 787"/>
                  <a:gd name="T4" fmla="*/ 458 w 590"/>
                  <a:gd name="T5" fmla="*/ 222 h 787"/>
                  <a:gd name="T6" fmla="*/ 398 w 590"/>
                  <a:gd name="T7" fmla="*/ 106 h 787"/>
                  <a:gd name="T8" fmla="*/ 479 w 590"/>
                  <a:gd name="T9" fmla="*/ 1 h 787"/>
                  <a:gd name="T10" fmla="*/ 474 w 590"/>
                  <a:gd name="T11" fmla="*/ 52 h 787"/>
                  <a:gd name="T12" fmla="*/ 446 w 590"/>
                  <a:gd name="T13" fmla="*/ 131 h 787"/>
                  <a:gd name="T14" fmla="*/ 480 w 590"/>
                  <a:gd name="T15" fmla="*/ 182 h 787"/>
                  <a:gd name="T16" fmla="*/ 535 w 590"/>
                  <a:gd name="T17" fmla="*/ 152 h 787"/>
                  <a:gd name="T18" fmla="*/ 527 w 590"/>
                  <a:gd name="T19" fmla="*/ 64 h 787"/>
                  <a:gd name="T20" fmla="*/ 375 w 590"/>
                  <a:gd name="T21" fmla="*/ 282 h 787"/>
                  <a:gd name="T22" fmla="*/ 459 w 590"/>
                  <a:gd name="T23" fmla="*/ 366 h 787"/>
                  <a:gd name="T24" fmla="*/ 416 w 590"/>
                  <a:gd name="T25" fmla="*/ 496 h 787"/>
                  <a:gd name="T26" fmla="*/ 300 w 590"/>
                  <a:gd name="T27" fmla="*/ 481 h 787"/>
                  <a:gd name="T28" fmla="*/ 287 w 590"/>
                  <a:gd name="T29" fmla="*/ 331 h 787"/>
                  <a:gd name="T30" fmla="*/ 375 w 590"/>
                  <a:gd name="T31" fmla="*/ 282 h 787"/>
                  <a:gd name="T32" fmla="*/ 333 w 590"/>
                  <a:gd name="T33" fmla="*/ 346 h 787"/>
                  <a:gd name="T34" fmla="*/ 327 w 590"/>
                  <a:gd name="T35" fmla="*/ 440 h 787"/>
                  <a:gd name="T36" fmla="*/ 380 w 590"/>
                  <a:gd name="T37" fmla="*/ 463 h 787"/>
                  <a:gd name="T38" fmla="*/ 415 w 590"/>
                  <a:gd name="T39" fmla="*/ 397 h 787"/>
                  <a:gd name="T40" fmla="*/ 384 w 590"/>
                  <a:gd name="T41" fmla="*/ 333 h 787"/>
                  <a:gd name="T42" fmla="*/ 130 w 590"/>
                  <a:gd name="T43" fmla="*/ 562 h 787"/>
                  <a:gd name="T44" fmla="*/ 193 w 590"/>
                  <a:gd name="T45" fmla="*/ 669 h 787"/>
                  <a:gd name="T46" fmla="*/ 111 w 590"/>
                  <a:gd name="T47" fmla="*/ 784 h 787"/>
                  <a:gd name="T48" fmla="*/ 6 w 590"/>
                  <a:gd name="T49" fmla="*/ 708 h 787"/>
                  <a:gd name="T50" fmla="*/ 47 w 590"/>
                  <a:gd name="T51" fmla="*/ 573 h 787"/>
                  <a:gd name="T52" fmla="*/ 503 w 590"/>
                  <a:gd name="T53" fmla="*/ 556 h 787"/>
                  <a:gd name="T54" fmla="*/ 586 w 590"/>
                  <a:gd name="T55" fmla="*/ 639 h 787"/>
                  <a:gd name="T56" fmla="*/ 543 w 590"/>
                  <a:gd name="T57" fmla="*/ 769 h 787"/>
                  <a:gd name="T58" fmla="*/ 427 w 590"/>
                  <a:gd name="T59" fmla="*/ 754 h 787"/>
                  <a:gd name="T60" fmla="*/ 414 w 590"/>
                  <a:gd name="T61" fmla="*/ 605 h 787"/>
                  <a:gd name="T62" fmla="*/ 503 w 590"/>
                  <a:gd name="T63" fmla="*/ 556 h 787"/>
                  <a:gd name="T64" fmla="*/ 64 w 590"/>
                  <a:gd name="T65" fmla="*/ 619 h 787"/>
                  <a:gd name="T66" fmla="*/ 58 w 590"/>
                  <a:gd name="T67" fmla="*/ 713 h 787"/>
                  <a:gd name="T68" fmla="*/ 111 w 590"/>
                  <a:gd name="T69" fmla="*/ 737 h 787"/>
                  <a:gd name="T70" fmla="*/ 147 w 590"/>
                  <a:gd name="T71" fmla="*/ 670 h 787"/>
                  <a:gd name="T72" fmla="*/ 115 w 590"/>
                  <a:gd name="T73" fmla="*/ 606 h 787"/>
                  <a:gd name="T74" fmla="*/ 474 w 590"/>
                  <a:gd name="T75" fmla="*/ 607 h 787"/>
                  <a:gd name="T76" fmla="*/ 445 w 590"/>
                  <a:gd name="T77" fmla="*/ 686 h 787"/>
                  <a:gd name="T78" fmla="*/ 480 w 590"/>
                  <a:gd name="T79" fmla="*/ 737 h 787"/>
                  <a:gd name="T80" fmla="*/ 535 w 590"/>
                  <a:gd name="T81" fmla="*/ 708 h 787"/>
                  <a:gd name="T82" fmla="*/ 527 w 590"/>
                  <a:gd name="T83" fmla="*/ 62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787">
                    <a:moveTo>
                      <a:pt x="503" y="0"/>
                    </a:moveTo>
                    <a:cubicBezTo>
                      <a:pt x="511" y="1"/>
                      <a:pt x="519" y="3"/>
                      <a:pt x="527" y="7"/>
                    </a:cubicBezTo>
                    <a:cubicBezTo>
                      <a:pt x="541" y="13"/>
                      <a:pt x="552" y="22"/>
                      <a:pt x="562" y="34"/>
                    </a:cubicBezTo>
                    <a:cubicBezTo>
                      <a:pt x="574" y="48"/>
                      <a:pt x="582" y="65"/>
                      <a:pt x="586" y="84"/>
                    </a:cubicBezTo>
                    <a:cubicBezTo>
                      <a:pt x="589" y="94"/>
                      <a:pt x="590" y="105"/>
                      <a:pt x="590" y="114"/>
                    </a:cubicBezTo>
                    <a:cubicBezTo>
                      <a:pt x="590" y="135"/>
                      <a:pt x="586" y="153"/>
                      <a:pt x="578" y="172"/>
                    </a:cubicBezTo>
                    <a:cubicBezTo>
                      <a:pt x="570" y="188"/>
                      <a:pt x="559" y="202"/>
                      <a:pt x="544" y="214"/>
                    </a:cubicBezTo>
                    <a:cubicBezTo>
                      <a:pt x="533" y="221"/>
                      <a:pt x="521" y="227"/>
                      <a:pt x="507" y="229"/>
                    </a:cubicBezTo>
                    <a:cubicBezTo>
                      <a:pt x="490" y="231"/>
                      <a:pt x="473" y="229"/>
                      <a:pt x="458" y="222"/>
                    </a:cubicBezTo>
                    <a:cubicBezTo>
                      <a:pt x="446" y="216"/>
                      <a:pt x="436" y="208"/>
                      <a:pt x="428" y="199"/>
                    </a:cubicBezTo>
                    <a:cubicBezTo>
                      <a:pt x="416" y="185"/>
                      <a:pt x="408" y="170"/>
                      <a:pt x="403" y="153"/>
                    </a:cubicBezTo>
                    <a:cubicBezTo>
                      <a:pt x="398" y="137"/>
                      <a:pt x="397" y="122"/>
                      <a:pt x="398" y="106"/>
                    </a:cubicBezTo>
                    <a:cubicBezTo>
                      <a:pt x="399" y="86"/>
                      <a:pt x="404" y="67"/>
                      <a:pt x="415" y="49"/>
                    </a:cubicBezTo>
                    <a:cubicBezTo>
                      <a:pt x="422" y="37"/>
                      <a:pt x="431" y="26"/>
                      <a:pt x="443" y="17"/>
                    </a:cubicBezTo>
                    <a:cubicBezTo>
                      <a:pt x="454" y="9"/>
                      <a:pt x="466" y="4"/>
                      <a:pt x="479" y="1"/>
                    </a:cubicBezTo>
                    <a:cubicBezTo>
                      <a:pt x="487" y="0"/>
                      <a:pt x="495" y="0"/>
                      <a:pt x="503" y="0"/>
                    </a:cubicBezTo>
                    <a:moveTo>
                      <a:pt x="495" y="46"/>
                    </a:moveTo>
                    <a:cubicBezTo>
                      <a:pt x="488" y="45"/>
                      <a:pt x="481" y="48"/>
                      <a:pt x="474" y="52"/>
                    </a:cubicBezTo>
                    <a:cubicBezTo>
                      <a:pt x="469" y="55"/>
                      <a:pt x="464" y="59"/>
                      <a:pt x="461" y="64"/>
                    </a:cubicBezTo>
                    <a:cubicBezTo>
                      <a:pt x="455" y="71"/>
                      <a:pt x="451" y="78"/>
                      <a:pt x="449" y="87"/>
                    </a:cubicBezTo>
                    <a:cubicBezTo>
                      <a:pt x="444" y="101"/>
                      <a:pt x="443" y="116"/>
                      <a:pt x="446" y="131"/>
                    </a:cubicBezTo>
                    <a:cubicBezTo>
                      <a:pt x="447" y="140"/>
                      <a:pt x="450" y="149"/>
                      <a:pt x="455" y="158"/>
                    </a:cubicBezTo>
                    <a:cubicBezTo>
                      <a:pt x="458" y="164"/>
                      <a:pt x="462" y="169"/>
                      <a:pt x="468" y="173"/>
                    </a:cubicBezTo>
                    <a:cubicBezTo>
                      <a:pt x="471" y="177"/>
                      <a:pt x="476" y="180"/>
                      <a:pt x="480" y="182"/>
                    </a:cubicBezTo>
                    <a:cubicBezTo>
                      <a:pt x="489" y="185"/>
                      <a:pt x="498" y="185"/>
                      <a:pt x="508" y="181"/>
                    </a:cubicBezTo>
                    <a:cubicBezTo>
                      <a:pt x="513" y="179"/>
                      <a:pt x="517" y="176"/>
                      <a:pt x="521" y="172"/>
                    </a:cubicBezTo>
                    <a:cubicBezTo>
                      <a:pt x="527" y="167"/>
                      <a:pt x="532" y="160"/>
                      <a:pt x="535" y="152"/>
                    </a:cubicBezTo>
                    <a:cubicBezTo>
                      <a:pt x="541" y="140"/>
                      <a:pt x="543" y="128"/>
                      <a:pt x="543" y="115"/>
                    </a:cubicBezTo>
                    <a:cubicBezTo>
                      <a:pt x="543" y="106"/>
                      <a:pt x="542" y="98"/>
                      <a:pt x="540" y="89"/>
                    </a:cubicBezTo>
                    <a:cubicBezTo>
                      <a:pt x="537" y="80"/>
                      <a:pt x="533" y="72"/>
                      <a:pt x="527" y="64"/>
                    </a:cubicBezTo>
                    <a:cubicBezTo>
                      <a:pt x="523" y="59"/>
                      <a:pt x="518" y="54"/>
                      <a:pt x="512" y="51"/>
                    </a:cubicBezTo>
                    <a:cubicBezTo>
                      <a:pt x="507" y="48"/>
                      <a:pt x="501" y="46"/>
                      <a:pt x="495" y="46"/>
                    </a:cubicBezTo>
                    <a:moveTo>
                      <a:pt x="375" y="282"/>
                    </a:moveTo>
                    <a:cubicBezTo>
                      <a:pt x="383" y="283"/>
                      <a:pt x="391" y="285"/>
                      <a:pt x="399" y="289"/>
                    </a:cubicBezTo>
                    <a:cubicBezTo>
                      <a:pt x="413" y="295"/>
                      <a:pt x="425" y="304"/>
                      <a:pt x="434" y="316"/>
                    </a:cubicBezTo>
                    <a:cubicBezTo>
                      <a:pt x="446" y="330"/>
                      <a:pt x="454" y="347"/>
                      <a:pt x="459" y="366"/>
                    </a:cubicBezTo>
                    <a:cubicBezTo>
                      <a:pt x="461" y="376"/>
                      <a:pt x="462" y="387"/>
                      <a:pt x="462" y="396"/>
                    </a:cubicBezTo>
                    <a:cubicBezTo>
                      <a:pt x="462" y="417"/>
                      <a:pt x="458" y="435"/>
                      <a:pt x="450" y="454"/>
                    </a:cubicBezTo>
                    <a:cubicBezTo>
                      <a:pt x="442" y="470"/>
                      <a:pt x="431" y="484"/>
                      <a:pt x="416" y="496"/>
                    </a:cubicBezTo>
                    <a:cubicBezTo>
                      <a:pt x="405" y="503"/>
                      <a:pt x="393" y="509"/>
                      <a:pt x="379" y="511"/>
                    </a:cubicBezTo>
                    <a:cubicBezTo>
                      <a:pt x="362" y="513"/>
                      <a:pt x="346" y="511"/>
                      <a:pt x="330" y="504"/>
                    </a:cubicBezTo>
                    <a:cubicBezTo>
                      <a:pt x="318" y="498"/>
                      <a:pt x="308" y="490"/>
                      <a:pt x="300" y="481"/>
                    </a:cubicBezTo>
                    <a:cubicBezTo>
                      <a:pt x="288" y="467"/>
                      <a:pt x="280" y="452"/>
                      <a:pt x="275" y="435"/>
                    </a:cubicBezTo>
                    <a:cubicBezTo>
                      <a:pt x="270" y="419"/>
                      <a:pt x="269" y="404"/>
                      <a:pt x="270" y="388"/>
                    </a:cubicBezTo>
                    <a:cubicBezTo>
                      <a:pt x="271" y="368"/>
                      <a:pt x="276" y="349"/>
                      <a:pt x="287" y="331"/>
                    </a:cubicBezTo>
                    <a:cubicBezTo>
                      <a:pt x="294" y="319"/>
                      <a:pt x="303" y="308"/>
                      <a:pt x="315" y="299"/>
                    </a:cubicBezTo>
                    <a:cubicBezTo>
                      <a:pt x="326" y="291"/>
                      <a:pt x="338" y="286"/>
                      <a:pt x="351" y="283"/>
                    </a:cubicBezTo>
                    <a:cubicBezTo>
                      <a:pt x="359" y="282"/>
                      <a:pt x="367" y="282"/>
                      <a:pt x="375" y="282"/>
                    </a:cubicBezTo>
                    <a:moveTo>
                      <a:pt x="368" y="328"/>
                    </a:moveTo>
                    <a:cubicBezTo>
                      <a:pt x="360" y="328"/>
                      <a:pt x="353" y="330"/>
                      <a:pt x="346" y="334"/>
                    </a:cubicBezTo>
                    <a:cubicBezTo>
                      <a:pt x="341" y="337"/>
                      <a:pt x="337" y="341"/>
                      <a:pt x="333" y="346"/>
                    </a:cubicBezTo>
                    <a:cubicBezTo>
                      <a:pt x="327" y="353"/>
                      <a:pt x="323" y="360"/>
                      <a:pt x="321" y="369"/>
                    </a:cubicBezTo>
                    <a:cubicBezTo>
                      <a:pt x="316" y="383"/>
                      <a:pt x="315" y="398"/>
                      <a:pt x="318" y="413"/>
                    </a:cubicBezTo>
                    <a:cubicBezTo>
                      <a:pt x="319" y="422"/>
                      <a:pt x="322" y="431"/>
                      <a:pt x="327" y="440"/>
                    </a:cubicBezTo>
                    <a:cubicBezTo>
                      <a:pt x="330" y="446"/>
                      <a:pt x="334" y="451"/>
                      <a:pt x="340" y="455"/>
                    </a:cubicBezTo>
                    <a:cubicBezTo>
                      <a:pt x="344" y="459"/>
                      <a:pt x="348" y="462"/>
                      <a:pt x="352" y="464"/>
                    </a:cubicBezTo>
                    <a:cubicBezTo>
                      <a:pt x="361" y="467"/>
                      <a:pt x="371" y="467"/>
                      <a:pt x="380" y="463"/>
                    </a:cubicBezTo>
                    <a:cubicBezTo>
                      <a:pt x="385" y="461"/>
                      <a:pt x="389" y="458"/>
                      <a:pt x="393" y="454"/>
                    </a:cubicBezTo>
                    <a:cubicBezTo>
                      <a:pt x="399" y="449"/>
                      <a:pt x="404" y="442"/>
                      <a:pt x="408" y="434"/>
                    </a:cubicBezTo>
                    <a:cubicBezTo>
                      <a:pt x="413" y="422"/>
                      <a:pt x="415" y="410"/>
                      <a:pt x="415" y="397"/>
                    </a:cubicBezTo>
                    <a:cubicBezTo>
                      <a:pt x="415" y="388"/>
                      <a:pt x="414" y="380"/>
                      <a:pt x="412" y="371"/>
                    </a:cubicBezTo>
                    <a:cubicBezTo>
                      <a:pt x="409" y="362"/>
                      <a:pt x="405" y="354"/>
                      <a:pt x="399" y="346"/>
                    </a:cubicBezTo>
                    <a:cubicBezTo>
                      <a:pt x="395" y="341"/>
                      <a:pt x="390" y="336"/>
                      <a:pt x="384" y="333"/>
                    </a:cubicBezTo>
                    <a:cubicBezTo>
                      <a:pt x="379" y="330"/>
                      <a:pt x="373" y="328"/>
                      <a:pt x="368" y="328"/>
                    </a:cubicBezTo>
                    <a:moveTo>
                      <a:pt x="106" y="556"/>
                    </a:moveTo>
                    <a:cubicBezTo>
                      <a:pt x="114" y="557"/>
                      <a:pt x="122" y="559"/>
                      <a:pt x="130" y="562"/>
                    </a:cubicBezTo>
                    <a:cubicBezTo>
                      <a:pt x="144" y="569"/>
                      <a:pt x="156" y="578"/>
                      <a:pt x="165" y="589"/>
                    </a:cubicBezTo>
                    <a:cubicBezTo>
                      <a:pt x="177" y="604"/>
                      <a:pt x="185" y="621"/>
                      <a:pt x="190" y="639"/>
                    </a:cubicBezTo>
                    <a:cubicBezTo>
                      <a:pt x="192" y="650"/>
                      <a:pt x="193" y="660"/>
                      <a:pt x="193" y="669"/>
                    </a:cubicBezTo>
                    <a:cubicBezTo>
                      <a:pt x="193" y="690"/>
                      <a:pt x="189" y="709"/>
                      <a:pt x="181" y="727"/>
                    </a:cubicBezTo>
                    <a:cubicBezTo>
                      <a:pt x="173" y="744"/>
                      <a:pt x="162" y="758"/>
                      <a:pt x="147" y="769"/>
                    </a:cubicBezTo>
                    <a:cubicBezTo>
                      <a:pt x="136" y="777"/>
                      <a:pt x="124" y="782"/>
                      <a:pt x="111" y="784"/>
                    </a:cubicBezTo>
                    <a:cubicBezTo>
                      <a:pt x="93" y="787"/>
                      <a:pt x="77" y="785"/>
                      <a:pt x="61" y="777"/>
                    </a:cubicBezTo>
                    <a:cubicBezTo>
                      <a:pt x="49" y="771"/>
                      <a:pt x="39" y="764"/>
                      <a:pt x="31" y="754"/>
                    </a:cubicBezTo>
                    <a:cubicBezTo>
                      <a:pt x="19" y="741"/>
                      <a:pt x="11" y="725"/>
                      <a:pt x="6" y="708"/>
                    </a:cubicBezTo>
                    <a:cubicBezTo>
                      <a:pt x="2" y="693"/>
                      <a:pt x="0" y="677"/>
                      <a:pt x="1" y="661"/>
                    </a:cubicBezTo>
                    <a:cubicBezTo>
                      <a:pt x="3" y="641"/>
                      <a:pt x="8" y="622"/>
                      <a:pt x="18" y="605"/>
                    </a:cubicBezTo>
                    <a:cubicBezTo>
                      <a:pt x="25" y="592"/>
                      <a:pt x="35" y="581"/>
                      <a:pt x="47" y="573"/>
                    </a:cubicBezTo>
                    <a:cubicBezTo>
                      <a:pt x="57" y="565"/>
                      <a:pt x="69" y="559"/>
                      <a:pt x="82" y="557"/>
                    </a:cubicBezTo>
                    <a:cubicBezTo>
                      <a:pt x="90" y="555"/>
                      <a:pt x="98" y="555"/>
                      <a:pt x="106" y="556"/>
                    </a:cubicBezTo>
                    <a:moveTo>
                      <a:pt x="503" y="556"/>
                    </a:moveTo>
                    <a:cubicBezTo>
                      <a:pt x="511" y="557"/>
                      <a:pt x="519" y="559"/>
                      <a:pt x="526" y="562"/>
                    </a:cubicBezTo>
                    <a:cubicBezTo>
                      <a:pt x="540" y="569"/>
                      <a:pt x="552" y="578"/>
                      <a:pt x="562" y="589"/>
                    </a:cubicBezTo>
                    <a:cubicBezTo>
                      <a:pt x="574" y="604"/>
                      <a:pt x="582" y="621"/>
                      <a:pt x="586" y="639"/>
                    </a:cubicBezTo>
                    <a:cubicBezTo>
                      <a:pt x="588" y="650"/>
                      <a:pt x="590" y="660"/>
                      <a:pt x="589" y="669"/>
                    </a:cubicBezTo>
                    <a:cubicBezTo>
                      <a:pt x="590" y="690"/>
                      <a:pt x="586" y="709"/>
                      <a:pt x="577" y="727"/>
                    </a:cubicBezTo>
                    <a:cubicBezTo>
                      <a:pt x="569" y="744"/>
                      <a:pt x="558" y="758"/>
                      <a:pt x="543" y="769"/>
                    </a:cubicBezTo>
                    <a:cubicBezTo>
                      <a:pt x="532" y="777"/>
                      <a:pt x="520" y="782"/>
                      <a:pt x="507" y="784"/>
                    </a:cubicBezTo>
                    <a:cubicBezTo>
                      <a:pt x="490" y="787"/>
                      <a:pt x="473" y="785"/>
                      <a:pt x="457" y="777"/>
                    </a:cubicBezTo>
                    <a:cubicBezTo>
                      <a:pt x="446" y="771"/>
                      <a:pt x="436" y="764"/>
                      <a:pt x="427" y="754"/>
                    </a:cubicBezTo>
                    <a:cubicBezTo>
                      <a:pt x="415" y="741"/>
                      <a:pt x="407" y="725"/>
                      <a:pt x="402" y="708"/>
                    </a:cubicBezTo>
                    <a:cubicBezTo>
                      <a:pt x="398" y="693"/>
                      <a:pt x="396" y="677"/>
                      <a:pt x="397" y="661"/>
                    </a:cubicBezTo>
                    <a:cubicBezTo>
                      <a:pt x="399" y="641"/>
                      <a:pt x="404" y="622"/>
                      <a:pt x="414" y="605"/>
                    </a:cubicBezTo>
                    <a:cubicBezTo>
                      <a:pt x="422" y="592"/>
                      <a:pt x="431" y="581"/>
                      <a:pt x="443" y="573"/>
                    </a:cubicBezTo>
                    <a:cubicBezTo>
                      <a:pt x="453" y="565"/>
                      <a:pt x="465" y="559"/>
                      <a:pt x="478" y="557"/>
                    </a:cubicBezTo>
                    <a:cubicBezTo>
                      <a:pt x="486" y="555"/>
                      <a:pt x="495" y="555"/>
                      <a:pt x="503" y="556"/>
                    </a:cubicBezTo>
                    <a:moveTo>
                      <a:pt x="99" y="601"/>
                    </a:moveTo>
                    <a:cubicBezTo>
                      <a:pt x="91" y="601"/>
                      <a:pt x="84" y="603"/>
                      <a:pt x="78" y="607"/>
                    </a:cubicBezTo>
                    <a:cubicBezTo>
                      <a:pt x="72" y="610"/>
                      <a:pt x="68" y="615"/>
                      <a:pt x="64" y="619"/>
                    </a:cubicBezTo>
                    <a:cubicBezTo>
                      <a:pt x="59" y="626"/>
                      <a:pt x="55" y="634"/>
                      <a:pt x="52" y="642"/>
                    </a:cubicBezTo>
                    <a:cubicBezTo>
                      <a:pt x="47" y="657"/>
                      <a:pt x="46" y="672"/>
                      <a:pt x="49" y="686"/>
                    </a:cubicBezTo>
                    <a:cubicBezTo>
                      <a:pt x="50" y="696"/>
                      <a:pt x="54" y="705"/>
                      <a:pt x="58" y="713"/>
                    </a:cubicBezTo>
                    <a:cubicBezTo>
                      <a:pt x="62" y="719"/>
                      <a:pt x="66" y="724"/>
                      <a:pt x="71" y="729"/>
                    </a:cubicBezTo>
                    <a:cubicBezTo>
                      <a:pt x="75" y="732"/>
                      <a:pt x="79" y="735"/>
                      <a:pt x="84" y="737"/>
                    </a:cubicBezTo>
                    <a:cubicBezTo>
                      <a:pt x="93" y="741"/>
                      <a:pt x="102" y="741"/>
                      <a:pt x="111" y="737"/>
                    </a:cubicBezTo>
                    <a:cubicBezTo>
                      <a:pt x="116" y="735"/>
                      <a:pt x="120" y="731"/>
                      <a:pt x="124" y="728"/>
                    </a:cubicBezTo>
                    <a:cubicBezTo>
                      <a:pt x="130" y="722"/>
                      <a:pt x="135" y="715"/>
                      <a:pt x="139" y="708"/>
                    </a:cubicBezTo>
                    <a:cubicBezTo>
                      <a:pt x="144" y="696"/>
                      <a:pt x="146" y="683"/>
                      <a:pt x="147" y="670"/>
                    </a:cubicBezTo>
                    <a:cubicBezTo>
                      <a:pt x="147" y="662"/>
                      <a:pt x="145" y="653"/>
                      <a:pt x="143" y="645"/>
                    </a:cubicBezTo>
                    <a:cubicBezTo>
                      <a:pt x="140" y="636"/>
                      <a:pt x="136" y="627"/>
                      <a:pt x="130" y="620"/>
                    </a:cubicBezTo>
                    <a:cubicBezTo>
                      <a:pt x="126" y="614"/>
                      <a:pt x="121" y="610"/>
                      <a:pt x="115" y="606"/>
                    </a:cubicBezTo>
                    <a:cubicBezTo>
                      <a:pt x="110" y="603"/>
                      <a:pt x="105" y="602"/>
                      <a:pt x="99" y="601"/>
                    </a:cubicBezTo>
                    <a:moveTo>
                      <a:pt x="495" y="601"/>
                    </a:moveTo>
                    <a:cubicBezTo>
                      <a:pt x="487" y="601"/>
                      <a:pt x="480" y="603"/>
                      <a:pt x="474" y="607"/>
                    </a:cubicBezTo>
                    <a:cubicBezTo>
                      <a:pt x="469" y="610"/>
                      <a:pt x="464" y="615"/>
                      <a:pt x="460" y="619"/>
                    </a:cubicBezTo>
                    <a:cubicBezTo>
                      <a:pt x="455" y="626"/>
                      <a:pt x="451" y="634"/>
                      <a:pt x="448" y="642"/>
                    </a:cubicBezTo>
                    <a:cubicBezTo>
                      <a:pt x="444" y="657"/>
                      <a:pt x="443" y="672"/>
                      <a:pt x="445" y="686"/>
                    </a:cubicBezTo>
                    <a:cubicBezTo>
                      <a:pt x="447" y="696"/>
                      <a:pt x="450" y="705"/>
                      <a:pt x="455" y="713"/>
                    </a:cubicBezTo>
                    <a:cubicBezTo>
                      <a:pt x="458" y="719"/>
                      <a:pt x="462" y="724"/>
                      <a:pt x="467" y="729"/>
                    </a:cubicBezTo>
                    <a:cubicBezTo>
                      <a:pt x="471" y="732"/>
                      <a:pt x="475" y="735"/>
                      <a:pt x="480" y="737"/>
                    </a:cubicBezTo>
                    <a:cubicBezTo>
                      <a:pt x="489" y="741"/>
                      <a:pt x="498" y="741"/>
                      <a:pt x="507" y="737"/>
                    </a:cubicBezTo>
                    <a:cubicBezTo>
                      <a:pt x="512" y="735"/>
                      <a:pt x="517" y="731"/>
                      <a:pt x="521" y="728"/>
                    </a:cubicBezTo>
                    <a:cubicBezTo>
                      <a:pt x="527" y="722"/>
                      <a:pt x="531" y="715"/>
                      <a:pt x="535" y="708"/>
                    </a:cubicBezTo>
                    <a:cubicBezTo>
                      <a:pt x="540" y="696"/>
                      <a:pt x="543" y="683"/>
                      <a:pt x="543" y="670"/>
                    </a:cubicBezTo>
                    <a:cubicBezTo>
                      <a:pt x="543" y="662"/>
                      <a:pt x="542" y="653"/>
                      <a:pt x="539" y="645"/>
                    </a:cubicBezTo>
                    <a:cubicBezTo>
                      <a:pt x="537" y="636"/>
                      <a:pt x="533" y="627"/>
                      <a:pt x="527" y="620"/>
                    </a:cubicBezTo>
                    <a:cubicBezTo>
                      <a:pt x="523" y="614"/>
                      <a:pt x="518" y="610"/>
                      <a:pt x="512" y="606"/>
                    </a:cubicBezTo>
                    <a:cubicBezTo>
                      <a:pt x="507" y="603"/>
                      <a:pt x="501" y="602"/>
                      <a:pt x="495" y="601"/>
                    </a:cubicBezTo>
                  </a:path>
                </a:pathLst>
              </a:custGeom>
              <a:solidFill>
                <a:srgbClr val="71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4" name="Freeform 1153"/>
              <p:cNvSpPr>
                <a:spLocks noEditPoints="1"/>
              </p:cNvSpPr>
              <p:nvPr/>
            </p:nvSpPr>
            <p:spPr bwMode="auto">
              <a:xfrm>
                <a:off x="4651375" y="133350"/>
                <a:ext cx="520700" cy="509588"/>
              </a:xfrm>
              <a:custGeom>
                <a:avLst/>
                <a:gdLst>
                  <a:gd name="T0" fmla="*/ 95 w 805"/>
                  <a:gd name="T1" fmla="*/ 24 h 785"/>
                  <a:gd name="T2" fmla="*/ 95 w 805"/>
                  <a:gd name="T3" fmla="*/ 179 h 785"/>
                  <a:gd name="T4" fmla="*/ 139 w 805"/>
                  <a:gd name="T5" fmla="*/ 198 h 785"/>
                  <a:gd name="T6" fmla="*/ 21 w 805"/>
                  <a:gd name="T7" fmla="*/ 227 h 785"/>
                  <a:gd name="T8" fmla="*/ 43 w 805"/>
                  <a:gd name="T9" fmla="*/ 182 h 785"/>
                  <a:gd name="T10" fmla="*/ 49 w 805"/>
                  <a:gd name="T11" fmla="*/ 172 h 785"/>
                  <a:gd name="T12" fmla="*/ 45 w 805"/>
                  <a:gd name="T13" fmla="*/ 46 h 785"/>
                  <a:gd name="T14" fmla="*/ 28 w 805"/>
                  <a:gd name="T15" fmla="*/ 1 h 785"/>
                  <a:gd name="T16" fmla="*/ 266 w 805"/>
                  <a:gd name="T17" fmla="*/ 1 h 785"/>
                  <a:gd name="T18" fmla="*/ 285 w 805"/>
                  <a:gd name="T19" fmla="*/ 101 h 785"/>
                  <a:gd name="T20" fmla="*/ 296 w 805"/>
                  <a:gd name="T21" fmla="*/ 182 h 785"/>
                  <a:gd name="T22" fmla="*/ 304 w 805"/>
                  <a:gd name="T23" fmla="*/ 228 h 785"/>
                  <a:gd name="T24" fmla="*/ 205 w 805"/>
                  <a:gd name="T25" fmla="*/ 184 h 785"/>
                  <a:gd name="T26" fmla="*/ 239 w 805"/>
                  <a:gd name="T27" fmla="*/ 181 h 785"/>
                  <a:gd name="T28" fmla="*/ 239 w 805"/>
                  <a:gd name="T29" fmla="*/ 47 h 785"/>
                  <a:gd name="T30" fmla="*/ 217 w 805"/>
                  <a:gd name="T31" fmla="*/ 46 h 785"/>
                  <a:gd name="T32" fmla="*/ 258 w 805"/>
                  <a:gd name="T33" fmla="*/ 0 h 785"/>
                  <a:gd name="T34" fmla="*/ 175 w 805"/>
                  <a:gd name="T35" fmla="*/ 307 h 785"/>
                  <a:gd name="T36" fmla="*/ 175 w 805"/>
                  <a:gd name="T37" fmla="*/ 462 h 785"/>
                  <a:gd name="T38" fmla="*/ 219 w 805"/>
                  <a:gd name="T39" fmla="*/ 482 h 785"/>
                  <a:gd name="T40" fmla="*/ 101 w 805"/>
                  <a:gd name="T41" fmla="*/ 510 h 785"/>
                  <a:gd name="T42" fmla="*/ 123 w 805"/>
                  <a:gd name="T43" fmla="*/ 465 h 785"/>
                  <a:gd name="T44" fmla="*/ 129 w 805"/>
                  <a:gd name="T45" fmla="*/ 456 h 785"/>
                  <a:gd name="T46" fmla="*/ 125 w 805"/>
                  <a:gd name="T47" fmla="*/ 329 h 785"/>
                  <a:gd name="T48" fmla="*/ 108 w 805"/>
                  <a:gd name="T49" fmla="*/ 284 h 785"/>
                  <a:gd name="T50" fmla="*/ 541 w 805"/>
                  <a:gd name="T51" fmla="*/ 284 h 785"/>
                  <a:gd name="T52" fmla="*/ 560 w 805"/>
                  <a:gd name="T53" fmla="*/ 384 h 785"/>
                  <a:gd name="T54" fmla="*/ 572 w 805"/>
                  <a:gd name="T55" fmla="*/ 465 h 785"/>
                  <a:gd name="T56" fmla="*/ 579 w 805"/>
                  <a:gd name="T57" fmla="*/ 511 h 785"/>
                  <a:gd name="T58" fmla="*/ 480 w 805"/>
                  <a:gd name="T59" fmla="*/ 468 h 785"/>
                  <a:gd name="T60" fmla="*/ 514 w 805"/>
                  <a:gd name="T61" fmla="*/ 464 h 785"/>
                  <a:gd name="T62" fmla="*/ 514 w 805"/>
                  <a:gd name="T63" fmla="*/ 330 h 785"/>
                  <a:gd name="T64" fmla="*/ 493 w 805"/>
                  <a:gd name="T65" fmla="*/ 329 h 785"/>
                  <a:gd name="T66" fmla="*/ 533 w 805"/>
                  <a:gd name="T67" fmla="*/ 283 h 785"/>
                  <a:gd name="T68" fmla="*/ 757 w 805"/>
                  <a:gd name="T69" fmla="*/ 307 h 785"/>
                  <a:gd name="T70" fmla="*/ 757 w 805"/>
                  <a:gd name="T71" fmla="*/ 462 h 785"/>
                  <a:gd name="T72" fmla="*/ 801 w 805"/>
                  <a:gd name="T73" fmla="*/ 482 h 785"/>
                  <a:gd name="T74" fmla="*/ 683 w 805"/>
                  <a:gd name="T75" fmla="*/ 510 h 785"/>
                  <a:gd name="T76" fmla="*/ 705 w 805"/>
                  <a:gd name="T77" fmla="*/ 465 h 785"/>
                  <a:gd name="T78" fmla="*/ 711 w 805"/>
                  <a:gd name="T79" fmla="*/ 456 h 785"/>
                  <a:gd name="T80" fmla="*/ 707 w 805"/>
                  <a:gd name="T81" fmla="*/ 329 h 785"/>
                  <a:gd name="T82" fmla="*/ 690 w 805"/>
                  <a:gd name="T83" fmla="*/ 284 h 785"/>
                  <a:gd name="T84" fmla="*/ 281 w 805"/>
                  <a:gd name="T85" fmla="*/ 558 h 785"/>
                  <a:gd name="T86" fmla="*/ 300 w 805"/>
                  <a:gd name="T87" fmla="*/ 659 h 785"/>
                  <a:gd name="T88" fmla="*/ 311 w 805"/>
                  <a:gd name="T89" fmla="*/ 740 h 785"/>
                  <a:gd name="T90" fmla="*/ 319 w 805"/>
                  <a:gd name="T91" fmla="*/ 785 h 785"/>
                  <a:gd name="T92" fmla="*/ 220 w 805"/>
                  <a:gd name="T93" fmla="*/ 742 h 785"/>
                  <a:gd name="T94" fmla="*/ 254 w 805"/>
                  <a:gd name="T95" fmla="*/ 739 h 785"/>
                  <a:gd name="T96" fmla="*/ 254 w 805"/>
                  <a:gd name="T97" fmla="*/ 605 h 785"/>
                  <a:gd name="T98" fmla="*/ 233 w 805"/>
                  <a:gd name="T99" fmla="*/ 604 h 785"/>
                  <a:gd name="T100" fmla="*/ 273 w 805"/>
                  <a:gd name="T101" fmla="*/ 5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 h="785">
                    <a:moveTo>
                      <a:pt x="67" y="0"/>
                    </a:moveTo>
                    <a:cubicBezTo>
                      <a:pt x="70" y="0"/>
                      <a:pt x="73" y="0"/>
                      <a:pt x="76" y="1"/>
                    </a:cubicBezTo>
                    <a:cubicBezTo>
                      <a:pt x="85" y="2"/>
                      <a:pt x="94" y="10"/>
                      <a:pt x="95" y="21"/>
                    </a:cubicBezTo>
                    <a:cubicBezTo>
                      <a:pt x="95" y="22"/>
                      <a:pt x="95" y="23"/>
                      <a:pt x="95" y="24"/>
                    </a:cubicBezTo>
                    <a:cubicBezTo>
                      <a:pt x="95" y="49"/>
                      <a:pt x="95" y="75"/>
                      <a:pt x="95" y="101"/>
                    </a:cubicBezTo>
                    <a:cubicBezTo>
                      <a:pt x="94" y="101"/>
                      <a:pt x="94" y="101"/>
                      <a:pt x="94" y="101"/>
                    </a:cubicBezTo>
                    <a:cubicBezTo>
                      <a:pt x="94" y="124"/>
                      <a:pt x="94" y="148"/>
                      <a:pt x="94" y="172"/>
                    </a:cubicBezTo>
                    <a:cubicBezTo>
                      <a:pt x="94" y="174"/>
                      <a:pt x="94" y="176"/>
                      <a:pt x="95" y="179"/>
                    </a:cubicBezTo>
                    <a:cubicBezTo>
                      <a:pt x="95" y="181"/>
                      <a:pt x="96" y="182"/>
                      <a:pt x="98" y="182"/>
                    </a:cubicBezTo>
                    <a:cubicBezTo>
                      <a:pt x="100" y="182"/>
                      <a:pt x="103" y="182"/>
                      <a:pt x="106" y="182"/>
                    </a:cubicBezTo>
                    <a:cubicBezTo>
                      <a:pt x="110" y="182"/>
                      <a:pt x="114" y="182"/>
                      <a:pt x="118" y="182"/>
                    </a:cubicBezTo>
                    <a:cubicBezTo>
                      <a:pt x="128" y="183"/>
                      <a:pt x="136" y="189"/>
                      <a:pt x="139" y="198"/>
                    </a:cubicBezTo>
                    <a:cubicBezTo>
                      <a:pt x="144" y="214"/>
                      <a:pt x="132" y="226"/>
                      <a:pt x="121" y="227"/>
                    </a:cubicBezTo>
                    <a:cubicBezTo>
                      <a:pt x="118" y="227"/>
                      <a:pt x="116" y="228"/>
                      <a:pt x="114" y="228"/>
                    </a:cubicBezTo>
                    <a:cubicBezTo>
                      <a:pt x="85" y="228"/>
                      <a:pt x="56" y="228"/>
                      <a:pt x="27" y="228"/>
                    </a:cubicBezTo>
                    <a:cubicBezTo>
                      <a:pt x="25" y="228"/>
                      <a:pt x="23" y="227"/>
                      <a:pt x="21" y="227"/>
                    </a:cubicBezTo>
                    <a:cubicBezTo>
                      <a:pt x="11" y="227"/>
                      <a:pt x="3" y="218"/>
                      <a:pt x="1" y="208"/>
                    </a:cubicBezTo>
                    <a:cubicBezTo>
                      <a:pt x="0" y="200"/>
                      <a:pt x="4" y="189"/>
                      <a:pt x="15" y="184"/>
                    </a:cubicBezTo>
                    <a:cubicBezTo>
                      <a:pt x="18" y="183"/>
                      <a:pt x="21" y="182"/>
                      <a:pt x="25" y="182"/>
                    </a:cubicBezTo>
                    <a:cubicBezTo>
                      <a:pt x="31" y="182"/>
                      <a:pt x="37" y="182"/>
                      <a:pt x="43" y="182"/>
                    </a:cubicBezTo>
                    <a:cubicBezTo>
                      <a:pt x="44" y="182"/>
                      <a:pt x="46" y="182"/>
                      <a:pt x="47" y="182"/>
                    </a:cubicBezTo>
                    <a:cubicBezTo>
                      <a:pt x="48" y="181"/>
                      <a:pt x="48" y="181"/>
                      <a:pt x="48" y="181"/>
                    </a:cubicBezTo>
                    <a:cubicBezTo>
                      <a:pt x="49" y="180"/>
                      <a:pt x="49" y="180"/>
                      <a:pt x="49" y="179"/>
                    </a:cubicBezTo>
                    <a:cubicBezTo>
                      <a:pt x="49" y="177"/>
                      <a:pt x="49" y="175"/>
                      <a:pt x="49" y="172"/>
                    </a:cubicBezTo>
                    <a:cubicBezTo>
                      <a:pt x="49" y="133"/>
                      <a:pt x="49" y="94"/>
                      <a:pt x="49" y="55"/>
                    </a:cubicBezTo>
                    <a:cubicBezTo>
                      <a:pt x="49" y="53"/>
                      <a:pt x="49" y="50"/>
                      <a:pt x="48" y="47"/>
                    </a:cubicBezTo>
                    <a:cubicBezTo>
                      <a:pt x="47" y="46"/>
                      <a:pt x="47" y="46"/>
                      <a:pt x="47" y="46"/>
                    </a:cubicBezTo>
                    <a:cubicBezTo>
                      <a:pt x="46" y="46"/>
                      <a:pt x="46" y="46"/>
                      <a:pt x="45" y="46"/>
                    </a:cubicBezTo>
                    <a:cubicBezTo>
                      <a:pt x="41" y="46"/>
                      <a:pt x="37" y="46"/>
                      <a:pt x="33" y="46"/>
                    </a:cubicBezTo>
                    <a:cubicBezTo>
                      <a:pt x="31" y="46"/>
                      <a:pt x="29" y="46"/>
                      <a:pt x="27" y="46"/>
                    </a:cubicBezTo>
                    <a:cubicBezTo>
                      <a:pt x="17" y="46"/>
                      <a:pt x="6" y="36"/>
                      <a:pt x="6" y="24"/>
                    </a:cubicBezTo>
                    <a:cubicBezTo>
                      <a:pt x="6" y="10"/>
                      <a:pt x="17" y="1"/>
                      <a:pt x="28" y="1"/>
                    </a:cubicBezTo>
                    <a:cubicBezTo>
                      <a:pt x="29" y="1"/>
                      <a:pt x="30" y="1"/>
                      <a:pt x="31" y="1"/>
                    </a:cubicBezTo>
                    <a:cubicBezTo>
                      <a:pt x="43" y="1"/>
                      <a:pt x="56" y="0"/>
                      <a:pt x="67" y="0"/>
                    </a:cubicBezTo>
                    <a:moveTo>
                      <a:pt x="258" y="0"/>
                    </a:moveTo>
                    <a:cubicBezTo>
                      <a:pt x="261" y="0"/>
                      <a:pt x="263" y="0"/>
                      <a:pt x="266" y="1"/>
                    </a:cubicBezTo>
                    <a:cubicBezTo>
                      <a:pt x="275" y="2"/>
                      <a:pt x="284" y="10"/>
                      <a:pt x="285" y="21"/>
                    </a:cubicBezTo>
                    <a:cubicBezTo>
                      <a:pt x="285" y="22"/>
                      <a:pt x="285" y="23"/>
                      <a:pt x="285" y="24"/>
                    </a:cubicBezTo>
                    <a:cubicBezTo>
                      <a:pt x="285" y="49"/>
                      <a:pt x="285" y="75"/>
                      <a:pt x="285" y="101"/>
                    </a:cubicBezTo>
                    <a:cubicBezTo>
                      <a:pt x="285" y="101"/>
                      <a:pt x="285" y="101"/>
                      <a:pt x="285" y="101"/>
                    </a:cubicBezTo>
                    <a:cubicBezTo>
                      <a:pt x="285" y="124"/>
                      <a:pt x="285" y="148"/>
                      <a:pt x="285" y="172"/>
                    </a:cubicBezTo>
                    <a:cubicBezTo>
                      <a:pt x="285" y="174"/>
                      <a:pt x="285" y="176"/>
                      <a:pt x="285" y="179"/>
                    </a:cubicBezTo>
                    <a:cubicBezTo>
                      <a:pt x="285" y="181"/>
                      <a:pt x="286" y="182"/>
                      <a:pt x="288" y="182"/>
                    </a:cubicBezTo>
                    <a:cubicBezTo>
                      <a:pt x="291" y="182"/>
                      <a:pt x="294" y="182"/>
                      <a:pt x="296" y="182"/>
                    </a:cubicBezTo>
                    <a:cubicBezTo>
                      <a:pt x="300" y="182"/>
                      <a:pt x="304" y="182"/>
                      <a:pt x="308" y="182"/>
                    </a:cubicBezTo>
                    <a:cubicBezTo>
                      <a:pt x="318" y="183"/>
                      <a:pt x="326" y="189"/>
                      <a:pt x="329" y="198"/>
                    </a:cubicBezTo>
                    <a:cubicBezTo>
                      <a:pt x="334" y="214"/>
                      <a:pt x="322" y="226"/>
                      <a:pt x="311" y="227"/>
                    </a:cubicBezTo>
                    <a:cubicBezTo>
                      <a:pt x="309" y="227"/>
                      <a:pt x="306" y="228"/>
                      <a:pt x="304" y="228"/>
                    </a:cubicBezTo>
                    <a:cubicBezTo>
                      <a:pt x="275" y="228"/>
                      <a:pt x="246" y="228"/>
                      <a:pt x="217" y="228"/>
                    </a:cubicBezTo>
                    <a:cubicBezTo>
                      <a:pt x="216" y="228"/>
                      <a:pt x="214" y="227"/>
                      <a:pt x="212" y="227"/>
                    </a:cubicBezTo>
                    <a:cubicBezTo>
                      <a:pt x="202" y="227"/>
                      <a:pt x="193" y="218"/>
                      <a:pt x="192" y="208"/>
                    </a:cubicBezTo>
                    <a:cubicBezTo>
                      <a:pt x="191" y="200"/>
                      <a:pt x="194" y="189"/>
                      <a:pt x="205" y="184"/>
                    </a:cubicBezTo>
                    <a:cubicBezTo>
                      <a:pt x="208" y="183"/>
                      <a:pt x="212" y="182"/>
                      <a:pt x="215" y="182"/>
                    </a:cubicBezTo>
                    <a:cubicBezTo>
                      <a:pt x="221" y="182"/>
                      <a:pt x="227" y="182"/>
                      <a:pt x="233" y="182"/>
                    </a:cubicBezTo>
                    <a:cubicBezTo>
                      <a:pt x="235" y="182"/>
                      <a:pt x="236" y="182"/>
                      <a:pt x="238" y="182"/>
                    </a:cubicBezTo>
                    <a:cubicBezTo>
                      <a:pt x="239" y="181"/>
                      <a:pt x="239" y="181"/>
                      <a:pt x="239" y="181"/>
                    </a:cubicBezTo>
                    <a:cubicBezTo>
                      <a:pt x="239" y="180"/>
                      <a:pt x="239" y="180"/>
                      <a:pt x="239" y="179"/>
                    </a:cubicBezTo>
                    <a:cubicBezTo>
                      <a:pt x="239" y="177"/>
                      <a:pt x="239" y="175"/>
                      <a:pt x="239" y="172"/>
                    </a:cubicBezTo>
                    <a:cubicBezTo>
                      <a:pt x="239" y="133"/>
                      <a:pt x="239" y="94"/>
                      <a:pt x="239" y="55"/>
                    </a:cubicBezTo>
                    <a:cubicBezTo>
                      <a:pt x="239" y="53"/>
                      <a:pt x="239" y="50"/>
                      <a:pt x="239" y="47"/>
                    </a:cubicBezTo>
                    <a:cubicBezTo>
                      <a:pt x="238" y="46"/>
                      <a:pt x="238" y="46"/>
                      <a:pt x="238" y="46"/>
                    </a:cubicBezTo>
                    <a:cubicBezTo>
                      <a:pt x="237" y="46"/>
                      <a:pt x="236" y="46"/>
                      <a:pt x="235" y="46"/>
                    </a:cubicBezTo>
                    <a:cubicBezTo>
                      <a:pt x="231" y="46"/>
                      <a:pt x="227" y="46"/>
                      <a:pt x="223" y="46"/>
                    </a:cubicBezTo>
                    <a:cubicBezTo>
                      <a:pt x="221" y="46"/>
                      <a:pt x="219" y="46"/>
                      <a:pt x="217" y="46"/>
                    </a:cubicBezTo>
                    <a:cubicBezTo>
                      <a:pt x="207" y="46"/>
                      <a:pt x="197" y="36"/>
                      <a:pt x="196" y="24"/>
                    </a:cubicBezTo>
                    <a:cubicBezTo>
                      <a:pt x="196" y="10"/>
                      <a:pt x="207" y="1"/>
                      <a:pt x="218" y="1"/>
                    </a:cubicBezTo>
                    <a:cubicBezTo>
                      <a:pt x="220" y="1"/>
                      <a:pt x="220" y="1"/>
                      <a:pt x="222" y="1"/>
                    </a:cubicBezTo>
                    <a:cubicBezTo>
                      <a:pt x="234" y="1"/>
                      <a:pt x="246" y="0"/>
                      <a:pt x="258" y="0"/>
                    </a:cubicBezTo>
                    <a:moveTo>
                      <a:pt x="147" y="283"/>
                    </a:moveTo>
                    <a:cubicBezTo>
                      <a:pt x="151" y="283"/>
                      <a:pt x="153" y="283"/>
                      <a:pt x="156" y="284"/>
                    </a:cubicBezTo>
                    <a:cubicBezTo>
                      <a:pt x="165" y="285"/>
                      <a:pt x="174" y="293"/>
                      <a:pt x="175" y="304"/>
                    </a:cubicBezTo>
                    <a:cubicBezTo>
                      <a:pt x="175" y="305"/>
                      <a:pt x="175" y="306"/>
                      <a:pt x="175" y="307"/>
                    </a:cubicBezTo>
                    <a:cubicBezTo>
                      <a:pt x="175" y="333"/>
                      <a:pt x="175" y="358"/>
                      <a:pt x="175" y="384"/>
                    </a:cubicBezTo>
                    <a:cubicBezTo>
                      <a:pt x="175" y="384"/>
                      <a:pt x="175" y="384"/>
                      <a:pt x="175" y="384"/>
                    </a:cubicBezTo>
                    <a:cubicBezTo>
                      <a:pt x="175" y="408"/>
                      <a:pt x="175" y="431"/>
                      <a:pt x="175" y="455"/>
                    </a:cubicBezTo>
                    <a:cubicBezTo>
                      <a:pt x="175" y="457"/>
                      <a:pt x="175" y="460"/>
                      <a:pt x="175" y="462"/>
                    </a:cubicBezTo>
                    <a:cubicBezTo>
                      <a:pt x="175" y="464"/>
                      <a:pt x="176" y="465"/>
                      <a:pt x="178" y="465"/>
                    </a:cubicBezTo>
                    <a:cubicBezTo>
                      <a:pt x="180" y="465"/>
                      <a:pt x="183" y="465"/>
                      <a:pt x="186" y="465"/>
                    </a:cubicBezTo>
                    <a:cubicBezTo>
                      <a:pt x="190" y="465"/>
                      <a:pt x="194" y="465"/>
                      <a:pt x="198" y="465"/>
                    </a:cubicBezTo>
                    <a:cubicBezTo>
                      <a:pt x="208" y="466"/>
                      <a:pt x="216" y="472"/>
                      <a:pt x="219" y="482"/>
                    </a:cubicBezTo>
                    <a:cubicBezTo>
                      <a:pt x="224" y="497"/>
                      <a:pt x="212" y="509"/>
                      <a:pt x="201" y="510"/>
                    </a:cubicBezTo>
                    <a:cubicBezTo>
                      <a:pt x="198" y="510"/>
                      <a:pt x="196" y="511"/>
                      <a:pt x="194" y="511"/>
                    </a:cubicBezTo>
                    <a:cubicBezTo>
                      <a:pt x="165" y="511"/>
                      <a:pt x="136" y="511"/>
                      <a:pt x="107" y="511"/>
                    </a:cubicBezTo>
                    <a:cubicBezTo>
                      <a:pt x="105" y="511"/>
                      <a:pt x="103" y="510"/>
                      <a:pt x="101" y="510"/>
                    </a:cubicBezTo>
                    <a:cubicBezTo>
                      <a:pt x="92" y="510"/>
                      <a:pt x="83" y="501"/>
                      <a:pt x="82" y="492"/>
                    </a:cubicBezTo>
                    <a:cubicBezTo>
                      <a:pt x="80" y="483"/>
                      <a:pt x="84" y="472"/>
                      <a:pt x="95" y="468"/>
                    </a:cubicBezTo>
                    <a:cubicBezTo>
                      <a:pt x="98" y="466"/>
                      <a:pt x="101" y="465"/>
                      <a:pt x="105" y="465"/>
                    </a:cubicBezTo>
                    <a:cubicBezTo>
                      <a:pt x="111" y="465"/>
                      <a:pt x="117" y="465"/>
                      <a:pt x="123" y="465"/>
                    </a:cubicBezTo>
                    <a:cubicBezTo>
                      <a:pt x="124" y="465"/>
                      <a:pt x="126" y="465"/>
                      <a:pt x="127" y="465"/>
                    </a:cubicBezTo>
                    <a:cubicBezTo>
                      <a:pt x="128" y="464"/>
                      <a:pt x="128" y="464"/>
                      <a:pt x="128" y="464"/>
                    </a:cubicBezTo>
                    <a:cubicBezTo>
                      <a:pt x="129" y="464"/>
                      <a:pt x="129" y="463"/>
                      <a:pt x="129" y="462"/>
                    </a:cubicBezTo>
                    <a:cubicBezTo>
                      <a:pt x="129" y="460"/>
                      <a:pt x="129" y="458"/>
                      <a:pt x="129" y="456"/>
                    </a:cubicBezTo>
                    <a:cubicBezTo>
                      <a:pt x="129" y="417"/>
                      <a:pt x="129" y="378"/>
                      <a:pt x="129" y="339"/>
                    </a:cubicBezTo>
                    <a:cubicBezTo>
                      <a:pt x="129" y="336"/>
                      <a:pt x="129" y="333"/>
                      <a:pt x="128" y="330"/>
                    </a:cubicBezTo>
                    <a:cubicBezTo>
                      <a:pt x="127" y="329"/>
                      <a:pt x="127" y="329"/>
                      <a:pt x="127" y="329"/>
                    </a:cubicBezTo>
                    <a:cubicBezTo>
                      <a:pt x="126" y="329"/>
                      <a:pt x="126" y="329"/>
                      <a:pt x="125" y="329"/>
                    </a:cubicBezTo>
                    <a:cubicBezTo>
                      <a:pt x="121" y="329"/>
                      <a:pt x="117" y="329"/>
                      <a:pt x="113" y="329"/>
                    </a:cubicBezTo>
                    <a:cubicBezTo>
                      <a:pt x="111" y="329"/>
                      <a:pt x="109" y="329"/>
                      <a:pt x="107" y="329"/>
                    </a:cubicBezTo>
                    <a:cubicBezTo>
                      <a:pt x="97" y="329"/>
                      <a:pt x="87" y="319"/>
                      <a:pt x="86" y="307"/>
                    </a:cubicBezTo>
                    <a:cubicBezTo>
                      <a:pt x="86" y="293"/>
                      <a:pt x="97" y="284"/>
                      <a:pt x="108" y="284"/>
                    </a:cubicBezTo>
                    <a:cubicBezTo>
                      <a:pt x="109" y="284"/>
                      <a:pt x="110" y="284"/>
                      <a:pt x="111" y="284"/>
                    </a:cubicBezTo>
                    <a:cubicBezTo>
                      <a:pt x="123" y="284"/>
                      <a:pt x="136" y="283"/>
                      <a:pt x="147" y="283"/>
                    </a:cubicBezTo>
                    <a:moveTo>
                      <a:pt x="533" y="283"/>
                    </a:moveTo>
                    <a:cubicBezTo>
                      <a:pt x="536" y="283"/>
                      <a:pt x="539" y="283"/>
                      <a:pt x="541" y="284"/>
                    </a:cubicBezTo>
                    <a:cubicBezTo>
                      <a:pt x="551" y="285"/>
                      <a:pt x="560" y="293"/>
                      <a:pt x="560" y="304"/>
                    </a:cubicBezTo>
                    <a:cubicBezTo>
                      <a:pt x="560" y="305"/>
                      <a:pt x="560" y="306"/>
                      <a:pt x="560" y="307"/>
                    </a:cubicBezTo>
                    <a:cubicBezTo>
                      <a:pt x="560" y="333"/>
                      <a:pt x="560" y="358"/>
                      <a:pt x="560" y="384"/>
                    </a:cubicBezTo>
                    <a:cubicBezTo>
                      <a:pt x="560" y="384"/>
                      <a:pt x="560" y="384"/>
                      <a:pt x="560" y="384"/>
                    </a:cubicBezTo>
                    <a:cubicBezTo>
                      <a:pt x="560" y="408"/>
                      <a:pt x="560" y="431"/>
                      <a:pt x="560" y="455"/>
                    </a:cubicBezTo>
                    <a:cubicBezTo>
                      <a:pt x="560" y="457"/>
                      <a:pt x="560" y="460"/>
                      <a:pt x="560" y="462"/>
                    </a:cubicBezTo>
                    <a:cubicBezTo>
                      <a:pt x="560" y="464"/>
                      <a:pt x="562" y="465"/>
                      <a:pt x="563" y="465"/>
                    </a:cubicBezTo>
                    <a:cubicBezTo>
                      <a:pt x="566" y="465"/>
                      <a:pt x="569" y="465"/>
                      <a:pt x="572" y="465"/>
                    </a:cubicBezTo>
                    <a:cubicBezTo>
                      <a:pt x="576" y="465"/>
                      <a:pt x="580" y="465"/>
                      <a:pt x="584" y="465"/>
                    </a:cubicBezTo>
                    <a:cubicBezTo>
                      <a:pt x="593" y="466"/>
                      <a:pt x="602" y="472"/>
                      <a:pt x="605" y="482"/>
                    </a:cubicBezTo>
                    <a:cubicBezTo>
                      <a:pt x="609" y="497"/>
                      <a:pt x="598" y="509"/>
                      <a:pt x="586" y="510"/>
                    </a:cubicBezTo>
                    <a:cubicBezTo>
                      <a:pt x="584" y="510"/>
                      <a:pt x="582" y="511"/>
                      <a:pt x="579" y="511"/>
                    </a:cubicBezTo>
                    <a:cubicBezTo>
                      <a:pt x="551" y="511"/>
                      <a:pt x="522" y="511"/>
                      <a:pt x="493" y="511"/>
                    </a:cubicBezTo>
                    <a:cubicBezTo>
                      <a:pt x="491" y="511"/>
                      <a:pt x="489" y="510"/>
                      <a:pt x="487" y="510"/>
                    </a:cubicBezTo>
                    <a:cubicBezTo>
                      <a:pt x="477" y="510"/>
                      <a:pt x="469" y="501"/>
                      <a:pt x="467" y="492"/>
                    </a:cubicBezTo>
                    <a:cubicBezTo>
                      <a:pt x="466" y="483"/>
                      <a:pt x="470" y="472"/>
                      <a:pt x="480" y="468"/>
                    </a:cubicBezTo>
                    <a:cubicBezTo>
                      <a:pt x="484" y="466"/>
                      <a:pt x="487" y="465"/>
                      <a:pt x="490" y="465"/>
                    </a:cubicBezTo>
                    <a:cubicBezTo>
                      <a:pt x="497" y="465"/>
                      <a:pt x="503" y="465"/>
                      <a:pt x="509" y="465"/>
                    </a:cubicBezTo>
                    <a:cubicBezTo>
                      <a:pt x="510" y="465"/>
                      <a:pt x="512" y="465"/>
                      <a:pt x="513" y="465"/>
                    </a:cubicBezTo>
                    <a:cubicBezTo>
                      <a:pt x="514" y="464"/>
                      <a:pt x="514" y="464"/>
                      <a:pt x="514" y="464"/>
                    </a:cubicBezTo>
                    <a:cubicBezTo>
                      <a:pt x="514" y="464"/>
                      <a:pt x="514" y="463"/>
                      <a:pt x="514" y="462"/>
                    </a:cubicBezTo>
                    <a:cubicBezTo>
                      <a:pt x="514" y="460"/>
                      <a:pt x="514" y="458"/>
                      <a:pt x="514" y="456"/>
                    </a:cubicBezTo>
                    <a:cubicBezTo>
                      <a:pt x="514" y="417"/>
                      <a:pt x="514" y="378"/>
                      <a:pt x="514" y="339"/>
                    </a:cubicBezTo>
                    <a:cubicBezTo>
                      <a:pt x="514" y="336"/>
                      <a:pt x="514" y="333"/>
                      <a:pt x="514" y="330"/>
                    </a:cubicBezTo>
                    <a:cubicBezTo>
                      <a:pt x="513" y="329"/>
                      <a:pt x="513" y="329"/>
                      <a:pt x="513" y="329"/>
                    </a:cubicBezTo>
                    <a:cubicBezTo>
                      <a:pt x="512" y="329"/>
                      <a:pt x="511" y="329"/>
                      <a:pt x="511" y="329"/>
                    </a:cubicBezTo>
                    <a:cubicBezTo>
                      <a:pt x="506" y="329"/>
                      <a:pt x="503" y="329"/>
                      <a:pt x="498" y="329"/>
                    </a:cubicBezTo>
                    <a:cubicBezTo>
                      <a:pt x="497" y="329"/>
                      <a:pt x="495" y="329"/>
                      <a:pt x="493" y="329"/>
                    </a:cubicBezTo>
                    <a:cubicBezTo>
                      <a:pt x="483" y="329"/>
                      <a:pt x="472" y="319"/>
                      <a:pt x="472" y="307"/>
                    </a:cubicBezTo>
                    <a:cubicBezTo>
                      <a:pt x="472" y="293"/>
                      <a:pt x="483" y="284"/>
                      <a:pt x="494" y="284"/>
                    </a:cubicBezTo>
                    <a:cubicBezTo>
                      <a:pt x="495" y="284"/>
                      <a:pt x="496" y="284"/>
                      <a:pt x="497" y="284"/>
                    </a:cubicBezTo>
                    <a:cubicBezTo>
                      <a:pt x="509" y="284"/>
                      <a:pt x="521" y="283"/>
                      <a:pt x="533" y="283"/>
                    </a:cubicBezTo>
                    <a:moveTo>
                      <a:pt x="729" y="283"/>
                    </a:moveTo>
                    <a:cubicBezTo>
                      <a:pt x="732" y="283"/>
                      <a:pt x="735" y="283"/>
                      <a:pt x="737" y="284"/>
                    </a:cubicBezTo>
                    <a:cubicBezTo>
                      <a:pt x="747" y="285"/>
                      <a:pt x="756" y="293"/>
                      <a:pt x="757" y="304"/>
                    </a:cubicBezTo>
                    <a:cubicBezTo>
                      <a:pt x="757" y="305"/>
                      <a:pt x="757" y="306"/>
                      <a:pt x="757" y="307"/>
                    </a:cubicBezTo>
                    <a:cubicBezTo>
                      <a:pt x="757" y="333"/>
                      <a:pt x="757" y="358"/>
                      <a:pt x="757" y="384"/>
                    </a:cubicBezTo>
                    <a:cubicBezTo>
                      <a:pt x="756" y="384"/>
                      <a:pt x="756" y="384"/>
                      <a:pt x="756" y="384"/>
                    </a:cubicBezTo>
                    <a:cubicBezTo>
                      <a:pt x="756" y="408"/>
                      <a:pt x="756" y="431"/>
                      <a:pt x="756" y="455"/>
                    </a:cubicBezTo>
                    <a:cubicBezTo>
                      <a:pt x="756" y="457"/>
                      <a:pt x="756" y="460"/>
                      <a:pt x="757" y="462"/>
                    </a:cubicBezTo>
                    <a:cubicBezTo>
                      <a:pt x="757" y="464"/>
                      <a:pt x="758" y="465"/>
                      <a:pt x="760" y="465"/>
                    </a:cubicBezTo>
                    <a:cubicBezTo>
                      <a:pt x="762" y="465"/>
                      <a:pt x="765" y="465"/>
                      <a:pt x="768" y="465"/>
                    </a:cubicBezTo>
                    <a:cubicBezTo>
                      <a:pt x="772" y="465"/>
                      <a:pt x="776" y="465"/>
                      <a:pt x="780" y="465"/>
                    </a:cubicBezTo>
                    <a:cubicBezTo>
                      <a:pt x="790" y="466"/>
                      <a:pt x="798" y="472"/>
                      <a:pt x="801" y="482"/>
                    </a:cubicBezTo>
                    <a:cubicBezTo>
                      <a:pt x="805" y="497"/>
                      <a:pt x="794" y="509"/>
                      <a:pt x="782" y="510"/>
                    </a:cubicBezTo>
                    <a:cubicBezTo>
                      <a:pt x="780" y="510"/>
                      <a:pt x="778" y="511"/>
                      <a:pt x="776" y="511"/>
                    </a:cubicBezTo>
                    <a:cubicBezTo>
                      <a:pt x="747" y="511"/>
                      <a:pt x="718" y="511"/>
                      <a:pt x="689" y="511"/>
                    </a:cubicBezTo>
                    <a:cubicBezTo>
                      <a:pt x="687" y="511"/>
                      <a:pt x="685" y="510"/>
                      <a:pt x="683" y="510"/>
                    </a:cubicBezTo>
                    <a:cubicBezTo>
                      <a:pt x="673" y="510"/>
                      <a:pt x="665" y="501"/>
                      <a:pt x="663" y="492"/>
                    </a:cubicBezTo>
                    <a:cubicBezTo>
                      <a:pt x="662" y="483"/>
                      <a:pt x="666" y="472"/>
                      <a:pt x="677" y="468"/>
                    </a:cubicBezTo>
                    <a:cubicBezTo>
                      <a:pt x="680" y="466"/>
                      <a:pt x="683" y="465"/>
                      <a:pt x="686" y="465"/>
                    </a:cubicBezTo>
                    <a:cubicBezTo>
                      <a:pt x="693" y="465"/>
                      <a:pt x="699" y="465"/>
                      <a:pt x="705" y="465"/>
                    </a:cubicBezTo>
                    <a:cubicBezTo>
                      <a:pt x="706" y="465"/>
                      <a:pt x="708" y="465"/>
                      <a:pt x="709" y="465"/>
                    </a:cubicBezTo>
                    <a:cubicBezTo>
                      <a:pt x="710" y="464"/>
                      <a:pt x="710" y="464"/>
                      <a:pt x="710" y="464"/>
                    </a:cubicBezTo>
                    <a:cubicBezTo>
                      <a:pt x="711" y="464"/>
                      <a:pt x="711" y="463"/>
                      <a:pt x="711" y="462"/>
                    </a:cubicBezTo>
                    <a:cubicBezTo>
                      <a:pt x="711" y="460"/>
                      <a:pt x="711" y="458"/>
                      <a:pt x="711" y="456"/>
                    </a:cubicBezTo>
                    <a:cubicBezTo>
                      <a:pt x="711" y="417"/>
                      <a:pt x="711" y="378"/>
                      <a:pt x="711" y="339"/>
                    </a:cubicBezTo>
                    <a:cubicBezTo>
                      <a:pt x="711" y="336"/>
                      <a:pt x="711" y="333"/>
                      <a:pt x="710" y="330"/>
                    </a:cubicBezTo>
                    <a:cubicBezTo>
                      <a:pt x="709" y="329"/>
                      <a:pt x="709" y="329"/>
                      <a:pt x="709" y="329"/>
                    </a:cubicBezTo>
                    <a:cubicBezTo>
                      <a:pt x="708" y="329"/>
                      <a:pt x="708" y="329"/>
                      <a:pt x="707" y="329"/>
                    </a:cubicBezTo>
                    <a:cubicBezTo>
                      <a:pt x="703" y="329"/>
                      <a:pt x="699" y="329"/>
                      <a:pt x="695" y="329"/>
                    </a:cubicBezTo>
                    <a:cubicBezTo>
                      <a:pt x="693" y="329"/>
                      <a:pt x="691" y="329"/>
                      <a:pt x="689" y="329"/>
                    </a:cubicBezTo>
                    <a:cubicBezTo>
                      <a:pt x="679" y="329"/>
                      <a:pt x="668" y="319"/>
                      <a:pt x="668" y="307"/>
                    </a:cubicBezTo>
                    <a:cubicBezTo>
                      <a:pt x="668" y="293"/>
                      <a:pt x="679" y="284"/>
                      <a:pt x="690" y="284"/>
                    </a:cubicBezTo>
                    <a:cubicBezTo>
                      <a:pt x="691" y="284"/>
                      <a:pt x="692" y="284"/>
                      <a:pt x="693" y="284"/>
                    </a:cubicBezTo>
                    <a:cubicBezTo>
                      <a:pt x="705" y="284"/>
                      <a:pt x="717" y="283"/>
                      <a:pt x="729" y="283"/>
                    </a:cubicBezTo>
                    <a:moveTo>
                      <a:pt x="273" y="558"/>
                    </a:moveTo>
                    <a:cubicBezTo>
                      <a:pt x="276" y="558"/>
                      <a:pt x="278" y="558"/>
                      <a:pt x="281" y="558"/>
                    </a:cubicBezTo>
                    <a:cubicBezTo>
                      <a:pt x="290" y="559"/>
                      <a:pt x="300" y="568"/>
                      <a:pt x="300" y="578"/>
                    </a:cubicBezTo>
                    <a:cubicBezTo>
                      <a:pt x="300" y="580"/>
                      <a:pt x="300" y="581"/>
                      <a:pt x="300" y="582"/>
                    </a:cubicBezTo>
                    <a:cubicBezTo>
                      <a:pt x="300" y="607"/>
                      <a:pt x="300" y="633"/>
                      <a:pt x="300" y="659"/>
                    </a:cubicBezTo>
                    <a:cubicBezTo>
                      <a:pt x="300" y="659"/>
                      <a:pt x="300" y="659"/>
                      <a:pt x="300" y="659"/>
                    </a:cubicBezTo>
                    <a:cubicBezTo>
                      <a:pt x="300" y="682"/>
                      <a:pt x="300" y="706"/>
                      <a:pt x="300" y="729"/>
                    </a:cubicBezTo>
                    <a:cubicBezTo>
                      <a:pt x="300" y="732"/>
                      <a:pt x="300" y="734"/>
                      <a:pt x="300" y="737"/>
                    </a:cubicBezTo>
                    <a:cubicBezTo>
                      <a:pt x="300" y="739"/>
                      <a:pt x="301" y="740"/>
                      <a:pt x="303" y="740"/>
                    </a:cubicBezTo>
                    <a:cubicBezTo>
                      <a:pt x="306" y="740"/>
                      <a:pt x="309" y="740"/>
                      <a:pt x="311" y="740"/>
                    </a:cubicBezTo>
                    <a:cubicBezTo>
                      <a:pt x="315" y="740"/>
                      <a:pt x="319" y="740"/>
                      <a:pt x="323" y="740"/>
                    </a:cubicBezTo>
                    <a:cubicBezTo>
                      <a:pt x="333" y="740"/>
                      <a:pt x="341" y="747"/>
                      <a:pt x="344" y="756"/>
                    </a:cubicBezTo>
                    <a:cubicBezTo>
                      <a:pt x="349" y="771"/>
                      <a:pt x="337" y="784"/>
                      <a:pt x="326" y="785"/>
                    </a:cubicBezTo>
                    <a:cubicBezTo>
                      <a:pt x="324" y="785"/>
                      <a:pt x="321" y="785"/>
                      <a:pt x="319" y="785"/>
                    </a:cubicBezTo>
                    <a:cubicBezTo>
                      <a:pt x="290" y="785"/>
                      <a:pt x="261" y="785"/>
                      <a:pt x="233" y="785"/>
                    </a:cubicBezTo>
                    <a:cubicBezTo>
                      <a:pt x="231" y="785"/>
                      <a:pt x="229" y="785"/>
                      <a:pt x="227" y="785"/>
                    </a:cubicBezTo>
                    <a:cubicBezTo>
                      <a:pt x="217" y="784"/>
                      <a:pt x="208" y="776"/>
                      <a:pt x="207" y="766"/>
                    </a:cubicBezTo>
                    <a:cubicBezTo>
                      <a:pt x="206" y="758"/>
                      <a:pt x="210" y="747"/>
                      <a:pt x="220" y="742"/>
                    </a:cubicBezTo>
                    <a:cubicBezTo>
                      <a:pt x="224" y="741"/>
                      <a:pt x="227" y="740"/>
                      <a:pt x="230" y="740"/>
                    </a:cubicBezTo>
                    <a:cubicBezTo>
                      <a:pt x="236" y="740"/>
                      <a:pt x="242" y="740"/>
                      <a:pt x="248" y="740"/>
                    </a:cubicBezTo>
                    <a:cubicBezTo>
                      <a:pt x="250" y="740"/>
                      <a:pt x="252" y="740"/>
                      <a:pt x="253" y="739"/>
                    </a:cubicBezTo>
                    <a:cubicBezTo>
                      <a:pt x="254" y="739"/>
                      <a:pt x="254" y="739"/>
                      <a:pt x="254" y="739"/>
                    </a:cubicBezTo>
                    <a:cubicBezTo>
                      <a:pt x="254" y="738"/>
                      <a:pt x="254" y="737"/>
                      <a:pt x="254" y="737"/>
                    </a:cubicBezTo>
                    <a:cubicBezTo>
                      <a:pt x="254" y="734"/>
                      <a:pt x="254" y="732"/>
                      <a:pt x="254" y="730"/>
                    </a:cubicBezTo>
                    <a:cubicBezTo>
                      <a:pt x="254" y="691"/>
                      <a:pt x="254" y="652"/>
                      <a:pt x="254" y="613"/>
                    </a:cubicBezTo>
                    <a:cubicBezTo>
                      <a:pt x="254" y="611"/>
                      <a:pt x="254" y="608"/>
                      <a:pt x="254" y="605"/>
                    </a:cubicBezTo>
                    <a:cubicBezTo>
                      <a:pt x="253" y="604"/>
                      <a:pt x="253" y="604"/>
                      <a:pt x="253" y="604"/>
                    </a:cubicBezTo>
                    <a:cubicBezTo>
                      <a:pt x="252" y="604"/>
                      <a:pt x="251" y="603"/>
                      <a:pt x="250" y="603"/>
                    </a:cubicBezTo>
                    <a:cubicBezTo>
                      <a:pt x="246" y="604"/>
                      <a:pt x="242" y="604"/>
                      <a:pt x="238" y="604"/>
                    </a:cubicBezTo>
                    <a:cubicBezTo>
                      <a:pt x="236" y="604"/>
                      <a:pt x="234" y="604"/>
                      <a:pt x="233" y="604"/>
                    </a:cubicBezTo>
                    <a:cubicBezTo>
                      <a:pt x="222" y="603"/>
                      <a:pt x="212" y="594"/>
                      <a:pt x="211" y="582"/>
                    </a:cubicBezTo>
                    <a:cubicBezTo>
                      <a:pt x="211" y="568"/>
                      <a:pt x="222" y="559"/>
                      <a:pt x="233" y="559"/>
                    </a:cubicBezTo>
                    <a:cubicBezTo>
                      <a:pt x="235" y="559"/>
                      <a:pt x="236" y="559"/>
                      <a:pt x="237" y="559"/>
                    </a:cubicBezTo>
                    <a:cubicBezTo>
                      <a:pt x="249" y="558"/>
                      <a:pt x="261" y="558"/>
                      <a:pt x="273" y="558"/>
                    </a:cubicBezTo>
                  </a:path>
                </a:pathLst>
              </a:custGeom>
              <a:solidFill>
                <a:srgbClr val="02BC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5" name="Freeform 1154"/>
              <p:cNvSpPr>
                <a:spLocks noEditPoints="1"/>
              </p:cNvSpPr>
              <p:nvPr/>
            </p:nvSpPr>
            <p:spPr bwMode="auto">
              <a:xfrm>
                <a:off x="4668838" y="125413"/>
                <a:ext cx="517525" cy="517525"/>
              </a:xfrm>
              <a:custGeom>
                <a:avLst/>
                <a:gdLst>
                  <a:gd name="T0" fmla="*/ 373 w 798"/>
                  <a:gd name="T1" fmla="*/ 699 h 798"/>
                  <a:gd name="T2" fmla="*/ 435 w 798"/>
                  <a:gd name="T3" fmla="*/ 750 h 798"/>
                  <a:gd name="T4" fmla="*/ 455 w 798"/>
                  <a:gd name="T5" fmla="*/ 633 h 798"/>
                  <a:gd name="T6" fmla="*/ 274 w 798"/>
                  <a:gd name="T7" fmla="*/ 347 h 798"/>
                  <a:gd name="T8" fmla="*/ 268 w 798"/>
                  <a:gd name="T9" fmla="*/ 468 h 798"/>
                  <a:gd name="T10" fmla="*/ 336 w 798"/>
                  <a:gd name="T11" fmla="*/ 447 h 798"/>
                  <a:gd name="T12" fmla="*/ 296 w 798"/>
                  <a:gd name="T13" fmla="*/ 341 h 798"/>
                  <a:gd name="T14" fmla="*/ 377 w 798"/>
                  <a:gd name="T15" fmla="*/ 100 h 798"/>
                  <a:gd name="T16" fmla="*/ 422 w 798"/>
                  <a:gd name="T17" fmla="*/ 197 h 798"/>
                  <a:gd name="T18" fmla="*/ 468 w 798"/>
                  <a:gd name="T19" fmla="*/ 102 h 798"/>
                  <a:gd name="T20" fmla="*/ 79 w 798"/>
                  <a:gd name="T21" fmla="*/ 342 h 798"/>
                  <a:gd name="T22" fmla="*/ 128 w 798"/>
                  <a:gd name="T23" fmla="*/ 297 h 798"/>
                  <a:gd name="T24" fmla="*/ 147 w 798"/>
                  <a:gd name="T25" fmla="*/ 468 h 798"/>
                  <a:gd name="T26" fmla="*/ 191 w 798"/>
                  <a:gd name="T27" fmla="*/ 495 h 798"/>
                  <a:gd name="T28" fmla="*/ 54 w 798"/>
                  <a:gd name="T29" fmla="*/ 505 h 798"/>
                  <a:gd name="T30" fmla="*/ 100 w 798"/>
                  <a:gd name="T31" fmla="*/ 477 h 798"/>
                  <a:gd name="T32" fmla="*/ 99 w 798"/>
                  <a:gd name="T33" fmla="*/ 342 h 798"/>
                  <a:gd name="T34" fmla="*/ 444 w 798"/>
                  <a:gd name="T35" fmla="*/ 320 h 798"/>
                  <a:gd name="T36" fmla="*/ 532 w 798"/>
                  <a:gd name="T37" fmla="*/ 317 h 798"/>
                  <a:gd name="T38" fmla="*/ 532 w 798"/>
                  <a:gd name="T39" fmla="*/ 475 h 798"/>
                  <a:gd name="T40" fmla="*/ 558 w 798"/>
                  <a:gd name="T41" fmla="*/ 523 h 798"/>
                  <a:gd name="T42" fmla="*/ 452 w 798"/>
                  <a:gd name="T43" fmla="*/ 481 h 798"/>
                  <a:gd name="T44" fmla="*/ 486 w 798"/>
                  <a:gd name="T45" fmla="*/ 475 h 798"/>
                  <a:gd name="T46" fmla="*/ 483 w 798"/>
                  <a:gd name="T47" fmla="*/ 342 h 798"/>
                  <a:gd name="T48" fmla="*/ 662 w 798"/>
                  <a:gd name="T49" fmla="*/ 297 h 798"/>
                  <a:gd name="T50" fmla="*/ 729 w 798"/>
                  <a:gd name="T51" fmla="*/ 320 h 798"/>
                  <a:gd name="T52" fmla="*/ 732 w 798"/>
                  <a:gd name="T53" fmla="*/ 478 h 798"/>
                  <a:gd name="T54" fmla="*/ 748 w 798"/>
                  <a:gd name="T55" fmla="*/ 524 h 798"/>
                  <a:gd name="T56" fmla="*/ 658 w 798"/>
                  <a:gd name="T57" fmla="*/ 478 h 798"/>
                  <a:gd name="T58" fmla="*/ 683 w 798"/>
                  <a:gd name="T59" fmla="*/ 469 h 798"/>
                  <a:gd name="T60" fmla="*/ 667 w 798"/>
                  <a:gd name="T61" fmla="*/ 342 h 798"/>
                  <a:gd name="T62" fmla="*/ 203 w 798"/>
                  <a:gd name="T63" fmla="*/ 448 h 798"/>
                  <a:gd name="T64" fmla="*/ 294 w 798"/>
                  <a:gd name="T65" fmla="*/ 295 h 798"/>
                  <a:gd name="T66" fmla="*/ 390 w 798"/>
                  <a:gd name="T67" fmla="*/ 409 h 798"/>
                  <a:gd name="T68" fmla="*/ 422 w 798"/>
                  <a:gd name="T69" fmla="*/ 243 h 798"/>
                  <a:gd name="T70" fmla="*/ 343 w 798"/>
                  <a:gd name="T71" fmla="*/ 62 h 798"/>
                  <a:gd name="T72" fmla="*/ 455 w 798"/>
                  <a:gd name="T73" fmla="*/ 20 h 798"/>
                  <a:gd name="T74" fmla="*/ 472 w 798"/>
                  <a:gd name="T75" fmla="*/ 227 h 798"/>
                  <a:gd name="T76" fmla="*/ 257 w 798"/>
                  <a:gd name="T77" fmla="*/ 34 h 798"/>
                  <a:gd name="T78" fmla="*/ 257 w 798"/>
                  <a:gd name="T79" fmla="*/ 192 h 798"/>
                  <a:gd name="T80" fmla="*/ 283 w 798"/>
                  <a:gd name="T81" fmla="*/ 240 h 798"/>
                  <a:gd name="T82" fmla="*/ 177 w 798"/>
                  <a:gd name="T83" fmla="*/ 197 h 798"/>
                  <a:gd name="T84" fmla="*/ 211 w 798"/>
                  <a:gd name="T85" fmla="*/ 192 h 798"/>
                  <a:gd name="T86" fmla="*/ 207 w 798"/>
                  <a:gd name="T87" fmla="*/ 59 h 798"/>
                  <a:gd name="T88" fmla="*/ 67 w 798"/>
                  <a:gd name="T89" fmla="*/ 192 h 798"/>
                  <a:gd name="T90" fmla="*/ 93 w 798"/>
                  <a:gd name="T91" fmla="*/ 240 h 798"/>
                  <a:gd name="T92" fmla="*/ 58 w 798"/>
                  <a:gd name="T93" fmla="*/ 575 h 798"/>
                  <a:gd name="T94" fmla="*/ 214 w 798"/>
                  <a:gd name="T95" fmla="*/ 753 h 798"/>
                  <a:gd name="T96" fmla="*/ 226 w 798"/>
                  <a:gd name="T97" fmla="*/ 743 h 798"/>
                  <a:gd name="T98" fmla="*/ 210 w 798"/>
                  <a:gd name="T99" fmla="*/ 617 h 798"/>
                  <a:gd name="T100" fmla="*/ 245 w 798"/>
                  <a:gd name="T101" fmla="*/ 571 h 798"/>
                  <a:gd name="T102" fmla="*/ 272 w 798"/>
                  <a:gd name="T103" fmla="*/ 672 h 798"/>
                  <a:gd name="T104" fmla="*/ 295 w 798"/>
                  <a:gd name="T105" fmla="*/ 753 h 798"/>
                  <a:gd name="T106" fmla="*/ 385 w 798"/>
                  <a:gd name="T107" fmla="*/ 790 h 798"/>
                  <a:gd name="T108" fmla="*/ 371 w 798"/>
                  <a:gd name="T109" fmla="*/ 586 h 798"/>
                  <a:gd name="T110" fmla="*/ 490 w 798"/>
                  <a:gd name="T111" fmla="*/ 602 h 798"/>
                  <a:gd name="T112" fmla="*/ 440 w 798"/>
                  <a:gd name="T113" fmla="*/ 796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8" h="798">
                    <a:moveTo>
                      <a:pt x="422" y="614"/>
                    </a:moveTo>
                    <a:cubicBezTo>
                      <a:pt x="415" y="614"/>
                      <a:pt x="408" y="616"/>
                      <a:pt x="402" y="620"/>
                    </a:cubicBezTo>
                    <a:cubicBezTo>
                      <a:pt x="397" y="623"/>
                      <a:pt x="392" y="628"/>
                      <a:pt x="388" y="632"/>
                    </a:cubicBezTo>
                    <a:cubicBezTo>
                      <a:pt x="383" y="639"/>
                      <a:pt x="379" y="647"/>
                      <a:pt x="376" y="655"/>
                    </a:cubicBezTo>
                    <a:cubicBezTo>
                      <a:pt x="372" y="670"/>
                      <a:pt x="371" y="685"/>
                      <a:pt x="373" y="699"/>
                    </a:cubicBezTo>
                    <a:cubicBezTo>
                      <a:pt x="375" y="709"/>
                      <a:pt x="378" y="718"/>
                      <a:pt x="383" y="726"/>
                    </a:cubicBezTo>
                    <a:cubicBezTo>
                      <a:pt x="386" y="732"/>
                      <a:pt x="390" y="737"/>
                      <a:pt x="395" y="742"/>
                    </a:cubicBezTo>
                    <a:cubicBezTo>
                      <a:pt x="399" y="745"/>
                      <a:pt x="403" y="748"/>
                      <a:pt x="408" y="750"/>
                    </a:cubicBezTo>
                    <a:cubicBezTo>
                      <a:pt x="412" y="752"/>
                      <a:pt x="417" y="753"/>
                      <a:pt x="421" y="753"/>
                    </a:cubicBezTo>
                    <a:cubicBezTo>
                      <a:pt x="426" y="753"/>
                      <a:pt x="431" y="752"/>
                      <a:pt x="435" y="750"/>
                    </a:cubicBezTo>
                    <a:cubicBezTo>
                      <a:pt x="440" y="748"/>
                      <a:pt x="445" y="744"/>
                      <a:pt x="449" y="741"/>
                    </a:cubicBezTo>
                    <a:cubicBezTo>
                      <a:pt x="455" y="735"/>
                      <a:pt x="459" y="728"/>
                      <a:pt x="463" y="721"/>
                    </a:cubicBezTo>
                    <a:cubicBezTo>
                      <a:pt x="468" y="709"/>
                      <a:pt x="471" y="696"/>
                      <a:pt x="471" y="683"/>
                    </a:cubicBezTo>
                    <a:cubicBezTo>
                      <a:pt x="471" y="675"/>
                      <a:pt x="470" y="666"/>
                      <a:pt x="467" y="658"/>
                    </a:cubicBezTo>
                    <a:cubicBezTo>
                      <a:pt x="465" y="649"/>
                      <a:pt x="461" y="640"/>
                      <a:pt x="455" y="633"/>
                    </a:cubicBezTo>
                    <a:cubicBezTo>
                      <a:pt x="451" y="627"/>
                      <a:pt x="446" y="623"/>
                      <a:pt x="440" y="619"/>
                    </a:cubicBezTo>
                    <a:cubicBezTo>
                      <a:pt x="435" y="616"/>
                      <a:pt x="429" y="615"/>
                      <a:pt x="423" y="614"/>
                    </a:cubicBezTo>
                    <a:cubicBezTo>
                      <a:pt x="423" y="614"/>
                      <a:pt x="422" y="614"/>
                      <a:pt x="422" y="614"/>
                    </a:cubicBezTo>
                    <a:moveTo>
                      <a:pt x="294" y="341"/>
                    </a:moveTo>
                    <a:cubicBezTo>
                      <a:pt x="287" y="341"/>
                      <a:pt x="281" y="343"/>
                      <a:pt x="274" y="347"/>
                    </a:cubicBezTo>
                    <a:cubicBezTo>
                      <a:pt x="269" y="350"/>
                      <a:pt x="265" y="354"/>
                      <a:pt x="261" y="359"/>
                    </a:cubicBezTo>
                    <a:cubicBezTo>
                      <a:pt x="255" y="366"/>
                      <a:pt x="251" y="373"/>
                      <a:pt x="249" y="382"/>
                    </a:cubicBezTo>
                    <a:cubicBezTo>
                      <a:pt x="244" y="396"/>
                      <a:pt x="243" y="411"/>
                      <a:pt x="246" y="426"/>
                    </a:cubicBezTo>
                    <a:cubicBezTo>
                      <a:pt x="247" y="435"/>
                      <a:pt x="250" y="444"/>
                      <a:pt x="255" y="453"/>
                    </a:cubicBezTo>
                    <a:cubicBezTo>
                      <a:pt x="258" y="459"/>
                      <a:pt x="262" y="464"/>
                      <a:pt x="268" y="468"/>
                    </a:cubicBezTo>
                    <a:cubicBezTo>
                      <a:pt x="272" y="472"/>
                      <a:pt x="276" y="475"/>
                      <a:pt x="280" y="477"/>
                    </a:cubicBezTo>
                    <a:cubicBezTo>
                      <a:pt x="285" y="478"/>
                      <a:pt x="289" y="479"/>
                      <a:pt x="294" y="479"/>
                    </a:cubicBezTo>
                    <a:cubicBezTo>
                      <a:pt x="298" y="479"/>
                      <a:pt x="303" y="478"/>
                      <a:pt x="308" y="476"/>
                    </a:cubicBezTo>
                    <a:cubicBezTo>
                      <a:pt x="313" y="474"/>
                      <a:pt x="317" y="471"/>
                      <a:pt x="321" y="467"/>
                    </a:cubicBezTo>
                    <a:cubicBezTo>
                      <a:pt x="327" y="462"/>
                      <a:pt x="332" y="455"/>
                      <a:pt x="336" y="447"/>
                    </a:cubicBezTo>
                    <a:cubicBezTo>
                      <a:pt x="341" y="435"/>
                      <a:pt x="343" y="423"/>
                      <a:pt x="343" y="410"/>
                    </a:cubicBezTo>
                    <a:cubicBezTo>
                      <a:pt x="343" y="401"/>
                      <a:pt x="342" y="393"/>
                      <a:pt x="340" y="384"/>
                    </a:cubicBezTo>
                    <a:cubicBezTo>
                      <a:pt x="337" y="375"/>
                      <a:pt x="333" y="367"/>
                      <a:pt x="327" y="359"/>
                    </a:cubicBezTo>
                    <a:cubicBezTo>
                      <a:pt x="323" y="354"/>
                      <a:pt x="318" y="349"/>
                      <a:pt x="312" y="346"/>
                    </a:cubicBezTo>
                    <a:cubicBezTo>
                      <a:pt x="307" y="343"/>
                      <a:pt x="301" y="341"/>
                      <a:pt x="296" y="341"/>
                    </a:cubicBezTo>
                    <a:cubicBezTo>
                      <a:pt x="295" y="341"/>
                      <a:pt x="295" y="341"/>
                      <a:pt x="294" y="341"/>
                    </a:cubicBezTo>
                    <a:moveTo>
                      <a:pt x="422" y="59"/>
                    </a:moveTo>
                    <a:cubicBezTo>
                      <a:pt x="415" y="59"/>
                      <a:pt x="408" y="61"/>
                      <a:pt x="402" y="65"/>
                    </a:cubicBezTo>
                    <a:cubicBezTo>
                      <a:pt x="397" y="68"/>
                      <a:pt x="392" y="72"/>
                      <a:pt x="389" y="77"/>
                    </a:cubicBezTo>
                    <a:cubicBezTo>
                      <a:pt x="383" y="84"/>
                      <a:pt x="379" y="91"/>
                      <a:pt x="377" y="100"/>
                    </a:cubicBezTo>
                    <a:cubicBezTo>
                      <a:pt x="372" y="114"/>
                      <a:pt x="371" y="129"/>
                      <a:pt x="374" y="144"/>
                    </a:cubicBezTo>
                    <a:cubicBezTo>
                      <a:pt x="375" y="153"/>
                      <a:pt x="378" y="162"/>
                      <a:pt x="383" y="171"/>
                    </a:cubicBezTo>
                    <a:cubicBezTo>
                      <a:pt x="386" y="177"/>
                      <a:pt x="390" y="182"/>
                      <a:pt x="396" y="186"/>
                    </a:cubicBezTo>
                    <a:cubicBezTo>
                      <a:pt x="399" y="190"/>
                      <a:pt x="404" y="193"/>
                      <a:pt x="408" y="195"/>
                    </a:cubicBezTo>
                    <a:cubicBezTo>
                      <a:pt x="413" y="196"/>
                      <a:pt x="417" y="197"/>
                      <a:pt x="422" y="197"/>
                    </a:cubicBezTo>
                    <a:cubicBezTo>
                      <a:pt x="426" y="197"/>
                      <a:pt x="431" y="196"/>
                      <a:pt x="436" y="194"/>
                    </a:cubicBezTo>
                    <a:cubicBezTo>
                      <a:pt x="441" y="192"/>
                      <a:pt x="445" y="189"/>
                      <a:pt x="449" y="185"/>
                    </a:cubicBezTo>
                    <a:cubicBezTo>
                      <a:pt x="455" y="180"/>
                      <a:pt x="460" y="173"/>
                      <a:pt x="463" y="165"/>
                    </a:cubicBezTo>
                    <a:cubicBezTo>
                      <a:pt x="469" y="153"/>
                      <a:pt x="471" y="141"/>
                      <a:pt x="471" y="128"/>
                    </a:cubicBezTo>
                    <a:cubicBezTo>
                      <a:pt x="471" y="119"/>
                      <a:pt x="470" y="111"/>
                      <a:pt x="468" y="102"/>
                    </a:cubicBezTo>
                    <a:cubicBezTo>
                      <a:pt x="465" y="93"/>
                      <a:pt x="461" y="85"/>
                      <a:pt x="455" y="77"/>
                    </a:cubicBezTo>
                    <a:cubicBezTo>
                      <a:pt x="451" y="72"/>
                      <a:pt x="446" y="67"/>
                      <a:pt x="440" y="64"/>
                    </a:cubicBezTo>
                    <a:cubicBezTo>
                      <a:pt x="435" y="61"/>
                      <a:pt x="429" y="59"/>
                      <a:pt x="423" y="59"/>
                    </a:cubicBezTo>
                    <a:cubicBezTo>
                      <a:pt x="423" y="59"/>
                      <a:pt x="423" y="59"/>
                      <a:pt x="422" y="59"/>
                    </a:cubicBezTo>
                    <a:moveTo>
                      <a:pt x="79" y="342"/>
                    </a:moveTo>
                    <a:cubicBezTo>
                      <a:pt x="69" y="342"/>
                      <a:pt x="59" y="332"/>
                      <a:pt x="58" y="320"/>
                    </a:cubicBezTo>
                    <a:cubicBezTo>
                      <a:pt x="58" y="306"/>
                      <a:pt x="69" y="297"/>
                      <a:pt x="80" y="297"/>
                    </a:cubicBezTo>
                    <a:cubicBezTo>
                      <a:pt x="81" y="297"/>
                      <a:pt x="82" y="297"/>
                      <a:pt x="83" y="297"/>
                    </a:cubicBezTo>
                    <a:cubicBezTo>
                      <a:pt x="95" y="297"/>
                      <a:pt x="108" y="296"/>
                      <a:pt x="119" y="296"/>
                    </a:cubicBezTo>
                    <a:cubicBezTo>
                      <a:pt x="123" y="296"/>
                      <a:pt x="125" y="296"/>
                      <a:pt x="128" y="297"/>
                    </a:cubicBezTo>
                    <a:cubicBezTo>
                      <a:pt x="137" y="298"/>
                      <a:pt x="146" y="306"/>
                      <a:pt x="147" y="317"/>
                    </a:cubicBezTo>
                    <a:cubicBezTo>
                      <a:pt x="147" y="318"/>
                      <a:pt x="147" y="319"/>
                      <a:pt x="147" y="320"/>
                    </a:cubicBezTo>
                    <a:cubicBezTo>
                      <a:pt x="147" y="346"/>
                      <a:pt x="147" y="371"/>
                      <a:pt x="147" y="397"/>
                    </a:cubicBezTo>
                    <a:cubicBezTo>
                      <a:pt x="147" y="397"/>
                      <a:pt x="147" y="397"/>
                      <a:pt x="147" y="397"/>
                    </a:cubicBezTo>
                    <a:cubicBezTo>
                      <a:pt x="147" y="421"/>
                      <a:pt x="147" y="444"/>
                      <a:pt x="147" y="468"/>
                    </a:cubicBezTo>
                    <a:cubicBezTo>
                      <a:pt x="147" y="470"/>
                      <a:pt x="147" y="473"/>
                      <a:pt x="147" y="475"/>
                    </a:cubicBezTo>
                    <a:cubicBezTo>
                      <a:pt x="147" y="477"/>
                      <a:pt x="148" y="478"/>
                      <a:pt x="150" y="478"/>
                    </a:cubicBezTo>
                    <a:cubicBezTo>
                      <a:pt x="152" y="478"/>
                      <a:pt x="155" y="478"/>
                      <a:pt x="158" y="478"/>
                    </a:cubicBezTo>
                    <a:cubicBezTo>
                      <a:pt x="162" y="478"/>
                      <a:pt x="166" y="478"/>
                      <a:pt x="170" y="478"/>
                    </a:cubicBezTo>
                    <a:cubicBezTo>
                      <a:pt x="180" y="479"/>
                      <a:pt x="188" y="485"/>
                      <a:pt x="191" y="495"/>
                    </a:cubicBezTo>
                    <a:cubicBezTo>
                      <a:pt x="196" y="510"/>
                      <a:pt x="184" y="522"/>
                      <a:pt x="173" y="523"/>
                    </a:cubicBezTo>
                    <a:cubicBezTo>
                      <a:pt x="170" y="523"/>
                      <a:pt x="168" y="524"/>
                      <a:pt x="166" y="524"/>
                    </a:cubicBezTo>
                    <a:cubicBezTo>
                      <a:pt x="137" y="524"/>
                      <a:pt x="108" y="524"/>
                      <a:pt x="79" y="524"/>
                    </a:cubicBezTo>
                    <a:cubicBezTo>
                      <a:pt x="77" y="524"/>
                      <a:pt x="75" y="523"/>
                      <a:pt x="73" y="523"/>
                    </a:cubicBezTo>
                    <a:cubicBezTo>
                      <a:pt x="64" y="523"/>
                      <a:pt x="55" y="514"/>
                      <a:pt x="54" y="505"/>
                    </a:cubicBezTo>
                    <a:cubicBezTo>
                      <a:pt x="52" y="496"/>
                      <a:pt x="56" y="485"/>
                      <a:pt x="67" y="481"/>
                    </a:cubicBezTo>
                    <a:cubicBezTo>
                      <a:pt x="70" y="479"/>
                      <a:pt x="73" y="478"/>
                      <a:pt x="77" y="478"/>
                    </a:cubicBezTo>
                    <a:cubicBezTo>
                      <a:pt x="83" y="478"/>
                      <a:pt x="89" y="478"/>
                      <a:pt x="95" y="478"/>
                    </a:cubicBezTo>
                    <a:cubicBezTo>
                      <a:pt x="96" y="478"/>
                      <a:pt x="98" y="478"/>
                      <a:pt x="99" y="478"/>
                    </a:cubicBezTo>
                    <a:cubicBezTo>
                      <a:pt x="100" y="477"/>
                      <a:pt x="100" y="477"/>
                      <a:pt x="100" y="477"/>
                    </a:cubicBezTo>
                    <a:cubicBezTo>
                      <a:pt x="101" y="477"/>
                      <a:pt x="101" y="476"/>
                      <a:pt x="101" y="475"/>
                    </a:cubicBezTo>
                    <a:cubicBezTo>
                      <a:pt x="101" y="473"/>
                      <a:pt x="101" y="471"/>
                      <a:pt x="101" y="469"/>
                    </a:cubicBezTo>
                    <a:cubicBezTo>
                      <a:pt x="101" y="430"/>
                      <a:pt x="101" y="391"/>
                      <a:pt x="101" y="352"/>
                    </a:cubicBezTo>
                    <a:cubicBezTo>
                      <a:pt x="101" y="349"/>
                      <a:pt x="101" y="346"/>
                      <a:pt x="100" y="343"/>
                    </a:cubicBezTo>
                    <a:cubicBezTo>
                      <a:pt x="99" y="342"/>
                      <a:pt x="99" y="342"/>
                      <a:pt x="99" y="342"/>
                    </a:cubicBezTo>
                    <a:cubicBezTo>
                      <a:pt x="98" y="342"/>
                      <a:pt x="98" y="342"/>
                      <a:pt x="97" y="342"/>
                    </a:cubicBezTo>
                    <a:cubicBezTo>
                      <a:pt x="93" y="342"/>
                      <a:pt x="89" y="342"/>
                      <a:pt x="85" y="342"/>
                    </a:cubicBezTo>
                    <a:cubicBezTo>
                      <a:pt x="83" y="342"/>
                      <a:pt x="81" y="342"/>
                      <a:pt x="79" y="342"/>
                    </a:cubicBezTo>
                    <a:moveTo>
                      <a:pt x="465" y="342"/>
                    </a:moveTo>
                    <a:cubicBezTo>
                      <a:pt x="455" y="342"/>
                      <a:pt x="444" y="332"/>
                      <a:pt x="444" y="320"/>
                    </a:cubicBezTo>
                    <a:cubicBezTo>
                      <a:pt x="444" y="306"/>
                      <a:pt x="455" y="297"/>
                      <a:pt x="466" y="297"/>
                    </a:cubicBezTo>
                    <a:cubicBezTo>
                      <a:pt x="467" y="297"/>
                      <a:pt x="468" y="297"/>
                      <a:pt x="469" y="297"/>
                    </a:cubicBezTo>
                    <a:cubicBezTo>
                      <a:pt x="481" y="297"/>
                      <a:pt x="493" y="296"/>
                      <a:pt x="505" y="296"/>
                    </a:cubicBezTo>
                    <a:cubicBezTo>
                      <a:pt x="508" y="296"/>
                      <a:pt x="511" y="296"/>
                      <a:pt x="513" y="297"/>
                    </a:cubicBezTo>
                    <a:cubicBezTo>
                      <a:pt x="523" y="298"/>
                      <a:pt x="532" y="306"/>
                      <a:pt x="532" y="317"/>
                    </a:cubicBezTo>
                    <a:cubicBezTo>
                      <a:pt x="532" y="318"/>
                      <a:pt x="532" y="319"/>
                      <a:pt x="532" y="320"/>
                    </a:cubicBezTo>
                    <a:cubicBezTo>
                      <a:pt x="532" y="346"/>
                      <a:pt x="532" y="371"/>
                      <a:pt x="532" y="397"/>
                    </a:cubicBezTo>
                    <a:cubicBezTo>
                      <a:pt x="532" y="397"/>
                      <a:pt x="532" y="397"/>
                      <a:pt x="532" y="397"/>
                    </a:cubicBezTo>
                    <a:cubicBezTo>
                      <a:pt x="532" y="421"/>
                      <a:pt x="532" y="444"/>
                      <a:pt x="532" y="468"/>
                    </a:cubicBezTo>
                    <a:cubicBezTo>
                      <a:pt x="532" y="470"/>
                      <a:pt x="532" y="473"/>
                      <a:pt x="532" y="475"/>
                    </a:cubicBezTo>
                    <a:cubicBezTo>
                      <a:pt x="532" y="477"/>
                      <a:pt x="534" y="478"/>
                      <a:pt x="535" y="478"/>
                    </a:cubicBezTo>
                    <a:cubicBezTo>
                      <a:pt x="538" y="478"/>
                      <a:pt x="541" y="478"/>
                      <a:pt x="544" y="478"/>
                    </a:cubicBezTo>
                    <a:cubicBezTo>
                      <a:pt x="548" y="478"/>
                      <a:pt x="552" y="478"/>
                      <a:pt x="556" y="478"/>
                    </a:cubicBezTo>
                    <a:cubicBezTo>
                      <a:pt x="565" y="479"/>
                      <a:pt x="574" y="485"/>
                      <a:pt x="577" y="495"/>
                    </a:cubicBezTo>
                    <a:cubicBezTo>
                      <a:pt x="581" y="510"/>
                      <a:pt x="570" y="522"/>
                      <a:pt x="558" y="523"/>
                    </a:cubicBezTo>
                    <a:cubicBezTo>
                      <a:pt x="556" y="523"/>
                      <a:pt x="554" y="524"/>
                      <a:pt x="551" y="524"/>
                    </a:cubicBezTo>
                    <a:cubicBezTo>
                      <a:pt x="523" y="524"/>
                      <a:pt x="494" y="524"/>
                      <a:pt x="465" y="524"/>
                    </a:cubicBezTo>
                    <a:cubicBezTo>
                      <a:pt x="463" y="524"/>
                      <a:pt x="461" y="523"/>
                      <a:pt x="459" y="523"/>
                    </a:cubicBezTo>
                    <a:cubicBezTo>
                      <a:pt x="449" y="523"/>
                      <a:pt x="441" y="514"/>
                      <a:pt x="439" y="505"/>
                    </a:cubicBezTo>
                    <a:cubicBezTo>
                      <a:pt x="438" y="496"/>
                      <a:pt x="442" y="485"/>
                      <a:pt x="452" y="481"/>
                    </a:cubicBezTo>
                    <a:cubicBezTo>
                      <a:pt x="456" y="479"/>
                      <a:pt x="459" y="478"/>
                      <a:pt x="462" y="478"/>
                    </a:cubicBezTo>
                    <a:cubicBezTo>
                      <a:pt x="469" y="478"/>
                      <a:pt x="475" y="478"/>
                      <a:pt x="481" y="478"/>
                    </a:cubicBezTo>
                    <a:cubicBezTo>
                      <a:pt x="482" y="478"/>
                      <a:pt x="484" y="478"/>
                      <a:pt x="485" y="478"/>
                    </a:cubicBezTo>
                    <a:cubicBezTo>
                      <a:pt x="486" y="477"/>
                      <a:pt x="486" y="477"/>
                      <a:pt x="486" y="477"/>
                    </a:cubicBezTo>
                    <a:cubicBezTo>
                      <a:pt x="486" y="477"/>
                      <a:pt x="486" y="476"/>
                      <a:pt x="486" y="475"/>
                    </a:cubicBezTo>
                    <a:cubicBezTo>
                      <a:pt x="486" y="473"/>
                      <a:pt x="486" y="471"/>
                      <a:pt x="486" y="469"/>
                    </a:cubicBezTo>
                    <a:cubicBezTo>
                      <a:pt x="486" y="430"/>
                      <a:pt x="486" y="391"/>
                      <a:pt x="486" y="352"/>
                    </a:cubicBezTo>
                    <a:cubicBezTo>
                      <a:pt x="486" y="349"/>
                      <a:pt x="486" y="346"/>
                      <a:pt x="486" y="343"/>
                    </a:cubicBezTo>
                    <a:cubicBezTo>
                      <a:pt x="485" y="342"/>
                      <a:pt x="485" y="342"/>
                      <a:pt x="485" y="342"/>
                    </a:cubicBezTo>
                    <a:cubicBezTo>
                      <a:pt x="484" y="342"/>
                      <a:pt x="483" y="342"/>
                      <a:pt x="483" y="342"/>
                    </a:cubicBezTo>
                    <a:cubicBezTo>
                      <a:pt x="478" y="342"/>
                      <a:pt x="475" y="342"/>
                      <a:pt x="470" y="342"/>
                    </a:cubicBezTo>
                    <a:cubicBezTo>
                      <a:pt x="469" y="342"/>
                      <a:pt x="467" y="342"/>
                      <a:pt x="465" y="342"/>
                    </a:cubicBezTo>
                    <a:moveTo>
                      <a:pt x="661" y="342"/>
                    </a:moveTo>
                    <a:cubicBezTo>
                      <a:pt x="651" y="342"/>
                      <a:pt x="640" y="332"/>
                      <a:pt x="640" y="320"/>
                    </a:cubicBezTo>
                    <a:cubicBezTo>
                      <a:pt x="640" y="306"/>
                      <a:pt x="651" y="297"/>
                      <a:pt x="662" y="297"/>
                    </a:cubicBezTo>
                    <a:cubicBezTo>
                      <a:pt x="663" y="297"/>
                      <a:pt x="664" y="297"/>
                      <a:pt x="665" y="297"/>
                    </a:cubicBezTo>
                    <a:cubicBezTo>
                      <a:pt x="677" y="297"/>
                      <a:pt x="689" y="296"/>
                      <a:pt x="701" y="296"/>
                    </a:cubicBezTo>
                    <a:cubicBezTo>
                      <a:pt x="704" y="296"/>
                      <a:pt x="707" y="296"/>
                      <a:pt x="709" y="297"/>
                    </a:cubicBezTo>
                    <a:cubicBezTo>
                      <a:pt x="719" y="298"/>
                      <a:pt x="728" y="306"/>
                      <a:pt x="729" y="317"/>
                    </a:cubicBezTo>
                    <a:cubicBezTo>
                      <a:pt x="729" y="318"/>
                      <a:pt x="729" y="319"/>
                      <a:pt x="729" y="320"/>
                    </a:cubicBezTo>
                    <a:cubicBezTo>
                      <a:pt x="729" y="346"/>
                      <a:pt x="729" y="371"/>
                      <a:pt x="729" y="397"/>
                    </a:cubicBezTo>
                    <a:cubicBezTo>
                      <a:pt x="728" y="397"/>
                      <a:pt x="728" y="397"/>
                      <a:pt x="728" y="397"/>
                    </a:cubicBezTo>
                    <a:cubicBezTo>
                      <a:pt x="728" y="421"/>
                      <a:pt x="728" y="444"/>
                      <a:pt x="728" y="468"/>
                    </a:cubicBezTo>
                    <a:cubicBezTo>
                      <a:pt x="728" y="470"/>
                      <a:pt x="728" y="473"/>
                      <a:pt x="729" y="475"/>
                    </a:cubicBezTo>
                    <a:cubicBezTo>
                      <a:pt x="729" y="477"/>
                      <a:pt x="730" y="478"/>
                      <a:pt x="732" y="478"/>
                    </a:cubicBezTo>
                    <a:cubicBezTo>
                      <a:pt x="734" y="478"/>
                      <a:pt x="737" y="478"/>
                      <a:pt x="740" y="478"/>
                    </a:cubicBezTo>
                    <a:cubicBezTo>
                      <a:pt x="744" y="478"/>
                      <a:pt x="748" y="478"/>
                      <a:pt x="752" y="478"/>
                    </a:cubicBezTo>
                    <a:cubicBezTo>
                      <a:pt x="762" y="479"/>
                      <a:pt x="770" y="485"/>
                      <a:pt x="773" y="495"/>
                    </a:cubicBezTo>
                    <a:cubicBezTo>
                      <a:pt x="777" y="510"/>
                      <a:pt x="766" y="522"/>
                      <a:pt x="754" y="523"/>
                    </a:cubicBezTo>
                    <a:cubicBezTo>
                      <a:pt x="752" y="523"/>
                      <a:pt x="750" y="524"/>
                      <a:pt x="748" y="524"/>
                    </a:cubicBezTo>
                    <a:cubicBezTo>
                      <a:pt x="719" y="524"/>
                      <a:pt x="690" y="524"/>
                      <a:pt x="661" y="524"/>
                    </a:cubicBezTo>
                    <a:cubicBezTo>
                      <a:pt x="659" y="524"/>
                      <a:pt x="657" y="523"/>
                      <a:pt x="655" y="523"/>
                    </a:cubicBezTo>
                    <a:cubicBezTo>
                      <a:pt x="645" y="523"/>
                      <a:pt x="637" y="514"/>
                      <a:pt x="635" y="505"/>
                    </a:cubicBezTo>
                    <a:cubicBezTo>
                      <a:pt x="634" y="496"/>
                      <a:pt x="638" y="485"/>
                      <a:pt x="649" y="481"/>
                    </a:cubicBezTo>
                    <a:cubicBezTo>
                      <a:pt x="652" y="479"/>
                      <a:pt x="655" y="478"/>
                      <a:pt x="658" y="478"/>
                    </a:cubicBezTo>
                    <a:cubicBezTo>
                      <a:pt x="665" y="478"/>
                      <a:pt x="671" y="478"/>
                      <a:pt x="677" y="478"/>
                    </a:cubicBezTo>
                    <a:cubicBezTo>
                      <a:pt x="678" y="478"/>
                      <a:pt x="680" y="478"/>
                      <a:pt x="681" y="478"/>
                    </a:cubicBezTo>
                    <a:cubicBezTo>
                      <a:pt x="682" y="477"/>
                      <a:pt x="682" y="477"/>
                      <a:pt x="682" y="477"/>
                    </a:cubicBezTo>
                    <a:cubicBezTo>
                      <a:pt x="683" y="477"/>
                      <a:pt x="683" y="476"/>
                      <a:pt x="683" y="475"/>
                    </a:cubicBezTo>
                    <a:cubicBezTo>
                      <a:pt x="683" y="473"/>
                      <a:pt x="683" y="471"/>
                      <a:pt x="683" y="469"/>
                    </a:cubicBezTo>
                    <a:cubicBezTo>
                      <a:pt x="683" y="430"/>
                      <a:pt x="683" y="391"/>
                      <a:pt x="683" y="352"/>
                    </a:cubicBezTo>
                    <a:cubicBezTo>
                      <a:pt x="683" y="349"/>
                      <a:pt x="683" y="346"/>
                      <a:pt x="682" y="343"/>
                    </a:cubicBezTo>
                    <a:cubicBezTo>
                      <a:pt x="681" y="342"/>
                      <a:pt x="681" y="342"/>
                      <a:pt x="681" y="342"/>
                    </a:cubicBezTo>
                    <a:cubicBezTo>
                      <a:pt x="680" y="342"/>
                      <a:pt x="680" y="342"/>
                      <a:pt x="679" y="342"/>
                    </a:cubicBezTo>
                    <a:cubicBezTo>
                      <a:pt x="675" y="342"/>
                      <a:pt x="671" y="342"/>
                      <a:pt x="667" y="342"/>
                    </a:cubicBezTo>
                    <a:cubicBezTo>
                      <a:pt x="665" y="342"/>
                      <a:pt x="663" y="342"/>
                      <a:pt x="661" y="342"/>
                    </a:cubicBezTo>
                    <a:moveTo>
                      <a:pt x="294" y="525"/>
                    </a:moveTo>
                    <a:cubicBezTo>
                      <a:pt x="281" y="525"/>
                      <a:pt x="269" y="522"/>
                      <a:pt x="258" y="517"/>
                    </a:cubicBezTo>
                    <a:cubicBezTo>
                      <a:pt x="246" y="511"/>
                      <a:pt x="236" y="503"/>
                      <a:pt x="228" y="494"/>
                    </a:cubicBezTo>
                    <a:cubicBezTo>
                      <a:pt x="216" y="480"/>
                      <a:pt x="208" y="465"/>
                      <a:pt x="203" y="448"/>
                    </a:cubicBezTo>
                    <a:cubicBezTo>
                      <a:pt x="198" y="432"/>
                      <a:pt x="197" y="417"/>
                      <a:pt x="198" y="401"/>
                    </a:cubicBezTo>
                    <a:cubicBezTo>
                      <a:pt x="199" y="381"/>
                      <a:pt x="204" y="362"/>
                      <a:pt x="215" y="344"/>
                    </a:cubicBezTo>
                    <a:cubicBezTo>
                      <a:pt x="222" y="332"/>
                      <a:pt x="231" y="321"/>
                      <a:pt x="243" y="312"/>
                    </a:cubicBezTo>
                    <a:cubicBezTo>
                      <a:pt x="254" y="304"/>
                      <a:pt x="266" y="299"/>
                      <a:pt x="279" y="296"/>
                    </a:cubicBezTo>
                    <a:cubicBezTo>
                      <a:pt x="284" y="295"/>
                      <a:pt x="289" y="295"/>
                      <a:pt x="294" y="295"/>
                    </a:cubicBezTo>
                    <a:cubicBezTo>
                      <a:pt x="297" y="295"/>
                      <a:pt x="300" y="295"/>
                      <a:pt x="303" y="295"/>
                    </a:cubicBezTo>
                    <a:cubicBezTo>
                      <a:pt x="311" y="296"/>
                      <a:pt x="319" y="298"/>
                      <a:pt x="327" y="302"/>
                    </a:cubicBezTo>
                    <a:cubicBezTo>
                      <a:pt x="341" y="308"/>
                      <a:pt x="353" y="317"/>
                      <a:pt x="362" y="329"/>
                    </a:cubicBezTo>
                    <a:cubicBezTo>
                      <a:pt x="374" y="343"/>
                      <a:pt x="382" y="360"/>
                      <a:pt x="387" y="379"/>
                    </a:cubicBezTo>
                    <a:cubicBezTo>
                      <a:pt x="389" y="389"/>
                      <a:pt x="390" y="400"/>
                      <a:pt x="390" y="409"/>
                    </a:cubicBezTo>
                    <a:cubicBezTo>
                      <a:pt x="390" y="430"/>
                      <a:pt x="386" y="448"/>
                      <a:pt x="378" y="467"/>
                    </a:cubicBezTo>
                    <a:cubicBezTo>
                      <a:pt x="370" y="483"/>
                      <a:pt x="359" y="497"/>
                      <a:pt x="344" y="509"/>
                    </a:cubicBezTo>
                    <a:cubicBezTo>
                      <a:pt x="333" y="516"/>
                      <a:pt x="321" y="522"/>
                      <a:pt x="307" y="524"/>
                    </a:cubicBezTo>
                    <a:cubicBezTo>
                      <a:pt x="303" y="525"/>
                      <a:pt x="298" y="525"/>
                      <a:pt x="294" y="525"/>
                    </a:cubicBezTo>
                    <a:moveTo>
                      <a:pt x="422" y="243"/>
                    </a:moveTo>
                    <a:cubicBezTo>
                      <a:pt x="409" y="243"/>
                      <a:pt x="397" y="240"/>
                      <a:pt x="386" y="235"/>
                    </a:cubicBezTo>
                    <a:cubicBezTo>
                      <a:pt x="374" y="229"/>
                      <a:pt x="364" y="221"/>
                      <a:pt x="356" y="212"/>
                    </a:cubicBezTo>
                    <a:cubicBezTo>
                      <a:pt x="344" y="198"/>
                      <a:pt x="336" y="183"/>
                      <a:pt x="331" y="166"/>
                    </a:cubicBezTo>
                    <a:cubicBezTo>
                      <a:pt x="326" y="150"/>
                      <a:pt x="325" y="135"/>
                      <a:pt x="326" y="119"/>
                    </a:cubicBezTo>
                    <a:cubicBezTo>
                      <a:pt x="327" y="99"/>
                      <a:pt x="332" y="80"/>
                      <a:pt x="343" y="62"/>
                    </a:cubicBezTo>
                    <a:cubicBezTo>
                      <a:pt x="350" y="50"/>
                      <a:pt x="359" y="39"/>
                      <a:pt x="371" y="30"/>
                    </a:cubicBezTo>
                    <a:cubicBezTo>
                      <a:pt x="382" y="22"/>
                      <a:pt x="394" y="17"/>
                      <a:pt x="407" y="14"/>
                    </a:cubicBezTo>
                    <a:cubicBezTo>
                      <a:pt x="412" y="13"/>
                      <a:pt x="417" y="13"/>
                      <a:pt x="422" y="13"/>
                    </a:cubicBezTo>
                    <a:cubicBezTo>
                      <a:pt x="425" y="13"/>
                      <a:pt x="428" y="13"/>
                      <a:pt x="431" y="13"/>
                    </a:cubicBezTo>
                    <a:cubicBezTo>
                      <a:pt x="439" y="14"/>
                      <a:pt x="447" y="16"/>
                      <a:pt x="455" y="20"/>
                    </a:cubicBezTo>
                    <a:cubicBezTo>
                      <a:pt x="469" y="26"/>
                      <a:pt x="480" y="35"/>
                      <a:pt x="490" y="47"/>
                    </a:cubicBezTo>
                    <a:cubicBezTo>
                      <a:pt x="502" y="61"/>
                      <a:pt x="510" y="78"/>
                      <a:pt x="514" y="97"/>
                    </a:cubicBezTo>
                    <a:cubicBezTo>
                      <a:pt x="517" y="107"/>
                      <a:pt x="518" y="118"/>
                      <a:pt x="518" y="127"/>
                    </a:cubicBezTo>
                    <a:cubicBezTo>
                      <a:pt x="518" y="148"/>
                      <a:pt x="514" y="166"/>
                      <a:pt x="506" y="185"/>
                    </a:cubicBezTo>
                    <a:cubicBezTo>
                      <a:pt x="498" y="201"/>
                      <a:pt x="487" y="215"/>
                      <a:pt x="472" y="227"/>
                    </a:cubicBezTo>
                    <a:cubicBezTo>
                      <a:pt x="461" y="234"/>
                      <a:pt x="449" y="240"/>
                      <a:pt x="435" y="242"/>
                    </a:cubicBezTo>
                    <a:cubicBezTo>
                      <a:pt x="431" y="243"/>
                      <a:pt x="426" y="243"/>
                      <a:pt x="422" y="243"/>
                    </a:cubicBezTo>
                    <a:moveTo>
                      <a:pt x="399" y="0"/>
                    </a:moveTo>
                    <a:cubicBezTo>
                      <a:pt x="349" y="0"/>
                      <a:pt x="300" y="10"/>
                      <a:pt x="255" y="27"/>
                    </a:cubicBezTo>
                    <a:cubicBezTo>
                      <a:pt x="256" y="29"/>
                      <a:pt x="257" y="31"/>
                      <a:pt x="257" y="34"/>
                    </a:cubicBezTo>
                    <a:cubicBezTo>
                      <a:pt x="257" y="35"/>
                      <a:pt x="257" y="36"/>
                      <a:pt x="257" y="37"/>
                    </a:cubicBezTo>
                    <a:cubicBezTo>
                      <a:pt x="257" y="62"/>
                      <a:pt x="257" y="88"/>
                      <a:pt x="257" y="114"/>
                    </a:cubicBezTo>
                    <a:cubicBezTo>
                      <a:pt x="257" y="114"/>
                      <a:pt x="257" y="114"/>
                      <a:pt x="257" y="114"/>
                    </a:cubicBezTo>
                    <a:cubicBezTo>
                      <a:pt x="257" y="137"/>
                      <a:pt x="257" y="161"/>
                      <a:pt x="257" y="185"/>
                    </a:cubicBezTo>
                    <a:cubicBezTo>
                      <a:pt x="257" y="187"/>
                      <a:pt x="257" y="189"/>
                      <a:pt x="257" y="192"/>
                    </a:cubicBezTo>
                    <a:cubicBezTo>
                      <a:pt x="257" y="194"/>
                      <a:pt x="258" y="195"/>
                      <a:pt x="260" y="195"/>
                    </a:cubicBezTo>
                    <a:cubicBezTo>
                      <a:pt x="263" y="195"/>
                      <a:pt x="266" y="195"/>
                      <a:pt x="268" y="195"/>
                    </a:cubicBezTo>
                    <a:cubicBezTo>
                      <a:pt x="272" y="195"/>
                      <a:pt x="276" y="195"/>
                      <a:pt x="280" y="195"/>
                    </a:cubicBezTo>
                    <a:cubicBezTo>
                      <a:pt x="290" y="196"/>
                      <a:pt x="298" y="202"/>
                      <a:pt x="301" y="211"/>
                    </a:cubicBezTo>
                    <a:cubicBezTo>
                      <a:pt x="306" y="227"/>
                      <a:pt x="294" y="239"/>
                      <a:pt x="283" y="240"/>
                    </a:cubicBezTo>
                    <a:cubicBezTo>
                      <a:pt x="281" y="240"/>
                      <a:pt x="278" y="241"/>
                      <a:pt x="276" y="241"/>
                    </a:cubicBezTo>
                    <a:cubicBezTo>
                      <a:pt x="247" y="241"/>
                      <a:pt x="218" y="241"/>
                      <a:pt x="189" y="241"/>
                    </a:cubicBezTo>
                    <a:cubicBezTo>
                      <a:pt x="188" y="241"/>
                      <a:pt x="186" y="240"/>
                      <a:pt x="184" y="240"/>
                    </a:cubicBezTo>
                    <a:cubicBezTo>
                      <a:pt x="174" y="240"/>
                      <a:pt x="165" y="231"/>
                      <a:pt x="164" y="221"/>
                    </a:cubicBezTo>
                    <a:cubicBezTo>
                      <a:pt x="163" y="213"/>
                      <a:pt x="166" y="202"/>
                      <a:pt x="177" y="197"/>
                    </a:cubicBezTo>
                    <a:cubicBezTo>
                      <a:pt x="180" y="196"/>
                      <a:pt x="184" y="195"/>
                      <a:pt x="187" y="195"/>
                    </a:cubicBezTo>
                    <a:cubicBezTo>
                      <a:pt x="193" y="195"/>
                      <a:pt x="199" y="195"/>
                      <a:pt x="205" y="195"/>
                    </a:cubicBezTo>
                    <a:cubicBezTo>
                      <a:pt x="207" y="195"/>
                      <a:pt x="208" y="195"/>
                      <a:pt x="210" y="195"/>
                    </a:cubicBezTo>
                    <a:cubicBezTo>
                      <a:pt x="211" y="194"/>
                      <a:pt x="211" y="194"/>
                      <a:pt x="211" y="194"/>
                    </a:cubicBezTo>
                    <a:cubicBezTo>
                      <a:pt x="211" y="193"/>
                      <a:pt x="211" y="193"/>
                      <a:pt x="211" y="192"/>
                    </a:cubicBezTo>
                    <a:cubicBezTo>
                      <a:pt x="211" y="190"/>
                      <a:pt x="211" y="188"/>
                      <a:pt x="211" y="185"/>
                    </a:cubicBezTo>
                    <a:cubicBezTo>
                      <a:pt x="211" y="146"/>
                      <a:pt x="211" y="107"/>
                      <a:pt x="211" y="68"/>
                    </a:cubicBezTo>
                    <a:cubicBezTo>
                      <a:pt x="211" y="66"/>
                      <a:pt x="211" y="63"/>
                      <a:pt x="211" y="60"/>
                    </a:cubicBezTo>
                    <a:cubicBezTo>
                      <a:pt x="210" y="59"/>
                      <a:pt x="210" y="59"/>
                      <a:pt x="210" y="59"/>
                    </a:cubicBezTo>
                    <a:cubicBezTo>
                      <a:pt x="209" y="59"/>
                      <a:pt x="208" y="59"/>
                      <a:pt x="207" y="59"/>
                    </a:cubicBezTo>
                    <a:cubicBezTo>
                      <a:pt x="203" y="59"/>
                      <a:pt x="199" y="59"/>
                      <a:pt x="195" y="59"/>
                    </a:cubicBezTo>
                    <a:cubicBezTo>
                      <a:pt x="194" y="59"/>
                      <a:pt x="193" y="59"/>
                      <a:pt x="191" y="59"/>
                    </a:cubicBezTo>
                    <a:cubicBezTo>
                      <a:pt x="141" y="89"/>
                      <a:pt x="99" y="130"/>
                      <a:pt x="66" y="179"/>
                    </a:cubicBezTo>
                    <a:cubicBezTo>
                      <a:pt x="66" y="181"/>
                      <a:pt x="66" y="183"/>
                      <a:pt x="66" y="185"/>
                    </a:cubicBezTo>
                    <a:cubicBezTo>
                      <a:pt x="66" y="187"/>
                      <a:pt x="66" y="189"/>
                      <a:pt x="67" y="192"/>
                    </a:cubicBezTo>
                    <a:cubicBezTo>
                      <a:pt x="67" y="194"/>
                      <a:pt x="68" y="195"/>
                      <a:pt x="70" y="195"/>
                    </a:cubicBezTo>
                    <a:cubicBezTo>
                      <a:pt x="72" y="195"/>
                      <a:pt x="75" y="195"/>
                      <a:pt x="78" y="195"/>
                    </a:cubicBezTo>
                    <a:cubicBezTo>
                      <a:pt x="82" y="195"/>
                      <a:pt x="86" y="195"/>
                      <a:pt x="90" y="195"/>
                    </a:cubicBezTo>
                    <a:cubicBezTo>
                      <a:pt x="100" y="196"/>
                      <a:pt x="108" y="202"/>
                      <a:pt x="111" y="211"/>
                    </a:cubicBezTo>
                    <a:cubicBezTo>
                      <a:pt x="116" y="227"/>
                      <a:pt x="104" y="239"/>
                      <a:pt x="93" y="240"/>
                    </a:cubicBezTo>
                    <a:cubicBezTo>
                      <a:pt x="90" y="240"/>
                      <a:pt x="88" y="241"/>
                      <a:pt x="86" y="241"/>
                    </a:cubicBezTo>
                    <a:cubicBezTo>
                      <a:pt x="68" y="241"/>
                      <a:pt x="51" y="241"/>
                      <a:pt x="33" y="241"/>
                    </a:cubicBezTo>
                    <a:cubicBezTo>
                      <a:pt x="12" y="289"/>
                      <a:pt x="0" y="343"/>
                      <a:pt x="0" y="399"/>
                    </a:cubicBezTo>
                    <a:cubicBezTo>
                      <a:pt x="0" y="460"/>
                      <a:pt x="14" y="518"/>
                      <a:pt x="38" y="569"/>
                    </a:cubicBezTo>
                    <a:cubicBezTo>
                      <a:pt x="45" y="571"/>
                      <a:pt x="52" y="572"/>
                      <a:pt x="58" y="575"/>
                    </a:cubicBezTo>
                    <a:cubicBezTo>
                      <a:pt x="72" y="582"/>
                      <a:pt x="84" y="591"/>
                      <a:pt x="93" y="602"/>
                    </a:cubicBezTo>
                    <a:cubicBezTo>
                      <a:pt x="105" y="617"/>
                      <a:pt x="113" y="634"/>
                      <a:pt x="118" y="652"/>
                    </a:cubicBezTo>
                    <a:cubicBezTo>
                      <a:pt x="120" y="663"/>
                      <a:pt x="121" y="673"/>
                      <a:pt x="121" y="682"/>
                    </a:cubicBezTo>
                    <a:cubicBezTo>
                      <a:pt x="121" y="683"/>
                      <a:pt x="121" y="684"/>
                      <a:pt x="121" y="685"/>
                    </a:cubicBezTo>
                    <a:cubicBezTo>
                      <a:pt x="149" y="712"/>
                      <a:pt x="180" y="735"/>
                      <a:pt x="214" y="753"/>
                    </a:cubicBezTo>
                    <a:cubicBezTo>
                      <a:pt x="216" y="753"/>
                      <a:pt x="218" y="753"/>
                      <a:pt x="220" y="753"/>
                    </a:cubicBezTo>
                    <a:cubicBezTo>
                      <a:pt x="222" y="753"/>
                      <a:pt x="224" y="753"/>
                      <a:pt x="225" y="752"/>
                    </a:cubicBezTo>
                    <a:cubicBezTo>
                      <a:pt x="226" y="752"/>
                      <a:pt x="226" y="752"/>
                      <a:pt x="226" y="752"/>
                    </a:cubicBezTo>
                    <a:cubicBezTo>
                      <a:pt x="226" y="751"/>
                      <a:pt x="226" y="750"/>
                      <a:pt x="226" y="750"/>
                    </a:cubicBezTo>
                    <a:cubicBezTo>
                      <a:pt x="226" y="747"/>
                      <a:pt x="226" y="745"/>
                      <a:pt x="226" y="743"/>
                    </a:cubicBezTo>
                    <a:cubicBezTo>
                      <a:pt x="226" y="704"/>
                      <a:pt x="226" y="665"/>
                      <a:pt x="226" y="626"/>
                    </a:cubicBezTo>
                    <a:cubicBezTo>
                      <a:pt x="226" y="624"/>
                      <a:pt x="226" y="621"/>
                      <a:pt x="226" y="618"/>
                    </a:cubicBezTo>
                    <a:cubicBezTo>
                      <a:pt x="225" y="617"/>
                      <a:pt x="225" y="617"/>
                      <a:pt x="225" y="617"/>
                    </a:cubicBezTo>
                    <a:cubicBezTo>
                      <a:pt x="224" y="617"/>
                      <a:pt x="223" y="616"/>
                      <a:pt x="222" y="616"/>
                    </a:cubicBezTo>
                    <a:cubicBezTo>
                      <a:pt x="218" y="617"/>
                      <a:pt x="214" y="617"/>
                      <a:pt x="210" y="617"/>
                    </a:cubicBezTo>
                    <a:cubicBezTo>
                      <a:pt x="208" y="617"/>
                      <a:pt x="206" y="617"/>
                      <a:pt x="205" y="617"/>
                    </a:cubicBezTo>
                    <a:cubicBezTo>
                      <a:pt x="194" y="616"/>
                      <a:pt x="184" y="607"/>
                      <a:pt x="183" y="595"/>
                    </a:cubicBezTo>
                    <a:cubicBezTo>
                      <a:pt x="183" y="581"/>
                      <a:pt x="194" y="572"/>
                      <a:pt x="205" y="572"/>
                    </a:cubicBezTo>
                    <a:cubicBezTo>
                      <a:pt x="207" y="572"/>
                      <a:pt x="208" y="572"/>
                      <a:pt x="209" y="572"/>
                    </a:cubicBezTo>
                    <a:cubicBezTo>
                      <a:pt x="221" y="571"/>
                      <a:pt x="233" y="571"/>
                      <a:pt x="245" y="571"/>
                    </a:cubicBezTo>
                    <a:cubicBezTo>
                      <a:pt x="248" y="571"/>
                      <a:pt x="250" y="571"/>
                      <a:pt x="253" y="571"/>
                    </a:cubicBezTo>
                    <a:cubicBezTo>
                      <a:pt x="262" y="572"/>
                      <a:pt x="272" y="581"/>
                      <a:pt x="272" y="591"/>
                    </a:cubicBezTo>
                    <a:cubicBezTo>
                      <a:pt x="272" y="593"/>
                      <a:pt x="272" y="594"/>
                      <a:pt x="272" y="595"/>
                    </a:cubicBezTo>
                    <a:cubicBezTo>
                      <a:pt x="272" y="620"/>
                      <a:pt x="272" y="646"/>
                      <a:pt x="272" y="672"/>
                    </a:cubicBezTo>
                    <a:cubicBezTo>
                      <a:pt x="272" y="672"/>
                      <a:pt x="272" y="672"/>
                      <a:pt x="272" y="672"/>
                    </a:cubicBezTo>
                    <a:cubicBezTo>
                      <a:pt x="272" y="695"/>
                      <a:pt x="272" y="719"/>
                      <a:pt x="272" y="742"/>
                    </a:cubicBezTo>
                    <a:cubicBezTo>
                      <a:pt x="272" y="745"/>
                      <a:pt x="272" y="747"/>
                      <a:pt x="272" y="750"/>
                    </a:cubicBezTo>
                    <a:cubicBezTo>
                      <a:pt x="272" y="752"/>
                      <a:pt x="273" y="753"/>
                      <a:pt x="275" y="753"/>
                    </a:cubicBezTo>
                    <a:cubicBezTo>
                      <a:pt x="278" y="753"/>
                      <a:pt x="281" y="753"/>
                      <a:pt x="283" y="753"/>
                    </a:cubicBezTo>
                    <a:cubicBezTo>
                      <a:pt x="287" y="753"/>
                      <a:pt x="291" y="753"/>
                      <a:pt x="295" y="753"/>
                    </a:cubicBezTo>
                    <a:cubicBezTo>
                      <a:pt x="305" y="753"/>
                      <a:pt x="313" y="760"/>
                      <a:pt x="316" y="769"/>
                    </a:cubicBezTo>
                    <a:cubicBezTo>
                      <a:pt x="319" y="777"/>
                      <a:pt x="317" y="784"/>
                      <a:pt x="313" y="789"/>
                    </a:cubicBezTo>
                    <a:cubicBezTo>
                      <a:pt x="341" y="795"/>
                      <a:pt x="370" y="798"/>
                      <a:pt x="399" y="798"/>
                    </a:cubicBezTo>
                    <a:cubicBezTo>
                      <a:pt x="404" y="798"/>
                      <a:pt x="409" y="798"/>
                      <a:pt x="414" y="798"/>
                    </a:cubicBezTo>
                    <a:cubicBezTo>
                      <a:pt x="404" y="797"/>
                      <a:pt x="395" y="795"/>
                      <a:pt x="385" y="790"/>
                    </a:cubicBezTo>
                    <a:cubicBezTo>
                      <a:pt x="374" y="784"/>
                      <a:pt x="364" y="777"/>
                      <a:pt x="355" y="767"/>
                    </a:cubicBezTo>
                    <a:cubicBezTo>
                      <a:pt x="343" y="754"/>
                      <a:pt x="335" y="738"/>
                      <a:pt x="330" y="721"/>
                    </a:cubicBezTo>
                    <a:cubicBezTo>
                      <a:pt x="326" y="706"/>
                      <a:pt x="324" y="690"/>
                      <a:pt x="325" y="674"/>
                    </a:cubicBezTo>
                    <a:cubicBezTo>
                      <a:pt x="327" y="654"/>
                      <a:pt x="332" y="635"/>
                      <a:pt x="342" y="618"/>
                    </a:cubicBezTo>
                    <a:cubicBezTo>
                      <a:pt x="350" y="605"/>
                      <a:pt x="359" y="594"/>
                      <a:pt x="371" y="586"/>
                    </a:cubicBezTo>
                    <a:cubicBezTo>
                      <a:pt x="381" y="578"/>
                      <a:pt x="393" y="572"/>
                      <a:pt x="406" y="570"/>
                    </a:cubicBezTo>
                    <a:cubicBezTo>
                      <a:pt x="411" y="569"/>
                      <a:pt x="416" y="568"/>
                      <a:pt x="422" y="568"/>
                    </a:cubicBezTo>
                    <a:cubicBezTo>
                      <a:pt x="425" y="568"/>
                      <a:pt x="428" y="569"/>
                      <a:pt x="431" y="569"/>
                    </a:cubicBezTo>
                    <a:cubicBezTo>
                      <a:pt x="439" y="570"/>
                      <a:pt x="447" y="572"/>
                      <a:pt x="454" y="575"/>
                    </a:cubicBezTo>
                    <a:cubicBezTo>
                      <a:pt x="468" y="582"/>
                      <a:pt x="480" y="591"/>
                      <a:pt x="490" y="602"/>
                    </a:cubicBezTo>
                    <a:cubicBezTo>
                      <a:pt x="502" y="617"/>
                      <a:pt x="510" y="634"/>
                      <a:pt x="514" y="652"/>
                    </a:cubicBezTo>
                    <a:cubicBezTo>
                      <a:pt x="516" y="663"/>
                      <a:pt x="518" y="673"/>
                      <a:pt x="517" y="682"/>
                    </a:cubicBezTo>
                    <a:cubicBezTo>
                      <a:pt x="518" y="703"/>
                      <a:pt x="514" y="722"/>
                      <a:pt x="505" y="740"/>
                    </a:cubicBezTo>
                    <a:cubicBezTo>
                      <a:pt x="497" y="757"/>
                      <a:pt x="486" y="771"/>
                      <a:pt x="471" y="782"/>
                    </a:cubicBezTo>
                    <a:cubicBezTo>
                      <a:pt x="462" y="789"/>
                      <a:pt x="451" y="794"/>
                      <a:pt x="440" y="796"/>
                    </a:cubicBezTo>
                    <a:cubicBezTo>
                      <a:pt x="641" y="776"/>
                      <a:pt x="798" y="606"/>
                      <a:pt x="798" y="399"/>
                    </a:cubicBezTo>
                    <a:cubicBezTo>
                      <a:pt x="798" y="179"/>
                      <a:pt x="620" y="0"/>
                      <a:pt x="39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6" name="Freeform 1155"/>
              <p:cNvSpPr>
                <a:spLocks noEditPoints="1"/>
              </p:cNvSpPr>
              <p:nvPr/>
            </p:nvSpPr>
            <p:spPr bwMode="auto">
              <a:xfrm>
                <a:off x="4692650" y="133350"/>
                <a:ext cx="311150" cy="509588"/>
              </a:xfrm>
              <a:custGeom>
                <a:avLst/>
                <a:gdLst>
                  <a:gd name="T0" fmla="*/ 83 w 480"/>
                  <a:gd name="T1" fmla="*/ 672 h 785"/>
                  <a:gd name="T2" fmla="*/ 80 w 480"/>
                  <a:gd name="T3" fmla="*/ 639 h 785"/>
                  <a:gd name="T4" fmla="*/ 20 w 480"/>
                  <a:gd name="T5" fmla="*/ 562 h 785"/>
                  <a:gd name="T6" fmla="*/ 383 w 480"/>
                  <a:gd name="T7" fmla="*/ 740 h 785"/>
                  <a:gd name="T8" fmla="*/ 357 w 480"/>
                  <a:gd name="T9" fmla="*/ 729 h 785"/>
                  <a:gd name="T10" fmla="*/ 335 w 480"/>
                  <a:gd name="T11" fmla="*/ 686 h 785"/>
                  <a:gd name="T12" fmla="*/ 350 w 480"/>
                  <a:gd name="T13" fmla="*/ 619 h 785"/>
                  <a:gd name="T14" fmla="*/ 384 w 480"/>
                  <a:gd name="T15" fmla="*/ 601 h 785"/>
                  <a:gd name="T16" fmla="*/ 402 w 480"/>
                  <a:gd name="T17" fmla="*/ 606 h 785"/>
                  <a:gd name="T18" fmla="*/ 429 w 480"/>
                  <a:gd name="T19" fmla="*/ 645 h 785"/>
                  <a:gd name="T20" fmla="*/ 425 w 480"/>
                  <a:gd name="T21" fmla="*/ 708 h 785"/>
                  <a:gd name="T22" fmla="*/ 397 w 480"/>
                  <a:gd name="T23" fmla="*/ 737 h 785"/>
                  <a:gd name="T24" fmla="*/ 384 w 480"/>
                  <a:gd name="T25" fmla="*/ 555 h 785"/>
                  <a:gd name="T26" fmla="*/ 333 w 480"/>
                  <a:gd name="T27" fmla="*/ 573 h 785"/>
                  <a:gd name="T28" fmla="*/ 287 w 480"/>
                  <a:gd name="T29" fmla="*/ 661 h 785"/>
                  <a:gd name="T30" fmla="*/ 317 w 480"/>
                  <a:gd name="T31" fmla="*/ 754 h 785"/>
                  <a:gd name="T32" fmla="*/ 376 w 480"/>
                  <a:gd name="T33" fmla="*/ 785 h 785"/>
                  <a:gd name="T34" fmla="*/ 433 w 480"/>
                  <a:gd name="T35" fmla="*/ 769 h 785"/>
                  <a:gd name="T36" fmla="*/ 479 w 480"/>
                  <a:gd name="T37" fmla="*/ 669 h 785"/>
                  <a:gd name="T38" fmla="*/ 452 w 480"/>
                  <a:gd name="T39" fmla="*/ 589 h 785"/>
                  <a:gd name="T40" fmla="*/ 393 w 480"/>
                  <a:gd name="T41" fmla="*/ 556 h 785"/>
                  <a:gd name="T42" fmla="*/ 256 w 480"/>
                  <a:gd name="T43" fmla="*/ 466 h 785"/>
                  <a:gd name="T44" fmla="*/ 230 w 480"/>
                  <a:gd name="T45" fmla="*/ 455 h 785"/>
                  <a:gd name="T46" fmla="*/ 208 w 480"/>
                  <a:gd name="T47" fmla="*/ 413 h 785"/>
                  <a:gd name="T48" fmla="*/ 223 w 480"/>
                  <a:gd name="T49" fmla="*/ 346 h 785"/>
                  <a:gd name="T50" fmla="*/ 256 w 480"/>
                  <a:gd name="T51" fmla="*/ 328 h 785"/>
                  <a:gd name="T52" fmla="*/ 274 w 480"/>
                  <a:gd name="T53" fmla="*/ 333 h 785"/>
                  <a:gd name="T54" fmla="*/ 302 w 480"/>
                  <a:gd name="T55" fmla="*/ 371 h 785"/>
                  <a:gd name="T56" fmla="*/ 298 w 480"/>
                  <a:gd name="T57" fmla="*/ 434 h 785"/>
                  <a:gd name="T58" fmla="*/ 270 w 480"/>
                  <a:gd name="T59" fmla="*/ 463 h 785"/>
                  <a:gd name="T60" fmla="*/ 256 w 480"/>
                  <a:gd name="T61" fmla="*/ 282 h 785"/>
                  <a:gd name="T62" fmla="*/ 205 w 480"/>
                  <a:gd name="T63" fmla="*/ 299 h 785"/>
                  <a:gd name="T64" fmla="*/ 160 w 480"/>
                  <a:gd name="T65" fmla="*/ 388 h 785"/>
                  <a:gd name="T66" fmla="*/ 190 w 480"/>
                  <a:gd name="T67" fmla="*/ 481 h 785"/>
                  <a:gd name="T68" fmla="*/ 256 w 480"/>
                  <a:gd name="T69" fmla="*/ 512 h 785"/>
                  <a:gd name="T70" fmla="*/ 306 w 480"/>
                  <a:gd name="T71" fmla="*/ 496 h 785"/>
                  <a:gd name="T72" fmla="*/ 352 w 480"/>
                  <a:gd name="T73" fmla="*/ 396 h 785"/>
                  <a:gd name="T74" fmla="*/ 324 w 480"/>
                  <a:gd name="T75" fmla="*/ 316 h 785"/>
                  <a:gd name="T76" fmla="*/ 265 w 480"/>
                  <a:gd name="T77" fmla="*/ 282 h 785"/>
                  <a:gd name="T78" fmla="*/ 384 w 480"/>
                  <a:gd name="T79" fmla="*/ 184 h 785"/>
                  <a:gd name="T80" fmla="*/ 358 w 480"/>
                  <a:gd name="T81" fmla="*/ 173 h 785"/>
                  <a:gd name="T82" fmla="*/ 336 w 480"/>
                  <a:gd name="T83" fmla="*/ 131 h 785"/>
                  <a:gd name="T84" fmla="*/ 351 w 480"/>
                  <a:gd name="T85" fmla="*/ 64 h 785"/>
                  <a:gd name="T86" fmla="*/ 384 w 480"/>
                  <a:gd name="T87" fmla="*/ 46 h 785"/>
                  <a:gd name="T88" fmla="*/ 402 w 480"/>
                  <a:gd name="T89" fmla="*/ 51 h 785"/>
                  <a:gd name="T90" fmla="*/ 430 w 480"/>
                  <a:gd name="T91" fmla="*/ 89 h 785"/>
                  <a:gd name="T92" fmla="*/ 425 w 480"/>
                  <a:gd name="T93" fmla="*/ 152 h 785"/>
                  <a:gd name="T94" fmla="*/ 398 w 480"/>
                  <a:gd name="T95" fmla="*/ 181 h 785"/>
                  <a:gd name="T96" fmla="*/ 384 w 480"/>
                  <a:gd name="T97" fmla="*/ 0 h 785"/>
                  <a:gd name="T98" fmla="*/ 333 w 480"/>
                  <a:gd name="T99" fmla="*/ 17 h 785"/>
                  <a:gd name="T100" fmla="*/ 288 w 480"/>
                  <a:gd name="T101" fmla="*/ 106 h 785"/>
                  <a:gd name="T102" fmla="*/ 318 w 480"/>
                  <a:gd name="T103" fmla="*/ 199 h 785"/>
                  <a:gd name="T104" fmla="*/ 384 w 480"/>
                  <a:gd name="T105" fmla="*/ 230 h 785"/>
                  <a:gd name="T106" fmla="*/ 434 w 480"/>
                  <a:gd name="T107" fmla="*/ 214 h 785"/>
                  <a:gd name="T108" fmla="*/ 480 w 480"/>
                  <a:gd name="T109" fmla="*/ 114 h 785"/>
                  <a:gd name="T110" fmla="*/ 452 w 480"/>
                  <a:gd name="T111" fmla="*/ 34 h 785"/>
                  <a:gd name="T112" fmla="*/ 393 w 480"/>
                  <a:gd name="T113"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785">
                    <a:moveTo>
                      <a:pt x="0" y="556"/>
                    </a:moveTo>
                    <a:cubicBezTo>
                      <a:pt x="21" y="600"/>
                      <a:pt x="49" y="639"/>
                      <a:pt x="83" y="672"/>
                    </a:cubicBezTo>
                    <a:cubicBezTo>
                      <a:pt x="83" y="671"/>
                      <a:pt x="83" y="670"/>
                      <a:pt x="83" y="669"/>
                    </a:cubicBezTo>
                    <a:cubicBezTo>
                      <a:pt x="83" y="660"/>
                      <a:pt x="82" y="650"/>
                      <a:pt x="80" y="639"/>
                    </a:cubicBezTo>
                    <a:cubicBezTo>
                      <a:pt x="75" y="621"/>
                      <a:pt x="67" y="604"/>
                      <a:pt x="55" y="589"/>
                    </a:cubicBezTo>
                    <a:cubicBezTo>
                      <a:pt x="46" y="578"/>
                      <a:pt x="34" y="569"/>
                      <a:pt x="20" y="562"/>
                    </a:cubicBezTo>
                    <a:cubicBezTo>
                      <a:pt x="14" y="559"/>
                      <a:pt x="7" y="558"/>
                      <a:pt x="0" y="556"/>
                    </a:cubicBezTo>
                    <a:moveTo>
                      <a:pt x="383" y="740"/>
                    </a:moveTo>
                    <a:cubicBezTo>
                      <a:pt x="379" y="740"/>
                      <a:pt x="374" y="739"/>
                      <a:pt x="370" y="737"/>
                    </a:cubicBezTo>
                    <a:cubicBezTo>
                      <a:pt x="365" y="735"/>
                      <a:pt x="361" y="732"/>
                      <a:pt x="357" y="729"/>
                    </a:cubicBezTo>
                    <a:cubicBezTo>
                      <a:pt x="352" y="724"/>
                      <a:pt x="348" y="719"/>
                      <a:pt x="345" y="713"/>
                    </a:cubicBezTo>
                    <a:cubicBezTo>
                      <a:pt x="340" y="705"/>
                      <a:pt x="337" y="696"/>
                      <a:pt x="335" y="686"/>
                    </a:cubicBezTo>
                    <a:cubicBezTo>
                      <a:pt x="333" y="672"/>
                      <a:pt x="334" y="657"/>
                      <a:pt x="338" y="642"/>
                    </a:cubicBezTo>
                    <a:cubicBezTo>
                      <a:pt x="341" y="634"/>
                      <a:pt x="345" y="626"/>
                      <a:pt x="350" y="619"/>
                    </a:cubicBezTo>
                    <a:cubicBezTo>
                      <a:pt x="354" y="615"/>
                      <a:pt x="359" y="610"/>
                      <a:pt x="364" y="607"/>
                    </a:cubicBezTo>
                    <a:cubicBezTo>
                      <a:pt x="370" y="603"/>
                      <a:pt x="377" y="601"/>
                      <a:pt x="384" y="601"/>
                    </a:cubicBezTo>
                    <a:cubicBezTo>
                      <a:pt x="384" y="601"/>
                      <a:pt x="385" y="601"/>
                      <a:pt x="385" y="601"/>
                    </a:cubicBezTo>
                    <a:cubicBezTo>
                      <a:pt x="391" y="602"/>
                      <a:pt x="397" y="603"/>
                      <a:pt x="402" y="606"/>
                    </a:cubicBezTo>
                    <a:cubicBezTo>
                      <a:pt x="408" y="610"/>
                      <a:pt x="413" y="614"/>
                      <a:pt x="417" y="620"/>
                    </a:cubicBezTo>
                    <a:cubicBezTo>
                      <a:pt x="423" y="627"/>
                      <a:pt x="427" y="636"/>
                      <a:pt x="429" y="645"/>
                    </a:cubicBezTo>
                    <a:cubicBezTo>
                      <a:pt x="432" y="653"/>
                      <a:pt x="433" y="662"/>
                      <a:pt x="433" y="670"/>
                    </a:cubicBezTo>
                    <a:cubicBezTo>
                      <a:pt x="433" y="683"/>
                      <a:pt x="430" y="696"/>
                      <a:pt x="425" y="708"/>
                    </a:cubicBezTo>
                    <a:cubicBezTo>
                      <a:pt x="421" y="715"/>
                      <a:pt x="417" y="722"/>
                      <a:pt x="411" y="728"/>
                    </a:cubicBezTo>
                    <a:cubicBezTo>
                      <a:pt x="407" y="731"/>
                      <a:pt x="402" y="735"/>
                      <a:pt x="397" y="737"/>
                    </a:cubicBezTo>
                    <a:cubicBezTo>
                      <a:pt x="393" y="739"/>
                      <a:pt x="388" y="740"/>
                      <a:pt x="383" y="740"/>
                    </a:cubicBezTo>
                    <a:moveTo>
                      <a:pt x="384" y="555"/>
                    </a:moveTo>
                    <a:cubicBezTo>
                      <a:pt x="378" y="555"/>
                      <a:pt x="373" y="556"/>
                      <a:pt x="368" y="557"/>
                    </a:cubicBezTo>
                    <a:cubicBezTo>
                      <a:pt x="355" y="559"/>
                      <a:pt x="343" y="565"/>
                      <a:pt x="333" y="573"/>
                    </a:cubicBezTo>
                    <a:cubicBezTo>
                      <a:pt x="321" y="581"/>
                      <a:pt x="312" y="592"/>
                      <a:pt x="304" y="605"/>
                    </a:cubicBezTo>
                    <a:cubicBezTo>
                      <a:pt x="294" y="622"/>
                      <a:pt x="289" y="641"/>
                      <a:pt x="287" y="661"/>
                    </a:cubicBezTo>
                    <a:cubicBezTo>
                      <a:pt x="286" y="677"/>
                      <a:pt x="288" y="693"/>
                      <a:pt x="292" y="708"/>
                    </a:cubicBezTo>
                    <a:cubicBezTo>
                      <a:pt x="297" y="725"/>
                      <a:pt x="305" y="741"/>
                      <a:pt x="317" y="754"/>
                    </a:cubicBezTo>
                    <a:cubicBezTo>
                      <a:pt x="326" y="764"/>
                      <a:pt x="336" y="771"/>
                      <a:pt x="347" y="777"/>
                    </a:cubicBezTo>
                    <a:cubicBezTo>
                      <a:pt x="357" y="782"/>
                      <a:pt x="366" y="784"/>
                      <a:pt x="376" y="785"/>
                    </a:cubicBezTo>
                    <a:cubicBezTo>
                      <a:pt x="385" y="785"/>
                      <a:pt x="393" y="784"/>
                      <a:pt x="402" y="783"/>
                    </a:cubicBezTo>
                    <a:cubicBezTo>
                      <a:pt x="413" y="781"/>
                      <a:pt x="424" y="776"/>
                      <a:pt x="433" y="769"/>
                    </a:cubicBezTo>
                    <a:cubicBezTo>
                      <a:pt x="448" y="758"/>
                      <a:pt x="459" y="744"/>
                      <a:pt x="467" y="727"/>
                    </a:cubicBezTo>
                    <a:cubicBezTo>
                      <a:pt x="476" y="709"/>
                      <a:pt x="480" y="690"/>
                      <a:pt x="479" y="669"/>
                    </a:cubicBezTo>
                    <a:cubicBezTo>
                      <a:pt x="480" y="660"/>
                      <a:pt x="478" y="650"/>
                      <a:pt x="476" y="639"/>
                    </a:cubicBezTo>
                    <a:cubicBezTo>
                      <a:pt x="472" y="621"/>
                      <a:pt x="464" y="604"/>
                      <a:pt x="452" y="589"/>
                    </a:cubicBezTo>
                    <a:cubicBezTo>
                      <a:pt x="442" y="578"/>
                      <a:pt x="430" y="569"/>
                      <a:pt x="416" y="562"/>
                    </a:cubicBezTo>
                    <a:cubicBezTo>
                      <a:pt x="409" y="559"/>
                      <a:pt x="401" y="557"/>
                      <a:pt x="393" y="556"/>
                    </a:cubicBezTo>
                    <a:cubicBezTo>
                      <a:pt x="390" y="556"/>
                      <a:pt x="387" y="555"/>
                      <a:pt x="384" y="555"/>
                    </a:cubicBezTo>
                    <a:moveTo>
                      <a:pt x="256" y="466"/>
                    </a:moveTo>
                    <a:cubicBezTo>
                      <a:pt x="251" y="466"/>
                      <a:pt x="247" y="465"/>
                      <a:pt x="242" y="464"/>
                    </a:cubicBezTo>
                    <a:cubicBezTo>
                      <a:pt x="238" y="462"/>
                      <a:pt x="234" y="459"/>
                      <a:pt x="230" y="455"/>
                    </a:cubicBezTo>
                    <a:cubicBezTo>
                      <a:pt x="224" y="451"/>
                      <a:pt x="220" y="446"/>
                      <a:pt x="217" y="440"/>
                    </a:cubicBezTo>
                    <a:cubicBezTo>
                      <a:pt x="212" y="431"/>
                      <a:pt x="209" y="422"/>
                      <a:pt x="208" y="413"/>
                    </a:cubicBezTo>
                    <a:cubicBezTo>
                      <a:pt x="205" y="398"/>
                      <a:pt x="206" y="383"/>
                      <a:pt x="211" y="369"/>
                    </a:cubicBezTo>
                    <a:cubicBezTo>
                      <a:pt x="213" y="360"/>
                      <a:pt x="217" y="353"/>
                      <a:pt x="223" y="346"/>
                    </a:cubicBezTo>
                    <a:cubicBezTo>
                      <a:pt x="227" y="341"/>
                      <a:pt x="231" y="337"/>
                      <a:pt x="236" y="334"/>
                    </a:cubicBezTo>
                    <a:cubicBezTo>
                      <a:pt x="243" y="330"/>
                      <a:pt x="249" y="328"/>
                      <a:pt x="256" y="328"/>
                    </a:cubicBezTo>
                    <a:cubicBezTo>
                      <a:pt x="257" y="328"/>
                      <a:pt x="257" y="328"/>
                      <a:pt x="258" y="328"/>
                    </a:cubicBezTo>
                    <a:cubicBezTo>
                      <a:pt x="263" y="328"/>
                      <a:pt x="269" y="330"/>
                      <a:pt x="274" y="333"/>
                    </a:cubicBezTo>
                    <a:cubicBezTo>
                      <a:pt x="280" y="336"/>
                      <a:pt x="285" y="341"/>
                      <a:pt x="289" y="346"/>
                    </a:cubicBezTo>
                    <a:cubicBezTo>
                      <a:pt x="295" y="354"/>
                      <a:pt x="299" y="362"/>
                      <a:pt x="302" y="371"/>
                    </a:cubicBezTo>
                    <a:cubicBezTo>
                      <a:pt x="304" y="380"/>
                      <a:pt x="305" y="388"/>
                      <a:pt x="305" y="397"/>
                    </a:cubicBezTo>
                    <a:cubicBezTo>
                      <a:pt x="305" y="410"/>
                      <a:pt x="303" y="422"/>
                      <a:pt x="298" y="434"/>
                    </a:cubicBezTo>
                    <a:cubicBezTo>
                      <a:pt x="294" y="442"/>
                      <a:pt x="289" y="449"/>
                      <a:pt x="283" y="454"/>
                    </a:cubicBezTo>
                    <a:cubicBezTo>
                      <a:pt x="279" y="458"/>
                      <a:pt x="275" y="461"/>
                      <a:pt x="270" y="463"/>
                    </a:cubicBezTo>
                    <a:cubicBezTo>
                      <a:pt x="265" y="465"/>
                      <a:pt x="260" y="466"/>
                      <a:pt x="256" y="466"/>
                    </a:cubicBezTo>
                    <a:moveTo>
                      <a:pt x="256" y="282"/>
                    </a:moveTo>
                    <a:cubicBezTo>
                      <a:pt x="251" y="282"/>
                      <a:pt x="246" y="282"/>
                      <a:pt x="241" y="283"/>
                    </a:cubicBezTo>
                    <a:cubicBezTo>
                      <a:pt x="228" y="286"/>
                      <a:pt x="216" y="291"/>
                      <a:pt x="205" y="299"/>
                    </a:cubicBezTo>
                    <a:cubicBezTo>
                      <a:pt x="193" y="308"/>
                      <a:pt x="184" y="319"/>
                      <a:pt x="177" y="331"/>
                    </a:cubicBezTo>
                    <a:cubicBezTo>
                      <a:pt x="166" y="349"/>
                      <a:pt x="161" y="368"/>
                      <a:pt x="160" y="388"/>
                    </a:cubicBezTo>
                    <a:cubicBezTo>
                      <a:pt x="159" y="404"/>
                      <a:pt x="160" y="419"/>
                      <a:pt x="165" y="435"/>
                    </a:cubicBezTo>
                    <a:cubicBezTo>
                      <a:pt x="170" y="452"/>
                      <a:pt x="178" y="467"/>
                      <a:pt x="190" y="481"/>
                    </a:cubicBezTo>
                    <a:cubicBezTo>
                      <a:pt x="198" y="490"/>
                      <a:pt x="208" y="498"/>
                      <a:pt x="220" y="504"/>
                    </a:cubicBezTo>
                    <a:cubicBezTo>
                      <a:pt x="231" y="509"/>
                      <a:pt x="243" y="512"/>
                      <a:pt x="256" y="512"/>
                    </a:cubicBezTo>
                    <a:cubicBezTo>
                      <a:pt x="260" y="512"/>
                      <a:pt x="265" y="512"/>
                      <a:pt x="269" y="511"/>
                    </a:cubicBezTo>
                    <a:cubicBezTo>
                      <a:pt x="283" y="509"/>
                      <a:pt x="295" y="503"/>
                      <a:pt x="306" y="496"/>
                    </a:cubicBezTo>
                    <a:cubicBezTo>
                      <a:pt x="321" y="484"/>
                      <a:pt x="332" y="470"/>
                      <a:pt x="340" y="454"/>
                    </a:cubicBezTo>
                    <a:cubicBezTo>
                      <a:pt x="348" y="435"/>
                      <a:pt x="352" y="417"/>
                      <a:pt x="352" y="396"/>
                    </a:cubicBezTo>
                    <a:cubicBezTo>
                      <a:pt x="352" y="387"/>
                      <a:pt x="351" y="376"/>
                      <a:pt x="349" y="366"/>
                    </a:cubicBezTo>
                    <a:cubicBezTo>
                      <a:pt x="344" y="347"/>
                      <a:pt x="336" y="330"/>
                      <a:pt x="324" y="316"/>
                    </a:cubicBezTo>
                    <a:cubicBezTo>
                      <a:pt x="315" y="304"/>
                      <a:pt x="303" y="295"/>
                      <a:pt x="289" y="289"/>
                    </a:cubicBezTo>
                    <a:cubicBezTo>
                      <a:pt x="281" y="285"/>
                      <a:pt x="273" y="283"/>
                      <a:pt x="265" y="282"/>
                    </a:cubicBezTo>
                    <a:cubicBezTo>
                      <a:pt x="262" y="282"/>
                      <a:pt x="259" y="282"/>
                      <a:pt x="256" y="282"/>
                    </a:cubicBezTo>
                    <a:moveTo>
                      <a:pt x="384" y="184"/>
                    </a:moveTo>
                    <a:cubicBezTo>
                      <a:pt x="379" y="184"/>
                      <a:pt x="375" y="183"/>
                      <a:pt x="370" y="182"/>
                    </a:cubicBezTo>
                    <a:cubicBezTo>
                      <a:pt x="366" y="180"/>
                      <a:pt x="361" y="177"/>
                      <a:pt x="358" y="173"/>
                    </a:cubicBezTo>
                    <a:cubicBezTo>
                      <a:pt x="352" y="169"/>
                      <a:pt x="348" y="164"/>
                      <a:pt x="345" y="158"/>
                    </a:cubicBezTo>
                    <a:cubicBezTo>
                      <a:pt x="340" y="149"/>
                      <a:pt x="337" y="140"/>
                      <a:pt x="336" y="131"/>
                    </a:cubicBezTo>
                    <a:cubicBezTo>
                      <a:pt x="333" y="116"/>
                      <a:pt x="334" y="101"/>
                      <a:pt x="339" y="87"/>
                    </a:cubicBezTo>
                    <a:cubicBezTo>
                      <a:pt x="341" y="78"/>
                      <a:pt x="345" y="71"/>
                      <a:pt x="351" y="64"/>
                    </a:cubicBezTo>
                    <a:cubicBezTo>
                      <a:pt x="354" y="59"/>
                      <a:pt x="359" y="55"/>
                      <a:pt x="364" y="52"/>
                    </a:cubicBezTo>
                    <a:cubicBezTo>
                      <a:pt x="370" y="48"/>
                      <a:pt x="377" y="46"/>
                      <a:pt x="384" y="46"/>
                    </a:cubicBezTo>
                    <a:cubicBezTo>
                      <a:pt x="385" y="46"/>
                      <a:pt x="385" y="46"/>
                      <a:pt x="385" y="46"/>
                    </a:cubicBezTo>
                    <a:cubicBezTo>
                      <a:pt x="391" y="46"/>
                      <a:pt x="397" y="48"/>
                      <a:pt x="402" y="51"/>
                    </a:cubicBezTo>
                    <a:cubicBezTo>
                      <a:pt x="408" y="54"/>
                      <a:pt x="413" y="59"/>
                      <a:pt x="417" y="64"/>
                    </a:cubicBezTo>
                    <a:cubicBezTo>
                      <a:pt x="423" y="72"/>
                      <a:pt x="427" y="80"/>
                      <a:pt x="430" y="89"/>
                    </a:cubicBezTo>
                    <a:cubicBezTo>
                      <a:pt x="432" y="98"/>
                      <a:pt x="433" y="106"/>
                      <a:pt x="433" y="115"/>
                    </a:cubicBezTo>
                    <a:cubicBezTo>
                      <a:pt x="433" y="128"/>
                      <a:pt x="431" y="140"/>
                      <a:pt x="425" y="152"/>
                    </a:cubicBezTo>
                    <a:cubicBezTo>
                      <a:pt x="422" y="160"/>
                      <a:pt x="417" y="167"/>
                      <a:pt x="411" y="172"/>
                    </a:cubicBezTo>
                    <a:cubicBezTo>
                      <a:pt x="407" y="176"/>
                      <a:pt x="403" y="179"/>
                      <a:pt x="398" y="181"/>
                    </a:cubicBezTo>
                    <a:cubicBezTo>
                      <a:pt x="393" y="183"/>
                      <a:pt x="388" y="184"/>
                      <a:pt x="384" y="184"/>
                    </a:cubicBezTo>
                    <a:moveTo>
                      <a:pt x="384" y="0"/>
                    </a:moveTo>
                    <a:cubicBezTo>
                      <a:pt x="379" y="0"/>
                      <a:pt x="374" y="0"/>
                      <a:pt x="369" y="1"/>
                    </a:cubicBezTo>
                    <a:cubicBezTo>
                      <a:pt x="356" y="4"/>
                      <a:pt x="344" y="9"/>
                      <a:pt x="333" y="17"/>
                    </a:cubicBezTo>
                    <a:cubicBezTo>
                      <a:pt x="321" y="26"/>
                      <a:pt x="312" y="37"/>
                      <a:pt x="305" y="49"/>
                    </a:cubicBezTo>
                    <a:cubicBezTo>
                      <a:pt x="294" y="67"/>
                      <a:pt x="289" y="86"/>
                      <a:pt x="288" y="106"/>
                    </a:cubicBezTo>
                    <a:cubicBezTo>
                      <a:pt x="287" y="122"/>
                      <a:pt x="288" y="137"/>
                      <a:pt x="293" y="153"/>
                    </a:cubicBezTo>
                    <a:cubicBezTo>
                      <a:pt x="298" y="170"/>
                      <a:pt x="306" y="185"/>
                      <a:pt x="318" y="199"/>
                    </a:cubicBezTo>
                    <a:cubicBezTo>
                      <a:pt x="326" y="208"/>
                      <a:pt x="336" y="216"/>
                      <a:pt x="348" y="222"/>
                    </a:cubicBezTo>
                    <a:cubicBezTo>
                      <a:pt x="359" y="227"/>
                      <a:pt x="371" y="230"/>
                      <a:pt x="384" y="230"/>
                    </a:cubicBezTo>
                    <a:cubicBezTo>
                      <a:pt x="388" y="230"/>
                      <a:pt x="393" y="230"/>
                      <a:pt x="397" y="229"/>
                    </a:cubicBezTo>
                    <a:cubicBezTo>
                      <a:pt x="411" y="227"/>
                      <a:pt x="423" y="221"/>
                      <a:pt x="434" y="214"/>
                    </a:cubicBezTo>
                    <a:cubicBezTo>
                      <a:pt x="449" y="202"/>
                      <a:pt x="460" y="188"/>
                      <a:pt x="468" y="172"/>
                    </a:cubicBezTo>
                    <a:cubicBezTo>
                      <a:pt x="476" y="153"/>
                      <a:pt x="480" y="135"/>
                      <a:pt x="480" y="114"/>
                    </a:cubicBezTo>
                    <a:cubicBezTo>
                      <a:pt x="480" y="105"/>
                      <a:pt x="479" y="94"/>
                      <a:pt x="476" y="84"/>
                    </a:cubicBezTo>
                    <a:cubicBezTo>
                      <a:pt x="472" y="65"/>
                      <a:pt x="464" y="48"/>
                      <a:pt x="452" y="34"/>
                    </a:cubicBezTo>
                    <a:cubicBezTo>
                      <a:pt x="442" y="22"/>
                      <a:pt x="431" y="13"/>
                      <a:pt x="417" y="7"/>
                    </a:cubicBezTo>
                    <a:cubicBezTo>
                      <a:pt x="409" y="3"/>
                      <a:pt x="401" y="1"/>
                      <a:pt x="393" y="0"/>
                    </a:cubicBezTo>
                    <a:cubicBezTo>
                      <a:pt x="390" y="0"/>
                      <a:pt x="387" y="0"/>
                      <a:pt x="384" y="0"/>
                    </a:cubicBezTo>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7" name="Freeform 1156"/>
              <p:cNvSpPr>
                <a:spLocks noEditPoints="1"/>
              </p:cNvSpPr>
              <p:nvPr/>
            </p:nvSpPr>
            <p:spPr bwMode="auto">
              <a:xfrm>
                <a:off x="4689475" y="142875"/>
                <a:ext cx="482600" cy="493713"/>
              </a:xfrm>
              <a:custGeom>
                <a:avLst/>
                <a:gdLst>
                  <a:gd name="T0" fmla="*/ 172 w 744"/>
                  <a:gd name="T1" fmla="*/ 545 h 762"/>
                  <a:gd name="T2" fmla="*/ 177 w 744"/>
                  <a:gd name="T3" fmla="*/ 590 h 762"/>
                  <a:gd name="T4" fmla="*/ 193 w 744"/>
                  <a:gd name="T5" fmla="*/ 591 h 762"/>
                  <a:gd name="T6" fmla="*/ 193 w 744"/>
                  <a:gd name="T7" fmla="*/ 723 h 762"/>
                  <a:gd name="T8" fmla="*/ 187 w 744"/>
                  <a:gd name="T9" fmla="*/ 726 h 762"/>
                  <a:gd name="T10" fmla="*/ 283 w 744"/>
                  <a:gd name="T11" fmla="*/ 742 h 762"/>
                  <a:gd name="T12" fmla="*/ 242 w 744"/>
                  <a:gd name="T13" fmla="*/ 726 h 762"/>
                  <a:gd name="T14" fmla="*/ 239 w 744"/>
                  <a:gd name="T15" fmla="*/ 645 h 762"/>
                  <a:gd name="T16" fmla="*/ 239 w 744"/>
                  <a:gd name="T17" fmla="*/ 564 h 762"/>
                  <a:gd name="T18" fmla="*/ 86 w 744"/>
                  <a:gd name="T19" fmla="*/ 269 h 762"/>
                  <a:gd name="T20" fmla="*/ 25 w 744"/>
                  <a:gd name="T21" fmla="*/ 293 h 762"/>
                  <a:gd name="T22" fmla="*/ 64 w 744"/>
                  <a:gd name="T23" fmla="*/ 315 h 762"/>
                  <a:gd name="T24" fmla="*/ 68 w 744"/>
                  <a:gd name="T25" fmla="*/ 325 h 762"/>
                  <a:gd name="T26" fmla="*/ 67 w 744"/>
                  <a:gd name="T27" fmla="*/ 450 h 762"/>
                  <a:gd name="T28" fmla="*/ 44 w 744"/>
                  <a:gd name="T29" fmla="*/ 451 h 762"/>
                  <a:gd name="T30" fmla="*/ 40 w 744"/>
                  <a:gd name="T31" fmla="*/ 496 h 762"/>
                  <a:gd name="T32" fmla="*/ 140 w 744"/>
                  <a:gd name="T33" fmla="*/ 496 h 762"/>
                  <a:gd name="T34" fmla="*/ 125 w 744"/>
                  <a:gd name="T35" fmla="*/ 451 h 762"/>
                  <a:gd name="T36" fmla="*/ 114 w 744"/>
                  <a:gd name="T37" fmla="*/ 441 h 762"/>
                  <a:gd name="T38" fmla="*/ 114 w 744"/>
                  <a:gd name="T39" fmla="*/ 293 h 762"/>
                  <a:gd name="T40" fmla="*/ 86 w 744"/>
                  <a:gd name="T41" fmla="*/ 269 h 762"/>
                  <a:gd name="T42" fmla="*/ 433 w 744"/>
                  <a:gd name="T43" fmla="*/ 270 h 762"/>
                  <a:gd name="T44" fmla="*/ 437 w 744"/>
                  <a:gd name="T45" fmla="*/ 315 h 762"/>
                  <a:gd name="T46" fmla="*/ 453 w 744"/>
                  <a:gd name="T47" fmla="*/ 316 h 762"/>
                  <a:gd name="T48" fmla="*/ 453 w 744"/>
                  <a:gd name="T49" fmla="*/ 448 h 762"/>
                  <a:gd name="T50" fmla="*/ 448 w 744"/>
                  <a:gd name="T51" fmla="*/ 451 h 762"/>
                  <a:gd name="T52" fmla="*/ 406 w 744"/>
                  <a:gd name="T53" fmla="*/ 478 h 762"/>
                  <a:gd name="T54" fmla="*/ 518 w 744"/>
                  <a:gd name="T55" fmla="*/ 497 h 762"/>
                  <a:gd name="T56" fmla="*/ 523 w 744"/>
                  <a:gd name="T57" fmla="*/ 451 h 762"/>
                  <a:gd name="T58" fmla="*/ 499 w 744"/>
                  <a:gd name="T59" fmla="*/ 448 h 762"/>
                  <a:gd name="T60" fmla="*/ 499 w 744"/>
                  <a:gd name="T61" fmla="*/ 370 h 762"/>
                  <a:gd name="T62" fmla="*/ 480 w 744"/>
                  <a:gd name="T63" fmla="*/ 270 h 762"/>
                  <a:gd name="T64" fmla="*/ 632 w 744"/>
                  <a:gd name="T65" fmla="*/ 270 h 762"/>
                  <a:gd name="T66" fmla="*/ 628 w 744"/>
                  <a:gd name="T67" fmla="*/ 315 h 762"/>
                  <a:gd name="T68" fmla="*/ 648 w 744"/>
                  <a:gd name="T69" fmla="*/ 315 h 762"/>
                  <a:gd name="T70" fmla="*/ 650 w 744"/>
                  <a:gd name="T71" fmla="*/ 442 h 762"/>
                  <a:gd name="T72" fmla="*/ 648 w 744"/>
                  <a:gd name="T73" fmla="*/ 451 h 762"/>
                  <a:gd name="T74" fmla="*/ 616 w 744"/>
                  <a:gd name="T75" fmla="*/ 454 h 762"/>
                  <a:gd name="T76" fmla="*/ 628 w 744"/>
                  <a:gd name="T77" fmla="*/ 497 h 762"/>
                  <a:gd name="T78" fmla="*/ 740 w 744"/>
                  <a:gd name="T79" fmla="*/ 468 h 762"/>
                  <a:gd name="T80" fmla="*/ 699 w 744"/>
                  <a:gd name="T81" fmla="*/ 451 h 762"/>
                  <a:gd name="T82" fmla="*/ 695 w 744"/>
                  <a:gd name="T83" fmla="*/ 370 h 762"/>
                  <a:gd name="T84" fmla="*/ 696 w 744"/>
                  <a:gd name="T85" fmla="*/ 290 h 762"/>
                  <a:gd name="T86" fmla="*/ 33 w 744"/>
                  <a:gd name="T87" fmla="*/ 152 h 762"/>
                  <a:gd name="T88" fmla="*/ 60 w 744"/>
                  <a:gd name="T89" fmla="*/ 213 h 762"/>
                  <a:gd name="T90" fmla="*/ 45 w 744"/>
                  <a:gd name="T91" fmla="*/ 168 h 762"/>
                  <a:gd name="T92" fmla="*/ 33 w 744"/>
                  <a:gd name="T93" fmla="*/ 158 h 762"/>
                  <a:gd name="T94" fmla="*/ 158 w 744"/>
                  <a:gd name="T95" fmla="*/ 32 h 762"/>
                  <a:gd name="T96" fmla="*/ 177 w 744"/>
                  <a:gd name="T97" fmla="*/ 32 h 762"/>
                  <a:gd name="T98" fmla="*/ 178 w 744"/>
                  <a:gd name="T99" fmla="*/ 158 h 762"/>
                  <a:gd name="T100" fmla="*/ 177 w 744"/>
                  <a:gd name="T101" fmla="*/ 168 h 762"/>
                  <a:gd name="T102" fmla="*/ 144 w 744"/>
                  <a:gd name="T103" fmla="*/ 170 h 762"/>
                  <a:gd name="T104" fmla="*/ 156 w 744"/>
                  <a:gd name="T105" fmla="*/ 214 h 762"/>
                  <a:gd name="T106" fmla="*/ 268 w 744"/>
                  <a:gd name="T107" fmla="*/ 184 h 762"/>
                  <a:gd name="T108" fmla="*/ 227 w 744"/>
                  <a:gd name="T109" fmla="*/ 168 h 762"/>
                  <a:gd name="T110" fmla="*/ 224 w 744"/>
                  <a:gd name="T111" fmla="*/ 87 h 762"/>
                  <a:gd name="T112" fmla="*/ 224 w 744"/>
                  <a:gd name="T113" fmla="*/ 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4" h="762">
                    <a:moveTo>
                      <a:pt x="212" y="544"/>
                    </a:moveTo>
                    <a:cubicBezTo>
                      <a:pt x="200" y="544"/>
                      <a:pt x="188" y="544"/>
                      <a:pt x="176" y="545"/>
                    </a:cubicBezTo>
                    <a:cubicBezTo>
                      <a:pt x="175" y="545"/>
                      <a:pt x="174" y="545"/>
                      <a:pt x="172" y="545"/>
                    </a:cubicBezTo>
                    <a:cubicBezTo>
                      <a:pt x="161" y="545"/>
                      <a:pt x="150" y="554"/>
                      <a:pt x="150" y="568"/>
                    </a:cubicBezTo>
                    <a:cubicBezTo>
                      <a:pt x="151" y="580"/>
                      <a:pt x="161" y="589"/>
                      <a:pt x="172" y="590"/>
                    </a:cubicBezTo>
                    <a:cubicBezTo>
                      <a:pt x="173" y="590"/>
                      <a:pt x="175" y="590"/>
                      <a:pt x="177" y="590"/>
                    </a:cubicBezTo>
                    <a:cubicBezTo>
                      <a:pt x="181" y="590"/>
                      <a:pt x="185" y="590"/>
                      <a:pt x="189" y="589"/>
                    </a:cubicBezTo>
                    <a:cubicBezTo>
                      <a:pt x="190" y="589"/>
                      <a:pt x="191" y="590"/>
                      <a:pt x="192" y="590"/>
                    </a:cubicBezTo>
                    <a:cubicBezTo>
                      <a:pt x="193" y="591"/>
                      <a:pt x="193" y="591"/>
                      <a:pt x="193" y="591"/>
                    </a:cubicBezTo>
                    <a:cubicBezTo>
                      <a:pt x="193" y="594"/>
                      <a:pt x="193" y="597"/>
                      <a:pt x="193" y="599"/>
                    </a:cubicBezTo>
                    <a:cubicBezTo>
                      <a:pt x="193" y="638"/>
                      <a:pt x="193" y="677"/>
                      <a:pt x="193" y="716"/>
                    </a:cubicBezTo>
                    <a:cubicBezTo>
                      <a:pt x="193" y="718"/>
                      <a:pt x="193" y="720"/>
                      <a:pt x="193" y="723"/>
                    </a:cubicBezTo>
                    <a:cubicBezTo>
                      <a:pt x="193" y="723"/>
                      <a:pt x="193" y="724"/>
                      <a:pt x="193" y="725"/>
                    </a:cubicBezTo>
                    <a:cubicBezTo>
                      <a:pt x="192" y="725"/>
                      <a:pt x="192" y="725"/>
                      <a:pt x="192" y="725"/>
                    </a:cubicBezTo>
                    <a:cubicBezTo>
                      <a:pt x="191" y="726"/>
                      <a:pt x="189" y="726"/>
                      <a:pt x="187" y="726"/>
                    </a:cubicBezTo>
                    <a:cubicBezTo>
                      <a:pt x="185" y="726"/>
                      <a:pt x="183" y="726"/>
                      <a:pt x="181" y="726"/>
                    </a:cubicBezTo>
                    <a:cubicBezTo>
                      <a:pt x="212" y="742"/>
                      <a:pt x="245" y="754"/>
                      <a:pt x="280" y="762"/>
                    </a:cubicBezTo>
                    <a:cubicBezTo>
                      <a:pt x="284" y="757"/>
                      <a:pt x="286" y="750"/>
                      <a:pt x="283" y="742"/>
                    </a:cubicBezTo>
                    <a:cubicBezTo>
                      <a:pt x="280" y="733"/>
                      <a:pt x="272" y="726"/>
                      <a:pt x="262" y="726"/>
                    </a:cubicBezTo>
                    <a:cubicBezTo>
                      <a:pt x="258" y="726"/>
                      <a:pt x="254" y="726"/>
                      <a:pt x="250" y="726"/>
                    </a:cubicBezTo>
                    <a:cubicBezTo>
                      <a:pt x="248" y="726"/>
                      <a:pt x="245" y="726"/>
                      <a:pt x="242" y="726"/>
                    </a:cubicBezTo>
                    <a:cubicBezTo>
                      <a:pt x="240" y="726"/>
                      <a:pt x="239" y="725"/>
                      <a:pt x="239" y="723"/>
                    </a:cubicBezTo>
                    <a:cubicBezTo>
                      <a:pt x="239" y="720"/>
                      <a:pt x="239" y="718"/>
                      <a:pt x="239" y="715"/>
                    </a:cubicBezTo>
                    <a:cubicBezTo>
                      <a:pt x="239" y="692"/>
                      <a:pt x="239" y="668"/>
                      <a:pt x="239" y="645"/>
                    </a:cubicBezTo>
                    <a:cubicBezTo>
                      <a:pt x="239" y="645"/>
                      <a:pt x="239" y="645"/>
                      <a:pt x="239" y="645"/>
                    </a:cubicBezTo>
                    <a:cubicBezTo>
                      <a:pt x="239" y="619"/>
                      <a:pt x="239" y="593"/>
                      <a:pt x="239" y="568"/>
                    </a:cubicBezTo>
                    <a:cubicBezTo>
                      <a:pt x="239" y="567"/>
                      <a:pt x="239" y="566"/>
                      <a:pt x="239" y="564"/>
                    </a:cubicBezTo>
                    <a:cubicBezTo>
                      <a:pt x="239" y="554"/>
                      <a:pt x="229" y="545"/>
                      <a:pt x="220" y="544"/>
                    </a:cubicBezTo>
                    <a:cubicBezTo>
                      <a:pt x="217" y="544"/>
                      <a:pt x="215" y="544"/>
                      <a:pt x="212" y="544"/>
                    </a:cubicBezTo>
                    <a:moveTo>
                      <a:pt x="86" y="269"/>
                    </a:moveTo>
                    <a:cubicBezTo>
                      <a:pt x="75" y="269"/>
                      <a:pt x="62" y="270"/>
                      <a:pt x="50" y="270"/>
                    </a:cubicBezTo>
                    <a:cubicBezTo>
                      <a:pt x="49" y="270"/>
                      <a:pt x="48" y="270"/>
                      <a:pt x="47" y="270"/>
                    </a:cubicBezTo>
                    <a:cubicBezTo>
                      <a:pt x="36" y="270"/>
                      <a:pt x="25" y="279"/>
                      <a:pt x="25" y="293"/>
                    </a:cubicBezTo>
                    <a:cubicBezTo>
                      <a:pt x="26" y="305"/>
                      <a:pt x="36" y="315"/>
                      <a:pt x="46" y="315"/>
                    </a:cubicBezTo>
                    <a:cubicBezTo>
                      <a:pt x="48" y="315"/>
                      <a:pt x="50" y="315"/>
                      <a:pt x="52" y="315"/>
                    </a:cubicBezTo>
                    <a:cubicBezTo>
                      <a:pt x="56" y="315"/>
                      <a:pt x="60" y="315"/>
                      <a:pt x="64" y="315"/>
                    </a:cubicBezTo>
                    <a:cubicBezTo>
                      <a:pt x="65" y="315"/>
                      <a:pt x="65" y="315"/>
                      <a:pt x="66" y="315"/>
                    </a:cubicBezTo>
                    <a:cubicBezTo>
                      <a:pt x="67" y="316"/>
                      <a:pt x="67" y="316"/>
                      <a:pt x="67" y="316"/>
                    </a:cubicBezTo>
                    <a:cubicBezTo>
                      <a:pt x="68" y="319"/>
                      <a:pt x="68" y="322"/>
                      <a:pt x="68" y="325"/>
                    </a:cubicBezTo>
                    <a:cubicBezTo>
                      <a:pt x="68" y="364"/>
                      <a:pt x="68" y="403"/>
                      <a:pt x="68" y="442"/>
                    </a:cubicBezTo>
                    <a:cubicBezTo>
                      <a:pt x="68" y="444"/>
                      <a:pt x="68" y="446"/>
                      <a:pt x="68" y="448"/>
                    </a:cubicBezTo>
                    <a:cubicBezTo>
                      <a:pt x="68" y="449"/>
                      <a:pt x="68" y="450"/>
                      <a:pt x="67" y="450"/>
                    </a:cubicBezTo>
                    <a:cubicBezTo>
                      <a:pt x="66" y="451"/>
                      <a:pt x="66" y="451"/>
                      <a:pt x="66" y="451"/>
                    </a:cubicBezTo>
                    <a:cubicBezTo>
                      <a:pt x="65" y="451"/>
                      <a:pt x="63" y="451"/>
                      <a:pt x="62" y="451"/>
                    </a:cubicBezTo>
                    <a:cubicBezTo>
                      <a:pt x="56" y="451"/>
                      <a:pt x="50" y="451"/>
                      <a:pt x="44" y="451"/>
                    </a:cubicBezTo>
                    <a:cubicBezTo>
                      <a:pt x="40" y="451"/>
                      <a:pt x="37" y="452"/>
                      <a:pt x="34" y="454"/>
                    </a:cubicBezTo>
                    <a:cubicBezTo>
                      <a:pt x="23" y="458"/>
                      <a:pt x="19" y="469"/>
                      <a:pt x="21" y="478"/>
                    </a:cubicBezTo>
                    <a:cubicBezTo>
                      <a:pt x="22" y="487"/>
                      <a:pt x="31" y="496"/>
                      <a:pt x="40" y="496"/>
                    </a:cubicBezTo>
                    <a:cubicBezTo>
                      <a:pt x="42" y="496"/>
                      <a:pt x="44" y="497"/>
                      <a:pt x="46" y="497"/>
                    </a:cubicBezTo>
                    <a:cubicBezTo>
                      <a:pt x="75" y="497"/>
                      <a:pt x="104" y="497"/>
                      <a:pt x="133" y="497"/>
                    </a:cubicBezTo>
                    <a:cubicBezTo>
                      <a:pt x="135" y="497"/>
                      <a:pt x="137" y="496"/>
                      <a:pt x="140" y="496"/>
                    </a:cubicBezTo>
                    <a:cubicBezTo>
                      <a:pt x="151" y="495"/>
                      <a:pt x="163" y="483"/>
                      <a:pt x="158" y="468"/>
                    </a:cubicBezTo>
                    <a:cubicBezTo>
                      <a:pt x="155" y="458"/>
                      <a:pt x="147" y="452"/>
                      <a:pt x="137" y="451"/>
                    </a:cubicBezTo>
                    <a:cubicBezTo>
                      <a:pt x="133" y="451"/>
                      <a:pt x="129" y="451"/>
                      <a:pt x="125" y="451"/>
                    </a:cubicBezTo>
                    <a:cubicBezTo>
                      <a:pt x="122" y="451"/>
                      <a:pt x="119" y="451"/>
                      <a:pt x="117" y="451"/>
                    </a:cubicBezTo>
                    <a:cubicBezTo>
                      <a:pt x="115" y="451"/>
                      <a:pt x="114" y="450"/>
                      <a:pt x="114" y="448"/>
                    </a:cubicBezTo>
                    <a:cubicBezTo>
                      <a:pt x="114" y="446"/>
                      <a:pt x="114" y="443"/>
                      <a:pt x="114" y="441"/>
                    </a:cubicBezTo>
                    <a:cubicBezTo>
                      <a:pt x="114" y="417"/>
                      <a:pt x="114" y="394"/>
                      <a:pt x="114" y="370"/>
                    </a:cubicBezTo>
                    <a:cubicBezTo>
                      <a:pt x="114" y="370"/>
                      <a:pt x="114" y="370"/>
                      <a:pt x="114" y="370"/>
                    </a:cubicBezTo>
                    <a:cubicBezTo>
                      <a:pt x="114" y="344"/>
                      <a:pt x="114" y="319"/>
                      <a:pt x="114" y="293"/>
                    </a:cubicBezTo>
                    <a:cubicBezTo>
                      <a:pt x="114" y="292"/>
                      <a:pt x="114" y="291"/>
                      <a:pt x="114" y="290"/>
                    </a:cubicBezTo>
                    <a:cubicBezTo>
                      <a:pt x="113" y="279"/>
                      <a:pt x="104" y="271"/>
                      <a:pt x="95" y="270"/>
                    </a:cubicBezTo>
                    <a:cubicBezTo>
                      <a:pt x="92" y="269"/>
                      <a:pt x="90" y="269"/>
                      <a:pt x="86" y="269"/>
                    </a:cubicBezTo>
                    <a:moveTo>
                      <a:pt x="472" y="269"/>
                    </a:moveTo>
                    <a:cubicBezTo>
                      <a:pt x="460" y="269"/>
                      <a:pt x="448" y="270"/>
                      <a:pt x="436" y="270"/>
                    </a:cubicBezTo>
                    <a:cubicBezTo>
                      <a:pt x="435" y="270"/>
                      <a:pt x="434" y="270"/>
                      <a:pt x="433" y="270"/>
                    </a:cubicBezTo>
                    <a:cubicBezTo>
                      <a:pt x="422" y="270"/>
                      <a:pt x="411" y="279"/>
                      <a:pt x="411" y="293"/>
                    </a:cubicBezTo>
                    <a:cubicBezTo>
                      <a:pt x="411" y="305"/>
                      <a:pt x="422" y="315"/>
                      <a:pt x="432" y="315"/>
                    </a:cubicBezTo>
                    <a:cubicBezTo>
                      <a:pt x="434" y="315"/>
                      <a:pt x="436" y="315"/>
                      <a:pt x="437" y="315"/>
                    </a:cubicBezTo>
                    <a:cubicBezTo>
                      <a:pt x="442" y="315"/>
                      <a:pt x="445" y="315"/>
                      <a:pt x="450" y="315"/>
                    </a:cubicBezTo>
                    <a:cubicBezTo>
                      <a:pt x="450" y="315"/>
                      <a:pt x="451" y="315"/>
                      <a:pt x="452" y="315"/>
                    </a:cubicBezTo>
                    <a:cubicBezTo>
                      <a:pt x="453" y="316"/>
                      <a:pt x="453" y="316"/>
                      <a:pt x="453" y="316"/>
                    </a:cubicBezTo>
                    <a:cubicBezTo>
                      <a:pt x="453" y="319"/>
                      <a:pt x="453" y="322"/>
                      <a:pt x="453" y="325"/>
                    </a:cubicBezTo>
                    <a:cubicBezTo>
                      <a:pt x="453" y="364"/>
                      <a:pt x="453" y="403"/>
                      <a:pt x="453" y="442"/>
                    </a:cubicBezTo>
                    <a:cubicBezTo>
                      <a:pt x="453" y="444"/>
                      <a:pt x="453" y="446"/>
                      <a:pt x="453" y="448"/>
                    </a:cubicBezTo>
                    <a:cubicBezTo>
                      <a:pt x="453" y="449"/>
                      <a:pt x="453" y="450"/>
                      <a:pt x="453" y="450"/>
                    </a:cubicBezTo>
                    <a:cubicBezTo>
                      <a:pt x="452" y="451"/>
                      <a:pt x="452" y="451"/>
                      <a:pt x="452" y="451"/>
                    </a:cubicBezTo>
                    <a:cubicBezTo>
                      <a:pt x="451" y="451"/>
                      <a:pt x="449" y="451"/>
                      <a:pt x="448" y="451"/>
                    </a:cubicBezTo>
                    <a:cubicBezTo>
                      <a:pt x="442" y="451"/>
                      <a:pt x="436" y="451"/>
                      <a:pt x="429" y="451"/>
                    </a:cubicBezTo>
                    <a:cubicBezTo>
                      <a:pt x="426" y="451"/>
                      <a:pt x="423" y="452"/>
                      <a:pt x="419" y="454"/>
                    </a:cubicBezTo>
                    <a:cubicBezTo>
                      <a:pt x="409" y="458"/>
                      <a:pt x="405" y="469"/>
                      <a:pt x="406" y="478"/>
                    </a:cubicBezTo>
                    <a:cubicBezTo>
                      <a:pt x="408" y="487"/>
                      <a:pt x="416" y="496"/>
                      <a:pt x="426" y="496"/>
                    </a:cubicBezTo>
                    <a:cubicBezTo>
                      <a:pt x="428" y="496"/>
                      <a:pt x="430" y="497"/>
                      <a:pt x="432" y="497"/>
                    </a:cubicBezTo>
                    <a:cubicBezTo>
                      <a:pt x="461" y="497"/>
                      <a:pt x="490" y="497"/>
                      <a:pt x="518" y="497"/>
                    </a:cubicBezTo>
                    <a:cubicBezTo>
                      <a:pt x="521" y="497"/>
                      <a:pt x="523" y="496"/>
                      <a:pt x="525" y="496"/>
                    </a:cubicBezTo>
                    <a:cubicBezTo>
                      <a:pt x="537" y="495"/>
                      <a:pt x="548" y="483"/>
                      <a:pt x="544" y="468"/>
                    </a:cubicBezTo>
                    <a:cubicBezTo>
                      <a:pt x="541" y="458"/>
                      <a:pt x="532" y="452"/>
                      <a:pt x="523" y="451"/>
                    </a:cubicBezTo>
                    <a:cubicBezTo>
                      <a:pt x="519" y="451"/>
                      <a:pt x="515" y="451"/>
                      <a:pt x="511" y="451"/>
                    </a:cubicBezTo>
                    <a:cubicBezTo>
                      <a:pt x="508" y="451"/>
                      <a:pt x="505" y="451"/>
                      <a:pt x="502" y="451"/>
                    </a:cubicBezTo>
                    <a:cubicBezTo>
                      <a:pt x="501" y="451"/>
                      <a:pt x="499" y="450"/>
                      <a:pt x="499" y="448"/>
                    </a:cubicBezTo>
                    <a:cubicBezTo>
                      <a:pt x="499" y="446"/>
                      <a:pt x="499" y="443"/>
                      <a:pt x="499" y="441"/>
                    </a:cubicBezTo>
                    <a:cubicBezTo>
                      <a:pt x="499" y="417"/>
                      <a:pt x="499" y="394"/>
                      <a:pt x="499" y="370"/>
                    </a:cubicBezTo>
                    <a:cubicBezTo>
                      <a:pt x="499" y="370"/>
                      <a:pt x="499" y="370"/>
                      <a:pt x="499" y="370"/>
                    </a:cubicBezTo>
                    <a:cubicBezTo>
                      <a:pt x="499" y="344"/>
                      <a:pt x="499" y="319"/>
                      <a:pt x="499" y="293"/>
                    </a:cubicBezTo>
                    <a:cubicBezTo>
                      <a:pt x="499" y="292"/>
                      <a:pt x="499" y="291"/>
                      <a:pt x="499" y="290"/>
                    </a:cubicBezTo>
                    <a:cubicBezTo>
                      <a:pt x="499" y="279"/>
                      <a:pt x="490" y="271"/>
                      <a:pt x="480" y="270"/>
                    </a:cubicBezTo>
                    <a:cubicBezTo>
                      <a:pt x="478" y="269"/>
                      <a:pt x="475" y="269"/>
                      <a:pt x="472" y="269"/>
                    </a:cubicBezTo>
                    <a:moveTo>
                      <a:pt x="668" y="269"/>
                    </a:moveTo>
                    <a:cubicBezTo>
                      <a:pt x="656" y="269"/>
                      <a:pt x="644" y="270"/>
                      <a:pt x="632" y="270"/>
                    </a:cubicBezTo>
                    <a:cubicBezTo>
                      <a:pt x="631" y="270"/>
                      <a:pt x="630" y="270"/>
                      <a:pt x="629" y="270"/>
                    </a:cubicBezTo>
                    <a:cubicBezTo>
                      <a:pt x="618" y="270"/>
                      <a:pt x="607" y="279"/>
                      <a:pt x="607" y="293"/>
                    </a:cubicBezTo>
                    <a:cubicBezTo>
                      <a:pt x="607" y="305"/>
                      <a:pt x="618" y="315"/>
                      <a:pt x="628" y="315"/>
                    </a:cubicBezTo>
                    <a:cubicBezTo>
                      <a:pt x="630" y="315"/>
                      <a:pt x="632" y="315"/>
                      <a:pt x="634" y="315"/>
                    </a:cubicBezTo>
                    <a:cubicBezTo>
                      <a:pt x="638" y="315"/>
                      <a:pt x="642" y="315"/>
                      <a:pt x="646" y="315"/>
                    </a:cubicBezTo>
                    <a:cubicBezTo>
                      <a:pt x="647" y="315"/>
                      <a:pt x="647" y="315"/>
                      <a:pt x="648" y="315"/>
                    </a:cubicBezTo>
                    <a:cubicBezTo>
                      <a:pt x="649" y="316"/>
                      <a:pt x="649" y="316"/>
                      <a:pt x="649" y="316"/>
                    </a:cubicBezTo>
                    <a:cubicBezTo>
                      <a:pt x="650" y="319"/>
                      <a:pt x="650" y="322"/>
                      <a:pt x="650" y="325"/>
                    </a:cubicBezTo>
                    <a:cubicBezTo>
                      <a:pt x="650" y="364"/>
                      <a:pt x="650" y="403"/>
                      <a:pt x="650" y="442"/>
                    </a:cubicBezTo>
                    <a:cubicBezTo>
                      <a:pt x="650" y="444"/>
                      <a:pt x="650" y="446"/>
                      <a:pt x="650" y="448"/>
                    </a:cubicBezTo>
                    <a:cubicBezTo>
                      <a:pt x="650" y="449"/>
                      <a:pt x="650" y="450"/>
                      <a:pt x="649" y="450"/>
                    </a:cubicBezTo>
                    <a:cubicBezTo>
                      <a:pt x="648" y="451"/>
                      <a:pt x="648" y="451"/>
                      <a:pt x="648" y="451"/>
                    </a:cubicBezTo>
                    <a:cubicBezTo>
                      <a:pt x="647" y="451"/>
                      <a:pt x="645" y="451"/>
                      <a:pt x="644" y="451"/>
                    </a:cubicBezTo>
                    <a:cubicBezTo>
                      <a:pt x="638" y="451"/>
                      <a:pt x="632" y="451"/>
                      <a:pt x="625" y="451"/>
                    </a:cubicBezTo>
                    <a:cubicBezTo>
                      <a:pt x="622" y="451"/>
                      <a:pt x="619" y="452"/>
                      <a:pt x="616" y="454"/>
                    </a:cubicBezTo>
                    <a:cubicBezTo>
                      <a:pt x="605" y="458"/>
                      <a:pt x="601" y="469"/>
                      <a:pt x="602" y="478"/>
                    </a:cubicBezTo>
                    <a:cubicBezTo>
                      <a:pt x="604" y="487"/>
                      <a:pt x="612" y="496"/>
                      <a:pt x="622" y="496"/>
                    </a:cubicBezTo>
                    <a:cubicBezTo>
                      <a:pt x="624" y="496"/>
                      <a:pt x="626" y="497"/>
                      <a:pt x="628" y="497"/>
                    </a:cubicBezTo>
                    <a:cubicBezTo>
                      <a:pt x="657" y="497"/>
                      <a:pt x="686" y="497"/>
                      <a:pt x="715" y="497"/>
                    </a:cubicBezTo>
                    <a:cubicBezTo>
                      <a:pt x="717" y="497"/>
                      <a:pt x="719" y="496"/>
                      <a:pt x="721" y="496"/>
                    </a:cubicBezTo>
                    <a:cubicBezTo>
                      <a:pt x="733" y="495"/>
                      <a:pt x="744" y="483"/>
                      <a:pt x="740" y="468"/>
                    </a:cubicBezTo>
                    <a:cubicBezTo>
                      <a:pt x="737" y="458"/>
                      <a:pt x="729" y="452"/>
                      <a:pt x="719" y="451"/>
                    </a:cubicBezTo>
                    <a:cubicBezTo>
                      <a:pt x="715" y="451"/>
                      <a:pt x="711" y="451"/>
                      <a:pt x="707" y="451"/>
                    </a:cubicBezTo>
                    <a:cubicBezTo>
                      <a:pt x="704" y="451"/>
                      <a:pt x="701" y="451"/>
                      <a:pt x="699" y="451"/>
                    </a:cubicBezTo>
                    <a:cubicBezTo>
                      <a:pt x="697" y="451"/>
                      <a:pt x="696" y="450"/>
                      <a:pt x="696" y="448"/>
                    </a:cubicBezTo>
                    <a:cubicBezTo>
                      <a:pt x="695" y="446"/>
                      <a:pt x="695" y="443"/>
                      <a:pt x="695" y="441"/>
                    </a:cubicBezTo>
                    <a:cubicBezTo>
                      <a:pt x="695" y="417"/>
                      <a:pt x="695" y="394"/>
                      <a:pt x="695" y="370"/>
                    </a:cubicBezTo>
                    <a:cubicBezTo>
                      <a:pt x="696" y="370"/>
                      <a:pt x="696" y="370"/>
                      <a:pt x="696" y="370"/>
                    </a:cubicBezTo>
                    <a:cubicBezTo>
                      <a:pt x="696" y="344"/>
                      <a:pt x="696" y="319"/>
                      <a:pt x="696" y="293"/>
                    </a:cubicBezTo>
                    <a:cubicBezTo>
                      <a:pt x="696" y="292"/>
                      <a:pt x="696" y="291"/>
                      <a:pt x="696" y="290"/>
                    </a:cubicBezTo>
                    <a:cubicBezTo>
                      <a:pt x="695" y="279"/>
                      <a:pt x="686" y="271"/>
                      <a:pt x="676" y="270"/>
                    </a:cubicBezTo>
                    <a:cubicBezTo>
                      <a:pt x="674" y="269"/>
                      <a:pt x="671" y="269"/>
                      <a:pt x="668" y="269"/>
                    </a:cubicBezTo>
                    <a:moveTo>
                      <a:pt x="33" y="152"/>
                    </a:moveTo>
                    <a:cubicBezTo>
                      <a:pt x="21" y="171"/>
                      <a:pt x="9" y="192"/>
                      <a:pt x="0" y="214"/>
                    </a:cubicBezTo>
                    <a:cubicBezTo>
                      <a:pt x="18" y="214"/>
                      <a:pt x="35" y="214"/>
                      <a:pt x="53" y="214"/>
                    </a:cubicBezTo>
                    <a:cubicBezTo>
                      <a:pt x="55" y="214"/>
                      <a:pt x="57" y="213"/>
                      <a:pt x="60" y="213"/>
                    </a:cubicBezTo>
                    <a:cubicBezTo>
                      <a:pt x="71" y="212"/>
                      <a:pt x="83" y="200"/>
                      <a:pt x="78" y="184"/>
                    </a:cubicBezTo>
                    <a:cubicBezTo>
                      <a:pt x="75" y="175"/>
                      <a:pt x="67" y="169"/>
                      <a:pt x="57" y="168"/>
                    </a:cubicBezTo>
                    <a:cubicBezTo>
                      <a:pt x="53" y="168"/>
                      <a:pt x="49" y="168"/>
                      <a:pt x="45" y="168"/>
                    </a:cubicBezTo>
                    <a:cubicBezTo>
                      <a:pt x="42" y="168"/>
                      <a:pt x="39" y="168"/>
                      <a:pt x="37" y="168"/>
                    </a:cubicBezTo>
                    <a:cubicBezTo>
                      <a:pt x="35" y="168"/>
                      <a:pt x="34" y="167"/>
                      <a:pt x="34" y="165"/>
                    </a:cubicBezTo>
                    <a:cubicBezTo>
                      <a:pt x="33" y="162"/>
                      <a:pt x="33" y="160"/>
                      <a:pt x="33" y="158"/>
                    </a:cubicBezTo>
                    <a:cubicBezTo>
                      <a:pt x="33" y="156"/>
                      <a:pt x="33" y="154"/>
                      <a:pt x="33" y="152"/>
                    </a:cubicBezTo>
                    <a:moveTo>
                      <a:pt x="222" y="0"/>
                    </a:moveTo>
                    <a:cubicBezTo>
                      <a:pt x="200" y="9"/>
                      <a:pt x="179" y="19"/>
                      <a:pt x="158" y="32"/>
                    </a:cubicBezTo>
                    <a:cubicBezTo>
                      <a:pt x="160" y="32"/>
                      <a:pt x="161" y="32"/>
                      <a:pt x="162" y="32"/>
                    </a:cubicBezTo>
                    <a:cubicBezTo>
                      <a:pt x="166" y="32"/>
                      <a:pt x="170" y="32"/>
                      <a:pt x="174" y="32"/>
                    </a:cubicBezTo>
                    <a:cubicBezTo>
                      <a:pt x="175" y="32"/>
                      <a:pt x="176" y="32"/>
                      <a:pt x="177" y="32"/>
                    </a:cubicBezTo>
                    <a:cubicBezTo>
                      <a:pt x="178" y="33"/>
                      <a:pt x="178" y="33"/>
                      <a:pt x="178" y="33"/>
                    </a:cubicBezTo>
                    <a:cubicBezTo>
                      <a:pt x="178" y="36"/>
                      <a:pt x="178" y="39"/>
                      <a:pt x="178" y="41"/>
                    </a:cubicBezTo>
                    <a:cubicBezTo>
                      <a:pt x="178" y="80"/>
                      <a:pt x="178" y="119"/>
                      <a:pt x="178" y="158"/>
                    </a:cubicBezTo>
                    <a:cubicBezTo>
                      <a:pt x="178" y="161"/>
                      <a:pt x="178" y="163"/>
                      <a:pt x="178" y="165"/>
                    </a:cubicBezTo>
                    <a:cubicBezTo>
                      <a:pt x="178" y="166"/>
                      <a:pt x="178" y="166"/>
                      <a:pt x="178" y="167"/>
                    </a:cubicBezTo>
                    <a:cubicBezTo>
                      <a:pt x="177" y="168"/>
                      <a:pt x="177" y="168"/>
                      <a:pt x="177" y="168"/>
                    </a:cubicBezTo>
                    <a:cubicBezTo>
                      <a:pt x="175" y="168"/>
                      <a:pt x="174" y="168"/>
                      <a:pt x="172" y="168"/>
                    </a:cubicBezTo>
                    <a:cubicBezTo>
                      <a:pt x="166" y="168"/>
                      <a:pt x="160" y="168"/>
                      <a:pt x="154" y="168"/>
                    </a:cubicBezTo>
                    <a:cubicBezTo>
                      <a:pt x="151" y="168"/>
                      <a:pt x="147" y="169"/>
                      <a:pt x="144" y="170"/>
                    </a:cubicBezTo>
                    <a:cubicBezTo>
                      <a:pt x="133" y="175"/>
                      <a:pt x="130" y="186"/>
                      <a:pt x="131" y="194"/>
                    </a:cubicBezTo>
                    <a:cubicBezTo>
                      <a:pt x="132" y="204"/>
                      <a:pt x="141" y="213"/>
                      <a:pt x="151" y="213"/>
                    </a:cubicBezTo>
                    <a:cubicBezTo>
                      <a:pt x="153" y="213"/>
                      <a:pt x="155" y="214"/>
                      <a:pt x="156" y="214"/>
                    </a:cubicBezTo>
                    <a:cubicBezTo>
                      <a:pt x="185" y="214"/>
                      <a:pt x="214" y="214"/>
                      <a:pt x="243" y="214"/>
                    </a:cubicBezTo>
                    <a:cubicBezTo>
                      <a:pt x="245" y="214"/>
                      <a:pt x="248" y="213"/>
                      <a:pt x="250" y="213"/>
                    </a:cubicBezTo>
                    <a:cubicBezTo>
                      <a:pt x="261" y="212"/>
                      <a:pt x="273" y="200"/>
                      <a:pt x="268" y="184"/>
                    </a:cubicBezTo>
                    <a:cubicBezTo>
                      <a:pt x="265" y="175"/>
                      <a:pt x="257" y="169"/>
                      <a:pt x="247" y="168"/>
                    </a:cubicBezTo>
                    <a:cubicBezTo>
                      <a:pt x="243" y="168"/>
                      <a:pt x="239" y="168"/>
                      <a:pt x="235" y="168"/>
                    </a:cubicBezTo>
                    <a:cubicBezTo>
                      <a:pt x="233" y="168"/>
                      <a:pt x="230" y="168"/>
                      <a:pt x="227" y="168"/>
                    </a:cubicBezTo>
                    <a:cubicBezTo>
                      <a:pt x="225" y="168"/>
                      <a:pt x="224" y="167"/>
                      <a:pt x="224" y="165"/>
                    </a:cubicBezTo>
                    <a:cubicBezTo>
                      <a:pt x="224" y="162"/>
                      <a:pt x="224" y="160"/>
                      <a:pt x="224" y="158"/>
                    </a:cubicBezTo>
                    <a:cubicBezTo>
                      <a:pt x="224" y="134"/>
                      <a:pt x="224" y="110"/>
                      <a:pt x="224" y="87"/>
                    </a:cubicBezTo>
                    <a:cubicBezTo>
                      <a:pt x="224" y="87"/>
                      <a:pt x="224" y="87"/>
                      <a:pt x="224" y="87"/>
                    </a:cubicBezTo>
                    <a:cubicBezTo>
                      <a:pt x="224" y="61"/>
                      <a:pt x="224" y="35"/>
                      <a:pt x="224" y="10"/>
                    </a:cubicBezTo>
                    <a:cubicBezTo>
                      <a:pt x="224" y="9"/>
                      <a:pt x="224" y="8"/>
                      <a:pt x="224" y="7"/>
                    </a:cubicBezTo>
                    <a:cubicBezTo>
                      <a:pt x="224" y="4"/>
                      <a:pt x="223" y="2"/>
                      <a:pt x="222" y="0"/>
                    </a:cubicBezTo>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8" name="Freeform 1157"/>
              <p:cNvSpPr>
                <a:spLocks noEditPoints="1"/>
              </p:cNvSpPr>
              <p:nvPr/>
            </p:nvSpPr>
            <p:spPr bwMode="auto">
              <a:xfrm>
                <a:off x="4613275" y="65088"/>
                <a:ext cx="633413" cy="628650"/>
              </a:xfrm>
              <a:custGeom>
                <a:avLst/>
                <a:gdLst>
                  <a:gd name="T0" fmla="*/ 488 w 977"/>
                  <a:gd name="T1" fmla="*/ 969 h 969"/>
                  <a:gd name="T2" fmla="*/ 0 w 977"/>
                  <a:gd name="T3" fmla="*/ 484 h 969"/>
                  <a:gd name="T4" fmla="*/ 488 w 977"/>
                  <a:gd name="T5" fmla="*/ 0 h 969"/>
                  <a:gd name="T6" fmla="*/ 977 w 977"/>
                  <a:gd name="T7" fmla="*/ 484 h 969"/>
                  <a:gd name="T8" fmla="*/ 488 w 977"/>
                  <a:gd name="T9" fmla="*/ 969 h 969"/>
                  <a:gd name="T10" fmla="*/ 488 w 977"/>
                  <a:gd name="T11" fmla="*/ 116 h 969"/>
                  <a:gd name="T12" fmla="*/ 115 w 977"/>
                  <a:gd name="T13" fmla="*/ 484 h 969"/>
                  <a:gd name="T14" fmla="*/ 488 w 977"/>
                  <a:gd name="T15" fmla="*/ 853 h 969"/>
                  <a:gd name="T16" fmla="*/ 862 w 977"/>
                  <a:gd name="T17" fmla="*/ 484 h 969"/>
                  <a:gd name="T18" fmla="*/ 488 w 977"/>
                  <a:gd name="T19" fmla="*/ 116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7" h="969">
                    <a:moveTo>
                      <a:pt x="488" y="969"/>
                    </a:moveTo>
                    <a:cubicBezTo>
                      <a:pt x="219" y="969"/>
                      <a:pt x="0" y="751"/>
                      <a:pt x="0" y="484"/>
                    </a:cubicBezTo>
                    <a:cubicBezTo>
                      <a:pt x="0" y="217"/>
                      <a:pt x="219" y="0"/>
                      <a:pt x="488" y="0"/>
                    </a:cubicBezTo>
                    <a:cubicBezTo>
                      <a:pt x="758" y="0"/>
                      <a:pt x="977" y="217"/>
                      <a:pt x="977" y="484"/>
                    </a:cubicBezTo>
                    <a:cubicBezTo>
                      <a:pt x="977" y="751"/>
                      <a:pt x="758" y="969"/>
                      <a:pt x="488" y="969"/>
                    </a:cubicBezTo>
                    <a:close/>
                    <a:moveTo>
                      <a:pt x="488" y="116"/>
                    </a:moveTo>
                    <a:cubicBezTo>
                      <a:pt x="282" y="116"/>
                      <a:pt x="115" y="281"/>
                      <a:pt x="115" y="484"/>
                    </a:cubicBezTo>
                    <a:cubicBezTo>
                      <a:pt x="115" y="688"/>
                      <a:pt x="282" y="853"/>
                      <a:pt x="488" y="853"/>
                    </a:cubicBezTo>
                    <a:cubicBezTo>
                      <a:pt x="695" y="853"/>
                      <a:pt x="862" y="688"/>
                      <a:pt x="862" y="484"/>
                    </a:cubicBezTo>
                    <a:cubicBezTo>
                      <a:pt x="862" y="281"/>
                      <a:pt x="695" y="116"/>
                      <a:pt x="488" y="116"/>
                    </a:cubicBezTo>
                    <a:close/>
                  </a:path>
                </a:pathLst>
              </a:custGeom>
              <a:solidFill>
                <a:srgbClr val="122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9" name="Freeform 1158"/>
              <p:cNvSpPr>
                <a:spLocks/>
              </p:cNvSpPr>
              <p:nvPr/>
            </p:nvSpPr>
            <p:spPr bwMode="auto">
              <a:xfrm>
                <a:off x="5083175" y="538163"/>
                <a:ext cx="339725" cy="323850"/>
              </a:xfrm>
              <a:custGeom>
                <a:avLst/>
                <a:gdLst>
                  <a:gd name="T0" fmla="*/ 444 w 524"/>
                  <a:gd name="T1" fmla="*/ 497 h 497"/>
                  <a:gd name="T2" fmla="*/ 395 w 524"/>
                  <a:gd name="T3" fmla="*/ 478 h 497"/>
                  <a:gd name="T4" fmla="*/ 30 w 524"/>
                  <a:gd name="T5" fmla="*/ 132 h 497"/>
                  <a:gd name="T6" fmla="*/ 27 w 524"/>
                  <a:gd name="T7" fmla="*/ 30 h 497"/>
                  <a:gd name="T8" fmla="*/ 129 w 524"/>
                  <a:gd name="T9" fmla="*/ 27 h 497"/>
                  <a:gd name="T10" fmla="*/ 493 w 524"/>
                  <a:gd name="T11" fmla="*/ 373 h 497"/>
                  <a:gd name="T12" fmla="*/ 496 w 524"/>
                  <a:gd name="T13" fmla="*/ 475 h 497"/>
                  <a:gd name="T14" fmla="*/ 444 w 524"/>
                  <a:gd name="T15" fmla="*/ 497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497">
                    <a:moveTo>
                      <a:pt x="444" y="497"/>
                    </a:moveTo>
                    <a:cubicBezTo>
                      <a:pt x="426" y="497"/>
                      <a:pt x="409" y="491"/>
                      <a:pt x="395" y="478"/>
                    </a:cubicBezTo>
                    <a:cubicBezTo>
                      <a:pt x="30" y="132"/>
                      <a:pt x="30" y="132"/>
                      <a:pt x="30" y="132"/>
                    </a:cubicBezTo>
                    <a:cubicBezTo>
                      <a:pt x="2" y="105"/>
                      <a:pt x="0" y="59"/>
                      <a:pt x="27" y="30"/>
                    </a:cubicBezTo>
                    <a:cubicBezTo>
                      <a:pt x="55" y="1"/>
                      <a:pt x="100" y="0"/>
                      <a:pt x="129" y="27"/>
                    </a:cubicBezTo>
                    <a:cubicBezTo>
                      <a:pt x="493" y="373"/>
                      <a:pt x="493" y="373"/>
                      <a:pt x="493" y="373"/>
                    </a:cubicBezTo>
                    <a:cubicBezTo>
                      <a:pt x="522" y="400"/>
                      <a:pt x="524" y="446"/>
                      <a:pt x="496" y="475"/>
                    </a:cubicBezTo>
                    <a:cubicBezTo>
                      <a:pt x="482" y="490"/>
                      <a:pt x="463" y="497"/>
                      <a:pt x="444" y="497"/>
                    </a:cubicBezTo>
                    <a:close/>
                  </a:path>
                </a:pathLst>
              </a:custGeom>
              <a:solidFill>
                <a:srgbClr val="122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160" name="Group 1159"/>
          <p:cNvGrpSpPr/>
          <p:nvPr/>
        </p:nvGrpSpPr>
        <p:grpSpPr>
          <a:xfrm>
            <a:off x="2304357" y="2913137"/>
            <a:ext cx="418916" cy="452503"/>
            <a:chOff x="5302" y="3195244"/>
            <a:chExt cx="453533" cy="489895"/>
          </a:xfrm>
        </p:grpSpPr>
        <p:sp>
          <p:nvSpPr>
            <p:cNvPr id="1161" name="Freeform 8"/>
            <p:cNvSpPr>
              <a:spLocks noEditPoints="1"/>
            </p:cNvSpPr>
            <p:nvPr/>
          </p:nvSpPr>
          <p:spPr bwMode="auto">
            <a:xfrm>
              <a:off x="165170" y="3195244"/>
              <a:ext cx="139527" cy="140386"/>
            </a:xfrm>
            <a:custGeom>
              <a:avLst/>
              <a:gdLst>
                <a:gd name="T0" fmla="*/ 88 w 214"/>
                <a:gd name="T1" fmla="*/ 32 h 216"/>
                <a:gd name="T2" fmla="*/ 88 w 214"/>
                <a:gd name="T3" fmla="*/ 16 h 216"/>
                <a:gd name="T4" fmla="*/ 105 w 214"/>
                <a:gd name="T5" fmla="*/ 0 h 216"/>
                <a:gd name="T6" fmla="*/ 126 w 214"/>
                <a:gd name="T7" fmla="*/ 16 h 216"/>
                <a:gd name="T8" fmla="*/ 127 w 214"/>
                <a:gd name="T9" fmla="*/ 43 h 216"/>
                <a:gd name="T10" fmla="*/ 129 w 214"/>
                <a:gd name="T11" fmla="*/ 48 h 216"/>
                <a:gd name="T12" fmla="*/ 138 w 214"/>
                <a:gd name="T13" fmla="*/ 47 h 216"/>
                <a:gd name="T14" fmla="*/ 153 w 214"/>
                <a:gd name="T15" fmla="*/ 32 h 216"/>
                <a:gd name="T16" fmla="*/ 185 w 214"/>
                <a:gd name="T17" fmla="*/ 32 h 216"/>
                <a:gd name="T18" fmla="*/ 184 w 214"/>
                <a:gd name="T19" fmla="*/ 63 h 216"/>
                <a:gd name="T20" fmla="*/ 168 w 214"/>
                <a:gd name="T21" fmla="*/ 79 h 216"/>
                <a:gd name="T22" fmla="*/ 167 w 214"/>
                <a:gd name="T23" fmla="*/ 85 h 216"/>
                <a:gd name="T24" fmla="*/ 172 w 214"/>
                <a:gd name="T25" fmla="*/ 88 h 216"/>
                <a:gd name="T26" fmla="*/ 195 w 214"/>
                <a:gd name="T27" fmla="*/ 88 h 216"/>
                <a:gd name="T28" fmla="*/ 214 w 214"/>
                <a:gd name="T29" fmla="*/ 111 h 216"/>
                <a:gd name="T30" fmla="*/ 193 w 214"/>
                <a:gd name="T31" fmla="*/ 129 h 216"/>
                <a:gd name="T32" fmla="*/ 173 w 214"/>
                <a:gd name="T33" fmla="*/ 129 h 216"/>
                <a:gd name="T34" fmla="*/ 169 w 214"/>
                <a:gd name="T35" fmla="*/ 131 h 216"/>
                <a:gd name="T36" fmla="*/ 169 w 214"/>
                <a:gd name="T37" fmla="*/ 138 h 216"/>
                <a:gd name="T38" fmla="*/ 184 w 214"/>
                <a:gd name="T39" fmla="*/ 154 h 216"/>
                <a:gd name="T40" fmla="*/ 185 w 214"/>
                <a:gd name="T41" fmla="*/ 185 h 216"/>
                <a:gd name="T42" fmla="*/ 153 w 214"/>
                <a:gd name="T43" fmla="*/ 185 h 216"/>
                <a:gd name="T44" fmla="*/ 140 w 214"/>
                <a:gd name="T45" fmla="*/ 171 h 216"/>
                <a:gd name="T46" fmla="*/ 135 w 214"/>
                <a:gd name="T47" fmla="*/ 170 h 216"/>
                <a:gd name="T48" fmla="*/ 127 w 214"/>
                <a:gd name="T49" fmla="*/ 183 h 216"/>
                <a:gd name="T50" fmla="*/ 127 w 214"/>
                <a:gd name="T51" fmla="*/ 197 h 216"/>
                <a:gd name="T52" fmla="*/ 105 w 214"/>
                <a:gd name="T53" fmla="*/ 216 h 216"/>
                <a:gd name="T54" fmla="*/ 88 w 214"/>
                <a:gd name="T55" fmla="*/ 197 h 216"/>
                <a:gd name="T56" fmla="*/ 88 w 214"/>
                <a:gd name="T57" fmla="*/ 178 h 216"/>
                <a:gd name="T58" fmla="*/ 85 w 214"/>
                <a:gd name="T59" fmla="*/ 173 h 216"/>
                <a:gd name="T60" fmla="*/ 70 w 214"/>
                <a:gd name="T61" fmla="*/ 176 h 216"/>
                <a:gd name="T62" fmla="*/ 61 w 214"/>
                <a:gd name="T63" fmla="*/ 185 h 216"/>
                <a:gd name="T64" fmla="*/ 29 w 214"/>
                <a:gd name="T65" fmla="*/ 185 h 216"/>
                <a:gd name="T66" fmla="*/ 30 w 214"/>
                <a:gd name="T67" fmla="*/ 154 h 216"/>
                <a:gd name="T68" fmla="*/ 44 w 214"/>
                <a:gd name="T69" fmla="*/ 140 h 216"/>
                <a:gd name="T70" fmla="*/ 43 w 214"/>
                <a:gd name="T71" fmla="*/ 131 h 216"/>
                <a:gd name="T72" fmla="*/ 39 w 214"/>
                <a:gd name="T73" fmla="*/ 129 h 216"/>
                <a:gd name="T74" fmla="*/ 20 w 214"/>
                <a:gd name="T75" fmla="*/ 129 h 216"/>
                <a:gd name="T76" fmla="*/ 1 w 214"/>
                <a:gd name="T77" fmla="*/ 112 h 216"/>
                <a:gd name="T78" fmla="*/ 6 w 214"/>
                <a:gd name="T79" fmla="*/ 94 h 216"/>
                <a:gd name="T80" fmla="*/ 20 w 214"/>
                <a:gd name="T81" fmla="*/ 88 h 216"/>
                <a:gd name="T82" fmla="*/ 40 w 214"/>
                <a:gd name="T83" fmla="*/ 88 h 216"/>
                <a:gd name="T84" fmla="*/ 46 w 214"/>
                <a:gd name="T85" fmla="*/ 82 h 216"/>
                <a:gd name="T86" fmla="*/ 44 w 214"/>
                <a:gd name="T87" fmla="*/ 77 h 216"/>
                <a:gd name="T88" fmla="*/ 30 w 214"/>
                <a:gd name="T89" fmla="*/ 62 h 216"/>
                <a:gd name="T90" fmla="*/ 25 w 214"/>
                <a:gd name="T91" fmla="*/ 40 h 216"/>
                <a:gd name="T92" fmla="*/ 44 w 214"/>
                <a:gd name="T93" fmla="*/ 25 h 216"/>
                <a:gd name="T94" fmla="*/ 61 w 214"/>
                <a:gd name="T95" fmla="*/ 32 h 216"/>
                <a:gd name="T96" fmla="*/ 77 w 214"/>
                <a:gd name="T97" fmla="*/ 48 h 216"/>
                <a:gd name="T98" fmla="*/ 85 w 214"/>
                <a:gd name="T99" fmla="*/ 48 h 216"/>
                <a:gd name="T100" fmla="*/ 87 w 214"/>
                <a:gd name="T101" fmla="*/ 44 h 216"/>
                <a:gd name="T102" fmla="*/ 88 w 214"/>
                <a:gd name="T103" fmla="*/ 32 h 216"/>
                <a:gd name="T104" fmla="*/ 107 w 214"/>
                <a:gd name="T105" fmla="*/ 75 h 216"/>
                <a:gd name="T106" fmla="*/ 74 w 214"/>
                <a:gd name="T107" fmla="*/ 108 h 216"/>
                <a:gd name="T108" fmla="*/ 107 w 214"/>
                <a:gd name="T109" fmla="*/ 141 h 216"/>
                <a:gd name="T110" fmla="*/ 140 w 214"/>
                <a:gd name="T111" fmla="*/ 108 h 216"/>
                <a:gd name="T112" fmla="*/ 107 w 214"/>
                <a:gd name="T11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4" h="216">
                  <a:moveTo>
                    <a:pt x="88" y="32"/>
                  </a:moveTo>
                  <a:cubicBezTo>
                    <a:pt x="88" y="27"/>
                    <a:pt x="87" y="22"/>
                    <a:pt x="88" y="16"/>
                  </a:cubicBezTo>
                  <a:cubicBezTo>
                    <a:pt x="90" y="7"/>
                    <a:pt x="97" y="0"/>
                    <a:pt x="105" y="0"/>
                  </a:cubicBezTo>
                  <a:cubicBezTo>
                    <a:pt x="116" y="0"/>
                    <a:pt x="124" y="6"/>
                    <a:pt x="126" y="16"/>
                  </a:cubicBezTo>
                  <a:cubicBezTo>
                    <a:pt x="128" y="25"/>
                    <a:pt x="126" y="34"/>
                    <a:pt x="127" y="43"/>
                  </a:cubicBezTo>
                  <a:cubicBezTo>
                    <a:pt x="127" y="45"/>
                    <a:pt x="126" y="48"/>
                    <a:pt x="129" y="48"/>
                  </a:cubicBezTo>
                  <a:cubicBezTo>
                    <a:pt x="132" y="49"/>
                    <a:pt x="135" y="51"/>
                    <a:pt x="138" y="47"/>
                  </a:cubicBezTo>
                  <a:cubicBezTo>
                    <a:pt x="142" y="42"/>
                    <a:pt x="148" y="37"/>
                    <a:pt x="153" y="32"/>
                  </a:cubicBezTo>
                  <a:cubicBezTo>
                    <a:pt x="163" y="23"/>
                    <a:pt x="176" y="23"/>
                    <a:pt x="185" y="32"/>
                  </a:cubicBezTo>
                  <a:cubicBezTo>
                    <a:pt x="194" y="41"/>
                    <a:pt x="194" y="53"/>
                    <a:pt x="184" y="63"/>
                  </a:cubicBezTo>
                  <a:cubicBezTo>
                    <a:pt x="179" y="68"/>
                    <a:pt x="174" y="74"/>
                    <a:pt x="168" y="79"/>
                  </a:cubicBezTo>
                  <a:cubicBezTo>
                    <a:pt x="166" y="81"/>
                    <a:pt x="166" y="83"/>
                    <a:pt x="167" y="85"/>
                  </a:cubicBezTo>
                  <a:cubicBezTo>
                    <a:pt x="168" y="88"/>
                    <a:pt x="170" y="88"/>
                    <a:pt x="172" y="88"/>
                  </a:cubicBezTo>
                  <a:cubicBezTo>
                    <a:pt x="180" y="88"/>
                    <a:pt x="187" y="87"/>
                    <a:pt x="195" y="88"/>
                  </a:cubicBezTo>
                  <a:cubicBezTo>
                    <a:pt x="207" y="89"/>
                    <a:pt x="214" y="99"/>
                    <a:pt x="214" y="111"/>
                  </a:cubicBezTo>
                  <a:cubicBezTo>
                    <a:pt x="213" y="121"/>
                    <a:pt x="204" y="128"/>
                    <a:pt x="193" y="129"/>
                  </a:cubicBezTo>
                  <a:cubicBezTo>
                    <a:pt x="186" y="129"/>
                    <a:pt x="179" y="129"/>
                    <a:pt x="173" y="129"/>
                  </a:cubicBezTo>
                  <a:cubicBezTo>
                    <a:pt x="171" y="129"/>
                    <a:pt x="169" y="128"/>
                    <a:pt x="169" y="131"/>
                  </a:cubicBezTo>
                  <a:cubicBezTo>
                    <a:pt x="168" y="133"/>
                    <a:pt x="166" y="136"/>
                    <a:pt x="169" y="138"/>
                  </a:cubicBezTo>
                  <a:cubicBezTo>
                    <a:pt x="174" y="143"/>
                    <a:pt x="179" y="149"/>
                    <a:pt x="184" y="154"/>
                  </a:cubicBezTo>
                  <a:cubicBezTo>
                    <a:pt x="193" y="163"/>
                    <a:pt x="194" y="176"/>
                    <a:pt x="185" y="185"/>
                  </a:cubicBezTo>
                  <a:cubicBezTo>
                    <a:pt x="176" y="194"/>
                    <a:pt x="163" y="194"/>
                    <a:pt x="153" y="185"/>
                  </a:cubicBezTo>
                  <a:cubicBezTo>
                    <a:pt x="149" y="180"/>
                    <a:pt x="144" y="176"/>
                    <a:pt x="140" y="171"/>
                  </a:cubicBezTo>
                  <a:cubicBezTo>
                    <a:pt x="138" y="170"/>
                    <a:pt x="137" y="169"/>
                    <a:pt x="135" y="170"/>
                  </a:cubicBezTo>
                  <a:cubicBezTo>
                    <a:pt x="127" y="174"/>
                    <a:pt x="127" y="174"/>
                    <a:pt x="127" y="183"/>
                  </a:cubicBezTo>
                  <a:cubicBezTo>
                    <a:pt x="127" y="188"/>
                    <a:pt x="127" y="193"/>
                    <a:pt x="127" y="197"/>
                  </a:cubicBezTo>
                  <a:cubicBezTo>
                    <a:pt x="127" y="208"/>
                    <a:pt x="117" y="216"/>
                    <a:pt x="105" y="216"/>
                  </a:cubicBezTo>
                  <a:cubicBezTo>
                    <a:pt x="96" y="216"/>
                    <a:pt x="88" y="207"/>
                    <a:pt x="88" y="197"/>
                  </a:cubicBezTo>
                  <a:cubicBezTo>
                    <a:pt x="87" y="191"/>
                    <a:pt x="87" y="184"/>
                    <a:pt x="88" y="178"/>
                  </a:cubicBezTo>
                  <a:cubicBezTo>
                    <a:pt x="88" y="175"/>
                    <a:pt x="87" y="174"/>
                    <a:pt x="85" y="173"/>
                  </a:cubicBezTo>
                  <a:cubicBezTo>
                    <a:pt x="78" y="169"/>
                    <a:pt x="74" y="171"/>
                    <a:pt x="70" y="176"/>
                  </a:cubicBezTo>
                  <a:cubicBezTo>
                    <a:pt x="67" y="179"/>
                    <a:pt x="64" y="182"/>
                    <a:pt x="61" y="185"/>
                  </a:cubicBezTo>
                  <a:cubicBezTo>
                    <a:pt x="52" y="194"/>
                    <a:pt x="38" y="194"/>
                    <a:pt x="29" y="185"/>
                  </a:cubicBezTo>
                  <a:cubicBezTo>
                    <a:pt x="21" y="176"/>
                    <a:pt x="21" y="163"/>
                    <a:pt x="30" y="154"/>
                  </a:cubicBezTo>
                  <a:cubicBezTo>
                    <a:pt x="34" y="149"/>
                    <a:pt x="39" y="145"/>
                    <a:pt x="44" y="140"/>
                  </a:cubicBezTo>
                  <a:cubicBezTo>
                    <a:pt x="48" y="137"/>
                    <a:pt x="43" y="134"/>
                    <a:pt x="43" y="131"/>
                  </a:cubicBezTo>
                  <a:cubicBezTo>
                    <a:pt x="43" y="128"/>
                    <a:pt x="41" y="129"/>
                    <a:pt x="39" y="129"/>
                  </a:cubicBezTo>
                  <a:cubicBezTo>
                    <a:pt x="32" y="129"/>
                    <a:pt x="26" y="128"/>
                    <a:pt x="20" y="129"/>
                  </a:cubicBezTo>
                  <a:cubicBezTo>
                    <a:pt x="12" y="130"/>
                    <a:pt x="2" y="122"/>
                    <a:pt x="1" y="112"/>
                  </a:cubicBezTo>
                  <a:cubicBezTo>
                    <a:pt x="0" y="106"/>
                    <a:pt x="2" y="99"/>
                    <a:pt x="6" y="94"/>
                  </a:cubicBezTo>
                  <a:cubicBezTo>
                    <a:pt x="10" y="90"/>
                    <a:pt x="14" y="88"/>
                    <a:pt x="20" y="88"/>
                  </a:cubicBezTo>
                  <a:cubicBezTo>
                    <a:pt x="26" y="88"/>
                    <a:pt x="33" y="87"/>
                    <a:pt x="40" y="88"/>
                  </a:cubicBezTo>
                  <a:cubicBezTo>
                    <a:pt x="45" y="88"/>
                    <a:pt x="44" y="84"/>
                    <a:pt x="46" y="82"/>
                  </a:cubicBezTo>
                  <a:cubicBezTo>
                    <a:pt x="48" y="80"/>
                    <a:pt x="46" y="78"/>
                    <a:pt x="44" y="77"/>
                  </a:cubicBezTo>
                  <a:cubicBezTo>
                    <a:pt x="39" y="72"/>
                    <a:pt x="34" y="67"/>
                    <a:pt x="30" y="62"/>
                  </a:cubicBezTo>
                  <a:cubicBezTo>
                    <a:pt x="23" y="56"/>
                    <a:pt x="21" y="48"/>
                    <a:pt x="25" y="40"/>
                  </a:cubicBezTo>
                  <a:cubicBezTo>
                    <a:pt x="28" y="31"/>
                    <a:pt x="35" y="26"/>
                    <a:pt x="44" y="25"/>
                  </a:cubicBezTo>
                  <a:cubicBezTo>
                    <a:pt x="51" y="25"/>
                    <a:pt x="56" y="27"/>
                    <a:pt x="61" y="32"/>
                  </a:cubicBezTo>
                  <a:cubicBezTo>
                    <a:pt x="66" y="37"/>
                    <a:pt x="72" y="42"/>
                    <a:pt x="77" y="48"/>
                  </a:cubicBezTo>
                  <a:cubicBezTo>
                    <a:pt x="80" y="51"/>
                    <a:pt x="83" y="48"/>
                    <a:pt x="85" y="48"/>
                  </a:cubicBezTo>
                  <a:cubicBezTo>
                    <a:pt x="88" y="47"/>
                    <a:pt x="87" y="45"/>
                    <a:pt x="87" y="44"/>
                  </a:cubicBezTo>
                  <a:cubicBezTo>
                    <a:pt x="88" y="40"/>
                    <a:pt x="88" y="36"/>
                    <a:pt x="88" y="32"/>
                  </a:cubicBezTo>
                  <a:close/>
                  <a:moveTo>
                    <a:pt x="107" y="75"/>
                  </a:moveTo>
                  <a:cubicBezTo>
                    <a:pt x="89" y="75"/>
                    <a:pt x="74" y="90"/>
                    <a:pt x="74" y="108"/>
                  </a:cubicBezTo>
                  <a:cubicBezTo>
                    <a:pt x="74" y="126"/>
                    <a:pt x="89" y="141"/>
                    <a:pt x="107" y="141"/>
                  </a:cubicBezTo>
                  <a:cubicBezTo>
                    <a:pt x="125" y="142"/>
                    <a:pt x="140" y="126"/>
                    <a:pt x="140" y="108"/>
                  </a:cubicBezTo>
                  <a:cubicBezTo>
                    <a:pt x="140" y="90"/>
                    <a:pt x="126" y="75"/>
                    <a:pt x="107" y="75"/>
                  </a:cubicBezTo>
                  <a:close/>
                </a:path>
              </a:pathLst>
            </a:custGeom>
            <a:solidFill>
              <a:srgbClr val="0ABB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62" name="Freeform 9"/>
            <p:cNvSpPr>
              <a:spLocks/>
            </p:cNvSpPr>
            <p:nvPr/>
          </p:nvSpPr>
          <p:spPr bwMode="auto">
            <a:xfrm>
              <a:off x="342229" y="3349955"/>
              <a:ext cx="116606" cy="114601"/>
            </a:xfrm>
            <a:custGeom>
              <a:avLst/>
              <a:gdLst>
                <a:gd name="T0" fmla="*/ 89 w 179"/>
                <a:gd name="T1" fmla="*/ 176 h 176"/>
                <a:gd name="T2" fmla="*/ 58 w 179"/>
                <a:gd name="T3" fmla="*/ 176 h 176"/>
                <a:gd name="T4" fmla="*/ 50 w 179"/>
                <a:gd name="T5" fmla="*/ 172 h 176"/>
                <a:gd name="T6" fmla="*/ 35 w 179"/>
                <a:gd name="T7" fmla="*/ 154 h 176"/>
                <a:gd name="T8" fmla="*/ 4 w 179"/>
                <a:gd name="T9" fmla="*/ 104 h 176"/>
                <a:gd name="T10" fmla="*/ 21 w 179"/>
                <a:gd name="T11" fmla="*/ 40 h 176"/>
                <a:gd name="T12" fmla="*/ 111 w 179"/>
                <a:gd name="T13" fmla="*/ 9 h 176"/>
                <a:gd name="T14" fmla="*/ 175 w 179"/>
                <a:gd name="T15" fmla="*/ 79 h 176"/>
                <a:gd name="T16" fmla="*/ 157 w 179"/>
                <a:gd name="T17" fmla="*/ 140 h 176"/>
                <a:gd name="T18" fmla="*/ 141 w 179"/>
                <a:gd name="T19" fmla="*/ 156 h 176"/>
                <a:gd name="T20" fmla="*/ 128 w 179"/>
                <a:gd name="T21" fmla="*/ 172 h 176"/>
                <a:gd name="T22" fmla="*/ 121 w 179"/>
                <a:gd name="T23" fmla="*/ 176 h 176"/>
                <a:gd name="T24" fmla="*/ 89 w 179"/>
                <a:gd name="T25"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76">
                  <a:moveTo>
                    <a:pt x="89" y="176"/>
                  </a:moveTo>
                  <a:cubicBezTo>
                    <a:pt x="79" y="176"/>
                    <a:pt x="69" y="176"/>
                    <a:pt x="58" y="176"/>
                  </a:cubicBezTo>
                  <a:cubicBezTo>
                    <a:pt x="55" y="176"/>
                    <a:pt x="52" y="175"/>
                    <a:pt x="50" y="172"/>
                  </a:cubicBezTo>
                  <a:cubicBezTo>
                    <a:pt x="47" y="165"/>
                    <a:pt x="41" y="159"/>
                    <a:pt x="35" y="154"/>
                  </a:cubicBezTo>
                  <a:cubicBezTo>
                    <a:pt x="20" y="140"/>
                    <a:pt x="8" y="124"/>
                    <a:pt x="4" y="104"/>
                  </a:cubicBezTo>
                  <a:cubicBezTo>
                    <a:pt x="0" y="81"/>
                    <a:pt x="6" y="59"/>
                    <a:pt x="21" y="40"/>
                  </a:cubicBezTo>
                  <a:cubicBezTo>
                    <a:pt x="44" y="11"/>
                    <a:pt x="75" y="0"/>
                    <a:pt x="111" y="9"/>
                  </a:cubicBezTo>
                  <a:cubicBezTo>
                    <a:pt x="147" y="18"/>
                    <a:pt x="168" y="42"/>
                    <a:pt x="175" y="79"/>
                  </a:cubicBezTo>
                  <a:cubicBezTo>
                    <a:pt x="179" y="102"/>
                    <a:pt x="172" y="122"/>
                    <a:pt x="157" y="140"/>
                  </a:cubicBezTo>
                  <a:cubicBezTo>
                    <a:pt x="153" y="146"/>
                    <a:pt x="147" y="151"/>
                    <a:pt x="141" y="156"/>
                  </a:cubicBezTo>
                  <a:cubicBezTo>
                    <a:pt x="135" y="161"/>
                    <a:pt x="132" y="167"/>
                    <a:pt x="128" y="172"/>
                  </a:cubicBezTo>
                  <a:cubicBezTo>
                    <a:pt x="127" y="175"/>
                    <a:pt x="124" y="176"/>
                    <a:pt x="121" y="176"/>
                  </a:cubicBezTo>
                  <a:cubicBezTo>
                    <a:pt x="111" y="176"/>
                    <a:pt x="100" y="176"/>
                    <a:pt x="89" y="176"/>
                  </a:cubicBezTo>
                  <a:close/>
                </a:path>
              </a:pathLst>
            </a:custGeom>
            <a:solidFill>
              <a:srgbClr val="FA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63" name="Freeform 10"/>
            <p:cNvSpPr>
              <a:spLocks/>
            </p:cNvSpPr>
            <p:nvPr/>
          </p:nvSpPr>
          <p:spPr bwMode="auto">
            <a:xfrm>
              <a:off x="5302" y="3359696"/>
              <a:ext cx="133224" cy="133510"/>
            </a:xfrm>
            <a:custGeom>
              <a:avLst/>
              <a:gdLst>
                <a:gd name="T0" fmla="*/ 192 w 204"/>
                <a:gd name="T1" fmla="*/ 51 h 205"/>
                <a:gd name="T2" fmla="*/ 204 w 204"/>
                <a:gd name="T3" fmla="*/ 99 h 205"/>
                <a:gd name="T4" fmla="*/ 128 w 204"/>
                <a:gd name="T5" fmla="*/ 194 h 205"/>
                <a:gd name="T6" fmla="*/ 12 w 204"/>
                <a:gd name="T7" fmla="*/ 119 h 205"/>
                <a:gd name="T8" fmla="*/ 94 w 204"/>
                <a:gd name="T9" fmla="*/ 3 h 205"/>
                <a:gd name="T10" fmla="*/ 157 w 204"/>
                <a:gd name="T11" fmla="*/ 16 h 205"/>
                <a:gd name="T12" fmla="*/ 156 w 204"/>
                <a:gd name="T13" fmla="*/ 18 h 205"/>
                <a:gd name="T14" fmla="*/ 109 w 204"/>
                <a:gd name="T15" fmla="*/ 87 h 205"/>
                <a:gd name="T16" fmla="*/ 102 w 204"/>
                <a:gd name="T17" fmla="*/ 87 h 205"/>
                <a:gd name="T18" fmla="*/ 85 w 204"/>
                <a:gd name="T19" fmla="*/ 62 h 205"/>
                <a:gd name="T20" fmla="*/ 59 w 204"/>
                <a:gd name="T21" fmla="*/ 53 h 205"/>
                <a:gd name="T22" fmla="*/ 46 w 204"/>
                <a:gd name="T23" fmla="*/ 91 h 205"/>
                <a:gd name="T24" fmla="*/ 86 w 204"/>
                <a:gd name="T25" fmla="*/ 148 h 205"/>
                <a:gd name="T26" fmla="*/ 127 w 204"/>
                <a:gd name="T27" fmla="*/ 147 h 205"/>
                <a:gd name="T28" fmla="*/ 153 w 204"/>
                <a:gd name="T29" fmla="*/ 108 h 205"/>
                <a:gd name="T30" fmla="*/ 192 w 204"/>
                <a:gd name="T31"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205">
                  <a:moveTo>
                    <a:pt x="192" y="51"/>
                  </a:moveTo>
                  <a:cubicBezTo>
                    <a:pt x="200" y="66"/>
                    <a:pt x="204" y="82"/>
                    <a:pt x="204" y="99"/>
                  </a:cubicBezTo>
                  <a:cubicBezTo>
                    <a:pt x="204" y="145"/>
                    <a:pt x="173" y="184"/>
                    <a:pt x="128" y="194"/>
                  </a:cubicBezTo>
                  <a:cubicBezTo>
                    <a:pt x="75" y="205"/>
                    <a:pt x="23" y="172"/>
                    <a:pt x="12" y="119"/>
                  </a:cubicBezTo>
                  <a:cubicBezTo>
                    <a:pt x="0" y="64"/>
                    <a:pt x="38" y="10"/>
                    <a:pt x="94" y="3"/>
                  </a:cubicBezTo>
                  <a:cubicBezTo>
                    <a:pt x="117" y="0"/>
                    <a:pt x="138" y="4"/>
                    <a:pt x="157" y="16"/>
                  </a:cubicBezTo>
                  <a:cubicBezTo>
                    <a:pt x="157" y="16"/>
                    <a:pt x="156" y="17"/>
                    <a:pt x="156" y="18"/>
                  </a:cubicBezTo>
                  <a:cubicBezTo>
                    <a:pt x="140" y="41"/>
                    <a:pt x="125" y="64"/>
                    <a:pt x="109" y="87"/>
                  </a:cubicBezTo>
                  <a:cubicBezTo>
                    <a:pt x="106" y="92"/>
                    <a:pt x="106" y="92"/>
                    <a:pt x="102" y="87"/>
                  </a:cubicBezTo>
                  <a:cubicBezTo>
                    <a:pt x="96" y="78"/>
                    <a:pt x="91" y="70"/>
                    <a:pt x="85" y="62"/>
                  </a:cubicBezTo>
                  <a:cubicBezTo>
                    <a:pt x="79" y="54"/>
                    <a:pt x="69" y="50"/>
                    <a:pt x="59" y="53"/>
                  </a:cubicBezTo>
                  <a:cubicBezTo>
                    <a:pt x="43" y="58"/>
                    <a:pt x="36" y="76"/>
                    <a:pt x="46" y="91"/>
                  </a:cubicBezTo>
                  <a:cubicBezTo>
                    <a:pt x="59" y="110"/>
                    <a:pt x="73" y="129"/>
                    <a:pt x="86" y="148"/>
                  </a:cubicBezTo>
                  <a:cubicBezTo>
                    <a:pt x="96" y="162"/>
                    <a:pt x="117" y="162"/>
                    <a:pt x="127" y="147"/>
                  </a:cubicBezTo>
                  <a:cubicBezTo>
                    <a:pt x="136" y="134"/>
                    <a:pt x="145" y="121"/>
                    <a:pt x="153" y="108"/>
                  </a:cubicBezTo>
                  <a:cubicBezTo>
                    <a:pt x="166" y="89"/>
                    <a:pt x="179" y="70"/>
                    <a:pt x="192" y="51"/>
                  </a:cubicBezTo>
                  <a:close/>
                </a:path>
              </a:pathLst>
            </a:custGeom>
            <a:solidFill>
              <a:srgbClr val="76C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64" name="Freeform 12"/>
            <p:cNvSpPr>
              <a:spLocks/>
            </p:cNvSpPr>
            <p:nvPr/>
          </p:nvSpPr>
          <p:spPr bwMode="auto">
            <a:xfrm>
              <a:off x="28795" y="3360556"/>
              <a:ext cx="112309" cy="104860"/>
            </a:xfrm>
            <a:custGeom>
              <a:avLst/>
              <a:gdLst>
                <a:gd name="T0" fmla="*/ 156 w 172"/>
                <a:gd name="T1" fmla="*/ 50 h 161"/>
                <a:gd name="T2" fmla="*/ 117 w 172"/>
                <a:gd name="T3" fmla="*/ 107 h 161"/>
                <a:gd name="T4" fmla="*/ 91 w 172"/>
                <a:gd name="T5" fmla="*/ 146 h 161"/>
                <a:gd name="T6" fmla="*/ 50 w 172"/>
                <a:gd name="T7" fmla="*/ 147 h 161"/>
                <a:gd name="T8" fmla="*/ 10 w 172"/>
                <a:gd name="T9" fmla="*/ 90 h 161"/>
                <a:gd name="T10" fmla="*/ 23 w 172"/>
                <a:gd name="T11" fmla="*/ 52 h 161"/>
                <a:gd name="T12" fmla="*/ 49 w 172"/>
                <a:gd name="T13" fmla="*/ 61 h 161"/>
                <a:gd name="T14" fmla="*/ 66 w 172"/>
                <a:gd name="T15" fmla="*/ 86 h 161"/>
                <a:gd name="T16" fmla="*/ 73 w 172"/>
                <a:gd name="T17" fmla="*/ 86 h 161"/>
                <a:gd name="T18" fmla="*/ 120 w 172"/>
                <a:gd name="T19" fmla="*/ 17 h 161"/>
                <a:gd name="T20" fmla="*/ 121 w 172"/>
                <a:gd name="T21" fmla="*/ 15 h 161"/>
                <a:gd name="T22" fmla="*/ 149 w 172"/>
                <a:gd name="T23" fmla="*/ 3 h 161"/>
                <a:gd name="T24" fmla="*/ 163 w 172"/>
                <a:gd name="T25" fmla="*/ 39 h 161"/>
                <a:gd name="T26" fmla="*/ 156 w 172"/>
                <a:gd name="T27" fmla="*/ 5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61">
                  <a:moveTo>
                    <a:pt x="156" y="50"/>
                  </a:moveTo>
                  <a:cubicBezTo>
                    <a:pt x="143" y="69"/>
                    <a:pt x="130" y="88"/>
                    <a:pt x="117" y="107"/>
                  </a:cubicBezTo>
                  <a:cubicBezTo>
                    <a:pt x="109" y="120"/>
                    <a:pt x="100" y="133"/>
                    <a:pt x="91" y="146"/>
                  </a:cubicBezTo>
                  <a:cubicBezTo>
                    <a:pt x="81" y="161"/>
                    <a:pt x="60" y="161"/>
                    <a:pt x="50" y="147"/>
                  </a:cubicBezTo>
                  <a:cubicBezTo>
                    <a:pt x="37" y="128"/>
                    <a:pt x="23" y="109"/>
                    <a:pt x="10" y="90"/>
                  </a:cubicBezTo>
                  <a:cubicBezTo>
                    <a:pt x="0" y="75"/>
                    <a:pt x="7" y="57"/>
                    <a:pt x="23" y="52"/>
                  </a:cubicBezTo>
                  <a:cubicBezTo>
                    <a:pt x="33" y="49"/>
                    <a:pt x="43" y="53"/>
                    <a:pt x="49" y="61"/>
                  </a:cubicBezTo>
                  <a:cubicBezTo>
                    <a:pt x="55" y="69"/>
                    <a:pt x="60" y="77"/>
                    <a:pt x="66" y="86"/>
                  </a:cubicBezTo>
                  <a:cubicBezTo>
                    <a:pt x="70" y="91"/>
                    <a:pt x="70" y="91"/>
                    <a:pt x="73" y="86"/>
                  </a:cubicBezTo>
                  <a:cubicBezTo>
                    <a:pt x="89" y="63"/>
                    <a:pt x="104" y="40"/>
                    <a:pt x="120" y="17"/>
                  </a:cubicBezTo>
                  <a:cubicBezTo>
                    <a:pt x="120" y="16"/>
                    <a:pt x="121" y="15"/>
                    <a:pt x="121" y="15"/>
                  </a:cubicBezTo>
                  <a:cubicBezTo>
                    <a:pt x="130" y="4"/>
                    <a:pt x="139" y="0"/>
                    <a:pt x="149" y="3"/>
                  </a:cubicBezTo>
                  <a:cubicBezTo>
                    <a:pt x="165" y="8"/>
                    <a:pt x="172" y="25"/>
                    <a:pt x="163" y="39"/>
                  </a:cubicBezTo>
                  <a:cubicBezTo>
                    <a:pt x="161" y="43"/>
                    <a:pt x="159" y="46"/>
                    <a:pt x="156" y="5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65" name="Freeform 13"/>
            <p:cNvSpPr>
              <a:spLocks/>
            </p:cNvSpPr>
            <p:nvPr/>
          </p:nvSpPr>
          <p:spPr bwMode="auto">
            <a:xfrm>
              <a:off x="376609" y="3471145"/>
              <a:ext cx="49565" cy="6590"/>
            </a:xfrm>
            <a:custGeom>
              <a:avLst/>
              <a:gdLst>
                <a:gd name="T0" fmla="*/ 38 w 76"/>
                <a:gd name="T1" fmla="*/ 10 h 10"/>
                <a:gd name="T2" fmla="*/ 7 w 76"/>
                <a:gd name="T3" fmla="*/ 10 h 10"/>
                <a:gd name="T4" fmla="*/ 1 w 76"/>
                <a:gd name="T5" fmla="*/ 5 h 10"/>
                <a:gd name="T6" fmla="*/ 7 w 76"/>
                <a:gd name="T7" fmla="*/ 0 h 10"/>
                <a:gd name="T8" fmla="*/ 70 w 76"/>
                <a:gd name="T9" fmla="*/ 0 h 10"/>
                <a:gd name="T10" fmla="*/ 76 w 76"/>
                <a:gd name="T11" fmla="*/ 5 h 10"/>
                <a:gd name="T12" fmla="*/ 70 w 76"/>
                <a:gd name="T13" fmla="*/ 10 h 10"/>
                <a:gd name="T14" fmla="*/ 38 w 7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
                  <a:moveTo>
                    <a:pt x="38" y="10"/>
                  </a:moveTo>
                  <a:cubicBezTo>
                    <a:pt x="28" y="10"/>
                    <a:pt x="17" y="10"/>
                    <a:pt x="7" y="10"/>
                  </a:cubicBezTo>
                  <a:cubicBezTo>
                    <a:pt x="3" y="10"/>
                    <a:pt x="0" y="8"/>
                    <a:pt x="1" y="5"/>
                  </a:cubicBezTo>
                  <a:cubicBezTo>
                    <a:pt x="1" y="1"/>
                    <a:pt x="4" y="0"/>
                    <a:pt x="7" y="0"/>
                  </a:cubicBezTo>
                  <a:cubicBezTo>
                    <a:pt x="28" y="0"/>
                    <a:pt x="49" y="0"/>
                    <a:pt x="70" y="0"/>
                  </a:cubicBezTo>
                  <a:cubicBezTo>
                    <a:pt x="74" y="0"/>
                    <a:pt x="76" y="2"/>
                    <a:pt x="76" y="5"/>
                  </a:cubicBezTo>
                  <a:cubicBezTo>
                    <a:pt x="76" y="10"/>
                    <a:pt x="73" y="10"/>
                    <a:pt x="70" y="10"/>
                  </a:cubicBezTo>
                  <a:cubicBezTo>
                    <a:pt x="59" y="10"/>
                    <a:pt x="49" y="10"/>
                    <a:pt x="38" y="1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66" name="Freeform 14"/>
            <p:cNvSpPr>
              <a:spLocks/>
            </p:cNvSpPr>
            <p:nvPr/>
          </p:nvSpPr>
          <p:spPr bwMode="auto">
            <a:xfrm>
              <a:off x="80939" y="3534176"/>
              <a:ext cx="17763" cy="17763"/>
            </a:xfrm>
            <a:custGeom>
              <a:avLst/>
              <a:gdLst>
                <a:gd name="T0" fmla="*/ 0 w 27"/>
                <a:gd name="T1" fmla="*/ 14 h 27"/>
                <a:gd name="T2" fmla="*/ 13 w 27"/>
                <a:gd name="T3" fmla="*/ 0 h 27"/>
                <a:gd name="T4" fmla="*/ 26 w 27"/>
                <a:gd name="T5" fmla="*/ 14 h 27"/>
                <a:gd name="T6" fmla="*/ 13 w 27"/>
                <a:gd name="T7" fmla="*/ 27 h 27"/>
                <a:gd name="T8" fmla="*/ 0 w 27"/>
                <a:gd name="T9" fmla="*/ 14 h 27"/>
              </a:gdLst>
              <a:ahLst/>
              <a:cxnLst>
                <a:cxn ang="0">
                  <a:pos x="T0" y="T1"/>
                </a:cxn>
                <a:cxn ang="0">
                  <a:pos x="T2" y="T3"/>
                </a:cxn>
                <a:cxn ang="0">
                  <a:pos x="T4" y="T5"/>
                </a:cxn>
                <a:cxn ang="0">
                  <a:pos x="T6" y="T7"/>
                </a:cxn>
                <a:cxn ang="0">
                  <a:pos x="T8" y="T9"/>
                </a:cxn>
              </a:cxnLst>
              <a:rect l="0" t="0" r="r" b="b"/>
              <a:pathLst>
                <a:path w="27" h="27">
                  <a:moveTo>
                    <a:pt x="0" y="14"/>
                  </a:moveTo>
                  <a:cubicBezTo>
                    <a:pt x="0" y="6"/>
                    <a:pt x="6" y="0"/>
                    <a:pt x="13" y="0"/>
                  </a:cubicBezTo>
                  <a:cubicBezTo>
                    <a:pt x="20" y="0"/>
                    <a:pt x="27" y="6"/>
                    <a:pt x="26" y="14"/>
                  </a:cubicBezTo>
                  <a:cubicBezTo>
                    <a:pt x="26" y="21"/>
                    <a:pt x="20" y="27"/>
                    <a:pt x="13" y="27"/>
                  </a:cubicBezTo>
                  <a:cubicBezTo>
                    <a:pt x="6" y="27"/>
                    <a:pt x="0" y="21"/>
                    <a:pt x="0" y="1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67" name="Freeform 15"/>
            <p:cNvSpPr>
              <a:spLocks/>
            </p:cNvSpPr>
            <p:nvPr/>
          </p:nvSpPr>
          <p:spPr bwMode="auto">
            <a:xfrm>
              <a:off x="114459" y="3564258"/>
              <a:ext cx="17477" cy="17477"/>
            </a:xfrm>
            <a:custGeom>
              <a:avLst/>
              <a:gdLst>
                <a:gd name="T0" fmla="*/ 14 w 27"/>
                <a:gd name="T1" fmla="*/ 1 h 27"/>
                <a:gd name="T2" fmla="*/ 27 w 27"/>
                <a:gd name="T3" fmla="*/ 14 h 27"/>
                <a:gd name="T4" fmla="*/ 13 w 27"/>
                <a:gd name="T5" fmla="*/ 27 h 27"/>
                <a:gd name="T6" fmla="*/ 0 w 27"/>
                <a:gd name="T7" fmla="*/ 14 h 27"/>
                <a:gd name="T8" fmla="*/ 14 w 27"/>
                <a:gd name="T9" fmla="*/ 1 h 27"/>
              </a:gdLst>
              <a:ahLst/>
              <a:cxnLst>
                <a:cxn ang="0">
                  <a:pos x="T0" y="T1"/>
                </a:cxn>
                <a:cxn ang="0">
                  <a:pos x="T2" y="T3"/>
                </a:cxn>
                <a:cxn ang="0">
                  <a:pos x="T4" y="T5"/>
                </a:cxn>
                <a:cxn ang="0">
                  <a:pos x="T6" y="T7"/>
                </a:cxn>
                <a:cxn ang="0">
                  <a:pos x="T8" y="T9"/>
                </a:cxn>
              </a:cxnLst>
              <a:rect l="0" t="0" r="r" b="b"/>
              <a:pathLst>
                <a:path w="27" h="27">
                  <a:moveTo>
                    <a:pt x="14" y="1"/>
                  </a:moveTo>
                  <a:cubicBezTo>
                    <a:pt x="21" y="1"/>
                    <a:pt x="27" y="7"/>
                    <a:pt x="27" y="14"/>
                  </a:cubicBezTo>
                  <a:cubicBezTo>
                    <a:pt x="27" y="21"/>
                    <a:pt x="21" y="27"/>
                    <a:pt x="13" y="27"/>
                  </a:cubicBezTo>
                  <a:cubicBezTo>
                    <a:pt x="6" y="27"/>
                    <a:pt x="0" y="21"/>
                    <a:pt x="0" y="14"/>
                  </a:cubicBezTo>
                  <a:cubicBezTo>
                    <a:pt x="0" y="6"/>
                    <a:pt x="6" y="0"/>
                    <a:pt x="14" y="1"/>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68" name="Oval 16"/>
            <p:cNvSpPr>
              <a:spLocks noChangeArrowheads="1"/>
            </p:cNvSpPr>
            <p:nvPr/>
          </p:nvSpPr>
          <p:spPr bwMode="auto">
            <a:xfrm>
              <a:off x="120189" y="3266869"/>
              <a:ext cx="16904" cy="16904"/>
            </a:xfrm>
            <a:prstGeom prst="ellipse">
              <a:avLst/>
            </a:pr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69" name="Freeform 17"/>
            <p:cNvSpPr>
              <a:spLocks/>
            </p:cNvSpPr>
            <p:nvPr/>
          </p:nvSpPr>
          <p:spPr bwMode="auto">
            <a:xfrm>
              <a:off x="372598" y="3530451"/>
              <a:ext cx="16904" cy="17477"/>
            </a:xfrm>
            <a:custGeom>
              <a:avLst/>
              <a:gdLst>
                <a:gd name="T0" fmla="*/ 13 w 26"/>
                <a:gd name="T1" fmla="*/ 27 h 27"/>
                <a:gd name="T2" fmla="*/ 0 w 26"/>
                <a:gd name="T3" fmla="*/ 13 h 27"/>
                <a:gd name="T4" fmla="*/ 13 w 26"/>
                <a:gd name="T5" fmla="*/ 0 h 27"/>
                <a:gd name="T6" fmla="*/ 26 w 26"/>
                <a:gd name="T7" fmla="*/ 14 h 27"/>
                <a:gd name="T8" fmla="*/ 13 w 26"/>
                <a:gd name="T9" fmla="*/ 27 h 27"/>
              </a:gdLst>
              <a:ahLst/>
              <a:cxnLst>
                <a:cxn ang="0">
                  <a:pos x="T0" y="T1"/>
                </a:cxn>
                <a:cxn ang="0">
                  <a:pos x="T2" y="T3"/>
                </a:cxn>
                <a:cxn ang="0">
                  <a:pos x="T4" y="T5"/>
                </a:cxn>
                <a:cxn ang="0">
                  <a:pos x="T6" y="T7"/>
                </a:cxn>
                <a:cxn ang="0">
                  <a:pos x="T8" y="T9"/>
                </a:cxn>
              </a:cxnLst>
              <a:rect l="0" t="0" r="r" b="b"/>
              <a:pathLst>
                <a:path w="26" h="27">
                  <a:moveTo>
                    <a:pt x="13" y="27"/>
                  </a:moveTo>
                  <a:cubicBezTo>
                    <a:pt x="6" y="27"/>
                    <a:pt x="0" y="21"/>
                    <a:pt x="0" y="13"/>
                  </a:cubicBezTo>
                  <a:cubicBezTo>
                    <a:pt x="0" y="6"/>
                    <a:pt x="6" y="0"/>
                    <a:pt x="13" y="0"/>
                  </a:cubicBezTo>
                  <a:cubicBezTo>
                    <a:pt x="20" y="0"/>
                    <a:pt x="26" y="6"/>
                    <a:pt x="26" y="14"/>
                  </a:cubicBezTo>
                  <a:cubicBezTo>
                    <a:pt x="26" y="21"/>
                    <a:pt x="20" y="27"/>
                    <a:pt x="13" y="27"/>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70" name="Freeform 18"/>
            <p:cNvSpPr>
              <a:spLocks/>
            </p:cNvSpPr>
            <p:nvPr/>
          </p:nvSpPr>
          <p:spPr bwMode="auto">
            <a:xfrm>
              <a:off x="336785" y="3564258"/>
              <a:ext cx="16904" cy="17477"/>
            </a:xfrm>
            <a:custGeom>
              <a:avLst/>
              <a:gdLst>
                <a:gd name="T0" fmla="*/ 26 w 26"/>
                <a:gd name="T1" fmla="*/ 14 h 27"/>
                <a:gd name="T2" fmla="*/ 13 w 26"/>
                <a:gd name="T3" fmla="*/ 27 h 27"/>
                <a:gd name="T4" fmla="*/ 0 w 26"/>
                <a:gd name="T5" fmla="*/ 14 h 27"/>
                <a:gd name="T6" fmla="*/ 13 w 26"/>
                <a:gd name="T7" fmla="*/ 1 h 27"/>
                <a:gd name="T8" fmla="*/ 26 w 26"/>
                <a:gd name="T9" fmla="*/ 14 h 27"/>
              </a:gdLst>
              <a:ahLst/>
              <a:cxnLst>
                <a:cxn ang="0">
                  <a:pos x="T0" y="T1"/>
                </a:cxn>
                <a:cxn ang="0">
                  <a:pos x="T2" y="T3"/>
                </a:cxn>
                <a:cxn ang="0">
                  <a:pos x="T4" y="T5"/>
                </a:cxn>
                <a:cxn ang="0">
                  <a:pos x="T6" y="T7"/>
                </a:cxn>
                <a:cxn ang="0">
                  <a:pos x="T8" y="T9"/>
                </a:cxn>
              </a:cxnLst>
              <a:rect l="0" t="0" r="r" b="b"/>
              <a:pathLst>
                <a:path w="26" h="27">
                  <a:moveTo>
                    <a:pt x="26" y="14"/>
                  </a:moveTo>
                  <a:cubicBezTo>
                    <a:pt x="26" y="21"/>
                    <a:pt x="21" y="27"/>
                    <a:pt x="13" y="27"/>
                  </a:cubicBezTo>
                  <a:cubicBezTo>
                    <a:pt x="6" y="27"/>
                    <a:pt x="0" y="21"/>
                    <a:pt x="0" y="14"/>
                  </a:cubicBezTo>
                  <a:cubicBezTo>
                    <a:pt x="0" y="7"/>
                    <a:pt x="6" y="1"/>
                    <a:pt x="13" y="1"/>
                  </a:cubicBezTo>
                  <a:cubicBezTo>
                    <a:pt x="20" y="0"/>
                    <a:pt x="26" y="6"/>
                    <a:pt x="26" y="1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71" name="Freeform 19"/>
            <p:cNvSpPr>
              <a:spLocks/>
            </p:cNvSpPr>
            <p:nvPr/>
          </p:nvSpPr>
          <p:spPr bwMode="auto">
            <a:xfrm>
              <a:off x="369446" y="3305261"/>
              <a:ext cx="17477" cy="16904"/>
            </a:xfrm>
            <a:custGeom>
              <a:avLst/>
              <a:gdLst>
                <a:gd name="T0" fmla="*/ 14 w 27"/>
                <a:gd name="T1" fmla="*/ 0 h 26"/>
                <a:gd name="T2" fmla="*/ 27 w 27"/>
                <a:gd name="T3" fmla="*/ 13 h 26"/>
                <a:gd name="T4" fmla="*/ 14 w 27"/>
                <a:gd name="T5" fmla="*/ 26 h 26"/>
                <a:gd name="T6" fmla="*/ 0 w 27"/>
                <a:gd name="T7" fmla="*/ 13 h 26"/>
                <a:gd name="T8" fmla="*/ 14 w 27"/>
                <a:gd name="T9" fmla="*/ 0 h 26"/>
              </a:gdLst>
              <a:ahLst/>
              <a:cxnLst>
                <a:cxn ang="0">
                  <a:pos x="T0" y="T1"/>
                </a:cxn>
                <a:cxn ang="0">
                  <a:pos x="T2" y="T3"/>
                </a:cxn>
                <a:cxn ang="0">
                  <a:pos x="T4" y="T5"/>
                </a:cxn>
                <a:cxn ang="0">
                  <a:pos x="T6" y="T7"/>
                </a:cxn>
                <a:cxn ang="0">
                  <a:pos x="T8" y="T9"/>
                </a:cxn>
              </a:cxnLst>
              <a:rect l="0" t="0" r="r" b="b"/>
              <a:pathLst>
                <a:path w="27" h="26">
                  <a:moveTo>
                    <a:pt x="14" y="0"/>
                  </a:moveTo>
                  <a:cubicBezTo>
                    <a:pt x="21" y="0"/>
                    <a:pt x="27" y="5"/>
                    <a:pt x="27" y="13"/>
                  </a:cubicBezTo>
                  <a:cubicBezTo>
                    <a:pt x="27" y="20"/>
                    <a:pt x="21" y="26"/>
                    <a:pt x="14" y="26"/>
                  </a:cubicBezTo>
                  <a:cubicBezTo>
                    <a:pt x="6" y="26"/>
                    <a:pt x="0" y="20"/>
                    <a:pt x="0" y="13"/>
                  </a:cubicBezTo>
                  <a:cubicBezTo>
                    <a:pt x="1" y="6"/>
                    <a:pt x="6" y="0"/>
                    <a:pt x="14" y="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72" name="Freeform 20"/>
            <p:cNvSpPr>
              <a:spLocks/>
            </p:cNvSpPr>
            <p:nvPr/>
          </p:nvSpPr>
          <p:spPr bwMode="auto">
            <a:xfrm>
              <a:off x="331628" y="3270021"/>
              <a:ext cx="17477" cy="16904"/>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6" y="26"/>
                    <a:pt x="0" y="20"/>
                    <a:pt x="0" y="13"/>
                  </a:cubicBezTo>
                  <a:cubicBezTo>
                    <a:pt x="0" y="5"/>
                    <a:pt x="6" y="0"/>
                    <a:pt x="14" y="0"/>
                  </a:cubicBezTo>
                  <a:cubicBezTo>
                    <a:pt x="21" y="0"/>
                    <a:pt x="27" y="6"/>
                    <a:pt x="27" y="13"/>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73" name="Freeform 21"/>
            <p:cNvSpPr>
              <a:spLocks/>
            </p:cNvSpPr>
            <p:nvPr/>
          </p:nvSpPr>
          <p:spPr bwMode="auto">
            <a:xfrm>
              <a:off x="84377" y="3300677"/>
              <a:ext cx="16904" cy="16904"/>
            </a:xfrm>
            <a:custGeom>
              <a:avLst/>
              <a:gdLst>
                <a:gd name="T0" fmla="*/ 13 w 26"/>
                <a:gd name="T1" fmla="*/ 26 h 26"/>
                <a:gd name="T2" fmla="*/ 0 w 26"/>
                <a:gd name="T3" fmla="*/ 13 h 26"/>
                <a:gd name="T4" fmla="*/ 13 w 26"/>
                <a:gd name="T5" fmla="*/ 0 h 26"/>
                <a:gd name="T6" fmla="*/ 26 w 26"/>
                <a:gd name="T7" fmla="*/ 13 h 26"/>
                <a:gd name="T8" fmla="*/ 13 w 26"/>
                <a:gd name="T9" fmla="*/ 26 h 26"/>
              </a:gdLst>
              <a:ahLst/>
              <a:cxnLst>
                <a:cxn ang="0">
                  <a:pos x="T0" y="T1"/>
                </a:cxn>
                <a:cxn ang="0">
                  <a:pos x="T2" y="T3"/>
                </a:cxn>
                <a:cxn ang="0">
                  <a:pos x="T4" y="T5"/>
                </a:cxn>
                <a:cxn ang="0">
                  <a:pos x="T6" y="T7"/>
                </a:cxn>
                <a:cxn ang="0">
                  <a:pos x="T8" y="T9"/>
                </a:cxn>
              </a:cxnLst>
              <a:rect l="0" t="0" r="r" b="b"/>
              <a:pathLst>
                <a:path w="26" h="26">
                  <a:moveTo>
                    <a:pt x="13" y="26"/>
                  </a:moveTo>
                  <a:cubicBezTo>
                    <a:pt x="5" y="26"/>
                    <a:pt x="0" y="20"/>
                    <a:pt x="0" y="13"/>
                  </a:cubicBezTo>
                  <a:cubicBezTo>
                    <a:pt x="0" y="5"/>
                    <a:pt x="5" y="0"/>
                    <a:pt x="13" y="0"/>
                  </a:cubicBezTo>
                  <a:cubicBezTo>
                    <a:pt x="20" y="0"/>
                    <a:pt x="26" y="5"/>
                    <a:pt x="26" y="13"/>
                  </a:cubicBezTo>
                  <a:cubicBezTo>
                    <a:pt x="26" y="21"/>
                    <a:pt x="20" y="26"/>
                    <a:pt x="13" y="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74" name="Freeform 22"/>
            <p:cNvSpPr>
              <a:spLocks/>
            </p:cNvSpPr>
            <p:nvPr/>
          </p:nvSpPr>
          <p:spPr bwMode="auto">
            <a:xfrm>
              <a:off x="384917" y="3485470"/>
              <a:ext cx="33234" cy="6590"/>
            </a:xfrm>
            <a:custGeom>
              <a:avLst/>
              <a:gdLst>
                <a:gd name="T0" fmla="*/ 25 w 51"/>
                <a:gd name="T1" fmla="*/ 10 h 10"/>
                <a:gd name="T2" fmla="*/ 6 w 51"/>
                <a:gd name="T3" fmla="*/ 10 h 10"/>
                <a:gd name="T4" fmla="*/ 0 w 51"/>
                <a:gd name="T5" fmla="*/ 5 h 10"/>
                <a:gd name="T6" fmla="*/ 5 w 51"/>
                <a:gd name="T7" fmla="*/ 0 h 10"/>
                <a:gd name="T8" fmla="*/ 45 w 51"/>
                <a:gd name="T9" fmla="*/ 0 h 10"/>
                <a:gd name="T10" fmla="*/ 51 w 51"/>
                <a:gd name="T11" fmla="*/ 5 h 10"/>
                <a:gd name="T12" fmla="*/ 45 w 51"/>
                <a:gd name="T13" fmla="*/ 10 h 10"/>
                <a:gd name="T14" fmla="*/ 25 w 5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0">
                  <a:moveTo>
                    <a:pt x="25" y="10"/>
                  </a:moveTo>
                  <a:cubicBezTo>
                    <a:pt x="19" y="10"/>
                    <a:pt x="12" y="10"/>
                    <a:pt x="6" y="10"/>
                  </a:cubicBezTo>
                  <a:cubicBezTo>
                    <a:pt x="2" y="10"/>
                    <a:pt x="0" y="9"/>
                    <a:pt x="0" y="5"/>
                  </a:cubicBezTo>
                  <a:cubicBezTo>
                    <a:pt x="0" y="2"/>
                    <a:pt x="2" y="0"/>
                    <a:pt x="5" y="0"/>
                  </a:cubicBezTo>
                  <a:cubicBezTo>
                    <a:pt x="19" y="0"/>
                    <a:pt x="32" y="0"/>
                    <a:pt x="45" y="0"/>
                  </a:cubicBezTo>
                  <a:cubicBezTo>
                    <a:pt x="49" y="0"/>
                    <a:pt x="51" y="2"/>
                    <a:pt x="51" y="5"/>
                  </a:cubicBezTo>
                  <a:cubicBezTo>
                    <a:pt x="51" y="9"/>
                    <a:pt x="49" y="10"/>
                    <a:pt x="45" y="10"/>
                  </a:cubicBezTo>
                  <a:cubicBezTo>
                    <a:pt x="39" y="10"/>
                    <a:pt x="32" y="10"/>
                    <a:pt x="25" y="1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175" name="Freeform 23"/>
            <p:cNvSpPr>
              <a:spLocks/>
            </p:cNvSpPr>
            <p:nvPr/>
          </p:nvSpPr>
          <p:spPr bwMode="auto">
            <a:xfrm>
              <a:off x="213589" y="3243949"/>
              <a:ext cx="42975" cy="43548"/>
            </a:xfrm>
            <a:custGeom>
              <a:avLst/>
              <a:gdLst>
                <a:gd name="T0" fmla="*/ 33 w 66"/>
                <a:gd name="T1" fmla="*/ 0 h 67"/>
                <a:gd name="T2" fmla="*/ 66 w 66"/>
                <a:gd name="T3" fmla="*/ 33 h 67"/>
                <a:gd name="T4" fmla="*/ 33 w 66"/>
                <a:gd name="T5" fmla="*/ 66 h 67"/>
                <a:gd name="T6" fmla="*/ 0 w 66"/>
                <a:gd name="T7" fmla="*/ 33 h 67"/>
                <a:gd name="T8" fmla="*/ 33 w 66"/>
                <a:gd name="T9" fmla="*/ 0 h 67"/>
              </a:gdLst>
              <a:ahLst/>
              <a:cxnLst>
                <a:cxn ang="0">
                  <a:pos x="T0" y="T1"/>
                </a:cxn>
                <a:cxn ang="0">
                  <a:pos x="T2" y="T3"/>
                </a:cxn>
                <a:cxn ang="0">
                  <a:pos x="T4" y="T5"/>
                </a:cxn>
                <a:cxn ang="0">
                  <a:pos x="T6" y="T7"/>
                </a:cxn>
                <a:cxn ang="0">
                  <a:pos x="T8" y="T9"/>
                </a:cxn>
              </a:cxnLst>
              <a:rect l="0" t="0" r="r" b="b"/>
              <a:pathLst>
                <a:path w="66" h="67">
                  <a:moveTo>
                    <a:pt x="33" y="0"/>
                  </a:moveTo>
                  <a:cubicBezTo>
                    <a:pt x="52" y="0"/>
                    <a:pt x="66" y="15"/>
                    <a:pt x="66" y="33"/>
                  </a:cubicBezTo>
                  <a:cubicBezTo>
                    <a:pt x="66" y="51"/>
                    <a:pt x="51" y="67"/>
                    <a:pt x="33" y="66"/>
                  </a:cubicBezTo>
                  <a:cubicBezTo>
                    <a:pt x="15" y="66"/>
                    <a:pt x="0" y="51"/>
                    <a:pt x="0" y="33"/>
                  </a:cubicBezTo>
                  <a:cubicBezTo>
                    <a:pt x="0" y="15"/>
                    <a:pt x="15" y="0"/>
                    <a:pt x="33" y="0"/>
                  </a:cubicBezTo>
                  <a:close/>
                </a:path>
              </a:pathLst>
            </a:custGeom>
            <a:solidFill>
              <a:srgbClr val="142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grpSp>
          <p:nvGrpSpPr>
            <p:cNvPr id="1176" name="Group 1175"/>
            <p:cNvGrpSpPr/>
            <p:nvPr/>
          </p:nvGrpSpPr>
          <p:grpSpPr>
            <a:xfrm>
              <a:off x="146209" y="3549558"/>
              <a:ext cx="188247" cy="135581"/>
              <a:chOff x="4613275" y="65088"/>
              <a:chExt cx="1106488" cy="796925"/>
            </a:xfrm>
          </p:grpSpPr>
          <p:sp>
            <p:nvSpPr>
              <p:cNvPr id="1177" name="Freeform 1176"/>
              <p:cNvSpPr>
                <a:spLocks noEditPoints="1"/>
              </p:cNvSpPr>
              <p:nvPr/>
            </p:nvSpPr>
            <p:spPr bwMode="auto">
              <a:xfrm>
                <a:off x="5183188" y="130175"/>
                <a:ext cx="382588" cy="511175"/>
              </a:xfrm>
              <a:custGeom>
                <a:avLst/>
                <a:gdLst>
                  <a:gd name="T0" fmla="*/ 562 w 590"/>
                  <a:gd name="T1" fmla="*/ 34 h 788"/>
                  <a:gd name="T2" fmla="*/ 578 w 590"/>
                  <a:gd name="T3" fmla="*/ 172 h 788"/>
                  <a:gd name="T4" fmla="*/ 458 w 590"/>
                  <a:gd name="T5" fmla="*/ 222 h 788"/>
                  <a:gd name="T6" fmla="*/ 398 w 590"/>
                  <a:gd name="T7" fmla="*/ 107 h 788"/>
                  <a:gd name="T8" fmla="*/ 479 w 590"/>
                  <a:gd name="T9" fmla="*/ 2 h 788"/>
                  <a:gd name="T10" fmla="*/ 475 w 590"/>
                  <a:gd name="T11" fmla="*/ 52 h 788"/>
                  <a:gd name="T12" fmla="*/ 446 w 590"/>
                  <a:gd name="T13" fmla="*/ 132 h 788"/>
                  <a:gd name="T14" fmla="*/ 481 w 590"/>
                  <a:gd name="T15" fmla="*/ 182 h 788"/>
                  <a:gd name="T16" fmla="*/ 536 w 590"/>
                  <a:gd name="T17" fmla="*/ 153 h 788"/>
                  <a:gd name="T18" fmla="*/ 527 w 590"/>
                  <a:gd name="T19" fmla="*/ 65 h 788"/>
                  <a:gd name="T20" fmla="*/ 375 w 590"/>
                  <a:gd name="T21" fmla="*/ 283 h 788"/>
                  <a:gd name="T22" fmla="*/ 459 w 590"/>
                  <a:gd name="T23" fmla="*/ 366 h 788"/>
                  <a:gd name="T24" fmla="*/ 416 w 590"/>
                  <a:gd name="T25" fmla="*/ 496 h 788"/>
                  <a:gd name="T26" fmla="*/ 300 w 590"/>
                  <a:gd name="T27" fmla="*/ 481 h 788"/>
                  <a:gd name="T28" fmla="*/ 287 w 590"/>
                  <a:gd name="T29" fmla="*/ 332 h 788"/>
                  <a:gd name="T30" fmla="*/ 375 w 590"/>
                  <a:gd name="T31" fmla="*/ 283 h 788"/>
                  <a:gd name="T32" fmla="*/ 333 w 590"/>
                  <a:gd name="T33" fmla="*/ 347 h 788"/>
                  <a:gd name="T34" fmla="*/ 327 w 590"/>
                  <a:gd name="T35" fmla="*/ 440 h 788"/>
                  <a:gd name="T36" fmla="*/ 380 w 590"/>
                  <a:gd name="T37" fmla="*/ 464 h 788"/>
                  <a:gd name="T38" fmla="*/ 416 w 590"/>
                  <a:gd name="T39" fmla="*/ 398 h 788"/>
                  <a:gd name="T40" fmla="*/ 384 w 590"/>
                  <a:gd name="T41" fmla="*/ 334 h 788"/>
                  <a:gd name="T42" fmla="*/ 130 w 590"/>
                  <a:gd name="T43" fmla="*/ 563 h 788"/>
                  <a:gd name="T44" fmla="*/ 193 w 590"/>
                  <a:gd name="T45" fmla="*/ 670 h 788"/>
                  <a:gd name="T46" fmla="*/ 111 w 590"/>
                  <a:gd name="T47" fmla="*/ 785 h 788"/>
                  <a:gd name="T48" fmla="*/ 6 w 590"/>
                  <a:gd name="T49" fmla="*/ 709 h 788"/>
                  <a:gd name="T50" fmla="*/ 47 w 590"/>
                  <a:gd name="T51" fmla="*/ 573 h 788"/>
                  <a:gd name="T52" fmla="*/ 503 w 590"/>
                  <a:gd name="T53" fmla="*/ 557 h 788"/>
                  <a:gd name="T54" fmla="*/ 586 w 590"/>
                  <a:gd name="T55" fmla="*/ 640 h 788"/>
                  <a:gd name="T56" fmla="*/ 544 w 590"/>
                  <a:gd name="T57" fmla="*/ 770 h 788"/>
                  <a:gd name="T58" fmla="*/ 428 w 590"/>
                  <a:gd name="T59" fmla="*/ 755 h 788"/>
                  <a:gd name="T60" fmla="*/ 414 w 590"/>
                  <a:gd name="T61" fmla="*/ 605 h 788"/>
                  <a:gd name="T62" fmla="*/ 503 w 590"/>
                  <a:gd name="T63" fmla="*/ 557 h 788"/>
                  <a:gd name="T64" fmla="*/ 64 w 590"/>
                  <a:gd name="T65" fmla="*/ 620 h 788"/>
                  <a:gd name="T66" fmla="*/ 59 w 590"/>
                  <a:gd name="T67" fmla="*/ 714 h 788"/>
                  <a:gd name="T68" fmla="*/ 111 w 590"/>
                  <a:gd name="T69" fmla="*/ 737 h 788"/>
                  <a:gd name="T70" fmla="*/ 147 w 590"/>
                  <a:gd name="T71" fmla="*/ 671 h 788"/>
                  <a:gd name="T72" fmla="*/ 116 w 590"/>
                  <a:gd name="T73" fmla="*/ 607 h 788"/>
                  <a:gd name="T74" fmla="*/ 474 w 590"/>
                  <a:gd name="T75" fmla="*/ 608 h 788"/>
                  <a:gd name="T76" fmla="*/ 446 w 590"/>
                  <a:gd name="T77" fmla="*/ 687 h 788"/>
                  <a:gd name="T78" fmla="*/ 480 w 590"/>
                  <a:gd name="T79" fmla="*/ 738 h 788"/>
                  <a:gd name="T80" fmla="*/ 535 w 590"/>
                  <a:gd name="T81" fmla="*/ 708 h 788"/>
                  <a:gd name="T82" fmla="*/ 527 w 590"/>
                  <a:gd name="T83" fmla="*/ 62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788">
                    <a:moveTo>
                      <a:pt x="503" y="1"/>
                    </a:moveTo>
                    <a:cubicBezTo>
                      <a:pt x="511" y="2"/>
                      <a:pt x="519" y="4"/>
                      <a:pt x="527" y="8"/>
                    </a:cubicBezTo>
                    <a:cubicBezTo>
                      <a:pt x="541" y="14"/>
                      <a:pt x="553" y="23"/>
                      <a:pt x="562" y="34"/>
                    </a:cubicBezTo>
                    <a:cubicBezTo>
                      <a:pt x="574" y="49"/>
                      <a:pt x="582" y="66"/>
                      <a:pt x="587" y="84"/>
                    </a:cubicBezTo>
                    <a:cubicBezTo>
                      <a:pt x="589" y="95"/>
                      <a:pt x="590" y="105"/>
                      <a:pt x="590" y="114"/>
                    </a:cubicBezTo>
                    <a:cubicBezTo>
                      <a:pt x="590" y="136"/>
                      <a:pt x="586" y="154"/>
                      <a:pt x="578" y="172"/>
                    </a:cubicBezTo>
                    <a:cubicBezTo>
                      <a:pt x="570" y="189"/>
                      <a:pt x="559" y="203"/>
                      <a:pt x="544" y="214"/>
                    </a:cubicBezTo>
                    <a:cubicBezTo>
                      <a:pt x="533" y="222"/>
                      <a:pt x="521" y="227"/>
                      <a:pt x="508" y="230"/>
                    </a:cubicBezTo>
                    <a:cubicBezTo>
                      <a:pt x="490" y="232"/>
                      <a:pt x="474" y="230"/>
                      <a:pt x="458" y="222"/>
                    </a:cubicBezTo>
                    <a:cubicBezTo>
                      <a:pt x="446" y="217"/>
                      <a:pt x="436" y="209"/>
                      <a:pt x="428" y="199"/>
                    </a:cubicBezTo>
                    <a:cubicBezTo>
                      <a:pt x="416" y="186"/>
                      <a:pt x="408" y="171"/>
                      <a:pt x="403" y="153"/>
                    </a:cubicBezTo>
                    <a:cubicBezTo>
                      <a:pt x="398" y="138"/>
                      <a:pt x="397" y="123"/>
                      <a:pt x="398" y="107"/>
                    </a:cubicBezTo>
                    <a:cubicBezTo>
                      <a:pt x="400" y="87"/>
                      <a:pt x="405" y="68"/>
                      <a:pt x="415" y="50"/>
                    </a:cubicBezTo>
                    <a:cubicBezTo>
                      <a:pt x="422" y="38"/>
                      <a:pt x="432" y="27"/>
                      <a:pt x="444" y="18"/>
                    </a:cubicBezTo>
                    <a:cubicBezTo>
                      <a:pt x="454" y="10"/>
                      <a:pt x="466" y="4"/>
                      <a:pt x="479" y="2"/>
                    </a:cubicBezTo>
                    <a:cubicBezTo>
                      <a:pt x="487" y="1"/>
                      <a:pt x="495" y="0"/>
                      <a:pt x="503" y="1"/>
                    </a:cubicBezTo>
                    <a:close/>
                    <a:moveTo>
                      <a:pt x="496" y="46"/>
                    </a:moveTo>
                    <a:cubicBezTo>
                      <a:pt x="488" y="46"/>
                      <a:pt x="481" y="48"/>
                      <a:pt x="475" y="52"/>
                    </a:cubicBezTo>
                    <a:cubicBezTo>
                      <a:pt x="469" y="56"/>
                      <a:pt x="465" y="60"/>
                      <a:pt x="461" y="65"/>
                    </a:cubicBezTo>
                    <a:cubicBezTo>
                      <a:pt x="456" y="72"/>
                      <a:pt x="452" y="79"/>
                      <a:pt x="449" y="87"/>
                    </a:cubicBezTo>
                    <a:cubicBezTo>
                      <a:pt x="444" y="102"/>
                      <a:pt x="443" y="117"/>
                      <a:pt x="446" y="132"/>
                    </a:cubicBezTo>
                    <a:cubicBezTo>
                      <a:pt x="447" y="141"/>
                      <a:pt x="451" y="150"/>
                      <a:pt x="455" y="158"/>
                    </a:cubicBezTo>
                    <a:cubicBezTo>
                      <a:pt x="459" y="164"/>
                      <a:pt x="463" y="169"/>
                      <a:pt x="468" y="174"/>
                    </a:cubicBezTo>
                    <a:cubicBezTo>
                      <a:pt x="472" y="177"/>
                      <a:pt x="476" y="180"/>
                      <a:pt x="481" y="182"/>
                    </a:cubicBezTo>
                    <a:cubicBezTo>
                      <a:pt x="490" y="186"/>
                      <a:pt x="499" y="186"/>
                      <a:pt x="508" y="182"/>
                    </a:cubicBezTo>
                    <a:cubicBezTo>
                      <a:pt x="513" y="180"/>
                      <a:pt x="517" y="177"/>
                      <a:pt x="521" y="173"/>
                    </a:cubicBezTo>
                    <a:cubicBezTo>
                      <a:pt x="527" y="167"/>
                      <a:pt x="532" y="160"/>
                      <a:pt x="536" y="153"/>
                    </a:cubicBezTo>
                    <a:cubicBezTo>
                      <a:pt x="541" y="141"/>
                      <a:pt x="543" y="128"/>
                      <a:pt x="544" y="116"/>
                    </a:cubicBezTo>
                    <a:cubicBezTo>
                      <a:pt x="544" y="107"/>
                      <a:pt x="542" y="98"/>
                      <a:pt x="540" y="90"/>
                    </a:cubicBezTo>
                    <a:cubicBezTo>
                      <a:pt x="537" y="81"/>
                      <a:pt x="533" y="73"/>
                      <a:pt x="527" y="65"/>
                    </a:cubicBezTo>
                    <a:cubicBezTo>
                      <a:pt x="523" y="60"/>
                      <a:pt x="518" y="55"/>
                      <a:pt x="512" y="52"/>
                    </a:cubicBezTo>
                    <a:cubicBezTo>
                      <a:pt x="507" y="49"/>
                      <a:pt x="502" y="47"/>
                      <a:pt x="496" y="46"/>
                    </a:cubicBezTo>
                    <a:close/>
                    <a:moveTo>
                      <a:pt x="375" y="283"/>
                    </a:moveTo>
                    <a:cubicBezTo>
                      <a:pt x="383" y="284"/>
                      <a:pt x="391" y="286"/>
                      <a:pt x="399" y="290"/>
                    </a:cubicBezTo>
                    <a:cubicBezTo>
                      <a:pt x="413" y="296"/>
                      <a:pt x="425" y="305"/>
                      <a:pt x="434" y="316"/>
                    </a:cubicBezTo>
                    <a:cubicBezTo>
                      <a:pt x="446" y="331"/>
                      <a:pt x="454" y="348"/>
                      <a:pt x="459" y="366"/>
                    </a:cubicBezTo>
                    <a:cubicBezTo>
                      <a:pt x="461" y="377"/>
                      <a:pt x="463" y="387"/>
                      <a:pt x="462" y="396"/>
                    </a:cubicBezTo>
                    <a:cubicBezTo>
                      <a:pt x="463" y="418"/>
                      <a:pt x="458" y="436"/>
                      <a:pt x="450" y="454"/>
                    </a:cubicBezTo>
                    <a:cubicBezTo>
                      <a:pt x="442" y="471"/>
                      <a:pt x="431" y="485"/>
                      <a:pt x="416" y="496"/>
                    </a:cubicBezTo>
                    <a:cubicBezTo>
                      <a:pt x="405" y="504"/>
                      <a:pt x="393" y="509"/>
                      <a:pt x="380" y="512"/>
                    </a:cubicBezTo>
                    <a:cubicBezTo>
                      <a:pt x="362" y="514"/>
                      <a:pt x="346" y="512"/>
                      <a:pt x="330" y="504"/>
                    </a:cubicBezTo>
                    <a:cubicBezTo>
                      <a:pt x="318" y="499"/>
                      <a:pt x="308" y="491"/>
                      <a:pt x="300" y="481"/>
                    </a:cubicBezTo>
                    <a:cubicBezTo>
                      <a:pt x="288" y="468"/>
                      <a:pt x="280" y="453"/>
                      <a:pt x="275" y="435"/>
                    </a:cubicBezTo>
                    <a:cubicBezTo>
                      <a:pt x="271" y="420"/>
                      <a:pt x="269" y="405"/>
                      <a:pt x="270" y="389"/>
                    </a:cubicBezTo>
                    <a:cubicBezTo>
                      <a:pt x="272" y="369"/>
                      <a:pt x="277" y="350"/>
                      <a:pt x="287" y="332"/>
                    </a:cubicBezTo>
                    <a:cubicBezTo>
                      <a:pt x="294" y="320"/>
                      <a:pt x="304" y="309"/>
                      <a:pt x="316" y="300"/>
                    </a:cubicBezTo>
                    <a:cubicBezTo>
                      <a:pt x="326" y="292"/>
                      <a:pt x="338" y="286"/>
                      <a:pt x="351" y="284"/>
                    </a:cubicBezTo>
                    <a:cubicBezTo>
                      <a:pt x="359" y="283"/>
                      <a:pt x="367" y="282"/>
                      <a:pt x="375" y="283"/>
                    </a:cubicBezTo>
                    <a:close/>
                    <a:moveTo>
                      <a:pt x="368" y="328"/>
                    </a:moveTo>
                    <a:cubicBezTo>
                      <a:pt x="360" y="328"/>
                      <a:pt x="353" y="330"/>
                      <a:pt x="347" y="334"/>
                    </a:cubicBezTo>
                    <a:cubicBezTo>
                      <a:pt x="341" y="338"/>
                      <a:pt x="337" y="342"/>
                      <a:pt x="333" y="347"/>
                    </a:cubicBezTo>
                    <a:cubicBezTo>
                      <a:pt x="328" y="354"/>
                      <a:pt x="324" y="361"/>
                      <a:pt x="321" y="369"/>
                    </a:cubicBezTo>
                    <a:cubicBezTo>
                      <a:pt x="316" y="384"/>
                      <a:pt x="315" y="399"/>
                      <a:pt x="318" y="414"/>
                    </a:cubicBezTo>
                    <a:cubicBezTo>
                      <a:pt x="319" y="423"/>
                      <a:pt x="323" y="432"/>
                      <a:pt x="327" y="440"/>
                    </a:cubicBezTo>
                    <a:cubicBezTo>
                      <a:pt x="331" y="446"/>
                      <a:pt x="335" y="451"/>
                      <a:pt x="340" y="456"/>
                    </a:cubicBezTo>
                    <a:cubicBezTo>
                      <a:pt x="344" y="459"/>
                      <a:pt x="348" y="462"/>
                      <a:pt x="353" y="464"/>
                    </a:cubicBezTo>
                    <a:cubicBezTo>
                      <a:pt x="362" y="468"/>
                      <a:pt x="371" y="468"/>
                      <a:pt x="380" y="464"/>
                    </a:cubicBezTo>
                    <a:cubicBezTo>
                      <a:pt x="385" y="462"/>
                      <a:pt x="389" y="459"/>
                      <a:pt x="393" y="455"/>
                    </a:cubicBezTo>
                    <a:cubicBezTo>
                      <a:pt x="399" y="449"/>
                      <a:pt x="404" y="443"/>
                      <a:pt x="408" y="435"/>
                    </a:cubicBezTo>
                    <a:cubicBezTo>
                      <a:pt x="413" y="423"/>
                      <a:pt x="415" y="411"/>
                      <a:pt x="416" y="398"/>
                    </a:cubicBezTo>
                    <a:cubicBezTo>
                      <a:pt x="416" y="389"/>
                      <a:pt x="414" y="380"/>
                      <a:pt x="412" y="372"/>
                    </a:cubicBezTo>
                    <a:cubicBezTo>
                      <a:pt x="409" y="363"/>
                      <a:pt x="405" y="355"/>
                      <a:pt x="399" y="347"/>
                    </a:cubicBezTo>
                    <a:cubicBezTo>
                      <a:pt x="395" y="342"/>
                      <a:pt x="390" y="337"/>
                      <a:pt x="384" y="334"/>
                    </a:cubicBezTo>
                    <a:cubicBezTo>
                      <a:pt x="380" y="331"/>
                      <a:pt x="374" y="329"/>
                      <a:pt x="368" y="328"/>
                    </a:cubicBezTo>
                    <a:close/>
                    <a:moveTo>
                      <a:pt x="107" y="557"/>
                    </a:moveTo>
                    <a:cubicBezTo>
                      <a:pt x="115" y="557"/>
                      <a:pt x="123" y="560"/>
                      <a:pt x="130" y="563"/>
                    </a:cubicBezTo>
                    <a:cubicBezTo>
                      <a:pt x="144" y="569"/>
                      <a:pt x="156" y="578"/>
                      <a:pt x="166" y="590"/>
                    </a:cubicBezTo>
                    <a:cubicBezTo>
                      <a:pt x="178" y="605"/>
                      <a:pt x="186" y="621"/>
                      <a:pt x="190" y="640"/>
                    </a:cubicBezTo>
                    <a:cubicBezTo>
                      <a:pt x="192" y="650"/>
                      <a:pt x="194" y="661"/>
                      <a:pt x="193" y="670"/>
                    </a:cubicBezTo>
                    <a:cubicBezTo>
                      <a:pt x="194" y="691"/>
                      <a:pt x="190" y="710"/>
                      <a:pt x="181" y="728"/>
                    </a:cubicBezTo>
                    <a:cubicBezTo>
                      <a:pt x="173" y="744"/>
                      <a:pt x="162" y="759"/>
                      <a:pt x="147" y="770"/>
                    </a:cubicBezTo>
                    <a:cubicBezTo>
                      <a:pt x="136" y="778"/>
                      <a:pt x="124" y="783"/>
                      <a:pt x="111" y="785"/>
                    </a:cubicBezTo>
                    <a:cubicBezTo>
                      <a:pt x="94" y="788"/>
                      <a:pt x="77" y="785"/>
                      <a:pt x="61" y="778"/>
                    </a:cubicBezTo>
                    <a:cubicBezTo>
                      <a:pt x="50" y="772"/>
                      <a:pt x="40" y="765"/>
                      <a:pt x="31" y="755"/>
                    </a:cubicBezTo>
                    <a:cubicBezTo>
                      <a:pt x="19" y="741"/>
                      <a:pt x="11" y="726"/>
                      <a:pt x="6" y="709"/>
                    </a:cubicBezTo>
                    <a:cubicBezTo>
                      <a:pt x="2" y="694"/>
                      <a:pt x="0" y="678"/>
                      <a:pt x="1" y="662"/>
                    </a:cubicBezTo>
                    <a:cubicBezTo>
                      <a:pt x="3" y="642"/>
                      <a:pt x="8" y="623"/>
                      <a:pt x="18" y="605"/>
                    </a:cubicBezTo>
                    <a:cubicBezTo>
                      <a:pt x="26" y="593"/>
                      <a:pt x="35" y="582"/>
                      <a:pt x="47" y="573"/>
                    </a:cubicBezTo>
                    <a:cubicBezTo>
                      <a:pt x="57" y="565"/>
                      <a:pt x="69" y="560"/>
                      <a:pt x="82" y="557"/>
                    </a:cubicBezTo>
                    <a:cubicBezTo>
                      <a:pt x="90" y="556"/>
                      <a:pt x="99" y="556"/>
                      <a:pt x="107" y="557"/>
                    </a:cubicBezTo>
                    <a:close/>
                    <a:moveTo>
                      <a:pt x="503" y="557"/>
                    </a:moveTo>
                    <a:cubicBezTo>
                      <a:pt x="511" y="557"/>
                      <a:pt x="519" y="560"/>
                      <a:pt x="527" y="563"/>
                    </a:cubicBezTo>
                    <a:cubicBezTo>
                      <a:pt x="541" y="569"/>
                      <a:pt x="552" y="578"/>
                      <a:pt x="562" y="590"/>
                    </a:cubicBezTo>
                    <a:cubicBezTo>
                      <a:pt x="574" y="605"/>
                      <a:pt x="582" y="621"/>
                      <a:pt x="586" y="640"/>
                    </a:cubicBezTo>
                    <a:cubicBezTo>
                      <a:pt x="589" y="650"/>
                      <a:pt x="590" y="661"/>
                      <a:pt x="590" y="670"/>
                    </a:cubicBezTo>
                    <a:cubicBezTo>
                      <a:pt x="590" y="691"/>
                      <a:pt x="586" y="710"/>
                      <a:pt x="578" y="728"/>
                    </a:cubicBezTo>
                    <a:cubicBezTo>
                      <a:pt x="570" y="744"/>
                      <a:pt x="559" y="759"/>
                      <a:pt x="544" y="770"/>
                    </a:cubicBezTo>
                    <a:cubicBezTo>
                      <a:pt x="533" y="778"/>
                      <a:pt x="521" y="783"/>
                      <a:pt x="507" y="785"/>
                    </a:cubicBezTo>
                    <a:cubicBezTo>
                      <a:pt x="490" y="788"/>
                      <a:pt x="473" y="785"/>
                      <a:pt x="458" y="778"/>
                    </a:cubicBezTo>
                    <a:cubicBezTo>
                      <a:pt x="446" y="772"/>
                      <a:pt x="436" y="765"/>
                      <a:pt x="428" y="755"/>
                    </a:cubicBezTo>
                    <a:cubicBezTo>
                      <a:pt x="416" y="741"/>
                      <a:pt x="407" y="726"/>
                      <a:pt x="402" y="709"/>
                    </a:cubicBezTo>
                    <a:cubicBezTo>
                      <a:pt x="398" y="694"/>
                      <a:pt x="397" y="678"/>
                      <a:pt x="397" y="662"/>
                    </a:cubicBezTo>
                    <a:cubicBezTo>
                      <a:pt x="399" y="642"/>
                      <a:pt x="404" y="623"/>
                      <a:pt x="414" y="605"/>
                    </a:cubicBezTo>
                    <a:cubicBezTo>
                      <a:pt x="422" y="593"/>
                      <a:pt x="431" y="582"/>
                      <a:pt x="443" y="573"/>
                    </a:cubicBezTo>
                    <a:cubicBezTo>
                      <a:pt x="454" y="565"/>
                      <a:pt x="466" y="560"/>
                      <a:pt x="478" y="557"/>
                    </a:cubicBezTo>
                    <a:cubicBezTo>
                      <a:pt x="487" y="556"/>
                      <a:pt x="495" y="556"/>
                      <a:pt x="503" y="557"/>
                    </a:cubicBezTo>
                    <a:close/>
                    <a:moveTo>
                      <a:pt x="99" y="602"/>
                    </a:moveTo>
                    <a:cubicBezTo>
                      <a:pt x="91" y="602"/>
                      <a:pt x="84" y="604"/>
                      <a:pt x="78" y="608"/>
                    </a:cubicBezTo>
                    <a:cubicBezTo>
                      <a:pt x="73" y="611"/>
                      <a:pt x="68" y="615"/>
                      <a:pt x="64" y="620"/>
                    </a:cubicBezTo>
                    <a:cubicBezTo>
                      <a:pt x="59" y="627"/>
                      <a:pt x="55" y="634"/>
                      <a:pt x="52" y="643"/>
                    </a:cubicBezTo>
                    <a:cubicBezTo>
                      <a:pt x="48" y="658"/>
                      <a:pt x="47" y="672"/>
                      <a:pt x="49" y="687"/>
                    </a:cubicBezTo>
                    <a:cubicBezTo>
                      <a:pt x="51" y="697"/>
                      <a:pt x="54" y="706"/>
                      <a:pt x="59" y="714"/>
                    </a:cubicBezTo>
                    <a:cubicBezTo>
                      <a:pt x="62" y="720"/>
                      <a:pt x="66" y="725"/>
                      <a:pt x="71" y="730"/>
                    </a:cubicBezTo>
                    <a:cubicBezTo>
                      <a:pt x="75" y="733"/>
                      <a:pt x="79" y="736"/>
                      <a:pt x="84" y="738"/>
                    </a:cubicBezTo>
                    <a:cubicBezTo>
                      <a:pt x="93" y="741"/>
                      <a:pt x="102" y="741"/>
                      <a:pt x="111" y="737"/>
                    </a:cubicBezTo>
                    <a:cubicBezTo>
                      <a:pt x="116" y="735"/>
                      <a:pt x="121" y="732"/>
                      <a:pt x="125" y="729"/>
                    </a:cubicBezTo>
                    <a:cubicBezTo>
                      <a:pt x="131" y="723"/>
                      <a:pt x="135" y="716"/>
                      <a:pt x="139" y="708"/>
                    </a:cubicBezTo>
                    <a:cubicBezTo>
                      <a:pt x="144" y="697"/>
                      <a:pt x="147" y="684"/>
                      <a:pt x="147" y="671"/>
                    </a:cubicBezTo>
                    <a:cubicBezTo>
                      <a:pt x="147" y="662"/>
                      <a:pt x="146" y="654"/>
                      <a:pt x="143" y="646"/>
                    </a:cubicBezTo>
                    <a:cubicBezTo>
                      <a:pt x="141" y="637"/>
                      <a:pt x="137" y="628"/>
                      <a:pt x="131" y="621"/>
                    </a:cubicBezTo>
                    <a:cubicBezTo>
                      <a:pt x="127" y="615"/>
                      <a:pt x="122" y="610"/>
                      <a:pt x="116" y="607"/>
                    </a:cubicBezTo>
                    <a:cubicBezTo>
                      <a:pt x="111" y="604"/>
                      <a:pt x="105" y="602"/>
                      <a:pt x="99" y="602"/>
                    </a:cubicBezTo>
                    <a:close/>
                    <a:moveTo>
                      <a:pt x="495" y="602"/>
                    </a:moveTo>
                    <a:cubicBezTo>
                      <a:pt x="488" y="602"/>
                      <a:pt x="481" y="604"/>
                      <a:pt x="474" y="608"/>
                    </a:cubicBezTo>
                    <a:cubicBezTo>
                      <a:pt x="469" y="611"/>
                      <a:pt x="464" y="615"/>
                      <a:pt x="461" y="620"/>
                    </a:cubicBezTo>
                    <a:cubicBezTo>
                      <a:pt x="455" y="627"/>
                      <a:pt x="451" y="634"/>
                      <a:pt x="449" y="643"/>
                    </a:cubicBezTo>
                    <a:cubicBezTo>
                      <a:pt x="444" y="658"/>
                      <a:pt x="443" y="672"/>
                      <a:pt x="446" y="687"/>
                    </a:cubicBezTo>
                    <a:cubicBezTo>
                      <a:pt x="447" y="697"/>
                      <a:pt x="450" y="706"/>
                      <a:pt x="455" y="714"/>
                    </a:cubicBezTo>
                    <a:cubicBezTo>
                      <a:pt x="458" y="720"/>
                      <a:pt x="462" y="725"/>
                      <a:pt x="468" y="730"/>
                    </a:cubicBezTo>
                    <a:cubicBezTo>
                      <a:pt x="471" y="733"/>
                      <a:pt x="476" y="736"/>
                      <a:pt x="480" y="738"/>
                    </a:cubicBezTo>
                    <a:cubicBezTo>
                      <a:pt x="489" y="741"/>
                      <a:pt x="498" y="741"/>
                      <a:pt x="508" y="737"/>
                    </a:cubicBezTo>
                    <a:cubicBezTo>
                      <a:pt x="513" y="735"/>
                      <a:pt x="517" y="732"/>
                      <a:pt x="521" y="729"/>
                    </a:cubicBezTo>
                    <a:cubicBezTo>
                      <a:pt x="527" y="723"/>
                      <a:pt x="532" y="716"/>
                      <a:pt x="535" y="708"/>
                    </a:cubicBezTo>
                    <a:cubicBezTo>
                      <a:pt x="541" y="697"/>
                      <a:pt x="543" y="684"/>
                      <a:pt x="543" y="671"/>
                    </a:cubicBezTo>
                    <a:cubicBezTo>
                      <a:pt x="543" y="662"/>
                      <a:pt x="542" y="654"/>
                      <a:pt x="540" y="646"/>
                    </a:cubicBezTo>
                    <a:cubicBezTo>
                      <a:pt x="537" y="637"/>
                      <a:pt x="533" y="628"/>
                      <a:pt x="527" y="621"/>
                    </a:cubicBezTo>
                    <a:cubicBezTo>
                      <a:pt x="523" y="615"/>
                      <a:pt x="518" y="610"/>
                      <a:pt x="512" y="607"/>
                    </a:cubicBezTo>
                    <a:cubicBezTo>
                      <a:pt x="507" y="604"/>
                      <a:pt x="501" y="602"/>
                      <a:pt x="495" y="602"/>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8" name="Freeform 1177"/>
              <p:cNvSpPr>
                <a:spLocks noEditPoints="1"/>
              </p:cNvSpPr>
              <p:nvPr/>
            </p:nvSpPr>
            <p:spPr bwMode="auto">
              <a:xfrm>
                <a:off x="5197475" y="130175"/>
                <a:ext cx="522288" cy="511175"/>
              </a:xfrm>
              <a:custGeom>
                <a:avLst/>
                <a:gdLst>
                  <a:gd name="T0" fmla="*/ 94 w 805"/>
                  <a:gd name="T1" fmla="*/ 23 h 785"/>
                  <a:gd name="T2" fmla="*/ 94 w 805"/>
                  <a:gd name="T3" fmla="*/ 179 h 785"/>
                  <a:gd name="T4" fmla="*/ 139 w 805"/>
                  <a:gd name="T5" fmla="*/ 198 h 785"/>
                  <a:gd name="T6" fmla="*/ 21 w 805"/>
                  <a:gd name="T7" fmla="*/ 227 h 785"/>
                  <a:gd name="T8" fmla="*/ 43 w 805"/>
                  <a:gd name="T9" fmla="*/ 182 h 785"/>
                  <a:gd name="T10" fmla="*/ 48 w 805"/>
                  <a:gd name="T11" fmla="*/ 172 h 785"/>
                  <a:gd name="T12" fmla="*/ 44 w 805"/>
                  <a:gd name="T13" fmla="*/ 45 h 785"/>
                  <a:gd name="T14" fmla="*/ 27 w 805"/>
                  <a:gd name="T15" fmla="*/ 1 h 785"/>
                  <a:gd name="T16" fmla="*/ 266 w 805"/>
                  <a:gd name="T17" fmla="*/ 0 h 785"/>
                  <a:gd name="T18" fmla="*/ 285 w 805"/>
                  <a:gd name="T19" fmla="*/ 101 h 785"/>
                  <a:gd name="T20" fmla="*/ 296 w 805"/>
                  <a:gd name="T21" fmla="*/ 182 h 785"/>
                  <a:gd name="T22" fmla="*/ 304 w 805"/>
                  <a:gd name="T23" fmla="*/ 227 h 785"/>
                  <a:gd name="T24" fmla="*/ 205 w 805"/>
                  <a:gd name="T25" fmla="*/ 184 h 785"/>
                  <a:gd name="T26" fmla="*/ 238 w 805"/>
                  <a:gd name="T27" fmla="*/ 180 h 785"/>
                  <a:gd name="T28" fmla="*/ 238 w 805"/>
                  <a:gd name="T29" fmla="*/ 47 h 785"/>
                  <a:gd name="T30" fmla="*/ 217 w 805"/>
                  <a:gd name="T31" fmla="*/ 45 h 785"/>
                  <a:gd name="T32" fmla="*/ 257 w 805"/>
                  <a:gd name="T33" fmla="*/ 0 h 785"/>
                  <a:gd name="T34" fmla="*/ 175 w 805"/>
                  <a:gd name="T35" fmla="*/ 307 h 785"/>
                  <a:gd name="T36" fmla="*/ 175 w 805"/>
                  <a:gd name="T37" fmla="*/ 462 h 785"/>
                  <a:gd name="T38" fmla="*/ 219 w 805"/>
                  <a:gd name="T39" fmla="*/ 481 h 785"/>
                  <a:gd name="T40" fmla="*/ 101 w 805"/>
                  <a:gd name="T41" fmla="*/ 510 h 785"/>
                  <a:gd name="T42" fmla="*/ 123 w 805"/>
                  <a:gd name="T43" fmla="*/ 465 h 785"/>
                  <a:gd name="T44" fmla="*/ 128 w 805"/>
                  <a:gd name="T45" fmla="*/ 455 h 785"/>
                  <a:gd name="T46" fmla="*/ 125 w 805"/>
                  <a:gd name="T47" fmla="*/ 328 h 785"/>
                  <a:gd name="T48" fmla="*/ 108 w 805"/>
                  <a:gd name="T49" fmla="*/ 284 h 785"/>
                  <a:gd name="T50" fmla="*/ 541 w 805"/>
                  <a:gd name="T51" fmla="*/ 283 h 785"/>
                  <a:gd name="T52" fmla="*/ 560 w 805"/>
                  <a:gd name="T53" fmla="*/ 384 h 785"/>
                  <a:gd name="T54" fmla="*/ 571 w 805"/>
                  <a:gd name="T55" fmla="*/ 465 h 785"/>
                  <a:gd name="T56" fmla="*/ 579 w 805"/>
                  <a:gd name="T57" fmla="*/ 511 h 785"/>
                  <a:gd name="T58" fmla="*/ 480 w 805"/>
                  <a:gd name="T59" fmla="*/ 467 h 785"/>
                  <a:gd name="T60" fmla="*/ 514 w 805"/>
                  <a:gd name="T61" fmla="*/ 464 h 785"/>
                  <a:gd name="T62" fmla="*/ 514 w 805"/>
                  <a:gd name="T63" fmla="*/ 330 h 785"/>
                  <a:gd name="T64" fmla="*/ 493 w 805"/>
                  <a:gd name="T65" fmla="*/ 329 h 785"/>
                  <a:gd name="T66" fmla="*/ 533 w 805"/>
                  <a:gd name="T67" fmla="*/ 283 h 785"/>
                  <a:gd name="T68" fmla="*/ 756 w 805"/>
                  <a:gd name="T69" fmla="*/ 307 h 785"/>
                  <a:gd name="T70" fmla="*/ 756 w 805"/>
                  <a:gd name="T71" fmla="*/ 462 h 785"/>
                  <a:gd name="T72" fmla="*/ 800 w 805"/>
                  <a:gd name="T73" fmla="*/ 481 h 785"/>
                  <a:gd name="T74" fmla="*/ 683 w 805"/>
                  <a:gd name="T75" fmla="*/ 510 h 785"/>
                  <a:gd name="T76" fmla="*/ 705 w 805"/>
                  <a:gd name="T77" fmla="*/ 465 h 785"/>
                  <a:gd name="T78" fmla="*/ 710 w 805"/>
                  <a:gd name="T79" fmla="*/ 455 h 785"/>
                  <a:gd name="T80" fmla="*/ 706 w 805"/>
                  <a:gd name="T81" fmla="*/ 328 h 785"/>
                  <a:gd name="T82" fmla="*/ 689 w 805"/>
                  <a:gd name="T83" fmla="*/ 284 h 785"/>
                  <a:gd name="T84" fmla="*/ 281 w 805"/>
                  <a:gd name="T85" fmla="*/ 558 h 785"/>
                  <a:gd name="T86" fmla="*/ 300 w 805"/>
                  <a:gd name="T87" fmla="*/ 658 h 785"/>
                  <a:gd name="T88" fmla="*/ 311 w 805"/>
                  <a:gd name="T89" fmla="*/ 740 h 785"/>
                  <a:gd name="T90" fmla="*/ 319 w 805"/>
                  <a:gd name="T91" fmla="*/ 785 h 785"/>
                  <a:gd name="T92" fmla="*/ 220 w 805"/>
                  <a:gd name="T93" fmla="*/ 742 h 785"/>
                  <a:gd name="T94" fmla="*/ 253 w 805"/>
                  <a:gd name="T95" fmla="*/ 738 h 785"/>
                  <a:gd name="T96" fmla="*/ 253 w 805"/>
                  <a:gd name="T97" fmla="*/ 605 h 785"/>
                  <a:gd name="T98" fmla="*/ 232 w 805"/>
                  <a:gd name="T99" fmla="*/ 603 h 785"/>
                  <a:gd name="T100" fmla="*/ 273 w 805"/>
                  <a:gd name="T101" fmla="*/ 557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 h="785">
                    <a:moveTo>
                      <a:pt x="67" y="0"/>
                    </a:moveTo>
                    <a:cubicBezTo>
                      <a:pt x="70" y="0"/>
                      <a:pt x="73" y="0"/>
                      <a:pt x="75" y="0"/>
                    </a:cubicBezTo>
                    <a:cubicBezTo>
                      <a:pt x="85" y="1"/>
                      <a:pt x="94" y="10"/>
                      <a:pt x="94" y="20"/>
                    </a:cubicBezTo>
                    <a:cubicBezTo>
                      <a:pt x="94" y="22"/>
                      <a:pt x="94" y="23"/>
                      <a:pt x="94" y="23"/>
                    </a:cubicBezTo>
                    <a:cubicBezTo>
                      <a:pt x="94" y="49"/>
                      <a:pt x="94" y="75"/>
                      <a:pt x="94" y="101"/>
                    </a:cubicBezTo>
                    <a:cubicBezTo>
                      <a:pt x="94" y="101"/>
                      <a:pt x="94" y="101"/>
                      <a:pt x="94" y="101"/>
                    </a:cubicBezTo>
                    <a:cubicBezTo>
                      <a:pt x="94" y="124"/>
                      <a:pt x="94" y="148"/>
                      <a:pt x="94" y="171"/>
                    </a:cubicBezTo>
                    <a:cubicBezTo>
                      <a:pt x="94" y="174"/>
                      <a:pt x="94" y="176"/>
                      <a:pt x="94" y="179"/>
                    </a:cubicBezTo>
                    <a:cubicBezTo>
                      <a:pt x="94" y="181"/>
                      <a:pt x="96" y="182"/>
                      <a:pt x="97" y="182"/>
                    </a:cubicBezTo>
                    <a:cubicBezTo>
                      <a:pt x="100" y="182"/>
                      <a:pt x="103" y="182"/>
                      <a:pt x="106" y="182"/>
                    </a:cubicBezTo>
                    <a:cubicBezTo>
                      <a:pt x="110" y="182"/>
                      <a:pt x="114" y="182"/>
                      <a:pt x="117" y="182"/>
                    </a:cubicBezTo>
                    <a:cubicBezTo>
                      <a:pt x="127" y="182"/>
                      <a:pt x="136" y="189"/>
                      <a:pt x="139" y="198"/>
                    </a:cubicBezTo>
                    <a:cubicBezTo>
                      <a:pt x="143" y="213"/>
                      <a:pt x="132" y="226"/>
                      <a:pt x="120" y="227"/>
                    </a:cubicBezTo>
                    <a:cubicBezTo>
                      <a:pt x="118" y="227"/>
                      <a:pt x="116" y="227"/>
                      <a:pt x="113" y="227"/>
                    </a:cubicBezTo>
                    <a:cubicBezTo>
                      <a:pt x="85" y="227"/>
                      <a:pt x="56" y="227"/>
                      <a:pt x="27" y="227"/>
                    </a:cubicBezTo>
                    <a:cubicBezTo>
                      <a:pt x="25" y="227"/>
                      <a:pt x="23" y="227"/>
                      <a:pt x="21" y="227"/>
                    </a:cubicBezTo>
                    <a:cubicBezTo>
                      <a:pt x="11" y="226"/>
                      <a:pt x="2" y="218"/>
                      <a:pt x="1" y="208"/>
                    </a:cubicBezTo>
                    <a:cubicBezTo>
                      <a:pt x="0" y="199"/>
                      <a:pt x="4" y="189"/>
                      <a:pt x="14" y="184"/>
                    </a:cubicBezTo>
                    <a:cubicBezTo>
                      <a:pt x="18" y="183"/>
                      <a:pt x="21" y="182"/>
                      <a:pt x="24" y="182"/>
                    </a:cubicBezTo>
                    <a:cubicBezTo>
                      <a:pt x="30" y="182"/>
                      <a:pt x="37" y="182"/>
                      <a:pt x="43" y="182"/>
                    </a:cubicBezTo>
                    <a:cubicBezTo>
                      <a:pt x="44" y="182"/>
                      <a:pt x="46" y="182"/>
                      <a:pt x="47" y="181"/>
                    </a:cubicBezTo>
                    <a:cubicBezTo>
                      <a:pt x="48" y="180"/>
                      <a:pt x="48" y="180"/>
                      <a:pt x="48" y="180"/>
                    </a:cubicBezTo>
                    <a:cubicBezTo>
                      <a:pt x="48" y="180"/>
                      <a:pt x="48" y="179"/>
                      <a:pt x="48" y="179"/>
                    </a:cubicBezTo>
                    <a:cubicBezTo>
                      <a:pt x="48" y="176"/>
                      <a:pt x="48" y="174"/>
                      <a:pt x="48" y="172"/>
                    </a:cubicBezTo>
                    <a:cubicBezTo>
                      <a:pt x="48" y="133"/>
                      <a:pt x="48" y="94"/>
                      <a:pt x="48" y="55"/>
                    </a:cubicBezTo>
                    <a:cubicBezTo>
                      <a:pt x="48" y="52"/>
                      <a:pt x="48" y="50"/>
                      <a:pt x="48" y="47"/>
                    </a:cubicBezTo>
                    <a:cubicBezTo>
                      <a:pt x="47" y="46"/>
                      <a:pt x="47" y="46"/>
                      <a:pt x="47" y="46"/>
                    </a:cubicBezTo>
                    <a:cubicBezTo>
                      <a:pt x="46" y="45"/>
                      <a:pt x="45" y="45"/>
                      <a:pt x="44" y="45"/>
                    </a:cubicBezTo>
                    <a:cubicBezTo>
                      <a:pt x="40" y="45"/>
                      <a:pt x="37" y="45"/>
                      <a:pt x="32" y="45"/>
                    </a:cubicBezTo>
                    <a:cubicBezTo>
                      <a:pt x="30" y="45"/>
                      <a:pt x="29" y="45"/>
                      <a:pt x="27" y="45"/>
                    </a:cubicBezTo>
                    <a:cubicBezTo>
                      <a:pt x="17" y="45"/>
                      <a:pt x="6" y="36"/>
                      <a:pt x="6" y="23"/>
                    </a:cubicBezTo>
                    <a:cubicBezTo>
                      <a:pt x="6" y="10"/>
                      <a:pt x="17" y="1"/>
                      <a:pt x="27" y="1"/>
                    </a:cubicBezTo>
                    <a:cubicBezTo>
                      <a:pt x="29" y="1"/>
                      <a:pt x="30" y="1"/>
                      <a:pt x="31" y="1"/>
                    </a:cubicBezTo>
                    <a:cubicBezTo>
                      <a:pt x="43" y="0"/>
                      <a:pt x="55" y="0"/>
                      <a:pt x="67" y="0"/>
                    </a:cubicBezTo>
                    <a:close/>
                    <a:moveTo>
                      <a:pt x="257" y="0"/>
                    </a:moveTo>
                    <a:cubicBezTo>
                      <a:pt x="260" y="0"/>
                      <a:pt x="263" y="0"/>
                      <a:pt x="266" y="0"/>
                    </a:cubicBezTo>
                    <a:cubicBezTo>
                      <a:pt x="275" y="1"/>
                      <a:pt x="284" y="10"/>
                      <a:pt x="285" y="20"/>
                    </a:cubicBezTo>
                    <a:cubicBezTo>
                      <a:pt x="285" y="22"/>
                      <a:pt x="285" y="23"/>
                      <a:pt x="285" y="23"/>
                    </a:cubicBezTo>
                    <a:cubicBezTo>
                      <a:pt x="285" y="49"/>
                      <a:pt x="285" y="75"/>
                      <a:pt x="285" y="101"/>
                    </a:cubicBezTo>
                    <a:cubicBezTo>
                      <a:pt x="285" y="101"/>
                      <a:pt x="285" y="101"/>
                      <a:pt x="285" y="101"/>
                    </a:cubicBezTo>
                    <a:cubicBezTo>
                      <a:pt x="285" y="124"/>
                      <a:pt x="285" y="148"/>
                      <a:pt x="285" y="171"/>
                    </a:cubicBezTo>
                    <a:cubicBezTo>
                      <a:pt x="285" y="174"/>
                      <a:pt x="285" y="176"/>
                      <a:pt x="285" y="179"/>
                    </a:cubicBezTo>
                    <a:cubicBezTo>
                      <a:pt x="285" y="181"/>
                      <a:pt x="286" y="182"/>
                      <a:pt x="288" y="182"/>
                    </a:cubicBezTo>
                    <a:cubicBezTo>
                      <a:pt x="290" y="182"/>
                      <a:pt x="293" y="182"/>
                      <a:pt x="296" y="182"/>
                    </a:cubicBezTo>
                    <a:cubicBezTo>
                      <a:pt x="300" y="182"/>
                      <a:pt x="304" y="182"/>
                      <a:pt x="308" y="182"/>
                    </a:cubicBezTo>
                    <a:cubicBezTo>
                      <a:pt x="318" y="182"/>
                      <a:pt x="326" y="189"/>
                      <a:pt x="329" y="198"/>
                    </a:cubicBezTo>
                    <a:cubicBezTo>
                      <a:pt x="334" y="213"/>
                      <a:pt x="322" y="226"/>
                      <a:pt x="311" y="227"/>
                    </a:cubicBezTo>
                    <a:cubicBezTo>
                      <a:pt x="308" y="227"/>
                      <a:pt x="306" y="227"/>
                      <a:pt x="304" y="227"/>
                    </a:cubicBezTo>
                    <a:cubicBezTo>
                      <a:pt x="275" y="227"/>
                      <a:pt x="246" y="227"/>
                      <a:pt x="217" y="227"/>
                    </a:cubicBezTo>
                    <a:cubicBezTo>
                      <a:pt x="215" y="227"/>
                      <a:pt x="213" y="227"/>
                      <a:pt x="211" y="227"/>
                    </a:cubicBezTo>
                    <a:cubicBezTo>
                      <a:pt x="201" y="226"/>
                      <a:pt x="193" y="218"/>
                      <a:pt x="192" y="208"/>
                    </a:cubicBezTo>
                    <a:cubicBezTo>
                      <a:pt x="190" y="199"/>
                      <a:pt x="194" y="189"/>
                      <a:pt x="205" y="184"/>
                    </a:cubicBezTo>
                    <a:cubicBezTo>
                      <a:pt x="208" y="183"/>
                      <a:pt x="211" y="182"/>
                      <a:pt x="215" y="182"/>
                    </a:cubicBezTo>
                    <a:cubicBezTo>
                      <a:pt x="221" y="182"/>
                      <a:pt x="227" y="182"/>
                      <a:pt x="233" y="182"/>
                    </a:cubicBezTo>
                    <a:cubicBezTo>
                      <a:pt x="234" y="182"/>
                      <a:pt x="236" y="182"/>
                      <a:pt x="237" y="181"/>
                    </a:cubicBezTo>
                    <a:cubicBezTo>
                      <a:pt x="238" y="180"/>
                      <a:pt x="238" y="180"/>
                      <a:pt x="238" y="180"/>
                    </a:cubicBezTo>
                    <a:cubicBezTo>
                      <a:pt x="239" y="180"/>
                      <a:pt x="239" y="179"/>
                      <a:pt x="239" y="179"/>
                    </a:cubicBezTo>
                    <a:cubicBezTo>
                      <a:pt x="239" y="176"/>
                      <a:pt x="239" y="174"/>
                      <a:pt x="239" y="172"/>
                    </a:cubicBezTo>
                    <a:cubicBezTo>
                      <a:pt x="239" y="133"/>
                      <a:pt x="239" y="94"/>
                      <a:pt x="239" y="55"/>
                    </a:cubicBezTo>
                    <a:cubicBezTo>
                      <a:pt x="239" y="52"/>
                      <a:pt x="239" y="50"/>
                      <a:pt x="238" y="47"/>
                    </a:cubicBezTo>
                    <a:cubicBezTo>
                      <a:pt x="237" y="46"/>
                      <a:pt x="237" y="46"/>
                      <a:pt x="237" y="46"/>
                    </a:cubicBezTo>
                    <a:cubicBezTo>
                      <a:pt x="236" y="45"/>
                      <a:pt x="236" y="45"/>
                      <a:pt x="235" y="45"/>
                    </a:cubicBezTo>
                    <a:cubicBezTo>
                      <a:pt x="231" y="45"/>
                      <a:pt x="227" y="45"/>
                      <a:pt x="223" y="45"/>
                    </a:cubicBezTo>
                    <a:cubicBezTo>
                      <a:pt x="221" y="45"/>
                      <a:pt x="219" y="45"/>
                      <a:pt x="217" y="45"/>
                    </a:cubicBezTo>
                    <a:cubicBezTo>
                      <a:pt x="207" y="45"/>
                      <a:pt x="197" y="36"/>
                      <a:pt x="196" y="23"/>
                    </a:cubicBezTo>
                    <a:cubicBezTo>
                      <a:pt x="196" y="10"/>
                      <a:pt x="207" y="1"/>
                      <a:pt x="218" y="1"/>
                    </a:cubicBezTo>
                    <a:cubicBezTo>
                      <a:pt x="219" y="1"/>
                      <a:pt x="220" y="1"/>
                      <a:pt x="221" y="1"/>
                    </a:cubicBezTo>
                    <a:cubicBezTo>
                      <a:pt x="233" y="0"/>
                      <a:pt x="246" y="0"/>
                      <a:pt x="257" y="0"/>
                    </a:cubicBezTo>
                    <a:close/>
                    <a:moveTo>
                      <a:pt x="147" y="283"/>
                    </a:moveTo>
                    <a:cubicBezTo>
                      <a:pt x="150" y="283"/>
                      <a:pt x="153" y="283"/>
                      <a:pt x="155" y="283"/>
                    </a:cubicBezTo>
                    <a:cubicBezTo>
                      <a:pt x="165" y="285"/>
                      <a:pt x="174" y="293"/>
                      <a:pt x="175" y="304"/>
                    </a:cubicBezTo>
                    <a:cubicBezTo>
                      <a:pt x="175" y="305"/>
                      <a:pt x="175" y="306"/>
                      <a:pt x="175" y="307"/>
                    </a:cubicBezTo>
                    <a:cubicBezTo>
                      <a:pt x="175" y="332"/>
                      <a:pt x="175" y="358"/>
                      <a:pt x="175" y="384"/>
                    </a:cubicBezTo>
                    <a:cubicBezTo>
                      <a:pt x="174" y="384"/>
                      <a:pt x="174" y="384"/>
                      <a:pt x="174" y="384"/>
                    </a:cubicBezTo>
                    <a:cubicBezTo>
                      <a:pt x="174" y="407"/>
                      <a:pt x="174" y="431"/>
                      <a:pt x="174" y="455"/>
                    </a:cubicBezTo>
                    <a:cubicBezTo>
                      <a:pt x="174" y="457"/>
                      <a:pt x="174" y="459"/>
                      <a:pt x="175" y="462"/>
                    </a:cubicBezTo>
                    <a:cubicBezTo>
                      <a:pt x="175" y="464"/>
                      <a:pt x="176" y="465"/>
                      <a:pt x="178" y="465"/>
                    </a:cubicBezTo>
                    <a:cubicBezTo>
                      <a:pt x="180" y="465"/>
                      <a:pt x="183" y="465"/>
                      <a:pt x="186" y="465"/>
                    </a:cubicBezTo>
                    <a:cubicBezTo>
                      <a:pt x="190" y="465"/>
                      <a:pt x="194" y="465"/>
                      <a:pt x="198" y="465"/>
                    </a:cubicBezTo>
                    <a:cubicBezTo>
                      <a:pt x="207" y="466"/>
                      <a:pt x="216" y="472"/>
                      <a:pt x="219" y="481"/>
                    </a:cubicBezTo>
                    <a:cubicBezTo>
                      <a:pt x="223" y="497"/>
                      <a:pt x="212" y="509"/>
                      <a:pt x="200" y="510"/>
                    </a:cubicBezTo>
                    <a:cubicBezTo>
                      <a:pt x="198" y="510"/>
                      <a:pt x="196" y="511"/>
                      <a:pt x="194" y="511"/>
                    </a:cubicBezTo>
                    <a:cubicBezTo>
                      <a:pt x="165" y="511"/>
                      <a:pt x="136" y="511"/>
                      <a:pt x="107" y="511"/>
                    </a:cubicBezTo>
                    <a:cubicBezTo>
                      <a:pt x="105" y="511"/>
                      <a:pt x="103" y="510"/>
                      <a:pt x="101" y="510"/>
                    </a:cubicBezTo>
                    <a:cubicBezTo>
                      <a:pt x="91" y="509"/>
                      <a:pt x="83" y="501"/>
                      <a:pt x="81" y="491"/>
                    </a:cubicBezTo>
                    <a:cubicBezTo>
                      <a:pt x="80" y="483"/>
                      <a:pt x="84" y="472"/>
                      <a:pt x="94" y="467"/>
                    </a:cubicBezTo>
                    <a:cubicBezTo>
                      <a:pt x="98" y="466"/>
                      <a:pt x="101" y="465"/>
                      <a:pt x="104" y="465"/>
                    </a:cubicBezTo>
                    <a:cubicBezTo>
                      <a:pt x="111" y="465"/>
                      <a:pt x="117" y="465"/>
                      <a:pt x="123" y="465"/>
                    </a:cubicBezTo>
                    <a:cubicBezTo>
                      <a:pt x="124" y="465"/>
                      <a:pt x="126" y="465"/>
                      <a:pt x="127" y="464"/>
                    </a:cubicBezTo>
                    <a:cubicBezTo>
                      <a:pt x="128" y="464"/>
                      <a:pt x="128" y="464"/>
                      <a:pt x="128" y="464"/>
                    </a:cubicBezTo>
                    <a:cubicBezTo>
                      <a:pt x="128" y="463"/>
                      <a:pt x="128" y="463"/>
                      <a:pt x="128" y="462"/>
                    </a:cubicBezTo>
                    <a:cubicBezTo>
                      <a:pt x="128" y="460"/>
                      <a:pt x="128" y="457"/>
                      <a:pt x="128" y="455"/>
                    </a:cubicBezTo>
                    <a:cubicBezTo>
                      <a:pt x="128" y="416"/>
                      <a:pt x="128" y="377"/>
                      <a:pt x="128" y="338"/>
                    </a:cubicBezTo>
                    <a:cubicBezTo>
                      <a:pt x="128" y="336"/>
                      <a:pt x="128" y="333"/>
                      <a:pt x="128" y="330"/>
                    </a:cubicBezTo>
                    <a:cubicBezTo>
                      <a:pt x="127" y="329"/>
                      <a:pt x="127" y="329"/>
                      <a:pt x="127" y="329"/>
                    </a:cubicBezTo>
                    <a:cubicBezTo>
                      <a:pt x="126" y="329"/>
                      <a:pt x="125" y="328"/>
                      <a:pt x="125" y="328"/>
                    </a:cubicBezTo>
                    <a:cubicBezTo>
                      <a:pt x="121" y="329"/>
                      <a:pt x="117" y="329"/>
                      <a:pt x="113" y="329"/>
                    </a:cubicBezTo>
                    <a:cubicBezTo>
                      <a:pt x="111" y="329"/>
                      <a:pt x="109" y="329"/>
                      <a:pt x="107" y="329"/>
                    </a:cubicBezTo>
                    <a:cubicBezTo>
                      <a:pt x="97" y="328"/>
                      <a:pt x="86" y="319"/>
                      <a:pt x="86" y="307"/>
                    </a:cubicBezTo>
                    <a:cubicBezTo>
                      <a:pt x="86" y="293"/>
                      <a:pt x="97" y="284"/>
                      <a:pt x="108" y="284"/>
                    </a:cubicBezTo>
                    <a:cubicBezTo>
                      <a:pt x="109" y="284"/>
                      <a:pt x="110" y="284"/>
                      <a:pt x="111" y="284"/>
                    </a:cubicBezTo>
                    <a:cubicBezTo>
                      <a:pt x="123" y="283"/>
                      <a:pt x="135" y="283"/>
                      <a:pt x="147" y="283"/>
                    </a:cubicBezTo>
                    <a:close/>
                    <a:moveTo>
                      <a:pt x="533" y="283"/>
                    </a:moveTo>
                    <a:cubicBezTo>
                      <a:pt x="536" y="283"/>
                      <a:pt x="538" y="283"/>
                      <a:pt x="541" y="283"/>
                    </a:cubicBezTo>
                    <a:cubicBezTo>
                      <a:pt x="550" y="285"/>
                      <a:pt x="560" y="293"/>
                      <a:pt x="560" y="304"/>
                    </a:cubicBezTo>
                    <a:cubicBezTo>
                      <a:pt x="560" y="305"/>
                      <a:pt x="560" y="306"/>
                      <a:pt x="560" y="307"/>
                    </a:cubicBezTo>
                    <a:cubicBezTo>
                      <a:pt x="560" y="332"/>
                      <a:pt x="560" y="358"/>
                      <a:pt x="560" y="384"/>
                    </a:cubicBezTo>
                    <a:cubicBezTo>
                      <a:pt x="560" y="384"/>
                      <a:pt x="560" y="384"/>
                      <a:pt x="560" y="384"/>
                    </a:cubicBezTo>
                    <a:cubicBezTo>
                      <a:pt x="560" y="407"/>
                      <a:pt x="560" y="431"/>
                      <a:pt x="560" y="455"/>
                    </a:cubicBezTo>
                    <a:cubicBezTo>
                      <a:pt x="560" y="457"/>
                      <a:pt x="560" y="459"/>
                      <a:pt x="560" y="462"/>
                    </a:cubicBezTo>
                    <a:cubicBezTo>
                      <a:pt x="560" y="464"/>
                      <a:pt x="561" y="465"/>
                      <a:pt x="563" y="465"/>
                    </a:cubicBezTo>
                    <a:cubicBezTo>
                      <a:pt x="566" y="465"/>
                      <a:pt x="569" y="465"/>
                      <a:pt x="571" y="465"/>
                    </a:cubicBezTo>
                    <a:cubicBezTo>
                      <a:pt x="575" y="465"/>
                      <a:pt x="579" y="465"/>
                      <a:pt x="583" y="465"/>
                    </a:cubicBezTo>
                    <a:cubicBezTo>
                      <a:pt x="593" y="466"/>
                      <a:pt x="602" y="472"/>
                      <a:pt x="604" y="481"/>
                    </a:cubicBezTo>
                    <a:cubicBezTo>
                      <a:pt x="609" y="497"/>
                      <a:pt x="597" y="509"/>
                      <a:pt x="586" y="510"/>
                    </a:cubicBezTo>
                    <a:cubicBezTo>
                      <a:pt x="584" y="510"/>
                      <a:pt x="581" y="511"/>
                      <a:pt x="579" y="511"/>
                    </a:cubicBezTo>
                    <a:cubicBezTo>
                      <a:pt x="550" y="511"/>
                      <a:pt x="521" y="511"/>
                      <a:pt x="493" y="511"/>
                    </a:cubicBezTo>
                    <a:cubicBezTo>
                      <a:pt x="491" y="511"/>
                      <a:pt x="489" y="510"/>
                      <a:pt x="487" y="510"/>
                    </a:cubicBezTo>
                    <a:cubicBezTo>
                      <a:pt x="477" y="509"/>
                      <a:pt x="468" y="501"/>
                      <a:pt x="467" y="491"/>
                    </a:cubicBezTo>
                    <a:cubicBezTo>
                      <a:pt x="466" y="483"/>
                      <a:pt x="470" y="472"/>
                      <a:pt x="480" y="467"/>
                    </a:cubicBezTo>
                    <a:cubicBezTo>
                      <a:pt x="484" y="466"/>
                      <a:pt x="487" y="465"/>
                      <a:pt x="490" y="465"/>
                    </a:cubicBezTo>
                    <a:cubicBezTo>
                      <a:pt x="496" y="465"/>
                      <a:pt x="502" y="465"/>
                      <a:pt x="509" y="465"/>
                    </a:cubicBezTo>
                    <a:cubicBezTo>
                      <a:pt x="510" y="465"/>
                      <a:pt x="512" y="465"/>
                      <a:pt x="513" y="464"/>
                    </a:cubicBezTo>
                    <a:cubicBezTo>
                      <a:pt x="514" y="464"/>
                      <a:pt x="514" y="464"/>
                      <a:pt x="514" y="464"/>
                    </a:cubicBezTo>
                    <a:cubicBezTo>
                      <a:pt x="514" y="463"/>
                      <a:pt x="514" y="463"/>
                      <a:pt x="514" y="462"/>
                    </a:cubicBezTo>
                    <a:cubicBezTo>
                      <a:pt x="514" y="460"/>
                      <a:pt x="514" y="457"/>
                      <a:pt x="514" y="455"/>
                    </a:cubicBezTo>
                    <a:cubicBezTo>
                      <a:pt x="514" y="416"/>
                      <a:pt x="514" y="377"/>
                      <a:pt x="514" y="338"/>
                    </a:cubicBezTo>
                    <a:cubicBezTo>
                      <a:pt x="514" y="336"/>
                      <a:pt x="514" y="333"/>
                      <a:pt x="514" y="330"/>
                    </a:cubicBezTo>
                    <a:cubicBezTo>
                      <a:pt x="513" y="329"/>
                      <a:pt x="513" y="329"/>
                      <a:pt x="513" y="329"/>
                    </a:cubicBezTo>
                    <a:cubicBezTo>
                      <a:pt x="512" y="329"/>
                      <a:pt x="511" y="328"/>
                      <a:pt x="510" y="328"/>
                    </a:cubicBezTo>
                    <a:cubicBezTo>
                      <a:pt x="506" y="329"/>
                      <a:pt x="502" y="329"/>
                      <a:pt x="498" y="329"/>
                    </a:cubicBezTo>
                    <a:cubicBezTo>
                      <a:pt x="496" y="329"/>
                      <a:pt x="494" y="329"/>
                      <a:pt x="493" y="329"/>
                    </a:cubicBezTo>
                    <a:cubicBezTo>
                      <a:pt x="482" y="328"/>
                      <a:pt x="472" y="319"/>
                      <a:pt x="471" y="307"/>
                    </a:cubicBezTo>
                    <a:cubicBezTo>
                      <a:pt x="471" y="293"/>
                      <a:pt x="482" y="284"/>
                      <a:pt x="493" y="284"/>
                    </a:cubicBezTo>
                    <a:cubicBezTo>
                      <a:pt x="495" y="284"/>
                      <a:pt x="496" y="284"/>
                      <a:pt x="497" y="284"/>
                    </a:cubicBezTo>
                    <a:cubicBezTo>
                      <a:pt x="509" y="283"/>
                      <a:pt x="521" y="283"/>
                      <a:pt x="533" y="283"/>
                    </a:cubicBezTo>
                    <a:close/>
                    <a:moveTo>
                      <a:pt x="729" y="283"/>
                    </a:moveTo>
                    <a:cubicBezTo>
                      <a:pt x="732" y="283"/>
                      <a:pt x="735" y="283"/>
                      <a:pt x="737" y="283"/>
                    </a:cubicBezTo>
                    <a:cubicBezTo>
                      <a:pt x="746" y="285"/>
                      <a:pt x="756" y="293"/>
                      <a:pt x="756" y="304"/>
                    </a:cubicBezTo>
                    <a:cubicBezTo>
                      <a:pt x="756" y="305"/>
                      <a:pt x="756" y="306"/>
                      <a:pt x="756" y="307"/>
                    </a:cubicBezTo>
                    <a:cubicBezTo>
                      <a:pt x="756" y="332"/>
                      <a:pt x="756" y="358"/>
                      <a:pt x="756" y="384"/>
                    </a:cubicBezTo>
                    <a:cubicBezTo>
                      <a:pt x="756" y="384"/>
                      <a:pt x="756" y="384"/>
                      <a:pt x="756" y="384"/>
                    </a:cubicBezTo>
                    <a:cubicBezTo>
                      <a:pt x="756" y="407"/>
                      <a:pt x="756" y="431"/>
                      <a:pt x="756" y="455"/>
                    </a:cubicBezTo>
                    <a:cubicBezTo>
                      <a:pt x="756" y="457"/>
                      <a:pt x="756" y="459"/>
                      <a:pt x="756" y="462"/>
                    </a:cubicBezTo>
                    <a:cubicBezTo>
                      <a:pt x="756" y="464"/>
                      <a:pt x="757" y="465"/>
                      <a:pt x="759" y="465"/>
                    </a:cubicBezTo>
                    <a:cubicBezTo>
                      <a:pt x="762" y="465"/>
                      <a:pt x="765" y="465"/>
                      <a:pt x="768" y="465"/>
                    </a:cubicBezTo>
                    <a:cubicBezTo>
                      <a:pt x="772" y="465"/>
                      <a:pt x="775" y="465"/>
                      <a:pt x="779" y="465"/>
                    </a:cubicBezTo>
                    <a:cubicBezTo>
                      <a:pt x="789" y="466"/>
                      <a:pt x="798" y="472"/>
                      <a:pt x="800" y="481"/>
                    </a:cubicBezTo>
                    <a:cubicBezTo>
                      <a:pt x="805" y="497"/>
                      <a:pt x="794" y="509"/>
                      <a:pt x="782" y="510"/>
                    </a:cubicBezTo>
                    <a:cubicBezTo>
                      <a:pt x="780" y="510"/>
                      <a:pt x="777" y="511"/>
                      <a:pt x="775" y="511"/>
                    </a:cubicBezTo>
                    <a:cubicBezTo>
                      <a:pt x="746" y="511"/>
                      <a:pt x="718" y="511"/>
                      <a:pt x="689" y="511"/>
                    </a:cubicBezTo>
                    <a:cubicBezTo>
                      <a:pt x="687" y="511"/>
                      <a:pt x="685" y="510"/>
                      <a:pt x="683" y="510"/>
                    </a:cubicBezTo>
                    <a:cubicBezTo>
                      <a:pt x="673" y="509"/>
                      <a:pt x="664" y="501"/>
                      <a:pt x="663" y="491"/>
                    </a:cubicBezTo>
                    <a:cubicBezTo>
                      <a:pt x="662" y="483"/>
                      <a:pt x="666" y="472"/>
                      <a:pt x="676" y="467"/>
                    </a:cubicBezTo>
                    <a:cubicBezTo>
                      <a:pt x="680" y="466"/>
                      <a:pt x="683" y="465"/>
                      <a:pt x="686" y="465"/>
                    </a:cubicBezTo>
                    <a:cubicBezTo>
                      <a:pt x="692" y="465"/>
                      <a:pt x="698" y="465"/>
                      <a:pt x="705" y="465"/>
                    </a:cubicBezTo>
                    <a:cubicBezTo>
                      <a:pt x="706" y="465"/>
                      <a:pt x="708" y="465"/>
                      <a:pt x="709" y="464"/>
                    </a:cubicBezTo>
                    <a:cubicBezTo>
                      <a:pt x="710" y="464"/>
                      <a:pt x="710" y="464"/>
                      <a:pt x="710" y="464"/>
                    </a:cubicBezTo>
                    <a:cubicBezTo>
                      <a:pt x="710" y="463"/>
                      <a:pt x="710" y="463"/>
                      <a:pt x="710" y="462"/>
                    </a:cubicBezTo>
                    <a:cubicBezTo>
                      <a:pt x="710" y="460"/>
                      <a:pt x="710" y="457"/>
                      <a:pt x="710" y="455"/>
                    </a:cubicBezTo>
                    <a:cubicBezTo>
                      <a:pt x="710" y="416"/>
                      <a:pt x="710" y="377"/>
                      <a:pt x="710" y="338"/>
                    </a:cubicBezTo>
                    <a:cubicBezTo>
                      <a:pt x="710" y="336"/>
                      <a:pt x="710" y="333"/>
                      <a:pt x="710" y="330"/>
                    </a:cubicBezTo>
                    <a:cubicBezTo>
                      <a:pt x="709" y="329"/>
                      <a:pt x="709" y="329"/>
                      <a:pt x="709" y="329"/>
                    </a:cubicBezTo>
                    <a:cubicBezTo>
                      <a:pt x="708" y="329"/>
                      <a:pt x="707" y="328"/>
                      <a:pt x="706" y="328"/>
                    </a:cubicBezTo>
                    <a:cubicBezTo>
                      <a:pt x="702" y="329"/>
                      <a:pt x="698" y="329"/>
                      <a:pt x="694" y="329"/>
                    </a:cubicBezTo>
                    <a:cubicBezTo>
                      <a:pt x="692" y="329"/>
                      <a:pt x="690" y="329"/>
                      <a:pt x="689" y="329"/>
                    </a:cubicBezTo>
                    <a:cubicBezTo>
                      <a:pt x="679" y="328"/>
                      <a:pt x="668" y="319"/>
                      <a:pt x="668" y="307"/>
                    </a:cubicBezTo>
                    <a:cubicBezTo>
                      <a:pt x="668" y="293"/>
                      <a:pt x="679" y="284"/>
                      <a:pt x="689" y="284"/>
                    </a:cubicBezTo>
                    <a:cubicBezTo>
                      <a:pt x="691" y="284"/>
                      <a:pt x="692" y="284"/>
                      <a:pt x="693" y="284"/>
                    </a:cubicBezTo>
                    <a:cubicBezTo>
                      <a:pt x="705" y="283"/>
                      <a:pt x="717" y="283"/>
                      <a:pt x="729" y="283"/>
                    </a:cubicBezTo>
                    <a:close/>
                    <a:moveTo>
                      <a:pt x="273" y="557"/>
                    </a:moveTo>
                    <a:cubicBezTo>
                      <a:pt x="276" y="557"/>
                      <a:pt x="278" y="558"/>
                      <a:pt x="281" y="558"/>
                    </a:cubicBezTo>
                    <a:cubicBezTo>
                      <a:pt x="290" y="559"/>
                      <a:pt x="299" y="568"/>
                      <a:pt x="300" y="578"/>
                    </a:cubicBezTo>
                    <a:cubicBezTo>
                      <a:pt x="300" y="579"/>
                      <a:pt x="300" y="580"/>
                      <a:pt x="300" y="581"/>
                    </a:cubicBezTo>
                    <a:cubicBezTo>
                      <a:pt x="300" y="607"/>
                      <a:pt x="300" y="632"/>
                      <a:pt x="300" y="658"/>
                    </a:cubicBezTo>
                    <a:cubicBezTo>
                      <a:pt x="300" y="658"/>
                      <a:pt x="300" y="658"/>
                      <a:pt x="300" y="658"/>
                    </a:cubicBezTo>
                    <a:cubicBezTo>
                      <a:pt x="300" y="682"/>
                      <a:pt x="300" y="705"/>
                      <a:pt x="300" y="729"/>
                    </a:cubicBezTo>
                    <a:cubicBezTo>
                      <a:pt x="300" y="731"/>
                      <a:pt x="300" y="734"/>
                      <a:pt x="300" y="737"/>
                    </a:cubicBezTo>
                    <a:cubicBezTo>
                      <a:pt x="300" y="738"/>
                      <a:pt x="301" y="740"/>
                      <a:pt x="303" y="740"/>
                    </a:cubicBezTo>
                    <a:cubicBezTo>
                      <a:pt x="305" y="740"/>
                      <a:pt x="308" y="740"/>
                      <a:pt x="311" y="740"/>
                    </a:cubicBezTo>
                    <a:cubicBezTo>
                      <a:pt x="315" y="740"/>
                      <a:pt x="319" y="740"/>
                      <a:pt x="323" y="740"/>
                    </a:cubicBezTo>
                    <a:cubicBezTo>
                      <a:pt x="333" y="740"/>
                      <a:pt x="341" y="747"/>
                      <a:pt x="344" y="756"/>
                    </a:cubicBezTo>
                    <a:cubicBezTo>
                      <a:pt x="349" y="771"/>
                      <a:pt x="337" y="783"/>
                      <a:pt x="326" y="785"/>
                    </a:cubicBezTo>
                    <a:cubicBezTo>
                      <a:pt x="323" y="785"/>
                      <a:pt x="321" y="785"/>
                      <a:pt x="319" y="785"/>
                    </a:cubicBezTo>
                    <a:cubicBezTo>
                      <a:pt x="290" y="785"/>
                      <a:pt x="261" y="785"/>
                      <a:pt x="232" y="785"/>
                    </a:cubicBezTo>
                    <a:cubicBezTo>
                      <a:pt x="230" y="785"/>
                      <a:pt x="228" y="785"/>
                      <a:pt x="226" y="785"/>
                    </a:cubicBezTo>
                    <a:cubicBezTo>
                      <a:pt x="217" y="784"/>
                      <a:pt x="208" y="775"/>
                      <a:pt x="207" y="766"/>
                    </a:cubicBezTo>
                    <a:cubicBezTo>
                      <a:pt x="205" y="757"/>
                      <a:pt x="209" y="747"/>
                      <a:pt x="220" y="742"/>
                    </a:cubicBezTo>
                    <a:cubicBezTo>
                      <a:pt x="223" y="740"/>
                      <a:pt x="226" y="740"/>
                      <a:pt x="230" y="740"/>
                    </a:cubicBezTo>
                    <a:cubicBezTo>
                      <a:pt x="236" y="740"/>
                      <a:pt x="242" y="740"/>
                      <a:pt x="248" y="740"/>
                    </a:cubicBezTo>
                    <a:cubicBezTo>
                      <a:pt x="249" y="740"/>
                      <a:pt x="251" y="739"/>
                      <a:pt x="253" y="739"/>
                    </a:cubicBezTo>
                    <a:cubicBezTo>
                      <a:pt x="253" y="738"/>
                      <a:pt x="253" y="738"/>
                      <a:pt x="253" y="738"/>
                    </a:cubicBezTo>
                    <a:cubicBezTo>
                      <a:pt x="254" y="738"/>
                      <a:pt x="254" y="737"/>
                      <a:pt x="254" y="737"/>
                    </a:cubicBezTo>
                    <a:cubicBezTo>
                      <a:pt x="254" y="734"/>
                      <a:pt x="254" y="732"/>
                      <a:pt x="254" y="730"/>
                    </a:cubicBezTo>
                    <a:cubicBezTo>
                      <a:pt x="254" y="691"/>
                      <a:pt x="254" y="652"/>
                      <a:pt x="254" y="613"/>
                    </a:cubicBezTo>
                    <a:cubicBezTo>
                      <a:pt x="254" y="610"/>
                      <a:pt x="254" y="607"/>
                      <a:pt x="253" y="605"/>
                    </a:cubicBezTo>
                    <a:cubicBezTo>
                      <a:pt x="253" y="604"/>
                      <a:pt x="253" y="604"/>
                      <a:pt x="253" y="604"/>
                    </a:cubicBezTo>
                    <a:cubicBezTo>
                      <a:pt x="251" y="603"/>
                      <a:pt x="251" y="603"/>
                      <a:pt x="250" y="603"/>
                    </a:cubicBezTo>
                    <a:cubicBezTo>
                      <a:pt x="246" y="603"/>
                      <a:pt x="242" y="603"/>
                      <a:pt x="238" y="603"/>
                    </a:cubicBezTo>
                    <a:cubicBezTo>
                      <a:pt x="236" y="603"/>
                      <a:pt x="234" y="603"/>
                      <a:pt x="232" y="603"/>
                    </a:cubicBezTo>
                    <a:cubicBezTo>
                      <a:pt x="222" y="603"/>
                      <a:pt x="212" y="594"/>
                      <a:pt x="211" y="581"/>
                    </a:cubicBezTo>
                    <a:cubicBezTo>
                      <a:pt x="211" y="568"/>
                      <a:pt x="222" y="559"/>
                      <a:pt x="233" y="558"/>
                    </a:cubicBezTo>
                    <a:cubicBezTo>
                      <a:pt x="234" y="558"/>
                      <a:pt x="235" y="558"/>
                      <a:pt x="236" y="558"/>
                    </a:cubicBezTo>
                    <a:cubicBezTo>
                      <a:pt x="248" y="558"/>
                      <a:pt x="261" y="558"/>
                      <a:pt x="273" y="557"/>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9" name="Freeform 1178"/>
              <p:cNvSpPr>
                <a:spLocks noEditPoints="1"/>
              </p:cNvSpPr>
              <p:nvPr/>
            </p:nvSpPr>
            <p:spPr bwMode="auto">
              <a:xfrm>
                <a:off x="4622800" y="133350"/>
                <a:ext cx="381000" cy="511175"/>
              </a:xfrm>
              <a:custGeom>
                <a:avLst/>
                <a:gdLst>
                  <a:gd name="T0" fmla="*/ 562 w 590"/>
                  <a:gd name="T1" fmla="*/ 34 h 787"/>
                  <a:gd name="T2" fmla="*/ 578 w 590"/>
                  <a:gd name="T3" fmla="*/ 172 h 787"/>
                  <a:gd name="T4" fmla="*/ 458 w 590"/>
                  <a:gd name="T5" fmla="*/ 222 h 787"/>
                  <a:gd name="T6" fmla="*/ 398 w 590"/>
                  <a:gd name="T7" fmla="*/ 106 h 787"/>
                  <a:gd name="T8" fmla="*/ 479 w 590"/>
                  <a:gd name="T9" fmla="*/ 1 h 787"/>
                  <a:gd name="T10" fmla="*/ 474 w 590"/>
                  <a:gd name="T11" fmla="*/ 52 h 787"/>
                  <a:gd name="T12" fmla="*/ 446 w 590"/>
                  <a:gd name="T13" fmla="*/ 131 h 787"/>
                  <a:gd name="T14" fmla="*/ 480 w 590"/>
                  <a:gd name="T15" fmla="*/ 182 h 787"/>
                  <a:gd name="T16" fmla="*/ 535 w 590"/>
                  <a:gd name="T17" fmla="*/ 152 h 787"/>
                  <a:gd name="T18" fmla="*/ 527 w 590"/>
                  <a:gd name="T19" fmla="*/ 64 h 787"/>
                  <a:gd name="T20" fmla="*/ 375 w 590"/>
                  <a:gd name="T21" fmla="*/ 282 h 787"/>
                  <a:gd name="T22" fmla="*/ 459 w 590"/>
                  <a:gd name="T23" fmla="*/ 366 h 787"/>
                  <a:gd name="T24" fmla="*/ 416 w 590"/>
                  <a:gd name="T25" fmla="*/ 496 h 787"/>
                  <a:gd name="T26" fmla="*/ 300 w 590"/>
                  <a:gd name="T27" fmla="*/ 481 h 787"/>
                  <a:gd name="T28" fmla="*/ 287 w 590"/>
                  <a:gd name="T29" fmla="*/ 331 h 787"/>
                  <a:gd name="T30" fmla="*/ 375 w 590"/>
                  <a:gd name="T31" fmla="*/ 282 h 787"/>
                  <a:gd name="T32" fmla="*/ 333 w 590"/>
                  <a:gd name="T33" fmla="*/ 346 h 787"/>
                  <a:gd name="T34" fmla="*/ 327 w 590"/>
                  <a:gd name="T35" fmla="*/ 440 h 787"/>
                  <a:gd name="T36" fmla="*/ 380 w 590"/>
                  <a:gd name="T37" fmla="*/ 463 h 787"/>
                  <a:gd name="T38" fmla="*/ 415 w 590"/>
                  <a:gd name="T39" fmla="*/ 397 h 787"/>
                  <a:gd name="T40" fmla="*/ 384 w 590"/>
                  <a:gd name="T41" fmla="*/ 333 h 787"/>
                  <a:gd name="T42" fmla="*/ 130 w 590"/>
                  <a:gd name="T43" fmla="*/ 562 h 787"/>
                  <a:gd name="T44" fmla="*/ 193 w 590"/>
                  <a:gd name="T45" fmla="*/ 669 h 787"/>
                  <a:gd name="T46" fmla="*/ 111 w 590"/>
                  <a:gd name="T47" fmla="*/ 784 h 787"/>
                  <a:gd name="T48" fmla="*/ 6 w 590"/>
                  <a:gd name="T49" fmla="*/ 708 h 787"/>
                  <a:gd name="T50" fmla="*/ 47 w 590"/>
                  <a:gd name="T51" fmla="*/ 573 h 787"/>
                  <a:gd name="T52" fmla="*/ 503 w 590"/>
                  <a:gd name="T53" fmla="*/ 556 h 787"/>
                  <a:gd name="T54" fmla="*/ 586 w 590"/>
                  <a:gd name="T55" fmla="*/ 639 h 787"/>
                  <a:gd name="T56" fmla="*/ 543 w 590"/>
                  <a:gd name="T57" fmla="*/ 769 h 787"/>
                  <a:gd name="T58" fmla="*/ 427 w 590"/>
                  <a:gd name="T59" fmla="*/ 754 h 787"/>
                  <a:gd name="T60" fmla="*/ 414 w 590"/>
                  <a:gd name="T61" fmla="*/ 605 h 787"/>
                  <a:gd name="T62" fmla="*/ 503 w 590"/>
                  <a:gd name="T63" fmla="*/ 556 h 787"/>
                  <a:gd name="T64" fmla="*/ 64 w 590"/>
                  <a:gd name="T65" fmla="*/ 619 h 787"/>
                  <a:gd name="T66" fmla="*/ 58 w 590"/>
                  <a:gd name="T67" fmla="*/ 713 h 787"/>
                  <a:gd name="T68" fmla="*/ 111 w 590"/>
                  <a:gd name="T69" fmla="*/ 737 h 787"/>
                  <a:gd name="T70" fmla="*/ 147 w 590"/>
                  <a:gd name="T71" fmla="*/ 670 h 787"/>
                  <a:gd name="T72" fmla="*/ 115 w 590"/>
                  <a:gd name="T73" fmla="*/ 606 h 787"/>
                  <a:gd name="T74" fmla="*/ 474 w 590"/>
                  <a:gd name="T75" fmla="*/ 607 h 787"/>
                  <a:gd name="T76" fmla="*/ 445 w 590"/>
                  <a:gd name="T77" fmla="*/ 686 h 787"/>
                  <a:gd name="T78" fmla="*/ 480 w 590"/>
                  <a:gd name="T79" fmla="*/ 737 h 787"/>
                  <a:gd name="T80" fmla="*/ 535 w 590"/>
                  <a:gd name="T81" fmla="*/ 708 h 787"/>
                  <a:gd name="T82" fmla="*/ 527 w 590"/>
                  <a:gd name="T83" fmla="*/ 62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787">
                    <a:moveTo>
                      <a:pt x="503" y="0"/>
                    </a:moveTo>
                    <a:cubicBezTo>
                      <a:pt x="511" y="1"/>
                      <a:pt x="519" y="3"/>
                      <a:pt x="527" y="7"/>
                    </a:cubicBezTo>
                    <a:cubicBezTo>
                      <a:pt x="541" y="13"/>
                      <a:pt x="552" y="22"/>
                      <a:pt x="562" y="34"/>
                    </a:cubicBezTo>
                    <a:cubicBezTo>
                      <a:pt x="574" y="48"/>
                      <a:pt x="582" y="65"/>
                      <a:pt x="586" y="84"/>
                    </a:cubicBezTo>
                    <a:cubicBezTo>
                      <a:pt x="589" y="94"/>
                      <a:pt x="590" y="105"/>
                      <a:pt x="590" y="114"/>
                    </a:cubicBezTo>
                    <a:cubicBezTo>
                      <a:pt x="590" y="135"/>
                      <a:pt x="586" y="153"/>
                      <a:pt x="578" y="172"/>
                    </a:cubicBezTo>
                    <a:cubicBezTo>
                      <a:pt x="570" y="188"/>
                      <a:pt x="559" y="202"/>
                      <a:pt x="544" y="214"/>
                    </a:cubicBezTo>
                    <a:cubicBezTo>
                      <a:pt x="533" y="221"/>
                      <a:pt x="521" y="227"/>
                      <a:pt x="507" y="229"/>
                    </a:cubicBezTo>
                    <a:cubicBezTo>
                      <a:pt x="490" y="231"/>
                      <a:pt x="473" y="229"/>
                      <a:pt x="458" y="222"/>
                    </a:cubicBezTo>
                    <a:cubicBezTo>
                      <a:pt x="446" y="216"/>
                      <a:pt x="436" y="208"/>
                      <a:pt x="428" y="199"/>
                    </a:cubicBezTo>
                    <a:cubicBezTo>
                      <a:pt x="416" y="185"/>
                      <a:pt x="408" y="170"/>
                      <a:pt x="403" y="153"/>
                    </a:cubicBezTo>
                    <a:cubicBezTo>
                      <a:pt x="398" y="137"/>
                      <a:pt x="397" y="122"/>
                      <a:pt x="398" y="106"/>
                    </a:cubicBezTo>
                    <a:cubicBezTo>
                      <a:pt x="399" y="86"/>
                      <a:pt x="404" y="67"/>
                      <a:pt x="415" y="49"/>
                    </a:cubicBezTo>
                    <a:cubicBezTo>
                      <a:pt x="422" y="37"/>
                      <a:pt x="431" y="26"/>
                      <a:pt x="443" y="17"/>
                    </a:cubicBezTo>
                    <a:cubicBezTo>
                      <a:pt x="454" y="9"/>
                      <a:pt x="466" y="4"/>
                      <a:pt x="479" y="1"/>
                    </a:cubicBezTo>
                    <a:cubicBezTo>
                      <a:pt x="487" y="0"/>
                      <a:pt x="495" y="0"/>
                      <a:pt x="503" y="0"/>
                    </a:cubicBezTo>
                    <a:moveTo>
                      <a:pt x="495" y="46"/>
                    </a:moveTo>
                    <a:cubicBezTo>
                      <a:pt x="488" y="45"/>
                      <a:pt x="481" y="48"/>
                      <a:pt x="474" y="52"/>
                    </a:cubicBezTo>
                    <a:cubicBezTo>
                      <a:pt x="469" y="55"/>
                      <a:pt x="464" y="59"/>
                      <a:pt x="461" y="64"/>
                    </a:cubicBezTo>
                    <a:cubicBezTo>
                      <a:pt x="455" y="71"/>
                      <a:pt x="451" y="78"/>
                      <a:pt x="449" y="87"/>
                    </a:cubicBezTo>
                    <a:cubicBezTo>
                      <a:pt x="444" y="101"/>
                      <a:pt x="443" y="116"/>
                      <a:pt x="446" y="131"/>
                    </a:cubicBezTo>
                    <a:cubicBezTo>
                      <a:pt x="447" y="140"/>
                      <a:pt x="450" y="149"/>
                      <a:pt x="455" y="158"/>
                    </a:cubicBezTo>
                    <a:cubicBezTo>
                      <a:pt x="458" y="164"/>
                      <a:pt x="462" y="169"/>
                      <a:pt x="468" y="173"/>
                    </a:cubicBezTo>
                    <a:cubicBezTo>
                      <a:pt x="471" y="177"/>
                      <a:pt x="476" y="180"/>
                      <a:pt x="480" y="182"/>
                    </a:cubicBezTo>
                    <a:cubicBezTo>
                      <a:pt x="489" y="185"/>
                      <a:pt x="498" y="185"/>
                      <a:pt x="508" y="181"/>
                    </a:cubicBezTo>
                    <a:cubicBezTo>
                      <a:pt x="513" y="179"/>
                      <a:pt x="517" y="176"/>
                      <a:pt x="521" y="172"/>
                    </a:cubicBezTo>
                    <a:cubicBezTo>
                      <a:pt x="527" y="167"/>
                      <a:pt x="532" y="160"/>
                      <a:pt x="535" y="152"/>
                    </a:cubicBezTo>
                    <a:cubicBezTo>
                      <a:pt x="541" y="140"/>
                      <a:pt x="543" y="128"/>
                      <a:pt x="543" y="115"/>
                    </a:cubicBezTo>
                    <a:cubicBezTo>
                      <a:pt x="543" y="106"/>
                      <a:pt x="542" y="98"/>
                      <a:pt x="540" y="89"/>
                    </a:cubicBezTo>
                    <a:cubicBezTo>
                      <a:pt x="537" y="80"/>
                      <a:pt x="533" y="72"/>
                      <a:pt x="527" y="64"/>
                    </a:cubicBezTo>
                    <a:cubicBezTo>
                      <a:pt x="523" y="59"/>
                      <a:pt x="518" y="54"/>
                      <a:pt x="512" y="51"/>
                    </a:cubicBezTo>
                    <a:cubicBezTo>
                      <a:pt x="507" y="48"/>
                      <a:pt x="501" y="46"/>
                      <a:pt x="495" y="46"/>
                    </a:cubicBezTo>
                    <a:moveTo>
                      <a:pt x="375" y="282"/>
                    </a:moveTo>
                    <a:cubicBezTo>
                      <a:pt x="383" y="283"/>
                      <a:pt x="391" y="285"/>
                      <a:pt x="399" y="289"/>
                    </a:cubicBezTo>
                    <a:cubicBezTo>
                      <a:pt x="413" y="295"/>
                      <a:pt x="425" y="304"/>
                      <a:pt x="434" y="316"/>
                    </a:cubicBezTo>
                    <a:cubicBezTo>
                      <a:pt x="446" y="330"/>
                      <a:pt x="454" y="347"/>
                      <a:pt x="459" y="366"/>
                    </a:cubicBezTo>
                    <a:cubicBezTo>
                      <a:pt x="461" y="376"/>
                      <a:pt x="462" y="387"/>
                      <a:pt x="462" y="396"/>
                    </a:cubicBezTo>
                    <a:cubicBezTo>
                      <a:pt x="462" y="417"/>
                      <a:pt x="458" y="435"/>
                      <a:pt x="450" y="454"/>
                    </a:cubicBezTo>
                    <a:cubicBezTo>
                      <a:pt x="442" y="470"/>
                      <a:pt x="431" y="484"/>
                      <a:pt x="416" y="496"/>
                    </a:cubicBezTo>
                    <a:cubicBezTo>
                      <a:pt x="405" y="503"/>
                      <a:pt x="393" y="509"/>
                      <a:pt x="379" y="511"/>
                    </a:cubicBezTo>
                    <a:cubicBezTo>
                      <a:pt x="362" y="513"/>
                      <a:pt x="346" y="511"/>
                      <a:pt x="330" y="504"/>
                    </a:cubicBezTo>
                    <a:cubicBezTo>
                      <a:pt x="318" y="498"/>
                      <a:pt x="308" y="490"/>
                      <a:pt x="300" y="481"/>
                    </a:cubicBezTo>
                    <a:cubicBezTo>
                      <a:pt x="288" y="467"/>
                      <a:pt x="280" y="452"/>
                      <a:pt x="275" y="435"/>
                    </a:cubicBezTo>
                    <a:cubicBezTo>
                      <a:pt x="270" y="419"/>
                      <a:pt x="269" y="404"/>
                      <a:pt x="270" y="388"/>
                    </a:cubicBezTo>
                    <a:cubicBezTo>
                      <a:pt x="271" y="368"/>
                      <a:pt x="276" y="349"/>
                      <a:pt x="287" y="331"/>
                    </a:cubicBezTo>
                    <a:cubicBezTo>
                      <a:pt x="294" y="319"/>
                      <a:pt x="303" y="308"/>
                      <a:pt x="315" y="299"/>
                    </a:cubicBezTo>
                    <a:cubicBezTo>
                      <a:pt x="326" y="291"/>
                      <a:pt x="338" y="286"/>
                      <a:pt x="351" y="283"/>
                    </a:cubicBezTo>
                    <a:cubicBezTo>
                      <a:pt x="359" y="282"/>
                      <a:pt x="367" y="282"/>
                      <a:pt x="375" y="282"/>
                    </a:cubicBezTo>
                    <a:moveTo>
                      <a:pt x="368" y="328"/>
                    </a:moveTo>
                    <a:cubicBezTo>
                      <a:pt x="360" y="328"/>
                      <a:pt x="353" y="330"/>
                      <a:pt x="346" y="334"/>
                    </a:cubicBezTo>
                    <a:cubicBezTo>
                      <a:pt x="341" y="337"/>
                      <a:pt x="337" y="341"/>
                      <a:pt x="333" y="346"/>
                    </a:cubicBezTo>
                    <a:cubicBezTo>
                      <a:pt x="327" y="353"/>
                      <a:pt x="323" y="360"/>
                      <a:pt x="321" y="369"/>
                    </a:cubicBezTo>
                    <a:cubicBezTo>
                      <a:pt x="316" y="383"/>
                      <a:pt x="315" y="398"/>
                      <a:pt x="318" y="413"/>
                    </a:cubicBezTo>
                    <a:cubicBezTo>
                      <a:pt x="319" y="422"/>
                      <a:pt x="322" y="431"/>
                      <a:pt x="327" y="440"/>
                    </a:cubicBezTo>
                    <a:cubicBezTo>
                      <a:pt x="330" y="446"/>
                      <a:pt x="334" y="451"/>
                      <a:pt x="340" y="455"/>
                    </a:cubicBezTo>
                    <a:cubicBezTo>
                      <a:pt x="344" y="459"/>
                      <a:pt x="348" y="462"/>
                      <a:pt x="352" y="464"/>
                    </a:cubicBezTo>
                    <a:cubicBezTo>
                      <a:pt x="361" y="467"/>
                      <a:pt x="371" y="467"/>
                      <a:pt x="380" y="463"/>
                    </a:cubicBezTo>
                    <a:cubicBezTo>
                      <a:pt x="385" y="461"/>
                      <a:pt x="389" y="458"/>
                      <a:pt x="393" y="454"/>
                    </a:cubicBezTo>
                    <a:cubicBezTo>
                      <a:pt x="399" y="449"/>
                      <a:pt x="404" y="442"/>
                      <a:pt x="408" y="434"/>
                    </a:cubicBezTo>
                    <a:cubicBezTo>
                      <a:pt x="413" y="422"/>
                      <a:pt x="415" y="410"/>
                      <a:pt x="415" y="397"/>
                    </a:cubicBezTo>
                    <a:cubicBezTo>
                      <a:pt x="415" y="388"/>
                      <a:pt x="414" y="380"/>
                      <a:pt x="412" y="371"/>
                    </a:cubicBezTo>
                    <a:cubicBezTo>
                      <a:pt x="409" y="362"/>
                      <a:pt x="405" y="354"/>
                      <a:pt x="399" y="346"/>
                    </a:cubicBezTo>
                    <a:cubicBezTo>
                      <a:pt x="395" y="341"/>
                      <a:pt x="390" y="336"/>
                      <a:pt x="384" y="333"/>
                    </a:cubicBezTo>
                    <a:cubicBezTo>
                      <a:pt x="379" y="330"/>
                      <a:pt x="373" y="328"/>
                      <a:pt x="368" y="328"/>
                    </a:cubicBezTo>
                    <a:moveTo>
                      <a:pt x="106" y="556"/>
                    </a:moveTo>
                    <a:cubicBezTo>
                      <a:pt x="114" y="557"/>
                      <a:pt x="122" y="559"/>
                      <a:pt x="130" y="562"/>
                    </a:cubicBezTo>
                    <a:cubicBezTo>
                      <a:pt x="144" y="569"/>
                      <a:pt x="156" y="578"/>
                      <a:pt x="165" y="589"/>
                    </a:cubicBezTo>
                    <a:cubicBezTo>
                      <a:pt x="177" y="604"/>
                      <a:pt x="185" y="621"/>
                      <a:pt x="190" y="639"/>
                    </a:cubicBezTo>
                    <a:cubicBezTo>
                      <a:pt x="192" y="650"/>
                      <a:pt x="193" y="660"/>
                      <a:pt x="193" y="669"/>
                    </a:cubicBezTo>
                    <a:cubicBezTo>
                      <a:pt x="193" y="690"/>
                      <a:pt x="189" y="709"/>
                      <a:pt x="181" y="727"/>
                    </a:cubicBezTo>
                    <a:cubicBezTo>
                      <a:pt x="173" y="744"/>
                      <a:pt x="162" y="758"/>
                      <a:pt x="147" y="769"/>
                    </a:cubicBezTo>
                    <a:cubicBezTo>
                      <a:pt x="136" y="777"/>
                      <a:pt x="124" y="782"/>
                      <a:pt x="111" y="784"/>
                    </a:cubicBezTo>
                    <a:cubicBezTo>
                      <a:pt x="93" y="787"/>
                      <a:pt x="77" y="785"/>
                      <a:pt x="61" y="777"/>
                    </a:cubicBezTo>
                    <a:cubicBezTo>
                      <a:pt x="49" y="771"/>
                      <a:pt x="39" y="764"/>
                      <a:pt x="31" y="754"/>
                    </a:cubicBezTo>
                    <a:cubicBezTo>
                      <a:pt x="19" y="741"/>
                      <a:pt x="11" y="725"/>
                      <a:pt x="6" y="708"/>
                    </a:cubicBezTo>
                    <a:cubicBezTo>
                      <a:pt x="2" y="693"/>
                      <a:pt x="0" y="677"/>
                      <a:pt x="1" y="661"/>
                    </a:cubicBezTo>
                    <a:cubicBezTo>
                      <a:pt x="3" y="641"/>
                      <a:pt x="8" y="622"/>
                      <a:pt x="18" y="605"/>
                    </a:cubicBezTo>
                    <a:cubicBezTo>
                      <a:pt x="25" y="592"/>
                      <a:pt x="35" y="581"/>
                      <a:pt x="47" y="573"/>
                    </a:cubicBezTo>
                    <a:cubicBezTo>
                      <a:pt x="57" y="565"/>
                      <a:pt x="69" y="559"/>
                      <a:pt x="82" y="557"/>
                    </a:cubicBezTo>
                    <a:cubicBezTo>
                      <a:pt x="90" y="555"/>
                      <a:pt x="98" y="555"/>
                      <a:pt x="106" y="556"/>
                    </a:cubicBezTo>
                    <a:moveTo>
                      <a:pt x="503" y="556"/>
                    </a:moveTo>
                    <a:cubicBezTo>
                      <a:pt x="511" y="557"/>
                      <a:pt x="519" y="559"/>
                      <a:pt x="526" y="562"/>
                    </a:cubicBezTo>
                    <a:cubicBezTo>
                      <a:pt x="540" y="569"/>
                      <a:pt x="552" y="578"/>
                      <a:pt x="562" y="589"/>
                    </a:cubicBezTo>
                    <a:cubicBezTo>
                      <a:pt x="574" y="604"/>
                      <a:pt x="582" y="621"/>
                      <a:pt x="586" y="639"/>
                    </a:cubicBezTo>
                    <a:cubicBezTo>
                      <a:pt x="588" y="650"/>
                      <a:pt x="590" y="660"/>
                      <a:pt x="589" y="669"/>
                    </a:cubicBezTo>
                    <a:cubicBezTo>
                      <a:pt x="590" y="690"/>
                      <a:pt x="586" y="709"/>
                      <a:pt x="577" y="727"/>
                    </a:cubicBezTo>
                    <a:cubicBezTo>
                      <a:pt x="569" y="744"/>
                      <a:pt x="558" y="758"/>
                      <a:pt x="543" y="769"/>
                    </a:cubicBezTo>
                    <a:cubicBezTo>
                      <a:pt x="532" y="777"/>
                      <a:pt x="520" y="782"/>
                      <a:pt x="507" y="784"/>
                    </a:cubicBezTo>
                    <a:cubicBezTo>
                      <a:pt x="490" y="787"/>
                      <a:pt x="473" y="785"/>
                      <a:pt x="457" y="777"/>
                    </a:cubicBezTo>
                    <a:cubicBezTo>
                      <a:pt x="446" y="771"/>
                      <a:pt x="436" y="764"/>
                      <a:pt x="427" y="754"/>
                    </a:cubicBezTo>
                    <a:cubicBezTo>
                      <a:pt x="415" y="741"/>
                      <a:pt x="407" y="725"/>
                      <a:pt x="402" y="708"/>
                    </a:cubicBezTo>
                    <a:cubicBezTo>
                      <a:pt x="398" y="693"/>
                      <a:pt x="396" y="677"/>
                      <a:pt x="397" y="661"/>
                    </a:cubicBezTo>
                    <a:cubicBezTo>
                      <a:pt x="399" y="641"/>
                      <a:pt x="404" y="622"/>
                      <a:pt x="414" y="605"/>
                    </a:cubicBezTo>
                    <a:cubicBezTo>
                      <a:pt x="422" y="592"/>
                      <a:pt x="431" y="581"/>
                      <a:pt x="443" y="573"/>
                    </a:cubicBezTo>
                    <a:cubicBezTo>
                      <a:pt x="453" y="565"/>
                      <a:pt x="465" y="559"/>
                      <a:pt x="478" y="557"/>
                    </a:cubicBezTo>
                    <a:cubicBezTo>
                      <a:pt x="486" y="555"/>
                      <a:pt x="495" y="555"/>
                      <a:pt x="503" y="556"/>
                    </a:cubicBezTo>
                    <a:moveTo>
                      <a:pt x="99" y="601"/>
                    </a:moveTo>
                    <a:cubicBezTo>
                      <a:pt x="91" y="601"/>
                      <a:pt x="84" y="603"/>
                      <a:pt x="78" y="607"/>
                    </a:cubicBezTo>
                    <a:cubicBezTo>
                      <a:pt x="72" y="610"/>
                      <a:pt x="68" y="615"/>
                      <a:pt x="64" y="619"/>
                    </a:cubicBezTo>
                    <a:cubicBezTo>
                      <a:pt x="59" y="626"/>
                      <a:pt x="55" y="634"/>
                      <a:pt x="52" y="642"/>
                    </a:cubicBezTo>
                    <a:cubicBezTo>
                      <a:pt x="47" y="657"/>
                      <a:pt x="46" y="672"/>
                      <a:pt x="49" y="686"/>
                    </a:cubicBezTo>
                    <a:cubicBezTo>
                      <a:pt x="50" y="696"/>
                      <a:pt x="54" y="705"/>
                      <a:pt x="58" y="713"/>
                    </a:cubicBezTo>
                    <a:cubicBezTo>
                      <a:pt x="62" y="719"/>
                      <a:pt x="66" y="724"/>
                      <a:pt x="71" y="729"/>
                    </a:cubicBezTo>
                    <a:cubicBezTo>
                      <a:pt x="75" y="732"/>
                      <a:pt x="79" y="735"/>
                      <a:pt x="84" y="737"/>
                    </a:cubicBezTo>
                    <a:cubicBezTo>
                      <a:pt x="93" y="741"/>
                      <a:pt x="102" y="741"/>
                      <a:pt x="111" y="737"/>
                    </a:cubicBezTo>
                    <a:cubicBezTo>
                      <a:pt x="116" y="735"/>
                      <a:pt x="120" y="731"/>
                      <a:pt x="124" y="728"/>
                    </a:cubicBezTo>
                    <a:cubicBezTo>
                      <a:pt x="130" y="722"/>
                      <a:pt x="135" y="715"/>
                      <a:pt x="139" y="708"/>
                    </a:cubicBezTo>
                    <a:cubicBezTo>
                      <a:pt x="144" y="696"/>
                      <a:pt x="146" y="683"/>
                      <a:pt x="147" y="670"/>
                    </a:cubicBezTo>
                    <a:cubicBezTo>
                      <a:pt x="147" y="662"/>
                      <a:pt x="145" y="653"/>
                      <a:pt x="143" y="645"/>
                    </a:cubicBezTo>
                    <a:cubicBezTo>
                      <a:pt x="140" y="636"/>
                      <a:pt x="136" y="627"/>
                      <a:pt x="130" y="620"/>
                    </a:cubicBezTo>
                    <a:cubicBezTo>
                      <a:pt x="126" y="614"/>
                      <a:pt x="121" y="610"/>
                      <a:pt x="115" y="606"/>
                    </a:cubicBezTo>
                    <a:cubicBezTo>
                      <a:pt x="110" y="603"/>
                      <a:pt x="105" y="602"/>
                      <a:pt x="99" y="601"/>
                    </a:cubicBezTo>
                    <a:moveTo>
                      <a:pt x="495" y="601"/>
                    </a:moveTo>
                    <a:cubicBezTo>
                      <a:pt x="487" y="601"/>
                      <a:pt x="480" y="603"/>
                      <a:pt x="474" y="607"/>
                    </a:cubicBezTo>
                    <a:cubicBezTo>
                      <a:pt x="469" y="610"/>
                      <a:pt x="464" y="615"/>
                      <a:pt x="460" y="619"/>
                    </a:cubicBezTo>
                    <a:cubicBezTo>
                      <a:pt x="455" y="626"/>
                      <a:pt x="451" y="634"/>
                      <a:pt x="448" y="642"/>
                    </a:cubicBezTo>
                    <a:cubicBezTo>
                      <a:pt x="444" y="657"/>
                      <a:pt x="443" y="672"/>
                      <a:pt x="445" y="686"/>
                    </a:cubicBezTo>
                    <a:cubicBezTo>
                      <a:pt x="447" y="696"/>
                      <a:pt x="450" y="705"/>
                      <a:pt x="455" y="713"/>
                    </a:cubicBezTo>
                    <a:cubicBezTo>
                      <a:pt x="458" y="719"/>
                      <a:pt x="462" y="724"/>
                      <a:pt x="467" y="729"/>
                    </a:cubicBezTo>
                    <a:cubicBezTo>
                      <a:pt x="471" y="732"/>
                      <a:pt x="475" y="735"/>
                      <a:pt x="480" y="737"/>
                    </a:cubicBezTo>
                    <a:cubicBezTo>
                      <a:pt x="489" y="741"/>
                      <a:pt x="498" y="741"/>
                      <a:pt x="507" y="737"/>
                    </a:cubicBezTo>
                    <a:cubicBezTo>
                      <a:pt x="512" y="735"/>
                      <a:pt x="517" y="731"/>
                      <a:pt x="521" y="728"/>
                    </a:cubicBezTo>
                    <a:cubicBezTo>
                      <a:pt x="527" y="722"/>
                      <a:pt x="531" y="715"/>
                      <a:pt x="535" y="708"/>
                    </a:cubicBezTo>
                    <a:cubicBezTo>
                      <a:pt x="540" y="696"/>
                      <a:pt x="543" y="683"/>
                      <a:pt x="543" y="670"/>
                    </a:cubicBezTo>
                    <a:cubicBezTo>
                      <a:pt x="543" y="662"/>
                      <a:pt x="542" y="653"/>
                      <a:pt x="539" y="645"/>
                    </a:cubicBezTo>
                    <a:cubicBezTo>
                      <a:pt x="537" y="636"/>
                      <a:pt x="533" y="627"/>
                      <a:pt x="527" y="620"/>
                    </a:cubicBezTo>
                    <a:cubicBezTo>
                      <a:pt x="523" y="614"/>
                      <a:pt x="518" y="610"/>
                      <a:pt x="512" y="606"/>
                    </a:cubicBezTo>
                    <a:cubicBezTo>
                      <a:pt x="507" y="603"/>
                      <a:pt x="501" y="602"/>
                      <a:pt x="495" y="601"/>
                    </a:cubicBezTo>
                  </a:path>
                </a:pathLst>
              </a:custGeom>
              <a:solidFill>
                <a:srgbClr val="71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80" name="Freeform 1179"/>
              <p:cNvSpPr>
                <a:spLocks noEditPoints="1"/>
              </p:cNvSpPr>
              <p:nvPr/>
            </p:nvSpPr>
            <p:spPr bwMode="auto">
              <a:xfrm>
                <a:off x="4651375" y="133350"/>
                <a:ext cx="520700" cy="509588"/>
              </a:xfrm>
              <a:custGeom>
                <a:avLst/>
                <a:gdLst>
                  <a:gd name="T0" fmla="*/ 95 w 805"/>
                  <a:gd name="T1" fmla="*/ 24 h 785"/>
                  <a:gd name="T2" fmla="*/ 95 w 805"/>
                  <a:gd name="T3" fmla="*/ 179 h 785"/>
                  <a:gd name="T4" fmla="*/ 139 w 805"/>
                  <a:gd name="T5" fmla="*/ 198 h 785"/>
                  <a:gd name="T6" fmla="*/ 21 w 805"/>
                  <a:gd name="T7" fmla="*/ 227 h 785"/>
                  <a:gd name="T8" fmla="*/ 43 w 805"/>
                  <a:gd name="T9" fmla="*/ 182 h 785"/>
                  <a:gd name="T10" fmla="*/ 49 w 805"/>
                  <a:gd name="T11" fmla="*/ 172 h 785"/>
                  <a:gd name="T12" fmla="*/ 45 w 805"/>
                  <a:gd name="T13" fmla="*/ 46 h 785"/>
                  <a:gd name="T14" fmla="*/ 28 w 805"/>
                  <a:gd name="T15" fmla="*/ 1 h 785"/>
                  <a:gd name="T16" fmla="*/ 266 w 805"/>
                  <a:gd name="T17" fmla="*/ 1 h 785"/>
                  <a:gd name="T18" fmla="*/ 285 w 805"/>
                  <a:gd name="T19" fmla="*/ 101 h 785"/>
                  <a:gd name="T20" fmla="*/ 296 w 805"/>
                  <a:gd name="T21" fmla="*/ 182 h 785"/>
                  <a:gd name="T22" fmla="*/ 304 w 805"/>
                  <a:gd name="T23" fmla="*/ 228 h 785"/>
                  <a:gd name="T24" fmla="*/ 205 w 805"/>
                  <a:gd name="T25" fmla="*/ 184 h 785"/>
                  <a:gd name="T26" fmla="*/ 239 w 805"/>
                  <a:gd name="T27" fmla="*/ 181 h 785"/>
                  <a:gd name="T28" fmla="*/ 239 w 805"/>
                  <a:gd name="T29" fmla="*/ 47 h 785"/>
                  <a:gd name="T30" fmla="*/ 217 w 805"/>
                  <a:gd name="T31" fmla="*/ 46 h 785"/>
                  <a:gd name="T32" fmla="*/ 258 w 805"/>
                  <a:gd name="T33" fmla="*/ 0 h 785"/>
                  <a:gd name="T34" fmla="*/ 175 w 805"/>
                  <a:gd name="T35" fmla="*/ 307 h 785"/>
                  <a:gd name="T36" fmla="*/ 175 w 805"/>
                  <a:gd name="T37" fmla="*/ 462 h 785"/>
                  <a:gd name="T38" fmla="*/ 219 w 805"/>
                  <a:gd name="T39" fmla="*/ 482 h 785"/>
                  <a:gd name="T40" fmla="*/ 101 w 805"/>
                  <a:gd name="T41" fmla="*/ 510 h 785"/>
                  <a:gd name="T42" fmla="*/ 123 w 805"/>
                  <a:gd name="T43" fmla="*/ 465 h 785"/>
                  <a:gd name="T44" fmla="*/ 129 w 805"/>
                  <a:gd name="T45" fmla="*/ 456 h 785"/>
                  <a:gd name="T46" fmla="*/ 125 w 805"/>
                  <a:gd name="T47" fmla="*/ 329 h 785"/>
                  <a:gd name="T48" fmla="*/ 108 w 805"/>
                  <a:gd name="T49" fmla="*/ 284 h 785"/>
                  <a:gd name="T50" fmla="*/ 541 w 805"/>
                  <a:gd name="T51" fmla="*/ 284 h 785"/>
                  <a:gd name="T52" fmla="*/ 560 w 805"/>
                  <a:gd name="T53" fmla="*/ 384 h 785"/>
                  <a:gd name="T54" fmla="*/ 572 w 805"/>
                  <a:gd name="T55" fmla="*/ 465 h 785"/>
                  <a:gd name="T56" fmla="*/ 579 w 805"/>
                  <a:gd name="T57" fmla="*/ 511 h 785"/>
                  <a:gd name="T58" fmla="*/ 480 w 805"/>
                  <a:gd name="T59" fmla="*/ 468 h 785"/>
                  <a:gd name="T60" fmla="*/ 514 w 805"/>
                  <a:gd name="T61" fmla="*/ 464 h 785"/>
                  <a:gd name="T62" fmla="*/ 514 w 805"/>
                  <a:gd name="T63" fmla="*/ 330 h 785"/>
                  <a:gd name="T64" fmla="*/ 493 w 805"/>
                  <a:gd name="T65" fmla="*/ 329 h 785"/>
                  <a:gd name="T66" fmla="*/ 533 w 805"/>
                  <a:gd name="T67" fmla="*/ 283 h 785"/>
                  <a:gd name="T68" fmla="*/ 757 w 805"/>
                  <a:gd name="T69" fmla="*/ 307 h 785"/>
                  <a:gd name="T70" fmla="*/ 757 w 805"/>
                  <a:gd name="T71" fmla="*/ 462 h 785"/>
                  <a:gd name="T72" fmla="*/ 801 w 805"/>
                  <a:gd name="T73" fmla="*/ 482 h 785"/>
                  <a:gd name="T74" fmla="*/ 683 w 805"/>
                  <a:gd name="T75" fmla="*/ 510 h 785"/>
                  <a:gd name="T76" fmla="*/ 705 w 805"/>
                  <a:gd name="T77" fmla="*/ 465 h 785"/>
                  <a:gd name="T78" fmla="*/ 711 w 805"/>
                  <a:gd name="T79" fmla="*/ 456 h 785"/>
                  <a:gd name="T80" fmla="*/ 707 w 805"/>
                  <a:gd name="T81" fmla="*/ 329 h 785"/>
                  <a:gd name="T82" fmla="*/ 690 w 805"/>
                  <a:gd name="T83" fmla="*/ 284 h 785"/>
                  <a:gd name="T84" fmla="*/ 281 w 805"/>
                  <a:gd name="T85" fmla="*/ 558 h 785"/>
                  <a:gd name="T86" fmla="*/ 300 w 805"/>
                  <a:gd name="T87" fmla="*/ 659 h 785"/>
                  <a:gd name="T88" fmla="*/ 311 w 805"/>
                  <a:gd name="T89" fmla="*/ 740 h 785"/>
                  <a:gd name="T90" fmla="*/ 319 w 805"/>
                  <a:gd name="T91" fmla="*/ 785 h 785"/>
                  <a:gd name="T92" fmla="*/ 220 w 805"/>
                  <a:gd name="T93" fmla="*/ 742 h 785"/>
                  <a:gd name="T94" fmla="*/ 254 w 805"/>
                  <a:gd name="T95" fmla="*/ 739 h 785"/>
                  <a:gd name="T96" fmla="*/ 254 w 805"/>
                  <a:gd name="T97" fmla="*/ 605 h 785"/>
                  <a:gd name="T98" fmla="*/ 233 w 805"/>
                  <a:gd name="T99" fmla="*/ 604 h 785"/>
                  <a:gd name="T100" fmla="*/ 273 w 805"/>
                  <a:gd name="T101" fmla="*/ 5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 h="785">
                    <a:moveTo>
                      <a:pt x="67" y="0"/>
                    </a:moveTo>
                    <a:cubicBezTo>
                      <a:pt x="70" y="0"/>
                      <a:pt x="73" y="0"/>
                      <a:pt x="76" y="1"/>
                    </a:cubicBezTo>
                    <a:cubicBezTo>
                      <a:pt x="85" y="2"/>
                      <a:pt x="94" y="10"/>
                      <a:pt x="95" y="21"/>
                    </a:cubicBezTo>
                    <a:cubicBezTo>
                      <a:pt x="95" y="22"/>
                      <a:pt x="95" y="23"/>
                      <a:pt x="95" y="24"/>
                    </a:cubicBezTo>
                    <a:cubicBezTo>
                      <a:pt x="95" y="49"/>
                      <a:pt x="95" y="75"/>
                      <a:pt x="95" y="101"/>
                    </a:cubicBezTo>
                    <a:cubicBezTo>
                      <a:pt x="94" y="101"/>
                      <a:pt x="94" y="101"/>
                      <a:pt x="94" y="101"/>
                    </a:cubicBezTo>
                    <a:cubicBezTo>
                      <a:pt x="94" y="124"/>
                      <a:pt x="94" y="148"/>
                      <a:pt x="94" y="172"/>
                    </a:cubicBezTo>
                    <a:cubicBezTo>
                      <a:pt x="94" y="174"/>
                      <a:pt x="94" y="176"/>
                      <a:pt x="95" y="179"/>
                    </a:cubicBezTo>
                    <a:cubicBezTo>
                      <a:pt x="95" y="181"/>
                      <a:pt x="96" y="182"/>
                      <a:pt x="98" y="182"/>
                    </a:cubicBezTo>
                    <a:cubicBezTo>
                      <a:pt x="100" y="182"/>
                      <a:pt x="103" y="182"/>
                      <a:pt x="106" y="182"/>
                    </a:cubicBezTo>
                    <a:cubicBezTo>
                      <a:pt x="110" y="182"/>
                      <a:pt x="114" y="182"/>
                      <a:pt x="118" y="182"/>
                    </a:cubicBezTo>
                    <a:cubicBezTo>
                      <a:pt x="128" y="183"/>
                      <a:pt x="136" y="189"/>
                      <a:pt x="139" y="198"/>
                    </a:cubicBezTo>
                    <a:cubicBezTo>
                      <a:pt x="144" y="214"/>
                      <a:pt x="132" y="226"/>
                      <a:pt x="121" y="227"/>
                    </a:cubicBezTo>
                    <a:cubicBezTo>
                      <a:pt x="118" y="227"/>
                      <a:pt x="116" y="228"/>
                      <a:pt x="114" y="228"/>
                    </a:cubicBezTo>
                    <a:cubicBezTo>
                      <a:pt x="85" y="228"/>
                      <a:pt x="56" y="228"/>
                      <a:pt x="27" y="228"/>
                    </a:cubicBezTo>
                    <a:cubicBezTo>
                      <a:pt x="25" y="228"/>
                      <a:pt x="23" y="227"/>
                      <a:pt x="21" y="227"/>
                    </a:cubicBezTo>
                    <a:cubicBezTo>
                      <a:pt x="11" y="227"/>
                      <a:pt x="3" y="218"/>
                      <a:pt x="1" y="208"/>
                    </a:cubicBezTo>
                    <a:cubicBezTo>
                      <a:pt x="0" y="200"/>
                      <a:pt x="4" y="189"/>
                      <a:pt x="15" y="184"/>
                    </a:cubicBezTo>
                    <a:cubicBezTo>
                      <a:pt x="18" y="183"/>
                      <a:pt x="21" y="182"/>
                      <a:pt x="25" y="182"/>
                    </a:cubicBezTo>
                    <a:cubicBezTo>
                      <a:pt x="31" y="182"/>
                      <a:pt x="37" y="182"/>
                      <a:pt x="43" y="182"/>
                    </a:cubicBezTo>
                    <a:cubicBezTo>
                      <a:pt x="44" y="182"/>
                      <a:pt x="46" y="182"/>
                      <a:pt x="47" y="182"/>
                    </a:cubicBezTo>
                    <a:cubicBezTo>
                      <a:pt x="48" y="181"/>
                      <a:pt x="48" y="181"/>
                      <a:pt x="48" y="181"/>
                    </a:cubicBezTo>
                    <a:cubicBezTo>
                      <a:pt x="49" y="180"/>
                      <a:pt x="49" y="180"/>
                      <a:pt x="49" y="179"/>
                    </a:cubicBezTo>
                    <a:cubicBezTo>
                      <a:pt x="49" y="177"/>
                      <a:pt x="49" y="175"/>
                      <a:pt x="49" y="172"/>
                    </a:cubicBezTo>
                    <a:cubicBezTo>
                      <a:pt x="49" y="133"/>
                      <a:pt x="49" y="94"/>
                      <a:pt x="49" y="55"/>
                    </a:cubicBezTo>
                    <a:cubicBezTo>
                      <a:pt x="49" y="53"/>
                      <a:pt x="49" y="50"/>
                      <a:pt x="48" y="47"/>
                    </a:cubicBezTo>
                    <a:cubicBezTo>
                      <a:pt x="47" y="46"/>
                      <a:pt x="47" y="46"/>
                      <a:pt x="47" y="46"/>
                    </a:cubicBezTo>
                    <a:cubicBezTo>
                      <a:pt x="46" y="46"/>
                      <a:pt x="46" y="46"/>
                      <a:pt x="45" y="46"/>
                    </a:cubicBezTo>
                    <a:cubicBezTo>
                      <a:pt x="41" y="46"/>
                      <a:pt x="37" y="46"/>
                      <a:pt x="33" y="46"/>
                    </a:cubicBezTo>
                    <a:cubicBezTo>
                      <a:pt x="31" y="46"/>
                      <a:pt x="29" y="46"/>
                      <a:pt x="27" y="46"/>
                    </a:cubicBezTo>
                    <a:cubicBezTo>
                      <a:pt x="17" y="46"/>
                      <a:pt x="6" y="36"/>
                      <a:pt x="6" y="24"/>
                    </a:cubicBezTo>
                    <a:cubicBezTo>
                      <a:pt x="6" y="10"/>
                      <a:pt x="17" y="1"/>
                      <a:pt x="28" y="1"/>
                    </a:cubicBezTo>
                    <a:cubicBezTo>
                      <a:pt x="29" y="1"/>
                      <a:pt x="30" y="1"/>
                      <a:pt x="31" y="1"/>
                    </a:cubicBezTo>
                    <a:cubicBezTo>
                      <a:pt x="43" y="1"/>
                      <a:pt x="56" y="0"/>
                      <a:pt x="67" y="0"/>
                    </a:cubicBezTo>
                    <a:moveTo>
                      <a:pt x="258" y="0"/>
                    </a:moveTo>
                    <a:cubicBezTo>
                      <a:pt x="261" y="0"/>
                      <a:pt x="263" y="0"/>
                      <a:pt x="266" y="1"/>
                    </a:cubicBezTo>
                    <a:cubicBezTo>
                      <a:pt x="275" y="2"/>
                      <a:pt x="284" y="10"/>
                      <a:pt x="285" y="21"/>
                    </a:cubicBezTo>
                    <a:cubicBezTo>
                      <a:pt x="285" y="22"/>
                      <a:pt x="285" y="23"/>
                      <a:pt x="285" y="24"/>
                    </a:cubicBezTo>
                    <a:cubicBezTo>
                      <a:pt x="285" y="49"/>
                      <a:pt x="285" y="75"/>
                      <a:pt x="285" y="101"/>
                    </a:cubicBezTo>
                    <a:cubicBezTo>
                      <a:pt x="285" y="101"/>
                      <a:pt x="285" y="101"/>
                      <a:pt x="285" y="101"/>
                    </a:cubicBezTo>
                    <a:cubicBezTo>
                      <a:pt x="285" y="124"/>
                      <a:pt x="285" y="148"/>
                      <a:pt x="285" y="172"/>
                    </a:cubicBezTo>
                    <a:cubicBezTo>
                      <a:pt x="285" y="174"/>
                      <a:pt x="285" y="176"/>
                      <a:pt x="285" y="179"/>
                    </a:cubicBezTo>
                    <a:cubicBezTo>
                      <a:pt x="285" y="181"/>
                      <a:pt x="286" y="182"/>
                      <a:pt x="288" y="182"/>
                    </a:cubicBezTo>
                    <a:cubicBezTo>
                      <a:pt x="291" y="182"/>
                      <a:pt x="294" y="182"/>
                      <a:pt x="296" y="182"/>
                    </a:cubicBezTo>
                    <a:cubicBezTo>
                      <a:pt x="300" y="182"/>
                      <a:pt x="304" y="182"/>
                      <a:pt x="308" y="182"/>
                    </a:cubicBezTo>
                    <a:cubicBezTo>
                      <a:pt x="318" y="183"/>
                      <a:pt x="326" y="189"/>
                      <a:pt x="329" y="198"/>
                    </a:cubicBezTo>
                    <a:cubicBezTo>
                      <a:pt x="334" y="214"/>
                      <a:pt x="322" y="226"/>
                      <a:pt x="311" y="227"/>
                    </a:cubicBezTo>
                    <a:cubicBezTo>
                      <a:pt x="309" y="227"/>
                      <a:pt x="306" y="228"/>
                      <a:pt x="304" y="228"/>
                    </a:cubicBezTo>
                    <a:cubicBezTo>
                      <a:pt x="275" y="228"/>
                      <a:pt x="246" y="228"/>
                      <a:pt x="217" y="228"/>
                    </a:cubicBezTo>
                    <a:cubicBezTo>
                      <a:pt x="216" y="228"/>
                      <a:pt x="214" y="227"/>
                      <a:pt x="212" y="227"/>
                    </a:cubicBezTo>
                    <a:cubicBezTo>
                      <a:pt x="202" y="227"/>
                      <a:pt x="193" y="218"/>
                      <a:pt x="192" y="208"/>
                    </a:cubicBezTo>
                    <a:cubicBezTo>
                      <a:pt x="191" y="200"/>
                      <a:pt x="194" y="189"/>
                      <a:pt x="205" y="184"/>
                    </a:cubicBezTo>
                    <a:cubicBezTo>
                      <a:pt x="208" y="183"/>
                      <a:pt x="212" y="182"/>
                      <a:pt x="215" y="182"/>
                    </a:cubicBezTo>
                    <a:cubicBezTo>
                      <a:pt x="221" y="182"/>
                      <a:pt x="227" y="182"/>
                      <a:pt x="233" y="182"/>
                    </a:cubicBezTo>
                    <a:cubicBezTo>
                      <a:pt x="235" y="182"/>
                      <a:pt x="236" y="182"/>
                      <a:pt x="238" y="182"/>
                    </a:cubicBezTo>
                    <a:cubicBezTo>
                      <a:pt x="239" y="181"/>
                      <a:pt x="239" y="181"/>
                      <a:pt x="239" y="181"/>
                    </a:cubicBezTo>
                    <a:cubicBezTo>
                      <a:pt x="239" y="180"/>
                      <a:pt x="239" y="180"/>
                      <a:pt x="239" y="179"/>
                    </a:cubicBezTo>
                    <a:cubicBezTo>
                      <a:pt x="239" y="177"/>
                      <a:pt x="239" y="175"/>
                      <a:pt x="239" y="172"/>
                    </a:cubicBezTo>
                    <a:cubicBezTo>
                      <a:pt x="239" y="133"/>
                      <a:pt x="239" y="94"/>
                      <a:pt x="239" y="55"/>
                    </a:cubicBezTo>
                    <a:cubicBezTo>
                      <a:pt x="239" y="53"/>
                      <a:pt x="239" y="50"/>
                      <a:pt x="239" y="47"/>
                    </a:cubicBezTo>
                    <a:cubicBezTo>
                      <a:pt x="238" y="46"/>
                      <a:pt x="238" y="46"/>
                      <a:pt x="238" y="46"/>
                    </a:cubicBezTo>
                    <a:cubicBezTo>
                      <a:pt x="237" y="46"/>
                      <a:pt x="236" y="46"/>
                      <a:pt x="235" y="46"/>
                    </a:cubicBezTo>
                    <a:cubicBezTo>
                      <a:pt x="231" y="46"/>
                      <a:pt x="227" y="46"/>
                      <a:pt x="223" y="46"/>
                    </a:cubicBezTo>
                    <a:cubicBezTo>
                      <a:pt x="221" y="46"/>
                      <a:pt x="219" y="46"/>
                      <a:pt x="217" y="46"/>
                    </a:cubicBezTo>
                    <a:cubicBezTo>
                      <a:pt x="207" y="46"/>
                      <a:pt x="197" y="36"/>
                      <a:pt x="196" y="24"/>
                    </a:cubicBezTo>
                    <a:cubicBezTo>
                      <a:pt x="196" y="10"/>
                      <a:pt x="207" y="1"/>
                      <a:pt x="218" y="1"/>
                    </a:cubicBezTo>
                    <a:cubicBezTo>
                      <a:pt x="220" y="1"/>
                      <a:pt x="220" y="1"/>
                      <a:pt x="222" y="1"/>
                    </a:cubicBezTo>
                    <a:cubicBezTo>
                      <a:pt x="234" y="1"/>
                      <a:pt x="246" y="0"/>
                      <a:pt x="258" y="0"/>
                    </a:cubicBezTo>
                    <a:moveTo>
                      <a:pt x="147" y="283"/>
                    </a:moveTo>
                    <a:cubicBezTo>
                      <a:pt x="151" y="283"/>
                      <a:pt x="153" y="283"/>
                      <a:pt x="156" y="284"/>
                    </a:cubicBezTo>
                    <a:cubicBezTo>
                      <a:pt x="165" y="285"/>
                      <a:pt x="174" y="293"/>
                      <a:pt x="175" y="304"/>
                    </a:cubicBezTo>
                    <a:cubicBezTo>
                      <a:pt x="175" y="305"/>
                      <a:pt x="175" y="306"/>
                      <a:pt x="175" y="307"/>
                    </a:cubicBezTo>
                    <a:cubicBezTo>
                      <a:pt x="175" y="333"/>
                      <a:pt x="175" y="358"/>
                      <a:pt x="175" y="384"/>
                    </a:cubicBezTo>
                    <a:cubicBezTo>
                      <a:pt x="175" y="384"/>
                      <a:pt x="175" y="384"/>
                      <a:pt x="175" y="384"/>
                    </a:cubicBezTo>
                    <a:cubicBezTo>
                      <a:pt x="175" y="408"/>
                      <a:pt x="175" y="431"/>
                      <a:pt x="175" y="455"/>
                    </a:cubicBezTo>
                    <a:cubicBezTo>
                      <a:pt x="175" y="457"/>
                      <a:pt x="175" y="460"/>
                      <a:pt x="175" y="462"/>
                    </a:cubicBezTo>
                    <a:cubicBezTo>
                      <a:pt x="175" y="464"/>
                      <a:pt x="176" y="465"/>
                      <a:pt x="178" y="465"/>
                    </a:cubicBezTo>
                    <a:cubicBezTo>
                      <a:pt x="180" y="465"/>
                      <a:pt x="183" y="465"/>
                      <a:pt x="186" y="465"/>
                    </a:cubicBezTo>
                    <a:cubicBezTo>
                      <a:pt x="190" y="465"/>
                      <a:pt x="194" y="465"/>
                      <a:pt x="198" y="465"/>
                    </a:cubicBezTo>
                    <a:cubicBezTo>
                      <a:pt x="208" y="466"/>
                      <a:pt x="216" y="472"/>
                      <a:pt x="219" y="482"/>
                    </a:cubicBezTo>
                    <a:cubicBezTo>
                      <a:pt x="224" y="497"/>
                      <a:pt x="212" y="509"/>
                      <a:pt x="201" y="510"/>
                    </a:cubicBezTo>
                    <a:cubicBezTo>
                      <a:pt x="198" y="510"/>
                      <a:pt x="196" y="511"/>
                      <a:pt x="194" y="511"/>
                    </a:cubicBezTo>
                    <a:cubicBezTo>
                      <a:pt x="165" y="511"/>
                      <a:pt x="136" y="511"/>
                      <a:pt x="107" y="511"/>
                    </a:cubicBezTo>
                    <a:cubicBezTo>
                      <a:pt x="105" y="511"/>
                      <a:pt x="103" y="510"/>
                      <a:pt x="101" y="510"/>
                    </a:cubicBezTo>
                    <a:cubicBezTo>
                      <a:pt x="92" y="510"/>
                      <a:pt x="83" y="501"/>
                      <a:pt x="82" y="492"/>
                    </a:cubicBezTo>
                    <a:cubicBezTo>
                      <a:pt x="80" y="483"/>
                      <a:pt x="84" y="472"/>
                      <a:pt x="95" y="468"/>
                    </a:cubicBezTo>
                    <a:cubicBezTo>
                      <a:pt x="98" y="466"/>
                      <a:pt x="101" y="465"/>
                      <a:pt x="105" y="465"/>
                    </a:cubicBezTo>
                    <a:cubicBezTo>
                      <a:pt x="111" y="465"/>
                      <a:pt x="117" y="465"/>
                      <a:pt x="123" y="465"/>
                    </a:cubicBezTo>
                    <a:cubicBezTo>
                      <a:pt x="124" y="465"/>
                      <a:pt x="126" y="465"/>
                      <a:pt x="127" y="465"/>
                    </a:cubicBezTo>
                    <a:cubicBezTo>
                      <a:pt x="128" y="464"/>
                      <a:pt x="128" y="464"/>
                      <a:pt x="128" y="464"/>
                    </a:cubicBezTo>
                    <a:cubicBezTo>
                      <a:pt x="129" y="464"/>
                      <a:pt x="129" y="463"/>
                      <a:pt x="129" y="462"/>
                    </a:cubicBezTo>
                    <a:cubicBezTo>
                      <a:pt x="129" y="460"/>
                      <a:pt x="129" y="458"/>
                      <a:pt x="129" y="456"/>
                    </a:cubicBezTo>
                    <a:cubicBezTo>
                      <a:pt x="129" y="417"/>
                      <a:pt x="129" y="378"/>
                      <a:pt x="129" y="339"/>
                    </a:cubicBezTo>
                    <a:cubicBezTo>
                      <a:pt x="129" y="336"/>
                      <a:pt x="129" y="333"/>
                      <a:pt x="128" y="330"/>
                    </a:cubicBezTo>
                    <a:cubicBezTo>
                      <a:pt x="127" y="329"/>
                      <a:pt x="127" y="329"/>
                      <a:pt x="127" y="329"/>
                    </a:cubicBezTo>
                    <a:cubicBezTo>
                      <a:pt x="126" y="329"/>
                      <a:pt x="126" y="329"/>
                      <a:pt x="125" y="329"/>
                    </a:cubicBezTo>
                    <a:cubicBezTo>
                      <a:pt x="121" y="329"/>
                      <a:pt x="117" y="329"/>
                      <a:pt x="113" y="329"/>
                    </a:cubicBezTo>
                    <a:cubicBezTo>
                      <a:pt x="111" y="329"/>
                      <a:pt x="109" y="329"/>
                      <a:pt x="107" y="329"/>
                    </a:cubicBezTo>
                    <a:cubicBezTo>
                      <a:pt x="97" y="329"/>
                      <a:pt x="87" y="319"/>
                      <a:pt x="86" y="307"/>
                    </a:cubicBezTo>
                    <a:cubicBezTo>
                      <a:pt x="86" y="293"/>
                      <a:pt x="97" y="284"/>
                      <a:pt x="108" y="284"/>
                    </a:cubicBezTo>
                    <a:cubicBezTo>
                      <a:pt x="109" y="284"/>
                      <a:pt x="110" y="284"/>
                      <a:pt x="111" y="284"/>
                    </a:cubicBezTo>
                    <a:cubicBezTo>
                      <a:pt x="123" y="284"/>
                      <a:pt x="136" y="283"/>
                      <a:pt x="147" y="283"/>
                    </a:cubicBezTo>
                    <a:moveTo>
                      <a:pt x="533" y="283"/>
                    </a:moveTo>
                    <a:cubicBezTo>
                      <a:pt x="536" y="283"/>
                      <a:pt x="539" y="283"/>
                      <a:pt x="541" y="284"/>
                    </a:cubicBezTo>
                    <a:cubicBezTo>
                      <a:pt x="551" y="285"/>
                      <a:pt x="560" y="293"/>
                      <a:pt x="560" y="304"/>
                    </a:cubicBezTo>
                    <a:cubicBezTo>
                      <a:pt x="560" y="305"/>
                      <a:pt x="560" y="306"/>
                      <a:pt x="560" y="307"/>
                    </a:cubicBezTo>
                    <a:cubicBezTo>
                      <a:pt x="560" y="333"/>
                      <a:pt x="560" y="358"/>
                      <a:pt x="560" y="384"/>
                    </a:cubicBezTo>
                    <a:cubicBezTo>
                      <a:pt x="560" y="384"/>
                      <a:pt x="560" y="384"/>
                      <a:pt x="560" y="384"/>
                    </a:cubicBezTo>
                    <a:cubicBezTo>
                      <a:pt x="560" y="408"/>
                      <a:pt x="560" y="431"/>
                      <a:pt x="560" y="455"/>
                    </a:cubicBezTo>
                    <a:cubicBezTo>
                      <a:pt x="560" y="457"/>
                      <a:pt x="560" y="460"/>
                      <a:pt x="560" y="462"/>
                    </a:cubicBezTo>
                    <a:cubicBezTo>
                      <a:pt x="560" y="464"/>
                      <a:pt x="562" y="465"/>
                      <a:pt x="563" y="465"/>
                    </a:cubicBezTo>
                    <a:cubicBezTo>
                      <a:pt x="566" y="465"/>
                      <a:pt x="569" y="465"/>
                      <a:pt x="572" y="465"/>
                    </a:cubicBezTo>
                    <a:cubicBezTo>
                      <a:pt x="576" y="465"/>
                      <a:pt x="580" y="465"/>
                      <a:pt x="584" y="465"/>
                    </a:cubicBezTo>
                    <a:cubicBezTo>
                      <a:pt x="593" y="466"/>
                      <a:pt x="602" y="472"/>
                      <a:pt x="605" y="482"/>
                    </a:cubicBezTo>
                    <a:cubicBezTo>
                      <a:pt x="609" y="497"/>
                      <a:pt x="598" y="509"/>
                      <a:pt x="586" y="510"/>
                    </a:cubicBezTo>
                    <a:cubicBezTo>
                      <a:pt x="584" y="510"/>
                      <a:pt x="582" y="511"/>
                      <a:pt x="579" y="511"/>
                    </a:cubicBezTo>
                    <a:cubicBezTo>
                      <a:pt x="551" y="511"/>
                      <a:pt x="522" y="511"/>
                      <a:pt x="493" y="511"/>
                    </a:cubicBezTo>
                    <a:cubicBezTo>
                      <a:pt x="491" y="511"/>
                      <a:pt x="489" y="510"/>
                      <a:pt x="487" y="510"/>
                    </a:cubicBezTo>
                    <a:cubicBezTo>
                      <a:pt x="477" y="510"/>
                      <a:pt x="469" y="501"/>
                      <a:pt x="467" y="492"/>
                    </a:cubicBezTo>
                    <a:cubicBezTo>
                      <a:pt x="466" y="483"/>
                      <a:pt x="470" y="472"/>
                      <a:pt x="480" y="468"/>
                    </a:cubicBezTo>
                    <a:cubicBezTo>
                      <a:pt x="484" y="466"/>
                      <a:pt x="487" y="465"/>
                      <a:pt x="490" y="465"/>
                    </a:cubicBezTo>
                    <a:cubicBezTo>
                      <a:pt x="497" y="465"/>
                      <a:pt x="503" y="465"/>
                      <a:pt x="509" y="465"/>
                    </a:cubicBezTo>
                    <a:cubicBezTo>
                      <a:pt x="510" y="465"/>
                      <a:pt x="512" y="465"/>
                      <a:pt x="513" y="465"/>
                    </a:cubicBezTo>
                    <a:cubicBezTo>
                      <a:pt x="514" y="464"/>
                      <a:pt x="514" y="464"/>
                      <a:pt x="514" y="464"/>
                    </a:cubicBezTo>
                    <a:cubicBezTo>
                      <a:pt x="514" y="464"/>
                      <a:pt x="514" y="463"/>
                      <a:pt x="514" y="462"/>
                    </a:cubicBezTo>
                    <a:cubicBezTo>
                      <a:pt x="514" y="460"/>
                      <a:pt x="514" y="458"/>
                      <a:pt x="514" y="456"/>
                    </a:cubicBezTo>
                    <a:cubicBezTo>
                      <a:pt x="514" y="417"/>
                      <a:pt x="514" y="378"/>
                      <a:pt x="514" y="339"/>
                    </a:cubicBezTo>
                    <a:cubicBezTo>
                      <a:pt x="514" y="336"/>
                      <a:pt x="514" y="333"/>
                      <a:pt x="514" y="330"/>
                    </a:cubicBezTo>
                    <a:cubicBezTo>
                      <a:pt x="513" y="329"/>
                      <a:pt x="513" y="329"/>
                      <a:pt x="513" y="329"/>
                    </a:cubicBezTo>
                    <a:cubicBezTo>
                      <a:pt x="512" y="329"/>
                      <a:pt x="511" y="329"/>
                      <a:pt x="511" y="329"/>
                    </a:cubicBezTo>
                    <a:cubicBezTo>
                      <a:pt x="506" y="329"/>
                      <a:pt x="503" y="329"/>
                      <a:pt x="498" y="329"/>
                    </a:cubicBezTo>
                    <a:cubicBezTo>
                      <a:pt x="497" y="329"/>
                      <a:pt x="495" y="329"/>
                      <a:pt x="493" y="329"/>
                    </a:cubicBezTo>
                    <a:cubicBezTo>
                      <a:pt x="483" y="329"/>
                      <a:pt x="472" y="319"/>
                      <a:pt x="472" y="307"/>
                    </a:cubicBezTo>
                    <a:cubicBezTo>
                      <a:pt x="472" y="293"/>
                      <a:pt x="483" y="284"/>
                      <a:pt x="494" y="284"/>
                    </a:cubicBezTo>
                    <a:cubicBezTo>
                      <a:pt x="495" y="284"/>
                      <a:pt x="496" y="284"/>
                      <a:pt x="497" y="284"/>
                    </a:cubicBezTo>
                    <a:cubicBezTo>
                      <a:pt x="509" y="284"/>
                      <a:pt x="521" y="283"/>
                      <a:pt x="533" y="283"/>
                    </a:cubicBezTo>
                    <a:moveTo>
                      <a:pt x="729" y="283"/>
                    </a:moveTo>
                    <a:cubicBezTo>
                      <a:pt x="732" y="283"/>
                      <a:pt x="735" y="283"/>
                      <a:pt x="737" y="284"/>
                    </a:cubicBezTo>
                    <a:cubicBezTo>
                      <a:pt x="747" y="285"/>
                      <a:pt x="756" y="293"/>
                      <a:pt x="757" y="304"/>
                    </a:cubicBezTo>
                    <a:cubicBezTo>
                      <a:pt x="757" y="305"/>
                      <a:pt x="757" y="306"/>
                      <a:pt x="757" y="307"/>
                    </a:cubicBezTo>
                    <a:cubicBezTo>
                      <a:pt x="757" y="333"/>
                      <a:pt x="757" y="358"/>
                      <a:pt x="757" y="384"/>
                    </a:cubicBezTo>
                    <a:cubicBezTo>
                      <a:pt x="756" y="384"/>
                      <a:pt x="756" y="384"/>
                      <a:pt x="756" y="384"/>
                    </a:cubicBezTo>
                    <a:cubicBezTo>
                      <a:pt x="756" y="408"/>
                      <a:pt x="756" y="431"/>
                      <a:pt x="756" y="455"/>
                    </a:cubicBezTo>
                    <a:cubicBezTo>
                      <a:pt x="756" y="457"/>
                      <a:pt x="756" y="460"/>
                      <a:pt x="757" y="462"/>
                    </a:cubicBezTo>
                    <a:cubicBezTo>
                      <a:pt x="757" y="464"/>
                      <a:pt x="758" y="465"/>
                      <a:pt x="760" y="465"/>
                    </a:cubicBezTo>
                    <a:cubicBezTo>
                      <a:pt x="762" y="465"/>
                      <a:pt x="765" y="465"/>
                      <a:pt x="768" y="465"/>
                    </a:cubicBezTo>
                    <a:cubicBezTo>
                      <a:pt x="772" y="465"/>
                      <a:pt x="776" y="465"/>
                      <a:pt x="780" y="465"/>
                    </a:cubicBezTo>
                    <a:cubicBezTo>
                      <a:pt x="790" y="466"/>
                      <a:pt x="798" y="472"/>
                      <a:pt x="801" y="482"/>
                    </a:cubicBezTo>
                    <a:cubicBezTo>
                      <a:pt x="805" y="497"/>
                      <a:pt x="794" y="509"/>
                      <a:pt x="782" y="510"/>
                    </a:cubicBezTo>
                    <a:cubicBezTo>
                      <a:pt x="780" y="510"/>
                      <a:pt x="778" y="511"/>
                      <a:pt x="776" y="511"/>
                    </a:cubicBezTo>
                    <a:cubicBezTo>
                      <a:pt x="747" y="511"/>
                      <a:pt x="718" y="511"/>
                      <a:pt x="689" y="511"/>
                    </a:cubicBezTo>
                    <a:cubicBezTo>
                      <a:pt x="687" y="511"/>
                      <a:pt x="685" y="510"/>
                      <a:pt x="683" y="510"/>
                    </a:cubicBezTo>
                    <a:cubicBezTo>
                      <a:pt x="673" y="510"/>
                      <a:pt x="665" y="501"/>
                      <a:pt x="663" y="492"/>
                    </a:cubicBezTo>
                    <a:cubicBezTo>
                      <a:pt x="662" y="483"/>
                      <a:pt x="666" y="472"/>
                      <a:pt x="677" y="468"/>
                    </a:cubicBezTo>
                    <a:cubicBezTo>
                      <a:pt x="680" y="466"/>
                      <a:pt x="683" y="465"/>
                      <a:pt x="686" y="465"/>
                    </a:cubicBezTo>
                    <a:cubicBezTo>
                      <a:pt x="693" y="465"/>
                      <a:pt x="699" y="465"/>
                      <a:pt x="705" y="465"/>
                    </a:cubicBezTo>
                    <a:cubicBezTo>
                      <a:pt x="706" y="465"/>
                      <a:pt x="708" y="465"/>
                      <a:pt x="709" y="465"/>
                    </a:cubicBezTo>
                    <a:cubicBezTo>
                      <a:pt x="710" y="464"/>
                      <a:pt x="710" y="464"/>
                      <a:pt x="710" y="464"/>
                    </a:cubicBezTo>
                    <a:cubicBezTo>
                      <a:pt x="711" y="464"/>
                      <a:pt x="711" y="463"/>
                      <a:pt x="711" y="462"/>
                    </a:cubicBezTo>
                    <a:cubicBezTo>
                      <a:pt x="711" y="460"/>
                      <a:pt x="711" y="458"/>
                      <a:pt x="711" y="456"/>
                    </a:cubicBezTo>
                    <a:cubicBezTo>
                      <a:pt x="711" y="417"/>
                      <a:pt x="711" y="378"/>
                      <a:pt x="711" y="339"/>
                    </a:cubicBezTo>
                    <a:cubicBezTo>
                      <a:pt x="711" y="336"/>
                      <a:pt x="711" y="333"/>
                      <a:pt x="710" y="330"/>
                    </a:cubicBezTo>
                    <a:cubicBezTo>
                      <a:pt x="709" y="329"/>
                      <a:pt x="709" y="329"/>
                      <a:pt x="709" y="329"/>
                    </a:cubicBezTo>
                    <a:cubicBezTo>
                      <a:pt x="708" y="329"/>
                      <a:pt x="708" y="329"/>
                      <a:pt x="707" y="329"/>
                    </a:cubicBezTo>
                    <a:cubicBezTo>
                      <a:pt x="703" y="329"/>
                      <a:pt x="699" y="329"/>
                      <a:pt x="695" y="329"/>
                    </a:cubicBezTo>
                    <a:cubicBezTo>
                      <a:pt x="693" y="329"/>
                      <a:pt x="691" y="329"/>
                      <a:pt x="689" y="329"/>
                    </a:cubicBezTo>
                    <a:cubicBezTo>
                      <a:pt x="679" y="329"/>
                      <a:pt x="668" y="319"/>
                      <a:pt x="668" y="307"/>
                    </a:cubicBezTo>
                    <a:cubicBezTo>
                      <a:pt x="668" y="293"/>
                      <a:pt x="679" y="284"/>
                      <a:pt x="690" y="284"/>
                    </a:cubicBezTo>
                    <a:cubicBezTo>
                      <a:pt x="691" y="284"/>
                      <a:pt x="692" y="284"/>
                      <a:pt x="693" y="284"/>
                    </a:cubicBezTo>
                    <a:cubicBezTo>
                      <a:pt x="705" y="284"/>
                      <a:pt x="717" y="283"/>
                      <a:pt x="729" y="283"/>
                    </a:cubicBezTo>
                    <a:moveTo>
                      <a:pt x="273" y="558"/>
                    </a:moveTo>
                    <a:cubicBezTo>
                      <a:pt x="276" y="558"/>
                      <a:pt x="278" y="558"/>
                      <a:pt x="281" y="558"/>
                    </a:cubicBezTo>
                    <a:cubicBezTo>
                      <a:pt x="290" y="559"/>
                      <a:pt x="300" y="568"/>
                      <a:pt x="300" y="578"/>
                    </a:cubicBezTo>
                    <a:cubicBezTo>
                      <a:pt x="300" y="580"/>
                      <a:pt x="300" y="581"/>
                      <a:pt x="300" y="582"/>
                    </a:cubicBezTo>
                    <a:cubicBezTo>
                      <a:pt x="300" y="607"/>
                      <a:pt x="300" y="633"/>
                      <a:pt x="300" y="659"/>
                    </a:cubicBezTo>
                    <a:cubicBezTo>
                      <a:pt x="300" y="659"/>
                      <a:pt x="300" y="659"/>
                      <a:pt x="300" y="659"/>
                    </a:cubicBezTo>
                    <a:cubicBezTo>
                      <a:pt x="300" y="682"/>
                      <a:pt x="300" y="706"/>
                      <a:pt x="300" y="729"/>
                    </a:cubicBezTo>
                    <a:cubicBezTo>
                      <a:pt x="300" y="732"/>
                      <a:pt x="300" y="734"/>
                      <a:pt x="300" y="737"/>
                    </a:cubicBezTo>
                    <a:cubicBezTo>
                      <a:pt x="300" y="739"/>
                      <a:pt x="301" y="740"/>
                      <a:pt x="303" y="740"/>
                    </a:cubicBezTo>
                    <a:cubicBezTo>
                      <a:pt x="306" y="740"/>
                      <a:pt x="309" y="740"/>
                      <a:pt x="311" y="740"/>
                    </a:cubicBezTo>
                    <a:cubicBezTo>
                      <a:pt x="315" y="740"/>
                      <a:pt x="319" y="740"/>
                      <a:pt x="323" y="740"/>
                    </a:cubicBezTo>
                    <a:cubicBezTo>
                      <a:pt x="333" y="740"/>
                      <a:pt x="341" y="747"/>
                      <a:pt x="344" y="756"/>
                    </a:cubicBezTo>
                    <a:cubicBezTo>
                      <a:pt x="349" y="771"/>
                      <a:pt x="337" y="784"/>
                      <a:pt x="326" y="785"/>
                    </a:cubicBezTo>
                    <a:cubicBezTo>
                      <a:pt x="324" y="785"/>
                      <a:pt x="321" y="785"/>
                      <a:pt x="319" y="785"/>
                    </a:cubicBezTo>
                    <a:cubicBezTo>
                      <a:pt x="290" y="785"/>
                      <a:pt x="261" y="785"/>
                      <a:pt x="233" y="785"/>
                    </a:cubicBezTo>
                    <a:cubicBezTo>
                      <a:pt x="231" y="785"/>
                      <a:pt x="229" y="785"/>
                      <a:pt x="227" y="785"/>
                    </a:cubicBezTo>
                    <a:cubicBezTo>
                      <a:pt x="217" y="784"/>
                      <a:pt x="208" y="776"/>
                      <a:pt x="207" y="766"/>
                    </a:cubicBezTo>
                    <a:cubicBezTo>
                      <a:pt x="206" y="758"/>
                      <a:pt x="210" y="747"/>
                      <a:pt x="220" y="742"/>
                    </a:cubicBezTo>
                    <a:cubicBezTo>
                      <a:pt x="224" y="741"/>
                      <a:pt x="227" y="740"/>
                      <a:pt x="230" y="740"/>
                    </a:cubicBezTo>
                    <a:cubicBezTo>
                      <a:pt x="236" y="740"/>
                      <a:pt x="242" y="740"/>
                      <a:pt x="248" y="740"/>
                    </a:cubicBezTo>
                    <a:cubicBezTo>
                      <a:pt x="250" y="740"/>
                      <a:pt x="252" y="740"/>
                      <a:pt x="253" y="739"/>
                    </a:cubicBezTo>
                    <a:cubicBezTo>
                      <a:pt x="254" y="739"/>
                      <a:pt x="254" y="739"/>
                      <a:pt x="254" y="739"/>
                    </a:cubicBezTo>
                    <a:cubicBezTo>
                      <a:pt x="254" y="738"/>
                      <a:pt x="254" y="737"/>
                      <a:pt x="254" y="737"/>
                    </a:cubicBezTo>
                    <a:cubicBezTo>
                      <a:pt x="254" y="734"/>
                      <a:pt x="254" y="732"/>
                      <a:pt x="254" y="730"/>
                    </a:cubicBezTo>
                    <a:cubicBezTo>
                      <a:pt x="254" y="691"/>
                      <a:pt x="254" y="652"/>
                      <a:pt x="254" y="613"/>
                    </a:cubicBezTo>
                    <a:cubicBezTo>
                      <a:pt x="254" y="611"/>
                      <a:pt x="254" y="608"/>
                      <a:pt x="254" y="605"/>
                    </a:cubicBezTo>
                    <a:cubicBezTo>
                      <a:pt x="253" y="604"/>
                      <a:pt x="253" y="604"/>
                      <a:pt x="253" y="604"/>
                    </a:cubicBezTo>
                    <a:cubicBezTo>
                      <a:pt x="252" y="604"/>
                      <a:pt x="251" y="603"/>
                      <a:pt x="250" y="603"/>
                    </a:cubicBezTo>
                    <a:cubicBezTo>
                      <a:pt x="246" y="604"/>
                      <a:pt x="242" y="604"/>
                      <a:pt x="238" y="604"/>
                    </a:cubicBezTo>
                    <a:cubicBezTo>
                      <a:pt x="236" y="604"/>
                      <a:pt x="234" y="604"/>
                      <a:pt x="233" y="604"/>
                    </a:cubicBezTo>
                    <a:cubicBezTo>
                      <a:pt x="222" y="603"/>
                      <a:pt x="212" y="594"/>
                      <a:pt x="211" y="582"/>
                    </a:cubicBezTo>
                    <a:cubicBezTo>
                      <a:pt x="211" y="568"/>
                      <a:pt x="222" y="559"/>
                      <a:pt x="233" y="559"/>
                    </a:cubicBezTo>
                    <a:cubicBezTo>
                      <a:pt x="235" y="559"/>
                      <a:pt x="236" y="559"/>
                      <a:pt x="237" y="559"/>
                    </a:cubicBezTo>
                    <a:cubicBezTo>
                      <a:pt x="249" y="558"/>
                      <a:pt x="261" y="558"/>
                      <a:pt x="273" y="558"/>
                    </a:cubicBezTo>
                  </a:path>
                </a:pathLst>
              </a:custGeom>
              <a:solidFill>
                <a:srgbClr val="02BC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81" name="Freeform 1180"/>
              <p:cNvSpPr>
                <a:spLocks noEditPoints="1"/>
              </p:cNvSpPr>
              <p:nvPr/>
            </p:nvSpPr>
            <p:spPr bwMode="auto">
              <a:xfrm>
                <a:off x="4692650" y="133350"/>
                <a:ext cx="311150" cy="509588"/>
              </a:xfrm>
              <a:custGeom>
                <a:avLst/>
                <a:gdLst>
                  <a:gd name="T0" fmla="*/ 83 w 480"/>
                  <a:gd name="T1" fmla="*/ 672 h 785"/>
                  <a:gd name="T2" fmla="*/ 80 w 480"/>
                  <a:gd name="T3" fmla="*/ 639 h 785"/>
                  <a:gd name="T4" fmla="*/ 20 w 480"/>
                  <a:gd name="T5" fmla="*/ 562 h 785"/>
                  <a:gd name="T6" fmla="*/ 383 w 480"/>
                  <a:gd name="T7" fmla="*/ 740 h 785"/>
                  <a:gd name="T8" fmla="*/ 357 w 480"/>
                  <a:gd name="T9" fmla="*/ 729 h 785"/>
                  <a:gd name="T10" fmla="*/ 335 w 480"/>
                  <a:gd name="T11" fmla="*/ 686 h 785"/>
                  <a:gd name="T12" fmla="*/ 350 w 480"/>
                  <a:gd name="T13" fmla="*/ 619 h 785"/>
                  <a:gd name="T14" fmla="*/ 384 w 480"/>
                  <a:gd name="T15" fmla="*/ 601 h 785"/>
                  <a:gd name="T16" fmla="*/ 402 w 480"/>
                  <a:gd name="T17" fmla="*/ 606 h 785"/>
                  <a:gd name="T18" fmla="*/ 429 w 480"/>
                  <a:gd name="T19" fmla="*/ 645 h 785"/>
                  <a:gd name="T20" fmla="*/ 425 w 480"/>
                  <a:gd name="T21" fmla="*/ 708 h 785"/>
                  <a:gd name="T22" fmla="*/ 397 w 480"/>
                  <a:gd name="T23" fmla="*/ 737 h 785"/>
                  <a:gd name="T24" fmla="*/ 384 w 480"/>
                  <a:gd name="T25" fmla="*/ 555 h 785"/>
                  <a:gd name="T26" fmla="*/ 333 w 480"/>
                  <a:gd name="T27" fmla="*/ 573 h 785"/>
                  <a:gd name="T28" fmla="*/ 287 w 480"/>
                  <a:gd name="T29" fmla="*/ 661 h 785"/>
                  <a:gd name="T30" fmla="*/ 317 w 480"/>
                  <a:gd name="T31" fmla="*/ 754 h 785"/>
                  <a:gd name="T32" fmla="*/ 376 w 480"/>
                  <a:gd name="T33" fmla="*/ 785 h 785"/>
                  <a:gd name="T34" fmla="*/ 433 w 480"/>
                  <a:gd name="T35" fmla="*/ 769 h 785"/>
                  <a:gd name="T36" fmla="*/ 479 w 480"/>
                  <a:gd name="T37" fmla="*/ 669 h 785"/>
                  <a:gd name="T38" fmla="*/ 452 w 480"/>
                  <a:gd name="T39" fmla="*/ 589 h 785"/>
                  <a:gd name="T40" fmla="*/ 393 w 480"/>
                  <a:gd name="T41" fmla="*/ 556 h 785"/>
                  <a:gd name="T42" fmla="*/ 256 w 480"/>
                  <a:gd name="T43" fmla="*/ 466 h 785"/>
                  <a:gd name="T44" fmla="*/ 230 w 480"/>
                  <a:gd name="T45" fmla="*/ 455 h 785"/>
                  <a:gd name="T46" fmla="*/ 208 w 480"/>
                  <a:gd name="T47" fmla="*/ 413 h 785"/>
                  <a:gd name="T48" fmla="*/ 223 w 480"/>
                  <a:gd name="T49" fmla="*/ 346 h 785"/>
                  <a:gd name="T50" fmla="*/ 256 w 480"/>
                  <a:gd name="T51" fmla="*/ 328 h 785"/>
                  <a:gd name="T52" fmla="*/ 274 w 480"/>
                  <a:gd name="T53" fmla="*/ 333 h 785"/>
                  <a:gd name="T54" fmla="*/ 302 w 480"/>
                  <a:gd name="T55" fmla="*/ 371 h 785"/>
                  <a:gd name="T56" fmla="*/ 298 w 480"/>
                  <a:gd name="T57" fmla="*/ 434 h 785"/>
                  <a:gd name="T58" fmla="*/ 270 w 480"/>
                  <a:gd name="T59" fmla="*/ 463 h 785"/>
                  <a:gd name="T60" fmla="*/ 256 w 480"/>
                  <a:gd name="T61" fmla="*/ 282 h 785"/>
                  <a:gd name="T62" fmla="*/ 205 w 480"/>
                  <a:gd name="T63" fmla="*/ 299 h 785"/>
                  <a:gd name="T64" fmla="*/ 160 w 480"/>
                  <a:gd name="T65" fmla="*/ 388 h 785"/>
                  <a:gd name="T66" fmla="*/ 190 w 480"/>
                  <a:gd name="T67" fmla="*/ 481 h 785"/>
                  <a:gd name="T68" fmla="*/ 256 w 480"/>
                  <a:gd name="T69" fmla="*/ 512 h 785"/>
                  <a:gd name="T70" fmla="*/ 306 w 480"/>
                  <a:gd name="T71" fmla="*/ 496 h 785"/>
                  <a:gd name="T72" fmla="*/ 352 w 480"/>
                  <a:gd name="T73" fmla="*/ 396 h 785"/>
                  <a:gd name="T74" fmla="*/ 324 w 480"/>
                  <a:gd name="T75" fmla="*/ 316 h 785"/>
                  <a:gd name="T76" fmla="*/ 265 w 480"/>
                  <a:gd name="T77" fmla="*/ 282 h 785"/>
                  <a:gd name="T78" fmla="*/ 384 w 480"/>
                  <a:gd name="T79" fmla="*/ 184 h 785"/>
                  <a:gd name="T80" fmla="*/ 358 w 480"/>
                  <a:gd name="T81" fmla="*/ 173 h 785"/>
                  <a:gd name="T82" fmla="*/ 336 w 480"/>
                  <a:gd name="T83" fmla="*/ 131 h 785"/>
                  <a:gd name="T84" fmla="*/ 351 w 480"/>
                  <a:gd name="T85" fmla="*/ 64 h 785"/>
                  <a:gd name="T86" fmla="*/ 384 w 480"/>
                  <a:gd name="T87" fmla="*/ 46 h 785"/>
                  <a:gd name="T88" fmla="*/ 402 w 480"/>
                  <a:gd name="T89" fmla="*/ 51 h 785"/>
                  <a:gd name="T90" fmla="*/ 430 w 480"/>
                  <a:gd name="T91" fmla="*/ 89 h 785"/>
                  <a:gd name="T92" fmla="*/ 425 w 480"/>
                  <a:gd name="T93" fmla="*/ 152 h 785"/>
                  <a:gd name="T94" fmla="*/ 398 w 480"/>
                  <a:gd name="T95" fmla="*/ 181 h 785"/>
                  <a:gd name="T96" fmla="*/ 384 w 480"/>
                  <a:gd name="T97" fmla="*/ 0 h 785"/>
                  <a:gd name="T98" fmla="*/ 333 w 480"/>
                  <a:gd name="T99" fmla="*/ 17 h 785"/>
                  <a:gd name="T100" fmla="*/ 288 w 480"/>
                  <a:gd name="T101" fmla="*/ 106 h 785"/>
                  <a:gd name="T102" fmla="*/ 318 w 480"/>
                  <a:gd name="T103" fmla="*/ 199 h 785"/>
                  <a:gd name="T104" fmla="*/ 384 w 480"/>
                  <a:gd name="T105" fmla="*/ 230 h 785"/>
                  <a:gd name="T106" fmla="*/ 434 w 480"/>
                  <a:gd name="T107" fmla="*/ 214 h 785"/>
                  <a:gd name="T108" fmla="*/ 480 w 480"/>
                  <a:gd name="T109" fmla="*/ 114 h 785"/>
                  <a:gd name="T110" fmla="*/ 452 w 480"/>
                  <a:gd name="T111" fmla="*/ 34 h 785"/>
                  <a:gd name="T112" fmla="*/ 393 w 480"/>
                  <a:gd name="T113"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785">
                    <a:moveTo>
                      <a:pt x="0" y="556"/>
                    </a:moveTo>
                    <a:cubicBezTo>
                      <a:pt x="21" y="600"/>
                      <a:pt x="49" y="639"/>
                      <a:pt x="83" y="672"/>
                    </a:cubicBezTo>
                    <a:cubicBezTo>
                      <a:pt x="83" y="671"/>
                      <a:pt x="83" y="670"/>
                      <a:pt x="83" y="669"/>
                    </a:cubicBezTo>
                    <a:cubicBezTo>
                      <a:pt x="83" y="660"/>
                      <a:pt x="82" y="650"/>
                      <a:pt x="80" y="639"/>
                    </a:cubicBezTo>
                    <a:cubicBezTo>
                      <a:pt x="75" y="621"/>
                      <a:pt x="67" y="604"/>
                      <a:pt x="55" y="589"/>
                    </a:cubicBezTo>
                    <a:cubicBezTo>
                      <a:pt x="46" y="578"/>
                      <a:pt x="34" y="569"/>
                      <a:pt x="20" y="562"/>
                    </a:cubicBezTo>
                    <a:cubicBezTo>
                      <a:pt x="14" y="559"/>
                      <a:pt x="7" y="558"/>
                      <a:pt x="0" y="556"/>
                    </a:cubicBezTo>
                    <a:moveTo>
                      <a:pt x="383" y="740"/>
                    </a:moveTo>
                    <a:cubicBezTo>
                      <a:pt x="379" y="740"/>
                      <a:pt x="374" y="739"/>
                      <a:pt x="370" y="737"/>
                    </a:cubicBezTo>
                    <a:cubicBezTo>
                      <a:pt x="365" y="735"/>
                      <a:pt x="361" y="732"/>
                      <a:pt x="357" y="729"/>
                    </a:cubicBezTo>
                    <a:cubicBezTo>
                      <a:pt x="352" y="724"/>
                      <a:pt x="348" y="719"/>
                      <a:pt x="345" y="713"/>
                    </a:cubicBezTo>
                    <a:cubicBezTo>
                      <a:pt x="340" y="705"/>
                      <a:pt x="337" y="696"/>
                      <a:pt x="335" y="686"/>
                    </a:cubicBezTo>
                    <a:cubicBezTo>
                      <a:pt x="333" y="672"/>
                      <a:pt x="334" y="657"/>
                      <a:pt x="338" y="642"/>
                    </a:cubicBezTo>
                    <a:cubicBezTo>
                      <a:pt x="341" y="634"/>
                      <a:pt x="345" y="626"/>
                      <a:pt x="350" y="619"/>
                    </a:cubicBezTo>
                    <a:cubicBezTo>
                      <a:pt x="354" y="615"/>
                      <a:pt x="359" y="610"/>
                      <a:pt x="364" y="607"/>
                    </a:cubicBezTo>
                    <a:cubicBezTo>
                      <a:pt x="370" y="603"/>
                      <a:pt x="377" y="601"/>
                      <a:pt x="384" y="601"/>
                    </a:cubicBezTo>
                    <a:cubicBezTo>
                      <a:pt x="384" y="601"/>
                      <a:pt x="385" y="601"/>
                      <a:pt x="385" y="601"/>
                    </a:cubicBezTo>
                    <a:cubicBezTo>
                      <a:pt x="391" y="602"/>
                      <a:pt x="397" y="603"/>
                      <a:pt x="402" y="606"/>
                    </a:cubicBezTo>
                    <a:cubicBezTo>
                      <a:pt x="408" y="610"/>
                      <a:pt x="413" y="614"/>
                      <a:pt x="417" y="620"/>
                    </a:cubicBezTo>
                    <a:cubicBezTo>
                      <a:pt x="423" y="627"/>
                      <a:pt x="427" y="636"/>
                      <a:pt x="429" y="645"/>
                    </a:cubicBezTo>
                    <a:cubicBezTo>
                      <a:pt x="432" y="653"/>
                      <a:pt x="433" y="662"/>
                      <a:pt x="433" y="670"/>
                    </a:cubicBezTo>
                    <a:cubicBezTo>
                      <a:pt x="433" y="683"/>
                      <a:pt x="430" y="696"/>
                      <a:pt x="425" y="708"/>
                    </a:cubicBezTo>
                    <a:cubicBezTo>
                      <a:pt x="421" y="715"/>
                      <a:pt x="417" y="722"/>
                      <a:pt x="411" y="728"/>
                    </a:cubicBezTo>
                    <a:cubicBezTo>
                      <a:pt x="407" y="731"/>
                      <a:pt x="402" y="735"/>
                      <a:pt x="397" y="737"/>
                    </a:cubicBezTo>
                    <a:cubicBezTo>
                      <a:pt x="393" y="739"/>
                      <a:pt x="388" y="740"/>
                      <a:pt x="383" y="740"/>
                    </a:cubicBezTo>
                    <a:moveTo>
                      <a:pt x="384" y="555"/>
                    </a:moveTo>
                    <a:cubicBezTo>
                      <a:pt x="378" y="555"/>
                      <a:pt x="373" y="556"/>
                      <a:pt x="368" y="557"/>
                    </a:cubicBezTo>
                    <a:cubicBezTo>
                      <a:pt x="355" y="559"/>
                      <a:pt x="343" y="565"/>
                      <a:pt x="333" y="573"/>
                    </a:cubicBezTo>
                    <a:cubicBezTo>
                      <a:pt x="321" y="581"/>
                      <a:pt x="312" y="592"/>
                      <a:pt x="304" y="605"/>
                    </a:cubicBezTo>
                    <a:cubicBezTo>
                      <a:pt x="294" y="622"/>
                      <a:pt x="289" y="641"/>
                      <a:pt x="287" y="661"/>
                    </a:cubicBezTo>
                    <a:cubicBezTo>
                      <a:pt x="286" y="677"/>
                      <a:pt x="288" y="693"/>
                      <a:pt x="292" y="708"/>
                    </a:cubicBezTo>
                    <a:cubicBezTo>
                      <a:pt x="297" y="725"/>
                      <a:pt x="305" y="741"/>
                      <a:pt x="317" y="754"/>
                    </a:cubicBezTo>
                    <a:cubicBezTo>
                      <a:pt x="326" y="764"/>
                      <a:pt x="336" y="771"/>
                      <a:pt x="347" y="777"/>
                    </a:cubicBezTo>
                    <a:cubicBezTo>
                      <a:pt x="357" y="782"/>
                      <a:pt x="366" y="784"/>
                      <a:pt x="376" y="785"/>
                    </a:cubicBezTo>
                    <a:cubicBezTo>
                      <a:pt x="385" y="785"/>
                      <a:pt x="393" y="784"/>
                      <a:pt x="402" y="783"/>
                    </a:cubicBezTo>
                    <a:cubicBezTo>
                      <a:pt x="413" y="781"/>
                      <a:pt x="424" y="776"/>
                      <a:pt x="433" y="769"/>
                    </a:cubicBezTo>
                    <a:cubicBezTo>
                      <a:pt x="448" y="758"/>
                      <a:pt x="459" y="744"/>
                      <a:pt x="467" y="727"/>
                    </a:cubicBezTo>
                    <a:cubicBezTo>
                      <a:pt x="476" y="709"/>
                      <a:pt x="480" y="690"/>
                      <a:pt x="479" y="669"/>
                    </a:cubicBezTo>
                    <a:cubicBezTo>
                      <a:pt x="480" y="660"/>
                      <a:pt x="478" y="650"/>
                      <a:pt x="476" y="639"/>
                    </a:cubicBezTo>
                    <a:cubicBezTo>
                      <a:pt x="472" y="621"/>
                      <a:pt x="464" y="604"/>
                      <a:pt x="452" y="589"/>
                    </a:cubicBezTo>
                    <a:cubicBezTo>
                      <a:pt x="442" y="578"/>
                      <a:pt x="430" y="569"/>
                      <a:pt x="416" y="562"/>
                    </a:cubicBezTo>
                    <a:cubicBezTo>
                      <a:pt x="409" y="559"/>
                      <a:pt x="401" y="557"/>
                      <a:pt x="393" y="556"/>
                    </a:cubicBezTo>
                    <a:cubicBezTo>
                      <a:pt x="390" y="556"/>
                      <a:pt x="387" y="555"/>
                      <a:pt x="384" y="555"/>
                    </a:cubicBezTo>
                    <a:moveTo>
                      <a:pt x="256" y="466"/>
                    </a:moveTo>
                    <a:cubicBezTo>
                      <a:pt x="251" y="466"/>
                      <a:pt x="247" y="465"/>
                      <a:pt x="242" y="464"/>
                    </a:cubicBezTo>
                    <a:cubicBezTo>
                      <a:pt x="238" y="462"/>
                      <a:pt x="234" y="459"/>
                      <a:pt x="230" y="455"/>
                    </a:cubicBezTo>
                    <a:cubicBezTo>
                      <a:pt x="224" y="451"/>
                      <a:pt x="220" y="446"/>
                      <a:pt x="217" y="440"/>
                    </a:cubicBezTo>
                    <a:cubicBezTo>
                      <a:pt x="212" y="431"/>
                      <a:pt x="209" y="422"/>
                      <a:pt x="208" y="413"/>
                    </a:cubicBezTo>
                    <a:cubicBezTo>
                      <a:pt x="205" y="398"/>
                      <a:pt x="206" y="383"/>
                      <a:pt x="211" y="369"/>
                    </a:cubicBezTo>
                    <a:cubicBezTo>
                      <a:pt x="213" y="360"/>
                      <a:pt x="217" y="353"/>
                      <a:pt x="223" y="346"/>
                    </a:cubicBezTo>
                    <a:cubicBezTo>
                      <a:pt x="227" y="341"/>
                      <a:pt x="231" y="337"/>
                      <a:pt x="236" y="334"/>
                    </a:cubicBezTo>
                    <a:cubicBezTo>
                      <a:pt x="243" y="330"/>
                      <a:pt x="249" y="328"/>
                      <a:pt x="256" y="328"/>
                    </a:cubicBezTo>
                    <a:cubicBezTo>
                      <a:pt x="257" y="328"/>
                      <a:pt x="257" y="328"/>
                      <a:pt x="258" y="328"/>
                    </a:cubicBezTo>
                    <a:cubicBezTo>
                      <a:pt x="263" y="328"/>
                      <a:pt x="269" y="330"/>
                      <a:pt x="274" y="333"/>
                    </a:cubicBezTo>
                    <a:cubicBezTo>
                      <a:pt x="280" y="336"/>
                      <a:pt x="285" y="341"/>
                      <a:pt x="289" y="346"/>
                    </a:cubicBezTo>
                    <a:cubicBezTo>
                      <a:pt x="295" y="354"/>
                      <a:pt x="299" y="362"/>
                      <a:pt x="302" y="371"/>
                    </a:cubicBezTo>
                    <a:cubicBezTo>
                      <a:pt x="304" y="380"/>
                      <a:pt x="305" y="388"/>
                      <a:pt x="305" y="397"/>
                    </a:cubicBezTo>
                    <a:cubicBezTo>
                      <a:pt x="305" y="410"/>
                      <a:pt x="303" y="422"/>
                      <a:pt x="298" y="434"/>
                    </a:cubicBezTo>
                    <a:cubicBezTo>
                      <a:pt x="294" y="442"/>
                      <a:pt x="289" y="449"/>
                      <a:pt x="283" y="454"/>
                    </a:cubicBezTo>
                    <a:cubicBezTo>
                      <a:pt x="279" y="458"/>
                      <a:pt x="275" y="461"/>
                      <a:pt x="270" y="463"/>
                    </a:cubicBezTo>
                    <a:cubicBezTo>
                      <a:pt x="265" y="465"/>
                      <a:pt x="260" y="466"/>
                      <a:pt x="256" y="466"/>
                    </a:cubicBezTo>
                    <a:moveTo>
                      <a:pt x="256" y="282"/>
                    </a:moveTo>
                    <a:cubicBezTo>
                      <a:pt x="251" y="282"/>
                      <a:pt x="246" y="282"/>
                      <a:pt x="241" y="283"/>
                    </a:cubicBezTo>
                    <a:cubicBezTo>
                      <a:pt x="228" y="286"/>
                      <a:pt x="216" y="291"/>
                      <a:pt x="205" y="299"/>
                    </a:cubicBezTo>
                    <a:cubicBezTo>
                      <a:pt x="193" y="308"/>
                      <a:pt x="184" y="319"/>
                      <a:pt x="177" y="331"/>
                    </a:cubicBezTo>
                    <a:cubicBezTo>
                      <a:pt x="166" y="349"/>
                      <a:pt x="161" y="368"/>
                      <a:pt x="160" y="388"/>
                    </a:cubicBezTo>
                    <a:cubicBezTo>
                      <a:pt x="159" y="404"/>
                      <a:pt x="160" y="419"/>
                      <a:pt x="165" y="435"/>
                    </a:cubicBezTo>
                    <a:cubicBezTo>
                      <a:pt x="170" y="452"/>
                      <a:pt x="178" y="467"/>
                      <a:pt x="190" y="481"/>
                    </a:cubicBezTo>
                    <a:cubicBezTo>
                      <a:pt x="198" y="490"/>
                      <a:pt x="208" y="498"/>
                      <a:pt x="220" y="504"/>
                    </a:cubicBezTo>
                    <a:cubicBezTo>
                      <a:pt x="231" y="509"/>
                      <a:pt x="243" y="512"/>
                      <a:pt x="256" y="512"/>
                    </a:cubicBezTo>
                    <a:cubicBezTo>
                      <a:pt x="260" y="512"/>
                      <a:pt x="265" y="512"/>
                      <a:pt x="269" y="511"/>
                    </a:cubicBezTo>
                    <a:cubicBezTo>
                      <a:pt x="283" y="509"/>
                      <a:pt x="295" y="503"/>
                      <a:pt x="306" y="496"/>
                    </a:cubicBezTo>
                    <a:cubicBezTo>
                      <a:pt x="321" y="484"/>
                      <a:pt x="332" y="470"/>
                      <a:pt x="340" y="454"/>
                    </a:cubicBezTo>
                    <a:cubicBezTo>
                      <a:pt x="348" y="435"/>
                      <a:pt x="352" y="417"/>
                      <a:pt x="352" y="396"/>
                    </a:cubicBezTo>
                    <a:cubicBezTo>
                      <a:pt x="352" y="387"/>
                      <a:pt x="351" y="376"/>
                      <a:pt x="349" y="366"/>
                    </a:cubicBezTo>
                    <a:cubicBezTo>
                      <a:pt x="344" y="347"/>
                      <a:pt x="336" y="330"/>
                      <a:pt x="324" y="316"/>
                    </a:cubicBezTo>
                    <a:cubicBezTo>
                      <a:pt x="315" y="304"/>
                      <a:pt x="303" y="295"/>
                      <a:pt x="289" y="289"/>
                    </a:cubicBezTo>
                    <a:cubicBezTo>
                      <a:pt x="281" y="285"/>
                      <a:pt x="273" y="283"/>
                      <a:pt x="265" y="282"/>
                    </a:cubicBezTo>
                    <a:cubicBezTo>
                      <a:pt x="262" y="282"/>
                      <a:pt x="259" y="282"/>
                      <a:pt x="256" y="282"/>
                    </a:cubicBezTo>
                    <a:moveTo>
                      <a:pt x="384" y="184"/>
                    </a:moveTo>
                    <a:cubicBezTo>
                      <a:pt x="379" y="184"/>
                      <a:pt x="375" y="183"/>
                      <a:pt x="370" y="182"/>
                    </a:cubicBezTo>
                    <a:cubicBezTo>
                      <a:pt x="366" y="180"/>
                      <a:pt x="361" y="177"/>
                      <a:pt x="358" y="173"/>
                    </a:cubicBezTo>
                    <a:cubicBezTo>
                      <a:pt x="352" y="169"/>
                      <a:pt x="348" y="164"/>
                      <a:pt x="345" y="158"/>
                    </a:cubicBezTo>
                    <a:cubicBezTo>
                      <a:pt x="340" y="149"/>
                      <a:pt x="337" y="140"/>
                      <a:pt x="336" y="131"/>
                    </a:cubicBezTo>
                    <a:cubicBezTo>
                      <a:pt x="333" y="116"/>
                      <a:pt x="334" y="101"/>
                      <a:pt x="339" y="87"/>
                    </a:cubicBezTo>
                    <a:cubicBezTo>
                      <a:pt x="341" y="78"/>
                      <a:pt x="345" y="71"/>
                      <a:pt x="351" y="64"/>
                    </a:cubicBezTo>
                    <a:cubicBezTo>
                      <a:pt x="354" y="59"/>
                      <a:pt x="359" y="55"/>
                      <a:pt x="364" y="52"/>
                    </a:cubicBezTo>
                    <a:cubicBezTo>
                      <a:pt x="370" y="48"/>
                      <a:pt x="377" y="46"/>
                      <a:pt x="384" y="46"/>
                    </a:cubicBezTo>
                    <a:cubicBezTo>
                      <a:pt x="385" y="46"/>
                      <a:pt x="385" y="46"/>
                      <a:pt x="385" y="46"/>
                    </a:cubicBezTo>
                    <a:cubicBezTo>
                      <a:pt x="391" y="46"/>
                      <a:pt x="397" y="48"/>
                      <a:pt x="402" y="51"/>
                    </a:cubicBezTo>
                    <a:cubicBezTo>
                      <a:pt x="408" y="54"/>
                      <a:pt x="413" y="59"/>
                      <a:pt x="417" y="64"/>
                    </a:cubicBezTo>
                    <a:cubicBezTo>
                      <a:pt x="423" y="72"/>
                      <a:pt x="427" y="80"/>
                      <a:pt x="430" y="89"/>
                    </a:cubicBezTo>
                    <a:cubicBezTo>
                      <a:pt x="432" y="98"/>
                      <a:pt x="433" y="106"/>
                      <a:pt x="433" y="115"/>
                    </a:cubicBezTo>
                    <a:cubicBezTo>
                      <a:pt x="433" y="128"/>
                      <a:pt x="431" y="140"/>
                      <a:pt x="425" y="152"/>
                    </a:cubicBezTo>
                    <a:cubicBezTo>
                      <a:pt x="422" y="160"/>
                      <a:pt x="417" y="167"/>
                      <a:pt x="411" y="172"/>
                    </a:cubicBezTo>
                    <a:cubicBezTo>
                      <a:pt x="407" y="176"/>
                      <a:pt x="403" y="179"/>
                      <a:pt x="398" y="181"/>
                    </a:cubicBezTo>
                    <a:cubicBezTo>
                      <a:pt x="393" y="183"/>
                      <a:pt x="388" y="184"/>
                      <a:pt x="384" y="184"/>
                    </a:cubicBezTo>
                    <a:moveTo>
                      <a:pt x="384" y="0"/>
                    </a:moveTo>
                    <a:cubicBezTo>
                      <a:pt x="379" y="0"/>
                      <a:pt x="374" y="0"/>
                      <a:pt x="369" y="1"/>
                    </a:cubicBezTo>
                    <a:cubicBezTo>
                      <a:pt x="356" y="4"/>
                      <a:pt x="344" y="9"/>
                      <a:pt x="333" y="17"/>
                    </a:cubicBezTo>
                    <a:cubicBezTo>
                      <a:pt x="321" y="26"/>
                      <a:pt x="312" y="37"/>
                      <a:pt x="305" y="49"/>
                    </a:cubicBezTo>
                    <a:cubicBezTo>
                      <a:pt x="294" y="67"/>
                      <a:pt x="289" y="86"/>
                      <a:pt x="288" y="106"/>
                    </a:cubicBezTo>
                    <a:cubicBezTo>
                      <a:pt x="287" y="122"/>
                      <a:pt x="288" y="137"/>
                      <a:pt x="293" y="153"/>
                    </a:cubicBezTo>
                    <a:cubicBezTo>
                      <a:pt x="298" y="170"/>
                      <a:pt x="306" y="185"/>
                      <a:pt x="318" y="199"/>
                    </a:cubicBezTo>
                    <a:cubicBezTo>
                      <a:pt x="326" y="208"/>
                      <a:pt x="336" y="216"/>
                      <a:pt x="348" y="222"/>
                    </a:cubicBezTo>
                    <a:cubicBezTo>
                      <a:pt x="359" y="227"/>
                      <a:pt x="371" y="230"/>
                      <a:pt x="384" y="230"/>
                    </a:cubicBezTo>
                    <a:cubicBezTo>
                      <a:pt x="388" y="230"/>
                      <a:pt x="393" y="230"/>
                      <a:pt x="397" y="229"/>
                    </a:cubicBezTo>
                    <a:cubicBezTo>
                      <a:pt x="411" y="227"/>
                      <a:pt x="423" y="221"/>
                      <a:pt x="434" y="214"/>
                    </a:cubicBezTo>
                    <a:cubicBezTo>
                      <a:pt x="449" y="202"/>
                      <a:pt x="460" y="188"/>
                      <a:pt x="468" y="172"/>
                    </a:cubicBezTo>
                    <a:cubicBezTo>
                      <a:pt x="476" y="153"/>
                      <a:pt x="480" y="135"/>
                      <a:pt x="480" y="114"/>
                    </a:cubicBezTo>
                    <a:cubicBezTo>
                      <a:pt x="480" y="105"/>
                      <a:pt x="479" y="94"/>
                      <a:pt x="476" y="84"/>
                    </a:cubicBezTo>
                    <a:cubicBezTo>
                      <a:pt x="472" y="65"/>
                      <a:pt x="464" y="48"/>
                      <a:pt x="452" y="34"/>
                    </a:cubicBezTo>
                    <a:cubicBezTo>
                      <a:pt x="442" y="22"/>
                      <a:pt x="431" y="13"/>
                      <a:pt x="417" y="7"/>
                    </a:cubicBezTo>
                    <a:cubicBezTo>
                      <a:pt x="409" y="3"/>
                      <a:pt x="401" y="1"/>
                      <a:pt x="393" y="0"/>
                    </a:cubicBezTo>
                    <a:cubicBezTo>
                      <a:pt x="390" y="0"/>
                      <a:pt x="387" y="0"/>
                      <a:pt x="384" y="0"/>
                    </a:cubicBezTo>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82" name="Freeform 1181"/>
              <p:cNvSpPr>
                <a:spLocks noEditPoints="1"/>
              </p:cNvSpPr>
              <p:nvPr/>
            </p:nvSpPr>
            <p:spPr bwMode="auto">
              <a:xfrm>
                <a:off x="4689475" y="142875"/>
                <a:ext cx="482600" cy="493713"/>
              </a:xfrm>
              <a:custGeom>
                <a:avLst/>
                <a:gdLst>
                  <a:gd name="T0" fmla="*/ 172 w 744"/>
                  <a:gd name="T1" fmla="*/ 545 h 762"/>
                  <a:gd name="T2" fmla="*/ 177 w 744"/>
                  <a:gd name="T3" fmla="*/ 590 h 762"/>
                  <a:gd name="T4" fmla="*/ 193 w 744"/>
                  <a:gd name="T5" fmla="*/ 591 h 762"/>
                  <a:gd name="T6" fmla="*/ 193 w 744"/>
                  <a:gd name="T7" fmla="*/ 723 h 762"/>
                  <a:gd name="T8" fmla="*/ 187 w 744"/>
                  <a:gd name="T9" fmla="*/ 726 h 762"/>
                  <a:gd name="T10" fmla="*/ 283 w 744"/>
                  <a:gd name="T11" fmla="*/ 742 h 762"/>
                  <a:gd name="T12" fmla="*/ 242 w 744"/>
                  <a:gd name="T13" fmla="*/ 726 h 762"/>
                  <a:gd name="T14" fmla="*/ 239 w 744"/>
                  <a:gd name="T15" fmla="*/ 645 h 762"/>
                  <a:gd name="T16" fmla="*/ 239 w 744"/>
                  <a:gd name="T17" fmla="*/ 564 h 762"/>
                  <a:gd name="T18" fmla="*/ 86 w 744"/>
                  <a:gd name="T19" fmla="*/ 269 h 762"/>
                  <a:gd name="T20" fmla="*/ 25 w 744"/>
                  <a:gd name="T21" fmla="*/ 293 h 762"/>
                  <a:gd name="T22" fmla="*/ 64 w 744"/>
                  <a:gd name="T23" fmla="*/ 315 h 762"/>
                  <a:gd name="T24" fmla="*/ 68 w 744"/>
                  <a:gd name="T25" fmla="*/ 325 h 762"/>
                  <a:gd name="T26" fmla="*/ 67 w 744"/>
                  <a:gd name="T27" fmla="*/ 450 h 762"/>
                  <a:gd name="T28" fmla="*/ 44 w 744"/>
                  <a:gd name="T29" fmla="*/ 451 h 762"/>
                  <a:gd name="T30" fmla="*/ 40 w 744"/>
                  <a:gd name="T31" fmla="*/ 496 h 762"/>
                  <a:gd name="T32" fmla="*/ 140 w 744"/>
                  <a:gd name="T33" fmla="*/ 496 h 762"/>
                  <a:gd name="T34" fmla="*/ 125 w 744"/>
                  <a:gd name="T35" fmla="*/ 451 h 762"/>
                  <a:gd name="T36" fmla="*/ 114 w 744"/>
                  <a:gd name="T37" fmla="*/ 441 h 762"/>
                  <a:gd name="T38" fmla="*/ 114 w 744"/>
                  <a:gd name="T39" fmla="*/ 293 h 762"/>
                  <a:gd name="T40" fmla="*/ 86 w 744"/>
                  <a:gd name="T41" fmla="*/ 269 h 762"/>
                  <a:gd name="T42" fmla="*/ 433 w 744"/>
                  <a:gd name="T43" fmla="*/ 270 h 762"/>
                  <a:gd name="T44" fmla="*/ 437 w 744"/>
                  <a:gd name="T45" fmla="*/ 315 h 762"/>
                  <a:gd name="T46" fmla="*/ 453 w 744"/>
                  <a:gd name="T47" fmla="*/ 316 h 762"/>
                  <a:gd name="T48" fmla="*/ 453 w 744"/>
                  <a:gd name="T49" fmla="*/ 448 h 762"/>
                  <a:gd name="T50" fmla="*/ 448 w 744"/>
                  <a:gd name="T51" fmla="*/ 451 h 762"/>
                  <a:gd name="T52" fmla="*/ 406 w 744"/>
                  <a:gd name="T53" fmla="*/ 478 h 762"/>
                  <a:gd name="T54" fmla="*/ 518 w 744"/>
                  <a:gd name="T55" fmla="*/ 497 h 762"/>
                  <a:gd name="T56" fmla="*/ 523 w 744"/>
                  <a:gd name="T57" fmla="*/ 451 h 762"/>
                  <a:gd name="T58" fmla="*/ 499 w 744"/>
                  <a:gd name="T59" fmla="*/ 448 h 762"/>
                  <a:gd name="T60" fmla="*/ 499 w 744"/>
                  <a:gd name="T61" fmla="*/ 370 h 762"/>
                  <a:gd name="T62" fmla="*/ 480 w 744"/>
                  <a:gd name="T63" fmla="*/ 270 h 762"/>
                  <a:gd name="T64" fmla="*/ 632 w 744"/>
                  <a:gd name="T65" fmla="*/ 270 h 762"/>
                  <a:gd name="T66" fmla="*/ 628 w 744"/>
                  <a:gd name="T67" fmla="*/ 315 h 762"/>
                  <a:gd name="T68" fmla="*/ 648 w 744"/>
                  <a:gd name="T69" fmla="*/ 315 h 762"/>
                  <a:gd name="T70" fmla="*/ 650 w 744"/>
                  <a:gd name="T71" fmla="*/ 442 h 762"/>
                  <a:gd name="T72" fmla="*/ 648 w 744"/>
                  <a:gd name="T73" fmla="*/ 451 h 762"/>
                  <a:gd name="T74" fmla="*/ 616 w 744"/>
                  <a:gd name="T75" fmla="*/ 454 h 762"/>
                  <a:gd name="T76" fmla="*/ 628 w 744"/>
                  <a:gd name="T77" fmla="*/ 497 h 762"/>
                  <a:gd name="T78" fmla="*/ 740 w 744"/>
                  <a:gd name="T79" fmla="*/ 468 h 762"/>
                  <a:gd name="T80" fmla="*/ 699 w 744"/>
                  <a:gd name="T81" fmla="*/ 451 h 762"/>
                  <a:gd name="T82" fmla="*/ 695 w 744"/>
                  <a:gd name="T83" fmla="*/ 370 h 762"/>
                  <a:gd name="T84" fmla="*/ 696 w 744"/>
                  <a:gd name="T85" fmla="*/ 290 h 762"/>
                  <a:gd name="T86" fmla="*/ 33 w 744"/>
                  <a:gd name="T87" fmla="*/ 152 h 762"/>
                  <a:gd name="T88" fmla="*/ 60 w 744"/>
                  <a:gd name="T89" fmla="*/ 213 h 762"/>
                  <a:gd name="T90" fmla="*/ 45 w 744"/>
                  <a:gd name="T91" fmla="*/ 168 h 762"/>
                  <a:gd name="T92" fmla="*/ 33 w 744"/>
                  <a:gd name="T93" fmla="*/ 158 h 762"/>
                  <a:gd name="T94" fmla="*/ 158 w 744"/>
                  <a:gd name="T95" fmla="*/ 32 h 762"/>
                  <a:gd name="T96" fmla="*/ 177 w 744"/>
                  <a:gd name="T97" fmla="*/ 32 h 762"/>
                  <a:gd name="T98" fmla="*/ 178 w 744"/>
                  <a:gd name="T99" fmla="*/ 158 h 762"/>
                  <a:gd name="T100" fmla="*/ 177 w 744"/>
                  <a:gd name="T101" fmla="*/ 168 h 762"/>
                  <a:gd name="T102" fmla="*/ 144 w 744"/>
                  <a:gd name="T103" fmla="*/ 170 h 762"/>
                  <a:gd name="T104" fmla="*/ 156 w 744"/>
                  <a:gd name="T105" fmla="*/ 214 h 762"/>
                  <a:gd name="T106" fmla="*/ 268 w 744"/>
                  <a:gd name="T107" fmla="*/ 184 h 762"/>
                  <a:gd name="T108" fmla="*/ 227 w 744"/>
                  <a:gd name="T109" fmla="*/ 168 h 762"/>
                  <a:gd name="T110" fmla="*/ 224 w 744"/>
                  <a:gd name="T111" fmla="*/ 87 h 762"/>
                  <a:gd name="T112" fmla="*/ 224 w 744"/>
                  <a:gd name="T113" fmla="*/ 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4" h="762">
                    <a:moveTo>
                      <a:pt x="212" y="544"/>
                    </a:moveTo>
                    <a:cubicBezTo>
                      <a:pt x="200" y="544"/>
                      <a:pt x="188" y="544"/>
                      <a:pt x="176" y="545"/>
                    </a:cubicBezTo>
                    <a:cubicBezTo>
                      <a:pt x="175" y="545"/>
                      <a:pt x="174" y="545"/>
                      <a:pt x="172" y="545"/>
                    </a:cubicBezTo>
                    <a:cubicBezTo>
                      <a:pt x="161" y="545"/>
                      <a:pt x="150" y="554"/>
                      <a:pt x="150" y="568"/>
                    </a:cubicBezTo>
                    <a:cubicBezTo>
                      <a:pt x="151" y="580"/>
                      <a:pt x="161" y="589"/>
                      <a:pt x="172" y="590"/>
                    </a:cubicBezTo>
                    <a:cubicBezTo>
                      <a:pt x="173" y="590"/>
                      <a:pt x="175" y="590"/>
                      <a:pt x="177" y="590"/>
                    </a:cubicBezTo>
                    <a:cubicBezTo>
                      <a:pt x="181" y="590"/>
                      <a:pt x="185" y="590"/>
                      <a:pt x="189" y="589"/>
                    </a:cubicBezTo>
                    <a:cubicBezTo>
                      <a:pt x="190" y="589"/>
                      <a:pt x="191" y="590"/>
                      <a:pt x="192" y="590"/>
                    </a:cubicBezTo>
                    <a:cubicBezTo>
                      <a:pt x="193" y="591"/>
                      <a:pt x="193" y="591"/>
                      <a:pt x="193" y="591"/>
                    </a:cubicBezTo>
                    <a:cubicBezTo>
                      <a:pt x="193" y="594"/>
                      <a:pt x="193" y="597"/>
                      <a:pt x="193" y="599"/>
                    </a:cubicBezTo>
                    <a:cubicBezTo>
                      <a:pt x="193" y="638"/>
                      <a:pt x="193" y="677"/>
                      <a:pt x="193" y="716"/>
                    </a:cubicBezTo>
                    <a:cubicBezTo>
                      <a:pt x="193" y="718"/>
                      <a:pt x="193" y="720"/>
                      <a:pt x="193" y="723"/>
                    </a:cubicBezTo>
                    <a:cubicBezTo>
                      <a:pt x="193" y="723"/>
                      <a:pt x="193" y="724"/>
                      <a:pt x="193" y="725"/>
                    </a:cubicBezTo>
                    <a:cubicBezTo>
                      <a:pt x="192" y="725"/>
                      <a:pt x="192" y="725"/>
                      <a:pt x="192" y="725"/>
                    </a:cubicBezTo>
                    <a:cubicBezTo>
                      <a:pt x="191" y="726"/>
                      <a:pt x="189" y="726"/>
                      <a:pt x="187" y="726"/>
                    </a:cubicBezTo>
                    <a:cubicBezTo>
                      <a:pt x="185" y="726"/>
                      <a:pt x="183" y="726"/>
                      <a:pt x="181" y="726"/>
                    </a:cubicBezTo>
                    <a:cubicBezTo>
                      <a:pt x="212" y="742"/>
                      <a:pt x="245" y="754"/>
                      <a:pt x="280" y="762"/>
                    </a:cubicBezTo>
                    <a:cubicBezTo>
                      <a:pt x="284" y="757"/>
                      <a:pt x="286" y="750"/>
                      <a:pt x="283" y="742"/>
                    </a:cubicBezTo>
                    <a:cubicBezTo>
                      <a:pt x="280" y="733"/>
                      <a:pt x="272" y="726"/>
                      <a:pt x="262" y="726"/>
                    </a:cubicBezTo>
                    <a:cubicBezTo>
                      <a:pt x="258" y="726"/>
                      <a:pt x="254" y="726"/>
                      <a:pt x="250" y="726"/>
                    </a:cubicBezTo>
                    <a:cubicBezTo>
                      <a:pt x="248" y="726"/>
                      <a:pt x="245" y="726"/>
                      <a:pt x="242" y="726"/>
                    </a:cubicBezTo>
                    <a:cubicBezTo>
                      <a:pt x="240" y="726"/>
                      <a:pt x="239" y="725"/>
                      <a:pt x="239" y="723"/>
                    </a:cubicBezTo>
                    <a:cubicBezTo>
                      <a:pt x="239" y="720"/>
                      <a:pt x="239" y="718"/>
                      <a:pt x="239" y="715"/>
                    </a:cubicBezTo>
                    <a:cubicBezTo>
                      <a:pt x="239" y="692"/>
                      <a:pt x="239" y="668"/>
                      <a:pt x="239" y="645"/>
                    </a:cubicBezTo>
                    <a:cubicBezTo>
                      <a:pt x="239" y="645"/>
                      <a:pt x="239" y="645"/>
                      <a:pt x="239" y="645"/>
                    </a:cubicBezTo>
                    <a:cubicBezTo>
                      <a:pt x="239" y="619"/>
                      <a:pt x="239" y="593"/>
                      <a:pt x="239" y="568"/>
                    </a:cubicBezTo>
                    <a:cubicBezTo>
                      <a:pt x="239" y="567"/>
                      <a:pt x="239" y="566"/>
                      <a:pt x="239" y="564"/>
                    </a:cubicBezTo>
                    <a:cubicBezTo>
                      <a:pt x="239" y="554"/>
                      <a:pt x="229" y="545"/>
                      <a:pt x="220" y="544"/>
                    </a:cubicBezTo>
                    <a:cubicBezTo>
                      <a:pt x="217" y="544"/>
                      <a:pt x="215" y="544"/>
                      <a:pt x="212" y="544"/>
                    </a:cubicBezTo>
                    <a:moveTo>
                      <a:pt x="86" y="269"/>
                    </a:moveTo>
                    <a:cubicBezTo>
                      <a:pt x="75" y="269"/>
                      <a:pt x="62" y="270"/>
                      <a:pt x="50" y="270"/>
                    </a:cubicBezTo>
                    <a:cubicBezTo>
                      <a:pt x="49" y="270"/>
                      <a:pt x="48" y="270"/>
                      <a:pt x="47" y="270"/>
                    </a:cubicBezTo>
                    <a:cubicBezTo>
                      <a:pt x="36" y="270"/>
                      <a:pt x="25" y="279"/>
                      <a:pt x="25" y="293"/>
                    </a:cubicBezTo>
                    <a:cubicBezTo>
                      <a:pt x="26" y="305"/>
                      <a:pt x="36" y="315"/>
                      <a:pt x="46" y="315"/>
                    </a:cubicBezTo>
                    <a:cubicBezTo>
                      <a:pt x="48" y="315"/>
                      <a:pt x="50" y="315"/>
                      <a:pt x="52" y="315"/>
                    </a:cubicBezTo>
                    <a:cubicBezTo>
                      <a:pt x="56" y="315"/>
                      <a:pt x="60" y="315"/>
                      <a:pt x="64" y="315"/>
                    </a:cubicBezTo>
                    <a:cubicBezTo>
                      <a:pt x="65" y="315"/>
                      <a:pt x="65" y="315"/>
                      <a:pt x="66" y="315"/>
                    </a:cubicBezTo>
                    <a:cubicBezTo>
                      <a:pt x="67" y="316"/>
                      <a:pt x="67" y="316"/>
                      <a:pt x="67" y="316"/>
                    </a:cubicBezTo>
                    <a:cubicBezTo>
                      <a:pt x="68" y="319"/>
                      <a:pt x="68" y="322"/>
                      <a:pt x="68" y="325"/>
                    </a:cubicBezTo>
                    <a:cubicBezTo>
                      <a:pt x="68" y="364"/>
                      <a:pt x="68" y="403"/>
                      <a:pt x="68" y="442"/>
                    </a:cubicBezTo>
                    <a:cubicBezTo>
                      <a:pt x="68" y="444"/>
                      <a:pt x="68" y="446"/>
                      <a:pt x="68" y="448"/>
                    </a:cubicBezTo>
                    <a:cubicBezTo>
                      <a:pt x="68" y="449"/>
                      <a:pt x="68" y="450"/>
                      <a:pt x="67" y="450"/>
                    </a:cubicBezTo>
                    <a:cubicBezTo>
                      <a:pt x="66" y="451"/>
                      <a:pt x="66" y="451"/>
                      <a:pt x="66" y="451"/>
                    </a:cubicBezTo>
                    <a:cubicBezTo>
                      <a:pt x="65" y="451"/>
                      <a:pt x="63" y="451"/>
                      <a:pt x="62" y="451"/>
                    </a:cubicBezTo>
                    <a:cubicBezTo>
                      <a:pt x="56" y="451"/>
                      <a:pt x="50" y="451"/>
                      <a:pt x="44" y="451"/>
                    </a:cubicBezTo>
                    <a:cubicBezTo>
                      <a:pt x="40" y="451"/>
                      <a:pt x="37" y="452"/>
                      <a:pt x="34" y="454"/>
                    </a:cubicBezTo>
                    <a:cubicBezTo>
                      <a:pt x="23" y="458"/>
                      <a:pt x="19" y="469"/>
                      <a:pt x="21" y="478"/>
                    </a:cubicBezTo>
                    <a:cubicBezTo>
                      <a:pt x="22" y="487"/>
                      <a:pt x="31" y="496"/>
                      <a:pt x="40" y="496"/>
                    </a:cubicBezTo>
                    <a:cubicBezTo>
                      <a:pt x="42" y="496"/>
                      <a:pt x="44" y="497"/>
                      <a:pt x="46" y="497"/>
                    </a:cubicBezTo>
                    <a:cubicBezTo>
                      <a:pt x="75" y="497"/>
                      <a:pt x="104" y="497"/>
                      <a:pt x="133" y="497"/>
                    </a:cubicBezTo>
                    <a:cubicBezTo>
                      <a:pt x="135" y="497"/>
                      <a:pt x="137" y="496"/>
                      <a:pt x="140" y="496"/>
                    </a:cubicBezTo>
                    <a:cubicBezTo>
                      <a:pt x="151" y="495"/>
                      <a:pt x="163" y="483"/>
                      <a:pt x="158" y="468"/>
                    </a:cubicBezTo>
                    <a:cubicBezTo>
                      <a:pt x="155" y="458"/>
                      <a:pt x="147" y="452"/>
                      <a:pt x="137" y="451"/>
                    </a:cubicBezTo>
                    <a:cubicBezTo>
                      <a:pt x="133" y="451"/>
                      <a:pt x="129" y="451"/>
                      <a:pt x="125" y="451"/>
                    </a:cubicBezTo>
                    <a:cubicBezTo>
                      <a:pt x="122" y="451"/>
                      <a:pt x="119" y="451"/>
                      <a:pt x="117" y="451"/>
                    </a:cubicBezTo>
                    <a:cubicBezTo>
                      <a:pt x="115" y="451"/>
                      <a:pt x="114" y="450"/>
                      <a:pt x="114" y="448"/>
                    </a:cubicBezTo>
                    <a:cubicBezTo>
                      <a:pt x="114" y="446"/>
                      <a:pt x="114" y="443"/>
                      <a:pt x="114" y="441"/>
                    </a:cubicBezTo>
                    <a:cubicBezTo>
                      <a:pt x="114" y="417"/>
                      <a:pt x="114" y="394"/>
                      <a:pt x="114" y="370"/>
                    </a:cubicBezTo>
                    <a:cubicBezTo>
                      <a:pt x="114" y="370"/>
                      <a:pt x="114" y="370"/>
                      <a:pt x="114" y="370"/>
                    </a:cubicBezTo>
                    <a:cubicBezTo>
                      <a:pt x="114" y="344"/>
                      <a:pt x="114" y="319"/>
                      <a:pt x="114" y="293"/>
                    </a:cubicBezTo>
                    <a:cubicBezTo>
                      <a:pt x="114" y="292"/>
                      <a:pt x="114" y="291"/>
                      <a:pt x="114" y="290"/>
                    </a:cubicBezTo>
                    <a:cubicBezTo>
                      <a:pt x="113" y="279"/>
                      <a:pt x="104" y="271"/>
                      <a:pt x="95" y="270"/>
                    </a:cubicBezTo>
                    <a:cubicBezTo>
                      <a:pt x="92" y="269"/>
                      <a:pt x="90" y="269"/>
                      <a:pt x="86" y="269"/>
                    </a:cubicBezTo>
                    <a:moveTo>
                      <a:pt x="472" y="269"/>
                    </a:moveTo>
                    <a:cubicBezTo>
                      <a:pt x="460" y="269"/>
                      <a:pt x="448" y="270"/>
                      <a:pt x="436" y="270"/>
                    </a:cubicBezTo>
                    <a:cubicBezTo>
                      <a:pt x="435" y="270"/>
                      <a:pt x="434" y="270"/>
                      <a:pt x="433" y="270"/>
                    </a:cubicBezTo>
                    <a:cubicBezTo>
                      <a:pt x="422" y="270"/>
                      <a:pt x="411" y="279"/>
                      <a:pt x="411" y="293"/>
                    </a:cubicBezTo>
                    <a:cubicBezTo>
                      <a:pt x="411" y="305"/>
                      <a:pt x="422" y="315"/>
                      <a:pt x="432" y="315"/>
                    </a:cubicBezTo>
                    <a:cubicBezTo>
                      <a:pt x="434" y="315"/>
                      <a:pt x="436" y="315"/>
                      <a:pt x="437" y="315"/>
                    </a:cubicBezTo>
                    <a:cubicBezTo>
                      <a:pt x="442" y="315"/>
                      <a:pt x="445" y="315"/>
                      <a:pt x="450" y="315"/>
                    </a:cubicBezTo>
                    <a:cubicBezTo>
                      <a:pt x="450" y="315"/>
                      <a:pt x="451" y="315"/>
                      <a:pt x="452" y="315"/>
                    </a:cubicBezTo>
                    <a:cubicBezTo>
                      <a:pt x="453" y="316"/>
                      <a:pt x="453" y="316"/>
                      <a:pt x="453" y="316"/>
                    </a:cubicBezTo>
                    <a:cubicBezTo>
                      <a:pt x="453" y="319"/>
                      <a:pt x="453" y="322"/>
                      <a:pt x="453" y="325"/>
                    </a:cubicBezTo>
                    <a:cubicBezTo>
                      <a:pt x="453" y="364"/>
                      <a:pt x="453" y="403"/>
                      <a:pt x="453" y="442"/>
                    </a:cubicBezTo>
                    <a:cubicBezTo>
                      <a:pt x="453" y="444"/>
                      <a:pt x="453" y="446"/>
                      <a:pt x="453" y="448"/>
                    </a:cubicBezTo>
                    <a:cubicBezTo>
                      <a:pt x="453" y="449"/>
                      <a:pt x="453" y="450"/>
                      <a:pt x="453" y="450"/>
                    </a:cubicBezTo>
                    <a:cubicBezTo>
                      <a:pt x="452" y="451"/>
                      <a:pt x="452" y="451"/>
                      <a:pt x="452" y="451"/>
                    </a:cubicBezTo>
                    <a:cubicBezTo>
                      <a:pt x="451" y="451"/>
                      <a:pt x="449" y="451"/>
                      <a:pt x="448" y="451"/>
                    </a:cubicBezTo>
                    <a:cubicBezTo>
                      <a:pt x="442" y="451"/>
                      <a:pt x="436" y="451"/>
                      <a:pt x="429" y="451"/>
                    </a:cubicBezTo>
                    <a:cubicBezTo>
                      <a:pt x="426" y="451"/>
                      <a:pt x="423" y="452"/>
                      <a:pt x="419" y="454"/>
                    </a:cubicBezTo>
                    <a:cubicBezTo>
                      <a:pt x="409" y="458"/>
                      <a:pt x="405" y="469"/>
                      <a:pt x="406" y="478"/>
                    </a:cubicBezTo>
                    <a:cubicBezTo>
                      <a:pt x="408" y="487"/>
                      <a:pt x="416" y="496"/>
                      <a:pt x="426" y="496"/>
                    </a:cubicBezTo>
                    <a:cubicBezTo>
                      <a:pt x="428" y="496"/>
                      <a:pt x="430" y="497"/>
                      <a:pt x="432" y="497"/>
                    </a:cubicBezTo>
                    <a:cubicBezTo>
                      <a:pt x="461" y="497"/>
                      <a:pt x="490" y="497"/>
                      <a:pt x="518" y="497"/>
                    </a:cubicBezTo>
                    <a:cubicBezTo>
                      <a:pt x="521" y="497"/>
                      <a:pt x="523" y="496"/>
                      <a:pt x="525" y="496"/>
                    </a:cubicBezTo>
                    <a:cubicBezTo>
                      <a:pt x="537" y="495"/>
                      <a:pt x="548" y="483"/>
                      <a:pt x="544" y="468"/>
                    </a:cubicBezTo>
                    <a:cubicBezTo>
                      <a:pt x="541" y="458"/>
                      <a:pt x="532" y="452"/>
                      <a:pt x="523" y="451"/>
                    </a:cubicBezTo>
                    <a:cubicBezTo>
                      <a:pt x="519" y="451"/>
                      <a:pt x="515" y="451"/>
                      <a:pt x="511" y="451"/>
                    </a:cubicBezTo>
                    <a:cubicBezTo>
                      <a:pt x="508" y="451"/>
                      <a:pt x="505" y="451"/>
                      <a:pt x="502" y="451"/>
                    </a:cubicBezTo>
                    <a:cubicBezTo>
                      <a:pt x="501" y="451"/>
                      <a:pt x="499" y="450"/>
                      <a:pt x="499" y="448"/>
                    </a:cubicBezTo>
                    <a:cubicBezTo>
                      <a:pt x="499" y="446"/>
                      <a:pt x="499" y="443"/>
                      <a:pt x="499" y="441"/>
                    </a:cubicBezTo>
                    <a:cubicBezTo>
                      <a:pt x="499" y="417"/>
                      <a:pt x="499" y="394"/>
                      <a:pt x="499" y="370"/>
                    </a:cubicBezTo>
                    <a:cubicBezTo>
                      <a:pt x="499" y="370"/>
                      <a:pt x="499" y="370"/>
                      <a:pt x="499" y="370"/>
                    </a:cubicBezTo>
                    <a:cubicBezTo>
                      <a:pt x="499" y="344"/>
                      <a:pt x="499" y="319"/>
                      <a:pt x="499" y="293"/>
                    </a:cubicBezTo>
                    <a:cubicBezTo>
                      <a:pt x="499" y="292"/>
                      <a:pt x="499" y="291"/>
                      <a:pt x="499" y="290"/>
                    </a:cubicBezTo>
                    <a:cubicBezTo>
                      <a:pt x="499" y="279"/>
                      <a:pt x="490" y="271"/>
                      <a:pt x="480" y="270"/>
                    </a:cubicBezTo>
                    <a:cubicBezTo>
                      <a:pt x="478" y="269"/>
                      <a:pt x="475" y="269"/>
                      <a:pt x="472" y="269"/>
                    </a:cubicBezTo>
                    <a:moveTo>
                      <a:pt x="668" y="269"/>
                    </a:moveTo>
                    <a:cubicBezTo>
                      <a:pt x="656" y="269"/>
                      <a:pt x="644" y="270"/>
                      <a:pt x="632" y="270"/>
                    </a:cubicBezTo>
                    <a:cubicBezTo>
                      <a:pt x="631" y="270"/>
                      <a:pt x="630" y="270"/>
                      <a:pt x="629" y="270"/>
                    </a:cubicBezTo>
                    <a:cubicBezTo>
                      <a:pt x="618" y="270"/>
                      <a:pt x="607" y="279"/>
                      <a:pt x="607" y="293"/>
                    </a:cubicBezTo>
                    <a:cubicBezTo>
                      <a:pt x="607" y="305"/>
                      <a:pt x="618" y="315"/>
                      <a:pt x="628" y="315"/>
                    </a:cubicBezTo>
                    <a:cubicBezTo>
                      <a:pt x="630" y="315"/>
                      <a:pt x="632" y="315"/>
                      <a:pt x="634" y="315"/>
                    </a:cubicBezTo>
                    <a:cubicBezTo>
                      <a:pt x="638" y="315"/>
                      <a:pt x="642" y="315"/>
                      <a:pt x="646" y="315"/>
                    </a:cubicBezTo>
                    <a:cubicBezTo>
                      <a:pt x="647" y="315"/>
                      <a:pt x="647" y="315"/>
                      <a:pt x="648" y="315"/>
                    </a:cubicBezTo>
                    <a:cubicBezTo>
                      <a:pt x="649" y="316"/>
                      <a:pt x="649" y="316"/>
                      <a:pt x="649" y="316"/>
                    </a:cubicBezTo>
                    <a:cubicBezTo>
                      <a:pt x="650" y="319"/>
                      <a:pt x="650" y="322"/>
                      <a:pt x="650" y="325"/>
                    </a:cubicBezTo>
                    <a:cubicBezTo>
                      <a:pt x="650" y="364"/>
                      <a:pt x="650" y="403"/>
                      <a:pt x="650" y="442"/>
                    </a:cubicBezTo>
                    <a:cubicBezTo>
                      <a:pt x="650" y="444"/>
                      <a:pt x="650" y="446"/>
                      <a:pt x="650" y="448"/>
                    </a:cubicBezTo>
                    <a:cubicBezTo>
                      <a:pt x="650" y="449"/>
                      <a:pt x="650" y="450"/>
                      <a:pt x="649" y="450"/>
                    </a:cubicBezTo>
                    <a:cubicBezTo>
                      <a:pt x="648" y="451"/>
                      <a:pt x="648" y="451"/>
                      <a:pt x="648" y="451"/>
                    </a:cubicBezTo>
                    <a:cubicBezTo>
                      <a:pt x="647" y="451"/>
                      <a:pt x="645" y="451"/>
                      <a:pt x="644" y="451"/>
                    </a:cubicBezTo>
                    <a:cubicBezTo>
                      <a:pt x="638" y="451"/>
                      <a:pt x="632" y="451"/>
                      <a:pt x="625" y="451"/>
                    </a:cubicBezTo>
                    <a:cubicBezTo>
                      <a:pt x="622" y="451"/>
                      <a:pt x="619" y="452"/>
                      <a:pt x="616" y="454"/>
                    </a:cubicBezTo>
                    <a:cubicBezTo>
                      <a:pt x="605" y="458"/>
                      <a:pt x="601" y="469"/>
                      <a:pt x="602" y="478"/>
                    </a:cubicBezTo>
                    <a:cubicBezTo>
                      <a:pt x="604" y="487"/>
                      <a:pt x="612" y="496"/>
                      <a:pt x="622" y="496"/>
                    </a:cubicBezTo>
                    <a:cubicBezTo>
                      <a:pt x="624" y="496"/>
                      <a:pt x="626" y="497"/>
                      <a:pt x="628" y="497"/>
                    </a:cubicBezTo>
                    <a:cubicBezTo>
                      <a:pt x="657" y="497"/>
                      <a:pt x="686" y="497"/>
                      <a:pt x="715" y="497"/>
                    </a:cubicBezTo>
                    <a:cubicBezTo>
                      <a:pt x="717" y="497"/>
                      <a:pt x="719" y="496"/>
                      <a:pt x="721" y="496"/>
                    </a:cubicBezTo>
                    <a:cubicBezTo>
                      <a:pt x="733" y="495"/>
                      <a:pt x="744" y="483"/>
                      <a:pt x="740" y="468"/>
                    </a:cubicBezTo>
                    <a:cubicBezTo>
                      <a:pt x="737" y="458"/>
                      <a:pt x="729" y="452"/>
                      <a:pt x="719" y="451"/>
                    </a:cubicBezTo>
                    <a:cubicBezTo>
                      <a:pt x="715" y="451"/>
                      <a:pt x="711" y="451"/>
                      <a:pt x="707" y="451"/>
                    </a:cubicBezTo>
                    <a:cubicBezTo>
                      <a:pt x="704" y="451"/>
                      <a:pt x="701" y="451"/>
                      <a:pt x="699" y="451"/>
                    </a:cubicBezTo>
                    <a:cubicBezTo>
                      <a:pt x="697" y="451"/>
                      <a:pt x="696" y="450"/>
                      <a:pt x="696" y="448"/>
                    </a:cubicBezTo>
                    <a:cubicBezTo>
                      <a:pt x="695" y="446"/>
                      <a:pt x="695" y="443"/>
                      <a:pt x="695" y="441"/>
                    </a:cubicBezTo>
                    <a:cubicBezTo>
                      <a:pt x="695" y="417"/>
                      <a:pt x="695" y="394"/>
                      <a:pt x="695" y="370"/>
                    </a:cubicBezTo>
                    <a:cubicBezTo>
                      <a:pt x="696" y="370"/>
                      <a:pt x="696" y="370"/>
                      <a:pt x="696" y="370"/>
                    </a:cubicBezTo>
                    <a:cubicBezTo>
                      <a:pt x="696" y="344"/>
                      <a:pt x="696" y="319"/>
                      <a:pt x="696" y="293"/>
                    </a:cubicBezTo>
                    <a:cubicBezTo>
                      <a:pt x="696" y="292"/>
                      <a:pt x="696" y="291"/>
                      <a:pt x="696" y="290"/>
                    </a:cubicBezTo>
                    <a:cubicBezTo>
                      <a:pt x="695" y="279"/>
                      <a:pt x="686" y="271"/>
                      <a:pt x="676" y="270"/>
                    </a:cubicBezTo>
                    <a:cubicBezTo>
                      <a:pt x="674" y="269"/>
                      <a:pt x="671" y="269"/>
                      <a:pt x="668" y="269"/>
                    </a:cubicBezTo>
                    <a:moveTo>
                      <a:pt x="33" y="152"/>
                    </a:moveTo>
                    <a:cubicBezTo>
                      <a:pt x="21" y="171"/>
                      <a:pt x="9" y="192"/>
                      <a:pt x="0" y="214"/>
                    </a:cubicBezTo>
                    <a:cubicBezTo>
                      <a:pt x="18" y="214"/>
                      <a:pt x="35" y="214"/>
                      <a:pt x="53" y="214"/>
                    </a:cubicBezTo>
                    <a:cubicBezTo>
                      <a:pt x="55" y="214"/>
                      <a:pt x="57" y="213"/>
                      <a:pt x="60" y="213"/>
                    </a:cubicBezTo>
                    <a:cubicBezTo>
                      <a:pt x="71" y="212"/>
                      <a:pt x="83" y="200"/>
                      <a:pt x="78" y="184"/>
                    </a:cubicBezTo>
                    <a:cubicBezTo>
                      <a:pt x="75" y="175"/>
                      <a:pt x="67" y="169"/>
                      <a:pt x="57" y="168"/>
                    </a:cubicBezTo>
                    <a:cubicBezTo>
                      <a:pt x="53" y="168"/>
                      <a:pt x="49" y="168"/>
                      <a:pt x="45" y="168"/>
                    </a:cubicBezTo>
                    <a:cubicBezTo>
                      <a:pt x="42" y="168"/>
                      <a:pt x="39" y="168"/>
                      <a:pt x="37" y="168"/>
                    </a:cubicBezTo>
                    <a:cubicBezTo>
                      <a:pt x="35" y="168"/>
                      <a:pt x="34" y="167"/>
                      <a:pt x="34" y="165"/>
                    </a:cubicBezTo>
                    <a:cubicBezTo>
                      <a:pt x="33" y="162"/>
                      <a:pt x="33" y="160"/>
                      <a:pt x="33" y="158"/>
                    </a:cubicBezTo>
                    <a:cubicBezTo>
                      <a:pt x="33" y="156"/>
                      <a:pt x="33" y="154"/>
                      <a:pt x="33" y="152"/>
                    </a:cubicBezTo>
                    <a:moveTo>
                      <a:pt x="222" y="0"/>
                    </a:moveTo>
                    <a:cubicBezTo>
                      <a:pt x="200" y="9"/>
                      <a:pt x="179" y="19"/>
                      <a:pt x="158" y="32"/>
                    </a:cubicBezTo>
                    <a:cubicBezTo>
                      <a:pt x="160" y="32"/>
                      <a:pt x="161" y="32"/>
                      <a:pt x="162" y="32"/>
                    </a:cubicBezTo>
                    <a:cubicBezTo>
                      <a:pt x="166" y="32"/>
                      <a:pt x="170" y="32"/>
                      <a:pt x="174" y="32"/>
                    </a:cubicBezTo>
                    <a:cubicBezTo>
                      <a:pt x="175" y="32"/>
                      <a:pt x="176" y="32"/>
                      <a:pt x="177" y="32"/>
                    </a:cubicBezTo>
                    <a:cubicBezTo>
                      <a:pt x="178" y="33"/>
                      <a:pt x="178" y="33"/>
                      <a:pt x="178" y="33"/>
                    </a:cubicBezTo>
                    <a:cubicBezTo>
                      <a:pt x="178" y="36"/>
                      <a:pt x="178" y="39"/>
                      <a:pt x="178" y="41"/>
                    </a:cubicBezTo>
                    <a:cubicBezTo>
                      <a:pt x="178" y="80"/>
                      <a:pt x="178" y="119"/>
                      <a:pt x="178" y="158"/>
                    </a:cubicBezTo>
                    <a:cubicBezTo>
                      <a:pt x="178" y="161"/>
                      <a:pt x="178" y="163"/>
                      <a:pt x="178" y="165"/>
                    </a:cubicBezTo>
                    <a:cubicBezTo>
                      <a:pt x="178" y="166"/>
                      <a:pt x="178" y="166"/>
                      <a:pt x="178" y="167"/>
                    </a:cubicBezTo>
                    <a:cubicBezTo>
                      <a:pt x="177" y="168"/>
                      <a:pt x="177" y="168"/>
                      <a:pt x="177" y="168"/>
                    </a:cubicBezTo>
                    <a:cubicBezTo>
                      <a:pt x="175" y="168"/>
                      <a:pt x="174" y="168"/>
                      <a:pt x="172" y="168"/>
                    </a:cubicBezTo>
                    <a:cubicBezTo>
                      <a:pt x="166" y="168"/>
                      <a:pt x="160" y="168"/>
                      <a:pt x="154" y="168"/>
                    </a:cubicBezTo>
                    <a:cubicBezTo>
                      <a:pt x="151" y="168"/>
                      <a:pt x="147" y="169"/>
                      <a:pt x="144" y="170"/>
                    </a:cubicBezTo>
                    <a:cubicBezTo>
                      <a:pt x="133" y="175"/>
                      <a:pt x="130" y="186"/>
                      <a:pt x="131" y="194"/>
                    </a:cubicBezTo>
                    <a:cubicBezTo>
                      <a:pt x="132" y="204"/>
                      <a:pt x="141" y="213"/>
                      <a:pt x="151" y="213"/>
                    </a:cubicBezTo>
                    <a:cubicBezTo>
                      <a:pt x="153" y="213"/>
                      <a:pt x="155" y="214"/>
                      <a:pt x="156" y="214"/>
                    </a:cubicBezTo>
                    <a:cubicBezTo>
                      <a:pt x="185" y="214"/>
                      <a:pt x="214" y="214"/>
                      <a:pt x="243" y="214"/>
                    </a:cubicBezTo>
                    <a:cubicBezTo>
                      <a:pt x="245" y="214"/>
                      <a:pt x="248" y="213"/>
                      <a:pt x="250" y="213"/>
                    </a:cubicBezTo>
                    <a:cubicBezTo>
                      <a:pt x="261" y="212"/>
                      <a:pt x="273" y="200"/>
                      <a:pt x="268" y="184"/>
                    </a:cubicBezTo>
                    <a:cubicBezTo>
                      <a:pt x="265" y="175"/>
                      <a:pt x="257" y="169"/>
                      <a:pt x="247" y="168"/>
                    </a:cubicBezTo>
                    <a:cubicBezTo>
                      <a:pt x="243" y="168"/>
                      <a:pt x="239" y="168"/>
                      <a:pt x="235" y="168"/>
                    </a:cubicBezTo>
                    <a:cubicBezTo>
                      <a:pt x="233" y="168"/>
                      <a:pt x="230" y="168"/>
                      <a:pt x="227" y="168"/>
                    </a:cubicBezTo>
                    <a:cubicBezTo>
                      <a:pt x="225" y="168"/>
                      <a:pt x="224" y="167"/>
                      <a:pt x="224" y="165"/>
                    </a:cubicBezTo>
                    <a:cubicBezTo>
                      <a:pt x="224" y="162"/>
                      <a:pt x="224" y="160"/>
                      <a:pt x="224" y="158"/>
                    </a:cubicBezTo>
                    <a:cubicBezTo>
                      <a:pt x="224" y="134"/>
                      <a:pt x="224" y="110"/>
                      <a:pt x="224" y="87"/>
                    </a:cubicBezTo>
                    <a:cubicBezTo>
                      <a:pt x="224" y="87"/>
                      <a:pt x="224" y="87"/>
                      <a:pt x="224" y="87"/>
                    </a:cubicBezTo>
                    <a:cubicBezTo>
                      <a:pt x="224" y="61"/>
                      <a:pt x="224" y="35"/>
                      <a:pt x="224" y="10"/>
                    </a:cubicBezTo>
                    <a:cubicBezTo>
                      <a:pt x="224" y="9"/>
                      <a:pt x="224" y="8"/>
                      <a:pt x="224" y="7"/>
                    </a:cubicBezTo>
                    <a:cubicBezTo>
                      <a:pt x="224" y="4"/>
                      <a:pt x="223" y="2"/>
                      <a:pt x="222" y="0"/>
                    </a:cubicBezTo>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83" name="Freeform 1182"/>
              <p:cNvSpPr>
                <a:spLocks noEditPoints="1"/>
              </p:cNvSpPr>
              <p:nvPr/>
            </p:nvSpPr>
            <p:spPr bwMode="auto">
              <a:xfrm>
                <a:off x="4613275" y="65088"/>
                <a:ext cx="633413" cy="628650"/>
              </a:xfrm>
              <a:custGeom>
                <a:avLst/>
                <a:gdLst>
                  <a:gd name="T0" fmla="*/ 488 w 977"/>
                  <a:gd name="T1" fmla="*/ 969 h 969"/>
                  <a:gd name="T2" fmla="*/ 0 w 977"/>
                  <a:gd name="T3" fmla="*/ 484 h 969"/>
                  <a:gd name="T4" fmla="*/ 488 w 977"/>
                  <a:gd name="T5" fmla="*/ 0 h 969"/>
                  <a:gd name="T6" fmla="*/ 977 w 977"/>
                  <a:gd name="T7" fmla="*/ 484 h 969"/>
                  <a:gd name="T8" fmla="*/ 488 w 977"/>
                  <a:gd name="T9" fmla="*/ 969 h 969"/>
                  <a:gd name="T10" fmla="*/ 488 w 977"/>
                  <a:gd name="T11" fmla="*/ 116 h 969"/>
                  <a:gd name="T12" fmla="*/ 115 w 977"/>
                  <a:gd name="T13" fmla="*/ 484 h 969"/>
                  <a:gd name="T14" fmla="*/ 488 w 977"/>
                  <a:gd name="T15" fmla="*/ 853 h 969"/>
                  <a:gd name="T16" fmla="*/ 862 w 977"/>
                  <a:gd name="T17" fmla="*/ 484 h 969"/>
                  <a:gd name="T18" fmla="*/ 488 w 977"/>
                  <a:gd name="T19" fmla="*/ 116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7" h="969">
                    <a:moveTo>
                      <a:pt x="488" y="969"/>
                    </a:moveTo>
                    <a:cubicBezTo>
                      <a:pt x="219" y="969"/>
                      <a:pt x="0" y="751"/>
                      <a:pt x="0" y="484"/>
                    </a:cubicBezTo>
                    <a:cubicBezTo>
                      <a:pt x="0" y="217"/>
                      <a:pt x="219" y="0"/>
                      <a:pt x="488" y="0"/>
                    </a:cubicBezTo>
                    <a:cubicBezTo>
                      <a:pt x="758" y="0"/>
                      <a:pt x="977" y="217"/>
                      <a:pt x="977" y="484"/>
                    </a:cubicBezTo>
                    <a:cubicBezTo>
                      <a:pt x="977" y="751"/>
                      <a:pt x="758" y="969"/>
                      <a:pt x="488" y="969"/>
                    </a:cubicBezTo>
                    <a:close/>
                    <a:moveTo>
                      <a:pt x="488" y="116"/>
                    </a:moveTo>
                    <a:cubicBezTo>
                      <a:pt x="282" y="116"/>
                      <a:pt x="115" y="281"/>
                      <a:pt x="115" y="484"/>
                    </a:cubicBezTo>
                    <a:cubicBezTo>
                      <a:pt x="115" y="688"/>
                      <a:pt x="282" y="853"/>
                      <a:pt x="488" y="853"/>
                    </a:cubicBezTo>
                    <a:cubicBezTo>
                      <a:pt x="695" y="853"/>
                      <a:pt x="862" y="688"/>
                      <a:pt x="862" y="484"/>
                    </a:cubicBezTo>
                    <a:cubicBezTo>
                      <a:pt x="862" y="281"/>
                      <a:pt x="695" y="116"/>
                      <a:pt x="488" y="116"/>
                    </a:cubicBezTo>
                    <a:close/>
                  </a:path>
                </a:pathLst>
              </a:custGeom>
              <a:solidFill>
                <a:srgbClr val="122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84" name="Freeform 1183"/>
              <p:cNvSpPr>
                <a:spLocks/>
              </p:cNvSpPr>
              <p:nvPr/>
            </p:nvSpPr>
            <p:spPr bwMode="auto">
              <a:xfrm>
                <a:off x="5083175" y="538163"/>
                <a:ext cx="339725" cy="323850"/>
              </a:xfrm>
              <a:custGeom>
                <a:avLst/>
                <a:gdLst>
                  <a:gd name="T0" fmla="*/ 444 w 524"/>
                  <a:gd name="T1" fmla="*/ 497 h 497"/>
                  <a:gd name="T2" fmla="*/ 395 w 524"/>
                  <a:gd name="T3" fmla="*/ 478 h 497"/>
                  <a:gd name="T4" fmla="*/ 30 w 524"/>
                  <a:gd name="T5" fmla="*/ 132 h 497"/>
                  <a:gd name="T6" fmla="*/ 27 w 524"/>
                  <a:gd name="T7" fmla="*/ 30 h 497"/>
                  <a:gd name="T8" fmla="*/ 129 w 524"/>
                  <a:gd name="T9" fmla="*/ 27 h 497"/>
                  <a:gd name="T10" fmla="*/ 493 w 524"/>
                  <a:gd name="T11" fmla="*/ 373 h 497"/>
                  <a:gd name="T12" fmla="*/ 496 w 524"/>
                  <a:gd name="T13" fmla="*/ 475 h 497"/>
                  <a:gd name="T14" fmla="*/ 444 w 524"/>
                  <a:gd name="T15" fmla="*/ 497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497">
                    <a:moveTo>
                      <a:pt x="444" y="497"/>
                    </a:moveTo>
                    <a:cubicBezTo>
                      <a:pt x="426" y="497"/>
                      <a:pt x="409" y="491"/>
                      <a:pt x="395" y="478"/>
                    </a:cubicBezTo>
                    <a:cubicBezTo>
                      <a:pt x="30" y="132"/>
                      <a:pt x="30" y="132"/>
                      <a:pt x="30" y="132"/>
                    </a:cubicBezTo>
                    <a:cubicBezTo>
                      <a:pt x="2" y="105"/>
                      <a:pt x="0" y="59"/>
                      <a:pt x="27" y="30"/>
                    </a:cubicBezTo>
                    <a:cubicBezTo>
                      <a:pt x="55" y="1"/>
                      <a:pt x="100" y="0"/>
                      <a:pt x="129" y="27"/>
                    </a:cubicBezTo>
                    <a:cubicBezTo>
                      <a:pt x="493" y="373"/>
                      <a:pt x="493" y="373"/>
                      <a:pt x="493" y="373"/>
                    </a:cubicBezTo>
                    <a:cubicBezTo>
                      <a:pt x="522" y="400"/>
                      <a:pt x="524" y="446"/>
                      <a:pt x="496" y="475"/>
                    </a:cubicBezTo>
                    <a:cubicBezTo>
                      <a:pt x="482" y="490"/>
                      <a:pt x="463" y="497"/>
                      <a:pt x="444" y="497"/>
                    </a:cubicBezTo>
                    <a:close/>
                  </a:path>
                </a:pathLst>
              </a:custGeom>
              <a:solidFill>
                <a:srgbClr val="122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sp>
        <p:nvSpPr>
          <p:cNvPr id="1185" name="Rectangle 1184">
            <a:extLst>
              <a:ext uri="{FF2B5EF4-FFF2-40B4-BE49-F238E27FC236}">
                <a16:creationId xmlns:a16="http://schemas.microsoft.com/office/drawing/2014/main" id="{70462A1D-E196-8049-95BF-85A07ACDD5F5}"/>
              </a:ext>
            </a:extLst>
          </p:cNvPr>
          <p:cNvSpPr/>
          <p:nvPr/>
        </p:nvSpPr>
        <p:spPr>
          <a:xfrm>
            <a:off x="689160" y="3604165"/>
            <a:ext cx="2417824" cy="230832"/>
          </a:xfrm>
          <a:prstGeom prst="rect">
            <a:avLst/>
          </a:prstGeom>
        </p:spPr>
        <p:txBody>
          <a:bodyPr wrap="square" anchor="ctr">
            <a:spAutoFit/>
          </a:bodyPr>
          <a:lstStyle/>
          <a:p>
            <a:pPr algn="ctr">
              <a:lnSpc>
                <a:spcPct val="90000"/>
              </a:lnSpc>
            </a:pPr>
            <a:r>
              <a:rPr lang="en-US" sz="1000" dirty="0">
                <a:solidFill>
                  <a:schemeClr val="bg1"/>
                </a:solidFill>
                <a:latin typeface="+mn-lt"/>
              </a:rPr>
              <a:t> Nexus® Dashboard Insights </a:t>
            </a:r>
          </a:p>
        </p:txBody>
      </p:sp>
      <p:sp>
        <p:nvSpPr>
          <p:cNvPr id="1186" name="Rectangle 1185">
            <a:extLst>
              <a:ext uri="{FF2B5EF4-FFF2-40B4-BE49-F238E27FC236}">
                <a16:creationId xmlns:a16="http://schemas.microsoft.com/office/drawing/2014/main" id="{70462A1D-E196-8049-95BF-85A07ACDD5F5}"/>
              </a:ext>
            </a:extLst>
          </p:cNvPr>
          <p:cNvSpPr/>
          <p:nvPr/>
        </p:nvSpPr>
        <p:spPr>
          <a:xfrm>
            <a:off x="3728501" y="1223197"/>
            <a:ext cx="2417824" cy="258532"/>
          </a:xfrm>
          <a:prstGeom prst="rect">
            <a:avLst/>
          </a:prstGeom>
        </p:spPr>
        <p:txBody>
          <a:bodyPr wrap="square" anchor="ctr">
            <a:spAutoFit/>
          </a:bodyPr>
          <a:lstStyle/>
          <a:p>
            <a:pPr algn="ctr">
              <a:lnSpc>
                <a:spcPct val="90000"/>
              </a:lnSpc>
            </a:pPr>
            <a:r>
              <a:rPr lang="en-US" sz="1200" dirty="0">
                <a:solidFill>
                  <a:srgbClr val="0D274D"/>
                </a:solidFill>
                <a:latin typeface="CiscoSansTT ExtraLight"/>
              </a:rPr>
              <a:t>Apps for NOW platform </a:t>
            </a:r>
          </a:p>
        </p:txBody>
      </p:sp>
      <p:grpSp>
        <p:nvGrpSpPr>
          <p:cNvPr id="1187" name="Group 1186"/>
          <p:cNvGrpSpPr/>
          <p:nvPr/>
        </p:nvGrpSpPr>
        <p:grpSpPr>
          <a:xfrm>
            <a:off x="4568279" y="1524304"/>
            <a:ext cx="738269" cy="977227"/>
            <a:chOff x="2284413" y="1358900"/>
            <a:chExt cx="657225" cy="869951"/>
          </a:xfrm>
        </p:grpSpPr>
        <p:sp>
          <p:nvSpPr>
            <p:cNvPr id="1195" name="Freeform 1194"/>
            <p:cNvSpPr>
              <a:spLocks/>
            </p:cNvSpPr>
            <p:nvPr/>
          </p:nvSpPr>
          <p:spPr bwMode="auto">
            <a:xfrm>
              <a:off x="2513013" y="1624013"/>
              <a:ext cx="63500" cy="103188"/>
            </a:xfrm>
            <a:custGeom>
              <a:avLst/>
              <a:gdLst>
                <a:gd name="T0" fmla="*/ 81 w 98"/>
                <a:gd name="T1" fmla="*/ 126 h 159"/>
                <a:gd name="T2" fmla="*/ 66 w 98"/>
                <a:gd name="T3" fmla="*/ 126 h 159"/>
                <a:gd name="T4" fmla="*/ 66 w 98"/>
                <a:gd name="T5" fmla="*/ 16 h 159"/>
                <a:gd name="T6" fmla="*/ 66 w 98"/>
                <a:gd name="T7" fmla="*/ 16 h 159"/>
                <a:gd name="T8" fmla="*/ 50 w 98"/>
                <a:gd name="T9" fmla="*/ 0 h 159"/>
                <a:gd name="T10" fmla="*/ 19 w 98"/>
                <a:gd name="T11" fmla="*/ 0 h 159"/>
                <a:gd name="T12" fmla="*/ 2 w 98"/>
                <a:gd name="T13" fmla="*/ 16 h 159"/>
                <a:gd name="T14" fmla="*/ 19 w 98"/>
                <a:gd name="T15" fmla="*/ 33 h 159"/>
                <a:gd name="T16" fmla="*/ 33 w 98"/>
                <a:gd name="T17" fmla="*/ 33 h 159"/>
                <a:gd name="T18" fmla="*/ 33 w 98"/>
                <a:gd name="T19" fmla="*/ 126 h 159"/>
                <a:gd name="T20" fmla="*/ 17 w 98"/>
                <a:gd name="T21" fmla="*/ 126 h 159"/>
                <a:gd name="T22" fmla="*/ 0 w 98"/>
                <a:gd name="T23" fmla="*/ 143 h 159"/>
                <a:gd name="T24" fmla="*/ 17 w 98"/>
                <a:gd name="T25" fmla="*/ 159 h 159"/>
                <a:gd name="T26" fmla="*/ 81 w 98"/>
                <a:gd name="T27" fmla="*/ 159 h 159"/>
                <a:gd name="T28" fmla="*/ 98 w 98"/>
                <a:gd name="T29" fmla="*/ 143 h 159"/>
                <a:gd name="T30" fmla="*/ 81 w 98"/>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159">
                  <a:moveTo>
                    <a:pt x="81" y="126"/>
                  </a:moveTo>
                  <a:cubicBezTo>
                    <a:pt x="66" y="126"/>
                    <a:pt x="66" y="126"/>
                    <a:pt x="66" y="126"/>
                  </a:cubicBezTo>
                  <a:cubicBezTo>
                    <a:pt x="66" y="16"/>
                    <a:pt x="66" y="16"/>
                    <a:pt x="66" y="16"/>
                  </a:cubicBezTo>
                  <a:cubicBezTo>
                    <a:pt x="66" y="16"/>
                    <a:pt x="66" y="16"/>
                    <a:pt x="66" y="16"/>
                  </a:cubicBezTo>
                  <a:cubicBezTo>
                    <a:pt x="66" y="7"/>
                    <a:pt x="59" y="0"/>
                    <a:pt x="50" y="0"/>
                  </a:cubicBezTo>
                  <a:cubicBezTo>
                    <a:pt x="19" y="0"/>
                    <a:pt x="19" y="0"/>
                    <a:pt x="19" y="0"/>
                  </a:cubicBezTo>
                  <a:cubicBezTo>
                    <a:pt x="10" y="0"/>
                    <a:pt x="2" y="7"/>
                    <a:pt x="2" y="16"/>
                  </a:cubicBezTo>
                  <a:cubicBezTo>
                    <a:pt x="2" y="25"/>
                    <a:pt x="10" y="33"/>
                    <a:pt x="19" y="33"/>
                  </a:cubicBezTo>
                  <a:cubicBezTo>
                    <a:pt x="33" y="33"/>
                    <a:pt x="33" y="33"/>
                    <a:pt x="33" y="33"/>
                  </a:cubicBezTo>
                  <a:cubicBezTo>
                    <a:pt x="33" y="126"/>
                    <a:pt x="33" y="126"/>
                    <a:pt x="33" y="126"/>
                  </a:cubicBezTo>
                  <a:cubicBezTo>
                    <a:pt x="17" y="126"/>
                    <a:pt x="17" y="126"/>
                    <a:pt x="17" y="126"/>
                  </a:cubicBezTo>
                  <a:cubicBezTo>
                    <a:pt x="8" y="126"/>
                    <a:pt x="0" y="134"/>
                    <a:pt x="0" y="143"/>
                  </a:cubicBezTo>
                  <a:cubicBezTo>
                    <a:pt x="0" y="152"/>
                    <a:pt x="8" y="159"/>
                    <a:pt x="17" y="159"/>
                  </a:cubicBezTo>
                  <a:cubicBezTo>
                    <a:pt x="81" y="159"/>
                    <a:pt x="81" y="159"/>
                    <a:pt x="81" y="159"/>
                  </a:cubicBezTo>
                  <a:cubicBezTo>
                    <a:pt x="90" y="159"/>
                    <a:pt x="98" y="152"/>
                    <a:pt x="98" y="143"/>
                  </a:cubicBezTo>
                  <a:cubicBezTo>
                    <a:pt x="98" y="134"/>
                    <a:pt x="90" y="126"/>
                    <a:pt x="81" y="1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96" name="Freeform 1195"/>
            <p:cNvSpPr>
              <a:spLocks noEditPoints="1"/>
            </p:cNvSpPr>
            <p:nvPr/>
          </p:nvSpPr>
          <p:spPr bwMode="auto">
            <a:xfrm>
              <a:off x="2408238" y="1622425"/>
              <a:ext cx="87313" cy="106363"/>
            </a:xfrm>
            <a:custGeom>
              <a:avLst/>
              <a:gdLst>
                <a:gd name="T0" fmla="*/ 67 w 135"/>
                <a:gd name="T1" fmla="*/ 0 h 163"/>
                <a:gd name="T2" fmla="*/ 0 w 135"/>
                <a:gd name="T3" fmla="*/ 82 h 163"/>
                <a:gd name="T4" fmla="*/ 67 w 135"/>
                <a:gd name="T5" fmla="*/ 163 h 163"/>
                <a:gd name="T6" fmla="*/ 135 w 135"/>
                <a:gd name="T7" fmla="*/ 82 h 163"/>
                <a:gd name="T8" fmla="*/ 67 w 135"/>
                <a:gd name="T9" fmla="*/ 0 h 163"/>
                <a:gd name="T10" fmla="*/ 67 w 135"/>
                <a:gd name="T11" fmla="*/ 130 h 163"/>
                <a:gd name="T12" fmla="*/ 33 w 135"/>
                <a:gd name="T13" fmla="*/ 82 h 163"/>
                <a:gd name="T14" fmla="*/ 67 w 135"/>
                <a:gd name="T15" fmla="*/ 33 h 163"/>
                <a:gd name="T16" fmla="*/ 102 w 135"/>
                <a:gd name="T17" fmla="*/ 82 h 163"/>
                <a:gd name="T18" fmla="*/ 67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7" y="0"/>
                  </a:moveTo>
                  <a:cubicBezTo>
                    <a:pt x="30" y="0"/>
                    <a:pt x="0" y="37"/>
                    <a:pt x="0" y="82"/>
                  </a:cubicBezTo>
                  <a:cubicBezTo>
                    <a:pt x="0" y="127"/>
                    <a:pt x="30" y="163"/>
                    <a:pt x="67" y="163"/>
                  </a:cubicBezTo>
                  <a:cubicBezTo>
                    <a:pt x="104" y="163"/>
                    <a:pt x="135" y="127"/>
                    <a:pt x="135" y="82"/>
                  </a:cubicBezTo>
                  <a:cubicBezTo>
                    <a:pt x="135" y="37"/>
                    <a:pt x="104" y="0"/>
                    <a:pt x="67" y="0"/>
                  </a:cubicBezTo>
                  <a:close/>
                  <a:moveTo>
                    <a:pt x="67" y="130"/>
                  </a:moveTo>
                  <a:cubicBezTo>
                    <a:pt x="48" y="130"/>
                    <a:pt x="33" y="108"/>
                    <a:pt x="33" y="82"/>
                  </a:cubicBezTo>
                  <a:cubicBezTo>
                    <a:pt x="33" y="55"/>
                    <a:pt x="48" y="33"/>
                    <a:pt x="67" y="33"/>
                  </a:cubicBezTo>
                  <a:cubicBezTo>
                    <a:pt x="86" y="33"/>
                    <a:pt x="102" y="55"/>
                    <a:pt x="102" y="82"/>
                  </a:cubicBezTo>
                  <a:cubicBezTo>
                    <a:pt x="102" y="108"/>
                    <a:pt x="86" y="130"/>
                    <a:pt x="67"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97" name="Freeform 1196"/>
            <p:cNvSpPr>
              <a:spLocks/>
            </p:cNvSpPr>
            <p:nvPr/>
          </p:nvSpPr>
          <p:spPr bwMode="auto">
            <a:xfrm>
              <a:off x="2616200" y="1624013"/>
              <a:ext cx="61913" cy="103188"/>
            </a:xfrm>
            <a:custGeom>
              <a:avLst/>
              <a:gdLst>
                <a:gd name="T0" fmla="*/ 81 w 97"/>
                <a:gd name="T1" fmla="*/ 126 h 159"/>
                <a:gd name="T2" fmla="*/ 66 w 97"/>
                <a:gd name="T3" fmla="*/ 126 h 159"/>
                <a:gd name="T4" fmla="*/ 66 w 97"/>
                <a:gd name="T5" fmla="*/ 16 h 159"/>
                <a:gd name="T6" fmla="*/ 66 w 97"/>
                <a:gd name="T7" fmla="*/ 16 h 159"/>
                <a:gd name="T8" fmla="*/ 49 w 97"/>
                <a:gd name="T9" fmla="*/ 0 h 159"/>
                <a:gd name="T10" fmla="*/ 19 w 97"/>
                <a:gd name="T11" fmla="*/ 0 h 159"/>
                <a:gd name="T12" fmla="*/ 2 w 97"/>
                <a:gd name="T13" fmla="*/ 16 h 159"/>
                <a:gd name="T14" fmla="*/ 19 w 97"/>
                <a:gd name="T15" fmla="*/ 33 h 159"/>
                <a:gd name="T16" fmla="*/ 33 w 97"/>
                <a:gd name="T17" fmla="*/ 33 h 159"/>
                <a:gd name="T18" fmla="*/ 33 w 97"/>
                <a:gd name="T19" fmla="*/ 126 h 159"/>
                <a:gd name="T20" fmla="*/ 17 w 97"/>
                <a:gd name="T21" fmla="*/ 126 h 159"/>
                <a:gd name="T22" fmla="*/ 0 w 97"/>
                <a:gd name="T23" fmla="*/ 143 h 159"/>
                <a:gd name="T24" fmla="*/ 17 w 97"/>
                <a:gd name="T25" fmla="*/ 159 h 159"/>
                <a:gd name="T26" fmla="*/ 81 w 97"/>
                <a:gd name="T27" fmla="*/ 159 h 159"/>
                <a:gd name="T28" fmla="*/ 97 w 97"/>
                <a:gd name="T29" fmla="*/ 143 h 159"/>
                <a:gd name="T30" fmla="*/ 81 w 97"/>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159">
                  <a:moveTo>
                    <a:pt x="81" y="126"/>
                  </a:moveTo>
                  <a:cubicBezTo>
                    <a:pt x="66" y="126"/>
                    <a:pt x="66" y="126"/>
                    <a:pt x="66" y="126"/>
                  </a:cubicBezTo>
                  <a:cubicBezTo>
                    <a:pt x="66" y="16"/>
                    <a:pt x="66" y="16"/>
                    <a:pt x="66" y="16"/>
                  </a:cubicBezTo>
                  <a:cubicBezTo>
                    <a:pt x="66" y="16"/>
                    <a:pt x="66" y="16"/>
                    <a:pt x="66" y="16"/>
                  </a:cubicBezTo>
                  <a:cubicBezTo>
                    <a:pt x="66" y="7"/>
                    <a:pt x="58" y="0"/>
                    <a:pt x="49" y="0"/>
                  </a:cubicBezTo>
                  <a:cubicBezTo>
                    <a:pt x="19" y="0"/>
                    <a:pt x="19" y="0"/>
                    <a:pt x="19" y="0"/>
                  </a:cubicBezTo>
                  <a:cubicBezTo>
                    <a:pt x="10" y="0"/>
                    <a:pt x="2" y="7"/>
                    <a:pt x="2" y="16"/>
                  </a:cubicBezTo>
                  <a:cubicBezTo>
                    <a:pt x="2" y="25"/>
                    <a:pt x="10" y="33"/>
                    <a:pt x="19" y="33"/>
                  </a:cubicBezTo>
                  <a:cubicBezTo>
                    <a:pt x="33" y="33"/>
                    <a:pt x="33" y="33"/>
                    <a:pt x="33" y="33"/>
                  </a:cubicBezTo>
                  <a:cubicBezTo>
                    <a:pt x="33" y="126"/>
                    <a:pt x="33" y="126"/>
                    <a:pt x="33" y="126"/>
                  </a:cubicBezTo>
                  <a:cubicBezTo>
                    <a:pt x="17" y="126"/>
                    <a:pt x="17" y="126"/>
                    <a:pt x="17" y="126"/>
                  </a:cubicBezTo>
                  <a:cubicBezTo>
                    <a:pt x="8" y="126"/>
                    <a:pt x="0" y="134"/>
                    <a:pt x="0" y="143"/>
                  </a:cubicBezTo>
                  <a:cubicBezTo>
                    <a:pt x="0" y="152"/>
                    <a:pt x="8" y="159"/>
                    <a:pt x="17" y="159"/>
                  </a:cubicBezTo>
                  <a:cubicBezTo>
                    <a:pt x="81" y="159"/>
                    <a:pt x="81" y="159"/>
                    <a:pt x="81" y="159"/>
                  </a:cubicBezTo>
                  <a:cubicBezTo>
                    <a:pt x="90" y="159"/>
                    <a:pt x="97" y="152"/>
                    <a:pt x="97" y="143"/>
                  </a:cubicBezTo>
                  <a:cubicBezTo>
                    <a:pt x="97" y="134"/>
                    <a:pt x="90" y="126"/>
                    <a:pt x="81" y="1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98" name="Freeform 1197"/>
            <p:cNvSpPr>
              <a:spLocks/>
            </p:cNvSpPr>
            <p:nvPr/>
          </p:nvSpPr>
          <p:spPr bwMode="auto">
            <a:xfrm>
              <a:off x="2417763" y="1497013"/>
              <a:ext cx="63500" cy="103188"/>
            </a:xfrm>
            <a:custGeom>
              <a:avLst/>
              <a:gdLst>
                <a:gd name="T0" fmla="*/ 16 w 97"/>
                <a:gd name="T1" fmla="*/ 126 h 159"/>
                <a:gd name="T2" fmla="*/ 0 w 97"/>
                <a:gd name="T3" fmla="*/ 143 h 159"/>
                <a:gd name="T4" fmla="*/ 16 w 97"/>
                <a:gd name="T5" fmla="*/ 159 h 159"/>
                <a:gd name="T6" fmla="*/ 81 w 97"/>
                <a:gd name="T7" fmla="*/ 159 h 159"/>
                <a:gd name="T8" fmla="*/ 97 w 97"/>
                <a:gd name="T9" fmla="*/ 143 h 159"/>
                <a:gd name="T10" fmla="*/ 81 w 97"/>
                <a:gd name="T11" fmla="*/ 126 h 159"/>
                <a:gd name="T12" fmla="*/ 66 w 97"/>
                <a:gd name="T13" fmla="*/ 126 h 159"/>
                <a:gd name="T14" fmla="*/ 66 w 97"/>
                <a:gd name="T15" fmla="*/ 16 h 159"/>
                <a:gd name="T16" fmla="*/ 66 w 97"/>
                <a:gd name="T17" fmla="*/ 16 h 159"/>
                <a:gd name="T18" fmla="*/ 49 w 97"/>
                <a:gd name="T19" fmla="*/ 0 h 159"/>
                <a:gd name="T20" fmla="*/ 19 w 97"/>
                <a:gd name="T21" fmla="*/ 0 h 159"/>
                <a:gd name="T22" fmla="*/ 2 w 97"/>
                <a:gd name="T23" fmla="*/ 16 h 159"/>
                <a:gd name="T24" fmla="*/ 19 w 97"/>
                <a:gd name="T25" fmla="*/ 33 h 159"/>
                <a:gd name="T26" fmla="*/ 33 w 97"/>
                <a:gd name="T27" fmla="*/ 33 h 159"/>
                <a:gd name="T28" fmla="*/ 33 w 97"/>
                <a:gd name="T29" fmla="*/ 126 h 159"/>
                <a:gd name="T30" fmla="*/ 16 w 97"/>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159">
                  <a:moveTo>
                    <a:pt x="16" y="126"/>
                  </a:moveTo>
                  <a:cubicBezTo>
                    <a:pt x="7" y="126"/>
                    <a:pt x="0" y="134"/>
                    <a:pt x="0" y="143"/>
                  </a:cubicBezTo>
                  <a:cubicBezTo>
                    <a:pt x="0" y="152"/>
                    <a:pt x="7" y="159"/>
                    <a:pt x="16" y="159"/>
                  </a:cubicBezTo>
                  <a:cubicBezTo>
                    <a:pt x="81" y="159"/>
                    <a:pt x="81" y="159"/>
                    <a:pt x="81" y="159"/>
                  </a:cubicBezTo>
                  <a:cubicBezTo>
                    <a:pt x="90" y="159"/>
                    <a:pt x="97" y="152"/>
                    <a:pt x="97" y="143"/>
                  </a:cubicBezTo>
                  <a:cubicBezTo>
                    <a:pt x="97" y="134"/>
                    <a:pt x="90" y="126"/>
                    <a:pt x="81" y="126"/>
                  </a:cubicBezTo>
                  <a:cubicBezTo>
                    <a:pt x="66" y="126"/>
                    <a:pt x="66" y="126"/>
                    <a:pt x="66" y="126"/>
                  </a:cubicBezTo>
                  <a:cubicBezTo>
                    <a:pt x="66" y="16"/>
                    <a:pt x="66" y="16"/>
                    <a:pt x="66" y="16"/>
                  </a:cubicBezTo>
                  <a:cubicBezTo>
                    <a:pt x="66" y="16"/>
                    <a:pt x="66" y="16"/>
                    <a:pt x="66" y="16"/>
                  </a:cubicBezTo>
                  <a:cubicBezTo>
                    <a:pt x="66" y="7"/>
                    <a:pt x="58" y="0"/>
                    <a:pt x="49" y="0"/>
                  </a:cubicBezTo>
                  <a:cubicBezTo>
                    <a:pt x="19" y="0"/>
                    <a:pt x="19" y="0"/>
                    <a:pt x="19" y="0"/>
                  </a:cubicBezTo>
                  <a:cubicBezTo>
                    <a:pt x="9" y="0"/>
                    <a:pt x="2" y="7"/>
                    <a:pt x="2" y="16"/>
                  </a:cubicBezTo>
                  <a:cubicBezTo>
                    <a:pt x="2" y="25"/>
                    <a:pt x="9" y="33"/>
                    <a:pt x="19" y="33"/>
                  </a:cubicBezTo>
                  <a:cubicBezTo>
                    <a:pt x="33" y="33"/>
                    <a:pt x="33" y="33"/>
                    <a:pt x="33" y="33"/>
                  </a:cubicBezTo>
                  <a:cubicBezTo>
                    <a:pt x="33" y="126"/>
                    <a:pt x="33" y="126"/>
                    <a:pt x="33" y="126"/>
                  </a:cubicBezTo>
                  <a:lnTo>
                    <a:pt x="16" y="126"/>
                  </a:ln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99" name="Freeform 1198"/>
            <p:cNvSpPr>
              <a:spLocks/>
            </p:cNvSpPr>
            <p:nvPr/>
          </p:nvSpPr>
          <p:spPr bwMode="auto">
            <a:xfrm>
              <a:off x="2320925" y="1497013"/>
              <a:ext cx="63500" cy="103188"/>
            </a:xfrm>
            <a:custGeom>
              <a:avLst/>
              <a:gdLst>
                <a:gd name="T0" fmla="*/ 81 w 98"/>
                <a:gd name="T1" fmla="*/ 126 h 159"/>
                <a:gd name="T2" fmla="*/ 66 w 98"/>
                <a:gd name="T3" fmla="*/ 126 h 159"/>
                <a:gd name="T4" fmla="*/ 66 w 98"/>
                <a:gd name="T5" fmla="*/ 16 h 159"/>
                <a:gd name="T6" fmla="*/ 66 w 98"/>
                <a:gd name="T7" fmla="*/ 16 h 159"/>
                <a:gd name="T8" fmla="*/ 50 w 98"/>
                <a:gd name="T9" fmla="*/ 0 h 159"/>
                <a:gd name="T10" fmla="*/ 19 w 98"/>
                <a:gd name="T11" fmla="*/ 0 h 159"/>
                <a:gd name="T12" fmla="*/ 2 w 98"/>
                <a:gd name="T13" fmla="*/ 16 h 159"/>
                <a:gd name="T14" fmla="*/ 19 w 98"/>
                <a:gd name="T15" fmla="*/ 33 h 159"/>
                <a:gd name="T16" fmla="*/ 33 w 98"/>
                <a:gd name="T17" fmla="*/ 33 h 159"/>
                <a:gd name="T18" fmla="*/ 33 w 98"/>
                <a:gd name="T19" fmla="*/ 126 h 159"/>
                <a:gd name="T20" fmla="*/ 17 w 98"/>
                <a:gd name="T21" fmla="*/ 126 h 159"/>
                <a:gd name="T22" fmla="*/ 0 w 98"/>
                <a:gd name="T23" fmla="*/ 143 h 159"/>
                <a:gd name="T24" fmla="*/ 17 w 98"/>
                <a:gd name="T25" fmla="*/ 159 h 159"/>
                <a:gd name="T26" fmla="*/ 81 w 98"/>
                <a:gd name="T27" fmla="*/ 159 h 159"/>
                <a:gd name="T28" fmla="*/ 98 w 98"/>
                <a:gd name="T29" fmla="*/ 143 h 159"/>
                <a:gd name="T30" fmla="*/ 81 w 98"/>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159">
                  <a:moveTo>
                    <a:pt x="81" y="126"/>
                  </a:moveTo>
                  <a:cubicBezTo>
                    <a:pt x="66" y="126"/>
                    <a:pt x="66" y="126"/>
                    <a:pt x="66" y="126"/>
                  </a:cubicBezTo>
                  <a:cubicBezTo>
                    <a:pt x="66" y="16"/>
                    <a:pt x="66" y="16"/>
                    <a:pt x="66" y="16"/>
                  </a:cubicBezTo>
                  <a:cubicBezTo>
                    <a:pt x="66" y="16"/>
                    <a:pt x="66" y="16"/>
                    <a:pt x="66" y="16"/>
                  </a:cubicBezTo>
                  <a:cubicBezTo>
                    <a:pt x="66" y="7"/>
                    <a:pt x="59" y="0"/>
                    <a:pt x="50" y="0"/>
                  </a:cubicBezTo>
                  <a:cubicBezTo>
                    <a:pt x="19" y="0"/>
                    <a:pt x="19" y="0"/>
                    <a:pt x="19" y="0"/>
                  </a:cubicBezTo>
                  <a:cubicBezTo>
                    <a:pt x="10" y="0"/>
                    <a:pt x="2" y="7"/>
                    <a:pt x="2" y="16"/>
                  </a:cubicBezTo>
                  <a:cubicBezTo>
                    <a:pt x="2" y="25"/>
                    <a:pt x="10" y="33"/>
                    <a:pt x="19" y="33"/>
                  </a:cubicBezTo>
                  <a:cubicBezTo>
                    <a:pt x="33" y="33"/>
                    <a:pt x="33" y="33"/>
                    <a:pt x="33" y="33"/>
                  </a:cubicBezTo>
                  <a:cubicBezTo>
                    <a:pt x="33" y="126"/>
                    <a:pt x="33" y="126"/>
                    <a:pt x="33" y="126"/>
                  </a:cubicBezTo>
                  <a:cubicBezTo>
                    <a:pt x="17" y="126"/>
                    <a:pt x="17" y="126"/>
                    <a:pt x="17" y="126"/>
                  </a:cubicBezTo>
                  <a:cubicBezTo>
                    <a:pt x="8" y="126"/>
                    <a:pt x="0" y="134"/>
                    <a:pt x="0" y="143"/>
                  </a:cubicBezTo>
                  <a:cubicBezTo>
                    <a:pt x="0" y="152"/>
                    <a:pt x="8" y="159"/>
                    <a:pt x="17" y="159"/>
                  </a:cubicBezTo>
                  <a:cubicBezTo>
                    <a:pt x="81" y="159"/>
                    <a:pt x="81" y="159"/>
                    <a:pt x="81" y="159"/>
                  </a:cubicBezTo>
                  <a:cubicBezTo>
                    <a:pt x="90" y="159"/>
                    <a:pt x="98" y="152"/>
                    <a:pt x="98" y="143"/>
                  </a:cubicBezTo>
                  <a:cubicBezTo>
                    <a:pt x="98" y="134"/>
                    <a:pt x="90" y="126"/>
                    <a:pt x="81" y="1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0" name="Freeform 1199"/>
            <p:cNvSpPr>
              <a:spLocks noEditPoints="1"/>
            </p:cNvSpPr>
            <p:nvPr/>
          </p:nvSpPr>
          <p:spPr bwMode="auto">
            <a:xfrm>
              <a:off x="2498725" y="1495425"/>
              <a:ext cx="87313" cy="106363"/>
            </a:xfrm>
            <a:custGeom>
              <a:avLst/>
              <a:gdLst>
                <a:gd name="T0" fmla="*/ 68 w 135"/>
                <a:gd name="T1" fmla="*/ 0 h 163"/>
                <a:gd name="T2" fmla="*/ 0 w 135"/>
                <a:gd name="T3" fmla="*/ 81 h 163"/>
                <a:gd name="T4" fmla="*/ 68 w 135"/>
                <a:gd name="T5" fmla="*/ 163 h 163"/>
                <a:gd name="T6" fmla="*/ 135 w 135"/>
                <a:gd name="T7" fmla="*/ 81 h 163"/>
                <a:gd name="T8" fmla="*/ 68 w 135"/>
                <a:gd name="T9" fmla="*/ 0 h 163"/>
                <a:gd name="T10" fmla="*/ 68 w 135"/>
                <a:gd name="T11" fmla="*/ 130 h 163"/>
                <a:gd name="T12" fmla="*/ 33 w 135"/>
                <a:gd name="T13" fmla="*/ 81 h 163"/>
                <a:gd name="T14" fmla="*/ 68 w 135"/>
                <a:gd name="T15" fmla="*/ 33 h 163"/>
                <a:gd name="T16" fmla="*/ 102 w 135"/>
                <a:gd name="T17" fmla="*/ 81 h 163"/>
                <a:gd name="T18" fmla="*/ 68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8" y="0"/>
                  </a:moveTo>
                  <a:cubicBezTo>
                    <a:pt x="30" y="0"/>
                    <a:pt x="0" y="36"/>
                    <a:pt x="0" y="81"/>
                  </a:cubicBezTo>
                  <a:cubicBezTo>
                    <a:pt x="0" y="126"/>
                    <a:pt x="30" y="163"/>
                    <a:pt x="68" y="163"/>
                  </a:cubicBezTo>
                  <a:cubicBezTo>
                    <a:pt x="105" y="163"/>
                    <a:pt x="135" y="126"/>
                    <a:pt x="135" y="81"/>
                  </a:cubicBezTo>
                  <a:cubicBezTo>
                    <a:pt x="135" y="36"/>
                    <a:pt x="105" y="0"/>
                    <a:pt x="68" y="0"/>
                  </a:cubicBezTo>
                  <a:close/>
                  <a:moveTo>
                    <a:pt x="68" y="130"/>
                  </a:moveTo>
                  <a:cubicBezTo>
                    <a:pt x="49" y="130"/>
                    <a:pt x="33" y="108"/>
                    <a:pt x="33" y="81"/>
                  </a:cubicBezTo>
                  <a:cubicBezTo>
                    <a:pt x="33" y="55"/>
                    <a:pt x="49" y="33"/>
                    <a:pt x="68" y="33"/>
                  </a:cubicBezTo>
                  <a:cubicBezTo>
                    <a:pt x="86" y="33"/>
                    <a:pt x="102" y="55"/>
                    <a:pt x="102" y="81"/>
                  </a:cubicBezTo>
                  <a:cubicBezTo>
                    <a:pt x="102" y="108"/>
                    <a:pt x="86" y="130"/>
                    <a:pt x="68"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1" name="Freeform 1200"/>
            <p:cNvSpPr>
              <a:spLocks/>
            </p:cNvSpPr>
            <p:nvPr/>
          </p:nvSpPr>
          <p:spPr bwMode="auto">
            <a:xfrm>
              <a:off x="2724150" y="1497013"/>
              <a:ext cx="63500" cy="103188"/>
            </a:xfrm>
            <a:custGeom>
              <a:avLst/>
              <a:gdLst>
                <a:gd name="T0" fmla="*/ 66 w 98"/>
                <a:gd name="T1" fmla="*/ 16 h 159"/>
                <a:gd name="T2" fmla="*/ 66 w 98"/>
                <a:gd name="T3" fmla="*/ 16 h 159"/>
                <a:gd name="T4" fmla="*/ 49 w 98"/>
                <a:gd name="T5" fmla="*/ 0 h 159"/>
                <a:gd name="T6" fmla="*/ 19 w 98"/>
                <a:gd name="T7" fmla="*/ 0 h 159"/>
                <a:gd name="T8" fmla="*/ 2 w 98"/>
                <a:gd name="T9" fmla="*/ 16 h 159"/>
                <a:gd name="T10" fmla="*/ 19 w 98"/>
                <a:gd name="T11" fmla="*/ 33 h 159"/>
                <a:gd name="T12" fmla="*/ 33 w 98"/>
                <a:gd name="T13" fmla="*/ 33 h 159"/>
                <a:gd name="T14" fmla="*/ 33 w 98"/>
                <a:gd name="T15" fmla="*/ 126 h 159"/>
                <a:gd name="T16" fmla="*/ 17 w 98"/>
                <a:gd name="T17" fmla="*/ 126 h 159"/>
                <a:gd name="T18" fmla="*/ 0 w 98"/>
                <a:gd name="T19" fmla="*/ 143 h 159"/>
                <a:gd name="T20" fmla="*/ 17 w 98"/>
                <a:gd name="T21" fmla="*/ 159 h 159"/>
                <a:gd name="T22" fmla="*/ 81 w 98"/>
                <a:gd name="T23" fmla="*/ 159 h 159"/>
                <a:gd name="T24" fmla="*/ 98 w 98"/>
                <a:gd name="T25" fmla="*/ 143 h 159"/>
                <a:gd name="T26" fmla="*/ 81 w 98"/>
                <a:gd name="T27" fmla="*/ 126 h 159"/>
                <a:gd name="T28" fmla="*/ 66 w 98"/>
                <a:gd name="T29" fmla="*/ 126 h 159"/>
                <a:gd name="T30" fmla="*/ 66 w 98"/>
                <a:gd name="T31"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159">
                  <a:moveTo>
                    <a:pt x="66" y="16"/>
                  </a:moveTo>
                  <a:cubicBezTo>
                    <a:pt x="66" y="16"/>
                    <a:pt x="66" y="16"/>
                    <a:pt x="66" y="16"/>
                  </a:cubicBezTo>
                  <a:cubicBezTo>
                    <a:pt x="66" y="7"/>
                    <a:pt x="59" y="0"/>
                    <a:pt x="49" y="0"/>
                  </a:cubicBezTo>
                  <a:cubicBezTo>
                    <a:pt x="19" y="0"/>
                    <a:pt x="19" y="0"/>
                    <a:pt x="19" y="0"/>
                  </a:cubicBezTo>
                  <a:cubicBezTo>
                    <a:pt x="10" y="0"/>
                    <a:pt x="2" y="7"/>
                    <a:pt x="2" y="16"/>
                  </a:cubicBezTo>
                  <a:cubicBezTo>
                    <a:pt x="2" y="25"/>
                    <a:pt x="10" y="33"/>
                    <a:pt x="19" y="33"/>
                  </a:cubicBezTo>
                  <a:cubicBezTo>
                    <a:pt x="33" y="33"/>
                    <a:pt x="33" y="33"/>
                    <a:pt x="33" y="33"/>
                  </a:cubicBezTo>
                  <a:cubicBezTo>
                    <a:pt x="33" y="126"/>
                    <a:pt x="33" y="126"/>
                    <a:pt x="33" y="126"/>
                  </a:cubicBezTo>
                  <a:cubicBezTo>
                    <a:pt x="17" y="126"/>
                    <a:pt x="17" y="126"/>
                    <a:pt x="17" y="126"/>
                  </a:cubicBezTo>
                  <a:cubicBezTo>
                    <a:pt x="8" y="126"/>
                    <a:pt x="0" y="134"/>
                    <a:pt x="0" y="143"/>
                  </a:cubicBezTo>
                  <a:cubicBezTo>
                    <a:pt x="0" y="152"/>
                    <a:pt x="8" y="159"/>
                    <a:pt x="17" y="159"/>
                  </a:cubicBezTo>
                  <a:cubicBezTo>
                    <a:pt x="81" y="159"/>
                    <a:pt x="81" y="159"/>
                    <a:pt x="81" y="159"/>
                  </a:cubicBezTo>
                  <a:cubicBezTo>
                    <a:pt x="90" y="159"/>
                    <a:pt x="98" y="152"/>
                    <a:pt x="98" y="143"/>
                  </a:cubicBezTo>
                  <a:cubicBezTo>
                    <a:pt x="98" y="134"/>
                    <a:pt x="90" y="126"/>
                    <a:pt x="81" y="126"/>
                  </a:cubicBezTo>
                  <a:cubicBezTo>
                    <a:pt x="66" y="126"/>
                    <a:pt x="66" y="126"/>
                    <a:pt x="66" y="126"/>
                  </a:cubicBezTo>
                  <a:lnTo>
                    <a:pt x="66" y="16"/>
                  </a:ln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2" name="Freeform 1201"/>
            <p:cNvSpPr>
              <a:spLocks noEditPoints="1"/>
            </p:cNvSpPr>
            <p:nvPr/>
          </p:nvSpPr>
          <p:spPr bwMode="auto">
            <a:xfrm>
              <a:off x="2398713" y="1358900"/>
              <a:ext cx="87313" cy="104775"/>
            </a:xfrm>
            <a:custGeom>
              <a:avLst/>
              <a:gdLst>
                <a:gd name="T0" fmla="*/ 67 w 135"/>
                <a:gd name="T1" fmla="*/ 163 h 163"/>
                <a:gd name="T2" fmla="*/ 135 w 135"/>
                <a:gd name="T3" fmla="*/ 82 h 163"/>
                <a:gd name="T4" fmla="*/ 67 w 135"/>
                <a:gd name="T5" fmla="*/ 0 h 163"/>
                <a:gd name="T6" fmla="*/ 0 w 135"/>
                <a:gd name="T7" fmla="*/ 82 h 163"/>
                <a:gd name="T8" fmla="*/ 67 w 135"/>
                <a:gd name="T9" fmla="*/ 163 h 163"/>
                <a:gd name="T10" fmla="*/ 67 w 135"/>
                <a:gd name="T11" fmla="*/ 33 h 163"/>
                <a:gd name="T12" fmla="*/ 102 w 135"/>
                <a:gd name="T13" fmla="*/ 82 h 163"/>
                <a:gd name="T14" fmla="*/ 67 w 135"/>
                <a:gd name="T15" fmla="*/ 130 h 163"/>
                <a:gd name="T16" fmla="*/ 33 w 135"/>
                <a:gd name="T17" fmla="*/ 82 h 163"/>
                <a:gd name="T18" fmla="*/ 67 w 135"/>
                <a:gd name="T19" fmla="*/ 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7" y="163"/>
                  </a:moveTo>
                  <a:cubicBezTo>
                    <a:pt x="104" y="163"/>
                    <a:pt x="135" y="127"/>
                    <a:pt x="135" y="82"/>
                  </a:cubicBezTo>
                  <a:cubicBezTo>
                    <a:pt x="135" y="37"/>
                    <a:pt x="104" y="0"/>
                    <a:pt x="67" y="0"/>
                  </a:cubicBezTo>
                  <a:cubicBezTo>
                    <a:pt x="30" y="0"/>
                    <a:pt x="0" y="37"/>
                    <a:pt x="0" y="82"/>
                  </a:cubicBezTo>
                  <a:cubicBezTo>
                    <a:pt x="0" y="127"/>
                    <a:pt x="30" y="163"/>
                    <a:pt x="67" y="163"/>
                  </a:cubicBezTo>
                  <a:close/>
                  <a:moveTo>
                    <a:pt x="67" y="33"/>
                  </a:moveTo>
                  <a:cubicBezTo>
                    <a:pt x="86" y="33"/>
                    <a:pt x="102" y="55"/>
                    <a:pt x="102" y="82"/>
                  </a:cubicBezTo>
                  <a:cubicBezTo>
                    <a:pt x="102" y="108"/>
                    <a:pt x="86" y="130"/>
                    <a:pt x="67" y="130"/>
                  </a:cubicBezTo>
                  <a:cubicBezTo>
                    <a:pt x="48" y="130"/>
                    <a:pt x="33" y="108"/>
                    <a:pt x="33" y="82"/>
                  </a:cubicBezTo>
                  <a:cubicBezTo>
                    <a:pt x="33" y="55"/>
                    <a:pt x="48" y="33"/>
                    <a:pt x="67" y="33"/>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3" name="Freeform 1202"/>
            <p:cNvSpPr>
              <a:spLocks/>
            </p:cNvSpPr>
            <p:nvPr/>
          </p:nvSpPr>
          <p:spPr bwMode="auto">
            <a:xfrm>
              <a:off x="2514600" y="1360488"/>
              <a:ext cx="63500" cy="103188"/>
            </a:xfrm>
            <a:custGeom>
              <a:avLst/>
              <a:gdLst>
                <a:gd name="T0" fmla="*/ 16 w 97"/>
                <a:gd name="T1" fmla="*/ 126 h 159"/>
                <a:gd name="T2" fmla="*/ 0 w 97"/>
                <a:gd name="T3" fmla="*/ 143 h 159"/>
                <a:gd name="T4" fmla="*/ 16 w 97"/>
                <a:gd name="T5" fmla="*/ 159 h 159"/>
                <a:gd name="T6" fmla="*/ 81 w 97"/>
                <a:gd name="T7" fmla="*/ 159 h 159"/>
                <a:gd name="T8" fmla="*/ 97 w 97"/>
                <a:gd name="T9" fmla="*/ 143 h 159"/>
                <a:gd name="T10" fmla="*/ 81 w 97"/>
                <a:gd name="T11" fmla="*/ 126 h 159"/>
                <a:gd name="T12" fmla="*/ 66 w 97"/>
                <a:gd name="T13" fmla="*/ 126 h 159"/>
                <a:gd name="T14" fmla="*/ 66 w 97"/>
                <a:gd name="T15" fmla="*/ 16 h 159"/>
                <a:gd name="T16" fmla="*/ 66 w 97"/>
                <a:gd name="T17" fmla="*/ 16 h 159"/>
                <a:gd name="T18" fmla="*/ 49 w 97"/>
                <a:gd name="T19" fmla="*/ 0 h 159"/>
                <a:gd name="T20" fmla="*/ 19 w 97"/>
                <a:gd name="T21" fmla="*/ 0 h 159"/>
                <a:gd name="T22" fmla="*/ 2 w 97"/>
                <a:gd name="T23" fmla="*/ 16 h 159"/>
                <a:gd name="T24" fmla="*/ 19 w 97"/>
                <a:gd name="T25" fmla="*/ 33 h 159"/>
                <a:gd name="T26" fmla="*/ 33 w 97"/>
                <a:gd name="T27" fmla="*/ 33 h 159"/>
                <a:gd name="T28" fmla="*/ 33 w 97"/>
                <a:gd name="T29" fmla="*/ 126 h 159"/>
                <a:gd name="T30" fmla="*/ 16 w 97"/>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159">
                  <a:moveTo>
                    <a:pt x="16" y="126"/>
                  </a:moveTo>
                  <a:cubicBezTo>
                    <a:pt x="7" y="126"/>
                    <a:pt x="0" y="134"/>
                    <a:pt x="0" y="143"/>
                  </a:cubicBezTo>
                  <a:cubicBezTo>
                    <a:pt x="0" y="152"/>
                    <a:pt x="7" y="159"/>
                    <a:pt x="16" y="159"/>
                  </a:cubicBezTo>
                  <a:cubicBezTo>
                    <a:pt x="81" y="159"/>
                    <a:pt x="81" y="159"/>
                    <a:pt x="81" y="159"/>
                  </a:cubicBezTo>
                  <a:cubicBezTo>
                    <a:pt x="90" y="159"/>
                    <a:pt x="97" y="152"/>
                    <a:pt x="97" y="143"/>
                  </a:cubicBezTo>
                  <a:cubicBezTo>
                    <a:pt x="97" y="134"/>
                    <a:pt x="90" y="126"/>
                    <a:pt x="81" y="126"/>
                  </a:cubicBezTo>
                  <a:cubicBezTo>
                    <a:pt x="66" y="126"/>
                    <a:pt x="66" y="126"/>
                    <a:pt x="66" y="126"/>
                  </a:cubicBezTo>
                  <a:cubicBezTo>
                    <a:pt x="66" y="16"/>
                    <a:pt x="66" y="16"/>
                    <a:pt x="66" y="16"/>
                  </a:cubicBezTo>
                  <a:cubicBezTo>
                    <a:pt x="66" y="16"/>
                    <a:pt x="66" y="16"/>
                    <a:pt x="66" y="16"/>
                  </a:cubicBezTo>
                  <a:cubicBezTo>
                    <a:pt x="66" y="7"/>
                    <a:pt x="58" y="0"/>
                    <a:pt x="49" y="0"/>
                  </a:cubicBezTo>
                  <a:cubicBezTo>
                    <a:pt x="19" y="0"/>
                    <a:pt x="19" y="0"/>
                    <a:pt x="19" y="0"/>
                  </a:cubicBezTo>
                  <a:cubicBezTo>
                    <a:pt x="9" y="0"/>
                    <a:pt x="2" y="7"/>
                    <a:pt x="2" y="16"/>
                  </a:cubicBezTo>
                  <a:cubicBezTo>
                    <a:pt x="2" y="25"/>
                    <a:pt x="9" y="33"/>
                    <a:pt x="19" y="33"/>
                  </a:cubicBezTo>
                  <a:cubicBezTo>
                    <a:pt x="33" y="33"/>
                    <a:pt x="33" y="33"/>
                    <a:pt x="33" y="33"/>
                  </a:cubicBezTo>
                  <a:cubicBezTo>
                    <a:pt x="33" y="126"/>
                    <a:pt x="33" y="126"/>
                    <a:pt x="33" y="126"/>
                  </a:cubicBezTo>
                  <a:lnTo>
                    <a:pt x="16" y="126"/>
                  </a:ln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4" name="Freeform 1203"/>
            <p:cNvSpPr>
              <a:spLocks/>
            </p:cNvSpPr>
            <p:nvPr/>
          </p:nvSpPr>
          <p:spPr bwMode="auto">
            <a:xfrm>
              <a:off x="2608263" y="1360488"/>
              <a:ext cx="63500" cy="103188"/>
            </a:xfrm>
            <a:custGeom>
              <a:avLst/>
              <a:gdLst>
                <a:gd name="T0" fmla="*/ 16 w 97"/>
                <a:gd name="T1" fmla="*/ 126 h 159"/>
                <a:gd name="T2" fmla="*/ 0 w 97"/>
                <a:gd name="T3" fmla="*/ 143 h 159"/>
                <a:gd name="T4" fmla="*/ 16 w 97"/>
                <a:gd name="T5" fmla="*/ 159 h 159"/>
                <a:gd name="T6" fmla="*/ 81 w 97"/>
                <a:gd name="T7" fmla="*/ 159 h 159"/>
                <a:gd name="T8" fmla="*/ 97 w 97"/>
                <a:gd name="T9" fmla="*/ 143 h 159"/>
                <a:gd name="T10" fmla="*/ 81 w 97"/>
                <a:gd name="T11" fmla="*/ 126 h 159"/>
                <a:gd name="T12" fmla="*/ 66 w 97"/>
                <a:gd name="T13" fmla="*/ 126 h 159"/>
                <a:gd name="T14" fmla="*/ 66 w 97"/>
                <a:gd name="T15" fmla="*/ 16 h 159"/>
                <a:gd name="T16" fmla="*/ 66 w 97"/>
                <a:gd name="T17" fmla="*/ 16 h 159"/>
                <a:gd name="T18" fmla="*/ 49 w 97"/>
                <a:gd name="T19" fmla="*/ 0 h 159"/>
                <a:gd name="T20" fmla="*/ 19 w 97"/>
                <a:gd name="T21" fmla="*/ 0 h 159"/>
                <a:gd name="T22" fmla="*/ 2 w 97"/>
                <a:gd name="T23" fmla="*/ 16 h 159"/>
                <a:gd name="T24" fmla="*/ 19 w 97"/>
                <a:gd name="T25" fmla="*/ 33 h 159"/>
                <a:gd name="T26" fmla="*/ 33 w 97"/>
                <a:gd name="T27" fmla="*/ 33 h 159"/>
                <a:gd name="T28" fmla="*/ 33 w 97"/>
                <a:gd name="T29" fmla="*/ 126 h 159"/>
                <a:gd name="T30" fmla="*/ 16 w 97"/>
                <a:gd name="T31" fmla="*/ 12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159">
                  <a:moveTo>
                    <a:pt x="16" y="126"/>
                  </a:moveTo>
                  <a:cubicBezTo>
                    <a:pt x="7" y="126"/>
                    <a:pt x="0" y="134"/>
                    <a:pt x="0" y="143"/>
                  </a:cubicBezTo>
                  <a:cubicBezTo>
                    <a:pt x="0" y="152"/>
                    <a:pt x="7" y="159"/>
                    <a:pt x="16" y="159"/>
                  </a:cubicBezTo>
                  <a:cubicBezTo>
                    <a:pt x="81" y="159"/>
                    <a:pt x="81" y="159"/>
                    <a:pt x="81" y="159"/>
                  </a:cubicBezTo>
                  <a:cubicBezTo>
                    <a:pt x="90" y="159"/>
                    <a:pt x="97" y="152"/>
                    <a:pt x="97" y="143"/>
                  </a:cubicBezTo>
                  <a:cubicBezTo>
                    <a:pt x="97" y="134"/>
                    <a:pt x="90" y="126"/>
                    <a:pt x="81" y="126"/>
                  </a:cubicBezTo>
                  <a:cubicBezTo>
                    <a:pt x="66" y="126"/>
                    <a:pt x="66" y="126"/>
                    <a:pt x="66" y="126"/>
                  </a:cubicBezTo>
                  <a:cubicBezTo>
                    <a:pt x="66" y="16"/>
                    <a:pt x="66" y="16"/>
                    <a:pt x="66" y="16"/>
                  </a:cubicBezTo>
                  <a:cubicBezTo>
                    <a:pt x="66" y="16"/>
                    <a:pt x="66" y="16"/>
                    <a:pt x="66" y="16"/>
                  </a:cubicBezTo>
                  <a:cubicBezTo>
                    <a:pt x="66" y="7"/>
                    <a:pt x="58" y="0"/>
                    <a:pt x="49" y="0"/>
                  </a:cubicBezTo>
                  <a:cubicBezTo>
                    <a:pt x="19" y="0"/>
                    <a:pt x="19" y="0"/>
                    <a:pt x="19" y="0"/>
                  </a:cubicBezTo>
                  <a:cubicBezTo>
                    <a:pt x="9" y="0"/>
                    <a:pt x="2" y="7"/>
                    <a:pt x="2" y="16"/>
                  </a:cubicBezTo>
                  <a:cubicBezTo>
                    <a:pt x="2" y="25"/>
                    <a:pt x="9" y="33"/>
                    <a:pt x="19" y="33"/>
                  </a:cubicBezTo>
                  <a:cubicBezTo>
                    <a:pt x="33" y="33"/>
                    <a:pt x="33" y="33"/>
                    <a:pt x="33" y="33"/>
                  </a:cubicBezTo>
                  <a:cubicBezTo>
                    <a:pt x="33" y="126"/>
                    <a:pt x="33" y="126"/>
                    <a:pt x="33" y="126"/>
                  </a:cubicBezTo>
                  <a:lnTo>
                    <a:pt x="16" y="126"/>
                  </a:ln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5" name="Freeform 1204"/>
            <p:cNvSpPr>
              <a:spLocks noEditPoints="1"/>
            </p:cNvSpPr>
            <p:nvPr/>
          </p:nvSpPr>
          <p:spPr bwMode="auto">
            <a:xfrm>
              <a:off x="2689225" y="1358900"/>
              <a:ext cx="87313" cy="104775"/>
            </a:xfrm>
            <a:custGeom>
              <a:avLst/>
              <a:gdLst>
                <a:gd name="T0" fmla="*/ 135 w 135"/>
                <a:gd name="T1" fmla="*/ 82 h 163"/>
                <a:gd name="T2" fmla="*/ 67 w 135"/>
                <a:gd name="T3" fmla="*/ 0 h 163"/>
                <a:gd name="T4" fmla="*/ 0 w 135"/>
                <a:gd name="T5" fmla="*/ 82 h 163"/>
                <a:gd name="T6" fmla="*/ 67 w 135"/>
                <a:gd name="T7" fmla="*/ 163 h 163"/>
                <a:gd name="T8" fmla="*/ 135 w 135"/>
                <a:gd name="T9" fmla="*/ 82 h 163"/>
                <a:gd name="T10" fmla="*/ 33 w 135"/>
                <a:gd name="T11" fmla="*/ 82 h 163"/>
                <a:gd name="T12" fmla="*/ 67 w 135"/>
                <a:gd name="T13" fmla="*/ 33 h 163"/>
                <a:gd name="T14" fmla="*/ 102 w 135"/>
                <a:gd name="T15" fmla="*/ 82 h 163"/>
                <a:gd name="T16" fmla="*/ 67 w 135"/>
                <a:gd name="T17" fmla="*/ 130 h 163"/>
                <a:gd name="T18" fmla="*/ 33 w 135"/>
                <a:gd name="T19" fmla="*/ 8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135" y="82"/>
                  </a:moveTo>
                  <a:cubicBezTo>
                    <a:pt x="135" y="37"/>
                    <a:pt x="105" y="0"/>
                    <a:pt x="67" y="0"/>
                  </a:cubicBezTo>
                  <a:cubicBezTo>
                    <a:pt x="30" y="0"/>
                    <a:pt x="0" y="37"/>
                    <a:pt x="0" y="82"/>
                  </a:cubicBezTo>
                  <a:cubicBezTo>
                    <a:pt x="0" y="127"/>
                    <a:pt x="30" y="163"/>
                    <a:pt x="67" y="163"/>
                  </a:cubicBezTo>
                  <a:cubicBezTo>
                    <a:pt x="105" y="163"/>
                    <a:pt x="135" y="127"/>
                    <a:pt x="135" y="82"/>
                  </a:cubicBezTo>
                  <a:close/>
                  <a:moveTo>
                    <a:pt x="33" y="82"/>
                  </a:moveTo>
                  <a:cubicBezTo>
                    <a:pt x="33" y="55"/>
                    <a:pt x="49" y="33"/>
                    <a:pt x="67" y="33"/>
                  </a:cubicBezTo>
                  <a:cubicBezTo>
                    <a:pt x="86" y="33"/>
                    <a:pt x="102" y="55"/>
                    <a:pt x="102" y="82"/>
                  </a:cubicBezTo>
                  <a:cubicBezTo>
                    <a:pt x="102" y="108"/>
                    <a:pt x="86" y="130"/>
                    <a:pt x="67" y="130"/>
                  </a:cubicBezTo>
                  <a:cubicBezTo>
                    <a:pt x="49" y="130"/>
                    <a:pt x="33" y="108"/>
                    <a:pt x="33" y="82"/>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6" name="Freeform 1205"/>
            <p:cNvSpPr>
              <a:spLocks noEditPoints="1"/>
            </p:cNvSpPr>
            <p:nvPr/>
          </p:nvSpPr>
          <p:spPr bwMode="auto">
            <a:xfrm>
              <a:off x="2601913" y="1495425"/>
              <a:ext cx="87313" cy="106363"/>
            </a:xfrm>
            <a:custGeom>
              <a:avLst/>
              <a:gdLst>
                <a:gd name="T0" fmla="*/ 68 w 135"/>
                <a:gd name="T1" fmla="*/ 0 h 163"/>
                <a:gd name="T2" fmla="*/ 0 w 135"/>
                <a:gd name="T3" fmla="*/ 81 h 163"/>
                <a:gd name="T4" fmla="*/ 68 w 135"/>
                <a:gd name="T5" fmla="*/ 163 h 163"/>
                <a:gd name="T6" fmla="*/ 135 w 135"/>
                <a:gd name="T7" fmla="*/ 81 h 163"/>
                <a:gd name="T8" fmla="*/ 68 w 135"/>
                <a:gd name="T9" fmla="*/ 0 h 163"/>
                <a:gd name="T10" fmla="*/ 68 w 135"/>
                <a:gd name="T11" fmla="*/ 130 h 163"/>
                <a:gd name="T12" fmla="*/ 34 w 135"/>
                <a:gd name="T13" fmla="*/ 81 h 163"/>
                <a:gd name="T14" fmla="*/ 68 w 135"/>
                <a:gd name="T15" fmla="*/ 33 h 163"/>
                <a:gd name="T16" fmla="*/ 102 w 135"/>
                <a:gd name="T17" fmla="*/ 81 h 163"/>
                <a:gd name="T18" fmla="*/ 68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8" y="0"/>
                  </a:moveTo>
                  <a:cubicBezTo>
                    <a:pt x="31" y="0"/>
                    <a:pt x="0" y="36"/>
                    <a:pt x="0" y="81"/>
                  </a:cubicBezTo>
                  <a:cubicBezTo>
                    <a:pt x="0" y="126"/>
                    <a:pt x="31" y="163"/>
                    <a:pt x="68" y="163"/>
                  </a:cubicBezTo>
                  <a:cubicBezTo>
                    <a:pt x="105" y="163"/>
                    <a:pt x="135" y="126"/>
                    <a:pt x="135" y="81"/>
                  </a:cubicBezTo>
                  <a:cubicBezTo>
                    <a:pt x="135" y="36"/>
                    <a:pt x="105" y="0"/>
                    <a:pt x="68" y="0"/>
                  </a:cubicBezTo>
                  <a:close/>
                  <a:moveTo>
                    <a:pt x="68" y="130"/>
                  </a:moveTo>
                  <a:cubicBezTo>
                    <a:pt x="49" y="130"/>
                    <a:pt x="34" y="108"/>
                    <a:pt x="34" y="81"/>
                  </a:cubicBezTo>
                  <a:cubicBezTo>
                    <a:pt x="34" y="55"/>
                    <a:pt x="49" y="33"/>
                    <a:pt x="68" y="33"/>
                  </a:cubicBezTo>
                  <a:cubicBezTo>
                    <a:pt x="87" y="33"/>
                    <a:pt x="102" y="55"/>
                    <a:pt x="102" y="81"/>
                  </a:cubicBezTo>
                  <a:cubicBezTo>
                    <a:pt x="102" y="108"/>
                    <a:pt x="87" y="130"/>
                    <a:pt x="68"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7" name="Freeform 1206"/>
            <p:cNvSpPr>
              <a:spLocks noEditPoints="1"/>
            </p:cNvSpPr>
            <p:nvPr/>
          </p:nvSpPr>
          <p:spPr bwMode="auto">
            <a:xfrm>
              <a:off x="2817813" y="1495425"/>
              <a:ext cx="87313" cy="106363"/>
            </a:xfrm>
            <a:custGeom>
              <a:avLst/>
              <a:gdLst>
                <a:gd name="T0" fmla="*/ 68 w 135"/>
                <a:gd name="T1" fmla="*/ 0 h 163"/>
                <a:gd name="T2" fmla="*/ 0 w 135"/>
                <a:gd name="T3" fmla="*/ 81 h 163"/>
                <a:gd name="T4" fmla="*/ 68 w 135"/>
                <a:gd name="T5" fmla="*/ 163 h 163"/>
                <a:gd name="T6" fmla="*/ 135 w 135"/>
                <a:gd name="T7" fmla="*/ 81 h 163"/>
                <a:gd name="T8" fmla="*/ 68 w 135"/>
                <a:gd name="T9" fmla="*/ 0 h 163"/>
                <a:gd name="T10" fmla="*/ 68 w 135"/>
                <a:gd name="T11" fmla="*/ 130 h 163"/>
                <a:gd name="T12" fmla="*/ 33 w 135"/>
                <a:gd name="T13" fmla="*/ 81 h 163"/>
                <a:gd name="T14" fmla="*/ 68 w 135"/>
                <a:gd name="T15" fmla="*/ 33 h 163"/>
                <a:gd name="T16" fmla="*/ 102 w 135"/>
                <a:gd name="T17" fmla="*/ 81 h 163"/>
                <a:gd name="T18" fmla="*/ 68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8" y="0"/>
                  </a:moveTo>
                  <a:cubicBezTo>
                    <a:pt x="30" y="0"/>
                    <a:pt x="0" y="36"/>
                    <a:pt x="0" y="81"/>
                  </a:cubicBezTo>
                  <a:cubicBezTo>
                    <a:pt x="0" y="126"/>
                    <a:pt x="30" y="163"/>
                    <a:pt x="68" y="163"/>
                  </a:cubicBezTo>
                  <a:cubicBezTo>
                    <a:pt x="105" y="163"/>
                    <a:pt x="135" y="126"/>
                    <a:pt x="135" y="81"/>
                  </a:cubicBezTo>
                  <a:cubicBezTo>
                    <a:pt x="135" y="36"/>
                    <a:pt x="105" y="0"/>
                    <a:pt x="68" y="0"/>
                  </a:cubicBezTo>
                  <a:close/>
                  <a:moveTo>
                    <a:pt x="68" y="130"/>
                  </a:moveTo>
                  <a:cubicBezTo>
                    <a:pt x="49" y="130"/>
                    <a:pt x="33" y="108"/>
                    <a:pt x="33" y="81"/>
                  </a:cubicBezTo>
                  <a:cubicBezTo>
                    <a:pt x="33" y="55"/>
                    <a:pt x="49" y="33"/>
                    <a:pt x="68" y="33"/>
                  </a:cubicBezTo>
                  <a:cubicBezTo>
                    <a:pt x="86" y="33"/>
                    <a:pt x="102" y="55"/>
                    <a:pt x="102" y="81"/>
                  </a:cubicBezTo>
                  <a:cubicBezTo>
                    <a:pt x="102" y="108"/>
                    <a:pt x="86" y="130"/>
                    <a:pt x="68"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8" name="Freeform 1207"/>
            <p:cNvSpPr>
              <a:spLocks noEditPoints="1"/>
            </p:cNvSpPr>
            <p:nvPr/>
          </p:nvSpPr>
          <p:spPr bwMode="auto">
            <a:xfrm>
              <a:off x="2711450" y="1622425"/>
              <a:ext cx="87313" cy="106363"/>
            </a:xfrm>
            <a:custGeom>
              <a:avLst/>
              <a:gdLst>
                <a:gd name="T0" fmla="*/ 68 w 135"/>
                <a:gd name="T1" fmla="*/ 0 h 163"/>
                <a:gd name="T2" fmla="*/ 0 w 135"/>
                <a:gd name="T3" fmla="*/ 82 h 163"/>
                <a:gd name="T4" fmla="*/ 68 w 135"/>
                <a:gd name="T5" fmla="*/ 163 h 163"/>
                <a:gd name="T6" fmla="*/ 135 w 135"/>
                <a:gd name="T7" fmla="*/ 82 h 163"/>
                <a:gd name="T8" fmla="*/ 68 w 135"/>
                <a:gd name="T9" fmla="*/ 0 h 163"/>
                <a:gd name="T10" fmla="*/ 68 w 135"/>
                <a:gd name="T11" fmla="*/ 130 h 163"/>
                <a:gd name="T12" fmla="*/ 33 w 135"/>
                <a:gd name="T13" fmla="*/ 82 h 163"/>
                <a:gd name="T14" fmla="*/ 68 w 135"/>
                <a:gd name="T15" fmla="*/ 33 h 163"/>
                <a:gd name="T16" fmla="*/ 102 w 135"/>
                <a:gd name="T17" fmla="*/ 82 h 163"/>
                <a:gd name="T18" fmla="*/ 68 w 135"/>
                <a:gd name="T19" fmla="*/ 13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63">
                  <a:moveTo>
                    <a:pt x="68" y="0"/>
                  </a:moveTo>
                  <a:cubicBezTo>
                    <a:pt x="31" y="0"/>
                    <a:pt x="0" y="37"/>
                    <a:pt x="0" y="82"/>
                  </a:cubicBezTo>
                  <a:cubicBezTo>
                    <a:pt x="0" y="127"/>
                    <a:pt x="31" y="163"/>
                    <a:pt x="68" y="163"/>
                  </a:cubicBezTo>
                  <a:cubicBezTo>
                    <a:pt x="105" y="163"/>
                    <a:pt x="135" y="127"/>
                    <a:pt x="135" y="82"/>
                  </a:cubicBezTo>
                  <a:cubicBezTo>
                    <a:pt x="135" y="37"/>
                    <a:pt x="105" y="0"/>
                    <a:pt x="68" y="0"/>
                  </a:cubicBezTo>
                  <a:close/>
                  <a:moveTo>
                    <a:pt x="68" y="130"/>
                  </a:moveTo>
                  <a:cubicBezTo>
                    <a:pt x="49" y="130"/>
                    <a:pt x="33" y="108"/>
                    <a:pt x="33" y="82"/>
                  </a:cubicBezTo>
                  <a:cubicBezTo>
                    <a:pt x="33" y="55"/>
                    <a:pt x="49" y="33"/>
                    <a:pt x="68" y="33"/>
                  </a:cubicBezTo>
                  <a:cubicBezTo>
                    <a:pt x="87" y="33"/>
                    <a:pt x="102" y="55"/>
                    <a:pt x="102" y="82"/>
                  </a:cubicBezTo>
                  <a:cubicBezTo>
                    <a:pt x="102" y="108"/>
                    <a:pt x="87" y="130"/>
                    <a:pt x="68" y="13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9" name="Freeform 1208"/>
            <p:cNvSpPr>
              <a:spLocks/>
            </p:cNvSpPr>
            <p:nvPr/>
          </p:nvSpPr>
          <p:spPr bwMode="auto">
            <a:xfrm>
              <a:off x="2284413" y="1855788"/>
              <a:ext cx="657225" cy="373063"/>
            </a:xfrm>
            <a:custGeom>
              <a:avLst/>
              <a:gdLst>
                <a:gd name="T0" fmla="*/ 652 w 1014"/>
                <a:gd name="T1" fmla="*/ 362 h 573"/>
                <a:gd name="T2" fmla="*/ 1014 w 1014"/>
                <a:gd name="T3" fmla="*/ 0 h 573"/>
                <a:gd name="T4" fmla="*/ 0 w 1014"/>
                <a:gd name="T5" fmla="*/ 0 h 573"/>
                <a:gd name="T6" fmla="*/ 362 w 1014"/>
                <a:gd name="T7" fmla="*/ 362 h 573"/>
                <a:gd name="T8" fmla="*/ 411 w 1014"/>
                <a:gd name="T9" fmla="*/ 480 h 573"/>
                <a:gd name="T10" fmla="*/ 411 w 1014"/>
                <a:gd name="T11" fmla="*/ 566 h 573"/>
                <a:gd name="T12" fmla="*/ 507 w 1014"/>
                <a:gd name="T13" fmla="*/ 573 h 573"/>
                <a:gd name="T14" fmla="*/ 603 w 1014"/>
                <a:gd name="T15" fmla="*/ 566 h 573"/>
                <a:gd name="T16" fmla="*/ 603 w 1014"/>
                <a:gd name="T17" fmla="*/ 480 h 573"/>
                <a:gd name="T18" fmla="*/ 652 w 1014"/>
                <a:gd name="T19" fmla="*/ 362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4" h="573">
                  <a:moveTo>
                    <a:pt x="652" y="362"/>
                  </a:moveTo>
                  <a:cubicBezTo>
                    <a:pt x="1014" y="0"/>
                    <a:pt x="1014" y="0"/>
                    <a:pt x="1014" y="0"/>
                  </a:cubicBezTo>
                  <a:cubicBezTo>
                    <a:pt x="0" y="0"/>
                    <a:pt x="0" y="0"/>
                    <a:pt x="0" y="0"/>
                  </a:cubicBezTo>
                  <a:cubicBezTo>
                    <a:pt x="362" y="362"/>
                    <a:pt x="362" y="362"/>
                    <a:pt x="362" y="362"/>
                  </a:cubicBezTo>
                  <a:cubicBezTo>
                    <a:pt x="393" y="393"/>
                    <a:pt x="411" y="436"/>
                    <a:pt x="411" y="480"/>
                  </a:cubicBezTo>
                  <a:cubicBezTo>
                    <a:pt x="411" y="566"/>
                    <a:pt x="411" y="566"/>
                    <a:pt x="411" y="566"/>
                  </a:cubicBezTo>
                  <a:cubicBezTo>
                    <a:pt x="443" y="571"/>
                    <a:pt x="475" y="573"/>
                    <a:pt x="507" y="573"/>
                  </a:cubicBezTo>
                  <a:cubicBezTo>
                    <a:pt x="540" y="573"/>
                    <a:pt x="572" y="571"/>
                    <a:pt x="603" y="566"/>
                  </a:cubicBezTo>
                  <a:cubicBezTo>
                    <a:pt x="603" y="480"/>
                    <a:pt x="603" y="480"/>
                    <a:pt x="603" y="480"/>
                  </a:cubicBezTo>
                  <a:cubicBezTo>
                    <a:pt x="603" y="436"/>
                    <a:pt x="621" y="393"/>
                    <a:pt x="652" y="362"/>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10" name="Freeform 1209"/>
            <p:cNvSpPr>
              <a:spLocks/>
            </p:cNvSpPr>
            <p:nvPr/>
          </p:nvSpPr>
          <p:spPr bwMode="auto">
            <a:xfrm>
              <a:off x="2547938" y="1884363"/>
              <a:ext cx="130175" cy="204788"/>
            </a:xfrm>
            <a:custGeom>
              <a:avLst/>
              <a:gdLst>
                <a:gd name="T0" fmla="*/ 190 w 199"/>
                <a:gd name="T1" fmla="*/ 201 h 315"/>
                <a:gd name="T2" fmla="*/ 157 w 199"/>
                <a:gd name="T3" fmla="*/ 201 h 315"/>
                <a:gd name="T4" fmla="*/ 124 w 199"/>
                <a:gd name="T5" fmla="*/ 234 h 315"/>
                <a:gd name="T6" fmla="*/ 124 w 199"/>
                <a:gd name="T7" fmla="*/ 23 h 315"/>
                <a:gd name="T8" fmla="*/ 100 w 199"/>
                <a:gd name="T9" fmla="*/ 0 h 315"/>
                <a:gd name="T10" fmla="*/ 76 w 199"/>
                <a:gd name="T11" fmla="*/ 23 h 315"/>
                <a:gd name="T12" fmla="*/ 76 w 199"/>
                <a:gd name="T13" fmla="*/ 234 h 315"/>
                <a:gd name="T14" fmla="*/ 43 w 199"/>
                <a:gd name="T15" fmla="*/ 201 h 315"/>
                <a:gd name="T16" fmla="*/ 10 w 199"/>
                <a:gd name="T17" fmla="*/ 201 h 315"/>
                <a:gd name="T18" fmla="*/ 10 w 199"/>
                <a:gd name="T19" fmla="*/ 234 h 315"/>
                <a:gd name="T20" fmla="*/ 83 w 199"/>
                <a:gd name="T21" fmla="*/ 308 h 315"/>
                <a:gd name="T22" fmla="*/ 85 w 199"/>
                <a:gd name="T23" fmla="*/ 309 h 315"/>
                <a:gd name="T24" fmla="*/ 85 w 199"/>
                <a:gd name="T25" fmla="*/ 310 h 315"/>
                <a:gd name="T26" fmla="*/ 87 w 199"/>
                <a:gd name="T27" fmla="*/ 311 h 315"/>
                <a:gd name="T28" fmla="*/ 87 w 199"/>
                <a:gd name="T29" fmla="*/ 311 h 315"/>
                <a:gd name="T30" fmla="*/ 89 w 199"/>
                <a:gd name="T31" fmla="*/ 312 h 315"/>
                <a:gd name="T32" fmla="*/ 89 w 199"/>
                <a:gd name="T33" fmla="*/ 312 h 315"/>
                <a:gd name="T34" fmla="*/ 91 w 199"/>
                <a:gd name="T35" fmla="*/ 313 h 315"/>
                <a:gd name="T36" fmla="*/ 91 w 199"/>
                <a:gd name="T37" fmla="*/ 313 h 315"/>
                <a:gd name="T38" fmla="*/ 93 w 199"/>
                <a:gd name="T39" fmla="*/ 314 h 315"/>
                <a:gd name="T40" fmla="*/ 93 w 199"/>
                <a:gd name="T41" fmla="*/ 314 h 315"/>
                <a:gd name="T42" fmla="*/ 95 w 199"/>
                <a:gd name="T43" fmla="*/ 314 h 315"/>
                <a:gd name="T44" fmla="*/ 96 w 199"/>
                <a:gd name="T45" fmla="*/ 314 h 315"/>
                <a:gd name="T46" fmla="*/ 98 w 199"/>
                <a:gd name="T47" fmla="*/ 315 h 315"/>
                <a:gd name="T48" fmla="*/ 100 w 199"/>
                <a:gd name="T49" fmla="*/ 315 h 315"/>
                <a:gd name="T50" fmla="*/ 100 w 199"/>
                <a:gd name="T51" fmla="*/ 315 h 315"/>
                <a:gd name="T52" fmla="*/ 102 w 199"/>
                <a:gd name="T53" fmla="*/ 315 h 315"/>
                <a:gd name="T54" fmla="*/ 104 w 199"/>
                <a:gd name="T55" fmla="*/ 314 h 315"/>
                <a:gd name="T56" fmla="*/ 105 w 199"/>
                <a:gd name="T57" fmla="*/ 314 h 315"/>
                <a:gd name="T58" fmla="*/ 107 w 199"/>
                <a:gd name="T59" fmla="*/ 314 h 315"/>
                <a:gd name="T60" fmla="*/ 107 w 199"/>
                <a:gd name="T61" fmla="*/ 314 h 315"/>
                <a:gd name="T62" fmla="*/ 109 w 199"/>
                <a:gd name="T63" fmla="*/ 313 h 315"/>
                <a:gd name="T64" fmla="*/ 109 w 199"/>
                <a:gd name="T65" fmla="*/ 313 h 315"/>
                <a:gd name="T66" fmla="*/ 111 w 199"/>
                <a:gd name="T67" fmla="*/ 312 h 315"/>
                <a:gd name="T68" fmla="*/ 111 w 199"/>
                <a:gd name="T69" fmla="*/ 312 h 315"/>
                <a:gd name="T70" fmla="*/ 113 w 199"/>
                <a:gd name="T71" fmla="*/ 311 h 315"/>
                <a:gd name="T72" fmla="*/ 113 w 199"/>
                <a:gd name="T73" fmla="*/ 311 h 315"/>
                <a:gd name="T74" fmla="*/ 115 w 199"/>
                <a:gd name="T75" fmla="*/ 310 h 315"/>
                <a:gd name="T76" fmla="*/ 115 w 199"/>
                <a:gd name="T77" fmla="*/ 309 h 315"/>
                <a:gd name="T78" fmla="*/ 117 w 199"/>
                <a:gd name="T79" fmla="*/ 308 h 315"/>
                <a:gd name="T80" fmla="*/ 190 w 199"/>
                <a:gd name="T81" fmla="*/ 234 h 315"/>
                <a:gd name="T82" fmla="*/ 190 w 199"/>
                <a:gd name="T83" fmla="*/ 201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9" h="315">
                  <a:moveTo>
                    <a:pt x="190" y="201"/>
                  </a:moveTo>
                  <a:cubicBezTo>
                    <a:pt x="181" y="191"/>
                    <a:pt x="166" y="191"/>
                    <a:pt x="157" y="201"/>
                  </a:cubicBezTo>
                  <a:cubicBezTo>
                    <a:pt x="124" y="234"/>
                    <a:pt x="124" y="234"/>
                    <a:pt x="124" y="234"/>
                  </a:cubicBezTo>
                  <a:cubicBezTo>
                    <a:pt x="124" y="23"/>
                    <a:pt x="124" y="23"/>
                    <a:pt x="124" y="23"/>
                  </a:cubicBezTo>
                  <a:cubicBezTo>
                    <a:pt x="124" y="10"/>
                    <a:pt x="113" y="0"/>
                    <a:pt x="100" y="0"/>
                  </a:cubicBezTo>
                  <a:cubicBezTo>
                    <a:pt x="87" y="0"/>
                    <a:pt x="76" y="10"/>
                    <a:pt x="76" y="23"/>
                  </a:cubicBezTo>
                  <a:cubicBezTo>
                    <a:pt x="76" y="234"/>
                    <a:pt x="76" y="234"/>
                    <a:pt x="76" y="234"/>
                  </a:cubicBezTo>
                  <a:cubicBezTo>
                    <a:pt x="43" y="201"/>
                    <a:pt x="43" y="201"/>
                    <a:pt x="43" y="201"/>
                  </a:cubicBezTo>
                  <a:cubicBezTo>
                    <a:pt x="34" y="191"/>
                    <a:pt x="19" y="191"/>
                    <a:pt x="10" y="201"/>
                  </a:cubicBezTo>
                  <a:cubicBezTo>
                    <a:pt x="0" y="210"/>
                    <a:pt x="0" y="225"/>
                    <a:pt x="10" y="234"/>
                  </a:cubicBezTo>
                  <a:cubicBezTo>
                    <a:pt x="83" y="308"/>
                    <a:pt x="83" y="308"/>
                    <a:pt x="83" y="308"/>
                  </a:cubicBezTo>
                  <a:cubicBezTo>
                    <a:pt x="84" y="308"/>
                    <a:pt x="84" y="309"/>
                    <a:pt x="85" y="309"/>
                  </a:cubicBezTo>
                  <a:cubicBezTo>
                    <a:pt x="85" y="310"/>
                    <a:pt x="85" y="310"/>
                    <a:pt x="85" y="310"/>
                  </a:cubicBezTo>
                  <a:cubicBezTo>
                    <a:pt x="86" y="310"/>
                    <a:pt x="86" y="310"/>
                    <a:pt x="87" y="311"/>
                  </a:cubicBezTo>
                  <a:cubicBezTo>
                    <a:pt x="87" y="311"/>
                    <a:pt x="87" y="311"/>
                    <a:pt x="87" y="311"/>
                  </a:cubicBezTo>
                  <a:cubicBezTo>
                    <a:pt x="88" y="311"/>
                    <a:pt x="88" y="312"/>
                    <a:pt x="89" y="312"/>
                  </a:cubicBezTo>
                  <a:cubicBezTo>
                    <a:pt x="89" y="312"/>
                    <a:pt x="89" y="312"/>
                    <a:pt x="89" y="312"/>
                  </a:cubicBezTo>
                  <a:cubicBezTo>
                    <a:pt x="90" y="312"/>
                    <a:pt x="90" y="313"/>
                    <a:pt x="91" y="313"/>
                  </a:cubicBezTo>
                  <a:cubicBezTo>
                    <a:pt x="91" y="313"/>
                    <a:pt x="91" y="313"/>
                    <a:pt x="91" y="313"/>
                  </a:cubicBezTo>
                  <a:cubicBezTo>
                    <a:pt x="92" y="313"/>
                    <a:pt x="92" y="313"/>
                    <a:pt x="93" y="314"/>
                  </a:cubicBezTo>
                  <a:cubicBezTo>
                    <a:pt x="93" y="314"/>
                    <a:pt x="93" y="314"/>
                    <a:pt x="93" y="314"/>
                  </a:cubicBezTo>
                  <a:cubicBezTo>
                    <a:pt x="94" y="314"/>
                    <a:pt x="95" y="314"/>
                    <a:pt x="95" y="314"/>
                  </a:cubicBezTo>
                  <a:cubicBezTo>
                    <a:pt x="96" y="314"/>
                    <a:pt x="96" y="314"/>
                    <a:pt x="96" y="314"/>
                  </a:cubicBezTo>
                  <a:cubicBezTo>
                    <a:pt x="96" y="314"/>
                    <a:pt x="97" y="314"/>
                    <a:pt x="98" y="315"/>
                  </a:cubicBezTo>
                  <a:cubicBezTo>
                    <a:pt x="98" y="315"/>
                    <a:pt x="99" y="315"/>
                    <a:pt x="100" y="315"/>
                  </a:cubicBezTo>
                  <a:cubicBezTo>
                    <a:pt x="100" y="315"/>
                    <a:pt x="100" y="315"/>
                    <a:pt x="100" y="315"/>
                  </a:cubicBezTo>
                  <a:cubicBezTo>
                    <a:pt x="101" y="315"/>
                    <a:pt x="101" y="315"/>
                    <a:pt x="102" y="315"/>
                  </a:cubicBezTo>
                  <a:cubicBezTo>
                    <a:pt x="103" y="314"/>
                    <a:pt x="103" y="314"/>
                    <a:pt x="104" y="314"/>
                  </a:cubicBezTo>
                  <a:cubicBezTo>
                    <a:pt x="105" y="314"/>
                    <a:pt x="105" y="314"/>
                    <a:pt x="105" y="314"/>
                  </a:cubicBezTo>
                  <a:cubicBezTo>
                    <a:pt x="105" y="314"/>
                    <a:pt x="106" y="314"/>
                    <a:pt x="107" y="314"/>
                  </a:cubicBezTo>
                  <a:cubicBezTo>
                    <a:pt x="107" y="314"/>
                    <a:pt x="107" y="314"/>
                    <a:pt x="107" y="314"/>
                  </a:cubicBezTo>
                  <a:cubicBezTo>
                    <a:pt x="107" y="313"/>
                    <a:pt x="108" y="313"/>
                    <a:pt x="109" y="313"/>
                  </a:cubicBezTo>
                  <a:cubicBezTo>
                    <a:pt x="109" y="313"/>
                    <a:pt x="109" y="313"/>
                    <a:pt x="109" y="313"/>
                  </a:cubicBezTo>
                  <a:cubicBezTo>
                    <a:pt x="110" y="313"/>
                    <a:pt x="110" y="312"/>
                    <a:pt x="111" y="312"/>
                  </a:cubicBezTo>
                  <a:cubicBezTo>
                    <a:pt x="111" y="312"/>
                    <a:pt x="111" y="312"/>
                    <a:pt x="111" y="312"/>
                  </a:cubicBezTo>
                  <a:cubicBezTo>
                    <a:pt x="112" y="312"/>
                    <a:pt x="112" y="311"/>
                    <a:pt x="113" y="311"/>
                  </a:cubicBezTo>
                  <a:cubicBezTo>
                    <a:pt x="113" y="311"/>
                    <a:pt x="113" y="311"/>
                    <a:pt x="113" y="311"/>
                  </a:cubicBezTo>
                  <a:cubicBezTo>
                    <a:pt x="114" y="310"/>
                    <a:pt x="114" y="310"/>
                    <a:pt x="115" y="310"/>
                  </a:cubicBezTo>
                  <a:cubicBezTo>
                    <a:pt x="115" y="309"/>
                    <a:pt x="115" y="309"/>
                    <a:pt x="115" y="309"/>
                  </a:cubicBezTo>
                  <a:cubicBezTo>
                    <a:pt x="116" y="309"/>
                    <a:pt x="116" y="308"/>
                    <a:pt x="117" y="308"/>
                  </a:cubicBezTo>
                  <a:cubicBezTo>
                    <a:pt x="190" y="234"/>
                    <a:pt x="190" y="234"/>
                    <a:pt x="190" y="234"/>
                  </a:cubicBezTo>
                  <a:cubicBezTo>
                    <a:pt x="199" y="225"/>
                    <a:pt x="199" y="210"/>
                    <a:pt x="190" y="201"/>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211" name="Group 4"/>
          <p:cNvGrpSpPr>
            <a:grpSpLocks noChangeAspect="1"/>
          </p:cNvGrpSpPr>
          <p:nvPr/>
        </p:nvGrpSpPr>
        <p:grpSpPr bwMode="auto">
          <a:xfrm>
            <a:off x="4663097" y="2573918"/>
            <a:ext cx="548633" cy="683562"/>
            <a:chOff x="1958" y="469"/>
            <a:chExt cx="1846" cy="2300"/>
          </a:xfrm>
          <a:solidFill>
            <a:srgbClr val="0D274D"/>
          </a:solidFill>
        </p:grpSpPr>
        <p:sp>
          <p:nvSpPr>
            <p:cNvPr id="1212" name="Freeform 5"/>
            <p:cNvSpPr>
              <a:spLocks noEditPoints="1"/>
            </p:cNvSpPr>
            <p:nvPr/>
          </p:nvSpPr>
          <p:spPr bwMode="auto">
            <a:xfrm>
              <a:off x="1958" y="1425"/>
              <a:ext cx="1846" cy="765"/>
            </a:xfrm>
            <a:custGeom>
              <a:avLst/>
              <a:gdLst>
                <a:gd name="T0" fmla="*/ 405 w 811"/>
                <a:gd name="T1" fmla="*/ 131 h 337"/>
                <a:gd name="T2" fmla="*/ 12 w 811"/>
                <a:gd name="T3" fmla="*/ 0 h 337"/>
                <a:gd name="T4" fmla="*/ 0 w 811"/>
                <a:gd name="T5" fmla="*/ 42 h 337"/>
                <a:gd name="T6" fmla="*/ 0 w 811"/>
                <a:gd name="T7" fmla="*/ 165 h 337"/>
                <a:gd name="T8" fmla="*/ 405 w 811"/>
                <a:gd name="T9" fmla="*/ 337 h 337"/>
                <a:gd name="T10" fmla="*/ 811 w 811"/>
                <a:gd name="T11" fmla="*/ 165 h 337"/>
                <a:gd name="T12" fmla="*/ 811 w 811"/>
                <a:gd name="T13" fmla="*/ 42 h 337"/>
                <a:gd name="T14" fmla="*/ 799 w 811"/>
                <a:gd name="T15" fmla="*/ 0 h 337"/>
                <a:gd name="T16" fmla="*/ 405 w 811"/>
                <a:gd name="T17" fmla="*/ 131 h 337"/>
                <a:gd name="T18" fmla="*/ 405 w 811"/>
                <a:gd name="T19" fmla="*/ 131 h 337"/>
                <a:gd name="T20" fmla="*/ 405 w 811"/>
                <a:gd name="T21" fmla="*/ 13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1" h="337">
                  <a:moveTo>
                    <a:pt x="405" y="131"/>
                  </a:moveTo>
                  <a:cubicBezTo>
                    <a:pt x="215" y="131"/>
                    <a:pt x="56" y="76"/>
                    <a:pt x="12" y="0"/>
                  </a:cubicBezTo>
                  <a:cubicBezTo>
                    <a:pt x="5" y="14"/>
                    <a:pt x="0" y="27"/>
                    <a:pt x="0" y="42"/>
                  </a:cubicBezTo>
                  <a:cubicBezTo>
                    <a:pt x="0" y="165"/>
                    <a:pt x="0" y="165"/>
                    <a:pt x="0" y="165"/>
                  </a:cubicBezTo>
                  <a:cubicBezTo>
                    <a:pt x="0" y="260"/>
                    <a:pt x="182" y="337"/>
                    <a:pt x="405" y="337"/>
                  </a:cubicBezTo>
                  <a:cubicBezTo>
                    <a:pt x="629" y="337"/>
                    <a:pt x="811" y="260"/>
                    <a:pt x="811" y="165"/>
                  </a:cubicBezTo>
                  <a:cubicBezTo>
                    <a:pt x="811" y="42"/>
                    <a:pt x="811" y="42"/>
                    <a:pt x="811" y="42"/>
                  </a:cubicBezTo>
                  <a:cubicBezTo>
                    <a:pt x="811" y="27"/>
                    <a:pt x="806" y="14"/>
                    <a:pt x="799" y="0"/>
                  </a:cubicBezTo>
                  <a:cubicBezTo>
                    <a:pt x="755" y="76"/>
                    <a:pt x="596" y="131"/>
                    <a:pt x="405" y="131"/>
                  </a:cubicBezTo>
                  <a:close/>
                  <a:moveTo>
                    <a:pt x="405" y="131"/>
                  </a:moveTo>
                  <a:cubicBezTo>
                    <a:pt x="405" y="131"/>
                    <a:pt x="405" y="131"/>
                    <a:pt x="40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213" name="Freeform 6"/>
            <p:cNvSpPr>
              <a:spLocks noEditPoints="1"/>
            </p:cNvSpPr>
            <p:nvPr/>
          </p:nvSpPr>
          <p:spPr bwMode="auto">
            <a:xfrm>
              <a:off x="1958" y="2004"/>
              <a:ext cx="1846" cy="765"/>
            </a:xfrm>
            <a:custGeom>
              <a:avLst/>
              <a:gdLst>
                <a:gd name="T0" fmla="*/ 405 w 811"/>
                <a:gd name="T1" fmla="*/ 131 h 337"/>
                <a:gd name="T2" fmla="*/ 12 w 811"/>
                <a:gd name="T3" fmla="*/ 0 h 337"/>
                <a:gd name="T4" fmla="*/ 0 w 811"/>
                <a:gd name="T5" fmla="*/ 41 h 337"/>
                <a:gd name="T6" fmla="*/ 0 w 811"/>
                <a:gd name="T7" fmla="*/ 165 h 337"/>
                <a:gd name="T8" fmla="*/ 405 w 811"/>
                <a:gd name="T9" fmla="*/ 337 h 337"/>
                <a:gd name="T10" fmla="*/ 811 w 811"/>
                <a:gd name="T11" fmla="*/ 165 h 337"/>
                <a:gd name="T12" fmla="*/ 811 w 811"/>
                <a:gd name="T13" fmla="*/ 41 h 337"/>
                <a:gd name="T14" fmla="*/ 799 w 811"/>
                <a:gd name="T15" fmla="*/ 0 h 337"/>
                <a:gd name="T16" fmla="*/ 405 w 811"/>
                <a:gd name="T17" fmla="*/ 131 h 337"/>
                <a:gd name="T18" fmla="*/ 405 w 811"/>
                <a:gd name="T19" fmla="*/ 131 h 337"/>
                <a:gd name="T20" fmla="*/ 405 w 811"/>
                <a:gd name="T21" fmla="*/ 131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1" h="337">
                  <a:moveTo>
                    <a:pt x="405" y="131"/>
                  </a:moveTo>
                  <a:cubicBezTo>
                    <a:pt x="215" y="131"/>
                    <a:pt x="56" y="75"/>
                    <a:pt x="12" y="0"/>
                  </a:cubicBezTo>
                  <a:cubicBezTo>
                    <a:pt x="5" y="13"/>
                    <a:pt x="0" y="27"/>
                    <a:pt x="0" y="41"/>
                  </a:cubicBezTo>
                  <a:cubicBezTo>
                    <a:pt x="0" y="165"/>
                    <a:pt x="0" y="165"/>
                    <a:pt x="0" y="165"/>
                  </a:cubicBezTo>
                  <a:cubicBezTo>
                    <a:pt x="0" y="260"/>
                    <a:pt x="182" y="337"/>
                    <a:pt x="405" y="337"/>
                  </a:cubicBezTo>
                  <a:cubicBezTo>
                    <a:pt x="629" y="337"/>
                    <a:pt x="811" y="260"/>
                    <a:pt x="811" y="165"/>
                  </a:cubicBezTo>
                  <a:cubicBezTo>
                    <a:pt x="811" y="41"/>
                    <a:pt x="811" y="41"/>
                    <a:pt x="811" y="41"/>
                  </a:cubicBezTo>
                  <a:cubicBezTo>
                    <a:pt x="811" y="27"/>
                    <a:pt x="806" y="13"/>
                    <a:pt x="799" y="0"/>
                  </a:cubicBezTo>
                  <a:cubicBezTo>
                    <a:pt x="755" y="75"/>
                    <a:pt x="596" y="131"/>
                    <a:pt x="405" y="131"/>
                  </a:cubicBezTo>
                  <a:close/>
                  <a:moveTo>
                    <a:pt x="405" y="131"/>
                  </a:moveTo>
                  <a:cubicBezTo>
                    <a:pt x="405" y="131"/>
                    <a:pt x="405" y="131"/>
                    <a:pt x="405" y="1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214" name="Freeform 7"/>
            <p:cNvSpPr>
              <a:spLocks noEditPoints="1"/>
            </p:cNvSpPr>
            <p:nvPr/>
          </p:nvSpPr>
          <p:spPr bwMode="auto">
            <a:xfrm>
              <a:off x="1958" y="866"/>
              <a:ext cx="1846" cy="761"/>
            </a:xfrm>
            <a:custGeom>
              <a:avLst/>
              <a:gdLst>
                <a:gd name="T0" fmla="*/ 800 w 811"/>
                <a:gd name="T1" fmla="*/ 0 h 335"/>
                <a:gd name="T2" fmla="*/ 405 w 811"/>
                <a:gd name="T3" fmla="*/ 125 h 335"/>
                <a:gd name="T4" fmla="*/ 11 w 811"/>
                <a:gd name="T5" fmla="*/ 0 h 335"/>
                <a:gd name="T6" fmla="*/ 0 w 811"/>
                <a:gd name="T7" fmla="*/ 39 h 335"/>
                <a:gd name="T8" fmla="*/ 0 w 811"/>
                <a:gd name="T9" fmla="*/ 163 h 335"/>
                <a:gd name="T10" fmla="*/ 405 w 811"/>
                <a:gd name="T11" fmla="*/ 335 h 335"/>
                <a:gd name="T12" fmla="*/ 811 w 811"/>
                <a:gd name="T13" fmla="*/ 163 h 335"/>
                <a:gd name="T14" fmla="*/ 811 w 811"/>
                <a:gd name="T15" fmla="*/ 39 h 335"/>
                <a:gd name="T16" fmla="*/ 800 w 811"/>
                <a:gd name="T17" fmla="*/ 0 h 335"/>
                <a:gd name="T18" fmla="*/ 800 w 811"/>
                <a:gd name="T19" fmla="*/ 0 h 335"/>
                <a:gd name="T20" fmla="*/ 800 w 811"/>
                <a:gd name="T21"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1" h="335">
                  <a:moveTo>
                    <a:pt x="800" y="0"/>
                  </a:moveTo>
                  <a:cubicBezTo>
                    <a:pt x="792" y="69"/>
                    <a:pt x="619" y="125"/>
                    <a:pt x="405" y="125"/>
                  </a:cubicBezTo>
                  <a:cubicBezTo>
                    <a:pt x="192" y="125"/>
                    <a:pt x="19" y="69"/>
                    <a:pt x="11" y="0"/>
                  </a:cubicBezTo>
                  <a:cubicBezTo>
                    <a:pt x="4" y="12"/>
                    <a:pt x="0" y="26"/>
                    <a:pt x="0" y="39"/>
                  </a:cubicBezTo>
                  <a:cubicBezTo>
                    <a:pt x="0" y="163"/>
                    <a:pt x="0" y="163"/>
                    <a:pt x="0" y="163"/>
                  </a:cubicBezTo>
                  <a:cubicBezTo>
                    <a:pt x="0" y="258"/>
                    <a:pt x="182" y="335"/>
                    <a:pt x="405" y="335"/>
                  </a:cubicBezTo>
                  <a:cubicBezTo>
                    <a:pt x="629" y="335"/>
                    <a:pt x="811" y="258"/>
                    <a:pt x="811" y="163"/>
                  </a:cubicBezTo>
                  <a:cubicBezTo>
                    <a:pt x="811" y="39"/>
                    <a:pt x="811" y="39"/>
                    <a:pt x="811" y="39"/>
                  </a:cubicBezTo>
                  <a:cubicBezTo>
                    <a:pt x="811" y="26"/>
                    <a:pt x="807" y="12"/>
                    <a:pt x="800" y="0"/>
                  </a:cubicBezTo>
                  <a:close/>
                  <a:moveTo>
                    <a:pt x="800" y="0"/>
                  </a:moveTo>
                  <a:cubicBezTo>
                    <a:pt x="800" y="0"/>
                    <a:pt x="800" y="0"/>
                    <a:pt x="8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215" name="Freeform 8"/>
            <p:cNvSpPr>
              <a:spLocks noEditPoints="1"/>
            </p:cNvSpPr>
            <p:nvPr/>
          </p:nvSpPr>
          <p:spPr bwMode="auto">
            <a:xfrm>
              <a:off x="1983" y="469"/>
              <a:ext cx="1796" cy="593"/>
            </a:xfrm>
            <a:custGeom>
              <a:avLst/>
              <a:gdLst>
                <a:gd name="T0" fmla="*/ 394 w 789"/>
                <a:gd name="T1" fmla="*/ 261 h 261"/>
                <a:gd name="T2" fmla="*/ 789 w 789"/>
                <a:gd name="T3" fmla="*/ 131 h 261"/>
                <a:gd name="T4" fmla="*/ 394 w 789"/>
                <a:gd name="T5" fmla="*/ 0 h 261"/>
                <a:gd name="T6" fmla="*/ 0 w 789"/>
                <a:gd name="T7" fmla="*/ 131 h 261"/>
                <a:gd name="T8" fmla="*/ 394 w 789"/>
                <a:gd name="T9" fmla="*/ 261 h 261"/>
                <a:gd name="T10" fmla="*/ 394 w 789"/>
                <a:gd name="T11" fmla="*/ 261 h 261"/>
                <a:gd name="T12" fmla="*/ 394 w 789"/>
                <a:gd name="T13" fmla="*/ 261 h 261"/>
              </a:gdLst>
              <a:ahLst/>
              <a:cxnLst>
                <a:cxn ang="0">
                  <a:pos x="T0" y="T1"/>
                </a:cxn>
                <a:cxn ang="0">
                  <a:pos x="T2" y="T3"/>
                </a:cxn>
                <a:cxn ang="0">
                  <a:pos x="T4" y="T5"/>
                </a:cxn>
                <a:cxn ang="0">
                  <a:pos x="T6" y="T7"/>
                </a:cxn>
                <a:cxn ang="0">
                  <a:pos x="T8" y="T9"/>
                </a:cxn>
                <a:cxn ang="0">
                  <a:pos x="T10" y="T11"/>
                </a:cxn>
                <a:cxn ang="0">
                  <a:pos x="T12" y="T13"/>
                </a:cxn>
              </a:cxnLst>
              <a:rect l="0" t="0" r="r" b="b"/>
              <a:pathLst>
                <a:path w="789" h="261">
                  <a:moveTo>
                    <a:pt x="394" y="261"/>
                  </a:moveTo>
                  <a:cubicBezTo>
                    <a:pt x="613" y="261"/>
                    <a:pt x="789" y="203"/>
                    <a:pt x="789" y="131"/>
                  </a:cubicBezTo>
                  <a:cubicBezTo>
                    <a:pt x="789" y="59"/>
                    <a:pt x="613" y="0"/>
                    <a:pt x="394" y="0"/>
                  </a:cubicBezTo>
                  <a:cubicBezTo>
                    <a:pt x="176" y="0"/>
                    <a:pt x="0" y="59"/>
                    <a:pt x="0" y="131"/>
                  </a:cubicBezTo>
                  <a:cubicBezTo>
                    <a:pt x="0" y="203"/>
                    <a:pt x="176" y="261"/>
                    <a:pt x="394" y="261"/>
                  </a:cubicBezTo>
                  <a:close/>
                  <a:moveTo>
                    <a:pt x="394" y="261"/>
                  </a:moveTo>
                  <a:cubicBezTo>
                    <a:pt x="394" y="261"/>
                    <a:pt x="394" y="261"/>
                    <a:pt x="394" y="26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grpSp>
      <p:sp>
        <p:nvSpPr>
          <p:cNvPr id="1216" name="Rectangle 1215">
            <a:extLst>
              <a:ext uri="{FF2B5EF4-FFF2-40B4-BE49-F238E27FC236}">
                <a16:creationId xmlns:a16="http://schemas.microsoft.com/office/drawing/2014/main" id="{70462A1D-E196-8049-95BF-85A07ACDD5F5}"/>
              </a:ext>
            </a:extLst>
          </p:cNvPr>
          <p:cNvSpPr/>
          <p:nvPr/>
        </p:nvSpPr>
        <p:spPr>
          <a:xfrm>
            <a:off x="5211843" y="2772287"/>
            <a:ext cx="846057" cy="313932"/>
          </a:xfrm>
          <a:prstGeom prst="rect">
            <a:avLst/>
          </a:prstGeom>
        </p:spPr>
        <p:txBody>
          <a:bodyPr wrap="square" anchor="ctr">
            <a:spAutoFit/>
          </a:bodyPr>
          <a:lstStyle/>
          <a:p>
            <a:pPr algn="ctr">
              <a:lnSpc>
                <a:spcPct val="90000"/>
              </a:lnSpc>
            </a:pPr>
            <a:r>
              <a:rPr lang="en-US" sz="800" dirty="0">
                <a:solidFill>
                  <a:srgbClr val="0D274D"/>
                </a:solidFill>
                <a:latin typeface="CiscoSansTT ExtraLight"/>
              </a:rPr>
              <a:t>Service aware</a:t>
            </a:r>
          </a:p>
          <a:p>
            <a:pPr algn="ctr">
              <a:lnSpc>
                <a:spcPct val="90000"/>
              </a:lnSpc>
            </a:pPr>
            <a:r>
              <a:rPr lang="en-US" sz="800" dirty="0">
                <a:solidFill>
                  <a:srgbClr val="0D274D"/>
                </a:solidFill>
                <a:latin typeface="CiscoSansTT ExtraLight"/>
              </a:rPr>
              <a:t>CMDB</a:t>
            </a:r>
          </a:p>
        </p:txBody>
      </p:sp>
      <p:grpSp>
        <p:nvGrpSpPr>
          <p:cNvPr id="3" name="Group 2"/>
          <p:cNvGrpSpPr/>
          <p:nvPr/>
        </p:nvGrpSpPr>
        <p:grpSpPr>
          <a:xfrm>
            <a:off x="3315002" y="2566143"/>
            <a:ext cx="345758" cy="149549"/>
            <a:chOff x="3315002" y="2566143"/>
            <a:chExt cx="345758" cy="149549"/>
          </a:xfrm>
        </p:grpSpPr>
        <p:sp>
          <p:nvSpPr>
            <p:cNvPr id="1218" name="Freeform 123"/>
            <p:cNvSpPr>
              <a:spLocks/>
            </p:cNvSpPr>
            <p:nvPr/>
          </p:nvSpPr>
          <p:spPr bwMode="auto">
            <a:xfrm>
              <a:off x="3315002" y="2616923"/>
              <a:ext cx="287932" cy="47989"/>
            </a:xfrm>
            <a:custGeom>
              <a:avLst/>
              <a:gdLst>
                <a:gd name="T0" fmla="*/ 179 w 2166"/>
                <a:gd name="T1" fmla="*/ 361 h 361"/>
                <a:gd name="T2" fmla="*/ 1985 w 2166"/>
                <a:gd name="T3" fmla="*/ 361 h 361"/>
                <a:gd name="T4" fmla="*/ 2166 w 2166"/>
                <a:gd name="T5" fmla="*/ 179 h 361"/>
                <a:gd name="T6" fmla="*/ 1987 w 2166"/>
                <a:gd name="T7" fmla="*/ 0 h 361"/>
                <a:gd name="T8" fmla="*/ 181 w 2166"/>
                <a:gd name="T9" fmla="*/ 0 h 361"/>
                <a:gd name="T10" fmla="*/ 143 w 2166"/>
                <a:gd name="T11" fmla="*/ 2 h 361"/>
                <a:gd name="T12" fmla="*/ 78 w 2166"/>
                <a:gd name="T13" fmla="*/ 29 h 361"/>
                <a:gd name="T14" fmla="*/ 29 w 2166"/>
                <a:gd name="T15" fmla="*/ 80 h 361"/>
                <a:gd name="T16" fmla="*/ 2 w 2166"/>
                <a:gd name="T17" fmla="*/ 143 h 361"/>
                <a:gd name="T18" fmla="*/ 0 w 2166"/>
                <a:gd name="T19" fmla="*/ 181 h 361"/>
                <a:gd name="T20" fmla="*/ 0 w 2166"/>
                <a:gd name="T21" fmla="*/ 202 h 361"/>
                <a:gd name="T22" fmla="*/ 10 w 2166"/>
                <a:gd name="T23" fmla="*/ 245 h 361"/>
                <a:gd name="T24" fmla="*/ 42 w 2166"/>
                <a:gd name="T25" fmla="*/ 299 h 361"/>
                <a:gd name="T26" fmla="*/ 74 w 2166"/>
                <a:gd name="T27" fmla="*/ 327 h 361"/>
                <a:gd name="T28" fmla="*/ 97 w 2166"/>
                <a:gd name="T29" fmla="*/ 342 h 361"/>
                <a:gd name="T30" fmla="*/ 150 w 2166"/>
                <a:gd name="T31" fmla="*/ 358 h 361"/>
                <a:gd name="T32" fmla="*/ 179 w 2166"/>
                <a:gd name="T33"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6" h="361">
                  <a:moveTo>
                    <a:pt x="179" y="361"/>
                  </a:moveTo>
                  <a:lnTo>
                    <a:pt x="1985" y="361"/>
                  </a:lnTo>
                  <a:lnTo>
                    <a:pt x="2166" y="179"/>
                  </a:lnTo>
                  <a:lnTo>
                    <a:pt x="1987" y="0"/>
                  </a:lnTo>
                  <a:lnTo>
                    <a:pt x="181" y="0"/>
                  </a:lnTo>
                  <a:lnTo>
                    <a:pt x="143" y="2"/>
                  </a:lnTo>
                  <a:lnTo>
                    <a:pt x="78" y="29"/>
                  </a:lnTo>
                  <a:lnTo>
                    <a:pt x="29" y="80"/>
                  </a:lnTo>
                  <a:lnTo>
                    <a:pt x="2" y="143"/>
                  </a:lnTo>
                  <a:lnTo>
                    <a:pt x="0" y="181"/>
                  </a:lnTo>
                  <a:lnTo>
                    <a:pt x="0" y="202"/>
                  </a:lnTo>
                  <a:lnTo>
                    <a:pt x="10" y="245"/>
                  </a:lnTo>
                  <a:lnTo>
                    <a:pt x="42" y="299"/>
                  </a:lnTo>
                  <a:lnTo>
                    <a:pt x="74" y="327"/>
                  </a:lnTo>
                  <a:lnTo>
                    <a:pt x="97" y="342"/>
                  </a:lnTo>
                  <a:lnTo>
                    <a:pt x="150" y="358"/>
                  </a:lnTo>
                  <a:lnTo>
                    <a:pt x="179" y="36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nvGrpSpPr>
            <p:cNvPr id="1219" name="Group 1218">
              <a:extLst>
                <a:ext uri="{FF2B5EF4-FFF2-40B4-BE49-F238E27FC236}">
                  <a16:creationId xmlns:a16="http://schemas.microsoft.com/office/drawing/2014/main" id="{6D83033F-A05F-7B41-BF1C-93A5C671E03E}"/>
                </a:ext>
              </a:extLst>
            </p:cNvPr>
            <p:cNvGrpSpPr/>
            <p:nvPr/>
          </p:nvGrpSpPr>
          <p:grpSpPr>
            <a:xfrm>
              <a:off x="3562257" y="2566143"/>
              <a:ext cx="98503" cy="149549"/>
              <a:chOff x="3350649" y="1200355"/>
              <a:chExt cx="344650" cy="523253"/>
            </a:xfrm>
          </p:grpSpPr>
          <p:sp>
            <p:nvSpPr>
              <p:cNvPr id="1220" name="Freeform 124"/>
              <p:cNvSpPr>
                <a:spLocks/>
              </p:cNvSpPr>
              <p:nvPr/>
            </p:nvSpPr>
            <p:spPr bwMode="auto">
              <a:xfrm>
                <a:off x="3350649" y="1523144"/>
                <a:ext cx="318138" cy="200464"/>
              </a:xfrm>
              <a:custGeom>
                <a:avLst/>
                <a:gdLst>
                  <a:gd name="T0" fmla="*/ 177 w 684"/>
                  <a:gd name="T1" fmla="*/ 431 h 431"/>
                  <a:gd name="T2" fmla="*/ 213 w 684"/>
                  <a:gd name="T3" fmla="*/ 428 h 431"/>
                  <a:gd name="T4" fmla="*/ 279 w 684"/>
                  <a:gd name="T5" fmla="*/ 403 h 431"/>
                  <a:gd name="T6" fmla="*/ 306 w 684"/>
                  <a:gd name="T7" fmla="*/ 378 h 431"/>
                  <a:gd name="T8" fmla="*/ 684 w 684"/>
                  <a:gd name="T9" fmla="*/ 0 h 431"/>
                  <a:gd name="T10" fmla="*/ 653 w 684"/>
                  <a:gd name="T11" fmla="*/ 25 h 431"/>
                  <a:gd name="T12" fmla="*/ 619 w 684"/>
                  <a:gd name="T13" fmla="*/ 38 h 431"/>
                  <a:gd name="T14" fmla="*/ 591 w 684"/>
                  <a:gd name="T15" fmla="*/ 46 h 431"/>
                  <a:gd name="T16" fmla="*/ 562 w 684"/>
                  <a:gd name="T17" fmla="*/ 49 h 431"/>
                  <a:gd name="T18" fmla="*/ 125 w 684"/>
                  <a:gd name="T19" fmla="*/ 49 h 431"/>
                  <a:gd name="T20" fmla="*/ 125 w 684"/>
                  <a:gd name="T21" fmla="*/ 49 h 431"/>
                  <a:gd name="T22" fmla="*/ 127 w 684"/>
                  <a:gd name="T23" fmla="*/ 49 h 431"/>
                  <a:gd name="T24" fmla="*/ 51 w 684"/>
                  <a:gd name="T25" fmla="*/ 125 h 431"/>
                  <a:gd name="T26" fmla="*/ 28 w 684"/>
                  <a:gd name="T27" fmla="*/ 152 h 431"/>
                  <a:gd name="T28" fmla="*/ 0 w 684"/>
                  <a:gd name="T29" fmla="*/ 217 h 431"/>
                  <a:gd name="T30" fmla="*/ 0 w 684"/>
                  <a:gd name="T31" fmla="*/ 287 h 431"/>
                  <a:gd name="T32" fmla="*/ 28 w 684"/>
                  <a:gd name="T33" fmla="*/ 350 h 431"/>
                  <a:gd name="T34" fmla="*/ 51 w 684"/>
                  <a:gd name="T35" fmla="*/ 380 h 431"/>
                  <a:gd name="T36" fmla="*/ 53 w 684"/>
                  <a:gd name="T37" fmla="*/ 380 h 431"/>
                  <a:gd name="T38" fmla="*/ 55 w 684"/>
                  <a:gd name="T39" fmla="*/ 382 h 431"/>
                  <a:gd name="T40" fmla="*/ 82 w 684"/>
                  <a:gd name="T41" fmla="*/ 405 h 431"/>
                  <a:gd name="T42" fmla="*/ 146 w 684"/>
                  <a:gd name="T43" fmla="*/ 428 h 431"/>
                  <a:gd name="T44" fmla="*/ 177 w 684"/>
                  <a:gd name="T45"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4" h="431">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1" name="Freeform 125"/>
              <p:cNvSpPr>
                <a:spLocks/>
              </p:cNvSpPr>
              <p:nvPr/>
            </p:nvSpPr>
            <p:spPr bwMode="auto">
              <a:xfrm>
                <a:off x="3408789" y="1461284"/>
                <a:ext cx="229766" cy="84651"/>
              </a:xfrm>
              <a:custGeom>
                <a:avLst/>
                <a:gdLst>
                  <a:gd name="T0" fmla="*/ 0 w 494"/>
                  <a:gd name="T1" fmla="*/ 182 h 182"/>
                  <a:gd name="T2" fmla="*/ 437 w 494"/>
                  <a:gd name="T3" fmla="*/ 182 h 182"/>
                  <a:gd name="T4" fmla="*/ 466 w 494"/>
                  <a:gd name="T5" fmla="*/ 179 h 182"/>
                  <a:gd name="T6" fmla="*/ 494 w 494"/>
                  <a:gd name="T7" fmla="*/ 171 h 182"/>
                  <a:gd name="T8" fmla="*/ 464 w 494"/>
                  <a:gd name="T9" fmla="*/ 179 h 182"/>
                  <a:gd name="T10" fmla="*/ 437 w 494"/>
                  <a:gd name="T11" fmla="*/ 182 h 182"/>
                  <a:gd name="T12" fmla="*/ 401 w 494"/>
                  <a:gd name="T13" fmla="*/ 179 h 182"/>
                  <a:gd name="T14" fmla="*/ 335 w 494"/>
                  <a:gd name="T15" fmla="*/ 152 h 182"/>
                  <a:gd name="T16" fmla="*/ 308 w 494"/>
                  <a:gd name="T17" fmla="*/ 129 h 182"/>
                  <a:gd name="T18" fmla="*/ 181 w 494"/>
                  <a:gd name="T19" fmla="*/ 0 h 182"/>
                  <a:gd name="T20" fmla="*/ 0 w 494"/>
                  <a:gd name="T21" fmla="*/ 182 h 182"/>
                  <a:gd name="T22" fmla="*/ 0 w 494"/>
                  <a:gd name="T23"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4" h="182">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2" name="Freeform 126"/>
              <p:cNvSpPr>
                <a:spLocks/>
              </p:cNvSpPr>
              <p:nvPr/>
            </p:nvSpPr>
            <p:spPr bwMode="auto">
              <a:xfrm>
                <a:off x="3350649" y="1200355"/>
                <a:ext cx="318138" cy="199069"/>
              </a:xfrm>
              <a:custGeom>
                <a:avLst/>
                <a:gdLst>
                  <a:gd name="T0" fmla="*/ 684 w 684"/>
                  <a:gd name="T1" fmla="*/ 428 h 428"/>
                  <a:gd name="T2" fmla="*/ 306 w 684"/>
                  <a:gd name="T3" fmla="*/ 51 h 428"/>
                  <a:gd name="T4" fmla="*/ 296 w 684"/>
                  <a:gd name="T5" fmla="*/ 42 h 428"/>
                  <a:gd name="T6" fmla="*/ 285 w 684"/>
                  <a:gd name="T7" fmla="*/ 34 h 428"/>
                  <a:gd name="T8" fmla="*/ 262 w 684"/>
                  <a:gd name="T9" fmla="*/ 19 h 428"/>
                  <a:gd name="T10" fmla="*/ 207 w 684"/>
                  <a:gd name="T11" fmla="*/ 0 h 428"/>
                  <a:gd name="T12" fmla="*/ 180 w 684"/>
                  <a:gd name="T13" fmla="*/ 0 h 428"/>
                  <a:gd name="T14" fmla="*/ 144 w 684"/>
                  <a:gd name="T15" fmla="*/ 2 h 428"/>
                  <a:gd name="T16" fmla="*/ 80 w 684"/>
                  <a:gd name="T17" fmla="*/ 27 h 428"/>
                  <a:gd name="T18" fmla="*/ 51 w 684"/>
                  <a:gd name="T19" fmla="*/ 53 h 428"/>
                  <a:gd name="T20" fmla="*/ 28 w 684"/>
                  <a:gd name="T21" fmla="*/ 80 h 428"/>
                  <a:gd name="T22" fmla="*/ 0 w 684"/>
                  <a:gd name="T23" fmla="*/ 145 h 428"/>
                  <a:gd name="T24" fmla="*/ 0 w 684"/>
                  <a:gd name="T25" fmla="*/ 215 h 428"/>
                  <a:gd name="T26" fmla="*/ 28 w 684"/>
                  <a:gd name="T27" fmla="*/ 281 h 428"/>
                  <a:gd name="T28" fmla="*/ 51 w 684"/>
                  <a:gd name="T29" fmla="*/ 308 h 428"/>
                  <a:gd name="T30" fmla="*/ 125 w 684"/>
                  <a:gd name="T31" fmla="*/ 382 h 428"/>
                  <a:gd name="T32" fmla="*/ 562 w 684"/>
                  <a:gd name="T33" fmla="*/ 382 h 428"/>
                  <a:gd name="T34" fmla="*/ 562 w 684"/>
                  <a:gd name="T35" fmla="*/ 382 h 428"/>
                  <a:gd name="T36" fmla="*/ 562 w 684"/>
                  <a:gd name="T37" fmla="*/ 382 h 428"/>
                  <a:gd name="T38" fmla="*/ 593 w 684"/>
                  <a:gd name="T39" fmla="*/ 384 h 428"/>
                  <a:gd name="T40" fmla="*/ 657 w 684"/>
                  <a:gd name="T41" fmla="*/ 407 h 428"/>
                  <a:gd name="T42" fmla="*/ 684 w 684"/>
                  <a:gd name="T43"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4" h="428">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3" name="Freeform 127"/>
              <p:cNvSpPr>
                <a:spLocks/>
              </p:cNvSpPr>
              <p:nvPr/>
            </p:nvSpPr>
            <p:spPr bwMode="auto">
              <a:xfrm>
                <a:off x="3408789" y="1378029"/>
                <a:ext cx="203255" cy="83256"/>
              </a:xfrm>
              <a:custGeom>
                <a:avLst/>
                <a:gdLst>
                  <a:gd name="T0" fmla="*/ 181 w 437"/>
                  <a:gd name="T1" fmla="*/ 179 h 179"/>
                  <a:gd name="T2" fmla="*/ 308 w 437"/>
                  <a:gd name="T3" fmla="*/ 53 h 179"/>
                  <a:gd name="T4" fmla="*/ 335 w 437"/>
                  <a:gd name="T5" fmla="*/ 27 h 179"/>
                  <a:gd name="T6" fmla="*/ 401 w 437"/>
                  <a:gd name="T7" fmla="*/ 2 h 179"/>
                  <a:gd name="T8" fmla="*/ 437 w 437"/>
                  <a:gd name="T9" fmla="*/ 0 h 179"/>
                  <a:gd name="T10" fmla="*/ 437 w 437"/>
                  <a:gd name="T11" fmla="*/ 0 h 179"/>
                  <a:gd name="T12" fmla="*/ 0 w 437"/>
                  <a:gd name="T13" fmla="*/ 0 h 179"/>
                  <a:gd name="T14" fmla="*/ 2 w 437"/>
                  <a:gd name="T15" fmla="*/ 0 h 179"/>
                  <a:gd name="T16" fmla="*/ 2 w 437"/>
                  <a:gd name="T17" fmla="*/ 0 h 179"/>
                  <a:gd name="T18" fmla="*/ 181 w 437"/>
                  <a:gd name="T19" fmla="*/ 179 h 179"/>
                  <a:gd name="T20" fmla="*/ 181 w 437"/>
                  <a:gd name="T21"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179">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4" name="Freeform 129"/>
              <p:cNvSpPr>
                <a:spLocks/>
              </p:cNvSpPr>
              <p:nvPr/>
            </p:nvSpPr>
            <p:spPr bwMode="auto">
              <a:xfrm>
                <a:off x="3492974" y="1378029"/>
                <a:ext cx="202325" cy="167906"/>
              </a:xfrm>
              <a:custGeom>
                <a:avLst/>
                <a:gdLst>
                  <a:gd name="T0" fmla="*/ 127 w 435"/>
                  <a:gd name="T1" fmla="*/ 308 h 361"/>
                  <a:gd name="T2" fmla="*/ 154 w 435"/>
                  <a:gd name="T3" fmla="*/ 331 h 361"/>
                  <a:gd name="T4" fmla="*/ 220 w 435"/>
                  <a:gd name="T5" fmla="*/ 358 h 361"/>
                  <a:gd name="T6" fmla="*/ 256 w 435"/>
                  <a:gd name="T7" fmla="*/ 361 h 361"/>
                  <a:gd name="T8" fmla="*/ 283 w 435"/>
                  <a:gd name="T9" fmla="*/ 358 h 361"/>
                  <a:gd name="T10" fmla="*/ 313 w 435"/>
                  <a:gd name="T11" fmla="*/ 350 h 361"/>
                  <a:gd name="T12" fmla="*/ 319 w 435"/>
                  <a:gd name="T13" fmla="*/ 348 h 361"/>
                  <a:gd name="T14" fmla="*/ 325 w 435"/>
                  <a:gd name="T15" fmla="*/ 346 h 361"/>
                  <a:gd name="T16" fmla="*/ 330 w 435"/>
                  <a:gd name="T17" fmla="*/ 344 h 361"/>
                  <a:gd name="T18" fmla="*/ 334 w 435"/>
                  <a:gd name="T19" fmla="*/ 342 h 361"/>
                  <a:gd name="T20" fmla="*/ 336 w 435"/>
                  <a:gd name="T21" fmla="*/ 342 h 361"/>
                  <a:gd name="T22" fmla="*/ 336 w 435"/>
                  <a:gd name="T23" fmla="*/ 340 h 361"/>
                  <a:gd name="T24" fmla="*/ 359 w 435"/>
                  <a:gd name="T25" fmla="*/ 329 h 361"/>
                  <a:gd name="T26" fmla="*/ 378 w 435"/>
                  <a:gd name="T27" fmla="*/ 312 h 361"/>
                  <a:gd name="T28" fmla="*/ 382 w 435"/>
                  <a:gd name="T29" fmla="*/ 308 h 361"/>
                  <a:gd name="T30" fmla="*/ 399 w 435"/>
                  <a:gd name="T31" fmla="*/ 289 h 361"/>
                  <a:gd name="T32" fmla="*/ 423 w 435"/>
                  <a:gd name="T33" fmla="*/ 249 h 361"/>
                  <a:gd name="T34" fmla="*/ 429 w 435"/>
                  <a:gd name="T35" fmla="*/ 226 h 361"/>
                  <a:gd name="T36" fmla="*/ 431 w 435"/>
                  <a:gd name="T37" fmla="*/ 219 h 361"/>
                  <a:gd name="T38" fmla="*/ 433 w 435"/>
                  <a:gd name="T39" fmla="*/ 215 h 361"/>
                  <a:gd name="T40" fmla="*/ 435 w 435"/>
                  <a:gd name="T41" fmla="*/ 196 h 361"/>
                  <a:gd name="T42" fmla="*/ 435 w 435"/>
                  <a:gd name="T43" fmla="*/ 179 h 361"/>
                  <a:gd name="T44" fmla="*/ 435 w 435"/>
                  <a:gd name="T45" fmla="*/ 175 h 361"/>
                  <a:gd name="T46" fmla="*/ 435 w 435"/>
                  <a:gd name="T47" fmla="*/ 171 h 361"/>
                  <a:gd name="T48" fmla="*/ 435 w 435"/>
                  <a:gd name="T49" fmla="*/ 171 h 361"/>
                  <a:gd name="T50" fmla="*/ 435 w 435"/>
                  <a:gd name="T51" fmla="*/ 169 h 361"/>
                  <a:gd name="T52" fmla="*/ 435 w 435"/>
                  <a:gd name="T53" fmla="*/ 169 h 361"/>
                  <a:gd name="T54" fmla="*/ 435 w 435"/>
                  <a:gd name="T55" fmla="*/ 169 h 361"/>
                  <a:gd name="T56" fmla="*/ 435 w 435"/>
                  <a:gd name="T57" fmla="*/ 169 h 361"/>
                  <a:gd name="T58" fmla="*/ 435 w 435"/>
                  <a:gd name="T59" fmla="*/ 169 h 361"/>
                  <a:gd name="T60" fmla="*/ 435 w 435"/>
                  <a:gd name="T61" fmla="*/ 160 h 361"/>
                  <a:gd name="T62" fmla="*/ 433 w 435"/>
                  <a:gd name="T63" fmla="*/ 152 h 361"/>
                  <a:gd name="T64" fmla="*/ 433 w 435"/>
                  <a:gd name="T65" fmla="*/ 150 h 361"/>
                  <a:gd name="T66" fmla="*/ 433 w 435"/>
                  <a:gd name="T67" fmla="*/ 147 h 361"/>
                  <a:gd name="T68" fmla="*/ 431 w 435"/>
                  <a:gd name="T69" fmla="*/ 141 h 361"/>
                  <a:gd name="T70" fmla="*/ 429 w 435"/>
                  <a:gd name="T71" fmla="*/ 135 h 361"/>
                  <a:gd name="T72" fmla="*/ 429 w 435"/>
                  <a:gd name="T73" fmla="*/ 133 h 361"/>
                  <a:gd name="T74" fmla="*/ 429 w 435"/>
                  <a:gd name="T75" fmla="*/ 133 h 361"/>
                  <a:gd name="T76" fmla="*/ 423 w 435"/>
                  <a:gd name="T77" fmla="*/ 112 h 361"/>
                  <a:gd name="T78" fmla="*/ 399 w 435"/>
                  <a:gd name="T79" fmla="*/ 69 h 361"/>
                  <a:gd name="T80" fmla="*/ 382 w 435"/>
                  <a:gd name="T81" fmla="*/ 53 h 361"/>
                  <a:gd name="T82" fmla="*/ 378 w 435"/>
                  <a:gd name="T83" fmla="*/ 46 h 361"/>
                  <a:gd name="T84" fmla="*/ 355 w 435"/>
                  <a:gd name="T85" fmla="*/ 27 h 361"/>
                  <a:gd name="T86" fmla="*/ 302 w 435"/>
                  <a:gd name="T87" fmla="*/ 4 h 361"/>
                  <a:gd name="T88" fmla="*/ 275 w 435"/>
                  <a:gd name="T89" fmla="*/ 0 h 361"/>
                  <a:gd name="T90" fmla="*/ 273 w 435"/>
                  <a:gd name="T91" fmla="*/ 0 h 361"/>
                  <a:gd name="T92" fmla="*/ 273 w 435"/>
                  <a:gd name="T93" fmla="*/ 0 h 361"/>
                  <a:gd name="T94" fmla="*/ 264 w 435"/>
                  <a:gd name="T95" fmla="*/ 0 h 361"/>
                  <a:gd name="T96" fmla="*/ 256 w 435"/>
                  <a:gd name="T97" fmla="*/ 0 h 361"/>
                  <a:gd name="T98" fmla="*/ 256 w 435"/>
                  <a:gd name="T99" fmla="*/ 0 h 361"/>
                  <a:gd name="T100" fmla="*/ 220 w 435"/>
                  <a:gd name="T101" fmla="*/ 2 h 361"/>
                  <a:gd name="T102" fmla="*/ 154 w 435"/>
                  <a:gd name="T103" fmla="*/ 27 h 361"/>
                  <a:gd name="T104" fmla="*/ 127 w 435"/>
                  <a:gd name="T105" fmla="*/ 53 h 361"/>
                  <a:gd name="T106" fmla="*/ 0 w 435"/>
                  <a:gd name="T107" fmla="*/ 179 h 361"/>
                  <a:gd name="T108" fmla="*/ 127 w 435"/>
                  <a:gd name="T109" fmla="*/ 30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5" h="361">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pic>
        <p:nvPicPr>
          <p:cNvPr id="1226" name="Picture 12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1" y="1680211"/>
            <a:ext cx="304318" cy="304913"/>
          </a:xfrm>
          <a:prstGeom prst="rect">
            <a:avLst/>
          </a:prstGeom>
        </p:spPr>
      </p:pic>
      <p:sp>
        <p:nvSpPr>
          <p:cNvPr id="1227" name="Rectangle 1226">
            <a:extLst>
              <a:ext uri="{FF2B5EF4-FFF2-40B4-BE49-F238E27FC236}">
                <a16:creationId xmlns:a16="http://schemas.microsoft.com/office/drawing/2014/main" id="{70462A1D-E196-8049-95BF-85A07ACDD5F5}"/>
              </a:ext>
            </a:extLst>
          </p:cNvPr>
          <p:cNvSpPr/>
          <p:nvPr/>
        </p:nvSpPr>
        <p:spPr>
          <a:xfrm>
            <a:off x="2810906" y="1942781"/>
            <a:ext cx="473689" cy="313932"/>
          </a:xfrm>
          <a:prstGeom prst="rect">
            <a:avLst/>
          </a:prstGeom>
        </p:spPr>
        <p:txBody>
          <a:bodyPr wrap="square" anchor="ctr">
            <a:spAutoFit/>
          </a:bodyPr>
          <a:lstStyle/>
          <a:p>
            <a:pPr algn="ctr">
              <a:lnSpc>
                <a:spcPct val="90000"/>
              </a:lnSpc>
            </a:pPr>
            <a:r>
              <a:rPr lang="en-US" sz="800" dirty="0">
                <a:solidFill>
                  <a:srgbClr val="0D274D"/>
                </a:solidFill>
                <a:latin typeface="CiscoSansTT ExtraLight"/>
              </a:rPr>
              <a:t>Nexus</a:t>
            </a:r>
            <a:br>
              <a:rPr lang="en-US" sz="800" dirty="0">
                <a:solidFill>
                  <a:srgbClr val="0D274D"/>
                </a:solidFill>
                <a:latin typeface="CiscoSansTT ExtraLight"/>
              </a:rPr>
            </a:br>
            <a:r>
              <a:rPr lang="en-US" sz="800" dirty="0">
                <a:solidFill>
                  <a:srgbClr val="0D274D"/>
                </a:solidFill>
                <a:latin typeface="CiscoSansTT ExtraLight"/>
              </a:rPr>
              <a:t>9000</a:t>
            </a:r>
          </a:p>
        </p:txBody>
      </p:sp>
      <p:grpSp>
        <p:nvGrpSpPr>
          <p:cNvPr id="1228" name="Group 1227"/>
          <p:cNvGrpSpPr/>
          <p:nvPr/>
        </p:nvGrpSpPr>
        <p:grpSpPr>
          <a:xfrm>
            <a:off x="759006" y="2239627"/>
            <a:ext cx="309160" cy="424999"/>
            <a:chOff x="624127" y="2239627"/>
            <a:chExt cx="309160" cy="424999"/>
          </a:xfrm>
        </p:grpSpPr>
        <p:sp>
          <p:nvSpPr>
            <p:cNvPr id="1229" name="Freeform 296"/>
            <p:cNvSpPr>
              <a:spLocks/>
            </p:cNvSpPr>
            <p:nvPr/>
          </p:nvSpPr>
          <p:spPr bwMode="auto">
            <a:xfrm>
              <a:off x="624127"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0" name="Line 297"/>
            <p:cNvSpPr>
              <a:spLocks noChangeShapeType="1"/>
            </p:cNvSpPr>
            <p:nvPr/>
          </p:nvSpPr>
          <p:spPr bwMode="auto">
            <a:xfrm flipV="1">
              <a:off x="654290"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1" name="Line 298"/>
            <p:cNvSpPr>
              <a:spLocks noChangeShapeType="1"/>
            </p:cNvSpPr>
            <p:nvPr/>
          </p:nvSpPr>
          <p:spPr bwMode="auto">
            <a:xfrm flipV="1">
              <a:off x="684452"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2" name="Line 299"/>
            <p:cNvSpPr>
              <a:spLocks noChangeShapeType="1"/>
            </p:cNvSpPr>
            <p:nvPr/>
          </p:nvSpPr>
          <p:spPr bwMode="auto">
            <a:xfrm flipV="1">
              <a:off x="716202"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3" name="Line 300"/>
            <p:cNvSpPr>
              <a:spLocks noChangeShapeType="1"/>
            </p:cNvSpPr>
            <p:nvPr/>
          </p:nvSpPr>
          <p:spPr bwMode="auto">
            <a:xfrm flipV="1">
              <a:off x="744777"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4" name="Line 301"/>
            <p:cNvSpPr>
              <a:spLocks noChangeShapeType="1"/>
            </p:cNvSpPr>
            <p:nvPr/>
          </p:nvSpPr>
          <p:spPr bwMode="auto">
            <a:xfrm flipV="1">
              <a:off x="774940"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235" name="Straight Connector 1234"/>
            <p:cNvCxnSpPr/>
            <p:nvPr/>
          </p:nvCxnSpPr>
          <p:spPr>
            <a:xfrm flipH="1">
              <a:off x="688464" y="2341070"/>
              <a:ext cx="1392" cy="144000"/>
            </a:xfrm>
            <a:prstGeom prst="line">
              <a:avLst/>
            </a:prstGeom>
            <a:noFill/>
            <a:ln w="3175" cap="flat" cmpd="sng" algn="ctr">
              <a:solidFill>
                <a:srgbClr val="00BCEB">
                  <a:shade val="95000"/>
                  <a:satMod val="105000"/>
                </a:srgbClr>
              </a:solidFill>
              <a:prstDash val="solid"/>
            </a:ln>
            <a:effectLst/>
          </p:spPr>
        </p:cxnSp>
        <p:cxnSp>
          <p:nvCxnSpPr>
            <p:cNvPr id="1236" name="Straight Connector 1235"/>
            <p:cNvCxnSpPr/>
            <p:nvPr/>
          </p:nvCxnSpPr>
          <p:spPr>
            <a:xfrm flipH="1">
              <a:off x="845805" y="2341070"/>
              <a:ext cx="1392" cy="144000"/>
            </a:xfrm>
            <a:prstGeom prst="line">
              <a:avLst/>
            </a:prstGeom>
            <a:noFill/>
            <a:ln w="3175" cap="flat" cmpd="sng" algn="ctr">
              <a:solidFill>
                <a:srgbClr val="00BCEB">
                  <a:shade val="95000"/>
                  <a:satMod val="105000"/>
                </a:srgbClr>
              </a:solidFill>
              <a:prstDash val="solid"/>
            </a:ln>
            <a:effectLst/>
          </p:spPr>
        </p:cxnSp>
        <p:grpSp>
          <p:nvGrpSpPr>
            <p:cNvPr id="1237" name="Group 4"/>
            <p:cNvGrpSpPr>
              <a:grpSpLocks noChangeAspect="1"/>
            </p:cNvGrpSpPr>
            <p:nvPr/>
          </p:nvGrpSpPr>
          <p:grpSpPr bwMode="auto">
            <a:xfrm>
              <a:off x="635641" y="2477030"/>
              <a:ext cx="107038" cy="187596"/>
              <a:chOff x="2404" y="264"/>
              <a:chExt cx="2102" cy="3684"/>
            </a:xfrm>
          </p:grpSpPr>
          <p:sp>
            <p:nvSpPr>
              <p:cNvPr id="1245"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6"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7"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8"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9"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50"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238" name="Group 4"/>
            <p:cNvGrpSpPr>
              <a:grpSpLocks noChangeAspect="1"/>
            </p:cNvGrpSpPr>
            <p:nvPr/>
          </p:nvGrpSpPr>
          <p:grpSpPr bwMode="auto">
            <a:xfrm>
              <a:off x="792982" y="2477030"/>
              <a:ext cx="107038" cy="187596"/>
              <a:chOff x="2404" y="264"/>
              <a:chExt cx="2102" cy="3684"/>
            </a:xfrm>
          </p:grpSpPr>
          <p:sp>
            <p:nvSpPr>
              <p:cNvPr id="1239"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0"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1"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2"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3"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4"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251" name="Group 1250"/>
          <p:cNvGrpSpPr/>
          <p:nvPr/>
        </p:nvGrpSpPr>
        <p:grpSpPr>
          <a:xfrm>
            <a:off x="1152801" y="2239627"/>
            <a:ext cx="309160" cy="424999"/>
            <a:chOff x="1098050" y="2239627"/>
            <a:chExt cx="309160" cy="424999"/>
          </a:xfrm>
        </p:grpSpPr>
        <p:sp>
          <p:nvSpPr>
            <p:cNvPr id="1252" name="Freeform 296"/>
            <p:cNvSpPr>
              <a:spLocks/>
            </p:cNvSpPr>
            <p:nvPr/>
          </p:nvSpPr>
          <p:spPr bwMode="auto">
            <a:xfrm>
              <a:off x="1098050"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53" name="Line 297"/>
            <p:cNvSpPr>
              <a:spLocks noChangeShapeType="1"/>
            </p:cNvSpPr>
            <p:nvPr/>
          </p:nvSpPr>
          <p:spPr bwMode="auto">
            <a:xfrm flipV="1">
              <a:off x="1128213"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54" name="Line 298"/>
            <p:cNvSpPr>
              <a:spLocks noChangeShapeType="1"/>
            </p:cNvSpPr>
            <p:nvPr/>
          </p:nvSpPr>
          <p:spPr bwMode="auto">
            <a:xfrm flipV="1">
              <a:off x="115837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55" name="Line 299"/>
            <p:cNvSpPr>
              <a:spLocks noChangeShapeType="1"/>
            </p:cNvSpPr>
            <p:nvPr/>
          </p:nvSpPr>
          <p:spPr bwMode="auto">
            <a:xfrm flipV="1">
              <a:off x="119012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56" name="Line 300"/>
            <p:cNvSpPr>
              <a:spLocks noChangeShapeType="1"/>
            </p:cNvSpPr>
            <p:nvPr/>
          </p:nvSpPr>
          <p:spPr bwMode="auto">
            <a:xfrm flipV="1">
              <a:off x="1218700"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57" name="Line 301"/>
            <p:cNvSpPr>
              <a:spLocks noChangeShapeType="1"/>
            </p:cNvSpPr>
            <p:nvPr/>
          </p:nvSpPr>
          <p:spPr bwMode="auto">
            <a:xfrm flipV="1">
              <a:off x="1248863"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258" name="Straight Connector 1257"/>
            <p:cNvCxnSpPr/>
            <p:nvPr/>
          </p:nvCxnSpPr>
          <p:spPr>
            <a:xfrm flipH="1">
              <a:off x="1162387" y="2341070"/>
              <a:ext cx="1392" cy="144000"/>
            </a:xfrm>
            <a:prstGeom prst="line">
              <a:avLst/>
            </a:prstGeom>
            <a:noFill/>
            <a:ln w="3175" cap="flat" cmpd="sng" algn="ctr">
              <a:solidFill>
                <a:srgbClr val="00BCEB">
                  <a:shade val="95000"/>
                  <a:satMod val="105000"/>
                </a:srgbClr>
              </a:solidFill>
              <a:prstDash val="solid"/>
            </a:ln>
            <a:effectLst/>
          </p:spPr>
        </p:cxnSp>
        <p:cxnSp>
          <p:nvCxnSpPr>
            <p:cNvPr id="1259" name="Straight Connector 1258"/>
            <p:cNvCxnSpPr/>
            <p:nvPr/>
          </p:nvCxnSpPr>
          <p:spPr>
            <a:xfrm flipH="1">
              <a:off x="1319728" y="2341070"/>
              <a:ext cx="1392" cy="144000"/>
            </a:xfrm>
            <a:prstGeom prst="line">
              <a:avLst/>
            </a:prstGeom>
            <a:noFill/>
            <a:ln w="3175" cap="flat" cmpd="sng" algn="ctr">
              <a:solidFill>
                <a:srgbClr val="00BCEB">
                  <a:shade val="95000"/>
                  <a:satMod val="105000"/>
                </a:srgbClr>
              </a:solidFill>
              <a:prstDash val="solid"/>
            </a:ln>
            <a:effectLst/>
          </p:spPr>
        </p:cxnSp>
        <p:grpSp>
          <p:nvGrpSpPr>
            <p:cNvPr id="1260" name="Group 4"/>
            <p:cNvGrpSpPr>
              <a:grpSpLocks noChangeAspect="1"/>
            </p:cNvGrpSpPr>
            <p:nvPr/>
          </p:nvGrpSpPr>
          <p:grpSpPr bwMode="auto">
            <a:xfrm>
              <a:off x="1109564" y="2477030"/>
              <a:ext cx="107038" cy="187596"/>
              <a:chOff x="2404" y="264"/>
              <a:chExt cx="2102" cy="3684"/>
            </a:xfrm>
          </p:grpSpPr>
          <p:sp>
            <p:nvSpPr>
              <p:cNvPr id="1268"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69"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70"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71"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72"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73"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261" name="Group 4"/>
            <p:cNvGrpSpPr>
              <a:grpSpLocks noChangeAspect="1"/>
            </p:cNvGrpSpPr>
            <p:nvPr/>
          </p:nvGrpSpPr>
          <p:grpSpPr bwMode="auto">
            <a:xfrm>
              <a:off x="1266905" y="2477030"/>
              <a:ext cx="107038" cy="187596"/>
              <a:chOff x="2404" y="264"/>
              <a:chExt cx="2102" cy="3684"/>
            </a:xfrm>
          </p:grpSpPr>
          <p:sp>
            <p:nvSpPr>
              <p:cNvPr id="1262"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63"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64"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65"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66"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67"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274" name="Group 1273"/>
          <p:cNvGrpSpPr/>
          <p:nvPr/>
        </p:nvGrpSpPr>
        <p:grpSpPr>
          <a:xfrm>
            <a:off x="1546596" y="2239627"/>
            <a:ext cx="309160" cy="424999"/>
            <a:chOff x="1571972" y="2239627"/>
            <a:chExt cx="309160" cy="424999"/>
          </a:xfrm>
        </p:grpSpPr>
        <p:sp>
          <p:nvSpPr>
            <p:cNvPr id="1275" name="Freeform 296"/>
            <p:cNvSpPr>
              <a:spLocks/>
            </p:cNvSpPr>
            <p:nvPr/>
          </p:nvSpPr>
          <p:spPr bwMode="auto">
            <a:xfrm>
              <a:off x="1571972"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76" name="Line 297"/>
            <p:cNvSpPr>
              <a:spLocks noChangeShapeType="1"/>
            </p:cNvSpPr>
            <p:nvPr/>
          </p:nvSpPr>
          <p:spPr bwMode="auto">
            <a:xfrm flipV="1">
              <a:off x="160213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77" name="Line 298"/>
            <p:cNvSpPr>
              <a:spLocks noChangeShapeType="1"/>
            </p:cNvSpPr>
            <p:nvPr/>
          </p:nvSpPr>
          <p:spPr bwMode="auto">
            <a:xfrm flipV="1">
              <a:off x="1632297"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78" name="Line 299"/>
            <p:cNvSpPr>
              <a:spLocks noChangeShapeType="1"/>
            </p:cNvSpPr>
            <p:nvPr/>
          </p:nvSpPr>
          <p:spPr bwMode="auto">
            <a:xfrm flipV="1">
              <a:off x="1664047"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79" name="Line 300"/>
            <p:cNvSpPr>
              <a:spLocks noChangeShapeType="1"/>
            </p:cNvSpPr>
            <p:nvPr/>
          </p:nvSpPr>
          <p:spPr bwMode="auto">
            <a:xfrm flipV="1">
              <a:off x="1692622"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80" name="Line 301"/>
            <p:cNvSpPr>
              <a:spLocks noChangeShapeType="1"/>
            </p:cNvSpPr>
            <p:nvPr/>
          </p:nvSpPr>
          <p:spPr bwMode="auto">
            <a:xfrm flipV="1">
              <a:off x="172278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281" name="Straight Connector 1280"/>
            <p:cNvCxnSpPr/>
            <p:nvPr/>
          </p:nvCxnSpPr>
          <p:spPr>
            <a:xfrm flipH="1">
              <a:off x="1636310" y="2341070"/>
              <a:ext cx="1392" cy="144000"/>
            </a:xfrm>
            <a:prstGeom prst="line">
              <a:avLst/>
            </a:prstGeom>
            <a:noFill/>
            <a:ln w="3175" cap="flat" cmpd="sng" algn="ctr">
              <a:solidFill>
                <a:srgbClr val="00BCEB">
                  <a:shade val="95000"/>
                  <a:satMod val="105000"/>
                </a:srgbClr>
              </a:solidFill>
              <a:prstDash val="solid"/>
            </a:ln>
            <a:effectLst/>
          </p:spPr>
        </p:cxnSp>
        <p:cxnSp>
          <p:nvCxnSpPr>
            <p:cNvPr id="1282" name="Straight Connector 1281"/>
            <p:cNvCxnSpPr/>
            <p:nvPr/>
          </p:nvCxnSpPr>
          <p:spPr>
            <a:xfrm flipH="1">
              <a:off x="1793651" y="2341070"/>
              <a:ext cx="1392" cy="144000"/>
            </a:xfrm>
            <a:prstGeom prst="line">
              <a:avLst/>
            </a:prstGeom>
            <a:noFill/>
            <a:ln w="3175" cap="flat" cmpd="sng" algn="ctr">
              <a:solidFill>
                <a:srgbClr val="00BCEB">
                  <a:shade val="95000"/>
                  <a:satMod val="105000"/>
                </a:srgbClr>
              </a:solidFill>
              <a:prstDash val="solid"/>
            </a:ln>
            <a:effectLst/>
          </p:spPr>
        </p:cxnSp>
        <p:grpSp>
          <p:nvGrpSpPr>
            <p:cNvPr id="1283" name="Group 4"/>
            <p:cNvGrpSpPr>
              <a:grpSpLocks noChangeAspect="1"/>
            </p:cNvGrpSpPr>
            <p:nvPr/>
          </p:nvGrpSpPr>
          <p:grpSpPr bwMode="auto">
            <a:xfrm>
              <a:off x="1583487" y="2477030"/>
              <a:ext cx="107038" cy="187596"/>
              <a:chOff x="2404" y="264"/>
              <a:chExt cx="2102" cy="3684"/>
            </a:xfrm>
          </p:grpSpPr>
          <p:sp>
            <p:nvSpPr>
              <p:cNvPr id="1291"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92"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93"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94"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95"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96"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284" name="Group 4"/>
            <p:cNvGrpSpPr>
              <a:grpSpLocks noChangeAspect="1"/>
            </p:cNvGrpSpPr>
            <p:nvPr/>
          </p:nvGrpSpPr>
          <p:grpSpPr bwMode="auto">
            <a:xfrm>
              <a:off x="1740828" y="2477030"/>
              <a:ext cx="107038" cy="187596"/>
              <a:chOff x="2404" y="264"/>
              <a:chExt cx="2102" cy="3684"/>
            </a:xfrm>
          </p:grpSpPr>
          <p:sp>
            <p:nvSpPr>
              <p:cNvPr id="1285"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86"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87"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88"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89"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90"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297" name="Group 1296"/>
          <p:cNvGrpSpPr/>
          <p:nvPr/>
        </p:nvGrpSpPr>
        <p:grpSpPr>
          <a:xfrm>
            <a:off x="1940391" y="2239627"/>
            <a:ext cx="309160" cy="424999"/>
            <a:chOff x="2045896" y="2239627"/>
            <a:chExt cx="309160" cy="424999"/>
          </a:xfrm>
        </p:grpSpPr>
        <p:sp>
          <p:nvSpPr>
            <p:cNvPr id="1298" name="Freeform 296"/>
            <p:cNvSpPr>
              <a:spLocks/>
            </p:cNvSpPr>
            <p:nvPr/>
          </p:nvSpPr>
          <p:spPr bwMode="auto">
            <a:xfrm>
              <a:off x="2045896"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99" name="Line 297"/>
            <p:cNvSpPr>
              <a:spLocks noChangeShapeType="1"/>
            </p:cNvSpPr>
            <p:nvPr/>
          </p:nvSpPr>
          <p:spPr bwMode="auto">
            <a:xfrm flipV="1">
              <a:off x="207605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00" name="Line 298"/>
            <p:cNvSpPr>
              <a:spLocks noChangeShapeType="1"/>
            </p:cNvSpPr>
            <p:nvPr/>
          </p:nvSpPr>
          <p:spPr bwMode="auto">
            <a:xfrm flipV="1">
              <a:off x="210622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01" name="Line 299"/>
            <p:cNvSpPr>
              <a:spLocks noChangeShapeType="1"/>
            </p:cNvSpPr>
            <p:nvPr/>
          </p:nvSpPr>
          <p:spPr bwMode="auto">
            <a:xfrm flipV="1">
              <a:off x="213797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02" name="Line 300"/>
            <p:cNvSpPr>
              <a:spLocks noChangeShapeType="1"/>
            </p:cNvSpPr>
            <p:nvPr/>
          </p:nvSpPr>
          <p:spPr bwMode="auto">
            <a:xfrm flipV="1">
              <a:off x="2166546"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03" name="Line 301"/>
            <p:cNvSpPr>
              <a:spLocks noChangeShapeType="1"/>
            </p:cNvSpPr>
            <p:nvPr/>
          </p:nvSpPr>
          <p:spPr bwMode="auto">
            <a:xfrm flipV="1">
              <a:off x="219670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304" name="Straight Connector 1303"/>
            <p:cNvCxnSpPr/>
            <p:nvPr/>
          </p:nvCxnSpPr>
          <p:spPr>
            <a:xfrm flipH="1">
              <a:off x="2110233" y="2341070"/>
              <a:ext cx="1392" cy="144000"/>
            </a:xfrm>
            <a:prstGeom prst="line">
              <a:avLst/>
            </a:prstGeom>
            <a:noFill/>
            <a:ln w="3175" cap="flat" cmpd="sng" algn="ctr">
              <a:solidFill>
                <a:srgbClr val="00BCEB">
                  <a:shade val="95000"/>
                  <a:satMod val="105000"/>
                </a:srgbClr>
              </a:solidFill>
              <a:prstDash val="solid"/>
            </a:ln>
            <a:effectLst/>
          </p:spPr>
        </p:cxnSp>
        <p:cxnSp>
          <p:nvCxnSpPr>
            <p:cNvPr id="1305" name="Straight Connector 1304"/>
            <p:cNvCxnSpPr/>
            <p:nvPr/>
          </p:nvCxnSpPr>
          <p:spPr>
            <a:xfrm flipH="1">
              <a:off x="2267574" y="2341070"/>
              <a:ext cx="1392" cy="144000"/>
            </a:xfrm>
            <a:prstGeom prst="line">
              <a:avLst/>
            </a:prstGeom>
            <a:noFill/>
            <a:ln w="3175" cap="flat" cmpd="sng" algn="ctr">
              <a:solidFill>
                <a:srgbClr val="00BCEB">
                  <a:shade val="95000"/>
                  <a:satMod val="105000"/>
                </a:srgbClr>
              </a:solidFill>
              <a:prstDash val="solid"/>
            </a:ln>
            <a:effectLst/>
          </p:spPr>
        </p:cxnSp>
        <p:grpSp>
          <p:nvGrpSpPr>
            <p:cNvPr id="1306" name="Group 4"/>
            <p:cNvGrpSpPr>
              <a:grpSpLocks noChangeAspect="1"/>
            </p:cNvGrpSpPr>
            <p:nvPr/>
          </p:nvGrpSpPr>
          <p:grpSpPr bwMode="auto">
            <a:xfrm>
              <a:off x="2057410" y="2477030"/>
              <a:ext cx="107038" cy="187596"/>
              <a:chOff x="2404" y="264"/>
              <a:chExt cx="2102" cy="3684"/>
            </a:xfrm>
          </p:grpSpPr>
          <p:sp>
            <p:nvSpPr>
              <p:cNvPr id="1314"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15"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16"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17"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18"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19"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307" name="Group 4"/>
            <p:cNvGrpSpPr>
              <a:grpSpLocks noChangeAspect="1"/>
            </p:cNvGrpSpPr>
            <p:nvPr/>
          </p:nvGrpSpPr>
          <p:grpSpPr bwMode="auto">
            <a:xfrm>
              <a:off x="2214751" y="2477030"/>
              <a:ext cx="107038" cy="187596"/>
              <a:chOff x="2404" y="264"/>
              <a:chExt cx="2102" cy="3684"/>
            </a:xfrm>
          </p:grpSpPr>
          <p:sp>
            <p:nvSpPr>
              <p:cNvPr id="1308"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09"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10"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11"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12"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13"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320" name="Group 1319"/>
          <p:cNvGrpSpPr/>
          <p:nvPr/>
        </p:nvGrpSpPr>
        <p:grpSpPr>
          <a:xfrm>
            <a:off x="2334186" y="2239627"/>
            <a:ext cx="309160" cy="424999"/>
            <a:chOff x="2045896" y="2239627"/>
            <a:chExt cx="309160" cy="424999"/>
          </a:xfrm>
        </p:grpSpPr>
        <p:sp>
          <p:nvSpPr>
            <p:cNvPr id="1321" name="Freeform 296"/>
            <p:cNvSpPr>
              <a:spLocks/>
            </p:cNvSpPr>
            <p:nvPr/>
          </p:nvSpPr>
          <p:spPr bwMode="auto">
            <a:xfrm>
              <a:off x="2045896"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22" name="Line 297"/>
            <p:cNvSpPr>
              <a:spLocks noChangeShapeType="1"/>
            </p:cNvSpPr>
            <p:nvPr/>
          </p:nvSpPr>
          <p:spPr bwMode="auto">
            <a:xfrm flipV="1">
              <a:off x="207605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23" name="Line 298"/>
            <p:cNvSpPr>
              <a:spLocks noChangeShapeType="1"/>
            </p:cNvSpPr>
            <p:nvPr/>
          </p:nvSpPr>
          <p:spPr bwMode="auto">
            <a:xfrm flipV="1">
              <a:off x="210622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24" name="Line 299"/>
            <p:cNvSpPr>
              <a:spLocks noChangeShapeType="1"/>
            </p:cNvSpPr>
            <p:nvPr/>
          </p:nvSpPr>
          <p:spPr bwMode="auto">
            <a:xfrm flipV="1">
              <a:off x="213797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25" name="Line 300"/>
            <p:cNvSpPr>
              <a:spLocks noChangeShapeType="1"/>
            </p:cNvSpPr>
            <p:nvPr/>
          </p:nvSpPr>
          <p:spPr bwMode="auto">
            <a:xfrm flipV="1">
              <a:off x="2166546"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26" name="Line 301"/>
            <p:cNvSpPr>
              <a:spLocks noChangeShapeType="1"/>
            </p:cNvSpPr>
            <p:nvPr/>
          </p:nvSpPr>
          <p:spPr bwMode="auto">
            <a:xfrm flipV="1">
              <a:off x="219670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327" name="Straight Connector 1326"/>
            <p:cNvCxnSpPr/>
            <p:nvPr/>
          </p:nvCxnSpPr>
          <p:spPr>
            <a:xfrm flipH="1">
              <a:off x="2110233" y="2341070"/>
              <a:ext cx="1392" cy="144000"/>
            </a:xfrm>
            <a:prstGeom prst="line">
              <a:avLst/>
            </a:prstGeom>
            <a:noFill/>
            <a:ln w="3175" cap="flat" cmpd="sng" algn="ctr">
              <a:solidFill>
                <a:srgbClr val="00BCEB">
                  <a:shade val="95000"/>
                  <a:satMod val="105000"/>
                </a:srgbClr>
              </a:solidFill>
              <a:prstDash val="solid"/>
            </a:ln>
            <a:effectLst/>
          </p:spPr>
        </p:cxnSp>
        <p:cxnSp>
          <p:nvCxnSpPr>
            <p:cNvPr id="1328" name="Straight Connector 1327"/>
            <p:cNvCxnSpPr/>
            <p:nvPr/>
          </p:nvCxnSpPr>
          <p:spPr>
            <a:xfrm flipH="1">
              <a:off x="2267574" y="2341070"/>
              <a:ext cx="1392" cy="144000"/>
            </a:xfrm>
            <a:prstGeom prst="line">
              <a:avLst/>
            </a:prstGeom>
            <a:noFill/>
            <a:ln w="3175" cap="flat" cmpd="sng" algn="ctr">
              <a:solidFill>
                <a:srgbClr val="00BCEB">
                  <a:shade val="95000"/>
                  <a:satMod val="105000"/>
                </a:srgbClr>
              </a:solidFill>
              <a:prstDash val="solid"/>
            </a:ln>
            <a:effectLst/>
          </p:spPr>
        </p:cxnSp>
        <p:grpSp>
          <p:nvGrpSpPr>
            <p:cNvPr id="1329" name="Group 4"/>
            <p:cNvGrpSpPr>
              <a:grpSpLocks noChangeAspect="1"/>
            </p:cNvGrpSpPr>
            <p:nvPr/>
          </p:nvGrpSpPr>
          <p:grpSpPr bwMode="auto">
            <a:xfrm>
              <a:off x="2057410" y="2477030"/>
              <a:ext cx="107038" cy="187596"/>
              <a:chOff x="2404" y="264"/>
              <a:chExt cx="2102" cy="3684"/>
            </a:xfrm>
          </p:grpSpPr>
          <p:sp>
            <p:nvSpPr>
              <p:cNvPr id="1337"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38"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39"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40"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41"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42"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330" name="Group 4"/>
            <p:cNvGrpSpPr>
              <a:grpSpLocks noChangeAspect="1"/>
            </p:cNvGrpSpPr>
            <p:nvPr/>
          </p:nvGrpSpPr>
          <p:grpSpPr bwMode="auto">
            <a:xfrm>
              <a:off x="2214751" y="2477030"/>
              <a:ext cx="107038" cy="187596"/>
              <a:chOff x="2404" y="264"/>
              <a:chExt cx="2102" cy="3684"/>
            </a:xfrm>
          </p:grpSpPr>
          <p:sp>
            <p:nvSpPr>
              <p:cNvPr id="1331"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32"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33"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34"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35"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36"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343" name="Group 1342"/>
          <p:cNvGrpSpPr/>
          <p:nvPr/>
        </p:nvGrpSpPr>
        <p:grpSpPr>
          <a:xfrm>
            <a:off x="2727980" y="2239627"/>
            <a:ext cx="309160" cy="424999"/>
            <a:chOff x="2045896" y="2239627"/>
            <a:chExt cx="309160" cy="424999"/>
          </a:xfrm>
        </p:grpSpPr>
        <p:sp>
          <p:nvSpPr>
            <p:cNvPr id="1344" name="Freeform 296"/>
            <p:cNvSpPr>
              <a:spLocks/>
            </p:cNvSpPr>
            <p:nvPr/>
          </p:nvSpPr>
          <p:spPr bwMode="auto">
            <a:xfrm>
              <a:off x="2045896"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45" name="Line 297"/>
            <p:cNvSpPr>
              <a:spLocks noChangeShapeType="1"/>
            </p:cNvSpPr>
            <p:nvPr/>
          </p:nvSpPr>
          <p:spPr bwMode="auto">
            <a:xfrm flipV="1">
              <a:off x="207605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46" name="Line 298"/>
            <p:cNvSpPr>
              <a:spLocks noChangeShapeType="1"/>
            </p:cNvSpPr>
            <p:nvPr/>
          </p:nvSpPr>
          <p:spPr bwMode="auto">
            <a:xfrm flipV="1">
              <a:off x="210622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47" name="Line 299"/>
            <p:cNvSpPr>
              <a:spLocks noChangeShapeType="1"/>
            </p:cNvSpPr>
            <p:nvPr/>
          </p:nvSpPr>
          <p:spPr bwMode="auto">
            <a:xfrm flipV="1">
              <a:off x="213797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48" name="Line 300"/>
            <p:cNvSpPr>
              <a:spLocks noChangeShapeType="1"/>
            </p:cNvSpPr>
            <p:nvPr/>
          </p:nvSpPr>
          <p:spPr bwMode="auto">
            <a:xfrm flipV="1">
              <a:off x="2166546"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49" name="Line 301"/>
            <p:cNvSpPr>
              <a:spLocks noChangeShapeType="1"/>
            </p:cNvSpPr>
            <p:nvPr/>
          </p:nvSpPr>
          <p:spPr bwMode="auto">
            <a:xfrm flipV="1">
              <a:off x="219670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350" name="Straight Connector 1349"/>
            <p:cNvCxnSpPr/>
            <p:nvPr/>
          </p:nvCxnSpPr>
          <p:spPr>
            <a:xfrm flipH="1">
              <a:off x="2110233" y="2341070"/>
              <a:ext cx="1392" cy="144000"/>
            </a:xfrm>
            <a:prstGeom prst="line">
              <a:avLst/>
            </a:prstGeom>
            <a:noFill/>
            <a:ln w="3175" cap="flat" cmpd="sng" algn="ctr">
              <a:solidFill>
                <a:srgbClr val="00BCEB">
                  <a:shade val="95000"/>
                  <a:satMod val="105000"/>
                </a:srgbClr>
              </a:solidFill>
              <a:prstDash val="solid"/>
            </a:ln>
            <a:effectLst/>
          </p:spPr>
        </p:cxnSp>
        <p:cxnSp>
          <p:nvCxnSpPr>
            <p:cNvPr id="1351" name="Straight Connector 1350"/>
            <p:cNvCxnSpPr/>
            <p:nvPr/>
          </p:nvCxnSpPr>
          <p:spPr>
            <a:xfrm flipH="1">
              <a:off x="2267574" y="2341070"/>
              <a:ext cx="1392" cy="144000"/>
            </a:xfrm>
            <a:prstGeom prst="line">
              <a:avLst/>
            </a:prstGeom>
            <a:noFill/>
            <a:ln w="3175" cap="flat" cmpd="sng" algn="ctr">
              <a:solidFill>
                <a:srgbClr val="00BCEB">
                  <a:shade val="95000"/>
                  <a:satMod val="105000"/>
                </a:srgbClr>
              </a:solidFill>
              <a:prstDash val="solid"/>
            </a:ln>
            <a:effectLst/>
          </p:spPr>
        </p:cxnSp>
        <p:grpSp>
          <p:nvGrpSpPr>
            <p:cNvPr id="1352" name="Group 4"/>
            <p:cNvGrpSpPr>
              <a:grpSpLocks noChangeAspect="1"/>
            </p:cNvGrpSpPr>
            <p:nvPr/>
          </p:nvGrpSpPr>
          <p:grpSpPr bwMode="auto">
            <a:xfrm>
              <a:off x="2057410" y="2477030"/>
              <a:ext cx="107038" cy="187596"/>
              <a:chOff x="2404" y="264"/>
              <a:chExt cx="2102" cy="3684"/>
            </a:xfrm>
          </p:grpSpPr>
          <p:sp>
            <p:nvSpPr>
              <p:cNvPr id="1360"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61"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62"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63"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64"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65"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353" name="Group 4"/>
            <p:cNvGrpSpPr>
              <a:grpSpLocks noChangeAspect="1"/>
            </p:cNvGrpSpPr>
            <p:nvPr/>
          </p:nvGrpSpPr>
          <p:grpSpPr bwMode="auto">
            <a:xfrm>
              <a:off x="2214751" y="2477030"/>
              <a:ext cx="107038" cy="187596"/>
              <a:chOff x="2404" y="264"/>
              <a:chExt cx="2102" cy="3684"/>
            </a:xfrm>
          </p:grpSpPr>
          <p:sp>
            <p:nvSpPr>
              <p:cNvPr id="1354"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55"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56"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57"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58"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359"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cxnSp>
        <p:nvCxnSpPr>
          <p:cNvPr id="1366" name="Straight Connector 1365"/>
          <p:cNvCxnSpPr/>
          <p:nvPr/>
        </p:nvCxnSpPr>
        <p:spPr>
          <a:xfrm flipH="1">
            <a:off x="936529" y="2004333"/>
            <a:ext cx="243800" cy="225392"/>
          </a:xfrm>
          <a:prstGeom prst="line">
            <a:avLst/>
          </a:prstGeom>
          <a:noFill/>
          <a:ln w="3175" cap="flat" cmpd="sng" algn="ctr">
            <a:solidFill>
              <a:srgbClr val="00BCEB">
                <a:shade val="95000"/>
                <a:satMod val="105000"/>
              </a:srgbClr>
            </a:solidFill>
            <a:prstDash val="solid"/>
          </a:ln>
          <a:effectLst/>
        </p:spPr>
      </p:cxnSp>
      <p:cxnSp>
        <p:nvCxnSpPr>
          <p:cNvPr id="1367" name="Straight Connector 1366"/>
          <p:cNvCxnSpPr/>
          <p:nvPr/>
        </p:nvCxnSpPr>
        <p:spPr>
          <a:xfrm flipH="1">
            <a:off x="927861" y="1998306"/>
            <a:ext cx="730123" cy="232314"/>
          </a:xfrm>
          <a:prstGeom prst="line">
            <a:avLst/>
          </a:prstGeom>
          <a:noFill/>
          <a:ln w="3175" cap="flat" cmpd="sng" algn="ctr">
            <a:solidFill>
              <a:srgbClr val="00BCEB">
                <a:shade val="95000"/>
                <a:satMod val="105000"/>
              </a:srgbClr>
            </a:solidFill>
            <a:prstDash val="solid"/>
          </a:ln>
          <a:effectLst/>
        </p:spPr>
      </p:cxnSp>
      <p:sp>
        <p:nvSpPr>
          <p:cNvPr id="1368" name="Rectangle 1367"/>
          <p:cNvSpPr/>
          <p:nvPr/>
        </p:nvSpPr>
        <p:spPr>
          <a:xfrm>
            <a:off x="1162644" y="1948323"/>
            <a:ext cx="49088" cy="4908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369" name="Rectangle 1368"/>
          <p:cNvSpPr/>
          <p:nvPr/>
        </p:nvSpPr>
        <p:spPr>
          <a:xfrm>
            <a:off x="1645145" y="1950007"/>
            <a:ext cx="45719" cy="45719"/>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370" name="Rectangle 1369"/>
          <p:cNvSpPr/>
          <p:nvPr/>
        </p:nvSpPr>
        <p:spPr>
          <a:xfrm>
            <a:off x="2117894" y="1948323"/>
            <a:ext cx="49088" cy="4908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371" name="Rectangle 1370"/>
          <p:cNvSpPr/>
          <p:nvPr/>
        </p:nvSpPr>
        <p:spPr>
          <a:xfrm>
            <a:off x="2582337" y="1948323"/>
            <a:ext cx="49088" cy="4908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cxnSp>
        <p:nvCxnSpPr>
          <p:cNvPr id="1372" name="Straight Connector 1371"/>
          <p:cNvCxnSpPr/>
          <p:nvPr/>
        </p:nvCxnSpPr>
        <p:spPr>
          <a:xfrm flipH="1">
            <a:off x="946889" y="1997411"/>
            <a:ext cx="1188965" cy="233209"/>
          </a:xfrm>
          <a:prstGeom prst="line">
            <a:avLst/>
          </a:prstGeom>
          <a:noFill/>
          <a:ln w="3175" cap="flat" cmpd="sng" algn="ctr">
            <a:solidFill>
              <a:srgbClr val="00BCEB">
                <a:shade val="95000"/>
                <a:satMod val="105000"/>
              </a:srgbClr>
            </a:solidFill>
            <a:prstDash val="solid"/>
          </a:ln>
          <a:effectLst/>
        </p:spPr>
      </p:cxnSp>
      <p:cxnSp>
        <p:nvCxnSpPr>
          <p:cNvPr id="1373" name="Straight Connector 1372"/>
          <p:cNvCxnSpPr/>
          <p:nvPr/>
        </p:nvCxnSpPr>
        <p:spPr>
          <a:xfrm flipH="1">
            <a:off x="946889" y="1997411"/>
            <a:ext cx="1627279" cy="233209"/>
          </a:xfrm>
          <a:prstGeom prst="line">
            <a:avLst/>
          </a:prstGeom>
          <a:noFill/>
          <a:ln w="3175" cap="flat" cmpd="sng" algn="ctr">
            <a:solidFill>
              <a:srgbClr val="00BCEB">
                <a:shade val="95000"/>
                <a:satMod val="105000"/>
              </a:srgbClr>
            </a:solidFill>
            <a:prstDash val="solid"/>
          </a:ln>
          <a:effectLst/>
        </p:spPr>
      </p:cxnSp>
      <p:cxnSp>
        <p:nvCxnSpPr>
          <p:cNvPr id="1374" name="Straight Connector 1373"/>
          <p:cNvCxnSpPr/>
          <p:nvPr/>
        </p:nvCxnSpPr>
        <p:spPr>
          <a:xfrm>
            <a:off x="2606881" y="2004333"/>
            <a:ext cx="273464" cy="225392"/>
          </a:xfrm>
          <a:prstGeom prst="line">
            <a:avLst/>
          </a:prstGeom>
          <a:noFill/>
          <a:ln w="3175" cap="flat" cmpd="sng" algn="ctr">
            <a:solidFill>
              <a:srgbClr val="00BCEB">
                <a:shade val="95000"/>
                <a:satMod val="105000"/>
              </a:srgbClr>
            </a:solidFill>
            <a:prstDash val="solid"/>
          </a:ln>
          <a:effectLst/>
        </p:spPr>
      </p:cxnSp>
      <p:cxnSp>
        <p:nvCxnSpPr>
          <p:cNvPr id="1375" name="Straight Connector 1374"/>
          <p:cNvCxnSpPr>
            <a:stCxn id="972" idx="0"/>
          </p:cNvCxnSpPr>
          <p:nvPr/>
        </p:nvCxnSpPr>
        <p:spPr>
          <a:xfrm>
            <a:off x="2219106" y="1995726"/>
            <a:ext cx="656225" cy="240075"/>
          </a:xfrm>
          <a:prstGeom prst="line">
            <a:avLst/>
          </a:prstGeom>
          <a:noFill/>
          <a:ln w="3175" cap="flat" cmpd="sng" algn="ctr">
            <a:solidFill>
              <a:srgbClr val="00BCEB">
                <a:shade val="95000"/>
                <a:satMod val="105000"/>
              </a:srgbClr>
            </a:solidFill>
            <a:prstDash val="solid"/>
          </a:ln>
          <a:effectLst/>
        </p:spPr>
      </p:cxnSp>
      <p:cxnSp>
        <p:nvCxnSpPr>
          <p:cNvPr id="1376" name="Straight Connector 1375"/>
          <p:cNvCxnSpPr/>
          <p:nvPr/>
        </p:nvCxnSpPr>
        <p:spPr>
          <a:xfrm>
            <a:off x="1680232" y="1997411"/>
            <a:ext cx="1189957" cy="244759"/>
          </a:xfrm>
          <a:prstGeom prst="line">
            <a:avLst/>
          </a:prstGeom>
          <a:noFill/>
          <a:ln w="3175" cap="flat" cmpd="sng" algn="ctr">
            <a:solidFill>
              <a:srgbClr val="00BCEB">
                <a:shade val="95000"/>
                <a:satMod val="105000"/>
              </a:srgbClr>
            </a:solidFill>
            <a:prstDash val="solid"/>
          </a:ln>
          <a:effectLst/>
        </p:spPr>
      </p:cxnSp>
      <p:cxnSp>
        <p:nvCxnSpPr>
          <p:cNvPr id="1377" name="Straight Connector 1376"/>
          <p:cNvCxnSpPr>
            <a:stCxn id="958" idx="0"/>
          </p:cNvCxnSpPr>
          <p:nvPr/>
        </p:nvCxnSpPr>
        <p:spPr>
          <a:xfrm>
            <a:off x="1271260" y="1995726"/>
            <a:ext cx="1579890" cy="245824"/>
          </a:xfrm>
          <a:prstGeom prst="line">
            <a:avLst/>
          </a:prstGeom>
          <a:noFill/>
          <a:ln w="3175" cap="flat" cmpd="sng" algn="ctr">
            <a:solidFill>
              <a:srgbClr val="00BCEB">
                <a:shade val="95000"/>
                <a:satMod val="105000"/>
              </a:srgbClr>
            </a:solidFill>
            <a:prstDash val="solid"/>
          </a:ln>
          <a:effectLst/>
        </p:spPr>
      </p:cxnSp>
      <p:sp>
        <p:nvSpPr>
          <p:cNvPr id="1378" name="TextBox 1377">
            <a:extLst>
              <a:ext uri="{FF2B5EF4-FFF2-40B4-BE49-F238E27FC236}">
                <a16:creationId xmlns:a16="http://schemas.microsoft.com/office/drawing/2014/main" id="{6E42D30D-5850-4BD9-9DA8-BCF400710838}"/>
              </a:ext>
            </a:extLst>
          </p:cNvPr>
          <p:cNvSpPr txBox="1"/>
          <p:nvPr/>
        </p:nvSpPr>
        <p:spPr>
          <a:xfrm>
            <a:off x="2670467" y="3107268"/>
            <a:ext cx="582793" cy="230832"/>
          </a:xfrm>
          <a:prstGeom prst="rect">
            <a:avLst/>
          </a:prstGeom>
          <a:noFill/>
        </p:spPr>
        <p:txBody>
          <a:bodyPr wrap="square" rtlCol="0">
            <a:spAutoFit/>
          </a:bodyPr>
          <a:lstStyle/>
          <a:p>
            <a:r>
              <a:rPr lang="en-US" sz="900" b="1" dirty="0">
                <a:solidFill>
                  <a:srgbClr val="0D274D"/>
                </a:solidFill>
                <a:latin typeface="CiscoSansTT ExtraLight"/>
              </a:rPr>
              <a:t>NI App</a:t>
            </a:r>
          </a:p>
        </p:txBody>
      </p:sp>
      <p:sp>
        <p:nvSpPr>
          <p:cNvPr id="1379" name="Rectangle 1378"/>
          <p:cNvSpPr/>
          <p:nvPr/>
        </p:nvSpPr>
        <p:spPr>
          <a:xfrm>
            <a:off x="3185554" y="2713599"/>
            <a:ext cx="604653" cy="307777"/>
          </a:xfrm>
          <a:prstGeom prst="rect">
            <a:avLst/>
          </a:prstGeom>
        </p:spPr>
        <p:txBody>
          <a:bodyPr wrap="none">
            <a:spAutoFit/>
          </a:bodyPr>
          <a:lstStyle/>
          <a:p>
            <a:pPr algn="ctr"/>
            <a:r>
              <a:rPr lang="en-US" sz="700" b="1" dirty="0">
                <a:latin typeface="CiscoSansTT ExtraLight"/>
              </a:rPr>
              <a:t>NI</a:t>
            </a:r>
            <a:br>
              <a:rPr lang="en-US" sz="700" b="1" dirty="0">
                <a:latin typeface="CiscoSansTT ExtraLight"/>
              </a:rPr>
            </a:br>
            <a:r>
              <a:rPr lang="en-US" sz="700" b="1" dirty="0">
                <a:latin typeface="CiscoSansTT ExtraLight"/>
              </a:rPr>
              <a:t>Anomalies</a:t>
            </a:r>
          </a:p>
        </p:txBody>
      </p:sp>
      <p:sp>
        <p:nvSpPr>
          <p:cNvPr id="4" name="Rounded Rectangle 3"/>
          <p:cNvSpPr/>
          <p:nvPr/>
        </p:nvSpPr>
        <p:spPr>
          <a:xfrm>
            <a:off x="3728501" y="3373348"/>
            <a:ext cx="2417824" cy="333113"/>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44" name="Picture 443">
            <a:extLst>
              <a:ext uri="{FF2B5EF4-FFF2-40B4-BE49-F238E27FC236}">
                <a16:creationId xmlns:a16="http://schemas.microsoft.com/office/drawing/2014/main" id="{1192CC1D-F55F-4CFD-858A-D7DA384743E9}"/>
              </a:ext>
            </a:extLst>
          </p:cNvPr>
          <p:cNvPicPr>
            <a:picLocks noChangeAspect="1"/>
          </p:cNvPicPr>
          <p:nvPr/>
        </p:nvPicPr>
        <p:blipFill rotWithShape="1">
          <a:blip r:embed="rId6" cstate="print">
            <a:lum bright="70000" contrast="-70000"/>
            <a:extLst>
              <a:ext uri="{28A0092B-C50C-407E-A947-70E740481C1C}">
                <a14:useLocalDpi xmlns:a14="http://schemas.microsoft.com/office/drawing/2010/main"/>
              </a:ext>
            </a:extLst>
          </a:blip>
          <a:srcRect t="34415" b="34415"/>
          <a:stretch/>
        </p:blipFill>
        <p:spPr>
          <a:xfrm>
            <a:off x="4026875" y="3387280"/>
            <a:ext cx="1821076" cy="305249"/>
          </a:xfrm>
          <a:prstGeom prst="rect">
            <a:avLst/>
          </a:prstGeom>
        </p:spPr>
      </p:pic>
    </p:spTree>
    <p:extLst>
      <p:ext uri="{BB962C8B-B14F-4D97-AF65-F5344CB8AC3E}">
        <p14:creationId xmlns:p14="http://schemas.microsoft.com/office/powerpoint/2010/main" val="3106392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 name="Rounded Rectangle 1248"/>
          <p:cNvSpPr/>
          <p:nvPr/>
        </p:nvSpPr>
        <p:spPr>
          <a:xfrm>
            <a:off x="1686136" y="1198563"/>
            <a:ext cx="2489261" cy="2843502"/>
          </a:xfrm>
          <a:prstGeom prst="roundRect">
            <a:avLst>
              <a:gd name="adj" fmla="val 3089"/>
            </a:avLst>
          </a:prstGeom>
          <a:solidFill>
            <a:srgbClr val="FFFFFF">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2" name="Title 1"/>
          <p:cNvSpPr>
            <a:spLocks noGrp="1"/>
          </p:cNvSpPr>
          <p:nvPr>
            <p:ph type="title"/>
          </p:nvPr>
        </p:nvSpPr>
        <p:spPr/>
        <p:txBody>
          <a:bodyPr/>
          <a:lstStyle/>
          <a:p>
            <a:r>
              <a:rPr lang="en-US" dirty="0" err="1"/>
              <a:t>ServiceNow</a:t>
            </a:r>
            <a:r>
              <a:rPr lang="en-US" dirty="0"/>
              <a:t> Apps on Nexus Dashboard</a:t>
            </a:r>
            <a:endParaRPr lang="en-IN" sz="1800" dirty="0"/>
          </a:p>
        </p:txBody>
      </p:sp>
      <p:sp>
        <p:nvSpPr>
          <p:cNvPr id="25" name="Rectangle 24"/>
          <p:cNvSpPr/>
          <p:nvPr/>
        </p:nvSpPr>
        <p:spPr>
          <a:xfrm>
            <a:off x="6868391" y="0"/>
            <a:ext cx="2275610" cy="481013"/>
          </a:xfrm>
          <a:prstGeom prst="rect">
            <a:avLst/>
          </a:prstGeom>
          <a:solidFill>
            <a:schemeClr val="bg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70462A1D-E196-8049-95BF-85A07ACDD5F5}"/>
              </a:ext>
            </a:extLst>
          </p:cNvPr>
          <p:cNvSpPr/>
          <p:nvPr/>
        </p:nvSpPr>
        <p:spPr>
          <a:xfrm>
            <a:off x="6953045" y="9674"/>
            <a:ext cx="2106301" cy="461665"/>
          </a:xfrm>
          <a:prstGeom prst="rect">
            <a:avLst/>
          </a:prstGeom>
        </p:spPr>
        <p:txBody>
          <a:bodyPr wrap="square" anchor="ctr">
            <a:spAutoFit/>
          </a:bodyPr>
          <a:lstStyle/>
          <a:p>
            <a:pPr algn="ctr"/>
            <a:r>
              <a:rPr lang="fr-FR" sz="1200" b="1" dirty="0">
                <a:latin typeface="+mn-lt"/>
              </a:rPr>
              <a:t>NI 6.0, ND 2.1 compatible – Sept. 2021</a:t>
            </a:r>
          </a:p>
        </p:txBody>
      </p:sp>
      <p:sp>
        <p:nvSpPr>
          <p:cNvPr id="27" name="Rounded Rectangle 38">
            <a:extLst>
              <a:ext uri="{FF2B5EF4-FFF2-40B4-BE49-F238E27FC236}">
                <a16:creationId xmlns:a16="http://schemas.microsoft.com/office/drawing/2014/main" id="{154091FB-C967-D042-B4B0-CE0BE58962B0}"/>
              </a:ext>
            </a:extLst>
          </p:cNvPr>
          <p:cNvSpPr/>
          <p:nvPr/>
        </p:nvSpPr>
        <p:spPr>
          <a:xfrm>
            <a:off x="533400" y="4304922"/>
            <a:ext cx="8077200" cy="286128"/>
          </a:xfrm>
          <a:prstGeom prst="roundRect">
            <a:avLst>
              <a:gd name="adj" fmla="val 50000"/>
            </a:avLst>
          </a:prstGeom>
          <a:solidFill>
            <a:schemeClr val="bg1">
              <a:lumMod val="25000"/>
              <a:lumOff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2"/>
                </a:solidFill>
              </a:rPr>
              <a:t>ServiceNow</a:t>
            </a:r>
            <a:r>
              <a:rPr lang="en-US" sz="1200" b="1" dirty="0">
                <a:solidFill>
                  <a:schemeClr val="bg2"/>
                </a:solidFill>
              </a:rPr>
              <a:t> Incident Management (ticketing) from App running on Nexus Dashboard</a:t>
            </a:r>
          </a:p>
        </p:txBody>
      </p:sp>
      <p:sp>
        <p:nvSpPr>
          <p:cNvPr id="848" name="Rounded Rectangle 847"/>
          <p:cNvSpPr/>
          <p:nvPr/>
        </p:nvSpPr>
        <p:spPr>
          <a:xfrm>
            <a:off x="4869180" y="2374900"/>
            <a:ext cx="1467971" cy="501650"/>
          </a:xfrm>
          <a:prstGeom prst="roundRect">
            <a:avLst>
              <a:gd name="adj" fmla="val 50000"/>
            </a:avLst>
          </a:prstGeom>
          <a:solidFill>
            <a:schemeClr val="bg1">
              <a:lumMod val="90000"/>
              <a:lumOff val="1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849" name="Round Same Side Corner Rectangle 848"/>
          <p:cNvSpPr/>
          <p:nvPr/>
        </p:nvSpPr>
        <p:spPr>
          <a:xfrm rot="16200000">
            <a:off x="7519320" y="995202"/>
            <a:ext cx="540734" cy="2708625"/>
          </a:xfrm>
          <a:prstGeom prst="round2SameRect">
            <a:avLst>
              <a:gd name="adj1" fmla="val 50000"/>
              <a:gd name="adj2" fmla="val 0"/>
            </a:avLst>
          </a:prstGeom>
          <a:solidFill>
            <a:srgbClr val="1E44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850" name="Round Same Side Corner Rectangle 849"/>
          <p:cNvSpPr/>
          <p:nvPr/>
        </p:nvSpPr>
        <p:spPr>
          <a:xfrm rot="16200000">
            <a:off x="7519321" y="1723939"/>
            <a:ext cx="540734" cy="2708625"/>
          </a:xfrm>
          <a:prstGeom prst="round2SameRect">
            <a:avLst>
              <a:gd name="adj1" fmla="val 50000"/>
              <a:gd name="adj2" fmla="val 0"/>
            </a:avLst>
          </a:prstGeom>
          <a:solidFill>
            <a:srgbClr val="1E447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854" name="Rectangle 853">
            <a:extLst>
              <a:ext uri="{FF2B5EF4-FFF2-40B4-BE49-F238E27FC236}">
                <a16:creationId xmlns:a16="http://schemas.microsoft.com/office/drawing/2014/main" id="{70462A1D-E196-8049-95BF-85A07ACDD5F5}"/>
              </a:ext>
            </a:extLst>
          </p:cNvPr>
          <p:cNvSpPr/>
          <p:nvPr/>
        </p:nvSpPr>
        <p:spPr>
          <a:xfrm>
            <a:off x="6736537" y="2211015"/>
            <a:ext cx="2106301" cy="276999"/>
          </a:xfrm>
          <a:prstGeom prst="rect">
            <a:avLst/>
          </a:prstGeom>
        </p:spPr>
        <p:txBody>
          <a:bodyPr wrap="square" anchor="ctr">
            <a:spAutoFit/>
          </a:bodyPr>
          <a:lstStyle/>
          <a:p>
            <a:pPr algn="ctr"/>
            <a:r>
              <a:rPr lang="en-US" sz="1200" dirty="0">
                <a:solidFill>
                  <a:srgbClr val="FFFFFF"/>
                </a:solidFill>
                <a:latin typeface="CiscoSansTT ExtraLight"/>
              </a:rPr>
              <a:t>Incident management</a:t>
            </a:r>
          </a:p>
        </p:txBody>
      </p:sp>
      <p:sp>
        <p:nvSpPr>
          <p:cNvPr id="855" name="Rectangle 854">
            <a:extLst>
              <a:ext uri="{FF2B5EF4-FFF2-40B4-BE49-F238E27FC236}">
                <a16:creationId xmlns:a16="http://schemas.microsoft.com/office/drawing/2014/main" id="{70462A1D-E196-8049-95BF-85A07ACDD5F5}"/>
              </a:ext>
            </a:extLst>
          </p:cNvPr>
          <p:cNvSpPr/>
          <p:nvPr/>
        </p:nvSpPr>
        <p:spPr>
          <a:xfrm>
            <a:off x="6736538" y="2847419"/>
            <a:ext cx="2106301" cy="461665"/>
          </a:xfrm>
          <a:prstGeom prst="rect">
            <a:avLst/>
          </a:prstGeom>
        </p:spPr>
        <p:txBody>
          <a:bodyPr wrap="square" anchor="ctr">
            <a:spAutoFit/>
          </a:bodyPr>
          <a:lstStyle/>
          <a:p>
            <a:pPr algn="ctr"/>
            <a:r>
              <a:rPr lang="en-US" sz="1200" dirty="0">
                <a:solidFill>
                  <a:srgbClr val="FFFFFF"/>
                </a:solidFill>
                <a:latin typeface="CiscoSansTT ExtraLight"/>
              </a:rPr>
              <a:t>Nexus Dashboard as single operations platform</a:t>
            </a:r>
          </a:p>
        </p:txBody>
      </p:sp>
      <p:sp>
        <p:nvSpPr>
          <p:cNvPr id="1467" name="Rectangle 1466"/>
          <p:cNvSpPr/>
          <p:nvPr/>
        </p:nvSpPr>
        <p:spPr>
          <a:xfrm>
            <a:off x="4147253" y="2754178"/>
            <a:ext cx="734495" cy="461665"/>
          </a:xfrm>
          <a:prstGeom prst="rect">
            <a:avLst/>
          </a:prstGeom>
        </p:spPr>
        <p:txBody>
          <a:bodyPr wrap="none">
            <a:spAutoFit/>
          </a:bodyPr>
          <a:lstStyle/>
          <a:p>
            <a:pPr algn="ctr"/>
            <a:r>
              <a:rPr lang="en-US" sz="800" b="1" dirty="0">
                <a:latin typeface="CiscoSansTT ExtraLight"/>
              </a:rPr>
              <a:t>SNOW APIs</a:t>
            </a:r>
            <a:br>
              <a:rPr lang="en-US" sz="800" b="1" dirty="0">
                <a:latin typeface="CiscoSansTT ExtraLight"/>
              </a:rPr>
            </a:br>
            <a:r>
              <a:rPr lang="en-US" sz="800" b="1" dirty="0">
                <a:latin typeface="CiscoSansTT ExtraLight"/>
              </a:rPr>
              <a:t>to pull/push</a:t>
            </a:r>
            <a:br>
              <a:rPr lang="en-US" sz="800" b="1" dirty="0">
                <a:latin typeface="CiscoSansTT ExtraLight"/>
              </a:rPr>
            </a:br>
            <a:r>
              <a:rPr lang="en-US" sz="800" b="1" dirty="0">
                <a:latin typeface="CiscoSansTT ExtraLight"/>
              </a:rPr>
              <a:t>changes</a:t>
            </a:r>
          </a:p>
        </p:txBody>
      </p:sp>
      <p:sp>
        <p:nvSpPr>
          <p:cNvPr id="1478" name="Rectangle 1477"/>
          <p:cNvSpPr/>
          <p:nvPr/>
        </p:nvSpPr>
        <p:spPr>
          <a:xfrm>
            <a:off x="746828" y="2754178"/>
            <a:ext cx="1008609" cy="461665"/>
          </a:xfrm>
          <a:prstGeom prst="rect">
            <a:avLst/>
          </a:prstGeom>
        </p:spPr>
        <p:txBody>
          <a:bodyPr wrap="none">
            <a:spAutoFit/>
          </a:bodyPr>
          <a:lstStyle/>
          <a:p>
            <a:pPr algn="ctr"/>
            <a:r>
              <a:rPr lang="en-US" sz="800" b="1" dirty="0">
                <a:latin typeface="CiscoSansTT ExtraLight"/>
              </a:rPr>
              <a:t>User interacts </a:t>
            </a:r>
          </a:p>
          <a:p>
            <a:pPr algn="ctr"/>
            <a:r>
              <a:rPr lang="en-US" sz="800" b="1" dirty="0">
                <a:latin typeface="CiscoSansTT ExtraLight"/>
              </a:rPr>
              <a:t>with NOW on</a:t>
            </a:r>
            <a:br>
              <a:rPr lang="en-US" sz="800" b="1" dirty="0">
                <a:latin typeface="CiscoSansTT ExtraLight"/>
              </a:rPr>
            </a:br>
            <a:r>
              <a:rPr lang="en-US" sz="800" b="1" dirty="0">
                <a:latin typeface="CiscoSansTT ExtraLight"/>
              </a:rPr>
              <a:t>Nexus Dashboard</a:t>
            </a:r>
          </a:p>
        </p:txBody>
      </p:sp>
      <p:sp>
        <p:nvSpPr>
          <p:cNvPr id="1480" name="Freeform 5"/>
          <p:cNvSpPr>
            <a:spLocks/>
          </p:cNvSpPr>
          <p:nvPr/>
        </p:nvSpPr>
        <p:spPr bwMode="auto">
          <a:xfrm>
            <a:off x="540177" y="2553399"/>
            <a:ext cx="363295" cy="224996"/>
          </a:xfrm>
          <a:custGeom>
            <a:avLst/>
            <a:gdLst>
              <a:gd name="T0" fmla="*/ 400 w 600"/>
              <a:gd name="T1" fmla="*/ 0 h 374"/>
              <a:gd name="T2" fmla="*/ 400 w 600"/>
              <a:gd name="T3" fmla="*/ 0 h 374"/>
              <a:gd name="T4" fmla="*/ 413 w 600"/>
              <a:gd name="T5" fmla="*/ 0 h 374"/>
              <a:gd name="T6" fmla="*/ 434 w 600"/>
              <a:gd name="T7" fmla="*/ 2 h 374"/>
              <a:gd name="T8" fmla="*/ 519 w 600"/>
              <a:gd name="T9" fmla="*/ 20 h 374"/>
              <a:gd name="T10" fmla="*/ 523 w 600"/>
              <a:gd name="T11" fmla="*/ 22 h 374"/>
              <a:gd name="T12" fmla="*/ 523 w 600"/>
              <a:gd name="T13" fmla="*/ 22 h 374"/>
              <a:gd name="T14" fmla="*/ 523 w 600"/>
              <a:gd name="T15" fmla="*/ 22 h 374"/>
              <a:gd name="T16" fmla="*/ 523 w 600"/>
              <a:gd name="T17" fmla="*/ 22 h 374"/>
              <a:gd name="T18" fmla="*/ 560 w 600"/>
              <a:gd name="T19" fmla="*/ 63 h 374"/>
              <a:gd name="T20" fmla="*/ 597 w 600"/>
              <a:gd name="T21" fmla="*/ 311 h 374"/>
              <a:gd name="T22" fmla="*/ 574 w 600"/>
              <a:gd name="T23" fmla="*/ 361 h 374"/>
              <a:gd name="T24" fmla="*/ 563 w 600"/>
              <a:gd name="T25" fmla="*/ 365 h 374"/>
              <a:gd name="T26" fmla="*/ 551 w 600"/>
              <a:gd name="T27" fmla="*/ 371 h 374"/>
              <a:gd name="T28" fmla="*/ 534 w 600"/>
              <a:gd name="T29" fmla="*/ 374 h 374"/>
              <a:gd name="T30" fmla="*/ 61 w 600"/>
              <a:gd name="T31" fmla="*/ 374 h 374"/>
              <a:gd name="T32" fmla="*/ 43 w 600"/>
              <a:gd name="T33" fmla="*/ 371 h 374"/>
              <a:gd name="T34" fmla="*/ 31 w 600"/>
              <a:gd name="T35" fmla="*/ 365 h 374"/>
              <a:gd name="T36" fmla="*/ 25 w 600"/>
              <a:gd name="T37" fmla="*/ 362 h 374"/>
              <a:gd name="T38" fmla="*/ 2 w 600"/>
              <a:gd name="T39" fmla="*/ 313 h 374"/>
              <a:gd name="T40" fmla="*/ 38 w 600"/>
              <a:gd name="T41" fmla="*/ 65 h 374"/>
              <a:gd name="T42" fmla="*/ 40 w 600"/>
              <a:gd name="T43" fmla="*/ 62 h 374"/>
              <a:gd name="T44" fmla="*/ 40 w 600"/>
              <a:gd name="T45" fmla="*/ 61 h 374"/>
              <a:gd name="T46" fmla="*/ 47 w 600"/>
              <a:gd name="T47" fmla="*/ 44 h 374"/>
              <a:gd name="T48" fmla="*/ 50 w 600"/>
              <a:gd name="T49" fmla="*/ 40 h 374"/>
              <a:gd name="T50" fmla="*/ 51 w 600"/>
              <a:gd name="T51" fmla="*/ 38 h 374"/>
              <a:gd name="T52" fmla="*/ 56 w 600"/>
              <a:gd name="T53" fmla="*/ 34 h 374"/>
              <a:gd name="T54" fmla="*/ 60 w 600"/>
              <a:gd name="T55" fmla="*/ 29 h 374"/>
              <a:gd name="T56" fmla="*/ 78 w 600"/>
              <a:gd name="T57" fmla="*/ 22 h 374"/>
              <a:gd name="T58" fmla="*/ 164 w 600"/>
              <a:gd name="T59" fmla="*/ 3 h 374"/>
              <a:gd name="T60" fmla="*/ 195 w 600"/>
              <a:gd name="T61" fmla="*/ 0 h 374"/>
              <a:gd name="T62" fmla="*/ 199 w 600"/>
              <a:gd name="T63" fmla="*/ 12 h 374"/>
              <a:gd name="T64" fmla="*/ 297 w 600"/>
              <a:gd name="T65" fmla="*/ 78 h 374"/>
              <a:gd name="T66" fmla="*/ 396 w 600"/>
              <a:gd name="T67" fmla="*/ 12 h 374"/>
              <a:gd name="T68" fmla="*/ 400 w 600"/>
              <a:gd name="T69" fmla="*/ 0 h 374"/>
              <a:gd name="T70" fmla="*/ 400 w 600"/>
              <a:gd name="T71"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374">
                <a:moveTo>
                  <a:pt x="400" y="0"/>
                </a:moveTo>
                <a:cubicBezTo>
                  <a:pt x="400" y="0"/>
                  <a:pt x="400" y="0"/>
                  <a:pt x="400" y="0"/>
                </a:cubicBezTo>
                <a:cubicBezTo>
                  <a:pt x="413" y="0"/>
                  <a:pt x="413" y="0"/>
                  <a:pt x="413" y="0"/>
                </a:cubicBezTo>
                <a:cubicBezTo>
                  <a:pt x="434" y="2"/>
                  <a:pt x="434" y="2"/>
                  <a:pt x="434" y="2"/>
                </a:cubicBezTo>
                <a:cubicBezTo>
                  <a:pt x="519" y="20"/>
                  <a:pt x="519" y="20"/>
                  <a:pt x="519" y="20"/>
                </a:cubicBezTo>
                <a:cubicBezTo>
                  <a:pt x="523" y="22"/>
                  <a:pt x="523" y="22"/>
                  <a:pt x="523" y="22"/>
                </a:cubicBezTo>
                <a:cubicBezTo>
                  <a:pt x="523" y="22"/>
                  <a:pt x="523" y="22"/>
                  <a:pt x="523" y="22"/>
                </a:cubicBezTo>
                <a:cubicBezTo>
                  <a:pt x="523" y="22"/>
                  <a:pt x="523" y="22"/>
                  <a:pt x="523" y="22"/>
                </a:cubicBezTo>
                <a:cubicBezTo>
                  <a:pt x="523" y="22"/>
                  <a:pt x="523" y="22"/>
                  <a:pt x="523" y="22"/>
                </a:cubicBezTo>
                <a:cubicBezTo>
                  <a:pt x="542" y="26"/>
                  <a:pt x="557" y="42"/>
                  <a:pt x="560" y="63"/>
                </a:cubicBezTo>
                <a:cubicBezTo>
                  <a:pt x="597" y="311"/>
                  <a:pt x="597" y="311"/>
                  <a:pt x="597" y="311"/>
                </a:cubicBezTo>
                <a:cubicBezTo>
                  <a:pt x="600" y="332"/>
                  <a:pt x="591" y="351"/>
                  <a:pt x="574" y="361"/>
                </a:cubicBezTo>
                <a:cubicBezTo>
                  <a:pt x="563" y="365"/>
                  <a:pt x="563" y="365"/>
                  <a:pt x="563" y="365"/>
                </a:cubicBezTo>
                <a:cubicBezTo>
                  <a:pt x="551" y="371"/>
                  <a:pt x="551" y="371"/>
                  <a:pt x="551" y="371"/>
                </a:cubicBezTo>
                <a:cubicBezTo>
                  <a:pt x="534" y="374"/>
                  <a:pt x="534" y="374"/>
                  <a:pt x="534" y="374"/>
                </a:cubicBezTo>
                <a:cubicBezTo>
                  <a:pt x="61" y="374"/>
                  <a:pt x="61" y="374"/>
                  <a:pt x="61" y="374"/>
                </a:cubicBezTo>
                <a:cubicBezTo>
                  <a:pt x="43" y="371"/>
                  <a:pt x="43" y="371"/>
                  <a:pt x="43" y="371"/>
                </a:cubicBezTo>
                <a:cubicBezTo>
                  <a:pt x="31" y="365"/>
                  <a:pt x="31" y="365"/>
                  <a:pt x="31" y="365"/>
                </a:cubicBezTo>
                <a:cubicBezTo>
                  <a:pt x="25" y="362"/>
                  <a:pt x="25" y="362"/>
                  <a:pt x="25" y="362"/>
                </a:cubicBezTo>
                <a:cubicBezTo>
                  <a:pt x="9" y="352"/>
                  <a:pt x="0" y="333"/>
                  <a:pt x="2" y="313"/>
                </a:cubicBezTo>
                <a:cubicBezTo>
                  <a:pt x="38" y="65"/>
                  <a:pt x="38" y="65"/>
                  <a:pt x="38" y="65"/>
                </a:cubicBezTo>
                <a:cubicBezTo>
                  <a:pt x="40" y="62"/>
                  <a:pt x="40" y="62"/>
                  <a:pt x="40" y="62"/>
                </a:cubicBezTo>
                <a:cubicBezTo>
                  <a:pt x="40" y="61"/>
                  <a:pt x="40" y="61"/>
                  <a:pt x="40" y="61"/>
                </a:cubicBezTo>
                <a:cubicBezTo>
                  <a:pt x="41" y="54"/>
                  <a:pt x="43" y="49"/>
                  <a:pt x="47" y="44"/>
                </a:cubicBezTo>
                <a:cubicBezTo>
                  <a:pt x="50" y="40"/>
                  <a:pt x="50" y="40"/>
                  <a:pt x="50" y="40"/>
                </a:cubicBezTo>
                <a:cubicBezTo>
                  <a:pt x="51" y="38"/>
                  <a:pt x="51" y="38"/>
                  <a:pt x="51" y="38"/>
                </a:cubicBezTo>
                <a:cubicBezTo>
                  <a:pt x="56" y="34"/>
                  <a:pt x="56" y="34"/>
                  <a:pt x="56" y="34"/>
                </a:cubicBezTo>
                <a:cubicBezTo>
                  <a:pt x="60" y="29"/>
                  <a:pt x="60" y="29"/>
                  <a:pt x="60" y="29"/>
                </a:cubicBezTo>
                <a:cubicBezTo>
                  <a:pt x="65" y="25"/>
                  <a:pt x="72" y="23"/>
                  <a:pt x="78" y="22"/>
                </a:cubicBezTo>
                <a:cubicBezTo>
                  <a:pt x="164" y="3"/>
                  <a:pt x="164" y="3"/>
                  <a:pt x="164" y="3"/>
                </a:cubicBezTo>
                <a:cubicBezTo>
                  <a:pt x="195" y="0"/>
                  <a:pt x="195" y="0"/>
                  <a:pt x="195" y="0"/>
                </a:cubicBezTo>
                <a:cubicBezTo>
                  <a:pt x="199" y="12"/>
                  <a:pt x="199" y="12"/>
                  <a:pt x="199" y="12"/>
                </a:cubicBezTo>
                <a:cubicBezTo>
                  <a:pt x="215" y="51"/>
                  <a:pt x="253" y="78"/>
                  <a:pt x="297" y="78"/>
                </a:cubicBezTo>
                <a:cubicBezTo>
                  <a:pt x="341" y="78"/>
                  <a:pt x="379" y="51"/>
                  <a:pt x="396" y="12"/>
                </a:cubicBezTo>
                <a:cubicBezTo>
                  <a:pt x="400" y="0"/>
                  <a:pt x="400" y="0"/>
                  <a:pt x="400" y="0"/>
                </a:cubicBezTo>
                <a:cubicBezTo>
                  <a:pt x="400" y="0"/>
                  <a:pt x="400" y="0"/>
                  <a:pt x="400" y="0"/>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81" name="Freeform 6"/>
          <p:cNvSpPr>
            <a:spLocks/>
          </p:cNvSpPr>
          <p:nvPr/>
        </p:nvSpPr>
        <p:spPr bwMode="auto">
          <a:xfrm>
            <a:off x="595910" y="2633902"/>
            <a:ext cx="247701" cy="161006"/>
          </a:xfrm>
          <a:custGeom>
            <a:avLst/>
            <a:gdLst>
              <a:gd name="T0" fmla="*/ 0 w 411"/>
              <a:gd name="T1" fmla="*/ 30 h 268"/>
              <a:gd name="T2" fmla="*/ 0 w 411"/>
              <a:gd name="T3" fmla="*/ 30 h 268"/>
              <a:gd name="T4" fmla="*/ 32 w 411"/>
              <a:gd name="T5" fmla="*/ 0 h 268"/>
              <a:gd name="T6" fmla="*/ 379 w 411"/>
              <a:gd name="T7" fmla="*/ 0 h 268"/>
              <a:gd name="T8" fmla="*/ 411 w 411"/>
              <a:gd name="T9" fmla="*/ 30 h 268"/>
              <a:gd name="T10" fmla="*/ 411 w 411"/>
              <a:gd name="T11" fmla="*/ 237 h 268"/>
              <a:gd name="T12" fmla="*/ 379 w 411"/>
              <a:gd name="T13" fmla="*/ 268 h 268"/>
              <a:gd name="T14" fmla="*/ 32 w 411"/>
              <a:gd name="T15" fmla="*/ 268 h 268"/>
              <a:gd name="T16" fmla="*/ 0 w 411"/>
              <a:gd name="T17" fmla="*/ 237 h 268"/>
              <a:gd name="T18" fmla="*/ 0 w 411"/>
              <a:gd name="T19" fmla="*/ 30 h 268"/>
              <a:gd name="T20" fmla="*/ 0 w 411"/>
              <a:gd name="T21" fmla="*/ 3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68">
                <a:moveTo>
                  <a:pt x="0" y="30"/>
                </a:moveTo>
                <a:cubicBezTo>
                  <a:pt x="0" y="30"/>
                  <a:pt x="0" y="30"/>
                  <a:pt x="0" y="30"/>
                </a:cubicBezTo>
                <a:cubicBezTo>
                  <a:pt x="0" y="13"/>
                  <a:pt x="14" y="0"/>
                  <a:pt x="32" y="0"/>
                </a:cubicBezTo>
                <a:cubicBezTo>
                  <a:pt x="379" y="0"/>
                  <a:pt x="379" y="0"/>
                  <a:pt x="379" y="0"/>
                </a:cubicBezTo>
                <a:cubicBezTo>
                  <a:pt x="397" y="0"/>
                  <a:pt x="411" y="13"/>
                  <a:pt x="411" y="30"/>
                </a:cubicBezTo>
                <a:cubicBezTo>
                  <a:pt x="411" y="237"/>
                  <a:pt x="411" y="237"/>
                  <a:pt x="411" y="237"/>
                </a:cubicBezTo>
                <a:cubicBezTo>
                  <a:pt x="411" y="255"/>
                  <a:pt x="397" y="268"/>
                  <a:pt x="379" y="268"/>
                </a:cubicBezTo>
                <a:cubicBezTo>
                  <a:pt x="32" y="268"/>
                  <a:pt x="32" y="268"/>
                  <a:pt x="32" y="268"/>
                </a:cubicBezTo>
                <a:cubicBezTo>
                  <a:pt x="14" y="268"/>
                  <a:pt x="0" y="255"/>
                  <a:pt x="0" y="237"/>
                </a:cubicBezTo>
                <a:cubicBezTo>
                  <a:pt x="0" y="30"/>
                  <a:pt x="0" y="30"/>
                  <a:pt x="0" y="30"/>
                </a:cubicBezTo>
                <a:cubicBezTo>
                  <a:pt x="0" y="30"/>
                  <a:pt x="0" y="30"/>
                  <a:pt x="0" y="30"/>
                </a:cubicBezTo>
                <a:close/>
              </a:path>
            </a:pathLst>
          </a:custGeom>
          <a:solidFill>
            <a:srgbClr val="A4DD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82" name="Freeform 7"/>
          <p:cNvSpPr>
            <a:spLocks/>
          </p:cNvSpPr>
          <p:nvPr/>
        </p:nvSpPr>
        <p:spPr bwMode="auto">
          <a:xfrm>
            <a:off x="694990" y="2691699"/>
            <a:ext cx="47476" cy="45412"/>
          </a:xfrm>
          <a:custGeom>
            <a:avLst/>
            <a:gdLst>
              <a:gd name="T0" fmla="*/ 0 w 79"/>
              <a:gd name="T1" fmla="*/ 38 h 77"/>
              <a:gd name="T2" fmla="*/ 0 w 79"/>
              <a:gd name="T3" fmla="*/ 38 h 77"/>
              <a:gd name="T4" fmla="*/ 39 w 79"/>
              <a:gd name="T5" fmla="*/ 0 h 77"/>
              <a:gd name="T6" fmla="*/ 79 w 79"/>
              <a:gd name="T7" fmla="*/ 38 h 77"/>
              <a:gd name="T8" fmla="*/ 39 w 79"/>
              <a:gd name="T9" fmla="*/ 77 h 77"/>
              <a:gd name="T10" fmla="*/ 0 w 79"/>
              <a:gd name="T11" fmla="*/ 38 h 77"/>
              <a:gd name="T12" fmla="*/ 0 w 79"/>
              <a:gd name="T13" fmla="*/ 38 h 77"/>
              <a:gd name="T14" fmla="*/ 0 w 79"/>
              <a:gd name="T15" fmla="*/ 38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77">
                <a:moveTo>
                  <a:pt x="0" y="38"/>
                </a:moveTo>
                <a:cubicBezTo>
                  <a:pt x="0" y="38"/>
                  <a:pt x="0" y="38"/>
                  <a:pt x="0" y="38"/>
                </a:cubicBezTo>
                <a:cubicBezTo>
                  <a:pt x="0" y="18"/>
                  <a:pt x="18" y="0"/>
                  <a:pt x="39" y="0"/>
                </a:cubicBezTo>
                <a:cubicBezTo>
                  <a:pt x="61" y="0"/>
                  <a:pt x="79" y="18"/>
                  <a:pt x="79" y="38"/>
                </a:cubicBezTo>
                <a:cubicBezTo>
                  <a:pt x="79" y="60"/>
                  <a:pt x="61" y="77"/>
                  <a:pt x="39" y="77"/>
                </a:cubicBezTo>
                <a:cubicBezTo>
                  <a:pt x="18" y="77"/>
                  <a:pt x="0" y="60"/>
                  <a:pt x="0" y="38"/>
                </a:cubicBezTo>
                <a:cubicBezTo>
                  <a:pt x="0" y="38"/>
                  <a:pt x="0" y="38"/>
                  <a:pt x="0" y="38"/>
                </a:cubicBezTo>
                <a:cubicBezTo>
                  <a:pt x="0" y="38"/>
                  <a:pt x="0" y="38"/>
                  <a:pt x="0" y="38"/>
                </a:cubicBezTo>
                <a:close/>
              </a:path>
            </a:pathLst>
          </a:custGeom>
          <a:solidFill>
            <a:srgbClr val="04BC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83" name="Freeform 8"/>
          <p:cNvSpPr>
            <a:spLocks/>
          </p:cNvSpPr>
          <p:nvPr/>
        </p:nvSpPr>
        <p:spPr bwMode="auto">
          <a:xfrm>
            <a:off x="595910" y="2807294"/>
            <a:ext cx="247701" cy="16513"/>
          </a:xfrm>
          <a:custGeom>
            <a:avLst/>
            <a:gdLst>
              <a:gd name="T0" fmla="*/ 0 w 411"/>
              <a:gd name="T1" fmla="*/ 15 h 29"/>
              <a:gd name="T2" fmla="*/ 0 w 411"/>
              <a:gd name="T3" fmla="*/ 15 h 29"/>
              <a:gd name="T4" fmla="*/ 14 w 411"/>
              <a:gd name="T5" fmla="*/ 0 h 29"/>
              <a:gd name="T6" fmla="*/ 397 w 411"/>
              <a:gd name="T7" fmla="*/ 0 h 29"/>
              <a:gd name="T8" fmla="*/ 411 w 411"/>
              <a:gd name="T9" fmla="*/ 15 h 29"/>
              <a:gd name="T10" fmla="*/ 411 w 411"/>
              <a:gd name="T11" fmla="*/ 15 h 29"/>
              <a:gd name="T12" fmla="*/ 397 w 411"/>
              <a:gd name="T13" fmla="*/ 29 h 29"/>
              <a:gd name="T14" fmla="*/ 14 w 411"/>
              <a:gd name="T15" fmla="*/ 29 h 29"/>
              <a:gd name="T16" fmla="*/ 0 w 411"/>
              <a:gd name="T17" fmla="*/ 15 h 29"/>
              <a:gd name="T18" fmla="*/ 0 w 411"/>
              <a:gd name="T19" fmla="*/ 15 h 29"/>
              <a:gd name="T20" fmla="*/ 0 w 411"/>
              <a:gd name="T21"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9">
                <a:moveTo>
                  <a:pt x="0" y="15"/>
                </a:moveTo>
                <a:cubicBezTo>
                  <a:pt x="0" y="15"/>
                  <a:pt x="0" y="15"/>
                  <a:pt x="0" y="15"/>
                </a:cubicBezTo>
                <a:cubicBezTo>
                  <a:pt x="0" y="6"/>
                  <a:pt x="7" y="0"/>
                  <a:pt x="14" y="0"/>
                </a:cubicBezTo>
                <a:cubicBezTo>
                  <a:pt x="397" y="0"/>
                  <a:pt x="397" y="0"/>
                  <a:pt x="397" y="0"/>
                </a:cubicBezTo>
                <a:cubicBezTo>
                  <a:pt x="405" y="0"/>
                  <a:pt x="411" y="6"/>
                  <a:pt x="411" y="15"/>
                </a:cubicBezTo>
                <a:cubicBezTo>
                  <a:pt x="411" y="15"/>
                  <a:pt x="411" y="15"/>
                  <a:pt x="411" y="15"/>
                </a:cubicBezTo>
                <a:cubicBezTo>
                  <a:pt x="411" y="23"/>
                  <a:pt x="405" y="29"/>
                  <a:pt x="397" y="29"/>
                </a:cubicBezTo>
                <a:cubicBezTo>
                  <a:pt x="14" y="29"/>
                  <a:pt x="14" y="29"/>
                  <a:pt x="14" y="29"/>
                </a:cubicBezTo>
                <a:cubicBezTo>
                  <a:pt x="7" y="29"/>
                  <a:pt x="0" y="23"/>
                  <a:pt x="0" y="15"/>
                </a:cubicBezTo>
                <a:cubicBezTo>
                  <a:pt x="0" y="15"/>
                  <a:pt x="0" y="15"/>
                  <a:pt x="0" y="15"/>
                </a:cubicBezTo>
                <a:cubicBezTo>
                  <a:pt x="0" y="15"/>
                  <a:pt x="0" y="15"/>
                  <a:pt x="0" y="15"/>
                </a:cubicBezTo>
                <a:close/>
              </a:path>
            </a:pathLst>
          </a:custGeom>
          <a:solidFill>
            <a:srgbClr val="0BBC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84" name="Freeform 9"/>
          <p:cNvSpPr>
            <a:spLocks/>
          </p:cNvSpPr>
          <p:nvPr/>
        </p:nvSpPr>
        <p:spPr bwMode="auto">
          <a:xfrm>
            <a:off x="659899" y="2553399"/>
            <a:ext cx="123851" cy="51605"/>
          </a:xfrm>
          <a:custGeom>
            <a:avLst/>
            <a:gdLst>
              <a:gd name="T0" fmla="*/ 0 w 205"/>
              <a:gd name="T1" fmla="*/ 0 h 86"/>
              <a:gd name="T2" fmla="*/ 0 w 205"/>
              <a:gd name="T3" fmla="*/ 0 h 86"/>
              <a:gd name="T4" fmla="*/ 205 w 205"/>
              <a:gd name="T5" fmla="*/ 0 h 86"/>
              <a:gd name="T6" fmla="*/ 203 w 205"/>
              <a:gd name="T7" fmla="*/ 13 h 86"/>
              <a:gd name="T8" fmla="*/ 103 w 205"/>
              <a:gd name="T9" fmla="*/ 86 h 86"/>
              <a:gd name="T10" fmla="*/ 3 w 205"/>
              <a:gd name="T11" fmla="*/ 13 h 86"/>
              <a:gd name="T12" fmla="*/ 0 w 205"/>
              <a:gd name="T13" fmla="*/ 0 h 86"/>
              <a:gd name="T14" fmla="*/ 0 w 205"/>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86">
                <a:moveTo>
                  <a:pt x="0" y="0"/>
                </a:moveTo>
                <a:cubicBezTo>
                  <a:pt x="0" y="0"/>
                  <a:pt x="0" y="0"/>
                  <a:pt x="0" y="0"/>
                </a:cubicBezTo>
                <a:cubicBezTo>
                  <a:pt x="205" y="0"/>
                  <a:pt x="205" y="0"/>
                  <a:pt x="205" y="0"/>
                </a:cubicBezTo>
                <a:cubicBezTo>
                  <a:pt x="203" y="13"/>
                  <a:pt x="203" y="13"/>
                  <a:pt x="203" y="13"/>
                </a:cubicBezTo>
                <a:cubicBezTo>
                  <a:pt x="186" y="56"/>
                  <a:pt x="148" y="86"/>
                  <a:pt x="103" y="86"/>
                </a:cubicBezTo>
                <a:cubicBezTo>
                  <a:pt x="57" y="86"/>
                  <a:pt x="19" y="56"/>
                  <a:pt x="3" y="13"/>
                </a:cubicBezTo>
                <a:cubicBezTo>
                  <a:pt x="0" y="0"/>
                  <a:pt x="0" y="0"/>
                  <a:pt x="0" y="0"/>
                </a:cubicBezTo>
                <a:cubicBezTo>
                  <a:pt x="0" y="0"/>
                  <a:pt x="0" y="0"/>
                  <a:pt x="0" y="0"/>
                </a:cubicBezTo>
                <a:close/>
              </a:path>
            </a:pathLst>
          </a:custGeom>
          <a:solidFill>
            <a:srgbClr val="74BF4B">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85" name="Freeform 10"/>
          <p:cNvSpPr>
            <a:spLocks/>
          </p:cNvSpPr>
          <p:nvPr/>
        </p:nvSpPr>
        <p:spPr bwMode="auto">
          <a:xfrm>
            <a:off x="633065" y="2313954"/>
            <a:ext cx="148621" cy="84631"/>
          </a:xfrm>
          <a:custGeom>
            <a:avLst/>
            <a:gdLst>
              <a:gd name="T0" fmla="*/ 9 w 245"/>
              <a:gd name="T1" fmla="*/ 102 h 138"/>
              <a:gd name="T2" fmla="*/ 9 w 245"/>
              <a:gd name="T3" fmla="*/ 102 h 138"/>
              <a:gd name="T4" fmla="*/ 107 w 245"/>
              <a:gd name="T5" fmla="*/ 17 h 138"/>
              <a:gd name="T6" fmla="*/ 236 w 245"/>
              <a:gd name="T7" fmla="*/ 36 h 138"/>
              <a:gd name="T8" fmla="*/ 138 w 245"/>
              <a:gd name="T9" fmla="*/ 120 h 138"/>
              <a:gd name="T10" fmla="*/ 9 w 245"/>
              <a:gd name="T11" fmla="*/ 102 h 138"/>
              <a:gd name="T12" fmla="*/ 9 w 245"/>
              <a:gd name="T13" fmla="*/ 102 h 138"/>
              <a:gd name="T14" fmla="*/ 9 w 245"/>
              <a:gd name="T15" fmla="*/ 102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38">
                <a:moveTo>
                  <a:pt x="9" y="102"/>
                </a:moveTo>
                <a:cubicBezTo>
                  <a:pt x="9" y="102"/>
                  <a:pt x="9" y="102"/>
                  <a:pt x="9" y="102"/>
                </a:cubicBezTo>
                <a:cubicBezTo>
                  <a:pt x="0" y="73"/>
                  <a:pt x="44" y="36"/>
                  <a:pt x="107" y="17"/>
                </a:cubicBezTo>
                <a:cubicBezTo>
                  <a:pt x="170" y="0"/>
                  <a:pt x="227" y="8"/>
                  <a:pt x="236" y="36"/>
                </a:cubicBezTo>
                <a:cubicBezTo>
                  <a:pt x="245" y="65"/>
                  <a:pt x="200" y="102"/>
                  <a:pt x="138" y="120"/>
                </a:cubicBezTo>
                <a:cubicBezTo>
                  <a:pt x="74" y="138"/>
                  <a:pt x="17" y="130"/>
                  <a:pt x="9" y="102"/>
                </a:cubicBezTo>
                <a:cubicBezTo>
                  <a:pt x="9" y="102"/>
                  <a:pt x="9" y="102"/>
                  <a:pt x="9" y="102"/>
                </a:cubicBezTo>
                <a:cubicBezTo>
                  <a:pt x="9" y="102"/>
                  <a:pt x="9" y="102"/>
                  <a:pt x="9" y="102"/>
                </a:cubicBezTo>
                <a:close/>
              </a:path>
            </a:pathLst>
          </a:custGeom>
          <a:solidFill>
            <a:schemeClr val="bg1">
              <a:lumMod val="50000"/>
              <a:lumOff val="5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86" name="Freeform 11"/>
          <p:cNvSpPr>
            <a:spLocks/>
          </p:cNvSpPr>
          <p:nvPr/>
        </p:nvSpPr>
        <p:spPr bwMode="auto">
          <a:xfrm>
            <a:off x="633065" y="2359366"/>
            <a:ext cx="47476" cy="92888"/>
          </a:xfrm>
          <a:custGeom>
            <a:avLst/>
            <a:gdLst>
              <a:gd name="T0" fmla="*/ 40 w 79"/>
              <a:gd name="T1" fmla="*/ 154 h 154"/>
              <a:gd name="T2" fmla="*/ 40 w 79"/>
              <a:gd name="T3" fmla="*/ 154 h 154"/>
              <a:gd name="T4" fmla="*/ 0 w 79"/>
              <a:gd name="T5" fmla="*/ 77 h 154"/>
              <a:gd name="T6" fmla="*/ 40 w 79"/>
              <a:gd name="T7" fmla="*/ 0 h 154"/>
              <a:gd name="T8" fmla="*/ 79 w 79"/>
              <a:gd name="T9" fmla="*/ 77 h 154"/>
              <a:gd name="T10" fmla="*/ 40 w 79"/>
              <a:gd name="T11" fmla="*/ 154 h 154"/>
              <a:gd name="T12" fmla="*/ 40 w 79"/>
              <a:gd name="T13" fmla="*/ 154 h 154"/>
              <a:gd name="T14" fmla="*/ 40 w 7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54">
                <a:moveTo>
                  <a:pt x="40" y="154"/>
                </a:moveTo>
                <a:cubicBezTo>
                  <a:pt x="40" y="154"/>
                  <a:pt x="40" y="154"/>
                  <a:pt x="40" y="154"/>
                </a:cubicBezTo>
                <a:cubicBezTo>
                  <a:pt x="18" y="154"/>
                  <a:pt x="0" y="120"/>
                  <a:pt x="0" y="77"/>
                </a:cubicBezTo>
                <a:cubicBezTo>
                  <a:pt x="0" y="35"/>
                  <a:pt x="18" y="0"/>
                  <a:pt x="40" y="0"/>
                </a:cubicBezTo>
                <a:cubicBezTo>
                  <a:pt x="62" y="0"/>
                  <a:pt x="79" y="35"/>
                  <a:pt x="79" y="77"/>
                </a:cubicBezTo>
                <a:cubicBezTo>
                  <a:pt x="79" y="120"/>
                  <a:pt x="62" y="154"/>
                  <a:pt x="40" y="154"/>
                </a:cubicBezTo>
                <a:cubicBezTo>
                  <a:pt x="40" y="154"/>
                  <a:pt x="40" y="154"/>
                  <a:pt x="40" y="154"/>
                </a:cubicBezTo>
                <a:cubicBezTo>
                  <a:pt x="40" y="154"/>
                  <a:pt x="40" y="154"/>
                  <a:pt x="40" y="154"/>
                </a:cubicBezTo>
                <a:close/>
              </a:path>
            </a:pathLst>
          </a:custGeom>
          <a:solidFill>
            <a:srgbClr val="E1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87" name="Freeform 12"/>
          <p:cNvSpPr>
            <a:spLocks/>
          </p:cNvSpPr>
          <p:nvPr/>
        </p:nvSpPr>
        <p:spPr bwMode="auto">
          <a:xfrm>
            <a:off x="633065" y="2359366"/>
            <a:ext cx="47476" cy="92888"/>
          </a:xfrm>
          <a:custGeom>
            <a:avLst/>
            <a:gdLst>
              <a:gd name="T0" fmla="*/ 40 w 79"/>
              <a:gd name="T1" fmla="*/ 154 h 154"/>
              <a:gd name="T2" fmla="*/ 40 w 79"/>
              <a:gd name="T3" fmla="*/ 154 h 154"/>
              <a:gd name="T4" fmla="*/ 0 w 79"/>
              <a:gd name="T5" fmla="*/ 77 h 154"/>
              <a:gd name="T6" fmla="*/ 40 w 79"/>
              <a:gd name="T7" fmla="*/ 0 h 154"/>
              <a:gd name="T8" fmla="*/ 79 w 79"/>
              <a:gd name="T9" fmla="*/ 77 h 154"/>
              <a:gd name="T10" fmla="*/ 40 w 79"/>
              <a:gd name="T11" fmla="*/ 154 h 154"/>
              <a:gd name="T12" fmla="*/ 40 w 79"/>
              <a:gd name="T13" fmla="*/ 154 h 154"/>
              <a:gd name="T14" fmla="*/ 40 w 7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54">
                <a:moveTo>
                  <a:pt x="40" y="154"/>
                </a:moveTo>
                <a:cubicBezTo>
                  <a:pt x="40" y="154"/>
                  <a:pt x="40" y="154"/>
                  <a:pt x="40" y="154"/>
                </a:cubicBezTo>
                <a:cubicBezTo>
                  <a:pt x="18" y="154"/>
                  <a:pt x="0" y="120"/>
                  <a:pt x="0" y="77"/>
                </a:cubicBezTo>
                <a:cubicBezTo>
                  <a:pt x="0" y="35"/>
                  <a:pt x="18" y="0"/>
                  <a:pt x="40" y="0"/>
                </a:cubicBezTo>
                <a:cubicBezTo>
                  <a:pt x="62" y="0"/>
                  <a:pt x="79" y="35"/>
                  <a:pt x="79" y="77"/>
                </a:cubicBezTo>
                <a:cubicBezTo>
                  <a:pt x="79" y="120"/>
                  <a:pt x="62" y="154"/>
                  <a:pt x="40" y="154"/>
                </a:cubicBezTo>
                <a:cubicBezTo>
                  <a:pt x="40" y="154"/>
                  <a:pt x="40" y="154"/>
                  <a:pt x="40" y="154"/>
                </a:cubicBezTo>
                <a:cubicBezTo>
                  <a:pt x="40" y="154"/>
                  <a:pt x="40" y="154"/>
                  <a:pt x="40" y="154"/>
                </a:cubicBezTo>
                <a:close/>
              </a:path>
            </a:pathLst>
          </a:custGeom>
          <a:solidFill>
            <a:schemeClr val="bg1">
              <a:lumMod val="50000"/>
              <a:lumOff val="5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88" name="Freeform 13"/>
          <p:cNvSpPr>
            <a:spLocks/>
          </p:cNvSpPr>
          <p:nvPr/>
        </p:nvSpPr>
        <p:spPr bwMode="auto">
          <a:xfrm>
            <a:off x="744530" y="2342853"/>
            <a:ext cx="74310" cy="99081"/>
          </a:xfrm>
          <a:custGeom>
            <a:avLst/>
            <a:gdLst>
              <a:gd name="T0" fmla="*/ 34 w 121"/>
              <a:gd name="T1" fmla="*/ 9 h 164"/>
              <a:gd name="T2" fmla="*/ 34 w 121"/>
              <a:gd name="T3" fmla="*/ 9 h 164"/>
              <a:gd name="T4" fmla="*/ 106 w 121"/>
              <a:gd name="T5" fmla="*/ 65 h 164"/>
              <a:gd name="T6" fmla="*/ 88 w 121"/>
              <a:gd name="T7" fmla="*/ 155 h 164"/>
              <a:gd name="T8" fmla="*/ 14 w 121"/>
              <a:gd name="T9" fmla="*/ 99 h 164"/>
              <a:gd name="T10" fmla="*/ 34 w 121"/>
              <a:gd name="T11" fmla="*/ 9 h 164"/>
              <a:gd name="T12" fmla="*/ 34 w 121"/>
              <a:gd name="T13" fmla="*/ 9 h 164"/>
              <a:gd name="T14" fmla="*/ 34 w 121"/>
              <a:gd name="T15" fmla="*/ 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64">
                <a:moveTo>
                  <a:pt x="34" y="9"/>
                </a:moveTo>
                <a:cubicBezTo>
                  <a:pt x="34" y="9"/>
                  <a:pt x="34" y="9"/>
                  <a:pt x="34" y="9"/>
                </a:cubicBezTo>
                <a:cubicBezTo>
                  <a:pt x="59" y="0"/>
                  <a:pt x="91" y="25"/>
                  <a:pt x="106" y="65"/>
                </a:cubicBezTo>
                <a:cubicBezTo>
                  <a:pt x="121" y="106"/>
                  <a:pt x="113" y="147"/>
                  <a:pt x="88" y="155"/>
                </a:cubicBezTo>
                <a:cubicBezTo>
                  <a:pt x="62" y="164"/>
                  <a:pt x="30" y="139"/>
                  <a:pt x="14" y="99"/>
                </a:cubicBezTo>
                <a:cubicBezTo>
                  <a:pt x="0" y="58"/>
                  <a:pt x="9" y="19"/>
                  <a:pt x="34" y="9"/>
                </a:cubicBezTo>
                <a:cubicBezTo>
                  <a:pt x="34" y="9"/>
                  <a:pt x="34" y="9"/>
                  <a:pt x="34" y="9"/>
                </a:cubicBezTo>
                <a:cubicBezTo>
                  <a:pt x="34" y="9"/>
                  <a:pt x="34" y="9"/>
                  <a:pt x="34" y="9"/>
                </a:cubicBezTo>
                <a:close/>
              </a:path>
            </a:pathLst>
          </a:custGeom>
          <a:solidFill>
            <a:srgbClr val="E129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89" name="Freeform 14"/>
          <p:cNvSpPr>
            <a:spLocks/>
          </p:cNvSpPr>
          <p:nvPr/>
        </p:nvSpPr>
        <p:spPr bwMode="auto">
          <a:xfrm>
            <a:off x="744530" y="2342853"/>
            <a:ext cx="74310" cy="99081"/>
          </a:xfrm>
          <a:custGeom>
            <a:avLst/>
            <a:gdLst>
              <a:gd name="T0" fmla="*/ 34 w 121"/>
              <a:gd name="T1" fmla="*/ 9 h 164"/>
              <a:gd name="T2" fmla="*/ 34 w 121"/>
              <a:gd name="T3" fmla="*/ 9 h 164"/>
              <a:gd name="T4" fmla="*/ 106 w 121"/>
              <a:gd name="T5" fmla="*/ 65 h 164"/>
              <a:gd name="T6" fmla="*/ 88 w 121"/>
              <a:gd name="T7" fmla="*/ 155 h 164"/>
              <a:gd name="T8" fmla="*/ 14 w 121"/>
              <a:gd name="T9" fmla="*/ 99 h 164"/>
              <a:gd name="T10" fmla="*/ 34 w 121"/>
              <a:gd name="T11" fmla="*/ 9 h 164"/>
              <a:gd name="T12" fmla="*/ 34 w 121"/>
              <a:gd name="T13" fmla="*/ 9 h 164"/>
              <a:gd name="T14" fmla="*/ 34 w 121"/>
              <a:gd name="T15" fmla="*/ 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64">
                <a:moveTo>
                  <a:pt x="34" y="9"/>
                </a:moveTo>
                <a:cubicBezTo>
                  <a:pt x="34" y="9"/>
                  <a:pt x="34" y="9"/>
                  <a:pt x="34" y="9"/>
                </a:cubicBezTo>
                <a:cubicBezTo>
                  <a:pt x="59" y="0"/>
                  <a:pt x="91" y="25"/>
                  <a:pt x="106" y="65"/>
                </a:cubicBezTo>
                <a:cubicBezTo>
                  <a:pt x="121" y="106"/>
                  <a:pt x="113" y="147"/>
                  <a:pt x="88" y="155"/>
                </a:cubicBezTo>
                <a:cubicBezTo>
                  <a:pt x="62" y="164"/>
                  <a:pt x="30" y="139"/>
                  <a:pt x="14" y="99"/>
                </a:cubicBezTo>
                <a:cubicBezTo>
                  <a:pt x="0" y="58"/>
                  <a:pt x="9" y="19"/>
                  <a:pt x="34" y="9"/>
                </a:cubicBezTo>
                <a:cubicBezTo>
                  <a:pt x="34" y="9"/>
                  <a:pt x="34" y="9"/>
                  <a:pt x="34" y="9"/>
                </a:cubicBezTo>
                <a:cubicBezTo>
                  <a:pt x="34" y="9"/>
                  <a:pt x="34" y="9"/>
                  <a:pt x="34" y="9"/>
                </a:cubicBezTo>
                <a:close/>
              </a:path>
            </a:pathLst>
          </a:custGeom>
          <a:solidFill>
            <a:schemeClr val="bg1">
              <a:lumMod val="50000"/>
              <a:lumOff val="50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90" name="Freeform 15"/>
          <p:cNvSpPr>
            <a:spLocks/>
          </p:cNvSpPr>
          <p:nvPr/>
        </p:nvSpPr>
        <p:spPr bwMode="auto">
          <a:xfrm>
            <a:off x="651643" y="2365559"/>
            <a:ext cx="142428" cy="177520"/>
          </a:xfrm>
          <a:custGeom>
            <a:avLst/>
            <a:gdLst>
              <a:gd name="T0" fmla="*/ 179 w 235"/>
              <a:gd name="T1" fmla="*/ 0 h 297"/>
              <a:gd name="T2" fmla="*/ 179 w 235"/>
              <a:gd name="T3" fmla="*/ 0 h 297"/>
              <a:gd name="T4" fmla="*/ 208 w 235"/>
              <a:gd name="T5" fmla="*/ 19 h 297"/>
              <a:gd name="T6" fmla="*/ 228 w 235"/>
              <a:gd name="T7" fmla="*/ 76 h 297"/>
              <a:gd name="T8" fmla="*/ 235 w 235"/>
              <a:gd name="T9" fmla="*/ 113 h 297"/>
              <a:gd name="T10" fmla="*/ 235 w 235"/>
              <a:gd name="T11" fmla="*/ 180 h 297"/>
              <a:gd name="T12" fmla="*/ 118 w 235"/>
              <a:gd name="T13" fmla="*/ 297 h 297"/>
              <a:gd name="T14" fmla="*/ 0 w 235"/>
              <a:gd name="T15" fmla="*/ 180 h 297"/>
              <a:gd name="T16" fmla="*/ 0 w 235"/>
              <a:gd name="T17" fmla="*/ 112 h 297"/>
              <a:gd name="T18" fmla="*/ 21 w 235"/>
              <a:gd name="T19" fmla="*/ 41 h 297"/>
              <a:gd name="T20" fmla="*/ 50 w 235"/>
              <a:gd name="T21" fmla="*/ 41 h 297"/>
              <a:gd name="T22" fmla="*/ 83 w 235"/>
              <a:gd name="T23" fmla="*/ 40 h 297"/>
              <a:gd name="T24" fmla="*/ 119 w 235"/>
              <a:gd name="T25" fmla="*/ 29 h 297"/>
              <a:gd name="T26" fmla="*/ 149 w 235"/>
              <a:gd name="T27" fmla="*/ 19 h 297"/>
              <a:gd name="T28" fmla="*/ 179 w 235"/>
              <a:gd name="T29" fmla="*/ 0 h 297"/>
              <a:gd name="T30" fmla="*/ 179 w 235"/>
              <a:gd name="T3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97">
                <a:moveTo>
                  <a:pt x="179" y="0"/>
                </a:moveTo>
                <a:cubicBezTo>
                  <a:pt x="179" y="0"/>
                  <a:pt x="179" y="0"/>
                  <a:pt x="179" y="0"/>
                </a:cubicBezTo>
                <a:cubicBezTo>
                  <a:pt x="208" y="19"/>
                  <a:pt x="208" y="19"/>
                  <a:pt x="208" y="19"/>
                </a:cubicBezTo>
                <a:cubicBezTo>
                  <a:pt x="228" y="76"/>
                  <a:pt x="228" y="76"/>
                  <a:pt x="228" y="76"/>
                </a:cubicBezTo>
                <a:cubicBezTo>
                  <a:pt x="235" y="113"/>
                  <a:pt x="235" y="113"/>
                  <a:pt x="235" y="113"/>
                </a:cubicBezTo>
                <a:cubicBezTo>
                  <a:pt x="235" y="180"/>
                  <a:pt x="235" y="180"/>
                  <a:pt x="235" y="180"/>
                </a:cubicBezTo>
                <a:cubicBezTo>
                  <a:pt x="235" y="245"/>
                  <a:pt x="183" y="297"/>
                  <a:pt x="118" y="297"/>
                </a:cubicBezTo>
                <a:cubicBezTo>
                  <a:pt x="53" y="297"/>
                  <a:pt x="0" y="245"/>
                  <a:pt x="0" y="180"/>
                </a:cubicBezTo>
                <a:cubicBezTo>
                  <a:pt x="0" y="112"/>
                  <a:pt x="0" y="112"/>
                  <a:pt x="0" y="112"/>
                </a:cubicBezTo>
                <a:cubicBezTo>
                  <a:pt x="21" y="41"/>
                  <a:pt x="21" y="41"/>
                  <a:pt x="21" y="41"/>
                </a:cubicBezTo>
                <a:cubicBezTo>
                  <a:pt x="50" y="41"/>
                  <a:pt x="50" y="41"/>
                  <a:pt x="50" y="41"/>
                </a:cubicBezTo>
                <a:cubicBezTo>
                  <a:pt x="83" y="40"/>
                  <a:pt x="83" y="40"/>
                  <a:pt x="83" y="40"/>
                </a:cubicBezTo>
                <a:cubicBezTo>
                  <a:pt x="119" y="29"/>
                  <a:pt x="119" y="29"/>
                  <a:pt x="119" y="29"/>
                </a:cubicBezTo>
                <a:cubicBezTo>
                  <a:pt x="149" y="19"/>
                  <a:pt x="149" y="19"/>
                  <a:pt x="149" y="19"/>
                </a:cubicBezTo>
                <a:cubicBezTo>
                  <a:pt x="179" y="0"/>
                  <a:pt x="179" y="0"/>
                  <a:pt x="179" y="0"/>
                </a:cubicBezTo>
                <a:cubicBezTo>
                  <a:pt x="179" y="0"/>
                  <a:pt x="179" y="0"/>
                  <a:pt x="179" y="0"/>
                </a:cubicBezTo>
                <a:close/>
              </a:path>
            </a:pathLst>
          </a:custGeom>
          <a:solidFill>
            <a:srgbClr val="FBAB2C">
              <a:lumMod val="20000"/>
              <a:lumOff val="8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491" name="Freeform 16"/>
          <p:cNvSpPr>
            <a:spLocks/>
          </p:cNvSpPr>
          <p:nvPr/>
        </p:nvSpPr>
        <p:spPr bwMode="auto">
          <a:xfrm>
            <a:off x="651643" y="2365559"/>
            <a:ext cx="142428" cy="177520"/>
          </a:xfrm>
          <a:custGeom>
            <a:avLst/>
            <a:gdLst>
              <a:gd name="T0" fmla="*/ 179 w 235"/>
              <a:gd name="T1" fmla="*/ 0 h 297"/>
              <a:gd name="T2" fmla="*/ 179 w 235"/>
              <a:gd name="T3" fmla="*/ 0 h 297"/>
              <a:gd name="T4" fmla="*/ 208 w 235"/>
              <a:gd name="T5" fmla="*/ 19 h 297"/>
              <a:gd name="T6" fmla="*/ 228 w 235"/>
              <a:gd name="T7" fmla="*/ 76 h 297"/>
              <a:gd name="T8" fmla="*/ 235 w 235"/>
              <a:gd name="T9" fmla="*/ 113 h 297"/>
              <a:gd name="T10" fmla="*/ 235 w 235"/>
              <a:gd name="T11" fmla="*/ 180 h 297"/>
              <a:gd name="T12" fmla="*/ 118 w 235"/>
              <a:gd name="T13" fmla="*/ 297 h 297"/>
              <a:gd name="T14" fmla="*/ 0 w 235"/>
              <a:gd name="T15" fmla="*/ 180 h 297"/>
              <a:gd name="T16" fmla="*/ 0 w 235"/>
              <a:gd name="T17" fmla="*/ 112 h 297"/>
              <a:gd name="T18" fmla="*/ 21 w 235"/>
              <a:gd name="T19" fmla="*/ 41 h 297"/>
              <a:gd name="T20" fmla="*/ 50 w 235"/>
              <a:gd name="T21" fmla="*/ 41 h 297"/>
              <a:gd name="T22" fmla="*/ 83 w 235"/>
              <a:gd name="T23" fmla="*/ 40 h 297"/>
              <a:gd name="T24" fmla="*/ 119 w 235"/>
              <a:gd name="T25" fmla="*/ 29 h 297"/>
              <a:gd name="T26" fmla="*/ 149 w 235"/>
              <a:gd name="T27" fmla="*/ 19 h 297"/>
              <a:gd name="T28" fmla="*/ 179 w 235"/>
              <a:gd name="T29" fmla="*/ 0 h 297"/>
              <a:gd name="T30" fmla="*/ 179 w 235"/>
              <a:gd name="T3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297">
                <a:moveTo>
                  <a:pt x="179" y="0"/>
                </a:moveTo>
                <a:cubicBezTo>
                  <a:pt x="179" y="0"/>
                  <a:pt x="179" y="0"/>
                  <a:pt x="179" y="0"/>
                </a:cubicBezTo>
                <a:cubicBezTo>
                  <a:pt x="208" y="19"/>
                  <a:pt x="208" y="19"/>
                  <a:pt x="208" y="19"/>
                </a:cubicBezTo>
                <a:cubicBezTo>
                  <a:pt x="228" y="76"/>
                  <a:pt x="228" y="76"/>
                  <a:pt x="228" y="76"/>
                </a:cubicBezTo>
                <a:cubicBezTo>
                  <a:pt x="235" y="113"/>
                  <a:pt x="235" y="113"/>
                  <a:pt x="235" y="113"/>
                </a:cubicBezTo>
                <a:cubicBezTo>
                  <a:pt x="235" y="180"/>
                  <a:pt x="235" y="180"/>
                  <a:pt x="235" y="180"/>
                </a:cubicBezTo>
                <a:cubicBezTo>
                  <a:pt x="235" y="245"/>
                  <a:pt x="183" y="297"/>
                  <a:pt x="118" y="297"/>
                </a:cubicBezTo>
                <a:cubicBezTo>
                  <a:pt x="53" y="297"/>
                  <a:pt x="0" y="245"/>
                  <a:pt x="0" y="180"/>
                </a:cubicBezTo>
                <a:cubicBezTo>
                  <a:pt x="0" y="112"/>
                  <a:pt x="0" y="112"/>
                  <a:pt x="0" y="112"/>
                </a:cubicBezTo>
                <a:cubicBezTo>
                  <a:pt x="21" y="41"/>
                  <a:pt x="21" y="41"/>
                  <a:pt x="21" y="41"/>
                </a:cubicBezTo>
                <a:cubicBezTo>
                  <a:pt x="50" y="41"/>
                  <a:pt x="50" y="41"/>
                  <a:pt x="50" y="41"/>
                </a:cubicBezTo>
                <a:cubicBezTo>
                  <a:pt x="83" y="40"/>
                  <a:pt x="83" y="40"/>
                  <a:pt x="83" y="40"/>
                </a:cubicBezTo>
                <a:cubicBezTo>
                  <a:pt x="119" y="29"/>
                  <a:pt x="119" y="29"/>
                  <a:pt x="119" y="29"/>
                </a:cubicBezTo>
                <a:cubicBezTo>
                  <a:pt x="149" y="19"/>
                  <a:pt x="149" y="19"/>
                  <a:pt x="149" y="19"/>
                </a:cubicBezTo>
                <a:cubicBezTo>
                  <a:pt x="179" y="0"/>
                  <a:pt x="179" y="0"/>
                  <a:pt x="179" y="0"/>
                </a:cubicBezTo>
                <a:cubicBezTo>
                  <a:pt x="179" y="0"/>
                  <a:pt x="179" y="0"/>
                  <a:pt x="179" y="0"/>
                </a:cubicBezTo>
                <a:close/>
              </a:path>
            </a:pathLst>
          </a:custGeom>
          <a:solidFill>
            <a:srgbClr val="FBAB2C"/>
          </a:solidFill>
          <a:ln w="0" cap="flat">
            <a:solidFill>
              <a:srgbClr val="FBAB2C"/>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grpSp>
        <p:nvGrpSpPr>
          <p:cNvPr id="1698" name="Group 1697"/>
          <p:cNvGrpSpPr/>
          <p:nvPr/>
        </p:nvGrpSpPr>
        <p:grpSpPr>
          <a:xfrm>
            <a:off x="1078253" y="2552137"/>
            <a:ext cx="345758" cy="149549"/>
            <a:chOff x="3315002" y="2566143"/>
            <a:chExt cx="345758" cy="149549"/>
          </a:xfrm>
        </p:grpSpPr>
        <p:sp>
          <p:nvSpPr>
            <p:cNvPr id="1699" name="Freeform 123"/>
            <p:cNvSpPr>
              <a:spLocks/>
            </p:cNvSpPr>
            <p:nvPr/>
          </p:nvSpPr>
          <p:spPr bwMode="auto">
            <a:xfrm>
              <a:off x="3315002" y="2616923"/>
              <a:ext cx="287932" cy="47989"/>
            </a:xfrm>
            <a:custGeom>
              <a:avLst/>
              <a:gdLst>
                <a:gd name="T0" fmla="*/ 179 w 2166"/>
                <a:gd name="T1" fmla="*/ 361 h 361"/>
                <a:gd name="T2" fmla="*/ 1985 w 2166"/>
                <a:gd name="T3" fmla="*/ 361 h 361"/>
                <a:gd name="T4" fmla="*/ 2166 w 2166"/>
                <a:gd name="T5" fmla="*/ 179 h 361"/>
                <a:gd name="T6" fmla="*/ 1987 w 2166"/>
                <a:gd name="T7" fmla="*/ 0 h 361"/>
                <a:gd name="T8" fmla="*/ 181 w 2166"/>
                <a:gd name="T9" fmla="*/ 0 h 361"/>
                <a:gd name="T10" fmla="*/ 143 w 2166"/>
                <a:gd name="T11" fmla="*/ 2 h 361"/>
                <a:gd name="T12" fmla="*/ 78 w 2166"/>
                <a:gd name="T13" fmla="*/ 29 h 361"/>
                <a:gd name="T14" fmla="*/ 29 w 2166"/>
                <a:gd name="T15" fmla="*/ 80 h 361"/>
                <a:gd name="T16" fmla="*/ 2 w 2166"/>
                <a:gd name="T17" fmla="*/ 143 h 361"/>
                <a:gd name="T18" fmla="*/ 0 w 2166"/>
                <a:gd name="T19" fmla="*/ 181 h 361"/>
                <a:gd name="T20" fmla="*/ 0 w 2166"/>
                <a:gd name="T21" fmla="*/ 202 h 361"/>
                <a:gd name="T22" fmla="*/ 10 w 2166"/>
                <a:gd name="T23" fmla="*/ 245 h 361"/>
                <a:gd name="T24" fmla="*/ 42 w 2166"/>
                <a:gd name="T25" fmla="*/ 299 h 361"/>
                <a:gd name="T26" fmla="*/ 74 w 2166"/>
                <a:gd name="T27" fmla="*/ 327 h 361"/>
                <a:gd name="T28" fmla="*/ 97 w 2166"/>
                <a:gd name="T29" fmla="*/ 342 h 361"/>
                <a:gd name="T30" fmla="*/ 150 w 2166"/>
                <a:gd name="T31" fmla="*/ 358 h 361"/>
                <a:gd name="T32" fmla="*/ 179 w 2166"/>
                <a:gd name="T33"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6" h="361">
                  <a:moveTo>
                    <a:pt x="179" y="361"/>
                  </a:moveTo>
                  <a:lnTo>
                    <a:pt x="1985" y="361"/>
                  </a:lnTo>
                  <a:lnTo>
                    <a:pt x="2166" y="179"/>
                  </a:lnTo>
                  <a:lnTo>
                    <a:pt x="1987" y="0"/>
                  </a:lnTo>
                  <a:lnTo>
                    <a:pt x="181" y="0"/>
                  </a:lnTo>
                  <a:lnTo>
                    <a:pt x="143" y="2"/>
                  </a:lnTo>
                  <a:lnTo>
                    <a:pt x="78" y="29"/>
                  </a:lnTo>
                  <a:lnTo>
                    <a:pt x="29" y="80"/>
                  </a:lnTo>
                  <a:lnTo>
                    <a:pt x="2" y="143"/>
                  </a:lnTo>
                  <a:lnTo>
                    <a:pt x="0" y="181"/>
                  </a:lnTo>
                  <a:lnTo>
                    <a:pt x="0" y="202"/>
                  </a:lnTo>
                  <a:lnTo>
                    <a:pt x="10" y="245"/>
                  </a:lnTo>
                  <a:lnTo>
                    <a:pt x="42" y="299"/>
                  </a:lnTo>
                  <a:lnTo>
                    <a:pt x="74" y="327"/>
                  </a:lnTo>
                  <a:lnTo>
                    <a:pt x="97" y="342"/>
                  </a:lnTo>
                  <a:lnTo>
                    <a:pt x="150" y="358"/>
                  </a:lnTo>
                  <a:lnTo>
                    <a:pt x="179" y="36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nvGrpSpPr>
            <p:cNvPr id="1700" name="Group 1699">
              <a:extLst>
                <a:ext uri="{FF2B5EF4-FFF2-40B4-BE49-F238E27FC236}">
                  <a16:creationId xmlns:a16="http://schemas.microsoft.com/office/drawing/2014/main" id="{6D83033F-A05F-7B41-BF1C-93A5C671E03E}"/>
                </a:ext>
              </a:extLst>
            </p:cNvPr>
            <p:cNvGrpSpPr/>
            <p:nvPr/>
          </p:nvGrpSpPr>
          <p:grpSpPr>
            <a:xfrm>
              <a:off x="3562257" y="2566143"/>
              <a:ext cx="98503" cy="149549"/>
              <a:chOff x="3350649" y="1200355"/>
              <a:chExt cx="344650" cy="523253"/>
            </a:xfrm>
          </p:grpSpPr>
          <p:sp>
            <p:nvSpPr>
              <p:cNvPr id="1701" name="Freeform 124"/>
              <p:cNvSpPr>
                <a:spLocks/>
              </p:cNvSpPr>
              <p:nvPr/>
            </p:nvSpPr>
            <p:spPr bwMode="auto">
              <a:xfrm>
                <a:off x="3350649" y="1523144"/>
                <a:ext cx="318138" cy="200464"/>
              </a:xfrm>
              <a:custGeom>
                <a:avLst/>
                <a:gdLst>
                  <a:gd name="T0" fmla="*/ 177 w 684"/>
                  <a:gd name="T1" fmla="*/ 431 h 431"/>
                  <a:gd name="T2" fmla="*/ 213 w 684"/>
                  <a:gd name="T3" fmla="*/ 428 h 431"/>
                  <a:gd name="T4" fmla="*/ 279 w 684"/>
                  <a:gd name="T5" fmla="*/ 403 h 431"/>
                  <a:gd name="T6" fmla="*/ 306 w 684"/>
                  <a:gd name="T7" fmla="*/ 378 h 431"/>
                  <a:gd name="T8" fmla="*/ 684 w 684"/>
                  <a:gd name="T9" fmla="*/ 0 h 431"/>
                  <a:gd name="T10" fmla="*/ 653 w 684"/>
                  <a:gd name="T11" fmla="*/ 25 h 431"/>
                  <a:gd name="T12" fmla="*/ 619 w 684"/>
                  <a:gd name="T13" fmla="*/ 38 h 431"/>
                  <a:gd name="T14" fmla="*/ 591 w 684"/>
                  <a:gd name="T15" fmla="*/ 46 h 431"/>
                  <a:gd name="T16" fmla="*/ 562 w 684"/>
                  <a:gd name="T17" fmla="*/ 49 h 431"/>
                  <a:gd name="T18" fmla="*/ 125 w 684"/>
                  <a:gd name="T19" fmla="*/ 49 h 431"/>
                  <a:gd name="T20" fmla="*/ 125 w 684"/>
                  <a:gd name="T21" fmla="*/ 49 h 431"/>
                  <a:gd name="T22" fmla="*/ 127 w 684"/>
                  <a:gd name="T23" fmla="*/ 49 h 431"/>
                  <a:gd name="T24" fmla="*/ 51 w 684"/>
                  <a:gd name="T25" fmla="*/ 125 h 431"/>
                  <a:gd name="T26" fmla="*/ 28 w 684"/>
                  <a:gd name="T27" fmla="*/ 152 h 431"/>
                  <a:gd name="T28" fmla="*/ 0 w 684"/>
                  <a:gd name="T29" fmla="*/ 217 h 431"/>
                  <a:gd name="T30" fmla="*/ 0 w 684"/>
                  <a:gd name="T31" fmla="*/ 287 h 431"/>
                  <a:gd name="T32" fmla="*/ 28 w 684"/>
                  <a:gd name="T33" fmla="*/ 350 h 431"/>
                  <a:gd name="T34" fmla="*/ 51 w 684"/>
                  <a:gd name="T35" fmla="*/ 380 h 431"/>
                  <a:gd name="T36" fmla="*/ 53 w 684"/>
                  <a:gd name="T37" fmla="*/ 380 h 431"/>
                  <a:gd name="T38" fmla="*/ 55 w 684"/>
                  <a:gd name="T39" fmla="*/ 382 h 431"/>
                  <a:gd name="T40" fmla="*/ 82 w 684"/>
                  <a:gd name="T41" fmla="*/ 405 h 431"/>
                  <a:gd name="T42" fmla="*/ 146 w 684"/>
                  <a:gd name="T43" fmla="*/ 428 h 431"/>
                  <a:gd name="T44" fmla="*/ 177 w 684"/>
                  <a:gd name="T45"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4" h="431">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02" name="Freeform 125"/>
              <p:cNvSpPr>
                <a:spLocks/>
              </p:cNvSpPr>
              <p:nvPr/>
            </p:nvSpPr>
            <p:spPr bwMode="auto">
              <a:xfrm>
                <a:off x="3408789" y="1461284"/>
                <a:ext cx="229766" cy="84651"/>
              </a:xfrm>
              <a:custGeom>
                <a:avLst/>
                <a:gdLst>
                  <a:gd name="T0" fmla="*/ 0 w 494"/>
                  <a:gd name="T1" fmla="*/ 182 h 182"/>
                  <a:gd name="T2" fmla="*/ 437 w 494"/>
                  <a:gd name="T3" fmla="*/ 182 h 182"/>
                  <a:gd name="T4" fmla="*/ 466 w 494"/>
                  <a:gd name="T5" fmla="*/ 179 h 182"/>
                  <a:gd name="T6" fmla="*/ 494 w 494"/>
                  <a:gd name="T7" fmla="*/ 171 h 182"/>
                  <a:gd name="T8" fmla="*/ 464 w 494"/>
                  <a:gd name="T9" fmla="*/ 179 h 182"/>
                  <a:gd name="T10" fmla="*/ 437 w 494"/>
                  <a:gd name="T11" fmla="*/ 182 h 182"/>
                  <a:gd name="T12" fmla="*/ 401 w 494"/>
                  <a:gd name="T13" fmla="*/ 179 h 182"/>
                  <a:gd name="T14" fmla="*/ 335 w 494"/>
                  <a:gd name="T15" fmla="*/ 152 h 182"/>
                  <a:gd name="T16" fmla="*/ 308 w 494"/>
                  <a:gd name="T17" fmla="*/ 129 h 182"/>
                  <a:gd name="T18" fmla="*/ 181 w 494"/>
                  <a:gd name="T19" fmla="*/ 0 h 182"/>
                  <a:gd name="T20" fmla="*/ 0 w 494"/>
                  <a:gd name="T21" fmla="*/ 182 h 182"/>
                  <a:gd name="T22" fmla="*/ 0 w 494"/>
                  <a:gd name="T23"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4" h="182">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03" name="Freeform 126"/>
              <p:cNvSpPr>
                <a:spLocks/>
              </p:cNvSpPr>
              <p:nvPr/>
            </p:nvSpPr>
            <p:spPr bwMode="auto">
              <a:xfrm>
                <a:off x="3350649" y="1200355"/>
                <a:ext cx="318138" cy="199069"/>
              </a:xfrm>
              <a:custGeom>
                <a:avLst/>
                <a:gdLst>
                  <a:gd name="T0" fmla="*/ 684 w 684"/>
                  <a:gd name="T1" fmla="*/ 428 h 428"/>
                  <a:gd name="T2" fmla="*/ 306 w 684"/>
                  <a:gd name="T3" fmla="*/ 51 h 428"/>
                  <a:gd name="T4" fmla="*/ 296 w 684"/>
                  <a:gd name="T5" fmla="*/ 42 h 428"/>
                  <a:gd name="T6" fmla="*/ 285 w 684"/>
                  <a:gd name="T7" fmla="*/ 34 h 428"/>
                  <a:gd name="T8" fmla="*/ 262 w 684"/>
                  <a:gd name="T9" fmla="*/ 19 h 428"/>
                  <a:gd name="T10" fmla="*/ 207 w 684"/>
                  <a:gd name="T11" fmla="*/ 0 h 428"/>
                  <a:gd name="T12" fmla="*/ 180 w 684"/>
                  <a:gd name="T13" fmla="*/ 0 h 428"/>
                  <a:gd name="T14" fmla="*/ 144 w 684"/>
                  <a:gd name="T15" fmla="*/ 2 h 428"/>
                  <a:gd name="T16" fmla="*/ 80 w 684"/>
                  <a:gd name="T17" fmla="*/ 27 h 428"/>
                  <a:gd name="T18" fmla="*/ 51 w 684"/>
                  <a:gd name="T19" fmla="*/ 53 h 428"/>
                  <a:gd name="T20" fmla="*/ 28 w 684"/>
                  <a:gd name="T21" fmla="*/ 80 h 428"/>
                  <a:gd name="T22" fmla="*/ 0 w 684"/>
                  <a:gd name="T23" fmla="*/ 145 h 428"/>
                  <a:gd name="T24" fmla="*/ 0 w 684"/>
                  <a:gd name="T25" fmla="*/ 215 h 428"/>
                  <a:gd name="T26" fmla="*/ 28 w 684"/>
                  <a:gd name="T27" fmla="*/ 281 h 428"/>
                  <a:gd name="T28" fmla="*/ 51 w 684"/>
                  <a:gd name="T29" fmla="*/ 308 h 428"/>
                  <a:gd name="T30" fmla="*/ 125 w 684"/>
                  <a:gd name="T31" fmla="*/ 382 h 428"/>
                  <a:gd name="T32" fmla="*/ 562 w 684"/>
                  <a:gd name="T33" fmla="*/ 382 h 428"/>
                  <a:gd name="T34" fmla="*/ 562 w 684"/>
                  <a:gd name="T35" fmla="*/ 382 h 428"/>
                  <a:gd name="T36" fmla="*/ 562 w 684"/>
                  <a:gd name="T37" fmla="*/ 382 h 428"/>
                  <a:gd name="T38" fmla="*/ 593 w 684"/>
                  <a:gd name="T39" fmla="*/ 384 h 428"/>
                  <a:gd name="T40" fmla="*/ 657 w 684"/>
                  <a:gd name="T41" fmla="*/ 407 h 428"/>
                  <a:gd name="T42" fmla="*/ 684 w 684"/>
                  <a:gd name="T43"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4" h="428">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04" name="Freeform 127"/>
              <p:cNvSpPr>
                <a:spLocks/>
              </p:cNvSpPr>
              <p:nvPr/>
            </p:nvSpPr>
            <p:spPr bwMode="auto">
              <a:xfrm>
                <a:off x="3408789" y="1378029"/>
                <a:ext cx="203255" cy="83256"/>
              </a:xfrm>
              <a:custGeom>
                <a:avLst/>
                <a:gdLst>
                  <a:gd name="T0" fmla="*/ 181 w 437"/>
                  <a:gd name="T1" fmla="*/ 179 h 179"/>
                  <a:gd name="T2" fmla="*/ 308 w 437"/>
                  <a:gd name="T3" fmla="*/ 53 h 179"/>
                  <a:gd name="T4" fmla="*/ 335 w 437"/>
                  <a:gd name="T5" fmla="*/ 27 h 179"/>
                  <a:gd name="T6" fmla="*/ 401 w 437"/>
                  <a:gd name="T7" fmla="*/ 2 h 179"/>
                  <a:gd name="T8" fmla="*/ 437 w 437"/>
                  <a:gd name="T9" fmla="*/ 0 h 179"/>
                  <a:gd name="T10" fmla="*/ 437 w 437"/>
                  <a:gd name="T11" fmla="*/ 0 h 179"/>
                  <a:gd name="T12" fmla="*/ 0 w 437"/>
                  <a:gd name="T13" fmla="*/ 0 h 179"/>
                  <a:gd name="T14" fmla="*/ 2 w 437"/>
                  <a:gd name="T15" fmla="*/ 0 h 179"/>
                  <a:gd name="T16" fmla="*/ 2 w 437"/>
                  <a:gd name="T17" fmla="*/ 0 h 179"/>
                  <a:gd name="T18" fmla="*/ 181 w 437"/>
                  <a:gd name="T19" fmla="*/ 179 h 179"/>
                  <a:gd name="T20" fmla="*/ 181 w 437"/>
                  <a:gd name="T21"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179">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05" name="Freeform 129"/>
              <p:cNvSpPr>
                <a:spLocks/>
              </p:cNvSpPr>
              <p:nvPr/>
            </p:nvSpPr>
            <p:spPr bwMode="auto">
              <a:xfrm>
                <a:off x="3492974" y="1378029"/>
                <a:ext cx="202325" cy="167906"/>
              </a:xfrm>
              <a:custGeom>
                <a:avLst/>
                <a:gdLst>
                  <a:gd name="T0" fmla="*/ 127 w 435"/>
                  <a:gd name="T1" fmla="*/ 308 h 361"/>
                  <a:gd name="T2" fmla="*/ 154 w 435"/>
                  <a:gd name="T3" fmla="*/ 331 h 361"/>
                  <a:gd name="T4" fmla="*/ 220 w 435"/>
                  <a:gd name="T5" fmla="*/ 358 h 361"/>
                  <a:gd name="T6" fmla="*/ 256 w 435"/>
                  <a:gd name="T7" fmla="*/ 361 h 361"/>
                  <a:gd name="T8" fmla="*/ 283 w 435"/>
                  <a:gd name="T9" fmla="*/ 358 h 361"/>
                  <a:gd name="T10" fmla="*/ 313 w 435"/>
                  <a:gd name="T11" fmla="*/ 350 h 361"/>
                  <a:gd name="T12" fmla="*/ 319 w 435"/>
                  <a:gd name="T13" fmla="*/ 348 h 361"/>
                  <a:gd name="T14" fmla="*/ 325 w 435"/>
                  <a:gd name="T15" fmla="*/ 346 h 361"/>
                  <a:gd name="T16" fmla="*/ 330 w 435"/>
                  <a:gd name="T17" fmla="*/ 344 h 361"/>
                  <a:gd name="T18" fmla="*/ 334 w 435"/>
                  <a:gd name="T19" fmla="*/ 342 h 361"/>
                  <a:gd name="T20" fmla="*/ 336 w 435"/>
                  <a:gd name="T21" fmla="*/ 342 h 361"/>
                  <a:gd name="T22" fmla="*/ 336 w 435"/>
                  <a:gd name="T23" fmla="*/ 340 h 361"/>
                  <a:gd name="T24" fmla="*/ 359 w 435"/>
                  <a:gd name="T25" fmla="*/ 329 h 361"/>
                  <a:gd name="T26" fmla="*/ 378 w 435"/>
                  <a:gd name="T27" fmla="*/ 312 h 361"/>
                  <a:gd name="T28" fmla="*/ 382 w 435"/>
                  <a:gd name="T29" fmla="*/ 308 h 361"/>
                  <a:gd name="T30" fmla="*/ 399 w 435"/>
                  <a:gd name="T31" fmla="*/ 289 h 361"/>
                  <a:gd name="T32" fmla="*/ 423 w 435"/>
                  <a:gd name="T33" fmla="*/ 249 h 361"/>
                  <a:gd name="T34" fmla="*/ 429 w 435"/>
                  <a:gd name="T35" fmla="*/ 226 h 361"/>
                  <a:gd name="T36" fmla="*/ 431 w 435"/>
                  <a:gd name="T37" fmla="*/ 219 h 361"/>
                  <a:gd name="T38" fmla="*/ 433 w 435"/>
                  <a:gd name="T39" fmla="*/ 215 h 361"/>
                  <a:gd name="T40" fmla="*/ 435 w 435"/>
                  <a:gd name="T41" fmla="*/ 196 h 361"/>
                  <a:gd name="T42" fmla="*/ 435 w 435"/>
                  <a:gd name="T43" fmla="*/ 179 h 361"/>
                  <a:gd name="T44" fmla="*/ 435 w 435"/>
                  <a:gd name="T45" fmla="*/ 175 h 361"/>
                  <a:gd name="T46" fmla="*/ 435 w 435"/>
                  <a:gd name="T47" fmla="*/ 171 h 361"/>
                  <a:gd name="T48" fmla="*/ 435 w 435"/>
                  <a:gd name="T49" fmla="*/ 171 h 361"/>
                  <a:gd name="T50" fmla="*/ 435 w 435"/>
                  <a:gd name="T51" fmla="*/ 169 h 361"/>
                  <a:gd name="T52" fmla="*/ 435 w 435"/>
                  <a:gd name="T53" fmla="*/ 169 h 361"/>
                  <a:gd name="T54" fmla="*/ 435 w 435"/>
                  <a:gd name="T55" fmla="*/ 169 h 361"/>
                  <a:gd name="T56" fmla="*/ 435 w 435"/>
                  <a:gd name="T57" fmla="*/ 169 h 361"/>
                  <a:gd name="T58" fmla="*/ 435 w 435"/>
                  <a:gd name="T59" fmla="*/ 169 h 361"/>
                  <a:gd name="T60" fmla="*/ 435 w 435"/>
                  <a:gd name="T61" fmla="*/ 160 h 361"/>
                  <a:gd name="T62" fmla="*/ 433 w 435"/>
                  <a:gd name="T63" fmla="*/ 152 h 361"/>
                  <a:gd name="T64" fmla="*/ 433 w 435"/>
                  <a:gd name="T65" fmla="*/ 150 h 361"/>
                  <a:gd name="T66" fmla="*/ 433 w 435"/>
                  <a:gd name="T67" fmla="*/ 147 h 361"/>
                  <a:gd name="T68" fmla="*/ 431 w 435"/>
                  <a:gd name="T69" fmla="*/ 141 h 361"/>
                  <a:gd name="T70" fmla="*/ 429 w 435"/>
                  <a:gd name="T71" fmla="*/ 135 h 361"/>
                  <a:gd name="T72" fmla="*/ 429 w 435"/>
                  <a:gd name="T73" fmla="*/ 133 h 361"/>
                  <a:gd name="T74" fmla="*/ 429 w 435"/>
                  <a:gd name="T75" fmla="*/ 133 h 361"/>
                  <a:gd name="T76" fmla="*/ 423 w 435"/>
                  <a:gd name="T77" fmla="*/ 112 h 361"/>
                  <a:gd name="T78" fmla="*/ 399 w 435"/>
                  <a:gd name="T79" fmla="*/ 69 h 361"/>
                  <a:gd name="T80" fmla="*/ 382 w 435"/>
                  <a:gd name="T81" fmla="*/ 53 h 361"/>
                  <a:gd name="T82" fmla="*/ 378 w 435"/>
                  <a:gd name="T83" fmla="*/ 46 h 361"/>
                  <a:gd name="T84" fmla="*/ 355 w 435"/>
                  <a:gd name="T85" fmla="*/ 27 h 361"/>
                  <a:gd name="T86" fmla="*/ 302 w 435"/>
                  <a:gd name="T87" fmla="*/ 4 h 361"/>
                  <a:gd name="T88" fmla="*/ 275 w 435"/>
                  <a:gd name="T89" fmla="*/ 0 h 361"/>
                  <a:gd name="T90" fmla="*/ 273 w 435"/>
                  <a:gd name="T91" fmla="*/ 0 h 361"/>
                  <a:gd name="T92" fmla="*/ 273 w 435"/>
                  <a:gd name="T93" fmla="*/ 0 h 361"/>
                  <a:gd name="T94" fmla="*/ 264 w 435"/>
                  <a:gd name="T95" fmla="*/ 0 h 361"/>
                  <a:gd name="T96" fmla="*/ 256 w 435"/>
                  <a:gd name="T97" fmla="*/ 0 h 361"/>
                  <a:gd name="T98" fmla="*/ 256 w 435"/>
                  <a:gd name="T99" fmla="*/ 0 h 361"/>
                  <a:gd name="T100" fmla="*/ 220 w 435"/>
                  <a:gd name="T101" fmla="*/ 2 h 361"/>
                  <a:gd name="T102" fmla="*/ 154 w 435"/>
                  <a:gd name="T103" fmla="*/ 27 h 361"/>
                  <a:gd name="T104" fmla="*/ 127 w 435"/>
                  <a:gd name="T105" fmla="*/ 53 h 361"/>
                  <a:gd name="T106" fmla="*/ 0 w 435"/>
                  <a:gd name="T107" fmla="*/ 179 h 361"/>
                  <a:gd name="T108" fmla="*/ 127 w 435"/>
                  <a:gd name="T109" fmla="*/ 30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5" h="361">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4" name="Group 3"/>
          <p:cNvGrpSpPr/>
          <p:nvPr/>
        </p:nvGrpSpPr>
        <p:grpSpPr>
          <a:xfrm>
            <a:off x="4291495" y="2552137"/>
            <a:ext cx="446010" cy="149549"/>
            <a:chOff x="4212457" y="2552137"/>
            <a:chExt cx="446010" cy="149549"/>
          </a:xfrm>
        </p:grpSpPr>
        <p:grpSp>
          <p:nvGrpSpPr>
            <p:cNvPr id="1714" name="Group 1713"/>
            <p:cNvGrpSpPr/>
            <p:nvPr/>
          </p:nvGrpSpPr>
          <p:grpSpPr>
            <a:xfrm>
              <a:off x="4312709" y="2552137"/>
              <a:ext cx="345758" cy="149549"/>
              <a:chOff x="3315002" y="2566143"/>
              <a:chExt cx="345758" cy="149549"/>
            </a:xfrm>
          </p:grpSpPr>
          <p:sp>
            <p:nvSpPr>
              <p:cNvPr id="1715" name="Freeform 123"/>
              <p:cNvSpPr>
                <a:spLocks/>
              </p:cNvSpPr>
              <p:nvPr/>
            </p:nvSpPr>
            <p:spPr bwMode="auto">
              <a:xfrm>
                <a:off x="3315002" y="2616923"/>
                <a:ext cx="287932" cy="47989"/>
              </a:xfrm>
              <a:custGeom>
                <a:avLst/>
                <a:gdLst>
                  <a:gd name="T0" fmla="*/ 179 w 2166"/>
                  <a:gd name="T1" fmla="*/ 361 h 361"/>
                  <a:gd name="T2" fmla="*/ 1985 w 2166"/>
                  <a:gd name="T3" fmla="*/ 361 h 361"/>
                  <a:gd name="T4" fmla="*/ 2166 w 2166"/>
                  <a:gd name="T5" fmla="*/ 179 h 361"/>
                  <a:gd name="T6" fmla="*/ 1987 w 2166"/>
                  <a:gd name="T7" fmla="*/ 0 h 361"/>
                  <a:gd name="T8" fmla="*/ 181 w 2166"/>
                  <a:gd name="T9" fmla="*/ 0 h 361"/>
                  <a:gd name="T10" fmla="*/ 143 w 2166"/>
                  <a:gd name="T11" fmla="*/ 2 h 361"/>
                  <a:gd name="T12" fmla="*/ 78 w 2166"/>
                  <a:gd name="T13" fmla="*/ 29 h 361"/>
                  <a:gd name="T14" fmla="*/ 29 w 2166"/>
                  <a:gd name="T15" fmla="*/ 80 h 361"/>
                  <a:gd name="T16" fmla="*/ 2 w 2166"/>
                  <a:gd name="T17" fmla="*/ 143 h 361"/>
                  <a:gd name="T18" fmla="*/ 0 w 2166"/>
                  <a:gd name="T19" fmla="*/ 181 h 361"/>
                  <a:gd name="T20" fmla="*/ 0 w 2166"/>
                  <a:gd name="T21" fmla="*/ 202 h 361"/>
                  <a:gd name="T22" fmla="*/ 10 w 2166"/>
                  <a:gd name="T23" fmla="*/ 245 h 361"/>
                  <a:gd name="T24" fmla="*/ 42 w 2166"/>
                  <a:gd name="T25" fmla="*/ 299 h 361"/>
                  <a:gd name="T26" fmla="*/ 74 w 2166"/>
                  <a:gd name="T27" fmla="*/ 327 h 361"/>
                  <a:gd name="T28" fmla="*/ 97 w 2166"/>
                  <a:gd name="T29" fmla="*/ 342 h 361"/>
                  <a:gd name="T30" fmla="*/ 150 w 2166"/>
                  <a:gd name="T31" fmla="*/ 358 h 361"/>
                  <a:gd name="T32" fmla="*/ 179 w 2166"/>
                  <a:gd name="T33"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6" h="361">
                    <a:moveTo>
                      <a:pt x="179" y="361"/>
                    </a:moveTo>
                    <a:lnTo>
                      <a:pt x="1985" y="361"/>
                    </a:lnTo>
                    <a:lnTo>
                      <a:pt x="2166" y="179"/>
                    </a:lnTo>
                    <a:lnTo>
                      <a:pt x="1987" y="0"/>
                    </a:lnTo>
                    <a:lnTo>
                      <a:pt x="181" y="0"/>
                    </a:lnTo>
                    <a:lnTo>
                      <a:pt x="143" y="2"/>
                    </a:lnTo>
                    <a:lnTo>
                      <a:pt x="78" y="29"/>
                    </a:lnTo>
                    <a:lnTo>
                      <a:pt x="29" y="80"/>
                    </a:lnTo>
                    <a:lnTo>
                      <a:pt x="2" y="143"/>
                    </a:lnTo>
                    <a:lnTo>
                      <a:pt x="0" y="181"/>
                    </a:lnTo>
                    <a:lnTo>
                      <a:pt x="0" y="202"/>
                    </a:lnTo>
                    <a:lnTo>
                      <a:pt x="10" y="245"/>
                    </a:lnTo>
                    <a:lnTo>
                      <a:pt x="42" y="299"/>
                    </a:lnTo>
                    <a:lnTo>
                      <a:pt x="74" y="327"/>
                    </a:lnTo>
                    <a:lnTo>
                      <a:pt x="97" y="342"/>
                    </a:lnTo>
                    <a:lnTo>
                      <a:pt x="150" y="358"/>
                    </a:lnTo>
                    <a:lnTo>
                      <a:pt x="179" y="36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nvGrpSpPr>
              <p:cNvPr id="1716" name="Group 1715">
                <a:extLst>
                  <a:ext uri="{FF2B5EF4-FFF2-40B4-BE49-F238E27FC236}">
                    <a16:creationId xmlns:a16="http://schemas.microsoft.com/office/drawing/2014/main" id="{6D83033F-A05F-7B41-BF1C-93A5C671E03E}"/>
                  </a:ext>
                </a:extLst>
              </p:cNvPr>
              <p:cNvGrpSpPr/>
              <p:nvPr/>
            </p:nvGrpSpPr>
            <p:grpSpPr>
              <a:xfrm>
                <a:off x="3562257" y="2566143"/>
                <a:ext cx="98503" cy="149549"/>
                <a:chOff x="3350649" y="1200355"/>
                <a:chExt cx="344650" cy="523253"/>
              </a:xfrm>
            </p:grpSpPr>
            <p:sp>
              <p:nvSpPr>
                <p:cNvPr id="1717" name="Freeform 124"/>
                <p:cNvSpPr>
                  <a:spLocks/>
                </p:cNvSpPr>
                <p:nvPr/>
              </p:nvSpPr>
              <p:spPr bwMode="auto">
                <a:xfrm>
                  <a:off x="3350649" y="1523144"/>
                  <a:ext cx="318138" cy="200464"/>
                </a:xfrm>
                <a:custGeom>
                  <a:avLst/>
                  <a:gdLst>
                    <a:gd name="T0" fmla="*/ 177 w 684"/>
                    <a:gd name="T1" fmla="*/ 431 h 431"/>
                    <a:gd name="T2" fmla="*/ 213 w 684"/>
                    <a:gd name="T3" fmla="*/ 428 h 431"/>
                    <a:gd name="T4" fmla="*/ 279 w 684"/>
                    <a:gd name="T5" fmla="*/ 403 h 431"/>
                    <a:gd name="T6" fmla="*/ 306 w 684"/>
                    <a:gd name="T7" fmla="*/ 378 h 431"/>
                    <a:gd name="T8" fmla="*/ 684 w 684"/>
                    <a:gd name="T9" fmla="*/ 0 h 431"/>
                    <a:gd name="T10" fmla="*/ 653 w 684"/>
                    <a:gd name="T11" fmla="*/ 25 h 431"/>
                    <a:gd name="T12" fmla="*/ 619 w 684"/>
                    <a:gd name="T13" fmla="*/ 38 h 431"/>
                    <a:gd name="T14" fmla="*/ 591 w 684"/>
                    <a:gd name="T15" fmla="*/ 46 h 431"/>
                    <a:gd name="T16" fmla="*/ 562 w 684"/>
                    <a:gd name="T17" fmla="*/ 49 h 431"/>
                    <a:gd name="T18" fmla="*/ 125 w 684"/>
                    <a:gd name="T19" fmla="*/ 49 h 431"/>
                    <a:gd name="T20" fmla="*/ 125 w 684"/>
                    <a:gd name="T21" fmla="*/ 49 h 431"/>
                    <a:gd name="T22" fmla="*/ 127 w 684"/>
                    <a:gd name="T23" fmla="*/ 49 h 431"/>
                    <a:gd name="T24" fmla="*/ 51 w 684"/>
                    <a:gd name="T25" fmla="*/ 125 h 431"/>
                    <a:gd name="T26" fmla="*/ 28 w 684"/>
                    <a:gd name="T27" fmla="*/ 152 h 431"/>
                    <a:gd name="T28" fmla="*/ 0 w 684"/>
                    <a:gd name="T29" fmla="*/ 217 h 431"/>
                    <a:gd name="T30" fmla="*/ 0 w 684"/>
                    <a:gd name="T31" fmla="*/ 287 h 431"/>
                    <a:gd name="T32" fmla="*/ 28 w 684"/>
                    <a:gd name="T33" fmla="*/ 350 h 431"/>
                    <a:gd name="T34" fmla="*/ 51 w 684"/>
                    <a:gd name="T35" fmla="*/ 380 h 431"/>
                    <a:gd name="T36" fmla="*/ 53 w 684"/>
                    <a:gd name="T37" fmla="*/ 380 h 431"/>
                    <a:gd name="T38" fmla="*/ 55 w 684"/>
                    <a:gd name="T39" fmla="*/ 382 h 431"/>
                    <a:gd name="T40" fmla="*/ 82 w 684"/>
                    <a:gd name="T41" fmla="*/ 405 h 431"/>
                    <a:gd name="T42" fmla="*/ 146 w 684"/>
                    <a:gd name="T43" fmla="*/ 428 h 431"/>
                    <a:gd name="T44" fmla="*/ 177 w 684"/>
                    <a:gd name="T45"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4" h="431">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18" name="Freeform 125"/>
                <p:cNvSpPr>
                  <a:spLocks/>
                </p:cNvSpPr>
                <p:nvPr/>
              </p:nvSpPr>
              <p:spPr bwMode="auto">
                <a:xfrm>
                  <a:off x="3408789" y="1461284"/>
                  <a:ext cx="229766" cy="84651"/>
                </a:xfrm>
                <a:custGeom>
                  <a:avLst/>
                  <a:gdLst>
                    <a:gd name="T0" fmla="*/ 0 w 494"/>
                    <a:gd name="T1" fmla="*/ 182 h 182"/>
                    <a:gd name="T2" fmla="*/ 437 w 494"/>
                    <a:gd name="T3" fmla="*/ 182 h 182"/>
                    <a:gd name="T4" fmla="*/ 466 w 494"/>
                    <a:gd name="T5" fmla="*/ 179 h 182"/>
                    <a:gd name="T6" fmla="*/ 494 w 494"/>
                    <a:gd name="T7" fmla="*/ 171 h 182"/>
                    <a:gd name="T8" fmla="*/ 464 w 494"/>
                    <a:gd name="T9" fmla="*/ 179 h 182"/>
                    <a:gd name="T10" fmla="*/ 437 w 494"/>
                    <a:gd name="T11" fmla="*/ 182 h 182"/>
                    <a:gd name="T12" fmla="*/ 401 w 494"/>
                    <a:gd name="T13" fmla="*/ 179 h 182"/>
                    <a:gd name="T14" fmla="*/ 335 w 494"/>
                    <a:gd name="T15" fmla="*/ 152 h 182"/>
                    <a:gd name="T16" fmla="*/ 308 w 494"/>
                    <a:gd name="T17" fmla="*/ 129 h 182"/>
                    <a:gd name="T18" fmla="*/ 181 w 494"/>
                    <a:gd name="T19" fmla="*/ 0 h 182"/>
                    <a:gd name="T20" fmla="*/ 0 w 494"/>
                    <a:gd name="T21" fmla="*/ 182 h 182"/>
                    <a:gd name="T22" fmla="*/ 0 w 494"/>
                    <a:gd name="T23"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4" h="182">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19" name="Freeform 126"/>
                <p:cNvSpPr>
                  <a:spLocks/>
                </p:cNvSpPr>
                <p:nvPr/>
              </p:nvSpPr>
              <p:spPr bwMode="auto">
                <a:xfrm>
                  <a:off x="3350649" y="1200355"/>
                  <a:ext cx="318138" cy="199069"/>
                </a:xfrm>
                <a:custGeom>
                  <a:avLst/>
                  <a:gdLst>
                    <a:gd name="T0" fmla="*/ 684 w 684"/>
                    <a:gd name="T1" fmla="*/ 428 h 428"/>
                    <a:gd name="T2" fmla="*/ 306 w 684"/>
                    <a:gd name="T3" fmla="*/ 51 h 428"/>
                    <a:gd name="T4" fmla="*/ 296 w 684"/>
                    <a:gd name="T5" fmla="*/ 42 h 428"/>
                    <a:gd name="T6" fmla="*/ 285 w 684"/>
                    <a:gd name="T7" fmla="*/ 34 h 428"/>
                    <a:gd name="T8" fmla="*/ 262 w 684"/>
                    <a:gd name="T9" fmla="*/ 19 h 428"/>
                    <a:gd name="T10" fmla="*/ 207 w 684"/>
                    <a:gd name="T11" fmla="*/ 0 h 428"/>
                    <a:gd name="T12" fmla="*/ 180 w 684"/>
                    <a:gd name="T13" fmla="*/ 0 h 428"/>
                    <a:gd name="T14" fmla="*/ 144 w 684"/>
                    <a:gd name="T15" fmla="*/ 2 h 428"/>
                    <a:gd name="T16" fmla="*/ 80 w 684"/>
                    <a:gd name="T17" fmla="*/ 27 h 428"/>
                    <a:gd name="T18" fmla="*/ 51 w 684"/>
                    <a:gd name="T19" fmla="*/ 53 h 428"/>
                    <a:gd name="T20" fmla="*/ 28 w 684"/>
                    <a:gd name="T21" fmla="*/ 80 h 428"/>
                    <a:gd name="T22" fmla="*/ 0 w 684"/>
                    <a:gd name="T23" fmla="*/ 145 h 428"/>
                    <a:gd name="T24" fmla="*/ 0 w 684"/>
                    <a:gd name="T25" fmla="*/ 215 h 428"/>
                    <a:gd name="T26" fmla="*/ 28 w 684"/>
                    <a:gd name="T27" fmla="*/ 281 h 428"/>
                    <a:gd name="T28" fmla="*/ 51 w 684"/>
                    <a:gd name="T29" fmla="*/ 308 h 428"/>
                    <a:gd name="T30" fmla="*/ 125 w 684"/>
                    <a:gd name="T31" fmla="*/ 382 h 428"/>
                    <a:gd name="T32" fmla="*/ 562 w 684"/>
                    <a:gd name="T33" fmla="*/ 382 h 428"/>
                    <a:gd name="T34" fmla="*/ 562 w 684"/>
                    <a:gd name="T35" fmla="*/ 382 h 428"/>
                    <a:gd name="T36" fmla="*/ 562 w 684"/>
                    <a:gd name="T37" fmla="*/ 382 h 428"/>
                    <a:gd name="T38" fmla="*/ 593 w 684"/>
                    <a:gd name="T39" fmla="*/ 384 h 428"/>
                    <a:gd name="T40" fmla="*/ 657 w 684"/>
                    <a:gd name="T41" fmla="*/ 407 h 428"/>
                    <a:gd name="T42" fmla="*/ 684 w 684"/>
                    <a:gd name="T43"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4" h="428">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20" name="Freeform 127"/>
                <p:cNvSpPr>
                  <a:spLocks/>
                </p:cNvSpPr>
                <p:nvPr/>
              </p:nvSpPr>
              <p:spPr bwMode="auto">
                <a:xfrm>
                  <a:off x="3408789" y="1378029"/>
                  <a:ext cx="203255" cy="83256"/>
                </a:xfrm>
                <a:custGeom>
                  <a:avLst/>
                  <a:gdLst>
                    <a:gd name="T0" fmla="*/ 181 w 437"/>
                    <a:gd name="T1" fmla="*/ 179 h 179"/>
                    <a:gd name="T2" fmla="*/ 308 w 437"/>
                    <a:gd name="T3" fmla="*/ 53 h 179"/>
                    <a:gd name="T4" fmla="*/ 335 w 437"/>
                    <a:gd name="T5" fmla="*/ 27 h 179"/>
                    <a:gd name="T6" fmla="*/ 401 w 437"/>
                    <a:gd name="T7" fmla="*/ 2 h 179"/>
                    <a:gd name="T8" fmla="*/ 437 w 437"/>
                    <a:gd name="T9" fmla="*/ 0 h 179"/>
                    <a:gd name="T10" fmla="*/ 437 w 437"/>
                    <a:gd name="T11" fmla="*/ 0 h 179"/>
                    <a:gd name="T12" fmla="*/ 0 w 437"/>
                    <a:gd name="T13" fmla="*/ 0 h 179"/>
                    <a:gd name="T14" fmla="*/ 2 w 437"/>
                    <a:gd name="T15" fmla="*/ 0 h 179"/>
                    <a:gd name="T16" fmla="*/ 2 w 437"/>
                    <a:gd name="T17" fmla="*/ 0 h 179"/>
                    <a:gd name="T18" fmla="*/ 181 w 437"/>
                    <a:gd name="T19" fmla="*/ 179 h 179"/>
                    <a:gd name="T20" fmla="*/ 181 w 437"/>
                    <a:gd name="T21"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179">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21" name="Freeform 129"/>
                <p:cNvSpPr>
                  <a:spLocks/>
                </p:cNvSpPr>
                <p:nvPr/>
              </p:nvSpPr>
              <p:spPr bwMode="auto">
                <a:xfrm>
                  <a:off x="3492974" y="1378029"/>
                  <a:ext cx="202325" cy="167906"/>
                </a:xfrm>
                <a:custGeom>
                  <a:avLst/>
                  <a:gdLst>
                    <a:gd name="T0" fmla="*/ 127 w 435"/>
                    <a:gd name="T1" fmla="*/ 308 h 361"/>
                    <a:gd name="T2" fmla="*/ 154 w 435"/>
                    <a:gd name="T3" fmla="*/ 331 h 361"/>
                    <a:gd name="T4" fmla="*/ 220 w 435"/>
                    <a:gd name="T5" fmla="*/ 358 h 361"/>
                    <a:gd name="T6" fmla="*/ 256 w 435"/>
                    <a:gd name="T7" fmla="*/ 361 h 361"/>
                    <a:gd name="T8" fmla="*/ 283 w 435"/>
                    <a:gd name="T9" fmla="*/ 358 h 361"/>
                    <a:gd name="T10" fmla="*/ 313 w 435"/>
                    <a:gd name="T11" fmla="*/ 350 h 361"/>
                    <a:gd name="T12" fmla="*/ 319 w 435"/>
                    <a:gd name="T13" fmla="*/ 348 h 361"/>
                    <a:gd name="T14" fmla="*/ 325 w 435"/>
                    <a:gd name="T15" fmla="*/ 346 h 361"/>
                    <a:gd name="T16" fmla="*/ 330 w 435"/>
                    <a:gd name="T17" fmla="*/ 344 h 361"/>
                    <a:gd name="T18" fmla="*/ 334 w 435"/>
                    <a:gd name="T19" fmla="*/ 342 h 361"/>
                    <a:gd name="T20" fmla="*/ 336 w 435"/>
                    <a:gd name="T21" fmla="*/ 342 h 361"/>
                    <a:gd name="T22" fmla="*/ 336 w 435"/>
                    <a:gd name="T23" fmla="*/ 340 h 361"/>
                    <a:gd name="T24" fmla="*/ 359 w 435"/>
                    <a:gd name="T25" fmla="*/ 329 h 361"/>
                    <a:gd name="T26" fmla="*/ 378 w 435"/>
                    <a:gd name="T27" fmla="*/ 312 h 361"/>
                    <a:gd name="T28" fmla="*/ 382 w 435"/>
                    <a:gd name="T29" fmla="*/ 308 h 361"/>
                    <a:gd name="T30" fmla="*/ 399 w 435"/>
                    <a:gd name="T31" fmla="*/ 289 h 361"/>
                    <a:gd name="T32" fmla="*/ 423 w 435"/>
                    <a:gd name="T33" fmla="*/ 249 h 361"/>
                    <a:gd name="T34" fmla="*/ 429 w 435"/>
                    <a:gd name="T35" fmla="*/ 226 h 361"/>
                    <a:gd name="T36" fmla="*/ 431 w 435"/>
                    <a:gd name="T37" fmla="*/ 219 h 361"/>
                    <a:gd name="T38" fmla="*/ 433 w 435"/>
                    <a:gd name="T39" fmla="*/ 215 h 361"/>
                    <a:gd name="T40" fmla="*/ 435 w 435"/>
                    <a:gd name="T41" fmla="*/ 196 h 361"/>
                    <a:gd name="T42" fmla="*/ 435 w 435"/>
                    <a:gd name="T43" fmla="*/ 179 h 361"/>
                    <a:gd name="T44" fmla="*/ 435 w 435"/>
                    <a:gd name="T45" fmla="*/ 175 h 361"/>
                    <a:gd name="T46" fmla="*/ 435 w 435"/>
                    <a:gd name="T47" fmla="*/ 171 h 361"/>
                    <a:gd name="T48" fmla="*/ 435 w 435"/>
                    <a:gd name="T49" fmla="*/ 171 h 361"/>
                    <a:gd name="T50" fmla="*/ 435 w 435"/>
                    <a:gd name="T51" fmla="*/ 169 h 361"/>
                    <a:gd name="T52" fmla="*/ 435 w 435"/>
                    <a:gd name="T53" fmla="*/ 169 h 361"/>
                    <a:gd name="T54" fmla="*/ 435 w 435"/>
                    <a:gd name="T55" fmla="*/ 169 h 361"/>
                    <a:gd name="T56" fmla="*/ 435 w 435"/>
                    <a:gd name="T57" fmla="*/ 169 h 361"/>
                    <a:gd name="T58" fmla="*/ 435 w 435"/>
                    <a:gd name="T59" fmla="*/ 169 h 361"/>
                    <a:gd name="T60" fmla="*/ 435 w 435"/>
                    <a:gd name="T61" fmla="*/ 160 h 361"/>
                    <a:gd name="T62" fmla="*/ 433 w 435"/>
                    <a:gd name="T63" fmla="*/ 152 h 361"/>
                    <a:gd name="T64" fmla="*/ 433 w 435"/>
                    <a:gd name="T65" fmla="*/ 150 h 361"/>
                    <a:gd name="T66" fmla="*/ 433 w 435"/>
                    <a:gd name="T67" fmla="*/ 147 h 361"/>
                    <a:gd name="T68" fmla="*/ 431 w 435"/>
                    <a:gd name="T69" fmla="*/ 141 h 361"/>
                    <a:gd name="T70" fmla="*/ 429 w 435"/>
                    <a:gd name="T71" fmla="*/ 135 h 361"/>
                    <a:gd name="T72" fmla="*/ 429 w 435"/>
                    <a:gd name="T73" fmla="*/ 133 h 361"/>
                    <a:gd name="T74" fmla="*/ 429 w 435"/>
                    <a:gd name="T75" fmla="*/ 133 h 361"/>
                    <a:gd name="T76" fmla="*/ 423 w 435"/>
                    <a:gd name="T77" fmla="*/ 112 h 361"/>
                    <a:gd name="T78" fmla="*/ 399 w 435"/>
                    <a:gd name="T79" fmla="*/ 69 h 361"/>
                    <a:gd name="T80" fmla="*/ 382 w 435"/>
                    <a:gd name="T81" fmla="*/ 53 h 361"/>
                    <a:gd name="T82" fmla="*/ 378 w 435"/>
                    <a:gd name="T83" fmla="*/ 46 h 361"/>
                    <a:gd name="T84" fmla="*/ 355 w 435"/>
                    <a:gd name="T85" fmla="*/ 27 h 361"/>
                    <a:gd name="T86" fmla="*/ 302 w 435"/>
                    <a:gd name="T87" fmla="*/ 4 h 361"/>
                    <a:gd name="T88" fmla="*/ 275 w 435"/>
                    <a:gd name="T89" fmla="*/ 0 h 361"/>
                    <a:gd name="T90" fmla="*/ 273 w 435"/>
                    <a:gd name="T91" fmla="*/ 0 h 361"/>
                    <a:gd name="T92" fmla="*/ 273 w 435"/>
                    <a:gd name="T93" fmla="*/ 0 h 361"/>
                    <a:gd name="T94" fmla="*/ 264 w 435"/>
                    <a:gd name="T95" fmla="*/ 0 h 361"/>
                    <a:gd name="T96" fmla="*/ 256 w 435"/>
                    <a:gd name="T97" fmla="*/ 0 h 361"/>
                    <a:gd name="T98" fmla="*/ 256 w 435"/>
                    <a:gd name="T99" fmla="*/ 0 h 361"/>
                    <a:gd name="T100" fmla="*/ 220 w 435"/>
                    <a:gd name="T101" fmla="*/ 2 h 361"/>
                    <a:gd name="T102" fmla="*/ 154 w 435"/>
                    <a:gd name="T103" fmla="*/ 27 h 361"/>
                    <a:gd name="T104" fmla="*/ 127 w 435"/>
                    <a:gd name="T105" fmla="*/ 53 h 361"/>
                    <a:gd name="T106" fmla="*/ 0 w 435"/>
                    <a:gd name="T107" fmla="*/ 179 h 361"/>
                    <a:gd name="T108" fmla="*/ 127 w 435"/>
                    <a:gd name="T109" fmla="*/ 30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5" h="361">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722" name="Group 1721"/>
            <p:cNvGrpSpPr/>
            <p:nvPr/>
          </p:nvGrpSpPr>
          <p:grpSpPr>
            <a:xfrm flipH="1">
              <a:off x="4212457" y="2552137"/>
              <a:ext cx="345758" cy="149549"/>
              <a:chOff x="3315002" y="2566143"/>
              <a:chExt cx="345758" cy="149549"/>
            </a:xfrm>
          </p:grpSpPr>
          <p:sp>
            <p:nvSpPr>
              <p:cNvPr id="1723" name="Freeform 123"/>
              <p:cNvSpPr>
                <a:spLocks/>
              </p:cNvSpPr>
              <p:nvPr/>
            </p:nvSpPr>
            <p:spPr bwMode="auto">
              <a:xfrm>
                <a:off x="3315002" y="2616923"/>
                <a:ext cx="287932" cy="47989"/>
              </a:xfrm>
              <a:custGeom>
                <a:avLst/>
                <a:gdLst>
                  <a:gd name="T0" fmla="*/ 179 w 2166"/>
                  <a:gd name="T1" fmla="*/ 361 h 361"/>
                  <a:gd name="T2" fmla="*/ 1985 w 2166"/>
                  <a:gd name="T3" fmla="*/ 361 h 361"/>
                  <a:gd name="T4" fmla="*/ 2166 w 2166"/>
                  <a:gd name="T5" fmla="*/ 179 h 361"/>
                  <a:gd name="T6" fmla="*/ 1987 w 2166"/>
                  <a:gd name="T7" fmla="*/ 0 h 361"/>
                  <a:gd name="T8" fmla="*/ 181 w 2166"/>
                  <a:gd name="T9" fmla="*/ 0 h 361"/>
                  <a:gd name="T10" fmla="*/ 143 w 2166"/>
                  <a:gd name="T11" fmla="*/ 2 h 361"/>
                  <a:gd name="T12" fmla="*/ 78 w 2166"/>
                  <a:gd name="T13" fmla="*/ 29 h 361"/>
                  <a:gd name="T14" fmla="*/ 29 w 2166"/>
                  <a:gd name="T15" fmla="*/ 80 h 361"/>
                  <a:gd name="T16" fmla="*/ 2 w 2166"/>
                  <a:gd name="T17" fmla="*/ 143 h 361"/>
                  <a:gd name="T18" fmla="*/ 0 w 2166"/>
                  <a:gd name="T19" fmla="*/ 181 h 361"/>
                  <a:gd name="T20" fmla="*/ 0 w 2166"/>
                  <a:gd name="T21" fmla="*/ 202 h 361"/>
                  <a:gd name="T22" fmla="*/ 10 w 2166"/>
                  <a:gd name="T23" fmla="*/ 245 h 361"/>
                  <a:gd name="T24" fmla="*/ 42 w 2166"/>
                  <a:gd name="T25" fmla="*/ 299 h 361"/>
                  <a:gd name="T26" fmla="*/ 74 w 2166"/>
                  <a:gd name="T27" fmla="*/ 327 h 361"/>
                  <a:gd name="T28" fmla="*/ 97 w 2166"/>
                  <a:gd name="T29" fmla="*/ 342 h 361"/>
                  <a:gd name="T30" fmla="*/ 150 w 2166"/>
                  <a:gd name="T31" fmla="*/ 358 h 361"/>
                  <a:gd name="T32" fmla="*/ 179 w 2166"/>
                  <a:gd name="T33"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6" h="361">
                    <a:moveTo>
                      <a:pt x="179" y="361"/>
                    </a:moveTo>
                    <a:lnTo>
                      <a:pt x="1985" y="361"/>
                    </a:lnTo>
                    <a:lnTo>
                      <a:pt x="2166" y="179"/>
                    </a:lnTo>
                    <a:lnTo>
                      <a:pt x="1987" y="0"/>
                    </a:lnTo>
                    <a:lnTo>
                      <a:pt x="181" y="0"/>
                    </a:lnTo>
                    <a:lnTo>
                      <a:pt x="143" y="2"/>
                    </a:lnTo>
                    <a:lnTo>
                      <a:pt x="78" y="29"/>
                    </a:lnTo>
                    <a:lnTo>
                      <a:pt x="29" y="80"/>
                    </a:lnTo>
                    <a:lnTo>
                      <a:pt x="2" y="143"/>
                    </a:lnTo>
                    <a:lnTo>
                      <a:pt x="0" y="181"/>
                    </a:lnTo>
                    <a:lnTo>
                      <a:pt x="0" y="202"/>
                    </a:lnTo>
                    <a:lnTo>
                      <a:pt x="10" y="245"/>
                    </a:lnTo>
                    <a:lnTo>
                      <a:pt x="42" y="299"/>
                    </a:lnTo>
                    <a:lnTo>
                      <a:pt x="74" y="327"/>
                    </a:lnTo>
                    <a:lnTo>
                      <a:pt x="97" y="342"/>
                    </a:lnTo>
                    <a:lnTo>
                      <a:pt x="150" y="358"/>
                    </a:lnTo>
                    <a:lnTo>
                      <a:pt x="179" y="36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nvGrpSpPr>
              <p:cNvPr id="1724" name="Group 1723">
                <a:extLst>
                  <a:ext uri="{FF2B5EF4-FFF2-40B4-BE49-F238E27FC236}">
                    <a16:creationId xmlns:a16="http://schemas.microsoft.com/office/drawing/2014/main" id="{6D83033F-A05F-7B41-BF1C-93A5C671E03E}"/>
                  </a:ext>
                </a:extLst>
              </p:cNvPr>
              <p:cNvGrpSpPr/>
              <p:nvPr/>
            </p:nvGrpSpPr>
            <p:grpSpPr>
              <a:xfrm>
                <a:off x="3562257" y="2566143"/>
                <a:ext cx="98503" cy="149549"/>
                <a:chOff x="3350649" y="1200355"/>
                <a:chExt cx="344650" cy="523253"/>
              </a:xfrm>
            </p:grpSpPr>
            <p:sp>
              <p:nvSpPr>
                <p:cNvPr id="1725" name="Freeform 124"/>
                <p:cNvSpPr>
                  <a:spLocks/>
                </p:cNvSpPr>
                <p:nvPr/>
              </p:nvSpPr>
              <p:spPr bwMode="auto">
                <a:xfrm>
                  <a:off x="3350649" y="1523144"/>
                  <a:ext cx="318138" cy="200464"/>
                </a:xfrm>
                <a:custGeom>
                  <a:avLst/>
                  <a:gdLst>
                    <a:gd name="T0" fmla="*/ 177 w 684"/>
                    <a:gd name="T1" fmla="*/ 431 h 431"/>
                    <a:gd name="T2" fmla="*/ 213 w 684"/>
                    <a:gd name="T3" fmla="*/ 428 h 431"/>
                    <a:gd name="T4" fmla="*/ 279 w 684"/>
                    <a:gd name="T5" fmla="*/ 403 h 431"/>
                    <a:gd name="T6" fmla="*/ 306 w 684"/>
                    <a:gd name="T7" fmla="*/ 378 h 431"/>
                    <a:gd name="T8" fmla="*/ 684 w 684"/>
                    <a:gd name="T9" fmla="*/ 0 h 431"/>
                    <a:gd name="T10" fmla="*/ 653 w 684"/>
                    <a:gd name="T11" fmla="*/ 25 h 431"/>
                    <a:gd name="T12" fmla="*/ 619 w 684"/>
                    <a:gd name="T13" fmla="*/ 38 h 431"/>
                    <a:gd name="T14" fmla="*/ 591 w 684"/>
                    <a:gd name="T15" fmla="*/ 46 h 431"/>
                    <a:gd name="T16" fmla="*/ 562 w 684"/>
                    <a:gd name="T17" fmla="*/ 49 h 431"/>
                    <a:gd name="T18" fmla="*/ 125 w 684"/>
                    <a:gd name="T19" fmla="*/ 49 h 431"/>
                    <a:gd name="T20" fmla="*/ 125 w 684"/>
                    <a:gd name="T21" fmla="*/ 49 h 431"/>
                    <a:gd name="T22" fmla="*/ 127 w 684"/>
                    <a:gd name="T23" fmla="*/ 49 h 431"/>
                    <a:gd name="T24" fmla="*/ 51 w 684"/>
                    <a:gd name="T25" fmla="*/ 125 h 431"/>
                    <a:gd name="T26" fmla="*/ 28 w 684"/>
                    <a:gd name="T27" fmla="*/ 152 h 431"/>
                    <a:gd name="T28" fmla="*/ 0 w 684"/>
                    <a:gd name="T29" fmla="*/ 217 h 431"/>
                    <a:gd name="T30" fmla="*/ 0 w 684"/>
                    <a:gd name="T31" fmla="*/ 287 h 431"/>
                    <a:gd name="T32" fmla="*/ 28 w 684"/>
                    <a:gd name="T33" fmla="*/ 350 h 431"/>
                    <a:gd name="T34" fmla="*/ 51 w 684"/>
                    <a:gd name="T35" fmla="*/ 380 h 431"/>
                    <a:gd name="T36" fmla="*/ 53 w 684"/>
                    <a:gd name="T37" fmla="*/ 380 h 431"/>
                    <a:gd name="T38" fmla="*/ 55 w 684"/>
                    <a:gd name="T39" fmla="*/ 382 h 431"/>
                    <a:gd name="T40" fmla="*/ 82 w 684"/>
                    <a:gd name="T41" fmla="*/ 405 h 431"/>
                    <a:gd name="T42" fmla="*/ 146 w 684"/>
                    <a:gd name="T43" fmla="*/ 428 h 431"/>
                    <a:gd name="T44" fmla="*/ 177 w 684"/>
                    <a:gd name="T45"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4" h="431">
                      <a:moveTo>
                        <a:pt x="177" y="431"/>
                      </a:moveTo>
                      <a:lnTo>
                        <a:pt x="213" y="428"/>
                      </a:lnTo>
                      <a:lnTo>
                        <a:pt x="279" y="403"/>
                      </a:lnTo>
                      <a:lnTo>
                        <a:pt x="306" y="378"/>
                      </a:lnTo>
                      <a:lnTo>
                        <a:pt x="684" y="0"/>
                      </a:lnTo>
                      <a:lnTo>
                        <a:pt x="653" y="25"/>
                      </a:lnTo>
                      <a:lnTo>
                        <a:pt x="619" y="38"/>
                      </a:lnTo>
                      <a:lnTo>
                        <a:pt x="591" y="46"/>
                      </a:lnTo>
                      <a:lnTo>
                        <a:pt x="562" y="49"/>
                      </a:lnTo>
                      <a:lnTo>
                        <a:pt x="125" y="49"/>
                      </a:lnTo>
                      <a:lnTo>
                        <a:pt x="125" y="49"/>
                      </a:lnTo>
                      <a:lnTo>
                        <a:pt x="127" y="49"/>
                      </a:lnTo>
                      <a:lnTo>
                        <a:pt x="51" y="125"/>
                      </a:lnTo>
                      <a:lnTo>
                        <a:pt x="28" y="152"/>
                      </a:lnTo>
                      <a:lnTo>
                        <a:pt x="0" y="217"/>
                      </a:lnTo>
                      <a:lnTo>
                        <a:pt x="0" y="287"/>
                      </a:lnTo>
                      <a:lnTo>
                        <a:pt x="28" y="350"/>
                      </a:lnTo>
                      <a:lnTo>
                        <a:pt x="51" y="380"/>
                      </a:lnTo>
                      <a:lnTo>
                        <a:pt x="53" y="380"/>
                      </a:lnTo>
                      <a:lnTo>
                        <a:pt x="55" y="382"/>
                      </a:lnTo>
                      <a:lnTo>
                        <a:pt x="82" y="405"/>
                      </a:lnTo>
                      <a:lnTo>
                        <a:pt x="146" y="428"/>
                      </a:lnTo>
                      <a:lnTo>
                        <a:pt x="177" y="431"/>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26" name="Freeform 125"/>
                <p:cNvSpPr>
                  <a:spLocks/>
                </p:cNvSpPr>
                <p:nvPr/>
              </p:nvSpPr>
              <p:spPr bwMode="auto">
                <a:xfrm>
                  <a:off x="3408789" y="1461284"/>
                  <a:ext cx="229766" cy="84651"/>
                </a:xfrm>
                <a:custGeom>
                  <a:avLst/>
                  <a:gdLst>
                    <a:gd name="T0" fmla="*/ 0 w 494"/>
                    <a:gd name="T1" fmla="*/ 182 h 182"/>
                    <a:gd name="T2" fmla="*/ 437 w 494"/>
                    <a:gd name="T3" fmla="*/ 182 h 182"/>
                    <a:gd name="T4" fmla="*/ 466 w 494"/>
                    <a:gd name="T5" fmla="*/ 179 h 182"/>
                    <a:gd name="T6" fmla="*/ 494 w 494"/>
                    <a:gd name="T7" fmla="*/ 171 h 182"/>
                    <a:gd name="T8" fmla="*/ 464 w 494"/>
                    <a:gd name="T9" fmla="*/ 179 h 182"/>
                    <a:gd name="T10" fmla="*/ 437 w 494"/>
                    <a:gd name="T11" fmla="*/ 182 h 182"/>
                    <a:gd name="T12" fmla="*/ 401 w 494"/>
                    <a:gd name="T13" fmla="*/ 179 h 182"/>
                    <a:gd name="T14" fmla="*/ 335 w 494"/>
                    <a:gd name="T15" fmla="*/ 152 h 182"/>
                    <a:gd name="T16" fmla="*/ 308 w 494"/>
                    <a:gd name="T17" fmla="*/ 129 h 182"/>
                    <a:gd name="T18" fmla="*/ 181 w 494"/>
                    <a:gd name="T19" fmla="*/ 0 h 182"/>
                    <a:gd name="T20" fmla="*/ 0 w 494"/>
                    <a:gd name="T21" fmla="*/ 182 h 182"/>
                    <a:gd name="T22" fmla="*/ 0 w 494"/>
                    <a:gd name="T23"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4" h="182">
                      <a:moveTo>
                        <a:pt x="0" y="182"/>
                      </a:moveTo>
                      <a:lnTo>
                        <a:pt x="437" y="182"/>
                      </a:lnTo>
                      <a:lnTo>
                        <a:pt x="466" y="179"/>
                      </a:lnTo>
                      <a:lnTo>
                        <a:pt x="494" y="171"/>
                      </a:lnTo>
                      <a:lnTo>
                        <a:pt x="464" y="179"/>
                      </a:lnTo>
                      <a:lnTo>
                        <a:pt x="437" y="182"/>
                      </a:lnTo>
                      <a:lnTo>
                        <a:pt x="401" y="179"/>
                      </a:lnTo>
                      <a:lnTo>
                        <a:pt x="335" y="152"/>
                      </a:lnTo>
                      <a:lnTo>
                        <a:pt x="308" y="129"/>
                      </a:lnTo>
                      <a:lnTo>
                        <a:pt x="181" y="0"/>
                      </a:lnTo>
                      <a:lnTo>
                        <a:pt x="0" y="182"/>
                      </a:lnTo>
                      <a:lnTo>
                        <a:pt x="0" y="182"/>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27" name="Freeform 126"/>
                <p:cNvSpPr>
                  <a:spLocks/>
                </p:cNvSpPr>
                <p:nvPr/>
              </p:nvSpPr>
              <p:spPr bwMode="auto">
                <a:xfrm>
                  <a:off x="3350649" y="1200355"/>
                  <a:ext cx="318138" cy="199069"/>
                </a:xfrm>
                <a:custGeom>
                  <a:avLst/>
                  <a:gdLst>
                    <a:gd name="T0" fmla="*/ 684 w 684"/>
                    <a:gd name="T1" fmla="*/ 428 h 428"/>
                    <a:gd name="T2" fmla="*/ 306 w 684"/>
                    <a:gd name="T3" fmla="*/ 51 h 428"/>
                    <a:gd name="T4" fmla="*/ 296 w 684"/>
                    <a:gd name="T5" fmla="*/ 42 h 428"/>
                    <a:gd name="T6" fmla="*/ 285 w 684"/>
                    <a:gd name="T7" fmla="*/ 34 h 428"/>
                    <a:gd name="T8" fmla="*/ 262 w 684"/>
                    <a:gd name="T9" fmla="*/ 19 h 428"/>
                    <a:gd name="T10" fmla="*/ 207 w 684"/>
                    <a:gd name="T11" fmla="*/ 0 h 428"/>
                    <a:gd name="T12" fmla="*/ 180 w 684"/>
                    <a:gd name="T13" fmla="*/ 0 h 428"/>
                    <a:gd name="T14" fmla="*/ 144 w 684"/>
                    <a:gd name="T15" fmla="*/ 2 h 428"/>
                    <a:gd name="T16" fmla="*/ 80 w 684"/>
                    <a:gd name="T17" fmla="*/ 27 h 428"/>
                    <a:gd name="T18" fmla="*/ 51 w 684"/>
                    <a:gd name="T19" fmla="*/ 53 h 428"/>
                    <a:gd name="T20" fmla="*/ 28 w 684"/>
                    <a:gd name="T21" fmla="*/ 80 h 428"/>
                    <a:gd name="T22" fmla="*/ 0 w 684"/>
                    <a:gd name="T23" fmla="*/ 145 h 428"/>
                    <a:gd name="T24" fmla="*/ 0 w 684"/>
                    <a:gd name="T25" fmla="*/ 215 h 428"/>
                    <a:gd name="T26" fmla="*/ 28 w 684"/>
                    <a:gd name="T27" fmla="*/ 281 h 428"/>
                    <a:gd name="T28" fmla="*/ 51 w 684"/>
                    <a:gd name="T29" fmla="*/ 308 h 428"/>
                    <a:gd name="T30" fmla="*/ 125 w 684"/>
                    <a:gd name="T31" fmla="*/ 382 h 428"/>
                    <a:gd name="T32" fmla="*/ 562 w 684"/>
                    <a:gd name="T33" fmla="*/ 382 h 428"/>
                    <a:gd name="T34" fmla="*/ 562 w 684"/>
                    <a:gd name="T35" fmla="*/ 382 h 428"/>
                    <a:gd name="T36" fmla="*/ 562 w 684"/>
                    <a:gd name="T37" fmla="*/ 382 h 428"/>
                    <a:gd name="T38" fmla="*/ 593 w 684"/>
                    <a:gd name="T39" fmla="*/ 384 h 428"/>
                    <a:gd name="T40" fmla="*/ 657 w 684"/>
                    <a:gd name="T41" fmla="*/ 407 h 428"/>
                    <a:gd name="T42" fmla="*/ 684 w 684"/>
                    <a:gd name="T43"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4" h="428">
                      <a:moveTo>
                        <a:pt x="684" y="428"/>
                      </a:moveTo>
                      <a:lnTo>
                        <a:pt x="306" y="51"/>
                      </a:lnTo>
                      <a:lnTo>
                        <a:pt x="296" y="42"/>
                      </a:lnTo>
                      <a:lnTo>
                        <a:pt x="285" y="34"/>
                      </a:lnTo>
                      <a:lnTo>
                        <a:pt x="262" y="19"/>
                      </a:lnTo>
                      <a:lnTo>
                        <a:pt x="207" y="0"/>
                      </a:lnTo>
                      <a:lnTo>
                        <a:pt x="180" y="0"/>
                      </a:lnTo>
                      <a:lnTo>
                        <a:pt x="144" y="2"/>
                      </a:lnTo>
                      <a:lnTo>
                        <a:pt x="80" y="27"/>
                      </a:lnTo>
                      <a:lnTo>
                        <a:pt x="51" y="53"/>
                      </a:lnTo>
                      <a:lnTo>
                        <a:pt x="28" y="80"/>
                      </a:lnTo>
                      <a:lnTo>
                        <a:pt x="0" y="145"/>
                      </a:lnTo>
                      <a:lnTo>
                        <a:pt x="0" y="215"/>
                      </a:lnTo>
                      <a:lnTo>
                        <a:pt x="28" y="281"/>
                      </a:lnTo>
                      <a:lnTo>
                        <a:pt x="51" y="308"/>
                      </a:lnTo>
                      <a:lnTo>
                        <a:pt x="125" y="382"/>
                      </a:lnTo>
                      <a:lnTo>
                        <a:pt x="562" y="382"/>
                      </a:lnTo>
                      <a:lnTo>
                        <a:pt x="562" y="382"/>
                      </a:lnTo>
                      <a:lnTo>
                        <a:pt x="562" y="382"/>
                      </a:lnTo>
                      <a:lnTo>
                        <a:pt x="593" y="384"/>
                      </a:lnTo>
                      <a:lnTo>
                        <a:pt x="657" y="407"/>
                      </a:lnTo>
                      <a:lnTo>
                        <a:pt x="684" y="428"/>
                      </a:lnTo>
                      <a:close/>
                    </a:path>
                  </a:pathLst>
                </a:custGeom>
                <a:solidFill>
                  <a:srgbClr val="FFFFFF"/>
                </a:solidFill>
                <a:ln>
                  <a:solidFill>
                    <a:schemeClr val="tx1"/>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28" name="Freeform 127"/>
                <p:cNvSpPr>
                  <a:spLocks/>
                </p:cNvSpPr>
                <p:nvPr/>
              </p:nvSpPr>
              <p:spPr bwMode="auto">
                <a:xfrm>
                  <a:off x="3408789" y="1378029"/>
                  <a:ext cx="203255" cy="83256"/>
                </a:xfrm>
                <a:custGeom>
                  <a:avLst/>
                  <a:gdLst>
                    <a:gd name="T0" fmla="*/ 181 w 437"/>
                    <a:gd name="T1" fmla="*/ 179 h 179"/>
                    <a:gd name="T2" fmla="*/ 308 w 437"/>
                    <a:gd name="T3" fmla="*/ 53 h 179"/>
                    <a:gd name="T4" fmla="*/ 335 w 437"/>
                    <a:gd name="T5" fmla="*/ 27 h 179"/>
                    <a:gd name="T6" fmla="*/ 401 w 437"/>
                    <a:gd name="T7" fmla="*/ 2 h 179"/>
                    <a:gd name="T8" fmla="*/ 437 w 437"/>
                    <a:gd name="T9" fmla="*/ 0 h 179"/>
                    <a:gd name="T10" fmla="*/ 437 w 437"/>
                    <a:gd name="T11" fmla="*/ 0 h 179"/>
                    <a:gd name="T12" fmla="*/ 0 w 437"/>
                    <a:gd name="T13" fmla="*/ 0 h 179"/>
                    <a:gd name="T14" fmla="*/ 2 w 437"/>
                    <a:gd name="T15" fmla="*/ 0 h 179"/>
                    <a:gd name="T16" fmla="*/ 2 w 437"/>
                    <a:gd name="T17" fmla="*/ 0 h 179"/>
                    <a:gd name="T18" fmla="*/ 181 w 437"/>
                    <a:gd name="T19" fmla="*/ 179 h 179"/>
                    <a:gd name="T20" fmla="*/ 181 w 437"/>
                    <a:gd name="T21"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179">
                      <a:moveTo>
                        <a:pt x="181" y="179"/>
                      </a:moveTo>
                      <a:lnTo>
                        <a:pt x="308" y="53"/>
                      </a:lnTo>
                      <a:lnTo>
                        <a:pt x="335" y="27"/>
                      </a:lnTo>
                      <a:lnTo>
                        <a:pt x="401" y="2"/>
                      </a:lnTo>
                      <a:lnTo>
                        <a:pt x="437" y="0"/>
                      </a:lnTo>
                      <a:lnTo>
                        <a:pt x="437" y="0"/>
                      </a:lnTo>
                      <a:lnTo>
                        <a:pt x="0" y="0"/>
                      </a:lnTo>
                      <a:lnTo>
                        <a:pt x="2" y="0"/>
                      </a:lnTo>
                      <a:lnTo>
                        <a:pt x="2" y="0"/>
                      </a:lnTo>
                      <a:lnTo>
                        <a:pt x="181" y="179"/>
                      </a:lnTo>
                      <a:lnTo>
                        <a:pt x="181" y="179"/>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729" name="Freeform 129"/>
                <p:cNvSpPr>
                  <a:spLocks/>
                </p:cNvSpPr>
                <p:nvPr/>
              </p:nvSpPr>
              <p:spPr bwMode="auto">
                <a:xfrm>
                  <a:off x="3492974" y="1378029"/>
                  <a:ext cx="202325" cy="167906"/>
                </a:xfrm>
                <a:custGeom>
                  <a:avLst/>
                  <a:gdLst>
                    <a:gd name="T0" fmla="*/ 127 w 435"/>
                    <a:gd name="T1" fmla="*/ 308 h 361"/>
                    <a:gd name="T2" fmla="*/ 154 w 435"/>
                    <a:gd name="T3" fmla="*/ 331 h 361"/>
                    <a:gd name="T4" fmla="*/ 220 w 435"/>
                    <a:gd name="T5" fmla="*/ 358 h 361"/>
                    <a:gd name="T6" fmla="*/ 256 w 435"/>
                    <a:gd name="T7" fmla="*/ 361 h 361"/>
                    <a:gd name="T8" fmla="*/ 283 w 435"/>
                    <a:gd name="T9" fmla="*/ 358 h 361"/>
                    <a:gd name="T10" fmla="*/ 313 w 435"/>
                    <a:gd name="T11" fmla="*/ 350 h 361"/>
                    <a:gd name="T12" fmla="*/ 319 w 435"/>
                    <a:gd name="T13" fmla="*/ 348 h 361"/>
                    <a:gd name="T14" fmla="*/ 325 w 435"/>
                    <a:gd name="T15" fmla="*/ 346 h 361"/>
                    <a:gd name="T16" fmla="*/ 330 w 435"/>
                    <a:gd name="T17" fmla="*/ 344 h 361"/>
                    <a:gd name="T18" fmla="*/ 334 w 435"/>
                    <a:gd name="T19" fmla="*/ 342 h 361"/>
                    <a:gd name="T20" fmla="*/ 336 w 435"/>
                    <a:gd name="T21" fmla="*/ 342 h 361"/>
                    <a:gd name="T22" fmla="*/ 336 w 435"/>
                    <a:gd name="T23" fmla="*/ 340 h 361"/>
                    <a:gd name="T24" fmla="*/ 359 w 435"/>
                    <a:gd name="T25" fmla="*/ 329 h 361"/>
                    <a:gd name="T26" fmla="*/ 378 w 435"/>
                    <a:gd name="T27" fmla="*/ 312 h 361"/>
                    <a:gd name="T28" fmla="*/ 382 w 435"/>
                    <a:gd name="T29" fmla="*/ 308 h 361"/>
                    <a:gd name="T30" fmla="*/ 399 w 435"/>
                    <a:gd name="T31" fmla="*/ 289 h 361"/>
                    <a:gd name="T32" fmla="*/ 423 w 435"/>
                    <a:gd name="T33" fmla="*/ 249 h 361"/>
                    <a:gd name="T34" fmla="*/ 429 w 435"/>
                    <a:gd name="T35" fmla="*/ 226 h 361"/>
                    <a:gd name="T36" fmla="*/ 431 w 435"/>
                    <a:gd name="T37" fmla="*/ 219 h 361"/>
                    <a:gd name="T38" fmla="*/ 433 w 435"/>
                    <a:gd name="T39" fmla="*/ 215 h 361"/>
                    <a:gd name="T40" fmla="*/ 435 w 435"/>
                    <a:gd name="T41" fmla="*/ 196 h 361"/>
                    <a:gd name="T42" fmla="*/ 435 w 435"/>
                    <a:gd name="T43" fmla="*/ 179 h 361"/>
                    <a:gd name="T44" fmla="*/ 435 w 435"/>
                    <a:gd name="T45" fmla="*/ 175 h 361"/>
                    <a:gd name="T46" fmla="*/ 435 w 435"/>
                    <a:gd name="T47" fmla="*/ 171 h 361"/>
                    <a:gd name="T48" fmla="*/ 435 w 435"/>
                    <a:gd name="T49" fmla="*/ 171 h 361"/>
                    <a:gd name="T50" fmla="*/ 435 w 435"/>
                    <a:gd name="T51" fmla="*/ 169 h 361"/>
                    <a:gd name="T52" fmla="*/ 435 w 435"/>
                    <a:gd name="T53" fmla="*/ 169 h 361"/>
                    <a:gd name="T54" fmla="*/ 435 w 435"/>
                    <a:gd name="T55" fmla="*/ 169 h 361"/>
                    <a:gd name="T56" fmla="*/ 435 w 435"/>
                    <a:gd name="T57" fmla="*/ 169 h 361"/>
                    <a:gd name="T58" fmla="*/ 435 w 435"/>
                    <a:gd name="T59" fmla="*/ 169 h 361"/>
                    <a:gd name="T60" fmla="*/ 435 w 435"/>
                    <a:gd name="T61" fmla="*/ 160 h 361"/>
                    <a:gd name="T62" fmla="*/ 433 w 435"/>
                    <a:gd name="T63" fmla="*/ 152 h 361"/>
                    <a:gd name="T64" fmla="*/ 433 w 435"/>
                    <a:gd name="T65" fmla="*/ 150 h 361"/>
                    <a:gd name="T66" fmla="*/ 433 w 435"/>
                    <a:gd name="T67" fmla="*/ 147 h 361"/>
                    <a:gd name="T68" fmla="*/ 431 w 435"/>
                    <a:gd name="T69" fmla="*/ 141 h 361"/>
                    <a:gd name="T70" fmla="*/ 429 w 435"/>
                    <a:gd name="T71" fmla="*/ 135 h 361"/>
                    <a:gd name="T72" fmla="*/ 429 w 435"/>
                    <a:gd name="T73" fmla="*/ 133 h 361"/>
                    <a:gd name="T74" fmla="*/ 429 w 435"/>
                    <a:gd name="T75" fmla="*/ 133 h 361"/>
                    <a:gd name="T76" fmla="*/ 423 w 435"/>
                    <a:gd name="T77" fmla="*/ 112 h 361"/>
                    <a:gd name="T78" fmla="*/ 399 w 435"/>
                    <a:gd name="T79" fmla="*/ 69 h 361"/>
                    <a:gd name="T80" fmla="*/ 382 w 435"/>
                    <a:gd name="T81" fmla="*/ 53 h 361"/>
                    <a:gd name="T82" fmla="*/ 378 w 435"/>
                    <a:gd name="T83" fmla="*/ 46 h 361"/>
                    <a:gd name="T84" fmla="*/ 355 w 435"/>
                    <a:gd name="T85" fmla="*/ 27 h 361"/>
                    <a:gd name="T86" fmla="*/ 302 w 435"/>
                    <a:gd name="T87" fmla="*/ 4 h 361"/>
                    <a:gd name="T88" fmla="*/ 275 w 435"/>
                    <a:gd name="T89" fmla="*/ 0 h 361"/>
                    <a:gd name="T90" fmla="*/ 273 w 435"/>
                    <a:gd name="T91" fmla="*/ 0 h 361"/>
                    <a:gd name="T92" fmla="*/ 273 w 435"/>
                    <a:gd name="T93" fmla="*/ 0 h 361"/>
                    <a:gd name="T94" fmla="*/ 264 w 435"/>
                    <a:gd name="T95" fmla="*/ 0 h 361"/>
                    <a:gd name="T96" fmla="*/ 256 w 435"/>
                    <a:gd name="T97" fmla="*/ 0 h 361"/>
                    <a:gd name="T98" fmla="*/ 256 w 435"/>
                    <a:gd name="T99" fmla="*/ 0 h 361"/>
                    <a:gd name="T100" fmla="*/ 220 w 435"/>
                    <a:gd name="T101" fmla="*/ 2 h 361"/>
                    <a:gd name="T102" fmla="*/ 154 w 435"/>
                    <a:gd name="T103" fmla="*/ 27 h 361"/>
                    <a:gd name="T104" fmla="*/ 127 w 435"/>
                    <a:gd name="T105" fmla="*/ 53 h 361"/>
                    <a:gd name="T106" fmla="*/ 0 w 435"/>
                    <a:gd name="T107" fmla="*/ 179 h 361"/>
                    <a:gd name="T108" fmla="*/ 127 w 435"/>
                    <a:gd name="T109" fmla="*/ 308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5" h="361">
                      <a:moveTo>
                        <a:pt x="127" y="308"/>
                      </a:moveTo>
                      <a:lnTo>
                        <a:pt x="154" y="331"/>
                      </a:lnTo>
                      <a:lnTo>
                        <a:pt x="220" y="358"/>
                      </a:lnTo>
                      <a:lnTo>
                        <a:pt x="256" y="361"/>
                      </a:lnTo>
                      <a:lnTo>
                        <a:pt x="283" y="358"/>
                      </a:lnTo>
                      <a:lnTo>
                        <a:pt x="313" y="350"/>
                      </a:lnTo>
                      <a:lnTo>
                        <a:pt x="319" y="348"/>
                      </a:lnTo>
                      <a:lnTo>
                        <a:pt x="325" y="346"/>
                      </a:lnTo>
                      <a:lnTo>
                        <a:pt x="330" y="344"/>
                      </a:lnTo>
                      <a:lnTo>
                        <a:pt x="334" y="342"/>
                      </a:lnTo>
                      <a:lnTo>
                        <a:pt x="336" y="342"/>
                      </a:lnTo>
                      <a:lnTo>
                        <a:pt x="336" y="340"/>
                      </a:lnTo>
                      <a:lnTo>
                        <a:pt x="359" y="329"/>
                      </a:lnTo>
                      <a:lnTo>
                        <a:pt x="378" y="312"/>
                      </a:lnTo>
                      <a:lnTo>
                        <a:pt x="382" y="308"/>
                      </a:lnTo>
                      <a:lnTo>
                        <a:pt x="399" y="289"/>
                      </a:lnTo>
                      <a:lnTo>
                        <a:pt x="423" y="249"/>
                      </a:lnTo>
                      <a:lnTo>
                        <a:pt x="429" y="226"/>
                      </a:lnTo>
                      <a:lnTo>
                        <a:pt x="431" y="219"/>
                      </a:lnTo>
                      <a:lnTo>
                        <a:pt x="433" y="215"/>
                      </a:lnTo>
                      <a:lnTo>
                        <a:pt x="435" y="196"/>
                      </a:lnTo>
                      <a:lnTo>
                        <a:pt x="435" y="179"/>
                      </a:lnTo>
                      <a:lnTo>
                        <a:pt x="435" y="175"/>
                      </a:lnTo>
                      <a:lnTo>
                        <a:pt x="435" y="171"/>
                      </a:lnTo>
                      <a:lnTo>
                        <a:pt x="435" y="171"/>
                      </a:lnTo>
                      <a:lnTo>
                        <a:pt x="435" y="169"/>
                      </a:lnTo>
                      <a:lnTo>
                        <a:pt x="435" y="169"/>
                      </a:lnTo>
                      <a:lnTo>
                        <a:pt x="435" y="169"/>
                      </a:lnTo>
                      <a:lnTo>
                        <a:pt x="435" y="169"/>
                      </a:lnTo>
                      <a:lnTo>
                        <a:pt x="435" y="169"/>
                      </a:lnTo>
                      <a:lnTo>
                        <a:pt x="435" y="160"/>
                      </a:lnTo>
                      <a:lnTo>
                        <a:pt x="433" y="152"/>
                      </a:lnTo>
                      <a:lnTo>
                        <a:pt x="433" y="150"/>
                      </a:lnTo>
                      <a:lnTo>
                        <a:pt x="433" y="147"/>
                      </a:lnTo>
                      <a:lnTo>
                        <a:pt x="431" y="141"/>
                      </a:lnTo>
                      <a:lnTo>
                        <a:pt x="429" y="135"/>
                      </a:lnTo>
                      <a:lnTo>
                        <a:pt x="429" y="133"/>
                      </a:lnTo>
                      <a:lnTo>
                        <a:pt x="429" y="133"/>
                      </a:lnTo>
                      <a:lnTo>
                        <a:pt x="423" y="112"/>
                      </a:lnTo>
                      <a:lnTo>
                        <a:pt x="399" y="69"/>
                      </a:lnTo>
                      <a:lnTo>
                        <a:pt x="382" y="53"/>
                      </a:lnTo>
                      <a:lnTo>
                        <a:pt x="378" y="46"/>
                      </a:lnTo>
                      <a:lnTo>
                        <a:pt x="355" y="27"/>
                      </a:lnTo>
                      <a:lnTo>
                        <a:pt x="302" y="4"/>
                      </a:lnTo>
                      <a:lnTo>
                        <a:pt x="275" y="0"/>
                      </a:lnTo>
                      <a:lnTo>
                        <a:pt x="273" y="0"/>
                      </a:lnTo>
                      <a:lnTo>
                        <a:pt x="273" y="0"/>
                      </a:lnTo>
                      <a:lnTo>
                        <a:pt x="264" y="0"/>
                      </a:lnTo>
                      <a:lnTo>
                        <a:pt x="256" y="0"/>
                      </a:lnTo>
                      <a:lnTo>
                        <a:pt x="256" y="0"/>
                      </a:lnTo>
                      <a:lnTo>
                        <a:pt x="220" y="2"/>
                      </a:lnTo>
                      <a:lnTo>
                        <a:pt x="154" y="27"/>
                      </a:lnTo>
                      <a:lnTo>
                        <a:pt x="127" y="53"/>
                      </a:lnTo>
                      <a:lnTo>
                        <a:pt x="0" y="179"/>
                      </a:lnTo>
                      <a:lnTo>
                        <a:pt x="127" y="308"/>
                      </a:lnTo>
                      <a:close/>
                    </a:path>
                  </a:pathLst>
                </a:custGeom>
                <a:solidFill>
                  <a:schemeClr val="bg2">
                    <a:lumMod val="25000"/>
                    <a:lumOff val="75000"/>
                  </a:schemeClr>
                </a:solidFill>
                <a:ln>
                  <a:solidFill>
                    <a:schemeClr val="bg2">
                      <a:lumMod val="25000"/>
                      <a:lumOff val="75000"/>
                    </a:schemeClr>
                  </a:solidFill>
                </a:ln>
              </p:spPr>
              <p:txBody>
                <a:bodyPr vert="horz" wrap="square" lIns="68580" tIns="34290" rIns="68580" bIns="3429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pic>
        <p:nvPicPr>
          <p:cNvPr id="417" name="Picture 416">
            <a:extLst>
              <a:ext uri="{FF2B5EF4-FFF2-40B4-BE49-F238E27FC236}">
                <a16:creationId xmlns:a16="http://schemas.microsoft.com/office/drawing/2014/main" id="{1192CC1D-F55F-4CFD-858A-D7DA384743E9}"/>
              </a:ext>
            </a:extLst>
          </p:cNvPr>
          <p:cNvPicPr>
            <a:picLocks noChangeAspect="1"/>
          </p:cNvPicPr>
          <p:nvPr/>
        </p:nvPicPr>
        <p:blipFill rotWithShape="1">
          <a:blip r:embed="rId3" cstate="print">
            <a:lum bright="70000" contrast="-70000"/>
            <a:extLst>
              <a:ext uri="{28A0092B-C50C-407E-A947-70E740481C1C}">
                <a14:useLocalDpi xmlns:a14="http://schemas.microsoft.com/office/drawing/2010/main"/>
              </a:ext>
            </a:extLst>
          </a:blip>
          <a:srcRect t="34415" b="34415"/>
          <a:stretch/>
        </p:blipFill>
        <p:spPr>
          <a:xfrm>
            <a:off x="4883070" y="2506209"/>
            <a:ext cx="1440191" cy="241405"/>
          </a:xfrm>
          <a:prstGeom prst="rect">
            <a:avLst/>
          </a:prstGeom>
        </p:spPr>
      </p:pic>
      <p:sp>
        <p:nvSpPr>
          <p:cNvPr id="790" name="Round Same Side Corner Rectangle 789"/>
          <p:cNvSpPr/>
          <p:nvPr/>
        </p:nvSpPr>
        <p:spPr>
          <a:xfrm rot="10800000">
            <a:off x="1686136" y="3803072"/>
            <a:ext cx="2489261" cy="407519"/>
          </a:xfrm>
          <a:prstGeom prst="round2SameRect">
            <a:avLst/>
          </a:prstGeom>
          <a:solidFill>
            <a:srgbClr val="00BCE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791" name="Rectangle 790">
            <a:extLst>
              <a:ext uri="{FF2B5EF4-FFF2-40B4-BE49-F238E27FC236}">
                <a16:creationId xmlns:a16="http://schemas.microsoft.com/office/drawing/2014/main" id="{70462A1D-E196-8049-95BF-85A07ACDD5F5}"/>
              </a:ext>
            </a:extLst>
          </p:cNvPr>
          <p:cNvSpPr/>
          <p:nvPr/>
        </p:nvSpPr>
        <p:spPr>
          <a:xfrm>
            <a:off x="1877615" y="3877565"/>
            <a:ext cx="2106301" cy="258532"/>
          </a:xfrm>
          <a:prstGeom prst="rect">
            <a:avLst/>
          </a:prstGeom>
        </p:spPr>
        <p:txBody>
          <a:bodyPr wrap="square" anchor="ctr">
            <a:spAutoFit/>
          </a:bodyPr>
          <a:lstStyle/>
          <a:p>
            <a:pPr algn="ctr">
              <a:lnSpc>
                <a:spcPct val="90000"/>
              </a:lnSpc>
            </a:pPr>
            <a:r>
              <a:rPr lang="en-US" sz="1200" dirty="0">
                <a:solidFill>
                  <a:srgbClr val="0D274D"/>
                </a:solidFill>
                <a:latin typeface="CiscoSansTT ExtraLight"/>
              </a:rPr>
              <a:t> Nexus® Dashboard</a:t>
            </a:r>
          </a:p>
        </p:txBody>
      </p:sp>
      <p:pic>
        <p:nvPicPr>
          <p:cNvPr id="792" name="Picture 79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2602" y="1244212"/>
            <a:ext cx="304913" cy="304913"/>
          </a:xfrm>
          <a:prstGeom prst="rect">
            <a:avLst/>
          </a:prstGeom>
        </p:spPr>
      </p:pic>
      <p:pic>
        <p:nvPicPr>
          <p:cNvPr id="793" name="Picture 7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885" y="1244212"/>
            <a:ext cx="304913" cy="304913"/>
          </a:xfrm>
          <a:prstGeom prst="rect">
            <a:avLst/>
          </a:prstGeom>
        </p:spPr>
      </p:pic>
      <p:pic>
        <p:nvPicPr>
          <p:cNvPr id="794" name="Picture 79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168" y="1244212"/>
            <a:ext cx="304913" cy="304913"/>
          </a:xfrm>
          <a:prstGeom prst="rect">
            <a:avLst/>
          </a:prstGeom>
        </p:spPr>
      </p:pic>
      <p:pic>
        <p:nvPicPr>
          <p:cNvPr id="795" name="Picture 79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017" y="1244212"/>
            <a:ext cx="304913" cy="304913"/>
          </a:xfrm>
          <a:prstGeom prst="rect">
            <a:avLst/>
          </a:prstGeom>
        </p:spPr>
      </p:pic>
      <p:pic>
        <p:nvPicPr>
          <p:cNvPr id="796" name="Picture 7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7734" y="1244212"/>
            <a:ext cx="304913" cy="304913"/>
          </a:xfrm>
          <a:prstGeom prst="rect">
            <a:avLst/>
          </a:prstGeom>
        </p:spPr>
      </p:pic>
      <p:pic>
        <p:nvPicPr>
          <p:cNvPr id="797" name="Picture 7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451" y="1244212"/>
            <a:ext cx="304913" cy="304913"/>
          </a:xfrm>
          <a:prstGeom prst="rect">
            <a:avLst/>
          </a:prstGeom>
        </p:spPr>
      </p:pic>
      <p:grpSp>
        <p:nvGrpSpPr>
          <p:cNvPr id="798" name="Group 797">
            <a:extLst>
              <a:ext uri="{FF2B5EF4-FFF2-40B4-BE49-F238E27FC236}">
                <a16:creationId xmlns:a16="http://schemas.microsoft.com/office/drawing/2014/main" id="{934F900D-8FBE-4724-89FB-A3CD0EAE0406}"/>
              </a:ext>
            </a:extLst>
          </p:cNvPr>
          <p:cNvGrpSpPr/>
          <p:nvPr/>
        </p:nvGrpSpPr>
        <p:grpSpPr>
          <a:xfrm flipH="1">
            <a:off x="2546487" y="2274948"/>
            <a:ext cx="662244" cy="1024170"/>
            <a:chOff x="6189010" y="5857077"/>
            <a:chExt cx="1023147" cy="3505717"/>
          </a:xfrm>
          <a:gradFill>
            <a:gsLst>
              <a:gs pos="85000">
                <a:srgbClr val="282828"/>
              </a:gs>
              <a:gs pos="0">
                <a:srgbClr val="9E9EA2">
                  <a:alpha val="0"/>
                </a:srgbClr>
              </a:gs>
            </a:gsLst>
            <a:lin ang="5400000" scaled="0"/>
          </a:gradFill>
        </p:grpSpPr>
        <p:sp>
          <p:nvSpPr>
            <p:cNvPr id="799" name="Freeform 18">
              <a:extLst>
                <a:ext uri="{FF2B5EF4-FFF2-40B4-BE49-F238E27FC236}">
                  <a16:creationId xmlns:a16="http://schemas.microsoft.com/office/drawing/2014/main" id="{2C93A650-5C7A-48F0-82EB-6071DBC5583C}"/>
                </a:ext>
              </a:extLst>
            </p:cNvPr>
            <p:cNvSpPr>
              <a:spLocks noEditPoints="1"/>
            </p:cNvSpPr>
            <p:nvPr/>
          </p:nvSpPr>
          <p:spPr bwMode="auto">
            <a:xfrm>
              <a:off x="7078641" y="762781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0" name="Freeform 19">
              <a:extLst>
                <a:ext uri="{FF2B5EF4-FFF2-40B4-BE49-F238E27FC236}">
                  <a16:creationId xmlns:a16="http://schemas.microsoft.com/office/drawing/2014/main" id="{1DD1D12B-685A-40C7-8DBB-5583443D78E3}"/>
                </a:ext>
              </a:extLst>
            </p:cNvPr>
            <p:cNvSpPr>
              <a:spLocks/>
            </p:cNvSpPr>
            <p:nvPr/>
          </p:nvSpPr>
          <p:spPr bwMode="auto">
            <a:xfrm>
              <a:off x="6989388" y="7627817"/>
              <a:ext cx="44989"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1" name="Freeform 25">
              <a:extLst>
                <a:ext uri="{FF2B5EF4-FFF2-40B4-BE49-F238E27FC236}">
                  <a16:creationId xmlns:a16="http://schemas.microsoft.com/office/drawing/2014/main" id="{9EAFF8C2-3692-44D7-932B-4ACFFC6B87F6}"/>
                </a:ext>
              </a:extLst>
            </p:cNvPr>
            <p:cNvSpPr>
              <a:spLocks/>
            </p:cNvSpPr>
            <p:nvPr/>
          </p:nvSpPr>
          <p:spPr bwMode="auto">
            <a:xfrm>
              <a:off x="6900861" y="762781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2" name="Freeform 26">
              <a:extLst>
                <a:ext uri="{FF2B5EF4-FFF2-40B4-BE49-F238E27FC236}">
                  <a16:creationId xmlns:a16="http://schemas.microsoft.com/office/drawing/2014/main" id="{2945D0C4-8A95-46F4-A776-7DF8844545C0}"/>
                </a:ext>
              </a:extLst>
            </p:cNvPr>
            <p:cNvSpPr>
              <a:spLocks noEditPoints="1"/>
            </p:cNvSpPr>
            <p:nvPr/>
          </p:nvSpPr>
          <p:spPr bwMode="auto">
            <a:xfrm>
              <a:off x="6544575" y="762781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3" name="Freeform 27">
              <a:extLst>
                <a:ext uri="{FF2B5EF4-FFF2-40B4-BE49-F238E27FC236}">
                  <a16:creationId xmlns:a16="http://schemas.microsoft.com/office/drawing/2014/main" id="{460F532B-CDB7-4A75-908B-076F5929A090}"/>
                </a:ext>
              </a:extLst>
            </p:cNvPr>
            <p:cNvSpPr>
              <a:spLocks noEditPoints="1"/>
            </p:cNvSpPr>
            <p:nvPr/>
          </p:nvSpPr>
          <p:spPr bwMode="auto">
            <a:xfrm>
              <a:off x="6722356" y="762781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4" name="Freeform 28">
              <a:extLst>
                <a:ext uri="{FF2B5EF4-FFF2-40B4-BE49-F238E27FC236}">
                  <a16:creationId xmlns:a16="http://schemas.microsoft.com/office/drawing/2014/main" id="{0EE1A9E8-5472-4B8E-9F09-C200AB142B07}"/>
                </a:ext>
              </a:extLst>
            </p:cNvPr>
            <p:cNvSpPr>
              <a:spLocks/>
            </p:cNvSpPr>
            <p:nvPr/>
          </p:nvSpPr>
          <p:spPr bwMode="auto">
            <a:xfrm>
              <a:off x="6456048" y="762781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5" name="Freeform 29">
              <a:extLst>
                <a:ext uri="{FF2B5EF4-FFF2-40B4-BE49-F238E27FC236}">
                  <a16:creationId xmlns:a16="http://schemas.microsoft.com/office/drawing/2014/main" id="{5094E666-FF83-49CC-840A-7F95F58CA6F0}"/>
                </a:ext>
              </a:extLst>
            </p:cNvPr>
            <p:cNvSpPr>
              <a:spLocks noEditPoints="1"/>
            </p:cNvSpPr>
            <p:nvPr/>
          </p:nvSpPr>
          <p:spPr bwMode="auto">
            <a:xfrm>
              <a:off x="6811608" y="8339658"/>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6" name="Freeform 30">
              <a:extLst>
                <a:ext uri="{FF2B5EF4-FFF2-40B4-BE49-F238E27FC236}">
                  <a16:creationId xmlns:a16="http://schemas.microsoft.com/office/drawing/2014/main" id="{FFC7106B-3A43-41BE-81E9-765286E95ED7}"/>
                </a:ext>
              </a:extLst>
            </p:cNvPr>
            <p:cNvSpPr>
              <a:spLocks/>
            </p:cNvSpPr>
            <p:nvPr/>
          </p:nvSpPr>
          <p:spPr bwMode="auto">
            <a:xfrm>
              <a:off x="6989388" y="8339658"/>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7" name="Freeform 31">
              <a:extLst>
                <a:ext uri="{FF2B5EF4-FFF2-40B4-BE49-F238E27FC236}">
                  <a16:creationId xmlns:a16="http://schemas.microsoft.com/office/drawing/2014/main" id="{B5CC231A-D0C2-43E8-BBE5-E0FFEE71EBAE}"/>
                </a:ext>
              </a:extLst>
            </p:cNvPr>
            <p:cNvSpPr>
              <a:spLocks/>
            </p:cNvSpPr>
            <p:nvPr/>
          </p:nvSpPr>
          <p:spPr bwMode="auto">
            <a:xfrm>
              <a:off x="6277542" y="8339658"/>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8" name="Freeform 32">
              <a:extLst>
                <a:ext uri="{FF2B5EF4-FFF2-40B4-BE49-F238E27FC236}">
                  <a16:creationId xmlns:a16="http://schemas.microsoft.com/office/drawing/2014/main" id="{86854A65-D8B6-4976-BBA8-C86C54248761}"/>
                </a:ext>
              </a:extLst>
            </p:cNvPr>
            <p:cNvSpPr>
              <a:spLocks/>
            </p:cNvSpPr>
            <p:nvPr/>
          </p:nvSpPr>
          <p:spPr bwMode="auto">
            <a:xfrm>
              <a:off x="6189015" y="8339658"/>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09" name="Freeform 33">
              <a:extLst>
                <a:ext uri="{FF2B5EF4-FFF2-40B4-BE49-F238E27FC236}">
                  <a16:creationId xmlns:a16="http://schemas.microsoft.com/office/drawing/2014/main" id="{C2D54760-882C-4239-9B6A-667DE066306A}"/>
                </a:ext>
              </a:extLst>
            </p:cNvPr>
            <p:cNvSpPr>
              <a:spLocks noEditPoints="1"/>
            </p:cNvSpPr>
            <p:nvPr/>
          </p:nvSpPr>
          <p:spPr bwMode="auto">
            <a:xfrm>
              <a:off x="6544575" y="8339658"/>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0" name="Freeform 34">
              <a:extLst>
                <a:ext uri="{FF2B5EF4-FFF2-40B4-BE49-F238E27FC236}">
                  <a16:creationId xmlns:a16="http://schemas.microsoft.com/office/drawing/2014/main" id="{7AAD8926-FCAA-48D1-A1F6-ACC706106C2C}"/>
                </a:ext>
              </a:extLst>
            </p:cNvPr>
            <p:cNvSpPr>
              <a:spLocks noEditPoints="1"/>
            </p:cNvSpPr>
            <p:nvPr/>
          </p:nvSpPr>
          <p:spPr bwMode="auto">
            <a:xfrm>
              <a:off x="6366795" y="8339658"/>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1" name="Freeform 35">
              <a:extLst>
                <a:ext uri="{FF2B5EF4-FFF2-40B4-BE49-F238E27FC236}">
                  <a16:creationId xmlns:a16="http://schemas.microsoft.com/office/drawing/2014/main" id="{B615A1D4-790D-4A6D-BE0D-D042F9FD3D85}"/>
                </a:ext>
              </a:extLst>
            </p:cNvPr>
            <p:cNvSpPr>
              <a:spLocks/>
            </p:cNvSpPr>
            <p:nvPr/>
          </p:nvSpPr>
          <p:spPr bwMode="auto">
            <a:xfrm>
              <a:off x="6722356" y="8339658"/>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2" name="Freeform 53">
              <a:extLst>
                <a:ext uri="{FF2B5EF4-FFF2-40B4-BE49-F238E27FC236}">
                  <a16:creationId xmlns:a16="http://schemas.microsoft.com/office/drawing/2014/main" id="{A7B38EBC-B6E4-4589-A477-17A6775FBC84}"/>
                </a:ext>
              </a:extLst>
            </p:cNvPr>
            <p:cNvSpPr>
              <a:spLocks noEditPoints="1"/>
            </p:cNvSpPr>
            <p:nvPr/>
          </p:nvSpPr>
          <p:spPr bwMode="auto">
            <a:xfrm>
              <a:off x="6722356" y="7983375"/>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3" name="Freeform 54">
              <a:extLst>
                <a:ext uri="{FF2B5EF4-FFF2-40B4-BE49-F238E27FC236}">
                  <a16:creationId xmlns:a16="http://schemas.microsoft.com/office/drawing/2014/main" id="{1FECC552-712E-4F31-AED7-78326699FC05}"/>
                </a:ext>
              </a:extLst>
            </p:cNvPr>
            <p:cNvSpPr>
              <a:spLocks/>
            </p:cNvSpPr>
            <p:nvPr/>
          </p:nvSpPr>
          <p:spPr bwMode="auto">
            <a:xfrm>
              <a:off x="6900861" y="7983375"/>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4" name="Freeform 55">
              <a:extLst>
                <a:ext uri="{FF2B5EF4-FFF2-40B4-BE49-F238E27FC236}">
                  <a16:creationId xmlns:a16="http://schemas.microsoft.com/office/drawing/2014/main" id="{4B359273-AC12-4D2F-9D41-49B1D4816AE1}"/>
                </a:ext>
              </a:extLst>
            </p:cNvPr>
            <p:cNvSpPr>
              <a:spLocks noEditPoints="1"/>
            </p:cNvSpPr>
            <p:nvPr/>
          </p:nvSpPr>
          <p:spPr bwMode="auto">
            <a:xfrm>
              <a:off x="6456048" y="7983375"/>
              <a:ext cx="132790"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5" name="Freeform 56">
              <a:extLst>
                <a:ext uri="{FF2B5EF4-FFF2-40B4-BE49-F238E27FC236}">
                  <a16:creationId xmlns:a16="http://schemas.microsoft.com/office/drawing/2014/main" id="{85D88EBB-3118-4EEE-A55C-3034FAA39665}"/>
                </a:ext>
              </a:extLst>
            </p:cNvPr>
            <p:cNvSpPr>
              <a:spLocks/>
            </p:cNvSpPr>
            <p:nvPr/>
          </p:nvSpPr>
          <p:spPr bwMode="auto">
            <a:xfrm>
              <a:off x="6633829" y="7983375"/>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6" name="Freeform 60">
              <a:extLst>
                <a:ext uri="{FF2B5EF4-FFF2-40B4-BE49-F238E27FC236}">
                  <a16:creationId xmlns:a16="http://schemas.microsoft.com/office/drawing/2014/main" id="{6080159F-1565-41E1-82E4-9E60B95ED0C7}"/>
                </a:ext>
              </a:extLst>
            </p:cNvPr>
            <p:cNvSpPr>
              <a:spLocks noEditPoints="1"/>
            </p:cNvSpPr>
            <p:nvPr/>
          </p:nvSpPr>
          <p:spPr bwMode="auto">
            <a:xfrm>
              <a:off x="6989388" y="7983375"/>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7" name="Freeform 67">
              <a:extLst>
                <a:ext uri="{FF2B5EF4-FFF2-40B4-BE49-F238E27FC236}">
                  <a16:creationId xmlns:a16="http://schemas.microsoft.com/office/drawing/2014/main" id="{1EE9A92B-48CA-470C-B691-E45769C05D14}"/>
                </a:ext>
              </a:extLst>
            </p:cNvPr>
            <p:cNvSpPr>
              <a:spLocks/>
            </p:cNvSpPr>
            <p:nvPr/>
          </p:nvSpPr>
          <p:spPr bwMode="auto">
            <a:xfrm>
              <a:off x="6189015" y="7983375"/>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8" name="Freeform 68">
              <a:extLst>
                <a:ext uri="{FF2B5EF4-FFF2-40B4-BE49-F238E27FC236}">
                  <a16:creationId xmlns:a16="http://schemas.microsoft.com/office/drawing/2014/main" id="{C702E7C9-0344-42A8-8D45-D91B6FA7855A}"/>
                </a:ext>
              </a:extLst>
            </p:cNvPr>
            <p:cNvSpPr>
              <a:spLocks noEditPoints="1"/>
            </p:cNvSpPr>
            <p:nvPr/>
          </p:nvSpPr>
          <p:spPr bwMode="auto">
            <a:xfrm>
              <a:off x="6277542" y="7983375"/>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19" name="Freeform 69">
              <a:extLst>
                <a:ext uri="{FF2B5EF4-FFF2-40B4-BE49-F238E27FC236}">
                  <a16:creationId xmlns:a16="http://schemas.microsoft.com/office/drawing/2014/main" id="{5D6241B4-988D-47D8-AABC-B8D60E5A0C7A}"/>
                </a:ext>
              </a:extLst>
            </p:cNvPr>
            <p:cNvSpPr>
              <a:spLocks noEditPoints="1"/>
            </p:cNvSpPr>
            <p:nvPr/>
          </p:nvSpPr>
          <p:spPr bwMode="auto">
            <a:xfrm>
              <a:off x="6633829" y="81618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0" name="Freeform 70">
              <a:extLst>
                <a:ext uri="{FF2B5EF4-FFF2-40B4-BE49-F238E27FC236}">
                  <a16:creationId xmlns:a16="http://schemas.microsoft.com/office/drawing/2014/main" id="{B3009E72-213F-42C8-8FB2-EDBAAA7437D4}"/>
                </a:ext>
              </a:extLst>
            </p:cNvPr>
            <p:cNvSpPr>
              <a:spLocks/>
            </p:cNvSpPr>
            <p:nvPr/>
          </p:nvSpPr>
          <p:spPr bwMode="auto">
            <a:xfrm>
              <a:off x="6811608" y="8161879"/>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1" name="Freeform 71">
              <a:extLst>
                <a:ext uri="{FF2B5EF4-FFF2-40B4-BE49-F238E27FC236}">
                  <a16:creationId xmlns:a16="http://schemas.microsoft.com/office/drawing/2014/main" id="{21F18C85-D628-4FF7-BAD3-2B9A0BA8821F}"/>
                </a:ext>
              </a:extLst>
            </p:cNvPr>
            <p:cNvSpPr>
              <a:spLocks noEditPoints="1"/>
            </p:cNvSpPr>
            <p:nvPr/>
          </p:nvSpPr>
          <p:spPr bwMode="auto">
            <a:xfrm>
              <a:off x="6366795" y="8161879"/>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2" name="Freeform 72">
              <a:extLst>
                <a:ext uri="{FF2B5EF4-FFF2-40B4-BE49-F238E27FC236}">
                  <a16:creationId xmlns:a16="http://schemas.microsoft.com/office/drawing/2014/main" id="{E71D7939-C78E-4928-B261-33373ACBA23F}"/>
                </a:ext>
              </a:extLst>
            </p:cNvPr>
            <p:cNvSpPr>
              <a:spLocks/>
            </p:cNvSpPr>
            <p:nvPr/>
          </p:nvSpPr>
          <p:spPr bwMode="auto">
            <a:xfrm>
              <a:off x="6544575" y="8161879"/>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3" name="Freeform 75">
              <a:extLst>
                <a:ext uri="{FF2B5EF4-FFF2-40B4-BE49-F238E27FC236}">
                  <a16:creationId xmlns:a16="http://schemas.microsoft.com/office/drawing/2014/main" id="{3A066231-A869-41DE-B008-E20D7FC14973}"/>
                </a:ext>
              </a:extLst>
            </p:cNvPr>
            <p:cNvSpPr>
              <a:spLocks noEditPoints="1"/>
            </p:cNvSpPr>
            <p:nvPr/>
          </p:nvSpPr>
          <p:spPr bwMode="auto">
            <a:xfrm>
              <a:off x="7078640" y="81618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4" name="Freeform 107">
              <a:extLst>
                <a:ext uri="{FF2B5EF4-FFF2-40B4-BE49-F238E27FC236}">
                  <a16:creationId xmlns:a16="http://schemas.microsoft.com/office/drawing/2014/main" id="{0A4A7CAC-55FC-4D96-809C-430504B1B886}"/>
                </a:ext>
              </a:extLst>
            </p:cNvPr>
            <p:cNvSpPr>
              <a:spLocks noEditPoints="1"/>
            </p:cNvSpPr>
            <p:nvPr/>
          </p:nvSpPr>
          <p:spPr bwMode="auto">
            <a:xfrm>
              <a:off x="6544574" y="780559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5" name="Freeform 108">
              <a:extLst>
                <a:ext uri="{FF2B5EF4-FFF2-40B4-BE49-F238E27FC236}">
                  <a16:creationId xmlns:a16="http://schemas.microsoft.com/office/drawing/2014/main" id="{73F883C2-539D-402F-9693-94D04585E189}"/>
                </a:ext>
              </a:extLst>
            </p:cNvPr>
            <p:cNvSpPr>
              <a:spLocks/>
            </p:cNvSpPr>
            <p:nvPr/>
          </p:nvSpPr>
          <p:spPr bwMode="auto">
            <a:xfrm>
              <a:off x="6456047" y="7805596"/>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6" name="Freeform 109">
              <a:extLst>
                <a:ext uri="{FF2B5EF4-FFF2-40B4-BE49-F238E27FC236}">
                  <a16:creationId xmlns:a16="http://schemas.microsoft.com/office/drawing/2014/main" id="{B84BACBE-698A-4EFF-A84D-9F88625FD7FB}"/>
                </a:ext>
              </a:extLst>
            </p:cNvPr>
            <p:cNvSpPr>
              <a:spLocks noEditPoints="1"/>
            </p:cNvSpPr>
            <p:nvPr/>
          </p:nvSpPr>
          <p:spPr bwMode="auto">
            <a:xfrm>
              <a:off x="6811606" y="780559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7" name="Freeform 110">
              <a:extLst>
                <a:ext uri="{FF2B5EF4-FFF2-40B4-BE49-F238E27FC236}">
                  <a16:creationId xmlns:a16="http://schemas.microsoft.com/office/drawing/2014/main" id="{95E9EF65-E83B-49C5-AC70-F7F15E4753EF}"/>
                </a:ext>
              </a:extLst>
            </p:cNvPr>
            <p:cNvSpPr>
              <a:spLocks noEditPoints="1"/>
            </p:cNvSpPr>
            <p:nvPr/>
          </p:nvSpPr>
          <p:spPr bwMode="auto">
            <a:xfrm>
              <a:off x="6989388" y="780559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8" name="Freeform 111">
              <a:extLst>
                <a:ext uri="{FF2B5EF4-FFF2-40B4-BE49-F238E27FC236}">
                  <a16:creationId xmlns:a16="http://schemas.microsoft.com/office/drawing/2014/main" id="{FD220389-60E4-44EA-95F3-4FA7897A49EC}"/>
                </a:ext>
              </a:extLst>
            </p:cNvPr>
            <p:cNvSpPr>
              <a:spLocks/>
            </p:cNvSpPr>
            <p:nvPr/>
          </p:nvSpPr>
          <p:spPr bwMode="auto">
            <a:xfrm>
              <a:off x="6722354" y="7805596"/>
              <a:ext cx="44989"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29" name="Freeform 112">
              <a:extLst>
                <a:ext uri="{FF2B5EF4-FFF2-40B4-BE49-F238E27FC236}">
                  <a16:creationId xmlns:a16="http://schemas.microsoft.com/office/drawing/2014/main" id="{DF66688D-F019-48CF-B5B4-C42C58F5575B}"/>
                </a:ext>
              </a:extLst>
            </p:cNvPr>
            <p:cNvSpPr>
              <a:spLocks/>
            </p:cNvSpPr>
            <p:nvPr/>
          </p:nvSpPr>
          <p:spPr bwMode="auto">
            <a:xfrm>
              <a:off x="6366794" y="7805596"/>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0" name="Freeform 113">
              <a:extLst>
                <a:ext uri="{FF2B5EF4-FFF2-40B4-BE49-F238E27FC236}">
                  <a16:creationId xmlns:a16="http://schemas.microsoft.com/office/drawing/2014/main" id="{09C42998-EE08-4C14-914A-60B0BEDCE844}"/>
                </a:ext>
              </a:extLst>
            </p:cNvPr>
            <p:cNvSpPr>
              <a:spLocks noEditPoints="1"/>
            </p:cNvSpPr>
            <p:nvPr/>
          </p:nvSpPr>
          <p:spPr bwMode="auto">
            <a:xfrm>
              <a:off x="6189014" y="7805596"/>
              <a:ext cx="133516" cy="133515"/>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1" name="Freeform 141">
              <a:extLst>
                <a:ext uri="{FF2B5EF4-FFF2-40B4-BE49-F238E27FC236}">
                  <a16:creationId xmlns:a16="http://schemas.microsoft.com/office/drawing/2014/main" id="{D0836CC8-DCDA-4EC4-B447-9CE2E826988A}"/>
                </a:ext>
              </a:extLst>
            </p:cNvPr>
            <p:cNvSpPr>
              <a:spLocks noEditPoints="1"/>
            </p:cNvSpPr>
            <p:nvPr/>
          </p:nvSpPr>
          <p:spPr bwMode="auto">
            <a:xfrm>
              <a:off x="6277541" y="8517437"/>
              <a:ext cx="133516" cy="133515"/>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2" name="Freeform 143">
              <a:extLst>
                <a:ext uri="{FF2B5EF4-FFF2-40B4-BE49-F238E27FC236}">
                  <a16:creationId xmlns:a16="http://schemas.microsoft.com/office/drawing/2014/main" id="{6AF0E3A4-B658-4A8B-83D0-CD2771ACF959}"/>
                </a:ext>
              </a:extLst>
            </p:cNvPr>
            <p:cNvSpPr>
              <a:spLocks/>
            </p:cNvSpPr>
            <p:nvPr/>
          </p:nvSpPr>
          <p:spPr bwMode="auto">
            <a:xfrm>
              <a:off x="6900859" y="851743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3" name="Freeform 144">
              <a:extLst>
                <a:ext uri="{FF2B5EF4-FFF2-40B4-BE49-F238E27FC236}">
                  <a16:creationId xmlns:a16="http://schemas.microsoft.com/office/drawing/2014/main" id="{1AAA74C6-F323-4044-8DA6-3736AB627C8B}"/>
                </a:ext>
              </a:extLst>
            </p:cNvPr>
            <p:cNvSpPr>
              <a:spLocks noEditPoints="1"/>
            </p:cNvSpPr>
            <p:nvPr/>
          </p:nvSpPr>
          <p:spPr bwMode="auto">
            <a:xfrm>
              <a:off x="6544574" y="851743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4" name="Freeform 145">
              <a:extLst>
                <a:ext uri="{FF2B5EF4-FFF2-40B4-BE49-F238E27FC236}">
                  <a16:creationId xmlns:a16="http://schemas.microsoft.com/office/drawing/2014/main" id="{759BC8A0-4A15-486F-A171-C163EF76FB79}"/>
                </a:ext>
              </a:extLst>
            </p:cNvPr>
            <p:cNvSpPr>
              <a:spLocks noEditPoints="1"/>
            </p:cNvSpPr>
            <p:nvPr/>
          </p:nvSpPr>
          <p:spPr bwMode="auto">
            <a:xfrm>
              <a:off x="6722354" y="8517437"/>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5" name="Freeform 146">
              <a:extLst>
                <a:ext uri="{FF2B5EF4-FFF2-40B4-BE49-F238E27FC236}">
                  <a16:creationId xmlns:a16="http://schemas.microsoft.com/office/drawing/2014/main" id="{6AF88DA0-DF95-476B-B7D2-BECB134C9E2E}"/>
                </a:ext>
              </a:extLst>
            </p:cNvPr>
            <p:cNvSpPr>
              <a:spLocks/>
            </p:cNvSpPr>
            <p:nvPr/>
          </p:nvSpPr>
          <p:spPr bwMode="auto">
            <a:xfrm>
              <a:off x="6456047" y="851743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6" name="Freeform 147">
              <a:extLst>
                <a:ext uri="{FF2B5EF4-FFF2-40B4-BE49-F238E27FC236}">
                  <a16:creationId xmlns:a16="http://schemas.microsoft.com/office/drawing/2014/main" id="{B6B3B428-A1B7-4353-807F-8FEE7837CCFA}"/>
                </a:ext>
              </a:extLst>
            </p:cNvPr>
            <p:cNvSpPr>
              <a:spLocks noEditPoints="1"/>
            </p:cNvSpPr>
            <p:nvPr/>
          </p:nvSpPr>
          <p:spPr bwMode="auto">
            <a:xfrm>
              <a:off x="6811606" y="92292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7" name="Freeform 148">
              <a:extLst>
                <a:ext uri="{FF2B5EF4-FFF2-40B4-BE49-F238E27FC236}">
                  <a16:creationId xmlns:a16="http://schemas.microsoft.com/office/drawing/2014/main" id="{84A964B4-ED43-4954-B4EC-261CC29D5E9F}"/>
                </a:ext>
              </a:extLst>
            </p:cNvPr>
            <p:cNvSpPr>
              <a:spLocks/>
            </p:cNvSpPr>
            <p:nvPr/>
          </p:nvSpPr>
          <p:spPr bwMode="auto">
            <a:xfrm>
              <a:off x="6989388" y="922927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8" name="Freeform 149">
              <a:extLst>
                <a:ext uri="{FF2B5EF4-FFF2-40B4-BE49-F238E27FC236}">
                  <a16:creationId xmlns:a16="http://schemas.microsoft.com/office/drawing/2014/main" id="{6964B5AD-5FAC-4A87-ABD9-7182D42816BD}"/>
                </a:ext>
              </a:extLst>
            </p:cNvPr>
            <p:cNvSpPr>
              <a:spLocks/>
            </p:cNvSpPr>
            <p:nvPr/>
          </p:nvSpPr>
          <p:spPr bwMode="auto">
            <a:xfrm>
              <a:off x="6277541" y="922927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39" name="Freeform 150">
              <a:extLst>
                <a:ext uri="{FF2B5EF4-FFF2-40B4-BE49-F238E27FC236}">
                  <a16:creationId xmlns:a16="http://schemas.microsoft.com/office/drawing/2014/main" id="{3CFD63B0-E80F-43C8-8A92-A57EBE5E022D}"/>
                </a:ext>
              </a:extLst>
            </p:cNvPr>
            <p:cNvSpPr>
              <a:spLocks/>
            </p:cNvSpPr>
            <p:nvPr/>
          </p:nvSpPr>
          <p:spPr bwMode="auto">
            <a:xfrm>
              <a:off x="6189014" y="9229279"/>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40" name="Freeform 151">
              <a:extLst>
                <a:ext uri="{FF2B5EF4-FFF2-40B4-BE49-F238E27FC236}">
                  <a16:creationId xmlns:a16="http://schemas.microsoft.com/office/drawing/2014/main" id="{D420903F-8D4C-42D0-A815-9F1390965F2F}"/>
                </a:ext>
              </a:extLst>
            </p:cNvPr>
            <p:cNvSpPr>
              <a:spLocks noEditPoints="1"/>
            </p:cNvSpPr>
            <p:nvPr/>
          </p:nvSpPr>
          <p:spPr bwMode="auto">
            <a:xfrm>
              <a:off x="6544574" y="922927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41" name="Freeform 152">
              <a:extLst>
                <a:ext uri="{FF2B5EF4-FFF2-40B4-BE49-F238E27FC236}">
                  <a16:creationId xmlns:a16="http://schemas.microsoft.com/office/drawing/2014/main" id="{9A7B9915-D47B-4938-92E0-0BDFC9139724}"/>
                </a:ext>
              </a:extLst>
            </p:cNvPr>
            <p:cNvSpPr>
              <a:spLocks noEditPoints="1"/>
            </p:cNvSpPr>
            <p:nvPr/>
          </p:nvSpPr>
          <p:spPr bwMode="auto">
            <a:xfrm>
              <a:off x="6366794" y="9229279"/>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42" name="Freeform 153">
              <a:extLst>
                <a:ext uri="{FF2B5EF4-FFF2-40B4-BE49-F238E27FC236}">
                  <a16:creationId xmlns:a16="http://schemas.microsoft.com/office/drawing/2014/main" id="{7B7A57D4-7EAA-45C2-9F72-E200006159CA}"/>
                </a:ext>
              </a:extLst>
            </p:cNvPr>
            <p:cNvSpPr>
              <a:spLocks/>
            </p:cNvSpPr>
            <p:nvPr/>
          </p:nvSpPr>
          <p:spPr bwMode="auto">
            <a:xfrm>
              <a:off x="6722354" y="922927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43" name="Freeform 171">
              <a:extLst>
                <a:ext uri="{FF2B5EF4-FFF2-40B4-BE49-F238E27FC236}">
                  <a16:creationId xmlns:a16="http://schemas.microsoft.com/office/drawing/2014/main" id="{2D859A93-E2BD-49E7-B854-7EE240FDCA3B}"/>
                </a:ext>
              </a:extLst>
            </p:cNvPr>
            <p:cNvSpPr>
              <a:spLocks noEditPoints="1"/>
            </p:cNvSpPr>
            <p:nvPr/>
          </p:nvSpPr>
          <p:spPr bwMode="auto">
            <a:xfrm>
              <a:off x="6722354" y="887372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44" name="Freeform 172">
              <a:extLst>
                <a:ext uri="{FF2B5EF4-FFF2-40B4-BE49-F238E27FC236}">
                  <a16:creationId xmlns:a16="http://schemas.microsoft.com/office/drawing/2014/main" id="{2433231E-9DF7-4602-A9F7-F7F5B6081129}"/>
                </a:ext>
              </a:extLst>
            </p:cNvPr>
            <p:cNvSpPr>
              <a:spLocks/>
            </p:cNvSpPr>
            <p:nvPr/>
          </p:nvSpPr>
          <p:spPr bwMode="auto">
            <a:xfrm>
              <a:off x="6900859" y="887372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45" name="Freeform 173">
              <a:extLst>
                <a:ext uri="{FF2B5EF4-FFF2-40B4-BE49-F238E27FC236}">
                  <a16:creationId xmlns:a16="http://schemas.microsoft.com/office/drawing/2014/main" id="{CCFEDA21-13A7-43D9-8C0C-B54DAFB5E362}"/>
                </a:ext>
              </a:extLst>
            </p:cNvPr>
            <p:cNvSpPr>
              <a:spLocks noEditPoints="1"/>
            </p:cNvSpPr>
            <p:nvPr/>
          </p:nvSpPr>
          <p:spPr bwMode="auto">
            <a:xfrm>
              <a:off x="6456047" y="8873720"/>
              <a:ext cx="132790"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46" name="Freeform 174">
              <a:extLst>
                <a:ext uri="{FF2B5EF4-FFF2-40B4-BE49-F238E27FC236}">
                  <a16:creationId xmlns:a16="http://schemas.microsoft.com/office/drawing/2014/main" id="{B8A18BF3-9234-47A7-8639-67BEA37BA133}"/>
                </a:ext>
              </a:extLst>
            </p:cNvPr>
            <p:cNvSpPr>
              <a:spLocks/>
            </p:cNvSpPr>
            <p:nvPr/>
          </p:nvSpPr>
          <p:spPr bwMode="auto">
            <a:xfrm>
              <a:off x="6633827" y="887372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47" name="Freeform 178">
              <a:extLst>
                <a:ext uri="{FF2B5EF4-FFF2-40B4-BE49-F238E27FC236}">
                  <a16:creationId xmlns:a16="http://schemas.microsoft.com/office/drawing/2014/main" id="{06C07F9F-A895-4ECD-89CB-3CAA3DAF67E9}"/>
                </a:ext>
              </a:extLst>
            </p:cNvPr>
            <p:cNvSpPr>
              <a:spLocks noEditPoints="1"/>
            </p:cNvSpPr>
            <p:nvPr/>
          </p:nvSpPr>
          <p:spPr bwMode="auto">
            <a:xfrm>
              <a:off x="6989388" y="887372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51" name="Freeform 186">
              <a:extLst>
                <a:ext uri="{FF2B5EF4-FFF2-40B4-BE49-F238E27FC236}">
                  <a16:creationId xmlns:a16="http://schemas.microsoft.com/office/drawing/2014/main" id="{EF40AE77-1568-4F5E-857F-E6D549198EFF}"/>
                </a:ext>
              </a:extLst>
            </p:cNvPr>
            <p:cNvSpPr>
              <a:spLocks noEditPoints="1"/>
            </p:cNvSpPr>
            <p:nvPr/>
          </p:nvSpPr>
          <p:spPr bwMode="auto">
            <a:xfrm>
              <a:off x="6277541" y="8873720"/>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56" name="Freeform 187">
              <a:extLst>
                <a:ext uri="{FF2B5EF4-FFF2-40B4-BE49-F238E27FC236}">
                  <a16:creationId xmlns:a16="http://schemas.microsoft.com/office/drawing/2014/main" id="{1E64BA19-BDB3-4CB5-8D17-88E54FD655A1}"/>
                </a:ext>
              </a:extLst>
            </p:cNvPr>
            <p:cNvSpPr>
              <a:spLocks noEditPoints="1"/>
            </p:cNvSpPr>
            <p:nvPr/>
          </p:nvSpPr>
          <p:spPr bwMode="auto">
            <a:xfrm>
              <a:off x="6633827" y="9051501"/>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863" name="Freeform 188">
              <a:extLst>
                <a:ext uri="{FF2B5EF4-FFF2-40B4-BE49-F238E27FC236}">
                  <a16:creationId xmlns:a16="http://schemas.microsoft.com/office/drawing/2014/main" id="{618932CB-1969-41AF-89FA-7F81E4B258C5}"/>
                </a:ext>
              </a:extLst>
            </p:cNvPr>
            <p:cNvSpPr>
              <a:spLocks/>
            </p:cNvSpPr>
            <p:nvPr/>
          </p:nvSpPr>
          <p:spPr bwMode="auto">
            <a:xfrm>
              <a:off x="6811606" y="9051501"/>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6" name="Freeform 189">
              <a:extLst>
                <a:ext uri="{FF2B5EF4-FFF2-40B4-BE49-F238E27FC236}">
                  <a16:creationId xmlns:a16="http://schemas.microsoft.com/office/drawing/2014/main" id="{67070DAB-34F4-4A04-A9C6-905FBED783F4}"/>
                </a:ext>
              </a:extLst>
            </p:cNvPr>
            <p:cNvSpPr>
              <a:spLocks noEditPoints="1"/>
            </p:cNvSpPr>
            <p:nvPr/>
          </p:nvSpPr>
          <p:spPr bwMode="auto">
            <a:xfrm>
              <a:off x="6366794" y="9051501"/>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7" name="Freeform 190">
              <a:extLst>
                <a:ext uri="{FF2B5EF4-FFF2-40B4-BE49-F238E27FC236}">
                  <a16:creationId xmlns:a16="http://schemas.microsoft.com/office/drawing/2014/main" id="{76934CAC-0672-4918-8AD4-0922AB28D0C3}"/>
                </a:ext>
              </a:extLst>
            </p:cNvPr>
            <p:cNvSpPr>
              <a:spLocks/>
            </p:cNvSpPr>
            <p:nvPr/>
          </p:nvSpPr>
          <p:spPr bwMode="auto">
            <a:xfrm>
              <a:off x="6544574" y="9051501"/>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8" name="Freeform 193">
              <a:extLst>
                <a:ext uri="{FF2B5EF4-FFF2-40B4-BE49-F238E27FC236}">
                  <a16:creationId xmlns:a16="http://schemas.microsoft.com/office/drawing/2014/main" id="{9A2288C1-12D4-491B-A1E8-255C35835050}"/>
                </a:ext>
              </a:extLst>
            </p:cNvPr>
            <p:cNvSpPr>
              <a:spLocks noEditPoints="1"/>
            </p:cNvSpPr>
            <p:nvPr/>
          </p:nvSpPr>
          <p:spPr bwMode="auto">
            <a:xfrm>
              <a:off x="7078636" y="9051501"/>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39" name="Freeform 194">
              <a:extLst>
                <a:ext uri="{FF2B5EF4-FFF2-40B4-BE49-F238E27FC236}">
                  <a16:creationId xmlns:a16="http://schemas.microsoft.com/office/drawing/2014/main" id="{03A43D4E-6B60-40CF-A231-5D30C938D466}"/>
                </a:ext>
              </a:extLst>
            </p:cNvPr>
            <p:cNvSpPr>
              <a:spLocks noEditPoints="1"/>
            </p:cNvSpPr>
            <p:nvPr/>
          </p:nvSpPr>
          <p:spPr bwMode="auto">
            <a:xfrm>
              <a:off x="6900856" y="9051501"/>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0" name="Freeform 210">
              <a:extLst>
                <a:ext uri="{FF2B5EF4-FFF2-40B4-BE49-F238E27FC236}">
                  <a16:creationId xmlns:a16="http://schemas.microsoft.com/office/drawing/2014/main" id="{734EB68D-E559-414D-B107-695C70E6D4D9}"/>
                </a:ext>
              </a:extLst>
            </p:cNvPr>
            <p:cNvSpPr>
              <a:spLocks noEditPoints="1"/>
            </p:cNvSpPr>
            <p:nvPr/>
          </p:nvSpPr>
          <p:spPr bwMode="auto">
            <a:xfrm>
              <a:off x="6189010" y="9051501"/>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1" name="Freeform 226">
              <a:extLst>
                <a:ext uri="{FF2B5EF4-FFF2-40B4-BE49-F238E27FC236}">
                  <a16:creationId xmlns:a16="http://schemas.microsoft.com/office/drawing/2014/main" id="{CB9D210B-3A91-4095-9BE0-B64F9578FA7F}"/>
                </a:ext>
              </a:extLst>
            </p:cNvPr>
            <p:cNvSpPr>
              <a:spLocks noEditPoints="1"/>
            </p:cNvSpPr>
            <p:nvPr/>
          </p:nvSpPr>
          <p:spPr bwMode="auto">
            <a:xfrm>
              <a:off x="6544570" y="869521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2" name="Freeform 227">
              <a:extLst>
                <a:ext uri="{FF2B5EF4-FFF2-40B4-BE49-F238E27FC236}">
                  <a16:creationId xmlns:a16="http://schemas.microsoft.com/office/drawing/2014/main" id="{5B816A2F-EDD1-4BA2-BB0A-9F24711FFE0A}"/>
                </a:ext>
              </a:extLst>
            </p:cNvPr>
            <p:cNvSpPr>
              <a:spLocks/>
            </p:cNvSpPr>
            <p:nvPr/>
          </p:nvSpPr>
          <p:spPr bwMode="auto">
            <a:xfrm>
              <a:off x="6456043" y="8695216"/>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3" name="Freeform 228">
              <a:extLst>
                <a:ext uri="{FF2B5EF4-FFF2-40B4-BE49-F238E27FC236}">
                  <a16:creationId xmlns:a16="http://schemas.microsoft.com/office/drawing/2014/main" id="{FBB06DF4-3DBD-4B7A-8E0D-867213E4F17C}"/>
                </a:ext>
              </a:extLst>
            </p:cNvPr>
            <p:cNvSpPr>
              <a:spLocks noEditPoints="1"/>
            </p:cNvSpPr>
            <p:nvPr/>
          </p:nvSpPr>
          <p:spPr bwMode="auto">
            <a:xfrm>
              <a:off x="6811602" y="8695216"/>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4" name="Freeform 230">
              <a:extLst>
                <a:ext uri="{FF2B5EF4-FFF2-40B4-BE49-F238E27FC236}">
                  <a16:creationId xmlns:a16="http://schemas.microsoft.com/office/drawing/2014/main" id="{9C64EA80-0304-48CA-8DEA-E4444B2E5F3E}"/>
                </a:ext>
              </a:extLst>
            </p:cNvPr>
            <p:cNvSpPr>
              <a:spLocks/>
            </p:cNvSpPr>
            <p:nvPr/>
          </p:nvSpPr>
          <p:spPr bwMode="auto">
            <a:xfrm>
              <a:off x="6722350" y="8695216"/>
              <a:ext cx="44989"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5" name="Freeform 231">
              <a:extLst>
                <a:ext uri="{FF2B5EF4-FFF2-40B4-BE49-F238E27FC236}">
                  <a16:creationId xmlns:a16="http://schemas.microsoft.com/office/drawing/2014/main" id="{3D380BD5-6980-4EE1-8017-AFBC0024826D}"/>
                </a:ext>
              </a:extLst>
            </p:cNvPr>
            <p:cNvSpPr>
              <a:spLocks/>
            </p:cNvSpPr>
            <p:nvPr/>
          </p:nvSpPr>
          <p:spPr bwMode="auto">
            <a:xfrm>
              <a:off x="6366790" y="8695219"/>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6" name="Freeform 232">
              <a:extLst>
                <a:ext uri="{FF2B5EF4-FFF2-40B4-BE49-F238E27FC236}">
                  <a16:creationId xmlns:a16="http://schemas.microsoft.com/office/drawing/2014/main" id="{5AD3FAE2-D625-4F88-BE43-32F1CE15C80B}"/>
                </a:ext>
              </a:extLst>
            </p:cNvPr>
            <p:cNvSpPr>
              <a:spLocks noEditPoints="1"/>
            </p:cNvSpPr>
            <p:nvPr/>
          </p:nvSpPr>
          <p:spPr bwMode="auto">
            <a:xfrm>
              <a:off x="6189010" y="8695218"/>
              <a:ext cx="133516" cy="133515"/>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7" name="Freeform 25">
              <a:extLst>
                <a:ext uri="{FF2B5EF4-FFF2-40B4-BE49-F238E27FC236}">
                  <a16:creationId xmlns:a16="http://schemas.microsoft.com/office/drawing/2014/main" id="{B6FF8337-F82B-4335-8C39-C7C830DAE3B0}"/>
                </a:ext>
              </a:extLst>
            </p:cNvPr>
            <p:cNvSpPr>
              <a:spLocks/>
            </p:cNvSpPr>
            <p:nvPr/>
          </p:nvSpPr>
          <p:spPr bwMode="auto">
            <a:xfrm>
              <a:off x="6900856" y="5857081"/>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8" name="Freeform 26">
              <a:extLst>
                <a:ext uri="{FF2B5EF4-FFF2-40B4-BE49-F238E27FC236}">
                  <a16:creationId xmlns:a16="http://schemas.microsoft.com/office/drawing/2014/main" id="{70704925-CF68-4FA5-B09A-E7326A84728A}"/>
                </a:ext>
              </a:extLst>
            </p:cNvPr>
            <p:cNvSpPr>
              <a:spLocks noEditPoints="1"/>
            </p:cNvSpPr>
            <p:nvPr/>
          </p:nvSpPr>
          <p:spPr bwMode="auto">
            <a:xfrm>
              <a:off x="6544570" y="5857081"/>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49" name="Freeform 27">
              <a:extLst>
                <a:ext uri="{FF2B5EF4-FFF2-40B4-BE49-F238E27FC236}">
                  <a16:creationId xmlns:a16="http://schemas.microsoft.com/office/drawing/2014/main" id="{13440232-09FD-4043-B9BB-F3AE801349DA}"/>
                </a:ext>
              </a:extLst>
            </p:cNvPr>
            <p:cNvSpPr>
              <a:spLocks noEditPoints="1"/>
            </p:cNvSpPr>
            <p:nvPr/>
          </p:nvSpPr>
          <p:spPr bwMode="auto">
            <a:xfrm>
              <a:off x="6722350" y="5857081"/>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0" name="Freeform 28">
              <a:extLst>
                <a:ext uri="{FF2B5EF4-FFF2-40B4-BE49-F238E27FC236}">
                  <a16:creationId xmlns:a16="http://schemas.microsoft.com/office/drawing/2014/main" id="{FB5229E8-6BF2-4B20-B42A-98523A9CEE51}"/>
                </a:ext>
              </a:extLst>
            </p:cNvPr>
            <p:cNvSpPr>
              <a:spLocks/>
            </p:cNvSpPr>
            <p:nvPr/>
          </p:nvSpPr>
          <p:spPr bwMode="auto">
            <a:xfrm>
              <a:off x="6456043" y="5857077"/>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1" name="Freeform 29">
              <a:extLst>
                <a:ext uri="{FF2B5EF4-FFF2-40B4-BE49-F238E27FC236}">
                  <a16:creationId xmlns:a16="http://schemas.microsoft.com/office/drawing/2014/main" id="{A4BDCFAF-38E5-4FC5-833E-71C7DA1AF704}"/>
                </a:ext>
              </a:extLst>
            </p:cNvPr>
            <p:cNvSpPr>
              <a:spLocks noEditPoints="1"/>
            </p:cNvSpPr>
            <p:nvPr/>
          </p:nvSpPr>
          <p:spPr bwMode="auto">
            <a:xfrm>
              <a:off x="6811602" y="656891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2" name="Freeform 31">
              <a:extLst>
                <a:ext uri="{FF2B5EF4-FFF2-40B4-BE49-F238E27FC236}">
                  <a16:creationId xmlns:a16="http://schemas.microsoft.com/office/drawing/2014/main" id="{32B74FD7-5EEC-4026-8564-8D285D99B8B1}"/>
                </a:ext>
              </a:extLst>
            </p:cNvPr>
            <p:cNvSpPr>
              <a:spLocks/>
            </p:cNvSpPr>
            <p:nvPr/>
          </p:nvSpPr>
          <p:spPr bwMode="auto">
            <a:xfrm>
              <a:off x="6277537" y="656891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3" name="Freeform 33">
              <a:extLst>
                <a:ext uri="{FF2B5EF4-FFF2-40B4-BE49-F238E27FC236}">
                  <a16:creationId xmlns:a16="http://schemas.microsoft.com/office/drawing/2014/main" id="{1364B8DB-80ED-49A0-896B-954270D7A4F7}"/>
                </a:ext>
              </a:extLst>
            </p:cNvPr>
            <p:cNvSpPr>
              <a:spLocks noEditPoints="1"/>
            </p:cNvSpPr>
            <p:nvPr/>
          </p:nvSpPr>
          <p:spPr bwMode="auto">
            <a:xfrm>
              <a:off x="6544570" y="6568919"/>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4" name="Freeform 34">
              <a:extLst>
                <a:ext uri="{FF2B5EF4-FFF2-40B4-BE49-F238E27FC236}">
                  <a16:creationId xmlns:a16="http://schemas.microsoft.com/office/drawing/2014/main" id="{2C141C5D-8CA6-49A5-B4F2-3200FD4F1465}"/>
                </a:ext>
              </a:extLst>
            </p:cNvPr>
            <p:cNvSpPr>
              <a:spLocks noEditPoints="1"/>
            </p:cNvSpPr>
            <p:nvPr/>
          </p:nvSpPr>
          <p:spPr bwMode="auto">
            <a:xfrm>
              <a:off x="6366790" y="6568919"/>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5" name="Freeform 35">
              <a:extLst>
                <a:ext uri="{FF2B5EF4-FFF2-40B4-BE49-F238E27FC236}">
                  <a16:creationId xmlns:a16="http://schemas.microsoft.com/office/drawing/2014/main" id="{A1804C70-AFF7-4DA4-87EF-525E14216AA9}"/>
                </a:ext>
              </a:extLst>
            </p:cNvPr>
            <p:cNvSpPr>
              <a:spLocks/>
            </p:cNvSpPr>
            <p:nvPr/>
          </p:nvSpPr>
          <p:spPr bwMode="auto">
            <a:xfrm>
              <a:off x="6722350" y="6568919"/>
              <a:ext cx="44989"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6" name="Freeform 53">
              <a:extLst>
                <a:ext uri="{FF2B5EF4-FFF2-40B4-BE49-F238E27FC236}">
                  <a16:creationId xmlns:a16="http://schemas.microsoft.com/office/drawing/2014/main" id="{43C51520-D087-43F4-921C-A7CB8EBC7BF8}"/>
                </a:ext>
              </a:extLst>
            </p:cNvPr>
            <p:cNvSpPr>
              <a:spLocks noEditPoints="1"/>
            </p:cNvSpPr>
            <p:nvPr/>
          </p:nvSpPr>
          <p:spPr bwMode="auto">
            <a:xfrm>
              <a:off x="6722350" y="6212636"/>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7" name="Freeform 54">
              <a:extLst>
                <a:ext uri="{FF2B5EF4-FFF2-40B4-BE49-F238E27FC236}">
                  <a16:creationId xmlns:a16="http://schemas.microsoft.com/office/drawing/2014/main" id="{78A1B811-A7F6-40DB-9A3F-607C8BB5E43B}"/>
                </a:ext>
              </a:extLst>
            </p:cNvPr>
            <p:cNvSpPr>
              <a:spLocks/>
            </p:cNvSpPr>
            <p:nvPr/>
          </p:nvSpPr>
          <p:spPr bwMode="auto">
            <a:xfrm>
              <a:off x="6900856" y="6212636"/>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8" name="Freeform 55">
              <a:extLst>
                <a:ext uri="{FF2B5EF4-FFF2-40B4-BE49-F238E27FC236}">
                  <a16:creationId xmlns:a16="http://schemas.microsoft.com/office/drawing/2014/main" id="{E85FC910-47A7-4C30-AD3E-89B141F6F4B8}"/>
                </a:ext>
              </a:extLst>
            </p:cNvPr>
            <p:cNvSpPr>
              <a:spLocks noEditPoints="1"/>
            </p:cNvSpPr>
            <p:nvPr/>
          </p:nvSpPr>
          <p:spPr bwMode="auto">
            <a:xfrm>
              <a:off x="6456043" y="6212636"/>
              <a:ext cx="132790"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59" name="Freeform 56">
              <a:extLst>
                <a:ext uri="{FF2B5EF4-FFF2-40B4-BE49-F238E27FC236}">
                  <a16:creationId xmlns:a16="http://schemas.microsoft.com/office/drawing/2014/main" id="{16E8744B-CE24-4046-AD6C-A1723BEE0564}"/>
                </a:ext>
              </a:extLst>
            </p:cNvPr>
            <p:cNvSpPr>
              <a:spLocks/>
            </p:cNvSpPr>
            <p:nvPr/>
          </p:nvSpPr>
          <p:spPr bwMode="auto">
            <a:xfrm>
              <a:off x="6633823" y="6212636"/>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0" name="Freeform 69">
              <a:extLst>
                <a:ext uri="{FF2B5EF4-FFF2-40B4-BE49-F238E27FC236}">
                  <a16:creationId xmlns:a16="http://schemas.microsoft.com/office/drawing/2014/main" id="{7FACB642-10F0-411C-82D5-AD705365F921}"/>
                </a:ext>
              </a:extLst>
            </p:cNvPr>
            <p:cNvSpPr>
              <a:spLocks noEditPoints="1"/>
            </p:cNvSpPr>
            <p:nvPr/>
          </p:nvSpPr>
          <p:spPr bwMode="auto">
            <a:xfrm>
              <a:off x="6633823" y="639114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1" name="Freeform 70">
              <a:extLst>
                <a:ext uri="{FF2B5EF4-FFF2-40B4-BE49-F238E27FC236}">
                  <a16:creationId xmlns:a16="http://schemas.microsoft.com/office/drawing/2014/main" id="{CB9041AD-0131-450B-B39B-CDAF7FBFD5DF}"/>
                </a:ext>
              </a:extLst>
            </p:cNvPr>
            <p:cNvSpPr>
              <a:spLocks/>
            </p:cNvSpPr>
            <p:nvPr/>
          </p:nvSpPr>
          <p:spPr bwMode="auto">
            <a:xfrm>
              <a:off x="6811602" y="639114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2" name="Freeform 71">
              <a:extLst>
                <a:ext uri="{FF2B5EF4-FFF2-40B4-BE49-F238E27FC236}">
                  <a16:creationId xmlns:a16="http://schemas.microsoft.com/office/drawing/2014/main" id="{889D9F57-010A-4C4B-ABDF-CBDFFC3D648F}"/>
                </a:ext>
              </a:extLst>
            </p:cNvPr>
            <p:cNvSpPr>
              <a:spLocks noEditPoints="1"/>
            </p:cNvSpPr>
            <p:nvPr/>
          </p:nvSpPr>
          <p:spPr bwMode="auto">
            <a:xfrm>
              <a:off x="6366790" y="6391140"/>
              <a:ext cx="133516" cy="133515"/>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3" name="Freeform 72">
              <a:extLst>
                <a:ext uri="{FF2B5EF4-FFF2-40B4-BE49-F238E27FC236}">
                  <a16:creationId xmlns:a16="http://schemas.microsoft.com/office/drawing/2014/main" id="{B7AF5E2E-66B5-418A-B235-607CBD07BAC5}"/>
                </a:ext>
              </a:extLst>
            </p:cNvPr>
            <p:cNvSpPr>
              <a:spLocks/>
            </p:cNvSpPr>
            <p:nvPr/>
          </p:nvSpPr>
          <p:spPr bwMode="auto">
            <a:xfrm>
              <a:off x="6544570" y="6391140"/>
              <a:ext cx="44263" cy="133515"/>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4" name="Freeform 76">
              <a:extLst>
                <a:ext uri="{FF2B5EF4-FFF2-40B4-BE49-F238E27FC236}">
                  <a16:creationId xmlns:a16="http://schemas.microsoft.com/office/drawing/2014/main" id="{E804440D-9D4E-4989-B130-4BCA370C48B3}"/>
                </a:ext>
              </a:extLst>
            </p:cNvPr>
            <p:cNvSpPr>
              <a:spLocks noEditPoints="1"/>
            </p:cNvSpPr>
            <p:nvPr/>
          </p:nvSpPr>
          <p:spPr bwMode="auto">
            <a:xfrm>
              <a:off x="6900856" y="6391140"/>
              <a:ext cx="133516" cy="133515"/>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5" name="Freeform 107">
              <a:extLst>
                <a:ext uri="{FF2B5EF4-FFF2-40B4-BE49-F238E27FC236}">
                  <a16:creationId xmlns:a16="http://schemas.microsoft.com/office/drawing/2014/main" id="{B1B6C150-4293-4E7C-9CA1-1043A2FAD3BB}"/>
                </a:ext>
              </a:extLst>
            </p:cNvPr>
            <p:cNvSpPr>
              <a:spLocks noEditPoints="1"/>
            </p:cNvSpPr>
            <p:nvPr/>
          </p:nvSpPr>
          <p:spPr bwMode="auto">
            <a:xfrm>
              <a:off x="6544570" y="6034859"/>
              <a:ext cx="133516" cy="133515"/>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6" name="Freeform 108">
              <a:extLst>
                <a:ext uri="{FF2B5EF4-FFF2-40B4-BE49-F238E27FC236}">
                  <a16:creationId xmlns:a16="http://schemas.microsoft.com/office/drawing/2014/main" id="{7E7B0F4C-A2B8-4DDF-9943-6909DF9FC6D7}"/>
                </a:ext>
              </a:extLst>
            </p:cNvPr>
            <p:cNvSpPr>
              <a:spLocks/>
            </p:cNvSpPr>
            <p:nvPr/>
          </p:nvSpPr>
          <p:spPr bwMode="auto">
            <a:xfrm>
              <a:off x="6456043" y="6034864"/>
              <a:ext cx="44263" cy="133515"/>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7" name="Freeform 111">
              <a:extLst>
                <a:ext uri="{FF2B5EF4-FFF2-40B4-BE49-F238E27FC236}">
                  <a16:creationId xmlns:a16="http://schemas.microsoft.com/office/drawing/2014/main" id="{468CED53-98D5-45B1-9094-4137AE3A6ED7}"/>
                </a:ext>
              </a:extLst>
            </p:cNvPr>
            <p:cNvSpPr>
              <a:spLocks/>
            </p:cNvSpPr>
            <p:nvPr/>
          </p:nvSpPr>
          <p:spPr bwMode="auto">
            <a:xfrm>
              <a:off x="6722350" y="6034866"/>
              <a:ext cx="44989"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8" name="Freeform 112">
              <a:extLst>
                <a:ext uri="{FF2B5EF4-FFF2-40B4-BE49-F238E27FC236}">
                  <a16:creationId xmlns:a16="http://schemas.microsoft.com/office/drawing/2014/main" id="{BD8E0A68-CCB8-4616-8C8D-95EBFA974756}"/>
                </a:ext>
              </a:extLst>
            </p:cNvPr>
            <p:cNvSpPr>
              <a:spLocks/>
            </p:cNvSpPr>
            <p:nvPr/>
          </p:nvSpPr>
          <p:spPr bwMode="auto">
            <a:xfrm>
              <a:off x="6366790" y="6034867"/>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69" name="Freeform 113">
              <a:extLst>
                <a:ext uri="{FF2B5EF4-FFF2-40B4-BE49-F238E27FC236}">
                  <a16:creationId xmlns:a16="http://schemas.microsoft.com/office/drawing/2014/main" id="{9FA24A2C-2AF7-4605-8BC3-8E59BFC5493C}"/>
                </a:ext>
              </a:extLst>
            </p:cNvPr>
            <p:cNvSpPr>
              <a:spLocks noEditPoints="1"/>
            </p:cNvSpPr>
            <p:nvPr/>
          </p:nvSpPr>
          <p:spPr bwMode="auto">
            <a:xfrm>
              <a:off x="6189010" y="6034871"/>
              <a:ext cx="133516" cy="133517"/>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1"/>
                    <a:pt x="17" y="78"/>
                    <a:pt x="39" y="78"/>
                  </a:cubicBezTo>
                  <a:cubicBezTo>
                    <a:pt x="60" y="78"/>
                    <a:pt x="78" y="61"/>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0" name="Freeform 141">
              <a:extLst>
                <a:ext uri="{FF2B5EF4-FFF2-40B4-BE49-F238E27FC236}">
                  <a16:creationId xmlns:a16="http://schemas.microsoft.com/office/drawing/2014/main" id="{1BD88769-5C50-457A-A7C9-B67284587F2D}"/>
                </a:ext>
              </a:extLst>
            </p:cNvPr>
            <p:cNvSpPr>
              <a:spLocks noEditPoints="1"/>
            </p:cNvSpPr>
            <p:nvPr/>
          </p:nvSpPr>
          <p:spPr bwMode="auto">
            <a:xfrm>
              <a:off x="6277537" y="6746711"/>
              <a:ext cx="133516" cy="133517"/>
            </a:xfrm>
            <a:custGeom>
              <a:avLst/>
              <a:gdLst>
                <a:gd name="T0" fmla="*/ 39 w 78"/>
                <a:gd name="T1" fmla="*/ 24 h 78"/>
                <a:gd name="T2" fmla="*/ 54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4" y="31"/>
                    <a:pt x="54" y="39"/>
                  </a:cubicBezTo>
                  <a:cubicBezTo>
                    <a:pt x="54"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1" name="Freeform 142">
              <a:extLst>
                <a:ext uri="{FF2B5EF4-FFF2-40B4-BE49-F238E27FC236}">
                  <a16:creationId xmlns:a16="http://schemas.microsoft.com/office/drawing/2014/main" id="{705A3F6C-9451-430B-8766-7955637C4999}"/>
                </a:ext>
              </a:extLst>
            </p:cNvPr>
            <p:cNvSpPr>
              <a:spLocks/>
            </p:cNvSpPr>
            <p:nvPr/>
          </p:nvSpPr>
          <p:spPr bwMode="auto">
            <a:xfrm>
              <a:off x="6189010" y="6746711"/>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2" name="Freeform 144">
              <a:extLst>
                <a:ext uri="{FF2B5EF4-FFF2-40B4-BE49-F238E27FC236}">
                  <a16:creationId xmlns:a16="http://schemas.microsoft.com/office/drawing/2014/main" id="{EF3174A6-A600-4344-84A6-EC85967054D2}"/>
                </a:ext>
              </a:extLst>
            </p:cNvPr>
            <p:cNvSpPr>
              <a:spLocks noEditPoints="1"/>
            </p:cNvSpPr>
            <p:nvPr/>
          </p:nvSpPr>
          <p:spPr bwMode="auto">
            <a:xfrm>
              <a:off x="6544570" y="6746711"/>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3" name="Freeform 145">
              <a:extLst>
                <a:ext uri="{FF2B5EF4-FFF2-40B4-BE49-F238E27FC236}">
                  <a16:creationId xmlns:a16="http://schemas.microsoft.com/office/drawing/2014/main" id="{E0B041E2-F5F7-41DB-8BE2-F795D62E9F86}"/>
                </a:ext>
              </a:extLst>
            </p:cNvPr>
            <p:cNvSpPr>
              <a:spLocks noEditPoints="1"/>
            </p:cNvSpPr>
            <p:nvPr/>
          </p:nvSpPr>
          <p:spPr bwMode="auto">
            <a:xfrm>
              <a:off x="6722350" y="6746711"/>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4" name="Freeform 146">
              <a:extLst>
                <a:ext uri="{FF2B5EF4-FFF2-40B4-BE49-F238E27FC236}">
                  <a16:creationId xmlns:a16="http://schemas.microsoft.com/office/drawing/2014/main" id="{C167BD93-683D-4384-96F7-A5261C9C9105}"/>
                </a:ext>
              </a:extLst>
            </p:cNvPr>
            <p:cNvSpPr>
              <a:spLocks/>
            </p:cNvSpPr>
            <p:nvPr/>
          </p:nvSpPr>
          <p:spPr bwMode="auto">
            <a:xfrm>
              <a:off x="6456043" y="6746705"/>
              <a:ext cx="44263" cy="133516"/>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5" name="Freeform 147">
              <a:extLst>
                <a:ext uri="{FF2B5EF4-FFF2-40B4-BE49-F238E27FC236}">
                  <a16:creationId xmlns:a16="http://schemas.microsoft.com/office/drawing/2014/main" id="{92A19C7F-C7EB-47FA-BBB4-2575708FDBE8}"/>
                </a:ext>
              </a:extLst>
            </p:cNvPr>
            <p:cNvSpPr>
              <a:spLocks noEditPoints="1"/>
            </p:cNvSpPr>
            <p:nvPr/>
          </p:nvSpPr>
          <p:spPr bwMode="auto">
            <a:xfrm>
              <a:off x="6811602" y="7458549"/>
              <a:ext cx="133516" cy="133516"/>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6" name="Freeform 149">
              <a:extLst>
                <a:ext uri="{FF2B5EF4-FFF2-40B4-BE49-F238E27FC236}">
                  <a16:creationId xmlns:a16="http://schemas.microsoft.com/office/drawing/2014/main" id="{601A2FF9-2A60-4CAB-8BDF-39A4BCC1A7F5}"/>
                </a:ext>
              </a:extLst>
            </p:cNvPr>
            <p:cNvSpPr>
              <a:spLocks/>
            </p:cNvSpPr>
            <p:nvPr/>
          </p:nvSpPr>
          <p:spPr bwMode="auto">
            <a:xfrm>
              <a:off x="6277537" y="7458549"/>
              <a:ext cx="44989" cy="133516"/>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7" name="Freeform 150">
              <a:extLst>
                <a:ext uri="{FF2B5EF4-FFF2-40B4-BE49-F238E27FC236}">
                  <a16:creationId xmlns:a16="http://schemas.microsoft.com/office/drawing/2014/main" id="{56B882AA-2DA0-4E91-AC0E-E8EF1DFCBFBB}"/>
                </a:ext>
              </a:extLst>
            </p:cNvPr>
            <p:cNvSpPr>
              <a:spLocks/>
            </p:cNvSpPr>
            <p:nvPr/>
          </p:nvSpPr>
          <p:spPr bwMode="auto">
            <a:xfrm>
              <a:off x="6189010" y="7458549"/>
              <a:ext cx="44263" cy="133516"/>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8" name="Freeform 151">
              <a:extLst>
                <a:ext uri="{FF2B5EF4-FFF2-40B4-BE49-F238E27FC236}">
                  <a16:creationId xmlns:a16="http://schemas.microsoft.com/office/drawing/2014/main" id="{A1119274-8966-4FE5-8A63-02C8758E01CA}"/>
                </a:ext>
              </a:extLst>
            </p:cNvPr>
            <p:cNvSpPr>
              <a:spLocks noEditPoints="1"/>
            </p:cNvSpPr>
            <p:nvPr/>
          </p:nvSpPr>
          <p:spPr bwMode="auto">
            <a:xfrm>
              <a:off x="6544570" y="7458549"/>
              <a:ext cx="133516" cy="133516"/>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79" name="Freeform 152">
              <a:extLst>
                <a:ext uri="{FF2B5EF4-FFF2-40B4-BE49-F238E27FC236}">
                  <a16:creationId xmlns:a16="http://schemas.microsoft.com/office/drawing/2014/main" id="{3510F00B-9710-4251-9101-5744E6CAE566}"/>
                </a:ext>
              </a:extLst>
            </p:cNvPr>
            <p:cNvSpPr>
              <a:spLocks noEditPoints="1"/>
            </p:cNvSpPr>
            <p:nvPr/>
          </p:nvSpPr>
          <p:spPr bwMode="auto">
            <a:xfrm>
              <a:off x="6366790" y="7458549"/>
              <a:ext cx="133516" cy="133516"/>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0" name="Freeform 153">
              <a:extLst>
                <a:ext uri="{FF2B5EF4-FFF2-40B4-BE49-F238E27FC236}">
                  <a16:creationId xmlns:a16="http://schemas.microsoft.com/office/drawing/2014/main" id="{4F176DB0-051D-4CA9-BA5E-FAF5D99C42A4}"/>
                </a:ext>
              </a:extLst>
            </p:cNvPr>
            <p:cNvSpPr>
              <a:spLocks/>
            </p:cNvSpPr>
            <p:nvPr/>
          </p:nvSpPr>
          <p:spPr bwMode="auto">
            <a:xfrm>
              <a:off x="6722350" y="7458562"/>
              <a:ext cx="44989"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1" name="Freeform 171">
              <a:extLst>
                <a:ext uri="{FF2B5EF4-FFF2-40B4-BE49-F238E27FC236}">
                  <a16:creationId xmlns:a16="http://schemas.microsoft.com/office/drawing/2014/main" id="{6A04F640-F655-4346-8738-8CF6381D48EA}"/>
                </a:ext>
              </a:extLst>
            </p:cNvPr>
            <p:cNvSpPr>
              <a:spLocks noEditPoints="1"/>
            </p:cNvSpPr>
            <p:nvPr/>
          </p:nvSpPr>
          <p:spPr bwMode="auto">
            <a:xfrm>
              <a:off x="6722350" y="7103002"/>
              <a:ext cx="133516"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2" name="Freeform 172">
              <a:extLst>
                <a:ext uri="{FF2B5EF4-FFF2-40B4-BE49-F238E27FC236}">
                  <a16:creationId xmlns:a16="http://schemas.microsoft.com/office/drawing/2014/main" id="{DC97924B-837D-449D-A014-B2998BB1449F}"/>
                </a:ext>
              </a:extLst>
            </p:cNvPr>
            <p:cNvSpPr>
              <a:spLocks/>
            </p:cNvSpPr>
            <p:nvPr/>
          </p:nvSpPr>
          <p:spPr bwMode="auto">
            <a:xfrm>
              <a:off x="6900856" y="7103002"/>
              <a:ext cx="44263"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3" name="Freeform 173">
              <a:extLst>
                <a:ext uri="{FF2B5EF4-FFF2-40B4-BE49-F238E27FC236}">
                  <a16:creationId xmlns:a16="http://schemas.microsoft.com/office/drawing/2014/main" id="{87DC5F9E-AF83-4B5F-AD3E-F4CDA3C3D579}"/>
                </a:ext>
              </a:extLst>
            </p:cNvPr>
            <p:cNvSpPr>
              <a:spLocks noEditPoints="1"/>
            </p:cNvSpPr>
            <p:nvPr/>
          </p:nvSpPr>
          <p:spPr bwMode="auto">
            <a:xfrm>
              <a:off x="6456043" y="7103002"/>
              <a:ext cx="132790"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4" name="Freeform 174">
              <a:extLst>
                <a:ext uri="{FF2B5EF4-FFF2-40B4-BE49-F238E27FC236}">
                  <a16:creationId xmlns:a16="http://schemas.microsoft.com/office/drawing/2014/main" id="{83DB238E-26BD-46B4-935C-FBDBEE3F9F84}"/>
                </a:ext>
              </a:extLst>
            </p:cNvPr>
            <p:cNvSpPr>
              <a:spLocks/>
            </p:cNvSpPr>
            <p:nvPr/>
          </p:nvSpPr>
          <p:spPr bwMode="auto">
            <a:xfrm>
              <a:off x="6633823" y="7103002"/>
              <a:ext cx="44263"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5" name="Freeform 186">
              <a:extLst>
                <a:ext uri="{FF2B5EF4-FFF2-40B4-BE49-F238E27FC236}">
                  <a16:creationId xmlns:a16="http://schemas.microsoft.com/office/drawing/2014/main" id="{D6E0C365-9E52-4408-9E97-4F06051A7264}"/>
                </a:ext>
              </a:extLst>
            </p:cNvPr>
            <p:cNvSpPr>
              <a:spLocks noEditPoints="1"/>
            </p:cNvSpPr>
            <p:nvPr/>
          </p:nvSpPr>
          <p:spPr bwMode="auto">
            <a:xfrm>
              <a:off x="6277537" y="7103002"/>
              <a:ext cx="133516" cy="133517"/>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6" name="Freeform 187">
              <a:extLst>
                <a:ext uri="{FF2B5EF4-FFF2-40B4-BE49-F238E27FC236}">
                  <a16:creationId xmlns:a16="http://schemas.microsoft.com/office/drawing/2014/main" id="{AA2BF0BA-FD86-4D24-906A-3667AB812C5C}"/>
                </a:ext>
              </a:extLst>
            </p:cNvPr>
            <p:cNvSpPr>
              <a:spLocks noEditPoints="1"/>
            </p:cNvSpPr>
            <p:nvPr/>
          </p:nvSpPr>
          <p:spPr bwMode="auto">
            <a:xfrm>
              <a:off x="6633823" y="7280780"/>
              <a:ext cx="133516"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7" name="Freeform 189">
              <a:extLst>
                <a:ext uri="{FF2B5EF4-FFF2-40B4-BE49-F238E27FC236}">
                  <a16:creationId xmlns:a16="http://schemas.microsoft.com/office/drawing/2014/main" id="{04F86FAD-7A79-4F37-BE95-E157E70A161B}"/>
                </a:ext>
              </a:extLst>
            </p:cNvPr>
            <p:cNvSpPr>
              <a:spLocks noEditPoints="1"/>
            </p:cNvSpPr>
            <p:nvPr/>
          </p:nvSpPr>
          <p:spPr bwMode="auto">
            <a:xfrm>
              <a:off x="6366790" y="7280780"/>
              <a:ext cx="133516" cy="133517"/>
            </a:xfrm>
            <a:custGeom>
              <a:avLst/>
              <a:gdLst>
                <a:gd name="T0" fmla="*/ 39 w 78"/>
                <a:gd name="T1" fmla="*/ 54 h 78"/>
                <a:gd name="T2" fmla="*/ 24 w 78"/>
                <a:gd name="T3" fmla="*/ 39 h 78"/>
                <a:gd name="T4" fmla="*/ 39 w 78"/>
                <a:gd name="T5" fmla="*/ 24 h 78"/>
                <a:gd name="T6" fmla="*/ 54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4" y="31"/>
                    <a:pt x="54" y="39"/>
                  </a:cubicBezTo>
                  <a:cubicBezTo>
                    <a:pt x="54"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8" name="Freeform 190">
              <a:extLst>
                <a:ext uri="{FF2B5EF4-FFF2-40B4-BE49-F238E27FC236}">
                  <a16:creationId xmlns:a16="http://schemas.microsoft.com/office/drawing/2014/main" id="{B469259D-49DC-41C8-9C96-DDB4BA35531E}"/>
                </a:ext>
              </a:extLst>
            </p:cNvPr>
            <p:cNvSpPr>
              <a:spLocks/>
            </p:cNvSpPr>
            <p:nvPr/>
          </p:nvSpPr>
          <p:spPr bwMode="auto">
            <a:xfrm>
              <a:off x="6544570" y="7280780"/>
              <a:ext cx="44263" cy="133517"/>
            </a:xfrm>
            <a:custGeom>
              <a:avLst/>
              <a:gdLst>
                <a:gd name="T0" fmla="*/ 13 w 26"/>
                <a:gd name="T1" fmla="*/ 0 h 78"/>
                <a:gd name="T2" fmla="*/ 26 w 26"/>
                <a:gd name="T3" fmla="*/ 13 h 78"/>
                <a:gd name="T4" fmla="*/ 26 w 26"/>
                <a:gd name="T5" fmla="*/ 65 h 78"/>
                <a:gd name="T6" fmla="*/ 13 w 26"/>
                <a:gd name="T7" fmla="*/ 78 h 78"/>
                <a:gd name="T8" fmla="*/ 0 w 26"/>
                <a:gd name="T9" fmla="*/ 65 h 78"/>
                <a:gd name="T10" fmla="*/ 0 w 26"/>
                <a:gd name="T11" fmla="*/ 13 h 78"/>
                <a:gd name="T12" fmla="*/ 13 w 2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0"/>
                  </a:moveTo>
                  <a:cubicBezTo>
                    <a:pt x="20" y="0"/>
                    <a:pt x="26" y="6"/>
                    <a:pt x="26" y="13"/>
                  </a:cubicBezTo>
                  <a:cubicBezTo>
                    <a:pt x="26" y="65"/>
                    <a:pt x="26" y="65"/>
                    <a:pt x="26" y="65"/>
                  </a:cubicBezTo>
                  <a:cubicBezTo>
                    <a:pt x="26" y="72"/>
                    <a:pt x="20" y="78"/>
                    <a:pt x="13" y="78"/>
                  </a:cubicBezTo>
                  <a:cubicBezTo>
                    <a:pt x="5" y="78"/>
                    <a:pt x="0" y="72"/>
                    <a:pt x="0" y="65"/>
                  </a:cubicBezTo>
                  <a:cubicBezTo>
                    <a:pt x="0" y="13"/>
                    <a:pt x="0" y="13"/>
                    <a:pt x="0" y="13"/>
                  </a:cubicBezTo>
                  <a:cubicBezTo>
                    <a:pt x="0" y="6"/>
                    <a:pt x="5" y="0"/>
                    <a:pt x="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89" name="Freeform 194">
              <a:extLst>
                <a:ext uri="{FF2B5EF4-FFF2-40B4-BE49-F238E27FC236}">
                  <a16:creationId xmlns:a16="http://schemas.microsoft.com/office/drawing/2014/main" id="{39FE280A-2A73-4518-AAAF-CB516375C481}"/>
                </a:ext>
              </a:extLst>
            </p:cNvPr>
            <p:cNvSpPr>
              <a:spLocks noEditPoints="1"/>
            </p:cNvSpPr>
            <p:nvPr/>
          </p:nvSpPr>
          <p:spPr bwMode="auto">
            <a:xfrm>
              <a:off x="6900858" y="7280780"/>
              <a:ext cx="133516" cy="133517"/>
            </a:xfrm>
            <a:custGeom>
              <a:avLst/>
              <a:gdLst>
                <a:gd name="T0" fmla="*/ 39 w 78"/>
                <a:gd name="T1" fmla="*/ 54 h 78"/>
                <a:gd name="T2" fmla="*/ 24 w 78"/>
                <a:gd name="T3" fmla="*/ 39 h 78"/>
                <a:gd name="T4" fmla="*/ 39 w 78"/>
                <a:gd name="T5" fmla="*/ 24 h 78"/>
                <a:gd name="T6" fmla="*/ 53 w 78"/>
                <a:gd name="T7" fmla="*/ 39 h 78"/>
                <a:gd name="T8" fmla="*/ 39 w 78"/>
                <a:gd name="T9" fmla="*/ 54 h 78"/>
                <a:gd name="T10" fmla="*/ 39 w 78"/>
                <a:gd name="T11" fmla="*/ 78 h 78"/>
                <a:gd name="T12" fmla="*/ 78 w 78"/>
                <a:gd name="T13" fmla="*/ 39 h 78"/>
                <a:gd name="T14" fmla="*/ 39 w 78"/>
                <a:gd name="T15" fmla="*/ 0 h 78"/>
                <a:gd name="T16" fmla="*/ 0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54"/>
                  </a:moveTo>
                  <a:cubicBezTo>
                    <a:pt x="30" y="54"/>
                    <a:pt x="24" y="47"/>
                    <a:pt x="24" y="39"/>
                  </a:cubicBezTo>
                  <a:cubicBezTo>
                    <a:pt x="24" y="31"/>
                    <a:pt x="30" y="24"/>
                    <a:pt x="39" y="24"/>
                  </a:cubicBezTo>
                  <a:cubicBezTo>
                    <a:pt x="47" y="24"/>
                    <a:pt x="53" y="31"/>
                    <a:pt x="53" y="39"/>
                  </a:cubicBezTo>
                  <a:cubicBezTo>
                    <a:pt x="53" y="47"/>
                    <a:pt x="47" y="54"/>
                    <a:pt x="39" y="54"/>
                  </a:cubicBezTo>
                  <a:moveTo>
                    <a:pt x="39" y="78"/>
                  </a:moveTo>
                  <a:cubicBezTo>
                    <a:pt x="60" y="78"/>
                    <a:pt x="78" y="60"/>
                    <a:pt x="78" y="39"/>
                  </a:cubicBezTo>
                  <a:cubicBezTo>
                    <a:pt x="78" y="17"/>
                    <a:pt x="60" y="0"/>
                    <a:pt x="39" y="0"/>
                  </a:cubicBezTo>
                  <a:cubicBezTo>
                    <a:pt x="17" y="0"/>
                    <a:pt x="0" y="17"/>
                    <a:pt x="0" y="39"/>
                  </a:cubicBezTo>
                  <a:cubicBezTo>
                    <a:pt x="0" y="60"/>
                    <a:pt x="17" y="78"/>
                    <a:pt x="3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90" name="Freeform 226">
              <a:extLst>
                <a:ext uri="{FF2B5EF4-FFF2-40B4-BE49-F238E27FC236}">
                  <a16:creationId xmlns:a16="http://schemas.microsoft.com/office/drawing/2014/main" id="{84D33461-ACBD-4B67-BF37-69B5B70E3C4C}"/>
                </a:ext>
              </a:extLst>
            </p:cNvPr>
            <p:cNvSpPr>
              <a:spLocks noEditPoints="1"/>
            </p:cNvSpPr>
            <p:nvPr/>
          </p:nvSpPr>
          <p:spPr bwMode="auto">
            <a:xfrm>
              <a:off x="6544573" y="6924504"/>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91" name="Freeform 227">
              <a:extLst>
                <a:ext uri="{FF2B5EF4-FFF2-40B4-BE49-F238E27FC236}">
                  <a16:creationId xmlns:a16="http://schemas.microsoft.com/office/drawing/2014/main" id="{015A8FC5-63BD-4BF0-A87B-44D007D6C77C}"/>
                </a:ext>
              </a:extLst>
            </p:cNvPr>
            <p:cNvSpPr>
              <a:spLocks/>
            </p:cNvSpPr>
            <p:nvPr/>
          </p:nvSpPr>
          <p:spPr bwMode="auto">
            <a:xfrm>
              <a:off x="6456046" y="6924504"/>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92" name="Freeform 228">
              <a:extLst>
                <a:ext uri="{FF2B5EF4-FFF2-40B4-BE49-F238E27FC236}">
                  <a16:creationId xmlns:a16="http://schemas.microsoft.com/office/drawing/2014/main" id="{D2B10EFD-72EE-466B-8776-4DCB9C722E15}"/>
                </a:ext>
              </a:extLst>
            </p:cNvPr>
            <p:cNvSpPr>
              <a:spLocks noEditPoints="1"/>
            </p:cNvSpPr>
            <p:nvPr/>
          </p:nvSpPr>
          <p:spPr bwMode="auto">
            <a:xfrm>
              <a:off x="6811595" y="6924504"/>
              <a:ext cx="133516" cy="133517"/>
            </a:xfrm>
            <a:custGeom>
              <a:avLst/>
              <a:gdLst>
                <a:gd name="T0" fmla="*/ 39 w 78"/>
                <a:gd name="T1" fmla="*/ 24 h 78"/>
                <a:gd name="T2" fmla="*/ 53 w 78"/>
                <a:gd name="T3" fmla="*/ 39 h 78"/>
                <a:gd name="T4" fmla="*/ 39 w 78"/>
                <a:gd name="T5" fmla="*/ 54 h 78"/>
                <a:gd name="T6" fmla="*/ 24 w 78"/>
                <a:gd name="T7" fmla="*/ 39 h 78"/>
                <a:gd name="T8" fmla="*/ 39 w 78"/>
                <a:gd name="T9" fmla="*/ 24 h 78"/>
                <a:gd name="T10" fmla="*/ 39 w 78"/>
                <a:gd name="T11" fmla="*/ 0 h 78"/>
                <a:gd name="T12" fmla="*/ 0 w 78"/>
                <a:gd name="T13" fmla="*/ 39 h 78"/>
                <a:gd name="T14" fmla="*/ 39 w 78"/>
                <a:gd name="T15" fmla="*/ 78 h 78"/>
                <a:gd name="T16" fmla="*/ 78 w 78"/>
                <a:gd name="T17" fmla="*/ 39 h 78"/>
                <a:gd name="T18" fmla="*/ 39 w 78"/>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24"/>
                  </a:moveTo>
                  <a:cubicBezTo>
                    <a:pt x="47" y="24"/>
                    <a:pt x="53" y="31"/>
                    <a:pt x="53" y="39"/>
                  </a:cubicBezTo>
                  <a:cubicBezTo>
                    <a:pt x="53" y="47"/>
                    <a:pt x="47" y="54"/>
                    <a:pt x="39" y="54"/>
                  </a:cubicBezTo>
                  <a:cubicBezTo>
                    <a:pt x="30" y="54"/>
                    <a:pt x="24" y="47"/>
                    <a:pt x="24" y="39"/>
                  </a:cubicBezTo>
                  <a:cubicBezTo>
                    <a:pt x="24" y="31"/>
                    <a:pt x="30" y="24"/>
                    <a:pt x="39" y="24"/>
                  </a:cubicBezTo>
                  <a:moveTo>
                    <a:pt x="39" y="0"/>
                  </a:moveTo>
                  <a:cubicBezTo>
                    <a:pt x="17" y="0"/>
                    <a:pt x="0" y="17"/>
                    <a:pt x="0" y="39"/>
                  </a:cubicBezTo>
                  <a:cubicBezTo>
                    <a:pt x="0" y="60"/>
                    <a:pt x="17" y="78"/>
                    <a:pt x="39" y="78"/>
                  </a:cubicBezTo>
                  <a:cubicBezTo>
                    <a:pt x="60" y="78"/>
                    <a:pt x="78" y="60"/>
                    <a:pt x="78" y="39"/>
                  </a:cubicBezTo>
                  <a:cubicBezTo>
                    <a:pt x="78" y="17"/>
                    <a:pt x="60" y="0"/>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93" name="Freeform 230">
              <a:extLst>
                <a:ext uri="{FF2B5EF4-FFF2-40B4-BE49-F238E27FC236}">
                  <a16:creationId xmlns:a16="http://schemas.microsoft.com/office/drawing/2014/main" id="{118271BE-02DD-4D64-AA78-815E2D088E5B}"/>
                </a:ext>
              </a:extLst>
            </p:cNvPr>
            <p:cNvSpPr>
              <a:spLocks/>
            </p:cNvSpPr>
            <p:nvPr/>
          </p:nvSpPr>
          <p:spPr bwMode="auto">
            <a:xfrm>
              <a:off x="6722339" y="6924504"/>
              <a:ext cx="44989"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sp>
          <p:nvSpPr>
            <p:cNvPr id="994" name="Freeform 231">
              <a:extLst>
                <a:ext uri="{FF2B5EF4-FFF2-40B4-BE49-F238E27FC236}">
                  <a16:creationId xmlns:a16="http://schemas.microsoft.com/office/drawing/2014/main" id="{1BBC2BC9-1552-404D-B7C4-E00F329F7DD8}"/>
                </a:ext>
              </a:extLst>
            </p:cNvPr>
            <p:cNvSpPr>
              <a:spLocks/>
            </p:cNvSpPr>
            <p:nvPr/>
          </p:nvSpPr>
          <p:spPr bwMode="auto">
            <a:xfrm>
              <a:off x="6366774" y="6924539"/>
              <a:ext cx="44263" cy="133517"/>
            </a:xfrm>
            <a:custGeom>
              <a:avLst/>
              <a:gdLst>
                <a:gd name="T0" fmla="*/ 13 w 26"/>
                <a:gd name="T1" fmla="*/ 78 h 78"/>
                <a:gd name="T2" fmla="*/ 0 w 26"/>
                <a:gd name="T3" fmla="*/ 65 h 78"/>
                <a:gd name="T4" fmla="*/ 0 w 26"/>
                <a:gd name="T5" fmla="*/ 13 h 78"/>
                <a:gd name="T6" fmla="*/ 13 w 26"/>
                <a:gd name="T7" fmla="*/ 0 h 78"/>
                <a:gd name="T8" fmla="*/ 26 w 26"/>
                <a:gd name="T9" fmla="*/ 13 h 78"/>
                <a:gd name="T10" fmla="*/ 26 w 26"/>
                <a:gd name="T11" fmla="*/ 65 h 78"/>
                <a:gd name="T12" fmla="*/ 13 w 2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26" h="78">
                  <a:moveTo>
                    <a:pt x="13" y="78"/>
                  </a:moveTo>
                  <a:cubicBezTo>
                    <a:pt x="5" y="78"/>
                    <a:pt x="0" y="72"/>
                    <a:pt x="0" y="65"/>
                  </a:cubicBezTo>
                  <a:cubicBezTo>
                    <a:pt x="0" y="13"/>
                    <a:pt x="0" y="13"/>
                    <a:pt x="0" y="13"/>
                  </a:cubicBezTo>
                  <a:cubicBezTo>
                    <a:pt x="0" y="6"/>
                    <a:pt x="5" y="0"/>
                    <a:pt x="13" y="0"/>
                  </a:cubicBezTo>
                  <a:cubicBezTo>
                    <a:pt x="20" y="0"/>
                    <a:pt x="26" y="6"/>
                    <a:pt x="26" y="13"/>
                  </a:cubicBezTo>
                  <a:cubicBezTo>
                    <a:pt x="26" y="65"/>
                    <a:pt x="26" y="65"/>
                    <a:pt x="26" y="65"/>
                  </a:cubicBezTo>
                  <a:cubicBezTo>
                    <a:pt x="26" y="72"/>
                    <a:pt x="20" y="78"/>
                    <a:pt x="1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166"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D274D"/>
                </a:solidFill>
                <a:effectLst/>
                <a:uLnTx/>
                <a:uFillTx/>
                <a:latin typeface="CiscoSansTT ExtraLight"/>
                <a:ea typeface="ＭＳ Ｐゴシック" charset="-128"/>
                <a:cs typeface="+mn-cs"/>
              </a:endParaRPr>
            </a:p>
          </p:txBody>
        </p:sp>
      </p:grpSp>
      <p:sp>
        <p:nvSpPr>
          <p:cNvPr id="995" name="Oval 994">
            <a:extLst>
              <a:ext uri="{FF2B5EF4-FFF2-40B4-BE49-F238E27FC236}">
                <a16:creationId xmlns:a16="http://schemas.microsoft.com/office/drawing/2014/main" id="{E814166C-1B2D-438A-9A1A-5EEDAF94F3AB}"/>
              </a:ext>
            </a:extLst>
          </p:cNvPr>
          <p:cNvSpPr/>
          <p:nvPr/>
        </p:nvSpPr>
        <p:spPr bwMode="auto">
          <a:xfrm>
            <a:off x="2261140" y="2736374"/>
            <a:ext cx="1339254" cy="138656"/>
          </a:xfrm>
          <a:prstGeom prst="ellipse">
            <a:avLst/>
          </a:prstGeom>
          <a:solidFill>
            <a:srgbClr val="005073">
              <a:alpha val="30000"/>
            </a:srgbClr>
          </a:solidFill>
          <a:ln w="12700" cap="flat">
            <a:noFill/>
            <a:miter lim="800000"/>
            <a:headEnd type="none" w="med" len="med"/>
            <a:tailEnd type="none" w="med" len="med"/>
          </a:ln>
        </p:spPr>
        <p:txBody>
          <a:bodyPr lIns="91440" tIns="45720" rIns="91440" bIns="45720" rtlCol="0" anchor="ctr"/>
          <a:lstStyle/>
          <a:p>
            <a:pPr algn="ctr" defTabSz="514289">
              <a:defRPr/>
            </a:pPr>
            <a:endParaRPr lang="en-US" sz="1400" kern="0" err="1">
              <a:solidFill>
                <a:srgbClr val="FFFFFF"/>
              </a:solidFill>
              <a:latin typeface="CiscoSansTT ExtraLight"/>
              <a:ea typeface="Arial" pitchFamily="-107" charset="0"/>
              <a:cs typeface="Arial" pitchFamily="-107" charset="0"/>
              <a:sym typeface="Arial" pitchFamily="-107" charset="0"/>
            </a:endParaRPr>
          </a:p>
        </p:txBody>
      </p:sp>
      <p:grpSp>
        <p:nvGrpSpPr>
          <p:cNvPr id="996" name="Group 995"/>
          <p:cNvGrpSpPr/>
          <p:nvPr/>
        </p:nvGrpSpPr>
        <p:grpSpPr>
          <a:xfrm>
            <a:off x="2509356" y="2689890"/>
            <a:ext cx="842821" cy="136924"/>
            <a:chOff x="1374510" y="2649756"/>
            <a:chExt cx="915178" cy="148679"/>
          </a:xfrm>
        </p:grpSpPr>
        <p:grpSp>
          <p:nvGrpSpPr>
            <p:cNvPr id="997" name="Group 996">
              <a:extLst>
                <a:ext uri="{FF2B5EF4-FFF2-40B4-BE49-F238E27FC236}">
                  <a16:creationId xmlns:a16="http://schemas.microsoft.com/office/drawing/2014/main" id="{3C5FF157-CAC4-4120-A809-85BE61FF84B7}"/>
                </a:ext>
              </a:extLst>
            </p:cNvPr>
            <p:cNvGrpSpPr/>
            <p:nvPr/>
          </p:nvGrpSpPr>
          <p:grpSpPr>
            <a:xfrm>
              <a:off x="2050313" y="2649756"/>
              <a:ext cx="239375" cy="148679"/>
              <a:chOff x="844325" y="3117393"/>
              <a:chExt cx="221945" cy="189648"/>
            </a:xfrm>
            <a:solidFill>
              <a:srgbClr val="1E4471"/>
            </a:solidFill>
          </p:grpSpPr>
          <p:grpSp>
            <p:nvGrpSpPr>
              <p:cNvPr id="1008" name="Group 1007">
                <a:extLst>
                  <a:ext uri="{FF2B5EF4-FFF2-40B4-BE49-F238E27FC236}">
                    <a16:creationId xmlns:a16="http://schemas.microsoft.com/office/drawing/2014/main" id="{80DA802D-C381-4ADC-B1D5-69AB891926A1}"/>
                  </a:ext>
                </a:extLst>
              </p:cNvPr>
              <p:cNvGrpSpPr/>
              <p:nvPr/>
            </p:nvGrpSpPr>
            <p:grpSpPr>
              <a:xfrm>
                <a:off x="844325" y="3117393"/>
                <a:ext cx="221945" cy="189648"/>
                <a:chOff x="298750" y="2193337"/>
                <a:chExt cx="419752" cy="358676"/>
              </a:xfrm>
              <a:grpFill/>
            </p:grpSpPr>
            <p:sp>
              <p:nvSpPr>
                <p:cNvPr id="1010" name="Freeform 2748">
                  <a:extLst>
                    <a:ext uri="{FF2B5EF4-FFF2-40B4-BE49-F238E27FC236}">
                      <a16:creationId xmlns:a16="http://schemas.microsoft.com/office/drawing/2014/main" id="{DBB34E1E-4E96-4542-9CF7-AC79479B31DE}"/>
                    </a:ext>
                  </a:extLst>
                </p:cNvPr>
                <p:cNvSpPr>
                  <a:spLocks/>
                </p:cNvSpPr>
                <p:nvPr/>
              </p:nvSpPr>
              <p:spPr bwMode="auto">
                <a:xfrm>
                  <a:off x="321642" y="2193337"/>
                  <a:ext cx="374466" cy="49294"/>
                </a:xfrm>
                <a:custGeom>
                  <a:avLst/>
                  <a:gdLst>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30337 w 374466"/>
                    <a:gd name="connsiteY6" fmla="*/ 36169 h 49294"/>
                    <a:gd name="connsiteX7" fmla="*/ 0 w 374466"/>
                    <a:gd name="connsiteY7" fmla="*/ 48721 h 49294"/>
                    <a:gd name="connsiteX8" fmla="*/ 3059 w 374466"/>
                    <a:gd name="connsiteY8" fmla="*/ 45203 h 49294"/>
                    <a:gd name="connsiteX9" fmla="*/ 29456 w 374466"/>
                    <a:gd name="connsiteY9" fmla="*/ 14842 h 49294"/>
                    <a:gd name="connsiteX10" fmla="*/ 65984 w 374466"/>
                    <a:gd name="connsiteY10" fmla="*/ 0 h 49294"/>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189533 w 374466"/>
                    <a:gd name="connsiteY6" fmla="*/ 35513 h 49294"/>
                    <a:gd name="connsiteX7" fmla="*/ 30337 w 374466"/>
                    <a:gd name="connsiteY7" fmla="*/ 36169 h 49294"/>
                    <a:gd name="connsiteX8" fmla="*/ 0 w 374466"/>
                    <a:gd name="connsiteY8" fmla="*/ 48721 h 49294"/>
                    <a:gd name="connsiteX9" fmla="*/ 3059 w 374466"/>
                    <a:gd name="connsiteY9" fmla="*/ 45203 h 49294"/>
                    <a:gd name="connsiteX10" fmla="*/ 29456 w 374466"/>
                    <a:gd name="connsiteY10" fmla="*/ 14842 h 49294"/>
                    <a:gd name="connsiteX11" fmla="*/ 65984 w 374466"/>
                    <a:gd name="connsiteY11" fmla="*/ 0 h 49294"/>
                    <a:gd name="connsiteX0" fmla="*/ 189533 w 374466"/>
                    <a:gd name="connsiteY0" fmla="*/ 35513 h 126953"/>
                    <a:gd name="connsiteX1" fmla="*/ 30337 w 374466"/>
                    <a:gd name="connsiteY1" fmla="*/ 36169 h 126953"/>
                    <a:gd name="connsiteX2" fmla="*/ 0 w 374466"/>
                    <a:gd name="connsiteY2" fmla="*/ 48721 h 126953"/>
                    <a:gd name="connsiteX3" fmla="*/ 3059 w 374466"/>
                    <a:gd name="connsiteY3" fmla="*/ 45203 h 126953"/>
                    <a:gd name="connsiteX4" fmla="*/ 29456 w 374466"/>
                    <a:gd name="connsiteY4" fmla="*/ 14842 h 126953"/>
                    <a:gd name="connsiteX5" fmla="*/ 65984 w 374466"/>
                    <a:gd name="connsiteY5" fmla="*/ 0 h 126953"/>
                    <a:gd name="connsiteX6" fmla="*/ 307984 w 374466"/>
                    <a:gd name="connsiteY6" fmla="*/ 0 h 126953"/>
                    <a:gd name="connsiteX7" fmla="*/ 344512 w 374466"/>
                    <a:gd name="connsiteY7" fmla="*/ 14842 h 126953"/>
                    <a:gd name="connsiteX8" fmla="*/ 363775 w 374466"/>
                    <a:gd name="connsiteY8" fmla="*/ 36997 h 126953"/>
                    <a:gd name="connsiteX9" fmla="*/ 374466 w 374466"/>
                    <a:gd name="connsiteY9" fmla="*/ 49294 h 126953"/>
                    <a:gd name="connsiteX10" fmla="*/ 342110 w 374466"/>
                    <a:gd name="connsiteY10" fmla="*/ 36169 h 126953"/>
                    <a:gd name="connsiteX11" fmla="*/ 280973 w 374466"/>
                    <a:gd name="connsiteY11" fmla="*/ 126953 h 126953"/>
                    <a:gd name="connsiteX0" fmla="*/ 189533 w 374466"/>
                    <a:gd name="connsiteY0" fmla="*/ 35513 h 49294"/>
                    <a:gd name="connsiteX1" fmla="*/ 30337 w 374466"/>
                    <a:gd name="connsiteY1" fmla="*/ 36169 h 49294"/>
                    <a:gd name="connsiteX2" fmla="*/ 0 w 374466"/>
                    <a:gd name="connsiteY2" fmla="*/ 48721 h 49294"/>
                    <a:gd name="connsiteX3" fmla="*/ 3059 w 374466"/>
                    <a:gd name="connsiteY3" fmla="*/ 45203 h 49294"/>
                    <a:gd name="connsiteX4" fmla="*/ 29456 w 374466"/>
                    <a:gd name="connsiteY4" fmla="*/ 14842 h 49294"/>
                    <a:gd name="connsiteX5" fmla="*/ 65984 w 374466"/>
                    <a:gd name="connsiteY5" fmla="*/ 0 h 49294"/>
                    <a:gd name="connsiteX6" fmla="*/ 307984 w 374466"/>
                    <a:gd name="connsiteY6" fmla="*/ 0 h 49294"/>
                    <a:gd name="connsiteX7" fmla="*/ 344512 w 374466"/>
                    <a:gd name="connsiteY7" fmla="*/ 14842 h 49294"/>
                    <a:gd name="connsiteX8" fmla="*/ 363775 w 374466"/>
                    <a:gd name="connsiteY8" fmla="*/ 36997 h 49294"/>
                    <a:gd name="connsiteX9" fmla="*/ 374466 w 374466"/>
                    <a:gd name="connsiteY9" fmla="*/ 49294 h 49294"/>
                    <a:gd name="connsiteX10" fmla="*/ 342110 w 374466"/>
                    <a:gd name="connsiteY10" fmla="*/ 36169 h 49294"/>
                    <a:gd name="connsiteX0" fmla="*/ 30337 w 374466"/>
                    <a:gd name="connsiteY0" fmla="*/ 36169 h 49294"/>
                    <a:gd name="connsiteX1" fmla="*/ 0 w 374466"/>
                    <a:gd name="connsiteY1" fmla="*/ 48721 h 49294"/>
                    <a:gd name="connsiteX2" fmla="*/ 3059 w 374466"/>
                    <a:gd name="connsiteY2" fmla="*/ 45203 h 49294"/>
                    <a:gd name="connsiteX3" fmla="*/ 29456 w 374466"/>
                    <a:gd name="connsiteY3" fmla="*/ 14842 h 49294"/>
                    <a:gd name="connsiteX4" fmla="*/ 65984 w 374466"/>
                    <a:gd name="connsiteY4" fmla="*/ 0 h 49294"/>
                    <a:gd name="connsiteX5" fmla="*/ 307984 w 374466"/>
                    <a:gd name="connsiteY5" fmla="*/ 0 h 49294"/>
                    <a:gd name="connsiteX6" fmla="*/ 344512 w 374466"/>
                    <a:gd name="connsiteY6" fmla="*/ 14842 h 49294"/>
                    <a:gd name="connsiteX7" fmla="*/ 363775 w 374466"/>
                    <a:gd name="connsiteY7" fmla="*/ 36997 h 49294"/>
                    <a:gd name="connsiteX8" fmla="*/ 374466 w 374466"/>
                    <a:gd name="connsiteY8" fmla="*/ 49294 h 49294"/>
                    <a:gd name="connsiteX9" fmla="*/ 342110 w 374466"/>
                    <a:gd name="connsiteY9" fmla="*/ 36169 h 4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66" h="49294">
                      <a:moveTo>
                        <a:pt x="30337" y="36169"/>
                      </a:moveTo>
                      <a:lnTo>
                        <a:pt x="0" y="48721"/>
                      </a:lnTo>
                      <a:lnTo>
                        <a:pt x="3059" y="45203"/>
                      </a:lnTo>
                      <a:lnTo>
                        <a:pt x="29456" y="14842"/>
                      </a:lnTo>
                      <a:cubicBezTo>
                        <a:pt x="38588" y="5708"/>
                        <a:pt x="50764" y="0"/>
                        <a:pt x="65984" y="0"/>
                      </a:cubicBezTo>
                      <a:lnTo>
                        <a:pt x="307984" y="0"/>
                      </a:lnTo>
                      <a:cubicBezTo>
                        <a:pt x="323204" y="0"/>
                        <a:pt x="335380" y="5708"/>
                        <a:pt x="344512" y="14842"/>
                      </a:cubicBezTo>
                      <a:lnTo>
                        <a:pt x="363775" y="36997"/>
                      </a:lnTo>
                      <a:lnTo>
                        <a:pt x="374466" y="49294"/>
                      </a:lnTo>
                      <a:lnTo>
                        <a:pt x="342110" y="36169"/>
                      </a:lnTo>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noAutofit/>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sp>
              <p:nvSpPr>
                <p:cNvPr id="1011" name="Freeform 5">
                  <a:extLst>
                    <a:ext uri="{FF2B5EF4-FFF2-40B4-BE49-F238E27FC236}">
                      <a16:creationId xmlns:a16="http://schemas.microsoft.com/office/drawing/2014/main" id="{3252F184-4D6E-410C-8981-0E980ECE7630}"/>
                    </a:ext>
                  </a:extLst>
                </p:cNvPr>
                <p:cNvSpPr>
                  <a:spLocks/>
                </p:cNvSpPr>
                <p:nvPr/>
              </p:nvSpPr>
              <p:spPr bwMode="auto">
                <a:xfrm>
                  <a:off x="298750" y="2229505"/>
                  <a:ext cx="419752" cy="322508"/>
                </a:xfrm>
                <a:custGeom>
                  <a:avLst/>
                  <a:gdLst>
                    <a:gd name="T0" fmla="*/ 240 w 276"/>
                    <a:gd name="T1" fmla="*/ 368 h 368"/>
                    <a:gd name="T2" fmla="*/ 35 w 276"/>
                    <a:gd name="T3" fmla="*/ 368 h 368"/>
                    <a:gd name="T4" fmla="*/ 0 w 276"/>
                    <a:gd name="T5" fmla="*/ 333 h 368"/>
                    <a:gd name="T6" fmla="*/ 0 w 276"/>
                    <a:gd name="T7" fmla="*/ 35 h 368"/>
                    <a:gd name="T8" fmla="*/ 35 w 276"/>
                    <a:gd name="T9" fmla="*/ 0 h 368"/>
                    <a:gd name="T10" fmla="*/ 240 w 276"/>
                    <a:gd name="T11" fmla="*/ 0 h 368"/>
                    <a:gd name="T12" fmla="*/ 276 w 276"/>
                    <a:gd name="T13" fmla="*/ 35 h 368"/>
                    <a:gd name="T14" fmla="*/ 276 w 276"/>
                    <a:gd name="T15" fmla="*/ 333 h 368"/>
                    <a:gd name="T16" fmla="*/ 240 w 276"/>
                    <a:gd name="T1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8">
                      <a:moveTo>
                        <a:pt x="240" y="368"/>
                      </a:moveTo>
                      <a:cubicBezTo>
                        <a:pt x="35" y="368"/>
                        <a:pt x="35" y="368"/>
                        <a:pt x="35" y="368"/>
                      </a:cubicBezTo>
                      <a:cubicBezTo>
                        <a:pt x="15" y="368"/>
                        <a:pt x="0" y="352"/>
                        <a:pt x="0" y="333"/>
                      </a:cubicBezTo>
                      <a:cubicBezTo>
                        <a:pt x="0" y="35"/>
                        <a:pt x="0" y="35"/>
                        <a:pt x="0" y="35"/>
                      </a:cubicBezTo>
                      <a:cubicBezTo>
                        <a:pt x="0" y="16"/>
                        <a:pt x="15" y="0"/>
                        <a:pt x="35" y="0"/>
                      </a:cubicBezTo>
                      <a:cubicBezTo>
                        <a:pt x="240" y="0"/>
                        <a:pt x="240" y="0"/>
                        <a:pt x="240" y="0"/>
                      </a:cubicBezTo>
                      <a:cubicBezTo>
                        <a:pt x="260" y="0"/>
                        <a:pt x="276" y="16"/>
                        <a:pt x="276" y="35"/>
                      </a:cubicBezTo>
                      <a:cubicBezTo>
                        <a:pt x="276" y="333"/>
                        <a:pt x="276" y="333"/>
                        <a:pt x="276" y="333"/>
                      </a:cubicBezTo>
                      <a:cubicBezTo>
                        <a:pt x="276" y="352"/>
                        <a:pt x="260" y="368"/>
                        <a:pt x="240" y="368"/>
                      </a:cubicBezTo>
                      <a:close/>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grpSp>
          <p:sp>
            <p:nvSpPr>
              <p:cNvPr id="1009" name="TextBox 1008">
                <a:extLst>
                  <a:ext uri="{FF2B5EF4-FFF2-40B4-BE49-F238E27FC236}">
                    <a16:creationId xmlns:a16="http://schemas.microsoft.com/office/drawing/2014/main" id="{402B6FC4-0327-4824-ACF4-E22F519E5EF2}"/>
                  </a:ext>
                </a:extLst>
              </p:cNvPr>
              <p:cNvSpPr txBox="1"/>
              <p:nvPr/>
            </p:nvSpPr>
            <p:spPr>
              <a:xfrm>
                <a:off x="865331" y="3187354"/>
                <a:ext cx="175168" cy="76732"/>
              </a:xfrm>
              <a:prstGeom prst="rect">
                <a:avLst/>
              </a:prstGeom>
              <a:grpFill/>
            </p:spPr>
            <p:txBody>
              <a:bodyPr wrap="square" lIns="0" tIns="0" rIns="0" bIns="0" rtlCol="0">
                <a:spAutoFit/>
              </a:bodyPr>
              <a:lstStyle/>
              <a:p>
                <a:pPr marL="0" marR="0" lvl="0" indent="0" algn="ctr" defTabSz="685715" eaLnBrk="1" fontAlgn="auto" latinLnBrk="0" hangingPunct="1">
                  <a:lnSpc>
                    <a:spcPct val="90000"/>
                  </a:lnSpc>
                  <a:spcBef>
                    <a:spcPts val="60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CiscoSansTT ExtraLight"/>
                  </a:rPr>
                  <a:t>VM</a:t>
                </a:r>
              </a:p>
            </p:txBody>
          </p:sp>
        </p:grpSp>
        <p:grpSp>
          <p:nvGrpSpPr>
            <p:cNvPr id="998" name="Group 997">
              <a:extLst>
                <a:ext uri="{FF2B5EF4-FFF2-40B4-BE49-F238E27FC236}">
                  <a16:creationId xmlns:a16="http://schemas.microsoft.com/office/drawing/2014/main" id="{21D36D13-1FF2-42BC-A1DF-97CB60298915}"/>
                </a:ext>
              </a:extLst>
            </p:cNvPr>
            <p:cNvGrpSpPr/>
            <p:nvPr/>
          </p:nvGrpSpPr>
          <p:grpSpPr>
            <a:xfrm>
              <a:off x="1712412" y="2649756"/>
              <a:ext cx="239375" cy="148679"/>
              <a:chOff x="844325" y="3117393"/>
              <a:chExt cx="221945" cy="189648"/>
            </a:xfrm>
            <a:solidFill>
              <a:srgbClr val="1E4471"/>
            </a:solidFill>
          </p:grpSpPr>
          <p:grpSp>
            <p:nvGrpSpPr>
              <p:cNvPr id="1004" name="Group 1003">
                <a:extLst>
                  <a:ext uri="{FF2B5EF4-FFF2-40B4-BE49-F238E27FC236}">
                    <a16:creationId xmlns:a16="http://schemas.microsoft.com/office/drawing/2014/main" id="{7359560D-130B-416A-92A8-617B983F2B9A}"/>
                  </a:ext>
                </a:extLst>
              </p:cNvPr>
              <p:cNvGrpSpPr/>
              <p:nvPr/>
            </p:nvGrpSpPr>
            <p:grpSpPr>
              <a:xfrm>
                <a:off x="844325" y="3117393"/>
                <a:ext cx="221945" cy="189648"/>
                <a:chOff x="298750" y="2193337"/>
                <a:chExt cx="419752" cy="358676"/>
              </a:xfrm>
              <a:grpFill/>
            </p:grpSpPr>
            <p:sp>
              <p:nvSpPr>
                <p:cNvPr id="1006" name="Freeform 2758">
                  <a:extLst>
                    <a:ext uri="{FF2B5EF4-FFF2-40B4-BE49-F238E27FC236}">
                      <a16:creationId xmlns:a16="http://schemas.microsoft.com/office/drawing/2014/main" id="{25B524F5-FB44-472A-AB01-B9CEE74D6C42}"/>
                    </a:ext>
                  </a:extLst>
                </p:cNvPr>
                <p:cNvSpPr>
                  <a:spLocks/>
                </p:cNvSpPr>
                <p:nvPr/>
              </p:nvSpPr>
              <p:spPr bwMode="auto">
                <a:xfrm>
                  <a:off x="321642" y="2193337"/>
                  <a:ext cx="374466" cy="49294"/>
                </a:xfrm>
                <a:custGeom>
                  <a:avLst/>
                  <a:gdLst>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30337 w 374466"/>
                    <a:gd name="connsiteY6" fmla="*/ 36169 h 49294"/>
                    <a:gd name="connsiteX7" fmla="*/ 0 w 374466"/>
                    <a:gd name="connsiteY7" fmla="*/ 48721 h 49294"/>
                    <a:gd name="connsiteX8" fmla="*/ 3059 w 374466"/>
                    <a:gd name="connsiteY8" fmla="*/ 45203 h 49294"/>
                    <a:gd name="connsiteX9" fmla="*/ 29456 w 374466"/>
                    <a:gd name="connsiteY9" fmla="*/ 14842 h 49294"/>
                    <a:gd name="connsiteX10" fmla="*/ 65984 w 374466"/>
                    <a:gd name="connsiteY10" fmla="*/ 0 h 49294"/>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189533 w 374466"/>
                    <a:gd name="connsiteY6" fmla="*/ 35513 h 49294"/>
                    <a:gd name="connsiteX7" fmla="*/ 30337 w 374466"/>
                    <a:gd name="connsiteY7" fmla="*/ 36169 h 49294"/>
                    <a:gd name="connsiteX8" fmla="*/ 0 w 374466"/>
                    <a:gd name="connsiteY8" fmla="*/ 48721 h 49294"/>
                    <a:gd name="connsiteX9" fmla="*/ 3059 w 374466"/>
                    <a:gd name="connsiteY9" fmla="*/ 45203 h 49294"/>
                    <a:gd name="connsiteX10" fmla="*/ 29456 w 374466"/>
                    <a:gd name="connsiteY10" fmla="*/ 14842 h 49294"/>
                    <a:gd name="connsiteX11" fmla="*/ 65984 w 374466"/>
                    <a:gd name="connsiteY11" fmla="*/ 0 h 49294"/>
                    <a:gd name="connsiteX0" fmla="*/ 189533 w 374466"/>
                    <a:gd name="connsiteY0" fmla="*/ 35513 h 126953"/>
                    <a:gd name="connsiteX1" fmla="*/ 30337 w 374466"/>
                    <a:gd name="connsiteY1" fmla="*/ 36169 h 126953"/>
                    <a:gd name="connsiteX2" fmla="*/ 0 w 374466"/>
                    <a:gd name="connsiteY2" fmla="*/ 48721 h 126953"/>
                    <a:gd name="connsiteX3" fmla="*/ 3059 w 374466"/>
                    <a:gd name="connsiteY3" fmla="*/ 45203 h 126953"/>
                    <a:gd name="connsiteX4" fmla="*/ 29456 w 374466"/>
                    <a:gd name="connsiteY4" fmla="*/ 14842 h 126953"/>
                    <a:gd name="connsiteX5" fmla="*/ 65984 w 374466"/>
                    <a:gd name="connsiteY5" fmla="*/ 0 h 126953"/>
                    <a:gd name="connsiteX6" fmla="*/ 307984 w 374466"/>
                    <a:gd name="connsiteY6" fmla="*/ 0 h 126953"/>
                    <a:gd name="connsiteX7" fmla="*/ 344512 w 374466"/>
                    <a:gd name="connsiteY7" fmla="*/ 14842 h 126953"/>
                    <a:gd name="connsiteX8" fmla="*/ 363775 w 374466"/>
                    <a:gd name="connsiteY8" fmla="*/ 36997 h 126953"/>
                    <a:gd name="connsiteX9" fmla="*/ 374466 w 374466"/>
                    <a:gd name="connsiteY9" fmla="*/ 49294 h 126953"/>
                    <a:gd name="connsiteX10" fmla="*/ 342110 w 374466"/>
                    <a:gd name="connsiteY10" fmla="*/ 36169 h 126953"/>
                    <a:gd name="connsiteX11" fmla="*/ 280973 w 374466"/>
                    <a:gd name="connsiteY11" fmla="*/ 126953 h 126953"/>
                    <a:gd name="connsiteX0" fmla="*/ 189533 w 374466"/>
                    <a:gd name="connsiteY0" fmla="*/ 35513 h 49294"/>
                    <a:gd name="connsiteX1" fmla="*/ 30337 w 374466"/>
                    <a:gd name="connsiteY1" fmla="*/ 36169 h 49294"/>
                    <a:gd name="connsiteX2" fmla="*/ 0 w 374466"/>
                    <a:gd name="connsiteY2" fmla="*/ 48721 h 49294"/>
                    <a:gd name="connsiteX3" fmla="*/ 3059 w 374466"/>
                    <a:gd name="connsiteY3" fmla="*/ 45203 h 49294"/>
                    <a:gd name="connsiteX4" fmla="*/ 29456 w 374466"/>
                    <a:gd name="connsiteY4" fmla="*/ 14842 h 49294"/>
                    <a:gd name="connsiteX5" fmla="*/ 65984 w 374466"/>
                    <a:gd name="connsiteY5" fmla="*/ 0 h 49294"/>
                    <a:gd name="connsiteX6" fmla="*/ 307984 w 374466"/>
                    <a:gd name="connsiteY6" fmla="*/ 0 h 49294"/>
                    <a:gd name="connsiteX7" fmla="*/ 344512 w 374466"/>
                    <a:gd name="connsiteY7" fmla="*/ 14842 h 49294"/>
                    <a:gd name="connsiteX8" fmla="*/ 363775 w 374466"/>
                    <a:gd name="connsiteY8" fmla="*/ 36997 h 49294"/>
                    <a:gd name="connsiteX9" fmla="*/ 374466 w 374466"/>
                    <a:gd name="connsiteY9" fmla="*/ 49294 h 49294"/>
                    <a:gd name="connsiteX10" fmla="*/ 342110 w 374466"/>
                    <a:gd name="connsiteY10" fmla="*/ 36169 h 49294"/>
                    <a:gd name="connsiteX0" fmla="*/ 30337 w 374466"/>
                    <a:gd name="connsiteY0" fmla="*/ 36169 h 49294"/>
                    <a:gd name="connsiteX1" fmla="*/ 0 w 374466"/>
                    <a:gd name="connsiteY1" fmla="*/ 48721 h 49294"/>
                    <a:gd name="connsiteX2" fmla="*/ 3059 w 374466"/>
                    <a:gd name="connsiteY2" fmla="*/ 45203 h 49294"/>
                    <a:gd name="connsiteX3" fmla="*/ 29456 w 374466"/>
                    <a:gd name="connsiteY3" fmla="*/ 14842 h 49294"/>
                    <a:gd name="connsiteX4" fmla="*/ 65984 w 374466"/>
                    <a:gd name="connsiteY4" fmla="*/ 0 h 49294"/>
                    <a:gd name="connsiteX5" fmla="*/ 307984 w 374466"/>
                    <a:gd name="connsiteY5" fmla="*/ 0 h 49294"/>
                    <a:gd name="connsiteX6" fmla="*/ 344512 w 374466"/>
                    <a:gd name="connsiteY6" fmla="*/ 14842 h 49294"/>
                    <a:gd name="connsiteX7" fmla="*/ 363775 w 374466"/>
                    <a:gd name="connsiteY7" fmla="*/ 36997 h 49294"/>
                    <a:gd name="connsiteX8" fmla="*/ 374466 w 374466"/>
                    <a:gd name="connsiteY8" fmla="*/ 49294 h 49294"/>
                    <a:gd name="connsiteX9" fmla="*/ 342110 w 374466"/>
                    <a:gd name="connsiteY9" fmla="*/ 36169 h 4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66" h="49294">
                      <a:moveTo>
                        <a:pt x="30337" y="36169"/>
                      </a:moveTo>
                      <a:lnTo>
                        <a:pt x="0" y="48721"/>
                      </a:lnTo>
                      <a:lnTo>
                        <a:pt x="3059" y="45203"/>
                      </a:lnTo>
                      <a:lnTo>
                        <a:pt x="29456" y="14842"/>
                      </a:lnTo>
                      <a:cubicBezTo>
                        <a:pt x="38588" y="5708"/>
                        <a:pt x="50764" y="0"/>
                        <a:pt x="65984" y="0"/>
                      </a:cubicBezTo>
                      <a:lnTo>
                        <a:pt x="307984" y="0"/>
                      </a:lnTo>
                      <a:cubicBezTo>
                        <a:pt x="323204" y="0"/>
                        <a:pt x="335380" y="5708"/>
                        <a:pt x="344512" y="14842"/>
                      </a:cubicBezTo>
                      <a:lnTo>
                        <a:pt x="363775" y="36997"/>
                      </a:lnTo>
                      <a:lnTo>
                        <a:pt x="374466" y="49294"/>
                      </a:lnTo>
                      <a:lnTo>
                        <a:pt x="342110" y="36169"/>
                      </a:lnTo>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noAutofit/>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sp>
              <p:nvSpPr>
                <p:cNvPr id="1007" name="Freeform 5">
                  <a:extLst>
                    <a:ext uri="{FF2B5EF4-FFF2-40B4-BE49-F238E27FC236}">
                      <a16:creationId xmlns:a16="http://schemas.microsoft.com/office/drawing/2014/main" id="{D60C7D6D-F6B9-4123-BDF9-A82F10475DF0}"/>
                    </a:ext>
                  </a:extLst>
                </p:cNvPr>
                <p:cNvSpPr>
                  <a:spLocks/>
                </p:cNvSpPr>
                <p:nvPr/>
              </p:nvSpPr>
              <p:spPr bwMode="auto">
                <a:xfrm>
                  <a:off x="298750" y="2229505"/>
                  <a:ext cx="419752" cy="322508"/>
                </a:xfrm>
                <a:custGeom>
                  <a:avLst/>
                  <a:gdLst>
                    <a:gd name="T0" fmla="*/ 240 w 276"/>
                    <a:gd name="T1" fmla="*/ 368 h 368"/>
                    <a:gd name="T2" fmla="*/ 35 w 276"/>
                    <a:gd name="T3" fmla="*/ 368 h 368"/>
                    <a:gd name="T4" fmla="*/ 0 w 276"/>
                    <a:gd name="T5" fmla="*/ 333 h 368"/>
                    <a:gd name="T6" fmla="*/ 0 w 276"/>
                    <a:gd name="T7" fmla="*/ 35 h 368"/>
                    <a:gd name="T8" fmla="*/ 35 w 276"/>
                    <a:gd name="T9" fmla="*/ 0 h 368"/>
                    <a:gd name="T10" fmla="*/ 240 w 276"/>
                    <a:gd name="T11" fmla="*/ 0 h 368"/>
                    <a:gd name="T12" fmla="*/ 276 w 276"/>
                    <a:gd name="T13" fmla="*/ 35 h 368"/>
                    <a:gd name="T14" fmla="*/ 276 w 276"/>
                    <a:gd name="T15" fmla="*/ 333 h 368"/>
                    <a:gd name="T16" fmla="*/ 240 w 276"/>
                    <a:gd name="T1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8">
                      <a:moveTo>
                        <a:pt x="240" y="368"/>
                      </a:moveTo>
                      <a:cubicBezTo>
                        <a:pt x="35" y="368"/>
                        <a:pt x="35" y="368"/>
                        <a:pt x="35" y="368"/>
                      </a:cubicBezTo>
                      <a:cubicBezTo>
                        <a:pt x="15" y="368"/>
                        <a:pt x="0" y="352"/>
                        <a:pt x="0" y="333"/>
                      </a:cubicBezTo>
                      <a:cubicBezTo>
                        <a:pt x="0" y="35"/>
                        <a:pt x="0" y="35"/>
                        <a:pt x="0" y="35"/>
                      </a:cubicBezTo>
                      <a:cubicBezTo>
                        <a:pt x="0" y="16"/>
                        <a:pt x="15" y="0"/>
                        <a:pt x="35" y="0"/>
                      </a:cubicBezTo>
                      <a:cubicBezTo>
                        <a:pt x="240" y="0"/>
                        <a:pt x="240" y="0"/>
                        <a:pt x="240" y="0"/>
                      </a:cubicBezTo>
                      <a:cubicBezTo>
                        <a:pt x="260" y="0"/>
                        <a:pt x="276" y="16"/>
                        <a:pt x="276" y="35"/>
                      </a:cubicBezTo>
                      <a:cubicBezTo>
                        <a:pt x="276" y="333"/>
                        <a:pt x="276" y="333"/>
                        <a:pt x="276" y="333"/>
                      </a:cubicBezTo>
                      <a:cubicBezTo>
                        <a:pt x="276" y="352"/>
                        <a:pt x="260" y="368"/>
                        <a:pt x="240" y="368"/>
                      </a:cubicBezTo>
                      <a:close/>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grpSp>
          <p:sp>
            <p:nvSpPr>
              <p:cNvPr id="1005" name="TextBox 1004">
                <a:extLst>
                  <a:ext uri="{FF2B5EF4-FFF2-40B4-BE49-F238E27FC236}">
                    <a16:creationId xmlns:a16="http://schemas.microsoft.com/office/drawing/2014/main" id="{F256A46F-E2B7-4C07-873E-1BB650E72DAB}"/>
                  </a:ext>
                </a:extLst>
              </p:cNvPr>
              <p:cNvSpPr txBox="1"/>
              <p:nvPr/>
            </p:nvSpPr>
            <p:spPr>
              <a:xfrm>
                <a:off x="865331" y="3187354"/>
                <a:ext cx="175168" cy="76732"/>
              </a:xfrm>
              <a:prstGeom prst="rect">
                <a:avLst/>
              </a:prstGeom>
              <a:grpFill/>
              <a:ln w="25400" cap="flat" cmpd="sng" algn="ctr">
                <a:noFill/>
                <a:prstDash val="solid"/>
              </a:ln>
              <a:effectLst/>
            </p:spPr>
            <p:txBody>
              <a:bodyPr wrap="square" lIns="0" tIns="0" rIns="0" bIns="0" rtlCol="0">
                <a:spAutoFit/>
              </a:bodyPr>
              <a:lstStyle/>
              <a:p>
                <a:pPr marL="0" marR="0" lvl="0" indent="0" algn="ctr" defTabSz="685715" eaLnBrk="1" fontAlgn="auto" latinLnBrk="0" hangingPunct="1">
                  <a:lnSpc>
                    <a:spcPct val="90000"/>
                  </a:lnSpc>
                  <a:spcBef>
                    <a:spcPts val="60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CiscoSansTT ExtraLight"/>
                  </a:rPr>
                  <a:t>VM</a:t>
                </a:r>
              </a:p>
            </p:txBody>
          </p:sp>
        </p:grpSp>
        <p:grpSp>
          <p:nvGrpSpPr>
            <p:cNvPr id="999" name="Group 998">
              <a:extLst>
                <a:ext uri="{FF2B5EF4-FFF2-40B4-BE49-F238E27FC236}">
                  <a16:creationId xmlns:a16="http://schemas.microsoft.com/office/drawing/2014/main" id="{8913BC53-3B7A-43B8-A0CA-7962199BE7EF}"/>
                </a:ext>
              </a:extLst>
            </p:cNvPr>
            <p:cNvGrpSpPr/>
            <p:nvPr/>
          </p:nvGrpSpPr>
          <p:grpSpPr>
            <a:xfrm>
              <a:off x="1374510" y="2649756"/>
              <a:ext cx="239375" cy="148679"/>
              <a:chOff x="844325" y="3117393"/>
              <a:chExt cx="221945" cy="189648"/>
            </a:xfrm>
            <a:solidFill>
              <a:srgbClr val="1E4471"/>
            </a:solidFill>
          </p:grpSpPr>
          <p:grpSp>
            <p:nvGrpSpPr>
              <p:cNvPr id="1000" name="Group 999">
                <a:extLst>
                  <a:ext uri="{FF2B5EF4-FFF2-40B4-BE49-F238E27FC236}">
                    <a16:creationId xmlns:a16="http://schemas.microsoft.com/office/drawing/2014/main" id="{7A5A8885-8267-456D-86D6-A642813BEF3A}"/>
                  </a:ext>
                </a:extLst>
              </p:cNvPr>
              <p:cNvGrpSpPr/>
              <p:nvPr/>
            </p:nvGrpSpPr>
            <p:grpSpPr>
              <a:xfrm>
                <a:off x="844325" y="3117393"/>
                <a:ext cx="221945" cy="189648"/>
                <a:chOff x="298750" y="2193337"/>
                <a:chExt cx="419752" cy="358676"/>
              </a:xfrm>
              <a:grpFill/>
            </p:grpSpPr>
            <p:sp>
              <p:nvSpPr>
                <p:cNvPr id="1002" name="Freeform 2763">
                  <a:extLst>
                    <a:ext uri="{FF2B5EF4-FFF2-40B4-BE49-F238E27FC236}">
                      <a16:creationId xmlns:a16="http://schemas.microsoft.com/office/drawing/2014/main" id="{A4FC98B6-D33B-4A3F-AC98-D3A65871CB21}"/>
                    </a:ext>
                  </a:extLst>
                </p:cNvPr>
                <p:cNvSpPr>
                  <a:spLocks/>
                </p:cNvSpPr>
                <p:nvPr/>
              </p:nvSpPr>
              <p:spPr bwMode="auto">
                <a:xfrm>
                  <a:off x="321642" y="2193337"/>
                  <a:ext cx="374466" cy="49294"/>
                </a:xfrm>
                <a:custGeom>
                  <a:avLst/>
                  <a:gdLst>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30337 w 374466"/>
                    <a:gd name="connsiteY6" fmla="*/ 36169 h 49294"/>
                    <a:gd name="connsiteX7" fmla="*/ 0 w 374466"/>
                    <a:gd name="connsiteY7" fmla="*/ 48721 h 49294"/>
                    <a:gd name="connsiteX8" fmla="*/ 3059 w 374466"/>
                    <a:gd name="connsiteY8" fmla="*/ 45203 h 49294"/>
                    <a:gd name="connsiteX9" fmla="*/ 29456 w 374466"/>
                    <a:gd name="connsiteY9" fmla="*/ 14842 h 49294"/>
                    <a:gd name="connsiteX10" fmla="*/ 65984 w 374466"/>
                    <a:gd name="connsiteY10" fmla="*/ 0 h 49294"/>
                    <a:gd name="connsiteX0" fmla="*/ 65984 w 374466"/>
                    <a:gd name="connsiteY0" fmla="*/ 0 h 49294"/>
                    <a:gd name="connsiteX1" fmla="*/ 307984 w 374466"/>
                    <a:gd name="connsiteY1" fmla="*/ 0 h 49294"/>
                    <a:gd name="connsiteX2" fmla="*/ 344512 w 374466"/>
                    <a:gd name="connsiteY2" fmla="*/ 14842 h 49294"/>
                    <a:gd name="connsiteX3" fmla="*/ 363775 w 374466"/>
                    <a:gd name="connsiteY3" fmla="*/ 36997 h 49294"/>
                    <a:gd name="connsiteX4" fmla="*/ 374466 w 374466"/>
                    <a:gd name="connsiteY4" fmla="*/ 49294 h 49294"/>
                    <a:gd name="connsiteX5" fmla="*/ 342110 w 374466"/>
                    <a:gd name="connsiteY5" fmla="*/ 36169 h 49294"/>
                    <a:gd name="connsiteX6" fmla="*/ 189533 w 374466"/>
                    <a:gd name="connsiteY6" fmla="*/ 35513 h 49294"/>
                    <a:gd name="connsiteX7" fmla="*/ 30337 w 374466"/>
                    <a:gd name="connsiteY7" fmla="*/ 36169 h 49294"/>
                    <a:gd name="connsiteX8" fmla="*/ 0 w 374466"/>
                    <a:gd name="connsiteY8" fmla="*/ 48721 h 49294"/>
                    <a:gd name="connsiteX9" fmla="*/ 3059 w 374466"/>
                    <a:gd name="connsiteY9" fmla="*/ 45203 h 49294"/>
                    <a:gd name="connsiteX10" fmla="*/ 29456 w 374466"/>
                    <a:gd name="connsiteY10" fmla="*/ 14842 h 49294"/>
                    <a:gd name="connsiteX11" fmla="*/ 65984 w 374466"/>
                    <a:gd name="connsiteY11" fmla="*/ 0 h 49294"/>
                    <a:gd name="connsiteX0" fmla="*/ 189533 w 374466"/>
                    <a:gd name="connsiteY0" fmla="*/ 35513 h 126953"/>
                    <a:gd name="connsiteX1" fmla="*/ 30337 w 374466"/>
                    <a:gd name="connsiteY1" fmla="*/ 36169 h 126953"/>
                    <a:gd name="connsiteX2" fmla="*/ 0 w 374466"/>
                    <a:gd name="connsiteY2" fmla="*/ 48721 h 126953"/>
                    <a:gd name="connsiteX3" fmla="*/ 3059 w 374466"/>
                    <a:gd name="connsiteY3" fmla="*/ 45203 h 126953"/>
                    <a:gd name="connsiteX4" fmla="*/ 29456 w 374466"/>
                    <a:gd name="connsiteY4" fmla="*/ 14842 h 126953"/>
                    <a:gd name="connsiteX5" fmla="*/ 65984 w 374466"/>
                    <a:gd name="connsiteY5" fmla="*/ 0 h 126953"/>
                    <a:gd name="connsiteX6" fmla="*/ 307984 w 374466"/>
                    <a:gd name="connsiteY6" fmla="*/ 0 h 126953"/>
                    <a:gd name="connsiteX7" fmla="*/ 344512 w 374466"/>
                    <a:gd name="connsiteY7" fmla="*/ 14842 h 126953"/>
                    <a:gd name="connsiteX8" fmla="*/ 363775 w 374466"/>
                    <a:gd name="connsiteY8" fmla="*/ 36997 h 126953"/>
                    <a:gd name="connsiteX9" fmla="*/ 374466 w 374466"/>
                    <a:gd name="connsiteY9" fmla="*/ 49294 h 126953"/>
                    <a:gd name="connsiteX10" fmla="*/ 342110 w 374466"/>
                    <a:gd name="connsiteY10" fmla="*/ 36169 h 126953"/>
                    <a:gd name="connsiteX11" fmla="*/ 280973 w 374466"/>
                    <a:gd name="connsiteY11" fmla="*/ 126953 h 126953"/>
                    <a:gd name="connsiteX0" fmla="*/ 189533 w 374466"/>
                    <a:gd name="connsiteY0" fmla="*/ 35513 h 49294"/>
                    <a:gd name="connsiteX1" fmla="*/ 30337 w 374466"/>
                    <a:gd name="connsiteY1" fmla="*/ 36169 h 49294"/>
                    <a:gd name="connsiteX2" fmla="*/ 0 w 374466"/>
                    <a:gd name="connsiteY2" fmla="*/ 48721 h 49294"/>
                    <a:gd name="connsiteX3" fmla="*/ 3059 w 374466"/>
                    <a:gd name="connsiteY3" fmla="*/ 45203 h 49294"/>
                    <a:gd name="connsiteX4" fmla="*/ 29456 w 374466"/>
                    <a:gd name="connsiteY4" fmla="*/ 14842 h 49294"/>
                    <a:gd name="connsiteX5" fmla="*/ 65984 w 374466"/>
                    <a:gd name="connsiteY5" fmla="*/ 0 h 49294"/>
                    <a:gd name="connsiteX6" fmla="*/ 307984 w 374466"/>
                    <a:gd name="connsiteY6" fmla="*/ 0 h 49294"/>
                    <a:gd name="connsiteX7" fmla="*/ 344512 w 374466"/>
                    <a:gd name="connsiteY7" fmla="*/ 14842 h 49294"/>
                    <a:gd name="connsiteX8" fmla="*/ 363775 w 374466"/>
                    <a:gd name="connsiteY8" fmla="*/ 36997 h 49294"/>
                    <a:gd name="connsiteX9" fmla="*/ 374466 w 374466"/>
                    <a:gd name="connsiteY9" fmla="*/ 49294 h 49294"/>
                    <a:gd name="connsiteX10" fmla="*/ 342110 w 374466"/>
                    <a:gd name="connsiteY10" fmla="*/ 36169 h 49294"/>
                    <a:gd name="connsiteX0" fmla="*/ 30337 w 374466"/>
                    <a:gd name="connsiteY0" fmla="*/ 36169 h 49294"/>
                    <a:gd name="connsiteX1" fmla="*/ 0 w 374466"/>
                    <a:gd name="connsiteY1" fmla="*/ 48721 h 49294"/>
                    <a:gd name="connsiteX2" fmla="*/ 3059 w 374466"/>
                    <a:gd name="connsiteY2" fmla="*/ 45203 h 49294"/>
                    <a:gd name="connsiteX3" fmla="*/ 29456 w 374466"/>
                    <a:gd name="connsiteY3" fmla="*/ 14842 h 49294"/>
                    <a:gd name="connsiteX4" fmla="*/ 65984 w 374466"/>
                    <a:gd name="connsiteY4" fmla="*/ 0 h 49294"/>
                    <a:gd name="connsiteX5" fmla="*/ 307984 w 374466"/>
                    <a:gd name="connsiteY5" fmla="*/ 0 h 49294"/>
                    <a:gd name="connsiteX6" fmla="*/ 344512 w 374466"/>
                    <a:gd name="connsiteY6" fmla="*/ 14842 h 49294"/>
                    <a:gd name="connsiteX7" fmla="*/ 363775 w 374466"/>
                    <a:gd name="connsiteY7" fmla="*/ 36997 h 49294"/>
                    <a:gd name="connsiteX8" fmla="*/ 374466 w 374466"/>
                    <a:gd name="connsiteY8" fmla="*/ 49294 h 49294"/>
                    <a:gd name="connsiteX9" fmla="*/ 342110 w 374466"/>
                    <a:gd name="connsiteY9" fmla="*/ 36169 h 4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4466" h="49294">
                      <a:moveTo>
                        <a:pt x="30337" y="36169"/>
                      </a:moveTo>
                      <a:lnTo>
                        <a:pt x="0" y="48721"/>
                      </a:lnTo>
                      <a:lnTo>
                        <a:pt x="3059" y="45203"/>
                      </a:lnTo>
                      <a:lnTo>
                        <a:pt x="29456" y="14842"/>
                      </a:lnTo>
                      <a:cubicBezTo>
                        <a:pt x="38588" y="5708"/>
                        <a:pt x="50764" y="0"/>
                        <a:pt x="65984" y="0"/>
                      </a:cubicBezTo>
                      <a:lnTo>
                        <a:pt x="307984" y="0"/>
                      </a:lnTo>
                      <a:cubicBezTo>
                        <a:pt x="323204" y="0"/>
                        <a:pt x="335380" y="5708"/>
                        <a:pt x="344512" y="14842"/>
                      </a:cubicBezTo>
                      <a:lnTo>
                        <a:pt x="363775" y="36997"/>
                      </a:lnTo>
                      <a:lnTo>
                        <a:pt x="374466" y="49294"/>
                      </a:lnTo>
                      <a:lnTo>
                        <a:pt x="342110" y="36169"/>
                      </a:lnTo>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noAutofit/>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sp>
              <p:nvSpPr>
                <p:cNvPr id="1003" name="Freeform 5">
                  <a:extLst>
                    <a:ext uri="{FF2B5EF4-FFF2-40B4-BE49-F238E27FC236}">
                      <a16:creationId xmlns:a16="http://schemas.microsoft.com/office/drawing/2014/main" id="{2AA2F896-2D59-46EA-9D0C-A30EEE3ED506}"/>
                    </a:ext>
                  </a:extLst>
                </p:cNvPr>
                <p:cNvSpPr>
                  <a:spLocks/>
                </p:cNvSpPr>
                <p:nvPr/>
              </p:nvSpPr>
              <p:spPr bwMode="auto">
                <a:xfrm>
                  <a:off x="298750" y="2229505"/>
                  <a:ext cx="419752" cy="322508"/>
                </a:xfrm>
                <a:custGeom>
                  <a:avLst/>
                  <a:gdLst>
                    <a:gd name="T0" fmla="*/ 240 w 276"/>
                    <a:gd name="T1" fmla="*/ 368 h 368"/>
                    <a:gd name="T2" fmla="*/ 35 w 276"/>
                    <a:gd name="T3" fmla="*/ 368 h 368"/>
                    <a:gd name="T4" fmla="*/ 0 w 276"/>
                    <a:gd name="T5" fmla="*/ 333 h 368"/>
                    <a:gd name="T6" fmla="*/ 0 w 276"/>
                    <a:gd name="T7" fmla="*/ 35 h 368"/>
                    <a:gd name="T8" fmla="*/ 35 w 276"/>
                    <a:gd name="T9" fmla="*/ 0 h 368"/>
                    <a:gd name="T10" fmla="*/ 240 w 276"/>
                    <a:gd name="T11" fmla="*/ 0 h 368"/>
                    <a:gd name="T12" fmla="*/ 276 w 276"/>
                    <a:gd name="T13" fmla="*/ 35 h 368"/>
                    <a:gd name="T14" fmla="*/ 276 w 276"/>
                    <a:gd name="T15" fmla="*/ 333 h 368"/>
                    <a:gd name="T16" fmla="*/ 240 w 276"/>
                    <a:gd name="T17"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68">
                      <a:moveTo>
                        <a:pt x="240" y="368"/>
                      </a:moveTo>
                      <a:cubicBezTo>
                        <a:pt x="35" y="368"/>
                        <a:pt x="35" y="368"/>
                        <a:pt x="35" y="368"/>
                      </a:cubicBezTo>
                      <a:cubicBezTo>
                        <a:pt x="15" y="368"/>
                        <a:pt x="0" y="352"/>
                        <a:pt x="0" y="333"/>
                      </a:cubicBezTo>
                      <a:cubicBezTo>
                        <a:pt x="0" y="35"/>
                        <a:pt x="0" y="35"/>
                        <a:pt x="0" y="35"/>
                      </a:cubicBezTo>
                      <a:cubicBezTo>
                        <a:pt x="0" y="16"/>
                        <a:pt x="15" y="0"/>
                        <a:pt x="35" y="0"/>
                      </a:cubicBezTo>
                      <a:cubicBezTo>
                        <a:pt x="240" y="0"/>
                        <a:pt x="240" y="0"/>
                        <a:pt x="240" y="0"/>
                      </a:cubicBezTo>
                      <a:cubicBezTo>
                        <a:pt x="260" y="0"/>
                        <a:pt x="276" y="16"/>
                        <a:pt x="276" y="35"/>
                      </a:cubicBezTo>
                      <a:cubicBezTo>
                        <a:pt x="276" y="333"/>
                        <a:pt x="276" y="333"/>
                        <a:pt x="276" y="333"/>
                      </a:cubicBezTo>
                      <a:cubicBezTo>
                        <a:pt x="276" y="352"/>
                        <a:pt x="260" y="368"/>
                        <a:pt x="240" y="368"/>
                      </a:cubicBezTo>
                      <a:close/>
                    </a:path>
                  </a:pathLst>
                </a:custGeom>
                <a:grpFill/>
                <a:ln w="12700" cap="rnd">
                  <a:solidFill>
                    <a:srgbClr val="FFFFFF"/>
                  </a:solidFill>
                  <a:prstDash val="sysDash"/>
                  <a:bevel/>
                  <a:headEnd/>
                  <a:tailEnd/>
                </a:ln>
              </p:spPr>
              <p:txBody>
                <a:bodyPr vert="horz" wrap="square" lIns="91440" tIns="45720" rIns="91440" bIns="45720" numCol="1" anchor="t" anchorCtr="0" compatLnSpc="1">
                  <a:prstTxWarp prst="textNoShape">
                    <a:avLst/>
                  </a:prstTxWarp>
                </a:bodyPr>
                <a:lstStyle/>
                <a:p>
                  <a:pPr marL="0" marR="0" lvl="0" indent="0" defTabSz="68571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iscoSansTT ExtraLight"/>
                  </a:endParaRPr>
                </a:p>
              </p:txBody>
            </p:sp>
          </p:grpSp>
          <p:sp>
            <p:nvSpPr>
              <p:cNvPr id="1001" name="TextBox 1000">
                <a:extLst>
                  <a:ext uri="{FF2B5EF4-FFF2-40B4-BE49-F238E27FC236}">
                    <a16:creationId xmlns:a16="http://schemas.microsoft.com/office/drawing/2014/main" id="{008ED222-65F5-4E31-9BD9-A81E5628984A}"/>
                  </a:ext>
                </a:extLst>
              </p:cNvPr>
              <p:cNvSpPr txBox="1"/>
              <p:nvPr/>
            </p:nvSpPr>
            <p:spPr>
              <a:xfrm>
                <a:off x="865331" y="3187354"/>
                <a:ext cx="175168" cy="76732"/>
              </a:xfrm>
              <a:prstGeom prst="rect">
                <a:avLst/>
              </a:prstGeom>
              <a:grpFill/>
            </p:spPr>
            <p:txBody>
              <a:bodyPr wrap="square" lIns="0" tIns="0" rIns="0" bIns="0" rtlCol="0">
                <a:spAutoFit/>
              </a:bodyPr>
              <a:lstStyle/>
              <a:p>
                <a:pPr marL="0" marR="0" lvl="0" indent="0" algn="ctr" defTabSz="685715" eaLnBrk="1" fontAlgn="auto" latinLnBrk="0" hangingPunct="1">
                  <a:lnSpc>
                    <a:spcPct val="90000"/>
                  </a:lnSpc>
                  <a:spcBef>
                    <a:spcPts val="600"/>
                  </a:spcBef>
                  <a:spcAft>
                    <a:spcPts val="0"/>
                  </a:spcAft>
                  <a:buClrTx/>
                  <a:buSzTx/>
                  <a:buFontTx/>
                  <a:buNone/>
                  <a:tabLst/>
                  <a:defRPr/>
                </a:pPr>
                <a:r>
                  <a:rPr kumimoji="0" lang="en-US" sz="400" b="1" i="0" u="none" strike="noStrike" kern="0" cap="none" spc="0" normalizeH="0" baseline="0" noProof="0">
                    <a:ln>
                      <a:noFill/>
                    </a:ln>
                    <a:solidFill>
                      <a:srgbClr val="FFFFFF"/>
                    </a:solidFill>
                    <a:effectLst/>
                    <a:uLnTx/>
                    <a:uFillTx/>
                    <a:latin typeface="CiscoSansTT ExtraLight"/>
                  </a:rPr>
                  <a:t>VM</a:t>
                </a:r>
              </a:p>
            </p:txBody>
          </p:sp>
        </p:grpSp>
      </p:grpSp>
      <p:sp>
        <p:nvSpPr>
          <p:cNvPr id="1012" name="Freeform 106"/>
          <p:cNvSpPr>
            <a:spLocks/>
          </p:cNvSpPr>
          <p:nvPr/>
        </p:nvSpPr>
        <p:spPr bwMode="auto">
          <a:xfrm>
            <a:off x="2537742" y="3690082"/>
            <a:ext cx="741269" cy="39181"/>
          </a:xfrm>
          <a:prstGeom prst="roundRect">
            <a:avLst>
              <a:gd name="adj" fmla="val 50000"/>
            </a:avLst>
          </a:prstGeom>
          <a:solidFill>
            <a:srgbClr val="1E4471"/>
          </a:solidFill>
          <a:ln>
            <a:noFill/>
          </a:ln>
        </p:spPr>
        <p:txBody>
          <a:bodyPr vert="horz" wrap="square" lIns="91440" tIns="45720" rIns="91440" bIns="45720" numCol="1" anchor="t" anchorCtr="0" compatLnSpc="1">
            <a:prstTxWarp prst="textNoShape">
              <a:avLst/>
            </a:prstTxWarp>
          </a:bodyPr>
          <a:lstStyle/>
          <a:p>
            <a:pPr marL="0" marR="0" lvl="0" indent="0" defTabSz="4571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CiscoSansTT ExtraLight"/>
            </a:endParaRPr>
          </a:p>
        </p:txBody>
      </p:sp>
      <p:sp>
        <p:nvSpPr>
          <p:cNvPr id="1013" name="Freeform 107"/>
          <p:cNvSpPr>
            <a:spLocks/>
          </p:cNvSpPr>
          <p:nvPr/>
        </p:nvSpPr>
        <p:spPr bwMode="auto">
          <a:xfrm>
            <a:off x="2628548" y="3321036"/>
            <a:ext cx="560452" cy="369046"/>
          </a:xfrm>
          <a:custGeom>
            <a:avLst/>
            <a:gdLst>
              <a:gd name="T0" fmla="*/ 862 w 896"/>
              <a:gd name="T1" fmla="*/ 0 h 590"/>
              <a:gd name="T2" fmla="*/ 33 w 896"/>
              <a:gd name="T3" fmla="*/ 0 h 590"/>
              <a:gd name="T4" fmla="*/ 0 w 896"/>
              <a:gd name="T5" fmla="*/ 33 h 590"/>
              <a:gd name="T6" fmla="*/ 0 w 896"/>
              <a:gd name="T7" fmla="*/ 590 h 590"/>
              <a:gd name="T8" fmla="*/ 896 w 896"/>
              <a:gd name="T9" fmla="*/ 590 h 590"/>
              <a:gd name="T10" fmla="*/ 896 w 896"/>
              <a:gd name="T11" fmla="*/ 33 h 590"/>
              <a:gd name="T12" fmla="*/ 862 w 896"/>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896" h="590">
                <a:moveTo>
                  <a:pt x="862" y="0"/>
                </a:moveTo>
                <a:cubicBezTo>
                  <a:pt x="33" y="0"/>
                  <a:pt x="33" y="0"/>
                  <a:pt x="33" y="0"/>
                </a:cubicBezTo>
                <a:cubicBezTo>
                  <a:pt x="14" y="0"/>
                  <a:pt x="0" y="15"/>
                  <a:pt x="0" y="33"/>
                </a:cubicBezTo>
                <a:cubicBezTo>
                  <a:pt x="0" y="590"/>
                  <a:pt x="0" y="590"/>
                  <a:pt x="0" y="590"/>
                </a:cubicBezTo>
                <a:cubicBezTo>
                  <a:pt x="896" y="590"/>
                  <a:pt x="896" y="590"/>
                  <a:pt x="896" y="590"/>
                </a:cubicBezTo>
                <a:cubicBezTo>
                  <a:pt x="896" y="33"/>
                  <a:pt x="896" y="33"/>
                  <a:pt x="896" y="33"/>
                </a:cubicBezTo>
                <a:cubicBezTo>
                  <a:pt x="896" y="15"/>
                  <a:pt x="881" y="0"/>
                  <a:pt x="862" y="0"/>
                </a:cubicBezTo>
              </a:path>
            </a:pathLst>
          </a:custGeom>
          <a:solidFill>
            <a:srgbClr val="1E4471"/>
          </a:solidFill>
          <a:ln>
            <a:noFill/>
          </a:ln>
        </p:spPr>
        <p:txBody>
          <a:bodyPr vert="horz" wrap="square" lIns="91440" tIns="45720" rIns="91440" bIns="45720" numCol="1" anchor="t" anchorCtr="0" compatLnSpc="1">
            <a:prstTxWarp prst="textNoShape">
              <a:avLst/>
            </a:prstTxWarp>
          </a:bodyPr>
          <a:lstStyle/>
          <a:p>
            <a:pPr marL="0" marR="0" lvl="0" indent="0" defTabSz="45714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82828"/>
              </a:solidFill>
              <a:effectLst/>
              <a:uLnTx/>
              <a:uFillTx/>
              <a:latin typeface="CiscoSansTT ExtraLight"/>
            </a:endParaRPr>
          </a:p>
        </p:txBody>
      </p:sp>
      <p:sp>
        <p:nvSpPr>
          <p:cNvPr id="1014" name="Freeform 110"/>
          <p:cNvSpPr>
            <a:spLocks/>
          </p:cNvSpPr>
          <p:nvPr/>
        </p:nvSpPr>
        <p:spPr bwMode="auto">
          <a:xfrm>
            <a:off x="2861782" y="3690082"/>
            <a:ext cx="93188" cy="11913"/>
          </a:xfrm>
          <a:custGeom>
            <a:avLst/>
            <a:gdLst>
              <a:gd name="T0" fmla="*/ 10 w 149"/>
              <a:gd name="T1" fmla="*/ 0 h 19"/>
              <a:gd name="T2" fmla="*/ 139 w 149"/>
              <a:gd name="T3" fmla="*/ 0 h 19"/>
              <a:gd name="T4" fmla="*/ 149 w 149"/>
              <a:gd name="T5" fmla="*/ 10 h 19"/>
              <a:gd name="T6" fmla="*/ 139 w 149"/>
              <a:gd name="T7" fmla="*/ 19 h 19"/>
              <a:gd name="T8" fmla="*/ 10 w 149"/>
              <a:gd name="T9" fmla="*/ 19 h 19"/>
              <a:gd name="T10" fmla="*/ 0 w 149"/>
              <a:gd name="T11" fmla="*/ 10 h 19"/>
              <a:gd name="T12" fmla="*/ 10 w 14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49" h="19">
                <a:moveTo>
                  <a:pt x="10" y="0"/>
                </a:moveTo>
                <a:cubicBezTo>
                  <a:pt x="139" y="0"/>
                  <a:pt x="139" y="0"/>
                  <a:pt x="139" y="0"/>
                </a:cubicBezTo>
                <a:cubicBezTo>
                  <a:pt x="145" y="0"/>
                  <a:pt x="149" y="5"/>
                  <a:pt x="149" y="10"/>
                </a:cubicBezTo>
                <a:cubicBezTo>
                  <a:pt x="149" y="15"/>
                  <a:pt x="145" y="19"/>
                  <a:pt x="139" y="19"/>
                </a:cubicBezTo>
                <a:cubicBezTo>
                  <a:pt x="10" y="19"/>
                  <a:pt x="10" y="19"/>
                  <a:pt x="10" y="19"/>
                </a:cubicBezTo>
                <a:cubicBezTo>
                  <a:pt x="4" y="19"/>
                  <a:pt x="0" y="15"/>
                  <a:pt x="0" y="10"/>
                </a:cubicBezTo>
                <a:cubicBezTo>
                  <a:pt x="0" y="5"/>
                  <a:pt x="4" y="0"/>
                  <a:pt x="10" y="0"/>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141">
              <a:defRPr/>
            </a:pPr>
            <a:endParaRPr lang="en-US" kern="0" dirty="0">
              <a:solidFill>
                <a:srgbClr val="282828"/>
              </a:solidFill>
              <a:latin typeface="CiscoSansTT ExtraLight"/>
            </a:endParaRPr>
          </a:p>
        </p:txBody>
      </p:sp>
      <p:sp>
        <p:nvSpPr>
          <p:cNvPr id="1015" name="Rounded Rectangle 1014"/>
          <p:cNvSpPr/>
          <p:nvPr/>
        </p:nvSpPr>
        <p:spPr>
          <a:xfrm>
            <a:off x="2661894" y="3342993"/>
            <a:ext cx="493760" cy="325131"/>
          </a:xfrm>
          <a:prstGeom prst="roundRect">
            <a:avLst>
              <a:gd name="adj" fmla="val 4949"/>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grpSp>
        <p:nvGrpSpPr>
          <p:cNvPr id="1016" name="Group 1015"/>
          <p:cNvGrpSpPr/>
          <p:nvPr/>
        </p:nvGrpSpPr>
        <p:grpSpPr>
          <a:xfrm>
            <a:off x="2769450" y="3350127"/>
            <a:ext cx="278648" cy="300989"/>
            <a:chOff x="5302" y="3195244"/>
            <a:chExt cx="453533" cy="489895"/>
          </a:xfrm>
        </p:grpSpPr>
        <p:sp>
          <p:nvSpPr>
            <p:cNvPr id="1017" name="Freeform 8"/>
            <p:cNvSpPr>
              <a:spLocks noEditPoints="1"/>
            </p:cNvSpPr>
            <p:nvPr/>
          </p:nvSpPr>
          <p:spPr bwMode="auto">
            <a:xfrm>
              <a:off x="165170" y="3195244"/>
              <a:ext cx="139527" cy="140386"/>
            </a:xfrm>
            <a:custGeom>
              <a:avLst/>
              <a:gdLst>
                <a:gd name="T0" fmla="*/ 88 w 214"/>
                <a:gd name="T1" fmla="*/ 32 h 216"/>
                <a:gd name="T2" fmla="*/ 88 w 214"/>
                <a:gd name="T3" fmla="*/ 16 h 216"/>
                <a:gd name="T4" fmla="*/ 105 w 214"/>
                <a:gd name="T5" fmla="*/ 0 h 216"/>
                <a:gd name="T6" fmla="*/ 126 w 214"/>
                <a:gd name="T7" fmla="*/ 16 h 216"/>
                <a:gd name="T8" fmla="*/ 127 w 214"/>
                <a:gd name="T9" fmla="*/ 43 h 216"/>
                <a:gd name="T10" fmla="*/ 129 w 214"/>
                <a:gd name="T11" fmla="*/ 48 h 216"/>
                <a:gd name="T12" fmla="*/ 138 w 214"/>
                <a:gd name="T13" fmla="*/ 47 h 216"/>
                <a:gd name="T14" fmla="*/ 153 w 214"/>
                <a:gd name="T15" fmla="*/ 32 h 216"/>
                <a:gd name="T16" fmla="*/ 185 w 214"/>
                <a:gd name="T17" fmla="*/ 32 h 216"/>
                <a:gd name="T18" fmla="*/ 184 w 214"/>
                <a:gd name="T19" fmla="*/ 63 h 216"/>
                <a:gd name="T20" fmla="*/ 168 w 214"/>
                <a:gd name="T21" fmla="*/ 79 h 216"/>
                <a:gd name="T22" fmla="*/ 167 w 214"/>
                <a:gd name="T23" fmla="*/ 85 h 216"/>
                <a:gd name="T24" fmla="*/ 172 w 214"/>
                <a:gd name="T25" fmla="*/ 88 h 216"/>
                <a:gd name="T26" fmla="*/ 195 w 214"/>
                <a:gd name="T27" fmla="*/ 88 h 216"/>
                <a:gd name="T28" fmla="*/ 214 w 214"/>
                <a:gd name="T29" fmla="*/ 111 h 216"/>
                <a:gd name="T30" fmla="*/ 193 w 214"/>
                <a:gd name="T31" fmla="*/ 129 h 216"/>
                <a:gd name="T32" fmla="*/ 173 w 214"/>
                <a:gd name="T33" fmla="*/ 129 h 216"/>
                <a:gd name="T34" fmla="*/ 169 w 214"/>
                <a:gd name="T35" fmla="*/ 131 h 216"/>
                <a:gd name="T36" fmla="*/ 169 w 214"/>
                <a:gd name="T37" fmla="*/ 138 h 216"/>
                <a:gd name="T38" fmla="*/ 184 w 214"/>
                <a:gd name="T39" fmla="*/ 154 h 216"/>
                <a:gd name="T40" fmla="*/ 185 w 214"/>
                <a:gd name="T41" fmla="*/ 185 h 216"/>
                <a:gd name="T42" fmla="*/ 153 w 214"/>
                <a:gd name="T43" fmla="*/ 185 h 216"/>
                <a:gd name="T44" fmla="*/ 140 w 214"/>
                <a:gd name="T45" fmla="*/ 171 h 216"/>
                <a:gd name="T46" fmla="*/ 135 w 214"/>
                <a:gd name="T47" fmla="*/ 170 h 216"/>
                <a:gd name="T48" fmla="*/ 127 w 214"/>
                <a:gd name="T49" fmla="*/ 183 h 216"/>
                <a:gd name="T50" fmla="*/ 127 w 214"/>
                <a:gd name="T51" fmla="*/ 197 h 216"/>
                <a:gd name="T52" fmla="*/ 105 w 214"/>
                <a:gd name="T53" fmla="*/ 216 h 216"/>
                <a:gd name="T54" fmla="*/ 88 w 214"/>
                <a:gd name="T55" fmla="*/ 197 h 216"/>
                <a:gd name="T56" fmla="*/ 88 w 214"/>
                <a:gd name="T57" fmla="*/ 178 h 216"/>
                <a:gd name="T58" fmla="*/ 85 w 214"/>
                <a:gd name="T59" fmla="*/ 173 h 216"/>
                <a:gd name="T60" fmla="*/ 70 w 214"/>
                <a:gd name="T61" fmla="*/ 176 h 216"/>
                <a:gd name="T62" fmla="*/ 61 w 214"/>
                <a:gd name="T63" fmla="*/ 185 h 216"/>
                <a:gd name="T64" fmla="*/ 29 w 214"/>
                <a:gd name="T65" fmla="*/ 185 h 216"/>
                <a:gd name="T66" fmla="*/ 30 w 214"/>
                <a:gd name="T67" fmla="*/ 154 h 216"/>
                <a:gd name="T68" fmla="*/ 44 w 214"/>
                <a:gd name="T69" fmla="*/ 140 h 216"/>
                <a:gd name="T70" fmla="*/ 43 w 214"/>
                <a:gd name="T71" fmla="*/ 131 h 216"/>
                <a:gd name="T72" fmla="*/ 39 w 214"/>
                <a:gd name="T73" fmla="*/ 129 h 216"/>
                <a:gd name="T74" fmla="*/ 20 w 214"/>
                <a:gd name="T75" fmla="*/ 129 h 216"/>
                <a:gd name="T76" fmla="*/ 1 w 214"/>
                <a:gd name="T77" fmla="*/ 112 h 216"/>
                <a:gd name="T78" fmla="*/ 6 w 214"/>
                <a:gd name="T79" fmla="*/ 94 h 216"/>
                <a:gd name="T80" fmla="*/ 20 w 214"/>
                <a:gd name="T81" fmla="*/ 88 h 216"/>
                <a:gd name="T82" fmla="*/ 40 w 214"/>
                <a:gd name="T83" fmla="*/ 88 h 216"/>
                <a:gd name="T84" fmla="*/ 46 w 214"/>
                <a:gd name="T85" fmla="*/ 82 h 216"/>
                <a:gd name="T86" fmla="*/ 44 w 214"/>
                <a:gd name="T87" fmla="*/ 77 h 216"/>
                <a:gd name="T88" fmla="*/ 30 w 214"/>
                <a:gd name="T89" fmla="*/ 62 h 216"/>
                <a:gd name="T90" fmla="*/ 25 w 214"/>
                <a:gd name="T91" fmla="*/ 40 h 216"/>
                <a:gd name="T92" fmla="*/ 44 w 214"/>
                <a:gd name="T93" fmla="*/ 25 h 216"/>
                <a:gd name="T94" fmla="*/ 61 w 214"/>
                <a:gd name="T95" fmla="*/ 32 h 216"/>
                <a:gd name="T96" fmla="*/ 77 w 214"/>
                <a:gd name="T97" fmla="*/ 48 h 216"/>
                <a:gd name="T98" fmla="*/ 85 w 214"/>
                <a:gd name="T99" fmla="*/ 48 h 216"/>
                <a:gd name="T100" fmla="*/ 87 w 214"/>
                <a:gd name="T101" fmla="*/ 44 h 216"/>
                <a:gd name="T102" fmla="*/ 88 w 214"/>
                <a:gd name="T103" fmla="*/ 32 h 216"/>
                <a:gd name="T104" fmla="*/ 107 w 214"/>
                <a:gd name="T105" fmla="*/ 75 h 216"/>
                <a:gd name="T106" fmla="*/ 74 w 214"/>
                <a:gd name="T107" fmla="*/ 108 h 216"/>
                <a:gd name="T108" fmla="*/ 107 w 214"/>
                <a:gd name="T109" fmla="*/ 141 h 216"/>
                <a:gd name="T110" fmla="*/ 140 w 214"/>
                <a:gd name="T111" fmla="*/ 108 h 216"/>
                <a:gd name="T112" fmla="*/ 107 w 214"/>
                <a:gd name="T11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4" h="216">
                  <a:moveTo>
                    <a:pt x="88" y="32"/>
                  </a:moveTo>
                  <a:cubicBezTo>
                    <a:pt x="88" y="27"/>
                    <a:pt x="87" y="22"/>
                    <a:pt x="88" y="16"/>
                  </a:cubicBezTo>
                  <a:cubicBezTo>
                    <a:pt x="90" y="7"/>
                    <a:pt x="97" y="0"/>
                    <a:pt x="105" y="0"/>
                  </a:cubicBezTo>
                  <a:cubicBezTo>
                    <a:pt x="116" y="0"/>
                    <a:pt x="124" y="6"/>
                    <a:pt x="126" y="16"/>
                  </a:cubicBezTo>
                  <a:cubicBezTo>
                    <a:pt x="128" y="25"/>
                    <a:pt x="126" y="34"/>
                    <a:pt x="127" y="43"/>
                  </a:cubicBezTo>
                  <a:cubicBezTo>
                    <a:pt x="127" y="45"/>
                    <a:pt x="126" y="48"/>
                    <a:pt x="129" y="48"/>
                  </a:cubicBezTo>
                  <a:cubicBezTo>
                    <a:pt x="132" y="49"/>
                    <a:pt x="135" y="51"/>
                    <a:pt x="138" y="47"/>
                  </a:cubicBezTo>
                  <a:cubicBezTo>
                    <a:pt x="142" y="42"/>
                    <a:pt x="148" y="37"/>
                    <a:pt x="153" y="32"/>
                  </a:cubicBezTo>
                  <a:cubicBezTo>
                    <a:pt x="163" y="23"/>
                    <a:pt x="176" y="23"/>
                    <a:pt x="185" y="32"/>
                  </a:cubicBezTo>
                  <a:cubicBezTo>
                    <a:pt x="194" y="41"/>
                    <a:pt x="194" y="53"/>
                    <a:pt x="184" y="63"/>
                  </a:cubicBezTo>
                  <a:cubicBezTo>
                    <a:pt x="179" y="68"/>
                    <a:pt x="174" y="74"/>
                    <a:pt x="168" y="79"/>
                  </a:cubicBezTo>
                  <a:cubicBezTo>
                    <a:pt x="166" y="81"/>
                    <a:pt x="166" y="83"/>
                    <a:pt x="167" y="85"/>
                  </a:cubicBezTo>
                  <a:cubicBezTo>
                    <a:pt x="168" y="88"/>
                    <a:pt x="170" y="88"/>
                    <a:pt x="172" y="88"/>
                  </a:cubicBezTo>
                  <a:cubicBezTo>
                    <a:pt x="180" y="88"/>
                    <a:pt x="187" y="87"/>
                    <a:pt x="195" y="88"/>
                  </a:cubicBezTo>
                  <a:cubicBezTo>
                    <a:pt x="207" y="89"/>
                    <a:pt x="214" y="99"/>
                    <a:pt x="214" y="111"/>
                  </a:cubicBezTo>
                  <a:cubicBezTo>
                    <a:pt x="213" y="121"/>
                    <a:pt x="204" y="128"/>
                    <a:pt x="193" y="129"/>
                  </a:cubicBezTo>
                  <a:cubicBezTo>
                    <a:pt x="186" y="129"/>
                    <a:pt x="179" y="129"/>
                    <a:pt x="173" y="129"/>
                  </a:cubicBezTo>
                  <a:cubicBezTo>
                    <a:pt x="171" y="129"/>
                    <a:pt x="169" y="128"/>
                    <a:pt x="169" y="131"/>
                  </a:cubicBezTo>
                  <a:cubicBezTo>
                    <a:pt x="168" y="133"/>
                    <a:pt x="166" y="136"/>
                    <a:pt x="169" y="138"/>
                  </a:cubicBezTo>
                  <a:cubicBezTo>
                    <a:pt x="174" y="143"/>
                    <a:pt x="179" y="149"/>
                    <a:pt x="184" y="154"/>
                  </a:cubicBezTo>
                  <a:cubicBezTo>
                    <a:pt x="193" y="163"/>
                    <a:pt x="194" y="176"/>
                    <a:pt x="185" y="185"/>
                  </a:cubicBezTo>
                  <a:cubicBezTo>
                    <a:pt x="176" y="194"/>
                    <a:pt x="163" y="194"/>
                    <a:pt x="153" y="185"/>
                  </a:cubicBezTo>
                  <a:cubicBezTo>
                    <a:pt x="149" y="180"/>
                    <a:pt x="144" y="176"/>
                    <a:pt x="140" y="171"/>
                  </a:cubicBezTo>
                  <a:cubicBezTo>
                    <a:pt x="138" y="170"/>
                    <a:pt x="137" y="169"/>
                    <a:pt x="135" y="170"/>
                  </a:cubicBezTo>
                  <a:cubicBezTo>
                    <a:pt x="127" y="174"/>
                    <a:pt x="127" y="174"/>
                    <a:pt x="127" y="183"/>
                  </a:cubicBezTo>
                  <a:cubicBezTo>
                    <a:pt x="127" y="188"/>
                    <a:pt x="127" y="193"/>
                    <a:pt x="127" y="197"/>
                  </a:cubicBezTo>
                  <a:cubicBezTo>
                    <a:pt x="127" y="208"/>
                    <a:pt x="117" y="216"/>
                    <a:pt x="105" y="216"/>
                  </a:cubicBezTo>
                  <a:cubicBezTo>
                    <a:pt x="96" y="216"/>
                    <a:pt x="88" y="207"/>
                    <a:pt x="88" y="197"/>
                  </a:cubicBezTo>
                  <a:cubicBezTo>
                    <a:pt x="87" y="191"/>
                    <a:pt x="87" y="184"/>
                    <a:pt x="88" y="178"/>
                  </a:cubicBezTo>
                  <a:cubicBezTo>
                    <a:pt x="88" y="175"/>
                    <a:pt x="87" y="174"/>
                    <a:pt x="85" y="173"/>
                  </a:cubicBezTo>
                  <a:cubicBezTo>
                    <a:pt x="78" y="169"/>
                    <a:pt x="74" y="171"/>
                    <a:pt x="70" y="176"/>
                  </a:cubicBezTo>
                  <a:cubicBezTo>
                    <a:pt x="67" y="179"/>
                    <a:pt x="64" y="182"/>
                    <a:pt x="61" y="185"/>
                  </a:cubicBezTo>
                  <a:cubicBezTo>
                    <a:pt x="52" y="194"/>
                    <a:pt x="38" y="194"/>
                    <a:pt x="29" y="185"/>
                  </a:cubicBezTo>
                  <a:cubicBezTo>
                    <a:pt x="21" y="176"/>
                    <a:pt x="21" y="163"/>
                    <a:pt x="30" y="154"/>
                  </a:cubicBezTo>
                  <a:cubicBezTo>
                    <a:pt x="34" y="149"/>
                    <a:pt x="39" y="145"/>
                    <a:pt x="44" y="140"/>
                  </a:cubicBezTo>
                  <a:cubicBezTo>
                    <a:pt x="48" y="137"/>
                    <a:pt x="43" y="134"/>
                    <a:pt x="43" y="131"/>
                  </a:cubicBezTo>
                  <a:cubicBezTo>
                    <a:pt x="43" y="128"/>
                    <a:pt x="41" y="129"/>
                    <a:pt x="39" y="129"/>
                  </a:cubicBezTo>
                  <a:cubicBezTo>
                    <a:pt x="32" y="129"/>
                    <a:pt x="26" y="128"/>
                    <a:pt x="20" y="129"/>
                  </a:cubicBezTo>
                  <a:cubicBezTo>
                    <a:pt x="12" y="130"/>
                    <a:pt x="2" y="122"/>
                    <a:pt x="1" y="112"/>
                  </a:cubicBezTo>
                  <a:cubicBezTo>
                    <a:pt x="0" y="106"/>
                    <a:pt x="2" y="99"/>
                    <a:pt x="6" y="94"/>
                  </a:cubicBezTo>
                  <a:cubicBezTo>
                    <a:pt x="10" y="90"/>
                    <a:pt x="14" y="88"/>
                    <a:pt x="20" y="88"/>
                  </a:cubicBezTo>
                  <a:cubicBezTo>
                    <a:pt x="26" y="88"/>
                    <a:pt x="33" y="87"/>
                    <a:pt x="40" y="88"/>
                  </a:cubicBezTo>
                  <a:cubicBezTo>
                    <a:pt x="45" y="88"/>
                    <a:pt x="44" y="84"/>
                    <a:pt x="46" y="82"/>
                  </a:cubicBezTo>
                  <a:cubicBezTo>
                    <a:pt x="48" y="80"/>
                    <a:pt x="46" y="78"/>
                    <a:pt x="44" y="77"/>
                  </a:cubicBezTo>
                  <a:cubicBezTo>
                    <a:pt x="39" y="72"/>
                    <a:pt x="34" y="67"/>
                    <a:pt x="30" y="62"/>
                  </a:cubicBezTo>
                  <a:cubicBezTo>
                    <a:pt x="23" y="56"/>
                    <a:pt x="21" y="48"/>
                    <a:pt x="25" y="40"/>
                  </a:cubicBezTo>
                  <a:cubicBezTo>
                    <a:pt x="28" y="31"/>
                    <a:pt x="35" y="26"/>
                    <a:pt x="44" y="25"/>
                  </a:cubicBezTo>
                  <a:cubicBezTo>
                    <a:pt x="51" y="25"/>
                    <a:pt x="56" y="27"/>
                    <a:pt x="61" y="32"/>
                  </a:cubicBezTo>
                  <a:cubicBezTo>
                    <a:pt x="66" y="37"/>
                    <a:pt x="72" y="42"/>
                    <a:pt x="77" y="48"/>
                  </a:cubicBezTo>
                  <a:cubicBezTo>
                    <a:pt x="80" y="51"/>
                    <a:pt x="83" y="48"/>
                    <a:pt x="85" y="48"/>
                  </a:cubicBezTo>
                  <a:cubicBezTo>
                    <a:pt x="88" y="47"/>
                    <a:pt x="87" y="45"/>
                    <a:pt x="87" y="44"/>
                  </a:cubicBezTo>
                  <a:cubicBezTo>
                    <a:pt x="88" y="40"/>
                    <a:pt x="88" y="36"/>
                    <a:pt x="88" y="32"/>
                  </a:cubicBezTo>
                  <a:close/>
                  <a:moveTo>
                    <a:pt x="107" y="75"/>
                  </a:moveTo>
                  <a:cubicBezTo>
                    <a:pt x="89" y="75"/>
                    <a:pt x="74" y="90"/>
                    <a:pt x="74" y="108"/>
                  </a:cubicBezTo>
                  <a:cubicBezTo>
                    <a:pt x="74" y="126"/>
                    <a:pt x="89" y="141"/>
                    <a:pt x="107" y="141"/>
                  </a:cubicBezTo>
                  <a:cubicBezTo>
                    <a:pt x="125" y="142"/>
                    <a:pt x="140" y="126"/>
                    <a:pt x="140" y="108"/>
                  </a:cubicBezTo>
                  <a:cubicBezTo>
                    <a:pt x="140" y="90"/>
                    <a:pt x="126" y="75"/>
                    <a:pt x="107" y="75"/>
                  </a:cubicBezTo>
                  <a:close/>
                </a:path>
              </a:pathLst>
            </a:custGeom>
            <a:solidFill>
              <a:srgbClr val="0ABB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18" name="Freeform 9"/>
            <p:cNvSpPr>
              <a:spLocks/>
            </p:cNvSpPr>
            <p:nvPr/>
          </p:nvSpPr>
          <p:spPr bwMode="auto">
            <a:xfrm>
              <a:off x="342229" y="3349955"/>
              <a:ext cx="116606" cy="114601"/>
            </a:xfrm>
            <a:custGeom>
              <a:avLst/>
              <a:gdLst>
                <a:gd name="T0" fmla="*/ 89 w 179"/>
                <a:gd name="T1" fmla="*/ 176 h 176"/>
                <a:gd name="T2" fmla="*/ 58 w 179"/>
                <a:gd name="T3" fmla="*/ 176 h 176"/>
                <a:gd name="T4" fmla="*/ 50 w 179"/>
                <a:gd name="T5" fmla="*/ 172 h 176"/>
                <a:gd name="T6" fmla="*/ 35 w 179"/>
                <a:gd name="T7" fmla="*/ 154 h 176"/>
                <a:gd name="T8" fmla="*/ 4 w 179"/>
                <a:gd name="T9" fmla="*/ 104 h 176"/>
                <a:gd name="T10" fmla="*/ 21 w 179"/>
                <a:gd name="T11" fmla="*/ 40 h 176"/>
                <a:gd name="T12" fmla="*/ 111 w 179"/>
                <a:gd name="T13" fmla="*/ 9 h 176"/>
                <a:gd name="T14" fmla="*/ 175 w 179"/>
                <a:gd name="T15" fmla="*/ 79 h 176"/>
                <a:gd name="T16" fmla="*/ 157 w 179"/>
                <a:gd name="T17" fmla="*/ 140 h 176"/>
                <a:gd name="T18" fmla="*/ 141 w 179"/>
                <a:gd name="T19" fmla="*/ 156 h 176"/>
                <a:gd name="T20" fmla="*/ 128 w 179"/>
                <a:gd name="T21" fmla="*/ 172 h 176"/>
                <a:gd name="T22" fmla="*/ 121 w 179"/>
                <a:gd name="T23" fmla="*/ 176 h 176"/>
                <a:gd name="T24" fmla="*/ 89 w 179"/>
                <a:gd name="T25"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76">
                  <a:moveTo>
                    <a:pt x="89" y="176"/>
                  </a:moveTo>
                  <a:cubicBezTo>
                    <a:pt x="79" y="176"/>
                    <a:pt x="69" y="176"/>
                    <a:pt x="58" y="176"/>
                  </a:cubicBezTo>
                  <a:cubicBezTo>
                    <a:pt x="55" y="176"/>
                    <a:pt x="52" y="175"/>
                    <a:pt x="50" y="172"/>
                  </a:cubicBezTo>
                  <a:cubicBezTo>
                    <a:pt x="47" y="165"/>
                    <a:pt x="41" y="159"/>
                    <a:pt x="35" y="154"/>
                  </a:cubicBezTo>
                  <a:cubicBezTo>
                    <a:pt x="20" y="140"/>
                    <a:pt x="8" y="124"/>
                    <a:pt x="4" y="104"/>
                  </a:cubicBezTo>
                  <a:cubicBezTo>
                    <a:pt x="0" y="81"/>
                    <a:pt x="6" y="59"/>
                    <a:pt x="21" y="40"/>
                  </a:cubicBezTo>
                  <a:cubicBezTo>
                    <a:pt x="44" y="11"/>
                    <a:pt x="75" y="0"/>
                    <a:pt x="111" y="9"/>
                  </a:cubicBezTo>
                  <a:cubicBezTo>
                    <a:pt x="147" y="18"/>
                    <a:pt x="168" y="42"/>
                    <a:pt x="175" y="79"/>
                  </a:cubicBezTo>
                  <a:cubicBezTo>
                    <a:pt x="179" y="102"/>
                    <a:pt x="172" y="122"/>
                    <a:pt x="157" y="140"/>
                  </a:cubicBezTo>
                  <a:cubicBezTo>
                    <a:pt x="153" y="146"/>
                    <a:pt x="147" y="151"/>
                    <a:pt x="141" y="156"/>
                  </a:cubicBezTo>
                  <a:cubicBezTo>
                    <a:pt x="135" y="161"/>
                    <a:pt x="132" y="167"/>
                    <a:pt x="128" y="172"/>
                  </a:cubicBezTo>
                  <a:cubicBezTo>
                    <a:pt x="127" y="175"/>
                    <a:pt x="124" y="176"/>
                    <a:pt x="121" y="176"/>
                  </a:cubicBezTo>
                  <a:cubicBezTo>
                    <a:pt x="111" y="176"/>
                    <a:pt x="100" y="176"/>
                    <a:pt x="89" y="176"/>
                  </a:cubicBezTo>
                  <a:close/>
                </a:path>
              </a:pathLst>
            </a:custGeom>
            <a:solidFill>
              <a:srgbClr val="FA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19" name="Freeform 10"/>
            <p:cNvSpPr>
              <a:spLocks/>
            </p:cNvSpPr>
            <p:nvPr/>
          </p:nvSpPr>
          <p:spPr bwMode="auto">
            <a:xfrm>
              <a:off x="5302" y="3359696"/>
              <a:ext cx="133224" cy="133510"/>
            </a:xfrm>
            <a:custGeom>
              <a:avLst/>
              <a:gdLst>
                <a:gd name="T0" fmla="*/ 192 w 204"/>
                <a:gd name="T1" fmla="*/ 51 h 205"/>
                <a:gd name="T2" fmla="*/ 204 w 204"/>
                <a:gd name="T3" fmla="*/ 99 h 205"/>
                <a:gd name="T4" fmla="*/ 128 w 204"/>
                <a:gd name="T5" fmla="*/ 194 h 205"/>
                <a:gd name="T6" fmla="*/ 12 w 204"/>
                <a:gd name="T7" fmla="*/ 119 h 205"/>
                <a:gd name="T8" fmla="*/ 94 w 204"/>
                <a:gd name="T9" fmla="*/ 3 h 205"/>
                <a:gd name="T10" fmla="*/ 157 w 204"/>
                <a:gd name="T11" fmla="*/ 16 h 205"/>
                <a:gd name="T12" fmla="*/ 156 w 204"/>
                <a:gd name="T13" fmla="*/ 18 h 205"/>
                <a:gd name="T14" fmla="*/ 109 w 204"/>
                <a:gd name="T15" fmla="*/ 87 h 205"/>
                <a:gd name="T16" fmla="*/ 102 w 204"/>
                <a:gd name="T17" fmla="*/ 87 h 205"/>
                <a:gd name="T18" fmla="*/ 85 w 204"/>
                <a:gd name="T19" fmla="*/ 62 h 205"/>
                <a:gd name="T20" fmla="*/ 59 w 204"/>
                <a:gd name="T21" fmla="*/ 53 h 205"/>
                <a:gd name="T22" fmla="*/ 46 w 204"/>
                <a:gd name="T23" fmla="*/ 91 h 205"/>
                <a:gd name="T24" fmla="*/ 86 w 204"/>
                <a:gd name="T25" fmla="*/ 148 h 205"/>
                <a:gd name="T26" fmla="*/ 127 w 204"/>
                <a:gd name="T27" fmla="*/ 147 h 205"/>
                <a:gd name="T28" fmla="*/ 153 w 204"/>
                <a:gd name="T29" fmla="*/ 108 h 205"/>
                <a:gd name="T30" fmla="*/ 192 w 204"/>
                <a:gd name="T31"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205">
                  <a:moveTo>
                    <a:pt x="192" y="51"/>
                  </a:moveTo>
                  <a:cubicBezTo>
                    <a:pt x="200" y="66"/>
                    <a:pt x="204" y="82"/>
                    <a:pt x="204" y="99"/>
                  </a:cubicBezTo>
                  <a:cubicBezTo>
                    <a:pt x="204" y="145"/>
                    <a:pt x="173" y="184"/>
                    <a:pt x="128" y="194"/>
                  </a:cubicBezTo>
                  <a:cubicBezTo>
                    <a:pt x="75" y="205"/>
                    <a:pt x="23" y="172"/>
                    <a:pt x="12" y="119"/>
                  </a:cubicBezTo>
                  <a:cubicBezTo>
                    <a:pt x="0" y="64"/>
                    <a:pt x="38" y="10"/>
                    <a:pt x="94" y="3"/>
                  </a:cubicBezTo>
                  <a:cubicBezTo>
                    <a:pt x="117" y="0"/>
                    <a:pt x="138" y="4"/>
                    <a:pt x="157" y="16"/>
                  </a:cubicBezTo>
                  <a:cubicBezTo>
                    <a:pt x="157" y="16"/>
                    <a:pt x="156" y="17"/>
                    <a:pt x="156" y="18"/>
                  </a:cubicBezTo>
                  <a:cubicBezTo>
                    <a:pt x="140" y="41"/>
                    <a:pt x="125" y="64"/>
                    <a:pt x="109" y="87"/>
                  </a:cubicBezTo>
                  <a:cubicBezTo>
                    <a:pt x="106" y="92"/>
                    <a:pt x="106" y="92"/>
                    <a:pt x="102" y="87"/>
                  </a:cubicBezTo>
                  <a:cubicBezTo>
                    <a:pt x="96" y="78"/>
                    <a:pt x="91" y="70"/>
                    <a:pt x="85" y="62"/>
                  </a:cubicBezTo>
                  <a:cubicBezTo>
                    <a:pt x="79" y="54"/>
                    <a:pt x="69" y="50"/>
                    <a:pt x="59" y="53"/>
                  </a:cubicBezTo>
                  <a:cubicBezTo>
                    <a:pt x="43" y="58"/>
                    <a:pt x="36" y="76"/>
                    <a:pt x="46" y="91"/>
                  </a:cubicBezTo>
                  <a:cubicBezTo>
                    <a:pt x="59" y="110"/>
                    <a:pt x="73" y="129"/>
                    <a:pt x="86" y="148"/>
                  </a:cubicBezTo>
                  <a:cubicBezTo>
                    <a:pt x="96" y="162"/>
                    <a:pt x="117" y="162"/>
                    <a:pt x="127" y="147"/>
                  </a:cubicBezTo>
                  <a:cubicBezTo>
                    <a:pt x="136" y="134"/>
                    <a:pt x="145" y="121"/>
                    <a:pt x="153" y="108"/>
                  </a:cubicBezTo>
                  <a:cubicBezTo>
                    <a:pt x="166" y="89"/>
                    <a:pt x="179" y="70"/>
                    <a:pt x="192" y="51"/>
                  </a:cubicBezTo>
                  <a:close/>
                </a:path>
              </a:pathLst>
            </a:custGeom>
            <a:solidFill>
              <a:srgbClr val="76C0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0" name="Freeform 12"/>
            <p:cNvSpPr>
              <a:spLocks/>
            </p:cNvSpPr>
            <p:nvPr/>
          </p:nvSpPr>
          <p:spPr bwMode="auto">
            <a:xfrm>
              <a:off x="28795" y="3360556"/>
              <a:ext cx="112309" cy="104860"/>
            </a:xfrm>
            <a:custGeom>
              <a:avLst/>
              <a:gdLst>
                <a:gd name="T0" fmla="*/ 156 w 172"/>
                <a:gd name="T1" fmla="*/ 50 h 161"/>
                <a:gd name="T2" fmla="*/ 117 w 172"/>
                <a:gd name="T3" fmla="*/ 107 h 161"/>
                <a:gd name="T4" fmla="*/ 91 w 172"/>
                <a:gd name="T5" fmla="*/ 146 h 161"/>
                <a:gd name="T6" fmla="*/ 50 w 172"/>
                <a:gd name="T7" fmla="*/ 147 h 161"/>
                <a:gd name="T8" fmla="*/ 10 w 172"/>
                <a:gd name="T9" fmla="*/ 90 h 161"/>
                <a:gd name="T10" fmla="*/ 23 w 172"/>
                <a:gd name="T11" fmla="*/ 52 h 161"/>
                <a:gd name="T12" fmla="*/ 49 w 172"/>
                <a:gd name="T13" fmla="*/ 61 h 161"/>
                <a:gd name="T14" fmla="*/ 66 w 172"/>
                <a:gd name="T15" fmla="*/ 86 h 161"/>
                <a:gd name="T16" fmla="*/ 73 w 172"/>
                <a:gd name="T17" fmla="*/ 86 h 161"/>
                <a:gd name="T18" fmla="*/ 120 w 172"/>
                <a:gd name="T19" fmla="*/ 17 h 161"/>
                <a:gd name="T20" fmla="*/ 121 w 172"/>
                <a:gd name="T21" fmla="*/ 15 h 161"/>
                <a:gd name="T22" fmla="*/ 149 w 172"/>
                <a:gd name="T23" fmla="*/ 3 h 161"/>
                <a:gd name="T24" fmla="*/ 163 w 172"/>
                <a:gd name="T25" fmla="*/ 39 h 161"/>
                <a:gd name="T26" fmla="*/ 156 w 172"/>
                <a:gd name="T27" fmla="*/ 5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2" h="161">
                  <a:moveTo>
                    <a:pt x="156" y="50"/>
                  </a:moveTo>
                  <a:cubicBezTo>
                    <a:pt x="143" y="69"/>
                    <a:pt x="130" y="88"/>
                    <a:pt x="117" y="107"/>
                  </a:cubicBezTo>
                  <a:cubicBezTo>
                    <a:pt x="109" y="120"/>
                    <a:pt x="100" y="133"/>
                    <a:pt x="91" y="146"/>
                  </a:cubicBezTo>
                  <a:cubicBezTo>
                    <a:pt x="81" y="161"/>
                    <a:pt x="60" y="161"/>
                    <a:pt x="50" y="147"/>
                  </a:cubicBezTo>
                  <a:cubicBezTo>
                    <a:pt x="37" y="128"/>
                    <a:pt x="23" y="109"/>
                    <a:pt x="10" y="90"/>
                  </a:cubicBezTo>
                  <a:cubicBezTo>
                    <a:pt x="0" y="75"/>
                    <a:pt x="7" y="57"/>
                    <a:pt x="23" y="52"/>
                  </a:cubicBezTo>
                  <a:cubicBezTo>
                    <a:pt x="33" y="49"/>
                    <a:pt x="43" y="53"/>
                    <a:pt x="49" y="61"/>
                  </a:cubicBezTo>
                  <a:cubicBezTo>
                    <a:pt x="55" y="69"/>
                    <a:pt x="60" y="77"/>
                    <a:pt x="66" y="86"/>
                  </a:cubicBezTo>
                  <a:cubicBezTo>
                    <a:pt x="70" y="91"/>
                    <a:pt x="70" y="91"/>
                    <a:pt x="73" y="86"/>
                  </a:cubicBezTo>
                  <a:cubicBezTo>
                    <a:pt x="89" y="63"/>
                    <a:pt x="104" y="40"/>
                    <a:pt x="120" y="17"/>
                  </a:cubicBezTo>
                  <a:cubicBezTo>
                    <a:pt x="120" y="16"/>
                    <a:pt x="121" y="15"/>
                    <a:pt x="121" y="15"/>
                  </a:cubicBezTo>
                  <a:cubicBezTo>
                    <a:pt x="130" y="4"/>
                    <a:pt x="139" y="0"/>
                    <a:pt x="149" y="3"/>
                  </a:cubicBezTo>
                  <a:cubicBezTo>
                    <a:pt x="165" y="8"/>
                    <a:pt x="172" y="25"/>
                    <a:pt x="163" y="39"/>
                  </a:cubicBezTo>
                  <a:cubicBezTo>
                    <a:pt x="161" y="43"/>
                    <a:pt x="159" y="46"/>
                    <a:pt x="156" y="5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1" name="Freeform 13"/>
            <p:cNvSpPr>
              <a:spLocks/>
            </p:cNvSpPr>
            <p:nvPr/>
          </p:nvSpPr>
          <p:spPr bwMode="auto">
            <a:xfrm>
              <a:off x="376609" y="3471145"/>
              <a:ext cx="49565" cy="6590"/>
            </a:xfrm>
            <a:custGeom>
              <a:avLst/>
              <a:gdLst>
                <a:gd name="T0" fmla="*/ 38 w 76"/>
                <a:gd name="T1" fmla="*/ 10 h 10"/>
                <a:gd name="T2" fmla="*/ 7 w 76"/>
                <a:gd name="T3" fmla="*/ 10 h 10"/>
                <a:gd name="T4" fmla="*/ 1 w 76"/>
                <a:gd name="T5" fmla="*/ 5 h 10"/>
                <a:gd name="T6" fmla="*/ 7 w 76"/>
                <a:gd name="T7" fmla="*/ 0 h 10"/>
                <a:gd name="T8" fmla="*/ 70 w 76"/>
                <a:gd name="T9" fmla="*/ 0 h 10"/>
                <a:gd name="T10" fmla="*/ 76 w 76"/>
                <a:gd name="T11" fmla="*/ 5 h 10"/>
                <a:gd name="T12" fmla="*/ 70 w 76"/>
                <a:gd name="T13" fmla="*/ 10 h 10"/>
                <a:gd name="T14" fmla="*/ 38 w 76"/>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
                  <a:moveTo>
                    <a:pt x="38" y="10"/>
                  </a:moveTo>
                  <a:cubicBezTo>
                    <a:pt x="28" y="10"/>
                    <a:pt x="17" y="10"/>
                    <a:pt x="7" y="10"/>
                  </a:cubicBezTo>
                  <a:cubicBezTo>
                    <a:pt x="3" y="10"/>
                    <a:pt x="0" y="8"/>
                    <a:pt x="1" y="5"/>
                  </a:cubicBezTo>
                  <a:cubicBezTo>
                    <a:pt x="1" y="1"/>
                    <a:pt x="4" y="0"/>
                    <a:pt x="7" y="0"/>
                  </a:cubicBezTo>
                  <a:cubicBezTo>
                    <a:pt x="28" y="0"/>
                    <a:pt x="49" y="0"/>
                    <a:pt x="70" y="0"/>
                  </a:cubicBezTo>
                  <a:cubicBezTo>
                    <a:pt x="74" y="0"/>
                    <a:pt x="76" y="2"/>
                    <a:pt x="76" y="5"/>
                  </a:cubicBezTo>
                  <a:cubicBezTo>
                    <a:pt x="76" y="10"/>
                    <a:pt x="73" y="10"/>
                    <a:pt x="70" y="10"/>
                  </a:cubicBezTo>
                  <a:cubicBezTo>
                    <a:pt x="59" y="10"/>
                    <a:pt x="49" y="10"/>
                    <a:pt x="38" y="1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2" name="Freeform 14"/>
            <p:cNvSpPr>
              <a:spLocks/>
            </p:cNvSpPr>
            <p:nvPr/>
          </p:nvSpPr>
          <p:spPr bwMode="auto">
            <a:xfrm>
              <a:off x="80939" y="3534176"/>
              <a:ext cx="17763" cy="17763"/>
            </a:xfrm>
            <a:custGeom>
              <a:avLst/>
              <a:gdLst>
                <a:gd name="T0" fmla="*/ 0 w 27"/>
                <a:gd name="T1" fmla="*/ 14 h 27"/>
                <a:gd name="T2" fmla="*/ 13 w 27"/>
                <a:gd name="T3" fmla="*/ 0 h 27"/>
                <a:gd name="T4" fmla="*/ 26 w 27"/>
                <a:gd name="T5" fmla="*/ 14 h 27"/>
                <a:gd name="T6" fmla="*/ 13 w 27"/>
                <a:gd name="T7" fmla="*/ 27 h 27"/>
                <a:gd name="T8" fmla="*/ 0 w 27"/>
                <a:gd name="T9" fmla="*/ 14 h 27"/>
              </a:gdLst>
              <a:ahLst/>
              <a:cxnLst>
                <a:cxn ang="0">
                  <a:pos x="T0" y="T1"/>
                </a:cxn>
                <a:cxn ang="0">
                  <a:pos x="T2" y="T3"/>
                </a:cxn>
                <a:cxn ang="0">
                  <a:pos x="T4" y="T5"/>
                </a:cxn>
                <a:cxn ang="0">
                  <a:pos x="T6" y="T7"/>
                </a:cxn>
                <a:cxn ang="0">
                  <a:pos x="T8" y="T9"/>
                </a:cxn>
              </a:cxnLst>
              <a:rect l="0" t="0" r="r" b="b"/>
              <a:pathLst>
                <a:path w="27" h="27">
                  <a:moveTo>
                    <a:pt x="0" y="14"/>
                  </a:moveTo>
                  <a:cubicBezTo>
                    <a:pt x="0" y="6"/>
                    <a:pt x="6" y="0"/>
                    <a:pt x="13" y="0"/>
                  </a:cubicBezTo>
                  <a:cubicBezTo>
                    <a:pt x="20" y="0"/>
                    <a:pt x="27" y="6"/>
                    <a:pt x="26" y="14"/>
                  </a:cubicBezTo>
                  <a:cubicBezTo>
                    <a:pt x="26" y="21"/>
                    <a:pt x="20" y="27"/>
                    <a:pt x="13" y="27"/>
                  </a:cubicBezTo>
                  <a:cubicBezTo>
                    <a:pt x="6" y="27"/>
                    <a:pt x="0" y="21"/>
                    <a:pt x="0" y="1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3" name="Freeform 15"/>
            <p:cNvSpPr>
              <a:spLocks/>
            </p:cNvSpPr>
            <p:nvPr/>
          </p:nvSpPr>
          <p:spPr bwMode="auto">
            <a:xfrm>
              <a:off x="114459" y="3564258"/>
              <a:ext cx="17477" cy="17477"/>
            </a:xfrm>
            <a:custGeom>
              <a:avLst/>
              <a:gdLst>
                <a:gd name="T0" fmla="*/ 14 w 27"/>
                <a:gd name="T1" fmla="*/ 1 h 27"/>
                <a:gd name="T2" fmla="*/ 27 w 27"/>
                <a:gd name="T3" fmla="*/ 14 h 27"/>
                <a:gd name="T4" fmla="*/ 13 w 27"/>
                <a:gd name="T5" fmla="*/ 27 h 27"/>
                <a:gd name="T6" fmla="*/ 0 w 27"/>
                <a:gd name="T7" fmla="*/ 14 h 27"/>
                <a:gd name="T8" fmla="*/ 14 w 27"/>
                <a:gd name="T9" fmla="*/ 1 h 27"/>
              </a:gdLst>
              <a:ahLst/>
              <a:cxnLst>
                <a:cxn ang="0">
                  <a:pos x="T0" y="T1"/>
                </a:cxn>
                <a:cxn ang="0">
                  <a:pos x="T2" y="T3"/>
                </a:cxn>
                <a:cxn ang="0">
                  <a:pos x="T4" y="T5"/>
                </a:cxn>
                <a:cxn ang="0">
                  <a:pos x="T6" y="T7"/>
                </a:cxn>
                <a:cxn ang="0">
                  <a:pos x="T8" y="T9"/>
                </a:cxn>
              </a:cxnLst>
              <a:rect l="0" t="0" r="r" b="b"/>
              <a:pathLst>
                <a:path w="27" h="27">
                  <a:moveTo>
                    <a:pt x="14" y="1"/>
                  </a:moveTo>
                  <a:cubicBezTo>
                    <a:pt x="21" y="1"/>
                    <a:pt x="27" y="7"/>
                    <a:pt x="27" y="14"/>
                  </a:cubicBezTo>
                  <a:cubicBezTo>
                    <a:pt x="27" y="21"/>
                    <a:pt x="21" y="27"/>
                    <a:pt x="13" y="27"/>
                  </a:cubicBezTo>
                  <a:cubicBezTo>
                    <a:pt x="6" y="27"/>
                    <a:pt x="0" y="21"/>
                    <a:pt x="0" y="14"/>
                  </a:cubicBezTo>
                  <a:cubicBezTo>
                    <a:pt x="0" y="6"/>
                    <a:pt x="6" y="0"/>
                    <a:pt x="14" y="1"/>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4" name="Oval 16"/>
            <p:cNvSpPr>
              <a:spLocks noChangeArrowheads="1"/>
            </p:cNvSpPr>
            <p:nvPr/>
          </p:nvSpPr>
          <p:spPr bwMode="auto">
            <a:xfrm>
              <a:off x="120189" y="3266869"/>
              <a:ext cx="16904" cy="16904"/>
            </a:xfrm>
            <a:prstGeom prst="ellipse">
              <a:avLst/>
            </a:pr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5" name="Freeform 17"/>
            <p:cNvSpPr>
              <a:spLocks/>
            </p:cNvSpPr>
            <p:nvPr/>
          </p:nvSpPr>
          <p:spPr bwMode="auto">
            <a:xfrm>
              <a:off x="372598" y="3530451"/>
              <a:ext cx="16904" cy="17477"/>
            </a:xfrm>
            <a:custGeom>
              <a:avLst/>
              <a:gdLst>
                <a:gd name="T0" fmla="*/ 13 w 26"/>
                <a:gd name="T1" fmla="*/ 27 h 27"/>
                <a:gd name="T2" fmla="*/ 0 w 26"/>
                <a:gd name="T3" fmla="*/ 13 h 27"/>
                <a:gd name="T4" fmla="*/ 13 w 26"/>
                <a:gd name="T5" fmla="*/ 0 h 27"/>
                <a:gd name="T6" fmla="*/ 26 w 26"/>
                <a:gd name="T7" fmla="*/ 14 h 27"/>
                <a:gd name="T8" fmla="*/ 13 w 26"/>
                <a:gd name="T9" fmla="*/ 27 h 27"/>
              </a:gdLst>
              <a:ahLst/>
              <a:cxnLst>
                <a:cxn ang="0">
                  <a:pos x="T0" y="T1"/>
                </a:cxn>
                <a:cxn ang="0">
                  <a:pos x="T2" y="T3"/>
                </a:cxn>
                <a:cxn ang="0">
                  <a:pos x="T4" y="T5"/>
                </a:cxn>
                <a:cxn ang="0">
                  <a:pos x="T6" y="T7"/>
                </a:cxn>
                <a:cxn ang="0">
                  <a:pos x="T8" y="T9"/>
                </a:cxn>
              </a:cxnLst>
              <a:rect l="0" t="0" r="r" b="b"/>
              <a:pathLst>
                <a:path w="26" h="27">
                  <a:moveTo>
                    <a:pt x="13" y="27"/>
                  </a:moveTo>
                  <a:cubicBezTo>
                    <a:pt x="6" y="27"/>
                    <a:pt x="0" y="21"/>
                    <a:pt x="0" y="13"/>
                  </a:cubicBezTo>
                  <a:cubicBezTo>
                    <a:pt x="0" y="6"/>
                    <a:pt x="6" y="0"/>
                    <a:pt x="13" y="0"/>
                  </a:cubicBezTo>
                  <a:cubicBezTo>
                    <a:pt x="20" y="0"/>
                    <a:pt x="26" y="6"/>
                    <a:pt x="26" y="14"/>
                  </a:cubicBezTo>
                  <a:cubicBezTo>
                    <a:pt x="26" y="21"/>
                    <a:pt x="20" y="27"/>
                    <a:pt x="13" y="27"/>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6" name="Freeform 18"/>
            <p:cNvSpPr>
              <a:spLocks/>
            </p:cNvSpPr>
            <p:nvPr/>
          </p:nvSpPr>
          <p:spPr bwMode="auto">
            <a:xfrm>
              <a:off x="336785" y="3564258"/>
              <a:ext cx="16904" cy="17477"/>
            </a:xfrm>
            <a:custGeom>
              <a:avLst/>
              <a:gdLst>
                <a:gd name="T0" fmla="*/ 26 w 26"/>
                <a:gd name="T1" fmla="*/ 14 h 27"/>
                <a:gd name="T2" fmla="*/ 13 w 26"/>
                <a:gd name="T3" fmla="*/ 27 h 27"/>
                <a:gd name="T4" fmla="*/ 0 w 26"/>
                <a:gd name="T5" fmla="*/ 14 h 27"/>
                <a:gd name="T6" fmla="*/ 13 w 26"/>
                <a:gd name="T7" fmla="*/ 1 h 27"/>
                <a:gd name="T8" fmla="*/ 26 w 26"/>
                <a:gd name="T9" fmla="*/ 14 h 27"/>
              </a:gdLst>
              <a:ahLst/>
              <a:cxnLst>
                <a:cxn ang="0">
                  <a:pos x="T0" y="T1"/>
                </a:cxn>
                <a:cxn ang="0">
                  <a:pos x="T2" y="T3"/>
                </a:cxn>
                <a:cxn ang="0">
                  <a:pos x="T4" y="T5"/>
                </a:cxn>
                <a:cxn ang="0">
                  <a:pos x="T6" y="T7"/>
                </a:cxn>
                <a:cxn ang="0">
                  <a:pos x="T8" y="T9"/>
                </a:cxn>
              </a:cxnLst>
              <a:rect l="0" t="0" r="r" b="b"/>
              <a:pathLst>
                <a:path w="26" h="27">
                  <a:moveTo>
                    <a:pt x="26" y="14"/>
                  </a:moveTo>
                  <a:cubicBezTo>
                    <a:pt x="26" y="21"/>
                    <a:pt x="21" y="27"/>
                    <a:pt x="13" y="27"/>
                  </a:cubicBezTo>
                  <a:cubicBezTo>
                    <a:pt x="6" y="27"/>
                    <a:pt x="0" y="21"/>
                    <a:pt x="0" y="14"/>
                  </a:cubicBezTo>
                  <a:cubicBezTo>
                    <a:pt x="0" y="7"/>
                    <a:pt x="6" y="1"/>
                    <a:pt x="13" y="1"/>
                  </a:cubicBezTo>
                  <a:cubicBezTo>
                    <a:pt x="20" y="0"/>
                    <a:pt x="26" y="6"/>
                    <a:pt x="26" y="1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7" name="Freeform 19"/>
            <p:cNvSpPr>
              <a:spLocks/>
            </p:cNvSpPr>
            <p:nvPr/>
          </p:nvSpPr>
          <p:spPr bwMode="auto">
            <a:xfrm>
              <a:off x="369446" y="3305261"/>
              <a:ext cx="17477" cy="16904"/>
            </a:xfrm>
            <a:custGeom>
              <a:avLst/>
              <a:gdLst>
                <a:gd name="T0" fmla="*/ 14 w 27"/>
                <a:gd name="T1" fmla="*/ 0 h 26"/>
                <a:gd name="T2" fmla="*/ 27 w 27"/>
                <a:gd name="T3" fmla="*/ 13 h 26"/>
                <a:gd name="T4" fmla="*/ 14 w 27"/>
                <a:gd name="T5" fmla="*/ 26 h 26"/>
                <a:gd name="T6" fmla="*/ 0 w 27"/>
                <a:gd name="T7" fmla="*/ 13 h 26"/>
                <a:gd name="T8" fmla="*/ 14 w 27"/>
                <a:gd name="T9" fmla="*/ 0 h 26"/>
              </a:gdLst>
              <a:ahLst/>
              <a:cxnLst>
                <a:cxn ang="0">
                  <a:pos x="T0" y="T1"/>
                </a:cxn>
                <a:cxn ang="0">
                  <a:pos x="T2" y="T3"/>
                </a:cxn>
                <a:cxn ang="0">
                  <a:pos x="T4" y="T5"/>
                </a:cxn>
                <a:cxn ang="0">
                  <a:pos x="T6" y="T7"/>
                </a:cxn>
                <a:cxn ang="0">
                  <a:pos x="T8" y="T9"/>
                </a:cxn>
              </a:cxnLst>
              <a:rect l="0" t="0" r="r" b="b"/>
              <a:pathLst>
                <a:path w="27" h="26">
                  <a:moveTo>
                    <a:pt x="14" y="0"/>
                  </a:moveTo>
                  <a:cubicBezTo>
                    <a:pt x="21" y="0"/>
                    <a:pt x="27" y="5"/>
                    <a:pt x="27" y="13"/>
                  </a:cubicBezTo>
                  <a:cubicBezTo>
                    <a:pt x="27" y="20"/>
                    <a:pt x="21" y="26"/>
                    <a:pt x="14" y="26"/>
                  </a:cubicBezTo>
                  <a:cubicBezTo>
                    <a:pt x="6" y="26"/>
                    <a:pt x="0" y="20"/>
                    <a:pt x="0" y="13"/>
                  </a:cubicBezTo>
                  <a:cubicBezTo>
                    <a:pt x="1" y="6"/>
                    <a:pt x="6" y="0"/>
                    <a:pt x="14" y="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8" name="Freeform 20"/>
            <p:cNvSpPr>
              <a:spLocks/>
            </p:cNvSpPr>
            <p:nvPr/>
          </p:nvSpPr>
          <p:spPr bwMode="auto">
            <a:xfrm>
              <a:off x="331628" y="3270021"/>
              <a:ext cx="17477" cy="16904"/>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6" y="26"/>
                    <a:pt x="0" y="20"/>
                    <a:pt x="0" y="13"/>
                  </a:cubicBezTo>
                  <a:cubicBezTo>
                    <a:pt x="0" y="5"/>
                    <a:pt x="6" y="0"/>
                    <a:pt x="14" y="0"/>
                  </a:cubicBezTo>
                  <a:cubicBezTo>
                    <a:pt x="21" y="0"/>
                    <a:pt x="27" y="6"/>
                    <a:pt x="27" y="13"/>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29" name="Freeform 21"/>
            <p:cNvSpPr>
              <a:spLocks/>
            </p:cNvSpPr>
            <p:nvPr/>
          </p:nvSpPr>
          <p:spPr bwMode="auto">
            <a:xfrm>
              <a:off x="84377" y="3300677"/>
              <a:ext cx="16904" cy="16904"/>
            </a:xfrm>
            <a:custGeom>
              <a:avLst/>
              <a:gdLst>
                <a:gd name="T0" fmla="*/ 13 w 26"/>
                <a:gd name="T1" fmla="*/ 26 h 26"/>
                <a:gd name="T2" fmla="*/ 0 w 26"/>
                <a:gd name="T3" fmla="*/ 13 h 26"/>
                <a:gd name="T4" fmla="*/ 13 w 26"/>
                <a:gd name="T5" fmla="*/ 0 h 26"/>
                <a:gd name="T6" fmla="*/ 26 w 26"/>
                <a:gd name="T7" fmla="*/ 13 h 26"/>
                <a:gd name="T8" fmla="*/ 13 w 26"/>
                <a:gd name="T9" fmla="*/ 26 h 26"/>
              </a:gdLst>
              <a:ahLst/>
              <a:cxnLst>
                <a:cxn ang="0">
                  <a:pos x="T0" y="T1"/>
                </a:cxn>
                <a:cxn ang="0">
                  <a:pos x="T2" y="T3"/>
                </a:cxn>
                <a:cxn ang="0">
                  <a:pos x="T4" y="T5"/>
                </a:cxn>
                <a:cxn ang="0">
                  <a:pos x="T6" y="T7"/>
                </a:cxn>
                <a:cxn ang="0">
                  <a:pos x="T8" y="T9"/>
                </a:cxn>
              </a:cxnLst>
              <a:rect l="0" t="0" r="r" b="b"/>
              <a:pathLst>
                <a:path w="26" h="26">
                  <a:moveTo>
                    <a:pt x="13" y="26"/>
                  </a:moveTo>
                  <a:cubicBezTo>
                    <a:pt x="5" y="26"/>
                    <a:pt x="0" y="20"/>
                    <a:pt x="0" y="13"/>
                  </a:cubicBezTo>
                  <a:cubicBezTo>
                    <a:pt x="0" y="5"/>
                    <a:pt x="5" y="0"/>
                    <a:pt x="13" y="0"/>
                  </a:cubicBezTo>
                  <a:cubicBezTo>
                    <a:pt x="20" y="0"/>
                    <a:pt x="26" y="5"/>
                    <a:pt x="26" y="13"/>
                  </a:cubicBezTo>
                  <a:cubicBezTo>
                    <a:pt x="26" y="21"/>
                    <a:pt x="20" y="26"/>
                    <a:pt x="13" y="26"/>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30" name="Freeform 22"/>
            <p:cNvSpPr>
              <a:spLocks/>
            </p:cNvSpPr>
            <p:nvPr/>
          </p:nvSpPr>
          <p:spPr bwMode="auto">
            <a:xfrm>
              <a:off x="384917" y="3485470"/>
              <a:ext cx="33234" cy="6590"/>
            </a:xfrm>
            <a:custGeom>
              <a:avLst/>
              <a:gdLst>
                <a:gd name="T0" fmla="*/ 25 w 51"/>
                <a:gd name="T1" fmla="*/ 10 h 10"/>
                <a:gd name="T2" fmla="*/ 6 w 51"/>
                <a:gd name="T3" fmla="*/ 10 h 10"/>
                <a:gd name="T4" fmla="*/ 0 w 51"/>
                <a:gd name="T5" fmla="*/ 5 h 10"/>
                <a:gd name="T6" fmla="*/ 5 w 51"/>
                <a:gd name="T7" fmla="*/ 0 h 10"/>
                <a:gd name="T8" fmla="*/ 45 w 51"/>
                <a:gd name="T9" fmla="*/ 0 h 10"/>
                <a:gd name="T10" fmla="*/ 51 w 51"/>
                <a:gd name="T11" fmla="*/ 5 h 10"/>
                <a:gd name="T12" fmla="*/ 45 w 51"/>
                <a:gd name="T13" fmla="*/ 10 h 10"/>
                <a:gd name="T14" fmla="*/ 25 w 5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0">
                  <a:moveTo>
                    <a:pt x="25" y="10"/>
                  </a:moveTo>
                  <a:cubicBezTo>
                    <a:pt x="19" y="10"/>
                    <a:pt x="12" y="10"/>
                    <a:pt x="6" y="10"/>
                  </a:cubicBezTo>
                  <a:cubicBezTo>
                    <a:pt x="2" y="10"/>
                    <a:pt x="0" y="9"/>
                    <a:pt x="0" y="5"/>
                  </a:cubicBezTo>
                  <a:cubicBezTo>
                    <a:pt x="0" y="2"/>
                    <a:pt x="2" y="0"/>
                    <a:pt x="5" y="0"/>
                  </a:cubicBezTo>
                  <a:cubicBezTo>
                    <a:pt x="19" y="0"/>
                    <a:pt x="32" y="0"/>
                    <a:pt x="45" y="0"/>
                  </a:cubicBezTo>
                  <a:cubicBezTo>
                    <a:pt x="49" y="0"/>
                    <a:pt x="51" y="2"/>
                    <a:pt x="51" y="5"/>
                  </a:cubicBezTo>
                  <a:cubicBezTo>
                    <a:pt x="51" y="9"/>
                    <a:pt x="49" y="10"/>
                    <a:pt x="45" y="10"/>
                  </a:cubicBezTo>
                  <a:cubicBezTo>
                    <a:pt x="39" y="10"/>
                    <a:pt x="32" y="10"/>
                    <a:pt x="25" y="10"/>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sp>
          <p:nvSpPr>
            <p:cNvPr id="1031" name="Freeform 23"/>
            <p:cNvSpPr>
              <a:spLocks/>
            </p:cNvSpPr>
            <p:nvPr/>
          </p:nvSpPr>
          <p:spPr bwMode="auto">
            <a:xfrm>
              <a:off x="213589" y="3243949"/>
              <a:ext cx="42975" cy="43548"/>
            </a:xfrm>
            <a:custGeom>
              <a:avLst/>
              <a:gdLst>
                <a:gd name="T0" fmla="*/ 33 w 66"/>
                <a:gd name="T1" fmla="*/ 0 h 67"/>
                <a:gd name="T2" fmla="*/ 66 w 66"/>
                <a:gd name="T3" fmla="*/ 33 h 67"/>
                <a:gd name="T4" fmla="*/ 33 w 66"/>
                <a:gd name="T5" fmla="*/ 66 h 67"/>
                <a:gd name="T6" fmla="*/ 0 w 66"/>
                <a:gd name="T7" fmla="*/ 33 h 67"/>
                <a:gd name="T8" fmla="*/ 33 w 66"/>
                <a:gd name="T9" fmla="*/ 0 h 67"/>
              </a:gdLst>
              <a:ahLst/>
              <a:cxnLst>
                <a:cxn ang="0">
                  <a:pos x="T0" y="T1"/>
                </a:cxn>
                <a:cxn ang="0">
                  <a:pos x="T2" y="T3"/>
                </a:cxn>
                <a:cxn ang="0">
                  <a:pos x="T4" y="T5"/>
                </a:cxn>
                <a:cxn ang="0">
                  <a:pos x="T6" y="T7"/>
                </a:cxn>
                <a:cxn ang="0">
                  <a:pos x="T8" y="T9"/>
                </a:cxn>
              </a:cxnLst>
              <a:rect l="0" t="0" r="r" b="b"/>
              <a:pathLst>
                <a:path w="66" h="67">
                  <a:moveTo>
                    <a:pt x="33" y="0"/>
                  </a:moveTo>
                  <a:cubicBezTo>
                    <a:pt x="52" y="0"/>
                    <a:pt x="66" y="15"/>
                    <a:pt x="66" y="33"/>
                  </a:cubicBezTo>
                  <a:cubicBezTo>
                    <a:pt x="66" y="51"/>
                    <a:pt x="51" y="67"/>
                    <a:pt x="33" y="66"/>
                  </a:cubicBezTo>
                  <a:cubicBezTo>
                    <a:pt x="15" y="66"/>
                    <a:pt x="0" y="51"/>
                    <a:pt x="0" y="33"/>
                  </a:cubicBezTo>
                  <a:cubicBezTo>
                    <a:pt x="0" y="15"/>
                    <a:pt x="15" y="0"/>
                    <a:pt x="33" y="0"/>
                  </a:cubicBezTo>
                  <a:close/>
                </a:path>
              </a:pathLst>
            </a:custGeom>
            <a:solidFill>
              <a:srgbClr val="1429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282828"/>
                </a:solidFill>
                <a:effectLst/>
                <a:uLnTx/>
                <a:uFillTx/>
                <a:latin typeface="CiscoSansTT ExtraLight"/>
              </a:endParaRPr>
            </a:p>
          </p:txBody>
        </p:sp>
        <p:grpSp>
          <p:nvGrpSpPr>
            <p:cNvPr id="1032" name="Group 1031"/>
            <p:cNvGrpSpPr/>
            <p:nvPr/>
          </p:nvGrpSpPr>
          <p:grpSpPr>
            <a:xfrm>
              <a:off x="146209" y="3549558"/>
              <a:ext cx="188247" cy="135581"/>
              <a:chOff x="4613275" y="65088"/>
              <a:chExt cx="1106488" cy="796925"/>
            </a:xfrm>
          </p:grpSpPr>
          <p:sp>
            <p:nvSpPr>
              <p:cNvPr id="1033" name="Freeform 1032"/>
              <p:cNvSpPr>
                <a:spLocks noEditPoints="1"/>
              </p:cNvSpPr>
              <p:nvPr/>
            </p:nvSpPr>
            <p:spPr bwMode="auto">
              <a:xfrm>
                <a:off x="5183188" y="130175"/>
                <a:ext cx="382588" cy="511175"/>
              </a:xfrm>
              <a:custGeom>
                <a:avLst/>
                <a:gdLst>
                  <a:gd name="T0" fmla="*/ 562 w 590"/>
                  <a:gd name="T1" fmla="*/ 34 h 788"/>
                  <a:gd name="T2" fmla="*/ 578 w 590"/>
                  <a:gd name="T3" fmla="*/ 172 h 788"/>
                  <a:gd name="T4" fmla="*/ 458 w 590"/>
                  <a:gd name="T5" fmla="*/ 222 h 788"/>
                  <a:gd name="T6" fmla="*/ 398 w 590"/>
                  <a:gd name="T7" fmla="*/ 107 h 788"/>
                  <a:gd name="T8" fmla="*/ 479 w 590"/>
                  <a:gd name="T9" fmla="*/ 2 h 788"/>
                  <a:gd name="T10" fmla="*/ 475 w 590"/>
                  <a:gd name="T11" fmla="*/ 52 h 788"/>
                  <a:gd name="T12" fmla="*/ 446 w 590"/>
                  <a:gd name="T13" fmla="*/ 132 h 788"/>
                  <a:gd name="T14" fmla="*/ 481 w 590"/>
                  <a:gd name="T15" fmla="*/ 182 h 788"/>
                  <a:gd name="T16" fmla="*/ 536 w 590"/>
                  <a:gd name="T17" fmla="*/ 153 h 788"/>
                  <a:gd name="T18" fmla="*/ 527 w 590"/>
                  <a:gd name="T19" fmla="*/ 65 h 788"/>
                  <a:gd name="T20" fmla="*/ 375 w 590"/>
                  <a:gd name="T21" fmla="*/ 283 h 788"/>
                  <a:gd name="T22" fmla="*/ 459 w 590"/>
                  <a:gd name="T23" fmla="*/ 366 h 788"/>
                  <a:gd name="T24" fmla="*/ 416 w 590"/>
                  <a:gd name="T25" fmla="*/ 496 h 788"/>
                  <a:gd name="T26" fmla="*/ 300 w 590"/>
                  <a:gd name="T27" fmla="*/ 481 h 788"/>
                  <a:gd name="T28" fmla="*/ 287 w 590"/>
                  <a:gd name="T29" fmla="*/ 332 h 788"/>
                  <a:gd name="T30" fmla="*/ 375 w 590"/>
                  <a:gd name="T31" fmla="*/ 283 h 788"/>
                  <a:gd name="T32" fmla="*/ 333 w 590"/>
                  <a:gd name="T33" fmla="*/ 347 h 788"/>
                  <a:gd name="T34" fmla="*/ 327 w 590"/>
                  <a:gd name="T35" fmla="*/ 440 h 788"/>
                  <a:gd name="T36" fmla="*/ 380 w 590"/>
                  <a:gd name="T37" fmla="*/ 464 h 788"/>
                  <a:gd name="T38" fmla="*/ 416 w 590"/>
                  <a:gd name="T39" fmla="*/ 398 h 788"/>
                  <a:gd name="T40" fmla="*/ 384 w 590"/>
                  <a:gd name="T41" fmla="*/ 334 h 788"/>
                  <a:gd name="T42" fmla="*/ 130 w 590"/>
                  <a:gd name="T43" fmla="*/ 563 h 788"/>
                  <a:gd name="T44" fmla="*/ 193 w 590"/>
                  <a:gd name="T45" fmla="*/ 670 h 788"/>
                  <a:gd name="T46" fmla="*/ 111 w 590"/>
                  <a:gd name="T47" fmla="*/ 785 h 788"/>
                  <a:gd name="T48" fmla="*/ 6 w 590"/>
                  <a:gd name="T49" fmla="*/ 709 h 788"/>
                  <a:gd name="T50" fmla="*/ 47 w 590"/>
                  <a:gd name="T51" fmla="*/ 573 h 788"/>
                  <a:gd name="T52" fmla="*/ 503 w 590"/>
                  <a:gd name="T53" fmla="*/ 557 h 788"/>
                  <a:gd name="T54" fmla="*/ 586 w 590"/>
                  <a:gd name="T55" fmla="*/ 640 h 788"/>
                  <a:gd name="T56" fmla="*/ 544 w 590"/>
                  <a:gd name="T57" fmla="*/ 770 h 788"/>
                  <a:gd name="T58" fmla="*/ 428 w 590"/>
                  <a:gd name="T59" fmla="*/ 755 h 788"/>
                  <a:gd name="T60" fmla="*/ 414 w 590"/>
                  <a:gd name="T61" fmla="*/ 605 h 788"/>
                  <a:gd name="T62" fmla="*/ 503 w 590"/>
                  <a:gd name="T63" fmla="*/ 557 h 788"/>
                  <a:gd name="T64" fmla="*/ 64 w 590"/>
                  <a:gd name="T65" fmla="*/ 620 h 788"/>
                  <a:gd name="T66" fmla="*/ 59 w 590"/>
                  <a:gd name="T67" fmla="*/ 714 h 788"/>
                  <a:gd name="T68" fmla="*/ 111 w 590"/>
                  <a:gd name="T69" fmla="*/ 737 h 788"/>
                  <a:gd name="T70" fmla="*/ 147 w 590"/>
                  <a:gd name="T71" fmla="*/ 671 h 788"/>
                  <a:gd name="T72" fmla="*/ 116 w 590"/>
                  <a:gd name="T73" fmla="*/ 607 h 788"/>
                  <a:gd name="T74" fmla="*/ 474 w 590"/>
                  <a:gd name="T75" fmla="*/ 608 h 788"/>
                  <a:gd name="T76" fmla="*/ 446 w 590"/>
                  <a:gd name="T77" fmla="*/ 687 h 788"/>
                  <a:gd name="T78" fmla="*/ 480 w 590"/>
                  <a:gd name="T79" fmla="*/ 738 h 788"/>
                  <a:gd name="T80" fmla="*/ 535 w 590"/>
                  <a:gd name="T81" fmla="*/ 708 h 788"/>
                  <a:gd name="T82" fmla="*/ 527 w 590"/>
                  <a:gd name="T83" fmla="*/ 62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788">
                    <a:moveTo>
                      <a:pt x="503" y="1"/>
                    </a:moveTo>
                    <a:cubicBezTo>
                      <a:pt x="511" y="2"/>
                      <a:pt x="519" y="4"/>
                      <a:pt x="527" y="8"/>
                    </a:cubicBezTo>
                    <a:cubicBezTo>
                      <a:pt x="541" y="14"/>
                      <a:pt x="553" y="23"/>
                      <a:pt x="562" y="34"/>
                    </a:cubicBezTo>
                    <a:cubicBezTo>
                      <a:pt x="574" y="49"/>
                      <a:pt x="582" y="66"/>
                      <a:pt x="587" y="84"/>
                    </a:cubicBezTo>
                    <a:cubicBezTo>
                      <a:pt x="589" y="95"/>
                      <a:pt x="590" y="105"/>
                      <a:pt x="590" y="114"/>
                    </a:cubicBezTo>
                    <a:cubicBezTo>
                      <a:pt x="590" y="136"/>
                      <a:pt x="586" y="154"/>
                      <a:pt x="578" y="172"/>
                    </a:cubicBezTo>
                    <a:cubicBezTo>
                      <a:pt x="570" y="189"/>
                      <a:pt x="559" y="203"/>
                      <a:pt x="544" y="214"/>
                    </a:cubicBezTo>
                    <a:cubicBezTo>
                      <a:pt x="533" y="222"/>
                      <a:pt x="521" y="227"/>
                      <a:pt x="508" y="230"/>
                    </a:cubicBezTo>
                    <a:cubicBezTo>
                      <a:pt x="490" y="232"/>
                      <a:pt x="474" y="230"/>
                      <a:pt x="458" y="222"/>
                    </a:cubicBezTo>
                    <a:cubicBezTo>
                      <a:pt x="446" y="217"/>
                      <a:pt x="436" y="209"/>
                      <a:pt x="428" y="199"/>
                    </a:cubicBezTo>
                    <a:cubicBezTo>
                      <a:pt x="416" y="186"/>
                      <a:pt x="408" y="171"/>
                      <a:pt x="403" y="153"/>
                    </a:cubicBezTo>
                    <a:cubicBezTo>
                      <a:pt x="398" y="138"/>
                      <a:pt x="397" y="123"/>
                      <a:pt x="398" y="107"/>
                    </a:cubicBezTo>
                    <a:cubicBezTo>
                      <a:pt x="400" y="87"/>
                      <a:pt x="405" y="68"/>
                      <a:pt x="415" y="50"/>
                    </a:cubicBezTo>
                    <a:cubicBezTo>
                      <a:pt x="422" y="38"/>
                      <a:pt x="432" y="27"/>
                      <a:pt x="444" y="18"/>
                    </a:cubicBezTo>
                    <a:cubicBezTo>
                      <a:pt x="454" y="10"/>
                      <a:pt x="466" y="4"/>
                      <a:pt x="479" y="2"/>
                    </a:cubicBezTo>
                    <a:cubicBezTo>
                      <a:pt x="487" y="1"/>
                      <a:pt x="495" y="0"/>
                      <a:pt x="503" y="1"/>
                    </a:cubicBezTo>
                    <a:close/>
                    <a:moveTo>
                      <a:pt x="496" y="46"/>
                    </a:moveTo>
                    <a:cubicBezTo>
                      <a:pt x="488" y="46"/>
                      <a:pt x="481" y="48"/>
                      <a:pt x="475" y="52"/>
                    </a:cubicBezTo>
                    <a:cubicBezTo>
                      <a:pt x="469" y="56"/>
                      <a:pt x="465" y="60"/>
                      <a:pt x="461" y="65"/>
                    </a:cubicBezTo>
                    <a:cubicBezTo>
                      <a:pt x="456" y="72"/>
                      <a:pt x="452" y="79"/>
                      <a:pt x="449" y="87"/>
                    </a:cubicBezTo>
                    <a:cubicBezTo>
                      <a:pt x="444" y="102"/>
                      <a:pt x="443" y="117"/>
                      <a:pt x="446" y="132"/>
                    </a:cubicBezTo>
                    <a:cubicBezTo>
                      <a:pt x="447" y="141"/>
                      <a:pt x="451" y="150"/>
                      <a:pt x="455" y="158"/>
                    </a:cubicBezTo>
                    <a:cubicBezTo>
                      <a:pt x="459" y="164"/>
                      <a:pt x="463" y="169"/>
                      <a:pt x="468" y="174"/>
                    </a:cubicBezTo>
                    <a:cubicBezTo>
                      <a:pt x="472" y="177"/>
                      <a:pt x="476" y="180"/>
                      <a:pt x="481" y="182"/>
                    </a:cubicBezTo>
                    <a:cubicBezTo>
                      <a:pt x="490" y="186"/>
                      <a:pt x="499" y="186"/>
                      <a:pt x="508" y="182"/>
                    </a:cubicBezTo>
                    <a:cubicBezTo>
                      <a:pt x="513" y="180"/>
                      <a:pt x="517" y="177"/>
                      <a:pt x="521" y="173"/>
                    </a:cubicBezTo>
                    <a:cubicBezTo>
                      <a:pt x="527" y="167"/>
                      <a:pt x="532" y="160"/>
                      <a:pt x="536" y="153"/>
                    </a:cubicBezTo>
                    <a:cubicBezTo>
                      <a:pt x="541" y="141"/>
                      <a:pt x="543" y="128"/>
                      <a:pt x="544" y="116"/>
                    </a:cubicBezTo>
                    <a:cubicBezTo>
                      <a:pt x="544" y="107"/>
                      <a:pt x="542" y="98"/>
                      <a:pt x="540" y="90"/>
                    </a:cubicBezTo>
                    <a:cubicBezTo>
                      <a:pt x="537" y="81"/>
                      <a:pt x="533" y="73"/>
                      <a:pt x="527" y="65"/>
                    </a:cubicBezTo>
                    <a:cubicBezTo>
                      <a:pt x="523" y="60"/>
                      <a:pt x="518" y="55"/>
                      <a:pt x="512" y="52"/>
                    </a:cubicBezTo>
                    <a:cubicBezTo>
                      <a:pt x="507" y="49"/>
                      <a:pt x="502" y="47"/>
                      <a:pt x="496" y="46"/>
                    </a:cubicBezTo>
                    <a:close/>
                    <a:moveTo>
                      <a:pt x="375" y="283"/>
                    </a:moveTo>
                    <a:cubicBezTo>
                      <a:pt x="383" y="284"/>
                      <a:pt x="391" y="286"/>
                      <a:pt x="399" y="290"/>
                    </a:cubicBezTo>
                    <a:cubicBezTo>
                      <a:pt x="413" y="296"/>
                      <a:pt x="425" y="305"/>
                      <a:pt x="434" y="316"/>
                    </a:cubicBezTo>
                    <a:cubicBezTo>
                      <a:pt x="446" y="331"/>
                      <a:pt x="454" y="348"/>
                      <a:pt x="459" y="366"/>
                    </a:cubicBezTo>
                    <a:cubicBezTo>
                      <a:pt x="461" y="377"/>
                      <a:pt x="463" y="387"/>
                      <a:pt x="462" y="396"/>
                    </a:cubicBezTo>
                    <a:cubicBezTo>
                      <a:pt x="463" y="418"/>
                      <a:pt x="458" y="436"/>
                      <a:pt x="450" y="454"/>
                    </a:cubicBezTo>
                    <a:cubicBezTo>
                      <a:pt x="442" y="471"/>
                      <a:pt x="431" y="485"/>
                      <a:pt x="416" y="496"/>
                    </a:cubicBezTo>
                    <a:cubicBezTo>
                      <a:pt x="405" y="504"/>
                      <a:pt x="393" y="509"/>
                      <a:pt x="380" y="512"/>
                    </a:cubicBezTo>
                    <a:cubicBezTo>
                      <a:pt x="362" y="514"/>
                      <a:pt x="346" y="512"/>
                      <a:pt x="330" y="504"/>
                    </a:cubicBezTo>
                    <a:cubicBezTo>
                      <a:pt x="318" y="499"/>
                      <a:pt x="308" y="491"/>
                      <a:pt x="300" y="481"/>
                    </a:cubicBezTo>
                    <a:cubicBezTo>
                      <a:pt x="288" y="468"/>
                      <a:pt x="280" y="453"/>
                      <a:pt x="275" y="435"/>
                    </a:cubicBezTo>
                    <a:cubicBezTo>
                      <a:pt x="271" y="420"/>
                      <a:pt x="269" y="405"/>
                      <a:pt x="270" y="389"/>
                    </a:cubicBezTo>
                    <a:cubicBezTo>
                      <a:pt x="272" y="369"/>
                      <a:pt x="277" y="350"/>
                      <a:pt x="287" y="332"/>
                    </a:cubicBezTo>
                    <a:cubicBezTo>
                      <a:pt x="294" y="320"/>
                      <a:pt x="304" y="309"/>
                      <a:pt x="316" y="300"/>
                    </a:cubicBezTo>
                    <a:cubicBezTo>
                      <a:pt x="326" y="292"/>
                      <a:pt x="338" y="286"/>
                      <a:pt x="351" y="284"/>
                    </a:cubicBezTo>
                    <a:cubicBezTo>
                      <a:pt x="359" y="283"/>
                      <a:pt x="367" y="282"/>
                      <a:pt x="375" y="283"/>
                    </a:cubicBezTo>
                    <a:close/>
                    <a:moveTo>
                      <a:pt x="368" y="328"/>
                    </a:moveTo>
                    <a:cubicBezTo>
                      <a:pt x="360" y="328"/>
                      <a:pt x="353" y="330"/>
                      <a:pt x="347" y="334"/>
                    </a:cubicBezTo>
                    <a:cubicBezTo>
                      <a:pt x="341" y="338"/>
                      <a:pt x="337" y="342"/>
                      <a:pt x="333" y="347"/>
                    </a:cubicBezTo>
                    <a:cubicBezTo>
                      <a:pt x="328" y="354"/>
                      <a:pt x="324" y="361"/>
                      <a:pt x="321" y="369"/>
                    </a:cubicBezTo>
                    <a:cubicBezTo>
                      <a:pt x="316" y="384"/>
                      <a:pt x="315" y="399"/>
                      <a:pt x="318" y="414"/>
                    </a:cubicBezTo>
                    <a:cubicBezTo>
                      <a:pt x="319" y="423"/>
                      <a:pt x="323" y="432"/>
                      <a:pt x="327" y="440"/>
                    </a:cubicBezTo>
                    <a:cubicBezTo>
                      <a:pt x="331" y="446"/>
                      <a:pt x="335" y="451"/>
                      <a:pt x="340" y="456"/>
                    </a:cubicBezTo>
                    <a:cubicBezTo>
                      <a:pt x="344" y="459"/>
                      <a:pt x="348" y="462"/>
                      <a:pt x="353" y="464"/>
                    </a:cubicBezTo>
                    <a:cubicBezTo>
                      <a:pt x="362" y="468"/>
                      <a:pt x="371" y="468"/>
                      <a:pt x="380" y="464"/>
                    </a:cubicBezTo>
                    <a:cubicBezTo>
                      <a:pt x="385" y="462"/>
                      <a:pt x="389" y="459"/>
                      <a:pt x="393" y="455"/>
                    </a:cubicBezTo>
                    <a:cubicBezTo>
                      <a:pt x="399" y="449"/>
                      <a:pt x="404" y="443"/>
                      <a:pt x="408" y="435"/>
                    </a:cubicBezTo>
                    <a:cubicBezTo>
                      <a:pt x="413" y="423"/>
                      <a:pt x="415" y="411"/>
                      <a:pt x="416" y="398"/>
                    </a:cubicBezTo>
                    <a:cubicBezTo>
                      <a:pt x="416" y="389"/>
                      <a:pt x="414" y="380"/>
                      <a:pt x="412" y="372"/>
                    </a:cubicBezTo>
                    <a:cubicBezTo>
                      <a:pt x="409" y="363"/>
                      <a:pt x="405" y="355"/>
                      <a:pt x="399" y="347"/>
                    </a:cubicBezTo>
                    <a:cubicBezTo>
                      <a:pt x="395" y="342"/>
                      <a:pt x="390" y="337"/>
                      <a:pt x="384" y="334"/>
                    </a:cubicBezTo>
                    <a:cubicBezTo>
                      <a:pt x="380" y="331"/>
                      <a:pt x="374" y="329"/>
                      <a:pt x="368" y="328"/>
                    </a:cubicBezTo>
                    <a:close/>
                    <a:moveTo>
                      <a:pt x="107" y="557"/>
                    </a:moveTo>
                    <a:cubicBezTo>
                      <a:pt x="115" y="557"/>
                      <a:pt x="123" y="560"/>
                      <a:pt x="130" y="563"/>
                    </a:cubicBezTo>
                    <a:cubicBezTo>
                      <a:pt x="144" y="569"/>
                      <a:pt x="156" y="578"/>
                      <a:pt x="166" y="590"/>
                    </a:cubicBezTo>
                    <a:cubicBezTo>
                      <a:pt x="178" y="605"/>
                      <a:pt x="186" y="621"/>
                      <a:pt x="190" y="640"/>
                    </a:cubicBezTo>
                    <a:cubicBezTo>
                      <a:pt x="192" y="650"/>
                      <a:pt x="194" y="661"/>
                      <a:pt x="193" y="670"/>
                    </a:cubicBezTo>
                    <a:cubicBezTo>
                      <a:pt x="194" y="691"/>
                      <a:pt x="190" y="710"/>
                      <a:pt x="181" y="728"/>
                    </a:cubicBezTo>
                    <a:cubicBezTo>
                      <a:pt x="173" y="744"/>
                      <a:pt x="162" y="759"/>
                      <a:pt x="147" y="770"/>
                    </a:cubicBezTo>
                    <a:cubicBezTo>
                      <a:pt x="136" y="778"/>
                      <a:pt x="124" y="783"/>
                      <a:pt x="111" y="785"/>
                    </a:cubicBezTo>
                    <a:cubicBezTo>
                      <a:pt x="94" y="788"/>
                      <a:pt x="77" y="785"/>
                      <a:pt x="61" y="778"/>
                    </a:cubicBezTo>
                    <a:cubicBezTo>
                      <a:pt x="50" y="772"/>
                      <a:pt x="40" y="765"/>
                      <a:pt x="31" y="755"/>
                    </a:cubicBezTo>
                    <a:cubicBezTo>
                      <a:pt x="19" y="741"/>
                      <a:pt x="11" y="726"/>
                      <a:pt x="6" y="709"/>
                    </a:cubicBezTo>
                    <a:cubicBezTo>
                      <a:pt x="2" y="694"/>
                      <a:pt x="0" y="678"/>
                      <a:pt x="1" y="662"/>
                    </a:cubicBezTo>
                    <a:cubicBezTo>
                      <a:pt x="3" y="642"/>
                      <a:pt x="8" y="623"/>
                      <a:pt x="18" y="605"/>
                    </a:cubicBezTo>
                    <a:cubicBezTo>
                      <a:pt x="26" y="593"/>
                      <a:pt x="35" y="582"/>
                      <a:pt x="47" y="573"/>
                    </a:cubicBezTo>
                    <a:cubicBezTo>
                      <a:pt x="57" y="565"/>
                      <a:pt x="69" y="560"/>
                      <a:pt x="82" y="557"/>
                    </a:cubicBezTo>
                    <a:cubicBezTo>
                      <a:pt x="90" y="556"/>
                      <a:pt x="99" y="556"/>
                      <a:pt x="107" y="557"/>
                    </a:cubicBezTo>
                    <a:close/>
                    <a:moveTo>
                      <a:pt x="503" y="557"/>
                    </a:moveTo>
                    <a:cubicBezTo>
                      <a:pt x="511" y="557"/>
                      <a:pt x="519" y="560"/>
                      <a:pt x="527" y="563"/>
                    </a:cubicBezTo>
                    <a:cubicBezTo>
                      <a:pt x="541" y="569"/>
                      <a:pt x="552" y="578"/>
                      <a:pt x="562" y="590"/>
                    </a:cubicBezTo>
                    <a:cubicBezTo>
                      <a:pt x="574" y="605"/>
                      <a:pt x="582" y="621"/>
                      <a:pt x="586" y="640"/>
                    </a:cubicBezTo>
                    <a:cubicBezTo>
                      <a:pt x="589" y="650"/>
                      <a:pt x="590" y="661"/>
                      <a:pt x="590" y="670"/>
                    </a:cubicBezTo>
                    <a:cubicBezTo>
                      <a:pt x="590" y="691"/>
                      <a:pt x="586" y="710"/>
                      <a:pt x="578" y="728"/>
                    </a:cubicBezTo>
                    <a:cubicBezTo>
                      <a:pt x="570" y="744"/>
                      <a:pt x="559" y="759"/>
                      <a:pt x="544" y="770"/>
                    </a:cubicBezTo>
                    <a:cubicBezTo>
                      <a:pt x="533" y="778"/>
                      <a:pt x="521" y="783"/>
                      <a:pt x="507" y="785"/>
                    </a:cubicBezTo>
                    <a:cubicBezTo>
                      <a:pt x="490" y="788"/>
                      <a:pt x="473" y="785"/>
                      <a:pt x="458" y="778"/>
                    </a:cubicBezTo>
                    <a:cubicBezTo>
                      <a:pt x="446" y="772"/>
                      <a:pt x="436" y="765"/>
                      <a:pt x="428" y="755"/>
                    </a:cubicBezTo>
                    <a:cubicBezTo>
                      <a:pt x="416" y="741"/>
                      <a:pt x="407" y="726"/>
                      <a:pt x="402" y="709"/>
                    </a:cubicBezTo>
                    <a:cubicBezTo>
                      <a:pt x="398" y="694"/>
                      <a:pt x="397" y="678"/>
                      <a:pt x="397" y="662"/>
                    </a:cubicBezTo>
                    <a:cubicBezTo>
                      <a:pt x="399" y="642"/>
                      <a:pt x="404" y="623"/>
                      <a:pt x="414" y="605"/>
                    </a:cubicBezTo>
                    <a:cubicBezTo>
                      <a:pt x="422" y="593"/>
                      <a:pt x="431" y="582"/>
                      <a:pt x="443" y="573"/>
                    </a:cubicBezTo>
                    <a:cubicBezTo>
                      <a:pt x="454" y="565"/>
                      <a:pt x="466" y="560"/>
                      <a:pt x="478" y="557"/>
                    </a:cubicBezTo>
                    <a:cubicBezTo>
                      <a:pt x="487" y="556"/>
                      <a:pt x="495" y="556"/>
                      <a:pt x="503" y="557"/>
                    </a:cubicBezTo>
                    <a:close/>
                    <a:moveTo>
                      <a:pt x="99" y="602"/>
                    </a:moveTo>
                    <a:cubicBezTo>
                      <a:pt x="91" y="602"/>
                      <a:pt x="84" y="604"/>
                      <a:pt x="78" y="608"/>
                    </a:cubicBezTo>
                    <a:cubicBezTo>
                      <a:pt x="73" y="611"/>
                      <a:pt x="68" y="615"/>
                      <a:pt x="64" y="620"/>
                    </a:cubicBezTo>
                    <a:cubicBezTo>
                      <a:pt x="59" y="627"/>
                      <a:pt x="55" y="634"/>
                      <a:pt x="52" y="643"/>
                    </a:cubicBezTo>
                    <a:cubicBezTo>
                      <a:pt x="48" y="658"/>
                      <a:pt x="47" y="672"/>
                      <a:pt x="49" y="687"/>
                    </a:cubicBezTo>
                    <a:cubicBezTo>
                      <a:pt x="51" y="697"/>
                      <a:pt x="54" y="706"/>
                      <a:pt x="59" y="714"/>
                    </a:cubicBezTo>
                    <a:cubicBezTo>
                      <a:pt x="62" y="720"/>
                      <a:pt x="66" y="725"/>
                      <a:pt x="71" y="730"/>
                    </a:cubicBezTo>
                    <a:cubicBezTo>
                      <a:pt x="75" y="733"/>
                      <a:pt x="79" y="736"/>
                      <a:pt x="84" y="738"/>
                    </a:cubicBezTo>
                    <a:cubicBezTo>
                      <a:pt x="93" y="741"/>
                      <a:pt x="102" y="741"/>
                      <a:pt x="111" y="737"/>
                    </a:cubicBezTo>
                    <a:cubicBezTo>
                      <a:pt x="116" y="735"/>
                      <a:pt x="121" y="732"/>
                      <a:pt x="125" y="729"/>
                    </a:cubicBezTo>
                    <a:cubicBezTo>
                      <a:pt x="131" y="723"/>
                      <a:pt x="135" y="716"/>
                      <a:pt x="139" y="708"/>
                    </a:cubicBezTo>
                    <a:cubicBezTo>
                      <a:pt x="144" y="697"/>
                      <a:pt x="147" y="684"/>
                      <a:pt x="147" y="671"/>
                    </a:cubicBezTo>
                    <a:cubicBezTo>
                      <a:pt x="147" y="662"/>
                      <a:pt x="146" y="654"/>
                      <a:pt x="143" y="646"/>
                    </a:cubicBezTo>
                    <a:cubicBezTo>
                      <a:pt x="141" y="637"/>
                      <a:pt x="137" y="628"/>
                      <a:pt x="131" y="621"/>
                    </a:cubicBezTo>
                    <a:cubicBezTo>
                      <a:pt x="127" y="615"/>
                      <a:pt x="122" y="610"/>
                      <a:pt x="116" y="607"/>
                    </a:cubicBezTo>
                    <a:cubicBezTo>
                      <a:pt x="111" y="604"/>
                      <a:pt x="105" y="602"/>
                      <a:pt x="99" y="602"/>
                    </a:cubicBezTo>
                    <a:close/>
                    <a:moveTo>
                      <a:pt x="495" y="602"/>
                    </a:moveTo>
                    <a:cubicBezTo>
                      <a:pt x="488" y="602"/>
                      <a:pt x="481" y="604"/>
                      <a:pt x="474" y="608"/>
                    </a:cubicBezTo>
                    <a:cubicBezTo>
                      <a:pt x="469" y="611"/>
                      <a:pt x="464" y="615"/>
                      <a:pt x="461" y="620"/>
                    </a:cubicBezTo>
                    <a:cubicBezTo>
                      <a:pt x="455" y="627"/>
                      <a:pt x="451" y="634"/>
                      <a:pt x="449" y="643"/>
                    </a:cubicBezTo>
                    <a:cubicBezTo>
                      <a:pt x="444" y="658"/>
                      <a:pt x="443" y="672"/>
                      <a:pt x="446" y="687"/>
                    </a:cubicBezTo>
                    <a:cubicBezTo>
                      <a:pt x="447" y="697"/>
                      <a:pt x="450" y="706"/>
                      <a:pt x="455" y="714"/>
                    </a:cubicBezTo>
                    <a:cubicBezTo>
                      <a:pt x="458" y="720"/>
                      <a:pt x="462" y="725"/>
                      <a:pt x="468" y="730"/>
                    </a:cubicBezTo>
                    <a:cubicBezTo>
                      <a:pt x="471" y="733"/>
                      <a:pt x="476" y="736"/>
                      <a:pt x="480" y="738"/>
                    </a:cubicBezTo>
                    <a:cubicBezTo>
                      <a:pt x="489" y="741"/>
                      <a:pt x="498" y="741"/>
                      <a:pt x="508" y="737"/>
                    </a:cubicBezTo>
                    <a:cubicBezTo>
                      <a:pt x="513" y="735"/>
                      <a:pt x="517" y="732"/>
                      <a:pt x="521" y="729"/>
                    </a:cubicBezTo>
                    <a:cubicBezTo>
                      <a:pt x="527" y="723"/>
                      <a:pt x="532" y="716"/>
                      <a:pt x="535" y="708"/>
                    </a:cubicBezTo>
                    <a:cubicBezTo>
                      <a:pt x="541" y="697"/>
                      <a:pt x="543" y="684"/>
                      <a:pt x="543" y="671"/>
                    </a:cubicBezTo>
                    <a:cubicBezTo>
                      <a:pt x="543" y="662"/>
                      <a:pt x="542" y="654"/>
                      <a:pt x="540" y="646"/>
                    </a:cubicBezTo>
                    <a:cubicBezTo>
                      <a:pt x="537" y="637"/>
                      <a:pt x="533" y="628"/>
                      <a:pt x="527" y="621"/>
                    </a:cubicBezTo>
                    <a:cubicBezTo>
                      <a:pt x="523" y="615"/>
                      <a:pt x="518" y="610"/>
                      <a:pt x="512" y="607"/>
                    </a:cubicBezTo>
                    <a:cubicBezTo>
                      <a:pt x="507" y="604"/>
                      <a:pt x="501" y="602"/>
                      <a:pt x="495" y="602"/>
                    </a:cubicBezTo>
                    <a:close/>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34" name="Freeform 1033"/>
              <p:cNvSpPr>
                <a:spLocks noEditPoints="1"/>
              </p:cNvSpPr>
              <p:nvPr/>
            </p:nvSpPr>
            <p:spPr bwMode="auto">
              <a:xfrm>
                <a:off x="5197475" y="130175"/>
                <a:ext cx="522288" cy="511175"/>
              </a:xfrm>
              <a:custGeom>
                <a:avLst/>
                <a:gdLst>
                  <a:gd name="T0" fmla="*/ 94 w 805"/>
                  <a:gd name="T1" fmla="*/ 23 h 785"/>
                  <a:gd name="T2" fmla="*/ 94 w 805"/>
                  <a:gd name="T3" fmla="*/ 179 h 785"/>
                  <a:gd name="T4" fmla="*/ 139 w 805"/>
                  <a:gd name="T5" fmla="*/ 198 h 785"/>
                  <a:gd name="T6" fmla="*/ 21 w 805"/>
                  <a:gd name="T7" fmla="*/ 227 h 785"/>
                  <a:gd name="T8" fmla="*/ 43 w 805"/>
                  <a:gd name="T9" fmla="*/ 182 h 785"/>
                  <a:gd name="T10" fmla="*/ 48 w 805"/>
                  <a:gd name="T11" fmla="*/ 172 h 785"/>
                  <a:gd name="T12" fmla="*/ 44 w 805"/>
                  <a:gd name="T13" fmla="*/ 45 h 785"/>
                  <a:gd name="T14" fmla="*/ 27 w 805"/>
                  <a:gd name="T15" fmla="*/ 1 h 785"/>
                  <a:gd name="T16" fmla="*/ 266 w 805"/>
                  <a:gd name="T17" fmla="*/ 0 h 785"/>
                  <a:gd name="T18" fmla="*/ 285 w 805"/>
                  <a:gd name="T19" fmla="*/ 101 h 785"/>
                  <a:gd name="T20" fmla="*/ 296 w 805"/>
                  <a:gd name="T21" fmla="*/ 182 h 785"/>
                  <a:gd name="T22" fmla="*/ 304 w 805"/>
                  <a:gd name="T23" fmla="*/ 227 h 785"/>
                  <a:gd name="T24" fmla="*/ 205 w 805"/>
                  <a:gd name="T25" fmla="*/ 184 h 785"/>
                  <a:gd name="T26" fmla="*/ 238 w 805"/>
                  <a:gd name="T27" fmla="*/ 180 h 785"/>
                  <a:gd name="T28" fmla="*/ 238 w 805"/>
                  <a:gd name="T29" fmla="*/ 47 h 785"/>
                  <a:gd name="T30" fmla="*/ 217 w 805"/>
                  <a:gd name="T31" fmla="*/ 45 h 785"/>
                  <a:gd name="T32" fmla="*/ 257 w 805"/>
                  <a:gd name="T33" fmla="*/ 0 h 785"/>
                  <a:gd name="T34" fmla="*/ 175 w 805"/>
                  <a:gd name="T35" fmla="*/ 307 h 785"/>
                  <a:gd name="T36" fmla="*/ 175 w 805"/>
                  <a:gd name="T37" fmla="*/ 462 h 785"/>
                  <a:gd name="T38" fmla="*/ 219 w 805"/>
                  <a:gd name="T39" fmla="*/ 481 h 785"/>
                  <a:gd name="T40" fmla="*/ 101 w 805"/>
                  <a:gd name="T41" fmla="*/ 510 h 785"/>
                  <a:gd name="T42" fmla="*/ 123 w 805"/>
                  <a:gd name="T43" fmla="*/ 465 h 785"/>
                  <a:gd name="T44" fmla="*/ 128 w 805"/>
                  <a:gd name="T45" fmla="*/ 455 h 785"/>
                  <a:gd name="T46" fmla="*/ 125 w 805"/>
                  <a:gd name="T47" fmla="*/ 328 h 785"/>
                  <a:gd name="T48" fmla="*/ 108 w 805"/>
                  <a:gd name="T49" fmla="*/ 284 h 785"/>
                  <a:gd name="T50" fmla="*/ 541 w 805"/>
                  <a:gd name="T51" fmla="*/ 283 h 785"/>
                  <a:gd name="T52" fmla="*/ 560 w 805"/>
                  <a:gd name="T53" fmla="*/ 384 h 785"/>
                  <a:gd name="T54" fmla="*/ 571 w 805"/>
                  <a:gd name="T55" fmla="*/ 465 h 785"/>
                  <a:gd name="T56" fmla="*/ 579 w 805"/>
                  <a:gd name="T57" fmla="*/ 511 h 785"/>
                  <a:gd name="T58" fmla="*/ 480 w 805"/>
                  <a:gd name="T59" fmla="*/ 467 h 785"/>
                  <a:gd name="T60" fmla="*/ 514 w 805"/>
                  <a:gd name="T61" fmla="*/ 464 h 785"/>
                  <a:gd name="T62" fmla="*/ 514 w 805"/>
                  <a:gd name="T63" fmla="*/ 330 h 785"/>
                  <a:gd name="T64" fmla="*/ 493 w 805"/>
                  <a:gd name="T65" fmla="*/ 329 h 785"/>
                  <a:gd name="T66" fmla="*/ 533 w 805"/>
                  <a:gd name="T67" fmla="*/ 283 h 785"/>
                  <a:gd name="T68" fmla="*/ 756 w 805"/>
                  <a:gd name="T69" fmla="*/ 307 h 785"/>
                  <a:gd name="T70" fmla="*/ 756 w 805"/>
                  <a:gd name="T71" fmla="*/ 462 h 785"/>
                  <a:gd name="T72" fmla="*/ 800 w 805"/>
                  <a:gd name="T73" fmla="*/ 481 h 785"/>
                  <a:gd name="T74" fmla="*/ 683 w 805"/>
                  <a:gd name="T75" fmla="*/ 510 h 785"/>
                  <a:gd name="T76" fmla="*/ 705 w 805"/>
                  <a:gd name="T77" fmla="*/ 465 h 785"/>
                  <a:gd name="T78" fmla="*/ 710 w 805"/>
                  <a:gd name="T79" fmla="*/ 455 h 785"/>
                  <a:gd name="T80" fmla="*/ 706 w 805"/>
                  <a:gd name="T81" fmla="*/ 328 h 785"/>
                  <a:gd name="T82" fmla="*/ 689 w 805"/>
                  <a:gd name="T83" fmla="*/ 284 h 785"/>
                  <a:gd name="T84" fmla="*/ 281 w 805"/>
                  <a:gd name="T85" fmla="*/ 558 h 785"/>
                  <a:gd name="T86" fmla="*/ 300 w 805"/>
                  <a:gd name="T87" fmla="*/ 658 h 785"/>
                  <a:gd name="T88" fmla="*/ 311 w 805"/>
                  <a:gd name="T89" fmla="*/ 740 h 785"/>
                  <a:gd name="T90" fmla="*/ 319 w 805"/>
                  <a:gd name="T91" fmla="*/ 785 h 785"/>
                  <a:gd name="T92" fmla="*/ 220 w 805"/>
                  <a:gd name="T93" fmla="*/ 742 h 785"/>
                  <a:gd name="T94" fmla="*/ 253 w 805"/>
                  <a:gd name="T95" fmla="*/ 738 h 785"/>
                  <a:gd name="T96" fmla="*/ 253 w 805"/>
                  <a:gd name="T97" fmla="*/ 605 h 785"/>
                  <a:gd name="T98" fmla="*/ 232 w 805"/>
                  <a:gd name="T99" fmla="*/ 603 h 785"/>
                  <a:gd name="T100" fmla="*/ 273 w 805"/>
                  <a:gd name="T101" fmla="*/ 557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 h="785">
                    <a:moveTo>
                      <a:pt x="67" y="0"/>
                    </a:moveTo>
                    <a:cubicBezTo>
                      <a:pt x="70" y="0"/>
                      <a:pt x="73" y="0"/>
                      <a:pt x="75" y="0"/>
                    </a:cubicBezTo>
                    <a:cubicBezTo>
                      <a:pt x="85" y="1"/>
                      <a:pt x="94" y="10"/>
                      <a:pt x="94" y="20"/>
                    </a:cubicBezTo>
                    <a:cubicBezTo>
                      <a:pt x="94" y="22"/>
                      <a:pt x="94" y="23"/>
                      <a:pt x="94" y="23"/>
                    </a:cubicBezTo>
                    <a:cubicBezTo>
                      <a:pt x="94" y="49"/>
                      <a:pt x="94" y="75"/>
                      <a:pt x="94" y="101"/>
                    </a:cubicBezTo>
                    <a:cubicBezTo>
                      <a:pt x="94" y="101"/>
                      <a:pt x="94" y="101"/>
                      <a:pt x="94" y="101"/>
                    </a:cubicBezTo>
                    <a:cubicBezTo>
                      <a:pt x="94" y="124"/>
                      <a:pt x="94" y="148"/>
                      <a:pt x="94" y="171"/>
                    </a:cubicBezTo>
                    <a:cubicBezTo>
                      <a:pt x="94" y="174"/>
                      <a:pt x="94" y="176"/>
                      <a:pt x="94" y="179"/>
                    </a:cubicBezTo>
                    <a:cubicBezTo>
                      <a:pt x="94" y="181"/>
                      <a:pt x="96" y="182"/>
                      <a:pt x="97" y="182"/>
                    </a:cubicBezTo>
                    <a:cubicBezTo>
                      <a:pt x="100" y="182"/>
                      <a:pt x="103" y="182"/>
                      <a:pt x="106" y="182"/>
                    </a:cubicBezTo>
                    <a:cubicBezTo>
                      <a:pt x="110" y="182"/>
                      <a:pt x="114" y="182"/>
                      <a:pt x="117" y="182"/>
                    </a:cubicBezTo>
                    <a:cubicBezTo>
                      <a:pt x="127" y="182"/>
                      <a:pt x="136" y="189"/>
                      <a:pt x="139" y="198"/>
                    </a:cubicBezTo>
                    <a:cubicBezTo>
                      <a:pt x="143" y="213"/>
                      <a:pt x="132" y="226"/>
                      <a:pt x="120" y="227"/>
                    </a:cubicBezTo>
                    <a:cubicBezTo>
                      <a:pt x="118" y="227"/>
                      <a:pt x="116" y="227"/>
                      <a:pt x="113" y="227"/>
                    </a:cubicBezTo>
                    <a:cubicBezTo>
                      <a:pt x="85" y="227"/>
                      <a:pt x="56" y="227"/>
                      <a:pt x="27" y="227"/>
                    </a:cubicBezTo>
                    <a:cubicBezTo>
                      <a:pt x="25" y="227"/>
                      <a:pt x="23" y="227"/>
                      <a:pt x="21" y="227"/>
                    </a:cubicBezTo>
                    <a:cubicBezTo>
                      <a:pt x="11" y="226"/>
                      <a:pt x="2" y="218"/>
                      <a:pt x="1" y="208"/>
                    </a:cubicBezTo>
                    <a:cubicBezTo>
                      <a:pt x="0" y="199"/>
                      <a:pt x="4" y="189"/>
                      <a:pt x="14" y="184"/>
                    </a:cubicBezTo>
                    <a:cubicBezTo>
                      <a:pt x="18" y="183"/>
                      <a:pt x="21" y="182"/>
                      <a:pt x="24" y="182"/>
                    </a:cubicBezTo>
                    <a:cubicBezTo>
                      <a:pt x="30" y="182"/>
                      <a:pt x="37" y="182"/>
                      <a:pt x="43" y="182"/>
                    </a:cubicBezTo>
                    <a:cubicBezTo>
                      <a:pt x="44" y="182"/>
                      <a:pt x="46" y="182"/>
                      <a:pt x="47" y="181"/>
                    </a:cubicBezTo>
                    <a:cubicBezTo>
                      <a:pt x="48" y="180"/>
                      <a:pt x="48" y="180"/>
                      <a:pt x="48" y="180"/>
                    </a:cubicBezTo>
                    <a:cubicBezTo>
                      <a:pt x="48" y="180"/>
                      <a:pt x="48" y="179"/>
                      <a:pt x="48" y="179"/>
                    </a:cubicBezTo>
                    <a:cubicBezTo>
                      <a:pt x="48" y="176"/>
                      <a:pt x="48" y="174"/>
                      <a:pt x="48" y="172"/>
                    </a:cubicBezTo>
                    <a:cubicBezTo>
                      <a:pt x="48" y="133"/>
                      <a:pt x="48" y="94"/>
                      <a:pt x="48" y="55"/>
                    </a:cubicBezTo>
                    <a:cubicBezTo>
                      <a:pt x="48" y="52"/>
                      <a:pt x="48" y="50"/>
                      <a:pt x="48" y="47"/>
                    </a:cubicBezTo>
                    <a:cubicBezTo>
                      <a:pt x="47" y="46"/>
                      <a:pt x="47" y="46"/>
                      <a:pt x="47" y="46"/>
                    </a:cubicBezTo>
                    <a:cubicBezTo>
                      <a:pt x="46" y="45"/>
                      <a:pt x="45" y="45"/>
                      <a:pt x="44" y="45"/>
                    </a:cubicBezTo>
                    <a:cubicBezTo>
                      <a:pt x="40" y="45"/>
                      <a:pt x="37" y="45"/>
                      <a:pt x="32" y="45"/>
                    </a:cubicBezTo>
                    <a:cubicBezTo>
                      <a:pt x="30" y="45"/>
                      <a:pt x="29" y="45"/>
                      <a:pt x="27" y="45"/>
                    </a:cubicBezTo>
                    <a:cubicBezTo>
                      <a:pt x="17" y="45"/>
                      <a:pt x="6" y="36"/>
                      <a:pt x="6" y="23"/>
                    </a:cubicBezTo>
                    <a:cubicBezTo>
                      <a:pt x="6" y="10"/>
                      <a:pt x="17" y="1"/>
                      <a:pt x="27" y="1"/>
                    </a:cubicBezTo>
                    <a:cubicBezTo>
                      <a:pt x="29" y="1"/>
                      <a:pt x="30" y="1"/>
                      <a:pt x="31" y="1"/>
                    </a:cubicBezTo>
                    <a:cubicBezTo>
                      <a:pt x="43" y="0"/>
                      <a:pt x="55" y="0"/>
                      <a:pt x="67" y="0"/>
                    </a:cubicBezTo>
                    <a:close/>
                    <a:moveTo>
                      <a:pt x="257" y="0"/>
                    </a:moveTo>
                    <a:cubicBezTo>
                      <a:pt x="260" y="0"/>
                      <a:pt x="263" y="0"/>
                      <a:pt x="266" y="0"/>
                    </a:cubicBezTo>
                    <a:cubicBezTo>
                      <a:pt x="275" y="1"/>
                      <a:pt x="284" y="10"/>
                      <a:pt x="285" y="20"/>
                    </a:cubicBezTo>
                    <a:cubicBezTo>
                      <a:pt x="285" y="22"/>
                      <a:pt x="285" y="23"/>
                      <a:pt x="285" y="23"/>
                    </a:cubicBezTo>
                    <a:cubicBezTo>
                      <a:pt x="285" y="49"/>
                      <a:pt x="285" y="75"/>
                      <a:pt x="285" y="101"/>
                    </a:cubicBezTo>
                    <a:cubicBezTo>
                      <a:pt x="285" y="101"/>
                      <a:pt x="285" y="101"/>
                      <a:pt x="285" y="101"/>
                    </a:cubicBezTo>
                    <a:cubicBezTo>
                      <a:pt x="285" y="124"/>
                      <a:pt x="285" y="148"/>
                      <a:pt x="285" y="171"/>
                    </a:cubicBezTo>
                    <a:cubicBezTo>
                      <a:pt x="285" y="174"/>
                      <a:pt x="285" y="176"/>
                      <a:pt x="285" y="179"/>
                    </a:cubicBezTo>
                    <a:cubicBezTo>
                      <a:pt x="285" y="181"/>
                      <a:pt x="286" y="182"/>
                      <a:pt x="288" y="182"/>
                    </a:cubicBezTo>
                    <a:cubicBezTo>
                      <a:pt x="290" y="182"/>
                      <a:pt x="293" y="182"/>
                      <a:pt x="296" y="182"/>
                    </a:cubicBezTo>
                    <a:cubicBezTo>
                      <a:pt x="300" y="182"/>
                      <a:pt x="304" y="182"/>
                      <a:pt x="308" y="182"/>
                    </a:cubicBezTo>
                    <a:cubicBezTo>
                      <a:pt x="318" y="182"/>
                      <a:pt x="326" y="189"/>
                      <a:pt x="329" y="198"/>
                    </a:cubicBezTo>
                    <a:cubicBezTo>
                      <a:pt x="334" y="213"/>
                      <a:pt x="322" y="226"/>
                      <a:pt x="311" y="227"/>
                    </a:cubicBezTo>
                    <a:cubicBezTo>
                      <a:pt x="308" y="227"/>
                      <a:pt x="306" y="227"/>
                      <a:pt x="304" y="227"/>
                    </a:cubicBezTo>
                    <a:cubicBezTo>
                      <a:pt x="275" y="227"/>
                      <a:pt x="246" y="227"/>
                      <a:pt x="217" y="227"/>
                    </a:cubicBezTo>
                    <a:cubicBezTo>
                      <a:pt x="215" y="227"/>
                      <a:pt x="213" y="227"/>
                      <a:pt x="211" y="227"/>
                    </a:cubicBezTo>
                    <a:cubicBezTo>
                      <a:pt x="201" y="226"/>
                      <a:pt x="193" y="218"/>
                      <a:pt x="192" y="208"/>
                    </a:cubicBezTo>
                    <a:cubicBezTo>
                      <a:pt x="190" y="199"/>
                      <a:pt x="194" y="189"/>
                      <a:pt x="205" y="184"/>
                    </a:cubicBezTo>
                    <a:cubicBezTo>
                      <a:pt x="208" y="183"/>
                      <a:pt x="211" y="182"/>
                      <a:pt x="215" y="182"/>
                    </a:cubicBezTo>
                    <a:cubicBezTo>
                      <a:pt x="221" y="182"/>
                      <a:pt x="227" y="182"/>
                      <a:pt x="233" y="182"/>
                    </a:cubicBezTo>
                    <a:cubicBezTo>
                      <a:pt x="234" y="182"/>
                      <a:pt x="236" y="182"/>
                      <a:pt x="237" y="181"/>
                    </a:cubicBezTo>
                    <a:cubicBezTo>
                      <a:pt x="238" y="180"/>
                      <a:pt x="238" y="180"/>
                      <a:pt x="238" y="180"/>
                    </a:cubicBezTo>
                    <a:cubicBezTo>
                      <a:pt x="239" y="180"/>
                      <a:pt x="239" y="179"/>
                      <a:pt x="239" y="179"/>
                    </a:cubicBezTo>
                    <a:cubicBezTo>
                      <a:pt x="239" y="176"/>
                      <a:pt x="239" y="174"/>
                      <a:pt x="239" y="172"/>
                    </a:cubicBezTo>
                    <a:cubicBezTo>
                      <a:pt x="239" y="133"/>
                      <a:pt x="239" y="94"/>
                      <a:pt x="239" y="55"/>
                    </a:cubicBezTo>
                    <a:cubicBezTo>
                      <a:pt x="239" y="52"/>
                      <a:pt x="239" y="50"/>
                      <a:pt x="238" y="47"/>
                    </a:cubicBezTo>
                    <a:cubicBezTo>
                      <a:pt x="237" y="46"/>
                      <a:pt x="237" y="46"/>
                      <a:pt x="237" y="46"/>
                    </a:cubicBezTo>
                    <a:cubicBezTo>
                      <a:pt x="236" y="45"/>
                      <a:pt x="236" y="45"/>
                      <a:pt x="235" y="45"/>
                    </a:cubicBezTo>
                    <a:cubicBezTo>
                      <a:pt x="231" y="45"/>
                      <a:pt x="227" y="45"/>
                      <a:pt x="223" y="45"/>
                    </a:cubicBezTo>
                    <a:cubicBezTo>
                      <a:pt x="221" y="45"/>
                      <a:pt x="219" y="45"/>
                      <a:pt x="217" y="45"/>
                    </a:cubicBezTo>
                    <a:cubicBezTo>
                      <a:pt x="207" y="45"/>
                      <a:pt x="197" y="36"/>
                      <a:pt x="196" y="23"/>
                    </a:cubicBezTo>
                    <a:cubicBezTo>
                      <a:pt x="196" y="10"/>
                      <a:pt x="207" y="1"/>
                      <a:pt x="218" y="1"/>
                    </a:cubicBezTo>
                    <a:cubicBezTo>
                      <a:pt x="219" y="1"/>
                      <a:pt x="220" y="1"/>
                      <a:pt x="221" y="1"/>
                    </a:cubicBezTo>
                    <a:cubicBezTo>
                      <a:pt x="233" y="0"/>
                      <a:pt x="246" y="0"/>
                      <a:pt x="257" y="0"/>
                    </a:cubicBezTo>
                    <a:close/>
                    <a:moveTo>
                      <a:pt x="147" y="283"/>
                    </a:moveTo>
                    <a:cubicBezTo>
                      <a:pt x="150" y="283"/>
                      <a:pt x="153" y="283"/>
                      <a:pt x="155" y="283"/>
                    </a:cubicBezTo>
                    <a:cubicBezTo>
                      <a:pt x="165" y="285"/>
                      <a:pt x="174" y="293"/>
                      <a:pt x="175" y="304"/>
                    </a:cubicBezTo>
                    <a:cubicBezTo>
                      <a:pt x="175" y="305"/>
                      <a:pt x="175" y="306"/>
                      <a:pt x="175" y="307"/>
                    </a:cubicBezTo>
                    <a:cubicBezTo>
                      <a:pt x="175" y="332"/>
                      <a:pt x="175" y="358"/>
                      <a:pt x="175" y="384"/>
                    </a:cubicBezTo>
                    <a:cubicBezTo>
                      <a:pt x="174" y="384"/>
                      <a:pt x="174" y="384"/>
                      <a:pt x="174" y="384"/>
                    </a:cubicBezTo>
                    <a:cubicBezTo>
                      <a:pt x="174" y="407"/>
                      <a:pt x="174" y="431"/>
                      <a:pt x="174" y="455"/>
                    </a:cubicBezTo>
                    <a:cubicBezTo>
                      <a:pt x="174" y="457"/>
                      <a:pt x="174" y="459"/>
                      <a:pt x="175" y="462"/>
                    </a:cubicBezTo>
                    <a:cubicBezTo>
                      <a:pt x="175" y="464"/>
                      <a:pt x="176" y="465"/>
                      <a:pt x="178" y="465"/>
                    </a:cubicBezTo>
                    <a:cubicBezTo>
                      <a:pt x="180" y="465"/>
                      <a:pt x="183" y="465"/>
                      <a:pt x="186" y="465"/>
                    </a:cubicBezTo>
                    <a:cubicBezTo>
                      <a:pt x="190" y="465"/>
                      <a:pt x="194" y="465"/>
                      <a:pt x="198" y="465"/>
                    </a:cubicBezTo>
                    <a:cubicBezTo>
                      <a:pt x="207" y="466"/>
                      <a:pt x="216" y="472"/>
                      <a:pt x="219" y="481"/>
                    </a:cubicBezTo>
                    <a:cubicBezTo>
                      <a:pt x="223" y="497"/>
                      <a:pt x="212" y="509"/>
                      <a:pt x="200" y="510"/>
                    </a:cubicBezTo>
                    <a:cubicBezTo>
                      <a:pt x="198" y="510"/>
                      <a:pt x="196" y="511"/>
                      <a:pt x="194" y="511"/>
                    </a:cubicBezTo>
                    <a:cubicBezTo>
                      <a:pt x="165" y="511"/>
                      <a:pt x="136" y="511"/>
                      <a:pt x="107" y="511"/>
                    </a:cubicBezTo>
                    <a:cubicBezTo>
                      <a:pt x="105" y="511"/>
                      <a:pt x="103" y="510"/>
                      <a:pt x="101" y="510"/>
                    </a:cubicBezTo>
                    <a:cubicBezTo>
                      <a:pt x="91" y="509"/>
                      <a:pt x="83" y="501"/>
                      <a:pt x="81" y="491"/>
                    </a:cubicBezTo>
                    <a:cubicBezTo>
                      <a:pt x="80" y="483"/>
                      <a:pt x="84" y="472"/>
                      <a:pt x="94" y="467"/>
                    </a:cubicBezTo>
                    <a:cubicBezTo>
                      <a:pt x="98" y="466"/>
                      <a:pt x="101" y="465"/>
                      <a:pt x="104" y="465"/>
                    </a:cubicBezTo>
                    <a:cubicBezTo>
                      <a:pt x="111" y="465"/>
                      <a:pt x="117" y="465"/>
                      <a:pt x="123" y="465"/>
                    </a:cubicBezTo>
                    <a:cubicBezTo>
                      <a:pt x="124" y="465"/>
                      <a:pt x="126" y="465"/>
                      <a:pt x="127" y="464"/>
                    </a:cubicBezTo>
                    <a:cubicBezTo>
                      <a:pt x="128" y="464"/>
                      <a:pt x="128" y="464"/>
                      <a:pt x="128" y="464"/>
                    </a:cubicBezTo>
                    <a:cubicBezTo>
                      <a:pt x="128" y="463"/>
                      <a:pt x="128" y="463"/>
                      <a:pt x="128" y="462"/>
                    </a:cubicBezTo>
                    <a:cubicBezTo>
                      <a:pt x="128" y="460"/>
                      <a:pt x="128" y="457"/>
                      <a:pt x="128" y="455"/>
                    </a:cubicBezTo>
                    <a:cubicBezTo>
                      <a:pt x="128" y="416"/>
                      <a:pt x="128" y="377"/>
                      <a:pt x="128" y="338"/>
                    </a:cubicBezTo>
                    <a:cubicBezTo>
                      <a:pt x="128" y="336"/>
                      <a:pt x="128" y="333"/>
                      <a:pt x="128" y="330"/>
                    </a:cubicBezTo>
                    <a:cubicBezTo>
                      <a:pt x="127" y="329"/>
                      <a:pt x="127" y="329"/>
                      <a:pt x="127" y="329"/>
                    </a:cubicBezTo>
                    <a:cubicBezTo>
                      <a:pt x="126" y="329"/>
                      <a:pt x="125" y="328"/>
                      <a:pt x="125" y="328"/>
                    </a:cubicBezTo>
                    <a:cubicBezTo>
                      <a:pt x="121" y="329"/>
                      <a:pt x="117" y="329"/>
                      <a:pt x="113" y="329"/>
                    </a:cubicBezTo>
                    <a:cubicBezTo>
                      <a:pt x="111" y="329"/>
                      <a:pt x="109" y="329"/>
                      <a:pt x="107" y="329"/>
                    </a:cubicBezTo>
                    <a:cubicBezTo>
                      <a:pt x="97" y="328"/>
                      <a:pt x="86" y="319"/>
                      <a:pt x="86" y="307"/>
                    </a:cubicBezTo>
                    <a:cubicBezTo>
                      <a:pt x="86" y="293"/>
                      <a:pt x="97" y="284"/>
                      <a:pt x="108" y="284"/>
                    </a:cubicBezTo>
                    <a:cubicBezTo>
                      <a:pt x="109" y="284"/>
                      <a:pt x="110" y="284"/>
                      <a:pt x="111" y="284"/>
                    </a:cubicBezTo>
                    <a:cubicBezTo>
                      <a:pt x="123" y="283"/>
                      <a:pt x="135" y="283"/>
                      <a:pt x="147" y="283"/>
                    </a:cubicBezTo>
                    <a:close/>
                    <a:moveTo>
                      <a:pt x="533" y="283"/>
                    </a:moveTo>
                    <a:cubicBezTo>
                      <a:pt x="536" y="283"/>
                      <a:pt x="538" y="283"/>
                      <a:pt x="541" y="283"/>
                    </a:cubicBezTo>
                    <a:cubicBezTo>
                      <a:pt x="550" y="285"/>
                      <a:pt x="560" y="293"/>
                      <a:pt x="560" y="304"/>
                    </a:cubicBezTo>
                    <a:cubicBezTo>
                      <a:pt x="560" y="305"/>
                      <a:pt x="560" y="306"/>
                      <a:pt x="560" y="307"/>
                    </a:cubicBezTo>
                    <a:cubicBezTo>
                      <a:pt x="560" y="332"/>
                      <a:pt x="560" y="358"/>
                      <a:pt x="560" y="384"/>
                    </a:cubicBezTo>
                    <a:cubicBezTo>
                      <a:pt x="560" y="384"/>
                      <a:pt x="560" y="384"/>
                      <a:pt x="560" y="384"/>
                    </a:cubicBezTo>
                    <a:cubicBezTo>
                      <a:pt x="560" y="407"/>
                      <a:pt x="560" y="431"/>
                      <a:pt x="560" y="455"/>
                    </a:cubicBezTo>
                    <a:cubicBezTo>
                      <a:pt x="560" y="457"/>
                      <a:pt x="560" y="459"/>
                      <a:pt x="560" y="462"/>
                    </a:cubicBezTo>
                    <a:cubicBezTo>
                      <a:pt x="560" y="464"/>
                      <a:pt x="561" y="465"/>
                      <a:pt x="563" y="465"/>
                    </a:cubicBezTo>
                    <a:cubicBezTo>
                      <a:pt x="566" y="465"/>
                      <a:pt x="569" y="465"/>
                      <a:pt x="571" y="465"/>
                    </a:cubicBezTo>
                    <a:cubicBezTo>
                      <a:pt x="575" y="465"/>
                      <a:pt x="579" y="465"/>
                      <a:pt x="583" y="465"/>
                    </a:cubicBezTo>
                    <a:cubicBezTo>
                      <a:pt x="593" y="466"/>
                      <a:pt x="602" y="472"/>
                      <a:pt x="604" y="481"/>
                    </a:cubicBezTo>
                    <a:cubicBezTo>
                      <a:pt x="609" y="497"/>
                      <a:pt x="597" y="509"/>
                      <a:pt x="586" y="510"/>
                    </a:cubicBezTo>
                    <a:cubicBezTo>
                      <a:pt x="584" y="510"/>
                      <a:pt x="581" y="511"/>
                      <a:pt x="579" y="511"/>
                    </a:cubicBezTo>
                    <a:cubicBezTo>
                      <a:pt x="550" y="511"/>
                      <a:pt x="521" y="511"/>
                      <a:pt x="493" y="511"/>
                    </a:cubicBezTo>
                    <a:cubicBezTo>
                      <a:pt x="491" y="511"/>
                      <a:pt x="489" y="510"/>
                      <a:pt x="487" y="510"/>
                    </a:cubicBezTo>
                    <a:cubicBezTo>
                      <a:pt x="477" y="509"/>
                      <a:pt x="468" y="501"/>
                      <a:pt x="467" y="491"/>
                    </a:cubicBezTo>
                    <a:cubicBezTo>
                      <a:pt x="466" y="483"/>
                      <a:pt x="470" y="472"/>
                      <a:pt x="480" y="467"/>
                    </a:cubicBezTo>
                    <a:cubicBezTo>
                      <a:pt x="484" y="466"/>
                      <a:pt x="487" y="465"/>
                      <a:pt x="490" y="465"/>
                    </a:cubicBezTo>
                    <a:cubicBezTo>
                      <a:pt x="496" y="465"/>
                      <a:pt x="502" y="465"/>
                      <a:pt x="509" y="465"/>
                    </a:cubicBezTo>
                    <a:cubicBezTo>
                      <a:pt x="510" y="465"/>
                      <a:pt x="512" y="465"/>
                      <a:pt x="513" y="464"/>
                    </a:cubicBezTo>
                    <a:cubicBezTo>
                      <a:pt x="514" y="464"/>
                      <a:pt x="514" y="464"/>
                      <a:pt x="514" y="464"/>
                    </a:cubicBezTo>
                    <a:cubicBezTo>
                      <a:pt x="514" y="463"/>
                      <a:pt x="514" y="463"/>
                      <a:pt x="514" y="462"/>
                    </a:cubicBezTo>
                    <a:cubicBezTo>
                      <a:pt x="514" y="460"/>
                      <a:pt x="514" y="457"/>
                      <a:pt x="514" y="455"/>
                    </a:cubicBezTo>
                    <a:cubicBezTo>
                      <a:pt x="514" y="416"/>
                      <a:pt x="514" y="377"/>
                      <a:pt x="514" y="338"/>
                    </a:cubicBezTo>
                    <a:cubicBezTo>
                      <a:pt x="514" y="336"/>
                      <a:pt x="514" y="333"/>
                      <a:pt x="514" y="330"/>
                    </a:cubicBezTo>
                    <a:cubicBezTo>
                      <a:pt x="513" y="329"/>
                      <a:pt x="513" y="329"/>
                      <a:pt x="513" y="329"/>
                    </a:cubicBezTo>
                    <a:cubicBezTo>
                      <a:pt x="512" y="329"/>
                      <a:pt x="511" y="328"/>
                      <a:pt x="510" y="328"/>
                    </a:cubicBezTo>
                    <a:cubicBezTo>
                      <a:pt x="506" y="329"/>
                      <a:pt x="502" y="329"/>
                      <a:pt x="498" y="329"/>
                    </a:cubicBezTo>
                    <a:cubicBezTo>
                      <a:pt x="496" y="329"/>
                      <a:pt x="494" y="329"/>
                      <a:pt x="493" y="329"/>
                    </a:cubicBezTo>
                    <a:cubicBezTo>
                      <a:pt x="482" y="328"/>
                      <a:pt x="472" y="319"/>
                      <a:pt x="471" y="307"/>
                    </a:cubicBezTo>
                    <a:cubicBezTo>
                      <a:pt x="471" y="293"/>
                      <a:pt x="482" y="284"/>
                      <a:pt x="493" y="284"/>
                    </a:cubicBezTo>
                    <a:cubicBezTo>
                      <a:pt x="495" y="284"/>
                      <a:pt x="496" y="284"/>
                      <a:pt x="497" y="284"/>
                    </a:cubicBezTo>
                    <a:cubicBezTo>
                      <a:pt x="509" y="283"/>
                      <a:pt x="521" y="283"/>
                      <a:pt x="533" y="283"/>
                    </a:cubicBezTo>
                    <a:close/>
                    <a:moveTo>
                      <a:pt x="729" y="283"/>
                    </a:moveTo>
                    <a:cubicBezTo>
                      <a:pt x="732" y="283"/>
                      <a:pt x="735" y="283"/>
                      <a:pt x="737" y="283"/>
                    </a:cubicBezTo>
                    <a:cubicBezTo>
                      <a:pt x="746" y="285"/>
                      <a:pt x="756" y="293"/>
                      <a:pt x="756" y="304"/>
                    </a:cubicBezTo>
                    <a:cubicBezTo>
                      <a:pt x="756" y="305"/>
                      <a:pt x="756" y="306"/>
                      <a:pt x="756" y="307"/>
                    </a:cubicBezTo>
                    <a:cubicBezTo>
                      <a:pt x="756" y="332"/>
                      <a:pt x="756" y="358"/>
                      <a:pt x="756" y="384"/>
                    </a:cubicBezTo>
                    <a:cubicBezTo>
                      <a:pt x="756" y="384"/>
                      <a:pt x="756" y="384"/>
                      <a:pt x="756" y="384"/>
                    </a:cubicBezTo>
                    <a:cubicBezTo>
                      <a:pt x="756" y="407"/>
                      <a:pt x="756" y="431"/>
                      <a:pt x="756" y="455"/>
                    </a:cubicBezTo>
                    <a:cubicBezTo>
                      <a:pt x="756" y="457"/>
                      <a:pt x="756" y="459"/>
                      <a:pt x="756" y="462"/>
                    </a:cubicBezTo>
                    <a:cubicBezTo>
                      <a:pt x="756" y="464"/>
                      <a:pt x="757" y="465"/>
                      <a:pt x="759" y="465"/>
                    </a:cubicBezTo>
                    <a:cubicBezTo>
                      <a:pt x="762" y="465"/>
                      <a:pt x="765" y="465"/>
                      <a:pt x="768" y="465"/>
                    </a:cubicBezTo>
                    <a:cubicBezTo>
                      <a:pt x="772" y="465"/>
                      <a:pt x="775" y="465"/>
                      <a:pt x="779" y="465"/>
                    </a:cubicBezTo>
                    <a:cubicBezTo>
                      <a:pt x="789" y="466"/>
                      <a:pt x="798" y="472"/>
                      <a:pt x="800" y="481"/>
                    </a:cubicBezTo>
                    <a:cubicBezTo>
                      <a:pt x="805" y="497"/>
                      <a:pt x="794" y="509"/>
                      <a:pt x="782" y="510"/>
                    </a:cubicBezTo>
                    <a:cubicBezTo>
                      <a:pt x="780" y="510"/>
                      <a:pt x="777" y="511"/>
                      <a:pt x="775" y="511"/>
                    </a:cubicBezTo>
                    <a:cubicBezTo>
                      <a:pt x="746" y="511"/>
                      <a:pt x="718" y="511"/>
                      <a:pt x="689" y="511"/>
                    </a:cubicBezTo>
                    <a:cubicBezTo>
                      <a:pt x="687" y="511"/>
                      <a:pt x="685" y="510"/>
                      <a:pt x="683" y="510"/>
                    </a:cubicBezTo>
                    <a:cubicBezTo>
                      <a:pt x="673" y="509"/>
                      <a:pt x="664" y="501"/>
                      <a:pt x="663" y="491"/>
                    </a:cubicBezTo>
                    <a:cubicBezTo>
                      <a:pt x="662" y="483"/>
                      <a:pt x="666" y="472"/>
                      <a:pt x="676" y="467"/>
                    </a:cubicBezTo>
                    <a:cubicBezTo>
                      <a:pt x="680" y="466"/>
                      <a:pt x="683" y="465"/>
                      <a:pt x="686" y="465"/>
                    </a:cubicBezTo>
                    <a:cubicBezTo>
                      <a:pt x="692" y="465"/>
                      <a:pt x="698" y="465"/>
                      <a:pt x="705" y="465"/>
                    </a:cubicBezTo>
                    <a:cubicBezTo>
                      <a:pt x="706" y="465"/>
                      <a:pt x="708" y="465"/>
                      <a:pt x="709" y="464"/>
                    </a:cubicBezTo>
                    <a:cubicBezTo>
                      <a:pt x="710" y="464"/>
                      <a:pt x="710" y="464"/>
                      <a:pt x="710" y="464"/>
                    </a:cubicBezTo>
                    <a:cubicBezTo>
                      <a:pt x="710" y="463"/>
                      <a:pt x="710" y="463"/>
                      <a:pt x="710" y="462"/>
                    </a:cubicBezTo>
                    <a:cubicBezTo>
                      <a:pt x="710" y="460"/>
                      <a:pt x="710" y="457"/>
                      <a:pt x="710" y="455"/>
                    </a:cubicBezTo>
                    <a:cubicBezTo>
                      <a:pt x="710" y="416"/>
                      <a:pt x="710" y="377"/>
                      <a:pt x="710" y="338"/>
                    </a:cubicBezTo>
                    <a:cubicBezTo>
                      <a:pt x="710" y="336"/>
                      <a:pt x="710" y="333"/>
                      <a:pt x="710" y="330"/>
                    </a:cubicBezTo>
                    <a:cubicBezTo>
                      <a:pt x="709" y="329"/>
                      <a:pt x="709" y="329"/>
                      <a:pt x="709" y="329"/>
                    </a:cubicBezTo>
                    <a:cubicBezTo>
                      <a:pt x="708" y="329"/>
                      <a:pt x="707" y="328"/>
                      <a:pt x="706" y="328"/>
                    </a:cubicBezTo>
                    <a:cubicBezTo>
                      <a:pt x="702" y="329"/>
                      <a:pt x="698" y="329"/>
                      <a:pt x="694" y="329"/>
                    </a:cubicBezTo>
                    <a:cubicBezTo>
                      <a:pt x="692" y="329"/>
                      <a:pt x="690" y="329"/>
                      <a:pt x="689" y="329"/>
                    </a:cubicBezTo>
                    <a:cubicBezTo>
                      <a:pt x="679" y="328"/>
                      <a:pt x="668" y="319"/>
                      <a:pt x="668" y="307"/>
                    </a:cubicBezTo>
                    <a:cubicBezTo>
                      <a:pt x="668" y="293"/>
                      <a:pt x="679" y="284"/>
                      <a:pt x="689" y="284"/>
                    </a:cubicBezTo>
                    <a:cubicBezTo>
                      <a:pt x="691" y="284"/>
                      <a:pt x="692" y="284"/>
                      <a:pt x="693" y="284"/>
                    </a:cubicBezTo>
                    <a:cubicBezTo>
                      <a:pt x="705" y="283"/>
                      <a:pt x="717" y="283"/>
                      <a:pt x="729" y="283"/>
                    </a:cubicBezTo>
                    <a:close/>
                    <a:moveTo>
                      <a:pt x="273" y="557"/>
                    </a:moveTo>
                    <a:cubicBezTo>
                      <a:pt x="276" y="557"/>
                      <a:pt x="278" y="558"/>
                      <a:pt x="281" y="558"/>
                    </a:cubicBezTo>
                    <a:cubicBezTo>
                      <a:pt x="290" y="559"/>
                      <a:pt x="299" y="568"/>
                      <a:pt x="300" y="578"/>
                    </a:cubicBezTo>
                    <a:cubicBezTo>
                      <a:pt x="300" y="579"/>
                      <a:pt x="300" y="580"/>
                      <a:pt x="300" y="581"/>
                    </a:cubicBezTo>
                    <a:cubicBezTo>
                      <a:pt x="300" y="607"/>
                      <a:pt x="300" y="632"/>
                      <a:pt x="300" y="658"/>
                    </a:cubicBezTo>
                    <a:cubicBezTo>
                      <a:pt x="300" y="658"/>
                      <a:pt x="300" y="658"/>
                      <a:pt x="300" y="658"/>
                    </a:cubicBezTo>
                    <a:cubicBezTo>
                      <a:pt x="300" y="682"/>
                      <a:pt x="300" y="705"/>
                      <a:pt x="300" y="729"/>
                    </a:cubicBezTo>
                    <a:cubicBezTo>
                      <a:pt x="300" y="731"/>
                      <a:pt x="300" y="734"/>
                      <a:pt x="300" y="737"/>
                    </a:cubicBezTo>
                    <a:cubicBezTo>
                      <a:pt x="300" y="738"/>
                      <a:pt x="301" y="740"/>
                      <a:pt x="303" y="740"/>
                    </a:cubicBezTo>
                    <a:cubicBezTo>
                      <a:pt x="305" y="740"/>
                      <a:pt x="308" y="740"/>
                      <a:pt x="311" y="740"/>
                    </a:cubicBezTo>
                    <a:cubicBezTo>
                      <a:pt x="315" y="740"/>
                      <a:pt x="319" y="740"/>
                      <a:pt x="323" y="740"/>
                    </a:cubicBezTo>
                    <a:cubicBezTo>
                      <a:pt x="333" y="740"/>
                      <a:pt x="341" y="747"/>
                      <a:pt x="344" y="756"/>
                    </a:cubicBezTo>
                    <a:cubicBezTo>
                      <a:pt x="349" y="771"/>
                      <a:pt x="337" y="783"/>
                      <a:pt x="326" y="785"/>
                    </a:cubicBezTo>
                    <a:cubicBezTo>
                      <a:pt x="323" y="785"/>
                      <a:pt x="321" y="785"/>
                      <a:pt x="319" y="785"/>
                    </a:cubicBezTo>
                    <a:cubicBezTo>
                      <a:pt x="290" y="785"/>
                      <a:pt x="261" y="785"/>
                      <a:pt x="232" y="785"/>
                    </a:cubicBezTo>
                    <a:cubicBezTo>
                      <a:pt x="230" y="785"/>
                      <a:pt x="228" y="785"/>
                      <a:pt x="226" y="785"/>
                    </a:cubicBezTo>
                    <a:cubicBezTo>
                      <a:pt x="217" y="784"/>
                      <a:pt x="208" y="775"/>
                      <a:pt x="207" y="766"/>
                    </a:cubicBezTo>
                    <a:cubicBezTo>
                      <a:pt x="205" y="757"/>
                      <a:pt x="209" y="747"/>
                      <a:pt x="220" y="742"/>
                    </a:cubicBezTo>
                    <a:cubicBezTo>
                      <a:pt x="223" y="740"/>
                      <a:pt x="226" y="740"/>
                      <a:pt x="230" y="740"/>
                    </a:cubicBezTo>
                    <a:cubicBezTo>
                      <a:pt x="236" y="740"/>
                      <a:pt x="242" y="740"/>
                      <a:pt x="248" y="740"/>
                    </a:cubicBezTo>
                    <a:cubicBezTo>
                      <a:pt x="249" y="740"/>
                      <a:pt x="251" y="739"/>
                      <a:pt x="253" y="739"/>
                    </a:cubicBezTo>
                    <a:cubicBezTo>
                      <a:pt x="253" y="738"/>
                      <a:pt x="253" y="738"/>
                      <a:pt x="253" y="738"/>
                    </a:cubicBezTo>
                    <a:cubicBezTo>
                      <a:pt x="254" y="738"/>
                      <a:pt x="254" y="737"/>
                      <a:pt x="254" y="737"/>
                    </a:cubicBezTo>
                    <a:cubicBezTo>
                      <a:pt x="254" y="734"/>
                      <a:pt x="254" y="732"/>
                      <a:pt x="254" y="730"/>
                    </a:cubicBezTo>
                    <a:cubicBezTo>
                      <a:pt x="254" y="691"/>
                      <a:pt x="254" y="652"/>
                      <a:pt x="254" y="613"/>
                    </a:cubicBezTo>
                    <a:cubicBezTo>
                      <a:pt x="254" y="610"/>
                      <a:pt x="254" y="607"/>
                      <a:pt x="253" y="605"/>
                    </a:cubicBezTo>
                    <a:cubicBezTo>
                      <a:pt x="253" y="604"/>
                      <a:pt x="253" y="604"/>
                      <a:pt x="253" y="604"/>
                    </a:cubicBezTo>
                    <a:cubicBezTo>
                      <a:pt x="251" y="603"/>
                      <a:pt x="251" y="603"/>
                      <a:pt x="250" y="603"/>
                    </a:cubicBezTo>
                    <a:cubicBezTo>
                      <a:pt x="246" y="603"/>
                      <a:pt x="242" y="603"/>
                      <a:pt x="238" y="603"/>
                    </a:cubicBezTo>
                    <a:cubicBezTo>
                      <a:pt x="236" y="603"/>
                      <a:pt x="234" y="603"/>
                      <a:pt x="232" y="603"/>
                    </a:cubicBezTo>
                    <a:cubicBezTo>
                      <a:pt x="222" y="603"/>
                      <a:pt x="212" y="594"/>
                      <a:pt x="211" y="581"/>
                    </a:cubicBezTo>
                    <a:cubicBezTo>
                      <a:pt x="211" y="568"/>
                      <a:pt x="222" y="559"/>
                      <a:pt x="233" y="558"/>
                    </a:cubicBezTo>
                    <a:cubicBezTo>
                      <a:pt x="234" y="558"/>
                      <a:pt x="235" y="558"/>
                      <a:pt x="236" y="558"/>
                    </a:cubicBezTo>
                    <a:cubicBezTo>
                      <a:pt x="248" y="558"/>
                      <a:pt x="261" y="558"/>
                      <a:pt x="273" y="557"/>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35" name="Freeform 1034"/>
              <p:cNvSpPr>
                <a:spLocks noEditPoints="1"/>
              </p:cNvSpPr>
              <p:nvPr/>
            </p:nvSpPr>
            <p:spPr bwMode="auto">
              <a:xfrm>
                <a:off x="4622800" y="133350"/>
                <a:ext cx="381000" cy="511175"/>
              </a:xfrm>
              <a:custGeom>
                <a:avLst/>
                <a:gdLst>
                  <a:gd name="T0" fmla="*/ 562 w 590"/>
                  <a:gd name="T1" fmla="*/ 34 h 787"/>
                  <a:gd name="T2" fmla="*/ 578 w 590"/>
                  <a:gd name="T3" fmla="*/ 172 h 787"/>
                  <a:gd name="T4" fmla="*/ 458 w 590"/>
                  <a:gd name="T5" fmla="*/ 222 h 787"/>
                  <a:gd name="T6" fmla="*/ 398 w 590"/>
                  <a:gd name="T7" fmla="*/ 106 h 787"/>
                  <a:gd name="T8" fmla="*/ 479 w 590"/>
                  <a:gd name="T9" fmla="*/ 1 h 787"/>
                  <a:gd name="T10" fmla="*/ 474 w 590"/>
                  <a:gd name="T11" fmla="*/ 52 h 787"/>
                  <a:gd name="T12" fmla="*/ 446 w 590"/>
                  <a:gd name="T13" fmla="*/ 131 h 787"/>
                  <a:gd name="T14" fmla="*/ 480 w 590"/>
                  <a:gd name="T15" fmla="*/ 182 h 787"/>
                  <a:gd name="T16" fmla="*/ 535 w 590"/>
                  <a:gd name="T17" fmla="*/ 152 h 787"/>
                  <a:gd name="T18" fmla="*/ 527 w 590"/>
                  <a:gd name="T19" fmla="*/ 64 h 787"/>
                  <a:gd name="T20" fmla="*/ 375 w 590"/>
                  <a:gd name="T21" fmla="*/ 282 h 787"/>
                  <a:gd name="T22" fmla="*/ 459 w 590"/>
                  <a:gd name="T23" fmla="*/ 366 h 787"/>
                  <a:gd name="T24" fmla="*/ 416 w 590"/>
                  <a:gd name="T25" fmla="*/ 496 h 787"/>
                  <a:gd name="T26" fmla="*/ 300 w 590"/>
                  <a:gd name="T27" fmla="*/ 481 h 787"/>
                  <a:gd name="T28" fmla="*/ 287 w 590"/>
                  <a:gd name="T29" fmla="*/ 331 h 787"/>
                  <a:gd name="T30" fmla="*/ 375 w 590"/>
                  <a:gd name="T31" fmla="*/ 282 h 787"/>
                  <a:gd name="T32" fmla="*/ 333 w 590"/>
                  <a:gd name="T33" fmla="*/ 346 h 787"/>
                  <a:gd name="T34" fmla="*/ 327 w 590"/>
                  <a:gd name="T35" fmla="*/ 440 h 787"/>
                  <a:gd name="T36" fmla="*/ 380 w 590"/>
                  <a:gd name="T37" fmla="*/ 463 h 787"/>
                  <a:gd name="T38" fmla="*/ 415 w 590"/>
                  <a:gd name="T39" fmla="*/ 397 h 787"/>
                  <a:gd name="T40" fmla="*/ 384 w 590"/>
                  <a:gd name="T41" fmla="*/ 333 h 787"/>
                  <a:gd name="T42" fmla="*/ 130 w 590"/>
                  <a:gd name="T43" fmla="*/ 562 h 787"/>
                  <a:gd name="T44" fmla="*/ 193 w 590"/>
                  <a:gd name="T45" fmla="*/ 669 h 787"/>
                  <a:gd name="T46" fmla="*/ 111 w 590"/>
                  <a:gd name="T47" fmla="*/ 784 h 787"/>
                  <a:gd name="T48" fmla="*/ 6 w 590"/>
                  <a:gd name="T49" fmla="*/ 708 h 787"/>
                  <a:gd name="T50" fmla="*/ 47 w 590"/>
                  <a:gd name="T51" fmla="*/ 573 h 787"/>
                  <a:gd name="T52" fmla="*/ 503 w 590"/>
                  <a:gd name="T53" fmla="*/ 556 h 787"/>
                  <a:gd name="T54" fmla="*/ 586 w 590"/>
                  <a:gd name="T55" fmla="*/ 639 h 787"/>
                  <a:gd name="T56" fmla="*/ 543 w 590"/>
                  <a:gd name="T57" fmla="*/ 769 h 787"/>
                  <a:gd name="T58" fmla="*/ 427 w 590"/>
                  <a:gd name="T59" fmla="*/ 754 h 787"/>
                  <a:gd name="T60" fmla="*/ 414 w 590"/>
                  <a:gd name="T61" fmla="*/ 605 h 787"/>
                  <a:gd name="T62" fmla="*/ 503 w 590"/>
                  <a:gd name="T63" fmla="*/ 556 h 787"/>
                  <a:gd name="T64" fmla="*/ 64 w 590"/>
                  <a:gd name="T65" fmla="*/ 619 h 787"/>
                  <a:gd name="T66" fmla="*/ 58 w 590"/>
                  <a:gd name="T67" fmla="*/ 713 h 787"/>
                  <a:gd name="T68" fmla="*/ 111 w 590"/>
                  <a:gd name="T69" fmla="*/ 737 h 787"/>
                  <a:gd name="T70" fmla="*/ 147 w 590"/>
                  <a:gd name="T71" fmla="*/ 670 h 787"/>
                  <a:gd name="T72" fmla="*/ 115 w 590"/>
                  <a:gd name="T73" fmla="*/ 606 h 787"/>
                  <a:gd name="T74" fmla="*/ 474 w 590"/>
                  <a:gd name="T75" fmla="*/ 607 h 787"/>
                  <a:gd name="T76" fmla="*/ 445 w 590"/>
                  <a:gd name="T77" fmla="*/ 686 h 787"/>
                  <a:gd name="T78" fmla="*/ 480 w 590"/>
                  <a:gd name="T79" fmla="*/ 737 h 787"/>
                  <a:gd name="T80" fmla="*/ 535 w 590"/>
                  <a:gd name="T81" fmla="*/ 708 h 787"/>
                  <a:gd name="T82" fmla="*/ 527 w 590"/>
                  <a:gd name="T83" fmla="*/ 620 h 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0" h="787">
                    <a:moveTo>
                      <a:pt x="503" y="0"/>
                    </a:moveTo>
                    <a:cubicBezTo>
                      <a:pt x="511" y="1"/>
                      <a:pt x="519" y="3"/>
                      <a:pt x="527" y="7"/>
                    </a:cubicBezTo>
                    <a:cubicBezTo>
                      <a:pt x="541" y="13"/>
                      <a:pt x="552" y="22"/>
                      <a:pt x="562" y="34"/>
                    </a:cubicBezTo>
                    <a:cubicBezTo>
                      <a:pt x="574" y="48"/>
                      <a:pt x="582" y="65"/>
                      <a:pt x="586" y="84"/>
                    </a:cubicBezTo>
                    <a:cubicBezTo>
                      <a:pt x="589" y="94"/>
                      <a:pt x="590" y="105"/>
                      <a:pt x="590" y="114"/>
                    </a:cubicBezTo>
                    <a:cubicBezTo>
                      <a:pt x="590" y="135"/>
                      <a:pt x="586" y="153"/>
                      <a:pt x="578" y="172"/>
                    </a:cubicBezTo>
                    <a:cubicBezTo>
                      <a:pt x="570" y="188"/>
                      <a:pt x="559" y="202"/>
                      <a:pt x="544" y="214"/>
                    </a:cubicBezTo>
                    <a:cubicBezTo>
                      <a:pt x="533" y="221"/>
                      <a:pt x="521" y="227"/>
                      <a:pt x="507" y="229"/>
                    </a:cubicBezTo>
                    <a:cubicBezTo>
                      <a:pt x="490" y="231"/>
                      <a:pt x="473" y="229"/>
                      <a:pt x="458" y="222"/>
                    </a:cubicBezTo>
                    <a:cubicBezTo>
                      <a:pt x="446" y="216"/>
                      <a:pt x="436" y="208"/>
                      <a:pt x="428" y="199"/>
                    </a:cubicBezTo>
                    <a:cubicBezTo>
                      <a:pt x="416" y="185"/>
                      <a:pt x="408" y="170"/>
                      <a:pt x="403" y="153"/>
                    </a:cubicBezTo>
                    <a:cubicBezTo>
                      <a:pt x="398" y="137"/>
                      <a:pt x="397" y="122"/>
                      <a:pt x="398" y="106"/>
                    </a:cubicBezTo>
                    <a:cubicBezTo>
                      <a:pt x="399" y="86"/>
                      <a:pt x="404" y="67"/>
                      <a:pt x="415" y="49"/>
                    </a:cubicBezTo>
                    <a:cubicBezTo>
                      <a:pt x="422" y="37"/>
                      <a:pt x="431" y="26"/>
                      <a:pt x="443" y="17"/>
                    </a:cubicBezTo>
                    <a:cubicBezTo>
                      <a:pt x="454" y="9"/>
                      <a:pt x="466" y="4"/>
                      <a:pt x="479" y="1"/>
                    </a:cubicBezTo>
                    <a:cubicBezTo>
                      <a:pt x="487" y="0"/>
                      <a:pt x="495" y="0"/>
                      <a:pt x="503" y="0"/>
                    </a:cubicBezTo>
                    <a:moveTo>
                      <a:pt x="495" y="46"/>
                    </a:moveTo>
                    <a:cubicBezTo>
                      <a:pt x="488" y="45"/>
                      <a:pt x="481" y="48"/>
                      <a:pt x="474" y="52"/>
                    </a:cubicBezTo>
                    <a:cubicBezTo>
                      <a:pt x="469" y="55"/>
                      <a:pt x="464" y="59"/>
                      <a:pt x="461" y="64"/>
                    </a:cubicBezTo>
                    <a:cubicBezTo>
                      <a:pt x="455" y="71"/>
                      <a:pt x="451" y="78"/>
                      <a:pt x="449" y="87"/>
                    </a:cubicBezTo>
                    <a:cubicBezTo>
                      <a:pt x="444" y="101"/>
                      <a:pt x="443" y="116"/>
                      <a:pt x="446" y="131"/>
                    </a:cubicBezTo>
                    <a:cubicBezTo>
                      <a:pt x="447" y="140"/>
                      <a:pt x="450" y="149"/>
                      <a:pt x="455" y="158"/>
                    </a:cubicBezTo>
                    <a:cubicBezTo>
                      <a:pt x="458" y="164"/>
                      <a:pt x="462" y="169"/>
                      <a:pt x="468" y="173"/>
                    </a:cubicBezTo>
                    <a:cubicBezTo>
                      <a:pt x="471" y="177"/>
                      <a:pt x="476" y="180"/>
                      <a:pt x="480" y="182"/>
                    </a:cubicBezTo>
                    <a:cubicBezTo>
                      <a:pt x="489" y="185"/>
                      <a:pt x="498" y="185"/>
                      <a:pt x="508" y="181"/>
                    </a:cubicBezTo>
                    <a:cubicBezTo>
                      <a:pt x="513" y="179"/>
                      <a:pt x="517" y="176"/>
                      <a:pt x="521" y="172"/>
                    </a:cubicBezTo>
                    <a:cubicBezTo>
                      <a:pt x="527" y="167"/>
                      <a:pt x="532" y="160"/>
                      <a:pt x="535" y="152"/>
                    </a:cubicBezTo>
                    <a:cubicBezTo>
                      <a:pt x="541" y="140"/>
                      <a:pt x="543" y="128"/>
                      <a:pt x="543" y="115"/>
                    </a:cubicBezTo>
                    <a:cubicBezTo>
                      <a:pt x="543" y="106"/>
                      <a:pt x="542" y="98"/>
                      <a:pt x="540" y="89"/>
                    </a:cubicBezTo>
                    <a:cubicBezTo>
                      <a:pt x="537" y="80"/>
                      <a:pt x="533" y="72"/>
                      <a:pt x="527" y="64"/>
                    </a:cubicBezTo>
                    <a:cubicBezTo>
                      <a:pt x="523" y="59"/>
                      <a:pt x="518" y="54"/>
                      <a:pt x="512" y="51"/>
                    </a:cubicBezTo>
                    <a:cubicBezTo>
                      <a:pt x="507" y="48"/>
                      <a:pt x="501" y="46"/>
                      <a:pt x="495" y="46"/>
                    </a:cubicBezTo>
                    <a:moveTo>
                      <a:pt x="375" y="282"/>
                    </a:moveTo>
                    <a:cubicBezTo>
                      <a:pt x="383" y="283"/>
                      <a:pt x="391" y="285"/>
                      <a:pt x="399" y="289"/>
                    </a:cubicBezTo>
                    <a:cubicBezTo>
                      <a:pt x="413" y="295"/>
                      <a:pt x="425" y="304"/>
                      <a:pt x="434" y="316"/>
                    </a:cubicBezTo>
                    <a:cubicBezTo>
                      <a:pt x="446" y="330"/>
                      <a:pt x="454" y="347"/>
                      <a:pt x="459" y="366"/>
                    </a:cubicBezTo>
                    <a:cubicBezTo>
                      <a:pt x="461" y="376"/>
                      <a:pt x="462" y="387"/>
                      <a:pt x="462" y="396"/>
                    </a:cubicBezTo>
                    <a:cubicBezTo>
                      <a:pt x="462" y="417"/>
                      <a:pt x="458" y="435"/>
                      <a:pt x="450" y="454"/>
                    </a:cubicBezTo>
                    <a:cubicBezTo>
                      <a:pt x="442" y="470"/>
                      <a:pt x="431" y="484"/>
                      <a:pt x="416" y="496"/>
                    </a:cubicBezTo>
                    <a:cubicBezTo>
                      <a:pt x="405" y="503"/>
                      <a:pt x="393" y="509"/>
                      <a:pt x="379" y="511"/>
                    </a:cubicBezTo>
                    <a:cubicBezTo>
                      <a:pt x="362" y="513"/>
                      <a:pt x="346" y="511"/>
                      <a:pt x="330" y="504"/>
                    </a:cubicBezTo>
                    <a:cubicBezTo>
                      <a:pt x="318" y="498"/>
                      <a:pt x="308" y="490"/>
                      <a:pt x="300" y="481"/>
                    </a:cubicBezTo>
                    <a:cubicBezTo>
                      <a:pt x="288" y="467"/>
                      <a:pt x="280" y="452"/>
                      <a:pt x="275" y="435"/>
                    </a:cubicBezTo>
                    <a:cubicBezTo>
                      <a:pt x="270" y="419"/>
                      <a:pt x="269" y="404"/>
                      <a:pt x="270" y="388"/>
                    </a:cubicBezTo>
                    <a:cubicBezTo>
                      <a:pt x="271" y="368"/>
                      <a:pt x="276" y="349"/>
                      <a:pt x="287" y="331"/>
                    </a:cubicBezTo>
                    <a:cubicBezTo>
                      <a:pt x="294" y="319"/>
                      <a:pt x="303" y="308"/>
                      <a:pt x="315" y="299"/>
                    </a:cubicBezTo>
                    <a:cubicBezTo>
                      <a:pt x="326" y="291"/>
                      <a:pt x="338" y="286"/>
                      <a:pt x="351" y="283"/>
                    </a:cubicBezTo>
                    <a:cubicBezTo>
                      <a:pt x="359" y="282"/>
                      <a:pt x="367" y="282"/>
                      <a:pt x="375" y="282"/>
                    </a:cubicBezTo>
                    <a:moveTo>
                      <a:pt x="368" y="328"/>
                    </a:moveTo>
                    <a:cubicBezTo>
                      <a:pt x="360" y="328"/>
                      <a:pt x="353" y="330"/>
                      <a:pt x="346" y="334"/>
                    </a:cubicBezTo>
                    <a:cubicBezTo>
                      <a:pt x="341" y="337"/>
                      <a:pt x="337" y="341"/>
                      <a:pt x="333" y="346"/>
                    </a:cubicBezTo>
                    <a:cubicBezTo>
                      <a:pt x="327" y="353"/>
                      <a:pt x="323" y="360"/>
                      <a:pt x="321" y="369"/>
                    </a:cubicBezTo>
                    <a:cubicBezTo>
                      <a:pt x="316" y="383"/>
                      <a:pt x="315" y="398"/>
                      <a:pt x="318" y="413"/>
                    </a:cubicBezTo>
                    <a:cubicBezTo>
                      <a:pt x="319" y="422"/>
                      <a:pt x="322" y="431"/>
                      <a:pt x="327" y="440"/>
                    </a:cubicBezTo>
                    <a:cubicBezTo>
                      <a:pt x="330" y="446"/>
                      <a:pt x="334" y="451"/>
                      <a:pt x="340" y="455"/>
                    </a:cubicBezTo>
                    <a:cubicBezTo>
                      <a:pt x="344" y="459"/>
                      <a:pt x="348" y="462"/>
                      <a:pt x="352" y="464"/>
                    </a:cubicBezTo>
                    <a:cubicBezTo>
                      <a:pt x="361" y="467"/>
                      <a:pt x="371" y="467"/>
                      <a:pt x="380" y="463"/>
                    </a:cubicBezTo>
                    <a:cubicBezTo>
                      <a:pt x="385" y="461"/>
                      <a:pt x="389" y="458"/>
                      <a:pt x="393" y="454"/>
                    </a:cubicBezTo>
                    <a:cubicBezTo>
                      <a:pt x="399" y="449"/>
                      <a:pt x="404" y="442"/>
                      <a:pt x="408" y="434"/>
                    </a:cubicBezTo>
                    <a:cubicBezTo>
                      <a:pt x="413" y="422"/>
                      <a:pt x="415" y="410"/>
                      <a:pt x="415" y="397"/>
                    </a:cubicBezTo>
                    <a:cubicBezTo>
                      <a:pt x="415" y="388"/>
                      <a:pt x="414" y="380"/>
                      <a:pt x="412" y="371"/>
                    </a:cubicBezTo>
                    <a:cubicBezTo>
                      <a:pt x="409" y="362"/>
                      <a:pt x="405" y="354"/>
                      <a:pt x="399" y="346"/>
                    </a:cubicBezTo>
                    <a:cubicBezTo>
                      <a:pt x="395" y="341"/>
                      <a:pt x="390" y="336"/>
                      <a:pt x="384" y="333"/>
                    </a:cubicBezTo>
                    <a:cubicBezTo>
                      <a:pt x="379" y="330"/>
                      <a:pt x="373" y="328"/>
                      <a:pt x="368" y="328"/>
                    </a:cubicBezTo>
                    <a:moveTo>
                      <a:pt x="106" y="556"/>
                    </a:moveTo>
                    <a:cubicBezTo>
                      <a:pt x="114" y="557"/>
                      <a:pt x="122" y="559"/>
                      <a:pt x="130" y="562"/>
                    </a:cubicBezTo>
                    <a:cubicBezTo>
                      <a:pt x="144" y="569"/>
                      <a:pt x="156" y="578"/>
                      <a:pt x="165" y="589"/>
                    </a:cubicBezTo>
                    <a:cubicBezTo>
                      <a:pt x="177" y="604"/>
                      <a:pt x="185" y="621"/>
                      <a:pt x="190" y="639"/>
                    </a:cubicBezTo>
                    <a:cubicBezTo>
                      <a:pt x="192" y="650"/>
                      <a:pt x="193" y="660"/>
                      <a:pt x="193" y="669"/>
                    </a:cubicBezTo>
                    <a:cubicBezTo>
                      <a:pt x="193" y="690"/>
                      <a:pt x="189" y="709"/>
                      <a:pt x="181" y="727"/>
                    </a:cubicBezTo>
                    <a:cubicBezTo>
                      <a:pt x="173" y="744"/>
                      <a:pt x="162" y="758"/>
                      <a:pt x="147" y="769"/>
                    </a:cubicBezTo>
                    <a:cubicBezTo>
                      <a:pt x="136" y="777"/>
                      <a:pt x="124" y="782"/>
                      <a:pt x="111" y="784"/>
                    </a:cubicBezTo>
                    <a:cubicBezTo>
                      <a:pt x="93" y="787"/>
                      <a:pt x="77" y="785"/>
                      <a:pt x="61" y="777"/>
                    </a:cubicBezTo>
                    <a:cubicBezTo>
                      <a:pt x="49" y="771"/>
                      <a:pt x="39" y="764"/>
                      <a:pt x="31" y="754"/>
                    </a:cubicBezTo>
                    <a:cubicBezTo>
                      <a:pt x="19" y="741"/>
                      <a:pt x="11" y="725"/>
                      <a:pt x="6" y="708"/>
                    </a:cubicBezTo>
                    <a:cubicBezTo>
                      <a:pt x="2" y="693"/>
                      <a:pt x="0" y="677"/>
                      <a:pt x="1" y="661"/>
                    </a:cubicBezTo>
                    <a:cubicBezTo>
                      <a:pt x="3" y="641"/>
                      <a:pt x="8" y="622"/>
                      <a:pt x="18" y="605"/>
                    </a:cubicBezTo>
                    <a:cubicBezTo>
                      <a:pt x="25" y="592"/>
                      <a:pt x="35" y="581"/>
                      <a:pt x="47" y="573"/>
                    </a:cubicBezTo>
                    <a:cubicBezTo>
                      <a:pt x="57" y="565"/>
                      <a:pt x="69" y="559"/>
                      <a:pt x="82" y="557"/>
                    </a:cubicBezTo>
                    <a:cubicBezTo>
                      <a:pt x="90" y="555"/>
                      <a:pt x="98" y="555"/>
                      <a:pt x="106" y="556"/>
                    </a:cubicBezTo>
                    <a:moveTo>
                      <a:pt x="503" y="556"/>
                    </a:moveTo>
                    <a:cubicBezTo>
                      <a:pt x="511" y="557"/>
                      <a:pt x="519" y="559"/>
                      <a:pt x="526" y="562"/>
                    </a:cubicBezTo>
                    <a:cubicBezTo>
                      <a:pt x="540" y="569"/>
                      <a:pt x="552" y="578"/>
                      <a:pt x="562" y="589"/>
                    </a:cubicBezTo>
                    <a:cubicBezTo>
                      <a:pt x="574" y="604"/>
                      <a:pt x="582" y="621"/>
                      <a:pt x="586" y="639"/>
                    </a:cubicBezTo>
                    <a:cubicBezTo>
                      <a:pt x="588" y="650"/>
                      <a:pt x="590" y="660"/>
                      <a:pt x="589" y="669"/>
                    </a:cubicBezTo>
                    <a:cubicBezTo>
                      <a:pt x="590" y="690"/>
                      <a:pt x="586" y="709"/>
                      <a:pt x="577" y="727"/>
                    </a:cubicBezTo>
                    <a:cubicBezTo>
                      <a:pt x="569" y="744"/>
                      <a:pt x="558" y="758"/>
                      <a:pt x="543" y="769"/>
                    </a:cubicBezTo>
                    <a:cubicBezTo>
                      <a:pt x="532" y="777"/>
                      <a:pt x="520" y="782"/>
                      <a:pt x="507" y="784"/>
                    </a:cubicBezTo>
                    <a:cubicBezTo>
                      <a:pt x="490" y="787"/>
                      <a:pt x="473" y="785"/>
                      <a:pt x="457" y="777"/>
                    </a:cubicBezTo>
                    <a:cubicBezTo>
                      <a:pt x="446" y="771"/>
                      <a:pt x="436" y="764"/>
                      <a:pt x="427" y="754"/>
                    </a:cubicBezTo>
                    <a:cubicBezTo>
                      <a:pt x="415" y="741"/>
                      <a:pt x="407" y="725"/>
                      <a:pt x="402" y="708"/>
                    </a:cubicBezTo>
                    <a:cubicBezTo>
                      <a:pt x="398" y="693"/>
                      <a:pt x="396" y="677"/>
                      <a:pt x="397" y="661"/>
                    </a:cubicBezTo>
                    <a:cubicBezTo>
                      <a:pt x="399" y="641"/>
                      <a:pt x="404" y="622"/>
                      <a:pt x="414" y="605"/>
                    </a:cubicBezTo>
                    <a:cubicBezTo>
                      <a:pt x="422" y="592"/>
                      <a:pt x="431" y="581"/>
                      <a:pt x="443" y="573"/>
                    </a:cubicBezTo>
                    <a:cubicBezTo>
                      <a:pt x="453" y="565"/>
                      <a:pt x="465" y="559"/>
                      <a:pt x="478" y="557"/>
                    </a:cubicBezTo>
                    <a:cubicBezTo>
                      <a:pt x="486" y="555"/>
                      <a:pt x="495" y="555"/>
                      <a:pt x="503" y="556"/>
                    </a:cubicBezTo>
                    <a:moveTo>
                      <a:pt x="99" y="601"/>
                    </a:moveTo>
                    <a:cubicBezTo>
                      <a:pt x="91" y="601"/>
                      <a:pt x="84" y="603"/>
                      <a:pt x="78" y="607"/>
                    </a:cubicBezTo>
                    <a:cubicBezTo>
                      <a:pt x="72" y="610"/>
                      <a:pt x="68" y="615"/>
                      <a:pt x="64" y="619"/>
                    </a:cubicBezTo>
                    <a:cubicBezTo>
                      <a:pt x="59" y="626"/>
                      <a:pt x="55" y="634"/>
                      <a:pt x="52" y="642"/>
                    </a:cubicBezTo>
                    <a:cubicBezTo>
                      <a:pt x="47" y="657"/>
                      <a:pt x="46" y="672"/>
                      <a:pt x="49" y="686"/>
                    </a:cubicBezTo>
                    <a:cubicBezTo>
                      <a:pt x="50" y="696"/>
                      <a:pt x="54" y="705"/>
                      <a:pt x="58" y="713"/>
                    </a:cubicBezTo>
                    <a:cubicBezTo>
                      <a:pt x="62" y="719"/>
                      <a:pt x="66" y="724"/>
                      <a:pt x="71" y="729"/>
                    </a:cubicBezTo>
                    <a:cubicBezTo>
                      <a:pt x="75" y="732"/>
                      <a:pt x="79" y="735"/>
                      <a:pt x="84" y="737"/>
                    </a:cubicBezTo>
                    <a:cubicBezTo>
                      <a:pt x="93" y="741"/>
                      <a:pt x="102" y="741"/>
                      <a:pt x="111" y="737"/>
                    </a:cubicBezTo>
                    <a:cubicBezTo>
                      <a:pt x="116" y="735"/>
                      <a:pt x="120" y="731"/>
                      <a:pt x="124" y="728"/>
                    </a:cubicBezTo>
                    <a:cubicBezTo>
                      <a:pt x="130" y="722"/>
                      <a:pt x="135" y="715"/>
                      <a:pt x="139" y="708"/>
                    </a:cubicBezTo>
                    <a:cubicBezTo>
                      <a:pt x="144" y="696"/>
                      <a:pt x="146" y="683"/>
                      <a:pt x="147" y="670"/>
                    </a:cubicBezTo>
                    <a:cubicBezTo>
                      <a:pt x="147" y="662"/>
                      <a:pt x="145" y="653"/>
                      <a:pt x="143" y="645"/>
                    </a:cubicBezTo>
                    <a:cubicBezTo>
                      <a:pt x="140" y="636"/>
                      <a:pt x="136" y="627"/>
                      <a:pt x="130" y="620"/>
                    </a:cubicBezTo>
                    <a:cubicBezTo>
                      <a:pt x="126" y="614"/>
                      <a:pt x="121" y="610"/>
                      <a:pt x="115" y="606"/>
                    </a:cubicBezTo>
                    <a:cubicBezTo>
                      <a:pt x="110" y="603"/>
                      <a:pt x="105" y="602"/>
                      <a:pt x="99" y="601"/>
                    </a:cubicBezTo>
                    <a:moveTo>
                      <a:pt x="495" y="601"/>
                    </a:moveTo>
                    <a:cubicBezTo>
                      <a:pt x="487" y="601"/>
                      <a:pt x="480" y="603"/>
                      <a:pt x="474" y="607"/>
                    </a:cubicBezTo>
                    <a:cubicBezTo>
                      <a:pt x="469" y="610"/>
                      <a:pt x="464" y="615"/>
                      <a:pt x="460" y="619"/>
                    </a:cubicBezTo>
                    <a:cubicBezTo>
                      <a:pt x="455" y="626"/>
                      <a:pt x="451" y="634"/>
                      <a:pt x="448" y="642"/>
                    </a:cubicBezTo>
                    <a:cubicBezTo>
                      <a:pt x="444" y="657"/>
                      <a:pt x="443" y="672"/>
                      <a:pt x="445" y="686"/>
                    </a:cubicBezTo>
                    <a:cubicBezTo>
                      <a:pt x="447" y="696"/>
                      <a:pt x="450" y="705"/>
                      <a:pt x="455" y="713"/>
                    </a:cubicBezTo>
                    <a:cubicBezTo>
                      <a:pt x="458" y="719"/>
                      <a:pt x="462" y="724"/>
                      <a:pt x="467" y="729"/>
                    </a:cubicBezTo>
                    <a:cubicBezTo>
                      <a:pt x="471" y="732"/>
                      <a:pt x="475" y="735"/>
                      <a:pt x="480" y="737"/>
                    </a:cubicBezTo>
                    <a:cubicBezTo>
                      <a:pt x="489" y="741"/>
                      <a:pt x="498" y="741"/>
                      <a:pt x="507" y="737"/>
                    </a:cubicBezTo>
                    <a:cubicBezTo>
                      <a:pt x="512" y="735"/>
                      <a:pt x="517" y="731"/>
                      <a:pt x="521" y="728"/>
                    </a:cubicBezTo>
                    <a:cubicBezTo>
                      <a:pt x="527" y="722"/>
                      <a:pt x="531" y="715"/>
                      <a:pt x="535" y="708"/>
                    </a:cubicBezTo>
                    <a:cubicBezTo>
                      <a:pt x="540" y="696"/>
                      <a:pt x="543" y="683"/>
                      <a:pt x="543" y="670"/>
                    </a:cubicBezTo>
                    <a:cubicBezTo>
                      <a:pt x="543" y="662"/>
                      <a:pt x="542" y="653"/>
                      <a:pt x="539" y="645"/>
                    </a:cubicBezTo>
                    <a:cubicBezTo>
                      <a:pt x="537" y="636"/>
                      <a:pt x="533" y="627"/>
                      <a:pt x="527" y="620"/>
                    </a:cubicBezTo>
                    <a:cubicBezTo>
                      <a:pt x="523" y="614"/>
                      <a:pt x="518" y="610"/>
                      <a:pt x="512" y="606"/>
                    </a:cubicBezTo>
                    <a:cubicBezTo>
                      <a:pt x="507" y="603"/>
                      <a:pt x="501" y="602"/>
                      <a:pt x="495" y="601"/>
                    </a:cubicBezTo>
                  </a:path>
                </a:pathLst>
              </a:custGeom>
              <a:solidFill>
                <a:srgbClr val="71BF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36" name="Freeform 1035"/>
              <p:cNvSpPr>
                <a:spLocks noEditPoints="1"/>
              </p:cNvSpPr>
              <p:nvPr/>
            </p:nvSpPr>
            <p:spPr bwMode="auto">
              <a:xfrm>
                <a:off x="4651375" y="133350"/>
                <a:ext cx="520700" cy="509588"/>
              </a:xfrm>
              <a:custGeom>
                <a:avLst/>
                <a:gdLst>
                  <a:gd name="T0" fmla="*/ 95 w 805"/>
                  <a:gd name="T1" fmla="*/ 24 h 785"/>
                  <a:gd name="T2" fmla="*/ 95 w 805"/>
                  <a:gd name="T3" fmla="*/ 179 h 785"/>
                  <a:gd name="T4" fmla="*/ 139 w 805"/>
                  <a:gd name="T5" fmla="*/ 198 h 785"/>
                  <a:gd name="T6" fmla="*/ 21 w 805"/>
                  <a:gd name="T7" fmla="*/ 227 h 785"/>
                  <a:gd name="T8" fmla="*/ 43 w 805"/>
                  <a:gd name="T9" fmla="*/ 182 h 785"/>
                  <a:gd name="T10" fmla="*/ 49 w 805"/>
                  <a:gd name="T11" fmla="*/ 172 h 785"/>
                  <a:gd name="T12" fmla="*/ 45 w 805"/>
                  <a:gd name="T13" fmla="*/ 46 h 785"/>
                  <a:gd name="T14" fmla="*/ 28 w 805"/>
                  <a:gd name="T15" fmla="*/ 1 h 785"/>
                  <a:gd name="T16" fmla="*/ 266 w 805"/>
                  <a:gd name="T17" fmla="*/ 1 h 785"/>
                  <a:gd name="T18" fmla="*/ 285 w 805"/>
                  <a:gd name="T19" fmla="*/ 101 h 785"/>
                  <a:gd name="T20" fmla="*/ 296 w 805"/>
                  <a:gd name="T21" fmla="*/ 182 h 785"/>
                  <a:gd name="T22" fmla="*/ 304 w 805"/>
                  <a:gd name="T23" fmla="*/ 228 h 785"/>
                  <a:gd name="T24" fmla="*/ 205 w 805"/>
                  <a:gd name="T25" fmla="*/ 184 h 785"/>
                  <a:gd name="T26" fmla="*/ 239 w 805"/>
                  <a:gd name="T27" fmla="*/ 181 h 785"/>
                  <a:gd name="T28" fmla="*/ 239 w 805"/>
                  <a:gd name="T29" fmla="*/ 47 h 785"/>
                  <a:gd name="T30" fmla="*/ 217 w 805"/>
                  <a:gd name="T31" fmla="*/ 46 h 785"/>
                  <a:gd name="T32" fmla="*/ 258 w 805"/>
                  <a:gd name="T33" fmla="*/ 0 h 785"/>
                  <a:gd name="T34" fmla="*/ 175 w 805"/>
                  <a:gd name="T35" fmla="*/ 307 h 785"/>
                  <a:gd name="T36" fmla="*/ 175 w 805"/>
                  <a:gd name="T37" fmla="*/ 462 h 785"/>
                  <a:gd name="T38" fmla="*/ 219 w 805"/>
                  <a:gd name="T39" fmla="*/ 482 h 785"/>
                  <a:gd name="T40" fmla="*/ 101 w 805"/>
                  <a:gd name="T41" fmla="*/ 510 h 785"/>
                  <a:gd name="T42" fmla="*/ 123 w 805"/>
                  <a:gd name="T43" fmla="*/ 465 h 785"/>
                  <a:gd name="T44" fmla="*/ 129 w 805"/>
                  <a:gd name="T45" fmla="*/ 456 h 785"/>
                  <a:gd name="T46" fmla="*/ 125 w 805"/>
                  <a:gd name="T47" fmla="*/ 329 h 785"/>
                  <a:gd name="T48" fmla="*/ 108 w 805"/>
                  <a:gd name="T49" fmla="*/ 284 h 785"/>
                  <a:gd name="T50" fmla="*/ 541 w 805"/>
                  <a:gd name="T51" fmla="*/ 284 h 785"/>
                  <a:gd name="T52" fmla="*/ 560 w 805"/>
                  <a:gd name="T53" fmla="*/ 384 h 785"/>
                  <a:gd name="T54" fmla="*/ 572 w 805"/>
                  <a:gd name="T55" fmla="*/ 465 h 785"/>
                  <a:gd name="T56" fmla="*/ 579 w 805"/>
                  <a:gd name="T57" fmla="*/ 511 h 785"/>
                  <a:gd name="T58" fmla="*/ 480 w 805"/>
                  <a:gd name="T59" fmla="*/ 468 h 785"/>
                  <a:gd name="T60" fmla="*/ 514 w 805"/>
                  <a:gd name="T61" fmla="*/ 464 h 785"/>
                  <a:gd name="T62" fmla="*/ 514 w 805"/>
                  <a:gd name="T63" fmla="*/ 330 h 785"/>
                  <a:gd name="T64" fmla="*/ 493 w 805"/>
                  <a:gd name="T65" fmla="*/ 329 h 785"/>
                  <a:gd name="T66" fmla="*/ 533 w 805"/>
                  <a:gd name="T67" fmla="*/ 283 h 785"/>
                  <a:gd name="T68" fmla="*/ 757 w 805"/>
                  <a:gd name="T69" fmla="*/ 307 h 785"/>
                  <a:gd name="T70" fmla="*/ 757 w 805"/>
                  <a:gd name="T71" fmla="*/ 462 h 785"/>
                  <a:gd name="T72" fmla="*/ 801 w 805"/>
                  <a:gd name="T73" fmla="*/ 482 h 785"/>
                  <a:gd name="T74" fmla="*/ 683 w 805"/>
                  <a:gd name="T75" fmla="*/ 510 h 785"/>
                  <a:gd name="T76" fmla="*/ 705 w 805"/>
                  <a:gd name="T77" fmla="*/ 465 h 785"/>
                  <a:gd name="T78" fmla="*/ 711 w 805"/>
                  <a:gd name="T79" fmla="*/ 456 h 785"/>
                  <a:gd name="T80" fmla="*/ 707 w 805"/>
                  <a:gd name="T81" fmla="*/ 329 h 785"/>
                  <a:gd name="T82" fmla="*/ 690 w 805"/>
                  <a:gd name="T83" fmla="*/ 284 h 785"/>
                  <a:gd name="T84" fmla="*/ 281 w 805"/>
                  <a:gd name="T85" fmla="*/ 558 h 785"/>
                  <a:gd name="T86" fmla="*/ 300 w 805"/>
                  <a:gd name="T87" fmla="*/ 659 h 785"/>
                  <a:gd name="T88" fmla="*/ 311 w 805"/>
                  <a:gd name="T89" fmla="*/ 740 h 785"/>
                  <a:gd name="T90" fmla="*/ 319 w 805"/>
                  <a:gd name="T91" fmla="*/ 785 h 785"/>
                  <a:gd name="T92" fmla="*/ 220 w 805"/>
                  <a:gd name="T93" fmla="*/ 742 h 785"/>
                  <a:gd name="T94" fmla="*/ 254 w 805"/>
                  <a:gd name="T95" fmla="*/ 739 h 785"/>
                  <a:gd name="T96" fmla="*/ 254 w 805"/>
                  <a:gd name="T97" fmla="*/ 605 h 785"/>
                  <a:gd name="T98" fmla="*/ 233 w 805"/>
                  <a:gd name="T99" fmla="*/ 604 h 785"/>
                  <a:gd name="T100" fmla="*/ 273 w 805"/>
                  <a:gd name="T101" fmla="*/ 5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5" h="785">
                    <a:moveTo>
                      <a:pt x="67" y="0"/>
                    </a:moveTo>
                    <a:cubicBezTo>
                      <a:pt x="70" y="0"/>
                      <a:pt x="73" y="0"/>
                      <a:pt x="76" y="1"/>
                    </a:cubicBezTo>
                    <a:cubicBezTo>
                      <a:pt x="85" y="2"/>
                      <a:pt x="94" y="10"/>
                      <a:pt x="95" y="21"/>
                    </a:cubicBezTo>
                    <a:cubicBezTo>
                      <a:pt x="95" y="22"/>
                      <a:pt x="95" y="23"/>
                      <a:pt x="95" y="24"/>
                    </a:cubicBezTo>
                    <a:cubicBezTo>
                      <a:pt x="95" y="49"/>
                      <a:pt x="95" y="75"/>
                      <a:pt x="95" y="101"/>
                    </a:cubicBezTo>
                    <a:cubicBezTo>
                      <a:pt x="94" y="101"/>
                      <a:pt x="94" y="101"/>
                      <a:pt x="94" y="101"/>
                    </a:cubicBezTo>
                    <a:cubicBezTo>
                      <a:pt x="94" y="124"/>
                      <a:pt x="94" y="148"/>
                      <a:pt x="94" y="172"/>
                    </a:cubicBezTo>
                    <a:cubicBezTo>
                      <a:pt x="94" y="174"/>
                      <a:pt x="94" y="176"/>
                      <a:pt x="95" y="179"/>
                    </a:cubicBezTo>
                    <a:cubicBezTo>
                      <a:pt x="95" y="181"/>
                      <a:pt x="96" y="182"/>
                      <a:pt x="98" y="182"/>
                    </a:cubicBezTo>
                    <a:cubicBezTo>
                      <a:pt x="100" y="182"/>
                      <a:pt x="103" y="182"/>
                      <a:pt x="106" y="182"/>
                    </a:cubicBezTo>
                    <a:cubicBezTo>
                      <a:pt x="110" y="182"/>
                      <a:pt x="114" y="182"/>
                      <a:pt x="118" y="182"/>
                    </a:cubicBezTo>
                    <a:cubicBezTo>
                      <a:pt x="128" y="183"/>
                      <a:pt x="136" y="189"/>
                      <a:pt x="139" y="198"/>
                    </a:cubicBezTo>
                    <a:cubicBezTo>
                      <a:pt x="144" y="214"/>
                      <a:pt x="132" y="226"/>
                      <a:pt x="121" y="227"/>
                    </a:cubicBezTo>
                    <a:cubicBezTo>
                      <a:pt x="118" y="227"/>
                      <a:pt x="116" y="228"/>
                      <a:pt x="114" y="228"/>
                    </a:cubicBezTo>
                    <a:cubicBezTo>
                      <a:pt x="85" y="228"/>
                      <a:pt x="56" y="228"/>
                      <a:pt x="27" y="228"/>
                    </a:cubicBezTo>
                    <a:cubicBezTo>
                      <a:pt x="25" y="228"/>
                      <a:pt x="23" y="227"/>
                      <a:pt x="21" y="227"/>
                    </a:cubicBezTo>
                    <a:cubicBezTo>
                      <a:pt x="11" y="227"/>
                      <a:pt x="3" y="218"/>
                      <a:pt x="1" y="208"/>
                    </a:cubicBezTo>
                    <a:cubicBezTo>
                      <a:pt x="0" y="200"/>
                      <a:pt x="4" y="189"/>
                      <a:pt x="15" y="184"/>
                    </a:cubicBezTo>
                    <a:cubicBezTo>
                      <a:pt x="18" y="183"/>
                      <a:pt x="21" y="182"/>
                      <a:pt x="25" y="182"/>
                    </a:cubicBezTo>
                    <a:cubicBezTo>
                      <a:pt x="31" y="182"/>
                      <a:pt x="37" y="182"/>
                      <a:pt x="43" y="182"/>
                    </a:cubicBezTo>
                    <a:cubicBezTo>
                      <a:pt x="44" y="182"/>
                      <a:pt x="46" y="182"/>
                      <a:pt x="47" y="182"/>
                    </a:cubicBezTo>
                    <a:cubicBezTo>
                      <a:pt x="48" y="181"/>
                      <a:pt x="48" y="181"/>
                      <a:pt x="48" y="181"/>
                    </a:cubicBezTo>
                    <a:cubicBezTo>
                      <a:pt x="49" y="180"/>
                      <a:pt x="49" y="180"/>
                      <a:pt x="49" y="179"/>
                    </a:cubicBezTo>
                    <a:cubicBezTo>
                      <a:pt x="49" y="177"/>
                      <a:pt x="49" y="175"/>
                      <a:pt x="49" y="172"/>
                    </a:cubicBezTo>
                    <a:cubicBezTo>
                      <a:pt x="49" y="133"/>
                      <a:pt x="49" y="94"/>
                      <a:pt x="49" y="55"/>
                    </a:cubicBezTo>
                    <a:cubicBezTo>
                      <a:pt x="49" y="53"/>
                      <a:pt x="49" y="50"/>
                      <a:pt x="48" y="47"/>
                    </a:cubicBezTo>
                    <a:cubicBezTo>
                      <a:pt x="47" y="46"/>
                      <a:pt x="47" y="46"/>
                      <a:pt x="47" y="46"/>
                    </a:cubicBezTo>
                    <a:cubicBezTo>
                      <a:pt x="46" y="46"/>
                      <a:pt x="46" y="46"/>
                      <a:pt x="45" y="46"/>
                    </a:cubicBezTo>
                    <a:cubicBezTo>
                      <a:pt x="41" y="46"/>
                      <a:pt x="37" y="46"/>
                      <a:pt x="33" y="46"/>
                    </a:cubicBezTo>
                    <a:cubicBezTo>
                      <a:pt x="31" y="46"/>
                      <a:pt x="29" y="46"/>
                      <a:pt x="27" y="46"/>
                    </a:cubicBezTo>
                    <a:cubicBezTo>
                      <a:pt x="17" y="46"/>
                      <a:pt x="6" y="36"/>
                      <a:pt x="6" y="24"/>
                    </a:cubicBezTo>
                    <a:cubicBezTo>
                      <a:pt x="6" y="10"/>
                      <a:pt x="17" y="1"/>
                      <a:pt x="28" y="1"/>
                    </a:cubicBezTo>
                    <a:cubicBezTo>
                      <a:pt x="29" y="1"/>
                      <a:pt x="30" y="1"/>
                      <a:pt x="31" y="1"/>
                    </a:cubicBezTo>
                    <a:cubicBezTo>
                      <a:pt x="43" y="1"/>
                      <a:pt x="56" y="0"/>
                      <a:pt x="67" y="0"/>
                    </a:cubicBezTo>
                    <a:moveTo>
                      <a:pt x="258" y="0"/>
                    </a:moveTo>
                    <a:cubicBezTo>
                      <a:pt x="261" y="0"/>
                      <a:pt x="263" y="0"/>
                      <a:pt x="266" y="1"/>
                    </a:cubicBezTo>
                    <a:cubicBezTo>
                      <a:pt x="275" y="2"/>
                      <a:pt x="284" y="10"/>
                      <a:pt x="285" y="21"/>
                    </a:cubicBezTo>
                    <a:cubicBezTo>
                      <a:pt x="285" y="22"/>
                      <a:pt x="285" y="23"/>
                      <a:pt x="285" y="24"/>
                    </a:cubicBezTo>
                    <a:cubicBezTo>
                      <a:pt x="285" y="49"/>
                      <a:pt x="285" y="75"/>
                      <a:pt x="285" y="101"/>
                    </a:cubicBezTo>
                    <a:cubicBezTo>
                      <a:pt x="285" y="101"/>
                      <a:pt x="285" y="101"/>
                      <a:pt x="285" y="101"/>
                    </a:cubicBezTo>
                    <a:cubicBezTo>
                      <a:pt x="285" y="124"/>
                      <a:pt x="285" y="148"/>
                      <a:pt x="285" y="172"/>
                    </a:cubicBezTo>
                    <a:cubicBezTo>
                      <a:pt x="285" y="174"/>
                      <a:pt x="285" y="176"/>
                      <a:pt x="285" y="179"/>
                    </a:cubicBezTo>
                    <a:cubicBezTo>
                      <a:pt x="285" y="181"/>
                      <a:pt x="286" y="182"/>
                      <a:pt x="288" y="182"/>
                    </a:cubicBezTo>
                    <a:cubicBezTo>
                      <a:pt x="291" y="182"/>
                      <a:pt x="294" y="182"/>
                      <a:pt x="296" y="182"/>
                    </a:cubicBezTo>
                    <a:cubicBezTo>
                      <a:pt x="300" y="182"/>
                      <a:pt x="304" y="182"/>
                      <a:pt x="308" y="182"/>
                    </a:cubicBezTo>
                    <a:cubicBezTo>
                      <a:pt x="318" y="183"/>
                      <a:pt x="326" y="189"/>
                      <a:pt x="329" y="198"/>
                    </a:cubicBezTo>
                    <a:cubicBezTo>
                      <a:pt x="334" y="214"/>
                      <a:pt x="322" y="226"/>
                      <a:pt x="311" y="227"/>
                    </a:cubicBezTo>
                    <a:cubicBezTo>
                      <a:pt x="309" y="227"/>
                      <a:pt x="306" y="228"/>
                      <a:pt x="304" y="228"/>
                    </a:cubicBezTo>
                    <a:cubicBezTo>
                      <a:pt x="275" y="228"/>
                      <a:pt x="246" y="228"/>
                      <a:pt x="217" y="228"/>
                    </a:cubicBezTo>
                    <a:cubicBezTo>
                      <a:pt x="216" y="228"/>
                      <a:pt x="214" y="227"/>
                      <a:pt x="212" y="227"/>
                    </a:cubicBezTo>
                    <a:cubicBezTo>
                      <a:pt x="202" y="227"/>
                      <a:pt x="193" y="218"/>
                      <a:pt x="192" y="208"/>
                    </a:cubicBezTo>
                    <a:cubicBezTo>
                      <a:pt x="191" y="200"/>
                      <a:pt x="194" y="189"/>
                      <a:pt x="205" y="184"/>
                    </a:cubicBezTo>
                    <a:cubicBezTo>
                      <a:pt x="208" y="183"/>
                      <a:pt x="212" y="182"/>
                      <a:pt x="215" y="182"/>
                    </a:cubicBezTo>
                    <a:cubicBezTo>
                      <a:pt x="221" y="182"/>
                      <a:pt x="227" y="182"/>
                      <a:pt x="233" y="182"/>
                    </a:cubicBezTo>
                    <a:cubicBezTo>
                      <a:pt x="235" y="182"/>
                      <a:pt x="236" y="182"/>
                      <a:pt x="238" y="182"/>
                    </a:cubicBezTo>
                    <a:cubicBezTo>
                      <a:pt x="239" y="181"/>
                      <a:pt x="239" y="181"/>
                      <a:pt x="239" y="181"/>
                    </a:cubicBezTo>
                    <a:cubicBezTo>
                      <a:pt x="239" y="180"/>
                      <a:pt x="239" y="180"/>
                      <a:pt x="239" y="179"/>
                    </a:cubicBezTo>
                    <a:cubicBezTo>
                      <a:pt x="239" y="177"/>
                      <a:pt x="239" y="175"/>
                      <a:pt x="239" y="172"/>
                    </a:cubicBezTo>
                    <a:cubicBezTo>
                      <a:pt x="239" y="133"/>
                      <a:pt x="239" y="94"/>
                      <a:pt x="239" y="55"/>
                    </a:cubicBezTo>
                    <a:cubicBezTo>
                      <a:pt x="239" y="53"/>
                      <a:pt x="239" y="50"/>
                      <a:pt x="239" y="47"/>
                    </a:cubicBezTo>
                    <a:cubicBezTo>
                      <a:pt x="238" y="46"/>
                      <a:pt x="238" y="46"/>
                      <a:pt x="238" y="46"/>
                    </a:cubicBezTo>
                    <a:cubicBezTo>
                      <a:pt x="237" y="46"/>
                      <a:pt x="236" y="46"/>
                      <a:pt x="235" y="46"/>
                    </a:cubicBezTo>
                    <a:cubicBezTo>
                      <a:pt x="231" y="46"/>
                      <a:pt x="227" y="46"/>
                      <a:pt x="223" y="46"/>
                    </a:cubicBezTo>
                    <a:cubicBezTo>
                      <a:pt x="221" y="46"/>
                      <a:pt x="219" y="46"/>
                      <a:pt x="217" y="46"/>
                    </a:cubicBezTo>
                    <a:cubicBezTo>
                      <a:pt x="207" y="46"/>
                      <a:pt x="197" y="36"/>
                      <a:pt x="196" y="24"/>
                    </a:cubicBezTo>
                    <a:cubicBezTo>
                      <a:pt x="196" y="10"/>
                      <a:pt x="207" y="1"/>
                      <a:pt x="218" y="1"/>
                    </a:cubicBezTo>
                    <a:cubicBezTo>
                      <a:pt x="220" y="1"/>
                      <a:pt x="220" y="1"/>
                      <a:pt x="222" y="1"/>
                    </a:cubicBezTo>
                    <a:cubicBezTo>
                      <a:pt x="234" y="1"/>
                      <a:pt x="246" y="0"/>
                      <a:pt x="258" y="0"/>
                    </a:cubicBezTo>
                    <a:moveTo>
                      <a:pt x="147" y="283"/>
                    </a:moveTo>
                    <a:cubicBezTo>
                      <a:pt x="151" y="283"/>
                      <a:pt x="153" y="283"/>
                      <a:pt x="156" y="284"/>
                    </a:cubicBezTo>
                    <a:cubicBezTo>
                      <a:pt x="165" y="285"/>
                      <a:pt x="174" y="293"/>
                      <a:pt x="175" y="304"/>
                    </a:cubicBezTo>
                    <a:cubicBezTo>
                      <a:pt x="175" y="305"/>
                      <a:pt x="175" y="306"/>
                      <a:pt x="175" y="307"/>
                    </a:cubicBezTo>
                    <a:cubicBezTo>
                      <a:pt x="175" y="333"/>
                      <a:pt x="175" y="358"/>
                      <a:pt x="175" y="384"/>
                    </a:cubicBezTo>
                    <a:cubicBezTo>
                      <a:pt x="175" y="384"/>
                      <a:pt x="175" y="384"/>
                      <a:pt x="175" y="384"/>
                    </a:cubicBezTo>
                    <a:cubicBezTo>
                      <a:pt x="175" y="408"/>
                      <a:pt x="175" y="431"/>
                      <a:pt x="175" y="455"/>
                    </a:cubicBezTo>
                    <a:cubicBezTo>
                      <a:pt x="175" y="457"/>
                      <a:pt x="175" y="460"/>
                      <a:pt x="175" y="462"/>
                    </a:cubicBezTo>
                    <a:cubicBezTo>
                      <a:pt x="175" y="464"/>
                      <a:pt x="176" y="465"/>
                      <a:pt x="178" y="465"/>
                    </a:cubicBezTo>
                    <a:cubicBezTo>
                      <a:pt x="180" y="465"/>
                      <a:pt x="183" y="465"/>
                      <a:pt x="186" y="465"/>
                    </a:cubicBezTo>
                    <a:cubicBezTo>
                      <a:pt x="190" y="465"/>
                      <a:pt x="194" y="465"/>
                      <a:pt x="198" y="465"/>
                    </a:cubicBezTo>
                    <a:cubicBezTo>
                      <a:pt x="208" y="466"/>
                      <a:pt x="216" y="472"/>
                      <a:pt x="219" y="482"/>
                    </a:cubicBezTo>
                    <a:cubicBezTo>
                      <a:pt x="224" y="497"/>
                      <a:pt x="212" y="509"/>
                      <a:pt x="201" y="510"/>
                    </a:cubicBezTo>
                    <a:cubicBezTo>
                      <a:pt x="198" y="510"/>
                      <a:pt x="196" y="511"/>
                      <a:pt x="194" y="511"/>
                    </a:cubicBezTo>
                    <a:cubicBezTo>
                      <a:pt x="165" y="511"/>
                      <a:pt x="136" y="511"/>
                      <a:pt x="107" y="511"/>
                    </a:cubicBezTo>
                    <a:cubicBezTo>
                      <a:pt x="105" y="511"/>
                      <a:pt x="103" y="510"/>
                      <a:pt x="101" y="510"/>
                    </a:cubicBezTo>
                    <a:cubicBezTo>
                      <a:pt x="92" y="510"/>
                      <a:pt x="83" y="501"/>
                      <a:pt x="82" y="492"/>
                    </a:cubicBezTo>
                    <a:cubicBezTo>
                      <a:pt x="80" y="483"/>
                      <a:pt x="84" y="472"/>
                      <a:pt x="95" y="468"/>
                    </a:cubicBezTo>
                    <a:cubicBezTo>
                      <a:pt x="98" y="466"/>
                      <a:pt x="101" y="465"/>
                      <a:pt x="105" y="465"/>
                    </a:cubicBezTo>
                    <a:cubicBezTo>
                      <a:pt x="111" y="465"/>
                      <a:pt x="117" y="465"/>
                      <a:pt x="123" y="465"/>
                    </a:cubicBezTo>
                    <a:cubicBezTo>
                      <a:pt x="124" y="465"/>
                      <a:pt x="126" y="465"/>
                      <a:pt x="127" y="465"/>
                    </a:cubicBezTo>
                    <a:cubicBezTo>
                      <a:pt x="128" y="464"/>
                      <a:pt x="128" y="464"/>
                      <a:pt x="128" y="464"/>
                    </a:cubicBezTo>
                    <a:cubicBezTo>
                      <a:pt x="129" y="464"/>
                      <a:pt x="129" y="463"/>
                      <a:pt x="129" y="462"/>
                    </a:cubicBezTo>
                    <a:cubicBezTo>
                      <a:pt x="129" y="460"/>
                      <a:pt x="129" y="458"/>
                      <a:pt x="129" y="456"/>
                    </a:cubicBezTo>
                    <a:cubicBezTo>
                      <a:pt x="129" y="417"/>
                      <a:pt x="129" y="378"/>
                      <a:pt x="129" y="339"/>
                    </a:cubicBezTo>
                    <a:cubicBezTo>
                      <a:pt x="129" y="336"/>
                      <a:pt x="129" y="333"/>
                      <a:pt x="128" y="330"/>
                    </a:cubicBezTo>
                    <a:cubicBezTo>
                      <a:pt x="127" y="329"/>
                      <a:pt x="127" y="329"/>
                      <a:pt x="127" y="329"/>
                    </a:cubicBezTo>
                    <a:cubicBezTo>
                      <a:pt x="126" y="329"/>
                      <a:pt x="126" y="329"/>
                      <a:pt x="125" y="329"/>
                    </a:cubicBezTo>
                    <a:cubicBezTo>
                      <a:pt x="121" y="329"/>
                      <a:pt x="117" y="329"/>
                      <a:pt x="113" y="329"/>
                    </a:cubicBezTo>
                    <a:cubicBezTo>
                      <a:pt x="111" y="329"/>
                      <a:pt x="109" y="329"/>
                      <a:pt x="107" y="329"/>
                    </a:cubicBezTo>
                    <a:cubicBezTo>
                      <a:pt x="97" y="329"/>
                      <a:pt x="87" y="319"/>
                      <a:pt x="86" y="307"/>
                    </a:cubicBezTo>
                    <a:cubicBezTo>
                      <a:pt x="86" y="293"/>
                      <a:pt x="97" y="284"/>
                      <a:pt x="108" y="284"/>
                    </a:cubicBezTo>
                    <a:cubicBezTo>
                      <a:pt x="109" y="284"/>
                      <a:pt x="110" y="284"/>
                      <a:pt x="111" y="284"/>
                    </a:cubicBezTo>
                    <a:cubicBezTo>
                      <a:pt x="123" y="284"/>
                      <a:pt x="136" y="283"/>
                      <a:pt x="147" y="283"/>
                    </a:cubicBezTo>
                    <a:moveTo>
                      <a:pt x="533" y="283"/>
                    </a:moveTo>
                    <a:cubicBezTo>
                      <a:pt x="536" y="283"/>
                      <a:pt x="539" y="283"/>
                      <a:pt x="541" y="284"/>
                    </a:cubicBezTo>
                    <a:cubicBezTo>
                      <a:pt x="551" y="285"/>
                      <a:pt x="560" y="293"/>
                      <a:pt x="560" y="304"/>
                    </a:cubicBezTo>
                    <a:cubicBezTo>
                      <a:pt x="560" y="305"/>
                      <a:pt x="560" y="306"/>
                      <a:pt x="560" y="307"/>
                    </a:cubicBezTo>
                    <a:cubicBezTo>
                      <a:pt x="560" y="333"/>
                      <a:pt x="560" y="358"/>
                      <a:pt x="560" y="384"/>
                    </a:cubicBezTo>
                    <a:cubicBezTo>
                      <a:pt x="560" y="384"/>
                      <a:pt x="560" y="384"/>
                      <a:pt x="560" y="384"/>
                    </a:cubicBezTo>
                    <a:cubicBezTo>
                      <a:pt x="560" y="408"/>
                      <a:pt x="560" y="431"/>
                      <a:pt x="560" y="455"/>
                    </a:cubicBezTo>
                    <a:cubicBezTo>
                      <a:pt x="560" y="457"/>
                      <a:pt x="560" y="460"/>
                      <a:pt x="560" y="462"/>
                    </a:cubicBezTo>
                    <a:cubicBezTo>
                      <a:pt x="560" y="464"/>
                      <a:pt x="562" y="465"/>
                      <a:pt x="563" y="465"/>
                    </a:cubicBezTo>
                    <a:cubicBezTo>
                      <a:pt x="566" y="465"/>
                      <a:pt x="569" y="465"/>
                      <a:pt x="572" y="465"/>
                    </a:cubicBezTo>
                    <a:cubicBezTo>
                      <a:pt x="576" y="465"/>
                      <a:pt x="580" y="465"/>
                      <a:pt x="584" y="465"/>
                    </a:cubicBezTo>
                    <a:cubicBezTo>
                      <a:pt x="593" y="466"/>
                      <a:pt x="602" y="472"/>
                      <a:pt x="605" y="482"/>
                    </a:cubicBezTo>
                    <a:cubicBezTo>
                      <a:pt x="609" y="497"/>
                      <a:pt x="598" y="509"/>
                      <a:pt x="586" y="510"/>
                    </a:cubicBezTo>
                    <a:cubicBezTo>
                      <a:pt x="584" y="510"/>
                      <a:pt x="582" y="511"/>
                      <a:pt x="579" y="511"/>
                    </a:cubicBezTo>
                    <a:cubicBezTo>
                      <a:pt x="551" y="511"/>
                      <a:pt x="522" y="511"/>
                      <a:pt x="493" y="511"/>
                    </a:cubicBezTo>
                    <a:cubicBezTo>
                      <a:pt x="491" y="511"/>
                      <a:pt x="489" y="510"/>
                      <a:pt x="487" y="510"/>
                    </a:cubicBezTo>
                    <a:cubicBezTo>
                      <a:pt x="477" y="510"/>
                      <a:pt x="469" y="501"/>
                      <a:pt x="467" y="492"/>
                    </a:cubicBezTo>
                    <a:cubicBezTo>
                      <a:pt x="466" y="483"/>
                      <a:pt x="470" y="472"/>
                      <a:pt x="480" y="468"/>
                    </a:cubicBezTo>
                    <a:cubicBezTo>
                      <a:pt x="484" y="466"/>
                      <a:pt x="487" y="465"/>
                      <a:pt x="490" y="465"/>
                    </a:cubicBezTo>
                    <a:cubicBezTo>
                      <a:pt x="497" y="465"/>
                      <a:pt x="503" y="465"/>
                      <a:pt x="509" y="465"/>
                    </a:cubicBezTo>
                    <a:cubicBezTo>
                      <a:pt x="510" y="465"/>
                      <a:pt x="512" y="465"/>
                      <a:pt x="513" y="465"/>
                    </a:cubicBezTo>
                    <a:cubicBezTo>
                      <a:pt x="514" y="464"/>
                      <a:pt x="514" y="464"/>
                      <a:pt x="514" y="464"/>
                    </a:cubicBezTo>
                    <a:cubicBezTo>
                      <a:pt x="514" y="464"/>
                      <a:pt x="514" y="463"/>
                      <a:pt x="514" y="462"/>
                    </a:cubicBezTo>
                    <a:cubicBezTo>
                      <a:pt x="514" y="460"/>
                      <a:pt x="514" y="458"/>
                      <a:pt x="514" y="456"/>
                    </a:cubicBezTo>
                    <a:cubicBezTo>
                      <a:pt x="514" y="417"/>
                      <a:pt x="514" y="378"/>
                      <a:pt x="514" y="339"/>
                    </a:cubicBezTo>
                    <a:cubicBezTo>
                      <a:pt x="514" y="336"/>
                      <a:pt x="514" y="333"/>
                      <a:pt x="514" y="330"/>
                    </a:cubicBezTo>
                    <a:cubicBezTo>
                      <a:pt x="513" y="329"/>
                      <a:pt x="513" y="329"/>
                      <a:pt x="513" y="329"/>
                    </a:cubicBezTo>
                    <a:cubicBezTo>
                      <a:pt x="512" y="329"/>
                      <a:pt x="511" y="329"/>
                      <a:pt x="511" y="329"/>
                    </a:cubicBezTo>
                    <a:cubicBezTo>
                      <a:pt x="506" y="329"/>
                      <a:pt x="503" y="329"/>
                      <a:pt x="498" y="329"/>
                    </a:cubicBezTo>
                    <a:cubicBezTo>
                      <a:pt x="497" y="329"/>
                      <a:pt x="495" y="329"/>
                      <a:pt x="493" y="329"/>
                    </a:cubicBezTo>
                    <a:cubicBezTo>
                      <a:pt x="483" y="329"/>
                      <a:pt x="472" y="319"/>
                      <a:pt x="472" y="307"/>
                    </a:cubicBezTo>
                    <a:cubicBezTo>
                      <a:pt x="472" y="293"/>
                      <a:pt x="483" y="284"/>
                      <a:pt x="494" y="284"/>
                    </a:cubicBezTo>
                    <a:cubicBezTo>
                      <a:pt x="495" y="284"/>
                      <a:pt x="496" y="284"/>
                      <a:pt x="497" y="284"/>
                    </a:cubicBezTo>
                    <a:cubicBezTo>
                      <a:pt x="509" y="284"/>
                      <a:pt x="521" y="283"/>
                      <a:pt x="533" y="283"/>
                    </a:cubicBezTo>
                    <a:moveTo>
                      <a:pt x="729" y="283"/>
                    </a:moveTo>
                    <a:cubicBezTo>
                      <a:pt x="732" y="283"/>
                      <a:pt x="735" y="283"/>
                      <a:pt x="737" y="284"/>
                    </a:cubicBezTo>
                    <a:cubicBezTo>
                      <a:pt x="747" y="285"/>
                      <a:pt x="756" y="293"/>
                      <a:pt x="757" y="304"/>
                    </a:cubicBezTo>
                    <a:cubicBezTo>
                      <a:pt x="757" y="305"/>
                      <a:pt x="757" y="306"/>
                      <a:pt x="757" y="307"/>
                    </a:cubicBezTo>
                    <a:cubicBezTo>
                      <a:pt x="757" y="333"/>
                      <a:pt x="757" y="358"/>
                      <a:pt x="757" y="384"/>
                    </a:cubicBezTo>
                    <a:cubicBezTo>
                      <a:pt x="756" y="384"/>
                      <a:pt x="756" y="384"/>
                      <a:pt x="756" y="384"/>
                    </a:cubicBezTo>
                    <a:cubicBezTo>
                      <a:pt x="756" y="408"/>
                      <a:pt x="756" y="431"/>
                      <a:pt x="756" y="455"/>
                    </a:cubicBezTo>
                    <a:cubicBezTo>
                      <a:pt x="756" y="457"/>
                      <a:pt x="756" y="460"/>
                      <a:pt x="757" y="462"/>
                    </a:cubicBezTo>
                    <a:cubicBezTo>
                      <a:pt x="757" y="464"/>
                      <a:pt x="758" y="465"/>
                      <a:pt x="760" y="465"/>
                    </a:cubicBezTo>
                    <a:cubicBezTo>
                      <a:pt x="762" y="465"/>
                      <a:pt x="765" y="465"/>
                      <a:pt x="768" y="465"/>
                    </a:cubicBezTo>
                    <a:cubicBezTo>
                      <a:pt x="772" y="465"/>
                      <a:pt x="776" y="465"/>
                      <a:pt x="780" y="465"/>
                    </a:cubicBezTo>
                    <a:cubicBezTo>
                      <a:pt x="790" y="466"/>
                      <a:pt x="798" y="472"/>
                      <a:pt x="801" y="482"/>
                    </a:cubicBezTo>
                    <a:cubicBezTo>
                      <a:pt x="805" y="497"/>
                      <a:pt x="794" y="509"/>
                      <a:pt x="782" y="510"/>
                    </a:cubicBezTo>
                    <a:cubicBezTo>
                      <a:pt x="780" y="510"/>
                      <a:pt x="778" y="511"/>
                      <a:pt x="776" y="511"/>
                    </a:cubicBezTo>
                    <a:cubicBezTo>
                      <a:pt x="747" y="511"/>
                      <a:pt x="718" y="511"/>
                      <a:pt x="689" y="511"/>
                    </a:cubicBezTo>
                    <a:cubicBezTo>
                      <a:pt x="687" y="511"/>
                      <a:pt x="685" y="510"/>
                      <a:pt x="683" y="510"/>
                    </a:cubicBezTo>
                    <a:cubicBezTo>
                      <a:pt x="673" y="510"/>
                      <a:pt x="665" y="501"/>
                      <a:pt x="663" y="492"/>
                    </a:cubicBezTo>
                    <a:cubicBezTo>
                      <a:pt x="662" y="483"/>
                      <a:pt x="666" y="472"/>
                      <a:pt x="677" y="468"/>
                    </a:cubicBezTo>
                    <a:cubicBezTo>
                      <a:pt x="680" y="466"/>
                      <a:pt x="683" y="465"/>
                      <a:pt x="686" y="465"/>
                    </a:cubicBezTo>
                    <a:cubicBezTo>
                      <a:pt x="693" y="465"/>
                      <a:pt x="699" y="465"/>
                      <a:pt x="705" y="465"/>
                    </a:cubicBezTo>
                    <a:cubicBezTo>
                      <a:pt x="706" y="465"/>
                      <a:pt x="708" y="465"/>
                      <a:pt x="709" y="465"/>
                    </a:cubicBezTo>
                    <a:cubicBezTo>
                      <a:pt x="710" y="464"/>
                      <a:pt x="710" y="464"/>
                      <a:pt x="710" y="464"/>
                    </a:cubicBezTo>
                    <a:cubicBezTo>
                      <a:pt x="711" y="464"/>
                      <a:pt x="711" y="463"/>
                      <a:pt x="711" y="462"/>
                    </a:cubicBezTo>
                    <a:cubicBezTo>
                      <a:pt x="711" y="460"/>
                      <a:pt x="711" y="458"/>
                      <a:pt x="711" y="456"/>
                    </a:cubicBezTo>
                    <a:cubicBezTo>
                      <a:pt x="711" y="417"/>
                      <a:pt x="711" y="378"/>
                      <a:pt x="711" y="339"/>
                    </a:cubicBezTo>
                    <a:cubicBezTo>
                      <a:pt x="711" y="336"/>
                      <a:pt x="711" y="333"/>
                      <a:pt x="710" y="330"/>
                    </a:cubicBezTo>
                    <a:cubicBezTo>
                      <a:pt x="709" y="329"/>
                      <a:pt x="709" y="329"/>
                      <a:pt x="709" y="329"/>
                    </a:cubicBezTo>
                    <a:cubicBezTo>
                      <a:pt x="708" y="329"/>
                      <a:pt x="708" y="329"/>
                      <a:pt x="707" y="329"/>
                    </a:cubicBezTo>
                    <a:cubicBezTo>
                      <a:pt x="703" y="329"/>
                      <a:pt x="699" y="329"/>
                      <a:pt x="695" y="329"/>
                    </a:cubicBezTo>
                    <a:cubicBezTo>
                      <a:pt x="693" y="329"/>
                      <a:pt x="691" y="329"/>
                      <a:pt x="689" y="329"/>
                    </a:cubicBezTo>
                    <a:cubicBezTo>
                      <a:pt x="679" y="329"/>
                      <a:pt x="668" y="319"/>
                      <a:pt x="668" y="307"/>
                    </a:cubicBezTo>
                    <a:cubicBezTo>
                      <a:pt x="668" y="293"/>
                      <a:pt x="679" y="284"/>
                      <a:pt x="690" y="284"/>
                    </a:cubicBezTo>
                    <a:cubicBezTo>
                      <a:pt x="691" y="284"/>
                      <a:pt x="692" y="284"/>
                      <a:pt x="693" y="284"/>
                    </a:cubicBezTo>
                    <a:cubicBezTo>
                      <a:pt x="705" y="284"/>
                      <a:pt x="717" y="283"/>
                      <a:pt x="729" y="283"/>
                    </a:cubicBezTo>
                    <a:moveTo>
                      <a:pt x="273" y="558"/>
                    </a:moveTo>
                    <a:cubicBezTo>
                      <a:pt x="276" y="558"/>
                      <a:pt x="278" y="558"/>
                      <a:pt x="281" y="558"/>
                    </a:cubicBezTo>
                    <a:cubicBezTo>
                      <a:pt x="290" y="559"/>
                      <a:pt x="300" y="568"/>
                      <a:pt x="300" y="578"/>
                    </a:cubicBezTo>
                    <a:cubicBezTo>
                      <a:pt x="300" y="580"/>
                      <a:pt x="300" y="581"/>
                      <a:pt x="300" y="582"/>
                    </a:cubicBezTo>
                    <a:cubicBezTo>
                      <a:pt x="300" y="607"/>
                      <a:pt x="300" y="633"/>
                      <a:pt x="300" y="659"/>
                    </a:cubicBezTo>
                    <a:cubicBezTo>
                      <a:pt x="300" y="659"/>
                      <a:pt x="300" y="659"/>
                      <a:pt x="300" y="659"/>
                    </a:cubicBezTo>
                    <a:cubicBezTo>
                      <a:pt x="300" y="682"/>
                      <a:pt x="300" y="706"/>
                      <a:pt x="300" y="729"/>
                    </a:cubicBezTo>
                    <a:cubicBezTo>
                      <a:pt x="300" y="732"/>
                      <a:pt x="300" y="734"/>
                      <a:pt x="300" y="737"/>
                    </a:cubicBezTo>
                    <a:cubicBezTo>
                      <a:pt x="300" y="739"/>
                      <a:pt x="301" y="740"/>
                      <a:pt x="303" y="740"/>
                    </a:cubicBezTo>
                    <a:cubicBezTo>
                      <a:pt x="306" y="740"/>
                      <a:pt x="309" y="740"/>
                      <a:pt x="311" y="740"/>
                    </a:cubicBezTo>
                    <a:cubicBezTo>
                      <a:pt x="315" y="740"/>
                      <a:pt x="319" y="740"/>
                      <a:pt x="323" y="740"/>
                    </a:cubicBezTo>
                    <a:cubicBezTo>
                      <a:pt x="333" y="740"/>
                      <a:pt x="341" y="747"/>
                      <a:pt x="344" y="756"/>
                    </a:cubicBezTo>
                    <a:cubicBezTo>
                      <a:pt x="349" y="771"/>
                      <a:pt x="337" y="784"/>
                      <a:pt x="326" y="785"/>
                    </a:cubicBezTo>
                    <a:cubicBezTo>
                      <a:pt x="324" y="785"/>
                      <a:pt x="321" y="785"/>
                      <a:pt x="319" y="785"/>
                    </a:cubicBezTo>
                    <a:cubicBezTo>
                      <a:pt x="290" y="785"/>
                      <a:pt x="261" y="785"/>
                      <a:pt x="233" y="785"/>
                    </a:cubicBezTo>
                    <a:cubicBezTo>
                      <a:pt x="231" y="785"/>
                      <a:pt x="229" y="785"/>
                      <a:pt x="227" y="785"/>
                    </a:cubicBezTo>
                    <a:cubicBezTo>
                      <a:pt x="217" y="784"/>
                      <a:pt x="208" y="776"/>
                      <a:pt x="207" y="766"/>
                    </a:cubicBezTo>
                    <a:cubicBezTo>
                      <a:pt x="206" y="758"/>
                      <a:pt x="210" y="747"/>
                      <a:pt x="220" y="742"/>
                    </a:cubicBezTo>
                    <a:cubicBezTo>
                      <a:pt x="224" y="741"/>
                      <a:pt x="227" y="740"/>
                      <a:pt x="230" y="740"/>
                    </a:cubicBezTo>
                    <a:cubicBezTo>
                      <a:pt x="236" y="740"/>
                      <a:pt x="242" y="740"/>
                      <a:pt x="248" y="740"/>
                    </a:cubicBezTo>
                    <a:cubicBezTo>
                      <a:pt x="250" y="740"/>
                      <a:pt x="252" y="740"/>
                      <a:pt x="253" y="739"/>
                    </a:cubicBezTo>
                    <a:cubicBezTo>
                      <a:pt x="254" y="739"/>
                      <a:pt x="254" y="739"/>
                      <a:pt x="254" y="739"/>
                    </a:cubicBezTo>
                    <a:cubicBezTo>
                      <a:pt x="254" y="738"/>
                      <a:pt x="254" y="737"/>
                      <a:pt x="254" y="737"/>
                    </a:cubicBezTo>
                    <a:cubicBezTo>
                      <a:pt x="254" y="734"/>
                      <a:pt x="254" y="732"/>
                      <a:pt x="254" y="730"/>
                    </a:cubicBezTo>
                    <a:cubicBezTo>
                      <a:pt x="254" y="691"/>
                      <a:pt x="254" y="652"/>
                      <a:pt x="254" y="613"/>
                    </a:cubicBezTo>
                    <a:cubicBezTo>
                      <a:pt x="254" y="611"/>
                      <a:pt x="254" y="608"/>
                      <a:pt x="254" y="605"/>
                    </a:cubicBezTo>
                    <a:cubicBezTo>
                      <a:pt x="253" y="604"/>
                      <a:pt x="253" y="604"/>
                      <a:pt x="253" y="604"/>
                    </a:cubicBezTo>
                    <a:cubicBezTo>
                      <a:pt x="252" y="604"/>
                      <a:pt x="251" y="603"/>
                      <a:pt x="250" y="603"/>
                    </a:cubicBezTo>
                    <a:cubicBezTo>
                      <a:pt x="246" y="604"/>
                      <a:pt x="242" y="604"/>
                      <a:pt x="238" y="604"/>
                    </a:cubicBezTo>
                    <a:cubicBezTo>
                      <a:pt x="236" y="604"/>
                      <a:pt x="234" y="604"/>
                      <a:pt x="233" y="604"/>
                    </a:cubicBezTo>
                    <a:cubicBezTo>
                      <a:pt x="222" y="603"/>
                      <a:pt x="212" y="594"/>
                      <a:pt x="211" y="582"/>
                    </a:cubicBezTo>
                    <a:cubicBezTo>
                      <a:pt x="211" y="568"/>
                      <a:pt x="222" y="559"/>
                      <a:pt x="233" y="559"/>
                    </a:cubicBezTo>
                    <a:cubicBezTo>
                      <a:pt x="235" y="559"/>
                      <a:pt x="236" y="559"/>
                      <a:pt x="237" y="559"/>
                    </a:cubicBezTo>
                    <a:cubicBezTo>
                      <a:pt x="249" y="558"/>
                      <a:pt x="261" y="558"/>
                      <a:pt x="273" y="558"/>
                    </a:cubicBezTo>
                  </a:path>
                </a:pathLst>
              </a:custGeom>
              <a:solidFill>
                <a:srgbClr val="02BC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37" name="Freeform 1036"/>
              <p:cNvSpPr>
                <a:spLocks noEditPoints="1"/>
              </p:cNvSpPr>
              <p:nvPr/>
            </p:nvSpPr>
            <p:spPr bwMode="auto">
              <a:xfrm>
                <a:off x="4668838" y="125413"/>
                <a:ext cx="517525" cy="517525"/>
              </a:xfrm>
              <a:custGeom>
                <a:avLst/>
                <a:gdLst>
                  <a:gd name="T0" fmla="*/ 373 w 798"/>
                  <a:gd name="T1" fmla="*/ 699 h 798"/>
                  <a:gd name="T2" fmla="*/ 435 w 798"/>
                  <a:gd name="T3" fmla="*/ 750 h 798"/>
                  <a:gd name="T4" fmla="*/ 455 w 798"/>
                  <a:gd name="T5" fmla="*/ 633 h 798"/>
                  <a:gd name="T6" fmla="*/ 274 w 798"/>
                  <a:gd name="T7" fmla="*/ 347 h 798"/>
                  <a:gd name="T8" fmla="*/ 268 w 798"/>
                  <a:gd name="T9" fmla="*/ 468 h 798"/>
                  <a:gd name="T10" fmla="*/ 336 w 798"/>
                  <a:gd name="T11" fmla="*/ 447 h 798"/>
                  <a:gd name="T12" fmla="*/ 296 w 798"/>
                  <a:gd name="T13" fmla="*/ 341 h 798"/>
                  <a:gd name="T14" fmla="*/ 377 w 798"/>
                  <a:gd name="T15" fmla="*/ 100 h 798"/>
                  <a:gd name="T16" fmla="*/ 422 w 798"/>
                  <a:gd name="T17" fmla="*/ 197 h 798"/>
                  <a:gd name="T18" fmla="*/ 468 w 798"/>
                  <a:gd name="T19" fmla="*/ 102 h 798"/>
                  <a:gd name="T20" fmla="*/ 79 w 798"/>
                  <a:gd name="T21" fmla="*/ 342 h 798"/>
                  <a:gd name="T22" fmla="*/ 128 w 798"/>
                  <a:gd name="T23" fmla="*/ 297 h 798"/>
                  <a:gd name="T24" fmla="*/ 147 w 798"/>
                  <a:gd name="T25" fmla="*/ 468 h 798"/>
                  <a:gd name="T26" fmla="*/ 191 w 798"/>
                  <a:gd name="T27" fmla="*/ 495 h 798"/>
                  <a:gd name="T28" fmla="*/ 54 w 798"/>
                  <a:gd name="T29" fmla="*/ 505 h 798"/>
                  <a:gd name="T30" fmla="*/ 100 w 798"/>
                  <a:gd name="T31" fmla="*/ 477 h 798"/>
                  <a:gd name="T32" fmla="*/ 99 w 798"/>
                  <a:gd name="T33" fmla="*/ 342 h 798"/>
                  <a:gd name="T34" fmla="*/ 444 w 798"/>
                  <a:gd name="T35" fmla="*/ 320 h 798"/>
                  <a:gd name="T36" fmla="*/ 532 w 798"/>
                  <a:gd name="T37" fmla="*/ 317 h 798"/>
                  <a:gd name="T38" fmla="*/ 532 w 798"/>
                  <a:gd name="T39" fmla="*/ 475 h 798"/>
                  <a:gd name="T40" fmla="*/ 558 w 798"/>
                  <a:gd name="T41" fmla="*/ 523 h 798"/>
                  <a:gd name="T42" fmla="*/ 452 w 798"/>
                  <a:gd name="T43" fmla="*/ 481 h 798"/>
                  <a:gd name="T44" fmla="*/ 486 w 798"/>
                  <a:gd name="T45" fmla="*/ 475 h 798"/>
                  <a:gd name="T46" fmla="*/ 483 w 798"/>
                  <a:gd name="T47" fmla="*/ 342 h 798"/>
                  <a:gd name="T48" fmla="*/ 662 w 798"/>
                  <a:gd name="T49" fmla="*/ 297 h 798"/>
                  <a:gd name="T50" fmla="*/ 729 w 798"/>
                  <a:gd name="T51" fmla="*/ 320 h 798"/>
                  <a:gd name="T52" fmla="*/ 732 w 798"/>
                  <a:gd name="T53" fmla="*/ 478 h 798"/>
                  <a:gd name="T54" fmla="*/ 748 w 798"/>
                  <a:gd name="T55" fmla="*/ 524 h 798"/>
                  <a:gd name="T56" fmla="*/ 658 w 798"/>
                  <a:gd name="T57" fmla="*/ 478 h 798"/>
                  <a:gd name="T58" fmla="*/ 683 w 798"/>
                  <a:gd name="T59" fmla="*/ 469 h 798"/>
                  <a:gd name="T60" fmla="*/ 667 w 798"/>
                  <a:gd name="T61" fmla="*/ 342 h 798"/>
                  <a:gd name="T62" fmla="*/ 203 w 798"/>
                  <a:gd name="T63" fmla="*/ 448 h 798"/>
                  <a:gd name="T64" fmla="*/ 294 w 798"/>
                  <a:gd name="T65" fmla="*/ 295 h 798"/>
                  <a:gd name="T66" fmla="*/ 390 w 798"/>
                  <a:gd name="T67" fmla="*/ 409 h 798"/>
                  <a:gd name="T68" fmla="*/ 422 w 798"/>
                  <a:gd name="T69" fmla="*/ 243 h 798"/>
                  <a:gd name="T70" fmla="*/ 343 w 798"/>
                  <a:gd name="T71" fmla="*/ 62 h 798"/>
                  <a:gd name="T72" fmla="*/ 455 w 798"/>
                  <a:gd name="T73" fmla="*/ 20 h 798"/>
                  <a:gd name="T74" fmla="*/ 472 w 798"/>
                  <a:gd name="T75" fmla="*/ 227 h 798"/>
                  <a:gd name="T76" fmla="*/ 257 w 798"/>
                  <a:gd name="T77" fmla="*/ 34 h 798"/>
                  <a:gd name="T78" fmla="*/ 257 w 798"/>
                  <a:gd name="T79" fmla="*/ 192 h 798"/>
                  <a:gd name="T80" fmla="*/ 283 w 798"/>
                  <a:gd name="T81" fmla="*/ 240 h 798"/>
                  <a:gd name="T82" fmla="*/ 177 w 798"/>
                  <a:gd name="T83" fmla="*/ 197 h 798"/>
                  <a:gd name="T84" fmla="*/ 211 w 798"/>
                  <a:gd name="T85" fmla="*/ 192 h 798"/>
                  <a:gd name="T86" fmla="*/ 207 w 798"/>
                  <a:gd name="T87" fmla="*/ 59 h 798"/>
                  <a:gd name="T88" fmla="*/ 67 w 798"/>
                  <a:gd name="T89" fmla="*/ 192 h 798"/>
                  <a:gd name="T90" fmla="*/ 93 w 798"/>
                  <a:gd name="T91" fmla="*/ 240 h 798"/>
                  <a:gd name="T92" fmla="*/ 58 w 798"/>
                  <a:gd name="T93" fmla="*/ 575 h 798"/>
                  <a:gd name="T94" fmla="*/ 214 w 798"/>
                  <a:gd name="T95" fmla="*/ 753 h 798"/>
                  <a:gd name="T96" fmla="*/ 226 w 798"/>
                  <a:gd name="T97" fmla="*/ 743 h 798"/>
                  <a:gd name="T98" fmla="*/ 210 w 798"/>
                  <a:gd name="T99" fmla="*/ 617 h 798"/>
                  <a:gd name="T100" fmla="*/ 245 w 798"/>
                  <a:gd name="T101" fmla="*/ 571 h 798"/>
                  <a:gd name="T102" fmla="*/ 272 w 798"/>
                  <a:gd name="T103" fmla="*/ 672 h 798"/>
                  <a:gd name="T104" fmla="*/ 295 w 798"/>
                  <a:gd name="T105" fmla="*/ 753 h 798"/>
                  <a:gd name="T106" fmla="*/ 385 w 798"/>
                  <a:gd name="T107" fmla="*/ 790 h 798"/>
                  <a:gd name="T108" fmla="*/ 371 w 798"/>
                  <a:gd name="T109" fmla="*/ 586 h 798"/>
                  <a:gd name="T110" fmla="*/ 490 w 798"/>
                  <a:gd name="T111" fmla="*/ 602 h 798"/>
                  <a:gd name="T112" fmla="*/ 440 w 798"/>
                  <a:gd name="T113" fmla="*/ 796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8" h="798">
                    <a:moveTo>
                      <a:pt x="422" y="614"/>
                    </a:moveTo>
                    <a:cubicBezTo>
                      <a:pt x="415" y="614"/>
                      <a:pt x="408" y="616"/>
                      <a:pt x="402" y="620"/>
                    </a:cubicBezTo>
                    <a:cubicBezTo>
                      <a:pt x="397" y="623"/>
                      <a:pt x="392" y="628"/>
                      <a:pt x="388" y="632"/>
                    </a:cubicBezTo>
                    <a:cubicBezTo>
                      <a:pt x="383" y="639"/>
                      <a:pt x="379" y="647"/>
                      <a:pt x="376" y="655"/>
                    </a:cubicBezTo>
                    <a:cubicBezTo>
                      <a:pt x="372" y="670"/>
                      <a:pt x="371" y="685"/>
                      <a:pt x="373" y="699"/>
                    </a:cubicBezTo>
                    <a:cubicBezTo>
                      <a:pt x="375" y="709"/>
                      <a:pt x="378" y="718"/>
                      <a:pt x="383" y="726"/>
                    </a:cubicBezTo>
                    <a:cubicBezTo>
                      <a:pt x="386" y="732"/>
                      <a:pt x="390" y="737"/>
                      <a:pt x="395" y="742"/>
                    </a:cubicBezTo>
                    <a:cubicBezTo>
                      <a:pt x="399" y="745"/>
                      <a:pt x="403" y="748"/>
                      <a:pt x="408" y="750"/>
                    </a:cubicBezTo>
                    <a:cubicBezTo>
                      <a:pt x="412" y="752"/>
                      <a:pt x="417" y="753"/>
                      <a:pt x="421" y="753"/>
                    </a:cubicBezTo>
                    <a:cubicBezTo>
                      <a:pt x="426" y="753"/>
                      <a:pt x="431" y="752"/>
                      <a:pt x="435" y="750"/>
                    </a:cubicBezTo>
                    <a:cubicBezTo>
                      <a:pt x="440" y="748"/>
                      <a:pt x="445" y="744"/>
                      <a:pt x="449" y="741"/>
                    </a:cubicBezTo>
                    <a:cubicBezTo>
                      <a:pt x="455" y="735"/>
                      <a:pt x="459" y="728"/>
                      <a:pt x="463" y="721"/>
                    </a:cubicBezTo>
                    <a:cubicBezTo>
                      <a:pt x="468" y="709"/>
                      <a:pt x="471" y="696"/>
                      <a:pt x="471" y="683"/>
                    </a:cubicBezTo>
                    <a:cubicBezTo>
                      <a:pt x="471" y="675"/>
                      <a:pt x="470" y="666"/>
                      <a:pt x="467" y="658"/>
                    </a:cubicBezTo>
                    <a:cubicBezTo>
                      <a:pt x="465" y="649"/>
                      <a:pt x="461" y="640"/>
                      <a:pt x="455" y="633"/>
                    </a:cubicBezTo>
                    <a:cubicBezTo>
                      <a:pt x="451" y="627"/>
                      <a:pt x="446" y="623"/>
                      <a:pt x="440" y="619"/>
                    </a:cubicBezTo>
                    <a:cubicBezTo>
                      <a:pt x="435" y="616"/>
                      <a:pt x="429" y="615"/>
                      <a:pt x="423" y="614"/>
                    </a:cubicBezTo>
                    <a:cubicBezTo>
                      <a:pt x="423" y="614"/>
                      <a:pt x="422" y="614"/>
                      <a:pt x="422" y="614"/>
                    </a:cubicBezTo>
                    <a:moveTo>
                      <a:pt x="294" y="341"/>
                    </a:moveTo>
                    <a:cubicBezTo>
                      <a:pt x="287" y="341"/>
                      <a:pt x="281" y="343"/>
                      <a:pt x="274" y="347"/>
                    </a:cubicBezTo>
                    <a:cubicBezTo>
                      <a:pt x="269" y="350"/>
                      <a:pt x="265" y="354"/>
                      <a:pt x="261" y="359"/>
                    </a:cubicBezTo>
                    <a:cubicBezTo>
                      <a:pt x="255" y="366"/>
                      <a:pt x="251" y="373"/>
                      <a:pt x="249" y="382"/>
                    </a:cubicBezTo>
                    <a:cubicBezTo>
                      <a:pt x="244" y="396"/>
                      <a:pt x="243" y="411"/>
                      <a:pt x="246" y="426"/>
                    </a:cubicBezTo>
                    <a:cubicBezTo>
                      <a:pt x="247" y="435"/>
                      <a:pt x="250" y="444"/>
                      <a:pt x="255" y="453"/>
                    </a:cubicBezTo>
                    <a:cubicBezTo>
                      <a:pt x="258" y="459"/>
                      <a:pt x="262" y="464"/>
                      <a:pt x="268" y="468"/>
                    </a:cubicBezTo>
                    <a:cubicBezTo>
                      <a:pt x="272" y="472"/>
                      <a:pt x="276" y="475"/>
                      <a:pt x="280" y="477"/>
                    </a:cubicBezTo>
                    <a:cubicBezTo>
                      <a:pt x="285" y="478"/>
                      <a:pt x="289" y="479"/>
                      <a:pt x="294" y="479"/>
                    </a:cubicBezTo>
                    <a:cubicBezTo>
                      <a:pt x="298" y="479"/>
                      <a:pt x="303" y="478"/>
                      <a:pt x="308" y="476"/>
                    </a:cubicBezTo>
                    <a:cubicBezTo>
                      <a:pt x="313" y="474"/>
                      <a:pt x="317" y="471"/>
                      <a:pt x="321" y="467"/>
                    </a:cubicBezTo>
                    <a:cubicBezTo>
                      <a:pt x="327" y="462"/>
                      <a:pt x="332" y="455"/>
                      <a:pt x="336" y="447"/>
                    </a:cubicBezTo>
                    <a:cubicBezTo>
                      <a:pt x="341" y="435"/>
                      <a:pt x="343" y="423"/>
                      <a:pt x="343" y="410"/>
                    </a:cubicBezTo>
                    <a:cubicBezTo>
                      <a:pt x="343" y="401"/>
                      <a:pt x="342" y="393"/>
                      <a:pt x="340" y="384"/>
                    </a:cubicBezTo>
                    <a:cubicBezTo>
                      <a:pt x="337" y="375"/>
                      <a:pt x="333" y="367"/>
                      <a:pt x="327" y="359"/>
                    </a:cubicBezTo>
                    <a:cubicBezTo>
                      <a:pt x="323" y="354"/>
                      <a:pt x="318" y="349"/>
                      <a:pt x="312" y="346"/>
                    </a:cubicBezTo>
                    <a:cubicBezTo>
                      <a:pt x="307" y="343"/>
                      <a:pt x="301" y="341"/>
                      <a:pt x="296" y="341"/>
                    </a:cubicBezTo>
                    <a:cubicBezTo>
                      <a:pt x="295" y="341"/>
                      <a:pt x="295" y="341"/>
                      <a:pt x="294" y="341"/>
                    </a:cubicBezTo>
                    <a:moveTo>
                      <a:pt x="422" y="59"/>
                    </a:moveTo>
                    <a:cubicBezTo>
                      <a:pt x="415" y="59"/>
                      <a:pt x="408" y="61"/>
                      <a:pt x="402" y="65"/>
                    </a:cubicBezTo>
                    <a:cubicBezTo>
                      <a:pt x="397" y="68"/>
                      <a:pt x="392" y="72"/>
                      <a:pt x="389" y="77"/>
                    </a:cubicBezTo>
                    <a:cubicBezTo>
                      <a:pt x="383" y="84"/>
                      <a:pt x="379" y="91"/>
                      <a:pt x="377" y="100"/>
                    </a:cubicBezTo>
                    <a:cubicBezTo>
                      <a:pt x="372" y="114"/>
                      <a:pt x="371" y="129"/>
                      <a:pt x="374" y="144"/>
                    </a:cubicBezTo>
                    <a:cubicBezTo>
                      <a:pt x="375" y="153"/>
                      <a:pt x="378" y="162"/>
                      <a:pt x="383" y="171"/>
                    </a:cubicBezTo>
                    <a:cubicBezTo>
                      <a:pt x="386" y="177"/>
                      <a:pt x="390" y="182"/>
                      <a:pt x="396" y="186"/>
                    </a:cubicBezTo>
                    <a:cubicBezTo>
                      <a:pt x="399" y="190"/>
                      <a:pt x="404" y="193"/>
                      <a:pt x="408" y="195"/>
                    </a:cubicBezTo>
                    <a:cubicBezTo>
                      <a:pt x="413" y="196"/>
                      <a:pt x="417" y="197"/>
                      <a:pt x="422" y="197"/>
                    </a:cubicBezTo>
                    <a:cubicBezTo>
                      <a:pt x="426" y="197"/>
                      <a:pt x="431" y="196"/>
                      <a:pt x="436" y="194"/>
                    </a:cubicBezTo>
                    <a:cubicBezTo>
                      <a:pt x="441" y="192"/>
                      <a:pt x="445" y="189"/>
                      <a:pt x="449" y="185"/>
                    </a:cubicBezTo>
                    <a:cubicBezTo>
                      <a:pt x="455" y="180"/>
                      <a:pt x="460" y="173"/>
                      <a:pt x="463" y="165"/>
                    </a:cubicBezTo>
                    <a:cubicBezTo>
                      <a:pt x="469" y="153"/>
                      <a:pt x="471" y="141"/>
                      <a:pt x="471" y="128"/>
                    </a:cubicBezTo>
                    <a:cubicBezTo>
                      <a:pt x="471" y="119"/>
                      <a:pt x="470" y="111"/>
                      <a:pt x="468" y="102"/>
                    </a:cubicBezTo>
                    <a:cubicBezTo>
                      <a:pt x="465" y="93"/>
                      <a:pt x="461" y="85"/>
                      <a:pt x="455" y="77"/>
                    </a:cubicBezTo>
                    <a:cubicBezTo>
                      <a:pt x="451" y="72"/>
                      <a:pt x="446" y="67"/>
                      <a:pt x="440" y="64"/>
                    </a:cubicBezTo>
                    <a:cubicBezTo>
                      <a:pt x="435" y="61"/>
                      <a:pt x="429" y="59"/>
                      <a:pt x="423" y="59"/>
                    </a:cubicBezTo>
                    <a:cubicBezTo>
                      <a:pt x="423" y="59"/>
                      <a:pt x="423" y="59"/>
                      <a:pt x="422" y="59"/>
                    </a:cubicBezTo>
                    <a:moveTo>
                      <a:pt x="79" y="342"/>
                    </a:moveTo>
                    <a:cubicBezTo>
                      <a:pt x="69" y="342"/>
                      <a:pt x="59" y="332"/>
                      <a:pt x="58" y="320"/>
                    </a:cubicBezTo>
                    <a:cubicBezTo>
                      <a:pt x="58" y="306"/>
                      <a:pt x="69" y="297"/>
                      <a:pt x="80" y="297"/>
                    </a:cubicBezTo>
                    <a:cubicBezTo>
                      <a:pt x="81" y="297"/>
                      <a:pt x="82" y="297"/>
                      <a:pt x="83" y="297"/>
                    </a:cubicBezTo>
                    <a:cubicBezTo>
                      <a:pt x="95" y="297"/>
                      <a:pt x="108" y="296"/>
                      <a:pt x="119" y="296"/>
                    </a:cubicBezTo>
                    <a:cubicBezTo>
                      <a:pt x="123" y="296"/>
                      <a:pt x="125" y="296"/>
                      <a:pt x="128" y="297"/>
                    </a:cubicBezTo>
                    <a:cubicBezTo>
                      <a:pt x="137" y="298"/>
                      <a:pt x="146" y="306"/>
                      <a:pt x="147" y="317"/>
                    </a:cubicBezTo>
                    <a:cubicBezTo>
                      <a:pt x="147" y="318"/>
                      <a:pt x="147" y="319"/>
                      <a:pt x="147" y="320"/>
                    </a:cubicBezTo>
                    <a:cubicBezTo>
                      <a:pt x="147" y="346"/>
                      <a:pt x="147" y="371"/>
                      <a:pt x="147" y="397"/>
                    </a:cubicBezTo>
                    <a:cubicBezTo>
                      <a:pt x="147" y="397"/>
                      <a:pt x="147" y="397"/>
                      <a:pt x="147" y="397"/>
                    </a:cubicBezTo>
                    <a:cubicBezTo>
                      <a:pt x="147" y="421"/>
                      <a:pt x="147" y="444"/>
                      <a:pt x="147" y="468"/>
                    </a:cubicBezTo>
                    <a:cubicBezTo>
                      <a:pt x="147" y="470"/>
                      <a:pt x="147" y="473"/>
                      <a:pt x="147" y="475"/>
                    </a:cubicBezTo>
                    <a:cubicBezTo>
                      <a:pt x="147" y="477"/>
                      <a:pt x="148" y="478"/>
                      <a:pt x="150" y="478"/>
                    </a:cubicBezTo>
                    <a:cubicBezTo>
                      <a:pt x="152" y="478"/>
                      <a:pt x="155" y="478"/>
                      <a:pt x="158" y="478"/>
                    </a:cubicBezTo>
                    <a:cubicBezTo>
                      <a:pt x="162" y="478"/>
                      <a:pt x="166" y="478"/>
                      <a:pt x="170" y="478"/>
                    </a:cubicBezTo>
                    <a:cubicBezTo>
                      <a:pt x="180" y="479"/>
                      <a:pt x="188" y="485"/>
                      <a:pt x="191" y="495"/>
                    </a:cubicBezTo>
                    <a:cubicBezTo>
                      <a:pt x="196" y="510"/>
                      <a:pt x="184" y="522"/>
                      <a:pt x="173" y="523"/>
                    </a:cubicBezTo>
                    <a:cubicBezTo>
                      <a:pt x="170" y="523"/>
                      <a:pt x="168" y="524"/>
                      <a:pt x="166" y="524"/>
                    </a:cubicBezTo>
                    <a:cubicBezTo>
                      <a:pt x="137" y="524"/>
                      <a:pt x="108" y="524"/>
                      <a:pt x="79" y="524"/>
                    </a:cubicBezTo>
                    <a:cubicBezTo>
                      <a:pt x="77" y="524"/>
                      <a:pt x="75" y="523"/>
                      <a:pt x="73" y="523"/>
                    </a:cubicBezTo>
                    <a:cubicBezTo>
                      <a:pt x="64" y="523"/>
                      <a:pt x="55" y="514"/>
                      <a:pt x="54" y="505"/>
                    </a:cubicBezTo>
                    <a:cubicBezTo>
                      <a:pt x="52" y="496"/>
                      <a:pt x="56" y="485"/>
                      <a:pt x="67" y="481"/>
                    </a:cubicBezTo>
                    <a:cubicBezTo>
                      <a:pt x="70" y="479"/>
                      <a:pt x="73" y="478"/>
                      <a:pt x="77" y="478"/>
                    </a:cubicBezTo>
                    <a:cubicBezTo>
                      <a:pt x="83" y="478"/>
                      <a:pt x="89" y="478"/>
                      <a:pt x="95" y="478"/>
                    </a:cubicBezTo>
                    <a:cubicBezTo>
                      <a:pt x="96" y="478"/>
                      <a:pt x="98" y="478"/>
                      <a:pt x="99" y="478"/>
                    </a:cubicBezTo>
                    <a:cubicBezTo>
                      <a:pt x="100" y="477"/>
                      <a:pt x="100" y="477"/>
                      <a:pt x="100" y="477"/>
                    </a:cubicBezTo>
                    <a:cubicBezTo>
                      <a:pt x="101" y="477"/>
                      <a:pt x="101" y="476"/>
                      <a:pt x="101" y="475"/>
                    </a:cubicBezTo>
                    <a:cubicBezTo>
                      <a:pt x="101" y="473"/>
                      <a:pt x="101" y="471"/>
                      <a:pt x="101" y="469"/>
                    </a:cubicBezTo>
                    <a:cubicBezTo>
                      <a:pt x="101" y="430"/>
                      <a:pt x="101" y="391"/>
                      <a:pt x="101" y="352"/>
                    </a:cubicBezTo>
                    <a:cubicBezTo>
                      <a:pt x="101" y="349"/>
                      <a:pt x="101" y="346"/>
                      <a:pt x="100" y="343"/>
                    </a:cubicBezTo>
                    <a:cubicBezTo>
                      <a:pt x="99" y="342"/>
                      <a:pt x="99" y="342"/>
                      <a:pt x="99" y="342"/>
                    </a:cubicBezTo>
                    <a:cubicBezTo>
                      <a:pt x="98" y="342"/>
                      <a:pt x="98" y="342"/>
                      <a:pt x="97" y="342"/>
                    </a:cubicBezTo>
                    <a:cubicBezTo>
                      <a:pt x="93" y="342"/>
                      <a:pt x="89" y="342"/>
                      <a:pt x="85" y="342"/>
                    </a:cubicBezTo>
                    <a:cubicBezTo>
                      <a:pt x="83" y="342"/>
                      <a:pt x="81" y="342"/>
                      <a:pt x="79" y="342"/>
                    </a:cubicBezTo>
                    <a:moveTo>
                      <a:pt x="465" y="342"/>
                    </a:moveTo>
                    <a:cubicBezTo>
                      <a:pt x="455" y="342"/>
                      <a:pt x="444" y="332"/>
                      <a:pt x="444" y="320"/>
                    </a:cubicBezTo>
                    <a:cubicBezTo>
                      <a:pt x="444" y="306"/>
                      <a:pt x="455" y="297"/>
                      <a:pt x="466" y="297"/>
                    </a:cubicBezTo>
                    <a:cubicBezTo>
                      <a:pt x="467" y="297"/>
                      <a:pt x="468" y="297"/>
                      <a:pt x="469" y="297"/>
                    </a:cubicBezTo>
                    <a:cubicBezTo>
                      <a:pt x="481" y="297"/>
                      <a:pt x="493" y="296"/>
                      <a:pt x="505" y="296"/>
                    </a:cubicBezTo>
                    <a:cubicBezTo>
                      <a:pt x="508" y="296"/>
                      <a:pt x="511" y="296"/>
                      <a:pt x="513" y="297"/>
                    </a:cubicBezTo>
                    <a:cubicBezTo>
                      <a:pt x="523" y="298"/>
                      <a:pt x="532" y="306"/>
                      <a:pt x="532" y="317"/>
                    </a:cubicBezTo>
                    <a:cubicBezTo>
                      <a:pt x="532" y="318"/>
                      <a:pt x="532" y="319"/>
                      <a:pt x="532" y="320"/>
                    </a:cubicBezTo>
                    <a:cubicBezTo>
                      <a:pt x="532" y="346"/>
                      <a:pt x="532" y="371"/>
                      <a:pt x="532" y="397"/>
                    </a:cubicBezTo>
                    <a:cubicBezTo>
                      <a:pt x="532" y="397"/>
                      <a:pt x="532" y="397"/>
                      <a:pt x="532" y="397"/>
                    </a:cubicBezTo>
                    <a:cubicBezTo>
                      <a:pt x="532" y="421"/>
                      <a:pt x="532" y="444"/>
                      <a:pt x="532" y="468"/>
                    </a:cubicBezTo>
                    <a:cubicBezTo>
                      <a:pt x="532" y="470"/>
                      <a:pt x="532" y="473"/>
                      <a:pt x="532" y="475"/>
                    </a:cubicBezTo>
                    <a:cubicBezTo>
                      <a:pt x="532" y="477"/>
                      <a:pt x="534" y="478"/>
                      <a:pt x="535" y="478"/>
                    </a:cubicBezTo>
                    <a:cubicBezTo>
                      <a:pt x="538" y="478"/>
                      <a:pt x="541" y="478"/>
                      <a:pt x="544" y="478"/>
                    </a:cubicBezTo>
                    <a:cubicBezTo>
                      <a:pt x="548" y="478"/>
                      <a:pt x="552" y="478"/>
                      <a:pt x="556" y="478"/>
                    </a:cubicBezTo>
                    <a:cubicBezTo>
                      <a:pt x="565" y="479"/>
                      <a:pt x="574" y="485"/>
                      <a:pt x="577" y="495"/>
                    </a:cubicBezTo>
                    <a:cubicBezTo>
                      <a:pt x="581" y="510"/>
                      <a:pt x="570" y="522"/>
                      <a:pt x="558" y="523"/>
                    </a:cubicBezTo>
                    <a:cubicBezTo>
                      <a:pt x="556" y="523"/>
                      <a:pt x="554" y="524"/>
                      <a:pt x="551" y="524"/>
                    </a:cubicBezTo>
                    <a:cubicBezTo>
                      <a:pt x="523" y="524"/>
                      <a:pt x="494" y="524"/>
                      <a:pt x="465" y="524"/>
                    </a:cubicBezTo>
                    <a:cubicBezTo>
                      <a:pt x="463" y="524"/>
                      <a:pt x="461" y="523"/>
                      <a:pt x="459" y="523"/>
                    </a:cubicBezTo>
                    <a:cubicBezTo>
                      <a:pt x="449" y="523"/>
                      <a:pt x="441" y="514"/>
                      <a:pt x="439" y="505"/>
                    </a:cubicBezTo>
                    <a:cubicBezTo>
                      <a:pt x="438" y="496"/>
                      <a:pt x="442" y="485"/>
                      <a:pt x="452" y="481"/>
                    </a:cubicBezTo>
                    <a:cubicBezTo>
                      <a:pt x="456" y="479"/>
                      <a:pt x="459" y="478"/>
                      <a:pt x="462" y="478"/>
                    </a:cubicBezTo>
                    <a:cubicBezTo>
                      <a:pt x="469" y="478"/>
                      <a:pt x="475" y="478"/>
                      <a:pt x="481" y="478"/>
                    </a:cubicBezTo>
                    <a:cubicBezTo>
                      <a:pt x="482" y="478"/>
                      <a:pt x="484" y="478"/>
                      <a:pt x="485" y="478"/>
                    </a:cubicBezTo>
                    <a:cubicBezTo>
                      <a:pt x="486" y="477"/>
                      <a:pt x="486" y="477"/>
                      <a:pt x="486" y="477"/>
                    </a:cubicBezTo>
                    <a:cubicBezTo>
                      <a:pt x="486" y="477"/>
                      <a:pt x="486" y="476"/>
                      <a:pt x="486" y="475"/>
                    </a:cubicBezTo>
                    <a:cubicBezTo>
                      <a:pt x="486" y="473"/>
                      <a:pt x="486" y="471"/>
                      <a:pt x="486" y="469"/>
                    </a:cubicBezTo>
                    <a:cubicBezTo>
                      <a:pt x="486" y="430"/>
                      <a:pt x="486" y="391"/>
                      <a:pt x="486" y="352"/>
                    </a:cubicBezTo>
                    <a:cubicBezTo>
                      <a:pt x="486" y="349"/>
                      <a:pt x="486" y="346"/>
                      <a:pt x="486" y="343"/>
                    </a:cubicBezTo>
                    <a:cubicBezTo>
                      <a:pt x="485" y="342"/>
                      <a:pt x="485" y="342"/>
                      <a:pt x="485" y="342"/>
                    </a:cubicBezTo>
                    <a:cubicBezTo>
                      <a:pt x="484" y="342"/>
                      <a:pt x="483" y="342"/>
                      <a:pt x="483" y="342"/>
                    </a:cubicBezTo>
                    <a:cubicBezTo>
                      <a:pt x="478" y="342"/>
                      <a:pt x="475" y="342"/>
                      <a:pt x="470" y="342"/>
                    </a:cubicBezTo>
                    <a:cubicBezTo>
                      <a:pt x="469" y="342"/>
                      <a:pt x="467" y="342"/>
                      <a:pt x="465" y="342"/>
                    </a:cubicBezTo>
                    <a:moveTo>
                      <a:pt x="661" y="342"/>
                    </a:moveTo>
                    <a:cubicBezTo>
                      <a:pt x="651" y="342"/>
                      <a:pt x="640" y="332"/>
                      <a:pt x="640" y="320"/>
                    </a:cubicBezTo>
                    <a:cubicBezTo>
                      <a:pt x="640" y="306"/>
                      <a:pt x="651" y="297"/>
                      <a:pt x="662" y="297"/>
                    </a:cubicBezTo>
                    <a:cubicBezTo>
                      <a:pt x="663" y="297"/>
                      <a:pt x="664" y="297"/>
                      <a:pt x="665" y="297"/>
                    </a:cubicBezTo>
                    <a:cubicBezTo>
                      <a:pt x="677" y="297"/>
                      <a:pt x="689" y="296"/>
                      <a:pt x="701" y="296"/>
                    </a:cubicBezTo>
                    <a:cubicBezTo>
                      <a:pt x="704" y="296"/>
                      <a:pt x="707" y="296"/>
                      <a:pt x="709" y="297"/>
                    </a:cubicBezTo>
                    <a:cubicBezTo>
                      <a:pt x="719" y="298"/>
                      <a:pt x="728" y="306"/>
                      <a:pt x="729" y="317"/>
                    </a:cubicBezTo>
                    <a:cubicBezTo>
                      <a:pt x="729" y="318"/>
                      <a:pt x="729" y="319"/>
                      <a:pt x="729" y="320"/>
                    </a:cubicBezTo>
                    <a:cubicBezTo>
                      <a:pt x="729" y="346"/>
                      <a:pt x="729" y="371"/>
                      <a:pt x="729" y="397"/>
                    </a:cubicBezTo>
                    <a:cubicBezTo>
                      <a:pt x="728" y="397"/>
                      <a:pt x="728" y="397"/>
                      <a:pt x="728" y="397"/>
                    </a:cubicBezTo>
                    <a:cubicBezTo>
                      <a:pt x="728" y="421"/>
                      <a:pt x="728" y="444"/>
                      <a:pt x="728" y="468"/>
                    </a:cubicBezTo>
                    <a:cubicBezTo>
                      <a:pt x="728" y="470"/>
                      <a:pt x="728" y="473"/>
                      <a:pt x="729" y="475"/>
                    </a:cubicBezTo>
                    <a:cubicBezTo>
                      <a:pt x="729" y="477"/>
                      <a:pt x="730" y="478"/>
                      <a:pt x="732" y="478"/>
                    </a:cubicBezTo>
                    <a:cubicBezTo>
                      <a:pt x="734" y="478"/>
                      <a:pt x="737" y="478"/>
                      <a:pt x="740" y="478"/>
                    </a:cubicBezTo>
                    <a:cubicBezTo>
                      <a:pt x="744" y="478"/>
                      <a:pt x="748" y="478"/>
                      <a:pt x="752" y="478"/>
                    </a:cubicBezTo>
                    <a:cubicBezTo>
                      <a:pt x="762" y="479"/>
                      <a:pt x="770" y="485"/>
                      <a:pt x="773" y="495"/>
                    </a:cubicBezTo>
                    <a:cubicBezTo>
                      <a:pt x="777" y="510"/>
                      <a:pt x="766" y="522"/>
                      <a:pt x="754" y="523"/>
                    </a:cubicBezTo>
                    <a:cubicBezTo>
                      <a:pt x="752" y="523"/>
                      <a:pt x="750" y="524"/>
                      <a:pt x="748" y="524"/>
                    </a:cubicBezTo>
                    <a:cubicBezTo>
                      <a:pt x="719" y="524"/>
                      <a:pt x="690" y="524"/>
                      <a:pt x="661" y="524"/>
                    </a:cubicBezTo>
                    <a:cubicBezTo>
                      <a:pt x="659" y="524"/>
                      <a:pt x="657" y="523"/>
                      <a:pt x="655" y="523"/>
                    </a:cubicBezTo>
                    <a:cubicBezTo>
                      <a:pt x="645" y="523"/>
                      <a:pt x="637" y="514"/>
                      <a:pt x="635" y="505"/>
                    </a:cubicBezTo>
                    <a:cubicBezTo>
                      <a:pt x="634" y="496"/>
                      <a:pt x="638" y="485"/>
                      <a:pt x="649" y="481"/>
                    </a:cubicBezTo>
                    <a:cubicBezTo>
                      <a:pt x="652" y="479"/>
                      <a:pt x="655" y="478"/>
                      <a:pt x="658" y="478"/>
                    </a:cubicBezTo>
                    <a:cubicBezTo>
                      <a:pt x="665" y="478"/>
                      <a:pt x="671" y="478"/>
                      <a:pt x="677" y="478"/>
                    </a:cubicBezTo>
                    <a:cubicBezTo>
                      <a:pt x="678" y="478"/>
                      <a:pt x="680" y="478"/>
                      <a:pt x="681" y="478"/>
                    </a:cubicBezTo>
                    <a:cubicBezTo>
                      <a:pt x="682" y="477"/>
                      <a:pt x="682" y="477"/>
                      <a:pt x="682" y="477"/>
                    </a:cubicBezTo>
                    <a:cubicBezTo>
                      <a:pt x="683" y="477"/>
                      <a:pt x="683" y="476"/>
                      <a:pt x="683" y="475"/>
                    </a:cubicBezTo>
                    <a:cubicBezTo>
                      <a:pt x="683" y="473"/>
                      <a:pt x="683" y="471"/>
                      <a:pt x="683" y="469"/>
                    </a:cubicBezTo>
                    <a:cubicBezTo>
                      <a:pt x="683" y="430"/>
                      <a:pt x="683" y="391"/>
                      <a:pt x="683" y="352"/>
                    </a:cubicBezTo>
                    <a:cubicBezTo>
                      <a:pt x="683" y="349"/>
                      <a:pt x="683" y="346"/>
                      <a:pt x="682" y="343"/>
                    </a:cubicBezTo>
                    <a:cubicBezTo>
                      <a:pt x="681" y="342"/>
                      <a:pt x="681" y="342"/>
                      <a:pt x="681" y="342"/>
                    </a:cubicBezTo>
                    <a:cubicBezTo>
                      <a:pt x="680" y="342"/>
                      <a:pt x="680" y="342"/>
                      <a:pt x="679" y="342"/>
                    </a:cubicBezTo>
                    <a:cubicBezTo>
                      <a:pt x="675" y="342"/>
                      <a:pt x="671" y="342"/>
                      <a:pt x="667" y="342"/>
                    </a:cubicBezTo>
                    <a:cubicBezTo>
                      <a:pt x="665" y="342"/>
                      <a:pt x="663" y="342"/>
                      <a:pt x="661" y="342"/>
                    </a:cubicBezTo>
                    <a:moveTo>
                      <a:pt x="294" y="525"/>
                    </a:moveTo>
                    <a:cubicBezTo>
                      <a:pt x="281" y="525"/>
                      <a:pt x="269" y="522"/>
                      <a:pt x="258" y="517"/>
                    </a:cubicBezTo>
                    <a:cubicBezTo>
                      <a:pt x="246" y="511"/>
                      <a:pt x="236" y="503"/>
                      <a:pt x="228" y="494"/>
                    </a:cubicBezTo>
                    <a:cubicBezTo>
                      <a:pt x="216" y="480"/>
                      <a:pt x="208" y="465"/>
                      <a:pt x="203" y="448"/>
                    </a:cubicBezTo>
                    <a:cubicBezTo>
                      <a:pt x="198" y="432"/>
                      <a:pt x="197" y="417"/>
                      <a:pt x="198" y="401"/>
                    </a:cubicBezTo>
                    <a:cubicBezTo>
                      <a:pt x="199" y="381"/>
                      <a:pt x="204" y="362"/>
                      <a:pt x="215" y="344"/>
                    </a:cubicBezTo>
                    <a:cubicBezTo>
                      <a:pt x="222" y="332"/>
                      <a:pt x="231" y="321"/>
                      <a:pt x="243" y="312"/>
                    </a:cubicBezTo>
                    <a:cubicBezTo>
                      <a:pt x="254" y="304"/>
                      <a:pt x="266" y="299"/>
                      <a:pt x="279" y="296"/>
                    </a:cubicBezTo>
                    <a:cubicBezTo>
                      <a:pt x="284" y="295"/>
                      <a:pt x="289" y="295"/>
                      <a:pt x="294" y="295"/>
                    </a:cubicBezTo>
                    <a:cubicBezTo>
                      <a:pt x="297" y="295"/>
                      <a:pt x="300" y="295"/>
                      <a:pt x="303" y="295"/>
                    </a:cubicBezTo>
                    <a:cubicBezTo>
                      <a:pt x="311" y="296"/>
                      <a:pt x="319" y="298"/>
                      <a:pt x="327" y="302"/>
                    </a:cubicBezTo>
                    <a:cubicBezTo>
                      <a:pt x="341" y="308"/>
                      <a:pt x="353" y="317"/>
                      <a:pt x="362" y="329"/>
                    </a:cubicBezTo>
                    <a:cubicBezTo>
                      <a:pt x="374" y="343"/>
                      <a:pt x="382" y="360"/>
                      <a:pt x="387" y="379"/>
                    </a:cubicBezTo>
                    <a:cubicBezTo>
                      <a:pt x="389" y="389"/>
                      <a:pt x="390" y="400"/>
                      <a:pt x="390" y="409"/>
                    </a:cubicBezTo>
                    <a:cubicBezTo>
                      <a:pt x="390" y="430"/>
                      <a:pt x="386" y="448"/>
                      <a:pt x="378" y="467"/>
                    </a:cubicBezTo>
                    <a:cubicBezTo>
                      <a:pt x="370" y="483"/>
                      <a:pt x="359" y="497"/>
                      <a:pt x="344" y="509"/>
                    </a:cubicBezTo>
                    <a:cubicBezTo>
                      <a:pt x="333" y="516"/>
                      <a:pt x="321" y="522"/>
                      <a:pt x="307" y="524"/>
                    </a:cubicBezTo>
                    <a:cubicBezTo>
                      <a:pt x="303" y="525"/>
                      <a:pt x="298" y="525"/>
                      <a:pt x="294" y="525"/>
                    </a:cubicBezTo>
                    <a:moveTo>
                      <a:pt x="422" y="243"/>
                    </a:moveTo>
                    <a:cubicBezTo>
                      <a:pt x="409" y="243"/>
                      <a:pt x="397" y="240"/>
                      <a:pt x="386" y="235"/>
                    </a:cubicBezTo>
                    <a:cubicBezTo>
                      <a:pt x="374" y="229"/>
                      <a:pt x="364" y="221"/>
                      <a:pt x="356" y="212"/>
                    </a:cubicBezTo>
                    <a:cubicBezTo>
                      <a:pt x="344" y="198"/>
                      <a:pt x="336" y="183"/>
                      <a:pt x="331" y="166"/>
                    </a:cubicBezTo>
                    <a:cubicBezTo>
                      <a:pt x="326" y="150"/>
                      <a:pt x="325" y="135"/>
                      <a:pt x="326" y="119"/>
                    </a:cubicBezTo>
                    <a:cubicBezTo>
                      <a:pt x="327" y="99"/>
                      <a:pt x="332" y="80"/>
                      <a:pt x="343" y="62"/>
                    </a:cubicBezTo>
                    <a:cubicBezTo>
                      <a:pt x="350" y="50"/>
                      <a:pt x="359" y="39"/>
                      <a:pt x="371" y="30"/>
                    </a:cubicBezTo>
                    <a:cubicBezTo>
                      <a:pt x="382" y="22"/>
                      <a:pt x="394" y="17"/>
                      <a:pt x="407" y="14"/>
                    </a:cubicBezTo>
                    <a:cubicBezTo>
                      <a:pt x="412" y="13"/>
                      <a:pt x="417" y="13"/>
                      <a:pt x="422" y="13"/>
                    </a:cubicBezTo>
                    <a:cubicBezTo>
                      <a:pt x="425" y="13"/>
                      <a:pt x="428" y="13"/>
                      <a:pt x="431" y="13"/>
                    </a:cubicBezTo>
                    <a:cubicBezTo>
                      <a:pt x="439" y="14"/>
                      <a:pt x="447" y="16"/>
                      <a:pt x="455" y="20"/>
                    </a:cubicBezTo>
                    <a:cubicBezTo>
                      <a:pt x="469" y="26"/>
                      <a:pt x="480" y="35"/>
                      <a:pt x="490" y="47"/>
                    </a:cubicBezTo>
                    <a:cubicBezTo>
                      <a:pt x="502" y="61"/>
                      <a:pt x="510" y="78"/>
                      <a:pt x="514" y="97"/>
                    </a:cubicBezTo>
                    <a:cubicBezTo>
                      <a:pt x="517" y="107"/>
                      <a:pt x="518" y="118"/>
                      <a:pt x="518" y="127"/>
                    </a:cubicBezTo>
                    <a:cubicBezTo>
                      <a:pt x="518" y="148"/>
                      <a:pt x="514" y="166"/>
                      <a:pt x="506" y="185"/>
                    </a:cubicBezTo>
                    <a:cubicBezTo>
                      <a:pt x="498" y="201"/>
                      <a:pt x="487" y="215"/>
                      <a:pt x="472" y="227"/>
                    </a:cubicBezTo>
                    <a:cubicBezTo>
                      <a:pt x="461" y="234"/>
                      <a:pt x="449" y="240"/>
                      <a:pt x="435" y="242"/>
                    </a:cubicBezTo>
                    <a:cubicBezTo>
                      <a:pt x="431" y="243"/>
                      <a:pt x="426" y="243"/>
                      <a:pt x="422" y="243"/>
                    </a:cubicBezTo>
                    <a:moveTo>
                      <a:pt x="399" y="0"/>
                    </a:moveTo>
                    <a:cubicBezTo>
                      <a:pt x="349" y="0"/>
                      <a:pt x="300" y="10"/>
                      <a:pt x="255" y="27"/>
                    </a:cubicBezTo>
                    <a:cubicBezTo>
                      <a:pt x="256" y="29"/>
                      <a:pt x="257" y="31"/>
                      <a:pt x="257" y="34"/>
                    </a:cubicBezTo>
                    <a:cubicBezTo>
                      <a:pt x="257" y="35"/>
                      <a:pt x="257" y="36"/>
                      <a:pt x="257" y="37"/>
                    </a:cubicBezTo>
                    <a:cubicBezTo>
                      <a:pt x="257" y="62"/>
                      <a:pt x="257" y="88"/>
                      <a:pt x="257" y="114"/>
                    </a:cubicBezTo>
                    <a:cubicBezTo>
                      <a:pt x="257" y="114"/>
                      <a:pt x="257" y="114"/>
                      <a:pt x="257" y="114"/>
                    </a:cubicBezTo>
                    <a:cubicBezTo>
                      <a:pt x="257" y="137"/>
                      <a:pt x="257" y="161"/>
                      <a:pt x="257" y="185"/>
                    </a:cubicBezTo>
                    <a:cubicBezTo>
                      <a:pt x="257" y="187"/>
                      <a:pt x="257" y="189"/>
                      <a:pt x="257" y="192"/>
                    </a:cubicBezTo>
                    <a:cubicBezTo>
                      <a:pt x="257" y="194"/>
                      <a:pt x="258" y="195"/>
                      <a:pt x="260" y="195"/>
                    </a:cubicBezTo>
                    <a:cubicBezTo>
                      <a:pt x="263" y="195"/>
                      <a:pt x="266" y="195"/>
                      <a:pt x="268" y="195"/>
                    </a:cubicBezTo>
                    <a:cubicBezTo>
                      <a:pt x="272" y="195"/>
                      <a:pt x="276" y="195"/>
                      <a:pt x="280" y="195"/>
                    </a:cubicBezTo>
                    <a:cubicBezTo>
                      <a:pt x="290" y="196"/>
                      <a:pt x="298" y="202"/>
                      <a:pt x="301" y="211"/>
                    </a:cubicBezTo>
                    <a:cubicBezTo>
                      <a:pt x="306" y="227"/>
                      <a:pt x="294" y="239"/>
                      <a:pt x="283" y="240"/>
                    </a:cubicBezTo>
                    <a:cubicBezTo>
                      <a:pt x="281" y="240"/>
                      <a:pt x="278" y="241"/>
                      <a:pt x="276" y="241"/>
                    </a:cubicBezTo>
                    <a:cubicBezTo>
                      <a:pt x="247" y="241"/>
                      <a:pt x="218" y="241"/>
                      <a:pt x="189" y="241"/>
                    </a:cubicBezTo>
                    <a:cubicBezTo>
                      <a:pt x="188" y="241"/>
                      <a:pt x="186" y="240"/>
                      <a:pt x="184" y="240"/>
                    </a:cubicBezTo>
                    <a:cubicBezTo>
                      <a:pt x="174" y="240"/>
                      <a:pt x="165" y="231"/>
                      <a:pt x="164" y="221"/>
                    </a:cubicBezTo>
                    <a:cubicBezTo>
                      <a:pt x="163" y="213"/>
                      <a:pt x="166" y="202"/>
                      <a:pt x="177" y="197"/>
                    </a:cubicBezTo>
                    <a:cubicBezTo>
                      <a:pt x="180" y="196"/>
                      <a:pt x="184" y="195"/>
                      <a:pt x="187" y="195"/>
                    </a:cubicBezTo>
                    <a:cubicBezTo>
                      <a:pt x="193" y="195"/>
                      <a:pt x="199" y="195"/>
                      <a:pt x="205" y="195"/>
                    </a:cubicBezTo>
                    <a:cubicBezTo>
                      <a:pt x="207" y="195"/>
                      <a:pt x="208" y="195"/>
                      <a:pt x="210" y="195"/>
                    </a:cubicBezTo>
                    <a:cubicBezTo>
                      <a:pt x="211" y="194"/>
                      <a:pt x="211" y="194"/>
                      <a:pt x="211" y="194"/>
                    </a:cubicBezTo>
                    <a:cubicBezTo>
                      <a:pt x="211" y="193"/>
                      <a:pt x="211" y="193"/>
                      <a:pt x="211" y="192"/>
                    </a:cubicBezTo>
                    <a:cubicBezTo>
                      <a:pt x="211" y="190"/>
                      <a:pt x="211" y="188"/>
                      <a:pt x="211" y="185"/>
                    </a:cubicBezTo>
                    <a:cubicBezTo>
                      <a:pt x="211" y="146"/>
                      <a:pt x="211" y="107"/>
                      <a:pt x="211" y="68"/>
                    </a:cubicBezTo>
                    <a:cubicBezTo>
                      <a:pt x="211" y="66"/>
                      <a:pt x="211" y="63"/>
                      <a:pt x="211" y="60"/>
                    </a:cubicBezTo>
                    <a:cubicBezTo>
                      <a:pt x="210" y="59"/>
                      <a:pt x="210" y="59"/>
                      <a:pt x="210" y="59"/>
                    </a:cubicBezTo>
                    <a:cubicBezTo>
                      <a:pt x="209" y="59"/>
                      <a:pt x="208" y="59"/>
                      <a:pt x="207" y="59"/>
                    </a:cubicBezTo>
                    <a:cubicBezTo>
                      <a:pt x="203" y="59"/>
                      <a:pt x="199" y="59"/>
                      <a:pt x="195" y="59"/>
                    </a:cubicBezTo>
                    <a:cubicBezTo>
                      <a:pt x="194" y="59"/>
                      <a:pt x="193" y="59"/>
                      <a:pt x="191" y="59"/>
                    </a:cubicBezTo>
                    <a:cubicBezTo>
                      <a:pt x="141" y="89"/>
                      <a:pt x="99" y="130"/>
                      <a:pt x="66" y="179"/>
                    </a:cubicBezTo>
                    <a:cubicBezTo>
                      <a:pt x="66" y="181"/>
                      <a:pt x="66" y="183"/>
                      <a:pt x="66" y="185"/>
                    </a:cubicBezTo>
                    <a:cubicBezTo>
                      <a:pt x="66" y="187"/>
                      <a:pt x="66" y="189"/>
                      <a:pt x="67" y="192"/>
                    </a:cubicBezTo>
                    <a:cubicBezTo>
                      <a:pt x="67" y="194"/>
                      <a:pt x="68" y="195"/>
                      <a:pt x="70" y="195"/>
                    </a:cubicBezTo>
                    <a:cubicBezTo>
                      <a:pt x="72" y="195"/>
                      <a:pt x="75" y="195"/>
                      <a:pt x="78" y="195"/>
                    </a:cubicBezTo>
                    <a:cubicBezTo>
                      <a:pt x="82" y="195"/>
                      <a:pt x="86" y="195"/>
                      <a:pt x="90" y="195"/>
                    </a:cubicBezTo>
                    <a:cubicBezTo>
                      <a:pt x="100" y="196"/>
                      <a:pt x="108" y="202"/>
                      <a:pt x="111" y="211"/>
                    </a:cubicBezTo>
                    <a:cubicBezTo>
                      <a:pt x="116" y="227"/>
                      <a:pt x="104" y="239"/>
                      <a:pt x="93" y="240"/>
                    </a:cubicBezTo>
                    <a:cubicBezTo>
                      <a:pt x="90" y="240"/>
                      <a:pt x="88" y="241"/>
                      <a:pt x="86" y="241"/>
                    </a:cubicBezTo>
                    <a:cubicBezTo>
                      <a:pt x="68" y="241"/>
                      <a:pt x="51" y="241"/>
                      <a:pt x="33" y="241"/>
                    </a:cubicBezTo>
                    <a:cubicBezTo>
                      <a:pt x="12" y="289"/>
                      <a:pt x="0" y="343"/>
                      <a:pt x="0" y="399"/>
                    </a:cubicBezTo>
                    <a:cubicBezTo>
                      <a:pt x="0" y="460"/>
                      <a:pt x="14" y="518"/>
                      <a:pt x="38" y="569"/>
                    </a:cubicBezTo>
                    <a:cubicBezTo>
                      <a:pt x="45" y="571"/>
                      <a:pt x="52" y="572"/>
                      <a:pt x="58" y="575"/>
                    </a:cubicBezTo>
                    <a:cubicBezTo>
                      <a:pt x="72" y="582"/>
                      <a:pt x="84" y="591"/>
                      <a:pt x="93" y="602"/>
                    </a:cubicBezTo>
                    <a:cubicBezTo>
                      <a:pt x="105" y="617"/>
                      <a:pt x="113" y="634"/>
                      <a:pt x="118" y="652"/>
                    </a:cubicBezTo>
                    <a:cubicBezTo>
                      <a:pt x="120" y="663"/>
                      <a:pt x="121" y="673"/>
                      <a:pt x="121" y="682"/>
                    </a:cubicBezTo>
                    <a:cubicBezTo>
                      <a:pt x="121" y="683"/>
                      <a:pt x="121" y="684"/>
                      <a:pt x="121" y="685"/>
                    </a:cubicBezTo>
                    <a:cubicBezTo>
                      <a:pt x="149" y="712"/>
                      <a:pt x="180" y="735"/>
                      <a:pt x="214" y="753"/>
                    </a:cubicBezTo>
                    <a:cubicBezTo>
                      <a:pt x="216" y="753"/>
                      <a:pt x="218" y="753"/>
                      <a:pt x="220" y="753"/>
                    </a:cubicBezTo>
                    <a:cubicBezTo>
                      <a:pt x="222" y="753"/>
                      <a:pt x="224" y="753"/>
                      <a:pt x="225" y="752"/>
                    </a:cubicBezTo>
                    <a:cubicBezTo>
                      <a:pt x="226" y="752"/>
                      <a:pt x="226" y="752"/>
                      <a:pt x="226" y="752"/>
                    </a:cubicBezTo>
                    <a:cubicBezTo>
                      <a:pt x="226" y="751"/>
                      <a:pt x="226" y="750"/>
                      <a:pt x="226" y="750"/>
                    </a:cubicBezTo>
                    <a:cubicBezTo>
                      <a:pt x="226" y="747"/>
                      <a:pt x="226" y="745"/>
                      <a:pt x="226" y="743"/>
                    </a:cubicBezTo>
                    <a:cubicBezTo>
                      <a:pt x="226" y="704"/>
                      <a:pt x="226" y="665"/>
                      <a:pt x="226" y="626"/>
                    </a:cubicBezTo>
                    <a:cubicBezTo>
                      <a:pt x="226" y="624"/>
                      <a:pt x="226" y="621"/>
                      <a:pt x="226" y="618"/>
                    </a:cubicBezTo>
                    <a:cubicBezTo>
                      <a:pt x="225" y="617"/>
                      <a:pt x="225" y="617"/>
                      <a:pt x="225" y="617"/>
                    </a:cubicBezTo>
                    <a:cubicBezTo>
                      <a:pt x="224" y="617"/>
                      <a:pt x="223" y="616"/>
                      <a:pt x="222" y="616"/>
                    </a:cubicBezTo>
                    <a:cubicBezTo>
                      <a:pt x="218" y="617"/>
                      <a:pt x="214" y="617"/>
                      <a:pt x="210" y="617"/>
                    </a:cubicBezTo>
                    <a:cubicBezTo>
                      <a:pt x="208" y="617"/>
                      <a:pt x="206" y="617"/>
                      <a:pt x="205" y="617"/>
                    </a:cubicBezTo>
                    <a:cubicBezTo>
                      <a:pt x="194" y="616"/>
                      <a:pt x="184" y="607"/>
                      <a:pt x="183" y="595"/>
                    </a:cubicBezTo>
                    <a:cubicBezTo>
                      <a:pt x="183" y="581"/>
                      <a:pt x="194" y="572"/>
                      <a:pt x="205" y="572"/>
                    </a:cubicBezTo>
                    <a:cubicBezTo>
                      <a:pt x="207" y="572"/>
                      <a:pt x="208" y="572"/>
                      <a:pt x="209" y="572"/>
                    </a:cubicBezTo>
                    <a:cubicBezTo>
                      <a:pt x="221" y="571"/>
                      <a:pt x="233" y="571"/>
                      <a:pt x="245" y="571"/>
                    </a:cubicBezTo>
                    <a:cubicBezTo>
                      <a:pt x="248" y="571"/>
                      <a:pt x="250" y="571"/>
                      <a:pt x="253" y="571"/>
                    </a:cubicBezTo>
                    <a:cubicBezTo>
                      <a:pt x="262" y="572"/>
                      <a:pt x="272" y="581"/>
                      <a:pt x="272" y="591"/>
                    </a:cubicBezTo>
                    <a:cubicBezTo>
                      <a:pt x="272" y="593"/>
                      <a:pt x="272" y="594"/>
                      <a:pt x="272" y="595"/>
                    </a:cubicBezTo>
                    <a:cubicBezTo>
                      <a:pt x="272" y="620"/>
                      <a:pt x="272" y="646"/>
                      <a:pt x="272" y="672"/>
                    </a:cubicBezTo>
                    <a:cubicBezTo>
                      <a:pt x="272" y="672"/>
                      <a:pt x="272" y="672"/>
                      <a:pt x="272" y="672"/>
                    </a:cubicBezTo>
                    <a:cubicBezTo>
                      <a:pt x="272" y="695"/>
                      <a:pt x="272" y="719"/>
                      <a:pt x="272" y="742"/>
                    </a:cubicBezTo>
                    <a:cubicBezTo>
                      <a:pt x="272" y="745"/>
                      <a:pt x="272" y="747"/>
                      <a:pt x="272" y="750"/>
                    </a:cubicBezTo>
                    <a:cubicBezTo>
                      <a:pt x="272" y="752"/>
                      <a:pt x="273" y="753"/>
                      <a:pt x="275" y="753"/>
                    </a:cubicBezTo>
                    <a:cubicBezTo>
                      <a:pt x="278" y="753"/>
                      <a:pt x="281" y="753"/>
                      <a:pt x="283" y="753"/>
                    </a:cubicBezTo>
                    <a:cubicBezTo>
                      <a:pt x="287" y="753"/>
                      <a:pt x="291" y="753"/>
                      <a:pt x="295" y="753"/>
                    </a:cubicBezTo>
                    <a:cubicBezTo>
                      <a:pt x="305" y="753"/>
                      <a:pt x="313" y="760"/>
                      <a:pt x="316" y="769"/>
                    </a:cubicBezTo>
                    <a:cubicBezTo>
                      <a:pt x="319" y="777"/>
                      <a:pt x="317" y="784"/>
                      <a:pt x="313" y="789"/>
                    </a:cubicBezTo>
                    <a:cubicBezTo>
                      <a:pt x="341" y="795"/>
                      <a:pt x="370" y="798"/>
                      <a:pt x="399" y="798"/>
                    </a:cubicBezTo>
                    <a:cubicBezTo>
                      <a:pt x="404" y="798"/>
                      <a:pt x="409" y="798"/>
                      <a:pt x="414" y="798"/>
                    </a:cubicBezTo>
                    <a:cubicBezTo>
                      <a:pt x="404" y="797"/>
                      <a:pt x="395" y="795"/>
                      <a:pt x="385" y="790"/>
                    </a:cubicBezTo>
                    <a:cubicBezTo>
                      <a:pt x="374" y="784"/>
                      <a:pt x="364" y="777"/>
                      <a:pt x="355" y="767"/>
                    </a:cubicBezTo>
                    <a:cubicBezTo>
                      <a:pt x="343" y="754"/>
                      <a:pt x="335" y="738"/>
                      <a:pt x="330" y="721"/>
                    </a:cubicBezTo>
                    <a:cubicBezTo>
                      <a:pt x="326" y="706"/>
                      <a:pt x="324" y="690"/>
                      <a:pt x="325" y="674"/>
                    </a:cubicBezTo>
                    <a:cubicBezTo>
                      <a:pt x="327" y="654"/>
                      <a:pt x="332" y="635"/>
                      <a:pt x="342" y="618"/>
                    </a:cubicBezTo>
                    <a:cubicBezTo>
                      <a:pt x="350" y="605"/>
                      <a:pt x="359" y="594"/>
                      <a:pt x="371" y="586"/>
                    </a:cubicBezTo>
                    <a:cubicBezTo>
                      <a:pt x="381" y="578"/>
                      <a:pt x="393" y="572"/>
                      <a:pt x="406" y="570"/>
                    </a:cubicBezTo>
                    <a:cubicBezTo>
                      <a:pt x="411" y="569"/>
                      <a:pt x="416" y="568"/>
                      <a:pt x="422" y="568"/>
                    </a:cubicBezTo>
                    <a:cubicBezTo>
                      <a:pt x="425" y="568"/>
                      <a:pt x="428" y="569"/>
                      <a:pt x="431" y="569"/>
                    </a:cubicBezTo>
                    <a:cubicBezTo>
                      <a:pt x="439" y="570"/>
                      <a:pt x="447" y="572"/>
                      <a:pt x="454" y="575"/>
                    </a:cubicBezTo>
                    <a:cubicBezTo>
                      <a:pt x="468" y="582"/>
                      <a:pt x="480" y="591"/>
                      <a:pt x="490" y="602"/>
                    </a:cubicBezTo>
                    <a:cubicBezTo>
                      <a:pt x="502" y="617"/>
                      <a:pt x="510" y="634"/>
                      <a:pt x="514" y="652"/>
                    </a:cubicBezTo>
                    <a:cubicBezTo>
                      <a:pt x="516" y="663"/>
                      <a:pt x="518" y="673"/>
                      <a:pt x="517" y="682"/>
                    </a:cubicBezTo>
                    <a:cubicBezTo>
                      <a:pt x="518" y="703"/>
                      <a:pt x="514" y="722"/>
                      <a:pt x="505" y="740"/>
                    </a:cubicBezTo>
                    <a:cubicBezTo>
                      <a:pt x="497" y="757"/>
                      <a:pt x="486" y="771"/>
                      <a:pt x="471" y="782"/>
                    </a:cubicBezTo>
                    <a:cubicBezTo>
                      <a:pt x="462" y="789"/>
                      <a:pt x="451" y="794"/>
                      <a:pt x="440" y="796"/>
                    </a:cubicBezTo>
                    <a:cubicBezTo>
                      <a:pt x="641" y="776"/>
                      <a:pt x="798" y="606"/>
                      <a:pt x="798" y="399"/>
                    </a:cubicBezTo>
                    <a:cubicBezTo>
                      <a:pt x="798" y="179"/>
                      <a:pt x="620" y="0"/>
                      <a:pt x="39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38" name="Freeform 1037"/>
              <p:cNvSpPr>
                <a:spLocks noEditPoints="1"/>
              </p:cNvSpPr>
              <p:nvPr/>
            </p:nvSpPr>
            <p:spPr bwMode="auto">
              <a:xfrm>
                <a:off x="4692650" y="133350"/>
                <a:ext cx="311150" cy="509588"/>
              </a:xfrm>
              <a:custGeom>
                <a:avLst/>
                <a:gdLst>
                  <a:gd name="T0" fmla="*/ 83 w 480"/>
                  <a:gd name="T1" fmla="*/ 672 h 785"/>
                  <a:gd name="T2" fmla="*/ 80 w 480"/>
                  <a:gd name="T3" fmla="*/ 639 h 785"/>
                  <a:gd name="T4" fmla="*/ 20 w 480"/>
                  <a:gd name="T5" fmla="*/ 562 h 785"/>
                  <a:gd name="T6" fmla="*/ 383 w 480"/>
                  <a:gd name="T7" fmla="*/ 740 h 785"/>
                  <a:gd name="T8" fmla="*/ 357 w 480"/>
                  <a:gd name="T9" fmla="*/ 729 h 785"/>
                  <a:gd name="T10" fmla="*/ 335 w 480"/>
                  <a:gd name="T11" fmla="*/ 686 h 785"/>
                  <a:gd name="T12" fmla="*/ 350 w 480"/>
                  <a:gd name="T13" fmla="*/ 619 h 785"/>
                  <a:gd name="T14" fmla="*/ 384 w 480"/>
                  <a:gd name="T15" fmla="*/ 601 h 785"/>
                  <a:gd name="T16" fmla="*/ 402 w 480"/>
                  <a:gd name="T17" fmla="*/ 606 h 785"/>
                  <a:gd name="T18" fmla="*/ 429 w 480"/>
                  <a:gd name="T19" fmla="*/ 645 h 785"/>
                  <a:gd name="T20" fmla="*/ 425 w 480"/>
                  <a:gd name="T21" fmla="*/ 708 h 785"/>
                  <a:gd name="T22" fmla="*/ 397 w 480"/>
                  <a:gd name="T23" fmla="*/ 737 h 785"/>
                  <a:gd name="T24" fmla="*/ 384 w 480"/>
                  <a:gd name="T25" fmla="*/ 555 h 785"/>
                  <a:gd name="T26" fmla="*/ 333 w 480"/>
                  <a:gd name="T27" fmla="*/ 573 h 785"/>
                  <a:gd name="T28" fmla="*/ 287 w 480"/>
                  <a:gd name="T29" fmla="*/ 661 h 785"/>
                  <a:gd name="T30" fmla="*/ 317 w 480"/>
                  <a:gd name="T31" fmla="*/ 754 h 785"/>
                  <a:gd name="T32" fmla="*/ 376 w 480"/>
                  <a:gd name="T33" fmla="*/ 785 h 785"/>
                  <a:gd name="T34" fmla="*/ 433 w 480"/>
                  <a:gd name="T35" fmla="*/ 769 h 785"/>
                  <a:gd name="T36" fmla="*/ 479 w 480"/>
                  <a:gd name="T37" fmla="*/ 669 h 785"/>
                  <a:gd name="T38" fmla="*/ 452 w 480"/>
                  <a:gd name="T39" fmla="*/ 589 h 785"/>
                  <a:gd name="T40" fmla="*/ 393 w 480"/>
                  <a:gd name="T41" fmla="*/ 556 h 785"/>
                  <a:gd name="T42" fmla="*/ 256 w 480"/>
                  <a:gd name="T43" fmla="*/ 466 h 785"/>
                  <a:gd name="T44" fmla="*/ 230 w 480"/>
                  <a:gd name="T45" fmla="*/ 455 h 785"/>
                  <a:gd name="T46" fmla="*/ 208 w 480"/>
                  <a:gd name="T47" fmla="*/ 413 h 785"/>
                  <a:gd name="T48" fmla="*/ 223 w 480"/>
                  <a:gd name="T49" fmla="*/ 346 h 785"/>
                  <a:gd name="T50" fmla="*/ 256 w 480"/>
                  <a:gd name="T51" fmla="*/ 328 h 785"/>
                  <a:gd name="T52" fmla="*/ 274 w 480"/>
                  <a:gd name="T53" fmla="*/ 333 h 785"/>
                  <a:gd name="T54" fmla="*/ 302 w 480"/>
                  <a:gd name="T55" fmla="*/ 371 h 785"/>
                  <a:gd name="T56" fmla="*/ 298 w 480"/>
                  <a:gd name="T57" fmla="*/ 434 h 785"/>
                  <a:gd name="T58" fmla="*/ 270 w 480"/>
                  <a:gd name="T59" fmla="*/ 463 h 785"/>
                  <a:gd name="T60" fmla="*/ 256 w 480"/>
                  <a:gd name="T61" fmla="*/ 282 h 785"/>
                  <a:gd name="T62" fmla="*/ 205 w 480"/>
                  <a:gd name="T63" fmla="*/ 299 h 785"/>
                  <a:gd name="T64" fmla="*/ 160 w 480"/>
                  <a:gd name="T65" fmla="*/ 388 h 785"/>
                  <a:gd name="T66" fmla="*/ 190 w 480"/>
                  <a:gd name="T67" fmla="*/ 481 h 785"/>
                  <a:gd name="T68" fmla="*/ 256 w 480"/>
                  <a:gd name="T69" fmla="*/ 512 h 785"/>
                  <a:gd name="T70" fmla="*/ 306 w 480"/>
                  <a:gd name="T71" fmla="*/ 496 h 785"/>
                  <a:gd name="T72" fmla="*/ 352 w 480"/>
                  <a:gd name="T73" fmla="*/ 396 h 785"/>
                  <a:gd name="T74" fmla="*/ 324 w 480"/>
                  <a:gd name="T75" fmla="*/ 316 h 785"/>
                  <a:gd name="T76" fmla="*/ 265 w 480"/>
                  <a:gd name="T77" fmla="*/ 282 h 785"/>
                  <a:gd name="T78" fmla="*/ 384 w 480"/>
                  <a:gd name="T79" fmla="*/ 184 h 785"/>
                  <a:gd name="T80" fmla="*/ 358 w 480"/>
                  <a:gd name="T81" fmla="*/ 173 h 785"/>
                  <a:gd name="T82" fmla="*/ 336 w 480"/>
                  <a:gd name="T83" fmla="*/ 131 h 785"/>
                  <a:gd name="T84" fmla="*/ 351 w 480"/>
                  <a:gd name="T85" fmla="*/ 64 h 785"/>
                  <a:gd name="T86" fmla="*/ 384 w 480"/>
                  <a:gd name="T87" fmla="*/ 46 h 785"/>
                  <a:gd name="T88" fmla="*/ 402 w 480"/>
                  <a:gd name="T89" fmla="*/ 51 h 785"/>
                  <a:gd name="T90" fmla="*/ 430 w 480"/>
                  <a:gd name="T91" fmla="*/ 89 h 785"/>
                  <a:gd name="T92" fmla="*/ 425 w 480"/>
                  <a:gd name="T93" fmla="*/ 152 h 785"/>
                  <a:gd name="T94" fmla="*/ 398 w 480"/>
                  <a:gd name="T95" fmla="*/ 181 h 785"/>
                  <a:gd name="T96" fmla="*/ 384 w 480"/>
                  <a:gd name="T97" fmla="*/ 0 h 785"/>
                  <a:gd name="T98" fmla="*/ 333 w 480"/>
                  <a:gd name="T99" fmla="*/ 17 h 785"/>
                  <a:gd name="T100" fmla="*/ 288 w 480"/>
                  <a:gd name="T101" fmla="*/ 106 h 785"/>
                  <a:gd name="T102" fmla="*/ 318 w 480"/>
                  <a:gd name="T103" fmla="*/ 199 h 785"/>
                  <a:gd name="T104" fmla="*/ 384 w 480"/>
                  <a:gd name="T105" fmla="*/ 230 h 785"/>
                  <a:gd name="T106" fmla="*/ 434 w 480"/>
                  <a:gd name="T107" fmla="*/ 214 h 785"/>
                  <a:gd name="T108" fmla="*/ 480 w 480"/>
                  <a:gd name="T109" fmla="*/ 114 h 785"/>
                  <a:gd name="T110" fmla="*/ 452 w 480"/>
                  <a:gd name="T111" fmla="*/ 34 h 785"/>
                  <a:gd name="T112" fmla="*/ 393 w 480"/>
                  <a:gd name="T113" fmla="*/ 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0" h="785">
                    <a:moveTo>
                      <a:pt x="0" y="556"/>
                    </a:moveTo>
                    <a:cubicBezTo>
                      <a:pt x="21" y="600"/>
                      <a:pt x="49" y="639"/>
                      <a:pt x="83" y="672"/>
                    </a:cubicBezTo>
                    <a:cubicBezTo>
                      <a:pt x="83" y="671"/>
                      <a:pt x="83" y="670"/>
                      <a:pt x="83" y="669"/>
                    </a:cubicBezTo>
                    <a:cubicBezTo>
                      <a:pt x="83" y="660"/>
                      <a:pt x="82" y="650"/>
                      <a:pt x="80" y="639"/>
                    </a:cubicBezTo>
                    <a:cubicBezTo>
                      <a:pt x="75" y="621"/>
                      <a:pt x="67" y="604"/>
                      <a:pt x="55" y="589"/>
                    </a:cubicBezTo>
                    <a:cubicBezTo>
                      <a:pt x="46" y="578"/>
                      <a:pt x="34" y="569"/>
                      <a:pt x="20" y="562"/>
                    </a:cubicBezTo>
                    <a:cubicBezTo>
                      <a:pt x="14" y="559"/>
                      <a:pt x="7" y="558"/>
                      <a:pt x="0" y="556"/>
                    </a:cubicBezTo>
                    <a:moveTo>
                      <a:pt x="383" y="740"/>
                    </a:moveTo>
                    <a:cubicBezTo>
                      <a:pt x="379" y="740"/>
                      <a:pt x="374" y="739"/>
                      <a:pt x="370" y="737"/>
                    </a:cubicBezTo>
                    <a:cubicBezTo>
                      <a:pt x="365" y="735"/>
                      <a:pt x="361" y="732"/>
                      <a:pt x="357" y="729"/>
                    </a:cubicBezTo>
                    <a:cubicBezTo>
                      <a:pt x="352" y="724"/>
                      <a:pt x="348" y="719"/>
                      <a:pt x="345" y="713"/>
                    </a:cubicBezTo>
                    <a:cubicBezTo>
                      <a:pt x="340" y="705"/>
                      <a:pt x="337" y="696"/>
                      <a:pt x="335" y="686"/>
                    </a:cubicBezTo>
                    <a:cubicBezTo>
                      <a:pt x="333" y="672"/>
                      <a:pt x="334" y="657"/>
                      <a:pt x="338" y="642"/>
                    </a:cubicBezTo>
                    <a:cubicBezTo>
                      <a:pt x="341" y="634"/>
                      <a:pt x="345" y="626"/>
                      <a:pt x="350" y="619"/>
                    </a:cubicBezTo>
                    <a:cubicBezTo>
                      <a:pt x="354" y="615"/>
                      <a:pt x="359" y="610"/>
                      <a:pt x="364" y="607"/>
                    </a:cubicBezTo>
                    <a:cubicBezTo>
                      <a:pt x="370" y="603"/>
                      <a:pt x="377" y="601"/>
                      <a:pt x="384" y="601"/>
                    </a:cubicBezTo>
                    <a:cubicBezTo>
                      <a:pt x="384" y="601"/>
                      <a:pt x="385" y="601"/>
                      <a:pt x="385" y="601"/>
                    </a:cubicBezTo>
                    <a:cubicBezTo>
                      <a:pt x="391" y="602"/>
                      <a:pt x="397" y="603"/>
                      <a:pt x="402" y="606"/>
                    </a:cubicBezTo>
                    <a:cubicBezTo>
                      <a:pt x="408" y="610"/>
                      <a:pt x="413" y="614"/>
                      <a:pt x="417" y="620"/>
                    </a:cubicBezTo>
                    <a:cubicBezTo>
                      <a:pt x="423" y="627"/>
                      <a:pt x="427" y="636"/>
                      <a:pt x="429" y="645"/>
                    </a:cubicBezTo>
                    <a:cubicBezTo>
                      <a:pt x="432" y="653"/>
                      <a:pt x="433" y="662"/>
                      <a:pt x="433" y="670"/>
                    </a:cubicBezTo>
                    <a:cubicBezTo>
                      <a:pt x="433" y="683"/>
                      <a:pt x="430" y="696"/>
                      <a:pt x="425" y="708"/>
                    </a:cubicBezTo>
                    <a:cubicBezTo>
                      <a:pt x="421" y="715"/>
                      <a:pt x="417" y="722"/>
                      <a:pt x="411" y="728"/>
                    </a:cubicBezTo>
                    <a:cubicBezTo>
                      <a:pt x="407" y="731"/>
                      <a:pt x="402" y="735"/>
                      <a:pt x="397" y="737"/>
                    </a:cubicBezTo>
                    <a:cubicBezTo>
                      <a:pt x="393" y="739"/>
                      <a:pt x="388" y="740"/>
                      <a:pt x="383" y="740"/>
                    </a:cubicBezTo>
                    <a:moveTo>
                      <a:pt x="384" y="555"/>
                    </a:moveTo>
                    <a:cubicBezTo>
                      <a:pt x="378" y="555"/>
                      <a:pt x="373" y="556"/>
                      <a:pt x="368" y="557"/>
                    </a:cubicBezTo>
                    <a:cubicBezTo>
                      <a:pt x="355" y="559"/>
                      <a:pt x="343" y="565"/>
                      <a:pt x="333" y="573"/>
                    </a:cubicBezTo>
                    <a:cubicBezTo>
                      <a:pt x="321" y="581"/>
                      <a:pt x="312" y="592"/>
                      <a:pt x="304" y="605"/>
                    </a:cubicBezTo>
                    <a:cubicBezTo>
                      <a:pt x="294" y="622"/>
                      <a:pt x="289" y="641"/>
                      <a:pt x="287" y="661"/>
                    </a:cubicBezTo>
                    <a:cubicBezTo>
                      <a:pt x="286" y="677"/>
                      <a:pt x="288" y="693"/>
                      <a:pt x="292" y="708"/>
                    </a:cubicBezTo>
                    <a:cubicBezTo>
                      <a:pt x="297" y="725"/>
                      <a:pt x="305" y="741"/>
                      <a:pt x="317" y="754"/>
                    </a:cubicBezTo>
                    <a:cubicBezTo>
                      <a:pt x="326" y="764"/>
                      <a:pt x="336" y="771"/>
                      <a:pt x="347" y="777"/>
                    </a:cubicBezTo>
                    <a:cubicBezTo>
                      <a:pt x="357" y="782"/>
                      <a:pt x="366" y="784"/>
                      <a:pt x="376" y="785"/>
                    </a:cubicBezTo>
                    <a:cubicBezTo>
                      <a:pt x="385" y="785"/>
                      <a:pt x="393" y="784"/>
                      <a:pt x="402" y="783"/>
                    </a:cubicBezTo>
                    <a:cubicBezTo>
                      <a:pt x="413" y="781"/>
                      <a:pt x="424" y="776"/>
                      <a:pt x="433" y="769"/>
                    </a:cubicBezTo>
                    <a:cubicBezTo>
                      <a:pt x="448" y="758"/>
                      <a:pt x="459" y="744"/>
                      <a:pt x="467" y="727"/>
                    </a:cubicBezTo>
                    <a:cubicBezTo>
                      <a:pt x="476" y="709"/>
                      <a:pt x="480" y="690"/>
                      <a:pt x="479" y="669"/>
                    </a:cubicBezTo>
                    <a:cubicBezTo>
                      <a:pt x="480" y="660"/>
                      <a:pt x="478" y="650"/>
                      <a:pt x="476" y="639"/>
                    </a:cubicBezTo>
                    <a:cubicBezTo>
                      <a:pt x="472" y="621"/>
                      <a:pt x="464" y="604"/>
                      <a:pt x="452" y="589"/>
                    </a:cubicBezTo>
                    <a:cubicBezTo>
                      <a:pt x="442" y="578"/>
                      <a:pt x="430" y="569"/>
                      <a:pt x="416" y="562"/>
                    </a:cubicBezTo>
                    <a:cubicBezTo>
                      <a:pt x="409" y="559"/>
                      <a:pt x="401" y="557"/>
                      <a:pt x="393" y="556"/>
                    </a:cubicBezTo>
                    <a:cubicBezTo>
                      <a:pt x="390" y="556"/>
                      <a:pt x="387" y="555"/>
                      <a:pt x="384" y="555"/>
                    </a:cubicBezTo>
                    <a:moveTo>
                      <a:pt x="256" y="466"/>
                    </a:moveTo>
                    <a:cubicBezTo>
                      <a:pt x="251" y="466"/>
                      <a:pt x="247" y="465"/>
                      <a:pt x="242" y="464"/>
                    </a:cubicBezTo>
                    <a:cubicBezTo>
                      <a:pt x="238" y="462"/>
                      <a:pt x="234" y="459"/>
                      <a:pt x="230" y="455"/>
                    </a:cubicBezTo>
                    <a:cubicBezTo>
                      <a:pt x="224" y="451"/>
                      <a:pt x="220" y="446"/>
                      <a:pt x="217" y="440"/>
                    </a:cubicBezTo>
                    <a:cubicBezTo>
                      <a:pt x="212" y="431"/>
                      <a:pt x="209" y="422"/>
                      <a:pt x="208" y="413"/>
                    </a:cubicBezTo>
                    <a:cubicBezTo>
                      <a:pt x="205" y="398"/>
                      <a:pt x="206" y="383"/>
                      <a:pt x="211" y="369"/>
                    </a:cubicBezTo>
                    <a:cubicBezTo>
                      <a:pt x="213" y="360"/>
                      <a:pt x="217" y="353"/>
                      <a:pt x="223" y="346"/>
                    </a:cubicBezTo>
                    <a:cubicBezTo>
                      <a:pt x="227" y="341"/>
                      <a:pt x="231" y="337"/>
                      <a:pt x="236" y="334"/>
                    </a:cubicBezTo>
                    <a:cubicBezTo>
                      <a:pt x="243" y="330"/>
                      <a:pt x="249" y="328"/>
                      <a:pt x="256" y="328"/>
                    </a:cubicBezTo>
                    <a:cubicBezTo>
                      <a:pt x="257" y="328"/>
                      <a:pt x="257" y="328"/>
                      <a:pt x="258" y="328"/>
                    </a:cubicBezTo>
                    <a:cubicBezTo>
                      <a:pt x="263" y="328"/>
                      <a:pt x="269" y="330"/>
                      <a:pt x="274" y="333"/>
                    </a:cubicBezTo>
                    <a:cubicBezTo>
                      <a:pt x="280" y="336"/>
                      <a:pt x="285" y="341"/>
                      <a:pt x="289" y="346"/>
                    </a:cubicBezTo>
                    <a:cubicBezTo>
                      <a:pt x="295" y="354"/>
                      <a:pt x="299" y="362"/>
                      <a:pt x="302" y="371"/>
                    </a:cubicBezTo>
                    <a:cubicBezTo>
                      <a:pt x="304" y="380"/>
                      <a:pt x="305" y="388"/>
                      <a:pt x="305" y="397"/>
                    </a:cubicBezTo>
                    <a:cubicBezTo>
                      <a:pt x="305" y="410"/>
                      <a:pt x="303" y="422"/>
                      <a:pt x="298" y="434"/>
                    </a:cubicBezTo>
                    <a:cubicBezTo>
                      <a:pt x="294" y="442"/>
                      <a:pt x="289" y="449"/>
                      <a:pt x="283" y="454"/>
                    </a:cubicBezTo>
                    <a:cubicBezTo>
                      <a:pt x="279" y="458"/>
                      <a:pt x="275" y="461"/>
                      <a:pt x="270" y="463"/>
                    </a:cubicBezTo>
                    <a:cubicBezTo>
                      <a:pt x="265" y="465"/>
                      <a:pt x="260" y="466"/>
                      <a:pt x="256" y="466"/>
                    </a:cubicBezTo>
                    <a:moveTo>
                      <a:pt x="256" y="282"/>
                    </a:moveTo>
                    <a:cubicBezTo>
                      <a:pt x="251" y="282"/>
                      <a:pt x="246" y="282"/>
                      <a:pt x="241" y="283"/>
                    </a:cubicBezTo>
                    <a:cubicBezTo>
                      <a:pt x="228" y="286"/>
                      <a:pt x="216" y="291"/>
                      <a:pt x="205" y="299"/>
                    </a:cubicBezTo>
                    <a:cubicBezTo>
                      <a:pt x="193" y="308"/>
                      <a:pt x="184" y="319"/>
                      <a:pt x="177" y="331"/>
                    </a:cubicBezTo>
                    <a:cubicBezTo>
                      <a:pt x="166" y="349"/>
                      <a:pt x="161" y="368"/>
                      <a:pt x="160" y="388"/>
                    </a:cubicBezTo>
                    <a:cubicBezTo>
                      <a:pt x="159" y="404"/>
                      <a:pt x="160" y="419"/>
                      <a:pt x="165" y="435"/>
                    </a:cubicBezTo>
                    <a:cubicBezTo>
                      <a:pt x="170" y="452"/>
                      <a:pt x="178" y="467"/>
                      <a:pt x="190" y="481"/>
                    </a:cubicBezTo>
                    <a:cubicBezTo>
                      <a:pt x="198" y="490"/>
                      <a:pt x="208" y="498"/>
                      <a:pt x="220" y="504"/>
                    </a:cubicBezTo>
                    <a:cubicBezTo>
                      <a:pt x="231" y="509"/>
                      <a:pt x="243" y="512"/>
                      <a:pt x="256" y="512"/>
                    </a:cubicBezTo>
                    <a:cubicBezTo>
                      <a:pt x="260" y="512"/>
                      <a:pt x="265" y="512"/>
                      <a:pt x="269" y="511"/>
                    </a:cubicBezTo>
                    <a:cubicBezTo>
                      <a:pt x="283" y="509"/>
                      <a:pt x="295" y="503"/>
                      <a:pt x="306" y="496"/>
                    </a:cubicBezTo>
                    <a:cubicBezTo>
                      <a:pt x="321" y="484"/>
                      <a:pt x="332" y="470"/>
                      <a:pt x="340" y="454"/>
                    </a:cubicBezTo>
                    <a:cubicBezTo>
                      <a:pt x="348" y="435"/>
                      <a:pt x="352" y="417"/>
                      <a:pt x="352" y="396"/>
                    </a:cubicBezTo>
                    <a:cubicBezTo>
                      <a:pt x="352" y="387"/>
                      <a:pt x="351" y="376"/>
                      <a:pt x="349" y="366"/>
                    </a:cubicBezTo>
                    <a:cubicBezTo>
                      <a:pt x="344" y="347"/>
                      <a:pt x="336" y="330"/>
                      <a:pt x="324" y="316"/>
                    </a:cubicBezTo>
                    <a:cubicBezTo>
                      <a:pt x="315" y="304"/>
                      <a:pt x="303" y="295"/>
                      <a:pt x="289" y="289"/>
                    </a:cubicBezTo>
                    <a:cubicBezTo>
                      <a:pt x="281" y="285"/>
                      <a:pt x="273" y="283"/>
                      <a:pt x="265" y="282"/>
                    </a:cubicBezTo>
                    <a:cubicBezTo>
                      <a:pt x="262" y="282"/>
                      <a:pt x="259" y="282"/>
                      <a:pt x="256" y="282"/>
                    </a:cubicBezTo>
                    <a:moveTo>
                      <a:pt x="384" y="184"/>
                    </a:moveTo>
                    <a:cubicBezTo>
                      <a:pt x="379" y="184"/>
                      <a:pt x="375" y="183"/>
                      <a:pt x="370" y="182"/>
                    </a:cubicBezTo>
                    <a:cubicBezTo>
                      <a:pt x="366" y="180"/>
                      <a:pt x="361" y="177"/>
                      <a:pt x="358" y="173"/>
                    </a:cubicBezTo>
                    <a:cubicBezTo>
                      <a:pt x="352" y="169"/>
                      <a:pt x="348" y="164"/>
                      <a:pt x="345" y="158"/>
                    </a:cubicBezTo>
                    <a:cubicBezTo>
                      <a:pt x="340" y="149"/>
                      <a:pt x="337" y="140"/>
                      <a:pt x="336" y="131"/>
                    </a:cubicBezTo>
                    <a:cubicBezTo>
                      <a:pt x="333" y="116"/>
                      <a:pt x="334" y="101"/>
                      <a:pt x="339" y="87"/>
                    </a:cubicBezTo>
                    <a:cubicBezTo>
                      <a:pt x="341" y="78"/>
                      <a:pt x="345" y="71"/>
                      <a:pt x="351" y="64"/>
                    </a:cubicBezTo>
                    <a:cubicBezTo>
                      <a:pt x="354" y="59"/>
                      <a:pt x="359" y="55"/>
                      <a:pt x="364" y="52"/>
                    </a:cubicBezTo>
                    <a:cubicBezTo>
                      <a:pt x="370" y="48"/>
                      <a:pt x="377" y="46"/>
                      <a:pt x="384" y="46"/>
                    </a:cubicBezTo>
                    <a:cubicBezTo>
                      <a:pt x="385" y="46"/>
                      <a:pt x="385" y="46"/>
                      <a:pt x="385" y="46"/>
                    </a:cubicBezTo>
                    <a:cubicBezTo>
                      <a:pt x="391" y="46"/>
                      <a:pt x="397" y="48"/>
                      <a:pt x="402" y="51"/>
                    </a:cubicBezTo>
                    <a:cubicBezTo>
                      <a:pt x="408" y="54"/>
                      <a:pt x="413" y="59"/>
                      <a:pt x="417" y="64"/>
                    </a:cubicBezTo>
                    <a:cubicBezTo>
                      <a:pt x="423" y="72"/>
                      <a:pt x="427" y="80"/>
                      <a:pt x="430" y="89"/>
                    </a:cubicBezTo>
                    <a:cubicBezTo>
                      <a:pt x="432" y="98"/>
                      <a:pt x="433" y="106"/>
                      <a:pt x="433" y="115"/>
                    </a:cubicBezTo>
                    <a:cubicBezTo>
                      <a:pt x="433" y="128"/>
                      <a:pt x="431" y="140"/>
                      <a:pt x="425" y="152"/>
                    </a:cubicBezTo>
                    <a:cubicBezTo>
                      <a:pt x="422" y="160"/>
                      <a:pt x="417" y="167"/>
                      <a:pt x="411" y="172"/>
                    </a:cubicBezTo>
                    <a:cubicBezTo>
                      <a:pt x="407" y="176"/>
                      <a:pt x="403" y="179"/>
                      <a:pt x="398" y="181"/>
                    </a:cubicBezTo>
                    <a:cubicBezTo>
                      <a:pt x="393" y="183"/>
                      <a:pt x="388" y="184"/>
                      <a:pt x="384" y="184"/>
                    </a:cubicBezTo>
                    <a:moveTo>
                      <a:pt x="384" y="0"/>
                    </a:moveTo>
                    <a:cubicBezTo>
                      <a:pt x="379" y="0"/>
                      <a:pt x="374" y="0"/>
                      <a:pt x="369" y="1"/>
                    </a:cubicBezTo>
                    <a:cubicBezTo>
                      <a:pt x="356" y="4"/>
                      <a:pt x="344" y="9"/>
                      <a:pt x="333" y="17"/>
                    </a:cubicBezTo>
                    <a:cubicBezTo>
                      <a:pt x="321" y="26"/>
                      <a:pt x="312" y="37"/>
                      <a:pt x="305" y="49"/>
                    </a:cubicBezTo>
                    <a:cubicBezTo>
                      <a:pt x="294" y="67"/>
                      <a:pt x="289" y="86"/>
                      <a:pt x="288" y="106"/>
                    </a:cubicBezTo>
                    <a:cubicBezTo>
                      <a:pt x="287" y="122"/>
                      <a:pt x="288" y="137"/>
                      <a:pt x="293" y="153"/>
                    </a:cubicBezTo>
                    <a:cubicBezTo>
                      <a:pt x="298" y="170"/>
                      <a:pt x="306" y="185"/>
                      <a:pt x="318" y="199"/>
                    </a:cubicBezTo>
                    <a:cubicBezTo>
                      <a:pt x="326" y="208"/>
                      <a:pt x="336" y="216"/>
                      <a:pt x="348" y="222"/>
                    </a:cubicBezTo>
                    <a:cubicBezTo>
                      <a:pt x="359" y="227"/>
                      <a:pt x="371" y="230"/>
                      <a:pt x="384" y="230"/>
                    </a:cubicBezTo>
                    <a:cubicBezTo>
                      <a:pt x="388" y="230"/>
                      <a:pt x="393" y="230"/>
                      <a:pt x="397" y="229"/>
                    </a:cubicBezTo>
                    <a:cubicBezTo>
                      <a:pt x="411" y="227"/>
                      <a:pt x="423" y="221"/>
                      <a:pt x="434" y="214"/>
                    </a:cubicBezTo>
                    <a:cubicBezTo>
                      <a:pt x="449" y="202"/>
                      <a:pt x="460" y="188"/>
                      <a:pt x="468" y="172"/>
                    </a:cubicBezTo>
                    <a:cubicBezTo>
                      <a:pt x="476" y="153"/>
                      <a:pt x="480" y="135"/>
                      <a:pt x="480" y="114"/>
                    </a:cubicBezTo>
                    <a:cubicBezTo>
                      <a:pt x="480" y="105"/>
                      <a:pt x="479" y="94"/>
                      <a:pt x="476" y="84"/>
                    </a:cubicBezTo>
                    <a:cubicBezTo>
                      <a:pt x="472" y="65"/>
                      <a:pt x="464" y="48"/>
                      <a:pt x="452" y="34"/>
                    </a:cubicBezTo>
                    <a:cubicBezTo>
                      <a:pt x="442" y="22"/>
                      <a:pt x="431" y="13"/>
                      <a:pt x="417" y="7"/>
                    </a:cubicBezTo>
                    <a:cubicBezTo>
                      <a:pt x="409" y="3"/>
                      <a:pt x="401" y="1"/>
                      <a:pt x="393" y="0"/>
                    </a:cubicBezTo>
                    <a:cubicBezTo>
                      <a:pt x="390" y="0"/>
                      <a:pt x="387" y="0"/>
                      <a:pt x="384" y="0"/>
                    </a:cubicBezTo>
                  </a:path>
                </a:pathLst>
              </a:custGeom>
              <a:solidFill>
                <a:srgbClr val="74BF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39" name="Freeform 1038"/>
              <p:cNvSpPr>
                <a:spLocks noEditPoints="1"/>
              </p:cNvSpPr>
              <p:nvPr/>
            </p:nvSpPr>
            <p:spPr bwMode="auto">
              <a:xfrm>
                <a:off x="4689475" y="142875"/>
                <a:ext cx="482600" cy="493713"/>
              </a:xfrm>
              <a:custGeom>
                <a:avLst/>
                <a:gdLst>
                  <a:gd name="T0" fmla="*/ 172 w 744"/>
                  <a:gd name="T1" fmla="*/ 545 h 762"/>
                  <a:gd name="T2" fmla="*/ 177 w 744"/>
                  <a:gd name="T3" fmla="*/ 590 h 762"/>
                  <a:gd name="T4" fmla="*/ 193 w 744"/>
                  <a:gd name="T5" fmla="*/ 591 h 762"/>
                  <a:gd name="T6" fmla="*/ 193 w 744"/>
                  <a:gd name="T7" fmla="*/ 723 h 762"/>
                  <a:gd name="T8" fmla="*/ 187 w 744"/>
                  <a:gd name="T9" fmla="*/ 726 h 762"/>
                  <a:gd name="T10" fmla="*/ 283 w 744"/>
                  <a:gd name="T11" fmla="*/ 742 h 762"/>
                  <a:gd name="T12" fmla="*/ 242 w 744"/>
                  <a:gd name="T13" fmla="*/ 726 h 762"/>
                  <a:gd name="T14" fmla="*/ 239 w 744"/>
                  <a:gd name="T15" fmla="*/ 645 h 762"/>
                  <a:gd name="T16" fmla="*/ 239 w 744"/>
                  <a:gd name="T17" fmla="*/ 564 h 762"/>
                  <a:gd name="T18" fmla="*/ 86 w 744"/>
                  <a:gd name="T19" fmla="*/ 269 h 762"/>
                  <a:gd name="T20" fmla="*/ 25 w 744"/>
                  <a:gd name="T21" fmla="*/ 293 h 762"/>
                  <a:gd name="T22" fmla="*/ 64 w 744"/>
                  <a:gd name="T23" fmla="*/ 315 h 762"/>
                  <a:gd name="T24" fmla="*/ 68 w 744"/>
                  <a:gd name="T25" fmla="*/ 325 h 762"/>
                  <a:gd name="T26" fmla="*/ 67 w 744"/>
                  <a:gd name="T27" fmla="*/ 450 h 762"/>
                  <a:gd name="T28" fmla="*/ 44 w 744"/>
                  <a:gd name="T29" fmla="*/ 451 h 762"/>
                  <a:gd name="T30" fmla="*/ 40 w 744"/>
                  <a:gd name="T31" fmla="*/ 496 h 762"/>
                  <a:gd name="T32" fmla="*/ 140 w 744"/>
                  <a:gd name="T33" fmla="*/ 496 h 762"/>
                  <a:gd name="T34" fmla="*/ 125 w 744"/>
                  <a:gd name="T35" fmla="*/ 451 h 762"/>
                  <a:gd name="T36" fmla="*/ 114 w 744"/>
                  <a:gd name="T37" fmla="*/ 441 h 762"/>
                  <a:gd name="T38" fmla="*/ 114 w 744"/>
                  <a:gd name="T39" fmla="*/ 293 h 762"/>
                  <a:gd name="T40" fmla="*/ 86 w 744"/>
                  <a:gd name="T41" fmla="*/ 269 h 762"/>
                  <a:gd name="T42" fmla="*/ 433 w 744"/>
                  <a:gd name="T43" fmla="*/ 270 h 762"/>
                  <a:gd name="T44" fmla="*/ 437 w 744"/>
                  <a:gd name="T45" fmla="*/ 315 h 762"/>
                  <a:gd name="T46" fmla="*/ 453 w 744"/>
                  <a:gd name="T47" fmla="*/ 316 h 762"/>
                  <a:gd name="T48" fmla="*/ 453 w 744"/>
                  <a:gd name="T49" fmla="*/ 448 h 762"/>
                  <a:gd name="T50" fmla="*/ 448 w 744"/>
                  <a:gd name="T51" fmla="*/ 451 h 762"/>
                  <a:gd name="T52" fmla="*/ 406 w 744"/>
                  <a:gd name="T53" fmla="*/ 478 h 762"/>
                  <a:gd name="T54" fmla="*/ 518 w 744"/>
                  <a:gd name="T55" fmla="*/ 497 h 762"/>
                  <a:gd name="T56" fmla="*/ 523 w 744"/>
                  <a:gd name="T57" fmla="*/ 451 h 762"/>
                  <a:gd name="T58" fmla="*/ 499 w 744"/>
                  <a:gd name="T59" fmla="*/ 448 h 762"/>
                  <a:gd name="T60" fmla="*/ 499 w 744"/>
                  <a:gd name="T61" fmla="*/ 370 h 762"/>
                  <a:gd name="T62" fmla="*/ 480 w 744"/>
                  <a:gd name="T63" fmla="*/ 270 h 762"/>
                  <a:gd name="T64" fmla="*/ 632 w 744"/>
                  <a:gd name="T65" fmla="*/ 270 h 762"/>
                  <a:gd name="T66" fmla="*/ 628 w 744"/>
                  <a:gd name="T67" fmla="*/ 315 h 762"/>
                  <a:gd name="T68" fmla="*/ 648 w 744"/>
                  <a:gd name="T69" fmla="*/ 315 h 762"/>
                  <a:gd name="T70" fmla="*/ 650 w 744"/>
                  <a:gd name="T71" fmla="*/ 442 h 762"/>
                  <a:gd name="T72" fmla="*/ 648 w 744"/>
                  <a:gd name="T73" fmla="*/ 451 h 762"/>
                  <a:gd name="T74" fmla="*/ 616 w 744"/>
                  <a:gd name="T75" fmla="*/ 454 h 762"/>
                  <a:gd name="T76" fmla="*/ 628 w 744"/>
                  <a:gd name="T77" fmla="*/ 497 h 762"/>
                  <a:gd name="T78" fmla="*/ 740 w 744"/>
                  <a:gd name="T79" fmla="*/ 468 h 762"/>
                  <a:gd name="T80" fmla="*/ 699 w 744"/>
                  <a:gd name="T81" fmla="*/ 451 h 762"/>
                  <a:gd name="T82" fmla="*/ 695 w 744"/>
                  <a:gd name="T83" fmla="*/ 370 h 762"/>
                  <a:gd name="T84" fmla="*/ 696 w 744"/>
                  <a:gd name="T85" fmla="*/ 290 h 762"/>
                  <a:gd name="T86" fmla="*/ 33 w 744"/>
                  <a:gd name="T87" fmla="*/ 152 h 762"/>
                  <a:gd name="T88" fmla="*/ 60 w 744"/>
                  <a:gd name="T89" fmla="*/ 213 h 762"/>
                  <a:gd name="T90" fmla="*/ 45 w 744"/>
                  <a:gd name="T91" fmla="*/ 168 h 762"/>
                  <a:gd name="T92" fmla="*/ 33 w 744"/>
                  <a:gd name="T93" fmla="*/ 158 h 762"/>
                  <a:gd name="T94" fmla="*/ 158 w 744"/>
                  <a:gd name="T95" fmla="*/ 32 h 762"/>
                  <a:gd name="T96" fmla="*/ 177 w 744"/>
                  <a:gd name="T97" fmla="*/ 32 h 762"/>
                  <a:gd name="T98" fmla="*/ 178 w 744"/>
                  <a:gd name="T99" fmla="*/ 158 h 762"/>
                  <a:gd name="T100" fmla="*/ 177 w 744"/>
                  <a:gd name="T101" fmla="*/ 168 h 762"/>
                  <a:gd name="T102" fmla="*/ 144 w 744"/>
                  <a:gd name="T103" fmla="*/ 170 h 762"/>
                  <a:gd name="T104" fmla="*/ 156 w 744"/>
                  <a:gd name="T105" fmla="*/ 214 h 762"/>
                  <a:gd name="T106" fmla="*/ 268 w 744"/>
                  <a:gd name="T107" fmla="*/ 184 h 762"/>
                  <a:gd name="T108" fmla="*/ 227 w 744"/>
                  <a:gd name="T109" fmla="*/ 168 h 762"/>
                  <a:gd name="T110" fmla="*/ 224 w 744"/>
                  <a:gd name="T111" fmla="*/ 87 h 762"/>
                  <a:gd name="T112" fmla="*/ 224 w 744"/>
                  <a:gd name="T113" fmla="*/ 7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4" h="762">
                    <a:moveTo>
                      <a:pt x="212" y="544"/>
                    </a:moveTo>
                    <a:cubicBezTo>
                      <a:pt x="200" y="544"/>
                      <a:pt x="188" y="544"/>
                      <a:pt x="176" y="545"/>
                    </a:cubicBezTo>
                    <a:cubicBezTo>
                      <a:pt x="175" y="545"/>
                      <a:pt x="174" y="545"/>
                      <a:pt x="172" y="545"/>
                    </a:cubicBezTo>
                    <a:cubicBezTo>
                      <a:pt x="161" y="545"/>
                      <a:pt x="150" y="554"/>
                      <a:pt x="150" y="568"/>
                    </a:cubicBezTo>
                    <a:cubicBezTo>
                      <a:pt x="151" y="580"/>
                      <a:pt x="161" y="589"/>
                      <a:pt x="172" y="590"/>
                    </a:cubicBezTo>
                    <a:cubicBezTo>
                      <a:pt x="173" y="590"/>
                      <a:pt x="175" y="590"/>
                      <a:pt x="177" y="590"/>
                    </a:cubicBezTo>
                    <a:cubicBezTo>
                      <a:pt x="181" y="590"/>
                      <a:pt x="185" y="590"/>
                      <a:pt x="189" y="589"/>
                    </a:cubicBezTo>
                    <a:cubicBezTo>
                      <a:pt x="190" y="589"/>
                      <a:pt x="191" y="590"/>
                      <a:pt x="192" y="590"/>
                    </a:cubicBezTo>
                    <a:cubicBezTo>
                      <a:pt x="193" y="591"/>
                      <a:pt x="193" y="591"/>
                      <a:pt x="193" y="591"/>
                    </a:cubicBezTo>
                    <a:cubicBezTo>
                      <a:pt x="193" y="594"/>
                      <a:pt x="193" y="597"/>
                      <a:pt x="193" y="599"/>
                    </a:cubicBezTo>
                    <a:cubicBezTo>
                      <a:pt x="193" y="638"/>
                      <a:pt x="193" y="677"/>
                      <a:pt x="193" y="716"/>
                    </a:cubicBezTo>
                    <a:cubicBezTo>
                      <a:pt x="193" y="718"/>
                      <a:pt x="193" y="720"/>
                      <a:pt x="193" y="723"/>
                    </a:cubicBezTo>
                    <a:cubicBezTo>
                      <a:pt x="193" y="723"/>
                      <a:pt x="193" y="724"/>
                      <a:pt x="193" y="725"/>
                    </a:cubicBezTo>
                    <a:cubicBezTo>
                      <a:pt x="192" y="725"/>
                      <a:pt x="192" y="725"/>
                      <a:pt x="192" y="725"/>
                    </a:cubicBezTo>
                    <a:cubicBezTo>
                      <a:pt x="191" y="726"/>
                      <a:pt x="189" y="726"/>
                      <a:pt x="187" y="726"/>
                    </a:cubicBezTo>
                    <a:cubicBezTo>
                      <a:pt x="185" y="726"/>
                      <a:pt x="183" y="726"/>
                      <a:pt x="181" y="726"/>
                    </a:cubicBezTo>
                    <a:cubicBezTo>
                      <a:pt x="212" y="742"/>
                      <a:pt x="245" y="754"/>
                      <a:pt x="280" y="762"/>
                    </a:cubicBezTo>
                    <a:cubicBezTo>
                      <a:pt x="284" y="757"/>
                      <a:pt x="286" y="750"/>
                      <a:pt x="283" y="742"/>
                    </a:cubicBezTo>
                    <a:cubicBezTo>
                      <a:pt x="280" y="733"/>
                      <a:pt x="272" y="726"/>
                      <a:pt x="262" y="726"/>
                    </a:cubicBezTo>
                    <a:cubicBezTo>
                      <a:pt x="258" y="726"/>
                      <a:pt x="254" y="726"/>
                      <a:pt x="250" y="726"/>
                    </a:cubicBezTo>
                    <a:cubicBezTo>
                      <a:pt x="248" y="726"/>
                      <a:pt x="245" y="726"/>
                      <a:pt x="242" y="726"/>
                    </a:cubicBezTo>
                    <a:cubicBezTo>
                      <a:pt x="240" y="726"/>
                      <a:pt x="239" y="725"/>
                      <a:pt x="239" y="723"/>
                    </a:cubicBezTo>
                    <a:cubicBezTo>
                      <a:pt x="239" y="720"/>
                      <a:pt x="239" y="718"/>
                      <a:pt x="239" y="715"/>
                    </a:cubicBezTo>
                    <a:cubicBezTo>
                      <a:pt x="239" y="692"/>
                      <a:pt x="239" y="668"/>
                      <a:pt x="239" y="645"/>
                    </a:cubicBezTo>
                    <a:cubicBezTo>
                      <a:pt x="239" y="645"/>
                      <a:pt x="239" y="645"/>
                      <a:pt x="239" y="645"/>
                    </a:cubicBezTo>
                    <a:cubicBezTo>
                      <a:pt x="239" y="619"/>
                      <a:pt x="239" y="593"/>
                      <a:pt x="239" y="568"/>
                    </a:cubicBezTo>
                    <a:cubicBezTo>
                      <a:pt x="239" y="567"/>
                      <a:pt x="239" y="566"/>
                      <a:pt x="239" y="564"/>
                    </a:cubicBezTo>
                    <a:cubicBezTo>
                      <a:pt x="239" y="554"/>
                      <a:pt x="229" y="545"/>
                      <a:pt x="220" y="544"/>
                    </a:cubicBezTo>
                    <a:cubicBezTo>
                      <a:pt x="217" y="544"/>
                      <a:pt x="215" y="544"/>
                      <a:pt x="212" y="544"/>
                    </a:cubicBezTo>
                    <a:moveTo>
                      <a:pt x="86" y="269"/>
                    </a:moveTo>
                    <a:cubicBezTo>
                      <a:pt x="75" y="269"/>
                      <a:pt x="62" y="270"/>
                      <a:pt x="50" y="270"/>
                    </a:cubicBezTo>
                    <a:cubicBezTo>
                      <a:pt x="49" y="270"/>
                      <a:pt x="48" y="270"/>
                      <a:pt x="47" y="270"/>
                    </a:cubicBezTo>
                    <a:cubicBezTo>
                      <a:pt x="36" y="270"/>
                      <a:pt x="25" y="279"/>
                      <a:pt x="25" y="293"/>
                    </a:cubicBezTo>
                    <a:cubicBezTo>
                      <a:pt x="26" y="305"/>
                      <a:pt x="36" y="315"/>
                      <a:pt x="46" y="315"/>
                    </a:cubicBezTo>
                    <a:cubicBezTo>
                      <a:pt x="48" y="315"/>
                      <a:pt x="50" y="315"/>
                      <a:pt x="52" y="315"/>
                    </a:cubicBezTo>
                    <a:cubicBezTo>
                      <a:pt x="56" y="315"/>
                      <a:pt x="60" y="315"/>
                      <a:pt x="64" y="315"/>
                    </a:cubicBezTo>
                    <a:cubicBezTo>
                      <a:pt x="65" y="315"/>
                      <a:pt x="65" y="315"/>
                      <a:pt x="66" y="315"/>
                    </a:cubicBezTo>
                    <a:cubicBezTo>
                      <a:pt x="67" y="316"/>
                      <a:pt x="67" y="316"/>
                      <a:pt x="67" y="316"/>
                    </a:cubicBezTo>
                    <a:cubicBezTo>
                      <a:pt x="68" y="319"/>
                      <a:pt x="68" y="322"/>
                      <a:pt x="68" y="325"/>
                    </a:cubicBezTo>
                    <a:cubicBezTo>
                      <a:pt x="68" y="364"/>
                      <a:pt x="68" y="403"/>
                      <a:pt x="68" y="442"/>
                    </a:cubicBezTo>
                    <a:cubicBezTo>
                      <a:pt x="68" y="444"/>
                      <a:pt x="68" y="446"/>
                      <a:pt x="68" y="448"/>
                    </a:cubicBezTo>
                    <a:cubicBezTo>
                      <a:pt x="68" y="449"/>
                      <a:pt x="68" y="450"/>
                      <a:pt x="67" y="450"/>
                    </a:cubicBezTo>
                    <a:cubicBezTo>
                      <a:pt x="66" y="451"/>
                      <a:pt x="66" y="451"/>
                      <a:pt x="66" y="451"/>
                    </a:cubicBezTo>
                    <a:cubicBezTo>
                      <a:pt x="65" y="451"/>
                      <a:pt x="63" y="451"/>
                      <a:pt x="62" y="451"/>
                    </a:cubicBezTo>
                    <a:cubicBezTo>
                      <a:pt x="56" y="451"/>
                      <a:pt x="50" y="451"/>
                      <a:pt x="44" y="451"/>
                    </a:cubicBezTo>
                    <a:cubicBezTo>
                      <a:pt x="40" y="451"/>
                      <a:pt x="37" y="452"/>
                      <a:pt x="34" y="454"/>
                    </a:cubicBezTo>
                    <a:cubicBezTo>
                      <a:pt x="23" y="458"/>
                      <a:pt x="19" y="469"/>
                      <a:pt x="21" y="478"/>
                    </a:cubicBezTo>
                    <a:cubicBezTo>
                      <a:pt x="22" y="487"/>
                      <a:pt x="31" y="496"/>
                      <a:pt x="40" y="496"/>
                    </a:cubicBezTo>
                    <a:cubicBezTo>
                      <a:pt x="42" y="496"/>
                      <a:pt x="44" y="497"/>
                      <a:pt x="46" y="497"/>
                    </a:cubicBezTo>
                    <a:cubicBezTo>
                      <a:pt x="75" y="497"/>
                      <a:pt x="104" y="497"/>
                      <a:pt x="133" y="497"/>
                    </a:cubicBezTo>
                    <a:cubicBezTo>
                      <a:pt x="135" y="497"/>
                      <a:pt x="137" y="496"/>
                      <a:pt x="140" y="496"/>
                    </a:cubicBezTo>
                    <a:cubicBezTo>
                      <a:pt x="151" y="495"/>
                      <a:pt x="163" y="483"/>
                      <a:pt x="158" y="468"/>
                    </a:cubicBezTo>
                    <a:cubicBezTo>
                      <a:pt x="155" y="458"/>
                      <a:pt x="147" y="452"/>
                      <a:pt x="137" y="451"/>
                    </a:cubicBezTo>
                    <a:cubicBezTo>
                      <a:pt x="133" y="451"/>
                      <a:pt x="129" y="451"/>
                      <a:pt x="125" y="451"/>
                    </a:cubicBezTo>
                    <a:cubicBezTo>
                      <a:pt x="122" y="451"/>
                      <a:pt x="119" y="451"/>
                      <a:pt x="117" y="451"/>
                    </a:cubicBezTo>
                    <a:cubicBezTo>
                      <a:pt x="115" y="451"/>
                      <a:pt x="114" y="450"/>
                      <a:pt x="114" y="448"/>
                    </a:cubicBezTo>
                    <a:cubicBezTo>
                      <a:pt x="114" y="446"/>
                      <a:pt x="114" y="443"/>
                      <a:pt x="114" y="441"/>
                    </a:cubicBezTo>
                    <a:cubicBezTo>
                      <a:pt x="114" y="417"/>
                      <a:pt x="114" y="394"/>
                      <a:pt x="114" y="370"/>
                    </a:cubicBezTo>
                    <a:cubicBezTo>
                      <a:pt x="114" y="370"/>
                      <a:pt x="114" y="370"/>
                      <a:pt x="114" y="370"/>
                    </a:cubicBezTo>
                    <a:cubicBezTo>
                      <a:pt x="114" y="344"/>
                      <a:pt x="114" y="319"/>
                      <a:pt x="114" y="293"/>
                    </a:cubicBezTo>
                    <a:cubicBezTo>
                      <a:pt x="114" y="292"/>
                      <a:pt x="114" y="291"/>
                      <a:pt x="114" y="290"/>
                    </a:cubicBezTo>
                    <a:cubicBezTo>
                      <a:pt x="113" y="279"/>
                      <a:pt x="104" y="271"/>
                      <a:pt x="95" y="270"/>
                    </a:cubicBezTo>
                    <a:cubicBezTo>
                      <a:pt x="92" y="269"/>
                      <a:pt x="90" y="269"/>
                      <a:pt x="86" y="269"/>
                    </a:cubicBezTo>
                    <a:moveTo>
                      <a:pt x="472" y="269"/>
                    </a:moveTo>
                    <a:cubicBezTo>
                      <a:pt x="460" y="269"/>
                      <a:pt x="448" y="270"/>
                      <a:pt x="436" y="270"/>
                    </a:cubicBezTo>
                    <a:cubicBezTo>
                      <a:pt x="435" y="270"/>
                      <a:pt x="434" y="270"/>
                      <a:pt x="433" y="270"/>
                    </a:cubicBezTo>
                    <a:cubicBezTo>
                      <a:pt x="422" y="270"/>
                      <a:pt x="411" y="279"/>
                      <a:pt x="411" y="293"/>
                    </a:cubicBezTo>
                    <a:cubicBezTo>
                      <a:pt x="411" y="305"/>
                      <a:pt x="422" y="315"/>
                      <a:pt x="432" y="315"/>
                    </a:cubicBezTo>
                    <a:cubicBezTo>
                      <a:pt x="434" y="315"/>
                      <a:pt x="436" y="315"/>
                      <a:pt x="437" y="315"/>
                    </a:cubicBezTo>
                    <a:cubicBezTo>
                      <a:pt x="442" y="315"/>
                      <a:pt x="445" y="315"/>
                      <a:pt x="450" y="315"/>
                    </a:cubicBezTo>
                    <a:cubicBezTo>
                      <a:pt x="450" y="315"/>
                      <a:pt x="451" y="315"/>
                      <a:pt x="452" y="315"/>
                    </a:cubicBezTo>
                    <a:cubicBezTo>
                      <a:pt x="453" y="316"/>
                      <a:pt x="453" y="316"/>
                      <a:pt x="453" y="316"/>
                    </a:cubicBezTo>
                    <a:cubicBezTo>
                      <a:pt x="453" y="319"/>
                      <a:pt x="453" y="322"/>
                      <a:pt x="453" y="325"/>
                    </a:cubicBezTo>
                    <a:cubicBezTo>
                      <a:pt x="453" y="364"/>
                      <a:pt x="453" y="403"/>
                      <a:pt x="453" y="442"/>
                    </a:cubicBezTo>
                    <a:cubicBezTo>
                      <a:pt x="453" y="444"/>
                      <a:pt x="453" y="446"/>
                      <a:pt x="453" y="448"/>
                    </a:cubicBezTo>
                    <a:cubicBezTo>
                      <a:pt x="453" y="449"/>
                      <a:pt x="453" y="450"/>
                      <a:pt x="453" y="450"/>
                    </a:cubicBezTo>
                    <a:cubicBezTo>
                      <a:pt x="452" y="451"/>
                      <a:pt x="452" y="451"/>
                      <a:pt x="452" y="451"/>
                    </a:cubicBezTo>
                    <a:cubicBezTo>
                      <a:pt x="451" y="451"/>
                      <a:pt x="449" y="451"/>
                      <a:pt x="448" y="451"/>
                    </a:cubicBezTo>
                    <a:cubicBezTo>
                      <a:pt x="442" y="451"/>
                      <a:pt x="436" y="451"/>
                      <a:pt x="429" y="451"/>
                    </a:cubicBezTo>
                    <a:cubicBezTo>
                      <a:pt x="426" y="451"/>
                      <a:pt x="423" y="452"/>
                      <a:pt x="419" y="454"/>
                    </a:cubicBezTo>
                    <a:cubicBezTo>
                      <a:pt x="409" y="458"/>
                      <a:pt x="405" y="469"/>
                      <a:pt x="406" y="478"/>
                    </a:cubicBezTo>
                    <a:cubicBezTo>
                      <a:pt x="408" y="487"/>
                      <a:pt x="416" y="496"/>
                      <a:pt x="426" y="496"/>
                    </a:cubicBezTo>
                    <a:cubicBezTo>
                      <a:pt x="428" y="496"/>
                      <a:pt x="430" y="497"/>
                      <a:pt x="432" y="497"/>
                    </a:cubicBezTo>
                    <a:cubicBezTo>
                      <a:pt x="461" y="497"/>
                      <a:pt x="490" y="497"/>
                      <a:pt x="518" y="497"/>
                    </a:cubicBezTo>
                    <a:cubicBezTo>
                      <a:pt x="521" y="497"/>
                      <a:pt x="523" y="496"/>
                      <a:pt x="525" y="496"/>
                    </a:cubicBezTo>
                    <a:cubicBezTo>
                      <a:pt x="537" y="495"/>
                      <a:pt x="548" y="483"/>
                      <a:pt x="544" y="468"/>
                    </a:cubicBezTo>
                    <a:cubicBezTo>
                      <a:pt x="541" y="458"/>
                      <a:pt x="532" y="452"/>
                      <a:pt x="523" y="451"/>
                    </a:cubicBezTo>
                    <a:cubicBezTo>
                      <a:pt x="519" y="451"/>
                      <a:pt x="515" y="451"/>
                      <a:pt x="511" y="451"/>
                    </a:cubicBezTo>
                    <a:cubicBezTo>
                      <a:pt x="508" y="451"/>
                      <a:pt x="505" y="451"/>
                      <a:pt x="502" y="451"/>
                    </a:cubicBezTo>
                    <a:cubicBezTo>
                      <a:pt x="501" y="451"/>
                      <a:pt x="499" y="450"/>
                      <a:pt x="499" y="448"/>
                    </a:cubicBezTo>
                    <a:cubicBezTo>
                      <a:pt x="499" y="446"/>
                      <a:pt x="499" y="443"/>
                      <a:pt x="499" y="441"/>
                    </a:cubicBezTo>
                    <a:cubicBezTo>
                      <a:pt x="499" y="417"/>
                      <a:pt x="499" y="394"/>
                      <a:pt x="499" y="370"/>
                    </a:cubicBezTo>
                    <a:cubicBezTo>
                      <a:pt x="499" y="370"/>
                      <a:pt x="499" y="370"/>
                      <a:pt x="499" y="370"/>
                    </a:cubicBezTo>
                    <a:cubicBezTo>
                      <a:pt x="499" y="344"/>
                      <a:pt x="499" y="319"/>
                      <a:pt x="499" y="293"/>
                    </a:cubicBezTo>
                    <a:cubicBezTo>
                      <a:pt x="499" y="292"/>
                      <a:pt x="499" y="291"/>
                      <a:pt x="499" y="290"/>
                    </a:cubicBezTo>
                    <a:cubicBezTo>
                      <a:pt x="499" y="279"/>
                      <a:pt x="490" y="271"/>
                      <a:pt x="480" y="270"/>
                    </a:cubicBezTo>
                    <a:cubicBezTo>
                      <a:pt x="478" y="269"/>
                      <a:pt x="475" y="269"/>
                      <a:pt x="472" y="269"/>
                    </a:cubicBezTo>
                    <a:moveTo>
                      <a:pt x="668" y="269"/>
                    </a:moveTo>
                    <a:cubicBezTo>
                      <a:pt x="656" y="269"/>
                      <a:pt x="644" y="270"/>
                      <a:pt x="632" y="270"/>
                    </a:cubicBezTo>
                    <a:cubicBezTo>
                      <a:pt x="631" y="270"/>
                      <a:pt x="630" y="270"/>
                      <a:pt x="629" y="270"/>
                    </a:cubicBezTo>
                    <a:cubicBezTo>
                      <a:pt x="618" y="270"/>
                      <a:pt x="607" y="279"/>
                      <a:pt x="607" y="293"/>
                    </a:cubicBezTo>
                    <a:cubicBezTo>
                      <a:pt x="607" y="305"/>
                      <a:pt x="618" y="315"/>
                      <a:pt x="628" y="315"/>
                    </a:cubicBezTo>
                    <a:cubicBezTo>
                      <a:pt x="630" y="315"/>
                      <a:pt x="632" y="315"/>
                      <a:pt x="634" y="315"/>
                    </a:cubicBezTo>
                    <a:cubicBezTo>
                      <a:pt x="638" y="315"/>
                      <a:pt x="642" y="315"/>
                      <a:pt x="646" y="315"/>
                    </a:cubicBezTo>
                    <a:cubicBezTo>
                      <a:pt x="647" y="315"/>
                      <a:pt x="647" y="315"/>
                      <a:pt x="648" y="315"/>
                    </a:cubicBezTo>
                    <a:cubicBezTo>
                      <a:pt x="649" y="316"/>
                      <a:pt x="649" y="316"/>
                      <a:pt x="649" y="316"/>
                    </a:cubicBezTo>
                    <a:cubicBezTo>
                      <a:pt x="650" y="319"/>
                      <a:pt x="650" y="322"/>
                      <a:pt x="650" y="325"/>
                    </a:cubicBezTo>
                    <a:cubicBezTo>
                      <a:pt x="650" y="364"/>
                      <a:pt x="650" y="403"/>
                      <a:pt x="650" y="442"/>
                    </a:cubicBezTo>
                    <a:cubicBezTo>
                      <a:pt x="650" y="444"/>
                      <a:pt x="650" y="446"/>
                      <a:pt x="650" y="448"/>
                    </a:cubicBezTo>
                    <a:cubicBezTo>
                      <a:pt x="650" y="449"/>
                      <a:pt x="650" y="450"/>
                      <a:pt x="649" y="450"/>
                    </a:cubicBezTo>
                    <a:cubicBezTo>
                      <a:pt x="648" y="451"/>
                      <a:pt x="648" y="451"/>
                      <a:pt x="648" y="451"/>
                    </a:cubicBezTo>
                    <a:cubicBezTo>
                      <a:pt x="647" y="451"/>
                      <a:pt x="645" y="451"/>
                      <a:pt x="644" y="451"/>
                    </a:cubicBezTo>
                    <a:cubicBezTo>
                      <a:pt x="638" y="451"/>
                      <a:pt x="632" y="451"/>
                      <a:pt x="625" y="451"/>
                    </a:cubicBezTo>
                    <a:cubicBezTo>
                      <a:pt x="622" y="451"/>
                      <a:pt x="619" y="452"/>
                      <a:pt x="616" y="454"/>
                    </a:cubicBezTo>
                    <a:cubicBezTo>
                      <a:pt x="605" y="458"/>
                      <a:pt x="601" y="469"/>
                      <a:pt x="602" y="478"/>
                    </a:cubicBezTo>
                    <a:cubicBezTo>
                      <a:pt x="604" y="487"/>
                      <a:pt x="612" y="496"/>
                      <a:pt x="622" y="496"/>
                    </a:cubicBezTo>
                    <a:cubicBezTo>
                      <a:pt x="624" y="496"/>
                      <a:pt x="626" y="497"/>
                      <a:pt x="628" y="497"/>
                    </a:cubicBezTo>
                    <a:cubicBezTo>
                      <a:pt x="657" y="497"/>
                      <a:pt x="686" y="497"/>
                      <a:pt x="715" y="497"/>
                    </a:cubicBezTo>
                    <a:cubicBezTo>
                      <a:pt x="717" y="497"/>
                      <a:pt x="719" y="496"/>
                      <a:pt x="721" y="496"/>
                    </a:cubicBezTo>
                    <a:cubicBezTo>
                      <a:pt x="733" y="495"/>
                      <a:pt x="744" y="483"/>
                      <a:pt x="740" y="468"/>
                    </a:cubicBezTo>
                    <a:cubicBezTo>
                      <a:pt x="737" y="458"/>
                      <a:pt x="729" y="452"/>
                      <a:pt x="719" y="451"/>
                    </a:cubicBezTo>
                    <a:cubicBezTo>
                      <a:pt x="715" y="451"/>
                      <a:pt x="711" y="451"/>
                      <a:pt x="707" y="451"/>
                    </a:cubicBezTo>
                    <a:cubicBezTo>
                      <a:pt x="704" y="451"/>
                      <a:pt x="701" y="451"/>
                      <a:pt x="699" y="451"/>
                    </a:cubicBezTo>
                    <a:cubicBezTo>
                      <a:pt x="697" y="451"/>
                      <a:pt x="696" y="450"/>
                      <a:pt x="696" y="448"/>
                    </a:cubicBezTo>
                    <a:cubicBezTo>
                      <a:pt x="695" y="446"/>
                      <a:pt x="695" y="443"/>
                      <a:pt x="695" y="441"/>
                    </a:cubicBezTo>
                    <a:cubicBezTo>
                      <a:pt x="695" y="417"/>
                      <a:pt x="695" y="394"/>
                      <a:pt x="695" y="370"/>
                    </a:cubicBezTo>
                    <a:cubicBezTo>
                      <a:pt x="696" y="370"/>
                      <a:pt x="696" y="370"/>
                      <a:pt x="696" y="370"/>
                    </a:cubicBezTo>
                    <a:cubicBezTo>
                      <a:pt x="696" y="344"/>
                      <a:pt x="696" y="319"/>
                      <a:pt x="696" y="293"/>
                    </a:cubicBezTo>
                    <a:cubicBezTo>
                      <a:pt x="696" y="292"/>
                      <a:pt x="696" y="291"/>
                      <a:pt x="696" y="290"/>
                    </a:cubicBezTo>
                    <a:cubicBezTo>
                      <a:pt x="695" y="279"/>
                      <a:pt x="686" y="271"/>
                      <a:pt x="676" y="270"/>
                    </a:cubicBezTo>
                    <a:cubicBezTo>
                      <a:pt x="674" y="269"/>
                      <a:pt x="671" y="269"/>
                      <a:pt x="668" y="269"/>
                    </a:cubicBezTo>
                    <a:moveTo>
                      <a:pt x="33" y="152"/>
                    </a:moveTo>
                    <a:cubicBezTo>
                      <a:pt x="21" y="171"/>
                      <a:pt x="9" y="192"/>
                      <a:pt x="0" y="214"/>
                    </a:cubicBezTo>
                    <a:cubicBezTo>
                      <a:pt x="18" y="214"/>
                      <a:pt x="35" y="214"/>
                      <a:pt x="53" y="214"/>
                    </a:cubicBezTo>
                    <a:cubicBezTo>
                      <a:pt x="55" y="214"/>
                      <a:pt x="57" y="213"/>
                      <a:pt x="60" y="213"/>
                    </a:cubicBezTo>
                    <a:cubicBezTo>
                      <a:pt x="71" y="212"/>
                      <a:pt x="83" y="200"/>
                      <a:pt x="78" y="184"/>
                    </a:cubicBezTo>
                    <a:cubicBezTo>
                      <a:pt x="75" y="175"/>
                      <a:pt x="67" y="169"/>
                      <a:pt x="57" y="168"/>
                    </a:cubicBezTo>
                    <a:cubicBezTo>
                      <a:pt x="53" y="168"/>
                      <a:pt x="49" y="168"/>
                      <a:pt x="45" y="168"/>
                    </a:cubicBezTo>
                    <a:cubicBezTo>
                      <a:pt x="42" y="168"/>
                      <a:pt x="39" y="168"/>
                      <a:pt x="37" y="168"/>
                    </a:cubicBezTo>
                    <a:cubicBezTo>
                      <a:pt x="35" y="168"/>
                      <a:pt x="34" y="167"/>
                      <a:pt x="34" y="165"/>
                    </a:cubicBezTo>
                    <a:cubicBezTo>
                      <a:pt x="33" y="162"/>
                      <a:pt x="33" y="160"/>
                      <a:pt x="33" y="158"/>
                    </a:cubicBezTo>
                    <a:cubicBezTo>
                      <a:pt x="33" y="156"/>
                      <a:pt x="33" y="154"/>
                      <a:pt x="33" y="152"/>
                    </a:cubicBezTo>
                    <a:moveTo>
                      <a:pt x="222" y="0"/>
                    </a:moveTo>
                    <a:cubicBezTo>
                      <a:pt x="200" y="9"/>
                      <a:pt x="179" y="19"/>
                      <a:pt x="158" y="32"/>
                    </a:cubicBezTo>
                    <a:cubicBezTo>
                      <a:pt x="160" y="32"/>
                      <a:pt x="161" y="32"/>
                      <a:pt x="162" y="32"/>
                    </a:cubicBezTo>
                    <a:cubicBezTo>
                      <a:pt x="166" y="32"/>
                      <a:pt x="170" y="32"/>
                      <a:pt x="174" y="32"/>
                    </a:cubicBezTo>
                    <a:cubicBezTo>
                      <a:pt x="175" y="32"/>
                      <a:pt x="176" y="32"/>
                      <a:pt x="177" y="32"/>
                    </a:cubicBezTo>
                    <a:cubicBezTo>
                      <a:pt x="178" y="33"/>
                      <a:pt x="178" y="33"/>
                      <a:pt x="178" y="33"/>
                    </a:cubicBezTo>
                    <a:cubicBezTo>
                      <a:pt x="178" y="36"/>
                      <a:pt x="178" y="39"/>
                      <a:pt x="178" y="41"/>
                    </a:cubicBezTo>
                    <a:cubicBezTo>
                      <a:pt x="178" y="80"/>
                      <a:pt x="178" y="119"/>
                      <a:pt x="178" y="158"/>
                    </a:cubicBezTo>
                    <a:cubicBezTo>
                      <a:pt x="178" y="161"/>
                      <a:pt x="178" y="163"/>
                      <a:pt x="178" y="165"/>
                    </a:cubicBezTo>
                    <a:cubicBezTo>
                      <a:pt x="178" y="166"/>
                      <a:pt x="178" y="166"/>
                      <a:pt x="178" y="167"/>
                    </a:cubicBezTo>
                    <a:cubicBezTo>
                      <a:pt x="177" y="168"/>
                      <a:pt x="177" y="168"/>
                      <a:pt x="177" y="168"/>
                    </a:cubicBezTo>
                    <a:cubicBezTo>
                      <a:pt x="175" y="168"/>
                      <a:pt x="174" y="168"/>
                      <a:pt x="172" y="168"/>
                    </a:cubicBezTo>
                    <a:cubicBezTo>
                      <a:pt x="166" y="168"/>
                      <a:pt x="160" y="168"/>
                      <a:pt x="154" y="168"/>
                    </a:cubicBezTo>
                    <a:cubicBezTo>
                      <a:pt x="151" y="168"/>
                      <a:pt x="147" y="169"/>
                      <a:pt x="144" y="170"/>
                    </a:cubicBezTo>
                    <a:cubicBezTo>
                      <a:pt x="133" y="175"/>
                      <a:pt x="130" y="186"/>
                      <a:pt x="131" y="194"/>
                    </a:cubicBezTo>
                    <a:cubicBezTo>
                      <a:pt x="132" y="204"/>
                      <a:pt x="141" y="213"/>
                      <a:pt x="151" y="213"/>
                    </a:cubicBezTo>
                    <a:cubicBezTo>
                      <a:pt x="153" y="213"/>
                      <a:pt x="155" y="214"/>
                      <a:pt x="156" y="214"/>
                    </a:cubicBezTo>
                    <a:cubicBezTo>
                      <a:pt x="185" y="214"/>
                      <a:pt x="214" y="214"/>
                      <a:pt x="243" y="214"/>
                    </a:cubicBezTo>
                    <a:cubicBezTo>
                      <a:pt x="245" y="214"/>
                      <a:pt x="248" y="213"/>
                      <a:pt x="250" y="213"/>
                    </a:cubicBezTo>
                    <a:cubicBezTo>
                      <a:pt x="261" y="212"/>
                      <a:pt x="273" y="200"/>
                      <a:pt x="268" y="184"/>
                    </a:cubicBezTo>
                    <a:cubicBezTo>
                      <a:pt x="265" y="175"/>
                      <a:pt x="257" y="169"/>
                      <a:pt x="247" y="168"/>
                    </a:cubicBezTo>
                    <a:cubicBezTo>
                      <a:pt x="243" y="168"/>
                      <a:pt x="239" y="168"/>
                      <a:pt x="235" y="168"/>
                    </a:cubicBezTo>
                    <a:cubicBezTo>
                      <a:pt x="233" y="168"/>
                      <a:pt x="230" y="168"/>
                      <a:pt x="227" y="168"/>
                    </a:cubicBezTo>
                    <a:cubicBezTo>
                      <a:pt x="225" y="168"/>
                      <a:pt x="224" y="167"/>
                      <a:pt x="224" y="165"/>
                    </a:cubicBezTo>
                    <a:cubicBezTo>
                      <a:pt x="224" y="162"/>
                      <a:pt x="224" y="160"/>
                      <a:pt x="224" y="158"/>
                    </a:cubicBezTo>
                    <a:cubicBezTo>
                      <a:pt x="224" y="134"/>
                      <a:pt x="224" y="110"/>
                      <a:pt x="224" y="87"/>
                    </a:cubicBezTo>
                    <a:cubicBezTo>
                      <a:pt x="224" y="87"/>
                      <a:pt x="224" y="87"/>
                      <a:pt x="224" y="87"/>
                    </a:cubicBezTo>
                    <a:cubicBezTo>
                      <a:pt x="224" y="61"/>
                      <a:pt x="224" y="35"/>
                      <a:pt x="224" y="10"/>
                    </a:cubicBezTo>
                    <a:cubicBezTo>
                      <a:pt x="224" y="9"/>
                      <a:pt x="224" y="8"/>
                      <a:pt x="224" y="7"/>
                    </a:cubicBezTo>
                    <a:cubicBezTo>
                      <a:pt x="224" y="4"/>
                      <a:pt x="223" y="2"/>
                      <a:pt x="222" y="0"/>
                    </a:cubicBezTo>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40" name="Freeform 1039"/>
              <p:cNvSpPr>
                <a:spLocks noEditPoints="1"/>
              </p:cNvSpPr>
              <p:nvPr/>
            </p:nvSpPr>
            <p:spPr bwMode="auto">
              <a:xfrm>
                <a:off x="4613275" y="65088"/>
                <a:ext cx="633413" cy="628650"/>
              </a:xfrm>
              <a:custGeom>
                <a:avLst/>
                <a:gdLst>
                  <a:gd name="T0" fmla="*/ 488 w 977"/>
                  <a:gd name="T1" fmla="*/ 969 h 969"/>
                  <a:gd name="T2" fmla="*/ 0 w 977"/>
                  <a:gd name="T3" fmla="*/ 484 h 969"/>
                  <a:gd name="T4" fmla="*/ 488 w 977"/>
                  <a:gd name="T5" fmla="*/ 0 h 969"/>
                  <a:gd name="T6" fmla="*/ 977 w 977"/>
                  <a:gd name="T7" fmla="*/ 484 h 969"/>
                  <a:gd name="T8" fmla="*/ 488 w 977"/>
                  <a:gd name="T9" fmla="*/ 969 h 969"/>
                  <a:gd name="T10" fmla="*/ 488 w 977"/>
                  <a:gd name="T11" fmla="*/ 116 h 969"/>
                  <a:gd name="T12" fmla="*/ 115 w 977"/>
                  <a:gd name="T13" fmla="*/ 484 h 969"/>
                  <a:gd name="T14" fmla="*/ 488 w 977"/>
                  <a:gd name="T15" fmla="*/ 853 h 969"/>
                  <a:gd name="T16" fmla="*/ 862 w 977"/>
                  <a:gd name="T17" fmla="*/ 484 h 969"/>
                  <a:gd name="T18" fmla="*/ 488 w 977"/>
                  <a:gd name="T19" fmla="*/ 116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7" h="969">
                    <a:moveTo>
                      <a:pt x="488" y="969"/>
                    </a:moveTo>
                    <a:cubicBezTo>
                      <a:pt x="219" y="969"/>
                      <a:pt x="0" y="751"/>
                      <a:pt x="0" y="484"/>
                    </a:cubicBezTo>
                    <a:cubicBezTo>
                      <a:pt x="0" y="217"/>
                      <a:pt x="219" y="0"/>
                      <a:pt x="488" y="0"/>
                    </a:cubicBezTo>
                    <a:cubicBezTo>
                      <a:pt x="758" y="0"/>
                      <a:pt x="977" y="217"/>
                      <a:pt x="977" y="484"/>
                    </a:cubicBezTo>
                    <a:cubicBezTo>
                      <a:pt x="977" y="751"/>
                      <a:pt x="758" y="969"/>
                      <a:pt x="488" y="969"/>
                    </a:cubicBezTo>
                    <a:close/>
                    <a:moveTo>
                      <a:pt x="488" y="116"/>
                    </a:moveTo>
                    <a:cubicBezTo>
                      <a:pt x="282" y="116"/>
                      <a:pt x="115" y="281"/>
                      <a:pt x="115" y="484"/>
                    </a:cubicBezTo>
                    <a:cubicBezTo>
                      <a:pt x="115" y="688"/>
                      <a:pt x="282" y="853"/>
                      <a:pt x="488" y="853"/>
                    </a:cubicBezTo>
                    <a:cubicBezTo>
                      <a:pt x="695" y="853"/>
                      <a:pt x="862" y="688"/>
                      <a:pt x="862" y="484"/>
                    </a:cubicBezTo>
                    <a:cubicBezTo>
                      <a:pt x="862" y="281"/>
                      <a:pt x="695" y="116"/>
                      <a:pt x="488" y="116"/>
                    </a:cubicBezTo>
                    <a:close/>
                  </a:path>
                </a:pathLst>
              </a:custGeom>
              <a:solidFill>
                <a:srgbClr val="122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41" name="Freeform 1040"/>
              <p:cNvSpPr>
                <a:spLocks/>
              </p:cNvSpPr>
              <p:nvPr/>
            </p:nvSpPr>
            <p:spPr bwMode="auto">
              <a:xfrm>
                <a:off x="5083175" y="538163"/>
                <a:ext cx="339725" cy="323850"/>
              </a:xfrm>
              <a:custGeom>
                <a:avLst/>
                <a:gdLst>
                  <a:gd name="T0" fmla="*/ 444 w 524"/>
                  <a:gd name="T1" fmla="*/ 497 h 497"/>
                  <a:gd name="T2" fmla="*/ 395 w 524"/>
                  <a:gd name="T3" fmla="*/ 478 h 497"/>
                  <a:gd name="T4" fmla="*/ 30 w 524"/>
                  <a:gd name="T5" fmla="*/ 132 h 497"/>
                  <a:gd name="T6" fmla="*/ 27 w 524"/>
                  <a:gd name="T7" fmla="*/ 30 h 497"/>
                  <a:gd name="T8" fmla="*/ 129 w 524"/>
                  <a:gd name="T9" fmla="*/ 27 h 497"/>
                  <a:gd name="T10" fmla="*/ 493 w 524"/>
                  <a:gd name="T11" fmla="*/ 373 h 497"/>
                  <a:gd name="T12" fmla="*/ 496 w 524"/>
                  <a:gd name="T13" fmla="*/ 475 h 497"/>
                  <a:gd name="T14" fmla="*/ 444 w 524"/>
                  <a:gd name="T15" fmla="*/ 497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497">
                    <a:moveTo>
                      <a:pt x="444" y="497"/>
                    </a:moveTo>
                    <a:cubicBezTo>
                      <a:pt x="426" y="497"/>
                      <a:pt x="409" y="491"/>
                      <a:pt x="395" y="478"/>
                    </a:cubicBezTo>
                    <a:cubicBezTo>
                      <a:pt x="30" y="132"/>
                      <a:pt x="30" y="132"/>
                      <a:pt x="30" y="132"/>
                    </a:cubicBezTo>
                    <a:cubicBezTo>
                      <a:pt x="2" y="105"/>
                      <a:pt x="0" y="59"/>
                      <a:pt x="27" y="30"/>
                    </a:cubicBezTo>
                    <a:cubicBezTo>
                      <a:pt x="55" y="1"/>
                      <a:pt x="100" y="0"/>
                      <a:pt x="129" y="27"/>
                    </a:cubicBezTo>
                    <a:cubicBezTo>
                      <a:pt x="493" y="373"/>
                      <a:pt x="493" y="373"/>
                      <a:pt x="493" y="373"/>
                    </a:cubicBezTo>
                    <a:cubicBezTo>
                      <a:pt x="522" y="400"/>
                      <a:pt x="524" y="446"/>
                      <a:pt x="496" y="475"/>
                    </a:cubicBezTo>
                    <a:cubicBezTo>
                      <a:pt x="482" y="490"/>
                      <a:pt x="463" y="497"/>
                      <a:pt x="444" y="497"/>
                    </a:cubicBezTo>
                    <a:close/>
                  </a:path>
                </a:pathLst>
              </a:custGeom>
              <a:solidFill>
                <a:srgbClr val="1228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044" name="Group 1043"/>
          <p:cNvGrpSpPr/>
          <p:nvPr/>
        </p:nvGrpSpPr>
        <p:grpSpPr>
          <a:xfrm>
            <a:off x="1737512" y="1608519"/>
            <a:ext cx="2499100" cy="1056107"/>
            <a:chOff x="759006" y="1608519"/>
            <a:chExt cx="2499100" cy="1056107"/>
          </a:xfrm>
        </p:grpSpPr>
        <p:grpSp>
          <p:nvGrpSpPr>
            <p:cNvPr id="1045" name="Group 4"/>
            <p:cNvGrpSpPr>
              <a:grpSpLocks noChangeAspect="1"/>
            </p:cNvGrpSpPr>
            <p:nvPr/>
          </p:nvGrpSpPr>
          <p:grpSpPr bwMode="auto">
            <a:xfrm>
              <a:off x="1076722" y="1608519"/>
              <a:ext cx="220931" cy="387207"/>
              <a:chOff x="2404" y="264"/>
              <a:chExt cx="2102" cy="3684"/>
            </a:xfrm>
          </p:grpSpPr>
          <p:sp>
            <p:nvSpPr>
              <p:cNvPr id="1243"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4"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5"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6"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7"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8"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046" name="Group 4"/>
            <p:cNvGrpSpPr>
              <a:grpSpLocks noChangeAspect="1"/>
            </p:cNvGrpSpPr>
            <p:nvPr/>
          </p:nvGrpSpPr>
          <p:grpSpPr bwMode="auto">
            <a:xfrm>
              <a:off x="1550645" y="1608519"/>
              <a:ext cx="220931" cy="387207"/>
              <a:chOff x="2404" y="264"/>
              <a:chExt cx="2102" cy="3684"/>
            </a:xfrm>
          </p:grpSpPr>
          <p:sp>
            <p:nvSpPr>
              <p:cNvPr id="1237"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8"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9"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0"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1"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42"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047" name="Group 4"/>
            <p:cNvGrpSpPr>
              <a:grpSpLocks noChangeAspect="1"/>
            </p:cNvGrpSpPr>
            <p:nvPr/>
          </p:nvGrpSpPr>
          <p:grpSpPr bwMode="auto">
            <a:xfrm>
              <a:off x="2024568" y="1608519"/>
              <a:ext cx="220931" cy="387207"/>
              <a:chOff x="2404" y="264"/>
              <a:chExt cx="2102" cy="3684"/>
            </a:xfrm>
          </p:grpSpPr>
          <p:sp>
            <p:nvSpPr>
              <p:cNvPr id="1231"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2"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3"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4"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5"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6"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048" name="Group 4"/>
            <p:cNvGrpSpPr>
              <a:grpSpLocks noChangeAspect="1"/>
            </p:cNvGrpSpPr>
            <p:nvPr/>
          </p:nvGrpSpPr>
          <p:grpSpPr bwMode="auto">
            <a:xfrm>
              <a:off x="2498492" y="1608519"/>
              <a:ext cx="220931" cy="387207"/>
              <a:chOff x="2404" y="264"/>
              <a:chExt cx="2102" cy="3684"/>
            </a:xfrm>
          </p:grpSpPr>
          <p:sp>
            <p:nvSpPr>
              <p:cNvPr id="1225"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1E44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6"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7"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8"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9"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30"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cxnSp>
          <p:nvCxnSpPr>
            <p:cNvPr id="1049" name="Straight Connector 1048"/>
            <p:cNvCxnSpPr>
              <a:stCxn id="1075" idx="2"/>
            </p:cNvCxnSpPr>
            <p:nvPr/>
          </p:nvCxnSpPr>
          <p:spPr>
            <a:xfrm flipH="1">
              <a:off x="1185796" y="1997411"/>
              <a:ext cx="1392" cy="242216"/>
            </a:xfrm>
            <a:prstGeom prst="line">
              <a:avLst/>
            </a:prstGeom>
            <a:noFill/>
            <a:ln w="3175" cap="flat" cmpd="sng" algn="ctr">
              <a:solidFill>
                <a:srgbClr val="00BCEB">
                  <a:shade val="95000"/>
                  <a:satMod val="105000"/>
                </a:srgbClr>
              </a:solidFill>
              <a:prstDash val="solid"/>
            </a:ln>
            <a:effectLst/>
          </p:spPr>
        </p:cxnSp>
        <p:cxnSp>
          <p:nvCxnSpPr>
            <p:cNvPr id="1050" name="Straight Connector 1049"/>
            <p:cNvCxnSpPr/>
            <p:nvPr/>
          </p:nvCxnSpPr>
          <p:spPr>
            <a:xfrm>
              <a:off x="1183760" y="1998306"/>
              <a:ext cx="450272" cy="238054"/>
            </a:xfrm>
            <a:prstGeom prst="line">
              <a:avLst/>
            </a:prstGeom>
            <a:noFill/>
            <a:ln w="3175" cap="flat" cmpd="sng" algn="ctr">
              <a:solidFill>
                <a:srgbClr val="00BCEB">
                  <a:shade val="95000"/>
                  <a:satMod val="105000"/>
                </a:srgbClr>
              </a:solidFill>
              <a:prstDash val="solid"/>
            </a:ln>
            <a:effectLst/>
          </p:spPr>
        </p:cxnSp>
        <p:cxnSp>
          <p:nvCxnSpPr>
            <p:cNvPr id="1051" name="Straight Connector 1050"/>
            <p:cNvCxnSpPr>
              <a:stCxn id="1075" idx="2"/>
            </p:cNvCxnSpPr>
            <p:nvPr/>
          </p:nvCxnSpPr>
          <p:spPr>
            <a:xfrm>
              <a:off x="1187188" y="1997411"/>
              <a:ext cx="947144" cy="239051"/>
            </a:xfrm>
            <a:prstGeom prst="line">
              <a:avLst/>
            </a:prstGeom>
            <a:noFill/>
            <a:ln w="3175" cap="flat" cmpd="sng" algn="ctr">
              <a:solidFill>
                <a:srgbClr val="00BCEB">
                  <a:shade val="95000"/>
                  <a:satMod val="105000"/>
                </a:srgbClr>
              </a:solidFill>
              <a:prstDash val="solid"/>
            </a:ln>
            <a:effectLst/>
          </p:spPr>
        </p:cxnSp>
        <p:cxnSp>
          <p:nvCxnSpPr>
            <p:cNvPr id="1052" name="Straight Connector 1051"/>
            <p:cNvCxnSpPr>
              <a:stCxn id="1075" idx="2"/>
            </p:cNvCxnSpPr>
            <p:nvPr/>
          </p:nvCxnSpPr>
          <p:spPr>
            <a:xfrm>
              <a:off x="1187188" y="1997411"/>
              <a:ext cx="1414679" cy="239051"/>
            </a:xfrm>
            <a:prstGeom prst="line">
              <a:avLst/>
            </a:prstGeom>
            <a:noFill/>
            <a:ln w="3175" cap="flat" cmpd="sng" algn="ctr">
              <a:solidFill>
                <a:srgbClr val="00BCEB">
                  <a:shade val="95000"/>
                  <a:satMod val="105000"/>
                </a:srgbClr>
              </a:solidFill>
              <a:prstDash val="solid"/>
            </a:ln>
            <a:effectLst/>
          </p:spPr>
        </p:cxnSp>
        <p:cxnSp>
          <p:nvCxnSpPr>
            <p:cNvPr id="1053" name="Straight Connector 1052"/>
            <p:cNvCxnSpPr>
              <a:stCxn id="1076" idx="2"/>
            </p:cNvCxnSpPr>
            <p:nvPr/>
          </p:nvCxnSpPr>
          <p:spPr>
            <a:xfrm flipH="1">
              <a:off x="1183760" y="1995726"/>
              <a:ext cx="484245" cy="240075"/>
            </a:xfrm>
            <a:prstGeom prst="line">
              <a:avLst/>
            </a:prstGeom>
            <a:noFill/>
            <a:ln w="3175" cap="flat" cmpd="sng" algn="ctr">
              <a:solidFill>
                <a:srgbClr val="00BCEB">
                  <a:shade val="95000"/>
                  <a:satMod val="105000"/>
                </a:srgbClr>
              </a:solidFill>
              <a:prstDash val="solid"/>
            </a:ln>
            <a:effectLst/>
          </p:spPr>
        </p:cxnSp>
        <p:cxnSp>
          <p:nvCxnSpPr>
            <p:cNvPr id="1054" name="Straight Connector 1053"/>
            <p:cNvCxnSpPr/>
            <p:nvPr/>
          </p:nvCxnSpPr>
          <p:spPr>
            <a:xfrm flipH="1">
              <a:off x="1650159" y="1998306"/>
              <a:ext cx="14418" cy="238156"/>
            </a:xfrm>
            <a:prstGeom prst="line">
              <a:avLst/>
            </a:prstGeom>
            <a:noFill/>
            <a:ln w="3175" cap="flat" cmpd="sng" algn="ctr">
              <a:solidFill>
                <a:srgbClr val="00BCEB">
                  <a:shade val="95000"/>
                  <a:satMod val="105000"/>
                </a:srgbClr>
              </a:solidFill>
              <a:prstDash val="solid"/>
            </a:ln>
            <a:effectLst/>
          </p:spPr>
        </p:cxnSp>
        <p:cxnSp>
          <p:nvCxnSpPr>
            <p:cNvPr id="1055" name="Straight Connector 1054"/>
            <p:cNvCxnSpPr>
              <a:stCxn id="1076" idx="2"/>
            </p:cNvCxnSpPr>
            <p:nvPr/>
          </p:nvCxnSpPr>
          <p:spPr>
            <a:xfrm>
              <a:off x="1668005" y="1995726"/>
              <a:ext cx="466327" cy="233999"/>
            </a:xfrm>
            <a:prstGeom prst="line">
              <a:avLst/>
            </a:prstGeom>
            <a:noFill/>
            <a:ln w="3175" cap="flat" cmpd="sng" algn="ctr">
              <a:solidFill>
                <a:srgbClr val="00BCEB">
                  <a:shade val="95000"/>
                  <a:satMod val="105000"/>
                </a:srgbClr>
              </a:solidFill>
              <a:prstDash val="solid"/>
            </a:ln>
            <a:effectLst/>
          </p:spPr>
        </p:cxnSp>
        <p:cxnSp>
          <p:nvCxnSpPr>
            <p:cNvPr id="1056" name="Straight Connector 1055"/>
            <p:cNvCxnSpPr>
              <a:stCxn id="1076" idx="2"/>
            </p:cNvCxnSpPr>
            <p:nvPr/>
          </p:nvCxnSpPr>
          <p:spPr>
            <a:xfrm>
              <a:off x="1668005" y="1995726"/>
              <a:ext cx="938876" cy="243901"/>
            </a:xfrm>
            <a:prstGeom prst="line">
              <a:avLst/>
            </a:prstGeom>
            <a:noFill/>
            <a:ln w="3175" cap="flat" cmpd="sng" algn="ctr">
              <a:solidFill>
                <a:srgbClr val="00BCEB">
                  <a:shade val="95000"/>
                  <a:satMod val="105000"/>
                </a:srgbClr>
              </a:solidFill>
              <a:prstDash val="solid"/>
            </a:ln>
            <a:effectLst/>
          </p:spPr>
        </p:cxnSp>
        <p:cxnSp>
          <p:nvCxnSpPr>
            <p:cNvPr id="1057" name="Straight Connector 1056"/>
            <p:cNvCxnSpPr>
              <a:stCxn id="1077" idx="2"/>
            </p:cNvCxnSpPr>
            <p:nvPr/>
          </p:nvCxnSpPr>
          <p:spPr>
            <a:xfrm flipH="1">
              <a:off x="2130654" y="1997411"/>
              <a:ext cx="11784" cy="245381"/>
            </a:xfrm>
            <a:prstGeom prst="line">
              <a:avLst/>
            </a:prstGeom>
            <a:noFill/>
            <a:ln w="3175" cap="flat" cmpd="sng" algn="ctr">
              <a:solidFill>
                <a:srgbClr val="00BCEB">
                  <a:shade val="95000"/>
                  <a:satMod val="105000"/>
                </a:srgbClr>
              </a:solidFill>
              <a:prstDash val="solid"/>
            </a:ln>
            <a:effectLst/>
          </p:spPr>
        </p:cxnSp>
        <p:cxnSp>
          <p:nvCxnSpPr>
            <p:cNvPr id="1058" name="Straight Connector 1057"/>
            <p:cNvCxnSpPr/>
            <p:nvPr/>
          </p:nvCxnSpPr>
          <p:spPr>
            <a:xfrm flipH="1">
              <a:off x="1652350" y="1998306"/>
              <a:ext cx="486660" cy="237994"/>
            </a:xfrm>
            <a:prstGeom prst="line">
              <a:avLst/>
            </a:prstGeom>
            <a:noFill/>
            <a:ln w="3175" cap="flat" cmpd="sng" algn="ctr">
              <a:solidFill>
                <a:srgbClr val="00BCEB">
                  <a:shade val="95000"/>
                  <a:satMod val="105000"/>
                </a:srgbClr>
              </a:solidFill>
              <a:prstDash val="solid"/>
            </a:ln>
            <a:effectLst/>
          </p:spPr>
        </p:cxnSp>
        <p:cxnSp>
          <p:nvCxnSpPr>
            <p:cNvPr id="1059" name="Straight Connector 1058"/>
            <p:cNvCxnSpPr>
              <a:stCxn id="1077" idx="2"/>
            </p:cNvCxnSpPr>
            <p:nvPr/>
          </p:nvCxnSpPr>
          <p:spPr>
            <a:xfrm flipH="1">
              <a:off x="1177698" y="1997411"/>
              <a:ext cx="964740" cy="238390"/>
            </a:xfrm>
            <a:prstGeom prst="line">
              <a:avLst/>
            </a:prstGeom>
            <a:noFill/>
            <a:ln w="3175" cap="flat" cmpd="sng" algn="ctr">
              <a:solidFill>
                <a:srgbClr val="00BCEB">
                  <a:shade val="95000"/>
                  <a:satMod val="105000"/>
                </a:srgbClr>
              </a:solidFill>
              <a:prstDash val="solid"/>
            </a:ln>
            <a:effectLst/>
          </p:spPr>
        </p:cxnSp>
        <p:cxnSp>
          <p:nvCxnSpPr>
            <p:cNvPr id="1060" name="Straight Connector 1059"/>
            <p:cNvCxnSpPr>
              <a:stCxn id="1077" idx="2"/>
            </p:cNvCxnSpPr>
            <p:nvPr/>
          </p:nvCxnSpPr>
          <p:spPr>
            <a:xfrm>
              <a:off x="2142438" y="1997411"/>
              <a:ext cx="452845" cy="242216"/>
            </a:xfrm>
            <a:prstGeom prst="line">
              <a:avLst/>
            </a:prstGeom>
            <a:noFill/>
            <a:ln w="3175" cap="flat" cmpd="sng" algn="ctr">
              <a:solidFill>
                <a:srgbClr val="00BCEB">
                  <a:shade val="95000"/>
                  <a:satMod val="105000"/>
                </a:srgbClr>
              </a:solidFill>
              <a:prstDash val="solid"/>
            </a:ln>
            <a:effectLst/>
          </p:spPr>
        </p:cxnSp>
        <p:cxnSp>
          <p:nvCxnSpPr>
            <p:cNvPr id="1061" name="Straight Connector 1060"/>
            <p:cNvCxnSpPr>
              <a:stCxn id="1078" idx="2"/>
            </p:cNvCxnSpPr>
            <p:nvPr/>
          </p:nvCxnSpPr>
          <p:spPr>
            <a:xfrm>
              <a:off x="2606881" y="1997411"/>
              <a:ext cx="0" cy="245381"/>
            </a:xfrm>
            <a:prstGeom prst="line">
              <a:avLst/>
            </a:prstGeom>
            <a:noFill/>
            <a:ln w="3175" cap="flat" cmpd="sng" algn="ctr">
              <a:solidFill>
                <a:srgbClr val="00BCEB">
                  <a:shade val="95000"/>
                  <a:satMod val="105000"/>
                </a:srgbClr>
              </a:solidFill>
              <a:prstDash val="solid"/>
            </a:ln>
            <a:effectLst/>
          </p:spPr>
        </p:cxnSp>
        <p:cxnSp>
          <p:nvCxnSpPr>
            <p:cNvPr id="1062" name="Straight Connector 1061"/>
            <p:cNvCxnSpPr/>
            <p:nvPr/>
          </p:nvCxnSpPr>
          <p:spPr>
            <a:xfrm flipH="1">
              <a:off x="2139010" y="1998306"/>
              <a:ext cx="464443" cy="241321"/>
            </a:xfrm>
            <a:prstGeom prst="line">
              <a:avLst/>
            </a:prstGeom>
            <a:noFill/>
            <a:ln w="3175" cap="flat" cmpd="sng" algn="ctr">
              <a:solidFill>
                <a:srgbClr val="00BCEB">
                  <a:shade val="95000"/>
                  <a:satMod val="105000"/>
                </a:srgbClr>
              </a:solidFill>
              <a:prstDash val="solid"/>
            </a:ln>
            <a:effectLst/>
          </p:spPr>
        </p:cxnSp>
        <p:cxnSp>
          <p:nvCxnSpPr>
            <p:cNvPr id="1063" name="Straight Connector 1062"/>
            <p:cNvCxnSpPr>
              <a:stCxn id="1078" idx="2"/>
            </p:cNvCxnSpPr>
            <p:nvPr/>
          </p:nvCxnSpPr>
          <p:spPr>
            <a:xfrm flipH="1">
              <a:off x="1632813" y="1997411"/>
              <a:ext cx="974068" cy="238390"/>
            </a:xfrm>
            <a:prstGeom prst="line">
              <a:avLst/>
            </a:prstGeom>
            <a:noFill/>
            <a:ln w="3175" cap="flat" cmpd="sng" algn="ctr">
              <a:solidFill>
                <a:srgbClr val="00BCEB">
                  <a:shade val="95000"/>
                  <a:satMod val="105000"/>
                </a:srgbClr>
              </a:solidFill>
              <a:prstDash val="solid"/>
            </a:ln>
            <a:effectLst/>
          </p:spPr>
        </p:cxnSp>
        <p:cxnSp>
          <p:nvCxnSpPr>
            <p:cNvPr id="1064" name="Straight Connector 1063"/>
            <p:cNvCxnSpPr>
              <a:stCxn id="1078" idx="2"/>
            </p:cNvCxnSpPr>
            <p:nvPr/>
          </p:nvCxnSpPr>
          <p:spPr>
            <a:xfrm flipH="1">
              <a:off x="1185796" y="1997411"/>
              <a:ext cx="1421085" cy="239051"/>
            </a:xfrm>
            <a:prstGeom prst="line">
              <a:avLst/>
            </a:prstGeom>
            <a:noFill/>
            <a:ln w="3175" cap="flat" cmpd="sng" algn="ctr">
              <a:solidFill>
                <a:srgbClr val="00BCEB">
                  <a:shade val="95000"/>
                  <a:satMod val="105000"/>
                </a:srgbClr>
              </a:solidFill>
              <a:prstDash val="solid"/>
            </a:ln>
            <a:effectLst/>
          </p:spPr>
        </p:cxnSp>
        <p:pic>
          <p:nvPicPr>
            <p:cNvPr id="1065" name="Picture 10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8814" y="1680211"/>
              <a:ext cx="304318" cy="304913"/>
            </a:xfrm>
            <a:prstGeom prst="rect">
              <a:avLst/>
            </a:prstGeom>
          </p:spPr>
        </p:pic>
        <p:sp>
          <p:nvSpPr>
            <p:cNvPr id="1066" name="Rectangle 1065">
              <a:extLst>
                <a:ext uri="{FF2B5EF4-FFF2-40B4-BE49-F238E27FC236}">
                  <a16:creationId xmlns:a16="http://schemas.microsoft.com/office/drawing/2014/main" id="{70462A1D-E196-8049-95BF-85A07ACDD5F5}"/>
                </a:ext>
              </a:extLst>
            </p:cNvPr>
            <p:cNvSpPr/>
            <p:nvPr/>
          </p:nvSpPr>
          <p:spPr>
            <a:xfrm>
              <a:off x="2784417" y="1949538"/>
              <a:ext cx="473689" cy="313932"/>
            </a:xfrm>
            <a:prstGeom prst="rect">
              <a:avLst/>
            </a:prstGeom>
          </p:spPr>
          <p:txBody>
            <a:bodyPr wrap="square"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D274D"/>
                  </a:solidFill>
                  <a:effectLst/>
                  <a:uLnTx/>
                  <a:uFillTx/>
                  <a:latin typeface="CiscoSansTT ExtraLight"/>
                </a:rPr>
                <a:t>Nexus</a:t>
              </a:r>
              <a:br>
                <a:rPr kumimoji="0" lang="en-US" sz="800" b="0" i="0" u="none" strike="noStrike" kern="0" cap="none" spc="0" normalizeH="0" baseline="0" noProof="0" dirty="0">
                  <a:ln>
                    <a:noFill/>
                  </a:ln>
                  <a:solidFill>
                    <a:srgbClr val="0D274D"/>
                  </a:solidFill>
                  <a:effectLst/>
                  <a:uLnTx/>
                  <a:uFillTx/>
                  <a:latin typeface="CiscoSansTT ExtraLight"/>
                </a:rPr>
              </a:br>
              <a:r>
                <a:rPr kumimoji="0" lang="en-US" sz="800" b="0" i="0" u="none" strike="noStrike" kern="0" cap="none" spc="0" normalizeH="0" baseline="0" noProof="0" dirty="0">
                  <a:ln>
                    <a:noFill/>
                  </a:ln>
                  <a:solidFill>
                    <a:srgbClr val="0D274D"/>
                  </a:solidFill>
                  <a:effectLst/>
                  <a:uLnTx/>
                  <a:uFillTx/>
                  <a:latin typeface="CiscoSansTT ExtraLight"/>
                </a:rPr>
                <a:t>9000</a:t>
              </a:r>
            </a:p>
          </p:txBody>
        </p:sp>
        <p:grpSp>
          <p:nvGrpSpPr>
            <p:cNvPr id="1067" name="Group 1066"/>
            <p:cNvGrpSpPr/>
            <p:nvPr/>
          </p:nvGrpSpPr>
          <p:grpSpPr>
            <a:xfrm>
              <a:off x="759006" y="2239627"/>
              <a:ext cx="309160" cy="424999"/>
              <a:chOff x="624127" y="2239627"/>
              <a:chExt cx="309160" cy="424999"/>
            </a:xfrm>
          </p:grpSpPr>
          <p:sp>
            <p:nvSpPr>
              <p:cNvPr id="1202" name="Freeform 296"/>
              <p:cNvSpPr>
                <a:spLocks/>
              </p:cNvSpPr>
              <p:nvPr/>
            </p:nvSpPr>
            <p:spPr bwMode="auto">
              <a:xfrm>
                <a:off x="624127"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3" name="Line 297"/>
              <p:cNvSpPr>
                <a:spLocks noChangeShapeType="1"/>
              </p:cNvSpPr>
              <p:nvPr/>
            </p:nvSpPr>
            <p:spPr bwMode="auto">
              <a:xfrm flipV="1">
                <a:off x="654290"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4" name="Line 298"/>
              <p:cNvSpPr>
                <a:spLocks noChangeShapeType="1"/>
              </p:cNvSpPr>
              <p:nvPr/>
            </p:nvSpPr>
            <p:spPr bwMode="auto">
              <a:xfrm flipV="1">
                <a:off x="684452"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5" name="Line 299"/>
              <p:cNvSpPr>
                <a:spLocks noChangeShapeType="1"/>
              </p:cNvSpPr>
              <p:nvPr/>
            </p:nvSpPr>
            <p:spPr bwMode="auto">
              <a:xfrm flipV="1">
                <a:off x="716202"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6" name="Line 300"/>
              <p:cNvSpPr>
                <a:spLocks noChangeShapeType="1"/>
              </p:cNvSpPr>
              <p:nvPr/>
            </p:nvSpPr>
            <p:spPr bwMode="auto">
              <a:xfrm flipV="1">
                <a:off x="744777"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7" name="Line 301"/>
              <p:cNvSpPr>
                <a:spLocks noChangeShapeType="1"/>
              </p:cNvSpPr>
              <p:nvPr/>
            </p:nvSpPr>
            <p:spPr bwMode="auto">
              <a:xfrm flipV="1">
                <a:off x="774940"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208" name="Straight Connector 1207"/>
              <p:cNvCxnSpPr/>
              <p:nvPr/>
            </p:nvCxnSpPr>
            <p:spPr>
              <a:xfrm flipH="1">
                <a:off x="688464" y="2341070"/>
                <a:ext cx="1392" cy="144000"/>
              </a:xfrm>
              <a:prstGeom prst="line">
                <a:avLst/>
              </a:prstGeom>
              <a:noFill/>
              <a:ln w="3175" cap="flat" cmpd="sng" algn="ctr">
                <a:solidFill>
                  <a:srgbClr val="00BCEB">
                    <a:shade val="95000"/>
                    <a:satMod val="105000"/>
                  </a:srgbClr>
                </a:solidFill>
                <a:prstDash val="solid"/>
              </a:ln>
              <a:effectLst/>
            </p:spPr>
          </p:cxnSp>
          <p:cxnSp>
            <p:nvCxnSpPr>
              <p:cNvPr id="1209" name="Straight Connector 1208"/>
              <p:cNvCxnSpPr/>
              <p:nvPr/>
            </p:nvCxnSpPr>
            <p:spPr>
              <a:xfrm flipH="1">
                <a:off x="845805" y="2341070"/>
                <a:ext cx="1392" cy="144000"/>
              </a:xfrm>
              <a:prstGeom prst="line">
                <a:avLst/>
              </a:prstGeom>
              <a:noFill/>
              <a:ln w="3175" cap="flat" cmpd="sng" algn="ctr">
                <a:solidFill>
                  <a:srgbClr val="00BCEB">
                    <a:shade val="95000"/>
                    <a:satMod val="105000"/>
                  </a:srgbClr>
                </a:solidFill>
                <a:prstDash val="solid"/>
              </a:ln>
              <a:effectLst/>
            </p:spPr>
          </p:cxnSp>
          <p:grpSp>
            <p:nvGrpSpPr>
              <p:cNvPr id="1210" name="Group 4"/>
              <p:cNvGrpSpPr>
                <a:grpSpLocks noChangeAspect="1"/>
              </p:cNvGrpSpPr>
              <p:nvPr/>
            </p:nvGrpSpPr>
            <p:grpSpPr bwMode="auto">
              <a:xfrm>
                <a:off x="635641" y="2477030"/>
                <a:ext cx="107038" cy="187596"/>
                <a:chOff x="2404" y="264"/>
                <a:chExt cx="2102" cy="3684"/>
              </a:xfrm>
            </p:grpSpPr>
            <p:sp>
              <p:nvSpPr>
                <p:cNvPr id="1219"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0"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1"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2"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3"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24"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211" name="Group 4"/>
              <p:cNvGrpSpPr>
                <a:grpSpLocks noChangeAspect="1"/>
              </p:cNvGrpSpPr>
              <p:nvPr/>
            </p:nvGrpSpPr>
            <p:grpSpPr bwMode="auto">
              <a:xfrm>
                <a:off x="792982" y="2477030"/>
                <a:ext cx="107038" cy="187596"/>
                <a:chOff x="2404" y="264"/>
                <a:chExt cx="2102" cy="3684"/>
              </a:xfrm>
            </p:grpSpPr>
            <p:sp>
              <p:nvSpPr>
                <p:cNvPr id="1212"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13"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14"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15"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16"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18"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068" name="Group 1067"/>
            <p:cNvGrpSpPr/>
            <p:nvPr/>
          </p:nvGrpSpPr>
          <p:grpSpPr>
            <a:xfrm>
              <a:off x="1152801" y="2239627"/>
              <a:ext cx="309160" cy="424999"/>
              <a:chOff x="1098050" y="2239627"/>
              <a:chExt cx="309160" cy="424999"/>
            </a:xfrm>
          </p:grpSpPr>
          <p:sp>
            <p:nvSpPr>
              <p:cNvPr id="1173" name="Freeform 296"/>
              <p:cNvSpPr>
                <a:spLocks/>
              </p:cNvSpPr>
              <p:nvPr/>
            </p:nvSpPr>
            <p:spPr bwMode="auto">
              <a:xfrm>
                <a:off x="1098050"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4" name="Line 297"/>
              <p:cNvSpPr>
                <a:spLocks noChangeShapeType="1"/>
              </p:cNvSpPr>
              <p:nvPr/>
            </p:nvSpPr>
            <p:spPr bwMode="auto">
              <a:xfrm flipV="1">
                <a:off x="1128213"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5" name="Line 298"/>
              <p:cNvSpPr>
                <a:spLocks noChangeShapeType="1"/>
              </p:cNvSpPr>
              <p:nvPr/>
            </p:nvSpPr>
            <p:spPr bwMode="auto">
              <a:xfrm flipV="1">
                <a:off x="115837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6" name="Line 299"/>
              <p:cNvSpPr>
                <a:spLocks noChangeShapeType="1"/>
              </p:cNvSpPr>
              <p:nvPr/>
            </p:nvSpPr>
            <p:spPr bwMode="auto">
              <a:xfrm flipV="1">
                <a:off x="119012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7" name="Line 300"/>
              <p:cNvSpPr>
                <a:spLocks noChangeShapeType="1"/>
              </p:cNvSpPr>
              <p:nvPr/>
            </p:nvSpPr>
            <p:spPr bwMode="auto">
              <a:xfrm flipV="1">
                <a:off x="1218700"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8" name="Line 301"/>
              <p:cNvSpPr>
                <a:spLocks noChangeShapeType="1"/>
              </p:cNvSpPr>
              <p:nvPr/>
            </p:nvSpPr>
            <p:spPr bwMode="auto">
              <a:xfrm flipV="1">
                <a:off x="1248863"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179" name="Straight Connector 1178"/>
              <p:cNvCxnSpPr/>
              <p:nvPr/>
            </p:nvCxnSpPr>
            <p:spPr>
              <a:xfrm flipH="1">
                <a:off x="1162387" y="2341070"/>
                <a:ext cx="1392" cy="144000"/>
              </a:xfrm>
              <a:prstGeom prst="line">
                <a:avLst/>
              </a:prstGeom>
              <a:noFill/>
              <a:ln w="3175" cap="flat" cmpd="sng" algn="ctr">
                <a:solidFill>
                  <a:srgbClr val="00BCEB">
                    <a:shade val="95000"/>
                    <a:satMod val="105000"/>
                  </a:srgbClr>
                </a:solidFill>
                <a:prstDash val="solid"/>
              </a:ln>
              <a:effectLst/>
            </p:spPr>
          </p:cxnSp>
          <p:cxnSp>
            <p:nvCxnSpPr>
              <p:cNvPr id="1180" name="Straight Connector 1179"/>
              <p:cNvCxnSpPr/>
              <p:nvPr/>
            </p:nvCxnSpPr>
            <p:spPr>
              <a:xfrm flipH="1">
                <a:off x="1319728" y="2341070"/>
                <a:ext cx="1392" cy="144000"/>
              </a:xfrm>
              <a:prstGeom prst="line">
                <a:avLst/>
              </a:prstGeom>
              <a:noFill/>
              <a:ln w="3175" cap="flat" cmpd="sng" algn="ctr">
                <a:solidFill>
                  <a:srgbClr val="00BCEB">
                    <a:shade val="95000"/>
                    <a:satMod val="105000"/>
                  </a:srgbClr>
                </a:solidFill>
                <a:prstDash val="solid"/>
              </a:ln>
              <a:effectLst/>
            </p:spPr>
          </p:cxnSp>
          <p:grpSp>
            <p:nvGrpSpPr>
              <p:cNvPr id="1181" name="Group 4"/>
              <p:cNvGrpSpPr>
                <a:grpSpLocks noChangeAspect="1"/>
              </p:cNvGrpSpPr>
              <p:nvPr/>
            </p:nvGrpSpPr>
            <p:grpSpPr bwMode="auto">
              <a:xfrm>
                <a:off x="1109564" y="2477030"/>
                <a:ext cx="107038" cy="187596"/>
                <a:chOff x="2404" y="264"/>
                <a:chExt cx="2102" cy="3684"/>
              </a:xfrm>
            </p:grpSpPr>
            <p:sp>
              <p:nvSpPr>
                <p:cNvPr id="1196"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97"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98"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99"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0"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201"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182" name="Group 4"/>
              <p:cNvGrpSpPr>
                <a:grpSpLocks noChangeAspect="1"/>
              </p:cNvGrpSpPr>
              <p:nvPr/>
            </p:nvGrpSpPr>
            <p:grpSpPr bwMode="auto">
              <a:xfrm>
                <a:off x="1266905" y="2477030"/>
                <a:ext cx="107038" cy="187596"/>
                <a:chOff x="2404" y="264"/>
                <a:chExt cx="2102" cy="3684"/>
              </a:xfrm>
            </p:grpSpPr>
            <p:sp>
              <p:nvSpPr>
                <p:cNvPr id="1183"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84"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85"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86"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87"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95"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069" name="Group 1068"/>
            <p:cNvGrpSpPr/>
            <p:nvPr/>
          </p:nvGrpSpPr>
          <p:grpSpPr>
            <a:xfrm>
              <a:off x="1546596" y="2239627"/>
              <a:ext cx="309160" cy="424999"/>
              <a:chOff x="1571972" y="2239627"/>
              <a:chExt cx="309160" cy="424999"/>
            </a:xfrm>
          </p:grpSpPr>
          <p:sp>
            <p:nvSpPr>
              <p:cNvPr id="1151" name="Freeform 296"/>
              <p:cNvSpPr>
                <a:spLocks/>
              </p:cNvSpPr>
              <p:nvPr/>
            </p:nvSpPr>
            <p:spPr bwMode="auto">
              <a:xfrm>
                <a:off x="1571972"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2" name="Line 297"/>
              <p:cNvSpPr>
                <a:spLocks noChangeShapeType="1"/>
              </p:cNvSpPr>
              <p:nvPr/>
            </p:nvSpPr>
            <p:spPr bwMode="auto">
              <a:xfrm flipV="1">
                <a:off x="160213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3" name="Line 298"/>
              <p:cNvSpPr>
                <a:spLocks noChangeShapeType="1"/>
              </p:cNvSpPr>
              <p:nvPr/>
            </p:nvSpPr>
            <p:spPr bwMode="auto">
              <a:xfrm flipV="1">
                <a:off x="1632297"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4" name="Line 299"/>
              <p:cNvSpPr>
                <a:spLocks noChangeShapeType="1"/>
              </p:cNvSpPr>
              <p:nvPr/>
            </p:nvSpPr>
            <p:spPr bwMode="auto">
              <a:xfrm flipV="1">
                <a:off x="1664047"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5" name="Line 300"/>
              <p:cNvSpPr>
                <a:spLocks noChangeShapeType="1"/>
              </p:cNvSpPr>
              <p:nvPr/>
            </p:nvSpPr>
            <p:spPr bwMode="auto">
              <a:xfrm flipV="1">
                <a:off x="1692622"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6" name="Line 301"/>
              <p:cNvSpPr>
                <a:spLocks noChangeShapeType="1"/>
              </p:cNvSpPr>
              <p:nvPr/>
            </p:nvSpPr>
            <p:spPr bwMode="auto">
              <a:xfrm flipV="1">
                <a:off x="1722785"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157" name="Straight Connector 1156"/>
              <p:cNvCxnSpPr/>
              <p:nvPr/>
            </p:nvCxnSpPr>
            <p:spPr>
              <a:xfrm flipH="1">
                <a:off x="1636310" y="2341070"/>
                <a:ext cx="1392" cy="144000"/>
              </a:xfrm>
              <a:prstGeom prst="line">
                <a:avLst/>
              </a:prstGeom>
              <a:noFill/>
              <a:ln w="3175" cap="flat" cmpd="sng" algn="ctr">
                <a:solidFill>
                  <a:srgbClr val="00BCEB">
                    <a:shade val="95000"/>
                    <a:satMod val="105000"/>
                  </a:srgbClr>
                </a:solidFill>
                <a:prstDash val="solid"/>
              </a:ln>
              <a:effectLst/>
            </p:spPr>
          </p:cxnSp>
          <p:cxnSp>
            <p:nvCxnSpPr>
              <p:cNvPr id="1158" name="Straight Connector 1157"/>
              <p:cNvCxnSpPr/>
              <p:nvPr/>
            </p:nvCxnSpPr>
            <p:spPr>
              <a:xfrm flipH="1">
                <a:off x="1793651" y="2341070"/>
                <a:ext cx="1392" cy="144000"/>
              </a:xfrm>
              <a:prstGeom prst="line">
                <a:avLst/>
              </a:prstGeom>
              <a:noFill/>
              <a:ln w="3175" cap="flat" cmpd="sng" algn="ctr">
                <a:solidFill>
                  <a:srgbClr val="00BCEB">
                    <a:shade val="95000"/>
                    <a:satMod val="105000"/>
                  </a:srgbClr>
                </a:solidFill>
                <a:prstDash val="solid"/>
              </a:ln>
              <a:effectLst/>
            </p:spPr>
          </p:cxnSp>
          <p:grpSp>
            <p:nvGrpSpPr>
              <p:cNvPr id="1159" name="Group 4"/>
              <p:cNvGrpSpPr>
                <a:grpSpLocks noChangeAspect="1"/>
              </p:cNvGrpSpPr>
              <p:nvPr/>
            </p:nvGrpSpPr>
            <p:grpSpPr bwMode="auto">
              <a:xfrm>
                <a:off x="1583487" y="2477030"/>
                <a:ext cx="107038" cy="187596"/>
                <a:chOff x="2404" y="264"/>
                <a:chExt cx="2102" cy="3684"/>
              </a:xfrm>
            </p:grpSpPr>
            <p:sp>
              <p:nvSpPr>
                <p:cNvPr id="1167"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68"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69"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0"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1"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72"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160" name="Group 4"/>
              <p:cNvGrpSpPr>
                <a:grpSpLocks noChangeAspect="1"/>
              </p:cNvGrpSpPr>
              <p:nvPr/>
            </p:nvGrpSpPr>
            <p:grpSpPr bwMode="auto">
              <a:xfrm>
                <a:off x="1740828" y="2477030"/>
                <a:ext cx="107038" cy="187596"/>
                <a:chOff x="2404" y="264"/>
                <a:chExt cx="2102" cy="3684"/>
              </a:xfrm>
            </p:grpSpPr>
            <p:sp>
              <p:nvSpPr>
                <p:cNvPr id="1161"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62"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63"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64"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65"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66"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070" name="Group 1069"/>
            <p:cNvGrpSpPr/>
            <p:nvPr/>
          </p:nvGrpSpPr>
          <p:grpSpPr>
            <a:xfrm>
              <a:off x="1940391" y="2239627"/>
              <a:ext cx="309160" cy="424999"/>
              <a:chOff x="2045896" y="2239627"/>
              <a:chExt cx="309160" cy="424999"/>
            </a:xfrm>
          </p:grpSpPr>
          <p:sp>
            <p:nvSpPr>
              <p:cNvPr id="1129" name="Freeform 296"/>
              <p:cNvSpPr>
                <a:spLocks/>
              </p:cNvSpPr>
              <p:nvPr/>
            </p:nvSpPr>
            <p:spPr bwMode="auto">
              <a:xfrm>
                <a:off x="2045896"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30" name="Line 297"/>
              <p:cNvSpPr>
                <a:spLocks noChangeShapeType="1"/>
              </p:cNvSpPr>
              <p:nvPr/>
            </p:nvSpPr>
            <p:spPr bwMode="auto">
              <a:xfrm flipV="1">
                <a:off x="207605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31" name="Line 298"/>
              <p:cNvSpPr>
                <a:spLocks noChangeShapeType="1"/>
              </p:cNvSpPr>
              <p:nvPr/>
            </p:nvSpPr>
            <p:spPr bwMode="auto">
              <a:xfrm flipV="1">
                <a:off x="210622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32" name="Line 299"/>
              <p:cNvSpPr>
                <a:spLocks noChangeShapeType="1"/>
              </p:cNvSpPr>
              <p:nvPr/>
            </p:nvSpPr>
            <p:spPr bwMode="auto">
              <a:xfrm flipV="1">
                <a:off x="213797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33" name="Line 300"/>
              <p:cNvSpPr>
                <a:spLocks noChangeShapeType="1"/>
              </p:cNvSpPr>
              <p:nvPr/>
            </p:nvSpPr>
            <p:spPr bwMode="auto">
              <a:xfrm flipV="1">
                <a:off x="2166546"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34" name="Line 301"/>
              <p:cNvSpPr>
                <a:spLocks noChangeShapeType="1"/>
              </p:cNvSpPr>
              <p:nvPr/>
            </p:nvSpPr>
            <p:spPr bwMode="auto">
              <a:xfrm flipV="1">
                <a:off x="219670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135" name="Straight Connector 1134"/>
              <p:cNvCxnSpPr/>
              <p:nvPr/>
            </p:nvCxnSpPr>
            <p:spPr>
              <a:xfrm flipH="1">
                <a:off x="2110233" y="2341070"/>
                <a:ext cx="1392" cy="144000"/>
              </a:xfrm>
              <a:prstGeom prst="line">
                <a:avLst/>
              </a:prstGeom>
              <a:noFill/>
              <a:ln w="3175" cap="flat" cmpd="sng" algn="ctr">
                <a:solidFill>
                  <a:srgbClr val="00BCEB">
                    <a:shade val="95000"/>
                    <a:satMod val="105000"/>
                  </a:srgbClr>
                </a:solidFill>
                <a:prstDash val="solid"/>
              </a:ln>
              <a:effectLst/>
            </p:spPr>
          </p:cxnSp>
          <p:cxnSp>
            <p:nvCxnSpPr>
              <p:cNvPr id="1136" name="Straight Connector 1135"/>
              <p:cNvCxnSpPr/>
              <p:nvPr/>
            </p:nvCxnSpPr>
            <p:spPr>
              <a:xfrm flipH="1">
                <a:off x="2267574" y="2341070"/>
                <a:ext cx="1392" cy="144000"/>
              </a:xfrm>
              <a:prstGeom prst="line">
                <a:avLst/>
              </a:prstGeom>
              <a:noFill/>
              <a:ln w="3175" cap="flat" cmpd="sng" algn="ctr">
                <a:solidFill>
                  <a:srgbClr val="00BCEB">
                    <a:shade val="95000"/>
                    <a:satMod val="105000"/>
                  </a:srgbClr>
                </a:solidFill>
                <a:prstDash val="solid"/>
              </a:ln>
              <a:effectLst/>
            </p:spPr>
          </p:cxnSp>
          <p:grpSp>
            <p:nvGrpSpPr>
              <p:cNvPr id="1137" name="Group 4"/>
              <p:cNvGrpSpPr>
                <a:grpSpLocks noChangeAspect="1"/>
              </p:cNvGrpSpPr>
              <p:nvPr/>
            </p:nvGrpSpPr>
            <p:grpSpPr bwMode="auto">
              <a:xfrm>
                <a:off x="2057410" y="2477030"/>
                <a:ext cx="107038" cy="187596"/>
                <a:chOff x="2404" y="264"/>
                <a:chExt cx="2102" cy="3684"/>
              </a:xfrm>
            </p:grpSpPr>
            <p:sp>
              <p:nvSpPr>
                <p:cNvPr id="1145"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46"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47"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48"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49"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50"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138" name="Group 4"/>
              <p:cNvGrpSpPr>
                <a:grpSpLocks noChangeAspect="1"/>
              </p:cNvGrpSpPr>
              <p:nvPr/>
            </p:nvGrpSpPr>
            <p:grpSpPr bwMode="auto">
              <a:xfrm>
                <a:off x="2214751" y="2477030"/>
                <a:ext cx="107038" cy="187596"/>
                <a:chOff x="2404" y="264"/>
                <a:chExt cx="2102" cy="3684"/>
              </a:xfrm>
            </p:grpSpPr>
            <p:sp>
              <p:nvSpPr>
                <p:cNvPr id="1139"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40"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41"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42"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43"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44"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071" name="Group 1070"/>
            <p:cNvGrpSpPr/>
            <p:nvPr/>
          </p:nvGrpSpPr>
          <p:grpSpPr>
            <a:xfrm>
              <a:off x="2334186" y="2239627"/>
              <a:ext cx="309160" cy="424999"/>
              <a:chOff x="2045896" y="2239627"/>
              <a:chExt cx="309160" cy="424999"/>
            </a:xfrm>
          </p:grpSpPr>
          <p:sp>
            <p:nvSpPr>
              <p:cNvPr id="1107" name="Freeform 296"/>
              <p:cNvSpPr>
                <a:spLocks/>
              </p:cNvSpPr>
              <p:nvPr/>
            </p:nvSpPr>
            <p:spPr bwMode="auto">
              <a:xfrm>
                <a:off x="2045896"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08" name="Line 297"/>
              <p:cNvSpPr>
                <a:spLocks noChangeShapeType="1"/>
              </p:cNvSpPr>
              <p:nvPr/>
            </p:nvSpPr>
            <p:spPr bwMode="auto">
              <a:xfrm flipV="1">
                <a:off x="207605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09" name="Line 298"/>
              <p:cNvSpPr>
                <a:spLocks noChangeShapeType="1"/>
              </p:cNvSpPr>
              <p:nvPr/>
            </p:nvSpPr>
            <p:spPr bwMode="auto">
              <a:xfrm flipV="1">
                <a:off x="210622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10" name="Line 299"/>
              <p:cNvSpPr>
                <a:spLocks noChangeShapeType="1"/>
              </p:cNvSpPr>
              <p:nvPr/>
            </p:nvSpPr>
            <p:spPr bwMode="auto">
              <a:xfrm flipV="1">
                <a:off x="213797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11" name="Line 300"/>
              <p:cNvSpPr>
                <a:spLocks noChangeShapeType="1"/>
              </p:cNvSpPr>
              <p:nvPr/>
            </p:nvSpPr>
            <p:spPr bwMode="auto">
              <a:xfrm flipV="1">
                <a:off x="2166546"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12" name="Line 301"/>
              <p:cNvSpPr>
                <a:spLocks noChangeShapeType="1"/>
              </p:cNvSpPr>
              <p:nvPr/>
            </p:nvSpPr>
            <p:spPr bwMode="auto">
              <a:xfrm flipV="1">
                <a:off x="219670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113" name="Straight Connector 1112"/>
              <p:cNvCxnSpPr/>
              <p:nvPr/>
            </p:nvCxnSpPr>
            <p:spPr>
              <a:xfrm flipH="1">
                <a:off x="2110233" y="2341070"/>
                <a:ext cx="1392" cy="144000"/>
              </a:xfrm>
              <a:prstGeom prst="line">
                <a:avLst/>
              </a:prstGeom>
              <a:noFill/>
              <a:ln w="3175" cap="flat" cmpd="sng" algn="ctr">
                <a:solidFill>
                  <a:srgbClr val="00BCEB">
                    <a:shade val="95000"/>
                    <a:satMod val="105000"/>
                  </a:srgbClr>
                </a:solidFill>
                <a:prstDash val="solid"/>
              </a:ln>
              <a:effectLst/>
            </p:spPr>
          </p:cxnSp>
          <p:cxnSp>
            <p:nvCxnSpPr>
              <p:cNvPr id="1114" name="Straight Connector 1113"/>
              <p:cNvCxnSpPr/>
              <p:nvPr/>
            </p:nvCxnSpPr>
            <p:spPr>
              <a:xfrm flipH="1">
                <a:off x="2267574" y="2341070"/>
                <a:ext cx="1392" cy="144000"/>
              </a:xfrm>
              <a:prstGeom prst="line">
                <a:avLst/>
              </a:prstGeom>
              <a:noFill/>
              <a:ln w="3175" cap="flat" cmpd="sng" algn="ctr">
                <a:solidFill>
                  <a:srgbClr val="00BCEB">
                    <a:shade val="95000"/>
                    <a:satMod val="105000"/>
                  </a:srgbClr>
                </a:solidFill>
                <a:prstDash val="solid"/>
              </a:ln>
              <a:effectLst/>
            </p:spPr>
          </p:cxnSp>
          <p:grpSp>
            <p:nvGrpSpPr>
              <p:cNvPr id="1115" name="Group 4"/>
              <p:cNvGrpSpPr>
                <a:grpSpLocks noChangeAspect="1"/>
              </p:cNvGrpSpPr>
              <p:nvPr/>
            </p:nvGrpSpPr>
            <p:grpSpPr bwMode="auto">
              <a:xfrm>
                <a:off x="2057410" y="2477030"/>
                <a:ext cx="107038" cy="187596"/>
                <a:chOff x="2404" y="264"/>
                <a:chExt cx="2102" cy="3684"/>
              </a:xfrm>
            </p:grpSpPr>
            <p:sp>
              <p:nvSpPr>
                <p:cNvPr id="1123"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24"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25"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26"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27"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28"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116" name="Group 4"/>
              <p:cNvGrpSpPr>
                <a:grpSpLocks noChangeAspect="1"/>
              </p:cNvGrpSpPr>
              <p:nvPr/>
            </p:nvGrpSpPr>
            <p:grpSpPr bwMode="auto">
              <a:xfrm>
                <a:off x="2214751" y="2477030"/>
                <a:ext cx="107038" cy="187596"/>
                <a:chOff x="2404" y="264"/>
                <a:chExt cx="2102" cy="3684"/>
              </a:xfrm>
            </p:grpSpPr>
            <p:sp>
              <p:nvSpPr>
                <p:cNvPr id="1117"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18"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19"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20"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21"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22"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grpSp>
          <p:nvGrpSpPr>
            <p:cNvPr id="1072" name="Group 1071"/>
            <p:cNvGrpSpPr/>
            <p:nvPr/>
          </p:nvGrpSpPr>
          <p:grpSpPr>
            <a:xfrm>
              <a:off x="2727980" y="2239627"/>
              <a:ext cx="309160" cy="424999"/>
              <a:chOff x="2045896" y="2239627"/>
              <a:chExt cx="309160" cy="424999"/>
            </a:xfrm>
          </p:grpSpPr>
          <p:sp>
            <p:nvSpPr>
              <p:cNvPr id="1085" name="Freeform 296"/>
              <p:cNvSpPr>
                <a:spLocks/>
              </p:cNvSpPr>
              <p:nvPr/>
            </p:nvSpPr>
            <p:spPr bwMode="auto">
              <a:xfrm>
                <a:off x="2045896" y="2239627"/>
                <a:ext cx="309160" cy="103188"/>
              </a:xfrm>
              <a:custGeom>
                <a:avLst/>
                <a:gdLst>
                  <a:gd name="T0" fmla="*/ 387 w 387"/>
                  <a:gd name="T1" fmla="*/ 11 h 62"/>
                  <a:gd name="T2" fmla="*/ 387 w 387"/>
                  <a:gd name="T3" fmla="*/ 52 h 62"/>
                  <a:gd name="T4" fmla="*/ 376 w 387"/>
                  <a:gd name="T5" fmla="*/ 62 h 62"/>
                  <a:gd name="T6" fmla="*/ 11 w 387"/>
                  <a:gd name="T7" fmla="*/ 62 h 62"/>
                  <a:gd name="T8" fmla="*/ 0 w 387"/>
                  <a:gd name="T9" fmla="*/ 52 h 62"/>
                  <a:gd name="T10" fmla="*/ 0 w 387"/>
                  <a:gd name="T11" fmla="*/ 11 h 62"/>
                  <a:gd name="T12" fmla="*/ 11 w 387"/>
                  <a:gd name="T13" fmla="*/ 0 h 62"/>
                  <a:gd name="T14" fmla="*/ 376 w 387"/>
                  <a:gd name="T15" fmla="*/ 0 h 62"/>
                  <a:gd name="T16" fmla="*/ 387 w 387"/>
                  <a:gd name="T17"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7" h="62">
                    <a:moveTo>
                      <a:pt x="387" y="11"/>
                    </a:moveTo>
                    <a:cubicBezTo>
                      <a:pt x="387" y="52"/>
                      <a:pt x="387" y="52"/>
                      <a:pt x="387" y="52"/>
                    </a:cubicBezTo>
                    <a:cubicBezTo>
                      <a:pt x="387" y="58"/>
                      <a:pt x="382" y="62"/>
                      <a:pt x="376" y="62"/>
                    </a:cubicBezTo>
                    <a:cubicBezTo>
                      <a:pt x="11" y="62"/>
                      <a:pt x="11" y="62"/>
                      <a:pt x="11" y="62"/>
                    </a:cubicBezTo>
                    <a:cubicBezTo>
                      <a:pt x="5" y="62"/>
                      <a:pt x="0" y="58"/>
                      <a:pt x="0" y="52"/>
                    </a:cubicBezTo>
                    <a:cubicBezTo>
                      <a:pt x="0" y="11"/>
                      <a:pt x="0" y="11"/>
                      <a:pt x="0" y="11"/>
                    </a:cubicBezTo>
                    <a:cubicBezTo>
                      <a:pt x="0" y="5"/>
                      <a:pt x="5" y="0"/>
                      <a:pt x="11" y="0"/>
                    </a:cubicBezTo>
                    <a:cubicBezTo>
                      <a:pt x="376" y="0"/>
                      <a:pt x="376" y="0"/>
                      <a:pt x="376" y="0"/>
                    </a:cubicBezTo>
                    <a:cubicBezTo>
                      <a:pt x="382" y="0"/>
                      <a:pt x="387" y="5"/>
                      <a:pt x="387" y="11"/>
                    </a:cubicBezTo>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86" name="Line 297"/>
              <p:cNvSpPr>
                <a:spLocks noChangeShapeType="1"/>
              </p:cNvSpPr>
              <p:nvPr/>
            </p:nvSpPr>
            <p:spPr bwMode="auto">
              <a:xfrm flipV="1">
                <a:off x="207605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87" name="Line 298"/>
              <p:cNvSpPr>
                <a:spLocks noChangeShapeType="1"/>
              </p:cNvSpPr>
              <p:nvPr/>
            </p:nvSpPr>
            <p:spPr bwMode="auto">
              <a:xfrm flipV="1">
                <a:off x="210622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88" name="Line 299"/>
              <p:cNvSpPr>
                <a:spLocks noChangeShapeType="1"/>
              </p:cNvSpPr>
              <p:nvPr/>
            </p:nvSpPr>
            <p:spPr bwMode="auto">
              <a:xfrm flipV="1">
                <a:off x="2137971"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89" name="Line 300"/>
              <p:cNvSpPr>
                <a:spLocks noChangeShapeType="1"/>
              </p:cNvSpPr>
              <p:nvPr/>
            </p:nvSpPr>
            <p:spPr bwMode="auto">
              <a:xfrm flipV="1">
                <a:off x="2166546"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90" name="Line 301"/>
              <p:cNvSpPr>
                <a:spLocks noChangeShapeType="1"/>
              </p:cNvSpPr>
              <p:nvPr/>
            </p:nvSpPr>
            <p:spPr bwMode="auto">
              <a:xfrm flipV="1">
                <a:off x="2196709" y="2266615"/>
                <a:ext cx="0" cy="50800"/>
              </a:xfrm>
              <a:prstGeom prst="line">
                <a:avLst/>
              </a:prstGeom>
              <a:noFill/>
              <a:ln w="11113" cap="rnd">
                <a:solidFill>
                  <a:srgbClr val="0D274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cxnSp>
            <p:nvCxnSpPr>
              <p:cNvPr id="1091" name="Straight Connector 1090"/>
              <p:cNvCxnSpPr/>
              <p:nvPr/>
            </p:nvCxnSpPr>
            <p:spPr>
              <a:xfrm flipH="1">
                <a:off x="2110233" y="2341070"/>
                <a:ext cx="1392" cy="144000"/>
              </a:xfrm>
              <a:prstGeom prst="line">
                <a:avLst/>
              </a:prstGeom>
              <a:noFill/>
              <a:ln w="3175" cap="flat" cmpd="sng" algn="ctr">
                <a:solidFill>
                  <a:srgbClr val="00BCEB">
                    <a:shade val="95000"/>
                    <a:satMod val="105000"/>
                  </a:srgbClr>
                </a:solidFill>
                <a:prstDash val="solid"/>
              </a:ln>
              <a:effectLst/>
            </p:spPr>
          </p:cxnSp>
          <p:cxnSp>
            <p:nvCxnSpPr>
              <p:cNvPr id="1092" name="Straight Connector 1091"/>
              <p:cNvCxnSpPr/>
              <p:nvPr/>
            </p:nvCxnSpPr>
            <p:spPr>
              <a:xfrm flipH="1">
                <a:off x="2267574" y="2341070"/>
                <a:ext cx="1392" cy="144000"/>
              </a:xfrm>
              <a:prstGeom prst="line">
                <a:avLst/>
              </a:prstGeom>
              <a:noFill/>
              <a:ln w="3175" cap="flat" cmpd="sng" algn="ctr">
                <a:solidFill>
                  <a:srgbClr val="00BCEB">
                    <a:shade val="95000"/>
                    <a:satMod val="105000"/>
                  </a:srgbClr>
                </a:solidFill>
                <a:prstDash val="solid"/>
              </a:ln>
              <a:effectLst/>
            </p:spPr>
          </p:cxnSp>
          <p:grpSp>
            <p:nvGrpSpPr>
              <p:cNvPr id="1093" name="Group 4"/>
              <p:cNvGrpSpPr>
                <a:grpSpLocks noChangeAspect="1"/>
              </p:cNvGrpSpPr>
              <p:nvPr/>
            </p:nvGrpSpPr>
            <p:grpSpPr bwMode="auto">
              <a:xfrm>
                <a:off x="2057410" y="2477030"/>
                <a:ext cx="107038" cy="187596"/>
                <a:chOff x="2404" y="264"/>
                <a:chExt cx="2102" cy="3684"/>
              </a:xfrm>
            </p:grpSpPr>
            <p:sp>
              <p:nvSpPr>
                <p:cNvPr id="1101"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02"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03"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04"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05"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06"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nvGrpSpPr>
              <p:cNvPr id="1094" name="Group 4"/>
              <p:cNvGrpSpPr>
                <a:grpSpLocks noChangeAspect="1"/>
              </p:cNvGrpSpPr>
              <p:nvPr/>
            </p:nvGrpSpPr>
            <p:grpSpPr bwMode="auto">
              <a:xfrm>
                <a:off x="2214751" y="2477030"/>
                <a:ext cx="107038" cy="187596"/>
                <a:chOff x="2404" y="264"/>
                <a:chExt cx="2102" cy="3684"/>
              </a:xfrm>
            </p:grpSpPr>
            <p:sp>
              <p:nvSpPr>
                <p:cNvPr id="1095" name="Freeform 5"/>
                <p:cNvSpPr>
                  <a:spLocks/>
                </p:cNvSpPr>
                <p:nvPr/>
              </p:nvSpPr>
              <p:spPr bwMode="auto">
                <a:xfrm>
                  <a:off x="2404" y="264"/>
                  <a:ext cx="2102" cy="3684"/>
                </a:xfrm>
                <a:custGeom>
                  <a:avLst/>
                  <a:gdLst>
                    <a:gd name="T0" fmla="*/ 1511 w 1716"/>
                    <a:gd name="T1" fmla="*/ 3084 h 3084"/>
                    <a:gd name="T2" fmla="*/ 205 w 1716"/>
                    <a:gd name="T3" fmla="*/ 3084 h 3084"/>
                    <a:gd name="T4" fmla="*/ 0 w 1716"/>
                    <a:gd name="T5" fmla="*/ 2879 h 3084"/>
                    <a:gd name="T6" fmla="*/ 0 w 1716"/>
                    <a:gd name="T7" fmla="*/ 205 h 3084"/>
                    <a:gd name="T8" fmla="*/ 205 w 1716"/>
                    <a:gd name="T9" fmla="*/ 0 h 3084"/>
                    <a:gd name="T10" fmla="*/ 1511 w 1716"/>
                    <a:gd name="T11" fmla="*/ 0 h 3084"/>
                    <a:gd name="T12" fmla="*/ 1716 w 1716"/>
                    <a:gd name="T13" fmla="*/ 205 h 3084"/>
                    <a:gd name="T14" fmla="*/ 1716 w 1716"/>
                    <a:gd name="T15" fmla="*/ 2879 h 3084"/>
                    <a:gd name="T16" fmla="*/ 1511 w 1716"/>
                    <a:gd name="T17" fmla="*/ 3084 h 3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6" h="3084">
                      <a:moveTo>
                        <a:pt x="1511" y="3084"/>
                      </a:moveTo>
                      <a:cubicBezTo>
                        <a:pt x="205" y="3084"/>
                        <a:pt x="205" y="3084"/>
                        <a:pt x="205" y="3084"/>
                      </a:cubicBezTo>
                      <a:cubicBezTo>
                        <a:pt x="92" y="3084"/>
                        <a:pt x="0" y="2992"/>
                        <a:pt x="0" y="2879"/>
                      </a:cubicBezTo>
                      <a:cubicBezTo>
                        <a:pt x="0" y="205"/>
                        <a:pt x="0" y="205"/>
                        <a:pt x="0" y="205"/>
                      </a:cubicBezTo>
                      <a:cubicBezTo>
                        <a:pt x="0" y="92"/>
                        <a:pt x="92" y="0"/>
                        <a:pt x="205" y="0"/>
                      </a:cubicBezTo>
                      <a:cubicBezTo>
                        <a:pt x="1511" y="0"/>
                        <a:pt x="1511" y="0"/>
                        <a:pt x="1511" y="0"/>
                      </a:cubicBezTo>
                      <a:cubicBezTo>
                        <a:pt x="1624" y="0"/>
                        <a:pt x="1716" y="92"/>
                        <a:pt x="1716" y="205"/>
                      </a:cubicBezTo>
                      <a:cubicBezTo>
                        <a:pt x="1716" y="2879"/>
                        <a:pt x="1716" y="2879"/>
                        <a:pt x="1716" y="2879"/>
                      </a:cubicBezTo>
                      <a:cubicBezTo>
                        <a:pt x="1716" y="2992"/>
                        <a:pt x="1624" y="3084"/>
                        <a:pt x="1511" y="3084"/>
                      </a:cubicBezTo>
                      <a:close/>
                    </a:path>
                  </a:pathLst>
                </a:custGeom>
                <a:solidFill>
                  <a:srgbClr val="0D27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96" name="Freeform 6"/>
                <p:cNvSpPr>
                  <a:spLocks/>
                </p:cNvSpPr>
                <p:nvPr/>
              </p:nvSpPr>
              <p:spPr bwMode="auto">
                <a:xfrm>
                  <a:off x="4120" y="2959"/>
                  <a:ext cx="118"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97" name="Freeform 7"/>
                <p:cNvSpPr>
                  <a:spLocks/>
                </p:cNvSpPr>
                <p:nvPr/>
              </p:nvSpPr>
              <p:spPr bwMode="auto">
                <a:xfrm>
                  <a:off x="3901" y="2959"/>
                  <a:ext cx="117" cy="708"/>
                </a:xfrm>
                <a:custGeom>
                  <a:avLst/>
                  <a:gdLst>
                    <a:gd name="T0" fmla="*/ 96 w 96"/>
                    <a:gd name="T1" fmla="*/ 49 h 593"/>
                    <a:gd name="T2" fmla="*/ 96 w 96"/>
                    <a:gd name="T3" fmla="*/ 545 h 593"/>
                    <a:gd name="T4" fmla="*/ 48 w 96"/>
                    <a:gd name="T5" fmla="*/ 593 h 593"/>
                    <a:gd name="T6" fmla="*/ 0 w 96"/>
                    <a:gd name="T7" fmla="*/ 545 h 593"/>
                    <a:gd name="T8" fmla="*/ 0 w 96"/>
                    <a:gd name="T9" fmla="*/ 49 h 593"/>
                    <a:gd name="T10" fmla="*/ 48 w 96"/>
                    <a:gd name="T11" fmla="*/ 0 h 593"/>
                    <a:gd name="T12" fmla="*/ 96 w 96"/>
                    <a:gd name="T13" fmla="*/ 49 h 593"/>
                  </a:gdLst>
                  <a:ahLst/>
                  <a:cxnLst>
                    <a:cxn ang="0">
                      <a:pos x="T0" y="T1"/>
                    </a:cxn>
                    <a:cxn ang="0">
                      <a:pos x="T2" y="T3"/>
                    </a:cxn>
                    <a:cxn ang="0">
                      <a:pos x="T4" y="T5"/>
                    </a:cxn>
                    <a:cxn ang="0">
                      <a:pos x="T6" y="T7"/>
                    </a:cxn>
                    <a:cxn ang="0">
                      <a:pos x="T8" y="T9"/>
                    </a:cxn>
                    <a:cxn ang="0">
                      <a:pos x="T10" y="T11"/>
                    </a:cxn>
                    <a:cxn ang="0">
                      <a:pos x="T12" y="T13"/>
                    </a:cxn>
                  </a:cxnLst>
                  <a:rect l="0" t="0" r="r" b="b"/>
                  <a:pathLst>
                    <a:path w="96" h="593">
                      <a:moveTo>
                        <a:pt x="96" y="49"/>
                      </a:moveTo>
                      <a:cubicBezTo>
                        <a:pt x="96" y="545"/>
                        <a:pt x="96" y="545"/>
                        <a:pt x="96" y="545"/>
                      </a:cubicBezTo>
                      <a:cubicBezTo>
                        <a:pt x="96" y="572"/>
                        <a:pt x="74" y="593"/>
                        <a:pt x="48" y="593"/>
                      </a:cubicBezTo>
                      <a:cubicBezTo>
                        <a:pt x="21" y="593"/>
                        <a:pt x="0" y="572"/>
                        <a:pt x="0" y="545"/>
                      </a:cubicBezTo>
                      <a:cubicBezTo>
                        <a:pt x="0" y="49"/>
                        <a:pt x="0" y="49"/>
                        <a:pt x="0" y="49"/>
                      </a:cubicBezTo>
                      <a:cubicBezTo>
                        <a:pt x="0" y="22"/>
                        <a:pt x="21" y="0"/>
                        <a:pt x="48" y="0"/>
                      </a:cubicBezTo>
                      <a:cubicBezTo>
                        <a:pt x="74" y="0"/>
                        <a:pt x="96" y="22"/>
                        <a:pt x="96" y="49"/>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98" name="Oval 8"/>
                <p:cNvSpPr>
                  <a:spLocks noChangeArrowheads="1"/>
                </p:cNvSpPr>
                <p:nvPr/>
              </p:nvSpPr>
              <p:spPr bwMode="auto">
                <a:xfrm>
                  <a:off x="4037" y="509"/>
                  <a:ext cx="201" cy="196"/>
                </a:xfrm>
                <a:prstGeom prst="ellipse">
                  <a:avLst/>
                </a:pr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099" name="Freeform 9"/>
                <p:cNvSpPr>
                  <a:spLocks/>
                </p:cNvSpPr>
                <p:nvPr/>
              </p:nvSpPr>
              <p:spPr bwMode="auto">
                <a:xfrm>
                  <a:off x="2672" y="1187"/>
                  <a:ext cx="1566" cy="160"/>
                </a:xfrm>
                <a:custGeom>
                  <a:avLst/>
                  <a:gdLst>
                    <a:gd name="T0" fmla="*/ 1210 w 1278"/>
                    <a:gd name="T1" fmla="*/ 134 h 134"/>
                    <a:gd name="T2" fmla="*/ 68 w 1278"/>
                    <a:gd name="T3" fmla="*/ 134 h 134"/>
                    <a:gd name="T4" fmla="*/ 0 w 1278"/>
                    <a:gd name="T5" fmla="*/ 67 h 134"/>
                    <a:gd name="T6" fmla="*/ 68 w 1278"/>
                    <a:gd name="T7" fmla="*/ 0 h 134"/>
                    <a:gd name="T8" fmla="*/ 1210 w 1278"/>
                    <a:gd name="T9" fmla="*/ 0 h 134"/>
                    <a:gd name="T10" fmla="*/ 1278 w 1278"/>
                    <a:gd name="T11" fmla="*/ 67 h 134"/>
                    <a:gd name="T12" fmla="*/ 1210 w 1278"/>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1278" h="134">
                      <a:moveTo>
                        <a:pt x="1210" y="134"/>
                      </a:moveTo>
                      <a:cubicBezTo>
                        <a:pt x="68" y="134"/>
                        <a:pt x="68" y="134"/>
                        <a:pt x="68" y="134"/>
                      </a:cubicBezTo>
                      <a:cubicBezTo>
                        <a:pt x="31" y="134"/>
                        <a:pt x="0" y="104"/>
                        <a:pt x="0" y="67"/>
                      </a:cubicBezTo>
                      <a:cubicBezTo>
                        <a:pt x="0" y="30"/>
                        <a:pt x="31" y="0"/>
                        <a:pt x="68" y="0"/>
                      </a:cubicBezTo>
                      <a:cubicBezTo>
                        <a:pt x="1210" y="0"/>
                        <a:pt x="1210" y="0"/>
                        <a:pt x="1210" y="0"/>
                      </a:cubicBezTo>
                      <a:cubicBezTo>
                        <a:pt x="1247" y="0"/>
                        <a:pt x="1278" y="30"/>
                        <a:pt x="1278" y="67"/>
                      </a:cubicBezTo>
                      <a:cubicBezTo>
                        <a:pt x="1278" y="104"/>
                        <a:pt x="1247" y="134"/>
                        <a:pt x="1210" y="1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sp>
              <p:nvSpPr>
                <p:cNvPr id="1100" name="Freeform 10"/>
                <p:cNvSpPr>
                  <a:spLocks/>
                </p:cNvSpPr>
                <p:nvPr/>
              </p:nvSpPr>
              <p:spPr bwMode="auto">
                <a:xfrm>
                  <a:off x="2672" y="1491"/>
                  <a:ext cx="1566" cy="161"/>
                </a:xfrm>
                <a:custGeom>
                  <a:avLst/>
                  <a:gdLst>
                    <a:gd name="T0" fmla="*/ 1210 w 1278"/>
                    <a:gd name="T1" fmla="*/ 135 h 135"/>
                    <a:gd name="T2" fmla="*/ 68 w 1278"/>
                    <a:gd name="T3" fmla="*/ 135 h 135"/>
                    <a:gd name="T4" fmla="*/ 0 w 1278"/>
                    <a:gd name="T5" fmla="*/ 67 h 135"/>
                    <a:gd name="T6" fmla="*/ 0 w 1278"/>
                    <a:gd name="T7" fmla="*/ 67 h 135"/>
                    <a:gd name="T8" fmla="*/ 68 w 1278"/>
                    <a:gd name="T9" fmla="*/ 0 h 135"/>
                    <a:gd name="T10" fmla="*/ 1210 w 1278"/>
                    <a:gd name="T11" fmla="*/ 0 h 135"/>
                    <a:gd name="T12" fmla="*/ 1278 w 1278"/>
                    <a:gd name="T13" fmla="*/ 67 h 135"/>
                    <a:gd name="T14" fmla="*/ 1278 w 1278"/>
                    <a:gd name="T15" fmla="*/ 67 h 135"/>
                    <a:gd name="T16" fmla="*/ 1210 w 1278"/>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8" h="135">
                      <a:moveTo>
                        <a:pt x="1210" y="135"/>
                      </a:moveTo>
                      <a:cubicBezTo>
                        <a:pt x="68" y="135"/>
                        <a:pt x="68" y="135"/>
                        <a:pt x="68" y="135"/>
                      </a:cubicBezTo>
                      <a:cubicBezTo>
                        <a:pt x="31" y="135"/>
                        <a:pt x="0" y="104"/>
                        <a:pt x="0" y="67"/>
                      </a:cubicBezTo>
                      <a:cubicBezTo>
                        <a:pt x="0" y="67"/>
                        <a:pt x="0" y="67"/>
                        <a:pt x="0" y="67"/>
                      </a:cubicBezTo>
                      <a:cubicBezTo>
                        <a:pt x="0" y="30"/>
                        <a:pt x="31" y="0"/>
                        <a:pt x="68" y="0"/>
                      </a:cubicBezTo>
                      <a:cubicBezTo>
                        <a:pt x="1210" y="0"/>
                        <a:pt x="1210" y="0"/>
                        <a:pt x="1210" y="0"/>
                      </a:cubicBezTo>
                      <a:cubicBezTo>
                        <a:pt x="1247" y="0"/>
                        <a:pt x="1278" y="30"/>
                        <a:pt x="1278" y="67"/>
                      </a:cubicBezTo>
                      <a:cubicBezTo>
                        <a:pt x="1278" y="67"/>
                        <a:pt x="1278" y="67"/>
                        <a:pt x="1278" y="67"/>
                      </a:cubicBezTo>
                      <a:cubicBezTo>
                        <a:pt x="1278" y="104"/>
                        <a:pt x="1247" y="135"/>
                        <a:pt x="1210" y="1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82828"/>
                    </a:solidFill>
                    <a:effectLst/>
                    <a:uLnTx/>
                    <a:uFillTx/>
                    <a:latin typeface="CiscoSansTT ExtraLight"/>
                  </a:endParaRPr>
                </a:p>
              </p:txBody>
            </p:sp>
          </p:grpSp>
        </p:grpSp>
        <p:cxnSp>
          <p:nvCxnSpPr>
            <p:cNvPr id="1073" name="Straight Connector 1072"/>
            <p:cNvCxnSpPr/>
            <p:nvPr/>
          </p:nvCxnSpPr>
          <p:spPr>
            <a:xfrm flipH="1">
              <a:off x="936529" y="2004333"/>
              <a:ext cx="243800" cy="225392"/>
            </a:xfrm>
            <a:prstGeom prst="line">
              <a:avLst/>
            </a:prstGeom>
            <a:noFill/>
            <a:ln w="3175" cap="flat" cmpd="sng" algn="ctr">
              <a:solidFill>
                <a:srgbClr val="00BCEB">
                  <a:shade val="95000"/>
                  <a:satMod val="105000"/>
                </a:srgbClr>
              </a:solidFill>
              <a:prstDash val="solid"/>
            </a:ln>
            <a:effectLst/>
          </p:spPr>
        </p:cxnSp>
        <p:cxnSp>
          <p:nvCxnSpPr>
            <p:cNvPr id="1074" name="Straight Connector 1073"/>
            <p:cNvCxnSpPr/>
            <p:nvPr/>
          </p:nvCxnSpPr>
          <p:spPr>
            <a:xfrm flipH="1">
              <a:off x="927861" y="1998306"/>
              <a:ext cx="730123" cy="232314"/>
            </a:xfrm>
            <a:prstGeom prst="line">
              <a:avLst/>
            </a:prstGeom>
            <a:noFill/>
            <a:ln w="3175" cap="flat" cmpd="sng" algn="ctr">
              <a:solidFill>
                <a:srgbClr val="00BCEB">
                  <a:shade val="95000"/>
                  <a:satMod val="105000"/>
                </a:srgbClr>
              </a:solidFill>
              <a:prstDash val="solid"/>
            </a:ln>
            <a:effectLst/>
          </p:spPr>
        </p:cxnSp>
        <p:sp>
          <p:nvSpPr>
            <p:cNvPr id="1075" name="Rectangle 1074"/>
            <p:cNvSpPr/>
            <p:nvPr/>
          </p:nvSpPr>
          <p:spPr>
            <a:xfrm>
              <a:off x="1162644" y="1948323"/>
              <a:ext cx="49088" cy="4908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076" name="Rectangle 1075"/>
            <p:cNvSpPr/>
            <p:nvPr/>
          </p:nvSpPr>
          <p:spPr>
            <a:xfrm>
              <a:off x="1645145" y="1950007"/>
              <a:ext cx="45719" cy="45719"/>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077" name="Rectangle 1076"/>
            <p:cNvSpPr/>
            <p:nvPr/>
          </p:nvSpPr>
          <p:spPr>
            <a:xfrm>
              <a:off x="2117894" y="1948323"/>
              <a:ext cx="49088" cy="4908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sp>
          <p:nvSpPr>
            <p:cNvPr id="1078" name="Rectangle 1077"/>
            <p:cNvSpPr/>
            <p:nvPr/>
          </p:nvSpPr>
          <p:spPr>
            <a:xfrm>
              <a:off x="2582337" y="1948323"/>
              <a:ext cx="49088" cy="4908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cxnSp>
          <p:nvCxnSpPr>
            <p:cNvPr id="1079" name="Straight Connector 1078"/>
            <p:cNvCxnSpPr/>
            <p:nvPr/>
          </p:nvCxnSpPr>
          <p:spPr>
            <a:xfrm flipH="1">
              <a:off x="946889" y="1997411"/>
              <a:ext cx="1188965" cy="233209"/>
            </a:xfrm>
            <a:prstGeom prst="line">
              <a:avLst/>
            </a:prstGeom>
            <a:noFill/>
            <a:ln w="3175" cap="flat" cmpd="sng" algn="ctr">
              <a:solidFill>
                <a:srgbClr val="00BCEB">
                  <a:shade val="95000"/>
                  <a:satMod val="105000"/>
                </a:srgbClr>
              </a:solidFill>
              <a:prstDash val="solid"/>
            </a:ln>
            <a:effectLst/>
          </p:spPr>
        </p:cxnSp>
        <p:cxnSp>
          <p:nvCxnSpPr>
            <p:cNvPr id="1080" name="Straight Connector 1079"/>
            <p:cNvCxnSpPr/>
            <p:nvPr/>
          </p:nvCxnSpPr>
          <p:spPr>
            <a:xfrm flipH="1">
              <a:off x="946889" y="1997411"/>
              <a:ext cx="1627279" cy="233209"/>
            </a:xfrm>
            <a:prstGeom prst="line">
              <a:avLst/>
            </a:prstGeom>
            <a:noFill/>
            <a:ln w="3175" cap="flat" cmpd="sng" algn="ctr">
              <a:solidFill>
                <a:srgbClr val="00BCEB">
                  <a:shade val="95000"/>
                  <a:satMod val="105000"/>
                </a:srgbClr>
              </a:solidFill>
              <a:prstDash val="solid"/>
            </a:ln>
            <a:effectLst/>
          </p:spPr>
        </p:cxnSp>
        <p:cxnSp>
          <p:nvCxnSpPr>
            <p:cNvPr id="1081" name="Straight Connector 1080"/>
            <p:cNvCxnSpPr/>
            <p:nvPr/>
          </p:nvCxnSpPr>
          <p:spPr>
            <a:xfrm>
              <a:off x="2606881" y="2004333"/>
              <a:ext cx="273464" cy="225392"/>
            </a:xfrm>
            <a:prstGeom prst="line">
              <a:avLst/>
            </a:prstGeom>
            <a:noFill/>
            <a:ln w="3175" cap="flat" cmpd="sng" algn="ctr">
              <a:solidFill>
                <a:srgbClr val="00BCEB">
                  <a:shade val="95000"/>
                  <a:satMod val="105000"/>
                </a:srgbClr>
              </a:solidFill>
              <a:prstDash val="solid"/>
            </a:ln>
            <a:effectLst/>
          </p:spPr>
        </p:cxnSp>
        <p:cxnSp>
          <p:nvCxnSpPr>
            <p:cNvPr id="1082" name="Straight Connector 1081"/>
            <p:cNvCxnSpPr>
              <a:stCxn id="1231" idx="0"/>
            </p:cNvCxnSpPr>
            <p:nvPr/>
          </p:nvCxnSpPr>
          <p:spPr>
            <a:xfrm>
              <a:off x="2219106" y="1995726"/>
              <a:ext cx="656225" cy="240075"/>
            </a:xfrm>
            <a:prstGeom prst="line">
              <a:avLst/>
            </a:prstGeom>
            <a:noFill/>
            <a:ln w="3175" cap="flat" cmpd="sng" algn="ctr">
              <a:solidFill>
                <a:srgbClr val="00BCEB">
                  <a:shade val="95000"/>
                  <a:satMod val="105000"/>
                </a:srgbClr>
              </a:solidFill>
              <a:prstDash val="solid"/>
            </a:ln>
            <a:effectLst/>
          </p:spPr>
        </p:cxnSp>
        <p:cxnSp>
          <p:nvCxnSpPr>
            <p:cNvPr id="1083" name="Straight Connector 1082"/>
            <p:cNvCxnSpPr/>
            <p:nvPr/>
          </p:nvCxnSpPr>
          <p:spPr>
            <a:xfrm>
              <a:off x="1680232" y="1997411"/>
              <a:ext cx="1189957" cy="244759"/>
            </a:xfrm>
            <a:prstGeom prst="line">
              <a:avLst/>
            </a:prstGeom>
            <a:noFill/>
            <a:ln w="3175" cap="flat" cmpd="sng" algn="ctr">
              <a:solidFill>
                <a:srgbClr val="00BCEB">
                  <a:shade val="95000"/>
                  <a:satMod val="105000"/>
                </a:srgbClr>
              </a:solidFill>
              <a:prstDash val="solid"/>
            </a:ln>
            <a:effectLst/>
          </p:spPr>
        </p:cxnSp>
        <p:cxnSp>
          <p:nvCxnSpPr>
            <p:cNvPr id="1084" name="Straight Connector 1083"/>
            <p:cNvCxnSpPr>
              <a:stCxn id="1243" idx="0"/>
            </p:cNvCxnSpPr>
            <p:nvPr/>
          </p:nvCxnSpPr>
          <p:spPr>
            <a:xfrm>
              <a:off x="1271260" y="1995726"/>
              <a:ext cx="1579890" cy="245824"/>
            </a:xfrm>
            <a:prstGeom prst="line">
              <a:avLst/>
            </a:prstGeom>
            <a:noFill/>
            <a:ln w="3175" cap="flat" cmpd="sng" algn="ctr">
              <a:solidFill>
                <a:srgbClr val="00BCEB">
                  <a:shade val="95000"/>
                  <a:satMod val="105000"/>
                </a:srgbClr>
              </a:solidFill>
              <a:prstDash val="solid"/>
            </a:ln>
            <a:effectLst/>
          </p:spPr>
        </p:cxnSp>
      </p:grpSp>
      <p:sp>
        <p:nvSpPr>
          <p:cNvPr id="1251" name="Rounded Rectangle 1250"/>
          <p:cNvSpPr/>
          <p:nvPr/>
        </p:nvSpPr>
        <p:spPr>
          <a:xfrm>
            <a:off x="2410925" y="2925377"/>
            <a:ext cx="1039685" cy="245157"/>
          </a:xfrm>
          <a:prstGeom prst="roundRect">
            <a:avLst>
              <a:gd name="adj" fmla="val 50000"/>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D274D"/>
              </a:solidFill>
              <a:effectLst/>
              <a:uLnTx/>
              <a:uFillTx/>
              <a:latin typeface="CiscoSansTT ExtraLight"/>
              <a:ea typeface="+mn-ea"/>
              <a:cs typeface="+mn-cs"/>
            </a:endParaRPr>
          </a:p>
        </p:txBody>
      </p:sp>
      <p:pic>
        <p:nvPicPr>
          <p:cNvPr id="1252" name="Picture 1251">
            <a:extLst>
              <a:ext uri="{FF2B5EF4-FFF2-40B4-BE49-F238E27FC236}">
                <a16:creationId xmlns:a16="http://schemas.microsoft.com/office/drawing/2014/main" id="{1192CC1D-F55F-4CFD-858A-D7DA384743E9}"/>
              </a:ext>
            </a:extLst>
          </p:cNvPr>
          <p:cNvPicPr>
            <a:picLocks noChangeAspect="1"/>
          </p:cNvPicPr>
          <p:nvPr/>
        </p:nvPicPr>
        <p:blipFill rotWithShape="1">
          <a:blip r:embed="rId3" cstate="print">
            <a:lum bright="70000" contrast="-70000"/>
            <a:extLst>
              <a:ext uri="{28A0092B-C50C-407E-A947-70E740481C1C}">
                <a14:useLocalDpi xmlns:a14="http://schemas.microsoft.com/office/drawing/2010/main"/>
              </a:ext>
            </a:extLst>
          </a:blip>
          <a:srcRect t="34415" b="34415"/>
          <a:stretch/>
        </p:blipFill>
        <p:spPr>
          <a:xfrm>
            <a:off x="2410550" y="2960756"/>
            <a:ext cx="1040434" cy="174398"/>
          </a:xfrm>
          <a:prstGeom prst="rect">
            <a:avLst/>
          </a:prstGeom>
        </p:spPr>
      </p:pic>
    </p:spTree>
    <p:extLst>
      <p:ext uri="{BB962C8B-B14F-4D97-AF65-F5344CB8AC3E}">
        <p14:creationId xmlns:p14="http://schemas.microsoft.com/office/powerpoint/2010/main" val="933941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 Prevent outages through </a:t>
            </a:r>
            <a:br>
              <a:rPr lang="en-US" dirty="0"/>
            </a:br>
            <a:r>
              <a:rPr lang="en-US" dirty="0"/>
              <a:t>automated ticketing</a:t>
            </a:r>
            <a:endParaRPr lang="en-IN" sz="1800" dirty="0"/>
          </a:p>
        </p:txBody>
      </p:sp>
      <p:sp>
        <p:nvSpPr>
          <p:cNvPr id="424" name="TextBox 423">
            <a:extLst>
              <a:ext uri="{FF2B5EF4-FFF2-40B4-BE49-F238E27FC236}">
                <a16:creationId xmlns:a16="http://schemas.microsoft.com/office/drawing/2014/main" id="{ECCE8833-2818-4715-9F55-355D46E950E7}"/>
              </a:ext>
            </a:extLst>
          </p:cNvPr>
          <p:cNvSpPr txBox="1"/>
          <p:nvPr/>
        </p:nvSpPr>
        <p:spPr>
          <a:xfrm>
            <a:off x="553316" y="1829147"/>
            <a:ext cx="3865322" cy="542866"/>
          </a:xfrm>
          <a:prstGeom prst="roundRect">
            <a:avLst>
              <a:gd name="adj" fmla="val 50000"/>
            </a:avLst>
          </a:prstGeom>
          <a:solidFill>
            <a:schemeClr val="tx2"/>
          </a:solidFill>
        </p:spPr>
        <p:txBody>
          <a:bodyPr wrap="square" tIns="144000" anchor="ctr">
            <a:noAutofit/>
          </a:bodyPr>
          <a:lstStyle/>
          <a:p>
            <a:pPr algn="ctr"/>
            <a:r>
              <a:rPr lang="en-US" sz="1100" b="1" dirty="0">
                <a:solidFill>
                  <a:schemeClr val="bg2"/>
                </a:solidFill>
                <a:latin typeface="+mj-lt"/>
              </a:rPr>
              <a:t>Manage a large number of machine-generated anomalies through automated ticketing</a:t>
            </a:r>
          </a:p>
        </p:txBody>
      </p:sp>
      <p:sp>
        <p:nvSpPr>
          <p:cNvPr id="425" name="TextBox 424">
            <a:extLst>
              <a:ext uri="{FF2B5EF4-FFF2-40B4-BE49-F238E27FC236}">
                <a16:creationId xmlns:a16="http://schemas.microsoft.com/office/drawing/2014/main" id="{A4033E93-137D-41E7-A82D-C8BB5C2F8771}"/>
              </a:ext>
            </a:extLst>
          </p:cNvPr>
          <p:cNvSpPr txBox="1"/>
          <p:nvPr/>
        </p:nvSpPr>
        <p:spPr>
          <a:xfrm>
            <a:off x="4783378" y="1829147"/>
            <a:ext cx="3865322" cy="542866"/>
          </a:xfrm>
          <a:prstGeom prst="roundRect">
            <a:avLst>
              <a:gd name="adj" fmla="val 50000"/>
            </a:avLst>
          </a:prstGeom>
          <a:solidFill>
            <a:schemeClr val="accent2"/>
          </a:solidFill>
        </p:spPr>
        <p:txBody>
          <a:bodyPr wrap="square" tIns="144000" anchor="ctr">
            <a:noAutofit/>
          </a:bodyPr>
          <a:lstStyle/>
          <a:p>
            <a:pPr algn="ctr"/>
            <a:r>
              <a:rPr lang="en-US" sz="1100" b="1" dirty="0">
                <a:solidFill>
                  <a:schemeClr val="bg2"/>
                </a:solidFill>
                <a:latin typeface="+mj-lt"/>
              </a:rPr>
              <a:t>Optimize the staff and other critical resources through intelligent incident assignment and prioritization</a:t>
            </a:r>
          </a:p>
        </p:txBody>
      </p:sp>
      <p:sp>
        <p:nvSpPr>
          <p:cNvPr id="426" name="Oval 425"/>
          <p:cNvSpPr/>
          <p:nvPr/>
        </p:nvSpPr>
        <p:spPr>
          <a:xfrm>
            <a:off x="2028777" y="1073150"/>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7" name="Oval 426"/>
          <p:cNvSpPr/>
          <p:nvPr/>
        </p:nvSpPr>
        <p:spPr>
          <a:xfrm>
            <a:off x="6258839" y="1073150"/>
            <a:ext cx="914400" cy="9144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32" name="Picture 431">
            <a:extLst>
              <a:ext uri="{FF2B5EF4-FFF2-40B4-BE49-F238E27FC236}">
                <a16:creationId xmlns:a16="http://schemas.microsoft.com/office/drawing/2014/main" id="{70C65E5B-BD28-7041-B02C-485D073FF4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937" y="1230631"/>
            <a:ext cx="640080" cy="640080"/>
          </a:xfrm>
          <a:prstGeom prst="rect">
            <a:avLst/>
          </a:prstGeom>
        </p:spPr>
      </p:pic>
      <p:pic>
        <p:nvPicPr>
          <p:cNvPr id="433" name="Picture 432"/>
          <p:cNvPicPr>
            <a:picLocks noChangeAspect="1"/>
          </p:cNvPicPr>
          <p:nvPr/>
        </p:nvPicPr>
        <p:blipFill>
          <a:blip r:embed="rId4"/>
          <a:stretch>
            <a:fillRect/>
          </a:stretch>
        </p:blipFill>
        <p:spPr>
          <a:xfrm>
            <a:off x="6395999" y="1230631"/>
            <a:ext cx="640080" cy="640080"/>
          </a:xfrm>
          <a:prstGeom prst="rect">
            <a:avLst/>
          </a:prstGeom>
        </p:spPr>
      </p:pic>
      <p:pic>
        <p:nvPicPr>
          <p:cNvPr id="434" name="Picture 433">
            <a:extLst>
              <a:ext uri="{FF2B5EF4-FFF2-40B4-BE49-F238E27FC236}">
                <a16:creationId xmlns:a16="http://schemas.microsoft.com/office/drawing/2014/main" id="{7E5BB71C-380D-8641-BAA9-6858B9E1B016}"/>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58721" y="2653941"/>
            <a:ext cx="3854512" cy="1779628"/>
          </a:xfrm>
          <a:prstGeom prst="rect">
            <a:avLst/>
          </a:prstGeom>
          <a:noFill/>
          <a:ln>
            <a:solidFill>
              <a:schemeClr val="bg1">
                <a:lumMod val="90000"/>
                <a:lumOff val="10000"/>
              </a:schemeClr>
            </a:solidFill>
          </a:ln>
        </p:spPr>
      </p:pic>
      <p:pic>
        <p:nvPicPr>
          <p:cNvPr id="435" name="Picture 434">
            <a:extLst>
              <a:ext uri="{FF2B5EF4-FFF2-40B4-BE49-F238E27FC236}">
                <a16:creationId xmlns:a16="http://schemas.microsoft.com/office/drawing/2014/main" id="{AE99C083-6609-DF41-8E2F-72F5EA45A04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4814856" y="2653941"/>
            <a:ext cx="3802367" cy="1714182"/>
          </a:xfrm>
          <a:prstGeom prst="rect">
            <a:avLst/>
          </a:prstGeom>
          <a:noFill/>
          <a:ln>
            <a:solidFill>
              <a:schemeClr val="bg1">
                <a:lumMod val="90000"/>
                <a:lumOff val="10000"/>
              </a:schemeClr>
            </a:solidFill>
          </a:ln>
        </p:spPr>
      </p:pic>
    </p:spTree>
    <p:extLst>
      <p:ext uri="{BB962C8B-B14F-4D97-AF65-F5344CB8AC3E}">
        <p14:creationId xmlns:p14="http://schemas.microsoft.com/office/powerpoint/2010/main" val="57771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42D61D5-8C08-1C4E-82D6-627978B70408}"/>
              </a:ext>
            </a:extLst>
          </p:cNvPr>
          <p:cNvGrpSpPr/>
          <p:nvPr/>
        </p:nvGrpSpPr>
        <p:grpSpPr>
          <a:xfrm>
            <a:off x="5328982" y="2286821"/>
            <a:ext cx="3780792" cy="1926193"/>
            <a:chOff x="4572000" y="2356257"/>
            <a:chExt cx="4321085" cy="2201456"/>
          </a:xfrm>
        </p:grpSpPr>
        <p:pic>
          <p:nvPicPr>
            <p:cNvPr id="16" name="Picture 15">
              <a:extLst>
                <a:ext uri="{FF2B5EF4-FFF2-40B4-BE49-F238E27FC236}">
                  <a16:creationId xmlns:a16="http://schemas.microsoft.com/office/drawing/2014/main" id="{588677D3-E9BE-BD4F-BB79-092044DCF2B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0" y="2356257"/>
              <a:ext cx="4321085" cy="2201456"/>
            </a:xfrm>
            <a:prstGeom prst="rect">
              <a:avLst/>
            </a:prstGeom>
            <a:ln w="9525">
              <a:solidFill>
                <a:schemeClr val="bg1"/>
              </a:solidFill>
            </a:ln>
          </p:spPr>
        </p:pic>
        <p:pic>
          <p:nvPicPr>
            <p:cNvPr id="17" name="Picture 16">
              <a:extLst>
                <a:ext uri="{FF2B5EF4-FFF2-40B4-BE49-F238E27FC236}">
                  <a16:creationId xmlns:a16="http://schemas.microsoft.com/office/drawing/2014/main" id="{15701711-ED40-0744-9F80-B136F905D8A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87810" y="2723650"/>
              <a:ext cx="1252792" cy="1695588"/>
            </a:xfrm>
            <a:prstGeom prst="rect">
              <a:avLst/>
            </a:prstGeom>
            <a:ln w="9525">
              <a:solidFill>
                <a:schemeClr val="bg1"/>
              </a:solidFill>
            </a:ln>
          </p:spPr>
        </p:pic>
      </p:grpSp>
      <p:pic>
        <p:nvPicPr>
          <p:cNvPr id="18" name="Picture 17">
            <a:extLst>
              <a:ext uri="{FF2B5EF4-FFF2-40B4-BE49-F238E27FC236}">
                <a16:creationId xmlns:a16="http://schemas.microsoft.com/office/drawing/2014/main" id="{74EA07A9-C5AC-3645-BF35-736DA5D0566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830484" y="1404144"/>
            <a:ext cx="4068692" cy="1983937"/>
          </a:xfrm>
          <a:prstGeom prst="rect">
            <a:avLst/>
          </a:prstGeom>
          <a:ln w="9525">
            <a:solidFill>
              <a:schemeClr val="bg1"/>
            </a:solidFill>
          </a:ln>
        </p:spPr>
      </p:pic>
      <p:sp>
        <p:nvSpPr>
          <p:cNvPr id="2" name="Title 1"/>
          <p:cNvSpPr>
            <a:spLocks noGrp="1"/>
          </p:cNvSpPr>
          <p:nvPr>
            <p:ph type="title"/>
          </p:nvPr>
        </p:nvSpPr>
        <p:spPr/>
        <p:txBody>
          <a:bodyPr/>
          <a:lstStyle/>
          <a:p>
            <a:r>
              <a:rPr lang="en-US" dirty="0"/>
              <a:t>Use case 2: Monitor incident trends and </a:t>
            </a:r>
            <a:br>
              <a:rPr lang="en-US" dirty="0"/>
            </a:br>
            <a:r>
              <a:rPr lang="en-US" dirty="0"/>
              <a:t>track SLAs</a:t>
            </a:r>
            <a:endParaRPr lang="en-IN" sz="1800" dirty="0"/>
          </a:p>
        </p:txBody>
      </p:sp>
      <p:sp>
        <p:nvSpPr>
          <p:cNvPr id="11" name="Round Same Side Corner Rectangle 10">
            <a:extLst>
              <a:ext uri="{FF2B5EF4-FFF2-40B4-BE49-F238E27FC236}">
                <a16:creationId xmlns:a16="http://schemas.microsoft.com/office/drawing/2014/main" id="{D0D982C0-48EA-7549-9C30-34735FAE1B06}"/>
              </a:ext>
            </a:extLst>
          </p:cNvPr>
          <p:cNvSpPr/>
          <p:nvPr/>
        </p:nvSpPr>
        <p:spPr>
          <a:xfrm rot="5400000">
            <a:off x="1390272" y="-38588"/>
            <a:ext cx="960876" cy="3741423"/>
          </a:xfrm>
          <a:prstGeom prst="round2SameRect">
            <a:avLst>
              <a:gd name="adj1" fmla="val 50000"/>
              <a:gd name="adj2"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dirty="0">
                <a:solidFill>
                  <a:schemeClr val="bg1"/>
                </a:solidFill>
              </a:rPr>
              <a:t>Get an out-of-the-box incident dashboard to monitor incident trends</a:t>
            </a:r>
          </a:p>
        </p:txBody>
      </p:sp>
      <p:sp>
        <p:nvSpPr>
          <p:cNvPr id="12" name="Round Same Side Corner Rectangle 11">
            <a:extLst>
              <a:ext uri="{FF2B5EF4-FFF2-40B4-BE49-F238E27FC236}">
                <a16:creationId xmlns:a16="http://schemas.microsoft.com/office/drawing/2014/main" id="{175F22A9-8DE9-964E-8ACA-EED332B16997}"/>
              </a:ext>
            </a:extLst>
          </p:cNvPr>
          <p:cNvSpPr/>
          <p:nvPr/>
        </p:nvSpPr>
        <p:spPr>
          <a:xfrm rot="5400000">
            <a:off x="1390271" y="1025682"/>
            <a:ext cx="960876" cy="3741421"/>
          </a:xfrm>
          <a:prstGeom prst="round2SameRect">
            <a:avLst>
              <a:gd name="adj1" fmla="val 50000"/>
              <a:gd name="adj2"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dirty="0">
                <a:solidFill>
                  <a:schemeClr val="bg1"/>
                </a:solidFill>
              </a:rPr>
              <a:t>Create custom reports to</a:t>
            </a:r>
            <a:br>
              <a:rPr lang="en-US" sz="1400" dirty="0">
                <a:solidFill>
                  <a:schemeClr val="bg1"/>
                </a:solidFill>
              </a:rPr>
            </a:br>
            <a:r>
              <a:rPr lang="en-US" sz="1400" dirty="0">
                <a:solidFill>
                  <a:schemeClr val="bg1"/>
                </a:solidFill>
              </a:rPr>
              <a:t>track and report SLA adherence </a:t>
            </a:r>
          </a:p>
        </p:txBody>
      </p:sp>
      <p:sp>
        <p:nvSpPr>
          <p:cNvPr id="13" name="Round Same Side Corner Rectangle 12">
            <a:extLst>
              <a:ext uri="{FF2B5EF4-FFF2-40B4-BE49-F238E27FC236}">
                <a16:creationId xmlns:a16="http://schemas.microsoft.com/office/drawing/2014/main" id="{082D07EF-1A04-6346-85BD-28722A28D674}"/>
              </a:ext>
            </a:extLst>
          </p:cNvPr>
          <p:cNvSpPr/>
          <p:nvPr/>
        </p:nvSpPr>
        <p:spPr>
          <a:xfrm rot="5400000">
            <a:off x="1390271" y="2089951"/>
            <a:ext cx="960876" cy="3741421"/>
          </a:xfrm>
          <a:prstGeom prst="round2SameRect">
            <a:avLst>
              <a:gd name="adj1" fmla="val 50000"/>
              <a:gd name="adj2" fmla="val 0"/>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91440" rIns="91440" bIns="548640" numCol="1" spcCol="0" rtlCol="0" fromWordArt="0" anchor="ctr" anchorCtr="0" forceAA="0" compatLnSpc="1">
            <a:prstTxWarp prst="textNoShape">
              <a:avLst/>
            </a:prstTxWarp>
            <a:noAutofit/>
          </a:bodyPr>
          <a:lstStyle/>
          <a:p>
            <a:r>
              <a:rPr lang="en-US" sz="1400" dirty="0">
                <a:solidFill>
                  <a:schemeClr val="bg1"/>
                </a:solidFill>
              </a:rPr>
              <a:t>Receive notifications on any channel (email, </a:t>
            </a:r>
            <a:r>
              <a:rPr lang="en-US" sz="1400" dirty="0" err="1">
                <a:solidFill>
                  <a:schemeClr val="bg1"/>
                </a:solidFill>
              </a:rPr>
              <a:t>Webex</a:t>
            </a:r>
            <a:r>
              <a:rPr lang="en-US" sz="1400" dirty="0">
                <a:solidFill>
                  <a:schemeClr val="bg1"/>
                </a:solidFill>
              </a:rPr>
              <a:t>®, Slack)</a:t>
            </a:r>
          </a:p>
        </p:txBody>
      </p:sp>
      <p:grpSp>
        <p:nvGrpSpPr>
          <p:cNvPr id="5" name="Group 4"/>
          <p:cNvGrpSpPr/>
          <p:nvPr/>
        </p:nvGrpSpPr>
        <p:grpSpPr>
          <a:xfrm>
            <a:off x="3987056" y="1142998"/>
            <a:ext cx="6099463" cy="3499937"/>
            <a:chOff x="3987056" y="1142998"/>
            <a:chExt cx="6099463" cy="3499937"/>
          </a:xfrm>
        </p:grpSpPr>
        <p:pic>
          <p:nvPicPr>
            <p:cNvPr id="14" name="Picture 13">
              <a:extLst>
                <a:ext uri="{FF2B5EF4-FFF2-40B4-BE49-F238E27FC236}">
                  <a16:creationId xmlns:a16="http://schemas.microsoft.com/office/drawing/2014/main" id="{BE7A735A-7FF3-1B43-9091-37290518FA23}"/>
                </a:ext>
              </a:extLst>
            </p:cNvPr>
            <p:cNvPicPr>
              <a:picLocks noChangeAspect="1"/>
            </p:cNvPicPr>
            <p:nvPr/>
          </p:nvPicPr>
          <p:blipFill rotWithShape="1">
            <a:blip r:embed="rId5" cstate="email">
              <a:extLst>
                <a:ext uri="{28A0092B-C50C-407E-A947-70E740481C1C}">
                  <a14:useLocalDpi xmlns:a14="http://schemas.microsoft.com/office/drawing/2010/main"/>
                </a:ext>
              </a:extLst>
            </a:blip>
            <a:stretch/>
          </p:blipFill>
          <p:spPr>
            <a:xfrm>
              <a:off x="3987056" y="1174419"/>
              <a:ext cx="6099463" cy="3468516"/>
            </a:xfrm>
            <a:prstGeom prst="rect">
              <a:avLst/>
            </a:prstGeom>
            <a:noFill/>
            <a:ln>
              <a:noFill/>
            </a:ln>
          </p:spPr>
        </p:pic>
        <p:sp>
          <p:nvSpPr>
            <p:cNvPr id="4" name="Rectangle 3"/>
            <p:cNvSpPr/>
            <p:nvPr/>
          </p:nvSpPr>
          <p:spPr>
            <a:xfrm>
              <a:off x="4556991" y="1293020"/>
              <a:ext cx="70259" cy="3148080"/>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p:cNvSpPr/>
            <p:nvPr/>
          </p:nvSpPr>
          <p:spPr>
            <a:xfrm rot="16200000">
              <a:off x="6873315" y="-1053541"/>
              <a:ext cx="74147" cy="4467226"/>
            </a:xfrm>
            <a:prstGeom prst="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rot="2443640">
              <a:off x="4620273" y="1169992"/>
              <a:ext cx="46464"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ounded Rectangle 24"/>
            <p:cNvSpPr/>
            <p:nvPr/>
          </p:nvSpPr>
          <p:spPr>
            <a:xfrm rot="4420729">
              <a:off x="4695747" y="1115403"/>
              <a:ext cx="45719" cy="175924"/>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ounded Rectangle 25"/>
            <p:cNvSpPr/>
            <p:nvPr/>
          </p:nvSpPr>
          <p:spPr>
            <a:xfrm rot="1214921">
              <a:off x="4595675" y="1219689"/>
              <a:ext cx="45719" cy="171682"/>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ounded Rectangle 26"/>
            <p:cNvSpPr/>
            <p:nvPr/>
          </p:nvSpPr>
          <p:spPr>
            <a:xfrm rot="3692521">
              <a:off x="4685796" y="1100444"/>
              <a:ext cx="45719" cy="204508"/>
            </a:xfrm>
            <a:prstGeom prst="roundRect">
              <a:avLst/>
            </a:prstGeom>
            <a:solidFill>
              <a:srgbClr val="0D274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88496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SECTOMILLISECCONVERTED" val="1"/>
  <p:tag name="MMPROD_UIDATA" val="&lt;database version=&quot;11.0&quot;&gt;&lt;object type=&quot;1&quot; unique_id=&quot;10001&quot;&gt;&lt;object type=&quot;2&quot; unique_id=&quot;10002&quot;&gt;&lt;object type=&quot;3&quot; unique_id=&quot;184152&quot;&gt;&lt;property id=&quot;20148&quot; value=&quot;5&quot;/&gt;&lt;property id=&quot;20300&quot; value=&quot;Slide 1 - &amp;quot;Please read&amp;quot;&quot;/&gt;&lt;property id=&quot;20307&quot; value=&quot;283&quot;/&gt;&lt;/object&gt;&lt;object type=&quot;3&quot; unique_id=&quot;184153&quot;&gt;&lt;property id=&quot;20148&quot; value=&quot;5&quot;/&gt;&lt;property id=&quot;20300&quot; value=&quot;Slide 5 - &amp;quot;Presentation Title Goes Here&amp;quot;&quot;/&gt;&lt;property id=&quot;20307&quot; value=&quot;257&quot;/&gt;&lt;/object&gt;&lt;object type=&quot;3&quot; unique_id=&quot;184154&quot;&gt;&lt;property id=&quot;20148&quot; value=&quot;5&quot;/&gt;&lt;property id=&quot;20300&quot; value=&quot;Slide 6 - &amp;quot;Use this slide for transitions&amp;quot;&quot;/&gt;&lt;property id=&quot;20307&quot; value=&quot;258&quot;/&gt;&lt;/object&gt;&lt;object type=&quot;3&quot; unique_id=&quot;184155&quot;&gt;&lt;property id=&quot;20148&quot; value=&quot;5&quot;/&gt;&lt;property id=&quot;20300&quot; value=&quot;Slide 7 - &amp;quot;Use this slide for transitions&amp;quot;&quot;/&gt;&lt;property id=&quot;20307&quot; value=&quot;259&quot;/&gt;&lt;/object&gt;&lt;object type=&quot;3&quot; unique_id=&quot;184156&quot;&gt;&lt;property id=&quot;20148&quot; value=&quot;5&quot;/&gt;&lt;property id=&quot;20300&quot; value=&quot;Slide 8 - &amp;quot;“Design is the silent  ambassador of your brand.”&amp;quot;&quot;/&gt;&lt;property id=&quot;20307&quot; value=&quot;260&quot;/&gt;&lt;/object&gt;&lt;object type=&quot;3&quot; unique_id=&quot;184157&quot;&gt;&lt;property id=&quot;20148&quot; value=&quot;5&quot;/&gt;&lt;property id=&quot;20300&quot; value=&quot;Slide 9 - &amp;quot;“Design is the silent  ambassador of your brand.”&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3 - &amp;quot;Two-column layout&amp;quot;&quot;/&gt;&lt;property id=&quot;20307&quot; value=&quot;265&quot;/&gt;&lt;/object&gt;&lt;object type=&quot;3&quot; unique_id=&quot;184162&quot;&gt;&lt;property id=&quot;20148&quot; value=&quot;5&quot;/&gt;&lt;property id=&quot;20300&quot; value=&quot;Slide 14 - &amp;quot;This is a sample headline&amp;quot;&quot;/&gt;&lt;property id=&quot;20307&quot; value=&quot;266&quot;/&gt;&lt;/object&gt;&lt;object type=&quot;3&quot; unique_id=&quot;184163&quot;&gt;&lt;property id=&quot;20148&quot; value=&quot;5&quot;/&gt;&lt;property id=&quot;20300&quot; value=&quot;Slide 15 - &amp;quot;This is a sample headline&amp;quot;&quot;/&gt;&lt;property id=&quot;20307&quot; value=&quot;267&quot;/&gt;&lt;/object&gt;&lt;object type=&quot;3&quot; unique_id=&quot;184164&quot;&gt;&lt;property id=&quot;20148&quot; value=&quot;5&quot;/&gt;&lt;property id=&quot;20300&quot; value=&quot;Slide 16 - &amp;quot;This is a sample headline&amp;quot;&quot;/&gt;&lt;property id=&quot;20307&quot; value=&quot;268&quot;/&gt;&lt;/object&gt;&lt;object type=&quot;3&quot; unique_id=&quot;184165&quot;&gt;&lt;property id=&quot;20148&quot; value=&quot;5&quot;/&gt;&lt;property id=&quot;20300&quot; value=&quot;Slide 17 - &amp;quot;Bar charts&amp;quot;&quot;/&gt;&lt;property id=&quot;20307&quot; value=&quot;269&quot;/&gt;&lt;/object&gt;&lt;object type=&quot;3&quot; unique_id=&quot;184166&quot;&gt;&lt;property id=&quot;20148&quot; value=&quot;5&quot;/&gt;&lt;property id=&quot;20300&quot; value=&quot;Slide 18 - &amp;quot;Line charts&amp;quot;&quot;/&gt;&lt;property id=&quot;20307&quot; value=&quot;270&quot;/&gt;&lt;/object&gt;&lt;object type=&quot;3&quot; unique_id=&quot;184167&quot;&gt;&lt;property id=&quot;20148&quot; value=&quot;5&quot;/&gt;&lt;property id=&quot;20300&quot; value=&quot;Slide 19 - &amp;quot;This is a sample headline&amp;quot;&quot;/&gt;&lt;property id=&quot;20307&quot; value=&quot;271&quot;/&gt;&lt;/object&gt;&lt;object type=&quot;3&quot; unique_id=&quot;184168&quot;&gt;&lt;property id=&quot;20148&quot; value=&quot;5&quot;/&gt;&lt;property id=&quot;20300&quot; value=&quot;Slide 20 - &amp;quot;Slide title&amp;quot;&quot;/&gt;&lt;property id=&quot;20307&quot; value=&quot;272&quot;/&gt;&lt;/object&gt;&lt;object type=&quot;3&quot; unique_id=&quot;184169&quot;&gt;&lt;property id=&quot;20148&quot; value=&quot;5&quot;/&gt;&lt;property id=&quot;20300&quot; value=&quot;Slide 21 - &amp;quot;Use this layout when pairing words with a picture.&amp;quot;&quot;/&gt;&lt;property id=&quot;20307&quot; value=&quot;273&quot;/&gt;&lt;/object&gt;&lt;object type=&quot;3&quot; unique_id=&quot;184170&quot;&gt;&lt;property id=&quot;20148&quot; value=&quot;5&quot;/&gt;&lt;property id=&quot;20300&quot; value=&quot;Slide 22 - &amp;quot;Use this layout when pairing words with a picture.&amp;quot;&quot;/&gt;&lt;property id=&quot;20307&quot; value=&quot;274&quot;/&gt;&lt;/object&gt;&lt;object type=&quot;3&quot; unique_id=&quot;184171&quot;&gt;&lt;property id=&quot;20148&quot; value=&quot;5&quot;/&gt;&lt;property id=&quot;20300&quot; value=&quot;Slide 23&quot;/&gt;&lt;property id=&quot;20307&quot; value=&quot;275&quot;/&gt;&lt;/object&gt;&lt;object type=&quot;3&quot; unique_id=&quot;184172&quot;&gt;&lt;property id=&quot;20148&quot; value=&quot;5&quot;/&gt;&lt;property id=&quot;20300&quot; value=&quot;Slide 24 - &amp;quot;Best practices&amp;quot;&quot;/&gt;&lt;property id=&quot;20307&quot; value=&quot;276&quot;/&gt;&lt;/object&gt;&lt;object type=&quot;3&quot; unique_id=&quot;184173&quot;&gt;&lt;property id=&quot;20148&quot; value=&quot;5&quot;/&gt;&lt;property id=&quot;20300&quot; value=&quot;Slide 25 - &amp;quot;Color palette&amp;quot;&quot;/&gt;&lt;property id=&quot;20307&quot; value=&quot;277&quot;/&gt;&lt;/object&gt;&lt;object type=&quot;3&quot; unique_id=&quot;184174&quot;&gt;&lt;property id=&quot;20148&quot; value=&quot;5&quot;/&gt;&lt;property id=&quot;20300&quot; value=&quot;Slide 26 - &amp;quot;Only use the themes provided&amp;quot;&quot;/&gt;&lt;property id=&quot;20307&quot; value=&quot;278&quot;/&gt;&lt;/object&gt;&lt;object type=&quot;3&quot; unique_id=&quot;184175&quot;&gt;&lt;property id=&quot;20148&quot; value=&quot;5&quot;/&gt;&lt;property id=&quot;20300&quot; value=&quot;Slide 26 - &amp;quot;Color themes&amp;quot;&quot;/&gt;&lt;property id=&quot;20307&quot; value=&quot;279&quot;/&gt;&lt;/object&gt;&lt;object type=&quot;3&quot; unique_id=&quot;184176&quot;&gt;&lt;property id=&quot;20148&quot; value=&quot;5&quot;/&gt;&lt;property id=&quot;20300&quot; value=&quot;Slide 27 - &amp;quot;Seven tips for better presentations&amp;quot;&quot;/&gt;&lt;property id=&quot;20307&quot; value=&quot;280&quot;/&gt;&lt;/object&gt;&lt;object type=&quot;3&quot; unique_id=&quot;184178&quot;&gt;&lt;property id=&quot;20148&quot; value=&quot;5&quot;/&gt;&lt;property id=&quot;20300&quot; value=&quot;Slide 28&quot;/&gt;&lt;property id=&quot;20307&quot; value=&quot;282&quot;/&gt;&lt;/object&gt;&lt;object type=&quot;3&quot; unique_id=&quot;198815&quot;&gt;&lt;property id=&quot;20148&quot; value=&quot;5&quot;/&gt;&lt;property id=&quot;20300&quot; value=&quot;Slide 2 - &amp;quot;Everyone is responsible for security&amp;quot;&quot;/&gt;&lt;property id=&quot;20307&quot; value=&quot;286&quot;/&gt;&lt;/object&gt;&lt;object type=&quot;3&quot; unique_id=&quot;198816&quot;&gt;&lt;property id=&quot;20148&quot; value=&quot;5&quot;/&gt;&lt;property id=&quot;20300&quot; value=&quot;Slide 3 - &amp;quot;Please read&amp;quot;&quot;/&gt;&lt;property id=&quot;20307&quot; value=&quot;287&quot;/&gt;&lt;/object&gt;&lt;object type=&quot;3&quot; unique_id=&quot;198998&quot;&gt;&lt;property id=&quot;20148&quot; value=&quot;5&quot;/&gt;&lt;property id=&quot;20300&quot; value=&quot;Slide 4 - &amp;quot;Color themes&amp;quot;&quot;/&gt;&lt;property id=&quot;20307&quot; value=&quot;288&quot;/&gt;&lt;/object&gt;&lt;/object&gt;&lt;object type=&quot;8&quot; unique_id=&quot;10268&quot;&gt;&lt;/object&gt;&lt;/object&gt;&lt;/database&gt;"/>
</p:tagLst>
</file>

<file path=ppt/theme/theme1.xml><?xml version="1.0" encoding="utf-8"?>
<a:theme xmlns:a="http://schemas.openxmlformats.org/drawingml/2006/main" name="Blue theme 2015 16x9">
  <a:themeElements>
    <a:clrScheme name="Custom 113">
      <a:dk1>
        <a:srgbClr val="FFFFFF"/>
      </a:dk1>
      <a:lt1>
        <a:srgbClr val="0D274D"/>
      </a:lt1>
      <a:dk2>
        <a:srgbClr val="00BCEB"/>
      </a:dk2>
      <a:lt2>
        <a:srgbClr val="0D274D"/>
      </a:lt2>
      <a:accent1>
        <a:srgbClr val="00BCEB"/>
      </a:accent1>
      <a:accent2>
        <a:srgbClr val="74BF4B"/>
      </a:accent2>
      <a:accent3>
        <a:srgbClr val="B4E2F6"/>
      </a:accent3>
      <a:accent4>
        <a:srgbClr val="9E9EA2"/>
      </a:accent4>
      <a:accent5>
        <a:srgbClr val="FBAB2C"/>
      </a:accent5>
      <a:accent6>
        <a:srgbClr val="E3241B"/>
      </a:accent6>
      <a:hlink>
        <a:srgbClr val="00BCEB"/>
      </a:hlink>
      <a:folHlink>
        <a:srgbClr val="008CB0"/>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71697</TotalTime>
  <Words>1280</Words>
  <Application>Microsoft Office PowerPoint</Application>
  <PresentationFormat>On-screen Show (16:9)</PresentationFormat>
  <Paragraphs>174</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CiscoSansTT ExtraLight</vt:lpstr>
      <vt:lpstr>Blue theme 2015 16x9</vt:lpstr>
      <vt:lpstr>Nexus® Dashboard,  ND Insights Integrations  and Apps</vt:lpstr>
      <vt:lpstr>PowerPoint Presentation</vt:lpstr>
      <vt:lpstr>NOW Platform – break down IT silos  Extend concept of services to operations </vt:lpstr>
      <vt:lpstr>Network team’s service and operations management challenges</vt:lpstr>
      <vt:lpstr>Cisco Nexus Dashboard and ServiceNow: Better together Inventory management, network service automation, and incident management </vt:lpstr>
      <vt:lpstr>Nexus Dashboard Insights ServiceNow integration</vt:lpstr>
      <vt:lpstr>ServiceNow Apps on Nexus Dashboard</vt:lpstr>
      <vt:lpstr>Use case 1: Prevent outages through  automated ticketing</vt:lpstr>
      <vt:lpstr>Use case 2: Monitor incident trends and  track SLAs</vt:lpstr>
      <vt:lpstr>Use case 3: Nexus Dashboard Insights incident lifecycle management on ServiceNow</vt:lpstr>
      <vt:lpstr>Use case 4: Incident management on  Nexus Dashboard</vt:lpstr>
      <vt:lpstr>Demo</vt:lpstr>
      <vt:lpstr>PowerPoint Presentation</vt:lpstr>
      <vt:lpstr>Cisco Nexus Dashboard and Splunk: Better together Custom KPIs and dashboards, troubleshooting and alerting automation, and cross-tier correlations</vt:lpstr>
      <vt:lpstr>Nexus Dashboard Insights roadmap Splunk integration</vt:lpstr>
      <vt:lpstr>Use case: Real-time and historical monitoring</vt:lpstr>
      <vt:lpstr>Use case: Accelerate troubleshooting with  cross-tier correlations and custom KPIs</vt:lpstr>
      <vt:lpstr>Alerting automation and continuous compliance</vt:lpstr>
      <vt:lpstr>Demo</vt:lpstr>
      <vt:lpstr>Summary and next steps</vt:lpstr>
      <vt:lpstr>PowerPoint Presentation</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Keerthana Thennarasu -X (kthennar - RR DONNELLEY &amp; SONS CO at Cisco)</cp:lastModifiedBy>
  <cp:revision>932</cp:revision>
  <cp:lastPrinted>2016-04-29T20:31:14Z</cp:lastPrinted>
  <dcterms:created xsi:type="dcterms:W3CDTF">2014-07-09T19:55:36Z</dcterms:created>
  <dcterms:modified xsi:type="dcterms:W3CDTF">2021-10-04T11:37:21Z</dcterms:modified>
</cp:coreProperties>
</file>