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26"/>
  </p:notesMasterIdLst>
  <p:sldIdLst>
    <p:sldId id="256" r:id="rId2"/>
    <p:sldId id="259" r:id="rId3"/>
    <p:sldId id="260" r:id="rId4"/>
    <p:sldId id="263" r:id="rId5"/>
    <p:sldId id="264" r:id="rId6"/>
    <p:sldId id="268" r:id="rId7"/>
    <p:sldId id="282" r:id="rId8"/>
    <p:sldId id="266" r:id="rId9"/>
    <p:sldId id="283" r:id="rId10"/>
    <p:sldId id="267" r:id="rId11"/>
    <p:sldId id="273" r:id="rId12"/>
    <p:sldId id="272" r:id="rId13"/>
    <p:sldId id="280" r:id="rId14"/>
    <p:sldId id="269" r:id="rId15"/>
    <p:sldId id="284" r:id="rId16"/>
    <p:sldId id="276" r:id="rId17"/>
    <p:sldId id="287" r:id="rId18"/>
    <p:sldId id="278" r:id="rId19"/>
    <p:sldId id="279" r:id="rId20"/>
    <p:sldId id="275" r:id="rId21"/>
    <p:sldId id="281" r:id="rId22"/>
    <p:sldId id="286" r:id="rId23"/>
    <p:sldId id="265" r:id="rId24"/>
    <p:sldId id="28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24585F-0A1C-2C46-E9D9-481815B2D5D6}" v="6" dt="2025-02-27T11:02:36.334"/>
    <p1510:client id="{418F28EA-7680-EE77-5E34-4B47F6C0E7D4}" v="1" dt="2025-02-27T11:25:06.402"/>
    <p1510:client id="{57871DF1-D0D4-2B14-18CE-9505EB9B2E35}" v="165" dt="2025-02-26T19:38:36.651"/>
    <p1510:client id="{B6FBD13F-6821-BF4B-3F67-8425B0A2545A}" v="109" dt="2025-02-26T19:56:16.616"/>
    <p1510:client id="{DE85634C-59D6-46B0-92AC-E022034F7E7F}" v="681" dt="2025-02-27T13:28:50.907"/>
    <p1510:client id="{EC592C1E-C961-250C-269F-C79C8EE92ED7}" v="734" dt="2025-02-26T20:07:51.9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DE57F8-AC7B-4593-BFD2-4BD6E8D902CE}" type="datetimeFigureOut">
              <a:rPr lang="en-GB" smtClean="0"/>
              <a:t>06/06/2025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18A4F-AAE4-45AE-B963-C39A08DE5CB3}" type="slidenum">
              <a:rPr lang="en-GB" smtClean="0"/>
              <a:t>‹#›</a:t>
            </a:fld>
            <a:endParaRPr lang="en-GB"/>
          </a:p>
        </p:txBody>
      </p:sp>
    </p:spTree>
    <p:extLst>
      <p:ext uri="{BB962C8B-B14F-4D97-AF65-F5344CB8AC3E}">
        <p14:creationId xmlns:p14="http://schemas.microsoft.com/office/powerpoint/2010/main" val="1718769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a:t>Step 1: Define Research Scope</a:t>
            </a:r>
            <a:r>
              <a:rPr lang="en-GB"/>
              <a:t>. Focus on arrhythmia detection, domain adaptation in machine learning, and high-G physiological effects.</a:t>
            </a:r>
          </a:p>
          <a:p>
            <a:r>
              <a:rPr lang="en-GB" b="1"/>
              <a:t>Step 2: Search Strategies. </a:t>
            </a:r>
            <a:r>
              <a:rPr lang="en-GB"/>
              <a:t>Used databases like Google Scholar, IEEE Xplore, and PubMed. Keywords: ECG classification, fighter pilot physiology, arrhythmia detection, domain adaptation in machine learning.</a:t>
            </a:r>
          </a:p>
          <a:p>
            <a:r>
              <a:rPr lang="en-GB" b="1"/>
              <a:t>Step 3: Evaluate Sources.</a:t>
            </a:r>
            <a:r>
              <a:rPr lang="en-GB"/>
              <a:t> Prioritized peer-reviewed papers with real-world ECG datasets and cross-domain testing.</a:t>
            </a:r>
          </a:p>
          <a:p>
            <a:r>
              <a:rPr lang="en-GB" b="1"/>
              <a:t>Step 4: </a:t>
            </a:r>
            <a:r>
              <a:rPr lang="en-GB" b="1" err="1"/>
              <a:t>Analyze</a:t>
            </a:r>
            <a:r>
              <a:rPr lang="en-GB" b="1"/>
              <a:t> Findings.</a:t>
            </a:r>
            <a:r>
              <a:rPr lang="en-GB"/>
              <a:t> Compared traditional models (Random Forests) with more robust classifiers (SVCs).</a:t>
            </a:r>
          </a:p>
        </p:txBody>
      </p:sp>
      <p:sp>
        <p:nvSpPr>
          <p:cNvPr id="4" name="Slide Number Placeholder 3"/>
          <p:cNvSpPr>
            <a:spLocks noGrp="1"/>
          </p:cNvSpPr>
          <p:nvPr>
            <p:ph type="sldNum" sz="quarter" idx="5"/>
          </p:nvPr>
        </p:nvSpPr>
        <p:spPr/>
        <p:txBody>
          <a:bodyPr/>
          <a:lstStyle/>
          <a:p>
            <a:fld id="{46B18A4F-AAE4-45AE-B963-C39A08DE5CB3}" type="slidenum">
              <a:rPr lang="en-GB" smtClean="0"/>
              <a:t>5</a:t>
            </a:fld>
            <a:endParaRPr lang="en-GB"/>
          </a:p>
        </p:txBody>
      </p:sp>
    </p:spTree>
    <p:extLst>
      <p:ext uri="{BB962C8B-B14F-4D97-AF65-F5344CB8AC3E}">
        <p14:creationId xmlns:p14="http://schemas.microsoft.com/office/powerpoint/2010/main" val="300148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Extensive </a:t>
            </a:r>
            <a:r>
              <a:rPr lang="en-US" err="1">
                <a:latin typeface="Calibri"/>
                <a:ea typeface="Calibri"/>
                <a:cs typeface="Calibri"/>
              </a:rPr>
              <a:t>syntetis</a:t>
            </a:r>
            <a:r>
              <a:rPr lang="en-US">
                <a:latin typeface="Calibri"/>
                <a:ea typeface="Calibri"/>
                <a:cs typeface="Calibri"/>
              </a:rPr>
              <a:t> of AI applications in arrhythmia detection &amp; emphasizes the potential of AI to improve diagnostic accuracy</a:t>
            </a:r>
          </a:p>
          <a:p>
            <a:r>
              <a:rPr lang="en-US" err="1">
                <a:latin typeface="Calibri"/>
                <a:ea typeface="Calibri"/>
                <a:cs typeface="Calibri"/>
              </a:rPr>
              <a:t>SHortcomings</a:t>
            </a:r>
            <a:r>
              <a:rPr lang="en-US">
                <a:latin typeface="Calibri"/>
                <a:ea typeface="Calibri"/>
                <a:cs typeface="Calibri"/>
              </a:rPr>
              <a:t>: focus on controlled settings ; limited discussion on generalization</a:t>
            </a:r>
          </a:p>
        </p:txBody>
      </p:sp>
      <p:sp>
        <p:nvSpPr>
          <p:cNvPr id="4" name="Slide Number Placeholder 3"/>
          <p:cNvSpPr>
            <a:spLocks noGrp="1"/>
          </p:cNvSpPr>
          <p:nvPr>
            <p:ph type="sldNum" sz="quarter" idx="5"/>
          </p:nvPr>
        </p:nvSpPr>
        <p:spPr/>
        <p:txBody>
          <a:bodyPr/>
          <a:lstStyle/>
          <a:p>
            <a:fld id="{46B18A4F-AAE4-45AE-B963-C39A08DE5CB3}" type="slidenum">
              <a:rPr lang="en-GB" smtClean="0"/>
              <a:t>15</a:t>
            </a:fld>
            <a:endParaRPr lang="en-GB"/>
          </a:p>
        </p:txBody>
      </p:sp>
    </p:spTree>
    <p:extLst>
      <p:ext uri="{BB962C8B-B14F-4D97-AF65-F5344CB8AC3E}">
        <p14:creationId xmlns:p14="http://schemas.microsoft.com/office/powerpoint/2010/main" val="11069125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Detailed comparison of algorithmic </a:t>
            </a:r>
            <a:r>
              <a:rPr lang="en-US" err="1">
                <a:latin typeface="Calibri"/>
                <a:ea typeface="Calibri"/>
                <a:cs typeface="Calibri"/>
              </a:rPr>
              <a:t>approaces</a:t>
            </a:r>
            <a:r>
              <a:rPr lang="en-US">
                <a:latin typeface="Calibri"/>
                <a:ea typeface="Calibri"/>
                <a:cs typeface="Calibri"/>
              </a:rPr>
              <a:t> ; identifies </a:t>
            </a:r>
            <a:r>
              <a:rPr lang="en-US" err="1">
                <a:latin typeface="Calibri"/>
                <a:ea typeface="Calibri"/>
                <a:cs typeface="Calibri"/>
              </a:rPr>
              <a:t>strenghts</a:t>
            </a:r>
            <a:r>
              <a:rPr lang="en-US">
                <a:latin typeface="Calibri"/>
                <a:ea typeface="Calibri"/>
                <a:cs typeface="Calibri"/>
              </a:rPr>
              <a:t> of hybrid models</a:t>
            </a:r>
          </a:p>
          <a:p>
            <a:r>
              <a:rPr lang="en-US">
                <a:latin typeface="Calibri"/>
                <a:ea typeface="Calibri"/>
                <a:cs typeface="Calibri"/>
              </a:rPr>
              <a:t>SH: reliance on public datasets (don t encompass the variability in real-world scenarios) ; lack of focus on adaptability for different sensor types</a:t>
            </a:r>
          </a:p>
        </p:txBody>
      </p:sp>
      <p:sp>
        <p:nvSpPr>
          <p:cNvPr id="4" name="Slide Number Placeholder 3"/>
          <p:cNvSpPr>
            <a:spLocks noGrp="1"/>
          </p:cNvSpPr>
          <p:nvPr>
            <p:ph type="sldNum" sz="quarter" idx="5"/>
          </p:nvPr>
        </p:nvSpPr>
        <p:spPr/>
        <p:txBody>
          <a:bodyPr/>
          <a:lstStyle/>
          <a:p>
            <a:fld id="{46B18A4F-AAE4-45AE-B963-C39A08DE5CB3}" type="slidenum">
              <a:rPr lang="en-GB" smtClean="0"/>
              <a:t>17</a:t>
            </a:fld>
            <a:endParaRPr lang="en-GB"/>
          </a:p>
        </p:txBody>
      </p:sp>
    </p:spTree>
    <p:extLst>
      <p:ext uri="{BB962C8B-B14F-4D97-AF65-F5344CB8AC3E}">
        <p14:creationId xmlns:p14="http://schemas.microsoft.com/office/powerpoint/2010/main" val="36208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3239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5407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014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5579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7446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92161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12211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65178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64551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00944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97475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94382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88" r:id="rId6"/>
    <p:sldLayoutId id="2147483684" r:id="rId7"/>
    <p:sldLayoutId id="2147483685" r:id="rId8"/>
    <p:sldLayoutId id="2147483686" r:id="rId9"/>
    <p:sldLayoutId id="2147483687" r:id="rId10"/>
    <p:sldLayoutId id="214748368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16/j.cosrev.2024.100719"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www.researchgate.net/publication/11942146_Cardiac_arrhythmias_in_F-16_pilots_during_aerial_combat_maneuvers_ACMS_A_descriptive_study_focused_on_G-level_acceleratio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4" name="Picture 3">
            <a:extLst>
              <a:ext uri="{FF2B5EF4-FFF2-40B4-BE49-F238E27FC236}">
                <a16:creationId xmlns:a16="http://schemas.microsoft.com/office/drawing/2014/main" id="{4CD44BC5-2017-482F-67B4-C58371C6F403}"/>
              </a:ext>
            </a:extLst>
          </p:cNvPr>
          <p:cNvPicPr>
            <a:picLocks noChangeAspect="1"/>
          </p:cNvPicPr>
          <p:nvPr/>
        </p:nvPicPr>
        <p:blipFill>
          <a:blip r:embed="rId2"/>
          <a:srcRect t="24891" r="-2" b="108"/>
          <a:stretch/>
        </p:blipFill>
        <p:spPr>
          <a:xfrm>
            <a:off x="1" y="10"/>
            <a:ext cx="12192000" cy="6857990"/>
          </a:xfrm>
          <a:prstGeom prst="rect">
            <a:avLst/>
          </a:prstGeom>
        </p:spPr>
      </p:pic>
      <p:sp>
        <p:nvSpPr>
          <p:cNvPr id="5" name="Rectangle 4">
            <a:extLst>
              <a:ext uri="{FF2B5EF4-FFF2-40B4-BE49-F238E27FC236}">
                <a16:creationId xmlns:a16="http://schemas.microsoft.com/office/drawing/2014/main" id="{CF32AC8F-0C11-5A94-4087-D934F6736841}"/>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4444" y="1066800"/>
            <a:ext cx="4682990" cy="4724400"/>
          </a:xfrm>
          <a:prstGeom prst="rect">
            <a:avLst/>
          </a:prstGeom>
          <a:solidFill>
            <a:schemeClr val="bg1">
              <a:alpha val="4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p:cNvSpPr>
            <a:spLocks noGrp="1"/>
          </p:cNvSpPr>
          <p:nvPr>
            <p:ph type="ctrTitle"/>
          </p:nvPr>
        </p:nvSpPr>
        <p:spPr>
          <a:xfrm>
            <a:off x="804818" y="1562101"/>
            <a:ext cx="3905203" cy="2738530"/>
          </a:xfrm>
        </p:spPr>
        <p:txBody>
          <a:bodyPr anchor="t">
            <a:normAutofit/>
          </a:bodyPr>
          <a:lstStyle/>
          <a:p>
            <a:r>
              <a:rPr lang="en-US" sz="4800"/>
              <a:t>Classifying arrhythmia in fighter pilots</a:t>
            </a:r>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0800000" flipV="1">
            <a:off x="305077" y="1063752"/>
            <a:ext cx="0" cy="4727448"/>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AD791EF9-9C95-A8E3-A0B3-8BB24333836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26CB2-BDC3-BEBE-8332-CC795F7FA9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Rectangle 4">
            <a:extLst>
              <a:ext uri="{FF2B5EF4-FFF2-40B4-BE49-F238E27FC236}">
                <a16:creationId xmlns:a16="http://schemas.microsoft.com/office/drawing/2014/main" id="{746ECEEB-0B02-95BE-DF24-5DB7DF5CDB9A}"/>
              </a:ext>
            </a:extLst>
          </p:cNvPr>
          <p:cNvSpPr/>
          <p:nvPr/>
        </p:nvSpPr>
        <p:spPr>
          <a:xfrm>
            <a:off x="2381" y="9713"/>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C5DE26-81B3-417C-49F7-EBB3F8A31EAE}"/>
              </a:ext>
            </a:extLst>
          </p:cNvPr>
          <p:cNvSpPr>
            <a:spLocks noGrp="1"/>
          </p:cNvSpPr>
          <p:nvPr>
            <p:ph type="title"/>
          </p:nvPr>
        </p:nvSpPr>
        <p:spPr>
          <a:xfrm>
            <a:off x="617993" y="740512"/>
            <a:ext cx="10748283" cy="1441776"/>
          </a:xfrm>
        </p:spPr>
        <p:txBody>
          <a:bodyPr anchor="t">
            <a:normAutofit/>
          </a:bodyPr>
          <a:lstStyle/>
          <a:p>
            <a:r>
              <a:rPr lang="en-US">
                <a:solidFill>
                  <a:srgbClr val="FFFFFF"/>
                </a:solidFill>
                <a:ea typeface="+mj-lt"/>
                <a:cs typeface="+mj-lt"/>
              </a:rPr>
              <a:t>Domain Adaptation for ECG Arrhythmia Classification</a:t>
            </a:r>
          </a:p>
        </p:txBody>
      </p:sp>
      <p:sp>
        <p:nvSpPr>
          <p:cNvPr id="3" name="Content Placeholder 2">
            <a:extLst>
              <a:ext uri="{FF2B5EF4-FFF2-40B4-BE49-F238E27FC236}">
                <a16:creationId xmlns:a16="http://schemas.microsoft.com/office/drawing/2014/main" id="{F8DEC83F-36C4-640E-E6EB-D89F99B8D3E2}"/>
              </a:ext>
            </a:extLst>
          </p:cNvPr>
          <p:cNvSpPr>
            <a:spLocks noGrp="1"/>
          </p:cNvSpPr>
          <p:nvPr>
            <p:ph idx="1"/>
          </p:nvPr>
        </p:nvSpPr>
        <p:spPr>
          <a:xfrm>
            <a:off x="614657" y="2499074"/>
            <a:ext cx="10747396" cy="4038065"/>
          </a:xfrm>
        </p:spPr>
        <p:txBody>
          <a:bodyPr vert="horz" lIns="91440" tIns="45720" rIns="91440" bIns="45720" rtlCol="0" anchor="t">
            <a:noAutofit/>
          </a:bodyPr>
          <a:lstStyle/>
          <a:p>
            <a:r>
              <a:rPr lang="en-US" sz="1200" b="1">
                <a:solidFill>
                  <a:schemeClr val="bg1"/>
                </a:solidFill>
              </a:rPr>
              <a:t>Research Question</a:t>
            </a:r>
          </a:p>
          <a:p>
            <a:r>
              <a:rPr lang="en-US" sz="1200" b="1">
                <a:solidFill>
                  <a:schemeClr val="bg1"/>
                </a:solidFill>
                <a:ea typeface="+mn-lt"/>
                <a:cs typeface="+mn-lt"/>
              </a:rPr>
              <a:t>This paper looks at how to improve ECG arrhythmia detection across different datasets using unsupervised domain adaptation. The goal is to make sure the ECG classifier works well on new datasets without needing labeled data from them.</a:t>
            </a:r>
            <a:endParaRPr lang="en-US" sz="1200" b="1">
              <a:solidFill>
                <a:schemeClr val="bg1"/>
              </a:solidFill>
            </a:endParaRPr>
          </a:p>
          <a:p>
            <a:r>
              <a:rPr lang="en-US" sz="1200" b="1">
                <a:solidFill>
                  <a:schemeClr val="bg1"/>
                </a:solidFill>
              </a:rPr>
              <a:t>Methodology</a:t>
            </a:r>
          </a:p>
          <a:p>
            <a:r>
              <a:rPr lang="en-US" sz="1200" b="1">
                <a:solidFill>
                  <a:schemeClr val="bg1"/>
                </a:solidFill>
                <a:ea typeface="+mn-lt"/>
                <a:cs typeface="+mn-lt"/>
              </a:rPr>
              <a:t>The authors created a deep learning model called Multi-path </a:t>
            </a:r>
            <a:r>
              <a:rPr lang="en-US" sz="1200" b="1" err="1">
                <a:solidFill>
                  <a:schemeClr val="bg1"/>
                </a:solidFill>
                <a:ea typeface="+mn-lt"/>
                <a:cs typeface="+mn-lt"/>
              </a:rPr>
              <a:t>Atrous</a:t>
            </a:r>
            <a:r>
              <a:rPr lang="en-US" sz="1200" b="1">
                <a:solidFill>
                  <a:schemeClr val="bg1"/>
                </a:solidFill>
                <a:ea typeface="+mn-lt"/>
                <a:cs typeface="+mn-lt"/>
              </a:rPr>
              <a:t> Convolutional Network (MACN) to classify ECG signals.</a:t>
            </a:r>
            <a:endParaRPr lang="en-US" sz="1200" b="1">
              <a:solidFill>
                <a:schemeClr val="bg1"/>
              </a:solidFill>
            </a:endParaRPr>
          </a:p>
          <a:p>
            <a:r>
              <a:rPr lang="en-US" sz="1200" b="1">
                <a:solidFill>
                  <a:schemeClr val="bg1"/>
                </a:solidFill>
                <a:ea typeface="+mn-lt"/>
                <a:cs typeface="+mn-lt"/>
              </a:rPr>
              <a:t>They introduced Cluster-aligning and Cluster-separating losses, which help the model learn patterns that work across different datasets.</a:t>
            </a:r>
            <a:endParaRPr lang="en-US" sz="1200" b="1">
              <a:solidFill>
                <a:schemeClr val="bg1"/>
              </a:solidFill>
            </a:endParaRPr>
          </a:p>
          <a:p>
            <a:r>
              <a:rPr lang="en-US" sz="1200" b="1">
                <a:solidFill>
                  <a:schemeClr val="bg1"/>
                </a:solidFill>
                <a:ea typeface="+mn-lt"/>
                <a:cs typeface="+mn-lt"/>
              </a:rPr>
              <a:t>The model was tested on the MIT-BIH Arrhythmia Database, a well-known </a:t>
            </a:r>
            <a:r>
              <a:rPr lang="en-US" sz="1600" b="1">
                <a:solidFill>
                  <a:schemeClr val="bg1"/>
                </a:solidFill>
                <a:ea typeface="+mn-lt"/>
                <a:cs typeface="+mn-lt"/>
              </a:rPr>
              <a:t>ECG</a:t>
            </a:r>
            <a:r>
              <a:rPr lang="en-US" sz="1200" b="1">
                <a:solidFill>
                  <a:schemeClr val="bg1"/>
                </a:solidFill>
                <a:ea typeface="+mn-lt"/>
                <a:cs typeface="+mn-lt"/>
              </a:rPr>
              <a:t> dataset.</a:t>
            </a:r>
            <a:endParaRPr lang="en-US" sz="1200" b="1">
              <a:solidFill>
                <a:schemeClr val="bg1"/>
              </a:solidFill>
            </a:endParaRPr>
          </a:p>
          <a:p>
            <a:r>
              <a:rPr lang="en-US" sz="1200" b="1">
                <a:solidFill>
                  <a:schemeClr val="bg1"/>
                </a:solidFill>
              </a:rPr>
              <a:t>Results</a:t>
            </a:r>
          </a:p>
          <a:p>
            <a:r>
              <a:rPr lang="en-US" sz="1200" b="1">
                <a:solidFill>
                  <a:schemeClr val="bg1"/>
                </a:solidFill>
                <a:ea typeface="+mn-lt"/>
                <a:cs typeface="+mn-lt"/>
              </a:rPr>
              <a:t>The MACN model improved accuracy when tested on new datasets without retraining.</a:t>
            </a:r>
            <a:endParaRPr lang="en-US" sz="1200" b="1">
              <a:solidFill>
                <a:schemeClr val="bg1"/>
              </a:solidFill>
            </a:endParaRPr>
          </a:p>
          <a:p>
            <a:r>
              <a:rPr lang="en-US" sz="1200" b="1">
                <a:solidFill>
                  <a:schemeClr val="bg1"/>
                </a:solidFill>
                <a:ea typeface="+mn-lt"/>
                <a:cs typeface="+mn-lt"/>
              </a:rPr>
              <a:t>The method helped transfer knowledge from one dataset to another, reducing differences between datasets.</a:t>
            </a:r>
            <a:endParaRPr lang="en-US" sz="1200" b="1">
              <a:solidFill>
                <a:schemeClr val="bg1"/>
              </a:solidFill>
            </a:endParaRPr>
          </a:p>
          <a:p>
            <a:r>
              <a:rPr lang="en-US" sz="1200" b="1">
                <a:solidFill>
                  <a:schemeClr val="bg1"/>
                </a:solidFill>
                <a:ea typeface="+mn-lt"/>
                <a:cs typeface="+mn-lt"/>
              </a:rPr>
              <a:t>The model remained reliable even when trained on controlled data and tested on real-world ECG recordings.</a:t>
            </a:r>
            <a:endParaRPr lang="en-US" sz="1200" b="1">
              <a:solidFill>
                <a:schemeClr val="bg1"/>
              </a:solidFill>
            </a:endParaRPr>
          </a:p>
          <a:p>
            <a:endParaRPr lang="en-US" sz="1200" b="1">
              <a:solidFill>
                <a:schemeClr val="bg1"/>
              </a:solidFill>
            </a:endParaRPr>
          </a:p>
        </p:txBody>
      </p:sp>
    </p:spTree>
    <p:extLst>
      <p:ext uri="{BB962C8B-B14F-4D97-AF65-F5344CB8AC3E}">
        <p14:creationId xmlns:p14="http://schemas.microsoft.com/office/powerpoint/2010/main" val="395943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AE14DA70-1A0D-3C32-4DC6-B82471757E6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163BC37-A789-2C02-9AE8-162939CE6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454BDB5-F133-E8A5-06B8-FF89BD6A7B94}"/>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ACD22571-7DE8-E7D8-61FB-28F8A421EF3D}"/>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B8C5683-C748-13AC-B83F-9D6DF7D893DD}"/>
              </a:ext>
            </a:extLst>
          </p:cNvPr>
          <p:cNvSpPr>
            <a:spLocks noGrp="1"/>
          </p:cNvSpPr>
          <p:nvPr>
            <p:ph idx="1"/>
          </p:nvPr>
        </p:nvSpPr>
        <p:spPr>
          <a:xfrm>
            <a:off x="614657" y="1807542"/>
            <a:ext cx="8804296" cy="3931312"/>
          </a:xfrm>
        </p:spPr>
        <p:txBody>
          <a:bodyPr vert="horz" lIns="91440" tIns="45720" rIns="91440" bIns="45720" rtlCol="0" anchor="t">
            <a:normAutofit/>
          </a:bodyPr>
          <a:lstStyle/>
          <a:p>
            <a:pPr marL="342900" indent="-342900"/>
            <a:endParaRPr lang="en-US">
              <a:solidFill>
                <a:srgbClr val="FFFFFF"/>
              </a:solidFill>
              <a:ea typeface="+mn-lt"/>
              <a:cs typeface="+mn-lt"/>
            </a:endParaRPr>
          </a:p>
          <a:p>
            <a:r>
              <a:rPr lang="en-US">
                <a:solidFill>
                  <a:srgbClr val="FFFFFF"/>
                </a:solidFill>
                <a:ea typeface="+mn-lt"/>
                <a:cs typeface="+mn-lt"/>
              </a:rPr>
              <a:t>This study helps make sure the </a:t>
            </a:r>
            <a:r>
              <a:rPr lang="en-US" b="1">
                <a:solidFill>
                  <a:srgbClr val="FFFFFF"/>
                </a:solidFill>
                <a:ea typeface="+mn-lt"/>
                <a:cs typeface="+mn-lt"/>
              </a:rPr>
              <a:t>ECG classifier for F-35 pilots</a:t>
            </a:r>
            <a:r>
              <a:rPr lang="en-US">
                <a:solidFill>
                  <a:srgbClr val="FFFFFF"/>
                </a:solidFill>
                <a:ea typeface="+mn-lt"/>
                <a:cs typeface="+mn-lt"/>
              </a:rPr>
              <a:t> works well across different sensor types and flight conditions.</a:t>
            </a:r>
            <a:endParaRPr lang="en-US">
              <a:solidFill>
                <a:srgbClr val="FFFFFF"/>
              </a:solidFill>
            </a:endParaRPr>
          </a:p>
          <a:p>
            <a:r>
              <a:rPr lang="en-US">
                <a:solidFill>
                  <a:srgbClr val="FFFFFF"/>
                </a:solidFill>
                <a:ea typeface="+mn-lt"/>
                <a:cs typeface="+mn-lt"/>
              </a:rPr>
              <a:t>The </a:t>
            </a:r>
            <a:r>
              <a:rPr lang="en-US" b="1">
                <a:solidFill>
                  <a:srgbClr val="FFFFFF"/>
                </a:solidFill>
                <a:ea typeface="+mn-lt"/>
                <a:cs typeface="+mn-lt"/>
              </a:rPr>
              <a:t>domain adaptation techniques</a:t>
            </a:r>
            <a:r>
              <a:rPr lang="en-US">
                <a:solidFill>
                  <a:srgbClr val="FFFFFF"/>
                </a:solidFill>
                <a:ea typeface="+mn-lt"/>
                <a:cs typeface="+mn-lt"/>
              </a:rPr>
              <a:t> allow the model to be trained in controlled settings but still work in real flights.</a:t>
            </a:r>
            <a:endParaRPr lang="en-US"/>
          </a:p>
          <a:p>
            <a:r>
              <a:rPr lang="en-US">
                <a:solidFill>
                  <a:srgbClr val="FFFFFF"/>
                </a:solidFill>
                <a:ea typeface="+mn-lt"/>
                <a:cs typeface="+mn-lt"/>
              </a:rPr>
              <a:t>The results suggest that </a:t>
            </a:r>
            <a:r>
              <a:rPr lang="en-US" b="1">
                <a:solidFill>
                  <a:srgbClr val="FFFFFF"/>
                </a:solidFill>
                <a:ea typeface="+mn-lt"/>
                <a:cs typeface="+mn-lt"/>
              </a:rPr>
              <a:t>deep learning methods</a:t>
            </a:r>
            <a:r>
              <a:rPr lang="en-US">
                <a:solidFill>
                  <a:srgbClr val="FFFFFF"/>
                </a:solidFill>
                <a:ea typeface="+mn-lt"/>
                <a:cs typeface="+mn-lt"/>
              </a:rPr>
              <a:t> are better than traditional models (like </a:t>
            </a:r>
            <a:r>
              <a:rPr lang="en-US" b="1">
                <a:solidFill>
                  <a:srgbClr val="FFFFFF"/>
                </a:solidFill>
                <a:ea typeface="+mn-lt"/>
                <a:cs typeface="+mn-lt"/>
              </a:rPr>
              <a:t>Random Forests</a:t>
            </a:r>
            <a:r>
              <a:rPr lang="en-US">
                <a:solidFill>
                  <a:srgbClr val="FFFFFF"/>
                </a:solidFill>
                <a:ea typeface="+mn-lt"/>
                <a:cs typeface="+mn-lt"/>
              </a:rPr>
              <a:t>) at handling new ECG data.</a:t>
            </a:r>
            <a:endParaRPr lang="en-US"/>
          </a:p>
          <a:p>
            <a:endParaRPr lang="en-US">
              <a:solidFill>
                <a:srgbClr val="FFFFFF"/>
              </a:solidFill>
            </a:endParaRPr>
          </a:p>
          <a:p>
            <a:endParaRPr lang="en-US">
              <a:solidFill>
                <a:srgbClr val="FFFFFF"/>
              </a:solidFill>
            </a:endParaRPr>
          </a:p>
          <a:p>
            <a:pPr marL="0" indent="0">
              <a:buNone/>
            </a:pPr>
            <a:endParaRPr lang="en-US">
              <a:solidFill>
                <a:srgbClr val="FFFFFF"/>
              </a:solidFill>
            </a:endParaRPr>
          </a:p>
        </p:txBody>
      </p:sp>
    </p:spTree>
    <p:extLst>
      <p:ext uri="{BB962C8B-B14F-4D97-AF65-F5344CB8AC3E}">
        <p14:creationId xmlns:p14="http://schemas.microsoft.com/office/powerpoint/2010/main" val="27244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469BD5A2-0D83-254E-10EA-01F4E6FE8DE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C6D5D3-27D2-634C-9FA3-3751B464B5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Rectangle 4">
            <a:extLst>
              <a:ext uri="{FF2B5EF4-FFF2-40B4-BE49-F238E27FC236}">
                <a16:creationId xmlns:a16="http://schemas.microsoft.com/office/drawing/2014/main" id="{CEFDF0A3-68E1-372C-6435-5F42291BFC6B}"/>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FFD04-D95F-3A5D-F49F-62BB69CA1F10}"/>
              </a:ext>
            </a:extLst>
          </p:cNvPr>
          <p:cNvSpPr>
            <a:spLocks noGrp="1"/>
          </p:cNvSpPr>
          <p:nvPr>
            <p:ph type="title"/>
          </p:nvPr>
        </p:nvSpPr>
        <p:spPr>
          <a:xfrm>
            <a:off x="617993" y="740512"/>
            <a:ext cx="10748283" cy="1441776"/>
          </a:xfrm>
        </p:spPr>
        <p:txBody>
          <a:bodyPr anchor="t">
            <a:normAutofit/>
          </a:bodyPr>
          <a:lstStyle/>
          <a:p>
            <a:r>
              <a:rPr lang="en-US">
                <a:solidFill>
                  <a:srgbClr val="FFFFFF"/>
                </a:solidFill>
                <a:ea typeface="+mj-lt"/>
                <a:cs typeface="+mj-lt"/>
              </a:rPr>
              <a:t>A Personalized Zero-Shot ECG Arrhythmia Monitoring System</a:t>
            </a:r>
            <a:endParaRPr lang="en-US"/>
          </a:p>
        </p:txBody>
      </p:sp>
      <p:sp>
        <p:nvSpPr>
          <p:cNvPr id="3" name="Content Placeholder 2">
            <a:extLst>
              <a:ext uri="{FF2B5EF4-FFF2-40B4-BE49-F238E27FC236}">
                <a16:creationId xmlns:a16="http://schemas.microsoft.com/office/drawing/2014/main" id="{995B1718-826C-DD10-5980-A5051764FE8F}"/>
              </a:ext>
            </a:extLst>
          </p:cNvPr>
          <p:cNvSpPr>
            <a:spLocks noGrp="1"/>
          </p:cNvSpPr>
          <p:nvPr>
            <p:ph idx="1"/>
          </p:nvPr>
        </p:nvSpPr>
        <p:spPr>
          <a:xfrm>
            <a:off x="614657" y="2499074"/>
            <a:ext cx="10747396" cy="3445399"/>
          </a:xfrm>
        </p:spPr>
        <p:txBody>
          <a:bodyPr vert="horz" lIns="91440" tIns="45720" rIns="91440" bIns="45720" rtlCol="0" anchor="t">
            <a:noAutofit/>
          </a:bodyPr>
          <a:lstStyle/>
          <a:p>
            <a:r>
              <a:rPr lang="en-US" sz="1200" b="1">
                <a:solidFill>
                  <a:schemeClr val="bg1"/>
                </a:solidFill>
              </a:rPr>
              <a:t>Research Question</a:t>
            </a:r>
            <a:endParaRPr lang="en-US" sz="1200">
              <a:solidFill>
                <a:schemeClr val="bg1"/>
              </a:solidFill>
            </a:endParaRPr>
          </a:p>
          <a:p>
            <a:r>
              <a:rPr lang="en-US" sz="1200">
                <a:solidFill>
                  <a:schemeClr val="bg1"/>
                </a:solidFill>
                <a:ea typeface="+mn-lt"/>
                <a:cs typeface="+mn-lt"/>
              </a:rPr>
              <a:t>This paper explores how to </a:t>
            </a:r>
            <a:r>
              <a:rPr lang="en-US" sz="1200" b="1">
                <a:solidFill>
                  <a:schemeClr val="bg1"/>
                </a:solidFill>
                <a:ea typeface="+mn-lt"/>
                <a:cs typeface="+mn-lt"/>
              </a:rPr>
              <a:t>detect arrhythmias in people who have never had them before</a:t>
            </a:r>
            <a:r>
              <a:rPr lang="en-US" sz="1200">
                <a:solidFill>
                  <a:schemeClr val="bg1"/>
                </a:solidFill>
                <a:ea typeface="+mn-lt"/>
                <a:cs typeface="+mn-lt"/>
              </a:rPr>
              <a:t>, using a </a:t>
            </a:r>
            <a:r>
              <a:rPr lang="en-US" sz="1200" b="1">
                <a:solidFill>
                  <a:schemeClr val="bg1"/>
                </a:solidFill>
                <a:ea typeface="+mn-lt"/>
                <a:cs typeface="+mn-lt"/>
              </a:rPr>
              <a:t>zero-shot learning</a:t>
            </a:r>
            <a:r>
              <a:rPr lang="en-US" sz="1200">
                <a:solidFill>
                  <a:schemeClr val="bg1"/>
                </a:solidFill>
                <a:ea typeface="+mn-lt"/>
                <a:cs typeface="+mn-lt"/>
              </a:rPr>
              <a:t> approach. The system aims to work without needing past abnormal heartbeat data from the user.</a:t>
            </a:r>
          </a:p>
          <a:p>
            <a:r>
              <a:rPr lang="en-US" sz="1200" b="1">
                <a:solidFill>
                  <a:schemeClr val="bg1"/>
                </a:solidFill>
              </a:rPr>
              <a:t>Methodology</a:t>
            </a:r>
            <a:endParaRPr lang="en-US" sz="1200">
              <a:solidFill>
                <a:schemeClr val="bg1"/>
              </a:solidFill>
            </a:endParaRPr>
          </a:p>
          <a:p>
            <a:r>
              <a:rPr lang="en-US" sz="1200">
                <a:solidFill>
                  <a:schemeClr val="bg1"/>
                </a:solidFill>
                <a:ea typeface="+mn-lt"/>
                <a:cs typeface="+mn-lt"/>
              </a:rPr>
              <a:t>The authors developed a </a:t>
            </a:r>
            <a:r>
              <a:rPr lang="en-US" sz="1200" b="1">
                <a:solidFill>
                  <a:schemeClr val="bg1"/>
                </a:solidFill>
                <a:ea typeface="+mn-lt"/>
                <a:cs typeface="+mn-lt"/>
              </a:rPr>
              <a:t>Sparse Representation-based Domain Adaptation method</a:t>
            </a:r>
            <a:r>
              <a:rPr lang="en-US" sz="1200">
                <a:solidFill>
                  <a:schemeClr val="bg1"/>
                </a:solidFill>
                <a:ea typeface="+mn-lt"/>
                <a:cs typeface="+mn-lt"/>
              </a:rPr>
              <a:t> to adjust ECG data from different people.</a:t>
            </a:r>
          </a:p>
          <a:p>
            <a:r>
              <a:rPr lang="en-US" sz="1200">
                <a:solidFill>
                  <a:schemeClr val="bg1"/>
                </a:solidFill>
                <a:ea typeface="+mn-lt"/>
                <a:cs typeface="+mn-lt"/>
              </a:rPr>
              <a:t>The system </a:t>
            </a:r>
            <a:r>
              <a:rPr lang="en-US" sz="1200" b="1">
                <a:solidFill>
                  <a:schemeClr val="bg1"/>
                </a:solidFill>
                <a:ea typeface="+mn-lt"/>
                <a:cs typeface="+mn-lt"/>
              </a:rPr>
              <a:t>maps ECG signals from known patients to new users</a:t>
            </a:r>
            <a:r>
              <a:rPr lang="en-US" sz="1200">
                <a:solidFill>
                  <a:schemeClr val="bg1"/>
                </a:solidFill>
                <a:ea typeface="+mn-lt"/>
                <a:cs typeface="+mn-lt"/>
              </a:rPr>
              <a:t>, allowing it to detect arrhythmias without prior abnormal heartbeat data.</a:t>
            </a:r>
          </a:p>
          <a:p>
            <a:r>
              <a:rPr lang="en-US" sz="1200">
                <a:solidFill>
                  <a:schemeClr val="bg1"/>
                </a:solidFill>
                <a:ea typeface="+mn-lt"/>
                <a:cs typeface="+mn-lt"/>
              </a:rPr>
              <a:t>The model was tested on the </a:t>
            </a:r>
            <a:r>
              <a:rPr lang="en-US" sz="1200" b="1">
                <a:solidFill>
                  <a:schemeClr val="bg1"/>
                </a:solidFill>
                <a:ea typeface="+mn-lt"/>
                <a:cs typeface="+mn-lt"/>
              </a:rPr>
              <a:t>MIT-BIH ECG database</a:t>
            </a:r>
            <a:r>
              <a:rPr lang="en-US" sz="1200">
                <a:solidFill>
                  <a:schemeClr val="bg1"/>
                </a:solidFill>
                <a:ea typeface="+mn-lt"/>
                <a:cs typeface="+mn-lt"/>
              </a:rPr>
              <a:t> and runs on a </a:t>
            </a:r>
            <a:r>
              <a:rPr lang="en-US" sz="1200" b="1">
                <a:solidFill>
                  <a:schemeClr val="bg1"/>
                </a:solidFill>
                <a:ea typeface="+mn-lt"/>
                <a:cs typeface="+mn-lt"/>
              </a:rPr>
              <a:t>low-energy wearable device</a:t>
            </a:r>
            <a:r>
              <a:rPr lang="en-US" sz="1200">
                <a:solidFill>
                  <a:schemeClr val="bg1"/>
                </a:solidFill>
                <a:ea typeface="+mn-lt"/>
                <a:cs typeface="+mn-lt"/>
              </a:rPr>
              <a:t> for real-time monitoring.</a:t>
            </a:r>
          </a:p>
          <a:p>
            <a:r>
              <a:rPr lang="en-US" sz="1200" b="1">
                <a:solidFill>
                  <a:schemeClr val="bg1"/>
                </a:solidFill>
              </a:rPr>
              <a:t>Results</a:t>
            </a:r>
            <a:endParaRPr lang="en-US" sz="1200">
              <a:solidFill>
                <a:schemeClr val="bg1"/>
              </a:solidFill>
            </a:endParaRPr>
          </a:p>
          <a:p>
            <a:r>
              <a:rPr lang="en-US" sz="1200">
                <a:solidFill>
                  <a:schemeClr val="bg1"/>
                </a:solidFill>
                <a:ea typeface="+mn-lt"/>
                <a:cs typeface="+mn-lt"/>
              </a:rPr>
              <a:t>The system achieved </a:t>
            </a:r>
            <a:r>
              <a:rPr lang="en-US" sz="1200" b="1">
                <a:solidFill>
                  <a:schemeClr val="bg1"/>
                </a:solidFill>
                <a:ea typeface="+mn-lt"/>
                <a:cs typeface="+mn-lt"/>
              </a:rPr>
              <a:t>98.2% accuracy</a:t>
            </a:r>
            <a:r>
              <a:rPr lang="en-US" sz="1200">
                <a:solidFill>
                  <a:schemeClr val="bg1"/>
                </a:solidFill>
                <a:ea typeface="+mn-lt"/>
                <a:cs typeface="+mn-lt"/>
              </a:rPr>
              <a:t> and a </a:t>
            </a:r>
            <a:r>
              <a:rPr lang="en-US" sz="1200" b="1">
                <a:solidFill>
                  <a:schemeClr val="bg1"/>
                </a:solidFill>
                <a:ea typeface="+mn-lt"/>
                <a:cs typeface="+mn-lt"/>
              </a:rPr>
              <a:t>92.8% F1-score</a:t>
            </a:r>
            <a:r>
              <a:rPr lang="en-US" sz="1200">
                <a:solidFill>
                  <a:schemeClr val="bg1"/>
                </a:solidFill>
                <a:ea typeface="+mn-lt"/>
                <a:cs typeface="+mn-lt"/>
              </a:rPr>
              <a:t>, showing it works very well.</a:t>
            </a:r>
          </a:p>
          <a:p>
            <a:r>
              <a:rPr lang="en-US" sz="1200">
                <a:solidFill>
                  <a:schemeClr val="bg1"/>
                </a:solidFill>
                <a:ea typeface="+mn-lt"/>
                <a:cs typeface="+mn-lt"/>
              </a:rPr>
              <a:t>The </a:t>
            </a:r>
            <a:r>
              <a:rPr lang="en-US" sz="1200" b="1">
                <a:solidFill>
                  <a:schemeClr val="bg1"/>
                </a:solidFill>
                <a:ea typeface="+mn-lt"/>
                <a:cs typeface="+mn-lt"/>
              </a:rPr>
              <a:t>zero-shot learning method</a:t>
            </a:r>
            <a:r>
              <a:rPr lang="en-US" sz="1200">
                <a:solidFill>
                  <a:schemeClr val="bg1"/>
                </a:solidFill>
                <a:ea typeface="+mn-lt"/>
                <a:cs typeface="+mn-lt"/>
              </a:rPr>
              <a:t> lets the model work on new individuals, making it useful in real-world situations.</a:t>
            </a:r>
          </a:p>
          <a:p>
            <a:r>
              <a:rPr lang="en-US" sz="1200">
                <a:solidFill>
                  <a:schemeClr val="bg1"/>
                </a:solidFill>
                <a:ea typeface="+mn-lt"/>
                <a:cs typeface="+mn-lt"/>
              </a:rPr>
              <a:t>The model is </a:t>
            </a:r>
            <a:r>
              <a:rPr lang="en-US" sz="1200" b="1">
                <a:solidFill>
                  <a:schemeClr val="bg1"/>
                </a:solidFill>
                <a:ea typeface="+mn-lt"/>
                <a:cs typeface="+mn-lt"/>
              </a:rPr>
              <a:t>energy-efficient and suitable for wearable ECG sensors</a:t>
            </a:r>
            <a:r>
              <a:rPr lang="en-US" sz="1200">
                <a:solidFill>
                  <a:schemeClr val="bg1"/>
                </a:solidFill>
                <a:ea typeface="+mn-lt"/>
                <a:cs typeface="+mn-lt"/>
              </a:rPr>
              <a:t>, making it practical for real-time monitoring.</a:t>
            </a:r>
          </a:p>
          <a:p>
            <a:endParaRPr lang="en-US" sz="1200" b="1">
              <a:solidFill>
                <a:schemeClr val="bg1"/>
              </a:solidFill>
            </a:endParaRPr>
          </a:p>
        </p:txBody>
      </p:sp>
    </p:spTree>
    <p:extLst>
      <p:ext uri="{BB962C8B-B14F-4D97-AF65-F5344CB8AC3E}">
        <p14:creationId xmlns:p14="http://schemas.microsoft.com/office/powerpoint/2010/main" val="3882848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5DCE8186-C33F-7922-3788-0D474E0BA40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96EE26-9B54-6F53-9BCC-6F18210FB0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CDC8CCD-68FC-4C4F-A087-140E4BD23B1A}"/>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CE60BF02-7736-8F41-B443-1803B6817446}"/>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CDFC1AC-198D-43E1-F7EE-A1360C9ADA05}"/>
              </a:ext>
            </a:extLst>
          </p:cNvPr>
          <p:cNvSpPr>
            <a:spLocks noGrp="1"/>
          </p:cNvSpPr>
          <p:nvPr>
            <p:ph idx="1"/>
          </p:nvPr>
        </p:nvSpPr>
        <p:spPr>
          <a:xfrm>
            <a:off x="614657" y="1807542"/>
            <a:ext cx="8804296" cy="3931312"/>
          </a:xfrm>
        </p:spPr>
        <p:txBody>
          <a:bodyPr vert="horz" lIns="91440" tIns="45720" rIns="91440" bIns="45720" rtlCol="0" anchor="t">
            <a:normAutofit/>
          </a:bodyPr>
          <a:lstStyle/>
          <a:p>
            <a:r>
              <a:rPr lang="en-US">
                <a:solidFill>
                  <a:srgbClr val="FFFFFF"/>
                </a:solidFill>
                <a:ea typeface="+mn-lt"/>
                <a:cs typeface="+mn-lt"/>
              </a:rPr>
              <a:t>This method is useful for </a:t>
            </a:r>
            <a:r>
              <a:rPr lang="en-US" b="1">
                <a:solidFill>
                  <a:srgbClr val="FFFFFF"/>
                </a:solidFill>
                <a:ea typeface="+mn-lt"/>
                <a:cs typeface="+mn-lt"/>
              </a:rPr>
              <a:t>F-35 pilots</a:t>
            </a:r>
            <a:r>
              <a:rPr lang="en-US">
                <a:solidFill>
                  <a:srgbClr val="FFFFFF"/>
                </a:solidFill>
                <a:ea typeface="+mn-lt"/>
                <a:cs typeface="+mn-lt"/>
              </a:rPr>
              <a:t>, as it allows arrhythmia detection </a:t>
            </a:r>
            <a:r>
              <a:rPr lang="en-US" b="1">
                <a:solidFill>
                  <a:srgbClr val="FFFFFF"/>
                </a:solidFill>
                <a:ea typeface="+mn-lt"/>
                <a:cs typeface="+mn-lt"/>
              </a:rPr>
              <a:t>even if they have never had an arrhythmia before</a:t>
            </a:r>
            <a:r>
              <a:rPr lang="en-US">
                <a:solidFill>
                  <a:srgbClr val="FFFFFF"/>
                </a:solidFill>
                <a:ea typeface="+mn-lt"/>
                <a:cs typeface="+mn-lt"/>
              </a:rPr>
              <a:t>.</a:t>
            </a:r>
          </a:p>
          <a:p>
            <a:r>
              <a:rPr lang="en-US">
                <a:solidFill>
                  <a:srgbClr val="FFFFFF"/>
                </a:solidFill>
                <a:ea typeface="+mn-lt"/>
                <a:cs typeface="+mn-lt"/>
              </a:rPr>
              <a:t>It ensures the model </a:t>
            </a:r>
            <a:r>
              <a:rPr lang="en-US" b="1">
                <a:solidFill>
                  <a:srgbClr val="FFFFFF"/>
                </a:solidFill>
                <a:ea typeface="+mn-lt"/>
                <a:cs typeface="+mn-lt"/>
              </a:rPr>
              <a:t>remains reliable during flights</a:t>
            </a:r>
            <a:r>
              <a:rPr lang="en-US">
                <a:solidFill>
                  <a:srgbClr val="FFFFFF"/>
                </a:solidFill>
                <a:ea typeface="+mn-lt"/>
                <a:cs typeface="+mn-lt"/>
              </a:rPr>
              <a:t>, even if trained on ground-based data.</a:t>
            </a:r>
            <a:endParaRPr lang="en-US">
              <a:ea typeface="+mn-lt"/>
              <a:cs typeface="+mn-lt"/>
            </a:endParaRPr>
          </a:p>
          <a:p>
            <a:r>
              <a:rPr lang="en-US">
                <a:solidFill>
                  <a:srgbClr val="FFFFFF"/>
                </a:solidFill>
                <a:ea typeface="+mn-lt"/>
                <a:cs typeface="+mn-lt"/>
              </a:rPr>
              <a:t>The </a:t>
            </a:r>
            <a:r>
              <a:rPr lang="en-US" b="1">
                <a:solidFill>
                  <a:srgbClr val="FFFFFF"/>
                </a:solidFill>
                <a:ea typeface="+mn-lt"/>
                <a:cs typeface="+mn-lt"/>
              </a:rPr>
              <a:t>wearable-friendly and energy-efficient design</a:t>
            </a:r>
            <a:r>
              <a:rPr lang="en-US">
                <a:solidFill>
                  <a:srgbClr val="FFFFFF"/>
                </a:solidFill>
                <a:ea typeface="+mn-lt"/>
                <a:cs typeface="+mn-lt"/>
              </a:rPr>
              <a:t> makes it ideal for use in </a:t>
            </a:r>
            <a:r>
              <a:rPr lang="en-US" b="1">
                <a:solidFill>
                  <a:srgbClr val="FFFFFF"/>
                </a:solidFill>
                <a:ea typeface="+mn-lt"/>
                <a:cs typeface="+mn-lt"/>
              </a:rPr>
              <a:t>high-G flight environments</a:t>
            </a:r>
            <a:r>
              <a:rPr lang="en-US">
                <a:solidFill>
                  <a:srgbClr val="FFFFFF"/>
                </a:solidFill>
                <a:ea typeface="+mn-lt"/>
                <a:cs typeface="+mn-lt"/>
              </a:rPr>
              <a:t>.</a:t>
            </a:r>
            <a:endParaRPr lang="en-US">
              <a:ea typeface="+mn-lt"/>
              <a:cs typeface="+mn-lt"/>
            </a:endParaRPr>
          </a:p>
          <a:p>
            <a:pPr marL="342900" indent="-342900"/>
            <a:endParaRPr lang="en-US">
              <a:solidFill>
                <a:srgbClr val="FFFFFF"/>
              </a:solidFill>
              <a:ea typeface="+mn-lt"/>
              <a:cs typeface="+mn-lt"/>
            </a:endParaRPr>
          </a:p>
          <a:p>
            <a:endParaRPr lang="en-US">
              <a:solidFill>
                <a:srgbClr val="FFFFFF"/>
              </a:solidFill>
            </a:endParaRPr>
          </a:p>
          <a:p>
            <a:endParaRPr lang="en-US">
              <a:solidFill>
                <a:srgbClr val="FFFFFF"/>
              </a:solidFill>
            </a:endParaRPr>
          </a:p>
          <a:p>
            <a:endParaRPr lang="en-US">
              <a:solidFill>
                <a:srgbClr val="FFFFFF"/>
              </a:solidFill>
            </a:endParaRPr>
          </a:p>
          <a:p>
            <a:pPr marL="0" indent="0">
              <a:buNone/>
            </a:pPr>
            <a:endParaRPr lang="en-US">
              <a:solidFill>
                <a:srgbClr val="FFFFFF"/>
              </a:solidFill>
            </a:endParaRPr>
          </a:p>
        </p:txBody>
      </p:sp>
    </p:spTree>
    <p:extLst>
      <p:ext uri="{BB962C8B-B14F-4D97-AF65-F5344CB8AC3E}">
        <p14:creationId xmlns:p14="http://schemas.microsoft.com/office/powerpoint/2010/main" val="3317336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62068284-0540-3FD7-0888-B7D29496AA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D66FB77-C59C-8B65-EB2A-0E93F969F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Rectangle 4">
            <a:extLst>
              <a:ext uri="{FF2B5EF4-FFF2-40B4-BE49-F238E27FC236}">
                <a16:creationId xmlns:a16="http://schemas.microsoft.com/office/drawing/2014/main" id="{027B27D1-9572-3BF0-32D5-30B1F821CB02}"/>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44CCC5-B056-AA87-1D97-CB8C3DAD1C64}"/>
              </a:ext>
            </a:extLst>
          </p:cNvPr>
          <p:cNvSpPr>
            <a:spLocks noGrp="1"/>
          </p:cNvSpPr>
          <p:nvPr>
            <p:ph type="title"/>
          </p:nvPr>
        </p:nvSpPr>
        <p:spPr>
          <a:xfrm>
            <a:off x="617993" y="740512"/>
            <a:ext cx="10748283" cy="1441776"/>
          </a:xfrm>
        </p:spPr>
        <p:txBody>
          <a:bodyPr anchor="t">
            <a:normAutofit/>
          </a:bodyPr>
          <a:lstStyle/>
          <a:p>
            <a:r>
              <a:rPr lang="en-US">
                <a:solidFill>
                  <a:srgbClr val="FFFFFF"/>
                </a:solidFill>
              </a:rPr>
              <a:t>Advancements in AI for Cardiac Arrhythmia Detection: A Comprehensive Overview</a:t>
            </a:r>
          </a:p>
        </p:txBody>
      </p:sp>
      <p:sp>
        <p:nvSpPr>
          <p:cNvPr id="7" name="Content Placeholder 2">
            <a:extLst>
              <a:ext uri="{FF2B5EF4-FFF2-40B4-BE49-F238E27FC236}">
                <a16:creationId xmlns:a16="http://schemas.microsoft.com/office/drawing/2014/main" id="{64B1C58A-6341-D759-B8D0-F6D709403695}"/>
              </a:ext>
            </a:extLst>
          </p:cNvPr>
          <p:cNvSpPr txBox="1">
            <a:spLocks/>
          </p:cNvSpPr>
          <p:nvPr/>
        </p:nvSpPr>
        <p:spPr>
          <a:xfrm>
            <a:off x="928982" y="2175086"/>
            <a:ext cx="8804296" cy="4579012"/>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b="1">
                <a:solidFill>
                  <a:srgbClr val="FFFFFF"/>
                </a:solidFill>
              </a:rPr>
              <a:t>Research question</a:t>
            </a:r>
            <a:r>
              <a:rPr lang="en-US">
                <a:solidFill>
                  <a:srgbClr val="FFFFFF"/>
                </a:solidFill>
              </a:rPr>
              <a:t>: </a:t>
            </a:r>
            <a:r>
              <a:rPr lang="en-US">
                <a:solidFill>
                  <a:srgbClr val="FFFFFF"/>
                </a:solidFill>
                <a:ea typeface="+mn-lt"/>
                <a:cs typeface="+mn-lt"/>
              </a:rPr>
              <a:t>How can artificial intelligence (AI) enhance the detection and classification of cardiac arrhythmias using electrocardiogram (ECG) data?</a:t>
            </a:r>
            <a:endParaRPr lang="en-US">
              <a:solidFill>
                <a:srgbClr val="FFFFFF"/>
              </a:solidFill>
            </a:endParaRPr>
          </a:p>
          <a:p>
            <a:pPr marL="342900" indent="-342900"/>
            <a:r>
              <a:rPr lang="en-US" b="1">
                <a:solidFill>
                  <a:srgbClr val="FFFFFF"/>
                </a:solidFill>
              </a:rPr>
              <a:t>Methodology</a:t>
            </a:r>
            <a:r>
              <a:rPr lang="en-US">
                <a:solidFill>
                  <a:srgbClr val="FFFFFF"/>
                </a:solidFill>
              </a:rPr>
              <a:t>: </a:t>
            </a:r>
            <a:endParaRPr lang="en-US">
              <a:solidFill>
                <a:srgbClr val="FFFFFF"/>
              </a:solidFill>
              <a:ea typeface="+mn-lt"/>
              <a:cs typeface="+mn-lt"/>
            </a:endParaRPr>
          </a:p>
          <a:p>
            <a:pPr marL="731520"/>
            <a:r>
              <a:rPr lang="en-US" b="1">
                <a:solidFill>
                  <a:srgbClr val="FFFFFF"/>
                </a:solidFill>
                <a:ea typeface="+mn-lt"/>
                <a:cs typeface="+mn-lt"/>
              </a:rPr>
              <a:t>Literature Review:</a:t>
            </a:r>
            <a:r>
              <a:rPr lang="en-US">
                <a:solidFill>
                  <a:srgbClr val="FFFFFF"/>
                </a:solidFill>
                <a:ea typeface="+mn-lt"/>
                <a:cs typeface="+mn-lt"/>
              </a:rPr>
              <a:t> Conducted an extensive review of AI techniques applied to ECG analysis, focusing on machine learning (ML) and deep learning (DL) models.</a:t>
            </a:r>
          </a:p>
          <a:p>
            <a:pPr lvl="2"/>
            <a:r>
              <a:rPr lang="en-US" sz="2000" b="1">
                <a:solidFill>
                  <a:srgbClr val="FFFFFF"/>
                </a:solidFill>
                <a:ea typeface="+mn-lt"/>
                <a:cs typeface="+mn-lt"/>
              </a:rPr>
              <a:t>Algorithm Analysis: </a:t>
            </a:r>
            <a:r>
              <a:rPr lang="en-US" sz="2000">
                <a:solidFill>
                  <a:srgbClr val="FFFFFF"/>
                </a:solidFill>
                <a:ea typeface="+mn-lt"/>
                <a:cs typeface="+mn-lt"/>
              </a:rPr>
              <a:t>Evaluated various AI models, including Convolutional Neural Networks (CNNs) and Recurrent Neural Networks (RNNs), for their effectiveness in arrhythmia detection.</a:t>
            </a:r>
          </a:p>
          <a:p>
            <a:pPr lvl="2"/>
            <a:r>
              <a:rPr lang="en-US" sz="2000" b="1">
                <a:solidFill>
                  <a:srgbClr val="FFFFFF"/>
                </a:solidFill>
                <a:ea typeface="+mn-lt"/>
                <a:cs typeface="+mn-lt"/>
              </a:rPr>
              <a:t>Performance Metrics: </a:t>
            </a:r>
            <a:r>
              <a:rPr lang="en-US" sz="2000">
                <a:solidFill>
                  <a:srgbClr val="FFFFFF"/>
                </a:solidFill>
                <a:ea typeface="+mn-lt"/>
                <a:cs typeface="+mn-lt"/>
              </a:rPr>
              <a:t>Assessed models based on accuracy, sensitivity, specificity, and computational efficiency.</a:t>
            </a:r>
          </a:p>
          <a:p>
            <a:pPr marL="342900" indent="-342900"/>
            <a:r>
              <a:rPr lang="en-US" b="1">
                <a:solidFill>
                  <a:srgbClr val="FFFFFF"/>
                </a:solidFill>
              </a:rPr>
              <a:t>Results</a:t>
            </a:r>
            <a:r>
              <a:rPr lang="en-US">
                <a:solidFill>
                  <a:srgbClr val="FFFFFF"/>
                </a:solidFill>
              </a:rPr>
              <a:t>: </a:t>
            </a:r>
          </a:p>
          <a:p>
            <a:pPr marL="845820" lvl="2">
              <a:buFont typeface="Wingdings" panose="020B0604020202020204" pitchFamily="34" charset="0"/>
              <a:buChar char="§"/>
            </a:pPr>
            <a:r>
              <a:rPr lang="en-US">
                <a:solidFill>
                  <a:srgbClr val="FFFFFF"/>
                </a:solidFill>
              </a:rPr>
              <a:t>AI models (CNN) demonstrated high accuracy (over 99%)</a:t>
            </a:r>
          </a:p>
          <a:p>
            <a:pPr marL="845820" lvl="2">
              <a:buFont typeface="Wingdings" panose="020B0604020202020204" pitchFamily="34" charset="0"/>
              <a:buChar char="§"/>
            </a:pPr>
            <a:r>
              <a:rPr lang="en-US">
                <a:solidFill>
                  <a:srgbClr val="FFFFFF"/>
                </a:solidFill>
                <a:ea typeface="+mn-lt"/>
                <a:cs typeface="+mn-lt"/>
              </a:rPr>
              <a:t>The integration of AI in ECG analysis enhances real-time monitoring capabilities</a:t>
            </a:r>
            <a:endParaRPr lang="en-US">
              <a:solidFill>
                <a:srgbClr val="FFFFFF"/>
              </a:solidFill>
            </a:endParaRPr>
          </a:p>
        </p:txBody>
      </p:sp>
    </p:spTree>
    <p:extLst>
      <p:ext uri="{BB962C8B-B14F-4D97-AF65-F5344CB8AC3E}">
        <p14:creationId xmlns:p14="http://schemas.microsoft.com/office/powerpoint/2010/main" val="280436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stretch>
            <a:fillRect t="-17000" b="-17000"/>
          </a:stretch>
        </a:blipFill>
        <a:effectLst/>
      </p:bgPr>
    </p:bg>
    <p:spTree>
      <p:nvGrpSpPr>
        <p:cNvPr id="1" name="">
          <a:extLst>
            <a:ext uri="{FF2B5EF4-FFF2-40B4-BE49-F238E27FC236}">
              <a16:creationId xmlns:a16="http://schemas.microsoft.com/office/drawing/2014/main" id="{A917293B-E256-18FF-39EA-2DBDA81E181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7F3B456-E163-8732-62AB-D93464E86C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2CA51D14-4794-D5D4-3493-DDA2EC852F03}"/>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8A83A-511C-FEC7-5C09-065107995C78}"/>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DF213A0A-8598-5854-6468-A9D574A87D80}"/>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9554AF-9026-4BF9-17F0-F4555B571BFF}"/>
              </a:ext>
            </a:extLst>
          </p:cNvPr>
          <p:cNvSpPr>
            <a:spLocks noGrp="1"/>
          </p:cNvSpPr>
          <p:nvPr>
            <p:ph idx="1"/>
          </p:nvPr>
        </p:nvSpPr>
        <p:spPr>
          <a:xfrm>
            <a:off x="614657" y="1807542"/>
            <a:ext cx="8804296" cy="3931312"/>
          </a:xfrm>
        </p:spPr>
        <p:txBody>
          <a:bodyPr vert="horz" lIns="91440" tIns="45720" rIns="91440" bIns="45720" rtlCol="0" anchor="t">
            <a:normAutofit fontScale="85000" lnSpcReduction="10000"/>
          </a:bodyPr>
          <a:lstStyle/>
          <a:p>
            <a:pPr marL="0" indent="0">
              <a:buNone/>
            </a:pPr>
            <a:endParaRPr lang="en-US">
              <a:solidFill>
                <a:schemeClr val="bg1"/>
              </a:solidFill>
              <a:ea typeface="+mn-lt"/>
              <a:cs typeface="+mn-lt"/>
            </a:endParaRPr>
          </a:p>
          <a:p>
            <a:r>
              <a:rPr lang="en-GB" b="1">
                <a:solidFill>
                  <a:schemeClr val="bg1"/>
                </a:solidFill>
                <a:ea typeface="+mn-lt"/>
                <a:cs typeface="+mn-lt"/>
              </a:rPr>
              <a:t>AI-Powered Arrhythmia Detection</a:t>
            </a:r>
            <a:r>
              <a:rPr lang="en-GB">
                <a:solidFill>
                  <a:schemeClr val="bg1"/>
                </a:solidFill>
              </a:rPr>
              <a:t>: </a:t>
            </a:r>
            <a:r>
              <a:rPr lang="en-GB">
                <a:solidFill>
                  <a:schemeClr val="bg1"/>
                </a:solidFill>
                <a:ea typeface="+mn-lt"/>
                <a:cs typeface="+mn-lt"/>
              </a:rPr>
              <a:t>The paper discusses how deep learning and machine learning models improve the accuracy of arrhythmia classification. This aligns with our project’s goal of developing a robust arrhythmia classifier for fighter pilots.</a:t>
            </a:r>
          </a:p>
          <a:p>
            <a:r>
              <a:rPr lang="en-GB" b="1">
                <a:solidFill>
                  <a:schemeClr val="bg1"/>
                </a:solidFill>
                <a:ea typeface="+mn-lt"/>
                <a:cs typeface="+mn-lt"/>
              </a:rPr>
              <a:t>Feature Extraction for ECG Analysis</a:t>
            </a:r>
            <a:r>
              <a:rPr lang="en-GB">
                <a:solidFill>
                  <a:schemeClr val="bg1"/>
                </a:solidFill>
              </a:rPr>
              <a:t>: </a:t>
            </a:r>
            <a:r>
              <a:rPr lang="en-GB">
                <a:solidFill>
                  <a:schemeClr val="bg1"/>
                </a:solidFill>
                <a:ea typeface="+mn-lt"/>
                <a:cs typeface="+mn-lt"/>
              </a:rPr>
              <a:t>The study highlights feature engineering techniques, such as time-frequency domain transformations, which are essential for improving model performance. These techniques can be applied to improve classification accuracy in high-G environments.</a:t>
            </a:r>
          </a:p>
          <a:p>
            <a:r>
              <a:rPr lang="en-GB" b="1">
                <a:solidFill>
                  <a:schemeClr val="bg1"/>
                </a:solidFill>
                <a:ea typeface="+mn-lt"/>
                <a:cs typeface="+mn-lt"/>
              </a:rPr>
              <a:t>Limitations in AI-Based ECG Classification</a:t>
            </a:r>
            <a:r>
              <a:rPr lang="en-GB">
                <a:solidFill>
                  <a:schemeClr val="bg1"/>
                </a:solidFill>
              </a:rPr>
              <a:t>: </a:t>
            </a:r>
            <a:r>
              <a:rPr lang="en-GB">
                <a:solidFill>
                  <a:schemeClr val="bg1"/>
                </a:solidFill>
                <a:ea typeface="+mn-lt"/>
                <a:cs typeface="+mn-lt"/>
              </a:rPr>
              <a:t>highlights challenges such as data variability, sensor noise, and interpretability, which are key considerations for developing a classifier that can be used in unpredictable flight conditions.</a:t>
            </a:r>
          </a:p>
          <a:p>
            <a:pPr marL="0" indent="0">
              <a:buNone/>
            </a:pPr>
            <a:endParaRPr lang="en-US">
              <a:solidFill>
                <a:schemeClr val="bg1"/>
              </a:solidFill>
            </a:endParaRPr>
          </a:p>
        </p:txBody>
      </p:sp>
    </p:spTree>
    <p:extLst>
      <p:ext uri="{BB962C8B-B14F-4D97-AF65-F5344CB8AC3E}">
        <p14:creationId xmlns:p14="http://schemas.microsoft.com/office/powerpoint/2010/main" val="3407308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68FFE8C6-7B61-6F12-6089-82021EB25CE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9A7325-BCB8-259F-4DFD-BF25D804DF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 name="Rectangle 4">
            <a:extLst>
              <a:ext uri="{FF2B5EF4-FFF2-40B4-BE49-F238E27FC236}">
                <a16:creationId xmlns:a16="http://schemas.microsoft.com/office/drawing/2014/main" id="{EC450D32-9548-26D3-A4BB-B08E3D181084}"/>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47BB6-0377-B284-6F2A-CE053C12FFD4}"/>
              </a:ext>
            </a:extLst>
          </p:cNvPr>
          <p:cNvSpPr>
            <a:spLocks noGrp="1"/>
          </p:cNvSpPr>
          <p:nvPr>
            <p:ph type="title"/>
          </p:nvPr>
        </p:nvSpPr>
        <p:spPr>
          <a:xfrm>
            <a:off x="608468" y="540487"/>
            <a:ext cx="10748283" cy="1441776"/>
          </a:xfrm>
        </p:spPr>
        <p:txBody>
          <a:bodyPr anchor="t">
            <a:normAutofit fontScale="90000"/>
          </a:bodyPr>
          <a:lstStyle/>
          <a:p>
            <a:r>
              <a:rPr lang="en-US">
                <a:solidFill>
                  <a:srgbClr val="FFFFFF"/>
                </a:solidFill>
                <a:ea typeface="+mj-lt"/>
                <a:cs typeface="+mj-lt"/>
              </a:rPr>
              <a:t>Algorithms for Automated Diagnosis of Cardiovascular Diseases Based on ECG Data: A Comprehensive Systematic Review</a:t>
            </a:r>
            <a:endParaRPr lang="en-US"/>
          </a:p>
        </p:txBody>
      </p:sp>
      <p:sp>
        <p:nvSpPr>
          <p:cNvPr id="7" name="Content Placeholder 2">
            <a:extLst>
              <a:ext uri="{FF2B5EF4-FFF2-40B4-BE49-F238E27FC236}">
                <a16:creationId xmlns:a16="http://schemas.microsoft.com/office/drawing/2014/main" id="{BBB0F040-5DBA-64D0-06CA-DE9B6660C78B}"/>
              </a:ext>
            </a:extLst>
          </p:cNvPr>
          <p:cNvSpPr txBox="1">
            <a:spLocks/>
          </p:cNvSpPr>
          <p:nvPr/>
        </p:nvSpPr>
        <p:spPr>
          <a:xfrm>
            <a:off x="928982" y="2260811"/>
            <a:ext cx="8804296" cy="4493287"/>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r>
              <a:rPr lang="en-US" b="1">
                <a:solidFill>
                  <a:srgbClr val="FFFFFF"/>
                </a:solidFill>
              </a:rPr>
              <a:t>Research question</a:t>
            </a:r>
            <a:r>
              <a:rPr lang="en-US">
                <a:solidFill>
                  <a:srgbClr val="FFFFFF"/>
                </a:solidFill>
              </a:rPr>
              <a:t>: </a:t>
            </a:r>
            <a:r>
              <a:rPr lang="en-US">
                <a:solidFill>
                  <a:srgbClr val="FFFFFF"/>
                </a:solidFill>
                <a:ea typeface="+mn-lt"/>
                <a:cs typeface="+mn-lt"/>
              </a:rPr>
              <a:t>What are the current algorithmic approaches for automated diagnosis of cardiovascular diseases using ECG data, and how effective are they?</a:t>
            </a:r>
          </a:p>
          <a:p>
            <a:pPr marL="342900" indent="-342900"/>
            <a:r>
              <a:rPr lang="en-US" b="1">
                <a:solidFill>
                  <a:srgbClr val="FFFFFF"/>
                </a:solidFill>
              </a:rPr>
              <a:t>Methodology</a:t>
            </a:r>
            <a:r>
              <a:rPr lang="en-US">
                <a:solidFill>
                  <a:srgbClr val="FFFFFF"/>
                </a:solidFill>
              </a:rPr>
              <a:t>: </a:t>
            </a:r>
            <a:endParaRPr lang="en-US">
              <a:solidFill>
                <a:srgbClr val="FFFFFF"/>
              </a:solidFill>
              <a:ea typeface="+mn-lt"/>
              <a:cs typeface="+mn-lt"/>
            </a:endParaRPr>
          </a:p>
          <a:p>
            <a:pPr marL="731520"/>
            <a:r>
              <a:rPr lang="en-US" b="1">
                <a:solidFill>
                  <a:srgbClr val="FFFFFF"/>
                </a:solidFill>
                <a:ea typeface="+mn-lt"/>
                <a:cs typeface="+mn-lt"/>
              </a:rPr>
              <a:t>Systematic Review:</a:t>
            </a:r>
            <a:r>
              <a:rPr lang="en-US">
                <a:solidFill>
                  <a:srgbClr val="FFFFFF"/>
                </a:solidFill>
                <a:ea typeface="+mn-lt"/>
                <a:cs typeface="+mn-lt"/>
              </a:rPr>
              <a:t> Analyzed studies published between 2017 and 2022, focusing on ML and DL algorithms applied to ECG-based disease detection.</a:t>
            </a:r>
          </a:p>
          <a:p>
            <a:pPr lvl="2"/>
            <a:r>
              <a:rPr lang="en-US" sz="2000" b="1">
                <a:solidFill>
                  <a:srgbClr val="FFFFFF"/>
                </a:solidFill>
                <a:ea typeface="+mn-lt"/>
                <a:cs typeface="+mn-lt"/>
              </a:rPr>
              <a:t>Data Sources:</a:t>
            </a:r>
            <a:r>
              <a:rPr lang="en-US">
                <a:solidFill>
                  <a:srgbClr val="FFFFFF"/>
                </a:solidFill>
                <a:ea typeface="+mn-lt"/>
                <a:cs typeface="+mn-lt"/>
              </a:rPr>
              <a:t> </a:t>
            </a:r>
            <a:r>
              <a:rPr lang="en-US" sz="2000">
                <a:solidFill>
                  <a:srgbClr val="FFFFFF"/>
                </a:solidFill>
                <a:ea typeface="+mn-lt"/>
                <a:cs typeface="+mn-lt"/>
              </a:rPr>
              <a:t>Reviewed literature from databases such as PubMed Central, IEEE Xplore, and Elsevier.</a:t>
            </a:r>
          </a:p>
          <a:p>
            <a:pPr lvl="2"/>
            <a:r>
              <a:rPr lang="en-US" sz="2000" b="1">
                <a:solidFill>
                  <a:srgbClr val="FFFFFF"/>
                </a:solidFill>
                <a:ea typeface="+mn-lt"/>
                <a:cs typeface="+mn-lt"/>
              </a:rPr>
              <a:t>Algorithm Evaluation:</a:t>
            </a:r>
            <a:r>
              <a:rPr lang="en-US">
                <a:solidFill>
                  <a:srgbClr val="FFFFFF"/>
                </a:solidFill>
                <a:ea typeface="+mn-lt"/>
                <a:cs typeface="+mn-lt"/>
              </a:rPr>
              <a:t> </a:t>
            </a:r>
            <a:r>
              <a:rPr lang="en-US" sz="2000">
                <a:solidFill>
                  <a:srgbClr val="FFFFFF"/>
                </a:solidFill>
                <a:ea typeface="+mn-lt"/>
                <a:cs typeface="+mn-lt"/>
              </a:rPr>
              <a:t>Compared performance metrics of various classifiers, including Support Vector Machines (SVMs), CNNs, and hybrid models.</a:t>
            </a:r>
          </a:p>
          <a:p>
            <a:pPr marL="342900" indent="-342900"/>
            <a:r>
              <a:rPr lang="en-US" b="1">
                <a:solidFill>
                  <a:srgbClr val="FFFFFF"/>
                </a:solidFill>
              </a:rPr>
              <a:t>Results</a:t>
            </a:r>
            <a:r>
              <a:rPr lang="en-US">
                <a:solidFill>
                  <a:srgbClr val="FFFFFF"/>
                </a:solidFill>
              </a:rPr>
              <a:t>: </a:t>
            </a:r>
          </a:p>
          <a:p>
            <a:pPr marL="845820" lvl="2">
              <a:buFont typeface="Wingdings" panose="020B0604020202020204" pitchFamily="34" charset="0"/>
              <a:buChar char="§"/>
            </a:pPr>
            <a:r>
              <a:rPr lang="en-US">
                <a:solidFill>
                  <a:srgbClr val="FFFFFF"/>
                </a:solidFill>
                <a:ea typeface="+mn-lt"/>
                <a:cs typeface="+mn-lt"/>
              </a:rPr>
              <a:t>CNN algorithm showing superior performance in feature extraction and classification tasks</a:t>
            </a:r>
            <a:endParaRPr lang="en-US"/>
          </a:p>
          <a:p>
            <a:pPr marL="845820" lvl="2">
              <a:buFont typeface="Wingdings" panose="020B0604020202020204" pitchFamily="34" charset="0"/>
              <a:buChar char="§"/>
            </a:pPr>
            <a:r>
              <a:rPr lang="en-US">
                <a:solidFill>
                  <a:srgbClr val="FFFFFF"/>
                </a:solidFill>
                <a:ea typeface="+mn-lt"/>
                <a:cs typeface="+mn-lt"/>
              </a:rPr>
              <a:t>Hybrid models achieved higher accuracy in detecting complex arrhythmias.</a:t>
            </a:r>
          </a:p>
          <a:p>
            <a:pPr marL="845820" lvl="2">
              <a:buFont typeface="Wingdings" panose="020B0604020202020204" pitchFamily="34" charset="0"/>
              <a:buChar char="§"/>
            </a:pPr>
            <a:r>
              <a:rPr lang="en-US">
                <a:solidFill>
                  <a:srgbClr val="FFFFFF"/>
                </a:solidFill>
                <a:ea typeface="+mn-lt"/>
                <a:cs typeface="+mn-lt"/>
              </a:rPr>
              <a:t>The study highlights the importance of large, diverse datasets for training models to enhance their generalization capabilities.</a:t>
            </a:r>
            <a:endParaRPr lang="en-US">
              <a:solidFill>
                <a:srgbClr val="FFFFFF"/>
              </a:solidFill>
            </a:endParaRPr>
          </a:p>
        </p:txBody>
      </p:sp>
    </p:spTree>
    <p:extLst>
      <p:ext uri="{BB962C8B-B14F-4D97-AF65-F5344CB8AC3E}">
        <p14:creationId xmlns:p14="http://schemas.microsoft.com/office/powerpoint/2010/main" val="1465699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stretch>
            <a:fillRect t="-17000" b="-17000"/>
          </a:stretch>
        </a:blipFill>
        <a:effectLst/>
      </p:bgPr>
    </p:bg>
    <p:spTree>
      <p:nvGrpSpPr>
        <p:cNvPr id="1" name="">
          <a:extLst>
            <a:ext uri="{FF2B5EF4-FFF2-40B4-BE49-F238E27FC236}">
              <a16:creationId xmlns:a16="http://schemas.microsoft.com/office/drawing/2014/main" id="{0CCBA234-9230-6A83-E83B-9BD93F8543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CA5F0A-11C2-C04E-0710-EDE1A916E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E23E994F-D3D6-E7C9-DE91-108E79713930}"/>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A5A1BC-5E9D-A1A4-9EFF-55D065CC3F9F}"/>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6E1627BC-4D24-4601-1BB9-D5A8E16A2CDB}"/>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23A8D63-4A89-490F-3624-C24188CCDC96}"/>
              </a:ext>
            </a:extLst>
          </p:cNvPr>
          <p:cNvSpPr>
            <a:spLocks noGrp="1"/>
          </p:cNvSpPr>
          <p:nvPr>
            <p:ph idx="1"/>
          </p:nvPr>
        </p:nvSpPr>
        <p:spPr>
          <a:xfrm>
            <a:off x="614657" y="1807542"/>
            <a:ext cx="8804296" cy="3931312"/>
          </a:xfrm>
        </p:spPr>
        <p:txBody>
          <a:bodyPr vert="horz" lIns="91440" tIns="45720" rIns="91440" bIns="45720" rtlCol="0" anchor="t">
            <a:normAutofit fontScale="70000" lnSpcReduction="20000"/>
          </a:bodyPr>
          <a:lstStyle/>
          <a:p>
            <a:pPr marL="0" indent="0">
              <a:buNone/>
            </a:pPr>
            <a:endParaRPr lang="en-US">
              <a:solidFill>
                <a:schemeClr val="bg1"/>
              </a:solidFill>
              <a:ea typeface="+mn-lt"/>
              <a:cs typeface="+mn-lt"/>
            </a:endParaRPr>
          </a:p>
          <a:p>
            <a:r>
              <a:rPr lang="en-GB" b="1">
                <a:solidFill>
                  <a:schemeClr val="bg1"/>
                </a:solidFill>
              </a:rPr>
              <a:t>Comparison of Classification Methods</a:t>
            </a:r>
            <a:r>
              <a:rPr lang="en-GB">
                <a:solidFill>
                  <a:schemeClr val="bg1"/>
                </a:solidFill>
              </a:rPr>
              <a:t>:</a:t>
            </a:r>
            <a:r>
              <a:rPr lang="en-GB">
                <a:solidFill>
                  <a:schemeClr val="bg1"/>
                </a:solidFill>
                <a:ea typeface="+mn-lt"/>
                <a:cs typeface="+mn-lt"/>
              </a:rPr>
              <a:t> The paper evaluates various ECG classification algorithms, including Support Vector Machines (SVMs), Random Forests, and Neural Networks. Our project has already observed that SVMs offer better cross-domain robustness, making this study highly relevant.</a:t>
            </a:r>
          </a:p>
          <a:p>
            <a:r>
              <a:rPr lang="en-GB" b="1">
                <a:solidFill>
                  <a:schemeClr val="bg1"/>
                </a:solidFill>
              </a:rPr>
              <a:t>ECG Data Challenges</a:t>
            </a:r>
            <a:r>
              <a:rPr lang="en-GB">
                <a:solidFill>
                  <a:schemeClr val="bg1"/>
                </a:solidFill>
              </a:rPr>
              <a:t>: </a:t>
            </a:r>
            <a:r>
              <a:rPr lang="en-GB">
                <a:solidFill>
                  <a:schemeClr val="bg1"/>
                </a:solidFill>
                <a:ea typeface="+mn-lt"/>
                <a:cs typeface="+mn-lt"/>
              </a:rPr>
              <a:t>Discusses how different datasets impact classifier performance, which directly relates to our challenge of training on controlled experiments but applying the model to real flight conditions.</a:t>
            </a:r>
          </a:p>
          <a:p>
            <a:r>
              <a:rPr lang="en-GB" b="1">
                <a:solidFill>
                  <a:schemeClr val="bg1"/>
                </a:solidFill>
              </a:rPr>
              <a:t>Multi-Sensor and Multi-Environment Application</a:t>
            </a:r>
            <a:r>
              <a:rPr lang="en-GB">
                <a:solidFill>
                  <a:schemeClr val="bg1"/>
                </a:solidFill>
              </a:rPr>
              <a:t>: </a:t>
            </a:r>
            <a:r>
              <a:rPr lang="en-GB">
                <a:solidFill>
                  <a:schemeClr val="bg1"/>
                </a:solidFill>
                <a:ea typeface="+mn-lt"/>
                <a:cs typeface="+mn-lt"/>
              </a:rPr>
              <a:t>The paper examines how classification algorithms handle data from different ECG sensor types, which is crucial since the fighter pilot ECG sensors may change over time.</a:t>
            </a:r>
          </a:p>
          <a:p>
            <a:r>
              <a:rPr lang="en-GB" b="1">
                <a:solidFill>
                  <a:schemeClr val="bg1"/>
                </a:solidFill>
              </a:rPr>
              <a:t>Future Directions: </a:t>
            </a:r>
            <a:r>
              <a:rPr lang="en-GB">
                <a:solidFill>
                  <a:schemeClr val="bg1"/>
                </a:solidFill>
              </a:rPr>
              <a:t>The</a:t>
            </a:r>
            <a:r>
              <a:rPr lang="en-GB">
                <a:solidFill>
                  <a:schemeClr val="bg1"/>
                </a:solidFill>
                <a:ea typeface="+mn-lt"/>
                <a:cs typeface="+mn-lt"/>
              </a:rPr>
              <a:t> study suggests improvements in ECG classification, including hybrid models and deep learning approaches. These insights can guide future iterations of our classifier, improving its effectiveness in dynamic environments.</a:t>
            </a:r>
            <a:endParaRPr lang="en-US">
              <a:solidFill>
                <a:schemeClr val="bg1"/>
              </a:solidFill>
              <a:ea typeface="+mn-lt"/>
              <a:cs typeface="+mn-lt"/>
            </a:endParaRPr>
          </a:p>
          <a:p>
            <a:endParaRPr lang="en-GB" b="1">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255844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E5B6B293-5918-2DB0-6DE8-BF4EA6E71CB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BB80DB0-5D3C-CCBB-C72C-AFD21907F1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167CF01B-7FB7-62AF-F56C-4B6D4A72D973}"/>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28E3E-078D-563A-1D49-93814314C714}"/>
              </a:ext>
            </a:extLst>
          </p:cNvPr>
          <p:cNvSpPr>
            <a:spLocks noGrp="1"/>
          </p:cNvSpPr>
          <p:nvPr>
            <p:ph type="title"/>
          </p:nvPr>
        </p:nvSpPr>
        <p:spPr>
          <a:xfrm>
            <a:off x="617993" y="740512"/>
            <a:ext cx="10748283" cy="1441776"/>
          </a:xfrm>
        </p:spPr>
        <p:txBody>
          <a:bodyPr anchor="t">
            <a:normAutofit/>
          </a:bodyPr>
          <a:lstStyle/>
          <a:p>
            <a:r>
              <a:rPr lang="en-GB" sz="3600">
                <a:solidFill>
                  <a:schemeClr val="bg1"/>
                </a:solidFill>
                <a:ea typeface="+mj-lt"/>
                <a:cs typeface="+mj-lt"/>
              </a:rPr>
              <a:t>Impact of High-G Forces on Fighter Pilots' Heart Health</a:t>
            </a:r>
            <a:endParaRPr lang="en-US">
              <a:solidFill>
                <a:schemeClr val="bg1"/>
              </a:solidFill>
            </a:endParaRPr>
          </a:p>
        </p:txBody>
      </p:sp>
      <p:sp>
        <p:nvSpPr>
          <p:cNvPr id="7" name="Content Placeholder 2">
            <a:extLst>
              <a:ext uri="{FF2B5EF4-FFF2-40B4-BE49-F238E27FC236}">
                <a16:creationId xmlns:a16="http://schemas.microsoft.com/office/drawing/2014/main" id="{DD1AA08D-EE14-247A-D7D6-49752F82CAFE}"/>
              </a:ext>
            </a:extLst>
          </p:cNvPr>
          <p:cNvSpPr txBox="1">
            <a:spLocks/>
          </p:cNvSpPr>
          <p:nvPr/>
        </p:nvSpPr>
        <p:spPr>
          <a:xfrm>
            <a:off x="614657" y="2113006"/>
            <a:ext cx="10747396" cy="4491680"/>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ea typeface="+mn-lt"/>
                <a:cs typeface="+mn-lt"/>
              </a:rPr>
              <a:t>Key Points:</a:t>
            </a:r>
            <a:endParaRPr lang="en-US">
              <a:solidFill>
                <a:schemeClr val="bg1"/>
              </a:solidFill>
              <a:ea typeface="+mn-lt"/>
              <a:cs typeface="+mn-lt"/>
            </a:endParaRPr>
          </a:p>
          <a:p>
            <a:r>
              <a:rPr lang="en-GB">
                <a:solidFill>
                  <a:schemeClr val="bg1"/>
                </a:solidFill>
                <a:ea typeface="+mn-lt"/>
                <a:cs typeface="+mn-lt"/>
              </a:rPr>
              <a:t>This study examines how high-G acceleration forces affect the heart’s </a:t>
            </a:r>
            <a:r>
              <a:rPr lang="en-GB" b="1">
                <a:solidFill>
                  <a:schemeClr val="bg1"/>
                </a:solidFill>
                <a:ea typeface="+mn-lt"/>
                <a:cs typeface="+mn-lt"/>
              </a:rPr>
              <a:t>structure and function</a:t>
            </a:r>
            <a:r>
              <a:rPr lang="en-GB">
                <a:solidFill>
                  <a:schemeClr val="bg1"/>
                </a:solidFill>
                <a:ea typeface="+mn-lt"/>
                <a:cs typeface="+mn-lt"/>
              </a:rPr>
              <a:t> in fighter pilots.</a:t>
            </a:r>
          </a:p>
          <a:p>
            <a:r>
              <a:rPr lang="en-GB">
                <a:solidFill>
                  <a:schemeClr val="bg1"/>
                </a:solidFill>
                <a:ea typeface="+mn-lt"/>
                <a:cs typeface="+mn-lt"/>
              </a:rPr>
              <a:t>Focuses on </a:t>
            </a:r>
            <a:r>
              <a:rPr lang="en-GB" b="1">
                <a:solidFill>
                  <a:schemeClr val="bg1"/>
                </a:solidFill>
                <a:ea typeface="+mn-lt"/>
                <a:cs typeface="+mn-lt"/>
              </a:rPr>
              <a:t>cardiac adaptations</a:t>
            </a:r>
            <a:r>
              <a:rPr lang="en-GB">
                <a:solidFill>
                  <a:schemeClr val="bg1"/>
                </a:solidFill>
                <a:ea typeface="+mn-lt"/>
                <a:cs typeface="+mn-lt"/>
              </a:rPr>
              <a:t> and potential risks like </a:t>
            </a:r>
            <a:r>
              <a:rPr lang="en-GB" b="1">
                <a:solidFill>
                  <a:schemeClr val="bg1"/>
                </a:solidFill>
                <a:ea typeface="+mn-lt"/>
                <a:cs typeface="+mn-lt"/>
              </a:rPr>
              <a:t>arrhythmias</a:t>
            </a:r>
            <a:r>
              <a:rPr lang="en-GB">
                <a:solidFill>
                  <a:schemeClr val="bg1"/>
                </a:solidFill>
                <a:ea typeface="+mn-lt"/>
                <a:cs typeface="+mn-lt"/>
              </a:rPr>
              <a:t> caused by extreme stress on the body.</a:t>
            </a:r>
            <a:endParaRPr lang="en-GB">
              <a:solidFill>
                <a:schemeClr val="bg1"/>
              </a:solidFill>
            </a:endParaRPr>
          </a:p>
          <a:p>
            <a:r>
              <a:rPr lang="en-GB" err="1">
                <a:solidFill>
                  <a:schemeClr val="bg1"/>
                </a:solidFill>
                <a:ea typeface="+mn-lt"/>
                <a:cs typeface="+mn-lt"/>
              </a:rPr>
              <a:t>Analyzes</a:t>
            </a:r>
            <a:r>
              <a:rPr lang="en-GB">
                <a:solidFill>
                  <a:schemeClr val="bg1"/>
                </a:solidFill>
                <a:ea typeface="+mn-lt"/>
                <a:cs typeface="+mn-lt"/>
              </a:rPr>
              <a:t> </a:t>
            </a:r>
            <a:r>
              <a:rPr lang="en-GB" b="1">
                <a:solidFill>
                  <a:schemeClr val="bg1"/>
                </a:solidFill>
                <a:ea typeface="+mn-lt"/>
                <a:cs typeface="+mn-lt"/>
              </a:rPr>
              <a:t>electrocardiogram (ECG) data</a:t>
            </a:r>
            <a:r>
              <a:rPr lang="en-GB">
                <a:solidFill>
                  <a:schemeClr val="bg1"/>
                </a:solidFill>
                <a:ea typeface="+mn-lt"/>
                <a:cs typeface="+mn-lt"/>
              </a:rPr>
              <a:t> and </a:t>
            </a:r>
            <a:r>
              <a:rPr lang="en-GB" b="1">
                <a:solidFill>
                  <a:schemeClr val="bg1"/>
                </a:solidFill>
                <a:ea typeface="+mn-lt"/>
                <a:cs typeface="+mn-lt"/>
              </a:rPr>
              <a:t>cardiac imaging</a:t>
            </a:r>
            <a:r>
              <a:rPr lang="en-GB">
                <a:solidFill>
                  <a:schemeClr val="bg1"/>
                </a:solidFill>
                <a:ea typeface="+mn-lt"/>
                <a:cs typeface="+mn-lt"/>
              </a:rPr>
              <a:t> from fighter pilots exposed to high-G environments.</a:t>
            </a:r>
          </a:p>
          <a:p>
            <a:r>
              <a:rPr lang="en-GB">
                <a:solidFill>
                  <a:schemeClr val="bg1"/>
                </a:solidFill>
                <a:ea typeface="+mn-lt"/>
                <a:cs typeface="+mn-lt"/>
              </a:rPr>
              <a:t>Evaluates how </a:t>
            </a:r>
            <a:r>
              <a:rPr lang="en-GB" b="1">
                <a:solidFill>
                  <a:schemeClr val="bg1"/>
                </a:solidFill>
                <a:ea typeface="+mn-lt"/>
                <a:cs typeface="+mn-lt"/>
              </a:rPr>
              <a:t>Anti-G Straining </a:t>
            </a:r>
            <a:r>
              <a:rPr lang="en-GB" b="1" err="1">
                <a:solidFill>
                  <a:schemeClr val="bg1"/>
                </a:solidFill>
                <a:ea typeface="+mn-lt"/>
                <a:cs typeface="+mn-lt"/>
              </a:rPr>
              <a:t>Maneuvers</a:t>
            </a:r>
            <a:r>
              <a:rPr lang="en-GB" b="1">
                <a:solidFill>
                  <a:schemeClr val="bg1"/>
                </a:solidFill>
                <a:ea typeface="+mn-lt"/>
                <a:cs typeface="+mn-lt"/>
              </a:rPr>
              <a:t> (AGSM)</a:t>
            </a:r>
            <a:r>
              <a:rPr lang="en-GB">
                <a:solidFill>
                  <a:schemeClr val="bg1"/>
                </a:solidFill>
                <a:ea typeface="+mn-lt"/>
                <a:cs typeface="+mn-lt"/>
              </a:rPr>
              <a:t> help protect heart function during flight.</a:t>
            </a:r>
          </a:p>
          <a:p>
            <a:r>
              <a:rPr lang="en-GB">
                <a:solidFill>
                  <a:schemeClr val="bg1"/>
                </a:solidFill>
                <a:ea typeface="+mn-lt"/>
                <a:cs typeface="+mn-lt"/>
              </a:rPr>
              <a:t> </a:t>
            </a:r>
            <a:r>
              <a:rPr lang="en-GB" b="1">
                <a:solidFill>
                  <a:schemeClr val="bg1"/>
                </a:solidFill>
                <a:ea typeface="+mn-lt"/>
                <a:cs typeface="+mn-lt"/>
              </a:rPr>
              <a:t>Why it matters?</a:t>
            </a:r>
            <a:br>
              <a:rPr lang="en-GB" b="1">
                <a:solidFill>
                  <a:schemeClr val="bg1"/>
                </a:solidFill>
                <a:ea typeface="+mn-lt"/>
                <a:cs typeface="+mn-lt"/>
              </a:rPr>
            </a:br>
            <a:r>
              <a:rPr lang="en-GB" b="1">
                <a:solidFill>
                  <a:schemeClr val="bg1"/>
                </a:solidFill>
                <a:ea typeface="+mn-lt"/>
                <a:cs typeface="+mn-lt"/>
              </a:rPr>
              <a:t>Fighter pilots experience intense physical stress. Understanding how high-G forces impact the heart helps improve pilot safety and health monitoring</a:t>
            </a:r>
            <a:r>
              <a:rPr lang="en-GB">
                <a:solidFill>
                  <a:schemeClr val="bg1"/>
                </a:solidFill>
                <a:ea typeface="+mn-lt"/>
                <a:cs typeface="+mn-lt"/>
              </a:rPr>
              <a:t>.</a:t>
            </a:r>
          </a:p>
          <a:p>
            <a:endParaRPr lang="en-GB" b="1">
              <a:solidFill>
                <a:schemeClr val="bg1"/>
              </a:solidFill>
            </a:endParaRPr>
          </a:p>
        </p:txBody>
      </p:sp>
    </p:spTree>
    <p:extLst>
      <p:ext uri="{BB962C8B-B14F-4D97-AF65-F5344CB8AC3E}">
        <p14:creationId xmlns:p14="http://schemas.microsoft.com/office/powerpoint/2010/main" val="3406653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1ABB5EAF-7DEB-0E1F-FAC9-B7540F49DAD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09BA52-DE54-4BFF-B4CC-41F344A4B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D3AA78FE-BC8D-4863-E618-8451DCF84CCD}"/>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228DBB-5FF0-D082-3B3A-4D80107C83B2}"/>
              </a:ext>
            </a:extLst>
          </p:cNvPr>
          <p:cNvSpPr>
            <a:spLocks noGrp="1"/>
          </p:cNvSpPr>
          <p:nvPr>
            <p:ph type="title"/>
          </p:nvPr>
        </p:nvSpPr>
        <p:spPr>
          <a:xfrm>
            <a:off x="617993" y="740512"/>
            <a:ext cx="10748283" cy="1441776"/>
          </a:xfrm>
        </p:spPr>
        <p:txBody>
          <a:bodyPr anchor="t">
            <a:normAutofit/>
          </a:bodyPr>
          <a:lstStyle/>
          <a:p>
            <a:r>
              <a:rPr lang="en-GB" sz="3600">
                <a:solidFill>
                  <a:schemeClr val="bg1"/>
                </a:solidFill>
                <a:ea typeface="+mj-lt"/>
                <a:cs typeface="+mj-lt"/>
              </a:rPr>
              <a:t>Impact of High-G Forces on Fighter Pilots' Heart Health</a:t>
            </a:r>
            <a:endParaRPr lang="en-US">
              <a:solidFill>
                <a:schemeClr val="bg1"/>
              </a:solidFill>
            </a:endParaRPr>
          </a:p>
        </p:txBody>
      </p:sp>
      <p:sp>
        <p:nvSpPr>
          <p:cNvPr id="7" name="Content Placeholder 2">
            <a:extLst>
              <a:ext uri="{FF2B5EF4-FFF2-40B4-BE49-F238E27FC236}">
                <a16:creationId xmlns:a16="http://schemas.microsoft.com/office/drawing/2014/main" id="{BC41D62F-D0F4-EDCF-1FCC-711B4B4059B2}"/>
              </a:ext>
            </a:extLst>
          </p:cNvPr>
          <p:cNvSpPr txBox="1">
            <a:spLocks/>
          </p:cNvSpPr>
          <p:nvPr/>
        </p:nvSpPr>
        <p:spPr>
          <a:xfrm>
            <a:off x="614657" y="2113006"/>
            <a:ext cx="10747396" cy="4491680"/>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a:solidFill>
                  <a:schemeClr val="bg1"/>
                </a:solidFill>
                <a:ea typeface="+mn-lt"/>
                <a:cs typeface="+mn-lt"/>
              </a:rPr>
              <a:t>Key Findings:</a:t>
            </a:r>
            <a:endParaRPr lang="en-US">
              <a:solidFill>
                <a:schemeClr val="bg1"/>
              </a:solidFill>
              <a:ea typeface="+mn-lt"/>
              <a:cs typeface="+mn-lt"/>
            </a:endParaRPr>
          </a:p>
          <a:p>
            <a:r>
              <a:rPr lang="en-GB" b="1">
                <a:solidFill>
                  <a:schemeClr val="bg1"/>
                </a:solidFill>
                <a:ea typeface="+mn-lt"/>
                <a:cs typeface="+mn-lt"/>
              </a:rPr>
              <a:t>High-G exposure</a:t>
            </a:r>
            <a:r>
              <a:rPr lang="en-GB">
                <a:solidFill>
                  <a:schemeClr val="bg1"/>
                </a:solidFill>
                <a:ea typeface="+mn-lt"/>
                <a:cs typeface="+mn-lt"/>
              </a:rPr>
              <a:t> leads to </a:t>
            </a:r>
            <a:r>
              <a:rPr lang="en-GB" b="1">
                <a:solidFill>
                  <a:schemeClr val="bg1"/>
                </a:solidFill>
                <a:ea typeface="+mn-lt"/>
                <a:cs typeface="+mn-lt"/>
              </a:rPr>
              <a:t>increased heart rate, temporary changes in heart rhythm, and altered blood circulation</a:t>
            </a:r>
            <a:r>
              <a:rPr lang="en-GB">
                <a:solidFill>
                  <a:schemeClr val="bg1"/>
                </a:solidFill>
                <a:ea typeface="+mn-lt"/>
                <a:cs typeface="+mn-lt"/>
              </a:rPr>
              <a:t>.</a:t>
            </a:r>
          </a:p>
          <a:p>
            <a:r>
              <a:rPr lang="en-GB">
                <a:solidFill>
                  <a:schemeClr val="bg1"/>
                </a:solidFill>
                <a:ea typeface="+mn-lt"/>
                <a:cs typeface="+mn-lt"/>
              </a:rPr>
              <a:t>Some pilots showed </a:t>
            </a:r>
            <a:r>
              <a:rPr lang="en-GB" b="1">
                <a:solidFill>
                  <a:schemeClr val="bg1"/>
                </a:solidFill>
                <a:ea typeface="+mn-lt"/>
                <a:cs typeface="+mn-lt"/>
              </a:rPr>
              <a:t>mild structural heart changes</a:t>
            </a:r>
            <a:r>
              <a:rPr lang="en-GB">
                <a:solidFill>
                  <a:schemeClr val="bg1"/>
                </a:solidFill>
                <a:ea typeface="+mn-lt"/>
                <a:cs typeface="+mn-lt"/>
              </a:rPr>
              <a:t>, but no severe long-term damage was observed.</a:t>
            </a:r>
          </a:p>
          <a:p>
            <a:r>
              <a:rPr lang="en-GB" b="1">
                <a:solidFill>
                  <a:schemeClr val="bg1"/>
                </a:solidFill>
                <a:ea typeface="+mn-lt"/>
                <a:cs typeface="+mn-lt"/>
              </a:rPr>
              <a:t>AGSM </a:t>
            </a:r>
            <a:r>
              <a:rPr lang="en-GB">
                <a:solidFill>
                  <a:schemeClr val="bg1"/>
                </a:solidFill>
                <a:ea typeface="+mn-lt"/>
                <a:cs typeface="+mn-lt"/>
              </a:rPr>
              <a:t>(Anti-G Straining </a:t>
            </a:r>
            <a:r>
              <a:rPr lang="en-GB" err="1">
                <a:solidFill>
                  <a:schemeClr val="bg1"/>
                </a:solidFill>
                <a:ea typeface="+mn-lt"/>
                <a:cs typeface="+mn-lt"/>
              </a:rPr>
              <a:t>Maneuver</a:t>
            </a:r>
            <a:r>
              <a:rPr lang="en-GB">
                <a:solidFill>
                  <a:schemeClr val="bg1"/>
                </a:solidFill>
                <a:ea typeface="+mn-lt"/>
                <a:cs typeface="+mn-lt"/>
              </a:rPr>
              <a:t>) </a:t>
            </a:r>
            <a:r>
              <a:rPr lang="en-GB" b="1">
                <a:solidFill>
                  <a:schemeClr val="bg1"/>
                </a:solidFill>
                <a:ea typeface="+mn-lt"/>
                <a:cs typeface="+mn-lt"/>
              </a:rPr>
              <a:t>techniques</a:t>
            </a:r>
            <a:r>
              <a:rPr lang="en-GB">
                <a:solidFill>
                  <a:schemeClr val="bg1"/>
                </a:solidFill>
                <a:ea typeface="+mn-lt"/>
                <a:cs typeface="+mn-lt"/>
              </a:rPr>
              <a:t> effectively </a:t>
            </a:r>
            <a:r>
              <a:rPr lang="en-GB" b="1">
                <a:solidFill>
                  <a:schemeClr val="bg1"/>
                </a:solidFill>
                <a:ea typeface="+mn-lt"/>
                <a:cs typeface="+mn-lt"/>
              </a:rPr>
              <a:t>reduce heart strain</a:t>
            </a:r>
            <a:r>
              <a:rPr lang="en-GB">
                <a:solidFill>
                  <a:schemeClr val="bg1"/>
                </a:solidFill>
                <a:ea typeface="+mn-lt"/>
                <a:cs typeface="+mn-lt"/>
              </a:rPr>
              <a:t> and help maintain stable blood flow.</a:t>
            </a:r>
          </a:p>
          <a:p>
            <a:pPr marL="0" indent="0">
              <a:buNone/>
            </a:pPr>
            <a:r>
              <a:rPr lang="en-GB" b="1">
                <a:solidFill>
                  <a:schemeClr val="bg1"/>
                </a:solidFill>
                <a:ea typeface="+mn-lt"/>
                <a:cs typeface="+mn-lt"/>
              </a:rPr>
              <a:t>Implications:</a:t>
            </a:r>
            <a:endParaRPr lang="en-GB">
              <a:solidFill>
                <a:schemeClr val="bg1"/>
              </a:solidFill>
              <a:ea typeface="+mn-lt"/>
              <a:cs typeface="+mn-lt"/>
            </a:endParaRPr>
          </a:p>
          <a:p>
            <a:r>
              <a:rPr lang="en-GB">
                <a:solidFill>
                  <a:schemeClr val="bg1"/>
                </a:solidFill>
                <a:ea typeface="+mn-lt"/>
                <a:cs typeface="+mn-lt"/>
              </a:rPr>
              <a:t>Regular </a:t>
            </a:r>
            <a:r>
              <a:rPr lang="en-GB" b="1">
                <a:solidFill>
                  <a:schemeClr val="bg1"/>
                </a:solidFill>
                <a:ea typeface="+mn-lt"/>
                <a:cs typeface="+mn-lt"/>
              </a:rPr>
              <a:t>ECG monitoring</a:t>
            </a:r>
            <a:r>
              <a:rPr lang="en-GB">
                <a:solidFill>
                  <a:schemeClr val="bg1"/>
                </a:solidFill>
                <a:ea typeface="+mn-lt"/>
                <a:cs typeface="+mn-lt"/>
              </a:rPr>
              <a:t> and training for </a:t>
            </a:r>
            <a:r>
              <a:rPr lang="en-GB" b="1">
                <a:solidFill>
                  <a:schemeClr val="bg1"/>
                </a:solidFill>
                <a:ea typeface="+mn-lt"/>
                <a:cs typeface="+mn-lt"/>
              </a:rPr>
              <a:t>proper AGSM execution</a:t>
            </a:r>
            <a:r>
              <a:rPr lang="en-GB">
                <a:solidFill>
                  <a:schemeClr val="bg1"/>
                </a:solidFill>
                <a:ea typeface="+mn-lt"/>
                <a:cs typeface="+mn-lt"/>
              </a:rPr>
              <a:t> can reduce heart-related risks in fighter pilots.</a:t>
            </a:r>
          </a:p>
          <a:p>
            <a:r>
              <a:rPr lang="en-GB">
                <a:solidFill>
                  <a:schemeClr val="bg1"/>
                </a:solidFill>
                <a:ea typeface="+mn-lt"/>
                <a:cs typeface="+mn-lt"/>
              </a:rPr>
              <a:t>Further studies are needed to see if </a:t>
            </a:r>
            <a:r>
              <a:rPr lang="en-GB" b="1">
                <a:solidFill>
                  <a:schemeClr val="bg1"/>
                </a:solidFill>
                <a:ea typeface="+mn-lt"/>
                <a:cs typeface="+mn-lt"/>
              </a:rPr>
              <a:t>long-term exposure to high-G forces</a:t>
            </a:r>
            <a:r>
              <a:rPr lang="en-GB">
                <a:solidFill>
                  <a:schemeClr val="bg1"/>
                </a:solidFill>
                <a:ea typeface="+mn-lt"/>
                <a:cs typeface="+mn-lt"/>
              </a:rPr>
              <a:t> causes permanent heart changes.</a:t>
            </a:r>
            <a:endParaRPr lang="en-GB">
              <a:solidFill>
                <a:schemeClr val="bg1"/>
              </a:solidFill>
            </a:endParaRPr>
          </a:p>
          <a:p>
            <a:r>
              <a:rPr lang="en-GB" b="1">
                <a:solidFill>
                  <a:schemeClr val="bg1"/>
                </a:solidFill>
                <a:ea typeface="+mn-lt"/>
                <a:cs typeface="+mn-lt"/>
              </a:rPr>
              <a:t>Relevance to F-35 Pilots:</a:t>
            </a:r>
            <a:br>
              <a:rPr lang="en-GB" b="1">
                <a:solidFill>
                  <a:schemeClr val="bg1"/>
                </a:solidFill>
                <a:ea typeface="+mn-lt"/>
                <a:cs typeface="+mn-lt"/>
              </a:rPr>
            </a:br>
            <a:r>
              <a:rPr lang="en-GB" b="1">
                <a:solidFill>
                  <a:schemeClr val="bg1"/>
                </a:solidFill>
                <a:ea typeface="+mn-lt"/>
                <a:cs typeface="+mn-lt"/>
              </a:rPr>
              <a:t>Pilots in high-performance jets like the F-35 face even higher G-forces</a:t>
            </a:r>
            <a:r>
              <a:rPr lang="en-GB">
                <a:solidFill>
                  <a:schemeClr val="bg1"/>
                </a:solidFill>
                <a:ea typeface="+mn-lt"/>
                <a:cs typeface="+mn-lt"/>
              </a:rPr>
              <a:t>, making this research crucial for improving </a:t>
            </a:r>
            <a:r>
              <a:rPr lang="en-GB" b="1">
                <a:solidFill>
                  <a:schemeClr val="bg1"/>
                </a:solidFill>
                <a:ea typeface="+mn-lt"/>
                <a:cs typeface="+mn-lt"/>
              </a:rPr>
              <a:t>pilot health protocols and flight safety</a:t>
            </a:r>
            <a:r>
              <a:rPr lang="en-GB">
                <a:solidFill>
                  <a:schemeClr val="bg1"/>
                </a:solidFill>
                <a:ea typeface="+mn-lt"/>
                <a:cs typeface="+mn-lt"/>
              </a:rPr>
              <a:t>.</a:t>
            </a:r>
          </a:p>
          <a:p>
            <a:endParaRPr lang="en-GB" b="1">
              <a:solidFill>
                <a:schemeClr val="bg1"/>
              </a:solidFill>
            </a:endParaRPr>
          </a:p>
        </p:txBody>
      </p:sp>
    </p:spTree>
    <p:extLst>
      <p:ext uri="{BB962C8B-B14F-4D97-AF65-F5344CB8AC3E}">
        <p14:creationId xmlns:p14="http://schemas.microsoft.com/office/powerpoint/2010/main" val="1244171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629486-92C2-2CEA-4CA6-5117E6121161}"/>
            </a:ext>
          </a:extLst>
        </p:cNvPr>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9A9681A-2486-4655-A876-E26402CA2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0A3BD03-4459-39FE-116B-A0343AE44E2F}"/>
              </a:ext>
            </a:extLst>
          </p:cNvPr>
          <p:cNvPicPr>
            <a:picLocks noChangeAspect="1"/>
          </p:cNvPicPr>
          <p:nvPr/>
        </p:nvPicPr>
        <p:blipFill>
          <a:blip r:embed="rId2">
            <a:alphaModFix/>
          </a:blip>
          <a:srcRect t="25002"/>
          <a:stretch/>
        </p:blipFill>
        <p:spPr>
          <a:xfrm>
            <a:off x="2" y="152"/>
            <a:ext cx="12191998" cy="6857848"/>
          </a:xfrm>
          <a:prstGeom prst="rect">
            <a:avLst/>
          </a:prstGeom>
        </p:spPr>
      </p:pic>
      <p:sp>
        <p:nvSpPr>
          <p:cNvPr id="20" name="Rectangle 19">
            <a:extLst>
              <a:ext uri="{FF2B5EF4-FFF2-40B4-BE49-F238E27FC236}">
                <a16:creationId xmlns:a16="http://schemas.microsoft.com/office/drawing/2014/main" id="{C9BB6818-31C2-4340-98F8-64FF7F46A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22D64955-BCBF-A0C9-AA30-159A31AA069F}"/>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87D89-8C26-DE74-3094-CAE6DF2F475A}"/>
              </a:ext>
            </a:extLst>
          </p:cNvPr>
          <p:cNvSpPr>
            <a:spLocks noGrp="1"/>
          </p:cNvSpPr>
          <p:nvPr>
            <p:ph type="ctrTitle"/>
          </p:nvPr>
        </p:nvSpPr>
        <p:spPr>
          <a:xfrm>
            <a:off x="706755" y="1371600"/>
            <a:ext cx="5691954" cy="887116"/>
          </a:xfrm>
        </p:spPr>
        <p:txBody>
          <a:bodyPr anchor="t">
            <a:normAutofit fontScale="90000"/>
          </a:bodyPr>
          <a:lstStyle/>
          <a:p>
            <a:r>
              <a:rPr lang="en-US">
                <a:solidFill>
                  <a:srgbClr val="FFFFFF"/>
                </a:solidFill>
              </a:rPr>
              <a:t>Table of contents</a:t>
            </a:r>
          </a:p>
        </p:txBody>
      </p:sp>
      <p:cxnSp>
        <p:nvCxnSpPr>
          <p:cNvPr id="22" name="Straight Connector 21">
            <a:extLst>
              <a:ext uri="{FF2B5EF4-FFF2-40B4-BE49-F238E27FC236}">
                <a16:creationId xmlns:a16="http://schemas.microsoft.com/office/drawing/2014/main" id="{F0CE0765-E93C-4D37-9D5F-D464EFB10F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805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C6B72830-3367-CCB8-01F2-C37BB80DCB09}"/>
              </a:ext>
            </a:extLst>
          </p:cNvPr>
          <p:cNvSpPr txBox="1">
            <a:spLocks/>
          </p:cNvSpPr>
          <p:nvPr/>
        </p:nvSpPr>
        <p:spPr>
          <a:xfrm>
            <a:off x="982980" y="2257425"/>
            <a:ext cx="6044379" cy="2820691"/>
          </a:xfrm>
          <a:prstGeom prst="rect">
            <a:avLst/>
          </a:prstGeom>
        </p:spPr>
        <p:txBody>
          <a:bodyPr vert="horz" lIns="91440" tIns="45720" rIns="91440" bIns="45720" rtlCol="0" anchor="t">
            <a:normAutofit fontScale="97500"/>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marL="457200" indent="-457200">
              <a:buFont typeface="Arial"/>
              <a:buChar char="•"/>
            </a:pPr>
            <a:r>
              <a:rPr lang="en-US" sz="2800">
                <a:solidFill>
                  <a:srgbClr val="FFFFFF"/>
                </a:solidFill>
              </a:rPr>
              <a:t>Introduction</a:t>
            </a:r>
          </a:p>
          <a:p>
            <a:pPr marL="457200" indent="-457200">
              <a:buFont typeface="Arial"/>
              <a:buChar char="•"/>
            </a:pPr>
            <a:r>
              <a:rPr lang="en-US" sz="2800"/>
              <a:t>Relevant keywords</a:t>
            </a:r>
          </a:p>
          <a:p>
            <a:pPr marL="457200" indent="-457200">
              <a:buFont typeface="Arial"/>
              <a:buChar char="•"/>
            </a:pPr>
            <a:r>
              <a:rPr lang="en-US" sz="2800"/>
              <a:t>Research papers selection process</a:t>
            </a:r>
          </a:p>
          <a:p>
            <a:pPr marL="457200" indent="-457200">
              <a:buFont typeface="Arial"/>
              <a:buChar char="•"/>
            </a:pPr>
            <a:r>
              <a:rPr lang="en-US" sz="2800"/>
              <a:t>Research papers discussion</a:t>
            </a:r>
          </a:p>
          <a:p>
            <a:pPr marL="457200" indent="-457200">
              <a:buFont typeface="Arial"/>
              <a:buChar char="•"/>
            </a:pPr>
            <a:r>
              <a:rPr lang="en-US" sz="2800"/>
              <a:t>Conclusion</a:t>
            </a:r>
          </a:p>
          <a:p>
            <a:pPr marL="457200" indent="-457200">
              <a:buFont typeface="Arial"/>
              <a:buChar char="•"/>
            </a:pPr>
            <a:r>
              <a:rPr lang="en-US" sz="2800"/>
              <a:t>References</a:t>
            </a:r>
          </a:p>
          <a:p>
            <a:pPr marL="457200" indent="-457200">
              <a:buFont typeface="Arial"/>
              <a:buChar char="•"/>
            </a:pPr>
            <a:endParaRPr lang="en-US" sz="2800"/>
          </a:p>
        </p:txBody>
      </p:sp>
    </p:spTree>
    <p:extLst>
      <p:ext uri="{BB962C8B-B14F-4D97-AF65-F5344CB8AC3E}">
        <p14:creationId xmlns:p14="http://schemas.microsoft.com/office/powerpoint/2010/main" val="2211293525"/>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E45F0588-4AED-EE6B-8F3A-E0A2BB2716C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CD6C74-FF04-0326-8971-DDA06B174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C9B14E56-5C7D-1B3F-FB6E-19DD9969895D}"/>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762BC0-8D1B-174A-BD81-E827ED8332D7}"/>
              </a:ext>
            </a:extLst>
          </p:cNvPr>
          <p:cNvSpPr>
            <a:spLocks noGrp="1"/>
          </p:cNvSpPr>
          <p:nvPr>
            <p:ph type="title"/>
          </p:nvPr>
        </p:nvSpPr>
        <p:spPr>
          <a:xfrm>
            <a:off x="617993" y="740512"/>
            <a:ext cx="10748283" cy="1441776"/>
          </a:xfrm>
        </p:spPr>
        <p:txBody>
          <a:bodyPr anchor="t">
            <a:normAutofit/>
          </a:bodyPr>
          <a:lstStyle/>
          <a:p>
            <a:r>
              <a:rPr lang="en-GB" sz="3600">
                <a:solidFill>
                  <a:schemeClr val="bg1"/>
                </a:solidFill>
                <a:ea typeface="+mj-lt"/>
                <a:cs typeface="+mj-lt"/>
              </a:rPr>
              <a:t>Cardiac Arrhythmias in F-16 Pilots During High-G Manoeuvres</a:t>
            </a:r>
            <a:endParaRPr lang="en-US" err="1">
              <a:solidFill>
                <a:schemeClr val="bg1"/>
              </a:solidFill>
            </a:endParaRPr>
          </a:p>
        </p:txBody>
      </p:sp>
      <p:sp>
        <p:nvSpPr>
          <p:cNvPr id="7" name="Content Placeholder 2">
            <a:extLst>
              <a:ext uri="{FF2B5EF4-FFF2-40B4-BE49-F238E27FC236}">
                <a16:creationId xmlns:a16="http://schemas.microsoft.com/office/drawing/2014/main" id="{4B53CAB2-C92E-94FC-6432-D2E2B72CE871}"/>
              </a:ext>
            </a:extLst>
          </p:cNvPr>
          <p:cNvSpPr txBox="1">
            <a:spLocks/>
          </p:cNvSpPr>
          <p:nvPr/>
        </p:nvSpPr>
        <p:spPr>
          <a:xfrm>
            <a:off x="614657" y="2113006"/>
            <a:ext cx="10747396" cy="449168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ea typeface="+mn-lt"/>
                <a:cs typeface="+mn-lt"/>
              </a:rPr>
              <a:t>Key Points:</a:t>
            </a:r>
            <a:endParaRPr lang="en-US">
              <a:solidFill>
                <a:schemeClr val="bg1"/>
              </a:solidFill>
              <a:ea typeface="+mn-lt"/>
              <a:cs typeface="+mn-lt"/>
            </a:endParaRPr>
          </a:p>
          <a:p>
            <a:r>
              <a:rPr lang="en-GB">
                <a:solidFill>
                  <a:schemeClr val="bg1"/>
                </a:solidFill>
                <a:ea typeface="+mn-lt"/>
                <a:cs typeface="+mn-lt"/>
              </a:rPr>
              <a:t>Investigates </a:t>
            </a:r>
            <a:r>
              <a:rPr lang="en-GB" b="1">
                <a:solidFill>
                  <a:schemeClr val="bg1"/>
                </a:solidFill>
                <a:ea typeface="+mn-lt"/>
                <a:cs typeface="+mn-lt"/>
              </a:rPr>
              <a:t>how high-G forces impact heart rhythm</a:t>
            </a:r>
            <a:r>
              <a:rPr lang="en-GB">
                <a:solidFill>
                  <a:schemeClr val="bg1"/>
                </a:solidFill>
                <a:ea typeface="+mn-lt"/>
                <a:cs typeface="+mn-lt"/>
              </a:rPr>
              <a:t> in fighter pilots.</a:t>
            </a:r>
            <a:endParaRPr lang="en-GB">
              <a:solidFill>
                <a:schemeClr val="bg1"/>
              </a:solidFill>
            </a:endParaRPr>
          </a:p>
          <a:p>
            <a:r>
              <a:rPr lang="en-GB">
                <a:solidFill>
                  <a:schemeClr val="bg1"/>
                </a:solidFill>
                <a:ea typeface="+mn-lt"/>
                <a:cs typeface="+mn-lt"/>
              </a:rPr>
              <a:t>Focuses on </a:t>
            </a:r>
            <a:r>
              <a:rPr lang="en-GB" b="1">
                <a:solidFill>
                  <a:schemeClr val="bg1"/>
                </a:solidFill>
                <a:ea typeface="+mn-lt"/>
                <a:cs typeface="+mn-lt"/>
              </a:rPr>
              <a:t>electrocardiogram (ECG) recordings</a:t>
            </a:r>
            <a:r>
              <a:rPr lang="en-GB">
                <a:solidFill>
                  <a:schemeClr val="bg1"/>
                </a:solidFill>
                <a:ea typeface="+mn-lt"/>
                <a:cs typeface="+mn-lt"/>
              </a:rPr>
              <a:t> taken during </a:t>
            </a:r>
            <a:r>
              <a:rPr lang="en-GB" b="1">
                <a:solidFill>
                  <a:schemeClr val="bg1"/>
                </a:solidFill>
                <a:ea typeface="+mn-lt"/>
                <a:cs typeface="+mn-lt"/>
              </a:rPr>
              <a:t>Aerial Combat </a:t>
            </a:r>
            <a:r>
              <a:rPr lang="en-GB" b="1" err="1">
                <a:solidFill>
                  <a:schemeClr val="bg1"/>
                </a:solidFill>
                <a:ea typeface="+mn-lt"/>
                <a:cs typeface="+mn-lt"/>
              </a:rPr>
              <a:t>Maneuvers</a:t>
            </a:r>
            <a:r>
              <a:rPr lang="en-GB" b="1">
                <a:solidFill>
                  <a:schemeClr val="bg1"/>
                </a:solidFill>
                <a:ea typeface="+mn-lt"/>
                <a:cs typeface="+mn-lt"/>
              </a:rPr>
              <a:t> (ACMs)</a:t>
            </a:r>
            <a:r>
              <a:rPr lang="en-GB">
                <a:solidFill>
                  <a:schemeClr val="bg1"/>
                </a:solidFill>
                <a:ea typeface="+mn-lt"/>
                <a:cs typeface="+mn-lt"/>
              </a:rPr>
              <a:t> in F-16 pilots.</a:t>
            </a:r>
            <a:endParaRPr lang="en-GB">
              <a:solidFill>
                <a:schemeClr val="bg1"/>
              </a:solidFill>
            </a:endParaRPr>
          </a:p>
          <a:p>
            <a:r>
              <a:rPr lang="en-GB">
                <a:solidFill>
                  <a:schemeClr val="bg1"/>
                </a:solidFill>
                <a:ea typeface="+mn-lt"/>
                <a:cs typeface="+mn-lt"/>
              </a:rPr>
              <a:t>Examines the </a:t>
            </a:r>
            <a:r>
              <a:rPr lang="en-GB" b="1">
                <a:solidFill>
                  <a:schemeClr val="bg1"/>
                </a:solidFill>
                <a:ea typeface="+mn-lt"/>
                <a:cs typeface="+mn-lt"/>
              </a:rPr>
              <a:t>relationship between G-force exposure and arrhythmia occurrence</a:t>
            </a:r>
            <a:r>
              <a:rPr lang="en-GB">
                <a:solidFill>
                  <a:schemeClr val="bg1"/>
                </a:solidFill>
                <a:ea typeface="+mn-lt"/>
                <a:cs typeface="+mn-lt"/>
              </a:rPr>
              <a:t>.</a:t>
            </a:r>
            <a:endParaRPr lang="en-GB">
              <a:solidFill>
                <a:schemeClr val="bg1"/>
              </a:solidFill>
            </a:endParaRPr>
          </a:p>
          <a:p>
            <a:r>
              <a:rPr lang="en-GB" b="1">
                <a:solidFill>
                  <a:schemeClr val="bg1"/>
                </a:solidFill>
                <a:ea typeface="+mn-lt"/>
                <a:cs typeface="+mn-lt"/>
              </a:rPr>
              <a:t>Why it matters?</a:t>
            </a:r>
            <a:br>
              <a:rPr lang="en-GB" b="1">
                <a:solidFill>
                  <a:schemeClr val="bg1"/>
                </a:solidFill>
                <a:ea typeface="+mn-lt"/>
                <a:cs typeface="+mn-lt"/>
              </a:rPr>
            </a:br>
            <a:r>
              <a:rPr lang="en-GB" b="1">
                <a:solidFill>
                  <a:schemeClr val="bg1"/>
                </a:solidFill>
                <a:ea typeface="+mn-lt"/>
                <a:cs typeface="+mn-lt"/>
              </a:rPr>
              <a:t>High-G forces affect the cardiovascular system. Understanding arrhythmia risks helps improve pilot health monitoring</a:t>
            </a:r>
            <a:r>
              <a:rPr lang="en-GB">
                <a:solidFill>
                  <a:schemeClr val="bg1"/>
                </a:solidFill>
                <a:ea typeface="+mn-lt"/>
                <a:cs typeface="+mn-lt"/>
              </a:rPr>
              <a:t> and </a:t>
            </a:r>
            <a:r>
              <a:rPr lang="en-GB" b="1">
                <a:solidFill>
                  <a:schemeClr val="bg1"/>
                </a:solidFill>
                <a:ea typeface="+mn-lt"/>
                <a:cs typeface="+mn-lt"/>
              </a:rPr>
              <a:t>flight safety</a:t>
            </a:r>
            <a:r>
              <a:rPr lang="en-GB">
                <a:solidFill>
                  <a:schemeClr val="bg1"/>
                </a:solidFill>
                <a:ea typeface="+mn-lt"/>
                <a:cs typeface="+mn-lt"/>
              </a:rPr>
              <a:t>.</a:t>
            </a:r>
            <a:endParaRPr lang="en-GB">
              <a:solidFill>
                <a:schemeClr val="bg1"/>
              </a:solidFill>
            </a:endParaRPr>
          </a:p>
          <a:p>
            <a:endParaRPr lang="en-GB" b="1">
              <a:solidFill>
                <a:schemeClr val="bg1"/>
              </a:solidFill>
            </a:endParaRPr>
          </a:p>
        </p:txBody>
      </p:sp>
    </p:spTree>
    <p:extLst>
      <p:ext uri="{BB962C8B-B14F-4D97-AF65-F5344CB8AC3E}">
        <p14:creationId xmlns:p14="http://schemas.microsoft.com/office/powerpoint/2010/main" val="2420283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CBD434D5-4A2C-66A0-3D07-0678A7417F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0F44EA-DFB2-6AF9-8298-B9B31174C7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A6D46BCE-4963-AEC3-7602-02A485E2FA72}"/>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5045A0-7A26-57F3-0B3E-9FB243EDB9B8}"/>
              </a:ext>
            </a:extLst>
          </p:cNvPr>
          <p:cNvSpPr>
            <a:spLocks noGrp="1"/>
          </p:cNvSpPr>
          <p:nvPr>
            <p:ph type="title"/>
          </p:nvPr>
        </p:nvSpPr>
        <p:spPr>
          <a:xfrm>
            <a:off x="617993" y="740512"/>
            <a:ext cx="10748283" cy="1441776"/>
          </a:xfrm>
        </p:spPr>
        <p:txBody>
          <a:bodyPr anchor="t">
            <a:normAutofit/>
          </a:bodyPr>
          <a:lstStyle/>
          <a:p>
            <a:r>
              <a:rPr lang="en-GB" sz="3600">
                <a:solidFill>
                  <a:schemeClr val="bg1"/>
                </a:solidFill>
                <a:ea typeface="+mj-lt"/>
                <a:cs typeface="+mj-lt"/>
              </a:rPr>
              <a:t>Cardiac Arrhythmias in F-16 Pilots During High-G Manoeuvres</a:t>
            </a:r>
            <a:endParaRPr lang="en-US" err="1">
              <a:solidFill>
                <a:schemeClr val="bg1"/>
              </a:solidFill>
            </a:endParaRPr>
          </a:p>
        </p:txBody>
      </p:sp>
      <p:sp>
        <p:nvSpPr>
          <p:cNvPr id="7" name="Content Placeholder 2">
            <a:extLst>
              <a:ext uri="{FF2B5EF4-FFF2-40B4-BE49-F238E27FC236}">
                <a16:creationId xmlns:a16="http://schemas.microsoft.com/office/drawing/2014/main" id="{8465961C-0582-EBDF-C5C3-BDAE98AC3BB8}"/>
              </a:ext>
            </a:extLst>
          </p:cNvPr>
          <p:cNvSpPr txBox="1">
            <a:spLocks/>
          </p:cNvSpPr>
          <p:nvPr/>
        </p:nvSpPr>
        <p:spPr>
          <a:xfrm>
            <a:off x="614657" y="2113006"/>
            <a:ext cx="10747396" cy="4491680"/>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ea typeface="+mn-lt"/>
                <a:cs typeface="+mn-lt"/>
              </a:rPr>
              <a:t>Key Findings:</a:t>
            </a:r>
            <a:endParaRPr lang="en-US">
              <a:solidFill>
                <a:schemeClr val="bg1"/>
              </a:solidFill>
              <a:ea typeface="+mn-lt"/>
              <a:cs typeface="+mn-lt"/>
            </a:endParaRPr>
          </a:p>
          <a:p>
            <a:r>
              <a:rPr lang="en-GB" b="1">
                <a:solidFill>
                  <a:schemeClr val="bg1"/>
                </a:solidFill>
                <a:ea typeface="+mn-lt"/>
                <a:cs typeface="+mn-lt"/>
              </a:rPr>
              <a:t>45.7% of pilots</a:t>
            </a:r>
            <a:r>
              <a:rPr lang="en-GB">
                <a:solidFill>
                  <a:schemeClr val="bg1"/>
                </a:solidFill>
                <a:ea typeface="+mn-lt"/>
                <a:cs typeface="+mn-lt"/>
              </a:rPr>
              <a:t> experienced arrhythmias during high-G </a:t>
            </a:r>
            <a:r>
              <a:rPr lang="en-GB" err="1">
                <a:solidFill>
                  <a:schemeClr val="bg1"/>
                </a:solidFill>
                <a:ea typeface="+mn-lt"/>
                <a:cs typeface="+mn-lt"/>
              </a:rPr>
              <a:t>maneuvers</a:t>
            </a:r>
            <a:r>
              <a:rPr lang="en-GB">
                <a:solidFill>
                  <a:schemeClr val="bg1"/>
                </a:solidFill>
                <a:ea typeface="+mn-lt"/>
                <a:cs typeface="+mn-lt"/>
              </a:rPr>
              <a:t>.</a:t>
            </a:r>
          </a:p>
          <a:p>
            <a:r>
              <a:rPr lang="en-GB">
                <a:solidFill>
                  <a:schemeClr val="bg1"/>
                </a:solidFill>
                <a:ea typeface="+mn-lt"/>
                <a:cs typeface="+mn-lt"/>
              </a:rPr>
              <a:t>Most common arrhythmias: </a:t>
            </a:r>
            <a:r>
              <a:rPr lang="en-GB" b="1">
                <a:solidFill>
                  <a:schemeClr val="bg1"/>
                </a:solidFill>
                <a:ea typeface="+mn-lt"/>
                <a:cs typeface="+mn-lt"/>
              </a:rPr>
              <a:t>Premature Ventricular Contractions (PVCs) and Supraventricular Premature Beats (SVPBs)</a:t>
            </a:r>
            <a:r>
              <a:rPr lang="en-GB">
                <a:solidFill>
                  <a:schemeClr val="bg1"/>
                </a:solidFill>
                <a:ea typeface="+mn-lt"/>
                <a:cs typeface="+mn-lt"/>
              </a:rPr>
              <a:t>.</a:t>
            </a:r>
            <a:endParaRPr lang="en-GB">
              <a:solidFill>
                <a:schemeClr val="bg1"/>
              </a:solidFill>
            </a:endParaRPr>
          </a:p>
          <a:p>
            <a:r>
              <a:rPr lang="en-GB">
                <a:solidFill>
                  <a:schemeClr val="bg1"/>
                </a:solidFill>
                <a:ea typeface="+mn-lt"/>
                <a:cs typeface="+mn-lt"/>
              </a:rPr>
              <a:t>Arrhythmias occurred more frequently at </a:t>
            </a:r>
            <a:r>
              <a:rPr lang="en-GB" b="1">
                <a:solidFill>
                  <a:schemeClr val="bg1"/>
                </a:solidFill>
                <a:ea typeface="+mn-lt"/>
                <a:cs typeface="+mn-lt"/>
              </a:rPr>
              <a:t>higher G-levels</a:t>
            </a:r>
            <a:r>
              <a:rPr lang="en-GB">
                <a:solidFill>
                  <a:schemeClr val="bg1"/>
                </a:solidFill>
                <a:ea typeface="+mn-lt"/>
                <a:cs typeface="+mn-lt"/>
              </a:rPr>
              <a:t> but were generally </a:t>
            </a:r>
            <a:r>
              <a:rPr lang="en-GB" b="1">
                <a:solidFill>
                  <a:schemeClr val="bg1"/>
                </a:solidFill>
                <a:ea typeface="+mn-lt"/>
                <a:cs typeface="+mn-lt"/>
              </a:rPr>
              <a:t>benign and self-correcting</a:t>
            </a:r>
            <a:r>
              <a:rPr lang="en-GB">
                <a:solidFill>
                  <a:schemeClr val="bg1"/>
                </a:solidFill>
                <a:ea typeface="+mn-lt"/>
                <a:cs typeface="+mn-lt"/>
              </a:rPr>
              <a:t>.</a:t>
            </a:r>
            <a:endParaRPr lang="en-GB">
              <a:solidFill>
                <a:schemeClr val="bg1"/>
              </a:solidFill>
            </a:endParaRPr>
          </a:p>
          <a:p>
            <a:r>
              <a:rPr lang="en-GB" b="1">
                <a:solidFill>
                  <a:schemeClr val="bg1"/>
                </a:solidFill>
                <a:ea typeface="+mn-lt"/>
                <a:cs typeface="+mn-lt"/>
              </a:rPr>
              <a:t>Implications:</a:t>
            </a:r>
            <a:endParaRPr lang="en-GB">
              <a:solidFill>
                <a:schemeClr val="bg1"/>
              </a:solidFill>
            </a:endParaRPr>
          </a:p>
          <a:p>
            <a:r>
              <a:rPr lang="en-GB">
                <a:solidFill>
                  <a:schemeClr val="bg1"/>
                </a:solidFill>
                <a:ea typeface="+mn-lt"/>
                <a:cs typeface="+mn-lt"/>
              </a:rPr>
              <a:t>Routine </a:t>
            </a:r>
            <a:r>
              <a:rPr lang="en-GB" b="1">
                <a:solidFill>
                  <a:schemeClr val="bg1"/>
                </a:solidFill>
                <a:ea typeface="+mn-lt"/>
                <a:cs typeface="+mn-lt"/>
              </a:rPr>
              <a:t>ECG screening</a:t>
            </a:r>
            <a:r>
              <a:rPr lang="en-GB">
                <a:solidFill>
                  <a:schemeClr val="bg1"/>
                </a:solidFill>
                <a:ea typeface="+mn-lt"/>
                <a:cs typeface="+mn-lt"/>
              </a:rPr>
              <a:t> is essential for </a:t>
            </a:r>
            <a:r>
              <a:rPr lang="en-GB" b="1">
                <a:solidFill>
                  <a:schemeClr val="bg1"/>
                </a:solidFill>
                <a:ea typeface="+mn-lt"/>
                <a:cs typeface="+mn-lt"/>
              </a:rPr>
              <a:t>early detection of cardiac risks</a:t>
            </a:r>
            <a:r>
              <a:rPr lang="en-GB">
                <a:solidFill>
                  <a:schemeClr val="bg1"/>
                </a:solidFill>
                <a:ea typeface="+mn-lt"/>
                <a:cs typeface="+mn-lt"/>
              </a:rPr>
              <a:t> in fighter pilots.</a:t>
            </a:r>
          </a:p>
          <a:p>
            <a:r>
              <a:rPr lang="en-GB" b="1">
                <a:solidFill>
                  <a:schemeClr val="bg1"/>
                </a:solidFill>
                <a:ea typeface="+mn-lt"/>
                <a:cs typeface="+mn-lt"/>
              </a:rPr>
              <a:t>Proper training in Anti-G Straining </a:t>
            </a:r>
            <a:r>
              <a:rPr lang="en-GB" b="1" err="1">
                <a:solidFill>
                  <a:schemeClr val="bg1"/>
                </a:solidFill>
                <a:ea typeface="+mn-lt"/>
                <a:cs typeface="+mn-lt"/>
              </a:rPr>
              <a:t>Maneuvers</a:t>
            </a:r>
            <a:r>
              <a:rPr lang="en-GB" b="1">
                <a:solidFill>
                  <a:schemeClr val="bg1"/>
                </a:solidFill>
                <a:ea typeface="+mn-lt"/>
                <a:cs typeface="+mn-lt"/>
              </a:rPr>
              <a:t> (AGSM)</a:t>
            </a:r>
            <a:r>
              <a:rPr lang="en-GB">
                <a:solidFill>
                  <a:schemeClr val="bg1"/>
                </a:solidFill>
                <a:ea typeface="+mn-lt"/>
                <a:cs typeface="+mn-lt"/>
              </a:rPr>
              <a:t> may help </a:t>
            </a:r>
            <a:r>
              <a:rPr lang="en-GB" b="1">
                <a:solidFill>
                  <a:schemeClr val="bg1"/>
                </a:solidFill>
                <a:ea typeface="+mn-lt"/>
                <a:cs typeface="+mn-lt"/>
              </a:rPr>
              <a:t>reduce arrhythmia occurrence</a:t>
            </a:r>
            <a:r>
              <a:rPr lang="en-GB">
                <a:solidFill>
                  <a:schemeClr val="bg1"/>
                </a:solidFill>
                <a:ea typeface="+mn-lt"/>
                <a:cs typeface="+mn-lt"/>
              </a:rPr>
              <a:t>.</a:t>
            </a:r>
          </a:p>
          <a:p>
            <a:r>
              <a:rPr lang="en-GB">
                <a:solidFill>
                  <a:schemeClr val="bg1"/>
                </a:solidFill>
                <a:ea typeface="+mn-lt"/>
                <a:cs typeface="+mn-lt"/>
              </a:rPr>
              <a:t>Future research is needed to determine if </a:t>
            </a:r>
            <a:r>
              <a:rPr lang="en-GB" b="1">
                <a:solidFill>
                  <a:schemeClr val="bg1"/>
                </a:solidFill>
                <a:ea typeface="+mn-lt"/>
                <a:cs typeface="+mn-lt"/>
              </a:rPr>
              <a:t>long-term exposure to high-G forces increases serious heart risks</a:t>
            </a:r>
            <a:r>
              <a:rPr lang="en-GB">
                <a:solidFill>
                  <a:schemeClr val="bg1"/>
                </a:solidFill>
                <a:ea typeface="+mn-lt"/>
                <a:cs typeface="+mn-lt"/>
              </a:rPr>
              <a:t>.</a:t>
            </a:r>
            <a:endParaRPr lang="en-GB">
              <a:solidFill>
                <a:schemeClr val="bg1"/>
              </a:solidFill>
            </a:endParaRPr>
          </a:p>
          <a:p>
            <a:r>
              <a:rPr lang="en-GB" b="1">
                <a:solidFill>
                  <a:schemeClr val="bg1"/>
                </a:solidFill>
                <a:ea typeface="+mn-lt"/>
                <a:cs typeface="+mn-lt"/>
              </a:rPr>
              <a:t>Relevance to F-35 Pilots:</a:t>
            </a:r>
            <a:br>
              <a:rPr lang="en-GB" b="1">
                <a:solidFill>
                  <a:schemeClr val="bg1"/>
                </a:solidFill>
                <a:ea typeface="+mn-lt"/>
                <a:cs typeface="+mn-lt"/>
              </a:rPr>
            </a:br>
            <a:r>
              <a:rPr lang="en-GB" b="1">
                <a:solidFill>
                  <a:schemeClr val="bg1"/>
                </a:solidFill>
                <a:ea typeface="+mn-lt"/>
                <a:cs typeface="+mn-lt"/>
              </a:rPr>
              <a:t>F-35 pilots face similar or higher G-forces. This study highlights the need for continuous heart health monitoring and improved pilot training</a:t>
            </a:r>
            <a:r>
              <a:rPr lang="en-GB">
                <a:solidFill>
                  <a:schemeClr val="bg1"/>
                </a:solidFill>
                <a:ea typeface="+mn-lt"/>
                <a:cs typeface="+mn-lt"/>
              </a:rPr>
              <a:t>.</a:t>
            </a:r>
          </a:p>
          <a:p>
            <a:endParaRPr lang="en-GB" b="1">
              <a:solidFill>
                <a:schemeClr val="bg1"/>
              </a:solidFill>
            </a:endParaRPr>
          </a:p>
        </p:txBody>
      </p:sp>
    </p:spTree>
    <p:extLst>
      <p:ext uri="{BB962C8B-B14F-4D97-AF65-F5344CB8AC3E}">
        <p14:creationId xmlns:p14="http://schemas.microsoft.com/office/powerpoint/2010/main" val="830668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B20A0DF1-3E34-1FDF-5412-112E4C37CA3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7DC44E3-C3A2-03F2-EABD-2EADF3F50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E36FC260-6AFD-D6C8-79B3-D9D0D9302644}"/>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CDD44E-6BE2-69BF-E94C-185BC399CEB9}"/>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FD4F51B8-970A-8431-7002-D160E6B3D500}"/>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60899F5-84D5-A18F-06EC-08CD77342944}"/>
              </a:ext>
            </a:extLst>
          </p:cNvPr>
          <p:cNvSpPr>
            <a:spLocks noGrp="1"/>
          </p:cNvSpPr>
          <p:nvPr>
            <p:ph idx="1"/>
          </p:nvPr>
        </p:nvSpPr>
        <p:spPr>
          <a:xfrm>
            <a:off x="614657" y="1807542"/>
            <a:ext cx="8804296" cy="3931312"/>
          </a:xfrm>
        </p:spPr>
        <p:txBody>
          <a:bodyPr vert="horz" lIns="91440" tIns="45720" rIns="91440" bIns="45720" rtlCol="0" anchor="t">
            <a:normAutofit fontScale="70000" lnSpcReduction="20000"/>
          </a:bodyPr>
          <a:lstStyle/>
          <a:p>
            <a:r>
              <a:rPr lang="en-GB" b="1">
                <a:solidFill>
                  <a:schemeClr val="bg1"/>
                </a:solidFill>
                <a:ea typeface="+mn-lt"/>
                <a:cs typeface="+mn-lt"/>
              </a:rPr>
              <a:t>Detecting Arrhythmias in High-G Flight (F-16 Study)</a:t>
            </a:r>
            <a:br>
              <a:rPr lang="en-GB" b="1">
                <a:solidFill>
                  <a:schemeClr val="bg1"/>
                </a:solidFill>
                <a:ea typeface="+mn-lt"/>
                <a:cs typeface="+mn-lt"/>
              </a:rPr>
            </a:br>
            <a:r>
              <a:rPr lang="en-GB" b="1">
                <a:solidFill>
                  <a:schemeClr val="bg1"/>
                </a:solidFill>
                <a:ea typeface="+mn-lt"/>
                <a:cs typeface="+mn-lt"/>
              </a:rPr>
              <a:t>➡ The study shows that 45.7% of fighter pilots experience arrhythmias</a:t>
            </a:r>
            <a:r>
              <a:rPr lang="en-GB">
                <a:solidFill>
                  <a:schemeClr val="bg1"/>
                </a:solidFill>
                <a:ea typeface="+mn-lt"/>
                <a:cs typeface="+mn-lt"/>
              </a:rPr>
              <a:t> during high-G </a:t>
            </a:r>
            <a:r>
              <a:rPr lang="en-GB" err="1">
                <a:solidFill>
                  <a:schemeClr val="bg1"/>
                </a:solidFill>
                <a:ea typeface="+mn-lt"/>
                <a:cs typeface="+mn-lt"/>
              </a:rPr>
              <a:t>maneuvers</a:t>
            </a:r>
            <a:r>
              <a:rPr lang="en-GB">
                <a:solidFill>
                  <a:schemeClr val="bg1"/>
                </a:solidFill>
                <a:ea typeface="+mn-lt"/>
                <a:cs typeface="+mn-lt"/>
              </a:rPr>
              <a:t>.</a:t>
            </a:r>
            <a:br>
              <a:rPr lang="en-GB">
                <a:solidFill>
                  <a:schemeClr val="bg1"/>
                </a:solidFill>
                <a:ea typeface="+mn-lt"/>
                <a:cs typeface="+mn-lt"/>
              </a:rPr>
            </a:br>
            <a:r>
              <a:rPr lang="en-GB">
                <a:solidFill>
                  <a:schemeClr val="bg1"/>
                </a:solidFill>
                <a:ea typeface="+mn-lt"/>
                <a:cs typeface="+mn-lt"/>
              </a:rPr>
              <a:t>➡ To build an </a:t>
            </a:r>
            <a:r>
              <a:rPr lang="en-GB" b="1">
                <a:solidFill>
                  <a:schemeClr val="bg1"/>
                </a:solidFill>
                <a:ea typeface="+mn-lt"/>
                <a:cs typeface="+mn-lt"/>
              </a:rPr>
              <a:t>AI model for monitoring pilot health</a:t>
            </a:r>
            <a:r>
              <a:rPr lang="en-GB">
                <a:solidFill>
                  <a:schemeClr val="bg1"/>
                </a:solidFill>
                <a:ea typeface="+mn-lt"/>
                <a:cs typeface="+mn-lt"/>
              </a:rPr>
              <a:t>, we need to understand </a:t>
            </a:r>
            <a:r>
              <a:rPr lang="en-GB" b="1">
                <a:solidFill>
                  <a:schemeClr val="bg1"/>
                </a:solidFill>
                <a:ea typeface="+mn-lt"/>
                <a:cs typeface="+mn-lt"/>
              </a:rPr>
              <a:t>what types of arrhythmias occur, when they happen, and how they affect pilots</a:t>
            </a:r>
            <a:r>
              <a:rPr lang="en-GB">
                <a:solidFill>
                  <a:schemeClr val="bg1"/>
                </a:solidFill>
                <a:ea typeface="+mn-lt"/>
                <a:cs typeface="+mn-lt"/>
              </a:rPr>
              <a:t>.</a:t>
            </a:r>
            <a:br>
              <a:rPr lang="en-GB">
                <a:solidFill>
                  <a:schemeClr val="bg1"/>
                </a:solidFill>
                <a:ea typeface="+mn-lt"/>
                <a:cs typeface="+mn-lt"/>
              </a:rPr>
            </a:br>
            <a:r>
              <a:rPr lang="en-GB">
                <a:solidFill>
                  <a:schemeClr val="bg1"/>
                </a:solidFill>
                <a:ea typeface="+mn-lt"/>
                <a:cs typeface="+mn-lt"/>
              </a:rPr>
              <a:t>➡ This knowledge helps in designing an </a:t>
            </a:r>
            <a:r>
              <a:rPr lang="en-GB" b="1">
                <a:solidFill>
                  <a:schemeClr val="bg1"/>
                </a:solidFill>
                <a:ea typeface="+mn-lt"/>
                <a:cs typeface="+mn-lt"/>
              </a:rPr>
              <a:t>AI system that can </a:t>
            </a:r>
            <a:r>
              <a:rPr lang="en-GB" b="1" err="1">
                <a:solidFill>
                  <a:schemeClr val="bg1"/>
                </a:solidFill>
                <a:ea typeface="+mn-lt"/>
                <a:cs typeface="+mn-lt"/>
              </a:rPr>
              <a:t>analyze</a:t>
            </a:r>
            <a:r>
              <a:rPr lang="en-GB" b="1">
                <a:solidFill>
                  <a:schemeClr val="bg1"/>
                </a:solidFill>
                <a:ea typeface="+mn-lt"/>
                <a:cs typeface="+mn-lt"/>
              </a:rPr>
              <a:t> real-time ECG data</a:t>
            </a:r>
            <a:r>
              <a:rPr lang="en-GB">
                <a:solidFill>
                  <a:schemeClr val="bg1"/>
                </a:solidFill>
                <a:ea typeface="+mn-lt"/>
                <a:cs typeface="+mn-lt"/>
              </a:rPr>
              <a:t> and alert pilots or medical teams to potential risks.</a:t>
            </a:r>
            <a:endParaRPr lang="en-US">
              <a:solidFill>
                <a:schemeClr val="bg1"/>
              </a:solidFill>
            </a:endParaRPr>
          </a:p>
          <a:p>
            <a:r>
              <a:rPr lang="en-GB" b="1">
                <a:solidFill>
                  <a:schemeClr val="bg1"/>
                </a:solidFill>
                <a:ea typeface="+mn-lt"/>
                <a:cs typeface="+mn-lt"/>
              </a:rPr>
              <a:t>Understanding Heart Changes &amp; AI Prediction (High-G Forces Study)</a:t>
            </a:r>
            <a:br>
              <a:rPr lang="en-GB" b="1">
                <a:solidFill>
                  <a:schemeClr val="bg1"/>
                </a:solidFill>
                <a:ea typeface="+mn-lt"/>
                <a:cs typeface="+mn-lt"/>
              </a:rPr>
            </a:br>
            <a:r>
              <a:rPr lang="en-GB" b="1">
                <a:solidFill>
                  <a:schemeClr val="bg1"/>
                </a:solidFill>
                <a:ea typeface="+mn-lt"/>
                <a:cs typeface="+mn-lt"/>
              </a:rPr>
              <a:t>➡ The study reveals that high-G forces cause temporary heart rhythm changes and possible structural effects</a:t>
            </a:r>
            <a:r>
              <a:rPr lang="en-GB">
                <a:solidFill>
                  <a:schemeClr val="bg1"/>
                </a:solidFill>
                <a:ea typeface="+mn-lt"/>
                <a:cs typeface="+mn-lt"/>
              </a:rPr>
              <a:t>.</a:t>
            </a:r>
            <a:br>
              <a:rPr lang="en-GB">
                <a:solidFill>
                  <a:schemeClr val="bg1"/>
                </a:solidFill>
                <a:ea typeface="+mn-lt"/>
                <a:cs typeface="+mn-lt"/>
              </a:rPr>
            </a:br>
            <a:r>
              <a:rPr lang="en-GB">
                <a:solidFill>
                  <a:schemeClr val="bg1"/>
                </a:solidFill>
                <a:ea typeface="+mn-lt"/>
                <a:cs typeface="+mn-lt"/>
              </a:rPr>
              <a:t>➡ Our AI model needs to recognize </a:t>
            </a:r>
            <a:r>
              <a:rPr lang="en-GB" b="1">
                <a:solidFill>
                  <a:schemeClr val="bg1"/>
                </a:solidFill>
                <a:ea typeface="+mn-lt"/>
                <a:cs typeface="+mn-lt"/>
              </a:rPr>
              <a:t>patterns in these changes</a:t>
            </a:r>
            <a:r>
              <a:rPr lang="en-GB">
                <a:solidFill>
                  <a:schemeClr val="bg1"/>
                </a:solidFill>
                <a:ea typeface="+mn-lt"/>
                <a:cs typeface="+mn-lt"/>
              </a:rPr>
              <a:t> to predict when a pilot is at risk of a serious cardiac event.</a:t>
            </a:r>
            <a:br>
              <a:rPr lang="en-GB">
                <a:solidFill>
                  <a:schemeClr val="bg1"/>
                </a:solidFill>
                <a:ea typeface="+mn-lt"/>
                <a:cs typeface="+mn-lt"/>
              </a:rPr>
            </a:br>
            <a:r>
              <a:rPr lang="en-GB">
                <a:solidFill>
                  <a:schemeClr val="bg1"/>
                </a:solidFill>
                <a:ea typeface="+mn-lt"/>
                <a:cs typeface="+mn-lt"/>
              </a:rPr>
              <a:t>➡ By using this research, we can train the AI to </a:t>
            </a:r>
            <a:r>
              <a:rPr lang="en-GB" b="1">
                <a:solidFill>
                  <a:schemeClr val="bg1"/>
                </a:solidFill>
                <a:ea typeface="+mn-lt"/>
                <a:cs typeface="+mn-lt"/>
              </a:rPr>
              <a:t>differentiate normal pilot heart adaptations from dangerous arrhythmias</a:t>
            </a:r>
            <a:r>
              <a:rPr lang="en-GB">
                <a:solidFill>
                  <a:schemeClr val="bg1"/>
                </a:solidFill>
                <a:ea typeface="+mn-lt"/>
                <a:cs typeface="+mn-lt"/>
              </a:rPr>
              <a:t>, improving </a:t>
            </a:r>
            <a:r>
              <a:rPr lang="en-GB" b="1">
                <a:solidFill>
                  <a:schemeClr val="bg1"/>
                </a:solidFill>
                <a:ea typeface="+mn-lt"/>
                <a:cs typeface="+mn-lt"/>
              </a:rPr>
              <a:t>early warning systems</a:t>
            </a:r>
            <a:r>
              <a:rPr lang="en-GB">
                <a:solidFill>
                  <a:schemeClr val="bg1"/>
                </a:solidFill>
                <a:ea typeface="+mn-lt"/>
                <a:cs typeface="+mn-lt"/>
              </a:rPr>
              <a:t> and </a:t>
            </a:r>
            <a:r>
              <a:rPr lang="en-GB" b="1">
                <a:solidFill>
                  <a:schemeClr val="bg1"/>
                </a:solidFill>
                <a:ea typeface="+mn-lt"/>
                <a:cs typeface="+mn-lt"/>
              </a:rPr>
              <a:t>pilot safety</a:t>
            </a:r>
            <a:r>
              <a:rPr lang="en-GB">
                <a:solidFill>
                  <a:schemeClr val="bg1"/>
                </a:solidFill>
                <a:ea typeface="+mn-lt"/>
                <a:cs typeface="+mn-lt"/>
              </a:rPr>
              <a:t>.</a:t>
            </a:r>
            <a:endParaRPr lang="en-GB">
              <a:solidFill>
                <a:schemeClr val="bg1"/>
              </a:solidFill>
            </a:endParaRPr>
          </a:p>
          <a:p>
            <a:r>
              <a:rPr lang="en-GB" b="1">
                <a:solidFill>
                  <a:schemeClr val="bg1"/>
                </a:solidFill>
                <a:ea typeface="+mn-lt"/>
                <a:cs typeface="+mn-lt"/>
              </a:rPr>
              <a:t>Why it matters?</a:t>
            </a:r>
            <a:br>
              <a:rPr lang="en-GB" b="1">
                <a:solidFill>
                  <a:schemeClr val="bg1"/>
                </a:solidFill>
                <a:ea typeface="+mn-lt"/>
                <a:cs typeface="+mn-lt"/>
              </a:rPr>
            </a:br>
            <a:r>
              <a:rPr lang="en-GB" b="1">
                <a:solidFill>
                  <a:schemeClr val="bg1"/>
                </a:solidFill>
                <a:ea typeface="+mn-lt"/>
                <a:cs typeface="+mn-lt"/>
              </a:rPr>
              <a:t>Understanding how and why arrhythmias occur</a:t>
            </a:r>
            <a:r>
              <a:rPr lang="en-GB">
                <a:solidFill>
                  <a:schemeClr val="bg1"/>
                </a:solidFill>
                <a:ea typeface="+mn-lt"/>
                <a:cs typeface="+mn-lt"/>
              </a:rPr>
              <a:t> is essential to build an </a:t>
            </a:r>
            <a:r>
              <a:rPr lang="en-GB" b="1">
                <a:solidFill>
                  <a:schemeClr val="bg1"/>
                </a:solidFill>
                <a:ea typeface="+mn-lt"/>
                <a:cs typeface="+mn-lt"/>
              </a:rPr>
              <a:t>AI model that accurately detects, predicts, and prevents heart-related risks</a:t>
            </a:r>
            <a:r>
              <a:rPr lang="en-GB">
                <a:solidFill>
                  <a:schemeClr val="bg1"/>
                </a:solidFill>
                <a:ea typeface="+mn-lt"/>
                <a:cs typeface="+mn-lt"/>
              </a:rPr>
              <a:t> for F-35 pilots.</a:t>
            </a:r>
            <a:endParaRPr lang="en-GB">
              <a:solidFill>
                <a:schemeClr val="bg1"/>
              </a:solidFill>
            </a:endParaRPr>
          </a:p>
          <a:p>
            <a:endParaRPr lang="en-GB">
              <a:solidFill>
                <a:schemeClr val="bg1"/>
              </a:solidFill>
              <a:ea typeface="+mn-lt"/>
              <a:cs typeface="+mn-lt"/>
            </a:endParaRPr>
          </a:p>
          <a:p>
            <a:endParaRPr lang="en-US">
              <a:solidFill>
                <a:schemeClr val="bg1"/>
              </a:solidFill>
            </a:endParaRPr>
          </a:p>
        </p:txBody>
      </p:sp>
    </p:spTree>
    <p:extLst>
      <p:ext uri="{BB962C8B-B14F-4D97-AF65-F5344CB8AC3E}">
        <p14:creationId xmlns:p14="http://schemas.microsoft.com/office/powerpoint/2010/main" val="180546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44741E8E-9197-BCE3-422F-21217E6DCFE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1AEF43E-D0D6-CF2F-4649-0B87802D21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63A807E3-4A16-D591-091B-9327125401F5}"/>
              </a:ext>
            </a:extLst>
          </p:cNvPr>
          <p:cNvSpPr>
            <a:spLocks noGrp="1"/>
          </p:cNvSpPr>
          <p:nvPr>
            <p:ph type="title"/>
          </p:nvPr>
        </p:nvSpPr>
        <p:spPr>
          <a:xfrm>
            <a:off x="617993" y="740512"/>
            <a:ext cx="10748283" cy="1441776"/>
          </a:xfrm>
        </p:spPr>
        <p:txBody>
          <a:bodyPr anchor="t">
            <a:normAutofit/>
          </a:bodyPr>
          <a:lstStyle/>
          <a:p>
            <a:r>
              <a:rPr lang="en-US">
                <a:solidFill>
                  <a:srgbClr val="FFFFFF"/>
                </a:solidFill>
              </a:rPr>
              <a:t>Conclusion</a:t>
            </a:r>
            <a:endParaRPr lang="en-US"/>
          </a:p>
        </p:txBody>
      </p:sp>
      <p:sp>
        <p:nvSpPr>
          <p:cNvPr id="11" name="Rectangle 10">
            <a:extLst>
              <a:ext uri="{FF2B5EF4-FFF2-40B4-BE49-F238E27FC236}">
                <a16:creationId xmlns:a16="http://schemas.microsoft.com/office/drawing/2014/main" id="{DF7D2B89-E1B5-53FD-6D33-B31AD678C477}"/>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35E9AF-B192-70E6-618E-3AEE43773DDC}"/>
              </a:ext>
            </a:extLst>
          </p:cNvPr>
          <p:cNvSpPr>
            <a:spLocks noGrp="1"/>
          </p:cNvSpPr>
          <p:nvPr>
            <p:ph idx="1"/>
          </p:nvPr>
        </p:nvSpPr>
        <p:spPr>
          <a:xfrm>
            <a:off x="614657" y="2013161"/>
            <a:ext cx="8804296" cy="3931312"/>
          </a:xfrm>
        </p:spPr>
        <p:txBody>
          <a:bodyPr vert="horz" lIns="91440" tIns="45720" rIns="91440" bIns="45720" rtlCol="0" anchor="t">
            <a:normAutofit fontScale="85000" lnSpcReduction="20000"/>
          </a:bodyPr>
          <a:lstStyle/>
          <a:p>
            <a:r>
              <a:rPr lang="en-US" b="1">
                <a:solidFill>
                  <a:schemeClr val="bg1"/>
                </a:solidFill>
              </a:rPr>
              <a:t>Conclusion</a:t>
            </a:r>
            <a:endParaRPr lang="en-US">
              <a:solidFill>
                <a:schemeClr val="bg1"/>
              </a:solidFill>
              <a:ea typeface="+mn-lt"/>
              <a:cs typeface="+mn-lt"/>
            </a:endParaRPr>
          </a:p>
          <a:p>
            <a:r>
              <a:rPr lang="en-US">
                <a:solidFill>
                  <a:schemeClr val="bg1"/>
                </a:solidFill>
                <a:ea typeface="+mn-lt"/>
                <a:cs typeface="+mn-lt"/>
              </a:rPr>
              <a:t>High-G forces can impact heart function, causing temporary arrhythmias in fighter pilots.</a:t>
            </a:r>
            <a:endParaRPr lang="en-US">
              <a:solidFill>
                <a:schemeClr val="bg1"/>
              </a:solidFill>
            </a:endParaRPr>
          </a:p>
          <a:p>
            <a:r>
              <a:rPr lang="en-US">
                <a:solidFill>
                  <a:schemeClr val="bg1"/>
                </a:solidFill>
                <a:ea typeface="+mn-lt"/>
                <a:cs typeface="+mn-lt"/>
              </a:rPr>
              <a:t>AI-based ECG analysis, including deep learning and zero-shot learning, improves real-time arrhythmia detection.</a:t>
            </a:r>
            <a:endParaRPr lang="en-US">
              <a:solidFill>
                <a:schemeClr val="bg1"/>
              </a:solidFill>
            </a:endParaRPr>
          </a:p>
          <a:p>
            <a:r>
              <a:rPr lang="en-US">
                <a:solidFill>
                  <a:schemeClr val="bg1"/>
                </a:solidFill>
                <a:ea typeface="+mn-lt"/>
                <a:cs typeface="+mn-lt"/>
              </a:rPr>
              <a:t>Studies show that while arrhythmias are common under high-G conditions, they are usually self-correcting.</a:t>
            </a:r>
            <a:endParaRPr lang="en-US">
              <a:solidFill>
                <a:schemeClr val="bg1"/>
              </a:solidFill>
            </a:endParaRPr>
          </a:p>
          <a:p>
            <a:r>
              <a:rPr lang="en-US">
                <a:solidFill>
                  <a:schemeClr val="bg1"/>
                </a:solidFill>
                <a:ea typeface="+mn-lt"/>
                <a:cs typeface="+mn-lt"/>
              </a:rPr>
              <a:t>Training techniques like the Anti-G Straining Maneuver (AGSM) help reduce heart strain.</a:t>
            </a:r>
            <a:endParaRPr lang="en-US">
              <a:solidFill>
                <a:schemeClr val="bg1"/>
              </a:solidFill>
            </a:endParaRPr>
          </a:p>
          <a:p>
            <a:r>
              <a:rPr lang="en-US">
                <a:solidFill>
                  <a:schemeClr val="bg1"/>
                </a:solidFill>
                <a:ea typeface="+mn-lt"/>
                <a:cs typeface="+mn-lt"/>
              </a:rPr>
              <a:t>Future research should focus on improving AI integration, sensor reliability, and long-term cardiac effects.</a:t>
            </a:r>
            <a:endParaRPr lang="en-US">
              <a:solidFill>
                <a:schemeClr val="bg1"/>
              </a:solidFill>
            </a:endParaRPr>
          </a:p>
          <a:p>
            <a:r>
              <a:rPr lang="en-US">
                <a:solidFill>
                  <a:schemeClr val="bg1"/>
                </a:solidFill>
                <a:ea typeface="+mn-lt"/>
                <a:cs typeface="+mn-lt"/>
              </a:rPr>
              <a:t>Combining AI with routine monitoring can enhance pilot safety and performance in extreme conditions.</a:t>
            </a:r>
            <a:endParaRPr lang="en-US">
              <a:solidFill>
                <a:schemeClr val="bg1"/>
              </a:solidFill>
            </a:endParaRPr>
          </a:p>
          <a:p>
            <a:pPr marL="342900" indent="-342900"/>
            <a:endParaRPr lang="en-US">
              <a:solidFill>
                <a:srgbClr val="FFFFFF"/>
              </a:solidFill>
            </a:endParaRPr>
          </a:p>
        </p:txBody>
      </p:sp>
    </p:spTree>
    <p:extLst>
      <p:ext uri="{BB962C8B-B14F-4D97-AF65-F5344CB8AC3E}">
        <p14:creationId xmlns:p14="http://schemas.microsoft.com/office/powerpoint/2010/main" val="2678511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24B2338F-1CB1-7B86-338B-D579B84C434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D6E2D43-496B-C9EB-D255-6C62A93B01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347C5448-B2A2-777B-A1B0-C4D6941913B8}"/>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D5948A-C342-B069-39D6-E0820D9CDC73}"/>
              </a:ext>
            </a:extLst>
          </p:cNvPr>
          <p:cNvSpPr/>
          <p:nvPr/>
        </p:nvSpPr>
        <p:spPr>
          <a:xfrm>
            <a:off x="-156117" y="-591019"/>
            <a:ext cx="12352879" cy="7449014"/>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7A439-1B9A-C7B0-A495-DA37C553CD59}"/>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References</a:t>
            </a:r>
            <a:endParaRPr lang="en-US"/>
          </a:p>
        </p:txBody>
      </p:sp>
      <p:sp>
        <p:nvSpPr>
          <p:cNvPr id="3" name="Content Placeholder 2">
            <a:extLst>
              <a:ext uri="{FF2B5EF4-FFF2-40B4-BE49-F238E27FC236}">
                <a16:creationId xmlns:a16="http://schemas.microsoft.com/office/drawing/2014/main" id="{3AE66163-67AE-4FBB-E093-6F9C55121AA6}"/>
              </a:ext>
            </a:extLst>
          </p:cNvPr>
          <p:cNvSpPr>
            <a:spLocks noGrp="1"/>
          </p:cNvSpPr>
          <p:nvPr>
            <p:ph idx="1"/>
          </p:nvPr>
        </p:nvSpPr>
        <p:spPr>
          <a:xfrm>
            <a:off x="118694" y="1100040"/>
            <a:ext cx="11574007" cy="5630960"/>
          </a:xfrm>
        </p:spPr>
        <p:txBody>
          <a:bodyPr vert="horz" lIns="91440" tIns="45720" rIns="91440" bIns="45720" rtlCol="0" anchor="t">
            <a:normAutofit fontScale="62500" lnSpcReduction="20000"/>
          </a:bodyPr>
          <a:lstStyle/>
          <a:p>
            <a:pPr marL="0" indent="0">
              <a:buNone/>
            </a:pPr>
            <a:endParaRPr lang="en-GB" dirty="0">
              <a:solidFill>
                <a:schemeClr val="bg1"/>
              </a:solidFill>
            </a:endParaRPr>
          </a:p>
          <a:p>
            <a:pPr marL="457200" indent="-457200" algn="l"/>
            <a:r>
              <a:rPr lang="en-GB" sz="2100" dirty="0">
                <a:solidFill>
                  <a:schemeClr val="bg1"/>
                </a:solidFill>
                <a:latin typeface="Calibri" panose="020F0502020204030204" pitchFamily="34" charset="0"/>
              </a:rPr>
              <a:t>Rahul, J., &amp; Sharma, L. D. (2025). Advancements in AI for cardiac arrhythmia detection: A comprehensive overview. Computer Science Review, 56, 100719. </a:t>
            </a:r>
            <a:r>
              <a:rPr lang="en-GB" b="0" i="0" dirty="0">
                <a:solidFill>
                  <a:srgbClr val="000000"/>
                </a:solidFill>
                <a:effectLst/>
                <a:latin typeface="Calibri" panose="020F0502020204030204" pitchFamily="34" charset="0"/>
                <a:hlinkClick r:id="rId3"/>
              </a:rPr>
              <a:t>https://doi.org/10.1016/j.cosrev.2024.100719</a:t>
            </a:r>
            <a:endParaRPr lang="en-GB" b="0" i="0" dirty="0">
              <a:solidFill>
                <a:srgbClr val="000000"/>
              </a:solidFill>
              <a:effectLst/>
              <a:latin typeface="Calibri" panose="020F0502020204030204" pitchFamily="34" charset="0"/>
            </a:endParaRPr>
          </a:p>
          <a:p>
            <a:pPr marL="457200" indent="-457200"/>
            <a:r>
              <a:rPr lang="en-GB" sz="2100" dirty="0">
                <a:solidFill>
                  <a:schemeClr val="bg1"/>
                </a:solidFill>
                <a:latin typeface="Calibri" panose="020F0502020204030204" pitchFamily="34" charset="0"/>
              </a:rPr>
              <a:t>Hanna </a:t>
            </a:r>
            <a:r>
              <a:rPr lang="en-GB" sz="2100" dirty="0" err="1">
                <a:solidFill>
                  <a:schemeClr val="bg1"/>
                </a:solidFill>
                <a:latin typeface="Calibri" panose="020F0502020204030204" pitchFamily="34" charset="0"/>
              </a:rPr>
              <a:t>Vitaliyivna</a:t>
            </a:r>
            <a:r>
              <a:rPr lang="en-GB" sz="2100" dirty="0">
                <a:solidFill>
                  <a:schemeClr val="bg1"/>
                </a:solidFill>
                <a:latin typeface="Calibri" panose="020F0502020204030204" pitchFamily="34" charset="0"/>
              </a:rPr>
              <a:t> </a:t>
            </a:r>
            <a:r>
              <a:rPr lang="en-GB" sz="2100" dirty="0" err="1">
                <a:solidFill>
                  <a:schemeClr val="bg1"/>
                </a:solidFill>
                <a:latin typeface="Calibri" panose="020F0502020204030204" pitchFamily="34" charset="0"/>
              </a:rPr>
              <a:t>Denysyuk</a:t>
            </a:r>
            <a:r>
              <a:rPr lang="en-GB" sz="2100" dirty="0">
                <a:solidFill>
                  <a:schemeClr val="bg1"/>
                </a:solidFill>
                <a:latin typeface="Calibri" panose="020F0502020204030204" pitchFamily="34" charset="0"/>
              </a:rPr>
              <a:t>, Rui João Pinto, Pedro Miguel Silva, Rui Pedro Duarte, Francisco Alexandre Marinho, Pimenta, L., António Jorge Gouveia, Norberto Jorge Gonçalves, Coelho, P., </a:t>
            </a:r>
            <a:r>
              <a:rPr lang="en-GB" sz="2100" dirty="0" err="1">
                <a:solidFill>
                  <a:schemeClr val="bg1"/>
                </a:solidFill>
                <a:latin typeface="Calibri" panose="020F0502020204030204" pitchFamily="34" charset="0"/>
              </a:rPr>
              <a:t>Eftim</a:t>
            </a:r>
            <a:r>
              <a:rPr lang="en-GB" sz="2100" dirty="0">
                <a:solidFill>
                  <a:schemeClr val="bg1"/>
                </a:solidFill>
                <a:latin typeface="Calibri" panose="020F0502020204030204" pitchFamily="34" charset="0"/>
              </a:rPr>
              <a:t> </a:t>
            </a:r>
            <a:r>
              <a:rPr lang="en-GB" sz="2100" dirty="0" err="1">
                <a:solidFill>
                  <a:schemeClr val="bg1"/>
                </a:solidFill>
                <a:latin typeface="Calibri" panose="020F0502020204030204" pitchFamily="34" charset="0"/>
              </a:rPr>
              <a:t>Zdravevski</a:t>
            </a:r>
            <a:r>
              <a:rPr lang="en-GB" sz="2100" dirty="0">
                <a:solidFill>
                  <a:schemeClr val="bg1"/>
                </a:solidFill>
                <a:latin typeface="Calibri" panose="020F0502020204030204" pitchFamily="34" charset="0"/>
              </a:rPr>
              <a:t>, Petre </a:t>
            </a:r>
            <a:r>
              <a:rPr lang="en-GB" sz="2100" dirty="0" err="1">
                <a:solidFill>
                  <a:schemeClr val="bg1"/>
                </a:solidFill>
                <a:latin typeface="Calibri" panose="020F0502020204030204" pitchFamily="34" charset="0"/>
              </a:rPr>
              <a:t>Lameski</a:t>
            </a:r>
            <a:r>
              <a:rPr lang="en-GB" sz="2100" dirty="0">
                <a:solidFill>
                  <a:schemeClr val="bg1"/>
                </a:solidFill>
                <a:latin typeface="Calibri" panose="020F0502020204030204" pitchFamily="34" charset="0"/>
              </a:rPr>
              <a:t>, Reis, V., Garcia, N. M., &amp; Ivan Miguel Pires. (2023). Algorithms for automated diagnosis of cardiovascular diseases based on ECG data: A comprehensive systematic review. 9(2), e13601–e13601. </a:t>
            </a:r>
            <a:r>
              <a:rPr lang="en-GB" sz="2100" u="sng" dirty="0">
                <a:solidFill>
                  <a:schemeClr val="accent6"/>
                </a:solidFill>
                <a:latin typeface="Calibri" panose="020F0502020204030204" pitchFamily="34" charset="0"/>
              </a:rPr>
              <a:t>https://doi.org/10.1016/j.heliyon.2023.e13601</a:t>
            </a:r>
          </a:p>
          <a:p>
            <a:pPr marL="457200" indent="-457200"/>
            <a:r>
              <a:rPr lang="en-GB" sz="2100" dirty="0">
                <a:solidFill>
                  <a:schemeClr val="bg1"/>
                </a:solidFill>
                <a:latin typeface="Calibri" panose="020F0502020204030204" pitchFamily="34" charset="0"/>
              </a:rPr>
              <a:t>‌Chen, M., Wang, G., Ding, Z., Li, J., &amp; Yang, H. (2020). Unsupervised Domain Adaptation for ECG Arrhythmia Classification. PubMed. </a:t>
            </a:r>
            <a:r>
              <a:rPr lang="en-GB" sz="2100" u="sng" dirty="0">
                <a:solidFill>
                  <a:schemeClr val="accent6"/>
                </a:solidFill>
                <a:latin typeface="Calibri" panose="020F0502020204030204" pitchFamily="34" charset="0"/>
              </a:rPr>
              <a:t>https://doi.org/10.1109/embc44109.2020.9175928</a:t>
            </a:r>
          </a:p>
          <a:p>
            <a:pPr marL="457200" indent="-457200"/>
            <a:r>
              <a:rPr lang="en-GB" sz="2100" dirty="0">
                <a:solidFill>
                  <a:schemeClr val="bg1"/>
                </a:solidFill>
                <a:latin typeface="Calibri" panose="020F0502020204030204" pitchFamily="34" charset="0"/>
              </a:rPr>
              <a:t>‌Yared Daniel </a:t>
            </a:r>
            <a:r>
              <a:rPr lang="en-GB" sz="2100" dirty="0" err="1">
                <a:solidFill>
                  <a:schemeClr val="bg1"/>
                </a:solidFill>
                <a:latin typeface="Calibri" panose="020F0502020204030204" pitchFamily="34" charset="0"/>
              </a:rPr>
              <a:t>Daydulo</a:t>
            </a:r>
            <a:r>
              <a:rPr lang="en-GB" sz="2100" dirty="0">
                <a:solidFill>
                  <a:schemeClr val="bg1"/>
                </a:solidFill>
                <a:latin typeface="Calibri" panose="020F0502020204030204" pitchFamily="34" charset="0"/>
              </a:rPr>
              <a:t>, Bheema Lingaiah </a:t>
            </a:r>
            <a:r>
              <a:rPr lang="en-GB" sz="2100" dirty="0" err="1">
                <a:solidFill>
                  <a:schemeClr val="bg1"/>
                </a:solidFill>
                <a:latin typeface="Calibri" panose="020F0502020204030204" pitchFamily="34" charset="0"/>
              </a:rPr>
              <a:t>Thamineni</a:t>
            </a:r>
            <a:r>
              <a:rPr lang="en-GB" sz="2100" dirty="0">
                <a:solidFill>
                  <a:schemeClr val="bg1"/>
                </a:solidFill>
                <a:latin typeface="Calibri" panose="020F0502020204030204" pitchFamily="34" charset="0"/>
              </a:rPr>
              <a:t>, &amp; Ahmed Ali Dawud. (2023). Cardiac arrhythmia detection using deep learning approach and time frequency representation of ECG signals. BMC Medical Informatics and Decision Making, 23(1). </a:t>
            </a:r>
            <a:r>
              <a:rPr lang="en-GB" sz="2100" u="sng" dirty="0">
                <a:solidFill>
                  <a:schemeClr val="accent6"/>
                </a:solidFill>
                <a:latin typeface="Calibri" panose="020F0502020204030204" pitchFamily="34" charset="0"/>
              </a:rPr>
              <a:t>https://doi.org/10.1186/s12911-023-02326-w</a:t>
            </a:r>
          </a:p>
          <a:p>
            <a:pPr marL="457200" indent="-457200"/>
            <a:r>
              <a:rPr lang="en-GB" sz="2100" dirty="0">
                <a:solidFill>
                  <a:schemeClr val="bg1"/>
                </a:solidFill>
                <a:latin typeface="Calibri" panose="020F0502020204030204" pitchFamily="34" charset="0"/>
              </a:rPr>
              <a:t>‌Soh, M.-S., Jang, J.-H., Park, J.-S., &amp; Shin, J.-H. (2024). Effects of high-gravity acceleration forces and anti-gravity </a:t>
            </a:r>
            <a:r>
              <a:rPr lang="en-GB" sz="2100" dirty="0" err="1">
                <a:solidFill>
                  <a:schemeClr val="bg1"/>
                </a:solidFill>
                <a:latin typeface="Calibri" panose="020F0502020204030204" pitchFamily="34" charset="0"/>
              </a:rPr>
              <a:t>maneuver</a:t>
            </a:r>
            <a:r>
              <a:rPr lang="en-GB" sz="2100" dirty="0">
                <a:solidFill>
                  <a:schemeClr val="bg1"/>
                </a:solidFill>
                <a:latin typeface="Calibri" panose="020F0502020204030204" pitchFamily="34" charset="0"/>
              </a:rPr>
              <a:t> on the cardiac function of fighter pilots. Scientific Reports, 14(1), 8749. </a:t>
            </a:r>
            <a:r>
              <a:rPr lang="en-GB" sz="2100" u="sng" dirty="0">
                <a:solidFill>
                  <a:schemeClr val="accent6"/>
                </a:solidFill>
                <a:latin typeface="Calibri" panose="020F0502020204030204" pitchFamily="34" charset="0"/>
              </a:rPr>
              <a:t>https://doi.org/10.1038/s41598-024-59274-2</a:t>
            </a:r>
          </a:p>
          <a:p>
            <a:pPr marL="457200" indent="-457200" algn="l"/>
            <a:r>
              <a:rPr lang="en-GB" sz="2100" dirty="0">
                <a:solidFill>
                  <a:schemeClr val="bg1"/>
                </a:solidFill>
                <a:latin typeface="Calibri" panose="020F0502020204030204" pitchFamily="34" charset="0"/>
              </a:rPr>
              <a:t>‌Chung, K., &amp; Lee, S. J. (2001). Cardiac arrhythmias in F-16 pilots during aerial combat </a:t>
            </a:r>
            <a:r>
              <a:rPr lang="en-GB" sz="2100" dirty="0" err="1">
                <a:solidFill>
                  <a:schemeClr val="bg1"/>
                </a:solidFill>
                <a:latin typeface="Calibri" panose="020F0502020204030204" pitchFamily="34" charset="0"/>
              </a:rPr>
              <a:t>maneuvers</a:t>
            </a:r>
            <a:r>
              <a:rPr lang="en-GB" sz="2100" dirty="0">
                <a:solidFill>
                  <a:schemeClr val="bg1"/>
                </a:solidFill>
                <a:latin typeface="Calibri" panose="020F0502020204030204" pitchFamily="34" charset="0"/>
              </a:rPr>
              <a:t> (ACMS): A descriptive study focused on G-level acceleration. Aviation Space and Environmental Medicine, 72(6), 534–538. </a:t>
            </a:r>
            <a:r>
              <a:rPr lang="en-GB" b="0" i="0" dirty="0">
                <a:solidFill>
                  <a:schemeClr val="accent6"/>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https://www.researchgate.net/publication/11942146_Cardiac_arrhythmias_in_F-16_pilots_during_aerial_combat_maneuvers_ACMS_A_descriptive_study_focused_on_G-level_acceleration</a:t>
            </a:r>
            <a:endParaRPr lang="en-GB" b="0" i="0" dirty="0">
              <a:solidFill>
                <a:schemeClr val="accent6"/>
              </a:solidFill>
              <a:effectLst/>
              <a:latin typeface="Calibri" panose="020F0502020204030204" pitchFamily="34" charset="0"/>
            </a:endParaRPr>
          </a:p>
          <a:p>
            <a:pPr marL="457200" indent="-457200"/>
            <a:r>
              <a:rPr lang="en-GB" sz="2100" dirty="0">
                <a:solidFill>
                  <a:schemeClr val="bg1"/>
                </a:solidFill>
                <a:latin typeface="Calibri" panose="020F0502020204030204" pitchFamily="34" charset="0"/>
              </a:rPr>
              <a:t>Barker, J., Li, X., Kotb, A., Akash </a:t>
            </a:r>
            <a:r>
              <a:rPr lang="en-GB" sz="2100" dirty="0" err="1">
                <a:solidFill>
                  <a:schemeClr val="bg1"/>
                </a:solidFill>
                <a:latin typeface="Calibri" panose="020F0502020204030204" pitchFamily="34" charset="0"/>
              </a:rPr>
              <a:t>Mavilakandy</a:t>
            </a:r>
            <a:r>
              <a:rPr lang="en-GB" sz="2100" dirty="0">
                <a:solidFill>
                  <a:schemeClr val="bg1"/>
                </a:solidFill>
                <a:latin typeface="Calibri" panose="020F0502020204030204" pitchFamily="34" charset="0"/>
              </a:rPr>
              <a:t>, Antoun, I., </a:t>
            </a:r>
            <a:r>
              <a:rPr lang="en-GB" sz="2100" dirty="0" err="1">
                <a:solidFill>
                  <a:schemeClr val="bg1"/>
                </a:solidFill>
                <a:latin typeface="Calibri" panose="020F0502020204030204" pitchFamily="34" charset="0"/>
              </a:rPr>
              <a:t>Chokanan</a:t>
            </a:r>
            <a:r>
              <a:rPr lang="en-GB" sz="2100" dirty="0">
                <a:solidFill>
                  <a:schemeClr val="bg1"/>
                </a:solidFill>
                <a:latin typeface="Calibri" panose="020F0502020204030204" pitchFamily="34" charset="0"/>
              </a:rPr>
              <a:t> </a:t>
            </a:r>
            <a:r>
              <a:rPr lang="en-GB" sz="2100" dirty="0" err="1">
                <a:solidFill>
                  <a:schemeClr val="bg1"/>
                </a:solidFill>
                <a:latin typeface="Calibri" panose="020F0502020204030204" pitchFamily="34" charset="0"/>
              </a:rPr>
              <a:t>Thaitirarot</a:t>
            </a:r>
            <a:r>
              <a:rPr lang="en-GB" sz="2100" dirty="0">
                <a:solidFill>
                  <a:schemeClr val="bg1"/>
                </a:solidFill>
                <a:latin typeface="Calibri" panose="020F0502020204030204" pitchFamily="34" charset="0"/>
              </a:rPr>
              <a:t>, </a:t>
            </a:r>
            <a:r>
              <a:rPr lang="en-GB" sz="2100" dirty="0" err="1">
                <a:solidFill>
                  <a:schemeClr val="bg1"/>
                </a:solidFill>
                <a:latin typeface="Calibri" panose="020F0502020204030204" pitchFamily="34" charset="0"/>
              </a:rPr>
              <a:t>Ivelin</a:t>
            </a:r>
            <a:r>
              <a:rPr lang="en-GB" sz="2100" dirty="0">
                <a:solidFill>
                  <a:schemeClr val="bg1"/>
                </a:solidFill>
                <a:latin typeface="Calibri" panose="020F0502020204030204" pitchFamily="34" charset="0"/>
              </a:rPr>
              <a:t> </a:t>
            </a:r>
            <a:r>
              <a:rPr lang="en-GB" sz="2100" dirty="0" err="1">
                <a:solidFill>
                  <a:schemeClr val="bg1"/>
                </a:solidFill>
                <a:latin typeface="Calibri" panose="020F0502020204030204" pitchFamily="34" charset="0"/>
              </a:rPr>
              <a:t>Koev</a:t>
            </a:r>
            <a:r>
              <a:rPr lang="en-GB" sz="2100" dirty="0">
                <a:solidFill>
                  <a:schemeClr val="bg1"/>
                </a:solidFill>
                <a:latin typeface="Calibri" panose="020F0502020204030204" pitchFamily="34" charset="0"/>
              </a:rPr>
              <a:t>, Man, S., </a:t>
            </a:r>
            <a:r>
              <a:rPr lang="en-GB" sz="2100" dirty="0" err="1">
                <a:solidFill>
                  <a:schemeClr val="bg1"/>
                </a:solidFill>
                <a:latin typeface="Calibri" panose="020F0502020204030204" pitchFamily="34" charset="0"/>
              </a:rPr>
              <a:t>Schlindwein</a:t>
            </a:r>
            <a:r>
              <a:rPr lang="en-GB" sz="2100" dirty="0">
                <a:solidFill>
                  <a:schemeClr val="bg1"/>
                </a:solidFill>
                <a:latin typeface="Calibri" panose="020F0502020204030204" pitchFamily="34" charset="0"/>
              </a:rPr>
              <a:t>, F. S., Harshil </a:t>
            </a:r>
            <a:r>
              <a:rPr lang="en-GB" sz="2100" dirty="0" err="1">
                <a:solidFill>
                  <a:schemeClr val="bg1"/>
                </a:solidFill>
                <a:latin typeface="Calibri" panose="020F0502020204030204" pitchFamily="34" charset="0"/>
              </a:rPr>
              <a:t>Dhutia</a:t>
            </a:r>
            <a:r>
              <a:rPr lang="en-GB" sz="2100" dirty="0">
                <a:solidFill>
                  <a:schemeClr val="bg1"/>
                </a:solidFill>
                <a:latin typeface="Calibri" panose="020F0502020204030204" pitchFamily="34" charset="0"/>
              </a:rPr>
              <a:t>, Shui Hao Chin, </a:t>
            </a:r>
            <a:r>
              <a:rPr lang="en-GB" sz="2100" dirty="0" err="1">
                <a:solidFill>
                  <a:schemeClr val="bg1"/>
                </a:solidFill>
                <a:latin typeface="Calibri" panose="020F0502020204030204" pitchFamily="34" charset="0"/>
              </a:rPr>
              <a:t>Tyukin</a:t>
            </a:r>
            <a:r>
              <a:rPr lang="en-GB" sz="2100" dirty="0">
                <a:solidFill>
                  <a:schemeClr val="bg1"/>
                </a:solidFill>
                <a:latin typeface="Calibri" panose="020F0502020204030204" pitchFamily="34" charset="0"/>
              </a:rPr>
              <a:t>, I., Nicolson, W. B., &amp; G Andre Ng. (2024). Artificial intelligence for ventricular arrhythmia capability using ambulatory electrocardiograms. European Heart Journal.  </a:t>
            </a:r>
            <a:r>
              <a:rPr lang="en-GB" sz="2100" u="sng" dirty="0">
                <a:solidFill>
                  <a:schemeClr val="accent6"/>
                </a:solidFill>
                <a:latin typeface="Calibri" panose="020F0502020204030204" pitchFamily="34" charset="0"/>
              </a:rPr>
              <a:t>https://doi.org/10.1093/ehjdh/ztae004</a:t>
            </a:r>
          </a:p>
          <a:p>
            <a:pPr marL="457200" indent="-457200"/>
            <a:r>
              <a:rPr lang="en-GB" b="0" i="0" dirty="0">
                <a:solidFill>
                  <a:schemeClr val="bg1"/>
                </a:solidFill>
                <a:effectLst/>
                <a:latin typeface="Calibri" panose="020F0502020204030204" pitchFamily="34" charset="0"/>
              </a:rPr>
              <a:t>‌Shaw, D. M., &amp; Harrell, J. W. (2023). Integrating physiological monitoring systems in military aviation: a brief narrative review of its importance, opportunities, and risks. </a:t>
            </a:r>
            <a:r>
              <a:rPr lang="en-GB" b="0" i="1" dirty="0">
                <a:solidFill>
                  <a:schemeClr val="bg1"/>
                </a:solidFill>
                <a:effectLst/>
                <a:latin typeface="Calibri" panose="020F0502020204030204" pitchFamily="34" charset="0"/>
              </a:rPr>
              <a:t>Ergonomics</a:t>
            </a:r>
            <a:r>
              <a:rPr lang="en-GB" b="0" i="0" dirty="0">
                <a:solidFill>
                  <a:schemeClr val="bg1"/>
                </a:solidFill>
                <a:effectLst/>
                <a:latin typeface="Calibri" panose="020F0502020204030204" pitchFamily="34" charset="0"/>
              </a:rPr>
              <a:t>, 1–13.  </a:t>
            </a:r>
            <a:r>
              <a:rPr lang="en-GB" sz="2100" u="sng" dirty="0">
                <a:solidFill>
                  <a:schemeClr val="accent6"/>
                </a:solidFill>
                <a:latin typeface="Calibri" panose="020F0502020204030204" pitchFamily="34" charset="0"/>
              </a:rPr>
              <a:t>https://doi.org/10.1080/00140139.2023.2194592</a:t>
            </a:r>
          </a:p>
          <a:p>
            <a:pPr marL="0" indent="0">
              <a:buNone/>
            </a:pPr>
            <a:br>
              <a:rPr lang="en-US"/>
            </a:br>
            <a:endParaRPr lang="en-US" dirty="0"/>
          </a:p>
          <a:p>
            <a:endParaRPr lang="en-GB">
              <a:solidFill>
                <a:srgbClr val="00B0F0"/>
              </a:solidFill>
            </a:endParaRPr>
          </a:p>
        </p:txBody>
      </p:sp>
    </p:spTree>
    <p:extLst>
      <p:ext uri="{BB962C8B-B14F-4D97-AF65-F5344CB8AC3E}">
        <p14:creationId xmlns:p14="http://schemas.microsoft.com/office/powerpoint/2010/main" val="3178750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ADDDCC2A-F696-77FB-CE9C-E02186EECA12}"/>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4C1C9-2B10-17BC-14FA-B427C194381F}"/>
              </a:ext>
            </a:extLst>
          </p:cNvPr>
          <p:cNvSpPr>
            <a:spLocks noGrp="1"/>
          </p:cNvSpPr>
          <p:nvPr>
            <p:ph type="title"/>
          </p:nvPr>
        </p:nvSpPr>
        <p:spPr>
          <a:xfrm>
            <a:off x="617993" y="740512"/>
            <a:ext cx="10748283" cy="1441776"/>
          </a:xfrm>
        </p:spPr>
        <p:txBody>
          <a:bodyPr anchor="t">
            <a:normAutofit/>
          </a:bodyPr>
          <a:lstStyle/>
          <a:p>
            <a:r>
              <a:rPr lang="en-US">
                <a:solidFill>
                  <a:srgbClr val="FFFFFF"/>
                </a:solidFill>
              </a:rPr>
              <a:t>Introduction</a:t>
            </a:r>
          </a:p>
        </p:txBody>
      </p:sp>
      <p:sp>
        <p:nvSpPr>
          <p:cNvPr id="11" name="Rectangle 10">
            <a:extLst>
              <a:ext uri="{FF2B5EF4-FFF2-40B4-BE49-F238E27FC236}">
                <a16:creationId xmlns:a16="http://schemas.microsoft.com/office/drawing/2014/main" id="{EB1B7510-19E5-EE6A-56FF-B304B69D3E59}"/>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5F29029-598B-C22C-A434-3A5B73FE2024}"/>
              </a:ext>
            </a:extLst>
          </p:cNvPr>
          <p:cNvSpPr>
            <a:spLocks noGrp="1"/>
          </p:cNvSpPr>
          <p:nvPr>
            <p:ph idx="1"/>
          </p:nvPr>
        </p:nvSpPr>
        <p:spPr>
          <a:xfrm>
            <a:off x="614657" y="2013161"/>
            <a:ext cx="8804296" cy="3931312"/>
          </a:xfrm>
        </p:spPr>
        <p:txBody>
          <a:bodyPr vert="horz" lIns="91440" tIns="45720" rIns="91440" bIns="45720" rtlCol="0" anchor="t">
            <a:normAutofit/>
          </a:bodyPr>
          <a:lstStyle/>
          <a:p>
            <a:pPr marL="342900" indent="-342900"/>
            <a:r>
              <a:rPr lang="en-US" b="1">
                <a:solidFill>
                  <a:srgbClr val="FFFFFF"/>
                </a:solidFill>
              </a:rPr>
              <a:t>Background</a:t>
            </a:r>
            <a:r>
              <a:rPr lang="en-US">
                <a:solidFill>
                  <a:srgbClr val="FFFFFF"/>
                </a:solidFill>
              </a:rPr>
              <a:t>: </a:t>
            </a:r>
            <a:r>
              <a:rPr lang="en-US">
                <a:solidFill>
                  <a:srgbClr val="FFFFFF"/>
                </a:solidFill>
                <a:ea typeface="+mn-lt"/>
                <a:cs typeface="+mn-lt"/>
              </a:rPr>
              <a:t>Pilots sometimes report feeling unwell, raising concerns about whether this is due to a true physiological anomaly or a false alarm.</a:t>
            </a:r>
            <a:endParaRPr lang="en-US">
              <a:solidFill>
                <a:srgbClr val="FFFFFF"/>
              </a:solidFill>
            </a:endParaRPr>
          </a:p>
          <a:p>
            <a:pPr marL="342900" indent="-342900"/>
            <a:r>
              <a:rPr lang="en-US" b="1">
                <a:solidFill>
                  <a:srgbClr val="FFFFFF"/>
                </a:solidFill>
              </a:rPr>
              <a:t>Aim</a:t>
            </a:r>
            <a:r>
              <a:rPr lang="en-US">
                <a:solidFill>
                  <a:srgbClr val="FFFFFF"/>
                </a:solidFill>
              </a:rPr>
              <a:t>: </a:t>
            </a:r>
            <a:r>
              <a:rPr lang="en-US">
                <a:solidFill>
                  <a:srgbClr val="FFFFFF"/>
                </a:solidFill>
                <a:ea typeface="+mn-lt"/>
                <a:cs typeface="+mn-lt"/>
              </a:rPr>
              <a:t>identify unexplained physiological events (UPEs) in F-35 pilots during high-stress, high-G maneuvers.</a:t>
            </a:r>
          </a:p>
          <a:p>
            <a:pPr marL="342900" indent="-342900"/>
            <a:r>
              <a:rPr lang="en-US" b="1">
                <a:solidFill>
                  <a:srgbClr val="FFFFFF"/>
                </a:solidFill>
              </a:rPr>
              <a:t>Develop</a:t>
            </a:r>
            <a:r>
              <a:rPr lang="en-US">
                <a:solidFill>
                  <a:srgbClr val="FFFFFF"/>
                </a:solidFill>
              </a:rPr>
              <a:t>: </a:t>
            </a:r>
            <a:r>
              <a:rPr lang="en-US">
                <a:solidFill>
                  <a:srgbClr val="FFFFFF"/>
                </a:solidFill>
                <a:ea typeface="+mn-lt"/>
                <a:cs typeface="+mn-lt"/>
              </a:rPr>
              <a:t>an arrhythmia classification system using ECG data to detect irregular heartbeats.</a:t>
            </a:r>
          </a:p>
          <a:p>
            <a:pPr marL="342900" indent="-342900"/>
            <a:r>
              <a:rPr lang="en-US" b="1">
                <a:solidFill>
                  <a:srgbClr val="FFFFFF"/>
                </a:solidFill>
              </a:rPr>
              <a:t>Challenge</a:t>
            </a:r>
            <a:r>
              <a:rPr lang="en-US">
                <a:solidFill>
                  <a:srgbClr val="FFFFFF"/>
                </a:solidFill>
              </a:rPr>
              <a:t>: </a:t>
            </a:r>
            <a:r>
              <a:rPr lang="en-US">
                <a:solidFill>
                  <a:srgbClr val="FFFFFF"/>
                </a:solidFill>
                <a:ea typeface="+mn-lt"/>
                <a:cs typeface="+mn-lt"/>
              </a:rPr>
              <a:t>to ensure that the classifier generalizes well across different sensor types</a:t>
            </a:r>
            <a:endParaRPr lang="en-US">
              <a:solidFill>
                <a:srgbClr val="FFFFFF"/>
              </a:solidFill>
            </a:endParaRPr>
          </a:p>
        </p:txBody>
      </p:sp>
    </p:spTree>
    <p:extLst>
      <p:ext uri="{BB962C8B-B14F-4D97-AF65-F5344CB8AC3E}">
        <p14:creationId xmlns:p14="http://schemas.microsoft.com/office/powerpoint/2010/main" val="3679702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9897968D-3C1C-86A6-61F6-69D134CEAB4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2E8E16-A82E-36D9-156A-5AF6B6448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FEC5AC5D-C452-2EFE-199F-6D59D9016CB8}"/>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7ABC01-556D-4708-727A-3078B7E28465}"/>
              </a:ext>
            </a:extLst>
          </p:cNvPr>
          <p:cNvSpPr>
            <a:spLocks noGrp="1"/>
          </p:cNvSpPr>
          <p:nvPr>
            <p:ph type="title"/>
          </p:nvPr>
        </p:nvSpPr>
        <p:spPr>
          <a:xfrm>
            <a:off x="617993" y="740512"/>
            <a:ext cx="10748283" cy="1441776"/>
          </a:xfrm>
        </p:spPr>
        <p:txBody>
          <a:bodyPr anchor="t">
            <a:normAutofit/>
          </a:bodyPr>
          <a:lstStyle/>
          <a:p>
            <a:r>
              <a:rPr lang="en-US">
                <a:solidFill>
                  <a:srgbClr val="FFFFFF"/>
                </a:solidFill>
              </a:rPr>
              <a:t>Relevant keywords</a:t>
            </a:r>
          </a:p>
        </p:txBody>
      </p:sp>
      <p:sp>
        <p:nvSpPr>
          <p:cNvPr id="11" name="Rectangle 10">
            <a:extLst>
              <a:ext uri="{FF2B5EF4-FFF2-40B4-BE49-F238E27FC236}">
                <a16:creationId xmlns:a16="http://schemas.microsoft.com/office/drawing/2014/main" id="{54431E1E-F274-86D1-AA6B-5087DC5C3DAE}"/>
              </a:ext>
            </a:extLst>
          </p:cNvPr>
          <p:cNvSpPr/>
          <p:nvPr/>
        </p:nvSpPr>
        <p:spPr>
          <a:xfrm>
            <a:off x="392906" y="1712118"/>
            <a:ext cx="9632156" cy="40433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66AEA36-90FB-0BA2-8BDB-FE4C74353BD6}"/>
              </a:ext>
            </a:extLst>
          </p:cNvPr>
          <p:cNvSpPr>
            <a:spLocks noGrp="1"/>
          </p:cNvSpPr>
          <p:nvPr>
            <p:ph idx="1"/>
          </p:nvPr>
        </p:nvSpPr>
        <p:spPr>
          <a:xfrm>
            <a:off x="614657" y="2013161"/>
            <a:ext cx="8804296" cy="3931312"/>
          </a:xfrm>
        </p:spPr>
        <p:txBody>
          <a:bodyPr vert="horz" lIns="91440" tIns="45720" rIns="91440" bIns="45720" rtlCol="0" anchor="t">
            <a:normAutofit/>
          </a:bodyPr>
          <a:lstStyle/>
          <a:p>
            <a:pPr marL="342900" indent="-342900"/>
            <a:r>
              <a:rPr lang="en-US" b="1">
                <a:solidFill>
                  <a:srgbClr val="FFFFFF"/>
                </a:solidFill>
              </a:rPr>
              <a:t>Arrhythmia: </a:t>
            </a:r>
            <a:r>
              <a:rPr lang="en-US">
                <a:solidFill>
                  <a:srgbClr val="FFFFFF"/>
                </a:solidFill>
              </a:rPr>
              <a:t>Irregular heartbeats, such as premature or delayed contractions.</a:t>
            </a:r>
          </a:p>
          <a:p>
            <a:pPr marL="342900" indent="-342900"/>
            <a:r>
              <a:rPr lang="en-US" b="1">
                <a:solidFill>
                  <a:srgbClr val="FFFFFF"/>
                </a:solidFill>
              </a:rPr>
              <a:t>Electrocardiogram (ECG): </a:t>
            </a:r>
            <a:r>
              <a:rPr lang="en-US">
                <a:solidFill>
                  <a:srgbClr val="FFFFFF"/>
                </a:solidFill>
              </a:rPr>
              <a:t>Electrical recording of heart activity, used for monitoring and diagnosing cardiac events.</a:t>
            </a:r>
          </a:p>
          <a:p>
            <a:pPr marL="342900" indent="-342900"/>
            <a:r>
              <a:rPr lang="en-US" b="1">
                <a:solidFill>
                  <a:srgbClr val="FFFFFF"/>
                </a:solidFill>
              </a:rPr>
              <a:t>Unexplained Physiological Events (UPEs): </a:t>
            </a:r>
            <a:r>
              <a:rPr lang="en-US">
                <a:solidFill>
                  <a:srgbClr val="FFFFFF"/>
                </a:solidFill>
              </a:rPr>
              <a:t>Symptoms experienced by pilots without an immediate medical explanation.</a:t>
            </a:r>
          </a:p>
          <a:p>
            <a:pPr marL="342900" indent="-342900"/>
            <a:endParaRPr lang="en-US">
              <a:solidFill>
                <a:srgbClr val="FFFFFF"/>
              </a:solidFill>
            </a:endParaRPr>
          </a:p>
        </p:txBody>
      </p:sp>
    </p:spTree>
    <p:extLst>
      <p:ext uri="{BB962C8B-B14F-4D97-AF65-F5344CB8AC3E}">
        <p14:creationId xmlns:p14="http://schemas.microsoft.com/office/powerpoint/2010/main" val="173611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fillRect t="-17000" b="-17000"/>
          </a:stretch>
        </a:blipFill>
        <a:effectLst/>
      </p:bgPr>
    </p:bg>
    <p:spTree>
      <p:nvGrpSpPr>
        <p:cNvPr id="1" name="">
          <a:extLst>
            <a:ext uri="{FF2B5EF4-FFF2-40B4-BE49-F238E27FC236}">
              <a16:creationId xmlns:a16="http://schemas.microsoft.com/office/drawing/2014/main" id="{6F280F7A-7E48-2F91-C245-00293F6950B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3DF8DBE-4BF6-232F-8C61-0873D8A037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4EFA1738-8AAF-9F31-2A72-AB97F943E775}"/>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14A220-9337-439E-9323-4BBB282203D8}"/>
              </a:ext>
            </a:extLst>
          </p:cNvPr>
          <p:cNvSpPr>
            <a:spLocks noGrp="1"/>
          </p:cNvSpPr>
          <p:nvPr>
            <p:ph type="title"/>
          </p:nvPr>
        </p:nvSpPr>
        <p:spPr>
          <a:xfrm>
            <a:off x="617993" y="740512"/>
            <a:ext cx="10748283" cy="1441776"/>
          </a:xfrm>
        </p:spPr>
        <p:txBody>
          <a:bodyPr anchor="t">
            <a:normAutofit/>
          </a:bodyPr>
          <a:lstStyle/>
          <a:p>
            <a:r>
              <a:rPr lang="en-US">
                <a:solidFill>
                  <a:srgbClr val="FFFFFF"/>
                </a:solidFill>
              </a:rPr>
              <a:t>Research papers selection process</a:t>
            </a:r>
            <a:endParaRPr lang="en-US"/>
          </a:p>
        </p:txBody>
      </p:sp>
      <p:sp>
        <p:nvSpPr>
          <p:cNvPr id="11" name="Rectangle 10">
            <a:extLst>
              <a:ext uri="{FF2B5EF4-FFF2-40B4-BE49-F238E27FC236}">
                <a16:creationId xmlns:a16="http://schemas.microsoft.com/office/drawing/2014/main" id="{F447BF24-09BB-2B52-8E58-64F8848A857C}"/>
              </a:ext>
            </a:extLst>
          </p:cNvPr>
          <p:cNvSpPr/>
          <p:nvPr/>
        </p:nvSpPr>
        <p:spPr>
          <a:xfrm>
            <a:off x="392906" y="1712118"/>
            <a:ext cx="9632156" cy="40433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3BCD575-10EF-5DF8-1D05-9B623E40A1D0}"/>
              </a:ext>
            </a:extLst>
          </p:cNvPr>
          <p:cNvSpPr>
            <a:spLocks noGrp="1"/>
          </p:cNvSpPr>
          <p:nvPr>
            <p:ph idx="1"/>
          </p:nvPr>
        </p:nvSpPr>
        <p:spPr>
          <a:xfrm>
            <a:off x="614657" y="2013161"/>
            <a:ext cx="8804296" cy="3931312"/>
          </a:xfrm>
        </p:spPr>
        <p:txBody>
          <a:bodyPr vert="horz" lIns="91440" tIns="45720" rIns="91440" bIns="45720" rtlCol="0" anchor="t">
            <a:normAutofit/>
          </a:bodyPr>
          <a:lstStyle/>
          <a:p>
            <a:pPr marL="457200" indent="-457200">
              <a:buAutoNum type="arabicPeriod"/>
            </a:pPr>
            <a:r>
              <a:rPr lang="en-US" b="1">
                <a:solidFill>
                  <a:srgbClr val="FFFFFF"/>
                </a:solidFill>
              </a:rPr>
              <a:t>Research scope definition</a:t>
            </a:r>
          </a:p>
          <a:p>
            <a:pPr marL="457200" indent="-457200">
              <a:buAutoNum type="arabicPeriod"/>
            </a:pPr>
            <a:r>
              <a:rPr lang="en-US" b="1">
                <a:solidFill>
                  <a:srgbClr val="FFFFFF"/>
                </a:solidFill>
              </a:rPr>
              <a:t>Search strategies</a:t>
            </a:r>
          </a:p>
          <a:p>
            <a:pPr marL="457200" indent="-457200">
              <a:buAutoNum type="arabicPeriod"/>
            </a:pPr>
            <a:r>
              <a:rPr lang="en-US" b="1">
                <a:solidFill>
                  <a:srgbClr val="FFFFFF"/>
                </a:solidFill>
              </a:rPr>
              <a:t>Evaluate sources</a:t>
            </a:r>
          </a:p>
          <a:p>
            <a:pPr marL="457200" indent="-457200">
              <a:buAutoNum type="arabicPeriod"/>
            </a:pPr>
            <a:r>
              <a:rPr lang="en-US" b="1">
                <a:solidFill>
                  <a:srgbClr val="FFFFFF"/>
                </a:solidFill>
              </a:rPr>
              <a:t>Analyze findings</a:t>
            </a:r>
          </a:p>
        </p:txBody>
      </p:sp>
    </p:spTree>
    <p:extLst>
      <p:ext uri="{BB962C8B-B14F-4D97-AF65-F5344CB8AC3E}">
        <p14:creationId xmlns:p14="http://schemas.microsoft.com/office/powerpoint/2010/main" val="3428930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11DD2DF6-D7EC-7778-0BC0-1645134CCE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E4ACE21-38DF-3470-4A27-7228C8C229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7" name="Rectangle 6">
            <a:extLst>
              <a:ext uri="{FF2B5EF4-FFF2-40B4-BE49-F238E27FC236}">
                <a16:creationId xmlns:a16="http://schemas.microsoft.com/office/drawing/2014/main" id="{12F8D299-5851-52E3-8916-F482E6C6A083}"/>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E25AA138-EB9B-89B7-D774-1FD1C064F318}"/>
              </a:ext>
            </a:extLst>
          </p:cNvPr>
          <p:cNvSpPr txBox="1">
            <a:spLocks/>
          </p:cNvSpPr>
          <p:nvPr/>
        </p:nvSpPr>
        <p:spPr>
          <a:xfrm>
            <a:off x="617993" y="740512"/>
            <a:ext cx="10748283" cy="1441776"/>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GB">
                <a:solidFill>
                  <a:schemeClr val="bg1"/>
                </a:solidFill>
              </a:rPr>
              <a:t>Integrating physiological monitoring systems in military aviation: a brief narrative review of its importance, opportunities, and risks</a:t>
            </a:r>
            <a:endParaRPr lang="en-US">
              <a:solidFill>
                <a:schemeClr val="bg1"/>
              </a:solidFill>
            </a:endParaRPr>
          </a:p>
        </p:txBody>
      </p:sp>
      <p:sp>
        <p:nvSpPr>
          <p:cNvPr id="3" name="Content Placeholder 2">
            <a:extLst>
              <a:ext uri="{FF2B5EF4-FFF2-40B4-BE49-F238E27FC236}">
                <a16:creationId xmlns:a16="http://schemas.microsoft.com/office/drawing/2014/main" id="{F2E48DF2-F383-5C97-47B3-8AF8F1BF595F}"/>
              </a:ext>
            </a:extLst>
          </p:cNvPr>
          <p:cNvSpPr>
            <a:spLocks noGrp="1"/>
          </p:cNvSpPr>
          <p:nvPr>
            <p:ph idx="1"/>
          </p:nvPr>
        </p:nvSpPr>
        <p:spPr>
          <a:xfrm>
            <a:off x="614657" y="2113006"/>
            <a:ext cx="10747396" cy="4491680"/>
          </a:xfrm>
        </p:spPr>
        <p:txBody>
          <a:bodyPr>
            <a:normAutofit fontScale="70000" lnSpcReduction="20000"/>
          </a:bodyPr>
          <a:lstStyle/>
          <a:p>
            <a:r>
              <a:rPr lang="en-GB" b="1">
                <a:solidFill>
                  <a:schemeClr val="bg1"/>
                </a:solidFill>
              </a:rPr>
              <a:t>Research Question:</a:t>
            </a:r>
          </a:p>
          <a:p>
            <a:pPr lvl="1"/>
            <a:r>
              <a:rPr lang="en-GB">
                <a:solidFill>
                  <a:schemeClr val="bg1"/>
                </a:solidFill>
              </a:rPr>
              <a:t>Can AI predict the risk of a lethal arrhythmia using only ambulatory ECG data?</a:t>
            </a:r>
          </a:p>
          <a:p>
            <a:r>
              <a:rPr lang="en-GB" b="1">
                <a:solidFill>
                  <a:schemeClr val="bg1"/>
                </a:solidFill>
              </a:rPr>
              <a:t>Relevance:</a:t>
            </a:r>
          </a:p>
          <a:p>
            <a:pPr lvl="1"/>
            <a:r>
              <a:rPr lang="en-GB">
                <a:solidFill>
                  <a:schemeClr val="bg1"/>
                </a:solidFill>
              </a:rPr>
              <a:t>Improves clinical decision-making and patient safety</a:t>
            </a:r>
          </a:p>
          <a:p>
            <a:pPr lvl="1"/>
            <a:r>
              <a:rPr lang="en-GB">
                <a:solidFill>
                  <a:schemeClr val="bg1"/>
                </a:solidFill>
              </a:rPr>
              <a:t>Potential to refine current guidelines for ICD usage</a:t>
            </a:r>
          </a:p>
          <a:p>
            <a:r>
              <a:rPr lang="en-GB" b="1">
                <a:solidFill>
                  <a:schemeClr val="bg1"/>
                </a:solidFill>
              </a:rPr>
              <a:t>Methodology:</a:t>
            </a:r>
          </a:p>
          <a:p>
            <a:pPr lvl="1"/>
            <a:r>
              <a:rPr lang="en-GB">
                <a:solidFill>
                  <a:schemeClr val="bg1"/>
                </a:solidFill>
              </a:rPr>
              <a:t>Study Design: Retrospective, multicentre case–control study</a:t>
            </a:r>
          </a:p>
          <a:p>
            <a:pPr lvl="1"/>
            <a:r>
              <a:rPr lang="en-GB">
                <a:solidFill>
                  <a:schemeClr val="bg1"/>
                </a:solidFill>
              </a:rPr>
              <a:t>Data: 24‑hour, three‐lead ambulatory ECGs from 270 patients</a:t>
            </a:r>
          </a:p>
          <a:p>
            <a:pPr lvl="1"/>
            <a:r>
              <a:rPr lang="en-GB">
                <a:solidFill>
                  <a:schemeClr val="bg1"/>
                </a:solidFill>
              </a:rPr>
              <a:t>Innovative Technique: Pyramid sampling to capture autonomic activity</a:t>
            </a:r>
          </a:p>
          <a:p>
            <a:pPr lvl="1"/>
            <a:r>
              <a:rPr lang="en-GB">
                <a:solidFill>
                  <a:schemeClr val="bg1"/>
                </a:solidFill>
              </a:rPr>
              <a:t>Model: VA-ResNet-50 deep neural network (customized ResNet-50 architecture)</a:t>
            </a:r>
          </a:p>
          <a:p>
            <a:r>
              <a:rPr lang="en-GB" b="1">
                <a:solidFill>
                  <a:schemeClr val="bg1"/>
                </a:solidFill>
              </a:rPr>
              <a:t>Results:</a:t>
            </a:r>
          </a:p>
          <a:p>
            <a:pPr lvl="1"/>
            <a:r>
              <a:rPr lang="en-GB">
                <a:solidFill>
                  <a:schemeClr val="bg1"/>
                </a:solidFill>
              </a:rPr>
              <a:t>Performance Metrics:</a:t>
            </a:r>
            <a:br>
              <a:rPr lang="en-GB">
                <a:solidFill>
                  <a:schemeClr val="bg1"/>
                </a:solidFill>
              </a:rPr>
            </a:br>
            <a:r>
              <a:rPr lang="en-GB">
                <a:solidFill>
                  <a:schemeClr val="bg1"/>
                </a:solidFill>
              </a:rPr>
              <a:t> – Accuracy: ~76%</a:t>
            </a:r>
            <a:br>
              <a:rPr lang="en-GB">
                <a:solidFill>
                  <a:schemeClr val="bg1"/>
                </a:solidFill>
              </a:rPr>
            </a:br>
            <a:r>
              <a:rPr lang="en-GB">
                <a:solidFill>
                  <a:schemeClr val="bg1"/>
                </a:solidFill>
              </a:rPr>
              <a:t> – F1 Score: 0.79</a:t>
            </a:r>
            <a:br>
              <a:rPr lang="en-GB">
                <a:solidFill>
                  <a:schemeClr val="bg1"/>
                </a:solidFill>
              </a:rPr>
            </a:br>
            <a:r>
              <a:rPr lang="en-GB">
                <a:solidFill>
                  <a:schemeClr val="bg1"/>
                </a:solidFill>
              </a:rPr>
              <a:t> – AUC: 0.8</a:t>
            </a:r>
          </a:p>
          <a:p>
            <a:pPr lvl="1"/>
            <a:r>
              <a:rPr lang="en-GB">
                <a:solidFill>
                  <a:schemeClr val="bg1"/>
                </a:solidFill>
              </a:rPr>
              <a:t>Interpretation: When flagged by AI, patients’ risk of arrhythmia is nearly three times higher</a:t>
            </a:r>
            <a:endParaRPr lang="en-US">
              <a:solidFill>
                <a:schemeClr val="bg1"/>
              </a:solidFill>
            </a:endParaRPr>
          </a:p>
        </p:txBody>
      </p:sp>
    </p:spTree>
    <p:extLst>
      <p:ext uri="{BB962C8B-B14F-4D97-AF65-F5344CB8AC3E}">
        <p14:creationId xmlns:p14="http://schemas.microsoft.com/office/powerpoint/2010/main" val="3427630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985F5A55-AACD-0966-CA8A-C8FAFC0D5DB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113A71-C817-66C7-4159-2DC8B0EFF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27F3E34D-9E29-23FB-4C12-C18163236F91}"/>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F205D-7FDD-3D7C-4681-9BFD67D46E81}"/>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F8C055A2-D820-CF2B-39B5-5D8D1189B3DA}"/>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6E44648-BFA0-F8EF-6077-C44FA498C923}"/>
              </a:ext>
            </a:extLst>
          </p:cNvPr>
          <p:cNvSpPr>
            <a:spLocks noGrp="1"/>
          </p:cNvSpPr>
          <p:nvPr>
            <p:ph idx="1"/>
          </p:nvPr>
        </p:nvSpPr>
        <p:spPr>
          <a:xfrm>
            <a:off x="614657" y="1807542"/>
            <a:ext cx="8804296" cy="3931312"/>
          </a:xfrm>
        </p:spPr>
        <p:txBody>
          <a:bodyPr vert="horz" lIns="91440" tIns="45720" rIns="91440" bIns="45720" rtlCol="0" anchor="t">
            <a:normAutofit fontScale="77500" lnSpcReduction="20000"/>
          </a:bodyPr>
          <a:lstStyle/>
          <a:p>
            <a:pPr marL="0" indent="0">
              <a:buNone/>
            </a:pPr>
            <a:endParaRPr lang="en-US">
              <a:solidFill>
                <a:schemeClr val="bg1"/>
              </a:solidFill>
              <a:ea typeface="+mn-lt"/>
              <a:cs typeface="+mn-lt"/>
            </a:endParaRPr>
          </a:p>
          <a:p>
            <a:r>
              <a:rPr lang="en-GB" b="1">
                <a:solidFill>
                  <a:schemeClr val="bg1"/>
                </a:solidFill>
              </a:rPr>
              <a:t>AI-Driven ECG Analysis: </a:t>
            </a:r>
            <a:r>
              <a:rPr lang="en-GB">
                <a:solidFill>
                  <a:schemeClr val="bg1"/>
                </a:solidFill>
              </a:rPr>
              <a:t>Demonstrates a successful deep-learning approach (VA-ResNet-50) to detect arrhythmic risk from routine ECGs—directly applicable to our goal of classifying arrhythmias in F-35 pilots.</a:t>
            </a:r>
          </a:p>
          <a:p>
            <a:r>
              <a:rPr lang="en-GB" b="1">
                <a:solidFill>
                  <a:schemeClr val="bg1"/>
                </a:solidFill>
              </a:rPr>
              <a:t>Pyramid Sampling Technique: </a:t>
            </a:r>
            <a:r>
              <a:rPr lang="en-GB">
                <a:solidFill>
                  <a:schemeClr val="bg1"/>
                </a:solidFill>
              </a:rPr>
              <a:t>Highlights how sampling ECG data at varying heart rates can capture subtle autonomic signals. This can inform how we handle the rapidly changing physiological states under high-G manoeuvres.</a:t>
            </a:r>
          </a:p>
          <a:p>
            <a:r>
              <a:rPr lang="en-GB" b="1">
                <a:solidFill>
                  <a:schemeClr val="bg1"/>
                </a:solidFill>
              </a:rPr>
              <a:t>Predictive Power: </a:t>
            </a:r>
            <a:r>
              <a:rPr lang="en-GB">
                <a:solidFill>
                  <a:schemeClr val="bg1"/>
                </a:solidFill>
              </a:rPr>
              <a:t>Their high accuracy and AUC underscore the potential of AI to identify arrhythmias before they become critical—mirroring our need to detect in-flight events early.</a:t>
            </a:r>
          </a:p>
          <a:p>
            <a:r>
              <a:rPr lang="en-GB" b="1">
                <a:solidFill>
                  <a:schemeClr val="bg1"/>
                </a:solidFill>
              </a:rPr>
              <a:t>Clinical Validation Path: </a:t>
            </a:r>
            <a:r>
              <a:rPr lang="en-GB">
                <a:solidFill>
                  <a:schemeClr val="bg1"/>
                </a:solidFill>
              </a:rPr>
              <a:t>Offers insights into retrospective vs. prospective validation. This is useful for planning our own data collection and evaluation strategies with F-35 pilot ECG recordings.</a:t>
            </a: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4279676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048FE522-1329-59F5-A08A-6FB238BCC97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277486-B503-F5AF-BB1D-4654147709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BCED7CF1-ED44-5E61-E65D-BF5DA7EFB845}"/>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8A65B1-1C5F-E4AE-29FB-B5A0751A5075}"/>
              </a:ext>
            </a:extLst>
          </p:cNvPr>
          <p:cNvSpPr>
            <a:spLocks noGrp="1"/>
          </p:cNvSpPr>
          <p:nvPr>
            <p:ph type="title"/>
          </p:nvPr>
        </p:nvSpPr>
        <p:spPr>
          <a:xfrm>
            <a:off x="617993" y="740512"/>
            <a:ext cx="10748283" cy="1441776"/>
          </a:xfrm>
        </p:spPr>
        <p:txBody>
          <a:bodyPr anchor="t">
            <a:normAutofit/>
          </a:bodyPr>
          <a:lstStyle/>
          <a:p>
            <a:r>
              <a:rPr lang="en-GB" sz="3600">
                <a:solidFill>
                  <a:schemeClr val="bg1"/>
                </a:solidFill>
              </a:rPr>
              <a:t>Artificial intelligence for ventricular arrhythmia capability using ambulatory electrocardiograms</a:t>
            </a:r>
            <a:endParaRPr lang="en-US" sz="3600">
              <a:solidFill>
                <a:schemeClr val="bg1"/>
              </a:solidFill>
            </a:endParaRPr>
          </a:p>
        </p:txBody>
      </p:sp>
      <p:sp>
        <p:nvSpPr>
          <p:cNvPr id="7" name="Content Placeholder 2">
            <a:extLst>
              <a:ext uri="{FF2B5EF4-FFF2-40B4-BE49-F238E27FC236}">
                <a16:creationId xmlns:a16="http://schemas.microsoft.com/office/drawing/2014/main" id="{277A571A-D753-43B4-79A2-989A2C9B91B8}"/>
              </a:ext>
            </a:extLst>
          </p:cNvPr>
          <p:cNvSpPr txBox="1">
            <a:spLocks/>
          </p:cNvSpPr>
          <p:nvPr/>
        </p:nvSpPr>
        <p:spPr>
          <a:xfrm>
            <a:off x="614657" y="2113006"/>
            <a:ext cx="10747396" cy="449168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1">
                <a:solidFill>
                  <a:schemeClr val="bg1"/>
                </a:solidFill>
              </a:rPr>
              <a:t>Research Question:</a:t>
            </a:r>
          </a:p>
          <a:p>
            <a:pPr lvl="1"/>
            <a:r>
              <a:rPr lang="en-GB">
                <a:solidFill>
                  <a:schemeClr val="bg1"/>
                </a:solidFill>
              </a:rPr>
              <a:t>What are the importance, opportunities, and risks of integrating physiological monitoring systems in military aviation?</a:t>
            </a:r>
          </a:p>
          <a:p>
            <a:r>
              <a:rPr lang="en-GB" b="1">
                <a:solidFill>
                  <a:schemeClr val="bg1"/>
                </a:solidFill>
              </a:rPr>
              <a:t>Relevance:</a:t>
            </a:r>
          </a:p>
          <a:p>
            <a:pPr lvl="1"/>
            <a:r>
              <a:rPr lang="en-GB" sz="1900">
                <a:solidFill>
                  <a:schemeClr val="bg1"/>
                </a:solidFill>
              </a:rPr>
              <a:t>Addresses pilot safety and performance under extreme conditions</a:t>
            </a:r>
          </a:p>
          <a:p>
            <a:pPr lvl="1"/>
            <a:r>
              <a:rPr lang="en-GB" sz="1900">
                <a:solidFill>
                  <a:schemeClr val="bg1"/>
                </a:solidFill>
              </a:rPr>
              <a:t>Guides the integration of advanced sensor technologies into operational settings</a:t>
            </a:r>
          </a:p>
          <a:p>
            <a:r>
              <a:rPr lang="en-GB" b="1">
                <a:solidFill>
                  <a:schemeClr val="bg1"/>
                </a:solidFill>
              </a:rPr>
              <a:t>Approach: Narrative review synthesizing peer-reviewed studies, military reports, and expert opinions</a:t>
            </a:r>
          </a:p>
          <a:p>
            <a:pPr lvl="1"/>
            <a:r>
              <a:rPr lang="en-GB" b="1">
                <a:solidFill>
                  <a:schemeClr val="bg1"/>
                </a:solidFill>
              </a:rPr>
              <a:t>Focus Areas:</a:t>
            </a:r>
          </a:p>
          <a:p>
            <a:pPr lvl="2"/>
            <a:r>
              <a:rPr lang="en-GB" b="1">
                <a:solidFill>
                  <a:schemeClr val="bg1"/>
                </a:solidFill>
              </a:rPr>
              <a:t>Review of wearable (e.g., ECG, pulse oximetry, </a:t>
            </a:r>
            <a:r>
              <a:rPr lang="en-GB" b="1" err="1">
                <a:solidFill>
                  <a:schemeClr val="bg1"/>
                </a:solidFill>
              </a:rPr>
              <a:t>fNIRS</a:t>
            </a:r>
            <a:r>
              <a:rPr lang="en-GB" b="1">
                <a:solidFill>
                  <a:schemeClr val="bg1"/>
                </a:solidFill>
              </a:rPr>
              <a:t>) and non-contact sensor technologies</a:t>
            </a:r>
          </a:p>
          <a:p>
            <a:pPr lvl="2"/>
            <a:r>
              <a:rPr lang="en-GB" b="1">
                <a:solidFill>
                  <a:schemeClr val="bg1"/>
                </a:solidFill>
              </a:rPr>
              <a:t>Discussion of challenges related to environmental conditions and sensor integration</a:t>
            </a:r>
          </a:p>
          <a:p>
            <a:r>
              <a:rPr lang="en-GB" b="1">
                <a:solidFill>
                  <a:schemeClr val="bg1"/>
                </a:solidFill>
              </a:rPr>
              <a:t>Results:</a:t>
            </a:r>
          </a:p>
          <a:p>
            <a:pPr lvl="1"/>
            <a:r>
              <a:rPr lang="en-GB">
                <a:solidFill>
                  <a:schemeClr val="bg1"/>
                </a:solidFill>
              </a:rPr>
              <a:t>Opportunities:</a:t>
            </a:r>
          </a:p>
          <a:p>
            <a:pPr lvl="2"/>
            <a:r>
              <a:rPr lang="en-GB">
                <a:solidFill>
                  <a:schemeClr val="bg1"/>
                </a:solidFill>
              </a:rPr>
              <a:t>Enhanced real-time monitoring to predict physiological stress and fatigue</a:t>
            </a:r>
          </a:p>
          <a:p>
            <a:pPr lvl="2"/>
            <a:r>
              <a:rPr lang="en-GB">
                <a:solidFill>
                  <a:schemeClr val="bg1"/>
                </a:solidFill>
              </a:rPr>
              <a:t>Data integration could inform aircraft and life-support system design</a:t>
            </a:r>
          </a:p>
          <a:p>
            <a:pPr lvl="1"/>
            <a:r>
              <a:rPr lang="en-GB">
                <a:solidFill>
                  <a:schemeClr val="bg1"/>
                </a:solidFill>
              </a:rPr>
              <a:t>Challenges:</a:t>
            </a:r>
          </a:p>
          <a:p>
            <a:pPr lvl="2"/>
            <a:r>
              <a:rPr lang="en-GB">
                <a:solidFill>
                  <a:schemeClr val="bg1"/>
                </a:solidFill>
              </a:rPr>
              <a:t>Sensor reliability in extreme conditions</a:t>
            </a:r>
          </a:p>
          <a:p>
            <a:pPr lvl="2"/>
            <a:r>
              <a:rPr lang="en-GB">
                <a:solidFill>
                  <a:schemeClr val="bg1"/>
                </a:solidFill>
              </a:rPr>
              <a:t>Integration with pilot gear and data interpretation complexities</a:t>
            </a:r>
          </a:p>
        </p:txBody>
      </p:sp>
    </p:spTree>
    <p:extLst>
      <p:ext uri="{BB962C8B-B14F-4D97-AF65-F5344CB8AC3E}">
        <p14:creationId xmlns:p14="http://schemas.microsoft.com/office/powerpoint/2010/main" val="170772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17000" b="-17000"/>
          </a:stretch>
        </a:blipFill>
        <a:effectLst/>
      </p:bgPr>
    </p:bg>
    <p:spTree>
      <p:nvGrpSpPr>
        <p:cNvPr id="1" name="">
          <a:extLst>
            <a:ext uri="{FF2B5EF4-FFF2-40B4-BE49-F238E27FC236}">
              <a16:creationId xmlns:a16="http://schemas.microsoft.com/office/drawing/2014/main" id="{0DF2FAA4-0CB3-0688-C3C9-E4ADF9462A9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5A15B03-BA37-E06A-B3F3-68D58AC8D1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Rectangle 3">
            <a:extLst>
              <a:ext uri="{FF2B5EF4-FFF2-40B4-BE49-F238E27FC236}">
                <a16:creationId xmlns:a16="http://schemas.microsoft.com/office/drawing/2014/main" id="{96E7F9F7-2DB1-10E1-28C6-E8A000D3D8D0}"/>
              </a:ext>
            </a:extLst>
          </p:cNvPr>
          <p:cNvSpPr/>
          <p:nvPr/>
        </p:nvSpPr>
        <p:spPr>
          <a:xfrm>
            <a:off x="2381" y="-2382"/>
            <a:ext cx="12194381" cy="686276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B744C-846C-6454-1D6A-ED13E9B4BC63}"/>
              </a:ext>
            </a:extLst>
          </p:cNvPr>
          <p:cNvSpPr>
            <a:spLocks noGrp="1"/>
          </p:cNvSpPr>
          <p:nvPr>
            <p:ph type="title"/>
          </p:nvPr>
        </p:nvSpPr>
        <p:spPr>
          <a:xfrm>
            <a:off x="617993" y="740512"/>
            <a:ext cx="10748283" cy="1441776"/>
          </a:xfrm>
        </p:spPr>
        <p:txBody>
          <a:bodyPr anchor="t">
            <a:normAutofit/>
          </a:bodyPr>
          <a:lstStyle/>
          <a:p>
            <a:r>
              <a:rPr lang="en-US" b="0">
                <a:solidFill>
                  <a:srgbClr val="FFFFFF"/>
                </a:solidFill>
                <a:ea typeface="+mj-lt"/>
                <a:cs typeface="+mj-lt"/>
              </a:rPr>
              <a:t>Relevance to the Project</a:t>
            </a:r>
            <a:endParaRPr lang="en-US"/>
          </a:p>
        </p:txBody>
      </p:sp>
      <p:sp>
        <p:nvSpPr>
          <p:cNvPr id="11" name="Rectangle 10">
            <a:extLst>
              <a:ext uri="{FF2B5EF4-FFF2-40B4-BE49-F238E27FC236}">
                <a16:creationId xmlns:a16="http://schemas.microsoft.com/office/drawing/2014/main" id="{A8FFB3E5-4318-39C8-6A74-AA91F07B9EF4}"/>
              </a:ext>
            </a:extLst>
          </p:cNvPr>
          <p:cNvSpPr/>
          <p:nvPr/>
        </p:nvSpPr>
        <p:spPr>
          <a:xfrm>
            <a:off x="392906" y="1712118"/>
            <a:ext cx="9632156" cy="4024312"/>
          </a:xfrm>
          <a:prstGeom prst="rect">
            <a:avLst/>
          </a:prstGeom>
          <a:solidFill>
            <a:srgbClr val="0D0D0D">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5ABB50-FE22-CC52-C89C-24AA4BFDAF8F}"/>
              </a:ext>
            </a:extLst>
          </p:cNvPr>
          <p:cNvSpPr>
            <a:spLocks noGrp="1"/>
          </p:cNvSpPr>
          <p:nvPr>
            <p:ph idx="1"/>
          </p:nvPr>
        </p:nvSpPr>
        <p:spPr>
          <a:xfrm>
            <a:off x="614657" y="1807542"/>
            <a:ext cx="8804296" cy="3931312"/>
          </a:xfrm>
        </p:spPr>
        <p:txBody>
          <a:bodyPr vert="horz" lIns="91440" tIns="45720" rIns="91440" bIns="45720" rtlCol="0" anchor="t">
            <a:normAutofit fontScale="77500" lnSpcReduction="20000"/>
          </a:bodyPr>
          <a:lstStyle/>
          <a:p>
            <a:pPr marL="0" indent="0">
              <a:buNone/>
            </a:pPr>
            <a:endParaRPr lang="en-US">
              <a:solidFill>
                <a:schemeClr val="bg1"/>
              </a:solidFill>
              <a:ea typeface="+mn-lt"/>
              <a:cs typeface="+mn-lt"/>
            </a:endParaRPr>
          </a:p>
          <a:p>
            <a:r>
              <a:rPr lang="en-GB" b="1">
                <a:solidFill>
                  <a:schemeClr val="bg1"/>
                </a:solidFill>
              </a:rPr>
              <a:t>Military Aviation Context</a:t>
            </a:r>
            <a:r>
              <a:rPr lang="en-GB">
                <a:solidFill>
                  <a:schemeClr val="bg1"/>
                </a:solidFill>
              </a:rPr>
              <a:t>: Explores how physiological monitoring is deployed under extreme flight conditions, including high-G and rapid altitude changes—matching our environment for F-35 pilots.</a:t>
            </a:r>
          </a:p>
          <a:p>
            <a:r>
              <a:rPr lang="en-GB" b="1">
                <a:solidFill>
                  <a:schemeClr val="bg1"/>
                </a:solidFill>
              </a:rPr>
              <a:t>Sensor Integration Challenges</a:t>
            </a:r>
            <a:r>
              <a:rPr lang="en-GB">
                <a:solidFill>
                  <a:schemeClr val="bg1"/>
                </a:solidFill>
              </a:rPr>
              <a:t>: Discusses technical and ergonomic hurdles (e.g., sensor reliability under G-forces, compatibility with pilot gear), which we must address when equipping F-35 pilots with ECG monitors.</a:t>
            </a:r>
          </a:p>
          <a:p>
            <a:r>
              <a:rPr lang="en-GB" b="1">
                <a:solidFill>
                  <a:schemeClr val="bg1"/>
                </a:solidFill>
              </a:rPr>
              <a:t>Operational Safety</a:t>
            </a:r>
            <a:r>
              <a:rPr lang="en-GB">
                <a:solidFill>
                  <a:schemeClr val="bg1"/>
                </a:solidFill>
              </a:rPr>
              <a:t>: Emphasizes the potential to detect and mitigate Unexplained Physiological Episodes (UPEs). This aligns with our project’s goal of early arrhythmia detection to reduce in-flight safety risks.</a:t>
            </a:r>
          </a:p>
          <a:p>
            <a:r>
              <a:rPr lang="en-GB" b="1">
                <a:solidFill>
                  <a:schemeClr val="bg1"/>
                </a:solidFill>
              </a:rPr>
              <a:t>Future Directions</a:t>
            </a:r>
            <a:r>
              <a:rPr lang="en-GB">
                <a:solidFill>
                  <a:schemeClr val="bg1"/>
                </a:solidFill>
              </a:rPr>
              <a:t>: Highlights the need for robust data fusion and real-time analytics. This complements our project’s vision of a next-generation, AI-based monitoring solution for fighter pilots.</a:t>
            </a:r>
            <a:endParaRPr lang="en-US">
              <a:solidFill>
                <a:schemeClr val="bg1"/>
              </a:solidFill>
            </a:endParaRPr>
          </a:p>
          <a:p>
            <a:pPr marL="0" indent="0">
              <a:buNone/>
            </a:pPr>
            <a:endParaRPr lang="en-US">
              <a:solidFill>
                <a:schemeClr val="bg1"/>
              </a:solidFill>
            </a:endParaRPr>
          </a:p>
        </p:txBody>
      </p:sp>
    </p:spTree>
    <p:extLst>
      <p:ext uri="{BB962C8B-B14F-4D97-AF65-F5344CB8AC3E}">
        <p14:creationId xmlns:p14="http://schemas.microsoft.com/office/powerpoint/2010/main" val="407603624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24</Slides>
  <Notes>3</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DashVTI</vt:lpstr>
      <vt:lpstr>Classifying arrhythmia in fighter pilots</vt:lpstr>
      <vt:lpstr>Table of contents</vt:lpstr>
      <vt:lpstr>Introduction</vt:lpstr>
      <vt:lpstr>Relevant keywords</vt:lpstr>
      <vt:lpstr>Research papers selection process</vt:lpstr>
      <vt:lpstr>PowerPoint Presentation</vt:lpstr>
      <vt:lpstr>Relevance to the Project</vt:lpstr>
      <vt:lpstr>Artificial intelligence for ventricular arrhythmia capability using ambulatory electrocardiograms</vt:lpstr>
      <vt:lpstr>Relevance to the Project</vt:lpstr>
      <vt:lpstr>Domain Adaptation for ECG Arrhythmia Classification</vt:lpstr>
      <vt:lpstr>Relevance to the Project</vt:lpstr>
      <vt:lpstr>A Personalized Zero-Shot ECG Arrhythmia Monitoring System</vt:lpstr>
      <vt:lpstr>Relevance to the Project</vt:lpstr>
      <vt:lpstr>Advancements in AI for Cardiac Arrhythmia Detection: A Comprehensive Overview</vt:lpstr>
      <vt:lpstr>Relevance to the Project</vt:lpstr>
      <vt:lpstr>Algorithms for Automated Diagnosis of Cardiovascular Diseases Based on ECG Data: A Comprehensive Systematic Review</vt:lpstr>
      <vt:lpstr>Relevance to the Project</vt:lpstr>
      <vt:lpstr>Impact of High-G Forces on Fighter Pilots' Heart Health</vt:lpstr>
      <vt:lpstr>Impact of High-G Forces on Fighter Pilots' Heart Health</vt:lpstr>
      <vt:lpstr>Cardiac Arrhythmias in F-16 Pilots During High-G Manoeuvres</vt:lpstr>
      <vt:lpstr>Cardiac Arrhythmias in F-16 Pilots During High-G Manoeuvres</vt:lpstr>
      <vt:lpstr>Relevance to the Project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cp:revision>
  <dcterms:created xsi:type="dcterms:W3CDTF">2025-02-26T12:13:30Z</dcterms:created>
  <dcterms:modified xsi:type="dcterms:W3CDTF">2025-06-06T20:00:58Z</dcterms:modified>
</cp:coreProperties>
</file>