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hyperlink" Target="https://arxiv.org/abs/2002.08546" TargetMode="External"/><Relationship Id="rId1" Type="http://schemas.openxmlformats.org/officeDocument/2006/relationships/hyperlink" Target="https://github.com/tim-learn/SHO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hyperlink" Target="https://github.com/ifzhang/FairMOT" TargetMode="External"/><Relationship Id="rId1" Type="http://schemas.openxmlformats.org/officeDocument/2006/relationships/hyperlink" Target="https://arxiv.org/abs/2004.01888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63495" y="2279015"/>
            <a:ext cx="7064375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SHOT</a:t>
            </a:r>
            <a:r>
              <a:rPr lang="zh-CN" altLang="en-US" sz="3200"/>
              <a:t>、</a:t>
            </a:r>
            <a:r>
              <a:rPr lang="en-US" altLang="zh-CN" sz="3200"/>
              <a:t>FairMOT</a:t>
            </a:r>
            <a:r>
              <a:rPr lang="zh-CN" altLang="en-US" sz="3200"/>
              <a:t>、</a:t>
            </a:r>
            <a:endParaRPr lang="zh-CN" altLang="en-US" sz="3200"/>
          </a:p>
          <a:p>
            <a:pPr algn="ctr"/>
            <a:endParaRPr lang="zh-CN" altLang="en-US" sz="3200"/>
          </a:p>
          <a:p>
            <a:pPr algn="ctr"/>
            <a:endParaRPr lang="zh-CN" altLang="en-US" sz="3200"/>
          </a:p>
          <a:p>
            <a:pPr algn="ctr"/>
            <a:endParaRPr lang="zh-CN" altLang="en-US" sz="3200"/>
          </a:p>
          <a:p>
            <a:pPr algn="ctr"/>
            <a:r>
              <a:rPr lang="zh-CN" altLang="en-US"/>
              <a:t>汇报日期：</a:t>
            </a:r>
            <a:r>
              <a:rPr lang="en-US" altLang="zh-CN"/>
              <a:t>2021.5.14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696200" cy="645160"/>
          </a:xfrm>
        </p:spPr>
        <p:txBody>
          <a:bodyPr>
            <a:normAutofit fontScale="90000"/>
          </a:bodyPr>
          <a:p>
            <a:r>
              <a:rPr lang="en-US" altLang="zh-CN"/>
              <a:t>SHOT</a:t>
            </a:r>
            <a:r>
              <a:rPr lang="zh-CN" altLang="en-US"/>
              <a:t>（Source Hypothesis Transfer）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310005"/>
            <a:ext cx="4993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1" tooltip="" action="ppaction://hlinkfile"/>
              </a:rPr>
              <a:t>GitHub</a:t>
            </a:r>
            <a:r>
              <a:rPr lang="zh-CN" altLang="en-US">
                <a:hlinkClick r:id="rId1" tooltip="" action="ppaction://hlinkfile"/>
              </a:rPr>
              <a:t>：https://github.com/tim-learn/SHOT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010285"/>
            <a:ext cx="479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2" tooltip="" action="ppaction://hlinkfile"/>
              </a:rPr>
              <a:t>论文地址：https://arxiv.org/abs/2002.08546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135" y="1762760"/>
            <a:ext cx="3935730" cy="333692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763950" y="3274615"/>
            <a:ext cx="2367830" cy="1999856"/>
            <a:chOff x="2126" y="6143"/>
            <a:chExt cx="313" cy="31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127" y="6143"/>
              <a:ext cx="2" cy="307"/>
            </a:xfrm>
            <a:prstGeom prst="line">
              <a:avLst/>
            </a:prstGeom>
            <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2126" y="6146"/>
              <a:ext cx="309" cy="0"/>
            </a:xfrm>
            <a:prstGeom prst="line">
              <a:avLst/>
            </a:prstGeom>
            <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435" y="6146"/>
              <a:ext cx="4" cy="308"/>
            </a:xfrm>
            <a:prstGeom prst="line">
              <a:avLst/>
            </a:prstGeom>
            <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129" y="6450"/>
              <a:ext cx="309" cy="1"/>
            </a:xfrm>
            <a:prstGeom prst="line">
              <a:avLst/>
            </a:prstGeom>
            <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2395855" y="5810250"/>
            <a:ext cx="740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只依靠经过训练的源域模型，在不涉及源域数据的情况下解决</a:t>
            </a:r>
            <a:r>
              <a:rPr lang="en-US" altLang="zh-CN"/>
              <a:t>UDA</a:t>
            </a:r>
            <a:r>
              <a:rPr lang="zh-CN" altLang="en-US"/>
              <a:t>问题。</a:t>
            </a:r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4912360" y="5255260"/>
            <a:ext cx="85725" cy="59055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328295" y="896620"/>
            <a:ext cx="11535410" cy="5227955"/>
            <a:chOff x="487" y="392"/>
            <a:chExt cx="18166" cy="8233"/>
          </a:xfrm>
        </p:grpSpPr>
        <p:pic>
          <p:nvPicPr>
            <p:cNvPr id="4" name="图片 6"/>
            <p:cNvPicPr>
              <a:picLocks noChangeAspect="1"/>
            </p:cNvPicPr>
            <p:nvPr/>
          </p:nvPicPr>
          <p:blipFill>
            <a:blip r:embed="rId1"/>
            <a:srcRect r="-1142" b="30535"/>
            <a:stretch>
              <a:fillRect/>
            </a:stretch>
          </p:blipFill>
          <p:spPr>
            <a:xfrm>
              <a:off x="487" y="392"/>
              <a:ext cx="8446" cy="4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文本框 4"/>
            <p:cNvSpPr txBox="1"/>
            <p:nvPr/>
          </p:nvSpPr>
          <p:spPr>
            <a:xfrm>
              <a:off x="487" y="5040"/>
              <a:ext cx="8153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SHOT</a:t>
              </a:r>
              <a:r>
                <a:rPr lang="zh-CN" altLang="en-US"/>
                <a:t>假设跨域的网络由</a:t>
              </a:r>
              <a:r>
                <a:rPr lang="zh-CN" altLang="en-US" u="sng">
                  <a:solidFill>
                    <a:srgbClr val="FF0000"/>
                  </a:solidFill>
                </a:rPr>
                <a:t>特征编码模块</a:t>
              </a:r>
              <a:r>
                <a:rPr lang="zh-CN" altLang="en-US"/>
                <a:t>和</a:t>
              </a:r>
              <a:r>
                <a:rPr lang="zh-CN" altLang="en-US" u="sng">
                  <a:solidFill>
                    <a:srgbClr val="FF0000"/>
                  </a:solidFill>
                </a:rPr>
                <a:t>分类器</a:t>
              </a:r>
              <a:r>
                <a:rPr lang="zh-CN" altLang="en-US"/>
                <a:t>组成。</a:t>
              </a:r>
              <a:endParaRPr lang="zh-CN" altLang="en-US"/>
            </a:p>
            <a:p>
              <a:endParaRPr lang="zh-CN" altLang="en-US"/>
            </a:p>
            <a:p>
              <a:r>
                <a:rPr lang="en-US" altLang="zh-CN"/>
                <a:t>SHOT</a:t>
              </a:r>
              <a:r>
                <a:rPr lang="zh-CN" altLang="en-US"/>
                <a:t>对不同域下的模型</a:t>
              </a:r>
              <a:r>
                <a:rPr lang="zh-CN" altLang="en-US">
                  <a:solidFill>
                    <a:srgbClr val="FF0000"/>
                  </a:solidFill>
                </a:rPr>
                <a:t>采用了相同的分类器模块</a:t>
              </a:r>
              <a:r>
                <a:rPr lang="zh-CN" altLang="en-US"/>
                <a:t>，而</a:t>
              </a:r>
              <a:r>
                <a:rPr lang="zh-CN" altLang="en-US">
                  <a:solidFill>
                    <a:srgbClr val="FF0000"/>
                  </a:solidFill>
                </a:rPr>
                <a:t>学习最优的目标域特征学习模块</a:t>
              </a:r>
              <a:r>
                <a:rPr lang="zh-CN" altLang="en-US"/>
                <a:t>。</a:t>
              </a:r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3" y="506"/>
              <a:ext cx="9550" cy="4420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8775" y="7785"/>
              <a:ext cx="5482" cy="840"/>
              <a:chOff x="8933" y="6915"/>
              <a:chExt cx="5377" cy="1635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933" y="6915"/>
                <a:ext cx="5377" cy="16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8985" y="7005"/>
                <a:ext cx="5250" cy="1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信息最大化和自监督伪标签</a:t>
                </a:r>
                <a:r>
                  <a:rPr lang="zh-CN" altLang="en-US"/>
                  <a:t>训练</a:t>
                </a:r>
                <a:endParaRPr lang="zh-CN" altLang="en-US"/>
              </a:p>
            </p:txBody>
          </p:sp>
        </p:grpSp>
        <p:sp>
          <p:nvSpPr>
            <p:cNvPr id="12" name="任意多边形 11"/>
            <p:cNvSpPr/>
            <p:nvPr/>
          </p:nvSpPr>
          <p:spPr>
            <a:xfrm>
              <a:off x="3001" y="7231"/>
              <a:ext cx="5639" cy="1020"/>
            </a:xfrm>
            <a:custGeom>
              <a:avLst/>
              <a:gdLst>
                <a:gd name="connisteX0" fmla="*/ 0 w 3028950"/>
                <a:gd name="connsiteY0" fmla="*/ 0 h 600921"/>
                <a:gd name="connisteX1" fmla="*/ 66675 w 3028950"/>
                <a:gd name="connsiteY1" fmla="*/ 47625 h 600921"/>
                <a:gd name="connisteX2" fmla="*/ 133350 w 3028950"/>
                <a:gd name="connsiteY2" fmla="*/ 95250 h 600921"/>
                <a:gd name="connisteX3" fmla="*/ 200025 w 3028950"/>
                <a:gd name="connsiteY3" fmla="*/ 133350 h 600921"/>
                <a:gd name="connisteX4" fmla="*/ 266700 w 3028950"/>
                <a:gd name="connsiteY4" fmla="*/ 171450 h 600921"/>
                <a:gd name="connisteX5" fmla="*/ 333375 w 3028950"/>
                <a:gd name="connsiteY5" fmla="*/ 200025 h 600921"/>
                <a:gd name="connisteX6" fmla="*/ 400050 w 3028950"/>
                <a:gd name="connsiteY6" fmla="*/ 219075 h 600921"/>
                <a:gd name="connisteX7" fmla="*/ 476250 w 3028950"/>
                <a:gd name="connsiteY7" fmla="*/ 247650 h 600921"/>
                <a:gd name="connisteX8" fmla="*/ 571500 w 3028950"/>
                <a:gd name="connsiteY8" fmla="*/ 266700 h 600921"/>
                <a:gd name="connisteX9" fmla="*/ 638175 w 3028950"/>
                <a:gd name="connsiteY9" fmla="*/ 285750 h 600921"/>
                <a:gd name="connisteX10" fmla="*/ 704850 w 3028950"/>
                <a:gd name="connsiteY10" fmla="*/ 304800 h 600921"/>
                <a:gd name="connisteX11" fmla="*/ 771525 w 3028950"/>
                <a:gd name="connsiteY11" fmla="*/ 333375 h 600921"/>
                <a:gd name="connisteX12" fmla="*/ 838200 w 3028950"/>
                <a:gd name="connsiteY12" fmla="*/ 352425 h 600921"/>
                <a:gd name="connisteX13" fmla="*/ 904875 w 3028950"/>
                <a:gd name="connsiteY13" fmla="*/ 371475 h 600921"/>
                <a:gd name="connisteX14" fmla="*/ 971550 w 3028950"/>
                <a:gd name="connsiteY14" fmla="*/ 390525 h 600921"/>
                <a:gd name="connisteX15" fmla="*/ 1038225 w 3028950"/>
                <a:gd name="connsiteY15" fmla="*/ 400050 h 600921"/>
                <a:gd name="connisteX16" fmla="*/ 1114425 w 3028950"/>
                <a:gd name="connsiteY16" fmla="*/ 419100 h 600921"/>
                <a:gd name="connisteX17" fmla="*/ 1200150 w 3028950"/>
                <a:gd name="connsiteY17" fmla="*/ 428625 h 600921"/>
                <a:gd name="connisteX18" fmla="*/ 1266825 w 3028950"/>
                <a:gd name="connsiteY18" fmla="*/ 457200 h 600921"/>
                <a:gd name="connisteX19" fmla="*/ 1333500 w 3028950"/>
                <a:gd name="connsiteY19" fmla="*/ 466725 h 600921"/>
                <a:gd name="connisteX20" fmla="*/ 1400175 w 3028950"/>
                <a:gd name="connsiteY20" fmla="*/ 476250 h 600921"/>
                <a:gd name="connisteX21" fmla="*/ 1476375 w 3028950"/>
                <a:gd name="connsiteY21" fmla="*/ 495300 h 600921"/>
                <a:gd name="connisteX22" fmla="*/ 1552575 w 3028950"/>
                <a:gd name="connsiteY22" fmla="*/ 504825 h 600921"/>
                <a:gd name="connisteX23" fmla="*/ 1619250 w 3028950"/>
                <a:gd name="connsiteY23" fmla="*/ 514350 h 600921"/>
                <a:gd name="connisteX24" fmla="*/ 1704975 w 3028950"/>
                <a:gd name="connsiteY24" fmla="*/ 523875 h 600921"/>
                <a:gd name="connisteX25" fmla="*/ 1781175 w 3028950"/>
                <a:gd name="connsiteY25" fmla="*/ 533400 h 600921"/>
                <a:gd name="connisteX26" fmla="*/ 1847850 w 3028950"/>
                <a:gd name="connsiteY26" fmla="*/ 533400 h 600921"/>
                <a:gd name="connisteX27" fmla="*/ 1914525 w 3028950"/>
                <a:gd name="connsiteY27" fmla="*/ 561975 h 600921"/>
                <a:gd name="connisteX28" fmla="*/ 1990725 w 3028950"/>
                <a:gd name="connsiteY28" fmla="*/ 561975 h 600921"/>
                <a:gd name="connisteX29" fmla="*/ 2066925 w 3028950"/>
                <a:gd name="connsiteY29" fmla="*/ 571500 h 600921"/>
                <a:gd name="connisteX30" fmla="*/ 2133600 w 3028950"/>
                <a:gd name="connsiteY30" fmla="*/ 590550 h 600921"/>
                <a:gd name="connisteX31" fmla="*/ 2209800 w 3028950"/>
                <a:gd name="connsiteY31" fmla="*/ 590550 h 600921"/>
                <a:gd name="connisteX32" fmla="*/ 2276475 w 3028950"/>
                <a:gd name="connsiteY32" fmla="*/ 590550 h 600921"/>
                <a:gd name="connisteX33" fmla="*/ 2343150 w 3028950"/>
                <a:gd name="connsiteY33" fmla="*/ 590550 h 600921"/>
                <a:gd name="connisteX34" fmla="*/ 2409825 w 3028950"/>
                <a:gd name="connsiteY34" fmla="*/ 590550 h 600921"/>
                <a:gd name="connisteX35" fmla="*/ 2486025 w 3028950"/>
                <a:gd name="connsiteY35" fmla="*/ 600075 h 600921"/>
                <a:gd name="connisteX36" fmla="*/ 2552700 w 3028950"/>
                <a:gd name="connsiteY36" fmla="*/ 600075 h 600921"/>
                <a:gd name="connisteX37" fmla="*/ 2619375 w 3028950"/>
                <a:gd name="connsiteY37" fmla="*/ 600075 h 600921"/>
                <a:gd name="connisteX38" fmla="*/ 2686050 w 3028950"/>
                <a:gd name="connsiteY38" fmla="*/ 600075 h 600921"/>
                <a:gd name="connisteX39" fmla="*/ 2752725 w 3028950"/>
                <a:gd name="connsiteY39" fmla="*/ 600075 h 600921"/>
                <a:gd name="connisteX40" fmla="*/ 2819400 w 3028950"/>
                <a:gd name="connsiteY40" fmla="*/ 600075 h 600921"/>
                <a:gd name="connisteX41" fmla="*/ 2886075 w 3028950"/>
                <a:gd name="connsiteY41" fmla="*/ 600075 h 600921"/>
                <a:gd name="connisteX42" fmla="*/ 2962275 w 3028950"/>
                <a:gd name="connsiteY42" fmla="*/ 600075 h 600921"/>
                <a:gd name="connisteX43" fmla="*/ 3028950 w 3028950"/>
                <a:gd name="connsiteY43" fmla="*/ 600075 h 60092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</a:cxnLst>
              <a:rect l="l" t="t" r="r" b="b"/>
              <a:pathLst>
                <a:path w="3028950" h="600922">
                  <a:moveTo>
                    <a:pt x="0" y="0"/>
                  </a:moveTo>
                  <a:cubicBezTo>
                    <a:pt x="12065" y="8255"/>
                    <a:pt x="40005" y="28575"/>
                    <a:pt x="66675" y="47625"/>
                  </a:cubicBezTo>
                  <a:cubicBezTo>
                    <a:pt x="93345" y="66675"/>
                    <a:pt x="106680" y="78105"/>
                    <a:pt x="133350" y="95250"/>
                  </a:cubicBezTo>
                  <a:cubicBezTo>
                    <a:pt x="160020" y="112395"/>
                    <a:pt x="173355" y="118110"/>
                    <a:pt x="200025" y="133350"/>
                  </a:cubicBezTo>
                  <a:cubicBezTo>
                    <a:pt x="226695" y="148590"/>
                    <a:pt x="240030" y="158115"/>
                    <a:pt x="266700" y="171450"/>
                  </a:cubicBezTo>
                  <a:cubicBezTo>
                    <a:pt x="293370" y="184785"/>
                    <a:pt x="306705" y="190500"/>
                    <a:pt x="333375" y="200025"/>
                  </a:cubicBezTo>
                  <a:cubicBezTo>
                    <a:pt x="360045" y="209550"/>
                    <a:pt x="371475" y="209550"/>
                    <a:pt x="400050" y="219075"/>
                  </a:cubicBezTo>
                  <a:cubicBezTo>
                    <a:pt x="428625" y="228600"/>
                    <a:pt x="441960" y="238125"/>
                    <a:pt x="476250" y="247650"/>
                  </a:cubicBezTo>
                  <a:cubicBezTo>
                    <a:pt x="510540" y="257175"/>
                    <a:pt x="539115" y="259080"/>
                    <a:pt x="571500" y="266700"/>
                  </a:cubicBezTo>
                  <a:cubicBezTo>
                    <a:pt x="603885" y="274320"/>
                    <a:pt x="611505" y="278130"/>
                    <a:pt x="638175" y="285750"/>
                  </a:cubicBezTo>
                  <a:cubicBezTo>
                    <a:pt x="664845" y="293370"/>
                    <a:pt x="678180" y="295275"/>
                    <a:pt x="704850" y="304800"/>
                  </a:cubicBezTo>
                  <a:cubicBezTo>
                    <a:pt x="731520" y="314325"/>
                    <a:pt x="744855" y="323850"/>
                    <a:pt x="771525" y="333375"/>
                  </a:cubicBezTo>
                  <a:cubicBezTo>
                    <a:pt x="798195" y="342900"/>
                    <a:pt x="811530" y="344805"/>
                    <a:pt x="838200" y="352425"/>
                  </a:cubicBezTo>
                  <a:cubicBezTo>
                    <a:pt x="864870" y="360045"/>
                    <a:pt x="878205" y="363855"/>
                    <a:pt x="904875" y="371475"/>
                  </a:cubicBezTo>
                  <a:cubicBezTo>
                    <a:pt x="931545" y="379095"/>
                    <a:pt x="944880" y="384810"/>
                    <a:pt x="971550" y="390525"/>
                  </a:cubicBezTo>
                  <a:cubicBezTo>
                    <a:pt x="998220" y="396240"/>
                    <a:pt x="1009650" y="394335"/>
                    <a:pt x="1038225" y="400050"/>
                  </a:cubicBezTo>
                  <a:cubicBezTo>
                    <a:pt x="1066800" y="405765"/>
                    <a:pt x="1082040" y="413385"/>
                    <a:pt x="1114425" y="419100"/>
                  </a:cubicBezTo>
                  <a:cubicBezTo>
                    <a:pt x="1146810" y="424815"/>
                    <a:pt x="1169670" y="421005"/>
                    <a:pt x="1200150" y="428625"/>
                  </a:cubicBezTo>
                  <a:cubicBezTo>
                    <a:pt x="1230630" y="436245"/>
                    <a:pt x="1240155" y="449580"/>
                    <a:pt x="1266825" y="457200"/>
                  </a:cubicBezTo>
                  <a:cubicBezTo>
                    <a:pt x="1293495" y="464820"/>
                    <a:pt x="1306830" y="462915"/>
                    <a:pt x="1333500" y="466725"/>
                  </a:cubicBezTo>
                  <a:cubicBezTo>
                    <a:pt x="1360170" y="470535"/>
                    <a:pt x="1371600" y="470535"/>
                    <a:pt x="1400175" y="476250"/>
                  </a:cubicBezTo>
                  <a:cubicBezTo>
                    <a:pt x="1428750" y="481965"/>
                    <a:pt x="1445895" y="489585"/>
                    <a:pt x="1476375" y="495300"/>
                  </a:cubicBezTo>
                  <a:cubicBezTo>
                    <a:pt x="1506855" y="501015"/>
                    <a:pt x="1524000" y="501015"/>
                    <a:pt x="1552575" y="504825"/>
                  </a:cubicBezTo>
                  <a:cubicBezTo>
                    <a:pt x="1581150" y="508635"/>
                    <a:pt x="1588770" y="510540"/>
                    <a:pt x="1619250" y="514350"/>
                  </a:cubicBezTo>
                  <a:cubicBezTo>
                    <a:pt x="1649730" y="518160"/>
                    <a:pt x="1672590" y="520065"/>
                    <a:pt x="1704975" y="523875"/>
                  </a:cubicBezTo>
                  <a:cubicBezTo>
                    <a:pt x="1737360" y="527685"/>
                    <a:pt x="1752600" y="531495"/>
                    <a:pt x="1781175" y="533400"/>
                  </a:cubicBezTo>
                  <a:cubicBezTo>
                    <a:pt x="1809750" y="535305"/>
                    <a:pt x="1821180" y="527685"/>
                    <a:pt x="1847850" y="533400"/>
                  </a:cubicBezTo>
                  <a:cubicBezTo>
                    <a:pt x="1874520" y="539115"/>
                    <a:pt x="1885950" y="556260"/>
                    <a:pt x="1914525" y="561975"/>
                  </a:cubicBezTo>
                  <a:cubicBezTo>
                    <a:pt x="1943100" y="567690"/>
                    <a:pt x="1960245" y="560070"/>
                    <a:pt x="1990725" y="561975"/>
                  </a:cubicBezTo>
                  <a:cubicBezTo>
                    <a:pt x="2021205" y="563880"/>
                    <a:pt x="2038350" y="565785"/>
                    <a:pt x="2066925" y="571500"/>
                  </a:cubicBezTo>
                  <a:cubicBezTo>
                    <a:pt x="2095500" y="577215"/>
                    <a:pt x="2105025" y="586740"/>
                    <a:pt x="2133600" y="590550"/>
                  </a:cubicBezTo>
                  <a:cubicBezTo>
                    <a:pt x="2162175" y="594360"/>
                    <a:pt x="2181225" y="590550"/>
                    <a:pt x="2209800" y="590550"/>
                  </a:cubicBezTo>
                  <a:cubicBezTo>
                    <a:pt x="2238375" y="590550"/>
                    <a:pt x="2249805" y="590550"/>
                    <a:pt x="2276475" y="590550"/>
                  </a:cubicBezTo>
                  <a:cubicBezTo>
                    <a:pt x="2303145" y="590550"/>
                    <a:pt x="2316480" y="590550"/>
                    <a:pt x="2343150" y="590550"/>
                  </a:cubicBezTo>
                  <a:cubicBezTo>
                    <a:pt x="2369820" y="590550"/>
                    <a:pt x="2381250" y="588645"/>
                    <a:pt x="2409825" y="590550"/>
                  </a:cubicBezTo>
                  <a:cubicBezTo>
                    <a:pt x="2438400" y="592455"/>
                    <a:pt x="2457450" y="598170"/>
                    <a:pt x="2486025" y="600075"/>
                  </a:cubicBezTo>
                  <a:cubicBezTo>
                    <a:pt x="2514600" y="601980"/>
                    <a:pt x="2526030" y="600075"/>
                    <a:pt x="2552700" y="600075"/>
                  </a:cubicBezTo>
                  <a:cubicBezTo>
                    <a:pt x="2579370" y="600075"/>
                    <a:pt x="2592705" y="600075"/>
                    <a:pt x="2619375" y="600075"/>
                  </a:cubicBezTo>
                  <a:cubicBezTo>
                    <a:pt x="2646045" y="600075"/>
                    <a:pt x="2659380" y="600075"/>
                    <a:pt x="2686050" y="600075"/>
                  </a:cubicBezTo>
                  <a:cubicBezTo>
                    <a:pt x="2712720" y="600075"/>
                    <a:pt x="2726055" y="600075"/>
                    <a:pt x="2752725" y="600075"/>
                  </a:cubicBezTo>
                  <a:cubicBezTo>
                    <a:pt x="2779395" y="600075"/>
                    <a:pt x="2792730" y="600075"/>
                    <a:pt x="2819400" y="600075"/>
                  </a:cubicBezTo>
                  <a:cubicBezTo>
                    <a:pt x="2846070" y="600075"/>
                    <a:pt x="2857500" y="600075"/>
                    <a:pt x="2886075" y="600075"/>
                  </a:cubicBezTo>
                  <a:cubicBezTo>
                    <a:pt x="2914650" y="600075"/>
                    <a:pt x="2933700" y="600075"/>
                    <a:pt x="2962275" y="600075"/>
                  </a:cubicBezTo>
                  <a:cubicBezTo>
                    <a:pt x="2990850" y="600075"/>
                    <a:pt x="3016885" y="600075"/>
                    <a:pt x="3028950" y="600075"/>
                  </a:cubicBezTo>
                </a:path>
              </a:pathLst>
            </a:custGeom>
            <a:ln>
              <a:headEnd type="none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0094" y="4875"/>
              <a:ext cx="5896" cy="2911"/>
            </a:xfrm>
            <a:custGeom>
              <a:avLst/>
              <a:gdLst>
                <a:gd name="connisteX0" fmla="*/ 0 w 3829050"/>
                <a:gd name="connsiteY0" fmla="*/ 1924050 h 1924050"/>
                <a:gd name="connisteX1" fmla="*/ 76200 w 3829050"/>
                <a:gd name="connsiteY1" fmla="*/ 1866900 h 1924050"/>
                <a:gd name="connisteX2" fmla="*/ 171450 w 3829050"/>
                <a:gd name="connsiteY2" fmla="*/ 1790700 h 1924050"/>
                <a:gd name="connisteX3" fmla="*/ 276225 w 3829050"/>
                <a:gd name="connsiteY3" fmla="*/ 1695450 h 1924050"/>
                <a:gd name="connisteX4" fmla="*/ 371475 w 3829050"/>
                <a:gd name="connsiteY4" fmla="*/ 1628775 h 1924050"/>
                <a:gd name="connisteX5" fmla="*/ 438150 w 3829050"/>
                <a:gd name="connsiteY5" fmla="*/ 1571625 h 1924050"/>
                <a:gd name="connisteX6" fmla="*/ 504825 w 3829050"/>
                <a:gd name="connsiteY6" fmla="*/ 1524000 h 1924050"/>
                <a:gd name="connisteX7" fmla="*/ 590550 w 3829050"/>
                <a:gd name="connsiteY7" fmla="*/ 1476375 h 1924050"/>
                <a:gd name="connisteX8" fmla="*/ 666750 w 3829050"/>
                <a:gd name="connsiteY8" fmla="*/ 1419225 h 1924050"/>
                <a:gd name="connisteX9" fmla="*/ 762000 w 3829050"/>
                <a:gd name="connsiteY9" fmla="*/ 1362075 h 1924050"/>
                <a:gd name="connisteX10" fmla="*/ 838200 w 3829050"/>
                <a:gd name="connsiteY10" fmla="*/ 1314450 h 1924050"/>
                <a:gd name="connisteX11" fmla="*/ 914400 w 3829050"/>
                <a:gd name="connsiteY11" fmla="*/ 1285875 h 1924050"/>
                <a:gd name="connisteX12" fmla="*/ 1000125 w 3829050"/>
                <a:gd name="connsiteY12" fmla="*/ 1247775 h 1924050"/>
                <a:gd name="connisteX13" fmla="*/ 1114425 w 3829050"/>
                <a:gd name="connsiteY13" fmla="*/ 1200150 h 1924050"/>
                <a:gd name="connisteX14" fmla="*/ 1228725 w 3829050"/>
                <a:gd name="connsiteY14" fmla="*/ 1190625 h 1924050"/>
                <a:gd name="connisteX15" fmla="*/ 1323975 w 3829050"/>
                <a:gd name="connsiteY15" fmla="*/ 1152525 h 1924050"/>
                <a:gd name="connisteX16" fmla="*/ 1400175 w 3829050"/>
                <a:gd name="connsiteY16" fmla="*/ 1133475 h 1924050"/>
                <a:gd name="connisteX17" fmla="*/ 1495425 w 3829050"/>
                <a:gd name="connsiteY17" fmla="*/ 1104900 h 1924050"/>
                <a:gd name="connisteX18" fmla="*/ 1600200 w 3829050"/>
                <a:gd name="connsiteY18" fmla="*/ 1076325 h 1924050"/>
                <a:gd name="connisteX19" fmla="*/ 1695450 w 3829050"/>
                <a:gd name="connsiteY19" fmla="*/ 1057275 h 1924050"/>
                <a:gd name="connisteX20" fmla="*/ 1819275 w 3829050"/>
                <a:gd name="connsiteY20" fmla="*/ 1019175 h 1924050"/>
                <a:gd name="connisteX21" fmla="*/ 1952625 w 3829050"/>
                <a:gd name="connsiteY21" fmla="*/ 971550 h 1924050"/>
                <a:gd name="connisteX22" fmla="*/ 2019300 w 3829050"/>
                <a:gd name="connsiteY22" fmla="*/ 962025 h 1924050"/>
                <a:gd name="connisteX23" fmla="*/ 2085975 w 3829050"/>
                <a:gd name="connsiteY23" fmla="*/ 942975 h 1924050"/>
                <a:gd name="connisteX24" fmla="*/ 2200275 w 3829050"/>
                <a:gd name="connsiteY24" fmla="*/ 904875 h 1924050"/>
                <a:gd name="connisteX25" fmla="*/ 2276475 w 3829050"/>
                <a:gd name="connsiteY25" fmla="*/ 876300 h 1924050"/>
                <a:gd name="connisteX26" fmla="*/ 2352675 w 3829050"/>
                <a:gd name="connsiteY26" fmla="*/ 866775 h 1924050"/>
                <a:gd name="connisteX27" fmla="*/ 2428875 w 3829050"/>
                <a:gd name="connsiteY27" fmla="*/ 838200 h 1924050"/>
                <a:gd name="connisteX28" fmla="*/ 2495550 w 3829050"/>
                <a:gd name="connsiteY28" fmla="*/ 809625 h 1924050"/>
                <a:gd name="connisteX29" fmla="*/ 2562225 w 3829050"/>
                <a:gd name="connsiteY29" fmla="*/ 781050 h 1924050"/>
                <a:gd name="connisteX30" fmla="*/ 2638425 w 3829050"/>
                <a:gd name="connsiteY30" fmla="*/ 752475 h 1924050"/>
                <a:gd name="connisteX31" fmla="*/ 2705100 w 3829050"/>
                <a:gd name="connsiteY31" fmla="*/ 723900 h 1924050"/>
                <a:gd name="connisteX32" fmla="*/ 2771775 w 3829050"/>
                <a:gd name="connsiteY32" fmla="*/ 685800 h 1924050"/>
                <a:gd name="connisteX33" fmla="*/ 2838450 w 3829050"/>
                <a:gd name="connsiteY33" fmla="*/ 657225 h 1924050"/>
                <a:gd name="connisteX34" fmla="*/ 2905125 w 3829050"/>
                <a:gd name="connsiteY34" fmla="*/ 628650 h 1924050"/>
                <a:gd name="connisteX35" fmla="*/ 2981325 w 3829050"/>
                <a:gd name="connsiteY35" fmla="*/ 590550 h 1924050"/>
                <a:gd name="connisteX36" fmla="*/ 3057525 w 3829050"/>
                <a:gd name="connsiteY36" fmla="*/ 561975 h 1924050"/>
                <a:gd name="connisteX37" fmla="*/ 3124200 w 3829050"/>
                <a:gd name="connsiteY37" fmla="*/ 523875 h 1924050"/>
                <a:gd name="connisteX38" fmla="*/ 3190875 w 3829050"/>
                <a:gd name="connsiteY38" fmla="*/ 485775 h 1924050"/>
                <a:gd name="connisteX39" fmla="*/ 3257550 w 3829050"/>
                <a:gd name="connsiteY39" fmla="*/ 447675 h 1924050"/>
                <a:gd name="connisteX40" fmla="*/ 3324225 w 3829050"/>
                <a:gd name="connsiteY40" fmla="*/ 400050 h 1924050"/>
                <a:gd name="connisteX41" fmla="*/ 3390900 w 3829050"/>
                <a:gd name="connsiteY41" fmla="*/ 352425 h 1924050"/>
                <a:gd name="connisteX42" fmla="*/ 3438525 w 3829050"/>
                <a:gd name="connsiteY42" fmla="*/ 285750 h 1924050"/>
                <a:gd name="connisteX43" fmla="*/ 3505200 w 3829050"/>
                <a:gd name="connsiteY43" fmla="*/ 238125 h 1924050"/>
                <a:gd name="connisteX44" fmla="*/ 3590925 w 3829050"/>
                <a:gd name="connsiteY44" fmla="*/ 200025 h 1924050"/>
                <a:gd name="connisteX45" fmla="*/ 3657600 w 3829050"/>
                <a:gd name="connsiteY45" fmla="*/ 171450 h 1924050"/>
                <a:gd name="connisteX46" fmla="*/ 3724275 w 3829050"/>
                <a:gd name="connsiteY46" fmla="*/ 133350 h 1924050"/>
                <a:gd name="connisteX47" fmla="*/ 3790950 w 3829050"/>
                <a:gd name="connsiteY47" fmla="*/ 66675 h 1924050"/>
                <a:gd name="connisteX48" fmla="*/ 3829050 w 3829050"/>
                <a:gd name="connsiteY48" fmla="*/ 0 h 19240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</a:cxnLst>
              <a:rect l="l" t="t" r="r" b="b"/>
              <a:pathLst>
                <a:path w="3829050" h="1924050">
                  <a:moveTo>
                    <a:pt x="0" y="1924050"/>
                  </a:moveTo>
                  <a:cubicBezTo>
                    <a:pt x="13335" y="1913890"/>
                    <a:pt x="41910" y="1893570"/>
                    <a:pt x="76200" y="1866900"/>
                  </a:cubicBezTo>
                  <a:cubicBezTo>
                    <a:pt x="110490" y="1840230"/>
                    <a:pt x="131445" y="1824990"/>
                    <a:pt x="171450" y="1790700"/>
                  </a:cubicBezTo>
                  <a:cubicBezTo>
                    <a:pt x="211455" y="1756410"/>
                    <a:pt x="236220" y="1727835"/>
                    <a:pt x="276225" y="1695450"/>
                  </a:cubicBezTo>
                  <a:cubicBezTo>
                    <a:pt x="316230" y="1663065"/>
                    <a:pt x="339090" y="1653540"/>
                    <a:pt x="371475" y="1628775"/>
                  </a:cubicBezTo>
                  <a:cubicBezTo>
                    <a:pt x="403860" y="1604010"/>
                    <a:pt x="411480" y="1592580"/>
                    <a:pt x="438150" y="1571625"/>
                  </a:cubicBezTo>
                  <a:cubicBezTo>
                    <a:pt x="464820" y="1550670"/>
                    <a:pt x="474345" y="1543050"/>
                    <a:pt x="504825" y="1524000"/>
                  </a:cubicBezTo>
                  <a:cubicBezTo>
                    <a:pt x="535305" y="1504950"/>
                    <a:pt x="558165" y="1497330"/>
                    <a:pt x="590550" y="1476375"/>
                  </a:cubicBezTo>
                  <a:cubicBezTo>
                    <a:pt x="622935" y="1455420"/>
                    <a:pt x="632460" y="1442085"/>
                    <a:pt x="666750" y="1419225"/>
                  </a:cubicBezTo>
                  <a:cubicBezTo>
                    <a:pt x="701040" y="1396365"/>
                    <a:pt x="727710" y="1383030"/>
                    <a:pt x="762000" y="1362075"/>
                  </a:cubicBezTo>
                  <a:cubicBezTo>
                    <a:pt x="796290" y="1341120"/>
                    <a:pt x="807720" y="1329690"/>
                    <a:pt x="838200" y="1314450"/>
                  </a:cubicBezTo>
                  <a:cubicBezTo>
                    <a:pt x="868680" y="1299210"/>
                    <a:pt x="882015" y="1299210"/>
                    <a:pt x="914400" y="1285875"/>
                  </a:cubicBezTo>
                  <a:cubicBezTo>
                    <a:pt x="946785" y="1272540"/>
                    <a:pt x="960120" y="1264920"/>
                    <a:pt x="1000125" y="1247775"/>
                  </a:cubicBezTo>
                  <a:cubicBezTo>
                    <a:pt x="1040130" y="1230630"/>
                    <a:pt x="1068705" y="1211580"/>
                    <a:pt x="1114425" y="1200150"/>
                  </a:cubicBezTo>
                  <a:cubicBezTo>
                    <a:pt x="1160145" y="1188720"/>
                    <a:pt x="1186815" y="1200150"/>
                    <a:pt x="1228725" y="1190625"/>
                  </a:cubicBezTo>
                  <a:cubicBezTo>
                    <a:pt x="1270635" y="1181100"/>
                    <a:pt x="1289685" y="1163955"/>
                    <a:pt x="1323975" y="1152525"/>
                  </a:cubicBezTo>
                  <a:cubicBezTo>
                    <a:pt x="1358265" y="1141095"/>
                    <a:pt x="1365885" y="1143000"/>
                    <a:pt x="1400175" y="1133475"/>
                  </a:cubicBezTo>
                  <a:cubicBezTo>
                    <a:pt x="1434465" y="1123950"/>
                    <a:pt x="1455420" y="1116330"/>
                    <a:pt x="1495425" y="1104900"/>
                  </a:cubicBezTo>
                  <a:cubicBezTo>
                    <a:pt x="1535430" y="1093470"/>
                    <a:pt x="1560195" y="1085850"/>
                    <a:pt x="1600200" y="1076325"/>
                  </a:cubicBezTo>
                  <a:cubicBezTo>
                    <a:pt x="1640205" y="1066800"/>
                    <a:pt x="1651635" y="1068705"/>
                    <a:pt x="1695450" y="1057275"/>
                  </a:cubicBezTo>
                  <a:cubicBezTo>
                    <a:pt x="1739265" y="1045845"/>
                    <a:pt x="1767840" y="1036320"/>
                    <a:pt x="1819275" y="1019175"/>
                  </a:cubicBezTo>
                  <a:cubicBezTo>
                    <a:pt x="1870710" y="1002030"/>
                    <a:pt x="1912620" y="982980"/>
                    <a:pt x="1952625" y="971550"/>
                  </a:cubicBezTo>
                  <a:cubicBezTo>
                    <a:pt x="1992630" y="960120"/>
                    <a:pt x="1992630" y="967740"/>
                    <a:pt x="2019300" y="962025"/>
                  </a:cubicBezTo>
                  <a:cubicBezTo>
                    <a:pt x="2045970" y="956310"/>
                    <a:pt x="2049780" y="954405"/>
                    <a:pt x="2085975" y="942975"/>
                  </a:cubicBezTo>
                  <a:cubicBezTo>
                    <a:pt x="2122170" y="931545"/>
                    <a:pt x="2162175" y="918210"/>
                    <a:pt x="2200275" y="904875"/>
                  </a:cubicBezTo>
                  <a:cubicBezTo>
                    <a:pt x="2238375" y="891540"/>
                    <a:pt x="2245995" y="883920"/>
                    <a:pt x="2276475" y="876300"/>
                  </a:cubicBezTo>
                  <a:cubicBezTo>
                    <a:pt x="2306955" y="868680"/>
                    <a:pt x="2322195" y="874395"/>
                    <a:pt x="2352675" y="866775"/>
                  </a:cubicBezTo>
                  <a:cubicBezTo>
                    <a:pt x="2383155" y="859155"/>
                    <a:pt x="2400300" y="849630"/>
                    <a:pt x="2428875" y="838200"/>
                  </a:cubicBezTo>
                  <a:cubicBezTo>
                    <a:pt x="2457450" y="826770"/>
                    <a:pt x="2468880" y="821055"/>
                    <a:pt x="2495550" y="809625"/>
                  </a:cubicBezTo>
                  <a:cubicBezTo>
                    <a:pt x="2522220" y="798195"/>
                    <a:pt x="2533650" y="792480"/>
                    <a:pt x="2562225" y="781050"/>
                  </a:cubicBezTo>
                  <a:cubicBezTo>
                    <a:pt x="2590800" y="769620"/>
                    <a:pt x="2609850" y="763905"/>
                    <a:pt x="2638425" y="752475"/>
                  </a:cubicBezTo>
                  <a:cubicBezTo>
                    <a:pt x="2667000" y="741045"/>
                    <a:pt x="2678430" y="737235"/>
                    <a:pt x="2705100" y="723900"/>
                  </a:cubicBezTo>
                  <a:cubicBezTo>
                    <a:pt x="2731770" y="710565"/>
                    <a:pt x="2745105" y="699135"/>
                    <a:pt x="2771775" y="685800"/>
                  </a:cubicBezTo>
                  <a:cubicBezTo>
                    <a:pt x="2798445" y="672465"/>
                    <a:pt x="2811780" y="668655"/>
                    <a:pt x="2838450" y="657225"/>
                  </a:cubicBezTo>
                  <a:cubicBezTo>
                    <a:pt x="2865120" y="645795"/>
                    <a:pt x="2876550" y="641985"/>
                    <a:pt x="2905125" y="628650"/>
                  </a:cubicBezTo>
                  <a:cubicBezTo>
                    <a:pt x="2933700" y="615315"/>
                    <a:pt x="2950845" y="603885"/>
                    <a:pt x="2981325" y="590550"/>
                  </a:cubicBezTo>
                  <a:cubicBezTo>
                    <a:pt x="3011805" y="577215"/>
                    <a:pt x="3028950" y="575310"/>
                    <a:pt x="3057525" y="561975"/>
                  </a:cubicBezTo>
                  <a:cubicBezTo>
                    <a:pt x="3086100" y="548640"/>
                    <a:pt x="3097530" y="539115"/>
                    <a:pt x="3124200" y="523875"/>
                  </a:cubicBezTo>
                  <a:cubicBezTo>
                    <a:pt x="3150870" y="508635"/>
                    <a:pt x="3164205" y="501015"/>
                    <a:pt x="3190875" y="485775"/>
                  </a:cubicBezTo>
                  <a:cubicBezTo>
                    <a:pt x="3217545" y="470535"/>
                    <a:pt x="3230880" y="464820"/>
                    <a:pt x="3257550" y="447675"/>
                  </a:cubicBezTo>
                  <a:cubicBezTo>
                    <a:pt x="3284220" y="430530"/>
                    <a:pt x="3297555" y="419100"/>
                    <a:pt x="3324225" y="400050"/>
                  </a:cubicBezTo>
                  <a:cubicBezTo>
                    <a:pt x="3350895" y="381000"/>
                    <a:pt x="3368040" y="375285"/>
                    <a:pt x="3390900" y="352425"/>
                  </a:cubicBezTo>
                  <a:cubicBezTo>
                    <a:pt x="3413760" y="329565"/>
                    <a:pt x="3415665" y="308610"/>
                    <a:pt x="3438525" y="285750"/>
                  </a:cubicBezTo>
                  <a:cubicBezTo>
                    <a:pt x="3461385" y="262890"/>
                    <a:pt x="3474720" y="255270"/>
                    <a:pt x="3505200" y="238125"/>
                  </a:cubicBezTo>
                  <a:cubicBezTo>
                    <a:pt x="3535680" y="220980"/>
                    <a:pt x="3560445" y="213360"/>
                    <a:pt x="3590925" y="200025"/>
                  </a:cubicBezTo>
                  <a:cubicBezTo>
                    <a:pt x="3621405" y="186690"/>
                    <a:pt x="3630930" y="184785"/>
                    <a:pt x="3657600" y="171450"/>
                  </a:cubicBezTo>
                  <a:cubicBezTo>
                    <a:pt x="3684270" y="158115"/>
                    <a:pt x="3697605" y="154305"/>
                    <a:pt x="3724275" y="133350"/>
                  </a:cubicBezTo>
                  <a:cubicBezTo>
                    <a:pt x="3750945" y="112395"/>
                    <a:pt x="3769995" y="93345"/>
                    <a:pt x="3790950" y="66675"/>
                  </a:cubicBezTo>
                  <a:cubicBezTo>
                    <a:pt x="3811905" y="40005"/>
                    <a:pt x="3822700" y="12065"/>
                    <a:pt x="3829050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590550" y="1216025"/>
            <a:ext cx="5579110" cy="4425950"/>
            <a:chOff x="645" y="825"/>
            <a:chExt cx="8786" cy="6970"/>
          </a:xfrm>
        </p:grpSpPr>
        <p:sp>
          <p:nvSpPr>
            <p:cNvPr id="4" name="文本框 3"/>
            <p:cNvSpPr txBox="1"/>
            <p:nvPr/>
          </p:nvSpPr>
          <p:spPr>
            <a:xfrm>
              <a:off x="645" y="825"/>
              <a:ext cx="331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伪标签自监督</a:t>
              </a:r>
              <a:r>
                <a:rPr lang="zh-CN" altLang="en-US"/>
                <a:t>训练：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45" y="1665"/>
              <a:ext cx="8787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就是利用</a:t>
              </a:r>
              <a:r>
                <a:rPr lang="zh-CN" altLang="en-US" b="1">
                  <a:solidFill>
                    <a:srgbClr val="FF0000"/>
                  </a:solidFill>
                </a:rPr>
                <a:t>目前的模型</a:t>
              </a:r>
              <a:r>
                <a:rPr lang="zh-CN" altLang="en-US"/>
                <a:t>对无标记样本打上标签，</a:t>
              </a:r>
              <a:endParaRPr lang="zh-CN" altLang="en-US"/>
            </a:p>
            <a:p>
              <a:r>
                <a:rPr lang="zh-CN" altLang="en-US"/>
                <a:t>此处</a:t>
              </a:r>
              <a:r>
                <a:rPr lang="zh-CN" altLang="en-US" b="1">
                  <a:solidFill>
                    <a:srgbClr val="FF0000"/>
                  </a:solidFill>
                </a:rPr>
                <a:t>对预测结果置信度最高的部分打上标签</a:t>
              </a:r>
              <a:r>
                <a:rPr lang="zh-CN" altLang="en-US"/>
                <a:t>，</a:t>
              </a:r>
              <a:endParaRPr lang="zh-CN" altLang="en-US"/>
            </a:p>
            <a:p>
              <a:r>
                <a:rPr lang="zh-CN" altLang="en-US"/>
                <a:t>然后</a:t>
              </a:r>
              <a:r>
                <a:rPr lang="zh-CN" altLang="en-US" b="1">
                  <a:solidFill>
                    <a:srgbClr val="FF0000"/>
                  </a:solidFill>
                </a:rPr>
                <a:t>利用这些伪标签数据在目标域上对模型进行训练</a:t>
              </a:r>
              <a:r>
                <a:rPr lang="zh-CN" altLang="en-US"/>
                <a:t>。</a:t>
              </a:r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>
              <a:off x="3375" y="3117"/>
              <a:ext cx="240" cy="1155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45" y="4440"/>
              <a:ext cx="697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直接由源域模型产生的伪标签通常会由于域位移而含有</a:t>
              </a:r>
              <a:r>
                <a:rPr lang="zh-CN" altLang="en-US" b="1">
                  <a:solidFill>
                    <a:srgbClr val="FF0000"/>
                  </a:solidFill>
                </a:rPr>
                <a:t>噪声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45" y="6779"/>
              <a:ext cx="697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受</a:t>
              </a:r>
              <a:r>
                <a:rPr lang="en-US" altLang="zh-CN" b="1">
                  <a:solidFill>
                    <a:srgbClr val="FF0000"/>
                  </a:solidFill>
                </a:rPr>
                <a:t>DeepCluster</a:t>
              </a:r>
              <a:r>
                <a:rPr lang="zh-CN" altLang="en-US"/>
                <a:t>的影响，提出一种新的自监督伪标签</a:t>
              </a:r>
              <a:r>
                <a:rPr lang="zh-CN" altLang="en-US"/>
                <a:t>策略。</a:t>
              </a:r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>
              <a:off x="3375" y="5456"/>
              <a:ext cx="240" cy="1155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124700" y="635000"/>
            <a:ext cx="4371340" cy="5276215"/>
            <a:chOff x="12195" y="1000"/>
            <a:chExt cx="6884" cy="8309"/>
          </a:xfrm>
        </p:grpSpPr>
        <p:sp>
          <p:nvSpPr>
            <p:cNvPr id="11" name="矩形 10"/>
            <p:cNvSpPr/>
            <p:nvPr/>
          </p:nvSpPr>
          <p:spPr>
            <a:xfrm>
              <a:off x="12195" y="1000"/>
              <a:ext cx="5550" cy="17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2195" y="3202"/>
              <a:ext cx="5550" cy="17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195" y="5359"/>
              <a:ext cx="5550" cy="17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2195" y="7555"/>
              <a:ext cx="5550" cy="17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510" y="1155"/>
              <a:ext cx="486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根据</a:t>
              </a:r>
              <a:r>
                <a:rPr lang="zh-CN" altLang="en-US" b="1"/>
                <a:t>模型输出的概率值</a:t>
              </a:r>
              <a:r>
                <a:rPr lang="zh-CN" altLang="en-US"/>
                <a:t>和每个样本的</a:t>
              </a:r>
              <a:r>
                <a:rPr lang="zh-CN" altLang="en-US" b="1"/>
                <a:t>特征向量</a:t>
              </a:r>
              <a:r>
                <a:rPr lang="zh-CN" altLang="en-US"/>
                <a:t>进行</a:t>
              </a:r>
              <a:r>
                <a:rPr lang="en-US" altLang="zh-CN"/>
                <a:t>soft</a:t>
              </a:r>
              <a:r>
                <a:rPr lang="zh-CN" altLang="en-US"/>
                <a:t>加权得到</a:t>
              </a:r>
              <a:r>
                <a:rPr lang="zh-CN" altLang="en-US" b="1"/>
                <a:t>类别中心</a:t>
              </a:r>
              <a:endParaRPr lang="zh-CN" altLang="en-US" b="1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10" y="3549"/>
              <a:ext cx="486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根据每个样本和各类中心的</a:t>
              </a:r>
              <a:r>
                <a:rPr lang="zh-CN" altLang="en-US" b="1"/>
                <a:t>距离</a:t>
              </a:r>
              <a:r>
                <a:rPr lang="zh-CN" altLang="en-US"/>
                <a:t>打上</a:t>
              </a:r>
              <a:r>
                <a:rPr lang="zh-CN" altLang="en-US"/>
                <a:t>标签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510" y="5966"/>
              <a:ext cx="48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对各类别中心进行</a:t>
              </a:r>
              <a:r>
                <a:rPr lang="zh-CN" altLang="en-US"/>
                <a:t>更新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510" y="8194"/>
              <a:ext cx="486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根据每个样本和各类中心的</a:t>
              </a:r>
              <a:r>
                <a:rPr lang="zh-CN" altLang="en-US" b="1"/>
                <a:t>距离</a:t>
              </a:r>
              <a:r>
                <a:rPr lang="zh-CN" altLang="en-US"/>
                <a:t>打上</a:t>
              </a:r>
              <a:r>
                <a:rPr lang="zh-CN" altLang="en-US"/>
                <a:t>标签</a:t>
              </a:r>
              <a:endParaRPr lang="zh-CN" altLang="en-US"/>
            </a:p>
          </p:txBody>
        </p:sp>
        <p:sp>
          <p:nvSpPr>
            <p:cNvPr id="19" name="下箭头 18"/>
            <p:cNvSpPr/>
            <p:nvPr/>
          </p:nvSpPr>
          <p:spPr>
            <a:xfrm>
              <a:off x="14858" y="2766"/>
              <a:ext cx="225" cy="436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下箭头 19"/>
            <p:cNvSpPr/>
            <p:nvPr/>
          </p:nvSpPr>
          <p:spPr>
            <a:xfrm>
              <a:off x="14858" y="4962"/>
              <a:ext cx="225" cy="436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下箭头 20"/>
            <p:cNvSpPr/>
            <p:nvPr/>
          </p:nvSpPr>
          <p:spPr>
            <a:xfrm>
              <a:off x="14858" y="7114"/>
              <a:ext cx="225" cy="436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左弧形箭头 22"/>
            <p:cNvSpPr/>
            <p:nvPr/>
          </p:nvSpPr>
          <p:spPr>
            <a:xfrm rot="10800000">
              <a:off x="17745" y="1915"/>
              <a:ext cx="1335" cy="6825"/>
            </a:xfrm>
            <a:prstGeom prst="curved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981200" cy="645160"/>
          </a:xfrm>
        </p:spPr>
        <p:txBody>
          <a:bodyPr>
            <a:normAutofit fontScale="90000"/>
          </a:bodyPr>
          <a:p>
            <a:r>
              <a:rPr lang="en-US" altLang="zh-CN"/>
              <a:t>FairMOT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010285"/>
            <a:ext cx="479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1" tooltip="" action="ppaction://hlinkfile"/>
              </a:rPr>
              <a:t>论文地址：https://arxiv.org/abs/2004.01888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310005"/>
            <a:ext cx="4993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2" tooltip="" action="ppaction://hlinkfile"/>
              </a:rPr>
              <a:t>GitHub</a:t>
            </a:r>
            <a:r>
              <a:rPr lang="zh-CN" altLang="en-US">
                <a:hlinkClick r:id="rId2" tooltip="" action="ppaction://hlinkfile"/>
              </a:rPr>
              <a:t>：https://github.com/ifzhang/FairMOT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978025"/>
            <a:ext cx="966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以往先检测后跟踪的模型，不共享特征，需要在为视频中的每个边界框应用</a:t>
            </a:r>
            <a:r>
              <a:rPr lang="en-US" altLang="zh-CN"/>
              <a:t>REID</a:t>
            </a:r>
            <a:r>
              <a:rPr lang="zh-CN" altLang="en-US"/>
              <a:t>模型，速度慢。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8200" y="2346325"/>
            <a:ext cx="4209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REID</a:t>
            </a:r>
            <a:r>
              <a:rPr lang="zh-CN" altLang="en-US"/>
              <a:t>任务没有被公平对待，造成的原因：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838200" y="2714625"/>
            <a:ext cx="3695700" cy="3935095"/>
            <a:chOff x="1193" y="4385"/>
            <a:chExt cx="5820" cy="6197"/>
          </a:xfrm>
        </p:grpSpPr>
        <p:grpSp>
          <p:nvGrpSpPr>
            <p:cNvPr id="13" name="组合 12"/>
            <p:cNvGrpSpPr/>
            <p:nvPr/>
          </p:nvGrpSpPr>
          <p:grpSpPr>
            <a:xfrm>
              <a:off x="1193" y="4385"/>
              <a:ext cx="5820" cy="2024"/>
              <a:chOff x="1320" y="4639"/>
              <a:chExt cx="5820" cy="202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320" y="4639"/>
                <a:ext cx="5820" cy="2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447" y="4710"/>
                <a:ext cx="5565" cy="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>
                    <a:solidFill>
                      <a:srgbClr val="FF0000"/>
                    </a:solidFill>
                  </a:rPr>
                  <a:t>Anchor</a:t>
                </a:r>
                <a:r>
                  <a:rPr lang="en-US" altLang="zh-CN"/>
                  <a:t>:Anchor-Based</a:t>
                </a:r>
                <a:r>
                  <a:rPr lang="zh-CN" altLang="en-US"/>
                  <a:t>框架并不适用于</a:t>
                </a:r>
                <a:r>
                  <a:rPr lang="en-US" altLang="zh-CN"/>
                  <a:t>REID</a:t>
                </a:r>
                <a:r>
                  <a:rPr lang="zh-CN" altLang="en-US"/>
                  <a:t>特征的学习，即使有优秀的检测结果，也会造成大量的</a:t>
                </a:r>
                <a:r>
                  <a:rPr lang="en-US" altLang="zh-CN"/>
                  <a:t>ID</a:t>
                </a:r>
                <a:r>
                  <a:rPr lang="zh-CN" altLang="en-US"/>
                  <a:t>切换。</a:t>
                </a:r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93" y="6454"/>
              <a:ext cx="5820" cy="2025"/>
              <a:chOff x="1320" y="4639"/>
              <a:chExt cx="5820" cy="202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320" y="4639"/>
                <a:ext cx="5820" cy="2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447" y="4710"/>
                <a:ext cx="5565" cy="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>
                    <a:solidFill>
                      <a:srgbClr val="FF0000"/>
                    </a:solidFill>
                  </a:rPr>
                  <a:t>特征</a:t>
                </a:r>
                <a:r>
                  <a:rPr lang="zh-CN" altLang="en-US"/>
                  <a:t>：</a:t>
                </a:r>
                <a:r>
                  <a:rPr lang="en-US" altLang="zh-CN"/>
                  <a:t>One-Shot</a:t>
                </a:r>
                <a:r>
                  <a:rPr lang="zh-CN" altLang="en-US"/>
                  <a:t>追踪器，大多数特征都在检测和</a:t>
                </a:r>
                <a:r>
                  <a:rPr lang="en-US" altLang="zh-CN"/>
                  <a:t>REID</a:t>
                </a:r>
                <a:r>
                  <a:rPr lang="zh-CN" altLang="en-US"/>
                  <a:t>任务中</a:t>
                </a:r>
                <a:r>
                  <a:rPr lang="zh-CN" altLang="en-US"/>
                  <a:t>共享。</a:t>
                </a:r>
                <a:endParaRPr lang="zh-CN" altLang="en-US"/>
              </a:p>
              <a:p>
                <a:pPr algn="ctr"/>
                <a:r>
                  <a:rPr lang="zh-CN" altLang="en-US"/>
                  <a:t>检测：深度和抽象的</a:t>
                </a:r>
                <a:r>
                  <a:rPr lang="zh-CN" altLang="en-US"/>
                  <a:t>特征</a:t>
                </a:r>
                <a:endParaRPr lang="zh-CN" altLang="en-US"/>
              </a:p>
              <a:p>
                <a:pPr algn="ctr"/>
                <a:r>
                  <a:rPr lang="en-US" altLang="zh-CN"/>
                  <a:t>REID</a:t>
                </a:r>
                <a:r>
                  <a:rPr lang="zh-CN" altLang="en-US"/>
                  <a:t>：低级的</a:t>
                </a:r>
                <a:r>
                  <a:rPr lang="zh-CN" altLang="en-US"/>
                  <a:t>外观特征</a:t>
                </a:r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93" y="8558"/>
              <a:ext cx="5820" cy="2025"/>
              <a:chOff x="1320" y="4639"/>
              <a:chExt cx="5820" cy="202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320" y="4639"/>
                <a:ext cx="5820" cy="2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447" y="4710"/>
                <a:ext cx="5565" cy="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>
                    <a:solidFill>
                      <a:srgbClr val="FF0000"/>
                    </a:solidFill>
                  </a:rPr>
                  <a:t>特征维度</a:t>
                </a:r>
                <a:r>
                  <a:rPr lang="zh-CN" altLang="en-US"/>
                  <a:t>：以往</a:t>
                </a:r>
                <a:r>
                  <a:rPr lang="en-US" altLang="zh-CN"/>
                  <a:t>REID</a:t>
                </a:r>
                <a:r>
                  <a:rPr lang="zh-CN" altLang="en-US"/>
                  <a:t>学习高纬度特征能取得良好的效果。对于</a:t>
                </a:r>
                <a:r>
                  <a:rPr lang="en-US" altLang="zh-CN"/>
                  <a:t>One-Shot MOT</a:t>
                </a:r>
                <a:r>
                  <a:rPr lang="zh-CN" altLang="en-US"/>
                  <a:t>学习低维度特征</a:t>
                </a:r>
                <a:r>
                  <a:rPr lang="zh-CN" altLang="en-US"/>
                  <a:t>更好。</a:t>
                </a:r>
                <a:endParaRPr lang="zh-CN" altLang="en-US"/>
              </a:p>
            </p:txBody>
          </p:sp>
        </p:grp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40" y="3547110"/>
            <a:ext cx="4897120" cy="2115820"/>
          </a:xfrm>
          <a:prstGeom prst="rect">
            <a:avLst/>
          </a:prstGeom>
        </p:spPr>
      </p:pic>
      <p:cxnSp>
        <p:nvCxnSpPr>
          <p:cNvPr id="23" name="直接箭头连接符 22"/>
          <p:cNvCxnSpPr>
            <a:stCxn id="10" idx="3"/>
            <a:endCxn id="22" idx="1"/>
          </p:cNvCxnSpPr>
          <p:nvPr/>
        </p:nvCxnSpPr>
        <p:spPr>
          <a:xfrm>
            <a:off x="4533900" y="3357880"/>
            <a:ext cx="1297940" cy="124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556" name="图片 35"/>
          <p:cNvPicPr>
            <a:picLocks noChangeAspect="1"/>
          </p:cNvPicPr>
          <p:nvPr/>
        </p:nvPicPr>
        <p:blipFill>
          <a:blip r:embed="rId1"/>
          <a:srcRect r="673" b="16734"/>
          <a:stretch>
            <a:fillRect/>
          </a:stretch>
        </p:blipFill>
        <p:spPr>
          <a:xfrm>
            <a:off x="152400" y="1412240"/>
            <a:ext cx="6475095" cy="403352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7580630" y="716915"/>
            <a:ext cx="1276350" cy="485140"/>
            <a:chOff x="11938" y="1129"/>
            <a:chExt cx="2010" cy="764"/>
          </a:xfrm>
        </p:grpSpPr>
        <p:sp>
          <p:nvSpPr>
            <p:cNvPr id="4" name="矩形 3"/>
            <p:cNvSpPr/>
            <p:nvPr/>
          </p:nvSpPr>
          <p:spPr>
            <a:xfrm>
              <a:off x="11938" y="1129"/>
              <a:ext cx="2010" cy="7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2028" y="1215"/>
              <a:ext cx="19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Bacnbone</a:t>
              </a:r>
              <a:endParaRPr lang="en-US" altLang="zh-CN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09205" y="2815590"/>
            <a:ext cx="1276350" cy="485775"/>
            <a:chOff x="11938" y="1129"/>
            <a:chExt cx="2010" cy="765"/>
          </a:xfrm>
        </p:grpSpPr>
        <p:sp>
          <p:nvSpPr>
            <p:cNvPr id="8" name="矩形 7"/>
            <p:cNvSpPr/>
            <p:nvPr/>
          </p:nvSpPr>
          <p:spPr>
            <a:xfrm>
              <a:off x="11938" y="1129"/>
              <a:ext cx="2010" cy="7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028" y="1215"/>
              <a:ext cx="19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Detection</a:t>
              </a:r>
              <a:endParaRPr lang="en-US" altLang="zh-CN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580630" y="4906010"/>
            <a:ext cx="1276350" cy="485775"/>
            <a:chOff x="11938" y="1129"/>
            <a:chExt cx="2010" cy="765"/>
          </a:xfrm>
        </p:grpSpPr>
        <p:sp>
          <p:nvSpPr>
            <p:cNvPr id="11" name="矩形 10"/>
            <p:cNvSpPr/>
            <p:nvPr/>
          </p:nvSpPr>
          <p:spPr>
            <a:xfrm>
              <a:off x="11938" y="1129"/>
              <a:ext cx="2010" cy="7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028" y="1215"/>
              <a:ext cx="19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Re-ID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WPS 演示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SHOT（Source Hypothesis Transfer）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WL</dc:creator>
  <cp:lastModifiedBy>ASUS</cp:lastModifiedBy>
  <cp:revision>4</cp:revision>
  <dcterms:created xsi:type="dcterms:W3CDTF">2021-05-13T08:03:00Z</dcterms:created>
  <dcterms:modified xsi:type="dcterms:W3CDTF">2021-05-13T13:19:35Z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CBFCF6DA554244C89F3D4B2D98E0EEC0</vt:lpwstr>
  </property>
  <property fmtid="{D5CDD505-2E9C-101B-9397-08002B2CF9AE}" pid="3" name="KSOProductBuildVer">
    <vt:lpwstr>2052-11.1.0.10463</vt:lpwstr>
  </property>
</Properties>
</file>