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1BEAB2-78F9-45E5-81F0-3ACC43F8446F}">
  <a:tblStyle styleId="{5E1BEAB2-78F9-45E5-81F0-3ACC43F844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Montserrat-regular.fntdata"/><Relationship Id="rId41" Type="http://schemas.openxmlformats.org/officeDocument/2006/relationships/slide" Target="slides/slide35.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614e7a6a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614e7a6a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617d2a6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617d2a6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617d2a6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617d2a6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17d2a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17d2a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17d2a6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17d2a6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6280fb9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6280fb9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6280fb9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6280fb9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6280fb9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6280fb9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6280fb9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6280fb9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6280fb9f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6280fb9f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1529f5c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1529f5c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6280fb9f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6280fb9f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6280fb9f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6280fb9f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6280fb9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6280fb9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280fb9f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6280fb9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6280fb9f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6280fb9f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6280fb9f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6280fb9f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6280fb9f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6280fb9f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6280fb9f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6280fb9f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6280fb9f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6280fb9f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6280fb9f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6280fb9f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1529f5c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61529f5c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6280fb9f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6280fb9f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6280fb9f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6280fb9f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6280fb9f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6280fb9f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6280fb9f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6280fb9f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6280fb9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6280fb9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6280fb9f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6280fb9f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14e7a6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14e7a6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14e7a6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14e7a6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14e7a6a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14e7a6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614e7a6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614e7a6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614e7a6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614e7a6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14e7a6a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14e7a6a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gif"/><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Matrices and Sobel Edge Detection</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By David Lara</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Multiplication of Matrices</a:t>
            </a:r>
            <a:endParaRPr/>
          </a:p>
        </p:txBody>
      </p:sp>
      <p:sp>
        <p:nvSpPr>
          <p:cNvPr id="218" name="Google Shape;21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Let us define two matrices </a:t>
            </a:r>
            <a:r>
              <a:rPr b="1" i="1" lang="en" sz="1700"/>
              <a:t>A </a:t>
            </a:r>
            <a:r>
              <a:rPr lang="en" sz="1700"/>
              <a:t>which is of </a:t>
            </a:r>
            <a:r>
              <a:rPr lang="en" sz="1700"/>
              <a:t>size M x N and </a:t>
            </a:r>
            <a:r>
              <a:rPr b="1" i="1" lang="en" sz="1700"/>
              <a:t>B </a:t>
            </a:r>
            <a:r>
              <a:rPr lang="en" sz="1700"/>
              <a:t> which is of size N x P. The matrix product of </a:t>
            </a:r>
            <a:r>
              <a:rPr b="1" i="1" lang="en" sz="1700"/>
              <a:t>AB</a:t>
            </a:r>
            <a:r>
              <a:rPr lang="en" sz="1700"/>
              <a:t> is only well defined when the number of columns “N”  in </a:t>
            </a:r>
            <a:r>
              <a:rPr b="1" i="1" lang="en" sz="1700"/>
              <a:t>A</a:t>
            </a:r>
            <a:r>
              <a:rPr lang="en" sz="1700"/>
              <a:t> is the same as the number of rows “N” in </a:t>
            </a:r>
            <a:r>
              <a:rPr b="1" i="1" lang="en" sz="1700"/>
              <a:t>B</a:t>
            </a:r>
            <a:r>
              <a:rPr lang="en" sz="1700"/>
              <a:t>.</a:t>
            </a:r>
            <a:endParaRPr sz="1700"/>
          </a:p>
          <a:p>
            <a:pPr indent="-336550" lvl="0" marL="457200" rtl="0" algn="l">
              <a:spcBef>
                <a:spcPts val="0"/>
              </a:spcBef>
              <a:spcAft>
                <a:spcPts val="0"/>
              </a:spcAft>
              <a:buSzPts val="1700"/>
              <a:buChar char="●"/>
            </a:pPr>
            <a:r>
              <a:t/>
            </a:r>
            <a:endParaRPr sz="1700"/>
          </a:p>
          <a:p>
            <a:pPr indent="-336550" lvl="0" marL="457200" rtl="0" algn="l">
              <a:spcBef>
                <a:spcPts val="0"/>
              </a:spcBef>
              <a:spcAft>
                <a:spcPts val="0"/>
              </a:spcAft>
              <a:buSzPts val="1700"/>
              <a:buChar char="●"/>
            </a:pPr>
            <a:r>
              <a:rPr lang="en" sz="1700"/>
              <a:t>If </a:t>
            </a:r>
            <a:r>
              <a:rPr b="1" i="1" lang="en" sz="1700"/>
              <a:t>A = [a</a:t>
            </a:r>
            <a:r>
              <a:rPr b="1" baseline="-25000" i="1" lang="en" sz="1700"/>
              <a:t>ij</a:t>
            </a:r>
            <a:r>
              <a:rPr b="1" i="1" lang="en" sz="1700"/>
              <a:t>]</a:t>
            </a:r>
            <a:r>
              <a:rPr b="1" baseline="-25000" i="1" lang="en" sz="1700"/>
              <a:t>M x N</a:t>
            </a:r>
            <a:r>
              <a:rPr b="1" i="1" lang="en" sz="1700"/>
              <a:t> and B  = [b</a:t>
            </a:r>
            <a:r>
              <a:rPr b="1" baseline="-25000" i="1" lang="en" sz="1700"/>
              <a:t>ij</a:t>
            </a:r>
            <a:r>
              <a:rPr b="1" i="1" lang="en" sz="1700"/>
              <a:t>]</a:t>
            </a:r>
            <a:r>
              <a:rPr b="1" baseline="-25000" i="1" lang="en" sz="1700"/>
              <a:t>N x P</a:t>
            </a:r>
            <a:r>
              <a:rPr b="1" i="1" lang="en" sz="1700"/>
              <a:t> </a:t>
            </a:r>
            <a:r>
              <a:rPr lang="en" sz="1700"/>
              <a:t> then the product of </a:t>
            </a:r>
            <a:r>
              <a:rPr b="1" i="1" lang="en" sz="1700"/>
              <a:t>AB</a:t>
            </a:r>
            <a:r>
              <a:rPr lang="en" sz="1700"/>
              <a:t> </a:t>
            </a:r>
            <a:r>
              <a:rPr b="1" i="1" lang="en" sz="1700"/>
              <a:t>= C = [c</a:t>
            </a:r>
            <a:r>
              <a:rPr b="1" baseline="-25000" i="1" lang="en" sz="1700"/>
              <a:t>ij</a:t>
            </a:r>
            <a:r>
              <a:rPr b="1" i="1" lang="en" sz="1700"/>
              <a:t>]</a:t>
            </a:r>
            <a:r>
              <a:rPr b="1" baseline="-25000" i="1" lang="en" sz="1700"/>
              <a:t>M x P</a:t>
            </a:r>
            <a:r>
              <a:rPr b="1" i="1" lang="en" sz="1700"/>
              <a:t> </a:t>
            </a:r>
            <a:r>
              <a:rPr lang="en" sz="1700"/>
              <a:t> where </a:t>
            </a:r>
            <a:r>
              <a:rPr b="1" i="1" lang="en" sz="1700"/>
              <a:t>C</a:t>
            </a:r>
            <a:r>
              <a:rPr lang="en" sz="1700"/>
              <a:t> will be a matrix of dimensions M x P, </a:t>
            </a:r>
            <a:r>
              <a:rPr b="1" i="1" lang="en" sz="1700"/>
              <a:t>(AB)</a:t>
            </a:r>
            <a:r>
              <a:rPr b="1" baseline="-25000" i="1" lang="en" sz="1700"/>
              <a:t>ij </a:t>
            </a:r>
            <a:r>
              <a:rPr b="1" i="1" lang="en" sz="1700"/>
              <a:t> = C</a:t>
            </a:r>
            <a:r>
              <a:rPr b="1" baseline="-25000" i="1" lang="en" sz="1700"/>
              <a:t>ij</a:t>
            </a:r>
            <a:r>
              <a:rPr b="1" i="1" lang="en" sz="1700"/>
              <a:t> = 𝛴 a</a:t>
            </a:r>
            <a:r>
              <a:rPr b="1" baseline="-25000" i="1" lang="en" sz="1700"/>
              <a:t>ij</a:t>
            </a:r>
            <a:r>
              <a:rPr b="1" i="1" lang="en" sz="1700"/>
              <a:t>b</a:t>
            </a:r>
            <a:r>
              <a:rPr b="1" baseline="-25000" i="1" lang="en" sz="1700"/>
              <a:t>rj  </a:t>
            </a:r>
            <a:r>
              <a:rPr b="1" i="1" lang="en" sz="1700"/>
              <a:t> (from r =1 to N)</a:t>
            </a:r>
            <a:endParaRPr b="1" i="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Multiplication of Matrices</a:t>
            </a:r>
            <a:endParaRPr/>
          </a:p>
        </p:txBody>
      </p:sp>
      <p:sp>
        <p:nvSpPr>
          <p:cNvPr id="224" name="Google Shape;224;p23"/>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a:t>
            </a:r>
            <a:r>
              <a:rPr lang="en" sz="1600"/>
              <a:t>Layman's</a:t>
            </a:r>
            <a:r>
              <a:rPr lang="en" sz="1600"/>
              <a:t> terms, you multiply the entries in the ith row of the first Matrix are multiplied by entries of the jth column in the second matrix, and </a:t>
            </a:r>
            <a:r>
              <a:rPr lang="en" sz="1600"/>
              <a:t>then</a:t>
            </a:r>
            <a:r>
              <a:rPr lang="en" sz="1600"/>
              <a:t> summed up.</a:t>
            </a:r>
            <a:endParaRPr sz="1600"/>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t/>
            </a:r>
            <a:endParaRPr/>
          </a:p>
        </p:txBody>
      </p:sp>
      <p:sp>
        <p:nvSpPr>
          <p:cNvPr id="225" name="Google Shape;225;p23"/>
          <p:cNvSpPr/>
          <p:nvPr/>
        </p:nvSpPr>
        <p:spPr>
          <a:xfrm>
            <a:off x="2501225" y="3033150"/>
            <a:ext cx="359851" cy="4387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x</a:t>
            </a:r>
          </a:p>
        </p:txBody>
      </p:sp>
      <p:graphicFrame>
        <p:nvGraphicFramePr>
          <p:cNvPr id="226" name="Google Shape;226;p23"/>
          <p:cNvGraphicFramePr/>
          <p:nvPr/>
        </p:nvGraphicFramePr>
        <p:xfrm>
          <a:off x="5601100" y="2667688"/>
          <a:ext cx="3000000" cy="3000000"/>
        </p:xfrm>
        <a:graphic>
          <a:graphicData uri="http://schemas.openxmlformats.org/drawingml/2006/table">
            <a:tbl>
              <a:tblPr>
                <a:noFill/>
                <a:tableStyleId>{5E1BEAB2-78F9-45E5-81F0-3ACC43F8446F}</a:tableStyleId>
              </a:tblPr>
              <a:tblGrid>
                <a:gridCol w="1594300"/>
                <a:gridCol w="1594300"/>
              </a:tblGrid>
              <a:tr h="409625">
                <a:tc>
                  <a:txBody>
                    <a:bodyPr/>
                    <a:lstStyle/>
                    <a:p>
                      <a:pPr indent="0" lvl="0" marL="0" rtl="0" algn="l">
                        <a:spcBef>
                          <a:spcPts val="0"/>
                        </a:spcBef>
                        <a:spcAft>
                          <a:spcPts val="0"/>
                        </a:spcAft>
                        <a:buNone/>
                      </a:pPr>
                      <a:r>
                        <a:rPr lang="en">
                          <a:solidFill>
                            <a:schemeClr val="lt1"/>
                          </a:solidFill>
                        </a:rPr>
                        <a:t>(10 x 4) + (5 x 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 x 10) + (5 x 19)</a:t>
                      </a:r>
                      <a:endParaRPr>
                        <a:solidFill>
                          <a:schemeClr val="lt1"/>
                        </a:solidFill>
                      </a:endParaRPr>
                    </a:p>
                  </a:txBody>
                  <a:tcPr marT="91425" marB="91425" marR="91425" marL="91425"/>
                </a:tc>
              </a:tr>
              <a:tr h="446050">
                <a:tc>
                  <a:txBody>
                    <a:bodyPr/>
                    <a:lstStyle/>
                    <a:p>
                      <a:pPr indent="0" lvl="0" marL="0" rtl="0" algn="l">
                        <a:spcBef>
                          <a:spcPts val="0"/>
                        </a:spcBef>
                        <a:spcAft>
                          <a:spcPts val="0"/>
                        </a:spcAft>
                        <a:buNone/>
                      </a:pPr>
                      <a:r>
                        <a:rPr lang="en">
                          <a:solidFill>
                            <a:schemeClr val="lt1"/>
                          </a:solidFill>
                        </a:rPr>
                        <a:t>(3 x 4) + (2 x 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(3 x 10) + (2 x 19)</a:t>
                      </a:r>
                      <a:endParaRPr>
                        <a:solidFill>
                          <a:schemeClr val="lt1"/>
                        </a:solidFill>
                      </a:endParaRPr>
                    </a:p>
                  </a:txBody>
                  <a:tcPr marT="91425" marB="91425" marR="91425" marL="91425"/>
                </a:tc>
              </a:tr>
            </a:tbl>
          </a:graphicData>
        </a:graphic>
      </p:graphicFrame>
      <p:graphicFrame>
        <p:nvGraphicFramePr>
          <p:cNvPr id="227" name="Google Shape;227;p23"/>
          <p:cNvGraphicFramePr/>
          <p:nvPr/>
        </p:nvGraphicFramePr>
        <p:xfrm>
          <a:off x="3289900" y="2667688"/>
          <a:ext cx="3000000" cy="3000000"/>
        </p:xfrm>
        <a:graphic>
          <a:graphicData uri="http://schemas.openxmlformats.org/drawingml/2006/table">
            <a:tbl>
              <a:tblPr>
                <a:noFill/>
                <a:tableStyleId>{5E1BEAB2-78F9-45E5-81F0-3ACC43F8446F}</a:tableStyleId>
              </a:tblPr>
              <a:tblGrid>
                <a:gridCol w="546850"/>
                <a:gridCol w="546850"/>
              </a:tblGrid>
              <a:tr h="409625">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r>
              <a:tr h="446050">
                <a:tc>
                  <a:txBody>
                    <a:bodyPr/>
                    <a:lstStyle/>
                    <a:p>
                      <a:pPr indent="0" lvl="0" marL="0" rtl="0" algn="l">
                        <a:spcBef>
                          <a:spcPts val="0"/>
                        </a:spcBef>
                        <a:spcAft>
                          <a:spcPts val="0"/>
                        </a:spcAft>
                        <a:buNone/>
                      </a:pPr>
                      <a:r>
                        <a:rPr lang="en">
                          <a:solidFill>
                            <a:schemeClr val="lt1"/>
                          </a:solidFill>
                        </a:rPr>
                        <a:t>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19</a:t>
                      </a:r>
                      <a:endParaRPr>
                        <a:solidFill>
                          <a:schemeClr val="lt1"/>
                        </a:solidFill>
                      </a:endParaRPr>
                    </a:p>
                  </a:txBody>
                  <a:tcPr marT="91425" marB="91425" marR="91425" marL="91425"/>
                </a:tc>
              </a:tr>
            </a:tbl>
          </a:graphicData>
        </a:graphic>
      </p:graphicFrame>
      <p:graphicFrame>
        <p:nvGraphicFramePr>
          <p:cNvPr id="228" name="Google Shape;228;p23"/>
          <p:cNvGraphicFramePr/>
          <p:nvPr/>
        </p:nvGraphicFramePr>
        <p:xfrm>
          <a:off x="603650" y="2667700"/>
          <a:ext cx="3000000" cy="3000000"/>
        </p:xfrm>
        <a:graphic>
          <a:graphicData uri="http://schemas.openxmlformats.org/drawingml/2006/table">
            <a:tbl>
              <a:tblPr>
                <a:noFill/>
                <a:tableStyleId>{5E1BEAB2-78F9-45E5-81F0-3ACC43F8446F}</a:tableStyleId>
              </a:tblPr>
              <a:tblGrid>
                <a:gridCol w="734375"/>
                <a:gridCol w="734375"/>
              </a:tblGrid>
              <a:tr h="8122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r>
              <a:tr h="481075">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r>
            </a:tbl>
          </a:graphicData>
        </a:graphic>
      </p:graphicFrame>
      <p:graphicFrame>
        <p:nvGraphicFramePr>
          <p:cNvPr id="229" name="Google Shape;229;p23"/>
          <p:cNvGraphicFramePr/>
          <p:nvPr/>
        </p:nvGraphicFramePr>
        <p:xfrm>
          <a:off x="6441000" y="4175283"/>
          <a:ext cx="3000000" cy="3000000"/>
        </p:xfrm>
        <a:graphic>
          <a:graphicData uri="http://schemas.openxmlformats.org/drawingml/2006/table">
            <a:tbl>
              <a:tblPr>
                <a:noFill/>
                <a:tableStyleId>{5E1BEAB2-78F9-45E5-81F0-3ACC43F8446F}</a:tableStyleId>
              </a:tblPr>
              <a:tblGrid>
                <a:gridCol w="546850"/>
                <a:gridCol w="546850"/>
              </a:tblGrid>
              <a:tr h="369175">
                <a:tc>
                  <a:txBody>
                    <a:bodyPr/>
                    <a:lstStyle/>
                    <a:p>
                      <a:pPr indent="0" lvl="0" marL="0" rtl="0" algn="l">
                        <a:spcBef>
                          <a:spcPts val="0"/>
                        </a:spcBef>
                        <a:spcAft>
                          <a:spcPts val="0"/>
                        </a:spcAft>
                        <a:buNone/>
                      </a:pPr>
                      <a:r>
                        <a:rPr lang="en">
                          <a:solidFill>
                            <a:schemeClr val="lt1"/>
                          </a:solidFill>
                        </a:rPr>
                        <a:t>80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195</a:t>
                      </a:r>
                      <a:endParaRPr>
                        <a:solidFill>
                          <a:schemeClr val="lt1"/>
                        </a:solidFill>
                      </a:endParaRPr>
                    </a:p>
                  </a:txBody>
                  <a:tcPr marT="91425" marB="91425" marR="91425" marL="91425"/>
                </a:tc>
              </a:tr>
              <a:tr h="318425">
                <a:tc>
                  <a:txBody>
                    <a:bodyPr/>
                    <a:lstStyle/>
                    <a:p>
                      <a:pPr indent="0" lvl="0" marL="0" rtl="0" algn="l">
                        <a:spcBef>
                          <a:spcPts val="0"/>
                        </a:spcBef>
                        <a:spcAft>
                          <a:spcPts val="0"/>
                        </a:spcAft>
                        <a:buNone/>
                      </a:pPr>
                      <a:r>
                        <a:rPr lang="en">
                          <a:solidFill>
                            <a:schemeClr val="lt1"/>
                          </a:solidFill>
                        </a:rPr>
                        <a:t>28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68</a:t>
                      </a:r>
                      <a:endParaRPr>
                        <a:solidFill>
                          <a:schemeClr val="lt1"/>
                        </a:solidFill>
                      </a:endParaRPr>
                    </a:p>
                  </a:txBody>
                  <a:tcPr marT="91425" marB="91425" marR="91425" marL="91425"/>
                </a:tc>
              </a:tr>
            </a:tbl>
          </a:graphicData>
        </a:graphic>
      </p:graphicFrame>
      <p:sp>
        <p:nvSpPr>
          <p:cNvPr id="230" name="Google Shape;230;p23"/>
          <p:cNvSpPr/>
          <p:nvPr/>
        </p:nvSpPr>
        <p:spPr>
          <a:xfrm>
            <a:off x="4686799" y="2995400"/>
            <a:ext cx="611099"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
        <p:nvSpPr>
          <p:cNvPr id="231" name="Google Shape;231;p23"/>
          <p:cNvSpPr/>
          <p:nvPr/>
        </p:nvSpPr>
        <p:spPr>
          <a:xfrm>
            <a:off x="4686799" y="4371388"/>
            <a:ext cx="611099"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Properties about Matrix Multiplication </a:t>
            </a:r>
            <a:endParaRPr/>
          </a:p>
        </p:txBody>
      </p:sp>
      <p:sp>
        <p:nvSpPr>
          <p:cNvPr id="237" name="Google Shape;23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Matrix Multiplication is not Commutative:</a:t>
            </a:r>
            <a:endParaRPr sz="1800"/>
          </a:p>
          <a:p>
            <a:pPr indent="-330200" lvl="1" marL="914400" rtl="0" algn="l">
              <a:spcBef>
                <a:spcPts val="0"/>
              </a:spcBef>
              <a:spcAft>
                <a:spcPts val="0"/>
              </a:spcAft>
              <a:buSzPts val="1600"/>
              <a:buChar char="○"/>
            </a:pPr>
            <a:r>
              <a:rPr b="1" i="1" lang="en" sz="1600"/>
              <a:t>AB does not equal BA</a:t>
            </a:r>
            <a:endParaRPr b="1" i="1" sz="1600"/>
          </a:p>
          <a:p>
            <a:pPr indent="-342900" lvl="0" marL="457200" rtl="0" algn="l">
              <a:spcBef>
                <a:spcPts val="0"/>
              </a:spcBef>
              <a:spcAft>
                <a:spcPts val="0"/>
              </a:spcAft>
              <a:buSzPts val="1800"/>
              <a:buChar char="●"/>
            </a:pPr>
            <a:r>
              <a:rPr lang="en" sz="1800"/>
              <a:t>However, it is associative:</a:t>
            </a:r>
            <a:endParaRPr sz="1800"/>
          </a:p>
          <a:p>
            <a:pPr indent="-330200" lvl="1" marL="914400" rtl="0" algn="l">
              <a:spcBef>
                <a:spcPts val="0"/>
              </a:spcBef>
              <a:spcAft>
                <a:spcPts val="0"/>
              </a:spcAft>
              <a:buSzPts val="1600"/>
              <a:buChar char="○"/>
            </a:pPr>
            <a:r>
              <a:rPr b="1" i="1" lang="en" sz="1600"/>
              <a:t>(AB)C = A(BC) Granted they are all valid operations</a:t>
            </a:r>
            <a:endParaRPr b="1" i="1" sz="1600"/>
          </a:p>
          <a:p>
            <a:pPr indent="-342900" lvl="0" marL="457200" rtl="0" algn="l">
              <a:spcBef>
                <a:spcPts val="0"/>
              </a:spcBef>
              <a:spcAft>
                <a:spcPts val="0"/>
              </a:spcAft>
              <a:buSzPts val="1800"/>
              <a:buChar char="●"/>
            </a:pPr>
            <a:r>
              <a:rPr lang="en" sz="1800"/>
              <a:t>It is distributive over matrix addition</a:t>
            </a:r>
            <a:endParaRPr sz="1800"/>
          </a:p>
          <a:p>
            <a:pPr indent="-330200" lvl="1" marL="914400" rtl="0" algn="l">
              <a:spcBef>
                <a:spcPts val="0"/>
              </a:spcBef>
              <a:spcAft>
                <a:spcPts val="0"/>
              </a:spcAft>
              <a:buSzPts val="1600"/>
              <a:buChar char="○"/>
            </a:pPr>
            <a:r>
              <a:rPr b="1" i="1" lang="en" sz="1600"/>
              <a:t>A(B+C) = AB + AC</a:t>
            </a:r>
            <a:endParaRPr b="1" i="1" sz="1600"/>
          </a:p>
          <a:p>
            <a:pPr indent="0" lvl="0" marL="0" rtl="0" algn="l">
              <a:spcBef>
                <a:spcPts val="1200"/>
              </a:spcBef>
              <a:spcAft>
                <a:spcPts val="1200"/>
              </a:spcAft>
              <a:buNone/>
            </a:pPr>
            <a:r>
              <a:t/>
            </a:r>
            <a:endParaRPr b="1"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how are matrices useful?</a:t>
            </a:r>
            <a:endParaRPr/>
          </a:p>
        </p:txBody>
      </p:sp>
      <p:sp>
        <p:nvSpPr>
          <p:cNvPr id="243" name="Google Shape;24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You may be asking, why I’m even talking </a:t>
            </a:r>
            <a:r>
              <a:rPr lang="en" sz="1800"/>
              <a:t>about</a:t>
            </a:r>
            <a:r>
              <a:rPr lang="en" sz="1800"/>
              <a:t> matrices. </a:t>
            </a:r>
            <a:endParaRPr sz="1800"/>
          </a:p>
          <a:p>
            <a:pPr indent="-342900" lvl="0" marL="457200" rtl="0" algn="l">
              <a:spcBef>
                <a:spcPts val="0"/>
              </a:spcBef>
              <a:spcAft>
                <a:spcPts val="0"/>
              </a:spcAft>
              <a:buSzPts val="1800"/>
              <a:buChar char="●"/>
            </a:pPr>
            <a:r>
              <a:rPr lang="en" sz="1800"/>
              <a:t>However, they are extremely important in </a:t>
            </a:r>
            <a:r>
              <a:rPr b="1" i="1" lang="en" sz="1800"/>
              <a:t>Sobel Edge Detection</a:t>
            </a:r>
            <a:r>
              <a:rPr lang="en" sz="1800"/>
              <a:t>, a </a:t>
            </a:r>
            <a:r>
              <a:rPr lang="en" sz="1800"/>
              <a:t>method where information about an image is used to determine where an edge begins and where it ends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what exactly is Sobel Edge Detection? </a:t>
            </a:r>
            <a:endParaRPr/>
          </a:p>
        </p:txBody>
      </p:sp>
      <p:sp>
        <p:nvSpPr>
          <p:cNvPr id="249" name="Google Shape;24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Sobel Edge Detection is an algorithm that works by taking a matrix that is smaller than an input image, known as the </a:t>
            </a:r>
            <a:r>
              <a:rPr i="1" lang="en" sz="1700"/>
              <a:t>kernel</a:t>
            </a:r>
            <a:r>
              <a:rPr lang="en" sz="1700"/>
              <a:t>, over every pixel in the input image. </a:t>
            </a:r>
            <a:endParaRPr sz="1700"/>
          </a:p>
          <a:p>
            <a:pPr indent="-336550" lvl="0" marL="457200" rtl="0" algn="l">
              <a:spcBef>
                <a:spcPts val="0"/>
              </a:spcBef>
              <a:spcAft>
                <a:spcPts val="0"/>
              </a:spcAft>
              <a:buSzPts val="1700"/>
              <a:buChar char="●"/>
            </a:pPr>
            <a:r>
              <a:rPr lang="en" sz="1700"/>
              <a:t>Each time the matrix is run over the image, we measure the change in the gradient within the kernel</a:t>
            </a:r>
            <a:endParaRPr sz="1700"/>
          </a:p>
          <a:p>
            <a:pPr indent="-336550" lvl="0" marL="457200" rtl="0" algn="l">
              <a:spcBef>
                <a:spcPts val="0"/>
              </a:spcBef>
              <a:spcAft>
                <a:spcPts val="0"/>
              </a:spcAft>
              <a:buSzPts val="1700"/>
              <a:buChar char="●"/>
            </a:pPr>
            <a:r>
              <a:rPr lang="en" sz="1700"/>
              <a:t>A greater change in pixel intensity </a:t>
            </a:r>
            <a:r>
              <a:rPr lang="en" sz="1700"/>
              <a:t>signifies</a:t>
            </a:r>
            <a:r>
              <a:rPr lang="en" sz="1700"/>
              <a:t> a more significant edge in an image</a:t>
            </a:r>
            <a:endParaRPr sz="1700"/>
          </a:p>
          <a:p>
            <a:pPr indent="-336550" lvl="0" marL="457200" rtl="0" algn="l">
              <a:spcBef>
                <a:spcPts val="0"/>
              </a:spcBef>
              <a:spcAft>
                <a:spcPts val="0"/>
              </a:spcAft>
              <a:buSzPts val="1700"/>
              <a:buChar char="●"/>
            </a:pPr>
            <a:r>
              <a:rPr b="1" i="1" lang="en" sz="1700"/>
              <a:t>Works best on a gray-scale image!</a:t>
            </a:r>
            <a:endParaRPr b="1" i="1"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the </a:t>
            </a:r>
            <a:r>
              <a:rPr lang="en"/>
              <a:t>Convolution Matrix</a:t>
            </a:r>
            <a:r>
              <a:rPr lang="en"/>
              <a:t> of the Image</a:t>
            </a:r>
            <a:endParaRPr/>
          </a:p>
        </p:txBody>
      </p:sp>
      <p:sp>
        <p:nvSpPr>
          <p:cNvPr id="255" name="Google Shape;25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Before we even try to detect any edges of the image, we first need to find the </a:t>
            </a:r>
            <a:r>
              <a:rPr b="1" i="1" lang="en" sz="1900"/>
              <a:t>Convolution </a:t>
            </a:r>
            <a:r>
              <a:rPr lang="en" sz="1900"/>
              <a:t>of the image, which is the process of multiplying and adding corresponding indexes of the kernel and the image matrix</a:t>
            </a:r>
            <a:endParaRPr sz="1900"/>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1297500" y="3508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Finding the </a:t>
            </a:r>
            <a:r>
              <a:rPr lang="en"/>
              <a:t>convolution</a:t>
            </a:r>
            <a:r>
              <a:rPr lang="en"/>
              <a:t> of an Image</a:t>
            </a:r>
            <a:endParaRPr/>
          </a:p>
        </p:txBody>
      </p:sp>
      <p:sp>
        <p:nvSpPr>
          <p:cNvPr id="261" name="Google Shape;261;p28"/>
          <p:cNvSpPr txBox="1"/>
          <p:nvPr>
            <p:ph idx="1" type="body"/>
          </p:nvPr>
        </p:nvSpPr>
        <p:spPr>
          <a:xfrm>
            <a:off x="4422000" y="1264975"/>
            <a:ext cx="4440000" cy="4136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Let's</a:t>
            </a:r>
            <a:r>
              <a:rPr lang="en" sz="1600"/>
              <a:t> say we had an image that took on these values in a </a:t>
            </a:r>
            <a:r>
              <a:rPr lang="en" sz="1600"/>
              <a:t>matrix and that we wanted to find the convolution of the image.  In order to do this we would multiply values of</a:t>
            </a:r>
            <a:r>
              <a:rPr lang="en" sz="1600"/>
              <a:t> the image matrix by a 3x3 matrix filled with 1s.</a:t>
            </a:r>
            <a:endParaRPr sz="1600"/>
          </a:p>
          <a:p>
            <a:pPr indent="0" lvl="0" marL="457200" rtl="0" algn="l">
              <a:spcBef>
                <a:spcPts val="1200"/>
              </a:spcBef>
              <a:spcAft>
                <a:spcPts val="0"/>
              </a:spcAft>
              <a:buNone/>
            </a:pPr>
            <a:r>
              <a:t/>
            </a:r>
            <a:endParaRPr sz="1600"/>
          </a:p>
          <a:p>
            <a:pPr indent="-311150" lvl="0" marL="457200" rtl="0" algn="l">
              <a:spcBef>
                <a:spcPts val="1200"/>
              </a:spcBef>
              <a:spcAft>
                <a:spcPts val="0"/>
              </a:spcAft>
              <a:buSzPts val="1300"/>
              <a:buChar char="●"/>
            </a:pPr>
            <a:r>
              <a:rPr lang="en" sz="1600"/>
              <a:t>Lets select this portion of the matrix to convolute</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62" name="Google Shape;262;p28"/>
          <p:cNvGraphicFramePr/>
          <p:nvPr/>
        </p:nvGraphicFramePr>
        <p:xfrm>
          <a:off x="1297500" y="2116213"/>
          <a:ext cx="3000000" cy="3000000"/>
        </p:xfrm>
        <a:graphic>
          <a:graphicData uri="http://schemas.openxmlformats.org/drawingml/2006/table">
            <a:tbl>
              <a:tblPr>
                <a:noFill/>
                <a:tableStyleId>{5E1BEAB2-78F9-45E5-81F0-3ACC43F8446F}</a:tableStyleId>
              </a:tblPr>
              <a:tblGrid>
                <a:gridCol w="382850"/>
                <a:gridCol w="382850"/>
                <a:gridCol w="382850"/>
                <a:gridCol w="382850"/>
                <a:gridCol w="382850"/>
              </a:tblGrid>
              <a:tr h="362775">
                <a:tc>
                  <a:txBody>
                    <a:bodyPr/>
                    <a:lstStyle/>
                    <a:p>
                      <a:pPr indent="0" lvl="0" marL="0" rtl="0" algn="ctr">
                        <a:spcBef>
                          <a:spcPts val="0"/>
                        </a:spcBef>
                        <a:spcAft>
                          <a:spcPts val="0"/>
                        </a:spcAft>
                        <a:buNone/>
                      </a:pPr>
                      <a:r>
                        <a:rPr lang="en">
                          <a:solidFill>
                            <a:schemeClr val="lt1"/>
                          </a:solidFill>
                        </a:rPr>
                        <a:t>17</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43</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90</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52</a:t>
                      </a:r>
                      <a:endParaRPr>
                        <a:solidFill>
                          <a:schemeClr val="lt1"/>
                        </a:solidFill>
                      </a:endParaRPr>
                    </a:p>
                  </a:txBody>
                  <a:tcPr marT="91425" marB="91425" marR="91425" marL="91425"/>
                </a:tc>
              </a:tr>
            </a:tbl>
          </a:graphicData>
        </a:graphic>
      </p:graphicFrame>
      <p:graphicFrame>
        <p:nvGraphicFramePr>
          <p:cNvPr id="263" name="Google Shape;263;p28"/>
          <p:cNvGraphicFramePr/>
          <p:nvPr/>
        </p:nvGraphicFramePr>
        <p:xfrm>
          <a:off x="1297500" y="2116225"/>
          <a:ext cx="3000000" cy="3000000"/>
        </p:xfrm>
        <a:graphic>
          <a:graphicData uri="http://schemas.openxmlformats.org/drawingml/2006/table">
            <a:tbl>
              <a:tblPr>
                <a:noFill/>
                <a:tableStyleId>{5E1BEAB2-78F9-45E5-81F0-3ACC43F8446F}</a:tableStyleId>
              </a:tblPr>
              <a:tblGrid>
                <a:gridCol w="382850"/>
                <a:gridCol w="382850"/>
                <a:gridCol w="382850"/>
              </a:tblGrid>
              <a:tr h="4170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57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57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29"/>
          <p:cNvGraphicFramePr/>
          <p:nvPr/>
        </p:nvGraphicFramePr>
        <p:xfrm>
          <a:off x="1093925" y="590688"/>
          <a:ext cx="3000000" cy="3000000"/>
        </p:xfrm>
        <a:graphic>
          <a:graphicData uri="http://schemas.openxmlformats.org/drawingml/2006/table">
            <a:tbl>
              <a:tblPr>
                <a:noFill/>
                <a:tableStyleId>{5E1BEAB2-78F9-45E5-81F0-3ACC43F8446F}</a:tableStyleId>
              </a:tblPr>
              <a:tblGrid>
                <a:gridCol w="382850"/>
                <a:gridCol w="382850"/>
                <a:gridCol w="382850"/>
                <a:gridCol w="382850"/>
                <a:gridCol w="382850"/>
              </a:tblGrid>
              <a:tr h="362775">
                <a:tc>
                  <a:txBody>
                    <a:bodyPr/>
                    <a:lstStyle/>
                    <a:p>
                      <a:pPr indent="0" lvl="0" marL="0" rtl="0" algn="ctr">
                        <a:spcBef>
                          <a:spcPts val="0"/>
                        </a:spcBef>
                        <a:spcAft>
                          <a:spcPts val="0"/>
                        </a:spcAft>
                        <a:buNone/>
                      </a:pPr>
                      <a:r>
                        <a:rPr lang="en">
                          <a:solidFill>
                            <a:schemeClr val="lt1"/>
                          </a:solidFill>
                        </a:rPr>
                        <a:t>17</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43</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90</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52</a:t>
                      </a:r>
                      <a:endParaRPr>
                        <a:solidFill>
                          <a:schemeClr val="lt1"/>
                        </a:solidFill>
                      </a:endParaRPr>
                    </a:p>
                  </a:txBody>
                  <a:tcPr marT="91425" marB="91425" marR="91425" marL="91425"/>
                </a:tc>
              </a:tr>
            </a:tbl>
          </a:graphicData>
        </a:graphic>
      </p:graphicFrame>
      <p:graphicFrame>
        <p:nvGraphicFramePr>
          <p:cNvPr id="269" name="Google Shape;269;p29"/>
          <p:cNvGraphicFramePr/>
          <p:nvPr/>
        </p:nvGraphicFramePr>
        <p:xfrm>
          <a:off x="1093925" y="590700"/>
          <a:ext cx="3000000" cy="3000000"/>
        </p:xfrm>
        <a:graphic>
          <a:graphicData uri="http://schemas.openxmlformats.org/drawingml/2006/table">
            <a:tbl>
              <a:tblPr>
                <a:noFill/>
                <a:tableStyleId>{5E1BEAB2-78F9-45E5-81F0-3ACC43F8446F}</a:tableStyleId>
              </a:tblPr>
              <a:tblGrid>
                <a:gridCol w="382850"/>
                <a:gridCol w="382850"/>
                <a:gridCol w="382850"/>
              </a:tblGrid>
              <a:tr h="4170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57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57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270" name="Google Shape;270;p29"/>
          <p:cNvSpPr/>
          <p:nvPr/>
        </p:nvSpPr>
        <p:spPr>
          <a:xfrm>
            <a:off x="3439750" y="1381107"/>
            <a:ext cx="342900" cy="353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graphicFrame>
        <p:nvGraphicFramePr>
          <p:cNvPr id="271" name="Google Shape;271;p29"/>
          <p:cNvGraphicFramePr/>
          <p:nvPr/>
        </p:nvGraphicFramePr>
        <p:xfrm>
          <a:off x="4128475" y="976450"/>
          <a:ext cx="3000000" cy="3000000"/>
        </p:xfrm>
        <a:graphic>
          <a:graphicData uri="http://schemas.openxmlformats.org/drawingml/2006/table">
            <a:tbl>
              <a:tblPr>
                <a:noFill/>
                <a:tableStyleId>{5E1BEAB2-78F9-45E5-81F0-3ACC43F8446F}</a:tableStyleId>
              </a:tblPr>
              <a:tblGrid>
                <a:gridCol w="382850"/>
                <a:gridCol w="382850"/>
                <a:gridCol w="382850"/>
              </a:tblGrid>
              <a:tr h="417075">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5775">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5775">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72" name="Google Shape;272;p29"/>
          <p:cNvSpPr/>
          <p:nvPr/>
        </p:nvSpPr>
        <p:spPr>
          <a:xfrm>
            <a:off x="5432624" y="1381100"/>
            <a:ext cx="611099"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graphicFrame>
        <p:nvGraphicFramePr>
          <p:cNvPr id="273" name="Google Shape;273;p29"/>
          <p:cNvGraphicFramePr/>
          <p:nvPr/>
        </p:nvGraphicFramePr>
        <p:xfrm>
          <a:off x="6199325" y="1007775"/>
          <a:ext cx="3000000" cy="3000000"/>
        </p:xfrm>
        <a:graphic>
          <a:graphicData uri="http://schemas.openxmlformats.org/drawingml/2006/table">
            <a:tbl>
              <a:tblPr>
                <a:noFill/>
                <a:tableStyleId>{5E1BEAB2-78F9-45E5-81F0-3ACC43F8446F}</a:tableStyleId>
              </a:tblPr>
              <a:tblGrid>
                <a:gridCol w="382850"/>
                <a:gridCol w="382850"/>
                <a:gridCol w="382850"/>
              </a:tblGrid>
              <a:tr h="459950">
                <a:tc>
                  <a:txBody>
                    <a:bodyPr/>
                    <a:lstStyle/>
                    <a:p>
                      <a:pPr indent="0" lvl="0" marL="0" rtl="0" algn="l">
                        <a:spcBef>
                          <a:spcPts val="0"/>
                        </a:spcBef>
                        <a:spcAft>
                          <a:spcPts val="0"/>
                        </a:spcAft>
                        <a:buNone/>
                      </a:pPr>
                      <a:r>
                        <a:rPr lang="en">
                          <a:solidFill>
                            <a:schemeClr val="lt1"/>
                          </a:solidFill>
                        </a:rPr>
                        <a:t>17</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14</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13</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5775">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65</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32</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5775">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45</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34</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a:t>
            </a:r>
            <a:endParaRPr/>
          </a:p>
        </p:txBody>
      </p:sp>
      <p:sp>
        <p:nvSpPr>
          <p:cNvPr id="279" name="Google Shape;279;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We then sum up the values in the kernel, and divide them by the sum of the values in the kernel, which in this case is 9</a:t>
            </a:r>
            <a:endParaRPr sz="1700"/>
          </a:p>
        </p:txBody>
      </p:sp>
      <p:graphicFrame>
        <p:nvGraphicFramePr>
          <p:cNvPr id="280" name="Google Shape;280;p30"/>
          <p:cNvGraphicFramePr/>
          <p:nvPr/>
        </p:nvGraphicFramePr>
        <p:xfrm>
          <a:off x="1297500" y="2396963"/>
          <a:ext cx="3000000" cy="3000000"/>
        </p:xfrm>
        <a:graphic>
          <a:graphicData uri="http://schemas.openxmlformats.org/drawingml/2006/table">
            <a:tbl>
              <a:tblPr>
                <a:noFill/>
                <a:tableStyleId>{5E1BEAB2-78F9-45E5-81F0-3ACC43F8446F}</a:tableStyleId>
              </a:tblPr>
              <a:tblGrid>
                <a:gridCol w="382850"/>
                <a:gridCol w="382850"/>
                <a:gridCol w="382850"/>
              </a:tblGrid>
              <a:tr h="459950">
                <a:tc>
                  <a:txBody>
                    <a:bodyPr/>
                    <a:lstStyle/>
                    <a:p>
                      <a:pPr indent="0" lvl="0" marL="0" rtl="0" algn="l">
                        <a:spcBef>
                          <a:spcPts val="0"/>
                        </a:spcBef>
                        <a:spcAft>
                          <a:spcPts val="0"/>
                        </a:spcAft>
                        <a:buNone/>
                      </a:pPr>
                      <a:r>
                        <a:rPr lang="en">
                          <a:solidFill>
                            <a:schemeClr val="lt1"/>
                          </a:solidFill>
                        </a:rPr>
                        <a:t>17</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14</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13</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5775">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65</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32</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85775">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45</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34</a:t>
                      </a:r>
                      <a:endParaRPr>
                        <a:solidFill>
                          <a:schemeClr val="lt1"/>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81" name="Google Shape;281;p30"/>
          <p:cNvSpPr txBox="1"/>
          <p:nvPr/>
        </p:nvSpPr>
        <p:spPr>
          <a:xfrm>
            <a:off x="2882475" y="2396975"/>
            <a:ext cx="37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Sum of kernel is: 226</a:t>
            </a:r>
            <a:endParaRPr>
              <a:solidFill>
                <a:schemeClr val="lt1"/>
              </a:solidFill>
              <a:latin typeface="Lato"/>
              <a:ea typeface="Lato"/>
              <a:cs typeface="Lato"/>
              <a:sym typeface="Lato"/>
            </a:endParaRPr>
          </a:p>
        </p:txBody>
      </p:sp>
      <p:sp>
        <p:nvSpPr>
          <p:cNvPr id="282" name="Google Shape;282;p30"/>
          <p:cNvSpPr txBox="1"/>
          <p:nvPr/>
        </p:nvSpPr>
        <p:spPr>
          <a:xfrm>
            <a:off x="4457700" y="2689625"/>
            <a:ext cx="12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83" name="Google Shape;283;p30"/>
          <p:cNvSpPr txBox="1"/>
          <p:nvPr/>
        </p:nvSpPr>
        <p:spPr>
          <a:xfrm>
            <a:off x="2882475" y="3089825"/>
            <a:ext cx="37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226/9 = 25.1111 which rounded down is 25.</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1307925" y="257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a:t>
            </a:r>
            <a:endParaRPr/>
          </a:p>
        </p:txBody>
      </p:sp>
      <p:sp>
        <p:nvSpPr>
          <p:cNvPr id="289" name="Google Shape;289;p31"/>
          <p:cNvSpPr txBox="1"/>
          <p:nvPr>
            <p:ph idx="1" type="body"/>
          </p:nvPr>
        </p:nvSpPr>
        <p:spPr>
          <a:xfrm>
            <a:off x="1243925" y="753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take our value we calculated and place it in a new matrix with the same dimensions of our image matrix and place the value where we took the value from the center of our moving kernel. We then keep doing this for each value in the original image matrix. </a:t>
            </a:r>
            <a:endParaRPr sz="1600"/>
          </a:p>
          <a:p>
            <a:pPr indent="0" lvl="0" marL="0" rtl="0" algn="l">
              <a:spcBef>
                <a:spcPts val="1200"/>
              </a:spcBef>
              <a:spcAft>
                <a:spcPts val="1200"/>
              </a:spcAft>
              <a:buNone/>
            </a:pPr>
            <a:r>
              <a:rPr lang="en" sz="1600"/>
              <a:t>For values at the edge you would take a smaller average of the values to account for the </a:t>
            </a:r>
            <a:r>
              <a:rPr lang="en" sz="1600"/>
              <a:t>empty space that would be in the moving 3x3 kernel.</a:t>
            </a:r>
            <a:endParaRPr sz="1600"/>
          </a:p>
        </p:txBody>
      </p:sp>
      <p:graphicFrame>
        <p:nvGraphicFramePr>
          <p:cNvPr id="290" name="Google Shape;290;p31"/>
          <p:cNvGraphicFramePr/>
          <p:nvPr/>
        </p:nvGraphicFramePr>
        <p:xfrm>
          <a:off x="1741750" y="3108575"/>
          <a:ext cx="3000000" cy="3000000"/>
        </p:xfrm>
        <a:graphic>
          <a:graphicData uri="http://schemas.openxmlformats.org/drawingml/2006/table">
            <a:tbl>
              <a:tblPr>
                <a:noFill/>
                <a:tableStyleId>{5E1BEAB2-78F9-45E5-81F0-3ACC43F8446F}</a:tableStyleId>
              </a:tblPr>
              <a:tblGrid>
                <a:gridCol w="382850"/>
                <a:gridCol w="382850"/>
                <a:gridCol w="382850"/>
                <a:gridCol w="382850"/>
                <a:gridCol w="382850"/>
              </a:tblGrid>
              <a:tr h="362775">
                <a:tc>
                  <a:txBody>
                    <a:bodyPr/>
                    <a:lstStyle/>
                    <a:p>
                      <a:pPr indent="0" lvl="0" marL="0" rtl="0" algn="ctr">
                        <a:spcBef>
                          <a:spcPts val="0"/>
                        </a:spcBef>
                        <a:spcAft>
                          <a:spcPts val="0"/>
                        </a:spcAft>
                        <a:buNone/>
                      </a:pPr>
                      <a:r>
                        <a:rPr lang="en">
                          <a:solidFill>
                            <a:schemeClr val="lt1"/>
                          </a:solidFill>
                        </a:rPr>
                        <a:t>17</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43</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90</a:t>
                      </a:r>
                      <a:endParaRPr>
                        <a:solidFill>
                          <a:schemeClr val="lt1"/>
                        </a:solidFill>
                      </a:endParaRPr>
                    </a:p>
                  </a:txBody>
                  <a:tcPr marT="91425" marB="91425" marR="91425" marL="91425"/>
                </a:tc>
              </a:tr>
              <a:tr h="362775">
                <a:tc>
                  <a:txBody>
                    <a:bodyPr/>
                    <a:lstStyle/>
                    <a:p>
                      <a:pPr indent="0" lvl="0" marL="0" rtl="0" algn="ctr">
                        <a:spcBef>
                          <a:spcPts val="0"/>
                        </a:spcBef>
                        <a:spcAft>
                          <a:spcPts val="0"/>
                        </a:spcAft>
                        <a:buNone/>
                      </a:pPr>
                      <a:r>
                        <a:rPr lang="en">
                          <a:solidFill>
                            <a:schemeClr val="lt1"/>
                          </a:solidFill>
                        </a:rPr>
                        <a:t>39</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86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52</a:t>
                      </a:r>
                      <a:endParaRPr>
                        <a:solidFill>
                          <a:schemeClr val="lt1"/>
                        </a:solidFill>
                      </a:endParaRPr>
                    </a:p>
                  </a:txBody>
                  <a:tcPr marT="91425" marB="91425" marR="91425" marL="91425"/>
                </a:tc>
              </a:tr>
            </a:tbl>
          </a:graphicData>
        </a:graphic>
      </p:graphicFrame>
      <p:graphicFrame>
        <p:nvGraphicFramePr>
          <p:cNvPr id="291" name="Google Shape;291;p31"/>
          <p:cNvGraphicFramePr/>
          <p:nvPr/>
        </p:nvGraphicFramePr>
        <p:xfrm>
          <a:off x="1741750" y="3108600"/>
          <a:ext cx="3000000" cy="3000000"/>
        </p:xfrm>
        <a:graphic>
          <a:graphicData uri="http://schemas.openxmlformats.org/drawingml/2006/table">
            <a:tbl>
              <a:tblPr>
                <a:noFill/>
                <a:tableStyleId>{5E1BEAB2-78F9-45E5-81F0-3ACC43F8446F}</a:tableStyleId>
              </a:tblPr>
              <a:tblGrid>
                <a:gridCol w="382850"/>
                <a:gridCol w="382850"/>
                <a:gridCol w="382850"/>
              </a:tblGrid>
              <a:tr h="4170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57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57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292" name="Google Shape;292;p31"/>
          <p:cNvGraphicFramePr/>
          <p:nvPr/>
        </p:nvGraphicFramePr>
        <p:xfrm>
          <a:off x="6368575" y="3108600"/>
          <a:ext cx="3000000" cy="3000000"/>
        </p:xfrm>
        <a:graphic>
          <a:graphicData uri="http://schemas.openxmlformats.org/drawingml/2006/table">
            <a:tbl>
              <a:tblPr>
                <a:noFill/>
                <a:tableStyleId>{5E1BEAB2-78F9-45E5-81F0-3ACC43F8446F}</a:tableStyleId>
              </a:tblPr>
              <a:tblGrid>
                <a:gridCol w="382850"/>
                <a:gridCol w="382850"/>
                <a:gridCol w="382850"/>
                <a:gridCol w="382850"/>
                <a:gridCol w="3828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25</a:t>
                      </a:r>
                      <a:endParaRPr>
                        <a:solidFill>
                          <a:srgbClr val="FF0000"/>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93" name="Google Shape;293;p31"/>
          <p:cNvSpPr/>
          <p:nvPr/>
        </p:nvSpPr>
        <p:spPr>
          <a:xfrm>
            <a:off x="4029075" y="4050500"/>
            <a:ext cx="1596600" cy="2466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35346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Matrices?</a:t>
            </a:r>
            <a:endParaRPr/>
          </a:p>
        </p:txBody>
      </p:sp>
      <p:sp>
        <p:nvSpPr>
          <p:cNvPr id="141" name="Google Shape;141;p14"/>
          <p:cNvSpPr txBox="1"/>
          <p:nvPr>
            <p:ph idx="1" type="body"/>
          </p:nvPr>
        </p:nvSpPr>
        <p:spPr>
          <a:xfrm>
            <a:off x="1136750" y="1145300"/>
            <a:ext cx="7038900" cy="914100"/>
          </a:xfrm>
          <a:prstGeom prst="rect">
            <a:avLst/>
          </a:prstGeom>
        </p:spPr>
        <p:txBody>
          <a:bodyPr anchorCtr="0" anchor="t" bIns="91425" lIns="91425" spcFirstLastPara="1" rIns="91425" wrap="square" tIns="91425">
            <a:noAutofit/>
          </a:bodyPr>
          <a:lstStyle/>
          <a:p>
            <a:pPr indent="-326231" lvl="0" marL="457200" rtl="0" algn="l">
              <a:spcBef>
                <a:spcPts val="0"/>
              </a:spcBef>
              <a:spcAft>
                <a:spcPts val="0"/>
              </a:spcAft>
              <a:buSzPts val="1538"/>
              <a:buChar char="●"/>
            </a:pPr>
            <a:r>
              <a:rPr lang="en" sz="1537"/>
              <a:t>A Matrix is a </a:t>
            </a:r>
            <a:r>
              <a:rPr i="1" lang="en" sz="1537"/>
              <a:t>rectangular array</a:t>
            </a:r>
            <a:r>
              <a:rPr lang="en" sz="1537"/>
              <a:t> of numbers with </a:t>
            </a:r>
            <a:r>
              <a:rPr i="1" lang="en" sz="1537"/>
              <a:t>m </a:t>
            </a:r>
            <a:r>
              <a:rPr lang="en" sz="1537"/>
              <a:t>rows and </a:t>
            </a:r>
            <a:r>
              <a:rPr i="1" lang="en" sz="1537"/>
              <a:t>n </a:t>
            </a:r>
            <a:r>
              <a:rPr lang="en" sz="1537"/>
              <a:t>columns. The dimensions of an array can be </a:t>
            </a:r>
            <a:r>
              <a:rPr lang="en" sz="1537"/>
              <a:t>represented</a:t>
            </a:r>
            <a:r>
              <a:rPr lang="en" sz="1537"/>
              <a:t> by M x N.  This array is treated as a single object.</a:t>
            </a:r>
            <a:endParaRPr sz="1537"/>
          </a:p>
          <a:p>
            <a:pPr indent="0" lvl="0" marL="0" rtl="0" algn="l">
              <a:spcBef>
                <a:spcPts val="1200"/>
              </a:spcBef>
              <a:spcAft>
                <a:spcPts val="1200"/>
              </a:spcAft>
              <a:buSzPts val="605"/>
              <a:buNone/>
            </a:pPr>
            <a:r>
              <a:t/>
            </a:r>
            <a:endParaRPr sz="715"/>
          </a:p>
        </p:txBody>
      </p:sp>
      <p:pic>
        <p:nvPicPr>
          <p:cNvPr id="142" name="Google Shape;142;p14"/>
          <p:cNvPicPr preferRelativeResize="0"/>
          <p:nvPr/>
        </p:nvPicPr>
        <p:blipFill>
          <a:blip r:embed="rId3">
            <a:alphaModFix/>
          </a:blip>
          <a:stretch>
            <a:fillRect/>
          </a:stretch>
        </p:blipFill>
        <p:spPr>
          <a:xfrm>
            <a:off x="1297500" y="2059400"/>
            <a:ext cx="2717000" cy="1130925"/>
          </a:xfrm>
          <a:prstGeom prst="rect">
            <a:avLst/>
          </a:prstGeom>
          <a:noFill/>
          <a:ln>
            <a:noFill/>
          </a:ln>
        </p:spPr>
      </p:pic>
      <p:sp>
        <p:nvSpPr>
          <p:cNvPr id="143" name="Google Shape;143;p14"/>
          <p:cNvSpPr txBox="1"/>
          <p:nvPr/>
        </p:nvSpPr>
        <p:spPr>
          <a:xfrm>
            <a:off x="4801800" y="2059400"/>
            <a:ext cx="353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Ex1: The matrix to the left is a 2x3 matrix, denoted by it’s 2 rows and 3 columns.</a:t>
            </a:r>
            <a:endParaRPr sz="1600">
              <a:solidFill>
                <a:schemeClr val="lt1"/>
              </a:solidFill>
              <a:latin typeface="Lato"/>
              <a:ea typeface="Lato"/>
              <a:cs typeface="Lato"/>
              <a:sym typeface="Lato"/>
            </a:endParaRPr>
          </a:p>
        </p:txBody>
      </p:sp>
      <p:pic>
        <p:nvPicPr>
          <p:cNvPr id="144" name="Google Shape;144;p14"/>
          <p:cNvPicPr preferRelativeResize="0"/>
          <p:nvPr/>
        </p:nvPicPr>
        <p:blipFill>
          <a:blip r:embed="rId4">
            <a:alphaModFix/>
          </a:blip>
          <a:stretch>
            <a:fillRect/>
          </a:stretch>
        </p:blipFill>
        <p:spPr>
          <a:xfrm>
            <a:off x="1297500" y="3545400"/>
            <a:ext cx="1639625" cy="1402500"/>
          </a:xfrm>
          <a:prstGeom prst="rect">
            <a:avLst/>
          </a:prstGeom>
          <a:noFill/>
          <a:ln>
            <a:noFill/>
          </a:ln>
        </p:spPr>
      </p:pic>
      <p:sp>
        <p:nvSpPr>
          <p:cNvPr id="145" name="Google Shape;145;p14"/>
          <p:cNvSpPr txBox="1"/>
          <p:nvPr/>
        </p:nvSpPr>
        <p:spPr>
          <a:xfrm>
            <a:off x="4832100" y="3495175"/>
            <a:ext cx="353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Ex2: The second matrix to the left is a 3x2 matrix, denoted by its 3 rows and 2 columns.</a:t>
            </a:r>
            <a:endParaRPr sz="16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3000"/>
                                        <p:tgtEl>
                                          <p:spTgt spid="14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But...</a:t>
            </a:r>
            <a:endParaRPr/>
          </a:p>
        </p:txBody>
      </p:sp>
      <p:sp>
        <p:nvSpPr>
          <p:cNvPr id="299" name="Google Shape;29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While taking an average of the values within the image matrix is a valid way of detecting edges, there is a better way that involves a more </a:t>
            </a:r>
            <a:r>
              <a:rPr lang="en" sz="1900"/>
              <a:t>precise</a:t>
            </a:r>
            <a:r>
              <a:rPr lang="en" sz="1900"/>
              <a:t> method of finding the shift of intensity in colors in an image. </a:t>
            </a:r>
            <a:endParaRPr sz="1900"/>
          </a:p>
          <a:p>
            <a:pPr indent="-349250" lvl="0" marL="457200" rtl="0" algn="l">
              <a:spcBef>
                <a:spcPts val="0"/>
              </a:spcBef>
              <a:spcAft>
                <a:spcPts val="0"/>
              </a:spcAft>
              <a:buSzPts val="1900"/>
              <a:buChar char="●"/>
            </a:pPr>
            <a:r>
              <a:rPr lang="en" sz="1900"/>
              <a:t>This is where the </a:t>
            </a:r>
            <a:r>
              <a:rPr b="1" i="1" lang="en" sz="1900"/>
              <a:t>Sobel Operator comes into play!</a:t>
            </a:r>
            <a:endParaRPr b="1" i="1" sz="1900"/>
          </a:p>
          <a:p>
            <a:pPr indent="0" lvl="0" marL="0" rtl="0" algn="l">
              <a:spcBef>
                <a:spcPts val="1200"/>
              </a:spcBef>
              <a:spcAft>
                <a:spcPts val="0"/>
              </a:spcAft>
              <a:buNone/>
            </a:pPr>
            <a:r>
              <a:t/>
            </a:r>
            <a:endParaRPr b="1" i="1"/>
          </a:p>
          <a:p>
            <a:pPr indent="0" lvl="0" marL="0" rtl="0" algn="l">
              <a:spcBef>
                <a:spcPts val="1200"/>
              </a:spcBef>
              <a:spcAft>
                <a:spcPts val="12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sobel operator?</a:t>
            </a:r>
            <a:endParaRPr/>
          </a:p>
        </p:txBody>
      </p:sp>
      <p:sp>
        <p:nvSpPr>
          <p:cNvPr id="305" name="Google Shape;30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The Sobel Operator is an approximation of the </a:t>
            </a:r>
            <a:r>
              <a:rPr b="1" i="1" lang="en" sz="1900"/>
              <a:t>derivative</a:t>
            </a:r>
            <a:r>
              <a:rPr lang="en" sz="1900"/>
              <a:t> of an image. Another word for this would be a </a:t>
            </a:r>
            <a:r>
              <a:rPr b="1" i="1" lang="en" sz="1900"/>
              <a:t>discrete derivative</a:t>
            </a:r>
            <a:r>
              <a:rPr lang="en" sz="1900"/>
              <a:t>.</a:t>
            </a:r>
            <a:endParaRPr sz="1900"/>
          </a:p>
          <a:p>
            <a:pPr indent="-349250" lvl="0" marL="457200" rtl="0" algn="l">
              <a:spcBef>
                <a:spcPts val="0"/>
              </a:spcBef>
              <a:spcAft>
                <a:spcPts val="0"/>
              </a:spcAft>
              <a:buSzPts val="1900"/>
              <a:buChar char="●"/>
            </a:pPr>
            <a:r>
              <a:rPr lang="en" sz="1900"/>
              <a:t>It is necessary to take </a:t>
            </a:r>
            <a:r>
              <a:rPr b="1" i="1" lang="en" sz="1900"/>
              <a:t>discrete derivatives </a:t>
            </a:r>
            <a:r>
              <a:rPr lang="en" sz="1900"/>
              <a:t>in both the x and y </a:t>
            </a:r>
            <a:r>
              <a:rPr lang="en" sz="1900"/>
              <a:t>direction</a:t>
            </a:r>
            <a:r>
              <a:rPr lang="en" sz="1900"/>
              <a:t> of the image.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Discrete Derivatives in the X and Y direction</a:t>
            </a:r>
            <a:endParaRPr/>
          </a:p>
        </p:txBody>
      </p:sp>
      <p:sp>
        <p:nvSpPr>
          <p:cNvPr id="311" name="Google Shape;311;p34"/>
          <p:cNvSpPr txBox="1"/>
          <p:nvPr>
            <p:ph idx="1" type="body"/>
          </p:nvPr>
        </p:nvSpPr>
        <p:spPr>
          <a:xfrm>
            <a:off x="1336550" y="10425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find the gradient of our image in the x or y direction we would use the respective 3x3 kernels to do so.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graphicFrame>
        <p:nvGraphicFramePr>
          <p:cNvPr id="312" name="Google Shape;312;p34"/>
          <p:cNvGraphicFramePr/>
          <p:nvPr/>
        </p:nvGraphicFramePr>
        <p:xfrm>
          <a:off x="1808050" y="1839525"/>
          <a:ext cx="3000000" cy="3000000"/>
        </p:xfrm>
        <a:graphic>
          <a:graphicData uri="http://schemas.openxmlformats.org/drawingml/2006/table">
            <a:tbl>
              <a:tblPr>
                <a:noFill/>
                <a:tableStyleId>{5E1BEAB2-78F9-45E5-81F0-3ACC43F8446F}</a:tableStyleId>
              </a:tblPr>
              <a:tblGrid>
                <a:gridCol w="655650"/>
                <a:gridCol w="655650"/>
                <a:gridCol w="655650"/>
              </a:tblGrid>
              <a:tr h="613175">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r>
            </a:tbl>
          </a:graphicData>
        </a:graphic>
      </p:graphicFrame>
      <p:sp>
        <p:nvSpPr>
          <p:cNvPr id="313" name="Google Shape;313;p34"/>
          <p:cNvSpPr txBox="1"/>
          <p:nvPr/>
        </p:nvSpPr>
        <p:spPr>
          <a:xfrm>
            <a:off x="768550" y="2474588"/>
            <a:ext cx="1039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Lato"/>
                <a:ea typeface="Lato"/>
                <a:cs typeface="Lato"/>
                <a:sym typeface="Lato"/>
              </a:rPr>
              <a:t>G</a:t>
            </a:r>
            <a:r>
              <a:rPr baseline="-25000" lang="en" sz="2500">
                <a:solidFill>
                  <a:schemeClr val="lt1"/>
                </a:solidFill>
                <a:latin typeface="Lato"/>
                <a:ea typeface="Lato"/>
                <a:cs typeface="Lato"/>
                <a:sym typeface="Lato"/>
              </a:rPr>
              <a:t>x</a:t>
            </a:r>
            <a:endParaRPr baseline="-25000" sz="2500">
              <a:solidFill>
                <a:schemeClr val="lt1"/>
              </a:solidFill>
              <a:latin typeface="Lato"/>
              <a:ea typeface="Lato"/>
              <a:cs typeface="Lato"/>
              <a:sym typeface="Lato"/>
            </a:endParaRPr>
          </a:p>
        </p:txBody>
      </p:sp>
      <p:graphicFrame>
        <p:nvGraphicFramePr>
          <p:cNvPr id="314" name="Google Shape;314;p34"/>
          <p:cNvGraphicFramePr/>
          <p:nvPr/>
        </p:nvGraphicFramePr>
        <p:xfrm>
          <a:off x="6150275" y="1839525"/>
          <a:ext cx="3000000" cy="3000000"/>
        </p:xfrm>
        <a:graphic>
          <a:graphicData uri="http://schemas.openxmlformats.org/drawingml/2006/table">
            <a:tbl>
              <a:tblPr>
                <a:noFill/>
                <a:tableStyleId>{5E1BEAB2-78F9-45E5-81F0-3ACC43F8446F}</a:tableStyleId>
              </a:tblPr>
              <a:tblGrid>
                <a:gridCol w="655650"/>
                <a:gridCol w="655650"/>
                <a:gridCol w="655650"/>
              </a:tblGrid>
              <a:tr h="613175">
                <a:tc>
                  <a:txBody>
                    <a:bodyPr/>
                    <a:lstStyle/>
                    <a:p>
                      <a:pPr indent="0" lvl="0" marL="0" rtl="0" algn="ctr">
                        <a:spcBef>
                          <a:spcPts val="0"/>
                        </a:spcBef>
                        <a:spcAft>
                          <a:spcPts val="0"/>
                        </a:spcAft>
                        <a:buNone/>
                      </a:pPr>
                      <a:r>
                        <a:rPr lang="en">
                          <a:solidFill>
                            <a:schemeClr val="lt1"/>
                          </a:solidFill>
                          <a:highlight>
                            <a:schemeClr val="dk1"/>
                          </a:highlight>
                        </a:rPr>
                        <a:t>1</a:t>
                      </a:r>
                      <a:endParaRPr>
                        <a:solidFill>
                          <a:schemeClr val="lt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a:solidFill>
                            <a:schemeClr val="lt1"/>
                          </a:solidFill>
                          <a:highlight>
                            <a:schemeClr val="dk1"/>
                          </a:highlight>
                        </a:rPr>
                        <a:t>2</a:t>
                      </a:r>
                      <a:endParaRPr>
                        <a:solidFill>
                          <a:schemeClr val="lt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a:solidFill>
                            <a:schemeClr val="lt1"/>
                          </a:solidFill>
                          <a:highlight>
                            <a:schemeClr val="dk1"/>
                          </a:highlight>
                        </a:rPr>
                        <a:t>1</a:t>
                      </a:r>
                      <a:endParaRPr>
                        <a:solidFill>
                          <a:schemeClr val="lt1"/>
                        </a:solidFill>
                        <a:highlight>
                          <a:schemeClr val="dk1"/>
                        </a:highlight>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highlight>
                            <a:schemeClr val="dk1"/>
                          </a:highlight>
                        </a:rPr>
                        <a:t>0</a:t>
                      </a:r>
                      <a:endParaRPr>
                        <a:solidFill>
                          <a:schemeClr val="lt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a:solidFill>
                            <a:schemeClr val="lt1"/>
                          </a:solidFill>
                          <a:highlight>
                            <a:schemeClr val="dk1"/>
                          </a:highlight>
                        </a:rPr>
                        <a:t>0</a:t>
                      </a:r>
                      <a:endParaRPr>
                        <a:solidFill>
                          <a:schemeClr val="lt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a:solidFill>
                            <a:schemeClr val="lt1"/>
                          </a:solidFill>
                          <a:highlight>
                            <a:schemeClr val="dk1"/>
                          </a:highlight>
                        </a:rPr>
                        <a:t>0</a:t>
                      </a:r>
                      <a:endParaRPr>
                        <a:solidFill>
                          <a:schemeClr val="lt1"/>
                        </a:solidFill>
                        <a:highlight>
                          <a:schemeClr val="dk1"/>
                        </a:highlight>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highlight>
                            <a:schemeClr val="dk1"/>
                          </a:highlight>
                        </a:rPr>
                        <a:t>-1</a:t>
                      </a:r>
                      <a:endParaRPr>
                        <a:solidFill>
                          <a:schemeClr val="lt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a:solidFill>
                            <a:schemeClr val="lt1"/>
                          </a:solidFill>
                          <a:highlight>
                            <a:schemeClr val="dk1"/>
                          </a:highlight>
                        </a:rPr>
                        <a:t>-2</a:t>
                      </a:r>
                      <a:endParaRPr>
                        <a:solidFill>
                          <a:schemeClr val="lt1"/>
                        </a:solidFill>
                        <a:highlight>
                          <a:schemeClr val="dk1"/>
                        </a:highlight>
                      </a:endParaRPr>
                    </a:p>
                  </a:txBody>
                  <a:tcPr marT="91425" marB="91425" marR="91425" marL="91425"/>
                </a:tc>
                <a:tc>
                  <a:txBody>
                    <a:bodyPr/>
                    <a:lstStyle/>
                    <a:p>
                      <a:pPr indent="0" lvl="0" marL="0" rtl="0" algn="ctr">
                        <a:spcBef>
                          <a:spcPts val="0"/>
                        </a:spcBef>
                        <a:spcAft>
                          <a:spcPts val="0"/>
                        </a:spcAft>
                        <a:buNone/>
                      </a:pPr>
                      <a:r>
                        <a:rPr lang="en">
                          <a:solidFill>
                            <a:schemeClr val="lt1"/>
                          </a:solidFill>
                          <a:highlight>
                            <a:schemeClr val="dk1"/>
                          </a:highlight>
                        </a:rPr>
                        <a:t>-1</a:t>
                      </a:r>
                      <a:endParaRPr>
                        <a:solidFill>
                          <a:schemeClr val="lt1"/>
                        </a:solidFill>
                        <a:highlight>
                          <a:schemeClr val="dk1"/>
                        </a:highlight>
                      </a:endParaRPr>
                    </a:p>
                  </a:txBody>
                  <a:tcPr marT="91425" marB="91425" marR="91425" marL="91425"/>
                </a:tc>
              </a:tr>
            </a:tbl>
          </a:graphicData>
        </a:graphic>
      </p:graphicFrame>
      <p:sp>
        <p:nvSpPr>
          <p:cNvPr id="315" name="Google Shape;315;p34"/>
          <p:cNvSpPr txBox="1"/>
          <p:nvPr/>
        </p:nvSpPr>
        <p:spPr>
          <a:xfrm>
            <a:off x="5410800" y="2474588"/>
            <a:ext cx="1039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Lato"/>
                <a:ea typeface="Lato"/>
                <a:cs typeface="Lato"/>
                <a:sym typeface="Lato"/>
              </a:rPr>
              <a:t>G</a:t>
            </a:r>
            <a:r>
              <a:rPr baseline="-25000" lang="en" sz="2500">
                <a:solidFill>
                  <a:schemeClr val="lt1"/>
                </a:solidFill>
                <a:latin typeface="Lato"/>
                <a:ea typeface="Lato"/>
                <a:cs typeface="Lato"/>
                <a:sym typeface="Lato"/>
              </a:rPr>
              <a:t>y</a:t>
            </a:r>
            <a:endParaRPr baseline="-25000" sz="2500">
              <a:solidFill>
                <a:schemeClr val="lt1"/>
              </a:solidFill>
              <a:latin typeface="Lato"/>
              <a:ea typeface="Lato"/>
              <a:cs typeface="Lato"/>
              <a:sym typeface="Lato"/>
            </a:endParaRPr>
          </a:p>
          <a:p>
            <a:pPr indent="0" lvl="0" marL="0" rtl="0" algn="l">
              <a:spcBef>
                <a:spcPts val="0"/>
              </a:spcBef>
              <a:spcAft>
                <a:spcPts val="0"/>
              </a:spcAft>
              <a:buNone/>
            </a:pPr>
            <a:r>
              <a:t/>
            </a:r>
            <a:endParaRPr baseline="-25000" sz="2500">
              <a:solidFill>
                <a:schemeClr val="lt1"/>
              </a:solidFill>
              <a:latin typeface="Lato"/>
              <a:ea typeface="Lato"/>
              <a:cs typeface="Lato"/>
              <a:sym typeface="Lato"/>
            </a:endParaRPr>
          </a:p>
        </p:txBody>
      </p:sp>
      <p:sp>
        <p:nvSpPr>
          <p:cNvPr id="316" name="Google Shape;316;p34"/>
          <p:cNvSpPr txBox="1"/>
          <p:nvPr/>
        </p:nvSpPr>
        <p:spPr>
          <a:xfrm>
            <a:off x="1628775" y="4125525"/>
            <a:ext cx="648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These </a:t>
            </a:r>
            <a:r>
              <a:rPr lang="en">
                <a:solidFill>
                  <a:schemeClr val="lt1"/>
                </a:solidFill>
                <a:latin typeface="Lato"/>
                <a:ea typeface="Lato"/>
                <a:cs typeface="Lato"/>
                <a:sym typeface="Lato"/>
              </a:rPr>
              <a:t>specific</a:t>
            </a:r>
            <a:r>
              <a:rPr lang="en">
                <a:solidFill>
                  <a:schemeClr val="lt1"/>
                </a:solidFill>
                <a:latin typeface="Lato"/>
                <a:ea typeface="Lato"/>
                <a:cs typeface="Lato"/>
                <a:sym typeface="Lato"/>
              </a:rPr>
              <a:t> numbers are chosen in order to find the gradient of change in the image to detect and edge. The zeroes in the middle are useful for detecting vertical or horizontal lines in the x or y direction respectively</a:t>
            </a:r>
            <a:endParaRPr>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322" name="Google Shape;32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Just like before, we will </a:t>
            </a:r>
            <a:r>
              <a:rPr lang="en" sz="1700"/>
              <a:t>iterate over the entire image using our 3 x 3 kernel.</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graphicFrame>
        <p:nvGraphicFramePr>
          <p:cNvPr id="328" name="Google Shape;328;p36"/>
          <p:cNvGraphicFramePr/>
          <p:nvPr/>
        </p:nvGraphicFramePr>
        <p:xfrm>
          <a:off x="1297500" y="1154500"/>
          <a:ext cx="3000000" cy="3000000"/>
        </p:xfrm>
        <a:graphic>
          <a:graphicData uri="http://schemas.openxmlformats.org/drawingml/2006/table">
            <a:tbl>
              <a:tblPr>
                <a:noFill/>
                <a:tableStyleId>{5E1BEAB2-78F9-45E5-81F0-3ACC43F8446F}</a:tableStyleId>
              </a:tblPr>
              <a:tblGrid>
                <a:gridCol w="522150"/>
                <a:gridCol w="522150"/>
                <a:gridCol w="522150"/>
                <a:gridCol w="522150"/>
              </a:tblGrid>
              <a:tr h="609575">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bl>
          </a:graphicData>
        </a:graphic>
      </p:graphicFrame>
      <p:sp>
        <p:nvSpPr>
          <p:cNvPr id="329" name="Google Shape;329;p36"/>
          <p:cNvSpPr txBox="1"/>
          <p:nvPr/>
        </p:nvSpPr>
        <p:spPr>
          <a:xfrm>
            <a:off x="4425550" y="1178725"/>
            <a:ext cx="3707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What we have to our left is an edge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However, computer doesn’t know that</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We can apply the sobel operator in the X direction </a:t>
            </a:r>
            <a:endParaRPr>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Sobel Operator in X Direction</a:t>
            </a:r>
            <a:endParaRPr/>
          </a:p>
        </p:txBody>
      </p:sp>
      <p:graphicFrame>
        <p:nvGraphicFramePr>
          <p:cNvPr id="335" name="Google Shape;335;p37"/>
          <p:cNvGraphicFramePr/>
          <p:nvPr/>
        </p:nvGraphicFramePr>
        <p:xfrm>
          <a:off x="1243925" y="1307850"/>
          <a:ext cx="3000000" cy="3000000"/>
        </p:xfrm>
        <a:graphic>
          <a:graphicData uri="http://schemas.openxmlformats.org/drawingml/2006/table">
            <a:tbl>
              <a:tblPr>
                <a:noFill/>
                <a:tableStyleId>{5E1BEAB2-78F9-45E5-81F0-3ACC43F8446F}</a:tableStyleId>
              </a:tblPr>
              <a:tblGrid>
                <a:gridCol w="522150"/>
                <a:gridCol w="522150"/>
                <a:gridCol w="522150"/>
                <a:gridCol w="522150"/>
              </a:tblGrid>
              <a:tr h="609575">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p>
                      <a:pPr indent="0" lvl="0" marL="0" rtl="0" algn="ctr">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solidFill>
                          <a:schemeClr val="lt1"/>
                        </a:solidFill>
                      </a:endParaRPr>
                    </a:p>
                  </a:txBody>
                  <a:tcPr marT="91425" marB="91425" marR="91425" marL="91425"/>
                </a:tc>
              </a:tr>
            </a:tbl>
          </a:graphicData>
        </a:graphic>
      </p:graphicFrame>
      <p:graphicFrame>
        <p:nvGraphicFramePr>
          <p:cNvPr id="336" name="Google Shape;336;p37"/>
          <p:cNvGraphicFramePr/>
          <p:nvPr/>
        </p:nvGraphicFramePr>
        <p:xfrm>
          <a:off x="3833475" y="1850250"/>
          <a:ext cx="3000000" cy="3000000"/>
        </p:xfrm>
        <a:graphic>
          <a:graphicData uri="http://schemas.openxmlformats.org/drawingml/2006/table">
            <a:tbl>
              <a:tblPr>
                <a:noFill/>
                <a:tableStyleId>{5E1BEAB2-78F9-45E5-81F0-3ACC43F8446F}</a:tableStyleId>
              </a:tblPr>
              <a:tblGrid>
                <a:gridCol w="655650"/>
                <a:gridCol w="655650"/>
                <a:gridCol w="655650"/>
              </a:tblGrid>
              <a:tr h="613175">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r>
            </a:tbl>
          </a:graphicData>
        </a:graphic>
      </p:graphicFrame>
      <p:graphicFrame>
        <p:nvGraphicFramePr>
          <p:cNvPr id="337" name="Google Shape;337;p37"/>
          <p:cNvGraphicFramePr/>
          <p:nvPr/>
        </p:nvGraphicFramePr>
        <p:xfrm>
          <a:off x="1243925" y="1307850"/>
          <a:ext cx="3000000" cy="3000000"/>
        </p:xfrm>
        <a:graphic>
          <a:graphicData uri="http://schemas.openxmlformats.org/drawingml/2006/table">
            <a:tbl>
              <a:tblPr>
                <a:noFill/>
                <a:tableStyleId>{5E1BEAB2-78F9-45E5-81F0-3ACC43F8446F}</a:tableStyleId>
              </a:tblPr>
              <a:tblGrid>
                <a:gridCol w="522150"/>
                <a:gridCol w="522150"/>
                <a:gridCol w="522150"/>
              </a:tblGrid>
              <a:tr h="55702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291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291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338" name="Google Shape;338;p37"/>
          <p:cNvSpPr/>
          <p:nvPr/>
        </p:nvSpPr>
        <p:spPr>
          <a:xfrm>
            <a:off x="3411550" y="2723507"/>
            <a:ext cx="342900" cy="353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339" name="Google Shape;339;p37"/>
          <p:cNvSpPr/>
          <p:nvPr/>
        </p:nvSpPr>
        <p:spPr>
          <a:xfrm>
            <a:off x="6301374" y="2859850"/>
            <a:ext cx="611099"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
        <p:nvSpPr>
          <p:cNvPr id="340" name="Google Shape;340;p37"/>
          <p:cNvSpPr txBox="1"/>
          <p:nvPr/>
        </p:nvSpPr>
        <p:spPr>
          <a:xfrm>
            <a:off x="5625700" y="4296975"/>
            <a:ext cx="25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Cont. on next page...</a:t>
            </a:r>
            <a:endParaRPr>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Sobel Operator in X Direction cont.</a:t>
            </a:r>
            <a:endParaRPr/>
          </a:p>
          <a:p>
            <a:pPr indent="0" lvl="0" marL="0" rtl="0" algn="l">
              <a:spcBef>
                <a:spcPts val="0"/>
              </a:spcBef>
              <a:spcAft>
                <a:spcPts val="0"/>
              </a:spcAft>
              <a:buNone/>
            </a:pPr>
            <a:r>
              <a:t/>
            </a:r>
            <a:endParaRPr/>
          </a:p>
        </p:txBody>
      </p:sp>
      <p:sp>
        <p:nvSpPr>
          <p:cNvPr id="346" name="Google Shape;346;p38"/>
          <p:cNvSpPr txBox="1"/>
          <p:nvPr>
            <p:ph idx="1" type="body"/>
          </p:nvPr>
        </p:nvSpPr>
        <p:spPr>
          <a:xfrm>
            <a:off x="1297500" y="1589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(50 x -1) + (50 x 0) + ( 100 x 1) +</a:t>
            </a:r>
            <a:r>
              <a:rPr lang="en" sz="1600"/>
              <a:t>(50 x -2) + (50 x 0) + ( 100 x 2) + (50 x -1) + (50 x 0) + ( 100 x 1)</a:t>
            </a:r>
            <a:endParaRPr sz="1600"/>
          </a:p>
          <a:p>
            <a:pPr indent="-330200" lvl="0" marL="457200" rtl="0" algn="l">
              <a:spcBef>
                <a:spcPts val="1200"/>
              </a:spcBef>
              <a:spcAft>
                <a:spcPts val="0"/>
              </a:spcAft>
              <a:buSzPts val="1600"/>
              <a:buChar char="●"/>
            </a:pPr>
            <a:r>
              <a:rPr lang="en" sz="1600"/>
              <a:t>We sum this up and we get 200 for our gradient in the X direction, meaning that there is a great change in color.</a:t>
            </a:r>
            <a:endParaRPr sz="1600"/>
          </a:p>
          <a:p>
            <a:pPr indent="-330200" lvl="0" marL="457200" rtl="0" algn="l">
              <a:spcBef>
                <a:spcPts val="0"/>
              </a:spcBef>
              <a:spcAft>
                <a:spcPts val="0"/>
              </a:spcAft>
              <a:buSzPts val="1600"/>
              <a:buChar char="●"/>
            </a:pPr>
            <a:r>
              <a:rPr lang="en" sz="1600"/>
              <a:t>We keep running the 3x3 kernel on the image, using the same principles as before for edges.</a:t>
            </a:r>
            <a:endParaRPr sz="1600"/>
          </a:p>
          <a:p>
            <a:pPr indent="0" lvl="0" marL="0" rtl="0" algn="l">
              <a:spcBef>
                <a:spcPts val="1200"/>
              </a:spcBef>
              <a:spcAft>
                <a:spcPts val="120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values we get and what they mean</a:t>
            </a:r>
            <a:endParaRPr/>
          </a:p>
        </p:txBody>
      </p:sp>
      <p:sp>
        <p:nvSpPr>
          <p:cNvPr id="352" name="Google Shape;352;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Let's</a:t>
            </a:r>
            <a:r>
              <a:rPr lang="en" sz="1900"/>
              <a:t> say we applied the sobel operator on a part of an image that is all the same color, therefore it would </a:t>
            </a:r>
            <a:r>
              <a:rPr lang="en" sz="1900"/>
              <a:t>have</a:t>
            </a:r>
            <a:r>
              <a:rPr lang="en" sz="1900"/>
              <a:t> the same value </a:t>
            </a:r>
            <a:r>
              <a:rPr lang="en" sz="1900"/>
              <a:t>throughout</a:t>
            </a:r>
            <a:r>
              <a:rPr lang="en" sz="1900"/>
              <a:t>.</a:t>
            </a:r>
            <a:endParaRPr sz="1900"/>
          </a:p>
          <a:p>
            <a:pPr indent="-349250" lvl="0" marL="457200" rtl="0" algn="l">
              <a:spcBef>
                <a:spcPts val="0"/>
              </a:spcBef>
              <a:spcAft>
                <a:spcPts val="0"/>
              </a:spcAft>
              <a:buSzPts val="1900"/>
              <a:buChar char="●"/>
            </a:pPr>
            <a:r>
              <a:rPr lang="en" sz="1900"/>
              <a:t>We would get a value of zero meaning that there is no change in value.</a:t>
            </a:r>
            <a:endParaRPr sz="1900"/>
          </a:p>
          <a:p>
            <a:pPr indent="-349250" lvl="0" marL="457200" rtl="0" algn="l">
              <a:spcBef>
                <a:spcPts val="0"/>
              </a:spcBef>
              <a:spcAft>
                <a:spcPts val="0"/>
              </a:spcAft>
              <a:buSzPts val="1900"/>
              <a:buChar char="●"/>
            </a:pPr>
            <a:r>
              <a:rPr lang="en" sz="1900"/>
              <a:t>I’ll get to what we do to normalize negative values..</a:t>
            </a:r>
            <a:endParaRPr sz="1900"/>
          </a:p>
          <a:p>
            <a:pPr indent="-349250" lvl="0" marL="457200" rtl="0" algn="l">
              <a:spcBef>
                <a:spcPts val="0"/>
              </a:spcBef>
              <a:spcAft>
                <a:spcPts val="0"/>
              </a:spcAft>
              <a:buSzPts val="1900"/>
              <a:buChar char="●"/>
            </a:pPr>
            <a:r>
              <a:rPr lang="en" sz="1900"/>
              <a:t>Next we apply the sobel operator in </a:t>
            </a:r>
            <a:r>
              <a:rPr lang="en" sz="1900"/>
              <a:t>the</a:t>
            </a:r>
            <a:r>
              <a:rPr lang="en" sz="1900"/>
              <a:t> Y direction</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Sobel Operator in Y Direction</a:t>
            </a:r>
            <a:endParaRPr/>
          </a:p>
        </p:txBody>
      </p:sp>
      <p:graphicFrame>
        <p:nvGraphicFramePr>
          <p:cNvPr id="358" name="Google Shape;358;p40"/>
          <p:cNvGraphicFramePr/>
          <p:nvPr/>
        </p:nvGraphicFramePr>
        <p:xfrm>
          <a:off x="1243925" y="1829113"/>
          <a:ext cx="3000000" cy="3000000"/>
        </p:xfrm>
        <a:graphic>
          <a:graphicData uri="http://schemas.openxmlformats.org/drawingml/2006/table">
            <a:tbl>
              <a:tblPr>
                <a:noFill/>
                <a:tableStyleId>{5E1BEAB2-78F9-45E5-81F0-3ACC43F8446F}</a:tableStyleId>
              </a:tblPr>
              <a:tblGrid>
                <a:gridCol w="522150"/>
                <a:gridCol w="522150"/>
                <a:gridCol w="522150"/>
                <a:gridCol w="522150"/>
              </a:tblGrid>
              <a:tr h="557025">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100</a:t>
                      </a:r>
                      <a:endParaRPr/>
                    </a:p>
                  </a:txBody>
                  <a:tcPr marT="91425" marB="91425" marR="91425" marL="91425"/>
                </a:tc>
              </a:tr>
            </a:tbl>
          </a:graphicData>
        </a:graphic>
      </p:graphicFrame>
      <p:graphicFrame>
        <p:nvGraphicFramePr>
          <p:cNvPr id="359" name="Google Shape;359;p40"/>
          <p:cNvGraphicFramePr/>
          <p:nvPr/>
        </p:nvGraphicFramePr>
        <p:xfrm>
          <a:off x="3833475" y="1850250"/>
          <a:ext cx="3000000" cy="3000000"/>
        </p:xfrm>
        <a:graphic>
          <a:graphicData uri="http://schemas.openxmlformats.org/drawingml/2006/table">
            <a:tbl>
              <a:tblPr>
                <a:noFill/>
                <a:tableStyleId>{5E1BEAB2-78F9-45E5-81F0-3ACC43F8446F}</a:tableStyleId>
              </a:tblPr>
              <a:tblGrid>
                <a:gridCol w="655650"/>
                <a:gridCol w="655650"/>
                <a:gridCol w="655650"/>
              </a:tblGrid>
              <a:tr h="613175">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r>
              <a:tr h="613175">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t>
                      </a:r>
                      <a:r>
                        <a:rPr lang="en">
                          <a:solidFill>
                            <a:schemeClr val="lt1"/>
                          </a:solidFill>
                        </a:rPr>
                        <a:t>1</a:t>
                      </a:r>
                      <a:endParaRPr>
                        <a:solidFill>
                          <a:schemeClr val="lt1"/>
                        </a:solidFill>
                      </a:endParaRPr>
                    </a:p>
                  </a:txBody>
                  <a:tcPr marT="91425" marB="91425" marR="91425" marL="91425"/>
                </a:tc>
              </a:tr>
            </a:tbl>
          </a:graphicData>
        </a:graphic>
      </p:graphicFrame>
      <p:graphicFrame>
        <p:nvGraphicFramePr>
          <p:cNvPr id="360" name="Google Shape;360;p40"/>
          <p:cNvGraphicFramePr/>
          <p:nvPr/>
        </p:nvGraphicFramePr>
        <p:xfrm>
          <a:off x="1243925" y="1829113"/>
          <a:ext cx="3000000" cy="3000000"/>
        </p:xfrm>
        <a:graphic>
          <a:graphicData uri="http://schemas.openxmlformats.org/drawingml/2006/table">
            <a:tbl>
              <a:tblPr>
                <a:noFill/>
                <a:tableStyleId>{5E1BEAB2-78F9-45E5-81F0-3ACC43F8446F}</a:tableStyleId>
              </a:tblPr>
              <a:tblGrid>
                <a:gridCol w="522150"/>
                <a:gridCol w="522150"/>
                <a:gridCol w="522150"/>
              </a:tblGrid>
              <a:tr h="4769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769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rgbClr val="FF0000"/>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476975">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361" name="Google Shape;361;p40"/>
          <p:cNvSpPr/>
          <p:nvPr/>
        </p:nvSpPr>
        <p:spPr>
          <a:xfrm>
            <a:off x="3411550" y="2723507"/>
            <a:ext cx="342900" cy="353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362" name="Google Shape;362;p40"/>
          <p:cNvSpPr/>
          <p:nvPr/>
        </p:nvSpPr>
        <p:spPr>
          <a:xfrm>
            <a:off x="6301374" y="2859850"/>
            <a:ext cx="611099"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
        <p:nvSpPr>
          <p:cNvPr id="363" name="Google Shape;363;p40"/>
          <p:cNvSpPr txBox="1"/>
          <p:nvPr/>
        </p:nvSpPr>
        <p:spPr>
          <a:xfrm>
            <a:off x="5625700" y="4296975"/>
            <a:ext cx="25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Cont. on next page...</a:t>
            </a:r>
            <a:endParaRPr>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Sobel Operator in Y Direction cont.</a:t>
            </a:r>
            <a:endParaRPr/>
          </a:p>
          <a:p>
            <a:pPr indent="0" lvl="0" marL="0" rtl="0" algn="l">
              <a:spcBef>
                <a:spcPts val="0"/>
              </a:spcBef>
              <a:spcAft>
                <a:spcPts val="0"/>
              </a:spcAft>
              <a:buNone/>
            </a:pPr>
            <a:r>
              <a:t/>
            </a:r>
            <a:endParaRPr/>
          </a:p>
        </p:txBody>
      </p:sp>
      <p:sp>
        <p:nvSpPr>
          <p:cNvPr id="369" name="Google Shape;369;p41"/>
          <p:cNvSpPr txBox="1"/>
          <p:nvPr>
            <p:ph idx="1" type="body"/>
          </p:nvPr>
        </p:nvSpPr>
        <p:spPr>
          <a:xfrm>
            <a:off x="1297500" y="1589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(50 x 1) + (50 x 2) + ( 50 x 1) +(50 x 0) + (50 x 0) + (50 x 0) + (100 x -1) + (100 x -2) + ( 100 x -1)</a:t>
            </a:r>
            <a:endParaRPr sz="1600"/>
          </a:p>
          <a:p>
            <a:pPr indent="-330200" lvl="0" marL="457200" rtl="0" algn="l">
              <a:spcBef>
                <a:spcPts val="1200"/>
              </a:spcBef>
              <a:spcAft>
                <a:spcPts val="0"/>
              </a:spcAft>
              <a:buSzPts val="1600"/>
              <a:buChar char="●"/>
            </a:pPr>
            <a:r>
              <a:rPr lang="en" sz="1600"/>
              <a:t>We sum this up and we get -200 for our gradient in the Y direction, </a:t>
            </a:r>
            <a:endParaRPr sz="1600"/>
          </a:p>
          <a:p>
            <a:pPr indent="-330200" lvl="0" marL="457200" rtl="0" algn="l">
              <a:spcBef>
                <a:spcPts val="0"/>
              </a:spcBef>
              <a:spcAft>
                <a:spcPts val="0"/>
              </a:spcAft>
              <a:buSzPts val="1600"/>
              <a:buChar char="●"/>
            </a:pPr>
            <a:r>
              <a:rPr lang="en" sz="1600"/>
              <a:t>We keep running the 3x3 kernel on the image, using the same principles as before for edges.</a:t>
            </a:r>
            <a:endParaRPr sz="1600"/>
          </a:p>
          <a:p>
            <a:pPr indent="0" lvl="0" marL="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what operations can we perform on matrices?</a:t>
            </a:r>
            <a:endParaRPr/>
          </a:p>
        </p:txBody>
      </p:sp>
      <p:pic>
        <p:nvPicPr>
          <p:cNvPr id="151" name="Google Shape;151;p15"/>
          <p:cNvPicPr preferRelativeResize="0"/>
          <p:nvPr/>
        </p:nvPicPr>
        <p:blipFill>
          <a:blip r:embed="rId3">
            <a:alphaModFix/>
          </a:blip>
          <a:stretch>
            <a:fillRect/>
          </a:stretch>
        </p:blipFill>
        <p:spPr>
          <a:xfrm>
            <a:off x="0" y="2733675"/>
            <a:ext cx="4762500" cy="2409825"/>
          </a:xfrm>
          <a:prstGeom prst="rect">
            <a:avLst/>
          </a:prstGeom>
          <a:noFill/>
          <a:ln>
            <a:noFill/>
          </a:ln>
        </p:spPr>
      </p:pic>
      <p:pic>
        <p:nvPicPr>
          <p:cNvPr id="152" name="Google Shape;152;p15"/>
          <p:cNvPicPr preferRelativeResize="0"/>
          <p:nvPr/>
        </p:nvPicPr>
        <p:blipFill>
          <a:blip r:embed="rId4">
            <a:alphaModFix/>
          </a:blip>
          <a:stretch>
            <a:fillRect/>
          </a:stretch>
        </p:blipFill>
        <p:spPr>
          <a:xfrm>
            <a:off x="4762495" y="3011100"/>
            <a:ext cx="3676656" cy="2068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 and Final Step</a:t>
            </a:r>
            <a:endParaRPr/>
          </a:p>
        </p:txBody>
      </p:sp>
      <p:sp>
        <p:nvSpPr>
          <p:cNvPr id="375" name="Google Shape;375;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purpose of doing all of this was to obtain a gray-scale image that we can perform edge detection on, since it is much easier to apply sobel-edge detection to gray-scale images as opposed to colored images.</a:t>
            </a:r>
            <a:endParaRPr/>
          </a:p>
          <a:p>
            <a:pPr indent="-311150" lvl="0" marL="457200" rtl="0" algn="l">
              <a:spcBef>
                <a:spcPts val="0"/>
              </a:spcBef>
              <a:spcAft>
                <a:spcPts val="0"/>
              </a:spcAft>
              <a:buSzPts val="1300"/>
              <a:buChar char="●"/>
            </a:pPr>
            <a:r>
              <a:rPr lang="en"/>
              <a:t>We will then take the magnitude of these two gradient values and find the magnitude of these values </a:t>
            </a:r>
            <a:endParaRPr/>
          </a:p>
          <a:p>
            <a:pPr indent="-311150" lvl="0" marL="457200" rtl="0" algn="l">
              <a:spcBef>
                <a:spcPts val="0"/>
              </a:spcBef>
              <a:spcAft>
                <a:spcPts val="0"/>
              </a:spcAft>
              <a:buSzPts val="1300"/>
              <a:buChar char="●"/>
            </a:pPr>
            <a:r>
              <a:rPr lang="en"/>
              <a:t>Similar to finding the long side of a right triangle using the </a:t>
            </a:r>
            <a:r>
              <a:rPr lang="en"/>
              <a:t>pythagorean</a:t>
            </a:r>
            <a:r>
              <a:rPr lang="en"/>
              <a:t> theorem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Equation to find the Magnitude of the Gradient in the X and Y direction</a:t>
            </a:r>
            <a:endParaRPr/>
          </a:p>
        </p:txBody>
      </p:sp>
      <p:sp>
        <p:nvSpPr>
          <p:cNvPr id="381" name="Google Shape;381;p43"/>
          <p:cNvSpPr txBox="1"/>
          <p:nvPr>
            <p:ph idx="1" type="body"/>
          </p:nvPr>
        </p:nvSpPr>
        <p:spPr>
          <a:xfrm>
            <a:off x="1297500" y="156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100"/>
              <a:t>G = √(Gₓ)²+(Gᵧ)²</a:t>
            </a:r>
            <a:endParaRPr sz="3100"/>
          </a:p>
        </p:txBody>
      </p:sp>
      <p:sp>
        <p:nvSpPr>
          <p:cNvPr id="382" name="Google Shape;382;p43"/>
          <p:cNvSpPr txBox="1"/>
          <p:nvPr/>
        </p:nvSpPr>
        <p:spPr>
          <a:xfrm>
            <a:off x="1297500" y="2571750"/>
            <a:ext cx="7038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Taking the magnitude is necessary in order to get rid of any negative symbols.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As stated before, a value of 0 will indicate a constant color</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G will tell us how large our gradient is at a specific location</a:t>
            </a:r>
            <a:endParaRPr>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Calculating the angle of an edge</a:t>
            </a:r>
            <a:endParaRPr/>
          </a:p>
        </p:txBody>
      </p:sp>
      <p:sp>
        <p:nvSpPr>
          <p:cNvPr id="388" name="Google Shape;388;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Now that we have the gradient of the edge, we can use it to calculate the angle of the edge.</a:t>
            </a:r>
            <a:endParaRPr sz="2000"/>
          </a:p>
          <a:p>
            <a:pPr indent="-355600" lvl="0" marL="457200" rtl="0" algn="l">
              <a:spcBef>
                <a:spcPts val="0"/>
              </a:spcBef>
              <a:spcAft>
                <a:spcPts val="0"/>
              </a:spcAft>
              <a:buSzPts val="2000"/>
              <a:buChar char="●"/>
            </a:pPr>
            <a:r>
              <a:rPr lang="en" sz="2000"/>
              <a:t>Given by using:</a:t>
            </a:r>
            <a:endParaRPr sz="2000"/>
          </a:p>
          <a:p>
            <a:pPr indent="0" lvl="0" marL="457200" rtl="0" algn="l">
              <a:spcBef>
                <a:spcPts val="1200"/>
              </a:spcBef>
              <a:spcAft>
                <a:spcPts val="0"/>
              </a:spcAft>
              <a:buNone/>
            </a:pPr>
            <a:r>
              <a:rPr lang="en" sz="2000"/>
              <a:t>Arctan ( G</a:t>
            </a:r>
            <a:r>
              <a:rPr baseline="-25000" lang="en" sz="2000"/>
              <a:t>y</a:t>
            </a:r>
            <a:r>
              <a:rPr lang="en" sz="2000"/>
              <a:t>/G</a:t>
            </a:r>
            <a:r>
              <a:rPr baseline="-25000" lang="en" sz="2000"/>
              <a:t>x</a:t>
            </a:r>
            <a:r>
              <a:rPr lang="en" sz="2000"/>
              <a:t>)</a:t>
            </a:r>
            <a:endParaRPr sz="2000"/>
          </a:p>
          <a:p>
            <a:pPr indent="-355600" lvl="0" marL="457200" rtl="0" algn="l">
              <a:spcBef>
                <a:spcPts val="1200"/>
              </a:spcBef>
              <a:spcAft>
                <a:spcPts val="0"/>
              </a:spcAft>
              <a:buSzPts val="2000"/>
              <a:buChar char="●"/>
            </a:pPr>
            <a:r>
              <a:rPr lang="en" sz="2000"/>
              <a:t>This value will tell you the orientation of your edge in radians or degrees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and Important Information on the Sobel Operator</a:t>
            </a:r>
            <a:endParaRPr/>
          </a:p>
        </p:txBody>
      </p:sp>
      <p:sp>
        <p:nvSpPr>
          <p:cNvPr id="394" name="Google Shape;394;p4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As stated before, this will only work on grayscale images</a:t>
            </a:r>
            <a:endParaRPr sz="1600"/>
          </a:p>
          <a:p>
            <a:pPr indent="-330200" lvl="0" marL="457200" rtl="0" algn="l">
              <a:spcBef>
                <a:spcPts val="0"/>
              </a:spcBef>
              <a:spcAft>
                <a:spcPts val="0"/>
              </a:spcAft>
              <a:buSzPts val="1600"/>
              <a:buChar char="●"/>
            </a:pPr>
            <a:r>
              <a:rPr lang="en" sz="1600"/>
              <a:t>The image also needs to be free of noise in order for the sobel operator to not pick up the noise as an edge. Example of a noisy image:</a:t>
            </a:r>
            <a:endParaRPr sz="1600"/>
          </a:p>
          <a:p>
            <a:pPr indent="0" lvl="0" marL="457200" rtl="0" algn="l">
              <a:spcBef>
                <a:spcPts val="1200"/>
              </a:spcBef>
              <a:spcAft>
                <a:spcPts val="1200"/>
              </a:spcAft>
              <a:buNone/>
            </a:pPr>
            <a:r>
              <a:t/>
            </a:r>
            <a:endParaRPr sz="1600"/>
          </a:p>
        </p:txBody>
      </p:sp>
      <p:pic>
        <p:nvPicPr>
          <p:cNvPr id="395" name="Google Shape;395;p45"/>
          <p:cNvPicPr preferRelativeResize="0"/>
          <p:nvPr/>
        </p:nvPicPr>
        <p:blipFill>
          <a:blip r:embed="rId3">
            <a:alphaModFix/>
          </a:blip>
          <a:stretch>
            <a:fillRect/>
          </a:stretch>
        </p:blipFill>
        <p:spPr>
          <a:xfrm>
            <a:off x="1864655" y="2571750"/>
            <a:ext cx="2550176" cy="19087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and Important Information on the Sobel Operator</a:t>
            </a:r>
            <a:endParaRPr/>
          </a:p>
        </p:txBody>
      </p:sp>
      <p:sp>
        <p:nvSpPr>
          <p:cNvPr id="401" name="Google Shape;401;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If we do have a noisy image, then a</a:t>
            </a:r>
            <a:r>
              <a:rPr b="1" i="1" lang="en" sz="2000"/>
              <a:t> </a:t>
            </a:r>
            <a:r>
              <a:rPr b="1" i="1" lang="en" sz="2000"/>
              <a:t>gaussian</a:t>
            </a:r>
            <a:r>
              <a:rPr b="1" i="1" lang="en" sz="2000"/>
              <a:t> filter</a:t>
            </a:r>
            <a:r>
              <a:rPr lang="en" sz="2000"/>
              <a:t> must be applied before any processing is done on the image.</a:t>
            </a:r>
            <a:endParaRPr sz="2000"/>
          </a:p>
          <a:p>
            <a:pPr indent="-355600" lvl="0" marL="457200" rtl="0" algn="l">
              <a:spcBef>
                <a:spcPts val="0"/>
              </a:spcBef>
              <a:spcAft>
                <a:spcPts val="0"/>
              </a:spcAft>
              <a:buSzPts val="2000"/>
              <a:buChar char="●"/>
            </a:pPr>
            <a:r>
              <a:rPr lang="en" sz="2000"/>
              <a:t>It’s a filter designed to combat noise in images.</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our final result is..</a:t>
            </a:r>
            <a:endParaRPr/>
          </a:p>
        </p:txBody>
      </p:sp>
      <p:pic>
        <p:nvPicPr>
          <p:cNvPr id="407" name="Google Shape;407;p47"/>
          <p:cNvPicPr preferRelativeResize="0"/>
          <p:nvPr/>
        </p:nvPicPr>
        <p:blipFill rotWithShape="1">
          <a:blip r:embed="rId3">
            <a:alphaModFix/>
          </a:blip>
          <a:srcRect b="0" l="3975" r="0" t="4470"/>
          <a:stretch/>
        </p:blipFill>
        <p:spPr>
          <a:xfrm>
            <a:off x="1297500" y="1567550"/>
            <a:ext cx="2308675" cy="2239575"/>
          </a:xfrm>
          <a:prstGeom prst="rect">
            <a:avLst/>
          </a:prstGeom>
          <a:noFill/>
          <a:ln>
            <a:noFill/>
          </a:ln>
        </p:spPr>
      </p:pic>
      <p:pic>
        <p:nvPicPr>
          <p:cNvPr id="408" name="Google Shape;408;p47"/>
          <p:cNvPicPr preferRelativeResize="0"/>
          <p:nvPr/>
        </p:nvPicPr>
        <p:blipFill rotWithShape="1">
          <a:blip r:embed="rId4">
            <a:alphaModFix/>
          </a:blip>
          <a:srcRect b="0" l="0" r="5731" t="3614"/>
          <a:stretch/>
        </p:blipFill>
        <p:spPr>
          <a:xfrm>
            <a:off x="5867875" y="1567550"/>
            <a:ext cx="2468525" cy="2239575"/>
          </a:xfrm>
          <a:prstGeom prst="rect">
            <a:avLst/>
          </a:prstGeom>
          <a:noFill/>
          <a:ln>
            <a:noFill/>
          </a:ln>
        </p:spPr>
      </p:pic>
      <p:sp>
        <p:nvSpPr>
          <p:cNvPr id="409" name="Google Shape;409;p47"/>
          <p:cNvSpPr/>
          <p:nvPr/>
        </p:nvSpPr>
        <p:spPr>
          <a:xfrm>
            <a:off x="3964775" y="2700350"/>
            <a:ext cx="1570500" cy="385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Matrix Operations Possible </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Addition and Subtraction of Matrices</a:t>
            </a:r>
            <a:endParaRPr sz="2300"/>
          </a:p>
          <a:p>
            <a:pPr indent="-374650" lvl="0" marL="457200" rtl="0" algn="l">
              <a:spcBef>
                <a:spcPts val="0"/>
              </a:spcBef>
              <a:spcAft>
                <a:spcPts val="0"/>
              </a:spcAft>
              <a:buSzPts val="2300"/>
              <a:buChar char="●"/>
            </a:pPr>
            <a:r>
              <a:rPr lang="en" sz="2300"/>
              <a:t>Scalar Multiplication </a:t>
            </a:r>
            <a:endParaRPr sz="2300"/>
          </a:p>
          <a:p>
            <a:pPr indent="-374650" lvl="0" marL="457200" rtl="0" algn="l">
              <a:spcBef>
                <a:spcPts val="0"/>
              </a:spcBef>
              <a:spcAft>
                <a:spcPts val="0"/>
              </a:spcAft>
              <a:buSzPts val="2300"/>
              <a:buChar char="●"/>
            </a:pPr>
            <a:r>
              <a:rPr lang="en" sz="2300"/>
              <a:t>Multiplication of matrices (Important for Sobel Edge Detection)</a:t>
            </a:r>
            <a:endParaRPr sz="2300"/>
          </a:p>
          <a:p>
            <a:pPr indent="0" lvl="0" marL="457200" rtl="0" algn="l">
              <a:spcBef>
                <a:spcPts val="1200"/>
              </a:spcBef>
              <a:spcAft>
                <a:spcPts val="12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472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 of Matrices</a:t>
            </a:r>
            <a:endParaRPr/>
          </a:p>
        </p:txBody>
      </p:sp>
      <p:sp>
        <p:nvSpPr>
          <p:cNvPr id="164" name="Google Shape;164;p17"/>
          <p:cNvSpPr txBox="1"/>
          <p:nvPr>
            <p:ph idx="1" type="body"/>
          </p:nvPr>
        </p:nvSpPr>
        <p:spPr>
          <a:xfrm>
            <a:off x="1197025" y="101760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Two matrices of the same dimension can have their entries added together. Two matrices with different dimensions cannot be added together. </a:t>
            </a:r>
            <a:endParaRPr sz="1600"/>
          </a:p>
          <a:p>
            <a:pPr indent="-330200" lvl="0" marL="457200" rtl="0" algn="l">
              <a:spcBef>
                <a:spcPts val="0"/>
              </a:spcBef>
              <a:spcAft>
                <a:spcPts val="0"/>
              </a:spcAft>
              <a:buSzPts val="1600"/>
              <a:buChar char="●"/>
            </a:pPr>
            <a:r>
              <a:rPr lang="en" sz="1600"/>
              <a:t>Example, a 4x3 matrix can only be added to by other 4x3 matrices, other dimensions would not work</a:t>
            </a:r>
            <a:endParaRPr sz="1600"/>
          </a:p>
          <a:p>
            <a:pPr indent="-330200" lvl="0" marL="457200" rtl="0" algn="l">
              <a:spcBef>
                <a:spcPts val="0"/>
              </a:spcBef>
              <a:spcAft>
                <a:spcPts val="0"/>
              </a:spcAft>
              <a:buSzPts val="1600"/>
              <a:buChar char="●"/>
            </a:pPr>
            <a:r>
              <a:rPr lang="en" sz="1600"/>
              <a:t>Symbolically represented as A + B</a:t>
            </a:r>
            <a:endParaRPr sz="1600"/>
          </a:p>
          <a:p>
            <a:pPr indent="0" lvl="0" marL="0" rtl="0" algn="ctr">
              <a:lnSpc>
                <a:spcPct val="100000"/>
              </a:lnSpc>
              <a:spcBef>
                <a:spcPts val="1200"/>
              </a:spcBef>
              <a:spcAft>
                <a:spcPts val="0"/>
              </a:spcAft>
              <a:buNone/>
            </a:pPr>
            <a:r>
              <a:t/>
            </a:r>
            <a:endParaRPr sz="1400"/>
          </a:p>
          <a:p>
            <a:pPr indent="0" lvl="0" marL="0" rtl="0" algn="ctr">
              <a:lnSpc>
                <a:spcPct val="100000"/>
              </a:lnSpc>
              <a:spcBef>
                <a:spcPts val="0"/>
              </a:spcBef>
              <a:spcAft>
                <a:spcPts val="0"/>
              </a:spcAft>
              <a:buNone/>
            </a:pPr>
            <a:r>
              <a:t/>
            </a:r>
            <a:endParaRPr sz="1400"/>
          </a:p>
          <a:p>
            <a:pPr indent="0" lvl="0" marL="0" rtl="0" algn="l">
              <a:spcBef>
                <a:spcPts val="0"/>
              </a:spcBef>
              <a:spcAft>
                <a:spcPts val="1200"/>
              </a:spcAft>
              <a:buNone/>
            </a:pPr>
            <a:r>
              <a:t/>
            </a:r>
            <a:endParaRPr sz="1600"/>
          </a:p>
        </p:txBody>
      </p:sp>
      <p:graphicFrame>
        <p:nvGraphicFramePr>
          <p:cNvPr id="165" name="Google Shape;165;p17"/>
          <p:cNvGraphicFramePr/>
          <p:nvPr/>
        </p:nvGraphicFramePr>
        <p:xfrm>
          <a:off x="1247250" y="3296150"/>
          <a:ext cx="3000000" cy="3000000"/>
        </p:xfrm>
        <a:graphic>
          <a:graphicData uri="http://schemas.openxmlformats.org/drawingml/2006/table">
            <a:tbl>
              <a:tblPr>
                <a:noFill/>
                <a:tableStyleId>{5E1BEAB2-78F9-45E5-81F0-3ACC43F8446F}</a:tableStyleId>
              </a:tblPr>
              <a:tblGrid>
                <a:gridCol w="519350"/>
                <a:gridCol w="519350"/>
                <a:gridCol w="519350"/>
              </a:tblGrid>
              <a:tr h="446425">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r>
            </a:tbl>
          </a:graphicData>
        </a:graphic>
      </p:graphicFrame>
      <p:sp>
        <p:nvSpPr>
          <p:cNvPr id="166" name="Google Shape;166;p17"/>
          <p:cNvSpPr txBox="1"/>
          <p:nvPr/>
        </p:nvSpPr>
        <p:spPr>
          <a:xfrm>
            <a:off x="1611675" y="2895950"/>
            <a:ext cx="82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A</a:t>
            </a:r>
            <a:endParaRPr>
              <a:solidFill>
                <a:schemeClr val="lt1"/>
              </a:solidFill>
              <a:latin typeface="Lato"/>
              <a:ea typeface="Lato"/>
              <a:cs typeface="Lato"/>
              <a:sym typeface="Lato"/>
            </a:endParaRPr>
          </a:p>
        </p:txBody>
      </p:sp>
      <p:graphicFrame>
        <p:nvGraphicFramePr>
          <p:cNvPr id="167" name="Google Shape;167;p17"/>
          <p:cNvGraphicFramePr/>
          <p:nvPr/>
        </p:nvGraphicFramePr>
        <p:xfrm>
          <a:off x="3792975" y="3321263"/>
          <a:ext cx="3000000" cy="3000000"/>
        </p:xfrm>
        <a:graphic>
          <a:graphicData uri="http://schemas.openxmlformats.org/drawingml/2006/table">
            <a:tbl>
              <a:tblPr>
                <a:noFill/>
                <a:tableStyleId>{5E1BEAB2-78F9-45E5-81F0-3ACC43F8446F}</a:tableStyleId>
              </a:tblPr>
              <a:tblGrid>
                <a:gridCol w="519350"/>
                <a:gridCol w="519350"/>
                <a:gridCol w="519350"/>
              </a:tblGrid>
              <a:tr h="304700">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r>
            </a:tbl>
          </a:graphicData>
        </a:graphic>
      </p:graphicFrame>
      <p:sp>
        <p:nvSpPr>
          <p:cNvPr id="168" name="Google Shape;168;p17"/>
          <p:cNvSpPr txBox="1"/>
          <p:nvPr/>
        </p:nvSpPr>
        <p:spPr>
          <a:xfrm>
            <a:off x="4157400" y="2921075"/>
            <a:ext cx="82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B</a:t>
            </a:r>
            <a:endParaRPr>
              <a:solidFill>
                <a:schemeClr val="lt1"/>
              </a:solidFill>
              <a:latin typeface="Lato"/>
              <a:ea typeface="Lato"/>
              <a:cs typeface="Lato"/>
              <a:sym typeface="Lato"/>
            </a:endParaRPr>
          </a:p>
        </p:txBody>
      </p:sp>
      <p:sp>
        <p:nvSpPr>
          <p:cNvPr id="169" name="Google Shape;169;p17"/>
          <p:cNvSpPr/>
          <p:nvPr/>
        </p:nvSpPr>
        <p:spPr>
          <a:xfrm>
            <a:off x="3036104" y="3688375"/>
            <a:ext cx="526050" cy="4544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
        <p:nvSpPr>
          <p:cNvPr id="170" name="Google Shape;170;p17"/>
          <p:cNvSpPr/>
          <p:nvPr/>
        </p:nvSpPr>
        <p:spPr>
          <a:xfrm>
            <a:off x="5581862" y="3715463"/>
            <a:ext cx="631574"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graphicFrame>
        <p:nvGraphicFramePr>
          <p:cNvPr id="171" name="Google Shape;171;p17"/>
          <p:cNvGraphicFramePr/>
          <p:nvPr/>
        </p:nvGraphicFramePr>
        <p:xfrm>
          <a:off x="6637675" y="3321275"/>
          <a:ext cx="3000000" cy="3000000"/>
        </p:xfrm>
        <a:graphic>
          <a:graphicData uri="http://schemas.openxmlformats.org/drawingml/2006/table">
            <a:tbl>
              <a:tblPr>
                <a:noFill/>
                <a:tableStyleId>{5E1BEAB2-78F9-45E5-81F0-3ACC43F8446F}</a:tableStyleId>
              </a:tblPr>
              <a:tblGrid>
                <a:gridCol w="519350"/>
                <a:gridCol w="519350"/>
                <a:gridCol w="519350"/>
              </a:tblGrid>
              <a:tr h="304700">
                <a:tc>
                  <a:txBody>
                    <a:bodyPr/>
                    <a:lstStyle/>
                    <a:p>
                      <a:pPr indent="0" lvl="0" marL="0" rtl="0" algn="ctr">
                        <a:spcBef>
                          <a:spcPts val="0"/>
                        </a:spcBef>
                        <a:spcAft>
                          <a:spcPts val="0"/>
                        </a:spcAft>
                        <a:buNone/>
                      </a:pPr>
                      <a:r>
                        <a:rPr lang="en">
                          <a:solidFill>
                            <a:schemeClr val="lt1"/>
                          </a:solidFill>
                        </a:rPr>
                        <a:t>14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11</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11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12</a:t>
                      </a:r>
                      <a:endParaRPr>
                        <a:solidFill>
                          <a:schemeClr val="lt1"/>
                        </a:solidFill>
                      </a:endParaRPr>
                    </a:p>
                  </a:txBody>
                  <a:tcPr marT="91425" marB="91425" marR="91425" marL="91425"/>
                </a:tc>
              </a:tr>
            </a:tbl>
          </a:graphicData>
        </a:graphic>
      </p:graphicFrame>
      <p:sp>
        <p:nvSpPr>
          <p:cNvPr id="172" name="Google Shape;172;p17"/>
          <p:cNvSpPr txBox="1"/>
          <p:nvPr/>
        </p:nvSpPr>
        <p:spPr>
          <a:xfrm>
            <a:off x="7002100" y="2895950"/>
            <a:ext cx="82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A + B</a:t>
            </a:r>
            <a:endParaRPr>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Properties of Matrix Addition</a:t>
            </a:r>
            <a:endParaRPr/>
          </a:p>
        </p:txBody>
      </p:sp>
      <p:sp>
        <p:nvSpPr>
          <p:cNvPr id="178" name="Google Shape;17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Many properties that apply to the addition of real numbers also applies to the addition of matrices.</a:t>
            </a:r>
            <a:endParaRPr sz="1800"/>
          </a:p>
          <a:p>
            <a:pPr indent="-342900" lvl="0" marL="457200" rtl="0" algn="l">
              <a:spcBef>
                <a:spcPts val="0"/>
              </a:spcBef>
              <a:spcAft>
                <a:spcPts val="0"/>
              </a:spcAft>
              <a:buSzPts val="1800"/>
              <a:buChar char="●"/>
            </a:pPr>
            <a:r>
              <a:rPr lang="en" sz="1800"/>
              <a:t>Let matrix </a:t>
            </a:r>
            <a:r>
              <a:rPr b="1" i="1" lang="en" sz="1800"/>
              <a:t>A </a:t>
            </a:r>
            <a:r>
              <a:rPr lang="en" sz="1800"/>
              <a:t>be an M x N matrix, with matrix </a:t>
            </a:r>
            <a:r>
              <a:rPr b="1" i="1" lang="en" sz="1800"/>
              <a:t>B &amp; C </a:t>
            </a:r>
            <a:r>
              <a:rPr lang="en" sz="1800"/>
              <a:t>being a matrix of the same dimension</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Commutative Law:</a:t>
            </a:r>
            <a:endParaRPr sz="1800"/>
          </a:p>
          <a:p>
            <a:pPr indent="-311150" lvl="0" marL="457200" rtl="0" algn="l">
              <a:spcBef>
                <a:spcPts val="1200"/>
              </a:spcBef>
              <a:spcAft>
                <a:spcPts val="0"/>
              </a:spcAft>
              <a:buSzPts val="1300"/>
              <a:buChar char="●"/>
            </a:pPr>
            <a:r>
              <a:rPr b="1" i="1" lang="en" sz="1800"/>
              <a:t>A + B = A + B</a:t>
            </a:r>
            <a:r>
              <a:rPr lang="en" sz="1600"/>
              <a:t>  (The order of </a:t>
            </a:r>
            <a:r>
              <a:rPr lang="en" sz="1600"/>
              <a:t>addition does not matter)</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 Properties Cont.</a:t>
            </a:r>
            <a:endParaRPr/>
          </a:p>
        </p:txBody>
      </p:sp>
      <p:sp>
        <p:nvSpPr>
          <p:cNvPr id="184" name="Google Shape;184;p19"/>
          <p:cNvSpPr txBox="1"/>
          <p:nvPr>
            <p:ph idx="1" type="body"/>
          </p:nvPr>
        </p:nvSpPr>
        <p:spPr>
          <a:xfrm>
            <a:off x="1297500" y="1060850"/>
            <a:ext cx="7038900" cy="3417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2243"/>
              <a:t>Associate Law:</a:t>
            </a:r>
            <a:endParaRPr sz="2243"/>
          </a:p>
          <a:p>
            <a:pPr indent="-324239" lvl="0" marL="457200" rtl="0" algn="l">
              <a:spcBef>
                <a:spcPts val="1200"/>
              </a:spcBef>
              <a:spcAft>
                <a:spcPts val="0"/>
              </a:spcAft>
              <a:buSzPct val="100000"/>
              <a:buChar char="●"/>
            </a:pPr>
            <a:r>
              <a:rPr b="1" i="1" lang="en" sz="1943"/>
              <a:t>A + (B + C) = (A + B) + C </a:t>
            </a:r>
            <a:r>
              <a:rPr lang="en" sz="1943"/>
              <a:t>(Final sum is the same, regardless of initial grouping)</a:t>
            </a:r>
            <a:endParaRPr sz="1943"/>
          </a:p>
          <a:p>
            <a:pPr indent="0" lvl="0" marL="0" rtl="0" algn="l">
              <a:spcBef>
                <a:spcPts val="1200"/>
              </a:spcBef>
              <a:spcAft>
                <a:spcPts val="0"/>
              </a:spcAft>
              <a:buNone/>
            </a:pPr>
            <a:r>
              <a:rPr lang="en" sz="2243"/>
              <a:t>Identity Matrix:</a:t>
            </a:r>
            <a:endParaRPr sz="2243"/>
          </a:p>
          <a:p>
            <a:pPr indent="-324239" lvl="0" marL="457200" rtl="0" algn="l">
              <a:spcBef>
                <a:spcPts val="1200"/>
              </a:spcBef>
              <a:spcAft>
                <a:spcPts val="0"/>
              </a:spcAft>
              <a:buSzPct val="100000"/>
              <a:buChar char="●"/>
            </a:pPr>
            <a:r>
              <a:rPr b="1" i="1" lang="en" sz="1943"/>
              <a:t>A + O = O + A = A </a:t>
            </a:r>
            <a:r>
              <a:rPr lang="en" sz="1943"/>
              <a:t>(Adding the zero matrix to a matrix does not change the value of the matrix)</a:t>
            </a:r>
            <a:endParaRPr sz="1943"/>
          </a:p>
          <a:p>
            <a:pPr indent="0" lvl="0" marL="0" rtl="0" algn="l">
              <a:spcBef>
                <a:spcPts val="1200"/>
              </a:spcBef>
              <a:spcAft>
                <a:spcPts val="0"/>
              </a:spcAft>
              <a:buNone/>
            </a:pPr>
            <a:r>
              <a:rPr lang="en" sz="2243"/>
              <a:t>Additive Inverse:</a:t>
            </a:r>
            <a:endParaRPr sz="2243"/>
          </a:p>
          <a:p>
            <a:pPr indent="-324239" lvl="0" marL="457200" rtl="0" algn="l">
              <a:spcBef>
                <a:spcPts val="1200"/>
              </a:spcBef>
              <a:spcAft>
                <a:spcPts val="0"/>
              </a:spcAft>
              <a:buSzPct val="100000"/>
              <a:buChar char="●"/>
            </a:pPr>
            <a:r>
              <a:rPr b="1" i="1" lang="en" sz="1943"/>
              <a:t>A + (-A) = 0 </a:t>
            </a:r>
            <a:r>
              <a:rPr lang="en" sz="1943"/>
              <a:t>( </a:t>
            </a:r>
            <a:r>
              <a:rPr b="1" i="1" lang="en" sz="1943"/>
              <a:t>-A</a:t>
            </a:r>
            <a:r>
              <a:rPr lang="en" sz="1943"/>
              <a:t> is obtained by </a:t>
            </a:r>
            <a:r>
              <a:rPr lang="en" sz="1943"/>
              <a:t>changing</a:t>
            </a:r>
            <a:r>
              <a:rPr lang="en" sz="1943"/>
              <a:t> multiplying each entry in A by -1)</a:t>
            </a:r>
            <a:endParaRPr sz="1943"/>
          </a:p>
          <a:p>
            <a:pPr indent="-324239" lvl="0" marL="457200" rtl="0" algn="l">
              <a:spcBef>
                <a:spcPts val="0"/>
              </a:spcBef>
              <a:spcAft>
                <a:spcPts val="0"/>
              </a:spcAft>
              <a:buSzPct val="100000"/>
              <a:buChar char="●"/>
            </a:pPr>
            <a:r>
              <a:rPr b="1" i="1" lang="en" sz="1943"/>
              <a:t>A + B</a:t>
            </a:r>
            <a:r>
              <a:rPr lang="en" sz="1943"/>
              <a:t> </a:t>
            </a:r>
            <a:r>
              <a:rPr b="1" i="1" lang="en" sz="1943"/>
              <a:t>= 0 = B + A </a:t>
            </a:r>
            <a:r>
              <a:rPr lang="en" sz="1943"/>
              <a:t>( </a:t>
            </a:r>
            <a:r>
              <a:rPr b="1" i="1" lang="en" sz="1943"/>
              <a:t>B </a:t>
            </a:r>
            <a:r>
              <a:rPr lang="en" sz="1943"/>
              <a:t>is the </a:t>
            </a:r>
            <a:r>
              <a:rPr lang="en" sz="1943"/>
              <a:t>additive</a:t>
            </a:r>
            <a:r>
              <a:rPr lang="en" sz="1943"/>
              <a:t> inverse of A)</a:t>
            </a:r>
            <a:endParaRPr sz="1943"/>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Subtraction of Matrices</a:t>
            </a:r>
            <a:endParaRPr/>
          </a:p>
        </p:txBody>
      </p:sp>
      <p:sp>
        <p:nvSpPr>
          <p:cNvPr id="190" name="Google Shape;190;p20"/>
          <p:cNvSpPr txBox="1"/>
          <p:nvPr>
            <p:ph idx="1" type="body"/>
          </p:nvPr>
        </p:nvSpPr>
        <p:spPr>
          <a:xfrm>
            <a:off x="1247250" y="13078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If matrix </a:t>
            </a:r>
            <a:r>
              <a:rPr b="1" i="1" lang="en" sz="1700"/>
              <a:t> A &amp; B </a:t>
            </a:r>
            <a:r>
              <a:rPr lang="en" sz="1700"/>
              <a:t> are of the same dimension M x N, then we can define a subtraction of these elements as </a:t>
            </a:r>
            <a:r>
              <a:rPr b="1" i="1" lang="en" sz="1700"/>
              <a:t> A - B = A + (-B).  </a:t>
            </a:r>
            <a:r>
              <a:rPr lang="en" sz="1700"/>
              <a:t>Where each individual entry is subtracted </a:t>
            </a:r>
            <a:r>
              <a:rPr lang="en" sz="1700"/>
              <a:t>from</a:t>
            </a:r>
            <a:r>
              <a:rPr lang="en" sz="1700"/>
              <a:t> </a:t>
            </a:r>
            <a:r>
              <a:rPr lang="en" sz="1700"/>
              <a:t>its</a:t>
            </a:r>
            <a:r>
              <a:rPr lang="en" sz="1700"/>
              <a:t> corresponding element in the second matrix</a:t>
            </a:r>
            <a:endParaRPr sz="1700"/>
          </a:p>
          <a:p>
            <a:pPr indent="0" lvl="0" marL="0" rtl="0" algn="l">
              <a:spcBef>
                <a:spcPts val="1200"/>
              </a:spcBef>
              <a:spcAft>
                <a:spcPts val="1200"/>
              </a:spcAft>
              <a:buNone/>
            </a:pPr>
            <a:r>
              <a:t/>
            </a:r>
            <a:endParaRPr/>
          </a:p>
        </p:txBody>
      </p:sp>
      <p:graphicFrame>
        <p:nvGraphicFramePr>
          <p:cNvPr id="191" name="Google Shape;191;p20"/>
          <p:cNvGraphicFramePr/>
          <p:nvPr/>
        </p:nvGraphicFramePr>
        <p:xfrm>
          <a:off x="1247250" y="3296150"/>
          <a:ext cx="3000000" cy="3000000"/>
        </p:xfrm>
        <a:graphic>
          <a:graphicData uri="http://schemas.openxmlformats.org/drawingml/2006/table">
            <a:tbl>
              <a:tblPr>
                <a:noFill/>
                <a:tableStyleId>{5E1BEAB2-78F9-45E5-81F0-3ACC43F8446F}</a:tableStyleId>
              </a:tblPr>
              <a:tblGrid>
                <a:gridCol w="519350"/>
                <a:gridCol w="519350"/>
                <a:gridCol w="519350"/>
              </a:tblGrid>
              <a:tr h="446425">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r>
            </a:tbl>
          </a:graphicData>
        </a:graphic>
      </p:graphicFrame>
      <p:graphicFrame>
        <p:nvGraphicFramePr>
          <p:cNvPr id="192" name="Google Shape;192;p20"/>
          <p:cNvGraphicFramePr/>
          <p:nvPr/>
        </p:nvGraphicFramePr>
        <p:xfrm>
          <a:off x="3792975" y="3321263"/>
          <a:ext cx="3000000" cy="3000000"/>
        </p:xfrm>
        <a:graphic>
          <a:graphicData uri="http://schemas.openxmlformats.org/drawingml/2006/table">
            <a:tbl>
              <a:tblPr>
                <a:noFill/>
                <a:tableStyleId>{5E1BEAB2-78F9-45E5-81F0-3ACC43F8446F}</a:tableStyleId>
              </a:tblPr>
              <a:tblGrid>
                <a:gridCol w="519350"/>
                <a:gridCol w="519350"/>
                <a:gridCol w="519350"/>
              </a:tblGrid>
              <a:tr h="304700">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8</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r>
            </a:tbl>
          </a:graphicData>
        </a:graphic>
      </p:graphicFrame>
      <p:graphicFrame>
        <p:nvGraphicFramePr>
          <p:cNvPr id="193" name="Google Shape;193;p20"/>
          <p:cNvGraphicFramePr/>
          <p:nvPr/>
        </p:nvGraphicFramePr>
        <p:xfrm>
          <a:off x="6637675" y="3321275"/>
          <a:ext cx="3000000" cy="3000000"/>
        </p:xfrm>
        <a:graphic>
          <a:graphicData uri="http://schemas.openxmlformats.org/drawingml/2006/table">
            <a:tbl>
              <a:tblPr>
                <a:noFill/>
                <a:tableStyleId>{5E1BEAB2-78F9-45E5-81F0-3ACC43F8446F}</a:tableStyleId>
              </a:tblPr>
              <a:tblGrid>
                <a:gridCol w="519350"/>
                <a:gridCol w="519350"/>
                <a:gridCol w="519350"/>
              </a:tblGrid>
              <a:tr h="304700">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-7</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r>
              <a:tr h="3047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12</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0</a:t>
                      </a:r>
                      <a:endParaRPr>
                        <a:solidFill>
                          <a:schemeClr val="lt1"/>
                        </a:solidFill>
                      </a:endParaRPr>
                    </a:p>
                  </a:txBody>
                  <a:tcPr marT="91425" marB="91425" marR="91425" marL="91425"/>
                </a:tc>
              </a:tr>
            </a:tbl>
          </a:graphicData>
        </a:graphic>
      </p:graphicFrame>
      <p:sp>
        <p:nvSpPr>
          <p:cNvPr id="194" name="Google Shape;194;p20"/>
          <p:cNvSpPr txBox="1"/>
          <p:nvPr/>
        </p:nvSpPr>
        <p:spPr>
          <a:xfrm>
            <a:off x="1264450" y="2818200"/>
            <a:ext cx="15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chemeClr val="lt1"/>
                </a:solidFill>
                <a:latin typeface="Lato"/>
                <a:ea typeface="Lato"/>
                <a:cs typeface="Lato"/>
                <a:sym typeface="Lato"/>
              </a:rPr>
              <a:t>A</a:t>
            </a:r>
            <a:endParaRPr b="1" i="1">
              <a:solidFill>
                <a:schemeClr val="lt1"/>
              </a:solidFill>
              <a:latin typeface="Lato"/>
              <a:ea typeface="Lato"/>
              <a:cs typeface="Lato"/>
              <a:sym typeface="Lato"/>
            </a:endParaRPr>
          </a:p>
        </p:txBody>
      </p:sp>
      <p:sp>
        <p:nvSpPr>
          <p:cNvPr id="195" name="Google Shape;195;p20"/>
          <p:cNvSpPr txBox="1"/>
          <p:nvPr/>
        </p:nvSpPr>
        <p:spPr>
          <a:xfrm>
            <a:off x="3792975" y="2818200"/>
            <a:ext cx="15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chemeClr val="dk2"/>
                </a:solidFill>
                <a:latin typeface="Lato"/>
                <a:ea typeface="Lato"/>
                <a:cs typeface="Lato"/>
                <a:sym typeface="Lato"/>
              </a:rPr>
              <a:t>B</a:t>
            </a:r>
            <a:endParaRPr b="1" i="1">
              <a:solidFill>
                <a:schemeClr val="dk2"/>
              </a:solidFill>
              <a:latin typeface="Lato"/>
              <a:ea typeface="Lato"/>
              <a:cs typeface="Lato"/>
              <a:sym typeface="Lato"/>
            </a:endParaRPr>
          </a:p>
        </p:txBody>
      </p:sp>
      <p:sp>
        <p:nvSpPr>
          <p:cNvPr id="196" name="Google Shape;196;p20"/>
          <p:cNvSpPr txBox="1"/>
          <p:nvPr/>
        </p:nvSpPr>
        <p:spPr>
          <a:xfrm>
            <a:off x="6637675" y="2895950"/>
            <a:ext cx="154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chemeClr val="lt1"/>
                </a:solidFill>
                <a:latin typeface="Lato"/>
                <a:ea typeface="Lato"/>
                <a:cs typeface="Lato"/>
                <a:sym typeface="Lato"/>
              </a:rPr>
              <a:t>A - B</a:t>
            </a:r>
            <a:endParaRPr b="1" i="1">
              <a:solidFill>
                <a:schemeClr val="lt1"/>
              </a:solidFill>
              <a:latin typeface="Lato"/>
              <a:ea typeface="Lato"/>
              <a:cs typeface="Lato"/>
              <a:sym typeface="Lato"/>
            </a:endParaRPr>
          </a:p>
        </p:txBody>
      </p:sp>
      <p:sp>
        <p:nvSpPr>
          <p:cNvPr id="197" name="Google Shape;197;p20"/>
          <p:cNvSpPr/>
          <p:nvPr/>
        </p:nvSpPr>
        <p:spPr>
          <a:xfrm>
            <a:off x="3031888" y="3820250"/>
            <a:ext cx="534500" cy="1906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
        <p:nvSpPr>
          <p:cNvPr id="198" name="Google Shape;198;p20"/>
          <p:cNvSpPr/>
          <p:nvPr/>
        </p:nvSpPr>
        <p:spPr>
          <a:xfrm>
            <a:off x="5828312" y="3688363"/>
            <a:ext cx="631574"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Scalar </a:t>
            </a:r>
            <a:r>
              <a:rPr lang="en"/>
              <a:t>Multiplication</a:t>
            </a:r>
            <a:r>
              <a:rPr lang="en"/>
              <a:t> of Matrices</a:t>
            </a:r>
            <a:endParaRPr/>
          </a:p>
        </p:txBody>
      </p:sp>
      <p:sp>
        <p:nvSpPr>
          <p:cNvPr id="204" name="Google Shape;20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Lets say Matrix </a:t>
            </a:r>
            <a:r>
              <a:rPr b="1" i="1" lang="en" sz="1500"/>
              <a:t>A </a:t>
            </a:r>
            <a:r>
              <a:rPr lang="en" sz="1500"/>
              <a:t>is defined as [a</a:t>
            </a:r>
            <a:r>
              <a:rPr baseline="-25000" lang="en" sz="1500"/>
              <a:t>ij</a:t>
            </a:r>
            <a:r>
              <a:rPr lang="en" sz="1500"/>
              <a:t>]</a:t>
            </a:r>
            <a:r>
              <a:rPr baseline="-25000" lang="en" sz="1500"/>
              <a:t>M x N</a:t>
            </a:r>
            <a:r>
              <a:rPr lang="en" sz="1500"/>
              <a:t> and </a:t>
            </a:r>
            <a:r>
              <a:rPr b="1" i="1" lang="en" sz="1500"/>
              <a:t> K </a:t>
            </a:r>
            <a:r>
              <a:rPr lang="en" sz="1500"/>
              <a:t>is some number, then the operation of multiplying both the scalar and the matrix would result in </a:t>
            </a:r>
            <a:r>
              <a:rPr b="1" i="1" lang="en" sz="1500"/>
              <a:t>k x A</a:t>
            </a:r>
            <a:r>
              <a:rPr lang="en" sz="1500"/>
              <a:t> where each element in the matrix is multiplied or “scaled” by the number </a:t>
            </a:r>
            <a:r>
              <a:rPr b="1" i="1" lang="en" sz="1500"/>
              <a:t>K</a:t>
            </a:r>
            <a:endParaRPr b="1" i="1" sz="1500"/>
          </a:p>
          <a:p>
            <a:pPr indent="0" lvl="0" marL="0" rtl="0" algn="l">
              <a:spcBef>
                <a:spcPts val="1200"/>
              </a:spcBef>
              <a:spcAft>
                <a:spcPts val="0"/>
              </a:spcAft>
              <a:buNone/>
            </a:pPr>
            <a:r>
              <a:rPr lang="en" sz="1500"/>
              <a:t>Ex:</a:t>
            </a:r>
            <a:endParaRPr sz="1500"/>
          </a:p>
          <a:p>
            <a:pPr indent="0" lvl="0" marL="0" rtl="0" algn="l">
              <a:spcBef>
                <a:spcPts val="1200"/>
              </a:spcBef>
              <a:spcAft>
                <a:spcPts val="1200"/>
              </a:spcAft>
              <a:buNone/>
            </a:pPr>
            <a:r>
              <a:t/>
            </a:r>
            <a:endParaRPr/>
          </a:p>
        </p:txBody>
      </p:sp>
      <p:graphicFrame>
        <p:nvGraphicFramePr>
          <p:cNvPr id="205" name="Google Shape;205;p21"/>
          <p:cNvGraphicFramePr/>
          <p:nvPr/>
        </p:nvGraphicFramePr>
        <p:xfrm>
          <a:off x="3244550" y="3218395"/>
          <a:ext cx="3000000" cy="3000000"/>
        </p:xfrm>
        <a:graphic>
          <a:graphicData uri="http://schemas.openxmlformats.org/drawingml/2006/table">
            <a:tbl>
              <a:tblPr>
                <a:noFill/>
                <a:tableStyleId>{5E1BEAB2-78F9-45E5-81F0-3ACC43F8446F}</a:tableStyleId>
              </a:tblPr>
              <a:tblGrid>
                <a:gridCol w="519350"/>
                <a:gridCol w="519350"/>
                <a:gridCol w="519350"/>
              </a:tblGrid>
              <a:tr h="463800">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tc>
              </a:tr>
              <a:tr h="411625">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tc>
              </a:tr>
              <a:tr h="411625">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tc>
              </a:tr>
            </a:tbl>
          </a:graphicData>
        </a:graphic>
      </p:graphicFrame>
      <p:sp>
        <p:nvSpPr>
          <p:cNvPr id="206" name="Google Shape;206;p21"/>
          <p:cNvSpPr txBox="1"/>
          <p:nvPr/>
        </p:nvSpPr>
        <p:spPr>
          <a:xfrm>
            <a:off x="3244625" y="2823050"/>
            <a:ext cx="155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chemeClr val="lt1"/>
                </a:solidFill>
                <a:latin typeface="Lato"/>
                <a:ea typeface="Lato"/>
                <a:cs typeface="Lato"/>
                <a:sym typeface="Lato"/>
              </a:rPr>
              <a:t>A</a:t>
            </a:r>
            <a:endParaRPr b="1" i="1">
              <a:solidFill>
                <a:schemeClr val="lt1"/>
              </a:solidFill>
              <a:latin typeface="Lato"/>
              <a:ea typeface="Lato"/>
              <a:cs typeface="Lato"/>
              <a:sym typeface="Lato"/>
            </a:endParaRPr>
          </a:p>
        </p:txBody>
      </p:sp>
      <p:sp>
        <p:nvSpPr>
          <p:cNvPr id="207" name="Google Shape;207;p21"/>
          <p:cNvSpPr txBox="1"/>
          <p:nvPr/>
        </p:nvSpPr>
        <p:spPr>
          <a:xfrm>
            <a:off x="1639500" y="2823050"/>
            <a:ext cx="117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chemeClr val="lt1"/>
                </a:solidFill>
                <a:latin typeface="Lato"/>
                <a:ea typeface="Lato"/>
                <a:cs typeface="Lato"/>
                <a:sym typeface="Lato"/>
              </a:rPr>
              <a:t>K</a:t>
            </a:r>
            <a:endParaRPr b="1" i="1">
              <a:solidFill>
                <a:schemeClr val="lt1"/>
              </a:solidFill>
              <a:latin typeface="Lato"/>
              <a:ea typeface="Lato"/>
              <a:cs typeface="Lato"/>
              <a:sym typeface="Lato"/>
            </a:endParaRPr>
          </a:p>
        </p:txBody>
      </p:sp>
      <p:sp>
        <p:nvSpPr>
          <p:cNvPr id="208" name="Google Shape;208;p21"/>
          <p:cNvSpPr txBox="1"/>
          <p:nvPr/>
        </p:nvSpPr>
        <p:spPr>
          <a:xfrm>
            <a:off x="1864500" y="3492475"/>
            <a:ext cx="728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3600">
                <a:solidFill>
                  <a:schemeClr val="lt1"/>
                </a:solidFill>
                <a:latin typeface="Lato"/>
                <a:ea typeface="Lato"/>
                <a:cs typeface="Lato"/>
                <a:sym typeface="Lato"/>
              </a:rPr>
              <a:t>5</a:t>
            </a:r>
            <a:endParaRPr b="1" i="1" sz="3600">
              <a:solidFill>
                <a:schemeClr val="lt1"/>
              </a:solidFill>
              <a:latin typeface="Lato"/>
              <a:ea typeface="Lato"/>
              <a:cs typeface="Lato"/>
              <a:sym typeface="Lato"/>
            </a:endParaRPr>
          </a:p>
        </p:txBody>
      </p:sp>
      <p:sp>
        <p:nvSpPr>
          <p:cNvPr id="209" name="Google Shape;209;p21"/>
          <p:cNvSpPr/>
          <p:nvPr/>
        </p:nvSpPr>
        <p:spPr>
          <a:xfrm>
            <a:off x="2661975" y="3726525"/>
            <a:ext cx="295551" cy="2708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x</a:t>
            </a:r>
          </a:p>
        </p:txBody>
      </p:sp>
      <p:sp>
        <p:nvSpPr>
          <p:cNvPr id="210" name="Google Shape;210;p21"/>
          <p:cNvSpPr/>
          <p:nvPr/>
        </p:nvSpPr>
        <p:spPr>
          <a:xfrm>
            <a:off x="5089624" y="3661825"/>
            <a:ext cx="611099" cy="4002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1"/>
                </a:solidFill>
                <a:latin typeface="Arial"/>
              </a:rPr>
              <a:t>=</a:t>
            </a:r>
          </a:p>
        </p:txBody>
      </p:sp>
      <p:graphicFrame>
        <p:nvGraphicFramePr>
          <p:cNvPr id="211" name="Google Shape;211;p21"/>
          <p:cNvGraphicFramePr/>
          <p:nvPr/>
        </p:nvGraphicFramePr>
        <p:xfrm>
          <a:off x="5987750" y="3218395"/>
          <a:ext cx="3000000" cy="3000000"/>
        </p:xfrm>
        <a:graphic>
          <a:graphicData uri="http://schemas.openxmlformats.org/drawingml/2006/table">
            <a:tbl>
              <a:tblPr>
                <a:noFill/>
                <a:tableStyleId>{5E1BEAB2-78F9-45E5-81F0-3ACC43F8446F}</a:tableStyleId>
              </a:tblPr>
              <a:tblGrid>
                <a:gridCol w="519350"/>
                <a:gridCol w="519350"/>
                <a:gridCol w="519350"/>
              </a:tblGrid>
              <a:tr h="463800">
                <a:tc>
                  <a:txBody>
                    <a:bodyPr/>
                    <a:lstStyle/>
                    <a:p>
                      <a:pPr indent="0" lvl="0" marL="0" rtl="0" algn="ctr">
                        <a:spcBef>
                          <a:spcPts val="0"/>
                        </a:spcBef>
                        <a:spcAft>
                          <a:spcPts val="0"/>
                        </a:spcAft>
                        <a:buNone/>
                      </a:pPr>
                      <a:r>
                        <a:rPr lang="en">
                          <a:solidFill>
                            <a:schemeClr val="lt1"/>
                          </a:solidFill>
                        </a:rPr>
                        <a:t>50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a:t>
                      </a:r>
                      <a:r>
                        <a:rPr lang="en">
                          <a:solidFill>
                            <a:schemeClr val="lt1"/>
                          </a:solidFill>
                        </a:rPr>
                        <a:t>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10</a:t>
                      </a:r>
                      <a:endParaRPr>
                        <a:solidFill>
                          <a:schemeClr val="lt1"/>
                        </a:solidFill>
                      </a:endParaRPr>
                    </a:p>
                  </a:txBody>
                  <a:tcPr marT="91425" marB="91425" marR="91425" marL="91425"/>
                </a:tc>
              </a:tr>
              <a:tr h="411625">
                <a:tc>
                  <a:txBody>
                    <a:bodyPr/>
                    <a:lstStyle/>
                    <a:p>
                      <a:pPr indent="0" lvl="0" marL="0" rtl="0" algn="l">
                        <a:spcBef>
                          <a:spcPts val="0"/>
                        </a:spcBef>
                        <a:spcAft>
                          <a:spcPts val="0"/>
                        </a:spcAft>
                        <a:buNone/>
                      </a:pPr>
                      <a:r>
                        <a:rPr lang="en">
                          <a:solidFill>
                            <a:schemeClr val="lt1"/>
                          </a:solidFill>
                        </a:rPr>
                        <a:t> 15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20</a:t>
                      </a:r>
                      <a:endParaRPr>
                        <a:solidFill>
                          <a:schemeClr val="lt1"/>
                        </a:solidFill>
                      </a:endParaRPr>
                    </a:p>
                  </a:txBody>
                  <a:tcPr marT="91425" marB="91425" marR="91425" marL="91425"/>
                </a:tc>
              </a:tr>
              <a:tr h="411625">
                <a:tc>
                  <a:txBody>
                    <a:bodyPr/>
                    <a:lstStyle/>
                    <a:p>
                      <a:pPr indent="0" lvl="0" marL="0" rtl="0" algn="ctr">
                        <a:spcBef>
                          <a:spcPts val="0"/>
                        </a:spcBef>
                        <a:spcAft>
                          <a:spcPts val="0"/>
                        </a:spcAft>
                        <a:buNone/>
                      </a:pPr>
                      <a:r>
                        <a:rPr lang="en">
                          <a:solidFill>
                            <a:schemeClr val="lt1"/>
                          </a:solidFill>
                        </a:rPr>
                        <a:t>25</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30</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30</a:t>
                      </a:r>
                      <a:endParaRPr>
                        <a:solidFill>
                          <a:schemeClr val="lt1"/>
                        </a:solidFill>
                      </a:endParaRPr>
                    </a:p>
                  </a:txBody>
                  <a:tcPr marT="91425" marB="91425" marR="91425" marL="91425"/>
                </a:tc>
              </a:tr>
            </a:tbl>
          </a:graphicData>
        </a:graphic>
      </p:graphicFrame>
      <p:sp>
        <p:nvSpPr>
          <p:cNvPr id="212" name="Google Shape;212;p21"/>
          <p:cNvSpPr txBox="1"/>
          <p:nvPr/>
        </p:nvSpPr>
        <p:spPr>
          <a:xfrm>
            <a:off x="5936450" y="2796775"/>
            <a:ext cx="15579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i="1" lang="en">
                <a:solidFill>
                  <a:schemeClr val="lt1"/>
                </a:solidFill>
                <a:latin typeface="Lato"/>
                <a:ea typeface="Lato"/>
                <a:cs typeface="Lato"/>
                <a:sym typeface="Lato"/>
              </a:rPr>
              <a:t>kA</a:t>
            </a:r>
            <a:endParaRPr b="1" i="1">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