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sldIdLst>
    <p:sldId id="304" r:id="rId2"/>
    <p:sldId id="321" r:id="rId3"/>
    <p:sldId id="286" r:id="rId4"/>
    <p:sldId id="270" r:id="rId5"/>
    <p:sldId id="293" r:id="rId6"/>
    <p:sldId id="295" r:id="rId7"/>
    <p:sldId id="296" r:id="rId8"/>
    <p:sldId id="299" r:id="rId9"/>
    <p:sldId id="320" r:id="rId10"/>
    <p:sldId id="258" r:id="rId11"/>
    <p:sldId id="260" r:id="rId12"/>
    <p:sldId id="314" r:id="rId13"/>
    <p:sldId id="300" r:id="rId14"/>
    <p:sldId id="319" r:id="rId15"/>
    <p:sldId id="316" r:id="rId16"/>
    <p:sldId id="317" r:id="rId17"/>
    <p:sldId id="318" r:id="rId18"/>
    <p:sldId id="302" r:id="rId19"/>
    <p:sldId id="309" r:id="rId20"/>
    <p:sldId id="399" r:id="rId21"/>
    <p:sldId id="313" r:id="rId22"/>
    <p:sldId id="297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2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1488" y="684"/>
      </p:cViewPr>
      <p:guideLst>
        <p:guide orient="horz" pos="2160"/>
        <p:guide pos="5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4123A-63D9-43D2-ADFA-C65FA5931D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24AD-0396-419F-ADA2-A849F1EB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F615B3-E702-4C19-B1F8-B3D5B3603F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7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F615B3-E702-4C19-B1F8-B3D5B3603F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1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MITRE POWERPOINT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 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3092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5A4E-0F23-4F45-99A6-6448278FA42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0793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0CE-67F6-4B4B-B71D-C7D5E38835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09964"/>
            <a:ext cx="11277600" cy="50384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183-E242-4BEB-A0C8-856BF8515D5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Layout_NoSub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729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91482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0566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CCB086-36EF-4F8A-8FB2-EC29098B97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838" y="2005357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378EDB8-0740-4899-9053-3E5A2591C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0" y="2004733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0DBD197-6D2F-4C08-9281-235DD012C3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6250" y="2015140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DE22-45AE-4C21-8B18-7AE528A43EB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2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lce Imag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3822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05250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7722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96297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14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49821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0503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9174480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2CD6B6-9C07-420E-9231-F63233160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76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F24A27-0605-44A5-AC6D-02C755F07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0814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ADA441C-C4BE-4EAB-8819-5C78BDC65D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8426" y="3963531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708554F-2173-4A8D-B673-E68B1415F3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7448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60724D-7DC9-41A3-B4D7-9EFE4E7F65A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4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“Click to edit text”</a:t>
            </a:r>
          </a:p>
          <a:p>
            <a:pPr lvl="1"/>
            <a:r>
              <a:rPr lang="en-US" dirty="0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Quot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198" y="381000"/>
            <a:ext cx="10287000" cy="6933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200" b="1" i="0" kern="1200" cap="none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1243584"/>
            <a:ext cx="10286999" cy="4913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541CB-C5CF-406B-A04F-B92D0DF858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50142"/>
            <a:ext cx="5524500" cy="4298258"/>
          </a:xfrm>
        </p:spPr>
        <p:txBody>
          <a:bodyPr/>
          <a:lstStyle>
            <a:lvl1pPr>
              <a:buFontTx/>
              <a:buNone/>
              <a:defRPr cap="none" baseline="0"/>
            </a:lvl1pPr>
            <a:lvl2pPr marL="352425" indent="-342900">
              <a:buClr>
                <a:schemeClr val="accent3"/>
              </a:buClr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lvl="0"/>
            <a:r>
              <a:rPr lang="en-US" dirty="0"/>
              <a:t>“Click to edit textbox text”</a:t>
            </a:r>
          </a:p>
          <a:p>
            <a:pPr lvl="1"/>
            <a:r>
              <a:rPr lang="en-US" dirty="0"/>
              <a:t>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F11A7-B65F-415E-B94A-A94E3E68351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2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B5DA-42BB-4CA2-904F-B5CFF726EB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7C9F-14F4-4ECF-8292-C4068523692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Presentation Option Only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6084570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2020 THE MITRE CORPORATION. ALL RIGHTS RESERVED. </a:t>
            </a:r>
            <a:r>
              <a:rPr lang="en-US" sz="800" dirty="0"/>
              <a:t>Approved for public release: Case #20-1395.</a:t>
            </a:r>
            <a:endParaRPr kumimoji="0" lang="en-US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571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A80F-4B09-474F-AC6A-0B559CF8FE7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2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30" hasCustomPrompt="1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video to placeholder or click on icon to place video from file.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9D446-8F95-48AE-89AE-FBA09C8C3FC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9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0622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91912-0D51-4625-BCF6-2DC607E7F31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49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2055258"/>
            <a:ext cx="4389120" cy="4206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8032"/>
            <a:ext cx="5638800" cy="4213466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D7E1-2D1F-45CC-8991-0AFB4CE00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38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30"/>
          </p:nvPr>
        </p:nvSpPr>
        <p:spPr>
          <a:xfrm>
            <a:off x="6835140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110B8-B9E5-4246-B47F-CD94B48C5B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4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4440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1A30-CC92-4726-A92B-33943355A5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9801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1966-19EA-4D11-9FC9-0C87311904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6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492902" y="1469403"/>
            <a:ext cx="15740" cy="466344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FCD65FE-8E21-4D83-BA34-36B16ADDC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50142"/>
            <a:ext cx="5190417" cy="4264311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F4907B-AB42-4085-A733-84543E3891E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5221AF0-44E5-435A-A5F3-80703E0176B8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3DE4E3-7AB4-4F9F-A21F-5ABD1FBFD442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ACCE7-B0BD-4653-8D2D-FAC99EC5ABC7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BA0F-68A8-439D-9E59-6E822802F7B9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42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497870" y="1469403"/>
            <a:ext cx="18642" cy="552319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B489350-C810-F747-8618-803CE32AB65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Secondary timeline event.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FF08DC9-5516-C943-85E4-AF95CAA8B3C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163C09-67F3-46C5-86D7-A7A826259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614CE4-CA70-4BC9-9A09-C7D82F30508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3D3AA6-F496-48FD-B37C-CFD89D97114D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1F34B-1160-4557-9863-AE5D2033D5DD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785919-2DE5-4BD9-8676-3E37BEF19754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DA351-B5CC-4C16-B498-9DA5317EC3DB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55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5111" y="389583"/>
            <a:ext cx="7620000" cy="58521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602224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500772" y="0"/>
            <a:ext cx="18288" cy="5998247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443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1CC5B96-EADC-144C-B345-5D69DE7E13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Secondary timeline event.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36F3249E-7F49-2146-8A31-74BE6B6932A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9A045578-08BA-467F-A528-43EAFE62D5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19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E55179-E9D2-43F4-AFF0-971EB8B0153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5880C37-78FE-4CF8-A2D1-9F2096A9AD86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981EC-B700-40AA-9BBB-FC70A2A99716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BAE5-196B-4DE0-83DB-84C7B9E8C8AE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9236D2-34B2-470A-A875-2D451B66B602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8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139975"/>
            <a:ext cx="10238874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1EFF5D-6B9A-434F-9F46-CDC551DFC5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3975" y="0"/>
            <a:ext cx="12192000" cy="6858000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  <a:lvl3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b="1">
                <a:solidFill>
                  <a:srgbClr val="FFFF00"/>
                </a:solidFill>
              </a:defRPr>
            </a:lvl3pPr>
          </a:lstStyle>
          <a:p>
            <a:pPr lvl="0"/>
            <a:r>
              <a:rPr lang="en-US" dirty="0"/>
              <a:t>To add background image: </a:t>
            </a:r>
            <a:br>
              <a:rPr lang="en-US" dirty="0"/>
            </a:br>
            <a:r>
              <a:rPr lang="en-US" dirty="0"/>
              <a:t>Navigate to FJ: Images.</a:t>
            </a:r>
          </a:p>
          <a:p>
            <a:pPr lvl="0"/>
            <a:r>
              <a:rPr lang="en-US" dirty="0"/>
              <a:t>Select a photo from the featured gallery, “images for PPT cover Slides”</a:t>
            </a:r>
          </a:p>
          <a:p>
            <a:pPr lvl="0"/>
            <a:r>
              <a:rPr lang="en-US" dirty="0"/>
              <a:t>Save the desired image to your computer or desired location.</a:t>
            </a:r>
          </a:p>
          <a:p>
            <a:pPr lvl="0"/>
            <a:r>
              <a:rPr lang="en-US" dirty="0"/>
              <a:t>Next, click on the icon &amp; choose image from the saved location.</a:t>
            </a:r>
          </a:p>
          <a:p>
            <a:pPr lvl="0"/>
            <a:r>
              <a:rPr lang="en-US" dirty="0"/>
              <a:t>Insert image.</a:t>
            </a:r>
          </a:p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AC086E-CBE9-4673-9AFE-F07619F7A6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1139975"/>
            <a:ext cx="12192000" cy="6140450"/>
          </a:xfr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Navigate to FJ: Images.</a:t>
            </a:r>
          </a:p>
          <a:p>
            <a:pPr lvl="0"/>
            <a:r>
              <a:rPr lang="en-US" dirty="0"/>
              <a:t>Select a photo from the featured gallery, “images for PPT cover Slides”</a:t>
            </a:r>
          </a:p>
          <a:p>
            <a:pPr lvl="0"/>
            <a:r>
              <a:rPr lang="en-US" dirty="0"/>
              <a:t>Save the desired image to your computer or desired location.</a:t>
            </a:r>
          </a:p>
          <a:p>
            <a:pPr lvl="0"/>
            <a:r>
              <a:rPr lang="en-US" dirty="0"/>
              <a:t>Next, click on the icon &amp; choose image from the saved location.</a:t>
            </a:r>
          </a:p>
          <a:p>
            <a:pPr lvl="0"/>
            <a:r>
              <a:rPr lang="en-US" dirty="0"/>
              <a:t>Insert image.</a:t>
            </a:r>
          </a:p>
        </p:txBody>
      </p:sp>
    </p:spTree>
    <p:extLst>
      <p:ext uri="{BB962C8B-B14F-4D97-AF65-F5344CB8AC3E}">
        <p14:creationId xmlns:p14="http://schemas.microsoft.com/office/powerpoint/2010/main" val="968437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-51955" y="3319397"/>
            <a:ext cx="1229787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079567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non.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052951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 non.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4869873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nisi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21"/>
          </p:nvPr>
        </p:nvSpPr>
        <p:spPr>
          <a:xfrm>
            <a:off x="4855492" y="1173805"/>
            <a:ext cx="9144" cy="214969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445093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460258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065919"/>
            <a:ext cx="3672840" cy="191912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3972048"/>
            <a:ext cx="3624019" cy="1920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056237"/>
            <a:ext cx="1189328" cy="99135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file from file.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AB02D0F-3CC6-6245-8DB2-80D316CCD2D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3879379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Secondary timeline event.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81D806-57EA-4AF1-804A-82512300C1B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184C264F-0E9F-491A-B9F1-689D83291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202946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D05E11-516A-48DD-915D-750404B133B4}"/>
              </a:ext>
            </a:extLst>
          </p:cNvPr>
          <p:cNvSpPr/>
          <p:nvPr userDrawn="1"/>
        </p:nvSpPr>
        <p:spPr>
          <a:xfrm>
            <a:off x="696997" y="32008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84C83-DCBA-4EA4-865C-08BB84947FEB}"/>
              </a:ext>
            </a:extLst>
          </p:cNvPr>
          <p:cNvSpPr/>
          <p:nvPr userDrawn="1"/>
        </p:nvSpPr>
        <p:spPr>
          <a:xfrm>
            <a:off x="2647040" y="32050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07D54D-1928-453C-A10F-D11DAE69D5F4}"/>
              </a:ext>
            </a:extLst>
          </p:cNvPr>
          <p:cNvSpPr/>
          <p:nvPr userDrawn="1"/>
        </p:nvSpPr>
        <p:spPr>
          <a:xfrm>
            <a:off x="2747520" y="3323495"/>
            <a:ext cx="9144" cy="280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42A626-EA4A-412E-BA23-217FD25FF006}"/>
              </a:ext>
            </a:extLst>
          </p:cNvPr>
          <p:cNvSpPr/>
          <p:nvPr userDrawn="1"/>
        </p:nvSpPr>
        <p:spPr>
          <a:xfrm>
            <a:off x="805702" y="298586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B29EC-A6A1-4B64-ABB7-A5081788F7FD}"/>
              </a:ext>
            </a:extLst>
          </p:cNvPr>
          <p:cNvSpPr/>
          <p:nvPr userDrawn="1"/>
        </p:nvSpPr>
        <p:spPr>
          <a:xfrm>
            <a:off x="8771202" y="3295436"/>
            <a:ext cx="9144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305A4E1B-C39C-40EC-B1B1-0EA162CF61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233347"/>
            <a:ext cx="148090" cy="150176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es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389C5EC8-26B5-4663-B314-DAAC656E735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21400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3CE03-3EFE-4EAA-9C4F-718840AEC4F4}"/>
              </a:ext>
            </a:extLst>
          </p:cNvPr>
          <p:cNvSpPr/>
          <p:nvPr userDrawn="1"/>
        </p:nvSpPr>
        <p:spPr>
          <a:xfrm>
            <a:off x="6865399" y="305893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5CF11-6079-4A46-9F66-36F69F7B6F4E}"/>
              </a:ext>
            </a:extLst>
          </p:cNvPr>
          <p:cNvSpPr/>
          <p:nvPr userDrawn="1"/>
        </p:nvSpPr>
        <p:spPr>
          <a:xfrm>
            <a:off x="4846984" y="1045413"/>
            <a:ext cx="9144" cy="2194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22A85A3-DEB6-42BA-A2FF-9B8761594B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2050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A23BD-AEBB-4BB6-A3F7-B35D4EECB94E}"/>
              </a:ext>
            </a:extLst>
          </p:cNvPr>
          <p:cNvSpPr/>
          <p:nvPr userDrawn="1"/>
        </p:nvSpPr>
        <p:spPr>
          <a:xfrm>
            <a:off x="5309023" y="3394815"/>
            <a:ext cx="9144" cy="1097280"/>
          </a:xfrm>
          <a:prstGeom prst="rect">
            <a:avLst/>
          </a:prstGeom>
          <a:solidFill>
            <a:srgbClr val="D4D3D4"/>
          </a:solidFill>
          <a:ln>
            <a:solidFill>
              <a:srgbClr val="D4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B23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7435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3EA8C-78AF-48A7-A538-DDBFC2B39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6" y="4615356"/>
            <a:ext cx="355600" cy="2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9D0C-1FB8-436D-B167-7D9E3864B6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912" y="4993711"/>
            <a:ext cx="496482" cy="48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2368296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email@mitre.org</a:t>
            </a:r>
          </a:p>
          <a:p>
            <a:pPr lvl="1"/>
            <a:r>
              <a:rPr lang="en-US" dirty="0"/>
              <a:t>    @</a:t>
            </a:r>
            <a:r>
              <a:rPr lang="en-US" dirty="0" err="1"/>
              <a:t>TwitterHandle</a:t>
            </a:r>
            <a:endParaRPr lang="en-US" dirty="0"/>
          </a:p>
          <a:p>
            <a:pPr lvl="1"/>
            <a:r>
              <a:rPr lang="en-US" dirty="0"/>
              <a:t>     linkedin.com/in/</a:t>
            </a:r>
            <a:r>
              <a:rPr lang="en-US" dirty="0" err="1"/>
              <a:t>firstnamelastname</a:t>
            </a:r>
            <a:endParaRPr lang="en-US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Presentation Option Only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9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27813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Project Name</a:t>
            </a:r>
          </a:p>
          <a:p>
            <a:pPr lvl="0"/>
            <a:r>
              <a:rPr lang="en-US" dirty="0"/>
              <a:t>Project Number</a:t>
            </a:r>
          </a:p>
          <a:p>
            <a:pPr lvl="0"/>
            <a:r>
              <a:rPr lang="en-US" dirty="0"/>
              <a:t>Disclaimer text</a:t>
            </a:r>
          </a:p>
          <a:p>
            <a:pPr lvl="1"/>
            <a:r>
              <a:rPr lang="en-US" dirty="0"/>
              <a:t>Additional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5CECFA0F-6E30-41CB-8655-2BD7D9FAD580}"/>
              </a:ext>
            </a:extLst>
          </p:cNvPr>
          <p:cNvSpPr txBox="1">
            <a:spLocks/>
          </p:cNvSpPr>
          <p:nvPr userDrawn="1"/>
        </p:nvSpPr>
        <p:spPr>
          <a:xfrm>
            <a:off x="1" y="-32656"/>
            <a:ext cx="10394950" cy="11493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kern="1200" cap="none" baseline="0">
                <a:solidFill>
                  <a:srgbClr val="FFFF00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238125" indent="-238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693738" marR="0" indent="-347663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543050" marR="0" indent="-339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22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947863" marR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8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</a:rPr>
              <a:t>Disclaimer: Presentation Option Only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60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794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75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45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05604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02EF-D9FA-410C-B8C0-C7CB9FEE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0906B-2F97-4ECE-BFB2-F3A9BE2C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9096-18E9-4B73-89F7-9C874E608A2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D1688-A7DA-4652-833E-D0CD8F40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5AE80-E0F1-4E3D-9BF1-E4B137A8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3D1E-C569-43BB-8F93-31C0DB3C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77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486327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Presentation Option Only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1BCF-F049-4694-80D2-913C99FD72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004767"/>
            <a:ext cx="6117336" cy="486327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 dirty="0"/>
              <a:t>email@mitre.org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3908DA-E83B-4C2C-A68C-5175714E2B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507382"/>
            <a:ext cx="6117336" cy="486327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9016A6E-AD49-43D1-9DEC-4E2BD6F704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5009997"/>
            <a:ext cx="6117336" cy="486327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 dirty="0"/>
              <a:t>email@mitre.org</a:t>
            </a:r>
          </a:p>
        </p:txBody>
      </p:sp>
    </p:spTree>
    <p:extLst>
      <p:ext uri="{BB962C8B-B14F-4D97-AF65-F5344CB8AC3E}">
        <p14:creationId xmlns:p14="http://schemas.microsoft.com/office/powerpoint/2010/main" val="206303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To add background image: </a:t>
            </a:r>
            <a:br>
              <a:rPr lang="en-US" dirty="0"/>
            </a:br>
            <a:r>
              <a:rPr lang="en-US" dirty="0"/>
              <a:t>1. Navigate to FJ: Images </a:t>
            </a:r>
            <a:br>
              <a:rPr lang="en-US" dirty="0"/>
            </a:br>
            <a:r>
              <a:rPr lang="en-US" dirty="0"/>
              <a:t>2. Select a photo from the featured gallery, “Images for PPT Cover Slides” </a:t>
            </a:r>
            <a:br>
              <a:rPr lang="en-US" dirty="0"/>
            </a:br>
            <a:r>
              <a:rPr lang="en-US" dirty="0"/>
              <a:t>3. Save the desired image to your computer or desired location. </a:t>
            </a:r>
            <a:br>
              <a:rPr lang="en-US" dirty="0"/>
            </a:br>
            <a:r>
              <a:rPr lang="en-US" dirty="0"/>
              <a:t>4. Next, click on the icon &amp; choose image from the saved location. </a:t>
            </a:r>
            <a:br>
              <a:rPr lang="en-US" dirty="0"/>
            </a:br>
            <a:r>
              <a:rPr lang="en-US" dirty="0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“Arial 54 pt. Insert </a:t>
            </a:r>
            <a:br>
              <a:rPr lang="en-US" dirty="0"/>
            </a:br>
            <a:r>
              <a:rPr lang="en-US" dirty="0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27691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046425"/>
            <a:ext cx="9334500" cy="1382576"/>
          </a:xfrm>
        </p:spPr>
        <p:txBody>
          <a:bodyPr/>
          <a:lstStyle>
            <a:lvl1pPr algn="l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0BB03-948C-4A12-8DBC-361F0C66729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5630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0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79E39-B804-433D-A46E-6245A4354F4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4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No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" y="381000"/>
            <a:ext cx="2784886" cy="27640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84506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92918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265612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74024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0893422" y="6485433"/>
            <a:ext cx="800100" cy="25185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8F8F-F2E8-4F73-9030-FB00A087F5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37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BBD24B-BA71-4BF8-8506-D0B84537AE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878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B79737-3312-4FC8-AC98-3A2E9BBF11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7197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F5D51-61E5-4B38-BE9B-7745F7365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With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037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0377" y="3903250"/>
            <a:ext cx="343927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2826" y="3903250"/>
            <a:ext cx="3427206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298629" y="3903250"/>
            <a:ext cx="3421788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388299"/>
            <a:ext cx="11277600" cy="656850"/>
          </a:xfrm>
        </p:spPr>
        <p:txBody>
          <a:bodyPr/>
          <a:lstStyle>
            <a:lvl1pPr algn="ctr"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Title, Arial 32 Pt.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370762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28114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 dirty="0"/>
              <a:t>Drag photo to placeholder or click on icon to place photo from file.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78FE3D0-043E-4E41-B23C-6B8EB88E02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375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010D54-552B-4047-99A4-03DE23E68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1146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0B40436-66AC-4444-BF02-7E4752A291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0761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BC3F3B-A551-47E1-A36B-1028268BB92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9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Arial 24 pt. Edit master text styles</a:t>
            </a:r>
          </a:p>
          <a:p>
            <a:pPr lvl="1"/>
            <a:r>
              <a:rPr lang="en-US" dirty="0"/>
              <a:t>Arial 24 PT. Second level</a:t>
            </a:r>
          </a:p>
          <a:p>
            <a:pPr lvl="2"/>
            <a:r>
              <a:rPr lang="en-US" dirty="0"/>
              <a:t>Arial 24 PT. Third level</a:t>
            </a:r>
          </a:p>
          <a:p>
            <a:pPr lvl="3"/>
            <a:r>
              <a:rPr lang="en-US" dirty="0"/>
              <a:t>Arial 24 PT. Fourth level</a:t>
            </a:r>
          </a:p>
          <a:p>
            <a:pPr lvl="4"/>
            <a:r>
              <a:rPr lang="en-US" dirty="0"/>
              <a:t>Arial 22 PT. Fifth level</a:t>
            </a:r>
          </a:p>
          <a:p>
            <a:pPr lvl="5"/>
            <a:r>
              <a:rPr lang="en-US" dirty="0"/>
              <a:t>Arial 18 PT. Sixth level</a:t>
            </a:r>
          </a:p>
          <a:p>
            <a:pPr lvl="6"/>
            <a:r>
              <a:rPr lang="en-US" dirty="0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3919121" y="6523689"/>
            <a:ext cx="6286423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2020 THE MITRE CORPORATION. ALL RIGHTS RESERVED. </a:t>
            </a:r>
            <a:r>
              <a:rPr lang="en-US" sz="800" dirty="0"/>
              <a:t>Approved for public release: Case #20-1395.</a:t>
            </a:r>
            <a:endParaRPr kumimoji="0" lang="en-US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3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952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stinghousenuclear.com/new-plants/ap1000-pw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laborate.mitre.org/attackics/index.php/Technique/T855" TargetMode="External"/><Relationship Id="rId13" Type="http://schemas.openxmlformats.org/officeDocument/2006/relationships/hyperlink" Target="https://collaborate.mitre.org/attackics/index.php/Technique/T826" TargetMode="External"/><Relationship Id="rId3" Type="http://schemas.openxmlformats.org/officeDocument/2006/relationships/hyperlink" Target="https://attack.mitre.org/techniques/T1133" TargetMode="External"/><Relationship Id="rId7" Type="http://schemas.openxmlformats.org/officeDocument/2006/relationships/hyperlink" Target="https://attack.mitre.org/techniques/T1017" TargetMode="External"/><Relationship Id="rId12" Type="http://schemas.openxmlformats.org/officeDocument/2006/relationships/hyperlink" Target="https://collaborate.mitre.org/attackics/index.php/Technique/T880" TargetMode="External"/><Relationship Id="rId2" Type="http://schemas.openxmlformats.org/officeDocument/2006/relationships/hyperlink" Target="https://attack.mitre.org/techniques/T1078" TargetMode="External"/><Relationship Id="rId16" Type="http://schemas.openxmlformats.org/officeDocument/2006/relationships/hyperlink" Target="https://attack.mitre.org/techniques/T1090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ttack.mitre.org/techniques/T1076" TargetMode="External"/><Relationship Id="rId11" Type="http://schemas.openxmlformats.org/officeDocument/2006/relationships/hyperlink" Target="https://collaborate.mitre.org/attackics/index.php/Technique/T803" TargetMode="External"/><Relationship Id="rId5" Type="http://schemas.openxmlformats.org/officeDocument/2006/relationships/hyperlink" Target="https://attack.mitre.org/techniques/T1210" TargetMode="External"/><Relationship Id="rId15" Type="http://schemas.openxmlformats.org/officeDocument/2006/relationships/hyperlink" Target="https://attack.mitre.org/techniques/T1492" TargetMode="External"/><Relationship Id="rId10" Type="http://schemas.openxmlformats.org/officeDocument/2006/relationships/hyperlink" Target="https://collaborate.mitre.org/attackics/index.php/Technique/T833" TargetMode="External"/><Relationship Id="rId4" Type="http://schemas.openxmlformats.org/officeDocument/2006/relationships/hyperlink" Target="https://attack.mitre.org/techniques/T1190" TargetMode="External"/><Relationship Id="rId9" Type="http://schemas.openxmlformats.org/officeDocument/2006/relationships/hyperlink" Target="https://collaborate.mitre.org/attackics/index.php/Technique/T856" TargetMode="External"/><Relationship Id="rId14" Type="http://schemas.openxmlformats.org/officeDocument/2006/relationships/hyperlink" Target="https://attack.mitre.org/techniques/T1485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ttack.mitre.org/mitigations/M1030" TargetMode="External"/><Relationship Id="rId13" Type="http://schemas.openxmlformats.org/officeDocument/2006/relationships/hyperlink" Target="https://attack.mitre.org/mitigations/M1028" TargetMode="External"/><Relationship Id="rId3" Type="http://schemas.openxmlformats.org/officeDocument/2006/relationships/hyperlink" Target="https://attack.mitre.org/mitigations/M1032" TargetMode="External"/><Relationship Id="rId7" Type="http://schemas.openxmlformats.org/officeDocument/2006/relationships/hyperlink" Target="https://attack.mitre.org/mitigations/M1037" TargetMode="External"/><Relationship Id="rId12" Type="http://schemas.openxmlformats.org/officeDocument/2006/relationships/hyperlink" Target="https://attack.mitre.org/mitigations/M1042" TargetMode="External"/><Relationship Id="rId2" Type="http://schemas.openxmlformats.org/officeDocument/2006/relationships/hyperlink" Target="https://attack.mitre.org/mitigations/M1018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ttack.mitre.org/mitigations/M1047" TargetMode="External"/><Relationship Id="rId11" Type="http://schemas.openxmlformats.org/officeDocument/2006/relationships/hyperlink" Target="https://attack.mitre.org/mitigations/M1051" TargetMode="External"/><Relationship Id="rId5" Type="http://schemas.openxmlformats.org/officeDocument/2006/relationships/hyperlink" Target="https://attack.mitre.org/mitigations/M1027" TargetMode="External"/><Relationship Id="rId10" Type="http://schemas.openxmlformats.org/officeDocument/2006/relationships/hyperlink" Target="https://attack.mitre.org/mitigations/M1035" TargetMode="External"/><Relationship Id="rId4" Type="http://schemas.openxmlformats.org/officeDocument/2006/relationships/hyperlink" Target="https://attack.mitre.org/mitigations/M1026" TargetMode="External"/><Relationship Id="rId9" Type="http://schemas.openxmlformats.org/officeDocument/2006/relationships/hyperlink" Target="https://attack.mitre.org/mitigations/M1016" TargetMode="External"/><Relationship Id="rId14" Type="http://schemas.openxmlformats.org/officeDocument/2006/relationships/hyperlink" Target="https://attack.mitre.org/mitigations/M104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wynn@mitre.org" TargetMode="External"/><Relationship Id="rId2" Type="http://schemas.openxmlformats.org/officeDocument/2006/relationships/hyperlink" Target="mailto:smmccracken@mitre.org" TargetMode="Externa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attack.mitre.org/" TargetMode="External"/><Relationship Id="rId4" Type="http://schemas.openxmlformats.org/officeDocument/2006/relationships/hyperlink" Target="http://cve.mitre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i.gov/index.php/cyber-threat-framework" TargetMode="Externa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ck.mitre.org/groups/" TargetMode="Externa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4322-3816-4175-9609-250F58E8F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CICAT Analysis of AP1000 Safety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5C33-23A2-4D2C-A460-F3A286E99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075" y="3429000"/>
            <a:ext cx="3344481" cy="1007610"/>
          </a:xfrm>
        </p:spPr>
        <p:txBody>
          <a:bodyPr>
            <a:normAutofit/>
          </a:bodyPr>
          <a:lstStyle/>
          <a:p>
            <a:r>
              <a:rPr lang="en-US" dirty="0"/>
              <a:t>Jackson Wynn        Samuel McCracken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F302F-2471-4208-9325-BCC041CA5C4E}"/>
              </a:ext>
            </a:extLst>
          </p:cNvPr>
          <p:cNvSpPr txBox="1"/>
          <p:nvPr/>
        </p:nvSpPr>
        <p:spPr>
          <a:xfrm>
            <a:off x="1171075" y="4767948"/>
            <a:ext cx="1210588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100038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DF8A-0CD8-4846-BF00-F25EE965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AP1000 Pressurized Water Reactor (PWR)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A1CB-FD13-4E0E-896C-880C8BE9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568"/>
            <a:ext cx="402448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Designed by Westinghouse Electric Co.</a:t>
            </a:r>
          </a:p>
          <a:p>
            <a:r>
              <a:rPr lang="en-US" dirty="0"/>
              <a:t>1000 MWe (3415 </a:t>
            </a:r>
            <a:r>
              <a:rPr lang="en-US" dirty="0" err="1"/>
              <a:t>MWt</a:t>
            </a:r>
            <a:r>
              <a:rPr lang="en-US" dirty="0"/>
              <a:t>) Nuclear Power Plant</a:t>
            </a:r>
          </a:p>
          <a:p>
            <a:pPr lvl="1"/>
            <a:r>
              <a:rPr lang="en-US" dirty="0"/>
              <a:t>Pressurized water reactor</a:t>
            </a:r>
          </a:p>
          <a:p>
            <a:pPr lvl="1"/>
            <a:r>
              <a:rPr lang="en-US" dirty="0"/>
              <a:t>Passive safety features</a:t>
            </a:r>
          </a:p>
          <a:p>
            <a:r>
              <a:rPr lang="en-US" dirty="0"/>
              <a:t>Certified by NRC in 2005</a:t>
            </a:r>
          </a:p>
          <a:p>
            <a:pPr lvl="1"/>
            <a:r>
              <a:rPr lang="en-US" dirty="0"/>
              <a:t>2 under construction in the U.S. (2 cancelled)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C4667-95A2-4204-8067-C98C0BB7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88" y="1485900"/>
            <a:ext cx="6654812" cy="413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F1C2D-E204-4008-A60D-8765AFF79665}"/>
              </a:ext>
            </a:extLst>
          </p:cNvPr>
          <p:cNvSpPr txBox="1"/>
          <p:nvPr/>
        </p:nvSpPr>
        <p:spPr>
          <a:xfrm>
            <a:off x="5797659" y="5622675"/>
            <a:ext cx="5219469" cy="30777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400" dirty="0">
                <a:hlinkClick r:id="rId3"/>
              </a:rPr>
              <a:t>https://www.westinghousenuclear.com/new-plants/ap1000-pwr</a:t>
            </a:r>
            <a:r>
              <a:rPr lang="en-US" sz="1400" dirty="0"/>
              <a:t>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1D645BC-C37C-4A87-BA87-F0970CD161DA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10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00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8473-37E9-40BA-8FC6-A2F97EDD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8704"/>
            <a:ext cx="10515600" cy="515706"/>
          </a:xfrm>
        </p:spPr>
        <p:txBody>
          <a:bodyPr/>
          <a:lstStyle/>
          <a:p>
            <a:r>
              <a:rPr lang="en-US" dirty="0"/>
              <a:t>Modeled Target Environment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7A158A-4AD8-4456-98E6-09F1BE844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93221"/>
              </p:ext>
            </p:extLst>
          </p:nvPr>
        </p:nvGraphicFramePr>
        <p:xfrm>
          <a:off x="6423870" y="2428065"/>
          <a:ext cx="5069047" cy="3452608"/>
        </p:xfrm>
        <a:graphic>
          <a:graphicData uri="http://schemas.openxmlformats.org/drawingml/2006/table">
            <a:tbl>
              <a:tblPr/>
              <a:tblGrid>
                <a:gridCol w="488658">
                  <a:extLst>
                    <a:ext uri="{9D8B030D-6E8A-4147-A177-3AD203B41FA5}">
                      <a16:colId xmlns:a16="http://schemas.microsoft.com/office/drawing/2014/main" val="1207303814"/>
                    </a:ext>
                  </a:extLst>
                </a:gridCol>
                <a:gridCol w="3338819">
                  <a:extLst>
                    <a:ext uri="{9D8B030D-6E8A-4147-A177-3AD203B41FA5}">
                      <a16:colId xmlns:a16="http://schemas.microsoft.com/office/drawing/2014/main" val="2305974752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3613879662"/>
                    </a:ext>
                  </a:extLst>
                </a:gridCol>
                <a:gridCol w="503339">
                  <a:extLst>
                    <a:ext uri="{9D8B030D-6E8A-4147-A177-3AD203B41FA5}">
                      <a16:colId xmlns:a16="http://schemas.microsoft.com/office/drawing/2014/main" val="3755819668"/>
                    </a:ext>
                  </a:extLst>
                </a:gridCol>
              </a:tblGrid>
              <a:tr h="2957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Modeled Systems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Safety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I&amp;C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13388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53710"/>
                  </a:ext>
                </a:extLst>
              </a:tr>
              <a:tr h="260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Passive Containment Cooling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73797"/>
                  </a:ext>
                </a:extLst>
              </a:tr>
              <a:tr h="218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Protection and Safety Monitoring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62521"/>
                  </a:ext>
                </a:extLst>
              </a:tr>
              <a:tr h="23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PXS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Passive Core Cooling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16935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Steam Generator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50520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Control Room Emergency Habitability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87883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Diverse Actuation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17886"/>
                  </a:ext>
                </a:extLst>
              </a:tr>
              <a:tr h="201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Control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03730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Reactor Coolant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09065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Display and Processing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0964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Historian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80784"/>
                  </a:ext>
                </a:extLst>
              </a:tr>
              <a:tr h="268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 and Control Centers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71124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Security 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454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44DB27C-B93B-4A10-81F1-E6EF6E214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744" y="1090520"/>
            <a:ext cx="375059" cy="34932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A4EAD-1480-4BF7-8ACA-38B9FD44C35D}"/>
              </a:ext>
            </a:extLst>
          </p:cNvPr>
          <p:cNvSpPr txBox="1"/>
          <p:nvPr/>
        </p:nvSpPr>
        <p:spPr>
          <a:xfrm>
            <a:off x="8862803" y="1080514"/>
            <a:ext cx="2561705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dirty="0"/>
              <a:t>Trusted Partner Laptop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C5106E43-E15F-4A45-8055-1E30F92CE29F}"/>
              </a:ext>
            </a:extLst>
          </p:cNvPr>
          <p:cNvSpPr/>
          <p:nvPr/>
        </p:nvSpPr>
        <p:spPr>
          <a:xfrm rot="10298612">
            <a:off x="6101200" y="1897335"/>
            <a:ext cx="645341" cy="86769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FF49413E-DBE6-48B3-A053-C2347DEE1E45}"/>
              </a:ext>
            </a:extLst>
          </p:cNvPr>
          <p:cNvSpPr/>
          <p:nvPr/>
        </p:nvSpPr>
        <p:spPr>
          <a:xfrm rot="8261014">
            <a:off x="7842509" y="1479662"/>
            <a:ext cx="645341" cy="86769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ED1642-8497-46CA-BF73-C1723F14DC35}"/>
              </a:ext>
            </a:extLst>
          </p:cNvPr>
          <p:cNvSpPr/>
          <p:nvPr/>
        </p:nvSpPr>
        <p:spPr>
          <a:xfrm>
            <a:off x="6600905" y="1439840"/>
            <a:ext cx="1503726" cy="822121"/>
          </a:xfrm>
          <a:prstGeom prst="clou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pperplate Gothic Bold" panose="020E0705020206020404" pitchFamily="34" charset="0"/>
              </a:rPr>
              <a:t>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BEA9E-1930-4433-99E8-B5E4C821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23046"/>
            <a:ext cx="5586358" cy="4338684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A532855-C91E-4090-A812-E54049A48C06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11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9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2CBE60-D9DB-4F08-8CA2-2A4E39D41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28D2F-AD36-4E9D-8F4D-B1CC75E8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0429"/>
            <a:ext cx="11277600" cy="693337"/>
          </a:xfrm>
        </p:spPr>
        <p:txBody>
          <a:bodyPr/>
          <a:lstStyle/>
          <a:p>
            <a:r>
              <a:rPr lang="en-US" dirty="0"/>
              <a:t>AP1000 Scenario Scope</a:t>
            </a:r>
            <a:br>
              <a:rPr lang="en-US" dirty="0"/>
            </a:br>
            <a:r>
              <a:rPr lang="en-US" sz="2000" dirty="0"/>
              <a:t>Targets and Entry Points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C1669D-631C-4B2E-AD3D-BE4DE265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85215"/>
              </p:ext>
            </p:extLst>
          </p:nvPr>
        </p:nvGraphicFramePr>
        <p:xfrm>
          <a:off x="2041524" y="2042341"/>
          <a:ext cx="8108951" cy="1603370"/>
        </p:xfrm>
        <a:graphic>
          <a:graphicData uri="http://schemas.openxmlformats.org/drawingml/2006/table">
            <a:tbl>
              <a:tblPr/>
              <a:tblGrid>
                <a:gridCol w="1020793">
                  <a:extLst>
                    <a:ext uri="{9D8B030D-6E8A-4147-A177-3AD203B41FA5}">
                      <a16:colId xmlns:a16="http://schemas.microsoft.com/office/drawing/2014/main" val="1935039642"/>
                    </a:ext>
                  </a:extLst>
                </a:gridCol>
                <a:gridCol w="1463547">
                  <a:extLst>
                    <a:ext uri="{9D8B030D-6E8A-4147-A177-3AD203B41FA5}">
                      <a16:colId xmlns:a16="http://schemas.microsoft.com/office/drawing/2014/main" val="1747729451"/>
                    </a:ext>
                  </a:extLst>
                </a:gridCol>
                <a:gridCol w="5624611">
                  <a:extLst>
                    <a:ext uri="{9D8B030D-6E8A-4147-A177-3AD203B41FA5}">
                      <a16:colId xmlns:a16="http://schemas.microsoft.com/office/drawing/2014/main" val="3028674887"/>
                    </a:ext>
                  </a:extLst>
                </a:gridCol>
              </a:tblGrid>
              <a:tr h="323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339385"/>
                  </a:ext>
                </a:extLst>
              </a:tr>
              <a:tr h="29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SFS-PL-V038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 for SFS Discharge Line Containment Isolation MOV – ORC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34598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VES-PL-V005A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 for MCR Air Delivery Isolation Valve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00426"/>
                  </a:ext>
                </a:extLst>
              </a:tr>
              <a:tr h="3493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DAS-Processor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Processor hosting DAS control logic: automatic reactor trip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90978"/>
                  </a:ext>
                </a:extLst>
              </a:tr>
              <a:tr h="32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PXS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PXS-PL-V118A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 for Containment Recirculation A Squib Valve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227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1C55B7-FA34-49F3-BEEF-7DC6AF366092}"/>
              </a:ext>
            </a:extLst>
          </p:cNvPr>
          <p:cNvSpPr txBox="1"/>
          <p:nvPr/>
        </p:nvSpPr>
        <p:spPr>
          <a:xfrm>
            <a:off x="2041524" y="1485900"/>
            <a:ext cx="1274323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b="1" dirty="0"/>
              <a:t>Targets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3725F-840C-4986-9DB8-5753BCD32AA3}"/>
              </a:ext>
            </a:extLst>
          </p:cNvPr>
          <p:cNvSpPr txBox="1"/>
          <p:nvPr/>
        </p:nvSpPr>
        <p:spPr>
          <a:xfrm>
            <a:off x="2041524" y="4027275"/>
            <a:ext cx="1996059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b="1" dirty="0"/>
              <a:t>Entry Points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0199BA-F36E-4C5F-892E-61334787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13949"/>
              </p:ext>
            </p:extLst>
          </p:nvPr>
        </p:nvGraphicFramePr>
        <p:xfrm>
          <a:off x="2041524" y="4564286"/>
          <a:ext cx="6929919" cy="1486956"/>
        </p:xfrm>
        <a:graphic>
          <a:graphicData uri="http://schemas.openxmlformats.org/drawingml/2006/table">
            <a:tbl>
              <a:tblPr/>
              <a:tblGrid>
                <a:gridCol w="2649141">
                  <a:extLst>
                    <a:ext uri="{9D8B030D-6E8A-4147-A177-3AD203B41FA5}">
                      <a16:colId xmlns:a16="http://schemas.microsoft.com/office/drawing/2014/main" val="1239685512"/>
                    </a:ext>
                  </a:extLst>
                </a:gridCol>
                <a:gridCol w="3335556">
                  <a:extLst>
                    <a:ext uri="{9D8B030D-6E8A-4147-A177-3AD203B41FA5}">
                      <a16:colId xmlns:a16="http://schemas.microsoft.com/office/drawing/2014/main" val="458462781"/>
                    </a:ext>
                  </a:extLst>
                </a:gridCol>
                <a:gridCol w="945222">
                  <a:extLst>
                    <a:ext uri="{9D8B030D-6E8A-4147-A177-3AD203B41FA5}">
                      <a16:colId xmlns:a16="http://schemas.microsoft.com/office/drawing/2014/main" val="3704115256"/>
                    </a:ext>
                  </a:extLst>
                </a:gridCol>
              </a:tblGrid>
              <a:tr h="3756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84348"/>
                  </a:ext>
                </a:extLst>
              </a:tr>
              <a:tr h="3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OCS03_Workstation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Control Station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743060"/>
                  </a:ext>
                </a:extLst>
              </a:tr>
              <a:tr h="361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Analytics 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04688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Equipment Supplier 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2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0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A601-737F-481B-8BB6-9B1788B5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185"/>
            <a:ext cx="11277600" cy="584775"/>
          </a:xfrm>
        </p:spPr>
        <p:txBody>
          <a:bodyPr/>
          <a:lstStyle/>
          <a:p>
            <a:r>
              <a:rPr lang="en-US" dirty="0"/>
              <a:t>AP1000 Scenario Scope</a:t>
            </a:r>
            <a:br>
              <a:rPr lang="en-US" dirty="0"/>
            </a:br>
            <a:r>
              <a:rPr lang="en-US" sz="2000" dirty="0"/>
              <a:t>Threat Actor IS01 Tactics and Techniques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55076-9EF9-49A6-B333-14A016A36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31067"/>
              </p:ext>
            </p:extLst>
          </p:nvPr>
        </p:nvGraphicFramePr>
        <p:xfrm>
          <a:off x="616448" y="1455816"/>
          <a:ext cx="5293485" cy="4794261"/>
        </p:xfrm>
        <a:graphic>
          <a:graphicData uri="http://schemas.openxmlformats.org/drawingml/2006/table">
            <a:tbl>
              <a:tblPr/>
              <a:tblGrid>
                <a:gridCol w="1354393">
                  <a:extLst>
                    <a:ext uri="{9D8B030D-6E8A-4147-A177-3AD203B41FA5}">
                      <a16:colId xmlns:a16="http://schemas.microsoft.com/office/drawing/2014/main" val="816056695"/>
                    </a:ext>
                  </a:extLst>
                </a:gridCol>
                <a:gridCol w="3094247">
                  <a:extLst>
                    <a:ext uri="{9D8B030D-6E8A-4147-A177-3AD203B41FA5}">
                      <a16:colId xmlns:a16="http://schemas.microsoft.com/office/drawing/2014/main" val="1813563378"/>
                    </a:ext>
                  </a:extLst>
                </a:gridCol>
                <a:gridCol w="844845">
                  <a:extLst>
                    <a:ext uri="{9D8B030D-6E8A-4147-A177-3AD203B41FA5}">
                      <a16:colId xmlns:a16="http://schemas.microsoft.com/office/drawing/2014/main" val="3656558938"/>
                    </a:ext>
                  </a:extLst>
                </a:gridCol>
              </a:tblGrid>
              <a:tr h="198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Tactic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065199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Access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T1133 External Remote Services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53590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T1190 Exploit Public Facing Application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53412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T1078 Valid Accounts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00611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T860 Wireless Compromise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87828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T847 Replication Through Removable Media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7897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T1059 Command-line Interface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367254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T1203 Exploitation of Client Execution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11109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T875 Change Program State 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8414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T830 Man in the Middle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02600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Persistence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T1098 Account Manipulation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93203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T1109 Component Firmware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95955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T1136 Create Account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21782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T1158 Hidden Files and Directories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01404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T857 System Firmware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96565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T873 Project File Infection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88505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Privilege Escalation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T1068 Exploitation of Privilege Escalation 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22497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T1055 Process Injection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93795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T1058 Service Registry Permissions Weakness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847086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Defense Evasion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T1146 Clear Command History 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3838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T1089 Disabling Security Tools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30177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T1222 File and Directory Permissions Modification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12010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T820 Exploitation for Evasion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57055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T848 Rogue Master Device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251685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Credential Access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T1003 Credential Dumping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9517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T1214 Credentials in Registry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65877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T1056 Input Capture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37204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Discovery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T1087 Account Discovery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19680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T1083 File and Directory Discovery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61187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T1046 Network Service Scanning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Window, Linux</a:t>
                      </a:r>
                    </a:p>
                  </a:txBody>
                  <a:tcPr marL="7924" marR="7924" marT="79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4542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4F7952-EFB1-4936-9FBB-E17ED4419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42543"/>
              </p:ext>
            </p:extLst>
          </p:nvPr>
        </p:nvGraphicFramePr>
        <p:xfrm>
          <a:off x="6234808" y="1479885"/>
          <a:ext cx="5124094" cy="4794250"/>
        </p:xfrm>
        <a:graphic>
          <a:graphicData uri="http://schemas.openxmlformats.org/drawingml/2006/table">
            <a:tbl>
              <a:tblPr/>
              <a:tblGrid>
                <a:gridCol w="1311053">
                  <a:extLst>
                    <a:ext uri="{9D8B030D-6E8A-4147-A177-3AD203B41FA5}">
                      <a16:colId xmlns:a16="http://schemas.microsoft.com/office/drawing/2014/main" val="2820595949"/>
                    </a:ext>
                  </a:extLst>
                </a:gridCol>
                <a:gridCol w="2995231">
                  <a:extLst>
                    <a:ext uri="{9D8B030D-6E8A-4147-A177-3AD203B41FA5}">
                      <a16:colId xmlns:a16="http://schemas.microsoft.com/office/drawing/2014/main" val="2231707320"/>
                    </a:ext>
                  </a:extLst>
                </a:gridCol>
                <a:gridCol w="817810">
                  <a:extLst>
                    <a:ext uri="{9D8B030D-6E8A-4147-A177-3AD203B41FA5}">
                      <a16:colId xmlns:a16="http://schemas.microsoft.com/office/drawing/2014/main" val="3868733910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Tactic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63565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T824 I/O Module Discovery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0111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 Movement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T1017 Application Deployment Software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23737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T1210 Exploitation of Remote Services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147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T1076 Remote Desktop Protocol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66917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T812 Default Credentials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82858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T1119 Automated Collection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05428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T1005 Data from Local System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90424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T1114 Email Collection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09731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T1074 Data Staged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2467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T877 I/O Image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5364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T801 Monitor Process State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03537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Command and Control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T1043 Commonly Used Port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89393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T1090 Connection Proxy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6051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T1205 Port Knocking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385726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Exfiltration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T1011 Exfiltration Over Other Network Medium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96998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T1020 Automated Exfiltration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20188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T1048 Exfiltration Over Alternative Protocol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51018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T1485 Data Destruction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325951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T1499 Endpoint Denial of Service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9397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T1492 Stored Data Manipulation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86666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T1529 System Shutdown/Reboot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1516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T827 Loss of Control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Windows, Linux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92755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T826 Loss of Availability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73542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T880 Loss of Safety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86417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 Response Function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T833 Modify Control Logic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7658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T816 Device Restart/Shutdown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00123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T803 Block Command Message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91493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 Process Control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T855 Unauthorized Command Message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50320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T875 Change Program State 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47144"/>
                  </a:ext>
                </a:extLst>
              </a:tr>
              <a:tr h="1534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T856 Spoof Reporting Message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578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136E12-772F-41B8-8D39-0A7BE604F5C5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13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15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A5D9-6302-4754-A21D-43A6089C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72E14-9D2C-4A8F-A78C-266E62DEA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AE5A3D-3A32-4554-82CC-992CDCDB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22884"/>
              </p:ext>
            </p:extLst>
          </p:nvPr>
        </p:nvGraphicFramePr>
        <p:xfrm>
          <a:off x="565150" y="1271268"/>
          <a:ext cx="11061700" cy="4315463"/>
        </p:xfrm>
        <a:graphic>
          <a:graphicData uri="http://schemas.openxmlformats.org/drawingml/2006/table">
            <a:tbl>
              <a:tblPr/>
              <a:tblGrid>
                <a:gridCol w="852684">
                  <a:extLst>
                    <a:ext uri="{9D8B030D-6E8A-4147-A177-3AD203B41FA5}">
                      <a16:colId xmlns:a16="http://schemas.microsoft.com/office/drawing/2014/main" val="394046104"/>
                    </a:ext>
                  </a:extLst>
                </a:gridCol>
                <a:gridCol w="1726058">
                  <a:extLst>
                    <a:ext uri="{9D8B030D-6E8A-4147-A177-3AD203B41FA5}">
                      <a16:colId xmlns:a16="http://schemas.microsoft.com/office/drawing/2014/main" val="1369792622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159180679"/>
                    </a:ext>
                  </a:extLst>
                </a:gridCol>
                <a:gridCol w="801385">
                  <a:extLst>
                    <a:ext uri="{9D8B030D-6E8A-4147-A177-3AD203B41FA5}">
                      <a16:colId xmlns:a16="http://schemas.microsoft.com/office/drawing/2014/main" val="2501618174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3068625929"/>
                    </a:ext>
                  </a:extLst>
                </a:gridCol>
                <a:gridCol w="1027416">
                  <a:extLst>
                    <a:ext uri="{9D8B030D-6E8A-4147-A177-3AD203B41FA5}">
                      <a16:colId xmlns:a16="http://schemas.microsoft.com/office/drawing/2014/main" val="4181378973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192602296"/>
                    </a:ext>
                  </a:extLst>
                </a:gridCol>
                <a:gridCol w="3839039">
                  <a:extLst>
                    <a:ext uri="{9D8B030D-6E8A-4147-A177-3AD203B41FA5}">
                      <a16:colId xmlns:a16="http://schemas.microsoft.com/office/drawing/2014/main" val="4189689728"/>
                    </a:ext>
                  </a:extLst>
                </a:gridCol>
              </a:tblGrid>
              <a:tr h="358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Exploited Infrastructure (Network)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412913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SFS-PL-V038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System: CNS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701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Functions: Provides containment isolation and boundary integrity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2036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Capabilities: CONFINEMENT OF RADIOACTIVE MATERIALS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3297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VES-PL-V005A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System: 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5906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Functions: Maintains positive pressure in MCR, Provides breathable air to MCR, Provides passive recirculation flow within MCR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388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Capabilities: CONFINEMENT OF RADIOACTIVE MATERIALS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34690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PXS-PL-V118A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System: PXS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4302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Functions: Supports RCS during DBEs, Provides heat removal during design basis event, Provides pH adjustment during DBEs, Emergency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Boration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Provides containment isolation and boundary integrity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0757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Capabilities: CONFINEMENT OF RADIOACTIVE MATERIALS, HEAT MANAGEMENT, CONTROL OF REACTIVITY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03328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DAS-Processor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System: 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08840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Functions: Provides display data to MCR, Performs automatic actuation of non-safety functions, Provides automatic reactor trip, Supports manual initiation of reactor trip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19815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Capabilities: HEAT MANAGEMENT, CONFINEMENT OF RADIOACTIVE MATERIALS, Automated system response, CONTROL OF REACTIVITY, Enables and protects plant operators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11B03F-BAE7-4436-A3C0-AADE9CE1201B}"/>
              </a:ext>
            </a:extLst>
          </p:cNvPr>
          <p:cNvSpPr txBox="1"/>
          <p:nvPr/>
        </p:nvSpPr>
        <p:spPr>
          <a:xfrm>
            <a:off x="3384134" y="5776958"/>
            <a:ext cx="46754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4 Targets x 3 Entry Points = 12 Attack Paths</a:t>
            </a:r>
          </a:p>
        </p:txBody>
      </p:sp>
    </p:spTree>
    <p:extLst>
      <p:ext uri="{BB962C8B-B14F-4D97-AF65-F5344CB8AC3E}">
        <p14:creationId xmlns:p14="http://schemas.microsoft.com/office/powerpoint/2010/main" val="382237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2B96412-C69F-4C1B-8D59-B339C0750B61}"/>
              </a:ext>
            </a:extLst>
          </p:cNvPr>
          <p:cNvSpPr/>
          <p:nvPr/>
        </p:nvSpPr>
        <p:spPr>
          <a:xfrm>
            <a:off x="7356598" y="1174967"/>
            <a:ext cx="4378202" cy="50734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BF79DC-38A0-465B-B142-8C645A4B9C33}"/>
              </a:ext>
            </a:extLst>
          </p:cNvPr>
          <p:cNvSpPr/>
          <p:nvPr/>
        </p:nvSpPr>
        <p:spPr>
          <a:xfrm>
            <a:off x="4015993" y="1192796"/>
            <a:ext cx="3045820" cy="2354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B8DF20-39B9-4F38-8D92-EA038532591F}"/>
              </a:ext>
            </a:extLst>
          </p:cNvPr>
          <p:cNvSpPr/>
          <p:nvPr/>
        </p:nvSpPr>
        <p:spPr>
          <a:xfrm>
            <a:off x="561860" y="1192795"/>
            <a:ext cx="3161841" cy="38308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47693-7C46-452B-99E7-5F7B2E55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ATT&amp;CK Techniques Utilization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613FB-D019-4EBE-A153-68D460D5EF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45FC3-7715-4B09-8B1A-ED6A2B4B5F5F}"/>
              </a:ext>
            </a:extLst>
          </p:cNvPr>
          <p:cNvSpPr txBox="1"/>
          <p:nvPr/>
        </p:nvSpPr>
        <p:spPr>
          <a:xfrm>
            <a:off x="672821" y="1290132"/>
            <a:ext cx="154401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Entry Points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190C61-E93E-4F2E-8026-37B2F84F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91101"/>
              </p:ext>
            </p:extLst>
          </p:nvPr>
        </p:nvGraphicFramePr>
        <p:xfrm>
          <a:off x="739892" y="1710087"/>
          <a:ext cx="2781300" cy="377999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2303394534"/>
                    </a:ext>
                  </a:extLst>
                </a:gridCol>
              </a:tblGrid>
              <a:tr h="187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T1078 : Valid Accounts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0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https://attack.mitre.org/techniques/T1078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355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33CAEE-0774-40BD-8B33-A336B355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13528"/>
              </p:ext>
            </p:extLst>
          </p:nvPr>
        </p:nvGraphicFramePr>
        <p:xfrm>
          <a:off x="708142" y="2759856"/>
          <a:ext cx="2844800" cy="38100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17049806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T1133 : External Remote Services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77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https://attack.mitre.org/techniques/T1133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953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9330B6-AE5F-4683-9572-1B6983A4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22184"/>
              </p:ext>
            </p:extLst>
          </p:nvPr>
        </p:nvGraphicFramePr>
        <p:xfrm>
          <a:off x="708142" y="2236046"/>
          <a:ext cx="2844800" cy="367665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3512409605"/>
                    </a:ext>
                  </a:extLst>
                </a:gridCol>
              </a:tblGrid>
              <a:tr h="1416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T1190 : Exploit Public-Facing Application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39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https://attack.mitre.org/techniques/T1190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660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132EED-219E-4961-8147-76DB6DBEB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55951"/>
              </p:ext>
            </p:extLst>
          </p:nvPr>
        </p:nvGraphicFramePr>
        <p:xfrm>
          <a:off x="676392" y="3294278"/>
          <a:ext cx="2876550" cy="381000"/>
        </p:xfrm>
        <a:graphic>
          <a:graphicData uri="http://schemas.openxmlformats.org/drawingml/2006/table">
            <a:tbl>
              <a:tblPr/>
              <a:tblGrid>
                <a:gridCol w="2876550">
                  <a:extLst>
                    <a:ext uri="{9D8B030D-6E8A-4147-A177-3AD203B41FA5}">
                      <a16:colId xmlns:a16="http://schemas.microsoft.com/office/drawing/2014/main" val="217083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T1210 : Exploitation of Remote Services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11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https://attack.mitre.org/techniques/T1210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873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65F2C-07A9-47C1-B0A9-96D97B49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8364"/>
              </p:ext>
            </p:extLst>
          </p:nvPr>
        </p:nvGraphicFramePr>
        <p:xfrm>
          <a:off x="692267" y="3846912"/>
          <a:ext cx="2844800" cy="38100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794624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T1076 : Remote Desktop Protocol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76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https://attack.mitre.org/techniques/T1076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369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1F869C-E7EB-40F6-8127-9FC25842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721"/>
              </p:ext>
            </p:extLst>
          </p:nvPr>
        </p:nvGraphicFramePr>
        <p:xfrm>
          <a:off x="676392" y="4421811"/>
          <a:ext cx="2844800" cy="38100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34286215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T1017 : Application Deployment Software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55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https://attack.mitre.org/techniques/T1017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65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A1DFB4B-B446-4BF1-83B6-0D913BF6DD2A}"/>
              </a:ext>
            </a:extLst>
          </p:cNvPr>
          <p:cNvSpPr txBox="1"/>
          <p:nvPr/>
        </p:nvSpPr>
        <p:spPr>
          <a:xfrm>
            <a:off x="7417140" y="1290133"/>
            <a:ext cx="1001108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Targets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F1C6B82-3E2B-4044-8FDD-77DBC52A4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53649"/>
              </p:ext>
            </p:extLst>
          </p:nvPr>
        </p:nvGraphicFramePr>
        <p:xfrm>
          <a:off x="7527361" y="1793322"/>
          <a:ext cx="4044022" cy="381000"/>
        </p:xfrm>
        <a:graphic>
          <a:graphicData uri="http://schemas.openxmlformats.org/drawingml/2006/table">
            <a:tbl>
              <a:tblPr/>
              <a:tblGrid>
                <a:gridCol w="4044022">
                  <a:extLst>
                    <a:ext uri="{9D8B030D-6E8A-4147-A177-3AD203B41FA5}">
                      <a16:colId xmlns:a16="http://schemas.microsoft.com/office/drawing/2014/main" val="14320747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T855 : Unauthorized Command Message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91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https://collaborate.mitre.org/attackics/index.php/Technique/T855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09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3E97C1-AACF-45D2-8AC7-66B3AF0DB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00185"/>
              </p:ext>
            </p:extLst>
          </p:nvPr>
        </p:nvGraphicFramePr>
        <p:xfrm>
          <a:off x="7527362" y="2319281"/>
          <a:ext cx="4044021" cy="381000"/>
        </p:xfrm>
        <a:graphic>
          <a:graphicData uri="http://schemas.openxmlformats.org/drawingml/2006/table">
            <a:tbl>
              <a:tblPr/>
              <a:tblGrid>
                <a:gridCol w="4044021">
                  <a:extLst>
                    <a:ext uri="{9D8B030D-6E8A-4147-A177-3AD203B41FA5}">
                      <a16:colId xmlns:a16="http://schemas.microsoft.com/office/drawing/2014/main" val="18039644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T856 : Spoof Reporting Message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60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https://collaborate.mitre.org/attackics/index.php/Technique/T856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064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970A14-CA7D-4763-B58D-A89238EA2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56743"/>
              </p:ext>
            </p:extLst>
          </p:nvPr>
        </p:nvGraphicFramePr>
        <p:xfrm>
          <a:off x="7527360" y="2879113"/>
          <a:ext cx="4044021" cy="381000"/>
        </p:xfrm>
        <a:graphic>
          <a:graphicData uri="http://schemas.openxmlformats.org/drawingml/2006/table">
            <a:tbl>
              <a:tblPr/>
              <a:tblGrid>
                <a:gridCol w="4044021">
                  <a:extLst>
                    <a:ext uri="{9D8B030D-6E8A-4147-A177-3AD203B41FA5}">
                      <a16:colId xmlns:a16="http://schemas.microsoft.com/office/drawing/2014/main" val="120680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T833 : Modify Control Logic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3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https://collaborate.mitre.org/attackics/index.php/Technique/T833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340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5D55658-4FE0-43CE-A211-795CD73BB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22879"/>
              </p:ext>
            </p:extLst>
          </p:nvPr>
        </p:nvGraphicFramePr>
        <p:xfrm>
          <a:off x="7527574" y="3446651"/>
          <a:ext cx="4043809" cy="381000"/>
        </p:xfrm>
        <a:graphic>
          <a:graphicData uri="http://schemas.openxmlformats.org/drawingml/2006/table">
            <a:tbl>
              <a:tblPr/>
              <a:tblGrid>
                <a:gridCol w="4043809">
                  <a:extLst>
                    <a:ext uri="{9D8B030D-6E8A-4147-A177-3AD203B41FA5}">
                      <a16:colId xmlns:a16="http://schemas.microsoft.com/office/drawing/2014/main" val="39282576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T803 : Block Command Message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8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https://collaborate.mitre.org/attackics/index.php/Technique/T803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04025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C2BA1F6-F6C3-49C5-8FA7-75B8EF197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82901"/>
              </p:ext>
            </p:extLst>
          </p:nvPr>
        </p:nvGraphicFramePr>
        <p:xfrm>
          <a:off x="7527359" y="3993526"/>
          <a:ext cx="4044023" cy="381000"/>
        </p:xfrm>
        <a:graphic>
          <a:graphicData uri="http://schemas.openxmlformats.org/drawingml/2006/table">
            <a:tbl>
              <a:tblPr/>
              <a:tblGrid>
                <a:gridCol w="4044023">
                  <a:extLst>
                    <a:ext uri="{9D8B030D-6E8A-4147-A177-3AD203B41FA5}">
                      <a16:colId xmlns:a16="http://schemas.microsoft.com/office/drawing/2014/main" val="40257233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T880 : Loss of Safety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08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https://collaborate.mitre.org/attackics/index.php/Technique/T880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60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6CDDBD7-D9BC-4118-9E5A-33B0DD1E0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43929"/>
              </p:ext>
            </p:extLst>
          </p:nvPr>
        </p:nvGraphicFramePr>
        <p:xfrm>
          <a:off x="7527357" y="4539749"/>
          <a:ext cx="4044024" cy="381000"/>
        </p:xfrm>
        <a:graphic>
          <a:graphicData uri="http://schemas.openxmlformats.org/drawingml/2006/table">
            <a:tbl>
              <a:tblPr/>
              <a:tblGrid>
                <a:gridCol w="4044024">
                  <a:extLst>
                    <a:ext uri="{9D8B030D-6E8A-4147-A177-3AD203B41FA5}">
                      <a16:colId xmlns:a16="http://schemas.microsoft.com/office/drawing/2014/main" val="16961570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T826 : Loss of Availability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47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https://collaborate.mitre.org/attackics/index.php/Technique/T826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323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7B1CA7E-0542-40B3-964F-F812BFD86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85818"/>
              </p:ext>
            </p:extLst>
          </p:nvPr>
        </p:nvGraphicFramePr>
        <p:xfrm>
          <a:off x="7527360" y="5123330"/>
          <a:ext cx="4044023" cy="381000"/>
        </p:xfrm>
        <a:graphic>
          <a:graphicData uri="http://schemas.openxmlformats.org/drawingml/2006/table">
            <a:tbl>
              <a:tblPr/>
              <a:tblGrid>
                <a:gridCol w="4044023">
                  <a:extLst>
                    <a:ext uri="{9D8B030D-6E8A-4147-A177-3AD203B41FA5}">
                      <a16:colId xmlns:a16="http://schemas.microsoft.com/office/drawing/2014/main" val="30468957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T1485 : Data Destruction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52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https://attack.mitre.org/techniques/T1485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2780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677A47-A13A-49DA-BF63-F1C8223E1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69419"/>
              </p:ext>
            </p:extLst>
          </p:nvPr>
        </p:nvGraphicFramePr>
        <p:xfrm>
          <a:off x="7527361" y="5688658"/>
          <a:ext cx="4044020" cy="381000"/>
        </p:xfrm>
        <a:graphic>
          <a:graphicData uri="http://schemas.openxmlformats.org/drawingml/2006/table">
            <a:tbl>
              <a:tblPr/>
              <a:tblGrid>
                <a:gridCol w="4044020">
                  <a:extLst>
                    <a:ext uri="{9D8B030D-6E8A-4147-A177-3AD203B41FA5}">
                      <a16:colId xmlns:a16="http://schemas.microsoft.com/office/drawing/2014/main" val="4521840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T1492 : Stored Data Manipulation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57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https://attack.mitre.org/techniques/T1492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459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F9DB09F-F34B-4FB9-976D-0AD20B311D16}"/>
              </a:ext>
            </a:extLst>
          </p:cNvPr>
          <p:cNvSpPr txBox="1"/>
          <p:nvPr/>
        </p:nvSpPr>
        <p:spPr>
          <a:xfrm>
            <a:off x="4058535" y="1290132"/>
            <a:ext cx="2787943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Exploited Infrastructure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7091F3-B220-445D-A09D-B9D87F65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91029"/>
              </p:ext>
            </p:extLst>
          </p:nvPr>
        </p:nvGraphicFramePr>
        <p:xfrm>
          <a:off x="4129793" y="1805582"/>
          <a:ext cx="2658086" cy="381000"/>
        </p:xfrm>
        <a:graphic>
          <a:graphicData uri="http://schemas.openxmlformats.org/drawingml/2006/table">
            <a:tbl>
              <a:tblPr/>
              <a:tblGrid>
                <a:gridCol w="2658086">
                  <a:extLst>
                    <a:ext uri="{9D8B030D-6E8A-4147-A177-3AD203B41FA5}">
                      <a16:colId xmlns:a16="http://schemas.microsoft.com/office/drawing/2014/main" val="38486464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T1210 : Exploitation of Remote 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41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https://attack.mitre.org/techniques/T1210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6277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241C04D-79C3-4AF2-9537-180BF3B9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87309"/>
              </p:ext>
            </p:extLst>
          </p:nvPr>
        </p:nvGraphicFramePr>
        <p:xfrm>
          <a:off x="4123464" y="2356746"/>
          <a:ext cx="2658086" cy="381000"/>
        </p:xfrm>
        <a:graphic>
          <a:graphicData uri="http://schemas.openxmlformats.org/drawingml/2006/table">
            <a:tbl>
              <a:tblPr/>
              <a:tblGrid>
                <a:gridCol w="2658086">
                  <a:extLst>
                    <a:ext uri="{9D8B030D-6E8A-4147-A177-3AD203B41FA5}">
                      <a16:colId xmlns:a16="http://schemas.microsoft.com/office/drawing/2014/main" val="4267507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T1090 : Connection Proxy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5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https://attack.mitre.org/techniques/T1090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270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3536E9C-CE3B-4652-B331-8BFECC41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77635"/>
              </p:ext>
            </p:extLst>
          </p:nvPr>
        </p:nvGraphicFramePr>
        <p:xfrm>
          <a:off x="4123464" y="2917684"/>
          <a:ext cx="2658086" cy="381000"/>
        </p:xfrm>
        <a:graphic>
          <a:graphicData uri="http://schemas.openxmlformats.org/drawingml/2006/table">
            <a:tbl>
              <a:tblPr/>
              <a:tblGrid>
                <a:gridCol w="2658086">
                  <a:extLst>
                    <a:ext uri="{9D8B030D-6E8A-4147-A177-3AD203B41FA5}">
                      <a16:colId xmlns:a16="http://schemas.microsoft.com/office/drawing/2014/main" val="4451067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T1017 : Application Deployment Software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https://attack.mitre.org/techniques/T1017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5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8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C12F61-6B68-4256-8CA6-16B959E85994}"/>
              </a:ext>
            </a:extLst>
          </p:cNvPr>
          <p:cNvSpPr/>
          <p:nvPr/>
        </p:nvSpPr>
        <p:spPr>
          <a:xfrm>
            <a:off x="8268768" y="1292645"/>
            <a:ext cx="3161841" cy="424015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63B18-2568-41D1-87FD-E4ED7188870C}"/>
              </a:ext>
            </a:extLst>
          </p:cNvPr>
          <p:cNvSpPr/>
          <p:nvPr/>
        </p:nvSpPr>
        <p:spPr>
          <a:xfrm>
            <a:off x="500500" y="1293546"/>
            <a:ext cx="3301088" cy="37007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FE20A-C2B6-4471-A5D0-63A05C3F63F3}"/>
              </a:ext>
            </a:extLst>
          </p:cNvPr>
          <p:cNvSpPr/>
          <p:nvPr/>
        </p:nvSpPr>
        <p:spPr>
          <a:xfrm>
            <a:off x="4384634" y="1292645"/>
            <a:ext cx="3301088" cy="370076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5E7EA-83DD-4961-97F1-9D0E56C6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Considerations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E6F95-79F4-4065-B6CB-EB140196D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EC4064-8239-49CC-A783-A8B97ECD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5220"/>
              </p:ext>
            </p:extLst>
          </p:nvPr>
        </p:nvGraphicFramePr>
        <p:xfrm>
          <a:off x="8463394" y="1965719"/>
          <a:ext cx="2806700" cy="3467100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30075742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M1018 : User Account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89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https://attack.mitre.org/mitigations/M1018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64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2089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M1032 : Multi-factor Authentication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29648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https://attack.mitre.org/mitigations/M1032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354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3653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M1026 : Privileged Account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37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https://attack.mitre.org/mitigations/M1026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65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9824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M1027 : Password Policies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8458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https://attack.mitre.org/mitigations/M1027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119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447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M1047 : Audit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1842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https://attack.mitre.org/mitigations/M1047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646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100A24-C0EE-406C-87E3-BE089BEA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62112"/>
              </p:ext>
            </p:extLst>
          </p:nvPr>
        </p:nvGraphicFramePr>
        <p:xfrm>
          <a:off x="674932" y="1967996"/>
          <a:ext cx="2888256" cy="2724150"/>
        </p:xfrm>
        <a:graphic>
          <a:graphicData uri="http://schemas.openxmlformats.org/drawingml/2006/table">
            <a:tbl>
              <a:tblPr/>
              <a:tblGrid>
                <a:gridCol w="2888256">
                  <a:extLst>
                    <a:ext uri="{9D8B030D-6E8A-4147-A177-3AD203B41FA5}">
                      <a16:colId xmlns:a16="http://schemas.microsoft.com/office/drawing/2014/main" val="327515063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M1037 : Filter Network Traffic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877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https://attack.mitre.org/mitigations/M1037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806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1511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M1030 : Network Segmentation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778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https://attack.mitre.org/mitigations/M1030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503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4795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M1016 : Vulnerability Scanning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98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https://attack.mitre.org/mitigations/M1016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9208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9738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M1035 : Limit Access to Resource Over Network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3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https://attack.mitre.org/mitigations/M1035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757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28B73-5F07-4F07-8F9A-A4A1548A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47071"/>
              </p:ext>
            </p:extLst>
          </p:nvPr>
        </p:nvGraphicFramePr>
        <p:xfrm>
          <a:off x="4563505" y="1965719"/>
          <a:ext cx="2806700" cy="2724150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276133217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M1051 : Update Software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1646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https://attack.mitre.org/mitigations/M1051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244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36199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M1042 : Disable or Remove Feature or 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6361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https://attack.mitre.org/mitigations/M1042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339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13733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M1028 : Operating System Configuration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15126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https://attack.mitre.org/mitigations/M1028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2264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8919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M1045 : Code Signing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9815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https://attack.mitre.org/mitigations/M1045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15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A36397-665D-4591-AD76-73A3DA69C670}"/>
              </a:ext>
            </a:extLst>
          </p:cNvPr>
          <p:cNvSpPr txBox="1"/>
          <p:nvPr/>
        </p:nvSpPr>
        <p:spPr>
          <a:xfrm>
            <a:off x="8390412" y="1402417"/>
            <a:ext cx="1561068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User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51D08-1EE4-4450-AAC1-7793A90CE2D8}"/>
              </a:ext>
            </a:extLst>
          </p:cNvPr>
          <p:cNvSpPr txBox="1"/>
          <p:nvPr/>
        </p:nvSpPr>
        <p:spPr>
          <a:xfrm>
            <a:off x="557992" y="1415669"/>
            <a:ext cx="206979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Network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F0ACA-0561-4722-A481-002FDC789512}"/>
              </a:ext>
            </a:extLst>
          </p:cNvPr>
          <p:cNvSpPr txBox="1"/>
          <p:nvPr/>
        </p:nvSpPr>
        <p:spPr>
          <a:xfrm>
            <a:off x="4444725" y="1402417"/>
            <a:ext cx="2287806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Asset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9E1FE-A7D8-4A97-828B-411915327CE0}"/>
              </a:ext>
            </a:extLst>
          </p:cNvPr>
          <p:cNvSpPr txBox="1"/>
          <p:nvPr/>
        </p:nvSpPr>
        <p:spPr>
          <a:xfrm>
            <a:off x="2918584" y="5712010"/>
            <a:ext cx="60965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Scenario-informed, common sense cybersecurity hygiene</a:t>
            </a:r>
          </a:p>
        </p:txBody>
      </p:sp>
    </p:spTree>
    <p:extLst>
      <p:ext uri="{BB962C8B-B14F-4D97-AF65-F5344CB8AC3E}">
        <p14:creationId xmlns:p14="http://schemas.microsoft.com/office/powerpoint/2010/main" val="79712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3594D-0344-40CA-AF0A-13457B96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D1590-D9B3-43A1-BBE9-17A372E7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Watch For?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AB59E6-B662-443F-90C2-C880A0A00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32687"/>
              </p:ext>
            </p:extLst>
          </p:nvPr>
        </p:nvGraphicFramePr>
        <p:xfrm>
          <a:off x="2594817" y="1407517"/>
          <a:ext cx="6369977" cy="2921930"/>
        </p:xfrm>
        <a:graphic>
          <a:graphicData uri="http://schemas.openxmlformats.org/drawingml/2006/table">
            <a:tbl>
              <a:tblPr/>
              <a:tblGrid>
                <a:gridCol w="1726058">
                  <a:extLst>
                    <a:ext uri="{9D8B030D-6E8A-4147-A177-3AD203B41FA5}">
                      <a16:colId xmlns:a16="http://schemas.microsoft.com/office/drawing/2014/main" val="1369792622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159180679"/>
                    </a:ext>
                  </a:extLst>
                </a:gridCol>
                <a:gridCol w="801385">
                  <a:extLst>
                    <a:ext uri="{9D8B030D-6E8A-4147-A177-3AD203B41FA5}">
                      <a16:colId xmlns:a16="http://schemas.microsoft.com/office/drawing/2014/main" val="2501618174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3068625929"/>
                    </a:ext>
                  </a:extLst>
                </a:gridCol>
                <a:gridCol w="1027416">
                  <a:extLst>
                    <a:ext uri="{9D8B030D-6E8A-4147-A177-3AD203B41FA5}">
                      <a16:colId xmlns:a16="http://schemas.microsoft.com/office/drawing/2014/main" val="4181378973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192602296"/>
                    </a:ext>
                  </a:extLst>
                </a:gridCol>
              </a:tblGrid>
              <a:tr h="358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Exploited Infrastructure (Network)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41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SFS-PL-V038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70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203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32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VES-PL-V005A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5906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38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34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PXS-PL-V118A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4302"/>
                  </a:ext>
                </a:extLst>
              </a:tr>
              <a:tr h="24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0757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0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DAS-Processor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088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DMZ_FW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19815"/>
                  </a:ext>
                </a:extLst>
              </a:tr>
              <a:tr h="262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L4_FW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Data_Diode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SCADANet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3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73151E-E2BD-4ED5-9082-BB0F9738F528}"/>
              </a:ext>
            </a:extLst>
          </p:cNvPr>
          <p:cNvSpPr txBox="1"/>
          <p:nvPr/>
        </p:nvSpPr>
        <p:spPr>
          <a:xfrm>
            <a:off x="579187" y="2081967"/>
            <a:ext cx="1628299" cy="120032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r"/>
            <a:r>
              <a:rPr lang="en-US" sz="2400" b="1" dirty="0"/>
              <a:t>Scenario Attack Paths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520A729-2B2C-4FF6-9DA1-0A99BF592250}"/>
              </a:ext>
            </a:extLst>
          </p:cNvPr>
          <p:cNvSpPr/>
          <p:nvPr/>
        </p:nvSpPr>
        <p:spPr>
          <a:xfrm rot="16200000">
            <a:off x="3319423" y="3742427"/>
            <a:ext cx="237067" cy="1686278"/>
          </a:xfrm>
          <a:prstGeom prst="leftBrace">
            <a:avLst>
              <a:gd name="adj1" fmla="val 8333"/>
              <a:gd name="adj2" fmla="val 236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F1ABA4A-260B-4439-AA59-5C29CDF54AFB}"/>
              </a:ext>
            </a:extLst>
          </p:cNvPr>
          <p:cNvSpPr/>
          <p:nvPr/>
        </p:nvSpPr>
        <p:spPr>
          <a:xfrm rot="16200000">
            <a:off x="6078006" y="2742109"/>
            <a:ext cx="237067" cy="36869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9DB5F-DCD7-4185-9EC0-712E64629A11}"/>
              </a:ext>
            </a:extLst>
          </p:cNvPr>
          <p:cNvSpPr txBox="1"/>
          <p:nvPr/>
        </p:nvSpPr>
        <p:spPr>
          <a:xfrm>
            <a:off x="1393337" y="4795519"/>
            <a:ext cx="2798306" cy="132343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Look for unknown or guest accounts, suspicious account behavior, abnormal system behavior, evidence of discovery, 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44912-B870-4302-9843-521487BF37CD}"/>
              </a:ext>
            </a:extLst>
          </p:cNvPr>
          <p:cNvSpPr/>
          <p:nvPr/>
        </p:nvSpPr>
        <p:spPr>
          <a:xfrm>
            <a:off x="4236916" y="4767424"/>
            <a:ext cx="3919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Use deep packet inspection to look for artifacts of common exploit traffic, firewall alerts, abnormal process behavior, unusual network traffic, instability, i.e., intermittent crashes, irregular deployment activity, etc.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AD36A87-B274-46C6-9478-EC4FE0CEB2DD}"/>
              </a:ext>
            </a:extLst>
          </p:cNvPr>
          <p:cNvSpPr/>
          <p:nvPr/>
        </p:nvSpPr>
        <p:spPr>
          <a:xfrm rot="16200000">
            <a:off x="8402441" y="4141742"/>
            <a:ext cx="237067" cy="887643"/>
          </a:xfrm>
          <a:prstGeom prst="leftBrace">
            <a:avLst>
              <a:gd name="adj1" fmla="val 8333"/>
              <a:gd name="adj2" fmla="val 754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A2F1E-EF88-44B6-83A6-15521F147094}"/>
              </a:ext>
            </a:extLst>
          </p:cNvPr>
          <p:cNvSpPr txBox="1"/>
          <p:nvPr/>
        </p:nvSpPr>
        <p:spPr>
          <a:xfrm>
            <a:off x="8245572" y="4767424"/>
            <a:ext cx="3409772" cy="156966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600" dirty="0"/>
              <a:t>Look for unauthorized command messages, unusual process activity and traffic patterns, evidence of loss of system integrity, unexpected operating states, loss of connectivity, corrupted data, etc.</a:t>
            </a:r>
          </a:p>
        </p:txBody>
      </p:sp>
    </p:spTree>
    <p:extLst>
      <p:ext uri="{BB962C8B-B14F-4D97-AF65-F5344CB8AC3E}">
        <p14:creationId xmlns:p14="http://schemas.microsoft.com/office/powerpoint/2010/main" val="293537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D72B-2737-48A7-97BD-55697EC8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4ACD-FA6D-4F78-B757-662B3CE9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Developing the Infrastructure Model</a:t>
            </a:r>
          </a:p>
          <a:p>
            <a:pPr lvl="1"/>
            <a:r>
              <a:rPr lang="en-US" dirty="0"/>
              <a:t>Define the infrastructure model in phases</a:t>
            </a:r>
          </a:p>
          <a:p>
            <a:pPr lvl="2"/>
            <a:r>
              <a:rPr lang="en-US" dirty="0"/>
              <a:t>Phase 1: Identify systems and the enterprise functions and capabilities they support</a:t>
            </a:r>
          </a:p>
          <a:p>
            <a:pPr lvl="2"/>
            <a:r>
              <a:rPr lang="en-US" dirty="0"/>
              <a:t>Phase 2: Develop the network topology representing system interconnections</a:t>
            </a:r>
          </a:p>
          <a:p>
            <a:pPr lvl="2"/>
            <a:r>
              <a:rPr lang="en-US" dirty="0"/>
              <a:t>Phase 3: Identify system components and common component types</a:t>
            </a:r>
          </a:p>
          <a:p>
            <a:r>
              <a:rPr lang="en-US" dirty="0"/>
              <a:t>Defining the Scenario Scope</a:t>
            </a:r>
          </a:p>
          <a:p>
            <a:pPr lvl="1"/>
            <a:r>
              <a:rPr lang="en-US" dirty="0"/>
              <a:t>Select threat actor(s) who target the critical infrastructure being modeled</a:t>
            </a:r>
          </a:p>
          <a:p>
            <a:pPr lvl="1"/>
            <a:r>
              <a:rPr lang="en-US" dirty="0"/>
              <a:t>Select entry points within exposed areas and targets that have high impact scores</a:t>
            </a:r>
          </a:p>
          <a:p>
            <a:r>
              <a:rPr lang="en-US" dirty="0"/>
              <a:t>Evaluating Results</a:t>
            </a:r>
          </a:p>
          <a:p>
            <a:pPr lvl="1"/>
            <a:r>
              <a:rPr lang="en-US" dirty="0"/>
              <a:t>Focus on scenarios with the greatest impacts and shortest attack paths</a:t>
            </a:r>
          </a:p>
          <a:p>
            <a:pPr lvl="2"/>
            <a:r>
              <a:rPr lang="en-US" dirty="0"/>
              <a:t>Likelihood of attack inversely proportional to attack path length</a:t>
            </a:r>
          </a:p>
          <a:p>
            <a:pPr lvl="1"/>
            <a:r>
              <a:rPr lang="en-US" dirty="0"/>
              <a:t>Focus mitigations efforts on components common to multiple attack paths</a:t>
            </a:r>
          </a:p>
          <a:p>
            <a:pPr lvl="1"/>
            <a:r>
              <a:rPr lang="en-US" dirty="0"/>
              <a:t>Develop a plan to eliminate high risk entry points and improve monitoring along frequently used attack routes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C1FD437-BBEB-4AAB-A30C-3ADB17A046C1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18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69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4CCE-543F-4E5B-93E3-BF84724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6C71-699C-43D3-8BC1-32D37FBB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brief discusses use of Critical Infrastructure Cyberspace Analysis Tool (CICAT) to evaluate AP1000 safety systems</a:t>
            </a:r>
          </a:p>
          <a:p>
            <a:pPr lvl="1"/>
            <a:r>
              <a:rPr lang="en-US" dirty="0"/>
              <a:t>The infrastructure model for AP1000 safety systems was developed based solely on open source documentation</a:t>
            </a:r>
          </a:p>
          <a:p>
            <a:r>
              <a:rPr lang="en-US" dirty="0"/>
              <a:t>Key scenario scoping considerations included selection of entry points and targets, as well as selection of threat actor capabilities and tactics</a:t>
            </a:r>
          </a:p>
          <a:p>
            <a:pPr lvl="1"/>
            <a:r>
              <a:rPr lang="en-US" dirty="0"/>
              <a:t>Different entry points, targets, and threat actor capabilities produce different scenario results</a:t>
            </a:r>
          </a:p>
          <a:p>
            <a:r>
              <a:rPr lang="en-US" dirty="0"/>
              <a:t>CICAT-generated scenarios identify potential attack paths and detail ATT&amp;CK tactics and techniques that might be used by an adversary to gain access and cause harm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Individual scenarios output in separate spreadsheet tabs</a:t>
            </a:r>
          </a:p>
          <a:p>
            <a:pPr lvl="2"/>
            <a:r>
              <a:rPr lang="en-US" dirty="0"/>
              <a:t>Each includes scenario details, attack path, ATT&amp;CK techniques, mitigations, detection, and related CVEs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D663260-3FB4-43E7-B862-4F59C0407315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19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92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4CCE-543F-4E5B-93E3-BF84724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6C71-699C-43D3-8BC1-32D37FBB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Infrastructure Cyberspace Analysis Tool (CICAT) automates the generation of cyber attack scenarios for critical infrastructure</a:t>
            </a:r>
          </a:p>
          <a:p>
            <a:r>
              <a:rPr lang="en-US" dirty="0"/>
              <a:t>An infrastructure model was developed based on open source data and used to generate scenarios for AP1000 safety systems </a:t>
            </a:r>
          </a:p>
          <a:p>
            <a:r>
              <a:rPr lang="en-US" dirty="0"/>
              <a:t>This brief discusses:</a:t>
            </a:r>
          </a:p>
          <a:p>
            <a:pPr lvl="1"/>
            <a:r>
              <a:rPr lang="en-US" dirty="0"/>
              <a:t>CICAT</a:t>
            </a:r>
          </a:p>
          <a:p>
            <a:pPr lvl="1"/>
            <a:r>
              <a:rPr lang="en-US" dirty="0"/>
              <a:t>the AP1000 infrastructure model</a:t>
            </a:r>
          </a:p>
          <a:p>
            <a:pPr lvl="1"/>
            <a:r>
              <a:rPr lang="en-US" dirty="0"/>
              <a:t>scenario scoping considerations</a:t>
            </a:r>
          </a:p>
          <a:p>
            <a:pPr lvl="1"/>
            <a:r>
              <a:rPr lang="en-US" dirty="0"/>
              <a:t>results, and </a:t>
            </a:r>
          </a:p>
          <a:p>
            <a:pPr lvl="1"/>
            <a:r>
              <a:rPr lang="en-US" dirty="0"/>
              <a:t>lessons learned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2596BE-F036-4294-A1E2-FB5F468B5358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2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43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39380E-E005-4770-A45D-A2F0DFA107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6177" y="4765109"/>
            <a:ext cx="6117336" cy="486327"/>
          </a:xfrm>
        </p:spPr>
        <p:txBody>
          <a:bodyPr>
            <a:normAutofit/>
          </a:bodyPr>
          <a:lstStyle/>
          <a:p>
            <a:r>
              <a:rPr lang="en-US" sz="1800" dirty="0"/>
              <a:t>Samuel McCracken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0CB8-41E5-4153-8821-D1AFA6BE2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FB724-71B8-4CE5-BC9A-D77B446FF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177" y="5154835"/>
            <a:ext cx="6117336" cy="48632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smccracken@mitre.org</a:t>
            </a:r>
            <a:r>
              <a:rPr lang="en-US" sz="1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33B7-598C-49AE-A22E-CF79ABC20C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6177" y="3818760"/>
            <a:ext cx="6117336" cy="486327"/>
          </a:xfrm>
        </p:spPr>
        <p:txBody>
          <a:bodyPr>
            <a:normAutofit/>
          </a:bodyPr>
          <a:lstStyle/>
          <a:p>
            <a:r>
              <a:rPr lang="en-US" sz="1800" dirty="0"/>
              <a:t>Jackson Wynn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F0DC69-9BB5-4530-BEFD-3300B8B598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6177" y="4208486"/>
            <a:ext cx="6117336" cy="48632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jwynn@mitre.org</a:t>
            </a:r>
            <a:r>
              <a:rPr lang="en-US" sz="1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CC47E-1DAE-4881-9AF4-EF30979AE083}"/>
              </a:ext>
            </a:extLst>
          </p:cNvPr>
          <p:cNvSpPr txBox="1"/>
          <p:nvPr/>
        </p:nvSpPr>
        <p:spPr>
          <a:xfrm>
            <a:off x="457200" y="3160067"/>
            <a:ext cx="4576894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b="1" dirty="0"/>
              <a:t>For more information contact: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D8B9EF-BED7-470D-AD65-63F6272874E2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20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3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2C22CE-E33A-4D7C-AE38-6F2C86479DB2}"/>
              </a:ext>
            </a:extLst>
          </p:cNvPr>
          <p:cNvSpPr/>
          <p:nvPr/>
        </p:nvSpPr>
        <p:spPr>
          <a:xfrm>
            <a:off x="3637638" y="2967335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63640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FFF62-ABBC-4268-8C1C-70792724BAEA}"/>
              </a:ext>
            </a:extLst>
          </p:cNvPr>
          <p:cNvSpPr/>
          <p:nvPr/>
        </p:nvSpPr>
        <p:spPr>
          <a:xfrm>
            <a:off x="616447" y="1410464"/>
            <a:ext cx="7175479" cy="4763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A10E8-7020-4140-9773-0947A422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CICAT Tactic Patterns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FDAD3B-6D43-4554-9747-D11C75C3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89432"/>
              </p:ext>
            </p:extLst>
          </p:nvPr>
        </p:nvGraphicFramePr>
        <p:xfrm>
          <a:off x="616447" y="1410464"/>
          <a:ext cx="7175479" cy="4763173"/>
        </p:xfrm>
        <a:graphic>
          <a:graphicData uri="http://schemas.openxmlformats.org/drawingml/2006/table">
            <a:tbl>
              <a:tblPr/>
              <a:tblGrid>
                <a:gridCol w="99169">
                  <a:extLst>
                    <a:ext uri="{9D8B030D-6E8A-4147-A177-3AD203B41FA5}">
                      <a16:colId xmlns:a16="http://schemas.microsoft.com/office/drawing/2014/main" val="2618579489"/>
                    </a:ext>
                  </a:extLst>
                </a:gridCol>
                <a:gridCol w="1535176">
                  <a:extLst>
                    <a:ext uri="{9D8B030D-6E8A-4147-A177-3AD203B41FA5}">
                      <a16:colId xmlns:a16="http://schemas.microsoft.com/office/drawing/2014/main" val="96842203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174377110"/>
                    </a:ext>
                  </a:extLst>
                </a:gridCol>
                <a:gridCol w="2625544">
                  <a:extLst>
                    <a:ext uri="{9D8B030D-6E8A-4147-A177-3AD203B41FA5}">
                      <a16:colId xmlns:a16="http://schemas.microsoft.com/office/drawing/2014/main" val="1878219287"/>
                    </a:ext>
                  </a:extLst>
                </a:gridCol>
                <a:gridCol w="64534">
                  <a:extLst>
                    <a:ext uri="{9D8B030D-6E8A-4147-A177-3AD203B41FA5}">
                      <a16:colId xmlns:a16="http://schemas.microsoft.com/office/drawing/2014/main" val="3513836957"/>
                    </a:ext>
                  </a:extLst>
                </a:gridCol>
                <a:gridCol w="1539545">
                  <a:extLst>
                    <a:ext uri="{9D8B030D-6E8A-4147-A177-3AD203B41FA5}">
                      <a16:colId xmlns:a16="http://schemas.microsoft.com/office/drawing/2014/main" val="3976024264"/>
                    </a:ext>
                  </a:extLst>
                </a:gridCol>
                <a:gridCol w="637124">
                  <a:extLst>
                    <a:ext uri="{9D8B030D-6E8A-4147-A177-3AD203B41FA5}">
                      <a16:colId xmlns:a16="http://schemas.microsoft.com/office/drawing/2014/main" val="4030303696"/>
                    </a:ext>
                  </a:extLst>
                </a:gridCol>
                <a:gridCol w="79162">
                  <a:extLst>
                    <a:ext uri="{9D8B030D-6E8A-4147-A177-3AD203B41FA5}">
                      <a16:colId xmlns:a16="http://schemas.microsoft.com/office/drawing/2014/main" val="940260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07807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Pattern Name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of PPs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rowSpan="12"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CICAT v1.1 Tactic Patterns</a:t>
                      </a:r>
                    </a:p>
                  </a:txBody>
                  <a:tcPr marL="7569" marR="7569" marT="75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47454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Saguaro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['foothold', 'justgo', 'hammer_1'] 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89290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Barrel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['foothold', 'recceandgo', 'hammer_1' 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49978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['foothold', 'credsandgo', 'exfil'] 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28299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['foothold', 'collectandgo', 'exfil'] 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164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Lady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['recceandgo', 'recceandgo', 'coverandgo', 'backdoor']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33024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Bunny Ear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['justgo', 'recceandgo', 'coverandgo', 'hammer_1'] 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599236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 Columnar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['justgo', 'justgo', 'hammer_1'] 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53670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Moon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['collectandgo', 'collectandgo', 'exfil']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2237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Easter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['justgo', 'justgo', 'backdoor']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29614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Ladyfinger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['justgo', 'justgo', 'hammer_1']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17308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Parodia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['justgo', 'justgo', 'hammer_2']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445222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Bishops Cap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['justgo', 'justgo', 'hammer_3']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5089"/>
                  </a:ext>
                </a:extLst>
              </a:tr>
              <a:tr h="17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 Castle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['foothold', 'justgo', 'hammer_4']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ATT&amp;CK Tactic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5524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initial-access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04385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Pattern Part (PP)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Tactic Indexes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06020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foothold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[0,7]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persistence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09615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justgo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privilege-escalation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36580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recceandgo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[6,7]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defense-evasion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40424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collectandgo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[6,8,7]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credential-access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63904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coverandgo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[4,7]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discovery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5383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credsandgo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[3, 5, 7]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lateral-movement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95491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phonehomeandgo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[9, 7]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357078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backdoor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 3, 2]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command-and-control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87277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hammer_1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 3, 12]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exfiltration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27097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hammer_2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 12]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deny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294799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hammer_3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 13]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53778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hammer_4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 14]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inhibit-response-function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59937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exfil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[8, 10]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impair-process-control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89632"/>
                  </a:ext>
                </a:extLst>
              </a:tr>
              <a:tr h="1505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9" marR="7569" marT="75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2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E830D0-928B-45FE-844C-EE586D553909}"/>
              </a:ext>
            </a:extLst>
          </p:cNvPr>
          <p:cNvSpPr txBox="1"/>
          <p:nvPr/>
        </p:nvSpPr>
        <p:spPr>
          <a:xfrm>
            <a:off x="7931425" y="1519794"/>
            <a:ext cx="4025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Tactic Patterns are sequences of Pattern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Pattern Parts are sequences of ATT&amp;CK tactics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Pattern Part Order limits use of a Pattern Part to components in the attack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First – the PP is only used for the entry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Last – the PP is only used for the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Any – the PP can be selected for any component except Entry Point and Target; random selection if multiple PPs included in pattern, e.g., Old Lady, etc.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63F63D5-D70B-413C-A9C2-970682BC907D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22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48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D459-51E2-48AA-9493-0685CB85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Assumptions, Limitations with CICAT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3BB8-88F6-45DE-B4C8-B3DAE2EF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Shortest attack path assumed</a:t>
            </a:r>
          </a:p>
          <a:p>
            <a:pPr lvl="1"/>
            <a:r>
              <a:rPr lang="en-US" dirty="0"/>
              <a:t>An adversary may not know the shortest path to the target</a:t>
            </a:r>
          </a:p>
          <a:p>
            <a:pPr lvl="1"/>
            <a:r>
              <a:rPr lang="en-US" dirty="0"/>
              <a:t>Longer paths may be easier to traverse</a:t>
            </a:r>
          </a:p>
          <a:p>
            <a:r>
              <a:rPr lang="en-US" dirty="0"/>
              <a:t>Single target assumed</a:t>
            </a:r>
          </a:p>
          <a:p>
            <a:pPr lvl="1"/>
            <a:r>
              <a:rPr lang="en-US" dirty="0"/>
              <a:t>An adversary may exploit targets of opportunity along the way</a:t>
            </a:r>
          </a:p>
          <a:p>
            <a:r>
              <a:rPr lang="en-US" dirty="0"/>
              <a:t>Non-deterministic results</a:t>
            </a:r>
          </a:p>
          <a:p>
            <a:pPr lvl="1"/>
            <a:r>
              <a:rPr lang="en-US" dirty="0"/>
              <a:t>Scenario results may not be readily reproduceable due to random selection of ATT&amp;CK tactics and techniques</a:t>
            </a:r>
          </a:p>
          <a:p>
            <a:r>
              <a:rPr lang="en-US" dirty="0"/>
              <a:t>ATT&amp;CK is an evolving dataset</a:t>
            </a:r>
          </a:p>
          <a:p>
            <a:pPr lvl="1"/>
            <a:r>
              <a:rPr lang="en-US" dirty="0"/>
              <a:t>ATT&amp;CK has limited data on exploitation of firewalls and data diodes</a:t>
            </a:r>
          </a:p>
          <a:p>
            <a:pPr lvl="1"/>
            <a:r>
              <a:rPr lang="en-US" dirty="0"/>
              <a:t>CICAT caches ATT&amp;CK data and may not be using the latest version</a:t>
            </a:r>
          </a:p>
          <a:p>
            <a:r>
              <a:rPr lang="en-US" dirty="0"/>
              <a:t>CVE search errors</a:t>
            </a:r>
          </a:p>
          <a:p>
            <a:pPr lvl="1"/>
            <a:r>
              <a:rPr lang="en-US" dirty="0"/>
              <a:t>Type 1 (false negative) and type 2 (false positive) errors abound</a:t>
            </a:r>
          </a:p>
          <a:p>
            <a:pPr lvl="2"/>
            <a:r>
              <a:rPr lang="en-US" dirty="0"/>
              <a:t>Use of CVE does not preclude other sources of vulnerability data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C9428B-CCAC-4F5A-B4A4-39040320A8EC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23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67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9FA9-EEF1-4116-AB86-6FA9FB43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Infrastructure Cyberspace Analysis Tool (CICAT)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979D-9263-4EDF-A6FA-57DCA88C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8781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CICAT is a decision support tool originally developed for cyber incident analysis and response planning at nuclear facilities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IAEA Collaborative Research Program (CRP) J02008</a:t>
            </a:r>
          </a:p>
          <a:p>
            <a:pPr>
              <a:lnSpc>
                <a:spcPct val="120000"/>
              </a:lnSpc>
            </a:pPr>
            <a:r>
              <a:rPr lang="en-US" dirty="0"/>
              <a:t>CICAT provides a modeling and simulation capability that includes automated generation of cyber attack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cyber attack scenario is defined as a targeted attack by a known adversary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CICAT-generated scenario results incorporate open source ATT&amp;CK® and CVE® data</a:t>
            </a:r>
          </a:p>
          <a:p>
            <a:pPr>
              <a:lnSpc>
                <a:spcPct val="120000"/>
              </a:lnSpc>
            </a:pPr>
            <a:r>
              <a:rPr lang="en-US" dirty="0"/>
              <a:t>CICAT produces scenarios for an infrastructure model representing enterprise capabilities, functions, systems, components, and network connections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CRP J02008: We use an IAEA developed reference architecture of a pressurized water reactor (PWR) called Asherah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CICAT can be easily adapted for use with other critical infrastructures and/or cyber physical systems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7CC82B4-DB78-4AFC-85CB-D54A3AE95EA0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3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06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5FFC05-3590-4C0A-AA43-E7B0447280D4}"/>
              </a:ext>
            </a:extLst>
          </p:cNvPr>
          <p:cNvSpPr/>
          <p:nvPr/>
        </p:nvSpPr>
        <p:spPr>
          <a:xfrm>
            <a:off x="1312985" y="1141862"/>
            <a:ext cx="9215796" cy="528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B5FBE0-B7F8-4B99-8AA8-3CC3919C5DB1}"/>
              </a:ext>
            </a:extLst>
          </p:cNvPr>
          <p:cNvSpPr txBox="1">
            <a:spLocks/>
          </p:cNvSpPr>
          <p:nvPr/>
        </p:nvSpPr>
        <p:spPr>
          <a:xfrm>
            <a:off x="477639" y="333690"/>
            <a:ext cx="11236721" cy="75025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tx2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Arial" pitchFamily="34" charset="0"/>
              </a:rPr>
              <a:t>CICAT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8258F-7CE2-4A8E-A475-6ACF79B332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19" y="1364472"/>
            <a:ext cx="8543363" cy="4533900"/>
          </a:xfrm>
          <a:prstGeom prst="rect">
            <a:avLst/>
          </a:prstGeom>
          <a:noFill/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D6F3B37F-608C-4075-885D-EEFC426D2F76}"/>
              </a:ext>
            </a:extLst>
          </p:cNvPr>
          <p:cNvSpPr/>
          <p:nvPr/>
        </p:nvSpPr>
        <p:spPr>
          <a:xfrm rot="16200000">
            <a:off x="2314700" y="5237770"/>
            <a:ext cx="159348" cy="1318586"/>
          </a:xfrm>
          <a:prstGeom prst="leftBrace">
            <a:avLst>
              <a:gd name="adj1" fmla="val 8333"/>
              <a:gd name="adj2" fmla="val 5095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C28BFD1-E0AA-4E1D-BA0D-3D37DB6018B1}"/>
              </a:ext>
            </a:extLst>
          </p:cNvPr>
          <p:cNvSpPr/>
          <p:nvPr/>
        </p:nvSpPr>
        <p:spPr>
          <a:xfrm rot="16200000">
            <a:off x="9222242" y="5216055"/>
            <a:ext cx="159348" cy="1320320"/>
          </a:xfrm>
          <a:prstGeom prst="leftBrace">
            <a:avLst>
              <a:gd name="adj1" fmla="val 8333"/>
              <a:gd name="adj2" fmla="val 5095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442E9-B574-45DA-BDFC-F543F6181AE4}"/>
              </a:ext>
            </a:extLst>
          </p:cNvPr>
          <p:cNvSpPr txBox="1"/>
          <p:nvPr/>
        </p:nvSpPr>
        <p:spPr>
          <a:xfrm>
            <a:off x="1699493" y="5989876"/>
            <a:ext cx="1334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Imported as XML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95C45-F9DA-4640-92BB-105BE338A93C}"/>
              </a:ext>
            </a:extLst>
          </p:cNvPr>
          <p:cNvSpPr txBox="1"/>
          <p:nvPr/>
        </p:nvSpPr>
        <p:spPr>
          <a:xfrm>
            <a:off x="8369410" y="5970901"/>
            <a:ext cx="1888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Imported from STIX/TAXII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BD9B6-F153-4D75-B049-F2F6ABF3EF86}"/>
              </a:ext>
            </a:extLst>
          </p:cNvPr>
          <p:cNvSpPr/>
          <p:nvPr/>
        </p:nvSpPr>
        <p:spPr>
          <a:xfrm>
            <a:off x="1663219" y="6145711"/>
            <a:ext cx="1531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http://cve.mitre.org/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F847B-BB36-4160-99BE-8040E223FCF9}"/>
              </a:ext>
            </a:extLst>
          </p:cNvPr>
          <p:cNvSpPr/>
          <p:nvPr/>
        </p:nvSpPr>
        <p:spPr>
          <a:xfrm>
            <a:off x="8444561" y="6145711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https://attack.mitre.org/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3A575F0-6B36-409E-8F1B-1A8976618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F552B-1952-B44E-8CAB-5705F0ACD2E2}" type="slidenum">
              <a:rPr kumimoji="0" lang="uk-UA" sz="8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20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AE83-86E5-47EE-82B7-DEA231BE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E946-AB59-4B10-915C-9EC8999B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6032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CICAT scenario generation is a 2-step process</a:t>
            </a:r>
          </a:p>
          <a:p>
            <a:pPr marL="83937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Attack Path Analysis</a:t>
            </a:r>
            <a:r>
              <a:rPr lang="en-US" sz="2000" dirty="0"/>
              <a:t>: Identifies path(s) through the infrastructure between an entry point and the scenario target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Target access evaluated over multiple entry points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Dijkstra algorithm used to identify shortest path without cycles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Components selected for attack path based on analytics</a:t>
            </a:r>
            <a:endParaRPr lang="en-US" sz="1600" i="1" dirty="0"/>
          </a:p>
          <a:p>
            <a:pPr marL="83937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Technique Filtering</a:t>
            </a:r>
            <a:r>
              <a:rPr lang="en-US" sz="2000" dirty="0"/>
              <a:t>: Selects ATT&amp;CK techniques for components on attack path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Techniques selected based on adversary objectives, platforms, and threat actor capabilities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Tactic Patterns represent sequences of adversary objectives mapped to ATT&amp;CK tactics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Adversary objectives based on ODNI Cyber Threat Framework*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6DEFB-0E2F-47BE-AB0D-C25AFDD0D5E6}"/>
              </a:ext>
            </a:extLst>
          </p:cNvPr>
          <p:cNvSpPr txBox="1"/>
          <p:nvPr/>
        </p:nvSpPr>
        <p:spPr>
          <a:xfrm>
            <a:off x="4318930" y="5953405"/>
            <a:ext cx="3831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*https://www.dni.gov/index.php/cyber-threat-framework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1AEA6FE-D14E-4563-B117-B306DCCC46B0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5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72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8F7A-F207-4341-82ED-BAD58330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CICAT-Generated Scenario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37208-6CC6-4B4B-B6BA-7D8F708E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" y="1178292"/>
            <a:ext cx="8094089" cy="5298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B4DBB-9D75-4AF0-B4DE-1ED5D8C502AF}"/>
              </a:ext>
            </a:extLst>
          </p:cNvPr>
          <p:cNvSpPr txBox="1"/>
          <p:nvPr/>
        </p:nvSpPr>
        <p:spPr>
          <a:xfrm>
            <a:off x="9102969" y="3032515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Attack Path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5F057-5BB4-4BED-8B6D-F5C3A4979815}"/>
              </a:ext>
            </a:extLst>
          </p:cNvPr>
          <p:cNvSpPr txBox="1"/>
          <p:nvPr/>
        </p:nvSpPr>
        <p:spPr>
          <a:xfrm>
            <a:off x="9102969" y="3409870"/>
            <a:ext cx="2189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ATT&amp;CK 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730FF-6DD9-42F0-8A39-37FDFDC1F6EE}"/>
              </a:ext>
            </a:extLst>
          </p:cNvPr>
          <p:cNvSpPr txBox="1"/>
          <p:nvPr/>
        </p:nvSpPr>
        <p:spPr>
          <a:xfrm>
            <a:off x="9102969" y="4014283"/>
            <a:ext cx="2152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ATT&amp;CK Mitigations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7FA0E-74D1-4608-A69C-64F642C8E18C}"/>
              </a:ext>
            </a:extLst>
          </p:cNvPr>
          <p:cNvSpPr txBox="1"/>
          <p:nvPr/>
        </p:nvSpPr>
        <p:spPr>
          <a:xfrm>
            <a:off x="9102969" y="5012974"/>
            <a:ext cx="20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ATT&amp;CK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99C36-9AF7-46E1-BE58-E72C911FDEE9}"/>
              </a:ext>
            </a:extLst>
          </p:cNvPr>
          <p:cNvSpPr txBox="1"/>
          <p:nvPr/>
        </p:nvSpPr>
        <p:spPr>
          <a:xfrm>
            <a:off x="9102969" y="588990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Related CVE URLs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07E3C-F4D2-44D3-B05A-AF6867E51AD4}"/>
              </a:ext>
            </a:extLst>
          </p:cNvPr>
          <p:cNvSpPr txBox="1"/>
          <p:nvPr/>
        </p:nvSpPr>
        <p:spPr>
          <a:xfrm>
            <a:off x="5009498" y="2492286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00B45-9FCE-462F-8000-0D7556740541}"/>
              </a:ext>
            </a:extLst>
          </p:cNvPr>
          <p:cNvSpPr txBox="1"/>
          <p:nvPr/>
        </p:nvSpPr>
        <p:spPr>
          <a:xfrm>
            <a:off x="4012890" y="2292233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Entry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D1CF5-1095-4254-885C-B7D217B7D6B4}"/>
              </a:ext>
            </a:extLst>
          </p:cNvPr>
          <p:cNvSpPr txBox="1"/>
          <p:nvPr/>
        </p:nvSpPr>
        <p:spPr>
          <a:xfrm>
            <a:off x="4012890" y="2415343"/>
            <a:ext cx="9460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Threat Actor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1EF92-DCA1-4283-89CA-37EBEA2294B9}"/>
              </a:ext>
            </a:extLst>
          </p:cNvPr>
          <p:cNvSpPr txBox="1"/>
          <p:nvPr/>
        </p:nvSpPr>
        <p:spPr>
          <a:xfrm>
            <a:off x="4023605" y="2632440"/>
            <a:ext cx="5757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ACFCE-4C9A-482C-9055-B00C2550AD46}"/>
              </a:ext>
            </a:extLst>
          </p:cNvPr>
          <p:cNvSpPr txBox="1"/>
          <p:nvPr/>
        </p:nvSpPr>
        <p:spPr>
          <a:xfrm>
            <a:off x="4012890" y="2773573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Effects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565A16-B4F6-4762-B5DA-85E19DC8627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026770" y="2415344"/>
            <a:ext cx="1986120" cy="126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A9408-BC84-4AEA-AD95-1E047F5492B3}"/>
              </a:ext>
            </a:extLst>
          </p:cNvPr>
          <p:cNvCxnSpPr>
            <a:cxnSpLocks/>
          </p:cNvCxnSpPr>
          <p:nvPr/>
        </p:nvCxnSpPr>
        <p:spPr>
          <a:xfrm flipH="1">
            <a:off x="1629859" y="2534807"/>
            <a:ext cx="23937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0E5A38-2B59-467E-888F-16843ACD906A}"/>
              </a:ext>
            </a:extLst>
          </p:cNvPr>
          <p:cNvCxnSpPr>
            <a:cxnSpLocks/>
          </p:cNvCxnSpPr>
          <p:nvPr/>
        </p:nvCxnSpPr>
        <p:spPr>
          <a:xfrm flipH="1">
            <a:off x="1790522" y="2759494"/>
            <a:ext cx="22330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3678E9-DC79-40F1-AD35-17286810779D}"/>
              </a:ext>
            </a:extLst>
          </p:cNvPr>
          <p:cNvCxnSpPr>
            <a:cxnSpLocks/>
          </p:cNvCxnSpPr>
          <p:nvPr/>
        </p:nvCxnSpPr>
        <p:spPr>
          <a:xfrm flipH="1">
            <a:off x="2537834" y="2887672"/>
            <a:ext cx="148577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3DEF0FE-4DE8-4064-A441-29A778AA680C}"/>
              </a:ext>
            </a:extLst>
          </p:cNvPr>
          <p:cNvSpPr/>
          <p:nvPr/>
        </p:nvSpPr>
        <p:spPr>
          <a:xfrm>
            <a:off x="4792271" y="2352459"/>
            <a:ext cx="177168" cy="6182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62FF639-2AA9-4C8E-BB13-7CB3EFC5AE70}"/>
              </a:ext>
            </a:extLst>
          </p:cNvPr>
          <p:cNvSpPr/>
          <p:nvPr/>
        </p:nvSpPr>
        <p:spPr>
          <a:xfrm>
            <a:off x="8888688" y="3068568"/>
            <a:ext cx="177168" cy="2410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5484E4B4-9C30-43E4-9756-6D27137AB739}"/>
              </a:ext>
            </a:extLst>
          </p:cNvPr>
          <p:cNvSpPr/>
          <p:nvPr/>
        </p:nvSpPr>
        <p:spPr>
          <a:xfrm>
            <a:off x="8874369" y="3390302"/>
            <a:ext cx="177168" cy="3608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6FA609-579C-453E-9B9F-EC15CF9B42DC}"/>
              </a:ext>
            </a:extLst>
          </p:cNvPr>
          <p:cNvSpPr/>
          <p:nvPr/>
        </p:nvSpPr>
        <p:spPr>
          <a:xfrm>
            <a:off x="8874369" y="3827646"/>
            <a:ext cx="177168" cy="7118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08BBA59-8E91-4878-AAE9-9B636CD87519}"/>
              </a:ext>
            </a:extLst>
          </p:cNvPr>
          <p:cNvSpPr/>
          <p:nvPr/>
        </p:nvSpPr>
        <p:spPr>
          <a:xfrm>
            <a:off x="8874369" y="4645064"/>
            <a:ext cx="177168" cy="10743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B66E568-B95E-4DFD-BEFE-E438C78A1B19}"/>
              </a:ext>
            </a:extLst>
          </p:cNvPr>
          <p:cNvSpPr/>
          <p:nvPr/>
        </p:nvSpPr>
        <p:spPr>
          <a:xfrm>
            <a:off x="8874369" y="5790251"/>
            <a:ext cx="177168" cy="5378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00CA47F5-637F-4A7B-B135-108D16858AC6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6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17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D8E7-7B0C-4443-8BB7-4F9B2297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Scoping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59ED-055E-4F17-B299-68E9A05E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38803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Scenario scope is defined by the target and entry point(s) used to gain access, as well as the threat actor, tactics, and techniques used </a:t>
            </a:r>
          </a:p>
          <a:p>
            <a:pPr lvl="1"/>
            <a:r>
              <a:rPr lang="en-US" dirty="0"/>
              <a:t>CICAT can be used to evaluate multiple scenarios concurrently, each targeting a different component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686216" lvl="2" indent="0">
              <a:buNone/>
            </a:pPr>
            <a:endParaRPr lang="en-US" dirty="0"/>
          </a:p>
          <a:p>
            <a:pPr marL="686216" lvl="2" indent="0">
              <a:buNone/>
            </a:pPr>
            <a:endParaRPr lang="en-US" dirty="0"/>
          </a:p>
          <a:p>
            <a:pPr lvl="1"/>
            <a:r>
              <a:rPr lang="en-US" dirty="0"/>
              <a:t>All scenarios use the same set of entry points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28B46-3ED0-425D-9A88-EE7E6110C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1111"/>
              </p:ext>
            </p:extLst>
          </p:nvPr>
        </p:nvGraphicFramePr>
        <p:xfrm>
          <a:off x="1123526" y="3007895"/>
          <a:ext cx="10222564" cy="1395660"/>
        </p:xfrm>
        <a:graphic>
          <a:graphicData uri="http://schemas.openxmlformats.org/drawingml/2006/table">
            <a:tbl>
              <a:tblPr/>
              <a:tblGrid>
                <a:gridCol w="1390212">
                  <a:extLst>
                    <a:ext uri="{9D8B030D-6E8A-4147-A177-3AD203B41FA5}">
                      <a16:colId xmlns:a16="http://schemas.microsoft.com/office/drawing/2014/main" val="3122182645"/>
                    </a:ext>
                  </a:extLst>
                </a:gridCol>
                <a:gridCol w="4563460">
                  <a:extLst>
                    <a:ext uri="{9D8B030D-6E8A-4147-A177-3AD203B41FA5}">
                      <a16:colId xmlns:a16="http://schemas.microsoft.com/office/drawing/2014/main" val="1417658533"/>
                    </a:ext>
                  </a:extLst>
                </a:gridCol>
                <a:gridCol w="1108171">
                  <a:extLst>
                    <a:ext uri="{9D8B030D-6E8A-4147-A177-3AD203B41FA5}">
                      <a16:colId xmlns:a16="http://schemas.microsoft.com/office/drawing/2014/main" val="3054659415"/>
                    </a:ext>
                  </a:extLst>
                </a:gridCol>
                <a:gridCol w="1732295">
                  <a:extLst>
                    <a:ext uri="{9D8B030D-6E8A-4147-A177-3AD203B41FA5}">
                      <a16:colId xmlns:a16="http://schemas.microsoft.com/office/drawing/2014/main" val="22038558"/>
                    </a:ext>
                  </a:extLst>
                </a:gridCol>
                <a:gridCol w="1428426">
                  <a:extLst>
                    <a:ext uri="{9D8B030D-6E8A-4147-A177-3AD203B41FA5}">
                      <a16:colId xmlns:a16="http://schemas.microsoft.com/office/drawing/2014/main" val="89310286"/>
                    </a:ext>
                  </a:extLst>
                </a:gridCol>
              </a:tblGrid>
              <a:tr h="279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TACTIC PATTERN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00619"/>
                  </a:ext>
                </a:extLst>
              </a:tr>
              <a:tr h="279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 reconnaissance and install backdoor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Lady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SFS-PL-V038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309663"/>
                  </a:ext>
                </a:extLst>
              </a:tr>
              <a:tr h="279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 reconnaissance and disruptive strike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Bunny Ear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VES-PL-V005A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35509"/>
                  </a:ext>
                </a:extLst>
              </a:tr>
              <a:tr h="279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 movement and backdoor inject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PXS-PL-V118A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33804"/>
                  </a:ext>
                </a:extLst>
              </a:tr>
              <a:tr h="279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SCN0004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 movement, collection, and exfil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DAS-Processor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934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B8144D-8150-4688-91F3-A7B2B43B9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5474"/>
              </p:ext>
            </p:extLst>
          </p:nvPr>
        </p:nvGraphicFramePr>
        <p:xfrm>
          <a:off x="1123526" y="5017043"/>
          <a:ext cx="7218946" cy="1135380"/>
        </p:xfrm>
        <a:graphic>
          <a:graphicData uri="http://schemas.openxmlformats.org/drawingml/2006/table">
            <a:tbl>
              <a:tblPr/>
              <a:tblGrid>
                <a:gridCol w="779548">
                  <a:extLst>
                    <a:ext uri="{9D8B030D-6E8A-4147-A177-3AD203B41FA5}">
                      <a16:colId xmlns:a16="http://schemas.microsoft.com/office/drawing/2014/main" val="2166411048"/>
                    </a:ext>
                  </a:extLst>
                </a:gridCol>
                <a:gridCol w="3004511">
                  <a:extLst>
                    <a:ext uri="{9D8B030D-6E8A-4147-A177-3AD203B41FA5}">
                      <a16:colId xmlns:a16="http://schemas.microsoft.com/office/drawing/2014/main" val="4192666401"/>
                    </a:ext>
                  </a:extLst>
                </a:gridCol>
                <a:gridCol w="1644361">
                  <a:extLst>
                    <a:ext uri="{9D8B030D-6E8A-4147-A177-3AD203B41FA5}">
                      <a16:colId xmlns:a16="http://schemas.microsoft.com/office/drawing/2014/main" val="2026877604"/>
                    </a:ext>
                  </a:extLst>
                </a:gridCol>
                <a:gridCol w="1790526">
                  <a:extLst>
                    <a:ext uri="{9D8B030D-6E8A-4147-A177-3AD203B41FA5}">
                      <a16:colId xmlns:a16="http://schemas.microsoft.com/office/drawing/2014/main" val="3037720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51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Trusted_Partner_Laptop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52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Corporate_User_Laptop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58694"/>
                  </a:ext>
                </a:extLst>
              </a:tr>
            </a:tbl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828B4BD-A3BA-4422-8D53-01B416D99C6D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7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135D-86B9-4E0C-A729-E40BA2C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Threat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EDD2-3CBD-4E53-8DA6-F0C08C9B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ATT&amp;CK includes info on threat actors and the range of ATT&amp;CK techniques, malware, and cyber tools they are attributed to using</a:t>
            </a:r>
          </a:p>
          <a:p>
            <a:pPr lvl="1"/>
            <a:r>
              <a:rPr lang="en-US" dirty="0"/>
              <a:t>ATT&amp;CK includes details on 95+ threat actors, e.g., APT28, Dragonfly, </a:t>
            </a:r>
            <a:r>
              <a:rPr lang="en-US" dirty="0" err="1"/>
              <a:t>OilRig</a:t>
            </a:r>
            <a:r>
              <a:rPr lang="en-US" dirty="0"/>
              <a:t>, etc. (</a:t>
            </a:r>
            <a:r>
              <a:rPr lang="en-US" dirty="0">
                <a:hlinkClick r:id="rId2"/>
              </a:rPr>
              <a:t>https://attack.mitre.org/groups/</a:t>
            </a:r>
            <a:r>
              <a:rPr lang="en-US" dirty="0"/>
              <a:t>)</a:t>
            </a:r>
          </a:p>
          <a:p>
            <a:pPr marL="382170" lvl="1" indent="0">
              <a:buNone/>
            </a:pPr>
            <a:endParaRPr lang="en-US" dirty="0"/>
          </a:p>
          <a:p>
            <a:r>
              <a:rPr lang="en-US" dirty="0"/>
              <a:t>CICAT v1.1 also supports a threat actor profile capability used to define hypothetical threat actors and assign specific ATT&amp;CK techniques</a:t>
            </a:r>
          </a:p>
          <a:p>
            <a:pPr lvl="1"/>
            <a:r>
              <a:rPr lang="en-US" dirty="0"/>
              <a:t>Threat actor profiles support comparative analysis of threat actor capabilities, predictive analysis of evolving threat actors, etc.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84D3B-FD3F-4770-A31D-161A9747509D}"/>
              </a:ext>
            </a:extLst>
          </p:cNvPr>
          <p:cNvSpPr txBox="1"/>
          <p:nvPr/>
        </p:nvSpPr>
        <p:spPr>
          <a:xfrm>
            <a:off x="1456266" y="5457022"/>
            <a:ext cx="88837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en-US" dirty="0"/>
              <a:t>Depending on tactics and capabilities, different threat actors can produce significantly different scenarios over the same attack path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250772D-1BC4-4B26-AF74-8875A108256D}"/>
              </a:ext>
            </a:extLst>
          </p:cNvPr>
          <p:cNvSpPr txBox="1">
            <a:spLocks/>
          </p:cNvSpPr>
          <p:nvPr/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F2F552B-1952-B44E-8CAB-5705F0ACD2E2}" type="slidenum">
              <a:rPr lang="uk-UA" sz="800" cap="all" smtClean="0">
                <a:solidFill>
                  <a:srgbClr val="FFFFFF"/>
                </a:solidFill>
                <a:latin typeface="Arial"/>
              </a:rPr>
              <a:pPr algn="r">
                <a:defRPr/>
              </a:pPr>
              <a:t>8</a:t>
            </a:fld>
            <a:endParaRPr lang="uk-UA" sz="800" cap="all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4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CFBC35-791D-48C9-87C3-0C4805362055}"/>
              </a:ext>
            </a:extLst>
          </p:cNvPr>
          <p:cNvSpPr/>
          <p:nvPr/>
        </p:nvSpPr>
        <p:spPr>
          <a:xfrm>
            <a:off x="3246534" y="2967335"/>
            <a:ext cx="569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AP1000 Analysis</a:t>
            </a:r>
          </a:p>
        </p:txBody>
      </p:sp>
    </p:spTree>
    <p:extLst>
      <p:ext uri="{BB962C8B-B14F-4D97-AF65-F5344CB8AC3E}">
        <p14:creationId xmlns:p14="http://schemas.microsoft.com/office/powerpoint/2010/main" val="361098444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4" id="{9B32F7E3-CE6D-5C46-842F-86634E92939C}" vid="{950EEBA9-D1AB-E140-A9A3-658BF17AC9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7146</TotalTime>
  <Words>3322</Words>
  <Application>Microsoft Office PowerPoint</Application>
  <PresentationFormat>Widescreen</PresentationFormat>
  <Paragraphs>901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Regular</vt:lpstr>
      <vt:lpstr>Calibri</vt:lpstr>
      <vt:lpstr>Copperplate Gothic Bold</vt:lpstr>
      <vt:lpstr>Courier New</vt:lpstr>
      <vt:lpstr>Wingdings</vt:lpstr>
      <vt:lpstr>3_Office Theme</vt:lpstr>
      <vt:lpstr>CICAT Analysis of AP1000 Safety Systems</vt:lpstr>
      <vt:lpstr>BLUF</vt:lpstr>
      <vt:lpstr>Critical Infrastructure Cyberspace Analysis Tool (CICAT)</vt:lpstr>
      <vt:lpstr>PowerPoint Presentation</vt:lpstr>
      <vt:lpstr>Scenario Generation</vt:lpstr>
      <vt:lpstr>CICAT-Generated Scenario Results</vt:lpstr>
      <vt:lpstr>Scenario Scoping Considerations</vt:lpstr>
      <vt:lpstr>Scenario Threat Actors</vt:lpstr>
      <vt:lpstr>PowerPoint Presentation</vt:lpstr>
      <vt:lpstr>AP1000 Pressurized Water Reactor (PWR)</vt:lpstr>
      <vt:lpstr>Modeled Target Environment</vt:lpstr>
      <vt:lpstr>AP1000 Scenario Scope Targets and Entry Points</vt:lpstr>
      <vt:lpstr>AP1000 Scenario Scope Threat Actor IS01 Tactics and Techniques</vt:lpstr>
      <vt:lpstr>Scenario Results</vt:lpstr>
      <vt:lpstr>ATT&amp;CK Techniques Utilization</vt:lpstr>
      <vt:lpstr>Mitigation Considerations</vt:lpstr>
      <vt:lpstr>What to Watch For?</vt:lpstr>
      <vt:lpstr>Lessons Learned</vt:lpstr>
      <vt:lpstr>Summary</vt:lpstr>
      <vt:lpstr>PowerPoint Presentation</vt:lpstr>
      <vt:lpstr>PowerPoint Presentation</vt:lpstr>
      <vt:lpstr>CICAT Tactic Patterns</vt:lpstr>
      <vt:lpstr>Issues, Assumptions, Limitations with CICAT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Wynn, Jackson E.</dc:creator>
  <cp:lastModifiedBy>Jackson E Wynn</cp:lastModifiedBy>
  <cp:revision>104</cp:revision>
  <dcterms:created xsi:type="dcterms:W3CDTF">2020-04-10T15:30:32Z</dcterms:created>
  <dcterms:modified xsi:type="dcterms:W3CDTF">2020-05-29T16:05:47Z</dcterms:modified>
</cp:coreProperties>
</file>