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23"/>
  </p:notesMasterIdLst>
  <p:sldIdLst>
    <p:sldId id="257" r:id="rId3"/>
    <p:sldId id="258" r:id="rId4"/>
    <p:sldId id="259" r:id="rId5"/>
    <p:sldId id="266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7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656" userDrawn="1">
          <p15:clr>
            <a:srgbClr val="A4A3A4"/>
          </p15:clr>
        </p15:guide>
        <p15:guide id="3" orient="horz" pos="3952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  <p15:guide id="6" pos="7491" userDrawn="1">
          <p15:clr>
            <a:srgbClr val="A4A3A4"/>
          </p15:clr>
        </p15:guide>
        <p15:guide id="7" pos="2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CEF9"/>
    <a:srgbClr val="7FDDF9"/>
    <a:srgbClr val="A7E7FB"/>
    <a:srgbClr val="8FDFFB"/>
    <a:srgbClr val="98E3FA"/>
    <a:srgbClr val="AEE8FC"/>
    <a:srgbClr val="CBF0FD"/>
    <a:srgbClr val="DEF6FE"/>
    <a:srgbClr val="009999"/>
    <a:srgbClr val="55A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4169" autoAdjust="0"/>
  </p:normalViewPr>
  <p:slideViewPr>
    <p:cSldViewPr snapToGrid="0" showGuides="1">
      <p:cViewPr varScale="1">
        <p:scale>
          <a:sx n="79" d="100"/>
          <a:sy n="79" d="100"/>
        </p:scale>
        <p:origin x="710" y="72"/>
      </p:cViewPr>
      <p:guideLst>
        <p:guide orient="horz" pos="2160"/>
        <p:guide pos="4656"/>
        <p:guide orient="horz" pos="3952"/>
        <p:guide orient="horz" pos="799"/>
        <p:guide pos="7491"/>
        <p:guide pos="2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76"/>
    </p:cViewPr>
  </p:sorterViewPr>
  <p:notesViewPr>
    <p:cSldViewPr snapToGrid="0" showGuides="1">
      <p:cViewPr varScale="1">
        <p:scale>
          <a:sx n="87" d="100"/>
          <a:sy n="87" d="100"/>
        </p:scale>
        <p:origin x="16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8773-F792-431F-806D-E0373739A288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533AF-4CE8-4044-A947-A135159D3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65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Eureka</a:t>
            </a:r>
            <a:r>
              <a:rPr lang="zh-CN" altLang="en-US" dirty="0"/>
              <a:t>注册中心。再启动</a:t>
            </a:r>
            <a:r>
              <a:rPr lang="en-US" altLang="zh-CN" dirty="0"/>
              <a:t>3</a:t>
            </a:r>
            <a:r>
              <a:rPr lang="zh-CN" altLang="en-US" dirty="0"/>
              <a:t>个服务提供者</a:t>
            </a:r>
            <a:r>
              <a:rPr lang="en-US" altLang="zh-CN" dirty="0"/>
              <a:t>Provider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1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访问：</a:t>
            </a:r>
            <a:endParaRPr lang="en-US" altLang="zh-CN" dirty="0"/>
          </a:p>
          <a:p>
            <a:r>
              <a:rPr lang="en-US" altLang="zh-CN" dirty="0"/>
              <a:t>http://localhost:9001/hystrix</a:t>
            </a:r>
          </a:p>
          <a:p>
            <a:r>
              <a:rPr lang="en-US" altLang="zh-CN" dirty="0"/>
              <a:t>http://localhost:8001/hystrix.stream </a:t>
            </a:r>
            <a:r>
              <a:rPr lang="zh-CN" altLang="en-US" dirty="0"/>
              <a:t>和</a:t>
            </a:r>
            <a:r>
              <a:rPr lang="en-US" altLang="zh-CN" dirty="0"/>
              <a:t>test800  http://localhost:8001/goods/findById/1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64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启动</a:t>
            </a:r>
            <a:r>
              <a:rPr lang="en-US" altLang="zh-CN" dirty="0"/>
              <a:t>Turbine</a:t>
            </a:r>
            <a:r>
              <a:rPr lang="zh-CN" altLang="en-US" dirty="0"/>
              <a:t>。打开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http://localhost:8001/goods/findById/1</a:t>
            </a:r>
          </a:p>
          <a:p>
            <a:r>
              <a:rPr lang="en-US" altLang="zh-CN" dirty="0"/>
              <a:t>	http://localhost:8002/goods/findByPrice/99</a:t>
            </a:r>
          </a:p>
          <a:p>
            <a:r>
              <a:rPr lang="en-US" altLang="zh-CN" dirty="0"/>
              <a:t>	http://localhost:8003/goods/findByFactory/%E5%B0%8F</a:t>
            </a:r>
            <a:r>
              <a:rPr lang="zh-CN" altLang="en-US" dirty="0"/>
              <a:t>和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http://localhost:8001/hystrix.stream</a:t>
            </a:r>
          </a:p>
          <a:p>
            <a:r>
              <a:rPr lang="en-US" altLang="zh-CN" dirty="0"/>
              <a:t>	http://localhost:8002/hystrix.stream</a:t>
            </a:r>
          </a:p>
          <a:p>
            <a:r>
              <a:rPr lang="en-US" altLang="zh-CN" dirty="0"/>
              <a:t>	http://localhost:8003/hystrix.stream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最后打开</a:t>
            </a:r>
            <a:r>
              <a:rPr lang="en-US" altLang="zh-CN" dirty="0"/>
              <a:t>http://localhost:9001/hystrix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输入</a:t>
            </a:r>
            <a:r>
              <a:rPr lang="en-US" altLang="zh-CN" dirty="0"/>
              <a:t>http://localhost:9002/turbine.stream</a:t>
            </a:r>
            <a:r>
              <a:rPr lang="zh-CN" altLang="en-US" dirty="0"/>
              <a:t>和</a:t>
            </a:r>
            <a:r>
              <a:rPr lang="en-US" altLang="zh-CN" dirty="0" err="1"/>
              <a:t>testTurbine</a:t>
            </a:r>
            <a:r>
              <a:rPr lang="zh-CN" altLang="en-US" dirty="0"/>
              <a:t>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73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GateWay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538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	访问：</a:t>
            </a:r>
            <a:r>
              <a:rPr lang="en-US" altLang="zh-CN" dirty="0"/>
              <a:t>http://localhost:8001/goods/findById/1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关闭过滤功能的注解</a:t>
            </a:r>
            <a:r>
              <a:rPr lang="en-US" altLang="zh-CN" dirty="0"/>
              <a:t>@Component</a:t>
            </a:r>
            <a:r>
              <a:rPr lang="zh-CN" altLang="en-US" dirty="0"/>
              <a:t>和注释掉配置文件的</a:t>
            </a:r>
            <a:r>
              <a:rPr lang="en-US" altLang="zh-CN" dirty="0" err="1"/>
              <a:t>zuul</a:t>
            </a:r>
            <a:r>
              <a:rPr lang="zh-CN" altLang="en-US" dirty="0"/>
              <a:t>功能。重启</a:t>
            </a:r>
            <a:r>
              <a:rPr lang="en-US" altLang="zh-CN" dirty="0" err="1"/>
              <a:t>GateWay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	访问：</a:t>
            </a:r>
            <a:r>
              <a:rPr lang="en-US" altLang="zh-CN" dirty="0"/>
              <a:t>http://myzuul.com:6001/provider/goods/findById/1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528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现在开启过滤功能和配置文件</a:t>
            </a:r>
          </a:p>
          <a:p>
            <a:r>
              <a:rPr lang="zh-CN" altLang="en-US" dirty="0"/>
              <a:t>	访问：</a:t>
            </a:r>
            <a:r>
              <a:rPr lang="en-US" altLang="zh-CN" dirty="0"/>
              <a:t>http://myzuul.com:6001/provider/goods/findById/1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加上</a:t>
            </a:r>
            <a:r>
              <a:rPr lang="en-US" altLang="zh-CN" dirty="0" err="1"/>
              <a:t>accessToken</a:t>
            </a:r>
            <a:r>
              <a:rPr lang="zh-CN" altLang="en-US" dirty="0"/>
              <a:t>再次访问：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http://myzuul.com:6001/ckp/mall/goods/findById/1?accessToken=xyz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916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ConfigServer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790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	访问：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http://localhost:7755/mscloud-config-user-client/dev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成功访问。关闭</a:t>
            </a:r>
            <a:r>
              <a:rPr lang="en-US" altLang="zh-CN" dirty="0"/>
              <a:t>provider2</a:t>
            </a:r>
            <a:r>
              <a:rPr lang="zh-CN" altLang="en-US" dirty="0"/>
              <a:t>，启动</a:t>
            </a:r>
            <a:r>
              <a:rPr lang="en-US" altLang="zh-CN" dirty="0" err="1"/>
              <a:t>ConfigClient</a:t>
            </a:r>
            <a:r>
              <a:rPr lang="zh-CN" altLang="en-US" dirty="0"/>
              <a:t>。访问：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http://localhost:8002/profile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61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查询所有信息：</a:t>
            </a:r>
            <a:r>
              <a:rPr lang="en-US" altLang="zh-CN" dirty="0"/>
              <a:t>http://localhost:8001/goods/findAll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根据商品</a:t>
            </a:r>
            <a:r>
              <a:rPr lang="en-US" altLang="zh-CN" dirty="0"/>
              <a:t>ID</a:t>
            </a:r>
            <a:r>
              <a:rPr lang="zh-CN" altLang="en-US" dirty="0"/>
              <a:t>查询商品：</a:t>
            </a:r>
            <a:r>
              <a:rPr lang="en-US" altLang="zh-CN" dirty="0"/>
              <a:t>http://localhost:8002/goods/findById/1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根据商品</a:t>
            </a:r>
            <a:r>
              <a:rPr lang="en-US" altLang="zh-CN" dirty="0"/>
              <a:t>ID</a:t>
            </a:r>
            <a:r>
              <a:rPr lang="zh-CN" altLang="en-US" dirty="0"/>
              <a:t>修改商品信息：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http://localhost:8003/goods/updateGoods/11/%E6%9C%8D%E5%8A%A1%E5%99%A8/98888/1/%E5%8D%8E%E7%A1%95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840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Feign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224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http://localhost/consumer/findById/1</a:t>
            </a:r>
            <a:r>
              <a:rPr lang="zh-CN" altLang="en-US" dirty="0"/>
              <a:t>，并且多次刷新。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80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关闭</a:t>
            </a:r>
            <a:r>
              <a:rPr lang="en-US" altLang="zh-CN" dirty="0"/>
              <a:t>Feign</a:t>
            </a:r>
            <a:r>
              <a:rPr lang="zh-CN" altLang="en-US" dirty="0"/>
              <a:t>和</a:t>
            </a:r>
            <a:r>
              <a:rPr lang="en-US" altLang="zh-CN" dirty="0"/>
              <a:t>provider1</a:t>
            </a:r>
            <a:r>
              <a:rPr lang="zh-CN" altLang="en-US" dirty="0"/>
              <a:t>。启动</a:t>
            </a:r>
            <a:r>
              <a:rPr lang="en-US" altLang="zh-CN" dirty="0"/>
              <a:t>Breaker</a:t>
            </a:r>
            <a:r>
              <a:rPr lang="zh-CN" altLang="en-US" dirty="0"/>
              <a:t>服务。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207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访问：</a:t>
            </a:r>
            <a:endParaRPr lang="en-US" altLang="zh-CN" dirty="0"/>
          </a:p>
          <a:p>
            <a:r>
              <a:rPr lang="en-US" altLang="zh-CN" dirty="0"/>
              <a:t>http://localhost:8001/goods/findById/1</a:t>
            </a:r>
          </a:p>
          <a:p>
            <a:r>
              <a:rPr lang="en-US" altLang="zh-CN" dirty="0"/>
              <a:t>http://localhost:8001/goods/findById/999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15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FallBack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393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访问：</a:t>
            </a:r>
            <a:r>
              <a:rPr lang="en-US" altLang="zh-CN" dirty="0"/>
              <a:t>http://localhost/consumer/findAll</a:t>
            </a:r>
          </a:p>
          <a:p>
            <a:r>
              <a:rPr lang="zh-CN" altLang="en-US" dirty="0"/>
              <a:t>当关闭所有</a:t>
            </a:r>
            <a:r>
              <a:rPr lang="en-US" altLang="zh-CN" dirty="0"/>
              <a:t>provider</a:t>
            </a:r>
            <a:r>
              <a:rPr lang="zh-CN" altLang="en-US" dirty="0"/>
              <a:t>时</a:t>
            </a:r>
          </a:p>
          <a:p>
            <a:r>
              <a:rPr lang="zh-CN" altLang="en-US" dirty="0"/>
              <a:t>再次访问：</a:t>
            </a:r>
            <a:r>
              <a:rPr lang="en-US" altLang="zh-CN" dirty="0"/>
              <a:t>http://localhost/consumer/findAll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35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启动三个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DashBoard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56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alphaModFix amt="6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37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693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7841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67804" y="65506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72452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72519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79529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225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642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72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D423B44-5275-4883-A530-2D6106F60980}"/>
              </a:ext>
            </a:extLst>
          </p:cNvPr>
          <p:cNvGrpSpPr/>
          <p:nvPr userDrawn="1"/>
        </p:nvGrpSpPr>
        <p:grpSpPr>
          <a:xfrm flipH="1">
            <a:off x="8507705" y="3744686"/>
            <a:ext cx="3684295" cy="3113315"/>
            <a:chOff x="1" y="2756098"/>
            <a:chExt cx="3779331" cy="4101903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80BFF208-FE39-4D11-9D82-3370CB99A80F}"/>
                </a:ext>
              </a:extLst>
            </p:cNvPr>
            <p:cNvSpPr/>
            <p:nvPr/>
          </p:nvSpPr>
          <p:spPr>
            <a:xfrm>
              <a:off x="1" y="2756098"/>
              <a:ext cx="3779331" cy="4101903"/>
            </a:xfrm>
            <a:custGeom>
              <a:avLst/>
              <a:gdLst>
                <a:gd name="connsiteX0" fmla="*/ 0 w 3779331"/>
                <a:gd name="connsiteY0" fmla="*/ 0 h 4101903"/>
                <a:gd name="connsiteX1" fmla="*/ 73009 w 3779331"/>
                <a:gd name="connsiteY1" fmla="*/ 29290 h 4101903"/>
                <a:gd name="connsiteX2" fmla="*/ 1411944 w 3779331"/>
                <a:gd name="connsiteY2" fmla="*/ 2145822 h 4101903"/>
                <a:gd name="connsiteX3" fmla="*/ 3220190 w 3779331"/>
                <a:gd name="connsiteY3" fmla="*/ 3054874 h 4101903"/>
                <a:gd name="connsiteX4" fmla="*/ 3757011 w 3779331"/>
                <a:gd name="connsiteY4" fmla="*/ 3909766 h 4101903"/>
                <a:gd name="connsiteX5" fmla="*/ 3779331 w 3779331"/>
                <a:gd name="connsiteY5" fmla="*/ 4101903 h 4101903"/>
                <a:gd name="connsiteX6" fmla="*/ 0 w 3779331"/>
                <a:gd name="connsiteY6" fmla="*/ 4101903 h 410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9331" h="4101903">
                  <a:moveTo>
                    <a:pt x="0" y="0"/>
                  </a:moveTo>
                  <a:lnTo>
                    <a:pt x="73009" y="29290"/>
                  </a:lnTo>
                  <a:cubicBezTo>
                    <a:pt x="1195331" y="514774"/>
                    <a:pt x="824141" y="1474199"/>
                    <a:pt x="1411944" y="2145822"/>
                  </a:cubicBezTo>
                  <a:cubicBezTo>
                    <a:pt x="1653993" y="2422918"/>
                    <a:pt x="2543330" y="2546681"/>
                    <a:pt x="3220190" y="3054874"/>
                  </a:cubicBezTo>
                  <a:cubicBezTo>
                    <a:pt x="3522751" y="3282137"/>
                    <a:pt x="3696856" y="3588548"/>
                    <a:pt x="3757011" y="3909766"/>
                  </a:cubicBezTo>
                  <a:lnTo>
                    <a:pt x="3779331" y="4101903"/>
                  </a:lnTo>
                  <a:lnTo>
                    <a:pt x="0" y="4101903"/>
                  </a:lnTo>
                  <a:close/>
                </a:path>
              </a:pathLst>
            </a:custGeom>
            <a:solidFill>
              <a:srgbClr val="8FDFFB">
                <a:alpha val="18824"/>
              </a:srgbClr>
            </a:solidFill>
            <a:ln w="7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B4C9F37-2B56-4921-ACDC-6D902C1FD9B8}"/>
                </a:ext>
              </a:extLst>
            </p:cNvPr>
            <p:cNvSpPr/>
            <p:nvPr/>
          </p:nvSpPr>
          <p:spPr>
            <a:xfrm>
              <a:off x="1" y="2844664"/>
              <a:ext cx="2949291" cy="4013336"/>
            </a:xfrm>
            <a:custGeom>
              <a:avLst/>
              <a:gdLst>
                <a:gd name="connsiteX0" fmla="*/ 0 w 2949291"/>
                <a:gd name="connsiteY0" fmla="*/ 0 h 4013336"/>
                <a:gd name="connsiteX1" fmla="*/ 3907 w 2949291"/>
                <a:gd name="connsiteY1" fmla="*/ 2203 h 4013336"/>
                <a:gd name="connsiteX2" fmla="*/ 436083 w 2949291"/>
                <a:gd name="connsiteY2" fmla="*/ 412201 h 4013336"/>
                <a:gd name="connsiteX3" fmla="*/ 961800 w 2949291"/>
                <a:gd name="connsiteY3" fmla="*/ 2234685 h 4013336"/>
                <a:gd name="connsiteX4" fmla="*/ 2502805 w 2949291"/>
                <a:gd name="connsiteY4" fmla="*/ 3246689 h 4013336"/>
                <a:gd name="connsiteX5" fmla="*/ 2928205 w 2949291"/>
                <a:gd name="connsiteY5" fmla="*/ 3922985 h 4013336"/>
                <a:gd name="connsiteX6" fmla="*/ 2949291 w 2949291"/>
                <a:gd name="connsiteY6" fmla="*/ 4013336 h 4013336"/>
                <a:gd name="connsiteX7" fmla="*/ 0 w 2949291"/>
                <a:gd name="connsiteY7" fmla="*/ 4013336 h 401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49291" h="4013336">
                  <a:moveTo>
                    <a:pt x="0" y="0"/>
                  </a:moveTo>
                  <a:lnTo>
                    <a:pt x="3907" y="2203"/>
                  </a:lnTo>
                  <a:cubicBezTo>
                    <a:pt x="181849" y="115458"/>
                    <a:pt x="329296" y="251200"/>
                    <a:pt x="436083" y="412201"/>
                  </a:cubicBezTo>
                  <a:cubicBezTo>
                    <a:pt x="845704" y="1026632"/>
                    <a:pt x="655131" y="1859016"/>
                    <a:pt x="961800" y="2234685"/>
                  </a:cubicBezTo>
                  <a:cubicBezTo>
                    <a:pt x="1319944" y="2672781"/>
                    <a:pt x="2100852" y="2832688"/>
                    <a:pt x="2502805" y="3246689"/>
                  </a:cubicBezTo>
                  <a:cubicBezTo>
                    <a:pt x="2805093" y="3556370"/>
                    <a:pt x="2877584" y="3721272"/>
                    <a:pt x="2928205" y="3922985"/>
                  </a:cubicBezTo>
                  <a:lnTo>
                    <a:pt x="2949291" y="4013336"/>
                  </a:lnTo>
                  <a:lnTo>
                    <a:pt x="0" y="4013336"/>
                  </a:lnTo>
                  <a:close/>
                </a:path>
              </a:pathLst>
            </a:custGeom>
            <a:solidFill>
              <a:srgbClr val="A7E7FB"/>
            </a:solidFill>
            <a:ln w="7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033A9E6-6FA2-41ED-86AD-1EE5E8B8291D}"/>
              </a:ext>
            </a:extLst>
          </p:cNvPr>
          <p:cNvGrpSpPr/>
          <p:nvPr userDrawn="1"/>
        </p:nvGrpSpPr>
        <p:grpSpPr>
          <a:xfrm rot="10800000" flipH="1">
            <a:off x="0" y="-1"/>
            <a:ext cx="3238500" cy="4362450"/>
            <a:chOff x="1" y="2756098"/>
            <a:chExt cx="3779331" cy="4101903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720DDA06-D15F-4C60-8A18-81D2696F271F}"/>
                </a:ext>
              </a:extLst>
            </p:cNvPr>
            <p:cNvSpPr/>
            <p:nvPr/>
          </p:nvSpPr>
          <p:spPr>
            <a:xfrm>
              <a:off x="1" y="2756098"/>
              <a:ext cx="3779331" cy="4101903"/>
            </a:xfrm>
            <a:custGeom>
              <a:avLst/>
              <a:gdLst>
                <a:gd name="connsiteX0" fmla="*/ 0 w 3779331"/>
                <a:gd name="connsiteY0" fmla="*/ 0 h 4101903"/>
                <a:gd name="connsiteX1" fmla="*/ 73009 w 3779331"/>
                <a:gd name="connsiteY1" fmla="*/ 29290 h 4101903"/>
                <a:gd name="connsiteX2" fmla="*/ 1411944 w 3779331"/>
                <a:gd name="connsiteY2" fmla="*/ 2145822 h 4101903"/>
                <a:gd name="connsiteX3" fmla="*/ 3220190 w 3779331"/>
                <a:gd name="connsiteY3" fmla="*/ 3054874 h 4101903"/>
                <a:gd name="connsiteX4" fmla="*/ 3757011 w 3779331"/>
                <a:gd name="connsiteY4" fmla="*/ 3909766 h 4101903"/>
                <a:gd name="connsiteX5" fmla="*/ 3779331 w 3779331"/>
                <a:gd name="connsiteY5" fmla="*/ 4101903 h 4101903"/>
                <a:gd name="connsiteX6" fmla="*/ 0 w 3779331"/>
                <a:gd name="connsiteY6" fmla="*/ 4101903 h 410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9331" h="4101903">
                  <a:moveTo>
                    <a:pt x="0" y="0"/>
                  </a:moveTo>
                  <a:lnTo>
                    <a:pt x="73009" y="29290"/>
                  </a:lnTo>
                  <a:cubicBezTo>
                    <a:pt x="1195331" y="514774"/>
                    <a:pt x="824141" y="1474199"/>
                    <a:pt x="1411944" y="2145822"/>
                  </a:cubicBezTo>
                  <a:cubicBezTo>
                    <a:pt x="1653993" y="2422918"/>
                    <a:pt x="2543330" y="2546681"/>
                    <a:pt x="3220190" y="3054874"/>
                  </a:cubicBezTo>
                  <a:cubicBezTo>
                    <a:pt x="3522751" y="3282137"/>
                    <a:pt x="3696856" y="3588548"/>
                    <a:pt x="3757011" y="3909766"/>
                  </a:cubicBezTo>
                  <a:lnTo>
                    <a:pt x="3779331" y="4101903"/>
                  </a:lnTo>
                  <a:lnTo>
                    <a:pt x="0" y="4101903"/>
                  </a:lnTo>
                  <a:close/>
                </a:path>
              </a:pathLst>
            </a:custGeom>
            <a:solidFill>
              <a:srgbClr val="8FDFFB">
                <a:alpha val="18824"/>
              </a:srgbClr>
            </a:solidFill>
            <a:ln w="7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04B21B2D-81DA-4881-8F17-9BEA6CA35272}"/>
                </a:ext>
              </a:extLst>
            </p:cNvPr>
            <p:cNvSpPr/>
            <p:nvPr/>
          </p:nvSpPr>
          <p:spPr>
            <a:xfrm>
              <a:off x="1" y="2844664"/>
              <a:ext cx="2949291" cy="4013336"/>
            </a:xfrm>
            <a:custGeom>
              <a:avLst/>
              <a:gdLst>
                <a:gd name="connsiteX0" fmla="*/ 0 w 2949291"/>
                <a:gd name="connsiteY0" fmla="*/ 0 h 4013336"/>
                <a:gd name="connsiteX1" fmla="*/ 3907 w 2949291"/>
                <a:gd name="connsiteY1" fmla="*/ 2203 h 4013336"/>
                <a:gd name="connsiteX2" fmla="*/ 436083 w 2949291"/>
                <a:gd name="connsiteY2" fmla="*/ 412201 h 4013336"/>
                <a:gd name="connsiteX3" fmla="*/ 961800 w 2949291"/>
                <a:gd name="connsiteY3" fmla="*/ 2234685 h 4013336"/>
                <a:gd name="connsiteX4" fmla="*/ 2502805 w 2949291"/>
                <a:gd name="connsiteY4" fmla="*/ 3246689 h 4013336"/>
                <a:gd name="connsiteX5" fmla="*/ 2928205 w 2949291"/>
                <a:gd name="connsiteY5" fmla="*/ 3922985 h 4013336"/>
                <a:gd name="connsiteX6" fmla="*/ 2949291 w 2949291"/>
                <a:gd name="connsiteY6" fmla="*/ 4013336 h 4013336"/>
                <a:gd name="connsiteX7" fmla="*/ 0 w 2949291"/>
                <a:gd name="connsiteY7" fmla="*/ 4013336 h 401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49291" h="4013336">
                  <a:moveTo>
                    <a:pt x="0" y="0"/>
                  </a:moveTo>
                  <a:lnTo>
                    <a:pt x="3907" y="2203"/>
                  </a:lnTo>
                  <a:cubicBezTo>
                    <a:pt x="181849" y="115458"/>
                    <a:pt x="329296" y="251200"/>
                    <a:pt x="436083" y="412201"/>
                  </a:cubicBezTo>
                  <a:cubicBezTo>
                    <a:pt x="845704" y="1026632"/>
                    <a:pt x="655131" y="1859016"/>
                    <a:pt x="961800" y="2234685"/>
                  </a:cubicBezTo>
                  <a:cubicBezTo>
                    <a:pt x="1319944" y="2672781"/>
                    <a:pt x="2100852" y="2832688"/>
                    <a:pt x="2502805" y="3246689"/>
                  </a:cubicBezTo>
                  <a:cubicBezTo>
                    <a:pt x="2805093" y="3556370"/>
                    <a:pt x="2877584" y="3721272"/>
                    <a:pt x="2928205" y="3922985"/>
                  </a:cubicBezTo>
                  <a:lnTo>
                    <a:pt x="2949291" y="4013336"/>
                  </a:lnTo>
                  <a:lnTo>
                    <a:pt x="0" y="4013336"/>
                  </a:lnTo>
                  <a:close/>
                </a:path>
              </a:pathLst>
            </a:custGeom>
            <a:solidFill>
              <a:srgbClr val="A7E7FB"/>
            </a:solidFill>
            <a:ln w="7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52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AE189800-B7FA-450B-B9A5-22B5F824E1A2}"/>
              </a:ext>
            </a:extLst>
          </p:cNvPr>
          <p:cNvGrpSpPr/>
          <p:nvPr userDrawn="1"/>
        </p:nvGrpSpPr>
        <p:grpSpPr>
          <a:xfrm flipH="1">
            <a:off x="10153649" y="5135548"/>
            <a:ext cx="2038350" cy="1722453"/>
            <a:chOff x="1" y="2756098"/>
            <a:chExt cx="3779331" cy="4101903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B32AEBF0-B5CB-4DCF-A08B-B3308A013CE1}"/>
                </a:ext>
              </a:extLst>
            </p:cNvPr>
            <p:cNvSpPr/>
            <p:nvPr/>
          </p:nvSpPr>
          <p:spPr>
            <a:xfrm>
              <a:off x="1" y="2756098"/>
              <a:ext cx="3779331" cy="4101903"/>
            </a:xfrm>
            <a:custGeom>
              <a:avLst/>
              <a:gdLst>
                <a:gd name="connsiteX0" fmla="*/ 0 w 3779331"/>
                <a:gd name="connsiteY0" fmla="*/ 0 h 4101903"/>
                <a:gd name="connsiteX1" fmla="*/ 73009 w 3779331"/>
                <a:gd name="connsiteY1" fmla="*/ 29290 h 4101903"/>
                <a:gd name="connsiteX2" fmla="*/ 1411944 w 3779331"/>
                <a:gd name="connsiteY2" fmla="*/ 2145822 h 4101903"/>
                <a:gd name="connsiteX3" fmla="*/ 3220190 w 3779331"/>
                <a:gd name="connsiteY3" fmla="*/ 3054874 h 4101903"/>
                <a:gd name="connsiteX4" fmla="*/ 3757011 w 3779331"/>
                <a:gd name="connsiteY4" fmla="*/ 3909766 h 4101903"/>
                <a:gd name="connsiteX5" fmla="*/ 3779331 w 3779331"/>
                <a:gd name="connsiteY5" fmla="*/ 4101903 h 4101903"/>
                <a:gd name="connsiteX6" fmla="*/ 0 w 3779331"/>
                <a:gd name="connsiteY6" fmla="*/ 4101903 h 410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9331" h="4101903">
                  <a:moveTo>
                    <a:pt x="0" y="0"/>
                  </a:moveTo>
                  <a:lnTo>
                    <a:pt x="73009" y="29290"/>
                  </a:lnTo>
                  <a:cubicBezTo>
                    <a:pt x="1195331" y="514774"/>
                    <a:pt x="824141" y="1474199"/>
                    <a:pt x="1411944" y="2145822"/>
                  </a:cubicBezTo>
                  <a:cubicBezTo>
                    <a:pt x="1653993" y="2422918"/>
                    <a:pt x="2543330" y="2546681"/>
                    <a:pt x="3220190" y="3054874"/>
                  </a:cubicBezTo>
                  <a:cubicBezTo>
                    <a:pt x="3522751" y="3282137"/>
                    <a:pt x="3696856" y="3588548"/>
                    <a:pt x="3757011" y="3909766"/>
                  </a:cubicBezTo>
                  <a:lnTo>
                    <a:pt x="3779331" y="4101903"/>
                  </a:lnTo>
                  <a:lnTo>
                    <a:pt x="0" y="4101903"/>
                  </a:lnTo>
                  <a:close/>
                </a:path>
              </a:pathLst>
            </a:custGeom>
            <a:solidFill>
              <a:srgbClr val="8FDFFB">
                <a:alpha val="18824"/>
              </a:srgbClr>
            </a:solidFill>
            <a:ln w="7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62544AF7-2CC6-4F79-8996-5E9E2F6A0213}"/>
                </a:ext>
              </a:extLst>
            </p:cNvPr>
            <p:cNvSpPr/>
            <p:nvPr/>
          </p:nvSpPr>
          <p:spPr>
            <a:xfrm>
              <a:off x="1" y="2844664"/>
              <a:ext cx="2949291" cy="4013336"/>
            </a:xfrm>
            <a:custGeom>
              <a:avLst/>
              <a:gdLst>
                <a:gd name="connsiteX0" fmla="*/ 0 w 2949291"/>
                <a:gd name="connsiteY0" fmla="*/ 0 h 4013336"/>
                <a:gd name="connsiteX1" fmla="*/ 3907 w 2949291"/>
                <a:gd name="connsiteY1" fmla="*/ 2203 h 4013336"/>
                <a:gd name="connsiteX2" fmla="*/ 436083 w 2949291"/>
                <a:gd name="connsiteY2" fmla="*/ 412201 h 4013336"/>
                <a:gd name="connsiteX3" fmla="*/ 961800 w 2949291"/>
                <a:gd name="connsiteY3" fmla="*/ 2234685 h 4013336"/>
                <a:gd name="connsiteX4" fmla="*/ 2502805 w 2949291"/>
                <a:gd name="connsiteY4" fmla="*/ 3246689 h 4013336"/>
                <a:gd name="connsiteX5" fmla="*/ 2928205 w 2949291"/>
                <a:gd name="connsiteY5" fmla="*/ 3922985 h 4013336"/>
                <a:gd name="connsiteX6" fmla="*/ 2949291 w 2949291"/>
                <a:gd name="connsiteY6" fmla="*/ 4013336 h 4013336"/>
                <a:gd name="connsiteX7" fmla="*/ 0 w 2949291"/>
                <a:gd name="connsiteY7" fmla="*/ 4013336 h 401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49291" h="4013336">
                  <a:moveTo>
                    <a:pt x="0" y="0"/>
                  </a:moveTo>
                  <a:lnTo>
                    <a:pt x="3907" y="2203"/>
                  </a:lnTo>
                  <a:cubicBezTo>
                    <a:pt x="181849" y="115458"/>
                    <a:pt x="329296" y="251200"/>
                    <a:pt x="436083" y="412201"/>
                  </a:cubicBezTo>
                  <a:cubicBezTo>
                    <a:pt x="845704" y="1026632"/>
                    <a:pt x="655131" y="1859016"/>
                    <a:pt x="961800" y="2234685"/>
                  </a:cubicBezTo>
                  <a:cubicBezTo>
                    <a:pt x="1319944" y="2672781"/>
                    <a:pt x="2100852" y="2832688"/>
                    <a:pt x="2502805" y="3246689"/>
                  </a:cubicBezTo>
                  <a:cubicBezTo>
                    <a:pt x="2805093" y="3556370"/>
                    <a:pt x="2877584" y="3721272"/>
                    <a:pt x="2928205" y="3922985"/>
                  </a:cubicBezTo>
                  <a:lnTo>
                    <a:pt x="2949291" y="4013336"/>
                  </a:lnTo>
                  <a:lnTo>
                    <a:pt x="0" y="4013336"/>
                  </a:lnTo>
                  <a:close/>
                </a:path>
              </a:pathLst>
            </a:custGeom>
            <a:solidFill>
              <a:srgbClr val="A7E7FB"/>
            </a:solidFill>
            <a:ln w="7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3145D97-C7B2-456D-B026-97DFDDB8490E}"/>
              </a:ext>
            </a:extLst>
          </p:cNvPr>
          <p:cNvGrpSpPr/>
          <p:nvPr userDrawn="1"/>
        </p:nvGrpSpPr>
        <p:grpSpPr>
          <a:xfrm rot="10800000" flipH="1">
            <a:off x="0" y="-1"/>
            <a:ext cx="1600200" cy="2155564"/>
            <a:chOff x="1" y="2756098"/>
            <a:chExt cx="3779331" cy="4101903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D5CD3A53-0FB6-4D1B-8BCF-10F0F2A3997D}"/>
                </a:ext>
              </a:extLst>
            </p:cNvPr>
            <p:cNvSpPr/>
            <p:nvPr/>
          </p:nvSpPr>
          <p:spPr>
            <a:xfrm>
              <a:off x="1" y="2756098"/>
              <a:ext cx="3779331" cy="4101903"/>
            </a:xfrm>
            <a:custGeom>
              <a:avLst/>
              <a:gdLst>
                <a:gd name="connsiteX0" fmla="*/ 0 w 3779331"/>
                <a:gd name="connsiteY0" fmla="*/ 0 h 4101903"/>
                <a:gd name="connsiteX1" fmla="*/ 73009 w 3779331"/>
                <a:gd name="connsiteY1" fmla="*/ 29290 h 4101903"/>
                <a:gd name="connsiteX2" fmla="*/ 1411944 w 3779331"/>
                <a:gd name="connsiteY2" fmla="*/ 2145822 h 4101903"/>
                <a:gd name="connsiteX3" fmla="*/ 3220190 w 3779331"/>
                <a:gd name="connsiteY3" fmla="*/ 3054874 h 4101903"/>
                <a:gd name="connsiteX4" fmla="*/ 3757011 w 3779331"/>
                <a:gd name="connsiteY4" fmla="*/ 3909766 h 4101903"/>
                <a:gd name="connsiteX5" fmla="*/ 3779331 w 3779331"/>
                <a:gd name="connsiteY5" fmla="*/ 4101903 h 4101903"/>
                <a:gd name="connsiteX6" fmla="*/ 0 w 3779331"/>
                <a:gd name="connsiteY6" fmla="*/ 4101903 h 410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9331" h="4101903">
                  <a:moveTo>
                    <a:pt x="0" y="0"/>
                  </a:moveTo>
                  <a:lnTo>
                    <a:pt x="73009" y="29290"/>
                  </a:lnTo>
                  <a:cubicBezTo>
                    <a:pt x="1195331" y="514774"/>
                    <a:pt x="824141" y="1474199"/>
                    <a:pt x="1411944" y="2145822"/>
                  </a:cubicBezTo>
                  <a:cubicBezTo>
                    <a:pt x="1653993" y="2422918"/>
                    <a:pt x="2543330" y="2546681"/>
                    <a:pt x="3220190" y="3054874"/>
                  </a:cubicBezTo>
                  <a:cubicBezTo>
                    <a:pt x="3522751" y="3282137"/>
                    <a:pt x="3696856" y="3588548"/>
                    <a:pt x="3757011" y="3909766"/>
                  </a:cubicBezTo>
                  <a:lnTo>
                    <a:pt x="3779331" y="4101903"/>
                  </a:lnTo>
                  <a:lnTo>
                    <a:pt x="0" y="4101903"/>
                  </a:lnTo>
                  <a:close/>
                </a:path>
              </a:pathLst>
            </a:custGeom>
            <a:solidFill>
              <a:srgbClr val="8FDFFB">
                <a:alpha val="18824"/>
              </a:srgbClr>
            </a:solidFill>
            <a:ln w="7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E3F9C874-16EE-4DFC-BE58-CFBEEAE9AF5E}"/>
                </a:ext>
              </a:extLst>
            </p:cNvPr>
            <p:cNvSpPr/>
            <p:nvPr/>
          </p:nvSpPr>
          <p:spPr>
            <a:xfrm>
              <a:off x="1" y="2844664"/>
              <a:ext cx="2949291" cy="4013336"/>
            </a:xfrm>
            <a:custGeom>
              <a:avLst/>
              <a:gdLst>
                <a:gd name="connsiteX0" fmla="*/ 0 w 2949291"/>
                <a:gd name="connsiteY0" fmla="*/ 0 h 4013336"/>
                <a:gd name="connsiteX1" fmla="*/ 3907 w 2949291"/>
                <a:gd name="connsiteY1" fmla="*/ 2203 h 4013336"/>
                <a:gd name="connsiteX2" fmla="*/ 436083 w 2949291"/>
                <a:gd name="connsiteY2" fmla="*/ 412201 h 4013336"/>
                <a:gd name="connsiteX3" fmla="*/ 961800 w 2949291"/>
                <a:gd name="connsiteY3" fmla="*/ 2234685 h 4013336"/>
                <a:gd name="connsiteX4" fmla="*/ 2502805 w 2949291"/>
                <a:gd name="connsiteY4" fmla="*/ 3246689 h 4013336"/>
                <a:gd name="connsiteX5" fmla="*/ 2928205 w 2949291"/>
                <a:gd name="connsiteY5" fmla="*/ 3922985 h 4013336"/>
                <a:gd name="connsiteX6" fmla="*/ 2949291 w 2949291"/>
                <a:gd name="connsiteY6" fmla="*/ 4013336 h 4013336"/>
                <a:gd name="connsiteX7" fmla="*/ 0 w 2949291"/>
                <a:gd name="connsiteY7" fmla="*/ 4013336 h 401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49291" h="4013336">
                  <a:moveTo>
                    <a:pt x="0" y="0"/>
                  </a:moveTo>
                  <a:lnTo>
                    <a:pt x="3907" y="2203"/>
                  </a:lnTo>
                  <a:cubicBezTo>
                    <a:pt x="181849" y="115458"/>
                    <a:pt x="329296" y="251200"/>
                    <a:pt x="436083" y="412201"/>
                  </a:cubicBezTo>
                  <a:cubicBezTo>
                    <a:pt x="845704" y="1026632"/>
                    <a:pt x="655131" y="1859016"/>
                    <a:pt x="961800" y="2234685"/>
                  </a:cubicBezTo>
                  <a:cubicBezTo>
                    <a:pt x="1319944" y="2672781"/>
                    <a:pt x="2100852" y="2832688"/>
                    <a:pt x="2502805" y="3246689"/>
                  </a:cubicBezTo>
                  <a:cubicBezTo>
                    <a:pt x="2805093" y="3556370"/>
                    <a:pt x="2877584" y="3721272"/>
                    <a:pt x="2928205" y="3922985"/>
                  </a:cubicBezTo>
                  <a:lnTo>
                    <a:pt x="2949291" y="4013336"/>
                  </a:lnTo>
                  <a:lnTo>
                    <a:pt x="0" y="4013336"/>
                  </a:lnTo>
                  <a:close/>
                </a:path>
              </a:pathLst>
            </a:custGeom>
            <a:solidFill>
              <a:srgbClr val="A7E7FB"/>
            </a:solidFill>
            <a:ln w="7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383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9093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3420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32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414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9847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563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3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77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组合 305">
            <a:extLst>
              <a:ext uri="{FF2B5EF4-FFF2-40B4-BE49-F238E27FC236}">
                <a16:creationId xmlns:a16="http://schemas.microsoft.com/office/drawing/2014/main" id="{05FB80D4-A48D-4E59-A6DF-E17F7F05D1C3}"/>
              </a:ext>
            </a:extLst>
          </p:cNvPr>
          <p:cNvGrpSpPr/>
          <p:nvPr/>
        </p:nvGrpSpPr>
        <p:grpSpPr>
          <a:xfrm>
            <a:off x="2332526" y="2154597"/>
            <a:ext cx="7526949" cy="2841918"/>
            <a:chOff x="2332526" y="1768589"/>
            <a:chExt cx="7526949" cy="2841918"/>
          </a:xfrm>
        </p:grpSpPr>
        <p:sp>
          <p:nvSpPr>
            <p:cNvPr id="307" name="圆角矩形 6">
              <a:extLst>
                <a:ext uri="{FF2B5EF4-FFF2-40B4-BE49-F238E27FC236}">
                  <a16:creationId xmlns:a16="http://schemas.microsoft.com/office/drawing/2014/main" id="{42CAB4C4-D3F8-4F15-9FA5-CDFBEF11F4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68474" y="3518254"/>
              <a:ext cx="2455053" cy="413047"/>
            </a:xfrm>
            <a:prstGeom prst="roundRect">
              <a:avLst>
                <a:gd name="adj" fmla="val 50000"/>
              </a:avLst>
            </a:prstGeom>
            <a:solidFill>
              <a:srgbClr val="55CEF9"/>
            </a:solidFill>
            <a:ln w="19050"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zh-CN" altLang="en-US" sz="2000" spc="300" dirty="0">
                  <a:solidFill>
                    <a:schemeClr val="bg1"/>
                  </a:solidFill>
                  <a:cs typeface="+mn-ea"/>
                  <a:sym typeface="+mn-lt"/>
                </a:rPr>
                <a:t>软件</a:t>
              </a:r>
              <a:r>
                <a:rPr lang="en-US" altLang="zh-CN" sz="2000" spc="300" dirty="0">
                  <a:solidFill>
                    <a:schemeClr val="bg1"/>
                  </a:solidFill>
                  <a:cs typeface="+mn-ea"/>
                  <a:sym typeface="+mn-lt"/>
                </a:rPr>
                <a:t>1901</a:t>
              </a:r>
              <a:r>
                <a:rPr lang="zh-CN" altLang="en-US" sz="2000" spc="300" dirty="0">
                  <a:solidFill>
                    <a:schemeClr val="bg1"/>
                  </a:solidFill>
                  <a:cs typeface="+mn-ea"/>
                  <a:sym typeface="+mn-lt"/>
                </a:rPr>
                <a:t>班</a:t>
              </a:r>
            </a:p>
          </p:txBody>
        </p:sp>
        <p:sp>
          <p:nvSpPr>
            <p:cNvPr id="308" name="文本框 307">
              <a:extLst>
                <a:ext uri="{FF2B5EF4-FFF2-40B4-BE49-F238E27FC236}">
                  <a16:creationId xmlns:a16="http://schemas.microsoft.com/office/drawing/2014/main" id="{A0940765-54BB-4EEA-8FC4-F17AE96847C2}"/>
                </a:ext>
              </a:extLst>
            </p:cNvPr>
            <p:cNvSpPr txBox="1"/>
            <p:nvPr userDrawn="1"/>
          </p:nvSpPr>
          <p:spPr>
            <a:xfrm>
              <a:off x="3990295" y="4241175"/>
              <a:ext cx="336823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pPr algn="l"/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指导老师：于鲲鹏     答辩人： </a:t>
              </a: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8073AD36-56B8-4D0E-87EC-FEF3EBA35FF4}"/>
                </a:ext>
              </a:extLst>
            </p:cNvPr>
            <p:cNvSpPr/>
            <p:nvPr userDrawn="1"/>
          </p:nvSpPr>
          <p:spPr bwMode="auto">
            <a:xfrm>
              <a:off x="2332526" y="1768589"/>
              <a:ext cx="752694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6000" b="1" kern="100" spc="300" dirty="0">
                  <a:solidFill>
                    <a:srgbClr val="55CEF9"/>
                  </a:solidFill>
                  <a:cs typeface="+mn-ea"/>
                  <a:sym typeface="+mn-lt"/>
                </a:rPr>
                <a:t>电商商品管理微服务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3351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243E83-A164-4B3C-BF8B-B6CAEF8E3846}"/>
              </a:ext>
            </a:extLst>
          </p:cNvPr>
          <p:cNvGrpSpPr/>
          <p:nvPr/>
        </p:nvGrpSpPr>
        <p:grpSpPr>
          <a:xfrm>
            <a:off x="2412068" y="1883787"/>
            <a:ext cx="7367865" cy="3090427"/>
            <a:chOff x="2412068" y="2093715"/>
            <a:chExt cx="7367865" cy="309042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FA10489-934B-4529-9DA8-26C33ADB97B5}"/>
                </a:ext>
              </a:extLst>
            </p:cNvPr>
            <p:cNvSpPr/>
            <p:nvPr/>
          </p:nvSpPr>
          <p:spPr>
            <a:xfrm>
              <a:off x="2596292" y="3260378"/>
              <a:ext cx="699941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微服务熔断（</a:t>
              </a:r>
              <a:r>
                <a:rPr lang="en-US" altLang="zh-CN" sz="4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FallBack</a:t>
              </a:r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38434CD-2BEA-42EB-82A6-ABC97676F3C2}"/>
                </a:ext>
              </a:extLst>
            </p:cNvPr>
            <p:cNvSpPr/>
            <p:nvPr/>
          </p:nvSpPr>
          <p:spPr>
            <a:xfrm>
              <a:off x="5666455" y="2093715"/>
              <a:ext cx="859091" cy="85909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cs typeface="+mn-ea"/>
                  <a:sym typeface="+mn-lt"/>
                </a:rPr>
                <a:t>4</a:t>
              </a:r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D52985-C22B-4689-AD18-D9EE98E4F1E6}"/>
                </a:ext>
              </a:extLst>
            </p:cNvPr>
            <p:cNvSpPr/>
            <p:nvPr/>
          </p:nvSpPr>
          <p:spPr>
            <a:xfrm>
              <a:off x="2412068" y="4195669"/>
              <a:ext cx="7367865" cy="316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2075CDC-13E7-46CF-9E78-A3739164316B}"/>
                </a:ext>
              </a:extLst>
            </p:cNvPr>
            <p:cNvCxnSpPr/>
            <p:nvPr/>
          </p:nvCxnSpPr>
          <p:spPr>
            <a:xfrm>
              <a:off x="5726935" y="5184142"/>
              <a:ext cx="738130" cy="0"/>
            </a:xfrm>
            <a:prstGeom prst="line">
              <a:avLst/>
            </a:prstGeom>
            <a:ln w="6350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251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9CA257-7CA1-4BE8-953F-CAD21C53E260}"/>
              </a:ext>
            </a:extLst>
          </p:cNvPr>
          <p:cNvGrpSpPr/>
          <p:nvPr/>
        </p:nvGrpSpPr>
        <p:grpSpPr>
          <a:xfrm>
            <a:off x="3731827" y="518378"/>
            <a:ext cx="4728347" cy="661135"/>
            <a:chOff x="3731827" y="518378"/>
            <a:chExt cx="4728347" cy="66113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6309AB-9B49-4C25-A15B-1B99C821E503}"/>
                </a:ext>
              </a:extLst>
            </p:cNvPr>
            <p:cNvSpPr/>
            <p:nvPr/>
          </p:nvSpPr>
          <p:spPr>
            <a:xfrm>
              <a:off x="3731827" y="518378"/>
              <a:ext cx="472834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微服务熔断（</a:t>
              </a:r>
              <a:r>
                <a:rPr lang="en-US" altLang="zh-CN" sz="3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FallBack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7828335-BFE6-429E-8699-26B5088222BD}"/>
                </a:ext>
              </a:extLst>
            </p:cNvPr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0">
            <a:extLst>
              <a:ext uri="{FF2B5EF4-FFF2-40B4-BE49-F238E27FC236}">
                <a16:creationId xmlns:a16="http://schemas.microsoft.com/office/drawing/2014/main" id="{28168183-1034-4BF1-9177-914B5AE60A17}"/>
              </a:ext>
            </a:extLst>
          </p:cNvPr>
          <p:cNvSpPr txBox="1"/>
          <p:nvPr/>
        </p:nvSpPr>
        <p:spPr>
          <a:xfrm>
            <a:off x="2073272" y="244242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F35EF2-3CBF-4185-8924-1FD7FDB1BBA3}"/>
              </a:ext>
            </a:extLst>
          </p:cNvPr>
          <p:cNvSpPr/>
          <p:nvPr/>
        </p:nvSpPr>
        <p:spPr>
          <a:xfrm>
            <a:off x="19995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lvl="0"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C9F52C-C28C-4A7D-9770-654AA5B79A8A}"/>
              </a:ext>
            </a:extLst>
          </p:cNvPr>
          <p:cNvSpPr/>
          <p:nvPr/>
        </p:nvSpPr>
        <p:spPr>
          <a:xfrm>
            <a:off x="86543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3D8C57-7840-42D9-B0D4-D6488F46F62B}"/>
              </a:ext>
            </a:extLst>
          </p:cNvPr>
          <p:cNvSpPr/>
          <p:nvPr/>
        </p:nvSpPr>
        <p:spPr>
          <a:xfrm>
            <a:off x="83089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E758AD96-55C1-4AAF-A126-774E5A347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1418527"/>
            <a:ext cx="11567687" cy="255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3462416-FF0C-41BB-A726-AA1DD1E38166}"/>
              </a:ext>
            </a:extLst>
          </p:cNvPr>
          <p:cNvSpPr/>
          <p:nvPr/>
        </p:nvSpPr>
        <p:spPr>
          <a:xfrm>
            <a:off x="4498762" y="4260375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可以看到能够访问到信息</a:t>
            </a:r>
            <a:endParaRPr lang="zh-CN" altLang="en-US" dirty="0"/>
          </a:p>
        </p:txBody>
      </p:sp>
      <p:pic>
        <p:nvPicPr>
          <p:cNvPr id="3075" name="图片 1">
            <a:extLst>
              <a:ext uri="{FF2B5EF4-FFF2-40B4-BE49-F238E27FC236}">
                <a16:creationId xmlns:a16="http://schemas.microsoft.com/office/drawing/2014/main" id="{CE1DBA3B-3112-4201-9AC9-3F354BC78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4697389"/>
            <a:ext cx="1052829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491B71C-BB2E-4E16-AFA2-7DB0A5C1CF23}"/>
              </a:ext>
            </a:extLst>
          </p:cNvPr>
          <p:cNvSpPr/>
          <p:nvPr/>
        </p:nvSpPr>
        <p:spPr>
          <a:xfrm>
            <a:off x="5197356" y="6291514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Not found</a:t>
            </a:r>
            <a:r>
              <a:rPr lang="zh-CN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30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243E83-A164-4B3C-BF8B-B6CAEF8E3846}"/>
              </a:ext>
            </a:extLst>
          </p:cNvPr>
          <p:cNvGrpSpPr/>
          <p:nvPr/>
        </p:nvGrpSpPr>
        <p:grpSpPr>
          <a:xfrm>
            <a:off x="2412068" y="1883787"/>
            <a:ext cx="7367865" cy="3090427"/>
            <a:chOff x="2412068" y="2093715"/>
            <a:chExt cx="7367865" cy="309042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FA10489-934B-4529-9DA8-26C33ADB97B5}"/>
                </a:ext>
              </a:extLst>
            </p:cNvPr>
            <p:cNvSpPr/>
            <p:nvPr/>
          </p:nvSpPr>
          <p:spPr>
            <a:xfrm>
              <a:off x="2463756" y="3260378"/>
              <a:ext cx="726448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服务监控（</a:t>
              </a:r>
              <a:r>
                <a:rPr lang="en-US" altLang="zh-CN" sz="4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DashBoard</a:t>
              </a:r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38434CD-2BEA-42EB-82A6-ABC97676F3C2}"/>
                </a:ext>
              </a:extLst>
            </p:cNvPr>
            <p:cNvSpPr/>
            <p:nvPr/>
          </p:nvSpPr>
          <p:spPr>
            <a:xfrm>
              <a:off x="5666455" y="2093715"/>
              <a:ext cx="859091" cy="85909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cs typeface="+mn-ea"/>
                  <a:sym typeface="+mn-lt"/>
                </a:rPr>
                <a:t>5</a:t>
              </a:r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D52985-C22B-4689-AD18-D9EE98E4F1E6}"/>
                </a:ext>
              </a:extLst>
            </p:cNvPr>
            <p:cNvSpPr/>
            <p:nvPr/>
          </p:nvSpPr>
          <p:spPr>
            <a:xfrm>
              <a:off x="2412068" y="4195669"/>
              <a:ext cx="7367865" cy="316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2075CDC-13E7-46CF-9E78-A3739164316B}"/>
                </a:ext>
              </a:extLst>
            </p:cNvPr>
            <p:cNvCxnSpPr/>
            <p:nvPr/>
          </p:nvCxnSpPr>
          <p:spPr>
            <a:xfrm>
              <a:off x="5726935" y="5184142"/>
              <a:ext cx="738130" cy="0"/>
            </a:xfrm>
            <a:prstGeom prst="line">
              <a:avLst/>
            </a:prstGeom>
            <a:ln w="6350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39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9CA257-7CA1-4BE8-953F-CAD21C53E260}"/>
              </a:ext>
            </a:extLst>
          </p:cNvPr>
          <p:cNvGrpSpPr/>
          <p:nvPr/>
        </p:nvGrpSpPr>
        <p:grpSpPr>
          <a:xfrm>
            <a:off x="3644239" y="518378"/>
            <a:ext cx="4903523" cy="661135"/>
            <a:chOff x="3644239" y="518378"/>
            <a:chExt cx="4903523" cy="66113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6309AB-9B49-4C25-A15B-1B99C821E503}"/>
                </a:ext>
              </a:extLst>
            </p:cNvPr>
            <p:cNvSpPr/>
            <p:nvPr/>
          </p:nvSpPr>
          <p:spPr>
            <a:xfrm>
              <a:off x="3644239" y="518378"/>
              <a:ext cx="490352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服务监控（</a:t>
              </a:r>
              <a:r>
                <a:rPr lang="en-US" altLang="zh-CN" sz="3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DashBoard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7828335-BFE6-429E-8699-26B5088222BD}"/>
                </a:ext>
              </a:extLst>
            </p:cNvPr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0">
            <a:extLst>
              <a:ext uri="{FF2B5EF4-FFF2-40B4-BE49-F238E27FC236}">
                <a16:creationId xmlns:a16="http://schemas.microsoft.com/office/drawing/2014/main" id="{28168183-1034-4BF1-9177-914B5AE60A17}"/>
              </a:ext>
            </a:extLst>
          </p:cNvPr>
          <p:cNvSpPr txBox="1"/>
          <p:nvPr/>
        </p:nvSpPr>
        <p:spPr>
          <a:xfrm>
            <a:off x="2073272" y="244242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F35EF2-3CBF-4185-8924-1FD7FDB1BBA3}"/>
              </a:ext>
            </a:extLst>
          </p:cNvPr>
          <p:cNvSpPr/>
          <p:nvPr/>
        </p:nvSpPr>
        <p:spPr>
          <a:xfrm>
            <a:off x="19995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lvl="0"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C9F52C-C28C-4A7D-9770-654AA5B79A8A}"/>
              </a:ext>
            </a:extLst>
          </p:cNvPr>
          <p:cNvSpPr/>
          <p:nvPr/>
        </p:nvSpPr>
        <p:spPr>
          <a:xfrm>
            <a:off x="86543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3D8C57-7840-42D9-B0D4-D6488F46F62B}"/>
              </a:ext>
            </a:extLst>
          </p:cNvPr>
          <p:cNvSpPr/>
          <p:nvPr/>
        </p:nvSpPr>
        <p:spPr>
          <a:xfrm>
            <a:off x="83089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32B13C8C-E02E-47DA-8029-AFE88380D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1936"/>
            <a:ext cx="7533201" cy="3321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">
            <a:extLst>
              <a:ext uri="{FF2B5EF4-FFF2-40B4-BE49-F238E27FC236}">
                <a16:creationId xmlns:a16="http://schemas.microsoft.com/office/drawing/2014/main" id="{397299F8-4759-4969-8C05-AF492C0FF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600" y="3736136"/>
            <a:ext cx="8342749" cy="263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70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9CA257-7CA1-4BE8-953F-CAD21C53E260}"/>
              </a:ext>
            </a:extLst>
          </p:cNvPr>
          <p:cNvGrpSpPr/>
          <p:nvPr/>
        </p:nvGrpSpPr>
        <p:grpSpPr>
          <a:xfrm>
            <a:off x="3644239" y="518378"/>
            <a:ext cx="4903523" cy="661135"/>
            <a:chOff x="3644239" y="518378"/>
            <a:chExt cx="4903523" cy="66113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6309AB-9B49-4C25-A15B-1B99C821E503}"/>
                </a:ext>
              </a:extLst>
            </p:cNvPr>
            <p:cNvSpPr/>
            <p:nvPr/>
          </p:nvSpPr>
          <p:spPr>
            <a:xfrm>
              <a:off x="3644239" y="518378"/>
              <a:ext cx="490352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服务监控（</a:t>
              </a:r>
              <a:r>
                <a:rPr lang="en-US" altLang="zh-CN" sz="3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DashBoard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7828335-BFE6-429E-8699-26B5088222BD}"/>
                </a:ext>
              </a:extLst>
            </p:cNvPr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0">
            <a:extLst>
              <a:ext uri="{FF2B5EF4-FFF2-40B4-BE49-F238E27FC236}">
                <a16:creationId xmlns:a16="http://schemas.microsoft.com/office/drawing/2014/main" id="{28168183-1034-4BF1-9177-914B5AE60A17}"/>
              </a:ext>
            </a:extLst>
          </p:cNvPr>
          <p:cNvSpPr txBox="1"/>
          <p:nvPr/>
        </p:nvSpPr>
        <p:spPr>
          <a:xfrm>
            <a:off x="2073272" y="244242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F35EF2-3CBF-4185-8924-1FD7FDB1BBA3}"/>
              </a:ext>
            </a:extLst>
          </p:cNvPr>
          <p:cNvSpPr/>
          <p:nvPr/>
        </p:nvSpPr>
        <p:spPr>
          <a:xfrm>
            <a:off x="19995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lvl="0"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C9F52C-C28C-4A7D-9770-654AA5B79A8A}"/>
              </a:ext>
            </a:extLst>
          </p:cNvPr>
          <p:cNvSpPr/>
          <p:nvPr/>
        </p:nvSpPr>
        <p:spPr>
          <a:xfrm>
            <a:off x="86543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3D8C57-7840-42D9-B0D4-D6488F46F62B}"/>
              </a:ext>
            </a:extLst>
          </p:cNvPr>
          <p:cNvSpPr/>
          <p:nvPr/>
        </p:nvSpPr>
        <p:spPr>
          <a:xfrm>
            <a:off x="83089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pic>
        <p:nvPicPr>
          <p:cNvPr id="5122" name="图片 1">
            <a:extLst>
              <a:ext uri="{FF2B5EF4-FFF2-40B4-BE49-F238E27FC236}">
                <a16:creationId xmlns:a16="http://schemas.microsoft.com/office/drawing/2014/main" id="{283A15DD-F89A-41D9-AE8A-C21F6A6E9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0" y="1291385"/>
            <a:ext cx="7592109" cy="352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BB2EF3B-057B-4F99-9A30-296D64302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699" y="3653279"/>
            <a:ext cx="8567740" cy="268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8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243E83-A164-4B3C-BF8B-B6CAEF8E3846}"/>
              </a:ext>
            </a:extLst>
          </p:cNvPr>
          <p:cNvGrpSpPr/>
          <p:nvPr/>
        </p:nvGrpSpPr>
        <p:grpSpPr>
          <a:xfrm>
            <a:off x="2412068" y="1883787"/>
            <a:ext cx="7367865" cy="3090427"/>
            <a:chOff x="2412068" y="2093715"/>
            <a:chExt cx="7367865" cy="309042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FA10489-934B-4529-9DA8-26C33ADB97B5}"/>
                </a:ext>
              </a:extLst>
            </p:cNvPr>
            <p:cNvSpPr/>
            <p:nvPr/>
          </p:nvSpPr>
          <p:spPr>
            <a:xfrm>
              <a:off x="3158337" y="3260378"/>
              <a:ext cx="58753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微服务网关（</a:t>
              </a:r>
              <a:r>
                <a:rPr lang="en-US" altLang="zh-CN" sz="4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Zuul</a:t>
              </a:r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38434CD-2BEA-42EB-82A6-ABC97676F3C2}"/>
                </a:ext>
              </a:extLst>
            </p:cNvPr>
            <p:cNvSpPr/>
            <p:nvPr/>
          </p:nvSpPr>
          <p:spPr>
            <a:xfrm>
              <a:off x="5666455" y="2093715"/>
              <a:ext cx="859091" cy="85909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cs typeface="+mn-ea"/>
                  <a:sym typeface="+mn-lt"/>
                </a:rPr>
                <a:t>6</a:t>
              </a:r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D52985-C22B-4689-AD18-D9EE98E4F1E6}"/>
                </a:ext>
              </a:extLst>
            </p:cNvPr>
            <p:cNvSpPr/>
            <p:nvPr/>
          </p:nvSpPr>
          <p:spPr>
            <a:xfrm>
              <a:off x="2412068" y="4195669"/>
              <a:ext cx="7367865" cy="316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2075CDC-13E7-46CF-9E78-A3739164316B}"/>
                </a:ext>
              </a:extLst>
            </p:cNvPr>
            <p:cNvCxnSpPr/>
            <p:nvPr/>
          </p:nvCxnSpPr>
          <p:spPr>
            <a:xfrm>
              <a:off x="5726935" y="5184142"/>
              <a:ext cx="738130" cy="0"/>
            </a:xfrm>
            <a:prstGeom prst="line">
              <a:avLst/>
            </a:prstGeom>
            <a:ln w="6350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275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9CA257-7CA1-4BE8-953F-CAD21C53E260}"/>
              </a:ext>
            </a:extLst>
          </p:cNvPr>
          <p:cNvGrpSpPr/>
          <p:nvPr/>
        </p:nvGrpSpPr>
        <p:grpSpPr>
          <a:xfrm>
            <a:off x="4106514" y="518378"/>
            <a:ext cx="3978973" cy="661135"/>
            <a:chOff x="4106514" y="518378"/>
            <a:chExt cx="3978973" cy="66113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6309AB-9B49-4C25-A15B-1B99C821E503}"/>
                </a:ext>
              </a:extLst>
            </p:cNvPr>
            <p:cNvSpPr/>
            <p:nvPr/>
          </p:nvSpPr>
          <p:spPr>
            <a:xfrm>
              <a:off x="4106514" y="518378"/>
              <a:ext cx="397897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微服务网关（</a:t>
              </a:r>
              <a:r>
                <a:rPr lang="en-US" altLang="zh-CN" sz="3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Zuul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7828335-BFE6-429E-8699-26B5088222BD}"/>
                </a:ext>
              </a:extLst>
            </p:cNvPr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0">
            <a:extLst>
              <a:ext uri="{FF2B5EF4-FFF2-40B4-BE49-F238E27FC236}">
                <a16:creationId xmlns:a16="http://schemas.microsoft.com/office/drawing/2014/main" id="{28168183-1034-4BF1-9177-914B5AE60A17}"/>
              </a:ext>
            </a:extLst>
          </p:cNvPr>
          <p:cNvSpPr txBox="1"/>
          <p:nvPr/>
        </p:nvSpPr>
        <p:spPr>
          <a:xfrm>
            <a:off x="2073272" y="244242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F35EF2-3CBF-4185-8924-1FD7FDB1BBA3}"/>
              </a:ext>
            </a:extLst>
          </p:cNvPr>
          <p:cNvSpPr/>
          <p:nvPr/>
        </p:nvSpPr>
        <p:spPr>
          <a:xfrm>
            <a:off x="9296873" y="4877273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lvl="0" algn="ctr" defTabSz="914378">
              <a:defRPr/>
            </a:pPr>
            <a:r>
              <a:rPr lang="zh-CN" altLang="zh-CN" dirty="0"/>
              <a:t>可以通过路由来访问服务</a:t>
            </a:r>
            <a:endParaRPr lang="zh-CN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C9F52C-C28C-4A7D-9770-654AA5B79A8A}"/>
              </a:ext>
            </a:extLst>
          </p:cNvPr>
          <p:cNvSpPr/>
          <p:nvPr/>
        </p:nvSpPr>
        <p:spPr>
          <a:xfrm>
            <a:off x="86543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3D8C57-7840-42D9-B0D4-D6488F46F62B}"/>
              </a:ext>
            </a:extLst>
          </p:cNvPr>
          <p:cNvSpPr/>
          <p:nvPr/>
        </p:nvSpPr>
        <p:spPr>
          <a:xfrm>
            <a:off x="83089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pic>
        <p:nvPicPr>
          <p:cNvPr id="6146" name="图片 1">
            <a:extLst>
              <a:ext uri="{FF2B5EF4-FFF2-40B4-BE49-F238E27FC236}">
                <a16:creationId xmlns:a16="http://schemas.microsoft.com/office/drawing/2014/main" id="{9475B0F4-196C-4CB2-B355-B29F52B80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11" y="1389113"/>
            <a:ext cx="11262779" cy="131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1DE623F-B322-401B-98F2-C91112D3E00E}"/>
              </a:ext>
            </a:extLst>
          </p:cNvPr>
          <p:cNvSpPr/>
          <p:nvPr/>
        </p:nvSpPr>
        <p:spPr>
          <a:xfrm>
            <a:off x="1933518" y="280286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正常访问</a:t>
            </a:r>
            <a:endParaRPr lang="zh-CN" altLang="en-US" dirty="0"/>
          </a:p>
        </p:txBody>
      </p:sp>
      <p:pic>
        <p:nvPicPr>
          <p:cNvPr id="6147" name="图片 1">
            <a:extLst>
              <a:ext uri="{FF2B5EF4-FFF2-40B4-BE49-F238E27FC236}">
                <a16:creationId xmlns:a16="http://schemas.microsoft.com/office/drawing/2014/main" id="{54A832B2-D2F4-455D-B400-A3F2C1EC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17" y="3223973"/>
            <a:ext cx="11150966" cy="151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图片 1">
            <a:extLst>
              <a:ext uri="{FF2B5EF4-FFF2-40B4-BE49-F238E27FC236}">
                <a16:creationId xmlns:a16="http://schemas.microsoft.com/office/drawing/2014/main" id="{83DAE7DC-1C4A-485F-8E3F-317EF3191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17" y="4877273"/>
            <a:ext cx="7323209" cy="185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C690290-91E4-4C19-8E00-C3CAC9097F46}"/>
              </a:ext>
            </a:extLst>
          </p:cNvPr>
          <p:cNvSpPr/>
          <p:nvPr/>
        </p:nvSpPr>
        <p:spPr>
          <a:xfrm>
            <a:off x="8742875" y="591696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不能访问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01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9CA257-7CA1-4BE8-953F-CAD21C53E260}"/>
              </a:ext>
            </a:extLst>
          </p:cNvPr>
          <p:cNvGrpSpPr/>
          <p:nvPr/>
        </p:nvGrpSpPr>
        <p:grpSpPr>
          <a:xfrm>
            <a:off x="4106514" y="518378"/>
            <a:ext cx="3978973" cy="661135"/>
            <a:chOff x="4106514" y="518378"/>
            <a:chExt cx="3978973" cy="66113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6309AB-9B49-4C25-A15B-1B99C821E503}"/>
                </a:ext>
              </a:extLst>
            </p:cNvPr>
            <p:cNvSpPr/>
            <p:nvPr/>
          </p:nvSpPr>
          <p:spPr>
            <a:xfrm>
              <a:off x="4106514" y="518378"/>
              <a:ext cx="397897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微服务网关（</a:t>
              </a:r>
              <a:r>
                <a:rPr lang="en-US" altLang="zh-CN" sz="3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Zuul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7828335-BFE6-429E-8699-26B5088222BD}"/>
                </a:ext>
              </a:extLst>
            </p:cNvPr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0">
            <a:extLst>
              <a:ext uri="{FF2B5EF4-FFF2-40B4-BE49-F238E27FC236}">
                <a16:creationId xmlns:a16="http://schemas.microsoft.com/office/drawing/2014/main" id="{28168183-1034-4BF1-9177-914B5AE60A17}"/>
              </a:ext>
            </a:extLst>
          </p:cNvPr>
          <p:cNvSpPr txBox="1"/>
          <p:nvPr/>
        </p:nvSpPr>
        <p:spPr>
          <a:xfrm>
            <a:off x="2073272" y="244242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C9F52C-C28C-4A7D-9770-654AA5B79A8A}"/>
              </a:ext>
            </a:extLst>
          </p:cNvPr>
          <p:cNvSpPr/>
          <p:nvPr/>
        </p:nvSpPr>
        <p:spPr>
          <a:xfrm>
            <a:off x="86543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3D8C57-7840-42D9-B0D4-D6488F46F62B}"/>
              </a:ext>
            </a:extLst>
          </p:cNvPr>
          <p:cNvSpPr/>
          <p:nvPr/>
        </p:nvSpPr>
        <p:spPr>
          <a:xfrm>
            <a:off x="83089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DE623F-B322-401B-98F2-C91112D3E00E}"/>
              </a:ext>
            </a:extLst>
          </p:cNvPr>
          <p:cNvSpPr/>
          <p:nvPr/>
        </p:nvSpPr>
        <p:spPr>
          <a:xfrm>
            <a:off x="6889357" y="609304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正常访问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690290-91E4-4C19-8E00-C3CAC9097F46}"/>
              </a:ext>
            </a:extLst>
          </p:cNvPr>
          <p:cNvSpPr/>
          <p:nvPr/>
        </p:nvSpPr>
        <p:spPr>
          <a:xfrm>
            <a:off x="10406869" y="207309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不能访问</a:t>
            </a:r>
            <a:endParaRPr lang="zh-CN" altLang="en-US" dirty="0"/>
          </a:p>
        </p:txBody>
      </p:sp>
      <p:pic>
        <p:nvPicPr>
          <p:cNvPr id="7170" name="图片 1">
            <a:extLst>
              <a:ext uri="{FF2B5EF4-FFF2-40B4-BE49-F238E27FC236}">
                <a16:creationId xmlns:a16="http://schemas.microsoft.com/office/drawing/2014/main" id="{A4A1FA1E-3FC6-4F10-8B90-8F7D87134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630" y="1293548"/>
            <a:ext cx="5947455" cy="22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图片 1">
            <a:extLst>
              <a:ext uri="{FF2B5EF4-FFF2-40B4-BE49-F238E27FC236}">
                <a16:creationId xmlns:a16="http://schemas.microsoft.com/office/drawing/2014/main" id="{7D49FB4F-8BDB-4208-B165-868FF897D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6" y="2160538"/>
            <a:ext cx="3751385" cy="770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>
            <a:extLst>
              <a:ext uri="{FF2B5EF4-FFF2-40B4-BE49-F238E27FC236}">
                <a16:creationId xmlns:a16="http://schemas.microsoft.com/office/drawing/2014/main" id="{F02E814B-68C4-48E2-A871-FD2DD3E38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"/>
          <a:stretch>
            <a:fillRect/>
          </a:stretch>
        </p:blipFill>
        <p:spPr bwMode="auto">
          <a:xfrm>
            <a:off x="188064" y="4599994"/>
            <a:ext cx="4082854" cy="104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图片 1">
            <a:extLst>
              <a:ext uri="{FF2B5EF4-FFF2-40B4-BE49-F238E27FC236}">
                <a16:creationId xmlns:a16="http://schemas.microsoft.com/office/drawing/2014/main" id="{8263777D-5D31-4788-A8FE-5C31F9340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336" y="4719341"/>
            <a:ext cx="7853529" cy="8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41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243E83-A164-4B3C-BF8B-B6CAEF8E3846}"/>
              </a:ext>
            </a:extLst>
          </p:cNvPr>
          <p:cNvGrpSpPr/>
          <p:nvPr/>
        </p:nvGrpSpPr>
        <p:grpSpPr>
          <a:xfrm>
            <a:off x="2412068" y="1883787"/>
            <a:ext cx="7367865" cy="3090427"/>
            <a:chOff x="2412068" y="2093715"/>
            <a:chExt cx="7367865" cy="309042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FA10489-934B-4529-9DA8-26C33ADB97B5}"/>
                </a:ext>
              </a:extLst>
            </p:cNvPr>
            <p:cNvSpPr/>
            <p:nvPr/>
          </p:nvSpPr>
          <p:spPr>
            <a:xfrm>
              <a:off x="2819302" y="3260378"/>
              <a:ext cx="655339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分布式配置（</a:t>
              </a:r>
              <a:r>
                <a:rPr lang="en-US" altLang="zh-CN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Config</a:t>
              </a:r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38434CD-2BEA-42EB-82A6-ABC97676F3C2}"/>
                </a:ext>
              </a:extLst>
            </p:cNvPr>
            <p:cNvSpPr/>
            <p:nvPr/>
          </p:nvSpPr>
          <p:spPr>
            <a:xfrm>
              <a:off x="5666455" y="2093715"/>
              <a:ext cx="859091" cy="85909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cs typeface="+mn-ea"/>
                  <a:sym typeface="+mn-lt"/>
                </a:rPr>
                <a:t>7</a:t>
              </a:r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D52985-C22B-4689-AD18-D9EE98E4F1E6}"/>
                </a:ext>
              </a:extLst>
            </p:cNvPr>
            <p:cNvSpPr/>
            <p:nvPr/>
          </p:nvSpPr>
          <p:spPr>
            <a:xfrm>
              <a:off x="2412068" y="4195669"/>
              <a:ext cx="7367865" cy="316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2075CDC-13E7-46CF-9E78-A3739164316B}"/>
                </a:ext>
              </a:extLst>
            </p:cNvPr>
            <p:cNvCxnSpPr/>
            <p:nvPr/>
          </p:nvCxnSpPr>
          <p:spPr>
            <a:xfrm>
              <a:off x="5726935" y="5184142"/>
              <a:ext cx="738130" cy="0"/>
            </a:xfrm>
            <a:prstGeom prst="line">
              <a:avLst/>
            </a:prstGeom>
            <a:ln w="6350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5169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9CA257-7CA1-4BE8-953F-CAD21C53E260}"/>
              </a:ext>
            </a:extLst>
          </p:cNvPr>
          <p:cNvGrpSpPr/>
          <p:nvPr/>
        </p:nvGrpSpPr>
        <p:grpSpPr>
          <a:xfrm>
            <a:off x="3881292" y="518378"/>
            <a:ext cx="4429418" cy="661135"/>
            <a:chOff x="3881292" y="518378"/>
            <a:chExt cx="4429418" cy="66113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6309AB-9B49-4C25-A15B-1B99C821E503}"/>
                </a:ext>
              </a:extLst>
            </p:cNvPr>
            <p:cNvSpPr/>
            <p:nvPr/>
          </p:nvSpPr>
          <p:spPr>
            <a:xfrm>
              <a:off x="3881292" y="518378"/>
              <a:ext cx="44294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分布式配置（</a:t>
              </a: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Config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7828335-BFE6-429E-8699-26B5088222BD}"/>
                </a:ext>
              </a:extLst>
            </p:cNvPr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0">
            <a:extLst>
              <a:ext uri="{FF2B5EF4-FFF2-40B4-BE49-F238E27FC236}">
                <a16:creationId xmlns:a16="http://schemas.microsoft.com/office/drawing/2014/main" id="{28168183-1034-4BF1-9177-914B5AE60A17}"/>
              </a:ext>
            </a:extLst>
          </p:cNvPr>
          <p:cNvSpPr txBox="1"/>
          <p:nvPr/>
        </p:nvSpPr>
        <p:spPr>
          <a:xfrm>
            <a:off x="2073272" y="244242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C9F52C-C28C-4A7D-9770-654AA5B79A8A}"/>
              </a:ext>
            </a:extLst>
          </p:cNvPr>
          <p:cNvSpPr/>
          <p:nvPr/>
        </p:nvSpPr>
        <p:spPr>
          <a:xfrm>
            <a:off x="86543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3D8C57-7840-42D9-B0D4-D6488F46F62B}"/>
              </a:ext>
            </a:extLst>
          </p:cNvPr>
          <p:cNvSpPr/>
          <p:nvPr/>
        </p:nvSpPr>
        <p:spPr>
          <a:xfrm>
            <a:off x="4789004" y="5553632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</a:t>
            </a:r>
            <a:r>
              <a:rPr lang="zh-CN" altLang="zh-CN" dirty="0"/>
              <a:t>成功访问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的描述说明在此录入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DE623F-B322-401B-98F2-C91112D3E00E}"/>
              </a:ext>
            </a:extLst>
          </p:cNvPr>
          <p:cNvSpPr/>
          <p:nvPr/>
        </p:nvSpPr>
        <p:spPr>
          <a:xfrm>
            <a:off x="5542002" y="437483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正常访问</a:t>
            </a:r>
            <a:endParaRPr lang="zh-CN" altLang="en-US" dirty="0"/>
          </a:p>
        </p:txBody>
      </p:sp>
      <p:pic>
        <p:nvPicPr>
          <p:cNvPr id="8194" name="图片 1">
            <a:extLst>
              <a:ext uri="{FF2B5EF4-FFF2-40B4-BE49-F238E27FC236}">
                <a16:creationId xmlns:a16="http://schemas.microsoft.com/office/drawing/2014/main" id="{0BF880F4-9881-4A31-AC2C-643769FE3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12" y="1255874"/>
            <a:ext cx="10418444" cy="265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图片 1">
            <a:extLst>
              <a:ext uri="{FF2B5EF4-FFF2-40B4-BE49-F238E27FC236}">
                <a16:creationId xmlns:a16="http://schemas.microsoft.com/office/drawing/2014/main" id="{A44DDB5B-AECA-4BB7-B5E7-A59654940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14" y="4895556"/>
            <a:ext cx="10330039" cy="103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97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429FC0E4-60E0-482A-BDFD-C1B69F6DD09E}"/>
              </a:ext>
            </a:extLst>
          </p:cNvPr>
          <p:cNvGrpSpPr/>
          <p:nvPr/>
        </p:nvGrpSpPr>
        <p:grpSpPr>
          <a:xfrm>
            <a:off x="4170851" y="1130327"/>
            <a:ext cx="4063037" cy="845982"/>
            <a:chOff x="4940872" y="831519"/>
            <a:chExt cx="4063037" cy="84598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5D69859-86B7-4284-8DCD-EF8F2888D0A3}"/>
                </a:ext>
              </a:extLst>
            </p:cNvPr>
            <p:cNvSpPr txBox="1"/>
            <p:nvPr/>
          </p:nvSpPr>
          <p:spPr>
            <a:xfrm>
              <a:off x="5137803" y="831519"/>
              <a:ext cx="165941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algn="ctr">
                <a:defRPr sz="75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pPr algn="dist"/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5E76E34-39CE-4CA0-87FB-246A7A295167}"/>
                </a:ext>
              </a:extLst>
            </p:cNvPr>
            <p:cNvSpPr txBox="1"/>
            <p:nvPr/>
          </p:nvSpPr>
          <p:spPr>
            <a:xfrm>
              <a:off x="6877435" y="1215836"/>
              <a:ext cx="2126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CONTENT</a:t>
              </a:r>
              <a:endPara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1F55F00-87A6-4CB9-B71A-9C50598E10EC}"/>
                </a:ext>
              </a:extLst>
            </p:cNvPr>
            <p:cNvCxnSpPr>
              <a:cxnSpLocks/>
            </p:cNvCxnSpPr>
            <p:nvPr/>
          </p:nvCxnSpPr>
          <p:spPr>
            <a:xfrm>
              <a:off x="4940872" y="1016645"/>
              <a:ext cx="0" cy="478517"/>
            </a:xfrm>
            <a:prstGeom prst="line">
              <a:avLst/>
            </a:prstGeom>
            <a:ln w="63500" cap="rnd">
              <a:solidFill>
                <a:srgbClr val="7FDD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A8FFEDB-BE7E-425A-BC83-D1EE70D9F39A}"/>
              </a:ext>
            </a:extLst>
          </p:cNvPr>
          <p:cNvGrpSpPr/>
          <p:nvPr/>
        </p:nvGrpSpPr>
        <p:grpSpPr>
          <a:xfrm>
            <a:off x="1613315" y="2403233"/>
            <a:ext cx="4006371" cy="702181"/>
            <a:chOff x="5664453" y="1460617"/>
            <a:chExt cx="4527297" cy="702181"/>
          </a:xfrm>
        </p:grpSpPr>
        <p:sp>
          <p:nvSpPr>
            <p:cNvPr id="29" name="圆角矩形 51">
              <a:extLst>
                <a:ext uri="{FF2B5EF4-FFF2-40B4-BE49-F238E27FC236}">
                  <a16:creationId xmlns:a16="http://schemas.microsoft.com/office/drawing/2014/main" id="{4098F5FA-0F68-407E-A754-10865C84FE7A}"/>
                </a:ext>
              </a:extLst>
            </p:cNvPr>
            <p:cNvSpPr/>
            <p:nvPr/>
          </p:nvSpPr>
          <p:spPr>
            <a:xfrm>
              <a:off x="6641456" y="1460617"/>
              <a:ext cx="3550294" cy="702181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7FDD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服务治理</a:t>
              </a: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7D0A117-561D-4501-BD56-6EBEB6A6DF00}"/>
                </a:ext>
              </a:extLst>
            </p:cNvPr>
            <p:cNvSpPr/>
            <p:nvPr/>
          </p:nvSpPr>
          <p:spPr>
            <a:xfrm>
              <a:off x="5664453" y="1460617"/>
              <a:ext cx="780046" cy="70218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cs typeface="+mn-ea"/>
                  <a:sym typeface="+mn-lt"/>
                </a:rPr>
                <a:t>1</a:t>
              </a:r>
              <a:endParaRPr lang="zh-CN" altLang="en-US" sz="2800" b="1" dirty="0"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ABEB787-8FD0-4272-86B6-D6F02029E7FC}"/>
              </a:ext>
            </a:extLst>
          </p:cNvPr>
          <p:cNvGrpSpPr/>
          <p:nvPr/>
        </p:nvGrpSpPr>
        <p:grpSpPr>
          <a:xfrm>
            <a:off x="1613315" y="3532339"/>
            <a:ext cx="4006371" cy="702181"/>
            <a:chOff x="5664453" y="2587946"/>
            <a:chExt cx="4527297" cy="702181"/>
          </a:xfrm>
        </p:grpSpPr>
        <p:sp>
          <p:nvSpPr>
            <p:cNvPr id="32" name="圆角矩形 65">
              <a:extLst>
                <a:ext uri="{FF2B5EF4-FFF2-40B4-BE49-F238E27FC236}">
                  <a16:creationId xmlns:a16="http://schemas.microsoft.com/office/drawing/2014/main" id="{4081FCAA-841D-4AB0-8B33-67CEDFF0255A}"/>
                </a:ext>
              </a:extLst>
            </p:cNvPr>
            <p:cNvSpPr/>
            <p:nvPr/>
          </p:nvSpPr>
          <p:spPr>
            <a:xfrm>
              <a:off x="6641456" y="2587946"/>
              <a:ext cx="3550294" cy="702181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7FDD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微服务容错</a:t>
              </a: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251261D-9013-4DFF-A8E3-13909C0286D0}"/>
                </a:ext>
              </a:extLst>
            </p:cNvPr>
            <p:cNvSpPr/>
            <p:nvPr/>
          </p:nvSpPr>
          <p:spPr>
            <a:xfrm>
              <a:off x="5664453" y="2587946"/>
              <a:ext cx="780046" cy="70218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cs typeface="+mn-ea"/>
                  <a:sym typeface="+mn-lt"/>
                </a:rPr>
                <a:t>3</a:t>
              </a:r>
              <a:endParaRPr lang="zh-CN" altLang="en-US" sz="2800" b="1" dirty="0">
                <a:cs typeface="+mn-ea"/>
                <a:sym typeface="+mn-lt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FEB1738-7CFC-42C3-97E7-6A7306BCF411}"/>
              </a:ext>
            </a:extLst>
          </p:cNvPr>
          <p:cNvGrpSpPr/>
          <p:nvPr/>
        </p:nvGrpSpPr>
        <p:grpSpPr>
          <a:xfrm>
            <a:off x="6434715" y="2403233"/>
            <a:ext cx="4006371" cy="702181"/>
            <a:chOff x="5664453" y="3715274"/>
            <a:chExt cx="4527297" cy="702181"/>
          </a:xfrm>
        </p:grpSpPr>
        <p:sp>
          <p:nvSpPr>
            <p:cNvPr id="35" name="圆角矩形 66">
              <a:extLst>
                <a:ext uri="{FF2B5EF4-FFF2-40B4-BE49-F238E27FC236}">
                  <a16:creationId xmlns:a16="http://schemas.microsoft.com/office/drawing/2014/main" id="{4C71204B-1367-4233-8FE3-CBBCCF3C0FE9}"/>
                </a:ext>
              </a:extLst>
            </p:cNvPr>
            <p:cNvSpPr/>
            <p:nvPr/>
          </p:nvSpPr>
          <p:spPr>
            <a:xfrm>
              <a:off x="6641456" y="3715274"/>
              <a:ext cx="3550294" cy="702181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7FDD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服务负载均衡</a:t>
              </a: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9008339-D338-4036-A156-9F9AE57F419E}"/>
                </a:ext>
              </a:extLst>
            </p:cNvPr>
            <p:cNvSpPr/>
            <p:nvPr/>
          </p:nvSpPr>
          <p:spPr>
            <a:xfrm>
              <a:off x="5664453" y="3715274"/>
              <a:ext cx="780046" cy="70218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cs typeface="+mn-ea"/>
                  <a:sym typeface="+mn-lt"/>
                </a:rPr>
                <a:t>2</a:t>
              </a:r>
              <a:endParaRPr lang="zh-CN" altLang="en-US" sz="2800" b="1" dirty="0">
                <a:cs typeface="+mn-ea"/>
                <a:sym typeface="+mn-lt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189C336-2AD5-4D60-9489-FC36CD358DCC}"/>
              </a:ext>
            </a:extLst>
          </p:cNvPr>
          <p:cNvGrpSpPr/>
          <p:nvPr/>
        </p:nvGrpSpPr>
        <p:grpSpPr>
          <a:xfrm>
            <a:off x="6434715" y="3532338"/>
            <a:ext cx="4006371" cy="702182"/>
            <a:chOff x="5664453" y="4842603"/>
            <a:chExt cx="4527297" cy="702182"/>
          </a:xfrm>
        </p:grpSpPr>
        <p:sp>
          <p:nvSpPr>
            <p:cNvPr id="38" name="圆角矩形 67">
              <a:extLst>
                <a:ext uri="{FF2B5EF4-FFF2-40B4-BE49-F238E27FC236}">
                  <a16:creationId xmlns:a16="http://schemas.microsoft.com/office/drawing/2014/main" id="{648F7137-AA3B-49EE-8DD9-255CC9A49564}"/>
                </a:ext>
              </a:extLst>
            </p:cNvPr>
            <p:cNvSpPr/>
            <p:nvPr/>
          </p:nvSpPr>
          <p:spPr>
            <a:xfrm>
              <a:off x="6641456" y="4842604"/>
              <a:ext cx="3550294" cy="702181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7FDD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微服务熔断</a:t>
              </a: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D4D431D-9141-4E1E-8E4E-37A50E2CFFC7}"/>
                </a:ext>
              </a:extLst>
            </p:cNvPr>
            <p:cNvSpPr/>
            <p:nvPr/>
          </p:nvSpPr>
          <p:spPr>
            <a:xfrm>
              <a:off x="5664453" y="4842603"/>
              <a:ext cx="780046" cy="70218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cs typeface="+mn-ea"/>
                  <a:sym typeface="+mn-lt"/>
                </a:rPr>
                <a:t>4</a:t>
              </a:r>
              <a:endParaRPr lang="zh-CN" altLang="en-US" sz="2800" b="1" dirty="0">
                <a:cs typeface="+mn-ea"/>
                <a:sym typeface="+mn-lt"/>
              </a:endParaRPr>
            </a:p>
          </p:txBody>
        </p:sp>
      </p:grpSp>
      <p:sp>
        <p:nvSpPr>
          <p:cNvPr id="19" name="圆角矩形 65">
            <a:extLst>
              <a:ext uri="{FF2B5EF4-FFF2-40B4-BE49-F238E27FC236}">
                <a16:creationId xmlns:a16="http://schemas.microsoft.com/office/drawing/2014/main" id="{954FFB51-4C64-4ECA-9C09-CF6E1E8B13E4}"/>
              </a:ext>
            </a:extLst>
          </p:cNvPr>
          <p:cNvSpPr/>
          <p:nvPr/>
        </p:nvSpPr>
        <p:spPr>
          <a:xfrm>
            <a:off x="2477901" y="4661443"/>
            <a:ext cx="3141785" cy="702181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7FDD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服务监控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FE227AF-DB5F-4542-B5FB-AFDB5D8BC15D}"/>
              </a:ext>
            </a:extLst>
          </p:cNvPr>
          <p:cNvSpPr/>
          <p:nvPr/>
        </p:nvSpPr>
        <p:spPr>
          <a:xfrm>
            <a:off x="1613315" y="4661443"/>
            <a:ext cx="690291" cy="702181"/>
          </a:xfrm>
          <a:prstGeom prst="ellipse">
            <a:avLst/>
          </a:prstGeom>
          <a:solidFill>
            <a:srgbClr val="55C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5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21" name="圆角矩形 67">
            <a:extLst>
              <a:ext uri="{FF2B5EF4-FFF2-40B4-BE49-F238E27FC236}">
                <a16:creationId xmlns:a16="http://schemas.microsoft.com/office/drawing/2014/main" id="{807D4131-5956-4578-8AB1-FE16AEF95AE9}"/>
              </a:ext>
            </a:extLst>
          </p:cNvPr>
          <p:cNvSpPr/>
          <p:nvPr/>
        </p:nvSpPr>
        <p:spPr>
          <a:xfrm>
            <a:off x="7299301" y="4661443"/>
            <a:ext cx="3141785" cy="702181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7FDD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微服务网关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E416F1C-B1FB-4B1B-AD58-69CC285A4D3F}"/>
              </a:ext>
            </a:extLst>
          </p:cNvPr>
          <p:cNvSpPr/>
          <p:nvPr/>
        </p:nvSpPr>
        <p:spPr>
          <a:xfrm>
            <a:off x="6434715" y="4661442"/>
            <a:ext cx="690291" cy="702181"/>
          </a:xfrm>
          <a:prstGeom prst="ellipse">
            <a:avLst/>
          </a:prstGeom>
          <a:solidFill>
            <a:srgbClr val="55C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6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23" name="圆角矩形 65">
            <a:extLst>
              <a:ext uri="{FF2B5EF4-FFF2-40B4-BE49-F238E27FC236}">
                <a16:creationId xmlns:a16="http://schemas.microsoft.com/office/drawing/2014/main" id="{6A9649D0-6E38-41D6-8357-9FE69D44A873}"/>
              </a:ext>
            </a:extLst>
          </p:cNvPr>
          <p:cNvSpPr/>
          <p:nvPr/>
        </p:nvSpPr>
        <p:spPr>
          <a:xfrm>
            <a:off x="2477901" y="5657123"/>
            <a:ext cx="3141785" cy="702181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7FDD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分布式配置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57F2CE2-66A1-4F8E-9CDF-C0197BCE18A2}"/>
              </a:ext>
            </a:extLst>
          </p:cNvPr>
          <p:cNvSpPr/>
          <p:nvPr/>
        </p:nvSpPr>
        <p:spPr>
          <a:xfrm>
            <a:off x="1613315" y="5657123"/>
            <a:ext cx="690291" cy="702181"/>
          </a:xfrm>
          <a:prstGeom prst="ellipse">
            <a:avLst/>
          </a:prstGeom>
          <a:solidFill>
            <a:srgbClr val="55C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7</a:t>
            </a:r>
            <a:endParaRPr lang="zh-CN" altLang="en-US" sz="28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8256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604A1675-92AE-4DFC-8C74-760A41B3C3AE}"/>
              </a:ext>
            </a:extLst>
          </p:cNvPr>
          <p:cNvSpPr/>
          <p:nvPr userDrawn="1"/>
        </p:nvSpPr>
        <p:spPr bwMode="auto">
          <a:xfrm>
            <a:off x="2332526" y="2154597"/>
            <a:ext cx="75269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6000" b="1" kern="100" spc="300" dirty="0">
                <a:solidFill>
                  <a:srgbClr val="55CEF9"/>
                </a:solidFill>
                <a:cs typeface="+mn-ea"/>
                <a:sym typeface="+mn-lt"/>
              </a:rPr>
              <a:t>演示完毕，谢谢观看</a:t>
            </a:r>
          </a:p>
        </p:txBody>
      </p:sp>
    </p:spTree>
    <p:extLst>
      <p:ext uri="{BB962C8B-B14F-4D97-AF65-F5344CB8AC3E}">
        <p14:creationId xmlns:p14="http://schemas.microsoft.com/office/powerpoint/2010/main" val="51771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243E83-A164-4B3C-BF8B-B6CAEF8E3846}"/>
              </a:ext>
            </a:extLst>
          </p:cNvPr>
          <p:cNvGrpSpPr/>
          <p:nvPr/>
        </p:nvGrpSpPr>
        <p:grpSpPr>
          <a:xfrm>
            <a:off x="1486212" y="1883787"/>
            <a:ext cx="9219576" cy="3090427"/>
            <a:chOff x="1486212" y="2093715"/>
            <a:chExt cx="9219576" cy="309042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FA10489-934B-4529-9DA8-26C33ADB97B5}"/>
                </a:ext>
              </a:extLst>
            </p:cNvPr>
            <p:cNvSpPr/>
            <p:nvPr/>
          </p:nvSpPr>
          <p:spPr>
            <a:xfrm>
              <a:off x="1486212" y="3260378"/>
              <a:ext cx="921957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服务治理（</a:t>
              </a:r>
              <a:r>
                <a:rPr lang="en-US" altLang="zh-CN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Eureka</a:t>
              </a:r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Provider</a:t>
              </a:r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38434CD-2BEA-42EB-82A6-ABC97676F3C2}"/>
                </a:ext>
              </a:extLst>
            </p:cNvPr>
            <p:cNvSpPr/>
            <p:nvPr/>
          </p:nvSpPr>
          <p:spPr>
            <a:xfrm>
              <a:off x="5666455" y="2093715"/>
              <a:ext cx="859091" cy="85909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cs typeface="+mn-ea"/>
                  <a:sym typeface="+mn-lt"/>
                </a:rPr>
                <a:t>1</a:t>
              </a:r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D52985-C22B-4689-AD18-D9EE98E4F1E6}"/>
                </a:ext>
              </a:extLst>
            </p:cNvPr>
            <p:cNvSpPr/>
            <p:nvPr/>
          </p:nvSpPr>
          <p:spPr>
            <a:xfrm>
              <a:off x="2412068" y="4195669"/>
              <a:ext cx="7367865" cy="316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2075CDC-13E7-46CF-9E78-A3739164316B}"/>
                </a:ext>
              </a:extLst>
            </p:cNvPr>
            <p:cNvCxnSpPr/>
            <p:nvPr/>
          </p:nvCxnSpPr>
          <p:spPr>
            <a:xfrm>
              <a:off x="5726935" y="5184142"/>
              <a:ext cx="738130" cy="0"/>
            </a:xfrm>
            <a:prstGeom prst="line">
              <a:avLst/>
            </a:prstGeom>
            <a:ln w="6350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88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9CA257-7CA1-4BE8-953F-CAD21C53E260}"/>
              </a:ext>
            </a:extLst>
          </p:cNvPr>
          <p:cNvGrpSpPr/>
          <p:nvPr/>
        </p:nvGrpSpPr>
        <p:grpSpPr>
          <a:xfrm>
            <a:off x="2992009" y="518378"/>
            <a:ext cx="6207982" cy="661135"/>
            <a:chOff x="2992009" y="518378"/>
            <a:chExt cx="6207982" cy="66113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6309AB-9B49-4C25-A15B-1B99C821E503}"/>
                </a:ext>
              </a:extLst>
            </p:cNvPr>
            <p:cNvSpPr/>
            <p:nvPr/>
          </p:nvSpPr>
          <p:spPr>
            <a:xfrm>
              <a:off x="2992009" y="518378"/>
              <a:ext cx="620798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服务治理（</a:t>
              </a: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Eureka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Provider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7828335-BFE6-429E-8699-26B5088222BD}"/>
                </a:ext>
              </a:extLst>
            </p:cNvPr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0">
            <a:extLst>
              <a:ext uri="{FF2B5EF4-FFF2-40B4-BE49-F238E27FC236}">
                <a16:creationId xmlns:a16="http://schemas.microsoft.com/office/drawing/2014/main" id="{28168183-1034-4BF1-9177-914B5AE60A17}"/>
              </a:ext>
            </a:extLst>
          </p:cNvPr>
          <p:cNvSpPr txBox="1"/>
          <p:nvPr/>
        </p:nvSpPr>
        <p:spPr>
          <a:xfrm>
            <a:off x="2073272" y="244242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F35EF2-3CBF-4185-8924-1FD7FDB1BBA3}"/>
              </a:ext>
            </a:extLst>
          </p:cNvPr>
          <p:cNvSpPr/>
          <p:nvPr/>
        </p:nvSpPr>
        <p:spPr>
          <a:xfrm>
            <a:off x="19995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lvl="0"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CDE4FB-4965-40C3-B4BE-B378E5F0F120}"/>
              </a:ext>
            </a:extLst>
          </p:cNvPr>
          <p:cNvSpPr/>
          <p:nvPr/>
        </p:nvSpPr>
        <p:spPr>
          <a:xfrm>
            <a:off x="16541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C9F52C-C28C-4A7D-9770-654AA5B79A8A}"/>
              </a:ext>
            </a:extLst>
          </p:cNvPr>
          <p:cNvSpPr/>
          <p:nvPr/>
        </p:nvSpPr>
        <p:spPr>
          <a:xfrm>
            <a:off x="86543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3D8C57-7840-42D9-B0D4-D6488F46F62B}"/>
              </a:ext>
            </a:extLst>
          </p:cNvPr>
          <p:cNvSpPr/>
          <p:nvPr/>
        </p:nvSpPr>
        <p:spPr>
          <a:xfrm>
            <a:off x="83089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7458F76F-9467-4E2E-A868-7040DE185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26" y="1409684"/>
            <a:ext cx="8665740" cy="4652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35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9CA257-7CA1-4BE8-953F-CAD21C53E260}"/>
              </a:ext>
            </a:extLst>
          </p:cNvPr>
          <p:cNvGrpSpPr/>
          <p:nvPr/>
        </p:nvGrpSpPr>
        <p:grpSpPr>
          <a:xfrm>
            <a:off x="2992009" y="518378"/>
            <a:ext cx="6207982" cy="661135"/>
            <a:chOff x="2992009" y="518378"/>
            <a:chExt cx="6207982" cy="66113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6309AB-9B49-4C25-A15B-1B99C821E503}"/>
                </a:ext>
              </a:extLst>
            </p:cNvPr>
            <p:cNvSpPr/>
            <p:nvPr/>
          </p:nvSpPr>
          <p:spPr>
            <a:xfrm>
              <a:off x="2992009" y="518378"/>
              <a:ext cx="620798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服务治理（</a:t>
              </a: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Eureka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Provider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7828335-BFE6-429E-8699-26B5088222BD}"/>
                </a:ext>
              </a:extLst>
            </p:cNvPr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0">
            <a:extLst>
              <a:ext uri="{FF2B5EF4-FFF2-40B4-BE49-F238E27FC236}">
                <a16:creationId xmlns:a16="http://schemas.microsoft.com/office/drawing/2014/main" id="{28168183-1034-4BF1-9177-914B5AE60A17}"/>
              </a:ext>
            </a:extLst>
          </p:cNvPr>
          <p:cNvSpPr txBox="1"/>
          <p:nvPr/>
        </p:nvSpPr>
        <p:spPr>
          <a:xfrm>
            <a:off x="2073272" y="244242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F35EF2-3CBF-4185-8924-1FD7FDB1BBA3}"/>
              </a:ext>
            </a:extLst>
          </p:cNvPr>
          <p:cNvSpPr/>
          <p:nvPr/>
        </p:nvSpPr>
        <p:spPr>
          <a:xfrm>
            <a:off x="19995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lvl="0"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CDE4FB-4965-40C3-B4BE-B378E5F0F120}"/>
              </a:ext>
            </a:extLst>
          </p:cNvPr>
          <p:cNvSpPr/>
          <p:nvPr/>
        </p:nvSpPr>
        <p:spPr>
          <a:xfrm>
            <a:off x="16541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C9F52C-C28C-4A7D-9770-654AA5B79A8A}"/>
              </a:ext>
            </a:extLst>
          </p:cNvPr>
          <p:cNvSpPr/>
          <p:nvPr/>
        </p:nvSpPr>
        <p:spPr>
          <a:xfrm>
            <a:off x="86543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3D8C57-7840-42D9-B0D4-D6488F46F62B}"/>
              </a:ext>
            </a:extLst>
          </p:cNvPr>
          <p:cNvSpPr/>
          <p:nvPr/>
        </p:nvSpPr>
        <p:spPr>
          <a:xfrm>
            <a:off x="83089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A980FFEA-7211-44DD-9893-6C16E2509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07" y="1354332"/>
            <a:ext cx="8708267" cy="194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CE730F8-2D20-4BE7-AB6F-44FF1945527F}"/>
              </a:ext>
            </a:extLst>
          </p:cNvPr>
          <p:cNvSpPr/>
          <p:nvPr/>
        </p:nvSpPr>
        <p:spPr>
          <a:xfrm>
            <a:off x="9768916" y="213247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查询所有信息</a:t>
            </a:r>
          </a:p>
        </p:txBody>
      </p:sp>
      <p:pic>
        <p:nvPicPr>
          <p:cNvPr id="2051" name="图片 1">
            <a:extLst>
              <a:ext uri="{FF2B5EF4-FFF2-40B4-BE49-F238E27FC236}">
                <a16:creationId xmlns:a16="http://schemas.microsoft.com/office/drawing/2014/main" id="{DD4DFEC7-D8F2-4FA1-8708-2F39E32E7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636" y="3647817"/>
            <a:ext cx="9692888" cy="98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D6D884E-040A-47C7-8093-011BBAF2CB01}"/>
              </a:ext>
            </a:extLst>
          </p:cNvPr>
          <p:cNvSpPr/>
          <p:nvPr/>
        </p:nvSpPr>
        <p:spPr>
          <a:xfrm>
            <a:off x="102476" y="3934222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根据商品</a:t>
            </a:r>
            <a:r>
              <a:rPr lang="en-US" altLang="zh-CN" dirty="0"/>
              <a:t>ID</a:t>
            </a:r>
            <a:r>
              <a:rPr lang="zh-CN" altLang="en-US" dirty="0"/>
              <a:t>查询商品</a:t>
            </a:r>
          </a:p>
        </p:txBody>
      </p:sp>
      <p:pic>
        <p:nvPicPr>
          <p:cNvPr id="2052" name="图片 1">
            <a:extLst>
              <a:ext uri="{FF2B5EF4-FFF2-40B4-BE49-F238E27FC236}">
                <a16:creationId xmlns:a16="http://schemas.microsoft.com/office/drawing/2014/main" id="{4C7BF59D-1A4E-4A9C-B846-5A7E71A80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96" y="4906479"/>
            <a:ext cx="11479887" cy="119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F648C98-1E85-4683-9C37-57CE8BC4F04A}"/>
              </a:ext>
            </a:extLst>
          </p:cNvPr>
          <p:cNvSpPr/>
          <p:nvPr/>
        </p:nvSpPr>
        <p:spPr>
          <a:xfrm>
            <a:off x="7286071" y="6339622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根据商品</a:t>
            </a:r>
            <a:r>
              <a:rPr lang="en-US" altLang="zh-CN" dirty="0"/>
              <a:t>ID</a:t>
            </a:r>
            <a:r>
              <a:rPr lang="zh-CN" altLang="en-US" dirty="0"/>
              <a:t>修改商品信息</a:t>
            </a:r>
          </a:p>
        </p:txBody>
      </p:sp>
    </p:spTree>
    <p:extLst>
      <p:ext uri="{BB962C8B-B14F-4D97-AF65-F5344CB8AC3E}">
        <p14:creationId xmlns:p14="http://schemas.microsoft.com/office/powerpoint/2010/main" val="167243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243E83-A164-4B3C-BF8B-B6CAEF8E3846}"/>
              </a:ext>
            </a:extLst>
          </p:cNvPr>
          <p:cNvGrpSpPr/>
          <p:nvPr/>
        </p:nvGrpSpPr>
        <p:grpSpPr>
          <a:xfrm>
            <a:off x="2412068" y="1883787"/>
            <a:ext cx="7367865" cy="3090427"/>
            <a:chOff x="2412068" y="2093715"/>
            <a:chExt cx="7367865" cy="309042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FA10489-934B-4529-9DA8-26C33ADB97B5}"/>
                </a:ext>
              </a:extLst>
            </p:cNvPr>
            <p:cNvSpPr/>
            <p:nvPr/>
          </p:nvSpPr>
          <p:spPr>
            <a:xfrm>
              <a:off x="2695069" y="3260378"/>
              <a:ext cx="680186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服务负载均衡（</a:t>
              </a:r>
              <a:r>
                <a:rPr lang="en-US" altLang="zh-CN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Feign</a:t>
              </a:r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38434CD-2BEA-42EB-82A6-ABC97676F3C2}"/>
                </a:ext>
              </a:extLst>
            </p:cNvPr>
            <p:cNvSpPr/>
            <p:nvPr/>
          </p:nvSpPr>
          <p:spPr>
            <a:xfrm>
              <a:off x="5666455" y="2093715"/>
              <a:ext cx="859091" cy="85909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cs typeface="+mn-ea"/>
                  <a:sym typeface="+mn-lt"/>
                </a:rPr>
                <a:t>2</a:t>
              </a:r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D52985-C22B-4689-AD18-D9EE98E4F1E6}"/>
                </a:ext>
              </a:extLst>
            </p:cNvPr>
            <p:cNvSpPr/>
            <p:nvPr/>
          </p:nvSpPr>
          <p:spPr>
            <a:xfrm>
              <a:off x="2412068" y="4195669"/>
              <a:ext cx="7367865" cy="316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2075CDC-13E7-46CF-9E78-A3739164316B}"/>
                </a:ext>
              </a:extLst>
            </p:cNvPr>
            <p:cNvCxnSpPr/>
            <p:nvPr/>
          </p:nvCxnSpPr>
          <p:spPr>
            <a:xfrm>
              <a:off x="5726935" y="5184142"/>
              <a:ext cx="738130" cy="0"/>
            </a:xfrm>
            <a:prstGeom prst="line">
              <a:avLst/>
            </a:prstGeom>
            <a:ln w="6350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098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9CA257-7CA1-4BE8-953F-CAD21C53E260}"/>
              </a:ext>
            </a:extLst>
          </p:cNvPr>
          <p:cNvGrpSpPr/>
          <p:nvPr/>
        </p:nvGrpSpPr>
        <p:grpSpPr>
          <a:xfrm>
            <a:off x="3797935" y="518378"/>
            <a:ext cx="4596130" cy="661135"/>
            <a:chOff x="3797935" y="518378"/>
            <a:chExt cx="4596130" cy="66113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6309AB-9B49-4C25-A15B-1B99C821E503}"/>
                </a:ext>
              </a:extLst>
            </p:cNvPr>
            <p:cNvSpPr/>
            <p:nvPr/>
          </p:nvSpPr>
          <p:spPr>
            <a:xfrm>
              <a:off x="3797935" y="518378"/>
              <a:ext cx="459613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服务负载均衡（</a:t>
              </a: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Feign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7828335-BFE6-429E-8699-26B5088222BD}"/>
                </a:ext>
              </a:extLst>
            </p:cNvPr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0">
            <a:extLst>
              <a:ext uri="{FF2B5EF4-FFF2-40B4-BE49-F238E27FC236}">
                <a16:creationId xmlns:a16="http://schemas.microsoft.com/office/drawing/2014/main" id="{28168183-1034-4BF1-9177-914B5AE60A17}"/>
              </a:ext>
            </a:extLst>
          </p:cNvPr>
          <p:cNvSpPr txBox="1"/>
          <p:nvPr/>
        </p:nvSpPr>
        <p:spPr>
          <a:xfrm>
            <a:off x="2073272" y="244242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F35EF2-3CBF-4185-8924-1FD7FDB1BBA3}"/>
              </a:ext>
            </a:extLst>
          </p:cNvPr>
          <p:cNvSpPr/>
          <p:nvPr/>
        </p:nvSpPr>
        <p:spPr>
          <a:xfrm>
            <a:off x="19995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lvl="0"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CDE4FB-4965-40C3-B4BE-B378E5F0F120}"/>
              </a:ext>
            </a:extLst>
          </p:cNvPr>
          <p:cNvSpPr/>
          <p:nvPr/>
        </p:nvSpPr>
        <p:spPr>
          <a:xfrm>
            <a:off x="16541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C9F52C-C28C-4A7D-9770-654AA5B79A8A}"/>
              </a:ext>
            </a:extLst>
          </p:cNvPr>
          <p:cNvSpPr/>
          <p:nvPr/>
        </p:nvSpPr>
        <p:spPr>
          <a:xfrm>
            <a:off x="86543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3D8C57-7840-42D9-B0D4-D6488F46F62B}"/>
              </a:ext>
            </a:extLst>
          </p:cNvPr>
          <p:cNvSpPr/>
          <p:nvPr/>
        </p:nvSpPr>
        <p:spPr>
          <a:xfrm>
            <a:off x="83089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950B0589-4CA1-4C42-843E-5D94993E1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87" y="1832324"/>
            <a:ext cx="11368181" cy="1182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">
            <a:extLst>
              <a:ext uri="{FF2B5EF4-FFF2-40B4-BE49-F238E27FC236}">
                <a16:creationId xmlns:a16="http://schemas.microsoft.com/office/drawing/2014/main" id="{D384D35D-4D35-43EA-835A-4C6199015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88" y="3080118"/>
            <a:ext cx="11368181" cy="1062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">
            <a:extLst>
              <a:ext uri="{FF2B5EF4-FFF2-40B4-BE49-F238E27FC236}">
                <a16:creationId xmlns:a16="http://schemas.microsoft.com/office/drawing/2014/main" id="{E195F0C0-ABEB-4428-8881-DE85902B6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88" y="4237115"/>
            <a:ext cx="11368181" cy="104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B4B2CAD-4CB8-4B3E-BE06-2553E3DF936A}"/>
              </a:ext>
            </a:extLst>
          </p:cNvPr>
          <p:cNvSpPr/>
          <p:nvPr/>
        </p:nvSpPr>
        <p:spPr>
          <a:xfrm>
            <a:off x="3898946" y="5501847"/>
            <a:ext cx="4147289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可以看到，服务提供者在轮流变化。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91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243E83-A164-4B3C-BF8B-B6CAEF8E3846}"/>
              </a:ext>
            </a:extLst>
          </p:cNvPr>
          <p:cNvGrpSpPr/>
          <p:nvPr/>
        </p:nvGrpSpPr>
        <p:grpSpPr>
          <a:xfrm>
            <a:off x="2412068" y="1883787"/>
            <a:ext cx="7367865" cy="3090427"/>
            <a:chOff x="2412068" y="2093715"/>
            <a:chExt cx="7367865" cy="309042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FA10489-934B-4529-9DA8-26C33ADB97B5}"/>
                </a:ext>
              </a:extLst>
            </p:cNvPr>
            <p:cNvSpPr/>
            <p:nvPr/>
          </p:nvSpPr>
          <p:spPr>
            <a:xfrm>
              <a:off x="2695069" y="3260378"/>
              <a:ext cx="680186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微服务容错（</a:t>
              </a:r>
              <a:r>
                <a:rPr lang="en-US" altLang="zh-CN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Breaker</a:t>
              </a:r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38434CD-2BEA-42EB-82A6-ABC97676F3C2}"/>
                </a:ext>
              </a:extLst>
            </p:cNvPr>
            <p:cNvSpPr/>
            <p:nvPr/>
          </p:nvSpPr>
          <p:spPr>
            <a:xfrm>
              <a:off x="5666455" y="2093715"/>
              <a:ext cx="859091" cy="85909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cs typeface="+mn-ea"/>
                  <a:sym typeface="+mn-lt"/>
                </a:rPr>
                <a:t>3</a:t>
              </a:r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D52985-C22B-4689-AD18-D9EE98E4F1E6}"/>
                </a:ext>
              </a:extLst>
            </p:cNvPr>
            <p:cNvSpPr/>
            <p:nvPr/>
          </p:nvSpPr>
          <p:spPr>
            <a:xfrm>
              <a:off x="2412068" y="4195669"/>
              <a:ext cx="7367865" cy="316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2075CDC-13E7-46CF-9E78-A3739164316B}"/>
                </a:ext>
              </a:extLst>
            </p:cNvPr>
            <p:cNvCxnSpPr/>
            <p:nvPr/>
          </p:nvCxnSpPr>
          <p:spPr>
            <a:xfrm>
              <a:off x="5726935" y="5184142"/>
              <a:ext cx="738130" cy="0"/>
            </a:xfrm>
            <a:prstGeom prst="line">
              <a:avLst/>
            </a:prstGeom>
            <a:ln w="6350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668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9CA257-7CA1-4BE8-953F-CAD21C53E260}"/>
              </a:ext>
            </a:extLst>
          </p:cNvPr>
          <p:cNvGrpSpPr/>
          <p:nvPr/>
        </p:nvGrpSpPr>
        <p:grpSpPr>
          <a:xfrm>
            <a:off x="3797935" y="518378"/>
            <a:ext cx="4596130" cy="661135"/>
            <a:chOff x="3797935" y="518378"/>
            <a:chExt cx="4596130" cy="66113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6309AB-9B49-4C25-A15B-1B99C821E503}"/>
                </a:ext>
              </a:extLst>
            </p:cNvPr>
            <p:cNvSpPr/>
            <p:nvPr/>
          </p:nvSpPr>
          <p:spPr>
            <a:xfrm>
              <a:off x="3797935" y="518378"/>
              <a:ext cx="459613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微服务容错（</a:t>
              </a: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Breaker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7828335-BFE6-429E-8699-26B5088222BD}"/>
                </a:ext>
              </a:extLst>
            </p:cNvPr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0">
            <a:extLst>
              <a:ext uri="{FF2B5EF4-FFF2-40B4-BE49-F238E27FC236}">
                <a16:creationId xmlns:a16="http://schemas.microsoft.com/office/drawing/2014/main" id="{28168183-1034-4BF1-9177-914B5AE60A17}"/>
              </a:ext>
            </a:extLst>
          </p:cNvPr>
          <p:cNvSpPr txBox="1"/>
          <p:nvPr/>
        </p:nvSpPr>
        <p:spPr>
          <a:xfrm>
            <a:off x="2073272" y="244242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F35EF2-3CBF-4185-8924-1FD7FDB1BBA3}"/>
              </a:ext>
            </a:extLst>
          </p:cNvPr>
          <p:cNvSpPr/>
          <p:nvPr/>
        </p:nvSpPr>
        <p:spPr>
          <a:xfrm>
            <a:off x="19995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lvl="0"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CDE4FB-4965-40C3-B4BE-B378E5F0F120}"/>
              </a:ext>
            </a:extLst>
          </p:cNvPr>
          <p:cNvSpPr/>
          <p:nvPr/>
        </p:nvSpPr>
        <p:spPr>
          <a:xfrm>
            <a:off x="4740250" y="5042811"/>
            <a:ext cx="3195561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</a:t>
            </a:r>
            <a:r>
              <a:rPr lang="zh-CN" altLang="zh-CN" dirty="0"/>
              <a:t>“</a:t>
            </a:r>
            <a:r>
              <a:rPr lang="en-US" altLang="zh-CN" dirty="0"/>
              <a:t>Not found</a:t>
            </a:r>
            <a:r>
              <a:rPr lang="zh-CN" altLang="zh-CN" dirty="0"/>
              <a:t>”</a:t>
            </a: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录入上述图表的描述说明在此录入上述图表的描述说明，在此录入上述图表的描述说明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C9F52C-C28C-4A7D-9770-654AA5B79A8A}"/>
              </a:ext>
            </a:extLst>
          </p:cNvPr>
          <p:cNvSpPr/>
          <p:nvPr/>
        </p:nvSpPr>
        <p:spPr>
          <a:xfrm>
            <a:off x="86543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3D8C57-7840-42D9-B0D4-D6488F46F62B}"/>
              </a:ext>
            </a:extLst>
          </p:cNvPr>
          <p:cNvSpPr/>
          <p:nvPr/>
        </p:nvSpPr>
        <p:spPr>
          <a:xfrm>
            <a:off x="83089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877664BE-E219-443B-AA31-F70A21777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62" y="1422465"/>
            <a:ext cx="11158788" cy="1144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DB8F711-BC75-42AE-88D6-1139B4E4CC91}"/>
              </a:ext>
            </a:extLst>
          </p:cNvPr>
          <p:cNvSpPr/>
          <p:nvPr/>
        </p:nvSpPr>
        <p:spPr>
          <a:xfrm>
            <a:off x="5194209" y="309584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可以正常访问</a:t>
            </a:r>
            <a:endParaRPr lang="zh-CN" altLang="en-US" dirty="0"/>
          </a:p>
        </p:txBody>
      </p:sp>
      <p:pic>
        <p:nvPicPr>
          <p:cNvPr id="2051" name="图片 1">
            <a:extLst>
              <a:ext uri="{FF2B5EF4-FFF2-40B4-BE49-F238E27FC236}">
                <a16:creationId xmlns:a16="http://schemas.microsoft.com/office/drawing/2014/main" id="{A865C955-AD62-49FA-B0F8-CC564EF81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62" y="3570081"/>
            <a:ext cx="11158788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34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kocg2t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</Words>
  <Application>Microsoft Office PowerPoint</Application>
  <PresentationFormat>宽屏</PresentationFormat>
  <Paragraphs>156</Paragraphs>
  <Slides>20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宋体</vt:lpstr>
      <vt:lpstr>微软雅黑</vt:lpstr>
      <vt:lpstr>Arial</vt:lpstr>
      <vt:lpstr>Calibri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医疗医学</dc:title>
  <dc:creator/>
  <cp:keywords>www.1ppt.com</cp:keywords>
  <dc:description>www.1ppt.com</dc:description>
  <cp:lastModifiedBy/>
  <cp:revision>1</cp:revision>
  <dcterms:created xsi:type="dcterms:W3CDTF">2021-05-10T02:06:11Z</dcterms:created>
  <dcterms:modified xsi:type="dcterms:W3CDTF">2023-01-21T03:45:38Z</dcterms:modified>
</cp:coreProperties>
</file>