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Sniglet"/>
      <p:regular r:id="rId22"/>
    </p:embeddedFont>
    <p:embeddedFont>
      <p:font typeface="Walter Turncoat"/>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Sniglet-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WalterTurnco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a2000bc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a2000bc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20964424c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820964424c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20964424c_1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0964424c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a1b9ffcd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a1b9ffcd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a1b9ffcd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a1b9ffcd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20964424c_2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820964424c_2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a2000bc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a2000bc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20964424c_2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820964424c_2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20964424c_2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820964424c_2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20964424c_2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820964424c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20964424c_2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820964424c_2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推荐系统来说存在两大场景即评分预测（rating prediction）与Top-N推荐（item recommendation，item ranking）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20964424c_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820964424c_2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20964424c_2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820964424c_2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20964424c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20964424c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20964424c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820964424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rgbClr val="000000"/>
              </a:buClr>
              <a:buSzPts val="1000"/>
              <a:buFont typeface="Sniglet"/>
              <a:buChar char="✘"/>
            </a:pPr>
            <a:r>
              <a:rPr lang="en" sz="1000">
                <a:latin typeface="Sniglet"/>
                <a:ea typeface="Sniglet"/>
                <a:cs typeface="Sniglet"/>
                <a:sym typeface="Sniglet"/>
              </a:rPr>
              <a:t>对于评分预测任务来说，我们通常将用户和项目（以电影为例）表示为二维矩阵的形式，其中矩阵中的某个元素表示对应用户对于相应项目的评分，1-5分表示喜欢的程度逐渐增加，？表示没有过评分记录。推荐系统评分预测任务可看做是一个矩阵补全（Matrix Completion）的任务，即基于矩阵中已有的数据（observed data）来填补矩阵中没有产生过记录的元素（unobserved data）。值得注意的是，这个矩阵是非常稀疏的（Sparse），稀疏度一般能达到90%以上，因此如何根据极少的观测数据来较准确的预测未观测数据一直以来都是推荐系统领域对于评分预测任务来说，我们通常将用户和项目（以电影为例）表示为二维矩阵的形式，其中矩阵中的某个元素表示对应用户对于相应项目的评分，1-5分表示喜欢的程度逐渐增加，？表示没有过评分记录。推荐系统评分预测任务可看做是一个矩阵补全（Matrix Completion）的任务，即基于矩阵中已有的数据（observed data）来填补矩阵中没有产生过记录的元素（unobserved data）。值得注意的是，这个矩阵是非常稀疏的（Sparse），稀疏度一般能达到90%以上，因此如何根据极少的观测数据来较准确的预测未观测数据一直以来都是推荐系统领域的关键问题。</a:t>
            </a:r>
            <a:endParaRPr sz="1000">
              <a:latin typeface="Sniglet"/>
              <a:ea typeface="Sniglet"/>
              <a:cs typeface="Sniglet"/>
              <a:sym typeface="Sniglet"/>
            </a:endParaRPr>
          </a:p>
          <a:p>
            <a:pPr indent="-292100" lvl="0" marL="457200" rtl="0" algn="l">
              <a:spcBef>
                <a:spcPts val="0"/>
              </a:spcBef>
              <a:spcAft>
                <a:spcPts val="0"/>
              </a:spcAft>
              <a:buClr>
                <a:srgbClr val="000000"/>
              </a:buClr>
              <a:buSzPts val="1000"/>
              <a:buFont typeface="Sniglet"/>
              <a:buChar char="✘"/>
            </a:pPr>
            <a:r>
              <a:rPr lang="en" sz="1000">
                <a:latin typeface="Sniglet"/>
                <a:ea typeface="Sniglet"/>
                <a:cs typeface="Sniglet"/>
                <a:sym typeface="Sniglet"/>
              </a:rPr>
              <a:t>其中，推荐系统的评分预测场景可看做是一个矩阵补全的游戏，矩阵补全是推荐系统的任务，矩阵分解是其达到目的的手段。</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63" name="Shape 63"/>
        <p:cNvGrpSpPr/>
        <p:nvPr/>
      </p:nvGrpSpPr>
      <p:grpSpPr>
        <a:xfrm>
          <a:off x="0" y="0"/>
          <a:ext cx="0" cy="0"/>
          <a:chOff x="0" y="0"/>
          <a:chExt cx="0" cy="0"/>
        </a:xfrm>
      </p:grpSpPr>
      <p:sp>
        <p:nvSpPr>
          <p:cNvPr id="64" name="Google Shape;64;p14"/>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65" name="Google Shape;65;p14"/>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66" name="Google Shape;66;p14"/>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1pPr>
            <a:lvl2pPr lvl="1"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2pPr>
            <a:lvl3pPr lvl="2"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3pPr>
            <a:lvl4pPr lvl="3"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4pPr>
            <a:lvl5pPr lvl="4"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5pPr>
            <a:lvl6pPr lvl="5"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6pPr>
            <a:lvl7pPr lvl="6"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7pPr>
            <a:lvl8pPr lvl="7"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8pPr>
            <a:lvl9pPr lvl="8"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9pPr>
          </a:lstStyle>
          <a:p/>
        </p:txBody>
      </p:sp>
      <p:sp>
        <p:nvSpPr>
          <p:cNvPr id="52" name="Google Shape;52;p13"/>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1pPr>
            <a:lvl2pPr indent="-355600" lvl="1" marL="9144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2pPr>
            <a:lvl3pPr indent="-355600" lvl="2" marL="13716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3pPr>
            <a:lvl4pPr indent="-355600" lvl="3" marL="18288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4pPr>
            <a:lvl5pPr indent="-355600" lvl="4" marL="22860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5pPr>
            <a:lvl6pPr indent="-355600" lvl="5" marL="27432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6pPr>
            <a:lvl7pPr indent="-355600" lvl="6" marL="32004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7pPr>
            <a:lvl8pPr indent="-355600" lvl="7" marL="36576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8pPr>
            <a:lvl9pPr indent="-355600" lvl="8" marL="41148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9pPr>
          </a:lstStyle>
          <a:p/>
        </p:txBody>
      </p:sp>
      <p:sp>
        <p:nvSpPr>
          <p:cNvPr id="53" name="Google Shape;53;p13"/>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
        <p:nvSpPr>
          <p:cNvPr id="54" name="Google Shape;54;p13"/>
          <p:cNvSpPr txBox="1"/>
          <p:nvPr/>
        </p:nvSpPr>
        <p:spPr>
          <a:xfrm>
            <a:off x="4798600" y="4832975"/>
            <a:ext cx="4264500" cy="310500"/>
          </a:xfrm>
          <a:prstGeom prst="rect">
            <a:avLst/>
          </a:prstGeom>
          <a:noFill/>
          <a:ln>
            <a:noFill/>
          </a:ln>
          <a:effectLst>
            <a:reflection blurRad="0" dir="5400000" dist="38100" endA="0" fadeDir="5400012"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Arial"/>
                <a:ea typeface="Arial"/>
                <a:cs typeface="Arial"/>
                <a:sym typeface="Arial"/>
              </a:rPr>
              <a:t>CONFIDENTIAL - NOT FOR USE AND/OR DISTRIBUTION TO THE GENERAL PUBLIC</a:t>
            </a:r>
            <a:endParaRPr b="1" i="0" sz="800" u="none" cap="none" strike="noStrike">
              <a:solidFill>
                <a:srgbClr val="FFFFFF"/>
              </a:solidFill>
              <a:latin typeface="Arial"/>
              <a:ea typeface="Arial"/>
              <a:cs typeface="Arial"/>
              <a:sym typeface="Arial"/>
            </a:endParaRPr>
          </a:p>
        </p:txBody>
      </p:sp>
      <p:grpSp>
        <p:nvGrpSpPr>
          <p:cNvPr id="55" name="Google Shape;55;p13"/>
          <p:cNvGrpSpPr/>
          <p:nvPr/>
        </p:nvGrpSpPr>
        <p:grpSpPr>
          <a:xfrm>
            <a:off x="8201196" y="-12007"/>
            <a:ext cx="942899" cy="983683"/>
            <a:chOff x="898852" y="649900"/>
            <a:chExt cx="1052813" cy="1070850"/>
          </a:xfrm>
        </p:grpSpPr>
        <p:sp>
          <p:nvSpPr>
            <p:cNvPr id="56" name="Google Shape;56;p13"/>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rot="8450347">
              <a:off x="974915" y="1163076"/>
              <a:ext cx="859830" cy="6290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60" name="Google Shape;60;p13"/>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61" name="Google Shape;61;p13"/>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sp>
          <p:nvSpPr>
            <p:cNvPr id="62" name="Google Shape;62;p13"/>
            <p:cNvSpPr txBox="1"/>
            <p:nvPr/>
          </p:nvSpPr>
          <p:spPr>
            <a:xfrm>
              <a:off x="928417"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D</a:t>
              </a:r>
              <a:endParaRPr b="0" i="0" sz="2600" u="none" cap="none" strike="noStrike">
                <a:solidFill>
                  <a:srgbClr val="FFFFFF"/>
                </a:solidFill>
                <a:latin typeface="Walter Turncoat"/>
                <a:ea typeface="Walter Turncoat"/>
                <a:cs typeface="Walter Turncoat"/>
                <a:sym typeface="Walter Turncoat"/>
              </a:endParaRPr>
            </a:p>
          </p:txBody>
        </p:sp>
      </p:grpSp>
    </p:spTree>
  </p:cSld>
  <p:clrMap accent1="accent1" accent2="accent2" accent3="accent3" accent4="accent4" accent5="accent5" accent6="accent6" bg1="lt1" bg2="dk2" tx1="dk1" tx2="lt2" folHlink="folHlink" hlink="hlink"/>
  <p:sldLayoutIdLst>
    <p:sldLayoutId id="2147483659" r:id="rId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s://zhuanlan.zhihu.com/p/35262187" TargetMode="External"/><Relationship Id="rId4" Type="http://schemas.openxmlformats.org/officeDocument/2006/relationships/hyperlink" Target="https://realpython.com/build-recommendation-engine-collaborative-filtering/#:~:text=Collaborative%20filtering%20is%20a%20technique,similar%20to%20a%20particular%20us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6000" y="931700"/>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CLass 1 Group 3</a:t>
            </a:r>
            <a:endParaRPr/>
          </a:p>
        </p:txBody>
      </p:sp>
      <p:sp>
        <p:nvSpPr>
          <p:cNvPr id="72" name="Google Shape;72;p15"/>
          <p:cNvSpPr txBox="1"/>
          <p:nvPr>
            <p:ph idx="1" type="body"/>
          </p:nvPr>
        </p:nvSpPr>
        <p:spPr>
          <a:xfrm>
            <a:off x="1740300" y="1890525"/>
            <a:ext cx="5892900" cy="112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t>Q3: What is collaborative filtering? (5 minutes)</a:t>
            </a:r>
            <a:endParaRPr sz="2100"/>
          </a:p>
          <a:p>
            <a:pPr indent="0" lvl="0" marL="0" rtl="0" algn="l">
              <a:lnSpc>
                <a:spcPct val="115000"/>
              </a:lnSpc>
              <a:spcBef>
                <a:spcPts val="0"/>
              </a:spcBef>
              <a:spcAft>
                <a:spcPts val="0"/>
              </a:spcAft>
              <a:buNone/>
            </a:pPr>
            <a:r>
              <a:rPr lang="en" sz="2100"/>
              <a:t>Q5: What is matrix factorization? (5 minutes)</a:t>
            </a:r>
            <a:endParaRPr sz="2100"/>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73" name="Google Shape;73;p15"/>
          <p:cNvSpPr txBox="1"/>
          <p:nvPr/>
        </p:nvSpPr>
        <p:spPr>
          <a:xfrm>
            <a:off x="6277575" y="3393325"/>
            <a:ext cx="988800" cy="10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niglet"/>
                <a:ea typeface="Sniglet"/>
                <a:cs typeface="Sniglet"/>
                <a:sym typeface="Sniglet"/>
              </a:rPr>
              <a:t>Ryan</a:t>
            </a:r>
            <a:endParaRPr>
              <a:solidFill>
                <a:srgbClr val="FFFFFF"/>
              </a:solidFill>
              <a:latin typeface="Sniglet"/>
              <a:ea typeface="Sniglet"/>
              <a:cs typeface="Sniglet"/>
              <a:sym typeface="Sniglet"/>
            </a:endParaRPr>
          </a:p>
          <a:p>
            <a:pPr indent="0" lvl="0" marL="0" rtl="0" algn="l">
              <a:spcBef>
                <a:spcPts val="0"/>
              </a:spcBef>
              <a:spcAft>
                <a:spcPts val="0"/>
              </a:spcAft>
              <a:buNone/>
            </a:pPr>
            <a:r>
              <a:rPr lang="en">
                <a:solidFill>
                  <a:srgbClr val="FFFFFF"/>
                </a:solidFill>
                <a:latin typeface="Sniglet"/>
                <a:ea typeface="Sniglet"/>
                <a:cs typeface="Sniglet"/>
                <a:sym typeface="Sniglet"/>
              </a:rPr>
              <a:t>Tim</a:t>
            </a:r>
            <a:endParaRPr>
              <a:solidFill>
                <a:srgbClr val="FFFFFF"/>
              </a:solidFill>
              <a:latin typeface="Sniglet"/>
              <a:ea typeface="Sniglet"/>
              <a:cs typeface="Sniglet"/>
              <a:sym typeface="Sniglet"/>
            </a:endParaRPr>
          </a:p>
          <a:p>
            <a:pPr indent="0" lvl="0" marL="0" rtl="0" algn="l">
              <a:spcBef>
                <a:spcPts val="0"/>
              </a:spcBef>
              <a:spcAft>
                <a:spcPts val="0"/>
              </a:spcAft>
              <a:buNone/>
            </a:pPr>
            <a:r>
              <a:rPr lang="en">
                <a:solidFill>
                  <a:srgbClr val="FFFFFF"/>
                </a:solidFill>
                <a:latin typeface="Sniglet"/>
                <a:ea typeface="Sniglet"/>
                <a:cs typeface="Sniglet"/>
                <a:sym typeface="Sniglet"/>
              </a:rPr>
              <a:t>Johnny</a:t>
            </a:r>
            <a:endParaRPr>
              <a:solidFill>
                <a:srgbClr val="FFFFFF"/>
              </a:solidFill>
              <a:latin typeface="Sniglet"/>
              <a:ea typeface="Sniglet"/>
              <a:cs typeface="Sniglet"/>
              <a:sym typeface="Sniglet"/>
            </a:endParaRPr>
          </a:p>
          <a:p>
            <a:pPr indent="0" lvl="0" marL="0" rtl="0" algn="l">
              <a:spcBef>
                <a:spcPts val="0"/>
              </a:spcBef>
              <a:spcAft>
                <a:spcPts val="0"/>
              </a:spcAft>
              <a:buNone/>
            </a:pPr>
            <a:r>
              <a:rPr lang="en">
                <a:solidFill>
                  <a:srgbClr val="FFFFFF"/>
                </a:solidFill>
                <a:latin typeface="Sniglet"/>
                <a:ea typeface="Sniglet"/>
                <a:cs typeface="Sniglet"/>
                <a:sym typeface="Sniglet"/>
              </a:rPr>
              <a:t>Cheef</a:t>
            </a:r>
            <a:endParaRPr>
              <a:solidFill>
                <a:srgbClr val="FFFFFF"/>
              </a:solidFill>
              <a:latin typeface="Sniglet"/>
              <a:ea typeface="Sniglet"/>
              <a:cs typeface="Sniglet"/>
              <a:sym typeface="Snigle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6000" y="213450"/>
            <a:ext cx="91560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a:solidFill>
                  <a:schemeClr val="lt1"/>
                </a:solidFill>
              </a:rPr>
              <a:t>Matrix Factorization</a:t>
            </a:r>
            <a:endParaRPr b="1"/>
          </a:p>
        </p:txBody>
      </p:sp>
      <p:sp>
        <p:nvSpPr>
          <p:cNvPr id="189" name="Google Shape;189;p24"/>
          <p:cNvSpPr txBox="1"/>
          <p:nvPr>
            <p:ph idx="1" type="body"/>
          </p:nvPr>
        </p:nvSpPr>
        <p:spPr>
          <a:xfrm>
            <a:off x="457200" y="949875"/>
            <a:ext cx="8229600" cy="33834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600"/>
              </a:spcBef>
              <a:spcAft>
                <a:spcPts val="0"/>
              </a:spcAft>
              <a:buSzPts val="1600"/>
              <a:buChar char="✘"/>
            </a:pPr>
            <a:r>
              <a:rPr lang="en" sz="1600"/>
              <a:t>因此，矩阵分解是为了更好的完成矩阵补全任务（欲其补全，先其分解之）。之所以可以利用矩阵分解来完成矩阵补全的操作，那是因为基于这样的假设：假设UI矩阵是低秩的，即在大千世界中，总会存在相似的人或物，即物以类聚，人以群分，然后我们可以利用两个小矩阵相乘来还原它。</a:t>
            </a:r>
            <a:endParaRPr sz="1600"/>
          </a:p>
          <a:p>
            <a:pPr indent="0" lvl="0" marL="0" rtl="0" algn="l">
              <a:lnSpc>
                <a:spcPct val="100000"/>
              </a:lnSpc>
              <a:spcBef>
                <a:spcPts val="600"/>
              </a:spcBef>
              <a:spcAft>
                <a:spcPts val="0"/>
              </a:spcAft>
              <a:buNone/>
            </a:pPr>
            <a:r>
              <a:t/>
            </a:r>
            <a:endParaRPr sz="1600"/>
          </a:p>
        </p:txBody>
      </p:sp>
      <p:sp>
        <p:nvSpPr>
          <p:cNvPr id="190" name="Google Shape;190;p24"/>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pic>
        <p:nvPicPr>
          <p:cNvPr id="191" name="Google Shape;191;p24"/>
          <p:cNvPicPr preferRelativeResize="0"/>
          <p:nvPr/>
        </p:nvPicPr>
        <p:blipFill>
          <a:blip r:embed="rId3">
            <a:alphaModFix/>
          </a:blip>
          <a:stretch>
            <a:fillRect/>
          </a:stretch>
        </p:blipFill>
        <p:spPr>
          <a:xfrm>
            <a:off x="1982300" y="2269200"/>
            <a:ext cx="5010249" cy="2376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Matrix Factorization</a:t>
            </a:r>
            <a:endParaRPr/>
          </a:p>
        </p:txBody>
      </p:sp>
      <p:sp>
        <p:nvSpPr>
          <p:cNvPr id="197" name="Google Shape;197;p25"/>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endParaRPr/>
          </a:p>
        </p:txBody>
      </p:sp>
      <p:pic>
        <p:nvPicPr>
          <p:cNvPr id="198" name="Google Shape;198;p25"/>
          <p:cNvPicPr preferRelativeResize="0"/>
          <p:nvPr/>
        </p:nvPicPr>
        <p:blipFill>
          <a:blip r:embed="rId3">
            <a:alphaModFix/>
          </a:blip>
          <a:stretch>
            <a:fillRect/>
          </a:stretch>
        </p:blipFill>
        <p:spPr>
          <a:xfrm>
            <a:off x="457200" y="1699075"/>
            <a:ext cx="5061399" cy="2223425"/>
          </a:xfrm>
          <a:prstGeom prst="rect">
            <a:avLst/>
          </a:prstGeom>
          <a:noFill/>
          <a:ln>
            <a:noFill/>
          </a:ln>
        </p:spPr>
      </p:pic>
      <p:sp>
        <p:nvSpPr>
          <p:cNvPr id="199" name="Google Shape;199;p25"/>
          <p:cNvSpPr txBox="1"/>
          <p:nvPr/>
        </p:nvSpPr>
        <p:spPr>
          <a:xfrm>
            <a:off x="5717400" y="1628850"/>
            <a:ext cx="3165000" cy="2997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FFFFFF"/>
              </a:buClr>
              <a:buSzPts val="2200"/>
              <a:buFont typeface="Sniglet"/>
              <a:buChar char="●"/>
            </a:pPr>
            <a:r>
              <a:rPr lang="en" sz="2200">
                <a:solidFill>
                  <a:srgbClr val="FFFFFF"/>
                </a:solidFill>
                <a:latin typeface="Sniglet"/>
                <a:ea typeface="Sniglet"/>
                <a:cs typeface="Sniglet"/>
                <a:sym typeface="Sniglet"/>
              </a:rPr>
              <a:t>Decompose Rating Matrix R (M* N) into P(M*K) and Q(N*K)</a:t>
            </a:r>
            <a:endParaRPr sz="2200">
              <a:solidFill>
                <a:srgbClr val="FFFFFF"/>
              </a:solidFill>
              <a:latin typeface="Sniglet"/>
              <a:ea typeface="Sniglet"/>
              <a:cs typeface="Sniglet"/>
              <a:sym typeface="Sniglet"/>
            </a:endParaRPr>
          </a:p>
          <a:p>
            <a:pPr indent="-368300" lvl="0" marL="457200" rtl="0" algn="l">
              <a:spcBef>
                <a:spcPts val="0"/>
              </a:spcBef>
              <a:spcAft>
                <a:spcPts val="0"/>
              </a:spcAft>
              <a:buClr>
                <a:srgbClr val="FFFFFF"/>
              </a:buClr>
              <a:buSzPts val="2200"/>
              <a:buFont typeface="Sniglet"/>
              <a:buChar char="●"/>
            </a:pPr>
            <a:r>
              <a:rPr lang="en" sz="2200">
                <a:solidFill>
                  <a:srgbClr val="FFFFFF"/>
                </a:solidFill>
                <a:latin typeface="Sniglet"/>
                <a:ea typeface="Sniglet"/>
                <a:cs typeface="Sniglet"/>
                <a:sym typeface="Sniglet"/>
              </a:rPr>
              <a:t>M is number of user</a:t>
            </a:r>
            <a:endParaRPr sz="2200">
              <a:solidFill>
                <a:srgbClr val="FFFFFF"/>
              </a:solidFill>
              <a:latin typeface="Sniglet"/>
              <a:ea typeface="Sniglet"/>
              <a:cs typeface="Sniglet"/>
              <a:sym typeface="Sniglet"/>
            </a:endParaRPr>
          </a:p>
          <a:p>
            <a:pPr indent="-368300" lvl="0" marL="457200" rtl="0" algn="l">
              <a:spcBef>
                <a:spcPts val="0"/>
              </a:spcBef>
              <a:spcAft>
                <a:spcPts val="0"/>
              </a:spcAft>
              <a:buClr>
                <a:srgbClr val="FFFFFF"/>
              </a:buClr>
              <a:buSzPts val="2200"/>
              <a:buFont typeface="Sniglet"/>
              <a:buChar char="●"/>
            </a:pPr>
            <a:r>
              <a:rPr lang="en" sz="2200">
                <a:solidFill>
                  <a:srgbClr val="FFFFFF"/>
                </a:solidFill>
                <a:latin typeface="Sniglet"/>
                <a:ea typeface="Sniglet"/>
                <a:cs typeface="Sniglet"/>
                <a:sym typeface="Sniglet"/>
              </a:rPr>
              <a:t>N is number of movies.</a:t>
            </a:r>
            <a:endParaRPr sz="2200">
              <a:solidFill>
                <a:srgbClr val="FFFFFF"/>
              </a:solidFill>
              <a:latin typeface="Sniglet"/>
              <a:ea typeface="Sniglet"/>
              <a:cs typeface="Sniglet"/>
              <a:sym typeface="Sniglet"/>
            </a:endParaRPr>
          </a:p>
          <a:p>
            <a:pPr indent="-368300" lvl="0" marL="457200" rtl="0" algn="l">
              <a:spcBef>
                <a:spcPts val="0"/>
              </a:spcBef>
              <a:spcAft>
                <a:spcPts val="0"/>
              </a:spcAft>
              <a:buClr>
                <a:srgbClr val="FFFFFF"/>
              </a:buClr>
              <a:buSzPts val="2200"/>
              <a:buFont typeface="Sniglet"/>
              <a:buChar char="●"/>
            </a:pPr>
            <a:r>
              <a:rPr lang="en" sz="2200">
                <a:solidFill>
                  <a:srgbClr val="FFFFFF"/>
                </a:solidFill>
                <a:latin typeface="Sniglet"/>
                <a:ea typeface="Sniglet"/>
                <a:cs typeface="Sniglet"/>
                <a:sym typeface="Sniglet"/>
              </a:rPr>
              <a:t>K is total latent features.</a:t>
            </a:r>
            <a:endParaRPr sz="2200">
              <a:solidFill>
                <a:srgbClr val="FFFFFF"/>
              </a:solidFill>
              <a:latin typeface="Sniglet"/>
              <a:ea typeface="Sniglet"/>
              <a:cs typeface="Sniglet"/>
              <a:sym typeface="Snigle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Matrix Factorization</a:t>
            </a:r>
            <a:endParaRPr/>
          </a:p>
        </p:txBody>
      </p:sp>
      <p:sp>
        <p:nvSpPr>
          <p:cNvPr id="205" name="Google Shape;205;p26"/>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Properties: </a:t>
            </a:r>
            <a:endParaRPr/>
          </a:p>
          <a:p>
            <a:pPr indent="-355600" lvl="0" marL="457200" rtl="0" algn="l">
              <a:lnSpc>
                <a:spcPct val="115000"/>
              </a:lnSpc>
              <a:spcBef>
                <a:spcPts val="0"/>
              </a:spcBef>
              <a:spcAft>
                <a:spcPts val="0"/>
              </a:spcAft>
              <a:buSzPts val="2000"/>
              <a:buChar char="●"/>
            </a:pPr>
            <a:r>
              <a:rPr lang="en"/>
              <a:t>Rij contains the rating for user i of object j </a:t>
            </a:r>
            <a:endParaRPr/>
          </a:p>
          <a:p>
            <a:pPr indent="-355600" lvl="0" marL="457200" rtl="0" algn="l">
              <a:lnSpc>
                <a:spcPct val="115000"/>
              </a:lnSpc>
              <a:spcBef>
                <a:spcPts val="0"/>
              </a:spcBef>
              <a:spcAft>
                <a:spcPts val="0"/>
              </a:spcAft>
              <a:buSzPts val="2000"/>
              <a:buChar char="●"/>
            </a:pPr>
            <a:r>
              <a:rPr lang="en"/>
              <a:t>Most of the value of R is missing (90% )</a:t>
            </a:r>
            <a:endParaRPr/>
          </a:p>
          <a:p>
            <a:pPr indent="-355600" lvl="0" marL="457200" rtl="0" algn="l">
              <a:lnSpc>
                <a:spcPct val="115000"/>
              </a:lnSpc>
              <a:spcBef>
                <a:spcPts val="0"/>
              </a:spcBef>
              <a:spcAft>
                <a:spcPts val="0"/>
              </a:spcAft>
              <a:buSzPts val="2000"/>
              <a:buChar char="●"/>
            </a:pPr>
            <a:r>
              <a:rPr lang="en"/>
              <a:t>R is a Lower Rank matrix, for example, movie (column) Nj and Nk might look similar.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Common MF Method</a:t>
            </a:r>
            <a:endParaRPr/>
          </a:p>
        </p:txBody>
      </p:sp>
      <p:sp>
        <p:nvSpPr>
          <p:cNvPr id="211" name="Google Shape;211;p27"/>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Singular Value Decomposition (SVD)</a:t>
            </a:r>
            <a:endParaRPr/>
          </a:p>
          <a:p>
            <a:pPr indent="-355600" lvl="0" marL="457200" rtl="0" algn="l">
              <a:spcBef>
                <a:spcPts val="600"/>
              </a:spcBef>
              <a:spcAft>
                <a:spcPts val="0"/>
              </a:spcAft>
              <a:buSzPts val="2000"/>
              <a:buChar char="●"/>
            </a:pPr>
            <a:r>
              <a:rPr lang="en">
                <a:solidFill>
                  <a:schemeClr val="lt1"/>
                </a:solidFill>
              </a:rPr>
              <a:t>FunkSVD</a:t>
            </a:r>
            <a:endParaRPr>
              <a:solidFill>
                <a:schemeClr val="lt1"/>
              </a:solidFill>
            </a:endParaRPr>
          </a:p>
          <a:p>
            <a:pPr indent="-355600" lvl="1" marL="914400" rtl="0" algn="l">
              <a:spcBef>
                <a:spcPts val="0"/>
              </a:spcBef>
              <a:spcAft>
                <a:spcPts val="0"/>
              </a:spcAft>
              <a:buClr>
                <a:schemeClr val="lt1"/>
              </a:buClr>
              <a:buSzPts val="2000"/>
              <a:buChar char="○"/>
            </a:pPr>
            <a:r>
              <a:rPr lang="en"/>
              <a:t>: </a:t>
            </a:r>
            <a:endParaRPr/>
          </a:p>
          <a:p>
            <a:pPr indent="-355600" lvl="0" marL="457200" rtl="0" algn="l">
              <a:spcBef>
                <a:spcPts val="0"/>
              </a:spcBef>
              <a:spcAft>
                <a:spcPts val="0"/>
              </a:spcAft>
              <a:buSzPts val="2000"/>
              <a:buChar char="●"/>
            </a:pPr>
            <a:r>
              <a:rPr lang="en"/>
              <a:t>Probabilistic</a:t>
            </a:r>
            <a:r>
              <a:rPr lang="en"/>
              <a:t> Matrix Factorization (PMF)</a:t>
            </a:r>
            <a:endParaRPr/>
          </a:p>
          <a:p>
            <a:pPr indent="-355600" lvl="0" marL="457200" rtl="0" algn="l">
              <a:spcBef>
                <a:spcPts val="0"/>
              </a:spcBef>
              <a:spcAft>
                <a:spcPts val="0"/>
              </a:spcAft>
              <a:buSzPts val="2000"/>
              <a:buChar char="●"/>
            </a:pPr>
            <a:r>
              <a:rPr lang="en"/>
              <a:t>Non-negative </a:t>
            </a:r>
            <a:r>
              <a:rPr lang="en">
                <a:solidFill>
                  <a:schemeClr val="lt1"/>
                </a:solidFill>
              </a:rPr>
              <a:t>Matrix Factorization (NMF)</a:t>
            </a:r>
            <a:endParaRPr/>
          </a:p>
          <a:p>
            <a:pPr indent="0" lvl="0" marL="0" rtl="0" algn="l">
              <a:spcBef>
                <a:spcPts val="600"/>
              </a:spcBef>
              <a:spcAft>
                <a:spcPts val="0"/>
              </a:spcAft>
              <a:buNone/>
            </a:pPr>
            <a:r>
              <a:t/>
            </a:r>
            <a:endParaRPr/>
          </a:p>
        </p:txBody>
      </p:sp>
      <p:pic>
        <p:nvPicPr>
          <p:cNvPr descr="&#10;\min _{q^{*}, p^{*}} \sum_{(u, i) \in \mathcal{K}}\left(r_{u i}-q_{i}^{T} p_{u}\right)^{2}&#10;" id="212" name="Google Shape;212;p27" title="MathEquation,#ffffff"/>
          <p:cNvPicPr preferRelativeResize="0"/>
          <p:nvPr/>
        </p:nvPicPr>
        <p:blipFill>
          <a:blip r:embed="rId3">
            <a:alphaModFix/>
          </a:blip>
          <a:stretch>
            <a:fillRect/>
          </a:stretch>
        </p:blipFill>
        <p:spPr>
          <a:xfrm>
            <a:off x="1258050" y="2358875"/>
            <a:ext cx="2999926" cy="38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a:t>Disadvantage : </a:t>
            </a:r>
            <a:endParaRPr b="1" cap="none"/>
          </a:p>
        </p:txBody>
      </p:sp>
      <p:sp>
        <p:nvSpPr>
          <p:cNvPr id="218" name="Google Shape;218;p28"/>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Cold start : we must have enough data in the system to find match</a:t>
            </a:r>
            <a:endParaRPr/>
          </a:p>
          <a:p>
            <a:pPr indent="-355600" lvl="0" marL="457200" rtl="0" algn="l">
              <a:lnSpc>
                <a:spcPct val="100000"/>
              </a:lnSpc>
              <a:spcBef>
                <a:spcPts val="600"/>
              </a:spcBef>
              <a:spcAft>
                <a:spcPts val="0"/>
              </a:spcAft>
              <a:buSzPts val="2000"/>
              <a:buChar char="✘"/>
            </a:pPr>
            <a:r>
              <a:rPr lang="en"/>
              <a:t>Sparsity : most of the user do not rate most of items and hence the user-item rating matrix is “sparse”,therefore the probability of finding a set of users with significant similar rating is usually low.</a:t>
            </a:r>
            <a:endParaRPr/>
          </a:p>
          <a:p>
            <a:pPr indent="-355600" lvl="0" marL="457200" rtl="0" algn="l">
              <a:lnSpc>
                <a:spcPct val="100000"/>
              </a:lnSpc>
              <a:spcBef>
                <a:spcPts val="600"/>
              </a:spcBef>
              <a:spcAft>
                <a:spcPts val="0"/>
              </a:spcAft>
              <a:buSzPts val="2000"/>
              <a:buChar char="✘"/>
            </a:pPr>
            <a:r>
              <a:rPr lang="en"/>
              <a:t>First rater : can not recommend an item that has not been previously rated.</a:t>
            </a:r>
            <a:endParaRPr/>
          </a:p>
        </p:txBody>
      </p:sp>
      <p:sp>
        <p:nvSpPr>
          <p:cNvPr id="219" name="Google Shape;219;p28"/>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8"/>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8"/>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222" name="Google Shape;222;p28"/>
          <p:cNvGrpSpPr/>
          <p:nvPr/>
        </p:nvGrpSpPr>
        <p:grpSpPr>
          <a:xfrm>
            <a:off x="8091177" y="0"/>
            <a:ext cx="1052813" cy="1070850"/>
            <a:chOff x="898852" y="649900"/>
            <a:chExt cx="1052813" cy="1070850"/>
          </a:xfrm>
        </p:grpSpPr>
        <p:sp>
          <p:nvSpPr>
            <p:cNvPr id="223" name="Google Shape;223;p28"/>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8"/>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8"/>
            <p:cNvSpPr/>
            <p:nvPr/>
          </p:nvSpPr>
          <p:spPr>
            <a:xfrm rot="8450347">
              <a:off x="974915" y="1163076"/>
              <a:ext cx="859830" cy="6290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8"/>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227" name="Google Shape;227;p28"/>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228" name="Google Shape;228;p28"/>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sp>
          <p:nvSpPr>
            <p:cNvPr id="229" name="Google Shape;229;p28"/>
            <p:cNvSpPr txBox="1"/>
            <p:nvPr/>
          </p:nvSpPr>
          <p:spPr>
            <a:xfrm>
              <a:off x="928417"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D</a:t>
              </a:r>
              <a:endParaRPr b="0" i="0" sz="2600" u="none" cap="none" strike="noStrike">
                <a:solidFill>
                  <a:srgbClr val="FFFFFF"/>
                </a:solidFill>
                <a:latin typeface="Walter Turncoat"/>
                <a:ea typeface="Walter Turncoat"/>
                <a:cs typeface="Walter Turncoat"/>
                <a:sym typeface="Walter Turncoat"/>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253075" y="388375"/>
            <a:ext cx="91560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35" name="Google Shape;235;p29"/>
          <p:cNvSpPr txBox="1"/>
          <p:nvPr>
            <p:ph idx="1" type="body"/>
          </p:nvPr>
        </p:nvSpPr>
        <p:spPr>
          <a:xfrm>
            <a:off x="457200" y="1000675"/>
            <a:ext cx="8229600" cy="306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rgbClr val="B7B7B7"/>
                </a:solidFill>
                <a:hlinkClick r:id="rId3"/>
              </a:rPr>
              <a:t>https://zhuanlan.zhihu.com/p/35262187</a:t>
            </a:r>
            <a:endParaRPr>
              <a:solidFill>
                <a:srgbClr val="B7B7B7"/>
              </a:solidFill>
            </a:endParaRPr>
          </a:p>
          <a:p>
            <a:pPr indent="0" lvl="0" marL="0" rtl="0" algn="l">
              <a:spcBef>
                <a:spcPts val="600"/>
              </a:spcBef>
              <a:spcAft>
                <a:spcPts val="0"/>
              </a:spcAft>
              <a:buNone/>
            </a:pPr>
            <a:r>
              <a:t/>
            </a:r>
            <a:endParaRPr>
              <a:solidFill>
                <a:srgbClr val="B7B7B7"/>
              </a:solidFill>
            </a:endParaRPr>
          </a:p>
          <a:p>
            <a:pPr indent="0" lvl="0" marL="0" rtl="0" algn="l">
              <a:spcBef>
                <a:spcPts val="600"/>
              </a:spcBef>
              <a:spcAft>
                <a:spcPts val="0"/>
              </a:spcAft>
              <a:buNone/>
            </a:pPr>
            <a:r>
              <a:rPr lang="en" u="sng">
                <a:solidFill>
                  <a:srgbClr val="B7B7B7"/>
                </a:solidFill>
                <a:hlinkClick r:id="rId4"/>
              </a:rPr>
              <a:t>https://realpython.com/build-recommendation-engine-collaborative-filtering/#:~:text=Collaborative%20filtering%20is%20a%20technique,similar%20to%20a%20particular%20user</a:t>
            </a:r>
            <a:endParaRPr>
              <a:solidFill>
                <a:srgbClr val="B7B7B7"/>
              </a:solidFill>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cap="none"/>
              <a:t>WHAT IS COLLABORATIVE FILTERING?</a:t>
            </a:r>
            <a:endParaRPr/>
          </a:p>
        </p:txBody>
      </p:sp>
      <p:sp>
        <p:nvSpPr>
          <p:cNvPr id="79" name="Google Shape;79;p16"/>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0" lvl="0" marL="101600" rtl="0" algn="l">
              <a:lnSpc>
                <a:spcPct val="100000"/>
              </a:lnSpc>
              <a:spcBef>
                <a:spcPts val="600"/>
              </a:spcBef>
              <a:spcAft>
                <a:spcPts val="0"/>
              </a:spcAft>
              <a:buSzPts val="2000"/>
              <a:buNone/>
            </a:pPr>
            <a:r>
              <a:rPr lang="en"/>
              <a:t>Collaborative filtering filters information by using the interactions and data collected by the system from other users. It's based on the idea that people who agreed in their evaluation of certain items are likely to agree again in the future</a:t>
            </a:r>
            <a:endParaRPr/>
          </a:p>
        </p:txBody>
      </p:sp>
      <p:sp>
        <p:nvSpPr>
          <p:cNvPr id="80" name="Google Shape;80;p16"/>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6"/>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83" name="Google Shape;83;p16"/>
          <p:cNvGrpSpPr/>
          <p:nvPr/>
        </p:nvGrpSpPr>
        <p:grpSpPr>
          <a:xfrm>
            <a:off x="8091177" y="0"/>
            <a:ext cx="1052813" cy="1070850"/>
            <a:chOff x="898852" y="649900"/>
            <a:chExt cx="1052813" cy="1070850"/>
          </a:xfrm>
        </p:grpSpPr>
        <p:sp>
          <p:nvSpPr>
            <p:cNvPr id="84" name="Google Shape;84;p16"/>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6"/>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6"/>
            <p:cNvSpPr/>
            <p:nvPr/>
          </p:nvSpPr>
          <p:spPr>
            <a:xfrm rot="8450347">
              <a:off x="974915" y="1163076"/>
              <a:ext cx="859830" cy="6290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6"/>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88" name="Google Shape;88;p16"/>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89" name="Google Shape;89;p16"/>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sp>
          <p:nvSpPr>
            <p:cNvPr id="90" name="Google Shape;90;p16"/>
            <p:cNvSpPr txBox="1"/>
            <p:nvPr/>
          </p:nvSpPr>
          <p:spPr>
            <a:xfrm>
              <a:off x="928417"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D</a:t>
              </a:r>
              <a:endParaRPr b="0" i="0" sz="2600" u="none" cap="none" strike="noStrike">
                <a:solidFill>
                  <a:srgbClr val="FFFFFF"/>
                </a:solidFill>
                <a:latin typeface="Walter Turncoat"/>
                <a:ea typeface="Walter Turncoat"/>
                <a:cs typeface="Walter Turncoat"/>
                <a:sym typeface="Walter Turncoa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cap="none"/>
              <a:t>EXAMPLE</a:t>
            </a:r>
            <a:endParaRPr b="1" cap="none"/>
          </a:p>
        </p:txBody>
      </p:sp>
      <p:pic>
        <p:nvPicPr>
          <p:cNvPr id="96" name="Google Shape;96;p17"/>
          <p:cNvPicPr preferRelativeResize="0"/>
          <p:nvPr/>
        </p:nvPicPr>
        <p:blipFill rotWithShape="1">
          <a:blip r:embed="rId3">
            <a:alphaModFix/>
          </a:blip>
          <a:srcRect b="0" l="0" r="0" t="0"/>
          <a:stretch/>
        </p:blipFill>
        <p:spPr>
          <a:xfrm>
            <a:off x="457200" y="1655657"/>
            <a:ext cx="8246409" cy="2264448"/>
          </a:xfrm>
          <a:prstGeom prst="rect">
            <a:avLst/>
          </a:prstGeom>
          <a:noFill/>
          <a:ln>
            <a:noFill/>
          </a:ln>
        </p:spPr>
      </p:pic>
      <p:sp>
        <p:nvSpPr>
          <p:cNvPr id="97" name="Google Shape;97;p17"/>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0" lvl="0" marL="101600" rtl="0" algn="l">
              <a:lnSpc>
                <a:spcPct val="100000"/>
              </a:lnSpc>
              <a:spcBef>
                <a:spcPts val="600"/>
              </a:spcBef>
              <a:spcAft>
                <a:spcPts val="0"/>
              </a:spcAft>
              <a:buSzPts val="2000"/>
              <a:buNone/>
            </a:pPr>
            <a:r>
              <a:t/>
            </a:r>
            <a:endParaRPr/>
          </a:p>
        </p:txBody>
      </p:sp>
      <p:sp>
        <p:nvSpPr>
          <p:cNvPr id="98" name="Google Shape;98;p17"/>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7"/>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7"/>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101" name="Google Shape;101;p17"/>
          <p:cNvGrpSpPr/>
          <p:nvPr/>
        </p:nvGrpSpPr>
        <p:grpSpPr>
          <a:xfrm>
            <a:off x="8091177" y="0"/>
            <a:ext cx="1052813" cy="1070850"/>
            <a:chOff x="898852" y="649900"/>
            <a:chExt cx="1052813" cy="1070850"/>
          </a:xfrm>
        </p:grpSpPr>
        <p:sp>
          <p:nvSpPr>
            <p:cNvPr id="102" name="Google Shape;102;p17"/>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7"/>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7"/>
            <p:cNvSpPr/>
            <p:nvPr/>
          </p:nvSpPr>
          <p:spPr>
            <a:xfrm rot="8450347">
              <a:off x="974915" y="1163076"/>
              <a:ext cx="859830" cy="6290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7"/>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106" name="Google Shape;106;p17"/>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107" name="Google Shape;107;p17"/>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sp>
          <p:nvSpPr>
            <p:cNvPr id="108" name="Google Shape;108;p17"/>
            <p:cNvSpPr txBox="1"/>
            <p:nvPr/>
          </p:nvSpPr>
          <p:spPr>
            <a:xfrm>
              <a:off x="928417"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D</a:t>
              </a:r>
              <a:endParaRPr b="0" i="0" sz="2600" u="none" cap="none" strike="noStrike">
                <a:solidFill>
                  <a:srgbClr val="FFFFFF"/>
                </a:solidFill>
                <a:latin typeface="Walter Turncoat"/>
                <a:ea typeface="Walter Turncoat"/>
                <a:cs typeface="Walter Turncoat"/>
                <a:sym typeface="Walter Turncoa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cap="none"/>
              <a:t>WHAT IS </a:t>
            </a:r>
            <a:r>
              <a:rPr b="1" lang="en" cap="none"/>
              <a:t>COLLABORATIVE FILTERING</a:t>
            </a:r>
            <a:r>
              <a:rPr b="1" lang="en" cap="none"/>
              <a:t>?</a:t>
            </a:r>
            <a:r>
              <a:rPr b="1" lang="en"/>
              <a:t> </a:t>
            </a:r>
            <a:endParaRPr b="1" cap="none"/>
          </a:p>
        </p:txBody>
      </p:sp>
      <p:sp>
        <p:nvSpPr>
          <p:cNvPr id="114" name="Google Shape;114;p18"/>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The first step is to find similar users or items. </a:t>
            </a:r>
            <a:endParaRPr/>
          </a:p>
          <a:p>
            <a:pPr indent="-355600" lvl="0" marL="457200" rtl="0" algn="l">
              <a:lnSpc>
                <a:spcPct val="100000"/>
              </a:lnSpc>
              <a:spcBef>
                <a:spcPts val="600"/>
              </a:spcBef>
              <a:spcAft>
                <a:spcPts val="0"/>
              </a:spcAft>
              <a:buSzPts val="2000"/>
              <a:buChar char="✘"/>
            </a:pPr>
            <a:r>
              <a:rPr lang="en"/>
              <a:t>The second step is to predict the ratings of the items that are not yet rated by a user</a:t>
            </a:r>
            <a:endParaRPr/>
          </a:p>
        </p:txBody>
      </p:sp>
      <p:sp>
        <p:nvSpPr>
          <p:cNvPr id="115" name="Google Shape;115;p18"/>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118" name="Google Shape;118;p18"/>
          <p:cNvGrpSpPr/>
          <p:nvPr/>
        </p:nvGrpSpPr>
        <p:grpSpPr>
          <a:xfrm>
            <a:off x="8091177" y="0"/>
            <a:ext cx="1052813" cy="1070850"/>
            <a:chOff x="898852" y="649900"/>
            <a:chExt cx="1052813" cy="1070850"/>
          </a:xfrm>
        </p:grpSpPr>
        <p:sp>
          <p:nvSpPr>
            <p:cNvPr id="119" name="Google Shape;119;p18"/>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8"/>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rot="8450347">
              <a:off x="974915" y="1163076"/>
              <a:ext cx="859830" cy="6290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8"/>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123" name="Google Shape;123;p18"/>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124" name="Google Shape;124;p18"/>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sp>
          <p:nvSpPr>
            <p:cNvPr id="125" name="Google Shape;125;p18"/>
            <p:cNvSpPr txBox="1"/>
            <p:nvPr/>
          </p:nvSpPr>
          <p:spPr>
            <a:xfrm>
              <a:off x="928417"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D</a:t>
              </a:r>
              <a:endParaRPr b="0" i="0" sz="2600" u="none" cap="none" strike="noStrike">
                <a:solidFill>
                  <a:srgbClr val="FFFFFF"/>
                </a:solidFill>
                <a:latin typeface="Walter Turncoat"/>
                <a:ea typeface="Walter Turncoat"/>
                <a:cs typeface="Walter Turncoat"/>
                <a:sym typeface="Walter Turncoa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a:t>two classes of  Collaborative Filtering: </a:t>
            </a:r>
            <a:endParaRPr b="1" cap="none"/>
          </a:p>
        </p:txBody>
      </p:sp>
      <p:sp>
        <p:nvSpPr>
          <p:cNvPr id="131" name="Google Shape;131;p19"/>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User-based (rating prediction)</a:t>
            </a:r>
            <a:endParaRPr/>
          </a:p>
          <a:p>
            <a:pPr indent="0" lvl="0" marL="457200" rtl="0" algn="l">
              <a:lnSpc>
                <a:spcPct val="100000"/>
              </a:lnSpc>
              <a:spcBef>
                <a:spcPts val="600"/>
              </a:spcBef>
              <a:spcAft>
                <a:spcPts val="0"/>
              </a:spcAft>
              <a:buNone/>
            </a:pPr>
            <a:r>
              <a:rPr lang="en"/>
              <a:t>measures the similarity between target users and other users.</a:t>
            </a:r>
            <a:endParaRPr/>
          </a:p>
          <a:p>
            <a:pPr indent="-355600" lvl="0" marL="457200" rtl="0" algn="l">
              <a:lnSpc>
                <a:spcPct val="100000"/>
              </a:lnSpc>
              <a:spcBef>
                <a:spcPts val="600"/>
              </a:spcBef>
              <a:spcAft>
                <a:spcPts val="0"/>
              </a:spcAft>
              <a:buSzPts val="2000"/>
              <a:buChar char="✘"/>
            </a:pPr>
            <a:r>
              <a:rPr lang="en"/>
              <a:t>Item-based (item recommendation /  Top N)</a:t>
            </a:r>
            <a:endParaRPr/>
          </a:p>
          <a:p>
            <a:pPr indent="0" lvl="0" marL="457200" rtl="0" algn="l">
              <a:lnSpc>
                <a:spcPct val="100000"/>
              </a:lnSpc>
              <a:spcBef>
                <a:spcPts val="600"/>
              </a:spcBef>
              <a:spcAft>
                <a:spcPts val="0"/>
              </a:spcAft>
              <a:buNone/>
            </a:pPr>
            <a:r>
              <a:rPr lang="en"/>
              <a:t>measures the similarity between the items that target users rate or interact with and other items.</a:t>
            </a:r>
            <a:endParaRPr/>
          </a:p>
        </p:txBody>
      </p:sp>
      <p:sp>
        <p:nvSpPr>
          <p:cNvPr id="132" name="Google Shape;132;p19"/>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9"/>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9"/>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135" name="Google Shape;135;p19"/>
          <p:cNvGrpSpPr/>
          <p:nvPr/>
        </p:nvGrpSpPr>
        <p:grpSpPr>
          <a:xfrm>
            <a:off x="8091177" y="0"/>
            <a:ext cx="1052813" cy="1070850"/>
            <a:chOff x="898852" y="649900"/>
            <a:chExt cx="1052813" cy="1070850"/>
          </a:xfrm>
        </p:grpSpPr>
        <p:sp>
          <p:nvSpPr>
            <p:cNvPr id="136" name="Google Shape;136;p19"/>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9"/>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9"/>
            <p:cNvSpPr/>
            <p:nvPr/>
          </p:nvSpPr>
          <p:spPr>
            <a:xfrm rot="8450347">
              <a:off x="974915" y="1163076"/>
              <a:ext cx="859830" cy="6290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9"/>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140" name="Google Shape;140;p19"/>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141" name="Google Shape;141;p19"/>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sp>
          <p:nvSpPr>
            <p:cNvPr id="142" name="Google Shape;142;p19"/>
            <p:cNvSpPr txBox="1"/>
            <p:nvPr/>
          </p:nvSpPr>
          <p:spPr>
            <a:xfrm>
              <a:off x="928417"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D</a:t>
              </a:r>
              <a:endParaRPr b="0" i="0" sz="2600" u="none" cap="none" strike="noStrike">
                <a:solidFill>
                  <a:srgbClr val="FFFFFF"/>
                </a:solidFill>
                <a:latin typeface="Walter Turncoat"/>
                <a:ea typeface="Walter Turncoat"/>
                <a:cs typeface="Walter Turncoat"/>
                <a:sym typeface="Walter Turncoa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1" lang="en"/>
              <a:t>How to measure similarity: </a:t>
            </a:r>
            <a:endParaRPr b="1" cap="none"/>
          </a:p>
        </p:txBody>
      </p:sp>
      <p:sp>
        <p:nvSpPr>
          <p:cNvPr id="148" name="Google Shape;148;p20"/>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Pearson similarity</a:t>
            </a:r>
            <a:endParaRPr/>
          </a:p>
          <a:p>
            <a:pPr indent="-355600" lvl="0" marL="457200" rtl="0" algn="l">
              <a:lnSpc>
                <a:spcPct val="100000"/>
              </a:lnSpc>
              <a:spcBef>
                <a:spcPts val="600"/>
              </a:spcBef>
              <a:spcAft>
                <a:spcPts val="0"/>
              </a:spcAft>
              <a:buSzPts val="2000"/>
              <a:buChar char="✘"/>
            </a:pPr>
            <a:r>
              <a:rPr lang="en"/>
              <a:t>Jaccard similarity</a:t>
            </a:r>
            <a:endParaRPr/>
          </a:p>
          <a:p>
            <a:pPr indent="-355600" lvl="0" marL="457200" rtl="0" algn="l">
              <a:lnSpc>
                <a:spcPct val="100000"/>
              </a:lnSpc>
              <a:spcBef>
                <a:spcPts val="600"/>
              </a:spcBef>
              <a:spcAft>
                <a:spcPts val="0"/>
              </a:spcAft>
              <a:buSzPts val="2000"/>
              <a:buChar char="✘"/>
            </a:pPr>
            <a:r>
              <a:rPr lang="en"/>
              <a:t>Spearman rank correlation</a:t>
            </a:r>
            <a:endParaRPr/>
          </a:p>
          <a:p>
            <a:pPr indent="-355600" lvl="0" marL="457200" rtl="0" algn="l">
              <a:lnSpc>
                <a:spcPct val="100000"/>
              </a:lnSpc>
              <a:spcBef>
                <a:spcPts val="600"/>
              </a:spcBef>
              <a:spcAft>
                <a:spcPts val="0"/>
              </a:spcAft>
              <a:buSzPts val="2000"/>
              <a:buChar char="✘"/>
            </a:pPr>
            <a:r>
              <a:rPr lang="en"/>
              <a:t>Mean squared differences</a:t>
            </a:r>
            <a:endParaRPr/>
          </a:p>
          <a:p>
            <a:pPr indent="-355600" lvl="0" marL="457200" rtl="0" algn="l">
              <a:lnSpc>
                <a:spcPct val="100000"/>
              </a:lnSpc>
              <a:spcBef>
                <a:spcPts val="600"/>
              </a:spcBef>
              <a:spcAft>
                <a:spcPts val="0"/>
              </a:spcAft>
              <a:buSzPts val="2000"/>
              <a:buChar char="✘"/>
            </a:pPr>
            <a:r>
              <a:rPr lang="en"/>
              <a:t>Proximity–impact–popularity similarity</a:t>
            </a:r>
            <a:endParaRPr/>
          </a:p>
          <a:p>
            <a:pPr indent="0" lvl="0" marL="101600" rtl="0" algn="l">
              <a:lnSpc>
                <a:spcPct val="100000"/>
              </a:lnSpc>
              <a:spcBef>
                <a:spcPts val="600"/>
              </a:spcBef>
              <a:spcAft>
                <a:spcPts val="0"/>
              </a:spcAft>
              <a:buSzPts val="2000"/>
              <a:buNone/>
            </a:pPr>
            <a:r>
              <a:t/>
            </a:r>
            <a:endParaRPr/>
          </a:p>
        </p:txBody>
      </p:sp>
      <p:sp>
        <p:nvSpPr>
          <p:cNvPr id="149" name="Google Shape;149;p20"/>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0"/>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0"/>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approaches to measure the accuracy</a:t>
            </a:r>
            <a:r>
              <a:rPr b="1" lang="en"/>
              <a:t>: </a:t>
            </a:r>
            <a:endParaRPr b="1" cap="none"/>
          </a:p>
        </p:txBody>
      </p:sp>
      <p:sp>
        <p:nvSpPr>
          <p:cNvPr id="157" name="Google Shape;157;p21"/>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Root Mean Square Error (RMSE).</a:t>
            </a:r>
            <a:endParaRPr/>
          </a:p>
          <a:p>
            <a:pPr indent="-355600" lvl="0" marL="457200" rtl="0" algn="l">
              <a:lnSpc>
                <a:spcPct val="100000"/>
              </a:lnSpc>
              <a:spcBef>
                <a:spcPts val="600"/>
              </a:spcBef>
              <a:spcAft>
                <a:spcPts val="0"/>
              </a:spcAft>
              <a:buSzPts val="2000"/>
              <a:buChar char="✘"/>
            </a:pPr>
            <a:r>
              <a:rPr lang="en"/>
              <a:t>Mean Absolute Error (MAE): average absolute difference between predicted ratings and actual ratings</a:t>
            </a:r>
            <a:endParaRPr/>
          </a:p>
        </p:txBody>
      </p:sp>
      <p:sp>
        <p:nvSpPr>
          <p:cNvPr id="158" name="Google Shape;158;p21"/>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1"/>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1"/>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matrix factorization?</a:t>
            </a:r>
            <a:endParaRPr/>
          </a:p>
        </p:txBody>
      </p:sp>
      <p:sp>
        <p:nvSpPr>
          <p:cNvPr id="166" name="Google Shape;166;p22"/>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Matrix Factorization is a class of collaborative filtering algorithms used in recommendation system. </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Matrix Factorization algorithm work by decomposing user-item interactive matrix into the product of two lower dimensional rectangle matrix.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100"/>
              <a:buNone/>
            </a:pPr>
            <a:r>
              <a:rPr lang="en">
                <a:solidFill>
                  <a:schemeClr val="lt1"/>
                </a:solidFill>
              </a:rPr>
              <a:t>Matrix Factorization</a:t>
            </a:r>
            <a:r>
              <a:rPr b="1" lang="en"/>
              <a:t> </a:t>
            </a:r>
            <a:endParaRPr b="1" cap="none"/>
          </a:p>
        </p:txBody>
      </p:sp>
      <p:sp>
        <p:nvSpPr>
          <p:cNvPr id="172" name="Google Shape;172;p23"/>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3"/>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3"/>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
              <a:t>‹#›</a:t>
            </a:fld>
            <a:endParaRPr/>
          </a:p>
        </p:txBody>
      </p:sp>
      <p:grpSp>
        <p:nvGrpSpPr>
          <p:cNvPr id="175" name="Google Shape;175;p23"/>
          <p:cNvGrpSpPr/>
          <p:nvPr/>
        </p:nvGrpSpPr>
        <p:grpSpPr>
          <a:xfrm>
            <a:off x="8091177" y="0"/>
            <a:ext cx="1052813" cy="1070850"/>
            <a:chOff x="898852" y="649900"/>
            <a:chExt cx="1052813" cy="1070850"/>
          </a:xfrm>
        </p:grpSpPr>
        <p:sp>
          <p:nvSpPr>
            <p:cNvPr id="176" name="Google Shape;176;p23"/>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3"/>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3"/>
            <p:cNvSpPr/>
            <p:nvPr/>
          </p:nvSpPr>
          <p:spPr>
            <a:xfrm rot="8450347">
              <a:off x="974914" y="1163078"/>
              <a:ext cx="859830" cy="62903"/>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3"/>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180" name="Google Shape;180;p23"/>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181" name="Google Shape;181;p23"/>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sp>
          <p:nvSpPr>
            <p:cNvPr id="182" name="Google Shape;182;p23"/>
            <p:cNvSpPr txBox="1"/>
            <p:nvPr/>
          </p:nvSpPr>
          <p:spPr>
            <a:xfrm>
              <a:off x="928417"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D</a:t>
              </a:r>
              <a:endParaRPr b="0" i="0" sz="2600" u="none" cap="none" strike="noStrike">
                <a:solidFill>
                  <a:srgbClr val="FFFFFF"/>
                </a:solidFill>
                <a:latin typeface="Walter Turncoat"/>
                <a:ea typeface="Walter Turncoat"/>
                <a:cs typeface="Walter Turncoat"/>
                <a:sym typeface="Walter Turncoat"/>
              </a:endParaRPr>
            </a:p>
          </p:txBody>
        </p:sp>
      </p:grpSp>
      <p:pic>
        <p:nvPicPr>
          <p:cNvPr id="183" name="Google Shape;183;p23"/>
          <p:cNvPicPr preferRelativeResize="0"/>
          <p:nvPr/>
        </p:nvPicPr>
        <p:blipFill>
          <a:blip r:embed="rId3">
            <a:alphaModFix/>
          </a:blip>
          <a:stretch>
            <a:fillRect/>
          </a:stretch>
        </p:blipFill>
        <p:spPr>
          <a:xfrm>
            <a:off x="1702400" y="1823900"/>
            <a:ext cx="5667375" cy="2076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