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436" r:id="rId3"/>
    <p:sldId id="411" r:id="rId4"/>
    <p:sldId id="413" r:id="rId6"/>
    <p:sldId id="414" r:id="rId7"/>
    <p:sldId id="415" r:id="rId8"/>
    <p:sldId id="416" r:id="rId9"/>
    <p:sldId id="417" r:id="rId10"/>
    <p:sldId id="418" r:id="rId11"/>
    <p:sldId id="419" r:id="rId12"/>
    <p:sldId id="437" r:id="rId13"/>
    <p:sldId id="422" r:id="rId14"/>
    <p:sldId id="423" r:id="rId15"/>
    <p:sldId id="425" r:id="rId16"/>
    <p:sldId id="438" r:id="rId17"/>
    <p:sldId id="426" r:id="rId18"/>
    <p:sldId id="427" r:id="rId19"/>
    <p:sldId id="428" r:id="rId20"/>
    <p:sldId id="429" r:id="rId21"/>
    <p:sldId id="430" r:id="rId22"/>
    <p:sldId id="431" r:id="rId23"/>
    <p:sldId id="432" r:id="rId24"/>
    <p:sldId id="433" r:id="rId25"/>
    <p:sldId id="434" r:id="rId26"/>
    <p:sldId id="435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novo" initials="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9A8E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7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1" Type="http://schemas.openxmlformats.org/officeDocument/2006/relationships/commentAuthors" Target="commentAuthors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6.xml"/><Relationship Id="rId8" Type="http://schemas.openxmlformats.org/officeDocument/2006/relationships/tags" Target="../tags/tag5.xml"/><Relationship Id="rId7" Type="http://schemas.openxmlformats.org/officeDocument/2006/relationships/tags" Target="../tags/tag4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image" Target="file:///C:\Users\1V994W2\PycharmProjects\PPT_Background_Generation/pic_temp/pic_sup.png" TargetMode="External"/><Relationship Id="rId3" Type="http://schemas.openxmlformats.org/officeDocument/2006/relationships/image" Target="../media/image1.jpeg"/><Relationship Id="rId2" Type="http://schemas.openxmlformats.org/officeDocument/2006/relationships/tags" Target="../tags/tag1.xml"/><Relationship Id="rId12" Type="http://schemas.openxmlformats.org/officeDocument/2006/relationships/tags" Target="../tags/tag9.xml"/><Relationship Id="rId11" Type="http://schemas.openxmlformats.org/officeDocument/2006/relationships/tags" Target="../tags/tag8.xml"/><Relationship Id="rId10" Type="http://schemas.openxmlformats.org/officeDocument/2006/relationships/tags" Target="../tags/tag7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68.xml"/><Relationship Id="rId8" Type="http://schemas.openxmlformats.org/officeDocument/2006/relationships/tags" Target="../tags/tag67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66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65.xml"/><Relationship Id="rId11" Type="http://schemas.openxmlformats.org/officeDocument/2006/relationships/tags" Target="../tags/tag70.xml"/><Relationship Id="rId10" Type="http://schemas.openxmlformats.org/officeDocument/2006/relationships/tags" Target="../tags/tag69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76.xml"/><Relationship Id="rId8" Type="http://schemas.openxmlformats.org/officeDocument/2006/relationships/tags" Target="../tags/tag75.xml"/><Relationship Id="rId7" Type="http://schemas.openxmlformats.org/officeDocument/2006/relationships/tags" Target="../tags/tag74.xml"/><Relationship Id="rId6" Type="http://schemas.openxmlformats.org/officeDocument/2006/relationships/tags" Target="../tags/tag73.xml"/><Relationship Id="rId5" Type="http://schemas.openxmlformats.org/officeDocument/2006/relationships/tags" Target="../tags/tag72.xml"/><Relationship Id="rId4" Type="http://schemas.openxmlformats.org/officeDocument/2006/relationships/image" Target="file:///C:\Users\1V994W2\PycharmProjects\PPT_Background_Generation/pic_temp/pic_sup.png" TargetMode="External"/><Relationship Id="rId3" Type="http://schemas.openxmlformats.org/officeDocument/2006/relationships/image" Target="../media/image1.jpeg"/><Relationship Id="rId2" Type="http://schemas.openxmlformats.org/officeDocument/2006/relationships/tags" Target="../tags/tag71.xml"/><Relationship Id="rId10" Type="http://schemas.openxmlformats.org/officeDocument/2006/relationships/tags" Target="../tags/tag77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81.xml"/><Relationship Id="rId8" Type="http://schemas.openxmlformats.org/officeDocument/2006/relationships/tags" Target="../tags/tag80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79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78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87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86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85.xml"/><Relationship Id="rId2" Type="http://schemas.openxmlformats.org/officeDocument/2006/relationships/tags" Target="../tags/tag84.xml"/><Relationship Id="rId13" Type="http://schemas.openxmlformats.org/officeDocument/2006/relationships/tags" Target="../tags/tag91.xml"/><Relationship Id="rId12" Type="http://schemas.openxmlformats.org/officeDocument/2006/relationships/tags" Target="../tags/tag90.xml"/><Relationship Id="rId11" Type="http://schemas.openxmlformats.org/officeDocument/2006/relationships/tags" Target="../tags/tag89.xml"/><Relationship Id="rId10" Type="http://schemas.openxmlformats.org/officeDocument/2006/relationships/tags" Target="../tags/tag88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97.xml"/><Relationship Id="rId8" Type="http://schemas.openxmlformats.org/officeDocument/2006/relationships/tags" Target="../tags/tag96.xml"/><Relationship Id="rId7" Type="http://schemas.openxmlformats.org/officeDocument/2006/relationships/tags" Target="../tags/tag95.xml"/><Relationship Id="rId6" Type="http://schemas.openxmlformats.org/officeDocument/2006/relationships/tags" Target="../tags/tag94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1" Type="http://schemas.openxmlformats.org/officeDocument/2006/relationships/tags" Target="../tags/tag99.xml"/><Relationship Id="rId10" Type="http://schemas.openxmlformats.org/officeDocument/2006/relationships/tags" Target="../tags/tag98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03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02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01.xml"/><Relationship Id="rId2" Type="http://schemas.openxmlformats.org/officeDocument/2006/relationships/tags" Target="../tags/tag100.xml"/><Relationship Id="rId14" Type="http://schemas.openxmlformats.org/officeDocument/2006/relationships/tags" Target="../tags/tag108.xml"/><Relationship Id="rId13" Type="http://schemas.openxmlformats.org/officeDocument/2006/relationships/tags" Target="../tags/tag107.xml"/><Relationship Id="rId12" Type="http://schemas.openxmlformats.org/officeDocument/2006/relationships/tags" Target="../tags/tag106.xml"/><Relationship Id="rId11" Type="http://schemas.openxmlformats.org/officeDocument/2006/relationships/tags" Target="../tags/tag105.xml"/><Relationship Id="rId10" Type="http://schemas.openxmlformats.org/officeDocument/2006/relationships/tags" Target="../tags/tag104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12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11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10.xml"/><Relationship Id="rId2" Type="http://schemas.openxmlformats.org/officeDocument/2006/relationships/tags" Target="../tags/tag109.xml"/><Relationship Id="rId14" Type="http://schemas.openxmlformats.org/officeDocument/2006/relationships/tags" Target="../tags/tag117.xml"/><Relationship Id="rId13" Type="http://schemas.openxmlformats.org/officeDocument/2006/relationships/tags" Target="../tags/tag116.xml"/><Relationship Id="rId12" Type="http://schemas.openxmlformats.org/officeDocument/2006/relationships/tags" Target="../tags/tag115.xml"/><Relationship Id="rId11" Type="http://schemas.openxmlformats.org/officeDocument/2006/relationships/tags" Target="../tags/tag114.xml"/><Relationship Id="rId10" Type="http://schemas.openxmlformats.org/officeDocument/2006/relationships/tags" Target="../tags/tag113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21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20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19.xml"/><Relationship Id="rId2" Type="http://schemas.openxmlformats.org/officeDocument/2006/relationships/tags" Target="../tags/tag118.xml"/><Relationship Id="rId16" Type="http://schemas.openxmlformats.org/officeDocument/2006/relationships/tags" Target="../tags/tag128.xml"/><Relationship Id="rId15" Type="http://schemas.openxmlformats.org/officeDocument/2006/relationships/tags" Target="../tags/tag127.xml"/><Relationship Id="rId14" Type="http://schemas.openxmlformats.org/officeDocument/2006/relationships/tags" Target="../tags/tag126.xml"/><Relationship Id="rId13" Type="http://schemas.openxmlformats.org/officeDocument/2006/relationships/tags" Target="../tags/tag125.xml"/><Relationship Id="rId12" Type="http://schemas.openxmlformats.org/officeDocument/2006/relationships/tags" Target="../tags/tag124.xml"/><Relationship Id="rId11" Type="http://schemas.openxmlformats.org/officeDocument/2006/relationships/tags" Target="../tags/tag123.xml"/><Relationship Id="rId10" Type="http://schemas.openxmlformats.org/officeDocument/2006/relationships/tags" Target="../tags/tag122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32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7.png"/><Relationship Id="rId6" Type="http://schemas.openxmlformats.org/officeDocument/2006/relationships/tags" Target="../tags/tag131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6.png"/><Relationship Id="rId3" Type="http://schemas.openxmlformats.org/officeDocument/2006/relationships/tags" Target="../tags/tag130.xml"/><Relationship Id="rId2" Type="http://schemas.openxmlformats.org/officeDocument/2006/relationships/tags" Target="../tags/tag129.xml"/><Relationship Id="rId13" Type="http://schemas.openxmlformats.org/officeDocument/2006/relationships/tags" Target="../tags/tag136.xml"/><Relationship Id="rId12" Type="http://schemas.openxmlformats.org/officeDocument/2006/relationships/tags" Target="../tags/tag135.xml"/><Relationship Id="rId11" Type="http://schemas.openxmlformats.org/officeDocument/2006/relationships/tags" Target="../tags/tag134.xml"/><Relationship Id="rId10" Type="http://schemas.openxmlformats.org/officeDocument/2006/relationships/tags" Target="../tags/tag133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13.xml"/><Relationship Id="rId8" Type="http://schemas.openxmlformats.org/officeDocument/2006/relationships/tags" Target="../tags/tag12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11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10.xml"/><Relationship Id="rId12" Type="http://schemas.openxmlformats.org/officeDocument/2006/relationships/tags" Target="../tags/tag16.xml"/><Relationship Id="rId11" Type="http://schemas.openxmlformats.org/officeDocument/2006/relationships/tags" Target="../tags/tag15.xml"/><Relationship Id="rId10" Type="http://schemas.openxmlformats.org/officeDocument/2006/relationships/tags" Target="../tags/tag14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2.xml"/><Relationship Id="rId8" Type="http://schemas.openxmlformats.org/officeDocument/2006/relationships/tags" Target="../tags/tag21.xml"/><Relationship Id="rId7" Type="http://schemas.openxmlformats.org/officeDocument/2006/relationships/tags" Target="../tags/tag20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4" Type="http://schemas.openxmlformats.org/officeDocument/2006/relationships/image" Target="file:///C:\Users\1V994W2\PycharmProjects\PPT_Background_Generation/pic_temp/pic_half_top.png" TargetMode="External"/><Relationship Id="rId3" Type="http://schemas.openxmlformats.org/officeDocument/2006/relationships/image" Target="../media/image4.png"/><Relationship Id="rId2" Type="http://schemas.openxmlformats.org/officeDocument/2006/relationships/tags" Target="../tags/tag17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26.xml"/><Relationship Id="rId8" Type="http://schemas.openxmlformats.org/officeDocument/2006/relationships/tags" Target="../tags/tag25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24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23.xml"/><Relationship Id="rId13" Type="http://schemas.openxmlformats.org/officeDocument/2006/relationships/tags" Target="../tags/tag30.xml"/><Relationship Id="rId12" Type="http://schemas.openxmlformats.org/officeDocument/2006/relationships/tags" Target="../tags/tag29.xml"/><Relationship Id="rId11" Type="http://schemas.openxmlformats.org/officeDocument/2006/relationships/tags" Target="../tags/tag28.xml"/><Relationship Id="rId10" Type="http://schemas.openxmlformats.org/officeDocument/2006/relationships/tags" Target="../tags/tag27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34.xml"/><Relationship Id="rId8" Type="http://schemas.openxmlformats.org/officeDocument/2006/relationships/tags" Target="../tags/tag33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32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31.xml"/><Relationship Id="rId15" Type="http://schemas.openxmlformats.org/officeDocument/2006/relationships/tags" Target="../tags/tag40.xml"/><Relationship Id="rId14" Type="http://schemas.openxmlformats.org/officeDocument/2006/relationships/tags" Target="../tags/tag39.xml"/><Relationship Id="rId13" Type="http://schemas.openxmlformats.org/officeDocument/2006/relationships/tags" Target="../tags/tag38.xml"/><Relationship Id="rId12" Type="http://schemas.openxmlformats.org/officeDocument/2006/relationships/tags" Target="../tags/tag37.xml"/><Relationship Id="rId11" Type="http://schemas.openxmlformats.org/officeDocument/2006/relationships/tags" Target="../tags/tag36.xml"/><Relationship Id="rId10" Type="http://schemas.openxmlformats.org/officeDocument/2006/relationships/tags" Target="../tags/tag35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44.xml"/><Relationship Id="rId8" Type="http://schemas.openxmlformats.org/officeDocument/2006/relationships/tags" Target="../tags/tag43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42.xml"/><Relationship Id="rId4" Type="http://schemas.openxmlformats.org/officeDocument/2006/relationships/image" Target="file:///C:\Users\1V994W2\Documents\Tencent%20Files\574576071\FileRecv\&#25340;&#35013;&#32032;&#26448;\&#20845;&#21313;\\11\subject_holdright_128,92,92_0_staid_full_0.png" TargetMode="External"/><Relationship Id="rId3" Type="http://schemas.openxmlformats.org/officeDocument/2006/relationships/image" Target="../media/image5.png"/><Relationship Id="rId2" Type="http://schemas.openxmlformats.org/officeDocument/2006/relationships/tags" Target="../tags/tag41.xml"/><Relationship Id="rId11" Type="http://schemas.openxmlformats.org/officeDocument/2006/relationships/tags" Target="../tags/tag46.xml"/><Relationship Id="rId10" Type="http://schemas.openxmlformats.org/officeDocument/2006/relationships/tags" Target="../tags/tag45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49.xml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53.xml"/><Relationship Id="rId8" Type="http://schemas.openxmlformats.org/officeDocument/2006/relationships/tags" Target="../tags/tag52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51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50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tags" Target="../tags/tag55.xml"/><Relationship Id="rId10" Type="http://schemas.openxmlformats.org/officeDocument/2006/relationships/tags" Target="../tags/tag54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61.xml"/><Relationship Id="rId8" Type="http://schemas.openxmlformats.org/officeDocument/2006/relationships/tags" Target="../tags/tag60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59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58.xml"/><Relationship Id="rId12" Type="http://schemas.openxmlformats.org/officeDocument/2006/relationships/tags" Target="../tags/tag64.xml"/><Relationship Id="rId11" Type="http://schemas.openxmlformats.org/officeDocument/2006/relationships/tags" Target="../tags/tag63.xml"/><Relationship Id="rId10" Type="http://schemas.openxmlformats.org/officeDocument/2006/relationships/tags" Target="../tags/tag62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idx="13" hasCustomPrompt="1"/>
            <p:custDataLst>
              <p:tags r:id="rId8"/>
            </p:custDataLst>
          </p:nvPr>
        </p:nvSpPr>
        <p:spPr>
          <a:xfrm>
            <a:off x="2895130" y="2264820"/>
            <a:ext cx="6350000" cy="1217295"/>
          </a:xfrm>
        </p:spPr>
        <p:txBody>
          <a:bodyPr vert="horz" wrap="square" lIns="91440" tIns="45720" rIns="91440" bIns="45720" rtlCol="0" anchor="t" anchorCtr="0">
            <a:normAutofit/>
          </a:bodyPr>
          <a:lstStyle>
            <a:lvl1pPr algn="dist">
              <a:defRPr lang="zh-CN" altLang="en-US" sz="7200" b="0" spc="7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lvl="0" algn="dist"/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4" hasCustomPrompt="1"/>
            <p:custDataLst>
              <p:tags r:id="rId9"/>
            </p:custDataLst>
          </p:nvPr>
        </p:nvSpPr>
        <p:spPr>
          <a:xfrm>
            <a:off x="7225195" y="3905025"/>
            <a:ext cx="1944370" cy="408940"/>
          </a:xfrm>
        </p:spPr>
        <p:txBody>
          <a:bodyPr vert="horz" wrap="square" lIns="91440" tIns="45720" rIns="91440" bIns="45720" rtlCol="0" anchor="ctr">
            <a:normAutofit/>
          </a:bodyPr>
          <a:lstStyle>
            <a:lvl1pPr marL="0" indent="0">
              <a:buNone/>
              <a:def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marL="228600" lvl="0" indent="-228600" algn="r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 hasCustomPrompt="1"/>
            <p:custDataLst>
              <p:tags r:id="rId10"/>
            </p:custDataLst>
          </p:nvPr>
        </p:nvSpPr>
        <p:spPr>
          <a:xfrm>
            <a:off x="2970694" y="3905025"/>
            <a:ext cx="1944370" cy="4089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marL="0" indent="0">
              <a:buNone/>
              <a:def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marL="228600" lvl="0" indent="-228600"/>
            <a:r>
              <a:rPr lang="zh-CN" altLang="en-US" dirty="0"/>
              <a:t>编辑文本</a:t>
            </a:r>
            <a:endParaRPr lang="zh-CN" altLang="en-US" dirty="0"/>
          </a:p>
        </p:txBody>
      </p:sp>
      <p:cxnSp>
        <p:nvCxnSpPr>
          <p:cNvPr id="9" name="直接连接符 8"/>
          <p:cNvCxnSpPr/>
          <p:nvPr userDrawn="1">
            <p:custDataLst>
              <p:tags r:id="rId11"/>
            </p:custDataLst>
          </p:nvPr>
        </p:nvCxnSpPr>
        <p:spPr>
          <a:xfrm>
            <a:off x="2970378" y="3676425"/>
            <a:ext cx="619950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副标题 5"/>
          <p:cNvSpPr>
            <a:spLocks noGrp="1"/>
          </p:cNvSpPr>
          <p:nvPr>
            <p:ph type="subTitle" sz="quarter" idx="16" hasCustomPrompt="1"/>
            <p:custDataLst>
              <p:tags r:id="rId12"/>
            </p:custDataLst>
          </p:nvPr>
        </p:nvSpPr>
        <p:spPr>
          <a:xfrm>
            <a:off x="2895449" y="1613310"/>
            <a:ext cx="6350635" cy="448945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normAutofit/>
          </a:bodyPr>
          <a:lstStyle>
            <a:lvl1pPr marL="0" indent="0" algn="dist">
              <a:buNone/>
              <a:defRPr lang="zh-CN" altLang="en-US" sz="2000" spc="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228600" lvl="0" indent="-228600" algn="dist">
              <a:lnSpc>
                <a:spcPct val="100000"/>
              </a:lnSpc>
              <a:spcAft>
                <a:spcPts val="0"/>
              </a:spcAft>
              <a:buClrTx/>
              <a:buSzTx/>
            </a:pPr>
            <a:r>
              <a:rPr lang="zh-CN" altLang="en-US" dirty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432054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432054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idx="13" hasCustomPrompt="1"/>
            <p:custDataLst>
              <p:tags r:id="rId8"/>
            </p:custDataLst>
          </p:nvPr>
        </p:nvSpPr>
        <p:spPr>
          <a:xfrm>
            <a:off x="1736090" y="2301474"/>
            <a:ext cx="4359910" cy="1172210"/>
          </a:xfrm>
        </p:spPr>
        <p:txBody>
          <a:bodyPr vert="horz" wrap="square" lIns="91440" tIns="45720" rIns="91440" bIns="45720" rtlCol="0" anchor="b" anchorCtr="0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lang="zh-CN" altLang="en-US" sz="6600" b="0" spc="70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lvl="0">
              <a:spcAft>
                <a:spcPts val="0"/>
              </a:spcAft>
              <a:buClrTx/>
              <a:buSzTx/>
              <a:buFontTx/>
            </a:pPr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4" hasCustomPrompt="1"/>
            <p:custDataLst>
              <p:tags r:id="rId9"/>
            </p:custDataLst>
          </p:nvPr>
        </p:nvSpPr>
        <p:spPr>
          <a:xfrm>
            <a:off x="1736090" y="3579542"/>
            <a:ext cx="4359910" cy="468818"/>
          </a:xfrm>
        </p:spPr>
        <p:txBody>
          <a:bodyPr vert="horz" wrap="square" lIns="91440" tIns="45720" rIns="91440" bIns="45720" rtlCol="0">
            <a:normAutofit/>
          </a:bodyPr>
          <a:lstStyle>
            <a:lvl1pPr marL="0" indent="0" algn="l">
              <a:buNone/>
              <a:defRPr kumimoji="0" lang="zh-CN" altLang="en-US" sz="2000" b="0" i="0" spc="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marL="228600" marR="0" lvl="0" indent="-228600">
              <a:lnSpc>
                <a:spcPct val="100000"/>
              </a:lnSpc>
              <a:spcAft>
                <a:spcPts val="0"/>
              </a:spcAft>
              <a:buClrTx/>
              <a:buSzTx/>
            </a:pPr>
            <a:r>
              <a:rPr lang="zh-CN" altLang="en-US" dirty="0"/>
              <a:t>单击此处编辑文本</a:t>
            </a:r>
            <a:endParaRPr lang="zh-CN" altLang="en-US" dirty="0"/>
          </a:p>
        </p:txBody>
      </p:sp>
      <p:cxnSp>
        <p:nvCxnSpPr>
          <p:cNvPr id="8" name="直接连接符 7"/>
          <p:cNvCxnSpPr/>
          <p:nvPr userDrawn="1">
            <p:custDataLst>
              <p:tags r:id="rId10"/>
            </p:custDataLst>
          </p:nvPr>
        </p:nvCxnSpPr>
        <p:spPr>
          <a:xfrm flipV="1">
            <a:off x="1431925" y="2466574"/>
            <a:ext cx="0" cy="152400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432054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43205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432054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43205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43205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432054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43205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432054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43205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4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425946"/>
            <a:ext cx="720090" cy="432054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25946"/>
            <a:ext cx="720090" cy="43205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5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6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797" y="5885878"/>
            <a:ext cx="1620202" cy="972121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85878"/>
            <a:ext cx="1620202" cy="97212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432054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43205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9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0" y="5716016"/>
            <a:ext cx="4064000" cy="1141984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8"/>
            </p:custDataLst>
          </p:nvPr>
        </p:nvSpPr>
        <p:spPr>
          <a:xfrm>
            <a:off x="2827655" y="4516244"/>
            <a:ext cx="6536690" cy="534205"/>
          </a:xfrm>
        </p:spPr>
        <p:txBody>
          <a:bodyPr vert="horz" wrap="square" lIns="91440" tIns="45720" rIns="91440" bIns="45720" rtlCol="0" anchor="t" anchorCtr="0">
            <a:normAutofit/>
          </a:bodyPr>
          <a:lstStyle>
            <a:lvl1pPr marL="0" indent="0" algn="ctr">
              <a:buNone/>
              <a:defRPr kumimoji="0" lang="zh-CN" altLang="en-US" b="0" i="0" spc="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marL="228600" marR="0" lvl="0" indent="-228600" algn="ctr">
              <a:lnSpc>
                <a:spcPct val="100000"/>
              </a:lnSpc>
              <a:spcAft>
                <a:spcPts val="0"/>
              </a:spcAft>
              <a:buClrTx/>
              <a:buSzTx/>
            </a:pPr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9"/>
            </p:custDataLst>
          </p:nvPr>
        </p:nvSpPr>
        <p:spPr>
          <a:xfrm>
            <a:off x="2827655" y="3580972"/>
            <a:ext cx="6536690" cy="835660"/>
          </a:xfrm>
        </p:spPr>
        <p:txBody>
          <a:bodyPr vert="horz" wrap="square" lIns="91440" tIns="45720" rIns="91440" bIns="45720" rtlCol="0" anchor="b" anchorCtr="0">
            <a:normAutofit/>
          </a:bodyPr>
          <a:lstStyle>
            <a:lvl1pPr algn="ctr">
              <a:defRPr kumimoji="0" lang="zh-CN" altLang="en-US" sz="4400" b="0" i="0" spc="40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marR="0" lvl="0" indent="0" algn="ctr">
              <a:spcAft>
                <a:spcPts val="0"/>
              </a:spcAft>
              <a:buClrTx/>
              <a:buSzTx/>
              <a:buFontTx/>
            </a:pPr>
            <a:r>
              <a:rPr lang="zh-CN" altLang="en-US" dirty="0"/>
              <a:t>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432054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43205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432054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43205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9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1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2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194560"/>
            <a:ext cx="4389120" cy="2468880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425946"/>
            <a:ext cx="720090" cy="43205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432054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43205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0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432054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432054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8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9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tags" Target="../tags/tag142.xml"/><Relationship Id="rId23" Type="http://schemas.openxmlformats.org/officeDocument/2006/relationships/tags" Target="../tags/tag141.xml"/><Relationship Id="rId22" Type="http://schemas.openxmlformats.org/officeDocument/2006/relationships/tags" Target="../tags/tag140.xml"/><Relationship Id="rId21" Type="http://schemas.openxmlformats.org/officeDocument/2006/relationships/tags" Target="../tags/tag139.xml"/><Relationship Id="rId20" Type="http://schemas.openxmlformats.org/officeDocument/2006/relationships/tags" Target="../tags/tag138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137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45.xml"/><Relationship Id="rId2" Type="http://schemas.openxmlformats.org/officeDocument/2006/relationships/tags" Target="../tags/tag144.xml"/><Relationship Id="rId1" Type="http://schemas.openxmlformats.org/officeDocument/2006/relationships/tags" Target="../tags/tag143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tags" Target="../tags/tag183.xml"/><Relationship Id="rId5" Type="http://schemas.openxmlformats.org/officeDocument/2006/relationships/tags" Target="../tags/tag182.xml"/><Relationship Id="rId4" Type="http://schemas.openxmlformats.org/officeDocument/2006/relationships/tags" Target="../tags/tag181.xml"/><Relationship Id="rId3" Type="http://schemas.openxmlformats.org/officeDocument/2006/relationships/tags" Target="../tags/tag180.xml"/><Relationship Id="rId2" Type="http://schemas.openxmlformats.org/officeDocument/2006/relationships/tags" Target="../tags/tag179.xml"/><Relationship Id="rId1" Type="http://schemas.openxmlformats.org/officeDocument/2006/relationships/tags" Target="../tags/tag17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3.xml"/><Relationship Id="rId6" Type="http://schemas.openxmlformats.org/officeDocument/2006/relationships/tags" Target="../tags/tag151.xml"/><Relationship Id="rId5" Type="http://schemas.openxmlformats.org/officeDocument/2006/relationships/tags" Target="../tags/tag150.xml"/><Relationship Id="rId4" Type="http://schemas.openxmlformats.org/officeDocument/2006/relationships/tags" Target="../tags/tag149.xml"/><Relationship Id="rId3" Type="http://schemas.openxmlformats.org/officeDocument/2006/relationships/tags" Target="../tags/tag148.xml"/><Relationship Id="rId2" Type="http://schemas.openxmlformats.org/officeDocument/2006/relationships/tags" Target="../tags/tag147.xml"/><Relationship Id="rId1" Type="http://schemas.openxmlformats.org/officeDocument/2006/relationships/tags" Target="../tags/tag146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154.xml"/><Relationship Id="rId2" Type="http://schemas.openxmlformats.org/officeDocument/2006/relationships/tags" Target="../tags/tag153.xml"/><Relationship Id="rId1" Type="http://schemas.openxmlformats.org/officeDocument/2006/relationships/tags" Target="../tags/tag152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158.xml"/><Relationship Id="rId4" Type="http://schemas.openxmlformats.org/officeDocument/2006/relationships/tags" Target="../tags/tag157.xml"/><Relationship Id="rId3" Type="http://schemas.openxmlformats.org/officeDocument/2006/relationships/tags" Target="../tags/tag156.xml"/><Relationship Id="rId2" Type="http://schemas.openxmlformats.org/officeDocument/2006/relationships/image" Target="../media/image8.jpeg"/><Relationship Id="rId1" Type="http://schemas.openxmlformats.org/officeDocument/2006/relationships/tags" Target="../tags/tag155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161.xml"/><Relationship Id="rId3" Type="http://schemas.openxmlformats.org/officeDocument/2006/relationships/image" Target="../media/image9.png"/><Relationship Id="rId2" Type="http://schemas.openxmlformats.org/officeDocument/2006/relationships/tags" Target="../tags/tag160.xml"/><Relationship Id="rId1" Type="http://schemas.openxmlformats.org/officeDocument/2006/relationships/tags" Target="../tags/tag159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168.xml"/><Relationship Id="rId7" Type="http://schemas.openxmlformats.org/officeDocument/2006/relationships/image" Target="../media/image10.png"/><Relationship Id="rId6" Type="http://schemas.openxmlformats.org/officeDocument/2006/relationships/tags" Target="../tags/tag167.xml"/><Relationship Id="rId5" Type="http://schemas.openxmlformats.org/officeDocument/2006/relationships/tags" Target="../tags/tag166.xml"/><Relationship Id="rId4" Type="http://schemas.openxmlformats.org/officeDocument/2006/relationships/tags" Target="../tags/tag165.xml"/><Relationship Id="rId3" Type="http://schemas.openxmlformats.org/officeDocument/2006/relationships/tags" Target="../tags/tag164.xml"/><Relationship Id="rId2" Type="http://schemas.openxmlformats.org/officeDocument/2006/relationships/tags" Target="../tags/tag163.xml"/><Relationship Id="rId1" Type="http://schemas.openxmlformats.org/officeDocument/2006/relationships/tags" Target="../tags/tag162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175.xml"/><Relationship Id="rId7" Type="http://schemas.openxmlformats.org/officeDocument/2006/relationships/image" Target="../media/image11.png"/><Relationship Id="rId6" Type="http://schemas.openxmlformats.org/officeDocument/2006/relationships/tags" Target="../tags/tag174.xml"/><Relationship Id="rId5" Type="http://schemas.openxmlformats.org/officeDocument/2006/relationships/tags" Target="../tags/tag173.xml"/><Relationship Id="rId4" Type="http://schemas.openxmlformats.org/officeDocument/2006/relationships/tags" Target="../tags/tag172.xml"/><Relationship Id="rId3" Type="http://schemas.openxmlformats.org/officeDocument/2006/relationships/tags" Target="../tags/tag171.xml"/><Relationship Id="rId2" Type="http://schemas.openxmlformats.org/officeDocument/2006/relationships/tags" Target="../tags/tag170.xml"/><Relationship Id="rId1" Type="http://schemas.openxmlformats.org/officeDocument/2006/relationships/tags" Target="../tags/tag16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76.xml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77.xml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 idx="13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课程汇报</a:t>
            </a:r>
            <a:endParaRPr lang="zh-CN" altLang="en-US" dirty="0"/>
          </a:p>
        </p:txBody>
      </p:sp>
      <p:sp>
        <p:nvSpPr>
          <p:cNvPr id="9" name="副标题 8"/>
          <p:cNvSpPr>
            <a:spLocks noGrp="1"/>
          </p:cNvSpPr>
          <p:nvPr>
            <p:ph type="subTitle" sz="quarter" idx="16"/>
            <p:custDataLst>
              <p:tags r:id="rId2"/>
            </p:custDataLst>
          </p:nvPr>
        </p:nvSpPr>
        <p:spPr/>
        <p:txBody>
          <a:bodyPr>
            <a:normAutofit lnSpcReduction="20000"/>
          </a:bodyPr>
          <a:lstStyle/>
          <a:p>
            <a:r>
              <a:rPr lang="en-US" altLang="zh-CN" dirty="0"/>
              <a:t>1.keeloq</a:t>
            </a:r>
            <a:r>
              <a:rPr dirty="0"/>
              <a:t>算法</a:t>
            </a:r>
            <a:r>
              <a:rPr lang="en-US" altLang="zh-CN" dirty="0"/>
              <a:t>2.</a:t>
            </a:r>
            <a:r>
              <a:rPr dirty="0"/>
              <a:t>古典密码中的数学原理</a:t>
            </a:r>
            <a:endParaRPr dirty="0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标题 6"/>
          <p:cNvSpPr txBox="1"/>
          <p:nvPr>
            <p:custDataLst>
              <p:tags r:id="rId1"/>
            </p:custDataLst>
          </p:nvPr>
        </p:nvSpPr>
        <p:spPr>
          <a:xfrm>
            <a:off x="4414349" y="1378705"/>
            <a:ext cx="3220720" cy="916305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rmAutofit/>
          </a:bodyPr>
          <a:lstStyle>
            <a:lvl1pPr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48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汉仪旗黑-85S" panose="00020600040101010101" pitchFamily="18" charset="-122"/>
                <a:cs typeface="+mj-cs"/>
              </a:defRPr>
            </a:lvl1pPr>
          </a:lstStyle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b="1" i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</a:rPr>
              <a:t>PART 02</a:t>
            </a:r>
            <a:endParaRPr kumimoji="0" lang="en-US" altLang="zh-CN" b="1" i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1" name="任意多边形 10"/>
          <p:cNvSpPr/>
          <p:nvPr>
            <p:custDataLst>
              <p:tags r:id="rId2"/>
            </p:custDataLst>
          </p:nvPr>
        </p:nvSpPr>
        <p:spPr>
          <a:xfrm>
            <a:off x="4951559" y="998975"/>
            <a:ext cx="2146935" cy="379730"/>
          </a:xfrm>
          <a:custGeom>
            <a:avLst/>
            <a:gdLst>
              <a:gd name="connisteX0" fmla="*/ 0 w 2146935"/>
              <a:gd name="connsiteY0" fmla="*/ 734060 h 744855"/>
              <a:gd name="connisteX1" fmla="*/ 0 w 2146935"/>
              <a:gd name="connsiteY1" fmla="*/ 0 h 744855"/>
              <a:gd name="connisteX2" fmla="*/ 2146935 w 2146935"/>
              <a:gd name="connsiteY2" fmla="*/ 0 h 744855"/>
              <a:gd name="connisteX3" fmla="*/ 2146935 w 2146935"/>
              <a:gd name="connsiteY3" fmla="*/ 744855 h 74485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2146935" h="744855">
                <a:moveTo>
                  <a:pt x="0" y="734060"/>
                </a:moveTo>
                <a:lnTo>
                  <a:pt x="0" y="0"/>
                </a:lnTo>
                <a:lnTo>
                  <a:pt x="2146935" y="0"/>
                </a:lnTo>
                <a:lnTo>
                  <a:pt x="2146935" y="744855"/>
                </a:lnTo>
              </a:path>
            </a:pathLst>
          </a:cu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pc="20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2" name="任意多边形 11"/>
          <p:cNvSpPr/>
          <p:nvPr>
            <p:custDataLst>
              <p:tags r:id="rId3"/>
            </p:custDataLst>
          </p:nvPr>
        </p:nvSpPr>
        <p:spPr>
          <a:xfrm rot="10800000">
            <a:off x="4950924" y="2295010"/>
            <a:ext cx="2146935" cy="379730"/>
          </a:xfrm>
          <a:custGeom>
            <a:avLst/>
            <a:gdLst>
              <a:gd name="connisteX0" fmla="*/ 0 w 2146935"/>
              <a:gd name="connsiteY0" fmla="*/ 734060 h 744855"/>
              <a:gd name="connisteX1" fmla="*/ 0 w 2146935"/>
              <a:gd name="connsiteY1" fmla="*/ 0 h 744855"/>
              <a:gd name="connisteX2" fmla="*/ 2146935 w 2146935"/>
              <a:gd name="connsiteY2" fmla="*/ 0 h 744855"/>
              <a:gd name="connisteX3" fmla="*/ 2146935 w 2146935"/>
              <a:gd name="connsiteY3" fmla="*/ 744855 h 74485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2146935" h="744855">
                <a:moveTo>
                  <a:pt x="0" y="734060"/>
                </a:moveTo>
                <a:lnTo>
                  <a:pt x="0" y="0"/>
                </a:lnTo>
                <a:lnTo>
                  <a:pt x="2146935" y="0"/>
                </a:lnTo>
                <a:lnTo>
                  <a:pt x="2146935" y="744855"/>
                </a:lnTo>
              </a:path>
            </a:pathLst>
          </a:cu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pc="20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16" name="直接连接符 15"/>
          <p:cNvCxnSpPr/>
          <p:nvPr>
            <p:custDataLst>
              <p:tags r:id="rId4"/>
            </p:custDataLst>
          </p:nvPr>
        </p:nvCxnSpPr>
        <p:spPr>
          <a:xfrm>
            <a:off x="5771344" y="2295010"/>
            <a:ext cx="508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标题 2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2757170" y="2884377"/>
            <a:ext cx="6536690" cy="835660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normAutofit/>
          </a:bodyPr>
          <a:lstStyle>
            <a:lvl1pPr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4400" b="0" i="0" u="none" strike="noStrike" kern="1200" cap="none" spc="400" normalizeH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accent3"/>
                </a:solidFill>
              </a:rPr>
              <a:t>古典密码中的数学原理</a:t>
            </a:r>
            <a:endParaRPr lang="zh-CN" altLang="en-US" dirty="0">
              <a:solidFill>
                <a:schemeClr val="accent3"/>
              </a:solidFill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600" dirty="0"/>
              <a:t>仿射密码 </a:t>
            </a:r>
            <a:r>
              <a:rPr lang="en-US" altLang="zh-CN" sz="3600" dirty="0"/>
              <a:t>– </a:t>
            </a:r>
            <a:r>
              <a:rPr lang="zh-CN" altLang="en-US" sz="3600" dirty="0"/>
              <a:t>整数欧几里得算法求逆</a:t>
            </a:r>
            <a:endParaRPr lang="en-US" altLang="zh-CN" sz="3600" dirty="0"/>
          </a:p>
          <a:p>
            <a:r>
              <a:rPr lang="en-US" altLang="zh-CN" sz="3600" dirty="0"/>
              <a:t> HILL</a:t>
            </a:r>
            <a:r>
              <a:rPr lang="zh-CN" altLang="en-US" sz="3600" dirty="0"/>
              <a:t>密码 </a:t>
            </a:r>
            <a:r>
              <a:rPr lang="en-US" altLang="zh-CN" sz="3600" dirty="0"/>
              <a:t>– </a:t>
            </a:r>
            <a:r>
              <a:rPr lang="zh-CN" altLang="en-US" sz="3600" dirty="0"/>
              <a:t>高斯消元法求模逆矩阵</a:t>
            </a:r>
            <a:endParaRPr lang="en-US" altLang="zh-CN" sz="3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1" y="238458"/>
            <a:ext cx="9905998" cy="1478570"/>
          </a:xfrm>
        </p:spPr>
        <p:txBody>
          <a:bodyPr/>
          <a:lstStyle/>
          <a:p>
            <a:r>
              <a:rPr lang="zh-CN" altLang="en-US" dirty="0"/>
              <a:t>整数扩展欧几里得算法求逆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281403" y="2030678"/>
            <a:ext cx="37465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/>
              <a:t>Ax + By = C</a:t>
            </a:r>
            <a:endParaRPr lang="zh-CN" altLang="en-US" sz="5400" dirty="0"/>
          </a:p>
        </p:txBody>
      </p:sp>
      <p:sp>
        <p:nvSpPr>
          <p:cNvPr id="4" name="文本框 3"/>
          <p:cNvSpPr txBox="1"/>
          <p:nvPr/>
        </p:nvSpPr>
        <p:spPr>
          <a:xfrm>
            <a:off x="1375329" y="3687873"/>
            <a:ext cx="38924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求不定方程的解</a:t>
            </a:r>
            <a:r>
              <a:rPr lang="en-US" altLang="zh-CN" sz="3200" dirty="0"/>
              <a:t>(x, y)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1" y="238458"/>
            <a:ext cx="9905998" cy="1478570"/>
          </a:xfrm>
        </p:spPr>
        <p:txBody>
          <a:bodyPr/>
          <a:lstStyle/>
          <a:p>
            <a:r>
              <a:rPr lang="zh-CN" altLang="en-US" dirty="0"/>
              <a:t>整数扩展欧几里得算法求逆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8167" y="1992396"/>
            <a:ext cx="6969367" cy="269584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1" y="238458"/>
            <a:ext cx="9905998" cy="147857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整数扩展欧几里得算法求逆</a:t>
            </a:r>
            <a:endParaRPr lang="zh-CN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3"/>
              <p:cNvSpPr txBox="1"/>
              <p:nvPr/>
            </p:nvSpPr>
            <p:spPr>
              <a:xfrm>
                <a:off x="3422750" y="2674060"/>
                <a:ext cx="433710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smtClean="0">
                          <a:latin typeface="Cambria Math" panose="02040503050406030204" pitchFamily="18" charset="0"/>
                        </a:rPr>
                        <m:t>⇔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sz="2800" i="0">
                              <a:latin typeface="Cambria Math" panose="02040503050406030204" pitchFamily="18" charset="0"/>
                            </a:rPr>
                            <m:t>gcd</m:t>
                          </m:r>
                        </m:fName>
                        <m:e>
                          <m:d>
                            <m:d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zh-CN" altLang="en-US" sz="28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zh-CN" altLang="en-US" sz="2800" i="0">
                                  <a:latin typeface="Cambria Math" panose="02040503050406030204" pitchFamily="18" charset="0"/>
                                </a:rPr>
                                <m:t>%</m:t>
                              </m:r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6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2750" y="2674060"/>
                <a:ext cx="4337108" cy="430887"/>
              </a:xfrm>
              <a:prstGeom prst="rect">
                <a:avLst/>
              </a:prstGeom>
              <a:blipFill rotWithShape="1">
                <a:blip r:embed="rId1"/>
                <a:stretch>
                  <a:fillRect l="-2" t="-17" r="4" b="1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4"/>
              <p:cNvSpPr txBox="1"/>
              <p:nvPr/>
            </p:nvSpPr>
            <p:spPr>
              <a:xfrm>
                <a:off x="3263360" y="3239884"/>
                <a:ext cx="546962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smtClean="0">
                          <a:latin typeface="Cambria Math" panose="02040503050406030204" pitchFamily="18" charset="0"/>
                        </a:rPr>
                        <m:t>⇔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%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sz="2800" i="0">
                              <a:latin typeface="Cambria Math" panose="02040503050406030204" pitchFamily="18" charset="0"/>
                            </a:rPr>
                            <m:t>gcd</m:t>
                          </m:r>
                        </m:fName>
                        <m:e>
                          <m:d>
                            <m:d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zh-CN" altLang="en-US" sz="28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zh-CN" altLang="en-US" sz="2800" i="0">
                                  <a:latin typeface="Cambria Math" panose="02040503050406030204" pitchFamily="18" charset="0"/>
                                </a:rPr>
                                <m:t>%</m:t>
                              </m:r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7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3360" y="3239884"/>
                <a:ext cx="5469622" cy="430887"/>
              </a:xfrm>
              <a:prstGeom prst="rect">
                <a:avLst/>
              </a:prstGeom>
              <a:blipFill rotWithShape="1">
                <a:blip r:embed="rId2"/>
                <a:stretch>
                  <a:fillRect l="-2" t="-26" r="8" b="1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5"/>
              <p:cNvSpPr txBox="1"/>
              <p:nvPr/>
            </p:nvSpPr>
            <p:spPr>
              <a:xfrm>
                <a:off x="3204637" y="3805708"/>
                <a:ext cx="6216241" cy="7379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smtClean="0">
                          <a:latin typeface="Cambria Math" panose="02040503050406030204" pitchFamily="18" charset="0"/>
                        </a:rPr>
                        <m:t>⇔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num>
                            <m:den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den>
                          </m:f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sz="2800" i="0">
                              <a:latin typeface="Cambria Math" panose="02040503050406030204" pitchFamily="18" charset="0"/>
                            </a:rPr>
                            <m:t>gcd</m:t>
                          </m:r>
                        </m:fName>
                        <m:e>
                          <m:d>
                            <m:d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zh-CN" altLang="en-US" sz="28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zh-CN" altLang="en-US" sz="2800" i="0">
                                  <a:latin typeface="Cambria Math" panose="02040503050406030204" pitchFamily="18" charset="0"/>
                                </a:rPr>
                                <m:t>%</m:t>
                              </m:r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8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4637" y="3805708"/>
                <a:ext cx="6216241" cy="737959"/>
              </a:xfrm>
              <a:prstGeom prst="rect">
                <a:avLst/>
              </a:prstGeom>
              <a:blipFill rotWithShape="1">
                <a:blip r:embed="rId3"/>
                <a:stretch>
                  <a:fillRect l="-7" t="-21" b="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6"/>
              <p:cNvSpPr txBox="1"/>
              <p:nvPr/>
            </p:nvSpPr>
            <p:spPr>
              <a:xfrm>
                <a:off x="3204636" y="4543667"/>
                <a:ext cx="6216241" cy="7379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smtClean="0">
                          <a:latin typeface="Cambria Math" panose="02040503050406030204" pitchFamily="18" charset="0"/>
                        </a:rPr>
                        <m:t>⇔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𝑎𝑦</m:t>
                      </m:r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2800" b="0" i="0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num>
                            <m:den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den>
                          </m:f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sz="2800" i="0">
                              <a:latin typeface="Cambria Math" panose="02040503050406030204" pitchFamily="18" charset="0"/>
                            </a:rPr>
                            <m:t>gcd</m:t>
                          </m:r>
                        </m:fName>
                        <m:e>
                          <m:d>
                            <m:d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zh-CN" altLang="en-US" sz="28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zh-CN" altLang="en-US" sz="2800" i="0">
                                  <a:latin typeface="Cambria Math" panose="02040503050406030204" pitchFamily="18" charset="0"/>
                                </a:rPr>
                                <m:t>%</m:t>
                              </m:r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9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4636" y="4543667"/>
                <a:ext cx="6216241" cy="737959"/>
              </a:xfrm>
              <a:prstGeom prst="rect">
                <a:avLst/>
              </a:prstGeom>
              <a:blipFill rotWithShape="1">
                <a:blip r:embed="rId4"/>
                <a:stretch>
                  <a:fillRect l="-7" t="-33" b="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613137" y="2674060"/>
                <a:ext cx="385893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137" y="2674060"/>
                <a:ext cx="3858936" cy="430887"/>
              </a:xfrm>
              <a:prstGeom prst="rect">
                <a:avLst/>
              </a:prstGeom>
              <a:blipFill rotWithShape="1">
                <a:blip r:embed="rId5"/>
                <a:stretch>
                  <a:fillRect l="-9" t="-17" r="10" b="1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整数扩展欧几里得算法求逆</a:t>
            </a:r>
            <a:endParaRPr lang="zh-CN" altLang="en-US" dirty="0"/>
          </a:p>
        </p:txBody>
      </p:sp>
      <p:sp>
        <p:nvSpPr>
          <p:cNvPr id="6" name="AutoShape 6"/>
          <p:cNvSpPr>
            <a:spLocks noGrp="1" noChangeAspect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r>
              <a:rPr lang="en-US" altLang="zh-CN" sz="3200" b="0" i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ax=1(mod p) -&gt;</a:t>
            </a:r>
            <a:endParaRPr lang="en-US" altLang="zh-CN" sz="3200" b="0" i="0" dirty="0"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3200" b="0" i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ax-</a:t>
            </a:r>
            <a:r>
              <a:rPr lang="en-US" altLang="zh-CN" sz="3200" b="0" i="0" dirty="0" err="1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py</a:t>
            </a:r>
            <a:r>
              <a:rPr lang="en-US" altLang="zh-CN" sz="3200" b="0" i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=1</a:t>
            </a:r>
            <a:endParaRPr lang="zh-CN" altLang="en-US" sz="4000" dirty="0"/>
          </a:p>
        </p:txBody>
      </p:sp>
      <p:sp>
        <p:nvSpPr>
          <p:cNvPr id="8" name="文本框 7"/>
          <p:cNvSpPr txBox="1"/>
          <p:nvPr/>
        </p:nvSpPr>
        <p:spPr>
          <a:xfrm>
            <a:off x="1141412" y="4020344"/>
            <a:ext cx="37465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/>
              <a:t>Ax + By = C</a:t>
            </a:r>
            <a:endParaRPr lang="zh-CN" altLang="en-US" sz="5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1412" y="5276778"/>
            <a:ext cx="4401041" cy="7948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Hill</a:t>
            </a:r>
            <a:r>
              <a:rPr lang="zh-CN" altLang="en-US" dirty="0"/>
              <a:t>密码 </a:t>
            </a:r>
            <a:r>
              <a:rPr lang="en-US" altLang="zh-CN" dirty="0"/>
              <a:t>–</a:t>
            </a:r>
            <a:r>
              <a:rPr lang="zh-CN" altLang="en-US" dirty="0"/>
              <a:t>高斯消元法求模逆矩阵</a:t>
            </a:r>
            <a:endParaRPr lang="zh-CN" altLang="en-US" dirty="0"/>
          </a:p>
        </p:txBody>
      </p:sp>
      <p:sp>
        <p:nvSpPr>
          <p:cNvPr id="6" name="AutoShape 6"/>
          <p:cNvSpPr>
            <a:spLocks noGrp="1" noChangeAspect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dirty="0"/>
              <a:t>伴随矩阵求逆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10315" y="2924104"/>
            <a:ext cx="2276793" cy="1009791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979" y="4542592"/>
            <a:ext cx="3772426" cy="1028844"/>
          </a:xfrm>
          <a:prstGeom prst="rect">
            <a:avLst/>
          </a:prstGeom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0558" y="2924104"/>
            <a:ext cx="3931127" cy="2736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直接箭头连接符 13"/>
          <p:cNvCxnSpPr>
            <a:endCxn id="1038" idx="1"/>
          </p:cNvCxnSpPr>
          <p:nvPr/>
        </p:nvCxnSpPr>
        <p:spPr>
          <a:xfrm flipV="1">
            <a:off x="3320249" y="4292439"/>
            <a:ext cx="3430309" cy="56364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Hill</a:t>
            </a:r>
            <a:r>
              <a:rPr lang="zh-CN" altLang="en-US" dirty="0"/>
              <a:t>密码 </a:t>
            </a:r>
            <a:r>
              <a:rPr lang="en-US" altLang="zh-CN" dirty="0"/>
              <a:t>–</a:t>
            </a:r>
            <a:r>
              <a:rPr lang="zh-CN" altLang="en-US" dirty="0"/>
              <a:t>高斯消元法求模逆矩阵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伴随矩阵求逆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59054" y="1924238"/>
            <a:ext cx="6017634" cy="4605007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Hill</a:t>
            </a:r>
            <a:r>
              <a:rPr lang="zh-CN" altLang="en-US" dirty="0"/>
              <a:t>密码 </a:t>
            </a:r>
            <a:r>
              <a:rPr lang="en-US" altLang="zh-CN" dirty="0"/>
              <a:t>–</a:t>
            </a:r>
            <a:r>
              <a:rPr lang="zh-CN" altLang="en-US" dirty="0"/>
              <a:t>高斯消元法求模逆矩阵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伴随矩阵求逆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2465" y="2938027"/>
            <a:ext cx="7992590" cy="3505689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Hill</a:t>
            </a:r>
            <a:r>
              <a:rPr lang="zh-CN" altLang="en-US" dirty="0"/>
              <a:t>密码 </a:t>
            </a:r>
            <a:r>
              <a:rPr lang="en-US" altLang="zh-CN" dirty="0"/>
              <a:t>–</a:t>
            </a:r>
            <a:r>
              <a:rPr lang="zh-CN" altLang="en-US" dirty="0"/>
              <a:t>高斯消元法求模逆矩阵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伴随矩阵求逆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8460" y="3029109"/>
            <a:ext cx="9259592" cy="321037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 txBox="1"/>
          <p:nvPr>
            <p:custDataLst>
              <p:tags r:id="rId1"/>
            </p:custDataLst>
          </p:nvPr>
        </p:nvSpPr>
        <p:spPr>
          <a:xfrm>
            <a:off x="4414349" y="1378705"/>
            <a:ext cx="3220720" cy="916305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rmAutofit/>
          </a:bodyPr>
          <a:lstStyle>
            <a:lvl1pPr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48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汉仪旗黑-85S" panose="00020600040101010101" pitchFamily="18" charset="-122"/>
                <a:cs typeface="+mj-cs"/>
              </a:defRPr>
            </a:lvl1pPr>
          </a:lstStyle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b="1" i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</a:rPr>
              <a:t>PART 01</a:t>
            </a:r>
            <a:endParaRPr kumimoji="0" lang="en-US" altLang="zh-CN" b="1" i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1" name="任意多边形 10"/>
          <p:cNvSpPr/>
          <p:nvPr>
            <p:custDataLst>
              <p:tags r:id="rId2"/>
            </p:custDataLst>
          </p:nvPr>
        </p:nvSpPr>
        <p:spPr>
          <a:xfrm>
            <a:off x="4951559" y="998975"/>
            <a:ext cx="2146935" cy="379730"/>
          </a:xfrm>
          <a:custGeom>
            <a:avLst/>
            <a:gdLst>
              <a:gd name="connisteX0" fmla="*/ 0 w 2146935"/>
              <a:gd name="connsiteY0" fmla="*/ 734060 h 744855"/>
              <a:gd name="connisteX1" fmla="*/ 0 w 2146935"/>
              <a:gd name="connsiteY1" fmla="*/ 0 h 744855"/>
              <a:gd name="connisteX2" fmla="*/ 2146935 w 2146935"/>
              <a:gd name="connsiteY2" fmla="*/ 0 h 744855"/>
              <a:gd name="connisteX3" fmla="*/ 2146935 w 2146935"/>
              <a:gd name="connsiteY3" fmla="*/ 744855 h 74485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2146935" h="744855">
                <a:moveTo>
                  <a:pt x="0" y="734060"/>
                </a:moveTo>
                <a:lnTo>
                  <a:pt x="0" y="0"/>
                </a:lnTo>
                <a:lnTo>
                  <a:pt x="2146935" y="0"/>
                </a:lnTo>
                <a:lnTo>
                  <a:pt x="2146935" y="744855"/>
                </a:lnTo>
              </a:path>
            </a:pathLst>
          </a:cu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pc="20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2" name="任意多边形 11"/>
          <p:cNvSpPr/>
          <p:nvPr>
            <p:custDataLst>
              <p:tags r:id="rId3"/>
            </p:custDataLst>
          </p:nvPr>
        </p:nvSpPr>
        <p:spPr>
          <a:xfrm rot="10800000">
            <a:off x="4950924" y="2295010"/>
            <a:ext cx="2146935" cy="379730"/>
          </a:xfrm>
          <a:custGeom>
            <a:avLst/>
            <a:gdLst>
              <a:gd name="connisteX0" fmla="*/ 0 w 2146935"/>
              <a:gd name="connsiteY0" fmla="*/ 734060 h 744855"/>
              <a:gd name="connisteX1" fmla="*/ 0 w 2146935"/>
              <a:gd name="connsiteY1" fmla="*/ 0 h 744855"/>
              <a:gd name="connisteX2" fmla="*/ 2146935 w 2146935"/>
              <a:gd name="connsiteY2" fmla="*/ 0 h 744855"/>
              <a:gd name="connisteX3" fmla="*/ 2146935 w 2146935"/>
              <a:gd name="connsiteY3" fmla="*/ 744855 h 74485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2146935" h="744855">
                <a:moveTo>
                  <a:pt x="0" y="734060"/>
                </a:moveTo>
                <a:lnTo>
                  <a:pt x="0" y="0"/>
                </a:lnTo>
                <a:lnTo>
                  <a:pt x="2146935" y="0"/>
                </a:lnTo>
                <a:lnTo>
                  <a:pt x="2146935" y="744855"/>
                </a:lnTo>
              </a:path>
            </a:pathLst>
          </a:cu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pc="20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16" name="直接连接符 15"/>
          <p:cNvCxnSpPr/>
          <p:nvPr>
            <p:custDataLst>
              <p:tags r:id="rId4"/>
            </p:custDataLst>
          </p:nvPr>
        </p:nvCxnSpPr>
        <p:spPr>
          <a:xfrm>
            <a:off x="5771344" y="2295010"/>
            <a:ext cx="508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标题 2"/>
          <p:cNvSpPr>
            <a:spLocks noGrp="1"/>
          </p:cNvSpPr>
          <p:nvPr>
            <p:ph type="ctrTitle" idx="14"/>
            <p:custDataLst>
              <p:tags r:id="rId5"/>
            </p:custDataLst>
          </p:nvPr>
        </p:nvSpPr>
        <p:spPr>
          <a:xfrm>
            <a:off x="2757170" y="2884377"/>
            <a:ext cx="6536690" cy="835660"/>
          </a:xfrm>
        </p:spPr>
        <p:txBody>
          <a:bodyPr>
            <a:normAutofit/>
          </a:bodyPr>
          <a:lstStyle/>
          <a:p>
            <a:r>
              <a:rPr lang="en-US" altLang="zh-CN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keeloq</a:t>
            </a:r>
            <a:r>
              <a:rPr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算法</a:t>
            </a:r>
            <a:endParaRPr lang="zh-CN" altLang="en-US" dirty="0"/>
          </a:p>
        </p:txBody>
      </p:sp>
    </p:spTree>
    <p:custDataLst>
      <p:tags r:id="rId6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Hill</a:t>
            </a:r>
            <a:r>
              <a:rPr lang="zh-CN" altLang="en-US" dirty="0"/>
              <a:t>密码 </a:t>
            </a:r>
            <a:r>
              <a:rPr lang="en-US" altLang="zh-CN" dirty="0"/>
              <a:t>–</a:t>
            </a:r>
            <a:r>
              <a:rPr lang="zh-CN" altLang="en-US" dirty="0"/>
              <a:t>高斯消元法求模逆矩阵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伴随矩阵求逆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7068" y="2999986"/>
            <a:ext cx="2332880" cy="323949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5604" y="2522056"/>
            <a:ext cx="3394701" cy="377106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7821" y="1906133"/>
            <a:ext cx="3967367" cy="4386992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Hill</a:t>
            </a:r>
            <a:r>
              <a:rPr lang="zh-CN" altLang="en-US" dirty="0"/>
              <a:t>密码 </a:t>
            </a:r>
            <a:r>
              <a:rPr lang="en-US" altLang="zh-CN" dirty="0"/>
              <a:t>–</a:t>
            </a:r>
            <a:r>
              <a:rPr lang="zh-CN" altLang="en-US" dirty="0"/>
              <a:t>高斯消元法求模逆矩阵</a:t>
            </a:r>
            <a:endParaRPr lang="zh-CN" altLang="en-US" dirty="0"/>
          </a:p>
        </p:txBody>
      </p:sp>
      <p:sp>
        <p:nvSpPr>
          <p:cNvPr id="6" name="AutoShape 6"/>
          <p:cNvSpPr>
            <a:spLocks noGrp="1" noChangeAspect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dirty="0"/>
              <a:t>高斯消元法求逆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817" y="3398552"/>
            <a:ext cx="2981325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580"/>
          <a:stretch>
            <a:fillRect/>
          </a:stretch>
        </p:blipFill>
        <p:spPr bwMode="auto">
          <a:xfrm>
            <a:off x="4705844" y="1667917"/>
            <a:ext cx="3880372" cy="498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Hill</a:t>
            </a:r>
            <a:r>
              <a:rPr lang="zh-CN" altLang="en-US" dirty="0"/>
              <a:t>密码 </a:t>
            </a:r>
            <a:r>
              <a:rPr lang="en-US" altLang="zh-CN" dirty="0"/>
              <a:t>–</a:t>
            </a:r>
            <a:r>
              <a:rPr lang="zh-CN" altLang="en-US" dirty="0"/>
              <a:t>高斯消元法求模逆矩阵</a:t>
            </a:r>
            <a:endParaRPr lang="zh-CN" altLang="en-US" dirty="0"/>
          </a:p>
        </p:txBody>
      </p:sp>
      <p:sp>
        <p:nvSpPr>
          <p:cNvPr id="6" name="AutoShape 6"/>
          <p:cNvSpPr>
            <a:spLocks noGrp="1" noChangeAspect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dirty="0"/>
              <a:t>高斯消元法求逆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987"/>
          <a:stretch>
            <a:fillRect/>
          </a:stretch>
        </p:blipFill>
        <p:spPr bwMode="auto">
          <a:xfrm>
            <a:off x="4466587" y="2449116"/>
            <a:ext cx="5211447" cy="3695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Hill</a:t>
            </a:r>
            <a:r>
              <a:rPr lang="zh-CN" altLang="en-US" dirty="0"/>
              <a:t>密码 </a:t>
            </a:r>
            <a:r>
              <a:rPr lang="en-US" altLang="zh-CN" dirty="0"/>
              <a:t>–</a:t>
            </a:r>
            <a:r>
              <a:rPr lang="zh-CN" altLang="en-US" dirty="0"/>
              <a:t>高斯消元法求模逆矩阵</a:t>
            </a:r>
            <a:endParaRPr lang="zh-CN" altLang="en-US" dirty="0"/>
          </a:p>
        </p:txBody>
      </p:sp>
      <p:sp>
        <p:nvSpPr>
          <p:cNvPr id="6" name="AutoShape 6"/>
          <p:cNvSpPr>
            <a:spLocks noGrp="1" noChangeAspect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dirty="0"/>
              <a:t>高斯消元法求逆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60214" y="3524948"/>
            <a:ext cx="6661410" cy="2266253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Hill</a:t>
            </a:r>
            <a:r>
              <a:rPr lang="zh-CN" altLang="en-US" dirty="0"/>
              <a:t>密码 </a:t>
            </a:r>
            <a:r>
              <a:rPr lang="en-US" altLang="zh-CN" dirty="0"/>
              <a:t>–</a:t>
            </a:r>
            <a:r>
              <a:rPr lang="zh-CN" altLang="en-US" dirty="0"/>
              <a:t>高斯消元法求模逆矩阵</a:t>
            </a:r>
            <a:endParaRPr lang="zh-CN" altLang="en-US" dirty="0"/>
          </a:p>
        </p:txBody>
      </p:sp>
      <p:sp>
        <p:nvSpPr>
          <p:cNvPr id="6" name="AutoShape 6"/>
          <p:cNvSpPr>
            <a:spLocks noGrp="1" noChangeAspect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dirty="0"/>
              <a:t>高斯消元法求逆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9159" y="3429000"/>
            <a:ext cx="8983329" cy="219105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" name="Title 6"/>
          <p:cNvSpPr txBox="1"/>
          <p:nvPr>
            <p:custDataLst>
              <p:tags r:id="rId1"/>
            </p:custDataLst>
          </p:nvPr>
        </p:nvSpPr>
        <p:spPr>
          <a:xfrm>
            <a:off x="608400" y="1788070"/>
            <a:ext cx="10975200" cy="4461530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pitchFamily="34" charset="-122"/>
              </a:rPr>
              <a:t>keeloq算法是一种序列加密算法，序列加密算法利用密钥产生一个密钥流Zi,然后利用密钥流对明文依次进行加密。序列密码是对“一次一密”加密方法的模仿与靠近，无法真正做到随机的一次一密。</a:t>
            </a:r>
            <a:endParaRPr kumimoji="0" lang="zh-CN" altLang="en-US" sz="1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pitchFamily="34" charset="-122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pitchFamily="34" charset="-122"/>
              </a:rPr>
              <a:t>keeloq算法就是用8byte密钥加密4byte明文，从而得到4byte密文或者用8byte密钥解密4byte密文，还原出原4byte明文。keeloq算法演算过程需要定义一个数据寄存器，用于存放4byte明文y0~31或者4byte密文y0~31，和一个密钥寄存器，用于存放8byte密钥k0~k63。</a:t>
            </a:r>
            <a:endParaRPr kumimoji="0" lang="zh-CN" altLang="en-US" sz="1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pitchFamily="34" charset="-122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</a:pPr>
            <a:endParaRPr kumimoji="0" lang="zh-CN" altLang="en-US" sz="1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Title 6"/>
          <p:cNvSpPr txBox="1"/>
          <p:nvPr>
            <p:custDataLst>
              <p:tags r:id="rId2"/>
            </p:custDataLst>
          </p:nvPr>
        </p:nvSpPr>
        <p:spPr>
          <a:xfrm>
            <a:off x="608400" y="474840"/>
            <a:ext cx="10975200" cy="124519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</a:pPr>
            <a:r>
              <a:rPr kumimoji="0" altLang="zh-CN" sz="3600" b="1" i="0" spc="30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keeloq</a:t>
            </a:r>
            <a:r>
              <a:rPr kumimoji="0" lang="zh-CN" altLang="en-US" sz="3600" b="1" i="0" spc="30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算法简析</a:t>
            </a:r>
            <a:endParaRPr kumimoji="0" lang="zh-CN" altLang="en-US" sz="3600" b="1" i="0" spc="30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" name="图片 11" descr="BJDZ201005014_0330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735965" y="1575435"/>
            <a:ext cx="7840345" cy="4173220"/>
          </a:xfrm>
          <a:prstGeom prst="rect">
            <a:avLst/>
          </a:prstGeom>
        </p:spPr>
      </p:pic>
      <p:sp>
        <p:nvSpPr>
          <p:cNvPr id="2" name="Title 6"/>
          <p:cNvSpPr txBox="1"/>
          <p:nvPr>
            <p:custDataLst>
              <p:tags r:id="rId3"/>
            </p:custDataLst>
          </p:nvPr>
        </p:nvSpPr>
        <p:spPr>
          <a:xfrm>
            <a:off x="608400" y="608400"/>
            <a:ext cx="10976675" cy="626701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kumimoji="0" altLang="zh-CN" sz="3600" b="1" i="0" spc="30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keeloq</a:t>
            </a:r>
            <a:r>
              <a:rPr kumimoji="0" lang="zh-CN" altLang="en-US" sz="3600" b="1" i="0" spc="30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加密流程</a:t>
            </a:r>
            <a:endParaRPr kumimoji="0" lang="zh-CN" altLang="en-US" sz="3600" b="1" i="0" spc="30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Title 6"/>
          <p:cNvSpPr txBox="1"/>
          <p:nvPr>
            <p:custDataLst>
              <p:tags r:id="rId4"/>
            </p:custDataLst>
          </p:nvPr>
        </p:nvSpPr>
        <p:spPr>
          <a:xfrm>
            <a:off x="7366000" y="3594100"/>
            <a:ext cx="4215765" cy="75882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just">
              <a:lnSpc>
                <a:spcPct val="130000"/>
              </a:lnSpc>
              <a:spcAft>
                <a:spcPts val="800"/>
              </a:spcAft>
            </a:pP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pitchFamily="34" charset="-122"/>
              </a:rPr>
              <a:t>首先定义一个</a:t>
            </a:r>
            <a:r>
              <a:rPr lang="zh-CN" altLang="en-US" sz="1800" b="1" spc="50" dirty="0">
                <a:ln w="3175">
                  <a:noFill/>
                  <a:prstDash val="dash"/>
                </a:ln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pitchFamily="34" charset="-122"/>
              </a:rPr>
              <a:t>非线性表NLF</a:t>
            </a: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pitchFamily="34" charset="-122"/>
              </a:rPr>
              <a:t>，NLF有</a:t>
            </a:r>
            <a:r>
              <a:rPr lang="zh-CN" altLang="en-US" sz="1800" b="1" spc="50" dirty="0">
                <a:ln w="3175">
                  <a:noFill/>
                  <a:prstDash val="dash"/>
                </a:ln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pitchFamily="34" charset="-122"/>
              </a:rPr>
              <a:t>5bits输入码，1bit输出码</a:t>
            </a: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pitchFamily="34" charset="-122"/>
              </a:rPr>
              <a:t>。它在数据寄存器中间隔均匀地取5bits:分别是y31、y26、y20、y9、y1，通过NLF运算产生一个输出码。输出码再与数据寄存器中的y16与y0以及密钥寄存器中的k0进行</a:t>
            </a:r>
            <a:r>
              <a:rPr lang="zh-CN" altLang="en-US" sz="1800" b="1" spc="50" dirty="0">
                <a:ln w="3175">
                  <a:noFill/>
                  <a:prstDash val="dash"/>
                </a:ln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pitchFamily="34" charset="-122"/>
              </a:rPr>
              <a:t>异或运算</a:t>
            </a: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pitchFamily="34" charset="-122"/>
              </a:rPr>
              <a:t>后生成1bit加密数据码。每生成1bit加密数据码，密钥寄存器和数据寄存器分别进行移位，密钥寄存器作</a:t>
            </a:r>
            <a:r>
              <a:rPr lang="zh-CN" altLang="en-US" sz="1800" b="1" spc="50" dirty="0">
                <a:ln w="3175">
                  <a:noFill/>
                  <a:prstDash val="dash"/>
                </a:ln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pitchFamily="34" charset="-122"/>
              </a:rPr>
              <a:t>循环移位</a:t>
            </a: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pitchFamily="34" charset="-122"/>
              </a:rPr>
              <a:t>，加密数据码作为数据寄存器移位的输入，重复上述步骤</a:t>
            </a:r>
            <a:r>
              <a:rPr lang="zh-CN" altLang="en-US" sz="1800" b="1" spc="50" dirty="0">
                <a:ln w="3175">
                  <a:noFill/>
                  <a:prstDash val="dash"/>
                </a:ln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pitchFamily="34" charset="-122"/>
              </a:rPr>
              <a:t>528次</a:t>
            </a: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pitchFamily="34" charset="-122"/>
              </a:rPr>
              <a:t>后，得到4byte的输出密文。</a:t>
            </a:r>
            <a:endParaRPr lang="zh-CN" altLang="en-US" sz="1800" spc="5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6"/>
          <p:cNvSpPr txBox="1"/>
          <p:nvPr>
            <p:custDataLst>
              <p:tags r:id="rId1"/>
            </p:custDataLst>
          </p:nvPr>
        </p:nvSpPr>
        <p:spPr>
          <a:xfrm>
            <a:off x="608400" y="608400"/>
            <a:ext cx="10976675" cy="626701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kumimoji="0" altLang="zh-CN" sz="3600" b="1" i="0" spc="30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keeloq</a:t>
            </a:r>
            <a:r>
              <a:rPr kumimoji="0" lang="zh-CN" altLang="en-US" sz="3600" b="1" i="0" spc="30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解密流程</a:t>
            </a:r>
            <a:endParaRPr kumimoji="0" lang="zh-CN" altLang="en-US" sz="3600" b="1" i="0" spc="30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Title 6"/>
          <p:cNvSpPr txBox="1"/>
          <p:nvPr>
            <p:custDataLst>
              <p:tags r:id="rId2"/>
            </p:custDataLst>
          </p:nvPr>
        </p:nvSpPr>
        <p:spPr>
          <a:xfrm>
            <a:off x="8311515" y="2668270"/>
            <a:ext cx="3270250" cy="266001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just">
              <a:lnSpc>
                <a:spcPct val="130000"/>
              </a:lnSpc>
              <a:spcAft>
                <a:spcPts val="800"/>
              </a:spcAft>
            </a:pP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pitchFamily="34" charset="-122"/>
              </a:rPr>
              <a:t>与加密类似，只是参与NLF算法的</a:t>
            </a:r>
            <a:r>
              <a:rPr lang="zh-CN" altLang="en-US" sz="1800" b="1" spc="50" dirty="0">
                <a:ln w="3175">
                  <a:noFill/>
                  <a:prstDash val="dash"/>
                </a:ln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pitchFamily="34" charset="-122"/>
              </a:rPr>
              <a:t>五位明文变为</a:t>
            </a: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pitchFamily="34" charset="-122"/>
              </a:rPr>
              <a:t>y30,y25,y19,y8,y0;参与异或运算的变为y31,y15,k15且寄存器</a:t>
            </a:r>
            <a:r>
              <a:rPr lang="zh-CN" altLang="en-US" sz="1800" b="1" spc="50" dirty="0">
                <a:ln w="3175">
                  <a:noFill/>
                  <a:prstDash val="dash"/>
                </a:ln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pitchFamily="34" charset="-122"/>
              </a:rPr>
              <a:t>位移方向改变</a:t>
            </a: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pitchFamily="34" charset="-122"/>
              </a:rPr>
              <a:t>。</a:t>
            </a:r>
            <a:endParaRPr lang="zh-CN" altLang="en-US" sz="1800" spc="5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4" name="图片 2" descr="IMG_2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505" y="1544320"/>
            <a:ext cx="6688455" cy="440690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" name="矩形 8"/>
          <p:cNvSpPr/>
          <p:nvPr>
            <p:custDataLst>
              <p:tags r:id="rId1"/>
            </p:custDataLst>
          </p:nvPr>
        </p:nvSpPr>
        <p:spPr>
          <a:xfrm>
            <a:off x="5106670" y="1236980"/>
            <a:ext cx="6342380" cy="4860290"/>
          </a:xfrm>
          <a:prstGeom prst="rect">
            <a:avLst/>
          </a:prstGeom>
          <a:solidFill>
            <a:schemeClr val="tx2"/>
          </a:solidFill>
          <a:ln>
            <a:solidFill>
              <a:srgbClr val="FFFFFF">
                <a:lumMod val="85000"/>
              </a:srgbClr>
            </a:solidFill>
          </a:ln>
        </p:spPr>
        <p:style>
          <a:lnRef idx="2">
            <a:srgbClr val="BD374A">
              <a:shade val="50000"/>
            </a:srgbClr>
          </a:lnRef>
          <a:fillRef idx="1">
            <a:srgbClr val="BD374A"/>
          </a:fillRef>
          <a:effectRef idx="0">
            <a:srgbClr val="BD374A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>
            <p:custDataLst>
              <p:tags r:id="rId2"/>
            </p:custDataLst>
          </p:nvPr>
        </p:nvSpPr>
        <p:spPr>
          <a:xfrm>
            <a:off x="5106828" y="1360124"/>
            <a:ext cx="7910515" cy="369332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r>
              <a:rPr lang="zh-CN" altLang="en-US" sz="2700" b="1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优点</a:t>
            </a:r>
            <a:endParaRPr lang="zh-CN" altLang="en-US" sz="2400" b="1" dirty="0">
              <a:solidFill>
                <a:srgbClr val="000000">
                  <a:lumMod val="85000"/>
                  <a:lumOff val="15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>
            <p:custDataLst>
              <p:tags r:id="rId3"/>
            </p:custDataLst>
          </p:nvPr>
        </p:nvSpPr>
        <p:spPr>
          <a:xfrm>
            <a:off x="5106828" y="1835206"/>
            <a:ext cx="7910515" cy="369332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非线性表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NLF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赋予了此算法最主要的抗攻击能力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>
            <p:custDataLst>
              <p:tags r:id="rId4"/>
            </p:custDataLst>
          </p:nvPr>
        </p:nvSpPr>
        <p:spPr>
          <a:xfrm flipH="1">
            <a:off x="5030470" y="1236980"/>
            <a:ext cx="76200" cy="4920615"/>
          </a:xfrm>
          <a:prstGeom prst="rect">
            <a:avLst/>
          </a:prstGeom>
          <a:solidFill>
            <a:srgbClr val="6A868F"/>
          </a:solidFill>
          <a:ln>
            <a:noFill/>
          </a:ln>
        </p:spPr>
        <p:style>
          <a:lnRef idx="2">
            <a:srgbClr val="BD374A">
              <a:shade val="50000"/>
            </a:srgbClr>
          </a:lnRef>
          <a:fillRef idx="1">
            <a:srgbClr val="BD374A"/>
          </a:fillRef>
          <a:effectRef idx="0">
            <a:srgbClr val="BD374A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Title 6"/>
          <p:cNvSpPr txBox="1"/>
          <p:nvPr>
            <p:custDataLst>
              <p:tags r:id="rId5"/>
            </p:custDataLst>
          </p:nvPr>
        </p:nvSpPr>
        <p:spPr>
          <a:xfrm>
            <a:off x="879567" y="557536"/>
            <a:ext cx="10377682" cy="648512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0000" tIns="46800" rIns="90000" bIns="46800" anchor="t" anchorCtr="0">
            <a:normAutofit fontScale="9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rgbClr val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spcAft>
                <a:spcPts val="800"/>
              </a:spcAft>
            </a:pPr>
            <a:r>
              <a:rPr altLang="zh-CN" sz="3600" b="1" spc="300" dirty="0">
                <a:ln w="3175">
                  <a:noFill/>
                  <a:prstDash val="dash"/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keeloq</a:t>
            </a:r>
            <a:r>
              <a:rPr lang="zh-CN" altLang="en-US" sz="3600" b="1" spc="300" dirty="0">
                <a:ln w="3175">
                  <a:noFill/>
                  <a:prstDash val="dash"/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算法分析</a:t>
            </a:r>
            <a:endParaRPr lang="zh-CN" altLang="en-US" sz="3600" b="1" spc="300" dirty="0">
              <a:ln w="3175">
                <a:noFill/>
                <a:prstDash val="dash"/>
              </a:ln>
              <a:solidFill>
                <a:srgbClr val="000000">
                  <a:lumMod val="85000"/>
                  <a:lumOff val="15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>
            <p:custDataLst>
              <p:tags r:id="rId6"/>
            </p:custDataLst>
          </p:nvPr>
        </p:nvSpPr>
        <p:spPr>
          <a:xfrm>
            <a:off x="469920" y="627041"/>
            <a:ext cx="115146" cy="476250"/>
          </a:xfrm>
          <a:prstGeom prst="rect">
            <a:avLst/>
          </a:prstGeom>
          <a:solidFill>
            <a:srgbClr val="6A868F"/>
          </a:solidFill>
          <a:ln>
            <a:noFill/>
          </a:ln>
        </p:spPr>
        <p:style>
          <a:lnRef idx="2">
            <a:srgbClr val="BD374A">
              <a:shade val="50000"/>
            </a:srgbClr>
          </a:lnRef>
          <a:fillRef idx="1">
            <a:srgbClr val="BD374A"/>
          </a:fillRef>
          <a:effectRef idx="0">
            <a:srgbClr val="BD374A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106670" y="2557780"/>
            <a:ext cx="613092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NLF由五位bit的输入得出一位bit的输出，并将输出参与后续异或运算，这使得一个bit变化，也会对输出产生较大的影响。密码分析者就无法通过输入微小的变化来观察分析输出的变化，从而破解出密钥，这使得keeloq算法具有安全性高特点。</a:t>
            </a:r>
            <a:endParaRPr lang="zh-CN" altLang="en-US"/>
          </a:p>
        </p:txBody>
      </p:sp>
      <p:pic>
        <p:nvPicPr>
          <p:cNvPr id="3" name="图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8275" y="1264285"/>
            <a:ext cx="4211320" cy="2978785"/>
          </a:xfrm>
          <a:prstGeom prst="rect">
            <a:avLst/>
          </a:prstGeom>
          <a:solidFill>
            <a:schemeClr val="tx2"/>
          </a:solidFill>
          <a:ln>
            <a:noFill/>
          </a:ln>
        </p:spPr>
      </p:pic>
    </p:spTree>
    <p:custDataLst>
      <p:tags r:id="rId8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" name="矩形 8"/>
          <p:cNvSpPr/>
          <p:nvPr>
            <p:custDataLst>
              <p:tags r:id="rId1"/>
            </p:custDataLst>
          </p:nvPr>
        </p:nvSpPr>
        <p:spPr>
          <a:xfrm>
            <a:off x="1847850" y="1976120"/>
            <a:ext cx="8496300" cy="2288540"/>
          </a:xfrm>
          <a:prstGeom prst="rect">
            <a:avLst/>
          </a:prstGeom>
          <a:solidFill>
            <a:schemeClr val="tx2"/>
          </a:solidFill>
          <a:ln>
            <a:solidFill>
              <a:srgbClr val="FFFFFF">
                <a:lumMod val="85000"/>
              </a:srgbClr>
            </a:solidFill>
          </a:ln>
        </p:spPr>
        <p:style>
          <a:lnRef idx="2">
            <a:srgbClr val="BD374A">
              <a:shade val="50000"/>
            </a:srgbClr>
          </a:lnRef>
          <a:fillRef idx="1">
            <a:srgbClr val="BD374A"/>
          </a:fillRef>
          <a:effectRef idx="0">
            <a:srgbClr val="BD374A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>
            <p:custDataLst>
              <p:tags r:id="rId2"/>
            </p:custDataLst>
          </p:nvPr>
        </p:nvSpPr>
        <p:spPr>
          <a:xfrm>
            <a:off x="2242820" y="2142490"/>
            <a:ext cx="7910830" cy="638175"/>
          </a:xfrm>
          <a:prstGeom prst="rect">
            <a:avLst/>
          </a:prstGeom>
          <a:solidFill>
            <a:schemeClr val="tx2"/>
          </a:solidFill>
        </p:spPr>
        <p:txBody>
          <a:bodyPr wrap="square" lIns="90000" tIns="46800" rIns="90000" bIns="46800" rtlCol="0" anchor="ctr" anchorCtr="0">
            <a:normAutofit/>
          </a:bodyPr>
          <a:lstStyle/>
          <a:p>
            <a:r>
              <a:rPr lang="zh-CN" altLang="en-US" sz="2800" b="1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缺点</a:t>
            </a:r>
            <a:endParaRPr lang="zh-CN" altLang="en-US" sz="2800" b="1" dirty="0">
              <a:solidFill>
                <a:srgbClr val="000000">
                  <a:lumMod val="85000"/>
                  <a:lumOff val="15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>
            <p:custDataLst>
              <p:tags r:id="rId3"/>
            </p:custDataLst>
          </p:nvPr>
        </p:nvSpPr>
        <p:spPr>
          <a:xfrm>
            <a:off x="2140585" y="2691130"/>
            <a:ext cx="7910830" cy="1283970"/>
          </a:xfrm>
          <a:prstGeom prst="rect">
            <a:avLst/>
          </a:prstGeom>
          <a:solidFill>
            <a:schemeClr val="tx2"/>
          </a:solidFill>
        </p:spPr>
        <p:txBody>
          <a:bodyPr wrap="square" lIns="90000" tIns="46800" rIns="90000" bIns="46800" rtlCol="0" anchor="ctr" anchorCtr="0">
            <a:normAutofit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keeloq加密算法是4byte的分组密码，密钥长度较短，仅为8byte。对此可以借鉴同样密钥较短的DES加密算法。</a:t>
            </a:r>
            <a:r>
              <a:rPr lang="en-US" altLang="zh-CN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DES</a:t>
            </a:r>
            <a:r>
              <a:rPr lang="zh-CN" altLang="en-US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算法针对</a:t>
            </a:r>
            <a:r>
              <a:rPr lang="en-US" altLang="zh-CN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DES</a:t>
            </a:r>
            <a:r>
              <a:rPr lang="zh-CN" altLang="en-US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密钥仅有</a:t>
            </a:r>
            <a:r>
              <a:rPr lang="en-US" altLang="zh-CN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56</a:t>
            </a:r>
            <a:r>
              <a:rPr lang="zh-CN" altLang="en-US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位的问题设计了三重</a:t>
            </a:r>
            <a:r>
              <a:rPr lang="en-US" altLang="zh-CN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DES</a:t>
            </a:r>
            <a:r>
              <a:rPr lang="zh-CN" altLang="en-US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算法，不仅可以加强密钥强度，也可以使得新旧版本很好的兼容，据此可使用三重keeloq算法。</a:t>
            </a:r>
            <a:endParaRPr lang="zh-CN" altLang="en-US">
              <a:solidFill>
                <a:srgbClr val="000000">
                  <a:lumMod val="85000"/>
                  <a:lumOff val="15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>
            <p:custDataLst>
              <p:tags r:id="rId4"/>
            </p:custDataLst>
          </p:nvPr>
        </p:nvSpPr>
        <p:spPr>
          <a:xfrm>
            <a:off x="1847850" y="1976120"/>
            <a:ext cx="81280" cy="2288540"/>
          </a:xfrm>
          <a:prstGeom prst="rect">
            <a:avLst/>
          </a:prstGeom>
          <a:solidFill>
            <a:srgbClr val="6A868F"/>
          </a:solidFill>
          <a:ln>
            <a:noFill/>
          </a:ln>
        </p:spPr>
        <p:style>
          <a:lnRef idx="2">
            <a:srgbClr val="BD374A">
              <a:shade val="50000"/>
            </a:srgbClr>
          </a:lnRef>
          <a:fillRef idx="1">
            <a:srgbClr val="BD374A"/>
          </a:fillRef>
          <a:effectRef idx="0">
            <a:srgbClr val="BD374A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Title 6"/>
          <p:cNvSpPr txBox="1"/>
          <p:nvPr>
            <p:custDataLst>
              <p:tags r:id="rId5"/>
            </p:custDataLst>
          </p:nvPr>
        </p:nvSpPr>
        <p:spPr>
          <a:xfrm>
            <a:off x="879567" y="557536"/>
            <a:ext cx="10377682" cy="648512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0000" tIns="46800" rIns="90000" bIns="46800" anchor="t" anchorCtr="0">
            <a:normAutofit fontScale="9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rgbClr val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spcAft>
                <a:spcPts val="800"/>
              </a:spcAft>
            </a:pPr>
            <a:r>
              <a:rPr altLang="zh-CN" sz="3600" b="1" spc="300">
                <a:ln w="3175">
                  <a:noFill/>
                  <a:prstDash val="dash"/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keeloq</a:t>
            </a:r>
            <a:r>
              <a:rPr lang="zh-CN" altLang="en-US" sz="3600" b="1" spc="300">
                <a:ln w="3175">
                  <a:noFill/>
                  <a:prstDash val="dash"/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算法分析</a:t>
            </a:r>
            <a:endParaRPr lang="zh-CN" altLang="en-US" sz="3600" b="1" spc="300" dirty="0">
              <a:ln w="3175">
                <a:noFill/>
                <a:prstDash val="dash"/>
              </a:ln>
              <a:solidFill>
                <a:srgbClr val="000000">
                  <a:lumMod val="85000"/>
                  <a:lumOff val="15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>
            <p:custDataLst>
              <p:tags r:id="rId6"/>
            </p:custDataLst>
          </p:nvPr>
        </p:nvSpPr>
        <p:spPr>
          <a:xfrm>
            <a:off x="469920" y="627041"/>
            <a:ext cx="115146" cy="476250"/>
          </a:xfrm>
          <a:prstGeom prst="rect">
            <a:avLst/>
          </a:prstGeom>
          <a:solidFill>
            <a:srgbClr val="6A868F"/>
          </a:solidFill>
          <a:ln>
            <a:noFill/>
          </a:ln>
        </p:spPr>
        <p:style>
          <a:lnRef idx="2">
            <a:srgbClr val="BD374A">
              <a:shade val="50000"/>
            </a:srgbClr>
          </a:lnRef>
          <a:fillRef idx="1">
            <a:srgbClr val="BD374A"/>
          </a:fillRef>
          <a:effectRef idx="0">
            <a:srgbClr val="BD374A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10" name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84960" y="4754245"/>
            <a:ext cx="3228340" cy="1863725"/>
          </a:xfrm>
          <a:prstGeom prst="rect">
            <a:avLst/>
          </a:prstGeom>
          <a:noFill/>
          <a:ln>
            <a:noFill/>
          </a:ln>
        </p:spPr>
      </p:pic>
    </p:spTree>
    <p:custDataLst>
      <p:tags r:id="rId8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06095" y="407670"/>
            <a:ext cx="49866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/>
              <a:t>可视化实现</a:t>
            </a:r>
            <a:endParaRPr lang="zh-CN" altLang="en-US" sz="2800" b="1"/>
          </a:p>
        </p:txBody>
      </p:sp>
      <p:pic>
        <p:nvPicPr>
          <p:cNvPr id="1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38325" y="1334770"/>
            <a:ext cx="8314690" cy="447421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663575" y="1513205"/>
            <a:ext cx="11747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加密：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06095" y="407670"/>
            <a:ext cx="49866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/>
              <a:t>可视化实现</a:t>
            </a:r>
            <a:endParaRPr lang="zh-CN" altLang="en-US" sz="2800" b="1"/>
          </a:p>
        </p:txBody>
      </p:sp>
      <p:sp>
        <p:nvSpPr>
          <p:cNvPr id="3" name="文本框 2"/>
          <p:cNvSpPr txBox="1"/>
          <p:nvPr/>
        </p:nvSpPr>
        <p:spPr>
          <a:xfrm>
            <a:off x="663575" y="1513205"/>
            <a:ext cx="11747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解密：</a:t>
            </a:r>
            <a:endParaRPr lang="zh-CN" altLang="en-US"/>
          </a:p>
        </p:txBody>
      </p:sp>
      <p:pic>
        <p:nvPicPr>
          <p:cNvPr id="1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66620" y="1430020"/>
            <a:ext cx="8217535" cy="4582160"/>
          </a:xfrm>
          <a:prstGeom prst="rect">
            <a:avLst/>
          </a:prstGeom>
          <a:noFill/>
          <a:ln>
            <a:noFill/>
          </a:ln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TYPE" val="i"/>
  <p:tag name="KSO_WM_UNIT_SUBTYPE" val="h"/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9.xml><?xml version="1.0" encoding="utf-8"?>
<p:tagLst xmlns:p="http://schemas.openxmlformats.org/presentationml/2006/main">
  <p:tag name="KSO_WM_UNIT_TYPE" val="i"/>
  <p:tag name="KSO_WM_UNIT_SUBTYPE" val="h"/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8.xml><?xml version="1.0" encoding="utf-8"?>
<p:tagLst xmlns:p="http://schemas.openxmlformats.org/presentationml/2006/main">
  <p:tag name="KSO_WM_UNIT_TYPE" val="i"/>
  <p:tag name="KSO_WM_UNIT_SUBTYPE" val="h"/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9.xml><?xml version="1.0" encoding="utf-8"?>
<p:tagLst xmlns:p="http://schemas.openxmlformats.org/presentationml/2006/main">
  <p:tag name="KSO_WM_UNIT_TYPE" val="i"/>
  <p:tag name="KSO_WM_UNIT_SUBTYPE" val="h"/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328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328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204328"/>
  <p:tag name="KSO_WM_TEMPLATE_SUBCATEGORY" val="0"/>
  <p:tag name="KSO_WM_TEMPLATE_MASTER_TYPE" val="1"/>
  <p:tag name="KSO_WM_TEMPLATE_COLOR_TYPE" val="1"/>
  <p:tag name="KSO_WM_TEMPLATE_MASTER_THUMB_INDEX" val="12"/>
  <p:tag name="KSO_WM_TEMPLATE_THUMBS_INDEX" val="1、4、7、9、12、16、17、21、24、25、26、27、28、31、35、38、41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7"/>
  <p:tag name="KSO_WM_UNIT_TYPE" val="a"/>
  <p:tag name="KSO_WM_UNIT_INDEX" val="1"/>
  <p:tag name="KSO_WM_UNIT_PRESET_TEXT" val="个人述职报告"/>
  <p:tag name="KSO_WM_TEMPLATE_CATEGORY" val="custom"/>
  <p:tag name="KSO_WM_TEMPLATE_INDEX" val="20204328"/>
  <p:tag name="KSO_WM_UNIT_ID" val="custom20204328_1*a*1"/>
  <p:tag name="KSO_WM_UNIT_ISNUMDGMTITLE" val="0"/>
</p:tagLst>
</file>

<file path=ppt/tags/tag144.xml><?xml version="1.0" encoding="utf-8"?>
<p:tagLst xmlns:p="http://schemas.openxmlformats.org/presentationml/2006/main">
  <p:tag name="KSO_WM_UNIT_ISCONTENTSTITLE" val="0"/>
  <p:tag name="KSO_WM_UNIT_NOCLEAR" val="0"/>
  <p:tag name="KSO_WM_UNIT_VALUE" val="2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LAYERLEVEL" val="1"/>
  <p:tag name="KSO_WM_TAG_VERSION" val="1.0"/>
  <p:tag name="KSO_WM_BEAUTIFY_FLAG" val="#wm#"/>
  <p:tag name="KSO_WM_UNIT_PRESET_TEXT" val="单/击/此/处/添/加/副/标/题/内/容"/>
  <p:tag name="KSO_WM_TEMPLATE_CATEGORY" val="custom"/>
  <p:tag name="KSO_WM_TEMPLATE_INDEX" val="20204328"/>
  <p:tag name="KSO_WM_UNIT_ID" val="custom20204328_1*b*1"/>
  <p:tag name="KSO_WM_UNIT_ISNUMDGMTITLE" val="0"/>
</p:tagLst>
</file>

<file path=ppt/tags/tag145.xml><?xml version="1.0" encoding="utf-8"?>
<p:tagLst xmlns:p="http://schemas.openxmlformats.org/presentationml/2006/main">
  <p:tag name="KSO_WM_BEAUTIFY_FLAG" val="#wm#"/>
  <p:tag name="KSO_WM_TEMPLATE_SUBCATEGORY" val="0"/>
  <p:tag name="KSO_WM_SLIDE_ITEM_CNT" val="0"/>
  <p:tag name="KSO_WM_SLIDE_INDEX" val="1"/>
  <p:tag name="KSO_WM_TAG_VERSION" val="1.0"/>
  <p:tag name="KSO_WM_SLIDE_LAYOUT" val="a_b"/>
  <p:tag name="KSO_WM_SLIDE_LAYOUT_CNT" val="1_3"/>
  <p:tag name="KSO_WM_SLIDE_TYPE" val="title"/>
  <p:tag name="KSO_WM_SLIDE_SUBTYPE" val="pureTxt"/>
  <p:tag name="KSO_WM_TEMPLATE_MASTER_TYPE" val="1"/>
  <p:tag name="KSO_WM_TEMPLATE_COLOR_TYPE" val="1"/>
  <p:tag name="KSO_WM_TEMPLATE_CATEGORY" val="custom"/>
  <p:tag name="KSO_WM_TEMPLATE_INDEX" val="20204328"/>
  <p:tag name="KSO_WM_SLIDE_ID" val="custom20204328_1"/>
  <p:tag name="KSO_WM_TEMPLATE_MASTER_THUMB_INDEX" val="12"/>
  <p:tag name="KSO_WM_TEMPLATE_THUMBS_INDEX" val="1、4、7、9、12、16、17、21、24、25、26、27、28、31、35、38、41"/>
</p:tagLst>
</file>

<file path=ppt/tags/tag146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5"/>
  <p:tag name="KSO_WM_UNIT_TYPE" val="e"/>
  <p:tag name="KSO_WM_UNIT_INDEX" val="1"/>
  <p:tag name="KSO_WM_UNIT_PRESET_TEXT" val="PART 01"/>
  <p:tag name="KSO_WM_TEMPLATE_CATEGORY" val="custom"/>
  <p:tag name="KSO_WM_TEMPLATE_INDEX" val="20204328"/>
  <p:tag name="KSO_WM_UNIT_ID" val="custom20204328_7*e*1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i"/>
  <p:tag name="KSO_WM_UNIT_INDEX" val="1"/>
  <p:tag name="KSO_WM_TEMPLATE_CATEGORY" val="custom"/>
  <p:tag name="KSO_WM_TEMPLATE_INDEX" val="20204328"/>
  <p:tag name="KSO_WM_UNIT_ID" val="custom20204328_7*i*1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i"/>
  <p:tag name="KSO_WM_UNIT_INDEX" val="2"/>
  <p:tag name="KSO_WM_TEMPLATE_CATEGORY" val="custom"/>
  <p:tag name="KSO_WM_TEMPLATE_INDEX" val="20204328"/>
  <p:tag name="KSO_WM_UNIT_ID" val="custom20204328_7*i*2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i"/>
  <p:tag name="KSO_WM_UNIT_INDEX" val="3"/>
  <p:tag name="KSO_WM_TEMPLATE_CATEGORY" val="custom"/>
  <p:tag name="KSO_WM_TEMPLATE_INDEX" val="20204328"/>
  <p:tag name="KSO_WM_UNIT_ID" val="custom20204328_7*i*3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9"/>
  <p:tag name="KSO_WM_UNIT_TYPE" val="a"/>
  <p:tag name="KSO_WM_UNIT_INDEX" val="1"/>
  <p:tag name="KSO_WM_UNIT_PRESET_TEXT" val="单击此处添加标题"/>
  <p:tag name="KSO_WM_TEMPLATE_CATEGORY" val="custom"/>
  <p:tag name="KSO_WM_TEMPLATE_INDEX" val="20204328"/>
  <p:tag name="KSO_WM_UNIT_ID" val="custom20204328_7*a*1"/>
  <p:tag name="KSO_WM_UNIT_ISNUMDGMTITLE" val="0"/>
</p:tagLst>
</file>

<file path=ppt/tags/tag151.xml><?xml version="1.0" encoding="utf-8"?>
<p:tagLst xmlns:p="http://schemas.openxmlformats.org/presentationml/2006/main">
  <p:tag name="KSO_WM_TEMPLATE_SUBCATEGORY" val="0"/>
  <p:tag name="KSO_WM_SLIDE_ITEM_CNT" val="0"/>
  <p:tag name="KSO_WM_SLIDE_INDEX" val="7"/>
  <p:tag name="KSO_WM_TAG_VERSION" val="1.0"/>
  <p:tag name="KSO_WM_BEAUTIFY_FLAG" val="#wm#"/>
  <p:tag name="KSO_WM_SLIDE_LAYOUT" val="a_b_e"/>
  <p:tag name="KSO_WM_SLIDE_LAYOUT_CNT" val="1_1_1"/>
  <p:tag name="KSO_WM_SLIDE_TYPE" val="sectionTitle"/>
  <p:tag name="KSO_WM_SLIDE_SUBTYPE" val="pureTxt"/>
  <p:tag name="KSO_WM_TEMPLATE_MASTER_TYPE" val="1"/>
  <p:tag name="KSO_WM_TEMPLATE_COLOR_TYPE" val="1"/>
  <p:tag name="KSO_WM_TEMPLATE_CATEGORY" val="custom"/>
  <p:tag name="KSO_WM_TEMPLATE_INDEX" val="20204328"/>
  <p:tag name="KSO_WM_SLIDE_ID" val="custom20204328_7"/>
</p:tagLst>
</file>

<file path=ppt/tags/tag152.xml><?xml version="1.0" encoding="utf-8"?>
<p:tagLst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5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864_1*f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14;18;2"/>
  <p:tag name="KSO_WM_UNIT_BLOCK" val="0"/>
  <p:tag name="KSO_WM_UNIT_PLACING_PICTURE_MD4" val="0"/>
</p:tagLst>
</file>

<file path=ppt/tags/tag153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</p:tagLst>
</file>

<file path=ppt/tags/tag154.xml><?xml version="1.0" encoding="utf-8"?>
<p:tagLst xmlns:p="http://schemas.openxmlformats.org/presentationml/2006/main">
  <p:tag name="KSO_WM_BEAUTIFY_FLAG" val="#wm#"/>
  <p:tag name="KSO_WM_TEMPLATE_CATEGORY" val="diagram"/>
  <p:tag name="KSO_WM_TEMPLATE_INDEX" val="20200864"/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</p:tagLst>
</file>

<file path=ppt/tags/tag155.xml><?xml version="1.0" encoding="utf-8"?>
<p:tagLst xmlns:p="http://schemas.openxmlformats.org/presentationml/2006/main">
  <p:tag name="KSO_WM_UNIT_PLACING_PICTURE_USER_VIEWPORT" val="{&quot;height&quot;:4362,&quot;width&quot;:8195}"/>
</p:tagLst>
</file>

<file path=ppt/tags/tag156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321_1*a*1"/>
  <p:tag name="KSO_WM_TEMPLATE_CATEGORY" val="diagram"/>
  <p:tag name="KSO_WM_TEMPLATE_INDEX" val="20200321"/>
  <p:tag name="KSO_WM_UNIT_LAYERLEVEL" val="1"/>
  <p:tag name="KSO_WM_TAG_VERSION" val="1.0"/>
  <p:tag name="KSO_WM_BEAUTIFY_FLAG" val="#wm#"/>
  <p:tag name="KSO_WM_UNIT_ISNUMDGMTITLE" val="0"/>
  <p:tag name="KSO_WM_UNIT_SHOW_EDIT_AREA_INDICATION" val="1"/>
  <p:tag name="KSO_WM_UNIT_PLACING_PICTURE_MD4" val="0"/>
  <p:tag name="KSO_WM_UNIT_DEFAULT_FONT" val="32;36;4"/>
  <p:tag name="KSO_WM_UNIT_BLOCK" val="0"/>
  <p:tag name="KSO_WM_UNIT_SM_LIMIT_TYPE" val="1"/>
</p:tagLst>
</file>

<file path=ppt/tags/tag157.xml><?xml version="1.0" encoding="utf-8"?>
<p:tagLst xmlns:p="http://schemas.openxmlformats.org/presentationml/2006/main">
  <p:tag name="KSO_WM_UNIT_PRESET_TEXT" val="点击输入正文"/>
  <p:tag name="KSO_WM_UNIT_NOCLEAR" val="0"/>
  <p:tag name="KSO_WM_UNIT_VALUE" val="15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321_1*f*1"/>
  <p:tag name="KSO_WM_TEMPLATE_CATEGORY" val="diagram"/>
  <p:tag name="KSO_WM_TEMPLATE_INDEX" val="20200321"/>
  <p:tag name="KSO_WM_UNIT_LAYERLEVEL" val="1"/>
  <p:tag name="KSO_WM_TAG_VERSION" val="1.0"/>
  <p:tag name="KSO_WM_BEAUTIFY_FLAG" val="#wm#"/>
  <p:tag name="KSO_WM_UNIT_SHOW_EDIT_AREA_INDICATION" val="1"/>
  <p:tag name="KSO_WM_UNIT_PLACING_PICTURE_MD4" val="0"/>
  <p:tag name="KSO_WM_UNIT_DEFAULT_FONT" val="14;18;2"/>
  <p:tag name="KSO_WM_UNIT_BLOCK" val="0"/>
</p:tagLst>
</file>

<file path=ppt/tags/tag158.xml><?xml version="1.0" encoding="utf-8"?>
<p:tagLst xmlns:p="http://schemas.openxmlformats.org/presentationml/2006/main">
  <p:tag name="KSO_WM_BEAUTIFY_FLAG" val="#wm#"/>
  <p:tag name="KSO_WM_TEMPLATE_CATEGORY" val="diagram"/>
  <p:tag name="KSO_WM_TEMPLATE_INDEX" val="20200321"/>
  <p:tag name="KSO_WM_SLIDE_ID" val="diagram20200321_1"/>
  <p:tag name="KSO_WM_TEMPLATE_SUBCATEGORY" val="11"/>
  <p:tag name="KSO_WM_SLIDE_ITEM_CNT" val="0"/>
  <p:tag name="KSO_WM_SLIDE_INDEX" val="1"/>
  <p:tag name="KSO_WM_TAG_VERSION" val="1.0"/>
  <p:tag name="KSO_WM_SLIDE_LAYOUT" val="a_d_f"/>
  <p:tag name="KSO_WM_SLIDE_LAYOUT_CNT" val="1_1_1"/>
  <p:tag name="KSO_WM_SLIDE_TYPE" val="text"/>
  <p:tag name="KSO_WM_SLIDE_SUBTYPE" val="picTxt"/>
  <p:tag name="KSO_WM_SLIDE_SIZE" val="866*458"/>
  <p:tag name="KSO_WM_SLIDE_POSITION" val="47*34"/>
  <p:tag name="KSO_WM_TEMPLATE_MASTER_TYPE" val="0"/>
  <p:tag name="KSO_WM_TEMPLATE_COLOR_TYPE" val="1"/>
  <p:tag name="KSO_WM_UNIT_SHOW_EDIT_AREA_INDICATION" val="1"/>
  <p:tag name="KSO_WM_SLIDE_LAYOUT_INFO" val="{&quot;direction&quot;:0,&quot;horizontalAlign&quot;:-1,&quot;verticalAlign&quot;:-1,&quot;type&quot;:1,&quot;diagramDirection&quot;:0,&quot;canSetOverLayout&quot;:0,&quot;isOverLayout&quot;:0,&quot;normalSize&quot;:{&quot;size1&quot;:24.6},&quot;minSize&quot;:{&quot;size1&quot;:24.6},&quot;maxSize&quot;:{&quot;size1&quot;:32.8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frame&quot;,&quot;left&quot;:0.0,&quot;top&quot;:0.0,&quot;right&quot;:0.0,&quot;bottom&quot;:0.0,&quot;leftAbs&quot;:false,&quot;topAbs&quot;:false,&quot;rightAbs&quot;:false,&quot;bottomAbs&quot;:false}],&quot;subLayout&quot;:[{&quot;direction&quot;:0,&quot;horizontalAlign&quot;:0,&quot;verticalAlign&quot;:1,&quot;type&quot;:0,&quot;diagramDirection&quot;:0,&quot;canSetOverLayout&quot;:0,&quot;isOverLayout&quot;:0,&quot;margin&quot;:{&quot;left&quot;:1.69,&quot;top&quot;:1.69,&quot;right&quot;:1.69,&quot;bottom&quot;:1.244},&quot;edge&quot;:{&quot;left&quot;:true,&quot;top&quot;:true,&quot;right&quot;:true,&quot;bottom&quot;:false}},{&quot;direction&quot;:1,&quot;horizontalAlign&quot;:-1,&quot;verticalAlign&quot;:-1,&quot;type&quot;:0,&quot;diagramDirection&quot;:0,&quot;canSetOverLayout&quot;:0,&quot;isOverLayout&quot;:0,&quot;normalSize&quot;:{&quot;size1&quot;:68.1},&quot;minSize&quot;:{&quot;size1&quot;:36.2},&quot;maxSize&quot;:{&quot;size1&quot;:68.1},&quot;edge&quot;:{&quot;left&quot;:true,&quot;top&quot;:false,&quot;right&quot;:true,&quot;bottom&quot;:true},&quot;backgroundInfo&quot;:[{&quot;type&quot;:&quot;bottomTop&quot;,&quot;left&quot;:0.0,&quot;top&quot;:-0.05835757,&quot;right&quot;:0.0,&quot;bottom&quot;:0.05835757,&quot;leftAbs&quot;:false,&quot;topAbs&quot;:false,&quot;rightAbs&quot;:false,&quot;bottomAbs&quot;:false}],&quot;subLayout&quot;:[{&quot;direction&quot;:0,&quot;horizontalAlign&quot;:0,&quot;verticalAlign&quot;:1,&quot;type&quot;:1,&quot;diagramDirection&quot;:0,&quot;canSetOverLayout&quot;:1,&quot;isOverLayout&quot;:0,&quot;margin&quot;:{&quot;left&quot;:1.703,&quot;top&quot;:0.026,&quot;right&quot;:1.034,&quot;bottom&quot;:1.69},&quot;marginOverLayout&quot;:{&quot;left&quot;:0.0,&quot;top&quot;:0.026,&quot;right&quot;:1.034,&quot;bottom&quot;:1.69},&quot;edge&quot;:{&quot;left&quot;:true,&quot;top&quot;:false,&quot;right&quot;:false,&quot;bottom&quot;:true}},{&quot;direction&quot;:0,&quot;horizontalAlign&quot;:0,&quot;verticalAlign&quot;:1,&quot;type&quot;:0,&quot;diagramDirection&quot;:0,&quot;canSetOverLayout&quot;:0,&quot;isOverLayout&quot;:0,&quot;margin&quot;:{&quot;left&quot;:0.026,&quot;top&quot;:0.026,&quot;right&quot;:1.69,&quot;bottom&quot;:1.69},&quot;edge&quot;:{&quot;left&quot;:false,&quot;top&quot;:false,&quot;right&quot;:true,&quot;bottom&quot;:true}}]}]}"/>
  <p:tag name="KSO_WM_SLIDE_CAN_ADD_NAVIGATION" val="1"/>
  <p:tag name="KSO_WM_SLIDE_BACKGROUND" val="[&quot;general&quot;,&quot;frame&quot;,&quot;bottomTop&quot;]"/>
  <p:tag name="KSO_WM_SLIDE_RATIO" val="1.777778"/>
</p:tagLst>
</file>

<file path=ppt/tags/tag159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321_1*a*1"/>
  <p:tag name="KSO_WM_TEMPLATE_CATEGORY" val="diagram"/>
  <p:tag name="KSO_WM_TEMPLATE_INDEX" val="20200321"/>
  <p:tag name="KSO_WM_UNIT_LAYERLEVEL" val="1"/>
  <p:tag name="KSO_WM_TAG_VERSION" val="1.0"/>
  <p:tag name="KSO_WM_BEAUTIFY_FLAG" val="#wm#"/>
  <p:tag name="KSO_WM_UNIT_ISNUMDGMTITLE" val="0"/>
  <p:tag name="KSO_WM_UNIT_SHOW_EDIT_AREA_INDICATION" val="1"/>
  <p:tag name="KSO_WM_UNIT_PLACING_PICTURE_MD4" val="0"/>
  <p:tag name="KSO_WM_UNIT_DEFAULT_FONT" val="32;36;4"/>
  <p:tag name="KSO_WM_UNIT_BLOCK" val="0"/>
  <p:tag name="KSO_WM_UNIT_SM_LIMIT_TYPE" val="1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PRESET_TEXT" val="点击输入正文"/>
  <p:tag name="KSO_WM_UNIT_NOCLEAR" val="0"/>
  <p:tag name="KSO_WM_UNIT_VALUE" val="15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321_1*f*1"/>
  <p:tag name="KSO_WM_TEMPLATE_CATEGORY" val="diagram"/>
  <p:tag name="KSO_WM_TEMPLATE_INDEX" val="20200321"/>
  <p:tag name="KSO_WM_UNIT_LAYERLEVEL" val="1"/>
  <p:tag name="KSO_WM_TAG_VERSION" val="1.0"/>
  <p:tag name="KSO_WM_BEAUTIFY_FLAG" val="#wm#"/>
  <p:tag name="KSO_WM_UNIT_SHOW_EDIT_AREA_INDICATION" val="1"/>
  <p:tag name="KSO_WM_UNIT_PLACING_PICTURE_MD4" val="0"/>
  <p:tag name="KSO_WM_UNIT_DEFAULT_FONT" val="14;18;2"/>
  <p:tag name="KSO_WM_UNIT_BLOCK" val="0"/>
</p:tagLst>
</file>

<file path=ppt/tags/tag161.xml><?xml version="1.0" encoding="utf-8"?>
<p:tagLst xmlns:p="http://schemas.openxmlformats.org/presentationml/2006/main">
  <p:tag name="KSO_WM_BEAUTIFY_FLAG" val="#wm#"/>
  <p:tag name="KSO_WM_TEMPLATE_CATEGORY" val="diagram"/>
  <p:tag name="KSO_WM_TEMPLATE_INDEX" val="20200321"/>
  <p:tag name="KSO_WM_SLIDE_ID" val="diagram20200321_1"/>
  <p:tag name="KSO_WM_TEMPLATE_SUBCATEGORY" val="11"/>
  <p:tag name="KSO_WM_SLIDE_ITEM_CNT" val="0"/>
  <p:tag name="KSO_WM_SLIDE_INDEX" val="1"/>
  <p:tag name="KSO_WM_TAG_VERSION" val="1.0"/>
  <p:tag name="KSO_WM_SLIDE_LAYOUT" val="a_d_f"/>
  <p:tag name="KSO_WM_SLIDE_LAYOUT_CNT" val="1_1_1"/>
  <p:tag name="KSO_WM_SLIDE_TYPE" val="text"/>
  <p:tag name="KSO_WM_SLIDE_SUBTYPE" val="picTxt"/>
  <p:tag name="KSO_WM_SLIDE_SIZE" val="866*458"/>
  <p:tag name="KSO_WM_SLIDE_POSITION" val="47*34"/>
  <p:tag name="KSO_WM_TEMPLATE_MASTER_TYPE" val="0"/>
  <p:tag name="KSO_WM_TEMPLATE_COLOR_TYPE" val="1"/>
  <p:tag name="KSO_WM_UNIT_SHOW_EDIT_AREA_INDICATION" val="1"/>
  <p:tag name="KSO_WM_SLIDE_LAYOUT_INFO" val="{&quot;direction&quot;:0,&quot;horizontalAlign&quot;:-1,&quot;verticalAlign&quot;:-1,&quot;type&quot;:1,&quot;diagramDirection&quot;:0,&quot;canSetOverLayout&quot;:0,&quot;isOverLayout&quot;:0,&quot;normalSize&quot;:{&quot;size1&quot;:24.6},&quot;minSize&quot;:{&quot;size1&quot;:24.6},&quot;maxSize&quot;:{&quot;size1&quot;:32.8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frame&quot;,&quot;left&quot;:0.0,&quot;top&quot;:0.0,&quot;right&quot;:0.0,&quot;bottom&quot;:0.0,&quot;leftAbs&quot;:false,&quot;topAbs&quot;:false,&quot;rightAbs&quot;:false,&quot;bottomAbs&quot;:false}],&quot;subLayout&quot;:[{&quot;direction&quot;:0,&quot;horizontalAlign&quot;:0,&quot;verticalAlign&quot;:1,&quot;type&quot;:0,&quot;diagramDirection&quot;:0,&quot;canSetOverLayout&quot;:0,&quot;isOverLayout&quot;:0,&quot;margin&quot;:{&quot;left&quot;:1.69,&quot;top&quot;:1.69,&quot;right&quot;:1.69,&quot;bottom&quot;:1.244},&quot;edge&quot;:{&quot;left&quot;:true,&quot;top&quot;:true,&quot;right&quot;:true,&quot;bottom&quot;:false}},{&quot;direction&quot;:1,&quot;horizontalAlign&quot;:-1,&quot;verticalAlign&quot;:-1,&quot;type&quot;:0,&quot;diagramDirection&quot;:0,&quot;canSetOverLayout&quot;:0,&quot;isOverLayout&quot;:0,&quot;normalSize&quot;:{&quot;size1&quot;:68.1},&quot;minSize&quot;:{&quot;size1&quot;:36.2},&quot;maxSize&quot;:{&quot;size1&quot;:68.1},&quot;edge&quot;:{&quot;left&quot;:true,&quot;top&quot;:false,&quot;right&quot;:true,&quot;bottom&quot;:true},&quot;backgroundInfo&quot;:[{&quot;type&quot;:&quot;bottomTop&quot;,&quot;left&quot;:0.0,&quot;top&quot;:-0.05835757,&quot;right&quot;:0.0,&quot;bottom&quot;:0.05835757,&quot;leftAbs&quot;:false,&quot;topAbs&quot;:false,&quot;rightAbs&quot;:false,&quot;bottomAbs&quot;:false}],&quot;subLayout&quot;:[{&quot;direction&quot;:0,&quot;horizontalAlign&quot;:0,&quot;verticalAlign&quot;:1,&quot;type&quot;:1,&quot;diagramDirection&quot;:0,&quot;canSetOverLayout&quot;:1,&quot;isOverLayout&quot;:0,&quot;margin&quot;:{&quot;left&quot;:1.703,&quot;top&quot;:0.026,&quot;right&quot;:1.034,&quot;bottom&quot;:1.69},&quot;marginOverLayout&quot;:{&quot;left&quot;:0.0,&quot;top&quot;:0.026,&quot;right&quot;:1.034,&quot;bottom&quot;:1.69},&quot;edge&quot;:{&quot;left&quot;:true,&quot;top&quot;:false,&quot;right&quot;:false,&quot;bottom&quot;:true}},{&quot;direction&quot;:0,&quot;horizontalAlign&quot;:0,&quot;verticalAlign&quot;:1,&quot;type&quot;:0,&quot;diagramDirection&quot;:0,&quot;canSetOverLayout&quot;:0,&quot;isOverLayout&quot;:0,&quot;margin&quot;:{&quot;left&quot;:0.026,&quot;top&quot;:0.026,&quot;right&quot;:1.69,&quot;bottom&quot;:1.69},&quot;edge&quot;:{&quot;left&quot;:false,&quot;top&quot;:false,&quot;right&quot;:true,&quot;bottom&quot;:true}}]}]}"/>
  <p:tag name="KSO_WM_SLIDE_CAN_ADD_NAVIGATION" val="1"/>
  <p:tag name="KSO_WM_SLIDE_BACKGROUND" val="[&quot;general&quot;,&quot;frame&quot;,&quot;bottomTop&quot;]"/>
  <p:tag name="KSO_WM_SLIDE_RATIO" val="1.777778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h_i"/>
  <p:tag name="KSO_WM_UNIT_INDEX" val="1_1"/>
  <p:tag name="KSO_WM_UNIT_ID" val="diagram20201119_1*h_i*1_1"/>
  <p:tag name="KSO_WM_TEMPLATE_CATEGORY" val="diagram"/>
  <p:tag name="KSO_WM_TEMPLATE_INDEX" val="20201119"/>
  <p:tag name="KSO_WM_UNIT_LAYERLEVEL" val="1_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UNIT_ISCONTENTSTITLE" val="0"/>
  <p:tag name="KSO_WM_UNIT_PRESET_TEXT_INDEX" val="1"/>
  <p:tag name="KSO_WM_UNIT_PRESET_TEXT_LEN" val="4"/>
  <p:tag name="KSO_WM_UNIT_NOCLEAR" val="0"/>
  <p:tag name="KSO_WM_UNIT_SHOW_EDIT_AREA_INDICATION" val="1"/>
  <p:tag name="KSO_WM_UNIT_VALUE" val="33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diagram20201119_1*h_a*1_1"/>
  <p:tag name="KSO_WM_TEMPLATE_CATEGORY" val="diagram"/>
  <p:tag name="KSO_WM_TEMPLATE_INDEX" val="20201119"/>
  <p:tag name="KSO_WM_UNIT_LAYERLEVEL" val="1_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UNIT_PRESET_TEXT_INDEX" val="3"/>
  <p:tag name="KSO_WM_UNIT_PRESET_TEXT_LEN" val="8"/>
  <p:tag name="KSO_WM_UNIT_NOCLEAR" val="0"/>
  <p:tag name="KSO_WM_UNIT_SHOW_EDIT_AREA_INDICATION" val="1"/>
  <p:tag name="KSO_WM_UNIT_VALUE" val="33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diagram20201119_1*h_f*1_1"/>
  <p:tag name="KSO_WM_TEMPLATE_CATEGORY" val="diagram"/>
  <p:tag name="KSO_WM_TEMPLATE_INDEX" val="20201119"/>
  <p:tag name="KSO_WM_UNIT_LAYERLEVEL" val="1_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h_i"/>
  <p:tag name="KSO_WM_UNIT_INDEX" val="1_2"/>
  <p:tag name="KSO_WM_UNIT_ID" val="diagram20201119_1*h_i*1_2"/>
  <p:tag name="KSO_WM_TEMPLATE_CATEGORY" val="diagram"/>
  <p:tag name="KSO_WM_TEMPLATE_INDEX" val="20201119"/>
  <p:tag name="KSO_WM_UNIT_LAYERLEVEL" val="1_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UNIT_ISCONTENTSTITLE" val="0"/>
  <p:tag name="KSO_WM_UNIT_PRESET_TEXT_INDEX" val="0"/>
  <p:tag name="KSO_WM_UNIT_PRESET_TEXT_LEN" val="8"/>
  <p:tag name="KSO_WM_UNIT_NOCLEAR" val="0"/>
  <p:tag name="KSO_WM_UNIT_SHOW_EDIT_AREA_INDICATION" val="1"/>
  <p:tag name="KSO_WM_UNIT_VALUE" val="2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1119_1*a*1"/>
  <p:tag name="KSO_WM_TEMPLATE_CATEGORY" val="diagram"/>
  <p:tag name="KSO_WM_TEMPLATE_INDEX" val="20201119"/>
  <p:tag name="KSO_WM_UNIT_LAYERLEVEL" val="1"/>
  <p:tag name="KSO_WM_TAG_VERSION" val="1.0"/>
  <p:tag name="KSO_WM_BEAUTIFY_FLAG" val="#wm#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1119_1*i*1"/>
  <p:tag name="KSO_WM_TEMPLATE_CATEGORY" val="diagram"/>
  <p:tag name="KSO_WM_TEMPLATE_INDEX" val="20201119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BEAUTIFY_FLAG" val="#wm#"/>
  <p:tag name="KSO_WM_TEMPLATE_CATEGORY" val="diagram"/>
  <p:tag name="KSO_WM_TEMPLATE_INDEX" val="20201119"/>
  <p:tag name="KSO_WM_SLIDE_ID" val="diagram20201119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669.25*302.376"/>
  <p:tag name="KSO_WM_SLIDE_POSITION" val="145.25*155.097"/>
  <p:tag name="KSO_WM_TAG_VERSION" val="1.0"/>
  <p:tag name="KSO_WM_SLIDE_LAYOUT" val="a_h"/>
  <p:tag name="KSO_WM_SLIDE_LAYOUT_CNT" val="1_3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h_i"/>
  <p:tag name="KSO_WM_UNIT_INDEX" val="1_1"/>
  <p:tag name="KSO_WM_UNIT_ID" val="diagram20201119_1*h_i*1_1"/>
  <p:tag name="KSO_WM_TEMPLATE_CATEGORY" val="diagram"/>
  <p:tag name="KSO_WM_TEMPLATE_INDEX" val="20201119"/>
  <p:tag name="KSO_WM_UNIT_LAYERLEVEL" val="1_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ISCONTENTSTITLE" val="0"/>
  <p:tag name="KSO_WM_UNIT_PRESET_TEXT_INDEX" val="1"/>
  <p:tag name="KSO_WM_UNIT_PRESET_TEXT_LEN" val="4"/>
  <p:tag name="KSO_WM_UNIT_NOCLEAR" val="0"/>
  <p:tag name="KSO_WM_UNIT_SHOW_EDIT_AREA_INDICATION" val="1"/>
  <p:tag name="KSO_WM_UNIT_VALUE" val="33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diagram20201119_1*h_a*1_1"/>
  <p:tag name="KSO_WM_TEMPLATE_CATEGORY" val="diagram"/>
  <p:tag name="KSO_WM_TEMPLATE_INDEX" val="20201119"/>
  <p:tag name="KSO_WM_UNIT_LAYERLEVEL" val="1_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UNIT_PRESET_TEXT_INDEX" val="3"/>
  <p:tag name="KSO_WM_UNIT_PRESET_TEXT_LEN" val="8"/>
  <p:tag name="KSO_WM_UNIT_NOCLEAR" val="0"/>
  <p:tag name="KSO_WM_UNIT_SHOW_EDIT_AREA_INDICATION" val="1"/>
  <p:tag name="KSO_WM_UNIT_VALUE" val="33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diagram20201119_1*h_f*1_1"/>
  <p:tag name="KSO_WM_TEMPLATE_CATEGORY" val="diagram"/>
  <p:tag name="KSO_WM_TEMPLATE_INDEX" val="20201119"/>
  <p:tag name="KSO_WM_UNIT_LAYERLEVEL" val="1_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h_i"/>
  <p:tag name="KSO_WM_UNIT_INDEX" val="1_2"/>
  <p:tag name="KSO_WM_UNIT_ID" val="diagram20201119_1*h_i*1_2"/>
  <p:tag name="KSO_WM_TEMPLATE_CATEGORY" val="diagram"/>
  <p:tag name="KSO_WM_TEMPLATE_INDEX" val="20201119"/>
  <p:tag name="KSO_WM_UNIT_LAYERLEVEL" val="1_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UNIT_ISCONTENTSTITLE" val="0"/>
  <p:tag name="KSO_WM_UNIT_PRESET_TEXT_INDEX" val="0"/>
  <p:tag name="KSO_WM_UNIT_PRESET_TEXT_LEN" val="8"/>
  <p:tag name="KSO_WM_UNIT_NOCLEAR" val="0"/>
  <p:tag name="KSO_WM_UNIT_SHOW_EDIT_AREA_INDICATION" val="1"/>
  <p:tag name="KSO_WM_UNIT_VALUE" val="2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1119_1*a*1"/>
  <p:tag name="KSO_WM_TEMPLATE_CATEGORY" val="diagram"/>
  <p:tag name="KSO_WM_TEMPLATE_INDEX" val="20201119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1119_1*i*1"/>
  <p:tag name="KSO_WM_TEMPLATE_CATEGORY" val="diagram"/>
  <p:tag name="KSO_WM_TEMPLATE_INDEX" val="20201119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BEAUTIFY_FLAG" val="#wm#"/>
  <p:tag name="KSO_WM_TEMPLATE_CATEGORY" val="diagram"/>
  <p:tag name="KSO_WM_TEMPLATE_INDEX" val="20201119"/>
  <p:tag name="KSO_WM_SLIDE_ID" val="diagram20201119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669.25*302.376"/>
  <p:tag name="KSO_WM_SLIDE_POSITION" val="145.25*155.097"/>
  <p:tag name="KSO_WM_TAG_VERSION" val="1.0"/>
  <p:tag name="KSO_WM_SLIDE_LAYOUT" val="a_h"/>
  <p:tag name="KSO_WM_SLIDE_LAYOUT_CNT" val="1_3"/>
</p:tagLst>
</file>

<file path=ppt/tags/tag176.xml><?xml version="1.0" encoding="utf-8"?>
<p:tagLst xmlns:p="http://schemas.openxmlformats.org/presentationml/2006/main">
  <p:tag name="KSO_WM_BEAUTIFY_FLAG" val="#wm#"/>
  <p:tag name="KSO_WM_TEMPLATE_CATEGORY" val="diagram"/>
  <p:tag name="KSO_WM_TEMPLATE_INDEX" val="20201119"/>
</p:tagLst>
</file>

<file path=ppt/tags/tag177.xml><?xml version="1.0" encoding="utf-8"?>
<p:tagLst xmlns:p="http://schemas.openxmlformats.org/presentationml/2006/main">
  <p:tag name="KSO_WM_BEAUTIFY_FLAG" val="#wm#"/>
  <p:tag name="KSO_WM_TEMPLATE_CATEGORY" val="diagram"/>
  <p:tag name="KSO_WM_TEMPLATE_INDEX" val="20201119"/>
</p:tagLst>
</file>

<file path=ppt/tags/tag178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5"/>
  <p:tag name="KSO_WM_UNIT_TYPE" val="e"/>
  <p:tag name="KSO_WM_UNIT_INDEX" val="1"/>
  <p:tag name="KSO_WM_UNIT_PRESET_TEXT" val="PART 01"/>
  <p:tag name="KSO_WM_TEMPLATE_CATEGORY" val="custom"/>
  <p:tag name="KSO_WM_TEMPLATE_INDEX" val="20204328"/>
  <p:tag name="KSO_WM_UNIT_ID" val="custom20204328_7*e*1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i"/>
  <p:tag name="KSO_WM_UNIT_INDEX" val="1"/>
  <p:tag name="KSO_WM_TEMPLATE_CATEGORY" val="custom"/>
  <p:tag name="KSO_WM_TEMPLATE_INDEX" val="20204328"/>
  <p:tag name="KSO_WM_UNIT_ID" val="custom20204328_7*i*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i"/>
  <p:tag name="KSO_WM_UNIT_INDEX" val="2"/>
  <p:tag name="KSO_WM_TEMPLATE_CATEGORY" val="custom"/>
  <p:tag name="KSO_WM_TEMPLATE_INDEX" val="20204328"/>
  <p:tag name="KSO_WM_UNIT_ID" val="custom20204328_7*i*2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i"/>
  <p:tag name="KSO_WM_UNIT_INDEX" val="3"/>
  <p:tag name="KSO_WM_TEMPLATE_CATEGORY" val="custom"/>
  <p:tag name="KSO_WM_TEMPLATE_INDEX" val="20204328"/>
  <p:tag name="KSO_WM_UNIT_ID" val="custom20204328_7*i*3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9"/>
  <p:tag name="KSO_WM_UNIT_TYPE" val="a"/>
  <p:tag name="KSO_WM_UNIT_INDEX" val="1"/>
  <p:tag name="KSO_WM_UNIT_PRESET_TEXT" val="单击此处添加标题"/>
  <p:tag name="KSO_WM_TEMPLATE_CATEGORY" val="custom"/>
  <p:tag name="KSO_WM_TEMPLATE_INDEX" val="20204328"/>
  <p:tag name="KSO_WM_UNIT_ID" val="custom20204328_7*a*1"/>
  <p:tag name="KSO_WM_UNIT_ISNUMDGMTITLE" val="0"/>
</p:tagLst>
</file>

<file path=ppt/tags/tag183.xml><?xml version="1.0" encoding="utf-8"?>
<p:tagLst xmlns:p="http://schemas.openxmlformats.org/presentationml/2006/main">
  <p:tag name="KSO_WM_BEAUTIFY_FLAG" val="#wm#"/>
  <p:tag name="KSO_WM_TEMPLATE_CATEGORY" val="diagram"/>
  <p:tag name="KSO_WM_TEMPLATE_INDEX" val="20201119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y"/>
  <p:tag name="KSO_WM_UNIT_INDEX" val="1"/>
  <p:tag name="KSO_WM_UNIT_ID" val="_1*y*1"/>
  <p:tag name="KSO_WM_SLIDE_BACKGROUND_MASK_FLAG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4.xml><?xml version="1.0" encoding="utf-8"?>
<p:tagLst xmlns:p="http://schemas.openxmlformats.org/presentationml/2006/main">
  <p:tag name="KSO_WM_UNIT_TYPE" val="i"/>
  <p:tag name="KSO_WM_UNIT_SUBTYPE" val="h"/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2.xml><?xml version="1.0" encoding="utf-8"?>
<p:tagLst xmlns:p="http://schemas.openxmlformats.org/presentationml/2006/main">
  <p:tag name="KSO_WM_UNIT_TYPE" val="i"/>
  <p:tag name="KSO_WM_UNIT_SUBTYPE" val="h"/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heme/theme1.xml><?xml version="1.0" encoding="utf-8"?>
<a:theme xmlns:a="http://schemas.openxmlformats.org/drawingml/2006/main" name="1_Office 主题​​">
  <a:themeElements>
    <a:clrScheme name="自定义 71">
      <a:dk1>
        <a:srgbClr val="000000"/>
      </a:dk1>
      <a:lt1>
        <a:srgbClr val="FFFFFF"/>
      </a:lt1>
      <a:dk2>
        <a:srgbClr val="EFECEC"/>
      </a:dk2>
      <a:lt2>
        <a:srgbClr val="FDFCFC"/>
      </a:lt2>
      <a:accent1>
        <a:srgbClr val="D3A991"/>
      </a:accent1>
      <a:accent2>
        <a:srgbClr val="C5B09B"/>
      </a:accent2>
      <a:accent3>
        <a:srgbClr val="B0B19D"/>
      </a:accent3>
      <a:accent4>
        <a:srgbClr val="A5BBAC"/>
      </a:accent4>
      <a:accent5>
        <a:srgbClr val="88BEAF"/>
      </a:accent5>
      <a:accent6>
        <a:srgbClr val="9AD6CD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1452</Words>
  <Application>WPS 演示</Application>
  <PresentationFormat>宽屏</PresentationFormat>
  <Paragraphs>120</Paragraphs>
  <Slides>24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6" baseType="lpstr">
      <vt:lpstr>Arial</vt:lpstr>
      <vt:lpstr>宋体</vt:lpstr>
      <vt:lpstr>Wingdings</vt:lpstr>
      <vt:lpstr>微软雅黑</vt:lpstr>
      <vt:lpstr>汉仪旗黑-85S</vt:lpstr>
      <vt:lpstr>黑体</vt:lpstr>
      <vt:lpstr>Segoe UI</vt:lpstr>
      <vt:lpstr>微软雅黑 Light</vt:lpstr>
      <vt:lpstr>Arial Unicode MS</vt:lpstr>
      <vt:lpstr>Calibri</vt:lpstr>
      <vt:lpstr>Cambria Math</vt:lpstr>
      <vt:lpstr>1_Office 主题​​</vt:lpstr>
      <vt:lpstr>小组汇报</vt:lpstr>
      <vt:lpstr>keeloq算法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目录</vt:lpstr>
      <vt:lpstr>整数扩展欧几里得算法求逆</vt:lpstr>
      <vt:lpstr>整数扩展欧几里得算法求逆</vt:lpstr>
      <vt:lpstr>整数扩展欧几里得算法求逆</vt:lpstr>
      <vt:lpstr>整数扩展欧几里得算法求逆</vt:lpstr>
      <vt:lpstr>Hill密码 –高斯消元法求模逆矩阵</vt:lpstr>
      <vt:lpstr>Hill密码 –高斯消元法求模逆矩阵</vt:lpstr>
      <vt:lpstr>Hill密码 –高斯消元法求模逆矩阵</vt:lpstr>
      <vt:lpstr>Hill密码 –高斯消元法求模逆矩阵</vt:lpstr>
      <vt:lpstr>Hill密码 –高斯消元法求模逆矩阵</vt:lpstr>
      <vt:lpstr>Hill密码 –高斯消元法求模逆矩阵</vt:lpstr>
      <vt:lpstr>Hill密码 –高斯消元法求模逆矩阵</vt:lpstr>
      <vt:lpstr>Hill密码 –高斯消元法求模逆矩阵</vt:lpstr>
      <vt:lpstr>Hill密码 –高斯消元法求模逆矩阵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$张晓宇$</cp:lastModifiedBy>
  <cp:revision>153</cp:revision>
  <dcterms:created xsi:type="dcterms:W3CDTF">2019-06-19T02:08:00Z</dcterms:created>
  <dcterms:modified xsi:type="dcterms:W3CDTF">2023-03-09T15:27:52Z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2052-11.8.2.11019</vt:lpwstr>
  </property>
  <property fmtid="{D5CDD505-2E9C-101B-9397-08002B2CF9AE}" pid="3" name="ICV">
    <vt:lpwstr>21271F0C28F442C49895305646DF9E42</vt:lpwstr>
  </property>
</Properties>
</file>