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68" r:id="rId5"/>
    <p:sldId id="269" r:id="rId6"/>
    <p:sldId id="289" r:id="rId7"/>
    <p:sldId id="290" r:id="rId8"/>
    <p:sldId id="291" r:id="rId9"/>
    <p:sldId id="292" r:id="rId10"/>
    <p:sldId id="285" r:id="rId11"/>
    <p:sldId id="286" r:id="rId12"/>
    <p:sldId id="287" r:id="rId13"/>
    <p:sldId id="288" r:id="rId14"/>
    <p:sldId id="281" r:id="rId15"/>
    <p:sldId id="282" r:id="rId16"/>
    <p:sldId id="283" r:id="rId17"/>
    <p:sldId id="284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70" r:id="rId27"/>
    <p:sldId id="271" r:id="rId28"/>
    <p:sldId id="272" r:id="rId29"/>
    <p:sldId id="293" r:id="rId30"/>
    <p:sldId id="26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971"/>
    <a:srgbClr val="3E3D49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E1CB4F8-EF93-47A1-98BF-DE3CC7F85B03}" styleName="Table_0">
    <a:wholeTbl>
      <a:tcTxStyle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9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208" y="1024"/>
      </p:cViewPr>
      <p:guideLst>
        <p:guide orient="horz" pos="2160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91880"/>
            <a:ext cx="9144000" cy="2290980"/>
          </a:xfrm>
        </p:spPr>
        <p:txBody>
          <a:bodyPr anchor="b">
            <a:normAutofit/>
          </a:bodyPr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45907"/>
            <a:ext cx="9144000" cy="12118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44500" indent="-444500">
              <a:buFont typeface="Arial" panose="020B0604020202020204" pitchFamily="34" charset="0"/>
              <a:buChar char="▼"/>
              <a:defRPr/>
            </a:lvl1pPr>
            <a:lvl2pPr marL="895350" indent="-438150">
              <a:buFont typeface="Arial" panose="020B0604020202020204" pitchFamily="34" charset="0"/>
              <a:buChar char="▼"/>
              <a:defRPr/>
            </a:lvl2pPr>
            <a:lvl3pPr marL="1346200" indent="-431800">
              <a:buFont typeface="Arial" panose="020B0604020202020204" pitchFamily="34" charset="0"/>
              <a:buChar char="▼"/>
              <a:defRPr/>
            </a:lvl3pPr>
            <a:lvl4pPr marL="1703705" indent="-332105">
              <a:buFont typeface="Arial" panose="020B0604020202020204" pitchFamily="34" charset="0"/>
              <a:buChar char="▼"/>
              <a:defRPr/>
            </a:lvl4pPr>
            <a:lvl5pPr marL="2154555" indent="-325755">
              <a:buFont typeface="Arial" panose="020B0604020202020204" pitchFamily="34" charset="0"/>
              <a:buChar char="▼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marL="444500" indent="-444500">
              <a:buFont typeface="Arial" panose="020B0604020202020204" pitchFamily="34" charset="0"/>
              <a:buChar char="▼"/>
              <a:defRPr/>
            </a:lvl1pPr>
            <a:lvl2pPr marL="895350" indent="-438150">
              <a:buFont typeface="Arial" panose="020B0604020202020204" pitchFamily="34" charset="0"/>
              <a:buChar char="▼"/>
              <a:defRPr/>
            </a:lvl2pPr>
            <a:lvl3pPr marL="1346200" indent="-431800">
              <a:buFont typeface="Arial" panose="020B0604020202020204" pitchFamily="34" charset="0"/>
              <a:buChar char="▼"/>
              <a:defRPr/>
            </a:lvl3pPr>
            <a:lvl4pPr marL="1703705" indent="-332105">
              <a:buFont typeface="Arial" panose="020B0604020202020204" pitchFamily="34" charset="0"/>
              <a:buChar char="▼"/>
              <a:defRPr/>
            </a:lvl4pPr>
            <a:lvl5pPr marL="2154555" indent="-325755">
              <a:buFont typeface="Arial" panose="020B0604020202020204" pitchFamily="34" charset="0"/>
              <a:buChar char="▼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4500" indent="-444500">
              <a:defRPr/>
            </a:lvl1pPr>
            <a:lvl2pPr marL="895350" indent="-438150">
              <a:defRPr/>
            </a:lvl2pPr>
            <a:lvl3pPr marL="1346200" indent="-431800">
              <a:defRPr/>
            </a:lvl3pPr>
            <a:lvl4pPr marL="1703705" indent="-332105">
              <a:defRPr/>
            </a:lvl4pPr>
            <a:lvl5pPr marL="2154555" indent="-325755"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578"/>
            <a:ext cx="12192000" cy="6860032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Thank you.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A97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smtClean="0"/>
              <a:t>lea@yunify.com</a:t>
            </a:r>
            <a:endParaRPr lang="zh-CN" altLang="en-US" dirty="0" smtClean="0"/>
          </a:p>
        </p:txBody>
      </p:sp>
      <p:sp>
        <p:nvSpPr>
          <p:cNvPr id="6" name="内容占位符 2"/>
          <p:cNvSpPr txBox="1"/>
          <p:nvPr userDrawn="1"/>
        </p:nvSpPr>
        <p:spPr>
          <a:xfrm>
            <a:off x="6543606" y="2433204"/>
            <a:ext cx="5257800" cy="39821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QingCloud-IaaS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青云</a:t>
            </a:r>
            <a:r>
              <a:rPr lang="en-US" altLang="zh-CN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QingCloud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www.qingcloud.com</a:t>
            </a:r>
            <a:endParaRPr lang="en-US" altLang="zh-CN" b="1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193" y="2490442"/>
            <a:ext cx="1097398" cy="109739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28"/>
          <a:stretch>
            <a:fillRect/>
          </a:stretch>
        </p:blipFill>
        <p:spPr>
          <a:xfrm>
            <a:off x="6622289" y="3599926"/>
            <a:ext cx="905657" cy="6977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2490442"/>
            <a:ext cx="2880465" cy="12294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176963"/>
            <a:ext cx="1890827" cy="55918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444500" indent="-444500" algn="l" defTabSz="914400" rtl="0" eaLnBrk="1" latinLnBrk="0" hangingPunct="1">
        <a:lnSpc>
          <a:spcPct val="150000"/>
        </a:lnSpc>
        <a:spcBef>
          <a:spcPts val="1000"/>
        </a:spcBef>
        <a:buClr>
          <a:srgbClr val="00A971"/>
        </a:buClr>
        <a:buFont typeface="Arial" panose="020B0604020202020204" pitchFamily="34" charset="0"/>
        <a:buChar char="►"/>
        <a:defRPr sz="2800" kern="1200">
          <a:solidFill>
            <a:srgbClr val="000000"/>
          </a:solidFill>
          <a:latin typeface="+mn-lt"/>
          <a:ea typeface="微软雅黑" panose="020B0503020204020204" pitchFamily="34" charset="-122"/>
          <a:cs typeface="Arial" panose="020B0604020202020204" pitchFamily="34" charset="0"/>
        </a:defRPr>
      </a:lvl1pPr>
      <a:lvl2pPr marL="895350" indent="-438150" algn="l" defTabSz="914400" rtl="0" eaLnBrk="1" latinLnBrk="0" hangingPunct="1">
        <a:lnSpc>
          <a:spcPct val="150000"/>
        </a:lnSpc>
        <a:spcBef>
          <a:spcPts val="500"/>
        </a:spcBef>
        <a:buClr>
          <a:srgbClr val="00A971"/>
        </a:buClr>
        <a:buFont typeface="Arial" panose="020B0604020202020204" pitchFamily="34" charset="0"/>
        <a:buChar char="►"/>
        <a:defRPr sz="2400" kern="1200">
          <a:solidFill>
            <a:srgbClr val="000000"/>
          </a:solidFill>
          <a:latin typeface="+mn-lt"/>
          <a:ea typeface="微软雅黑" panose="020B0503020204020204" pitchFamily="34" charset="-122"/>
          <a:cs typeface="Arial" panose="020B0604020202020204" pitchFamily="34" charset="0"/>
        </a:defRPr>
      </a:lvl2pPr>
      <a:lvl3pPr marL="1346200" indent="-431800" algn="l" defTabSz="914400" rtl="0" eaLnBrk="1" latinLnBrk="0" hangingPunct="1">
        <a:lnSpc>
          <a:spcPct val="150000"/>
        </a:lnSpc>
        <a:spcBef>
          <a:spcPts val="500"/>
        </a:spcBef>
        <a:buClr>
          <a:srgbClr val="00A971"/>
        </a:buClr>
        <a:buFont typeface="Arial" panose="020B0604020202020204" pitchFamily="34" charset="0"/>
        <a:buChar char="►"/>
        <a:defRPr sz="2000" kern="1200">
          <a:solidFill>
            <a:srgbClr val="000000"/>
          </a:solidFill>
          <a:latin typeface="+mn-lt"/>
          <a:ea typeface="微软雅黑" panose="020B0503020204020204" pitchFamily="34" charset="-122"/>
          <a:cs typeface="Arial" panose="020B0604020202020204" pitchFamily="34" charset="0"/>
        </a:defRPr>
      </a:lvl3pPr>
      <a:lvl4pPr marL="1703705" indent="-332105" algn="l" defTabSz="914400" rtl="0" eaLnBrk="1" latinLnBrk="0" hangingPunct="1">
        <a:lnSpc>
          <a:spcPct val="150000"/>
        </a:lnSpc>
        <a:spcBef>
          <a:spcPts val="500"/>
        </a:spcBef>
        <a:buClr>
          <a:srgbClr val="00A971"/>
        </a:buClr>
        <a:buFont typeface="Arial" panose="020B0604020202020204" pitchFamily="34" charset="0"/>
        <a:buChar char="►"/>
        <a:defRPr sz="1800" kern="1200">
          <a:solidFill>
            <a:srgbClr val="000000"/>
          </a:solidFill>
          <a:latin typeface="+mn-lt"/>
          <a:ea typeface="微软雅黑" panose="020B0503020204020204" pitchFamily="34" charset="-122"/>
          <a:cs typeface="Arial" panose="020B0604020202020204" pitchFamily="34" charset="0"/>
        </a:defRPr>
      </a:lvl4pPr>
      <a:lvl5pPr marL="2154555" indent="-325755" algn="l" defTabSz="914400" rtl="0" eaLnBrk="1" latinLnBrk="0" hangingPunct="1">
        <a:lnSpc>
          <a:spcPct val="150000"/>
        </a:lnSpc>
        <a:spcBef>
          <a:spcPts val="500"/>
        </a:spcBef>
        <a:buClr>
          <a:srgbClr val="00A971"/>
        </a:buClr>
        <a:buFont typeface="Arial" panose="020B0604020202020204" pitchFamily="34" charset="0"/>
        <a:buChar char="►"/>
        <a:defRPr sz="1800" kern="1200">
          <a:solidFill>
            <a:srgbClr val="000000"/>
          </a:solidFill>
          <a:latin typeface="+mn-lt"/>
          <a:ea typeface="微软雅黑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hyperlink" Target="https://github.com/radond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524000" y="1952255"/>
            <a:ext cx="9144000" cy="2290980"/>
          </a:xfrm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sz="4800" smtClean="0"/>
              <a:t>开源分布式数据库</a:t>
            </a:r>
            <a:br>
              <a:rPr sz="4800" smtClean="0"/>
            </a:br>
            <a:r>
              <a:rPr sz="4800" smtClean="0"/>
              <a:t>RadonDB 的核心技术与实现</a:t>
            </a:r>
            <a:endParaRPr sz="4800" smtClean="0"/>
          </a:p>
        </p:txBody>
      </p:sp>
      <p:sp>
        <p:nvSpPr>
          <p:cNvPr id="118" name="Shape 118"/>
          <p:cNvSpPr txBox="1"/>
          <p:nvPr>
            <p:ph type="subTitle" idx="4294967295"/>
          </p:nvPr>
        </p:nvSpPr>
        <p:spPr>
          <a:xfrm>
            <a:off x="4263390" y="5085715"/>
            <a:ext cx="36652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Helvetica Neue Light" panose="020B0604020202020204"/>
              <a:buNone/>
            </a:pPr>
            <a:r>
              <a:rPr lang="en-GB" sz="2000" b="0" i="0" u="none" strike="noStrike" cap="none">
                <a:solidFill>
                  <a:schemeClr val="bg1"/>
                </a:solidFill>
                <a:latin typeface="微软雅黑" panose="020B0503020204020204" pitchFamily="34" charset="-122"/>
                <a:cs typeface="Helvetica Neue Light" panose="020B0604020202020204"/>
                <a:sym typeface="Helvetica Neue Light" panose="020B0604020202020204"/>
              </a:rPr>
              <a:t>演讲者／张雁飞</a:t>
            </a:r>
            <a:endParaRPr lang="en-GB" sz="2000" b="0" i="0" u="none" strike="noStrike" cap="none">
              <a:solidFill>
                <a:schemeClr val="bg1"/>
              </a:solidFill>
              <a:latin typeface="微软雅黑" panose="020B0503020204020204" pitchFamily="34" charset="-122"/>
              <a:cs typeface="Helvetica Neue Light" panose="020B0604020202020204"/>
              <a:sym typeface="Helvetica Neue Light" panose="020B0604020202020204"/>
            </a:endParaRPr>
          </a:p>
        </p:txBody>
      </p:sp>
      <p:pic>
        <p:nvPicPr>
          <p:cNvPr id="6" name="图片 5" descr="RadonDB logo"/>
          <p:cNvPicPr>
            <a:picLocks noChangeAspect="1"/>
          </p:cNvPicPr>
          <p:nvPr/>
        </p:nvPicPr>
        <p:blipFill>
          <a:blip r:embed="rId1"/>
          <a:srcRect l="24178" t="37528" r="23082" b="35181"/>
          <a:stretch>
            <a:fillRect/>
          </a:stretch>
        </p:blipFill>
        <p:spPr>
          <a:xfrm>
            <a:off x="3329940" y="456565"/>
            <a:ext cx="2459990" cy="795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6565" y="387985"/>
            <a:ext cx="6144895" cy="720725"/>
          </a:xfrm>
        </p:spPr>
        <p:txBody>
          <a:bodyPr>
            <a:normAutofit fontScale="90000"/>
          </a:bodyPr>
          <a:p>
            <a:r>
              <a:rPr sz="400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planner/insert_executor.go</a:t>
            </a:r>
            <a:endParaRPr sz="4000" smtClean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60" name="Shape 260"/>
          <p:cNvPicPr preferRelativeResize="0"/>
          <p:nvPr/>
        </p:nvPicPr>
        <p:blipFill>
          <a:blip r:embed="rId1"/>
          <a:srcRect l="1988" r="11334" b="10540"/>
          <a:stretch>
            <a:fillRect/>
          </a:stretch>
        </p:blipFill>
        <p:spPr>
          <a:xfrm>
            <a:off x="2371725" y="2030095"/>
            <a:ext cx="7449185" cy="27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6565" y="387985"/>
            <a:ext cx="8002270" cy="720725"/>
          </a:xfrm>
        </p:spPr>
        <p:txBody>
          <a:bodyPr>
            <a:normAutofit fontScale="90000"/>
          </a:bodyPr>
          <a:p>
            <a:r>
              <a:rPr sz="400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Distributed Transaction</a:t>
            </a:r>
            <a:endParaRPr sz="4000" smtClean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1413510" y="2416810"/>
            <a:ext cx="3743325" cy="273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p>
            <a:pPr marL="12700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800"/>
              <a:buFont typeface="Arial" panose="020B0604020202020204"/>
              <a:buChar char="►"/>
            </a:pPr>
            <a:r>
              <a:rPr lang="en-GB" sz="20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事务管理</a:t>
            </a:r>
            <a:endParaRPr lang="en-GB" sz="20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  <a:p>
            <a:pPr marL="12700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800"/>
              <a:buFont typeface="Arial" panose="020B0604020202020204"/>
              <a:buChar char="►"/>
            </a:pPr>
            <a:r>
              <a:rPr lang="en-GB" sz="20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事务可靠性</a:t>
            </a:r>
            <a:endParaRPr lang="en-GB" sz="20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  <a:p>
            <a:pPr marL="12700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800"/>
              <a:buFont typeface="Arial" panose="020B0604020202020204"/>
              <a:buChar char="►"/>
            </a:pPr>
            <a:r>
              <a:rPr lang="en-GB" sz="20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Snapshot Isolation 隔离级别</a:t>
            </a:r>
            <a:endParaRPr lang="en-GB" sz="20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512435" y="2133600"/>
            <a:ext cx="5812790" cy="2591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6565" y="387985"/>
            <a:ext cx="3538220" cy="720725"/>
          </a:xfrm>
        </p:spPr>
        <p:txBody>
          <a:bodyPr>
            <a:normAutofit fontScale="90000"/>
          </a:bodyPr>
          <a:p>
            <a:r>
              <a:rPr sz="400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SI隔离级别</a:t>
            </a:r>
            <a:endParaRPr sz="4000" smtClean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1795780" y="1858010"/>
            <a:ext cx="2519045" cy="95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p>
            <a:pPr marL="12700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B73"/>
              </a:buClr>
              <a:buSzPts val="2000"/>
              <a:buFont typeface="Arial" panose="020B0604020202020204"/>
              <a:buChar char="►"/>
            </a:pPr>
            <a:r>
              <a:rPr lang="en-GB" sz="2000" b="0" i="0" u="none" strike="noStrike" cap="none">
                <a:solidFill>
                  <a:srgbClr val="00AB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Arial" panose="020B0604020202020204"/>
              </a:rPr>
              <a:t>未提交</a:t>
            </a:r>
            <a:r>
              <a:rPr lang="en-GB" sz="20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Arial" panose="020B0604020202020204"/>
              </a:rPr>
              <a:t>不可见</a:t>
            </a:r>
            <a:endParaRPr sz="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0" marR="0" lvl="0" indent="-1270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AB73"/>
              </a:buClr>
              <a:buSzPts val="2000"/>
              <a:buFont typeface="Arial" panose="020B0604020202020204"/>
              <a:buChar char="►"/>
            </a:pPr>
            <a:r>
              <a:rPr lang="en-GB" sz="2000" b="0" i="0" u="none" strike="noStrike" cap="none">
                <a:solidFill>
                  <a:srgbClr val="00AB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Arial" panose="020B0604020202020204"/>
              </a:rPr>
              <a:t>部分提交</a:t>
            </a:r>
            <a:r>
              <a:rPr lang="en-GB" sz="20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Arial" panose="020B0604020202020204"/>
              </a:rPr>
              <a:t>不可见</a:t>
            </a:r>
            <a:endParaRPr sz="1900" b="0" i="0" u="none" strike="noStrike" cap="none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74" name="Shape 27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045835" y="1108710"/>
            <a:ext cx="4149090" cy="404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6565" y="387985"/>
            <a:ext cx="2459990" cy="720725"/>
          </a:xfrm>
        </p:spPr>
        <p:txBody>
          <a:bodyPr>
            <a:normAutofit fontScale="90000"/>
          </a:bodyPr>
          <a:p>
            <a:r>
              <a:rPr sz="400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SI检测</a:t>
            </a:r>
            <a:endParaRPr sz="4000" smtClean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1546369" y="1528857"/>
            <a:ext cx="4572000" cy="23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p>
            <a:pPr marL="127000" marR="0" lvl="0" indent="-133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900"/>
              <a:buFont typeface="Arial" panose="020B0604020202020204"/>
              <a:buChar char="►"/>
            </a:pPr>
            <a:r>
              <a:rPr lang="en-GB" sz="19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xelabs/go-jepsen</a:t>
            </a:r>
            <a:endParaRPr lang="en-GB" sz="19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  <a:p>
            <a:pPr marL="127000" marR="0" lvl="0" indent="-133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900"/>
              <a:buFont typeface="Arial" panose="020B0604020202020204"/>
              <a:buChar char="►"/>
            </a:pPr>
            <a:r>
              <a:rPr lang="en-GB" sz="19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1个更新线程，16个扫表线程</a:t>
            </a:r>
            <a:endParaRPr lang="en-GB" sz="19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  <a:p>
            <a:pPr marL="127000" marR="0" lvl="0" indent="-133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900"/>
              <a:buFont typeface="Arial" panose="020B0604020202020204"/>
              <a:buChar char="►"/>
            </a:pPr>
            <a:r>
              <a:rPr lang="en-GB" sz="19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100多亿次操作和检测</a:t>
            </a:r>
            <a:endParaRPr lang="en-GB" sz="19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  <a:p>
            <a:pPr marL="127000" marR="0" lvl="0" indent="-133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900"/>
              <a:buFont typeface="Arial" panose="020B0604020202020204"/>
              <a:buChar char="►"/>
            </a:pPr>
            <a:r>
              <a:rPr lang="en-GB" sz="19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随机 kill 存储节点主副本</a:t>
            </a:r>
            <a:endParaRPr sz="1900" b="0" i="0" u="none" strike="noStrike" cap="none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325235" y="1529080"/>
            <a:ext cx="3405505" cy="248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78095" y="4199890"/>
            <a:ext cx="6237605" cy="1312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6565" y="387985"/>
            <a:ext cx="2459990" cy="720725"/>
          </a:xfrm>
        </p:spPr>
        <p:txBody>
          <a:bodyPr>
            <a:normAutofit fontScale="90000"/>
          </a:bodyPr>
          <a:p>
            <a:r>
              <a:rPr sz="400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xenon</a:t>
            </a:r>
            <a:endParaRPr sz="4000" smtClean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89" name="Shape 28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24660" y="2214880"/>
            <a:ext cx="9085580" cy="1762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6565" y="387985"/>
            <a:ext cx="2459990" cy="720725"/>
          </a:xfrm>
        </p:spPr>
        <p:txBody>
          <a:bodyPr>
            <a:normAutofit fontScale="90000"/>
          </a:bodyPr>
          <a:p>
            <a:r>
              <a:rPr sz="400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xenon架构</a:t>
            </a:r>
            <a:endParaRPr sz="4000" smtClean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95" name="Shape 29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751455" y="1299845"/>
            <a:ext cx="6689090" cy="4694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838325" y="1245870"/>
            <a:ext cx="8515350" cy="4366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6565" y="387985"/>
            <a:ext cx="3841115" cy="720725"/>
          </a:xfrm>
        </p:spPr>
        <p:txBody>
          <a:bodyPr>
            <a:normAutofit fontScale="90000"/>
          </a:bodyPr>
          <a:p>
            <a:r>
              <a:rPr sz="400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Storage Nodes</a:t>
            </a:r>
            <a:endParaRPr sz="4000" smtClean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1295400" y="2232025"/>
            <a:ext cx="3045460" cy="237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p>
            <a:pPr marL="127000" marR="0" lvl="0" indent="-127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800"/>
              <a:buFont typeface="Arial" panose="020B0604020202020204"/>
              <a:buChar char="►"/>
            </a:pPr>
            <a:r>
              <a:rPr lang="en-GB" sz="18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存储层由多个 node 组成</a:t>
            </a:r>
            <a:endParaRPr lang="en-GB" sz="18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  <a:p>
            <a:pPr marL="127000" marR="0" lvl="0" indent="-127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800"/>
              <a:buFont typeface="Arial" panose="020B0604020202020204"/>
              <a:buChar char="►"/>
            </a:pPr>
            <a:r>
              <a:rPr lang="en-GB" sz="18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每个node 由多副本组成 </a:t>
            </a:r>
            <a:endParaRPr lang="en-GB" sz="18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  <a:p>
            <a:pPr marL="127000" marR="0" lvl="0" indent="-127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800"/>
              <a:buFont typeface="Arial" panose="020B0604020202020204"/>
              <a:buChar char="►"/>
            </a:pPr>
            <a:r>
              <a:rPr lang="en-GB" sz="18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每个副本为一个 </a:t>
            </a:r>
            <a:r>
              <a:rPr lang="en-GB" sz="1800" b="1" u="none" strike="noStrike" cap="none">
                <a:solidFill>
                  <a:srgbClr val="00A9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MySQL</a:t>
            </a:r>
            <a:endParaRPr lang="en-GB" sz="1800" b="1" u="none" strike="noStrike" cap="none">
              <a:solidFill>
                <a:srgbClr val="00A97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  <a:p>
            <a:pPr marL="127000" marR="0" lvl="0" indent="-127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800"/>
              <a:buFont typeface="Arial" panose="020B0604020202020204"/>
              <a:buChar char="►"/>
            </a:pPr>
            <a:r>
              <a:rPr lang="en-GB" sz="18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不仅存储还有计算能力</a:t>
            </a:r>
            <a:endParaRPr sz="5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08" name="Shape 308"/>
          <p:cNvGrpSpPr/>
          <p:nvPr/>
        </p:nvGrpSpPr>
        <p:grpSpPr>
          <a:xfrm>
            <a:off x="5577840" y="2315210"/>
            <a:ext cx="5581650" cy="2085975"/>
            <a:chOff x="4762145" y="1637146"/>
            <a:chExt cx="3849545" cy="1432930"/>
          </a:xfrm>
        </p:grpSpPr>
        <p:grpSp>
          <p:nvGrpSpPr>
            <p:cNvPr id="309" name="Shape 309"/>
            <p:cNvGrpSpPr/>
            <p:nvPr/>
          </p:nvGrpSpPr>
          <p:grpSpPr>
            <a:xfrm>
              <a:off x="4762145" y="1967668"/>
              <a:ext cx="3849545" cy="1102408"/>
              <a:chOff x="3545729" y="1700050"/>
              <a:chExt cx="2934396" cy="754974"/>
            </a:xfrm>
          </p:grpSpPr>
          <p:sp>
            <p:nvSpPr>
              <p:cNvPr id="310" name="Shape 310"/>
              <p:cNvSpPr/>
              <p:nvPr/>
            </p:nvSpPr>
            <p:spPr>
              <a:xfrm>
                <a:off x="3545729" y="1700050"/>
                <a:ext cx="2934396" cy="75497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25725" tIns="25725" rIns="25725" bIns="25725" anchor="ctr" anchorCtr="0">
                <a:noAutofit/>
              </a:bodyPr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500"/>
                  <a:buFont typeface="Arial" panose="020B0604020202020204"/>
                  <a:buNone/>
                </a:pPr>
                <a:r>
                  <a:rPr lang="en-GB" sz="1400" b="0" i="0" u="none" strike="noStrike" cap="none">
                    <a:solidFill>
                      <a:schemeClr val="lt1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rPr>
                  <a:t>Storage</a:t>
                </a:r>
                <a:endParaRPr sz="1400" b="0" i="0" u="none" strike="noStrike" cap="none">
                  <a:solidFill>
                    <a:srgbClr val="000000"/>
                  </a:solidFill>
                  <a:latin typeface="Proxima Nova" panose="02000506030000020004"/>
                  <a:ea typeface="Proxima Nova" panose="02000506030000020004"/>
                  <a:cs typeface="Proxima Nova" panose="02000506030000020004"/>
                  <a:sym typeface="Proxima Nova" panose="02000506030000020004"/>
                </a:endParaRPr>
              </a:p>
            </p:txBody>
          </p:sp>
          <p:grpSp>
            <p:nvGrpSpPr>
              <p:cNvPr id="311" name="Shape 311"/>
              <p:cNvGrpSpPr/>
              <p:nvPr/>
            </p:nvGrpSpPr>
            <p:grpSpPr>
              <a:xfrm>
                <a:off x="3745905" y="1758371"/>
                <a:ext cx="630768" cy="587781"/>
                <a:chOff x="2526705" y="2748971"/>
                <a:chExt cx="630768" cy="587781"/>
              </a:xfrm>
            </p:grpSpPr>
            <p:grpSp>
              <p:nvGrpSpPr>
                <p:cNvPr id="312" name="Shape 312"/>
                <p:cNvGrpSpPr/>
                <p:nvPr/>
              </p:nvGrpSpPr>
              <p:grpSpPr>
                <a:xfrm>
                  <a:off x="2526705" y="2748971"/>
                  <a:ext cx="630768" cy="587781"/>
                  <a:chOff x="5073349" y="2210899"/>
                  <a:chExt cx="1914900" cy="1784400"/>
                </a:xfrm>
              </p:grpSpPr>
              <p:sp>
                <p:nvSpPr>
                  <p:cNvPr id="313" name="Shape 313"/>
                  <p:cNvSpPr/>
                  <p:nvPr/>
                </p:nvSpPr>
                <p:spPr>
                  <a:xfrm>
                    <a:off x="5073349" y="2210899"/>
                    <a:ext cx="1914900" cy="17844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1F497D"/>
                    </a:solidFill>
                    <a:prstDash val="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25725" tIns="25725" rIns="25725" bIns="25725" anchor="ctr" anchorCtr="0">
                    <a:noAutofit/>
                  </a:bodyPr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500"/>
                      <a:buFont typeface="Arial" panose="020B0604020202020204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Proxima Nova" panose="02000506030000020004"/>
                      <a:ea typeface="Proxima Nova" panose="02000506030000020004"/>
                      <a:cs typeface="Proxima Nova" panose="02000506030000020004"/>
                      <a:sym typeface="Proxima Nova" panose="02000506030000020004"/>
                    </a:endParaRPr>
                  </a:p>
                </p:txBody>
              </p:sp>
              <p:pic>
                <p:nvPicPr>
                  <p:cNvPr id="314" name="Shape 314"/>
                  <p:cNvPicPr preferRelativeResize="0"/>
                  <p:nvPr/>
                </p:nvPicPr>
                <p:blipFill rotWithShape="1">
                  <a:blip r:embed="rId1"/>
                  <a:srcRect/>
                  <a:stretch>
                    <a:fillRect/>
                  </a:stretch>
                </p:blipFill>
                <p:spPr>
                  <a:xfrm>
                    <a:off x="5246950" y="3203500"/>
                    <a:ext cx="381900" cy="4211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315" name="Shape 315"/>
                  <p:cNvPicPr preferRelativeResize="0"/>
                  <p:nvPr/>
                </p:nvPicPr>
                <p:blipFill rotWithShape="1">
                  <a:blip r:embed="rId2"/>
                  <a:srcRect/>
                  <a:stretch>
                    <a:fillRect/>
                  </a:stretch>
                </p:blipFill>
                <p:spPr>
                  <a:xfrm>
                    <a:off x="5808897" y="2265624"/>
                    <a:ext cx="428653" cy="47272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316" name="Shape 316"/>
                  <p:cNvCxnSpPr/>
                  <p:nvPr/>
                </p:nvCxnSpPr>
                <p:spPr>
                  <a:xfrm flipH="1">
                    <a:off x="5436200" y="2691275"/>
                    <a:ext cx="395400" cy="522300"/>
                  </a:xfrm>
                  <a:prstGeom prst="straightConnector1">
                    <a:avLst/>
                  </a:prstGeom>
                  <a:noFill/>
                  <a:ln w="57150" cap="flat" cmpd="sng">
                    <a:solidFill>
                      <a:srgbClr val="00A971"/>
                    </a:solidFill>
                    <a:prstDash val="dash"/>
                    <a:round/>
                    <a:headEnd type="none" w="sm" len="sm"/>
                    <a:tailEnd type="stealth" w="med" len="med"/>
                  </a:ln>
                </p:spPr>
              </p:cxnSp>
              <p:pic>
                <p:nvPicPr>
                  <p:cNvPr id="317" name="Shape 317"/>
                  <p:cNvPicPr preferRelativeResize="0"/>
                  <p:nvPr/>
                </p:nvPicPr>
                <p:blipFill rotWithShape="1">
                  <a:blip r:embed="rId1"/>
                  <a:srcRect/>
                  <a:stretch>
                    <a:fillRect/>
                  </a:stretch>
                </p:blipFill>
                <p:spPr>
                  <a:xfrm>
                    <a:off x="6466150" y="3203500"/>
                    <a:ext cx="381900" cy="4211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318" name="Shape 318"/>
                  <p:cNvCxnSpPr/>
                  <p:nvPr/>
                </p:nvCxnSpPr>
                <p:spPr>
                  <a:xfrm>
                    <a:off x="6237925" y="2700000"/>
                    <a:ext cx="417300" cy="513900"/>
                  </a:xfrm>
                  <a:prstGeom prst="straightConnector1">
                    <a:avLst/>
                  </a:prstGeom>
                  <a:noFill/>
                  <a:ln w="57150" cap="flat" cmpd="sng">
                    <a:solidFill>
                      <a:srgbClr val="00A971"/>
                    </a:solidFill>
                    <a:prstDash val="dash"/>
                    <a:round/>
                    <a:headEnd type="none" w="sm" len="sm"/>
                    <a:tailEnd type="stealth" w="med" len="med"/>
                  </a:ln>
                </p:spPr>
              </p:cxnSp>
            </p:grpSp>
            <p:sp>
              <p:nvSpPr>
                <p:cNvPr id="319" name="Shape 319"/>
                <p:cNvSpPr txBox="1"/>
                <p:nvPr/>
              </p:nvSpPr>
              <p:spPr>
                <a:xfrm>
                  <a:off x="2731101" y="2953725"/>
                  <a:ext cx="218473" cy="169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25725" tIns="25725" rIns="25725" bIns="25725" anchor="t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00"/>
                    <a:buFont typeface="Arial" panose="020B0604020202020204"/>
                    <a:buNone/>
                  </a:pPr>
                  <a:r>
                    <a:rPr lang="en-GB" sz="1400" b="0" i="0" u="none" strike="noStrike" cap="none">
                      <a:solidFill>
                        <a:schemeClr val="dk1"/>
                      </a:solidFill>
                      <a:latin typeface="Proxima Nova" panose="02000506030000020004"/>
                      <a:ea typeface="Proxima Nova" panose="02000506030000020004"/>
                      <a:cs typeface="Proxima Nova" panose="02000506030000020004"/>
                      <a:sym typeface="Proxima Nova" panose="02000506030000020004"/>
                    </a:rPr>
                    <a:t>raft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endParaRPr>
                </a:p>
              </p:txBody>
            </p:sp>
            <p:cxnSp>
              <p:nvCxnSpPr>
                <p:cNvPr id="320" name="Shape 320"/>
                <p:cNvCxnSpPr/>
                <p:nvPr/>
              </p:nvCxnSpPr>
              <p:spPr>
                <a:xfrm>
                  <a:off x="2776473" y="3157035"/>
                  <a:ext cx="131623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2"/>
                  </a:solidFill>
                  <a:prstDash val="dot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321" name="Shape 321"/>
              <p:cNvGrpSpPr/>
              <p:nvPr/>
            </p:nvGrpSpPr>
            <p:grpSpPr>
              <a:xfrm>
                <a:off x="4660305" y="1758371"/>
                <a:ext cx="630768" cy="587781"/>
                <a:chOff x="2526705" y="2748971"/>
                <a:chExt cx="630768" cy="587781"/>
              </a:xfrm>
            </p:grpSpPr>
            <p:grpSp>
              <p:nvGrpSpPr>
                <p:cNvPr id="322" name="Shape 322"/>
                <p:cNvGrpSpPr/>
                <p:nvPr/>
              </p:nvGrpSpPr>
              <p:grpSpPr>
                <a:xfrm>
                  <a:off x="2526705" y="2748971"/>
                  <a:ext cx="630768" cy="587781"/>
                  <a:chOff x="5073349" y="2210899"/>
                  <a:chExt cx="1914900" cy="1784400"/>
                </a:xfrm>
              </p:grpSpPr>
              <p:sp>
                <p:nvSpPr>
                  <p:cNvPr id="323" name="Shape 323"/>
                  <p:cNvSpPr/>
                  <p:nvPr/>
                </p:nvSpPr>
                <p:spPr>
                  <a:xfrm>
                    <a:off x="5073349" y="2210899"/>
                    <a:ext cx="1914900" cy="17844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1F497D"/>
                    </a:solidFill>
                    <a:prstDash val="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25725" tIns="25725" rIns="25725" bIns="25725" anchor="ctr" anchorCtr="0">
                    <a:noAutofit/>
                  </a:bodyPr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500"/>
                      <a:buFont typeface="Arial" panose="020B0604020202020204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Proxima Nova" panose="02000506030000020004"/>
                      <a:ea typeface="Proxima Nova" panose="02000506030000020004"/>
                      <a:cs typeface="Proxima Nova" panose="02000506030000020004"/>
                      <a:sym typeface="Proxima Nova" panose="02000506030000020004"/>
                    </a:endParaRPr>
                  </a:p>
                </p:txBody>
              </p:sp>
              <p:pic>
                <p:nvPicPr>
                  <p:cNvPr id="324" name="Shape 324"/>
                  <p:cNvPicPr preferRelativeResize="0"/>
                  <p:nvPr/>
                </p:nvPicPr>
                <p:blipFill rotWithShape="1">
                  <a:blip r:embed="rId1"/>
                  <a:srcRect/>
                  <a:stretch>
                    <a:fillRect/>
                  </a:stretch>
                </p:blipFill>
                <p:spPr>
                  <a:xfrm>
                    <a:off x="5246950" y="3203500"/>
                    <a:ext cx="381900" cy="4211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325" name="Shape 325"/>
                  <p:cNvPicPr preferRelativeResize="0"/>
                  <p:nvPr/>
                </p:nvPicPr>
                <p:blipFill rotWithShape="1">
                  <a:blip r:embed="rId2"/>
                  <a:srcRect/>
                  <a:stretch>
                    <a:fillRect/>
                  </a:stretch>
                </p:blipFill>
                <p:spPr>
                  <a:xfrm>
                    <a:off x="5808897" y="2265624"/>
                    <a:ext cx="428653" cy="47272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326" name="Shape 326"/>
                  <p:cNvCxnSpPr/>
                  <p:nvPr/>
                </p:nvCxnSpPr>
                <p:spPr>
                  <a:xfrm flipH="1">
                    <a:off x="5436200" y="2691275"/>
                    <a:ext cx="395400" cy="522300"/>
                  </a:xfrm>
                  <a:prstGeom prst="straightConnector1">
                    <a:avLst/>
                  </a:prstGeom>
                  <a:noFill/>
                  <a:ln w="57150" cap="flat" cmpd="sng">
                    <a:solidFill>
                      <a:srgbClr val="00A971"/>
                    </a:solidFill>
                    <a:prstDash val="dash"/>
                    <a:round/>
                    <a:headEnd type="none" w="sm" len="sm"/>
                    <a:tailEnd type="stealth" w="med" len="med"/>
                  </a:ln>
                </p:spPr>
              </p:cxnSp>
              <p:pic>
                <p:nvPicPr>
                  <p:cNvPr id="327" name="Shape 327"/>
                  <p:cNvPicPr preferRelativeResize="0"/>
                  <p:nvPr/>
                </p:nvPicPr>
                <p:blipFill rotWithShape="1">
                  <a:blip r:embed="rId1"/>
                  <a:srcRect/>
                  <a:stretch>
                    <a:fillRect/>
                  </a:stretch>
                </p:blipFill>
                <p:spPr>
                  <a:xfrm>
                    <a:off x="6466150" y="3203500"/>
                    <a:ext cx="381900" cy="4211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328" name="Shape 328"/>
                  <p:cNvCxnSpPr/>
                  <p:nvPr/>
                </p:nvCxnSpPr>
                <p:spPr>
                  <a:xfrm>
                    <a:off x="6237925" y="2700000"/>
                    <a:ext cx="417300" cy="513900"/>
                  </a:xfrm>
                  <a:prstGeom prst="straightConnector1">
                    <a:avLst/>
                  </a:prstGeom>
                  <a:noFill/>
                  <a:ln w="57150" cap="flat" cmpd="sng">
                    <a:solidFill>
                      <a:srgbClr val="00A971"/>
                    </a:solidFill>
                    <a:prstDash val="dash"/>
                    <a:round/>
                    <a:headEnd type="none" w="sm" len="sm"/>
                    <a:tailEnd type="stealth" w="med" len="med"/>
                  </a:ln>
                </p:spPr>
              </p:cxnSp>
            </p:grpSp>
            <p:cxnSp>
              <p:nvCxnSpPr>
                <p:cNvPr id="329" name="Shape 329"/>
                <p:cNvCxnSpPr/>
                <p:nvPr/>
              </p:nvCxnSpPr>
              <p:spPr>
                <a:xfrm>
                  <a:off x="2800024" y="3174547"/>
                  <a:ext cx="131623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2"/>
                  </a:solidFill>
                  <a:prstDash val="dot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330" name="Shape 330"/>
              <p:cNvGrpSpPr/>
              <p:nvPr/>
            </p:nvGrpSpPr>
            <p:grpSpPr>
              <a:xfrm>
                <a:off x="5574703" y="1758371"/>
                <a:ext cx="670654" cy="587781"/>
                <a:chOff x="2526703" y="2748971"/>
                <a:chExt cx="670654" cy="587781"/>
              </a:xfrm>
            </p:grpSpPr>
            <p:grpSp>
              <p:nvGrpSpPr>
                <p:cNvPr id="331" name="Shape 331"/>
                <p:cNvGrpSpPr/>
                <p:nvPr/>
              </p:nvGrpSpPr>
              <p:grpSpPr>
                <a:xfrm>
                  <a:off x="2526703" y="2748971"/>
                  <a:ext cx="670654" cy="587781"/>
                  <a:chOff x="5073347" y="2210899"/>
                  <a:chExt cx="2035988" cy="1784400"/>
                </a:xfrm>
              </p:grpSpPr>
              <p:sp>
                <p:nvSpPr>
                  <p:cNvPr id="332" name="Shape 332"/>
                  <p:cNvSpPr/>
                  <p:nvPr/>
                </p:nvSpPr>
                <p:spPr>
                  <a:xfrm>
                    <a:off x="5073347" y="2210899"/>
                    <a:ext cx="2035988" cy="17844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1F497D"/>
                    </a:solidFill>
                    <a:prstDash val="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25725" tIns="25725" rIns="25725" bIns="25725" anchor="ctr" anchorCtr="0">
                    <a:noAutofit/>
                  </a:bodyPr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500"/>
                      <a:buFont typeface="Arial" panose="020B0604020202020204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Proxima Nova" panose="02000506030000020004"/>
                      <a:ea typeface="Proxima Nova" panose="02000506030000020004"/>
                      <a:cs typeface="Proxima Nova" panose="02000506030000020004"/>
                      <a:sym typeface="Proxima Nova" panose="02000506030000020004"/>
                    </a:endParaRPr>
                  </a:p>
                </p:txBody>
              </p:sp>
              <p:pic>
                <p:nvPicPr>
                  <p:cNvPr id="333" name="Shape 333"/>
                  <p:cNvPicPr preferRelativeResize="0"/>
                  <p:nvPr/>
                </p:nvPicPr>
                <p:blipFill rotWithShape="1">
                  <a:blip r:embed="rId1"/>
                  <a:srcRect/>
                  <a:stretch>
                    <a:fillRect/>
                  </a:stretch>
                </p:blipFill>
                <p:spPr>
                  <a:xfrm>
                    <a:off x="5246950" y="3203500"/>
                    <a:ext cx="381900" cy="4211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334" name="Shape 334"/>
                  <p:cNvPicPr preferRelativeResize="0"/>
                  <p:nvPr/>
                </p:nvPicPr>
                <p:blipFill rotWithShape="1">
                  <a:blip r:embed="rId2"/>
                  <a:srcRect/>
                  <a:stretch>
                    <a:fillRect/>
                  </a:stretch>
                </p:blipFill>
                <p:spPr>
                  <a:xfrm>
                    <a:off x="5808897" y="2265624"/>
                    <a:ext cx="428653" cy="47272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335" name="Shape 335"/>
                  <p:cNvCxnSpPr/>
                  <p:nvPr/>
                </p:nvCxnSpPr>
                <p:spPr>
                  <a:xfrm flipH="1">
                    <a:off x="5436200" y="2691275"/>
                    <a:ext cx="395400" cy="522300"/>
                  </a:xfrm>
                  <a:prstGeom prst="straightConnector1">
                    <a:avLst/>
                  </a:prstGeom>
                  <a:noFill/>
                  <a:ln w="57150" cap="flat" cmpd="sng">
                    <a:solidFill>
                      <a:srgbClr val="00A971"/>
                    </a:solidFill>
                    <a:prstDash val="dash"/>
                    <a:round/>
                    <a:headEnd type="none" w="sm" len="sm"/>
                    <a:tailEnd type="stealth" w="med" len="med"/>
                  </a:ln>
                </p:spPr>
              </p:cxnSp>
              <p:pic>
                <p:nvPicPr>
                  <p:cNvPr id="336" name="Shape 336"/>
                  <p:cNvPicPr preferRelativeResize="0"/>
                  <p:nvPr/>
                </p:nvPicPr>
                <p:blipFill rotWithShape="1">
                  <a:blip r:embed="rId1"/>
                  <a:srcRect/>
                  <a:stretch>
                    <a:fillRect/>
                  </a:stretch>
                </p:blipFill>
                <p:spPr>
                  <a:xfrm>
                    <a:off x="6466150" y="3203500"/>
                    <a:ext cx="381900" cy="4211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337" name="Shape 337"/>
                  <p:cNvCxnSpPr/>
                  <p:nvPr/>
                </p:nvCxnSpPr>
                <p:spPr>
                  <a:xfrm>
                    <a:off x="6237925" y="2700000"/>
                    <a:ext cx="417300" cy="513900"/>
                  </a:xfrm>
                  <a:prstGeom prst="straightConnector1">
                    <a:avLst/>
                  </a:prstGeom>
                  <a:noFill/>
                  <a:ln w="57150" cap="flat" cmpd="sng">
                    <a:solidFill>
                      <a:srgbClr val="00A971"/>
                    </a:solidFill>
                    <a:prstDash val="dash"/>
                    <a:round/>
                    <a:headEnd type="none" w="sm" len="sm"/>
                    <a:tailEnd type="stealth" w="med" len="med"/>
                  </a:ln>
                </p:spPr>
              </p:cxnSp>
            </p:grpSp>
            <p:cxnSp>
              <p:nvCxnSpPr>
                <p:cNvPr id="338" name="Shape 338"/>
                <p:cNvCxnSpPr/>
                <p:nvPr/>
              </p:nvCxnSpPr>
              <p:spPr>
                <a:xfrm>
                  <a:off x="2808294" y="3150104"/>
                  <a:ext cx="131623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2"/>
                  </a:solidFill>
                  <a:prstDash val="dot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39" name="Shape 339"/>
              <p:cNvCxnSpPr/>
              <p:nvPr/>
            </p:nvCxnSpPr>
            <p:spPr>
              <a:xfrm>
                <a:off x="5372415" y="2065241"/>
                <a:ext cx="10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0" name="Shape 340"/>
              <p:cNvCxnSpPr/>
              <p:nvPr/>
            </p:nvCxnSpPr>
            <p:spPr>
              <a:xfrm>
                <a:off x="4458015" y="2065241"/>
                <a:ext cx="10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341" name="Shape 341"/>
            <p:cNvSpPr txBox="1"/>
            <p:nvPr/>
          </p:nvSpPr>
          <p:spPr>
            <a:xfrm>
              <a:off x="6489582" y="2393156"/>
              <a:ext cx="275636" cy="167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725" tIns="25725" rIns="25725" bIns="25725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Arial" panose="020B0604020202020204"/>
                <a:buNone/>
              </a:pPr>
              <a:r>
                <a:rPr lang="en-GB" sz="1400" b="0" i="0" u="none" strike="noStrike" cap="none">
                  <a:solidFill>
                    <a:schemeClr val="dk1"/>
                  </a:solidFill>
                  <a:latin typeface="Proxima Nova" panose="02000506030000020004"/>
                  <a:ea typeface="Proxima Nova" panose="02000506030000020004"/>
                  <a:cs typeface="Proxima Nova" panose="02000506030000020004"/>
                  <a:sym typeface="Proxima Nova" panose="02000506030000020004"/>
                </a:rPr>
                <a:t>raft</a:t>
              </a:r>
              <a:endParaRPr sz="1400" b="0" i="0" u="none" strike="noStrike" cap="none">
                <a:solidFill>
                  <a:srgbClr val="000000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endParaRPr>
            </a:p>
          </p:txBody>
        </p:sp>
        <p:sp>
          <p:nvSpPr>
            <p:cNvPr id="342" name="Shape 342"/>
            <p:cNvSpPr txBox="1"/>
            <p:nvPr/>
          </p:nvSpPr>
          <p:spPr>
            <a:xfrm>
              <a:off x="7713911" y="2389907"/>
              <a:ext cx="300846" cy="210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725" tIns="25725" rIns="25725" bIns="25725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Arial" panose="020B0604020202020204"/>
                <a:buNone/>
              </a:pPr>
              <a:r>
                <a:rPr lang="en-GB" sz="1400" b="0" i="0" u="none" strike="noStrike" cap="none">
                  <a:solidFill>
                    <a:schemeClr val="dk1"/>
                  </a:solidFill>
                  <a:latin typeface="Proxima Nova" panose="02000506030000020004"/>
                  <a:ea typeface="Proxima Nova" panose="02000506030000020004"/>
                  <a:cs typeface="Proxima Nova" panose="02000506030000020004"/>
                  <a:sym typeface="Proxima Nova" panose="02000506030000020004"/>
                </a:rPr>
                <a:t>raft</a:t>
              </a:r>
              <a:endParaRPr sz="1400" b="0" i="0" u="none" strike="noStrike" cap="none">
                <a:solidFill>
                  <a:srgbClr val="000000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endParaRPr>
            </a:p>
          </p:txBody>
        </p:sp>
        <p:sp>
          <p:nvSpPr>
            <p:cNvPr id="343" name="Shape 343"/>
            <p:cNvSpPr txBox="1"/>
            <p:nvPr/>
          </p:nvSpPr>
          <p:spPr>
            <a:xfrm>
              <a:off x="5904701" y="1637146"/>
              <a:ext cx="1406370" cy="265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725" tIns="25725" rIns="25725" bIns="25725" anchor="t" anchorCtr="0">
              <a:no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B73"/>
                </a:buClr>
                <a:buSzPts val="500"/>
                <a:buFont typeface="Arial" panose="020B0604020202020204"/>
                <a:buNone/>
              </a:pPr>
              <a:r>
                <a:rPr lang="en-GB" sz="1400" b="1" i="0" u="none" strike="noStrike" cap="none">
                  <a:solidFill>
                    <a:srgbClr val="00AB73"/>
                  </a:solidFill>
                  <a:latin typeface="Proxima Nova" panose="02000506030000020004"/>
                  <a:ea typeface="Proxima Nova" panose="02000506030000020004"/>
                  <a:cs typeface="Proxima Nova" panose="02000506030000020004"/>
                  <a:sym typeface="Proxima Nova" panose="02000506030000020004"/>
                </a:rPr>
                <a:t>Storage Nodes</a:t>
              </a:r>
              <a:endParaRPr sz="1400" b="0" i="0" u="none" strike="noStrike" cap="none">
                <a:solidFill>
                  <a:srgbClr val="000000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6565" y="387985"/>
            <a:ext cx="2459990" cy="720725"/>
          </a:xfrm>
        </p:spPr>
        <p:txBody>
          <a:bodyPr>
            <a:normAutofit fontScale="90000"/>
          </a:bodyPr>
          <a:p>
            <a:r>
              <a:rPr sz="400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副本</a:t>
            </a:r>
            <a:endParaRPr sz="4000" smtClean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1203325" y="1705610"/>
            <a:ext cx="4465955" cy="3446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p>
            <a:pPr marL="254000" marR="0" lvl="0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800"/>
              <a:buFont typeface="Merriweather Sans"/>
              <a:buChar char="▶"/>
            </a:pPr>
            <a:r>
              <a:rPr lang="en-GB" sz="20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为什么不是KV? </a:t>
            </a:r>
            <a:r>
              <a:rPr lang="en-GB" sz="2000" b="0" i="0" u="none" strike="noStrike" cap="none">
                <a:solidFill>
                  <a:srgbClr val="00A9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MySQL</a:t>
            </a:r>
            <a:r>
              <a:rPr lang="en-GB" sz="20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!</a:t>
            </a:r>
            <a:endParaRPr lang="en-GB" sz="20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  <a:p>
            <a:pPr marL="254000" marR="0" lvl="0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800"/>
              <a:buFont typeface="Merriweather Sans"/>
              <a:buChar char="▶"/>
            </a:pPr>
            <a:r>
              <a:rPr lang="en-GB" sz="20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稳定可靠、多索引写原子保证</a:t>
            </a:r>
            <a:endParaRPr lang="en-GB" sz="20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  <a:p>
            <a:pPr marL="254000" marR="0" lvl="0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800"/>
              <a:buFont typeface="Merriweather Sans"/>
              <a:buChar char="▶"/>
            </a:pPr>
            <a:r>
              <a:rPr lang="en-GB" sz="20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计算下推，数据就近计算原则</a:t>
            </a:r>
            <a:endParaRPr lang="en-GB" sz="20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  <a:p>
            <a:pPr marL="254000" marR="0" lvl="0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800"/>
              <a:buFont typeface="Merriweather Sans"/>
              <a:buChar char="▶"/>
            </a:pPr>
            <a:r>
              <a:rPr lang="en-GB" sz="20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不仅存储还有计算能力</a:t>
            </a:r>
            <a:endParaRPr lang="en-GB" sz="20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  <a:p>
            <a:pPr marL="254000" marR="0" lvl="0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800"/>
              <a:buFont typeface="Merriweather Sans"/>
              <a:buChar char="▶"/>
            </a:pPr>
            <a:r>
              <a:rPr lang="en-GB" sz="20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SQL 与 Storage 数据传输最小化</a:t>
            </a:r>
            <a:endParaRPr lang="en-GB" sz="20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  <a:p>
            <a:pPr marL="254000" marR="0" lvl="0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800"/>
              <a:buFont typeface="Merriweather Sans"/>
              <a:buChar char="▶"/>
            </a:pPr>
            <a:r>
              <a:rPr lang="en-GB" sz="20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MySQL 8.0更加强大...</a:t>
            </a:r>
            <a:endParaRPr lang="en-GB" sz="20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120130" y="1296035"/>
            <a:ext cx="4302760" cy="2691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34100" y="4171950"/>
            <a:ext cx="4288790" cy="1589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6565" y="387985"/>
            <a:ext cx="2459990" cy="720725"/>
          </a:xfrm>
        </p:spPr>
        <p:txBody>
          <a:bodyPr>
            <a:normAutofit fontScale="90000"/>
          </a:bodyPr>
          <a:p>
            <a:r>
              <a:rPr sz="400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高可用</a:t>
            </a:r>
            <a:endParaRPr sz="4000" smtClean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949469" y="1443720"/>
            <a:ext cx="4156210" cy="3011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25" tIns="12850" rIns="25725" bIns="12850" anchor="t" anchorCtr="0">
            <a:noAutofit/>
          </a:bodyPr>
          <a:p>
            <a:pPr marL="127000" marR="0" lvl="0" indent="-127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800"/>
              <a:buFont typeface="Arial" panose="020B0604020202020204"/>
              <a:buChar char="►"/>
            </a:pPr>
            <a:r>
              <a:rPr lang="en-GB" sz="18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GTID 作为 Raft Log Index</a:t>
            </a:r>
            <a:endParaRPr lang="en-GB" sz="18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  <a:p>
            <a:pPr marL="127000" marR="0" lvl="0" indent="-127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800"/>
              <a:buFont typeface="Arial" panose="020B0604020202020204"/>
              <a:buChar char="►"/>
            </a:pPr>
            <a:r>
              <a:rPr lang="en-GB" sz="18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Raft 协议选主、Log 并行复制</a:t>
            </a:r>
            <a:endParaRPr lang="en-GB" sz="18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  <a:p>
            <a:pPr marL="127000" marR="0" lvl="0" indent="-127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800"/>
              <a:buFont typeface="Arial" panose="020B0604020202020204"/>
              <a:buChar char="►"/>
            </a:pPr>
            <a:r>
              <a:rPr lang="en-GB" sz="18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主副本故障秒级切换即可服务</a:t>
            </a:r>
            <a:endParaRPr lang="en-GB" sz="18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  <a:p>
            <a:pPr marL="127000" marR="0" lvl="0" indent="-127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800"/>
              <a:buFont typeface="Arial" panose="020B0604020202020204"/>
              <a:buChar char="►"/>
            </a:pPr>
            <a:r>
              <a:rPr lang="en-GB" sz="18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强 Semi-Sync 确保事务不丢失</a:t>
            </a:r>
            <a:endParaRPr lang="en-GB" sz="18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  <a:p>
            <a:pPr marL="127000" marR="0" lvl="0" indent="-127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800"/>
              <a:buFont typeface="Arial" panose="020B0604020202020204"/>
              <a:buChar char="►"/>
            </a:pPr>
            <a:r>
              <a:rPr lang="en-GB" sz="18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单副本故障可快速流式重建</a:t>
            </a:r>
            <a:endParaRPr lang="en-GB" sz="18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  <a:p>
            <a:pPr marL="127000" marR="0" lvl="0" indent="-127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800"/>
              <a:buFont typeface="Arial" panose="020B0604020202020204"/>
              <a:buChar char="►"/>
            </a:pPr>
            <a:r>
              <a:rPr lang="en-GB" sz="18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无中心化，可跨机房部署</a:t>
            </a:r>
            <a:endParaRPr sz="18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358" name="Shape 358"/>
          <p:cNvGrpSpPr/>
          <p:nvPr/>
        </p:nvGrpSpPr>
        <p:grpSpPr>
          <a:xfrm>
            <a:off x="5210175" y="1647825"/>
            <a:ext cx="6389370" cy="2604135"/>
            <a:chOff x="4511300" y="1624175"/>
            <a:chExt cx="3794046" cy="1408858"/>
          </a:xfrm>
        </p:grpSpPr>
        <p:grpSp>
          <p:nvGrpSpPr>
            <p:cNvPr id="359" name="Shape 359"/>
            <p:cNvGrpSpPr/>
            <p:nvPr/>
          </p:nvGrpSpPr>
          <p:grpSpPr>
            <a:xfrm>
              <a:off x="4511300" y="1624175"/>
              <a:ext cx="1584246" cy="1408858"/>
              <a:chOff x="1156050" y="1766036"/>
              <a:chExt cx="3229200" cy="2896500"/>
            </a:xfrm>
          </p:grpSpPr>
          <p:sp>
            <p:nvSpPr>
              <p:cNvPr id="360" name="Shape 360"/>
              <p:cNvSpPr/>
              <p:nvPr/>
            </p:nvSpPr>
            <p:spPr>
              <a:xfrm>
                <a:off x="1156050" y="1766036"/>
                <a:ext cx="3229200" cy="28965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406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5725" tIns="25725" rIns="25725" bIns="257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"/>
                  <a:buFont typeface="Arial" panose="020B0604020202020204"/>
                  <a:buNone/>
                </a:pPr>
                <a:endParaRPr sz="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grpSp>
            <p:nvGrpSpPr>
              <p:cNvPr id="361" name="Shape 361"/>
              <p:cNvGrpSpPr/>
              <p:nvPr/>
            </p:nvGrpSpPr>
            <p:grpSpPr>
              <a:xfrm>
                <a:off x="1762549" y="1964326"/>
                <a:ext cx="2036281" cy="2493101"/>
                <a:chOff x="1762549" y="1959398"/>
                <a:chExt cx="2036281" cy="2493101"/>
              </a:xfrm>
            </p:grpSpPr>
            <p:grpSp>
              <p:nvGrpSpPr>
                <p:cNvPr id="362" name="Shape 362"/>
                <p:cNvGrpSpPr/>
                <p:nvPr/>
              </p:nvGrpSpPr>
              <p:grpSpPr>
                <a:xfrm>
                  <a:off x="1762549" y="2668099"/>
                  <a:ext cx="2036281" cy="1784400"/>
                  <a:chOff x="5039149" y="2210899"/>
                  <a:chExt cx="2036281" cy="1784400"/>
                </a:xfrm>
              </p:grpSpPr>
              <p:sp>
                <p:nvSpPr>
                  <p:cNvPr id="363" name="Shape 363"/>
                  <p:cNvSpPr/>
                  <p:nvPr/>
                </p:nvSpPr>
                <p:spPr>
                  <a:xfrm>
                    <a:off x="5039149" y="2210899"/>
                    <a:ext cx="2036281" cy="17844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1F497D"/>
                    </a:solidFill>
                    <a:prstDash val="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25725" tIns="25725" rIns="25725" bIns="25725" anchor="ctr" anchorCtr="0">
                    <a:noAutofit/>
                  </a:bodyPr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400"/>
                      <a:buFont typeface="Arial" panose="020B0604020202020204"/>
                      <a:buNone/>
                    </a:pPr>
                    <a:endParaRPr sz="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endParaRPr>
                  </a:p>
                </p:txBody>
              </p:sp>
              <p:pic>
                <p:nvPicPr>
                  <p:cNvPr id="364" name="Shape 364"/>
                  <p:cNvPicPr preferRelativeResize="0"/>
                  <p:nvPr/>
                </p:nvPicPr>
                <p:blipFill rotWithShape="1">
                  <a:blip r:embed="rId1"/>
                  <a:srcRect/>
                  <a:stretch>
                    <a:fillRect/>
                  </a:stretch>
                </p:blipFill>
                <p:spPr>
                  <a:xfrm>
                    <a:off x="5246950" y="3203500"/>
                    <a:ext cx="381900" cy="4211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365" name="Shape 365"/>
                  <p:cNvPicPr preferRelativeResize="0"/>
                  <p:nvPr/>
                </p:nvPicPr>
                <p:blipFill rotWithShape="1">
                  <a:blip r:embed="rId2"/>
                  <a:srcRect/>
                  <a:stretch>
                    <a:fillRect/>
                  </a:stretch>
                </p:blipFill>
                <p:spPr>
                  <a:xfrm>
                    <a:off x="5808897" y="2431569"/>
                    <a:ext cx="428653" cy="47272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366" name="Shape 366"/>
                  <p:cNvCxnSpPr/>
                  <p:nvPr/>
                </p:nvCxnSpPr>
                <p:spPr>
                  <a:xfrm flipH="1">
                    <a:off x="5436419" y="2823140"/>
                    <a:ext cx="325110" cy="389873"/>
                  </a:xfrm>
                  <a:prstGeom prst="straightConnector1">
                    <a:avLst/>
                  </a:prstGeom>
                  <a:noFill/>
                  <a:ln w="57150" cap="flat" cmpd="sng">
                    <a:solidFill>
                      <a:srgbClr val="00A971"/>
                    </a:solidFill>
                    <a:prstDash val="dash"/>
                    <a:round/>
                    <a:headEnd type="none" w="sm" len="sm"/>
                    <a:tailEnd type="stealth" w="med" len="med"/>
                  </a:ln>
                </p:spPr>
              </p:cxnSp>
              <p:pic>
                <p:nvPicPr>
                  <p:cNvPr id="367" name="Shape 367"/>
                  <p:cNvPicPr preferRelativeResize="0"/>
                  <p:nvPr/>
                </p:nvPicPr>
                <p:blipFill rotWithShape="1">
                  <a:blip r:embed="rId1"/>
                  <a:srcRect/>
                  <a:stretch>
                    <a:fillRect/>
                  </a:stretch>
                </p:blipFill>
                <p:spPr>
                  <a:xfrm>
                    <a:off x="6466150" y="3203500"/>
                    <a:ext cx="381900" cy="4211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368" name="Shape 368"/>
                  <p:cNvCxnSpPr/>
                  <p:nvPr/>
                </p:nvCxnSpPr>
                <p:spPr>
                  <a:xfrm>
                    <a:off x="6271100" y="2852804"/>
                    <a:ext cx="384291" cy="361621"/>
                  </a:xfrm>
                  <a:prstGeom prst="straightConnector1">
                    <a:avLst/>
                  </a:prstGeom>
                  <a:noFill/>
                  <a:ln w="57150" cap="flat" cmpd="sng">
                    <a:solidFill>
                      <a:srgbClr val="00A971"/>
                    </a:solidFill>
                    <a:prstDash val="dash"/>
                    <a:round/>
                    <a:headEnd type="none" w="sm" len="sm"/>
                    <a:tailEnd type="stealth" w="med" len="med"/>
                  </a:ln>
                </p:spPr>
              </p:cxnSp>
            </p:grpSp>
            <p:cxnSp>
              <p:nvCxnSpPr>
                <p:cNvPr id="369" name="Shape 369"/>
                <p:cNvCxnSpPr/>
                <p:nvPr/>
              </p:nvCxnSpPr>
              <p:spPr>
                <a:xfrm>
                  <a:off x="2741778" y="2302236"/>
                  <a:ext cx="0" cy="36330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00A971"/>
                  </a:solidFill>
                  <a:prstDash val="dash"/>
                  <a:round/>
                  <a:headEnd type="none" w="sm" len="sm"/>
                  <a:tailEnd type="stealth" w="med" len="med"/>
                </a:ln>
              </p:spPr>
            </p:cxnSp>
            <p:sp>
              <p:nvSpPr>
                <p:cNvPr id="370" name="Shape 370"/>
                <p:cNvSpPr/>
                <p:nvPr/>
              </p:nvSpPr>
              <p:spPr>
                <a:xfrm>
                  <a:off x="2379977" y="1959398"/>
                  <a:ext cx="723600" cy="2865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406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25725" tIns="25725" rIns="25725" bIns="25725" anchor="ctr" anchorCtr="0">
                  <a:noAutofit/>
                </a:bodyPr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"/>
                    <a:buFont typeface="Arial" panose="020B0604020202020204"/>
                    <a:buNone/>
                  </a:pPr>
                  <a:r>
                    <a:rPr lang="en-GB" sz="12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rPr>
                    <a:t>VIP</a:t>
                  </a:r>
                  <a:endParaRPr sz="1200" b="0" i="0" u="none" strike="noStrike" cap="none">
                    <a:solidFill>
                      <a:srgbClr val="000000"/>
                    </a:solidFill>
                    <a:latin typeface="Helvetica Neue Light" panose="020B0604020202020204"/>
                    <a:ea typeface="Helvetica Neue Light" panose="020B0604020202020204"/>
                    <a:cs typeface="Helvetica Neue Light" panose="020B0604020202020204"/>
                    <a:sym typeface="Helvetica Neue Light" panose="020B0604020202020204"/>
                  </a:endParaRPr>
                </a:p>
              </p:txBody>
            </p:sp>
          </p:grpSp>
        </p:grpSp>
        <p:sp>
          <p:nvSpPr>
            <p:cNvPr id="371" name="Shape 371"/>
            <p:cNvSpPr txBox="1"/>
            <p:nvPr/>
          </p:nvSpPr>
          <p:spPr>
            <a:xfrm>
              <a:off x="5092111" y="2418466"/>
              <a:ext cx="394293" cy="21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725" tIns="25725" rIns="25725" bIns="25725" anchor="t" anchorCtr="0">
              <a:no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"/>
                <a:buFont typeface="Arial" panose="020B0604020202020204"/>
                <a:buNone/>
              </a:pPr>
              <a:r>
                <a:rPr lang="en-GB" sz="1100" b="1" i="0" u="none" strike="noStrike" cap="none">
                  <a:solidFill>
                    <a:srgbClr val="000000"/>
                  </a:solidFill>
                  <a:latin typeface="Proxima Nova" panose="02000506030000020004"/>
                  <a:ea typeface="Proxima Nova" panose="02000506030000020004"/>
                  <a:cs typeface="Proxima Nova" panose="02000506030000020004"/>
                  <a:sym typeface="Proxima Nova" panose="02000506030000020004"/>
                </a:rPr>
                <a:t>GTID+ Raft</a:t>
              </a:r>
              <a:endParaRPr sz="1100" b="0" i="0" u="none" strike="noStrike" cap="none">
                <a:solidFill>
                  <a:srgbClr val="000000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endParaRPr>
            </a:p>
          </p:txBody>
        </p:sp>
        <p:grpSp>
          <p:nvGrpSpPr>
            <p:cNvPr id="372" name="Shape 372"/>
            <p:cNvGrpSpPr/>
            <p:nvPr/>
          </p:nvGrpSpPr>
          <p:grpSpPr>
            <a:xfrm>
              <a:off x="6721100" y="1624175"/>
              <a:ext cx="1584246" cy="1408858"/>
              <a:chOff x="1156050" y="1766036"/>
              <a:chExt cx="3229200" cy="2896500"/>
            </a:xfrm>
          </p:grpSpPr>
          <p:sp>
            <p:nvSpPr>
              <p:cNvPr id="373" name="Shape 373"/>
              <p:cNvSpPr/>
              <p:nvPr/>
            </p:nvSpPr>
            <p:spPr>
              <a:xfrm>
                <a:off x="1156050" y="1766036"/>
                <a:ext cx="3229200" cy="28965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A97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5725" tIns="25725" rIns="25725" bIns="257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"/>
                  <a:buFont typeface="Arial" panose="020B0604020202020204"/>
                  <a:buNone/>
                </a:pPr>
                <a:endParaRPr sz="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grpSp>
            <p:nvGrpSpPr>
              <p:cNvPr id="374" name="Shape 374"/>
              <p:cNvGrpSpPr/>
              <p:nvPr/>
            </p:nvGrpSpPr>
            <p:grpSpPr>
              <a:xfrm>
                <a:off x="1714474" y="1978903"/>
                <a:ext cx="2095304" cy="2478524"/>
                <a:chOff x="1714474" y="1973975"/>
                <a:chExt cx="2095304" cy="2478524"/>
              </a:xfrm>
            </p:grpSpPr>
            <p:grpSp>
              <p:nvGrpSpPr>
                <p:cNvPr id="375" name="Shape 375"/>
                <p:cNvGrpSpPr/>
                <p:nvPr/>
              </p:nvGrpSpPr>
              <p:grpSpPr>
                <a:xfrm>
                  <a:off x="1714474" y="2668099"/>
                  <a:ext cx="2095304" cy="1784400"/>
                  <a:chOff x="4991074" y="2210899"/>
                  <a:chExt cx="2095304" cy="1784400"/>
                </a:xfrm>
              </p:grpSpPr>
              <p:sp>
                <p:nvSpPr>
                  <p:cNvPr id="376" name="Shape 376"/>
                  <p:cNvSpPr/>
                  <p:nvPr/>
                </p:nvSpPr>
                <p:spPr>
                  <a:xfrm>
                    <a:off x="4991074" y="2210899"/>
                    <a:ext cx="2095304" cy="17844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chemeClr val="bg1">
                        <a:lumMod val="50000"/>
                      </a:schemeClr>
                    </a:solidFill>
                    <a:prstDash val="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25725" tIns="25725" rIns="25725" bIns="25725" anchor="ctr" anchorCtr="0">
                    <a:noAutofit/>
                  </a:bodyPr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400"/>
                      <a:buFont typeface="Arial" panose="020B0604020202020204"/>
                      <a:buNone/>
                    </a:pPr>
                    <a:endParaRPr sz="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endParaRPr>
                  </a:p>
                </p:txBody>
              </p:sp>
              <p:pic>
                <p:nvPicPr>
                  <p:cNvPr id="377" name="Shape 377"/>
                  <p:cNvPicPr preferRelativeResize="0"/>
                  <p:nvPr/>
                </p:nvPicPr>
                <p:blipFill rotWithShape="1">
                  <a:blip r:embed="rId1"/>
                  <a:srcRect/>
                  <a:stretch>
                    <a:fillRect/>
                  </a:stretch>
                </p:blipFill>
                <p:spPr>
                  <a:xfrm>
                    <a:off x="5246950" y="3203500"/>
                    <a:ext cx="381900" cy="4211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378" name="Shape 378"/>
                  <p:cNvCxnSpPr/>
                  <p:nvPr/>
                </p:nvCxnSpPr>
                <p:spPr>
                  <a:xfrm rot="10800000">
                    <a:off x="5629178" y="3441954"/>
                    <a:ext cx="801000" cy="0"/>
                  </a:xfrm>
                  <a:prstGeom prst="straightConnector1">
                    <a:avLst/>
                  </a:prstGeom>
                  <a:noFill/>
                  <a:ln w="57150" cap="flat" cmpd="sng">
                    <a:solidFill>
                      <a:srgbClr val="00A971"/>
                    </a:solidFill>
                    <a:prstDash val="dash"/>
                    <a:round/>
                    <a:headEnd type="none" w="sm" len="sm"/>
                    <a:tailEnd type="stealth" w="med" len="med"/>
                  </a:ln>
                </p:spPr>
              </p:cxnSp>
            </p:grpSp>
            <p:cxnSp>
              <p:nvCxnSpPr>
                <p:cNvPr id="379" name="Shape 379"/>
                <p:cNvCxnSpPr/>
                <p:nvPr/>
              </p:nvCxnSpPr>
              <p:spPr>
                <a:xfrm>
                  <a:off x="2741778" y="2302236"/>
                  <a:ext cx="0" cy="363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2849B6"/>
                  </a:solidFill>
                  <a:prstDash val="dash"/>
                  <a:round/>
                  <a:headEnd type="none" w="sm" len="sm"/>
                  <a:tailEnd type="stealth" w="med" len="med"/>
                </a:ln>
              </p:spPr>
            </p:cxnSp>
            <p:sp>
              <p:nvSpPr>
                <p:cNvPr id="380" name="Shape 380"/>
                <p:cNvSpPr/>
                <p:nvPr/>
              </p:nvSpPr>
              <p:spPr>
                <a:xfrm>
                  <a:off x="2408850" y="1973975"/>
                  <a:ext cx="723600" cy="2865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406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25725" tIns="25725" rIns="25725" bIns="25725" anchor="ctr" anchorCtr="0">
                  <a:noAutofit/>
                </a:bodyPr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"/>
                    <a:buFont typeface="Arial" panose="020B0604020202020204"/>
                    <a:buNone/>
                  </a:pPr>
                  <a:r>
                    <a:rPr lang="en-GB" sz="12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rPr>
                    <a:t>VIP</a:t>
                  </a:r>
                  <a:endParaRPr sz="1200" b="0" i="0" u="none" strike="noStrike" cap="none">
                    <a:solidFill>
                      <a:srgbClr val="000000"/>
                    </a:solidFill>
                    <a:latin typeface="Helvetica Neue Light" panose="020B0604020202020204"/>
                    <a:ea typeface="Helvetica Neue Light" panose="020B0604020202020204"/>
                    <a:cs typeface="Helvetica Neue Light" panose="020B0604020202020204"/>
                    <a:sym typeface="Helvetica Neue Light" panose="020B0604020202020204"/>
                  </a:endParaRPr>
                </a:p>
              </p:txBody>
            </p:sp>
          </p:grpSp>
        </p:grpSp>
        <p:pic>
          <p:nvPicPr>
            <p:cNvPr id="381" name="Shape 381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7701087" y="2549153"/>
              <a:ext cx="210297" cy="2299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Shape 382"/>
            <p:cNvSpPr txBox="1"/>
            <p:nvPr/>
          </p:nvSpPr>
          <p:spPr>
            <a:xfrm>
              <a:off x="7327323" y="1872009"/>
              <a:ext cx="393000" cy="39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725" tIns="25725" rIns="25725" bIns="25725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 panose="020B0604020202020204"/>
                <a:buNone/>
              </a:pPr>
              <a:endParaRPr sz="4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endParaRPr>
            </a:p>
          </p:txBody>
        </p:sp>
      </p:grpSp>
      <p:sp>
        <p:nvSpPr>
          <p:cNvPr id="385" name="Shape 385"/>
          <p:cNvSpPr/>
          <p:nvPr/>
        </p:nvSpPr>
        <p:spPr>
          <a:xfrm>
            <a:off x="5210175" y="4480560"/>
            <a:ext cx="6377940" cy="49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 b="1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Raft+MySQL </a:t>
            </a:r>
            <a:r>
              <a:rPr lang="en-GB" sz="16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= Raft 选主+GTID 并行复制+强 Semi-Sync 数据</a:t>
            </a:r>
            <a:r>
              <a:rPr lang="en-GB" sz="1600" b="0" i="0" u="none" strike="noStrike" cap="none">
                <a:solidFill>
                  <a:srgbClr val="00A9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强一致</a:t>
            </a:r>
            <a:r>
              <a:rPr lang="en-GB" sz="16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、切换</a:t>
            </a:r>
            <a:r>
              <a:rPr lang="en-GB" sz="1600" b="0" i="0" u="none" strike="noStrike" cap="none">
                <a:solidFill>
                  <a:srgbClr val="00A9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零丢失</a:t>
            </a:r>
            <a:endParaRPr lang="en-GB" sz="1600" b="0" i="0" u="none" strike="noStrike" cap="none">
              <a:solidFill>
                <a:srgbClr val="00A97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6565" y="387985"/>
            <a:ext cx="2459990" cy="720725"/>
          </a:xfrm>
        </p:spPr>
        <p:txBody>
          <a:bodyPr>
            <a:normAutofit fontScale="90000"/>
          </a:bodyPr>
          <a:p>
            <a:r>
              <a:rPr sz="400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SPEAKER</a:t>
            </a:r>
            <a:endParaRPr sz="4000" smtClean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663575" y="1388745"/>
            <a:ext cx="8196580" cy="405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25" tIns="12850" rIns="25725" bIns="12850" anchor="t" anchorCtr="0">
            <a:noAutofit/>
          </a:bodyPr>
          <a:p>
            <a:pPr marL="0" marR="0" lvl="0" indent="0" algn="l" rtl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  <a:p>
            <a:pPr marL="304800" marR="0" lvl="0" indent="-254000" algn="l" rtl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rgbClr val="00A971"/>
              </a:buClr>
              <a:buSzPts val="1800"/>
              <a:buFont typeface="Merriweather Sans"/>
              <a:buChar char="▶"/>
            </a:pPr>
            <a:r>
              <a:rPr lang="en-GB" sz="24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TokuDB内核维护者、XeLabs核心成员</a:t>
            </a:r>
            <a:endParaRPr lang="en-GB" sz="24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  <a:p>
            <a:pPr marL="304800" marR="0" lvl="0" indent="-254000" algn="l" rtl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rgbClr val="00A971"/>
              </a:buClr>
              <a:buSzPts val="1800"/>
              <a:buFont typeface="Merriweather Sans"/>
              <a:buChar char="▶"/>
            </a:pPr>
            <a:r>
              <a:rPr lang="en-GB" sz="24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淘宝核心系统/阿里云数据库内核组/青云数据库团队</a:t>
            </a:r>
            <a:endParaRPr lang="en-GB" sz="24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  <a:p>
            <a:pPr marL="304800" marR="0" lvl="0" indent="-254000" algn="l" rtl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rgbClr val="00A971"/>
              </a:buClr>
              <a:buSzPts val="1800"/>
              <a:buFont typeface="Merriweather Sans"/>
              <a:buChar char="▶"/>
            </a:pPr>
            <a:r>
              <a:rPr lang="en-GB" sz="24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目前在青云从事新一代数据库产品设计与研发工作</a:t>
            </a:r>
            <a:endParaRPr lang="en-GB" sz="24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161020" y="1613535"/>
            <a:ext cx="3180715" cy="27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9316720" y="4591050"/>
            <a:ext cx="1166495" cy="2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Helvetica Neue Light" panose="020B0604020202020204"/>
              <a:buNone/>
            </a:pPr>
            <a:r>
              <a:rPr lang="en-GB" sz="1200" b="0" i="0" u="none" strike="noStrike" cap="none">
                <a:solidFill>
                  <a:srgbClr val="595959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rPr>
              <a:t>@BohuTANG</a:t>
            </a:r>
            <a:endParaRPr lang="en-GB" sz="1200" b="0" i="0" u="none" strike="noStrike" cap="none">
              <a:solidFill>
                <a:srgbClr val="595959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6565" y="387985"/>
            <a:ext cx="2459990" cy="720725"/>
          </a:xfrm>
        </p:spPr>
        <p:txBody>
          <a:bodyPr>
            <a:normAutofit fontScale="90000"/>
          </a:bodyPr>
          <a:p>
            <a:r>
              <a:rPr sz="400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数据分布</a:t>
            </a:r>
            <a:endParaRPr sz="4000" smtClean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92" name="Shape 392"/>
          <p:cNvGrpSpPr/>
          <p:nvPr/>
        </p:nvGrpSpPr>
        <p:grpSpPr>
          <a:xfrm>
            <a:off x="1941195" y="1389380"/>
            <a:ext cx="8544560" cy="3272790"/>
            <a:chOff x="3874450" y="1631950"/>
            <a:chExt cx="4852721" cy="1641589"/>
          </a:xfrm>
        </p:grpSpPr>
        <p:grpSp>
          <p:nvGrpSpPr>
            <p:cNvPr id="393" name="Shape 393"/>
            <p:cNvGrpSpPr/>
            <p:nvPr/>
          </p:nvGrpSpPr>
          <p:grpSpPr>
            <a:xfrm>
              <a:off x="3874450" y="1631950"/>
              <a:ext cx="4852721" cy="1641589"/>
              <a:chOff x="3722050" y="1631950"/>
              <a:chExt cx="4852721" cy="1641589"/>
            </a:xfrm>
          </p:grpSpPr>
          <p:sp>
            <p:nvSpPr>
              <p:cNvPr id="394" name="Shape 394"/>
              <p:cNvSpPr/>
              <p:nvPr/>
            </p:nvSpPr>
            <p:spPr>
              <a:xfrm>
                <a:off x="4256975" y="1631950"/>
                <a:ext cx="3826200" cy="2994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5725" tIns="25725" rIns="25725" bIns="25725" anchor="ctr" anchorCtr="0">
                <a:noAutofit/>
              </a:bodyPr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300"/>
                  <a:buFont typeface="Arial" panose="020B0604020202020204"/>
                  <a:buNone/>
                </a:pPr>
                <a:r>
                  <a:rPr lang="en-GB" sz="1200" b="1" i="0" u="none" strike="noStrike" cap="none">
                    <a:solidFill>
                      <a:schemeClr val="dk2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rPr>
                  <a:t>CREATE TABLE </a:t>
                </a:r>
                <a:r>
                  <a:rPr lang="en-GB" sz="1200" b="1" i="0" u="none" strike="noStrike" cap="none">
                    <a:solidFill>
                      <a:srgbClr val="00A971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rPr>
                  <a:t>t1</a:t>
                </a:r>
                <a:r>
                  <a:rPr lang="en-GB" sz="1200" b="1" i="0" u="none" strike="noStrike" cap="none">
                    <a:solidFill>
                      <a:schemeClr val="dk2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rPr>
                  <a:t>(id int, age id) PARTITION BY </a:t>
                </a:r>
                <a:r>
                  <a:rPr lang="en-GB" sz="1200" b="1" i="0" u="none" strike="noStrike" cap="none">
                    <a:solidFill>
                      <a:srgbClr val="00A971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rPr>
                  <a:t>HASH</a:t>
                </a:r>
                <a:r>
                  <a:rPr lang="en-GB" sz="1200" b="1" i="0" u="none" strike="noStrike" cap="none">
                    <a:solidFill>
                      <a:schemeClr val="dk2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rPr>
                  <a:t>(id)</a:t>
                </a:r>
                <a:endParaRPr sz="1200" b="0" i="0" u="none" strike="noStrike" cap="none">
                  <a:solidFill>
                    <a:srgbClr val="000000"/>
                  </a:solidFill>
                  <a:latin typeface="Proxima Nova" panose="02000506030000020004"/>
                  <a:ea typeface="Proxima Nova" panose="02000506030000020004"/>
                  <a:cs typeface="Proxima Nova" panose="02000506030000020004"/>
                  <a:sym typeface="Proxima Nova" panose="02000506030000020004"/>
                </a:endParaRPr>
              </a:p>
            </p:txBody>
          </p:sp>
          <p:grpSp>
            <p:nvGrpSpPr>
              <p:cNvPr id="395" name="Shape 395"/>
              <p:cNvGrpSpPr/>
              <p:nvPr/>
            </p:nvGrpSpPr>
            <p:grpSpPr>
              <a:xfrm>
                <a:off x="4584105" y="2685758"/>
                <a:ext cx="630768" cy="587781"/>
                <a:chOff x="5073349" y="2210899"/>
                <a:chExt cx="1914900" cy="1784400"/>
              </a:xfrm>
            </p:grpSpPr>
            <p:sp>
              <p:nvSpPr>
                <p:cNvPr id="396" name="Shape 396"/>
                <p:cNvSpPr/>
                <p:nvPr/>
              </p:nvSpPr>
              <p:spPr>
                <a:xfrm>
                  <a:off x="5073349" y="2210899"/>
                  <a:ext cx="1914900" cy="1784400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1F497D"/>
                  </a:solidFill>
                  <a:prstDash val="dot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25725" tIns="25725" rIns="25725" bIns="257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 panose="020B0604020202020204"/>
                    <a:buNone/>
                  </a:pPr>
                  <a:endParaRPr sz="1200" b="0" i="0" u="none" strike="noStrike" cap="none">
                    <a:solidFill>
                      <a:schemeClr val="dk1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endParaRPr>
                </a:p>
              </p:txBody>
            </p:sp>
            <p:pic>
              <p:nvPicPr>
                <p:cNvPr id="397" name="Shape 397"/>
                <p:cNvPicPr preferRelativeResize="0"/>
                <p:nvPr/>
              </p:nvPicPr>
              <p:blipFill rotWithShape="1">
                <a:blip r:embed="rId1"/>
                <a:srcRect/>
                <a:stretch>
                  <a:fillRect/>
                </a:stretch>
              </p:blipFill>
              <p:spPr>
                <a:xfrm>
                  <a:off x="5246950" y="3203500"/>
                  <a:ext cx="381900" cy="42116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98" name="Shape 398"/>
                <p:cNvPicPr preferRelativeResize="0"/>
                <p:nvPr/>
              </p:nvPicPr>
              <p:blipFill rotWithShape="1">
                <a:blip r:embed="rId2"/>
                <a:srcRect/>
                <a:stretch>
                  <a:fillRect/>
                </a:stretch>
              </p:blipFill>
              <p:spPr>
                <a:xfrm>
                  <a:off x="5808897" y="2265624"/>
                  <a:ext cx="428653" cy="47272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399" name="Shape 399"/>
                <p:cNvCxnSpPr/>
                <p:nvPr/>
              </p:nvCxnSpPr>
              <p:spPr>
                <a:xfrm flipH="1">
                  <a:off x="5436200" y="2691275"/>
                  <a:ext cx="395400" cy="52230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00A971"/>
                  </a:solidFill>
                  <a:prstDash val="dash"/>
                  <a:round/>
                  <a:headEnd type="none" w="sm" len="sm"/>
                  <a:tailEnd type="stealth" w="med" len="med"/>
                </a:ln>
              </p:spPr>
            </p:cxnSp>
            <p:pic>
              <p:nvPicPr>
                <p:cNvPr id="400" name="Shape 400"/>
                <p:cNvPicPr preferRelativeResize="0"/>
                <p:nvPr/>
              </p:nvPicPr>
              <p:blipFill rotWithShape="1">
                <a:blip r:embed="rId1"/>
                <a:srcRect/>
                <a:stretch>
                  <a:fillRect/>
                </a:stretch>
              </p:blipFill>
              <p:spPr>
                <a:xfrm>
                  <a:off x="6466150" y="3203500"/>
                  <a:ext cx="381900" cy="42116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401" name="Shape 401"/>
                <p:cNvCxnSpPr/>
                <p:nvPr/>
              </p:nvCxnSpPr>
              <p:spPr>
                <a:xfrm>
                  <a:off x="6237925" y="2700000"/>
                  <a:ext cx="417300" cy="51390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00A971"/>
                  </a:solidFill>
                  <a:prstDash val="dash"/>
                  <a:round/>
                  <a:headEnd type="none" w="sm" len="sm"/>
                  <a:tailEnd type="stealth" w="med" len="med"/>
                </a:ln>
              </p:spPr>
            </p:cxnSp>
          </p:grpSp>
          <p:sp>
            <p:nvSpPr>
              <p:cNvPr id="402" name="Shape 402"/>
              <p:cNvSpPr/>
              <p:nvPr/>
            </p:nvSpPr>
            <p:spPr>
              <a:xfrm>
                <a:off x="4560250" y="2090150"/>
                <a:ext cx="684300" cy="2427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5725" tIns="25725" rIns="25725" bIns="25725" anchor="ctr" anchorCtr="0">
                <a:noAutofit/>
              </a:bodyPr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300"/>
                  <a:buFont typeface="Arial" panose="020B0604020202020204"/>
                  <a:buNone/>
                </a:pPr>
                <a:r>
                  <a:rPr lang="en-GB" sz="1200" b="0" i="0" u="none" strike="noStrike" cap="none">
                    <a:solidFill>
                      <a:schemeClr val="dk2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rPr>
                  <a:t>t1_0001</a:t>
                </a:r>
                <a:endParaRPr sz="1200" b="0" i="0" u="none" strike="noStrike" cap="none">
                  <a:solidFill>
                    <a:srgbClr val="000000"/>
                  </a:solidFill>
                  <a:latin typeface="Proxima Nova" panose="02000506030000020004"/>
                  <a:ea typeface="Proxima Nova" panose="02000506030000020004"/>
                  <a:cs typeface="Proxima Nova" panose="02000506030000020004"/>
                  <a:sym typeface="Proxima Nova" panose="020005060300000200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300"/>
                  <a:buFont typeface="Arial" panose="020B0604020202020204"/>
                  <a:buNone/>
                </a:pPr>
                <a:r>
                  <a:rPr lang="en-GB" sz="1200" b="0" i="0" u="none" strike="noStrike" cap="none">
                    <a:solidFill>
                      <a:schemeClr val="dk2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rPr>
                  <a:t>[128, 255]</a:t>
                </a:r>
                <a:endParaRPr sz="1200" b="0" i="0" u="none" strike="noStrike" cap="none">
                  <a:solidFill>
                    <a:srgbClr val="000000"/>
                  </a:solidFill>
                  <a:latin typeface="Proxima Nova" panose="02000506030000020004"/>
                  <a:ea typeface="Proxima Nova" panose="02000506030000020004"/>
                  <a:cs typeface="Proxima Nova" panose="02000506030000020004"/>
                  <a:sym typeface="Proxima Nova" panose="02000506030000020004"/>
                </a:endParaRPr>
              </a:p>
            </p:txBody>
          </p:sp>
          <p:sp>
            <p:nvSpPr>
              <p:cNvPr id="403" name="Shape 403"/>
              <p:cNvSpPr/>
              <p:nvPr/>
            </p:nvSpPr>
            <p:spPr>
              <a:xfrm>
                <a:off x="5398450" y="2090150"/>
                <a:ext cx="684300" cy="2427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5725" tIns="25725" rIns="25725" bIns="25725" anchor="ctr" anchorCtr="0">
                <a:noAutofit/>
              </a:bodyPr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300"/>
                  <a:buFont typeface="Arial" panose="020B0604020202020204"/>
                  <a:buNone/>
                </a:pPr>
                <a:r>
                  <a:rPr lang="en-GB" sz="1200" b="0" i="0" u="none" strike="noStrike" cap="none">
                    <a:solidFill>
                      <a:schemeClr val="dk2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rPr>
                  <a:t>t1_0002</a:t>
                </a:r>
                <a:endParaRPr sz="1200" b="0" i="0" u="none" strike="noStrike" cap="none">
                  <a:solidFill>
                    <a:srgbClr val="000000"/>
                  </a:solidFill>
                  <a:latin typeface="Proxima Nova" panose="02000506030000020004"/>
                  <a:ea typeface="Proxima Nova" panose="02000506030000020004"/>
                  <a:cs typeface="Proxima Nova" panose="02000506030000020004"/>
                  <a:sym typeface="Proxima Nova" panose="020005060300000200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300"/>
                  <a:buFont typeface="Arial" panose="020B0604020202020204"/>
                  <a:buNone/>
                </a:pPr>
                <a:r>
                  <a:rPr lang="en-GB" sz="1200" b="0" i="0" u="none" strike="noStrike" cap="none">
                    <a:solidFill>
                      <a:schemeClr val="dk2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rPr>
                  <a:t>[256, 383]</a:t>
                </a:r>
                <a:endParaRPr sz="1200" b="0" i="0" u="none" strike="noStrike" cap="none">
                  <a:solidFill>
                    <a:srgbClr val="000000"/>
                  </a:solidFill>
                  <a:latin typeface="Proxima Nova" panose="02000506030000020004"/>
                  <a:ea typeface="Proxima Nova" panose="02000506030000020004"/>
                  <a:cs typeface="Proxima Nova" panose="02000506030000020004"/>
                  <a:sym typeface="Proxima Nova" panose="02000506030000020004"/>
                </a:endParaRPr>
              </a:p>
            </p:txBody>
          </p:sp>
          <p:sp>
            <p:nvSpPr>
              <p:cNvPr id="404" name="Shape 404"/>
              <p:cNvSpPr/>
              <p:nvPr/>
            </p:nvSpPr>
            <p:spPr>
              <a:xfrm>
                <a:off x="6236650" y="2090150"/>
                <a:ext cx="684300" cy="2427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B0F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5725" tIns="25725" rIns="25725" bIns="25725" anchor="ctr" anchorCtr="0">
                <a:noAutofit/>
              </a:bodyPr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300"/>
                  <a:buFont typeface="Arial" panose="020B0604020202020204"/>
                  <a:buNone/>
                </a:pPr>
                <a:r>
                  <a:rPr lang="en-GB" sz="1200" b="0" i="0" u="none" strike="noStrike" cap="none">
                    <a:solidFill>
                      <a:schemeClr val="dk2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rPr>
                  <a:t>t1_0029</a:t>
                </a:r>
                <a:endParaRPr sz="1200" b="0" i="0" u="none" strike="noStrike" cap="none">
                  <a:solidFill>
                    <a:srgbClr val="000000"/>
                  </a:solidFill>
                  <a:latin typeface="Proxima Nova" panose="02000506030000020004"/>
                  <a:ea typeface="Proxima Nova" panose="02000506030000020004"/>
                  <a:cs typeface="Proxima Nova" panose="02000506030000020004"/>
                  <a:sym typeface="Proxima Nova" panose="020005060300000200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300"/>
                  <a:buFont typeface="Arial" panose="020B0604020202020204"/>
                  <a:buNone/>
                </a:pPr>
                <a:r>
                  <a:rPr lang="en-GB" sz="1200" b="0" i="0" u="none" strike="noStrike" cap="none">
                    <a:solidFill>
                      <a:schemeClr val="dk2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rPr>
                  <a:t>[3712, 3839]</a:t>
                </a:r>
                <a:endParaRPr sz="1200" b="0" i="0" u="none" strike="noStrike" cap="none">
                  <a:solidFill>
                    <a:srgbClr val="000000"/>
                  </a:solidFill>
                  <a:latin typeface="Proxima Nova" panose="02000506030000020004"/>
                  <a:ea typeface="Proxima Nova" panose="02000506030000020004"/>
                  <a:cs typeface="Proxima Nova" panose="02000506030000020004"/>
                  <a:sym typeface="Proxima Nova" panose="02000506030000020004"/>
                </a:endParaRPr>
              </a:p>
            </p:txBody>
          </p:sp>
          <p:sp>
            <p:nvSpPr>
              <p:cNvPr id="405" name="Shape 405"/>
              <p:cNvSpPr/>
              <p:nvPr/>
            </p:nvSpPr>
            <p:spPr>
              <a:xfrm>
                <a:off x="7065818" y="2090150"/>
                <a:ext cx="684300" cy="2427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B0F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5725" tIns="25725" rIns="25725" bIns="25725" anchor="ctr" anchorCtr="0">
                <a:noAutofit/>
              </a:bodyPr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300"/>
                  <a:buFont typeface="Arial" panose="020B0604020202020204"/>
                  <a:buNone/>
                </a:pPr>
                <a:r>
                  <a:rPr lang="en-GB" sz="1200" b="0" i="0" u="none" strike="noStrike" cap="none">
                    <a:solidFill>
                      <a:schemeClr val="dk2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rPr>
                  <a:t>t1_0030</a:t>
                </a:r>
                <a:endParaRPr sz="1200" b="0" i="0" u="none" strike="noStrike" cap="none">
                  <a:solidFill>
                    <a:srgbClr val="000000"/>
                  </a:solidFill>
                  <a:latin typeface="Proxima Nova" panose="02000506030000020004"/>
                  <a:ea typeface="Proxima Nova" panose="02000506030000020004"/>
                  <a:cs typeface="Proxima Nova" panose="02000506030000020004"/>
                  <a:sym typeface="Proxima Nova" panose="020005060300000200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300"/>
                  <a:buFont typeface="Arial" panose="020B0604020202020204"/>
                  <a:buNone/>
                </a:pPr>
                <a:r>
                  <a:rPr lang="en-GB" sz="1200" b="0" i="0" u="none" strike="noStrike" cap="none">
                    <a:solidFill>
                      <a:schemeClr val="dk2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rPr>
                  <a:t>[3840, 3967]</a:t>
                </a:r>
                <a:endParaRPr sz="1200" b="0" i="0" u="none" strike="noStrike" cap="none">
                  <a:solidFill>
                    <a:srgbClr val="000000"/>
                  </a:solidFill>
                  <a:latin typeface="Proxima Nova" panose="02000506030000020004"/>
                  <a:ea typeface="Proxima Nova" panose="02000506030000020004"/>
                  <a:cs typeface="Proxima Nova" panose="02000506030000020004"/>
                  <a:sym typeface="Proxima Nova" panose="02000506030000020004"/>
                </a:endParaRPr>
              </a:p>
            </p:txBody>
          </p:sp>
          <p:cxnSp>
            <p:nvCxnSpPr>
              <p:cNvPr id="406" name="Shape 406"/>
              <p:cNvCxnSpPr/>
              <p:nvPr/>
            </p:nvCxnSpPr>
            <p:spPr>
              <a:xfrm>
                <a:off x="6115783" y="2217641"/>
                <a:ext cx="10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07" name="Shape 407"/>
              <p:cNvCxnSpPr/>
              <p:nvPr/>
            </p:nvCxnSpPr>
            <p:spPr>
              <a:xfrm>
                <a:off x="6945520" y="2217641"/>
                <a:ext cx="10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08" name="Shape 408"/>
              <p:cNvCxnSpPr/>
              <p:nvPr/>
            </p:nvCxnSpPr>
            <p:spPr>
              <a:xfrm flipH="1">
                <a:off x="4897000" y="2332850"/>
                <a:ext cx="5400" cy="37080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409" name="Shape 409"/>
              <p:cNvCxnSpPr/>
              <p:nvPr/>
            </p:nvCxnSpPr>
            <p:spPr>
              <a:xfrm flipH="1">
                <a:off x="4897000" y="2332850"/>
                <a:ext cx="843600" cy="37080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triangle" w="lg" len="lg"/>
              </a:ln>
            </p:spPr>
          </p:cxnSp>
          <p:grpSp>
            <p:nvGrpSpPr>
              <p:cNvPr id="410" name="Shape 410"/>
              <p:cNvGrpSpPr/>
              <p:nvPr/>
            </p:nvGrpSpPr>
            <p:grpSpPr>
              <a:xfrm>
                <a:off x="7089680" y="2685758"/>
                <a:ext cx="630768" cy="587781"/>
                <a:chOff x="5073349" y="2210899"/>
                <a:chExt cx="1914900" cy="1784400"/>
              </a:xfrm>
            </p:grpSpPr>
            <p:sp>
              <p:nvSpPr>
                <p:cNvPr id="411" name="Shape 411"/>
                <p:cNvSpPr/>
                <p:nvPr/>
              </p:nvSpPr>
              <p:spPr>
                <a:xfrm>
                  <a:off x="5073349" y="2210899"/>
                  <a:ext cx="1914900" cy="1784400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1F497D"/>
                  </a:solidFill>
                  <a:prstDash val="dot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25725" tIns="25725" rIns="25725" bIns="257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 panose="020B0604020202020204"/>
                    <a:buNone/>
                  </a:pPr>
                  <a:endParaRPr sz="1200" b="0" i="0" u="none" strike="noStrike" cap="none">
                    <a:solidFill>
                      <a:schemeClr val="dk1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endParaRPr>
                </a:p>
              </p:txBody>
            </p:sp>
            <p:pic>
              <p:nvPicPr>
                <p:cNvPr id="412" name="Shape 412"/>
                <p:cNvPicPr preferRelativeResize="0"/>
                <p:nvPr/>
              </p:nvPicPr>
              <p:blipFill rotWithShape="1">
                <a:blip r:embed="rId1"/>
                <a:srcRect/>
                <a:stretch>
                  <a:fillRect/>
                </a:stretch>
              </p:blipFill>
              <p:spPr>
                <a:xfrm>
                  <a:off x="5246950" y="3203500"/>
                  <a:ext cx="381900" cy="42116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13" name="Shape 413"/>
                <p:cNvPicPr preferRelativeResize="0"/>
                <p:nvPr/>
              </p:nvPicPr>
              <p:blipFill rotWithShape="1">
                <a:blip r:embed="rId2"/>
                <a:srcRect/>
                <a:stretch>
                  <a:fillRect/>
                </a:stretch>
              </p:blipFill>
              <p:spPr>
                <a:xfrm>
                  <a:off x="5808897" y="2265624"/>
                  <a:ext cx="428653" cy="47272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414" name="Shape 414"/>
                <p:cNvCxnSpPr/>
                <p:nvPr/>
              </p:nvCxnSpPr>
              <p:spPr>
                <a:xfrm flipH="1">
                  <a:off x="5436200" y="2691275"/>
                  <a:ext cx="395400" cy="52230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00A971"/>
                  </a:solidFill>
                  <a:prstDash val="dash"/>
                  <a:round/>
                  <a:headEnd type="none" w="sm" len="sm"/>
                  <a:tailEnd type="stealth" w="med" len="med"/>
                </a:ln>
              </p:spPr>
            </p:cxnSp>
            <p:pic>
              <p:nvPicPr>
                <p:cNvPr id="415" name="Shape 415"/>
                <p:cNvPicPr preferRelativeResize="0"/>
                <p:nvPr/>
              </p:nvPicPr>
              <p:blipFill rotWithShape="1">
                <a:blip r:embed="rId1"/>
                <a:srcRect/>
                <a:stretch>
                  <a:fillRect/>
                </a:stretch>
              </p:blipFill>
              <p:spPr>
                <a:xfrm>
                  <a:off x="6466150" y="3203500"/>
                  <a:ext cx="381900" cy="42116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416" name="Shape 416"/>
                <p:cNvCxnSpPr/>
                <p:nvPr/>
              </p:nvCxnSpPr>
              <p:spPr>
                <a:xfrm>
                  <a:off x="6237925" y="2700000"/>
                  <a:ext cx="417300" cy="51390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00A971"/>
                  </a:solidFill>
                  <a:prstDash val="dash"/>
                  <a:round/>
                  <a:headEnd type="none" w="sm" len="sm"/>
                  <a:tailEnd type="stealth" w="med" len="med"/>
                </a:ln>
              </p:spPr>
            </p:cxnSp>
          </p:grpSp>
          <p:cxnSp>
            <p:nvCxnSpPr>
              <p:cNvPr id="417" name="Shape 417"/>
              <p:cNvCxnSpPr/>
              <p:nvPr/>
            </p:nvCxnSpPr>
            <p:spPr>
              <a:xfrm flipH="1">
                <a:off x="7402568" y="2332850"/>
                <a:ext cx="5400" cy="37080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418" name="Shape 418"/>
              <p:cNvCxnSpPr/>
              <p:nvPr/>
            </p:nvCxnSpPr>
            <p:spPr>
              <a:xfrm>
                <a:off x="5851625" y="2979641"/>
                <a:ext cx="231125" cy="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9" name="Shape 419"/>
              <p:cNvCxnSpPr/>
              <p:nvPr/>
            </p:nvCxnSpPr>
            <p:spPr>
              <a:xfrm>
                <a:off x="6308825" y="2979641"/>
                <a:ext cx="217702" cy="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sp>
            <p:nvSpPr>
              <p:cNvPr id="420" name="Shape 420"/>
              <p:cNvSpPr/>
              <p:nvPr/>
            </p:nvSpPr>
            <p:spPr>
              <a:xfrm>
                <a:off x="3722050" y="2090150"/>
                <a:ext cx="684300" cy="2427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5725" tIns="25725" rIns="25725" bIns="25725" anchor="ctr" anchorCtr="0">
                <a:noAutofit/>
              </a:bodyPr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300"/>
                  <a:buFont typeface="Arial" panose="020B0604020202020204"/>
                  <a:buNone/>
                </a:pPr>
                <a:r>
                  <a:rPr lang="en-GB" sz="1200" b="0" i="0" u="none" strike="noStrike" cap="none">
                    <a:solidFill>
                      <a:schemeClr val="dk2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rPr>
                  <a:t>t1_0000</a:t>
                </a:r>
                <a:endParaRPr sz="1200" b="0" i="0" u="none" strike="noStrike" cap="none">
                  <a:solidFill>
                    <a:srgbClr val="000000"/>
                  </a:solidFill>
                  <a:latin typeface="Proxima Nova" panose="02000506030000020004"/>
                  <a:ea typeface="Proxima Nova" panose="02000506030000020004"/>
                  <a:cs typeface="Proxima Nova" panose="02000506030000020004"/>
                  <a:sym typeface="Proxima Nova" panose="020005060300000200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300"/>
                  <a:buFont typeface="Arial" panose="020B0604020202020204"/>
                  <a:buNone/>
                </a:pPr>
                <a:r>
                  <a:rPr lang="en-GB" sz="1200" b="0" i="0" u="none" strike="noStrike" cap="none">
                    <a:solidFill>
                      <a:schemeClr val="dk2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rPr>
                  <a:t>[0, 127]</a:t>
                </a:r>
                <a:endParaRPr sz="1200" b="0" i="0" u="none" strike="noStrike" cap="none">
                  <a:solidFill>
                    <a:srgbClr val="000000"/>
                  </a:solidFill>
                  <a:latin typeface="Proxima Nova" panose="02000506030000020004"/>
                  <a:ea typeface="Proxima Nova" panose="02000506030000020004"/>
                  <a:cs typeface="Proxima Nova" panose="02000506030000020004"/>
                  <a:sym typeface="Proxima Nova" panose="02000506030000020004"/>
                </a:endParaRPr>
              </a:p>
            </p:txBody>
          </p:sp>
          <p:sp>
            <p:nvSpPr>
              <p:cNvPr id="421" name="Shape 421"/>
              <p:cNvSpPr/>
              <p:nvPr/>
            </p:nvSpPr>
            <p:spPr>
              <a:xfrm>
                <a:off x="7890471" y="2090150"/>
                <a:ext cx="684300" cy="2427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B0F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5725" tIns="25725" rIns="25725" bIns="25725" anchor="ctr" anchorCtr="0">
                <a:noAutofit/>
              </a:bodyPr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300"/>
                  <a:buFont typeface="Arial" panose="020B0604020202020204"/>
                  <a:buNone/>
                </a:pPr>
                <a:r>
                  <a:rPr lang="en-GB" sz="1200" b="0" i="0" u="none" strike="noStrike" cap="none">
                    <a:solidFill>
                      <a:schemeClr val="dk2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rPr>
                  <a:t>t1_0031</a:t>
                </a:r>
                <a:endParaRPr sz="1200" b="0" i="0" u="none" strike="noStrike" cap="none">
                  <a:solidFill>
                    <a:srgbClr val="000000"/>
                  </a:solidFill>
                  <a:latin typeface="Proxima Nova" panose="02000506030000020004"/>
                  <a:ea typeface="Proxima Nova" panose="02000506030000020004"/>
                  <a:cs typeface="Proxima Nova" panose="02000506030000020004"/>
                  <a:sym typeface="Proxima Nova" panose="020005060300000200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300"/>
                  <a:buFont typeface="Arial" panose="020B0604020202020204"/>
                  <a:buNone/>
                </a:pPr>
                <a:r>
                  <a:rPr lang="en-GB" sz="1200" b="0" i="0" u="none" strike="noStrike" cap="none">
                    <a:solidFill>
                      <a:schemeClr val="dk2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rPr>
                  <a:t>[3968, 4095]</a:t>
                </a:r>
                <a:endParaRPr sz="1200" b="0" i="0" u="none" strike="noStrike" cap="none">
                  <a:solidFill>
                    <a:srgbClr val="000000"/>
                  </a:solidFill>
                  <a:latin typeface="Proxima Nova" panose="02000506030000020004"/>
                  <a:ea typeface="Proxima Nova" panose="02000506030000020004"/>
                  <a:cs typeface="Proxima Nova" panose="02000506030000020004"/>
                  <a:sym typeface="Proxima Nova" panose="02000506030000020004"/>
                </a:endParaRPr>
              </a:p>
            </p:txBody>
          </p:sp>
          <p:cxnSp>
            <p:nvCxnSpPr>
              <p:cNvPr id="422" name="Shape 422"/>
              <p:cNvCxnSpPr/>
              <p:nvPr/>
            </p:nvCxnSpPr>
            <p:spPr>
              <a:xfrm>
                <a:off x="4435436" y="2217641"/>
                <a:ext cx="10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3" name="Shape 423"/>
              <p:cNvCxnSpPr/>
              <p:nvPr/>
            </p:nvCxnSpPr>
            <p:spPr>
              <a:xfrm>
                <a:off x="5273636" y="2217641"/>
                <a:ext cx="10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4" name="Shape 424"/>
              <p:cNvCxnSpPr/>
              <p:nvPr/>
            </p:nvCxnSpPr>
            <p:spPr>
              <a:xfrm>
                <a:off x="7769604" y="2217641"/>
                <a:ext cx="10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5" name="Shape 425"/>
              <p:cNvCxnSpPr/>
              <p:nvPr/>
            </p:nvCxnSpPr>
            <p:spPr>
              <a:xfrm>
                <a:off x="6578800" y="2332850"/>
                <a:ext cx="823800" cy="37080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426" name="Shape 426"/>
              <p:cNvCxnSpPr/>
              <p:nvPr/>
            </p:nvCxnSpPr>
            <p:spPr>
              <a:xfrm>
                <a:off x="4064200" y="2332850"/>
                <a:ext cx="832800" cy="37080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427" name="Shape 427"/>
              <p:cNvCxnSpPr/>
              <p:nvPr/>
            </p:nvCxnSpPr>
            <p:spPr>
              <a:xfrm flipH="1">
                <a:off x="7402521" y="2332850"/>
                <a:ext cx="830100" cy="37080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triangle" w="lg" len="lg"/>
              </a:ln>
            </p:spPr>
          </p:cxnSp>
        </p:grpSp>
        <p:sp>
          <p:nvSpPr>
            <p:cNvPr id="428" name="Shape 428"/>
            <p:cNvSpPr txBox="1"/>
            <p:nvPr/>
          </p:nvSpPr>
          <p:spPr>
            <a:xfrm>
              <a:off x="4948824" y="2904766"/>
              <a:ext cx="253774" cy="186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725" tIns="25725" rIns="25725" bIns="25725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Arial" panose="020B0604020202020204"/>
                <a:buNone/>
              </a:pPr>
              <a:r>
                <a:rPr lang="en-GB" sz="1200" b="0" i="0" u="none" strike="noStrike" cap="none">
                  <a:solidFill>
                    <a:schemeClr val="dk1"/>
                  </a:solidFill>
                  <a:latin typeface="Proxima Nova" panose="02000506030000020004"/>
                  <a:ea typeface="Proxima Nova" panose="02000506030000020004"/>
                  <a:cs typeface="Proxima Nova" panose="02000506030000020004"/>
                  <a:sym typeface="Proxima Nova" panose="02000506030000020004"/>
                </a:rPr>
                <a:t>raft</a:t>
              </a:r>
              <a:endParaRPr sz="1200" b="0" i="0" u="none" strike="noStrike" cap="none">
                <a:solidFill>
                  <a:srgbClr val="000000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endParaRPr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2622550" y="5201285"/>
            <a:ext cx="7669530" cy="447040"/>
            <a:chOff x="7918950" y="10666589"/>
            <a:chExt cx="7483776" cy="374718"/>
          </a:xfrm>
        </p:grpSpPr>
        <p:sp>
          <p:nvSpPr>
            <p:cNvPr id="431" name="Shape 431"/>
            <p:cNvSpPr/>
            <p:nvPr/>
          </p:nvSpPr>
          <p:spPr>
            <a:xfrm>
              <a:off x="7918950" y="10666589"/>
              <a:ext cx="2312171" cy="374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725" tIns="12850" rIns="25725" bIns="12850" anchor="t" anchorCtr="0">
              <a:noAutofit/>
            </a:bodyPr>
            <a:p>
              <a:pPr marL="127000" marR="0" lvl="0" indent="-1270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971"/>
                </a:buClr>
                <a:buSzPts val="1400"/>
                <a:buFont typeface="Arial" panose="020B0604020202020204"/>
                <a:buChar char="►"/>
              </a:pPr>
              <a:r>
                <a:rPr lang="en-GB" sz="1600" b="0" i="0" u="none" strike="noStrike" cap="none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/>
                </a:rPr>
                <a:t>整张表共 4096 slots </a:t>
              </a:r>
              <a:endParaRPr lang="en-GB" sz="16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10354157" y="10666589"/>
              <a:ext cx="2142654" cy="374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725" tIns="12850" rIns="25725" bIns="12850" anchor="t" anchorCtr="0">
              <a:noAutofit/>
            </a:bodyPr>
            <a:p>
              <a:pPr marL="127000" marR="0" lvl="0" indent="-1270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971"/>
                </a:buClr>
                <a:buSzPts val="1400"/>
                <a:buFont typeface="Arial" panose="020B0604020202020204"/>
                <a:buChar char="►"/>
              </a:pPr>
              <a:r>
                <a:rPr lang="en-GB" sz="1600" b="0" i="0" u="none" strike="noStrike" cap="none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/>
                </a:rPr>
                <a:t>每个小表 128 slots</a:t>
              </a:r>
              <a:endParaRPr lang="en-GB" sz="16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12666159" y="10666589"/>
              <a:ext cx="2736567" cy="374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725" tIns="12850" rIns="25725" bIns="12850" anchor="t" anchorCtr="0">
              <a:noAutofit/>
            </a:bodyPr>
            <a:p>
              <a:pPr marL="127000" marR="0" lvl="0" indent="-1270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971"/>
                </a:buClr>
                <a:buSzPts val="1400"/>
                <a:buFont typeface="Arial" panose="020B0604020202020204"/>
                <a:buChar char="►"/>
              </a:pPr>
              <a:r>
                <a:rPr lang="en-GB" sz="1600" b="0" i="0" u="none" strike="noStrike" cap="none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/>
                </a:rPr>
                <a:t>小表均匀分散在 node节点</a:t>
              </a:r>
              <a:endParaRPr lang="en-GB" sz="16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6565" y="387985"/>
            <a:ext cx="2459990" cy="720725"/>
          </a:xfrm>
        </p:spPr>
        <p:txBody>
          <a:bodyPr>
            <a:normAutofit fontScale="90000"/>
          </a:bodyPr>
          <a:p>
            <a:r>
              <a:rPr sz="400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扩容</a:t>
            </a:r>
            <a:endParaRPr sz="4000" smtClean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1579245" y="1979930"/>
            <a:ext cx="3014345" cy="228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p>
            <a:pPr marL="127000" marR="0" lvl="0" indent="-127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800"/>
              <a:buFont typeface="Arial" panose="020B0604020202020204"/>
              <a:buChar char="►"/>
            </a:pPr>
            <a:r>
              <a:rPr lang="en-GB" sz="20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小表可动态漂移</a:t>
            </a:r>
            <a:endParaRPr lang="en-GB" sz="20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  <a:p>
            <a:pPr marL="127000" marR="0" lvl="0" indent="-127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800"/>
              <a:buFont typeface="Arial" panose="020B0604020202020204"/>
              <a:buChar char="►"/>
            </a:pPr>
            <a:r>
              <a:rPr lang="en-GB" sz="20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先全量后增量</a:t>
            </a:r>
            <a:endParaRPr lang="en-GB" sz="20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  <a:p>
            <a:pPr marL="127000" marR="0" lvl="0" indent="-127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800"/>
              <a:buFont typeface="Arial" panose="020B0604020202020204"/>
              <a:buChar char="►"/>
            </a:pPr>
            <a:r>
              <a:rPr lang="en-GB" sz="20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较大/热度高者优先</a:t>
            </a:r>
            <a:endParaRPr lang="en-GB" sz="20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  <a:p>
            <a:pPr marL="127000" marR="0" lvl="0" indent="-127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800"/>
              <a:buFont typeface="Arial" panose="020B0604020202020204"/>
              <a:buChar char="►"/>
            </a:pPr>
            <a:r>
              <a:rPr lang="en-GB" sz="20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资源分配最优化</a:t>
            </a:r>
            <a:endParaRPr lang="en-GB" sz="20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87570" y="2162810"/>
            <a:ext cx="6517640" cy="2532380"/>
            <a:chOff x="8232" y="3290"/>
            <a:chExt cx="10264" cy="3988"/>
          </a:xfrm>
        </p:grpSpPr>
        <p:grpSp>
          <p:nvGrpSpPr>
            <p:cNvPr id="442" name="Shape 442"/>
            <p:cNvGrpSpPr/>
            <p:nvPr/>
          </p:nvGrpSpPr>
          <p:grpSpPr>
            <a:xfrm rot="0">
              <a:off x="12803" y="5866"/>
              <a:ext cx="1334" cy="1412"/>
              <a:chOff x="5073349" y="2210899"/>
              <a:chExt cx="1914900" cy="1784400"/>
            </a:xfrm>
          </p:grpSpPr>
          <p:sp>
            <p:nvSpPr>
              <p:cNvPr id="443" name="Shape 443"/>
              <p:cNvSpPr/>
              <p:nvPr/>
            </p:nvSpPr>
            <p:spPr>
              <a:xfrm>
                <a:off x="5073349" y="2210899"/>
                <a:ext cx="1914900" cy="17844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FF0000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25725" tIns="25725" rIns="25725" bIns="257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"/>
                  <a:buFont typeface="Arial" panose="020B0604020202020204"/>
                  <a:buNone/>
                </a:pPr>
                <a:endParaRPr sz="800" b="0" i="0" u="none" strike="noStrike" cap="none">
                  <a:solidFill>
                    <a:schemeClr val="dk1"/>
                  </a:solidFill>
                  <a:latin typeface="Proxima Nova" panose="02000506030000020004"/>
                  <a:ea typeface="Proxima Nova" panose="02000506030000020004"/>
                  <a:cs typeface="Proxima Nova" panose="02000506030000020004"/>
                  <a:sym typeface="Proxima Nova" panose="02000506030000020004"/>
                </a:endParaRPr>
              </a:p>
            </p:txBody>
          </p:sp>
          <p:pic>
            <p:nvPicPr>
              <p:cNvPr id="444" name="Shape 444"/>
              <p:cNvPicPr preferRelativeResize="0"/>
              <p:nvPr/>
            </p:nvPicPr>
            <p:blipFill rotWithShape="1">
              <a:blip r:embed="rId1"/>
              <a:srcRect/>
              <a:stretch>
                <a:fillRect/>
              </a:stretch>
            </p:blipFill>
            <p:spPr>
              <a:xfrm>
                <a:off x="5246950" y="3203500"/>
                <a:ext cx="381900" cy="42116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5" name="Shape 445"/>
              <p:cNvPicPr preferRelativeResize="0"/>
              <p:nvPr/>
            </p:nvPicPr>
            <p:blipFill rotWithShape="1">
              <a:blip r:embed="rId2"/>
              <a:srcRect/>
              <a:stretch>
                <a:fillRect/>
              </a:stretch>
            </p:blipFill>
            <p:spPr>
              <a:xfrm>
                <a:off x="5808897" y="2265624"/>
                <a:ext cx="428653" cy="47272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46" name="Shape 446"/>
              <p:cNvCxnSpPr/>
              <p:nvPr/>
            </p:nvCxnSpPr>
            <p:spPr>
              <a:xfrm flipH="1">
                <a:off x="5436200" y="2691275"/>
                <a:ext cx="395400" cy="5223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A971"/>
                </a:solidFill>
                <a:prstDash val="dash"/>
                <a:round/>
                <a:headEnd type="none" w="sm" len="sm"/>
                <a:tailEnd type="stealth" w="med" len="med"/>
              </a:ln>
            </p:spPr>
          </p:cxnSp>
          <p:pic>
            <p:nvPicPr>
              <p:cNvPr id="447" name="Shape 447"/>
              <p:cNvPicPr preferRelativeResize="0"/>
              <p:nvPr/>
            </p:nvPicPr>
            <p:blipFill rotWithShape="1">
              <a:blip r:embed="rId1"/>
              <a:srcRect/>
              <a:stretch>
                <a:fillRect/>
              </a:stretch>
            </p:blipFill>
            <p:spPr>
              <a:xfrm>
                <a:off x="6466150" y="3203500"/>
                <a:ext cx="381900" cy="42116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48" name="Shape 448"/>
              <p:cNvCxnSpPr/>
              <p:nvPr/>
            </p:nvCxnSpPr>
            <p:spPr>
              <a:xfrm>
                <a:off x="6237925" y="2700000"/>
                <a:ext cx="417300" cy="5139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A971"/>
                </a:solidFill>
                <a:prstDash val="dash"/>
                <a:round/>
                <a:headEnd type="none" w="sm" len="sm"/>
                <a:tailEnd type="stealth" w="med" len="med"/>
              </a:ln>
            </p:spPr>
          </p:cxnSp>
        </p:grpSp>
        <p:grpSp>
          <p:nvGrpSpPr>
            <p:cNvPr id="449" name="Shape 449"/>
            <p:cNvGrpSpPr/>
            <p:nvPr/>
          </p:nvGrpSpPr>
          <p:grpSpPr>
            <a:xfrm rot="0">
              <a:off x="8232" y="3290"/>
              <a:ext cx="10265" cy="3945"/>
              <a:chOff x="3982439" y="1885986"/>
              <a:chExt cx="4144224" cy="1446732"/>
            </a:xfrm>
          </p:grpSpPr>
          <p:grpSp>
            <p:nvGrpSpPr>
              <p:cNvPr id="450" name="Shape 450"/>
              <p:cNvGrpSpPr/>
              <p:nvPr/>
            </p:nvGrpSpPr>
            <p:grpSpPr>
              <a:xfrm>
                <a:off x="3982439" y="1885986"/>
                <a:ext cx="4144224" cy="1446732"/>
                <a:chOff x="3722050" y="1631950"/>
                <a:chExt cx="4852721" cy="1641589"/>
              </a:xfrm>
            </p:grpSpPr>
            <p:sp>
              <p:nvSpPr>
                <p:cNvPr id="451" name="Shape 451"/>
                <p:cNvSpPr/>
                <p:nvPr/>
              </p:nvSpPr>
              <p:spPr>
                <a:xfrm>
                  <a:off x="4256975" y="1631950"/>
                  <a:ext cx="3826200" cy="2994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25725" tIns="25725" rIns="25725" bIns="25725" anchor="ctr" anchorCtr="0">
                  <a:noAutofit/>
                </a:bodyPr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2"/>
                    </a:buClr>
                    <a:buSzPts val="200"/>
                    <a:buFont typeface="Arial" panose="020B0604020202020204"/>
                    <a:buNone/>
                  </a:pPr>
                  <a:r>
                    <a:rPr lang="en-GB" sz="800" b="0" i="0" u="none" strike="noStrike" cap="none">
                      <a:solidFill>
                        <a:schemeClr val="dk2"/>
                      </a:solidFill>
                      <a:latin typeface="Proxima Nova" panose="02000506030000020004"/>
                      <a:ea typeface="Proxima Nova" panose="02000506030000020004"/>
                      <a:cs typeface="Proxima Nova" panose="02000506030000020004"/>
                      <a:sym typeface="Proxima Nova" panose="02000506030000020004"/>
                    </a:rPr>
                    <a:t>CREATE TABLE </a:t>
                  </a:r>
                  <a:r>
                    <a:rPr lang="en-GB" sz="800" b="0" i="0" u="none" strike="noStrike" cap="none">
                      <a:solidFill>
                        <a:srgbClr val="00A971"/>
                      </a:solidFill>
                      <a:latin typeface="Proxima Nova" panose="02000506030000020004"/>
                      <a:ea typeface="Proxima Nova" panose="02000506030000020004"/>
                      <a:cs typeface="Proxima Nova" panose="02000506030000020004"/>
                      <a:sym typeface="Proxima Nova" panose="02000506030000020004"/>
                    </a:rPr>
                    <a:t>t1</a:t>
                  </a:r>
                  <a:r>
                    <a:rPr lang="en-GB" sz="800" b="0" i="0" u="none" strike="noStrike" cap="none">
                      <a:solidFill>
                        <a:schemeClr val="dk2"/>
                      </a:solidFill>
                      <a:latin typeface="Proxima Nova" panose="02000506030000020004"/>
                      <a:ea typeface="Proxima Nova" panose="02000506030000020004"/>
                      <a:cs typeface="Proxima Nova" panose="02000506030000020004"/>
                      <a:sym typeface="Proxima Nova" panose="02000506030000020004"/>
                    </a:rPr>
                    <a:t>(id int, age id) PARTITION BY HASH(id)</a:t>
                  </a:r>
                  <a:endParaRPr sz="800" b="0" i="0" u="none" strike="noStrike" cap="none">
                    <a:solidFill>
                      <a:srgbClr val="000000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endParaRPr>
                </a:p>
              </p:txBody>
            </p:sp>
            <p:grpSp>
              <p:nvGrpSpPr>
                <p:cNvPr id="452" name="Shape 452"/>
                <p:cNvGrpSpPr/>
                <p:nvPr/>
              </p:nvGrpSpPr>
              <p:grpSpPr>
                <a:xfrm>
                  <a:off x="4584105" y="2685758"/>
                  <a:ext cx="630768" cy="587781"/>
                  <a:chOff x="5073349" y="2210899"/>
                  <a:chExt cx="1914900" cy="1784400"/>
                </a:xfrm>
              </p:grpSpPr>
              <p:sp>
                <p:nvSpPr>
                  <p:cNvPr id="453" name="Shape 453"/>
                  <p:cNvSpPr/>
                  <p:nvPr/>
                </p:nvSpPr>
                <p:spPr>
                  <a:xfrm>
                    <a:off x="5073349" y="2210899"/>
                    <a:ext cx="1914900" cy="17844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1F497D"/>
                    </a:solidFill>
                    <a:prstDash val="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25725" tIns="25725" rIns="25725" bIns="25725" anchor="ctr" anchorCtr="0">
                    <a:noAutofit/>
                  </a:bodyPr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00"/>
                      <a:buFont typeface="Arial" panose="020B0604020202020204"/>
                      <a:buNone/>
                    </a:pPr>
                    <a:endParaRPr sz="800" b="0" i="0" u="none" strike="noStrike" cap="none">
                      <a:solidFill>
                        <a:schemeClr val="dk1"/>
                      </a:solidFill>
                      <a:latin typeface="Proxima Nova" panose="02000506030000020004"/>
                      <a:ea typeface="Proxima Nova" panose="02000506030000020004"/>
                      <a:cs typeface="Proxima Nova" panose="02000506030000020004"/>
                      <a:sym typeface="Proxima Nova" panose="02000506030000020004"/>
                    </a:endParaRPr>
                  </a:p>
                </p:txBody>
              </p:sp>
              <p:pic>
                <p:nvPicPr>
                  <p:cNvPr id="454" name="Shape 454"/>
                  <p:cNvPicPr preferRelativeResize="0"/>
                  <p:nvPr/>
                </p:nvPicPr>
                <p:blipFill rotWithShape="1">
                  <a:blip r:embed="rId1"/>
                  <a:srcRect/>
                  <a:stretch>
                    <a:fillRect/>
                  </a:stretch>
                </p:blipFill>
                <p:spPr>
                  <a:xfrm>
                    <a:off x="5246950" y="3203500"/>
                    <a:ext cx="381900" cy="4211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455" name="Shape 455"/>
                  <p:cNvPicPr preferRelativeResize="0"/>
                  <p:nvPr/>
                </p:nvPicPr>
                <p:blipFill rotWithShape="1">
                  <a:blip r:embed="rId2"/>
                  <a:srcRect/>
                  <a:stretch>
                    <a:fillRect/>
                  </a:stretch>
                </p:blipFill>
                <p:spPr>
                  <a:xfrm>
                    <a:off x="5808897" y="2265624"/>
                    <a:ext cx="428653" cy="47272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456" name="Shape 456"/>
                  <p:cNvCxnSpPr/>
                  <p:nvPr/>
                </p:nvCxnSpPr>
                <p:spPr>
                  <a:xfrm flipH="1">
                    <a:off x="5436200" y="2691275"/>
                    <a:ext cx="395400" cy="5223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00A971"/>
                    </a:solidFill>
                    <a:prstDash val="dash"/>
                    <a:round/>
                    <a:headEnd type="none" w="sm" len="sm"/>
                    <a:tailEnd type="stealth" w="med" len="med"/>
                  </a:ln>
                </p:spPr>
              </p:cxnSp>
              <p:pic>
                <p:nvPicPr>
                  <p:cNvPr id="457" name="Shape 457"/>
                  <p:cNvPicPr preferRelativeResize="0"/>
                  <p:nvPr/>
                </p:nvPicPr>
                <p:blipFill rotWithShape="1">
                  <a:blip r:embed="rId1"/>
                  <a:srcRect/>
                  <a:stretch>
                    <a:fillRect/>
                  </a:stretch>
                </p:blipFill>
                <p:spPr>
                  <a:xfrm>
                    <a:off x="6466150" y="3203500"/>
                    <a:ext cx="381900" cy="4211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458" name="Shape 458"/>
                  <p:cNvCxnSpPr/>
                  <p:nvPr/>
                </p:nvCxnSpPr>
                <p:spPr>
                  <a:xfrm>
                    <a:off x="6237925" y="2700000"/>
                    <a:ext cx="417300" cy="5139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00A971"/>
                    </a:solidFill>
                    <a:prstDash val="dash"/>
                    <a:round/>
                    <a:headEnd type="none" w="sm" len="sm"/>
                    <a:tailEnd type="stealth" w="med" len="med"/>
                  </a:ln>
                </p:spPr>
              </p:cxnSp>
            </p:grpSp>
            <p:sp>
              <p:nvSpPr>
                <p:cNvPr id="459" name="Shape 459"/>
                <p:cNvSpPr/>
                <p:nvPr/>
              </p:nvSpPr>
              <p:spPr>
                <a:xfrm>
                  <a:off x="4560250" y="2090150"/>
                  <a:ext cx="684300" cy="2427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25725" tIns="25725" rIns="25725" bIns="25725" anchor="ctr" anchorCtr="0">
                  <a:noAutofit/>
                </a:bodyPr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2"/>
                    </a:buClr>
                    <a:buSzPts val="200"/>
                    <a:buFont typeface="Arial" panose="020B0604020202020204"/>
                    <a:buNone/>
                  </a:pPr>
                  <a:r>
                    <a:rPr lang="en-GB" sz="800" b="0" i="0" u="none" strike="noStrike" cap="none">
                      <a:solidFill>
                        <a:schemeClr val="dk2"/>
                      </a:solidFill>
                      <a:latin typeface="Proxima Nova" panose="02000506030000020004"/>
                      <a:ea typeface="Proxima Nova" panose="02000506030000020004"/>
                      <a:cs typeface="Proxima Nova" panose="02000506030000020004"/>
                      <a:sym typeface="Proxima Nova" panose="02000506030000020004"/>
                    </a:rPr>
                    <a:t>t1_0001</a:t>
                  </a:r>
                  <a:endParaRPr sz="800" b="0" i="0" u="none" strike="noStrike" cap="none">
                    <a:solidFill>
                      <a:srgbClr val="000000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2"/>
                    </a:buClr>
                    <a:buSzPts val="200"/>
                    <a:buFont typeface="Arial" panose="020B0604020202020204"/>
                    <a:buNone/>
                  </a:pPr>
                  <a:r>
                    <a:rPr lang="en-GB" sz="800" b="0" i="0" u="none" strike="noStrike" cap="none">
                      <a:solidFill>
                        <a:schemeClr val="dk2"/>
                      </a:solidFill>
                      <a:latin typeface="Proxima Nova" panose="02000506030000020004"/>
                      <a:ea typeface="Proxima Nova" panose="02000506030000020004"/>
                      <a:cs typeface="Proxima Nova" panose="02000506030000020004"/>
                      <a:sym typeface="Proxima Nova" panose="02000506030000020004"/>
                    </a:rPr>
                    <a:t>[128, 255]</a:t>
                  </a:r>
                  <a:endParaRPr sz="800" b="0" i="0" u="none" strike="noStrike" cap="none">
                    <a:solidFill>
                      <a:srgbClr val="000000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endParaRPr>
                </a:p>
              </p:txBody>
            </p:sp>
            <p:sp>
              <p:nvSpPr>
                <p:cNvPr id="460" name="Shape 460"/>
                <p:cNvSpPr/>
                <p:nvPr/>
              </p:nvSpPr>
              <p:spPr>
                <a:xfrm>
                  <a:off x="5398450" y="2090150"/>
                  <a:ext cx="684300" cy="2427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25725" tIns="25725" rIns="25725" bIns="25725" anchor="ctr" anchorCtr="0">
                  <a:noAutofit/>
                </a:bodyPr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2"/>
                    </a:buClr>
                    <a:buSzPts val="200"/>
                    <a:buFont typeface="Arial" panose="020B0604020202020204"/>
                    <a:buNone/>
                  </a:pPr>
                  <a:r>
                    <a:rPr lang="en-GB" sz="800" b="0" i="0" u="none" strike="noStrike" cap="none">
                      <a:solidFill>
                        <a:schemeClr val="dk2"/>
                      </a:solidFill>
                      <a:latin typeface="Proxima Nova" panose="02000506030000020004"/>
                      <a:ea typeface="Proxima Nova" panose="02000506030000020004"/>
                      <a:cs typeface="Proxima Nova" panose="02000506030000020004"/>
                      <a:sym typeface="Proxima Nova" panose="02000506030000020004"/>
                    </a:rPr>
                    <a:t>t1_0002</a:t>
                  </a:r>
                  <a:endParaRPr sz="800" b="0" i="0" u="none" strike="noStrike" cap="none">
                    <a:solidFill>
                      <a:srgbClr val="000000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2"/>
                    </a:buClr>
                    <a:buSzPts val="200"/>
                    <a:buFont typeface="Arial" panose="020B0604020202020204"/>
                    <a:buNone/>
                  </a:pPr>
                  <a:r>
                    <a:rPr lang="en-GB" sz="800" b="0" i="0" u="none" strike="noStrike" cap="none">
                      <a:solidFill>
                        <a:schemeClr val="dk2"/>
                      </a:solidFill>
                      <a:latin typeface="Proxima Nova" panose="02000506030000020004"/>
                      <a:ea typeface="Proxima Nova" panose="02000506030000020004"/>
                      <a:cs typeface="Proxima Nova" panose="02000506030000020004"/>
                      <a:sym typeface="Proxima Nova" panose="02000506030000020004"/>
                    </a:rPr>
                    <a:t>[256, 383]</a:t>
                  </a:r>
                  <a:endParaRPr sz="800" b="0" i="0" u="none" strike="noStrike" cap="none">
                    <a:solidFill>
                      <a:srgbClr val="000000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endParaRPr>
                </a:p>
              </p:txBody>
            </p:sp>
            <p:sp>
              <p:nvSpPr>
                <p:cNvPr id="461" name="Shape 461"/>
                <p:cNvSpPr/>
                <p:nvPr/>
              </p:nvSpPr>
              <p:spPr>
                <a:xfrm>
                  <a:off x="6236650" y="2090150"/>
                  <a:ext cx="684300" cy="2427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25725" tIns="25725" rIns="25725" bIns="25725" anchor="ctr" anchorCtr="0">
                  <a:noAutofit/>
                </a:bodyPr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2"/>
                    </a:buClr>
                    <a:buSzPts val="200"/>
                    <a:buFont typeface="Arial" panose="020B0604020202020204"/>
                    <a:buNone/>
                  </a:pPr>
                  <a:r>
                    <a:rPr lang="en-GB" sz="800" b="0" i="0" u="none" strike="noStrike" cap="none">
                      <a:solidFill>
                        <a:schemeClr val="dk2"/>
                      </a:solidFill>
                      <a:latin typeface="Proxima Nova" panose="02000506030000020004"/>
                      <a:ea typeface="Proxima Nova" panose="02000506030000020004"/>
                      <a:cs typeface="Proxima Nova" panose="02000506030000020004"/>
                      <a:sym typeface="Proxima Nova" panose="02000506030000020004"/>
                    </a:rPr>
                    <a:t>t1_0029</a:t>
                  </a:r>
                  <a:endParaRPr sz="800" b="0" i="0" u="none" strike="noStrike" cap="none">
                    <a:solidFill>
                      <a:srgbClr val="000000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2"/>
                    </a:buClr>
                    <a:buSzPts val="200"/>
                    <a:buFont typeface="Arial" panose="020B0604020202020204"/>
                    <a:buNone/>
                  </a:pPr>
                  <a:r>
                    <a:rPr lang="en-GB" sz="800" b="0" i="0" u="none" strike="noStrike" cap="none">
                      <a:solidFill>
                        <a:schemeClr val="dk2"/>
                      </a:solidFill>
                      <a:latin typeface="Proxima Nova" panose="02000506030000020004"/>
                      <a:ea typeface="Proxima Nova" panose="02000506030000020004"/>
                      <a:cs typeface="Proxima Nova" panose="02000506030000020004"/>
                      <a:sym typeface="Proxima Nova" panose="02000506030000020004"/>
                    </a:rPr>
                    <a:t>[3712, 3839]</a:t>
                  </a:r>
                  <a:endParaRPr sz="800" b="0" i="0" u="none" strike="noStrike" cap="none">
                    <a:solidFill>
                      <a:srgbClr val="000000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endParaRPr>
                </a:p>
              </p:txBody>
            </p:sp>
            <p:sp>
              <p:nvSpPr>
                <p:cNvPr id="462" name="Shape 462"/>
                <p:cNvSpPr/>
                <p:nvPr/>
              </p:nvSpPr>
              <p:spPr>
                <a:xfrm>
                  <a:off x="7065818" y="2090150"/>
                  <a:ext cx="684300" cy="2427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25725" tIns="25725" rIns="25725" bIns="25725" anchor="ctr" anchorCtr="0">
                  <a:noAutofit/>
                </a:bodyPr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2"/>
                    </a:buClr>
                    <a:buSzPts val="200"/>
                    <a:buFont typeface="Arial" panose="020B0604020202020204"/>
                    <a:buNone/>
                  </a:pPr>
                  <a:r>
                    <a:rPr lang="en-GB" sz="800" b="0" i="0" u="none" strike="noStrike" cap="none">
                      <a:solidFill>
                        <a:schemeClr val="dk2"/>
                      </a:solidFill>
                      <a:latin typeface="Proxima Nova" panose="02000506030000020004"/>
                      <a:ea typeface="Proxima Nova" panose="02000506030000020004"/>
                      <a:cs typeface="Proxima Nova" panose="02000506030000020004"/>
                      <a:sym typeface="Proxima Nova" panose="02000506030000020004"/>
                    </a:rPr>
                    <a:t>t1_0030</a:t>
                  </a:r>
                  <a:endParaRPr sz="800" b="0" i="0" u="none" strike="noStrike" cap="none">
                    <a:solidFill>
                      <a:srgbClr val="000000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2"/>
                    </a:buClr>
                    <a:buSzPts val="200"/>
                    <a:buFont typeface="Arial" panose="020B0604020202020204"/>
                    <a:buNone/>
                  </a:pPr>
                  <a:r>
                    <a:rPr lang="en-GB" sz="800" b="0" i="0" u="none" strike="noStrike" cap="none">
                      <a:solidFill>
                        <a:schemeClr val="dk2"/>
                      </a:solidFill>
                      <a:latin typeface="Proxima Nova" panose="02000506030000020004"/>
                      <a:ea typeface="Proxima Nova" panose="02000506030000020004"/>
                      <a:cs typeface="Proxima Nova" panose="02000506030000020004"/>
                      <a:sym typeface="Proxima Nova" panose="02000506030000020004"/>
                    </a:rPr>
                    <a:t>[3840, 3967]</a:t>
                  </a:r>
                  <a:endParaRPr sz="800" b="0" i="0" u="none" strike="noStrike" cap="none">
                    <a:solidFill>
                      <a:srgbClr val="000000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endParaRPr>
                </a:p>
              </p:txBody>
            </p:sp>
            <p:cxnSp>
              <p:nvCxnSpPr>
                <p:cNvPr id="463" name="Shape 463"/>
                <p:cNvCxnSpPr/>
                <p:nvPr/>
              </p:nvCxnSpPr>
              <p:spPr>
                <a:xfrm>
                  <a:off x="6115783" y="2217641"/>
                  <a:ext cx="108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64" name="Shape 464"/>
                <p:cNvCxnSpPr/>
                <p:nvPr/>
              </p:nvCxnSpPr>
              <p:spPr>
                <a:xfrm>
                  <a:off x="6945520" y="2217641"/>
                  <a:ext cx="108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65" name="Shape 465"/>
                <p:cNvCxnSpPr/>
                <p:nvPr/>
              </p:nvCxnSpPr>
              <p:spPr>
                <a:xfrm flipH="1">
                  <a:off x="4897000" y="2332850"/>
                  <a:ext cx="5400" cy="3708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triangle" w="lg" len="lg"/>
                </a:ln>
              </p:spPr>
            </p:cxnSp>
            <p:cxnSp>
              <p:nvCxnSpPr>
                <p:cNvPr id="466" name="Shape 466"/>
                <p:cNvCxnSpPr/>
                <p:nvPr/>
              </p:nvCxnSpPr>
              <p:spPr>
                <a:xfrm>
                  <a:off x="5740600" y="2332850"/>
                  <a:ext cx="438300" cy="3708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triangle" w="lg" len="lg"/>
                </a:ln>
              </p:spPr>
            </p:cxnSp>
            <p:grpSp>
              <p:nvGrpSpPr>
                <p:cNvPr id="467" name="Shape 467"/>
                <p:cNvGrpSpPr/>
                <p:nvPr/>
              </p:nvGrpSpPr>
              <p:grpSpPr>
                <a:xfrm>
                  <a:off x="7089680" y="2685758"/>
                  <a:ext cx="630768" cy="587781"/>
                  <a:chOff x="5073349" y="2210899"/>
                  <a:chExt cx="1914900" cy="1784400"/>
                </a:xfrm>
              </p:grpSpPr>
              <p:sp>
                <p:nvSpPr>
                  <p:cNvPr id="468" name="Shape 468"/>
                  <p:cNvSpPr/>
                  <p:nvPr/>
                </p:nvSpPr>
                <p:spPr>
                  <a:xfrm>
                    <a:off x="5073349" y="2210899"/>
                    <a:ext cx="1914900" cy="17844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1F497D"/>
                    </a:solidFill>
                    <a:prstDash val="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25725" tIns="25725" rIns="25725" bIns="25725" anchor="ctr" anchorCtr="0">
                    <a:noAutofit/>
                  </a:bodyPr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00"/>
                      <a:buFont typeface="Arial" panose="020B0604020202020204"/>
                      <a:buNone/>
                    </a:pPr>
                    <a:endParaRPr sz="800" b="0" i="0" u="none" strike="noStrike" cap="none">
                      <a:solidFill>
                        <a:schemeClr val="dk1"/>
                      </a:solidFill>
                      <a:latin typeface="Proxima Nova" panose="02000506030000020004"/>
                      <a:ea typeface="Proxima Nova" panose="02000506030000020004"/>
                      <a:cs typeface="Proxima Nova" panose="02000506030000020004"/>
                      <a:sym typeface="Proxima Nova" panose="02000506030000020004"/>
                    </a:endParaRPr>
                  </a:p>
                </p:txBody>
              </p:sp>
              <p:pic>
                <p:nvPicPr>
                  <p:cNvPr id="469" name="Shape 469"/>
                  <p:cNvPicPr preferRelativeResize="0"/>
                  <p:nvPr/>
                </p:nvPicPr>
                <p:blipFill rotWithShape="1">
                  <a:blip r:embed="rId1"/>
                  <a:srcRect/>
                  <a:stretch>
                    <a:fillRect/>
                  </a:stretch>
                </p:blipFill>
                <p:spPr>
                  <a:xfrm>
                    <a:off x="5246950" y="3203500"/>
                    <a:ext cx="381900" cy="4211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470" name="Shape 470"/>
                  <p:cNvPicPr preferRelativeResize="0"/>
                  <p:nvPr/>
                </p:nvPicPr>
                <p:blipFill rotWithShape="1">
                  <a:blip r:embed="rId2"/>
                  <a:srcRect/>
                  <a:stretch>
                    <a:fillRect/>
                  </a:stretch>
                </p:blipFill>
                <p:spPr>
                  <a:xfrm>
                    <a:off x="5808897" y="2265624"/>
                    <a:ext cx="428653" cy="47272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471" name="Shape 471"/>
                  <p:cNvCxnSpPr/>
                  <p:nvPr/>
                </p:nvCxnSpPr>
                <p:spPr>
                  <a:xfrm flipH="1">
                    <a:off x="5436200" y="2691275"/>
                    <a:ext cx="395400" cy="5223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00A971"/>
                    </a:solidFill>
                    <a:prstDash val="dash"/>
                    <a:round/>
                    <a:headEnd type="none" w="sm" len="sm"/>
                    <a:tailEnd type="stealth" w="med" len="med"/>
                  </a:ln>
                </p:spPr>
              </p:cxnSp>
              <p:pic>
                <p:nvPicPr>
                  <p:cNvPr id="472" name="Shape 472"/>
                  <p:cNvPicPr preferRelativeResize="0"/>
                  <p:nvPr/>
                </p:nvPicPr>
                <p:blipFill rotWithShape="1">
                  <a:blip r:embed="rId1"/>
                  <a:srcRect/>
                  <a:stretch>
                    <a:fillRect/>
                  </a:stretch>
                </p:blipFill>
                <p:spPr>
                  <a:xfrm>
                    <a:off x="6466150" y="3203500"/>
                    <a:ext cx="381900" cy="4211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473" name="Shape 473"/>
                  <p:cNvCxnSpPr/>
                  <p:nvPr/>
                </p:nvCxnSpPr>
                <p:spPr>
                  <a:xfrm>
                    <a:off x="6237925" y="2700000"/>
                    <a:ext cx="417300" cy="5139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00A971"/>
                    </a:solidFill>
                    <a:prstDash val="dash"/>
                    <a:round/>
                    <a:headEnd type="none" w="sm" len="sm"/>
                    <a:tailEnd type="stealth" w="med" len="med"/>
                  </a:ln>
                </p:spPr>
              </p:cxnSp>
            </p:grpSp>
            <p:cxnSp>
              <p:nvCxnSpPr>
                <p:cNvPr id="474" name="Shape 474"/>
                <p:cNvCxnSpPr/>
                <p:nvPr/>
              </p:nvCxnSpPr>
              <p:spPr>
                <a:xfrm flipH="1">
                  <a:off x="7402568" y="2332850"/>
                  <a:ext cx="5400" cy="3708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triangle" w="lg" len="lg"/>
                </a:ln>
              </p:spPr>
            </p:cxnSp>
            <p:sp>
              <p:nvSpPr>
                <p:cNvPr id="475" name="Shape 475"/>
                <p:cNvSpPr/>
                <p:nvPr/>
              </p:nvSpPr>
              <p:spPr>
                <a:xfrm>
                  <a:off x="3722050" y="2090150"/>
                  <a:ext cx="684300" cy="2427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25725" tIns="25725" rIns="25725" bIns="25725" anchor="ctr" anchorCtr="0">
                  <a:noAutofit/>
                </a:bodyPr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2"/>
                    </a:buClr>
                    <a:buSzPts val="200"/>
                    <a:buFont typeface="Arial" panose="020B0604020202020204"/>
                    <a:buNone/>
                  </a:pPr>
                  <a:r>
                    <a:rPr lang="en-GB" sz="800" b="0" i="0" u="none" strike="noStrike" cap="none">
                      <a:solidFill>
                        <a:schemeClr val="dk2"/>
                      </a:solidFill>
                      <a:latin typeface="Proxima Nova" panose="02000506030000020004"/>
                      <a:ea typeface="Proxima Nova" panose="02000506030000020004"/>
                      <a:cs typeface="Proxima Nova" panose="02000506030000020004"/>
                      <a:sym typeface="Proxima Nova" panose="02000506030000020004"/>
                    </a:rPr>
                    <a:t>t1_0000</a:t>
                  </a:r>
                  <a:endParaRPr sz="800" b="0" i="0" u="none" strike="noStrike" cap="none">
                    <a:solidFill>
                      <a:srgbClr val="000000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2"/>
                    </a:buClr>
                    <a:buSzPts val="200"/>
                    <a:buFont typeface="Arial" panose="020B0604020202020204"/>
                    <a:buNone/>
                  </a:pPr>
                  <a:r>
                    <a:rPr lang="en-GB" sz="800" b="0" i="0" u="none" strike="noStrike" cap="none">
                      <a:solidFill>
                        <a:schemeClr val="dk2"/>
                      </a:solidFill>
                      <a:latin typeface="Proxima Nova" panose="02000506030000020004"/>
                      <a:ea typeface="Proxima Nova" panose="02000506030000020004"/>
                      <a:cs typeface="Proxima Nova" panose="02000506030000020004"/>
                      <a:sym typeface="Proxima Nova" panose="02000506030000020004"/>
                    </a:rPr>
                    <a:t>[0, 127]</a:t>
                  </a:r>
                  <a:endParaRPr sz="800" b="0" i="0" u="none" strike="noStrike" cap="none">
                    <a:solidFill>
                      <a:srgbClr val="000000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endParaRPr>
                </a:p>
              </p:txBody>
            </p:sp>
            <p:sp>
              <p:nvSpPr>
                <p:cNvPr id="476" name="Shape 476"/>
                <p:cNvSpPr/>
                <p:nvPr/>
              </p:nvSpPr>
              <p:spPr>
                <a:xfrm>
                  <a:off x="7890471" y="2090150"/>
                  <a:ext cx="684300" cy="2427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25725" tIns="25725" rIns="25725" bIns="25725" anchor="ctr" anchorCtr="0">
                  <a:noAutofit/>
                </a:bodyPr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2"/>
                    </a:buClr>
                    <a:buSzPts val="200"/>
                    <a:buFont typeface="Arial" panose="020B0604020202020204"/>
                    <a:buNone/>
                  </a:pPr>
                  <a:r>
                    <a:rPr lang="en-GB" sz="800" b="0" i="0" u="none" strike="noStrike" cap="none">
                      <a:solidFill>
                        <a:schemeClr val="dk2"/>
                      </a:solidFill>
                      <a:latin typeface="Proxima Nova" panose="02000506030000020004"/>
                      <a:ea typeface="Proxima Nova" panose="02000506030000020004"/>
                      <a:cs typeface="Proxima Nova" panose="02000506030000020004"/>
                      <a:sym typeface="Proxima Nova" panose="02000506030000020004"/>
                    </a:rPr>
                    <a:t>t1_0031</a:t>
                  </a:r>
                  <a:endParaRPr sz="800" b="0" i="0" u="none" strike="noStrike" cap="none">
                    <a:solidFill>
                      <a:srgbClr val="000000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2"/>
                    </a:buClr>
                    <a:buSzPts val="200"/>
                    <a:buFont typeface="Arial" panose="020B0604020202020204"/>
                    <a:buNone/>
                  </a:pPr>
                  <a:r>
                    <a:rPr lang="en-GB" sz="800" b="0" i="0" u="none" strike="noStrike" cap="none">
                      <a:solidFill>
                        <a:schemeClr val="dk2"/>
                      </a:solidFill>
                      <a:latin typeface="Proxima Nova" panose="02000506030000020004"/>
                      <a:ea typeface="Proxima Nova" panose="02000506030000020004"/>
                      <a:cs typeface="Proxima Nova" panose="02000506030000020004"/>
                      <a:sym typeface="Proxima Nova" panose="02000506030000020004"/>
                    </a:rPr>
                    <a:t>[3968, 4095]</a:t>
                  </a:r>
                  <a:endParaRPr sz="800" b="0" i="0" u="none" strike="noStrike" cap="none">
                    <a:solidFill>
                      <a:srgbClr val="000000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endParaRPr>
                </a:p>
              </p:txBody>
            </p:sp>
            <p:cxnSp>
              <p:nvCxnSpPr>
                <p:cNvPr id="477" name="Shape 477"/>
                <p:cNvCxnSpPr/>
                <p:nvPr/>
              </p:nvCxnSpPr>
              <p:spPr>
                <a:xfrm>
                  <a:off x="4435436" y="2217641"/>
                  <a:ext cx="108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78" name="Shape 478"/>
                <p:cNvCxnSpPr/>
                <p:nvPr/>
              </p:nvCxnSpPr>
              <p:spPr>
                <a:xfrm>
                  <a:off x="5273636" y="2217641"/>
                  <a:ext cx="108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79" name="Shape 479"/>
                <p:cNvCxnSpPr/>
                <p:nvPr/>
              </p:nvCxnSpPr>
              <p:spPr>
                <a:xfrm>
                  <a:off x="7769604" y="2217641"/>
                  <a:ext cx="108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80" name="Shape 480"/>
                <p:cNvCxnSpPr/>
                <p:nvPr/>
              </p:nvCxnSpPr>
              <p:spPr>
                <a:xfrm flipH="1">
                  <a:off x="6178900" y="2332850"/>
                  <a:ext cx="399900" cy="3708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triangle" w="lg" len="lg"/>
                </a:ln>
              </p:spPr>
            </p:cxnSp>
            <p:cxnSp>
              <p:nvCxnSpPr>
                <p:cNvPr id="481" name="Shape 481"/>
                <p:cNvCxnSpPr/>
                <p:nvPr/>
              </p:nvCxnSpPr>
              <p:spPr>
                <a:xfrm>
                  <a:off x="4064200" y="2332850"/>
                  <a:ext cx="832800" cy="3708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triangle" w="lg" len="lg"/>
                </a:ln>
              </p:spPr>
            </p:cxnSp>
            <p:cxnSp>
              <p:nvCxnSpPr>
                <p:cNvPr id="482" name="Shape 482"/>
                <p:cNvCxnSpPr/>
                <p:nvPr/>
              </p:nvCxnSpPr>
              <p:spPr>
                <a:xfrm flipH="1">
                  <a:off x="7402521" y="2332850"/>
                  <a:ext cx="830100" cy="3708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triangle" w="lg" len="lg"/>
                </a:ln>
              </p:spPr>
            </p:cxnSp>
          </p:grpSp>
          <p:sp>
            <p:nvSpPr>
              <p:cNvPr id="483" name="Shape 483"/>
              <p:cNvSpPr txBox="1"/>
              <p:nvPr/>
            </p:nvSpPr>
            <p:spPr>
              <a:xfrm>
                <a:off x="6012773" y="3011159"/>
                <a:ext cx="190058" cy="1868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725" tIns="25725" rIns="25725" bIns="25725" anchor="t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"/>
                  <a:buFont typeface="Arial" panose="020B0604020202020204"/>
                  <a:buNone/>
                </a:pPr>
                <a:r>
                  <a:rPr lang="en-GB" sz="800" b="0" i="0" u="none" strike="noStrike" cap="none">
                    <a:solidFill>
                      <a:schemeClr val="dk1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rPr>
                  <a:t>raft</a:t>
                </a:r>
                <a:endParaRPr sz="800" b="0" i="0" u="none" strike="noStrike" cap="none">
                  <a:solidFill>
                    <a:srgbClr val="000000"/>
                  </a:solidFill>
                  <a:latin typeface="Proxima Nova" panose="02000506030000020004"/>
                  <a:ea typeface="Proxima Nova" panose="02000506030000020004"/>
                  <a:cs typeface="Proxima Nova" panose="02000506030000020004"/>
                  <a:sym typeface="Proxima Nova" panose="02000506030000020004"/>
                </a:endParaRPr>
              </a:p>
            </p:txBody>
          </p:sp>
          <p:sp>
            <p:nvSpPr>
              <p:cNvPr id="484" name="Shape 484"/>
              <p:cNvSpPr txBox="1"/>
              <p:nvPr/>
            </p:nvSpPr>
            <p:spPr>
              <a:xfrm>
                <a:off x="4898599" y="2981872"/>
                <a:ext cx="188130" cy="1589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725" tIns="25725" rIns="25725" bIns="25725" anchor="t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"/>
                  <a:buFont typeface="Arial" panose="020B0604020202020204"/>
                  <a:buNone/>
                </a:pPr>
                <a:r>
                  <a:rPr lang="en-GB" sz="800" b="0" i="0" u="none" strike="noStrike" cap="none">
                    <a:solidFill>
                      <a:schemeClr val="dk1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rPr>
                  <a:t>raft</a:t>
                </a:r>
                <a:endParaRPr sz="800" b="0" i="0" u="none" strike="noStrike" cap="none">
                  <a:solidFill>
                    <a:srgbClr val="000000"/>
                  </a:solidFill>
                  <a:latin typeface="Proxima Nova" panose="02000506030000020004"/>
                  <a:ea typeface="Proxima Nova" panose="02000506030000020004"/>
                  <a:cs typeface="Proxima Nova" panose="02000506030000020004"/>
                  <a:sym typeface="Proxima Nova" panose="02000506030000020004"/>
                </a:endParaRPr>
              </a:p>
            </p:txBody>
          </p:sp>
          <p:sp>
            <p:nvSpPr>
              <p:cNvPr id="485" name="Shape 485"/>
              <p:cNvSpPr txBox="1"/>
              <p:nvPr/>
            </p:nvSpPr>
            <p:spPr>
              <a:xfrm>
                <a:off x="7050349" y="3011159"/>
                <a:ext cx="253040" cy="1725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725" tIns="25725" rIns="25725" bIns="25725" anchor="t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"/>
                  <a:buFont typeface="Arial" panose="020B0604020202020204"/>
                  <a:buNone/>
                </a:pPr>
                <a:r>
                  <a:rPr lang="en-GB" sz="800" b="0" i="0" u="none" strike="noStrike" cap="none">
                    <a:solidFill>
                      <a:schemeClr val="dk1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rPr>
                  <a:t>raft</a:t>
                </a:r>
                <a:endParaRPr sz="800" b="0" i="0" u="none" strike="noStrike" cap="none">
                  <a:solidFill>
                    <a:srgbClr val="000000"/>
                  </a:solidFill>
                  <a:latin typeface="Proxima Nova" panose="02000506030000020004"/>
                  <a:ea typeface="Proxima Nova" panose="02000506030000020004"/>
                  <a:cs typeface="Proxima Nova" panose="02000506030000020004"/>
                  <a:sym typeface="Proxima Nova" panose="02000506030000020004"/>
                </a:endParaRP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6565" y="387985"/>
            <a:ext cx="4657725" cy="720725"/>
          </a:xfrm>
        </p:spPr>
        <p:txBody>
          <a:bodyPr>
            <a:normAutofit fontScale="90000"/>
          </a:bodyPr>
          <a:p>
            <a:r>
              <a:rPr sz="400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Radon - Binlog</a:t>
            </a:r>
            <a:endParaRPr sz="4000" smtClean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887095" y="1709420"/>
            <a:ext cx="7177405" cy="183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p>
            <a:pPr marL="127000" marR="0" lvl="0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900"/>
              <a:buFont typeface="Arial" panose="020B0604020202020204"/>
              <a:buChar char="►"/>
            </a:pPr>
            <a:r>
              <a:rPr lang="en-GB" sz="24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Statement + GTID格式</a:t>
            </a:r>
            <a:endParaRPr lang="en-GB" sz="24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  <a:p>
            <a:pPr marL="127000" marR="0" lvl="0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900"/>
              <a:buFont typeface="Arial" panose="020B0604020202020204"/>
              <a:buChar char="►"/>
            </a:pPr>
            <a:r>
              <a:rPr lang="en-GB" sz="24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可被订阅用于数据同步(计算节点)</a:t>
            </a:r>
            <a:endParaRPr lang="en-GB" sz="24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  <a:p>
            <a:pPr marL="127000" marR="0" lvl="0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900"/>
              <a:buFont typeface="Arial" panose="020B0604020202020204"/>
              <a:buChar char="►"/>
            </a:pPr>
            <a:r>
              <a:rPr lang="en-GB" sz="24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Proxima Nova" panose="02000506030000020004"/>
              </a:rPr>
              <a:t>show binlog events [GTID] [limit]</a:t>
            </a:r>
            <a:endParaRPr lang="en-GB" sz="24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Proxima Nova" panose="02000506030000020004"/>
            </a:endParaRPr>
          </a:p>
          <a:p>
            <a:pPr marL="127000" marR="0" lvl="0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900"/>
              <a:buFont typeface="Arial" panose="020B0604020202020204"/>
              <a:buChar char="►"/>
            </a:pPr>
            <a:r>
              <a:rPr lang="en-GB" sz="24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实时流式获取</a:t>
            </a:r>
            <a:endParaRPr lang="en-GB" sz="24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6565" y="387985"/>
            <a:ext cx="4670425" cy="720725"/>
          </a:xfrm>
        </p:spPr>
        <p:txBody>
          <a:bodyPr>
            <a:normAutofit fontScale="90000"/>
          </a:bodyPr>
          <a:p>
            <a:r>
              <a:rPr sz="400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OLTP + OLAP</a:t>
            </a:r>
            <a:endParaRPr sz="4000" smtClean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518795" y="1438275"/>
            <a:ext cx="7518400" cy="345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p>
            <a:pPr marL="127000" marR="0" lvl="0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900"/>
              <a:buFont typeface="Arial" panose="020B0604020202020204"/>
              <a:buChar char="►"/>
            </a:pPr>
            <a:r>
              <a:rPr lang="en-GB" sz="24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独立计算节点(Compute Node)</a:t>
            </a:r>
            <a:endParaRPr lang="en-GB" sz="24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  <a:p>
            <a:pPr marL="127000" marR="0" lvl="0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900"/>
              <a:buFont typeface="Arial" panose="020B0604020202020204"/>
              <a:buChar char="►"/>
            </a:pPr>
            <a:r>
              <a:rPr lang="en-GB" sz="24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数据通过 Radon Binlog 进行快速同步</a:t>
            </a:r>
            <a:endParaRPr lang="en-GB" sz="24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  <a:p>
            <a:pPr marL="127000" marR="0" lvl="0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900"/>
              <a:buFont typeface="Arial" panose="020B0604020202020204"/>
              <a:buChar char="►"/>
            </a:pPr>
            <a:r>
              <a:rPr lang="en-GB" sz="24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SQL 层自动路由复杂查询到计算节点</a:t>
            </a:r>
            <a:endParaRPr lang="en-GB" sz="24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  <a:p>
            <a:pPr marL="127000" marR="0" lvl="0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900"/>
              <a:buFont typeface="Arial" panose="020B0604020202020204"/>
              <a:buChar char="►"/>
            </a:pPr>
            <a:r>
              <a:rPr lang="en-GB" sz="24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优点: 高并发事务与复杂查询资源隔离</a:t>
            </a:r>
            <a:endParaRPr lang="en-GB" sz="24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  <a:p>
            <a:pPr marL="127000" marR="0" lvl="0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900"/>
              <a:buFont typeface="Arial" panose="020B0604020202020204"/>
              <a:buChar char="►"/>
            </a:pPr>
            <a:r>
              <a:rPr lang="en-GB" sz="24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缺点: 存储 2 份，目前使用压缩解决</a:t>
            </a:r>
            <a:endParaRPr lang="en-GB" sz="24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6565" y="387985"/>
            <a:ext cx="2459990" cy="720725"/>
          </a:xfrm>
        </p:spPr>
        <p:txBody>
          <a:bodyPr>
            <a:normAutofit fontScale="90000"/>
          </a:bodyPr>
          <a:p>
            <a:r>
              <a:rPr sz="400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审计日志</a:t>
            </a:r>
            <a:endParaRPr sz="4000" smtClean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1966595" y="2007870"/>
            <a:ext cx="2891155" cy="2258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p>
            <a:pPr marL="127000" marR="0" lvl="0" indent="-133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900"/>
              <a:buFont typeface="Arial" panose="020B0604020202020204"/>
              <a:buChar char="►"/>
            </a:pPr>
            <a:r>
              <a:rPr lang="en-GB" sz="24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Arial" panose="020B0604020202020204"/>
              </a:rPr>
              <a:t>支持多种审计模式</a:t>
            </a:r>
            <a:endParaRPr lang="en-GB" sz="24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  <a:sym typeface="Arial" panose="020B0604020202020204"/>
            </a:endParaRPr>
          </a:p>
          <a:p>
            <a:pPr marL="127000" marR="0" lvl="0" indent="-133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900"/>
              <a:buFont typeface="Arial" panose="020B0604020202020204"/>
              <a:buChar char="►"/>
            </a:pPr>
            <a:r>
              <a:rPr lang="en-GB" sz="24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Arial" panose="020B0604020202020204"/>
              </a:rPr>
              <a:t>可定位慢查询等</a:t>
            </a:r>
            <a:endParaRPr lang="en-GB" sz="24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04" name="Shape 50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462270" y="2270760"/>
            <a:ext cx="5688330" cy="2315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6565" y="387985"/>
            <a:ext cx="4592320" cy="720725"/>
          </a:xfrm>
        </p:spPr>
        <p:txBody>
          <a:bodyPr>
            <a:normAutofit fontScale="90000"/>
          </a:bodyPr>
          <a:p>
            <a:r>
              <a:rPr sz="400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Backup &amp; restore</a:t>
            </a:r>
            <a:endParaRPr sz="4000" smtClean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755650" y="1511300"/>
            <a:ext cx="5716270" cy="188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p>
            <a:pPr marL="127000" marR="0" lvl="0" indent="-127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2000"/>
              <a:buFont typeface="Arial" panose="020B0604020202020204"/>
              <a:buChar char="►"/>
            </a:pPr>
            <a:r>
              <a:rPr lang="en-GB" sz="28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Proxima Nova" panose="02000506030000020004"/>
              </a:rPr>
              <a:t>xelabs/go-mydumper</a:t>
            </a:r>
            <a:endParaRPr lang="en-GB" sz="28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Proxima Nova" panose="02000506030000020004"/>
            </a:endParaRPr>
          </a:p>
          <a:p>
            <a:pPr marL="127000" marR="0" lvl="0" indent="-127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2000"/>
              <a:buFont typeface="Arial" panose="020B0604020202020204"/>
              <a:buChar char="►"/>
            </a:pPr>
            <a:r>
              <a:rPr lang="en-GB" sz="28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批量并行流式导出</a:t>
            </a:r>
            <a:endParaRPr lang="en-GB" sz="28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  <a:p>
            <a:pPr marL="127000" marR="0" lvl="0" indent="-127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2000"/>
              <a:buFont typeface="Arial" panose="020B0604020202020204"/>
              <a:buChar char="►"/>
            </a:pPr>
            <a:r>
              <a:rPr lang="en-GB" sz="28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批量并行导入</a:t>
            </a:r>
            <a:endParaRPr lang="en-GB" sz="28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6565" y="387985"/>
            <a:ext cx="2459990" cy="720725"/>
          </a:xfrm>
        </p:spPr>
        <p:txBody>
          <a:bodyPr>
            <a:normAutofit fontScale="90000"/>
          </a:bodyPr>
          <a:p>
            <a:r>
              <a:rPr sz="400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性能</a:t>
            </a:r>
            <a:endParaRPr sz="4000" smtClean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517" name="Shape 517"/>
          <p:cNvGraphicFramePr/>
          <p:nvPr/>
        </p:nvGraphicFramePr>
        <p:xfrm>
          <a:off x="1028700" y="2235835"/>
          <a:ext cx="9942195" cy="3359785"/>
        </p:xfrm>
        <a:graphic>
          <a:graphicData uri="http://schemas.openxmlformats.org/drawingml/2006/table">
            <a:tbl>
              <a:tblPr>
                <a:noFill/>
                <a:tableStyleId>{4E1CB4F8-EF93-47A1-98BF-DE3CC7F85B03}</a:tableStyleId>
              </a:tblPr>
              <a:tblGrid>
                <a:gridCol w="2094230"/>
                <a:gridCol w="2456815"/>
                <a:gridCol w="2274570"/>
                <a:gridCol w="3116580"/>
              </a:tblGrid>
              <a:tr h="620395">
                <a:tc>
                  <a:txBody>
                    <a:bodyPr>
                      <a:spAutoFit/>
                    </a:bodyPr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"/>
                        <a:buFont typeface="Arial" panose="020B0604020202020204"/>
                        <a:buNone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Proxima Nova" panose="02000506030000020004"/>
                        <a:sym typeface="Proxima Nova" panose="02000506030000020004"/>
                      </a:endParaRPr>
                    </a:p>
                  </a:txBody>
                  <a:tcPr marL="25725" marR="25725" marT="25725" marB="257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"/>
                        <a:buFont typeface="Arial" panose="020B0604020202020204"/>
                        <a:buNone/>
                      </a:pPr>
                      <a:r>
                        <a:rPr lang="en-GB" sz="1600" b="1" u="none" strike="noStrike" cap="none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Proxima Nova" panose="02000506030000020004"/>
                          <a:sym typeface="Proxima Nova" panose="02000506030000020004"/>
                        </a:rPr>
                        <a:t>Transaction Per Second(TPS)</a:t>
                      </a:r>
                      <a:endParaRPr lang="en-GB" sz="1600" b="1" u="none" strike="noStrike" cap="none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Proxima Nova" panose="02000506030000020004"/>
                        <a:sym typeface="Proxima Nova" panose="02000506030000020004"/>
                      </a:endParaRPr>
                    </a:p>
                  </a:txBody>
                  <a:tcPr marL="25725" marR="25725" marT="25725" marB="257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"/>
                        <a:buFont typeface="Arial" panose="020B0604020202020204"/>
                        <a:buNone/>
                      </a:pPr>
                      <a:r>
                        <a:rPr lang="en-GB" sz="1600" b="1" u="none" strike="noStrike" cap="none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Proxima Nova" panose="02000506030000020004"/>
                          <a:sym typeface="Proxima Nova" panose="02000506030000020004"/>
                        </a:rPr>
                        <a:t>Response Time(avg)</a:t>
                      </a:r>
                      <a:endParaRPr lang="en-GB" sz="1600" b="1" u="none" strike="noStrike" cap="none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Proxima Nova" panose="02000506030000020004"/>
                        <a:sym typeface="Proxima Nova" panose="02000506030000020004"/>
                      </a:endParaRPr>
                    </a:p>
                  </a:txBody>
                  <a:tcPr marL="25725" marR="25725" marT="25725" marB="257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"/>
                        <a:buFont typeface="Arial" panose="020B0604020202020204"/>
                        <a:buNone/>
                      </a:pPr>
                      <a:r>
                        <a:rPr lang="en-GB" sz="1600" b="1" u="none" strike="noStrike" cap="none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Proxima Nova" panose="02000506030000020004"/>
                          <a:sym typeface="Proxima Nova" panose="02000506030000020004"/>
                        </a:rPr>
                        <a:t>规格</a:t>
                      </a:r>
                      <a:endParaRPr lang="en-GB" sz="1600" b="1" u="none" strike="noStrike" cap="none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Proxima Nova" panose="02000506030000020004"/>
                        <a:sym typeface="Proxima Nova" panose="02000506030000020004"/>
                      </a:endParaRPr>
                    </a:p>
                  </a:txBody>
                  <a:tcPr marL="25725" marR="25725" marT="25725" marB="257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69695">
                <a:tc>
                  <a:txBody>
                    <a:bodyPr>
                      <a:spAutoFit/>
                    </a:bodyPr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"/>
                        <a:buFont typeface="Arial" panose="020B0604020202020204"/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Proxima Nova" panose="02000506030000020004"/>
                        </a:rPr>
                        <a:t>RadonDB 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Proxima Nova" panose="020005060300000200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"/>
                        <a:buFont typeface="Arial" panose="020B0604020202020204"/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Proxima Nova" panose="02000506030000020004"/>
                        </a:rPr>
                        <a:t>(1SQL节点，4 存储节点)</a:t>
                      </a:r>
                      <a:endParaRPr lang="en-GB" sz="1600" u="none" strike="noStrike" cap="none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Proxima Nova" panose="02000506030000020004"/>
                      </a:endParaRPr>
                    </a:p>
                  </a:txBody>
                  <a:tcPr marL="25725" marR="25725" marT="25725" marB="257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A971"/>
                        </a:buClr>
                        <a:buSzPts val="600"/>
                        <a:buFont typeface="Arial" panose="020B0604020202020204"/>
                        <a:buNone/>
                      </a:pPr>
                      <a:r>
                        <a:rPr lang="en-GB" sz="1600" b="1" u="none" strike="noStrike" cap="none">
                          <a:solidFill>
                            <a:srgbClr val="00A97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Proxima Nova" panose="02000506030000020004"/>
                          <a:sym typeface="Proxima Nova" panose="02000506030000020004"/>
                        </a:rPr>
                        <a:t>26,589</a:t>
                      </a:r>
                      <a:endParaRPr lang="en-GB" sz="1600" b="1" u="none" strike="noStrike" cap="none">
                        <a:solidFill>
                          <a:srgbClr val="00A97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Proxima Nova" panose="02000506030000020004"/>
                        <a:sym typeface="Proxima Nova" panose="02000506030000020004"/>
                      </a:endParaRPr>
                    </a:p>
                  </a:txBody>
                  <a:tcPr marL="25725" marR="25725" marT="25725" marB="257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A971"/>
                        </a:buClr>
                        <a:buSzPts val="500"/>
                        <a:buFont typeface="Arial" panose="020B0604020202020204"/>
                        <a:buNone/>
                      </a:pPr>
                      <a:r>
                        <a:rPr lang="en-GB" sz="1600" b="1" u="none" strike="noStrike" cap="none">
                          <a:solidFill>
                            <a:srgbClr val="00A97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Proxima Nova" panose="02000506030000020004"/>
                          <a:sym typeface="Proxima Nova" panose="02000506030000020004"/>
                        </a:rPr>
                        <a:t>20ms</a:t>
                      </a:r>
                      <a:endParaRPr lang="en-GB" sz="1600" b="1" u="none" strike="noStrike" cap="none">
                        <a:solidFill>
                          <a:srgbClr val="00A97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Proxima Nova" panose="02000506030000020004"/>
                        <a:sym typeface="Proxima Nova" panose="02000506030000020004"/>
                      </a:endParaRPr>
                    </a:p>
                  </a:txBody>
                  <a:tcPr marL="25725" marR="25725" marT="25725" marB="257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Arial" panose="020B0604020202020204"/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Proxima Nova" panose="02000506030000020004"/>
                        </a:rPr>
                        <a:t>4 存储节点(16C64G超高性能主机)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Proxima Nova" panose="02000506030000020004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Arial" panose="020B0604020202020204"/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Proxima Nova" panose="02000506030000020004"/>
                        </a:rPr>
                        <a:t>sync_binlog=1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Proxima Nova" panose="02000506030000020004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"/>
                        <a:buFont typeface="Arial" panose="020B0604020202020204"/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Proxima Nova" panose="02000506030000020004"/>
                        </a:rPr>
                        <a:t>innodb_flush_log_at_trx_commit=1</a:t>
                      </a:r>
                      <a:endParaRPr lang="en-GB" sz="1600" u="none" strike="noStrike" cap="none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Proxima Nova" panose="02000506030000020004"/>
                      </a:endParaRPr>
                    </a:p>
                  </a:txBody>
                  <a:tcPr marL="25725" marR="25725" marT="25725" marB="257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69695">
                <a:tc>
                  <a:txBody>
                    <a:bodyPr>
                      <a:spAutoFit/>
                    </a:bodyPr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"/>
                        <a:buFont typeface="Arial" panose="020B0604020202020204"/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Proxima Nova" panose="02000506030000020004"/>
                        </a:rPr>
                        <a:t>单机 MySQL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Proxima Nova" panose="020005060300000200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"/>
                        <a:buFont typeface="Arial" panose="020B0604020202020204"/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Proxima Nova" panose="02000506030000020004"/>
                        </a:rPr>
                        <a:t> (QingCloud RDB)</a:t>
                      </a:r>
                      <a:endParaRPr lang="en-GB" sz="1600" u="none" strike="noStrike" cap="none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Proxima Nova" panose="02000506030000020004"/>
                      </a:endParaRPr>
                    </a:p>
                  </a:txBody>
                  <a:tcPr marL="25725" marR="25725" marT="25725" marB="257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A971"/>
                        </a:buClr>
                        <a:buSzPts val="400"/>
                        <a:buFont typeface="Arial" panose="020B0604020202020204"/>
                        <a:buNone/>
                      </a:pPr>
                      <a:r>
                        <a:rPr lang="en-GB" sz="1600" b="0" u="none" strike="noStrike" cap="none">
                          <a:solidFill>
                            <a:srgbClr val="00A97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Proxima Nova" panose="02000506030000020004"/>
                          <a:sym typeface="Proxima Nova" panose="02000506030000020004"/>
                        </a:rPr>
                        <a:t>9,346</a:t>
                      </a:r>
                      <a:endParaRPr lang="en-GB" sz="1600" b="0" u="none" strike="noStrike" cap="none">
                        <a:solidFill>
                          <a:srgbClr val="00A97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Proxima Nova" panose="02000506030000020004"/>
                        <a:sym typeface="Proxima Nova" panose="02000506030000020004"/>
                      </a:endParaRPr>
                    </a:p>
                  </a:txBody>
                  <a:tcPr marL="25725" marR="25725" marT="25725" marB="257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A971"/>
                        </a:buClr>
                        <a:buSzPts val="400"/>
                        <a:buFont typeface="Arial" panose="020B0604020202020204"/>
                        <a:buNone/>
                      </a:pPr>
                      <a:r>
                        <a:rPr lang="en-GB" sz="1600" u="none" strike="noStrike" cap="none">
                          <a:solidFill>
                            <a:srgbClr val="00A97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Proxima Nova" panose="02000506030000020004"/>
                          <a:sym typeface="Proxima Nova" panose="02000506030000020004"/>
                        </a:rPr>
                        <a:t>73ms</a:t>
                      </a:r>
                      <a:endParaRPr lang="en-GB" sz="1600" u="none" strike="noStrike" cap="none">
                        <a:solidFill>
                          <a:srgbClr val="00A97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Proxima Nova" panose="02000506030000020004"/>
                        <a:sym typeface="Proxima Nova" panose="02000506030000020004"/>
                      </a:endParaRPr>
                    </a:p>
                  </a:txBody>
                  <a:tcPr marL="25725" marR="25725" marT="25725" marB="257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Arial" panose="020B0604020202020204"/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Proxima Nova" panose="02000506030000020004"/>
                        </a:rPr>
                        <a:t>RDB(16C64G超高性能主机)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Proxima Nova" panose="02000506030000020004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Arial" panose="020B0604020202020204"/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Proxima Nova" panose="02000506030000020004"/>
                        </a:rPr>
                        <a:t>sync_binlog=1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Proxima Nova" panose="02000506030000020004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"/>
                        <a:buFont typeface="Arial" panose="020B0604020202020204"/>
                        <a:buNone/>
                      </a:pPr>
                      <a:r>
                        <a:rPr lang="en-GB" sz="1600" u="none" strike="noStrike" cap="none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Proxima Nova" panose="02000506030000020004"/>
                        </a:rPr>
                        <a:t>innodb_flush_log_at_trx_commit=1</a:t>
                      </a:r>
                      <a:endParaRPr lang="en-GB" sz="1600" u="none" strike="noStrike" cap="none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Proxima Nova" panose="02000506030000020004"/>
                      </a:endParaRPr>
                    </a:p>
                  </a:txBody>
                  <a:tcPr marL="25725" marR="25725" marT="25725" marB="257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18" name="Shape 518"/>
          <p:cNvSpPr txBox="1"/>
          <p:nvPr/>
        </p:nvSpPr>
        <p:spPr>
          <a:xfrm>
            <a:off x="1028700" y="1644650"/>
            <a:ext cx="6082665" cy="275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25" tIns="25725" rIns="25725" bIns="25725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 panose="020B0604020202020204"/>
              <a:buNone/>
            </a:pPr>
            <a:r>
              <a:rPr lang="en-GB" sz="20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sysbench: 16表,  512线程，随机写，5000万条数据</a:t>
            </a:r>
            <a:endParaRPr lang="en-GB" sz="20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6565" y="387985"/>
            <a:ext cx="2459990" cy="720725"/>
          </a:xfrm>
        </p:spPr>
        <p:txBody>
          <a:bodyPr>
            <a:normAutofit fontScale="90000"/>
          </a:bodyPr>
          <a:p>
            <a:r>
              <a:rPr sz="400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监控</a:t>
            </a:r>
            <a:endParaRPr sz="4000" smtClean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584200" y="1562100"/>
            <a:ext cx="4572000" cy="3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p>
            <a:pPr marL="12700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2000"/>
              <a:buFont typeface="Arial" panose="020B0604020202020204"/>
              <a:buChar char="►"/>
            </a:pPr>
            <a:r>
              <a:rPr lang="en-GB" sz="24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全链路监控</a:t>
            </a:r>
            <a:endParaRPr lang="en-GB" sz="24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  <a:p>
            <a:pPr marL="12700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2000"/>
              <a:buFont typeface="Arial" panose="020B0604020202020204"/>
              <a:buChar char="►"/>
            </a:pPr>
            <a:r>
              <a:rPr lang="en-GB" sz="24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Proxima Nova" panose="02000506030000020004"/>
              </a:rPr>
              <a:t>mysql&gt; show processlist;</a:t>
            </a:r>
            <a:endParaRPr lang="en-GB" sz="24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Proxima Nova" panose="02000506030000020004"/>
            </a:endParaRPr>
          </a:p>
          <a:p>
            <a:pPr marL="12700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2000"/>
              <a:buFont typeface="Arial" panose="020B0604020202020204"/>
              <a:buChar char="►"/>
            </a:pPr>
            <a:r>
              <a:rPr lang="en-GB" sz="24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Proxima Nova" panose="02000506030000020004"/>
              </a:rPr>
              <a:t>mysql&gt; show txnz;</a:t>
            </a:r>
            <a:endParaRPr lang="en-GB" sz="24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Proxima Nova" panose="02000506030000020004"/>
            </a:endParaRPr>
          </a:p>
          <a:p>
            <a:pPr marL="12700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2000"/>
              <a:buFont typeface="Arial" panose="020B0604020202020204"/>
              <a:buChar char="►"/>
            </a:pPr>
            <a:r>
              <a:rPr lang="en-GB" sz="24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Proxima Nova" panose="02000506030000020004"/>
              </a:rPr>
              <a:t>mysql&gt; show queryz;</a:t>
            </a:r>
            <a:endParaRPr lang="en-GB" sz="24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Proxima Nova" panose="02000506030000020004"/>
            </a:endParaRPr>
          </a:p>
        </p:txBody>
      </p:sp>
      <p:pic>
        <p:nvPicPr>
          <p:cNvPr id="525" name="Shape 52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947920" y="1562100"/>
            <a:ext cx="663384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6565" y="387985"/>
            <a:ext cx="2459990" cy="720725"/>
          </a:xfrm>
        </p:spPr>
        <p:txBody>
          <a:bodyPr>
            <a:normAutofit fontScale="90000"/>
          </a:bodyPr>
          <a:p>
            <a:r>
              <a:rPr sz="400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展望</a:t>
            </a:r>
            <a:endParaRPr sz="4000" smtClean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518795" y="1454785"/>
            <a:ext cx="5913755" cy="181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p>
            <a:pPr marL="127000" marR="0" lvl="0" indent="-127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2000"/>
              <a:buFont typeface="Arial" panose="020B0604020202020204"/>
              <a:buChar char="►"/>
            </a:pPr>
            <a:r>
              <a:rPr lang="en-GB" sz="24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Proxima Nova" panose="02000506030000020004"/>
              </a:rPr>
              <a:t>MyNewSQL </a:t>
            </a:r>
            <a:r>
              <a:rPr lang="en-GB" sz="24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刚刚开始</a:t>
            </a:r>
            <a:endParaRPr lang="en-GB" sz="24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  <a:p>
            <a:pPr marL="127000" marR="0" lvl="0" indent="-127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2000"/>
              <a:buFont typeface="Arial" panose="020B0604020202020204"/>
              <a:buChar char="►"/>
            </a:pPr>
            <a:r>
              <a:rPr lang="en-GB" sz="24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Proxima Nova" panose="02000506030000020004"/>
              </a:rPr>
              <a:t>Hybrid Row/Column Data Storage</a:t>
            </a:r>
            <a:endParaRPr lang="en-GB" sz="24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Proxima Nova" panose="020005060300000200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/>
        </p:nvSpPr>
        <p:spPr>
          <a:xfrm>
            <a:off x="909320" y="3856990"/>
            <a:ext cx="41783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Thank you.</a:t>
            </a:r>
            <a:endParaRPr lang="en-US" sz="4800" b="1" dirty="0" smtClean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6565" y="387985"/>
            <a:ext cx="2459990" cy="720725"/>
          </a:xfrm>
        </p:spPr>
        <p:txBody>
          <a:bodyPr>
            <a:normAutofit fontScale="90000"/>
          </a:bodyPr>
          <a:p>
            <a:r>
              <a:rPr sz="400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RadonDB</a:t>
            </a:r>
            <a:endParaRPr sz="4000" smtClean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1387475" y="1217930"/>
            <a:ext cx="5504180" cy="423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25" tIns="12850" rIns="25725" bIns="12850" anchor="t" anchorCtr="0">
            <a:noAutofit/>
          </a:bodyPr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136EC2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sz="4800" baseline="-2500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19491"/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15900" marR="0" lvl="0" indent="-215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800"/>
              <a:buFont typeface="Arial" panose="020B0604020202020204"/>
              <a:buChar char="►"/>
            </a:pPr>
            <a:r>
              <a:rPr lang="en-GB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Radon: 氡，惰性气体</a:t>
            </a:r>
            <a:endParaRPr lang="en-GB" sz="24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15900" marR="0" lvl="0" indent="-215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800"/>
              <a:buFont typeface="Arial" panose="020B0604020202020204"/>
              <a:buChar char="►"/>
            </a:pPr>
            <a:r>
              <a:rPr lang="en-GB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官网:http://radondb.io</a:t>
            </a:r>
            <a:endParaRPr lang="en-GB" sz="24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15900" marR="0" lvl="0" indent="-215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800"/>
              <a:buFont typeface="Arial" panose="020B0604020202020204"/>
              <a:buChar char="►"/>
            </a:pPr>
            <a:r>
              <a:rPr lang="en-GB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开源:</a:t>
            </a:r>
            <a:r>
              <a:rPr lang="en-GB" sz="2400" u="sng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1"/>
              </a:rPr>
              <a:t>https://github.com/radondb</a:t>
            </a:r>
            <a:endParaRPr lang="en-GB" sz="2400" u="sng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hlinkClick r:id="rId1"/>
            </a:endParaRPr>
          </a:p>
          <a:p>
            <a:pPr marL="215900" marR="0" lvl="0" indent="-215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800"/>
              <a:buFont typeface="Arial" panose="020B0604020202020204"/>
              <a:buChar char="►"/>
            </a:pPr>
            <a:r>
              <a:rPr lang="en-GB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RadonDB = radon + xenon</a:t>
            </a:r>
            <a:endParaRPr sz="24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133" name="Shape 133" descr="radon-element-400x400.jpe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659897" y="2069178"/>
            <a:ext cx="3127917" cy="2107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6565" y="387985"/>
            <a:ext cx="2946400" cy="720725"/>
          </a:xfrm>
        </p:spPr>
        <p:txBody>
          <a:bodyPr>
            <a:normAutofit fontScale="90000"/>
          </a:bodyPr>
          <a:p>
            <a:r>
              <a:rPr sz="400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Architecture</a:t>
            </a:r>
            <a:endParaRPr sz="4000" smtClean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40" name="Shape 140"/>
          <p:cNvGrpSpPr/>
          <p:nvPr/>
        </p:nvGrpSpPr>
        <p:grpSpPr>
          <a:xfrm rot="0">
            <a:off x="1330960" y="1564005"/>
            <a:ext cx="7923530" cy="4194175"/>
            <a:chOff x="2428925" y="1458360"/>
            <a:chExt cx="4767725" cy="2113337"/>
          </a:xfrm>
        </p:grpSpPr>
        <p:grpSp>
          <p:nvGrpSpPr>
            <p:cNvPr id="141" name="Shape 141"/>
            <p:cNvGrpSpPr/>
            <p:nvPr/>
          </p:nvGrpSpPr>
          <p:grpSpPr>
            <a:xfrm>
              <a:off x="3070175" y="1458360"/>
              <a:ext cx="3548119" cy="653515"/>
              <a:chOff x="2993975" y="1382160"/>
              <a:chExt cx="3548119" cy="653515"/>
            </a:xfrm>
          </p:grpSpPr>
          <p:sp>
            <p:nvSpPr>
              <p:cNvPr id="142" name="Shape 142"/>
              <p:cNvSpPr/>
              <p:nvPr/>
            </p:nvSpPr>
            <p:spPr>
              <a:xfrm>
                <a:off x="2993975" y="1382160"/>
                <a:ext cx="3548119" cy="65351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25725" tIns="25725" rIns="25725" bIns="25725" anchor="ctr" anchorCtr="0">
                <a:noAutofit/>
              </a:bodyPr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Arial" panose="020B0604020202020204"/>
                  <a:buNone/>
                </a:pPr>
                <a:r>
                  <a:rPr lang="en-GB" sz="1200" b="0" i="0" u="none" strike="noStrike" cap="none">
                    <a:solidFill>
                      <a:schemeClr val="lt1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rPr>
                  <a:t>Storage</a:t>
                </a:r>
                <a:endParaRPr sz="1200" b="0" i="0" u="none" strike="noStrike" cap="none">
                  <a:solidFill>
                    <a:srgbClr val="000000"/>
                  </a:solidFill>
                  <a:latin typeface="Proxima Nova" panose="02000506030000020004"/>
                  <a:ea typeface="Proxima Nova" panose="02000506030000020004"/>
                  <a:cs typeface="Proxima Nova" panose="02000506030000020004"/>
                  <a:sym typeface="Proxima Nova" panose="02000506030000020004"/>
                </a:endParaRPr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3192486" y="1743575"/>
                <a:ext cx="507600" cy="1905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5725" tIns="25725" rIns="25725" bIns="25725" anchor="ctr" anchorCtr="0">
                <a:noAutofit/>
              </a:bodyPr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300"/>
                  <a:buFont typeface="Arial" panose="020B0604020202020204"/>
                  <a:buNone/>
                </a:pPr>
                <a:r>
                  <a:rPr lang="en-GB" sz="1200" b="1">
                    <a:solidFill>
                      <a:schemeClr val="dk2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rPr>
                  <a:t>r</a:t>
                </a:r>
                <a:r>
                  <a:rPr lang="en-GB" sz="1200" b="1" i="0" u="none" strike="noStrike" cap="none">
                    <a:solidFill>
                      <a:schemeClr val="dk2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rPr>
                  <a:t>adon</a:t>
                </a:r>
                <a:endParaRPr sz="1200" b="1" i="0" u="none" strike="noStrike" cap="none">
                  <a:solidFill>
                    <a:schemeClr val="dk2"/>
                  </a:solidFill>
                  <a:latin typeface="Proxima Nova" panose="02000506030000020004"/>
                  <a:ea typeface="Proxima Nova" panose="02000506030000020004"/>
                  <a:cs typeface="Proxima Nova" panose="02000506030000020004"/>
                  <a:sym typeface="Proxima Nova" panose="02000506030000020004"/>
                </a:endParaRPr>
              </a:p>
            </p:txBody>
          </p:sp>
          <p:sp>
            <p:nvSpPr>
              <p:cNvPr id="144" name="Shape 144"/>
              <p:cNvSpPr/>
              <p:nvPr/>
            </p:nvSpPr>
            <p:spPr>
              <a:xfrm>
                <a:off x="4469075" y="1741400"/>
                <a:ext cx="507600" cy="1905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5725" tIns="25725" rIns="25725" bIns="25725" anchor="ctr" anchorCtr="0">
                <a:noAutofit/>
              </a:bodyPr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300"/>
                  <a:buFont typeface="Arial" panose="020B0604020202020204"/>
                  <a:buNone/>
                </a:pPr>
                <a:r>
                  <a:rPr lang="en-GB" sz="1200" b="1">
                    <a:solidFill>
                      <a:schemeClr val="dk2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rPr>
                  <a:t>r</a:t>
                </a:r>
                <a:r>
                  <a:rPr lang="en-GB" sz="1200" b="1" i="0" u="none" strike="noStrike" cap="none">
                    <a:solidFill>
                      <a:schemeClr val="dk2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rPr>
                  <a:t>adon</a:t>
                </a:r>
                <a:endParaRPr sz="1200" b="1" i="0" u="none" strike="noStrike" cap="none">
                  <a:solidFill>
                    <a:schemeClr val="dk2"/>
                  </a:solidFill>
                  <a:latin typeface="Proxima Nova" panose="02000506030000020004"/>
                  <a:ea typeface="Proxima Nova" panose="02000506030000020004"/>
                  <a:cs typeface="Proxima Nova" panose="02000506030000020004"/>
                  <a:sym typeface="Proxima Nova" panose="02000506030000020004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>
                <a:off x="5712823" y="1743575"/>
                <a:ext cx="507600" cy="1905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5725" tIns="25725" rIns="25725" bIns="25725" anchor="ctr" anchorCtr="0">
                <a:noAutofit/>
              </a:bodyPr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300"/>
                  <a:buFont typeface="Arial" panose="020B0604020202020204"/>
                  <a:buNone/>
                </a:pPr>
                <a:r>
                  <a:rPr lang="en-GB" sz="1200" b="1">
                    <a:solidFill>
                      <a:schemeClr val="dk2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rPr>
                  <a:t>r</a:t>
                </a:r>
                <a:r>
                  <a:rPr lang="en-GB" sz="1200" b="1" i="0" u="none" strike="noStrike" cap="none">
                    <a:solidFill>
                      <a:schemeClr val="dk2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rPr>
                  <a:t>adon</a:t>
                </a:r>
                <a:endParaRPr sz="1200" b="1" i="0" u="none" strike="noStrike" cap="none">
                  <a:solidFill>
                    <a:schemeClr val="dk2"/>
                  </a:solidFill>
                  <a:latin typeface="Proxima Nova" panose="02000506030000020004"/>
                  <a:ea typeface="Proxima Nova" panose="02000506030000020004"/>
                  <a:cs typeface="Proxima Nova" panose="02000506030000020004"/>
                  <a:sym typeface="Proxima Nova" panose="02000506030000020004"/>
                </a:endParaRPr>
              </a:p>
            </p:txBody>
          </p:sp>
          <p:sp>
            <p:nvSpPr>
              <p:cNvPr id="146" name="Shape 146"/>
              <p:cNvSpPr txBox="1"/>
              <p:nvPr/>
            </p:nvSpPr>
            <p:spPr>
              <a:xfrm>
                <a:off x="3485387" y="1385326"/>
                <a:ext cx="2455813" cy="22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725" tIns="25725" rIns="25725" bIns="25725" anchor="t" anchorCtr="0">
                <a:noAutofit/>
              </a:bodyPr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AB73"/>
                  </a:buClr>
                  <a:buSzPts val="300"/>
                  <a:buFont typeface="Arial" panose="020B0604020202020204"/>
                  <a:buNone/>
                </a:pPr>
                <a:r>
                  <a:rPr lang="en-GB" sz="1200" b="1" i="0" u="none" strike="noStrike" cap="none">
                    <a:solidFill>
                      <a:srgbClr val="00AB73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rPr>
                  <a:t>Distributed SQL Nodes </a:t>
                </a:r>
                <a:endParaRPr sz="1200" b="0" i="0" u="none" strike="noStrike" cap="none">
                  <a:solidFill>
                    <a:srgbClr val="000000"/>
                  </a:solidFill>
                  <a:latin typeface="Proxima Nova" panose="02000506030000020004"/>
                  <a:ea typeface="Proxima Nova" panose="02000506030000020004"/>
                  <a:cs typeface="Proxima Nova" panose="02000506030000020004"/>
                  <a:sym typeface="Proxima Nova" panose="020005060300000200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"/>
                  <a:buFont typeface="Arial" panose="020B0604020202020204"/>
                  <a:buNone/>
                </a:pPr>
                <a:r>
                  <a:rPr lang="en-GB" sz="1200" b="0" i="0" u="none" strike="noStrike" cap="none">
                    <a:solidFill>
                      <a:schemeClr val="dk1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rPr>
                  <a:t>(stateless)</a:t>
                </a:r>
                <a:endParaRPr sz="1200" b="0" i="0" u="none" strike="noStrike" cap="none">
                  <a:solidFill>
                    <a:srgbClr val="000000"/>
                  </a:solidFill>
                  <a:latin typeface="Proxima Nova" panose="02000506030000020004"/>
                  <a:ea typeface="Proxima Nova" panose="02000506030000020004"/>
                  <a:cs typeface="Proxima Nova" panose="02000506030000020004"/>
                  <a:sym typeface="Proxima Nova" panose="02000506030000020004"/>
                </a:endParaRPr>
              </a:p>
            </p:txBody>
          </p:sp>
          <p:cxnSp>
            <p:nvCxnSpPr>
              <p:cNvPr id="147" name="Shape 147"/>
              <p:cNvCxnSpPr/>
              <p:nvPr/>
            </p:nvCxnSpPr>
            <p:spPr>
              <a:xfrm>
                <a:off x="3978236" y="1836641"/>
                <a:ext cx="251179" cy="1092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2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8" name="Shape 148"/>
              <p:cNvCxnSpPr/>
              <p:nvPr/>
            </p:nvCxnSpPr>
            <p:spPr>
              <a:xfrm>
                <a:off x="5372415" y="1836641"/>
                <a:ext cx="223458" cy="2184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2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49" name="Shape 149"/>
            <p:cNvGrpSpPr/>
            <p:nvPr/>
          </p:nvGrpSpPr>
          <p:grpSpPr>
            <a:xfrm>
              <a:off x="2428925" y="2659924"/>
              <a:ext cx="4767725" cy="911773"/>
              <a:chOff x="2352725" y="2659924"/>
              <a:chExt cx="4767725" cy="911773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2352725" y="2659924"/>
                <a:ext cx="4767725" cy="911772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25725" tIns="25725" rIns="25725" bIns="25725" anchor="ctr" anchorCtr="0">
                <a:noAutofit/>
              </a:bodyPr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Arial" panose="020B0604020202020204"/>
                  <a:buNone/>
                </a:pPr>
                <a:r>
                  <a:rPr lang="en-GB" sz="1200" b="0" i="0" u="none" strike="noStrike" cap="none">
                    <a:solidFill>
                      <a:schemeClr val="lt1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rPr>
                  <a:t>Storage</a:t>
                </a:r>
                <a:endParaRPr sz="1200" b="0" i="0" u="none" strike="noStrike" cap="none">
                  <a:solidFill>
                    <a:srgbClr val="000000"/>
                  </a:solidFill>
                  <a:latin typeface="Proxima Nova" panose="02000506030000020004"/>
                  <a:ea typeface="Proxima Nova" panose="02000506030000020004"/>
                  <a:cs typeface="Proxima Nova" panose="02000506030000020004"/>
                  <a:sym typeface="Proxima Nova" panose="02000506030000020004"/>
                </a:endParaRPr>
              </a:p>
            </p:txBody>
          </p:sp>
          <p:sp>
            <p:nvSpPr>
              <p:cNvPr id="151" name="Shape 151"/>
              <p:cNvSpPr txBox="1"/>
              <p:nvPr/>
            </p:nvSpPr>
            <p:spPr>
              <a:xfrm>
                <a:off x="4003383" y="3346097"/>
                <a:ext cx="1380285" cy="22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725" tIns="25725" rIns="25725" bIns="25725" anchor="t" anchorCtr="0">
                <a:noAutofit/>
              </a:bodyPr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AB73"/>
                  </a:buClr>
                  <a:buSzPts val="300"/>
                  <a:buFont typeface="Arial" panose="020B0604020202020204"/>
                  <a:buNone/>
                </a:pPr>
                <a:r>
                  <a:rPr lang="en-GB" sz="1200" b="1" i="0" u="none" strike="noStrike" cap="none">
                    <a:solidFill>
                      <a:srgbClr val="00AB73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rPr>
                  <a:t>Storage Nodes</a:t>
                </a:r>
                <a:endParaRPr sz="1200" b="0" i="0" u="none" strike="noStrike" cap="none">
                  <a:solidFill>
                    <a:srgbClr val="000000"/>
                  </a:solidFill>
                  <a:latin typeface="Proxima Nova" panose="02000506030000020004"/>
                  <a:ea typeface="Proxima Nova" panose="02000506030000020004"/>
                  <a:cs typeface="Proxima Nova" panose="02000506030000020004"/>
                  <a:sym typeface="Proxima Nova" panose="02000506030000020004"/>
                </a:endParaRPr>
              </a:p>
            </p:txBody>
          </p:sp>
          <p:grpSp>
            <p:nvGrpSpPr>
              <p:cNvPr id="152" name="Shape 152"/>
              <p:cNvGrpSpPr/>
              <p:nvPr/>
            </p:nvGrpSpPr>
            <p:grpSpPr>
              <a:xfrm>
                <a:off x="2521872" y="2748971"/>
                <a:ext cx="711801" cy="587781"/>
                <a:chOff x="2445672" y="2748971"/>
                <a:chExt cx="711801" cy="587781"/>
              </a:xfrm>
            </p:grpSpPr>
            <p:grpSp>
              <p:nvGrpSpPr>
                <p:cNvPr id="153" name="Shape 153"/>
                <p:cNvGrpSpPr/>
                <p:nvPr/>
              </p:nvGrpSpPr>
              <p:grpSpPr>
                <a:xfrm>
                  <a:off x="2445672" y="2748971"/>
                  <a:ext cx="711801" cy="587781"/>
                  <a:chOff x="4827347" y="2210899"/>
                  <a:chExt cx="2160902" cy="1784400"/>
                </a:xfrm>
              </p:grpSpPr>
              <p:sp>
                <p:nvSpPr>
                  <p:cNvPr id="154" name="Shape 154"/>
                  <p:cNvSpPr/>
                  <p:nvPr/>
                </p:nvSpPr>
                <p:spPr>
                  <a:xfrm>
                    <a:off x="4827347" y="2210899"/>
                    <a:ext cx="2160902" cy="17844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1F497D"/>
                    </a:solidFill>
                    <a:prstDash val="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25725" tIns="25725" rIns="25725" bIns="25725" anchor="ctr" anchorCtr="0">
                    <a:noAutofit/>
                  </a:bodyPr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300"/>
                      <a:buFont typeface="Arial" panose="020B0604020202020204"/>
                      <a:buNone/>
                    </a:pPr>
                    <a:endParaRPr sz="1200" b="0" i="0" u="none" strike="noStrike" cap="none">
                      <a:solidFill>
                        <a:schemeClr val="dk1"/>
                      </a:solidFill>
                      <a:latin typeface="Proxima Nova" panose="02000506030000020004"/>
                      <a:ea typeface="Proxima Nova" panose="02000506030000020004"/>
                      <a:cs typeface="Proxima Nova" panose="02000506030000020004"/>
                      <a:sym typeface="Proxima Nova" panose="02000506030000020004"/>
                    </a:endParaRPr>
                  </a:p>
                </p:txBody>
              </p:sp>
              <p:pic>
                <p:nvPicPr>
                  <p:cNvPr id="155" name="Shape 155"/>
                  <p:cNvPicPr preferRelativeResize="0"/>
                  <p:nvPr/>
                </p:nvPicPr>
                <p:blipFill rotWithShape="1">
                  <a:blip r:embed="rId1"/>
                  <a:srcRect/>
                  <a:stretch>
                    <a:fillRect/>
                  </a:stretch>
                </p:blipFill>
                <p:spPr>
                  <a:xfrm>
                    <a:off x="5051664" y="3205616"/>
                    <a:ext cx="381899" cy="4211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56" name="Shape 156"/>
                  <p:cNvPicPr preferRelativeResize="0"/>
                  <p:nvPr/>
                </p:nvPicPr>
                <p:blipFill rotWithShape="1">
                  <a:blip r:embed="rId2"/>
                  <a:srcRect/>
                  <a:stretch>
                    <a:fillRect/>
                  </a:stretch>
                </p:blipFill>
                <p:spPr>
                  <a:xfrm>
                    <a:off x="5617181" y="2265252"/>
                    <a:ext cx="428652" cy="47272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157" name="Shape 157"/>
                  <p:cNvCxnSpPr/>
                  <p:nvPr/>
                </p:nvCxnSpPr>
                <p:spPr>
                  <a:xfrm flipH="1">
                    <a:off x="5277050" y="2691275"/>
                    <a:ext cx="395401" cy="522300"/>
                  </a:xfrm>
                  <a:prstGeom prst="straightConnector1">
                    <a:avLst/>
                  </a:prstGeom>
                  <a:noFill/>
                  <a:ln w="57150" cap="flat" cmpd="sng">
                    <a:solidFill>
                      <a:srgbClr val="00A971"/>
                    </a:solidFill>
                    <a:prstDash val="dash"/>
                    <a:round/>
                    <a:headEnd type="none" w="sm" len="sm"/>
                    <a:tailEnd type="stealth" w="med" len="med"/>
                  </a:ln>
                </p:spPr>
              </p:cxnSp>
              <p:pic>
                <p:nvPicPr>
                  <p:cNvPr id="158" name="Shape 158"/>
                  <p:cNvPicPr preferRelativeResize="0"/>
                  <p:nvPr/>
                </p:nvPicPr>
                <p:blipFill rotWithShape="1">
                  <a:blip r:embed="rId1"/>
                  <a:srcRect/>
                  <a:stretch>
                    <a:fillRect/>
                  </a:stretch>
                </p:blipFill>
                <p:spPr>
                  <a:xfrm>
                    <a:off x="6343952" y="3203500"/>
                    <a:ext cx="381899" cy="4211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159" name="Shape 159"/>
                  <p:cNvCxnSpPr/>
                  <p:nvPr/>
                </p:nvCxnSpPr>
                <p:spPr>
                  <a:xfrm>
                    <a:off x="5995405" y="2715421"/>
                    <a:ext cx="417300" cy="513901"/>
                  </a:xfrm>
                  <a:prstGeom prst="straightConnector1">
                    <a:avLst/>
                  </a:prstGeom>
                  <a:noFill/>
                  <a:ln w="57150" cap="flat" cmpd="sng">
                    <a:solidFill>
                      <a:srgbClr val="00A971"/>
                    </a:solidFill>
                    <a:prstDash val="dash"/>
                    <a:round/>
                    <a:headEnd type="none" w="sm" len="sm"/>
                    <a:tailEnd type="stealth" w="med" len="med"/>
                  </a:ln>
                </p:spPr>
              </p:cxnSp>
            </p:grpSp>
            <p:sp>
              <p:nvSpPr>
                <p:cNvPr id="160" name="Shape 160"/>
                <p:cNvSpPr txBox="1"/>
                <p:nvPr/>
              </p:nvSpPr>
              <p:spPr>
                <a:xfrm>
                  <a:off x="2645864" y="2964534"/>
                  <a:ext cx="319229" cy="2161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25725" tIns="25725" rIns="25725" bIns="25725" anchor="t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00"/>
                    <a:buFont typeface="Arial" panose="020B0604020202020204"/>
                    <a:buNone/>
                  </a:pPr>
                  <a:r>
                    <a:rPr lang="en-GB" sz="1200" b="0" i="0" u="none" strike="noStrike" cap="none">
                      <a:solidFill>
                        <a:schemeClr val="dk1"/>
                      </a:solidFill>
                      <a:latin typeface="Proxima Nova" panose="02000506030000020004"/>
                      <a:ea typeface="Proxima Nova" panose="02000506030000020004"/>
                      <a:cs typeface="Proxima Nova" panose="02000506030000020004"/>
                      <a:sym typeface="Proxima Nova" panose="02000506030000020004"/>
                    </a:rPr>
                    <a:t>raft</a:t>
                  </a:r>
                  <a:endParaRPr sz="1200" b="0" i="0" u="none" strike="noStrike" cap="none">
                    <a:solidFill>
                      <a:srgbClr val="000000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endParaRPr>
                </a:p>
              </p:txBody>
            </p:sp>
            <p:cxnSp>
              <p:nvCxnSpPr>
                <p:cNvPr id="161" name="Shape 161"/>
                <p:cNvCxnSpPr/>
                <p:nvPr/>
              </p:nvCxnSpPr>
              <p:spPr>
                <a:xfrm>
                  <a:off x="2736154" y="3150104"/>
                  <a:ext cx="1618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2"/>
                  </a:solidFill>
                  <a:prstDash val="dot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62" name="Shape 162"/>
              <p:cNvGrpSpPr/>
              <p:nvPr/>
            </p:nvGrpSpPr>
            <p:grpSpPr>
              <a:xfrm>
                <a:off x="3469820" y="2748971"/>
                <a:ext cx="678252" cy="587781"/>
                <a:chOff x="2479220" y="2748971"/>
                <a:chExt cx="678252" cy="587781"/>
              </a:xfrm>
            </p:grpSpPr>
            <p:grpSp>
              <p:nvGrpSpPr>
                <p:cNvPr id="163" name="Shape 163"/>
                <p:cNvGrpSpPr/>
                <p:nvPr/>
              </p:nvGrpSpPr>
              <p:grpSpPr>
                <a:xfrm>
                  <a:off x="2479220" y="2748971"/>
                  <a:ext cx="678252" cy="587781"/>
                  <a:chOff x="4929195" y="2210899"/>
                  <a:chExt cx="2059054" cy="1784400"/>
                </a:xfrm>
              </p:grpSpPr>
              <p:sp>
                <p:nvSpPr>
                  <p:cNvPr id="164" name="Shape 164"/>
                  <p:cNvSpPr/>
                  <p:nvPr/>
                </p:nvSpPr>
                <p:spPr>
                  <a:xfrm>
                    <a:off x="4929195" y="2210899"/>
                    <a:ext cx="2059054" cy="17844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1F497D"/>
                    </a:solidFill>
                    <a:prstDash val="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25725" tIns="25725" rIns="25725" bIns="25725" anchor="ctr" anchorCtr="0">
                    <a:noAutofit/>
                  </a:bodyPr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300"/>
                      <a:buFont typeface="Arial" panose="020B0604020202020204"/>
                      <a:buNone/>
                    </a:pPr>
                    <a:endParaRPr sz="1200" b="0" i="0" u="none" strike="noStrike" cap="none">
                      <a:solidFill>
                        <a:schemeClr val="dk1"/>
                      </a:solidFill>
                      <a:latin typeface="Proxima Nova" panose="02000506030000020004"/>
                      <a:ea typeface="Proxima Nova" panose="02000506030000020004"/>
                      <a:cs typeface="Proxima Nova" panose="02000506030000020004"/>
                      <a:sym typeface="Proxima Nova" panose="02000506030000020004"/>
                    </a:endParaRPr>
                  </a:p>
                </p:txBody>
              </p:sp>
              <p:pic>
                <p:nvPicPr>
                  <p:cNvPr id="165" name="Shape 165"/>
                  <p:cNvPicPr preferRelativeResize="0"/>
                  <p:nvPr/>
                </p:nvPicPr>
                <p:blipFill rotWithShape="1">
                  <a:blip r:embed="rId1"/>
                  <a:srcRect/>
                  <a:stretch>
                    <a:fillRect/>
                  </a:stretch>
                </p:blipFill>
                <p:spPr>
                  <a:xfrm>
                    <a:off x="5171973" y="3219723"/>
                    <a:ext cx="381900" cy="4211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66" name="Shape 166"/>
                  <p:cNvPicPr preferRelativeResize="0"/>
                  <p:nvPr/>
                </p:nvPicPr>
                <p:blipFill rotWithShape="1">
                  <a:blip r:embed="rId2"/>
                  <a:srcRect/>
                  <a:stretch>
                    <a:fillRect/>
                  </a:stretch>
                </p:blipFill>
                <p:spPr>
                  <a:xfrm>
                    <a:off x="5733920" y="2281848"/>
                    <a:ext cx="428653" cy="47272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167" name="Shape 167"/>
                  <p:cNvCxnSpPr/>
                  <p:nvPr/>
                </p:nvCxnSpPr>
                <p:spPr>
                  <a:xfrm flipH="1">
                    <a:off x="5361224" y="2707498"/>
                    <a:ext cx="395399" cy="522300"/>
                  </a:xfrm>
                  <a:prstGeom prst="straightConnector1">
                    <a:avLst/>
                  </a:prstGeom>
                  <a:noFill/>
                  <a:ln w="57150" cap="flat" cmpd="sng">
                    <a:solidFill>
                      <a:srgbClr val="00A971"/>
                    </a:solidFill>
                    <a:prstDash val="dash"/>
                    <a:round/>
                    <a:headEnd type="none" w="sm" len="sm"/>
                    <a:tailEnd type="stealth" w="med" len="med"/>
                  </a:ln>
                </p:spPr>
              </p:cxnSp>
              <p:pic>
                <p:nvPicPr>
                  <p:cNvPr id="168" name="Shape 168"/>
                  <p:cNvPicPr preferRelativeResize="0"/>
                  <p:nvPr/>
                </p:nvPicPr>
                <p:blipFill rotWithShape="1">
                  <a:blip r:embed="rId1"/>
                  <a:srcRect/>
                  <a:stretch>
                    <a:fillRect/>
                  </a:stretch>
                </p:blipFill>
                <p:spPr>
                  <a:xfrm>
                    <a:off x="6391174" y="3219723"/>
                    <a:ext cx="381900" cy="4211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169" name="Shape 169"/>
                  <p:cNvCxnSpPr/>
                  <p:nvPr/>
                </p:nvCxnSpPr>
                <p:spPr>
                  <a:xfrm>
                    <a:off x="6162948" y="2716222"/>
                    <a:ext cx="417301" cy="513901"/>
                  </a:xfrm>
                  <a:prstGeom prst="straightConnector1">
                    <a:avLst/>
                  </a:prstGeom>
                  <a:noFill/>
                  <a:ln w="57150" cap="flat" cmpd="sng">
                    <a:solidFill>
                      <a:srgbClr val="00A971"/>
                    </a:solidFill>
                    <a:prstDash val="dash"/>
                    <a:round/>
                    <a:headEnd type="none" w="sm" len="sm"/>
                    <a:tailEnd type="stealth" w="med" len="med"/>
                  </a:ln>
                </p:spPr>
              </p:cxnSp>
            </p:grpSp>
            <p:sp>
              <p:nvSpPr>
                <p:cNvPr id="170" name="Shape 170"/>
                <p:cNvSpPr txBox="1"/>
                <p:nvPr/>
              </p:nvSpPr>
              <p:spPr>
                <a:xfrm>
                  <a:off x="2713065" y="2964534"/>
                  <a:ext cx="248860" cy="1976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25725" tIns="25725" rIns="25725" bIns="25725" anchor="t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00"/>
                    <a:buFont typeface="Arial" panose="020B0604020202020204"/>
                    <a:buNone/>
                  </a:pPr>
                  <a:r>
                    <a:rPr lang="en-GB" sz="1200" b="0" i="0" u="none" strike="noStrike" cap="none">
                      <a:solidFill>
                        <a:schemeClr val="dk1"/>
                      </a:solidFill>
                      <a:latin typeface="Proxima Nova" panose="02000506030000020004"/>
                      <a:ea typeface="Proxima Nova" panose="02000506030000020004"/>
                      <a:cs typeface="Proxima Nova" panose="02000506030000020004"/>
                      <a:sym typeface="Proxima Nova" panose="02000506030000020004"/>
                    </a:rPr>
                    <a:t>raft</a:t>
                  </a:r>
                  <a:endParaRPr sz="1200" b="0" i="0" u="none" strike="noStrike" cap="none">
                    <a:solidFill>
                      <a:srgbClr val="000000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endParaRPr>
                </a:p>
              </p:txBody>
            </p:sp>
            <p:cxnSp>
              <p:nvCxnSpPr>
                <p:cNvPr id="171" name="Shape 171"/>
                <p:cNvCxnSpPr/>
                <p:nvPr/>
              </p:nvCxnSpPr>
              <p:spPr>
                <a:xfrm>
                  <a:off x="2742068" y="3150104"/>
                  <a:ext cx="164165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2"/>
                  </a:solidFill>
                  <a:prstDash val="dot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72" name="Shape 172"/>
              <p:cNvGrpSpPr/>
              <p:nvPr/>
            </p:nvGrpSpPr>
            <p:grpSpPr>
              <a:xfrm>
                <a:off x="4395197" y="2748971"/>
                <a:ext cx="685099" cy="587781"/>
                <a:chOff x="2490197" y="2748971"/>
                <a:chExt cx="685099" cy="587781"/>
              </a:xfrm>
            </p:grpSpPr>
            <p:grpSp>
              <p:nvGrpSpPr>
                <p:cNvPr id="173" name="Shape 173"/>
                <p:cNvGrpSpPr/>
                <p:nvPr/>
              </p:nvGrpSpPr>
              <p:grpSpPr>
                <a:xfrm>
                  <a:off x="2490197" y="2748971"/>
                  <a:ext cx="685099" cy="587781"/>
                  <a:chOff x="4962525" y="2210899"/>
                  <a:chExt cx="2079843" cy="1784400"/>
                </a:xfrm>
              </p:grpSpPr>
              <p:sp>
                <p:nvSpPr>
                  <p:cNvPr id="174" name="Shape 174"/>
                  <p:cNvSpPr/>
                  <p:nvPr/>
                </p:nvSpPr>
                <p:spPr>
                  <a:xfrm>
                    <a:off x="4962525" y="2210899"/>
                    <a:ext cx="2079843" cy="17844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1F497D"/>
                    </a:solidFill>
                    <a:prstDash val="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25725" tIns="25725" rIns="25725" bIns="25725" anchor="ctr" anchorCtr="0">
                    <a:noAutofit/>
                  </a:bodyPr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300"/>
                      <a:buFont typeface="Arial" panose="020B0604020202020204"/>
                      <a:buNone/>
                    </a:pPr>
                    <a:endParaRPr sz="1200" b="0" i="0" u="none" strike="noStrike" cap="none">
                      <a:solidFill>
                        <a:schemeClr val="dk1"/>
                      </a:solidFill>
                      <a:latin typeface="Proxima Nova" panose="02000506030000020004"/>
                      <a:ea typeface="Proxima Nova" panose="02000506030000020004"/>
                      <a:cs typeface="Proxima Nova" panose="02000506030000020004"/>
                      <a:sym typeface="Proxima Nova" panose="02000506030000020004"/>
                    </a:endParaRPr>
                  </a:p>
                </p:txBody>
              </p:sp>
              <p:pic>
                <p:nvPicPr>
                  <p:cNvPr id="175" name="Shape 175"/>
                  <p:cNvPicPr preferRelativeResize="0"/>
                  <p:nvPr/>
                </p:nvPicPr>
                <p:blipFill rotWithShape="1">
                  <a:blip r:embed="rId1"/>
                  <a:srcRect/>
                  <a:stretch>
                    <a:fillRect/>
                  </a:stretch>
                </p:blipFill>
                <p:spPr>
                  <a:xfrm>
                    <a:off x="5246950" y="3203500"/>
                    <a:ext cx="381900" cy="4211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76" name="Shape 176"/>
                  <p:cNvPicPr preferRelativeResize="0"/>
                  <p:nvPr/>
                </p:nvPicPr>
                <p:blipFill rotWithShape="1">
                  <a:blip r:embed="rId2"/>
                  <a:srcRect/>
                  <a:stretch>
                    <a:fillRect/>
                  </a:stretch>
                </p:blipFill>
                <p:spPr>
                  <a:xfrm>
                    <a:off x="5808897" y="2265624"/>
                    <a:ext cx="428653" cy="47272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177" name="Shape 177"/>
                  <p:cNvCxnSpPr/>
                  <p:nvPr/>
                </p:nvCxnSpPr>
                <p:spPr>
                  <a:xfrm flipH="1">
                    <a:off x="5436200" y="2691275"/>
                    <a:ext cx="395400" cy="522300"/>
                  </a:xfrm>
                  <a:prstGeom prst="straightConnector1">
                    <a:avLst/>
                  </a:prstGeom>
                  <a:noFill/>
                  <a:ln w="57150" cap="flat" cmpd="sng">
                    <a:solidFill>
                      <a:srgbClr val="00A971"/>
                    </a:solidFill>
                    <a:prstDash val="dash"/>
                    <a:round/>
                    <a:headEnd type="none" w="sm" len="sm"/>
                    <a:tailEnd type="stealth" w="med" len="med"/>
                  </a:ln>
                </p:spPr>
              </p:cxnSp>
              <p:pic>
                <p:nvPicPr>
                  <p:cNvPr id="178" name="Shape 178"/>
                  <p:cNvPicPr preferRelativeResize="0"/>
                  <p:nvPr/>
                </p:nvPicPr>
                <p:blipFill rotWithShape="1">
                  <a:blip r:embed="rId1"/>
                  <a:srcRect/>
                  <a:stretch>
                    <a:fillRect/>
                  </a:stretch>
                </p:blipFill>
                <p:spPr>
                  <a:xfrm>
                    <a:off x="6466150" y="3203500"/>
                    <a:ext cx="381900" cy="4211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179" name="Shape 179"/>
                  <p:cNvCxnSpPr/>
                  <p:nvPr/>
                </p:nvCxnSpPr>
                <p:spPr>
                  <a:xfrm>
                    <a:off x="6237925" y="2700000"/>
                    <a:ext cx="417300" cy="513900"/>
                  </a:xfrm>
                  <a:prstGeom prst="straightConnector1">
                    <a:avLst/>
                  </a:prstGeom>
                  <a:noFill/>
                  <a:ln w="57150" cap="flat" cmpd="sng">
                    <a:solidFill>
                      <a:srgbClr val="00A971"/>
                    </a:solidFill>
                    <a:prstDash val="dash"/>
                    <a:round/>
                    <a:headEnd type="none" w="sm" len="sm"/>
                    <a:tailEnd type="stealth" w="med" len="med"/>
                  </a:ln>
                </p:spPr>
              </p:cxnSp>
            </p:grpSp>
            <p:sp>
              <p:nvSpPr>
                <p:cNvPr id="180" name="Shape 180"/>
                <p:cNvSpPr txBox="1"/>
                <p:nvPr/>
              </p:nvSpPr>
              <p:spPr>
                <a:xfrm>
                  <a:off x="2709631" y="2962892"/>
                  <a:ext cx="296141" cy="144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25725" tIns="25725" rIns="25725" bIns="25725" anchor="t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00"/>
                    <a:buFont typeface="Arial" panose="020B0604020202020204"/>
                    <a:buNone/>
                  </a:pPr>
                  <a:r>
                    <a:rPr lang="en-GB" sz="1200" b="0" i="0" u="none" strike="noStrike" cap="none">
                      <a:solidFill>
                        <a:schemeClr val="dk1"/>
                      </a:solidFill>
                      <a:latin typeface="Proxima Nova" panose="02000506030000020004"/>
                      <a:ea typeface="Proxima Nova" panose="02000506030000020004"/>
                      <a:cs typeface="Proxima Nova" panose="02000506030000020004"/>
                      <a:sym typeface="Proxima Nova" panose="02000506030000020004"/>
                    </a:rPr>
                    <a:t>raft</a:t>
                  </a:r>
                  <a:endParaRPr sz="1200" b="0" i="0" u="none" strike="noStrike" cap="none">
                    <a:solidFill>
                      <a:srgbClr val="000000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endParaRPr>
                </a:p>
              </p:txBody>
            </p:sp>
            <p:cxnSp>
              <p:nvCxnSpPr>
                <p:cNvPr id="181" name="Shape 181"/>
                <p:cNvCxnSpPr/>
                <p:nvPr/>
              </p:nvCxnSpPr>
              <p:spPr>
                <a:xfrm>
                  <a:off x="2808294" y="3150104"/>
                  <a:ext cx="164028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2"/>
                  </a:solidFill>
                  <a:prstDash val="dot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82" name="Shape 182"/>
              <p:cNvGrpSpPr/>
              <p:nvPr/>
            </p:nvGrpSpPr>
            <p:grpSpPr>
              <a:xfrm>
                <a:off x="5309599" y="2748971"/>
                <a:ext cx="714209" cy="587781"/>
                <a:chOff x="2490199" y="2748971"/>
                <a:chExt cx="714209" cy="587781"/>
              </a:xfrm>
            </p:grpSpPr>
            <p:grpSp>
              <p:nvGrpSpPr>
                <p:cNvPr id="183" name="Shape 183"/>
                <p:cNvGrpSpPr/>
                <p:nvPr/>
              </p:nvGrpSpPr>
              <p:grpSpPr>
                <a:xfrm>
                  <a:off x="2490199" y="2748971"/>
                  <a:ext cx="714209" cy="587781"/>
                  <a:chOff x="4962522" y="2210899"/>
                  <a:chExt cx="2168212" cy="1784400"/>
                </a:xfrm>
              </p:grpSpPr>
              <p:sp>
                <p:nvSpPr>
                  <p:cNvPr id="184" name="Shape 184"/>
                  <p:cNvSpPr/>
                  <p:nvPr/>
                </p:nvSpPr>
                <p:spPr>
                  <a:xfrm>
                    <a:off x="4962522" y="2210899"/>
                    <a:ext cx="2168212" cy="17844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1F497D"/>
                    </a:solidFill>
                    <a:prstDash val="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25725" tIns="25725" rIns="25725" bIns="25725" anchor="ctr" anchorCtr="0">
                    <a:noAutofit/>
                  </a:bodyPr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300"/>
                      <a:buFont typeface="Arial" panose="020B0604020202020204"/>
                      <a:buNone/>
                    </a:pPr>
                    <a:endParaRPr sz="1200" b="0" i="0" u="none" strike="noStrike" cap="none">
                      <a:solidFill>
                        <a:schemeClr val="dk1"/>
                      </a:solidFill>
                      <a:latin typeface="Proxima Nova" panose="02000506030000020004"/>
                      <a:ea typeface="Proxima Nova" panose="02000506030000020004"/>
                      <a:cs typeface="Proxima Nova" panose="02000506030000020004"/>
                      <a:sym typeface="Proxima Nova" panose="02000506030000020004"/>
                    </a:endParaRPr>
                  </a:p>
                </p:txBody>
              </p:sp>
              <p:pic>
                <p:nvPicPr>
                  <p:cNvPr id="185" name="Shape 185"/>
                  <p:cNvPicPr preferRelativeResize="0"/>
                  <p:nvPr/>
                </p:nvPicPr>
                <p:blipFill rotWithShape="1">
                  <a:blip r:embed="rId1"/>
                  <a:srcRect/>
                  <a:stretch>
                    <a:fillRect/>
                  </a:stretch>
                </p:blipFill>
                <p:spPr>
                  <a:xfrm>
                    <a:off x="5246950" y="3203500"/>
                    <a:ext cx="381900" cy="4211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86" name="Shape 186"/>
                  <p:cNvPicPr preferRelativeResize="0"/>
                  <p:nvPr/>
                </p:nvPicPr>
                <p:blipFill rotWithShape="1">
                  <a:blip r:embed="rId2"/>
                  <a:srcRect/>
                  <a:stretch>
                    <a:fillRect/>
                  </a:stretch>
                </p:blipFill>
                <p:spPr>
                  <a:xfrm>
                    <a:off x="5808897" y="2265624"/>
                    <a:ext cx="428653" cy="47272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187" name="Shape 187"/>
                  <p:cNvCxnSpPr/>
                  <p:nvPr/>
                </p:nvCxnSpPr>
                <p:spPr>
                  <a:xfrm flipH="1">
                    <a:off x="5436200" y="2691275"/>
                    <a:ext cx="395400" cy="522300"/>
                  </a:xfrm>
                  <a:prstGeom prst="straightConnector1">
                    <a:avLst/>
                  </a:prstGeom>
                  <a:noFill/>
                  <a:ln w="57150" cap="flat" cmpd="sng">
                    <a:solidFill>
                      <a:srgbClr val="00A971"/>
                    </a:solidFill>
                    <a:prstDash val="dash"/>
                    <a:round/>
                    <a:headEnd type="none" w="sm" len="sm"/>
                    <a:tailEnd type="stealth" w="med" len="med"/>
                  </a:ln>
                </p:spPr>
              </p:cxnSp>
              <p:pic>
                <p:nvPicPr>
                  <p:cNvPr id="188" name="Shape 188"/>
                  <p:cNvPicPr preferRelativeResize="0"/>
                  <p:nvPr/>
                </p:nvPicPr>
                <p:blipFill rotWithShape="1">
                  <a:blip r:embed="rId1"/>
                  <a:srcRect/>
                  <a:stretch>
                    <a:fillRect/>
                  </a:stretch>
                </p:blipFill>
                <p:spPr>
                  <a:xfrm>
                    <a:off x="6466150" y="3203500"/>
                    <a:ext cx="381900" cy="4211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189" name="Shape 189"/>
                  <p:cNvCxnSpPr/>
                  <p:nvPr/>
                </p:nvCxnSpPr>
                <p:spPr>
                  <a:xfrm>
                    <a:off x="6237925" y="2700000"/>
                    <a:ext cx="417300" cy="513900"/>
                  </a:xfrm>
                  <a:prstGeom prst="straightConnector1">
                    <a:avLst/>
                  </a:prstGeom>
                  <a:noFill/>
                  <a:ln w="57150" cap="flat" cmpd="sng">
                    <a:solidFill>
                      <a:srgbClr val="00A971"/>
                    </a:solidFill>
                    <a:prstDash val="dash"/>
                    <a:round/>
                    <a:headEnd type="none" w="sm" len="sm"/>
                    <a:tailEnd type="stealth" w="med" len="med"/>
                  </a:ln>
                </p:spPr>
              </p:cxnSp>
            </p:grpSp>
            <p:sp>
              <p:nvSpPr>
                <p:cNvPr id="190" name="Shape 190"/>
                <p:cNvSpPr txBox="1"/>
                <p:nvPr/>
              </p:nvSpPr>
              <p:spPr>
                <a:xfrm>
                  <a:off x="2742495" y="2969692"/>
                  <a:ext cx="305280" cy="1537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25725" tIns="25725" rIns="25725" bIns="25725" anchor="t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00"/>
                    <a:buFont typeface="Arial" panose="020B0604020202020204"/>
                    <a:buNone/>
                  </a:pPr>
                  <a:r>
                    <a:rPr lang="en-GB" sz="1200" b="0" i="0" u="none" strike="noStrike" cap="none">
                      <a:solidFill>
                        <a:schemeClr val="dk1"/>
                      </a:solidFill>
                      <a:latin typeface="Proxima Nova" panose="02000506030000020004"/>
                      <a:ea typeface="Proxima Nova" panose="02000506030000020004"/>
                      <a:cs typeface="Proxima Nova" panose="02000506030000020004"/>
                      <a:sym typeface="Proxima Nova" panose="02000506030000020004"/>
                    </a:rPr>
                    <a:t>raft</a:t>
                  </a:r>
                  <a:endParaRPr sz="1200" b="0" i="0" u="none" strike="noStrike" cap="none">
                    <a:solidFill>
                      <a:srgbClr val="000000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endParaRPr>
                </a:p>
              </p:txBody>
            </p:sp>
            <p:cxnSp>
              <p:nvCxnSpPr>
                <p:cNvPr id="191" name="Shape 191"/>
                <p:cNvCxnSpPr/>
                <p:nvPr/>
              </p:nvCxnSpPr>
              <p:spPr>
                <a:xfrm>
                  <a:off x="2798818" y="3150104"/>
                  <a:ext cx="164028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2"/>
                  </a:solidFill>
                  <a:prstDash val="dot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92" name="Shape 192"/>
              <p:cNvGrpSpPr/>
              <p:nvPr/>
            </p:nvGrpSpPr>
            <p:grpSpPr>
              <a:xfrm>
                <a:off x="6220421" y="2748971"/>
                <a:ext cx="704982" cy="587781"/>
                <a:chOff x="2486621" y="2748971"/>
                <a:chExt cx="704982" cy="587781"/>
              </a:xfrm>
            </p:grpSpPr>
            <p:grpSp>
              <p:nvGrpSpPr>
                <p:cNvPr id="193" name="Shape 193"/>
                <p:cNvGrpSpPr/>
                <p:nvPr/>
              </p:nvGrpSpPr>
              <p:grpSpPr>
                <a:xfrm>
                  <a:off x="2486621" y="2748971"/>
                  <a:ext cx="704982" cy="587781"/>
                  <a:chOff x="4951666" y="2210899"/>
                  <a:chExt cx="2140203" cy="1784400"/>
                </a:xfrm>
              </p:grpSpPr>
              <p:sp>
                <p:nvSpPr>
                  <p:cNvPr id="194" name="Shape 194"/>
                  <p:cNvSpPr/>
                  <p:nvPr/>
                </p:nvSpPr>
                <p:spPr>
                  <a:xfrm>
                    <a:off x="4951666" y="2210899"/>
                    <a:ext cx="2140203" cy="17844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1F497D"/>
                    </a:solidFill>
                    <a:prstDash val="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25725" tIns="25725" rIns="25725" bIns="25725" anchor="ctr" anchorCtr="0">
                    <a:noAutofit/>
                  </a:bodyPr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300"/>
                      <a:buFont typeface="Arial" panose="020B0604020202020204"/>
                      <a:buNone/>
                    </a:pPr>
                    <a:endParaRPr sz="1200" b="0" i="0" u="none" strike="noStrike" cap="none">
                      <a:solidFill>
                        <a:schemeClr val="dk1"/>
                      </a:solidFill>
                      <a:latin typeface="Proxima Nova" panose="02000506030000020004"/>
                      <a:ea typeface="Proxima Nova" panose="02000506030000020004"/>
                      <a:cs typeface="Proxima Nova" panose="02000506030000020004"/>
                      <a:sym typeface="Proxima Nova" panose="02000506030000020004"/>
                    </a:endParaRPr>
                  </a:p>
                </p:txBody>
              </p:sp>
              <p:pic>
                <p:nvPicPr>
                  <p:cNvPr id="195" name="Shape 195"/>
                  <p:cNvPicPr preferRelativeResize="0"/>
                  <p:nvPr/>
                </p:nvPicPr>
                <p:blipFill rotWithShape="1">
                  <a:blip r:embed="rId1"/>
                  <a:srcRect/>
                  <a:stretch>
                    <a:fillRect/>
                  </a:stretch>
                </p:blipFill>
                <p:spPr>
                  <a:xfrm>
                    <a:off x="5246950" y="3203500"/>
                    <a:ext cx="381900" cy="4211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96" name="Shape 196"/>
                  <p:cNvPicPr preferRelativeResize="0"/>
                  <p:nvPr/>
                </p:nvPicPr>
                <p:blipFill rotWithShape="1">
                  <a:blip r:embed="rId2"/>
                  <a:srcRect/>
                  <a:stretch>
                    <a:fillRect/>
                  </a:stretch>
                </p:blipFill>
                <p:spPr>
                  <a:xfrm>
                    <a:off x="5808897" y="2265624"/>
                    <a:ext cx="428653" cy="47272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197" name="Shape 197"/>
                  <p:cNvCxnSpPr/>
                  <p:nvPr/>
                </p:nvCxnSpPr>
                <p:spPr>
                  <a:xfrm flipH="1">
                    <a:off x="5436200" y="2691275"/>
                    <a:ext cx="395400" cy="522300"/>
                  </a:xfrm>
                  <a:prstGeom prst="straightConnector1">
                    <a:avLst/>
                  </a:prstGeom>
                  <a:noFill/>
                  <a:ln w="57150" cap="flat" cmpd="sng">
                    <a:solidFill>
                      <a:srgbClr val="00A971"/>
                    </a:solidFill>
                    <a:prstDash val="dash"/>
                    <a:round/>
                    <a:headEnd type="none" w="sm" len="sm"/>
                    <a:tailEnd type="stealth" w="med" len="med"/>
                  </a:ln>
                </p:spPr>
              </p:cxnSp>
              <p:pic>
                <p:nvPicPr>
                  <p:cNvPr id="198" name="Shape 198"/>
                  <p:cNvPicPr preferRelativeResize="0"/>
                  <p:nvPr/>
                </p:nvPicPr>
                <p:blipFill rotWithShape="1">
                  <a:blip r:embed="rId1"/>
                  <a:srcRect/>
                  <a:stretch>
                    <a:fillRect/>
                  </a:stretch>
                </p:blipFill>
                <p:spPr>
                  <a:xfrm>
                    <a:off x="6466150" y="3203500"/>
                    <a:ext cx="381900" cy="4211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199" name="Shape 199"/>
                  <p:cNvCxnSpPr/>
                  <p:nvPr/>
                </p:nvCxnSpPr>
                <p:spPr>
                  <a:xfrm>
                    <a:off x="6237925" y="2700000"/>
                    <a:ext cx="417300" cy="513900"/>
                  </a:xfrm>
                  <a:prstGeom prst="straightConnector1">
                    <a:avLst/>
                  </a:prstGeom>
                  <a:noFill/>
                  <a:ln w="57150" cap="flat" cmpd="sng">
                    <a:solidFill>
                      <a:srgbClr val="00A971"/>
                    </a:solidFill>
                    <a:prstDash val="dash"/>
                    <a:round/>
                    <a:headEnd type="none" w="sm" len="sm"/>
                    <a:tailEnd type="stealth" w="med" len="med"/>
                  </a:ln>
                </p:spPr>
              </p:cxnSp>
            </p:grpSp>
            <p:sp>
              <p:nvSpPr>
                <p:cNvPr id="200" name="Shape 200"/>
                <p:cNvSpPr txBox="1"/>
                <p:nvPr/>
              </p:nvSpPr>
              <p:spPr>
                <a:xfrm>
                  <a:off x="2728284" y="2957814"/>
                  <a:ext cx="245984" cy="19119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25725" tIns="25725" rIns="25725" bIns="25725" anchor="t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00"/>
                    <a:buFont typeface="Arial" panose="020B0604020202020204"/>
                    <a:buNone/>
                  </a:pPr>
                  <a:r>
                    <a:rPr lang="en-GB" sz="1200" b="0" i="0" u="none" strike="noStrike" cap="none">
                      <a:solidFill>
                        <a:schemeClr val="dk1"/>
                      </a:solidFill>
                      <a:latin typeface="Proxima Nova" panose="02000506030000020004"/>
                      <a:ea typeface="Proxima Nova" panose="02000506030000020004"/>
                      <a:cs typeface="Proxima Nova" panose="02000506030000020004"/>
                      <a:sym typeface="Proxima Nova" panose="02000506030000020004"/>
                    </a:rPr>
                    <a:t>raft</a:t>
                  </a:r>
                  <a:endParaRPr sz="1200" b="0" i="0" u="none" strike="noStrike" cap="none">
                    <a:solidFill>
                      <a:srgbClr val="000000"/>
                    </a:solidFill>
                    <a:latin typeface="Proxima Nova" panose="02000506030000020004"/>
                    <a:ea typeface="Proxima Nova" panose="02000506030000020004"/>
                    <a:cs typeface="Proxima Nova" panose="02000506030000020004"/>
                    <a:sym typeface="Proxima Nova" panose="02000506030000020004"/>
                  </a:endParaRPr>
                </a:p>
              </p:txBody>
            </p:sp>
            <p:cxnSp>
              <p:nvCxnSpPr>
                <p:cNvPr id="201" name="Shape 201"/>
                <p:cNvCxnSpPr/>
                <p:nvPr/>
              </p:nvCxnSpPr>
              <p:spPr>
                <a:xfrm>
                  <a:off x="2784812" y="3153335"/>
                  <a:ext cx="164028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2"/>
                  </a:solidFill>
                  <a:prstDash val="dot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02" name="Shape 202"/>
              <p:cNvCxnSpPr/>
              <p:nvPr/>
            </p:nvCxnSpPr>
            <p:spPr>
              <a:xfrm>
                <a:off x="5143815" y="3055841"/>
                <a:ext cx="10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3" name="Shape 203"/>
              <p:cNvCxnSpPr/>
              <p:nvPr/>
            </p:nvCxnSpPr>
            <p:spPr>
              <a:xfrm>
                <a:off x="6082915" y="3053410"/>
                <a:ext cx="10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4" name="Shape 204"/>
              <p:cNvCxnSpPr/>
              <p:nvPr/>
            </p:nvCxnSpPr>
            <p:spPr>
              <a:xfrm>
                <a:off x="4229415" y="3055841"/>
                <a:ext cx="10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5" name="Shape 205"/>
              <p:cNvCxnSpPr/>
              <p:nvPr/>
            </p:nvCxnSpPr>
            <p:spPr>
              <a:xfrm>
                <a:off x="3315015" y="3055841"/>
                <a:ext cx="10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06" name="Shape 206"/>
            <p:cNvCxnSpPr/>
            <p:nvPr/>
          </p:nvCxnSpPr>
          <p:spPr>
            <a:xfrm flipH="1">
              <a:off x="2912201" y="2010275"/>
              <a:ext cx="610284" cy="761680"/>
            </a:xfrm>
            <a:prstGeom prst="straightConnector1">
              <a:avLst/>
            </a:prstGeom>
            <a:noFill/>
            <a:ln w="2857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207" name="Shape 207"/>
            <p:cNvCxnSpPr/>
            <p:nvPr/>
          </p:nvCxnSpPr>
          <p:spPr>
            <a:xfrm>
              <a:off x="3522485" y="2010275"/>
              <a:ext cx="1296140" cy="737371"/>
            </a:xfrm>
            <a:prstGeom prst="straightConnector1">
              <a:avLst/>
            </a:prstGeom>
            <a:noFill/>
            <a:ln w="38100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208" name="Shape 208"/>
            <p:cNvCxnSpPr/>
            <p:nvPr/>
          </p:nvCxnSpPr>
          <p:spPr>
            <a:xfrm flipH="1">
              <a:off x="3888689" y="2008100"/>
              <a:ext cx="910385" cy="736652"/>
            </a:xfrm>
            <a:prstGeom prst="straightConnector1">
              <a:avLst/>
            </a:prstGeom>
            <a:noFill/>
            <a:ln w="38100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209" name="Shape 209"/>
            <p:cNvCxnSpPr/>
            <p:nvPr/>
          </p:nvCxnSpPr>
          <p:spPr>
            <a:xfrm>
              <a:off x="4797175" y="2012319"/>
              <a:ext cx="974590" cy="729983"/>
            </a:xfrm>
            <a:prstGeom prst="straightConnector1">
              <a:avLst/>
            </a:prstGeom>
            <a:noFill/>
            <a:ln w="38100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210" name="Shape 210"/>
            <p:cNvCxnSpPr/>
            <p:nvPr/>
          </p:nvCxnSpPr>
          <p:spPr>
            <a:xfrm flipH="1">
              <a:off x="4813946" y="2016371"/>
              <a:ext cx="1230300" cy="732600"/>
            </a:xfrm>
            <a:prstGeom prst="straightConnector1">
              <a:avLst/>
            </a:prstGeom>
            <a:noFill/>
            <a:ln w="38100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211" name="Shape 211"/>
            <p:cNvCxnSpPr/>
            <p:nvPr/>
          </p:nvCxnSpPr>
          <p:spPr>
            <a:xfrm>
              <a:off x="6042812" y="2013971"/>
              <a:ext cx="606300" cy="735000"/>
            </a:xfrm>
            <a:prstGeom prst="straightConnector1">
              <a:avLst/>
            </a:prstGeom>
            <a:noFill/>
            <a:ln w="38100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sp>
        <p:nvSpPr>
          <p:cNvPr id="212" name="Shape 212"/>
          <p:cNvSpPr txBox="1"/>
          <p:nvPr/>
        </p:nvSpPr>
        <p:spPr>
          <a:xfrm>
            <a:off x="4633595" y="3239770"/>
            <a:ext cx="1357630" cy="46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25" tIns="25725" rIns="25725" bIns="25725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 panose="020B0604020202020204"/>
              <a:buNone/>
            </a:pPr>
            <a:r>
              <a:rPr lang="en-GB" sz="1200" b="1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roxima Nova" panose="02000506030000020004"/>
                <a:sym typeface="Proxima Nova" panose="02000506030000020004"/>
              </a:rPr>
              <a:t>MySQL Protocol</a:t>
            </a:r>
            <a:endParaRPr lang="en-GB" sz="1200" b="1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9411970" y="3948430"/>
            <a:ext cx="1637030" cy="182181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25725" tIns="25725" rIns="25725" bIns="257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 panose="020B0604020202020204"/>
              <a:buNone/>
            </a:pPr>
            <a:r>
              <a:rPr lang="en-GB" sz="12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Storage</a:t>
            </a:r>
            <a:endParaRPr sz="1200" b="0" i="0" u="none" strike="noStrike" cap="none">
              <a:solidFill>
                <a:srgbClr val="000000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9274810" y="5273675"/>
            <a:ext cx="1911350" cy="572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25" tIns="25725" rIns="25725" bIns="25725" anchor="t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B73"/>
              </a:buClr>
              <a:buSzPts val="300"/>
              <a:buFont typeface="Arial" panose="020B0604020202020204"/>
              <a:buNone/>
            </a:pPr>
            <a:r>
              <a:rPr lang="en-GB" sz="1200" b="1" i="0" u="none" strike="noStrike" cap="none">
                <a:solidFill>
                  <a:srgbClr val="00AB7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Compute Nodes</a:t>
            </a:r>
            <a:endParaRPr sz="1200" b="0" i="0" u="none" strike="noStrike" cap="none">
              <a:solidFill>
                <a:srgbClr val="000000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9879965" y="4196715"/>
            <a:ext cx="660400" cy="502285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725" tIns="25725" rIns="25725" bIns="257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 panose="020B0604020202020204"/>
              <a:buNone/>
            </a:pPr>
            <a:endParaRPr sz="1200" b="0" i="0" u="none" strike="noStrike" cap="none">
              <a:solidFill>
                <a:schemeClr val="dk1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cxnSp>
        <p:nvCxnSpPr>
          <p:cNvPr id="216" name="Shape 216"/>
          <p:cNvCxnSpPr>
            <a:stCxn id="145" idx="2"/>
          </p:cNvCxnSpPr>
          <p:nvPr/>
        </p:nvCxnSpPr>
        <p:spPr>
          <a:xfrm>
            <a:off x="7336790" y="2659380"/>
            <a:ext cx="2872105" cy="127571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17" name="Shape 217"/>
          <p:cNvCxnSpPr>
            <a:endCxn id="213" idx="0"/>
          </p:cNvCxnSpPr>
          <p:nvPr/>
        </p:nvCxnSpPr>
        <p:spPr>
          <a:xfrm>
            <a:off x="5259705" y="2645410"/>
            <a:ext cx="4970780" cy="130302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18" name="Shape 218"/>
          <p:cNvSpPr/>
          <p:nvPr/>
        </p:nvSpPr>
        <p:spPr>
          <a:xfrm>
            <a:off x="9611360" y="4813935"/>
            <a:ext cx="224790" cy="3175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725" tIns="25725" rIns="25725" bIns="25725" anchor="ctr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 panose="020B0604020202020204"/>
              <a:buNone/>
            </a:pPr>
            <a:endParaRPr sz="1200" b="0" i="0" u="none" strike="noStrike" cap="none">
              <a:solidFill>
                <a:schemeClr val="dk1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10118090" y="4813935"/>
            <a:ext cx="224790" cy="3175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725" tIns="25725" rIns="25725" bIns="25725" anchor="ctr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 panose="020B0604020202020204"/>
              <a:buNone/>
            </a:pPr>
            <a:endParaRPr sz="1200" b="0" i="0" u="none" strike="noStrike" cap="none">
              <a:solidFill>
                <a:schemeClr val="dk1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10624185" y="4813935"/>
            <a:ext cx="224790" cy="3175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725" tIns="25725" rIns="25725" bIns="25725" anchor="ctr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 panose="020B0604020202020204"/>
              <a:buNone/>
            </a:pPr>
            <a:endParaRPr sz="1200" b="0" i="0" u="none" strike="noStrike" cap="none">
              <a:solidFill>
                <a:schemeClr val="dk1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cxnSp>
        <p:nvCxnSpPr>
          <p:cNvPr id="221" name="Shape 221"/>
          <p:cNvCxnSpPr/>
          <p:nvPr/>
        </p:nvCxnSpPr>
        <p:spPr>
          <a:xfrm>
            <a:off x="9903460" y="4982210"/>
            <a:ext cx="18034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22" name="Shape 222"/>
          <p:cNvCxnSpPr/>
          <p:nvPr/>
        </p:nvCxnSpPr>
        <p:spPr>
          <a:xfrm>
            <a:off x="10410190" y="4982210"/>
            <a:ext cx="18034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6565" y="387985"/>
            <a:ext cx="2459990" cy="720725"/>
          </a:xfrm>
        </p:spPr>
        <p:txBody>
          <a:bodyPr>
            <a:normAutofit fontScale="90000"/>
          </a:bodyPr>
          <a:p>
            <a:r>
              <a:rPr sz="400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Radon</a:t>
            </a:r>
            <a:endParaRPr sz="4000" smtClean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29" name="Shape 2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188845" y="2296160"/>
            <a:ext cx="7814310" cy="14262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6565" y="387985"/>
            <a:ext cx="4394200" cy="720725"/>
          </a:xfrm>
        </p:spPr>
        <p:txBody>
          <a:bodyPr>
            <a:normAutofit fontScale="90000"/>
          </a:bodyPr>
          <a:p>
            <a:r>
              <a:rPr sz="400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Distributed SQL</a:t>
            </a:r>
            <a:endParaRPr sz="4000" smtClean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192395" y="2170430"/>
            <a:ext cx="6144260" cy="251650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/>
          <p:nvPr/>
        </p:nvSpPr>
        <p:spPr>
          <a:xfrm>
            <a:off x="931689" y="2031513"/>
            <a:ext cx="5067822" cy="237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p>
            <a:pPr marL="127000" marR="0" lvl="0" indent="-127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800"/>
              <a:buFont typeface="Arial" panose="020B0604020202020204"/>
              <a:buChar char="►"/>
            </a:pPr>
            <a:r>
              <a:rPr lang="en-GB" sz="20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生成分布式执行计划</a:t>
            </a:r>
            <a:endParaRPr lang="en-GB" sz="20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  <a:p>
            <a:pPr marL="127000" marR="0" lvl="0" indent="-127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800"/>
              <a:buFont typeface="Arial" panose="020B0604020202020204"/>
              <a:buChar char="►"/>
            </a:pPr>
            <a:r>
              <a:rPr lang="en-GB" sz="20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执行器</a:t>
            </a:r>
            <a:r>
              <a:rPr lang="en-GB" sz="2000" b="0" i="0" u="none" strike="noStrike" cap="none">
                <a:solidFill>
                  <a:srgbClr val="00A9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并行</a:t>
            </a:r>
            <a:r>
              <a:rPr lang="en-GB" sz="20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执行</a:t>
            </a:r>
            <a:endParaRPr lang="en-GB" sz="20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  <a:p>
            <a:pPr marL="127000" marR="0" lvl="0" indent="-127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800"/>
              <a:buFont typeface="Arial" panose="020B0604020202020204"/>
              <a:buChar char="►"/>
            </a:pPr>
            <a:r>
              <a:rPr lang="en-GB" sz="20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orderby/limit/groupby/aggr …</a:t>
            </a:r>
            <a:endParaRPr lang="en-GB" sz="20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  <a:p>
            <a:pPr marL="127000" marR="0" lvl="0" indent="-127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971"/>
              </a:buClr>
              <a:buSzPts val="1800"/>
              <a:buFont typeface="Arial" panose="020B0604020202020204"/>
              <a:buChar char="►"/>
            </a:pPr>
            <a:r>
              <a:rPr lang="en-GB" sz="20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主从模式 </a:t>
            </a:r>
            <a:endParaRPr lang="en-GB" sz="2000" b="0" i="0" u="none" strike="noStrike" cap="none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6565" y="387985"/>
            <a:ext cx="4446905" cy="720725"/>
          </a:xfrm>
        </p:spPr>
        <p:txBody>
          <a:bodyPr>
            <a:normAutofit fontScale="90000"/>
          </a:bodyPr>
          <a:p>
            <a:r>
              <a:rPr sz="400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proxy/query.go</a:t>
            </a:r>
            <a:endParaRPr sz="4000" smtClean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42" name="Shape 242"/>
          <p:cNvPicPr preferRelativeResize="0"/>
          <p:nvPr/>
        </p:nvPicPr>
        <p:blipFill>
          <a:blip r:embed="rId1"/>
          <a:srcRect l="2201" r="1650"/>
          <a:stretch>
            <a:fillRect/>
          </a:stretch>
        </p:blipFill>
        <p:spPr>
          <a:xfrm>
            <a:off x="1984375" y="1704975"/>
            <a:ext cx="8421370" cy="2935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6565" y="387985"/>
            <a:ext cx="5118735" cy="720725"/>
          </a:xfrm>
        </p:spPr>
        <p:txBody>
          <a:bodyPr>
            <a:normAutofit fontScale="90000"/>
          </a:bodyPr>
          <a:p>
            <a:r>
              <a:rPr sz="400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proxy/execute.go</a:t>
            </a:r>
            <a:endParaRPr sz="4000" smtClean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48" name="Shape 24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152265" y="1108710"/>
            <a:ext cx="4990465" cy="5300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6565" y="387985"/>
            <a:ext cx="5224145" cy="720725"/>
          </a:xfrm>
        </p:spPr>
        <p:txBody>
          <a:bodyPr>
            <a:normAutofit fontScale="90000"/>
          </a:bodyPr>
          <a:p>
            <a:r>
              <a:rPr sz="400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planner/insert_plan.go</a:t>
            </a:r>
            <a:endParaRPr sz="4000" smtClean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54" name="Shape 25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390265" y="1108710"/>
            <a:ext cx="5989955" cy="52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2073</Words>
  <Application>WPS 演示</Application>
  <PresentationFormat>宽屏</PresentationFormat>
  <Paragraphs>272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Helvetica Neue Light</vt:lpstr>
      <vt:lpstr>Arial</vt:lpstr>
      <vt:lpstr>Merriweather Sans</vt:lpstr>
      <vt:lpstr>Proxima Nova</vt:lpstr>
      <vt:lpstr>Arial Unicode MS</vt:lpstr>
      <vt:lpstr>Calibri</vt:lpstr>
      <vt:lpstr>Segoe Print</vt:lpstr>
      <vt:lpstr>Yu Gothic UI</vt:lpstr>
      <vt:lpstr>Office 主题</vt:lpstr>
      <vt:lpstr>开源分布式数据库 RadonDB 的核心技术与实现</vt:lpstr>
      <vt:lpstr>SPEAKER</vt:lpstr>
      <vt:lpstr>RadonDB</vt:lpstr>
      <vt:lpstr>Architecture</vt:lpstr>
      <vt:lpstr>Radon</vt:lpstr>
      <vt:lpstr>Distributed SQL</vt:lpstr>
      <vt:lpstr>proxy/query.go</vt:lpstr>
      <vt:lpstr>proxy/execute.go</vt:lpstr>
      <vt:lpstr>planner/insert_plan.go</vt:lpstr>
      <vt:lpstr>planner/insert_executor.go</vt:lpstr>
      <vt:lpstr>Distributed Transaction</vt:lpstr>
      <vt:lpstr>SI隔离级别</vt:lpstr>
      <vt:lpstr>SI检测</vt:lpstr>
      <vt:lpstr>xenon</vt:lpstr>
      <vt:lpstr>xenon架构</vt:lpstr>
      <vt:lpstr>PowerPoint 演示文稿</vt:lpstr>
      <vt:lpstr>Storage Nodes</vt:lpstr>
      <vt:lpstr>副本</vt:lpstr>
      <vt:lpstr>高可用</vt:lpstr>
      <vt:lpstr>数据分布</vt:lpstr>
      <vt:lpstr>扩容</vt:lpstr>
      <vt:lpstr>Radon - Binlog</vt:lpstr>
      <vt:lpstr>OLTP + OLAP</vt:lpstr>
      <vt:lpstr>审计日志</vt:lpstr>
      <vt:lpstr>Backup &amp; restore</vt:lpstr>
      <vt:lpstr>性能</vt:lpstr>
      <vt:lpstr>监控</vt:lpstr>
      <vt:lpstr>展望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lea</dc:creator>
  <cp:lastModifiedBy>怀林</cp:lastModifiedBy>
  <cp:revision>38</cp:revision>
  <dcterms:created xsi:type="dcterms:W3CDTF">2014-09-03T08:51:00Z</dcterms:created>
  <dcterms:modified xsi:type="dcterms:W3CDTF">2018-06-04T08:08:17Z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