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2"/>
  </p:notesMasterIdLst>
  <p:sldIdLst>
    <p:sldId id="256" r:id="rId5"/>
    <p:sldId id="261" r:id="rId6"/>
    <p:sldId id="287" r:id="rId7"/>
    <p:sldId id="306" r:id="rId8"/>
    <p:sldId id="305" r:id="rId9"/>
    <p:sldId id="307" r:id="rId10"/>
    <p:sldId id="325" r:id="rId11"/>
    <p:sldId id="326" r:id="rId12"/>
    <p:sldId id="316" r:id="rId13"/>
    <p:sldId id="333" r:id="rId14"/>
    <p:sldId id="317" r:id="rId15"/>
    <p:sldId id="328" r:id="rId16"/>
    <p:sldId id="312" r:id="rId17"/>
    <p:sldId id="331" r:id="rId18"/>
    <p:sldId id="332" r:id="rId19"/>
    <p:sldId id="319" r:id="rId20"/>
    <p:sldId id="320" r:id="rId21"/>
    <p:sldId id="321" r:id="rId22"/>
    <p:sldId id="334" r:id="rId23"/>
    <p:sldId id="335" r:id="rId24"/>
    <p:sldId id="313" r:id="rId25"/>
    <p:sldId id="329" r:id="rId26"/>
    <p:sldId id="330" r:id="rId27"/>
    <p:sldId id="300" r:id="rId28"/>
    <p:sldId id="301" r:id="rId29"/>
    <p:sldId id="302" r:id="rId30"/>
    <p:sldId id="303" r:id="rId31"/>
    <p:sldId id="315" r:id="rId32"/>
    <p:sldId id="314" r:id="rId33"/>
    <p:sldId id="309" r:id="rId34"/>
    <p:sldId id="310" r:id="rId35"/>
    <p:sldId id="324" r:id="rId36"/>
    <p:sldId id="289" r:id="rId37"/>
    <p:sldId id="322" r:id="rId38"/>
    <p:sldId id="323" r:id="rId39"/>
    <p:sldId id="288" r:id="rId40"/>
    <p:sldId id="258"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MA" initials="JMA" lastIdx="1" clrIdx="0">
    <p:extLst>
      <p:ext uri="{19B8F6BF-5375-455C-9EA6-DF929625EA0E}">
        <p15:presenceInfo xmlns:p15="http://schemas.microsoft.com/office/powerpoint/2012/main" userId="JM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5917" autoAdjust="0"/>
    <p:restoredTop sz="94745"/>
  </p:normalViewPr>
  <p:slideViewPr>
    <p:cSldViewPr snapToGrid="0" snapToObjects="1">
      <p:cViewPr varScale="1">
        <p:scale>
          <a:sx n="114" d="100"/>
          <a:sy n="114" d="100"/>
        </p:scale>
        <p:origin x="1146" y="10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40998F-8728-1549-83BA-986C6A26FE54}" type="datetimeFigureOut">
              <a:rPr lang="en-GB" smtClean="0"/>
              <a:pPr/>
              <a:t>27/09/2020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CD7448-BA1D-3742-9819-D3EC6E0D6AB2}" type="slidenum">
              <a:rPr lang="en-GB" smtClean="0"/>
              <a:pPr/>
              <a:t>‹#›</a:t>
            </a:fld>
            <a:endParaRPr lang="en-GB"/>
          </a:p>
        </p:txBody>
      </p:sp>
    </p:spTree>
    <p:extLst>
      <p:ext uri="{BB962C8B-B14F-4D97-AF65-F5344CB8AC3E}">
        <p14:creationId xmlns:p14="http://schemas.microsoft.com/office/powerpoint/2010/main" val="411242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total of 22 Members : Chairs of SC-IMT and ET, members from all regions and program. 9 female</a:t>
            </a:r>
            <a:r>
              <a:rPr lang="en-GB" baseline="0" dirty="0" smtClean="0"/>
              <a:t> and 13 male. From 3 to 5 members per regional association</a:t>
            </a:r>
          </a:p>
        </p:txBody>
      </p:sp>
      <p:sp>
        <p:nvSpPr>
          <p:cNvPr id="4" name="Slide Number Placeholder 3"/>
          <p:cNvSpPr>
            <a:spLocks noGrp="1"/>
          </p:cNvSpPr>
          <p:nvPr>
            <p:ph type="sldNum" sz="quarter" idx="10"/>
          </p:nvPr>
        </p:nvSpPr>
        <p:spPr/>
        <p:txBody>
          <a:bodyPr/>
          <a:lstStyle/>
          <a:p>
            <a:fld id="{4CCD7448-BA1D-3742-9819-D3EC6E0D6AB2}" type="slidenum">
              <a:rPr lang="en-GB" smtClean="0"/>
              <a:pPr/>
              <a:t>8</a:t>
            </a:fld>
            <a:endParaRPr lang="en-GB"/>
          </a:p>
        </p:txBody>
      </p:sp>
    </p:spTree>
    <p:extLst>
      <p:ext uri="{BB962C8B-B14F-4D97-AF65-F5344CB8AC3E}">
        <p14:creationId xmlns:p14="http://schemas.microsoft.com/office/powerpoint/2010/main" val="1257831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4CCD7448-BA1D-3742-9819-D3EC6E0D6AB2}" type="slidenum">
              <a:rPr lang="en-GB" smtClean="0"/>
              <a:t>11</a:t>
            </a:fld>
            <a:endParaRPr lang="en-GB"/>
          </a:p>
        </p:txBody>
      </p:sp>
    </p:spTree>
    <p:extLst>
      <p:ext uri="{BB962C8B-B14F-4D97-AF65-F5344CB8AC3E}">
        <p14:creationId xmlns:p14="http://schemas.microsoft.com/office/powerpoint/2010/main" val="3319318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4CCD7448-BA1D-3742-9819-D3EC6E0D6AB2}" type="slidenum">
              <a:rPr lang="en-GB" smtClean="0"/>
              <a:t>12</a:t>
            </a:fld>
            <a:endParaRPr lang="en-GB"/>
          </a:p>
        </p:txBody>
      </p:sp>
    </p:spTree>
    <p:extLst>
      <p:ext uri="{BB962C8B-B14F-4D97-AF65-F5344CB8AC3E}">
        <p14:creationId xmlns:p14="http://schemas.microsoft.com/office/powerpoint/2010/main" val="194184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CCD7448-BA1D-3742-9819-D3EC6E0D6AB2}" type="slidenum">
              <a:rPr lang="en-GB" smtClean="0"/>
              <a:t>18</a:t>
            </a:fld>
            <a:endParaRPr lang="en-GB"/>
          </a:p>
        </p:txBody>
      </p:sp>
    </p:spTree>
    <p:extLst>
      <p:ext uri="{BB962C8B-B14F-4D97-AF65-F5344CB8AC3E}">
        <p14:creationId xmlns:p14="http://schemas.microsoft.com/office/powerpoint/2010/main" val="1323101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9259AF2F-52C6-9B46-B8B2-0579234AE62E}" type="slidenum">
              <a:rPr lang="en-US" smtClean="0"/>
              <a:pPr/>
              <a:t>‹#›</a:t>
            </a:fld>
            <a:endParaRPr lang="en-US"/>
          </a:p>
        </p:txBody>
      </p:sp>
    </p:spTree>
    <p:extLst>
      <p:ext uri="{BB962C8B-B14F-4D97-AF65-F5344CB8AC3E}">
        <p14:creationId xmlns:p14="http://schemas.microsoft.com/office/powerpoint/2010/main" val="39064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259AF2F-52C6-9B46-B8B2-0579234AE62E}" type="slidenum">
              <a:rPr lang="en-US" smtClean="0"/>
              <a:pPr/>
              <a:t>‹#›</a:t>
            </a:fld>
            <a:endParaRPr lang="en-US"/>
          </a:p>
        </p:txBody>
      </p:sp>
      <p:pic>
        <p:nvPicPr>
          <p:cNvPr id="7" name="Picture 6" descr="wmo2016_powerpoint_standard_v2-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51694"/>
            <a:ext cx="1988820" cy="1714500"/>
          </a:xfrm>
          <a:prstGeom prst="rect">
            <a:avLst/>
          </a:prstGeom>
        </p:spPr>
      </p:pic>
    </p:spTree>
    <p:extLst>
      <p:ext uri="{BB962C8B-B14F-4D97-AF65-F5344CB8AC3E}">
        <p14:creationId xmlns:p14="http://schemas.microsoft.com/office/powerpoint/2010/main" val="500931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59AF2F-52C6-9B46-B8B2-0579234AE62E}" type="slidenum">
              <a:rPr lang="en-US" smtClean="0"/>
              <a:pPr/>
              <a:t>‹#›</a:t>
            </a:fld>
            <a:endParaRPr lang="en-US"/>
          </a:p>
        </p:txBody>
      </p:sp>
    </p:spTree>
    <p:extLst>
      <p:ext uri="{BB962C8B-B14F-4D97-AF65-F5344CB8AC3E}">
        <p14:creationId xmlns:p14="http://schemas.microsoft.com/office/powerpoint/2010/main" val="2833901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259AF2F-52C6-9B46-B8B2-0579234AE62E}" type="slidenum">
              <a:rPr lang="en-US" smtClean="0"/>
              <a:pPr/>
              <a:t>‹#›</a:t>
            </a:fld>
            <a:endParaRPr lang="en-US"/>
          </a:p>
        </p:txBody>
      </p:sp>
    </p:spTree>
    <p:extLst>
      <p:ext uri="{BB962C8B-B14F-4D97-AF65-F5344CB8AC3E}">
        <p14:creationId xmlns:p14="http://schemas.microsoft.com/office/powerpoint/2010/main" val="187663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9259AF2F-52C6-9B46-B8B2-0579234AE62E}" type="slidenum">
              <a:rPr lang="en-US" smtClean="0"/>
              <a:pPr/>
              <a:t>‹#›</a:t>
            </a:fld>
            <a:endParaRPr lang="en-US"/>
          </a:p>
        </p:txBody>
      </p:sp>
    </p:spTree>
    <p:extLst>
      <p:ext uri="{BB962C8B-B14F-4D97-AF65-F5344CB8AC3E}">
        <p14:creationId xmlns:p14="http://schemas.microsoft.com/office/powerpoint/2010/main" val="203645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9259AF2F-52C6-9B46-B8B2-0579234AE62E}" type="slidenum">
              <a:rPr lang="en-US" smtClean="0"/>
              <a:pPr/>
              <a:t>‹#›</a:t>
            </a:fld>
            <a:endParaRPr lang="en-US"/>
          </a:p>
        </p:txBody>
      </p:sp>
    </p:spTree>
    <p:extLst>
      <p:ext uri="{BB962C8B-B14F-4D97-AF65-F5344CB8AC3E}">
        <p14:creationId xmlns:p14="http://schemas.microsoft.com/office/powerpoint/2010/main" val="723727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259AF2F-52C6-9B46-B8B2-0579234AE62E}" type="slidenum">
              <a:rPr lang="en-US" smtClean="0"/>
              <a:pPr/>
              <a:t>‹#›</a:t>
            </a:fld>
            <a:endParaRPr lang="en-US"/>
          </a:p>
        </p:txBody>
      </p:sp>
    </p:spTree>
    <p:extLst>
      <p:ext uri="{BB962C8B-B14F-4D97-AF65-F5344CB8AC3E}">
        <p14:creationId xmlns:p14="http://schemas.microsoft.com/office/powerpoint/2010/main" val="41831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259AF2F-52C6-9B46-B8B2-0579234AE62E}" type="slidenum">
              <a:rPr lang="en-US" smtClean="0"/>
              <a:pPr/>
              <a:t>‹#›</a:t>
            </a:fld>
            <a:endParaRPr lang="en-US"/>
          </a:p>
        </p:txBody>
      </p:sp>
    </p:spTree>
    <p:extLst>
      <p:ext uri="{BB962C8B-B14F-4D97-AF65-F5344CB8AC3E}">
        <p14:creationId xmlns:p14="http://schemas.microsoft.com/office/powerpoint/2010/main" val="1305509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259AF2F-52C6-9B46-B8B2-0579234AE62E}" type="slidenum">
              <a:rPr lang="en-US" smtClean="0"/>
              <a:pPr/>
              <a:t>‹#›</a:t>
            </a:fld>
            <a:endParaRPr lang="en-US" dirty="0"/>
          </a:p>
        </p:txBody>
      </p:sp>
    </p:spTree>
    <p:extLst>
      <p:ext uri="{BB962C8B-B14F-4D97-AF65-F5344CB8AC3E}">
        <p14:creationId xmlns:p14="http://schemas.microsoft.com/office/powerpoint/2010/main" val="283484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59AF2F-52C6-9B46-B8B2-0579234AE62E}" type="slidenum">
              <a:rPr lang="en-US" smtClean="0"/>
              <a:pPr/>
              <a:t>‹#›</a:t>
            </a:fld>
            <a:endParaRPr lang="en-US"/>
          </a:p>
        </p:txBody>
      </p:sp>
      <p:pic>
        <p:nvPicPr>
          <p:cNvPr id="7" name="Picture 6" descr="wmo2016_powerpoint_standard_v2-2.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5151694"/>
            <a:ext cx="1988820" cy="1714500"/>
          </a:xfrm>
          <a:prstGeom prst="rect">
            <a:avLst/>
          </a:prstGeom>
        </p:spPr>
      </p:pic>
    </p:spTree>
    <p:extLst>
      <p:ext uri="{BB962C8B-B14F-4D97-AF65-F5344CB8AC3E}">
        <p14:creationId xmlns:p14="http://schemas.microsoft.com/office/powerpoint/2010/main" val="3053617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community.wmo.int/governance/commission-membership/commission-observation-infrastructures-and-information-systems-infcom/commission-infrastructure-national-representatives/infcom-management-group/standing-committee-information-management-and-technology-sc-imt/et-metadat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ommunity.wmo.int/meetings/et-metadata-meeting-01-oct-2020"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library.wmo.int/doc_num.php?explnum_id=10141" TargetMode="External"/><Relationship Id="rId2" Type="http://schemas.openxmlformats.org/officeDocument/2006/relationships/hyperlink" Target="https://github.com/wmo-im/wmcp" TargetMode="External"/><Relationship Id="rId1" Type="http://schemas.openxmlformats.org/officeDocument/2006/relationships/slideLayout" Target="../slideLayouts/slideLayout2.xml"/><Relationship Id="rId6" Type="http://schemas.openxmlformats.org/officeDocument/2006/relationships/hyperlink" Target="https://www.wmo.int/pages/prog/www/WIS/documents/Guide-to-WIS-en.pdf" TargetMode="External"/><Relationship Id="rId5" Type="http://schemas.openxmlformats.org/officeDocument/2006/relationships/hyperlink" Target="http://wis.wmo.int/2013/metadata/version_1-3-0/WMO_Core_Metadata_Profile_v1.3_Part_2.pdf" TargetMode="External"/><Relationship Id="rId4" Type="http://schemas.openxmlformats.org/officeDocument/2006/relationships/hyperlink" Target="http://wis.wmo.int/2013/metadata/version_1-3-0/WMO_Core_Metadata_Profile_v1.3_Part_1.pdf"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20200728%20-%20SC-IMT%20introduction.pptx" TargetMode="External"/><Relationship Id="rId7" Type="http://schemas.openxmlformats.org/officeDocument/2006/relationships/hyperlink" Target="https://github.com/wmo-im/cct" TargetMode="External"/><Relationship Id="rId2" Type="http://schemas.openxmlformats.org/officeDocument/2006/relationships/hyperlink" Target="https://github.com/wmo-im/wmdr" TargetMode="External"/><Relationship Id="rId1" Type="http://schemas.openxmlformats.org/officeDocument/2006/relationships/slideLayout" Target="../slideLayouts/slideLayout2.xml"/><Relationship Id="rId6" Type="http://schemas.openxmlformats.org/officeDocument/2006/relationships/hyperlink" Target="https://library.wmo.int/doc_num.php?explnum_id=10040" TargetMode="External"/><Relationship Id="rId5" Type="http://schemas.openxmlformats.org/officeDocument/2006/relationships/hyperlink" Target="https://library.wmo.int/doc_num.php?explnum_id=10109" TargetMode="External"/><Relationship Id="rId4" Type="http://schemas.openxmlformats.org/officeDocument/2006/relationships/hyperlink" Target="https://library.wmo.int/doc_num.php?explnum_id=10145"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wmo-im" TargetMode="Externa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community.wmo.int/activity-areas/wmo-codes/manual-codes#Codes" TargetMode="Externa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wmo-im/wmdr" TargetMode="External"/><Relationship Id="rId2" Type="http://schemas.openxmlformats.org/officeDocument/2006/relationships/hyperlink" Target="https://github.com/wmo-im/wmds" TargetMode="External"/><Relationship Id="rId1" Type="http://schemas.openxmlformats.org/officeDocument/2006/relationships/slideLayout" Target="../slideLayouts/slideLayout4.xml"/><Relationship Id="rId5" Type="http://schemas.openxmlformats.org/officeDocument/2006/relationships/hyperlink" Target="https://github.com/wmo-im/wmcp-docs" TargetMode="External"/><Relationship Id="rId4" Type="http://schemas.openxmlformats.org/officeDocument/2006/relationships/hyperlink" Target="https://github.com/wmo-im/wmcp"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settings/profile" TargetMode="External"/><Relationship Id="rId2" Type="http://schemas.openxmlformats.org/officeDocument/2006/relationships/hyperlink" Target="mailto:amilan@wmo.int"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moomm.sharepoint.com/sites/wmocpdb/eve_group/Forms/AllItems.aspx?id=%2Fsites%2Fwmocpdb%2Feve%5Fgroup%2FExpert%20Team%20on%E2%80%AFMetadata%E2%80%AF%E2%80%AF%20%28ET%2DMetadata%29%5F4533e523%2D90d6%2Dea11%2Da813%2D000d3a25bdee%2FGroup%20Members&amp;p=true&amp;originalPath=aHR0cHM6Ly93bW9vbW0uc2hhcmVwb2ludC5jb20vOmY6L3Mvd21vY3BkYi9FZ0JtcklVaHJweENwc3dxTlR5NzZVMEJCR0VMOGFMdTlCR0hELWd3cVJyYkRRP3J0aW1lPU5kem9LMGhqMkVn" TargetMode="External"/><Relationship Id="rId7" Type="http://schemas.openxmlformats.org/officeDocument/2006/relationships/hyperlink" Target="https://wmoomm.sharepoint.com/:f:/s/wmocpdb/Ety1Ktb2KDlKvSBDNK268KwBkHzeSm9bp9rGrhppo-adLg?e=GD0i1C" TargetMode="External"/><Relationship Id="rId2" Type="http://schemas.openxmlformats.org/officeDocument/2006/relationships/hyperlink" Target="https://community.wmo.int/governance/commission-membership/commission-observation-infrastructures-and-information-systems-infcom/commission-infrastructure-national-representatives/infcom-management-group/standing-committee-information-management-and-technology-sc-imt/et-metadata" TargetMode="External"/><Relationship Id="rId1" Type="http://schemas.openxmlformats.org/officeDocument/2006/relationships/slideLayout" Target="../slideLayouts/slideLayout2.xml"/><Relationship Id="rId6" Type="http://schemas.openxmlformats.org/officeDocument/2006/relationships/hyperlink" Target="https://community.wmo.int/governance/commission-membership/commission-observation-infrastructures-and-information-systems-infcom/commission-infrastructure-national-representatives/infcom-management-group/standing-committee-information-management-and-technology-sc-imt/expert-6" TargetMode="External"/><Relationship Id="rId5" Type="http://schemas.openxmlformats.org/officeDocument/2006/relationships/hyperlink" Target="https://wmoomm.sharepoint.com/sites/wmocpdb/eve_group/Forms/AllItems.aspx?id=%2Fsites%2Fwmocpdb%2Feve%5Fgroup%2FTask%20Team%20on%20WIS%20Metadata%20%28TT%2DWISMD%29%5Ff7e2accd%2D92ee%2Dea11%2Da817%2D000d3aafe55d%2FGroup%20Members&amp;p=true&amp;originalPath=aHR0cHM6Ly93bW9vbW0uc2hhcmVwb2ludC5jb20vOmY6L3Mvd21vY3BkYi9FdUx4OVdCOU5PbE5tbGN3S01odVIySUJlXzZSNTE3UHJmdnZpejNRajBRNzdnP3J0aW1lPXVPeGpRRWhqMkVn" TargetMode="External"/><Relationship Id="rId4" Type="http://schemas.openxmlformats.org/officeDocument/2006/relationships/hyperlink" Target="https://community.wmo.int/governance/commission-membership/commission-observation-infrastructures-and-information-systems-infcom/commission-infrastructure-national-representatives/infcom-management-group/standing-committee-information-management-and-technology-sc-imt/expert-7"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mo2016_powerpoint_standard_v2_dark-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80000" cy="6887123"/>
          </a:xfrm>
          <a:prstGeom prst="rect">
            <a:avLst/>
          </a:prstGeom>
        </p:spPr>
      </p:pic>
      <p:sp>
        <p:nvSpPr>
          <p:cNvPr id="6" name="Title 1"/>
          <p:cNvSpPr txBox="1">
            <a:spLocks/>
          </p:cNvSpPr>
          <p:nvPr/>
        </p:nvSpPr>
        <p:spPr>
          <a:xfrm>
            <a:off x="628650" y="161557"/>
            <a:ext cx="8229600" cy="1840813"/>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800" dirty="0">
                <a:solidFill>
                  <a:schemeClr val="bg1"/>
                </a:solidFill>
              </a:rPr>
              <a:t>Expert Team on </a:t>
            </a:r>
            <a:r>
              <a:rPr lang="en-US" sz="4800" dirty="0" smtClean="0">
                <a:solidFill>
                  <a:schemeClr val="bg1"/>
                </a:solidFill>
              </a:rPr>
              <a:t>Metadata </a:t>
            </a:r>
            <a:r>
              <a:rPr lang="en-US" sz="4800" dirty="0">
                <a:solidFill>
                  <a:schemeClr val="bg1"/>
                </a:solidFill>
              </a:rPr>
              <a:t>Standards</a:t>
            </a:r>
            <a:endParaRPr lang="fr-CH" sz="4800" dirty="0">
              <a:solidFill>
                <a:schemeClr val="bg1"/>
              </a:solidFill>
            </a:endParaRPr>
          </a:p>
          <a:p>
            <a:r>
              <a:rPr lang="fr-CH" sz="4800" dirty="0">
                <a:solidFill>
                  <a:schemeClr val="bg1"/>
                </a:solidFill>
              </a:rPr>
              <a:t>Kick-off </a:t>
            </a:r>
            <a:r>
              <a:rPr lang="fr-CH" sz="4800" dirty="0" smtClean="0">
                <a:solidFill>
                  <a:schemeClr val="bg1"/>
                </a:solidFill>
              </a:rPr>
              <a:t>meeting</a:t>
            </a:r>
            <a:endParaRPr lang="en-US" sz="4800" dirty="0">
              <a:solidFill>
                <a:schemeClr val="bg1"/>
              </a:solidFill>
            </a:endParaRPr>
          </a:p>
        </p:txBody>
      </p:sp>
      <p:sp>
        <p:nvSpPr>
          <p:cNvPr id="4" name="Title 1"/>
          <p:cNvSpPr txBox="1">
            <a:spLocks/>
          </p:cNvSpPr>
          <p:nvPr/>
        </p:nvSpPr>
        <p:spPr>
          <a:xfrm>
            <a:off x="895350" y="2114182"/>
            <a:ext cx="5857875" cy="240066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chemeClr val="bg1"/>
                </a:solidFill>
              </a:rPr>
              <a:t>Tom Kralidis </a:t>
            </a:r>
            <a:r>
              <a:rPr lang="en-US" sz="2800" dirty="0">
                <a:solidFill>
                  <a:schemeClr val="bg1"/>
                </a:solidFill>
              </a:rPr>
              <a:t>(Chair</a:t>
            </a:r>
            <a:r>
              <a:rPr lang="en-US" sz="2800" dirty="0" smtClean="0">
                <a:solidFill>
                  <a:schemeClr val="bg1"/>
                </a:solidFill>
              </a:rPr>
              <a:t>)</a:t>
            </a:r>
          </a:p>
          <a:p>
            <a:pPr algn="l"/>
            <a:r>
              <a:rPr lang="en-US" sz="2800" dirty="0" smtClean="0">
                <a:solidFill>
                  <a:schemeClr val="bg1"/>
                </a:solidFill>
              </a:rPr>
              <a:t>Jörg </a:t>
            </a:r>
            <a:r>
              <a:rPr lang="en-US" sz="2800" dirty="0" err="1" smtClean="0">
                <a:solidFill>
                  <a:schemeClr val="bg1"/>
                </a:solidFill>
              </a:rPr>
              <a:t>Klausen</a:t>
            </a:r>
            <a:r>
              <a:rPr lang="en-US" sz="2800" dirty="0" smtClean="0">
                <a:solidFill>
                  <a:schemeClr val="bg1"/>
                </a:solidFill>
              </a:rPr>
              <a:t> (Vice-chair)</a:t>
            </a:r>
            <a:endParaRPr lang="en-US" sz="2800" dirty="0">
              <a:solidFill>
                <a:schemeClr val="bg1"/>
              </a:solidFill>
            </a:endParaRPr>
          </a:p>
          <a:p>
            <a:pPr algn="l"/>
            <a:r>
              <a:rPr lang="en-US" sz="2800" dirty="0">
                <a:solidFill>
                  <a:schemeClr val="bg1"/>
                </a:solidFill>
              </a:rPr>
              <a:t>Enrico Fucile (Secretariat</a:t>
            </a:r>
            <a:r>
              <a:rPr lang="en-US" sz="2800" dirty="0" smtClean="0">
                <a:solidFill>
                  <a:schemeClr val="bg1"/>
                </a:solidFill>
              </a:rPr>
              <a:t>)</a:t>
            </a:r>
          </a:p>
        </p:txBody>
      </p:sp>
      <p:sp>
        <p:nvSpPr>
          <p:cNvPr id="2" name="TextBox 1"/>
          <p:cNvSpPr txBox="1"/>
          <p:nvPr/>
        </p:nvSpPr>
        <p:spPr>
          <a:xfrm>
            <a:off x="335560" y="6488668"/>
            <a:ext cx="1261884" cy="369332"/>
          </a:xfrm>
          <a:prstGeom prst="rect">
            <a:avLst/>
          </a:prstGeom>
          <a:noFill/>
        </p:spPr>
        <p:txBody>
          <a:bodyPr wrap="none" rtlCol="0">
            <a:spAutoFit/>
          </a:bodyPr>
          <a:lstStyle/>
          <a:p>
            <a:r>
              <a:rPr lang="en-CA" dirty="0" smtClean="0">
                <a:solidFill>
                  <a:schemeClr val="bg1"/>
                </a:solidFill>
              </a:rPr>
              <a:t>2020-10-01</a:t>
            </a:r>
            <a:endParaRPr lang="en-CA" dirty="0">
              <a:solidFill>
                <a:schemeClr val="bg1"/>
              </a:solidFill>
            </a:endParaRPr>
          </a:p>
        </p:txBody>
      </p:sp>
    </p:spTree>
    <p:extLst>
      <p:ext uri="{BB962C8B-B14F-4D97-AF65-F5344CB8AC3E}">
        <p14:creationId xmlns:p14="http://schemas.microsoft.com/office/powerpoint/2010/main" val="2389260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ET-Metadata Overview</a:t>
            </a:r>
            <a:endParaRPr kumimoji="1" lang="ja-JP" altLang="en-US" dirty="0"/>
          </a:p>
        </p:txBody>
      </p:sp>
      <p:sp>
        <p:nvSpPr>
          <p:cNvPr id="3" name="テキスト プレースホルダー 2"/>
          <p:cNvSpPr>
            <a:spLocks noGrp="1"/>
          </p:cNvSpPr>
          <p:nvPr>
            <p:ph type="body" idx="1"/>
          </p:nvPr>
        </p:nvSpPr>
        <p:spPr/>
        <p:txBody>
          <a:bodyPr/>
          <a:lstStyle/>
          <a:p>
            <a:r>
              <a:rPr kumimoji="1" lang="en-US" altLang="ja-JP" dirty="0" smtClean="0"/>
              <a:t>Who are we?</a:t>
            </a:r>
            <a:endParaRPr kumimoji="1" lang="ja-JP" altLang="en-US" dirty="0"/>
          </a:p>
        </p:txBody>
      </p:sp>
    </p:spTree>
    <p:extLst>
      <p:ext uri="{BB962C8B-B14F-4D97-AF65-F5344CB8AC3E}">
        <p14:creationId xmlns:p14="http://schemas.microsoft.com/office/powerpoint/2010/main" val="1818211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CH" dirty="0" smtClean="0"/>
              <a:t>ET-</a:t>
            </a:r>
            <a:r>
              <a:rPr lang="fr-CH" dirty="0" err="1" smtClean="0"/>
              <a:t>Metadata</a:t>
            </a:r>
            <a:r>
              <a:rPr lang="fr-CH" dirty="0" smtClean="0"/>
              <a:t> </a:t>
            </a:r>
            <a:r>
              <a:rPr lang="fr-CH" dirty="0" err="1" smtClean="0"/>
              <a:t>Membership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53495334"/>
              </p:ext>
            </p:extLst>
          </p:nvPr>
        </p:nvGraphicFramePr>
        <p:xfrm>
          <a:off x="1270000" y="1417638"/>
          <a:ext cx="6569075" cy="3588282"/>
        </p:xfrm>
        <a:graphic>
          <a:graphicData uri="http://schemas.openxmlformats.org/drawingml/2006/table">
            <a:tbl>
              <a:tblPr bandRow="1">
                <a:tableStyleId>{10A1B5D5-9B99-4C35-A422-299274C87663}</a:tableStyleId>
              </a:tblPr>
              <a:tblGrid>
                <a:gridCol w="2819400">
                  <a:extLst>
                    <a:ext uri="{9D8B030D-6E8A-4147-A177-3AD203B41FA5}">
                      <a16:colId xmlns:a16="http://schemas.microsoft.com/office/drawing/2014/main" val="20000"/>
                    </a:ext>
                  </a:extLst>
                </a:gridCol>
                <a:gridCol w="1603729">
                  <a:extLst>
                    <a:ext uri="{9D8B030D-6E8A-4147-A177-3AD203B41FA5}">
                      <a16:colId xmlns:a16="http://schemas.microsoft.com/office/drawing/2014/main" val="20001"/>
                    </a:ext>
                  </a:extLst>
                </a:gridCol>
                <a:gridCol w="2145946">
                  <a:extLst>
                    <a:ext uri="{9D8B030D-6E8A-4147-A177-3AD203B41FA5}">
                      <a16:colId xmlns:a16="http://schemas.microsoft.com/office/drawing/2014/main" val="20002"/>
                    </a:ext>
                  </a:extLst>
                </a:gridCol>
              </a:tblGrid>
              <a:tr h="302382">
                <a:tc>
                  <a:txBody>
                    <a:bodyPr/>
                    <a:lstStyle/>
                    <a:p>
                      <a:pPr algn="ctr" fontAlgn="b"/>
                      <a:r>
                        <a:rPr lang="en-US" sz="1400" b="1" u="none" strike="noStrike" dirty="0">
                          <a:effectLst/>
                        </a:rPr>
                        <a:t>Name</a:t>
                      </a:r>
                      <a:endParaRPr lang="en-US" sz="1400" b="1" i="1" u="none" strike="noStrike" dirty="0">
                        <a:solidFill>
                          <a:srgbClr val="000000"/>
                        </a:solidFill>
                        <a:effectLst/>
                        <a:latin typeface="Calibri" charset="0"/>
                      </a:endParaRPr>
                    </a:p>
                  </a:txBody>
                  <a:tcPr marL="5700" marR="5700" marT="5700" marB="0" anchor="ctr">
                    <a:solidFill>
                      <a:schemeClr val="accent6">
                        <a:lumMod val="60000"/>
                        <a:lumOff val="40000"/>
                      </a:schemeClr>
                    </a:solidFill>
                  </a:tcPr>
                </a:tc>
                <a:tc>
                  <a:txBody>
                    <a:bodyPr/>
                    <a:lstStyle/>
                    <a:p>
                      <a:pPr algn="ctr" fontAlgn="b"/>
                      <a:r>
                        <a:rPr lang="en-US" sz="1400" b="1" u="none" strike="noStrike" dirty="0">
                          <a:effectLst/>
                        </a:rPr>
                        <a:t>Why / Role</a:t>
                      </a:r>
                      <a:endParaRPr lang="en-US" sz="1400" b="1" i="1" u="none" strike="noStrike" dirty="0">
                        <a:solidFill>
                          <a:srgbClr val="000000"/>
                        </a:solidFill>
                        <a:effectLst/>
                        <a:latin typeface="Calibri" charset="0"/>
                      </a:endParaRPr>
                    </a:p>
                  </a:txBody>
                  <a:tcPr marL="5700" marR="5700" marT="5700" marB="0" anchor="ctr">
                    <a:solidFill>
                      <a:schemeClr val="accent6">
                        <a:lumMod val="60000"/>
                        <a:lumOff val="40000"/>
                      </a:schemeClr>
                    </a:solidFill>
                  </a:tcPr>
                </a:tc>
                <a:tc>
                  <a:txBody>
                    <a:bodyPr/>
                    <a:lstStyle/>
                    <a:p>
                      <a:pPr algn="ctr" fontAlgn="b"/>
                      <a:r>
                        <a:rPr lang="en-US" sz="1400" b="1" u="none" strike="noStrike" dirty="0">
                          <a:effectLst/>
                        </a:rPr>
                        <a:t>Country</a:t>
                      </a:r>
                      <a:endParaRPr lang="en-US" sz="1400" b="1" i="1" u="none" strike="noStrike" dirty="0">
                        <a:solidFill>
                          <a:srgbClr val="000000"/>
                        </a:solidFill>
                        <a:effectLst/>
                        <a:latin typeface="Calibri" charset="0"/>
                      </a:endParaRPr>
                    </a:p>
                  </a:txBody>
                  <a:tcPr marL="5700" marR="5700" marT="5700" marB="0" anchor="ctr">
                    <a:solidFill>
                      <a:schemeClr val="accent6">
                        <a:lumMod val="60000"/>
                        <a:lumOff val="40000"/>
                      </a:schemeClr>
                    </a:solidFill>
                  </a:tcPr>
                </a:tc>
                <a:extLst>
                  <a:ext uri="{0D108BD9-81ED-4DB2-BD59-A6C34878D82A}">
                    <a16:rowId xmlns:a16="http://schemas.microsoft.com/office/drawing/2014/main" val="10000"/>
                  </a:ext>
                </a:extLst>
              </a:tr>
              <a:tr h="213107">
                <a:tc>
                  <a:txBody>
                    <a:bodyPr/>
                    <a:lstStyle/>
                    <a:p>
                      <a:pPr algn="l" fontAlgn="b"/>
                      <a:r>
                        <a:rPr lang="en-US" sz="1400" u="none" strike="noStrike" dirty="0" err="1" smtClean="0">
                          <a:effectLst/>
                        </a:rPr>
                        <a:t>Mr</a:t>
                      </a:r>
                      <a:r>
                        <a:rPr lang="en-US" sz="1400" u="none" strike="noStrike" baseline="0" dirty="0" smtClean="0">
                          <a:effectLst/>
                        </a:rPr>
                        <a:t> Tom KRALIDIS</a:t>
                      </a:r>
                      <a:endParaRPr lang="en-US" sz="1400" b="1" i="0" u="none" strike="noStrike" dirty="0">
                        <a:solidFill>
                          <a:srgbClr val="000000"/>
                        </a:solidFill>
                        <a:effectLst/>
                        <a:latin typeface="Calibri" charset="0"/>
                      </a:endParaRPr>
                    </a:p>
                  </a:txBody>
                  <a:tcPr marL="5700" marR="5700" marT="5700" marB="0" anchor="b"/>
                </a:tc>
                <a:tc>
                  <a:txBody>
                    <a:bodyPr/>
                    <a:lstStyle/>
                    <a:p>
                      <a:pPr algn="l" fontAlgn="b"/>
                      <a:r>
                        <a:rPr lang="en-US" sz="1400" u="none" strike="noStrike" dirty="0" smtClean="0">
                          <a:effectLst/>
                        </a:rPr>
                        <a:t>Chair (RA</a:t>
                      </a:r>
                      <a:r>
                        <a:rPr lang="en-US" sz="1400" u="none" strike="noStrike" baseline="0" dirty="0" smtClean="0">
                          <a:effectLst/>
                        </a:rPr>
                        <a:t> IV)</a:t>
                      </a:r>
                      <a:endParaRPr lang="en-US" sz="1400" b="0" i="0" u="none" strike="noStrike" dirty="0">
                        <a:solidFill>
                          <a:srgbClr val="000000"/>
                        </a:solidFill>
                        <a:effectLst/>
                        <a:latin typeface="Calibri" charset="0"/>
                      </a:endParaRPr>
                    </a:p>
                  </a:txBody>
                  <a:tcPr marL="5700" marR="5700" marT="5700" marB="0" anchor="b"/>
                </a:tc>
                <a:tc>
                  <a:txBody>
                    <a:bodyPr/>
                    <a:lstStyle/>
                    <a:p>
                      <a:pPr algn="l" fontAlgn="b"/>
                      <a:r>
                        <a:rPr lang="en-US" sz="1400" b="0" i="0" u="none" strike="noStrike" dirty="0" smtClean="0">
                          <a:solidFill>
                            <a:schemeClr val="dk1"/>
                          </a:solidFill>
                          <a:effectLst/>
                          <a:latin typeface="+mn-lt"/>
                        </a:rPr>
                        <a:t>Canada</a:t>
                      </a:r>
                      <a:endParaRPr lang="en-US" sz="1400" b="0" i="0" u="none" strike="noStrike" dirty="0">
                        <a:solidFill>
                          <a:srgbClr val="000000"/>
                        </a:solidFill>
                        <a:effectLst/>
                        <a:latin typeface="Calibri" charset="0"/>
                      </a:endParaRPr>
                    </a:p>
                  </a:txBody>
                  <a:tcPr marL="5700" marR="5700" marT="5700" marB="0" anchor="b"/>
                </a:tc>
                <a:extLst>
                  <a:ext uri="{0D108BD9-81ED-4DB2-BD59-A6C34878D82A}">
                    <a16:rowId xmlns:a16="http://schemas.microsoft.com/office/drawing/2014/main" val="10001"/>
                  </a:ext>
                </a:extLst>
              </a:tr>
              <a:tr h="213107">
                <a:tc>
                  <a:txBody>
                    <a:bodyPr/>
                    <a:lstStyle/>
                    <a:p>
                      <a:pPr algn="l" fontAlgn="b"/>
                      <a:r>
                        <a:rPr lang="en-US" sz="1400" u="none" strike="noStrike" dirty="0" err="1" smtClean="0">
                          <a:effectLst/>
                        </a:rPr>
                        <a:t>Mr</a:t>
                      </a:r>
                      <a:r>
                        <a:rPr lang="en-US" sz="1400" u="none" strike="noStrike" dirty="0" smtClean="0">
                          <a:effectLst/>
                        </a:rPr>
                        <a:t> Jörg KLAUSEN</a:t>
                      </a:r>
                      <a:endParaRPr lang="en-US" sz="1400" b="1" i="0" u="none" strike="noStrike" dirty="0">
                        <a:solidFill>
                          <a:srgbClr val="000000"/>
                        </a:solidFill>
                        <a:effectLst/>
                        <a:latin typeface="Calibri" charset="0"/>
                      </a:endParaRPr>
                    </a:p>
                  </a:txBody>
                  <a:tcPr marL="5700" marR="5700" marT="5700" marB="0" anchor="b"/>
                </a:tc>
                <a:tc>
                  <a:txBody>
                    <a:bodyPr/>
                    <a:lstStyle/>
                    <a:p>
                      <a:pPr algn="l" fontAlgn="b"/>
                      <a:r>
                        <a:rPr lang="en-US" sz="1400" u="none" strike="noStrike" dirty="0" smtClean="0">
                          <a:effectLst/>
                        </a:rPr>
                        <a:t>Vice-Chair (RA VI)</a:t>
                      </a:r>
                      <a:endParaRPr lang="en-US" sz="1400" b="0" i="0" u="none" strike="noStrike" dirty="0">
                        <a:solidFill>
                          <a:srgbClr val="000000"/>
                        </a:solidFill>
                        <a:effectLst/>
                        <a:latin typeface="Calibri" charset="0"/>
                      </a:endParaRPr>
                    </a:p>
                  </a:txBody>
                  <a:tcPr marL="5700" marR="5700" marT="5700" marB="0" anchor="b"/>
                </a:tc>
                <a:tc>
                  <a:txBody>
                    <a:bodyPr/>
                    <a:lstStyle/>
                    <a:p>
                      <a:pPr algn="l" fontAlgn="b"/>
                      <a:r>
                        <a:rPr lang="en-US" sz="1400" u="none" strike="noStrike" dirty="0" smtClean="0">
                          <a:effectLst/>
                        </a:rPr>
                        <a:t>Switzerland</a:t>
                      </a:r>
                      <a:endParaRPr lang="en-US" sz="1400" b="0" i="0" u="none" strike="noStrike" dirty="0">
                        <a:solidFill>
                          <a:srgbClr val="000000"/>
                        </a:solidFill>
                        <a:effectLst/>
                        <a:latin typeface="Calibri" charset="0"/>
                      </a:endParaRPr>
                    </a:p>
                  </a:txBody>
                  <a:tcPr marL="5700" marR="5700" marT="5700" marB="0" anchor="b"/>
                </a:tc>
                <a:extLst>
                  <a:ext uri="{0D108BD9-81ED-4DB2-BD59-A6C34878D82A}">
                    <a16:rowId xmlns:a16="http://schemas.microsoft.com/office/drawing/2014/main" val="10002"/>
                  </a:ext>
                </a:extLst>
              </a:tr>
              <a:tr h="213107">
                <a:tc>
                  <a:txBody>
                    <a:bodyPr/>
                    <a:lstStyle/>
                    <a:p>
                      <a:pPr algn="l" fontAlgn="b"/>
                      <a:r>
                        <a:rPr lang="en-US" sz="1400" u="none" strike="noStrike" dirty="0" err="1" smtClean="0">
                          <a:effectLst/>
                        </a:rPr>
                        <a:t>Mr</a:t>
                      </a:r>
                      <a:r>
                        <a:rPr lang="en-US" sz="1400" u="none" strike="noStrike" dirty="0" smtClean="0">
                          <a:effectLst/>
                        </a:rPr>
                        <a:t> Guillaume</a:t>
                      </a:r>
                      <a:r>
                        <a:rPr lang="en-US" sz="1400" u="none" strike="noStrike" baseline="0" dirty="0" smtClean="0">
                          <a:effectLst/>
                        </a:rPr>
                        <a:t> AUBERT</a:t>
                      </a:r>
                      <a:endParaRPr lang="en-US" sz="1400" b="0" i="0" u="none" strike="noStrike" dirty="0">
                        <a:solidFill>
                          <a:srgbClr val="000000"/>
                        </a:solidFill>
                        <a:effectLst/>
                        <a:latin typeface="Calibri" charset="0"/>
                      </a:endParaRPr>
                    </a:p>
                  </a:txBody>
                  <a:tcPr marL="5700" marR="5700" marT="5700" marB="0" anchor="b"/>
                </a:tc>
                <a:tc>
                  <a:txBody>
                    <a:bodyPr/>
                    <a:lstStyle/>
                    <a:p>
                      <a:pPr algn="l" fontAlgn="b"/>
                      <a:r>
                        <a:rPr lang="en-US" sz="1400" u="none" strike="noStrike" dirty="0" smtClean="0">
                          <a:effectLst/>
                        </a:rPr>
                        <a:t>Member (RA VI)</a:t>
                      </a:r>
                      <a:endParaRPr lang="en-US" sz="1400" b="0" i="0" u="none" strike="noStrike" dirty="0">
                        <a:solidFill>
                          <a:srgbClr val="000000"/>
                        </a:solidFill>
                        <a:effectLst/>
                        <a:latin typeface="Calibri" charset="0"/>
                      </a:endParaRPr>
                    </a:p>
                  </a:txBody>
                  <a:tcPr marL="5700" marR="5700" marT="5700" marB="0" anchor="b"/>
                </a:tc>
                <a:tc>
                  <a:txBody>
                    <a:bodyPr/>
                    <a:lstStyle/>
                    <a:p>
                      <a:pPr algn="l" fontAlgn="b"/>
                      <a:r>
                        <a:rPr lang="en-US" sz="1400" b="0" i="0" u="none" strike="noStrike" dirty="0" smtClean="0">
                          <a:solidFill>
                            <a:schemeClr val="dk1"/>
                          </a:solidFill>
                          <a:effectLst/>
                          <a:latin typeface="+mn-lt"/>
                        </a:rPr>
                        <a:t>EUMETSAT</a:t>
                      </a:r>
                      <a:endParaRPr lang="en-US" sz="1400" b="0" i="0" u="none" strike="noStrike" dirty="0">
                        <a:solidFill>
                          <a:srgbClr val="000000"/>
                        </a:solidFill>
                        <a:effectLst/>
                        <a:latin typeface="Calibri" charset="0"/>
                      </a:endParaRPr>
                    </a:p>
                  </a:txBody>
                  <a:tcPr marL="5700" marR="5700" marT="5700" marB="0" anchor="b"/>
                </a:tc>
                <a:extLst>
                  <a:ext uri="{0D108BD9-81ED-4DB2-BD59-A6C34878D82A}">
                    <a16:rowId xmlns:a16="http://schemas.microsoft.com/office/drawing/2014/main" val="1064137244"/>
                  </a:ext>
                </a:extLst>
              </a:tr>
              <a:tr h="213107">
                <a:tc>
                  <a:txBody>
                    <a:bodyPr/>
                    <a:lstStyle/>
                    <a:p>
                      <a:pPr algn="l" fontAlgn="b"/>
                      <a:r>
                        <a:rPr lang="en-US" sz="1400" u="none" strike="noStrike" dirty="0" err="1" smtClean="0">
                          <a:effectLst/>
                        </a:rPr>
                        <a:t>Mr</a:t>
                      </a:r>
                      <a:r>
                        <a:rPr lang="en-US" sz="1400" u="none" strike="noStrike" dirty="0" smtClean="0">
                          <a:effectLst/>
                        </a:rPr>
                        <a:t> Gao CHEN</a:t>
                      </a:r>
                      <a:endParaRPr lang="en-US" sz="1400" b="1" i="0" u="none" strike="noStrike" dirty="0">
                        <a:solidFill>
                          <a:srgbClr val="000000"/>
                        </a:solidFill>
                        <a:effectLst/>
                        <a:latin typeface="Calibri" charset="0"/>
                      </a:endParaRPr>
                    </a:p>
                  </a:txBody>
                  <a:tcPr marL="5700" marR="5700" marT="5700" marB="0" anchor="b"/>
                </a:tc>
                <a:tc>
                  <a:txBody>
                    <a:bodyPr/>
                    <a:lstStyle/>
                    <a:p>
                      <a:pPr algn="l" fontAlgn="b"/>
                      <a:r>
                        <a:rPr lang="en-US" sz="1400" u="none" strike="noStrike" dirty="0" smtClean="0">
                          <a:effectLst/>
                        </a:rPr>
                        <a:t>Member (RA IV)</a:t>
                      </a:r>
                      <a:endParaRPr lang="en-US" sz="1400" b="0" i="0" u="none" strike="noStrike" dirty="0">
                        <a:solidFill>
                          <a:srgbClr val="000000"/>
                        </a:solidFill>
                        <a:effectLst/>
                        <a:latin typeface="Calibri" charset="0"/>
                      </a:endParaRPr>
                    </a:p>
                  </a:txBody>
                  <a:tcPr marL="5700" marR="5700" marT="5700" marB="0" anchor="b"/>
                </a:tc>
                <a:tc>
                  <a:txBody>
                    <a:bodyPr/>
                    <a:lstStyle/>
                    <a:p>
                      <a:pPr algn="l" fontAlgn="b"/>
                      <a:r>
                        <a:rPr lang="en-US" sz="1400" u="none" strike="noStrike" dirty="0" smtClean="0">
                          <a:effectLst/>
                        </a:rPr>
                        <a:t>USA</a:t>
                      </a:r>
                      <a:endParaRPr lang="en-US" sz="1400" b="0" i="0" u="none" strike="noStrike" dirty="0">
                        <a:solidFill>
                          <a:srgbClr val="000000"/>
                        </a:solidFill>
                        <a:effectLst/>
                        <a:latin typeface="Calibri" charset="0"/>
                      </a:endParaRPr>
                    </a:p>
                  </a:txBody>
                  <a:tcPr marL="5700" marR="5700" marT="5700" marB="0" anchor="b"/>
                </a:tc>
                <a:extLst>
                  <a:ext uri="{0D108BD9-81ED-4DB2-BD59-A6C34878D82A}">
                    <a16:rowId xmlns:a16="http://schemas.microsoft.com/office/drawing/2014/main" val="138428136"/>
                  </a:ext>
                </a:extLst>
              </a:tr>
              <a:tr h="213107">
                <a:tc>
                  <a:txBody>
                    <a:bodyPr/>
                    <a:lstStyle/>
                    <a:p>
                      <a:pPr algn="l" fontAlgn="b"/>
                      <a:r>
                        <a:rPr lang="en-US" sz="1400" b="0" i="0" u="none" strike="noStrike" dirty="0" err="1" smtClean="0">
                          <a:solidFill>
                            <a:srgbClr val="000000"/>
                          </a:solidFill>
                          <a:effectLst/>
                          <a:latin typeface="Calibri" charset="0"/>
                        </a:rPr>
                        <a:t>Ms</a:t>
                      </a:r>
                      <a:r>
                        <a:rPr lang="en-US" sz="1400" b="0" i="0" u="none" strike="noStrike" dirty="0" smtClean="0">
                          <a:solidFill>
                            <a:srgbClr val="000000"/>
                          </a:solidFill>
                          <a:effectLst/>
                          <a:latin typeface="Calibri" charset="0"/>
                        </a:rPr>
                        <a:t> Lara</a:t>
                      </a:r>
                      <a:r>
                        <a:rPr lang="en-US" sz="1400" b="0" i="0" u="none" strike="noStrike" baseline="0" dirty="0" smtClean="0">
                          <a:solidFill>
                            <a:srgbClr val="000000"/>
                          </a:solidFill>
                          <a:effectLst/>
                          <a:latin typeface="Calibri" charset="0"/>
                        </a:rPr>
                        <a:t> FERRIGHI</a:t>
                      </a:r>
                      <a:endParaRPr lang="en-US" sz="1400" b="0" i="0" u="none" strike="noStrike" dirty="0">
                        <a:solidFill>
                          <a:srgbClr val="000000"/>
                        </a:solidFill>
                        <a:effectLst/>
                        <a:latin typeface="Calibri" charset="0"/>
                      </a:endParaRPr>
                    </a:p>
                  </a:txBody>
                  <a:tcPr marL="5700" marR="5700" marT="5700" marB="0" anchor="b"/>
                </a:tc>
                <a:tc>
                  <a:txBody>
                    <a:bodyPr/>
                    <a:lstStyle/>
                    <a:p>
                      <a:pPr algn="l" fontAlgn="b"/>
                      <a:r>
                        <a:rPr lang="en-US" sz="1400" b="0" i="0" u="none" strike="noStrike" dirty="0" smtClean="0">
                          <a:solidFill>
                            <a:srgbClr val="000000"/>
                          </a:solidFill>
                          <a:effectLst/>
                          <a:latin typeface="Calibri" charset="0"/>
                        </a:rPr>
                        <a:t>Member (RA VI)</a:t>
                      </a:r>
                      <a:endParaRPr lang="en-US" sz="1400" b="0" i="0" u="none" strike="noStrike" dirty="0">
                        <a:solidFill>
                          <a:srgbClr val="000000"/>
                        </a:solidFill>
                        <a:effectLst/>
                        <a:latin typeface="Calibri" charset="0"/>
                      </a:endParaRPr>
                    </a:p>
                  </a:txBody>
                  <a:tcPr marL="5700" marR="5700" marT="5700" marB="0" anchor="b"/>
                </a:tc>
                <a:tc>
                  <a:txBody>
                    <a:bodyPr/>
                    <a:lstStyle/>
                    <a:p>
                      <a:pPr algn="l" fontAlgn="b"/>
                      <a:r>
                        <a:rPr lang="en-US" sz="1400" b="0" i="0" u="none" strike="noStrike" dirty="0" smtClean="0">
                          <a:solidFill>
                            <a:srgbClr val="000000"/>
                          </a:solidFill>
                          <a:effectLst/>
                          <a:latin typeface="Calibri" charset="0"/>
                        </a:rPr>
                        <a:t>Norway</a:t>
                      </a:r>
                      <a:endParaRPr lang="en-US" sz="1400" b="0" i="0" u="none" strike="noStrike" dirty="0">
                        <a:solidFill>
                          <a:srgbClr val="000000"/>
                        </a:solidFill>
                        <a:effectLst/>
                        <a:latin typeface="Calibri" charset="0"/>
                      </a:endParaRPr>
                    </a:p>
                  </a:txBody>
                  <a:tcPr marL="5700" marR="5700" marT="5700" marB="0" anchor="b"/>
                </a:tc>
                <a:extLst>
                  <a:ext uri="{0D108BD9-81ED-4DB2-BD59-A6C34878D82A}">
                    <a16:rowId xmlns:a16="http://schemas.microsoft.com/office/drawing/2014/main" val="1850113563"/>
                  </a:ext>
                </a:extLst>
              </a:tr>
              <a:tr h="213107">
                <a:tc>
                  <a:txBody>
                    <a:bodyPr/>
                    <a:lstStyle/>
                    <a:p>
                      <a:pPr algn="l" fontAlgn="b"/>
                      <a:r>
                        <a:rPr lang="en-US" sz="1400" b="0" i="0" u="none" strike="noStrike" dirty="0" err="1" smtClean="0">
                          <a:solidFill>
                            <a:srgbClr val="000000"/>
                          </a:solidFill>
                          <a:effectLst/>
                          <a:latin typeface="Calibri" charset="0"/>
                        </a:rPr>
                        <a:t>Ms</a:t>
                      </a:r>
                      <a:r>
                        <a:rPr lang="en-US" sz="1400" b="0" i="0" u="none" strike="noStrike" baseline="0" dirty="0" smtClean="0">
                          <a:solidFill>
                            <a:srgbClr val="000000"/>
                          </a:solidFill>
                          <a:effectLst/>
                          <a:latin typeface="Calibri" charset="0"/>
                        </a:rPr>
                        <a:t> Marta GUTIERREZ</a:t>
                      </a:r>
                      <a:endParaRPr lang="en-US" sz="1400" b="0" i="0" u="none" strike="noStrike" dirty="0">
                        <a:solidFill>
                          <a:srgbClr val="000000"/>
                        </a:solidFill>
                        <a:effectLst/>
                        <a:latin typeface="Calibri" charset="0"/>
                      </a:endParaRPr>
                    </a:p>
                  </a:txBody>
                  <a:tcPr marL="5700" marR="5700" marT="5700" marB="0" anchor="b"/>
                </a:tc>
                <a:tc>
                  <a:txBody>
                    <a:bodyPr/>
                    <a:lstStyle/>
                    <a:p>
                      <a:pPr algn="l" fontAlgn="b"/>
                      <a:r>
                        <a:rPr lang="en-US" sz="1400" b="0" i="0" u="none" strike="noStrike" dirty="0" smtClean="0">
                          <a:solidFill>
                            <a:srgbClr val="000000"/>
                          </a:solidFill>
                          <a:effectLst/>
                          <a:latin typeface="Calibri" charset="0"/>
                        </a:rPr>
                        <a:t>Member (RA VI)</a:t>
                      </a:r>
                      <a:endParaRPr lang="en-US" sz="1400" b="0" i="0" u="none" strike="noStrike" dirty="0">
                        <a:solidFill>
                          <a:srgbClr val="000000"/>
                        </a:solidFill>
                        <a:effectLst/>
                        <a:latin typeface="Calibri" charset="0"/>
                      </a:endParaRPr>
                    </a:p>
                  </a:txBody>
                  <a:tcPr marL="5700" marR="5700" marT="5700" marB="0" anchor="b"/>
                </a:tc>
                <a:tc>
                  <a:txBody>
                    <a:bodyPr/>
                    <a:lstStyle/>
                    <a:p>
                      <a:pPr algn="l" fontAlgn="b"/>
                      <a:r>
                        <a:rPr lang="en-US" sz="1400" b="0" i="0" u="none" strike="noStrike" dirty="0" smtClean="0">
                          <a:solidFill>
                            <a:srgbClr val="000000"/>
                          </a:solidFill>
                          <a:effectLst/>
                          <a:latin typeface="Calibri" charset="0"/>
                        </a:rPr>
                        <a:t>ECMWF</a:t>
                      </a:r>
                      <a:endParaRPr lang="en-US" sz="1400" b="0" i="0" u="none" strike="noStrike" dirty="0">
                        <a:solidFill>
                          <a:srgbClr val="000000"/>
                        </a:solidFill>
                        <a:effectLst/>
                        <a:latin typeface="Calibri" charset="0"/>
                      </a:endParaRPr>
                    </a:p>
                  </a:txBody>
                  <a:tcPr marL="5700" marR="5700" marT="5700" marB="0" anchor="b"/>
                </a:tc>
                <a:extLst>
                  <a:ext uri="{0D108BD9-81ED-4DB2-BD59-A6C34878D82A}">
                    <a16:rowId xmlns:a16="http://schemas.microsoft.com/office/drawing/2014/main" val="2625446179"/>
                  </a:ext>
                </a:extLst>
              </a:tr>
              <a:tr h="213107">
                <a:tc>
                  <a:txBody>
                    <a:bodyPr/>
                    <a:lstStyle/>
                    <a:p>
                      <a:pPr algn="l" fontAlgn="b"/>
                      <a:r>
                        <a:rPr lang="en-US" sz="1400" b="0" i="0" u="none" strike="noStrike" dirty="0" err="1" smtClean="0">
                          <a:solidFill>
                            <a:srgbClr val="000000"/>
                          </a:solidFill>
                          <a:effectLst/>
                          <a:latin typeface="Calibri" charset="0"/>
                        </a:rPr>
                        <a:t>Ms</a:t>
                      </a:r>
                      <a:r>
                        <a:rPr lang="en-US" sz="1400" b="0" i="0" u="none" strike="noStrike" dirty="0" smtClean="0">
                          <a:solidFill>
                            <a:srgbClr val="000000"/>
                          </a:solidFill>
                          <a:effectLst/>
                          <a:latin typeface="Calibri" charset="0"/>
                        </a:rPr>
                        <a:t> </a:t>
                      </a:r>
                      <a:r>
                        <a:rPr lang="en-US" sz="1400" b="0" i="0" u="none" strike="noStrike" dirty="0" err="1" smtClean="0">
                          <a:solidFill>
                            <a:srgbClr val="000000"/>
                          </a:solidFill>
                          <a:effectLst/>
                          <a:latin typeface="Calibri" charset="0"/>
                        </a:rPr>
                        <a:t>Hanane</a:t>
                      </a:r>
                      <a:r>
                        <a:rPr lang="en-US" sz="1400" b="0" i="0" u="none" strike="noStrike" dirty="0" smtClean="0">
                          <a:solidFill>
                            <a:srgbClr val="000000"/>
                          </a:solidFill>
                          <a:effectLst/>
                          <a:latin typeface="Calibri" charset="0"/>
                        </a:rPr>
                        <a:t> KAMIL</a:t>
                      </a:r>
                      <a:endParaRPr lang="en-US" sz="1400" b="0" i="0" u="none" strike="noStrike" dirty="0">
                        <a:solidFill>
                          <a:srgbClr val="000000"/>
                        </a:solidFill>
                        <a:effectLst/>
                        <a:latin typeface="Calibri" charset="0"/>
                      </a:endParaRPr>
                    </a:p>
                  </a:txBody>
                  <a:tcPr marL="5700" marR="5700" marT="5700" marB="0" anchor="b"/>
                </a:tc>
                <a:tc>
                  <a:txBody>
                    <a:bodyPr/>
                    <a:lstStyle/>
                    <a:p>
                      <a:pPr algn="l" fontAlgn="b"/>
                      <a:r>
                        <a:rPr lang="en-US" sz="1400" b="0" i="0" u="none" strike="noStrike" dirty="0" smtClean="0">
                          <a:solidFill>
                            <a:srgbClr val="000000"/>
                          </a:solidFill>
                          <a:effectLst/>
                          <a:latin typeface="Calibri" charset="0"/>
                        </a:rPr>
                        <a:t>Member (RA</a:t>
                      </a:r>
                      <a:r>
                        <a:rPr lang="en-US" sz="1400" b="0" i="0" u="none" strike="noStrike" baseline="0" dirty="0" smtClean="0">
                          <a:solidFill>
                            <a:srgbClr val="000000"/>
                          </a:solidFill>
                          <a:effectLst/>
                          <a:latin typeface="Calibri" charset="0"/>
                        </a:rPr>
                        <a:t> I)</a:t>
                      </a:r>
                      <a:endParaRPr lang="en-US" sz="1400" b="0" i="0" u="none" strike="noStrike" dirty="0">
                        <a:solidFill>
                          <a:srgbClr val="000000"/>
                        </a:solidFill>
                        <a:effectLst/>
                        <a:latin typeface="Calibri" charset="0"/>
                      </a:endParaRPr>
                    </a:p>
                  </a:txBody>
                  <a:tcPr marL="5700" marR="5700" marT="5700" marB="0" anchor="b"/>
                </a:tc>
                <a:tc>
                  <a:txBody>
                    <a:bodyPr/>
                    <a:lstStyle/>
                    <a:p>
                      <a:pPr algn="l" fontAlgn="b"/>
                      <a:r>
                        <a:rPr lang="en-US" sz="1400" b="0" i="0" u="none" strike="noStrike" dirty="0" smtClean="0">
                          <a:solidFill>
                            <a:srgbClr val="000000"/>
                          </a:solidFill>
                          <a:effectLst/>
                          <a:latin typeface="Calibri" charset="0"/>
                        </a:rPr>
                        <a:t>Morocco</a:t>
                      </a:r>
                      <a:endParaRPr lang="en-US" sz="1400" b="0" i="0" u="none" strike="noStrike" dirty="0">
                        <a:solidFill>
                          <a:srgbClr val="000000"/>
                        </a:solidFill>
                        <a:effectLst/>
                        <a:latin typeface="Calibri" charset="0"/>
                      </a:endParaRPr>
                    </a:p>
                  </a:txBody>
                  <a:tcPr marL="5700" marR="5700" marT="5700" marB="0" anchor="b"/>
                </a:tc>
                <a:extLst>
                  <a:ext uri="{0D108BD9-81ED-4DB2-BD59-A6C34878D82A}">
                    <a16:rowId xmlns:a16="http://schemas.microsoft.com/office/drawing/2014/main" val="244267357"/>
                  </a:ext>
                </a:extLst>
              </a:tr>
              <a:tr h="213107">
                <a:tc>
                  <a:txBody>
                    <a:bodyPr/>
                    <a:lstStyle/>
                    <a:p>
                      <a:pPr algn="l" fontAlgn="b"/>
                      <a:r>
                        <a:rPr lang="en-US" sz="1400" b="0" i="0" u="none" strike="noStrike" dirty="0" err="1" smtClean="0">
                          <a:solidFill>
                            <a:srgbClr val="000000"/>
                          </a:solidFill>
                          <a:effectLst/>
                          <a:latin typeface="Calibri" charset="0"/>
                        </a:rPr>
                        <a:t>Mr</a:t>
                      </a:r>
                      <a:r>
                        <a:rPr lang="en-US" sz="1400" b="0" i="0" u="none" strike="noStrike" dirty="0" smtClean="0">
                          <a:solidFill>
                            <a:srgbClr val="000000"/>
                          </a:solidFill>
                          <a:effectLst/>
                          <a:latin typeface="Calibri" charset="0"/>
                        </a:rPr>
                        <a:t> Rainer</a:t>
                      </a:r>
                      <a:r>
                        <a:rPr lang="en-US" sz="1400" b="0" i="0" u="none" strike="noStrike" baseline="0" dirty="0" smtClean="0">
                          <a:solidFill>
                            <a:srgbClr val="000000"/>
                          </a:solidFill>
                          <a:effectLst/>
                          <a:latin typeface="Calibri" charset="0"/>
                        </a:rPr>
                        <a:t> MAERZ</a:t>
                      </a:r>
                      <a:endParaRPr lang="en-US" sz="1400" b="0" i="0" u="none" strike="noStrike" dirty="0">
                        <a:solidFill>
                          <a:srgbClr val="000000"/>
                        </a:solidFill>
                        <a:effectLst/>
                        <a:latin typeface="Calibri" charset="0"/>
                      </a:endParaRPr>
                    </a:p>
                  </a:txBody>
                  <a:tcPr marL="5700" marR="5700" marT="5700" marB="0" anchor="b"/>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400" u="none" strike="noStrike" dirty="0" smtClean="0">
                          <a:effectLst/>
                        </a:rPr>
                        <a:t>Member (RA VI)</a:t>
                      </a:r>
                    </a:p>
                  </a:txBody>
                  <a:tcPr marL="5700" marR="5700" marT="5700" marB="0" anchor="b"/>
                </a:tc>
                <a:tc>
                  <a:txBody>
                    <a:bodyPr/>
                    <a:lstStyle/>
                    <a:p>
                      <a:pPr algn="l" fontAlgn="b"/>
                      <a:r>
                        <a:rPr lang="en-US" sz="1400" b="0" i="0" u="none" strike="noStrike" dirty="0" smtClean="0">
                          <a:solidFill>
                            <a:srgbClr val="000000"/>
                          </a:solidFill>
                          <a:effectLst/>
                          <a:latin typeface="Calibri" charset="0"/>
                        </a:rPr>
                        <a:t>Germany</a:t>
                      </a:r>
                      <a:endParaRPr lang="en-US" sz="1400" b="0" i="0" u="none" strike="noStrike" dirty="0">
                        <a:solidFill>
                          <a:srgbClr val="000000"/>
                        </a:solidFill>
                        <a:effectLst/>
                        <a:latin typeface="Calibri" charset="0"/>
                      </a:endParaRPr>
                    </a:p>
                  </a:txBody>
                  <a:tcPr marL="5700" marR="5700" marT="5700" marB="0" anchor="b"/>
                </a:tc>
                <a:extLst>
                  <a:ext uri="{0D108BD9-81ED-4DB2-BD59-A6C34878D82A}">
                    <a16:rowId xmlns:a16="http://schemas.microsoft.com/office/drawing/2014/main" val="1015560743"/>
                  </a:ext>
                </a:extLst>
              </a:tr>
              <a:tr h="213107">
                <a:tc>
                  <a:txBody>
                    <a:bodyPr/>
                    <a:lstStyle/>
                    <a:p>
                      <a:pPr algn="l" fontAlgn="b"/>
                      <a:r>
                        <a:rPr lang="en-US" sz="1400" u="none" strike="noStrike" dirty="0" err="1" smtClean="0">
                          <a:effectLst/>
                        </a:rPr>
                        <a:t>Mr</a:t>
                      </a:r>
                      <a:r>
                        <a:rPr lang="en-US" sz="1400" u="none" strike="noStrike" baseline="0" dirty="0" smtClean="0">
                          <a:effectLst/>
                        </a:rPr>
                        <a:t> Jan OSUSKY</a:t>
                      </a:r>
                      <a:endParaRPr lang="en-US" sz="1400" b="0" i="1" u="none" strike="noStrike" dirty="0">
                        <a:solidFill>
                          <a:srgbClr val="000000"/>
                        </a:solidFill>
                        <a:effectLst/>
                        <a:latin typeface="Calibri" charset="0"/>
                      </a:endParaRPr>
                    </a:p>
                  </a:txBody>
                  <a:tcPr marL="5700" marR="5700" marT="5700" marB="0" anchor="b"/>
                </a:tc>
                <a:tc>
                  <a:txBody>
                    <a:bodyPr/>
                    <a:lstStyle/>
                    <a:p>
                      <a:pPr algn="l" fontAlgn="b"/>
                      <a:r>
                        <a:rPr lang="en-US" sz="1400" u="none" strike="noStrike" dirty="0" smtClean="0">
                          <a:effectLst/>
                        </a:rPr>
                        <a:t>Member (RA VI)</a:t>
                      </a:r>
                      <a:endParaRPr lang="en-US" sz="1400" b="0" i="0" u="none" strike="noStrike" dirty="0">
                        <a:solidFill>
                          <a:srgbClr val="000000"/>
                        </a:solidFill>
                        <a:effectLst/>
                        <a:latin typeface="Calibri" charset="0"/>
                      </a:endParaRPr>
                    </a:p>
                  </a:txBody>
                  <a:tcPr marL="5700" marR="5700" marT="5700" marB="0" anchor="b"/>
                </a:tc>
                <a:tc>
                  <a:txBody>
                    <a:bodyPr/>
                    <a:lstStyle/>
                    <a:p>
                      <a:pPr algn="l" fontAlgn="b"/>
                      <a:r>
                        <a:rPr lang="en-US" sz="1400" u="none" strike="noStrike" dirty="0" smtClean="0">
                          <a:effectLst/>
                        </a:rPr>
                        <a:t>HMEI</a:t>
                      </a:r>
                      <a:endParaRPr lang="en-US" sz="1400" b="0" i="0" u="none" strike="noStrike" dirty="0">
                        <a:solidFill>
                          <a:srgbClr val="000000"/>
                        </a:solidFill>
                        <a:effectLst/>
                        <a:latin typeface="Calibri" charset="0"/>
                      </a:endParaRPr>
                    </a:p>
                  </a:txBody>
                  <a:tcPr marL="5700" marR="5700" marT="5700" marB="0" anchor="b"/>
                </a:tc>
                <a:extLst>
                  <a:ext uri="{0D108BD9-81ED-4DB2-BD59-A6C34878D82A}">
                    <a16:rowId xmlns:a16="http://schemas.microsoft.com/office/drawing/2014/main" val="10004"/>
                  </a:ext>
                </a:extLst>
              </a:tr>
              <a:tr h="213107">
                <a:tc>
                  <a:txBody>
                    <a:bodyPr/>
                    <a:lstStyle/>
                    <a:p>
                      <a:pPr algn="l" fontAlgn="b"/>
                      <a:r>
                        <a:rPr lang="en-US" sz="1400" b="0" i="0" u="none" strike="noStrike" dirty="0" err="1" smtClean="0">
                          <a:solidFill>
                            <a:srgbClr val="000000"/>
                          </a:solidFill>
                          <a:effectLst/>
                          <a:latin typeface="Calibri" charset="0"/>
                        </a:rPr>
                        <a:t>Ms</a:t>
                      </a:r>
                      <a:r>
                        <a:rPr lang="en-US" sz="1400" b="0" i="0" u="none" strike="noStrike" dirty="0" smtClean="0">
                          <a:solidFill>
                            <a:srgbClr val="000000"/>
                          </a:solidFill>
                          <a:effectLst/>
                          <a:latin typeface="Calibri" charset="0"/>
                        </a:rPr>
                        <a:t> Julia SIELAND</a:t>
                      </a:r>
                      <a:endParaRPr lang="en-US" sz="1400" b="0" i="0" u="none" strike="noStrike" dirty="0">
                        <a:solidFill>
                          <a:srgbClr val="000000"/>
                        </a:solidFill>
                        <a:effectLst/>
                        <a:latin typeface="Calibri" charset="0"/>
                      </a:endParaRPr>
                    </a:p>
                  </a:txBody>
                  <a:tcPr marL="5700" marR="5700" marT="5700" marB="0" anchor="b"/>
                </a:tc>
                <a:tc>
                  <a:txBody>
                    <a:bodyPr/>
                    <a:lstStyle/>
                    <a:p>
                      <a:pPr algn="l" fontAlgn="b"/>
                      <a:r>
                        <a:rPr lang="en-US" sz="1400" b="0" i="0" u="none" strike="noStrike" dirty="0" smtClean="0">
                          <a:solidFill>
                            <a:srgbClr val="000000"/>
                          </a:solidFill>
                          <a:effectLst/>
                          <a:latin typeface="Calibri" charset="0"/>
                        </a:rPr>
                        <a:t>Member (RA VI)</a:t>
                      </a:r>
                      <a:endParaRPr lang="en-US" sz="1400" b="0" i="0" u="none" strike="noStrike" dirty="0">
                        <a:solidFill>
                          <a:srgbClr val="000000"/>
                        </a:solidFill>
                        <a:effectLst/>
                        <a:latin typeface="Calibri" charset="0"/>
                      </a:endParaRPr>
                    </a:p>
                  </a:txBody>
                  <a:tcPr marL="5700" marR="5700" marT="5700" marB="0" anchor="b"/>
                </a:tc>
                <a:tc>
                  <a:txBody>
                    <a:bodyPr/>
                    <a:lstStyle/>
                    <a:p>
                      <a:pPr algn="l" fontAlgn="b"/>
                      <a:r>
                        <a:rPr lang="en-US" sz="1400" b="0" i="0" u="none" strike="noStrike" dirty="0" smtClean="0">
                          <a:solidFill>
                            <a:srgbClr val="000000"/>
                          </a:solidFill>
                          <a:effectLst/>
                          <a:latin typeface="Calibri" charset="0"/>
                        </a:rPr>
                        <a:t>Germany</a:t>
                      </a:r>
                      <a:endParaRPr lang="en-US" sz="1400" b="0" i="0" u="none" strike="noStrike" dirty="0">
                        <a:solidFill>
                          <a:srgbClr val="000000"/>
                        </a:solidFill>
                        <a:effectLst/>
                        <a:latin typeface="Calibri" charset="0"/>
                      </a:endParaRPr>
                    </a:p>
                  </a:txBody>
                  <a:tcPr marL="5700" marR="5700" marT="5700" marB="0" anchor="b"/>
                </a:tc>
                <a:extLst>
                  <a:ext uri="{0D108BD9-81ED-4DB2-BD59-A6C34878D82A}">
                    <a16:rowId xmlns:a16="http://schemas.microsoft.com/office/drawing/2014/main" val="10008"/>
                  </a:ext>
                </a:extLst>
              </a:tr>
              <a:tr h="213107">
                <a:tc>
                  <a:txBody>
                    <a:bodyPr/>
                    <a:lstStyle/>
                    <a:p>
                      <a:pPr algn="l" fontAlgn="b"/>
                      <a:r>
                        <a:rPr lang="en-US" sz="1400" b="0" i="0" u="none" strike="noStrike" dirty="0" err="1" smtClean="0">
                          <a:solidFill>
                            <a:srgbClr val="000000"/>
                          </a:solidFill>
                          <a:effectLst/>
                          <a:latin typeface="Calibri" charset="0"/>
                        </a:rPr>
                        <a:t>Ms</a:t>
                      </a:r>
                      <a:r>
                        <a:rPr lang="en-US" sz="1400" b="0" i="0" u="none" strike="noStrike" dirty="0" smtClean="0">
                          <a:solidFill>
                            <a:srgbClr val="000000"/>
                          </a:solidFill>
                          <a:effectLst/>
                          <a:latin typeface="Calibri" charset="0"/>
                        </a:rPr>
                        <a:t> Wang</a:t>
                      </a:r>
                      <a:r>
                        <a:rPr lang="en-US" sz="1400" b="0" i="0" u="none" strike="noStrike" baseline="0" dirty="0" smtClean="0">
                          <a:solidFill>
                            <a:srgbClr val="000000"/>
                          </a:solidFill>
                          <a:effectLst/>
                          <a:latin typeface="Calibri" charset="0"/>
                        </a:rPr>
                        <a:t> YING</a:t>
                      </a:r>
                      <a:endParaRPr lang="en-US" sz="1400" b="0" i="0" u="none" strike="noStrike" dirty="0">
                        <a:solidFill>
                          <a:srgbClr val="000000"/>
                        </a:solidFill>
                        <a:effectLst/>
                        <a:latin typeface="Calibri" charset="0"/>
                      </a:endParaRPr>
                    </a:p>
                  </a:txBody>
                  <a:tcPr marL="5700" marR="5700" marT="5700" marB="0" anchor="b"/>
                </a:tc>
                <a:tc>
                  <a:txBody>
                    <a:bodyPr/>
                    <a:lstStyle/>
                    <a:p>
                      <a:pPr algn="l" fontAlgn="b"/>
                      <a:r>
                        <a:rPr lang="en-US" sz="1400" b="0" i="0" u="none" strike="noStrike" dirty="0" smtClean="0">
                          <a:solidFill>
                            <a:srgbClr val="000000"/>
                          </a:solidFill>
                          <a:effectLst/>
                          <a:latin typeface="Calibri" charset="0"/>
                        </a:rPr>
                        <a:t>Member (RA II)</a:t>
                      </a:r>
                      <a:endParaRPr lang="en-US" sz="1400" b="0" i="0" u="none" strike="noStrike" dirty="0">
                        <a:solidFill>
                          <a:srgbClr val="000000"/>
                        </a:solidFill>
                        <a:effectLst/>
                        <a:latin typeface="Calibri" charset="0"/>
                      </a:endParaRPr>
                    </a:p>
                  </a:txBody>
                  <a:tcPr marL="5700" marR="5700" marT="5700" marB="0" anchor="b"/>
                </a:tc>
                <a:tc>
                  <a:txBody>
                    <a:bodyPr/>
                    <a:lstStyle/>
                    <a:p>
                      <a:pPr algn="l" fontAlgn="b"/>
                      <a:r>
                        <a:rPr lang="en-US" sz="1400" b="0" i="0" u="none" strike="noStrike" dirty="0" smtClean="0">
                          <a:solidFill>
                            <a:srgbClr val="000000"/>
                          </a:solidFill>
                          <a:effectLst/>
                          <a:latin typeface="Calibri" charset="0"/>
                        </a:rPr>
                        <a:t>China</a:t>
                      </a:r>
                      <a:endParaRPr lang="en-US" sz="1400" b="0" i="0" u="none" strike="noStrike" dirty="0">
                        <a:solidFill>
                          <a:srgbClr val="000000"/>
                        </a:solidFill>
                        <a:effectLst/>
                        <a:latin typeface="Calibri" charset="0"/>
                      </a:endParaRPr>
                    </a:p>
                  </a:txBody>
                  <a:tcPr marL="5700" marR="5700" marT="5700" marB="0" anchor="b"/>
                </a:tc>
                <a:extLst>
                  <a:ext uri="{0D108BD9-81ED-4DB2-BD59-A6C34878D82A}">
                    <a16:rowId xmlns:a16="http://schemas.microsoft.com/office/drawing/2014/main" val="3715291136"/>
                  </a:ext>
                </a:extLst>
              </a:tr>
              <a:tr h="213107">
                <a:tc>
                  <a:txBody>
                    <a:bodyPr/>
                    <a:lstStyle/>
                    <a:p>
                      <a:pPr algn="l" fontAlgn="b"/>
                      <a:endParaRPr lang="en-US" sz="1400" b="0" i="0" u="none" strike="noStrike" dirty="0">
                        <a:solidFill>
                          <a:srgbClr val="000000"/>
                        </a:solidFill>
                        <a:effectLst/>
                        <a:latin typeface="Calibri" charset="0"/>
                      </a:endParaRPr>
                    </a:p>
                  </a:txBody>
                  <a:tcPr marL="5700" marR="5700" marT="5700" marB="0" anchor="b"/>
                </a:tc>
                <a:tc>
                  <a:txBody>
                    <a:bodyPr/>
                    <a:lstStyle/>
                    <a:p>
                      <a:pPr algn="l" fontAlgn="b"/>
                      <a:endParaRPr lang="en-US" sz="1400" b="0" i="0" u="none" strike="noStrike" dirty="0">
                        <a:solidFill>
                          <a:srgbClr val="000000"/>
                        </a:solidFill>
                        <a:effectLst/>
                        <a:latin typeface="Calibri" charset="0"/>
                      </a:endParaRPr>
                    </a:p>
                  </a:txBody>
                  <a:tcPr marL="5700" marR="5700" marT="5700" marB="0" anchor="b"/>
                </a:tc>
                <a:tc>
                  <a:txBody>
                    <a:bodyPr/>
                    <a:lstStyle/>
                    <a:p>
                      <a:pPr algn="l" fontAlgn="b"/>
                      <a:endParaRPr lang="en-US" sz="1400" b="0" i="0" u="none" strike="noStrike" dirty="0">
                        <a:solidFill>
                          <a:srgbClr val="000000"/>
                        </a:solidFill>
                        <a:effectLst/>
                        <a:latin typeface="Calibri" charset="0"/>
                      </a:endParaRPr>
                    </a:p>
                  </a:txBody>
                  <a:tcPr marL="5700" marR="5700" marT="5700" marB="0" anchor="b"/>
                </a:tc>
                <a:extLst>
                  <a:ext uri="{0D108BD9-81ED-4DB2-BD59-A6C34878D82A}">
                    <a16:rowId xmlns:a16="http://schemas.microsoft.com/office/drawing/2014/main" val="583837398"/>
                  </a:ext>
                </a:extLst>
              </a:tr>
              <a:tr h="213107">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400" b="1" i="0" u="none" strike="noStrike" dirty="0" smtClean="0">
                          <a:solidFill>
                            <a:srgbClr val="000000"/>
                          </a:solidFill>
                          <a:effectLst/>
                          <a:latin typeface="Calibri" charset="0"/>
                        </a:rPr>
                        <a:t>WMO Secretariat</a:t>
                      </a:r>
                      <a:endParaRPr lang="en-US" sz="1400" b="0" i="0" u="none" strike="noStrike" dirty="0">
                        <a:solidFill>
                          <a:srgbClr val="000000"/>
                        </a:solidFill>
                        <a:effectLst/>
                        <a:latin typeface="Calibri" charset="0"/>
                      </a:endParaRPr>
                    </a:p>
                  </a:txBody>
                  <a:tcPr marL="5700" marR="5700" marT="5700" marB="0" anchor="b">
                    <a:solidFill>
                      <a:srgbClr val="FFC000"/>
                    </a:solidFill>
                  </a:tcPr>
                </a:tc>
                <a:tc>
                  <a:txBody>
                    <a:bodyPr/>
                    <a:lstStyle/>
                    <a:p>
                      <a:pPr algn="l" fontAlgn="b"/>
                      <a:endParaRPr lang="en-US" sz="1400" b="0" i="0" u="none" strike="noStrike" dirty="0">
                        <a:solidFill>
                          <a:srgbClr val="000000"/>
                        </a:solidFill>
                        <a:effectLst/>
                        <a:latin typeface="Calibri" charset="0"/>
                      </a:endParaRPr>
                    </a:p>
                  </a:txBody>
                  <a:tcPr marL="5700" marR="5700" marT="5700" marB="0" anchor="b"/>
                </a:tc>
                <a:tc>
                  <a:txBody>
                    <a:bodyPr/>
                    <a:lstStyle/>
                    <a:p>
                      <a:pPr algn="l" fontAlgn="b"/>
                      <a:endParaRPr lang="en-US" sz="1400" b="0" i="0" u="none" strike="noStrike" dirty="0">
                        <a:solidFill>
                          <a:srgbClr val="000000"/>
                        </a:solidFill>
                        <a:effectLst/>
                        <a:latin typeface="Calibri" charset="0"/>
                      </a:endParaRPr>
                    </a:p>
                  </a:txBody>
                  <a:tcPr marL="5700" marR="5700" marT="5700" marB="0" anchor="b"/>
                </a:tc>
                <a:extLst>
                  <a:ext uri="{0D108BD9-81ED-4DB2-BD59-A6C34878D82A}">
                    <a16:rowId xmlns:a16="http://schemas.microsoft.com/office/drawing/2014/main" val="3832300190"/>
                  </a:ext>
                </a:extLst>
              </a:tr>
              <a:tr h="213107">
                <a:tc>
                  <a:txBody>
                    <a:bodyPr/>
                    <a:lstStyle/>
                    <a:p>
                      <a:pPr algn="l" fontAlgn="b"/>
                      <a:r>
                        <a:rPr lang="en-US" sz="1400" b="0" i="0" u="none" strike="noStrike" dirty="0" err="1" smtClean="0">
                          <a:solidFill>
                            <a:srgbClr val="000000"/>
                          </a:solidFill>
                          <a:effectLst/>
                          <a:latin typeface="Calibri" charset="0"/>
                        </a:rPr>
                        <a:t>Ms</a:t>
                      </a:r>
                      <a:r>
                        <a:rPr lang="en-US" sz="1400" b="0" i="0" u="none" strike="noStrike" dirty="0" smtClean="0">
                          <a:solidFill>
                            <a:srgbClr val="000000"/>
                          </a:solidFill>
                          <a:effectLst/>
                          <a:latin typeface="Calibri" charset="0"/>
                        </a:rPr>
                        <a:t> Anna</a:t>
                      </a:r>
                      <a:r>
                        <a:rPr lang="en-US" sz="1400" b="0" i="0" u="none" strike="noStrike" baseline="0" dirty="0" smtClean="0">
                          <a:solidFill>
                            <a:srgbClr val="000000"/>
                          </a:solidFill>
                          <a:effectLst/>
                          <a:latin typeface="Calibri" charset="0"/>
                        </a:rPr>
                        <a:t> MILAN</a:t>
                      </a:r>
                      <a:endParaRPr lang="en-US" sz="1400" b="0" i="0" u="none" strike="noStrike" dirty="0">
                        <a:solidFill>
                          <a:srgbClr val="000000"/>
                        </a:solidFill>
                        <a:effectLst/>
                        <a:latin typeface="Calibri" charset="0"/>
                      </a:endParaRPr>
                    </a:p>
                  </a:txBody>
                  <a:tcPr marL="5700" marR="5700" marT="5700" marB="0" anchor="b"/>
                </a:tc>
                <a:tc>
                  <a:txBody>
                    <a:bodyPr/>
                    <a:lstStyle/>
                    <a:p>
                      <a:pPr algn="l" fontAlgn="b"/>
                      <a:r>
                        <a:rPr lang="en-US" sz="1400" b="0" i="0" u="none" strike="noStrike" dirty="0" smtClean="0">
                          <a:solidFill>
                            <a:srgbClr val="000000"/>
                          </a:solidFill>
                          <a:effectLst/>
                          <a:latin typeface="Calibri" charset="0"/>
                        </a:rPr>
                        <a:t>WMO Secretariat</a:t>
                      </a:r>
                      <a:endParaRPr lang="en-US" sz="1400" b="0" i="0" u="none" strike="noStrike" dirty="0">
                        <a:solidFill>
                          <a:srgbClr val="000000"/>
                        </a:solidFill>
                        <a:effectLst/>
                        <a:latin typeface="Calibri" charset="0"/>
                      </a:endParaRPr>
                    </a:p>
                  </a:txBody>
                  <a:tcPr marL="5700" marR="5700" marT="5700" marB="0" anchor="b"/>
                </a:tc>
                <a:tc>
                  <a:txBody>
                    <a:bodyPr/>
                    <a:lstStyle/>
                    <a:p>
                      <a:pPr algn="l" fontAlgn="b"/>
                      <a:endParaRPr lang="en-US" sz="1400" b="0" i="0" u="none" strike="noStrike" dirty="0">
                        <a:solidFill>
                          <a:srgbClr val="000000"/>
                        </a:solidFill>
                        <a:effectLst/>
                        <a:latin typeface="Calibri" charset="0"/>
                      </a:endParaRPr>
                    </a:p>
                  </a:txBody>
                  <a:tcPr marL="5700" marR="5700" marT="5700" marB="0" anchor="b"/>
                </a:tc>
                <a:extLst>
                  <a:ext uri="{0D108BD9-81ED-4DB2-BD59-A6C34878D82A}">
                    <a16:rowId xmlns:a16="http://schemas.microsoft.com/office/drawing/2014/main" val="10011"/>
                  </a:ext>
                </a:extLst>
              </a:tr>
              <a:tr h="213107">
                <a:tc>
                  <a:txBody>
                    <a:bodyPr/>
                    <a:lstStyle/>
                    <a:p>
                      <a:pPr algn="l" fontAlgn="b"/>
                      <a:r>
                        <a:rPr lang="en-US" sz="1400" b="0" i="0" u="none" strike="noStrike" dirty="0" err="1" smtClean="0">
                          <a:solidFill>
                            <a:srgbClr val="000000"/>
                          </a:solidFill>
                          <a:effectLst/>
                          <a:latin typeface="Calibri" charset="0"/>
                        </a:rPr>
                        <a:t>Mr</a:t>
                      </a:r>
                      <a:r>
                        <a:rPr lang="en-US" sz="1400" b="0" i="0" u="none" strike="noStrike" baseline="0" dirty="0" smtClean="0">
                          <a:solidFill>
                            <a:srgbClr val="000000"/>
                          </a:solidFill>
                          <a:effectLst/>
                          <a:latin typeface="Calibri" charset="0"/>
                        </a:rPr>
                        <a:t> Enrico FUCILE</a:t>
                      </a:r>
                      <a:endParaRPr lang="en-US" sz="1400" b="0" i="0" u="none" strike="noStrike" dirty="0">
                        <a:solidFill>
                          <a:srgbClr val="000000"/>
                        </a:solidFill>
                        <a:effectLst/>
                        <a:latin typeface="Calibri" charset="0"/>
                      </a:endParaRPr>
                    </a:p>
                  </a:txBody>
                  <a:tcPr marL="5700" marR="5700" marT="5700" marB="0" anchor="b"/>
                </a:tc>
                <a:tc>
                  <a:txBody>
                    <a:bodyPr/>
                    <a:lstStyle/>
                    <a:p>
                      <a:pPr algn="l" fontAlgn="b"/>
                      <a:r>
                        <a:rPr lang="en-US" sz="1400" b="0" i="0" u="none" strike="noStrike" dirty="0" smtClean="0">
                          <a:solidFill>
                            <a:srgbClr val="000000"/>
                          </a:solidFill>
                          <a:effectLst/>
                          <a:latin typeface="Calibri" charset="0"/>
                        </a:rPr>
                        <a:t>WMO Secretariat</a:t>
                      </a:r>
                      <a:endParaRPr lang="en-US" sz="1400" b="0" i="0" u="none" strike="noStrike" dirty="0">
                        <a:solidFill>
                          <a:srgbClr val="000000"/>
                        </a:solidFill>
                        <a:effectLst/>
                        <a:latin typeface="Calibri" charset="0"/>
                      </a:endParaRPr>
                    </a:p>
                  </a:txBody>
                  <a:tcPr marL="5700" marR="5700" marT="5700" marB="0" anchor="b"/>
                </a:tc>
                <a:tc>
                  <a:txBody>
                    <a:bodyPr/>
                    <a:lstStyle/>
                    <a:p>
                      <a:pPr algn="l" fontAlgn="b"/>
                      <a:endParaRPr lang="en-US" sz="1400" b="0" i="0" u="none" strike="noStrike" dirty="0">
                        <a:solidFill>
                          <a:srgbClr val="000000"/>
                        </a:solidFill>
                        <a:effectLst/>
                        <a:latin typeface="Calibri" charset="0"/>
                      </a:endParaRPr>
                    </a:p>
                  </a:txBody>
                  <a:tcPr marL="5700" marR="5700" marT="5700" marB="0" anchor="b"/>
                </a:tc>
                <a:extLst>
                  <a:ext uri="{0D108BD9-81ED-4DB2-BD59-A6C34878D82A}">
                    <a16:rowId xmlns:a16="http://schemas.microsoft.com/office/drawing/2014/main" val="10012"/>
                  </a:ext>
                </a:extLst>
              </a:tr>
            </a:tbl>
          </a:graphicData>
        </a:graphic>
      </p:graphicFrame>
      <p:sp>
        <p:nvSpPr>
          <p:cNvPr id="5" name="テキスト ボックス 5"/>
          <p:cNvSpPr txBox="1"/>
          <p:nvPr/>
        </p:nvSpPr>
        <p:spPr>
          <a:xfrm>
            <a:off x="2194560" y="6152606"/>
            <a:ext cx="6492240" cy="600164"/>
          </a:xfrm>
          <a:prstGeom prst="rect">
            <a:avLst/>
          </a:prstGeom>
          <a:noFill/>
        </p:spPr>
        <p:txBody>
          <a:bodyPr wrap="square" rtlCol="0">
            <a:spAutoFit/>
          </a:bodyPr>
          <a:lstStyle/>
          <a:p>
            <a:r>
              <a:rPr lang="en-US" altLang="ja-JP" sz="1100" dirty="0">
                <a:hlinkClick r:id="rId3"/>
              </a:rPr>
              <a:t>https://community.wmo.int/governance/commission-membership/commission-observation-infrastructures-and-information-systems-infcom/commission-infrastructure-national-representatives/infcom-management-group/standing-committee-information-management-and-technology-sc-imt/et-metadata</a:t>
            </a:r>
            <a:endParaRPr kumimoji="1" lang="ja-JP" altLang="en-US" sz="1100" dirty="0"/>
          </a:p>
        </p:txBody>
      </p:sp>
    </p:spTree>
    <p:extLst>
      <p:ext uri="{BB962C8B-B14F-4D97-AF65-F5344CB8AC3E}">
        <p14:creationId xmlns:p14="http://schemas.microsoft.com/office/powerpoint/2010/main" val="926410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CH" dirty="0" smtClean="0"/>
              <a:t>ET-Metadata </a:t>
            </a:r>
            <a:r>
              <a:rPr lang="fr-CH" dirty="0" err="1" smtClean="0"/>
              <a:t>Task</a:t>
            </a:r>
            <a:r>
              <a:rPr lang="fr-CH" dirty="0" smtClean="0"/>
              <a:t> Teams</a:t>
            </a:r>
            <a:endParaRPr lang="en-US" dirty="0"/>
          </a:p>
        </p:txBody>
      </p:sp>
      <p:graphicFrame>
        <p:nvGraphicFramePr>
          <p:cNvPr id="4" name="Table 3"/>
          <p:cNvGraphicFramePr>
            <a:graphicFrameLocks noGrp="1"/>
          </p:cNvGraphicFramePr>
          <p:nvPr>
            <p:extLst/>
          </p:nvPr>
        </p:nvGraphicFramePr>
        <p:xfrm>
          <a:off x="1270000" y="1417638"/>
          <a:ext cx="6971061" cy="4464522"/>
        </p:xfrm>
        <a:graphic>
          <a:graphicData uri="http://schemas.openxmlformats.org/drawingml/2006/table">
            <a:tbl>
              <a:tblPr bandRow="1">
                <a:tableStyleId>{10A1B5D5-9B99-4C35-A422-299274C87663}</a:tableStyleId>
              </a:tblPr>
              <a:tblGrid>
                <a:gridCol w="3522252">
                  <a:extLst>
                    <a:ext uri="{9D8B030D-6E8A-4147-A177-3AD203B41FA5}">
                      <a16:colId xmlns:a16="http://schemas.microsoft.com/office/drawing/2014/main" val="20000"/>
                    </a:ext>
                  </a:extLst>
                </a:gridCol>
                <a:gridCol w="1302863">
                  <a:extLst>
                    <a:ext uri="{9D8B030D-6E8A-4147-A177-3AD203B41FA5}">
                      <a16:colId xmlns:a16="http://schemas.microsoft.com/office/drawing/2014/main" val="20001"/>
                    </a:ext>
                  </a:extLst>
                </a:gridCol>
                <a:gridCol w="2145946">
                  <a:extLst>
                    <a:ext uri="{9D8B030D-6E8A-4147-A177-3AD203B41FA5}">
                      <a16:colId xmlns:a16="http://schemas.microsoft.com/office/drawing/2014/main" val="20002"/>
                    </a:ext>
                  </a:extLst>
                </a:gridCol>
              </a:tblGrid>
              <a:tr h="302382">
                <a:tc>
                  <a:txBody>
                    <a:bodyPr/>
                    <a:lstStyle/>
                    <a:p>
                      <a:pPr algn="ctr" fontAlgn="b"/>
                      <a:r>
                        <a:rPr lang="en-US" sz="1400" b="1" u="none" strike="noStrike" dirty="0">
                          <a:effectLst/>
                        </a:rPr>
                        <a:t>Name</a:t>
                      </a:r>
                      <a:endParaRPr lang="en-US" sz="1400" b="1" i="1" u="none" strike="noStrike" dirty="0">
                        <a:solidFill>
                          <a:srgbClr val="000000"/>
                        </a:solidFill>
                        <a:effectLst/>
                        <a:latin typeface="Calibri" charset="0"/>
                      </a:endParaRPr>
                    </a:p>
                  </a:txBody>
                  <a:tcPr marL="5700" marR="5700" marT="5700" marB="0" anchor="ctr">
                    <a:solidFill>
                      <a:schemeClr val="accent6">
                        <a:lumMod val="60000"/>
                        <a:lumOff val="40000"/>
                      </a:schemeClr>
                    </a:solidFill>
                  </a:tcPr>
                </a:tc>
                <a:tc>
                  <a:txBody>
                    <a:bodyPr/>
                    <a:lstStyle/>
                    <a:p>
                      <a:pPr algn="ctr" fontAlgn="b"/>
                      <a:r>
                        <a:rPr lang="en-US" sz="1400" b="1" u="none" strike="noStrike" dirty="0">
                          <a:effectLst/>
                        </a:rPr>
                        <a:t>Why / Role</a:t>
                      </a:r>
                      <a:endParaRPr lang="en-US" sz="1400" b="1" i="1" u="none" strike="noStrike" dirty="0">
                        <a:solidFill>
                          <a:srgbClr val="000000"/>
                        </a:solidFill>
                        <a:effectLst/>
                        <a:latin typeface="Calibri" charset="0"/>
                      </a:endParaRPr>
                    </a:p>
                  </a:txBody>
                  <a:tcPr marL="5700" marR="5700" marT="5700" marB="0" anchor="ctr">
                    <a:solidFill>
                      <a:schemeClr val="accent6">
                        <a:lumMod val="60000"/>
                        <a:lumOff val="40000"/>
                      </a:schemeClr>
                    </a:solidFill>
                  </a:tcPr>
                </a:tc>
                <a:tc>
                  <a:txBody>
                    <a:bodyPr/>
                    <a:lstStyle/>
                    <a:p>
                      <a:pPr algn="ctr" fontAlgn="b"/>
                      <a:r>
                        <a:rPr lang="en-US" sz="1400" b="1" u="none" strike="noStrike" dirty="0">
                          <a:effectLst/>
                        </a:rPr>
                        <a:t>Country</a:t>
                      </a:r>
                      <a:endParaRPr lang="en-US" sz="1400" b="1" i="1" u="none" strike="noStrike" dirty="0">
                        <a:solidFill>
                          <a:srgbClr val="000000"/>
                        </a:solidFill>
                        <a:effectLst/>
                        <a:latin typeface="Calibri" charset="0"/>
                      </a:endParaRPr>
                    </a:p>
                  </a:txBody>
                  <a:tcPr marL="5700" marR="5700" marT="5700" marB="0" anchor="ctr">
                    <a:solidFill>
                      <a:schemeClr val="accent6">
                        <a:lumMod val="60000"/>
                        <a:lumOff val="40000"/>
                      </a:schemeClr>
                    </a:solidFill>
                  </a:tcPr>
                </a:tc>
                <a:extLst>
                  <a:ext uri="{0D108BD9-81ED-4DB2-BD59-A6C34878D82A}">
                    <a16:rowId xmlns:a16="http://schemas.microsoft.com/office/drawing/2014/main" val="10000"/>
                  </a:ext>
                </a:extLst>
              </a:tr>
              <a:tr h="213107">
                <a:tc>
                  <a:txBody>
                    <a:bodyPr/>
                    <a:lstStyle/>
                    <a:p>
                      <a:pPr algn="l" fontAlgn="b"/>
                      <a:r>
                        <a:rPr lang="en-US" sz="1400" b="1" i="0" u="none" strike="noStrike" dirty="0" smtClean="0">
                          <a:solidFill>
                            <a:srgbClr val="000000"/>
                          </a:solidFill>
                          <a:effectLst/>
                          <a:latin typeface="Calibri" charset="0"/>
                        </a:rPr>
                        <a:t>Task</a:t>
                      </a:r>
                      <a:r>
                        <a:rPr lang="en-US" sz="1400" b="1" i="0" u="none" strike="noStrike" baseline="0" dirty="0" smtClean="0">
                          <a:solidFill>
                            <a:srgbClr val="000000"/>
                          </a:solidFill>
                          <a:effectLst/>
                          <a:latin typeface="Calibri" charset="0"/>
                        </a:rPr>
                        <a:t> Team on WIS Metadata (TT-WISMD)</a:t>
                      </a:r>
                      <a:endParaRPr lang="en-US" sz="1400" b="1" i="0" u="none" strike="noStrike" dirty="0">
                        <a:solidFill>
                          <a:srgbClr val="000000"/>
                        </a:solidFill>
                        <a:effectLst/>
                        <a:latin typeface="Calibri" charset="0"/>
                      </a:endParaRPr>
                    </a:p>
                  </a:txBody>
                  <a:tcPr marL="5700" marR="5700" marT="5700" marB="0" anchor="b">
                    <a:solidFill>
                      <a:srgbClr val="FFC000"/>
                    </a:solidFill>
                  </a:tcPr>
                </a:tc>
                <a:tc>
                  <a:txBody>
                    <a:bodyPr/>
                    <a:lstStyle/>
                    <a:p>
                      <a:pPr algn="ctr" fontAlgn="b"/>
                      <a:endParaRPr lang="en-US" sz="1400" b="0" i="0" u="none" strike="noStrike" dirty="0">
                        <a:solidFill>
                          <a:srgbClr val="000000"/>
                        </a:solidFill>
                        <a:effectLst/>
                        <a:latin typeface="Calibri" charset="0"/>
                      </a:endParaRPr>
                    </a:p>
                  </a:txBody>
                  <a:tcPr marL="5700" marR="5700" marT="5700" marB="0" anchor="b"/>
                </a:tc>
                <a:tc>
                  <a:txBody>
                    <a:bodyPr/>
                    <a:lstStyle/>
                    <a:p>
                      <a:pPr algn="l" fontAlgn="b"/>
                      <a:endParaRPr lang="en-US" sz="1400" b="0" i="0" u="none" strike="noStrike" dirty="0">
                        <a:solidFill>
                          <a:srgbClr val="000000"/>
                        </a:solidFill>
                        <a:effectLst/>
                        <a:latin typeface="Calibri" charset="0"/>
                      </a:endParaRPr>
                    </a:p>
                  </a:txBody>
                  <a:tcPr marL="5700" marR="5700" marT="5700" marB="0" anchor="b"/>
                </a:tc>
                <a:extLst>
                  <a:ext uri="{0D108BD9-81ED-4DB2-BD59-A6C34878D82A}">
                    <a16:rowId xmlns:a16="http://schemas.microsoft.com/office/drawing/2014/main" val="2219502498"/>
                  </a:ext>
                </a:extLst>
              </a:tr>
              <a:tr h="213107">
                <a:tc>
                  <a:txBody>
                    <a:bodyPr/>
                    <a:lstStyle/>
                    <a:p>
                      <a:pPr algn="l" fontAlgn="b"/>
                      <a:r>
                        <a:rPr lang="en-US" sz="1400" u="none" strike="noStrike" dirty="0" err="1" smtClean="0">
                          <a:effectLst/>
                        </a:rPr>
                        <a:t>Mr</a:t>
                      </a:r>
                      <a:r>
                        <a:rPr lang="en-US" sz="1400" u="none" strike="noStrike" baseline="0" dirty="0" smtClean="0">
                          <a:effectLst/>
                        </a:rPr>
                        <a:t> Tom KRALIDIS</a:t>
                      </a:r>
                      <a:endParaRPr lang="en-US" sz="1400" b="1" i="0" u="none" strike="noStrike" dirty="0">
                        <a:solidFill>
                          <a:srgbClr val="000000"/>
                        </a:solidFill>
                        <a:effectLst/>
                        <a:latin typeface="Calibri" charset="0"/>
                      </a:endParaRPr>
                    </a:p>
                  </a:txBody>
                  <a:tcPr marL="5700" marR="5700" marT="5700" marB="0" anchor="b"/>
                </a:tc>
                <a:tc>
                  <a:txBody>
                    <a:bodyPr/>
                    <a:lstStyle/>
                    <a:p>
                      <a:pPr algn="l" fontAlgn="b"/>
                      <a:r>
                        <a:rPr lang="en-US" sz="1400" u="none" strike="noStrike" dirty="0" smtClean="0">
                          <a:effectLst/>
                        </a:rPr>
                        <a:t>Lead</a:t>
                      </a:r>
                      <a:endParaRPr lang="en-US" sz="1400" b="0" i="0" u="none" strike="noStrike" dirty="0">
                        <a:solidFill>
                          <a:srgbClr val="000000"/>
                        </a:solidFill>
                        <a:effectLst/>
                        <a:latin typeface="Calibri" charset="0"/>
                      </a:endParaRPr>
                    </a:p>
                  </a:txBody>
                  <a:tcPr marL="5700" marR="5700" marT="5700" marB="0" anchor="b"/>
                </a:tc>
                <a:tc>
                  <a:txBody>
                    <a:bodyPr/>
                    <a:lstStyle/>
                    <a:p>
                      <a:pPr algn="l" fontAlgn="b"/>
                      <a:r>
                        <a:rPr lang="en-US" sz="1400" b="0" i="0" u="none" strike="noStrike" dirty="0" smtClean="0">
                          <a:solidFill>
                            <a:schemeClr val="dk1"/>
                          </a:solidFill>
                          <a:effectLst/>
                          <a:latin typeface="+mn-lt"/>
                        </a:rPr>
                        <a:t>Canada</a:t>
                      </a:r>
                      <a:endParaRPr lang="en-US" sz="1400" b="0" i="0" u="none" strike="noStrike" dirty="0">
                        <a:solidFill>
                          <a:srgbClr val="000000"/>
                        </a:solidFill>
                        <a:effectLst/>
                        <a:latin typeface="Calibri" charset="0"/>
                      </a:endParaRPr>
                    </a:p>
                  </a:txBody>
                  <a:tcPr marL="5700" marR="5700" marT="5700" marB="0" anchor="b"/>
                </a:tc>
                <a:extLst>
                  <a:ext uri="{0D108BD9-81ED-4DB2-BD59-A6C34878D82A}">
                    <a16:rowId xmlns:a16="http://schemas.microsoft.com/office/drawing/2014/main" val="10001"/>
                  </a:ext>
                </a:extLst>
              </a:tr>
              <a:tr h="213107">
                <a:tc>
                  <a:txBody>
                    <a:bodyPr/>
                    <a:lstStyle/>
                    <a:p>
                      <a:pPr algn="l" fontAlgn="b"/>
                      <a:r>
                        <a:rPr lang="en-US" sz="1400" u="none" strike="noStrike" dirty="0" err="1" smtClean="0">
                          <a:effectLst/>
                        </a:rPr>
                        <a:t>Mr</a:t>
                      </a:r>
                      <a:r>
                        <a:rPr lang="en-US" sz="1400" u="none" strike="noStrike" dirty="0" smtClean="0">
                          <a:effectLst/>
                        </a:rPr>
                        <a:t> Guillaume</a:t>
                      </a:r>
                      <a:r>
                        <a:rPr lang="en-US" sz="1400" u="none" strike="noStrike" baseline="0" dirty="0" smtClean="0">
                          <a:effectLst/>
                        </a:rPr>
                        <a:t> AUBERT</a:t>
                      </a:r>
                      <a:endParaRPr lang="en-US" sz="1400" b="0" i="0" u="none" strike="noStrike" dirty="0">
                        <a:solidFill>
                          <a:srgbClr val="000000"/>
                        </a:solidFill>
                        <a:effectLst/>
                        <a:latin typeface="Calibri" charset="0"/>
                      </a:endParaRPr>
                    </a:p>
                  </a:txBody>
                  <a:tcPr marL="5700" marR="5700" marT="5700" marB="0" anchor="b"/>
                </a:tc>
                <a:tc>
                  <a:txBody>
                    <a:bodyPr/>
                    <a:lstStyle/>
                    <a:p>
                      <a:pPr algn="l" fontAlgn="b"/>
                      <a:r>
                        <a:rPr lang="en-US" sz="1400" u="none" strike="noStrike" dirty="0" smtClean="0">
                          <a:effectLst/>
                        </a:rPr>
                        <a:t>Member (RA VI)</a:t>
                      </a:r>
                      <a:endParaRPr lang="en-US" sz="1400" b="0" i="0" u="none" strike="noStrike" dirty="0">
                        <a:solidFill>
                          <a:srgbClr val="000000"/>
                        </a:solidFill>
                        <a:effectLst/>
                        <a:latin typeface="Calibri" charset="0"/>
                      </a:endParaRPr>
                    </a:p>
                  </a:txBody>
                  <a:tcPr marL="5700" marR="5700" marT="5700" marB="0" anchor="b"/>
                </a:tc>
                <a:tc>
                  <a:txBody>
                    <a:bodyPr/>
                    <a:lstStyle/>
                    <a:p>
                      <a:pPr algn="l" fontAlgn="b"/>
                      <a:r>
                        <a:rPr lang="en-US" sz="1400" b="0" i="0" u="none" strike="noStrike" dirty="0" smtClean="0">
                          <a:solidFill>
                            <a:schemeClr val="dk1"/>
                          </a:solidFill>
                          <a:effectLst/>
                          <a:latin typeface="+mn-lt"/>
                        </a:rPr>
                        <a:t>EUMETSAT</a:t>
                      </a:r>
                      <a:endParaRPr lang="en-US" sz="1400" b="0" i="0" u="none" strike="noStrike" dirty="0">
                        <a:solidFill>
                          <a:srgbClr val="000000"/>
                        </a:solidFill>
                        <a:effectLst/>
                        <a:latin typeface="Calibri" charset="0"/>
                      </a:endParaRPr>
                    </a:p>
                  </a:txBody>
                  <a:tcPr marL="5700" marR="5700" marT="5700" marB="0" anchor="b"/>
                </a:tc>
                <a:extLst>
                  <a:ext uri="{0D108BD9-81ED-4DB2-BD59-A6C34878D82A}">
                    <a16:rowId xmlns:a16="http://schemas.microsoft.com/office/drawing/2014/main" val="1064137244"/>
                  </a:ext>
                </a:extLst>
              </a:tr>
              <a:tr h="213107">
                <a:tc>
                  <a:txBody>
                    <a:bodyPr/>
                    <a:lstStyle/>
                    <a:p>
                      <a:pPr algn="l" fontAlgn="b"/>
                      <a:r>
                        <a:rPr lang="en-US" sz="1400" b="0" i="0" u="none" strike="noStrike" dirty="0" err="1" smtClean="0">
                          <a:solidFill>
                            <a:srgbClr val="000000"/>
                          </a:solidFill>
                          <a:effectLst/>
                          <a:latin typeface="Calibri" charset="0"/>
                        </a:rPr>
                        <a:t>Ms</a:t>
                      </a:r>
                      <a:r>
                        <a:rPr lang="en-US" sz="1400" b="0" i="0" u="none" strike="noStrike" baseline="0" dirty="0" smtClean="0">
                          <a:solidFill>
                            <a:srgbClr val="000000"/>
                          </a:solidFill>
                          <a:effectLst/>
                          <a:latin typeface="Calibri" charset="0"/>
                        </a:rPr>
                        <a:t> Marta GUTIERREZ</a:t>
                      </a:r>
                      <a:endParaRPr lang="en-US" sz="1400" b="0" i="0" u="none" strike="noStrike" dirty="0">
                        <a:solidFill>
                          <a:srgbClr val="000000"/>
                        </a:solidFill>
                        <a:effectLst/>
                        <a:latin typeface="Calibri" charset="0"/>
                      </a:endParaRPr>
                    </a:p>
                  </a:txBody>
                  <a:tcPr marL="5700" marR="5700" marT="5700" marB="0" anchor="b"/>
                </a:tc>
                <a:tc>
                  <a:txBody>
                    <a:bodyPr/>
                    <a:lstStyle/>
                    <a:p>
                      <a:pPr algn="l" fontAlgn="b"/>
                      <a:r>
                        <a:rPr lang="en-US" sz="1400" b="0" i="0" u="none" strike="noStrike" dirty="0" smtClean="0">
                          <a:solidFill>
                            <a:srgbClr val="000000"/>
                          </a:solidFill>
                          <a:effectLst/>
                          <a:latin typeface="Calibri" charset="0"/>
                        </a:rPr>
                        <a:t>Member (RA VI)</a:t>
                      </a:r>
                      <a:endParaRPr lang="en-US" sz="1400" b="0" i="0" u="none" strike="noStrike" dirty="0">
                        <a:solidFill>
                          <a:srgbClr val="000000"/>
                        </a:solidFill>
                        <a:effectLst/>
                        <a:latin typeface="Calibri" charset="0"/>
                      </a:endParaRPr>
                    </a:p>
                  </a:txBody>
                  <a:tcPr marL="5700" marR="5700" marT="5700" marB="0" anchor="b"/>
                </a:tc>
                <a:tc>
                  <a:txBody>
                    <a:bodyPr/>
                    <a:lstStyle/>
                    <a:p>
                      <a:pPr algn="l" fontAlgn="b"/>
                      <a:r>
                        <a:rPr lang="en-US" sz="1400" b="0" i="0" u="none" strike="noStrike" dirty="0" smtClean="0">
                          <a:solidFill>
                            <a:srgbClr val="000000"/>
                          </a:solidFill>
                          <a:effectLst/>
                          <a:latin typeface="Calibri" charset="0"/>
                        </a:rPr>
                        <a:t>ECMWF</a:t>
                      </a:r>
                      <a:endParaRPr lang="en-US" sz="1400" b="0" i="0" u="none" strike="noStrike" dirty="0">
                        <a:solidFill>
                          <a:srgbClr val="000000"/>
                        </a:solidFill>
                        <a:effectLst/>
                        <a:latin typeface="Calibri" charset="0"/>
                      </a:endParaRPr>
                    </a:p>
                  </a:txBody>
                  <a:tcPr marL="5700" marR="5700" marT="5700" marB="0" anchor="b"/>
                </a:tc>
                <a:extLst>
                  <a:ext uri="{0D108BD9-81ED-4DB2-BD59-A6C34878D82A}">
                    <a16:rowId xmlns:a16="http://schemas.microsoft.com/office/drawing/2014/main" val="2625446179"/>
                  </a:ext>
                </a:extLst>
              </a:tr>
              <a:tr h="213107">
                <a:tc>
                  <a:txBody>
                    <a:bodyPr/>
                    <a:lstStyle/>
                    <a:p>
                      <a:pPr algn="l" fontAlgn="b"/>
                      <a:r>
                        <a:rPr lang="en-US" sz="1400" b="0" i="0" u="none" strike="noStrike" dirty="0" err="1" smtClean="0">
                          <a:solidFill>
                            <a:srgbClr val="000000"/>
                          </a:solidFill>
                          <a:effectLst/>
                          <a:latin typeface="Calibri" charset="0"/>
                        </a:rPr>
                        <a:t>Ms</a:t>
                      </a:r>
                      <a:r>
                        <a:rPr lang="en-US" sz="1400" b="0" i="0" u="none" strike="noStrike" dirty="0" smtClean="0">
                          <a:solidFill>
                            <a:srgbClr val="000000"/>
                          </a:solidFill>
                          <a:effectLst/>
                          <a:latin typeface="Calibri" charset="0"/>
                        </a:rPr>
                        <a:t> </a:t>
                      </a:r>
                      <a:r>
                        <a:rPr lang="en-US" sz="1400" b="0" i="0" u="none" strike="noStrike" dirty="0" err="1" smtClean="0">
                          <a:solidFill>
                            <a:srgbClr val="000000"/>
                          </a:solidFill>
                          <a:effectLst/>
                          <a:latin typeface="Calibri" charset="0"/>
                        </a:rPr>
                        <a:t>Hanane</a:t>
                      </a:r>
                      <a:r>
                        <a:rPr lang="en-US" sz="1400" b="0" i="0" u="none" strike="noStrike" dirty="0" smtClean="0">
                          <a:solidFill>
                            <a:srgbClr val="000000"/>
                          </a:solidFill>
                          <a:effectLst/>
                          <a:latin typeface="Calibri" charset="0"/>
                        </a:rPr>
                        <a:t> KAMIL</a:t>
                      </a:r>
                      <a:endParaRPr lang="en-US" sz="1400" b="0" i="0" u="none" strike="noStrike" dirty="0">
                        <a:solidFill>
                          <a:srgbClr val="000000"/>
                        </a:solidFill>
                        <a:effectLst/>
                        <a:latin typeface="Calibri" charset="0"/>
                      </a:endParaRPr>
                    </a:p>
                  </a:txBody>
                  <a:tcPr marL="5700" marR="5700" marT="5700" marB="0" anchor="b"/>
                </a:tc>
                <a:tc>
                  <a:txBody>
                    <a:bodyPr/>
                    <a:lstStyle/>
                    <a:p>
                      <a:pPr algn="l" fontAlgn="b"/>
                      <a:r>
                        <a:rPr lang="en-US" sz="1400" b="0" i="0" u="none" strike="noStrike" dirty="0" smtClean="0">
                          <a:solidFill>
                            <a:srgbClr val="000000"/>
                          </a:solidFill>
                          <a:effectLst/>
                          <a:latin typeface="Calibri" charset="0"/>
                        </a:rPr>
                        <a:t>Member (RA I)</a:t>
                      </a:r>
                      <a:endParaRPr lang="en-US" sz="1400" b="0" i="0" u="none" strike="noStrike" dirty="0">
                        <a:solidFill>
                          <a:srgbClr val="000000"/>
                        </a:solidFill>
                        <a:effectLst/>
                        <a:latin typeface="Calibri" charset="0"/>
                      </a:endParaRPr>
                    </a:p>
                  </a:txBody>
                  <a:tcPr marL="5700" marR="5700" marT="5700" marB="0" anchor="b"/>
                </a:tc>
                <a:tc>
                  <a:txBody>
                    <a:bodyPr/>
                    <a:lstStyle/>
                    <a:p>
                      <a:pPr algn="l" fontAlgn="b"/>
                      <a:r>
                        <a:rPr lang="en-US" sz="1400" b="0" i="0" u="none" strike="noStrike" dirty="0" smtClean="0">
                          <a:solidFill>
                            <a:srgbClr val="000000"/>
                          </a:solidFill>
                          <a:effectLst/>
                          <a:latin typeface="Calibri" charset="0"/>
                        </a:rPr>
                        <a:t>Morocco</a:t>
                      </a:r>
                      <a:endParaRPr lang="en-US" sz="1400" b="0" i="0" u="none" strike="noStrike" dirty="0">
                        <a:solidFill>
                          <a:srgbClr val="000000"/>
                        </a:solidFill>
                        <a:effectLst/>
                        <a:latin typeface="Calibri" charset="0"/>
                      </a:endParaRPr>
                    </a:p>
                  </a:txBody>
                  <a:tcPr marL="5700" marR="5700" marT="5700" marB="0" anchor="b"/>
                </a:tc>
                <a:extLst>
                  <a:ext uri="{0D108BD9-81ED-4DB2-BD59-A6C34878D82A}">
                    <a16:rowId xmlns:a16="http://schemas.microsoft.com/office/drawing/2014/main" val="244267357"/>
                  </a:ext>
                </a:extLst>
              </a:tr>
              <a:tr h="213107">
                <a:tc>
                  <a:txBody>
                    <a:bodyPr/>
                    <a:lstStyle/>
                    <a:p>
                      <a:pPr algn="l" fontAlgn="b"/>
                      <a:r>
                        <a:rPr lang="en-US" sz="1400" u="none" strike="noStrike" dirty="0" err="1" smtClean="0">
                          <a:effectLst/>
                        </a:rPr>
                        <a:t>Mr</a:t>
                      </a:r>
                      <a:r>
                        <a:rPr lang="en-US" sz="1400" u="none" strike="noStrike" baseline="0" dirty="0" smtClean="0">
                          <a:effectLst/>
                        </a:rPr>
                        <a:t> Jan OSUSKY</a:t>
                      </a:r>
                      <a:endParaRPr lang="en-US" sz="1400" b="0" i="1" u="none" strike="noStrike" dirty="0">
                        <a:solidFill>
                          <a:srgbClr val="000000"/>
                        </a:solidFill>
                        <a:effectLst/>
                        <a:latin typeface="Calibri" charset="0"/>
                      </a:endParaRPr>
                    </a:p>
                  </a:txBody>
                  <a:tcPr marL="5700" marR="5700" marT="5700" marB="0" anchor="b"/>
                </a:tc>
                <a:tc>
                  <a:txBody>
                    <a:bodyPr/>
                    <a:lstStyle/>
                    <a:p>
                      <a:pPr algn="l" fontAlgn="b"/>
                      <a:r>
                        <a:rPr lang="en-US" sz="1400" u="none" strike="noStrike" dirty="0" smtClean="0">
                          <a:effectLst/>
                        </a:rPr>
                        <a:t>Member (RA VI)</a:t>
                      </a:r>
                      <a:endParaRPr lang="en-US" sz="1400" b="0" i="0" u="none" strike="noStrike" dirty="0">
                        <a:solidFill>
                          <a:srgbClr val="000000"/>
                        </a:solidFill>
                        <a:effectLst/>
                        <a:latin typeface="Calibri" charset="0"/>
                      </a:endParaRPr>
                    </a:p>
                  </a:txBody>
                  <a:tcPr marL="5700" marR="5700" marT="5700" marB="0" anchor="b"/>
                </a:tc>
                <a:tc>
                  <a:txBody>
                    <a:bodyPr/>
                    <a:lstStyle/>
                    <a:p>
                      <a:pPr algn="l" fontAlgn="b"/>
                      <a:r>
                        <a:rPr lang="en-US" sz="1400" u="none" strike="noStrike" dirty="0" smtClean="0">
                          <a:effectLst/>
                        </a:rPr>
                        <a:t>HMEI</a:t>
                      </a:r>
                      <a:endParaRPr lang="en-US" sz="1400" b="0" i="0" u="none" strike="noStrike" dirty="0">
                        <a:solidFill>
                          <a:srgbClr val="000000"/>
                        </a:solidFill>
                        <a:effectLst/>
                        <a:latin typeface="Calibri" charset="0"/>
                      </a:endParaRPr>
                    </a:p>
                  </a:txBody>
                  <a:tcPr marL="5700" marR="5700" marT="5700" marB="0" anchor="b"/>
                </a:tc>
                <a:extLst>
                  <a:ext uri="{0D108BD9-81ED-4DB2-BD59-A6C34878D82A}">
                    <a16:rowId xmlns:a16="http://schemas.microsoft.com/office/drawing/2014/main" val="3862032997"/>
                  </a:ext>
                </a:extLst>
              </a:tr>
              <a:tr h="213107">
                <a:tc>
                  <a:txBody>
                    <a:bodyPr/>
                    <a:lstStyle/>
                    <a:p>
                      <a:pPr algn="l" fontAlgn="b"/>
                      <a:r>
                        <a:rPr lang="en-US" sz="1400" b="0" i="0" u="none" strike="noStrike" dirty="0" err="1" smtClean="0">
                          <a:solidFill>
                            <a:srgbClr val="000000"/>
                          </a:solidFill>
                          <a:effectLst/>
                          <a:latin typeface="Calibri" charset="0"/>
                        </a:rPr>
                        <a:t>Ms</a:t>
                      </a:r>
                      <a:r>
                        <a:rPr lang="en-US" sz="1400" b="0" i="0" u="none" strike="noStrike" dirty="0" smtClean="0">
                          <a:solidFill>
                            <a:srgbClr val="000000"/>
                          </a:solidFill>
                          <a:effectLst/>
                          <a:latin typeface="Calibri" charset="0"/>
                        </a:rPr>
                        <a:t> Julia SIELAND</a:t>
                      </a:r>
                      <a:endParaRPr lang="en-US" sz="1400" b="0" i="0" u="none" strike="noStrike" dirty="0">
                        <a:solidFill>
                          <a:srgbClr val="000000"/>
                        </a:solidFill>
                        <a:effectLst/>
                        <a:latin typeface="Calibri" charset="0"/>
                      </a:endParaRPr>
                    </a:p>
                  </a:txBody>
                  <a:tcPr marL="5700" marR="5700" marT="5700" marB="0" anchor="b"/>
                </a:tc>
                <a:tc>
                  <a:txBody>
                    <a:bodyPr/>
                    <a:lstStyle/>
                    <a:p>
                      <a:pPr algn="l" fontAlgn="b"/>
                      <a:r>
                        <a:rPr lang="en-US" sz="1400" b="0" i="0" u="none" strike="noStrike" dirty="0" smtClean="0">
                          <a:solidFill>
                            <a:srgbClr val="000000"/>
                          </a:solidFill>
                          <a:effectLst/>
                          <a:latin typeface="Calibri" charset="0"/>
                        </a:rPr>
                        <a:t>Member (RA VI)</a:t>
                      </a:r>
                      <a:endParaRPr lang="en-US" sz="1400" b="0" i="0" u="none" strike="noStrike" dirty="0">
                        <a:solidFill>
                          <a:srgbClr val="000000"/>
                        </a:solidFill>
                        <a:effectLst/>
                        <a:latin typeface="Calibri" charset="0"/>
                      </a:endParaRPr>
                    </a:p>
                  </a:txBody>
                  <a:tcPr marL="5700" marR="5700" marT="5700" marB="0" anchor="b"/>
                </a:tc>
                <a:tc>
                  <a:txBody>
                    <a:bodyPr/>
                    <a:lstStyle/>
                    <a:p>
                      <a:pPr algn="l" fontAlgn="b"/>
                      <a:r>
                        <a:rPr lang="en-US" sz="1400" b="0" i="0" u="none" strike="noStrike" dirty="0" smtClean="0">
                          <a:solidFill>
                            <a:srgbClr val="000000"/>
                          </a:solidFill>
                          <a:effectLst/>
                          <a:latin typeface="Calibri" charset="0"/>
                        </a:rPr>
                        <a:t>Germany</a:t>
                      </a:r>
                      <a:endParaRPr lang="en-US" sz="1400" b="0" i="0" u="none" strike="noStrike" dirty="0">
                        <a:solidFill>
                          <a:srgbClr val="000000"/>
                        </a:solidFill>
                        <a:effectLst/>
                        <a:latin typeface="Calibri" charset="0"/>
                      </a:endParaRPr>
                    </a:p>
                  </a:txBody>
                  <a:tcPr marL="5700" marR="5700" marT="5700" marB="0" anchor="b"/>
                </a:tc>
                <a:extLst>
                  <a:ext uri="{0D108BD9-81ED-4DB2-BD59-A6C34878D82A}">
                    <a16:rowId xmlns:a16="http://schemas.microsoft.com/office/drawing/2014/main" val="3848137434"/>
                  </a:ext>
                </a:extLst>
              </a:tr>
              <a:tr h="213107">
                <a:tc>
                  <a:txBody>
                    <a:bodyPr/>
                    <a:lstStyle/>
                    <a:p>
                      <a:pPr algn="l" fontAlgn="b"/>
                      <a:endParaRPr lang="en-US" sz="1400" b="0" i="0" u="none" strike="noStrike" dirty="0">
                        <a:solidFill>
                          <a:srgbClr val="000000"/>
                        </a:solidFill>
                        <a:effectLst/>
                        <a:latin typeface="Calibri" charset="0"/>
                      </a:endParaRPr>
                    </a:p>
                  </a:txBody>
                  <a:tcPr marL="5700" marR="5700" marT="5700" marB="0" anchor="b"/>
                </a:tc>
                <a:tc>
                  <a:txBody>
                    <a:bodyPr/>
                    <a:lstStyle/>
                    <a:p>
                      <a:pPr algn="l" fontAlgn="b"/>
                      <a:endParaRPr lang="en-US" sz="1400" b="0" i="0" u="none" strike="noStrike" dirty="0">
                        <a:solidFill>
                          <a:srgbClr val="000000"/>
                        </a:solidFill>
                        <a:effectLst/>
                        <a:latin typeface="Calibri" charset="0"/>
                      </a:endParaRPr>
                    </a:p>
                  </a:txBody>
                  <a:tcPr marL="5700" marR="5700" marT="5700" marB="0" anchor="b"/>
                </a:tc>
                <a:tc>
                  <a:txBody>
                    <a:bodyPr/>
                    <a:lstStyle/>
                    <a:p>
                      <a:pPr algn="l" fontAlgn="b"/>
                      <a:endParaRPr lang="en-US" sz="1400" b="0" i="0" u="none" strike="noStrike" dirty="0">
                        <a:solidFill>
                          <a:srgbClr val="000000"/>
                        </a:solidFill>
                        <a:effectLst/>
                        <a:latin typeface="Calibri" charset="0"/>
                      </a:endParaRPr>
                    </a:p>
                  </a:txBody>
                  <a:tcPr marL="5700" marR="5700" marT="5700" marB="0" anchor="b"/>
                </a:tc>
                <a:extLst>
                  <a:ext uri="{0D108BD9-81ED-4DB2-BD59-A6C34878D82A}">
                    <a16:rowId xmlns:a16="http://schemas.microsoft.com/office/drawing/2014/main" val="1848052426"/>
                  </a:ext>
                </a:extLst>
              </a:tr>
              <a:tr h="213107">
                <a:tc>
                  <a:txBody>
                    <a:bodyPr/>
                    <a:lstStyle/>
                    <a:p>
                      <a:pPr algn="l" fontAlgn="b"/>
                      <a:endParaRPr lang="en-US" sz="1400" b="0" i="0" u="none" strike="noStrike" dirty="0">
                        <a:solidFill>
                          <a:srgbClr val="000000"/>
                        </a:solidFill>
                        <a:effectLst/>
                        <a:latin typeface="Calibri" charset="0"/>
                      </a:endParaRPr>
                    </a:p>
                  </a:txBody>
                  <a:tcPr marL="5700" marR="5700" marT="5700" marB="0" anchor="b"/>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endParaRPr lang="en-US" sz="1400" u="none" strike="noStrike" dirty="0" smtClean="0">
                        <a:effectLst/>
                      </a:endParaRPr>
                    </a:p>
                  </a:txBody>
                  <a:tcPr marL="5700" marR="5700" marT="5700" marB="0" anchor="b"/>
                </a:tc>
                <a:tc>
                  <a:txBody>
                    <a:bodyPr/>
                    <a:lstStyle/>
                    <a:p>
                      <a:pPr algn="l" fontAlgn="b"/>
                      <a:endParaRPr lang="en-US" sz="1400" b="0" i="0" u="none" strike="noStrike" dirty="0">
                        <a:solidFill>
                          <a:srgbClr val="000000"/>
                        </a:solidFill>
                        <a:effectLst/>
                        <a:latin typeface="Calibri" charset="0"/>
                      </a:endParaRPr>
                    </a:p>
                  </a:txBody>
                  <a:tcPr marL="5700" marR="5700" marT="5700" marB="0" anchor="b"/>
                </a:tc>
                <a:extLst>
                  <a:ext uri="{0D108BD9-81ED-4DB2-BD59-A6C34878D82A}">
                    <a16:rowId xmlns:a16="http://schemas.microsoft.com/office/drawing/2014/main" val="614229762"/>
                  </a:ext>
                </a:extLst>
              </a:tr>
              <a:tr h="213107">
                <a:tc>
                  <a:txBody>
                    <a:bodyPr/>
                    <a:lstStyle/>
                    <a:p>
                      <a:pPr algn="l" fontAlgn="b"/>
                      <a:r>
                        <a:rPr lang="en-US" sz="1400" b="1" i="0" u="none" strike="noStrike" dirty="0" smtClean="0">
                          <a:solidFill>
                            <a:srgbClr val="000000"/>
                          </a:solidFill>
                          <a:effectLst/>
                          <a:latin typeface="Calibri" charset="0"/>
                        </a:rPr>
                        <a:t>Task Team on WIGOS</a:t>
                      </a:r>
                      <a:r>
                        <a:rPr lang="en-US" sz="1400" b="1" i="0" u="none" strike="noStrike" baseline="0" dirty="0" smtClean="0">
                          <a:solidFill>
                            <a:srgbClr val="000000"/>
                          </a:solidFill>
                          <a:effectLst/>
                          <a:latin typeface="Calibri" charset="0"/>
                        </a:rPr>
                        <a:t> Metadata (TT-WIGOSMD)</a:t>
                      </a:r>
                      <a:endParaRPr lang="en-US" sz="1400" b="1" i="0" u="none" strike="noStrike" dirty="0">
                        <a:solidFill>
                          <a:srgbClr val="000000"/>
                        </a:solidFill>
                        <a:effectLst/>
                        <a:latin typeface="Calibri" charset="0"/>
                      </a:endParaRPr>
                    </a:p>
                  </a:txBody>
                  <a:tcPr marL="5700" marR="5700" marT="5700" marB="0" anchor="b">
                    <a:solidFill>
                      <a:srgbClr val="FFC000"/>
                    </a:solidFill>
                  </a:tcP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endParaRPr lang="en-US" sz="1400" u="none" strike="noStrike" dirty="0" smtClean="0">
                        <a:effectLst/>
                      </a:endParaRPr>
                    </a:p>
                  </a:txBody>
                  <a:tcPr marL="5700" marR="5700" marT="5700" marB="0" anchor="b"/>
                </a:tc>
                <a:tc>
                  <a:txBody>
                    <a:bodyPr/>
                    <a:lstStyle/>
                    <a:p>
                      <a:pPr algn="l" fontAlgn="b"/>
                      <a:endParaRPr lang="en-US" sz="1400" b="0" i="0" u="none" strike="noStrike" dirty="0">
                        <a:solidFill>
                          <a:srgbClr val="000000"/>
                        </a:solidFill>
                        <a:effectLst/>
                        <a:latin typeface="Calibri" charset="0"/>
                      </a:endParaRPr>
                    </a:p>
                  </a:txBody>
                  <a:tcPr marL="5700" marR="5700" marT="5700" marB="0" anchor="b"/>
                </a:tc>
                <a:extLst>
                  <a:ext uri="{0D108BD9-81ED-4DB2-BD59-A6C34878D82A}">
                    <a16:rowId xmlns:a16="http://schemas.microsoft.com/office/drawing/2014/main" val="3593383905"/>
                  </a:ext>
                </a:extLst>
              </a:tr>
              <a:tr h="213107">
                <a:tc>
                  <a:txBody>
                    <a:bodyPr/>
                    <a:lstStyle/>
                    <a:p>
                      <a:pPr algn="l" fontAlgn="b"/>
                      <a:r>
                        <a:rPr lang="en-US" sz="1400" u="none" strike="noStrike" dirty="0" err="1" smtClean="0">
                          <a:effectLst/>
                        </a:rPr>
                        <a:t>Mr</a:t>
                      </a:r>
                      <a:r>
                        <a:rPr lang="en-US" sz="1400" u="none" strike="noStrike" dirty="0" smtClean="0">
                          <a:effectLst/>
                        </a:rPr>
                        <a:t> Jörg KLAUSEN</a:t>
                      </a:r>
                      <a:endParaRPr lang="en-US" sz="1400" b="1" i="0" u="none" strike="noStrike" dirty="0">
                        <a:solidFill>
                          <a:srgbClr val="000000"/>
                        </a:solidFill>
                        <a:effectLst/>
                        <a:latin typeface="Calibri" charset="0"/>
                      </a:endParaRPr>
                    </a:p>
                  </a:txBody>
                  <a:tcPr marL="5700" marR="5700" marT="5700" marB="0" anchor="b"/>
                </a:tc>
                <a:tc>
                  <a:txBody>
                    <a:bodyPr/>
                    <a:lstStyle/>
                    <a:p>
                      <a:pPr algn="l" fontAlgn="b"/>
                      <a:r>
                        <a:rPr lang="en-US" sz="1400" u="none" strike="noStrike" dirty="0" smtClean="0">
                          <a:effectLst/>
                        </a:rPr>
                        <a:t>Lead</a:t>
                      </a:r>
                      <a:endParaRPr lang="en-US" sz="1400" b="0" i="0" u="none" strike="noStrike" dirty="0">
                        <a:solidFill>
                          <a:srgbClr val="000000"/>
                        </a:solidFill>
                        <a:effectLst/>
                        <a:latin typeface="Calibri" charset="0"/>
                      </a:endParaRPr>
                    </a:p>
                  </a:txBody>
                  <a:tcPr marL="5700" marR="5700" marT="5700" marB="0" anchor="b"/>
                </a:tc>
                <a:tc>
                  <a:txBody>
                    <a:bodyPr/>
                    <a:lstStyle/>
                    <a:p>
                      <a:pPr algn="l" fontAlgn="b"/>
                      <a:r>
                        <a:rPr lang="en-US" sz="1400" u="none" strike="noStrike" dirty="0" smtClean="0">
                          <a:effectLst/>
                        </a:rPr>
                        <a:t>Switzerland</a:t>
                      </a:r>
                      <a:endParaRPr lang="en-US" sz="1400" b="0" i="0" u="none" strike="noStrike" dirty="0">
                        <a:solidFill>
                          <a:srgbClr val="000000"/>
                        </a:solidFill>
                        <a:effectLst/>
                        <a:latin typeface="Calibri" charset="0"/>
                      </a:endParaRPr>
                    </a:p>
                  </a:txBody>
                  <a:tcPr marL="5700" marR="5700" marT="5700" marB="0" anchor="b"/>
                </a:tc>
                <a:extLst>
                  <a:ext uri="{0D108BD9-81ED-4DB2-BD59-A6C34878D82A}">
                    <a16:rowId xmlns:a16="http://schemas.microsoft.com/office/drawing/2014/main" val="1245320082"/>
                  </a:ext>
                </a:extLst>
              </a:tr>
              <a:tr h="213107">
                <a:tc>
                  <a:txBody>
                    <a:bodyPr/>
                    <a:lstStyle/>
                    <a:p>
                      <a:pPr algn="l" fontAlgn="b"/>
                      <a:r>
                        <a:rPr lang="en-US" sz="1400" u="none" strike="noStrike" dirty="0" err="1" smtClean="0">
                          <a:effectLst/>
                        </a:rPr>
                        <a:t>Mr</a:t>
                      </a:r>
                      <a:r>
                        <a:rPr lang="en-US" sz="1400" u="none" strike="noStrike" dirty="0" smtClean="0">
                          <a:effectLst/>
                        </a:rPr>
                        <a:t> Gao CHEN</a:t>
                      </a:r>
                      <a:endParaRPr lang="en-US" sz="1400" b="1" i="0" u="none" strike="noStrike" dirty="0">
                        <a:solidFill>
                          <a:srgbClr val="000000"/>
                        </a:solidFill>
                        <a:effectLst/>
                        <a:latin typeface="Calibri" charset="0"/>
                      </a:endParaRPr>
                    </a:p>
                  </a:txBody>
                  <a:tcPr marL="5700" marR="5700" marT="5700" marB="0" anchor="b"/>
                </a:tc>
                <a:tc>
                  <a:txBody>
                    <a:bodyPr/>
                    <a:lstStyle/>
                    <a:p>
                      <a:pPr algn="l" fontAlgn="b"/>
                      <a:r>
                        <a:rPr lang="en-US" sz="1400" u="none" strike="noStrike" dirty="0" smtClean="0">
                          <a:effectLst/>
                        </a:rPr>
                        <a:t>Member (RA IV)</a:t>
                      </a:r>
                      <a:endParaRPr lang="en-US" sz="1400" b="0" i="0" u="none" strike="noStrike" dirty="0">
                        <a:solidFill>
                          <a:srgbClr val="000000"/>
                        </a:solidFill>
                        <a:effectLst/>
                        <a:latin typeface="Calibri" charset="0"/>
                      </a:endParaRPr>
                    </a:p>
                  </a:txBody>
                  <a:tcPr marL="5700" marR="5700" marT="5700" marB="0" anchor="b"/>
                </a:tc>
                <a:tc>
                  <a:txBody>
                    <a:bodyPr/>
                    <a:lstStyle/>
                    <a:p>
                      <a:pPr algn="l" fontAlgn="b"/>
                      <a:r>
                        <a:rPr lang="en-US" sz="1400" u="none" strike="noStrike" dirty="0" smtClean="0">
                          <a:effectLst/>
                        </a:rPr>
                        <a:t>USA</a:t>
                      </a:r>
                      <a:endParaRPr lang="en-US" sz="1400" b="0" i="0" u="none" strike="noStrike" dirty="0">
                        <a:solidFill>
                          <a:srgbClr val="000000"/>
                        </a:solidFill>
                        <a:effectLst/>
                        <a:latin typeface="Calibri" charset="0"/>
                      </a:endParaRPr>
                    </a:p>
                  </a:txBody>
                  <a:tcPr marL="5700" marR="5700" marT="5700" marB="0" anchor="b"/>
                </a:tc>
                <a:extLst>
                  <a:ext uri="{0D108BD9-81ED-4DB2-BD59-A6C34878D82A}">
                    <a16:rowId xmlns:a16="http://schemas.microsoft.com/office/drawing/2014/main" val="3431109812"/>
                  </a:ext>
                </a:extLst>
              </a:tr>
              <a:tr h="213107">
                <a:tc>
                  <a:txBody>
                    <a:bodyPr/>
                    <a:lstStyle/>
                    <a:p>
                      <a:pPr algn="l" fontAlgn="b"/>
                      <a:r>
                        <a:rPr lang="en-US" sz="1400" b="0" i="0" u="none" strike="noStrike" dirty="0" err="1" smtClean="0">
                          <a:solidFill>
                            <a:srgbClr val="000000"/>
                          </a:solidFill>
                          <a:effectLst/>
                          <a:latin typeface="Calibri" charset="0"/>
                        </a:rPr>
                        <a:t>Ms</a:t>
                      </a:r>
                      <a:r>
                        <a:rPr lang="en-US" sz="1400" b="0" i="0" u="none" strike="noStrike" dirty="0" smtClean="0">
                          <a:solidFill>
                            <a:srgbClr val="000000"/>
                          </a:solidFill>
                          <a:effectLst/>
                          <a:latin typeface="Calibri" charset="0"/>
                        </a:rPr>
                        <a:t> Lara</a:t>
                      </a:r>
                      <a:r>
                        <a:rPr lang="en-US" sz="1400" b="0" i="0" u="none" strike="noStrike" baseline="0" dirty="0" smtClean="0">
                          <a:solidFill>
                            <a:srgbClr val="000000"/>
                          </a:solidFill>
                          <a:effectLst/>
                          <a:latin typeface="Calibri" charset="0"/>
                        </a:rPr>
                        <a:t> FERRIGHI</a:t>
                      </a:r>
                      <a:endParaRPr lang="en-US" sz="1400" b="0" i="0" u="none" strike="noStrike" dirty="0">
                        <a:solidFill>
                          <a:srgbClr val="000000"/>
                        </a:solidFill>
                        <a:effectLst/>
                        <a:latin typeface="Calibri" charset="0"/>
                      </a:endParaRPr>
                    </a:p>
                  </a:txBody>
                  <a:tcPr marL="5700" marR="5700" marT="5700" marB="0" anchor="b"/>
                </a:tc>
                <a:tc>
                  <a:txBody>
                    <a:bodyPr/>
                    <a:lstStyle/>
                    <a:p>
                      <a:pPr algn="l" fontAlgn="b"/>
                      <a:r>
                        <a:rPr lang="en-US" sz="1400" b="0" i="0" u="none" strike="noStrike" dirty="0" smtClean="0">
                          <a:solidFill>
                            <a:srgbClr val="000000"/>
                          </a:solidFill>
                          <a:effectLst/>
                          <a:latin typeface="Calibri" charset="0"/>
                        </a:rPr>
                        <a:t>Member (RA VI)</a:t>
                      </a:r>
                      <a:endParaRPr lang="en-US" sz="1400" b="0" i="0" u="none" strike="noStrike" dirty="0">
                        <a:solidFill>
                          <a:srgbClr val="000000"/>
                        </a:solidFill>
                        <a:effectLst/>
                        <a:latin typeface="Calibri" charset="0"/>
                      </a:endParaRPr>
                    </a:p>
                  </a:txBody>
                  <a:tcPr marL="5700" marR="5700" marT="5700" marB="0" anchor="b"/>
                </a:tc>
                <a:tc>
                  <a:txBody>
                    <a:bodyPr/>
                    <a:lstStyle/>
                    <a:p>
                      <a:pPr algn="l" fontAlgn="b"/>
                      <a:r>
                        <a:rPr lang="en-US" sz="1400" b="0" i="0" u="none" strike="noStrike" dirty="0" smtClean="0">
                          <a:solidFill>
                            <a:srgbClr val="000000"/>
                          </a:solidFill>
                          <a:effectLst/>
                          <a:latin typeface="Calibri" charset="0"/>
                        </a:rPr>
                        <a:t>Norway</a:t>
                      </a:r>
                      <a:endParaRPr lang="en-US" sz="1400" b="0" i="0" u="none" strike="noStrike" dirty="0">
                        <a:solidFill>
                          <a:srgbClr val="000000"/>
                        </a:solidFill>
                        <a:effectLst/>
                        <a:latin typeface="Calibri" charset="0"/>
                      </a:endParaRPr>
                    </a:p>
                  </a:txBody>
                  <a:tcPr marL="5700" marR="5700" marT="5700" marB="0" anchor="b"/>
                </a:tc>
                <a:extLst>
                  <a:ext uri="{0D108BD9-81ED-4DB2-BD59-A6C34878D82A}">
                    <a16:rowId xmlns:a16="http://schemas.microsoft.com/office/drawing/2014/main" val="590927668"/>
                  </a:ext>
                </a:extLst>
              </a:tr>
              <a:tr h="213107">
                <a:tc>
                  <a:txBody>
                    <a:bodyPr/>
                    <a:lstStyle/>
                    <a:p>
                      <a:pPr algn="l" fontAlgn="b"/>
                      <a:r>
                        <a:rPr lang="en-US" sz="1400" b="0" i="0" u="none" strike="noStrike" dirty="0" err="1" smtClean="0">
                          <a:solidFill>
                            <a:srgbClr val="000000"/>
                          </a:solidFill>
                          <a:effectLst/>
                          <a:latin typeface="Calibri" charset="0"/>
                        </a:rPr>
                        <a:t>Mr</a:t>
                      </a:r>
                      <a:r>
                        <a:rPr lang="en-US" sz="1400" b="0" i="0" u="none" strike="noStrike" dirty="0" smtClean="0">
                          <a:solidFill>
                            <a:srgbClr val="000000"/>
                          </a:solidFill>
                          <a:effectLst/>
                          <a:latin typeface="Calibri" charset="0"/>
                        </a:rPr>
                        <a:t> Rainer</a:t>
                      </a:r>
                      <a:r>
                        <a:rPr lang="en-US" sz="1400" b="0" i="0" u="none" strike="noStrike" baseline="0" dirty="0" smtClean="0">
                          <a:solidFill>
                            <a:srgbClr val="000000"/>
                          </a:solidFill>
                          <a:effectLst/>
                          <a:latin typeface="Calibri" charset="0"/>
                        </a:rPr>
                        <a:t> MAERZ</a:t>
                      </a:r>
                      <a:endParaRPr lang="en-US" sz="1400" b="0" i="0" u="none" strike="noStrike" dirty="0">
                        <a:solidFill>
                          <a:srgbClr val="000000"/>
                        </a:solidFill>
                        <a:effectLst/>
                        <a:latin typeface="Calibri" charset="0"/>
                      </a:endParaRPr>
                    </a:p>
                  </a:txBody>
                  <a:tcPr marL="5700" marR="5700" marT="5700" marB="0" anchor="b"/>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400" u="none" strike="noStrike" dirty="0" smtClean="0">
                          <a:effectLst/>
                        </a:rPr>
                        <a:t>Member (RA VI)</a:t>
                      </a:r>
                    </a:p>
                  </a:txBody>
                  <a:tcPr marL="5700" marR="5700" marT="5700" marB="0" anchor="b"/>
                </a:tc>
                <a:tc>
                  <a:txBody>
                    <a:bodyPr/>
                    <a:lstStyle/>
                    <a:p>
                      <a:pPr algn="l" fontAlgn="b"/>
                      <a:r>
                        <a:rPr lang="en-US" sz="1400" b="0" i="0" u="none" strike="noStrike" dirty="0" smtClean="0">
                          <a:solidFill>
                            <a:srgbClr val="000000"/>
                          </a:solidFill>
                          <a:effectLst/>
                          <a:latin typeface="Calibri" charset="0"/>
                        </a:rPr>
                        <a:t>Germany</a:t>
                      </a:r>
                      <a:endParaRPr lang="en-US" sz="1400" b="0" i="0" u="none" strike="noStrike" dirty="0">
                        <a:solidFill>
                          <a:srgbClr val="000000"/>
                        </a:solidFill>
                        <a:effectLst/>
                        <a:latin typeface="Calibri" charset="0"/>
                      </a:endParaRPr>
                    </a:p>
                  </a:txBody>
                  <a:tcPr marL="5700" marR="5700" marT="5700" marB="0" anchor="b"/>
                </a:tc>
                <a:extLst>
                  <a:ext uri="{0D108BD9-81ED-4DB2-BD59-A6C34878D82A}">
                    <a16:rowId xmlns:a16="http://schemas.microsoft.com/office/drawing/2014/main" val="1015560743"/>
                  </a:ext>
                </a:extLst>
              </a:tr>
              <a:tr h="213107">
                <a:tc>
                  <a:txBody>
                    <a:bodyPr/>
                    <a:lstStyle/>
                    <a:p>
                      <a:pPr algn="l" fontAlgn="b"/>
                      <a:r>
                        <a:rPr lang="en-US" sz="1400" b="0" i="0" u="none" strike="noStrike" dirty="0" err="1" smtClean="0">
                          <a:solidFill>
                            <a:srgbClr val="000000"/>
                          </a:solidFill>
                          <a:effectLst/>
                          <a:latin typeface="Calibri" charset="0"/>
                        </a:rPr>
                        <a:t>Ms</a:t>
                      </a:r>
                      <a:r>
                        <a:rPr lang="en-US" sz="1400" b="0" i="0" u="none" strike="noStrike" dirty="0" smtClean="0">
                          <a:solidFill>
                            <a:srgbClr val="000000"/>
                          </a:solidFill>
                          <a:effectLst/>
                          <a:latin typeface="Calibri" charset="0"/>
                        </a:rPr>
                        <a:t> Wang</a:t>
                      </a:r>
                      <a:r>
                        <a:rPr lang="en-US" sz="1400" b="0" i="0" u="none" strike="noStrike" baseline="0" dirty="0" smtClean="0">
                          <a:solidFill>
                            <a:srgbClr val="000000"/>
                          </a:solidFill>
                          <a:effectLst/>
                          <a:latin typeface="Calibri" charset="0"/>
                        </a:rPr>
                        <a:t> YING</a:t>
                      </a:r>
                      <a:endParaRPr lang="en-US" sz="1400" b="0" i="0" u="none" strike="noStrike" dirty="0">
                        <a:solidFill>
                          <a:srgbClr val="000000"/>
                        </a:solidFill>
                        <a:effectLst/>
                        <a:latin typeface="Calibri" charset="0"/>
                      </a:endParaRPr>
                    </a:p>
                  </a:txBody>
                  <a:tcPr marL="5700" marR="5700" marT="5700" marB="0" anchor="b"/>
                </a:tc>
                <a:tc>
                  <a:txBody>
                    <a:bodyPr/>
                    <a:lstStyle/>
                    <a:p>
                      <a:pPr algn="l" fontAlgn="b"/>
                      <a:r>
                        <a:rPr lang="en-US" sz="1400" b="0" i="0" u="none" strike="noStrike" dirty="0" smtClean="0">
                          <a:solidFill>
                            <a:srgbClr val="000000"/>
                          </a:solidFill>
                          <a:effectLst/>
                          <a:latin typeface="Calibri" charset="0"/>
                        </a:rPr>
                        <a:t>Member (RA II)</a:t>
                      </a:r>
                      <a:endParaRPr lang="en-US" sz="1400" b="0" i="0" u="none" strike="noStrike" dirty="0">
                        <a:solidFill>
                          <a:srgbClr val="000000"/>
                        </a:solidFill>
                        <a:effectLst/>
                        <a:latin typeface="Calibri" charset="0"/>
                      </a:endParaRPr>
                    </a:p>
                  </a:txBody>
                  <a:tcPr marL="5700" marR="5700" marT="5700" marB="0" anchor="b"/>
                </a:tc>
                <a:tc>
                  <a:txBody>
                    <a:bodyPr/>
                    <a:lstStyle/>
                    <a:p>
                      <a:pPr algn="l" fontAlgn="b"/>
                      <a:r>
                        <a:rPr lang="en-US" sz="1400" b="0" i="0" u="none" strike="noStrike" dirty="0" smtClean="0">
                          <a:solidFill>
                            <a:srgbClr val="000000"/>
                          </a:solidFill>
                          <a:effectLst/>
                          <a:latin typeface="Calibri" charset="0"/>
                        </a:rPr>
                        <a:t>China</a:t>
                      </a:r>
                      <a:endParaRPr lang="en-US" sz="1400" b="0" i="0" u="none" strike="noStrike" dirty="0">
                        <a:solidFill>
                          <a:srgbClr val="000000"/>
                        </a:solidFill>
                        <a:effectLst/>
                        <a:latin typeface="Calibri" charset="0"/>
                      </a:endParaRPr>
                    </a:p>
                  </a:txBody>
                  <a:tcPr marL="5700" marR="5700" marT="5700" marB="0" anchor="b"/>
                </a:tc>
                <a:extLst>
                  <a:ext uri="{0D108BD9-81ED-4DB2-BD59-A6C34878D82A}">
                    <a16:rowId xmlns:a16="http://schemas.microsoft.com/office/drawing/2014/main" val="1973237054"/>
                  </a:ext>
                </a:extLst>
              </a:tr>
              <a:tr h="213107">
                <a:tc>
                  <a:txBody>
                    <a:bodyPr/>
                    <a:lstStyle/>
                    <a:p>
                      <a:pPr algn="l" fontAlgn="b"/>
                      <a:endParaRPr lang="en-US" sz="1400" b="0" i="0" u="none" strike="noStrike" dirty="0">
                        <a:solidFill>
                          <a:srgbClr val="000000"/>
                        </a:solidFill>
                        <a:effectLst/>
                        <a:latin typeface="Calibri" charset="0"/>
                      </a:endParaRPr>
                    </a:p>
                  </a:txBody>
                  <a:tcPr marL="5700" marR="5700" marT="5700" marB="0" anchor="b"/>
                </a:tc>
                <a:tc>
                  <a:txBody>
                    <a:bodyPr/>
                    <a:lstStyle/>
                    <a:p>
                      <a:pPr algn="l" fontAlgn="b"/>
                      <a:endParaRPr lang="en-US" sz="1400" b="0" i="0" u="none" strike="noStrike" dirty="0">
                        <a:solidFill>
                          <a:srgbClr val="000000"/>
                        </a:solidFill>
                        <a:effectLst/>
                        <a:latin typeface="Calibri" charset="0"/>
                      </a:endParaRPr>
                    </a:p>
                  </a:txBody>
                  <a:tcPr marL="5700" marR="5700" marT="5700" marB="0" anchor="b"/>
                </a:tc>
                <a:tc>
                  <a:txBody>
                    <a:bodyPr/>
                    <a:lstStyle/>
                    <a:p>
                      <a:pPr algn="l" fontAlgn="b"/>
                      <a:endParaRPr lang="en-US" sz="1400" b="0" i="0" u="none" strike="noStrike" dirty="0">
                        <a:solidFill>
                          <a:srgbClr val="000000"/>
                        </a:solidFill>
                        <a:effectLst/>
                        <a:latin typeface="Calibri" charset="0"/>
                      </a:endParaRPr>
                    </a:p>
                  </a:txBody>
                  <a:tcPr marL="5700" marR="5700" marT="5700" marB="0" anchor="b"/>
                </a:tc>
                <a:extLst>
                  <a:ext uri="{0D108BD9-81ED-4DB2-BD59-A6C34878D82A}">
                    <a16:rowId xmlns:a16="http://schemas.microsoft.com/office/drawing/2014/main" val="10010"/>
                  </a:ext>
                </a:extLst>
              </a:tr>
              <a:tr h="213107">
                <a:tc>
                  <a:txBody>
                    <a:bodyPr/>
                    <a:lstStyle/>
                    <a:p>
                      <a:pPr algn="l" fontAlgn="b"/>
                      <a:r>
                        <a:rPr lang="en-US" sz="1400" b="1" i="0" u="none" strike="noStrike" dirty="0" smtClean="0">
                          <a:solidFill>
                            <a:srgbClr val="000000"/>
                          </a:solidFill>
                          <a:effectLst/>
                          <a:latin typeface="Calibri" charset="0"/>
                        </a:rPr>
                        <a:t>WMO Secretariat</a:t>
                      </a:r>
                      <a:endParaRPr lang="en-US" sz="1400" b="1" i="0" u="none" strike="noStrike" dirty="0">
                        <a:solidFill>
                          <a:srgbClr val="000000"/>
                        </a:solidFill>
                        <a:effectLst/>
                        <a:latin typeface="Calibri" charset="0"/>
                      </a:endParaRPr>
                    </a:p>
                  </a:txBody>
                  <a:tcPr marL="5700" marR="5700" marT="5700" marB="0" anchor="b">
                    <a:solidFill>
                      <a:srgbClr val="FFC000"/>
                    </a:solidFill>
                  </a:tcP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endParaRPr lang="en-US" sz="1400" u="none" strike="noStrike" dirty="0" smtClean="0">
                        <a:effectLst/>
                      </a:endParaRPr>
                    </a:p>
                  </a:txBody>
                  <a:tcPr marL="5700" marR="5700" marT="5700" marB="0" anchor="b"/>
                </a:tc>
                <a:tc>
                  <a:txBody>
                    <a:bodyPr/>
                    <a:lstStyle/>
                    <a:p>
                      <a:pPr algn="l" fontAlgn="b"/>
                      <a:endParaRPr lang="en-US" sz="1400" b="0" i="0" u="none" strike="noStrike" dirty="0">
                        <a:solidFill>
                          <a:srgbClr val="000000"/>
                        </a:solidFill>
                        <a:effectLst/>
                        <a:latin typeface="Calibri" charset="0"/>
                      </a:endParaRPr>
                    </a:p>
                  </a:txBody>
                  <a:tcPr marL="5700" marR="5700" marT="5700" marB="0" anchor="b"/>
                </a:tc>
                <a:extLst>
                  <a:ext uri="{0D108BD9-81ED-4DB2-BD59-A6C34878D82A}">
                    <a16:rowId xmlns:a16="http://schemas.microsoft.com/office/drawing/2014/main" val="3355652215"/>
                  </a:ext>
                </a:extLst>
              </a:tr>
              <a:tr h="213107">
                <a:tc>
                  <a:txBody>
                    <a:bodyPr/>
                    <a:lstStyle/>
                    <a:p>
                      <a:pPr algn="l" fontAlgn="b"/>
                      <a:r>
                        <a:rPr lang="en-US" sz="1400" b="0" i="0" u="none" strike="noStrike" dirty="0" err="1" smtClean="0">
                          <a:solidFill>
                            <a:srgbClr val="000000"/>
                          </a:solidFill>
                          <a:effectLst/>
                          <a:latin typeface="Calibri" charset="0"/>
                        </a:rPr>
                        <a:t>Ms</a:t>
                      </a:r>
                      <a:r>
                        <a:rPr lang="en-US" sz="1400" b="0" i="0" u="none" strike="noStrike" dirty="0" smtClean="0">
                          <a:solidFill>
                            <a:srgbClr val="000000"/>
                          </a:solidFill>
                          <a:effectLst/>
                          <a:latin typeface="Calibri" charset="0"/>
                        </a:rPr>
                        <a:t> Anna</a:t>
                      </a:r>
                      <a:r>
                        <a:rPr lang="en-US" sz="1400" b="0" i="0" u="none" strike="noStrike" baseline="0" dirty="0" smtClean="0">
                          <a:solidFill>
                            <a:srgbClr val="000000"/>
                          </a:solidFill>
                          <a:effectLst/>
                          <a:latin typeface="Calibri" charset="0"/>
                        </a:rPr>
                        <a:t> MILAN</a:t>
                      </a:r>
                      <a:endParaRPr lang="en-US" sz="1400" b="0" i="0" u="none" strike="noStrike" dirty="0">
                        <a:solidFill>
                          <a:srgbClr val="000000"/>
                        </a:solidFill>
                        <a:effectLst/>
                        <a:latin typeface="Calibri" charset="0"/>
                      </a:endParaRPr>
                    </a:p>
                  </a:txBody>
                  <a:tcPr marL="5700" marR="5700" marT="5700" marB="0" anchor="b"/>
                </a:tc>
                <a:tc>
                  <a:txBody>
                    <a:bodyPr/>
                    <a:lstStyle/>
                    <a:p>
                      <a:pPr algn="l" fontAlgn="b"/>
                      <a:endParaRPr lang="en-US" sz="1400" b="0" i="0" u="none" strike="noStrike" dirty="0">
                        <a:solidFill>
                          <a:srgbClr val="000000"/>
                        </a:solidFill>
                        <a:effectLst/>
                        <a:latin typeface="Calibri" charset="0"/>
                      </a:endParaRPr>
                    </a:p>
                  </a:txBody>
                  <a:tcPr marL="5700" marR="5700" marT="5700" marB="0" anchor="b"/>
                </a:tc>
                <a:tc>
                  <a:txBody>
                    <a:bodyPr/>
                    <a:lstStyle/>
                    <a:p>
                      <a:pPr algn="l" fontAlgn="b"/>
                      <a:endParaRPr lang="en-US" sz="1400" b="0" i="0" u="none" strike="noStrike" dirty="0">
                        <a:solidFill>
                          <a:srgbClr val="000000"/>
                        </a:solidFill>
                        <a:effectLst/>
                        <a:latin typeface="Calibri" charset="0"/>
                      </a:endParaRPr>
                    </a:p>
                  </a:txBody>
                  <a:tcPr marL="5700" marR="5700" marT="5700" marB="0" anchor="b"/>
                </a:tc>
                <a:extLst>
                  <a:ext uri="{0D108BD9-81ED-4DB2-BD59-A6C34878D82A}">
                    <a16:rowId xmlns:a16="http://schemas.microsoft.com/office/drawing/2014/main" val="10011"/>
                  </a:ext>
                </a:extLst>
              </a:tr>
              <a:tr h="213107">
                <a:tc>
                  <a:txBody>
                    <a:bodyPr/>
                    <a:lstStyle/>
                    <a:p>
                      <a:pPr algn="l" fontAlgn="b"/>
                      <a:r>
                        <a:rPr lang="en-US" sz="1400" b="0" i="0" u="none" strike="noStrike" dirty="0" err="1" smtClean="0">
                          <a:solidFill>
                            <a:srgbClr val="000000"/>
                          </a:solidFill>
                          <a:effectLst/>
                          <a:latin typeface="Calibri" charset="0"/>
                        </a:rPr>
                        <a:t>Mr</a:t>
                      </a:r>
                      <a:r>
                        <a:rPr lang="en-US" sz="1400" b="0" i="0" u="none" strike="noStrike" baseline="0" dirty="0" smtClean="0">
                          <a:solidFill>
                            <a:srgbClr val="000000"/>
                          </a:solidFill>
                          <a:effectLst/>
                          <a:latin typeface="Calibri" charset="0"/>
                        </a:rPr>
                        <a:t> Enrico FUCILE</a:t>
                      </a:r>
                      <a:endParaRPr lang="en-US" sz="1400" b="0" i="0" u="none" strike="noStrike" dirty="0">
                        <a:solidFill>
                          <a:srgbClr val="000000"/>
                        </a:solidFill>
                        <a:effectLst/>
                        <a:latin typeface="Calibri" charset="0"/>
                      </a:endParaRPr>
                    </a:p>
                  </a:txBody>
                  <a:tcPr marL="5700" marR="5700" marT="5700" marB="0" anchor="b"/>
                </a:tc>
                <a:tc>
                  <a:txBody>
                    <a:bodyPr/>
                    <a:lstStyle/>
                    <a:p>
                      <a:pPr algn="l" fontAlgn="b"/>
                      <a:endParaRPr lang="en-US" sz="1400" b="0" i="0" u="none" strike="noStrike" dirty="0">
                        <a:solidFill>
                          <a:srgbClr val="000000"/>
                        </a:solidFill>
                        <a:effectLst/>
                        <a:latin typeface="Calibri" charset="0"/>
                      </a:endParaRPr>
                    </a:p>
                  </a:txBody>
                  <a:tcPr marL="5700" marR="5700" marT="5700" marB="0" anchor="b"/>
                </a:tc>
                <a:tc>
                  <a:txBody>
                    <a:bodyPr/>
                    <a:lstStyle/>
                    <a:p>
                      <a:pPr algn="l" fontAlgn="b"/>
                      <a:endParaRPr lang="en-US" sz="1400" b="0" i="0" u="none" strike="noStrike" dirty="0">
                        <a:solidFill>
                          <a:srgbClr val="000000"/>
                        </a:solidFill>
                        <a:effectLst/>
                        <a:latin typeface="Calibri" charset="0"/>
                      </a:endParaRPr>
                    </a:p>
                  </a:txBody>
                  <a:tcPr marL="5700" marR="5700" marT="5700" marB="0" anchor="b"/>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4997488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Terms of Reference and priority activities</a:t>
            </a:r>
            <a:endParaRPr kumimoji="1" lang="ja-JP" altLang="en-US" dirty="0"/>
          </a:p>
        </p:txBody>
      </p:sp>
      <p:sp>
        <p:nvSpPr>
          <p:cNvPr id="3" name="テキスト プレースホルダー 2"/>
          <p:cNvSpPr>
            <a:spLocks noGrp="1"/>
          </p:cNvSpPr>
          <p:nvPr>
            <p:ph type="body" idx="1"/>
          </p:nvPr>
        </p:nvSpPr>
        <p:spPr/>
        <p:txBody>
          <a:bodyPr/>
          <a:lstStyle/>
          <a:p>
            <a:r>
              <a:rPr kumimoji="1" lang="en-US" altLang="ja-JP" dirty="0"/>
              <a:t>What we do?</a:t>
            </a:r>
            <a:endParaRPr kumimoji="1" lang="ja-JP" altLang="en-US" dirty="0"/>
          </a:p>
        </p:txBody>
      </p:sp>
    </p:spTree>
    <p:extLst>
      <p:ext uri="{BB962C8B-B14F-4D97-AF65-F5344CB8AC3E}">
        <p14:creationId xmlns:p14="http://schemas.microsoft.com/office/powerpoint/2010/main" val="36962108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r-CH" sz="2800" dirty="0"/>
              <a:t>ET-Metadata </a:t>
            </a:r>
            <a:r>
              <a:rPr lang="fr-CH" sz="2800" dirty="0" err="1"/>
              <a:t>Terms</a:t>
            </a:r>
            <a:r>
              <a:rPr lang="fr-CH" sz="2800" dirty="0"/>
              <a:t> of Reference (</a:t>
            </a:r>
            <a:r>
              <a:rPr lang="fr-CH" sz="2800" dirty="0" err="1"/>
              <a:t>ToR</a:t>
            </a:r>
            <a:r>
              <a:rPr lang="fr-CH" sz="2800" dirty="0"/>
              <a:t>)</a:t>
            </a:r>
            <a:endParaRPr lang="en-US" sz="2800" dirty="0"/>
          </a:p>
        </p:txBody>
      </p:sp>
      <p:sp>
        <p:nvSpPr>
          <p:cNvPr id="4" name="Rectangle 3"/>
          <p:cNvSpPr/>
          <p:nvPr/>
        </p:nvSpPr>
        <p:spPr>
          <a:xfrm>
            <a:off x="457200" y="1328738"/>
            <a:ext cx="8547100" cy="5493812"/>
          </a:xfrm>
          <a:prstGeom prst="rect">
            <a:avLst/>
          </a:prstGeom>
          <a:solidFill>
            <a:schemeClr val="bg1"/>
          </a:solidFill>
        </p:spPr>
        <p:txBody>
          <a:bodyPr wrap="square">
            <a:spAutoFit/>
          </a:bodyPr>
          <a:lstStyle/>
          <a:p>
            <a:pPr marL="342900" indent="-342900" fontAlgn="base">
              <a:buFont typeface="+mj-lt"/>
              <a:buAutoNum type="alphaLcParenR"/>
            </a:pPr>
            <a:r>
              <a:rPr lang="en-US" sz="1300" dirty="0"/>
              <a:t>Review and further develop </a:t>
            </a:r>
            <a:r>
              <a:rPr lang="en-US" sz="1300" b="1" dirty="0"/>
              <a:t>WMO standards for metadata and data exchange </a:t>
            </a:r>
            <a:r>
              <a:rPr lang="en-US" sz="1300" dirty="0"/>
              <a:t>based on the W3C, OGC, and ISO TC211 19100 series of international standards (including XML) to meet the needs of Members, WIS, WIGOS, WMO </a:t>
            </a:r>
            <a:r>
              <a:rPr lang="en-US" sz="1300" dirty="0" err="1"/>
              <a:t>Programmes</a:t>
            </a:r>
            <a:r>
              <a:rPr lang="en-US" sz="1300" dirty="0"/>
              <a:t> and partner organizations such as ICAO, </a:t>
            </a:r>
          </a:p>
          <a:p>
            <a:pPr marL="342900" indent="-342900" fontAlgn="base">
              <a:buFont typeface="+mj-lt"/>
              <a:buAutoNum type="alphaLcParenR"/>
            </a:pPr>
            <a:r>
              <a:rPr lang="en-US" sz="1300" dirty="0"/>
              <a:t>Coordinate with WMO </a:t>
            </a:r>
            <a:r>
              <a:rPr lang="en-US" sz="1300" dirty="0" err="1"/>
              <a:t>Programmes</a:t>
            </a:r>
            <a:r>
              <a:rPr lang="en-US" sz="1300" dirty="0"/>
              <a:t> to identify </a:t>
            </a:r>
            <a:r>
              <a:rPr lang="en-US" sz="1300" b="1" dirty="0"/>
              <a:t>best practices and standards</a:t>
            </a:r>
            <a:r>
              <a:rPr lang="en-US" sz="1300" dirty="0"/>
              <a:t> in creating metadata that will enable users from outside the originator’s community to discover and identify that the data are relevant to them and develop recommended practices to achieve this end, </a:t>
            </a:r>
          </a:p>
          <a:p>
            <a:pPr marL="342900" indent="-342900" fontAlgn="base">
              <a:buFont typeface="+mj-lt"/>
              <a:buAutoNum type="alphaLcParenR"/>
            </a:pPr>
            <a:r>
              <a:rPr lang="en-US" sz="1300" dirty="0"/>
              <a:t> Contribute to the review of and recommend updates to the Manual on Codes (WMO No. 306) and the Manual on the WMO Information System (WMO-No 1060) and associated reference and guidance material as required, publishing these in suitable electronic forms for human and automated use, </a:t>
            </a:r>
          </a:p>
          <a:p>
            <a:pPr marL="342900" indent="-342900" fontAlgn="base">
              <a:buFont typeface="+mj-lt"/>
              <a:buAutoNum type="alphaLcParenR"/>
            </a:pPr>
            <a:r>
              <a:rPr lang="en-US" sz="1300" dirty="0"/>
              <a:t>Review and update the procedures for maintaining and developing the </a:t>
            </a:r>
            <a:r>
              <a:rPr lang="en-US" sz="1300" b="1" dirty="0"/>
              <a:t>WMO Core Metadata Profile, WMO Logical Data Model (METCE), WIGOS Metadata Standard</a:t>
            </a:r>
            <a:r>
              <a:rPr lang="en-US" sz="1300" dirty="0"/>
              <a:t> and other WMO standards for metadata and data exchange based on the W3C, OGC and ISO TC211 19100 series of international standards, </a:t>
            </a:r>
          </a:p>
          <a:p>
            <a:pPr marL="342900" indent="-342900" fontAlgn="base">
              <a:buFont typeface="+mj-lt"/>
              <a:buAutoNum type="alphaLcParenR"/>
            </a:pPr>
            <a:r>
              <a:rPr lang="en-US" sz="1300" dirty="0"/>
              <a:t>Propose to relevant bodies (ISO, OGC, W3C) </a:t>
            </a:r>
            <a:r>
              <a:rPr lang="en-US" sz="1300" b="1" dirty="0"/>
              <a:t>changes to their respective standards</a:t>
            </a:r>
            <a:r>
              <a:rPr lang="en-US" sz="1300" dirty="0"/>
              <a:t> that are required to meet the needs of WMO Members, </a:t>
            </a:r>
          </a:p>
          <a:p>
            <a:pPr marL="342900" indent="-342900" fontAlgn="base">
              <a:buFont typeface="+mj-lt"/>
              <a:buAutoNum type="alphaLcParenR"/>
            </a:pPr>
            <a:r>
              <a:rPr lang="en-US" sz="1300" dirty="0"/>
              <a:t>Lead the identification of </a:t>
            </a:r>
            <a:r>
              <a:rPr lang="en-US" sz="1300" b="1" dirty="0"/>
              <a:t>tools to facilitate the metadata management lifecycle</a:t>
            </a:r>
            <a:r>
              <a:rPr lang="en-US" sz="1300" dirty="0"/>
              <a:t> and assess and evaluate tools to allow users to create, publish, harvest and discover metadata, giving priority to tools for automated harvesting and editing.  Prepare best practices and guidelines and cookbooks to support implementation, </a:t>
            </a:r>
          </a:p>
          <a:p>
            <a:pPr marL="342900" indent="-342900" fontAlgn="base">
              <a:buFont typeface="+mj-lt"/>
              <a:buAutoNum type="alphaLcParenR"/>
            </a:pPr>
            <a:r>
              <a:rPr lang="en-US" sz="1300" dirty="0"/>
              <a:t>Lead the </a:t>
            </a:r>
            <a:r>
              <a:rPr lang="en-US" sz="1300" b="1" dirty="0"/>
              <a:t>implementation of a metadata quality assessment framework</a:t>
            </a:r>
            <a:r>
              <a:rPr lang="en-US" sz="1300" dirty="0"/>
              <a:t> in order to recommend improved, relevant metadata for useful search and discovery and support the Expert Team on Operation and Monitoring on its implementation, </a:t>
            </a:r>
          </a:p>
          <a:p>
            <a:pPr marL="342900" indent="-342900" fontAlgn="base">
              <a:buFont typeface="+mj-lt"/>
              <a:buAutoNum type="alphaLcParenR"/>
            </a:pPr>
            <a:r>
              <a:rPr lang="en-US" sz="1300" dirty="0"/>
              <a:t>Facilitate </a:t>
            </a:r>
            <a:r>
              <a:rPr lang="en-US" sz="1300" b="1" dirty="0"/>
              <a:t>search requirements, standards and related capabilities in the context of WMO discovery metadata</a:t>
            </a:r>
            <a:r>
              <a:rPr lang="en-US" sz="1300" dirty="0"/>
              <a:t> search.  Provide recommendations on addressable and actionable metadata linkages in support of shifting from a service-oriented architecture to a resource-oriented architecture; provide recommendations on mass market integration to lower the barrier and extend the reach of WMO data/metadata to mainstream search engines, as well as aligning with service discovery as needed, </a:t>
            </a:r>
          </a:p>
          <a:p>
            <a:pPr marL="342900" indent="-342900" fontAlgn="base">
              <a:buFont typeface="+mj-lt"/>
              <a:buAutoNum type="alphaLcParenR"/>
            </a:pPr>
            <a:r>
              <a:rPr lang="en-US" sz="1300" dirty="0"/>
              <a:t>Identify implementation issues requiring the urgent consideration of the SC-IMT. </a:t>
            </a:r>
            <a:endParaRPr lang="en-US" sz="1300" b="0" i="0" dirty="0">
              <a:effectLst/>
            </a:endParaRPr>
          </a:p>
        </p:txBody>
      </p:sp>
    </p:spTree>
    <p:extLst>
      <p:ext uri="{BB962C8B-B14F-4D97-AF65-F5344CB8AC3E}">
        <p14:creationId xmlns:p14="http://schemas.microsoft.com/office/powerpoint/2010/main" val="36306610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6700" y="1155417"/>
            <a:ext cx="8877300" cy="5016758"/>
          </a:xfrm>
          <a:prstGeom prst="rect">
            <a:avLst/>
          </a:prstGeom>
          <a:solidFill>
            <a:schemeClr val="bg1"/>
          </a:solidFill>
        </p:spPr>
        <p:txBody>
          <a:bodyPr wrap="square">
            <a:spAutoFit/>
          </a:bodyPr>
          <a:lstStyle/>
          <a:p>
            <a:pPr fontAlgn="base"/>
            <a:r>
              <a:rPr lang="en-US" sz="2000" b="1" dirty="0">
                <a:solidFill>
                  <a:srgbClr val="000000"/>
                </a:solidFill>
              </a:rPr>
              <a:t>Task Team on </a:t>
            </a:r>
            <a:r>
              <a:rPr lang="en-US" sz="2000" b="1" dirty="0" smtClean="0">
                <a:solidFill>
                  <a:srgbClr val="000000"/>
                </a:solidFill>
              </a:rPr>
              <a:t>WIS Metadata (TT-WISMD)</a:t>
            </a:r>
            <a:endParaRPr lang="en-US" sz="2000" b="1" dirty="0">
              <a:solidFill>
                <a:srgbClr val="000000"/>
              </a:solidFill>
            </a:endParaRPr>
          </a:p>
          <a:p>
            <a:pPr marL="342900" indent="-342900" fontAlgn="base">
              <a:buFont typeface="Arial" panose="020B0604020202020204" pitchFamily="34" charset="0"/>
              <a:buChar char="•"/>
            </a:pPr>
            <a:r>
              <a:rPr lang="en-US" sz="2000" dirty="0" smtClean="0">
                <a:solidFill>
                  <a:srgbClr val="000000"/>
                </a:solidFill>
              </a:rPr>
              <a:t>Develop and maintain WIS metadata code lists</a:t>
            </a:r>
          </a:p>
          <a:p>
            <a:pPr marL="342900" indent="-342900" fontAlgn="base">
              <a:buFont typeface="Arial" panose="020B0604020202020204" pitchFamily="34" charset="0"/>
              <a:buChar char="•"/>
            </a:pPr>
            <a:r>
              <a:rPr lang="en-US" sz="2000" dirty="0" smtClean="0">
                <a:solidFill>
                  <a:srgbClr val="000000"/>
                </a:solidFill>
              </a:rPr>
              <a:t>Develop and maintain Key Performance Indicators (KPIs) and scoring guide</a:t>
            </a:r>
          </a:p>
          <a:p>
            <a:pPr marL="342900" indent="-342900" fontAlgn="base">
              <a:buFont typeface="Arial" panose="020B0604020202020204" pitchFamily="34" charset="0"/>
              <a:buChar char="•"/>
            </a:pPr>
            <a:r>
              <a:rPr lang="en-US" sz="2000" dirty="0" smtClean="0">
                <a:solidFill>
                  <a:srgbClr val="000000"/>
                </a:solidFill>
              </a:rPr>
              <a:t>Develop and maintain quality assessment framework</a:t>
            </a:r>
          </a:p>
          <a:p>
            <a:pPr marL="342900" indent="-342900" fontAlgn="base">
              <a:buFont typeface="Arial" panose="020B0604020202020204" pitchFamily="34" charset="0"/>
              <a:buChar char="•"/>
            </a:pPr>
            <a:r>
              <a:rPr lang="en-US" sz="2000" dirty="0" smtClean="0">
                <a:solidFill>
                  <a:srgbClr val="000000"/>
                </a:solidFill>
              </a:rPr>
              <a:t>Support WIS 2.0 search pilot</a:t>
            </a:r>
          </a:p>
          <a:p>
            <a:pPr fontAlgn="base"/>
            <a:endParaRPr lang="en-US" sz="2000" b="1" dirty="0" smtClean="0">
              <a:solidFill>
                <a:srgbClr val="000000"/>
              </a:solidFill>
            </a:endParaRPr>
          </a:p>
          <a:p>
            <a:pPr fontAlgn="base"/>
            <a:r>
              <a:rPr lang="en-US" sz="2000" b="1" dirty="0" smtClean="0">
                <a:solidFill>
                  <a:srgbClr val="000000"/>
                </a:solidFill>
              </a:rPr>
              <a:t>Task Team on WIGOS Metadata (TT-WIGOSMD)</a:t>
            </a:r>
            <a:endParaRPr lang="en-US" sz="2000" b="1" dirty="0">
              <a:solidFill>
                <a:srgbClr val="000000"/>
              </a:solidFill>
            </a:endParaRPr>
          </a:p>
          <a:p>
            <a:pPr marL="342900" indent="-342900" fontAlgn="base">
              <a:buFont typeface="Arial" panose="020B0604020202020204" pitchFamily="34" charset="0"/>
              <a:buChar char="•"/>
            </a:pPr>
            <a:r>
              <a:rPr lang="en-US" sz="2000" dirty="0">
                <a:solidFill>
                  <a:srgbClr val="000000"/>
                </a:solidFill>
              </a:rPr>
              <a:t>Develop and maintain </a:t>
            </a:r>
            <a:r>
              <a:rPr lang="en-US" sz="2000" dirty="0" smtClean="0">
                <a:solidFill>
                  <a:srgbClr val="000000"/>
                </a:solidFill>
              </a:rPr>
              <a:t>WIGOS metadata </a:t>
            </a:r>
            <a:r>
              <a:rPr lang="en-US" sz="2000" dirty="0">
                <a:solidFill>
                  <a:srgbClr val="000000"/>
                </a:solidFill>
              </a:rPr>
              <a:t>code lists</a:t>
            </a:r>
          </a:p>
          <a:p>
            <a:pPr marL="342900" indent="-342900" fontAlgn="base">
              <a:buFont typeface="Arial" panose="020B0604020202020204" pitchFamily="34" charset="0"/>
              <a:buChar char="•"/>
            </a:pPr>
            <a:r>
              <a:rPr lang="en-US" sz="2000" dirty="0" smtClean="0">
                <a:solidFill>
                  <a:srgbClr val="000000"/>
                </a:solidFill>
              </a:rPr>
              <a:t>Develop and maintain Key Performance Indicators (KPIs)</a:t>
            </a:r>
          </a:p>
          <a:p>
            <a:pPr marL="342900" indent="-342900" fontAlgn="base">
              <a:buFont typeface="Arial" panose="020B0604020202020204" pitchFamily="34" charset="0"/>
              <a:buChar char="•"/>
            </a:pPr>
            <a:r>
              <a:rPr lang="en-US" sz="2000" dirty="0">
                <a:solidFill>
                  <a:srgbClr val="000000"/>
                </a:solidFill>
              </a:rPr>
              <a:t>Evolve WIGOS metadata model and representation</a:t>
            </a:r>
          </a:p>
          <a:p>
            <a:pPr marL="342900" indent="-342900" fontAlgn="base">
              <a:buFont typeface="Arial" panose="020B0604020202020204" pitchFamily="34" charset="0"/>
              <a:buChar char="•"/>
            </a:pPr>
            <a:endParaRPr lang="en-US" sz="2000" b="1" dirty="0">
              <a:solidFill>
                <a:srgbClr val="000000"/>
              </a:solidFill>
            </a:endParaRPr>
          </a:p>
          <a:p>
            <a:pPr fontAlgn="base"/>
            <a:r>
              <a:rPr lang="en-US" sz="2000" b="1" dirty="0" smtClean="0">
                <a:solidFill>
                  <a:srgbClr val="000000"/>
                </a:solidFill>
              </a:rPr>
              <a:t>Cross cutting tasks</a:t>
            </a:r>
            <a:endParaRPr lang="en-US" sz="2000" b="1" dirty="0">
              <a:solidFill>
                <a:srgbClr val="000000"/>
              </a:solidFill>
            </a:endParaRPr>
          </a:p>
          <a:p>
            <a:pPr marL="342900" indent="-342900" fontAlgn="base">
              <a:buFont typeface="Arial" panose="020B0604020202020204" pitchFamily="34" charset="0"/>
              <a:buChar char="•"/>
            </a:pPr>
            <a:r>
              <a:rPr lang="en-US" sz="2000" dirty="0" smtClean="0">
                <a:solidFill>
                  <a:srgbClr val="000000"/>
                </a:solidFill>
              </a:rPr>
              <a:t>Evolve technical architecture/strategy of standards integration</a:t>
            </a:r>
          </a:p>
          <a:p>
            <a:pPr marL="342900" indent="-342900" fontAlgn="base">
              <a:buFont typeface="Arial" panose="020B0604020202020204" pitchFamily="34" charset="0"/>
              <a:buChar char="•"/>
            </a:pPr>
            <a:r>
              <a:rPr lang="en-US" sz="2000" dirty="0" smtClean="0">
                <a:solidFill>
                  <a:srgbClr val="000000"/>
                </a:solidFill>
              </a:rPr>
              <a:t>Develop best practices and guidance materials for metadata management</a:t>
            </a:r>
          </a:p>
          <a:p>
            <a:pPr marL="342900" indent="-342900" fontAlgn="base">
              <a:buFont typeface="Arial" panose="020B0604020202020204" pitchFamily="34" charset="0"/>
              <a:buChar char="•"/>
            </a:pPr>
            <a:r>
              <a:rPr lang="en-US" sz="2000" dirty="0" smtClean="0">
                <a:solidFill>
                  <a:srgbClr val="000000"/>
                </a:solidFill>
              </a:rPr>
              <a:t>WIS 2.0 transition/support</a:t>
            </a:r>
            <a:endParaRPr lang="en-US" sz="2000" dirty="0">
              <a:solidFill>
                <a:srgbClr val="000000"/>
              </a:solidFill>
            </a:endParaRPr>
          </a:p>
          <a:p>
            <a:pPr marL="342900" indent="-342900" fontAlgn="base">
              <a:buFont typeface="Arial" panose="020B0604020202020204" pitchFamily="34" charset="0"/>
              <a:buChar char="•"/>
            </a:pPr>
            <a:r>
              <a:rPr lang="en-US" sz="2000" dirty="0" smtClean="0">
                <a:solidFill>
                  <a:srgbClr val="000000"/>
                </a:solidFill>
              </a:rPr>
              <a:t>codes.wmo.int </a:t>
            </a:r>
            <a:r>
              <a:rPr lang="en-US" sz="2000" dirty="0">
                <a:solidFill>
                  <a:srgbClr val="000000"/>
                </a:solidFill>
              </a:rPr>
              <a:t>and associated </a:t>
            </a:r>
            <a:r>
              <a:rPr lang="en-US" sz="2000" dirty="0" smtClean="0">
                <a:solidFill>
                  <a:srgbClr val="000000"/>
                </a:solidFill>
              </a:rPr>
              <a:t>Manuals</a:t>
            </a:r>
            <a:endParaRPr lang="en-US" sz="2000" i="0" dirty="0">
              <a:solidFill>
                <a:srgbClr val="000000"/>
              </a:solidFill>
              <a:effectLst/>
            </a:endParaRPr>
          </a:p>
        </p:txBody>
      </p:sp>
      <p:sp>
        <p:nvSpPr>
          <p:cNvPr id="2" name="Title 1"/>
          <p:cNvSpPr>
            <a:spLocks noGrp="1"/>
          </p:cNvSpPr>
          <p:nvPr>
            <p:ph type="title"/>
          </p:nvPr>
        </p:nvSpPr>
        <p:spPr/>
        <p:txBody>
          <a:bodyPr>
            <a:normAutofit/>
          </a:bodyPr>
          <a:lstStyle/>
          <a:p>
            <a:r>
              <a:rPr lang="fr-CH" sz="3200" dirty="0" smtClean="0"/>
              <a:t>ET-Metadata </a:t>
            </a:r>
            <a:r>
              <a:rPr lang="fr-CH" sz="3200" dirty="0" err="1" smtClean="0"/>
              <a:t>Task</a:t>
            </a:r>
            <a:r>
              <a:rPr lang="fr-CH" sz="3200" dirty="0" smtClean="0"/>
              <a:t> Teams</a:t>
            </a:r>
            <a:endParaRPr lang="en-US" sz="3200" dirty="0"/>
          </a:p>
        </p:txBody>
      </p:sp>
    </p:spTree>
    <p:extLst>
      <p:ext uri="{BB962C8B-B14F-4D97-AF65-F5344CB8AC3E}">
        <p14:creationId xmlns:p14="http://schemas.microsoft.com/office/powerpoint/2010/main" val="42334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r-CH" sz="2800" dirty="0" smtClean="0"/>
              <a:t>TT-WISMD </a:t>
            </a:r>
            <a:r>
              <a:rPr lang="fr-CH" sz="2800" dirty="0" err="1" smtClean="0"/>
              <a:t>Terms</a:t>
            </a:r>
            <a:r>
              <a:rPr lang="fr-CH" sz="2800" dirty="0" smtClean="0"/>
              <a:t> of Reference (</a:t>
            </a:r>
            <a:r>
              <a:rPr lang="fr-CH" sz="2800" dirty="0" err="1" smtClean="0"/>
              <a:t>ToR</a:t>
            </a:r>
            <a:r>
              <a:rPr lang="fr-CH" sz="2800" dirty="0" smtClean="0"/>
              <a:t>)</a:t>
            </a:r>
            <a:endParaRPr lang="en-US" sz="2800" dirty="0"/>
          </a:p>
        </p:txBody>
      </p:sp>
      <p:sp>
        <p:nvSpPr>
          <p:cNvPr id="4" name="Rectangle 3"/>
          <p:cNvSpPr/>
          <p:nvPr/>
        </p:nvSpPr>
        <p:spPr>
          <a:xfrm>
            <a:off x="457200" y="1328738"/>
            <a:ext cx="8547100" cy="4247317"/>
          </a:xfrm>
          <a:prstGeom prst="rect">
            <a:avLst/>
          </a:prstGeom>
          <a:solidFill>
            <a:schemeClr val="bg1"/>
          </a:solidFill>
        </p:spPr>
        <p:txBody>
          <a:bodyPr wrap="square">
            <a:spAutoFit/>
          </a:bodyPr>
          <a:lstStyle/>
          <a:p>
            <a:pPr marL="342900" lvl="0" indent="-342900">
              <a:buFont typeface="+mj-lt"/>
              <a:buAutoNum type="alphaLcParenR"/>
            </a:pPr>
            <a:r>
              <a:rPr lang="en-CA" dirty="0"/>
              <a:t>Develop and maintain WIS metadata </a:t>
            </a:r>
            <a:r>
              <a:rPr lang="en-CA" dirty="0" err="1"/>
              <a:t>codelists</a:t>
            </a:r>
            <a:r>
              <a:rPr lang="en-CA" dirty="0"/>
              <a:t>.</a:t>
            </a:r>
          </a:p>
          <a:p>
            <a:pPr marL="342900" lvl="0" indent="-342900">
              <a:buFont typeface="+mj-lt"/>
              <a:buAutoNum type="alphaLcParenR"/>
            </a:pPr>
            <a:r>
              <a:rPr lang="en-CA" dirty="0"/>
              <a:t>Develop and maintain WIS metadata key performance indicators (KPIs) to support a reporting mechanism.</a:t>
            </a:r>
            <a:r>
              <a:rPr lang="fr-FR" dirty="0"/>
              <a:t>  </a:t>
            </a:r>
            <a:endParaRPr lang="en-CA" dirty="0"/>
          </a:p>
          <a:p>
            <a:pPr marL="342900" lvl="0" indent="-342900">
              <a:buFont typeface="+mj-lt"/>
              <a:buAutoNum type="alphaLcParenR"/>
            </a:pPr>
            <a:r>
              <a:rPr lang="en-US" dirty="0"/>
              <a:t>Develop and maintain WIS metadata KPI scoring guide to provide a means of evaluating WIS metadata.</a:t>
            </a:r>
            <a:endParaRPr lang="en-CA" dirty="0"/>
          </a:p>
          <a:p>
            <a:pPr marL="342900" lvl="0" indent="-342900">
              <a:buFont typeface="+mj-lt"/>
              <a:buAutoNum type="alphaLcParenR"/>
            </a:pPr>
            <a:r>
              <a:rPr lang="en-CA" dirty="0"/>
              <a:t>Research and identify tools for management of WIS metadata (editors, publishers, search clients/servers).</a:t>
            </a:r>
          </a:p>
          <a:p>
            <a:pPr marL="342900" lvl="0" indent="-342900">
              <a:buFont typeface="+mj-lt"/>
              <a:buAutoNum type="alphaLcParenR"/>
            </a:pPr>
            <a:r>
              <a:rPr lang="en-CA" dirty="0"/>
              <a:t>Develop and maintain tools to validate and score WIS metadata using the KPI rubric as a quality assessment framework.</a:t>
            </a:r>
          </a:p>
          <a:p>
            <a:pPr marL="342900" lvl="0" indent="-342900">
              <a:buFont typeface="+mj-lt"/>
              <a:buAutoNum type="alphaLcParenR"/>
            </a:pPr>
            <a:r>
              <a:rPr lang="en-CA" dirty="0"/>
              <a:t>Support WIS 2.0 discovery/search pilot to demonstrate harvesting, search of WIS metadata across GISCs.</a:t>
            </a:r>
          </a:p>
          <a:p>
            <a:pPr marL="342900" lvl="0" indent="-342900">
              <a:buFont typeface="+mj-lt"/>
              <a:buAutoNum type="alphaLcParenR"/>
            </a:pPr>
            <a:r>
              <a:rPr lang="en-US" dirty="0"/>
              <a:t>Provide best practices cookbook on WIS metadata creation and transition to WIS 2.0.</a:t>
            </a:r>
            <a:endParaRPr lang="en-CA" dirty="0"/>
          </a:p>
          <a:p>
            <a:pPr marL="342900" lvl="0" indent="-342900">
              <a:buFont typeface="+mj-lt"/>
              <a:buAutoNum type="alphaLcParenR"/>
            </a:pPr>
            <a:r>
              <a:rPr lang="en-US" dirty="0"/>
              <a:t>Interact with TT-WIGOSMD to explore the merging of WIS and WIGOS Metadata Standards into one WMO Metadata Standard.</a:t>
            </a:r>
            <a:endParaRPr lang="en-CA" dirty="0"/>
          </a:p>
          <a:p>
            <a:pPr marL="342900" lvl="0" indent="-342900">
              <a:buFont typeface="+mj-lt"/>
              <a:buAutoNum type="alphaLcParenR"/>
            </a:pPr>
            <a:r>
              <a:rPr lang="en-US" dirty="0"/>
              <a:t>Regularly report to ET-Metadata on status and progress</a:t>
            </a:r>
            <a:r>
              <a:rPr lang="en-US" dirty="0" smtClean="0"/>
              <a:t>.</a:t>
            </a:r>
            <a:endParaRPr lang="en-CA" dirty="0"/>
          </a:p>
        </p:txBody>
      </p:sp>
    </p:spTree>
    <p:extLst>
      <p:ext uri="{BB962C8B-B14F-4D97-AF65-F5344CB8AC3E}">
        <p14:creationId xmlns:p14="http://schemas.microsoft.com/office/powerpoint/2010/main" val="13073599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r-CH" sz="2800" dirty="0" smtClean="0"/>
              <a:t>TT-WIGOS </a:t>
            </a:r>
            <a:r>
              <a:rPr lang="fr-CH" sz="2800" dirty="0" err="1" smtClean="0"/>
              <a:t>Terms</a:t>
            </a:r>
            <a:r>
              <a:rPr lang="fr-CH" sz="2800" dirty="0" smtClean="0"/>
              <a:t> of Reference (</a:t>
            </a:r>
            <a:r>
              <a:rPr lang="fr-CH" sz="2800" dirty="0" err="1" smtClean="0"/>
              <a:t>ToR</a:t>
            </a:r>
            <a:r>
              <a:rPr lang="fr-CH" sz="2800" dirty="0" smtClean="0"/>
              <a:t>)</a:t>
            </a:r>
            <a:endParaRPr lang="en-US" sz="2800" dirty="0"/>
          </a:p>
        </p:txBody>
      </p:sp>
      <p:sp>
        <p:nvSpPr>
          <p:cNvPr id="4" name="Rectangle 3"/>
          <p:cNvSpPr/>
          <p:nvPr/>
        </p:nvSpPr>
        <p:spPr>
          <a:xfrm>
            <a:off x="457200" y="1328738"/>
            <a:ext cx="8547100" cy="4524315"/>
          </a:xfrm>
          <a:prstGeom prst="rect">
            <a:avLst/>
          </a:prstGeom>
          <a:solidFill>
            <a:schemeClr val="bg1"/>
          </a:solidFill>
        </p:spPr>
        <p:txBody>
          <a:bodyPr wrap="square">
            <a:spAutoFit/>
          </a:bodyPr>
          <a:lstStyle/>
          <a:p>
            <a:pPr marL="342900" lvl="0" indent="-342900">
              <a:buFont typeface="+mj-lt"/>
              <a:buAutoNum type="alphaLcParenR"/>
            </a:pPr>
            <a:r>
              <a:rPr lang="en-US" dirty="0"/>
              <a:t>Develop and maintain WIGOS metadata code lists for the WMO Manual on Codes.</a:t>
            </a:r>
            <a:endParaRPr lang="en-CA" dirty="0"/>
          </a:p>
          <a:p>
            <a:pPr marL="342900" lvl="0" indent="-342900">
              <a:buFont typeface="+mj-lt"/>
              <a:buAutoNum type="alphaLcParenR"/>
            </a:pPr>
            <a:r>
              <a:rPr lang="en-US" dirty="0"/>
              <a:t>Review and evolve the WIGOS metadata model based on ISO, OGC and W3C standards with a specific focus on documenting data quality and provenance.</a:t>
            </a:r>
            <a:endParaRPr lang="en-CA" dirty="0"/>
          </a:p>
          <a:p>
            <a:pPr marL="342900" lvl="0" indent="-342900">
              <a:buFont typeface="+mj-lt"/>
              <a:buAutoNum type="alphaLcParenR"/>
            </a:pPr>
            <a:r>
              <a:rPr lang="en-US" dirty="0"/>
              <a:t>Evolve the WIGOS Metadata Representation, exploring simplified XML, BUFR and alternative serializations.</a:t>
            </a:r>
            <a:endParaRPr lang="en-CA" dirty="0"/>
          </a:p>
          <a:p>
            <a:pPr marL="342900" lvl="0" indent="-342900">
              <a:buFont typeface="+mj-lt"/>
              <a:buAutoNum type="alphaLcParenR"/>
            </a:pPr>
            <a:r>
              <a:rPr lang="en-US" dirty="0"/>
              <a:t>Evolve and consolidate the documentation</a:t>
            </a:r>
            <a:r>
              <a:rPr lang="fr-FR" dirty="0"/>
              <a:t> </a:t>
            </a:r>
            <a:r>
              <a:rPr lang="en-US" dirty="0"/>
              <a:t> of the WIGOS Metadata Standard and contribute to the WIGOS Guide.</a:t>
            </a:r>
            <a:endParaRPr lang="en-CA" dirty="0"/>
          </a:p>
          <a:p>
            <a:pPr marL="342900" lvl="0" indent="-342900">
              <a:buFont typeface="+mj-lt"/>
              <a:buAutoNum type="alphaLcParenR"/>
            </a:pPr>
            <a:r>
              <a:rPr lang="en-US" dirty="0"/>
              <a:t>Develop and maintain WIGOS metadata key performance indicators (KPIs) to assess the completeness/quality of WIGOS metadata records.</a:t>
            </a:r>
            <a:endParaRPr lang="en-CA" dirty="0"/>
          </a:p>
          <a:p>
            <a:pPr marL="342900" lvl="0" indent="-342900">
              <a:buFont typeface="+mj-lt"/>
              <a:buAutoNum type="alphaLcParenR"/>
            </a:pPr>
            <a:r>
              <a:rPr lang="en-US" dirty="0"/>
              <a:t>Interact with TT-WIGOS Tools on documenting best practices for WIGOS metadata creation and use with WIGOS tools such as OSCAR.</a:t>
            </a:r>
            <a:endParaRPr lang="en-CA" dirty="0"/>
          </a:p>
          <a:p>
            <a:pPr marL="342900" lvl="0" indent="-342900">
              <a:buFont typeface="+mj-lt"/>
              <a:buAutoNum type="alphaLcParenR"/>
            </a:pPr>
            <a:r>
              <a:rPr lang="en-US" dirty="0"/>
              <a:t>Interact with TT-WISMD to explore the merging of WIS and WIGOS Metadata Standards into one WMO Metadata Standard.</a:t>
            </a:r>
            <a:endParaRPr lang="en-CA" dirty="0"/>
          </a:p>
          <a:p>
            <a:pPr marL="342900" lvl="0" indent="-342900">
              <a:buFont typeface="+mj-lt"/>
              <a:buAutoNum type="alphaLcParenR"/>
            </a:pPr>
            <a:r>
              <a:rPr lang="en-US" dirty="0"/>
              <a:t>Regularly report to ET-Metadata on status and progress.</a:t>
            </a:r>
            <a:endParaRPr lang="en-CA" dirty="0"/>
          </a:p>
          <a:p>
            <a:pPr marL="342900" indent="-342900">
              <a:buFont typeface="+mj-lt"/>
              <a:buAutoNum type="alphaLcParenR"/>
            </a:pPr>
            <a:r>
              <a:rPr lang="fr-FR" dirty="0"/>
              <a:t> </a:t>
            </a:r>
            <a:r>
              <a:rPr lang="en-US" dirty="0"/>
              <a:t>Specifically, merge the existing WIGOS Metadata Standard document (WMO 1092) and the WIGOS Metadata Specification into a single reference document.</a:t>
            </a:r>
            <a:endParaRPr lang="en-CA" dirty="0"/>
          </a:p>
        </p:txBody>
      </p:sp>
    </p:spTree>
    <p:extLst>
      <p:ext uri="{BB962C8B-B14F-4D97-AF65-F5344CB8AC3E}">
        <p14:creationId xmlns:p14="http://schemas.microsoft.com/office/powerpoint/2010/main" val="4106690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CH" sz="3200" dirty="0" smtClean="0"/>
              <a:t>ET-Metadata Workplan</a:t>
            </a:r>
            <a:endParaRPr lang="en-US" sz="3200"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33181"/>
          <a:stretch/>
        </p:blipFill>
        <p:spPr>
          <a:xfrm>
            <a:off x="1257300" y="1850570"/>
            <a:ext cx="6629400" cy="3445329"/>
          </a:xfrm>
          <a:prstGeom prst="rect">
            <a:avLst/>
          </a:prstGeom>
        </p:spPr>
      </p:pic>
    </p:spTree>
    <p:extLst>
      <p:ext uri="{BB962C8B-B14F-4D97-AF65-F5344CB8AC3E}">
        <p14:creationId xmlns:p14="http://schemas.microsoft.com/office/powerpoint/2010/main" val="4487273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6700" y="1155417"/>
            <a:ext cx="8877300" cy="2862322"/>
          </a:xfrm>
          <a:prstGeom prst="rect">
            <a:avLst/>
          </a:prstGeom>
          <a:solidFill>
            <a:schemeClr val="bg1"/>
          </a:solidFill>
        </p:spPr>
        <p:txBody>
          <a:bodyPr wrap="square">
            <a:spAutoFit/>
          </a:bodyPr>
          <a:lstStyle/>
          <a:p>
            <a:pPr marL="342900" indent="-342900" fontAlgn="base">
              <a:buFontTx/>
              <a:buChar char="-"/>
            </a:pPr>
            <a:r>
              <a:rPr lang="en-US" sz="2000" dirty="0" smtClean="0">
                <a:solidFill>
                  <a:srgbClr val="000000"/>
                </a:solidFill>
              </a:rPr>
              <a:t>WIS Metadata development and maintenance</a:t>
            </a:r>
          </a:p>
          <a:p>
            <a:pPr marL="800100" lvl="1" indent="-342900" fontAlgn="base">
              <a:buFontTx/>
              <a:buChar char="-"/>
            </a:pPr>
            <a:r>
              <a:rPr lang="en-US" sz="2000" dirty="0" smtClean="0">
                <a:solidFill>
                  <a:srgbClr val="000000"/>
                </a:solidFill>
              </a:rPr>
              <a:t>WIS Metadata</a:t>
            </a:r>
          </a:p>
          <a:p>
            <a:pPr marL="800100" lvl="1" indent="-342900" fontAlgn="base">
              <a:buFontTx/>
              <a:buChar char="-"/>
            </a:pPr>
            <a:r>
              <a:rPr lang="en-US" sz="2000" dirty="0" smtClean="0">
                <a:solidFill>
                  <a:srgbClr val="000000"/>
                </a:solidFill>
              </a:rPr>
              <a:t>WIGOS Metadata</a:t>
            </a:r>
          </a:p>
          <a:p>
            <a:pPr marL="342900" indent="-342900" fontAlgn="base">
              <a:buFontTx/>
              <a:buChar char="-"/>
            </a:pPr>
            <a:r>
              <a:rPr lang="en-US" sz="2000" dirty="0" smtClean="0">
                <a:solidFill>
                  <a:srgbClr val="000000"/>
                </a:solidFill>
              </a:rPr>
              <a:t>KPIs for WIS Discovery Metadata</a:t>
            </a:r>
          </a:p>
          <a:p>
            <a:pPr marL="342900" indent="-342900" fontAlgn="base">
              <a:buFontTx/>
              <a:buChar char="-"/>
            </a:pPr>
            <a:r>
              <a:rPr lang="en-US" sz="2000" dirty="0" smtClean="0">
                <a:solidFill>
                  <a:srgbClr val="000000"/>
                </a:solidFill>
              </a:rPr>
              <a:t>WMO Metadata quality assessment framework</a:t>
            </a:r>
          </a:p>
          <a:p>
            <a:pPr marL="342900" indent="-342900" fontAlgn="base">
              <a:buFontTx/>
              <a:buChar char="-"/>
            </a:pPr>
            <a:r>
              <a:rPr lang="en-US" sz="2000" i="0" dirty="0" smtClean="0">
                <a:solidFill>
                  <a:srgbClr val="000000"/>
                </a:solidFill>
                <a:effectLst/>
              </a:rPr>
              <a:t>Scoring rubric for WIS Discovery Metadata</a:t>
            </a:r>
          </a:p>
          <a:p>
            <a:pPr marL="342900" indent="-342900" fontAlgn="base">
              <a:buFontTx/>
              <a:buChar char="-"/>
            </a:pPr>
            <a:r>
              <a:rPr lang="en-US" sz="2000" dirty="0" smtClean="0">
                <a:solidFill>
                  <a:srgbClr val="000000"/>
                </a:solidFill>
              </a:rPr>
              <a:t>WIS 2.0 search pilot</a:t>
            </a:r>
          </a:p>
          <a:p>
            <a:pPr marL="342900" indent="-342900" fontAlgn="base">
              <a:buFontTx/>
              <a:buChar char="-"/>
            </a:pPr>
            <a:r>
              <a:rPr lang="en-US" sz="2000" i="0" dirty="0" smtClean="0">
                <a:solidFill>
                  <a:srgbClr val="000000"/>
                </a:solidFill>
                <a:effectLst/>
              </a:rPr>
              <a:t>WIS 2.0 compliant Discovery Metadata</a:t>
            </a:r>
          </a:p>
          <a:p>
            <a:pPr marL="342900" indent="-342900" fontAlgn="base">
              <a:buFontTx/>
              <a:buChar char="-"/>
            </a:pPr>
            <a:r>
              <a:rPr lang="en-US" sz="2000" dirty="0" smtClean="0">
                <a:solidFill>
                  <a:srgbClr val="000000"/>
                </a:solidFill>
              </a:rPr>
              <a:t>Best practices, guidelines on tools for WMO Metadata lifecycle</a:t>
            </a:r>
            <a:endParaRPr lang="en-US" sz="2000" i="0" dirty="0" smtClean="0">
              <a:solidFill>
                <a:srgbClr val="000000"/>
              </a:solidFill>
              <a:effectLst/>
            </a:endParaRPr>
          </a:p>
        </p:txBody>
      </p:sp>
      <p:sp>
        <p:nvSpPr>
          <p:cNvPr id="2" name="Title 1"/>
          <p:cNvSpPr>
            <a:spLocks noGrp="1"/>
          </p:cNvSpPr>
          <p:nvPr>
            <p:ph type="title"/>
          </p:nvPr>
        </p:nvSpPr>
        <p:spPr/>
        <p:txBody>
          <a:bodyPr>
            <a:normAutofit/>
          </a:bodyPr>
          <a:lstStyle/>
          <a:p>
            <a:r>
              <a:rPr lang="fr-CH" sz="3200" dirty="0" smtClean="0"/>
              <a:t>ET-Metadata </a:t>
            </a:r>
            <a:r>
              <a:rPr lang="fr-CH" sz="3200" dirty="0" err="1" smtClean="0"/>
              <a:t>Deliverables</a:t>
            </a:r>
            <a:endParaRPr lang="en-US" sz="3200" dirty="0"/>
          </a:p>
        </p:txBody>
      </p:sp>
    </p:spTree>
    <p:extLst>
      <p:ext uri="{BB962C8B-B14F-4D97-AF65-F5344CB8AC3E}">
        <p14:creationId xmlns:p14="http://schemas.microsoft.com/office/powerpoint/2010/main" val="83365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Agenda</a:t>
            </a:r>
            <a:endParaRPr lang="en-US" dirty="0"/>
          </a:p>
        </p:txBody>
      </p:sp>
      <p:sp>
        <p:nvSpPr>
          <p:cNvPr id="3" name="Content Placeholder 2"/>
          <p:cNvSpPr>
            <a:spLocks noGrp="1"/>
          </p:cNvSpPr>
          <p:nvPr>
            <p:ph idx="1"/>
          </p:nvPr>
        </p:nvSpPr>
        <p:spPr>
          <a:xfrm>
            <a:off x="457200" y="1600200"/>
            <a:ext cx="8229600" cy="5097780"/>
          </a:xfrm>
        </p:spPr>
        <p:txBody>
          <a:bodyPr>
            <a:normAutofit/>
          </a:bodyPr>
          <a:lstStyle/>
          <a:p>
            <a:r>
              <a:rPr lang="fr-CA" sz="2400" dirty="0" err="1" smtClean="0"/>
              <a:t>Welcome</a:t>
            </a:r>
            <a:r>
              <a:rPr lang="fr-CA" sz="2400" dirty="0" smtClean="0"/>
              <a:t>!  Round table and introductions</a:t>
            </a:r>
          </a:p>
          <a:p>
            <a:r>
              <a:rPr lang="fr-CA" sz="2400" dirty="0" smtClean="0"/>
              <a:t>SC-IMT </a:t>
            </a:r>
            <a:r>
              <a:rPr lang="fr-CA" sz="2400" dirty="0" err="1" smtClean="0"/>
              <a:t>presentation</a:t>
            </a:r>
            <a:endParaRPr lang="fr-CA" sz="2400" dirty="0" smtClean="0"/>
          </a:p>
          <a:p>
            <a:r>
              <a:rPr lang="fr-CA" sz="2400" dirty="0" smtClean="0"/>
              <a:t>ET-Metadata </a:t>
            </a:r>
            <a:r>
              <a:rPr lang="fr-CA" sz="2400" dirty="0" err="1" smtClean="0"/>
              <a:t>Overview</a:t>
            </a:r>
            <a:endParaRPr lang="fr-CA" sz="2400" dirty="0" smtClean="0"/>
          </a:p>
          <a:p>
            <a:r>
              <a:rPr lang="fr-CA" sz="2400" dirty="0" smtClean="0"/>
              <a:t>TT-WISMD </a:t>
            </a:r>
            <a:r>
              <a:rPr lang="fr-CA" sz="2400" dirty="0" err="1" smtClean="0"/>
              <a:t>Overview</a:t>
            </a:r>
            <a:endParaRPr lang="fr-CA" sz="2400" dirty="0" smtClean="0"/>
          </a:p>
          <a:p>
            <a:r>
              <a:rPr lang="fr-CA" sz="2400" dirty="0" smtClean="0"/>
              <a:t>TT-WIGOSMD </a:t>
            </a:r>
            <a:r>
              <a:rPr lang="fr-CA" sz="2400" dirty="0" err="1" smtClean="0"/>
              <a:t>Overview</a:t>
            </a:r>
            <a:endParaRPr lang="fr-CA" sz="2400" dirty="0" smtClean="0"/>
          </a:p>
          <a:p>
            <a:r>
              <a:rPr lang="en-US" sz="2400" dirty="0" smtClean="0"/>
              <a:t>WMO Metadata standards and update procedures</a:t>
            </a:r>
          </a:p>
          <a:p>
            <a:r>
              <a:rPr lang="en-US" sz="2400" dirty="0" smtClean="0"/>
              <a:t>Architecture of participation (meetings, GitHub, etc.)</a:t>
            </a:r>
          </a:p>
          <a:p>
            <a:r>
              <a:rPr lang="en-US" sz="2400" dirty="0" smtClean="0"/>
              <a:t>AOB</a:t>
            </a:r>
          </a:p>
          <a:p>
            <a:endParaRPr lang="en-US" sz="2400" dirty="0"/>
          </a:p>
          <a:p>
            <a:r>
              <a:rPr lang="fr-CH" sz="2400" dirty="0">
                <a:hlinkClick r:id="rId2"/>
              </a:rPr>
              <a:t>https://</a:t>
            </a:r>
            <a:r>
              <a:rPr lang="fr-CH" sz="2400" dirty="0" smtClean="0">
                <a:hlinkClick r:id="rId2"/>
              </a:rPr>
              <a:t>community.wmo.int/meetings/et-metadata-meeting-01-oct-2020</a:t>
            </a:r>
            <a:endParaRPr lang="fr-CH" sz="2400" dirty="0" smtClean="0"/>
          </a:p>
          <a:p>
            <a:endParaRPr lang="fr-CH" sz="2400" dirty="0"/>
          </a:p>
        </p:txBody>
      </p:sp>
    </p:spTree>
    <p:extLst>
      <p:ext uri="{BB962C8B-B14F-4D97-AF65-F5344CB8AC3E}">
        <p14:creationId xmlns:p14="http://schemas.microsoft.com/office/powerpoint/2010/main" val="2155037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6700" y="1155417"/>
            <a:ext cx="8877300" cy="2554545"/>
          </a:xfrm>
          <a:prstGeom prst="rect">
            <a:avLst/>
          </a:prstGeom>
          <a:solidFill>
            <a:schemeClr val="bg1"/>
          </a:solidFill>
        </p:spPr>
        <p:txBody>
          <a:bodyPr wrap="square">
            <a:spAutoFit/>
          </a:bodyPr>
          <a:lstStyle/>
          <a:p>
            <a:pPr marL="342900" indent="-342900" fontAlgn="base">
              <a:buFontTx/>
              <a:buChar char="-"/>
            </a:pPr>
            <a:r>
              <a:rPr lang="en-US" sz="2000" dirty="0" smtClean="0">
                <a:solidFill>
                  <a:srgbClr val="000000"/>
                </a:solidFill>
              </a:rPr>
              <a:t>TT-WISMD / TT-WIGOSMD cross cutting tasks</a:t>
            </a:r>
          </a:p>
          <a:p>
            <a:pPr marL="342900" indent="-342900" fontAlgn="base">
              <a:buFontTx/>
              <a:buChar char="-"/>
            </a:pPr>
            <a:r>
              <a:rPr lang="en-US" sz="2000" dirty="0" smtClean="0">
                <a:solidFill>
                  <a:srgbClr val="000000"/>
                </a:solidFill>
              </a:rPr>
              <a:t>WIS 2.0</a:t>
            </a:r>
          </a:p>
          <a:p>
            <a:pPr marL="800100" lvl="1" indent="-342900" fontAlgn="base">
              <a:buFontTx/>
              <a:buChar char="-"/>
            </a:pPr>
            <a:r>
              <a:rPr lang="en-US" sz="2000" dirty="0" smtClean="0">
                <a:solidFill>
                  <a:srgbClr val="000000"/>
                </a:solidFill>
              </a:rPr>
              <a:t>Metadata / search coordination</a:t>
            </a:r>
          </a:p>
          <a:p>
            <a:pPr marL="800100" lvl="1" indent="-342900" fontAlgn="base">
              <a:buFontTx/>
              <a:buChar char="-"/>
            </a:pPr>
            <a:r>
              <a:rPr lang="en-US" sz="2000" dirty="0" smtClean="0">
                <a:solidFill>
                  <a:srgbClr val="000000"/>
                </a:solidFill>
              </a:rPr>
              <a:t>Transition</a:t>
            </a:r>
          </a:p>
          <a:p>
            <a:pPr marL="342900" indent="-342900" fontAlgn="base">
              <a:buFontTx/>
              <a:buChar char="-"/>
            </a:pPr>
            <a:r>
              <a:rPr lang="en-US" sz="2000" dirty="0" smtClean="0">
                <a:solidFill>
                  <a:srgbClr val="000000"/>
                </a:solidFill>
              </a:rPr>
              <a:t>ET-OM (KPI implementation support)</a:t>
            </a:r>
          </a:p>
          <a:p>
            <a:pPr marL="342900" indent="-342900" fontAlgn="base">
              <a:buFontTx/>
              <a:buChar char="-"/>
            </a:pPr>
            <a:r>
              <a:rPr lang="en-US" sz="2000" dirty="0" smtClean="0">
                <a:solidFill>
                  <a:srgbClr val="000000"/>
                </a:solidFill>
              </a:rPr>
              <a:t>ET-Data code lists (Common Code Tables)</a:t>
            </a:r>
          </a:p>
          <a:p>
            <a:pPr marL="342900" indent="-342900" fontAlgn="base">
              <a:buFontTx/>
              <a:buChar char="-"/>
            </a:pPr>
            <a:r>
              <a:rPr lang="en-US" sz="2000" i="0" dirty="0" smtClean="0">
                <a:solidFill>
                  <a:srgbClr val="000000"/>
                </a:solidFill>
                <a:effectLst/>
              </a:rPr>
              <a:t>ET-ACDM (WIGOS Metadata)</a:t>
            </a:r>
          </a:p>
          <a:p>
            <a:pPr marL="342900" indent="-342900" fontAlgn="base">
              <a:buFontTx/>
              <a:buChar char="-"/>
            </a:pPr>
            <a:r>
              <a:rPr lang="en-US" sz="2000" dirty="0" smtClean="0">
                <a:solidFill>
                  <a:srgbClr val="000000"/>
                </a:solidFill>
              </a:rPr>
              <a:t>TT-WIGOS Tools</a:t>
            </a:r>
            <a:endParaRPr lang="en-US" sz="2000" i="0" dirty="0" smtClean="0">
              <a:solidFill>
                <a:srgbClr val="000000"/>
              </a:solidFill>
              <a:effectLst/>
            </a:endParaRPr>
          </a:p>
        </p:txBody>
      </p:sp>
      <p:sp>
        <p:nvSpPr>
          <p:cNvPr id="2" name="Title 1"/>
          <p:cNvSpPr>
            <a:spLocks noGrp="1"/>
          </p:cNvSpPr>
          <p:nvPr>
            <p:ph type="title"/>
          </p:nvPr>
        </p:nvSpPr>
        <p:spPr/>
        <p:txBody>
          <a:bodyPr>
            <a:normAutofit/>
          </a:bodyPr>
          <a:lstStyle/>
          <a:p>
            <a:r>
              <a:rPr lang="fr-CH" sz="3200" dirty="0" smtClean="0"/>
              <a:t>Linkages</a:t>
            </a:r>
            <a:endParaRPr lang="en-US" sz="3200" dirty="0"/>
          </a:p>
        </p:txBody>
      </p:sp>
    </p:spTree>
    <p:extLst>
      <p:ext uri="{BB962C8B-B14F-4D97-AF65-F5344CB8AC3E}">
        <p14:creationId xmlns:p14="http://schemas.microsoft.com/office/powerpoint/2010/main" val="4911437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Manual on Codes and amendment procedure</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8499892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WIS Metadata Standards</a:t>
            </a:r>
            <a:endParaRPr kumimoji="1" lang="ja-JP" altLang="en-US" dirty="0"/>
          </a:p>
        </p:txBody>
      </p:sp>
      <p:graphicFrame>
        <p:nvGraphicFramePr>
          <p:cNvPr id="4" name="Table 3"/>
          <p:cNvGraphicFramePr>
            <a:graphicFrameLocks noGrp="1"/>
          </p:cNvGraphicFramePr>
          <p:nvPr>
            <p:extLst>
              <p:ext uri="{D42A27DB-BD31-4B8C-83A1-F6EECF244321}">
                <p14:modId xmlns:p14="http://schemas.microsoft.com/office/powerpoint/2010/main" val="3879695075"/>
              </p:ext>
            </p:extLst>
          </p:nvPr>
        </p:nvGraphicFramePr>
        <p:xfrm>
          <a:off x="906710" y="1735454"/>
          <a:ext cx="7162800" cy="2108200"/>
        </p:xfrm>
        <a:graphic>
          <a:graphicData uri="http://schemas.openxmlformats.org/drawingml/2006/table">
            <a:tbl>
              <a:tblPr firstRow="1" bandRow="1">
                <a:tableStyleId>{5C22544A-7EE6-4342-B048-85BDC9FD1C3A}</a:tableStyleId>
              </a:tblPr>
              <a:tblGrid>
                <a:gridCol w="1790700">
                  <a:extLst>
                    <a:ext uri="{9D8B030D-6E8A-4147-A177-3AD203B41FA5}">
                      <a16:colId xmlns:a16="http://schemas.microsoft.com/office/drawing/2014/main" val="3157780347"/>
                    </a:ext>
                  </a:extLst>
                </a:gridCol>
                <a:gridCol w="1011115">
                  <a:extLst>
                    <a:ext uri="{9D8B030D-6E8A-4147-A177-3AD203B41FA5}">
                      <a16:colId xmlns:a16="http://schemas.microsoft.com/office/drawing/2014/main" val="1051158141"/>
                    </a:ext>
                  </a:extLst>
                </a:gridCol>
                <a:gridCol w="2417885">
                  <a:extLst>
                    <a:ext uri="{9D8B030D-6E8A-4147-A177-3AD203B41FA5}">
                      <a16:colId xmlns:a16="http://schemas.microsoft.com/office/drawing/2014/main" val="1891287409"/>
                    </a:ext>
                  </a:extLst>
                </a:gridCol>
                <a:gridCol w="1943100">
                  <a:extLst>
                    <a:ext uri="{9D8B030D-6E8A-4147-A177-3AD203B41FA5}">
                      <a16:colId xmlns:a16="http://schemas.microsoft.com/office/drawing/2014/main" val="3573987990"/>
                    </a:ext>
                  </a:extLst>
                </a:gridCol>
              </a:tblGrid>
              <a:tr h="370840">
                <a:tc>
                  <a:txBody>
                    <a:bodyPr/>
                    <a:lstStyle/>
                    <a:p>
                      <a:r>
                        <a:rPr lang="en-CA" dirty="0" smtClean="0"/>
                        <a:t>Standard</a:t>
                      </a:r>
                      <a:endParaRPr lang="en-CA" dirty="0"/>
                    </a:p>
                  </a:txBody>
                  <a:tcPr/>
                </a:tc>
                <a:tc>
                  <a:txBody>
                    <a:bodyPr/>
                    <a:lstStyle/>
                    <a:p>
                      <a:r>
                        <a:rPr lang="en-CA" dirty="0" smtClean="0"/>
                        <a:t>Sources</a:t>
                      </a:r>
                      <a:endParaRPr lang="en-CA" dirty="0"/>
                    </a:p>
                  </a:txBody>
                  <a:tcPr/>
                </a:tc>
                <a:tc>
                  <a:txBody>
                    <a:bodyPr/>
                    <a:lstStyle/>
                    <a:p>
                      <a:r>
                        <a:rPr lang="en-CA" dirty="0" smtClean="0"/>
                        <a:t>Publication</a:t>
                      </a:r>
                      <a:endParaRPr lang="en-CA" dirty="0"/>
                    </a:p>
                  </a:txBody>
                  <a:tcPr/>
                </a:tc>
                <a:tc>
                  <a:txBody>
                    <a:bodyPr/>
                    <a:lstStyle/>
                    <a:p>
                      <a:r>
                        <a:rPr lang="en-CA" dirty="0" smtClean="0"/>
                        <a:t>Related</a:t>
                      </a:r>
                      <a:endParaRPr lang="en-CA" dirty="0"/>
                    </a:p>
                  </a:txBody>
                  <a:tcPr/>
                </a:tc>
                <a:extLst>
                  <a:ext uri="{0D108BD9-81ED-4DB2-BD59-A6C34878D82A}">
                    <a16:rowId xmlns:a16="http://schemas.microsoft.com/office/drawing/2014/main" val="34333930"/>
                  </a:ext>
                </a:extLst>
              </a:tr>
              <a:tr h="370840">
                <a:tc>
                  <a:txBody>
                    <a:bodyPr/>
                    <a:lstStyle/>
                    <a:p>
                      <a:r>
                        <a:rPr lang="en-CA" dirty="0" smtClean="0"/>
                        <a:t>WMO</a:t>
                      </a:r>
                      <a:r>
                        <a:rPr lang="en-CA" baseline="0" dirty="0" smtClean="0"/>
                        <a:t> Core Metadata Profile and Code lists</a:t>
                      </a:r>
                      <a:endParaRPr lang="en-CA" dirty="0"/>
                    </a:p>
                  </a:txBody>
                  <a:tcPr/>
                </a:tc>
                <a:tc>
                  <a:txBody>
                    <a:bodyPr/>
                    <a:lstStyle/>
                    <a:p>
                      <a:r>
                        <a:rPr lang="en-CA" dirty="0" smtClean="0">
                          <a:hlinkClick r:id="rId2"/>
                        </a:rPr>
                        <a:t>GitHub</a:t>
                      </a:r>
                      <a:endParaRPr lang="en-CA" dirty="0"/>
                    </a:p>
                  </a:txBody>
                  <a:tcPr/>
                </a:tc>
                <a:tc>
                  <a:txBody>
                    <a:bodyPr/>
                    <a:lstStyle/>
                    <a:p>
                      <a:r>
                        <a:rPr lang="en-CA" dirty="0" smtClean="0"/>
                        <a:t>Manual</a:t>
                      </a:r>
                      <a:r>
                        <a:rPr lang="en-CA" baseline="0" dirty="0" smtClean="0"/>
                        <a:t> on the WMO Information System (</a:t>
                      </a:r>
                      <a:r>
                        <a:rPr lang="en-CA" baseline="0" dirty="0" smtClean="0">
                          <a:hlinkClick r:id="rId3"/>
                        </a:rPr>
                        <a:t>WMO-No. 1060</a:t>
                      </a:r>
                      <a:r>
                        <a:rPr lang="en-CA" baseline="0" dirty="0" smtClean="0"/>
                        <a:t>)</a:t>
                      </a:r>
                    </a:p>
                    <a:p>
                      <a:endParaRPr lang="en-CA" baseline="0" dirty="0" smtClean="0"/>
                    </a:p>
                    <a:p>
                      <a:r>
                        <a:rPr lang="en-CA" baseline="0" dirty="0" smtClean="0">
                          <a:hlinkClick r:id="rId4"/>
                        </a:rPr>
                        <a:t>Part 1</a:t>
                      </a:r>
                      <a:endParaRPr lang="en-CA" baseline="0" dirty="0" smtClean="0"/>
                    </a:p>
                    <a:p>
                      <a:r>
                        <a:rPr lang="en-CA" baseline="0" dirty="0" smtClean="0">
                          <a:hlinkClick r:id="rId5"/>
                        </a:rPr>
                        <a:t>Part 2</a:t>
                      </a:r>
                      <a:endParaRPr lang="en-CA" dirty="0"/>
                    </a:p>
                  </a:txBody>
                  <a:tcPr/>
                </a:tc>
                <a:tc>
                  <a:txBody>
                    <a:bodyPr/>
                    <a:lstStyle/>
                    <a:p>
                      <a:r>
                        <a:rPr lang="en-CA" dirty="0" smtClean="0"/>
                        <a:t>Guide to the WMO Information System (</a:t>
                      </a:r>
                      <a:r>
                        <a:rPr lang="en-CA" dirty="0" smtClean="0">
                          <a:hlinkClick r:id="rId6"/>
                        </a:rPr>
                        <a:t>WMO-No. 1061</a:t>
                      </a:r>
                      <a:r>
                        <a:rPr lang="en-CA" dirty="0" smtClean="0"/>
                        <a:t>)</a:t>
                      </a:r>
                      <a:endParaRPr lang="en-CA" dirty="0"/>
                    </a:p>
                  </a:txBody>
                  <a:tcPr/>
                </a:tc>
                <a:extLst>
                  <a:ext uri="{0D108BD9-81ED-4DB2-BD59-A6C34878D82A}">
                    <a16:rowId xmlns:a16="http://schemas.microsoft.com/office/drawing/2014/main" val="2323033282"/>
                  </a:ext>
                </a:extLst>
              </a:tr>
            </a:tbl>
          </a:graphicData>
        </a:graphic>
      </p:graphicFrame>
    </p:spTree>
    <p:extLst>
      <p:ext uri="{BB962C8B-B14F-4D97-AF65-F5344CB8AC3E}">
        <p14:creationId xmlns:p14="http://schemas.microsoft.com/office/powerpoint/2010/main" val="30917128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WIGOS Standards</a:t>
            </a:r>
            <a:endParaRPr kumimoji="1" lang="ja-JP" altLang="en-US" dirty="0"/>
          </a:p>
        </p:txBody>
      </p:sp>
      <p:graphicFrame>
        <p:nvGraphicFramePr>
          <p:cNvPr id="4" name="Table 3"/>
          <p:cNvGraphicFramePr>
            <a:graphicFrameLocks noGrp="1"/>
          </p:cNvGraphicFramePr>
          <p:nvPr>
            <p:extLst>
              <p:ext uri="{D42A27DB-BD31-4B8C-83A1-F6EECF244321}">
                <p14:modId xmlns:p14="http://schemas.microsoft.com/office/powerpoint/2010/main" val="3596038109"/>
              </p:ext>
            </p:extLst>
          </p:nvPr>
        </p:nvGraphicFramePr>
        <p:xfrm>
          <a:off x="730542" y="1316005"/>
          <a:ext cx="7162800" cy="3479800"/>
        </p:xfrm>
        <a:graphic>
          <a:graphicData uri="http://schemas.openxmlformats.org/drawingml/2006/table">
            <a:tbl>
              <a:tblPr firstRow="1" bandRow="1">
                <a:tableStyleId>{5C22544A-7EE6-4342-B048-85BDC9FD1C3A}</a:tableStyleId>
              </a:tblPr>
              <a:tblGrid>
                <a:gridCol w="1601597">
                  <a:extLst>
                    <a:ext uri="{9D8B030D-6E8A-4147-A177-3AD203B41FA5}">
                      <a16:colId xmlns:a16="http://schemas.microsoft.com/office/drawing/2014/main" val="3157780347"/>
                    </a:ext>
                  </a:extLst>
                </a:gridCol>
                <a:gridCol w="1200218">
                  <a:extLst>
                    <a:ext uri="{9D8B030D-6E8A-4147-A177-3AD203B41FA5}">
                      <a16:colId xmlns:a16="http://schemas.microsoft.com/office/drawing/2014/main" val="1051158141"/>
                    </a:ext>
                  </a:extLst>
                </a:gridCol>
                <a:gridCol w="2417885">
                  <a:extLst>
                    <a:ext uri="{9D8B030D-6E8A-4147-A177-3AD203B41FA5}">
                      <a16:colId xmlns:a16="http://schemas.microsoft.com/office/drawing/2014/main" val="1891287409"/>
                    </a:ext>
                  </a:extLst>
                </a:gridCol>
                <a:gridCol w="1943100">
                  <a:extLst>
                    <a:ext uri="{9D8B030D-6E8A-4147-A177-3AD203B41FA5}">
                      <a16:colId xmlns:a16="http://schemas.microsoft.com/office/drawing/2014/main" val="3573987990"/>
                    </a:ext>
                  </a:extLst>
                </a:gridCol>
              </a:tblGrid>
              <a:tr h="370840">
                <a:tc>
                  <a:txBody>
                    <a:bodyPr/>
                    <a:lstStyle/>
                    <a:p>
                      <a:r>
                        <a:rPr lang="en-CA" dirty="0" smtClean="0"/>
                        <a:t>Standard</a:t>
                      </a:r>
                      <a:endParaRPr lang="en-CA" dirty="0"/>
                    </a:p>
                  </a:txBody>
                  <a:tcPr/>
                </a:tc>
                <a:tc>
                  <a:txBody>
                    <a:bodyPr/>
                    <a:lstStyle/>
                    <a:p>
                      <a:r>
                        <a:rPr lang="en-CA" dirty="0" smtClean="0"/>
                        <a:t>Sources</a:t>
                      </a:r>
                      <a:endParaRPr lang="en-CA" dirty="0"/>
                    </a:p>
                  </a:txBody>
                  <a:tcPr/>
                </a:tc>
                <a:tc>
                  <a:txBody>
                    <a:bodyPr/>
                    <a:lstStyle/>
                    <a:p>
                      <a:r>
                        <a:rPr lang="en-CA" dirty="0" smtClean="0"/>
                        <a:t>Publication</a:t>
                      </a:r>
                      <a:endParaRPr lang="en-CA" dirty="0"/>
                    </a:p>
                  </a:txBody>
                  <a:tcPr/>
                </a:tc>
                <a:tc>
                  <a:txBody>
                    <a:bodyPr/>
                    <a:lstStyle/>
                    <a:p>
                      <a:r>
                        <a:rPr lang="en-CA" dirty="0" smtClean="0"/>
                        <a:t>Related</a:t>
                      </a:r>
                      <a:endParaRPr lang="en-CA" dirty="0"/>
                    </a:p>
                  </a:txBody>
                  <a:tcPr/>
                </a:tc>
                <a:extLst>
                  <a:ext uri="{0D108BD9-81ED-4DB2-BD59-A6C34878D82A}">
                    <a16:rowId xmlns:a16="http://schemas.microsoft.com/office/drawing/2014/main" val="34333930"/>
                  </a:ext>
                </a:extLst>
              </a:tr>
              <a:tr h="370840">
                <a:tc>
                  <a:txBody>
                    <a:bodyPr/>
                    <a:lstStyle/>
                    <a:p>
                      <a:r>
                        <a:rPr lang="en-CA" dirty="0" smtClean="0"/>
                        <a:t>WIGOS Metadata Standard and Code</a:t>
                      </a:r>
                      <a:r>
                        <a:rPr lang="en-CA" baseline="0" dirty="0" smtClean="0"/>
                        <a:t> lists</a:t>
                      </a:r>
                      <a:endParaRPr lang="en-CA" dirty="0"/>
                    </a:p>
                  </a:txBody>
                  <a:tcPr/>
                </a:tc>
                <a:tc>
                  <a:txBody>
                    <a:bodyPr/>
                    <a:lstStyle/>
                    <a:p>
                      <a:r>
                        <a:rPr lang="en-CA" dirty="0" smtClean="0">
                          <a:hlinkClick r:id="rId2"/>
                        </a:rPr>
                        <a:t>Metadata model and schemas</a:t>
                      </a:r>
                      <a:endParaRPr lang="en-CA" dirty="0" smtClean="0"/>
                    </a:p>
                    <a:p>
                      <a:endParaRPr lang="en-CA"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CA" dirty="0" smtClean="0">
                          <a:hlinkClick r:id="rId3" action="ppaction://hlinkpres?slideindex=1&amp;slidetitle="/>
                        </a:rPr>
                        <a:t>Code lists</a:t>
                      </a:r>
                      <a:endParaRPr lang="en-CA" dirty="0" smtClean="0"/>
                    </a:p>
                  </a:txBody>
                  <a:tcPr/>
                </a:tc>
                <a:tc>
                  <a:txBody>
                    <a:bodyPr/>
                    <a:lstStyle/>
                    <a:p>
                      <a:r>
                        <a:rPr lang="en-CA" dirty="0" smtClean="0"/>
                        <a:t>Manual on the WMO Integrated Global Observing System (</a:t>
                      </a:r>
                      <a:r>
                        <a:rPr lang="en-CA" dirty="0" smtClean="0">
                          <a:hlinkClick r:id="rId4"/>
                        </a:rPr>
                        <a:t>WMO-No. 1160</a:t>
                      </a:r>
                      <a:r>
                        <a:rPr lang="en-CA" dirty="0" smtClean="0"/>
                        <a:t>)</a:t>
                      </a:r>
                    </a:p>
                    <a:p>
                      <a:endParaRPr lang="en-CA" dirty="0" smtClean="0"/>
                    </a:p>
                    <a:p>
                      <a:r>
                        <a:rPr lang="en-CA" dirty="0" smtClean="0"/>
                        <a:t>WIGOS Metadata Standard (</a:t>
                      </a:r>
                      <a:r>
                        <a:rPr lang="en-CA" dirty="0" smtClean="0">
                          <a:hlinkClick r:id="rId5"/>
                        </a:rPr>
                        <a:t>WMO-No. 1192</a:t>
                      </a:r>
                      <a:r>
                        <a:rPr lang="en-CA" dirty="0" smtClean="0"/>
                        <a:t>)</a:t>
                      </a:r>
                      <a:endParaRPr lang="en-CA" dirty="0"/>
                    </a:p>
                  </a:txBody>
                  <a:tcPr/>
                </a:tc>
                <a:tc>
                  <a:txBody>
                    <a:bodyPr/>
                    <a:lstStyle/>
                    <a:p>
                      <a:r>
                        <a:rPr lang="en-CA" dirty="0" smtClean="0"/>
                        <a:t>Guide</a:t>
                      </a:r>
                      <a:r>
                        <a:rPr lang="en-CA" baseline="0" dirty="0" smtClean="0"/>
                        <a:t> to the WMO Integrated Global Observing System (</a:t>
                      </a:r>
                      <a:r>
                        <a:rPr lang="en-CA" baseline="0" dirty="0" smtClean="0">
                          <a:hlinkClick r:id="rId6"/>
                        </a:rPr>
                        <a:t>WMO-No. 1165</a:t>
                      </a:r>
                      <a:r>
                        <a:rPr lang="en-CA" baseline="0" dirty="0" smtClean="0"/>
                        <a:t>)</a:t>
                      </a:r>
                    </a:p>
                    <a:p>
                      <a:endParaRPr lang="en-CA" baseline="0" dirty="0" smtClean="0"/>
                    </a:p>
                    <a:p>
                      <a:r>
                        <a:rPr lang="en-CA" baseline="0" dirty="0" smtClean="0"/>
                        <a:t>Common Code Tables</a:t>
                      </a:r>
                    </a:p>
                    <a:p>
                      <a:r>
                        <a:rPr lang="en-CA" sz="1800" u="sng" kern="1200" dirty="0" smtClean="0">
                          <a:solidFill>
                            <a:schemeClr val="dk1"/>
                          </a:solidFill>
                          <a:effectLst/>
                          <a:latin typeface="+mn-lt"/>
                          <a:ea typeface="+mn-ea"/>
                          <a:cs typeface="+mn-cs"/>
                          <a:hlinkClick r:id="rId7"/>
                        </a:rPr>
                        <a:t>https://github.com/wmo-im/cct</a:t>
                      </a:r>
                      <a:endParaRPr lang="en-CA" sz="1800" u="sng" kern="1200" dirty="0" smtClean="0">
                        <a:solidFill>
                          <a:schemeClr val="dk1"/>
                        </a:solidFill>
                        <a:effectLst/>
                        <a:latin typeface="+mn-lt"/>
                        <a:ea typeface="+mn-ea"/>
                        <a:cs typeface="+mn-cs"/>
                      </a:endParaRPr>
                    </a:p>
                    <a:p>
                      <a:endParaRPr lang="en-CA" dirty="0"/>
                    </a:p>
                  </a:txBody>
                  <a:tcPr/>
                </a:tc>
                <a:extLst>
                  <a:ext uri="{0D108BD9-81ED-4DB2-BD59-A6C34878D82A}">
                    <a16:rowId xmlns:a16="http://schemas.microsoft.com/office/drawing/2014/main" val="2621136246"/>
                  </a:ext>
                </a:extLst>
              </a:tr>
            </a:tbl>
          </a:graphicData>
        </a:graphic>
      </p:graphicFrame>
    </p:spTree>
    <p:extLst>
      <p:ext uri="{BB962C8B-B14F-4D97-AF65-F5344CB8AC3E}">
        <p14:creationId xmlns:p14="http://schemas.microsoft.com/office/powerpoint/2010/main" val="17459479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Amendment of Manuals</a:t>
            </a:r>
          </a:p>
        </p:txBody>
      </p:sp>
      <p:sp>
        <p:nvSpPr>
          <p:cNvPr id="3" name="Content Placeholder 2"/>
          <p:cNvSpPr>
            <a:spLocks noGrp="1"/>
          </p:cNvSpPr>
          <p:nvPr>
            <p:ph idx="1"/>
          </p:nvPr>
        </p:nvSpPr>
        <p:spPr>
          <a:xfrm>
            <a:off x="324740" y="1506196"/>
            <a:ext cx="8520157" cy="4525963"/>
          </a:xfrm>
        </p:spPr>
        <p:txBody>
          <a:bodyPr>
            <a:normAutofit/>
          </a:bodyPr>
          <a:lstStyle/>
          <a:p>
            <a:r>
              <a:rPr lang="en-US" b="1" dirty="0"/>
              <a:t>World Meteorological Congress functions</a:t>
            </a:r>
          </a:p>
          <a:p>
            <a:pPr marL="0" indent="0">
              <a:buNone/>
            </a:pPr>
            <a:r>
              <a:rPr lang="en-US" sz="2800" dirty="0"/>
              <a:t>(d) </a:t>
            </a:r>
            <a:r>
              <a:rPr lang="en-US" sz="2800" b="1" dirty="0"/>
              <a:t>To determine regulations </a:t>
            </a:r>
            <a:r>
              <a:rPr lang="en-US" sz="2800" dirty="0"/>
              <a:t>prescribing the procedures</a:t>
            </a:r>
            <a:r>
              <a:rPr lang="en-US" sz="2800" b="1" dirty="0"/>
              <a:t> </a:t>
            </a:r>
            <a:r>
              <a:rPr lang="en-US" sz="2800" dirty="0"/>
              <a:t>of the various bodies of the Organization, </a:t>
            </a:r>
            <a:r>
              <a:rPr lang="en-US" sz="2800" b="1" dirty="0"/>
              <a:t>in particular </a:t>
            </a:r>
            <a:r>
              <a:rPr lang="en-US" sz="2800" dirty="0"/>
              <a:t>the General, </a:t>
            </a:r>
            <a:r>
              <a:rPr lang="en-US" sz="2800" b="1" dirty="0"/>
              <a:t>Technical</a:t>
            </a:r>
            <a:r>
              <a:rPr lang="en-US" sz="2800" dirty="0"/>
              <a:t>, Financial and Staff </a:t>
            </a:r>
            <a:r>
              <a:rPr lang="en-US" sz="2800" b="1" dirty="0"/>
              <a:t>Regulations</a:t>
            </a:r>
            <a:r>
              <a:rPr lang="en-US" sz="2800" dirty="0"/>
              <a:t>;</a:t>
            </a:r>
          </a:p>
          <a:p>
            <a:pPr marL="0" indent="0">
              <a:buNone/>
            </a:pPr>
            <a:endParaRPr lang="en-US" sz="2800" dirty="0"/>
          </a:p>
          <a:p>
            <a:r>
              <a:rPr lang="en-US" sz="2800" b="1" dirty="0"/>
              <a:t>Three procedures for amending Manuals</a:t>
            </a:r>
          </a:p>
          <a:p>
            <a:pPr lvl="1"/>
            <a:r>
              <a:rPr lang="en-US" sz="2400" dirty="0"/>
              <a:t>Complex procedure</a:t>
            </a:r>
          </a:p>
          <a:p>
            <a:pPr lvl="1"/>
            <a:r>
              <a:rPr lang="en-US" sz="2400" dirty="0"/>
              <a:t>Standard procedure</a:t>
            </a:r>
          </a:p>
          <a:p>
            <a:pPr lvl="1"/>
            <a:r>
              <a:rPr lang="en-US" sz="2400" dirty="0"/>
              <a:t>Simple procedure (fast-track)</a:t>
            </a:r>
          </a:p>
        </p:txBody>
      </p:sp>
    </p:spTree>
    <p:extLst>
      <p:ext uri="{BB962C8B-B14F-4D97-AF65-F5344CB8AC3E}">
        <p14:creationId xmlns:p14="http://schemas.microsoft.com/office/powerpoint/2010/main" val="21104301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Amendment of Manuals</a:t>
            </a:r>
            <a:br>
              <a:rPr lang="en-US" dirty="0"/>
            </a:br>
            <a:r>
              <a:rPr lang="en-US" dirty="0"/>
              <a:t>Complex procedure</a:t>
            </a:r>
          </a:p>
        </p:txBody>
      </p:sp>
      <p:sp>
        <p:nvSpPr>
          <p:cNvPr id="4" name="Rectangle 3"/>
          <p:cNvSpPr/>
          <p:nvPr/>
        </p:nvSpPr>
        <p:spPr>
          <a:xfrm>
            <a:off x="457200" y="2213361"/>
            <a:ext cx="1508333" cy="10596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Expert Team</a:t>
            </a:r>
          </a:p>
        </p:txBody>
      </p:sp>
      <p:cxnSp>
        <p:nvCxnSpPr>
          <p:cNvPr id="6" name="Straight Arrow Connector 5"/>
          <p:cNvCxnSpPr>
            <a:stCxn id="4" idx="3"/>
          </p:cNvCxnSpPr>
          <p:nvPr/>
        </p:nvCxnSpPr>
        <p:spPr>
          <a:xfrm>
            <a:off x="1965533" y="2743200"/>
            <a:ext cx="158097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65533" y="2296956"/>
            <a:ext cx="1632247" cy="369332"/>
          </a:xfrm>
          <a:prstGeom prst="rect">
            <a:avLst/>
          </a:prstGeom>
          <a:noFill/>
        </p:spPr>
        <p:txBody>
          <a:bodyPr wrap="square" rtlCol="0">
            <a:spAutoFit/>
          </a:bodyPr>
          <a:lstStyle/>
          <a:p>
            <a:r>
              <a:rPr lang="en-US" dirty="0"/>
              <a:t>Draft proposal</a:t>
            </a:r>
          </a:p>
        </p:txBody>
      </p:sp>
      <p:sp>
        <p:nvSpPr>
          <p:cNvPr id="10" name="Rectangle 9"/>
          <p:cNvSpPr/>
          <p:nvPr/>
        </p:nvSpPr>
        <p:spPr>
          <a:xfrm>
            <a:off x="3546505" y="2221907"/>
            <a:ext cx="1575273" cy="10596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SC-IMT</a:t>
            </a:r>
          </a:p>
        </p:txBody>
      </p:sp>
      <p:sp>
        <p:nvSpPr>
          <p:cNvPr id="12" name="Rectangle 11"/>
          <p:cNvSpPr/>
          <p:nvPr/>
        </p:nvSpPr>
        <p:spPr>
          <a:xfrm>
            <a:off x="6825240" y="2221907"/>
            <a:ext cx="1726251" cy="10596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INFCOM </a:t>
            </a:r>
          </a:p>
          <a:p>
            <a:pPr algn="ctr"/>
            <a:r>
              <a:rPr lang="en-US" dirty="0"/>
              <a:t>Session</a:t>
            </a:r>
          </a:p>
        </p:txBody>
      </p:sp>
      <p:cxnSp>
        <p:nvCxnSpPr>
          <p:cNvPr id="13" name="Straight Arrow Connector 12"/>
          <p:cNvCxnSpPr/>
          <p:nvPr/>
        </p:nvCxnSpPr>
        <p:spPr>
          <a:xfrm>
            <a:off x="5116083" y="2751746"/>
            <a:ext cx="170915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121778" y="2338261"/>
            <a:ext cx="1703462" cy="923330"/>
          </a:xfrm>
          <a:prstGeom prst="rect">
            <a:avLst/>
          </a:prstGeom>
          <a:noFill/>
        </p:spPr>
        <p:txBody>
          <a:bodyPr wrap="square" rtlCol="0">
            <a:spAutoFit/>
          </a:bodyPr>
          <a:lstStyle/>
          <a:p>
            <a:r>
              <a:rPr lang="en-US" dirty="0"/>
              <a:t>Endorse and </a:t>
            </a:r>
          </a:p>
          <a:p>
            <a:endParaRPr lang="en-US" dirty="0"/>
          </a:p>
          <a:p>
            <a:r>
              <a:rPr lang="en-US" dirty="0"/>
              <a:t>Submit proposal</a:t>
            </a:r>
          </a:p>
        </p:txBody>
      </p:sp>
      <p:cxnSp>
        <p:nvCxnSpPr>
          <p:cNvPr id="18" name="Straight Arrow Connector 17"/>
          <p:cNvCxnSpPr>
            <a:stCxn id="12" idx="2"/>
          </p:cNvCxnSpPr>
          <p:nvPr/>
        </p:nvCxnSpPr>
        <p:spPr>
          <a:xfrm flipH="1">
            <a:off x="7688365" y="3281585"/>
            <a:ext cx="1" cy="15724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6368042" y="3720569"/>
            <a:ext cx="1535394" cy="646331"/>
          </a:xfrm>
          <a:prstGeom prst="rect">
            <a:avLst/>
          </a:prstGeom>
          <a:noFill/>
        </p:spPr>
        <p:txBody>
          <a:bodyPr wrap="square" rtlCol="0">
            <a:spAutoFit/>
          </a:bodyPr>
          <a:lstStyle/>
          <a:p>
            <a:r>
              <a:rPr lang="en-US" dirty="0"/>
              <a:t>Approve and recommend</a:t>
            </a:r>
          </a:p>
        </p:txBody>
      </p:sp>
      <p:sp>
        <p:nvSpPr>
          <p:cNvPr id="22" name="Rectangle 21"/>
          <p:cNvSpPr/>
          <p:nvPr/>
        </p:nvSpPr>
        <p:spPr>
          <a:xfrm>
            <a:off x="6825240" y="4854011"/>
            <a:ext cx="1726251" cy="10596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Congress</a:t>
            </a:r>
          </a:p>
        </p:txBody>
      </p:sp>
      <p:cxnSp>
        <p:nvCxnSpPr>
          <p:cNvPr id="24" name="Straight Arrow Connector 23"/>
          <p:cNvCxnSpPr>
            <a:stCxn id="22" idx="1"/>
          </p:cNvCxnSpPr>
          <p:nvPr/>
        </p:nvCxnSpPr>
        <p:spPr>
          <a:xfrm flipH="1">
            <a:off x="4230168" y="5383850"/>
            <a:ext cx="259507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744341" y="4737519"/>
            <a:ext cx="1743342" cy="646331"/>
          </a:xfrm>
          <a:prstGeom prst="rect">
            <a:avLst/>
          </a:prstGeom>
          <a:noFill/>
        </p:spPr>
        <p:txBody>
          <a:bodyPr wrap="square" rtlCol="0">
            <a:spAutoFit/>
          </a:bodyPr>
          <a:lstStyle/>
          <a:p>
            <a:r>
              <a:rPr lang="en-US" dirty="0"/>
              <a:t>Adopts amendments</a:t>
            </a:r>
          </a:p>
        </p:txBody>
      </p:sp>
      <p:pic>
        <p:nvPicPr>
          <p:cNvPr id="29" name="Picture 2" descr="M:\Documents\CF\Pages from 306_2015-2017_vi2_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735" y="4455161"/>
            <a:ext cx="1313539" cy="1857378"/>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211508" y="3918245"/>
            <a:ext cx="1999716" cy="89730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Requirement</a:t>
            </a:r>
          </a:p>
        </p:txBody>
      </p:sp>
      <p:cxnSp>
        <p:nvCxnSpPr>
          <p:cNvPr id="8" name="Straight Arrow Connector 7"/>
          <p:cNvCxnSpPr>
            <a:stCxn id="3" idx="0"/>
            <a:endCxn id="4" idx="2"/>
          </p:cNvCxnSpPr>
          <p:nvPr/>
        </p:nvCxnSpPr>
        <p:spPr>
          <a:xfrm flipV="1">
            <a:off x="1211366" y="3273039"/>
            <a:ext cx="1" cy="6452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88446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Amendment of Manuals</a:t>
            </a:r>
            <a:br>
              <a:rPr lang="en-US" dirty="0"/>
            </a:br>
            <a:r>
              <a:rPr lang="en-US" dirty="0"/>
              <a:t>Standard procedure </a:t>
            </a:r>
          </a:p>
        </p:txBody>
      </p:sp>
      <p:sp>
        <p:nvSpPr>
          <p:cNvPr id="4" name="Rectangle 3"/>
          <p:cNvSpPr/>
          <p:nvPr/>
        </p:nvSpPr>
        <p:spPr>
          <a:xfrm>
            <a:off x="457200" y="2213361"/>
            <a:ext cx="1508333" cy="10596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Expert Team</a:t>
            </a:r>
          </a:p>
        </p:txBody>
      </p:sp>
      <p:cxnSp>
        <p:nvCxnSpPr>
          <p:cNvPr id="6" name="Straight Arrow Connector 5"/>
          <p:cNvCxnSpPr>
            <a:stCxn id="4" idx="3"/>
          </p:cNvCxnSpPr>
          <p:nvPr/>
        </p:nvCxnSpPr>
        <p:spPr>
          <a:xfrm>
            <a:off x="1965533" y="2743200"/>
            <a:ext cx="158097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65533" y="2296956"/>
            <a:ext cx="1632247" cy="369332"/>
          </a:xfrm>
          <a:prstGeom prst="rect">
            <a:avLst/>
          </a:prstGeom>
          <a:noFill/>
        </p:spPr>
        <p:txBody>
          <a:bodyPr wrap="square" rtlCol="0">
            <a:spAutoFit/>
          </a:bodyPr>
          <a:lstStyle/>
          <a:p>
            <a:r>
              <a:rPr lang="en-US" dirty="0"/>
              <a:t>Draft proposal</a:t>
            </a:r>
          </a:p>
        </p:txBody>
      </p:sp>
      <p:sp>
        <p:nvSpPr>
          <p:cNvPr id="10" name="Rectangle 9"/>
          <p:cNvSpPr/>
          <p:nvPr/>
        </p:nvSpPr>
        <p:spPr>
          <a:xfrm>
            <a:off x="3546505" y="2150445"/>
            <a:ext cx="1575273" cy="12989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dirty="0"/>
              <a:t> SC- IMT Chair</a:t>
            </a:r>
          </a:p>
          <a:p>
            <a:pPr algn="ctr"/>
            <a:r>
              <a:rPr lang="en-US" dirty="0"/>
              <a:t>INFCOM Pres.</a:t>
            </a:r>
          </a:p>
          <a:p>
            <a:pPr algn="ctr"/>
            <a:r>
              <a:rPr lang="en-US" dirty="0"/>
              <a:t>Consultation with SERCOM</a:t>
            </a:r>
          </a:p>
        </p:txBody>
      </p:sp>
      <p:sp>
        <p:nvSpPr>
          <p:cNvPr id="12" name="Rectangle 11"/>
          <p:cNvSpPr/>
          <p:nvPr/>
        </p:nvSpPr>
        <p:spPr>
          <a:xfrm>
            <a:off x="6825240" y="2221907"/>
            <a:ext cx="1726251" cy="10596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Members</a:t>
            </a:r>
          </a:p>
        </p:txBody>
      </p:sp>
      <p:cxnSp>
        <p:nvCxnSpPr>
          <p:cNvPr id="13" name="Straight Arrow Connector 12"/>
          <p:cNvCxnSpPr/>
          <p:nvPr/>
        </p:nvCxnSpPr>
        <p:spPr>
          <a:xfrm>
            <a:off x="5116083" y="2751746"/>
            <a:ext cx="170915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121778" y="2338261"/>
            <a:ext cx="1703462" cy="1200329"/>
          </a:xfrm>
          <a:prstGeom prst="rect">
            <a:avLst/>
          </a:prstGeom>
          <a:noFill/>
        </p:spPr>
        <p:txBody>
          <a:bodyPr wrap="square" rtlCol="0">
            <a:spAutoFit/>
          </a:bodyPr>
          <a:lstStyle/>
          <a:p>
            <a:r>
              <a:rPr lang="en-US" dirty="0"/>
              <a:t>Approve and </a:t>
            </a:r>
          </a:p>
          <a:p>
            <a:endParaRPr lang="en-US" dirty="0"/>
          </a:p>
          <a:p>
            <a:r>
              <a:rPr lang="en-US" dirty="0"/>
              <a:t>Submit proposal for comments </a:t>
            </a:r>
          </a:p>
        </p:txBody>
      </p:sp>
      <p:cxnSp>
        <p:nvCxnSpPr>
          <p:cNvPr id="18" name="Straight Arrow Connector 17"/>
          <p:cNvCxnSpPr>
            <a:stCxn id="12" idx="2"/>
          </p:cNvCxnSpPr>
          <p:nvPr/>
        </p:nvCxnSpPr>
        <p:spPr>
          <a:xfrm flipH="1">
            <a:off x="7688365" y="3281585"/>
            <a:ext cx="1" cy="15724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6825240" y="3639829"/>
            <a:ext cx="767697" cy="369332"/>
          </a:xfrm>
          <a:prstGeom prst="rect">
            <a:avLst/>
          </a:prstGeom>
          <a:noFill/>
        </p:spPr>
        <p:txBody>
          <a:bodyPr wrap="square" rtlCol="0">
            <a:spAutoFit/>
          </a:bodyPr>
          <a:lstStyle/>
          <a:p>
            <a:r>
              <a:rPr lang="en-US" dirty="0"/>
              <a:t>Agree </a:t>
            </a:r>
          </a:p>
        </p:txBody>
      </p:sp>
      <p:sp>
        <p:nvSpPr>
          <p:cNvPr id="22" name="Rectangle 21"/>
          <p:cNvSpPr/>
          <p:nvPr/>
        </p:nvSpPr>
        <p:spPr>
          <a:xfrm>
            <a:off x="6825240" y="4854011"/>
            <a:ext cx="1726251" cy="10596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Executive Council</a:t>
            </a:r>
          </a:p>
        </p:txBody>
      </p:sp>
      <p:cxnSp>
        <p:nvCxnSpPr>
          <p:cNvPr id="24" name="Straight Arrow Connector 23"/>
          <p:cNvCxnSpPr>
            <a:stCxn id="22" idx="1"/>
          </p:cNvCxnSpPr>
          <p:nvPr/>
        </p:nvCxnSpPr>
        <p:spPr>
          <a:xfrm flipH="1">
            <a:off x="4230168" y="5383850"/>
            <a:ext cx="259507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744341" y="4737519"/>
            <a:ext cx="1743342" cy="646331"/>
          </a:xfrm>
          <a:prstGeom prst="rect">
            <a:avLst/>
          </a:prstGeom>
          <a:noFill/>
        </p:spPr>
        <p:txBody>
          <a:bodyPr wrap="square" rtlCol="0">
            <a:spAutoFit/>
          </a:bodyPr>
          <a:lstStyle/>
          <a:p>
            <a:r>
              <a:rPr lang="en-US" dirty="0"/>
              <a:t>Adopts amendments</a:t>
            </a:r>
          </a:p>
        </p:txBody>
      </p:sp>
      <p:pic>
        <p:nvPicPr>
          <p:cNvPr id="29" name="Picture 2" descr="M:\Documents\CF\Pages from 306_2015-2017_vi2_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735" y="4455161"/>
            <a:ext cx="1313539" cy="1857378"/>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211508" y="3918245"/>
            <a:ext cx="1999716" cy="89730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Requirement</a:t>
            </a:r>
          </a:p>
        </p:txBody>
      </p:sp>
      <p:cxnSp>
        <p:nvCxnSpPr>
          <p:cNvPr id="8" name="Straight Arrow Connector 7"/>
          <p:cNvCxnSpPr>
            <a:stCxn id="3" idx="0"/>
            <a:endCxn id="4" idx="2"/>
          </p:cNvCxnSpPr>
          <p:nvPr/>
        </p:nvCxnSpPr>
        <p:spPr>
          <a:xfrm flipV="1">
            <a:off x="1211366" y="3273039"/>
            <a:ext cx="1" cy="6452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20"/>
          <p:cNvSpPr txBox="1"/>
          <p:nvPr/>
        </p:nvSpPr>
        <p:spPr>
          <a:xfrm>
            <a:off x="6487684" y="4496817"/>
            <a:ext cx="1105254" cy="369332"/>
          </a:xfrm>
          <a:prstGeom prst="rect">
            <a:avLst/>
          </a:prstGeom>
          <a:noFill/>
        </p:spPr>
        <p:txBody>
          <a:bodyPr wrap="square" rtlCol="0">
            <a:spAutoFit/>
          </a:bodyPr>
          <a:lstStyle/>
          <a:p>
            <a:r>
              <a:rPr lang="en-US" dirty="0"/>
              <a:t>Informed </a:t>
            </a:r>
          </a:p>
        </p:txBody>
      </p:sp>
    </p:spTree>
    <p:extLst>
      <p:ext uri="{BB962C8B-B14F-4D97-AF65-F5344CB8AC3E}">
        <p14:creationId xmlns:p14="http://schemas.microsoft.com/office/powerpoint/2010/main" val="531748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Amendment of Manuals</a:t>
            </a:r>
            <a:br>
              <a:rPr lang="en-US" dirty="0"/>
            </a:br>
            <a:r>
              <a:rPr lang="en-US" dirty="0"/>
              <a:t>Simple procedure (fast-track)</a:t>
            </a:r>
          </a:p>
        </p:txBody>
      </p:sp>
      <p:sp>
        <p:nvSpPr>
          <p:cNvPr id="4" name="Rectangle 3"/>
          <p:cNvSpPr/>
          <p:nvPr/>
        </p:nvSpPr>
        <p:spPr>
          <a:xfrm>
            <a:off x="457200" y="2213361"/>
            <a:ext cx="1508333" cy="10596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Expert Team</a:t>
            </a:r>
          </a:p>
        </p:txBody>
      </p:sp>
      <p:cxnSp>
        <p:nvCxnSpPr>
          <p:cNvPr id="6" name="Straight Arrow Connector 5"/>
          <p:cNvCxnSpPr>
            <a:stCxn id="4" idx="3"/>
          </p:cNvCxnSpPr>
          <p:nvPr/>
        </p:nvCxnSpPr>
        <p:spPr>
          <a:xfrm>
            <a:off x="1965533" y="2743200"/>
            <a:ext cx="158097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65533" y="2296956"/>
            <a:ext cx="1632247" cy="369332"/>
          </a:xfrm>
          <a:prstGeom prst="rect">
            <a:avLst/>
          </a:prstGeom>
          <a:noFill/>
        </p:spPr>
        <p:txBody>
          <a:bodyPr wrap="square" rtlCol="0">
            <a:spAutoFit/>
          </a:bodyPr>
          <a:lstStyle/>
          <a:p>
            <a:r>
              <a:rPr lang="en-US" dirty="0"/>
              <a:t>Draft proposal</a:t>
            </a:r>
          </a:p>
        </p:txBody>
      </p:sp>
      <p:sp>
        <p:nvSpPr>
          <p:cNvPr id="10" name="Rectangle 9"/>
          <p:cNvSpPr/>
          <p:nvPr/>
        </p:nvSpPr>
        <p:spPr>
          <a:xfrm>
            <a:off x="3546505" y="2150445"/>
            <a:ext cx="1575273" cy="12989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dirty="0"/>
              <a:t> SC-IMT Chair</a:t>
            </a:r>
          </a:p>
        </p:txBody>
      </p:sp>
      <p:sp>
        <p:nvSpPr>
          <p:cNvPr id="12" name="Rectangle 11"/>
          <p:cNvSpPr/>
          <p:nvPr/>
        </p:nvSpPr>
        <p:spPr>
          <a:xfrm>
            <a:off x="6825240" y="2221907"/>
            <a:ext cx="1726251" cy="10596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National Focal Points</a:t>
            </a:r>
          </a:p>
        </p:txBody>
      </p:sp>
      <p:cxnSp>
        <p:nvCxnSpPr>
          <p:cNvPr id="13" name="Straight Arrow Connector 12"/>
          <p:cNvCxnSpPr/>
          <p:nvPr/>
        </p:nvCxnSpPr>
        <p:spPr>
          <a:xfrm>
            <a:off x="5116083" y="2751746"/>
            <a:ext cx="170915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121778" y="2338261"/>
            <a:ext cx="1703462" cy="1200329"/>
          </a:xfrm>
          <a:prstGeom prst="rect">
            <a:avLst/>
          </a:prstGeom>
          <a:noFill/>
        </p:spPr>
        <p:txBody>
          <a:bodyPr wrap="square" rtlCol="0">
            <a:spAutoFit/>
          </a:bodyPr>
          <a:lstStyle/>
          <a:p>
            <a:r>
              <a:rPr lang="en-US" dirty="0"/>
              <a:t>Approve and </a:t>
            </a:r>
          </a:p>
          <a:p>
            <a:endParaRPr lang="en-US" dirty="0"/>
          </a:p>
          <a:p>
            <a:r>
              <a:rPr lang="en-US" dirty="0"/>
              <a:t>Submit proposal for comments </a:t>
            </a:r>
          </a:p>
        </p:txBody>
      </p:sp>
      <p:cxnSp>
        <p:nvCxnSpPr>
          <p:cNvPr id="18" name="Straight Arrow Connector 17"/>
          <p:cNvCxnSpPr>
            <a:stCxn id="12" idx="2"/>
          </p:cNvCxnSpPr>
          <p:nvPr/>
        </p:nvCxnSpPr>
        <p:spPr>
          <a:xfrm>
            <a:off x="7688366" y="3281585"/>
            <a:ext cx="0" cy="4416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6980490" y="3317754"/>
            <a:ext cx="767697" cy="369332"/>
          </a:xfrm>
          <a:prstGeom prst="rect">
            <a:avLst/>
          </a:prstGeom>
          <a:noFill/>
        </p:spPr>
        <p:txBody>
          <a:bodyPr wrap="square" rtlCol="0">
            <a:spAutoFit/>
          </a:bodyPr>
          <a:lstStyle/>
          <a:p>
            <a:r>
              <a:rPr lang="en-US" dirty="0"/>
              <a:t>Agree </a:t>
            </a:r>
          </a:p>
        </p:txBody>
      </p:sp>
      <p:sp>
        <p:nvSpPr>
          <p:cNvPr id="22" name="Rectangle 21"/>
          <p:cNvSpPr/>
          <p:nvPr/>
        </p:nvSpPr>
        <p:spPr>
          <a:xfrm>
            <a:off x="6825238" y="5383850"/>
            <a:ext cx="1726251" cy="10596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President of WMO</a:t>
            </a:r>
          </a:p>
        </p:txBody>
      </p:sp>
      <p:cxnSp>
        <p:nvCxnSpPr>
          <p:cNvPr id="24" name="Straight Arrow Connector 23"/>
          <p:cNvCxnSpPr>
            <a:stCxn id="22" idx="1"/>
          </p:cNvCxnSpPr>
          <p:nvPr/>
        </p:nvCxnSpPr>
        <p:spPr>
          <a:xfrm flipH="1">
            <a:off x="4230166" y="5913689"/>
            <a:ext cx="259507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656031" y="5193594"/>
            <a:ext cx="1743342" cy="646331"/>
          </a:xfrm>
          <a:prstGeom prst="rect">
            <a:avLst/>
          </a:prstGeom>
          <a:noFill/>
        </p:spPr>
        <p:txBody>
          <a:bodyPr wrap="square" rtlCol="0">
            <a:spAutoFit/>
          </a:bodyPr>
          <a:lstStyle/>
          <a:p>
            <a:r>
              <a:rPr lang="en-US" dirty="0"/>
              <a:t>Adopts</a:t>
            </a:r>
          </a:p>
          <a:p>
            <a:r>
              <a:rPr lang="en-US" dirty="0"/>
              <a:t>amendments</a:t>
            </a:r>
          </a:p>
        </p:txBody>
      </p:sp>
      <p:pic>
        <p:nvPicPr>
          <p:cNvPr id="29" name="Picture 2" descr="M:\Documents\CF\Pages from 306_2015-2017_vi2_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734" y="4758650"/>
            <a:ext cx="1313539" cy="1857378"/>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211508" y="3918245"/>
            <a:ext cx="1999716" cy="89730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Requirement</a:t>
            </a:r>
          </a:p>
        </p:txBody>
      </p:sp>
      <p:cxnSp>
        <p:nvCxnSpPr>
          <p:cNvPr id="8" name="Straight Arrow Connector 7"/>
          <p:cNvCxnSpPr>
            <a:stCxn id="3" idx="0"/>
            <a:endCxn id="4" idx="2"/>
          </p:cNvCxnSpPr>
          <p:nvPr/>
        </p:nvCxnSpPr>
        <p:spPr>
          <a:xfrm flipV="1">
            <a:off x="1211366" y="3273039"/>
            <a:ext cx="1" cy="6452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6825237" y="3723256"/>
            <a:ext cx="1726251" cy="10596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President of INFCOM</a:t>
            </a:r>
          </a:p>
        </p:txBody>
      </p:sp>
      <p:cxnSp>
        <p:nvCxnSpPr>
          <p:cNvPr id="23" name="Straight Arrow Connector 22"/>
          <p:cNvCxnSpPr>
            <a:endCxn id="22" idx="0"/>
          </p:cNvCxnSpPr>
          <p:nvPr/>
        </p:nvCxnSpPr>
        <p:spPr>
          <a:xfrm flipH="1">
            <a:off x="7688364" y="4758650"/>
            <a:ext cx="2" cy="625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6687793" y="4876018"/>
            <a:ext cx="1000569" cy="369332"/>
          </a:xfrm>
          <a:prstGeom prst="rect">
            <a:avLst/>
          </a:prstGeom>
          <a:noFill/>
        </p:spPr>
        <p:txBody>
          <a:bodyPr wrap="square" rtlCol="0">
            <a:spAutoFit/>
          </a:bodyPr>
          <a:lstStyle/>
          <a:p>
            <a:r>
              <a:rPr lang="en-US" dirty="0"/>
              <a:t>Approve </a:t>
            </a:r>
          </a:p>
        </p:txBody>
      </p:sp>
    </p:spTree>
    <p:extLst>
      <p:ext uri="{BB962C8B-B14F-4D97-AF65-F5344CB8AC3E}">
        <p14:creationId xmlns:p14="http://schemas.microsoft.com/office/powerpoint/2010/main" val="3062611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a:t>Schedule and 2020-2021 milestones</a:t>
            </a:r>
            <a:endParaRPr kumimoji="1" lang="ja-JP" altLang="en-US" dirty="0"/>
          </a:p>
        </p:txBody>
      </p:sp>
      <p:sp>
        <p:nvSpPr>
          <p:cNvPr id="5" name="テキスト プレースホルダー 4"/>
          <p:cNvSpPr>
            <a:spLocks noGrp="1"/>
          </p:cNvSpPr>
          <p:nvPr>
            <p:ph type="body" idx="1"/>
          </p:nvPr>
        </p:nvSpPr>
        <p:spPr/>
        <p:txBody>
          <a:bodyPr/>
          <a:lstStyle/>
          <a:p>
            <a:r>
              <a:rPr kumimoji="1" lang="en-US" altLang="ja-JP" dirty="0"/>
              <a:t>How we work?</a:t>
            </a:r>
            <a:endParaRPr kumimoji="1" lang="ja-JP" altLang="en-US" dirty="0"/>
          </a:p>
        </p:txBody>
      </p:sp>
    </p:spTree>
    <p:extLst>
      <p:ext uri="{BB962C8B-B14F-4D97-AF65-F5344CB8AC3E}">
        <p14:creationId xmlns:p14="http://schemas.microsoft.com/office/powerpoint/2010/main" val="2592966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Architecture of participation</a:t>
            </a:r>
            <a:endParaRPr kumimoji="1" lang="ja-JP" altLang="en-US" dirty="0"/>
          </a:p>
        </p:txBody>
      </p:sp>
      <p:sp>
        <p:nvSpPr>
          <p:cNvPr id="5" name="テキスト プレースホルダー 4"/>
          <p:cNvSpPr>
            <a:spLocks noGrp="1"/>
          </p:cNvSpPr>
          <p:nvPr>
            <p:ph type="body" idx="1"/>
          </p:nvPr>
        </p:nvSpPr>
        <p:spPr/>
        <p:txBody>
          <a:bodyPr/>
          <a:lstStyle/>
          <a:p>
            <a:r>
              <a:rPr kumimoji="1" lang="en-US" altLang="ja-JP" dirty="0"/>
              <a:t>How we work?</a:t>
            </a:r>
            <a:endParaRPr kumimoji="1" lang="ja-JP" altLang="en-US" dirty="0"/>
          </a:p>
        </p:txBody>
      </p:sp>
    </p:spTree>
    <p:extLst>
      <p:ext uri="{BB962C8B-B14F-4D97-AF65-F5344CB8AC3E}">
        <p14:creationId xmlns:p14="http://schemas.microsoft.com/office/powerpoint/2010/main" val="4201887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Round table</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a:t>Name and </a:t>
            </a:r>
            <a:r>
              <a:rPr kumimoji="1" lang="en-US" altLang="ja-JP" dirty="0" smtClean="0"/>
              <a:t>affiliation</a:t>
            </a:r>
          </a:p>
          <a:p>
            <a:r>
              <a:rPr kumimoji="1" lang="en-US" altLang="ja-JP" dirty="0" smtClean="0"/>
              <a:t>Role in your organization</a:t>
            </a:r>
            <a:endParaRPr kumimoji="1" lang="en-US" altLang="ja-JP" dirty="0"/>
          </a:p>
          <a:p>
            <a:r>
              <a:rPr kumimoji="1" lang="en-US" altLang="ja-JP" dirty="0"/>
              <a:t>Experience in </a:t>
            </a:r>
            <a:r>
              <a:rPr kumimoji="1" lang="en-US" altLang="ja-JP" dirty="0" smtClean="0"/>
              <a:t>WMO metadata standards and/or relevant areas</a:t>
            </a:r>
          </a:p>
        </p:txBody>
      </p:sp>
    </p:spTree>
    <p:extLst>
      <p:ext uri="{BB962C8B-B14F-4D97-AF65-F5344CB8AC3E}">
        <p14:creationId xmlns:p14="http://schemas.microsoft.com/office/powerpoint/2010/main" val="19566511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GitHub</a:t>
            </a:r>
            <a:endParaRPr kumimoji="1" lang="ja-JP" altLang="en-US" dirty="0"/>
          </a:p>
        </p:txBody>
      </p:sp>
      <p:sp>
        <p:nvSpPr>
          <p:cNvPr id="3" name="コンテンツ プレースホルダー 2"/>
          <p:cNvSpPr>
            <a:spLocks noGrp="1"/>
          </p:cNvSpPr>
          <p:nvPr>
            <p:ph sz="half" idx="1"/>
          </p:nvPr>
        </p:nvSpPr>
        <p:spPr>
          <a:xfrm>
            <a:off x="457200" y="1600200"/>
            <a:ext cx="8229600" cy="4525963"/>
          </a:xfrm>
        </p:spPr>
        <p:txBody>
          <a:bodyPr>
            <a:normAutofit/>
          </a:bodyPr>
          <a:lstStyle/>
          <a:p>
            <a:r>
              <a:rPr kumimoji="1" lang="en-US" altLang="ja-JP" dirty="0" smtClean="0"/>
              <a:t>Repositories are found under </a:t>
            </a:r>
            <a:r>
              <a:rPr kumimoji="1" lang="en-US" altLang="ja-JP" dirty="0" smtClean="0">
                <a:hlinkClick r:id="rId2"/>
              </a:rPr>
              <a:t>https</a:t>
            </a:r>
            <a:r>
              <a:rPr kumimoji="1" lang="en-US" altLang="ja-JP" dirty="0">
                <a:hlinkClick r:id="rId2"/>
              </a:rPr>
              <a:t>://</a:t>
            </a:r>
            <a:r>
              <a:rPr kumimoji="1" lang="en-US" altLang="ja-JP" dirty="0" smtClean="0">
                <a:hlinkClick r:id="rId2"/>
              </a:rPr>
              <a:t>github.com/wmo-im</a:t>
            </a:r>
            <a:endParaRPr kumimoji="1" lang="en-US" altLang="ja-JP" dirty="0" smtClean="0"/>
          </a:p>
          <a:p>
            <a:r>
              <a:rPr kumimoji="1" lang="en-US" altLang="ja-JP" dirty="0" smtClean="0"/>
              <a:t>Team </a:t>
            </a:r>
            <a:r>
              <a:rPr kumimoji="1" lang="en-US" altLang="ja-JP" dirty="0"/>
              <a:t>members are strongly suggested </a:t>
            </a:r>
            <a:r>
              <a:rPr kumimoji="1" lang="en-US" altLang="ja-JP" u="sng" dirty="0"/>
              <a:t>to use </a:t>
            </a:r>
            <a:r>
              <a:rPr kumimoji="1" lang="en-US" altLang="ja-JP" u="sng" dirty="0" smtClean="0"/>
              <a:t>GitHub, </a:t>
            </a:r>
            <a:r>
              <a:rPr kumimoji="1" lang="en-US" altLang="ja-JP" u="sng" dirty="0"/>
              <a:t>not emails, for any discussions</a:t>
            </a:r>
            <a:r>
              <a:rPr kumimoji="1" lang="en-US" altLang="ja-JP" dirty="0"/>
              <a:t> to ensure transparency and openness and to keep records of  team </a:t>
            </a:r>
            <a:r>
              <a:rPr kumimoji="1" lang="en-US" altLang="ja-JP" dirty="0" smtClean="0"/>
              <a:t>activity</a:t>
            </a:r>
            <a:endParaRPr kumimoji="1" lang="en-US" altLang="ja-JP" dirty="0"/>
          </a:p>
        </p:txBody>
      </p:sp>
    </p:spTree>
    <p:extLst>
      <p:ext uri="{BB962C8B-B14F-4D97-AF65-F5344CB8AC3E}">
        <p14:creationId xmlns:p14="http://schemas.microsoft.com/office/powerpoint/2010/main" val="191249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GitHub is our working area</a:t>
            </a:r>
            <a:endParaRPr kumimoji="1" lang="ja-JP" altLang="en-US" dirty="0"/>
          </a:p>
        </p:txBody>
      </p:sp>
      <p:sp>
        <p:nvSpPr>
          <p:cNvPr id="3" name="コンテンツ プレースホルダー 2"/>
          <p:cNvSpPr>
            <a:spLocks noGrp="1"/>
          </p:cNvSpPr>
          <p:nvPr>
            <p:ph sz="half" idx="1"/>
          </p:nvPr>
        </p:nvSpPr>
        <p:spPr/>
        <p:txBody>
          <a:bodyPr>
            <a:normAutofit fontScale="92500" lnSpcReduction="20000"/>
          </a:bodyPr>
          <a:lstStyle/>
          <a:p>
            <a:r>
              <a:rPr kumimoji="1" lang="en-US" altLang="ja-JP" dirty="0"/>
              <a:t>GitHub is our WORKING area; information on GitHub is not considered authoritative or normative</a:t>
            </a:r>
          </a:p>
          <a:p>
            <a:endParaRPr kumimoji="1" lang="en-US" altLang="ja-JP" dirty="0" smtClean="0"/>
          </a:p>
          <a:p>
            <a:r>
              <a:rPr kumimoji="1" lang="en-US" altLang="ja-JP" dirty="0" smtClean="0"/>
              <a:t>Authoritative source is the WMO Manual on Codes</a:t>
            </a:r>
          </a:p>
          <a:p>
            <a:pPr lvl="1"/>
            <a:r>
              <a:rPr kumimoji="1" lang="en-US" altLang="ja-JP" dirty="0" smtClean="0">
                <a:hlinkClick r:id="rId2"/>
              </a:rPr>
              <a:t>https</a:t>
            </a:r>
            <a:r>
              <a:rPr kumimoji="1" lang="en-US" altLang="ja-JP" dirty="0">
                <a:hlinkClick r:id="rId2"/>
              </a:rPr>
              <a:t>://</a:t>
            </a:r>
            <a:r>
              <a:rPr kumimoji="1" lang="en-US" altLang="ja-JP" dirty="0" smtClean="0">
                <a:hlinkClick r:id="rId2"/>
              </a:rPr>
              <a:t>community.wmo.int/activity-areas/wmo-codes/manual-codes#Codes</a:t>
            </a:r>
            <a:endParaRPr kumimoji="1" lang="en-US" altLang="ja-JP" dirty="0"/>
          </a:p>
        </p:txBody>
      </p:sp>
      <p:pic>
        <p:nvPicPr>
          <p:cNvPr id="5" name="コンテンツ プレースホルダー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517198" y="1417638"/>
            <a:ext cx="4355201" cy="4953182"/>
          </a:xfrm>
        </p:spPr>
      </p:pic>
    </p:spTree>
    <p:extLst>
      <p:ext uri="{BB962C8B-B14F-4D97-AF65-F5344CB8AC3E}">
        <p14:creationId xmlns:p14="http://schemas.microsoft.com/office/powerpoint/2010/main" val="23070140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ET-Metadata GitHub Repositories</a:t>
            </a:r>
            <a:endParaRPr kumimoji="1" lang="ja-JP" altLang="en-US" dirty="0"/>
          </a:p>
        </p:txBody>
      </p:sp>
      <p:sp>
        <p:nvSpPr>
          <p:cNvPr id="3" name="コンテンツ プレースホルダー 2"/>
          <p:cNvSpPr>
            <a:spLocks noGrp="1"/>
          </p:cNvSpPr>
          <p:nvPr>
            <p:ph sz="half" idx="1"/>
          </p:nvPr>
        </p:nvSpPr>
        <p:spPr>
          <a:xfrm>
            <a:off x="457200" y="1600200"/>
            <a:ext cx="8229600" cy="4525963"/>
          </a:xfrm>
        </p:spPr>
        <p:txBody>
          <a:bodyPr>
            <a:normAutofit/>
          </a:bodyPr>
          <a:lstStyle/>
          <a:p>
            <a:r>
              <a:rPr kumimoji="1" lang="en-US" altLang="ja-JP" dirty="0" smtClean="0"/>
              <a:t>WIGOS code tables</a:t>
            </a:r>
          </a:p>
          <a:p>
            <a:pPr lvl="1"/>
            <a:r>
              <a:rPr kumimoji="1" lang="en-US" altLang="ja-JP" dirty="0" smtClean="0">
                <a:hlinkClick r:id="rId2"/>
              </a:rPr>
              <a:t>https</a:t>
            </a:r>
            <a:r>
              <a:rPr kumimoji="1" lang="en-US" altLang="ja-JP" dirty="0">
                <a:hlinkClick r:id="rId2"/>
              </a:rPr>
              <a:t>://</a:t>
            </a:r>
            <a:r>
              <a:rPr kumimoji="1" lang="en-US" altLang="ja-JP" dirty="0" smtClean="0">
                <a:hlinkClick r:id="rId2"/>
              </a:rPr>
              <a:t>github.com/wmo-im/wmds</a:t>
            </a:r>
            <a:endParaRPr kumimoji="1" lang="en-US" altLang="ja-JP" dirty="0" smtClean="0"/>
          </a:p>
          <a:p>
            <a:r>
              <a:rPr kumimoji="1" lang="en-US" altLang="ja-JP" dirty="0" smtClean="0"/>
              <a:t>WIGOS metadata standard</a:t>
            </a:r>
          </a:p>
          <a:p>
            <a:pPr lvl="1"/>
            <a:r>
              <a:rPr kumimoji="1" lang="en-US" altLang="ja-JP" dirty="0">
                <a:hlinkClick r:id="rId3"/>
              </a:rPr>
              <a:t>https://</a:t>
            </a:r>
            <a:r>
              <a:rPr kumimoji="1" lang="en-US" altLang="ja-JP" dirty="0" smtClean="0">
                <a:hlinkClick r:id="rId3"/>
              </a:rPr>
              <a:t>github.com/wmo-im/wmdr</a:t>
            </a:r>
            <a:endParaRPr kumimoji="1" lang="en-US" altLang="ja-JP" dirty="0"/>
          </a:p>
          <a:p>
            <a:r>
              <a:rPr kumimoji="1" lang="en-US" altLang="ja-JP" dirty="0" smtClean="0"/>
              <a:t>WMO Core Metadata Profile</a:t>
            </a:r>
          </a:p>
          <a:p>
            <a:pPr lvl="1"/>
            <a:r>
              <a:rPr kumimoji="1" lang="en-US" altLang="ja-JP" dirty="0" smtClean="0">
                <a:hlinkClick r:id="rId4"/>
              </a:rPr>
              <a:t>https://github.com/wmo-im/wmcp</a:t>
            </a:r>
            <a:endParaRPr kumimoji="1" lang="en-US" altLang="ja-JP" dirty="0"/>
          </a:p>
          <a:p>
            <a:pPr lvl="1"/>
            <a:r>
              <a:rPr kumimoji="1" lang="en-US" altLang="ja-JP" dirty="0">
                <a:hlinkClick r:id="rId5"/>
              </a:rPr>
              <a:t>https://</a:t>
            </a:r>
            <a:r>
              <a:rPr kumimoji="1" lang="en-US" altLang="ja-JP" dirty="0" smtClean="0">
                <a:hlinkClick r:id="rId5"/>
              </a:rPr>
              <a:t>github.com/wmo-im/wmcp-docs</a:t>
            </a:r>
            <a:r>
              <a:rPr kumimoji="1" lang="en-US" altLang="ja-JP" dirty="0" smtClean="0"/>
              <a:t> (TBD)</a:t>
            </a:r>
            <a:endParaRPr kumimoji="1" lang="en-US" altLang="ja-JP" dirty="0"/>
          </a:p>
        </p:txBody>
      </p:sp>
    </p:spTree>
    <p:extLst>
      <p:ext uri="{BB962C8B-B14F-4D97-AF65-F5344CB8AC3E}">
        <p14:creationId xmlns:p14="http://schemas.microsoft.com/office/powerpoint/2010/main" val="407458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Invitation to </a:t>
            </a:r>
            <a:r>
              <a:rPr kumimoji="1" lang="en-US" altLang="ja-JP" dirty="0" smtClean="0"/>
              <a:t>GitHub</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en-US" altLang="ja-JP" dirty="0" smtClean="0"/>
              <a:t>Please ensure </a:t>
            </a:r>
            <a:r>
              <a:rPr kumimoji="1" lang="en-US" altLang="ja-JP" dirty="0"/>
              <a:t>you have a GitHub </a:t>
            </a:r>
            <a:r>
              <a:rPr kumimoji="1" lang="en-US" altLang="ja-JP" dirty="0" smtClean="0"/>
              <a:t>account</a:t>
            </a:r>
          </a:p>
          <a:p>
            <a:r>
              <a:rPr kumimoji="1" lang="en-US" altLang="ja-JP" dirty="0" smtClean="0"/>
              <a:t>Send your GitHub username to WMO Secretariat (Anna Milan: </a:t>
            </a:r>
            <a:r>
              <a:rPr kumimoji="1" lang="en-US" altLang="ja-JP" dirty="0" smtClean="0">
                <a:hlinkClick r:id="rId2"/>
              </a:rPr>
              <a:t>amilan@wmo.int</a:t>
            </a:r>
            <a:r>
              <a:rPr kumimoji="1" lang="en-US" altLang="ja-JP" dirty="0" smtClean="0"/>
              <a:t>)</a:t>
            </a:r>
          </a:p>
          <a:p>
            <a:r>
              <a:rPr kumimoji="1" lang="en-US" altLang="ja-JP" dirty="0" smtClean="0"/>
              <a:t>Please </a:t>
            </a:r>
            <a:r>
              <a:rPr kumimoji="1" lang="en-US" altLang="ja-JP" dirty="0"/>
              <a:t>ensure to use your full name in your Public profile</a:t>
            </a:r>
          </a:p>
          <a:p>
            <a:pPr lvl="1"/>
            <a:r>
              <a:rPr kumimoji="1" lang="en-US" altLang="ja-JP" dirty="0"/>
              <a:t>Update via </a:t>
            </a:r>
            <a:r>
              <a:rPr kumimoji="1" lang="en-US" altLang="ja-JP" dirty="0">
                <a:hlinkClick r:id="rId3"/>
              </a:rPr>
              <a:t>https://github.com/settings/profile</a:t>
            </a:r>
            <a:endParaRPr kumimoji="1" lang="en-US" altLang="ja-JP" dirty="0"/>
          </a:p>
          <a:p>
            <a:r>
              <a:rPr kumimoji="1" lang="en-US" altLang="ja-JP" dirty="0" smtClean="0"/>
              <a:t>Introductory </a:t>
            </a:r>
            <a:r>
              <a:rPr kumimoji="1" lang="en-US" altLang="ja-JP" dirty="0"/>
              <a:t>sessions of the platform will be conducted by the Secretariat for different time zones. </a:t>
            </a:r>
            <a:r>
              <a:rPr kumimoji="1" lang="en-US" altLang="ja-JP" dirty="0" smtClean="0"/>
              <a:t>Date/time TBA</a:t>
            </a:r>
            <a:endParaRPr kumimoji="1" lang="ja-JP" altLang="en-US" dirty="0"/>
          </a:p>
        </p:txBody>
      </p:sp>
    </p:spTree>
    <p:extLst>
      <p:ext uri="{BB962C8B-B14F-4D97-AF65-F5344CB8AC3E}">
        <p14:creationId xmlns:p14="http://schemas.microsoft.com/office/powerpoint/2010/main" val="1545455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Meetings</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MS Teams</a:t>
            </a:r>
          </a:p>
          <a:p>
            <a:r>
              <a:rPr kumimoji="1" lang="en-US" altLang="ja-JP" dirty="0" smtClean="0"/>
              <a:t>ET-Metadata</a:t>
            </a:r>
          </a:p>
          <a:p>
            <a:pPr lvl="1"/>
            <a:r>
              <a:rPr kumimoji="1" lang="en-US" altLang="ja-JP" dirty="0" smtClean="0"/>
              <a:t>Is 11h UTC a suitable time for everyone?</a:t>
            </a:r>
          </a:p>
          <a:p>
            <a:r>
              <a:rPr kumimoji="1" lang="en-US" altLang="ja-JP" dirty="0" smtClean="0"/>
              <a:t>TT-WISMD and TT-WIGOSMD</a:t>
            </a:r>
          </a:p>
          <a:p>
            <a:pPr lvl="1"/>
            <a:r>
              <a:rPr kumimoji="1" lang="en-US" altLang="ja-JP" dirty="0" smtClean="0"/>
              <a:t>Kick-off meetings (TBD)</a:t>
            </a:r>
          </a:p>
        </p:txBody>
      </p:sp>
    </p:spTree>
    <p:extLst>
      <p:ext uri="{BB962C8B-B14F-4D97-AF65-F5344CB8AC3E}">
        <p14:creationId xmlns:p14="http://schemas.microsoft.com/office/powerpoint/2010/main" val="16130399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Document Management</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CA" altLang="ja-JP" dirty="0" smtClean="0">
                <a:hlinkClick r:id="rId2"/>
              </a:rPr>
              <a:t>ET-Metadata</a:t>
            </a:r>
            <a:endParaRPr kumimoji="1" lang="en-CA" altLang="ja-JP" dirty="0" smtClean="0"/>
          </a:p>
          <a:p>
            <a:pPr lvl="1"/>
            <a:r>
              <a:rPr kumimoji="1" lang="en-CA" altLang="ja-JP" dirty="0" smtClean="0">
                <a:hlinkClick r:id="rId3"/>
              </a:rPr>
              <a:t>Document management</a:t>
            </a:r>
            <a:endParaRPr kumimoji="1" lang="en-CA" altLang="ja-JP" dirty="0" smtClean="0"/>
          </a:p>
          <a:p>
            <a:r>
              <a:rPr kumimoji="1" lang="en-CA" altLang="ja-JP" dirty="0" smtClean="0">
                <a:hlinkClick r:id="rId4"/>
              </a:rPr>
              <a:t>TT-WISMD</a:t>
            </a:r>
            <a:endParaRPr kumimoji="1" lang="en-CA" altLang="ja-JP" dirty="0"/>
          </a:p>
          <a:p>
            <a:pPr lvl="1"/>
            <a:r>
              <a:rPr kumimoji="1" lang="en-CA" altLang="ja-JP" dirty="0" smtClean="0">
                <a:hlinkClick r:id="rId5"/>
              </a:rPr>
              <a:t>Document management</a:t>
            </a:r>
            <a:endParaRPr kumimoji="1" lang="en-CA" altLang="ja-JP" dirty="0" smtClean="0"/>
          </a:p>
          <a:p>
            <a:r>
              <a:rPr kumimoji="1" lang="en-CA" altLang="ja-JP" dirty="0" smtClean="0">
                <a:hlinkClick r:id="rId6"/>
              </a:rPr>
              <a:t>TT-WIGOSMD</a:t>
            </a:r>
            <a:endParaRPr kumimoji="1" lang="en-CA" altLang="ja-JP" dirty="0" smtClean="0"/>
          </a:p>
          <a:p>
            <a:pPr lvl="1"/>
            <a:r>
              <a:rPr kumimoji="1" lang="en-CA" altLang="ja-JP" dirty="0" smtClean="0">
                <a:hlinkClick r:id="rId7"/>
              </a:rPr>
              <a:t>Document management</a:t>
            </a:r>
            <a:endParaRPr kumimoji="1" lang="ja-JP" altLang="en-US" dirty="0"/>
          </a:p>
        </p:txBody>
      </p:sp>
    </p:spTree>
    <p:extLst>
      <p:ext uri="{BB962C8B-B14F-4D97-AF65-F5344CB8AC3E}">
        <p14:creationId xmlns:p14="http://schemas.microsoft.com/office/powerpoint/2010/main" val="1019682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AOB</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7418337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mo2016_powerpoint_standard_v2_dark-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80000" cy="6885000"/>
          </a:xfrm>
          <a:prstGeom prst="rect">
            <a:avLst/>
          </a:prstGeom>
        </p:spPr>
      </p:pic>
      <p:sp>
        <p:nvSpPr>
          <p:cNvPr id="6" name="Title 1"/>
          <p:cNvSpPr txBox="1">
            <a:spLocks/>
          </p:cNvSpPr>
          <p:nvPr/>
        </p:nvSpPr>
        <p:spPr>
          <a:xfrm>
            <a:off x="457200" y="2002370"/>
            <a:ext cx="8229600" cy="184081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800" dirty="0">
                <a:solidFill>
                  <a:schemeClr val="bg1"/>
                </a:solidFill>
              </a:rPr>
              <a:t>Thank you</a:t>
            </a:r>
          </a:p>
          <a:p>
            <a:r>
              <a:rPr lang="en-US" sz="4800" dirty="0">
                <a:solidFill>
                  <a:schemeClr val="bg1"/>
                </a:solidFill>
              </a:rPr>
              <a:t>Merci</a:t>
            </a:r>
          </a:p>
        </p:txBody>
      </p:sp>
    </p:spTree>
    <p:extLst>
      <p:ext uri="{BB962C8B-B14F-4D97-AF65-F5344CB8AC3E}">
        <p14:creationId xmlns:p14="http://schemas.microsoft.com/office/powerpoint/2010/main" val="380228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0099C-88BD-4701-9CAC-19E21B25A7BD}"/>
              </a:ext>
            </a:extLst>
          </p:cNvPr>
          <p:cNvSpPr/>
          <p:nvPr/>
        </p:nvSpPr>
        <p:spPr>
          <a:xfrm>
            <a:off x="1694594" y="1224458"/>
            <a:ext cx="2068435" cy="523416"/>
          </a:xfrm>
          <a:prstGeom prst="rect">
            <a:avLst/>
          </a:prstGeom>
          <a:solidFill>
            <a:schemeClr val="bg1">
              <a:lumMod val="6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Congress</a:t>
            </a:r>
            <a:endParaRPr lang="en-CH" dirty="0"/>
          </a:p>
        </p:txBody>
      </p:sp>
      <p:sp>
        <p:nvSpPr>
          <p:cNvPr id="5" name="Rectangle 4">
            <a:extLst>
              <a:ext uri="{FF2B5EF4-FFF2-40B4-BE49-F238E27FC236}">
                <a16:creationId xmlns:a16="http://schemas.microsoft.com/office/drawing/2014/main" id="{C2FACF21-A674-4016-B66A-7FD4F627A5EB}"/>
              </a:ext>
            </a:extLst>
          </p:cNvPr>
          <p:cNvSpPr/>
          <p:nvPr/>
        </p:nvSpPr>
        <p:spPr>
          <a:xfrm>
            <a:off x="1694594" y="1950732"/>
            <a:ext cx="2068435" cy="523416"/>
          </a:xfrm>
          <a:prstGeom prst="rect">
            <a:avLst/>
          </a:prstGeom>
          <a:solidFill>
            <a:schemeClr val="bg1">
              <a:lumMod val="6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Executive Council</a:t>
            </a:r>
            <a:endParaRPr lang="en-CH" dirty="0"/>
          </a:p>
        </p:txBody>
      </p:sp>
      <p:sp>
        <p:nvSpPr>
          <p:cNvPr id="6" name="Rectangle 5">
            <a:extLst>
              <a:ext uri="{FF2B5EF4-FFF2-40B4-BE49-F238E27FC236}">
                <a16:creationId xmlns:a16="http://schemas.microsoft.com/office/drawing/2014/main" id="{FE5631F7-55C1-4032-A9A2-8C248988E3A9}"/>
              </a:ext>
            </a:extLst>
          </p:cNvPr>
          <p:cNvSpPr/>
          <p:nvPr/>
        </p:nvSpPr>
        <p:spPr>
          <a:xfrm>
            <a:off x="832745" y="3137871"/>
            <a:ext cx="1538714" cy="523416"/>
          </a:xfrm>
          <a:prstGeom prst="rect">
            <a:avLst/>
          </a:prstGeom>
          <a:solidFill>
            <a:schemeClr val="accent5"/>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Policy Advisory Committee</a:t>
            </a:r>
            <a:endParaRPr lang="en-CH" sz="1100" dirty="0"/>
          </a:p>
        </p:txBody>
      </p:sp>
      <p:sp>
        <p:nvSpPr>
          <p:cNvPr id="7" name="Rectangle 6">
            <a:extLst>
              <a:ext uri="{FF2B5EF4-FFF2-40B4-BE49-F238E27FC236}">
                <a16:creationId xmlns:a16="http://schemas.microsoft.com/office/drawing/2014/main" id="{3FA05DAC-B9CE-4DD7-ADE9-94E08C1A02D8}"/>
              </a:ext>
            </a:extLst>
          </p:cNvPr>
          <p:cNvSpPr/>
          <p:nvPr/>
        </p:nvSpPr>
        <p:spPr>
          <a:xfrm>
            <a:off x="3037811" y="2712747"/>
            <a:ext cx="1538714" cy="523416"/>
          </a:xfrm>
          <a:prstGeom prst="rect">
            <a:avLst/>
          </a:prstGeom>
          <a:solidFill>
            <a:schemeClr val="accent5"/>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sz="1100" dirty="0"/>
          </a:p>
        </p:txBody>
      </p:sp>
      <p:sp>
        <p:nvSpPr>
          <p:cNvPr id="8" name="Rectangle 7">
            <a:extLst>
              <a:ext uri="{FF2B5EF4-FFF2-40B4-BE49-F238E27FC236}">
                <a16:creationId xmlns:a16="http://schemas.microsoft.com/office/drawing/2014/main" id="{F57193BC-CEA8-4645-85F9-A18C4E54AE2D}"/>
              </a:ext>
            </a:extLst>
          </p:cNvPr>
          <p:cNvSpPr/>
          <p:nvPr/>
        </p:nvSpPr>
        <p:spPr>
          <a:xfrm>
            <a:off x="6634455" y="1927602"/>
            <a:ext cx="1223405" cy="503445"/>
          </a:xfrm>
          <a:prstGeom prst="rect">
            <a:avLst/>
          </a:prstGeom>
          <a:solidFill>
            <a:schemeClr val="accent2"/>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Infrastructure Commission</a:t>
            </a:r>
            <a:endParaRPr lang="en-CH" sz="1400" b="1" dirty="0"/>
          </a:p>
        </p:txBody>
      </p:sp>
      <p:sp>
        <p:nvSpPr>
          <p:cNvPr id="9" name="Rectangle 8">
            <a:extLst>
              <a:ext uri="{FF2B5EF4-FFF2-40B4-BE49-F238E27FC236}">
                <a16:creationId xmlns:a16="http://schemas.microsoft.com/office/drawing/2014/main" id="{D23C933F-666E-4E6E-BB9D-4FC4C9922366}"/>
              </a:ext>
            </a:extLst>
          </p:cNvPr>
          <p:cNvSpPr/>
          <p:nvPr/>
        </p:nvSpPr>
        <p:spPr>
          <a:xfrm>
            <a:off x="6634455" y="2483603"/>
            <a:ext cx="1223405" cy="503445"/>
          </a:xfrm>
          <a:prstGeom prst="rect">
            <a:avLst/>
          </a:prstGeom>
          <a:solidFill>
            <a:schemeClr val="accent2"/>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Services Commission</a:t>
            </a:r>
            <a:endParaRPr lang="en-CH" sz="1400" dirty="0"/>
          </a:p>
        </p:txBody>
      </p:sp>
      <p:sp>
        <p:nvSpPr>
          <p:cNvPr id="10" name="Rectangle 9">
            <a:extLst>
              <a:ext uri="{FF2B5EF4-FFF2-40B4-BE49-F238E27FC236}">
                <a16:creationId xmlns:a16="http://schemas.microsoft.com/office/drawing/2014/main" id="{045E1CC6-C3A8-48D9-99C4-404066F8FFE4}"/>
              </a:ext>
            </a:extLst>
          </p:cNvPr>
          <p:cNvSpPr/>
          <p:nvPr/>
        </p:nvSpPr>
        <p:spPr>
          <a:xfrm>
            <a:off x="6634454" y="3040643"/>
            <a:ext cx="1223405" cy="488208"/>
          </a:xfrm>
          <a:prstGeom prst="rect">
            <a:avLst/>
          </a:prstGeom>
          <a:solidFill>
            <a:schemeClr val="accent2"/>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sz="1400" dirty="0"/>
          </a:p>
        </p:txBody>
      </p:sp>
      <p:sp>
        <p:nvSpPr>
          <p:cNvPr id="11" name="Rectangle 10">
            <a:extLst>
              <a:ext uri="{FF2B5EF4-FFF2-40B4-BE49-F238E27FC236}">
                <a16:creationId xmlns:a16="http://schemas.microsoft.com/office/drawing/2014/main" id="{273C4387-01FB-4AC0-BCE4-C5EED6334DE3}"/>
              </a:ext>
            </a:extLst>
          </p:cNvPr>
          <p:cNvSpPr/>
          <p:nvPr/>
        </p:nvSpPr>
        <p:spPr>
          <a:xfrm>
            <a:off x="2225835" y="4661901"/>
            <a:ext cx="1223405" cy="503445"/>
          </a:xfrm>
          <a:prstGeom prst="rect">
            <a:avLst/>
          </a:prstGeom>
          <a:solidFill>
            <a:schemeClr val="accent5"/>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Scientific Advisory Panel</a:t>
            </a:r>
            <a:endParaRPr lang="en-CH" sz="1100" dirty="0"/>
          </a:p>
        </p:txBody>
      </p:sp>
      <p:sp>
        <p:nvSpPr>
          <p:cNvPr id="12" name="Rectangle 11">
            <a:extLst>
              <a:ext uri="{FF2B5EF4-FFF2-40B4-BE49-F238E27FC236}">
                <a16:creationId xmlns:a16="http://schemas.microsoft.com/office/drawing/2014/main" id="{A44BBF63-B6D6-462C-8AAD-FBA3E71BD887}"/>
              </a:ext>
            </a:extLst>
          </p:cNvPr>
          <p:cNvSpPr/>
          <p:nvPr/>
        </p:nvSpPr>
        <p:spPr>
          <a:xfrm>
            <a:off x="6634455" y="3586655"/>
            <a:ext cx="1223405" cy="503445"/>
          </a:xfrm>
          <a:prstGeom prst="rect">
            <a:avLst/>
          </a:prstGeom>
          <a:solidFill>
            <a:schemeClr val="accent5"/>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sz="1100" dirty="0"/>
          </a:p>
        </p:txBody>
      </p:sp>
      <p:sp>
        <p:nvSpPr>
          <p:cNvPr id="13" name="Rectangle 20">
            <a:extLst>
              <a:ext uri="{FF2B5EF4-FFF2-40B4-BE49-F238E27FC236}">
                <a16:creationId xmlns:a16="http://schemas.microsoft.com/office/drawing/2014/main" id="{5062205F-C9F7-4449-8673-54952D1ADCBA}"/>
              </a:ext>
            </a:extLst>
          </p:cNvPr>
          <p:cNvSpPr/>
          <p:nvPr/>
        </p:nvSpPr>
        <p:spPr>
          <a:xfrm>
            <a:off x="-1474276" y="1378434"/>
            <a:ext cx="1223405" cy="503445"/>
          </a:xfrm>
          <a:prstGeom prst="rect">
            <a:avLst/>
          </a:prstGeom>
          <a:solidFill>
            <a:schemeClr val="accent1"/>
          </a:solidFill>
          <a:ln>
            <a:solidFill>
              <a:schemeClr val="accent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Regional Association I</a:t>
            </a:r>
            <a:endParaRPr lang="en-CH" sz="1400" dirty="0"/>
          </a:p>
        </p:txBody>
      </p:sp>
      <p:sp>
        <p:nvSpPr>
          <p:cNvPr id="14" name="Rectangle 21">
            <a:extLst>
              <a:ext uri="{FF2B5EF4-FFF2-40B4-BE49-F238E27FC236}">
                <a16:creationId xmlns:a16="http://schemas.microsoft.com/office/drawing/2014/main" id="{A503CCDB-38BB-408A-88A5-BC66DF7E0E8A}"/>
              </a:ext>
            </a:extLst>
          </p:cNvPr>
          <p:cNvSpPr/>
          <p:nvPr/>
        </p:nvSpPr>
        <p:spPr>
          <a:xfrm>
            <a:off x="-1474277" y="1927602"/>
            <a:ext cx="1223405" cy="503445"/>
          </a:xfrm>
          <a:prstGeom prst="rect">
            <a:avLst/>
          </a:prstGeom>
          <a:solidFill>
            <a:schemeClr val="accent1"/>
          </a:solidFill>
          <a:ln>
            <a:solidFill>
              <a:schemeClr val="accent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Regional Association II</a:t>
            </a:r>
            <a:endParaRPr lang="en-CH" sz="1400" dirty="0"/>
          </a:p>
        </p:txBody>
      </p:sp>
      <p:sp>
        <p:nvSpPr>
          <p:cNvPr id="15" name="Rectangle 22">
            <a:extLst>
              <a:ext uri="{FF2B5EF4-FFF2-40B4-BE49-F238E27FC236}">
                <a16:creationId xmlns:a16="http://schemas.microsoft.com/office/drawing/2014/main" id="{C8DC2EFE-11CD-4E3F-A206-C2E79053EBAD}"/>
              </a:ext>
            </a:extLst>
          </p:cNvPr>
          <p:cNvSpPr/>
          <p:nvPr/>
        </p:nvSpPr>
        <p:spPr>
          <a:xfrm>
            <a:off x="-1474275" y="2495156"/>
            <a:ext cx="1223405" cy="503445"/>
          </a:xfrm>
          <a:prstGeom prst="rect">
            <a:avLst/>
          </a:prstGeom>
          <a:solidFill>
            <a:schemeClr val="accent1"/>
          </a:solidFill>
          <a:ln>
            <a:solidFill>
              <a:schemeClr val="accent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Regional Association III</a:t>
            </a:r>
            <a:endParaRPr lang="en-CH" sz="1400" dirty="0"/>
          </a:p>
        </p:txBody>
      </p:sp>
      <p:sp>
        <p:nvSpPr>
          <p:cNvPr id="16" name="Rectangle 23">
            <a:extLst>
              <a:ext uri="{FF2B5EF4-FFF2-40B4-BE49-F238E27FC236}">
                <a16:creationId xmlns:a16="http://schemas.microsoft.com/office/drawing/2014/main" id="{D73CB361-5989-4D44-9153-8E83D56CFE0D}"/>
              </a:ext>
            </a:extLst>
          </p:cNvPr>
          <p:cNvSpPr/>
          <p:nvPr/>
        </p:nvSpPr>
        <p:spPr>
          <a:xfrm>
            <a:off x="-1474276" y="3044324"/>
            <a:ext cx="1223405" cy="503445"/>
          </a:xfrm>
          <a:prstGeom prst="rect">
            <a:avLst/>
          </a:prstGeom>
          <a:solidFill>
            <a:schemeClr val="accent1"/>
          </a:solidFill>
          <a:ln>
            <a:solidFill>
              <a:schemeClr val="accent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Regional Association IV</a:t>
            </a:r>
            <a:endParaRPr lang="en-CH" sz="1400" dirty="0"/>
          </a:p>
        </p:txBody>
      </p:sp>
      <p:sp>
        <p:nvSpPr>
          <p:cNvPr id="17" name="Rectangle 24">
            <a:extLst>
              <a:ext uri="{FF2B5EF4-FFF2-40B4-BE49-F238E27FC236}">
                <a16:creationId xmlns:a16="http://schemas.microsoft.com/office/drawing/2014/main" id="{C1BC22AA-E63E-4FEF-8B10-2D2ADE3265DA}"/>
              </a:ext>
            </a:extLst>
          </p:cNvPr>
          <p:cNvSpPr/>
          <p:nvPr/>
        </p:nvSpPr>
        <p:spPr>
          <a:xfrm>
            <a:off x="-1474274" y="3611878"/>
            <a:ext cx="1223405" cy="503445"/>
          </a:xfrm>
          <a:prstGeom prst="rect">
            <a:avLst/>
          </a:prstGeom>
          <a:solidFill>
            <a:schemeClr val="accent1"/>
          </a:solidFill>
          <a:ln>
            <a:solidFill>
              <a:schemeClr val="accent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Regional Association V</a:t>
            </a:r>
            <a:endParaRPr lang="en-CH" sz="1400" dirty="0"/>
          </a:p>
        </p:txBody>
      </p:sp>
      <p:sp>
        <p:nvSpPr>
          <p:cNvPr id="18" name="Rectangle 25">
            <a:extLst>
              <a:ext uri="{FF2B5EF4-FFF2-40B4-BE49-F238E27FC236}">
                <a16:creationId xmlns:a16="http://schemas.microsoft.com/office/drawing/2014/main" id="{F807E608-9B13-4C70-9CA0-63AC59609226}"/>
              </a:ext>
            </a:extLst>
          </p:cNvPr>
          <p:cNvSpPr/>
          <p:nvPr/>
        </p:nvSpPr>
        <p:spPr>
          <a:xfrm>
            <a:off x="-1474275" y="4161046"/>
            <a:ext cx="1223405" cy="503445"/>
          </a:xfrm>
          <a:prstGeom prst="rect">
            <a:avLst/>
          </a:prstGeom>
          <a:solidFill>
            <a:schemeClr val="accent1"/>
          </a:solidFill>
          <a:ln>
            <a:solidFill>
              <a:schemeClr val="accent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Regional Association VI</a:t>
            </a:r>
            <a:endParaRPr lang="en-CH" sz="1400" dirty="0"/>
          </a:p>
        </p:txBody>
      </p:sp>
      <p:sp>
        <p:nvSpPr>
          <p:cNvPr id="19" name="Rectangle 43">
            <a:extLst>
              <a:ext uri="{FF2B5EF4-FFF2-40B4-BE49-F238E27FC236}">
                <a16:creationId xmlns:a16="http://schemas.microsoft.com/office/drawing/2014/main" id="{F2DCC4C4-5CF2-49BA-A0B7-D6227A5C3D94}"/>
              </a:ext>
            </a:extLst>
          </p:cNvPr>
          <p:cNvSpPr/>
          <p:nvPr/>
        </p:nvSpPr>
        <p:spPr>
          <a:xfrm>
            <a:off x="2225836" y="4119022"/>
            <a:ext cx="1223405" cy="503445"/>
          </a:xfrm>
          <a:prstGeom prst="rect">
            <a:avLst/>
          </a:prstGeom>
          <a:solidFill>
            <a:schemeClr val="accent5"/>
          </a:solidFill>
          <a:ln>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sz="1100" dirty="0"/>
          </a:p>
        </p:txBody>
      </p:sp>
      <p:sp>
        <p:nvSpPr>
          <p:cNvPr id="20" name="Rectangle 69">
            <a:extLst>
              <a:ext uri="{FF2B5EF4-FFF2-40B4-BE49-F238E27FC236}">
                <a16:creationId xmlns:a16="http://schemas.microsoft.com/office/drawing/2014/main" id="{06DD0E67-E060-4A87-866F-8D43EDE77B0D}"/>
              </a:ext>
            </a:extLst>
          </p:cNvPr>
          <p:cNvSpPr/>
          <p:nvPr/>
        </p:nvSpPr>
        <p:spPr>
          <a:xfrm>
            <a:off x="4803846" y="5036676"/>
            <a:ext cx="983768" cy="503445"/>
          </a:xfrm>
          <a:prstGeom prst="rect">
            <a:avLst/>
          </a:prstGeom>
          <a:solidFill>
            <a:schemeClr val="accent3"/>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Climate Coordination Panel</a:t>
            </a:r>
            <a:endParaRPr lang="en-CH" sz="1100" dirty="0"/>
          </a:p>
        </p:txBody>
      </p:sp>
      <p:sp>
        <p:nvSpPr>
          <p:cNvPr id="21" name="Rectangle 70">
            <a:extLst>
              <a:ext uri="{FF2B5EF4-FFF2-40B4-BE49-F238E27FC236}">
                <a16:creationId xmlns:a16="http://schemas.microsoft.com/office/drawing/2014/main" id="{6B996087-C6A1-48E3-B4F3-CC48EC8E5280}"/>
              </a:ext>
            </a:extLst>
          </p:cNvPr>
          <p:cNvSpPr/>
          <p:nvPr/>
        </p:nvSpPr>
        <p:spPr>
          <a:xfrm>
            <a:off x="4798770" y="4472692"/>
            <a:ext cx="983768" cy="503445"/>
          </a:xfrm>
          <a:prstGeom prst="rect">
            <a:avLst/>
          </a:prstGeom>
          <a:solidFill>
            <a:schemeClr val="accent3"/>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Hydrological Coordination Panel</a:t>
            </a:r>
            <a:endParaRPr lang="en-CH" sz="1100" dirty="0"/>
          </a:p>
        </p:txBody>
      </p:sp>
      <p:sp>
        <p:nvSpPr>
          <p:cNvPr id="22" name="Rectangle 71">
            <a:extLst>
              <a:ext uri="{FF2B5EF4-FFF2-40B4-BE49-F238E27FC236}">
                <a16:creationId xmlns:a16="http://schemas.microsoft.com/office/drawing/2014/main" id="{3EC1F5A0-6E06-4978-BE4F-2171016A20C8}"/>
              </a:ext>
            </a:extLst>
          </p:cNvPr>
          <p:cNvSpPr/>
          <p:nvPr/>
        </p:nvSpPr>
        <p:spPr>
          <a:xfrm>
            <a:off x="4798770" y="3922609"/>
            <a:ext cx="983768" cy="503445"/>
          </a:xfrm>
          <a:prstGeom prst="rect">
            <a:avLst/>
          </a:prstGeom>
          <a:solidFill>
            <a:schemeClr val="accent3"/>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PHORS</a:t>
            </a:r>
            <a:endParaRPr lang="en-CH" sz="1100" dirty="0"/>
          </a:p>
        </p:txBody>
      </p:sp>
      <p:sp>
        <p:nvSpPr>
          <p:cNvPr id="23" name="Right Brace 72">
            <a:extLst>
              <a:ext uri="{FF2B5EF4-FFF2-40B4-BE49-F238E27FC236}">
                <a16:creationId xmlns:a16="http://schemas.microsoft.com/office/drawing/2014/main" id="{48DCBB39-5F96-40A8-ABA4-7ECE32D77FBC}"/>
              </a:ext>
            </a:extLst>
          </p:cNvPr>
          <p:cNvSpPr/>
          <p:nvPr/>
        </p:nvSpPr>
        <p:spPr>
          <a:xfrm>
            <a:off x="-188863" y="1378434"/>
            <a:ext cx="63062" cy="3283467"/>
          </a:xfrm>
          <a:prstGeom prst="rightBrace">
            <a:avLst/>
          </a:prstGeom>
          <a:ln w="12700">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H" dirty="0"/>
          </a:p>
        </p:txBody>
      </p:sp>
      <p:cxnSp>
        <p:nvCxnSpPr>
          <p:cNvPr id="24" name="Connector: Elbow 81">
            <a:extLst>
              <a:ext uri="{FF2B5EF4-FFF2-40B4-BE49-F238E27FC236}">
                <a16:creationId xmlns:a16="http://schemas.microsoft.com/office/drawing/2014/main" id="{3D0780A6-1871-4916-B0B0-89E70203FC66}"/>
              </a:ext>
            </a:extLst>
          </p:cNvPr>
          <p:cNvCxnSpPr>
            <a:stCxn id="4" idx="1"/>
          </p:cNvCxnSpPr>
          <p:nvPr/>
        </p:nvCxnSpPr>
        <p:spPr>
          <a:xfrm rot="10800000" flipV="1">
            <a:off x="-56432" y="1486166"/>
            <a:ext cx="1751026" cy="1237068"/>
          </a:xfrm>
          <a:prstGeom prst="bentConnector3">
            <a:avLst>
              <a:gd name="adj1" fmla="val 86601"/>
            </a:avLst>
          </a:prstGeom>
          <a:ln w="12700">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5" name="Connector: Elbow 84">
            <a:extLst>
              <a:ext uri="{FF2B5EF4-FFF2-40B4-BE49-F238E27FC236}">
                <a16:creationId xmlns:a16="http://schemas.microsoft.com/office/drawing/2014/main" id="{A03F5296-0A40-49A3-BD3E-AB64F4E54994}"/>
              </a:ext>
            </a:extLst>
          </p:cNvPr>
          <p:cNvCxnSpPr>
            <a:stCxn id="5" idx="1"/>
          </p:cNvCxnSpPr>
          <p:nvPr/>
        </p:nvCxnSpPr>
        <p:spPr>
          <a:xfrm rot="10800000" flipV="1">
            <a:off x="-56432" y="2212440"/>
            <a:ext cx="1751026" cy="663190"/>
          </a:xfrm>
          <a:prstGeom prst="bentConnector3">
            <a:avLst>
              <a:gd name="adj1" fmla="val 79172"/>
            </a:avLst>
          </a:prstGeom>
          <a:ln w="12700">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6" name="Connector: Elbow 87">
            <a:extLst>
              <a:ext uri="{FF2B5EF4-FFF2-40B4-BE49-F238E27FC236}">
                <a16:creationId xmlns:a16="http://schemas.microsoft.com/office/drawing/2014/main" id="{BD581D06-A3E3-4B46-A840-739034DF9FD0}"/>
              </a:ext>
            </a:extLst>
          </p:cNvPr>
          <p:cNvCxnSpPr>
            <a:stCxn id="7" idx="1"/>
          </p:cNvCxnSpPr>
          <p:nvPr/>
        </p:nvCxnSpPr>
        <p:spPr>
          <a:xfrm rot="10800000" flipV="1">
            <a:off x="-48027" y="2974454"/>
            <a:ext cx="3085839" cy="35225"/>
          </a:xfrm>
          <a:prstGeom prst="bentConnector3">
            <a:avLst>
              <a:gd name="adj1" fmla="val 50001"/>
            </a:avLst>
          </a:prstGeom>
          <a:ln w="127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7" name="Connector: Elbow 90">
            <a:extLst>
              <a:ext uri="{FF2B5EF4-FFF2-40B4-BE49-F238E27FC236}">
                <a16:creationId xmlns:a16="http://schemas.microsoft.com/office/drawing/2014/main" id="{F334788A-D363-44CE-BF52-5D78CF9A5A5B}"/>
              </a:ext>
            </a:extLst>
          </p:cNvPr>
          <p:cNvCxnSpPr>
            <a:stCxn id="6" idx="1"/>
          </p:cNvCxnSpPr>
          <p:nvPr/>
        </p:nvCxnSpPr>
        <p:spPr>
          <a:xfrm rot="10800000">
            <a:off x="-48027" y="3137871"/>
            <a:ext cx="880772" cy="261708"/>
          </a:xfrm>
          <a:prstGeom prst="bentConnector3">
            <a:avLst/>
          </a:prstGeom>
          <a:ln w="12700">
            <a:solidFill>
              <a:srgbClr val="00B0F0"/>
            </a:solidFill>
          </a:ln>
        </p:spPr>
        <p:style>
          <a:lnRef idx="2">
            <a:schemeClr val="accent1"/>
          </a:lnRef>
          <a:fillRef idx="0">
            <a:schemeClr val="accent1"/>
          </a:fillRef>
          <a:effectRef idx="1">
            <a:schemeClr val="accent1"/>
          </a:effectRef>
          <a:fontRef idx="minor">
            <a:schemeClr val="tx1"/>
          </a:fontRef>
        </p:style>
      </p:cxnSp>
      <p:sp>
        <p:nvSpPr>
          <p:cNvPr id="28" name="Left Brace 91">
            <a:extLst>
              <a:ext uri="{FF2B5EF4-FFF2-40B4-BE49-F238E27FC236}">
                <a16:creationId xmlns:a16="http://schemas.microsoft.com/office/drawing/2014/main" id="{60E5AF2A-CA5E-487A-9473-EE591B1C404E}"/>
              </a:ext>
            </a:extLst>
          </p:cNvPr>
          <p:cNvSpPr/>
          <p:nvPr/>
        </p:nvSpPr>
        <p:spPr>
          <a:xfrm>
            <a:off x="6509384" y="1927603"/>
            <a:ext cx="68313" cy="2162498"/>
          </a:xfrm>
          <a:prstGeom prst="leftBrace">
            <a:avLst/>
          </a:prstGeom>
          <a:ln w="12700">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H" dirty="0"/>
          </a:p>
        </p:txBody>
      </p:sp>
      <p:cxnSp>
        <p:nvCxnSpPr>
          <p:cNvPr id="29" name="Connector: Elbow 93">
            <a:extLst>
              <a:ext uri="{FF2B5EF4-FFF2-40B4-BE49-F238E27FC236}">
                <a16:creationId xmlns:a16="http://schemas.microsoft.com/office/drawing/2014/main" id="{48C2A7D0-E513-4A9A-B782-13CC7D9BB243}"/>
              </a:ext>
            </a:extLst>
          </p:cNvPr>
          <p:cNvCxnSpPr>
            <a:stCxn id="4" idx="3"/>
          </p:cNvCxnSpPr>
          <p:nvPr/>
        </p:nvCxnSpPr>
        <p:spPr>
          <a:xfrm>
            <a:off x="3763029" y="1486166"/>
            <a:ext cx="2694850" cy="1389465"/>
          </a:xfrm>
          <a:prstGeom prst="bentConnector3">
            <a:avLst>
              <a:gd name="adj1" fmla="val 94462"/>
            </a:avLst>
          </a:prstGeom>
          <a:ln w="12700">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30" name="Connector: Elbow 96">
            <a:extLst>
              <a:ext uri="{FF2B5EF4-FFF2-40B4-BE49-F238E27FC236}">
                <a16:creationId xmlns:a16="http://schemas.microsoft.com/office/drawing/2014/main" id="{9ABB9941-8491-4007-B746-557EAEE316AC}"/>
              </a:ext>
            </a:extLst>
          </p:cNvPr>
          <p:cNvCxnSpPr>
            <a:cxnSpLocks/>
          </p:cNvCxnSpPr>
          <p:nvPr/>
        </p:nvCxnSpPr>
        <p:spPr>
          <a:xfrm>
            <a:off x="3763029" y="2119165"/>
            <a:ext cx="2682000" cy="900000"/>
          </a:xfrm>
          <a:prstGeom prst="bentConnector3">
            <a:avLst>
              <a:gd name="adj1" fmla="val 91353"/>
            </a:avLst>
          </a:prstGeom>
          <a:ln w="12700">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31" name="Connector: Elbow 101">
            <a:extLst>
              <a:ext uri="{FF2B5EF4-FFF2-40B4-BE49-F238E27FC236}">
                <a16:creationId xmlns:a16="http://schemas.microsoft.com/office/drawing/2014/main" id="{D1B05591-8077-478B-A42C-A0290D026B63}"/>
              </a:ext>
            </a:extLst>
          </p:cNvPr>
          <p:cNvCxnSpPr>
            <a:cxnSpLocks/>
          </p:cNvCxnSpPr>
          <p:nvPr/>
        </p:nvCxnSpPr>
        <p:spPr>
          <a:xfrm>
            <a:off x="4576525" y="2974455"/>
            <a:ext cx="1881354" cy="261708"/>
          </a:xfrm>
          <a:prstGeom prst="bentConnector3">
            <a:avLst/>
          </a:prstGeom>
          <a:ln w="12700">
            <a:solidFill>
              <a:srgbClr val="FF0000"/>
            </a:solidFill>
          </a:ln>
        </p:spPr>
        <p:style>
          <a:lnRef idx="2">
            <a:schemeClr val="accent1"/>
          </a:lnRef>
          <a:fillRef idx="0">
            <a:schemeClr val="accent1"/>
          </a:fillRef>
          <a:effectRef idx="1">
            <a:schemeClr val="accent1"/>
          </a:effectRef>
          <a:fontRef idx="minor">
            <a:schemeClr val="tx1"/>
          </a:fontRef>
        </p:style>
      </p:cxnSp>
      <p:sp>
        <p:nvSpPr>
          <p:cNvPr id="32" name="Left Brace 104">
            <a:extLst>
              <a:ext uri="{FF2B5EF4-FFF2-40B4-BE49-F238E27FC236}">
                <a16:creationId xmlns:a16="http://schemas.microsoft.com/office/drawing/2014/main" id="{9C8B3562-B6F5-47E2-99CF-B3D754896704}"/>
              </a:ext>
            </a:extLst>
          </p:cNvPr>
          <p:cNvSpPr/>
          <p:nvPr/>
        </p:nvSpPr>
        <p:spPr>
          <a:xfrm>
            <a:off x="2146305" y="4119022"/>
            <a:ext cx="45719" cy="1046324"/>
          </a:xfrm>
          <a:prstGeom prst="leftBrace">
            <a:avLst/>
          </a:prstGeom>
          <a:ln w="12700">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H" dirty="0"/>
          </a:p>
        </p:txBody>
      </p:sp>
      <p:cxnSp>
        <p:nvCxnSpPr>
          <p:cNvPr id="33" name="Connector: Elbow 106">
            <a:extLst>
              <a:ext uri="{FF2B5EF4-FFF2-40B4-BE49-F238E27FC236}">
                <a16:creationId xmlns:a16="http://schemas.microsoft.com/office/drawing/2014/main" id="{4DD96CD3-6594-48BD-ABBC-0074477CBF3F}"/>
              </a:ext>
            </a:extLst>
          </p:cNvPr>
          <p:cNvCxnSpPr>
            <a:stCxn id="6" idx="2"/>
            <a:endCxn id="32" idx="1"/>
          </p:cNvCxnSpPr>
          <p:nvPr/>
        </p:nvCxnSpPr>
        <p:spPr>
          <a:xfrm rot="16200000" flipH="1">
            <a:off x="1350102" y="3922182"/>
            <a:ext cx="972000" cy="468000"/>
          </a:xfrm>
          <a:prstGeom prst="bentConnector2">
            <a:avLst/>
          </a:prstGeom>
          <a:ln w="12700">
            <a:solidFill>
              <a:srgbClr val="00B0F0"/>
            </a:solidFill>
          </a:ln>
        </p:spPr>
        <p:style>
          <a:lnRef idx="2">
            <a:schemeClr val="accent1"/>
          </a:lnRef>
          <a:fillRef idx="0">
            <a:schemeClr val="accent1"/>
          </a:fillRef>
          <a:effectRef idx="1">
            <a:schemeClr val="accent1"/>
          </a:effectRef>
          <a:fontRef idx="minor">
            <a:schemeClr val="tx1"/>
          </a:fontRef>
        </p:style>
      </p:cxnSp>
      <p:sp>
        <p:nvSpPr>
          <p:cNvPr id="34" name="Right Brace 108">
            <a:extLst>
              <a:ext uri="{FF2B5EF4-FFF2-40B4-BE49-F238E27FC236}">
                <a16:creationId xmlns:a16="http://schemas.microsoft.com/office/drawing/2014/main" id="{06DBFEE9-07D8-4E38-B1C2-A9DD391F324B}"/>
              </a:ext>
            </a:extLst>
          </p:cNvPr>
          <p:cNvSpPr/>
          <p:nvPr/>
        </p:nvSpPr>
        <p:spPr>
          <a:xfrm>
            <a:off x="3449241" y="4119022"/>
            <a:ext cx="153269" cy="1046324"/>
          </a:xfrm>
          <a:prstGeom prst="rightBrace">
            <a:avLst/>
          </a:prstGeom>
          <a:ln w="12700">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H" dirty="0"/>
          </a:p>
        </p:txBody>
      </p:sp>
      <p:cxnSp>
        <p:nvCxnSpPr>
          <p:cNvPr id="35" name="Connector: Elbow 114">
            <a:extLst>
              <a:ext uri="{FF2B5EF4-FFF2-40B4-BE49-F238E27FC236}">
                <a16:creationId xmlns:a16="http://schemas.microsoft.com/office/drawing/2014/main" id="{2FFF4B4B-5587-417B-B574-1A5AE65DCD9A}"/>
              </a:ext>
            </a:extLst>
          </p:cNvPr>
          <p:cNvCxnSpPr>
            <a:cxnSpLocks/>
          </p:cNvCxnSpPr>
          <p:nvPr/>
        </p:nvCxnSpPr>
        <p:spPr>
          <a:xfrm rot="5400000">
            <a:off x="3113974" y="3792860"/>
            <a:ext cx="1404000" cy="288000"/>
          </a:xfrm>
          <a:prstGeom prst="bentConnector3">
            <a:avLst>
              <a:gd name="adj1" fmla="val 98859"/>
            </a:avLst>
          </a:prstGeom>
          <a:ln w="12700">
            <a:solidFill>
              <a:srgbClr val="FF0000"/>
            </a:solidFill>
          </a:ln>
        </p:spPr>
        <p:style>
          <a:lnRef idx="2">
            <a:schemeClr val="accent1"/>
          </a:lnRef>
          <a:fillRef idx="0">
            <a:schemeClr val="accent1"/>
          </a:fillRef>
          <a:effectRef idx="1">
            <a:schemeClr val="accent1"/>
          </a:effectRef>
          <a:fontRef idx="minor">
            <a:schemeClr val="tx1"/>
          </a:fontRef>
        </p:style>
      </p:cxnSp>
      <p:sp>
        <p:nvSpPr>
          <p:cNvPr id="36" name="Left Brace 116">
            <a:extLst>
              <a:ext uri="{FF2B5EF4-FFF2-40B4-BE49-F238E27FC236}">
                <a16:creationId xmlns:a16="http://schemas.microsoft.com/office/drawing/2014/main" id="{80AF87A5-EC24-4A7D-A258-7BD583E3AF49}"/>
              </a:ext>
            </a:extLst>
          </p:cNvPr>
          <p:cNvSpPr/>
          <p:nvPr/>
        </p:nvSpPr>
        <p:spPr>
          <a:xfrm>
            <a:off x="4681229" y="3902493"/>
            <a:ext cx="45719" cy="1634094"/>
          </a:xfrm>
          <a:prstGeom prst="leftBrace">
            <a:avLst/>
          </a:prstGeom>
          <a:ln w="12700">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H" dirty="0"/>
          </a:p>
        </p:txBody>
      </p:sp>
      <p:cxnSp>
        <p:nvCxnSpPr>
          <p:cNvPr id="37" name="Connector: Elbow 118">
            <a:extLst>
              <a:ext uri="{FF2B5EF4-FFF2-40B4-BE49-F238E27FC236}">
                <a16:creationId xmlns:a16="http://schemas.microsoft.com/office/drawing/2014/main" id="{993C51B3-9D0A-42EC-8C92-2DC6B5A8876D}"/>
              </a:ext>
            </a:extLst>
          </p:cNvPr>
          <p:cNvCxnSpPr>
            <a:endCxn id="36" idx="1"/>
          </p:cNvCxnSpPr>
          <p:nvPr/>
        </p:nvCxnSpPr>
        <p:spPr>
          <a:xfrm rot="16200000" flipH="1">
            <a:off x="3647215" y="3747539"/>
            <a:ext cx="1476000" cy="468000"/>
          </a:xfrm>
          <a:prstGeom prst="bentConnector2">
            <a:avLst/>
          </a:prstGeom>
          <a:ln w="12700">
            <a:solidFill>
              <a:srgbClr val="FF0000"/>
            </a:solidFill>
          </a:ln>
        </p:spPr>
        <p:style>
          <a:lnRef idx="2">
            <a:schemeClr val="accent1"/>
          </a:lnRef>
          <a:fillRef idx="0">
            <a:schemeClr val="accent1"/>
          </a:fillRef>
          <a:effectRef idx="1">
            <a:schemeClr val="accent1"/>
          </a:effectRef>
          <a:fontRef idx="minor">
            <a:schemeClr val="tx1"/>
          </a:fontRef>
        </p:style>
      </p:cxnSp>
      <p:sp>
        <p:nvSpPr>
          <p:cNvPr id="38" name="Right Brace 119">
            <a:extLst>
              <a:ext uri="{FF2B5EF4-FFF2-40B4-BE49-F238E27FC236}">
                <a16:creationId xmlns:a16="http://schemas.microsoft.com/office/drawing/2014/main" id="{B632B056-6C6B-4279-B977-7A7006D00F7D}"/>
              </a:ext>
            </a:extLst>
          </p:cNvPr>
          <p:cNvSpPr/>
          <p:nvPr/>
        </p:nvSpPr>
        <p:spPr>
          <a:xfrm>
            <a:off x="5837769" y="3902493"/>
            <a:ext cx="53542" cy="1634094"/>
          </a:xfrm>
          <a:prstGeom prst="rightBrace">
            <a:avLst/>
          </a:prstGeom>
          <a:ln w="12700">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H" dirty="0"/>
          </a:p>
        </p:txBody>
      </p:sp>
      <p:cxnSp>
        <p:nvCxnSpPr>
          <p:cNvPr id="39" name="Connector: Elbow 128">
            <a:extLst>
              <a:ext uri="{FF2B5EF4-FFF2-40B4-BE49-F238E27FC236}">
                <a16:creationId xmlns:a16="http://schemas.microsoft.com/office/drawing/2014/main" id="{B10B0C31-C1E6-4DC1-9E71-37353BA11B11}"/>
              </a:ext>
            </a:extLst>
          </p:cNvPr>
          <p:cNvCxnSpPr>
            <a:cxnSpLocks/>
          </p:cNvCxnSpPr>
          <p:nvPr/>
        </p:nvCxnSpPr>
        <p:spPr>
          <a:xfrm rot="10800000">
            <a:off x="3763029" y="2242963"/>
            <a:ext cx="2128282" cy="2016000"/>
          </a:xfrm>
          <a:prstGeom prst="bentConnector3">
            <a:avLst>
              <a:gd name="adj1" fmla="val -9513"/>
            </a:avLst>
          </a:prstGeom>
          <a:ln w="12700">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sp>
        <p:nvSpPr>
          <p:cNvPr id="40" name="Rectangle 130">
            <a:extLst>
              <a:ext uri="{FF2B5EF4-FFF2-40B4-BE49-F238E27FC236}">
                <a16:creationId xmlns:a16="http://schemas.microsoft.com/office/drawing/2014/main" id="{DF789C04-DA40-417C-AA6A-D91351ADB0E9}"/>
              </a:ext>
            </a:extLst>
          </p:cNvPr>
          <p:cNvSpPr/>
          <p:nvPr/>
        </p:nvSpPr>
        <p:spPr>
          <a:xfrm>
            <a:off x="4340318" y="1594376"/>
            <a:ext cx="916904" cy="370760"/>
          </a:xfrm>
          <a:prstGeom prst="rect">
            <a:avLst/>
          </a:prstGeom>
          <a:solidFill>
            <a:schemeClr val="accent5"/>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Hydrological Assembly</a:t>
            </a:r>
            <a:endParaRPr lang="en-CH" sz="1100" dirty="0"/>
          </a:p>
        </p:txBody>
      </p:sp>
      <p:cxnSp>
        <p:nvCxnSpPr>
          <p:cNvPr id="41" name="Connector: Elbow 132">
            <a:extLst>
              <a:ext uri="{FF2B5EF4-FFF2-40B4-BE49-F238E27FC236}">
                <a16:creationId xmlns:a16="http://schemas.microsoft.com/office/drawing/2014/main" id="{B998747A-36A2-4BD4-A93B-440C4FFF5D07}"/>
              </a:ext>
            </a:extLst>
          </p:cNvPr>
          <p:cNvCxnSpPr>
            <a:stCxn id="40" idx="1"/>
          </p:cNvCxnSpPr>
          <p:nvPr/>
        </p:nvCxnSpPr>
        <p:spPr>
          <a:xfrm rot="10800000">
            <a:off x="3763030" y="1594376"/>
            <a:ext cx="577289" cy="185380"/>
          </a:xfrm>
          <a:prstGeom prst="bentConnector3">
            <a:avLst/>
          </a:prstGeom>
          <a:ln w="12700">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sp>
        <p:nvSpPr>
          <p:cNvPr id="42" name="Rectangle 133">
            <a:extLst>
              <a:ext uri="{FF2B5EF4-FFF2-40B4-BE49-F238E27FC236}">
                <a16:creationId xmlns:a16="http://schemas.microsoft.com/office/drawing/2014/main" id="{97B95932-783C-47DF-969C-D0A6E7E5881E}"/>
              </a:ext>
            </a:extLst>
          </p:cNvPr>
          <p:cNvSpPr/>
          <p:nvPr/>
        </p:nvSpPr>
        <p:spPr>
          <a:xfrm>
            <a:off x="539101" y="2341987"/>
            <a:ext cx="916904" cy="370760"/>
          </a:xfrm>
          <a:prstGeom prst="rect">
            <a:avLst/>
          </a:prstGeom>
          <a:solidFill>
            <a:schemeClr val="accent5"/>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Audit Committee</a:t>
            </a:r>
            <a:endParaRPr lang="en-CH" sz="1100" dirty="0"/>
          </a:p>
        </p:txBody>
      </p:sp>
      <p:cxnSp>
        <p:nvCxnSpPr>
          <p:cNvPr id="43" name="Connector: Elbow 135">
            <a:extLst>
              <a:ext uri="{FF2B5EF4-FFF2-40B4-BE49-F238E27FC236}">
                <a16:creationId xmlns:a16="http://schemas.microsoft.com/office/drawing/2014/main" id="{044AD262-A191-4F24-A545-F1DA5D803DC0}"/>
              </a:ext>
            </a:extLst>
          </p:cNvPr>
          <p:cNvCxnSpPr>
            <a:stCxn id="42" idx="3"/>
          </p:cNvCxnSpPr>
          <p:nvPr/>
        </p:nvCxnSpPr>
        <p:spPr>
          <a:xfrm flipV="1">
            <a:off x="1456005" y="2341987"/>
            <a:ext cx="238589" cy="185380"/>
          </a:xfrm>
          <a:prstGeom prst="bentConnector3">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44" name="Rectangle 136">
            <a:extLst>
              <a:ext uri="{FF2B5EF4-FFF2-40B4-BE49-F238E27FC236}">
                <a16:creationId xmlns:a16="http://schemas.microsoft.com/office/drawing/2014/main" id="{65B83173-8CB5-4798-AF69-2ACBA7E72DBB}"/>
              </a:ext>
            </a:extLst>
          </p:cNvPr>
          <p:cNvSpPr/>
          <p:nvPr/>
        </p:nvSpPr>
        <p:spPr>
          <a:xfrm>
            <a:off x="539101" y="1718038"/>
            <a:ext cx="916904" cy="370760"/>
          </a:xfrm>
          <a:prstGeom prst="rect">
            <a:avLst/>
          </a:prstGeom>
          <a:solidFill>
            <a:schemeClr val="accent5"/>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t>Financial Advisory Committee</a:t>
            </a:r>
            <a:endParaRPr lang="en-CH" sz="800" dirty="0"/>
          </a:p>
        </p:txBody>
      </p:sp>
      <p:cxnSp>
        <p:nvCxnSpPr>
          <p:cNvPr id="45" name="Connector: Elbow 138">
            <a:extLst>
              <a:ext uri="{FF2B5EF4-FFF2-40B4-BE49-F238E27FC236}">
                <a16:creationId xmlns:a16="http://schemas.microsoft.com/office/drawing/2014/main" id="{CBFA7D6E-B232-4C41-B86A-ECBB34C2385A}"/>
              </a:ext>
            </a:extLst>
          </p:cNvPr>
          <p:cNvCxnSpPr>
            <a:cxnSpLocks/>
          </p:cNvCxnSpPr>
          <p:nvPr/>
        </p:nvCxnSpPr>
        <p:spPr>
          <a:xfrm flipV="1">
            <a:off x="1456005" y="1560669"/>
            <a:ext cx="238589" cy="324000"/>
          </a:xfrm>
          <a:prstGeom prst="bentConnector3">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Connector: Elbow 140">
            <a:extLst>
              <a:ext uri="{FF2B5EF4-FFF2-40B4-BE49-F238E27FC236}">
                <a16:creationId xmlns:a16="http://schemas.microsoft.com/office/drawing/2014/main" id="{10FC2906-4725-4E05-BC68-D79FC714E906}"/>
              </a:ext>
            </a:extLst>
          </p:cNvPr>
          <p:cNvCxnSpPr>
            <a:cxnSpLocks/>
          </p:cNvCxnSpPr>
          <p:nvPr/>
        </p:nvCxnSpPr>
        <p:spPr>
          <a:xfrm>
            <a:off x="1456005" y="1937283"/>
            <a:ext cx="238589" cy="180000"/>
          </a:xfrm>
          <a:prstGeom prst="bentConnector3">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pic>
        <p:nvPicPr>
          <p:cNvPr id="47" name="Picture 4" descr="Image result for ioc unesco transparent logo">
            <a:extLst>
              <a:ext uri="{FF2B5EF4-FFF2-40B4-BE49-F238E27FC236}">
                <a16:creationId xmlns:a16="http://schemas.microsoft.com/office/drawing/2014/main" id="{11570C5D-70C0-43CE-9A75-AB58097121D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0516" y="3652032"/>
            <a:ext cx="686454" cy="444466"/>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Connector: Elbow 145">
            <a:extLst>
              <a:ext uri="{FF2B5EF4-FFF2-40B4-BE49-F238E27FC236}">
                <a16:creationId xmlns:a16="http://schemas.microsoft.com/office/drawing/2014/main" id="{AE87177B-6B9E-45EA-8999-13D4DBEA185E}"/>
              </a:ext>
            </a:extLst>
          </p:cNvPr>
          <p:cNvCxnSpPr>
            <a:cxnSpLocks/>
          </p:cNvCxnSpPr>
          <p:nvPr/>
        </p:nvCxnSpPr>
        <p:spPr>
          <a:xfrm rot="5400000" flipH="1" flipV="1">
            <a:off x="1780129" y="2284010"/>
            <a:ext cx="663723" cy="1044000"/>
          </a:xfrm>
          <a:prstGeom prst="bentConnector3">
            <a:avLst/>
          </a:prstGeom>
          <a:ln w="12700">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49" name="Connector: Elbow 147">
            <a:extLst>
              <a:ext uri="{FF2B5EF4-FFF2-40B4-BE49-F238E27FC236}">
                <a16:creationId xmlns:a16="http://schemas.microsoft.com/office/drawing/2014/main" id="{9BAE1B2E-D49B-42EE-8A7E-5853AE53BD32}"/>
              </a:ext>
            </a:extLst>
          </p:cNvPr>
          <p:cNvCxnSpPr>
            <a:cxnSpLocks/>
          </p:cNvCxnSpPr>
          <p:nvPr/>
        </p:nvCxnSpPr>
        <p:spPr>
          <a:xfrm rot="16200000" flipV="1">
            <a:off x="3233299" y="2125448"/>
            <a:ext cx="238599" cy="936000"/>
          </a:xfrm>
          <a:prstGeom prst="bentConnector3">
            <a:avLst/>
          </a:prstGeom>
          <a:ln w="127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149">
            <a:extLst>
              <a:ext uri="{FF2B5EF4-FFF2-40B4-BE49-F238E27FC236}">
                <a16:creationId xmlns:a16="http://schemas.microsoft.com/office/drawing/2014/main" id="{2C2286F1-7EDD-40AA-97F4-E844034078ED}"/>
              </a:ext>
            </a:extLst>
          </p:cNvPr>
          <p:cNvCxnSpPr>
            <a:cxnSpLocks/>
          </p:cNvCxnSpPr>
          <p:nvPr/>
        </p:nvCxnSpPr>
        <p:spPr>
          <a:xfrm flipH="1" flipV="1">
            <a:off x="2763034" y="2471685"/>
            <a:ext cx="2" cy="1656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Connector: Elbow 151">
            <a:extLst>
              <a:ext uri="{FF2B5EF4-FFF2-40B4-BE49-F238E27FC236}">
                <a16:creationId xmlns:a16="http://schemas.microsoft.com/office/drawing/2014/main" id="{073DE499-60DC-4137-801B-715F5FA74594}"/>
              </a:ext>
            </a:extLst>
          </p:cNvPr>
          <p:cNvCxnSpPr>
            <a:stCxn id="11" idx="2"/>
            <a:endCxn id="4" idx="0"/>
          </p:cNvCxnSpPr>
          <p:nvPr/>
        </p:nvCxnSpPr>
        <p:spPr>
          <a:xfrm rot="5400000" flipH="1">
            <a:off x="812731" y="3140539"/>
            <a:ext cx="3940888" cy="108726"/>
          </a:xfrm>
          <a:prstGeom prst="bentConnector5">
            <a:avLst>
              <a:gd name="adj1" fmla="val -5801"/>
              <a:gd name="adj2" fmla="val 4257967"/>
              <a:gd name="adj3" fmla="val 105801"/>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52" name="Right Brace 154">
            <a:extLst>
              <a:ext uri="{FF2B5EF4-FFF2-40B4-BE49-F238E27FC236}">
                <a16:creationId xmlns:a16="http://schemas.microsoft.com/office/drawing/2014/main" id="{ABB396AB-A2F1-4868-ACE7-180C8E18A6EB}"/>
              </a:ext>
            </a:extLst>
          </p:cNvPr>
          <p:cNvSpPr/>
          <p:nvPr/>
        </p:nvSpPr>
        <p:spPr>
          <a:xfrm>
            <a:off x="5918403" y="4472692"/>
            <a:ext cx="91055" cy="1063895"/>
          </a:xfrm>
          <a:prstGeom prst="rightBrace">
            <a:avLst/>
          </a:prstGeom>
          <a:ln w="12700">
            <a:solidFill>
              <a:schemeClr val="tx1"/>
            </a:solidFill>
            <a:prstDash val="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H" dirty="0"/>
          </a:p>
        </p:txBody>
      </p:sp>
      <p:cxnSp>
        <p:nvCxnSpPr>
          <p:cNvPr id="53" name="Connector: Elbow 158">
            <a:extLst>
              <a:ext uri="{FF2B5EF4-FFF2-40B4-BE49-F238E27FC236}">
                <a16:creationId xmlns:a16="http://schemas.microsoft.com/office/drawing/2014/main" id="{421C1768-6DC7-4922-9F2F-81D4C437B55E}"/>
              </a:ext>
            </a:extLst>
          </p:cNvPr>
          <p:cNvCxnSpPr>
            <a:stCxn id="52" idx="1"/>
            <a:endCxn id="4" idx="3"/>
          </p:cNvCxnSpPr>
          <p:nvPr/>
        </p:nvCxnSpPr>
        <p:spPr>
          <a:xfrm rot="10800000">
            <a:off x="3777459" y="1368640"/>
            <a:ext cx="2232000" cy="3636000"/>
          </a:xfrm>
          <a:prstGeom prst="bentConnector3">
            <a:avLst>
              <a:gd name="adj1" fmla="val -96838"/>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161">
            <a:extLst>
              <a:ext uri="{FF2B5EF4-FFF2-40B4-BE49-F238E27FC236}">
                <a16:creationId xmlns:a16="http://schemas.microsoft.com/office/drawing/2014/main" id="{AA299E2E-2F7E-4994-9223-061E1121AD14}"/>
              </a:ext>
            </a:extLst>
          </p:cNvPr>
          <p:cNvCxnSpPr>
            <a:cxnSpLocks/>
          </p:cNvCxnSpPr>
          <p:nvPr/>
        </p:nvCxnSpPr>
        <p:spPr>
          <a:xfrm flipV="1">
            <a:off x="7905271" y="3811285"/>
            <a:ext cx="504000" cy="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55" name="Right Triangle 2">
            <a:extLst>
              <a:ext uri="{FF2B5EF4-FFF2-40B4-BE49-F238E27FC236}">
                <a16:creationId xmlns:a16="http://schemas.microsoft.com/office/drawing/2014/main" id="{FAD05177-02E9-4F70-9B90-7DEC25FA5D55}"/>
              </a:ext>
            </a:extLst>
          </p:cNvPr>
          <p:cNvSpPr/>
          <p:nvPr/>
        </p:nvSpPr>
        <p:spPr>
          <a:xfrm>
            <a:off x="6634454" y="3592961"/>
            <a:ext cx="1223406" cy="488207"/>
          </a:xfrm>
          <a:prstGeom prst="rtTriangl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dirty="0"/>
          </a:p>
        </p:txBody>
      </p:sp>
      <p:sp>
        <p:nvSpPr>
          <p:cNvPr id="56" name="Rectangle 12">
            <a:extLst>
              <a:ext uri="{FF2B5EF4-FFF2-40B4-BE49-F238E27FC236}">
                <a16:creationId xmlns:a16="http://schemas.microsoft.com/office/drawing/2014/main" id="{5333B316-6DB6-4A76-9FE8-7FD6E0DD79BE}"/>
              </a:ext>
            </a:extLst>
          </p:cNvPr>
          <p:cNvSpPr/>
          <p:nvPr/>
        </p:nvSpPr>
        <p:spPr>
          <a:xfrm>
            <a:off x="6616528" y="3615728"/>
            <a:ext cx="1288743" cy="415498"/>
          </a:xfrm>
          <a:prstGeom prst="rect">
            <a:avLst/>
          </a:prstGeom>
        </p:spPr>
        <p:txBody>
          <a:bodyPr wrap="square">
            <a:spAutoFit/>
          </a:bodyPr>
          <a:lstStyle/>
          <a:p>
            <a:pPr algn="ctr"/>
            <a:r>
              <a:rPr lang="en-US" sz="1050" dirty="0">
                <a:solidFill>
                  <a:schemeClr val="bg1"/>
                </a:solidFill>
              </a:rPr>
              <a:t>Joint WMO-IOC Collaborative Board</a:t>
            </a:r>
            <a:endParaRPr lang="en-CH" sz="1050" dirty="0">
              <a:solidFill>
                <a:schemeClr val="bg1"/>
              </a:solidFill>
            </a:endParaRPr>
          </a:p>
        </p:txBody>
      </p:sp>
      <p:sp>
        <p:nvSpPr>
          <p:cNvPr id="57" name="Right Triangle 55">
            <a:extLst>
              <a:ext uri="{FF2B5EF4-FFF2-40B4-BE49-F238E27FC236}">
                <a16:creationId xmlns:a16="http://schemas.microsoft.com/office/drawing/2014/main" id="{E8676799-AB6D-42B8-9AF3-2516B6310BC4}"/>
              </a:ext>
            </a:extLst>
          </p:cNvPr>
          <p:cNvSpPr/>
          <p:nvPr/>
        </p:nvSpPr>
        <p:spPr>
          <a:xfrm>
            <a:off x="6631542" y="3048179"/>
            <a:ext cx="1223406" cy="488207"/>
          </a:xfrm>
          <a:prstGeom prst="rtTriangl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dirty="0"/>
          </a:p>
        </p:txBody>
      </p:sp>
      <p:sp>
        <p:nvSpPr>
          <p:cNvPr id="58" name="Rectangle 56">
            <a:extLst>
              <a:ext uri="{FF2B5EF4-FFF2-40B4-BE49-F238E27FC236}">
                <a16:creationId xmlns:a16="http://schemas.microsoft.com/office/drawing/2014/main" id="{395C0A54-8F53-49B9-AC2F-F0CD1C7E6357}"/>
              </a:ext>
            </a:extLst>
          </p:cNvPr>
          <p:cNvSpPr/>
          <p:nvPr/>
        </p:nvSpPr>
        <p:spPr>
          <a:xfrm>
            <a:off x="6601784" y="3043133"/>
            <a:ext cx="1288743" cy="523220"/>
          </a:xfrm>
          <a:prstGeom prst="rect">
            <a:avLst/>
          </a:prstGeom>
        </p:spPr>
        <p:txBody>
          <a:bodyPr wrap="square">
            <a:spAutoFit/>
          </a:bodyPr>
          <a:lstStyle/>
          <a:p>
            <a:pPr algn="ctr"/>
            <a:r>
              <a:rPr lang="en-US" sz="1400" dirty="0">
                <a:solidFill>
                  <a:schemeClr val="bg1"/>
                </a:solidFill>
              </a:rPr>
              <a:t>Research Board</a:t>
            </a:r>
            <a:endParaRPr lang="en-CH" sz="1400" dirty="0">
              <a:solidFill>
                <a:schemeClr val="bg1"/>
              </a:solidFill>
            </a:endParaRPr>
          </a:p>
        </p:txBody>
      </p:sp>
      <p:sp>
        <p:nvSpPr>
          <p:cNvPr id="59" name="Rectangle 13">
            <a:extLst>
              <a:ext uri="{FF2B5EF4-FFF2-40B4-BE49-F238E27FC236}">
                <a16:creationId xmlns:a16="http://schemas.microsoft.com/office/drawing/2014/main" id="{B40666A5-DA55-47D6-A0E9-C21A338AD09C}"/>
              </a:ext>
            </a:extLst>
          </p:cNvPr>
          <p:cNvSpPr/>
          <p:nvPr/>
        </p:nvSpPr>
        <p:spPr>
          <a:xfrm>
            <a:off x="6620735" y="5444937"/>
            <a:ext cx="507818" cy="212555"/>
          </a:xfrm>
          <a:prstGeom prst="rect">
            <a:avLst/>
          </a:prstGeom>
          <a:solidFill>
            <a:schemeClr val="bg1">
              <a:lumMod val="6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dirty="0"/>
          </a:p>
        </p:txBody>
      </p:sp>
      <p:sp>
        <p:nvSpPr>
          <p:cNvPr id="60" name="TextBox 14">
            <a:extLst>
              <a:ext uri="{FF2B5EF4-FFF2-40B4-BE49-F238E27FC236}">
                <a16:creationId xmlns:a16="http://schemas.microsoft.com/office/drawing/2014/main" id="{0ED3D879-7074-4373-B6FC-F838725082EE}"/>
              </a:ext>
            </a:extLst>
          </p:cNvPr>
          <p:cNvSpPr txBox="1"/>
          <p:nvPr/>
        </p:nvSpPr>
        <p:spPr>
          <a:xfrm>
            <a:off x="7078191" y="5417219"/>
            <a:ext cx="1611695" cy="276999"/>
          </a:xfrm>
          <a:prstGeom prst="rect">
            <a:avLst/>
          </a:prstGeom>
          <a:noFill/>
        </p:spPr>
        <p:txBody>
          <a:bodyPr wrap="square" rtlCol="0">
            <a:spAutoFit/>
          </a:bodyPr>
          <a:lstStyle/>
          <a:p>
            <a:r>
              <a:rPr lang="en-US" sz="1200" dirty="0"/>
              <a:t>Decision-making body</a:t>
            </a:r>
            <a:endParaRPr lang="en-CH" sz="1200" dirty="0"/>
          </a:p>
        </p:txBody>
      </p:sp>
      <p:sp>
        <p:nvSpPr>
          <p:cNvPr id="61" name="Rectangle 59">
            <a:extLst>
              <a:ext uri="{FF2B5EF4-FFF2-40B4-BE49-F238E27FC236}">
                <a16:creationId xmlns:a16="http://schemas.microsoft.com/office/drawing/2014/main" id="{C05485D1-4E9B-4D16-B4E0-A4080E127D11}"/>
              </a:ext>
            </a:extLst>
          </p:cNvPr>
          <p:cNvSpPr/>
          <p:nvPr/>
        </p:nvSpPr>
        <p:spPr>
          <a:xfrm>
            <a:off x="6620735" y="5698560"/>
            <a:ext cx="507818" cy="212555"/>
          </a:xfrm>
          <a:prstGeom prst="rect">
            <a:avLst/>
          </a:prstGeom>
          <a:solidFill>
            <a:schemeClr val="accent1"/>
          </a:solidFill>
          <a:ln>
            <a:solidFill>
              <a:schemeClr val="accent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dirty="0"/>
          </a:p>
        </p:txBody>
      </p:sp>
      <p:sp>
        <p:nvSpPr>
          <p:cNvPr id="62" name="TextBox 60">
            <a:extLst>
              <a:ext uri="{FF2B5EF4-FFF2-40B4-BE49-F238E27FC236}">
                <a16:creationId xmlns:a16="http://schemas.microsoft.com/office/drawing/2014/main" id="{ADF4CA31-68AF-46E7-AFEF-0E2F2BFC4147}"/>
              </a:ext>
            </a:extLst>
          </p:cNvPr>
          <p:cNvSpPr txBox="1"/>
          <p:nvPr/>
        </p:nvSpPr>
        <p:spPr>
          <a:xfrm>
            <a:off x="7078191" y="5670842"/>
            <a:ext cx="2164485" cy="276999"/>
          </a:xfrm>
          <a:prstGeom prst="rect">
            <a:avLst/>
          </a:prstGeom>
          <a:noFill/>
        </p:spPr>
        <p:txBody>
          <a:bodyPr wrap="square" rtlCol="0">
            <a:spAutoFit/>
          </a:bodyPr>
          <a:lstStyle/>
          <a:p>
            <a:r>
              <a:rPr lang="en-US" sz="1200" dirty="0"/>
              <a:t>Regional implementation body</a:t>
            </a:r>
            <a:endParaRPr lang="en-CH" sz="1200" dirty="0"/>
          </a:p>
        </p:txBody>
      </p:sp>
      <p:sp>
        <p:nvSpPr>
          <p:cNvPr id="63" name="Rectangle 61">
            <a:extLst>
              <a:ext uri="{FF2B5EF4-FFF2-40B4-BE49-F238E27FC236}">
                <a16:creationId xmlns:a16="http://schemas.microsoft.com/office/drawing/2014/main" id="{A564845D-4722-4F45-927F-2EAA60734E96}"/>
              </a:ext>
            </a:extLst>
          </p:cNvPr>
          <p:cNvSpPr/>
          <p:nvPr/>
        </p:nvSpPr>
        <p:spPr>
          <a:xfrm>
            <a:off x="6627336" y="6218853"/>
            <a:ext cx="507818" cy="212555"/>
          </a:xfrm>
          <a:prstGeom prst="rect">
            <a:avLst/>
          </a:prstGeom>
          <a:solidFill>
            <a:schemeClr val="accent5"/>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dirty="0"/>
          </a:p>
        </p:txBody>
      </p:sp>
      <p:sp>
        <p:nvSpPr>
          <p:cNvPr id="64" name="TextBox 62">
            <a:extLst>
              <a:ext uri="{FF2B5EF4-FFF2-40B4-BE49-F238E27FC236}">
                <a16:creationId xmlns:a16="http://schemas.microsoft.com/office/drawing/2014/main" id="{CC9AED22-F1A0-4B38-96F4-51FF59EF883A}"/>
              </a:ext>
            </a:extLst>
          </p:cNvPr>
          <p:cNvSpPr txBox="1"/>
          <p:nvPr/>
        </p:nvSpPr>
        <p:spPr>
          <a:xfrm>
            <a:off x="7097023" y="6191135"/>
            <a:ext cx="1611695" cy="276999"/>
          </a:xfrm>
          <a:prstGeom prst="rect">
            <a:avLst/>
          </a:prstGeom>
          <a:noFill/>
        </p:spPr>
        <p:txBody>
          <a:bodyPr wrap="square" rtlCol="0">
            <a:spAutoFit/>
          </a:bodyPr>
          <a:lstStyle/>
          <a:p>
            <a:r>
              <a:rPr lang="en-US" sz="1200" dirty="0"/>
              <a:t>Advisory body</a:t>
            </a:r>
            <a:endParaRPr lang="en-CH" sz="1200" dirty="0"/>
          </a:p>
        </p:txBody>
      </p:sp>
      <p:sp>
        <p:nvSpPr>
          <p:cNvPr id="65" name="Rectangle 63">
            <a:extLst>
              <a:ext uri="{FF2B5EF4-FFF2-40B4-BE49-F238E27FC236}">
                <a16:creationId xmlns:a16="http://schemas.microsoft.com/office/drawing/2014/main" id="{244A0CAC-B122-470E-9E63-58ACD5EA9F74}"/>
              </a:ext>
            </a:extLst>
          </p:cNvPr>
          <p:cNvSpPr/>
          <p:nvPr/>
        </p:nvSpPr>
        <p:spPr>
          <a:xfrm>
            <a:off x="6627336" y="6472476"/>
            <a:ext cx="507818" cy="212555"/>
          </a:xfrm>
          <a:prstGeom prst="rect">
            <a:avLst/>
          </a:prstGeom>
          <a:solidFill>
            <a:schemeClr val="accent3"/>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dirty="0"/>
          </a:p>
        </p:txBody>
      </p:sp>
      <p:sp>
        <p:nvSpPr>
          <p:cNvPr id="66" name="TextBox 64">
            <a:extLst>
              <a:ext uri="{FF2B5EF4-FFF2-40B4-BE49-F238E27FC236}">
                <a16:creationId xmlns:a16="http://schemas.microsoft.com/office/drawing/2014/main" id="{C285478B-063D-4F81-AF9A-D809A9139CFF}"/>
              </a:ext>
            </a:extLst>
          </p:cNvPr>
          <p:cNvSpPr txBox="1"/>
          <p:nvPr/>
        </p:nvSpPr>
        <p:spPr>
          <a:xfrm>
            <a:off x="7097023" y="6440208"/>
            <a:ext cx="2164485" cy="276999"/>
          </a:xfrm>
          <a:prstGeom prst="rect">
            <a:avLst/>
          </a:prstGeom>
          <a:noFill/>
        </p:spPr>
        <p:txBody>
          <a:bodyPr wrap="square" rtlCol="0">
            <a:spAutoFit/>
          </a:bodyPr>
          <a:lstStyle/>
          <a:p>
            <a:r>
              <a:rPr lang="en-US" sz="1200" dirty="0"/>
              <a:t>Coordination body</a:t>
            </a:r>
            <a:endParaRPr lang="en-CH" sz="1200" dirty="0"/>
          </a:p>
        </p:txBody>
      </p:sp>
      <p:sp>
        <p:nvSpPr>
          <p:cNvPr id="67" name="Rectangle 65">
            <a:extLst>
              <a:ext uri="{FF2B5EF4-FFF2-40B4-BE49-F238E27FC236}">
                <a16:creationId xmlns:a16="http://schemas.microsoft.com/office/drawing/2014/main" id="{B5F2CEF0-14FD-4DD1-9C1C-B8E14EF4FEDE}"/>
              </a:ext>
            </a:extLst>
          </p:cNvPr>
          <p:cNvSpPr/>
          <p:nvPr/>
        </p:nvSpPr>
        <p:spPr>
          <a:xfrm>
            <a:off x="6627336" y="5952183"/>
            <a:ext cx="507818" cy="212555"/>
          </a:xfrm>
          <a:prstGeom prst="rect">
            <a:avLst/>
          </a:prstGeom>
          <a:solidFill>
            <a:schemeClr val="accent2"/>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dirty="0"/>
          </a:p>
        </p:txBody>
      </p:sp>
      <p:sp>
        <p:nvSpPr>
          <p:cNvPr id="68" name="TextBox 66">
            <a:extLst>
              <a:ext uri="{FF2B5EF4-FFF2-40B4-BE49-F238E27FC236}">
                <a16:creationId xmlns:a16="http://schemas.microsoft.com/office/drawing/2014/main" id="{FBDC10C7-3926-4CD6-809D-14A8CB35D079}"/>
              </a:ext>
            </a:extLst>
          </p:cNvPr>
          <p:cNvSpPr txBox="1"/>
          <p:nvPr/>
        </p:nvSpPr>
        <p:spPr>
          <a:xfrm>
            <a:off x="7084792" y="5924465"/>
            <a:ext cx="2164485" cy="276999"/>
          </a:xfrm>
          <a:prstGeom prst="rect">
            <a:avLst/>
          </a:prstGeom>
          <a:noFill/>
        </p:spPr>
        <p:txBody>
          <a:bodyPr wrap="square" rtlCol="0">
            <a:spAutoFit/>
          </a:bodyPr>
          <a:lstStyle/>
          <a:p>
            <a:r>
              <a:rPr lang="en-US" sz="1200" dirty="0"/>
              <a:t>Technical body</a:t>
            </a:r>
            <a:endParaRPr lang="en-CH" sz="1200" dirty="0"/>
          </a:p>
        </p:txBody>
      </p:sp>
      <p:sp>
        <p:nvSpPr>
          <p:cNvPr id="69" name="Right Triangle 67">
            <a:extLst>
              <a:ext uri="{FF2B5EF4-FFF2-40B4-BE49-F238E27FC236}">
                <a16:creationId xmlns:a16="http://schemas.microsoft.com/office/drawing/2014/main" id="{89B8EE29-B714-43C1-8BFA-315C30E6610F}"/>
              </a:ext>
            </a:extLst>
          </p:cNvPr>
          <p:cNvSpPr/>
          <p:nvPr/>
        </p:nvSpPr>
        <p:spPr>
          <a:xfrm>
            <a:off x="2228983" y="4123826"/>
            <a:ext cx="1223406" cy="488207"/>
          </a:xfrm>
          <a:prstGeom prst="rtTriangl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dirty="0"/>
          </a:p>
        </p:txBody>
      </p:sp>
      <p:sp>
        <p:nvSpPr>
          <p:cNvPr id="70" name="Rectangle 68">
            <a:extLst>
              <a:ext uri="{FF2B5EF4-FFF2-40B4-BE49-F238E27FC236}">
                <a16:creationId xmlns:a16="http://schemas.microsoft.com/office/drawing/2014/main" id="{CB0871AF-5282-47D0-BA83-E6BA3262D918}"/>
              </a:ext>
            </a:extLst>
          </p:cNvPr>
          <p:cNvSpPr/>
          <p:nvPr/>
        </p:nvSpPr>
        <p:spPr>
          <a:xfrm>
            <a:off x="2171362" y="4132489"/>
            <a:ext cx="1288743" cy="415498"/>
          </a:xfrm>
          <a:prstGeom prst="rect">
            <a:avLst/>
          </a:prstGeom>
        </p:spPr>
        <p:txBody>
          <a:bodyPr wrap="square">
            <a:spAutoFit/>
          </a:bodyPr>
          <a:lstStyle/>
          <a:p>
            <a:pPr algn="ctr"/>
            <a:r>
              <a:rPr lang="en-US" sz="1050" dirty="0">
                <a:solidFill>
                  <a:schemeClr val="bg1"/>
                </a:solidFill>
              </a:rPr>
              <a:t>Capacity Development Panel</a:t>
            </a:r>
            <a:endParaRPr lang="en-CH" sz="1050" dirty="0">
              <a:solidFill>
                <a:schemeClr val="bg1"/>
              </a:solidFill>
            </a:endParaRPr>
          </a:p>
        </p:txBody>
      </p:sp>
      <p:sp>
        <p:nvSpPr>
          <p:cNvPr id="71" name="Rectangle 73">
            <a:extLst>
              <a:ext uri="{FF2B5EF4-FFF2-40B4-BE49-F238E27FC236}">
                <a16:creationId xmlns:a16="http://schemas.microsoft.com/office/drawing/2014/main" id="{8CD43148-9E05-4A1A-A767-D3432A3762D9}"/>
              </a:ext>
            </a:extLst>
          </p:cNvPr>
          <p:cNvSpPr/>
          <p:nvPr/>
        </p:nvSpPr>
        <p:spPr>
          <a:xfrm>
            <a:off x="4775465" y="2301505"/>
            <a:ext cx="1115845" cy="212374"/>
          </a:xfrm>
          <a:prstGeom prst="rect">
            <a:avLst/>
          </a:prstGeom>
          <a:solidFill>
            <a:schemeClr val="accent5"/>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a:t>Flood Forecasting Initiative Advisory Group</a:t>
            </a:r>
          </a:p>
        </p:txBody>
      </p:sp>
      <p:cxnSp>
        <p:nvCxnSpPr>
          <p:cNvPr id="72" name="Connector: Elbow 16">
            <a:extLst>
              <a:ext uri="{FF2B5EF4-FFF2-40B4-BE49-F238E27FC236}">
                <a16:creationId xmlns:a16="http://schemas.microsoft.com/office/drawing/2014/main" id="{28DDCDEF-FD3F-4F11-B15D-943EBCAD45EB}"/>
              </a:ext>
            </a:extLst>
          </p:cNvPr>
          <p:cNvCxnSpPr>
            <a:cxnSpLocks/>
            <a:stCxn id="71" idx="1"/>
          </p:cNvCxnSpPr>
          <p:nvPr/>
        </p:nvCxnSpPr>
        <p:spPr>
          <a:xfrm rot="10800000">
            <a:off x="3763049" y="2301508"/>
            <a:ext cx="1012417" cy="106185"/>
          </a:xfrm>
          <a:prstGeom prst="bentConnector3">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73" name="Right Triangle 15">
            <a:extLst>
              <a:ext uri="{FF2B5EF4-FFF2-40B4-BE49-F238E27FC236}">
                <a16:creationId xmlns:a16="http://schemas.microsoft.com/office/drawing/2014/main" id="{792981C7-16BE-4943-8290-A64CA55E3841}"/>
              </a:ext>
            </a:extLst>
          </p:cNvPr>
          <p:cNvSpPr/>
          <p:nvPr/>
        </p:nvSpPr>
        <p:spPr>
          <a:xfrm>
            <a:off x="3037812" y="2712747"/>
            <a:ext cx="1535802" cy="517867"/>
          </a:xfrm>
          <a:prstGeom prst="rtTriangl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dirty="0"/>
          </a:p>
        </p:txBody>
      </p:sp>
      <p:sp>
        <p:nvSpPr>
          <p:cNvPr id="74" name="Rectangle 17">
            <a:extLst>
              <a:ext uri="{FF2B5EF4-FFF2-40B4-BE49-F238E27FC236}">
                <a16:creationId xmlns:a16="http://schemas.microsoft.com/office/drawing/2014/main" id="{13597288-993E-49A7-ABFE-49EF279E185D}"/>
              </a:ext>
            </a:extLst>
          </p:cNvPr>
          <p:cNvSpPr/>
          <p:nvPr/>
        </p:nvSpPr>
        <p:spPr>
          <a:xfrm>
            <a:off x="2926352" y="2727604"/>
            <a:ext cx="1834347" cy="461665"/>
          </a:xfrm>
          <a:prstGeom prst="rect">
            <a:avLst/>
          </a:prstGeom>
        </p:spPr>
        <p:txBody>
          <a:bodyPr wrap="square">
            <a:spAutoFit/>
          </a:bodyPr>
          <a:lstStyle/>
          <a:p>
            <a:pPr algn="ctr"/>
            <a:r>
              <a:rPr lang="en-US" sz="1200" dirty="0">
                <a:solidFill>
                  <a:schemeClr val="bg1"/>
                </a:solidFill>
              </a:rPr>
              <a:t>Technical Coordination Committee</a:t>
            </a:r>
            <a:endParaRPr lang="en-CH" sz="1200" dirty="0">
              <a:solidFill>
                <a:schemeClr val="bg1"/>
              </a:solidFill>
            </a:endParaRPr>
          </a:p>
        </p:txBody>
      </p:sp>
      <p:sp>
        <p:nvSpPr>
          <p:cNvPr id="75" name="Rectangle 74">
            <a:extLst>
              <a:ext uri="{FF2B5EF4-FFF2-40B4-BE49-F238E27FC236}">
                <a16:creationId xmlns:a16="http://schemas.microsoft.com/office/drawing/2014/main" id="{AC6E286E-E170-4C8D-8EC3-924B87220EC2}"/>
              </a:ext>
            </a:extLst>
          </p:cNvPr>
          <p:cNvSpPr/>
          <p:nvPr/>
        </p:nvSpPr>
        <p:spPr>
          <a:xfrm>
            <a:off x="4775110" y="2537077"/>
            <a:ext cx="1115846" cy="210025"/>
          </a:xfrm>
          <a:prstGeom prst="rect">
            <a:avLst/>
          </a:prstGeom>
          <a:solidFill>
            <a:schemeClr val="accent5"/>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a:t>WMO-IATA WICAP </a:t>
            </a:r>
            <a:br>
              <a:rPr lang="en-US" sz="600" dirty="0"/>
            </a:br>
            <a:r>
              <a:rPr lang="en-US" sz="600" dirty="0"/>
              <a:t>Governing Board</a:t>
            </a:r>
          </a:p>
        </p:txBody>
      </p:sp>
      <p:sp>
        <p:nvSpPr>
          <p:cNvPr id="76" name="Oval 76">
            <a:extLst>
              <a:ext uri="{FF2B5EF4-FFF2-40B4-BE49-F238E27FC236}">
                <a16:creationId xmlns:a16="http://schemas.microsoft.com/office/drawing/2014/main" id="{86AC4947-B7EE-4EA8-B091-C9DB2DB32BD0}"/>
              </a:ext>
            </a:extLst>
          </p:cNvPr>
          <p:cNvSpPr/>
          <p:nvPr/>
        </p:nvSpPr>
        <p:spPr>
          <a:xfrm>
            <a:off x="6172627" y="1771356"/>
            <a:ext cx="2141235" cy="760185"/>
          </a:xfrm>
          <a:prstGeom prst="ellipse">
            <a:avLst/>
          </a:prstGeom>
          <a:noFill/>
          <a:ln w="28575">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dirty="0"/>
          </a:p>
        </p:txBody>
      </p:sp>
      <p:cxnSp>
        <p:nvCxnSpPr>
          <p:cNvPr id="77" name="Connector: Elbow 34">
            <a:extLst>
              <a:ext uri="{FF2B5EF4-FFF2-40B4-BE49-F238E27FC236}">
                <a16:creationId xmlns:a16="http://schemas.microsoft.com/office/drawing/2014/main" id="{2D060A79-511A-4B1B-9397-3731A3BA9406}"/>
              </a:ext>
            </a:extLst>
          </p:cNvPr>
          <p:cNvCxnSpPr>
            <a:cxnSpLocks/>
          </p:cNvCxnSpPr>
          <p:nvPr/>
        </p:nvCxnSpPr>
        <p:spPr>
          <a:xfrm rot="10800000">
            <a:off x="3767110" y="2375151"/>
            <a:ext cx="1008000" cy="216000"/>
          </a:xfrm>
          <a:prstGeom prst="bentConnector3">
            <a:avLst>
              <a:gd name="adj1" fmla="val 53739"/>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78" name="Title 1"/>
          <p:cNvSpPr>
            <a:spLocks noGrp="1"/>
          </p:cNvSpPr>
          <p:nvPr>
            <p:ph type="title"/>
          </p:nvPr>
        </p:nvSpPr>
        <p:spPr>
          <a:xfrm>
            <a:off x="457200" y="274638"/>
            <a:ext cx="8229600" cy="1143000"/>
          </a:xfrm>
        </p:spPr>
        <p:txBody>
          <a:bodyPr/>
          <a:lstStyle/>
          <a:p>
            <a:r>
              <a:rPr lang="fr-CH" dirty="0"/>
              <a:t>WMO Structure</a:t>
            </a:r>
            <a:endParaRPr lang="en-US" dirty="0"/>
          </a:p>
        </p:txBody>
      </p:sp>
    </p:spTree>
    <p:extLst>
      <p:ext uri="{BB962C8B-B14F-4D97-AF65-F5344CB8AC3E}">
        <p14:creationId xmlns:p14="http://schemas.microsoft.com/office/powerpoint/2010/main" val="426962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EE9555-B17E-4F3C-80D5-2DE0AB2C90FE}"/>
              </a:ext>
            </a:extLst>
          </p:cNvPr>
          <p:cNvSpPr/>
          <p:nvPr/>
        </p:nvSpPr>
        <p:spPr>
          <a:xfrm>
            <a:off x="5283414" y="15114"/>
            <a:ext cx="1006048" cy="468376"/>
          </a:xfrm>
          <a:prstGeom prst="rect">
            <a:avLst/>
          </a:prstGeom>
          <a:solidFill>
            <a:schemeClr val="accent3">
              <a:lumMod val="40000"/>
              <a:lumOff val="60000"/>
            </a:schemeClr>
          </a:solidFill>
          <a:ln w="254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100" dirty="0">
                <a:solidFill>
                  <a:schemeClr val="tx1"/>
                </a:solidFill>
              </a:rPr>
              <a:t>Infrastructure Commission</a:t>
            </a:r>
            <a:endParaRPr lang="en-GB" sz="1100" dirty="0">
              <a:solidFill>
                <a:schemeClr val="tx1"/>
              </a:solidFill>
            </a:endParaRPr>
          </a:p>
        </p:txBody>
      </p:sp>
      <p:sp>
        <p:nvSpPr>
          <p:cNvPr id="5" name="Rectangle 4">
            <a:extLst>
              <a:ext uri="{FF2B5EF4-FFF2-40B4-BE49-F238E27FC236}">
                <a16:creationId xmlns:a16="http://schemas.microsoft.com/office/drawing/2014/main" id="{978F8E0F-7DA3-4DA1-9B36-BEF63A0E15E8}"/>
              </a:ext>
            </a:extLst>
          </p:cNvPr>
          <p:cNvSpPr/>
          <p:nvPr/>
        </p:nvSpPr>
        <p:spPr>
          <a:xfrm>
            <a:off x="3206150" y="922405"/>
            <a:ext cx="1835426" cy="400110"/>
          </a:xfrm>
          <a:prstGeom prst="rect">
            <a:avLst/>
          </a:prstGeom>
        </p:spPr>
        <p:txBody>
          <a:bodyPr wrap="square">
            <a:spAutoFit/>
          </a:bodyPr>
          <a:lstStyle/>
          <a:p>
            <a:pPr algn="r"/>
            <a:r>
              <a:rPr lang="en-US" sz="1000" b="1" dirty="0"/>
              <a:t>Earth Observing Systems and Monitoring Networks (SC-ON) </a:t>
            </a:r>
            <a:endParaRPr lang="en-CH" sz="1000" b="1" dirty="0"/>
          </a:p>
        </p:txBody>
      </p:sp>
      <p:sp>
        <p:nvSpPr>
          <p:cNvPr id="6" name="Rectangle 5">
            <a:extLst>
              <a:ext uri="{FF2B5EF4-FFF2-40B4-BE49-F238E27FC236}">
                <a16:creationId xmlns:a16="http://schemas.microsoft.com/office/drawing/2014/main" id="{00A66EAC-5F3D-4629-BC9E-2EE40A317E93}"/>
              </a:ext>
            </a:extLst>
          </p:cNvPr>
          <p:cNvSpPr/>
          <p:nvPr/>
        </p:nvSpPr>
        <p:spPr>
          <a:xfrm>
            <a:off x="3050159" y="2242232"/>
            <a:ext cx="2014330" cy="400110"/>
          </a:xfrm>
          <a:prstGeom prst="rect">
            <a:avLst/>
          </a:prstGeom>
        </p:spPr>
        <p:txBody>
          <a:bodyPr wrap="square">
            <a:spAutoFit/>
          </a:bodyPr>
          <a:lstStyle/>
          <a:p>
            <a:pPr algn="r"/>
            <a:r>
              <a:rPr lang="en-US" sz="1000" b="1" dirty="0"/>
              <a:t>Measurements, Instrumentation and Traceability (SC-MINT)</a:t>
            </a:r>
            <a:endParaRPr lang="en-CH" sz="1000" b="1" dirty="0"/>
          </a:p>
        </p:txBody>
      </p:sp>
      <p:sp>
        <p:nvSpPr>
          <p:cNvPr id="7" name="Rectangle 6">
            <a:extLst>
              <a:ext uri="{FF2B5EF4-FFF2-40B4-BE49-F238E27FC236}">
                <a16:creationId xmlns:a16="http://schemas.microsoft.com/office/drawing/2014/main" id="{BDB7445F-1F89-45BF-848D-6928A2DF90A6}"/>
              </a:ext>
            </a:extLst>
          </p:cNvPr>
          <p:cNvSpPr/>
          <p:nvPr/>
        </p:nvSpPr>
        <p:spPr>
          <a:xfrm>
            <a:off x="3139611" y="3952133"/>
            <a:ext cx="1835426" cy="400110"/>
          </a:xfrm>
          <a:prstGeom prst="rect">
            <a:avLst/>
          </a:prstGeom>
        </p:spPr>
        <p:txBody>
          <a:bodyPr wrap="square">
            <a:spAutoFit/>
          </a:bodyPr>
          <a:lstStyle/>
          <a:p>
            <a:pPr algn="r"/>
            <a:r>
              <a:rPr lang="en-US" sz="1000" b="1" dirty="0">
                <a:solidFill>
                  <a:srgbClr val="FF0000"/>
                </a:solidFill>
              </a:rPr>
              <a:t>Information Management and Technology (SC-IMT) </a:t>
            </a:r>
            <a:endParaRPr lang="en-CH" sz="1000" b="1" dirty="0">
              <a:solidFill>
                <a:srgbClr val="FF0000"/>
              </a:solidFill>
            </a:endParaRPr>
          </a:p>
        </p:txBody>
      </p:sp>
      <p:sp>
        <p:nvSpPr>
          <p:cNvPr id="8" name="Rectangle 7">
            <a:extLst>
              <a:ext uri="{FF2B5EF4-FFF2-40B4-BE49-F238E27FC236}">
                <a16:creationId xmlns:a16="http://schemas.microsoft.com/office/drawing/2014/main" id="{BE9BFC08-F144-4B46-B8B8-14830149C6DD}"/>
              </a:ext>
            </a:extLst>
          </p:cNvPr>
          <p:cNvSpPr/>
          <p:nvPr/>
        </p:nvSpPr>
        <p:spPr>
          <a:xfrm>
            <a:off x="3027246" y="5358597"/>
            <a:ext cx="2014330" cy="553998"/>
          </a:xfrm>
          <a:prstGeom prst="rect">
            <a:avLst/>
          </a:prstGeom>
        </p:spPr>
        <p:txBody>
          <a:bodyPr wrap="square">
            <a:spAutoFit/>
          </a:bodyPr>
          <a:lstStyle/>
          <a:p>
            <a:pPr algn="r"/>
            <a:r>
              <a:rPr lang="en-US" sz="1000" b="1" dirty="0"/>
              <a:t>Data Processing for Applied Earth System Modelling and Prediction (SC-ESMP)</a:t>
            </a:r>
            <a:endParaRPr lang="en-CH" sz="1000" b="1" dirty="0"/>
          </a:p>
        </p:txBody>
      </p:sp>
      <p:sp>
        <p:nvSpPr>
          <p:cNvPr id="9" name="Rectangle 8">
            <a:extLst>
              <a:ext uri="{FF2B5EF4-FFF2-40B4-BE49-F238E27FC236}">
                <a16:creationId xmlns:a16="http://schemas.microsoft.com/office/drawing/2014/main" id="{BC9BE90C-69F4-4A4E-AB34-7290AFFC6068}"/>
              </a:ext>
            </a:extLst>
          </p:cNvPr>
          <p:cNvSpPr/>
          <p:nvPr/>
        </p:nvSpPr>
        <p:spPr>
          <a:xfrm>
            <a:off x="6896879" y="735996"/>
            <a:ext cx="1835426" cy="415498"/>
          </a:xfrm>
          <a:prstGeom prst="rect">
            <a:avLst/>
          </a:prstGeom>
        </p:spPr>
        <p:txBody>
          <a:bodyPr wrap="square">
            <a:spAutoFit/>
          </a:bodyPr>
          <a:lstStyle/>
          <a:p>
            <a:r>
              <a:rPr lang="en-US" sz="1000" b="1" i="1" dirty="0"/>
              <a:t>Data Issues and Policies </a:t>
            </a:r>
            <a:br>
              <a:rPr lang="en-US" sz="1000" b="1" i="1" dirty="0"/>
            </a:br>
            <a:r>
              <a:rPr lang="en-US" sz="1000" b="1" i="1" dirty="0"/>
              <a:t>(SG-DIP)</a:t>
            </a:r>
            <a:endParaRPr lang="en-CH" sz="1000" b="1" i="1" dirty="0"/>
          </a:p>
        </p:txBody>
      </p:sp>
      <p:sp>
        <p:nvSpPr>
          <p:cNvPr id="10" name="Rectangle 9">
            <a:extLst>
              <a:ext uri="{FF2B5EF4-FFF2-40B4-BE49-F238E27FC236}">
                <a16:creationId xmlns:a16="http://schemas.microsoft.com/office/drawing/2014/main" id="{135D6F0A-2A24-4E26-A2E7-08E08411BA5C}"/>
              </a:ext>
            </a:extLst>
          </p:cNvPr>
          <p:cNvSpPr/>
          <p:nvPr/>
        </p:nvSpPr>
        <p:spPr>
          <a:xfrm>
            <a:off x="6903653" y="1711216"/>
            <a:ext cx="1954695" cy="400110"/>
          </a:xfrm>
          <a:prstGeom prst="rect">
            <a:avLst/>
          </a:prstGeom>
        </p:spPr>
        <p:txBody>
          <a:bodyPr wrap="square">
            <a:spAutoFit/>
          </a:bodyPr>
          <a:lstStyle/>
          <a:p>
            <a:r>
              <a:rPr lang="en-US" sz="1000" b="1" i="1" dirty="0"/>
              <a:t>Ocean Observations and Infrastructure Systems (SG-OOIS)</a:t>
            </a:r>
            <a:endParaRPr lang="en-CH" sz="1000" b="1" i="1" dirty="0"/>
          </a:p>
        </p:txBody>
      </p:sp>
      <p:sp>
        <p:nvSpPr>
          <p:cNvPr id="11" name="Rectangle 10">
            <a:extLst>
              <a:ext uri="{FF2B5EF4-FFF2-40B4-BE49-F238E27FC236}">
                <a16:creationId xmlns:a16="http://schemas.microsoft.com/office/drawing/2014/main" id="{2E9A3120-8FF6-4C37-9F6E-B675760EEC97}"/>
              </a:ext>
            </a:extLst>
          </p:cNvPr>
          <p:cNvSpPr/>
          <p:nvPr/>
        </p:nvSpPr>
        <p:spPr>
          <a:xfrm>
            <a:off x="6853115" y="3124140"/>
            <a:ext cx="1835426" cy="400110"/>
          </a:xfrm>
          <a:prstGeom prst="rect">
            <a:avLst/>
          </a:prstGeom>
        </p:spPr>
        <p:txBody>
          <a:bodyPr wrap="square">
            <a:spAutoFit/>
          </a:bodyPr>
          <a:lstStyle/>
          <a:p>
            <a:r>
              <a:rPr lang="en-US" sz="1000" b="1" i="1" dirty="0"/>
              <a:t>Cryosphere Crosscutting Functions (SG-CRYO)</a:t>
            </a:r>
            <a:endParaRPr lang="en-CH" sz="1000" b="1" i="1" dirty="0"/>
          </a:p>
        </p:txBody>
      </p:sp>
      <p:sp>
        <p:nvSpPr>
          <p:cNvPr id="12" name="Rectangle 11">
            <a:extLst>
              <a:ext uri="{FF2B5EF4-FFF2-40B4-BE49-F238E27FC236}">
                <a16:creationId xmlns:a16="http://schemas.microsoft.com/office/drawing/2014/main" id="{FCD40AC0-5903-4790-A59D-FCC5A5EE8971}"/>
              </a:ext>
            </a:extLst>
          </p:cNvPr>
          <p:cNvSpPr/>
          <p:nvPr/>
        </p:nvSpPr>
        <p:spPr>
          <a:xfrm>
            <a:off x="6844017" y="4367711"/>
            <a:ext cx="2014330" cy="553998"/>
          </a:xfrm>
          <a:prstGeom prst="rect">
            <a:avLst/>
          </a:prstGeom>
        </p:spPr>
        <p:txBody>
          <a:bodyPr wrap="square">
            <a:spAutoFit/>
          </a:bodyPr>
          <a:lstStyle/>
          <a:p>
            <a:r>
              <a:rPr lang="en-US" sz="1000" b="1" i="1" dirty="0"/>
              <a:t>Implementation of the Global Basic Observing Network (SG-GBON)</a:t>
            </a:r>
            <a:endParaRPr lang="en-CH" sz="1000" b="1" i="1" dirty="0"/>
          </a:p>
        </p:txBody>
      </p:sp>
      <p:sp>
        <p:nvSpPr>
          <p:cNvPr id="13" name="Rectangle 12">
            <a:extLst>
              <a:ext uri="{FF2B5EF4-FFF2-40B4-BE49-F238E27FC236}">
                <a16:creationId xmlns:a16="http://schemas.microsoft.com/office/drawing/2014/main" id="{3F2C756C-BFB0-4024-8C2B-25C14945F009}"/>
              </a:ext>
            </a:extLst>
          </p:cNvPr>
          <p:cNvSpPr/>
          <p:nvPr/>
        </p:nvSpPr>
        <p:spPr>
          <a:xfrm>
            <a:off x="6840142" y="5490677"/>
            <a:ext cx="2511852" cy="553998"/>
          </a:xfrm>
          <a:prstGeom prst="rect">
            <a:avLst/>
          </a:prstGeom>
        </p:spPr>
        <p:txBody>
          <a:bodyPr wrap="square">
            <a:spAutoFit/>
          </a:bodyPr>
          <a:lstStyle/>
          <a:p>
            <a:r>
              <a:rPr lang="en-US" sz="1000" b="1" i="1" dirty="0"/>
              <a:t>WMO/INFCOM-IOC/UNESCO- UNEP-ISC Global Climate Observing System (JSG-GCOS)</a:t>
            </a:r>
            <a:endParaRPr lang="en-CH" sz="1000" b="1" i="1" dirty="0"/>
          </a:p>
        </p:txBody>
      </p:sp>
      <p:sp>
        <p:nvSpPr>
          <p:cNvPr id="14" name="TextBox 13">
            <a:extLst>
              <a:ext uri="{FF2B5EF4-FFF2-40B4-BE49-F238E27FC236}">
                <a16:creationId xmlns:a16="http://schemas.microsoft.com/office/drawing/2014/main" id="{C3C02E61-8F19-4313-9540-C381EB04F4EC}"/>
              </a:ext>
            </a:extLst>
          </p:cNvPr>
          <p:cNvSpPr txBox="1"/>
          <p:nvPr/>
        </p:nvSpPr>
        <p:spPr>
          <a:xfrm>
            <a:off x="3133257" y="245643"/>
            <a:ext cx="1603514" cy="261610"/>
          </a:xfrm>
          <a:prstGeom prst="rect">
            <a:avLst/>
          </a:prstGeom>
          <a:noFill/>
        </p:spPr>
        <p:txBody>
          <a:bodyPr wrap="square" rtlCol="0">
            <a:spAutoFit/>
          </a:bodyPr>
          <a:lstStyle/>
          <a:p>
            <a:pPr algn="r"/>
            <a:r>
              <a:rPr lang="en-US" sz="1100" b="1" cap="small" dirty="0"/>
              <a:t>Standing</a:t>
            </a:r>
            <a:r>
              <a:rPr lang="en-US" sz="1100" b="1" dirty="0"/>
              <a:t> </a:t>
            </a:r>
            <a:r>
              <a:rPr lang="en-US" sz="1100" b="1" cap="small" dirty="0"/>
              <a:t>Committees</a:t>
            </a:r>
            <a:endParaRPr lang="en-CH" sz="1100" b="1" cap="small" dirty="0"/>
          </a:p>
        </p:txBody>
      </p:sp>
      <p:sp>
        <p:nvSpPr>
          <p:cNvPr id="15" name="TextBox 14">
            <a:extLst>
              <a:ext uri="{FF2B5EF4-FFF2-40B4-BE49-F238E27FC236}">
                <a16:creationId xmlns:a16="http://schemas.microsoft.com/office/drawing/2014/main" id="{84BFBF1A-072F-40A1-A653-B38FFCAB41A7}"/>
              </a:ext>
            </a:extLst>
          </p:cNvPr>
          <p:cNvSpPr txBox="1"/>
          <p:nvPr/>
        </p:nvSpPr>
        <p:spPr>
          <a:xfrm>
            <a:off x="6890253" y="249302"/>
            <a:ext cx="1199042" cy="261610"/>
          </a:xfrm>
          <a:prstGeom prst="rect">
            <a:avLst/>
          </a:prstGeom>
          <a:noFill/>
        </p:spPr>
        <p:txBody>
          <a:bodyPr wrap="square" rtlCol="0">
            <a:spAutoFit/>
          </a:bodyPr>
          <a:lstStyle/>
          <a:p>
            <a:r>
              <a:rPr lang="en-US" sz="1100" b="1" cap="small" dirty="0"/>
              <a:t>Study Groups</a:t>
            </a:r>
            <a:endParaRPr lang="en-CH" sz="1100" b="1" cap="small" dirty="0"/>
          </a:p>
        </p:txBody>
      </p:sp>
      <p:sp>
        <p:nvSpPr>
          <p:cNvPr id="16" name="TextBox 15">
            <a:extLst>
              <a:ext uri="{FF2B5EF4-FFF2-40B4-BE49-F238E27FC236}">
                <a16:creationId xmlns:a16="http://schemas.microsoft.com/office/drawing/2014/main" id="{7AC9454E-2257-48D5-A211-E06B24DEF2C0}"/>
              </a:ext>
            </a:extLst>
          </p:cNvPr>
          <p:cNvSpPr txBox="1"/>
          <p:nvPr/>
        </p:nvSpPr>
        <p:spPr>
          <a:xfrm>
            <a:off x="706349" y="249302"/>
            <a:ext cx="1603514" cy="261610"/>
          </a:xfrm>
          <a:prstGeom prst="rect">
            <a:avLst/>
          </a:prstGeom>
          <a:noFill/>
        </p:spPr>
        <p:txBody>
          <a:bodyPr wrap="square" rtlCol="0">
            <a:spAutoFit/>
          </a:bodyPr>
          <a:lstStyle/>
          <a:p>
            <a:pPr algn="r"/>
            <a:r>
              <a:rPr lang="en-US" sz="1100" b="1" cap="small" dirty="0"/>
              <a:t>Expert Teams</a:t>
            </a:r>
            <a:endParaRPr lang="en-CH" sz="1100" b="1" cap="small" dirty="0"/>
          </a:p>
        </p:txBody>
      </p:sp>
      <p:sp>
        <p:nvSpPr>
          <p:cNvPr id="17" name="Rectangle 16">
            <a:extLst>
              <a:ext uri="{FF2B5EF4-FFF2-40B4-BE49-F238E27FC236}">
                <a16:creationId xmlns:a16="http://schemas.microsoft.com/office/drawing/2014/main" id="{07ED725E-D38D-4A16-A1A2-E95CD766417E}"/>
              </a:ext>
            </a:extLst>
          </p:cNvPr>
          <p:cNvSpPr/>
          <p:nvPr/>
        </p:nvSpPr>
        <p:spPr>
          <a:xfrm>
            <a:off x="5251659" y="2747641"/>
            <a:ext cx="1239084" cy="246221"/>
          </a:xfrm>
          <a:prstGeom prst="rect">
            <a:avLst/>
          </a:prstGeom>
        </p:spPr>
        <p:txBody>
          <a:bodyPr wrap="square">
            <a:spAutoFit/>
          </a:bodyPr>
          <a:lstStyle/>
          <a:p>
            <a:pPr algn="ctr"/>
            <a:r>
              <a:rPr lang="en-US" sz="1000" cap="small" dirty="0"/>
              <a:t>Management Group</a:t>
            </a:r>
            <a:endParaRPr lang="en-CH" sz="1000" cap="small" dirty="0"/>
          </a:p>
        </p:txBody>
      </p:sp>
      <p:sp>
        <p:nvSpPr>
          <p:cNvPr id="18" name="Rectangle 17">
            <a:extLst>
              <a:ext uri="{FF2B5EF4-FFF2-40B4-BE49-F238E27FC236}">
                <a16:creationId xmlns:a16="http://schemas.microsoft.com/office/drawing/2014/main" id="{80558417-7232-4833-BB31-490CD1F2AA2D}"/>
              </a:ext>
            </a:extLst>
          </p:cNvPr>
          <p:cNvSpPr/>
          <p:nvPr/>
        </p:nvSpPr>
        <p:spPr>
          <a:xfrm>
            <a:off x="491932" y="572083"/>
            <a:ext cx="2554356" cy="1061829"/>
          </a:xfrm>
          <a:prstGeom prst="rect">
            <a:avLst/>
          </a:prstGeom>
        </p:spPr>
        <p:txBody>
          <a:bodyPr wrap="square">
            <a:spAutoFit/>
          </a:bodyPr>
          <a:lstStyle/>
          <a:p>
            <a:pPr marL="228600" indent="-228600">
              <a:buFont typeface="+mj-lt"/>
              <a:buAutoNum type="arabicPeriod"/>
            </a:pPr>
            <a:r>
              <a:rPr lang="en-US" sz="900" dirty="0"/>
              <a:t>WIGOS </a:t>
            </a:r>
            <a:r>
              <a:rPr lang="en-US" sz="800" dirty="0"/>
              <a:t>Tools</a:t>
            </a:r>
            <a:r>
              <a:rPr lang="en-US" sz="900" dirty="0"/>
              <a:t> (ET-WT)</a:t>
            </a:r>
          </a:p>
          <a:p>
            <a:pPr marL="228600" indent="-228600">
              <a:buFont typeface="+mj-lt"/>
              <a:buAutoNum type="arabicPeriod"/>
            </a:pPr>
            <a:r>
              <a:rPr lang="en-US" sz="900" dirty="0"/>
              <a:t>Joint on Earth Observing Systems and Monitoring Networks (JET-EOSDE)</a:t>
            </a:r>
          </a:p>
          <a:p>
            <a:pPr marL="228600" indent="-228600">
              <a:buFont typeface="+mj-lt"/>
              <a:buAutoNum type="arabicPeriod"/>
            </a:pPr>
            <a:r>
              <a:rPr lang="en-US" sz="900" dirty="0"/>
              <a:t>Cryosphere Observation from Space (ET-COS)</a:t>
            </a:r>
          </a:p>
          <a:p>
            <a:pPr marL="228600" indent="-228600">
              <a:buFont typeface="+mj-lt"/>
              <a:buAutoNum type="arabicPeriod"/>
            </a:pPr>
            <a:r>
              <a:rPr lang="en-US" sz="900" dirty="0"/>
              <a:t>Hydrological Monitoring (ET-HYDMON)</a:t>
            </a:r>
          </a:p>
          <a:p>
            <a:pPr marL="228600" indent="-228600">
              <a:buFont typeface="+mj-lt"/>
              <a:buAutoNum type="arabicPeriod"/>
            </a:pPr>
            <a:r>
              <a:rPr lang="en-US" sz="900" dirty="0"/>
              <a:t>Space Systems and Utilization (ET-SSU)</a:t>
            </a:r>
          </a:p>
          <a:p>
            <a:pPr marL="228600" indent="-228600">
              <a:buFont typeface="+mj-lt"/>
              <a:buAutoNum type="arabicPeriod"/>
            </a:pPr>
            <a:r>
              <a:rPr lang="en-US" sz="900" dirty="0"/>
              <a:t>Radio-Frequency Coordination (ET-RFC)</a:t>
            </a:r>
            <a:endParaRPr lang="en-CH" sz="900" dirty="0"/>
          </a:p>
        </p:txBody>
      </p:sp>
      <p:sp>
        <p:nvSpPr>
          <p:cNvPr id="19" name="Rectangle 18">
            <a:extLst>
              <a:ext uri="{FF2B5EF4-FFF2-40B4-BE49-F238E27FC236}">
                <a16:creationId xmlns:a16="http://schemas.microsoft.com/office/drawing/2014/main" id="{681F0D65-EA23-4F3C-A799-194C4A387D40}"/>
              </a:ext>
            </a:extLst>
          </p:cNvPr>
          <p:cNvSpPr/>
          <p:nvPr/>
        </p:nvSpPr>
        <p:spPr>
          <a:xfrm>
            <a:off x="475368" y="1708369"/>
            <a:ext cx="2656136" cy="1615827"/>
          </a:xfrm>
          <a:prstGeom prst="rect">
            <a:avLst/>
          </a:prstGeom>
        </p:spPr>
        <p:txBody>
          <a:bodyPr wrap="square">
            <a:spAutoFit/>
          </a:bodyPr>
          <a:lstStyle/>
          <a:p>
            <a:pPr marL="228600" indent="-228600">
              <a:buFont typeface="+mj-lt"/>
              <a:buAutoNum type="arabicPeriod"/>
            </a:pPr>
            <a:r>
              <a:rPr lang="en-US" sz="900" dirty="0"/>
              <a:t>Editorial Board (</a:t>
            </a:r>
            <a:r>
              <a:rPr lang="en-US" sz="900" dirty="0" err="1"/>
              <a:t>EdBd</a:t>
            </a:r>
            <a:r>
              <a:rPr lang="en-US" sz="900" dirty="0"/>
              <a:t>)</a:t>
            </a:r>
          </a:p>
          <a:p>
            <a:pPr marL="228600" indent="-228600">
              <a:buFont typeface="+mj-lt"/>
              <a:buAutoNum type="arabicPeriod"/>
            </a:pPr>
            <a:r>
              <a:rPr lang="en-US" sz="900" dirty="0"/>
              <a:t>Quality,  Traceability and Calibration (ET-QTC)</a:t>
            </a:r>
          </a:p>
          <a:p>
            <a:pPr marL="228600" indent="-228600">
              <a:buFont typeface="+mj-lt"/>
              <a:buAutoNum type="arabicPeriod"/>
            </a:pPr>
            <a:r>
              <a:rPr lang="en-US" sz="900" dirty="0"/>
              <a:t>Surface and Sub-surface Measurement (ET-SSM)</a:t>
            </a:r>
          </a:p>
          <a:p>
            <a:pPr marL="228600" indent="-228600">
              <a:buFont typeface="+mj-lt"/>
              <a:buAutoNum type="arabicPeriod"/>
            </a:pPr>
            <a:r>
              <a:rPr lang="en-US" sz="900" dirty="0"/>
              <a:t>Upper-Air Measurement (ET-UAM)</a:t>
            </a:r>
          </a:p>
          <a:p>
            <a:pPr marL="228600" indent="-228600">
              <a:buFont typeface="+mj-lt"/>
              <a:buAutoNum type="arabicPeriod"/>
            </a:pPr>
            <a:r>
              <a:rPr lang="en-US" sz="900" dirty="0"/>
              <a:t>Transitioning to Modern Measurement (ET-TTM)</a:t>
            </a:r>
          </a:p>
          <a:p>
            <a:pPr marL="228600" indent="-228600">
              <a:buFont typeface="+mj-lt"/>
              <a:buAutoNum type="arabicPeriod"/>
            </a:pPr>
            <a:r>
              <a:rPr lang="en-US" sz="900" dirty="0"/>
              <a:t>Radiation References (ET-RR)</a:t>
            </a:r>
          </a:p>
          <a:p>
            <a:pPr marL="228600" indent="-228600">
              <a:buFont typeface="+mj-lt"/>
              <a:buAutoNum type="arabicPeriod"/>
            </a:pPr>
            <a:r>
              <a:rPr lang="en-US" sz="900" dirty="0"/>
              <a:t>Measurement Uncertainty (ET-MU)</a:t>
            </a:r>
          </a:p>
          <a:p>
            <a:pPr marL="228600" indent="-228600">
              <a:buFont typeface="+mj-lt"/>
              <a:buAutoNum type="arabicPeriod"/>
            </a:pPr>
            <a:r>
              <a:rPr lang="en-US" sz="900" dirty="0"/>
              <a:t>Operational Weather Radar (ET-OWR)</a:t>
            </a:r>
          </a:p>
          <a:p>
            <a:pPr marL="228600" indent="-228600">
              <a:buFont typeface="+mj-lt"/>
              <a:buAutoNum type="arabicPeriod"/>
            </a:pPr>
            <a:r>
              <a:rPr lang="en-US" sz="900" dirty="0"/>
              <a:t>Upper-Air Instrument </a:t>
            </a:r>
            <a:r>
              <a:rPr lang="en-US" sz="900" dirty="0" err="1"/>
              <a:t>Intercomparison</a:t>
            </a:r>
            <a:r>
              <a:rPr lang="en-US" sz="900" dirty="0"/>
              <a:t> (TT-UAII)</a:t>
            </a:r>
            <a:endParaRPr lang="en-CH" sz="900" dirty="0"/>
          </a:p>
        </p:txBody>
      </p:sp>
      <p:sp>
        <p:nvSpPr>
          <p:cNvPr id="20" name="Rectangle 19">
            <a:extLst>
              <a:ext uri="{FF2B5EF4-FFF2-40B4-BE49-F238E27FC236}">
                <a16:creationId xmlns:a16="http://schemas.microsoft.com/office/drawing/2014/main" id="{3153E8FF-04BE-42F4-960F-3515C3E1457C}"/>
              </a:ext>
            </a:extLst>
          </p:cNvPr>
          <p:cNvSpPr/>
          <p:nvPr/>
        </p:nvSpPr>
        <p:spPr>
          <a:xfrm>
            <a:off x="475369" y="3408268"/>
            <a:ext cx="2604785" cy="1638910"/>
          </a:xfrm>
          <a:prstGeom prst="rect">
            <a:avLst/>
          </a:prstGeom>
        </p:spPr>
        <p:txBody>
          <a:bodyPr wrap="square">
            <a:spAutoFit/>
          </a:bodyPr>
          <a:lstStyle/>
          <a:p>
            <a:pPr marL="228600" indent="-228600">
              <a:buFont typeface="+mj-lt"/>
              <a:buAutoNum type="arabicPeriod"/>
            </a:pPr>
            <a:r>
              <a:rPr lang="en-US" sz="900" dirty="0"/>
              <a:t>WIS2 Architecture and Transition (ET-W2AT)</a:t>
            </a:r>
          </a:p>
          <a:p>
            <a:pPr marL="228600" indent="-228600">
              <a:buFont typeface="+mj-lt"/>
              <a:buAutoNum type="arabicPeriod"/>
            </a:pPr>
            <a:r>
              <a:rPr lang="en-US" sz="900" dirty="0"/>
              <a:t>WIS2 Regional Associations Engagement (ET-W2RAE)</a:t>
            </a:r>
          </a:p>
          <a:p>
            <a:pPr marL="228600" indent="-228600">
              <a:buFont typeface="+mj-lt"/>
              <a:buAutoNum type="arabicPeriod"/>
            </a:pPr>
            <a:r>
              <a:rPr lang="en-US" sz="900" dirty="0"/>
              <a:t>WIS2 WMO </a:t>
            </a:r>
            <a:r>
              <a:rPr lang="en-US" sz="900" dirty="0" err="1"/>
              <a:t>Programmes</a:t>
            </a:r>
            <a:r>
              <a:rPr lang="en-US" sz="900" dirty="0"/>
              <a:t> Engagement (ET-W2WPE)</a:t>
            </a:r>
          </a:p>
          <a:p>
            <a:pPr marL="228600" indent="-228600">
              <a:buFont typeface="+mj-lt"/>
              <a:buAutoNum type="arabicPeriod"/>
            </a:pPr>
            <a:r>
              <a:rPr lang="en-US" sz="900" dirty="0"/>
              <a:t>Operations and Monitoring (ET-OM)</a:t>
            </a:r>
          </a:p>
          <a:p>
            <a:pPr marL="228600" indent="-228600">
              <a:buFont typeface="+mj-lt"/>
              <a:buAutoNum type="arabicPeriod"/>
            </a:pPr>
            <a:r>
              <a:rPr lang="en-US" sz="900" dirty="0"/>
              <a:t>Infrastructure and Security (ET-IS)</a:t>
            </a:r>
          </a:p>
          <a:p>
            <a:pPr marL="228600" indent="-228600">
              <a:buFont typeface="+mj-lt"/>
              <a:buAutoNum type="arabicPeriod"/>
            </a:pPr>
            <a:r>
              <a:rPr lang="en-US" sz="900" dirty="0"/>
              <a:t>Information Management (ET-IM)</a:t>
            </a:r>
          </a:p>
          <a:p>
            <a:pPr marL="228600" indent="-228600">
              <a:buFont typeface="+mj-lt"/>
              <a:buAutoNum type="arabicPeriod"/>
            </a:pPr>
            <a:r>
              <a:rPr lang="en-US" sz="900" dirty="0"/>
              <a:t>Data Standards (ET-Data)</a:t>
            </a:r>
          </a:p>
          <a:p>
            <a:pPr marL="228600" indent="-228600">
              <a:buFont typeface="+mj-lt"/>
              <a:buAutoNum type="arabicPeriod"/>
            </a:pPr>
            <a:r>
              <a:rPr lang="en-US" sz="1100" b="1" dirty="0">
                <a:solidFill>
                  <a:srgbClr val="FF0000"/>
                </a:solidFill>
              </a:rPr>
              <a:t>Metadata (ET-Metadata)</a:t>
            </a:r>
          </a:p>
          <a:p>
            <a:pPr marL="228600" indent="-228600">
              <a:buFont typeface="+mj-lt"/>
              <a:buAutoNum type="arabicPeriod"/>
            </a:pPr>
            <a:r>
              <a:rPr lang="en-US" sz="900" dirty="0"/>
              <a:t>Audit and Certification (ET-AC)</a:t>
            </a:r>
            <a:endParaRPr lang="en-CH" sz="900" dirty="0"/>
          </a:p>
        </p:txBody>
      </p:sp>
      <p:sp>
        <p:nvSpPr>
          <p:cNvPr id="21" name="Rectangle 20">
            <a:extLst>
              <a:ext uri="{FF2B5EF4-FFF2-40B4-BE49-F238E27FC236}">
                <a16:creationId xmlns:a16="http://schemas.microsoft.com/office/drawing/2014/main" id="{2804F93F-DFA3-4ADC-816A-416716575990}"/>
              </a:ext>
            </a:extLst>
          </p:cNvPr>
          <p:cNvSpPr/>
          <p:nvPr/>
        </p:nvSpPr>
        <p:spPr>
          <a:xfrm>
            <a:off x="473866" y="5086253"/>
            <a:ext cx="2538359" cy="1200329"/>
          </a:xfrm>
          <a:prstGeom prst="rect">
            <a:avLst/>
          </a:prstGeom>
        </p:spPr>
        <p:txBody>
          <a:bodyPr wrap="square">
            <a:spAutoFit/>
          </a:bodyPr>
          <a:lstStyle/>
          <a:p>
            <a:pPr marL="228600" indent="-228600">
              <a:buFont typeface="+mj-lt"/>
              <a:buAutoNum type="arabicPeriod"/>
            </a:pPr>
            <a:r>
              <a:rPr lang="en-US" sz="900" dirty="0">
                <a:solidFill>
                  <a:srgbClr val="000000"/>
                </a:solidFill>
              </a:rPr>
              <a:t>Earth System Implementation (JET-ESI)</a:t>
            </a:r>
          </a:p>
          <a:p>
            <a:pPr marL="228600" indent="-228600">
              <a:buFont typeface="+mj-lt"/>
              <a:buAutoNum type="arabicPeriod"/>
            </a:pPr>
            <a:r>
              <a:rPr lang="en-US" sz="900" dirty="0">
                <a:solidFill>
                  <a:srgbClr val="000000"/>
                </a:solidFill>
              </a:rPr>
              <a:t>Operational Weather Forecasting System (ET-OWFS)</a:t>
            </a:r>
          </a:p>
          <a:p>
            <a:pPr marL="228600" indent="-228600">
              <a:buFont typeface="+mj-lt"/>
              <a:buAutoNum type="arabicPeriod"/>
            </a:pPr>
            <a:r>
              <a:rPr lang="en-US" sz="900" dirty="0">
                <a:solidFill>
                  <a:srgbClr val="000000"/>
                </a:solidFill>
              </a:rPr>
              <a:t>Operational Climate Prediction System (ET-OCPS)</a:t>
            </a:r>
          </a:p>
          <a:p>
            <a:pPr marL="228600" indent="-228600">
              <a:buFont typeface="+mj-lt"/>
              <a:buAutoNum type="arabicPeriod"/>
            </a:pPr>
            <a:r>
              <a:rPr lang="en-US" sz="900" dirty="0">
                <a:solidFill>
                  <a:srgbClr val="000000"/>
                </a:solidFill>
              </a:rPr>
              <a:t>Emergency Response Activities (ET-ERA)</a:t>
            </a:r>
          </a:p>
          <a:p>
            <a:pPr marL="228600" indent="-228600">
              <a:buFont typeface="+mj-lt"/>
              <a:buAutoNum type="arabicPeriod"/>
            </a:pPr>
            <a:r>
              <a:rPr lang="en-US" sz="900" dirty="0">
                <a:solidFill>
                  <a:srgbClr val="000000"/>
                </a:solidFill>
              </a:rPr>
              <a:t>Expert Team on the development of the Guide on GDPFS (ET-Guide)</a:t>
            </a:r>
          </a:p>
        </p:txBody>
      </p:sp>
      <p:sp>
        <p:nvSpPr>
          <p:cNvPr id="22" name="Right Brace 21">
            <a:extLst>
              <a:ext uri="{FF2B5EF4-FFF2-40B4-BE49-F238E27FC236}">
                <a16:creationId xmlns:a16="http://schemas.microsoft.com/office/drawing/2014/main" id="{BA7693A9-2DE8-464F-996C-35AA0150B6D6}"/>
              </a:ext>
            </a:extLst>
          </p:cNvPr>
          <p:cNvSpPr/>
          <p:nvPr/>
        </p:nvSpPr>
        <p:spPr>
          <a:xfrm>
            <a:off x="3051982" y="622847"/>
            <a:ext cx="79523" cy="1011065"/>
          </a:xfrm>
          <a:prstGeom prst="rightBrace">
            <a:avLst/>
          </a:prstGeom>
          <a:ln w="127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H" dirty="0"/>
          </a:p>
        </p:txBody>
      </p:sp>
      <p:sp>
        <p:nvSpPr>
          <p:cNvPr id="23" name="Right Brace 22">
            <a:extLst>
              <a:ext uri="{FF2B5EF4-FFF2-40B4-BE49-F238E27FC236}">
                <a16:creationId xmlns:a16="http://schemas.microsoft.com/office/drawing/2014/main" id="{1E6BBC3C-D977-44F0-B64E-C0110E0FC4F4}"/>
              </a:ext>
            </a:extLst>
          </p:cNvPr>
          <p:cNvSpPr/>
          <p:nvPr/>
        </p:nvSpPr>
        <p:spPr>
          <a:xfrm>
            <a:off x="3058608" y="1745612"/>
            <a:ext cx="45719" cy="1511104"/>
          </a:xfrm>
          <a:prstGeom prst="rightBrace">
            <a:avLst/>
          </a:prstGeom>
          <a:ln w="127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H"/>
          </a:p>
        </p:txBody>
      </p:sp>
      <p:sp>
        <p:nvSpPr>
          <p:cNvPr id="24" name="Right Brace 23">
            <a:extLst>
              <a:ext uri="{FF2B5EF4-FFF2-40B4-BE49-F238E27FC236}">
                <a16:creationId xmlns:a16="http://schemas.microsoft.com/office/drawing/2014/main" id="{4F2271B5-4F32-467A-9C7D-FC10F7C85AFE}"/>
              </a:ext>
            </a:extLst>
          </p:cNvPr>
          <p:cNvSpPr/>
          <p:nvPr/>
        </p:nvSpPr>
        <p:spPr>
          <a:xfrm>
            <a:off x="3046019" y="3485316"/>
            <a:ext cx="45719" cy="1404730"/>
          </a:xfrm>
          <a:prstGeom prst="rightBrace">
            <a:avLst/>
          </a:prstGeom>
          <a:ln w="127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H"/>
          </a:p>
        </p:txBody>
      </p:sp>
      <p:sp>
        <p:nvSpPr>
          <p:cNvPr id="25" name="Right Brace 24">
            <a:extLst>
              <a:ext uri="{FF2B5EF4-FFF2-40B4-BE49-F238E27FC236}">
                <a16:creationId xmlns:a16="http://schemas.microsoft.com/office/drawing/2014/main" id="{362277C8-7512-4324-8EBF-35D99CEA93EB}"/>
              </a:ext>
            </a:extLst>
          </p:cNvPr>
          <p:cNvSpPr/>
          <p:nvPr/>
        </p:nvSpPr>
        <p:spPr>
          <a:xfrm>
            <a:off x="3050158" y="5086254"/>
            <a:ext cx="48867" cy="1123343"/>
          </a:xfrm>
          <a:prstGeom prst="rightBrace">
            <a:avLst/>
          </a:prstGeom>
          <a:ln w="127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H"/>
          </a:p>
        </p:txBody>
      </p:sp>
      <p:cxnSp>
        <p:nvCxnSpPr>
          <p:cNvPr id="26" name="Connector: Elbow 25">
            <a:extLst>
              <a:ext uri="{FF2B5EF4-FFF2-40B4-BE49-F238E27FC236}">
                <a16:creationId xmlns:a16="http://schemas.microsoft.com/office/drawing/2014/main" id="{ACF15AA4-27BE-4CD8-A77C-3280F6133A95}"/>
              </a:ext>
            </a:extLst>
          </p:cNvPr>
          <p:cNvCxnSpPr>
            <a:stCxn id="5" idx="3"/>
            <a:endCxn id="4" idx="1"/>
          </p:cNvCxnSpPr>
          <p:nvPr/>
        </p:nvCxnSpPr>
        <p:spPr>
          <a:xfrm flipV="1">
            <a:off x="5041576" y="249302"/>
            <a:ext cx="241838" cy="873158"/>
          </a:xfrm>
          <a:prstGeom prst="bentConnector3">
            <a:avLst/>
          </a:prstGeom>
          <a:ln w="12700"/>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852C6FD1-2192-476C-8185-ED64DFD132F2}"/>
              </a:ext>
            </a:extLst>
          </p:cNvPr>
          <p:cNvCxnSpPr>
            <a:cxnSpLocks/>
          </p:cNvCxnSpPr>
          <p:nvPr/>
        </p:nvCxnSpPr>
        <p:spPr>
          <a:xfrm flipV="1">
            <a:off x="5057717" y="1130155"/>
            <a:ext cx="102407" cy="1312133"/>
          </a:xfrm>
          <a:prstGeom prst="bentConnector2">
            <a:avLst/>
          </a:prstGeom>
          <a:ln w="12700"/>
        </p:spPr>
        <p:style>
          <a:lnRef idx="2">
            <a:schemeClr val="accent1"/>
          </a:lnRef>
          <a:fillRef idx="0">
            <a:schemeClr val="accent1"/>
          </a:fillRef>
          <a:effectRef idx="1">
            <a:schemeClr val="accent1"/>
          </a:effectRef>
          <a:fontRef idx="minor">
            <a:schemeClr val="tx1"/>
          </a:fontRef>
        </p:style>
      </p:cxnSp>
      <p:cxnSp>
        <p:nvCxnSpPr>
          <p:cNvPr id="28" name="Connector: Elbow 27">
            <a:extLst>
              <a:ext uri="{FF2B5EF4-FFF2-40B4-BE49-F238E27FC236}">
                <a16:creationId xmlns:a16="http://schemas.microsoft.com/office/drawing/2014/main" id="{A94022C8-5B91-44E9-8FAB-38EA676C4F9E}"/>
              </a:ext>
            </a:extLst>
          </p:cNvPr>
          <p:cNvCxnSpPr>
            <a:cxnSpLocks/>
            <a:stCxn id="7" idx="3"/>
          </p:cNvCxnSpPr>
          <p:nvPr/>
        </p:nvCxnSpPr>
        <p:spPr>
          <a:xfrm flipV="1">
            <a:off x="4975037" y="2442288"/>
            <a:ext cx="185087" cy="1709900"/>
          </a:xfrm>
          <a:prstGeom prst="bentConnector2">
            <a:avLst/>
          </a:prstGeom>
          <a:ln w="12700"/>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D169FE39-4B3D-4C62-8736-2FCE1A320DDF}"/>
              </a:ext>
            </a:extLst>
          </p:cNvPr>
          <p:cNvCxnSpPr>
            <a:cxnSpLocks/>
          </p:cNvCxnSpPr>
          <p:nvPr/>
        </p:nvCxnSpPr>
        <p:spPr>
          <a:xfrm flipV="1">
            <a:off x="5041577" y="4064129"/>
            <a:ext cx="120919" cy="1557915"/>
          </a:xfrm>
          <a:prstGeom prst="bentConnector2">
            <a:avLst/>
          </a:prstGeom>
          <a:ln w="12700"/>
        </p:spPr>
        <p:style>
          <a:lnRef idx="2">
            <a:schemeClr val="accent1"/>
          </a:lnRef>
          <a:fillRef idx="0">
            <a:schemeClr val="accent1"/>
          </a:fillRef>
          <a:effectRef idx="1">
            <a:schemeClr val="accent1"/>
          </a:effectRef>
          <a:fontRef idx="minor">
            <a:schemeClr val="tx1"/>
          </a:fontRef>
        </p:style>
      </p:cxnSp>
      <p:cxnSp>
        <p:nvCxnSpPr>
          <p:cNvPr id="30" name="Connector: Elbow 29">
            <a:extLst>
              <a:ext uri="{FF2B5EF4-FFF2-40B4-BE49-F238E27FC236}">
                <a16:creationId xmlns:a16="http://schemas.microsoft.com/office/drawing/2014/main" id="{CA45977E-82CC-4F99-BFF9-2891D9EB0353}"/>
              </a:ext>
            </a:extLst>
          </p:cNvPr>
          <p:cNvCxnSpPr>
            <a:cxnSpLocks/>
          </p:cNvCxnSpPr>
          <p:nvPr/>
        </p:nvCxnSpPr>
        <p:spPr>
          <a:xfrm>
            <a:off x="6269585" y="249303"/>
            <a:ext cx="607417" cy="694443"/>
          </a:xfrm>
          <a:prstGeom prst="bentConnector3">
            <a:avLst/>
          </a:prstGeom>
          <a:ln w="12700"/>
        </p:spPr>
        <p:style>
          <a:lnRef idx="2">
            <a:schemeClr val="accent1"/>
          </a:lnRef>
          <a:fillRef idx="0">
            <a:schemeClr val="accent1"/>
          </a:fillRef>
          <a:effectRef idx="1">
            <a:schemeClr val="accent1"/>
          </a:effectRef>
          <a:fontRef idx="minor">
            <a:schemeClr val="tx1"/>
          </a:fontRef>
        </p:style>
      </p:cxnSp>
      <p:cxnSp>
        <p:nvCxnSpPr>
          <p:cNvPr id="31" name="Connector: Elbow 30">
            <a:extLst>
              <a:ext uri="{FF2B5EF4-FFF2-40B4-BE49-F238E27FC236}">
                <a16:creationId xmlns:a16="http://schemas.microsoft.com/office/drawing/2014/main" id="{99F0A125-D217-4945-BF6B-3FE2C2DE0898}"/>
              </a:ext>
            </a:extLst>
          </p:cNvPr>
          <p:cNvCxnSpPr>
            <a:stCxn id="10" idx="1"/>
          </p:cNvCxnSpPr>
          <p:nvPr/>
        </p:nvCxnSpPr>
        <p:spPr>
          <a:xfrm rot="10800000">
            <a:off x="6577471" y="943745"/>
            <a:ext cx="326183" cy="967526"/>
          </a:xfrm>
          <a:prstGeom prst="bentConnector2">
            <a:avLst/>
          </a:prstGeom>
          <a:ln w="12700"/>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C52300C5-BA66-4CF2-A740-A4F916926C8C}"/>
              </a:ext>
            </a:extLst>
          </p:cNvPr>
          <p:cNvCxnSpPr>
            <a:stCxn id="11" idx="1"/>
          </p:cNvCxnSpPr>
          <p:nvPr/>
        </p:nvCxnSpPr>
        <p:spPr>
          <a:xfrm rot="10800000">
            <a:off x="6577472" y="1911271"/>
            <a:ext cx="275645" cy="1412924"/>
          </a:xfrm>
          <a:prstGeom prst="bentConnector2">
            <a:avLst/>
          </a:prstGeom>
          <a:ln w="12700"/>
        </p:spPr>
        <p:style>
          <a:lnRef idx="2">
            <a:schemeClr val="accent1"/>
          </a:lnRef>
          <a:fillRef idx="0">
            <a:schemeClr val="accent1"/>
          </a:fillRef>
          <a:effectRef idx="1">
            <a:schemeClr val="accent1"/>
          </a:effectRef>
          <a:fontRef idx="minor">
            <a:schemeClr val="tx1"/>
          </a:fontRef>
        </p:style>
      </p:cxnSp>
      <p:cxnSp>
        <p:nvCxnSpPr>
          <p:cNvPr id="33" name="Connector: Elbow 32">
            <a:extLst>
              <a:ext uri="{FF2B5EF4-FFF2-40B4-BE49-F238E27FC236}">
                <a16:creationId xmlns:a16="http://schemas.microsoft.com/office/drawing/2014/main" id="{4135C533-A3D5-42DA-9FC8-4C9BD1C594A7}"/>
              </a:ext>
            </a:extLst>
          </p:cNvPr>
          <p:cNvCxnSpPr>
            <a:stCxn id="12" idx="1"/>
          </p:cNvCxnSpPr>
          <p:nvPr/>
        </p:nvCxnSpPr>
        <p:spPr>
          <a:xfrm rot="10800000">
            <a:off x="6577474" y="3124140"/>
            <a:ext cx="266545" cy="1520570"/>
          </a:xfrm>
          <a:prstGeom prst="bentConnector2">
            <a:avLst/>
          </a:prstGeom>
          <a:ln w="12700"/>
        </p:spPr>
        <p:style>
          <a:lnRef idx="2">
            <a:schemeClr val="accent1"/>
          </a:lnRef>
          <a:fillRef idx="0">
            <a:schemeClr val="accent1"/>
          </a:fillRef>
          <a:effectRef idx="1">
            <a:schemeClr val="accent1"/>
          </a:effectRef>
          <a:fontRef idx="minor">
            <a:schemeClr val="tx1"/>
          </a:fontRef>
        </p:style>
      </p:cxnSp>
      <p:cxnSp>
        <p:nvCxnSpPr>
          <p:cNvPr id="34" name="Connector: Elbow 33">
            <a:extLst>
              <a:ext uri="{FF2B5EF4-FFF2-40B4-BE49-F238E27FC236}">
                <a16:creationId xmlns:a16="http://schemas.microsoft.com/office/drawing/2014/main" id="{EAD176A0-6663-4D0B-A7C0-9A4682952BA5}"/>
              </a:ext>
            </a:extLst>
          </p:cNvPr>
          <p:cNvCxnSpPr>
            <a:stCxn id="13" idx="1"/>
          </p:cNvCxnSpPr>
          <p:nvPr/>
        </p:nvCxnSpPr>
        <p:spPr>
          <a:xfrm rot="10800000">
            <a:off x="6577475" y="4567766"/>
            <a:ext cx="262669" cy="1199910"/>
          </a:xfrm>
          <a:prstGeom prst="bentConnector2">
            <a:avLst/>
          </a:prstGeom>
          <a:ln w="12700"/>
        </p:spPr>
        <p:style>
          <a:lnRef idx="2">
            <a:schemeClr val="accent1"/>
          </a:lnRef>
          <a:fillRef idx="0">
            <a:schemeClr val="accent1"/>
          </a:fillRef>
          <a:effectRef idx="1">
            <a:schemeClr val="accent1"/>
          </a:effectRef>
          <a:fontRef idx="minor">
            <a:schemeClr val="tx1"/>
          </a:fontRef>
        </p:style>
      </p:cxnSp>
      <p:sp>
        <p:nvSpPr>
          <p:cNvPr id="35" name="Rectangle 34">
            <a:extLst>
              <a:ext uri="{FF2B5EF4-FFF2-40B4-BE49-F238E27FC236}">
                <a16:creationId xmlns:a16="http://schemas.microsoft.com/office/drawing/2014/main" id="{62D6676B-9CF4-4295-B2A1-46D83EA69765}"/>
              </a:ext>
            </a:extLst>
          </p:cNvPr>
          <p:cNvSpPr/>
          <p:nvPr/>
        </p:nvSpPr>
        <p:spPr>
          <a:xfrm>
            <a:off x="5283414" y="2977485"/>
            <a:ext cx="1216425" cy="1615827"/>
          </a:xfrm>
          <a:prstGeom prst="rect">
            <a:avLst/>
          </a:prstGeom>
        </p:spPr>
        <p:txBody>
          <a:bodyPr wrap="square" lIns="91440" tIns="45720" rIns="91440" bIns="45720" anchor="t">
            <a:spAutoFit/>
          </a:bodyPr>
          <a:lstStyle/>
          <a:p>
            <a:pPr marL="171450" indent="-171450">
              <a:buFont typeface="Arial"/>
              <a:buChar char="•"/>
            </a:pPr>
            <a:r>
              <a:rPr lang="en-US" sz="900" dirty="0">
                <a:solidFill>
                  <a:srgbClr val="000000"/>
                </a:solidFill>
              </a:rPr>
              <a:t>Coordinator on Satellite Matters </a:t>
            </a:r>
            <a:br>
              <a:rPr lang="en-US" sz="900" dirty="0">
                <a:solidFill>
                  <a:srgbClr val="000000"/>
                </a:solidFill>
              </a:rPr>
            </a:br>
            <a:r>
              <a:rPr lang="en-US" sz="900" dirty="0">
                <a:solidFill>
                  <a:srgbClr val="000000"/>
                </a:solidFill>
              </a:rPr>
              <a:t>(C-SAT)</a:t>
            </a:r>
            <a:endParaRPr lang="it-IT"/>
          </a:p>
          <a:p>
            <a:pPr marL="171450" indent="-171450">
              <a:buFont typeface="Arial"/>
              <a:buChar char="•"/>
            </a:pPr>
            <a:r>
              <a:rPr lang="en-US" sz="900" dirty="0">
                <a:solidFill>
                  <a:srgbClr val="000000"/>
                </a:solidFill>
              </a:rPr>
              <a:t>Coordinator on engagement and partnership (C-ENG)</a:t>
            </a:r>
            <a:endParaRPr lang="en-US" sz="900" dirty="0">
              <a:solidFill>
                <a:srgbClr val="000000"/>
              </a:solidFill>
              <a:cs typeface="Calibri"/>
            </a:endParaRPr>
          </a:p>
          <a:p>
            <a:pPr marL="171450" indent="-171450">
              <a:buFont typeface="Arial"/>
              <a:buChar char="•"/>
            </a:pPr>
            <a:r>
              <a:rPr lang="en-US" sz="900" dirty="0">
                <a:solidFill>
                  <a:srgbClr val="000000"/>
                </a:solidFill>
              </a:rPr>
              <a:t>Coordinator hydrology in earth system modelling (C-HESM)</a:t>
            </a:r>
            <a:endParaRPr lang="en-US" sz="900" dirty="0">
              <a:solidFill>
                <a:srgbClr val="000000"/>
              </a:solidFill>
              <a:cs typeface="Calibri"/>
            </a:endParaRPr>
          </a:p>
        </p:txBody>
      </p:sp>
    </p:spTree>
    <p:extLst>
      <p:ext uri="{BB962C8B-B14F-4D97-AF65-F5344CB8AC3E}">
        <p14:creationId xmlns:p14="http://schemas.microsoft.com/office/powerpoint/2010/main" val="4179723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000197-307C-4127-A02A-56160C23636E}"/>
              </a:ext>
            </a:extLst>
          </p:cNvPr>
          <p:cNvSpPr/>
          <p:nvPr/>
        </p:nvSpPr>
        <p:spPr>
          <a:xfrm>
            <a:off x="5142948" y="122298"/>
            <a:ext cx="1006048" cy="468376"/>
          </a:xfrm>
          <a:prstGeom prst="rect">
            <a:avLst/>
          </a:prstGeom>
          <a:solidFill>
            <a:schemeClr val="accent2">
              <a:lumMod val="20000"/>
              <a:lumOff val="8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100" dirty="0">
                <a:solidFill>
                  <a:schemeClr val="tx1"/>
                </a:solidFill>
              </a:rPr>
              <a:t>Services Commission</a:t>
            </a:r>
            <a:endParaRPr lang="en-GB" sz="1100" dirty="0">
              <a:solidFill>
                <a:schemeClr val="tx1"/>
              </a:solidFill>
            </a:endParaRPr>
          </a:p>
        </p:txBody>
      </p:sp>
      <p:sp>
        <p:nvSpPr>
          <p:cNvPr id="5" name="Rectangle 4">
            <a:extLst>
              <a:ext uri="{FF2B5EF4-FFF2-40B4-BE49-F238E27FC236}">
                <a16:creationId xmlns:a16="http://schemas.microsoft.com/office/drawing/2014/main" id="{E8E4D078-7C4B-4F67-AB9F-0CEC777EA27B}"/>
              </a:ext>
            </a:extLst>
          </p:cNvPr>
          <p:cNvSpPr/>
          <p:nvPr/>
        </p:nvSpPr>
        <p:spPr>
          <a:xfrm>
            <a:off x="2969593" y="982461"/>
            <a:ext cx="1835426" cy="246221"/>
          </a:xfrm>
          <a:prstGeom prst="rect">
            <a:avLst/>
          </a:prstGeom>
        </p:spPr>
        <p:txBody>
          <a:bodyPr wrap="square">
            <a:spAutoFit/>
          </a:bodyPr>
          <a:lstStyle/>
          <a:p>
            <a:pPr algn="r"/>
            <a:r>
              <a:rPr lang="en-US" sz="1000" b="1" dirty="0"/>
              <a:t>Services for Aviation (SC-AVI)</a:t>
            </a:r>
            <a:endParaRPr lang="en-CH" sz="1000" b="1" dirty="0"/>
          </a:p>
        </p:txBody>
      </p:sp>
      <p:sp>
        <p:nvSpPr>
          <p:cNvPr id="6" name="Rectangle 5">
            <a:extLst>
              <a:ext uri="{FF2B5EF4-FFF2-40B4-BE49-F238E27FC236}">
                <a16:creationId xmlns:a16="http://schemas.microsoft.com/office/drawing/2014/main" id="{66591BFF-D2B8-460C-8349-55ABA4C39DF0}"/>
              </a:ext>
            </a:extLst>
          </p:cNvPr>
          <p:cNvSpPr/>
          <p:nvPr/>
        </p:nvSpPr>
        <p:spPr>
          <a:xfrm>
            <a:off x="2790689" y="1819986"/>
            <a:ext cx="2014330" cy="246221"/>
          </a:xfrm>
          <a:prstGeom prst="rect">
            <a:avLst/>
          </a:prstGeom>
        </p:spPr>
        <p:txBody>
          <a:bodyPr wrap="square">
            <a:spAutoFit/>
          </a:bodyPr>
          <a:lstStyle/>
          <a:p>
            <a:pPr algn="r"/>
            <a:r>
              <a:rPr lang="en-US" sz="1000" b="1" dirty="0"/>
              <a:t>Services for Agriculture (SC-AGR)</a:t>
            </a:r>
            <a:endParaRPr lang="en-CH" sz="1000" b="1" dirty="0"/>
          </a:p>
        </p:txBody>
      </p:sp>
      <p:sp>
        <p:nvSpPr>
          <p:cNvPr id="7" name="Rectangle 6">
            <a:extLst>
              <a:ext uri="{FF2B5EF4-FFF2-40B4-BE49-F238E27FC236}">
                <a16:creationId xmlns:a16="http://schemas.microsoft.com/office/drawing/2014/main" id="{942FC2B8-D958-40CE-8D5B-3087A75B6E21}"/>
              </a:ext>
            </a:extLst>
          </p:cNvPr>
          <p:cNvSpPr/>
          <p:nvPr/>
        </p:nvSpPr>
        <p:spPr>
          <a:xfrm>
            <a:off x="2969593" y="2924122"/>
            <a:ext cx="1835426" cy="246221"/>
          </a:xfrm>
          <a:prstGeom prst="rect">
            <a:avLst/>
          </a:prstGeom>
        </p:spPr>
        <p:txBody>
          <a:bodyPr wrap="square">
            <a:spAutoFit/>
          </a:bodyPr>
          <a:lstStyle/>
          <a:p>
            <a:pPr algn="r"/>
            <a:r>
              <a:rPr lang="en-US" sz="1000" b="1" dirty="0"/>
              <a:t>Climate Services (SC-CLI)</a:t>
            </a:r>
            <a:endParaRPr lang="en-CH" sz="1000" b="1" dirty="0"/>
          </a:p>
        </p:txBody>
      </p:sp>
      <p:sp>
        <p:nvSpPr>
          <p:cNvPr id="8" name="Rectangle 7">
            <a:extLst>
              <a:ext uri="{FF2B5EF4-FFF2-40B4-BE49-F238E27FC236}">
                <a16:creationId xmlns:a16="http://schemas.microsoft.com/office/drawing/2014/main" id="{25F862C4-4713-41F2-9EA5-D34512CE94C6}"/>
              </a:ext>
            </a:extLst>
          </p:cNvPr>
          <p:cNvSpPr/>
          <p:nvPr/>
        </p:nvSpPr>
        <p:spPr>
          <a:xfrm>
            <a:off x="2790689" y="3922369"/>
            <a:ext cx="2014330" cy="246221"/>
          </a:xfrm>
          <a:prstGeom prst="rect">
            <a:avLst/>
          </a:prstGeom>
        </p:spPr>
        <p:txBody>
          <a:bodyPr wrap="square">
            <a:spAutoFit/>
          </a:bodyPr>
          <a:lstStyle/>
          <a:p>
            <a:pPr algn="r"/>
            <a:r>
              <a:rPr lang="en-US" sz="1000" b="1" dirty="0"/>
              <a:t>Hydrological Services (SC-HYD)</a:t>
            </a:r>
            <a:endParaRPr lang="en-CH" sz="1000" b="1" dirty="0"/>
          </a:p>
        </p:txBody>
      </p:sp>
      <p:sp>
        <p:nvSpPr>
          <p:cNvPr id="9" name="Rectangle 8">
            <a:extLst>
              <a:ext uri="{FF2B5EF4-FFF2-40B4-BE49-F238E27FC236}">
                <a16:creationId xmlns:a16="http://schemas.microsoft.com/office/drawing/2014/main" id="{A96E93F8-522F-4976-A643-C3B4B8F9A356}"/>
              </a:ext>
            </a:extLst>
          </p:cNvPr>
          <p:cNvSpPr/>
          <p:nvPr/>
        </p:nvSpPr>
        <p:spPr>
          <a:xfrm>
            <a:off x="6554305" y="846840"/>
            <a:ext cx="2085017" cy="246221"/>
          </a:xfrm>
          <a:prstGeom prst="rect">
            <a:avLst/>
          </a:prstGeom>
        </p:spPr>
        <p:txBody>
          <a:bodyPr wrap="square">
            <a:spAutoFit/>
          </a:bodyPr>
          <a:lstStyle/>
          <a:p>
            <a:r>
              <a:rPr lang="en-US" sz="1000" b="1" i="1" dirty="0"/>
              <a:t>Integrated Health Services (SG-HEA)</a:t>
            </a:r>
            <a:endParaRPr lang="en-CH" sz="1000" b="1" i="1" dirty="0"/>
          </a:p>
        </p:txBody>
      </p:sp>
      <p:sp>
        <p:nvSpPr>
          <p:cNvPr id="10" name="Rectangle 9">
            <a:extLst>
              <a:ext uri="{FF2B5EF4-FFF2-40B4-BE49-F238E27FC236}">
                <a16:creationId xmlns:a16="http://schemas.microsoft.com/office/drawing/2014/main" id="{BA2921C8-BB8A-4557-8D8C-D302E552E7E7}"/>
              </a:ext>
            </a:extLst>
          </p:cNvPr>
          <p:cNvSpPr/>
          <p:nvPr/>
        </p:nvSpPr>
        <p:spPr>
          <a:xfrm>
            <a:off x="6554306" y="1413542"/>
            <a:ext cx="2166734" cy="246221"/>
          </a:xfrm>
          <a:prstGeom prst="rect">
            <a:avLst/>
          </a:prstGeom>
        </p:spPr>
        <p:txBody>
          <a:bodyPr wrap="square">
            <a:spAutoFit/>
          </a:bodyPr>
          <a:lstStyle/>
          <a:p>
            <a:r>
              <a:rPr lang="en-US" sz="1000" b="1" i="1" dirty="0"/>
              <a:t>Integrated Energy Services (SG-ENE)</a:t>
            </a:r>
            <a:endParaRPr lang="en-CH" sz="1000" b="1" i="1" dirty="0"/>
          </a:p>
        </p:txBody>
      </p:sp>
      <p:sp>
        <p:nvSpPr>
          <p:cNvPr id="11" name="Rectangle 10">
            <a:extLst>
              <a:ext uri="{FF2B5EF4-FFF2-40B4-BE49-F238E27FC236}">
                <a16:creationId xmlns:a16="http://schemas.microsoft.com/office/drawing/2014/main" id="{BAC4CB17-D1CB-49A1-9C1E-BC30EA7DFE77}"/>
              </a:ext>
            </a:extLst>
          </p:cNvPr>
          <p:cNvSpPr/>
          <p:nvPr/>
        </p:nvSpPr>
        <p:spPr>
          <a:xfrm>
            <a:off x="6573626" y="1916090"/>
            <a:ext cx="2306443" cy="246221"/>
          </a:xfrm>
          <a:prstGeom prst="rect">
            <a:avLst/>
          </a:prstGeom>
        </p:spPr>
        <p:txBody>
          <a:bodyPr wrap="square">
            <a:spAutoFit/>
          </a:bodyPr>
          <a:lstStyle/>
          <a:p>
            <a:r>
              <a:rPr lang="en-US" sz="1000" b="1" i="1" dirty="0"/>
              <a:t>Integrated Urban Services (SG-URB)</a:t>
            </a:r>
            <a:endParaRPr lang="en-CH" sz="1000" b="1" i="1" dirty="0"/>
          </a:p>
        </p:txBody>
      </p:sp>
      <p:cxnSp>
        <p:nvCxnSpPr>
          <p:cNvPr id="12" name="Connector: Elbow 11">
            <a:extLst>
              <a:ext uri="{FF2B5EF4-FFF2-40B4-BE49-F238E27FC236}">
                <a16:creationId xmlns:a16="http://schemas.microsoft.com/office/drawing/2014/main" id="{CC9D76CE-BD51-404B-B4F2-E8DD93CF3166}"/>
              </a:ext>
            </a:extLst>
          </p:cNvPr>
          <p:cNvCxnSpPr>
            <a:cxnSpLocks/>
            <a:stCxn id="9" idx="1"/>
            <a:endCxn id="4" idx="3"/>
          </p:cNvCxnSpPr>
          <p:nvPr/>
        </p:nvCxnSpPr>
        <p:spPr>
          <a:xfrm rot="10800000">
            <a:off x="6148997" y="356487"/>
            <a:ext cx="405309" cy="613465"/>
          </a:xfrm>
          <a:prstGeom prst="bentConnector3">
            <a:avLst/>
          </a:prstGeom>
          <a:ln w="12700"/>
        </p:spPr>
        <p:style>
          <a:lnRef idx="2">
            <a:schemeClr val="accent1"/>
          </a:lnRef>
          <a:fillRef idx="0">
            <a:schemeClr val="accent1"/>
          </a:fillRef>
          <a:effectRef idx="1">
            <a:schemeClr val="accent1"/>
          </a:effectRef>
          <a:fontRef idx="minor">
            <a:schemeClr val="tx1"/>
          </a:fontRef>
        </p:style>
      </p:cxnSp>
      <p:cxnSp>
        <p:nvCxnSpPr>
          <p:cNvPr id="13" name="Connector: Elbow 12">
            <a:extLst>
              <a:ext uri="{FF2B5EF4-FFF2-40B4-BE49-F238E27FC236}">
                <a16:creationId xmlns:a16="http://schemas.microsoft.com/office/drawing/2014/main" id="{5F2F4E50-33D4-4067-AFD7-CE7C354E17E3}"/>
              </a:ext>
            </a:extLst>
          </p:cNvPr>
          <p:cNvCxnSpPr>
            <a:cxnSpLocks/>
          </p:cNvCxnSpPr>
          <p:nvPr/>
        </p:nvCxnSpPr>
        <p:spPr>
          <a:xfrm rot="10800000">
            <a:off x="6354964" y="356487"/>
            <a:ext cx="225846" cy="1197477"/>
          </a:xfrm>
          <a:prstGeom prst="bentConnector2">
            <a:avLst/>
          </a:prstGeom>
          <a:ln w="12700"/>
        </p:spPr>
        <p:style>
          <a:lnRef idx="2">
            <a:schemeClr val="accent1"/>
          </a:lnRef>
          <a:fillRef idx="0">
            <a:schemeClr val="accent1"/>
          </a:fillRef>
          <a:effectRef idx="1">
            <a:schemeClr val="accent1"/>
          </a:effectRef>
          <a:fontRef idx="minor">
            <a:schemeClr val="tx1"/>
          </a:fontRef>
        </p:style>
      </p:cxnSp>
      <p:cxnSp>
        <p:nvCxnSpPr>
          <p:cNvPr id="14" name="Connector: Elbow 13">
            <a:extLst>
              <a:ext uri="{FF2B5EF4-FFF2-40B4-BE49-F238E27FC236}">
                <a16:creationId xmlns:a16="http://schemas.microsoft.com/office/drawing/2014/main" id="{58821EFC-DC8F-4661-9F50-4C84F0E26A44}"/>
              </a:ext>
            </a:extLst>
          </p:cNvPr>
          <p:cNvCxnSpPr>
            <a:cxnSpLocks/>
          </p:cNvCxnSpPr>
          <p:nvPr/>
        </p:nvCxnSpPr>
        <p:spPr>
          <a:xfrm rot="10800000">
            <a:off x="6354964" y="1539138"/>
            <a:ext cx="245166" cy="517372"/>
          </a:xfrm>
          <a:prstGeom prst="bentConnector2">
            <a:avLst/>
          </a:prstGeom>
          <a:ln w="12700"/>
        </p:spPr>
        <p:style>
          <a:lnRef idx="2">
            <a:schemeClr val="accent1"/>
          </a:lnRef>
          <a:fillRef idx="0">
            <a:schemeClr val="accent1"/>
          </a:fillRef>
          <a:effectRef idx="1">
            <a:schemeClr val="accent1"/>
          </a:effectRef>
          <a:fontRef idx="minor">
            <a:schemeClr val="tx1"/>
          </a:fontRef>
        </p:style>
      </p:cxnSp>
      <p:cxnSp>
        <p:nvCxnSpPr>
          <p:cNvPr id="15" name="Connector: Elbow 14">
            <a:extLst>
              <a:ext uri="{FF2B5EF4-FFF2-40B4-BE49-F238E27FC236}">
                <a16:creationId xmlns:a16="http://schemas.microsoft.com/office/drawing/2014/main" id="{98F71A6A-717C-49FB-93D4-21C98DF89870}"/>
              </a:ext>
            </a:extLst>
          </p:cNvPr>
          <p:cNvCxnSpPr>
            <a:stCxn id="5" idx="3"/>
            <a:endCxn id="4" idx="1"/>
          </p:cNvCxnSpPr>
          <p:nvPr/>
        </p:nvCxnSpPr>
        <p:spPr>
          <a:xfrm flipV="1">
            <a:off x="4805019" y="356486"/>
            <a:ext cx="337929" cy="749086"/>
          </a:xfrm>
          <a:prstGeom prst="bentConnector3">
            <a:avLst/>
          </a:prstGeom>
          <a:ln w="12700"/>
        </p:spPr>
        <p:style>
          <a:lnRef idx="2">
            <a:schemeClr val="accent1"/>
          </a:lnRef>
          <a:fillRef idx="0">
            <a:schemeClr val="accent1"/>
          </a:fillRef>
          <a:effectRef idx="1">
            <a:schemeClr val="accent1"/>
          </a:effectRef>
          <a:fontRef idx="minor">
            <a:schemeClr val="tx1"/>
          </a:fontRef>
        </p:style>
      </p:cxnSp>
      <p:cxnSp>
        <p:nvCxnSpPr>
          <p:cNvPr id="16" name="Connector: Elbow 15">
            <a:extLst>
              <a:ext uri="{FF2B5EF4-FFF2-40B4-BE49-F238E27FC236}">
                <a16:creationId xmlns:a16="http://schemas.microsoft.com/office/drawing/2014/main" id="{9214E2F7-77EE-4BE0-8865-C9BBADCA8D3B}"/>
              </a:ext>
            </a:extLst>
          </p:cNvPr>
          <p:cNvCxnSpPr>
            <a:cxnSpLocks/>
            <a:stCxn id="6" idx="3"/>
          </p:cNvCxnSpPr>
          <p:nvPr/>
        </p:nvCxnSpPr>
        <p:spPr>
          <a:xfrm flipV="1">
            <a:off x="4805019" y="915926"/>
            <a:ext cx="168964" cy="1027171"/>
          </a:xfrm>
          <a:prstGeom prst="bentConnector2">
            <a:avLst/>
          </a:prstGeom>
          <a:ln w="12700"/>
        </p:spPr>
        <p:style>
          <a:lnRef idx="2">
            <a:schemeClr val="accent1"/>
          </a:lnRef>
          <a:fillRef idx="0">
            <a:schemeClr val="accent1"/>
          </a:fillRef>
          <a:effectRef idx="1">
            <a:schemeClr val="accent1"/>
          </a:effectRef>
          <a:fontRef idx="minor">
            <a:schemeClr val="tx1"/>
          </a:fontRef>
        </p:style>
      </p:cxnSp>
      <p:cxnSp>
        <p:nvCxnSpPr>
          <p:cNvPr id="17" name="Connector: Elbow 16">
            <a:extLst>
              <a:ext uri="{FF2B5EF4-FFF2-40B4-BE49-F238E27FC236}">
                <a16:creationId xmlns:a16="http://schemas.microsoft.com/office/drawing/2014/main" id="{178F19A0-785C-4601-A25B-8F94C4DDD99A}"/>
              </a:ext>
            </a:extLst>
          </p:cNvPr>
          <p:cNvCxnSpPr>
            <a:cxnSpLocks/>
            <a:stCxn id="7" idx="3"/>
          </p:cNvCxnSpPr>
          <p:nvPr/>
        </p:nvCxnSpPr>
        <p:spPr>
          <a:xfrm flipV="1">
            <a:off x="4805019" y="1916090"/>
            <a:ext cx="168964" cy="1131143"/>
          </a:xfrm>
          <a:prstGeom prst="bentConnector2">
            <a:avLst/>
          </a:prstGeom>
          <a:ln w="12700"/>
        </p:spPr>
        <p:style>
          <a:lnRef idx="2">
            <a:schemeClr val="accent1"/>
          </a:lnRef>
          <a:fillRef idx="0">
            <a:schemeClr val="accent1"/>
          </a:fillRef>
          <a:effectRef idx="1">
            <a:schemeClr val="accent1"/>
          </a:effectRef>
          <a:fontRef idx="minor">
            <a:schemeClr val="tx1"/>
          </a:fontRef>
        </p:style>
      </p:cxnSp>
      <p:cxnSp>
        <p:nvCxnSpPr>
          <p:cNvPr id="18" name="Connector: Elbow 17">
            <a:extLst>
              <a:ext uri="{FF2B5EF4-FFF2-40B4-BE49-F238E27FC236}">
                <a16:creationId xmlns:a16="http://schemas.microsoft.com/office/drawing/2014/main" id="{38BC0E00-9B03-411D-9D8F-BCFF2BE98587}"/>
              </a:ext>
            </a:extLst>
          </p:cNvPr>
          <p:cNvCxnSpPr>
            <a:cxnSpLocks/>
            <a:stCxn id="8" idx="3"/>
          </p:cNvCxnSpPr>
          <p:nvPr/>
        </p:nvCxnSpPr>
        <p:spPr>
          <a:xfrm flipV="1">
            <a:off x="4805019" y="2989223"/>
            <a:ext cx="169898" cy="1056257"/>
          </a:xfrm>
          <a:prstGeom prst="bentConnector2">
            <a:avLst/>
          </a:prstGeom>
          <a:ln w="12700"/>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31D1074F-CF70-4CA2-8FD7-7A6ACEA5C93F}"/>
              </a:ext>
            </a:extLst>
          </p:cNvPr>
          <p:cNvSpPr txBox="1"/>
          <p:nvPr/>
        </p:nvSpPr>
        <p:spPr>
          <a:xfrm>
            <a:off x="3082236" y="356486"/>
            <a:ext cx="1603514" cy="261610"/>
          </a:xfrm>
          <a:prstGeom prst="rect">
            <a:avLst/>
          </a:prstGeom>
          <a:noFill/>
        </p:spPr>
        <p:txBody>
          <a:bodyPr wrap="square" rtlCol="0">
            <a:spAutoFit/>
          </a:bodyPr>
          <a:lstStyle/>
          <a:p>
            <a:pPr algn="r"/>
            <a:r>
              <a:rPr lang="en-US" sz="1100" b="1" cap="small" dirty="0"/>
              <a:t>Standing</a:t>
            </a:r>
            <a:r>
              <a:rPr lang="en-US" sz="1100" b="1" dirty="0"/>
              <a:t> </a:t>
            </a:r>
            <a:r>
              <a:rPr lang="en-US" sz="1100" b="1" cap="small" dirty="0"/>
              <a:t>Committees</a:t>
            </a:r>
            <a:endParaRPr lang="en-CH" sz="1100" b="1" cap="small" dirty="0"/>
          </a:p>
        </p:txBody>
      </p:sp>
      <p:sp>
        <p:nvSpPr>
          <p:cNvPr id="20" name="TextBox 19">
            <a:extLst>
              <a:ext uri="{FF2B5EF4-FFF2-40B4-BE49-F238E27FC236}">
                <a16:creationId xmlns:a16="http://schemas.microsoft.com/office/drawing/2014/main" id="{5066DF96-7FE8-43EE-A221-1DB549D017EC}"/>
              </a:ext>
            </a:extLst>
          </p:cNvPr>
          <p:cNvSpPr txBox="1"/>
          <p:nvPr/>
        </p:nvSpPr>
        <p:spPr>
          <a:xfrm>
            <a:off x="6653696" y="360145"/>
            <a:ext cx="1199042" cy="261610"/>
          </a:xfrm>
          <a:prstGeom prst="rect">
            <a:avLst/>
          </a:prstGeom>
          <a:noFill/>
        </p:spPr>
        <p:txBody>
          <a:bodyPr wrap="square" rtlCol="0">
            <a:spAutoFit/>
          </a:bodyPr>
          <a:lstStyle/>
          <a:p>
            <a:r>
              <a:rPr lang="en-US" sz="1100" b="1" cap="small" dirty="0"/>
              <a:t>Study Groups</a:t>
            </a:r>
            <a:endParaRPr lang="en-CH" sz="1100" b="1" cap="small" dirty="0"/>
          </a:p>
        </p:txBody>
      </p:sp>
      <p:sp>
        <p:nvSpPr>
          <p:cNvPr id="21" name="TextBox 20">
            <a:extLst>
              <a:ext uri="{FF2B5EF4-FFF2-40B4-BE49-F238E27FC236}">
                <a16:creationId xmlns:a16="http://schemas.microsoft.com/office/drawing/2014/main" id="{3376AC36-72CC-4CB8-9EDE-D4498905AE77}"/>
              </a:ext>
            </a:extLst>
          </p:cNvPr>
          <p:cNvSpPr txBox="1"/>
          <p:nvPr/>
        </p:nvSpPr>
        <p:spPr>
          <a:xfrm>
            <a:off x="891216" y="345742"/>
            <a:ext cx="1603514" cy="261610"/>
          </a:xfrm>
          <a:prstGeom prst="rect">
            <a:avLst/>
          </a:prstGeom>
          <a:noFill/>
        </p:spPr>
        <p:txBody>
          <a:bodyPr wrap="square" rtlCol="0">
            <a:spAutoFit/>
          </a:bodyPr>
          <a:lstStyle/>
          <a:p>
            <a:pPr algn="r"/>
            <a:r>
              <a:rPr lang="en-US" sz="1100" b="1" cap="small" dirty="0"/>
              <a:t>Expert Teams</a:t>
            </a:r>
            <a:endParaRPr lang="en-CH" sz="1100" b="1" cap="small" dirty="0"/>
          </a:p>
        </p:txBody>
      </p:sp>
      <p:sp>
        <p:nvSpPr>
          <p:cNvPr id="22" name="Rectangle 25">
            <a:extLst>
              <a:ext uri="{FF2B5EF4-FFF2-40B4-BE49-F238E27FC236}">
                <a16:creationId xmlns:a16="http://schemas.microsoft.com/office/drawing/2014/main" id="{08FE6AB3-ECFE-4F2A-8C09-3D5A3DB32375}"/>
              </a:ext>
            </a:extLst>
          </p:cNvPr>
          <p:cNvSpPr/>
          <p:nvPr/>
        </p:nvSpPr>
        <p:spPr>
          <a:xfrm>
            <a:off x="2790689" y="4817883"/>
            <a:ext cx="2014330" cy="400110"/>
          </a:xfrm>
          <a:prstGeom prst="rect">
            <a:avLst/>
          </a:prstGeom>
        </p:spPr>
        <p:txBody>
          <a:bodyPr wrap="square">
            <a:spAutoFit/>
          </a:bodyPr>
          <a:lstStyle/>
          <a:p>
            <a:pPr algn="r"/>
            <a:r>
              <a:rPr lang="en-US" sz="1000" b="1" dirty="0"/>
              <a:t>Marine Meteorological and Oceanographic Services (SC-MMO)</a:t>
            </a:r>
            <a:endParaRPr lang="en-CH" sz="1000" b="1" dirty="0"/>
          </a:p>
        </p:txBody>
      </p:sp>
      <p:sp>
        <p:nvSpPr>
          <p:cNvPr id="23" name="Rectangle 26">
            <a:extLst>
              <a:ext uri="{FF2B5EF4-FFF2-40B4-BE49-F238E27FC236}">
                <a16:creationId xmlns:a16="http://schemas.microsoft.com/office/drawing/2014/main" id="{A885411F-268B-4B07-8AE2-4B1267315B86}"/>
              </a:ext>
            </a:extLst>
          </p:cNvPr>
          <p:cNvSpPr/>
          <p:nvPr/>
        </p:nvSpPr>
        <p:spPr>
          <a:xfrm>
            <a:off x="2790689" y="5822891"/>
            <a:ext cx="2014330" cy="400110"/>
          </a:xfrm>
          <a:prstGeom prst="rect">
            <a:avLst/>
          </a:prstGeom>
        </p:spPr>
        <p:txBody>
          <a:bodyPr wrap="square">
            <a:spAutoFit/>
          </a:bodyPr>
          <a:lstStyle/>
          <a:p>
            <a:pPr algn="r"/>
            <a:r>
              <a:rPr lang="en-US" sz="1000" b="1" dirty="0"/>
              <a:t>Disaster Risk Reduction and Public Services (SC-DRR)</a:t>
            </a:r>
            <a:endParaRPr lang="en-CH" sz="1000" b="1" dirty="0"/>
          </a:p>
        </p:txBody>
      </p:sp>
      <p:cxnSp>
        <p:nvCxnSpPr>
          <p:cNvPr id="24" name="Connector: Elbow 27">
            <a:extLst>
              <a:ext uri="{FF2B5EF4-FFF2-40B4-BE49-F238E27FC236}">
                <a16:creationId xmlns:a16="http://schemas.microsoft.com/office/drawing/2014/main" id="{B10B79E6-9302-4D8A-9AB6-6A4BCF680A71}"/>
              </a:ext>
            </a:extLst>
          </p:cNvPr>
          <p:cNvCxnSpPr>
            <a:cxnSpLocks/>
            <a:stCxn id="22" idx="3"/>
          </p:cNvCxnSpPr>
          <p:nvPr/>
        </p:nvCxnSpPr>
        <p:spPr>
          <a:xfrm flipV="1">
            <a:off x="4805019" y="4039978"/>
            <a:ext cx="169898" cy="977960"/>
          </a:xfrm>
          <a:prstGeom prst="bentConnector2">
            <a:avLst/>
          </a:prstGeom>
          <a:ln w="12700"/>
        </p:spPr>
        <p:style>
          <a:lnRef idx="2">
            <a:schemeClr val="accent1"/>
          </a:lnRef>
          <a:fillRef idx="0">
            <a:schemeClr val="accent1"/>
          </a:fillRef>
          <a:effectRef idx="1">
            <a:schemeClr val="accent1"/>
          </a:effectRef>
          <a:fontRef idx="minor">
            <a:schemeClr val="tx1"/>
          </a:fontRef>
        </p:style>
      </p:cxnSp>
      <p:cxnSp>
        <p:nvCxnSpPr>
          <p:cNvPr id="25" name="Connector: Elbow 28">
            <a:extLst>
              <a:ext uri="{FF2B5EF4-FFF2-40B4-BE49-F238E27FC236}">
                <a16:creationId xmlns:a16="http://schemas.microsoft.com/office/drawing/2014/main" id="{681E3DC3-A5C2-4242-9CE2-8EB3BDE12F4D}"/>
              </a:ext>
            </a:extLst>
          </p:cNvPr>
          <p:cNvCxnSpPr>
            <a:cxnSpLocks/>
            <a:stCxn id="23" idx="3"/>
          </p:cNvCxnSpPr>
          <p:nvPr/>
        </p:nvCxnSpPr>
        <p:spPr>
          <a:xfrm flipV="1">
            <a:off x="4805019" y="5017938"/>
            <a:ext cx="169898" cy="1005008"/>
          </a:xfrm>
          <a:prstGeom prst="bentConnector2">
            <a:avLst/>
          </a:prstGeom>
          <a:ln w="12700"/>
        </p:spPr>
        <p:style>
          <a:lnRef idx="2">
            <a:schemeClr val="accent1"/>
          </a:lnRef>
          <a:fillRef idx="0">
            <a:schemeClr val="accent1"/>
          </a:fillRef>
          <a:effectRef idx="1">
            <a:schemeClr val="accent1"/>
          </a:effectRef>
          <a:fontRef idx="minor">
            <a:schemeClr val="tx1"/>
          </a:fontRef>
        </p:style>
      </p:cxnSp>
      <p:sp>
        <p:nvSpPr>
          <p:cNvPr id="26" name="Rectangle 29">
            <a:extLst>
              <a:ext uri="{FF2B5EF4-FFF2-40B4-BE49-F238E27FC236}">
                <a16:creationId xmlns:a16="http://schemas.microsoft.com/office/drawing/2014/main" id="{2EAC7C59-346E-4164-AB00-A08F9BF4C13D}"/>
              </a:ext>
            </a:extLst>
          </p:cNvPr>
          <p:cNvSpPr/>
          <p:nvPr/>
        </p:nvSpPr>
        <p:spPr>
          <a:xfrm>
            <a:off x="4973983" y="3340341"/>
            <a:ext cx="1239084" cy="246221"/>
          </a:xfrm>
          <a:prstGeom prst="rect">
            <a:avLst/>
          </a:prstGeom>
        </p:spPr>
        <p:txBody>
          <a:bodyPr wrap="square">
            <a:spAutoFit/>
          </a:bodyPr>
          <a:lstStyle/>
          <a:p>
            <a:pPr algn="ctr"/>
            <a:r>
              <a:rPr lang="en-US" sz="1000" cap="small" dirty="0"/>
              <a:t>Management Group</a:t>
            </a:r>
            <a:endParaRPr lang="en-CH" sz="1000" cap="small" dirty="0"/>
          </a:p>
        </p:txBody>
      </p:sp>
      <p:sp>
        <p:nvSpPr>
          <p:cNvPr id="27" name="Rectangle 30">
            <a:extLst>
              <a:ext uri="{FF2B5EF4-FFF2-40B4-BE49-F238E27FC236}">
                <a16:creationId xmlns:a16="http://schemas.microsoft.com/office/drawing/2014/main" id="{23F1305E-861C-4B61-973C-2D90D5A66C8E}"/>
              </a:ext>
            </a:extLst>
          </p:cNvPr>
          <p:cNvSpPr/>
          <p:nvPr/>
        </p:nvSpPr>
        <p:spPr>
          <a:xfrm>
            <a:off x="631270" y="700646"/>
            <a:ext cx="1835426" cy="784830"/>
          </a:xfrm>
          <a:prstGeom prst="rect">
            <a:avLst/>
          </a:prstGeom>
        </p:spPr>
        <p:txBody>
          <a:bodyPr wrap="square">
            <a:spAutoFit/>
          </a:bodyPr>
          <a:lstStyle/>
          <a:p>
            <a:pPr marL="228600" indent="-228600">
              <a:buFont typeface="+mj-lt"/>
              <a:buAutoNum type="arabicPeriod"/>
            </a:pPr>
            <a:r>
              <a:rPr lang="fr-FR" sz="900" dirty="0"/>
              <a:t>ETC (Personnel)</a:t>
            </a:r>
          </a:p>
          <a:p>
            <a:pPr marL="228600" indent="-228600">
              <a:buFont typeface="+mj-lt"/>
              <a:buAutoNum type="arabicPeriod"/>
            </a:pPr>
            <a:r>
              <a:rPr lang="fr-FR" sz="900" dirty="0"/>
              <a:t>MHS (</a:t>
            </a:r>
            <a:r>
              <a:rPr lang="fr-FR" sz="900" dirty="0" err="1"/>
              <a:t>Hazards</a:t>
            </a:r>
            <a:r>
              <a:rPr lang="fr-FR" sz="900" dirty="0"/>
              <a:t>)</a:t>
            </a:r>
          </a:p>
          <a:p>
            <a:pPr marL="228600" indent="-228600">
              <a:buFont typeface="+mj-lt"/>
              <a:buAutoNum type="arabicPeriod"/>
            </a:pPr>
            <a:r>
              <a:rPr lang="fr-FR" sz="900" dirty="0"/>
              <a:t>CCV (</a:t>
            </a:r>
            <a:r>
              <a:rPr lang="fr-FR" sz="900" dirty="0" err="1"/>
              <a:t>Climate</a:t>
            </a:r>
            <a:r>
              <a:rPr lang="fr-FR" sz="900" dirty="0"/>
              <a:t> change impacts)</a:t>
            </a:r>
          </a:p>
          <a:p>
            <a:pPr marL="228600" indent="-228600">
              <a:buFont typeface="+mj-lt"/>
              <a:buAutoNum type="arabicPeriod"/>
            </a:pPr>
            <a:r>
              <a:rPr lang="fr-FR" sz="900" dirty="0"/>
              <a:t>VSA (</a:t>
            </a:r>
            <a:r>
              <a:rPr lang="fr-FR" sz="900" dirty="0" err="1"/>
              <a:t>Volcanic</a:t>
            </a:r>
            <a:r>
              <a:rPr lang="fr-FR" sz="900" dirty="0"/>
              <a:t>)</a:t>
            </a:r>
          </a:p>
          <a:p>
            <a:r>
              <a:rPr lang="fr-FR" sz="900" dirty="0"/>
              <a:t>+ </a:t>
            </a:r>
            <a:r>
              <a:rPr lang="fr-FR" sz="900" dirty="0" err="1"/>
              <a:t>Coordinators</a:t>
            </a:r>
            <a:endParaRPr lang="en-CH" sz="900" dirty="0"/>
          </a:p>
        </p:txBody>
      </p:sp>
      <p:sp>
        <p:nvSpPr>
          <p:cNvPr id="28" name="Right Brace 31">
            <a:extLst>
              <a:ext uri="{FF2B5EF4-FFF2-40B4-BE49-F238E27FC236}">
                <a16:creationId xmlns:a16="http://schemas.microsoft.com/office/drawing/2014/main" id="{157EEC0D-5012-461D-A53C-77DDFD89AB2F}"/>
              </a:ext>
            </a:extLst>
          </p:cNvPr>
          <p:cNvSpPr/>
          <p:nvPr/>
        </p:nvSpPr>
        <p:spPr>
          <a:xfrm>
            <a:off x="2810276" y="731631"/>
            <a:ext cx="79523" cy="753845"/>
          </a:xfrm>
          <a:prstGeom prst="rightBrace">
            <a:avLst/>
          </a:prstGeom>
          <a:ln w="127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H" dirty="0"/>
          </a:p>
        </p:txBody>
      </p:sp>
      <p:sp>
        <p:nvSpPr>
          <p:cNvPr id="29" name="Rectangle 33">
            <a:extLst>
              <a:ext uri="{FF2B5EF4-FFF2-40B4-BE49-F238E27FC236}">
                <a16:creationId xmlns:a16="http://schemas.microsoft.com/office/drawing/2014/main" id="{F5C027E9-206B-432F-ADA2-F6C69B1250D5}"/>
              </a:ext>
            </a:extLst>
          </p:cNvPr>
          <p:cNvSpPr/>
          <p:nvPr/>
        </p:nvSpPr>
        <p:spPr>
          <a:xfrm>
            <a:off x="627883" y="1550701"/>
            <a:ext cx="1835426" cy="923330"/>
          </a:xfrm>
          <a:prstGeom prst="rect">
            <a:avLst/>
          </a:prstGeom>
        </p:spPr>
        <p:txBody>
          <a:bodyPr wrap="square">
            <a:spAutoFit/>
          </a:bodyPr>
          <a:lstStyle/>
          <a:p>
            <a:pPr marL="228600" indent="-228600">
              <a:buFont typeface="+mj-lt"/>
              <a:buAutoNum type="arabicPeriod"/>
            </a:pPr>
            <a:r>
              <a:rPr lang="en-US" sz="900" dirty="0"/>
              <a:t>AAS (Services)</a:t>
            </a:r>
          </a:p>
          <a:p>
            <a:pPr marL="228600" indent="-228600">
              <a:buFont typeface="+mj-lt"/>
              <a:buAutoNum type="arabicPeriod"/>
            </a:pPr>
            <a:r>
              <a:rPr lang="en-US" sz="900" dirty="0"/>
              <a:t>ASC (Science)</a:t>
            </a:r>
          </a:p>
          <a:p>
            <a:pPr marL="228600" indent="-228600">
              <a:buFont typeface="+mj-lt"/>
              <a:buAutoNum type="arabicPeriod"/>
            </a:pPr>
            <a:r>
              <a:rPr lang="en-US" sz="900" dirty="0"/>
              <a:t>DRG (Drought)</a:t>
            </a:r>
          </a:p>
          <a:p>
            <a:pPr marL="228600" indent="-228600">
              <a:buFont typeface="+mj-lt"/>
              <a:buAutoNum type="arabicPeriod"/>
            </a:pPr>
            <a:r>
              <a:rPr lang="en-US" sz="900" dirty="0"/>
              <a:t>ARM (Risk Mgt)</a:t>
            </a:r>
          </a:p>
          <a:p>
            <a:pPr marL="228600" indent="-228600">
              <a:buFont typeface="+mj-lt"/>
              <a:buAutoNum type="arabicPeriod"/>
            </a:pPr>
            <a:r>
              <a:rPr lang="en-US" sz="900" dirty="0"/>
              <a:t>ACD (Cap Dev)</a:t>
            </a:r>
          </a:p>
          <a:p>
            <a:r>
              <a:rPr lang="fr-FR" sz="900" dirty="0"/>
              <a:t>+ </a:t>
            </a:r>
            <a:r>
              <a:rPr lang="fr-FR" sz="900" dirty="0" err="1"/>
              <a:t>TTs</a:t>
            </a:r>
            <a:r>
              <a:rPr lang="fr-FR" sz="900" dirty="0"/>
              <a:t> TBA</a:t>
            </a:r>
            <a:endParaRPr lang="en-CH" sz="900" dirty="0"/>
          </a:p>
        </p:txBody>
      </p:sp>
      <p:sp>
        <p:nvSpPr>
          <p:cNvPr id="30" name="Right Brace 34">
            <a:extLst>
              <a:ext uri="{FF2B5EF4-FFF2-40B4-BE49-F238E27FC236}">
                <a16:creationId xmlns:a16="http://schemas.microsoft.com/office/drawing/2014/main" id="{42BFBE9E-F47D-4AD4-A115-50D4894F68B2}"/>
              </a:ext>
            </a:extLst>
          </p:cNvPr>
          <p:cNvSpPr/>
          <p:nvPr/>
        </p:nvSpPr>
        <p:spPr>
          <a:xfrm>
            <a:off x="2806890" y="1581686"/>
            <a:ext cx="66022" cy="840627"/>
          </a:xfrm>
          <a:prstGeom prst="rightBrace">
            <a:avLst/>
          </a:prstGeom>
          <a:ln w="127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H" dirty="0"/>
          </a:p>
        </p:txBody>
      </p:sp>
      <p:sp>
        <p:nvSpPr>
          <p:cNvPr id="31" name="Rectangle 36">
            <a:extLst>
              <a:ext uri="{FF2B5EF4-FFF2-40B4-BE49-F238E27FC236}">
                <a16:creationId xmlns:a16="http://schemas.microsoft.com/office/drawing/2014/main" id="{FB5027FA-75D5-488D-BE4E-115AEABD9F59}"/>
              </a:ext>
            </a:extLst>
          </p:cNvPr>
          <p:cNvSpPr/>
          <p:nvPr/>
        </p:nvSpPr>
        <p:spPr>
          <a:xfrm>
            <a:off x="627883" y="2555297"/>
            <a:ext cx="1835426" cy="923330"/>
          </a:xfrm>
          <a:prstGeom prst="rect">
            <a:avLst/>
          </a:prstGeom>
        </p:spPr>
        <p:txBody>
          <a:bodyPr wrap="square">
            <a:spAutoFit/>
          </a:bodyPr>
          <a:lstStyle/>
          <a:p>
            <a:pPr marL="228600" indent="-228600">
              <a:buFont typeface="+mj-lt"/>
              <a:buAutoNum type="arabicPeriod"/>
            </a:pPr>
            <a:r>
              <a:rPr lang="en-US" sz="900" dirty="0"/>
              <a:t>CMA (Monitoring)</a:t>
            </a:r>
          </a:p>
          <a:p>
            <a:pPr marL="228600" indent="-228600">
              <a:buFont typeface="+mj-lt"/>
              <a:buAutoNum type="arabicPeriod"/>
            </a:pPr>
            <a:r>
              <a:rPr lang="en-US" sz="900" dirty="0"/>
              <a:t>DRC (Requirements)</a:t>
            </a:r>
          </a:p>
          <a:p>
            <a:pPr marL="228600" indent="-228600">
              <a:buFont typeface="+mj-lt"/>
              <a:buAutoNum type="arabicPeriod"/>
            </a:pPr>
            <a:r>
              <a:rPr lang="en-US" sz="900" dirty="0"/>
              <a:t>CSISO (Services &amp; Ops)</a:t>
            </a:r>
          </a:p>
          <a:p>
            <a:pPr marL="228600" indent="-228600">
              <a:buFont typeface="+mj-lt"/>
              <a:buAutoNum type="arabicPeriod"/>
            </a:pPr>
            <a:r>
              <a:rPr lang="en-US" sz="900" dirty="0"/>
              <a:t>TCISB (Services toolkit)</a:t>
            </a:r>
          </a:p>
          <a:p>
            <a:pPr marL="228600" indent="-228600">
              <a:buFont typeface="+mj-lt"/>
              <a:buAutoNum type="arabicPeriod"/>
            </a:pPr>
            <a:r>
              <a:rPr lang="en-US" sz="900" dirty="0"/>
              <a:t>CDC (Cap Dev)</a:t>
            </a:r>
          </a:p>
          <a:p>
            <a:r>
              <a:rPr lang="en-US" sz="900" dirty="0"/>
              <a:t>CCP coordination(?)</a:t>
            </a:r>
            <a:endParaRPr lang="en-CH" sz="900" dirty="0"/>
          </a:p>
        </p:txBody>
      </p:sp>
      <p:sp>
        <p:nvSpPr>
          <p:cNvPr id="32" name="Right Brace 37">
            <a:extLst>
              <a:ext uri="{FF2B5EF4-FFF2-40B4-BE49-F238E27FC236}">
                <a16:creationId xmlns:a16="http://schemas.microsoft.com/office/drawing/2014/main" id="{4CC54B87-B7CD-4140-9E49-79910459D244}"/>
              </a:ext>
            </a:extLst>
          </p:cNvPr>
          <p:cNvSpPr/>
          <p:nvPr/>
        </p:nvSpPr>
        <p:spPr>
          <a:xfrm>
            <a:off x="2806890" y="2518552"/>
            <a:ext cx="45719" cy="1056256"/>
          </a:xfrm>
          <a:prstGeom prst="rightBrace">
            <a:avLst/>
          </a:prstGeom>
          <a:ln w="127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H" dirty="0"/>
          </a:p>
        </p:txBody>
      </p:sp>
      <p:sp>
        <p:nvSpPr>
          <p:cNvPr id="33" name="Rectangle 40">
            <a:extLst>
              <a:ext uri="{FF2B5EF4-FFF2-40B4-BE49-F238E27FC236}">
                <a16:creationId xmlns:a16="http://schemas.microsoft.com/office/drawing/2014/main" id="{EEEABF8E-7A79-4A54-9793-9F38D8E958A9}"/>
              </a:ext>
            </a:extLst>
          </p:cNvPr>
          <p:cNvSpPr/>
          <p:nvPr/>
        </p:nvSpPr>
        <p:spPr>
          <a:xfrm>
            <a:off x="627883" y="3849234"/>
            <a:ext cx="1835426" cy="230832"/>
          </a:xfrm>
          <a:prstGeom prst="rect">
            <a:avLst/>
          </a:prstGeom>
        </p:spPr>
        <p:txBody>
          <a:bodyPr wrap="square">
            <a:spAutoFit/>
          </a:bodyPr>
          <a:lstStyle/>
          <a:p>
            <a:r>
              <a:rPr lang="en-US" sz="900" dirty="0"/>
              <a:t>Informal ad hoc groups (as needed)</a:t>
            </a:r>
          </a:p>
        </p:txBody>
      </p:sp>
      <p:sp>
        <p:nvSpPr>
          <p:cNvPr id="34" name="Right Brace 41">
            <a:extLst>
              <a:ext uri="{FF2B5EF4-FFF2-40B4-BE49-F238E27FC236}">
                <a16:creationId xmlns:a16="http://schemas.microsoft.com/office/drawing/2014/main" id="{52E5A680-8CC6-4316-B09D-26389ED9A6EA}"/>
              </a:ext>
            </a:extLst>
          </p:cNvPr>
          <p:cNvSpPr/>
          <p:nvPr/>
        </p:nvSpPr>
        <p:spPr>
          <a:xfrm>
            <a:off x="2801455" y="3665844"/>
            <a:ext cx="45719" cy="753845"/>
          </a:xfrm>
          <a:prstGeom prst="rightBrace">
            <a:avLst/>
          </a:prstGeom>
          <a:ln w="127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H" dirty="0"/>
          </a:p>
        </p:txBody>
      </p:sp>
      <p:sp>
        <p:nvSpPr>
          <p:cNvPr id="35" name="Rectangle 43">
            <a:extLst>
              <a:ext uri="{FF2B5EF4-FFF2-40B4-BE49-F238E27FC236}">
                <a16:creationId xmlns:a16="http://schemas.microsoft.com/office/drawing/2014/main" id="{61B0ABAA-ADA7-43BA-854A-EBE6DBF5EB07}"/>
              </a:ext>
            </a:extLst>
          </p:cNvPr>
          <p:cNvSpPr/>
          <p:nvPr/>
        </p:nvSpPr>
        <p:spPr>
          <a:xfrm>
            <a:off x="622448" y="4450674"/>
            <a:ext cx="1835426" cy="1061829"/>
          </a:xfrm>
          <a:prstGeom prst="rect">
            <a:avLst/>
          </a:prstGeom>
        </p:spPr>
        <p:txBody>
          <a:bodyPr wrap="square">
            <a:spAutoFit/>
          </a:bodyPr>
          <a:lstStyle/>
          <a:p>
            <a:pPr marL="228600" indent="-228600">
              <a:buFont typeface="+mj-lt"/>
              <a:buAutoNum type="arabicPeriod"/>
            </a:pPr>
            <a:r>
              <a:rPr lang="en-US" sz="900" dirty="0"/>
              <a:t>Emergency Response</a:t>
            </a:r>
          </a:p>
          <a:p>
            <a:pPr marL="228600" indent="-228600">
              <a:buFont typeface="+mj-lt"/>
              <a:buAutoNum type="arabicPeriod"/>
            </a:pPr>
            <a:r>
              <a:rPr lang="en-US" sz="900" dirty="0"/>
              <a:t>Maritime Safety</a:t>
            </a:r>
          </a:p>
          <a:p>
            <a:pPr marL="228600" indent="-228600">
              <a:buFont typeface="+mj-lt"/>
              <a:buAutoNum type="arabicPeriod"/>
            </a:pPr>
            <a:r>
              <a:rPr lang="en-US" sz="900" dirty="0"/>
              <a:t>MO Requirements</a:t>
            </a:r>
          </a:p>
          <a:p>
            <a:pPr marL="228600" indent="-228600">
              <a:buFont typeface="+mj-lt"/>
              <a:buAutoNum type="arabicPeriod"/>
            </a:pPr>
            <a:r>
              <a:rPr lang="en-US" sz="900" dirty="0"/>
              <a:t>Cap Dev &amp; competencies</a:t>
            </a:r>
          </a:p>
          <a:p>
            <a:pPr marL="228600" indent="-228600">
              <a:buFont typeface="+mj-lt"/>
              <a:buAutoNum type="arabicPeriod"/>
            </a:pPr>
            <a:r>
              <a:rPr lang="en-US" sz="900" dirty="0"/>
              <a:t>+ TT Cost Recovery </a:t>
            </a:r>
          </a:p>
          <a:p>
            <a:r>
              <a:rPr lang="en-US" sz="900" dirty="0"/>
              <a:t>+ Met Area Coordinators</a:t>
            </a:r>
          </a:p>
          <a:p>
            <a:r>
              <a:rPr lang="en-US" sz="900" dirty="0"/>
              <a:t>JCB coordination(?)</a:t>
            </a:r>
            <a:endParaRPr lang="en-CH" sz="900" dirty="0"/>
          </a:p>
        </p:txBody>
      </p:sp>
      <p:sp>
        <p:nvSpPr>
          <p:cNvPr id="36" name="Right Brace 44">
            <a:extLst>
              <a:ext uri="{FF2B5EF4-FFF2-40B4-BE49-F238E27FC236}">
                <a16:creationId xmlns:a16="http://schemas.microsoft.com/office/drawing/2014/main" id="{82286EEA-F979-4E87-AEA9-13DEFB585671}"/>
              </a:ext>
            </a:extLst>
          </p:cNvPr>
          <p:cNvSpPr/>
          <p:nvPr/>
        </p:nvSpPr>
        <p:spPr>
          <a:xfrm>
            <a:off x="2801455" y="4481659"/>
            <a:ext cx="45719" cy="1056256"/>
          </a:xfrm>
          <a:prstGeom prst="rightBrace">
            <a:avLst/>
          </a:prstGeom>
          <a:ln w="127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H" dirty="0"/>
          </a:p>
        </p:txBody>
      </p:sp>
      <p:sp>
        <p:nvSpPr>
          <p:cNvPr id="37" name="Rectangle 46">
            <a:extLst>
              <a:ext uri="{FF2B5EF4-FFF2-40B4-BE49-F238E27FC236}">
                <a16:creationId xmlns:a16="http://schemas.microsoft.com/office/drawing/2014/main" id="{B7ED0CE1-C513-46F1-B6DF-01D836CD14B0}"/>
              </a:ext>
            </a:extLst>
          </p:cNvPr>
          <p:cNvSpPr/>
          <p:nvPr/>
        </p:nvSpPr>
        <p:spPr>
          <a:xfrm>
            <a:off x="607579" y="5608819"/>
            <a:ext cx="2179007" cy="784830"/>
          </a:xfrm>
          <a:prstGeom prst="rect">
            <a:avLst/>
          </a:prstGeom>
        </p:spPr>
        <p:txBody>
          <a:bodyPr wrap="square">
            <a:spAutoFit/>
          </a:bodyPr>
          <a:lstStyle/>
          <a:p>
            <a:pPr marL="228600" indent="-228600">
              <a:buFont typeface="+mj-lt"/>
              <a:buAutoNum type="arabicPeriod"/>
            </a:pPr>
            <a:r>
              <a:rPr lang="en-US" sz="900" dirty="0"/>
              <a:t>CHE (Cataloguing Hazardous Events) </a:t>
            </a:r>
          </a:p>
          <a:p>
            <a:pPr marL="228600" indent="-228600">
              <a:buFont typeface="+mj-lt"/>
              <a:buAutoNum type="arabicPeriod"/>
            </a:pPr>
            <a:r>
              <a:rPr lang="en-US" sz="900" dirty="0"/>
              <a:t>GMAS WCM (Humanitarian) </a:t>
            </a:r>
          </a:p>
          <a:p>
            <a:pPr marL="228600" indent="-228600">
              <a:buFont typeface="+mj-lt"/>
              <a:buAutoNum type="arabicPeriod"/>
            </a:pPr>
            <a:r>
              <a:rPr lang="en-US" sz="900" dirty="0"/>
              <a:t>MIE (Interoperability)</a:t>
            </a:r>
          </a:p>
          <a:p>
            <a:pPr marL="228600" indent="-228600">
              <a:buFont typeface="+mj-lt"/>
              <a:buAutoNum type="arabicPeriod"/>
            </a:pPr>
            <a:r>
              <a:rPr lang="en-US" sz="900" dirty="0"/>
              <a:t>MTG (Tech guides)</a:t>
            </a:r>
          </a:p>
          <a:p>
            <a:pPr marL="228600" indent="-228600">
              <a:buFont typeface="+mj-lt"/>
              <a:buAutoNum type="arabicPeriod"/>
            </a:pPr>
            <a:r>
              <a:rPr lang="en-US" sz="900" dirty="0"/>
              <a:t>GSD (PWS)</a:t>
            </a:r>
            <a:endParaRPr lang="en-CH" sz="900" dirty="0"/>
          </a:p>
        </p:txBody>
      </p:sp>
      <p:sp>
        <p:nvSpPr>
          <p:cNvPr id="38" name="Right Brace 47">
            <a:extLst>
              <a:ext uri="{FF2B5EF4-FFF2-40B4-BE49-F238E27FC236}">
                <a16:creationId xmlns:a16="http://schemas.microsoft.com/office/drawing/2014/main" id="{F98F2565-87F7-44D8-AF79-2053BE8E709C}"/>
              </a:ext>
            </a:extLst>
          </p:cNvPr>
          <p:cNvSpPr/>
          <p:nvPr/>
        </p:nvSpPr>
        <p:spPr>
          <a:xfrm>
            <a:off x="2786587" y="5605939"/>
            <a:ext cx="66022" cy="840627"/>
          </a:xfrm>
          <a:prstGeom prst="rightBrace">
            <a:avLst/>
          </a:prstGeom>
          <a:ln w="127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H" dirty="0"/>
          </a:p>
        </p:txBody>
      </p:sp>
      <p:sp>
        <p:nvSpPr>
          <p:cNvPr id="39" name="TextBox 1">
            <a:extLst>
              <a:ext uri="{FF2B5EF4-FFF2-40B4-BE49-F238E27FC236}">
                <a16:creationId xmlns:a16="http://schemas.microsoft.com/office/drawing/2014/main" id="{F495F398-CFD4-49A5-BEFE-1BD72FDDAE2C}"/>
              </a:ext>
            </a:extLst>
          </p:cNvPr>
          <p:cNvSpPr txBox="1"/>
          <p:nvPr/>
        </p:nvSpPr>
        <p:spPr>
          <a:xfrm>
            <a:off x="5058932" y="3533763"/>
            <a:ext cx="1070119" cy="430887"/>
          </a:xfrm>
          <a:prstGeom prst="rect">
            <a:avLst/>
          </a:prstGeom>
          <a:noFill/>
        </p:spPr>
        <p:txBody>
          <a:bodyPr wrap="square" rtlCol="0">
            <a:spAutoFit/>
          </a:bodyPr>
          <a:lstStyle/>
          <a:p>
            <a:r>
              <a:rPr lang="en-US" sz="1050" dirty="0"/>
              <a:t>(Five additional experts)</a:t>
            </a:r>
            <a:endParaRPr lang="en-CH" sz="1050" dirty="0"/>
          </a:p>
        </p:txBody>
      </p:sp>
    </p:spTree>
    <p:extLst>
      <p:ext uri="{BB962C8B-B14F-4D97-AF65-F5344CB8AC3E}">
        <p14:creationId xmlns:p14="http://schemas.microsoft.com/office/powerpoint/2010/main" val="3497468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r-CH" sz="2800" dirty="0" smtClean="0"/>
              <a:t>Teams </a:t>
            </a:r>
            <a:r>
              <a:rPr lang="fr-CH" sz="2800" dirty="0" err="1" smtClean="0"/>
              <a:t>D</a:t>
            </a:r>
            <a:r>
              <a:rPr lang="fr-CH" sz="2800" dirty="0" err="1" smtClean="0"/>
              <a:t>efinitions</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2840710010"/>
              </p:ext>
            </p:extLst>
          </p:nvPr>
        </p:nvGraphicFramePr>
        <p:xfrm>
          <a:off x="298937" y="1768406"/>
          <a:ext cx="8537331" cy="3709202"/>
        </p:xfrm>
        <a:graphic>
          <a:graphicData uri="http://schemas.openxmlformats.org/drawingml/2006/table">
            <a:tbl>
              <a:tblPr firstRow="1" firstCol="1" bandRow="1">
                <a:tableStyleId>{5C22544A-7EE6-4342-B048-85BDC9FD1C3A}</a:tableStyleId>
              </a:tblPr>
              <a:tblGrid>
                <a:gridCol w="751034">
                  <a:extLst>
                    <a:ext uri="{9D8B030D-6E8A-4147-A177-3AD203B41FA5}">
                      <a16:colId xmlns:a16="http://schemas.microsoft.com/office/drawing/2014/main" val="436823096"/>
                    </a:ext>
                  </a:extLst>
                </a:gridCol>
                <a:gridCol w="1843019">
                  <a:extLst>
                    <a:ext uri="{9D8B030D-6E8A-4147-A177-3AD203B41FA5}">
                      <a16:colId xmlns:a16="http://schemas.microsoft.com/office/drawing/2014/main" val="1593623579"/>
                    </a:ext>
                  </a:extLst>
                </a:gridCol>
                <a:gridCol w="837306">
                  <a:extLst>
                    <a:ext uri="{9D8B030D-6E8A-4147-A177-3AD203B41FA5}">
                      <a16:colId xmlns:a16="http://schemas.microsoft.com/office/drawing/2014/main" val="1481868174"/>
                    </a:ext>
                  </a:extLst>
                </a:gridCol>
                <a:gridCol w="1001576">
                  <a:extLst>
                    <a:ext uri="{9D8B030D-6E8A-4147-A177-3AD203B41FA5}">
                      <a16:colId xmlns:a16="http://schemas.microsoft.com/office/drawing/2014/main" val="1368328046"/>
                    </a:ext>
                  </a:extLst>
                </a:gridCol>
                <a:gridCol w="1089029">
                  <a:extLst>
                    <a:ext uri="{9D8B030D-6E8A-4147-A177-3AD203B41FA5}">
                      <a16:colId xmlns:a16="http://schemas.microsoft.com/office/drawing/2014/main" val="1915892259"/>
                    </a:ext>
                  </a:extLst>
                </a:gridCol>
                <a:gridCol w="1759111">
                  <a:extLst>
                    <a:ext uri="{9D8B030D-6E8A-4147-A177-3AD203B41FA5}">
                      <a16:colId xmlns:a16="http://schemas.microsoft.com/office/drawing/2014/main" val="1589789500"/>
                    </a:ext>
                  </a:extLst>
                </a:gridCol>
                <a:gridCol w="753399">
                  <a:extLst>
                    <a:ext uri="{9D8B030D-6E8A-4147-A177-3AD203B41FA5}">
                      <a16:colId xmlns:a16="http://schemas.microsoft.com/office/drawing/2014/main" val="3799449453"/>
                    </a:ext>
                  </a:extLst>
                </a:gridCol>
                <a:gridCol w="502857">
                  <a:extLst>
                    <a:ext uri="{9D8B030D-6E8A-4147-A177-3AD203B41FA5}">
                      <a16:colId xmlns:a16="http://schemas.microsoft.com/office/drawing/2014/main" val="4062287615"/>
                    </a:ext>
                  </a:extLst>
                </a:gridCol>
              </a:tblGrid>
              <a:tr h="529886">
                <a:tc>
                  <a:txBody>
                    <a:bodyPr/>
                    <a:lstStyle/>
                    <a:p>
                      <a:pPr>
                        <a:lnSpc>
                          <a:spcPct val="107000"/>
                        </a:lnSpc>
                        <a:spcAft>
                          <a:spcPts val="0"/>
                        </a:spcAft>
                      </a:pPr>
                      <a:r>
                        <a:rPr lang="en-US" sz="900">
                          <a:effectLst/>
                        </a:rPr>
                        <a:t> </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1517" marR="61517" marT="0" marB="0"/>
                </a:tc>
                <a:tc>
                  <a:txBody>
                    <a:bodyPr/>
                    <a:lstStyle/>
                    <a:p>
                      <a:pPr>
                        <a:lnSpc>
                          <a:spcPct val="107000"/>
                        </a:lnSpc>
                        <a:spcAft>
                          <a:spcPts val="0"/>
                        </a:spcAft>
                      </a:pPr>
                      <a:r>
                        <a:rPr lang="en-US" sz="900" dirty="0">
                          <a:effectLst/>
                        </a:rPr>
                        <a:t>Definition</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517" marR="61517" marT="0" marB="0"/>
                </a:tc>
                <a:tc>
                  <a:txBody>
                    <a:bodyPr/>
                    <a:lstStyle/>
                    <a:p>
                      <a:pPr>
                        <a:lnSpc>
                          <a:spcPct val="107000"/>
                        </a:lnSpc>
                        <a:spcAft>
                          <a:spcPts val="0"/>
                        </a:spcAft>
                      </a:pPr>
                      <a:r>
                        <a:rPr lang="en-US" sz="900">
                          <a:effectLst/>
                        </a:rPr>
                        <a:t>Established by</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1517" marR="61517" marT="0" marB="0"/>
                </a:tc>
                <a:tc>
                  <a:txBody>
                    <a:bodyPr/>
                    <a:lstStyle/>
                    <a:p>
                      <a:pPr>
                        <a:lnSpc>
                          <a:spcPct val="107000"/>
                        </a:lnSpc>
                        <a:spcAft>
                          <a:spcPts val="0"/>
                        </a:spcAft>
                      </a:pPr>
                      <a:r>
                        <a:rPr lang="en-US" sz="900">
                          <a:effectLst/>
                        </a:rPr>
                        <a:t>Selection of leadership and membership</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1517" marR="61517" marT="0" marB="0"/>
                </a:tc>
                <a:tc>
                  <a:txBody>
                    <a:bodyPr/>
                    <a:lstStyle/>
                    <a:p>
                      <a:pPr>
                        <a:lnSpc>
                          <a:spcPct val="107000"/>
                        </a:lnSpc>
                        <a:spcAft>
                          <a:spcPts val="0"/>
                        </a:spcAft>
                      </a:pPr>
                      <a:r>
                        <a:rPr lang="en-US" sz="900">
                          <a:effectLst/>
                        </a:rPr>
                        <a:t>Type of activity</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1517" marR="61517" marT="0" marB="0"/>
                </a:tc>
                <a:tc>
                  <a:txBody>
                    <a:bodyPr/>
                    <a:lstStyle/>
                    <a:p>
                      <a:pPr>
                        <a:lnSpc>
                          <a:spcPct val="107000"/>
                        </a:lnSpc>
                        <a:spcAft>
                          <a:spcPts val="0"/>
                        </a:spcAft>
                      </a:pPr>
                      <a:r>
                        <a:rPr lang="en-US" sz="900">
                          <a:effectLst/>
                        </a:rPr>
                        <a:t>Governance  and reporting</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1517" marR="61517" marT="0" marB="0"/>
                </a:tc>
                <a:tc>
                  <a:txBody>
                    <a:bodyPr/>
                    <a:lstStyle/>
                    <a:p>
                      <a:pPr>
                        <a:lnSpc>
                          <a:spcPct val="107000"/>
                        </a:lnSpc>
                        <a:spcAft>
                          <a:spcPts val="0"/>
                        </a:spcAft>
                      </a:pPr>
                      <a:r>
                        <a:rPr lang="en-US" sz="900">
                          <a:effectLst/>
                        </a:rPr>
                        <a:t>Duration</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1517" marR="61517" marT="0" marB="0"/>
                </a:tc>
                <a:tc>
                  <a:txBody>
                    <a:bodyPr/>
                    <a:lstStyle/>
                    <a:p>
                      <a:pPr>
                        <a:lnSpc>
                          <a:spcPct val="107000"/>
                        </a:lnSpc>
                        <a:spcAft>
                          <a:spcPts val="0"/>
                        </a:spcAft>
                      </a:pPr>
                      <a:r>
                        <a:rPr lang="en-US" sz="900">
                          <a:effectLst/>
                        </a:rPr>
                        <a:t>Typical size</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1517" marR="61517" marT="0" marB="0"/>
                </a:tc>
                <a:extLst>
                  <a:ext uri="{0D108BD9-81ED-4DB2-BD59-A6C34878D82A}">
                    <a16:rowId xmlns:a16="http://schemas.microsoft.com/office/drawing/2014/main" val="1049412403"/>
                  </a:ext>
                </a:extLst>
              </a:tr>
              <a:tr h="1236400">
                <a:tc>
                  <a:txBody>
                    <a:bodyPr/>
                    <a:lstStyle/>
                    <a:p>
                      <a:pPr>
                        <a:lnSpc>
                          <a:spcPct val="107000"/>
                        </a:lnSpc>
                        <a:spcAft>
                          <a:spcPts val="0"/>
                        </a:spcAft>
                      </a:pPr>
                      <a:r>
                        <a:rPr lang="en-US" sz="900" dirty="0">
                          <a:effectLst/>
                        </a:rPr>
                        <a:t>Expert Team</a:t>
                      </a:r>
                      <a:r>
                        <a:rPr lang="en-US" sz="900" baseline="30000" dirty="0">
                          <a:effectLst/>
                        </a:rPr>
                        <a:t>1</a:t>
                      </a:r>
                      <a:r>
                        <a:rPr lang="en-US" sz="900" dirty="0">
                          <a:effectLst/>
                        </a:rPr>
                        <a:t> (ET)</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517" marR="61517" marT="0" marB="0"/>
                </a:tc>
                <a:tc>
                  <a:txBody>
                    <a:bodyPr/>
                    <a:lstStyle/>
                    <a:p>
                      <a:pPr>
                        <a:lnSpc>
                          <a:spcPct val="107000"/>
                        </a:lnSpc>
                        <a:spcAft>
                          <a:spcPts val="0"/>
                        </a:spcAft>
                      </a:pPr>
                      <a:r>
                        <a:rPr lang="en-US" sz="900" dirty="0">
                          <a:effectLst/>
                        </a:rPr>
                        <a:t>A group of experts selected from the Expert Network to work on a set of specific tasks</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517" marR="61517" marT="0" marB="0"/>
                </a:tc>
                <a:tc>
                  <a:txBody>
                    <a:bodyPr/>
                    <a:lstStyle/>
                    <a:p>
                      <a:pPr>
                        <a:lnSpc>
                          <a:spcPct val="107000"/>
                        </a:lnSpc>
                        <a:spcAft>
                          <a:spcPts val="0"/>
                        </a:spcAft>
                      </a:pPr>
                      <a:r>
                        <a:rPr lang="en-US" sz="900">
                          <a:effectLst/>
                        </a:rPr>
                        <a:t>Standing Committee of a technical commission</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1517" marR="61517" marT="0" marB="0"/>
                </a:tc>
                <a:tc>
                  <a:txBody>
                    <a:bodyPr/>
                    <a:lstStyle/>
                    <a:p>
                      <a:pPr>
                        <a:lnSpc>
                          <a:spcPct val="107000"/>
                        </a:lnSpc>
                        <a:spcAft>
                          <a:spcPts val="0"/>
                        </a:spcAft>
                      </a:pPr>
                      <a:r>
                        <a:rPr lang="en-US" sz="900">
                          <a:effectLst/>
                        </a:rPr>
                        <a:t>Chair of Standing Committee proposals to president of technical commission for approval</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1517" marR="61517" marT="0" marB="0"/>
                </a:tc>
                <a:tc>
                  <a:txBody>
                    <a:bodyPr/>
                    <a:lstStyle/>
                    <a:p>
                      <a:pPr>
                        <a:lnSpc>
                          <a:spcPct val="107000"/>
                        </a:lnSpc>
                        <a:spcAft>
                          <a:spcPts val="0"/>
                        </a:spcAft>
                      </a:pPr>
                      <a:r>
                        <a:rPr lang="en-US" sz="900">
                          <a:effectLst/>
                        </a:rPr>
                        <a:t>Deliverables from the work programme of a Standing Committee</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1517" marR="61517" marT="0" marB="0"/>
                </a:tc>
                <a:tc>
                  <a:txBody>
                    <a:bodyPr/>
                    <a:lstStyle/>
                    <a:p>
                      <a:pPr>
                        <a:lnSpc>
                          <a:spcPct val="107000"/>
                        </a:lnSpc>
                        <a:spcAft>
                          <a:spcPts val="0"/>
                        </a:spcAft>
                      </a:pPr>
                      <a:r>
                        <a:rPr lang="en-US" sz="900">
                          <a:effectLst/>
                        </a:rPr>
                        <a:t>Oversight by parent Standing Committee.  Chairs of Expert Teams submit reports and updates to the chair of the parent standing committee</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1517" marR="61517" marT="0" marB="0"/>
                </a:tc>
                <a:tc>
                  <a:txBody>
                    <a:bodyPr/>
                    <a:lstStyle/>
                    <a:p>
                      <a:pPr>
                        <a:lnSpc>
                          <a:spcPct val="107000"/>
                        </a:lnSpc>
                        <a:spcAft>
                          <a:spcPts val="0"/>
                        </a:spcAft>
                      </a:pPr>
                      <a:r>
                        <a:rPr lang="en-US" sz="900">
                          <a:effectLst/>
                        </a:rPr>
                        <a:t>Time bound (TC intersessional period)</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1517" marR="61517" marT="0" marB="0"/>
                </a:tc>
                <a:tc>
                  <a:txBody>
                    <a:bodyPr/>
                    <a:lstStyle/>
                    <a:p>
                      <a:pPr>
                        <a:lnSpc>
                          <a:spcPct val="107000"/>
                        </a:lnSpc>
                        <a:spcAft>
                          <a:spcPts val="0"/>
                        </a:spcAft>
                      </a:pPr>
                      <a:r>
                        <a:rPr lang="en-US" sz="900">
                          <a:effectLst/>
                        </a:rPr>
                        <a:t>5 to 10</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1517" marR="61517" marT="0" marB="0"/>
                </a:tc>
                <a:extLst>
                  <a:ext uri="{0D108BD9-81ED-4DB2-BD59-A6C34878D82A}">
                    <a16:rowId xmlns:a16="http://schemas.microsoft.com/office/drawing/2014/main" val="2121124370"/>
                  </a:ext>
                </a:extLst>
              </a:tr>
              <a:tr h="1942916">
                <a:tc>
                  <a:txBody>
                    <a:bodyPr/>
                    <a:lstStyle/>
                    <a:p>
                      <a:pPr>
                        <a:lnSpc>
                          <a:spcPct val="107000"/>
                        </a:lnSpc>
                        <a:spcAft>
                          <a:spcPts val="0"/>
                        </a:spcAft>
                      </a:pPr>
                      <a:r>
                        <a:rPr lang="en-US" sz="900">
                          <a:effectLst/>
                        </a:rPr>
                        <a:t>Task Team (TT, can be joint between bodies)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1517" marR="61517" marT="0" marB="0"/>
                </a:tc>
                <a:tc>
                  <a:txBody>
                    <a:bodyPr/>
                    <a:lstStyle/>
                    <a:p>
                      <a:pPr>
                        <a:lnSpc>
                          <a:spcPct val="107000"/>
                        </a:lnSpc>
                        <a:spcAft>
                          <a:spcPts val="0"/>
                        </a:spcAft>
                      </a:pPr>
                      <a:r>
                        <a:rPr lang="en-US" sz="900">
                          <a:effectLst/>
                        </a:rPr>
                        <a:t>An ad-hoc group of experts selected from the Expert Network to deliver on a specific time-bound task</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1517" marR="61517" marT="0" marB="0"/>
                </a:tc>
                <a:tc>
                  <a:txBody>
                    <a:bodyPr/>
                    <a:lstStyle/>
                    <a:p>
                      <a:pPr>
                        <a:lnSpc>
                          <a:spcPct val="107000"/>
                        </a:lnSpc>
                        <a:spcAft>
                          <a:spcPts val="0"/>
                        </a:spcAft>
                      </a:pPr>
                      <a:r>
                        <a:rPr lang="en-US" sz="900">
                          <a:effectLst/>
                        </a:rPr>
                        <a:t>Any technical commission body and/or Research Board</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1517" marR="61517" marT="0" marB="0"/>
                </a:tc>
                <a:tc>
                  <a:txBody>
                    <a:bodyPr/>
                    <a:lstStyle/>
                    <a:p>
                      <a:pPr>
                        <a:lnSpc>
                          <a:spcPct val="107000"/>
                        </a:lnSpc>
                        <a:spcAft>
                          <a:spcPts val="0"/>
                        </a:spcAft>
                      </a:pPr>
                      <a:r>
                        <a:rPr lang="en-US" sz="900">
                          <a:effectLst/>
                        </a:rPr>
                        <a:t>Chair of technical commission and/or Research Board body(ies) proposals to president of technical commission and/or Chair of Research Board for approval</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1517" marR="61517" marT="0" marB="0"/>
                </a:tc>
                <a:tc>
                  <a:txBody>
                    <a:bodyPr/>
                    <a:lstStyle/>
                    <a:p>
                      <a:pPr>
                        <a:lnSpc>
                          <a:spcPct val="107000"/>
                        </a:lnSpc>
                        <a:spcAft>
                          <a:spcPts val="0"/>
                        </a:spcAft>
                      </a:pPr>
                      <a:r>
                        <a:rPr lang="en-US" sz="900">
                          <a:effectLst/>
                        </a:rPr>
                        <a:t>Specific activities as allocated by  one or more technical commission bodies and/or Research Board</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1517" marR="61517" marT="0" marB="0"/>
                </a:tc>
                <a:tc>
                  <a:txBody>
                    <a:bodyPr/>
                    <a:lstStyle/>
                    <a:p>
                      <a:pPr>
                        <a:lnSpc>
                          <a:spcPct val="107000"/>
                        </a:lnSpc>
                        <a:spcAft>
                          <a:spcPts val="0"/>
                        </a:spcAft>
                      </a:pPr>
                      <a:r>
                        <a:rPr lang="en-US" sz="900">
                          <a:effectLst/>
                        </a:rPr>
                        <a:t>Oversight by designated parent technical commission body or Research Board.  Chairs/Leads of Task Teams submit reports and updates to the chair/lead/president of the relevant technical commission body(ies) and/or Research Board</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1517" marR="61517" marT="0" marB="0"/>
                </a:tc>
                <a:tc>
                  <a:txBody>
                    <a:bodyPr/>
                    <a:lstStyle/>
                    <a:p>
                      <a:pPr>
                        <a:lnSpc>
                          <a:spcPct val="107000"/>
                        </a:lnSpc>
                        <a:spcAft>
                          <a:spcPts val="0"/>
                        </a:spcAft>
                      </a:pPr>
                      <a:r>
                        <a:rPr lang="en-US" sz="900">
                          <a:effectLst/>
                        </a:rPr>
                        <a:t>Time bound (shorter than TC intersessional period)</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1517" marR="61517" marT="0" marB="0"/>
                </a:tc>
                <a:tc>
                  <a:txBody>
                    <a:bodyPr/>
                    <a:lstStyle/>
                    <a:p>
                      <a:pPr>
                        <a:lnSpc>
                          <a:spcPct val="107000"/>
                        </a:lnSpc>
                        <a:spcAft>
                          <a:spcPts val="0"/>
                        </a:spcAft>
                      </a:pPr>
                      <a:r>
                        <a:rPr lang="en-US" sz="900" dirty="0">
                          <a:effectLst/>
                        </a:rPr>
                        <a:t>2 to 15</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517" marR="61517" marT="0" marB="0"/>
                </a:tc>
                <a:extLst>
                  <a:ext uri="{0D108BD9-81ED-4DB2-BD59-A6C34878D82A}">
                    <a16:rowId xmlns:a16="http://schemas.microsoft.com/office/drawing/2014/main" val="915124778"/>
                  </a:ext>
                </a:extLst>
              </a:tr>
            </a:tbl>
          </a:graphicData>
        </a:graphic>
      </p:graphicFrame>
    </p:spTree>
    <p:extLst>
      <p:ext uri="{BB962C8B-B14F-4D97-AF65-F5344CB8AC3E}">
        <p14:creationId xmlns:p14="http://schemas.microsoft.com/office/powerpoint/2010/main" val="1617257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SC – IMT Structure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0746"/>
            <a:ext cx="9144000" cy="4816305"/>
          </a:xfrm>
          <a:prstGeom prst="rect">
            <a:avLst/>
          </a:prstGeom>
          <a:solidFill>
            <a:schemeClr val="accent1"/>
          </a:solidFill>
        </p:spPr>
      </p:pic>
      <p:sp>
        <p:nvSpPr>
          <p:cNvPr id="3" name="Rectangle 2"/>
          <p:cNvSpPr/>
          <p:nvPr/>
        </p:nvSpPr>
        <p:spPr>
          <a:xfrm>
            <a:off x="4132385" y="4211515"/>
            <a:ext cx="2318749" cy="444375"/>
          </a:xfrm>
          <a:prstGeom prst="rect">
            <a:avLst/>
          </a:prstGeom>
          <a:solidFill>
            <a:srgbClr val="00B050">
              <a:alpha val="2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68903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r-CH" sz="2800" dirty="0" smtClean="0"/>
              <a:t>SC-IMT </a:t>
            </a:r>
            <a:r>
              <a:rPr lang="fr-CH" sz="2800" dirty="0" err="1" smtClean="0"/>
              <a:t>Work</a:t>
            </a:r>
            <a:r>
              <a:rPr lang="fr-CH" sz="2800" dirty="0" smtClean="0"/>
              <a:t> Arrangements</a:t>
            </a:r>
            <a:endParaRPr lang="en-US" sz="2800" dirty="0"/>
          </a:p>
        </p:txBody>
      </p:sp>
      <p:sp>
        <p:nvSpPr>
          <p:cNvPr id="4" name="Rectangle 3"/>
          <p:cNvSpPr/>
          <p:nvPr/>
        </p:nvSpPr>
        <p:spPr>
          <a:xfrm>
            <a:off x="457200" y="1328738"/>
            <a:ext cx="8547100" cy="3970318"/>
          </a:xfrm>
          <a:prstGeom prst="rect">
            <a:avLst/>
          </a:prstGeom>
          <a:solidFill>
            <a:schemeClr val="bg1"/>
          </a:solidFill>
        </p:spPr>
        <p:txBody>
          <a:bodyPr wrap="square">
            <a:spAutoFit/>
          </a:bodyPr>
          <a:lstStyle/>
          <a:p>
            <a:pPr marL="285750" indent="-285750" fontAlgn="base">
              <a:buFont typeface="Arial" panose="020B0604020202020204" pitchFamily="34" charset="0"/>
              <a:buChar char="•"/>
            </a:pPr>
            <a:r>
              <a:rPr lang="en-US" sz="2800" dirty="0" smtClean="0"/>
              <a:t>SC-IMT works in a project control fashion</a:t>
            </a:r>
          </a:p>
          <a:p>
            <a:pPr marL="742950" lvl="1" indent="-285750" fontAlgn="base">
              <a:buFont typeface="Arial" panose="020B0604020202020204" pitchFamily="34" charset="0"/>
              <a:buChar char="•"/>
            </a:pPr>
            <a:r>
              <a:rPr lang="en-US" sz="2800" b="0" i="0" dirty="0" smtClean="0">
                <a:effectLst/>
              </a:rPr>
              <a:t>SC-IMT is the project, ETs are assigned work packages</a:t>
            </a:r>
          </a:p>
          <a:p>
            <a:pPr marL="285750" indent="-285750" fontAlgn="base">
              <a:buFont typeface="Arial" panose="020B0604020202020204" pitchFamily="34" charset="0"/>
              <a:buChar char="•"/>
            </a:pPr>
            <a:r>
              <a:rPr lang="en-US" sz="2800" dirty="0" smtClean="0"/>
              <a:t>SC-IMT: Project Board / direction setting</a:t>
            </a:r>
          </a:p>
          <a:p>
            <a:pPr marL="285750" indent="-285750" fontAlgn="base">
              <a:buFont typeface="Arial" panose="020B0604020202020204" pitchFamily="34" charset="0"/>
              <a:buChar char="•"/>
            </a:pPr>
            <a:r>
              <a:rPr lang="en-US" sz="2800" b="0" i="0" dirty="0" smtClean="0">
                <a:effectLst/>
              </a:rPr>
              <a:t>ETs: suppliers</a:t>
            </a:r>
          </a:p>
          <a:p>
            <a:pPr marL="285750" indent="-285750" fontAlgn="base">
              <a:buFont typeface="Arial" panose="020B0604020202020204" pitchFamily="34" charset="0"/>
              <a:buChar char="•"/>
            </a:pPr>
            <a:r>
              <a:rPr lang="en-US" sz="2800" dirty="0" smtClean="0"/>
              <a:t>SC-IMT areas</a:t>
            </a:r>
          </a:p>
          <a:p>
            <a:pPr marL="742950" lvl="1" indent="-285750" fontAlgn="base">
              <a:buFont typeface="Arial" panose="020B0604020202020204" pitchFamily="34" charset="0"/>
              <a:buChar char="•"/>
            </a:pPr>
            <a:r>
              <a:rPr lang="en-US" sz="2800" dirty="0" smtClean="0"/>
              <a:t>WIS 2 Implementation and Engagement</a:t>
            </a:r>
          </a:p>
          <a:p>
            <a:pPr marL="742950" lvl="1" indent="-285750" fontAlgn="base">
              <a:buFont typeface="Arial" panose="020B0604020202020204" pitchFamily="34" charset="0"/>
              <a:buChar char="•"/>
            </a:pPr>
            <a:r>
              <a:rPr lang="en-US" sz="2800" b="0" i="0" dirty="0" smtClean="0">
                <a:effectLst/>
              </a:rPr>
              <a:t>Operations and Information Management</a:t>
            </a:r>
          </a:p>
          <a:p>
            <a:pPr marL="742950" lvl="1" indent="-285750" fontAlgn="base">
              <a:buFont typeface="Arial" panose="020B0604020202020204" pitchFamily="34" charset="0"/>
              <a:buChar char="•"/>
            </a:pPr>
            <a:r>
              <a:rPr lang="en-US" sz="2800" dirty="0" smtClean="0"/>
              <a:t>ET on Audit and Certification</a:t>
            </a:r>
            <a:endParaRPr lang="en-US" sz="2800" b="0" i="0" dirty="0">
              <a:effectLst/>
            </a:endParaRPr>
          </a:p>
        </p:txBody>
      </p:sp>
    </p:spTree>
    <p:extLst>
      <p:ext uri="{BB962C8B-B14F-4D97-AF65-F5344CB8AC3E}">
        <p14:creationId xmlns:p14="http://schemas.microsoft.com/office/powerpoint/2010/main" val="2698075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WMO_BLUE_Powerpoint_en_f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237E1DFA11F9A49A85050D7E1585839" ma:contentTypeVersion="13" ma:contentTypeDescription="Create a new document." ma:contentTypeScope="" ma:versionID="f1ea7d6dd9fd026d73348f6e0df3689d">
  <xsd:schema xmlns:xsd="http://www.w3.org/2001/XMLSchema" xmlns:xs="http://www.w3.org/2001/XMLSchema" xmlns:p="http://schemas.microsoft.com/office/2006/metadata/properties" xmlns:ns1="http://schemas.microsoft.com/sharepoint/v3" xmlns:ns2="3c76eea2-c21a-46e1-8f98-cfc2ba460d51" xmlns:ns3="96d886eb-95f6-47f3-bdfb-70dab5061c60" targetNamespace="http://schemas.microsoft.com/office/2006/metadata/properties" ma:root="true" ma:fieldsID="8f05e6953334c0d8197d3de0e0072440" ns1:_="" ns2:_="" ns3:_="">
    <xsd:import namespace="http://schemas.microsoft.com/sharepoint/v3"/>
    <xsd:import namespace="3c76eea2-c21a-46e1-8f98-cfc2ba460d51"/>
    <xsd:import namespace="96d886eb-95f6-47f3-bdfb-70dab5061c6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1:_ip_UnifiedCompliancePolicyProperties" minOccurs="0"/>
                <xsd:element ref="ns1:_ip_UnifiedCompliancePolicyUIAction" minOccurs="0"/>
                <xsd:element ref="ns2:MediaServiceAutoKeyPoints" minOccurs="0"/>
                <xsd:element ref="ns2:MediaServiceKeyPoint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76eea2-c21a-46e1-8f98-cfc2ba460d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6d886eb-95f6-47f3-bdfb-70dab5061c6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922C2C51-0437-4EB0-A3E5-7F7AA6AA7625}"/>
</file>

<file path=customXml/itemProps2.xml><?xml version="1.0" encoding="utf-8"?>
<ds:datastoreItem xmlns:ds="http://schemas.openxmlformats.org/officeDocument/2006/customXml" ds:itemID="{69120FC5-B35F-48B5-B51C-EF333A953788}">
  <ds:schemaRefs>
    <ds:schemaRef ds:uri="http://schemas.microsoft.com/sharepoint/v3/contenttype/forms"/>
  </ds:schemaRefs>
</ds:datastoreItem>
</file>

<file path=customXml/itemProps3.xml><?xml version="1.0" encoding="utf-8"?>
<ds:datastoreItem xmlns:ds="http://schemas.openxmlformats.org/officeDocument/2006/customXml" ds:itemID="{FF26C7A0-2D4E-4288-A90F-F3BCEC7F3EED}">
  <ds:schemaRefs>
    <ds:schemaRef ds:uri="http://schemas.openxmlformats.org/package/2006/metadata/core-properties"/>
    <ds:schemaRef ds:uri="http://schemas.microsoft.com/office/2006/documentManagement/types"/>
    <ds:schemaRef ds:uri="d1eb6c10-b30e-4e82-8bdb-95f791b83be0"/>
    <ds:schemaRef ds:uri="http://purl.org/dc/terms/"/>
    <ds:schemaRef ds:uri="fdc985f9-c1de-4431-ae14-26927b8c434e"/>
    <ds:schemaRef ds:uri="http://purl.org/dc/dcmitype/"/>
    <ds:schemaRef ds:uri="http://purl.org/dc/elements/1.1/"/>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WMO_BLUE_Powerpoint_en_fr</Template>
  <TotalTime>74241</TotalTime>
  <Words>2574</Words>
  <Application>Microsoft Office PowerPoint</Application>
  <PresentationFormat>On-screen Show (4:3)</PresentationFormat>
  <Paragraphs>460</Paragraphs>
  <Slides>37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MS PGothic</vt:lpstr>
      <vt:lpstr>Arial</vt:lpstr>
      <vt:lpstr>Calibri</vt:lpstr>
      <vt:lpstr>Times New Roman</vt:lpstr>
      <vt:lpstr>WMO_BLUE_Powerpoint_en_fr</vt:lpstr>
      <vt:lpstr>PowerPoint Presentation</vt:lpstr>
      <vt:lpstr>Agenda</vt:lpstr>
      <vt:lpstr>Round table</vt:lpstr>
      <vt:lpstr>WMO Structure</vt:lpstr>
      <vt:lpstr>PowerPoint Presentation</vt:lpstr>
      <vt:lpstr>PowerPoint Presentation</vt:lpstr>
      <vt:lpstr>Teams Definitions</vt:lpstr>
      <vt:lpstr>SC – IMT Structure</vt:lpstr>
      <vt:lpstr>SC-IMT Work Arrangements</vt:lpstr>
      <vt:lpstr>ET-Metadata Overview</vt:lpstr>
      <vt:lpstr>ET-Metadata Membership</vt:lpstr>
      <vt:lpstr>ET-Metadata Task Teams</vt:lpstr>
      <vt:lpstr>Terms of Reference and priority activities</vt:lpstr>
      <vt:lpstr>ET-Metadata Terms of Reference (ToR)</vt:lpstr>
      <vt:lpstr>ET-Metadata Task Teams</vt:lpstr>
      <vt:lpstr>TT-WISMD Terms of Reference (ToR)</vt:lpstr>
      <vt:lpstr>TT-WIGOS Terms of Reference (ToR)</vt:lpstr>
      <vt:lpstr>ET-Metadata Workplan</vt:lpstr>
      <vt:lpstr>ET-Metadata Deliverables</vt:lpstr>
      <vt:lpstr>Linkages</vt:lpstr>
      <vt:lpstr>Manual on Codes and amendment procedure</vt:lpstr>
      <vt:lpstr>WIS Metadata Standards</vt:lpstr>
      <vt:lpstr>WIGOS Standards</vt:lpstr>
      <vt:lpstr>Amendment of Manuals</vt:lpstr>
      <vt:lpstr>Amendment of Manuals Complex procedure</vt:lpstr>
      <vt:lpstr>Amendment of Manuals Standard procedure </vt:lpstr>
      <vt:lpstr>Amendment of Manuals Simple procedure (fast-track)</vt:lpstr>
      <vt:lpstr>Schedule and 2020-2021 milestones</vt:lpstr>
      <vt:lpstr>Architecture of participation</vt:lpstr>
      <vt:lpstr>GitHub</vt:lpstr>
      <vt:lpstr>GitHub is our working area</vt:lpstr>
      <vt:lpstr>ET-Metadata GitHub Repositories</vt:lpstr>
      <vt:lpstr>Invitation to GitHub</vt:lpstr>
      <vt:lpstr>Meetings</vt:lpstr>
      <vt:lpstr>Document Management</vt:lpstr>
      <vt:lpstr>AOB</vt:lpstr>
      <vt:lpstr>PowerPoint Presentation</vt:lpstr>
    </vt:vector>
  </TitlesOfParts>
  <Company>World Meteorological Organization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Expert Team on Metadata Standards Kick-off meeting</dc:title>
  <dc:creator>tom.kralidis@canada.ca</dc:creator>
  <cp:keywords>wmo,metadata,expert team,wis,wigos</cp:keywords>
  <cp:lastModifiedBy>Kralidis,Tom [Ontario]</cp:lastModifiedBy>
  <cp:revision>194</cp:revision>
  <dcterms:created xsi:type="dcterms:W3CDTF">2018-03-12T08:33:49Z</dcterms:created>
  <dcterms:modified xsi:type="dcterms:W3CDTF">2020-09-28T22:59:11Z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0x0101004237E1DFA11F9A49A85050D7E1585839</vt:lpwstr>
  </property>
</Properties>
</file>