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9" r:id="rId2"/>
    <p:sldMasterId id="2147483671" r:id="rId3"/>
  </p:sldMasterIdLst>
  <p:notesMasterIdLst>
    <p:notesMasterId r:id="rId18"/>
  </p:notesMasterIdLst>
  <p:sldIdLst>
    <p:sldId id="256" r:id="rId4"/>
    <p:sldId id="317" r:id="rId5"/>
    <p:sldId id="577" r:id="rId6"/>
    <p:sldId id="405" r:id="rId7"/>
    <p:sldId id="1017" r:id="rId8"/>
    <p:sldId id="1057" r:id="rId9"/>
    <p:sldId id="1051" r:id="rId10"/>
    <p:sldId id="1045" r:id="rId11"/>
    <p:sldId id="1031" r:id="rId12"/>
    <p:sldId id="1021" r:id="rId13"/>
    <p:sldId id="1022" r:id="rId14"/>
    <p:sldId id="1019" r:id="rId15"/>
    <p:sldId id="1020" r:id="rId16"/>
    <p:sldId id="25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ksana Tarasova" initials="O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7" autoAdjust="0"/>
    <p:restoredTop sz="80843" autoAdjust="0"/>
  </p:normalViewPr>
  <p:slideViewPr>
    <p:cSldViewPr snapToGrid="0" snapToObjects="1">
      <p:cViewPr>
        <p:scale>
          <a:sx n="60" d="100"/>
          <a:sy n="60" d="100"/>
        </p:scale>
        <p:origin x="-14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C9B74D-28B6-0741-BB67-842118E3470A}" type="datetimeFigureOut">
              <a:rPr lang="en-US" smtClean="0"/>
              <a:t>30/09/2019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CH"/>
              <a:t>Click to edit Master text styles</a:t>
            </a:r>
          </a:p>
          <a:p>
            <a:pPr lvl="1"/>
            <a:r>
              <a:rPr lang="fr-CH"/>
              <a:t>Second level</a:t>
            </a:r>
          </a:p>
          <a:p>
            <a:pPr lvl="2"/>
            <a:r>
              <a:rPr lang="fr-CH"/>
              <a:t>Third level</a:t>
            </a:r>
          </a:p>
          <a:p>
            <a:pPr lvl="3"/>
            <a:r>
              <a:rPr lang="fr-CH"/>
              <a:t>Fourth level</a:t>
            </a:r>
          </a:p>
          <a:p>
            <a:pPr lvl="4"/>
            <a:r>
              <a:rPr lang="fr-CH"/>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28ADA3-4A58-8342-91D1-C8BBFB224056}" type="slidenum">
              <a:rPr lang="en-US" smtClean="0"/>
              <a:t>‹#›</a:t>
            </a:fld>
            <a:endParaRPr lang="en-US"/>
          </a:p>
        </p:txBody>
      </p:sp>
    </p:spTree>
    <p:extLst>
      <p:ext uri="{BB962C8B-B14F-4D97-AF65-F5344CB8AC3E}">
        <p14:creationId xmlns:p14="http://schemas.microsoft.com/office/powerpoint/2010/main" val="28221398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8ADA3-4A58-8342-91D1-C8BBFB224056}" type="slidenum">
              <a:rPr lang="en-US" smtClean="0"/>
              <a:t>1</a:t>
            </a:fld>
            <a:endParaRPr lang="en-US"/>
          </a:p>
        </p:txBody>
      </p:sp>
    </p:spTree>
    <p:extLst>
      <p:ext uri="{BB962C8B-B14F-4D97-AF65-F5344CB8AC3E}">
        <p14:creationId xmlns:p14="http://schemas.microsoft.com/office/powerpoint/2010/main" val="204411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GAW data flow</a:t>
            </a:r>
            <a:endParaRPr lang="en-US" dirty="0"/>
          </a:p>
        </p:txBody>
      </p:sp>
      <p:sp>
        <p:nvSpPr>
          <p:cNvPr id="4" name="Slide Number Placeholder 3"/>
          <p:cNvSpPr>
            <a:spLocks noGrp="1"/>
          </p:cNvSpPr>
          <p:nvPr>
            <p:ph type="sldNum" sz="quarter" idx="10"/>
          </p:nvPr>
        </p:nvSpPr>
        <p:spPr/>
        <p:txBody>
          <a:bodyPr/>
          <a:lstStyle/>
          <a:p>
            <a:fld id="{7928ADA3-4A58-8342-91D1-C8BBFB224056}" type="slidenum">
              <a:rPr lang="en-US" smtClean="0"/>
              <a:t>10</a:t>
            </a:fld>
            <a:endParaRPr lang="en-US"/>
          </a:p>
        </p:txBody>
      </p:sp>
    </p:spTree>
    <p:extLst>
      <p:ext uri="{BB962C8B-B14F-4D97-AF65-F5344CB8AC3E}">
        <p14:creationId xmlns:p14="http://schemas.microsoft.com/office/powerpoint/2010/main" val="1625477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8ADA3-4A58-8342-91D1-C8BBFB224056}" type="slidenum">
              <a:rPr lang="en-US" smtClean="0"/>
              <a:t>2</a:t>
            </a:fld>
            <a:endParaRPr lang="en-US"/>
          </a:p>
        </p:txBody>
      </p:sp>
    </p:spTree>
    <p:extLst>
      <p:ext uri="{BB962C8B-B14F-4D97-AF65-F5344CB8AC3E}">
        <p14:creationId xmlns:p14="http://schemas.microsoft.com/office/powerpoint/2010/main" val="111720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8ADA3-4A58-8342-91D1-C8BBFB224056}" type="slidenum">
              <a:rPr lang="en-US" smtClean="0"/>
              <a:t>3</a:t>
            </a:fld>
            <a:endParaRPr lang="en-US"/>
          </a:p>
        </p:txBody>
      </p:sp>
    </p:spTree>
    <p:extLst>
      <p:ext uri="{BB962C8B-B14F-4D97-AF65-F5344CB8AC3E}">
        <p14:creationId xmlns:p14="http://schemas.microsoft.com/office/powerpoint/2010/main" val="3247543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de-DE" dirty="0"/>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rgbClr val="000000"/>
                </a:solidFill>
                <a:latin typeface="Arial" pitchFamily="34" charset="0"/>
                <a:ea typeface="ヒラギノ角ゴ ProN W3" charset="-128"/>
                <a:sym typeface="Arial" pitchFamily="34" charset="0"/>
              </a:defRPr>
            </a:lvl1pPr>
            <a:lvl2pPr marL="742950" indent="-285750" eaLnBrk="0" hangingPunct="0">
              <a:defRPr sz="3400">
                <a:solidFill>
                  <a:srgbClr val="000000"/>
                </a:solidFill>
                <a:latin typeface="Arial" pitchFamily="34" charset="0"/>
                <a:ea typeface="ヒラギノ角ゴ ProN W3" charset="-128"/>
                <a:sym typeface="Arial" pitchFamily="34" charset="0"/>
              </a:defRPr>
            </a:lvl2pPr>
            <a:lvl3pPr marL="1143000" indent="-228600" eaLnBrk="0" hangingPunct="0">
              <a:defRPr sz="3400">
                <a:solidFill>
                  <a:srgbClr val="000000"/>
                </a:solidFill>
                <a:latin typeface="Arial" pitchFamily="34" charset="0"/>
                <a:ea typeface="ヒラギノ角ゴ ProN W3" charset="-128"/>
                <a:sym typeface="Arial" pitchFamily="34" charset="0"/>
              </a:defRPr>
            </a:lvl3pPr>
            <a:lvl4pPr marL="1600200" indent="-228600" eaLnBrk="0" hangingPunct="0">
              <a:defRPr sz="3400">
                <a:solidFill>
                  <a:srgbClr val="000000"/>
                </a:solidFill>
                <a:latin typeface="Arial" pitchFamily="34" charset="0"/>
                <a:ea typeface="ヒラギノ角ゴ ProN W3" charset="-128"/>
                <a:sym typeface="Arial" pitchFamily="34" charset="0"/>
              </a:defRPr>
            </a:lvl4pPr>
            <a:lvl5pPr marL="2057400" indent="-228600" eaLnBrk="0" hangingPunct="0">
              <a:defRPr sz="3400">
                <a:solidFill>
                  <a:srgbClr val="000000"/>
                </a:solidFill>
                <a:latin typeface="Arial" pitchFamily="34" charset="0"/>
                <a:ea typeface="ヒラギノ角ゴ ProN W3" charset="-128"/>
                <a:sym typeface="Arial" pitchFamily="34" charset="0"/>
              </a:defRPr>
            </a:lvl5pPr>
            <a:lvl6pPr marL="2514600" indent="-228600" eaLnBrk="0" fontAlgn="base" hangingPunct="0">
              <a:spcBef>
                <a:spcPts val="2000"/>
              </a:spcBef>
              <a:spcAft>
                <a:spcPct val="0"/>
              </a:spcAft>
              <a:defRPr sz="3400">
                <a:solidFill>
                  <a:srgbClr val="000000"/>
                </a:solidFill>
                <a:latin typeface="Arial" pitchFamily="34" charset="0"/>
                <a:ea typeface="ヒラギノ角ゴ ProN W3" charset="-128"/>
                <a:sym typeface="Arial" pitchFamily="34" charset="0"/>
              </a:defRPr>
            </a:lvl6pPr>
            <a:lvl7pPr marL="2971800" indent="-228600" eaLnBrk="0" fontAlgn="base" hangingPunct="0">
              <a:spcBef>
                <a:spcPts val="2000"/>
              </a:spcBef>
              <a:spcAft>
                <a:spcPct val="0"/>
              </a:spcAft>
              <a:defRPr sz="3400">
                <a:solidFill>
                  <a:srgbClr val="000000"/>
                </a:solidFill>
                <a:latin typeface="Arial" pitchFamily="34" charset="0"/>
                <a:ea typeface="ヒラギノ角ゴ ProN W3" charset="-128"/>
                <a:sym typeface="Arial" pitchFamily="34" charset="0"/>
              </a:defRPr>
            </a:lvl7pPr>
            <a:lvl8pPr marL="3429000" indent="-228600" eaLnBrk="0" fontAlgn="base" hangingPunct="0">
              <a:spcBef>
                <a:spcPts val="2000"/>
              </a:spcBef>
              <a:spcAft>
                <a:spcPct val="0"/>
              </a:spcAft>
              <a:defRPr sz="3400">
                <a:solidFill>
                  <a:srgbClr val="000000"/>
                </a:solidFill>
                <a:latin typeface="Arial" pitchFamily="34" charset="0"/>
                <a:ea typeface="ヒラギノ角ゴ ProN W3" charset="-128"/>
                <a:sym typeface="Arial" pitchFamily="34" charset="0"/>
              </a:defRPr>
            </a:lvl8pPr>
            <a:lvl9pPr marL="3886200" indent="-228600" eaLnBrk="0" fontAlgn="base" hangingPunct="0">
              <a:spcBef>
                <a:spcPts val="2000"/>
              </a:spcBef>
              <a:spcAft>
                <a:spcPct val="0"/>
              </a:spcAft>
              <a:defRPr sz="3400">
                <a:solidFill>
                  <a:srgbClr val="000000"/>
                </a:solidFill>
                <a:latin typeface="Arial" pitchFamily="34" charset="0"/>
                <a:ea typeface="ヒラギノ角ゴ ProN W3" charset="-128"/>
                <a:sym typeface="Arial" pitchFamily="34" charset="0"/>
              </a:defRPr>
            </a:lvl9pPr>
          </a:lstStyle>
          <a:p>
            <a:pPr eaLnBrk="1" hangingPunct="1"/>
            <a:fld id="{BF02E04B-1E14-4E14-A7E1-63261EFA897C}" type="slidenum">
              <a:rPr lang="en-US" altLang="de-DE" sz="1200"/>
              <a:pPr eaLnBrk="1" hangingPunct="1"/>
              <a:t>4</a:t>
            </a:fld>
            <a:endParaRPr lang="en-US" altLang="de-DE" sz="1200"/>
          </a:p>
        </p:txBody>
      </p:sp>
    </p:spTree>
    <p:extLst>
      <p:ext uri="{BB962C8B-B14F-4D97-AF65-F5344CB8AC3E}">
        <p14:creationId xmlns:p14="http://schemas.microsoft.com/office/powerpoint/2010/main" val="2983899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8ADA3-4A58-8342-91D1-C8BBFB224056}" type="slidenum">
              <a:rPr lang="en-US" smtClean="0"/>
              <a:t>5</a:t>
            </a:fld>
            <a:endParaRPr lang="en-US"/>
          </a:p>
        </p:txBody>
      </p:sp>
    </p:spTree>
    <p:extLst>
      <p:ext uri="{BB962C8B-B14F-4D97-AF65-F5344CB8AC3E}">
        <p14:creationId xmlns:p14="http://schemas.microsoft.com/office/powerpoint/2010/main" val="417829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8ADA3-4A58-8342-91D1-C8BBFB224056}" type="slidenum">
              <a:rPr lang="en-US" smtClean="0"/>
              <a:t>6</a:t>
            </a:fld>
            <a:endParaRPr lang="en-US"/>
          </a:p>
        </p:txBody>
      </p:sp>
    </p:spTree>
    <p:extLst>
      <p:ext uri="{BB962C8B-B14F-4D97-AF65-F5344CB8AC3E}">
        <p14:creationId xmlns:p14="http://schemas.microsoft.com/office/powerpoint/2010/main" val="331484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8ADA3-4A58-8342-91D1-C8BBFB224056}" type="slidenum">
              <a:rPr lang="en-US" smtClean="0"/>
              <a:t>7</a:t>
            </a:fld>
            <a:endParaRPr lang="en-US"/>
          </a:p>
        </p:txBody>
      </p:sp>
    </p:spTree>
    <p:extLst>
      <p:ext uri="{BB962C8B-B14F-4D97-AF65-F5344CB8AC3E}">
        <p14:creationId xmlns:p14="http://schemas.microsoft.com/office/powerpoint/2010/main" val="2707653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8ADA3-4A58-8342-91D1-C8BBFB224056}" type="slidenum">
              <a:rPr lang="en-US" smtClean="0"/>
              <a:t>8</a:t>
            </a:fld>
            <a:endParaRPr lang="en-US"/>
          </a:p>
        </p:txBody>
      </p:sp>
    </p:spTree>
    <p:extLst>
      <p:ext uri="{BB962C8B-B14F-4D97-AF65-F5344CB8AC3E}">
        <p14:creationId xmlns:p14="http://schemas.microsoft.com/office/powerpoint/2010/main" val="2371795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28ADA3-4A58-8342-91D1-C8BBFB224056}" type="slidenum">
              <a:rPr lang="en-US" smtClean="0"/>
              <a:t>9</a:t>
            </a:fld>
            <a:endParaRPr lang="en-US"/>
          </a:p>
        </p:txBody>
      </p:sp>
    </p:spTree>
    <p:extLst>
      <p:ext uri="{BB962C8B-B14F-4D97-AF65-F5344CB8AC3E}">
        <p14:creationId xmlns:p14="http://schemas.microsoft.com/office/powerpoint/2010/main" val="191739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3906460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85800" y="609600"/>
            <a:ext cx="7772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685800" y="1981200"/>
            <a:ext cx="3809999" cy="41148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2"/>
          </p:nvPr>
        </p:nvSpPr>
        <p:spPr>
          <a:xfrm>
            <a:off x="4648200" y="1981200"/>
            <a:ext cx="3809999" cy="41148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400">
                <a:solidFill>
                  <a:schemeClr val="dk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extLst>
      <p:ext uri="{BB962C8B-B14F-4D97-AF65-F5344CB8AC3E}">
        <p14:creationId xmlns:p14="http://schemas.microsoft.com/office/powerpoint/2010/main" val="116490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extLst>
      <p:ext uri="{BB962C8B-B14F-4D97-AF65-F5344CB8AC3E}">
        <p14:creationId xmlns:p14="http://schemas.microsoft.com/office/powerpoint/2010/main" val="3122719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kstdia">
    <p:spTree>
      <p:nvGrpSpPr>
        <p:cNvPr id="1" name="Shape 61"/>
        <p:cNvGrpSpPr/>
        <p:nvPr/>
      </p:nvGrpSpPr>
      <p:grpSpPr>
        <a:xfrm>
          <a:off x="0" y="0"/>
          <a:ext cx="0" cy="0"/>
          <a:chOff x="0" y="0"/>
          <a:chExt cx="0" cy="0"/>
        </a:xfrm>
      </p:grpSpPr>
      <p:sp>
        <p:nvSpPr>
          <p:cNvPr id="62" name="Shape 62"/>
          <p:cNvSpPr/>
          <p:nvPr/>
        </p:nvSpPr>
        <p:spPr>
          <a:xfrm>
            <a:off x="0" y="6616272"/>
            <a:ext cx="9144000" cy="259200"/>
          </a:xfrm>
          <a:prstGeom prst="rect">
            <a:avLst/>
          </a:prstGeom>
          <a:solidFill>
            <a:srgbClr val="00A389">
              <a:alpha val="89803"/>
            </a:srgbClr>
          </a:solidFill>
          <a:ln>
            <a:noFill/>
          </a:ln>
        </p:spPr>
        <p:txBody>
          <a:bodyPr lIns="180000" tIns="0" rIns="0" bIns="180000" anchor="t" anchorCtr="0">
            <a:noAutofit/>
          </a:bodyPr>
          <a:lstStyle/>
          <a:p>
            <a:pPr marL="0" marR="0" lvl="0" indent="0" algn="l" rtl="0">
              <a:lnSpc>
                <a:spcPct val="104166"/>
              </a:lnSpc>
              <a:spcBef>
                <a:spcPts val="0"/>
              </a:spcBef>
              <a:spcAft>
                <a:spcPts val="0"/>
              </a:spcAft>
              <a:buClr>
                <a:schemeClr val="dk1"/>
              </a:buClr>
              <a:buFont typeface="Arial"/>
              <a:buNone/>
            </a:pPr>
            <a:endParaRPr sz="2400">
              <a:solidFill>
                <a:srgbClr val="FFFFFF"/>
              </a:solidFill>
              <a:latin typeface="Arial Narrow"/>
              <a:ea typeface="Arial Narrow"/>
              <a:cs typeface="Arial Narrow"/>
              <a:sym typeface="Arial Narrow"/>
            </a:endParaRPr>
          </a:p>
        </p:txBody>
      </p:sp>
      <p:sp>
        <p:nvSpPr>
          <p:cNvPr id="63" name="Shape 63"/>
          <p:cNvSpPr txBox="1">
            <a:spLocks noGrp="1"/>
          </p:cNvSpPr>
          <p:nvPr>
            <p:ph type="ctrTitle"/>
          </p:nvPr>
        </p:nvSpPr>
        <p:spPr>
          <a:xfrm>
            <a:off x="0" y="0"/>
            <a:ext cx="9144000" cy="1080000"/>
          </a:xfrm>
          <a:prstGeom prst="rect">
            <a:avLst/>
          </a:prstGeom>
          <a:solidFill>
            <a:srgbClr val="80B931">
              <a:alpha val="89803"/>
            </a:srgbClr>
          </a:solidFill>
          <a:ln>
            <a:noFill/>
          </a:ln>
          <a:effectLst>
            <a:outerShdw blurRad="50799" dist="38100" dir="5400000" algn="ctr" rotWithShape="0">
              <a:srgbClr val="A6A6A6">
                <a:alpha val="40000"/>
              </a:srgbClr>
            </a:outerShdw>
          </a:effectLst>
        </p:spPr>
        <p:txBody>
          <a:bodyPr lIns="91425" tIns="91425" rIns="91425" bIns="91425" anchor="b" anchorCtr="0"/>
          <a:lstStyle>
            <a:lvl1pPr marL="0" marR="0" lvl="0" indent="0" algn="l" rtl="0">
              <a:lnSpc>
                <a:spcPct val="114285"/>
              </a:lnSpc>
              <a:spcBef>
                <a:spcPts val="0"/>
              </a:spcBef>
              <a:buClr>
                <a:schemeClr val="lt1"/>
              </a:buClr>
              <a:buFont typeface="Arial Narrow"/>
              <a:buNone/>
              <a:defRPr sz="2800" b="0" i="0" u="none" strike="noStrike" cap="none">
                <a:solidFill>
                  <a:schemeClr val="lt1"/>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p:nvPr/>
        </p:nvSpPr>
        <p:spPr>
          <a:xfrm rot="10800000" flipH="1">
            <a:off x="509072" y="1079370"/>
            <a:ext cx="196850" cy="107999"/>
          </a:xfrm>
          <a:prstGeom prst="triangle">
            <a:avLst>
              <a:gd name="adj" fmla="val 50000"/>
            </a:avLst>
          </a:prstGeom>
          <a:solidFill>
            <a:srgbClr val="80B931">
              <a:alpha val="89803"/>
            </a:srgbClr>
          </a:solidFill>
          <a:ln>
            <a:noFill/>
          </a:ln>
          <a:effectLst>
            <a:outerShdw blurRad="50799" dist="38100" dir="5400000" algn="ctr" rotWithShape="0">
              <a:srgbClr val="A6A6A6">
                <a:alpha val="40000"/>
              </a:srgbClr>
            </a:outerShdw>
          </a:effectLst>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65" name="Shape 65"/>
          <p:cNvSpPr txBox="1">
            <a:spLocks noGrp="1"/>
          </p:cNvSpPr>
          <p:nvPr>
            <p:ph type="body" idx="1"/>
          </p:nvPr>
        </p:nvSpPr>
        <p:spPr>
          <a:xfrm>
            <a:off x="322907" y="1440000"/>
            <a:ext cx="8461092" cy="4968000"/>
          </a:xfrm>
          <a:prstGeom prst="rect">
            <a:avLst/>
          </a:prstGeom>
          <a:noFill/>
          <a:ln>
            <a:noFill/>
          </a:ln>
        </p:spPr>
        <p:txBody>
          <a:bodyPr lIns="91425" tIns="91425" rIns="91425" bIns="91425" anchor="t" anchorCtr="0"/>
          <a:lstStyle>
            <a:lvl1pPr marL="270000" marR="0" lvl="0" indent="-3299" algn="l" rtl="0">
              <a:spcBef>
                <a:spcPts val="600"/>
              </a:spcBef>
              <a:buClr>
                <a:schemeClr val="dk1"/>
              </a:buClr>
              <a:buFont typeface="Arial"/>
              <a:buNone/>
              <a:defRPr sz="2400" b="0" i="0" u="none" strike="noStrike" cap="none">
                <a:solidFill>
                  <a:schemeClr val="dk1"/>
                </a:solidFill>
                <a:latin typeface="Calibri"/>
                <a:ea typeface="Calibri"/>
                <a:cs typeface="Calibri"/>
                <a:sym typeface="Calibri"/>
              </a:defRPr>
            </a:lvl1pPr>
            <a:lvl2pPr marL="270000" marR="0" lvl="1" indent="-148079" algn="l" rtl="0">
              <a:spcBef>
                <a:spcPts val="600"/>
              </a:spcBef>
              <a:buClr>
                <a:srgbClr val="FF0000"/>
              </a:buClr>
              <a:buSzPct val="80000"/>
              <a:buFont typeface="Arial"/>
              <a:buChar char="&gt;"/>
              <a:defRPr sz="2400" b="0" i="0" u="none" strike="noStrike" cap="none">
                <a:solidFill>
                  <a:schemeClr val="dk1"/>
                </a:solidFill>
                <a:latin typeface="Calibri"/>
                <a:ea typeface="Calibri"/>
                <a:cs typeface="Calibri"/>
                <a:sym typeface="Calibri"/>
              </a:defRPr>
            </a:lvl2pPr>
            <a:lvl3pPr marL="540000" marR="0" lvl="2" indent="-171699" algn="l" rtl="0">
              <a:spcBef>
                <a:spcPts val="600"/>
              </a:spcBef>
              <a:buClr>
                <a:srgbClr val="FF0000"/>
              </a:buClr>
              <a:buSzPct val="80000"/>
              <a:buFont typeface="Arial"/>
              <a:buChar char="&gt;"/>
              <a:defRPr sz="2000" b="0" i="0" u="none" strike="noStrike" cap="none">
                <a:solidFill>
                  <a:schemeClr val="dk1"/>
                </a:solidFill>
                <a:latin typeface="Calibri"/>
                <a:ea typeface="Calibri"/>
                <a:cs typeface="Calibri"/>
                <a:sym typeface="Calibri"/>
              </a:defRPr>
            </a:lvl3pPr>
            <a:lvl4pPr marL="809625" marR="0" lvl="3" indent="-174625" algn="l" rtl="0">
              <a:spcBef>
                <a:spcPts val="600"/>
              </a:spcBef>
              <a:buClr>
                <a:srgbClr val="FF0000"/>
              </a:buClr>
              <a:buSzPct val="80000"/>
              <a:buFont typeface="Arial"/>
              <a:buChar char="&gt;"/>
              <a:defRPr sz="2000" b="0" i="0" u="none" strike="noStrike" cap="none">
                <a:solidFill>
                  <a:schemeClr val="dk1"/>
                </a:solidFill>
                <a:latin typeface="Calibri"/>
                <a:ea typeface="Calibri"/>
                <a:cs typeface="Calibri"/>
                <a:sym typeface="Calibri"/>
              </a:defRPr>
            </a:lvl4pPr>
            <a:lvl5pPr marL="1080000" marR="0" lvl="4" indent="-178299" algn="l" rtl="0">
              <a:spcBef>
                <a:spcPts val="600"/>
              </a:spcBef>
              <a:buClr>
                <a:srgbClr val="FF0000"/>
              </a:buClr>
              <a:buSzPct val="80000"/>
              <a:buFont typeface="Arial"/>
              <a:buChar char="&gt;"/>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0" y="6492875"/>
            <a:ext cx="611560" cy="365125"/>
          </a:xfrm>
          <a:prstGeom prst="rect">
            <a:avLst/>
          </a:prstGeom>
          <a:noFill/>
          <a:ln>
            <a:noFill/>
          </a:ln>
        </p:spPr>
        <p:txBody>
          <a:bodyPr lIns="91425" tIns="45700" rIns="91425" bIns="45700" anchor="b" anchorCtr="0">
            <a:noAutofit/>
          </a:bodyPr>
          <a:lstStyle/>
          <a:p>
            <a:pPr marL="0" marR="0" lvl="0" indent="0" algn="ctr" rtl="0">
              <a:spcBef>
                <a:spcPts val="0"/>
              </a:spcBef>
              <a:spcAft>
                <a:spcPts val="0"/>
              </a:spcAft>
              <a:buSzPct val="25000"/>
              <a:buNone/>
            </a:pPr>
            <a:fld id="{00000000-1234-1234-1234-123412341234}" type="slidenum">
              <a:rPr lang="en-US" sz="900">
                <a:solidFill>
                  <a:srgbClr val="FFFFFF"/>
                </a:solidFill>
                <a:latin typeface="Arial"/>
                <a:ea typeface="Arial"/>
                <a:cs typeface="Arial"/>
                <a:sym typeface="Arial"/>
              </a:rPr>
              <a:t>‹#›</a:t>
            </a:fld>
            <a:endParaRPr lang="en-US" sz="900">
              <a:solidFill>
                <a:srgbClr val="FFFFFF"/>
              </a:solidFill>
              <a:latin typeface="Arial"/>
              <a:ea typeface="Arial"/>
              <a:cs typeface="Arial"/>
              <a:sym typeface="Arial"/>
            </a:endParaRPr>
          </a:p>
        </p:txBody>
      </p:sp>
      <p:sp>
        <p:nvSpPr>
          <p:cNvPr id="67" name="Shape 67"/>
          <p:cNvSpPr txBox="1">
            <a:spLocks noGrp="1"/>
          </p:cNvSpPr>
          <p:nvPr>
            <p:ph type="ftr" idx="11"/>
          </p:nvPr>
        </p:nvSpPr>
        <p:spPr>
          <a:xfrm>
            <a:off x="611187" y="6492875"/>
            <a:ext cx="4752527" cy="36512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900">
                <a:solidFill>
                  <a:schemeClr val="lt1"/>
                </a:solidFill>
                <a:latin typeface="Arial"/>
                <a:ea typeface="Arial"/>
                <a:cs typeface="Arial"/>
                <a:sym typeface="Arial"/>
              </a:defRPr>
            </a:lvl1pPr>
            <a:lvl2pPr marL="457200" marR="0" lvl="1" indent="0" algn="l" rtl="0">
              <a:spcBef>
                <a:spcPts val="0"/>
              </a:spcBef>
              <a:spcAft>
                <a:spcPts val="0"/>
              </a:spcAft>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2400" b="0" i="0" u="none" strike="noStrike" cap="none">
                <a:solidFill>
                  <a:schemeClr val="dk1"/>
                </a:solidFill>
                <a:latin typeface="Arial"/>
                <a:ea typeface="Arial"/>
                <a:cs typeface="Arial"/>
                <a:sym typeface="Arial"/>
              </a:defRPr>
            </a:lvl5pPr>
            <a:lvl6pPr marL="2286000" marR="0" lvl="5" indent="0" algn="l" rtl="0">
              <a:spcBef>
                <a:spcPts val="0"/>
              </a:spcBef>
              <a:buNone/>
              <a:defRPr sz="2400" b="0" i="0" u="none" strike="noStrike" cap="none">
                <a:solidFill>
                  <a:schemeClr val="dk1"/>
                </a:solidFill>
                <a:latin typeface="Arial"/>
                <a:ea typeface="Arial"/>
                <a:cs typeface="Arial"/>
                <a:sym typeface="Arial"/>
              </a:defRPr>
            </a:lvl6pPr>
            <a:lvl7pPr marL="2743200" marR="0" lvl="6" indent="0" algn="l" rtl="0">
              <a:spcBef>
                <a:spcPts val="0"/>
              </a:spcBef>
              <a:buNone/>
              <a:defRPr sz="2400" b="0" i="0" u="none" strike="noStrike" cap="none">
                <a:solidFill>
                  <a:schemeClr val="dk1"/>
                </a:solidFill>
                <a:latin typeface="Arial"/>
                <a:ea typeface="Arial"/>
                <a:cs typeface="Arial"/>
                <a:sym typeface="Arial"/>
              </a:defRPr>
            </a:lvl7pPr>
            <a:lvl8pPr marL="3200400" marR="0" lvl="7" indent="0" algn="l" rtl="0">
              <a:spcBef>
                <a:spcPts val="0"/>
              </a:spcBef>
              <a:buNone/>
              <a:defRPr sz="2400" b="0" i="0" u="none" strike="noStrike" cap="none">
                <a:solidFill>
                  <a:schemeClr val="dk1"/>
                </a:solidFill>
                <a:latin typeface="Arial"/>
                <a:ea typeface="Arial"/>
                <a:cs typeface="Arial"/>
                <a:sym typeface="Arial"/>
              </a:defRPr>
            </a:lvl8pPr>
            <a:lvl9pPr marL="3657600" marR="0" lvl="8" indent="0" algn="l" rtl="0">
              <a:spcBef>
                <a:spcPts val="0"/>
              </a:spcBef>
              <a:buNone/>
              <a:defRPr sz="2400" b="0" i="0" u="none" strike="noStrike" cap="none">
                <a:solidFill>
                  <a:schemeClr val="dk1"/>
                </a:solidFill>
                <a:latin typeface="Arial"/>
                <a:ea typeface="Arial"/>
                <a:cs typeface="Arial"/>
                <a:sym typeface="Arial"/>
              </a:defRPr>
            </a:lvl9pPr>
          </a:lstStyle>
          <a:p>
            <a:endParaRPr/>
          </a:p>
        </p:txBody>
      </p:sp>
      <p:sp>
        <p:nvSpPr>
          <p:cNvPr id="68" name="Shape 68"/>
          <p:cNvSpPr txBox="1"/>
          <p:nvPr/>
        </p:nvSpPr>
        <p:spPr>
          <a:xfrm>
            <a:off x="5364087" y="6625642"/>
            <a:ext cx="3383376" cy="230832"/>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r>
              <a:rPr lang="en-US" sz="900">
                <a:solidFill>
                  <a:srgbClr val="FFFFFF"/>
                </a:solidFill>
                <a:latin typeface="Arial"/>
                <a:ea typeface="Arial"/>
                <a:cs typeface="Arial"/>
                <a:sym typeface="Arial"/>
              </a:rPr>
              <a:t>Faculty of Earth and Life Sciences</a:t>
            </a:r>
          </a:p>
        </p:txBody>
      </p:sp>
    </p:spTree>
    <p:extLst>
      <p:ext uri="{BB962C8B-B14F-4D97-AF65-F5344CB8AC3E}">
        <p14:creationId xmlns:p14="http://schemas.microsoft.com/office/powerpoint/2010/main" val="2391490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524D2D-5F69-4EC0-A15F-352FBE6EDE3C}" type="datetimeFigureOut">
              <a:rPr lang="en-US" smtClean="0"/>
              <a:t>30/09/2019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D7D6D-41F7-4128-905A-A64CA2295226}" type="slidenum">
              <a:rPr lang="en-US" smtClean="0"/>
              <a:t>‹#›</a:t>
            </a:fld>
            <a:endParaRPr lang="en-US"/>
          </a:p>
        </p:txBody>
      </p:sp>
    </p:spTree>
    <p:extLst>
      <p:ext uri="{BB962C8B-B14F-4D97-AF65-F5344CB8AC3E}">
        <p14:creationId xmlns:p14="http://schemas.microsoft.com/office/powerpoint/2010/main" val="314957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pic>
        <p:nvPicPr>
          <p:cNvPr id="22" name="Shape 22" descr="wmo2016_powerpoint_standard_v2-2.jpg"/>
          <p:cNvPicPr preferRelativeResize="0"/>
          <p:nvPr/>
        </p:nvPicPr>
        <p:blipFill rotWithShape="1">
          <a:blip r:embed="rId2">
            <a:alphaModFix/>
          </a:blip>
          <a:srcRect/>
          <a:stretch/>
        </p:blipFill>
        <p:spPr>
          <a:xfrm>
            <a:off x="0" y="5151694"/>
            <a:ext cx="1988820" cy="1714500"/>
          </a:xfrm>
          <a:prstGeom prst="rect">
            <a:avLst/>
          </a:prstGeom>
          <a:noFill/>
          <a:ln>
            <a:noFill/>
          </a:ln>
        </p:spPr>
      </p:pic>
    </p:spTree>
    <p:extLst>
      <p:ext uri="{BB962C8B-B14F-4D97-AF65-F5344CB8AC3E}">
        <p14:creationId xmlns:p14="http://schemas.microsoft.com/office/powerpoint/2010/main" val="1642864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06" name="Rectangle 34"/>
          <p:cNvSpPr>
            <a:spLocks noChangeArrowheads="1"/>
          </p:cNvSpPr>
          <p:nvPr/>
        </p:nvSpPr>
        <p:spPr bwMode="auto">
          <a:xfrm>
            <a:off x="0" y="1265238"/>
            <a:ext cx="9144000" cy="432593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100" name="Rectangle 28"/>
          <p:cNvSpPr>
            <a:spLocks noGrp="1" noChangeArrowheads="1"/>
          </p:cNvSpPr>
          <p:nvPr>
            <p:ph type="ctrTitle"/>
          </p:nvPr>
        </p:nvSpPr>
        <p:spPr>
          <a:xfrm>
            <a:off x="627063" y="2205038"/>
            <a:ext cx="7881937" cy="1204912"/>
          </a:xfrm>
        </p:spPr>
        <p:txBody>
          <a:bodyPr anchor="b"/>
          <a:lstStyle>
            <a:lvl1pPr>
              <a:lnSpc>
                <a:spcPts val="3600"/>
              </a:lnSpc>
              <a:defRPr sz="3000">
                <a:solidFill>
                  <a:schemeClr val="bg1"/>
                </a:solidFill>
              </a:defRPr>
            </a:lvl1pPr>
          </a:lstStyle>
          <a:p>
            <a:pPr lvl="0"/>
            <a:r>
              <a:rPr lang="en-US" noProof="0"/>
              <a:t>Click to edit Master title style</a:t>
            </a:r>
            <a:endParaRPr lang="en-GB" noProof="0"/>
          </a:p>
        </p:txBody>
      </p:sp>
      <p:sp>
        <p:nvSpPr>
          <p:cNvPr id="3101" name="Rectangle 29"/>
          <p:cNvSpPr>
            <a:spLocks noGrp="1" noChangeArrowheads="1"/>
          </p:cNvSpPr>
          <p:nvPr>
            <p:ph type="subTitle" idx="1"/>
          </p:nvPr>
        </p:nvSpPr>
        <p:spPr>
          <a:xfrm>
            <a:off x="625475" y="3922713"/>
            <a:ext cx="7881938" cy="758825"/>
          </a:xfrm>
        </p:spPr>
        <p:txBody>
          <a:bodyPr/>
          <a:lstStyle>
            <a:lvl1pPr marL="0" indent="0">
              <a:buFontTx/>
              <a:buNone/>
              <a:defRPr>
                <a:solidFill>
                  <a:schemeClr val="bg1"/>
                </a:solidFill>
              </a:defRPr>
            </a:lvl1pPr>
          </a:lstStyle>
          <a:p>
            <a:pPr lvl="0"/>
            <a:r>
              <a:rPr lang="en-US" noProof="0"/>
              <a:t>Click to edit Master subtitle style</a:t>
            </a:r>
            <a:endParaRPr lang="en-GB" noProof="0"/>
          </a:p>
        </p:txBody>
      </p:sp>
      <p:sp>
        <p:nvSpPr>
          <p:cNvPr id="3108" name="Rectangle 36"/>
          <p:cNvSpPr>
            <a:spLocks noGrp="1" noChangeArrowheads="1"/>
          </p:cNvSpPr>
          <p:nvPr>
            <p:ph type="dt" sz="quarter" idx="2"/>
          </p:nvPr>
        </p:nvSpPr>
        <p:spPr bwMode="auto">
          <a:xfrm>
            <a:off x="3273425" y="6505575"/>
            <a:ext cx="5230813" cy="1793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spcBef>
                <a:spcPct val="0"/>
              </a:spcBef>
              <a:defRPr sz="1200"/>
            </a:lvl1pPr>
          </a:lstStyle>
          <a:p>
            <a:endParaRPr lang="de-DE"/>
          </a:p>
        </p:txBody>
      </p:sp>
      <p:sp>
        <p:nvSpPr>
          <p:cNvPr id="3109" name="Rectangle 37"/>
          <p:cNvSpPr>
            <a:spLocks noGrp="1" noChangeArrowheads="1"/>
          </p:cNvSpPr>
          <p:nvPr>
            <p:ph type="ftr" sz="quarter" idx="3"/>
          </p:nvPr>
        </p:nvSpPr>
        <p:spPr bwMode="auto">
          <a:xfrm>
            <a:off x="3273425" y="6261100"/>
            <a:ext cx="5230813" cy="1793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spcBef>
                <a:spcPct val="0"/>
              </a:spcBef>
              <a:defRPr sz="1200" b="1" i="1"/>
            </a:lvl1pPr>
          </a:lstStyle>
          <a:p>
            <a:endParaRPr lang="de-DE"/>
          </a:p>
        </p:txBody>
      </p:sp>
      <p:sp>
        <p:nvSpPr>
          <p:cNvPr id="3110" name="Line 38"/>
          <p:cNvSpPr>
            <a:spLocks noChangeShapeType="1"/>
          </p:cNvSpPr>
          <p:nvPr/>
        </p:nvSpPr>
        <p:spPr bwMode="auto">
          <a:xfrm>
            <a:off x="631825" y="777875"/>
            <a:ext cx="7875588" cy="15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111" name="Line 39"/>
          <p:cNvSpPr>
            <a:spLocks noChangeShapeType="1"/>
          </p:cNvSpPr>
          <p:nvPr/>
        </p:nvSpPr>
        <p:spPr bwMode="auto">
          <a:xfrm>
            <a:off x="631825" y="6078538"/>
            <a:ext cx="7875588" cy="158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3112" name="Picture 40" descr="unfccc_schriftzug_b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50" y="309563"/>
            <a:ext cx="7866063" cy="314325"/>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42" descr="unfccc-letter-es-e-header"/>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25" y="6105525"/>
            <a:ext cx="6492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777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3904239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2699410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35000" y="1263650"/>
            <a:ext cx="3857625" cy="432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5025" y="1263650"/>
            <a:ext cx="3857625" cy="4327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1760392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123436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259AF2F-52C6-9B46-B8B2-0579234AE62E}" type="slidenum">
              <a:rPr lang="en-US" smtClean="0"/>
              <a:t>‹#›</a:t>
            </a:fld>
            <a:endParaRPr lang="en-US"/>
          </a:p>
        </p:txBody>
      </p:sp>
      <p:pic>
        <p:nvPicPr>
          <p:cNvPr id="7" name="Picture 6" descr="wmo2016_powerpoint_standard_v2-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Tree>
    <p:extLst>
      <p:ext uri="{BB962C8B-B14F-4D97-AF65-F5344CB8AC3E}">
        <p14:creationId xmlns:p14="http://schemas.microsoft.com/office/powerpoint/2010/main" val="500931380"/>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2516789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22133931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3257872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2898933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20761993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7325" y="309563"/>
            <a:ext cx="1966913" cy="52816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35000" y="309563"/>
            <a:ext cx="5749925" cy="52816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5"/>
          <p:cNvSpPr>
            <a:spLocks noGrp="1"/>
          </p:cNvSpPr>
          <p:nvPr userDrawn="1"/>
        </p:nvSpPr>
        <p:spPr>
          <a:xfrm>
            <a:off x="8113712" y="6237312"/>
            <a:ext cx="418728" cy="25457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C625BC-4B90-437A-8110-108614A67B2A}" type="slidenum">
              <a:rPr lang="en-GB" smtClean="0"/>
              <a:pPr/>
              <a:t>‹#›</a:t>
            </a:fld>
            <a:endParaRPr lang="en-GB" dirty="0"/>
          </a:p>
        </p:txBody>
      </p:sp>
    </p:spTree>
    <p:extLst>
      <p:ext uri="{BB962C8B-B14F-4D97-AF65-F5344CB8AC3E}">
        <p14:creationId xmlns:p14="http://schemas.microsoft.com/office/powerpoint/2010/main" val="390066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283390181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1876633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203645486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72372710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41831295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t>‹#›</a:t>
            </a:fld>
            <a:endParaRPr lang="en-US"/>
          </a:p>
        </p:txBody>
      </p:sp>
    </p:spTree>
    <p:extLst>
      <p:ext uri="{BB962C8B-B14F-4D97-AF65-F5344CB8AC3E}">
        <p14:creationId xmlns:p14="http://schemas.microsoft.com/office/powerpoint/2010/main" val="130550960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t>‹#›</a:t>
            </a:fld>
            <a:endParaRPr lang="en-US" dirty="0"/>
          </a:p>
        </p:txBody>
      </p:sp>
    </p:spTree>
    <p:extLst>
      <p:ext uri="{BB962C8B-B14F-4D97-AF65-F5344CB8AC3E}">
        <p14:creationId xmlns:p14="http://schemas.microsoft.com/office/powerpoint/2010/main" val="28348434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2.jpg"/><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9AF2F-52C6-9B46-B8B2-0579234AE62E}" type="slidenum">
              <a:rPr lang="en-US" smtClean="0"/>
              <a:t>‹#›</a:t>
            </a:fld>
            <a:endParaRPr lang="en-US"/>
          </a:p>
        </p:txBody>
      </p:sp>
      <p:pic>
        <p:nvPicPr>
          <p:cNvPr id="7" name="Picture 6" descr="wmo2016_powerpoint_standard_v2-2.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Tree>
    <p:extLst>
      <p:ext uri="{BB962C8B-B14F-4D97-AF65-F5344CB8AC3E}">
        <p14:creationId xmlns:p14="http://schemas.microsoft.com/office/powerpoint/2010/main" val="3053617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wip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pic>
        <p:nvPicPr>
          <p:cNvPr id="13" name="Shape 13" descr="wmo2016_powerpoint_standard_v2-2.jpg"/>
          <p:cNvPicPr preferRelativeResize="0"/>
          <p:nvPr/>
        </p:nvPicPr>
        <p:blipFill rotWithShape="1">
          <a:blip r:embed="rId6">
            <a:alphaModFix/>
          </a:blip>
          <a:srcRect/>
          <a:stretch/>
        </p:blipFill>
        <p:spPr>
          <a:xfrm>
            <a:off x="0" y="5151694"/>
            <a:ext cx="1988820" cy="1714500"/>
          </a:xfrm>
          <a:prstGeom prst="rect">
            <a:avLst/>
          </a:prstGeom>
          <a:noFill/>
          <a:ln>
            <a:noFill/>
          </a:ln>
        </p:spPr>
      </p:pic>
    </p:spTree>
    <p:extLst>
      <p:ext uri="{BB962C8B-B14F-4D97-AF65-F5344CB8AC3E}">
        <p14:creationId xmlns:p14="http://schemas.microsoft.com/office/powerpoint/2010/main" val="4200308639"/>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7" r:id="rId3"/>
    <p:sldLayoutId id="214748368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auto">
          <a:xfrm>
            <a:off x="0" y="1263650"/>
            <a:ext cx="136525" cy="432593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1" name="Rectangle 27"/>
          <p:cNvSpPr>
            <a:spLocks noChangeArrowheads="1"/>
          </p:cNvSpPr>
          <p:nvPr/>
        </p:nvSpPr>
        <p:spPr bwMode="auto">
          <a:xfrm>
            <a:off x="9007475" y="1263650"/>
            <a:ext cx="136525" cy="432593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2" name="Rectangle 28"/>
          <p:cNvSpPr>
            <a:spLocks noGrp="1" noChangeArrowheads="1"/>
          </p:cNvSpPr>
          <p:nvPr>
            <p:ph type="title"/>
          </p:nvPr>
        </p:nvSpPr>
        <p:spPr bwMode="auto">
          <a:xfrm>
            <a:off x="635000" y="309563"/>
            <a:ext cx="7869238"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t>Click to edit Master title style</a:t>
            </a:r>
            <a:endParaRPr lang="en-GB"/>
          </a:p>
        </p:txBody>
      </p:sp>
      <p:sp>
        <p:nvSpPr>
          <p:cNvPr id="1053" name="Rectangle 29"/>
          <p:cNvSpPr>
            <a:spLocks noGrp="1" noChangeArrowheads="1"/>
          </p:cNvSpPr>
          <p:nvPr>
            <p:ph type="body" idx="1"/>
          </p:nvPr>
        </p:nvSpPr>
        <p:spPr bwMode="auto">
          <a:xfrm>
            <a:off x="635000" y="1263650"/>
            <a:ext cx="7867650"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57" name="Line 33"/>
          <p:cNvSpPr>
            <a:spLocks noChangeShapeType="1"/>
          </p:cNvSpPr>
          <p:nvPr/>
        </p:nvSpPr>
        <p:spPr bwMode="auto">
          <a:xfrm>
            <a:off x="631825" y="777875"/>
            <a:ext cx="7875588" cy="158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58" name="Line 34"/>
          <p:cNvSpPr>
            <a:spLocks noChangeShapeType="1"/>
          </p:cNvSpPr>
          <p:nvPr/>
        </p:nvSpPr>
        <p:spPr bwMode="auto">
          <a:xfrm>
            <a:off x="631825" y="6078538"/>
            <a:ext cx="7875588" cy="158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9" name="Picture 42" descr="unfccc-letter-es-e-header"/>
          <p:cNvPicPr preferRelativeResize="0">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19125" y="6105525"/>
            <a:ext cx="64928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8120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rtl="0" eaLnBrk="1" fontAlgn="base" hangingPunct="1">
        <a:lnSpc>
          <a:spcPts val="1500"/>
        </a:lnSpc>
        <a:spcBef>
          <a:spcPct val="0"/>
        </a:spcBef>
        <a:spcAft>
          <a:spcPct val="0"/>
        </a:spcAft>
        <a:defRPr sz="1200">
          <a:solidFill>
            <a:schemeClr val="tx2"/>
          </a:solidFill>
          <a:latin typeface="+mj-lt"/>
          <a:ea typeface="+mj-ea"/>
          <a:cs typeface="+mj-cs"/>
        </a:defRPr>
      </a:lvl1pPr>
      <a:lvl2pPr algn="l" rtl="0" eaLnBrk="1" fontAlgn="base" hangingPunct="1">
        <a:lnSpc>
          <a:spcPts val="1500"/>
        </a:lnSpc>
        <a:spcBef>
          <a:spcPct val="0"/>
        </a:spcBef>
        <a:spcAft>
          <a:spcPct val="0"/>
        </a:spcAft>
        <a:defRPr sz="1200">
          <a:solidFill>
            <a:schemeClr val="tx2"/>
          </a:solidFill>
          <a:latin typeface="Arial" charset="0"/>
        </a:defRPr>
      </a:lvl2pPr>
      <a:lvl3pPr algn="l" rtl="0" eaLnBrk="1" fontAlgn="base" hangingPunct="1">
        <a:lnSpc>
          <a:spcPts val="1500"/>
        </a:lnSpc>
        <a:spcBef>
          <a:spcPct val="0"/>
        </a:spcBef>
        <a:spcAft>
          <a:spcPct val="0"/>
        </a:spcAft>
        <a:defRPr sz="1200">
          <a:solidFill>
            <a:schemeClr val="tx2"/>
          </a:solidFill>
          <a:latin typeface="Arial" charset="0"/>
        </a:defRPr>
      </a:lvl3pPr>
      <a:lvl4pPr algn="l" rtl="0" eaLnBrk="1" fontAlgn="base" hangingPunct="1">
        <a:lnSpc>
          <a:spcPts val="1500"/>
        </a:lnSpc>
        <a:spcBef>
          <a:spcPct val="0"/>
        </a:spcBef>
        <a:spcAft>
          <a:spcPct val="0"/>
        </a:spcAft>
        <a:defRPr sz="1200">
          <a:solidFill>
            <a:schemeClr val="tx2"/>
          </a:solidFill>
          <a:latin typeface="Arial" charset="0"/>
        </a:defRPr>
      </a:lvl4pPr>
      <a:lvl5pPr algn="l" rtl="0" eaLnBrk="1" fontAlgn="base" hangingPunct="1">
        <a:lnSpc>
          <a:spcPts val="1500"/>
        </a:lnSpc>
        <a:spcBef>
          <a:spcPct val="0"/>
        </a:spcBef>
        <a:spcAft>
          <a:spcPct val="0"/>
        </a:spcAft>
        <a:defRPr sz="1200">
          <a:solidFill>
            <a:schemeClr val="tx2"/>
          </a:solidFill>
          <a:latin typeface="Arial" charset="0"/>
        </a:defRPr>
      </a:lvl5pPr>
      <a:lvl6pPr marL="457200" algn="l" rtl="0" eaLnBrk="1" fontAlgn="base" hangingPunct="1">
        <a:lnSpc>
          <a:spcPts val="1500"/>
        </a:lnSpc>
        <a:spcBef>
          <a:spcPct val="0"/>
        </a:spcBef>
        <a:spcAft>
          <a:spcPct val="0"/>
        </a:spcAft>
        <a:defRPr sz="1200">
          <a:solidFill>
            <a:schemeClr val="tx2"/>
          </a:solidFill>
          <a:latin typeface="Arial" charset="0"/>
        </a:defRPr>
      </a:lvl6pPr>
      <a:lvl7pPr marL="914400" algn="l" rtl="0" eaLnBrk="1" fontAlgn="base" hangingPunct="1">
        <a:lnSpc>
          <a:spcPts val="1500"/>
        </a:lnSpc>
        <a:spcBef>
          <a:spcPct val="0"/>
        </a:spcBef>
        <a:spcAft>
          <a:spcPct val="0"/>
        </a:spcAft>
        <a:defRPr sz="1200">
          <a:solidFill>
            <a:schemeClr val="tx2"/>
          </a:solidFill>
          <a:latin typeface="Arial" charset="0"/>
        </a:defRPr>
      </a:lvl7pPr>
      <a:lvl8pPr marL="1371600" algn="l" rtl="0" eaLnBrk="1" fontAlgn="base" hangingPunct="1">
        <a:lnSpc>
          <a:spcPts val="1500"/>
        </a:lnSpc>
        <a:spcBef>
          <a:spcPct val="0"/>
        </a:spcBef>
        <a:spcAft>
          <a:spcPct val="0"/>
        </a:spcAft>
        <a:defRPr sz="1200">
          <a:solidFill>
            <a:schemeClr val="tx2"/>
          </a:solidFill>
          <a:latin typeface="Arial" charset="0"/>
        </a:defRPr>
      </a:lvl8pPr>
      <a:lvl9pPr marL="1828800" algn="l" rtl="0" eaLnBrk="1" fontAlgn="base" hangingPunct="1">
        <a:lnSpc>
          <a:spcPts val="1500"/>
        </a:lnSpc>
        <a:spcBef>
          <a:spcPct val="0"/>
        </a:spcBef>
        <a:spcAft>
          <a:spcPct val="0"/>
        </a:spcAft>
        <a:defRPr sz="1200">
          <a:solidFill>
            <a:schemeClr val="tx2"/>
          </a:solidFill>
          <a:latin typeface="Arial" charset="0"/>
        </a:defRPr>
      </a:lvl9pPr>
    </p:titleStyle>
    <p:bodyStyle>
      <a:lvl1pPr marL="269875" indent="-269875" algn="l" rtl="0" eaLnBrk="1" fontAlgn="base" hangingPunct="1">
        <a:lnSpc>
          <a:spcPts val="2400"/>
        </a:lnSpc>
        <a:spcBef>
          <a:spcPct val="0"/>
        </a:spcBef>
        <a:spcAft>
          <a:spcPct val="0"/>
        </a:spcAft>
        <a:buClr>
          <a:schemeClr val="tx1"/>
        </a:buClr>
        <a:buChar char="•"/>
        <a:defRPr sz="1500">
          <a:solidFill>
            <a:schemeClr val="tx1"/>
          </a:solidFill>
          <a:latin typeface="+mn-lt"/>
          <a:ea typeface="+mn-ea"/>
          <a:cs typeface="+mn-cs"/>
        </a:defRPr>
      </a:lvl1pPr>
      <a:lvl2pPr marL="628650" indent="-357188" algn="l" rtl="0" eaLnBrk="1" fontAlgn="base" hangingPunct="1">
        <a:lnSpc>
          <a:spcPts val="2400"/>
        </a:lnSpc>
        <a:spcBef>
          <a:spcPct val="0"/>
        </a:spcBef>
        <a:spcAft>
          <a:spcPct val="0"/>
        </a:spcAft>
        <a:buClr>
          <a:schemeClr val="tx1"/>
        </a:buClr>
        <a:buAutoNum type="alphaLcParenR"/>
        <a:defRPr sz="1500">
          <a:solidFill>
            <a:schemeClr val="tx1"/>
          </a:solidFill>
          <a:latin typeface="+mn-lt"/>
        </a:defRPr>
      </a:lvl2pPr>
      <a:lvl3pPr marL="900113" indent="-269875" algn="l" rtl="0" eaLnBrk="1" fontAlgn="base" hangingPunct="1">
        <a:lnSpc>
          <a:spcPts val="2400"/>
        </a:lnSpc>
        <a:spcBef>
          <a:spcPct val="0"/>
        </a:spcBef>
        <a:spcAft>
          <a:spcPct val="0"/>
        </a:spcAft>
        <a:buClr>
          <a:schemeClr val="tx1"/>
        </a:buClr>
        <a:buChar char="•"/>
        <a:defRPr sz="1500">
          <a:solidFill>
            <a:schemeClr val="tx1"/>
          </a:solidFill>
          <a:latin typeface="+mn-lt"/>
        </a:defRPr>
      </a:lvl3pPr>
      <a:lvl4pPr marL="1169988" indent="-268288" algn="l" rtl="0" eaLnBrk="1" fontAlgn="base" hangingPunct="1">
        <a:lnSpc>
          <a:spcPts val="2400"/>
        </a:lnSpc>
        <a:spcBef>
          <a:spcPct val="0"/>
        </a:spcBef>
        <a:spcAft>
          <a:spcPct val="0"/>
        </a:spcAft>
        <a:buClr>
          <a:schemeClr val="tx1"/>
        </a:buClr>
        <a:buChar char="•"/>
        <a:defRPr sz="1500">
          <a:solidFill>
            <a:schemeClr val="tx1"/>
          </a:solidFill>
          <a:latin typeface="+mn-lt"/>
        </a:defRPr>
      </a:lvl4pPr>
      <a:lvl5pPr marL="1438275" indent="-266700" algn="l" rtl="0" eaLnBrk="1" fontAlgn="base" hangingPunct="1">
        <a:lnSpc>
          <a:spcPts val="2400"/>
        </a:lnSpc>
        <a:spcBef>
          <a:spcPct val="0"/>
        </a:spcBef>
        <a:spcAft>
          <a:spcPct val="0"/>
        </a:spcAft>
        <a:buClr>
          <a:schemeClr val="tx1"/>
        </a:buClr>
        <a:buChar char="•"/>
        <a:defRPr sz="1500">
          <a:solidFill>
            <a:schemeClr val="tx1"/>
          </a:solidFill>
          <a:latin typeface="+mn-lt"/>
        </a:defRPr>
      </a:lvl5pPr>
      <a:lvl6pPr marL="1895475" indent="-266700" algn="l" rtl="0" eaLnBrk="1" fontAlgn="base" hangingPunct="1">
        <a:lnSpc>
          <a:spcPts val="2400"/>
        </a:lnSpc>
        <a:spcBef>
          <a:spcPct val="0"/>
        </a:spcBef>
        <a:spcAft>
          <a:spcPct val="0"/>
        </a:spcAft>
        <a:buClr>
          <a:schemeClr val="tx1"/>
        </a:buClr>
        <a:buChar char="•"/>
        <a:defRPr sz="1500">
          <a:solidFill>
            <a:schemeClr val="tx1"/>
          </a:solidFill>
          <a:latin typeface="+mn-lt"/>
        </a:defRPr>
      </a:lvl6pPr>
      <a:lvl7pPr marL="2352675" indent="-266700" algn="l" rtl="0" eaLnBrk="1" fontAlgn="base" hangingPunct="1">
        <a:lnSpc>
          <a:spcPts val="2400"/>
        </a:lnSpc>
        <a:spcBef>
          <a:spcPct val="0"/>
        </a:spcBef>
        <a:spcAft>
          <a:spcPct val="0"/>
        </a:spcAft>
        <a:buClr>
          <a:schemeClr val="tx1"/>
        </a:buClr>
        <a:buChar char="•"/>
        <a:defRPr sz="1500">
          <a:solidFill>
            <a:schemeClr val="tx1"/>
          </a:solidFill>
          <a:latin typeface="+mn-lt"/>
        </a:defRPr>
      </a:lvl7pPr>
      <a:lvl8pPr marL="2809875" indent="-266700" algn="l" rtl="0" eaLnBrk="1" fontAlgn="base" hangingPunct="1">
        <a:lnSpc>
          <a:spcPts val="2400"/>
        </a:lnSpc>
        <a:spcBef>
          <a:spcPct val="0"/>
        </a:spcBef>
        <a:spcAft>
          <a:spcPct val="0"/>
        </a:spcAft>
        <a:buClr>
          <a:schemeClr val="tx1"/>
        </a:buClr>
        <a:buChar char="•"/>
        <a:defRPr sz="1500">
          <a:solidFill>
            <a:schemeClr val="tx1"/>
          </a:solidFill>
          <a:latin typeface="+mn-lt"/>
        </a:defRPr>
      </a:lvl8pPr>
      <a:lvl9pPr marL="3267075" indent="-266700" algn="l" rtl="0" eaLnBrk="1" fontAlgn="base" hangingPunct="1">
        <a:lnSpc>
          <a:spcPts val="2400"/>
        </a:lnSpc>
        <a:spcBef>
          <a:spcPct val="0"/>
        </a:spcBef>
        <a:spcAft>
          <a:spcPct val="0"/>
        </a:spcAft>
        <a:buClr>
          <a:schemeClr val="tx1"/>
        </a:buClr>
        <a:buChar char="•"/>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mo2016_powerpoint_standard_v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718457" y="1237958"/>
            <a:ext cx="8229600" cy="3362178"/>
          </a:xfrm>
          <a:prstGeom prst="rect">
            <a:avLst/>
          </a:prstGeom>
        </p:spPr>
        <p:txBody>
          <a:bodyPr vert="horz" lIns="91440" tIns="45720" rIns="91440" bIns="45720" rtlCol="0" anchor="ctr">
            <a:normAutofit fontScale="4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en-US" sz="9600" dirty="0">
                <a:solidFill>
                  <a:srgbClr val="0070C0"/>
                </a:solidFill>
                <a:latin typeface="Arial Narrow" pitchFamily="34" charset="0"/>
              </a:rPr>
              <a:t> </a:t>
            </a:r>
            <a:r>
              <a:rPr lang="en-US" altLang="en-US" sz="9600" dirty="0" smtClean="0">
                <a:solidFill>
                  <a:srgbClr val="0070C0"/>
                </a:solidFill>
                <a:latin typeface="Arial Narrow" pitchFamily="34" charset="0"/>
              </a:rPr>
              <a:t>World Meteorological Congress Updates </a:t>
            </a:r>
            <a:r>
              <a:rPr lang="en-US" altLang="en-US" sz="9600" dirty="0">
                <a:solidFill>
                  <a:srgbClr val="0070C0"/>
                </a:solidFill>
                <a:latin typeface="Arial Narrow" pitchFamily="34" charset="0"/>
              </a:rPr>
              <a:t>from the WMO/GAW </a:t>
            </a:r>
            <a:r>
              <a:rPr lang="en-US" altLang="en-US" sz="9600" dirty="0" err="1">
                <a:solidFill>
                  <a:srgbClr val="0070C0"/>
                </a:solidFill>
                <a:latin typeface="Arial Narrow" pitchFamily="34" charset="0"/>
              </a:rPr>
              <a:t>Programme</a:t>
            </a:r>
            <a:endParaRPr lang="en-US" sz="4800" i="1" dirty="0">
              <a:solidFill>
                <a:srgbClr val="0070C0"/>
              </a:solidFill>
            </a:endParaRPr>
          </a:p>
          <a:p>
            <a:r>
              <a:rPr lang="en-US" sz="7400" i="1" dirty="0">
                <a:solidFill>
                  <a:srgbClr val="0070C0"/>
                </a:solidFill>
              </a:rPr>
              <a:t/>
            </a:r>
            <a:br>
              <a:rPr lang="en-US" sz="7400" i="1" dirty="0">
                <a:solidFill>
                  <a:srgbClr val="0070C0"/>
                </a:solidFill>
              </a:rPr>
            </a:br>
            <a:r>
              <a:rPr lang="en-US" sz="7400" dirty="0" err="1" smtClean="0">
                <a:solidFill>
                  <a:srgbClr val="0070C0"/>
                </a:solidFill>
              </a:rPr>
              <a:t>Stoyka</a:t>
            </a:r>
            <a:r>
              <a:rPr lang="en-US" sz="7400" dirty="0" smtClean="0">
                <a:solidFill>
                  <a:srgbClr val="0070C0"/>
                </a:solidFill>
              </a:rPr>
              <a:t> </a:t>
            </a:r>
            <a:r>
              <a:rPr lang="en-US" sz="7400" dirty="0" err="1" smtClean="0">
                <a:solidFill>
                  <a:srgbClr val="0070C0"/>
                </a:solidFill>
              </a:rPr>
              <a:t>Netcheva</a:t>
            </a:r>
            <a:endParaRPr lang="en-US" sz="7400" dirty="0">
              <a:solidFill>
                <a:srgbClr val="0070C0"/>
              </a:solidFill>
            </a:endParaRPr>
          </a:p>
          <a:p>
            <a:r>
              <a:rPr lang="en-US" sz="7400" dirty="0">
                <a:solidFill>
                  <a:srgbClr val="0070C0"/>
                </a:solidFill>
              </a:rPr>
              <a:t>WMO Research Department</a:t>
            </a:r>
          </a:p>
        </p:txBody>
      </p:sp>
      <p:pic>
        <p:nvPicPr>
          <p:cNvPr id="5" name="Picture 5" descr="gaw_logo_acronym_vertical-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8857" y="5140573"/>
            <a:ext cx="1219200" cy="1597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2606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979718" y="656864"/>
            <a:ext cx="1925971" cy="3845092"/>
            <a:chOff x="6950242" y="930261"/>
            <a:chExt cx="1925971" cy="3845092"/>
          </a:xfrm>
        </p:grpSpPr>
        <p:sp>
          <p:nvSpPr>
            <p:cNvPr id="4" name="Rectangle 3"/>
            <p:cNvSpPr/>
            <p:nvPr/>
          </p:nvSpPr>
          <p:spPr>
            <a:xfrm>
              <a:off x="7347997" y="1279185"/>
              <a:ext cx="1130461" cy="48848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World Ozone and Ultraviolet Radiation Data Centre</a:t>
              </a:r>
            </a:p>
            <a:p>
              <a:pPr algn="ctr"/>
              <a:r>
                <a:rPr lang="en-US" sz="800" dirty="0" smtClean="0">
                  <a:solidFill>
                    <a:schemeClr val="tx1"/>
                  </a:solidFill>
                </a:rPr>
                <a:t>(WOUDC)</a:t>
              </a:r>
              <a:endParaRPr lang="en-US" sz="800" dirty="0">
                <a:solidFill>
                  <a:schemeClr val="tx1"/>
                </a:solidFill>
              </a:endParaRPr>
            </a:p>
          </p:txBody>
        </p:sp>
        <p:sp>
          <p:nvSpPr>
            <p:cNvPr id="5" name="Rectangle 4"/>
            <p:cNvSpPr/>
            <p:nvPr/>
          </p:nvSpPr>
          <p:spPr>
            <a:xfrm>
              <a:off x="7340459" y="1885627"/>
              <a:ext cx="1145537" cy="44661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World Radiation Data Centre</a:t>
              </a:r>
            </a:p>
            <a:p>
              <a:pPr algn="ctr"/>
              <a:r>
                <a:rPr lang="en-US" sz="800" dirty="0" smtClean="0">
                  <a:solidFill>
                    <a:srgbClr val="000000"/>
                  </a:solidFill>
                </a:rPr>
                <a:t>(WRDC)</a:t>
              </a:r>
              <a:endParaRPr lang="en-US" sz="800" dirty="0">
                <a:solidFill>
                  <a:srgbClr val="000000"/>
                </a:solidFill>
              </a:endParaRPr>
            </a:p>
          </p:txBody>
        </p:sp>
        <p:sp>
          <p:nvSpPr>
            <p:cNvPr id="7" name="Rectangle 6"/>
            <p:cNvSpPr/>
            <p:nvPr/>
          </p:nvSpPr>
          <p:spPr>
            <a:xfrm>
              <a:off x="7340459" y="2450202"/>
              <a:ext cx="1145537" cy="44661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World Data Centre for Greenhouse Gases (WDCGG)</a:t>
              </a:r>
              <a:endParaRPr lang="en-US" sz="800" dirty="0">
                <a:solidFill>
                  <a:srgbClr val="000000"/>
                </a:solidFill>
              </a:endParaRPr>
            </a:p>
          </p:txBody>
        </p:sp>
        <p:sp>
          <p:nvSpPr>
            <p:cNvPr id="8" name="Rectangle 7"/>
            <p:cNvSpPr/>
            <p:nvPr/>
          </p:nvSpPr>
          <p:spPr>
            <a:xfrm>
              <a:off x="7340459" y="3014777"/>
              <a:ext cx="1145537" cy="44661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World Data Centre for Aerosols (WDCA)</a:t>
              </a:r>
              <a:endParaRPr lang="en-US" sz="800" dirty="0">
                <a:solidFill>
                  <a:srgbClr val="000000"/>
                </a:solidFill>
              </a:endParaRPr>
            </a:p>
          </p:txBody>
        </p:sp>
        <p:sp>
          <p:nvSpPr>
            <p:cNvPr id="9" name="Rectangle 8"/>
            <p:cNvSpPr/>
            <p:nvPr/>
          </p:nvSpPr>
          <p:spPr>
            <a:xfrm>
              <a:off x="7340459" y="3579352"/>
              <a:ext cx="1145537" cy="44661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World Data Centre for Precipitation chemistry (WDCPC)</a:t>
              </a:r>
              <a:endParaRPr lang="en-US" sz="800" dirty="0">
                <a:solidFill>
                  <a:srgbClr val="000000"/>
                </a:solidFill>
              </a:endParaRPr>
            </a:p>
          </p:txBody>
        </p:sp>
        <p:sp>
          <p:nvSpPr>
            <p:cNvPr id="10" name="Rectangle 9"/>
            <p:cNvSpPr/>
            <p:nvPr/>
          </p:nvSpPr>
          <p:spPr>
            <a:xfrm>
              <a:off x="7340459" y="4143926"/>
              <a:ext cx="1145537" cy="51279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World Data Center for Remote Sensing of the Atmosphere</a:t>
              </a:r>
            </a:p>
            <a:p>
              <a:pPr algn="ctr"/>
              <a:r>
                <a:rPr lang="en-US" sz="800" dirty="0" smtClean="0">
                  <a:solidFill>
                    <a:srgbClr val="000000"/>
                  </a:solidFill>
                </a:rPr>
                <a:t>(WDC-RSAT) </a:t>
              </a:r>
              <a:endParaRPr lang="en-US" sz="800" dirty="0">
                <a:solidFill>
                  <a:srgbClr val="000000"/>
                </a:solidFill>
              </a:endParaRPr>
            </a:p>
          </p:txBody>
        </p:sp>
        <p:sp>
          <p:nvSpPr>
            <p:cNvPr id="11" name="Rectangle 10"/>
            <p:cNvSpPr/>
            <p:nvPr/>
          </p:nvSpPr>
          <p:spPr>
            <a:xfrm>
              <a:off x="6950242" y="930261"/>
              <a:ext cx="1925971" cy="384509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7042436" y="930261"/>
              <a:ext cx="1741583" cy="338554"/>
            </a:xfrm>
            <a:prstGeom prst="rect">
              <a:avLst/>
            </a:prstGeom>
            <a:noFill/>
          </p:spPr>
          <p:txBody>
            <a:bodyPr wrap="none" rtlCol="0">
              <a:spAutoFit/>
            </a:bodyPr>
            <a:lstStyle/>
            <a:p>
              <a:r>
                <a:rPr lang="en-US" sz="1600" dirty="0" smtClean="0"/>
                <a:t>GAW Data Centers</a:t>
              </a:r>
              <a:endParaRPr lang="en-US" sz="1600" dirty="0"/>
            </a:p>
          </p:txBody>
        </p:sp>
      </p:grpSp>
      <p:grpSp>
        <p:nvGrpSpPr>
          <p:cNvPr id="26" name="Group 25"/>
          <p:cNvGrpSpPr/>
          <p:nvPr/>
        </p:nvGrpSpPr>
        <p:grpSpPr>
          <a:xfrm>
            <a:off x="543177" y="2034015"/>
            <a:ext cx="2094566" cy="2062291"/>
            <a:chOff x="543177" y="2034015"/>
            <a:chExt cx="2094566" cy="2062291"/>
          </a:xfrm>
        </p:grpSpPr>
        <p:sp>
          <p:nvSpPr>
            <p:cNvPr id="13" name="Rectangle 12"/>
            <p:cNvSpPr/>
            <p:nvPr/>
          </p:nvSpPr>
          <p:spPr>
            <a:xfrm>
              <a:off x="543177" y="2034015"/>
              <a:ext cx="2094566" cy="206229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35371" y="2050434"/>
              <a:ext cx="1998364" cy="1938993"/>
            </a:xfrm>
            <a:prstGeom prst="rect">
              <a:avLst/>
            </a:prstGeom>
            <a:noFill/>
          </p:spPr>
          <p:txBody>
            <a:bodyPr wrap="none" rtlCol="0">
              <a:spAutoFit/>
            </a:bodyPr>
            <a:lstStyle/>
            <a:p>
              <a:r>
                <a:rPr lang="en-US" sz="1600" dirty="0" smtClean="0"/>
                <a:t>Networks formally</a:t>
              </a:r>
            </a:p>
            <a:p>
              <a:r>
                <a:rPr lang="en-US" sz="1600" dirty="0" smtClean="0"/>
                <a:t>contributing to GAW</a:t>
              </a:r>
            </a:p>
            <a:p>
              <a:r>
                <a:rPr lang="en-US" sz="1600" dirty="0"/>
                <a:t>(</a:t>
              </a:r>
              <a:r>
                <a:rPr lang="en-US" sz="1600" dirty="0" smtClean="0"/>
                <a:t>Letter of Agreement)</a:t>
              </a:r>
              <a:endParaRPr lang="en-US" sz="1600" dirty="0"/>
            </a:p>
            <a:p>
              <a:pPr marL="285750" indent="-285750">
                <a:buFont typeface="Arial"/>
                <a:buChar char="•"/>
              </a:pPr>
              <a:r>
                <a:rPr lang="en-US" sz="900" dirty="0" smtClean="0"/>
                <a:t>TCCON</a:t>
              </a:r>
            </a:p>
            <a:p>
              <a:pPr marL="285750" indent="-285750">
                <a:buFont typeface="Arial"/>
                <a:buChar char="•"/>
              </a:pPr>
              <a:r>
                <a:rPr lang="en-US" sz="900" dirty="0" smtClean="0"/>
                <a:t>EARLINET</a:t>
              </a:r>
            </a:p>
            <a:p>
              <a:pPr marL="285750" indent="-285750">
                <a:buFont typeface="Arial"/>
                <a:buChar char="•"/>
              </a:pPr>
              <a:r>
                <a:rPr lang="en-US" sz="900" dirty="0" smtClean="0"/>
                <a:t>IMPROVE</a:t>
              </a:r>
            </a:p>
            <a:p>
              <a:pPr marL="285750" indent="-285750">
                <a:buFont typeface="Arial"/>
                <a:buChar char="•"/>
              </a:pPr>
              <a:r>
                <a:rPr lang="en-US" sz="900" dirty="0" smtClean="0"/>
                <a:t>AD-Net</a:t>
              </a:r>
            </a:p>
            <a:p>
              <a:pPr marL="285750" indent="-285750">
                <a:buFont typeface="Arial"/>
                <a:buChar char="•"/>
              </a:pPr>
              <a:r>
                <a:rPr lang="en-US" sz="900" dirty="0" smtClean="0"/>
                <a:t>ALINE</a:t>
              </a:r>
            </a:p>
            <a:p>
              <a:pPr marL="285750" indent="-285750">
                <a:buFont typeface="Arial"/>
                <a:buChar char="•"/>
              </a:pPr>
              <a:r>
                <a:rPr lang="en-US" sz="900" dirty="0" smtClean="0"/>
                <a:t>NADP</a:t>
              </a:r>
            </a:p>
            <a:p>
              <a:pPr marL="285750" indent="-285750">
                <a:buFont typeface="Arial"/>
                <a:buChar char="•"/>
              </a:pPr>
              <a:r>
                <a:rPr lang="en-US" sz="900" dirty="0" smtClean="0"/>
                <a:t>IDAF (</a:t>
              </a:r>
              <a:r>
                <a:rPr lang="en-US" sz="900" u="sng" dirty="0" smtClean="0"/>
                <a:t>I</a:t>
              </a:r>
              <a:r>
                <a:rPr lang="en-US" sz="900" dirty="0" smtClean="0"/>
                <a:t>GAC/DEBITS AFRICA)</a:t>
              </a:r>
            </a:p>
            <a:p>
              <a:pPr marL="285750" indent="-285750">
                <a:buFont typeface="Arial"/>
                <a:buChar char="•"/>
              </a:pPr>
              <a:r>
                <a:rPr lang="en-US" sz="900" dirty="0" smtClean="0"/>
                <a:t>MPLNET</a:t>
              </a:r>
              <a:endParaRPr lang="en-US" sz="900" dirty="0"/>
            </a:p>
          </p:txBody>
        </p:sp>
      </p:grpSp>
      <p:grpSp>
        <p:nvGrpSpPr>
          <p:cNvPr id="27" name="Group 26"/>
          <p:cNvGrpSpPr/>
          <p:nvPr/>
        </p:nvGrpSpPr>
        <p:grpSpPr>
          <a:xfrm>
            <a:off x="543177" y="638634"/>
            <a:ext cx="1412467" cy="817150"/>
            <a:chOff x="543177" y="638634"/>
            <a:chExt cx="1412467" cy="817150"/>
          </a:xfrm>
        </p:grpSpPr>
        <p:sp>
          <p:nvSpPr>
            <p:cNvPr id="15" name="Rectangle 14"/>
            <p:cNvSpPr/>
            <p:nvPr/>
          </p:nvSpPr>
          <p:spPr>
            <a:xfrm>
              <a:off x="543177" y="638634"/>
              <a:ext cx="1412467" cy="8171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36052" y="727354"/>
              <a:ext cx="1319592" cy="615553"/>
            </a:xfrm>
            <a:prstGeom prst="rect">
              <a:avLst/>
            </a:prstGeom>
            <a:noFill/>
          </p:spPr>
          <p:txBody>
            <a:bodyPr wrap="none" rtlCol="0">
              <a:spAutoFit/>
            </a:bodyPr>
            <a:lstStyle/>
            <a:p>
              <a:r>
                <a:rPr lang="en-US" sz="1600" dirty="0" smtClean="0"/>
                <a:t>GAW stations</a:t>
              </a:r>
              <a:endParaRPr lang="en-US" sz="1600" dirty="0"/>
            </a:p>
            <a:p>
              <a:pPr marL="285750" indent="-285750">
                <a:buFont typeface="Arial"/>
                <a:buChar char="•"/>
              </a:pPr>
              <a:r>
                <a:rPr lang="en-US" sz="900" dirty="0" smtClean="0"/>
                <a:t>Global</a:t>
              </a:r>
            </a:p>
            <a:p>
              <a:pPr marL="285750" indent="-285750">
                <a:buFont typeface="Arial"/>
                <a:buChar char="•"/>
              </a:pPr>
              <a:r>
                <a:rPr lang="en-US" sz="900" dirty="0" smtClean="0"/>
                <a:t>Regional</a:t>
              </a:r>
              <a:endParaRPr lang="en-US" sz="900" dirty="0"/>
            </a:p>
          </p:txBody>
        </p:sp>
      </p:grpSp>
      <p:grpSp>
        <p:nvGrpSpPr>
          <p:cNvPr id="24" name="Group 23"/>
          <p:cNvGrpSpPr/>
          <p:nvPr/>
        </p:nvGrpSpPr>
        <p:grpSpPr>
          <a:xfrm>
            <a:off x="3508415" y="1975833"/>
            <a:ext cx="1689856" cy="832780"/>
            <a:chOff x="3299070" y="2338708"/>
            <a:chExt cx="1689856" cy="832780"/>
          </a:xfrm>
        </p:grpSpPr>
        <p:sp>
          <p:nvSpPr>
            <p:cNvPr id="18" name="Rectangle 17"/>
            <p:cNvSpPr/>
            <p:nvPr/>
          </p:nvSpPr>
          <p:spPr>
            <a:xfrm>
              <a:off x="3303809" y="2338708"/>
              <a:ext cx="1685117" cy="8171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299070" y="2448213"/>
              <a:ext cx="1684476" cy="723275"/>
            </a:xfrm>
            <a:prstGeom prst="rect">
              <a:avLst/>
            </a:prstGeom>
            <a:noFill/>
          </p:spPr>
          <p:txBody>
            <a:bodyPr wrap="none" rtlCol="0">
              <a:spAutoFit/>
            </a:bodyPr>
            <a:lstStyle/>
            <a:p>
              <a:pPr algn="ctr"/>
              <a:r>
                <a:rPr lang="en-US" sz="1600" dirty="0" smtClean="0"/>
                <a:t>GAW</a:t>
              </a:r>
            </a:p>
            <a:p>
              <a:r>
                <a:rPr lang="en-US" sz="1600" dirty="0" smtClean="0"/>
                <a:t>Quality Assurance</a:t>
              </a:r>
            </a:p>
            <a:p>
              <a:endParaRPr lang="en-US" sz="900" dirty="0"/>
            </a:p>
          </p:txBody>
        </p:sp>
      </p:grpSp>
      <p:grpSp>
        <p:nvGrpSpPr>
          <p:cNvPr id="33" name="Group 32"/>
          <p:cNvGrpSpPr/>
          <p:nvPr/>
        </p:nvGrpSpPr>
        <p:grpSpPr>
          <a:xfrm>
            <a:off x="4963056" y="5777014"/>
            <a:ext cx="3200316" cy="817150"/>
            <a:chOff x="3661292" y="5541290"/>
            <a:chExt cx="3200316" cy="817150"/>
          </a:xfrm>
        </p:grpSpPr>
        <p:sp>
          <p:nvSpPr>
            <p:cNvPr id="20" name="Rectangle 19"/>
            <p:cNvSpPr/>
            <p:nvPr/>
          </p:nvSpPr>
          <p:spPr>
            <a:xfrm>
              <a:off x="3661292" y="5541290"/>
              <a:ext cx="3200316" cy="8171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738052" y="5678684"/>
              <a:ext cx="3044824" cy="584776"/>
            </a:xfrm>
            <a:prstGeom prst="rect">
              <a:avLst/>
            </a:prstGeom>
            <a:noFill/>
          </p:spPr>
          <p:txBody>
            <a:bodyPr wrap="none" rtlCol="0">
              <a:spAutoFit/>
            </a:bodyPr>
            <a:lstStyle/>
            <a:p>
              <a:r>
                <a:rPr lang="en-US" sz="1600" dirty="0" smtClean="0"/>
                <a:t>GAW Station Information System</a:t>
              </a:r>
            </a:p>
            <a:p>
              <a:r>
                <a:rPr lang="en-US" sz="1600" dirty="0" smtClean="0"/>
                <a:t>(Metadata based search interface)</a:t>
              </a:r>
              <a:endParaRPr lang="en-US" sz="900" dirty="0"/>
            </a:p>
          </p:txBody>
        </p:sp>
      </p:grpSp>
      <p:grpSp>
        <p:nvGrpSpPr>
          <p:cNvPr id="25" name="Group 24"/>
          <p:cNvGrpSpPr/>
          <p:nvPr/>
        </p:nvGrpSpPr>
        <p:grpSpPr>
          <a:xfrm>
            <a:off x="345629" y="5193463"/>
            <a:ext cx="2606424" cy="695654"/>
            <a:chOff x="450302" y="4154129"/>
            <a:chExt cx="2606424" cy="695654"/>
          </a:xfrm>
        </p:grpSpPr>
        <p:sp>
          <p:nvSpPr>
            <p:cNvPr id="22" name="Rectangle 21"/>
            <p:cNvSpPr/>
            <p:nvPr/>
          </p:nvSpPr>
          <p:spPr>
            <a:xfrm>
              <a:off x="450302" y="4154129"/>
              <a:ext cx="2606424" cy="69565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42496" y="4205628"/>
              <a:ext cx="2514230" cy="584776"/>
            </a:xfrm>
            <a:prstGeom prst="rect">
              <a:avLst/>
            </a:prstGeom>
            <a:noFill/>
          </p:spPr>
          <p:txBody>
            <a:bodyPr wrap="none" rtlCol="0">
              <a:spAutoFit/>
            </a:bodyPr>
            <a:lstStyle/>
            <a:p>
              <a:r>
                <a:rPr lang="en-US" sz="1600" dirty="0" smtClean="0"/>
                <a:t>Networks, Data Centers,</a:t>
              </a:r>
            </a:p>
            <a:p>
              <a:r>
                <a:rPr lang="en-US" sz="1600" dirty="0" smtClean="0"/>
                <a:t>etc., sharing data with GAW</a:t>
              </a:r>
              <a:endParaRPr lang="en-US" sz="1600" dirty="0"/>
            </a:p>
          </p:txBody>
        </p:sp>
      </p:grpSp>
      <p:sp>
        <p:nvSpPr>
          <p:cNvPr id="28" name="Freeform 27"/>
          <p:cNvSpPr/>
          <p:nvPr/>
        </p:nvSpPr>
        <p:spPr>
          <a:xfrm>
            <a:off x="2002731" y="854349"/>
            <a:ext cx="2323725" cy="1022834"/>
          </a:xfrm>
          <a:custGeom>
            <a:avLst/>
            <a:gdLst>
              <a:gd name="connsiteX0" fmla="*/ 0 w 2323725"/>
              <a:gd name="connsiteY0" fmla="*/ 94710 h 1022834"/>
              <a:gd name="connsiteX1" fmla="*/ 1821298 w 2323725"/>
              <a:gd name="connsiteY1" fmla="*/ 87732 h 1022834"/>
              <a:gd name="connsiteX2" fmla="*/ 2323725 w 2323725"/>
              <a:gd name="connsiteY2" fmla="*/ 1022834 h 1022834"/>
            </a:gdLst>
            <a:ahLst/>
            <a:cxnLst>
              <a:cxn ang="0">
                <a:pos x="connsiteX0" y="connsiteY0"/>
              </a:cxn>
              <a:cxn ang="0">
                <a:pos x="connsiteX1" y="connsiteY1"/>
              </a:cxn>
              <a:cxn ang="0">
                <a:pos x="connsiteX2" y="connsiteY2"/>
              </a:cxn>
            </a:cxnLst>
            <a:rect l="l" t="t" r="r" b="b"/>
            <a:pathLst>
              <a:path w="2323725" h="1022834">
                <a:moveTo>
                  <a:pt x="0" y="94710"/>
                </a:moveTo>
                <a:cubicBezTo>
                  <a:pt x="717005" y="13877"/>
                  <a:pt x="1434011" y="-66955"/>
                  <a:pt x="1821298" y="87732"/>
                </a:cubicBezTo>
                <a:cubicBezTo>
                  <a:pt x="2208585" y="242419"/>
                  <a:pt x="2323725" y="1022834"/>
                  <a:pt x="2323725" y="1022834"/>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2728459" y="2889048"/>
            <a:ext cx="1758495" cy="698392"/>
          </a:xfrm>
          <a:custGeom>
            <a:avLst/>
            <a:gdLst>
              <a:gd name="connsiteX0" fmla="*/ 0 w 1758495"/>
              <a:gd name="connsiteY0" fmla="*/ 579205 h 698392"/>
              <a:gd name="connsiteX1" fmla="*/ 1304915 w 1758495"/>
              <a:gd name="connsiteY1" fmla="*/ 655968 h 698392"/>
              <a:gd name="connsiteX2" fmla="*/ 1758495 w 1758495"/>
              <a:gd name="connsiteY2" fmla="*/ 0 h 698392"/>
            </a:gdLst>
            <a:ahLst/>
            <a:cxnLst>
              <a:cxn ang="0">
                <a:pos x="connsiteX0" y="connsiteY0"/>
              </a:cxn>
              <a:cxn ang="0">
                <a:pos x="connsiteX1" y="connsiteY1"/>
              </a:cxn>
              <a:cxn ang="0">
                <a:pos x="connsiteX2" y="connsiteY2"/>
              </a:cxn>
            </a:cxnLst>
            <a:rect l="l" t="t" r="r" b="b"/>
            <a:pathLst>
              <a:path w="1758495" h="698392">
                <a:moveTo>
                  <a:pt x="0" y="579205"/>
                </a:moveTo>
                <a:cubicBezTo>
                  <a:pt x="505916" y="665853"/>
                  <a:pt x="1011833" y="752502"/>
                  <a:pt x="1304915" y="655968"/>
                </a:cubicBezTo>
                <a:cubicBezTo>
                  <a:pt x="1597998" y="559434"/>
                  <a:pt x="1646844" y="53501"/>
                  <a:pt x="1758495" y="0"/>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a:off x="5338289" y="2372648"/>
            <a:ext cx="5722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Freeform 33"/>
          <p:cNvSpPr/>
          <p:nvPr/>
        </p:nvSpPr>
        <p:spPr>
          <a:xfrm>
            <a:off x="3007585" y="5079414"/>
            <a:ext cx="2554005" cy="658229"/>
          </a:xfrm>
          <a:custGeom>
            <a:avLst/>
            <a:gdLst>
              <a:gd name="connsiteX0" fmla="*/ 0 w 2554005"/>
              <a:gd name="connsiteY0" fmla="*/ 335807 h 658229"/>
              <a:gd name="connsiteX1" fmla="*/ 1702670 w 2554005"/>
              <a:gd name="connsiteY1" fmla="*/ 7823 h 658229"/>
              <a:gd name="connsiteX2" fmla="*/ 2554005 w 2554005"/>
              <a:gd name="connsiteY2" fmla="*/ 628898 h 658229"/>
            </a:gdLst>
            <a:ahLst/>
            <a:cxnLst>
              <a:cxn ang="0">
                <a:pos x="connsiteX0" y="connsiteY0"/>
              </a:cxn>
              <a:cxn ang="0">
                <a:pos x="connsiteX1" y="connsiteY1"/>
              </a:cxn>
              <a:cxn ang="0">
                <a:pos x="connsiteX2" y="connsiteY2"/>
              </a:cxn>
            </a:cxnLst>
            <a:rect l="l" t="t" r="r" b="b"/>
            <a:pathLst>
              <a:path w="2554005" h="658229">
                <a:moveTo>
                  <a:pt x="0" y="335807"/>
                </a:moveTo>
                <a:cubicBezTo>
                  <a:pt x="638501" y="147391"/>
                  <a:pt x="1277003" y="-41025"/>
                  <a:pt x="1702670" y="7823"/>
                </a:cubicBezTo>
                <a:cubicBezTo>
                  <a:pt x="2128337" y="56671"/>
                  <a:pt x="2398160" y="814988"/>
                  <a:pt x="2554005" y="628898"/>
                </a:cubicBezTo>
              </a:path>
            </a:pathLst>
          </a:cu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 name="Straight Arrow Connector 35"/>
          <p:cNvCxnSpPr/>
          <p:nvPr/>
        </p:nvCxnSpPr>
        <p:spPr>
          <a:xfrm flipH="1">
            <a:off x="6489684" y="4605730"/>
            <a:ext cx="509406" cy="10621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298467" y="656864"/>
            <a:ext cx="429374" cy="246221"/>
          </a:xfrm>
          <a:prstGeom prst="rect">
            <a:avLst/>
          </a:prstGeom>
          <a:noFill/>
        </p:spPr>
        <p:txBody>
          <a:bodyPr wrap="none" rtlCol="0">
            <a:spAutoFit/>
          </a:bodyPr>
          <a:lstStyle/>
          <a:p>
            <a:r>
              <a:rPr lang="en-US" sz="1000" dirty="0" smtClean="0"/>
              <a:t>Data</a:t>
            </a:r>
            <a:endParaRPr lang="en-US" sz="1000" dirty="0"/>
          </a:p>
        </p:txBody>
      </p:sp>
      <p:sp>
        <p:nvSpPr>
          <p:cNvPr id="39" name="TextBox 38"/>
          <p:cNvSpPr txBox="1"/>
          <p:nvPr/>
        </p:nvSpPr>
        <p:spPr>
          <a:xfrm>
            <a:off x="3432078" y="3283043"/>
            <a:ext cx="694421" cy="246221"/>
          </a:xfrm>
          <a:prstGeom prst="rect">
            <a:avLst/>
          </a:prstGeom>
          <a:noFill/>
        </p:spPr>
        <p:txBody>
          <a:bodyPr wrap="none" rtlCol="0">
            <a:spAutoFit/>
          </a:bodyPr>
          <a:lstStyle/>
          <a:p>
            <a:r>
              <a:rPr lang="en-US" sz="1000" dirty="0" smtClean="0"/>
              <a:t>Metadata</a:t>
            </a:r>
            <a:endParaRPr lang="en-US" sz="1000" dirty="0"/>
          </a:p>
        </p:txBody>
      </p:sp>
      <p:sp>
        <p:nvSpPr>
          <p:cNvPr id="40" name="TextBox 39"/>
          <p:cNvSpPr txBox="1"/>
          <p:nvPr/>
        </p:nvSpPr>
        <p:spPr>
          <a:xfrm>
            <a:off x="5447738" y="2139187"/>
            <a:ext cx="429374" cy="246221"/>
          </a:xfrm>
          <a:prstGeom prst="rect">
            <a:avLst/>
          </a:prstGeom>
          <a:noFill/>
        </p:spPr>
        <p:txBody>
          <a:bodyPr wrap="none" rtlCol="0">
            <a:spAutoFit/>
          </a:bodyPr>
          <a:lstStyle/>
          <a:p>
            <a:r>
              <a:rPr lang="en-US" sz="1000" dirty="0" smtClean="0"/>
              <a:t>Data</a:t>
            </a:r>
            <a:endParaRPr lang="en-US" sz="1000" dirty="0"/>
          </a:p>
        </p:txBody>
      </p:sp>
      <p:sp>
        <p:nvSpPr>
          <p:cNvPr id="41" name="TextBox 40"/>
          <p:cNvSpPr txBox="1"/>
          <p:nvPr/>
        </p:nvSpPr>
        <p:spPr>
          <a:xfrm>
            <a:off x="4197529" y="4872241"/>
            <a:ext cx="695686" cy="246221"/>
          </a:xfrm>
          <a:prstGeom prst="rect">
            <a:avLst/>
          </a:prstGeom>
          <a:noFill/>
        </p:spPr>
        <p:txBody>
          <a:bodyPr wrap="none" rtlCol="0">
            <a:spAutoFit/>
          </a:bodyPr>
          <a:lstStyle/>
          <a:p>
            <a:r>
              <a:rPr lang="en-US" sz="1000" dirty="0" smtClean="0"/>
              <a:t>Metadata</a:t>
            </a:r>
            <a:endParaRPr lang="en-US" sz="1000" dirty="0"/>
          </a:p>
        </p:txBody>
      </p:sp>
      <p:sp>
        <p:nvSpPr>
          <p:cNvPr id="42" name="TextBox 41"/>
          <p:cNvSpPr txBox="1"/>
          <p:nvPr/>
        </p:nvSpPr>
        <p:spPr>
          <a:xfrm>
            <a:off x="6784403" y="4875630"/>
            <a:ext cx="695686" cy="246221"/>
          </a:xfrm>
          <a:prstGeom prst="rect">
            <a:avLst/>
          </a:prstGeom>
          <a:noFill/>
        </p:spPr>
        <p:txBody>
          <a:bodyPr wrap="none" rtlCol="0">
            <a:spAutoFit/>
          </a:bodyPr>
          <a:lstStyle/>
          <a:p>
            <a:r>
              <a:rPr lang="en-US" sz="1000" dirty="0" smtClean="0"/>
              <a:t>Metadata</a:t>
            </a:r>
            <a:endParaRPr lang="en-US" sz="1000" dirty="0"/>
          </a:p>
        </p:txBody>
      </p:sp>
      <p:sp>
        <p:nvSpPr>
          <p:cNvPr id="3" name="Arc 2"/>
          <p:cNvSpPr/>
          <p:nvPr/>
        </p:nvSpPr>
        <p:spPr>
          <a:xfrm>
            <a:off x="4628810" y="2881755"/>
            <a:ext cx="1171664" cy="4473413"/>
          </a:xfrm>
          <a:prstGeom prst="arc">
            <a:avLst>
              <a:gd name="adj1" fmla="val 16200000"/>
              <a:gd name="adj2" fmla="val 2702478"/>
            </a:avLst>
          </a:prstGeom>
          <a:ln>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5039816" y="4144607"/>
            <a:ext cx="694421" cy="246221"/>
          </a:xfrm>
          <a:prstGeom prst="rect">
            <a:avLst/>
          </a:prstGeom>
          <a:noFill/>
        </p:spPr>
        <p:txBody>
          <a:bodyPr wrap="none" rtlCol="0">
            <a:spAutoFit/>
          </a:bodyPr>
          <a:lstStyle/>
          <a:p>
            <a:r>
              <a:rPr lang="en-US" sz="1000" dirty="0" smtClean="0"/>
              <a:t>Metadata</a:t>
            </a:r>
            <a:endParaRPr lang="en-US" sz="1000" dirty="0"/>
          </a:p>
        </p:txBody>
      </p:sp>
    </p:spTree>
    <p:extLst>
      <p:ext uri="{BB962C8B-B14F-4D97-AF65-F5344CB8AC3E}">
        <p14:creationId xmlns:p14="http://schemas.microsoft.com/office/powerpoint/2010/main" val="202813101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dirty="0">
                <a:solidFill>
                  <a:schemeClr val="bg2">
                    <a:lumMod val="60000"/>
                    <a:lumOff val="40000"/>
                  </a:schemeClr>
                </a:solidFill>
              </a:rPr>
              <a:t>Key </a:t>
            </a:r>
            <a:r>
              <a:rPr lang="en-US" dirty="0" smtClean="0">
                <a:solidFill>
                  <a:schemeClr val="bg2">
                    <a:lumMod val="60000"/>
                    <a:lumOff val="40000"/>
                  </a:schemeClr>
                </a:solidFill>
              </a:rPr>
              <a:t>priorities</a:t>
            </a:r>
            <a:endParaRPr lang="en-US" dirty="0"/>
          </a:p>
        </p:txBody>
      </p:sp>
      <p:sp>
        <p:nvSpPr>
          <p:cNvPr id="3" name="Content Placeholder 2"/>
          <p:cNvSpPr>
            <a:spLocks noGrp="1"/>
          </p:cNvSpPr>
          <p:nvPr>
            <p:ph type="body" idx="1"/>
          </p:nvPr>
        </p:nvSpPr>
        <p:spPr>
          <a:xfrm>
            <a:off x="457200" y="1329070"/>
            <a:ext cx="8229600" cy="4797093"/>
          </a:xfrm>
        </p:spPr>
        <p:txBody>
          <a:bodyPr>
            <a:normAutofit fontScale="85000" lnSpcReduction="10000"/>
          </a:bodyPr>
          <a:lstStyle/>
          <a:p>
            <a:pPr marL="0" indent="0">
              <a:buNone/>
            </a:pPr>
            <a:endParaRPr lang="en-US" b="1" dirty="0" smtClean="0"/>
          </a:p>
          <a:p>
            <a:r>
              <a:rPr lang="en-US" sz="4100" dirty="0" smtClean="0"/>
              <a:t>Establish interoperability between data </a:t>
            </a:r>
            <a:r>
              <a:rPr lang="en-US" sz="4100" dirty="0" err="1" smtClean="0"/>
              <a:t>centres</a:t>
            </a:r>
            <a:r>
              <a:rPr lang="en-US" sz="4100" dirty="0" smtClean="0"/>
              <a:t> and GAWSIS (WDCs, contributing data </a:t>
            </a:r>
            <a:r>
              <a:rPr lang="en-US" sz="4100" dirty="0" err="1" smtClean="0"/>
              <a:t>centres</a:t>
            </a:r>
            <a:r>
              <a:rPr lang="en-US" sz="4100" dirty="0" smtClean="0"/>
              <a:t>)</a:t>
            </a:r>
          </a:p>
          <a:p>
            <a:pPr lvl="1"/>
            <a:r>
              <a:rPr lang="en-US" sz="4100" dirty="0" smtClean="0"/>
              <a:t>Metadata</a:t>
            </a:r>
          </a:p>
          <a:p>
            <a:pPr lvl="1"/>
            <a:r>
              <a:rPr lang="en-US" sz="4100" dirty="0" smtClean="0"/>
              <a:t>Data</a:t>
            </a:r>
          </a:p>
          <a:p>
            <a:r>
              <a:rPr lang="en-US" sz="4100" dirty="0" smtClean="0"/>
              <a:t>Expand the federated system to address needs of user communities for improved support of </a:t>
            </a:r>
            <a:r>
              <a:rPr lang="en-US" sz="4100" dirty="0" smtClean="0"/>
              <a:t>applications/services</a:t>
            </a:r>
            <a:endParaRPr lang="en-US" sz="4100" dirty="0" smtClean="0"/>
          </a:p>
        </p:txBody>
      </p:sp>
    </p:spTree>
    <p:extLst>
      <p:ext uri="{BB962C8B-B14F-4D97-AF65-F5344CB8AC3E}">
        <p14:creationId xmlns:p14="http://schemas.microsoft.com/office/powerpoint/2010/main" val="7494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721"/>
            <a:ext cx="8229600" cy="990600"/>
          </a:xfrm>
        </p:spPr>
        <p:txBody>
          <a:bodyPr>
            <a:normAutofit fontScale="90000"/>
          </a:bodyPr>
          <a:lstStyle/>
          <a:p>
            <a:r>
              <a:rPr lang="fr-CH" dirty="0"/>
              <a:t>Actions in GAW IP: Data Management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93585712"/>
              </p:ext>
            </p:extLst>
          </p:nvPr>
        </p:nvGraphicFramePr>
        <p:xfrm>
          <a:off x="162838" y="979617"/>
          <a:ext cx="8893480" cy="5955030"/>
        </p:xfrm>
        <a:graphic>
          <a:graphicData uri="http://schemas.openxmlformats.org/drawingml/2006/table">
            <a:tbl>
              <a:tblPr firstRow="1" bandRow="1">
                <a:tableStyleId>{5C22544A-7EE6-4342-B048-85BDC9FD1C3A}</a:tableStyleId>
              </a:tblPr>
              <a:tblGrid>
                <a:gridCol w="4446740">
                  <a:extLst>
                    <a:ext uri="{9D8B030D-6E8A-4147-A177-3AD203B41FA5}">
                      <a16:colId xmlns:a16="http://schemas.microsoft.com/office/drawing/2014/main" xmlns="" val="20000"/>
                    </a:ext>
                  </a:extLst>
                </a:gridCol>
                <a:gridCol w="4446740">
                  <a:extLst>
                    <a:ext uri="{9D8B030D-6E8A-4147-A177-3AD203B41FA5}">
                      <a16:colId xmlns:a16="http://schemas.microsoft.com/office/drawing/2014/main" xmlns="" val="20001"/>
                    </a:ext>
                  </a:extLst>
                </a:gridCol>
              </a:tblGrid>
              <a:tr h="5392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500" b="1" i="1" dirty="0">
                          <a:effectLst/>
                          <a:latin typeface="Verdana"/>
                          <a:ea typeface="PMingLiU"/>
                          <a:cs typeface="Calibri"/>
                        </a:rPr>
                        <a:t>Actions in the GAW Implementation Plan</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1" i="1" kern="1200" dirty="0">
                          <a:solidFill>
                            <a:schemeClr val="lt1"/>
                          </a:solidFill>
                          <a:effectLst/>
                          <a:latin typeface="Verdana"/>
                          <a:ea typeface="PMingLiU"/>
                          <a:cs typeface="Calibri"/>
                        </a:rPr>
                        <a:t>Specific activities, contributors, timelines?</a:t>
                      </a:r>
                    </a:p>
                  </a:txBody>
                  <a:tcPr/>
                </a:tc>
                <a:extLst>
                  <a:ext uri="{0D108BD9-81ED-4DB2-BD59-A6C34878D82A}">
                    <a16:rowId xmlns:a16="http://schemas.microsoft.com/office/drawing/2014/main" xmlns="" val="10000"/>
                  </a:ext>
                </a:extLst>
              </a:tr>
              <a:tr h="1562864">
                <a:tc>
                  <a:txBody>
                    <a:bodyPr/>
                    <a:lstStyle/>
                    <a:p>
                      <a:pPr>
                        <a:lnSpc>
                          <a:spcPct val="115000"/>
                        </a:lnSpc>
                        <a:spcAft>
                          <a:spcPts val="0"/>
                        </a:spcAft>
                      </a:pPr>
                      <a:r>
                        <a:rPr lang="en-GB" sz="1500" b="1" dirty="0">
                          <a:effectLst/>
                          <a:latin typeface="Verdana"/>
                          <a:ea typeface="PMingLiU"/>
                          <a:cs typeface="Calibri"/>
                        </a:rPr>
                        <a:t>A-DM-1.</a:t>
                      </a:r>
                      <a:r>
                        <a:rPr lang="en-GB" sz="1500" dirty="0">
                          <a:effectLst/>
                          <a:latin typeface="Verdana"/>
                          <a:ea typeface="PMingLiU"/>
                          <a:cs typeface="Calibri"/>
                        </a:rPr>
                        <a:t> Establish and implement a federated data management infrastructure including GAW Data Centres, data centres of contributing networks, and GAWSIS that enables interoperable data discovery and access mechanisms.</a:t>
                      </a:r>
                      <a:endParaRPr lang="en-US" sz="1500" dirty="0">
                        <a:effectLst/>
                        <a:latin typeface="Calibri"/>
                        <a:ea typeface="PMingLiU"/>
                        <a:cs typeface="Calibri"/>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Next ET-WDC physical meeting to derive work plan (late summer mtg., Q1/2018). </a:t>
                      </a:r>
                    </a:p>
                    <a:p>
                      <a:endParaRPr lang="en-US" sz="1500" dirty="0"/>
                    </a:p>
                  </a:txBody>
                  <a:tcPr/>
                </a:tc>
                <a:extLst>
                  <a:ext uri="{0D108BD9-81ED-4DB2-BD59-A6C34878D82A}">
                    <a16:rowId xmlns:a16="http://schemas.microsoft.com/office/drawing/2014/main" xmlns="" val="10001"/>
                  </a:ext>
                </a:extLst>
              </a:tr>
              <a:tr h="1292006">
                <a:tc>
                  <a:txBody>
                    <a:bodyPr/>
                    <a:lstStyle/>
                    <a:p>
                      <a:pPr>
                        <a:lnSpc>
                          <a:spcPct val="115000"/>
                        </a:lnSpc>
                        <a:spcAft>
                          <a:spcPts val="0"/>
                        </a:spcAft>
                      </a:pPr>
                      <a:r>
                        <a:rPr lang="en-GB" sz="1500" b="1" dirty="0">
                          <a:effectLst/>
                          <a:latin typeface="Verdana"/>
                          <a:ea typeface="PMingLiU"/>
                          <a:cs typeface="Calibri"/>
                        </a:rPr>
                        <a:t>A-DM-2</a:t>
                      </a:r>
                      <a:r>
                        <a:rPr lang="en-GB" sz="1500" dirty="0">
                          <a:effectLst/>
                          <a:latin typeface="Verdana"/>
                          <a:ea typeface="PMingLiU"/>
                          <a:cs typeface="Calibri"/>
                        </a:rPr>
                        <a:t>. Improve open access to data and comprehensive metadata including calibration histories of ground-based, aircraft and satellite observations for the primary GAW variables.</a:t>
                      </a:r>
                      <a:endParaRPr lang="en-US" sz="1500" dirty="0">
                        <a:effectLst/>
                        <a:latin typeface="Calibri"/>
                        <a:ea typeface="PMingLiU"/>
                        <a:cs typeface="Calibri"/>
                      </a:endParaRPr>
                    </a:p>
                  </a:txBody>
                  <a:tcPr marL="68580" marR="68580" marT="0" marB="0"/>
                </a:tc>
                <a:tc>
                  <a:txBody>
                    <a:bodyPr/>
                    <a:lstStyle/>
                    <a:p>
                      <a:r>
                        <a:rPr lang="en-US" sz="1500" dirty="0"/>
                        <a:t>Review/confirm data policy. Private sector requirements may be at variance with fair-use policy. Calibration history is embedded in WIGOS metadata standard. Document calibrations (data providers, TT-WMD)</a:t>
                      </a:r>
                    </a:p>
                  </a:txBody>
                  <a:tcPr/>
                </a:tc>
                <a:extLst>
                  <a:ext uri="{0D108BD9-81ED-4DB2-BD59-A6C34878D82A}">
                    <a16:rowId xmlns:a16="http://schemas.microsoft.com/office/drawing/2014/main" xmlns="" val="10002"/>
                  </a:ext>
                </a:extLst>
              </a:tr>
              <a:tr h="1033605">
                <a:tc>
                  <a:txBody>
                    <a:bodyPr/>
                    <a:lstStyle/>
                    <a:p>
                      <a:pPr>
                        <a:lnSpc>
                          <a:spcPct val="115000"/>
                        </a:lnSpc>
                        <a:spcAft>
                          <a:spcPts val="0"/>
                        </a:spcAft>
                      </a:pPr>
                      <a:r>
                        <a:rPr lang="en-GB" sz="1500" b="1" dirty="0">
                          <a:effectLst/>
                          <a:latin typeface="Verdana"/>
                          <a:ea typeface="PMingLiU"/>
                          <a:cs typeface="Calibri"/>
                        </a:rPr>
                        <a:t>A-DM-3.</a:t>
                      </a:r>
                      <a:r>
                        <a:rPr lang="en-GB" sz="1500" dirty="0">
                          <a:effectLst/>
                          <a:latin typeface="Verdana"/>
                          <a:ea typeface="PMingLiU"/>
                          <a:cs typeface="Calibri"/>
                        </a:rPr>
                        <a:t> Harmonize GAW data management activities with the WIGOS framework, in particular with regards to metadata documentation.</a:t>
                      </a:r>
                      <a:endParaRPr lang="en-US" sz="1500" dirty="0">
                        <a:effectLst/>
                        <a:latin typeface="Calibri"/>
                        <a:ea typeface="PMingLiU"/>
                        <a:cs typeface="Calibri"/>
                      </a:endParaRPr>
                    </a:p>
                  </a:txBody>
                  <a:tcPr marL="68580" marR="68580" marT="0" marB="0"/>
                </a:tc>
                <a:tc>
                  <a:txBody>
                    <a:bodyPr/>
                    <a:lstStyle/>
                    <a:p>
                      <a:r>
                        <a:rPr lang="en-US" sz="1500" dirty="0"/>
                        <a:t>WMDS provide framework is implemented in GAWSIS. Interaction between data providers and archives needed (see also A-DM-1 activities).</a:t>
                      </a:r>
                    </a:p>
                  </a:txBody>
                  <a:tcPr/>
                </a:tc>
                <a:extLst>
                  <a:ext uri="{0D108BD9-81ED-4DB2-BD59-A6C34878D82A}">
                    <a16:rowId xmlns:a16="http://schemas.microsoft.com/office/drawing/2014/main" xmlns="" val="10003"/>
                  </a:ext>
                </a:extLst>
              </a:tr>
              <a:tr h="1450635">
                <a:tc>
                  <a:txBody>
                    <a:bodyPr/>
                    <a:lstStyle/>
                    <a:p>
                      <a:pPr>
                        <a:lnSpc>
                          <a:spcPct val="115000"/>
                        </a:lnSpc>
                        <a:spcAft>
                          <a:spcPts val="0"/>
                        </a:spcAft>
                      </a:pPr>
                      <a:r>
                        <a:rPr lang="en-GB" sz="1500" b="1" dirty="0">
                          <a:effectLst/>
                          <a:latin typeface="Verdana"/>
                          <a:ea typeface="PMingLiU"/>
                          <a:cs typeface="Calibri"/>
                        </a:rPr>
                        <a:t>A-DM-4.</a:t>
                      </a:r>
                      <a:r>
                        <a:rPr lang="en-GB" sz="1500" dirty="0">
                          <a:effectLst/>
                          <a:latin typeface="Verdana"/>
                          <a:ea typeface="PMingLiU"/>
                          <a:cs typeface="Calibri"/>
                        </a:rPr>
                        <a:t> Develop and promote support of data archiving and analysis centres that address the needs of applications and service delivery.</a:t>
                      </a:r>
                      <a:endParaRPr lang="en-US" sz="1500" dirty="0">
                        <a:effectLst/>
                        <a:latin typeface="Calibri"/>
                        <a:ea typeface="PMingLiU"/>
                        <a:cs typeface="Calibri"/>
                      </a:endParaRPr>
                    </a:p>
                  </a:txBody>
                  <a:tcPr marL="68580" marR="68580" marT="0" marB="0"/>
                </a:tc>
                <a:tc>
                  <a:txBody>
                    <a:bodyPr/>
                    <a:lstStyle/>
                    <a:p>
                      <a:r>
                        <a:rPr lang="en-US" sz="1500" dirty="0"/>
                        <a:t>Strengthen and expand capacity of existing infrastructures to address these needs. Users and archives need to interact to formulate requirements and specifications. Facilitate remote sessions annually between data archives and user communities (stakeholders) for improved interaction.</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03620919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4143"/>
            <a:ext cx="8229600" cy="990600"/>
          </a:xfrm>
        </p:spPr>
        <p:txBody>
          <a:bodyPr>
            <a:normAutofit/>
          </a:bodyPr>
          <a:lstStyle/>
          <a:p>
            <a:r>
              <a:rPr lang="fr-CH" sz="3200" dirty="0"/>
              <a:t>Actions in GAW IP: Data Management (</a:t>
            </a:r>
            <a:r>
              <a:rPr lang="fr-CH" sz="3200" dirty="0" err="1"/>
              <a:t>cont’d</a:t>
            </a:r>
            <a:r>
              <a:rPr lang="fr-CH" sz="3200" dirty="0"/>
              <a:t>)</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498849485"/>
              </p:ext>
            </p:extLst>
          </p:nvPr>
        </p:nvGraphicFramePr>
        <p:xfrm>
          <a:off x="100208" y="897424"/>
          <a:ext cx="9043792" cy="6496050"/>
        </p:xfrm>
        <a:graphic>
          <a:graphicData uri="http://schemas.openxmlformats.org/drawingml/2006/table">
            <a:tbl>
              <a:tblPr firstRow="1" bandRow="1">
                <a:tableStyleId>{5C22544A-7EE6-4342-B048-85BDC9FD1C3A}</a:tableStyleId>
              </a:tblPr>
              <a:tblGrid>
                <a:gridCol w="5540341">
                  <a:extLst>
                    <a:ext uri="{9D8B030D-6E8A-4147-A177-3AD203B41FA5}">
                      <a16:colId xmlns:a16="http://schemas.microsoft.com/office/drawing/2014/main" xmlns="" val="20000"/>
                    </a:ext>
                  </a:extLst>
                </a:gridCol>
                <a:gridCol w="3503451">
                  <a:extLst>
                    <a:ext uri="{9D8B030D-6E8A-4147-A177-3AD203B41FA5}">
                      <a16:colId xmlns:a16="http://schemas.microsoft.com/office/drawing/2014/main" xmlns="" val="20001"/>
                    </a:ext>
                  </a:extLst>
                </a:gridCol>
              </a:tblGrid>
              <a:tr h="4704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500" b="1" i="1" dirty="0">
                          <a:effectLst/>
                          <a:latin typeface="Verdana"/>
                          <a:ea typeface="PMingLiU"/>
                          <a:cs typeface="Calibri"/>
                        </a:rPr>
                        <a:t>Actions in the GAW Implementation Plan</a:t>
                      </a:r>
                      <a:endParaRPr lang="en-US" sz="15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1" i="1" kern="1200" dirty="0">
                          <a:solidFill>
                            <a:schemeClr val="lt1"/>
                          </a:solidFill>
                          <a:effectLst/>
                          <a:latin typeface="Verdana"/>
                          <a:ea typeface="PMingLiU"/>
                          <a:cs typeface="Calibri"/>
                        </a:rPr>
                        <a:t>Specific activities, contributors, timelines?</a:t>
                      </a:r>
                    </a:p>
                  </a:txBody>
                  <a:tcPr/>
                </a:tc>
                <a:extLst>
                  <a:ext uri="{0D108BD9-81ED-4DB2-BD59-A6C34878D82A}">
                    <a16:rowId xmlns:a16="http://schemas.microsoft.com/office/drawing/2014/main" xmlns="" val="10000"/>
                  </a:ext>
                </a:extLst>
              </a:tr>
              <a:tr h="126756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500" b="1" dirty="0">
                          <a:effectLst/>
                          <a:latin typeface="Verdana"/>
                          <a:ea typeface="PMingLiU"/>
                          <a:cs typeface="Calibri"/>
                        </a:rPr>
                        <a:t>A-DM-5.</a:t>
                      </a:r>
                      <a:r>
                        <a:rPr lang="en-GB" sz="1500" dirty="0">
                          <a:effectLst/>
                          <a:latin typeface="Verdana"/>
                          <a:ea typeface="PMingLiU"/>
                          <a:cs typeface="Calibri"/>
                        </a:rPr>
                        <a:t> Ensure that data collected and archived by WMO/GAW WDCs and archives of contributing networks are of known quality, adequate for their intended use and documented comprehensively.</a:t>
                      </a:r>
                      <a:endParaRPr lang="en-US" sz="1500" dirty="0">
                        <a:effectLst/>
                        <a:latin typeface="Calibri"/>
                        <a:ea typeface="PMingLiU"/>
                        <a:cs typeface="Calibri"/>
                      </a:endParaRPr>
                    </a:p>
                  </a:txBody>
                  <a:tcPr marL="68580" marR="68580" marT="0" marB="0"/>
                </a:tc>
                <a:tc>
                  <a:txBody>
                    <a:bodyPr/>
                    <a:lstStyle/>
                    <a:p>
                      <a:r>
                        <a:rPr lang="en-US" sz="1300" dirty="0"/>
                        <a:t>Work with WIGOS metadata standard documentation. Establish plausibility checks at data </a:t>
                      </a:r>
                      <a:r>
                        <a:rPr lang="en-US" sz="1300" dirty="0" err="1"/>
                        <a:t>centres</a:t>
                      </a:r>
                      <a:r>
                        <a:rPr lang="en-US" sz="1300" dirty="0"/>
                        <a:t>. Services like CAMS should feedback to the observation providers. Establish methodology for users to feedback to providers or quality issues. Archives make provision to accept quality flags.</a:t>
                      </a:r>
                    </a:p>
                  </a:txBody>
                  <a:tcPr/>
                </a:tc>
                <a:extLst>
                  <a:ext uri="{0D108BD9-81ED-4DB2-BD59-A6C34878D82A}">
                    <a16:rowId xmlns:a16="http://schemas.microsoft.com/office/drawing/2014/main" xmlns="" val="10001"/>
                  </a:ext>
                </a:extLst>
              </a:tr>
              <a:tr h="1111897">
                <a:tc>
                  <a:txBody>
                    <a:bodyPr/>
                    <a:lstStyle/>
                    <a:p>
                      <a:pPr>
                        <a:lnSpc>
                          <a:spcPct val="115000"/>
                        </a:lnSpc>
                        <a:spcAft>
                          <a:spcPts val="0"/>
                        </a:spcAft>
                      </a:pPr>
                      <a:r>
                        <a:rPr lang="en-GB" sz="1500" b="1" dirty="0">
                          <a:effectLst/>
                          <a:latin typeface="Verdana"/>
                          <a:ea typeface="PMingLiU"/>
                          <a:cs typeface="Calibri"/>
                        </a:rPr>
                        <a:t>A-DM-6.</a:t>
                      </a:r>
                      <a:r>
                        <a:rPr lang="en-GB" sz="1500" dirty="0">
                          <a:effectLst/>
                          <a:latin typeface="Verdana"/>
                          <a:ea typeface="PMingLiU"/>
                          <a:cs typeface="Calibri"/>
                        </a:rPr>
                        <a:t> </a:t>
                      </a:r>
                      <a:r>
                        <a:rPr lang="en-GB" sz="1500" dirty="0">
                          <a:effectLst/>
                          <a:latin typeface="Verdana"/>
                          <a:ea typeface="PMingLiU"/>
                          <a:cs typeface="Arial"/>
                        </a:rPr>
                        <a:t>Promote delivery of those variables pertinent to air quality and forecasting in NRT, using WMO GTS/WIS as it evolves into an open, decentralized and node-oriented structure. Continue to seize opportunities to expand the NRT delivery services for GAW variables.</a:t>
                      </a:r>
                      <a:endParaRPr lang="en-US" sz="1500" dirty="0">
                        <a:effectLst/>
                        <a:latin typeface="Calibri"/>
                        <a:ea typeface="PMingLiU"/>
                        <a:cs typeface="Calibri"/>
                      </a:endParaRPr>
                    </a:p>
                  </a:txBody>
                  <a:tcPr marL="68580" marR="68580" marT="0" marB="0"/>
                </a:tc>
                <a:tc>
                  <a:txBody>
                    <a:bodyPr/>
                    <a:lstStyle/>
                    <a:p>
                      <a:r>
                        <a:rPr lang="en-US" sz="1500" dirty="0"/>
                        <a:t>In Europe, CAMS is supporting and promoting NRT services. CAMS is engaging in contracts with ICOS, ACTRIS, GAW, and EMEP. Satellite NRT delivery via direct broadcast could be expanded.</a:t>
                      </a:r>
                    </a:p>
                  </a:txBody>
                  <a:tcPr/>
                </a:tc>
                <a:extLst>
                  <a:ext uri="{0D108BD9-81ED-4DB2-BD59-A6C34878D82A}">
                    <a16:rowId xmlns:a16="http://schemas.microsoft.com/office/drawing/2014/main" xmlns="" val="10002"/>
                  </a:ext>
                </a:extLst>
              </a:tr>
              <a:tr h="1337314">
                <a:tc>
                  <a:txBody>
                    <a:bodyPr/>
                    <a:lstStyle/>
                    <a:p>
                      <a:pPr>
                        <a:lnSpc>
                          <a:spcPct val="115000"/>
                        </a:lnSpc>
                        <a:spcAft>
                          <a:spcPts val="0"/>
                        </a:spcAft>
                      </a:pPr>
                      <a:r>
                        <a:rPr lang="en-GB" sz="1500" b="1" dirty="0">
                          <a:effectLst/>
                          <a:latin typeface="Verdana"/>
                          <a:ea typeface="PMingLiU"/>
                          <a:cs typeface="Calibri"/>
                        </a:rPr>
                        <a:t>A-DM-7.</a:t>
                      </a:r>
                      <a:r>
                        <a:rPr lang="en-GB" sz="1500" dirty="0">
                          <a:effectLst/>
                          <a:latin typeface="Verdana"/>
                          <a:ea typeface="PMingLiU"/>
                          <a:cs typeface="Calibri"/>
                        </a:rPr>
                        <a:t> Develop data submission and data use procedures with the inclusion of uncertainties with the GAW data products, making it possible to select and use data in accordance to the criteria set out by the RRR process.</a:t>
                      </a:r>
                      <a:endParaRPr lang="en-US" sz="1500" dirty="0">
                        <a:effectLst/>
                        <a:latin typeface="Calibri"/>
                        <a:ea typeface="PMingLiU"/>
                        <a:cs typeface="Calibri"/>
                      </a:endParaRPr>
                    </a:p>
                    <a:p>
                      <a:pPr>
                        <a:lnSpc>
                          <a:spcPct val="115000"/>
                        </a:lnSpc>
                        <a:spcAft>
                          <a:spcPts val="0"/>
                        </a:spcAft>
                      </a:pPr>
                      <a:r>
                        <a:rPr lang="en-GB" sz="1500" dirty="0">
                          <a:effectLst/>
                          <a:latin typeface="Verdana"/>
                          <a:ea typeface="PMingLiU"/>
                          <a:cs typeface="Calibri"/>
                        </a:rPr>
                        <a:t> </a:t>
                      </a:r>
                      <a:endParaRPr lang="en-US" sz="1500" dirty="0">
                        <a:effectLst/>
                        <a:latin typeface="Calibri"/>
                        <a:ea typeface="PMingLiU"/>
                        <a:cs typeface="Calibri"/>
                      </a:endParaRPr>
                    </a:p>
                  </a:txBody>
                  <a:tcPr marL="68580" marR="68580" marT="0" marB="0"/>
                </a:tc>
                <a:tc>
                  <a:txBody>
                    <a:bodyPr/>
                    <a:lstStyle/>
                    <a:p>
                      <a:r>
                        <a:rPr lang="en-US" sz="1500" dirty="0"/>
                        <a:t>Implement at GAW data </a:t>
                      </a:r>
                      <a:r>
                        <a:rPr lang="en-US" sz="1500" dirty="0" err="1"/>
                        <a:t>centres</a:t>
                      </a:r>
                      <a:r>
                        <a:rPr lang="en-US" sz="1500" dirty="0"/>
                        <a:t> where not yet employed. The WIGOS metadata standard supports this activity. (as soon as possible)</a:t>
                      </a:r>
                    </a:p>
                  </a:txBody>
                  <a:tcPr/>
                </a:tc>
                <a:extLst>
                  <a:ext uri="{0D108BD9-81ED-4DB2-BD59-A6C34878D82A}">
                    <a16:rowId xmlns:a16="http://schemas.microsoft.com/office/drawing/2014/main" xmlns="" val="10003"/>
                  </a:ext>
                </a:extLst>
              </a:tr>
              <a:tr h="1330018">
                <a:tc>
                  <a:txBody>
                    <a:bodyPr/>
                    <a:lstStyle/>
                    <a:p>
                      <a:pPr>
                        <a:lnSpc>
                          <a:spcPct val="115000"/>
                        </a:lnSpc>
                        <a:spcAft>
                          <a:spcPts val="0"/>
                        </a:spcAft>
                      </a:pPr>
                      <a:r>
                        <a:rPr lang="en-GB" sz="1500" b="1"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A-DM-8.</a:t>
                      </a:r>
                      <a:r>
                        <a:rPr lang="en-GB" sz="15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Continue to make best efforts towards program-wide adoption of digital object identifiers (</a:t>
                      </a:r>
                      <a:r>
                        <a:rPr lang="en-GB" sz="1500" kern="1200" dirty="0" err="1">
                          <a:solidFill>
                            <a:schemeClr val="dk1"/>
                          </a:solidFill>
                          <a:effectLst/>
                          <a:latin typeface="Verdana" panose="020B0604030504040204" pitchFamily="34" charset="0"/>
                          <a:ea typeface="Verdana" panose="020B0604030504040204" pitchFamily="34" charset="0"/>
                          <a:cs typeface="Verdana" panose="020B0604030504040204" pitchFamily="34" charset="0"/>
                        </a:rPr>
                        <a:t>doi</a:t>
                      </a:r>
                      <a:r>
                        <a:rPr lang="en-GB" sz="1500" kern="120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 for GAW datasets to facilitate proper recognition of the data contributors in scientific analyses and reports and it will also allow for better monitoring of the actual data use.</a:t>
                      </a:r>
                      <a:endParaRPr lang="en-US" sz="15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tc>
                <a:tc>
                  <a:txBody>
                    <a:bodyPr/>
                    <a:lstStyle/>
                    <a:p>
                      <a:r>
                        <a:rPr lang="en-US" sz="1500" dirty="0"/>
                        <a:t>DOIs are finding acceptance in the community.</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93349662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mo2016_powerpoint_standard_v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txBox="1">
            <a:spLocks/>
          </p:cNvSpPr>
          <p:nvPr/>
        </p:nvSpPr>
        <p:spPr>
          <a:xfrm>
            <a:off x="48422" y="106966"/>
            <a:ext cx="4508695" cy="184081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a:solidFill>
                  <a:srgbClr val="000090"/>
                </a:solidFill>
              </a:rPr>
              <a:t>Thank you!</a:t>
            </a:r>
          </a:p>
          <a:p>
            <a:r>
              <a:rPr lang="en-US" sz="4800" dirty="0">
                <a:solidFill>
                  <a:srgbClr val="000090"/>
                </a:solidFill>
              </a:rPr>
              <a:t>Merci!</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341" y="5336501"/>
            <a:ext cx="3211286" cy="1320891"/>
          </a:xfrm>
          <a:prstGeom prst="rect">
            <a:avLst/>
          </a:prstGeom>
        </p:spPr>
      </p:pic>
      <p:pic>
        <p:nvPicPr>
          <p:cNvPr id="6" name="Content Placeholder 4" descr="A sign on a pole&#10;&#10;Description automatically generated">
            <a:extLst>
              <a:ext uri="{FF2B5EF4-FFF2-40B4-BE49-F238E27FC236}">
                <a16:creationId xmlns="" xmlns:a16="http://schemas.microsoft.com/office/drawing/2014/main" id="{B2F91C95-9D44-4ED9-9F38-D970AD467959}"/>
              </a:ext>
            </a:extLst>
          </p:cNvPr>
          <p:cNvPicPr>
            <a:picLocks noGrp="1" noChangeAspect="1"/>
          </p:cNvPicPr>
          <p:nvPr>
            <p:ph idx="1"/>
          </p:nvPr>
        </p:nvPicPr>
        <p:blipFill>
          <a:blip r:embed="rId4"/>
          <a:stretch>
            <a:fillRect/>
          </a:stretch>
        </p:blipFill>
        <p:spPr>
          <a:xfrm>
            <a:off x="3576460" y="32244"/>
            <a:ext cx="4912383" cy="5749578"/>
          </a:xfrm>
        </p:spPr>
      </p:pic>
    </p:spTree>
    <p:extLst>
      <p:ext uri="{BB962C8B-B14F-4D97-AF65-F5344CB8AC3E}">
        <p14:creationId xmlns:p14="http://schemas.microsoft.com/office/powerpoint/2010/main" val="38022845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9504" y="140043"/>
            <a:ext cx="7886700" cy="933901"/>
          </a:xfrm>
        </p:spPr>
        <p:txBody>
          <a:bodyPr>
            <a:normAutofit/>
          </a:bodyPr>
          <a:lstStyle/>
          <a:p>
            <a:r>
              <a:rPr lang="en-US" dirty="0" smtClean="0">
                <a:solidFill>
                  <a:srgbClr val="0070C0"/>
                </a:solidFill>
              </a:rPr>
              <a:t>The eighteenth WMO Congress </a:t>
            </a:r>
            <a:endParaRPr lang="en-US" dirty="0">
              <a:solidFill>
                <a:srgbClr val="0070C0"/>
              </a:solidFill>
            </a:endParaRPr>
          </a:p>
        </p:txBody>
      </p:sp>
      <p:sp>
        <p:nvSpPr>
          <p:cNvPr id="4" name="Content Placeholder 3"/>
          <p:cNvSpPr>
            <a:spLocks noGrp="1"/>
          </p:cNvSpPr>
          <p:nvPr>
            <p:ph idx="1"/>
          </p:nvPr>
        </p:nvSpPr>
        <p:spPr>
          <a:xfrm>
            <a:off x="490171" y="1073944"/>
            <a:ext cx="8224325" cy="5764400"/>
          </a:xfrm>
        </p:spPr>
        <p:txBody>
          <a:bodyPr anchor="t">
            <a:normAutofit fontScale="92500" lnSpcReduction="10000"/>
          </a:bodyPr>
          <a:lstStyle/>
          <a:p>
            <a:pPr marL="0" indent="0">
              <a:buNone/>
            </a:pPr>
            <a:r>
              <a:rPr lang="en-US" sz="2600" b="1" dirty="0" smtClean="0">
                <a:solidFill>
                  <a:srgbClr val="0070C0"/>
                </a:solidFill>
              </a:rPr>
              <a:t>Goal </a:t>
            </a:r>
            <a:r>
              <a:rPr lang="en-US" sz="2600" b="1" dirty="0">
                <a:solidFill>
                  <a:srgbClr val="0070C0"/>
                </a:solidFill>
              </a:rPr>
              <a:t>1:</a:t>
            </a:r>
            <a:r>
              <a:rPr lang="en-US" sz="2600" dirty="0"/>
              <a:t> Better serve societal needs: delivering, authoritative, accessible, </a:t>
            </a:r>
            <a:r>
              <a:rPr lang="en-US" sz="2600" dirty="0" smtClean="0"/>
              <a:t>user-oriented and </a:t>
            </a:r>
            <a:r>
              <a:rPr lang="en-US" sz="2600" dirty="0"/>
              <a:t>fit-for-purpose information and services		</a:t>
            </a:r>
          </a:p>
          <a:p>
            <a:pPr marL="0" indent="0">
              <a:buNone/>
            </a:pPr>
            <a:r>
              <a:rPr lang="en-US" sz="2600" b="1" dirty="0">
                <a:solidFill>
                  <a:srgbClr val="0070C0"/>
                </a:solidFill>
              </a:rPr>
              <a:t>Goal 2:</a:t>
            </a:r>
            <a:r>
              <a:rPr lang="en-US" sz="2600" dirty="0"/>
              <a:t>  Enhance Earth system observations and predictions: Strengthening the </a:t>
            </a:r>
            <a:r>
              <a:rPr lang="en-US" sz="2600" dirty="0" smtClean="0"/>
              <a:t>technical foundation </a:t>
            </a:r>
            <a:r>
              <a:rPr lang="en-US" sz="2600" dirty="0"/>
              <a:t>for the future		</a:t>
            </a:r>
          </a:p>
          <a:p>
            <a:pPr marL="0" indent="0">
              <a:buNone/>
            </a:pPr>
            <a:r>
              <a:rPr lang="en-US" sz="2600" b="1" dirty="0">
                <a:solidFill>
                  <a:srgbClr val="0070C0"/>
                </a:solidFill>
              </a:rPr>
              <a:t>Goal 3:</a:t>
            </a:r>
            <a:r>
              <a:rPr lang="en-US" sz="2600" dirty="0"/>
              <a:t> Advance targeted research: Leveraging leadership in science to </a:t>
            </a:r>
            <a:r>
              <a:rPr lang="en-US" sz="2600" dirty="0" smtClean="0"/>
              <a:t>improve understanding </a:t>
            </a:r>
            <a:r>
              <a:rPr lang="en-US" sz="2600" dirty="0"/>
              <a:t>of the Earth system for enhanced services		</a:t>
            </a:r>
          </a:p>
          <a:p>
            <a:pPr marL="0" indent="0">
              <a:buNone/>
            </a:pPr>
            <a:r>
              <a:rPr lang="en-US" sz="2600" b="1" dirty="0">
                <a:solidFill>
                  <a:srgbClr val="0070C0"/>
                </a:solidFill>
              </a:rPr>
              <a:t>Goal 4: </a:t>
            </a:r>
            <a:r>
              <a:rPr lang="en-US" sz="2600" dirty="0"/>
              <a:t> Close the capacity gap on weather, climate, hydrological and related </a:t>
            </a:r>
            <a:r>
              <a:rPr lang="en-US" sz="2600" dirty="0" smtClean="0"/>
              <a:t> environmental </a:t>
            </a:r>
            <a:r>
              <a:rPr lang="en-US" sz="2600" dirty="0"/>
              <a:t>services: Enhancing service delivery capacity of </a:t>
            </a:r>
            <a:r>
              <a:rPr lang="en-US" sz="2600" dirty="0" smtClean="0"/>
              <a:t>developing countries </a:t>
            </a:r>
            <a:r>
              <a:rPr lang="en-US" sz="2600" dirty="0"/>
              <a:t>to ensure availability of essential information and services needed by governments, economic sectors and citizens		</a:t>
            </a:r>
          </a:p>
          <a:p>
            <a:pPr marL="0" indent="0">
              <a:buNone/>
            </a:pPr>
            <a:r>
              <a:rPr lang="en-US" sz="2600" b="1" dirty="0">
                <a:solidFill>
                  <a:srgbClr val="0070C0"/>
                </a:solidFill>
              </a:rPr>
              <a:t>Goal 5:</a:t>
            </a:r>
            <a:r>
              <a:rPr lang="en-US" sz="2600" dirty="0"/>
              <a:t>  Strategic realignment of WMO structure and </a:t>
            </a:r>
            <a:r>
              <a:rPr lang="en-US" sz="2600" dirty="0" err="1"/>
              <a:t>programmes</a:t>
            </a:r>
            <a:r>
              <a:rPr lang="en-US" sz="2600" dirty="0"/>
              <a:t> for effective </a:t>
            </a:r>
            <a:r>
              <a:rPr lang="en-US" sz="2600" dirty="0" smtClean="0"/>
              <a:t>policy- and </a:t>
            </a:r>
            <a:r>
              <a:rPr lang="en-US" sz="2600" dirty="0"/>
              <a:t>decision-making and implementation.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912" y="5651500"/>
            <a:ext cx="13350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5773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8F81D5-1D19-4BA2-8F50-F5F7033C18A1}"/>
              </a:ext>
            </a:extLst>
          </p:cNvPr>
          <p:cNvSpPr>
            <a:spLocks noGrp="1"/>
          </p:cNvSpPr>
          <p:nvPr>
            <p:ph type="title"/>
          </p:nvPr>
        </p:nvSpPr>
        <p:spPr>
          <a:xfrm>
            <a:off x="685798" y="243840"/>
            <a:ext cx="7811087" cy="1143000"/>
          </a:xfrm>
        </p:spPr>
        <p:txBody>
          <a:bodyPr>
            <a:normAutofit fontScale="90000"/>
          </a:bodyPr>
          <a:lstStyle/>
          <a:p>
            <a:r>
              <a:rPr lang="en-US" dirty="0">
                <a:solidFill>
                  <a:srgbClr val="0070C0"/>
                </a:solidFill>
              </a:rPr>
              <a:t>Structure of WMO constituent bodies</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0593"/>
          <a:stretch/>
        </p:blipFill>
        <p:spPr bwMode="auto">
          <a:xfrm>
            <a:off x="573012" y="1386840"/>
            <a:ext cx="8177881" cy="4590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26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8"/>
          <p:cNvSpPr>
            <a:spLocks noGrp="1" noChangeArrowheads="1"/>
          </p:cNvSpPr>
          <p:nvPr>
            <p:ph type="title"/>
          </p:nvPr>
        </p:nvSpPr>
        <p:spPr>
          <a:xfrm>
            <a:off x="671563" y="32272"/>
            <a:ext cx="7822406" cy="760802"/>
          </a:xfrm>
        </p:spPr>
        <p:txBody>
          <a:bodyPr/>
          <a:lstStyle/>
          <a:p>
            <a:r>
              <a:rPr lang="fr-CH" sz="3200" dirty="0" err="1">
                <a:solidFill>
                  <a:srgbClr val="0070C0"/>
                </a:solidFill>
              </a:rPr>
              <a:t>Research</a:t>
            </a:r>
            <a:r>
              <a:rPr lang="fr-CH" sz="3200" dirty="0">
                <a:solidFill>
                  <a:srgbClr val="0070C0"/>
                </a:solidFill>
              </a:rPr>
              <a:t> </a:t>
            </a:r>
            <a:r>
              <a:rPr lang="fr-CH" sz="3200" dirty="0" err="1">
                <a:solidFill>
                  <a:srgbClr val="0070C0"/>
                </a:solidFill>
              </a:rPr>
              <a:t>Board</a:t>
            </a:r>
            <a:endParaRPr lang="en-US" sz="3200" dirty="0">
              <a:solidFill>
                <a:srgbClr val="0070C0"/>
              </a:solidFill>
            </a:endParaRPr>
          </a:p>
        </p:txBody>
      </p:sp>
      <p:pic>
        <p:nvPicPr>
          <p:cNvPr id="2" name="Picture 1">
            <a:extLst>
              <a:ext uri="{FF2B5EF4-FFF2-40B4-BE49-F238E27FC236}">
                <a16:creationId xmlns="" xmlns:a16="http://schemas.microsoft.com/office/drawing/2014/main" id="{30789F60-0BFD-0D44-B91E-12B357674DFD}"/>
              </a:ext>
            </a:extLst>
          </p:cNvPr>
          <p:cNvPicPr>
            <a:picLocks noChangeAspect="1"/>
          </p:cNvPicPr>
          <p:nvPr/>
        </p:nvPicPr>
        <p:blipFill rotWithShape="1">
          <a:blip r:embed="rId3"/>
          <a:srcRect l="1212" t="6249" r="18223" b="11711"/>
          <a:stretch/>
        </p:blipFill>
        <p:spPr>
          <a:xfrm>
            <a:off x="2645575" y="1976284"/>
            <a:ext cx="6277195" cy="4794047"/>
          </a:xfrm>
          <a:prstGeom prst="rect">
            <a:avLst/>
          </a:prstGeom>
        </p:spPr>
      </p:pic>
      <p:sp>
        <p:nvSpPr>
          <p:cNvPr id="6" name="Rectangle 5">
            <a:extLst>
              <a:ext uri="{FF2B5EF4-FFF2-40B4-BE49-F238E27FC236}">
                <a16:creationId xmlns="" xmlns:a16="http://schemas.microsoft.com/office/drawing/2014/main" id="{B8D1DE75-7CA6-524A-902A-0C5CECDCAA46}"/>
              </a:ext>
            </a:extLst>
          </p:cNvPr>
          <p:cNvSpPr/>
          <p:nvPr/>
        </p:nvSpPr>
        <p:spPr>
          <a:xfrm>
            <a:off x="0" y="719334"/>
            <a:ext cx="8922770" cy="1089529"/>
          </a:xfrm>
          <a:prstGeom prst="rect">
            <a:avLst/>
          </a:prstGeom>
        </p:spPr>
        <p:txBody>
          <a:bodyPr wrap="square">
            <a:spAutoFit/>
          </a:bodyPr>
          <a:lstStyle/>
          <a:p>
            <a:pPr marL="457200" lvl="0" indent="-349250">
              <a:lnSpc>
                <a:spcPct val="90000"/>
              </a:lnSpc>
              <a:spcBef>
                <a:spcPts val="560"/>
              </a:spcBef>
              <a:buClr>
                <a:schemeClr val="dk1"/>
              </a:buClr>
              <a:buSzPts val="1900"/>
              <a:buFont typeface="Calibri"/>
              <a:buAutoNum type="arabicPeriod"/>
            </a:pPr>
            <a:r>
              <a:rPr lang="en-US" dirty="0">
                <a:solidFill>
                  <a:schemeClr val="dk1"/>
                </a:solidFill>
                <a:ea typeface="Calibri"/>
                <a:cs typeface="Calibri"/>
                <a:sym typeface="Calibri"/>
              </a:rPr>
              <a:t>Advance knowledge of the Earth System (fundamental knowledge development)</a:t>
            </a:r>
            <a:endParaRPr lang="en-US" sz="700" dirty="0"/>
          </a:p>
          <a:p>
            <a:pPr marL="457200" lvl="0" indent="-349250">
              <a:lnSpc>
                <a:spcPct val="90000"/>
              </a:lnSpc>
              <a:buClr>
                <a:schemeClr val="dk1"/>
              </a:buClr>
              <a:buSzPts val="1900"/>
              <a:buFont typeface="Calibri"/>
              <a:buAutoNum type="arabicPeriod"/>
            </a:pPr>
            <a:r>
              <a:rPr lang="en-US" dirty="0">
                <a:solidFill>
                  <a:schemeClr val="dk1"/>
                </a:solidFill>
                <a:ea typeface="Calibri"/>
                <a:cs typeface="Calibri"/>
                <a:sym typeface="Calibri"/>
              </a:rPr>
              <a:t>Advance policy relevant science (where some interaction with TCs happens)</a:t>
            </a:r>
          </a:p>
          <a:p>
            <a:pPr marL="457200" lvl="0" indent="-349250">
              <a:lnSpc>
                <a:spcPct val="90000"/>
              </a:lnSpc>
              <a:buClr>
                <a:schemeClr val="dk1"/>
              </a:buClr>
              <a:buSzPts val="1900"/>
              <a:buFont typeface="Calibri"/>
              <a:buAutoNum type="arabicPeriod"/>
            </a:pPr>
            <a:r>
              <a:rPr lang="en-US" dirty="0">
                <a:solidFill>
                  <a:schemeClr val="dk1"/>
                </a:solidFill>
                <a:ea typeface="Calibri"/>
                <a:cs typeface="Calibri"/>
                <a:sym typeface="Calibri"/>
              </a:rPr>
              <a:t>Enhance connections between the science and the services through the value chain approach (where most of the interaction with other TCs will happen)</a:t>
            </a:r>
            <a:endParaRPr lang="en-US" sz="1100" b="1" dirty="0">
              <a:solidFill>
                <a:srgbClr val="17365D"/>
              </a:solidFill>
              <a:ea typeface="Calibri"/>
              <a:cs typeface="Calibri"/>
              <a:sym typeface="Calibri"/>
            </a:endParaRPr>
          </a:p>
        </p:txBody>
      </p:sp>
    </p:spTree>
    <p:extLst>
      <p:ext uri="{BB962C8B-B14F-4D97-AF65-F5344CB8AC3E}">
        <p14:creationId xmlns:p14="http://schemas.microsoft.com/office/powerpoint/2010/main" val="24822428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59" y="165236"/>
            <a:ext cx="7886700" cy="1251851"/>
          </a:xfrm>
        </p:spPr>
        <p:txBody>
          <a:bodyPr>
            <a:normAutofit fontScale="90000"/>
          </a:bodyPr>
          <a:lstStyle/>
          <a:p>
            <a:pPr algn="ctr"/>
            <a:r>
              <a:rPr lang="en-US" dirty="0">
                <a:solidFill>
                  <a:srgbClr val="0070C0"/>
                </a:solidFill>
              </a:rPr>
              <a:t>GAW Program Elements: Aligning with new WMO structure</a:t>
            </a:r>
          </a:p>
        </p:txBody>
      </p:sp>
      <p:sp>
        <p:nvSpPr>
          <p:cNvPr id="3" name="Oval 2"/>
          <p:cNvSpPr/>
          <p:nvPr/>
        </p:nvSpPr>
        <p:spPr>
          <a:xfrm>
            <a:off x="468863" y="1906944"/>
            <a:ext cx="2953139" cy="21903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 name="TextBox 3"/>
          <p:cNvSpPr txBox="1"/>
          <p:nvPr/>
        </p:nvSpPr>
        <p:spPr>
          <a:xfrm>
            <a:off x="1267797" y="2096976"/>
            <a:ext cx="11943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Services</a:t>
            </a:r>
          </a:p>
        </p:txBody>
      </p:sp>
      <p:sp>
        <p:nvSpPr>
          <p:cNvPr id="5" name="TextBox 4"/>
          <p:cNvSpPr txBox="1"/>
          <p:nvPr/>
        </p:nvSpPr>
        <p:spPr>
          <a:xfrm>
            <a:off x="951722" y="2448126"/>
            <a:ext cx="1087016"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IG3IS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AQ forecast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MMF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Urban-</a:t>
            </a:r>
            <a:r>
              <a:rPr kumimoji="0" lang="en-US" sz="1400" b="1" i="0" u="none" strike="noStrike" kern="0" cap="none" spc="0" normalizeH="0" baseline="0" noProof="0" dirty="0" err="1">
                <a:ln>
                  <a:noFill/>
                </a:ln>
                <a:solidFill>
                  <a:srgbClr val="000000"/>
                </a:solidFill>
                <a:effectLst/>
                <a:uLnTx/>
                <a:uFillTx/>
                <a:latin typeface="Arial Narrow" panose="020B0606020202030204" pitchFamily="34" charset="0"/>
                <a:cs typeface="Arial"/>
                <a:sym typeface="Arial"/>
              </a:rPr>
              <a:t>Env</a:t>
            </a:r>
            <a:endPar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SDS</a:t>
            </a:r>
          </a:p>
        </p:txBody>
      </p:sp>
      <p:sp>
        <p:nvSpPr>
          <p:cNvPr id="6" name="TextBox 5"/>
          <p:cNvSpPr txBox="1"/>
          <p:nvPr/>
        </p:nvSpPr>
        <p:spPr>
          <a:xfrm>
            <a:off x="2133211" y="2450466"/>
            <a:ext cx="80826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Reports: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GHG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O3</a:t>
            </a:r>
          </a:p>
        </p:txBody>
      </p:sp>
      <p:sp>
        <p:nvSpPr>
          <p:cNvPr id="7" name="Oval 6"/>
          <p:cNvSpPr/>
          <p:nvPr/>
        </p:nvSpPr>
        <p:spPr>
          <a:xfrm>
            <a:off x="5362769" y="1906944"/>
            <a:ext cx="2953139" cy="21903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p:cNvSpPr txBox="1"/>
          <p:nvPr/>
        </p:nvSpPr>
        <p:spPr>
          <a:xfrm>
            <a:off x="5969259" y="1943088"/>
            <a:ext cx="171100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Research Infrastructure</a:t>
            </a:r>
          </a:p>
        </p:txBody>
      </p:sp>
      <p:sp>
        <p:nvSpPr>
          <p:cNvPr id="9" name="TextBox 8"/>
          <p:cNvSpPr txBox="1"/>
          <p:nvPr/>
        </p:nvSpPr>
        <p:spPr>
          <a:xfrm>
            <a:off x="5727901" y="2627739"/>
            <a:ext cx="1189653"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Observations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Stations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Networks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NRT data exchange</a:t>
            </a:r>
          </a:p>
        </p:txBody>
      </p:sp>
      <p:sp>
        <p:nvSpPr>
          <p:cNvPr id="10" name="TextBox 9"/>
          <p:cNvSpPr txBox="1"/>
          <p:nvPr/>
        </p:nvSpPr>
        <p:spPr>
          <a:xfrm>
            <a:off x="6997959" y="2622259"/>
            <a:ext cx="1084684"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QA/QC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Calibration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Data management</a:t>
            </a:r>
          </a:p>
        </p:txBody>
      </p:sp>
      <p:sp>
        <p:nvSpPr>
          <p:cNvPr id="11" name="Oval 10"/>
          <p:cNvSpPr/>
          <p:nvPr/>
        </p:nvSpPr>
        <p:spPr>
          <a:xfrm>
            <a:off x="2757196" y="3453494"/>
            <a:ext cx="3212063" cy="245628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TextBox 11"/>
          <p:cNvSpPr txBox="1"/>
          <p:nvPr/>
        </p:nvSpPr>
        <p:spPr>
          <a:xfrm>
            <a:off x="3707752" y="3556122"/>
            <a:ext cx="156054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Calibri" panose="020F0502020204030204" pitchFamily="34" charset="0"/>
                <a:cs typeface="Arial"/>
                <a:sym typeface="Arial"/>
              </a:rPr>
              <a:t>Research</a:t>
            </a:r>
          </a:p>
        </p:txBody>
      </p:sp>
      <p:sp>
        <p:nvSpPr>
          <p:cNvPr id="13" name="TextBox 12"/>
          <p:cNvSpPr txBox="1"/>
          <p:nvPr/>
        </p:nvSpPr>
        <p:spPr>
          <a:xfrm>
            <a:off x="3370684" y="3942145"/>
            <a:ext cx="2239347"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New instruments/techniques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Observing systems evolution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Improved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Data assimilation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Downscaling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Improved parameterizations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Emission inversion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Arial Narrow" panose="020B0606020202030204" pitchFamily="34" charset="0"/>
                <a:cs typeface="Arial"/>
                <a:sym typeface="Arial"/>
              </a:rPr>
              <a:t>Trends detection</a:t>
            </a:r>
          </a:p>
        </p:txBody>
      </p:sp>
      <p:sp>
        <p:nvSpPr>
          <p:cNvPr id="15" name="Curved Up Arrow 14"/>
          <p:cNvSpPr/>
          <p:nvPr/>
        </p:nvSpPr>
        <p:spPr>
          <a:xfrm>
            <a:off x="3707752" y="2689316"/>
            <a:ext cx="1428750" cy="548640"/>
          </a:xfrm>
          <a:prstGeom prst="curved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17" name="Curved Right Arrow 16"/>
          <p:cNvSpPr/>
          <p:nvPr/>
        </p:nvSpPr>
        <p:spPr>
          <a:xfrm rot="5400000">
            <a:off x="4088908" y="1448771"/>
            <a:ext cx="548640" cy="1462574"/>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14" name="TextBox 13">
            <a:extLst>
              <a:ext uri="{FF2B5EF4-FFF2-40B4-BE49-F238E27FC236}">
                <a16:creationId xmlns="" xmlns:a16="http://schemas.microsoft.com/office/drawing/2014/main" id="{53378B5F-8A30-4B6D-8883-028D4BD0DE6E}"/>
              </a:ext>
            </a:extLst>
          </p:cNvPr>
          <p:cNvSpPr txBox="1"/>
          <p:nvPr/>
        </p:nvSpPr>
        <p:spPr>
          <a:xfrm>
            <a:off x="304410" y="4147063"/>
            <a:ext cx="2381640" cy="1200329"/>
          </a:xfrm>
          <a:prstGeom prst="rect">
            <a:avLst/>
          </a:prstGeom>
          <a:noFill/>
        </p:spPr>
        <p:txBody>
          <a:bodyPr wrap="square" rtlCol="0">
            <a:spAutoFit/>
          </a:bodyPr>
          <a:lstStyle/>
          <a:p>
            <a:r>
              <a:rPr lang="en-US" b="1" dirty="0">
                <a:latin typeface="Calibri" panose="020F0502020204030204" pitchFamily="34" charset="0"/>
              </a:rPr>
              <a:t>Project Science Teams </a:t>
            </a:r>
            <a:r>
              <a:rPr lang="en-US" dirty="0">
                <a:latin typeface="Calibri" panose="020F0502020204030204" pitchFamily="34" charset="0"/>
              </a:rPr>
              <a:t>fostering “translation of science into services”</a:t>
            </a:r>
          </a:p>
        </p:txBody>
      </p:sp>
      <p:sp>
        <p:nvSpPr>
          <p:cNvPr id="16" name="TextBox 15">
            <a:extLst>
              <a:ext uri="{FF2B5EF4-FFF2-40B4-BE49-F238E27FC236}">
                <a16:creationId xmlns="" xmlns:a16="http://schemas.microsoft.com/office/drawing/2014/main" id="{009F040A-FCDD-4ADF-8518-29C96A55BDC7}"/>
              </a:ext>
            </a:extLst>
          </p:cNvPr>
          <p:cNvSpPr txBox="1"/>
          <p:nvPr/>
        </p:nvSpPr>
        <p:spPr>
          <a:xfrm>
            <a:off x="2899273" y="6032366"/>
            <a:ext cx="3776457" cy="646331"/>
          </a:xfrm>
          <a:prstGeom prst="rect">
            <a:avLst/>
          </a:prstGeom>
          <a:noFill/>
        </p:spPr>
        <p:txBody>
          <a:bodyPr wrap="square" rtlCol="0">
            <a:spAutoFit/>
          </a:bodyPr>
          <a:lstStyle/>
          <a:p>
            <a:r>
              <a:rPr lang="en-US" b="1" dirty="0">
                <a:latin typeface="Calibri" panose="020F0502020204030204" pitchFamily="34" charset="0"/>
              </a:rPr>
              <a:t>Scientific Advisory Groups </a:t>
            </a:r>
            <a:r>
              <a:rPr lang="en-US" dirty="0">
                <a:latin typeface="Calibri" panose="020F0502020204030204" pitchFamily="34" charset="0"/>
              </a:rPr>
              <a:t>more focusing on the scientific aspects</a:t>
            </a:r>
          </a:p>
        </p:txBody>
      </p:sp>
      <p:sp>
        <p:nvSpPr>
          <p:cNvPr id="18" name="TextBox 17">
            <a:extLst>
              <a:ext uri="{FF2B5EF4-FFF2-40B4-BE49-F238E27FC236}">
                <a16:creationId xmlns="" xmlns:a16="http://schemas.microsoft.com/office/drawing/2014/main" id="{65E4DBDE-2DAD-4262-AA59-B51CD1E89135}"/>
              </a:ext>
            </a:extLst>
          </p:cNvPr>
          <p:cNvSpPr txBox="1"/>
          <p:nvPr/>
        </p:nvSpPr>
        <p:spPr>
          <a:xfrm>
            <a:off x="6446125" y="4227401"/>
            <a:ext cx="2468270" cy="1200329"/>
          </a:xfrm>
          <a:prstGeom prst="rect">
            <a:avLst/>
          </a:prstGeom>
          <a:noFill/>
        </p:spPr>
        <p:txBody>
          <a:bodyPr wrap="square" rtlCol="0">
            <a:spAutoFit/>
          </a:bodyPr>
          <a:lstStyle/>
          <a:p>
            <a:r>
              <a:rPr lang="en-US" b="1" dirty="0">
                <a:latin typeface="Calibri" panose="020F0502020204030204" pitchFamily="34" charset="0"/>
              </a:rPr>
              <a:t>New Expert Groups </a:t>
            </a:r>
            <a:r>
              <a:rPr lang="en-US" dirty="0">
                <a:latin typeface="Calibri" panose="020F0502020204030204" pitchFamily="34" charset="0"/>
              </a:rPr>
              <a:t>on the network management and Quality Assurance</a:t>
            </a:r>
          </a:p>
        </p:txBody>
      </p:sp>
    </p:spTree>
    <p:extLst>
      <p:ext uri="{BB962C8B-B14F-4D97-AF65-F5344CB8AC3E}">
        <p14:creationId xmlns:p14="http://schemas.microsoft.com/office/powerpoint/2010/main" val="346089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2">
                    <a:lumMod val="60000"/>
                    <a:lumOff val="40000"/>
                  </a:schemeClr>
                </a:solidFill>
              </a:rPr>
              <a:t>Observing </a:t>
            </a:r>
            <a:r>
              <a:rPr lang="en-US" sz="4000" dirty="0">
                <a:solidFill>
                  <a:schemeClr val="bg2">
                    <a:lumMod val="60000"/>
                    <a:lumOff val="40000"/>
                  </a:schemeClr>
                </a:solidFill>
              </a:rPr>
              <a:t>System Capability Analysis and Review </a:t>
            </a:r>
            <a:r>
              <a:rPr lang="en-US" sz="4000" dirty="0" smtClean="0">
                <a:solidFill>
                  <a:schemeClr val="bg2">
                    <a:lumMod val="60000"/>
                    <a:lumOff val="40000"/>
                  </a:schemeClr>
                </a:solidFill>
              </a:rPr>
              <a:t>Tool (OSCAR</a:t>
            </a:r>
            <a:r>
              <a:rPr lang="en-US" sz="4000" dirty="0">
                <a:solidFill>
                  <a:schemeClr val="bg2">
                    <a:lumMod val="60000"/>
                    <a:lumOff val="40000"/>
                  </a:schemeClr>
                </a:solidFill>
              </a:rPr>
              <a:t>)/Surface</a:t>
            </a:r>
          </a:p>
        </p:txBody>
      </p:sp>
      <p:sp>
        <p:nvSpPr>
          <p:cNvPr id="3" name="Text Placeholder 2"/>
          <p:cNvSpPr>
            <a:spLocks noGrp="1"/>
          </p:cNvSpPr>
          <p:nvPr>
            <p:ph type="body" idx="1"/>
          </p:nvPr>
        </p:nvSpPr>
        <p:spPr/>
        <p:txBody>
          <a:bodyPr/>
          <a:lstStyle/>
          <a:p>
            <a:r>
              <a:rPr lang="en-US" sz="2800" dirty="0" smtClean="0"/>
              <a:t>Updated OSCAR/Requirements for 14 appl. areas;</a:t>
            </a:r>
          </a:p>
          <a:p>
            <a:r>
              <a:rPr lang="en-US" sz="2800" dirty="0" smtClean="0"/>
              <a:t>On going work </a:t>
            </a:r>
            <a:r>
              <a:rPr lang="en-US" sz="2800" dirty="0"/>
              <a:t>toward completing </a:t>
            </a:r>
            <a:r>
              <a:rPr lang="en-US" sz="2800" dirty="0" smtClean="0"/>
              <a:t>requirements tables;</a:t>
            </a:r>
          </a:p>
          <a:p>
            <a:r>
              <a:rPr lang="en-US" sz="2800" dirty="0" smtClean="0"/>
              <a:t>OSCAR/Space </a:t>
            </a:r>
            <a:r>
              <a:rPr lang="en-US" sz="2800" dirty="0"/>
              <a:t>2.0 </a:t>
            </a:r>
            <a:r>
              <a:rPr lang="en-US" sz="2800" dirty="0" smtClean="0"/>
              <a:t>deployed and used </a:t>
            </a:r>
            <a:r>
              <a:rPr lang="en-US" sz="2800" dirty="0"/>
              <a:t>by the space agencies and the </a:t>
            </a:r>
            <a:r>
              <a:rPr lang="en-US" sz="2800" dirty="0" smtClean="0"/>
              <a:t>user community;</a:t>
            </a:r>
            <a:endParaRPr lang="en-US" sz="2800" dirty="0"/>
          </a:p>
          <a:p>
            <a:r>
              <a:rPr lang="en-US" sz="2800" dirty="0" smtClean="0"/>
              <a:t>Under development strategy </a:t>
            </a:r>
            <a:r>
              <a:rPr lang="en-US" sz="2800" dirty="0"/>
              <a:t>for the </a:t>
            </a:r>
            <a:r>
              <a:rPr lang="en-US" sz="2800" dirty="0" smtClean="0"/>
              <a:t>longer-term, IT </a:t>
            </a:r>
            <a:r>
              <a:rPr lang="en-US" sz="2800" dirty="0"/>
              <a:t>infrastructure and </a:t>
            </a:r>
            <a:r>
              <a:rPr lang="en-US" sz="2800" dirty="0" smtClean="0"/>
              <a:t>content</a:t>
            </a:r>
            <a:r>
              <a:rPr lang="en-US" sz="2800" dirty="0"/>
              <a:t>;</a:t>
            </a:r>
          </a:p>
          <a:p>
            <a:r>
              <a:rPr lang="en-US" sz="2800" dirty="0"/>
              <a:t>O</a:t>
            </a:r>
            <a:r>
              <a:rPr lang="en-US" sz="2800" dirty="0" smtClean="0"/>
              <a:t>perationally </a:t>
            </a:r>
            <a:r>
              <a:rPr lang="en-US" sz="2800" dirty="0"/>
              <a:t>deployed in </a:t>
            </a:r>
            <a:r>
              <a:rPr lang="en-US" sz="2800" dirty="0" smtClean="0"/>
              <a:t>2016 and </a:t>
            </a:r>
            <a:r>
              <a:rPr lang="en-US" sz="2800" dirty="0" smtClean="0"/>
              <a:t>offers </a:t>
            </a:r>
            <a:r>
              <a:rPr lang="en-US" sz="2800" dirty="0"/>
              <a:t>much more extensive metadata information for far more </a:t>
            </a:r>
            <a:r>
              <a:rPr lang="en-US" sz="2800" dirty="0" smtClean="0"/>
              <a:t>stations.</a:t>
            </a:r>
            <a:endParaRPr lang="en-US" sz="2800" dirty="0"/>
          </a:p>
        </p:txBody>
      </p:sp>
    </p:spTree>
    <p:extLst>
      <p:ext uri="{BB962C8B-B14F-4D97-AF65-F5344CB8AC3E}">
        <p14:creationId xmlns:p14="http://schemas.microsoft.com/office/powerpoint/2010/main" val="305986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solidFill>
                  <a:schemeClr val="bg2">
                    <a:lumMod val="60000"/>
                    <a:lumOff val="40000"/>
                  </a:schemeClr>
                </a:solidFill>
              </a:rPr>
              <a:t>Rec. 11 (EC-70) and Res. 41 (Cg-18): Use of OSCAR tool/Surface for the collection and recording of the WIGOS metadata</a:t>
            </a:r>
            <a:endParaRPr lang="en-US" sz="3000" dirty="0">
              <a:solidFill>
                <a:schemeClr val="bg2">
                  <a:lumMod val="60000"/>
                  <a:lumOff val="40000"/>
                </a:schemeClr>
              </a:solidFill>
            </a:endParaRPr>
          </a:p>
        </p:txBody>
      </p:sp>
      <p:sp>
        <p:nvSpPr>
          <p:cNvPr id="3" name="Text Placeholder 2"/>
          <p:cNvSpPr>
            <a:spLocks noGrp="1"/>
          </p:cNvSpPr>
          <p:nvPr>
            <p:ph type="body" idx="1"/>
          </p:nvPr>
        </p:nvSpPr>
        <p:spPr/>
        <p:txBody>
          <a:bodyPr/>
          <a:lstStyle/>
          <a:p>
            <a:r>
              <a:rPr lang="en-US" sz="2400" dirty="0" smtClean="0"/>
              <a:t>Submit the </a:t>
            </a:r>
            <a:r>
              <a:rPr lang="en-US" sz="2400" dirty="0"/>
              <a:t>required WIGOS metadata to OSCAR for all observing stations (API or </a:t>
            </a:r>
            <a:r>
              <a:rPr lang="en-US" sz="2400" dirty="0" smtClean="0"/>
              <a:t>manual; for GAW stations </a:t>
            </a:r>
            <a:r>
              <a:rPr lang="en-US" sz="2400" dirty="0"/>
              <a:t>through GAWSIS</a:t>
            </a:r>
            <a:r>
              <a:rPr lang="en-US" sz="2400" dirty="0" smtClean="0"/>
              <a:t>);</a:t>
            </a:r>
          </a:p>
          <a:p>
            <a:r>
              <a:rPr lang="en-US" sz="2400" dirty="0" smtClean="0"/>
              <a:t>Develop </a:t>
            </a:r>
            <a:r>
              <a:rPr lang="en-US" sz="2400" dirty="0"/>
              <a:t>and </a:t>
            </a:r>
            <a:r>
              <a:rPr lang="en-US" sz="2400" dirty="0" smtClean="0"/>
              <a:t>implement procedures </a:t>
            </a:r>
            <a:r>
              <a:rPr lang="en-US" sz="2400" dirty="0"/>
              <a:t>for use of machine-to-machine interfaces with OSCAR by Members databases of WIGOS </a:t>
            </a:r>
            <a:r>
              <a:rPr lang="en-US" sz="2400" dirty="0" smtClean="0"/>
              <a:t>metadata;</a:t>
            </a:r>
          </a:p>
          <a:p>
            <a:r>
              <a:rPr lang="en-US" sz="2400" dirty="0" smtClean="0"/>
              <a:t>Develop  </a:t>
            </a:r>
            <a:r>
              <a:rPr lang="en-US" sz="2400" dirty="0"/>
              <a:t>WMO stand-alone national implementation metadata management tool for holding national WIGOS </a:t>
            </a:r>
            <a:r>
              <a:rPr lang="en-US" sz="2400" dirty="0" smtClean="0"/>
              <a:t>metadata;</a:t>
            </a:r>
            <a:endParaRPr lang="en-US" sz="2400" dirty="0"/>
          </a:p>
          <a:p>
            <a:r>
              <a:rPr lang="en-US" sz="2400" dirty="0" smtClean="0"/>
              <a:t>Nominate OSCAR/Surface </a:t>
            </a:r>
            <a:r>
              <a:rPr lang="en-US" sz="2400" dirty="0"/>
              <a:t>National Focal Points to ensure that WIGOS metadata in OSCAR/Surface are maintained to the agreed standard;</a:t>
            </a:r>
          </a:p>
          <a:p>
            <a:pPr marL="635000" lvl="1" indent="0">
              <a:buNone/>
            </a:pPr>
            <a:endParaRPr lang="en-US" sz="2300" dirty="0"/>
          </a:p>
          <a:p>
            <a:endParaRPr lang="en-US" sz="2400" dirty="0" smtClean="0"/>
          </a:p>
          <a:p>
            <a:endParaRPr lang="en-US" sz="2400" dirty="0"/>
          </a:p>
        </p:txBody>
      </p:sp>
    </p:spTree>
    <p:extLst>
      <p:ext uri="{BB962C8B-B14F-4D97-AF65-F5344CB8AC3E}">
        <p14:creationId xmlns:p14="http://schemas.microsoft.com/office/powerpoint/2010/main" val="6495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6848"/>
          </a:xfrm>
        </p:spPr>
        <p:txBody>
          <a:bodyPr>
            <a:normAutofit fontScale="90000"/>
          </a:bodyPr>
          <a:lstStyle/>
          <a:p>
            <a:r>
              <a:rPr lang="en-US" dirty="0">
                <a:solidFill>
                  <a:schemeClr val="bg2">
                    <a:lumMod val="60000"/>
                    <a:lumOff val="40000"/>
                  </a:schemeClr>
                </a:solidFill>
              </a:rPr>
              <a:t>GAW Objectives &amp; Implementation</a:t>
            </a:r>
            <a:r>
              <a:rPr lang="en-US" b="1" dirty="0">
                <a:solidFill>
                  <a:schemeClr val="bg2">
                    <a:lumMod val="60000"/>
                    <a:lumOff val="40000"/>
                  </a:schemeClr>
                </a:solidFill>
              </a:rPr>
              <a:t> </a:t>
            </a:r>
            <a:endParaRPr lang="en-US" dirty="0">
              <a:solidFill>
                <a:schemeClr val="bg2">
                  <a:lumMod val="60000"/>
                  <a:lumOff val="40000"/>
                </a:schemeClr>
              </a:solidFill>
            </a:endParaRPr>
          </a:p>
        </p:txBody>
      </p:sp>
      <p:sp>
        <p:nvSpPr>
          <p:cNvPr id="3" name="Content Placeholder 2"/>
          <p:cNvSpPr>
            <a:spLocks noGrp="1"/>
          </p:cNvSpPr>
          <p:nvPr>
            <p:ph idx="1"/>
          </p:nvPr>
        </p:nvSpPr>
        <p:spPr>
          <a:xfrm>
            <a:off x="457200" y="1001486"/>
            <a:ext cx="8229600" cy="5246914"/>
          </a:xfrm>
        </p:spPr>
        <p:txBody>
          <a:bodyPr>
            <a:normAutofit fontScale="92500" lnSpcReduction="20000"/>
          </a:bodyPr>
          <a:lstStyle/>
          <a:p>
            <a:r>
              <a:rPr lang="en-US" sz="2800" dirty="0"/>
              <a:t>Meeting the growing need for atmospheric composition information and related services requires: </a:t>
            </a:r>
          </a:p>
          <a:p>
            <a:pPr lvl="1"/>
            <a:r>
              <a:rPr lang="en-US" dirty="0"/>
              <a:t>Increased efforts towards enhancing observing systems with broader use of GAW observations and research activities to support the development of services with high societal impact; </a:t>
            </a:r>
          </a:p>
          <a:p>
            <a:pPr lvl="1"/>
            <a:r>
              <a:rPr lang="en-US" dirty="0"/>
              <a:t>Enhanced modeling efforts; </a:t>
            </a:r>
          </a:p>
          <a:p>
            <a:pPr lvl="1"/>
            <a:r>
              <a:rPr lang="en-US" dirty="0"/>
              <a:t>Improved information management infrastructure; </a:t>
            </a:r>
          </a:p>
          <a:p>
            <a:pPr lvl="1"/>
            <a:r>
              <a:rPr lang="en-US" dirty="0"/>
              <a:t>Stronger efforts towards building collaborations, capacity and communications. </a:t>
            </a:r>
          </a:p>
          <a:p>
            <a:pPr marL="457200" lvl="1" indent="0">
              <a:buNone/>
            </a:pPr>
            <a:endParaRPr lang="en-US" dirty="0"/>
          </a:p>
          <a:p>
            <a:pPr marL="0" indent="0" algn="ctr">
              <a:buNone/>
            </a:pPr>
            <a:r>
              <a:rPr lang="en-US" b="1" i="1" dirty="0">
                <a:solidFill>
                  <a:schemeClr val="accent1">
                    <a:lumMod val="75000"/>
                  </a:schemeClr>
                </a:solidFill>
              </a:rPr>
              <a:t>Promote a “research value chain” from </a:t>
            </a:r>
            <a:br>
              <a:rPr lang="en-US" b="1" i="1" dirty="0">
                <a:solidFill>
                  <a:schemeClr val="accent1">
                    <a:lumMod val="75000"/>
                  </a:schemeClr>
                </a:solidFill>
              </a:rPr>
            </a:br>
            <a:r>
              <a:rPr lang="en-US" b="1" i="1" dirty="0">
                <a:solidFill>
                  <a:schemeClr val="accent1">
                    <a:lumMod val="75000"/>
                  </a:schemeClr>
                </a:solidFill>
              </a:rPr>
              <a:t>observations to services</a:t>
            </a:r>
            <a:r>
              <a:rPr lang="en-US" b="1" i="1" dirty="0"/>
              <a:t> </a:t>
            </a:r>
            <a:endParaRPr lang="en-US" dirty="0"/>
          </a:p>
          <a:p>
            <a:endParaRPr lang="en-US" dirty="0"/>
          </a:p>
        </p:txBody>
      </p:sp>
    </p:spTree>
    <p:extLst>
      <p:ext uri="{BB962C8B-B14F-4D97-AF65-F5344CB8AC3E}">
        <p14:creationId xmlns:p14="http://schemas.microsoft.com/office/powerpoint/2010/main" val="247265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GAW Data Management</a:t>
            </a:r>
            <a:endParaRPr lang="en-US"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273" y="1796819"/>
            <a:ext cx="3393971" cy="467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122" y="2240903"/>
            <a:ext cx="2563917" cy="3768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3" y="2251854"/>
            <a:ext cx="5126583" cy="373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4506" y="2251854"/>
            <a:ext cx="4056514" cy="3738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560" y="1796819"/>
            <a:ext cx="2487318" cy="203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37568" y="4203525"/>
            <a:ext cx="3436133" cy="2031325"/>
          </a:xfrm>
          <a:prstGeom prst="rect">
            <a:avLst/>
          </a:prstGeom>
          <a:noFill/>
        </p:spPr>
        <p:txBody>
          <a:bodyPr wrap="none" rtlCol="0">
            <a:spAutoFit/>
          </a:bodyPr>
          <a:lstStyle/>
          <a:p>
            <a:r>
              <a:rPr lang="en-US" dirty="0" smtClean="0"/>
              <a:t>Enhancing </a:t>
            </a:r>
            <a:r>
              <a:rPr lang="en-US" dirty="0" smtClean="0"/>
              <a:t>data</a:t>
            </a:r>
          </a:p>
          <a:p>
            <a:r>
              <a:rPr lang="en-US" dirty="0" smtClean="0"/>
              <a:t>management architectures to </a:t>
            </a:r>
          </a:p>
          <a:p>
            <a:r>
              <a:rPr lang="en-US" dirty="0" smtClean="0"/>
              <a:t>facilitate improved metadata </a:t>
            </a:r>
          </a:p>
          <a:p>
            <a:r>
              <a:rPr lang="en-US" dirty="0" smtClean="0"/>
              <a:t>exchange and interoperability, </a:t>
            </a:r>
          </a:p>
          <a:p>
            <a:r>
              <a:rPr lang="en-US" dirty="0" smtClean="0"/>
              <a:t>data discoverability and analysis,</a:t>
            </a:r>
          </a:p>
          <a:p>
            <a:r>
              <a:rPr lang="en-US" dirty="0" smtClean="0"/>
              <a:t>and to promote and facilitate</a:t>
            </a:r>
          </a:p>
          <a:p>
            <a:r>
              <a:rPr lang="en-US" dirty="0" smtClean="0"/>
              <a:t>The near-real time delivery of data</a:t>
            </a:r>
            <a:endParaRPr lang="en-US" dirty="0"/>
          </a:p>
        </p:txBody>
      </p:sp>
    </p:spTree>
    <p:extLst>
      <p:ext uri="{BB962C8B-B14F-4D97-AF65-F5344CB8AC3E}">
        <p14:creationId xmlns:p14="http://schemas.microsoft.com/office/powerpoint/2010/main" val="17562575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par>
                                <p:cTn id="11" presetID="10" presetClass="entr" presetSubtype="0" fill="hold" nodeType="with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fade">
                                      <p:cBhvr>
                                        <p:cTn id="13" dur="500"/>
                                        <p:tgtEl>
                                          <p:spTgt spid="6147"/>
                                        </p:tgtEl>
                                      </p:cBhvr>
                                    </p:animEffect>
                                  </p:childTnLst>
                                </p:cTn>
                              </p:par>
                              <p:par>
                                <p:cTn id="14" presetID="10" presetClass="entr" presetSubtype="0" fill="hold" nodeType="with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fade">
                                      <p:cBhvr>
                                        <p:cTn id="16" dur="500"/>
                                        <p:tgtEl>
                                          <p:spTgt spid="6148"/>
                                        </p:tgtEl>
                                      </p:cBhvr>
                                    </p:animEffect>
                                  </p:childTnLst>
                                </p:cTn>
                              </p:par>
                              <p:par>
                                <p:cTn id="17" presetID="10" presetClass="entr" presetSubtype="0" fill="hold" nodeType="withEffect">
                                  <p:stCondLst>
                                    <p:cond delay="0"/>
                                  </p:stCondLst>
                                  <p:childTnLst>
                                    <p:set>
                                      <p:cBhvr>
                                        <p:cTn id="18" dur="1" fill="hold">
                                          <p:stCondLst>
                                            <p:cond delay="0"/>
                                          </p:stCondLst>
                                        </p:cTn>
                                        <p:tgtEl>
                                          <p:spTgt spid="6149"/>
                                        </p:tgtEl>
                                        <p:attrNameLst>
                                          <p:attrName>style.visibility</p:attrName>
                                        </p:attrNameLst>
                                      </p:cBhvr>
                                      <p:to>
                                        <p:strVal val="visible"/>
                                      </p:to>
                                    </p:set>
                                    <p:animEffect transition="in" filter="fade">
                                      <p:cBhvr>
                                        <p:cTn id="19"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MO_WHITE_Powerpoint_en_f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WMO_WHITE_Powerpoint_en_f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 UNFCCC PowerPoint">
  <a:themeElements>
    <a:clrScheme name="blank 1">
      <a:dk1>
        <a:srgbClr val="000000"/>
      </a:dk1>
      <a:lt1>
        <a:srgbClr val="FFFFFF"/>
      </a:lt1>
      <a:dk2>
        <a:srgbClr val="4B93DC"/>
      </a:dk2>
      <a:lt2>
        <a:srgbClr val="808080"/>
      </a:lt2>
      <a:accent1>
        <a:srgbClr val="CCA674"/>
      </a:accent1>
      <a:accent2>
        <a:srgbClr val="FB927D"/>
      </a:accent2>
      <a:accent3>
        <a:srgbClr val="FFFFFF"/>
      </a:accent3>
      <a:accent4>
        <a:srgbClr val="000000"/>
      </a:accent4>
      <a:accent5>
        <a:srgbClr val="E2D0BC"/>
      </a:accent5>
      <a:accent6>
        <a:srgbClr val="E38471"/>
      </a:accent6>
      <a:hlink>
        <a:srgbClr val="A8D6BC"/>
      </a:hlink>
      <a:folHlink>
        <a:srgbClr val="B6D4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500" b="0"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4B93DC"/>
        </a:dk2>
        <a:lt2>
          <a:srgbClr val="808080"/>
        </a:lt2>
        <a:accent1>
          <a:srgbClr val="CCA674"/>
        </a:accent1>
        <a:accent2>
          <a:srgbClr val="FB927D"/>
        </a:accent2>
        <a:accent3>
          <a:srgbClr val="FFFFFF"/>
        </a:accent3>
        <a:accent4>
          <a:srgbClr val="000000"/>
        </a:accent4>
        <a:accent5>
          <a:srgbClr val="E2D0BC"/>
        </a:accent5>
        <a:accent6>
          <a:srgbClr val="E38471"/>
        </a:accent6>
        <a:hlink>
          <a:srgbClr val="A8D6BC"/>
        </a:hlink>
        <a:folHlink>
          <a:srgbClr val="B6D4B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12245</TotalTime>
  <Words>1074</Words>
  <Application>Microsoft Office PowerPoint</Application>
  <PresentationFormat>On-screen Show (4:3)</PresentationFormat>
  <Paragraphs>150</Paragraphs>
  <Slides>14</Slides>
  <Notes>10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WMO_WHITE_Powerpoint_en_fr</vt:lpstr>
      <vt:lpstr>1_WMO_WHITE_Powerpoint_en_fr</vt:lpstr>
      <vt:lpstr> UNFCCC PowerPoint</vt:lpstr>
      <vt:lpstr>PowerPoint Presentation</vt:lpstr>
      <vt:lpstr>The eighteenth WMO Congress </vt:lpstr>
      <vt:lpstr>Structure of WMO constituent bodies</vt:lpstr>
      <vt:lpstr>Research Board</vt:lpstr>
      <vt:lpstr>GAW Program Elements: Aligning with new WMO structure</vt:lpstr>
      <vt:lpstr>Observing System Capability Analysis and Review Tool (OSCAR)/Surface</vt:lpstr>
      <vt:lpstr>Rec. 11 (EC-70) and Res. 41 (Cg-18): Use of OSCAR tool/Surface for the collection and recording of the WIGOS metadata</vt:lpstr>
      <vt:lpstr>GAW Objectives &amp; Implementation </vt:lpstr>
      <vt:lpstr>GAW Data Management</vt:lpstr>
      <vt:lpstr>PowerPoint Presentation</vt:lpstr>
      <vt:lpstr>Key priorities</vt:lpstr>
      <vt:lpstr>Actions in GAW IP: Data Management</vt:lpstr>
      <vt:lpstr>Actions in GAW IP: Data Management (cont’d)</vt:lpstr>
      <vt:lpstr>PowerPoint Presentation</vt:lpstr>
    </vt:vector>
  </TitlesOfParts>
  <Company>World Meteorological Organization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Solazzo</dc:creator>
  <cp:lastModifiedBy>Stoyka Netcheva</cp:lastModifiedBy>
  <cp:revision>269</cp:revision>
  <dcterms:created xsi:type="dcterms:W3CDTF">2016-04-25T12:35:24Z</dcterms:created>
  <dcterms:modified xsi:type="dcterms:W3CDTF">2019-10-01T03:11:38Z</dcterms:modified>
</cp:coreProperties>
</file>