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  <p:sldMasterId id="2147483656" r:id="rId2"/>
    <p:sldMasterId id="2147483664" r:id="rId3"/>
    <p:sldMasterId id="2147483676" r:id="rId4"/>
    <p:sldMasterId id="2147483688" r:id="rId5"/>
  </p:sldMasterIdLst>
  <p:notesMasterIdLst>
    <p:notesMasterId r:id="rId18"/>
  </p:notesMasterIdLst>
  <p:sldIdLst>
    <p:sldId id="273" r:id="rId6"/>
    <p:sldId id="307" r:id="rId7"/>
    <p:sldId id="278" r:id="rId8"/>
    <p:sldId id="292" r:id="rId9"/>
    <p:sldId id="297" r:id="rId10"/>
    <p:sldId id="308" r:id="rId11"/>
    <p:sldId id="314" r:id="rId12"/>
    <p:sldId id="310" r:id="rId13"/>
    <p:sldId id="309" r:id="rId14"/>
    <p:sldId id="311" r:id="rId15"/>
    <p:sldId id="312" r:id="rId16"/>
    <p:sldId id="313" r:id="rId17"/>
  </p:sldIdLst>
  <p:sldSz cx="12192000" cy="6858000"/>
  <p:notesSz cx="6858000" cy="9144000"/>
  <p:embeddedFontLs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339966"/>
    <a:srgbClr val="2C7A67"/>
    <a:srgbClr val="286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4" autoAdjust="0"/>
  </p:normalViewPr>
  <p:slideViewPr>
    <p:cSldViewPr snapToGrid="0">
      <p:cViewPr>
        <p:scale>
          <a:sx n="96" d="100"/>
          <a:sy n="96" d="100"/>
        </p:scale>
        <p:origin x="-426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6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35455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6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this type of slide for</a:t>
            </a:r>
            <a:r>
              <a:rPr lang="en-GB" baseline="0" dirty="0"/>
              <a:t> images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5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Verdan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Important players in the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 European context are brought together:</a:t>
            </a:r>
            <a:endParaRPr lang="en-US" sz="1100" kern="1200" dirty="0" smtClean="0">
              <a:solidFill>
                <a:schemeClr val="tx1"/>
              </a:solidFill>
              <a:effectLst/>
              <a:latin typeface="Verdan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Connecting with Copernicus Collaborative Ground Segments, brought about by DLR and NOA, as well as with Copernicus Land, Marine</a:t>
            </a:r>
            <a:r>
              <a:rPr lang="en-US" sz="1100" kern="1200" baseline="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 and 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Atmosphere.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 smtClean="0">
              <a:solidFill>
                <a:schemeClr val="tx1"/>
              </a:solidFill>
              <a:effectLst/>
              <a:latin typeface="Verdana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The involvement in the data sources tasks of WP3 of the some of the main players in the establishment and supply of these services, such as DLR, VITO, ALTA,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MeteoSwiss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, WMO, NILU and EURODYN, together with the citizen observatories brought about by OGCE and BLB and commercial data providers including DLR and DMI, represent a very </a:t>
            </a:r>
            <a:r>
              <a:rPr lang="en-US" sz="1100" kern="1200" dirty="0" err="1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significative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 component of the European EO landscape. Additionally, further sources are expected to be engaged in </a:t>
            </a:r>
            <a:r>
              <a:rPr lang="en-US" sz="1100" b="1" kern="1200" dirty="0" err="1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NextGEOSS</a:t>
            </a:r>
            <a:r>
              <a:rPr lang="en-US" sz="1100" kern="1200" dirty="0" smtClean="0">
                <a:solidFill>
                  <a:schemeClr val="tx1"/>
                </a:solidFill>
                <a:effectLst/>
                <a:latin typeface="Verdana"/>
                <a:ea typeface="+mn-ea"/>
                <a:cs typeface="+mn-cs"/>
              </a:rPr>
              <a:t> through the engagement efforts lead by OGCE in WP4, and supported by the majority of the project partners.</a:t>
            </a:r>
            <a:endParaRPr lang="de-DE" sz="1100" kern="1200" dirty="0" smtClean="0">
              <a:solidFill>
                <a:schemeClr val="tx1"/>
              </a:solidFill>
              <a:effectLst/>
              <a:latin typeface="Verdana"/>
              <a:ea typeface="+mn-ea"/>
              <a:cs typeface="+mn-cs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624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602" y="1827060"/>
            <a:ext cx="9267463" cy="1348348"/>
          </a:xfrm>
          <a:prstGeom prst="rect">
            <a:avLst/>
          </a:prstGeom>
        </p:spPr>
        <p:txBody>
          <a:bodyPr vert="horz" lIns="91436" tIns="45719" rIns="91436" bIns="45719"/>
          <a:lstStyle>
            <a:lvl1pPr>
              <a:defRPr sz="4000" b="1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5431" y="3740359"/>
            <a:ext cx="8077551" cy="1604911"/>
          </a:xfrm>
          <a:prstGeom prst="rect">
            <a:avLst/>
          </a:prstGeom>
        </p:spPr>
        <p:txBody>
          <a:bodyPr vert="horz" lIns="91436" tIns="45719" rIns="91436" bIns="45719"/>
          <a:lstStyle>
            <a:lvl1pPr>
              <a:defRPr sz="2800">
                <a:solidFill>
                  <a:srgbClr val="2C7A67"/>
                </a:solidFill>
                <a:latin typeface="Verdana"/>
                <a:ea typeface="Verdana"/>
                <a:cs typeface="Verdana"/>
              </a:defRPr>
            </a:lvl1pPr>
            <a:lvl2pPr>
              <a:defRPr sz="2800">
                <a:solidFill>
                  <a:srgbClr val="2C7A67"/>
                </a:solidFill>
                <a:latin typeface="Verdana"/>
                <a:cs typeface="Verdana"/>
              </a:defRPr>
            </a:lvl2pPr>
            <a:lvl3pPr>
              <a:defRPr sz="2800">
                <a:solidFill>
                  <a:srgbClr val="2C7A67"/>
                </a:solidFill>
                <a:latin typeface="Verdana"/>
                <a:cs typeface="Verdana"/>
              </a:defRPr>
            </a:lvl3pPr>
            <a:lvl4pPr>
              <a:defRPr sz="2800">
                <a:solidFill>
                  <a:srgbClr val="2C7A67"/>
                </a:solidFill>
                <a:latin typeface="Verdana"/>
                <a:cs typeface="Verdana"/>
              </a:defRPr>
            </a:lvl4pPr>
            <a:lvl5pPr>
              <a:defRPr sz="2800">
                <a:solidFill>
                  <a:srgbClr val="2C7A67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Presenter Name Institution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516984" y="5874087"/>
            <a:ext cx="6561043" cy="423808"/>
          </a:xfrm>
          <a:prstGeom prst="rect">
            <a:avLst/>
          </a:prstGeom>
        </p:spPr>
        <p:txBody>
          <a:bodyPr vert="horz" lIns="91436" tIns="45719" rIns="91436" bIns="45719"/>
          <a:lstStyle>
            <a:lvl1pPr algn="ctr">
              <a:defRPr sz="2100">
                <a:latin typeface="Verdana"/>
                <a:ea typeface="Verdana"/>
                <a:cs typeface="Verdana"/>
              </a:defRPr>
            </a:lvl1pPr>
            <a:lvl2pPr>
              <a:defRPr sz="2100">
                <a:latin typeface="Verdana"/>
                <a:cs typeface="Verdana"/>
              </a:defRPr>
            </a:lvl2pPr>
            <a:lvl3pPr>
              <a:defRPr sz="2100">
                <a:latin typeface="Verdana"/>
                <a:cs typeface="Verdana"/>
              </a:defRPr>
            </a:lvl3pPr>
            <a:lvl4pPr>
              <a:defRPr sz="2100">
                <a:latin typeface="Verdana"/>
                <a:cs typeface="Verdana"/>
              </a:defRPr>
            </a:lvl4pPr>
            <a:lvl5pPr>
              <a:defRPr sz="2100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Event and Location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0" indent="0">
              <a:buNone/>
              <a:defRPr sz="2700" b="1"/>
            </a:lvl2pPr>
            <a:lvl3pPr marL="1219122" indent="0">
              <a:buNone/>
              <a:defRPr sz="2400" b="1"/>
            </a:lvl3pPr>
            <a:lvl4pPr marL="1828681" indent="0">
              <a:buNone/>
              <a:defRPr sz="2100" b="1"/>
            </a:lvl4pPr>
            <a:lvl5pPr marL="2438241" indent="0">
              <a:buNone/>
              <a:defRPr sz="2100" b="1"/>
            </a:lvl5pPr>
            <a:lvl6pPr marL="3047802" indent="0">
              <a:buNone/>
              <a:defRPr sz="2100" b="1"/>
            </a:lvl6pPr>
            <a:lvl7pPr marL="3657363" indent="0">
              <a:buNone/>
              <a:defRPr sz="2100" b="1"/>
            </a:lvl7pPr>
            <a:lvl8pPr marL="4266923" indent="0">
              <a:buNone/>
              <a:defRPr sz="2100" b="1"/>
            </a:lvl8pPr>
            <a:lvl9pPr marL="4876483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60" indent="0">
              <a:buNone/>
              <a:defRPr sz="2700" b="1"/>
            </a:lvl2pPr>
            <a:lvl3pPr marL="1219122" indent="0">
              <a:buNone/>
              <a:defRPr sz="2400" b="1"/>
            </a:lvl3pPr>
            <a:lvl4pPr marL="1828681" indent="0">
              <a:buNone/>
              <a:defRPr sz="2100" b="1"/>
            </a:lvl4pPr>
            <a:lvl5pPr marL="2438241" indent="0">
              <a:buNone/>
              <a:defRPr sz="2100" b="1"/>
            </a:lvl5pPr>
            <a:lvl6pPr marL="3047802" indent="0">
              <a:buNone/>
              <a:defRPr sz="2100" b="1"/>
            </a:lvl6pPr>
            <a:lvl7pPr marL="3657363" indent="0">
              <a:buNone/>
              <a:defRPr sz="2100" b="1"/>
            </a:lvl7pPr>
            <a:lvl8pPr marL="4266923" indent="0">
              <a:buNone/>
              <a:defRPr sz="2100" b="1"/>
            </a:lvl8pPr>
            <a:lvl9pPr marL="4876483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89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619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60" indent="0">
              <a:buNone/>
              <a:defRPr sz="1500"/>
            </a:lvl2pPr>
            <a:lvl3pPr marL="1219122" indent="0">
              <a:buNone/>
              <a:defRPr sz="1300"/>
            </a:lvl3pPr>
            <a:lvl4pPr marL="1828681" indent="0">
              <a:buNone/>
              <a:defRPr sz="1200"/>
            </a:lvl4pPr>
            <a:lvl5pPr marL="2438241" indent="0">
              <a:buNone/>
              <a:defRPr sz="1200"/>
            </a:lvl5pPr>
            <a:lvl6pPr marL="3047802" indent="0">
              <a:buNone/>
              <a:defRPr sz="1200"/>
            </a:lvl6pPr>
            <a:lvl7pPr marL="3657363" indent="0">
              <a:buNone/>
              <a:defRPr sz="1200"/>
            </a:lvl7pPr>
            <a:lvl8pPr marL="4266923" indent="0">
              <a:buNone/>
              <a:defRPr sz="1200"/>
            </a:lvl8pPr>
            <a:lvl9pPr marL="487648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7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4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400"/>
            </a:lvl1pPr>
            <a:lvl2pPr marL="609560" indent="0">
              <a:buNone/>
              <a:defRPr sz="3700"/>
            </a:lvl2pPr>
            <a:lvl3pPr marL="1219122" indent="0">
              <a:buNone/>
              <a:defRPr sz="3200"/>
            </a:lvl3pPr>
            <a:lvl4pPr marL="1828681" indent="0">
              <a:buNone/>
              <a:defRPr sz="2700"/>
            </a:lvl4pPr>
            <a:lvl5pPr marL="2438241" indent="0">
              <a:buNone/>
              <a:defRPr sz="2700"/>
            </a:lvl5pPr>
            <a:lvl6pPr marL="3047802" indent="0">
              <a:buNone/>
              <a:defRPr sz="2700"/>
            </a:lvl6pPr>
            <a:lvl7pPr marL="3657363" indent="0">
              <a:buNone/>
              <a:defRPr sz="2700"/>
            </a:lvl7pPr>
            <a:lvl8pPr marL="4266923" indent="0">
              <a:buNone/>
              <a:defRPr sz="2700"/>
            </a:lvl8pPr>
            <a:lvl9pPr marL="4876483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60" indent="0">
              <a:buNone/>
              <a:defRPr sz="1500"/>
            </a:lvl2pPr>
            <a:lvl3pPr marL="1219122" indent="0">
              <a:buNone/>
              <a:defRPr sz="1300"/>
            </a:lvl3pPr>
            <a:lvl4pPr marL="1828681" indent="0">
              <a:buNone/>
              <a:defRPr sz="1200"/>
            </a:lvl4pPr>
            <a:lvl5pPr marL="2438241" indent="0">
              <a:buNone/>
              <a:defRPr sz="1200"/>
            </a:lvl5pPr>
            <a:lvl6pPr marL="3047802" indent="0">
              <a:buNone/>
              <a:defRPr sz="1200"/>
            </a:lvl6pPr>
            <a:lvl7pPr marL="3657363" indent="0">
              <a:buNone/>
              <a:defRPr sz="1200"/>
            </a:lvl7pPr>
            <a:lvl8pPr marL="4266923" indent="0">
              <a:buNone/>
              <a:defRPr sz="1200"/>
            </a:lvl8pPr>
            <a:lvl9pPr marL="487648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88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5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55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9317" y="2320926"/>
            <a:ext cx="9906000" cy="2773363"/>
          </a:xfrm>
        </p:spPr>
        <p:txBody>
          <a:bodyPr/>
          <a:lstStyle>
            <a:lvl1pPr>
              <a:defRPr sz="6300"/>
            </a:lvl1pPr>
          </a:lstStyle>
          <a:p>
            <a:pPr lvl="0"/>
            <a:endParaRPr lang="en-US" noProof="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500" y="5299075"/>
            <a:ext cx="9906000" cy="1055688"/>
          </a:xfrm>
        </p:spPr>
        <p:txBody>
          <a:bodyPr/>
          <a:lstStyle>
            <a:lvl1pPr marL="0" indent="0">
              <a:buFontTx/>
              <a:buNone/>
              <a:defRPr sz="3800"/>
            </a:lvl1pPr>
          </a:lstStyle>
          <a:p>
            <a:pPr lvl="0"/>
            <a:endParaRPr lang="en-US" noProof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2" y="318254"/>
            <a:ext cx="11600787" cy="110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355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320" y="323850"/>
            <a:ext cx="9928897" cy="9890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9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847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18" indent="0">
              <a:buNone/>
              <a:defRPr sz="2200"/>
            </a:lvl2pPr>
            <a:lvl3pPr marL="1088436" indent="0">
              <a:buNone/>
              <a:defRPr sz="1900"/>
            </a:lvl3pPr>
            <a:lvl4pPr marL="1632654" indent="0">
              <a:buNone/>
              <a:defRPr sz="1700"/>
            </a:lvl4pPr>
            <a:lvl5pPr marL="2176872" indent="0">
              <a:buNone/>
              <a:defRPr sz="1700"/>
            </a:lvl5pPr>
            <a:lvl6pPr marL="2721090" indent="0">
              <a:buNone/>
              <a:defRPr sz="1700"/>
            </a:lvl6pPr>
            <a:lvl7pPr marL="3265307" indent="0">
              <a:buNone/>
              <a:defRPr sz="1700"/>
            </a:lvl7pPr>
            <a:lvl8pPr marL="3809525" indent="0">
              <a:buNone/>
              <a:defRPr sz="1700"/>
            </a:lvl8pPr>
            <a:lvl9pPr marL="4353743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3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422399"/>
            <a:ext cx="11243733" cy="4622801"/>
          </a:xfrm>
          <a:prstGeom prst="rect">
            <a:avLst/>
          </a:prstGeom>
        </p:spPr>
        <p:txBody>
          <a:bodyPr vert="horz" lIns="91436" tIns="45719" rIns="91436" bIns="45719" numCol="1"/>
          <a:lstStyle>
            <a:lvl1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1pPr>
            <a:lvl2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2pPr>
            <a:lvl3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3pPr>
            <a:lvl4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4pPr>
            <a:lvl5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43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7200" y="1330326"/>
            <a:ext cx="4878917" cy="47625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9321" y="1330326"/>
            <a:ext cx="4881033" cy="47625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1276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218" indent="0">
              <a:buNone/>
              <a:defRPr sz="2400" b="1"/>
            </a:lvl2pPr>
            <a:lvl3pPr marL="1088436" indent="0">
              <a:buNone/>
              <a:defRPr sz="2200" b="1"/>
            </a:lvl3pPr>
            <a:lvl4pPr marL="1632654" indent="0">
              <a:buNone/>
              <a:defRPr sz="1900" b="1"/>
            </a:lvl4pPr>
            <a:lvl5pPr marL="2176872" indent="0">
              <a:buNone/>
              <a:defRPr sz="1900" b="1"/>
            </a:lvl5pPr>
            <a:lvl6pPr marL="2721090" indent="0">
              <a:buNone/>
              <a:defRPr sz="1900" b="1"/>
            </a:lvl6pPr>
            <a:lvl7pPr marL="3265307" indent="0">
              <a:buNone/>
              <a:defRPr sz="1900" b="1"/>
            </a:lvl7pPr>
            <a:lvl8pPr marL="3809525" indent="0">
              <a:buNone/>
              <a:defRPr sz="1900" b="1"/>
            </a:lvl8pPr>
            <a:lvl9pPr marL="435374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218" indent="0">
              <a:buNone/>
              <a:defRPr sz="2400" b="1"/>
            </a:lvl2pPr>
            <a:lvl3pPr marL="1088436" indent="0">
              <a:buNone/>
              <a:defRPr sz="2200" b="1"/>
            </a:lvl3pPr>
            <a:lvl4pPr marL="1632654" indent="0">
              <a:buNone/>
              <a:defRPr sz="1900" b="1"/>
            </a:lvl4pPr>
            <a:lvl5pPr marL="2176872" indent="0">
              <a:buNone/>
              <a:defRPr sz="1900" b="1"/>
            </a:lvl5pPr>
            <a:lvl6pPr marL="2721090" indent="0">
              <a:buNone/>
              <a:defRPr sz="1900" b="1"/>
            </a:lvl6pPr>
            <a:lvl7pPr marL="3265307" indent="0">
              <a:buNone/>
              <a:defRPr sz="1900" b="1"/>
            </a:lvl7pPr>
            <a:lvl8pPr marL="3809525" indent="0">
              <a:buNone/>
              <a:defRPr sz="1900" b="1"/>
            </a:lvl8pPr>
            <a:lvl9pPr marL="4353743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4327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319" y="323850"/>
            <a:ext cx="8633588" cy="98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89480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49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18" indent="0">
              <a:buNone/>
              <a:defRPr sz="1400"/>
            </a:lvl2pPr>
            <a:lvl3pPr marL="1088436" indent="0">
              <a:buNone/>
              <a:defRPr sz="1200"/>
            </a:lvl3pPr>
            <a:lvl4pPr marL="1632654" indent="0">
              <a:buNone/>
              <a:defRPr sz="1200"/>
            </a:lvl4pPr>
            <a:lvl5pPr marL="2176872" indent="0">
              <a:buNone/>
              <a:defRPr sz="1200"/>
            </a:lvl5pPr>
            <a:lvl6pPr marL="2721090" indent="0">
              <a:buNone/>
              <a:defRPr sz="1200"/>
            </a:lvl6pPr>
            <a:lvl7pPr marL="3265307" indent="0">
              <a:buNone/>
              <a:defRPr sz="1200"/>
            </a:lvl7pPr>
            <a:lvl8pPr marL="3809525" indent="0">
              <a:buNone/>
              <a:defRPr sz="1200"/>
            </a:lvl8pPr>
            <a:lvl9pPr marL="43537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600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18" indent="0">
              <a:buNone/>
              <a:defRPr sz="3300"/>
            </a:lvl2pPr>
            <a:lvl3pPr marL="1088436" indent="0">
              <a:buNone/>
              <a:defRPr sz="2800"/>
            </a:lvl3pPr>
            <a:lvl4pPr marL="1632654" indent="0">
              <a:buNone/>
              <a:defRPr sz="2400"/>
            </a:lvl4pPr>
            <a:lvl5pPr marL="2176872" indent="0">
              <a:buNone/>
              <a:defRPr sz="2400"/>
            </a:lvl5pPr>
            <a:lvl6pPr marL="2721090" indent="0">
              <a:buNone/>
              <a:defRPr sz="2400"/>
            </a:lvl6pPr>
            <a:lvl7pPr marL="3265307" indent="0">
              <a:buNone/>
              <a:defRPr sz="2400"/>
            </a:lvl7pPr>
            <a:lvl8pPr marL="3809525" indent="0">
              <a:buNone/>
              <a:defRPr sz="2400"/>
            </a:lvl8pPr>
            <a:lvl9pPr marL="4353743" indent="0">
              <a:buNone/>
              <a:defRPr sz="2400"/>
            </a:lvl9pPr>
          </a:lstStyle>
          <a:p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18" indent="0">
              <a:buNone/>
              <a:defRPr sz="1400"/>
            </a:lvl2pPr>
            <a:lvl3pPr marL="1088436" indent="0">
              <a:buNone/>
              <a:defRPr sz="1200"/>
            </a:lvl3pPr>
            <a:lvl4pPr marL="1632654" indent="0">
              <a:buNone/>
              <a:defRPr sz="1200"/>
            </a:lvl4pPr>
            <a:lvl5pPr marL="2176872" indent="0">
              <a:buNone/>
              <a:defRPr sz="1200"/>
            </a:lvl5pPr>
            <a:lvl6pPr marL="2721090" indent="0">
              <a:buNone/>
              <a:defRPr sz="1200"/>
            </a:lvl6pPr>
            <a:lvl7pPr marL="3265307" indent="0">
              <a:buNone/>
              <a:defRPr sz="1200"/>
            </a:lvl7pPr>
            <a:lvl8pPr marL="3809525" indent="0">
              <a:buNone/>
              <a:defRPr sz="1200"/>
            </a:lvl8pPr>
            <a:lvl9pPr marL="43537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" y="850428"/>
            <a:ext cx="1523895" cy="5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36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9358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1151" y="323853"/>
            <a:ext cx="2489200" cy="5768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3" y="323853"/>
            <a:ext cx="7270751" cy="5768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7827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9317" y="2320926"/>
            <a:ext cx="9906000" cy="2773363"/>
          </a:xfrm>
        </p:spPr>
        <p:txBody>
          <a:bodyPr/>
          <a:lstStyle>
            <a:lvl1pPr>
              <a:defRPr sz="6300"/>
            </a:lvl1pPr>
          </a:lstStyle>
          <a:p>
            <a:pPr lvl="0"/>
            <a:endParaRPr lang="en-US" noProof="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14500" y="5299075"/>
            <a:ext cx="9906000" cy="1055688"/>
          </a:xfrm>
        </p:spPr>
        <p:txBody>
          <a:bodyPr/>
          <a:lstStyle>
            <a:lvl1pPr marL="0" indent="0">
              <a:buFontTx/>
              <a:buNone/>
              <a:defRPr sz="3800"/>
            </a:lvl1pPr>
          </a:lstStyle>
          <a:p>
            <a:pPr lvl="0"/>
            <a:endParaRPr lang="en-US" noProof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71" y="318254"/>
            <a:ext cx="11600787" cy="110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685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318" y="323850"/>
            <a:ext cx="9928897" cy="9890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9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5753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6400" y="1422400"/>
            <a:ext cx="5621867" cy="4605868"/>
          </a:xfrm>
          <a:prstGeom prst="rect">
            <a:avLst/>
          </a:prstGeom>
        </p:spPr>
        <p:txBody>
          <a:bodyPr vert="horz" lIns="91436" tIns="45719" rIns="91436" bIns="45719" numCol="1"/>
          <a:lstStyle>
            <a:lvl1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1pPr>
            <a:lvl2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2pPr>
            <a:lvl3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3pPr>
            <a:lvl4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4pPr>
            <a:lvl5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366933" y="1422930"/>
            <a:ext cx="5283200" cy="4639204"/>
          </a:xfrm>
          <a:prstGeom prst="rect">
            <a:avLst/>
          </a:prstGeom>
        </p:spPr>
        <p:txBody>
          <a:bodyPr vert="horz" lIns="91436" tIns="45719" rIns="91436" bIns="45719"/>
          <a:lstStyle>
            <a:lvl1pPr algn="ctr">
              <a:defRPr sz="2400">
                <a:latin typeface="Verdana"/>
                <a:cs typeface="Verdana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20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/>
          <a:lstStyle>
            <a:lvl1pPr algn="l">
              <a:defRPr sz="47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544240" indent="0">
              <a:buNone/>
              <a:defRPr sz="2200"/>
            </a:lvl2pPr>
            <a:lvl3pPr marL="1088480" indent="0">
              <a:buNone/>
              <a:defRPr sz="1900"/>
            </a:lvl3pPr>
            <a:lvl4pPr marL="1632719" indent="0">
              <a:buNone/>
              <a:defRPr sz="1700"/>
            </a:lvl4pPr>
            <a:lvl5pPr marL="2176959" indent="0">
              <a:buNone/>
              <a:defRPr sz="1700"/>
            </a:lvl5pPr>
            <a:lvl6pPr marL="2721199" indent="0">
              <a:buNone/>
              <a:defRPr sz="1700"/>
            </a:lvl6pPr>
            <a:lvl7pPr marL="3265437" indent="0">
              <a:buNone/>
              <a:defRPr sz="1700"/>
            </a:lvl7pPr>
            <a:lvl8pPr marL="3809677" indent="0">
              <a:buNone/>
              <a:defRPr sz="1700"/>
            </a:lvl8pPr>
            <a:lvl9pPr marL="4353917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0637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27200" y="1330326"/>
            <a:ext cx="4878917" cy="47625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9320" y="1330326"/>
            <a:ext cx="4881033" cy="4762500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18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240" indent="0">
              <a:buNone/>
              <a:defRPr sz="2400" b="1"/>
            </a:lvl2pPr>
            <a:lvl3pPr marL="1088480" indent="0">
              <a:buNone/>
              <a:defRPr sz="2200" b="1"/>
            </a:lvl3pPr>
            <a:lvl4pPr marL="1632719" indent="0">
              <a:buNone/>
              <a:defRPr sz="1900" b="1"/>
            </a:lvl4pPr>
            <a:lvl5pPr marL="2176959" indent="0">
              <a:buNone/>
              <a:defRPr sz="1900" b="1"/>
            </a:lvl5pPr>
            <a:lvl6pPr marL="2721199" indent="0">
              <a:buNone/>
              <a:defRPr sz="1900" b="1"/>
            </a:lvl6pPr>
            <a:lvl7pPr marL="3265437" indent="0">
              <a:buNone/>
              <a:defRPr sz="1900" b="1"/>
            </a:lvl7pPr>
            <a:lvl8pPr marL="3809677" indent="0">
              <a:buNone/>
              <a:defRPr sz="1900" b="1"/>
            </a:lvl8pPr>
            <a:lvl9pPr marL="435391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4240" indent="0">
              <a:buNone/>
              <a:defRPr sz="2400" b="1"/>
            </a:lvl2pPr>
            <a:lvl3pPr marL="1088480" indent="0">
              <a:buNone/>
              <a:defRPr sz="2200" b="1"/>
            </a:lvl3pPr>
            <a:lvl4pPr marL="1632719" indent="0">
              <a:buNone/>
              <a:defRPr sz="1900" b="1"/>
            </a:lvl4pPr>
            <a:lvl5pPr marL="2176959" indent="0">
              <a:buNone/>
              <a:defRPr sz="1900" b="1"/>
            </a:lvl5pPr>
            <a:lvl6pPr marL="2721199" indent="0">
              <a:buNone/>
              <a:defRPr sz="1900" b="1"/>
            </a:lvl6pPr>
            <a:lvl7pPr marL="3265437" indent="0">
              <a:buNone/>
              <a:defRPr sz="1900" b="1"/>
            </a:lvl7pPr>
            <a:lvl8pPr marL="3809677" indent="0">
              <a:buNone/>
              <a:defRPr sz="1900" b="1"/>
            </a:lvl8pPr>
            <a:lvl9pPr marL="435391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77042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319" y="323850"/>
            <a:ext cx="8633588" cy="98901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0097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444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240" indent="0">
              <a:buNone/>
              <a:defRPr sz="1400"/>
            </a:lvl2pPr>
            <a:lvl3pPr marL="1088480" indent="0">
              <a:buNone/>
              <a:defRPr sz="1200"/>
            </a:lvl3pPr>
            <a:lvl4pPr marL="1632719" indent="0">
              <a:buNone/>
              <a:defRPr sz="1200"/>
            </a:lvl4pPr>
            <a:lvl5pPr marL="2176959" indent="0">
              <a:buNone/>
              <a:defRPr sz="1200"/>
            </a:lvl5pPr>
            <a:lvl6pPr marL="2721199" indent="0">
              <a:buNone/>
              <a:defRPr sz="1200"/>
            </a:lvl6pPr>
            <a:lvl7pPr marL="3265437" indent="0">
              <a:buNone/>
              <a:defRPr sz="1200"/>
            </a:lvl7pPr>
            <a:lvl8pPr marL="3809677" indent="0">
              <a:buNone/>
              <a:defRPr sz="1200"/>
            </a:lvl8pPr>
            <a:lvl9pPr marL="435391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042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00"/>
            </a:lvl1pPr>
            <a:lvl2pPr marL="544240" indent="0">
              <a:buNone/>
              <a:defRPr sz="3300"/>
            </a:lvl2pPr>
            <a:lvl3pPr marL="1088480" indent="0">
              <a:buNone/>
              <a:defRPr sz="2800"/>
            </a:lvl3pPr>
            <a:lvl4pPr marL="1632719" indent="0">
              <a:buNone/>
              <a:defRPr sz="2400"/>
            </a:lvl4pPr>
            <a:lvl5pPr marL="2176959" indent="0">
              <a:buNone/>
              <a:defRPr sz="2400"/>
            </a:lvl5pPr>
            <a:lvl6pPr marL="2721199" indent="0">
              <a:buNone/>
              <a:defRPr sz="2400"/>
            </a:lvl6pPr>
            <a:lvl7pPr marL="3265437" indent="0">
              <a:buNone/>
              <a:defRPr sz="2400"/>
            </a:lvl7pPr>
            <a:lvl8pPr marL="3809677" indent="0">
              <a:buNone/>
              <a:defRPr sz="2400"/>
            </a:lvl8pPr>
            <a:lvl9pPr marL="4353917" indent="0">
              <a:buNone/>
              <a:defRPr sz="2400"/>
            </a:lvl9pPr>
          </a:lstStyle>
          <a:p>
            <a:endParaRPr lang="de-C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240" indent="0">
              <a:buNone/>
              <a:defRPr sz="1400"/>
            </a:lvl2pPr>
            <a:lvl3pPr marL="1088480" indent="0">
              <a:buNone/>
              <a:defRPr sz="1200"/>
            </a:lvl3pPr>
            <a:lvl4pPr marL="1632719" indent="0">
              <a:buNone/>
              <a:defRPr sz="1200"/>
            </a:lvl4pPr>
            <a:lvl5pPr marL="2176959" indent="0">
              <a:buNone/>
              <a:defRPr sz="1200"/>
            </a:lvl5pPr>
            <a:lvl6pPr marL="2721199" indent="0">
              <a:buNone/>
              <a:defRPr sz="1200"/>
            </a:lvl6pPr>
            <a:lvl7pPr marL="3265437" indent="0">
              <a:buNone/>
              <a:defRPr sz="1200"/>
            </a:lvl7pPr>
            <a:lvl8pPr marL="3809677" indent="0">
              <a:buNone/>
              <a:defRPr sz="1200"/>
            </a:lvl8pPr>
            <a:lvl9pPr marL="435391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5" y="850428"/>
            <a:ext cx="1523895" cy="5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708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908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1151" y="323852"/>
            <a:ext cx="2489200" cy="5768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2" y="323852"/>
            <a:ext cx="7270751" cy="5768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89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6400" y="1422930"/>
            <a:ext cx="11243733" cy="4639204"/>
          </a:xfrm>
          <a:prstGeom prst="rect">
            <a:avLst/>
          </a:prstGeom>
        </p:spPr>
        <p:txBody>
          <a:bodyPr vert="horz" lIns="91436" tIns="45719" rIns="91436" bIns="45719"/>
          <a:lstStyle>
            <a:lvl1pPr algn="ctr">
              <a:defRPr sz="2400">
                <a:latin typeface="Verdana"/>
                <a:cs typeface="Verdana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71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6400" y="1422399"/>
            <a:ext cx="11243733" cy="4605866"/>
          </a:xfrm>
          <a:prstGeom prst="rect">
            <a:avLst/>
          </a:prstGeom>
        </p:spPr>
        <p:txBody>
          <a:bodyPr vert="horz" lIns="91436" tIns="45719" rIns="91436" bIns="45719" numCol="2"/>
          <a:lstStyle>
            <a:lvl1pPr marL="285739" indent="-285739" algn="l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1pPr>
            <a:lvl2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2pPr>
            <a:lvl3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3pPr>
            <a:lvl4pPr marL="285739" indent="-285739">
              <a:spcAft>
                <a:spcPts val="2400"/>
              </a:spcAft>
              <a:buFont typeface="Wingdings" charset="2"/>
              <a:buChar char="§"/>
              <a:defRPr sz="240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4pPr>
            <a:lvl5pPr marL="285739" indent="-285739">
              <a:spcAft>
                <a:spcPts val="2400"/>
              </a:spcAft>
              <a:buFont typeface="Wingdings" charset="2"/>
              <a:buChar char="§"/>
              <a:defRPr sz="2400" baseline="0">
                <a:solidFill>
                  <a:srgbClr val="474747"/>
                </a:solidFill>
                <a:latin typeface="Verdana"/>
                <a:ea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  <a:p>
            <a:pPr lvl="4"/>
            <a:r>
              <a:rPr lang="en-US" dirty="0"/>
              <a:t>Seventh Level </a:t>
            </a:r>
          </a:p>
          <a:p>
            <a:pPr lvl="4"/>
            <a:r>
              <a:rPr lang="en-US" dirty="0"/>
              <a:t>Eighth Level</a:t>
            </a:r>
          </a:p>
          <a:p>
            <a:pPr lvl="4"/>
            <a:r>
              <a:rPr lang="en-US" dirty="0"/>
              <a:t>Ninth Level</a:t>
            </a:r>
          </a:p>
          <a:p>
            <a:pPr lvl="4"/>
            <a:r>
              <a:rPr lang="en-US" dirty="0"/>
              <a:t>Tenth Level</a:t>
            </a:r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6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12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7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6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6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2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80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3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92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4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6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F4E9-2406-4ADE-805C-16BE09184A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6765-A2D8-46D6-B189-53B6723F578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4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6.w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6.w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3">
            <a:alphaModFix/>
          </a:blip>
          <a:srcRect l="14356" t="15158" r="3515" b="10789"/>
          <a:stretch/>
        </p:blipFill>
        <p:spPr>
          <a:xfrm>
            <a:off x="0" y="-344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7"/>
          <p:cNvGrpSpPr/>
          <p:nvPr/>
        </p:nvGrpSpPr>
        <p:grpSpPr>
          <a:xfrm>
            <a:off x="8229682" y="349"/>
            <a:ext cx="3962319" cy="6857653"/>
            <a:chOff x="8161879" y="-49532"/>
            <a:chExt cx="3739800" cy="6984065"/>
          </a:xfrm>
        </p:grpSpPr>
        <p:sp>
          <p:nvSpPr>
            <p:cNvPr id="8" name="Shape 8"/>
            <p:cNvSpPr/>
            <p:nvPr/>
          </p:nvSpPr>
          <p:spPr>
            <a:xfrm flipH="1">
              <a:off x="8161879" y="918932"/>
              <a:ext cx="3739800" cy="6015599"/>
            </a:xfrm>
            <a:prstGeom prst="rtTriangle">
              <a:avLst/>
            </a:prstGeom>
            <a:solidFill>
              <a:srgbClr val="107A67"/>
            </a:solidFill>
            <a:ln w="9525" cap="flat" cmpd="sng">
              <a:solidFill>
                <a:srgbClr val="107A6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9"/>
            <p:cNvSpPr/>
            <p:nvPr/>
          </p:nvSpPr>
          <p:spPr>
            <a:xfrm rot="-5400000" flipH="1">
              <a:off x="8777285" y="681417"/>
              <a:ext cx="3855300" cy="2393400"/>
            </a:xfrm>
            <a:prstGeom prst="rtTriangle">
              <a:avLst/>
            </a:prstGeom>
            <a:solidFill>
              <a:srgbClr val="107A67"/>
            </a:solidFill>
            <a:ln w="9525" cap="flat" cmpd="sng">
              <a:solidFill>
                <a:srgbClr val="107A67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Shap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905" y="655828"/>
            <a:ext cx="2080500" cy="47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0" y="4992623"/>
            <a:ext cx="1268400" cy="1865400"/>
          </a:xfrm>
          <a:prstGeom prst="rtTriangle">
            <a:avLst/>
          </a:prstGeom>
          <a:solidFill>
            <a:srgbClr val="464646"/>
          </a:solidFill>
          <a:ln w="9525" cap="flat" cmpd="sng">
            <a:solidFill>
              <a:srgbClr val="46464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2" tIns="45698" rIns="91422" bIns="4569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72411" y="6035752"/>
            <a:ext cx="2916000" cy="61603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0" y="-9835"/>
            <a:ext cx="9693600" cy="884400"/>
          </a:xfrm>
          <a:prstGeom prst="homePlate">
            <a:avLst>
              <a:gd name="adj" fmla="val 29321"/>
            </a:avLst>
          </a:prstGeom>
          <a:solidFill>
            <a:srgbClr val="008B7A"/>
          </a:solidFill>
          <a:ln>
            <a:noFill/>
          </a:ln>
        </p:spPr>
        <p:txBody>
          <a:bodyPr lIns="91422" tIns="45698" rIns="91422" bIns="4569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29703" y="-9835"/>
            <a:ext cx="687000" cy="8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69749" y="324462"/>
            <a:ext cx="1386600" cy="31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420853" y="-9835"/>
            <a:ext cx="795900" cy="8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7870" y="88373"/>
            <a:ext cx="8889999" cy="656695"/>
          </a:xfrm>
          <a:prstGeom prst="rect">
            <a:avLst/>
          </a:prstGeom>
        </p:spPr>
        <p:txBody>
          <a:bodyPr vert="horz" lIns="91436" tIns="45719" rIns="91436" bIns="45719" rtlCol="0" anchor="ctr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chemeClr val="bg1"/>
          </a:solidFill>
          <a:latin typeface="Verdana"/>
          <a:ea typeface="Verdana"/>
          <a:cs typeface="Verdana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2" tIns="60955" rIns="121912" bIns="6095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2" tIns="60955" rIns="121912" bIns="609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121912" tIns="60955" rIns="121912" bIns="60955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22"/>
            <a:fld id="{C4BDF4E9-2406-4ADE-805C-16BE09184AB6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219122"/>
              <a:t>3/15/2017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121912" tIns="60955" rIns="121912" bIns="60955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22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121912" tIns="60955" rIns="121912" bIns="60955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22"/>
            <a:fld id="{45436765-A2D8-46D6-B189-53B6723F5787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219122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66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1219122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0" indent="-457170" algn="l" defTabSz="1219122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36" indent="-380975" algn="l" defTabSz="1219122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01" indent="-304780" algn="l" defTabSz="12191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62" indent="-304780" algn="l" defTabSz="1219122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21" indent="-304780" algn="l" defTabSz="1219122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581" indent="-304780" algn="l" defTabSz="12191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3" indent="-304780" algn="l" defTabSz="12191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3" indent="-304780" algn="l" defTabSz="121912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0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2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1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3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11201" y="304802"/>
            <a:ext cx="6807200" cy="540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43" tIns="54421" rIns="108843" bIns="54421">
            <a:spAutoFit/>
          </a:bodyPr>
          <a:lstStyle/>
          <a:p>
            <a:pPr defTabSz="84868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2800" kern="1200" dirty="0"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29319" y="323850"/>
            <a:ext cx="9948333" cy="98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Der Titel kann einzeilig sein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27203" y="1330326"/>
            <a:ext cx="9963151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Um den </a:t>
            </a:r>
            <a:r>
              <a:rPr lang="en-US" dirty="0" err="1" smtClean="0"/>
              <a:t>Fliesstext</a:t>
            </a:r>
            <a:r>
              <a:rPr lang="en-US" dirty="0" smtClean="0"/>
              <a:t> </a:t>
            </a:r>
            <a:r>
              <a:rPr lang="en-US" dirty="0" err="1" smtClean="0"/>
              <a:t>übersichtlich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r>
              <a:rPr lang="en-US" dirty="0" smtClean="0"/>
              <a:t>, </a:t>
            </a:r>
            <a:r>
              <a:rPr lang="en-US" dirty="0" err="1" smtClean="0"/>
              <a:t>sollten</a:t>
            </a:r>
            <a:r>
              <a:rPr lang="en-US" dirty="0" smtClean="0"/>
              <a:t> </a:t>
            </a:r>
            <a:r>
              <a:rPr lang="en-US" dirty="0" err="1" smtClean="0"/>
              <a:t>Abschnitte</a:t>
            </a:r>
            <a:endParaRPr lang="en-US" dirty="0" smtClean="0"/>
          </a:p>
          <a:p>
            <a:pPr lvl="0"/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besseren</a:t>
            </a:r>
            <a:r>
              <a:rPr lang="en-US" dirty="0" smtClean="0"/>
              <a:t> </a:t>
            </a:r>
            <a:r>
              <a:rPr lang="en-US" dirty="0" err="1" smtClean="0"/>
              <a:t>Lesbarkeit</a:t>
            </a:r>
            <a:endParaRPr lang="en-US" dirty="0" smtClean="0"/>
          </a:p>
          <a:p>
            <a:pPr lvl="0"/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Blindzeile</a:t>
            </a:r>
            <a:r>
              <a:rPr lang="en-US" dirty="0" smtClean="0"/>
              <a:t> </a:t>
            </a:r>
            <a:r>
              <a:rPr lang="en-US" dirty="0" err="1" smtClean="0"/>
              <a:t>getrennt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, um die </a:t>
            </a:r>
            <a:r>
              <a:rPr lang="en-US" dirty="0" err="1" smtClean="0"/>
              <a:t>Formate</a:t>
            </a:r>
            <a:r>
              <a:rPr lang="en-US" dirty="0" smtClean="0"/>
              <a:t> des </a:t>
            </a:r>
            <a:r>
              <a:rPr lang="en-US" dirty="0" err="1" smtClean="0"/>
              <a:t>Vorlagentextes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597900" y="6205541"/>
            <a:ext cx="3022600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defTabSz="848683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fld id="{EAD56608-9989-46C0-B3F6-657618CD614A}" type="slidenum">
              <a:rPr lang="en-US" sz="1200" kern="1200">
                <a:ea typeface="+mn-ea"/>
                <a:cs typeface="+mn-cs"/>
              </a:rPr>
              <a:pPr algn="r" defTabSz="848683" eaLnBrk="0" fontAlgn="base" hangingPunct="0">
                <a:lnSpc>
                  <a:spcPct val="105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200" kern="1200" dirty="0">
                <a:ea typeface="+mn-ea"/>
                <a:cs typeface="+mn-cs"/>
              </a:rPr>
              <a:t> </a:t>
            </a:r>
          </a:p>
        </p:txBody>
      </p:sp>
      <p:sp>
        <p:nvSpPr>
          <p:cNvPr id="14342" name="AutoShape 6"/>
          <p:cNvSpPr>
            <a:spLocks noChangeArrowheads="1"/>
          </p:cNvSpPr>
          <p:nvPr userDrawn="1"/>
        </p:nvSpPr>
        <p:spPr bwMode="auto">
          <a:xfrm>
            <a:off x="1634068" y="6143626"/>
            <a:ext cx="9643533" cy="675156"/>
          </a:xfrm>
          <a:prstGeom prst="octagon">
            <a:avLst>
              <a:gd name="adj" fmla="val 2928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48683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200" b="1" kern="1200" dirty="0" smtClean="0">
                <a:ea typeface="+mn-ea"/>
                <a:cs typeface="+mn-cs"/>
              </a:rPr>
              <a:t>J. Klausen | Big </a:t>
            </a:r>
            <a:r>
              <a:rPr lang="de-CH" sz="1200" b="1" kern="1200" dirty="0" err="1" smtClean="0">
                <a:ea typeface="+mn-ea"/>
                <a:cs typeface="+mn-cs"/>
              </a:rPr>
              <a:t>data</a:t>
            </a:r>
            <a:r>
              <a:rPr lang="de-CH" sz="1200" b="1" kern="1200" dirty="0" smtClean="0">
                <a:ea typeface="+mn-ea"/>
                <a:cs typeface="+mn-cs"/>
              </a:rPr>
              <a:t>: </a:t>
            </a:r>
            <a:r>
              <a:rPr lang="de-CH" sz="1200" b="1" kern="1200" dirty="0" err="1" smtClean="0">
                <a:ea typeface="+mn-ea"/>
                <a:cs typeface="+mn-cs"/>
              </a:rPr>
              <a:t>What’s</a:t>
            </a:r>
            <a:r>
              <a:rPr lang="de-CH" sz="1200" b="1" kern="1200" dirty="0" smtClean="0">
                <a:ea typeface="+mn-ea"/>
                <a:cs typeface="+mn-cs"/>
              </a:rPr>
              <a:t> GAW </a:t>
            </a:r>
            <a:r>
              <a:rPr lang="de-CH" sz="1200" b="1" kern="1200" dirty="0" err="1" smtClean="0">
                <a:ea typeface="+mn-ea"/>
                <a:cs typeface="+mn-cs"/>
              </a:rPr>
              <a:t>got</a:t>
            </a:r>
            <a:r>
              <a:rPr lang="de-CH" sz="1200" b="1" kern="1200" dirty="0" smtClean="0">
                <a:ea typeface="+mn-ea"/>
                <a:cs typeface="+mn-cs"/>
              </a:rPr>
              <a:t> </a:t>
            </a:r>
            <a:r>
              <a:rPr lang="de-CH" sz="1200" b="1" kern="1200" dirty="0" err="1" smtClean="0">
                <a:ea typeface="+mn-ea"/>
                <a:cs typeface="+mn-cs"/>
              </a:rPr>
              <a:t>to</a:t>
            </a:r>
            <a:r>
              <a:rPr lang="de-CH" sz="1200" b="1" kern="1200" dirty="0" smtClean="0">
                <a:ea typeface="+mn-ea"/>
                <a:cs typeface="+mn-cs"/>
              </a:rPr>
              <a:t> do </a:t>
            </a:r>
            <a:r>
              <a:rPr lang="de-CH" sz="1200" b="1" kern="1200" dirty="0" err="1" smtClean="0">
                <a:ea typeface="+mn-ea"/>
                <a:cs typeface="+mn-cs"/>
              </a:rPr>
              <a:t>with</a:t>
            </a:r>
            <a:r>
              <a:rPr lang="de-CH" sz="1200" b="1" kern="1200" dirty="0" smtClean="0">
                <a:ea typeface="+mn-ea"/>
                <a:cs typeface="+mn-cs"/>
              </a:rPr>
              <a:t> </a:t>
            </a:r>
            <a:r>
              <a:rPr lang="de-CH" sz="1200" b="1" kern="1200" dirty="0" err="1" smtClean="0">
                <a:ea typeface="+mn-ea"/>
                <a:cs typeface="+mn-cs"/>
              </a:rPr>
              <a:t>it</a:t>
            </a:r>
            <a:r>
              <a:rPr lang="de-CH" sz="1200" b="1" kern="1200" dirty="0" smtClean="0">
                <a:ea typeface="+mn-ea"/>
                <a:cs typeface="+mn-cs"/>
              </a:rPr>
              <a:t> …</a:t>
            </a:r>
            <a:endParaRPr lang="en-US" sz="1200" b="1" kern="1200" dirty="0" smtClean="0">
              <a:ea typeface="+mn-ea"/>
              <a:cs typeface="+mn-cs"/>
            </a:endParaRPr>
          </a:p>
          <a:p>
            <a:pPr defTabSz="848683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200" kern="1200" dirty="0" smtClean="0">
                <a:ea typeface="+mn-ea"/>
                <a:cs typeface="+mn-cs"/>
              </a:rPr>
              <a:t>16 March 2016 | CAS EPAC SSC Meeting | WMO, Geneva</a:t>
            </a:r>
            <a:endParaRPr lang="en-US" sz="1200" kern="1200" dirty="0">
              <a:ea typeface="+mn-ea"/>
              <a:cs typeface="+mn-cs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714503" y="6162676"/>
            <a:ext cx="999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43" tIns="54421" rIns="108843" bIns="54421"/>
          <a:lstStyle/>
          <a:p>
            <a:pPr defTabSz="848683" fontAlgn="base">
              <a:spcBef>
                <a:spcPct val="0"/>
              </a:spcBef>
              <a:spcAft>
                <a:spcPct val="0"/>
              </a:spcAft>
            </a:pPr>
            <a:endParaRPr lang="de-CH" sz="1700" b="1" kern="1200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pic>
        <p:nvPicPr>
          <p:cNvPr id="10" name="Picture 8" descr="Wappe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1" y="353625"/>
            <a:ext cx="400487" cy="42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MO_Word_header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" t="19635" r="83351" b="21061"/>
          <a:stretch/>
        </p:blipFill>
        <p:spPr bwMode="auto">
          <a:xfrm>
            <a:off x="850319" y="395176"/>
            <a:ext cx="336264" cy="39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816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5pPr>
      <a:lvl6pPr marL="544218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6pPr>
      <a:lvl7pPr marL="1088436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7pPr>
      <a:lvl8pPr marL="1632654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8pPr>
      <a:lvl9pPr marL="2176872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9pPr>
    </p:titleStyle>
    <p:bodyStyle>
      <a:lvl1pPr marL="408163" indent="-408163" algn="l" rtl="0" fontAlgn="base">
        <a:spcBef>
          <a:spcPts val="513"/>
        </a:spcBef>
        <a:spcAft>
          <a:spcPts val="513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884353" indent="-340135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300">
          <a:solidFill>
            <a:schemeClr val="tx1"/>
          </a:solidFill>
          <a:latin typeface="+mn-lt"/>
        </a:defRPr>
      </a:lvl2pPr>
      <a:lvl3pPr marL="1360544" indent="-272110" algn="l" rtl="0" fontAlgn="base">
        <a:spcBef>
          <a:spcPct val="20000"/>
        </a:spcBef>
        <a:spcAft>
          <a:spcPct val="0"/>
        </a:spcAft>
        <a:buClr>
          <a:srgbClr val="B2B2B2"/>
        </a:buClr>
        <a:buChar char="•"/>
        <a:defRPr sz="2100">
          <a:solidFill>
            <a:schemeClr val="tx1"/>
          </a:solidFill>
          <a:latin typeface="+mn-lt"/>
        </a:defRPr>
      </a:lvl3pPr>
      <a:lvl4pPr marL="1904762" indent="-272110" algn="l" rtl="0" fontAlgn="base">
        <a:spcBef>
          <a:spcPct val="20000"/>
        </a:spcBef>
        <a:spcAft>
          <a:spcPct val="0"/>
        </a:spcAft>
        <a:buClr>
          <a:srgbClr val="C0C0C0"/>
        </a:buClr>
        <a:buChar char="•"/>
        <a:defRPr sz="2100">
          <a:solidFill>
            <a:schemeClr val="tx1"/>
          </a:solidFill>
          <a:latin typeface="+mn-lt"/>
        </a:defRPr>
      </a:lvl4pPr>
      <a:lvl5pPr marL="2448982" indent="-27211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100">
          <a:solidFill>
            <a:schemeClr val="tx1"/>
          </a:solidFill>
          <a:latin typeface="+mn-lt"/>
        </a:defRPr>
      </a:lvl5pPr>
      <a:lvl6pPr marL="2993199" indent="-27211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600">
          <a:solidFill>
            <a:schemeClr val="tx1"/>
          </a:solidFill>
          <a:latin typeface="+mn-lt"/>
        </a:defRPr>
      </a:lvl6pPr>
      <a:lvl7pPr marL="3537416" indent="-27211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600">
          <a:solidFill>
            <a:schemeClr val="tx1"/>
          </a:solidFill>
          <a:latin typeface="+mn-lt"/>
        </a:defRPr>
      </a:lvl7pPr>
      <a:lvl8pPr marL="4081634" indent="-27211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600">
          <a:solidFill>
            <a:schemeClr val="tx1"/>
          </a:solidFill>
          <a:latin typeface="+mn-lt"/>
        </a:defRPr>
      </a:lvl8pPr>
      <a:lvl9pPr marL="4625853" indent="-27211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18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36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54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72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90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307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525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743" algn="l" defTabSz="108843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711201" y="304801"/>
            <a:ext cx="6807200" cy="54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48" tIns="54423" rIns="108848" bIns="54423">
            <a:spAutoFit/>
          </a:bodyPr>
          <a:lstStyle/>
          <a:p>
            <a:pPr defTabSz="848717" eaLnBrk="0" fontAlgn="base" hangingPunct="0">
              <a:spcBef>
                <a:spcPct val="50000"/>
              </a:spcBef>
              <a:spcAft>
                <a:spcPct val="0"/>
              </a:spcAft>
            </a:pPr>
            <a:endParaRPr lang="de-DE" sz="2800" kern="1200" dirty="0"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29318" y="323850"/>
            <a:ext cx="9948333" cy="98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Der Titel kann einzeilig sein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27202" y="1330326"/>
            <a:ext cx="9963151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Um den </a:t>
            </a:r>
            <a:r>
              <a:rPr lang="en-US" dirty="0" err="1" smtClean="0"/>
              <a:t>Fliesstext</a:t>
            </a:r>
            <a:r>
              <a:rPr lang="en-US" dirty="0" smtClean="0"/>
              <a:t> </a:t>
            </a:r>
            <a:r>
              <a:rPr lang="en-US" dirty="0" err="1" smtClean="0"/>
              <a:t>übersichtlich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halten</a:t>
            </a:r>
            <a:r>
              <a:rPr lang="en-US" dirty="0" smtClean="0"/>
              <a:t>, </a:t>
            </a:r>
            <a:r>
              <a:rPr lang="en-US" dirty="0" err="1" smtClean="0"/>
              <a:t>sollten</a:t>
            </a:r>
            <a:r>
              <a:rPr lang="en-US" dirty="0" smtClean="0"/>
              <a:t> </a:t>
            </a:r>
            <a:r>
              <a:rPr lang="en-US" dirty="0" err="1" smtClean="0"/>
              <a:t>Abschnitte</a:t>
            </a:r>
            <a:endParaRPr lang="en-US" dirty="0" smtClean="0"/>
          </a:p>
          <a:p>
            <a:pPr lvl="0"/>
            <a:r>
              <a:rPr lang="en-US" dirty="0" err="1" smtClean="0"/>
              <a:t>gemacht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 </a:t>
            </a:r>
            <a:r>
              <a:rPr lang="en-US" dirty="0" err="1" smtClean="0"/>
              <a:t>Diese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</a:t>
            </a:r>
            <a:r>
              <a:rPr lang="en-US" dirty="0" err="1" smtClean="0"/>
              <a:t>besseren</a:t>
            </a:r>
            <a:r>
              <a:rPr lang="en-US" dirty="0" smtClean="0"/>
              <a:t> </a:t>
            </a:r>
            <a:r>
              <a:rPr lang="en-US" dirty="0" err="1" smtClean="0"/>
              <a:t>Lesbarkeit</a:t>
            </a:r>
            <a:endParaRPr lang="en-US" dirty="0" smtClean="0"/>
          </a:p>
          <a:p>
            <a:pPr lvl="0"/>
            <a:r>
              <a:rPr lang="en-US" dirty="0" err="1" smtClean="0"/>
              <a:t>jeweils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Blindzeile</a:t>
            </a:r>
            <a:r>
              <a:rPr lang="en-US" dirty="0" smtClean="0"/>
              <a:t> </a:t>
            </a:r>
            <a:r>
              <a:rPr lang="en-US" dirty="0" err="1" smtClean="0"/>
              <a:t>getrennt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, um die </a:t>
            </a:r>
            <a:r>
              <a:rPr lang="en-US" dirty="0" err="1" smtClean="0"/>
              <a:t>Formate</a:t>
            </a:r>
            <a:r>
              <a:rPr lang="en-US" dirty="0" smtClean="0"/>
              <a:t> des </a:t>
            </a:r>
            <a:r>
              <a:rPr lang="en-US" dirty="0" err="1" smtClean="0"/>
              <a:t>Vorlagentextes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597900" y="6205540"/>
            <a:ext cx="3022600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 defTabSz="848717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fld id="{EAD56608-9989-46C0-B3F6-657618CD614A}" type="slidenum">
              <a:rPr lang="en-US" sz="1200" kern="1200">
                <a:ea typeface="+mn-ea"/>
                <a:cs typeface="+mn-cs"/>
              </a:rPr>
              <a:pPr algn="r" defTabSz="848717" eaLnBrk="0" fontAlgn="base" hangingPunct="0">
                <a:lnSpc>
                  <a:spcPct val="105000"/>
                </a:lnSpc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sz="1200" kern="1200" dirty="0">
                <a:ea typeface="+mn-ea"/>
                <a:cs typeface="+mn-cs"/>
              </a:rPr>
              <a:t> </a:t>
            </a:r>
          </a:p>
        </p:txBody>
      </p:sp>
      <p:sp>
        <p:nvSpPr>
          <p:cNvPr id="14342" name="AutoShape 6"/>
          <p:cNvSpPr>
            <a:spLocks noChangeArrowheads="1"/>
          </p:cNvSpPr>
          <p:nvPr userDrawn="1"/>
        </p:nvSpPr>
        <p:spPr bwMode="auto">
          <a:xfrm>
            <a:off x="1634067" y="6143626"/>
            <a:ext cx="9643533" cy="675156"/>
          </a:xfrm>
          <a:prstGeom prst="octagon">
            <a:avLst>
              <a:gd name="adj" fmla="val 2928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848717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de-CH" sz="1200" b="1" kern="1200" dirty="0" smtClean="0">
                <a:ea typeface="+mn-ea"/>
                <a:cs typeface="+mn-cs"/>
              </a:rPr>
              <a:t>J. Klausen | Big </a:t>
            </a:r>
            <a:r>
              <a:rPr lang="de-CH" sz="1200" b="1" kern="1200" dirty="0" err="1" smtClean="0">
                <a:ea typeface="+mn-ea"/>
                <a:cs typeface="+mn-cs"/>
              </a:rPr>
              <a:t>data</a:t>
            </a:r>
            <a:r>
              <a:rPr lang="de-CH" sz="1200" b="1" kern="1200" dirty="0" smtClean="0">
                <a:ea typeface="+mn-ea"/>
                <a:cs typeface="+mn-cs"/>
              </a:rPr>
              <a:t>: </a:t>
            </a:r>
            <a:r>
              <a:rPr lang="de-CH" sz="1200" b="1" kern="1200" dirty="0" err="1" smtClean="0">
                <a:ea typeface="+mn-ea"/>
                <a:cs typeface="+mn-cs"/>
              </a:rPr>
              <a:t>What’s</a:t>
            </a:r>
            <a:r>
              <a:rPr lang="de-CH" sz="1200" b="1" kern="1200" dirty="0" smtClean="0">
                <a:ea typeface="+mn-ea"/>
                <a:cs typeface="+mn-cs"/>
              </a:rPr>
              <a:t> GAW </a:t>
            </a:r>
            <a:r>
              <a:rPr lang="de-CH" sz="1200" b="1" kern="1200" dirty="0" err="1" smtClean="0">
                <a:ea typeface="+mn-ea"/>
                <a:cs typeface="+mn-cs"/>
              </a:rPr>
              <a:t>got</a:t>
            </a:r>
            <a:r>
              <a:rPr lang="de-CH" sz="1200" b="1" kern="1200" dirty="0" smtClean="0">
                <a:ea typeface="+mn-ea"/>
                <a:cs typeface="+mn-cs"/>
              </a:rPr>
              <a:t> </a:t>
            </a:r>
            <a:r>
              <a:rPr lang="de-CH" sz="1200" b="1" kern="1200" dirty="0" err="1" smtClean="0">
                <a:ea typeface="+mn-ea"/>
                <a:cs typeface="+mn-cs"/>
              </a:rPr>
              <a:t>to</a:t>
            </a:r>
            <a:r>
              <a:rPr lang="de-CH" sz="1200" b="1" kern="1200" dirty="0" smtClean="0">
                <a:ea typeface="+mn-ea"/>
                <a:cs typeface="+mn-cs"/>
              </a:rPr>
              <a:t> do </a:t>
            </a:r>
            <a:r>
              <a:rPr lang="de-CH" sz="1200" b="1" kern="1200" dirty="0" err="1" smtClean="0">
                <a:ea typeface="+mn-ea"/>
                <a:cs typeface="+mn-cs"/>
              </a:rPr>
              <a:t>with</a:t>
            </a:r>
            <a:r>
              <a:rPr lang="de-CH" sz="1200" b="1" kern="1200" dirty="0" smtClean="0">
                <a:ea typeface="+mn-ea"/>
                <a:cs typeface="+mn-cs"/>
              </a:rPr>
              <a:t> </a:t>
            </a:r>
            <a:r>
              <a:rPr lang="de-CH" sz="1200" b="1" kern="1200" dirty="0" err="1" smtClean="0">
                <a:ea typeface="+mn-ea"/>
                <a:cs typeface="+mn-cs"/>
              </a:rPr>
              <a:t>it</a:t>
            </a:r>
            <a:r>
              <a:rPr lang="de-CH" sz="1200" b="1" kern="1200" dirty="0" smtClean="0">
                <a:ea typeface="+mn-ea"/>
                <a:cs typeface="+mn-cs"/>
              </a:rPr>
              <a:t> …</a:t>
            </a:r>
            <a:endParaRPr lang="en-US" sz="1200" b="1" kern="1200" dirty="0" smtClean="0">
              <a:ea typeface="+mn-ea"/>
              <a:cs typeface="+mn-cs"/>
            </a:endParaRPr>
          </a:p>
          <a:p>
            <a:pPr defTabSz="848717" eaLnBrk="0" fontAlgn="base" hangingPunct="0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1200" kern="1200" dirty="0" smtClean="0">
                <a:ea typeface="+mn-ea"/>
                <a:cs typeface="+mn-cs"/>
              </a:rPr>
              <a:t>16 March 2016 | CAS EPAC SSC Meeting | WMO, Geneva</a:t>
            </a:r>
            <a:endParaRPr lang="en-US" sz="1200" kern="1200" dirty="0">
              <a:ea typeface="+mn-ea"/>
              <a:cs typeface="+mn-cs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714502" y="6162676"/>
            <a:ext cx="999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848" tIns="54423" rIns="108848" bIns="54423"/>
          <a:lstStyle/>
          <a:p>
            <a:pPr defTabSz="848717" fontAlgn="base">
              <a:spcBef>
                <a:spcPct val="0"/>
              </a:spcBef>
              <a:spcAft>
                <a:spcPct val="0"/>
              </a:spcAft>
            </a:pPr>
            <a:endParaRPr lang="de-CH" sz="1700" b="1" kern="1200" dirty="0">
              <a:solidFill>
                <a:srgbClr val="FF0000"/>
              </a:solidFill>
              <a:ea typeface="+mn-ea"/>
              <a:cs typeface="+mn-cs"/>
            </a:endParaRPr>
          </a:p>
        </p:txBody>
      </p:sp>
      <p:pic>
        <p:nvPicPr>
          <p:cNvPr id="10" name="Picture 8" descr="Wappen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50" y="353625"/>
            <a:ext cx="400487" cy="42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WMO_Word_header"/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" t="19635" r="83351" b="21061"/>
          <a:stretch/>
        </p:blipFill>
        <p:spPr bwMode="auto">
          <a:xfrm>
            <a:off x="850319" y="395175"/>
            <a:ext cx="336264" cy="39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147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5pPr>
      <a:lvl6pPr marL="54424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6pPr>
      <a:lvl7pPr marL="108848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7pPr>
      <a:lvl8pPr marL="1632719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8pPr>
      <a:lvl9pPr marL="2176959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charset="0"/>
        </a:defRPr>
      </a:lvl9pPr>
    </p:titleStyle>
    <p:bodyStyle>
      <a:lvl1pPr marL="408180" indent="-408180" algn="l" rtl="0" fontAlgn="base">
        <a:spcBef>
          <a:spcPts val="513"/>
        </a:spcBef>
        <a:spcAft>
          <a:spcPts val="513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884389" indent="-340149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300">
          <a:solidFill>
            <a:schemeClr val="tx1"/>
          </a:solidFill>
          <a:latin typeface="+mn-lt"/>
        </a:defRPr>
      </a:lvl2pPr>
      <a:lvl3pPr marL="1360599" indent="-272120" algn="l" rtl="0" fontAlgn="base">
        <a:spcBef>
          <a:spcPct val="20000"/>
        </a:spcBef>
        <a:spcAft>
          <a:spcPct val="0"/>
        </a:spcAft>
        <a:buClr>
          <a:srgbClr val="B2B2B2"/>
        </a:buClr>
        <a:buChar char="•"/>
        <a:defRPr sz="2100">
          <a:solidFill>
            <a:schemeClr val="tx1"/>
          </a:solidFill>
          <a:latin typeface="+mn-lt"/>
        </a:defRPr>
      </a:lvl3pPr>
      <a:lvl4pPr marL="1904839" indent="-272120" algn="l" rtl="0" fontAlgn="base">
        <a:spcBef>
          <a:spcPct val="20000"/>
        </a:spcBef>
        <a:spcAft>
          <a:spcPct val="0"/>
        </a:spcAft>
        <a:buClr>
          <a:srgbClr val="C0C0C0"/>
        </a:buClr>
        <a:buChar char="•"/>
        <a:defRPr sz="2100">
          <a:solidFill>
            <a:schemeClr val="tx1"/>
          </a:solidFill>
          <a:latin typeface="+mn-lt"/>
        </a:defRPr>
      </a:lvl4pPr>
      <a:lvl5pPr marL="2449079" indent="-27212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100">
          <a:solidFill>
            <a:schemeClr val="tx1"/>
          </a:solidFill>
          <a:latin typeface="+mn-lt"/>
        </a:defRPr>
      </a:lvl5pPr>
      <a:lvl6pPr marL="2993319" indent="-27212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600">
          <a:solidFill>
            <a:schemeClr val="tx1"/>
          </a:solidFill>
          <a:latin typeface="+mn-lt"/>
        </a:defRPr>
      </a:lvl6pPr>
      <a:lvl7pPr marL="3537558" indent="-27212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600">
          <a:solidFill>
            <a:schemeClr val="tx1"/>
          </a:solidFill>
          <a:latin typeface="+mn-lt"/>
        </a:defRPr>
      </a:lvl7pPr>
      <a:lvl8pPr marL="4081798" indent="-27212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600">
          <a:solidFill>
            <a:schemeClr val="tx1"/>
          </a:solidFill>
          <a:latin typeface="+mn-lt"/>
        </a:defRPr>
      </a:lvl8pPr>
      <a:lvl9pPr marL="4626038" indent="-272120" algn="l" rtl="0" fontAlgn="base">
        <a:spcBef>
          <a:spcPct val="20000"/>
        </a:spcBef>
        <a:spcAft>
          <a:spcPct val="0"/>
        </a:spcAft>
        <a:buClr>
          <a:srgbClr val="DDDDDD"/>
        </a:buClr>
        <a:buChar char="•"/>
        <a:defRPr sz="2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40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80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9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959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199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437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677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917" algn="l" defTabSz="10884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r>
              <a:rPr lang="en-GB" dirty="0"/>
              <a:t>&amp; Overview of WP 3 </a:t>
            </a:r>
            <a:r>
              <a:rPr lang="en-GB" dirty="0" smtClean="0"/>
              <a:t>(</a:t>
            </a:r>
            <a:r>
              <a:rPr lang="en-GB" dirty="0" smtClean="0"/>
              <a:t>Data </a:t>
            </a:r>
            <a:r>
              <a:rPr lang="en-GB" dirty="0" smtClean="0"/>
              <a:t>Federation &amp; </a:t>
            </a:r>
            <a:r>
              <a:rPr lang="en-GB" dirty="0" smtClean="0"/>
              <a:t>Uptake)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J. </a:t>
            </a:r>
            <a:r>
              <a:rPr lang="en-GB" dirty="0" err="1" smtClean="0"/>
              <a:t>Klausen</a:t>
            </a:r>
            <a:r>
              <a:rPr lang="en-GB" dirty="0" smtClean="0"/>
              <a:t>, Julian Meyer-</a:t>
            </a:r>
            <a:r>
              <a:rPr lang="en-GB" dirty="0" err="1" smtClean="0"/>
              <a:t>Arnek</a:t>
            </a:r>
            <a:endParaRPr lang="en-GB" dirty="0" smtClean="0"/>
          </a:p>
          <a:p>
            <a:r>
              <a:rPr lang="en-GB" dirty="0" err="1" smtClean="0"/>
              <a:t>MeteoSwiss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ET-WDC </a:t>
            </a:r>
            <a:r>
              <a:rPr lang="en-GB" dirty="0" err="1" smtClean="0"/>
              <a:t>Telecon</a:t>
            </a:r>
            <a:r>
              <a:rPr lang="en-GB" dirty="0" smtClean="0"/>
              <a:t>, 2017-03-14</a:t>
            </a:r>
            <a:endParaRPr lang="en-GB" dirty="0"/>
          </a:p>
        </p:txBody>
      </p:sp>
      <p:sp>
        <p:nvSpPr>
          <p:cNvPr id="5" name="Textfeld 4"/>
          <p:cNvSpPr txBox="1"/>
          <p:nvPr/>
        </p:nvSpPr>
        <p:spPr>
          <a:xfrm>
            <a:off x="9144001" y="0"/>
            <a:ext cx="497244" cy="307775"/>
          </a:xfrm>
          <a:prstGeom prst="rect">
            <a:avLst/>
          </a:prstGeom>
          <a:noFill/>
        </p:spPr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+++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1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Elbow Connector 31"/>
          <p:cNvCxnSpPr>
            <a:stCxn id="8" idx="3"/>
            <a:endCxn id="23" idx="0"/>
          </p:cNvCxnSpPr>
          <p:nvPr/>
        </p:nvCxnSpPr>
        <p:spPr bwMode="auto">
          <a:xfrm flipH="1" flipV="1">
            <a:off x="5615948" y="1593498"/>
            <a:ext cx="4128459" cy="3774493"/>
          </a:xfrm>
          <a:prstGeom prst="bentConnector4">
            <a:avLst>
              <a:gd name="adj1" fmla="val -7383"/>
              <a:gd name="adj2" fmla="val 10726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25" idx="2"/>
            <a:endCxn id="4" idx="0"/>
          </p:cNvCxnSpPr>
          <p:nvPr/>
        </p:nvCxnSpPr>
        <p:spPr bwMode="auto">
          <a:xfrm>
            <a:off x="5999992" y="3062461"/>
            <a:ext cx="9" cy="201720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45" idx="2"/>
            <a:endCxn id="42" idx="0"/>
          </p:cNvCxnSpPr>
          <p:nvPr/>
        </p:nvCxnSpPr>
        <p:spPr bwMode="auto">
          <a:xfrm>
            <a:off x="1919538" y="2155157"/>
            <a:ext cx="1" cy="720547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Elbow Connector 48"/>
          <p:cNvCxnSpPr>
            <a:stCxn id="45" idx="3"/>
            <a:endCxn id="40" idx="1"/>
          </p:cNvCxnSpPr>
          <p:nvPr/>
        </p:nvCxnSpPr>
        <p:spPr bwMode="auto">
          <a:xfrm>
            <a:off x="2351584" y="1860840"/>
            <a:ext cx="2304256" cy="50386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Elbow Connector 51"/>
          <p:cNvCxnSpPr/>
          <p:nvPr/>
        </p:nvCxnSpPr>
        <p:spPr bwMode="auto">
          <a:xfrm flipV="1">
            <a:off x="2159548" y="2566613"/>
            <a:ext cx="2496293" cy="59689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5" idx="6"/>
            <a:endCxn id="8" idx="1"/>
          </p:cNvCxnSpPr>
          <p:nvPr/>
        </p:nvCxnSpPr>
        <p:spPr bwMode="auto">
          <a:xfrm>
            <a:off x="6192011" y="5367989"/>
            <a:ext cx="2208245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Elbow Connector 26"/>
          <p:cNvCxnSpPr>
            <a:stCxn id="25" idx="3"/>
            <a:endCxn id="8" idx="0"/>
          </p:cNvCxnSpPr>
          <p:nvPr/>
        </p:nvCxnSpPr>
        <p:spPr bwMode="auto">
          <a:xfrm>
            <a:off x="6672065" y="2500798"/>
            <a:ext cx="2400267" cy="230553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GAW data architecture (</a:t>
            </a:r>
            <a:r>
              <a:rPr lang="en-US" dirty="0" smtClean="0"/>
              <a:t>II)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807985" y="5079667"/>
            <a:ext cx="384027" cy="530258"/>
            <a:chOff x="611560" y="1657053"/>
            <a:chExt cx="360040" cy="552375"/>
          </a:xfr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Oval 3"/>
            <p:cNvSpPr/>
            <p:nvPr/>
          </p:nvSpPr>
          <p:spPr bwMode="auto">
            <a:xfrm>
              <a:off x="683580" y="1657053"/>
              <a:ext cx="216000" cy="216000"/>
            </a:xfrm>
            <a:prstGeom prst="ellipse">
              <a:avLst/>
            </a:prstGeom>
            <a:grp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172215" fontAlgn="base">
                <a:spcBef>
                  <a:spcPct val="0"/>
                </a:spcBef>
                <a:spcAft>
                  <a:spcPct val="0"/>
                </a:spcAft>
              </a:pPr>
              <a:endParaRPr lang="en-US" b="1" kern="1200">
                <a:solidFill>
                  <a:srgbClr val="FF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611560" y="1849388"/>
              <a:ext cx="360040" cy="216024"/>
            </a:xfrm>
            <a:prstGeom prst="ellipse">
              <a:avLst/>
            </a:prstGeom>
            <a:grp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172215" fontAlgn="base">
                <a:spcBef>
                  <a:spcPct val="0"/>
                </a:spcBef>
                <a:spcAft>
                  <a:spcPct val="0"/>
                </a:spcAft>
              </a:pPr>
              <a:endParaRPr lang="en-US" b="1" kern="1200">
                <a:solidFill>
                  <a:srgbClr val="FF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11560" y="1957400"/>
              <a:ext cx="360040" cy="252028"/>
            </a:xfrm>
            <a:prstGeom prst="rect">
              <a:avLst/>
            </a:prstGeom>
            <a:grp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172215" fontAlgn="base">
                <a:spcBef>
                  <a:spcPct val="0"/>
                </a:spcBef>
                <a:spcAft>
                  <a:spcPct val="0"/>
                </a:spcAft>
              </a:pPr>
              <a:endParaRPr lang="en-US" b="1" kern="1200">
                <a:solidFill>
                  <a:srgbClr val="FF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8" name="Rounded Rectangle 7"/>
          <p:cNvSpPr/>
          <p:nvPr/>
        </p:nvSpPr>
        <p:spPr bwMode="auto">
          <a:xfrm>
            <a:off x="8400256" y="4806326"/>
            <a:ext cx="1344149" cy="112332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latin typeface="Arial" charset="0"/>
                <a:ea typeface="+mn-ea"/>
                <a:cs typeface="+mn-cs"/>
              </a:rPr>
              <a:t>GAWSIS</a:t>
            </a: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7311" y="4747248"/>
            <a:ext cx="978922" cy="641585"/>
          </a:xfrm>
          <a:prstGeom prst="rect">
            <a:avLst/>
          </a:prstGeom>
          <a:noFill/>
        </p:spPr>
        <p:txBody>
          <a:bodyPr wrap="none" lIns="117221" tIns="58610" rIns="117221" bIns="58610" rtlCol="0">
            <a:spAutoFit/>
          </a:bodyPr>
          <a:lstStyle/>
          <a:p>
            <a:pPr defTabSz="848655"/>
            <a:r>
              <a:rPr lang="de-CH" sz="1700" kern="1200" dirty="0" err="1">
                <a:ea typeface="+mn-ea"/>
                <a:cs typeface="+mn-cs"/>
              </a:rPr>
              <a:t>query</a:t>
            </a:r>
            <a:endParaRPr lang="de-CH" sz="1700" kern="1200" dirty="0">
              <a:ea typeface="+mn-ea"/>
              <a:cs typeface="+mn-cs"/>
            </a:endParaRPr>
          </a:p>
          <a:p>
            <a:pPr defTabSz="848655"/>
            <a:r>
              <a:rPr lang="de-CH" sz="1700" kern="1200" dirty="0" err="1">
                <a:ea typeface="+mn-ea"/>
                <a:cs typeface="+mn-cs"/>
              </a:rPr>
              <a:t>for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data</a:t>
            </a:r>
            <a:endParaRPr lang="en-US" sz="1700" kern="1200" dirty="0"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21310" y="1871890"/>
            <a:ext cx="1159268" cy="903195"/>
          </a:xfrm>
          <a:prstGeom prst="rect">
            <a:avLst/>
          </a:prstGeom>
          <a:noFill/>
        </p:spPr>
        <p:txBody>
          <a:bodyPr wrap="square" lIns="117221" tIns="58610" rIns="117221" bIns="58610" rtlCol="0">
            <a:spAutoFit/>
          </a:bodyPr>
          <a:lstStyle/>
          <a:p>
            <a:pPr defTabSz="848655"/>
            <a:r>
              <a:rPr lang="de-CH" sz="1700" kern="1200" dirty="0">
                <a:ea typeface="+mn-ea"/>
                <a:cs typeface="+mn-cs"/>
              </a:rPr>
              <a:t>web </a:t>
            </a:r>
            <a:r>
              <a:rPr lang="de-CH" sz="1700" kern="1200" dirty="0" err="1">
                <a:ea typeface="+mn-ea"/>
                <a:cs typeface="+mn-cs"/>
              </a:rPr>
              <a:t>service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request</a:t>
            </a:r>
            <a:endParaRPr lang="en-US" sz="1700" kern="1200" dirty="0"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943872" y="1593497"/>
            <a:ext cx="1344149" cy="11233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latin typeface="Arial" charset="0"/>
                <a:ea typeface="+mn-ea"/>
                <a:cs typeface="+mn-cs"/>
              </a:rPr>
              <a:t>WDC</a:t>
            </a:r>
          </a:p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latin typeface="Arial" charset="0"/>
                <a:ea typeface="+mn-ea"/>
                <a:cs typeface="+mn-cs"/>
              </a:rPr>
              <a:t>CDC</a:t>
            </a: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135895" y="1766316"/>
            <a:ext cx="1344149" cy="11233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latin typeface="Arial" charset="0"/>
                <a:ea typeface="+mn-ea"/>
                <a:cs typeface="+mn-cs"/>
              </a:rPr>
              <a:t>WDC</a:t>
            </a:r>
          </a:p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latin typeface="Arial" charset="0"/>
                <a:ea typeface="+mn-ea"/>
                <a:cs typeface="+mn-cs"/>
              </a:rPr>
              <a:t>CDC</a:t>
            </a: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5327916" y="1939135"/>
            <a:ext cx="1344149" cy="11233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latin typeface="Arial" charset="0"/>
                <a:ea typeface="+mn-ea"/>
                <a:cs typeface="+mn-cs"/>
              </a:rPr>
              <a:t>WDC</a:t>
            </a:r>
          </a:p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latin typeface="Arial" charset="0"/>
                <a:ea typeface="+mn-ea"/>
                <a:cs typeface="+mn-cs"/>
              </a:rPr>
              <a:t>CDC</a:t>
            </a:r>
            <a:endParaRPr lang="en-US" b="1" kern="12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ardrop 27"/>
          <p:cNvSpPr/>
          <p:nvPr/>
        </p:nvSpPr>
        <p:spPr bwMode="auto">
          <a:xfrm>
            <a:off x="8592277" y="2566615"/>
            <a:ext cx="384043" cy="323027"/>
          </a:xfrm>
          <a:prstGeom prst="teardrop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rPr>
              <a:t>3</a:t>
            </a:r>
            <a:endParaRPr lang="en-US" b="1" kern="1200" dirty="0">
              <a:solidFill>
                <a:srgbClr val="00B05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16213" y="1859693"/>
            <a:ext cx="1248139" cy="641585"/>
          </a:xfrm>
          <a:prstGeom prst="rect">
            <a:avLst/>
          </a:prstGeom>
          <a:noFill/>
        </p:spPr>
        <p:txBody>
          <a:bodyPr wrap="square" lIns="117221" tIns="58610" rIns="117221" bIns="58610" rtlCol="0">
            <a:spAutoFit/>
          </a:bodyPr>
          <a:lstStyle/>
          <a:p>
            <a:pPr defTabSz="848655"/>
            <a:r>
              <a:rPr lang="de-CH" sz="1700" kern="1200" dirty="0" err="1">
                <a:ea typeface="+mn-ea"/>
                <a:cs typeface="+mn-cs"/>
              </a:rPr>
              <a:t>serve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metadata</a:t>
            </a:r>
            <a:endParaRPr lang="en-US" sz="1700" kern="1200" dirty="0">
              <a:ea typeface="+mn-ea"/>
              <a:cs typeface="+mn-cs"/>
            </a:endParaRPr>
          </a:p>
        </p:txBody>
      </p:sp>
      <p:sp>
        <p:nvSpPr>
          <p:cNvPr id="30" name="Teardrop 29"/>
          <p:cNvSpPr/>
          <p:nvPr/>
        </p:nvSpPr>
        <p:spPr bwMode="auto">
          <a:xfrm>
            <a:off x="6768076" y="5413552"/>
            <a:ext cx="384043" cy="323027"/>
          </a:xfrm>
          <a:prstGeom prst="teardrop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rPr>
              <a:t>4</a:t>
            </a:r>
            <a:endParaRPr lang="en-US" b="1" kern="1200" dirty="0">
              <a:solidFill>
                <a:srgbClr val="00B05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Teardrop 33"/>
          <p:cNvSpPr/>
          <p:nvPr/>
        </p:nvSpPr>
        <p:spPr bwMode="auto">
          <a:xfrm>
            <a:off x="9580740" y="1405011"/>
            <a:ext cx="384043" cy="323027"/>
          </a:xfrm>
          <a:prstGeom prst="teardrop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rPr>
              <a:t>5</a:t>
            </a:r>
            <a:endParaRPr lang="en-US" b="1" kern="1200" dirty="0">
              <a:solidFill>
                <a:srgbClr val="00B05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8" name="Teardrop 37"/>
          <p:cNvSpPr/>
          <p:nvPr/>
        </p:nvSpPr>
        <p:spPr bwMode="auto">
          <a:xfrm>
            <a:off x="5543292" y="4229300"/>
            <a:ext cx="384043" cy="323027"/>
          </a:xfrm>
          <a:prstGeom prst="teardrop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rPr>
              <a:t>6</a:t>
            </a:r>
            <a:endParaRPr lang="en-US" b="1" kern="1200" dirty="0">
              <a:solidFill>
                <a:srgbClr val="00B05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99992" y="4047804"/>
            <a:ext cx="1536171" cy="641585"/>
          </a:xfrm>
          <a:prstGeom prst="rect">
            <a:avLst/>
          </a:prstGeom>
          <a:noFill/>
        </p:spPr>
        <p:txBody>
          <a:bodyPr wrap="square" lIns="117221" tIns="58610" rIns="117221" bIns="58610" rtlCol="0">
            <a:spAutoFit/>
          </a:bodyPr>
          <a:lstStyle/>
          <a:p>
            <a:pPr defTabSz="848655"/>
            <a:r>
              <a:rPr lang="de-CH" sz="1700" kern="1200" dirty="0" err="1">
                <a:ea typeface="+mn-ea"/>
                <a:cs typeface="+mn-cs"/>
              </a:rPr>
              <a:t>retrieve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data</a:t>
            </a:r>
            <a:r>
              <a:rPr lang="de-CH" sz="1700" kern="1200" dirty="0">
                <a:ea typeface="+mn-ea"/>
                <a:cs typeface="+mn-cs"/>
              </a:rPr>
              <a:t> + </a:t>
            </a:r>
            <a:r>
              <a:rPr lang="de-CH" sz="1700" kern="1200" dirty="0" err="1">
                <a:ea typeface="+mn-ea"/>
                <a:cs typeface="+mn-cs"/>
              </a:rPr>
              <a:t>metadata</a:t>
            </a:r>
            <a:endParaRPr lang="en-US" sz="1700" kern="1200" dirty="0">
              <a:ea typeface="+mn-ea"/>
              <a:cs typeface="+mn-cs"/>
            </a:endParaRPr>
          </a:p>
        </p:txBody>
      </p:sp>
      <p:sp>
        <p:nvSpPr>
          <p:cNvPr id="40" name="Double Bracket 39"/>
          <p:cNvSpPr/>
          <p:nvPr/>
        </p:nvSpPr>
        <p:spPr bwMode="auto">
          <a:xfrm>
            <a:off x="4655841" y="1485463"/>
            <a:ext cx="2400267" cy="1758493"/>
          </a:xfrm>
          <a:prstGeom prst="bracketPair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7221" tIns="58610" rIns="117221" bIns="58610" numCol="1" rtlCol="0" anchor="t" anchorCtr="0" compatLnSpc="1">
            <a:prstTxWarp prst="textNoShape">
              <a:avLst/>
            </a:prstTxWarp>
          </a:bodyPr>
          <a:lstStyle/>
          <a:p>
            <a:pPr defTabSz="1172215" fontAlgn="base">
              <a:spcBef>
                <a:spcPct val="0"/>
              </a:spcBef>
              <a:spcAft>
                <a:spcPct val="0"/>
              </a:spcAft>
            </a:pPr>
            <a:endParaRPr lang="en-US" b="1" kern="1200">
              <a:solidFill>
                <a:srgbClr val="FF0000"/>
              </a:solidFill>
              <a:latin typeface="Arial" charset="0"/>
              <a:ea typeface="+mn-ea"/>
              <a:cs typeface="+mn-c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727524" y="2875704"/>
            <a:ext cx="384027" cy="530258"/>
            <a:chOff x="611560" y="1657053"/>
            <a:chExt cx="360040" cy="552375"/>
          </a:xfrm>
          <a:solidFill>
            <a:schemeClr val="tx1">
              <a:lumMod val="50000"/>
              <a:lumOff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Oval 41"/>
            <p:cNvSpPr/>
            <p:nvPr/>
          </p:nvSpPr>
          <p:spPr bwMode="auto">
            <a:xfrm>
              <a:off x="683580" y="1657053"/>
              <a:ext cx="216000" cy="216000"/>
            </a:xfrm>
            <a:prstGeom prst="ellipse">
              <a:avLst/>
            </a:prstGeom>
            <a:grp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172215" fontAlgn="base">
                <a:spcBef>
                  <a:spcPct val="0"/>
                </a:spcBef>
                <a:spcAft>
                  <a:spcPct val="0"/>
                </a:spcAft>
              </a:pPr>
              <a:endParaRPr lang="en-US" b="1" kern="1200">
                <a:solidFill>
                  <a:srgbClr val="FF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11560" y="1849388"/>
              <a:ext cx="360040" cy="216024"/>
            </a:xfrm>
            <a:prstGeom prst="ellipse">
              <a:avLst/>
            </a:prstGeom>
            <a:grp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172215" fontAlgn="base">
                <a:spcBef>
                  <a:spcPct val="0"/>
                </a:spcBef>
                <a:spcAft>
                  <a:spcPct val="0"/>
                </a:spcAft>
              </a:pPr>
              <a:endParaRPr lang="en-US" b="1" kern="1200">
                <a:solidFill>
                  <a:srgbClr val="FF0000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11560" y="1957400"/>
              <a:ext cx="360040" cy="252028"/>
            </a:xfrm>
            <a:prstGeom prst="rect">
              <a:avLst/>
            </a:prstGeom>
            <a:grp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172215" fontAlgn="base">
                <a:spcBef>
                  <a:spcPct val="0"/>
                </a:spcBef>
                <a:spcAft>
                  <a:spcPct val="0"/>
                </a:spcAft>
              </a:pPr>
              <a:endParaRPr lang="en-US" b="1" kern="1200">
                <a:solidFill>
                  <a:srgbClr val="FF0000"/>
                </a:solidFill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45" name="Plaque 44"/>
          <p:cNvSpPr/>
          <p:nvPr/>
        </p:nvSpPr>
        <p:spPr bwMode="auto">
          <a:xfrm>
            <a:off x="1487488" y="1566524"/>
            <a:ext cx="864096" cy="588635"/>
          </a:xfrm>
          <a:prstGeom prst="plaque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 err="1">
                <a:solidFill>
                  <a:srgbClr val="FFFFFF"/>
                </a:solidFill>
                <a:latin typeface="Arial" charset="0"/>
                <a:ea typeface="+mn-ea"/>
                <a:cs typeface="+mn-cs"/>
              </a:rPr>
              <a:t>Inst</a:t>
            </a:r>
            <a:endParaRPr lang="en-US" b="1" kern="1200" dirty="0">
              <a:solidFill>
                <a:srgbClr val="FFFFFF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39617" y="1268761"/>
            <a:ext cx="1536171" cy="641585"/>
          </a:xfrm>
          <a:prstGeom prst="rect">
            <a:avLst/>
          </a:prstGeom>
          <a:noFill/>
        </p:spPr>
        <p:txBody>
          <a:bodyPr wrap="square" lIns="117221" tIns="58610" rIns="117221" bIns="58610" rtlCol="0">
            <a:spAutoFit/>
          </a:bodyPr>
          <a:lstStyle/>
          <a:p>
            <a:pPr defTabSz="848655"/>
            <a:r>
              <a:rPr lang="de-CH" sz="1700" kern="1200" dirty="0">
                <a:ea typeface="+mn-ea"/>
                <a:cs typeface="+mn-cs"/>
              </a:rPr>
              <a:t>n.r.t. </a:t>
            </a:r>
            <a:r>
              <a:rPr lang="de-CH" sz="1700" kern="1200" dirty="0" err="1">
                <a:ea typeface="+mn-ea"/>
                <a:cs typeface="+mn-cs"/>
              </a:rPr>
              <a:t>data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submission</a:t>
            </a:r>
            <a:endParaRPr lang="en-US" sz="1700" kern="1200" dirty="0"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97345" y="3185632"/>
            <a:ext cx="1536171" cy="903195"/>
          </a:xfrm>
          <a:prstGeom prst="rect">
            <a:avLst/>
          </a:prstGeom>
          <a:noFill/>
        </p:spPr>
        <p:txBody>
          <a:bodyPr wrap="square" lIns="117221" tIns="58610" rIns="117221" bIns="58610" rtlCol="0">
            <a:spAutoFit/>
          </a:bodyPr>
          <a:lstStyle/>
          <a:p>
            <a:pPr defTabSz="848655"/>
            <a:r>
              <a:rPr lang="de-CH" sz="1700" kern="1200" dirty="0" err="1">
                <a:ea typeface="+mn-ea"/>
                <a:cs typeface="+mn-cs"/>
              </a:rPr>
              <a:t>delayed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mode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data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submission</a:t>
            </a:r>
            <a:endParaRPr lang="en-US" sz="1700" kern="1200" dirty="0">
              <a:ea typeface="+mn-ea"/>
              <a:cs typeface="+mn-cs"/>
            </a:endParaRPr>
          </a:p>
        </p:txBody>
      </p:sp>
      <p:sp>
        <p:nvSpPr>
          <p:cNvPr id="65" name="Teardrop 64"/>
          <p:cNvSpPr/>
          <p:nvPr/>
        </p:nvSpPr>
        <p:spPr bwMode="auto">
          <a:xfrm>
            <a:off x="3020569" y="1939136"/>
            <a:ext cx="384043" cy="323027"/>
          </a:xfrm>
          <a:prstGeom prst="teardrop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rPr>
              <a:t>1</a:t>
            </a:r>
            <a:endParaRPr lang="en-US" b="1" kern="1200" dirty="0">
              <a:solidFill>
                <a:srgbClr val="00B05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6" name="Teardrop 65"/>
          <p:cNvSpPr/>
          <p:nvPr/>
        </p:nvSpPr>
        <p:spPr bwMode="auto">
          <a:xfrm>
            <a:off x="2927649" y="2569360"/>
            <a:ext cx="384043" cy="323027"/>
          </a:xfrm>
          <a:prstGeom prst="teardrop">
            <a:avLst/>
          </a:prstGeom>
          <a:solidFill>
            <a:schemeClr val="bg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21" tIns="58610" rIns="117221" bIns="58610" numCol="1" rtlCol="0" anchor="ctr" anchorCtr="0" compatLnSpc="1">
            <a:prstTxWarp prst="textNoShape">
              <a:avLst/>
            </a:prstTxWarp>
          </a:bodyPr>
          <a:lstStyle/>
          <a:p>
            <a:pPr algn="ctr" defTabSz="1172215" fontAlgn="base">
              <a:spcBef>
                <a:spcPct val="0"/>
              </a:spcBef>
              <a:spcAft>
                <a:spcPct val="0"/>
              </a:spcAft>
            </a:pPr>
            <a:r>
              <a:rPr lang="de-CH" b="1" kern="1200" dirty="0">
                <a:solidFill>
                  <a:srgbClr val="00B050"/>
                </a:solidFill>
                <a:latin typeface="Arial" charset="0"/>
                <a:ea typeface="+mn-ea"/>
                <a:cs typeface="+mn-cs"/>
              </a:rPr>
              <a:t>2</a:t>
            </a:r>
            <a:endParaRPr lang="en-US" b="1" kern="1200" dirty="0">
              <a:solidFill>
                <a:srgbClr val="00B05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7383" y="3055098"/>
            <a:ext cx="1051057" cy="379975"/>
          </a:xfrm>
          <a:prstGeom prst="rect">
            <a:avLst/>
          </a:prstGeom>
          <a:noFill/>
        </p:spPr>
        <p:txBody>
          <a:bodyPr wrap="none" lIns="117221" tIns="58610" rIns="117221" bIns="58610" rtlCol="0">
            <a:spAutoFit/>
          </a:bodyPr>
          <a:lstStyle/>
          <a:p>
            <a:pPr defTabSz="848655"/>
            <a:r>
              <a:rPr lang="de-CH" sz="1700" kern="1200" dirty="0" err="1">
                <a:ea typeface="+mn-ea"/>
                <a:cs typeface="+mn-cs"/>
              </a:rPr>
              <a:t>operator</a:t>
            </a:r>
            <a:endParaRPr lang="en-US" sz="1700" kern="1200" dirty="0"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703931" y="5670422"/>
            <a:ext cx="661528" cy="379975"/>
          </a:xfrm>
          <a:prstGeom prst="rect">
            <a:avLst/>
          </a:prstGeom>
          <a:noFill/>
        </p:spPr>
        <p:txBody>
          <a:bodyPr wrap="none" lIns="117221" tIns="58610" rIns="117221" bIns="58610" rtlCol="0">
            <a:spAutoFit/>
          </a:bodyPr>
          <a:lstStyle/>
          <a:p>
            <a:pPr defTabSz="848655"/>
            <a:r>
              <a:rPr lang="de-CH" sz="1700" kern="1200" dirty="0" err="1">
                <a:ea typeface="+mn-ea"/>
                <a:cs typeface="+mn-cs"/>
              </a:rPr>
              <a:t>user</a:t>
            </a:r>
            <a:endParaRPr lang="en-US" sz="1700" kern="1200" dirty="0">
              <a:ea typeface="+mn-ea"/>
              <a:cs typeface="+mn-cs"/>
            </a:endParaRPr>
          </a:p>
        </p:txBody>
      </p:sp>
      <p:pic>
        <p:nvPicPr>
          <p:cNvPr id="2050" name="Picture 2" descr="Jülich OWS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828" y="3256183"/>
            <a:ext cx="1232429" cy="652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0" name="TextBox 69"/>
          <p:cNvSpPr txBox="1"/>
          <p:nvPr/>
        </p:nvSpPr>
        <p:spPr>
          <a:xfrm>
            <a:off x="7577763" y="3652689"/>
            <a:ext cx="478785" cy="595418"/>
          </a:xfrm>
          <a:prstGeom prst="rect">
            <a:avLst/>
          </a:prstGeom>
          <a:noFill/>
        </p:spPr>
        <p:txBody>
          <a:bodyPr wrap="none" lIns="117221" tIns="58610" rIns="117221" bIns="58610" rtlCol="0">
            <a:spAutoFit/>
          </a:bodyPr>
          <a:lstStyle/>
          <a:p>
            <a:pPr defTabSz="848655"/>
            <a:r>
              <a:rPr lang="de-CH" sz="3100" b="1" kern="1200" dirty="0">
                <a:ea typeface="+mn-ea"/>
                <a:cs typeface="+mn-cs"/>
              </a:rPr>
              <a:t>?</a:t>
            </a:r>
            <a:endParaRPr lang="en-US" sz="3100" b="1" kern="1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3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8" grpId="0" animBg="1"/>
      <p:bldP spid="29" grpId="0"/>
      <p:bldP spid="30" grpId="0" animBg="1"/>
      <p:bldP spid="34" grpId="0" animBg="1"/>
      <p:bldP spid="38" grpId="0" animBg="1"/>
      <p:bldP spid="39" grpId="0"/>
      <p:bldP spid="63" grpId="0"/>
      <p:bldP spid="64" grpId="0"/>
      <p:bldP spid="65" grpId="0" animBg="1"/>
      <p:bldP spid="66" grpId="0" animBg="1"/>
      <p:bldP spid="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3" y="1431607"/>
            <a:ext cx="9963151" cy="4762500"/>
          </a:xfrm>
        </p:spPr>
        <p:txBody>
          <a:bodyPr/>
          <a:lstStyle/>
          <a:p>
            <a:pPr marL="586106" indent="-586106">
              <a:buFont typeface="+mj-lt"/>
              <a:buAutoNum type="arabicPeriod"/>
            </a:pPr>
            <a:r>
              <a:rPr lang="de-CH" sz="2000" dirty="0" err="1"/>
              <a:t>Migrate</a:t>
            </a:r>
            <a:r>
              <a:rPr lang="de-CH" sz="2000" dirty="0"/>
              <a:t> GAWSIS </a:t>
            </a:r>
            <a:r>
              <a:rPr lang="de-CH" sz="2000" dirty="0" err="1"/>
              <a:t>from</a:t>
            </a:r>
            <a:r>
              <a:rPr lang="de-CH" sz="2000" dirty="0"/>
              <a:t> </a:t>
            </a:r>
            <a:r>
              <a:rPr lang="de-CH" sz="2000" dirty="0" err="1"/>
              <a:t>Empa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MeteoSwiss</a:t>
            </a:r>
            <a:r>
              <a:rPr lang="de-CH" sz="2000" dirty="0"/>
              <a:t>, </a:t>
            </a:r>
            <a:r>
              <a:rPr lang="de-CH" sz="2000" dirty="0" err="1"/>
              <a:t>integration</a:t>
            </a:r>
            <a:r>
              <a:rPr lang="de-CH" sz="2000" dirty="0"/>
              <a:t> </a:t>
            </a:r>
            <a:r>
              <a:rPr lang="de-CH" sz="2000" dirty="0" err="1"/>
              <a:t>with</a:t>
            </a:r>
            <a:r>
              <a:rPr lang="de-CH" sz="2000" dirty="0"/>
              <a:t> OSCAR/Surface, </a:t>
            </a:r>
            <a:r>
              <a:rPr lang="de-CH" sz="2000" dirty="0" err="1">
                <a:solidFill>
                  <a:srgbClr val="FFC000"/>
                </a:solidFill>
              </a:rPr>
              <a:t>by</a:t>
            </a:r>
            <a:r>
              <a:rPr lang="de-CH" sz="2000" dirty="0">
                <a:solidFill>
                  <a:srgbClr val="FFC000"/>
                </a:solidFill>
              </a:rPr>
              <a:t> </a:t>
            </a:r>
            <a:r>
              <a:rPr lang="de-CH" sz="2000" dirty="0" err="1">
                <a:solidFill>
                  <a:srgbClr val="FFC000"/>
                </a:solidFill>
              </a:rPr>
              <a:t>mid</a:t>
            </a:r>
            <a:r>
              <a:rPr lang="de-CH" sz="2000" dirty="0">
                <a:solidFill>
                  <a:srgbClr val="FFC000"/>
                </a:solidFill>
              </a:rPr>
              <a:t>-April 2016</a:t>
            </a:r>
          </a:p>
          <a:p>
            <a:pPr marL="586106" indent="-586106">
              <a:buFont typeface="+mj-lt"/>
              <a:buAutoNum type="arabicPeriod"/>
            </a:pPr>
            <a:r>
              <a:rPr lang="de-CH" sz="2000" dirty="0" err="1"/>
              <a:t>Extend</a:t>
            </a:r>
            <a:r>
              <a:rPr lang="de-CH" sz="2000" dirty="0"/>
              <a:t> GAWSIS API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be</a:t>
            </a:r>
            <a:r>
              <a:rPr lang="de-CH" sz="2000" dirty="0"/>
              <a:t> </a:t>
            </a:r>
            <a:r>
              <a:rPr lang="de-CH" sz="2000" dirty="0" err="1"/>
              <a:t>compliant</a:t>
            </a:r>
            <a:r>
              <a:rPr lang="de-CH" sz="2000" dirty="0"/>
              <a:t> </a:t>
            </a:r>
            <a:r>
              <a:rPr lang="de-CH" sz="2000" dirty="0" err="1"/>
              <a:t>with</a:t>
            </a:r>
            <a:r>
              <a:rPr lang="de-CH" sz="2000" dirty="0"/>
              <a:t> WIGOS </a:t>
            </a:r>
            <a:r>
              <a:rPr lang="de-CH" sz="2000" dirty="0" err="1"/>
              <a:t>Metadata</a:t>
            </a:r>
            <a:r>
              <a:rPr lang="de-CH" sz="2000" dirty="0"/>
              <a:t> Standard (WMDS)</a:t>
            </a:r>
          </a:p>
          <a:p>
            <a:pPr marL="1062297" lvl="1" indent="-586106"/>
            <a:r>
              <a:rPr lang="de-CH" sz="2000" dirty="0" err="1"/>
              <a:t>Draft</a:t>
            </a:r>
            <a:r>
              <a:rPr lang="de-CH" sz="2000" dirty="0"/>
              <a:t> </a:t>
            </a:r>
            <a:r>
              <a:rPr lang="de-CH" sz="2000" dirty="0" err="1"/>
              <a:t>specification</a:t>
            </a:r>
            <a:r>
              <a:rPr lang="de-CH" sz="2000" dirty="0"/>
              <a:t> </a:t>
            </a:r>
            <a:r>
              <a:rPr lang="de-CH" sz="2000" dirty="0" err="1"/>
              <a:t>for</a:t>
            </a:r>
            <a:r>
              <a:rPr lang="de-CH" sz="2000" dirty="0"/>
              <a:t> OGC-</a:t>
            </a:r>
            <a:r>
              <a:rPr lang="de-CH" sz="2000" dirty="0" err="1"/>
              <a:t>compliant</a:t>
            </a:r>
            <a:r>
              <a:rPr lang="de-CH" sz="2000" dirty="0"/>
              <a:t> XML </a:t>
            </a:r>
            <a:r>
              <a:rPr lang="de-CH" sz="2000" dirty="0" err="1"/>
              <a:t>schema</a:t>
            </a:r>
            <a:r>
              <a:rPr lang="de-CH" sz="2000" dirty="0"/>
              <a:t>, </a:t>
            </a:r>
            <a:r>
              <a:rPr lang="de-CH" sz="2000" dirty="0" err="1"/>
              <a:t>by</a:t>
            </a:r>
            <a:r>
              <a:rPr lang="de-CH" sz="2000" dirty="0"/>
              <a:t> </a:t>
            </a:r>
            <a:r>
              <a:rPr lang="de-CH" sz="2000" dirty="0" err="1"/>
              <a:t>mid</a:t>
            </a:r>
            <a:r>
              <a:rPr lang="de-CH" sz="2000" dirty="0"/>
              <a:t>-April ‘16</a:t>
            </a:r>
          </a:p>
          <a:p>
            <a:pPr marL="1062297" lvl="1" indent="-586106"/>
            <a:r>
              <a:rPr lang="de-CH" sz="2000" dirty="0"/>
              <a:t>Review </a:t>
            </a:r>
            <a:r>
              <a:rPr lang="de-CH" sz="2000" dirty="0" err="1"/>
              <a:t>by</a:t>
            </a:r>
            <a:r>
              <a:rPr lang="de-CH" sz="2000" dirty="0"/>
              <a:t> WMO expert </a:t>
            </a:r>
            <a:r>
              <a:rPr lang="de-CH" sz="2000" dirty="0" err="1"/>
              <a:t>teams</a:t>
            </a:r>
            <a:r>
              <a:rPr lang="de-CH" sz="2000" dirty="0"/>
              <a:t>, </a:t>
            </a:r>
            <a:r>
              <a:rPr lang="de-CH" sz="2000" dirty="0" err="1">
                <a:solidFill>
                  <a:srgbClr val="FFC000"/>
                </a:solidFill>
              </a:rPr>
              <a:t>by</a:t>
            </a:r>
            <a:r>
              <a:rPr lang="de-CH" sz="2000" dirty="0">
                <a:solidFill>
                  <a:srgbClr val="FFC000"/>
                </a:solidFill>
              </a:rPr>
              <a:t> </a:t>
            </a:r>
            <a:r>
              <a:rPr lang="de-CH" sz="2000" dirty="0" err="1">
                <a:solidFill>
                  <a:srgbClr val="FFC000"/>
                </a:solidFill>
              </a:rPr>
              <a:t>mid</a:t>
            </a:r>
            <a:r>
              <a:rPr lang="de-CH" sz="2000" dirty="0">
                <a:solidFill>
                  <a:srgbClr val="FFC000"/>
                </a:solidFill>
              </a:rPr>
              <a:t>-May ‘16</a:t>
            </a:r>
          </a:p>
          <a:p>
            <a:pPr marL="586106" indent="-586106">
              <a:buFont typeface="+mj-lt"/>
              <a:buAutoNum type="arabicPeriod"/>
            </a:pPr>
            <a:r>
              <a:rPr lang="de-CH" sz="2000" dirty="0"/>
              <a:t>Test API in </a:t>
            </a:r>
            <a:r>
              <a:rPr lang="de-CH" sz="2000" dirty="0" err="1"/>
              <a:t>context</a:t>
            </a:r>
            <a:r>
              <a:rPr lang="de-CH" sz="2000" dirty="0"/>
              <a:t> </a:t>
            </a:r>
            <a:r>
              <a:rPr lang="de-CH" sz="2000" dirty="0" err="1"/>
              <a:t>of</a:t>
            </a:r>
            <a:r>
              <a:rPr lang="de-CH" sz="2000" dirty="0"/>
              <a:t> OSCAR/Surface</a:t>
            </a:r>
          </a:p>
          <a:p>
            <a:pPr marL="1062297" lvl="1" indent="-586106"/>
            <a:r>
              <a:rPr lang="de-CH" sz="2000" dirty="0"/>
              <a:t>Pilot </a:t>
            </a:r>
            <a:r>
              <a:rPr lang="de-CH" sz="2000" dirty="0" err="1"/>
              <a:t>projects</a:t>
            </a:r>
            <a:r>
              <a:rPr lang="de-CH" sz="2000" dirty="0"/>
              <a:t> </a:t>
            </a:r>
            <a:r>
              <a:rPr lang="de-CH" sz="2000" dirty="0" err="1"/>
              <a:t>with</a:t>
            </a:r>
            <a:r>
              <a:rPr lang="de-CH" sz="2000" dirty="0"/>
              <a:t> DWD, </a:t>
            </a:r>
            <a:r>
              <a:rPr lang="de-CH" sz="2000" dirty="0" err="1"/>
              <a:t>MeteoSwiss</a:t>
            </a:r>
            <a:r>
              <a:rPr lang="de-CH" sz="2000" dirty="0"/>
              <a:t>, </a:t>
            </a:r>
            <a:r>
              <a:rPr lang="de-CH" sz="2000" dirty="0" err="1"/>
              <a:t>BoM</a:t>
            </a:r>
            <a:r>
              <a:rPr lang="de-CH" sz="2000" dirty="0"/>
              <a:t>?, UKMO?</a:t>
            </a:r>
          </a:p>
          <a:p>
            <a:pPr marL="586106" indent="-586106">
              <a:buFont typeface="+mj-lt"/>
              <a:buAutoNum type="arabicPeriod"/>
            </a:pPr>
            <a:r>
              <a:rPr lang="de-CH" sz="2000" dirty="0"/>
              <a:t>Connect GAW WDCs</a:t>
            </a:r>
            <a:endParaRPr lang="de-CH" sz="2000" dirty="0">
              <a:solidFill>
                <a:srgbClr val="FFC000"/>
              </a:solidFill>
            </a:endParaRPr>
          </a:p>
          <a:p>
            <a:pPr marL="1062297" lvl="1" indent="-586106"/>
            <a:r>
              <a:rPr lang="de-CH" sz="2000" dirty="0"/>
              <a:t>First, </a:t>
            </a:r>
            <a:r>
              <a:rPr lang="de-CH" sz="2000" dirty="0" err="1"/>
              <a:t>use</a:t>
            </a:r>
            <a:r>
              <a:rPr lang="de-CH" sz="2000" dirty="0"/>
              <a:t> </a:t>
            </a:r>
            <a:r>
              <a:rPr lang="de-CH" sz="2000" dirty="0" err="1"/>
              <a:t>existing</a:t>
            </a:r>
            <a:r>
              <a:rPr lang="de-CH" sz="2000" dirty="0"/>
              <a:t> </a:t>
            </a:r>
            <a:r>
              <a:rPr lang="de-CH" sz="2000" dirty="0" err="1"/>
              <a:t>sources</a:t>
            </a:r>
            <a:r>
              <a:rPr lang="de-CH" sz="2000" dirty="0"/>
              <a:t>, </a:t>
            </a:r>
            <a:r>
              <a:rPr lang="de-CH" sz="2000" dirty="0" err="1">
                <a:solidFill>
                  <a:srgbClr val="FFC000"/>
                </a:solidFill>
              </a:rPr>
              <a:t>by</a:t>
            </a:r>
            <a:r>
              <a:rPr lang="de-CH" sz="2000" dirty="0">
                <a:solidFill>
                  <a:srgbClr val="FFC000"/>
                </a:solidFill>
              </a:rPr>
              <a:t> </a:t>
            </a:r>
            <a:r>
              <a:rPr lang="de-CH" sz="2000" dirty="0" err="1">
                <a:solidFill>
                  <a:srgbClr val="FFC000"/>
                </a:solidFill>
              </a:rPr>
              <a:t>mid-July</a:t>
            </a:r>
            <a:r>
              <a:rPr lang="de-CH" sz="2000" dirty="0">
                <a:solidFill>
                  <a:srgbClr val="FFC000"/>
                </a:solidFill>
              </a:rPr>
              <a:t> ‘16</a:t>
            </a:r>
          </a:p>
          <a:p>
            <a:pPr marL="1062297" lvl="1" indent="-586106"/>
            <a:r>
              <a:rPr lang="de-CH" sz="2000" dirty="0" err="1"/>
              <a:t>Later</a:t>
            </a:r>
            <a:r>
              <a:rPr lang="de-CH" sz="2000" dirty="0"/>
              <a:t>, </a:t>
            </a:r>
            <a:r>
              <a:rPr lang="de-CH" sz="2000" dirty="0" err="1"/>
              <a:t>use</a:t>
            </a:r>
            <a:r>
              <a:rPr lang="de-CH" sz="2000" dirty="0"/>
              <a:t> GAWSIS API (</a:t>
            </a:r>
            <a:r>
              <a:rPr lang="de-CH" sz="2000" dirty="0" err="1"/>
              <a:t>requires</a:t>
            </a:r>
            <a:r>
              <a:rPr lang="de-CH" sz="2000" dirty="0"/>
              <a:t> </a:t>
            </a:r>
            <a:r>
              <a:rPr lang="de-CH" sz="2000" dirty="0" err="1"/>
              <a:t>changes</a:t>
            </a:r>
            <a:r>
              <a:rPr lang="de-CH" sz="2000" dirty="0"/>
              <a:t> at WDCs), </a:t>
            </a:r>
            <a:r>
              <a:rPr lang="de-CH" sz="2000" dirty="0" err="1">
                <a:solidFill>
                  <a:srgbClr val="FFC000"/>
                </a:solidFill>
              </a:rPr>
              <a:t>by</a:t>
            </a:r>
            <a:r>
              <a:rPr lang="de-CH" sz="2000" dirty="0">
                <a:solidFill>
                  <a:srgbClr val="FFC000"/>
                </a:solidFill>
              </a:rPr>
              <a:t> </a:t>
            </a:r>
            <a:r>
              <a:rPr lang="de-CH" sz="2000" dirty="0" err="1">
                <a:solidFill>
                  <a:srgbClr val="FFC000"/>
                </a:solidFill>
              </a:rPr>
              <a:t>mid</a:t>
            </a:r>
            <a:r>
              <a:rPr lang="de-CH" sz="2000" dirty="0">
                <a:solidFill>
                  <a:srgbClr val="FFC000"/>
                </a:solidFill>
              </a:rPr>
              <a:t> ‘17</a:t>
            </a:r>
          </a:p>
          <a:p>
            <a:pPr marL="586106" indent="-586106">
              <a:buFont typeface="+mj-lt"/>
              <a:buAutoNum type="arabicPeriod"/>
            </a:pPr>
            <a:r>
              <a:rPr lang="de-CH" sz="2000" dirty="0"/>
              <a:t>Connect GAW </a:t>
            </a:r>
            <a:r>
              <a:rPr lang="de-CH" sz="2000" dirty="0" err="1"/>
              <a:t>Contributing</a:t>
            </a:r>
            <a:r>
              <a:rPr lang="de-CH" sz="2000" dirty="0"/>
              <a:t> Data Centers (GAW CDCs), </a:t>
            </a:r>
            <a:r>
              <a:rPr lang="de-CH" sz="2000" dirty="0" err="1">
                <a:solidFill>
                  <a:srgbClr val="FFC000"/>
                </a:solidFill>
              </a:rPr>
              <a:t>by</a:t>
            </a:r>
            <a:r>
              <a:rPr lang="de-CH" sz="2000" dirty="0">
                <a:solidFill>
                  <a:srgbClr val="FFC000"/>
                </a:solidFill>
              </a:rPr>
              <a:t> end ‘17</a:t>
            </a:r>
          </a:p>
          <a:p>
            <a:pPr marL="586106" indent="-586106">
              <a:buFont typeface="+mj-lt"/>
              <a:buAutoNum type="arabicPeriod"/>
            </a:pPr>
            <a:endParaRPr lang="de-CH" sz="2000" dirty="0"/>
          </a:p>
          <a:p>
            <a:pPr marL="1062297" lvl="1" indent="-586106"/>
            <a:endParaRPr lang="de-CH" sz="2000" dirty="0"/>
          </a:p>
          <a:p>
            <a:pPr marL="1062297" lvl="1" indent="-586106"/>
            <a:endParaRPr lang="de-CH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</a:t>
            </a:r>
            <a:r>
              <a:rPr lang="en-US" dirty="0"/>
              <a:t>road map for metadata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895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3" y="1431607"/>
            <a:ext cx="9963151" cy="4762500"/>
          </a:xfrm>
        </p:spPr>
        <p:txBody>
          <a:bodyPr/>
          <a:lstStyle/>
          <a:p>
            <a:pPr marL="586106" indent="-586106">
              <a:buFont typeface="+mj-lt"/>
              <a:buAutoNum type="arabicPeriod"/>
            </a:pPr>
            <a:r>
              <a:rPr lang="de-CH" sz="2000" dirty="0"/>
              <a:t>ET-WDC + GAW CDC </a:t>
            </a:r>
            <a:r>
              <a:rPr lang="de-CH" sz="2000" dirty="0" err="1"/>
              <a:t>managers</a:t>
            </a:r>
            <a:r>
              <a:rPr lang="de-CH" sz="2000" dirty="0"/>
              <a:t>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agree</a:t>
            </a:r>
            <a:r>
              <a:rPr lang="de-CH" sz="2000" dirty="0"/>
              <a:t> on </a:t>
            </a:r>
            <a:r>
              <a:rPr lang="de-CH" sz="2000" dirty="0" err="1"/>
              <a:t>data</a:t>
            </a:r>
            <a:r>
              <a:rPr lang="de-CH" sz="2000" dirty="0"/>
              <a:t> </a:t>
            </a:r>
            <a:r>
              <a:rPr lang="de-CH" sz="2000" dirty="0" err="1"/>
              <a:t>exchange</a:t>
            </a:r>
            <a:r>
              <a:rPr lang="de-CH" sz="2000" dirty="0"/>
              <a:t> </a:t>
            </a:r>
            <a:r>
              <a:rPr lang="de-CH" sz="2000" dirty="0" err="1"/>
              <a:t>specification</a:t>
            </a:r>
            <a:r>
              <a:rPr lang="de-CH" sz="2000" dirty="0"/>
              <a:t>, </a:t>
            </a:r>
            <a:r>
              <a:rPr lang="de-CH" sz="2000" dirty="0" err="1">
                <a:solidFill>
                  <a:srgbClr val="FFC000"/>
                </a:solidFill>
              </a:rPr>
              <a:t>by</a:t>
            </a:r>
            <a:r>
              <a:rPr lang="de-CH" sz="2000" dirty="0">
                <a:solidFill>
                  <a:srgbClr val="FFC000"/>
                </a:solidFill>
              </a:rPr>
              <a:t> </a:t>
            </a:r>
            <a:r>
              <a:rPr lang="de-CH" sz="2000" dirty="0" err="1">
                <a:solidFill>
                  <a:srgbClr val="FFC000"/>
                </a:solidFill>
              </a:rPr>
              <a:t>mid</a:t>
            </a:r>
            <a:r>
              <a:rPr lang="de-CH" sz="2000" dirty="0">
                <a:solidFill>
                  <a:srgbClr val="FFC000"/>
                </a:solidFill>
              </a:rPr>
              <a:t> 2017</a:t>
            </a:r>
          </a:p>
          <a:p>
            <a:pPr marL="586106" indent="-586106">
              <a:buFont typeface="+mj-lt"/>
              <a:buAutoNum type="arabicPeriod"/>
            </a:pPr>
            <a:r>
              <a:rPr lang="de-CH" sz="2000" dirty="0" err="1"/>
              <a:t>Implement</a:t>
            </a:r>
            <a:r>
              <a:rPr lang="de-CH" sz="2000" dirty="0"/>
              <a:t> web </a:t>
            </a:r>
            <a:r>
              <a:rPr lang="de-CH" sz="2000" dirty="0" err="1"/>
              <a:t>services</a:t>
            </a:r>
            <a:r>
              <a:rPr lang="de-CH" sz="2000" dirty="0"/>
              <a:t> at WDCs, CDCs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make</a:t>
            </a:r>
            <a:r>
              <a:rPr lang="de-CH" sz="2000" dirty="0"/>
              <a:t> </a:t>
            </a:r>
            <a:r>
              <a:rPr lang="de-CH" sz="2000" dirty="0" err="1"/>
              <a:t>data</a:t>
            </a:r>
            <a:r>
              <a:rPr lang="de-CH" sz="2000" dirty="0"/>
              <a:t> </a:t>
            </a:r>
            <a:r>
              <a:rPr lang="de-CH" sz="2000" dirty="0" err="1"/>
              <a:t>available</a:t>
            </a:r>
            <a:r>
              <a:rPr lang="de-CH" sz="2000" dirty="0"/>
              <a:t> in </a:t>
            </a:r>
            <a:r>
              <a:rPr lang="de-CH" sz="2000" dirty="0" err="1"/>
              <a:t>this</a:t>
            </a:r>
            <a:r>
              <a:rPr lang="de-CH" sz="2000" dirty="0"/>
              <a:t> </a:t>
            </a:r>
            <a:r>
              <a:rPr lang="de-CH" sz="2000" dirty="0" err="1"/>
              <a:t>format</a:t>
            </a:r>
            <a:r>
              <a:rPr lang="de-CH" sz="2000" dirty="0"/>
              <a:t> (</a:t>
            </a:r>
            <a:r>
              <a:rPr lang="de-CH" sz="2000" dirty="0" err="1"/>
              <a:t>amongst</a:t>
            </a:r>
            <a:r>
              <a:rPr lang="de-CH" sz="2000" dirty="0"/>
              <a:t> </a:t>
            </a:r>
            <a:r>
              <a:rPr lang="de-CH" sz="2000" dirty="0" err="1"/>
              <a:t>others</a:t>
            </a:r>
            <a:r>
              <a:rPr lang="de-CH" sz="2000" dirty="0"/>
              <a:t>); </a:t>
            </a:r>
            <a:r>
              <a:rPr lang="de-CH" sz="2000" dirty="0" err="1"/>
              <a:t>alternatively</a:t>
            </a:r>
            <a:r>
              <a:rPr lang="de-CH" sz="2000" dirty="0"/>
              <a:t>, </a:t>
            </a:r>
            <a:r>
              <a:rPr lang="de-CH" sz="2000" dirty="0" err="1"/>
              <a:t>implement</a:t>
            </a:r>
            <a:r>
              <a:rPr lang="de-CH" sz="2000" dirty="0"/>
              <a:t> a </a:t>
            </a:r>
            <a:r>
              <a:rPr lang="de-CH" sz="2000" dirty="0" err="1"/>
              <a:t>central</a:t>
            </a:r>
            <a:r>
              <a:rPr lang="de-CH" sz="2000" dirty="0"/>
              <a:t> </a:t>
            </a:r>
            <a:r>
              <a:rPr lang="de-CH" sz="2000" dirty="0" err="1"/>
              <a:t>harvester</a:t>
            </a:r>
            <a:r>
              <a:rPr lang="de-CH" sz="2000" dirty="0"/>
              <a:t> </a:t>
            </a:r>
            <a:r>
              <a:rPr lang="de-CH" sz="2000" dirty="0" err="1"/>
              <a:t>and</a:t>
            </a:r>
            <a:r>
              <a:rPr lang="de-CH" sz="2000" dirty="0"/>
              <a:t> </a:t>
            </a:r>
            <a:r>
              <a:rPr lang="de-CH" sz="2000" dirty="0" err="1"/>
              <a:t>pre-processor</a:t>
            </a:r>
            <a:r>
              <a:rPr lang="de-CH" sz="2000" dirty="0"/>
              <a:t> web </a:t>
            </a:r>
            <a:r>
              <a:rPr lang="de-CH" sz="2000" dirty="0" err="1"/>
              <a:t>service</a:t>
            </a:r>
            <a:endParaRPr lang="de-CH" sz="2000" dirty="0"/>
          </a:p>
          <a:p>
            <a:pPr marL="1062297" lvl="1" indent="-586106"/>
            <a:r>
              <a:rPr lang="de-CH" sz="2000" dirty="0"/>
              <a:t>Test </a:t>
            </a:r>
            <a:r>
              <a:rPr lang="de-CH" sz="2000" dirty="0" err="1"/>
              <a:t>beds</a:t>
            </a:r>
            <a:r>
              <a:rPr lang="de-CH" sz="2000" dirty="0"/>
              <a:t> at WDCA, WDC-RSAT, WOUDC, </a:t>
            </a:r>
            <a:r>
              <a:rPr lang="de-CH" sz="2000" dirty="0" err="1">
                <a:solidFill>
                  <a:srgbClr val="FFC000"/>
                </a:solidFill>
              </a:rPr>
              <a:t>by</a:t>
            </a:r>
            <a:r>
              <a:rPr lang="de-CH" sz="2000" dirty="0">
                <a:solidFill>
                  <a:srgbClr val="FFC000"/>
                </a:solidFill>
              </a:rPr>
              <a:t> </a:t>
            </a:r>
            <a:r>
              <a:rPr lang="de-CH" sz="2000" dirty="0" err="1">
                <a:solidFill>
                  <a:srgbClr val="FFC000"/>
                </a:solidFill>
              </a:rPr>
              <a:t>mid</a:t>
            </a:r>
            <a:r>
              <a:rPr lang="de-CH" sz="2000" dirty="0">
                <a:solidFill>
                  <a:srgbClr val="FFC000"/>
                </a:solidFill>
              </a:rPr>
              <a:t> 2018</a:t>
            </a:r>
          </a:p>
          <a:p>
            <a:pPr marL="1062297" lvl="1" indent="-586106"/>
            <a:r>
              <a:rPr lang="de-CH" sz="2000" dirty="0"/>
              <a:t>Adoption </a:t>
            </a:r>
            <a:r>
              <a:rPr lang="de-CH" sz="2000" dirty="0" err="1"/>
              <a:t>by</a:t>
            </a:r>
            <a:r>
              <a:rPr lang="de-CH" sz="2000" dirty="0"/>
              <a:t> WDCGG, WRDC, CDCs </a:t>
            </a:r>
            <a:r>
              <a:rPr lang="de-CH" sz="2000" dirty="0" err="1">
                <a:solidFill>
                  <a:srgbClr val="FFC000"/>
                </a:solidFill>
              </a:rPr>
              <a:t>asap</a:t>
            </a:r>
            <a:endParaRPr lang="de-CH" sz="2000" dirty="0">
              <a:solidFill>
                <a:srgbClr val="FFC000"/>
              </a:solidFill>
            </a:endParaRPr>
          </a:p>
          <a:p>
            <a:pPr marL="586106" indent="-586106">
              <a:buFont typeface="+mj-lt"/>
              <a:buAutoNum type="arabicPeriod"/>
            </a:pPr>
            <a:endParaRPr lang="de-CH" sz="2000" dirty="0"/>
          </a:p>
          <a:p>
            <a:pPr marL="586106" indent="-586106">
              <a:buFont typeface="+mj-lt"/>
              <a:buAutoNum type="arabicPeriod"/>
            </a:pPr>
            <a:endParaRPr lang="de-CH" sz="2000" dirty="0"/>
          </a:p>
          <a:p>
            <a:pPr marL="1062297" lvl="1" indent="-586106"/>
            <a:endParaRPr lang="de-CH" sz="2000" dirty="0"/>
          </a:p>
          <a:p>
            <a:pPr marL="1062297" lvl="1" indent="-586106"/>
            <a:endParaRPr lang="de-CH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</a:t>
            </a:r>
            <a:r>
              <a:rPr lang="en-US" dirty="0"/>
              <a:t>road map for data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53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Project </a:t>
            </a:r>
            <a:r>
              <a:rPr lang="de-CH" dirty="0" err="1" smtClean="0"/>
              <a:t>objectives</a:t>
            </a:r>
            <a:endParaRPr lang="de-C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746" y="1487954"/>
            <a:ext cx="3083287" cy="3282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2" y="1503354"/>
            <a:ext cx="4156364" cy="461663"/>
          </a:xfrm>
          <a:prstGeom prst="rect">
            <a:avLst/>
          </a:prstGeom>
        </p:spPr>
        <p:txBody>
          <a:bodyPr lIns="91436" tIns="45719" rIns="91436" bIns="45719">
            <a:spAutoFit/>
          </a:bodyPr>
          <a:lstStyle/>
          <a:p>
            <a:r>
              <a:rPr lang="en-US" sz="2400" b="1" dirty="0" err="1">
                <a:solidFill>
                  <a:srgbClr val="008B7A"/>
                </a:solidFill>
                <a:latin typeface="Arial" charset="0"/>
                <a:ea typeface="Arial" charset="0"/>
                <a:cs typeface="Arial" charset="0"/>
              </a:rPr>
              <a:t>NextGEOSS</a:t>
            </a:r>
            <a:r>
              <a:rPr lang="en-US" sz="2400" b="1" dirty="0">
                <a:solidFill>
                  <a:srgbClr val="008B7A"/>
                </a:solidFill>
                <a:latin typeface="Arial" charset="0"/>
                <a:ea typeface="Arial" charset="0"/>
                <a:cs typeface="Arial" charset="0"/>
              </a:rPr>
              <a:t> Objectives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888" y="3505335"/>
            <a:ext cx="6764339" cy="923328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9A7A0"/>
                </a:solidFill>
                <a:latin typeface="Arial" charset="0"/>
                <a:ea typeface="Arial" charset="0"/>
                <a:cs typeface="Arial" charset="0"/>
              </a:rPr>
              <a:t>2. Deliver</a:t>
            </a:r>
            <a:r>
              <a:rPr lang="en-US" sz="1800" dirty="0">
                <a:solidFill>
                  <a:srgbClr val="39A7A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the next generation data hub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and Earth Observation exploitation for innovation and business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384" y="2306734"/>
            <a:ext cx="5254077" cy="1338826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9A7A0"/>
                </a:solidFill>
                <a:latin typeface="Arial" charset="0"/>
                <a:ea typeface="Arial" charset="0"/>
                <a:cs typeface="Arial" charset="0"/>
              </a:rPr>
              <a:t>1. Engage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communities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promoting innovative GEOSS powered applications from Europe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3" y="4674372"/>
            <a:ext cx="4672013" cy="1754324"/>
          </a:xfrm>
          <a:prstGeom prst="rect">
            <a:avLst/>
          </a:prstGeom>
        </p:spPr>
        <p:txBody>
          <a:bodyPr wrap="square" lIns="91436" tIns="45719" rIns="91436" b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39A7A0"/>
                </a:solidFill>
                <a:latin typeface="Arial" charset="0"/>
                <a:ea typeface="Arial" charset="0"/>
                <a:cs typeface="Arial" charset="0"/>
              </a:rPr>
              <a:t>3. Advocate</a:t>
            </a:r>
            <a:r>
              <a:rPr lang="en-US" sz="1800" dirty="0">
                <a:solidFill>
                  <a:srgbClr val="39A7A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GEOSS as a sustainable European approach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for Earth Observation data distribution and exploitation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32205" y="5128591"/>
            <a:ext cx="369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00" dirty="0" err="1" smtClean="0">
                <a:solidFill>
                  <a:srgbClr val="FF0000"/>
                </a:solidFill>
              </a:rPr>
              <a:t>NextGEOSS</a:t>
            </a:r>
            <a:r>
              <a:rPr lang="de-CH" sz="1800" dirty="0" smtClean="0">
                <a:solidFill>
                  <a:srgbClr val="FF0000"/>
                </a:solidFill>
              </a:rPr>
              <a:t> </a:t>
            </a:r>
            <a:r>
              <a:rPr lang="de-CH" sz="1800" dirty="0" err="1" smtClean="0">
                <a:solidFill>
                  <a:srgbClr val="FF0000"/>
                </a:solidFill>
              </a:rPr>
              <a:t>is</a:t>
            </a:r>
            <a:r>
              <a:rPr lang="de-CH" sz="1800" dirty="0" smtClean="0">
                <a:solidFill>
                  <a:srgbClr val="FF0000"/>
                </a:solidFill>
              </a:rPr>
              <a:t> an </a:t>
            </a:r>
            <a:r>
              <a:rPr lang="de-CH" sz="1800" dirty="0" err="1" smtClean="0">
                <a:solidFill>
                  <a:srgbClr val="FF0000"/>
                </a:solidFill>
              </a:rPr>
              <a:t>opportunity</a:t>
            </a:r>
            <a:r>
              <a:rPr lang="de-CH" sz="1800" dirty="0" smtClean="0">
                <a:solidFill>
                  <a:srgbClr val="FF0000"/>
                </a:solidFill>
              </a:rPr>
              <a:t> </a:t>
            </a:r>
            <a:r>
              <a:rPr lang="de-CH" sz="1800" dirty="0" err="1" smtClean="0">
                <a:solidFill>
                  <a:srgbClr val="FF0000"/>
                </a:solidFill>
              </a:rPr>
              <a:t>for</a:t>
            </a:r>
            <a:r>
              <a:rPr lang="de-CH" sz="1800" dirty="0" smtClean="0">
                <a:solidFill>
                  <a:srgbClr val="FF0000"/>
                </a:solidFill>
              </a:rPr>
              <a:t> GAW </a:t>
            </a:r>
            <a:r>
              <a:rPr lang="de-CH" sz="1800" dirty="0" err="1" smtClean="0">
                <a:solidFill>
                  <a:srgbClr val="FF0000"/>
                </a:solidFill>
              </a:rPr>
              <a:t>to</a:t>
            </a:r>
            <a:r>
              <a:rPr lang="de-CH" sz="1800" dirty="0" smtClean="0">
                <a:solidFill>
                  <a:srgbClr val="FF0000"/>
                </a:solidFill>
              </a:rPr>
              <a:t> </a:t>
            </a:r>
            <a:r>
              <a:rPr lang="de-CH" sz="1800" dirty="0" err="1" smtClean="0">
                <a:solidFill>
                  <a:srgbClr val="FF0000"/>
                </a:solidFill>
              </a:rPr>
              <a:t>begin</a:t>
            </a:r>
            <a:r>
              <a:rPr lang="de-CH" sz="1800" dirty="0" smtClean="0">
                <a:solidFill>
                  <a:srgbClr val="FF0000"/>
                </a:solidFill>
              </a:rPr>
              <a:t> </a:t>
            </a:r>
            <a:r>
              <a:rPr lang="de-CH" sz="1800" dirty="0" err="1" smtClean="0">
                <a:solidFill>
                  <a:srgbClr val="FF0000"/>
                </a:solidFill>
              </a:rPr>
              <a:t>to</a:t>
            </a:r>
            <a:r>
              <a:rPr lang="de-CH" sz="1800" dirty="0" smtClean="0">
                <a:solidFill>
                  <a:srgbClr val="FF0000"/>
                </a:solidFill>
              </a:rPr>
              <a:t> </a:t>
            </a:r>
            <a:r>
              <a:rPr lang="de-CH" sz="1800" dirty="0" err="1" smtClean="0">
                <a:solidFill>
                  <a:srgbClr val="FF0000"/>
                </a:solidFill>
              </a:rPr>
              <a:t>realize</a:t>
            </a:r>
            <a:r>
              <a:rPr lang="de-CH" sz="1800" dirty="0" smtClean="0">
                <a:solidFill>
                  <a:srgbClr val="FF0000"/>
                </a:solidFill>
              </a:rPr>
              <a:t> </a:t>
            </a:r>
            <a:r>
              <a:rPr lang="de-CH" sz="1800" dirty="0" err="1" smtClean="0">
                <a:solidFill>
                  <a:srgbClr val="FF0000"/>
                </a:solidFill>
              </a:rPr>
              <a:t>the</a:t>
            </a:r>
            <a:r>
              <a:rPr lang="de-CH" sz="1800" dirty="0" smtClean="0">
                <a:solidFill>
                  <a:srgbClr val="FF0000"/>
                </a:solidFill>
              </a:rPr>
              <a:t> </a:t>
            </a:r>
            <a:r>
              <a:rPr lang="de-CH" sz="1800" dirty="0" err="1" smtClean="0">
                <a:solidFill>
                  <a:srgbClr val="FF0000"/>
                </a:solidFill>
              </a:rPr>
              <a:t>vision</a:t>
            </a:r>
            <a:r>
              <a:rPr lang="de-CH" sz="1800" dirty="0" smtClean="0">
                <a:solidFill>
                  <a:srgbClr val="FF0000"/>
                </a:solidFill>
              </a:rPr>
              <a:t> </a:t>
            </a:r>
            <a:r>
              <a:rPr lang="de-CH" sz="1800" dirty="0" err="1" smtClean="0">
                <a:solidFill>
                  <a:srgbClr val="FF0000"/>
                </a:solidFill>
              </a:rPr>
              <a:t>of</a:t>
            </a:r>
            <a:r>
              <a:rPr lang="de-CH" sz="1800" dirty="0" smtClean="0">
                <a:solidFill>
                  <a:srgbClr val="FF0000"/>
                </a:solidFill>
              </a:rPr>
              <a:t> a «</a:t>
            </a:r>
            <a:r>
              <a:rPr lang="de-CH" sz="1800" dirty="0" err="1" smtClean="0">
                <a:solidFill>
                  <a:srgbClr val="FF0000"/>
                </a:solidFill>
              </a:rPr>
              <a:t>Federated</a:t>
            </a:r>
            <a:r>
              <a:rPr lang="de-CH" sz="1800" dirty="0" smtClean="0">
                <a:solidFill>
                  <a:srgbClr val="FF0000"/>
                </a:solidFill>
              </a:rPr>
              <a:t> GAW Data Infrastructure»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Picture</a:t>
            </a:r>
            <a:endParaRPr lang="en-GB" dirty="0"/>
          </a:p>
        </p:txBody>
      </p:sp>
      <p:pic>
        <p:nvPicPr>
          <p:cNvPr id="4" name="image57.jpg" descr="Infographic.jpg"/>
          <p:cNvPicPr/>
          <p:nvPr/>
        </p:nvPicPr>
        <p:blipFill>
          <a:blip r:embed="rId3"/>
          <a:srcRect t="2160" b="2160"/>
          <a:stretch>
            <a:fillRect/>
          </a:stretch>
        </p:blipFill>
        <p:spPr>
          <a:xfrm>
            <a:off x="0" y="969642"/>
            <a:ext cx="10578312" cy="5888359"/>
          </a:xfrm>
          <a:prstGeom prst="rect">
            <a:avLst/>
          </a:prstGeom>
          <a:ln/>
        </p:spPr>
      </p:pic>
      <p:sp>
        <p:nvSpPr>
          <p:cNvPr id="7" name="Ellipse 6"/>
          <p:cNvSpPr/>
          <p:nvPr/>
        </p:nvSpPr>
        <p:spPr>
          <a:xfrm>
            <a:off x="1943290" y="2807459"/>
            <a:ext cx="2006221" cy="345288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888019" y="1745018"/>
            <a:ext cx="980364" cy="98036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3586519" y="4742218"/>
            <a:ext cx="980364" cy="980364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" name="Textfeld 10"/>
          <p:cNvSpPr txBox="1"/>
          <p:nvPr/>
        </p:nvSpPr>
        <p:spPr>
          <a:xfrm>
            <a:off x="4400855" y="4552435"/>
            <a:ext cx="2574158" cy="369330"/>
          </a:xfrm>
          <a:prstGeom prst="rect">
            <a:avLst/>
          </a:prstGeom>
          <a:noFill/>
        </p:spPr>
        <p:txBody>
          <a:bodyPr wrap="none" lIns="91436" tIns="45719" rIns="91436" bIns="4571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smtClean="0">
                <a:solidFill>
                  <a:srgbClr val="FF0000"/>
                </a:solidFill>
              </a:rPr>
              <a:t>Data Access Interface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1" name="Textfeld 1"/>
          <p:cNvSpPr txBox="1"/>
          <p:nvPr/>
        </p:nvSpPr>
        <p:spPr>
          <a:xfrm>
            <a:off x="3369461" y="1352035"/>
            <a:ext cx="2210854" cy="369330"/>
          </a:xfrm>
          <a:prstGeom prst="rect">
            <a:avLst/>
          </a:prstGeom>
          <a:noFill/>
        </p:spPr>
        <p:txBody>
          <a:bodyPr wrap="none" lIns="91436" tIns="45719" rIns="91436" bIns="4571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 err="1" smtClean="0">
                <a:solidFill>
                  <a:srgbClr val="FF0000"/>
                </a:solidFill>
              </a:rPr>
              <a:t>Metadata</a:t>
            </a:r>
            <a:r>
              <a:rPr lang="de-DE" b="1" dirty="0" smtClean="0">
                <a:solidFill>
                  <a:srgbClr val="FF0000"/>
                </a:solidFill>
              </a:rPr>
              <a:t> Interface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75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tasks</a:t>
            </a:r>
            <a:r>
              <a:rPr lang="de-DE" dirty="0" smtClean="0"/>
              <a:t> WP3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to</a:t>
            </a:r>
            <a:r>
              <a:rPr lang="de-DE" dirty="0" smtClean="0"/>
              <a:t> Copernicus </a:t>
            </a:r>
            <a:r>
              <a:rPr lang="de-DE" dirty="0" err="1" smtClean="0"/>
              <a:t>Sentinel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(Task 3.1)</a:t>
            </a:r>
          </a:p>
          <a:p>
            <a:r>
              <a:rPr lang="de-DE" dirty="0" smtClean="0"/>
              <a:t>Land (Task 3.2)</a:t>
            </a:r>
          </a:p>
          <a:p>
            <a:r>
              <a:rPr lang="de-DE" dirty="0" smtClean="0"/>
              <a:t>Marine (Task 3.3)</a:t>
            </a:r>
          </a:p>
          <a:p>
            <a:r>
              <a:rPr lang="de-DE" dirty="0" err="1" smtClean="0"/>
              <a:t>Atmosphere</a:t>
            </a:r>
            <a:r>
              <a:rPr lang="de-DE" dirty="0" smtClean="0"/>
              <a:t> (Task 3.4)</a:t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Citizen</a:t>
            </a:r>
            <a:r>
              <a:rPr lang="de-DE" dirty="0" smtClean="0"/>
              <a:t> </a:t>
            </a:r>
            <a:r>
              <a:rPr lang="de-DE" dirty="0" err="1" smtClean="0"/>
              <a:t>Observatories</a:t>
            </a:r>
            <a:r>
              <a:rPr lang="de-DE" dirty="0" smtClean="0"/>
              <a:t> (Task 3.5)</a:t>
            </a:r>
          </a:p>
          <a:p>
            <a:r>
              <a:rPr lang="de-DE" dirty="0" smtClean="0"/>
              <a:t>Commercial Providers (Task 3.6)</a:t>
            </a:r>
            <a:endParaRPr lang="de-DE" dirty="0"/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5930901" y="1403350"/>
            <a:ext cx="5621867" cy="4605868"/>
          </a:xfrm>
          <a:prstGeom prst="rect">
            <a:avLst/>
          </a:prstGeom>
        </p:spPr>
        <p:txBody>
          <a:bodyPr vert="horz" lIns="91436" tIns="45719" rIns="91436" bIns="45719" numCol="1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charset="2"/>
              <a:buChar char="§"/>
              <a:defRPr sz="2400" b="0" i="0" u="none" strike="noStrike" cap="none">
                <a:solidFill>
                  <a:srgbClr val="474747"/>
                </a:solidFill>
                <a:latin typeface="Verdana"/>
                <a:ea typeface="Verdana"/>
                <a:cs typeface="Verdana"/>
                <a:sym typeface="Arial"/>
              </a:defRPr>
            </a:lvl1pPr>
            <a:lvl2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charset="2"/>
              <a:buChar char="§"/>
              <a:defRPr sz="2400" b="0" i="0" u="none" strike="noStrike" cap="none">
                <a:solidFill>
                  <a:srgbClr val="474747"/>
                </a:solidFill>
                <a:latin typeface="Verdana"/>
                <a:ea typeface="Verdana"/>
                <a:cs typeface="Verdana"/>
                <a:sym typeface="Arial"/>
              </a:defRPr>
            </a:lvl2pPr>
            <a:lvl3pPr marL="285750" marR="0" lvl="2" indent="-285750" algn="l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charset="2"/>
              <a:buChar char="§"/>
              <a:defRPr sz="2400" b="0" i="0" u="none" strike="noStrike" cap="none">
                <a:solidFill>
                  <a:srgbClr val="474747"/>
                </a:solidFill>
                <a:latin typeface="Verdana"/>
                <a:ea typeface="Verdana"/>
                <a:cs typeface="Verdana"/>
                <a:sym typeface="Arial"/>
              </a:defRPr>
            </a:lvl3pPr>
            <a:lvl4pPr marL="28575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charset="2"/>
              <a:buChar char="§"/>
              <a:defRPr sz="2400" b="0" i="0" u="none" strike="noStrike" cap="none">
                <a:solidFill>
                  <a:srgbClr val="474747"/>
                </a:solidFill>
                <a:latin typeface="Verdana"/>
                <a:ea typeface="Verdana"/>
                <a:cs typeface="Verdana"/>
                <a:sym typeface="Arial"/>
              </a:defRPr>
            </a:lvl4pPr>
            <a:lvl5pPr marL="28575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charset="2"/>
              <a:buChar char="§"/>
              <a:defRPr sz="2400" b="0" i="0" u="none" strike="noStrike" cap="none">
                <a:solidFill>
                  <a:srgbClr val="474747"/>
                </a:solidFill>
                <a:latin typeface="Verdana"/>
                <a:ea typeface="Verdana"/>
                <a:cs typeface="Verdana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dirty="0" smtClean="0"/>
              <a:t>DLR + NOA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VITO</a:t>
            </a:r>
          </a:p>
          <a:p>
            <a:r>
              <a:rPr lang="de-DE" dirty="0" smtClean="0"/>
              <a:t>CLS</a:t>
            </a:r>
          </a:p>
          <a:p>
            <a:r>
              <a:rPr lang="de-DE" dirty="0" err="1" smtClean="0"/>
              <a:t>MeteoSwiss</a:t>
            </a:r>
            <a:r>
              <a:rPr lang="de-DE" dirty="0" smtClean="0"/>
              <a:t> + WMO + NILU + ARMINES + DLR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OGC + BLB</a:t>
            </a:r>
          </a:p>
          <a:p>
            <a:r>
              <a:rPr lang="de-DE" dirty="0" smtClean="0"/>
              <a:t>DLR + DMI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991" y="3617843"/>
            <a:ext cx="11151705" cy="1113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</a:t>
            </a:r>
            <a:r>
              <a:rPr lang="de-DE" dirty="0" err="1" smtClean="0"/>
              <a:t>expected</a:t>
            </a:r>
            <a:r>
              <a:rPr lang="de-DE" dirty="0" smtClean="0"/>
              <a:t> </a:t>
            </a:r>
            <a:r>
              <a:rPr lang="de-DE" dirty="0" err="1" smtClean="0"/>
              <a:t>achievements</a:t>
            </a:r>
            <a:endParaRPr lang="de-DE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95" y="3178483"/>
            <a:ext cx="1871663" cy="5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3125707" y="2793332"/>
            <a:ext cx="734488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WDCA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030581" y="2469482"/>
            <a:ext cx="883567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WDCRG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954257" y="3298158"/>
            <a:ext cx="883567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WOUDC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220956" y="3755358"/>
            <a:ext cx="893185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WDCGG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3954382" y="4155408"/>
            <a:ext cx="824257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NDACC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649832" y="2164682"/>
            <a:ext cx="2234899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National </a:t>
            </a:r>
            <a:r>
              <a:rPr lang="de-DE" dirty="0" err="1" smtClean="0"/>
              <a:t>weather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5011657" y="4164932"/>
            <a:ext cx="364194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640556" y="3126708"/>
            <a:ext cx="1279509" cy="461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sz="2400" dirty="0"/>
              <a:t>OSCAR</a:t>
            </a:r>
          </a:p>
        </p:txBody>
      </p:sp>
      <p:cxnSp>
        <p:nvCxnSpPr>
          <p:cNvPr id="17" name="Gerade Verbindung mit Pfeil 16"/>
          <p:cNvCxnSpPr>
            <a:endCxn id="8" idx="0"/>
          </p:cNvCxnSpPr>
          <p:nvPr/>
        </p:nvCxnSpPr>
        <p:spPr>
          <a:xfrm flipH="1">
            <a:off x="5180725" y="2498059"/>
            <a:ext cx="745331" cy="6804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endCxn id="16" idx="0"/>
          </p:cNvCxnSpPr>
          <p:nvPr/>
        </p:nvCxnSpPr>
        <p:spPr>
          <a:xfrm>
            <a:off x="7640557" y="2488533"/>
            <a:ext cx="639754" cy="6381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6" idx="1"/>
          </p:cNvCxnSpPr>
          <p:nvPr/>
        </p:nvCxnSpPr>
        <p:spPr>
          <a:xfrm flipV="1">
            <a:off x="6183233" y="3357540"/>
            <a:ext cx="1457323" cy="263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602457" y="3964908"/>
            <a:ext cx="364194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8154906" y="4060158"/>
            <a:ext cx="364194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8754982" y="3945858"/>
            <a:ext cx="364194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9164557" y="3545808"/>
            <a:ext cx="364194" cy="307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36" tIns="45719" rIns="91436" bIns="45719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2830431" y="1821782"/>
            <a:ext cx="7010400" cy="3162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830933" y="4993607"/>
            <a:ext cx="3127771" cy="276997"/>
          </a:xfrm>
          <a:prstGeom prst="rect">
            <a:avLst/>
          </a:prstGeom>
          <a:noFill/>
        </p:spPr>
        <p:txBody>
          <a:bodyPr wrap="none" lIns="91436" tIns="45719" rIns="91436" bIns="45719" rtlCol="0">
            <a:spAutoFit/>
          </a:bodyPr>
          <a:lstStyle/>
          <a:p>
            <a:r>
              <a:rPr lang="de-DE" sz="1200" dirty="0" err="1"/>
              <a:t>Adapted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Jörg Klausen, </a:t>
            </a:r>
            <a:r>
              <a:rPr lang="de-DE" sz="1200" dirty="0" err="1"/>
              <a:t>MeteoSchweiz</a:t>
            </a:r>
            <a:endParaRPr lang="de-DE" sz="1200" dirty="0"/>
          </a:p>
        </p:txBody>
      </p:sp>
      <p:sp>
        <p:nvSpPr>
          <p:cNvPr id="6" name="Geschweifte Klammer links 5"/>
          <p:cNvSpPr/>
          <p:nvPr/>
        </p:nvSpPr>
        <p:spPr>
          <a:xfrm>
            <a:off x="1604209" y="1973180"/>
            <a:ext cx="705852" cy="291966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6" tIns="45719" rIns="91436" bIns="45719" rtlCol="0" anchor="ctr"/>
          <a:lstStyle/>
          <a:p>
            <a:pPr algn="ctr"/>
            <a:endParaRPr lang="de-DE"/>
          </a:p>
        </p:txBody>
      </p:sp>
      <p:sp>
        <p:nvSpPr>
          <p:cNvPr id="22" name="Geschweifte Klammer rechts 21"/>
          <p:cNvSpPr/>
          <p:nvPr/>
        </p:nvSpPr>
        <p:spPr>
          <a:xfrm>
            <a:off x="9881940" y="2037350"/>
            <a:ext cx="705853" cy="2951747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6" tIns="45719" rIns="91436" bIns="45719" rtlCol="0" anchor="ctr"/>
          <a:lstStyle/>
          <a:p>
            <a:pPr algn="ctr"/>
            <a:endParaRPr lang="de-DE"/>
          </a:p>
        </p:txBody>
      </p:sp>
      <p:sp>
        <p:nvSpPr>
          <p:cNvPr id="23" name="AutoShape 2" descr="https://confluence.elecnor-deimos.com/download/thumbnails/33851728/NextGEOSS_logo_Horizontal.png?version=1&amp;modificationDate=1475139152000&amp;api=v2"/>
          <p:cNvSpPr>
            <a:spLocks noChangeAspect="1" noChangeArrowheads="1"/>
          </p:cNvSpPr>
          <p:nvPr/>
        </p:nvSpPr>
        <p:spPr bwMode="auto">
          <a:xfrm>
            <a:off x="63500" y="-136525"/>
            <a:ext cx="2381251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069" y="3708735"/>
            <a:ext cx="1877931" cy="47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36546"/>
            <a:ext cx="1877931" cy="47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8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Timeline</a:t>
            </a:r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6" y="1568447"/>
            <a:ext cx="11967177" cy="335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7411" y="2673627"/>
            <a:ext cx="11242831" cy="570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de-C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The GAW </a:t>
            </a:r>
            <a:r>
              <a:rPr lang="de-CH" dirty="0" err="1" smtClean="0"/>
              <a:t>Perspective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1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NextGAW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01" y="1583817"/>
            <a:ext cx="6059619" cy="38326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7440152" y="4897964"/>
            <a:ext cx="3530893" cy="6415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117216" tIns="58608" rIns="117216" bIns="58608" rtlCol="0">
            <a:spAutoFit/>
          </a:bodyPr>
          <a:lstStyle/>
          <a:p>
            <a:pPr defTabSz="848621"/>
            <a:r>
              <a:rPr lang="de-CH" sz="1700" kern="1200" dirty="0" err="1">
                <a:ea typeface="+mn-ea"/>
                <a:cs typeface="+mn-cs"/>
              </a:rPr>
              <a:t>Standardize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observing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techniques</a:t>
            </a:r>
            <a:endParaRPr lang="de-CH" sz="1700" kern="1200" dirty="0">
              <a:ea typeface="+mn-ea"/>
              <a:cs typeface="+mn-cs"/>
            </a:endParaRPr>
          </a:p>
          <a:p>
            <a:pPr defTabSz="848621"/>
            <a:r>
              <a:rPr lang="de-CH" sz="1700" kern="1200" dirty="0" err="1">
                <a:ea typeface="+mn-ea"/>
                <a:cs typeface="+mn-cs"/>
              </a:rPr>
              <a:t>Provide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data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quality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objectives</a:t>
            </a:r>
            <a:endParaRPr lang="en-US" sz="1700" kern="1200" dirty="0"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0150" y="3825859"/>
            <a:ext cx="3165408" cy="641581"/>
          </a:xfrm>
          <a:prstGeom prst="rect">
            <a:avLst/>
          </a:prstGeom>
          <a:solidFill>
            <a:schemeClr val="accent1"/>
          </a:solidFill>
        </p:spPr>
        <p:txBody>
          <a:bodyPr wrap="none" lIns="117216" tIns="58608" rIns="117216" bIns="58608" rtlCol="0">
            <a:spAutoFit/>
          </a:bodyPr>
          <a:lstStyle/>
          <a:p>
            <a:pPr defTabSz="848621"/>
            <a:r>
              <a:rPr lang="de-CH" sz="1700" kern="1200" dirty="0" err="1">
                <a:ea typeface="+mn-ea"/>
                <a:cs typeface="+mn-cs"/>
              </a:rPr>
              <a:t>Standardize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metadata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formats</a:t>
            </a:r>
            <a:endParaRPr lang="en-US" sz="1700" kern="1200" dirty="0">
              <a:ea typeface="+mn-ea"/>
              <a:cs typeface="+mn-cs"/>
            </a:endParaRPr>
          </a:p>
          <a:p>
            <a:pPr defTabSz="848621"/>
            <a:r>
              <a:rPr lang="de-CH" sz="1700" kern="1200" dirty="0" err="1">
                <a:ea typeface="+mn-ea"/>
                <a:cs typeface="+mn-cs"/>
              </a:rPr>
              <a:t>Standardize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data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formats</a:t>
            </a:r>
            <a:endParaRPr lang="de-CH" sz="1700" kern="1200" dirty="0"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40150" y="2513687"/>
            <a:ext cx="3381813" cy="903191"/>
          </a:xfrm>
          <a:prstGeom prst="rect">
            <a:avLst/>
          </a:prstGeom>
          <a:solidFill>
            <a:srgbClr val="00B0F0"/>
          </a:solidFill>
        </p:spPr>
        <p:txBody>
          <a:bodyPr wrap="none" lIns="117216" tIns="58608" rIns="117216" bIns="58608" rtlCol="0">
            <a:spAutoFit/>
          </a:bodyPr>
          <a:lstStyle/>
          <a:p>
            <a:pPr defTabSz="848621"/>
            <a:r>
              <a:rPr lang="de-CH" sz="1700" kern="1200" dirty="0" err="1">
                <a:ea typeface="+mn-ea"/>
                <a:cs typeface="+mn-cs"/>
              </a:rPr>
              <a:t>Understand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observations</a:t>
            </a:r>
            <a:endParaRPr lang="de-CH" sz="1700" kern="1200" dirty="0">
              <a:ea typeface="+mn-ea"/>
              <a:cs typeface="+mn-cs"/>
            </a:endParaRPr>
          </a:p>
          <a:p>
            <a:pPr defTabSz="848621"/>
            <a:r>
              <a:rPr lang="de-CH" sz="1700" kern="1200" dirty="0">
                <a:ea typeface="+mn-ea"/>
                <a:cs typeface="+mn-cs"/>
              </a:rPr>
              <a:t>Combine </a:t>
            </a:r>
            <a:r>
              <a:rPr lang="de-CH" sz="1700" kern="1200" dirty="0" err="1">
                <a:ea typeface="+mn-ea"/>
                <a:cs typeface="+mn-cs"/>
              </a:rPr>
              <a:t>observations</a:t>
            </a:r>
            <a:r>
              <a:rPr lang="de-CH" sz="1700" kern="1200" dirty="0">
                <a:ea typeface="+mn-ea"/>
                <a:cs typeface="+mn-cs"/>
              </a:rPr>
              <a:t> &amp; </a:t>
            </a:r>
            <a:r>
              <a:rPr lang="de-CH" sz="1700" kern="1200" dirty="0" err="1">
                <a:ea typeface="+mn-ea"/>
                <a:cs typeface="+mn-cs"/>
              </a:rPr>
              <a:t>models</a:t>
            </a:r>
            <a:endParaRPr lang="de-CH" sz="1700" kern="1200" dirty="0">
              <a:ea typeface="+mn-ea"/>
              <a:cs typeface="+mn-cs"/>
            </a:endParaRPr>
          </a:p>
          <a:p>
            <a:pPr defTabSz="848621"/>
            <a:r>
              <a:rPr lang="de-CH" sz="1700" kern="1200" dirty="0" err="1">
                <a:ea typeface="+mn-ea"/>
                <a:cs typeface="+mn-cs"/>
              </a:rPr>
              <a:t>Develop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products</a:t>
            </a:r>
            <a:endParaRPr lang="de-CH" sz="1700" kern="1200" dirty="0"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0151" y="1441580"/>
            <a:ext cx="4434858" cy="6415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117216" tIns="58608" rIns="117216" bIns="58608" rtlCol="0">
            <a:spAutoFit/>
          </a:bodyPr>
          <a:lstStyle/>
          <a:p>
            <a:pPr defTabSz="848621"/>
            <a:r>
              <a:rPr lang="de-CH" sz="1700" kern="1200" dirty="0" err="1">
                <a:ea typeface="+mn-ea"/>
                <a:cs typeface="+mn-cs"/>
              </a:rPr>
              <a:t>Standardize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discovery</a:t>
            </a:r>
            <a:r>
              <a:rPr lang="de-CH" sz="1700" kern="1200" dirty="0">
                <a:ea typeface="+mn-ea"/>
                <a:cs typeface="+mn-cs"/>
              </a:rPr>
              <a:t>, </a:t>
            </a:r>
            <a:r>
              <a:rPr lang="de-CH" sz="1700" kern="1200" dirty="0" err="1">
                <a:ea typeface="+mn-ea"/>
                <a:cs typeface="+mn-cs"/>
              </a:rPr>
              <a:t>access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and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retrieval</a:t>
            </a:r>
            <a:endParaRPr lang="de-CH" sz="1700" kern="1200" dirty="0">
              <a:ea typeface="+mn-ea"/>
              <a:cs typeface="+mn-cs"/>
            </a:endParaRPr>
          </a:p>
          <a:p>
            <a:pPr defTabSz="848621"/>
            <a:r>
              <a:rPr lang="de-CH" sz="1700" kern="1200" dirty="0" err="1">
                <a:ea typeface="+mn-ea"/>
                <a:cs typeface="+mn-cs"/>
              </a:rPr>
              <a:t>Standardize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exchange</a:t>
            </a:r>
            <a:r>
              <a:rPr lang="de-CH" sz="1700" kern="1200" dirty="0">
                <a:ea typeface="+mn-ea"/>
                <a:cs typeface="+mn-cs"/>
              </a:rPr>
              <a:t> </a:t>
            </a:r>
            <a:r>
              <a:rPr lang="de-CH" sz="1700" kern="1200" dirty="0" err="1">
                <a:ea typeface="+mn-ea"/>
                <a:cs typeface="+mn-cs"/>
              </a:rPr>
              <a:t>formats</a:t>
            </a:r>
            <a:endParaRPr lang="de-CH" sz="1700" kern="1200" dirty="0">
              <a:ea typeface="+mn-ea"/>
              <a:cs typeface="+mn-cs"/>
            </a:endParaRPr>
          </a:p>
        </p:txBody>
      </p:sp>
      <p:sp>
        <p:nvSpPr>
          <p:cNvPr id="10" name="Up Arrow 9"/>
          <p:cNvSpPr/>
          <p:nvPr/>
        </p:nvSpPr>
        <p:spPr bwMode="auto">
          <a:xfrm>
            <a:off x="8784300" y="4477589"/>
            <a:ext cx="479853" cy="359574"/>
          </a:xfrm>
          <a:prstGeom prst="up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16" tIns="58608" rIns="117216" bIns="58608" numCol="1" rtlCol="0" anchor="t" anchorCtr="0" compatLnSpc="1">
            <a:prstTxWarp prst="textNoShape">
              <a:avLst/>
            </a:prstTxWarp>
          </a:bodyPr>
          <a:lstStyle/>
          <a:p>
            <a:pPr defTabSz="1172168" fontAlgn="base">
              <a:spcBef>
                <a:spcPct val="0"/>
              </a:spcBef>
              <a:spcAft>
                <a:spcPct val="0"/>
              </a:spcAft>
            </a:pPr>
            <a:endParaRPr lang="en-US" b="1" kern="1200">
              <a:solidFill>
                <a:srgbClr val="FF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8784300" y="3405484"/>
            <a:ext cx="479853" cy="359574"/>
          </a:xfrm>
          <a:prstGeom prst="up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16" tIns="58608" rIns="117216" bIns="58608" numCol="1" rtlCol="0" anchor="t" anchorCtr="0" compatLnSpc="1">
            <a:prstTxWarp prst="textNoShape">
              <a:avLst/>
            </a:prstTxWarp>
          </a:bodyPr>
          <a:lstStyle/>
          <a:p>
            <a:pPr defTabSz="1172168" fontAlgn="base">
              <a:spcBef>
                <a:spcPct val="0"/>
              </a:spcBef>
              <a:spcAft>
                <a:spcPct val="0"/>
              </a:spcAft>
            </a:pPr>
            <a:endParaRPr lang="en-US" b="1" kern="1200">
              <a:solidFill>
                <a:srgbClr val="FF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Up Arrow 11"/>
          <p:cNvSpPr/>
          <p:nvPr/>
        </p:nvSpPr>
        <p:spPr bwMode="auto">
          <a:xfrm>
            <a:off x="8784300" y="2093314"/>
            <a:ext cx="479853" cy="359574"/>
          </a:xfrm>
          <a:prstGeom prst="upArrow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117216" tIns="58608" rIns="117216" bIns="58608" numCol="1" rtlCol="0" anchor="t" anchorCtr="0" compatLnSpc="1">
            <a:prstTxWarp prst="textNoShape">
              <a:avLst/>
            </a:prstTxWarp>
          </a:bodyPr>
          <a:lstStyle/>
          <a:p>
            <a:pPr defTabSz="1172168" fontAlgn="base">
              <a:spcBef>
                <a:spcPct val="0"/>
              </a:spcBef>
              <a:spcAft>
                <a:spcPct val="0"/>
              </a:spcAft>
            </a:pPr>
            <a:endParaRPr lang="en-US" b="1" kern="1200">
              <a:solidFill>
                <a:srgbClr val="FF0000"/>
              </a:solidFill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17009" y="782171"/>
            <a:ext cx="4179259" cy="515270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chemeClr val="accent5">
                  <a:lumMod val="9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09" tIns="60954" rIns="121909" bIns="60954" numCol="1" rtlCol="0" anchor="t" anchorCtr="0" compatLnSpc="1">
            <a:prstTxWarp prst="textNoShape">
              <a:avLst/>
            </a:prstTxWarp>
          </a:bodyPr>
          <a:lstStyle/>
          <a:p>
            <a:pPr defTabSz="1219091" fontAlgn="base">
              <a:spcBef>
                <a:spcPct val="0"/>
              </a:spcBef>
              <a:spcAft>
                <a:spcPct val="0"/>
              </a:spcAft>
            </a:pPr>
            <a:endParaRPr lang="en-US" b="1" kern="1200">
              <a:solidFill>
                <a:srgbClr val="FF0000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67" y="794871"/>
            <a:ext cx="750724" cy="514000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121909" tIns="60954" rIns="121909" bIns="60954" rtlCol="0" anchor="ctr">
            <a:noAutofit/>
          </a:bodyPr>
          <a:lstStyle/>
          <a:p>
            <a:pPr algn="ctr" defTabSz="1219091"/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Providers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75151" y="794878"/>
            <a:ext cx="733364" cy="514000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121909" tIns="60954" rIns="121909" bIns="60954" rtlCol="0">
            <a:noAutofit/>
          </a:bodyPr>
          <a:lstStyle/>
          <a:p>
            <a:pPr algn="ctr" defTabSz="1219091"/>
            <a:r>
              <a:rPr lang="en-US" sz="24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Users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84779" y="3085994"/>
            <a:ext cx="6363380" cy="558915"/>
          </a:xfrm>
          <a:prstGeom prst="rect">
            <a:avLst/>
          </a:prstGeom>
          <a:solidFill>
            <a:schemeClr val="accent1"/>
          </a:solidFill>
        </p:spPr>
        <p:txBody>
          <a:bodyPr wrap="square" lIns="121909" tIns="60954" rIns="121909" bIns="60954" rtlCol="0">
            <a:spAutoFit/>
          </a:bodyPr>
          <a:lstStyle/>
          <a:p>
            <a:pPr algn="ctr" defTabSz="1219091"/>
            <a:r>
              <a:rPr lang="en-US" sz="27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Data &amp; Metadata Submission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9725" y="183761"/>
            <a:ext cx="5568616" cy="538597"/>
          </a:xfrm>
          <a:prstGeom prst="rect">
            <a:avLst/>
          </a:prstGeom>
          <a:solidFill>
            <a:schemeClr val="accent1"/>
          </a:solidFill>
        </p:spPr>
        <p:txBody>
          <a:bodyPr wrap="square" lIns="121909" tIns="60954" rIns="121909" bIns="60954" rtlCol="0">
            <a:spAutoFit/>
          </a:bodyPr>
          <a:lstStyle/>
          <a:p>
            <a:pPr algn="ctr" defTabSz="1219091"/>
            <a:r>
              <a:rPr lang="en-US" sz="27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Virtual “GAW Data” Centre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19915" y="3085992"/>
            <a:ext cx="6363380" cy="558915"/>
          </a:xfrm>
          <a:prstGeom prst="rect">
            <a:avLst/>
          </a:prstGeom>
          <a:solidFill>
            <a:schemeClr val="accent1"/>
          </a:solidFill>
        </p:spPr>
        <p:txBody>
          <a:bodyPr wrap="square" lIns="121909" tIns="60954" rIns="121909" bIns="60954" rtlCol="0">
            <a:spAutoFit/>
          </a:bodyPr>
          <a:lstStyle/>
          <a:p>
            <a:pPr algn="ctr" defTabSz="1219091"/>
            <a:r>
              <a:rPr lang="en-US" sz="27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Data &amp; Metadata Dissemination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59829" y="898546"/>
            <a:ext cx="3668096" cy="1788937"/>
            <a:chOff x="3560888" y="4554306"/>
            <a:chExt cx="2751072" cy="1341703"/>
          </a:xfrm>
        </p:grpSpPr>
        <p:pic>
          <p:nvPicPr>
            <p:cNvPr id="23" name="Picture 17" descr="world-map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CFEFC"/>
                </a:clrFrom>
                <a:clrTo>
                  <a:srgbClr val="FCFE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1369" y="4819013"/>
              <a:ext cx="2447926" cy="1076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568826" y="4554306"/>
              <a:ext cx="502027" cy="491352"/>
            </a:xfrm>
            <a:prstGeom prst="borderCallout2">
              <a:avLst>
                <a:gd name="adj1" fmla="val 21051"/>
                <a:gd name="adj2" fmla="val 106778"/>
                <a:gd name="adj3" fmla="val 51368"/>
                <a:gd name="adj4" fmla="val 123817"/>
                <a:gd name="adj5" fmla="val 121504"/>
                <a:gd name="adj6" fmla="val 129891"/>
              </a:avLst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72000" rIns="18000" bIns="18000" anchor="ctr" anchorCtr="0">
              <a:spAutoFit/>
            </a:bodyPr>
            <a:lstStyle/>
            <a:p>
              <a:pPr defTabSz="1219091">
                <a:lnSpc>
                  <a:spcPts val="1067"/>
                </a:lnSpc>
                <a:spcBef>
                  <a:spcPts val="800"/>
                </a:spcBef>
              </a:pPr>
              <a:r>
                <a:rPr lang="en-GB" altLang="en-US" sz="15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WOUDC</a:t>
              </a:r>
              <a:r>
                <a:rPr lang="en-GB" altLang="en-US" sz="15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/>
              </a:r>
              <a:br>
                <a:rPr lang="en-GB" altLang="en-US" sz="15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</a:br>
              <a:r>
                <a:rPr lang="en-GB" altLang="en-US" sz="1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Ozone/UV</a:t>
              </a:r>
              <a:endParaRPr lang="en-US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AutoShape 19"/>
            <p:cNvSpPr>
              <a:spLocks/>
            </p:cNvSpPr>
            <p:nvPr/>
          </p:nvSpPr>
          <p:spPr bwMode="auto">
            <a:xfrm>
              <a:off x="3568826" y="5020146"/>
              <a:ext cx="617233" cy="279755"/>
            </a:xfrm>
            <a:prstGeom prst="borderCallout2">
              <a:avLst>
                <a:gd name="adj1" fmla="val 22292"/>
                <a:gd name="adj2" fmla="val 106611"/>
                <a:gd name="adj3" fmla="val 24186"/>
                <a:gd name="adj4" fmla="val 111715"/>
                <a:gd name="adj5" fmla="val 46363"/>
                <a:gd name="adj6" fmla="val 121951"/>
              </a:avLst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72000" rIns="18000" bIns="18000" anchor="ctr" anchorCtr="0">
              <a:spAutoFit/>
            </a:bodyPr>
            <a:lstStyle/>
            <a:p>
              <a:pPr defTabSz="1219091">
                <a:lnSpc>
                  <a:spcPts val="1067"/>
                </a:lnSpc>
              </a:pPr>
              <a:r>
                <a:rPr lang="en-GB" altLang="en-US" sz="15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WDCPC</a:t>
              </a:r>
            </a:p>
            <a:p>
              <a:pPr defTabSz="1219091">
                <a:lnSpc>
                  <a:spcPts val="1067"/>
                </a:lnSpc>
              </a:pPr>
              <a:r>
                <a:rPr lang="en-GB" altLang="en-US" sz="1200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Precip</a:t>
              </a:r>
              <a:r>
                <a:rPr lang="en-GB" altLang="en-US" sz="1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</a:t>
              </a:r>
              <a:r>
                <a:rPr lang="en-GB" altLang="en-US" sz="1200" kern="1200" dirty="0" err="1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Chem</a:t>
              </a:r>
              <a:endParaRPr lang="en-US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505104" y="4660104"/>
              <a:ext cx="472242" cy="279755"/>
            </a:xfrm>
            <a:prstGeom prst="borderCallout2">
              <a:avLst>
                <a:gd name="adj1" fmla="val 22292"/>
                <a:gd name="adj2" fmla="val -8134"/>
                <a:gd name="adj3" fmla="val 22292"/>
                <a:gd name="adj4" fmla="val -35255"/>
                <a:gd name="adj5" fmla="val 113930"/>
                <a:gd name="adj6" fmla="val -96022"/>
              </a:avLst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72000" rIns="18000" bIns="18000" anchor="ctr" anchorCtr="0">
              <a:spAutoFit/>
            </a:bodyPr>
            <a:lstStyle/>
            <a:p>
              <a:pPr defTabSz="1219091">
                <a:lnSpc>
                  <a:spcPts val="1067"/>
                </a:lnSpc>
              </a:pPr>
              <a:r>
                <a:rPr lang="en-GB" altLang="en-US" sz="15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WRDC</a:t>
              </a:r>
            </a:p>
            <a:p>
              <a:pPr defTabSz="1219091">
                <a:lnSpc>
                  <a:spcPts val="1067"/>
                </a:lnSpc>
              </a:pPr>
              <a:r>
                <a:rPr lang="en-GB" altLang="en-US" sz="1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Radiation</a:t>
              </a:r>
              <a:endParaRPr lang="en-US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AutoShape 21"/>
            <p:cNvSpPr>
              <a:spLocks/>
            </p:cNvSpPr>
            <p:nvPr/>
          </p:nvSpPr>
          <p:spPr bwMode="auto">
            <a:xfrm>
              <a:off x="3560888" y="5380185"/>
              <a:ext cx="430547" cy="279755"/>
            </a:xfrm>
            <a:prstGeom prst="borderCallout2">
              <a:avLst>
                <a:gd name="adj1" fmla="val 22292"/>
                <a:gd name="adj2" fmla="val 108824"/>
                <a:gd name="adj3" fmla="val 22292"/>
                <a:gd name="adj4" fmla="val 196139"/>
                <a:gd name="adj5" fmla="val -138608"/>
                <a:gd name="adj6" fmla="val 334970"/>
              </a:avLst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72000" rIns="18000" bIns="18000" anchor="ctr" anchorCtr="0">
              <a:spAutoFit/>
            </a:bodyPr>
            <a:lstStyle/>
            <a:p>
              <a:pPr defTabSz="1219091">
                <a:lnSpc>
                  <a:spcPts val="1067"/>
                </a:lnSpc>
              </a:pPr>
              <a:r>
                <a:rPr lang="en-GB" altLang="en-US" sz="15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WDCA</a:t>
              </a:r>
            </a:p>
            <a:p>
              <a:pPr defTabSz="1219091">
                <a:lnSpc>
                  <a:spcPts val="1067"/>
                </a:lnSpc>
              </a:pPr>
              <a:r>
                <a:rPr lang="en-GB" altLang="en-US" sz="1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Aerosols</a:t>
              </a:r>
              <a:endParaRPr lang="en-US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AutoShape 22"/>
            <p:cNvSpPr>
              <a:spLocks/>
            </p:cNvSpPr>
            <p:nvPr/>
          </p:nvSpPr>
          <p:spPr bwMode="auto">
            <a:xfrm>
              <a:off x="5289080" y="5563718"/>
              <a:ext cx="665660" cy="279755"/>
            </a:xfrm>
            <a:prstGeom prst="borderCallout2">
              <a:avLst>
                <a:gd name="adj1" fmla="val 15755"/>
                <a:gd name="adj2" fmla="val -5838"/>
                <a:gd name="adj3" fmla="val 15755"/>
                <a:gd name="adj4" fmla="val -22630"/>
                <a:gd name="adj5" fmla="val -167223"/>
                <a:gd name="adj6" fmla="val -59627"/>
              </a:avLst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72000" rIns="18000" bIns="18000" anchor="ctr" anchorCtr="0">
              <a:spAutoFit/>
            </a:bodyPr>
            <a:lstStyle/>
            <a:p>
              <a:pPr defTabSz="1219091">
                <a:lnSpc>
                  <a:spcPts val="1067"/>
                </a:lnSpc>
              </a:pPr>
              <a:r>
                <a:rPr lang="en-GB" altLang="en-US" sz="15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WDC-RSAT</a:t>
              </a:r>
            </a:p>
            <a:p>
              <a:pPr defTabSz="1219091">
                <a:lnSpc>
                  <a:spcPts val="1067"/>
                </a:lnSpc>
              </a:pPr>
              <a:r>
                <a:rPr lang="en-GB" altLang="en-US" sz="1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Satellites</a:t>
              </a:r>
              <a:endParaRPr lang="en-US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AutoShape 23"/>
            <p:cNvSpPr>
              <a:spLocks/>
            </p:cNvSpPr>
            <p:nvPr/>
          </p:nvSpPr>
          <p:spPr bwMode="auto">
            <a:xfrm>
              <a:off x="5408591" y="5211308"/>
              <a:ext cx="903369" cy="279755"/>
            </a:xfrm>
            <a:prstGeom prst="borderCallout2">
              <a:avLst>
                <a:gd name="adj1" fmla="val -11814"/>
                <a:gd name="adj2" fmla="val 54471"/>
                <a:gd name="adj3" fmla="val -25079"/>
                <a:gd name="adj4" fmla="val 49535"/>
                <a:gd name="adj5" fmla="val -19310"/>
                <a:gd name="adj6" fmla="val 42364"/>
              </a:avLst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72000" rIns="18000" bIns="18000" anchor="ctr" anchorCtr="0">
              <a:spAutoFit/>
            </a:bodyPr>
            <a:lstStyle/>
            <a:p>
              <a:pPr defTabSz="1219091">
                <a:lnSpc>
                  <a:spcPts val="1067"/>
                </a:lnSpc>
              </a:pPr>
              <a:r>
                <a:rPr lang="en-GB" altLang="en-US" sz="15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WDCGG</a:t>
              </a:r>
            </a:p>
            <a:p>
              <a:pPr defTabSz="1219091">
                <a:lnSpc>
                  <a:spcPts val="1067"/>
                </a:lnSpc>
              </a:pPr>
              <a:r>
                <a:rPr lang="en-GB" altLang="en-US" sz="1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Greenhouse Gases</a:t>
              </a:r>
              <a:endParaRPr lang="en-US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AutoShape 21"/>
            <p:cNvSpPr>
              <a:spLocks/>
            </p:cNvSpPr>
            <p:nvPr/>
          </p:nvSpPr>
          <p:spPr bwMode="auto">
            <a:xfrm>
              <a:off x="4056096" y="5563718"/>
              <a:ext cx="727455" cy="279755"/>
            </a:xfrm>
            <a:prstGeom prst="borderCallout2">
              <a:avLst>
                <a:gd name="adj1" fmla="val 22292"/>
                <a:gd name="adj2" fmla="val 108824"/>
                <a:gd name="adj3" fmla="val 20257"/>
                <a:gd name="adj4" fmla="val 120265"/>
                <a:gd name="adj5" fmla="val -196140"/>
                <a:gd name="adj6" fmla="val 124664"/>
              </a:avLst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72000" rIns="18000" bIns="18000" anchor="ctr" anchorCtr="0">
              <a:spAutoFit/>
            </a:bodyPr>
            <a:lstStyle/>
            <a:p>
              <a:pPr defTabSz="1219091">
                <a:lnSpc>
                  <a:spcPts val="1067"/>
                </a:lnSpc>
              </a:pPr>
              <a:r>
                <a:rPr lang="en-GB" altLang="en-US" sz="1500" b="1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WDCRG</a:t>
              </a:r>
            </a:p>
            <a:p>
              <a:pPr defTabSz="1219091">
                <a:lnSpc>
                  <a:spcPts val="1067"/>
                </a:lnSpc>
              </a:pPr>
              <a:r>
                <a:rPr lang="en-GB" altLang="en-US" sz="1200" kern="12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Reactive Gases</a:t>
              </a:r>
              <a:endParaRPr lang="en-US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4496497" y="2756932"/>
            <a:ext cx="3840427" cy="243142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09" tIns="60954" rIns="121909" bIns="60954">
            <a:spAutoFit/>
          </a:bodyPr>
          <a:lstStyle/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AD-Net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AGAGE</a:t>
            </a:r>
          </a:p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ALINE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BSRN</a:t>
            </a:r>
            <a:endParaRPr lang="en-US" altLang="en-US" sz="15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defTabSz="1219091"/>
            <a:r>
              <a:rPr lang="de-CH" altLang="en-US" sz="15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CAPMoN</a:t>
            </a:r>
            <a:endParaRPr lang="de-CH" altLang="en-US" sz="15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CASTNET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CDIAC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EANET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EBAS (NILU)</a:t>
            </a:r>
          </a:p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EARLINET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288021" y="2756926"/>
            <a:ext cx="2016224" cy="243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1909" tIns="60954" rIns="121909" bIns="60954">
            <a:spAutoFit/>
          </a:bodyPr>
          <a:lstStyle/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IDAF</a:t>
            </a:r>
          </a:p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IMPROVE</a:t>
            </a:r>
          </a:p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MPLNET</a:t>
            </a:r>
          </a:p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NADP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NOAA/ESRL/GMD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SHADOZ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SKYNET</a:t>
            </a:r>
          </a:p>
          <a:p>
            <a:pPr defTabSz="1219091"/>
            <a:r>
              <a:rPr lang="de-CH" altLang="en-US" sz="1500" b="1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TCCON</a:t>
            </a:r>
            <a:endParaRPr lang="de-CH" altLang="en-US" sz="15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[</a:t>
            </a:r>
            <a:r>
              <a:rPr lang="de-CH" altLang="en-US" sz="15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Satellite</a:t>
            </a:r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de-CH" altLang="en-US" sz="150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archives</a:t>
            </a:r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]</a:t>
            </a:r>
          </a:p>
          <a:p>
            <a:pPr defTabSz="1219091"/>
            <a:r>
              <a:rPr lang="de-CH" altLang="en-US" sz="15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…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19" y="5265031"/>
            <a:ext cx="1824000" cy="571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518345" y="5378476"/>
            <a:ext cx="1824000" cy="338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50" name="TextBox 49"/>
          <p:cNvSpPr txBox="1"/>
          <p:nvPr/>
        </p:nvSpPr>
        <p:spPr>
          <a:xfrm>
            <a:off x="3383184" y="794871"/>
            <a:ext cx="71493" cy="514000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121909" tIns="60954" rIns="121909" bIns="60954" rtlCol="0" anchor="ctr">
            <a:noAutofit/>
          </a:bodyPr>
          <a:lstStyle/>
          <a:p>
            <a:pPr algn="ctr" defTabSz="1219091"/>
            <a:endParaRPr lang="en-US" sz="24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990984" y="794871"/>
            <a:ext cx="269765" cy="514000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121909" tIns="60954" rIns="121909" bIns="60954" rtlCol="0" anchor="ctr">
            <a:noAutofit/>
          </a:bodyPr>
          <a:lstStyle/>
          <a:p>
            <a:pPr algn="ctr" defTabSz="1219091"/>
            <a:endParaRPr lang="en-US" sz="24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 rot="10800000">
            <a:off x="9256192" y="794871"/>
            <a:ext cx="71493" cy="514000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121909" tIns="60954" rIns="121909" bIns="60954" rtlCol="0" anchor="ctr">
            <a:noAutofit/>
          </a:bodyPr>
          <a:lstStyle/>
          <a:p>
            <a:pPr algn="ctr" defTabSz="1219091"/>
            <a:endParaRPr lang="en-US" sz="24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 rot="10800000">
            <a:off x="9450124" y="794871"/>
            <a:ext cx="269765" cy="514000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square" lIns="121909" tIns="60954" rIns="121909" bIns="60954" rtlCol="0" anchor="ctr">
            <a:noAutofit/>
          </a:bodyPr>
          <a:lstStyle/>
          <a:p>
            <a:pPr algn="ctr" defTabSz="1219091"/>
            <a:endParaRPr lang="en-US" sz="24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99725" y="6067008"/>
            <a:ext cx="5568616" cy="538597"/>
          </a:xfrm>
          <a:prstGeom prst="rect">
            <a:avLst/>
          </a:prstGeom>
          <a:solidFill>
            <a:schemeClr val="accent1"/>
          </a:solidFill>
        </p:spPr>
        <p:txBody>
          <a:bodyPr wrap="square" lIns="121909" tIns="60954" rIns="121909" bIns="60954" rtlCol="0">
            <a:spAutoFit/>
          </a:bodyPr>
          <a:lstStyle/>
          <a:p>
            <a:pPr algn="ctr" defTabSz="1219091"/>
            <a:r>
              <a:rPr lang="en-US" sz="27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Virtual “GAW Data” Centre</a:t>
            </a:r>
          </a:p>
        </p:txBody>
      </p:sp>
    </p:spTree>
    <p:extLst>
      <p:ext uri="{BB962C8B-B14F-4D97-AF65-F5344CB8AC3E}">
        <p14:creationId xmlns:p14="http://schemas.microsoft.com/office/powerpoint/2010/main" val="10966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0100922_GAWSIS">
  <a:themeElements>
    <a:clrScheme name="20100922_GAWS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100922_GAWS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100922_GAWS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20100922_GAWSIS">
  <a:themeElements>
    <a:clrScheme name="20100922_GAWS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100922_GAWS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100922_GAWS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0922_GAWS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0922_GAWS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Custom</PresentationFormat>
  <Paragraphs>145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Wingdings</vt:lpstr>
      <vt:lpstr>Verdana</vt:lpstr>
      <vt:lpstr>Calibri</vt:lpstr>
      <vt:lpstr>Presentation Title</vt:lpstr>
      <vt:lpstr>Slide</vt:lpstr>
      <vt:lpstr>Office Theme</vt:lpstr>
      <vt:lpstr>20100922_GAWSIS</vt:lpstr>
      <vt:lpstr>1_20100922_GAWSIS</vt:lpstr>
      <vt:lpstr>Introduction &amp; Overview of WP 3 (Data Federation &amp; Uptake)</vt:lpstr>
      <vt:lpstr>Project objectives</vt:lpstr>
      <vt:lpstr>Global Picture</vt:lpstr>
      <vt:lpstr>Main tasks WP3</vt:lpstr>
      <vt:lpstr>Main expected achievements</vt:lpstr>
      <vt:lpstr>Timeline</vt:lpstr>
      <vt:lpstr>The GAW Perspective</vt:lpstr>
      <vt:lpstr>NextGAW</vt:lpstr>
      <vt:lpstr>PowerPoint Presentation</vt:lpstr>
      <vt:lpstr>Federated GAW data architecture (II)</vt:lpstr>
      <vt:lpstr>Tentative road map for metadata</vt:lpstr>
      <vt:lpstr>Tentative road map for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NextGEOSS PowerPoint Persentation</dc:subject>
  <dc:creator>Meyer-Arnek, Julian</dc:creator>
  <cp:lastModifiedBy>Jörg Klausen</cp:lastModifiedBy>
  <cp:revision>61</cp:revision>
  <dcterms:modified xsi:type="dcterms:W3CDTF">2017-03-15T06:41:03Z</dcterms:modified>
</cp:coreProperties>
</file>