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3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85" r:id="rId10"/>
    <p:sldId id="282" r:id="rId11"/>
    <p:sldId id="283" r:id="rId12"/>
    <p:sldId id="281" r:id="rId13"/>
    <p:sldId id="275" r:id="rId14"/>
    <p:sldId id="276" r:id="rId15"/>
    <p:sldId id="277" r:id="rId16"/>
    <p:sldId id="278" r:id="rId17"/>
    <p:sldId id="279" r:id="rId18"/>
    <p:sldId id="280" r:id="rId19"/>
    <p:sldId id="284" r:id="rId20"/>
  </p:sldIdLst>
  <p:sldSz cx="9906000" cy="6858000" type="A4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66FFFF"/>
    <a:srgbClr val="FF6699"/>
    <a:srgbClr val="FF00FF"/>
    <a:srgbClr val="FF9900"/>
    <a:srgbClr val="0099FF"/>
    <a:srgbClr val="CCFF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1104" autoAdjust="0"/>
  </p:normalViewPr>
  <p:slideViewPr>
    <p:cSldViewPr showGuides="1">
      <p:cViewPr varScale="1">
        <p:scale>
          <a:sx n="112" d="100"/>
          <a:sy n="112" d="100"/>
        </p:scale>
        <p:origin x="1272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>
        <p:scale>
          <a:sx n="75" d="100"/>
          <a:sy n="75" d="100"/>
        </p:scale>
        <p:origin x="2790" y="5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38675" y="157163"/>
            <a:ext cx="23971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1" tIns="49509" rIns="99021" bIns="49509" numCol="1" anchor="t" anchorCtr="0" compatLnSpc="1">
            <a:prstTxWarp prst="textNoShape">
              <a:avLst/>
            </a:prstTxWarp>
          </a:bodyPr>
          <a:lstStyle>
            <a:lvl1pPr algn="r" defTabSz="987425" eaLnBrk="1" hangingPunct="1"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ja-JP"/>
              <a:t>EANET/SAC</a:t>
            </a:r>
            <a:r>
              <a:rPr lang="ja-JP" altLang="en-US"/>
              <a:t> </a:t>
            </a:r>
            <a:r>
              <a:rPr lang="en-US" altLang="ja-JP" smtClean="0"/>
              <a:t>18/5 </a:t>
            </a:r>
            <a:r>
              <a:rPr lang="en-US" altLang="ja-JP"/>
              <a:t>Dry Deposition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1" tIns="49509" rIns="99021" bIns="49509" numCol="1" anchor="t" anchorCtr="0" compatLnSpc="1">
            <a:prstTxWarp prst="textNoShape">
              <a:avLst/>
            </a:prstTxWarp>
          </a:bodyPr>
          <a:lstStyle>
            <a:lvl1pPr defTabSz="988937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ja-JP"/>
              <a:t>EANET/STM 10/6/2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1" tIns="49509" rIns="99021" bIns="49509" numCol="1" anchor="t" anchorCtr="0" compatLnSpc="1">
            <a:prstTxWarp prst="textNoShape">
              <a:avLst/>
            </a:prstTxWarp>
          </a:bodyPr>
          <a:lstStyle>
            <a:lvl1pPr algn="r" defTabSz="98804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6B7A512A-B0B9-44EA-B6C9-3425C4D4FE00}" type="datetimeFigureOut">
              <a:rPr lang="en-US" altLang="ja-JP"/>
              <a:pPr>
                <a:defRPr/>
              </a:pPr>
              <a:t>9/30/2019</a:t>
            </a:fld>
            <a:endParaRPr lang="en-US" altLang="ja-JP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03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1" tIns="49509" rIns="99021" bIns="495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1" tIns="49509" rIns="99021" bIns="49509" numCol="1" anchor="b" anchorCtr="0" compatLnSpc="1">
            <a:prstTxWarp prst="textNoShape">
              <a:avLst/>
            </a:prstTxWarp>
          </a:bodyPr>
          <a:lstStyle>
            <a:lvl1pPr defTabSz="98804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1" tIns="49509" rIns="99021" bIns="49509" numCol="1" anchor="b" anchorCtr="0" compatLnSpc="1">
            <a:prstTxWarp prst="textNoShape">
              <a:avLst/>
            </a:prstTxWarp>
          </a:bodyPr>
          <a:lstStyle>
            <a:lvl1pPr algn="r" defTabSz="987425" eaLnBrk="1" hangingPunct="1">
              <a:defRPr sz="1300"/>
            </a:lvl1pPr>
          </a:lstStyle>
          <a:p>
            <a:pPr>
              <a:defRPr/>
            </a:pPr>
            <a:fld id="{F7181B8D-B890-4DA6-B064-D0BE5CC16B1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EEFB546-2371-43DC-86CC-B1E6655EF06F}" type="slidenum">
              <a:rPr lang="en-US" altLang="ja-JP" sz="1300" smtClean="0">
                <a:ea typeface="MS PGothic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 smtClean="0">
              <a:ea typeface="MS PGothic" panose="020B0600070205080204" pitchFamily="50" charset="-128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ja-JP" sz="1300" smtClean="0">
                <a:ea typeface="MS PGothic" panose="020B0600070205080204" pitchFamily="50" charset="-128"/>
              </a:rPr>
              <a:t>EANET/STM 10/6/2</a:t>
            </a:r>
          </a:p>
        </p:txBody>
      </p:sp>
      <p:sp>
        <p:nvSpPr>
          <p:cNvPr id="5124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21" tIns="49509" rIns="99021" bIns="49509" anchor="b"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6A97EBD-7C1D-447E-A80A-00F1EE525B22}" type="slidenum">
              <a:rPr lang="en-US" altLang="ja-JP" sz="1300">
                <a:ea typeface="MS PGothic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 sz="1300">
              <a:ea typeface="MS PGothic" panose="020B0600070205080204" pitchFamily="50" charset="-128"/>
            </a:endParaRPr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B5A6735-4817-42D3-8883-847AF1E00BC0}" type="slidenum">
              <a:rPr lang="en-US" altLang="ja-JP" sz="1300" smtClean="0">
                <a:ea typeface="MS PGothic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 sz="1300" smtClean="0">
              <a:ea typeface="MS PGothic" panose="020B0600070205080204" pitchFamily="50" charset="-128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ja-JP" sz="1300" smtClean="0">
                <a:ea typeface="MS PGothic" panose="020B0600070205080204" pitchFamily="50" charset="-128"/>
              </a:rPr>
              <a:t>EANET/STM 10/6/2</a:t>
            </a: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21" tIns="49509" rIns="99021" bIns="49509" anchor="b"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FEB60FB-AD27-4F82-8E45-0FA38C4759E4}" type="slidenum">
              <a:rPr lang="en-US" altLang="ja-JP" sz="1300">
                <a:ea typeface="MS PGothic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 sz="1300">
              <a:ea typeface="MS PGothic" panose="020B0600070205080204" pitchFamily="50" charset="-128"/>
            </a:endParaRPr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72DA3C73-C10D-4870-B352-052F8807D61A}" type="slidenum">
              <a:rPr lang="en-US" altLang="ja-JP" sz="1300" smtClean="0">
                <a:ea typeface="MS PGothic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 sz="1300" smtClean="0">
              <a:ea typeface="MS PGothic" panose="020B0600070205080204" pitchFamily="50" charset="-128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ja-JP" sz="1300" smtClean="0">
                <a:ea typeface="MS PGothic" panose="020B0600070205080204" pitchFamily="50" charset="-128"/>
              </a:rPr>
              <a:t>EANET/STM 10/6/2</a:t>
            </a:r>
          </a:p>
        </p:txBody>
      </p:sp>
      <p:sp>
        <p:nvSpPr>
          <p:cNvPr id="23556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21" tIns="49509" rIns="99021" bIns="49509" anchor="b"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C984BE9-0932-4149-842D-925A3AD0ACF5}" type="slidenum">
              <a:rPr lang="en-US" altLang="ja-JP" sz="1300">
                <a:ea typeface="MS PGothic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 sz="1300">
              <a:ea typeface="MS PGothic" panose="020B0600070205080204" pitchFamily="50" charset="-128"/>
            </a:endParaRPr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8BF6B30F-9009-490A-AFC1-A9A50692A5D7}" type="slidenum">
              <a:rPr lang="en-US" altLang="ja-JP" sz="1300" smtClean="0">
                <a:ea typeface="MS PGothic" panose="020B0600070205080204" pitchFamily="50" charset="-128"/>
              </a:rPr>
              <a:pPr>
                <a:spcBef>
                  <a:spcPct val="0"/>
                </a:spcBef>
              </a:pPr>
              <a:t>18</a:t>
            </a:fld>
            <a:endParaRPr lang="en-US" altLang="ja-JP" sz="1300" smtClean="0">
              <a:ea typeface="MS PGothic" panose="020B0600070205080204" pitchFamily="50" charset="-128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ja-JP" sz="1300" smtClean="0">
                <a:ea typeface="MS PGothic" panose="020B0600070205080204" pitchFamily="50" charset="-128"/>
              </a:rPr>
              <a:t>EANET/STM 10/6/2</a:t>
            </a:r>
          </a:p>
        </p:txBody>
      </p:sp>
      <p:sp>
        <p:nvSpPr>
          <p:cNvPr id="25604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21" tIns="49509" rIns="99021" bIns="49509" anchor="b"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9946EE0-A40E-4EDE-B701-7F02AC63C5CD}" type="slidenum">
              <a:rPr lang="en-US" altLang="ja-JP" sz="1300">
                <a:ea typeface="MS PGothic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 sz="1300">
              <a:ea typeface="MS PGothic" panose="020B0600070205080204" pitchFamily="50" charset="-128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7672C60-3BE2-42D7-BA96-8F10C7C1D9F6}" type="slidenum">
              <a:rPr lang="en-US" altLang="ja-JP" sz="1300" smtClean="0">
                <a:ea typeface="MS PGothic" panose="020B0600070205080204" pitchFamily="50" charset="-128"/>
              </a:rPr>
              <a:pPr>
                <a:spcBef>
                  <a:spcPct val="0"/>
                </a:spcBef>
              </a:pPr>
              <a:t>19</a:t>
            </a:fld>
            <a:endParaRPr lang="en-US" altLang="ja-JP" sz="1300" smtClean="0">
              <a:ea typeface="MS PGothic" panose="020B0600070205080204" pitchFamily="50" charset="-128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ja-JP" sz="1300" smtClean="0">
                <a:ea typeface="MS PGothic" panose="020B0600070205080204" pitchFamily="50" charset="-128"/>
              </a:rPr>
              <a:t>EANET/STM 10/6/2</a:t>
            </a:r>
          </a:p>
        </p:txBody>
      </p:sp>
      <p:sp>
        <p:nvSpPr>
          <p:cNvPr id="13316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21" tIns="49509" rIns="99021" bIns="49509" anchor="b"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5EF8EC3-3F0F-4DB3-B54C-CA8FFAABDE76}" type="slidenum">
              <a:rPr lang="en-US" altLang="ja-JP" sz="1300">
                <a:ea typeface="MS PGothic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ja-JP" sz="1300">
              <a:ea typeface="MS PGothic" panose="020B0600070205080204" pitchFamily="50" charset="-128"/>
            </a:endParaRPr>
          </a:p>
        </p:txBody>
      </p:sp>
      <p:sp>
        <p:nvSpPr>
          <p:cNvPr id="13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19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EEFB546-2371-43DC-86CC-B1E6655EF06F}" type="slidenum">
              <a:rPr lang="en-US" altLang="ja-JP" sz="1300" smtClean="0">
                <a:ea typeface="MS PGothic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 smtClean="0">
              <a:ea typeface="MS PGothic" panose="020B0600070205080204" pitchFamily="50" charset="-128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ja-JP" sz="1300" smtClean="0">
                <a:ea typeface="MS PGothic" panose="020B0600070205080204" pitchFamily="50" charset="-128"/>
              </a:rPr>
              <a:t>EANET/STM 10/6/2</a:t>
            </a:r>
          </a:p>
        </p:txBody>
      </p:sp>
      <p:sp>
        <p:nvSpPr>
          <p:cNvPr id="5124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21" tIns="49509" rIns="99021" bIns="49509" anchor="b"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6A97EBD-7C1D-447E-A80A-00F1EE525B22}" type="slidenum">
              <a:rPr lang="en-US" altLang="ja-JP" sz="1300">
                <a:ea typeface="MS PGothic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MS PGothic" panose="020B0600070205080204" pitchFamily="50" charset="-128"/>
            </a:endParaRPr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3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EEFB546-2371-43DC-86CC-B1E6655EF06F}" type="slidenum">
              <a:rPr lang="en-US" altLang="ja-JP" sz="1300" smtClean="0">
                <a:ea typeface="MS PGothic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 smtClean="0">
              <a:ea typeface="MS PGothic" panose="020B0600070205080204" pitchFamily="50" charset="-128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ja-JP" sz="1300" smtClean="0">
                <a:ea typeface="MS PGothic" panose="020B0600070205080204" pitchFamily="50" charset="-128"/>
              </a:rPr>
              <a:t>EANET/STM 10/6/2</a:t>
            </a:r>
          </a:p>
        </p:txBody>
      </p:sp>
      <p:sp>
        <p:nvSpPr>
          <p:cNvPr id="5124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21" tIns="49509" rIns="99021" bIns="49509" anchor="b"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6A97EBD-7C1D-447E-A80A-00F1EE525B22}" type="slidenum">
              <a:rPr lang="en-US" altLang="ja-JP" sz="1300">
                <a:ea typeface="MS PGothic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MS PGothic" panose="020B0600070205080204" pitchFamily="50" charset="-128"/>
            </a:endParaRPr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485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9188A22-0961-48D7-8EE8-BFB5A09F8ECE}" type="slidenum">
              <a:rPr lang="en-US" altLang="ja-JP" sz="1300" smtClean="0">
                <a:ea typeface="MS PGothic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 smtClean="0">
              <a:ea typeface="MS PGothic" panose="020B0600070205080204" pitchFamily="50" charset="-128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ja-JP" sz="1300" smtClean="0">
                <a:ea typeface="MS PGothic" panose="020B0600070205080204" pitchFamily="50" charset="-128"/>
              </a:rPr>
              <a:t>EANET/STM 10/6/2</a:t>
            </a:r>
          </a:p>
        </p:txBody>
      </p:sp>
      <p:sp>
        <p:nvSpPr>
          <p:cNvPr id="7172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21" tIns="49509" rIns="99021" bIns="49509" anchor="b"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71CCDB6-BF0F-4ABD-8060-A19609C546D6}" type="slidenum">
              <a:rPr lang="en-US" altLang="ja-JP" sz="1300">
                <a:ea typeface="MS PGothic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MS PGothic" panose="020B0600070205080204" pitchFamily="50" charset="-128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9A4F9048-C8E0-4A36-9176-9716632CA125}" type="slidenum">
              <a:rPr lang="en-US" altLang="ja-JP" sz="1300" smtClean="0">
                <a:ea typeface="MS PGothic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300" smtClean="0">
              <a:ea typeface="MS PGothic" panose="020B0600070205080204" pitchFamily="50" charset="-128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ja-JP" sz="1300" smtClean="0">
                <a:ea typeface="MS PGothic" panose="020B0600070205080204" pitchFamily="50" charset="-128"/>
              </a:rPr>
              <a:t>EANET/STM 10/6/2</a:t>
            </a:r>
          </a:p>
        </p:txBody>
      </p:sp>
      <p:sp>
        <p:nvSpPr>
          <p:cNvPr id="9220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21" tIns="49509" rIns="99021" bIns="49509" anchor="b"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11B10AA-B68E-4553-B03F-EB1AF5488EDC}" type="slidenum">
              <a:rPr lang="en-US" altLang="ja-JP" sz="1300">
                <a:ea typeface="MS PGothic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MS PGothic" panose="020B0600070205080204" pitchFamily="50" charset="-128"/>
            </a:endParaRPr>
          </a:p>
        </p:txBody>
      </p:sp>
      <p:sp>
        <p:nvSpPr>
          <p:cNvPr id="92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576DE9C9-9ACF-4618-A5E7-714176FCA9A7}" type="slidenum">
              <a:rPr lang="en-US" altLang="ja-JP" sz="1300" smtClean="0">
                <a:ea typeface="MS PGothic" panose="020B0600070205080204" pitchFamily="50" charset="-128"/>
              </a:rPr>
              <a:pPr>
                <a:spcBef>
                  <a:spcPct val="0"/>
                </a:spcBef>
              </a:pPr>
              <a:t>12</a:t>
            </a:fld>
            <a:endParaRPr lang="en-US" altLang="ja-JP" sz="1300" smtClean="0">
              <a:ea typeface="MS PGothic" panose="020B0600070205080204" pitchFamily="50" charset="-128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ja-JP" sz="1300" smtClean="0">
                <a:ea typeface="MS PGothic" panose="020B0600070205080204" pitchFamily="50" charset="-128"/>
              </a:rPr>
              <a:t>EANET/STM 10/6/2</a:t>
            </a:r>
          </a:p>
        </p:txBody>
      </p:sp>
      <p:sp>
        <p:nvSpPr>
          <p:cNvPr id="11268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21" tIns="49509" rIns="99021" bIns="49509" anchor="b"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61D0A78-8820-4CFC-84C4-4D8876C42BA7}" type="slidenum">
              <a:rPr lang="en-US" altLang="ja-JP" sz="1300">
                <a:ea typeface="MS PGothic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 sz="1300">
              <a:ea typeface="MS PGothic" panose="020B0600070205080204" pitchFamily="50" charset="-128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7672C60-3BE2-42D7-BA96-8F10C7C1D9F6}" type="slidenum">
              <a:rPr lang="en-US" altLang="ja-JP" sz="1300" smtClean="0">
                <a:ea typeface="MS PGothic" panose="020B0600070205080204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 sz="1300" smtClean="0">
              <a:ea typeface="MS PGothic" panose="020B0600070205080204" pitchFamily="50" charset="-128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ja-JP" sz="1300" smtClean="0">
                <a:ea typeface="MS PGothic" panose="020B0600070205080204" pitchFamily="50" charset="-128"/>
              </a:rPr>
              <a:t>EANET/STM 10/6/2</a:t>
            </a:r>
          </a:p>
        </p:txBody>
      </p:sp>
      <p:sp>
        <p:nvSpPr>
          <p:cNvPr id="13316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21" tIns="49509" rIns="99021" bIns="49509" anchor="b"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5EF8EC3-3F0F-4DB3-B54C-CA8FFAABDE76}" type="slidenum">
              <a:rPr lang="en-US" altLang="ja-JP" sz="1300">
                <a:ea typeface="MS PGothic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 sz="1300">
              <a:ea typeface="MS PGothic" panose="020B0600070205080204" pitchFamily="50" charset="-128"/>
            </a:endParaRPr>
          </a:p>
        </p:txBody>
      </p:sp>
      <p:sp>
        <p:nvSpPr>
          <p:cNvPr id="13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8CD706D8-91E7-4A2E-A7B0-BCCAAE4D4B65}" type="slidenum">
              <a:rPr lang="en-US" altLang="ja-JP" sz="1300" smtClean="0">
                <a:ea typeface="MS PGothic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 sz="1300" smtClean="0">
              <a:ea typeface="MS PGothic" panose="020B0600070205080204" pitchFamily="50" charset="-128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ja-JP" sz="1300" smtClean="0">
                <a:ea typeface="MS PGothic" panose="020B0600070205080204" pitchFamily="50" charset="-128"/>
              </a:rPr>
              <a:t>EANET/STM 10/6/2</a:t>
            </a:r>
          </a:p>
        </p:txBody>
      </p:sp>
      <p:sp>
        <p:nvSpPr>
          <p:cNvPr id="17412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21" tIns="49509" rIns="99021" bIns="49509" anchor="b"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CA7B34B-9630-4EDD-97E1-FB3A078B5662}" type="slidenum">
              <a:rPr lang="en-US" altLang="ja-JP" sz="1300">
                <a:ea typeface="MS PGothic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 sz="1300">
              <a:ea typeface="MS PGothic" panose="020B0600070205080204" pitchFamily="50" charset="-128"/>
            </a:endParaRPr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A7562B-355C-48CE-AADE-41A785740FE9}" type="slidenum">
              <a:rPr lang="en-US" altLang="ja-JP" sz="1300" smtClean="0">
                <a:ea typeface="MS PGothic" panose="020B0600070205080204" pitchFamily="50" charset="-128"/>
              </a:rPr>
              <a:pPr>
                <a:spcBef>
                  <a:spcPct val="0"/>
                </a:spcBef>
              </a:pPr>
              <a:t>15</a:t>
            </a:fld>
            <a:endParaRPr lang="en-US" altLang="ja-JP" sz="1300" smtClean="0">
              <a:ea typeface="MS PGothic" panose="020B0600070205080204" pitchFamily="50" charset="-128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ja-JP" sz="1300" smtClean="0">
                <a:ea typeface="MS PGothic" panose="020B0600070205080204" pitchFamily="50" charset="-128"/>
              </a:rPr>
              <a:t>EANET/STM 10/6/2</a:t>
            </a:r>
          </a:p>
        </p:txBody>
      </p:sp>
      <p:sp>
        <p:nvSpPr>
          <p:cNvPr id="19460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21" tIns="49509" rIns="99021" bIns="49509" anchor="b"/>
          <a:lstStyle>
            <a:lvl1pPr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1pPr>
            <a:lvl2pPr marL="742950" indent="-28575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2pPr>
            <a:lvl3pPr marL="11430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3pPr>
            <a:lvl4pPr marL="16002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4pPr>
            <a:lvl5pPr marL="2057400" indent="-228600" defTabSz="9858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5pPr>
            <a:lvl6pPr marL="25146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6pPr>
            <a:lvl7pPr marL="29718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7pPr>
            <a:lvl8pPr marL="34290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8pPr>
            <a:lvl9pPr marL="3886200" indent="-228600" defTabSz="9858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9436D16-6BFA-435E-8589-073B473F7AC6}" type="slidenum">
              <a:rPr lang="en-US" altLang="ja-JP" sz="1300">
                <a:ea typeface="MS PGothic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 sz="1300">
              <a:ea typeface="MS PGothic" panose="020B0600070205080204" pitchFamily="50" charset="-128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2D04A-AAA5-4454-B55D-4F3595DBB93A}" type="datetimeFigureOut">
              <a:rPr lang="en-US" altLang="ja-JP"/>
              <a:pPr>
                <a:defRPr/>
              </a:pPr>
              <a:t>9/30/2019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622FD-62CB-4852-846C-93BEBEDC6F7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057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7DBB1-9270-4B4D-B5D7-93FE74F9F5C0}" type="datetimeFigureOut">
              <a:rPr lang="en-US" altLang="ja-JP"/>
              <a:pPr>
                <a:defRPr/>
              </a:pPr>
              <a:t>9/30/2019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89BE1-5FD1-4FE4-95A1-B5DD8EF86A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1700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C07C1-1F5B-49A3-AC3E-48F11557B4AB}" type="datetimeFigureOut">
              <a:rPr lang="en-US" altLang="ja-JP"/>
              <a:pPr>
                <a:defRPr/>
              </a:pPr>
              <a:t>9/30/2019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B18CE-91CB-4352-B3CE-E833E95A0BE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853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D256F-0D0E-4E55-9C62-BC71FADDC6FB}" type="datetimeFigureOut">
              <a:rPr lang="en-US" altLang="ja-JP"/>
              <a:pPr>
                <a:defRPr/>
              </a:pPr>
              <a:t>9/30/2019</a:t>
            </a:fld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392AB-D48E-4045-81C7-BE782879C6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324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3663C-D284-4708-B37B-4E2FA75AD2C4}" type="datetimeFigureOut">
              <a:rPr lang="en-US" altLang="ja-JP"/>
              <a:pPr>
                <a:defRPr/>
              </a:pPr>
              <a:t>9/30/2019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CD571-C551-42F0-883D-6911066F85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428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0F2C2-75CD-48E9-B16A-499DDBBB0E64}" type="datetimeFigureOut">
              <a:rPr lang="en-US" altLang="ja-JP"/>
              <a:pPr>
                <a:defRPr/>
              </a:pPr>
              <a:t>9/30/2019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12139-C20E-4474-B892-3D826FA8566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9915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671F-7DA3-44AF-A598-ACD5EB76965D}" type="datetimeFigureOut">
              <a:rPr lang="en-US" altLang="ja-JP"/>
              <a:pPr>
                <a:defRPr/>
              </a:pPr>
              <a:t>9/30/2019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0A6DC-47AE-49DE-837F-FE4F1A83B1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454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47543-D6C7-4765-B3FD-2AC628690FEE}" type="datetimeFigureOut">
              <a:rPr lang="en-US" altLang="ja-JP"/>
              <a:pPr>
                <a:defRPr/>
              </a:pPr>
              <a:t>9/30/2019</a:t>
            </a:fld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6704B-588F-4771-8D5C-77301A393E0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7246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E2888-D057-43E8-8349-E53FAC92A3BA}" type="datetimeFigureOut">
              <a:rPr lang="en-US" altLang="ja-JP"/>
              <a:pPr>
                <a:defRPr/>
              </a:pPr>
              <a:t>9/30/2019</a:t>
            </a:fld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672DE-7E2B-4A69-82CB-65A4E4AB51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030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3AFB-A506-4562-8B11-FCC113A1B85E}" type="datetimeFigureOut">
              <a:rPr lang="en-US" altLang="ja-JP"/>
              <a:pPr>
                <a:defRPr/>
              </a:pPr>
              <a:t>9/30/2019</a:t>
            </a:fld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0CFAD-2B67-4D9B-9D52-92AE01A30A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320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04E5A-0CA8-42D4-B186-DCE1DF83679D}" type="datetimeFigureOut">
              <a:rPr lang="en-US" altLang="ja-JP"/>
              <a:pPr>
                <a:defRPr/>
              </a:pPr>
              <a:t>9/30/2019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0408C-8CC6-46EF-A91A-BB905BE5AAD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191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13330-C92E-453B-AAB5-1A06DDC8A9B3}" type="datetimeFigureOut">
              <a:rPr lang="en-US" altLang="ja-JP"/>
              <a:pPr>
                <a:defRPr/>
              </a:pPr>
              <a:t>9/30/2019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AF35C-3FFC-4DDD-9553-69C177383A0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420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50000">
              <a:schemeClr val="bg1"/>
            </a:gs>
            <a:gs pos="100000">
              <a:srgbClr val="CC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25D75AC3-917D-46BC-82AA-7EDB98BB615A}" type="datetimeFigureOut">
              <a:rPr lang="en-US" altLang="ja-JP"/>
              <a:pPr>
                <a:defRPr/>
              </a:pPr>
              <a:t>9/30/2019</a:t>
            </a:fld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1C1181D-6D40-44F3-80A3-9BF09A100B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MS PGothic" pitchFamily="5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MS PGothic" pitchFamily="5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MS PGothic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MS PGothic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MS PGothic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MS PGothic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88504" y="1479312"/>
            <a:ext cx="894323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b="1" dirty="0">
                <a:solidFill>
                  <a:srgbClr val="3333FF"/>
                </a:solidFill>
              </a:rPr>
              <a:t>Introduction of </a:t>
            </a:r>
            <a:r>
              <a:rPr lang="en-US" altLang="ja-JP" sz="3600" b="1" dirty="0" smtClean="0">
                <a:solidFill>
                  <a:srgbClr val="3333FF"/>
                </a:solidFill>
              </a:rPr>
              <a:t>EANET </a:t>
            </a:r>
            <a:r>
              <a:rPr lang="en-US" altLang="ja-JP" sz="3600" b="1" dirty="0">
                <a:solidFill>
                  <a:srgbClr val="3333FF"/>
                </a:solidFill>
              </a:rPr>
              <a:t>(Acid Deposition Monitoring Network in East </a:t>
            </a:r>
            <a:r>
              <a:rPr lang="en-US" altLang="ja-JP" sz="3600" b="1" dirty="0" smtClean="0">
                <a:solidFill>
                  <a:srgbClr val="3333FF"/>
                </a:solidFill>
              </a:rPr>
              <a:t>Asia):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ja-JP" sz="3600" dirty="0" smtClean="0">
                <a:solidFill>
                  <a:srgbClr val="3333FF"/>
                </a:solidFill>
              </a:rPr>
              <a:t>Cooperation with WMO/GAW and new data base</a:t>
            </a:r>
            <a:endParaRPr lang="en-US" altLang="ja-JP" sz="3600" b="1" u="sng" dirty="0">
              <a:solidFill>
                <a:srgbClr val="3333FF"/>
              </a:solidFill>
            </a:endParaRPr>
          </a:p>
        </p:txBody>
      </p:sp>
      <p:sp>
        <p:nvSpPr>
          <p:cNvPr id="4100" name="テキスト ボックス 3"/>
          <p:cNvSpPr txBox="1">
            <a:spLocks noChangeArrowheads="1"/>
          </p:cNvSpPr>
          <p:nvPr/>
        </p:nvSpPr>
        <p:spPr bwMode="auto">
          <a:xfrm>
            <a:off x="488950" y="4403014"/>
            <a:ext cx="894437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200" dirty="0" smtClean="0">
                <a:solidFill>
                  <a:srgbClr val="0000FF"/>
                </a:solidFill>
              </a:rPr>
              <a:t>Keiichi Sato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ja-JP" sz="2200" dirty="0" smtClean="0">
                <a:solidFill>
                  <a:srgbClr val="0000FF"/>
                </a:solidFill>
              </a:rPr>
              <a:t>Network </a:t>
            </a:r>
            <a:r>
              <a:rPr lang="en-US" altLang="ja-JP" sz="2200" dirty="0">
                <a:solidFill>
                  <a:srgbClr val="0000FF"/>
                </a:solidFill>
              </a:rPr>
              <a:t>Center for EANET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ja-JP" sz="2200" dirty="0">
                <a:solidFill>
                  <a:srgbClr val="0000FF"/>
                </a:solidFill>
              </a:rPr>
              <a:t>Data Management Department, Asia Center for Air Pollution </a:t>
            </a:r>
            <a:r>
              <a:rPr lang="en-US" altLang="ja-JP" sz="2200" dirty="0" smtClean="0">
                <a:solidFill>
                  <a:srgbClr val="0000FF"/>
                </a:solidFill>
              </a:rPr>
              <a:t>Research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ja-JP" sz="2200" dirty="0" smtClean="0">
                <a:solidFill>
                  <a:srgbClr val="0000FF"/>
                </a:solidFill>
              </a:rPr>
              <a:t>E-mail for data inquiry: eanetdata@acap.asia</a:t>
            </a:r>
            <a:endParaRPr lang="ja-JP" altLang="en-US" sz="2200" dirty="0">
              <a:solidFill>
                <a:srgbClr val="0000FF"/>
              </a:solidFill>
            </a:endParaRPr>
          </a:p>
        </p:txBody>
      </p:sp>
      <p:pic>
        <p:nvPicPr>
          <p:cNvPr id="4101" name="図 9" descr="図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14288"/>
            <a:ext cx="5268912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472597" y="640556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66E70596-C5C9-4F1F-B2C0-E7294DF88E83}" type="slidenum">
              <a:rPr lang="en-US" altLang="ja-JP" sz="1600" smtClean="0"/>
              <a:t>1</a:t>
            </a:fld>
            <a:endParaRPr lang="en-US" altLang="ja-JP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6"/>
          <p:cNvSpPr txBox="1">
            <a:spLocks noChangeArrowheads="1"/>
          </p:cNvSpPr>
          <p:nvPr/>
        </p:nvSpPr>
        <p:spPr bwMode="auto">
          <a:xfrm>
            <a:off x="9417050" y="640556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B00A4E8C-2690-4B73-9A24-658FD5563ECA}" type="slidenum">
              <a:rPr lang="en-US" altLang="ja-JP" sz="1600"/>
              <a:pPr algn="ct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600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28588" y="25400"/>
            <a:ext cx="9777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solidFill>
                  <a:srgbClr val="0000FF"/>
                </a:solidFill>
              </a:rPr>
              <a:t>Characteristics of EANET data (1): Spatial and temporal coverage</a:t>
            </a:r>
          </a:p>
        </p:txBody>
      </p:sp>
      <p:pic>
        <p:nvPicPr>
          <p:cNvPr id="6148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513"/>
            <a:ext cx="5903913" cy="626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テキスト ボックス 5"/>
          <p:cNvSpPr txBox="1">
            <a:spLocks noChangeArrowheads="1"/>
          </p:cNvSpPr>
          <p:nvPr/>
        </p:nvSpPr>
        <p:spPr bwMode="auto">
          <a:xfrm>
            <a:off x="423863" y="520700"/>
            <a:ext cx="14684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/>
              <a:t>Atmospheric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ja-JP" sz="1800"/>
              <a:t>sites in 2017</a:t>
            </a:r>
            <a:endParaRPr lang="ja-JP" altLang="en-US" sz="1800"/>
          </a:p>
        </p:txBody>
      </p:sp>
      <p:sp>
        <p:nvSpPr>
          <p:cNvPr id="194" name="テキスト ボックス 193"/>
          <p:cNvSpPr txBox="1"/>
          <p:nvPr/>
        </p:nvSpPr>
        <p:spPr>
          <a:xfrm>
            <a:off x="6002338" y="614363"/>
            <a:ext cx="3741737" cy="5767387"/>
          </a:xfrm>
          <a:prstGeom prst="rect">
            <a:avLst/>
          </a:prstGeom>
          <a:solidFill>
            <a:srgbClr val="FFCCCC"/>
          </a:solidFill>
        </p:spPr>
        <p:txBody>
          <a:bodyPr lIns="18000" tIns="36000" rIns="36000" bIns="3600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ja-JP" dirty="0"/>
              <a:t>13 EANET countries reported atmospheric monitoring (wet,</a:t>
            </a:r>
          </a:p>
          <a:p>
            <a:pPr>
              <a:defRPr/>
            </a:pPr>
            <a:r>
              <a:rPr lang="en-US" altLang="ja-JP" dirty="0"/>
              <a:t>     air concentration) data in 2017.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ja-JP" dirty="0"/>
              <a:t>The number of atmospheric monitoring sites are 62 sites, including 27 urban, 16 rural, and 19 remote sites.</a:t>
            </a:r>
            <a:endParaRPr lang="en-US" altLang="ja-JP" sz="600" dirty="0"/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ja-JP" dirty="0">
                <a:solidFill>
                  <a:srgbClr val="000000"/>
                </a:solidFill>
              </a:rPr>
              <a:t>Soil and vegetation monitoring and monitoring on inland aquatic environment are conducted at 31 plots in 10 countries and 19 lakes/rivers in 11 countries, respectively.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ja-JP" dirty="0">
                <a:solidFill>
                  <a:srgbClr val="000000"/>
                </a:solidFill>
              </a:rPr>
              <a:t>Most of the ecological monitoring sites are corresponded to the deposition monitoring sites.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ja-JP" dirty="0">
                <a:solidFill>
                  <a:srgbClr val="000000"/>
                </a:solidFill>
              </a:rPr>
              <a:t>Historical data since 2000 are </a:t>
            </a:r>
            <a:r>
              <a:rPr lang="en-US" altLang="ja-JP" dirty="0" smtClean="0">
                <a:solidFill>
                  <a:srgbClr val="000000"/>
                </a:solidFill>
              </a:rPr>
              <a:t>included. </a:t>
            </a:r>
            <a:r>
              <a:rPr lang="en-US" altLang="ja-JP" dirty="0">
                <a:solidFill>
                  <a:srgbClr val="000000"/>
                </a:solidFill>
              </a:rPr>
              <a:t>Historical record of EANET monitoring site name is shown in Web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04813" y="25400"/>
            <a:ext cx="9085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800">
                <a:solidFill>
                  <a:srgbClr val="0000FF"/>
                </a:solidFill>
              </a:rPr>
              <a:t>Characteristics of EANET data (2): Time resolution</a:t>
            </a:r>
          </a:p>
        </p:txBody>
      </p:sp>
      <p:pic>
        <p:nvPicPr>
          <p:cNvPr id="8195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787900"/>
            <a:ext cx="94678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テキスト ボックス 3"/>
          <p:cNvSpPr txBox="1">
            <a:spLocks noChangeArrowheads="1"/>
          </p:cNvSpPr>
          <p:nvPr/>
        </p:nvSpPr>
        <p:spPr bwMode="auto">
          <a:xfrm>
            <a:off x="849313" y="4175125"/>
            <a:ext cx="8421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B050"/>
                </a:solidFill>
              </a:rPr>
              <a:t>[Example of hourly data use]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B050"/>
                </a:solidFill>
              </a:rPr>
              <a:t>Comparison of diurnal O</a:t>
            </a:r>
            <a:r>
              <a:rPr lang="en-US" altLang="ja-JP" sz="1400">
                <a:solidFill>
                  <a:srgbClr val="00B050"/>
                </a:solidFill>
              </a:rPr>
              <a:t>3</a:t>
            </a:r>
            <a:r>
              <a:rPr lang="en-US" altLang="ja-JP" sz="1800">
                <a:solidFill>
                  <a:srgbClr val="00B050"/>
                </a:solidFill>
              </a:rPr>
              <a:t> conc. between observation and model at EANET sites </a:t>
            </a:r>
            <a:endParaRPr lang="ja-JP" altLang="en-US" sz="1800">
              <a:solidFill>
                <a:srgbClr val="00B050"/>
              </a:solidFill>
            </a:endParaRPr>
          </a:p>
        </p:txBody>
      </p:sp>
      <p:sp>
        <p:nvSpPr>
          <p:cNvPr id="8197" name="テキスト ボックス 3"/>
          <p:cNvSpPr txBox="1">
            <a:spLocks noChangeArrowheads="1"/>
          </p:cNvSpPr>
          <p:nvPr/>
        </p:nvSpPr>
        <p:spPr bwMode="auto">
          <a:xfrm>
            <a:off x="1541463" y="6499225"/>
            <a:ext cx="79486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600"/>
              <a:t>Li et al., Atmos. Chem. Phys. Discuss., https://doi.org/10.5194/acp-2018-1283 (2019)</a:t>
            </a:r>
            <a:endParaRPr lang="ja-JP" altLang="en-US" sz="1600"/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404813" y="612775"/>
          <a:ext cx="9217025" cy="3519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1074">
                  <a:extLst>
                    <a:ext uri="{9D8B030D-6E8A-4147-A177-3AD203B41FA5}">
                      <a16:colId xmlns:a16="http://schemas.microsoft.com/office/drawing/2014/main" val="4289832190"/>
                    </a:ext>
                  </a:extLst>
                </a:gridCol>
                <a:gridCol w="3379750">
                  <a:extLst>
                    <a:ext uri="{9D8B030D-6E8A-4147-A177-3AD203B41FA5}">
                      <a16:colId xmlns:a16="http://schemas.microsoft.com/office/drawing/2014/main" val="1552365984"/>
                    </a:ext>
                  </a:extLst>
                </a:gridCol>
                <a:gridCol w="3366201">
                  <a:extLst>
                    <a:ext uri="{9D8B030D-6E8A-4147-A177-3AD203B41FA5}">
                      <a16:colId xmlns:a16="http://schemas.microsoft.com/office/drawing/2014/main" val="75025234"/>
                    </a:ext>
                  </a:extLst>
                </a:gridCol>
              </a:tblGrid>
              <a:tr h="4162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b="0" dirty="0" smtClean="0">
                          <a:solidFill>
                            <a:schemeClr val="tx1"/>
                          </a:solidFill>
                        </a:rPr>
                        <a:t>Monitoring items</a:t>
                      </a:r>
                      <a:endParaRPr kumimoji="1" lang="ja-JP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0" marB="4571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b="0" dirty="0" err="1" smtClean="0">
                          <a:solidFill>
                            <a:schemeClr val="tx1"/>
                          </a:solidFill>
                        </a:rPr>
                        <a:t>Subitems</a:t>
                      </a:r>
                      <a:endParaRPr kumimoji="1" lang="ja-JP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0" marB="4571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b="0" dirty="0" smtClean="0">
                          <a:solidFill>
                            <a:schemeClr val="tx1"/>
                          </a:solidFill>
                        </a:rPr>
                        <a:t>Time resolution</a:t>
                      </a:r>
                      <a:endParaRPr kumimoji="1" lang="ja-JP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43175"/>
                  </a:ext>
                </a:extLst>
              </a:tr>
              <a:tr h="4162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b="0" dirty="0" smtClean="0">
                          <a:solidFill>
                            <a:schemeClr val="tx1"/>
                          </a:solidFill>
                        </a:rPr>
                        <a:t>Wet deposition</a:t>
                      </a:r>
                      <a:endParaRPr kumimoji="1" lang="ja-JP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0" marB="4571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b="0" dirty="0" smtClean="0">
                          <a:solidFill>
                            <a:schemeClr val="tx1"/>
                          </a:solidFill>
                        </a:rPr>
                        <a:t>Precipitation</a:t>
                      </a:r>
                      <a:r>
                        <a:rPr kumimoji="1" lang="en-US" altLang="ja-JP" sz="1700" b="0" baseline="0" dirty="0" smtClean="0">
                          <a:solidFill>
                            <a:schemeClr val="tx1"/>
                          </a:solidFill>
                        </a:rPr>
                        <a:t> chemistry</a:t>
                      </a:r>
                      <a:endParaRPr kumimoji="1" lang="ja-JP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0" marB="4571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b="0" dirty="0" smtClean="0">
                          <a:solidFill>
                            <a:schemeClr val="tx1"/>
                          </a:solidFill>
                        </a:rPr>
                        <a:t>Daily, Weekly</a:t>
                      </a:r>
                      <a:endParaRPr kumimoji="1" lang="ja-JP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0" marB="4571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186149"/>
                  </a:ext>
                </a:extLst>
              </a:tr>
              <a:tr h="350499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700" b="0" dirty="0" smtClean="0">
                          <a:solidFill>
                            <a:schemeClr val="tx1"/>
                          </a:solidFill>
                        </a:rPr>
                        <a:t>Dry</a:t>
                      </a:r>
                      <a:r>
                        <a:rPr kumimoji="1" lang="en-US" altLang="ja-JP" sz="1700" b="0" baseline="0" dirty="0" smtClean="0">
                          <a:solidFill>
                            <a:schemeClr val="tx1"/>
                          </a:solidFill>
                        </a:rPr>
                        <a:t> deposition</a:t>
                      </a:r>
                    </a:p>
                    <a:p>
                      <a:pPr algn="ctr"/>
                      <a:r>
                        <a:rPr kumimoji="1" lang="en-US" altLang="ja-JP" sz="1700" b="0" baseline="0" dirty="0" smtClean="0">
                          <a:solidFill>
                            <a:schemeClr val="tx1"/>
                          </a:solidFill>
                        </a:rPr>
                        <a:t>(Air concentration)</a:t>
                      </a:r>
                      <a:endParaRPr kumimoji="1" lang="ja-JP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0" marB="4571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b="0" dirty="0" smtClean="0">
                          <a:solidFill>
                            <a:schemeClr val="tx1"/>
                          </a:solidFill>
                        </a:rPr>
                        <a:t>Automatic air monitor</a:t>
                      </a:r>
                      <a:endParaRPr kumimoji="1" lang="ja-JP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0" marB="4571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b="0" dirty="0" smtClean="0">
                          <a:solidFill>
                            <a:schemeClr val="tx1"/>
                          </a:solidFill>
                        </a:rPr>
                        <a:t>Hourly, Daily, Monthly</a:t>
                      </a:r>
                      <a:endParaRPr kumimoji="1" lang="ja-JP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0" marB="4571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798011"/>
                  </a:ext>
                </a:extLst>
              </a:tr>
              <a:tr h="6095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b="0" dirty="0" smtClean="0">
                          <a:solidFill>
                            <a:schemeClr val="tx1"/>
                          </a:solidFill>
                        </a:rPr>
                        <a:t>Manual</a:t>
                      </a:r>
                      <a:r>
                        <a:rPr kumimoji="1" lang="en-US" altLang="ja-JP" sz="1700" b="0" baseline="0" dirty="0" smtClean="0">
                          <a:solidFill>
                            <a:schemeClr val="tx1"/>
                          </a:solidFill>
                        </a:rPr>
                        <a:t> monitor</a:t>
                      </a:r>
                    </a:p>
                    <a:p>
                      <a:pPr algn="ctr"/>
                      <a:r>
                        <a:rPr kumimoji="1" lang="en-US" altLang="ja-JP" sz="17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kumimoji="1" lang="en-US" altLang="ja-JP" sz="1700" b="0" baseline="0" dirty="0" err="1" smtClean="0">
                          <a:solidFill>
                            <a:schemeClr val="tx1"/>
                          </a:solidFill>
                        </a:rPr>
                        <a:t>Filterpack</a:t>
                      </a:r>
                      <a:r>
                        <a:rPr kumimoji="1" lang="en-US" altLang="ja-JP" sz="1700" b="0" baseline="0" dirty="0" smtClean="0">
                          <a:solidFill>
                            <a:schemeClr val="tx1"/>
                          </a:solidFill>
                        </a:rPr>
                        <a:t>, Passive sampler)</a:t>
                      </a:r>
                      <a:endParaRPr kumimoji="1" lang="ja-JP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0" marB="4571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b="0" dirty="0" smtClean="0">
                          <a:solidFill>
                            <a:schemeClr val="tx1"/>
                          </a:solidFill>
                        </a:rPr>
                        <a:t>Weekly,</a:t>
                      </a:r>
                      <a:r>
                        <a:rPr kumimoji="1" lang="en-US" altLang="ja-JP" sz="1700" b="0" baseline="0" dirty="0" smtClean="0">
                          <a:solidFill>
                            <a:schemeClr val="tx1"/>
                          </a:solidFill>
                        </a:rPr>
                        <a:t> Bi-weekly, Monthly</a:t>
                      </a:r>
                      <a:endParaRPr kumimoji="1" lang="ja-JP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0" marB="4571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896948"/>
                  </a:ext>
                </a:extLst>
              </a:tr>
              <a:tr h="350499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700" b="0" dirty="0" smtClean="0">
                          <a:solidFill>
                            <a:schemeClr val="tx1"/>
                          </a:solidFill>
                        </a:rPr>
                        <a:t>Soil &amp; Vegetation</a:t>
                      </a:r>
                      <a:endParaRPr kumimoji="1" lang="ja-JP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0" marB="4571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b="0" dirty="0" smtClean="0">
                          <a:solidFill>
                            <a:schemeClr val="tx1"/>
                          </a:solidFill>
                        </a:rPr>
                        <a:t>Soil chemistry</a:t>
                      </a:r>
                      <a:endParaRPr kumimoji="1" lang="ja-JP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0" marB="4571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b="0" dirty="0" smtClean="0">
                          <a:solidFill>
                            <a:schemeClr val="tx1"/>
                          </a:solidFill>
                        </a:rPr>
                        <a:t>Once</a:t>
                      </a:r>
                      <a:r>
                        <a:rPr kumimoji="1" lang="en-US" altLang="ja-JP" sz="1700" b="0" baseline="0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kumimoji="1" lang="en-US" altLang="ja-JP" sz="1700" b="0" dirty="0" smtClean="0">
                          <a:solidFill>
                            <a:schemeClr val="tx1"/>
                          </a:solidFill>
                        </a:rPr>
                        <a:t>3 or 5 years</a:t>
                      </a:r>
                      <a:endParaRPr kumimoji="1" lang="ja-JP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0" marB="4571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56185"/>
                  </a:ext>
                </a:extLst>
              </a:tr>
              <a:tr h="35049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b="0" dirty="0" smtClean="0">
                          <a:solidFill>
                            <a:schemeClr val="tx1"/>
                          </a:solidFill>
                        </a:rPr>
                        <a:t>Observation of tree decline</a:t>
                      </a:r>
                      <a:endParaRPr kumimoji="1" lang="ja-JP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0" marB="4571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b="0" dirty="0" smtClean="0">
                          <a:solidFill>
                            <a:schemeClr val="tx1"/>
                          </a:solidFill>
                        </a:rPr>
                        <a:t>Once</a:t>
                      </a:r>
                      <a:r>
                        <a:rPr kumimoji="1" lang="en-US" altLang="ja-JP" sz="1700" b="0" baseline="0" dirty="0" smtClean="0">
                          <a:solidFill>
                            <a:schemeClr val="tx1"/>
                          </a:solidFill>
                        </a:rPr>
                        <a:t> a year</a:t>
                      </a:r>
                      <a:endParaRPr kumimoji="1" lang="ja-JP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0" marB="4571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569539"/>
                  </a:ext>
                </a:extLst>
              </a:tr>
              <a:tr h="4162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b="0" dirty="0" smtClean="0">
                          <a:solidFill>
                            <a:schemeClr val="tx1"/>
                          </a:solidFill>
                        </a:rPr>
                        <a:t>Inland aquatic</a:t>
                      </a:r>
                      <a:endParaRPr kumimoji="1" lang="ja-JP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0" marB="4571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b="0" dirty="0" smtClean="0">
                          <a:solidFill>
                            <a:schemeClr val="tx1"/>
                          </a:solidFill>
                        </a:rPr>
                        <a:t>Inland water chemistry</a:t>
                      </a:r>
                      <a:endParaRPr kumimoji="1" lang="ja-JP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0" marB="4571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b="0" dirty="0" smtClean="0">
                          <a:solidFill>
                            <a:schemeClr val="tx1"/>
                          </a:solidFill>
                        </a:rPr>
                        <a:t>2, 3, 4, 5 or 6 times/year</a:t>
                      </a:r>
                      <a:endParaRPr kumimoji="1" lang="ja-JP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0" marB="4571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996197"/>
                  </a:ext>
                </a:extLst>
              </a:tr>
              <a:tr h="6095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b="0" dirty="0" smtClean="0">
                          <a:solidFill>
                            <a:schemeClr val="tx1"/>
                          </a:solidFill>
                        </a:rPr>
                        <a:t>Catchment</a:t>
                      </a:r>
                      <a:endParaRPr kumimoji="1" lang="ja-JP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0" marB="4571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b="0" dirty="0" smtClean="0">
                          <a:solidFill>
                            <a:schemeClr val="tx1"/>
                          </a:solidFill>
                        </a:rPr>
                        <a:t>Stream water chemistry</a:t>
                      </a:r>
                    </a:p>
                    <a:p>
                      <a:pPr algn="ctr"/>
                      <a:r>
                        <a:rPr kumimoji="1" lang="en-US" altLang="ja-JP" sz="1700" b="0" dirty="0" smtClean="0">
                          <a:solidFill>
                            <a:schemeClr val="tx1"/>
                          </a:solidFill>
                        </a:rPr>
                        <a:t>Water discharge</a:t>
                      </a:r>
                      <a:endParaRPr kumimoji="1" lang="ja-JP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0" marB="4571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b="0" baseline="0" dirty="0" smtClean="0">
                          <a:solidFill>
                            <a:schemeClr val="tx1"/>
                          </a:solidFill>
                        </a:rPr>
                        <a:t>Bi-weekly</a:t>
                      </a:r>
                      <a:endParaRPr kumimoji="1" lang="ja-JP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0" marB="4571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726008"/>
                  </a:ext>
                </a:extLst>
              </a:tr>
            </a:tbl>
          </a:graphicData>
        </a:graphic>
      </p:graphicFrame>
      <p:sp>
        <p:nvSpPr>
          <p:cNvPr id="8234" name="Text Box 6"/>
          <p:cNvSpPr txBox="1">
            <a:spLocks noChangeArrowheads="1"/>
          </p:cNvSpPr>
          <p:nvPr/>
        </p:nvSpPr>
        <p:spPr bwMode="auto">
          <a:xfrm>
            <a:off x="9417050" y="640556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4AD18BD2-5B6E-4D46-8DB9-A52528D8E68B}" type="slidenum">
              <a:rPr lang="en-US" altLang="ja-JP" sz="1600"/>
              <a:pPr algn="ct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600"/>
          </a:p>
        </p:txBody>
      </p:sp>
      <p:sp>
        <p:nvSpPr>
          <p:cNvPr id="8235" name="テキスト ボックス 7"/>
          <p:cNvSpPr txBox="1">
            <a:spLocks noChangeArrowheads="1"/>
          </p:cNvSpPr>
          <p:nvPr/>
        </p:nvSpPr>
        <p:spPr bwMode="auto">
          <a:xfrm>
            <a:off x="2081213" y="4826000"/>
            <a:ext cx="5921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r>
              <a:rPr lang="en-US" altLang="ja-JP" sz="1600"/>
              <a:t>Spring</a:t>
            </a:r>
            <a:endParaRPr lang="ja-JP" altLang="en-US" sz="1600"/>
          </a:p>
        </p:txBody>
      </p:sp>
      <p:sp>
        <p:nvSpPr>
          <p:cNvPr id="8236" name="テキスト ボックス 8"/>
          <p:cNvSpPr txBox="1">
            <a:spLocks noChangeArrowheads="1"/>
          </p:cNvSpPr>
          <p:nvPr/>
        </p:nvSpPr>
        <p:spPr bwMode="auto">
          <a:xfrm>
            <a:off x="4181475" y="4826000"/>
            <a:ext cx="774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r>
              <a:rPr lang="en-US" altLang="ja-JP" sz="1600"/>
              <a:t>Summer</a:t>
            </a:r>
            <a:endParaRPr lang="ja-JP" altLang="en-US" sz="1600"/>
          </a:p>
        </p:txBody>
      </p:sp>
      <p:sp>
        <p:nvSpPr>
          <p:cNvPr id="8237" name="テキスト ボックス 9"/>
          <p:cNvSpPr txBox="1">
            <a:spLocks noChangeArrowheads="1"/>
          </p:cNvSpPr>
          <p:nvPr/>
        </p:nvSpPr>
        <p:spPr bwMode="auto">
          <a:xfrm>
            <a:off x="6499225" y="4826000"/>
            <a:ext cx="7064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r>
              <a:rPr lang="en-US" altLang="ja-JP" sz="1600"/>
              <a:t>Autumn</a:t>
            </a:r>
            <a:endParaRPr lang="ja-JP" altLang="en-US" sz="1600"/>
          </a:p>
        </p:txBody>
      </p:sp>
      <p:sp>
        <p:nvSpPr>
          <p:cNvPr id="8238" name="テキスト ボックス 10"/>
          <p:cNvSpPr txBox="1">
            <a:spLocks noChangeArrowheads="1"/>
          </p:cNvSpPr>
          <p:nvPr/>
        </p:nvSpPr>
        <p:spPr bwMode="auto">
          <a:xfrm>
            <a:off x="8875713" y="4826000"/>
            <a:ext cx="5937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r>
              <a:rPr lang="en-US" altLang="ja-JP" sz="1600"/>
              <a:t>Winter</a:t>
            </a:r>
            <a:endParaRPr lang="ja-JP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6"/>
          <p:cNvSpPr txBox="1">
            <a:spLocks noChangeArrowheads="1"/>
          </p:cNvSpPr>
          <p:nvPr/>
        </p:nvSpPr>
        <p:spPr bwMode="auto">
          <a:xfrm>
            <a:off x="9417050" y="640556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1CEDD530-64D3-432A-8EC2-0AAC2BFCA4AA}" type="slidenum">
              <a:rPr lang="en-US" altLang="ja-JP" sz="1600"/>
              <a:pPr algn="ct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60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15925" y="38100"/>
            <a:ext cx="9085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800">
                <a:solidFill>
                  <a:srgbClr val="0000FF"/>
                </a:solidFill>
              </a:rPr>
              <a:t>Characteristics of EANET data (3): QA/QC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488950" y="1700213"/>
            <a:ext cx="3455988" cy="43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500" dirty="0">
                <a:solidFill>
                  <a:schemeClr val="tx1"/>
                </a:solidFill>
              </a:rPr>
              <a:t>Guidelines for Acid Deposition Monitoring in East Asia</a:t>
            </a:r>
            <a:endParaRPr lang="ja-JP" altLang="en-US" sz="1500" dirty="0">
              <a:solidFill>
                <a:schemeClr val="tx1"/>
              </a:solidFill>
            </a:endParaRPr>
          </a:p>
        </p:txBody>
      </p:sp>
      <p:cxnSp>
        <p:nvCxnSpPr>
          <p:cNvPr id="55" name="直線コネクタ 54"/>
          <p:cNvCxnSpPr/>
          <p:nvPr/>
        </p:nvCxnSpPr>
        <p:spPr>
          <a:xfrm>
            <a:off x="771525" y="2133600"/>
            <a:ext cx="0" cy="41767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6" name="グループ化 70"/>
          <p:cNvGrpSpPr>
            <a:grpSpLocks/>
          </p:cNvGrpSpPr>
          <p:nvPr/>
        </p:nvGrpSpPr>
        <p:grpSpPr bwMode="auto">
          <a:xfrm>
            <a:off x="763588" y="2276475"/>
            <a:ext cx="3965575" cy="576263"/>
            <a:chOff x="993775" y="2133600"/>
            <a:chExt cx="3965575" cy="576263"/>
          </a:xfrm>
        </p:grpSpPr>
        <p:sp>
          <p:nvSpPr>
            <p:cNvPr id="56" name="正方形/長方形 55"/>
            <p:cNvSpPr/>
            <p:nvPr/>
          </p:nvSpPr>
          <p:spPr>
            <a:xfrm>
              <a:off x="1209675" y="2133600"/>
              <a:ext cx="3749675" cy="57626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ja-JP" dirty="0">
                  <a:solidFill>
                    <a:srgbClr val="000000"/>
                  </a:solidFill>
                </a:rPr>
                <a:t>Technical Manual for Wet Dep.</a:t>
              </a:r>
            </a:p>
            <a:p>
              <a:pPr>
                <a:defRPr/>
              </a:pPr>
              <a:r>
                <a:rPr lang="en-US" altLang="ja-JP" b="1" dirty="0">
                  <a:solidFill>
                    <a:srgbClr val="FF0000"/>
                  </a:solidFill>
                </a:rPr>
                <a:t>[revised in 2010]</a:t>
              </a:r>
            </a:p>
          </p:txBody>
        </p:sp>
        <p:cxnSp>
          <p:nvCxnSpPr>
            <p:cNvPr id="59" name="直線コネクタ 58"/>
            <p:cNvCxnSpPr/>
            <p:nvPr/>
          </p:nvCxnSpPr>
          <p:spPr>
            <a:xfrm flipH="1" flipV="1">
              <a:off x="993775" y="2422525"/>
              <a:ext cx="2254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7" name="グループ化 1"/>
          <p:cNvGrpSpPr>
            <a:grpSpLocks/>
          </p:cNvGrpSpPr>
          <p:nvPr/>
        </p:nvGrpSpPr>
        <p:grpSpPr bwMode="auto">
          <a:xfrm>
            <a:off x="763588" y="5272088"/>
            <a:ext cx="3965575" cy="576262"/>
            <a:chOff x="993775" y="4725988"/>
            <a:chExt cx="3965575" cy="576262"/>
          </a:xfrm>
        </p:grpSpPr>
        <p:sp>
          <p:nvSpPr>
            <p:cNvPr id="58" name="正方形/長方形 57"/>
            <p:cNvSpPr/>
            <p:nvPr/>
          </p:nvSpPr>
          <p:spPr>
            <a:xfrm>
              <a:off x="1209675" y="4725988"/>
              <a:ext cx="3749675" cy="5762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ja-JP" dirty="0">
                  <a:solidFill>
                    <a:srgbClr val="000000"/>
                  </a:solidFill>
                </a:rPr>
                <a:t>Technical Manual for IAE</a:t>
              </a:r>
            </a:p>
            <a:p>
              <a:pPr>
                <a:defRPr/>
              </a:pPr>
              <a:r>
                <a:rPr lang="en-US" altLang="ja-JP" b="1" dirty="0">
                  <a:solidFill>
                    <a:srgbClr val="FF0000"/>
                  </a:solidFill>
                </a:rPr>
                <a:t>[revised in 2010]</a:t>
              </a:r>
            </a:p>
          </p:txBody>
        </p:sp>
        <p:cxnSp>
          <p:nvCxnSpPr>
            <p:cNvPr id="61" name="直線コネクタ 60"/>
            <p:cNvCxnSpPr/>
            <p:nvPr/>
          </p:nvCxnSpPr>
          <p:spPr>
            <a:xfrm flipH="1" flipV="1">
              <a:off x="993775" y="5014913"/>
              <a:ext cx="2254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8" name="グループ化 4"/>
          <p:cNvGrpSpPr>
            <a:grpSpLocks/>
          </p:cNvGrpSpPr>
          <p:nvPr/>
        </p:nvGrpSpPr>
        <p:grpSpPr bwMode="auto">
          <a:xfrm>
            <a:off x="763588" y="3775075"/>
            <a:ext cx="3965575" cy="576263"/>
            <a:chOff x="993775" y="3430588"/>
            <a:chExt cx="3965575" cy="576262"/>
          </a:xfrm>
        </p:grpSpPr>
        <p:cxnSp>
          <p:nvCxnSpPr>
            <p:cNvPr id="60" name="直線コネクタ 59"/>
            <p:cNvCxnSpPr/>
            <p:nvPr/>
          </p:nvCxnSpPr>
          <p:spPr>
            <a:xfrm flipH="1" flipV="1">
              <a:off x="993775" y="3717926"/>
              <a:ext cx="2254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正方形/長方形 62"/>
            <p:cNvSpPr/>
            <p:nvPr/>
          </p:nvSpPr>
          <p:spPr>
            <a:xfrm>
              <a:off x="1209675" y="3430588"/>
              <a:ext cx="3749675" cy="5762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ja-JP" dirty="0">
                  <a:solidFill>
                    <a:srgbClr val="000000"/>
                  </a:solidFill>
                </a:rPr>
                <a:t>Technical Manual for Air Conc.</a:t>
              </a:r>
              <a:r>
                <a:rPr lang="ja-JP" altLang="en-US" dirty="0">
                  <a:solidFill>
                    <a:srgbClr val="000000"/>
                  </a:solidFill>
                </a:rPr>
                <a:t> </a:t>
              </a:r>
              <a:r>
                <a:rPr lang="en-US" altLang="ja-JP" dirty="0">
                  <a:solidFill>
                    <a:srgbClr val="000000"/>
                  </a:solidFill>
                </a:rPr>
                <a:t>Monitoring </a:t>
              </a:r>
              <a:r>
                <a:rPr lang="en-US" altLang="ja-JP" b="1" dirty="0">
                  <a:solidFill>
                    <a:srgbClr val="FF0000"/>
                  </a:solidFill>
                </a:rPr>
                <a:t>[published in 2013]</a:t>
              </a:r>
            </a:p>
          </p:txBody>
        </p:sp>
      </p:grpSp>
      <p:grpSp>
        <p:nvGrpSpPr>
          <p:cNvPr id="10249" name="グループ化 69"/>
          <p:cNvGrpSpPr>
            <a:grpSpLocks/>
          </p:cNvGrpSpPr>
          <p:nvPr/>
        </p:nvGrpSpPr>
        <p:grpSpPr bwMode="auto">
          <a:xfrm>
            <a:off x="763588" y="3025775"/>
            <a:ext cx="3965575" cy="576263"/>
            <a:chOff x="993775" y="2781300"/>
            <a:chExt cx="3965575" cy="576263"/>
          </a:xfrm>
        </p:grpSpPr>
        <p:sp>
          <p:nvSpPr>
            <p:cNvPr id="62" name="正方形/長方形 61"/>
            <p:cNvSpPr/>
            <p:nvPr/>
          </p:nvSpPr>
          <p:spPr>
            <a:xfrm>
              <a:off x="1209675" y="2781300"/>
              <a:ext cx="3749675" cy="57626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ja-JP" dirty="0">
                  <a:solidFill>
                    <a:srgbClr val="000000"/>
                  </a:solidFill>
                </a:rPr>
                <a:t>Technical Manual for Dry Dep. Flux Est. </a:t>
              </a:r>
              <a:r>
                <a:rPr lang="en-US" altLang="ja-JP" b="1" dirty="0">
                  <a:solidFill>
                    <a:srgbClr val="FF0000"/>
                  </a:solidFill>
                </a:rPr>
                <a:t>[published in 2010]</a:t>
              </a:r>
            </a:p>
          </p:txBody>
        </p:sp>
        <p:cxnSp>
          <p:nvCxnSpPr>
            <p:cNvPr id="64" name="直線コネクタ 63"/>
            <p:cNvCxnSpPr/>
            <p:nvPr/>
          </p:nvCxnSpPr>
          <p:spPr>
            <a:xfrm flipH="1" flipV="1">
              <a:off x="993775" y="3070225"/>
              <a:ext cx="2254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0" name="グループ化 2"/>
          <p:cNvGrpSpPr>
            <a:grpSpLocks/>
          </p:cNvGrpSpPr>
          <p:nvPr/>
        </p:nvGrpSpPr>
        <p:grpSpPr bwMode="auto">
          <a:xfrm>
            <a:off x="763588" y="4522788"/>
            <a:ext cx="3965575" cy="576262"/>
            <a:chOff x="993775" y="4078288"/>
            <a:chExt cx="3965575" cy="576262"/>
          </a:xfrm>
        </p:grpSpPr>
        <p:sp>
          <p:nvSpPr>
            <p:cNvPr id="57" name="正方形/長方形 56"/>
            <p:cNvSpPr/>
            <p:nvPr/>
          </p:nvSpPr>
          <p:spPr>
            <a:xfrm>
              <a:off x="1209675" y="4078288"/>
              <a:ext cx="3749675" cy="5762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ja-JP" dirty="0">
                  <a:solidFill>
                    <a:srgbClr val="000000"/>
                  </a:solidFill>
                </a:rPr>
                <a:t>Technical Manual for S&amp;V</a:t>
              </a:r>
            </a:p>
            <a:p>
              <a:pPr>
                <a:defRPr/>
              </a:pPr>
              <a:r>
                <a:rPr lang="en-US" altLang="ja-JP" b="1" dirty="0">
                  <a:solidFill>
                    <a:srgbClr val="FF0000"/>
                  </a:solidFill>
                </a:rPr>
                <a:t>[published in 2000]</a:t>
              </a:r>
            </a:p>
          </p:txBody>
        </p:sp>
        <p:cxnSp>
          <p:nvCxnSpPr>
            <p:cNvPr id="65" name="直線コネクタ 64"/>
            <p:cNvCxnSpPr/>
            <p:nvPr/>
          </p:nvCxnSpPr>
          <p:spPr>
            <a:xfrm flipH="1" flipV="1">
              <a:off x="993775" y="4365625"/>
              <a:ext cx="225425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1" name="グループ化 71"/>
          <p:cNvGrpSpPr>
            <a:grpSpLocks/>
          </p:cNvGrpSpPr>
          <p:nvPr/>
        </p:nvGrpSpPr>
        <p:grpSpPr bwMode="auto">
          <a:xfrm>
            <a:off x="763588" y="6021388"/>
            <a:ext cx="3959225" cy="576262"/>
            <a:chOff x="979486" y="5877272"/>
            <a:chExt cx="3979864" cy="576262"/>
          </a:xfrm>
        </p:grpSpPr>
        <p:sp>
          <p:nvSpPr>
            <p:cNvPr id="66" name="正方形/長方形 65"/>
            <p:cNvSpPr/>
            <p:nvPr/>
          </p:nvSpPr>
          <p:spPr>
            <a:xfrm>
              <a:off x="1191724" y="5877272"/>
              <a:ext cx="3767626" cy="5762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ja-JP" dirty="0">
                  <a:solidFill>
                    <a:srgbClr val="000000"/>
                  </a:solidFill>
                </a:rPr>
                <a:t>Guideline for Catchment-scale</a:t>
              </a:r>
            </a:p>
            <a:p>
              <a:pPr>
                <a:defRPr/>
              </a:pPr>
              <a:r>
                <a:rPr lang="en-US" altLang="ja-JP" b="1" dirty="0">
                  <a:solidFill>
                    <a:srgbClr val="FF0000"/>
                  </a:solidFill>
                </a:rPr>
                <a:t>[published in 2010]</a:t>
              </a:r>
            </a:p>
          </p:txBody>
        </p:sp>
        <p:cxnSp>
          <p:nvCxnSpPr>
            <p:cNvPr id="67" name="直線コネクタ 66"/>
            <p:cNvCxnSpPr/>
            <p:nvPr/>
          </p:nvCxnSpPr>
          <p:spPr>
            <a:xfrm flipH="1" flipV="1">
              <a:off x="979486" y="6170959"/>
              <a:ext cx="2250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正方形/長方形 67"/>
          <p:cNvSpPr/>
          <p:nvPr/>
        </p:nvSpPr>
        <p:spPr>
          <a:xfrm>
            <a:off x="5024438" y="1773238"/>
            <a:ext cx="4321175" cy="41751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altLang="ja-JP" sz="1000" b="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ts val="2200"/>
              </a:lnSpc>
              <a:defRPr/>
            </a:pPr>
            <a:r>
              <a:rPr lang="en-US" altLang="ja-JP" sz="2400" b="1" dirty="0">
                <a:solidFill>
                  <a:srgbClr val="000000"/>
                </a:solidFill>
                <a:latin typeface="Calibri" pitchFamily="34" charset="0"/>
              </a:rPr>
              <a:t>   </a:t>
            </a:r>
            <a:r>
              <a:rPr lang="en-US" altLang="ja-JP" dirty="0">
                <a:solidFill>
                  <a:srgbClr val="000000"/>
                </a:solidFill>
              </a:rPr>
              <a:t>QA/QC Guidebook For EANET</a:t>
            </a:r>
          </a:p>
          <a:p>
            <a:pPr>
              <a:lnSpc>
                <a:spcPts val="2200"/>
              </a:lnSpc>
              <a:defRPr/>
            </a:pPr>
            <a:r>
              <a:rPr lang="en-US" altLang="ja-JP" sz="2400" b="1" dirty="0">
                <a:solidFill>
                  <a:srgbClr val="FF0000"/>
                </a:solidFill>
              </a:rPr>
              <a:t>   </a:t>
            </a:r>
            <a:r>
              <a:rPr lang="en-US" altLang="ja-JP" b="1" dirty="0">
                <a:solidFill>
                  <a:srgbClr val="FF0000"/>
                </a:solidFill>
              </a:rPr>
              <a:t>[published in 2016]</a:t>
            </a:r>
          </a:p>
          <a:p>
            <a:pPr>
              <a:defRPr/>
            </a:pPr>
            <a:endParaRPr lang="en-US" altLang="ja-JP" sz="1400" b="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defRPr/>
            </a:pPr>
            <a:r>
              <a:rPr lang="en-US" altLang="ja-JP" dirty="0">
                <a:solidFill>
                  <a:srgbClr val="000000"/>
                </a:solidFill>
              </a:rPr>
              <a:t>    &lt;Contents&gt;</a:t>
            </a: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ja-JP" dirty="0">
                <a:solidFill>
                  <a:srgbClr val="000000"/>
                </a:solidFill>
              </a:rPr>
              <a:t>Development of National QA/QC Program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ja-JP" dirty="0">
                <a:solidFill>
                  <a:srgbClr val="000000"/>
                </a:solidFill>
              </a:rPr>
              <a:t>Management of records, monitoring procedures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ja-JP" dirty="0">
                <a:solidFill>
                  <a:srgbClr val="000000"/>
                </a:solidFill>
              </a:rPr>
              <a:t>Preparation of standard operating procedures (SOPs)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ja-JP" dirty="0">
                <a:solidFill>
                  <a:srgbClr val="000000"/>
                </a:solidFill>
              </a:rPr>
              <a:t>Preparation of National Monitoring Plan (NMP)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ja-JP" dirty="0">
                <a:solidFill>
                  <a:srgbClr val="000000"/>
                </a:solidFill>
              </a:rPr>
              <a:t>Site/Laboratory Audit </a:t>
            </a:r>
          </a:p>
        </p:txBody>
      </p:sp>
      <p:cxnSp>
        <p:nvCxnSpPr>
          <p:cNvPr id="69" name="直線コネクタ 68"/>
          <p:cNvCxnSpPr/>
          <p:nvPr/>
        </p:nvCxnSpPr>
        <p:spPr>
          <a:xfrm>
            <a:off x="5024438" y="2636838"/>
            <a:ext cx="432117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54" name="テキスト ボックス 72"/>
          <p:cNvSpPr txBox="1">
            <a:spLocks noChangeArrowheads="1"/>
          </p:cNvSpPr>
          <p:nvPr/>
        </p:nvSpPr>
        <p:spPr bwMode="auto">
          <a:xfrm>
            <a:off x="423863" y="546100"/>
            <a:ext cx="9094787" cy="10160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000"/>
              <a:t>Each monitoring station should follow monitoring guidelines to obtain reliable data that can be comparable among the countries of the East Asian region and with other networks.</a:t>
            </a:r>
            <a:endParaRPr lang="ja-JP" altLang="en-US" sz="2000"/>
          </a:p>
        </p:txBody>
      </p:sp>
      <p:cxnSp>
        <p:nvCxnSpPr>
          <p:cNvPr id="75" name="直線コネクタ 74"/>
          <p:cNvCxnSpPr>
            <a:stCxn id="54" idx="3"/>
          </p:cNvCxnSpPr>
          <p:nvPr/>
        </p:nvCxnSpPr>
        <p:spPr>
          <a:xfrm flipV="1">
            <a:off x="3944938" y="1916113"/>
            <a:ext cx="10795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9417050" y="640556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0671CF6E-41B4-47A4-8552-B0F347A1800E}" type="slidenum">
              <a:rPr lang="en-US" altLang="ja-JP" sz="1600"/>
              <a:pPr algn="ct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60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15925" y="115888"/>
            <a:ext cx="9085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800">
                <a:solidFill>
                  <a:srgbClr val="0000FF"/>
                </a:solidFill>
              </a:rPr>
              <a:t>Procedures on EANET data disclosure</a:t>
            </a:r>
          </a:p>
        </p:txBody>
      </p:sp>
      <p:pic>
        <p:nvPicPr>
          <p:cNvPr id="12292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915988"/>
            <a:ext cx="6361112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296025" y="1147763"/>
            <a:ext cx="3608388" cy="4802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/>
              <a:t>Disclosure of “Verified (raw) data”</a:t>
            </a:r>
          </a:p>
          <a:p>
            <a:pPr>
              <a:defRPr/>
            </a:pPr>
            <a:endParaRPr lang="en-US" altLang="ja-JP" dirty="0"/>
          </a:p>
          <a:p>
            <a:pPr marL="342900" indent="-342900">
              <a:buFontTx/>
              <a:buAutoNum type="arabicParenBoth"/>
              <a:defRPr/>
            </a:pPr>
            <a:r>
              <a:rPr lang="en-US" altLang="ja-JP" dirty="0"/>
              <a:t>For the EANET participating</a:t>
            </a:r>
          </a:p>
          <a:p>
            <a:pPr>
              <a:defRPr/>
            </a:pPr>
            <a:r>
              <a:rPr lang="en-US" altLang="ja-JP" dirty="0"/>
              <a:t>     countries</a:t>
            </a:r>
          </a:p>
          <a:p>
            <a:pPr>
              <a:defRPr/>
            </a:pPr>
            <a:r>
              <a:rPr lang="en-US" altLang="ja-JP" dirty="0"/>
              <a:t>“Verified (raw) data” would be</a:t>
            </a:r>
          </a:p>
          <a:p>
            <a:pPr>
              <a:defRPr/>
            </a:pPr>
            <a:r>
              <a:rPr lang="en-US" altLang="ja-JP" dirty="0"/>
              <a:t>disclosed immediately for</a:t>
            </a:r>
          </a:p>
          <a:p>
            <a:pPr>
              <a:defRPr/>
            </a:pPr>
            <a:r>
              <a:rPr lang="en-US" altLang="ja-JP" dirty="0"/>
              <a:t>the National Focal Points</a:t>
            </a:r>
          </a:p>
          <a:p>
            <a:pPr>
              <a:defRPr/>
            </a:pPr>
            <a:r>
              <a:rPr lang="en-US" altLang="ja-JP" dirty="0"/>
              <a:t>after verification and</a:t>
            </a:r>
          </a:p>
          <a:p>
            <a:pPr>
              <a:defRPr/>
            </a:pPr>
            <a:r>
              <a:rPr lang="en-US" altLang="ja-JP" dirty="0"/>
              <a:t>endorsement by SAC,</a:t>
            </a:r>
          </a:p>
          <a:p>
            <a:pPr>
              <a:defRPr/>
            </a:pPr>
            <a:r>
              <a:rPr lang="en-US" altLang="ja-JP" dirty="0"/>
              <a:t>and disclosed for scientists</a:t>
            </a:r>
          </a:p>
          <a:p>
            <a:pPr>
              <a:defRPr/>
            </a:pPr>
            <a:r>
              <a:rPr lang="en-US" altLang="ja-JP" dirty="0"/>
              <a:t>upon their requests.</a:t>
            </a:r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r>
              <a:rPr lang="en-US" altLang="ja-JP" dirty="0"/>
              <a:t>(2) For outside of EANET </a:t>
            </a:r>
          </a:p>
          <a:p>
            <a:pPr>
              <a:defRPr/>
            </a:pPr>
            <a:r>
              <a:rPr lang="en-US" altLang="ja-JP" dirty="0"/>
              <a:t>“Verified (raw) data” would be</a:t>
            </a:r>
          </a:p>
          <a:p>
            <a:pPr>
              <a:defRPr/>
            </a:pPr>
            <a:r>
              <a:rPr lang="en-US" altLang="ja-JP" dirty="0"/>
              <a:t>disclosed one year after</a:t>
            </a:r>
          </a:p>
          <a:p>
            <a:pPr>
              <a:defRPr/>
            </a:pPr>
            <a:r>
              <a:rPr lang="en-US" altLang="ja-JP" dirty="0"/>
              <a:t>confirmation/evaluation by SAC.</a:t>
            </a:r>
          </a:p>
          <a:p>
            <a:pPr>
              <a:defRPr/>
            </a:pP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6"/>
          <p:cNvSpPr txBox="1">
            <a:spLocks noChangeArrowheads="1"/>
          </p:cNvSpPr>
          <p:nvPr/>
        </p:nvSpPr>
        <p:spPr bwMode="auto">
          <a:xfrm>
            <a:off x="9417050" y="640556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FAB81BC-2EBA-4DD0-BB38-60358B5033D4}" type="slidenum">
              <a:rPr lang="en-US" altLang="ja-JP" sz="1600"/>
              <a:pPr algn="ct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600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15925" y="115888"/>
            <a:ext cx="9085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800">
                <a:solidFill>
                  <a:srgbClr val="0000FF"/>
                </a:solidFill>
              </a:rPr>
              <a:t>New EANET raw data request procedure</a:t>
            </a:r>
          </a:p>
        </p:txBody>
      </p:sp>
      <p:sp>
        <p:nvSpPr>
          <p:cNvPr id="16388" name="テキスト ボックス 1"/>
          <p:cNvSpPr txBox="1">
            <a:spLocks noChangeArrowheads="1"/>
          </p:cNvSpPr>
          <p:nvPr/>
        </p:nvSpPr>
        <p:spPr bwMode="auto">
          <a:xfrm>
            <a:off x="1273175" y="765175"/>
            <a:ext cx="1519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400"/>
              <a:t>Data user</a:t>
            </a:r>
            <a:endParaRPr lang="ja-JP" altLang="en-US" sz="2400"/>
          </a:p>
        </p:txBody>
      </p:sp>
      <p:sp>
        <p:nvSpPr>
          <p:cNvPr id="16389" name="テキスト ボックス 1"/>
          <p:cNvSpPr txBox="1">
            <a:spLocks noChangeArrowheads="1"/>
          </p:cNvSpPr>
          <p:nvPr/>
        </p:nvSpPr>
        <p:spPr bwMode="auto">
          <a:xfrm>
            <a:off x="5748338" y="765175"/>
            <a:ext cx="3452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400"/>
              <a:t>Network Center (ACAP)</a:t>
            </a:r>
            <a:endParaRPr lang="ja-JP" altLang="en-US" sz="2400"/>
          </a:p>
        </p:txBody>
      </p:sp>
      <p:sp>
        <p:nvSpPr>
          <p:cNvPr id="16390" name="テキスト ボックス 1"/>
          <p:cNvSpPr txBox="1">
            <a:spLocks noChangeArrowheads="1"/>
          </p:cNvSpPr>
          <p:nvPr/>
        </p:nvSpPr>
        <p:spPr bwMode="auto">
          <a:xfrm>
            <a:off x="1000125" y="1344613"/>
            <a:ext cx="2160588" cy="163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rgbClr val="FF0000"/>
                </a:solidFill>
              </a:rPr>
              <a:t>Input online registration form for EANET raw data request at Website</a:t>
            </a:r>
          </a:p>
        </p:txBody>
      </p:sp>
      <p:sp>
        <p:nvSpPr>
          <p:cNvPr id="16391" name="テキスト ボックス 6"/>
          <p:cNvSpPr txBox="1">
            <a:spLocks noChangeArrowheads="1"/>
          </p:cNvSpPr>
          <p:nvPr/>
        </p:nvSpPr>
        <p:spPr bwMode="auto">
          <a:xfrm>
            <a:off x="6405563" y="1484313"/>
            <a:ext cx="187325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000"/>
              <a:t>Receive information on requester</a:t>
            </a:r>
            <a:endParaRPr lang="ja-JP" altLang="en-US" sz="2000"/>
          </a:p>
        </p:txBody>
      </p:sp>
      <p:sp>
        <p:nvSpPr>
          <p:cNvPr id="3" name="右矢印 2"/>
          <p:cNvSpPr/>
          <p:nvPr/>
        </p:nvSpPr>
        <p:spPr>
          <a:xfrm>
            <a:off x="3440113" y="1644650"/>
            <a:ext cx="273685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16393" name="テキスト ボックス 3"/>
          <p:cNvSpPr txBox="1">
            <a:spLocks noChangeArrowheads="1"/>
          </p:cNvSpPr>
          <p:nvPr/>
        </p:nvSpPr>
        <p:spPr bwMode="auto">
          <a:xfrm>
            <a:off x="3757613" y="1265238"/>
            <a:ext cx="2130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/>
              <a:t>Submit information</a:t>
            </a:r>
            <a:endParaRPr lang="ja-JP" altLang="en-US" sz="1800"/>
          </a:p>
        </p:txBody>
      </p:sp>
      <p:sp>
        <p:nvSpPr>
          <p:cNvPr id="10" name="右矢印 9"/>
          <p:cNvSpPr/>
          <p:nvPr/>
        </p:nvSpPr>
        <p:spPr>
          <a:xfrm rot="5400000">
            <a:off x="6854031" y="2948782"/>
            <a:ext cx="976313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16395" name="テキスト ボックス 11"/>
          <p:cNvSpPr txBox="1">
            <a:spLocks noChangeArrowheads="1"/>
          </p:cNvSpPr>
          <p:nvPr/>
        </p:nvSpPr>
        <p:spPr bwMode="auto">
          <a:xfrm>
            <a:off x="6405563" y="5661025"/>
            <a:ext cx="187325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rgbClr val="FF0000"/>
                </a:solidFill>
              </a:rPr>
              <a:t>Raw dataset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rgbClr val="FF0000"/>
                </a:solidFill>
              </a:rPr>
              <a:t>archive</a:t>
            </a:r>
            <a:endParaRPr lang="ja-JP" altLang="en-US" sz="2000">
              <a:solidFill>
                <a:srgbClr val="FF0000"/>
              </a:solidFill>
            </a:endParaRPr>
          </a:p>
        </p:txBody>
      </p:sp>
      <p:sp>
        <p:nvSpPr>
          <p:cNvPr id="13" name="右矢印 12"/>
          <p:cNvSpPr/>
          <p:nvPr/>
        </p:nvSpPr>
        <p:spPr>
          <a:xfrm flipH="1">
            <a:off x="3440113" y="3867150"/>
            <a:ext cx="273685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16397" name="テキスト ボックス 13"/>
          <p:cNvSpPr txBox="1">
            <a:spLocks noChangeArrowheads="1"/>
          </p:cNvSpPr>
          <p:nvPr/>
        </p:nvSpPr>
        <p:spPr bwMode="auto">
          <a:xfrm>
            <a:off x="3440113" y="3467100"/>
            <a:ext cx="2765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</a:rPr>
              <a:t>E-mail automatic delivery </a:t>
            </a:r>
            <a:endParaRPr lang="ja-JP" altLang="en-US" sz="1800">
              <a:solidFill>
                <a:srgbClr val="FF0000"/>
              </a:solidFill>
            </a:endParaRPr>
          </a:p>
        </p:txBody>
      </p:sp>
      <p:sp>
        <p:nvSpPr>
          <p:cNvPr id="16398" name="テキスト ボックス 14"/>
          <p:cNvSpPr txBox="1">
            <a:spLocks noChangeArrowheads="1"/>
          </p:cNvSpPr>
          <p:nvPr/>
        </p:nvSpPr>
        <p:spPr bwMode="auto">
          <a:xfrm>
            <a:off x="1135063" y="3575050"/>
            <a:ext cx="187325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rgbClr val="FF0000"/>
                </a:solidFill>
              </a:rPr>
              <a:t>Receive ID and PW for raw dataset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rgbClr val="FF0000"/>
                </a:solidFill>
              </a:rPr>
              <a:t>archive</a:t>
            </a:r>
            <a:endParaRPr lang="ja-JP" altLang="en-US" sz="2000">
              <a:solidFill>
                <a:srgbClr val="FF0000"/>
              </a:solidFill>
            </a:endParaRPr>
          </a:p>
        </p:txBody>
      </p:sp>
      <p:sp>
        <p:nvSpPr>
          <p:cNvPr id="16399" name="テキスト ボックス 15"/>
          <p:cNvSpPr txBox="1">
            <a:spLocks noChangeArrowheads="1"/>
          </p:cNvSpPr>
          <p:nvPr/>
        </p:nvSpPr>
        <p:spPr bwMode="auto">
          <a:xfrm>
            <a:off x="6454775" y="3729038"/>
            <a:ext cx="1774825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000"/>
              <a:t>Approve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ja-JP" sz="2000"/>
              <a:t>data request</a:t>
            </a:r>
          </a:p>
        </p:txBody>
      </p:sp>
      <p:sp>
        <p:nvSpPr>
          <p:cNvPr id="17" name="右矢印 16"/>
          <p:cNvSpPr/>
          <p:nvPr/>
        </p:nvSpPr>
        <p:spPr>
          <a:xfrm rot="5400000">
            <a:off x="6853238" y="4829175"/>
            <a:ext cx="97790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16401" name="テキスト ボックス 17"/>
          <p:cNvSpPr txBox="1">
            <a:spLocks noChangeArrowheads="1"/>
          </p:cNvSpPr>
          <p:nvPr/>
        </p:nvSpPr>
        <p:spPr bwMode="auto">
          <a:xfrm>
            <a:off x="7527925" y="2886075"/>
            <a:ext cx="162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/>
              <a:t>Internal check</a:t>
            </a:r>
            <a:endParaRPr lang="ja-JP" altLang="en-US" sz="1800"/>
          </a:p>
        </p:txBody>
      </p:sp>
      <p:sp>
        <p:nvSpPr>
          <p:cNvPr id="16402" name="テキスト ボックス 18"/>
          <p:cNvSpPr txBox="1">
            <a:spLocks noChangeArrowheads="1"/>
          </p:cNvSpPr>
          <p:nvPr/>
        </p:nvSpPr>
        <p:spPr bwMode="auto">
          <a:xfrm>
            <a:off x="7596188" y="4643438"/>
            <a:ext cx="1812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/>
              <a:t>Input access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ja-JP" sz="1800"/>
              <a:t>permission data</a:t>
            </a:r>
            <a:endParaRPr lang="ja-JP" altLang="en-US" sz="1800"/>
          </a:p>
        </p:txBody>
      </p:sp>
      <p:sp>
        <p:nvSpPr>
          <p:cNvPr id="16403" name="テキスト ボックス 19"/>
          <p:cNvSpPr txBox="1">
            <a:spLocks noChangeArrowheads="1"/>
          </p:cNvSpPr>
          <p:nvPr/>
        </p:nvSpPr>
        <p:spPr bwMode="auto">
          <a:xfrm>
            <a:off x="1135063" y="5661025"/>
            <a:ext cx="187325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000"/>
              <a:t>Receive raw data</a:t>
            </a:r>
            <a:endParaRPr lang="ja-JP" altLang="en-US" sz="2000"/>
          </a:p>
        </p:txBody>
      </p:sp>
      <p:sp>
        <p:nvSpPr>
          <p:cNvPr id="21" name="右矢印 20"/>
          <p:cNvSpPr/>
          <p:nvPr/>
        </p:nvSpPr>
        <p:spPr>
          <a:xfrm flipH="1">
            <a:off x="3440113" y="5799138"/>
            <a:ext cx="273685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16405" name="テキスト ボックス 21"/>
          <p:cNvSpPr txBox="1">
            <a:spLocks noChangeArrowheads="1"/>
          </p:cNvSpPr>
          <p:nvPr/>
        </p:nvSpPr>
        <p:spPr bwMode="auto">
          <a:xfrm>
            <a:off x="3614738" y="5435600"/>
            <a:ext cx="241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/>
              <a:t>Download via Internet</a:t>
            </a:r>
            <a:endParaRPr lang="ja-JP" altLang="en-US" sz="1800"/>
          </a:p>
        </p:txBody>
      </p:sp>
      <p:sp>
        <p:nvSpPr>
          <p:cNvPr id="23" name="右矢印 22"/>
          <p:cNvSpPr/>
          <p:nvPr/>
        </p:nvSpPr>
        <p:spPr>
          <a:xfrm flipH="1">
            <a:off x="3381375" y="2162175"/>
            <a:ext cx="273685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16407" name="テキスト ボックス 23"/>
          <p:cNvSpPr txBox="1">
            <a:spLocks noChangeArrowheads="1"/>
          </p:cNvSpPr>
          <p:nvPr/>
        </p:nvSpPr>
        <p:spPr bwMode="auto">
          <a:xfrm>
            <a:off x="3544888" y="2627313"/>
            <a:ext cx="2555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</a:rPr>
              <a:t>Automatic confirmation</a:t>
            </a:r>
            <a:endParaRPr lang="ja-JP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6"/>
          <p:cNvSpPr txBox="1">
            <a:spLocks noChangeArrowheads="1"/>
          </p:cNvSpPr>
          <p:nvPr/>
        </p:nvSpPr>
        <p:spPr bwMode="auto">
          <a:xfrm>
            <a:off x="9417050" y="640556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FBA48C6-A23A-4388-B3D1-71FFC4E328D7}" type="slidenum">
              <a:rPr lang="en-US" altLang="ja-JP" sz="1600"/>
              <a:pPr algn="ct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600"/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6372225" y="633413"/>
            <a:ext cx="3533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rgbClr val="0000FF"/>
                </a:solidFill>
              </a:rPr>
              <a:t>https://monitoring.eanet.asia/document/public/index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392863" y="2965450"/>
            <a:ext cx="3403600" cy="3416300"/>
          </a:xfrm>
          <a:prstGeom prst="rect">
            <a:avLst/>
          </a:prstGeom>
          <a:solidFill>
            <a:srgbClr val="FFCCCC"/>
          </a:solidFill>
        </p:spPr>
        <p:txBody>
          <a:bodyPr wrap="none" lIns="18000" rIns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ja-JP" dirty="0"/>
              <a:t>Data Report</a:t>
            </a:r>
          </a:p>
          <a:p>
            <a:pPr>
              <a:defRPr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→</a:t>
            </a:r>
            <a:r>
              <a:rPr lang="en-US" altLang="ja-JP" dirty="0"/>
              <a:t> pdf format</a:t>
            </a:r>
          </a:p>
          <a:p>
            <a:pPr>
              <a:defRPr/>
            </a:pPr>
            <a:endParaRPr lang="en-US" altLang="ja-JP" sz="600" dirty="0"/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ja-JP" dirty="0"/>
              <a:t>Monthly and annual data of</a:t>
            </a:r>
          </a:p>
          <a:p>
            <a:pPr>
              <a:defRPr/>
            </a:pPr>
            <a:r>
              <a:rPr lang="en-US" altLang="ja-JP" dirty="0"/>
              <a:t>     wet and dry deposition</a:t>
            </a:r>
          </a:p>
          <a:p>
            <a:pPr>
              <a:defRPr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→</a:t>
            </a:r>
            <a:r>
              <a:rPr lang="en-US" altLang="ja-JP" dirty="0"/>
              <a:t> </a:t>
            </a:r>
            <a:r>
              <a:rPr lang="en-US" altLang="ja-JP" dirty="0" err="1"/>
              <a:t>xlsx</a:t>
            </a:r>
            <a:r>
              <a:rPr lang="en-US" altLang="ja-JP" dirty="0"/>
              <a:t> format</a:t>
            </a:r>
          </a:p>
          <a:p>
            <a:pPr>
              <a:defRPr/>
            </a:pPr>
            <a:endParaRPr lang="en-US" altLang="ja-JP" sz="600" dirty="0"/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ja-JP" dirty="0"/>
              <a:t>All data of soil and vegetation,</a:t>
            </a:r>
          </a:p>
          <a:p>
            <a:pPr>
              <a:defRPr/>
            </a:pPr>
            <a:r>
              <a:rPr lang="en-US" altLang="ja-JP" dirty="0"/>
              <a:t>     inland and catchment</a:t>
            </a:r>
          </a:p>
          <a:p>
            <a:pPr>
              <a:defRPr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→</a:t>
            </a:r>
            <a:r>
              <a:rPr lang="en-US" altLang="ja-JP" dirty="0"/>
              <a:t> </a:t>
            </a:r>
            <a:r>
              <a:rPr lang="en-US" altLang="ja-JP" dirty="0" err="1"/>
              <a:t>xlsx</a:t>
            </a:r>
            <a:r>
              <a:rPr lang="en-US" altLang="ja-JP" dirty="0"/>
              <a:t> format</a:t>
            </a:r>
          </a:p>
          <a:p>
            <a:pPr>
              <a:defRPr/>
            </a:pPr>
            <a:endParaRPr lang="en-US" altLang="ja-JP" sz="600" dirty="0"/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ja-JP" dirty="0"/>
              <a:t>Inter-Laboratory Comparison</a:t>
            </a:r>
          </a:p>
          <a:p>
            <a:pPr>
              <a:defRPr/>
            </a:pPr>
            <a:r>
              <a:rPr lang="en-US" altLang="ja-JP" dirty="0"/>
              <a:t>    Project Report</a:t>
            </a:r>
          </a:p>
          <a:p>
            <a:pPr>
              <a:defRPr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→</a:t>
            </a:r>
            <a:r>
              <a:rPr lang="en-US" altLang="ja-JP" dirty="0"/>
              <a:t> pdf format</a:t>
            </a:r>
          </a:p>
        </p:txBody>
      </p:sp>
      <p:pic>
        <p:nvPicPr>
          <p:cNvPr id="18437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654050"/>
            <a:ext cx="6069012" cy="612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テキスト ボックス 26"/>
          <p:cNvSpPr txBox="1">
            <a:spLocks noChangeArrowheads="1"/>
          </p:cNvSpPr>
          <p:nvPr/>
        </p:nvSpPr>
        <p:spPr bwMode="auto">
          <a:xfrm>
            <a:off x="169863" y="1773238"/>
            <a:ext cx="485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b="1">
                <a:solidFill>
                  <a:srgbClr val="FF0000"/>
                </a:solidFill>
              </a:rPr>
              <a:t>Files can be downloaded</a:t>
            </a:r>
            <a:r>
              <a:rPr lang="ja-JP" altLang="en-US" sz="1800" b="1">
                <a:solidFill>
                  <a:srgbClr val="FF0000"/>
                </a:solidFill>
              </a:rPr>
              <a:t> </a:t>
            </a:r>
            <a:r>
              <a:rPr lang="en-US" altLang="ja-JP" sz="1800" b="1">
                <a:solidFill>
                  <a:srgbClr val="FF0000"/>
                </a:solidFill>
              </a:rPr>
              <a:t>without ID &amp; PW.</a:t>
            </a:r>
            <a:endParaRPr lang="ja-JP" altLang="en-US" sz="1800" b="1"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 rot="19317063" flipH="1">
            <a:off x="5994400" y="6251575"/>
            <a:ext cx="503238" cy="404813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69863" y="2557463"/>
            <a:ext cx="6088062" cy="302418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8441" name="テキスト ボックス 26"/>
          <p:cNvSpPr txBox="1">
            <a:spLocks noChangeArrowheads="1"/>
          </p:cNvSpPr>
          <p:nvPr/>
        </p:nvSpPr>
        <p:spPr bwMode="auto">
          <a:xfrm>
            <a:off x="6608763" y="1885950"/>
            <a:ext cx="2270125" cy="369888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/>
              <a:t>Note for data usage</a:t>
            </a:r>
            <a:endParaRPr lang="ja-JP" altLang="en-US" sz="180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6257925" y="2255838"/>
            <a:ext cx="350838" cy="30956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3" name="Text Box 2"/>
          <p:cNvSpPr txBox="1">
            <a:spLocks noChangeArrowheads="1"/>
          </p:cNvSpPr>
          <p:nvPr/>
        </p:nvSpPr>
        <p:spPr bwMode="auto">
          <a:xfrm>
            <a:off x="153988" y="58738"/>
            <a:ext cx="96377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600">
                <a:solidFill>
                  <a:srgbClr val="0000FF"/>
                </a:solidFill>
              </a:rPr>
              <a:t>Data report and Interlaboratory report in new EANET Web page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77800" y="2341563"/>
            <a:ext cx="1822450" cy="16192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2032000" y="2422525"/>
            <a:ext cx="287338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6" name="テキスト ボックス 26"/>
          <p:cNvSpPr txBox="1">
            <a:spLocks noChangeArrowheads="1"/>
          </p:cNvSpPr>
          <p:nvPr/>
        </p:nvSpPr>
        <p:spPr bwMode="auto">
          <a:xfrm>
            <a:off x="2355850" y="2301875"/>
            <a:ext cx="3101975" cy="2159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1400"/>
              <a:t>Overview of EANET monitoring system</a:t>
            </a:r>
            <a:endParaRPr lang="ja-JP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6"/>
          <p:cNvSpPr txBox="1">
            <a:spLocks noChangeArrowheads="1"/>
          </p:cNvSpPr>
          <p:nvPr/>
        </p:nvSpPr>
        <p:spPr bwMode="auto">
          <a:xfrm>
            <a:off x="9417050" y="640556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20CE94C5-4FB2-46CA-AB42-A40292375585}" type="slidenum">
              <a:rPr lang="en-US" altLang="ja-JP" sz="1600"/>
              <a:pPr algn="ct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600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20688" y="44450"/>
            <a:ext cx="9085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800">
                <a:solidFill>
                  <a:srgbClr val="0000FF"/>
                </a:solidFill>
              </a:rPr>
              <a:t>Online registration form for EANET raw data request</a:t>
            </a:r>
          </a:p>
        </p:txBody>
      </p:sp>
      <p:pic>
        <p:nvPicPr>
          <p:cNvPr id="20484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085850"/>
            <a:ext cx="5556250" cy="531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2300288"/>
            <a:ext cx="5592762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 Box 2"/>
          <p:cNvSpPr txBox="1">
            <a:spLocks noChangeArrowheads="1"/>
          </p:cNvSpPr>
          <p:nvPr/>
        </p:nvSpPr>
        <p:spPr bwMode="auto">
          <a:xfrm>
            <a:off x="939800" y="500063"/>
            <a:ext cx="6265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rgbClr val="0000FF"/>
                </a:solidFill>
              </a:rPr>
              <a:t>https://monitoring.eanet.asia/document/register/index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99025" y="980728"/>
            <a:ext cx="2952750" cy="5047536"/>
          </a:xfrm>
          <a:prstGeom prst="rect">
            <a:avLst/>
          </a:prstGeom>
          <a:solidFill>
            <a:srgbClr val="FFCCCC"/>
          </a:solidFill>
        </p:spPr>
        <p:txBody>
          <a:bodyPr lIns="72000" rIns="36000">
            <a:spAutoFit/>
          </a:bodyPr>
          <a:lstStyle/>
          <a:p>
            <a:pPr>
              <a:defRPr/>
            </a:pPr>
            <a:r>
              <a:rPr lang="en-US" altLang="ja-JP" b="1" dirty="0">
                <a:solidFill>
                  <a:srgbClr val="FF0000"/>
                </a:solidFill>
              </a:rPr>
              <a:t>The registration form should be submitted online, in order to download the following data.</a:t>
            </a:r>
          </a:p>
          <a:p>
            <a:pPr>
              <a:defRPr/>
            </a:pPr>
            <a:endParaRPr lang="en-US" altLang="ja-JP" sz="800" dirty="0"/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ja-JP" dirty="0"/>
              <a:t>Hourly, weekly, bi-weekly data of wet and dry deposition monitoring</a:t>
            </a:r>
          </a:p>
          <a:p>
            <a:pPr>
              <a:defRPr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→</a:t>
            </a:r>
            <a:r>
              <a:rPr lang="en-US" altLang="ja-JP" dirty="0"/>
              <a:t> csv format</a:t>
            </a:r>
          </a:p>
          <a:p>
            <a:pPr>
              <a:defRPr/>
            </a:pPr>
            <a:endParaRPr lang="en-US" altLang="ja-JP" sz="800" dirty="0"/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ja-JP" dirty="0"/>
              <a:t>The data user should input information on register (shown left) and submit.</a:t>
            </a:r>
          </a:p>
          <a:p>
            <a:pPr>
              <a:defRPr/>
            </a:pPr>
            <a:r>
              <a:rPr lang="en-US" altLang="ja-JP" dirty="0"/>
              <a:t>     After approval, ID and</a:t>
            </a:r>
          </a:p>
          <a:p>
            <a:pPr>
              <a:defRPr/>
            </a:pPr>
            <a:r>
              <a:rPr lang="en-US" altLang="ja-JP" dirty="0"/>
              <a:t>     PW for data </a:t>
            </a:r>
            <a:r>
              <a:rPr lang="en-US" altLang="ja-JP" dirty="0" smtClean="0"/>
              <a:t>archive</a:t>
            </a:r>
          </a:p>
          <a:p>
            <a:pPr>
              <a:defRPr/>
            </a:pPr>
            <a:r>
              <a:rPr lang="en-US" altLang="ja-JP" dirty="0"/>
              <a:t> </a:t>
            </a:r>
            <a:r>
              <a:rPr lang="en-US" altLang="ja-JP" dirty="0" smtClean="0"/>
              <a:t>    access will be </a:t>
            </a:r>
            <a:r>
              <a:rPr lang="en-US" altLang="ja-JP" dirty="0"/>
              <a:t>sent </a:t>
            </a:r>
            <a:r>
              <a:rPr lang="en-US" altLang="ja-JP" dirty="0" smtClean="0"/>
              <a:t>by</a:t>
            </a:r>
          </a:p>
          <a:p>
            <a:pPr>
              <a:defRPr/>
            </a:pPr>
            <a:r>
              <a:rPr lang="en-US" altLang="ja-JP" dirty="0"/>
              <a:t> </a:t>
            </a:r>
            <a:r>
              <a:rPr lang="en-US" altLang="ja-JP" dirty="0" smtClean="0"/>
              <a:t>    </a:t>
            </a:r>
            <a:r>
              <a:rPr lang="en-US" altLang="ja-JP" dirty="0"/>
              <a:t>E-mail.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777875"/>
            <a:ext cx="8005762" cy="605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9417050" y="640556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6136705F-A334-4CEA-87CB-C273245564A7}" type="slidenum">
              <a:rPr lang="en-US" altLang="ja-JP" sz="1600"/>
              <a:pPr algn="ct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600"/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547688" y="26988"/>
            <a:ext cx="9085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800">
                <a:solidFill>
                  <a:srgbClr val="0000FF"/>
                </a:solidFill>
              </a:rPr>
              <a:t>Sign in page for EANET raw data archive</a:t>
            </a:r>
          </a:p>
        </p:txBody>
      </p:sp>
      <p:sp>
        <p:nvSpPr>
          <p:cNvPr id="22533" name="Text Box 2"/>
          <p:cNvSpPr txBox="1">
            <a:spLocks noChangeArrowheads="1"/>
          </p:cNvSpPr>
          <p:nvPr/>
        </p:nvSpPr>
        <p:spPr bwMode="auto">
          <a:xfrm>
            <a:off x="1784350" y="473075"/>
            <a:ext cx="6264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rgbClr val="0000FF"/>
                </a:solidFill>
              </a:rPr>
              <a:t>https://monitoring.eanet.asia/document/signin</a:t>
            </a:r>
          </a:p>
        </p:txBody>
      </p:sp>
      <p:sp>
        <p:nvSpPr>
          <p:cNvPr id="2" name="右中かっこ 1"/>
          <p:cNvSpPr/>
          <p:nvPr/>
        </p:nvSpPr>
        <p:spPr>
          <a:xfrm>
            <a:off x="5049838" y="3200400"/>
            <a:ext cx="360362" cy="1081088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20750" y="4941888"/>
            <a:ext cx="6840538" cy="12954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2536" name="テキスト ボックス 26"/>
          <p:cNvSpPr txBox="1">
            <a:spLocks noChangeArrowheads="1"/>
          </p:cNvSpPr>
          <p:nvPr/>
        </p:nvSpPr>
        <p:spPr bwMode="auto">
          <a:xfrm>
            <a:off x="8058150" y="5267325"/>
            <a:ext cx="1535113" cy="64611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/>
              <a:t>Note for data download</a:t>
            </a:r>
            <a:endParaRPr lang="ja-JP" altLang="en-US" sz="1800"/>
          </a:p>
        </p:txBody>
      </p:sp>
      <p:cxnSp>
        <p:nvCxnSpPr>
          <p:cNvPr id="9" name="直線矢印コネクタ 8"/>
          <p:cNvCxnSpPr>
            <a:endCxn id="8" idx="3"/>
          </p:cNvCxnSpPr>
          <p:nvPr/>
        </p:nvCxnSpPr>
        <p:spPr>
          <a:xfrm flipH="1">
            <a:off x="7761288" y="5589588"/>
            <a:ext cx="287337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920750" y="6308725"/>
            <a:ext cx="3384550" cy="2159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20750" y="6572250"/>
            <a:ext cx="3384550" cy="2159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4359275" y="6413500"/>
            <a:ext cx="287338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1" name="テキスト ボックス 26"/>
          <p:cNvSpPr txBox="1">
            <a:spLocks noChangeArrowheads="1"/>
          </p:cNvSpPr>
          <p:nvPr/>
        </p:nvSpPr>
        <p:spPr bwMode="auto">
          <a:xfrm>
            <a:off x="4694238" y="6305550"/>
            <a:ext cx="2767012" cy="2159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1400"/>
              <a:t>Description of monitoring data file </a:t>
            </a:r>
            <a:endParaRPr lang="ja-JP" altLang="en-US" sz="1400"/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4348163" y="6684963"/>
            <a:ext cx="287337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3" name="テキスト ボックス 26"/>
          <p:cNvSpPr txBox="1">
            <a:spLocks noChangeArrowheads="1"/>
          </p:cNvSpPr>
          <p:nvPr/>
        </p:nvSpPr>
        <p:spPr bwMode="auto">
          <a:xfrm>
            <a:off x="4683125" y="6577013"/>
            <a:ext cx="3941763" cy="214312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1400"/>
              <a:t>Historical record of EANET monitoring site name</a:t>
            </a:r>
            <a:endParaRPr lang="ja-JP" altLang="en-US" sz="1400"/>
          </a:p>
        </p:txBody>
      </p:sp>
      <p:sp>
        <p:nvSpPr>
          <p:cNvPr id="22544" name="テキスト ボックス 6"/>
          <p:cNvSpPr txBox="1">
            <a:spLocks noChangeArrowheads="1"/>
          </p:cNvSpPr>
          <p:nvPr/>
        </p:nvSpPr>
        <p:spPr bwMode="auto">
          <a:xfrm>
            <a:off x="5481638" y="3284538"/>
            <a:ext cx="3143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b="1">
                <a:solidFill>
                  <a:srgbClr val="FF0000"/>
                </a:solidFill>
              </a:rPr>
              <a:t>Input ID and PW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ja-JP" sz="1800" b="1">
                <a:solidFill>
                  <a:srgbClr val="FF0000"/>
                </a:solidFill>
              </a:rPr>
              <a:t>(Valid for one year, after that you must re-register.</a:t>
            </a:r>
            <a:r>
              <a:rPr lang="ja-JP" altLang="en-US" sz="1800" b="1">
                <a:solidFill>
                  <a:srgbClr val="FF0000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47688" y="44450"/>
            <a:ext cx="9085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800">
                <a:solidFill>
                  <a:srgbClr val="0000FF"/>
                </a:solidFill>
              </a:rPr>
              <a:t>Download page for EANET raw data archive</a:t>
            </a:r>
          </a:p>
        </p:txBody>
      </p:sp>
      <p:pic>
        <p:nvPicPr>
          <p:cNvPr id="24579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981075"/>
            <a:ext cx="3649663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800475"/>
            <a:ext cx="3394075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138" y="4024313"/>
            <a:ext cx="3041650" cy="26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4476750"/>
            <a:ext cx="309562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テキスト ボックス 10"/>
          <p:cNvSpPr txBox="1">
            <a:spLocks noChangeArrowheads="1"/>
          </p:cNvSpPr>
          <p:nvPr/>
        </p:nvSpPr>
        <p:spPr bwMode="auto">
          <a:xfrm>
            <a:off x="5384800" y="603250"/>
            <a:ext cx="4441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b="1">
                <a:solidFill>
                  <a:srgbClr val="FF0000"/>
                </a:solidFill>
              </a:rPr>
              <a:t>Choose pull down menu to download.</a:t>
            </a:r>
            <a:endParaRPr lang="ja-JP" altLang="en-US" sz="1800" b="1">
              <a:solidFill>
                <a:srgbClr val="FF0000"/>
              </a:solidFill>
            </a:endParaRPr>
          </a:p>
        </p:txBody>
      </p:sp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9417050" y="640556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8C640BF9-CC72-477E-858C-FAEE1FA3E56A}" type="slidenum">
              <a:rPr lang="en-US" altLang="ja-JP" sz="1600"/>
              <a:pPr algn="ct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600"/>
          </a:p>
        </p:txBody>
      </p:sp>
      <p:pic>
        <p:nvPicPr>
          <p:cNvPr id="24585" name="図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552450"/>
            <a:ext cx="4338637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6292850" y="1476375"/>
            <a:ext cx="668338" cy="2159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370638" y="4238625"/>
            <a:ext cx="454025" cy="2159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398838" y="4957763"/>
            <a:ext cx="330200" cy="2159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20663" y="5707063"/>
            <a:ext cx="411162" cy="2159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249863" y="5597316"/>
            <a:ext cx="567233" cy="2159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7" name="テキスト ボックス 15"/>
          <p:cNvSpPr txBox="1">
            <a:spLocks noChangeArrowheads="1"/>
          </p:cNvSpPr>
          <p:nvPr/>
        </p:nvSpPr>
        <p:spPr bwMode="auto">
          <a:xfrm>
            <a:off x="5000901" y="5945959"/>
            <a:ext cx="183896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b="1" dirty="0" smtClean="0">
                <a:solidFill>
                  <a:srgbClr val="00B050"/>
                </a:solidFill>
              </a:rPr>
              <a:t>Select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ja-JP" sz="1800" b="1" dirty="0" smtClean="0">
                <a:solidFill>
                  <a:srgbClr val="00B050"/>
                </a:solidFill>
              </a:rPr>
              <a:t>menu 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ja-JP" sz="1800" b="1" dirty="0" smtClean="0">
                <a:solidFill>
                  <a:srgbClr val="00B050"/>
                </a:solidFill>
              </a:rPr>
              <a:t>click download</a:t>
            </a:r>
            <a:endParaRPr lang="ja-JP" altLang="en-US" sz="1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9417050" y="640556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0671CF6E-41B4-47A4-8552-B0F347A1800E}" type="slidenum">
              <a:rPr lang="en-US" altLang="ja-JP" sz="1600"/>
              <a:pPr algn="ct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60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594125" y="115888"/>
            <a:ext cx="871353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800" dirty="0">
                <a:solidFill>
                  <a:srgbClr val="0000FF"/>
                </a:solidFill>
              </a:rPr>
              <a:t>Request </a:t>
            </a:r>
            <a:r>
              <a:rPr lang="en-US" altLang="ja-JP" sz="2800" dirty="0" smtClean="0">
                <a:solidFill>
                  <a:srgbClr val="0000FF"/>
                </a:solidFill>
              </a:rPr>
              <a:t>for acknowledgement of EANET </a:t>
            </a:r>
            <a:r>
              <a:rPr lang="en-US" altLang="ja-JP" sz="2800" dirty="0">
                <a:solidFill>
                  <a:srgbClr val="0000FF"/>
                </a:solidFill>
              </a:rPr>
              <a:t>data </a:t>
            </a:r>
            <a:r>
              <a:rPr lang="en-US" altLang="ja-JP" sz="2800" dirty="0" smtClean="0">
                <a:solidFill>
                  <a:srgbClr val="0000FF"/>
                </a:solidFill>
              </a:rPr>
              <a:t>source and </a:t>
            </a:r>
            <a:r>
              <a:rPr lang="en-US" altLang="ja-JP" sz="2800" dirty="0">
                <a:solidFill>
                  <a:srgbClr val="0000FF"/>
                </a:solidFill>
              </a:rPr>
              <a:t>sending reprints and/or </a:t>
            </a:r>
            <a:r>
              <a:rPr lang="en-US" altLang="ja-JP" sz="2800" dirty="0" smtClean="0">
                <a:solidFill>
                  <a:srgbClr val="0000FF"/>
                </a:solidFill>
              </a:rPr>
              <a:t>reports</a:t>
            </a:r>
            <a:endParaRPr lang="en-US" altLang="ja-JP" sz="2800" dirty="0">
              <a:solidFill>
                <a:srgbClr val="0000FF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8905" y="1260214"/>
            <a:ext cx="960819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2800" dirty="0" smtClean="0"/>
              <a:t>The </a:t>
            </a:r>
            <a:r>
              <a:rPr lang="en-US" altLang="ja-JP" sz="2800" dirty="0"/>
              <a:t>source should be properly acknowledged in any work done </a:t>
            </a:r>
            <a:r>
              <a:rPr lang="en-US" altLang="ja-JP" sz="2800" dirty="0" smtClean="0"/>
              <a:t>with EANET </a:t>
            </a:r>
            <a:r>
              <a:rPr lang="en-US" altLang="ja-JP" sz="2800" dirty="0"/>
              <a:t>data and information as follows: </a:t>
            </a:r>
            <a:endParaRPr lang="en-US" altLang="ja-JP" sz="2800" dirty="0" smtClean="0"/>
          </a:p>
          <a:p>
            <a:endParaRPr lang="en-US" altLang="ja-JP" sz="1000" dirty="0" smtClean="0"/>
          </a:p>
          <a:p>
            <a:pPr marL="265113"/>
            <a:r>
              <a:rPr lang="en-US" altLang="ja-JP" sz="2400" dirty="0" smtClean="0"/>
              <a:t>Network </a:t>
            </a:r>
            <a:r>
              <a:rPr lang="en-US" altLang="ja-JP" sz="2400" dirty="0"/>
              <a:t>Center for EANET, EANET Data on the Acid </a:t>
            </a:r>
            <a:r>
              <a:rPr lang="en-US" altLang="ja-JP" sz="2400" dirty="0" smtClean="0"/>
              <a:t>Deposition</a:t>
            </a:r>
          </a:p>
          <a:p>
            <a:pPr marL="265113"/>
            <a:r>
              <a:rPr lang="en-US" altLang="ja-JP" sz="2400" dirty="0" smtClean="0"/>
              <a:t>in </a:t>
            </a:r>
            <a:r>
              <a:rPr lang="en-US" altLang="ja-JP" sz="2400" dirty="0"/>
              <a:t>the East Asian Region, </a:t>
            </a:r>
          </a:p>
          <a:p>
            <a:pPr marL="265113"/>
            <a:r>
              <a:rPr lang="en-US" altLang="ja-JP" sz="2400" dirty="0"/>
              <a:t>https://monitoring.eanet.asia/document/public/index (Last accessed date, month and year</a:t>
            </a:r>
            <a:r>
              <a:rPr lang="en-US" altLang="ja-JP" sz="2400" dirty="0" smtClean="0"/>
              <a:t>)</a:t>
            </a:r>
          </a:p>
          <a:p>
            <a:pPr marL="265113"/>
            <a:endParaRPr lang="en-US" altLang="ja-JP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800" dirty="0"/>
              <a:t>Users are requested to do feedback with their research results in which EANET data are used (fully or partially) by sending the reprints </a:t>
            </a:r>
            <a:r>
              <a:rPr lang="en-US" altLang="ja-JP" sz="2800" dirty="0" smtClean="0"/>
              <a:t>and/or </a:t>
            </a:r>
            <a:r>
              <a:rPr lang="en-US" altLang="ja-JP" sz="2800" dirty="0"/>
              <a:t>detailed working reports to the </a:t>
            </a:r>
            <a:r>
              <a:rPr lang="en-US" altLang="ja-JP" sz="2800" dirty="0" smtClean="0"/>
              <a:t>Network Center.</a:t>
            </a:r>
            <a:endParaRPr lang="en-US" altLang="ja-JP" sz="2800" dirty="0"/>
          </a:p>
          <a:p>
            <a:pPr marL="265113"/>
            <a:r>
              <a:rPr lang="en-US" altLang="ja-JP" sz="2400" dirty="0" smtClean="0"/>
              <a:t> 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03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1386" y="2204864"/>
            <a:ext cx="8699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>
                <a:solidFill>
                  <a:srgbClr val="3333FF"/>
                </a:solidFill>
              </a:rPr>
              <a:t>Progress of the </a:t>
            </a:r>
            <a:r>
              <a:rPr lang="en-US" altLang="ja-JP" sz="3600" dirty="0" smtClean="0">
                <a:solidFill>
                  <a:srgbClr val="3333FF"/>
                </a:solidFill>
              </a:rPr>
              <a:t>cooperation between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 smtClean="0">
                <a:solidFill>
                  <a:srgbClr val="3333FF"/>
                </a:solidFill>
              </a:rPr>
              <a:t>EANET and WMO/GAW</a:t>
            </a:r>
            <a:endParaRPr lang="en-US" altLang="ja-JP" sz="3600" dirty="0">
              <a:solidFill>
                <a:srgbClr val="3333FF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472597" y="640556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F245DF4E-A21C-4D80-ABC4-9955EB0CF2F7}" type="slidenum">
              <a:rPr lang="en-US" altLang="ja-JP" sz="1600" smtClean="0"/>
              <a:t>2</a:t>
            </a:fld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4939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>
          <a:xfrm>
            <a:off x="469900" y="204788"/>
            <a:ext cx="8969375" cy="762000"/>
          </a:xfrm>
        </p:spPr>
        <p:txBody>
          <a:bodyPr/>
          <a:lstStyle/>
          <a:p>
            <a:pPr eaLnBrk="1" hangingPunct="1"/>
            <a:r>
              <a:rPr lang="en-US" altLang="ja-JP" sz="3200" smtClean="0">
                <a:solidFill>
                  <a:srgbClr val="0000FF"/>
                </a:solidFill>
              </a:rPr>
              <a:t>Relationship between EANET and WMO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619125" y="1052513"/>
            <a:ext cx="86550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1003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411288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819275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227263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6844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31416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5988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40560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500" dirty="0"/>
              <a:t>EANET has been closely related with WMO for a long time.</a:t>
            </a:r>
          </a:p>
          <a:p>
            <a:pPr marL="360363" indent="-360363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ja-JP" sz="2500" dirty="0" smtClean="0"/>
              <a:t>WMO </a:t>
            </a:r>
            <a:r>
              <a:rPr lang="en-US" altLang="ja-JP" sz="2500" dirty="0"/>
              <a:t>officer participated in EANET meetings as an observer and workshops organized by the EANET Network Center and Secretariat.</a:t>
            </a:r>
          </a:p>
          <a:p>
            <a:pPr marL="360363" indent="-360363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ja-JP" sz="2500" dirty="0" smtClean="0"/>
              <a:t>Some </a:t>
            </a:r>
            <a:r>
              <a:rPr lang="en-US" altLang="ja-JP" sz="2500" dirty="0"/>
              <a:t>experts involved in EANET activities have contributed to WMO/GAW as a member of SAGs for Precipitation Chemistry and Reactive Gases.</a:t>
            </a:r>
          </a:p>
          <a:p>
            <a:pPr marL="360363" indent="-360363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ja-JP" sz="2500" dirty="0" smtClean="0"/>
              <a:t>WMO/GAW </a:t>
            </a:r>
            <a:r>
              <a:rPr lang="en-US" altLang="ja-JP" sz="2500" dirty="0"/>
              <a:t>acknowledged cooperative partner networks of precipitation chemistry measurement including EANET.</a:t>
            </a:r>
          </a:p>
          <a:p>
            <a:pPr marL="360363" indent="-360363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ja-JP" sz="2500" dirty="0" smtClean="0"/>
              <a:t>The Network Center (NC) </a:t>
            </a:r>
            <a:r>
              <a:rPr lang="en-US" altLang="ja-JP" sz="2500" dirty="0"/>
              <a:t>and some laboratories in EANET member countries are participating laboratory inter-comparisons of wet deposition samples.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472597" y="640556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0A95EAD5-1681-448B-A084-1AAF3D118618}" type="slidenum">
              <a:rPr lang="en-US" altLang="ja-JP" sz="1600" smtClean="0"/>
              <a:t>3</a:t>
            </a:fld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5767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447675" y="69850"/>
            <a:ext cx="89693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dirty="0" smtClean="0">
                <a:solidFill>
                  <a:srgbClr val="0000FF"/>
                </a:solidFill>
              </a:rPr>
              <a:t>Timeline </a:t>
            </a:r>
            <a:r>
              <a:rPr lang="en-US" altLang="ja-JP" dirty="0">
                <a:solidFill>
                  <a:srgbClr val="0000FF"/>
                </a:solidFill>
              </a:rPr>
              <a:t>until signing </a:t>
            </a:r>
            <a:r>
              <a:rPr lang="en-US" altLang="ja-JP" dirty="0" err="1" smtClean="0">
                <a:solidFill>
                  <a:srgbClr val="0000FF"/>
                </a:solidFill>
              </a:rPr>
              <a:t>LoA</a:t>
            </a:r>
            <a:r>
              <a:rPr lang="en-US" altLang="ja-JP" dirty="0" smtClean="0">
                <a:solidFill>
                  <a:srgbClr val="0000FF"/>
                </a:solidFill>
              </a:rPr>
              <a:t> </a:t>
            </a:r>
            <a:endParaRPr lang="en-US" altLang="ja-JP" dirty="0">
              <a:solidFill>
                <a:srgbClr val="0000FF"/>
              </a:solidFill>
            </a:endParaRPr>
          </a:p>
        </p:txBody>
      </p:sp>
      <p:graphicFrame>
        <p:nvGraphicFramePr>
          <p:cNvPr id="44070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623835"/>
              </p:ext>
            </p:extLst>
          </p:nvPr>
        </p:nvGraphicFramePr>
        <p:xfrm>
          <a:off x="273050" y="658813"/>
          <a:ext cx="9361488" cy="5745200"/>
        </p:xfrm>
        <a:graphic>
          <a:graphicData uri="http://schemas.openxmlformats.org/drawingml/2006/table">
            <a:tbl>
              <a:tblPr/>
              <a:tblGrid>
                <a:gridCol w="3055938">
                  <a:extLst>
                    <a:ext uri="{9D8B030D-6E8A-4147-A177-3AD203B41FA5}">
                      <a16:colId xmlns:a16="http://schemas.microsoft.com/office/drawing/2014/main" val="346483968"/>
                    </a:ext>
                  </a:extLst>
                </a:gridCol>
                <a:gridCol w="6305550">
                  <a:extLst>
                    <a:ext uri="{9D8B030D-6E8A-4147-A177-3AD203B41FA5}">
                      <a16:colId xmlns:a16="http://schemas.microsoft.com/office/drawing/2014/main" val="2786123947"/>
                    </a:ext>
                  </a:extLst>
                </a:gridCol>
              </a:tblGrid>
              <a:tr h="13489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1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November, </a:t>
                      </a:r>
                      <a:r>
                        <a:rPr kumimoji="1" lang="en-US" altLang="ja-JP" sz="21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2017</a:t>
                      </a:r>
                      <a:endParaRPr kumimoji="1" lang="ja-JP" altLang="en-US" sz="21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明朝" panose="02020609040205080304" pitchFamily="17" charset="-128"/>
                        <a:cs typeface="Angsana New" pitchFamily="18" charset="-34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T</a:t>
                      </a:r>
                      <a:r>
                        <a:rPr kumimoji="1" lang="en-US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he revised draft of the </a:t>
                      </a:r>
                      <a:r>
                        <a:rPr kumimoji="1" lang="en-US" alt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LoA</a:t>
                      </a:r>
                      <a:r>
                        <a:rPr kumimoji="1" lang="en-US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 according to comments received by 19</a:t>
                      </a:r>
                      <a:r>
                        <a:rPr kumimoji="1" lang="en-US" altLang="en-US" sz="21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th</a:t>
                      </a:r>
                      <a:r>
                        <a:rPr kumimoji="1" lang="en-US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 Intergovernmental Meeting of EANET (IG19) </a:t>
                      </a:r>
                      <a:r>
                        <a:rPr kumimoji="1" lang="en-US" altLang="ja-JP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was </a:t>
                      </a:r>
                      <a:r>
                        <a:rPr kumimoji="1" lang="en-US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circulated to the National Focal Points.</a:t>
                      </a:r>
                      <a:endParaRPr kumimoji="1" lang="ja-JP" alt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明朝" panose="02020609040205080304" pitchFamily="17" charset="-128"/>
                        <a:cs typeface="Angsana New" pitchFamily="18" charset="-34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375508"/>
                  </a:ext>
                </a:extLst>
              </a:tr>
              <a:tr h="15436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1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January, </a:t>
                      </a:r>
                      <a:r>
                        <a:rPr kumimoji="1" lang="en-US" altLang="ja-JP" sz="21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2018</a:t>
                      </a:r>
                      <a:endParaRPr kumimoji="1" lang="ja-JP" altLang="en-US" sz="21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明朝" panose="02020609040205080304" pitchFamily="17" charset="-128"/>
                        <a:cs typeface="Angsana New" pitchFamily="18" charset="-34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Secretariat compile</a:t>
                      </a:r>
                      <a:r>
                        <a:rPr kumimoji="1" lang="en-US" altLang="ja-JP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d</a:t>
                      </a:r>
                      <a:r>
                        <a:rPr kumimoji="1" lang="en-US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 the comments and suggestions from participating countries. Clean draft (with comments provided as attachment) w</a:t>
                      </a:r>
                      <a:r>
                        <a:rPr kumimoji="1" lang="en-US" altLang="ja-JP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as</a:t>
                      </a:r>
                      <a:r>
                        <a:rPr kumimoji="1" lang="en-US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 circulated to participating countries</a:t>
                      </a:r>
                      <a:r>
                        <a:rPr kumimoji="1" lang="en-US" altLang="ja-JP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.</a:t>
                      </a:r>
                      <a:endParaRPr kumimoji="1" lang="ja-JP" alt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明朝" panose="02020609040205080304" pitchFamily="17" charset="-128"/>
                        <a:cs typeface="Angsana New" pitchFamily="18" charset="-34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977576"/>
                  </a:ext>
                </a:extLst>
              </a:tr>
              <a:tr h="8232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1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February, </a:t>
                      </a:r>
                      <a:r>
                        <a:rPr kumimoji="1" lang="en-US" altLang="ja-JP" sz="21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2018</a:t>
                      </a:r>
                      <a:endParaRPr kumimoji="1" lang="ja-JP" altLang="en-US" sz="21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明朝" panose="02020609040205080304" pitchFamily="17" charset="-128"/>
                        <a:cs typeface="Angsana New" pitchFamily="18" charset="-34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NC consulted with WMO for comments on the draft LoA.</a:t>
                      </a:r>
                      <a:endParaRPr kumimoji="1" lang="ja-JP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明朝" panose="02020609040205080304" pitchFamily="17" charset="-128"/>
                        <a:cs typeface="Angsana New" pitchFamily="18" charset="-34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396781"/>
                  </a:ext>
                </a:extLst>
              </a:tr>
              <a:tr h="11834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1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April, 2018</a:t>
                      </a:r>
                      <a:endParaRPr kumimoji="1" lang="ja-JP" altLang="en-US" sz="21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明朝" panose="02020609040205080304" pitchFamily="17" charset="-128"/>
                        <a:cs typeface="Angsana New" pitchFamily="18" charset="-34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50" charset="-128"/>
                        </a:rPr>
                        <a:t>There was no more comments from the participating countries and no content changes on the draft LoA.</a:t>
                      </a:r>
                      <a:endParaRPr kumimoji="1" lang="ja-JP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50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012966"/>
                  </a:ext>
                </a:extLst>
              </a:tr>
              <a:tr h="8232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1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August, 2018</a:t>
                      </a:r>
                      <a:endParaRPr kumimoji="1" lang="ja-JP" altLang="en-US" sz="21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明朝" panose="02020609040205080304" pitchFamily="17" charset="-128"/>
                        <a:cs typeface="Angsana New" pitchFamily="18" charset="-34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LoA</a:t>
                      </a:r>
                      <a:r>
                        <a:rPr kumimoji="1" lang="en-US" altLang="ja-JP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明朝" panose="02020609040205080304" pitchFamily="17" charset="-128"/>
                          <a:cs typeface="Angsana New" pitchFamily="18" charset="-34"/>
                        </a:rPr>
                        <a:t> was signed by the Chairperson of IG19 and the Deputy Secretary General of WMO.</a:t>
                      </a:r>
                      <a:endParaRPr kumimoji="1" lang="ja-JP" alt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明朝" panose="02020609040205080304" pitchFamily="17" charset="-128"/>
                        <a:cs typeface="Angsana New" pitchFamily="18" charset="-34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699493"/>
                  </a:ext>
                </a:extLst>
              </a:tr>
            </a:tbl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472597" y="640556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FF28D111-0E51-48F5-B3C1-A0D7E3A26E27}" type="slidenum">
              <a:rPr lang="en-US" altLang="ja-JP" sz="1600" smtClean="0"/>
              <a:t>4</a:t>
            </a:fld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78320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447675" y="115888"/>
            <a:ext cx="89693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dirty="0">
                <a:solidFill>
                  <a:srgbClr val="0000FF"/>
                </a:solidFill>
              </a:rPr>
              <a:t>List of items for </a:t>
            </a:r>
            <a:r>
              <a:rPr lang="en-US" altLang="ja-JP" dirty="0" smtClean="0">
                <a:solidFill>
                  <a:srgbClr val="0000FF"/>
                </a:solidFill>
              </a:rPr>
              <a:t>cooperation</a:t>
            </a:r>
            <a:r>
              <a:rPr lang="ja-JP" altLang="en-US" dirty="0">
                <a:solidFill>
                  <a:srgbClr val="0000FF"/>
                </a:solidFill>
              </a:rPr>
              <a:t> </a:t>
            </a:r>
            <a:r>
              <a:rPr lang="en-US" altLang="ja-JP" dirty="0" smtClean="0">
                <a:solidFill>
                  <a:srgbClr val="0000FF"/>
                </a:solidFill>
              </a:rPr>
              <a:t>(described in </a:t>
            </a:r>
            <a:r>
              <a:rPr lang="en-US" altLang="ja-JP" dirty="0" err="1" smtClean="0">
                <a:solidFill>
                  <a:srgbClr val="0000FF"/>
                </a:solidFill>
              </a:rPr>
              <a:t>LoA</a:t>
            </a:r>
            <a:r>
              <a:rPr lang="en-US" altLang="ja-JP" dirty="0" smtClean="0">
                <a:solidFill>
                  <a:srgbClr val="0000FF"/>
                </a:solidFill>
              </a:rPr>
              <a:t>)</a:t>
            </a:r>
            <a:endParaRPr lang="en-US" altLang="ja-JP" dirty="0">
              <a:solidFill>
                <a:srgbClr val="0000FF"/>
              </a:solidFill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200025" y="879475"/>
            <a:ext cx="9607550" cy="564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>
                <a:ea typeface="ＭＳ 明朝" panose="02020609040205080304" pitchFamily="17" charset="-128"/>
              </a:rPr>
              <a:t>[Atmospheric composition]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>
                <a:ea typeface="ＭＳ 明朝" panose="02020609040205080304" pitchFamily="17" charset="-128"/>
              </a:rPr>
              <a:t>SO</a:t>
            </a:r>
            <a:r>
              <a:rPr lang="en-US" altLang="ja-JP" sz="2800" baseline="-25000">
                <a:ea typeface="ＭＳ 明朝" panose="02020609040205080304" pitchFamily="17" charset="-128"/>
              </a:rPr>
              <a:t>2</a:t>
            </a:r>
            <a:r>
              <a:rPr lang="en-US" altLang="ja-JP" sz="2800">
                <a:ea typeface="ＭＳ 明朝" panose="02020609040205080304" pitchFamily="17" charset="-128"/>
              </a:rPr>
              <a:t>, O</a:t>
            </a:r>
            <a:r>
              <a:rPr lang="en-US" altLang="ja-JP" sz="2800" baseline="-25000">
                <a:ea typeface="ＭＳ 明朝" panose="02020609040205080304" pitchFamily="17" charset="-128"/>
              </a:rPr>
              <a:t>3</a:t>
            </a:r>
            <a:r>
              <a:rPr lang="en-US" altLang="ja-JP" sz="2800">
                <a:ea typeface="ＭＳ 明朝" panose="02020609040205080304" pitchFamily="17" charset="-128"/>
              </a:rPr>
              <a:t>, NO, NO</a:t>
            </a:r>
            <a:r>
              <a:rPr lang="en-US" altLang="ja-JP" sz="2800" baseline="-25000">
                <a:ea typeface="ＭＳ 明朝" panose="02020609040205080304" pitchFamily="17" charset="-128"/>
              </a:rPr>
              <a:t>2</a:t>
            </a:r>
            <a:r>
              <a:rPr lang="en-US" altLang="ja-JP" sz="2800">
                <a:ea typeface="ＭＳ 明朝" panose="02020609040205080304" pitchFamily="17" charset="-128"/>
              </a:rPr>
              <a:t>, HNO</a:t>
            </a:r>
            <a:r>
              <a:rPr lang="en-US" altLang="ja-JP" sz="2800" baseline="-25000">
                <a:ea typeface="ＭＳ 明朝" panose="02020609040205080304" pitchFamily="17" charset="-128"/>
              </a:rPr>
              <a:t>3</a:t>
            </a:r>
            <a:r>
              <a:rPr lang="en-US" altLang="ja-JP" sz="2800">
                <a:ea typeface="ＭＳ 明朝" panose="02020609040205080304" pitchFamily="17" charset="-128"/>
              </a:rPr>
              <a:t>, HCl, NH</a:t>
            </a:r>
            <a:r>
              <a:rPr lang="en-US" altLang="ja-JP" sz="2800" baseline="-25000">
                <a:ea typeface="ＭＳ 明朝" panose="02020609040205080304" pitchFamily="17" charset="-128"/>
              </a:rPr>
              <a:t>3</a:t>
            </a:r>
            <a:r>
              <a:rPr lang="en-US" altLang="ja-JP" sz="2800">
                <a:ea typeface="ＭＳ 明朝" panose="02020609040205080304" pitchFamily="17" charset="-128"/>
              </a:rPr>
              <a:t>, PM</a:t>
            </a:r>
            <a:r>
              <a:rPr lang="en-US" altLang="ja-JP" sz="2800" baseline="-25000">
                <a:ea typeface="ＭＳ 明朝" panose="02020609040205080304" pitchFamily="17" charset="-128"/>
              </a:rPr>
              <a:t>10</a:t>
            </a:r>
            <a:r>
              <a:rPr lang="en-US" altLang="ja-JP" sz="2800">
                <a:ea typeface="ＭＳ 明朝" panose="02020609040205080304" pitchFamily="17" charset="-128"/>
              </a:rPr>
              <a:t>, PM</a:t>
            </a:r>
            <a:r>
              <a:rPr lang="en-US" altLang="ja-JP" sz="2800" baseline="-25000">
                <a:ea typeface="ＭＳ 明朝" panose="02020609040205080304" pitchFamily="17" charset="-128"/>
              </a:rPr>
              <a:t>2.5</a:t>
            </a:r>
            <a:r>
              <a:rPr lang="en-US" altLang="ja-JP" sz="2800">
                <a:ea typeface="ＭＳ 明朝" panose="02020609040205080304" pitchFamily="17" charset="-128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>
                <a:ea typeface="ＭＳ 明朝" panose="02020609040205080304" pitchFamily="17" charset="-128"/>
              </a:rPr>
              <a:t>Components in TSP (SO</a:t>
            </a:r>
            <a:r>
              <a:rPr lang="en-US" altLang="ja-JP" sz="2800" baseline="-25000">
                <a:ea typeface="ＭＳ 明朝" panose="02020609040205080304" pitchFamily="17" charset="-128"/>
              </a:rPr>
              <a:t>4</a:t>
            </a:r>
            <a:r>
              <a:rPr lang="en-US" altLang="ja-JP" sz="2800" baseline="30000">
                <a:ea typeface="ＭＳ 明朝" panose="02020609040205080304" pitchFamily="17" charset="-128"/>
              </a:rPr>
              <a:t>2-</a:t>
            </a:r>
            <a:r>
              <a:rPr lang="en-US" altLang="ja-JP" sz="2800">
                <a:ea typeface="ＭＳ 明朝" panose="02020609040205080304" pitchFamily="17" charset="-128"/>
              </a:rPr>
              <a:t>, NO</a:t>
            </a:r>
            <a:r>
              <a:rPr lang="en-US" altLang="ja-JP" sz="2800" baseline="-25000">
                <a:ea typeface="ＭＳ 明朝" panose="02020609040205080304" pitchFamily="17" charset="-128"/>
              </a:rPr>
              <a:t>3</a:t>
            </a:r>
            <a:r>
              <a:rPr lang="en-US" altLang="ja-JP" sz="2800" baseline="30000">
                <a:ea typeface="ＭＳ 明朝" panose="02020609040205080304" pitchFamily="17" charset="-128"/>
              </a:rPr>
              <a:t>-</a:t>
            </a:r>
            <a:r>
              <a:rPr lang="en-US" altLang="ja-JP" sz="2800">
                <a:ea typeface="ＭＳ 明朝" panose="02020609040205080304" pitchFamily="17" charset="-128"/>
              </a:rPr>
              <a:t>, Cl</a:t>
            </a:r>
            <a:r>
              <a:rPr lang="en-US" altLang="ja-JP" sz="2800" baseline="30000">
                <a:ea typeface="ＭＳ 明朝" panose="02020609040205080304" pitchFamily="17" charset="-128"/>
              </a:rPr>
              <a:t>-</a:t>
            </a:r>
            <a:r>
              <a:rPr lang="en-US" altLang="ja-JP" sz="2800">
                <a:ea typeface="ＭＳ 明朝" panose="02020609040205080304" pitchFamily="17" charset="-128"/>
              </a:rPr>
              <a:t>, NH</a:t>
            </a:r>
            <a:r>
              <a:rPr lang="en-US" altLang="ja-JP" sz="2800" baseline="-25000">
                <a:ea typeface="ＭＳ 明朝" panose="02020609040205080304" pitchFamily="17" charset="-128"/>
              </a:rPr>
              <a:t>4</a:t>
            </a:r>
            <a:r>
              <a:rPr lang="en-US" altLang="ja-JP" sz="2800" baseline="30000">
                <a:ea typeface="ＭＳ 明朝" panose="02020609040205080304" pitchFamily="17" charset="-128"/>
              </a:rPr>
              <a:t>+</a:t>
            </a:r>
            <a:r>
              <a:rPr lang="en-US" altLang="ja-JP" sz="2800">
                <a:ea typeface="ＭＳ 明朝" panose="02020609040205080304" pitchFamily="17" charset="-128"/>
              </a:rPr>
              <a:t>, Na</a:t>
            </a:r>
            <a:r>
              <a:rPr lang="en-US" altLang="ja-JP" sz="2800" baseline="30000">
                <a:ea typeface="ＭＳ 明朝" panose="02020609040205080304" pitchFamily="17" charset="-128"/>
              </a:rPr>
              <a:t>+</a:t>
            </a:r>
            <a:r>
              <a:rPr lang="en-US" altLang="ja-JP" sz="2800">
                <a:ea typeface="ＭＳ 明朝" panose="02020609040205080304" pitchFamily="17" charset="-128"/>
              </a:rPr>
              <a:t>, Mg</a:t>
            </a:r>
            <a:r>
              <a:rPr lang="en-US" altLang="ja-JP" sz="2800" baseline="30000">
                <a:ea typeface="ＭＳ 明朝" panose="02020609040205080304" pitchFamily="17" charset="-128"/>
              </a:rPr>
              <a:t>2+</a:t>
            </a:r>
            <a:r>
              <a:rPr lang="en-US" altLang="ja-JP" sz="2800">
                <a:ea typeface="ＭＳ 明朝" panose="02020609040205080304" pitchFamily="17" charset="-128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>
                <a:ea typeface="ＭＳ 明朝" panose="02020609040205080304" pitchFamily="17" charset="-128"/>
              </a:rPr>
              <a:t>K</a:t>
            </a:r>
            <a:r>
              <a:rPr lang="en-US" altLang="ja-JP" sz="2800" baseline="30000">
                <a:ea typeface="ＭＳ 明朝" panose="02020609040205080304" pitchFamily="17" charset="-128"/>
              </a:rPr>
              <a:t>+</a:t>
            </a:r>
            <a:r>
              <a:rPr lang="en-US" altLang="ja-JP" sz="2800">
                <a:ea typeface="ＭＳ 明朝" panose="02020609040205080304" pitchFamily="17" charset="-128"/>
              </a:rPr>
              <a:t> and Ca</a:t>
            </a:r>
            <a:r>
              <a:rPr lang="en-US" altLang="ja-JP" sz="2800" baseline="30000">
                <a:ea typeface="ＭＳ 明朝" panose="02020609040205080304" pitchFamily="17" charset="-128"/>
              </a:rPr>
              <a:t>2+</a:t>
            </a:r>
            <a:r>
              <a:rPr lang="en-US" altLang="ja-JP" sz="2800">
                <a:ea typeface="ＭＳ 明朝" panose="02020609040205080304" pitchFamily="17" charset="-128"/>
              </a:rPr>
              <a:t>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400">
              <a:ea typeface="ＭＳ 明朝" panose="02020609040205080304" pitchFamily="17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>
                <a:ea typeface="ＭＳ 明朝" panose="02020609040205080304" pitchFamily="17" charset="-128"/>
              </a:rPr>
              <a:t>[Precipitation chemistry]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>
                <a:ea typeface="ＭＳ 明朝" panose="02020609040205080304" pitchFamily="17" charset="-128"/>
              </a:rPr>
              <a:t>Precipitation amount, pH, conductivity, and concentrations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>
                <a:ea typeface="ＭＳ 明朝" panose="02020609040205080304" pitchFamily="17" charset="-128"/>
              </a:rPr>
              <a:t>of SO</a:t>
            </a:r>
            <a:r>
              <a:rPr lang="en-US" altLang="ja-JP" sz="2800" baseline="-25000">
                <a:ea typeface="ＭＳ 明朝" panose="02020609040205080304" pitchFamily="17" charset="-128"/>
              </a:rPr>
              <a:t>4</a:t>
            </a:r>
            <a:r>
              <a:rPr lang="en-US" altLang="ja-JP" sz="2800" baseline="30000">
                <a:ea typeface="ＭＳ 明朝" panose="02020609040205080304" pitchFamily="17" charset="-128"/>
              </a:rPr>
              <a:t>2-</a:t>
            </a:r>
            <a:r>
              <a:rPr lang="en-US" altLang="ja-JP" sz="2800">
                <a:ea typeface="ＭＳ 明朝" panose="02020609040205080304" pitchFamily="17" charset="-128"/>
              </a:rPr>
              <a:t>, NO</a:t>
            </a:r>
            <a:r>
              <a:rPr lang="en-US" altLang="ja-JP" sz="2800" baseline="-25000">
                <a:ea typeface="ＭＳ 明朝" panose="02020609040205080304" pitchFamily="17" charset="-128"/>
              </a:rPr>
              <a:t>3</a:t>
            </a:r>
            <a:r>
              <a:rPr lang="en-US" altLang="ja-JP" sz="2800" baseline="30000">
                <a:ea typeface="ＭＳ 明朝" panose="02020609040205080304" pitchFamily="17" charset="-128"/>
              </a:rPr>
              <a:t>-</a:t>
            </a:r>
            <a:r>
              <a:rPr lang="en-US" altLang="ja-JP" sz="2800">
                <a:ea typeface="ＭＳ 明朝" panose="02020609040205080304" pitchFamily="17" charset="-128"/>
              </a:rPr>
              <a:t>, Cl</a:t>
            </a:r>
            <a:r>
              <a:rPr lang="en-US" altLang="ja-JP" sz="2800" baseline="30000">
                <a:ea typeface="ＭＳ 明朝" panose="02020609040205080304" pitchFamily="17" charset="-128"/>
              </a:rPr>
              <a:t>-</a:t>
            </a:r>
            <a:r>
              <a:rPr lang="en-US" altLang="ja-JP" sz="2800">
                <a:ea typeface="ＭＳ 明朝" panose="02020609040205080304" pitchFamily="17" charset="-128"/>
              </a:rPr>
              <a:t>, NH</a:t>
            </a:r>
            <a:r>
              <a:rPr lang="en-US" altLang="ja-JP" sz="2800" baseline="-25000">
                <a:ea typeface="ＭＳ 明朝" panose="02020609040205080304" pitchFamily="17" charset="-128"/>
              </a:rPr>
              <a:t>4</a:t>
            </a:r>
            <a:r>
              <a:rPr lang="en-US" altLang="ja-JP" sz="2800" baseline="30000">
                <a:ea typeface="ＭＳ 明朝" panose="02020609040205080304" pitchFamily="17" charset="-128"/>
              </a:rPr>
              <a:t>+</a:t>
            </a:r>
            <a:r>
              <a:rPr lang="en-US" altLang="ja-JP" sz="2800">
                <a:ea typeface="ＭＳ 明朝" panose="02020609040205080304" pitchFamily="17" charset="-128"/>
              </a:rPr>
              <a:t>, Na</a:t>
            </a:r>
            <a:r>
              <a:rPr lang="en-US" altLang="ja-JP" sz="2800" baseline="30000">
                <a:ea typeface="ＭＳ 明朝" panose="02020609040205080304" pitchFamily="17" charset="-128"/>
              </a:rPr>
              <a:t>+</a:t>
            </a:r>
            <a:r>
              <a:rPr lang="en-US" altLang="ja-JP" sz="2800">
                <a:ea typeface="ＭＳ 明朝" panose="02020609040205080304" pitchFamily="17" charset="-128"/>
              </a:rPr>
              <a:t>, Mg</a:t>
            </a:r>
            <a:r>
              <a:rPr lang="en-US" altLang="ja-JP" sz="2800" baseline="30000">
                <a:ea typeface="ＭＳ 明朝" panose="02020609040205080304" pitchFamily="17" charset="-128"/>
              </a:rPr>
              <a:t>2+</a:t>
            </a:r>
            <a:r>
              <a:rPr lang="en-US" altLang="ja-JP" sz="2800">
                <a:ea typeface="ＭＳ 明朝" panose="02020609040205080304" pitchFamily="17" charset="-128"/>
              </a:rPr>
              <a:t>, K</a:t>
            </a:r>
            <a:r>
              <a:rPr lang="en-US" altLang="ja-JP" sz="2800" baseline="30000">
                <a:ea typeface="ＭＳ 明朝" panose="02020609040205080304" pitchFamily="17" charset="-128"/>
              </a:rPr>
              <a:t>+</a:t>
            </a:r>
            <a:r>
              <a:rPr lang="en-US" altLang="ja-JP" sz="2800">
                <a:ea typeface="ＭＳ 明朝" panose="02020609040205080304" pitchFamily="17" charset="-128"/>
              </a:rPr>
              <a:t> and Ca</a:t>
            </a:r>
            <a:r>
              <a:rPr lang="en-US" altLang="ja-JP" sz="2800" baseline="30000">
                <a:ea typeface="ＭＳ 明朝" panose="02020609040205080304" pitchFamily="17" charset="-128"/>
              </a:rPr>
              <a:t>2+</a:t>
            </a:r>
            <a:r>
              <a:rPr lang="en-US" altLang="ja-JP" sz="2800">
                <a:ea typeface="ＭＳ 明朝" panose="02020609040205080304" pitchFamily="17" charset="-128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400">
              <a:ea typeface="ＭＳ 明朝" panose="02020609040205080304" pitchFamily="17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>
                <a:ea typeface="ＭＳ 明朝" panose="02020609040205080304" pitchFamily="17" charset="-128"/>
              </a:rPr>
              <a:t>[Meta data]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>
                <a:ea typeface="ＭＳ 明朝" panose="02020609040205080304" pitchFamily="17" charset="-128"/>
              </a:rPr>
              <a:t>Site location (Latitude, Longitude, Height), Characteristics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>
                <a:ea typeface="ＭＳ 明朝" panose="02020609040205080304" pitchFamily="17" charset="-128"/>
              </a:rPr>
              <a:t>of sites (Remote, Rural, Urban), Monitoring items, Sampling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>
                <a:ea typeface="ＭＳ 明朝" panose="02020609040205080304" pitchFamily="17" charset="-128"/>
              </a:rPr>
              <a:t>interval of each items, Monitoring duration, Monitoring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>
                <a:ea typeface="ＭＳ 明朝" panose="02020609040205080304" pitchFamily="17" charset="-128"/>
              </a:rPr>
              <a:t>Instruments.</a:t>
            </a:r>
            <a:endParaRPr lang="ja-JP" altLang="en-US" sz="2800">
              <a:ea typeface="ＭＳ 明朝" panose="02020609040205080304" pitchFamily="17" charset="-128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472597" y="640556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16FDFBB3-ACBE-491C-844B-CBD27A397A9D}" type="slidenum">
              <a:rPr lang="en-US" altLang="ja-JP" sz="1600" smtClean="0"/>
              <a:t>5</a:t>
            </a:fld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53386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945097" y="44624"/>
            <a:ext cx="804889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600" dirty="0">
                <a:solidFill>
                  <a:srgbClr val="0000FF"/>
                </a:solidFill>
              </a:rPr>
              <a:t>Activities of EANET within the framework </a:t>
            </a:r>
            <a:r>
              <a:rPr lang="en-US" altLang="ja-JP" sz="2600" dirty="0" smtClean="0">
                <a:solidFill>
                  <a:srgbClr val="0000FF"/>
                </a:solidFill>
              </a:rPr>
              <a:t>cooperation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600" dirty="0" smtClean="0">
                <a:solidFill>
                  <a:srgbClr val="0000FF"/>
                </a:solidFill>
              </a:rPr>
              <a:t>(</a:t>
            </a:r>
            <a:r>
              <a:rPr lang="en-US" altLang="ja-JP" sz="2600" dirty="0">
                <a:solidFill>
                  <a:srgbClr val="0000FF"/>
                </a:solidFill>
              </a:rPr>
              <a:t>described in </a:t>
            </a:r>
            <a:r>
              <a:rPr lang="en-US" altLang="ja-JP" sz="2600" dirty="0" err="1">
                <a:solidFill>
                  <a:srgbClr val="0000FF"/>
                </a:solidFill>
              </a:rPr>
              <a:t>LoA</a:t>
            </a:r>
            <a:r>
              <a:rPr lang="en-US" altLang="ja-JP" sz="2600" dirty="0" smtClean="0">
                <a:solidFill>
                  <a:srgbClr val="0000FF"/>
                </a:solidFill>
              </a:rPr>
              <a:t>)</a:t>
            </a:r>
            <a:endParaRPr lang="en-US" altLang="ja-JP" sz="2600" dirty="0">
              <a:solidFill>
                <a:srgbClr val="0000FF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84163" y="1052736"/>
            <a:ext cx="9348787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1339850" indent="-5334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976438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2536825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3097213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3554413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4011613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4468813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4926013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AutoNum type="alphaLcPeriod"/>
            </a:pPr>
            <a:r>
              <a:rPr lang="en-US" altLang="ja-JP" sz="2400" dirty="0">
                <a:ea typeface="ＭＳ 明朝" panose="02020609040205080304" pitchFamily="17" charset="-128"/>
              </a:rPr>
              <a:t>Assign to the stations of the EANET the status of "GAW Contributing Station" in appropriate GAW/WMO databases, web pages, and other publications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AutoNum type="alphaLcPeriod"/>
            </a:pPr>
            <a:r>
              <a:rPr lang="en-US" altLang="ja-JP" sz="2400" dirty="0">
                <a:ea typeface="ＭＳ 明朝" panose="02020609040205080304" pitchFamily="17" charset="-128"/>
              </a:rPr>
              <a:t>Provide information for all stations in EANET for WMO/GAW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AutoNum type="alphaLcPeriod"/>
            </a:pPr>
            <a:r>
              <a:rPr lang="en-US" altLang="ja-JP" sz="2400" dirty="0">
                <a:ea typeface="ＭＳ 明朝" panose="02020609040205080304" pitchFamily="17" charset="-128"/>
              </a:rPr>
              <a:t>Provide the GAW Station Information System (GAWSIS) with a list of sites from the relevant networks and relevant metadata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AutoNum type="alphaLcPeriod"/>
            </a:pPr>
            <a:r>
              <a:rPr lang="en-US" altLang="ja-JP" sz="2400" dirty="0">
                <a:ea typeface="ＭＳ 明朝" panose="02020609040205080304" pitchFamily="17" charset="-128"/>
              </a:rPr>
              <a:t>Maintain current metadata descriptions on the EANET website that may be used in GAWSIS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AutoNum type="alphaLcPeriod"/>
            </a:pPr>
            <a:r>
              <a:rPr lang="en-US" altLang="ja-JP" sz="2400" dirty="0">
                <a:ea typeface="ＭＳ 明朝" panose="02020609040205080304" pitchFamily="17" charset="-128"/>
              </a:rPr>
              <a:t>Establish a link from the EANET website to the homepage of the WMO/GAW World Data Centre for Reactive Gases and Precipitation Chemistry as well as to GAWSIS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AutoNum type="alphaLcPeriod"/>
            </a:pPr>
            <a:r>
              <a:rPr lang="en-US" altLang="ja-JP" sz="2400" dirty="0">
                <a:ea typeface="ＭＳ 明朝" panose="02020609040205080304" pitchFamily="17" charset="-128"/>
              </a:rPr>
              <a:t>Allow WMO/GAW to freely use of EANET data followed by the data disclosure policy of EANET described in the Detailed Mechanism of the Procedures on Data and Information Disclosure (EANET/SAC 3/6/2_rev).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472597" y="640556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9471B319-3E22-40E7-B37E-CAFEF96BE232}" type="slidenum">
              <a:rPr lang="en-US" altLang="ja-JP" sz="1600" smtClean="0"/>
              <a:t>6</a:t>
            </a:fld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5007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278606" y="1196752"/>
            <a:ext cx="9348787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1339850" indent="-5334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976438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2536825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3097213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3554413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4011613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4468813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4926013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AutoNum type="alphaLcPeriod"/>
            </a:pPr>
            <a:r>
              <a:rPr lang="en-US" altLang="ja-JP" sz="2400" dirty="0">
                <a:ea typeface="ＭＳ 明朝" panose="02020609040205080304" pitchFamily="17" charset="-128"/>
              </a:rPr>
              <a:t>Run the network according to the principles shown in Guidelines for Acid Deposition Monitoring in East Asia, Technical Manuals and related EANET policies and publications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AutoNum type="alphaLcPeriod"/>
            </a:pPr>
            <a:r>
              <a:rPr lang="en-US" altLang="ja-JP" sz="2400" dirty="0">
                <a:ea typeface="ＭＳ 明朝" panose="02020609040205080304" pitchFamily="17" charset="-128"/>
              </a:rPr>
              <a:t>Establish links from GAWSIS and the WMO/GAW World Data Center for Reactive Gases and Precipitation Chemistry to the data archive of the EANET network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AutoNum type="alphaLcPeriod"/>
            </a:pPr>
            <a:r>
              <a:rPr lang="en-US" altLang="ja-JP" sz="2400" dirty="0">
                <a:ea typeface="ＭＳ 明朝" panose="02020609040205080304" pitchFamily="17" charset="-128"/>
              </a:rPr>
              <a:t>Collect EANET data and products for uses intended for WMO/GAW products, such as assessments and bulletins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AutoNum type="alphaLcPeriod"/>
            </a:pPr>
            <a:r>
              <a:rPr lang="en-US" altLang="ja-JP" sz="2400" dirty="0">
                <a:ea typeface="ＭＳ 明朝" panose="02020609040205080304" pitchFamily="17" charset="-128"/>
              </a:rPr>
              <a:t>Acknowledge EANET, where appropriate, for the contribution to the WMO/GAW </a:t>
            </a:r>
            <a:r>
              <a:rPr lang="en-US" altLang="ja-JP" sz="2400" dirty="0" err="1">
                <a:ea typeface="ＭＳ 明朝" panose="02020609040205080304" pitchFamily="17" charset="-128"/>
              </a:rPr>
              <a:t>Programme</a:t>
            </a:r>
            <a:r>
              <a:rPr lang="en-US" altLang="ja-JP" sz="2400" dirty="0">
                <a:ea typeface="ＭＳ 明朝" panose="02020609040205080304" pitchFamily="17" charset="-128"/>
              </a:rPr>
              <a:t>, including on its web pages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AutoNum type="alphaLcPeriod"/>
            </a:pPr>
            <a:r>
              <a:rPr lang="en-US" altLang="ja-JP" sz="2400" dirty="0">
                <a:ea typeface="ＭＳ 明朝" panose="02020609040205080304" pitchFamily="17" charset="-128"/>
              </a:rPr>
              <a:t>Allow EANET to freely use of WMO/GAW data followed by the data disclosure policy of WMO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772444" y="71787"/>
            <a:ext cx="8378204" cy="92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500" dirty="0">
                <a:solidFill>
                  <a:srgbClr val="0000FF"/>
                </a:solidFill>
              </a:rPr>
              <a:t>Activities of WMO/GAW within the framework </a:t>
            </a:r>
            <a:r>
              <a:rPr lang="en-US" altLang="ja-JP" sz="2500" dirty="0" smtClean="0">
                <a:solidFill>
                  <a:srgbClr val="0000FF"/>
                </a:solidFill>
              </a:rPr>
              <a:t>cooperation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500" dirty="0" smtClean="0">
                <a:solidFill>
                  <a:srgbClr val="0000FF"/>
                </a:solidFill>
              </a:rPr>
              <a:t>(</a:t>
            </a:r>
            <a:r>
              <a:rPr lang="en-US" altLang="ja-JP" sz="2500" dirty="0">
                <a:solidFill>
                  <a:srgbClr val="0000FF"/>
                </a:solidFill>
              </a:rPr>
              <a:t>described in </a:t>
            </a:r>
            <a:r>
              <a:rPr lang="en-US" altLang="ja-JP" sz="2500" dirty="0" err="1">
                <a:solidFill>
                  <a:srgbClr val="0000FF"/>
                </a:solidFill>
              </a:rPr>
              <a:t>LoA</a:t>
            </a:r>
            <a:r>
              <a:rPr lang="en-US" altLang="ja-JP" sz="2500" dirty="0" smtClean="0">
                <a:solidFill>
                  <a:srgbClr val="0000FF"/>
                </a:solidFill>
              </a:rPr>
              <a:t>)</a:t>
            </a:r>
            <a:endParaRPr lang="en-US" altLang="ja-JP" sz="2500" dirty="0">
              <a:solidFill>
                <a:srgbClr val="0000FF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472597" y="640556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99485D0E-0EF3-455F-8F27-B1F312B998F2}" type="slidenum">
              <a:rPr lang="en-US" altLang="ja-JP" sz="1600" smtClean="0"/>
              <a:t>7</a:t>
            </a:fld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47717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479425" y="38101"/>
            <a:ext cx="8912225" cy="58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600" dirty="0">
                <a:solidFill>
                  <a:srgbClr val="0000FF"/>
                </a:solidFill>
              </a:rPr>
              <a:t>Draft work plan of cooperation with WMO/GAW in </a:t>
            </a:r>
            <a:r>
              <a:rPr lang="en-US" altLang="ja-JP" sz="2600" dirty="0" smtClean="0">
                <a:solidFill>
                  <a:srgbClr val="0000FF"/>
                </a:solidFill>
              </a:rPr>
              <a:t>2018/19</a:t>
            </a:r>
            <a:endParaRPr lang="en-US" altLang="ja-JP" sz="2600" dirty="0">
              <a:solidFill>
                <a:srgbClr val="0000FF"/>
              </a:solidFill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05830" y="764704"/>
            <a:ext cx="9348788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1339850" indent="-5334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976438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2536825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3097213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3554413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4011613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4468813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4926013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ja-JP" sz="2400" dirty="0">
                <a:ea typeface="ＭＳ 明朝" panose="02020609040205080304" pitchFamily="17" charset="-128"/>
              </a:rPr>
              <a:t>Provide list of all current operating atmospheric monitoring stations of EANET for the WMO/GAW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ja-JP" sz="2400" dirty="0">
                <a:ea typeface="ＭＳ 明朝" panose="02020609040205080304" pitchFamily="17" charset="-128"/>
              </a:rPr>
              <a:t>Provide necessary information on atmospheric monitoring stations of EANET for the GAW Station Information System (GAWSIS)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ja-JP" sz="2400" dirty="0">
                <a:ea typeface="ＭＳ 明朝" panose="02020609040205080304" pitchFamily="17" charset="-128"/>
              </a:rPr>
              <a:t>Discuss and exchange information on monitoring database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ja-JP" sz="2400" dirty="0">
                <a:ea typeface="ＭＳ 明朝" panose="02020609040205080304" pitchFamily="17" charset="-128"/>
              </a:rPr>
              <a:t>       -  The NC is currently developing a new data downloading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ja-JP" sz="2400" dirty="0">
                <a:ea typeface="ＭＳ 明朝" panose="02020609040205080304" pitchFamily="17" charset="-128"/>
              </a:rPr>
              <a:t>          system for EANET website by considering the database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ja-JP" sz="2400" dirty="0">
                <a:ea typeface="ＭＳ 明朝" panose="02020609040205080304" pitchFamily="17" charset="-128"/>
              </a:rPr>
              <a:t>          format to increase user-friendliness.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AutoNum type="arabicPeriod" startAt="4"/>
            </a:pPr>
            <a:r>
              <a:rPr lang="en-US" altLang="ja-JP" sz="2400" dirty="0">
                <a:ea typeface="ＭＳ 明朝" panose="02020609040205080304" pitchFamily="17" charset="-128"/>
              </a:rPr>
              <a:t>Provide link to the World Data Centers (WDCs) homepage and GAWSIS at EANET website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ja-JP" sz="2400" dirty="0">
                <a:ea typeface="ＭＳ 明朝" panose="02020609040205080304" pitchFamily="17" charset="-128"/>
              </a:rPr>
              <a:t>       -  The NC and the Secretariat is currently revamping the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ja-JP" sz="2400" dirty="0">
                <a:ea typeface="ＭＳ 明朝" panose="02020609040205080304" pitchFamily="17" charset="-128"/>
              </a:rPr>
              <a:t>          EANET website.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AutoNum type="arabicPeriod" startAt="5"/>
            </a:pPr>
            <a:r>
              <a:rPr lang="en-US" altLang="ja-JP" sz="2400" dirty="0">
                <a:ea typeface="ＭＳ 明朝" panose="02020609040205080304" pitchFamily="17" charset="-128"/>
              </a:rPr>
              <a:t>Start discussions on a joint event in the 10th International Conference on Acid Deposition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472597" y="640556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76C93D2F-51FE-41C7-AA5C-F0DF67530A72}" type="slidenum">
              <a:rPr lang="en-US" altLang="ja-JP" sz="1600" smtClean="0"/>
              <a:t>8</a:t>
            </a:fld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83971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1386" y="2214100"/>
            <a:ext cx="8699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 smtClean="0">
                <a:solidFill>
                  <a:srgbClr val="3333FF"/>
                </a:solidFill>
              </a:rPr>
              <a:t>New EANET data </a:t>
            </a:r>
            <a:r>
              <a:rPr lang="en-US" altLang="ja-JP" sz="3600" dirty="0">
                <a:solidFill>
                  <a:srgbClr val="3333FF"/>
                </a:solidFill>
              </a:rPr>
              <a:t>request </a:t>
            </a:r>
            <a:r>
              <a:rPr lang="en-US" altLang="ja-JP" sz="3600" dirty="0" smtClean="0">
                <a:solidFill>
                  <a:srgbClr val="3333FF"/>
                </a:solidFill>
              </a:rPr>
              <a:t>registration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 smtClean="0">
                <a:solidFill>
                  <a:srgbClr val="3333FF"/>
                </a:solidFill>
              </a:rPr>
              <a:t>and </a:t>
            </a:r>
            <a:r>
              <a:rPr lang="en-US" altLang="ja-JP" sz="3600" dirty="0">
                <a:solidFill>
                  <a:srgbClr val="3333FF"/>
                </a:solidFill>
              </a:rPr>
              <a:t>download system</a:t>
            </a:r>
            <a:endParaRPr lang="en-US" altLang="ja-JP" sz="3600" b="1" u="sng" dirty="0">
              <a:solidFill>
                <a:srgbClr val="3333FF"/>
              </a:solidFill>
            </a:endParaRPr>
          </a:p>
        </p:txBody>
      </p:sp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9417050" y="640556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264F9981-707D-4951-9603-EC8FCC2C610A}" type="slidenum">
              <a:rPr lang="en-US" altLang="ja-JP" sz="1600"/>
              <a:pPr algn="ct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269283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5775</TotalTime>
  <Words>1678</Words>
  <Application>Microsoft Office PowerPoint</Application>
  <PresentationFormat>A4 210 x 297 mm</PresentationFormat>
  <Paragraphs>279</Paragraphs>
  <Slides>19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9" baseType="lpstr">
      <vt:lpstr>Angsana New</vt:lpstr>
      <vt:lpstr>ＭＳ Ｐゴシック</vt:lpstr>
      <vt:lpstr>ＭＳ Ｐゴシック</vt:lpstr>
      <vt:lpstr>MS PMincho</vt:lpstr>
      <vt:lpstr>ＭＳ 明朝</vt:lpstr>
      <vt:lpstr>Arial</vt:lpstr>
      <vt:lpstr>Calibri</vt:lpstr>
      <vt:lpstr>Times New Roman</vt:lpstr>
      <vt:lpstr>Wingdings</vt:lpstr>
      <vt:lpstr>標準デザイン</vt:lpstr>
      <vt:lpstr>PowerPoint プレゼンテーション</vt:lpstr>
      <vt:lpstr>PowerPoint プレゼンテーション</vt:lpstr>
      <vt:lpstr>Relationship between EANET and WMO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Keiichi Sato</dc:creator>
  <cp:lastModifiedBy>SATO K</cp:lastModifiedBy>
  <cp:revision>277</cp:revision>
  <cp:lastPrinted>2017-09-25T02:26:49Z</cp:lastPrinted>
  <dcterms:created xsi:type="dcterms:W3CDTF">2008-08-22T04:33:55Z</dcterms:created>
  <dcterms:modified xsi:type="dcterms:W3CDTF">2019-09-30T05:28:11Z</dcterms:modified>
</cp:coreProperties>
</file>