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</p:sldMasterIdLst>
  <p:notesMasterIdLst>
    <p:notesMasterId r:id="rId23"/>
  </p:notesMasterIdLst>
  <p:sldIdLst>
    <p:sldId id="277" r:id="rId2"/>
    <p:sldId id="264" r:id="rId3"/>
    <p:sldId id="265" r:id="rId4"/>
    <p:sldId id="257" r:id="rId5"/>
    <p:sldId id="258" r:id="rId6"/>
    <p:sldId id="259" r:id="rId7"/>
    <p:sldId id="278" r:id="rId8"/>
    <p:sldId id="260" r:id="rId9"/>
    <p:sldId id="266" r:id="rId10"/>
    <p:sldId id="267" r:id="rId11"/>
    <p:sldId id="268" r:id="rId12"/>
    <p:sldId id="271" r:id="rId13"/>
    <p:sldId id="269" r:id="rId14"/>
    <p:sldId id="270" r:id="rId15"/>
    <p:sldId id="272" r:id="rId16"/>
    <p:sldId id="262" r:id="rId17"/>
    <p:sldId id="273" r:id="rId18"/>
    <p:sldId id="274" r:id="rId19"/>
    <p:sldId id="276" r:id="rId20"/>
    <p:sldId id="275" r:id="rId21"/>
    <p:sldId id="26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1"/>
    <p:restoredTop sz="94511"/>
  </p:normalViewPr>
  <p:slideViewPr>
    <p:cSldViewPr snapToGrid="0" snapToObjects="1">
      <p:cViewPr varScale="1">
        <p:scale>
          <a:sx n="84" d="100"/>
          <a:sy n="84" d="100"/>
        </p:scale>
        <p:origin x="12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95F25-AF25-6548-9B53-AEC5F42A97F3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8DA999-197E-B943-920A-F28E3D693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87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DA999-197E-B943-920A-F28E3D693B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81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DA999-197E-B943-920A-F28E3D693B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38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+mn-lt"/>
              </a:rPr>
              <a:t>For data discovery, the </a:t>
            </a:r>
            <a:r>
              <a:rPr lang="en-US" sz="1200" dirty="0" err="1">
                <a:latin typeface="+mn-lt"/>
              </a:rPr>
              <a:t>MeasurementCategory</a:t>
            </a:r>
            <a:r>
              <a:rPr lang="en-US" sz="1200" dirty="0">
                <a:latin typeface="+mn-lt"/>
              </a:rPr>
              <a:t> and </a:t>
            </a:r>
            <a:r>
              <a:rPr lang="en-US" sz="1200" dirty="0" err="1">
                <a:latin typeface="+mn-lt"/>
              </a:rPr>
              <a:t>CoreName</a:t>
            </a:r>
            <a:r>
              <a:rPr lang="en-US" sz="1200" dirty="0">
                <a:latin typeface="+mn-lt"/>
              </a:rPr>
              <a:t> can be used to conduct a broad search to identify all measurements of the same physical quantity from different instruments and/or field studies. The </a:t>
            </a:r>
            <a:r>
              <a:rPr lang="en-US" sz="1200" dirty="0" err="1">
                <a:latin typeface="+mn-lt"/>
              </a:rPr>
              <a:t>DescriptiveAttributes</a:t>
            </a:r>
            <a:r>
              <a:rPr lang="en-US" sz="1200" dirty="0">
                <a:latin typeface="+mn-lt"/>
              </a:rPr>
              <a:t> can then be used to narrow down the search for data of interest.  As discussed in later sections, the number and nature of </a:t>
            </a:r>
            <a:r>
              <a:rPr lang="en-US" sz="1200" dirty="0" err="1">
                <a:latin typeface="+mn-lt"/>
              </a:rPr>
              <a:t>DescriptiveAttributes</a:t>
            </a:r>
            <a:r>
              <a:rPr lang="en-US" sz="1200" dirty="0">
                <a:latin typeface="+mn-lt"/>
              </a:rPr>
              <a:t> are dependent on the type of measurement.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DA999-197E-B943-920A-F28E3D693B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57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54"/>
              </a:buClr>
              <a:buSzPts val="1100"/>
              <a:buFont typeface="Arial"/>
              <a:buNone/>
              <a:defRPr sz="6000" b="1" i="0" u="none" strike="noStrike" cap="none">
                <a:solidFill>
                  <a:srgbClr val="22365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5C82"/>
              </a:buClr>
              <a:buSzPts val="1100"/>
              <a:buFont typeface="Arial"/>
              <a:buNone/>
              <a:defRPr sz="2700" b="0" i="0" u="none" strike="noStrike" cap="none">
                <a:solidFill>
                  <a:srgbClr val="3A5C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8686" y="5901473"/>
            <a:ext cx="9064463" cy="7219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049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 type="titleOnly" preserve="1">
  <p:cSld name="Title Only 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4400" b="0" i="0" u="none" strike="noStrike" cap="none">
                <a:solidFill>
                  <a:schemeClr val="dk1"/>
                </a:solidFill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685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628650" y="1365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54"/>
              </a:buClr>
              <a:buSzPts val="1100"/>
              <a:buFont typeface="Arial"/>
              <a:buNone/>
              <a:defRPr sz="4100" b="1" i="0" u="none" strike="noStrike" cap="none">
                <a:solidFill>
                  <a:srgbClr val="22365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0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290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preserve="1">
  <p:cSld name="1_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28650" y="1365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54"/>
              </a:buClr>
              <a:buSzPts val="1100"/>
              <a:buFont typeface="Arial"/>
              <a:buNone/>
              <a:defRPr sz="4100" b="1" i="0" u="none" strike="noStrike" cap="none">
                <a:solidFill>
                  <a:srgbClr val="22365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0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044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3888" y="683046"/>
            <a:ext cx="7886700" cy="1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54"/>
              </a:buClr>
              <a:buSzPts val="1100"/>
              <a:buFont typeface="Arial"/>
              <a:buNone/>
              <a:defRPr sz="4100" b="1" i="0" u="none" strike="noStrike" cap="none">
                <a:solidFill>
                  <a:srgbClr val="22365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623888" y="2640957"/>
            <a:ext cx="7886700" cy="22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1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5225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8650" y="1365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54"/>
              </a:buClr>
              <a:buSzPts val="1100"/>
              <a:buFont typeface="Arial"/>
              <a:buNone/>
              <a:defRPr sz="4100" b="1" i="0" u="none" strike="noStrike" cap="none">
                <a:solidFill>
                  <a:srgbClr val="22365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1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1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166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4629150" y="2505075"/>
            <a:ext cx="3887400" cy="3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629841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54"/>
              </a:buClr>
              <a:buSzPts val="1100"/>
              <a:buFont typeface="Arial"/>
              <a:buNone/>
              <a:defRPr sz="4100" b="1" i="0" u="none" strike="noStrike" cap="none">
                <a:solidFill>
                  <a:srgbClr val="22365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2"/>
          </p:nvPr>
        </p:nvSpPr>
        <p:spPr>
          <a:xfrm>
            <a:off x="629841" y="1681163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3"/>
          </p:nvPr>
        </p:nvSpPr>
        <p:spPr>
          <a:xfrm>
            <a:off x="629841" y="2505075"/>
            <a:ext cx="3868200" cy="3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4"/>
          </p:nvPr>
        </p:nvSpPr>
        <p:spPr>
          <a:xfrm>
            <a:off x="4629150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437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348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54"/>
              </a:buClr>
              <a:buSzPts val="1100"/>
              <a:buFont typeface="Arial"/>
              <a:buNone/>
              <a:defRPr sz="2700" b="1" i="0" u="none" strike="noStrike" cap="none">
                <a:solidFill>
                  <a:srgbClr val="22365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887391" y="987425"/>
            <a:ext cx="46290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540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1578949" y="50225"/>
            <a:ext cx="5934000" cy="10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54"/>
              </a:buClr>
              <a:buSzPts val="1100"/>
              <a:buFont typeface="Arial"/>
              <a:buNone/>
              <a:defRPr sz="2700" b="1" i="0" u="none" strike="noStrike" cap="none">
                <a:solidFill>
                  <a:srgbClr val="22365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1"/>
          <p:cNvSpPr>
            <a:spLocks noGrp="1"/>
          </p:cNvSpPr>
          <p:nvPr>
            <p:ph type="pic" idx="2"/>
          </p:nvPr>
        </p:nvSpPr>
        <p:spPr>
          <a:xfrm>
            <a:off x="3887400" y="987425"/>
            <a:ext cx="4629000" cy="3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42925" y="1295400"/>
            <a:ext cx="44940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502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FEFEFE"/>
            </a:gs>
            <a:gs pos="62000">
              <a:srgbClr val="5A9BD5">
                <a:alpha val="69803"/>
              </a:srgbClr>
            </a:gs>
            <a:gs pos="84000">
              <a:srgbClr val="5A9BD5">
                <a:alpha val="44705"/>
              </a:srgbClr>
            </a:gs>
            <a:gs pos="100000">
              <a:srgbClr val="5A9BD5">
                <a:alpha val="29803"/>
              </a:srgbClr>
            </a:gs>
          </a:gsLst>
          <a:lin ang="5400000" scaled="0"/>
        </a:gra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628650" y="1365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54"/>
              </a:buClr>
              <a:buSzPts val="1100"/>
              <a:buFont typeface="Arial"/>
              <a:buNone/>
              <a:defRPr sz="4100" b="1" i="0" u="none" strike="noStrike" cap="none">
                <a:solidFill>
                  <a:srgbClr val="22365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 lang="en-US"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97503" y="3044825"/>
            <a:ext cx="4028868" cy="40684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432186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Atmospheric Composition Variable Standard Name Recommendations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Morgan Silverman, Gao Chen, Michael Shook, and many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69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580A5FF-02E2-7542-971A-1097346CE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" y="1242392"/>
            <a:ext cx="8631936" cy="5615608"/>
          </a:xfrm>
        </p:spPr>
        <p:txBody>
          <a:bodyPr/>
          <a:lstStyle/>
          <a:p>
            <a:r>
              <a:rPr lang="en-US" sz="1900" dirty="0">
                <a:latin typeface="+mn-lt"/>
              </a:rPr>
              <a:t>Standard Name = </a:t>
            </a:r>
            <a:r>
              <a:rPr lang="en-US" sz="1800" dirty="0">
                <a:solidFill>
                  <a:srgbClr val="C00000"/>
                </a:solidFill>
                <a:latin typeface="+mn-lt"/>
              </a:rPr>
              <a:t>MeasurementCategory</a:t>
            </a:r>
            <a:r>
              <a:rPr lang="en-US" sz="1800" dirty="0">
                <a:latin typeface="+mn-lt"/>
              </a:rPr>
              <a:t>_</a:t>
            </a:r>
            <a:r>
              <a:rPr lang="en-US" sz="1800" dirty="0">
                <a:solidFill>
                  <a:schemeClr val="accent5"/>
                </a:solidFill>
                <a:latin typeface="+mn-lt"/>
              </a:rPr>
              <a:t>CoreName</a:t>
            </a:r>
            <a:r>
              <a:rPr lang="en-US" sz="1800" dirty="0">
                <a:latin typeface="+mn-lt"/>
              </a:rPr>
              <a:t>_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MeasurementMode</a:t>
            </a:r>
            <a:r>
              <a:rPr lang="en-US" sz="1800" dirty="0">
                <a:latin typeface="+mn-lt"/>
              </a:rPr>
              <a:t>_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DescriptiveAttributes</a:t>
            </a:r>
            <a:endParaRPr lang="en-US" sz="18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900" dirty="0" err="1">
                <a:solidFill>
                  <a:srgbClr val="C00000"/>
                </a:solidFill>
                <a:latin typeface="+mn-lt"/>
              </a:rPr>
              <a:t>AerOpt</a:t>
            </a:r>
            <a:r>
              <a:rPr lang="en-US" sz="1900" dirty="0" err="1">
                <a:latin typeface="+mn-lt"/>
              </a:rPr>
              <a:t>_</a:t>
            </a:r>
            <a:r>
              <a:rPr lang="en-US" sz="1900" dirty="0" err="1">
                <a:solidFill>
                  <a:schemeClr val="accent5"/>
                </a:solidFill>
                <a:latin typeface="+mn-lt"/>
              </a:rPr>
              <a:t>CoreName</a:t>
            </a:r>
            <a:r>
              <a:rPr lang="en-US" sz="1900" dirty="0" err="1">
                <a:latin typeface="+mn-lt"/>
              </a:rPr>
              <a:t>_</a:t>
            </a:r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MeasurementMode</a:t>
            </a:r>
            <a:r>
              <a:rPr lang="en-US" sz="1900" dirty="0" err="1">
                <a:latin typeface="+mn-lt"/>
              </a:rPr>
              <a:t>_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WL</a:t>
            </a:r>
            <a:r>
              <a:rPr lang="en-US" sz="1900" dirty="0">
                <a:latin typeface="+mn-lt"/>
              </a:rPr>
              <a:t>_</a:t>
            </a:r>
            <a:r>
              <a:rPr lang="en-US" sz="1900" dirty="0">
                <a:solidFill>
                  <a:srgbClr val="FFFF00"/>
                </a:solidFill>
              </a:rPr>
              <a:t> 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</a:rPr>
              <a:t>MeasurementRH</a:t>
            </a:r>
            <a:r>
              <a:rPr lang="en-US" sz="1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900" dirty="0">
                <a:latin typeface="+mn-lt"/>
              </a:rPr>
              <a:t>_</a:t>
            </a:r>
            <a:r>
              <a:rPr lang="en-US" sz="19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SizeRange</a:t>
            </a:r>
            <a:r>
              <a:rPr lang="en-US" sz="1900" dirty="0">
                <a:latin typeface="+mn-lt"/>
              </a:rPr>
              <a:t>_</a:t>
            </a:r>
            <a:r>
              <a:rPr lang="en-US" sz="19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Reporting</a:t>
            </a:r>
          </a:p>
          <a:p>
            <a:endParaRPr lang="en-US" sz="800" dirty="0">
              <a:latin typeface="+mn-lt"/>
            </a:endParaRPr>
          </a:p>
          <a:p>
            <a:r>
              <a:rPr lang="en-US" sz="1900" dirty="0">
                <a:solidFill>
                  <a:schemeClr val="tx1"/>
                </a:solidFill>
                <a:latin typeface="+mn-lt"/>
              </a:rPr>
              <a:t>Controlled Vocabulary: </a:t>
            </a:r>
            <a:endParaRPr lang="en-US" sz="1900" dirty="0">
              <a:latin typeface="+mn-lt"/>
            </a:endParaRPr>
          </a:p>
          <a:p>
            <a:pPr marL="971550" lvl="1" indent="-285750">
              <a:buSzPct val="85000"/>
              <a:buFont typeface="Wingdings" pitchFamily="2" charset="2"/>
              <a:buChar char="v"/>
            </a:pPr>
            <a:r>
              <a:rPr lang="en-US" sz="1900" dirty="0" err="1">
                <a:latin typeface="+mn-lt"/>
              </a:rPr>
              <a:t>MeasurementMode</a:t>
            </a:r>
            <a:r>
              <a:rPr lang="en-US" sz="1900" dirty="0">
                <a:latin typeface="+mn-lt"/>
              </a:rPr>
              <a:t> = </a:t>
            </a:r>
            <a:r>
              <a:rPr lang="en-US" sz="1900" dirty="0" err="1">
                <a:latin typeface="+mn-lt"/>
              </a:rPr>
              <a:t>InSitu</a:t>
            </a: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VertColumn</a:t>
            </a: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SlantCol</a:t>
            </a: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Profl</a:t>
            </a:r>
            <a:r>
              <a:rPr lang="en-US" sz="1900" dirty="0">
                <a:latin typeface="+mn-lt"/>
              </a:rPr>
              <a:t> </a:t>
            </a:r>
          </a:p>
          <a:p>
            <a:pPr marL="971550" lvl="1" indent="-285750">
              <a:buSzPct val="85000"/>
              <a:buFont typeface="Wingdings" pitchFamily="2" charset="2"/>
              <a:buChar char="v"/>
            </a:pPr>
            <a:r>
              <a:rPr lang="en-US" sz="1900" dirty="0">
                <a:latin typeface="+mn-lt"/>
              </a:rPr>
              <a:t>WL = UV, Blue, Green, Red, IR, </a:t>
            </a:r>
            <a:r>
              <a:rPr lang="en-US" sz="1900" dirty="0" err="1">
                <a:latin typeface="+mn-lt"/>
              </a:rPr>
              <a:t>BluetoRed</a:t>
            </a:r>
            <a:endParaRPr lang="en-US" sz="1900" dirty="0">
              <a:latin typeface="+mn-lt"/>
            </a:endParaRPr>
          </a:p>
          <a:p>
            <a:pPr marL="971550" lvl="1" indent="-285750">
              <a:buSzPct val="85000"/>
              <a:buFont typeface="Wingdings" pitchFamily="2" charset="2"/>
              <a:buChar char="v"/>
            </a:pPr>
            <a:r>
              <a:rPr lang="en-US" sz="1900" dirty="0" err="1">
                <a:latin typeface="+mn-lt"/>
              </a:rPr>
              <a:t>MeasurementRH</a:t>
            </a:r>
            <a:r>
              <a:rPr lang="en-US" sz="1900" dirty="0"/>
              <a:t> </a:t>
            </a:r>
            <a:r>
              <a:rPr lang="en-US" sz="1900" dirty="0">
                <a:latin typeface="+mn-lt"/>
              </a:rPr>
              <a:t>= </a:t>
            </a:r>
            <a:r>
              <a:rPr lang="en-US" sz="1900" dirty="0" err="1">
                <a:latin typeface="+mn-lt"/>
              </a:rPr>
              <a:t>RHd</a:t>
            </a: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RHa</a:t>
            </a: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RHsp</a:t>
            </a:r>
            <a:endParaRPr lang="en-US" sz="1900" dirty="0">
              <a:latin typeface="+mn-lt"/>
            </a:endParaRPr>
          </a:p>
          <a:p>
            <a:pPr marL="971550" lvl="1" indent="-285750">
              <a:buSzPct val="85000"/>
              <a:buFont typeface="Wingdings" pitchFamily="2" charset="2"/>
              <a:buChar char="v"/>
            </a:pPr>
            <a:r>
              <a:rPr lang="en-US" sz="1900" dirty="0" err="1">
                <a:latin typeface="+mn-lt"/>
              </a:rPr>
              <a:t>SizeRange</a:t>
            </a:r>
            <a:r>
              <a:rPr lang="en-US" sz="1900" dirty="0">
                <a:latin typeface="+mn-lt"/>
              </a:rPr>
              <a:t> = </a:t>
            </a:r>
            <a:r>
              <a:rPr lang="en-US" sz="1900" dirty="0" err="1">
                <a:latin typeface="+mn-lt"/>
              </a:rPr>
              <a:t>Nucl</a:t>
            </a: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Accu</a:t>
            </a:r>
            <a:r>
              <a:rPr lang="en-US" sz="1900" dirty="0">
                <a:latin typeface="+mn-lt"/>
              </a:rPr>
              <a:t>, Coarse, Bulk, PM1, </a:t>
            </a:r>
            <a:r>
              <a:rPr lang="en-US" sz="1900" dirty="0" err="1">
                <a:latin typeface="+mn-lt"/>
              </a:rPr>
              <a:t>PMx</a:t>
            </a: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XtoY</a:t>
            </a:r>
            <a:endParaRPr lang="en-US" sz="1900" dirty="0">
              <a:latin typeface="+mn-lt"/>
            </a:endParaRPr>
          </a:p>
          <a:p>
            <a:pPr marL="971550" lvl="1" indent="-285750">
              <a:buSzPct val="85000"/>
              <a:buFont typeface="Wingdings" pitchFamily="2" charset="2"/>
              <a:buChar char="v"/>
            </a:pPr>
            <a:r>
              <a:rPr lang="en-US" sz="1900" dirty="0">
                <a:latin typeface="+mn-lt"/>
              </a:rPr>
              <a:t>Reporting = STP, AMB, None</a:t>
            </a:r>
          </a:p>
          <a:p>
            <a:r>
              <a:rPr lang="en-US" sz="2000" dirty="0">
                <a:latin typeface="+mn-lt"/>
              </a:rPr>
              <a:t> </a:t>
            </a:r>
          </a:p>
          <a:p>
            <a:r>
              <a:rPr lang="en-US" sz="1900" i="1" dirty="0">
                <a:latin typeface="+mn-lt"/>
              </a:rPr>
              <a:t>Example: In-situ measurement of absorption measured at a red wavelength under reduced humidity conditions with a bulk aerosol size range reported in ambient conditions: </a:t>
            </a:r>
            <a:r>
              <a:rPr lang="en-US" sz="1900" dirty="0" err="1">
                <a:solidFill>
                  <a:srgbClr val="C00000"/>
                </a:solidFill>
                <a:latin typeface="+mn-lt"/>
              </a:rPr>
              <a:t>AerOpt</a:t>
            </a:r>
            <a:r>
              <a:rPr lang="en-US" sz="1900" dirty="0" err="1">
                <a:latin typeface="+mn-lt"/>
              </a:rPr>
              <a:t>_</a:t>
            </a:r>
            <a:r>
              <a:rPr lang="en-US" sz="1900" dirty="0" err="1">
                <a:solidFill>
                  <a:schemeClr val="accent5"/>
                </a:solidFill>
                <a:latin typeface="+mn-lt"/>
              </a:rPr>
              <a:t>Absorption</a:t>
            </a:r>
            <a:r>
              <a:rPr lang="en-US" sz="1900" dirty="0" err="1">
                <a:latin typeface="+mn-lt"/>
              </a:rPr>
              <a:t>_</a:t>
            </a:r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InSitu</a:t>
            </a:r>
            <a:r>
              <a:rPr lang="en-US" sz="1900" dirty="0" err="1">
                <a:latin typeface="+mn-lt"/>
              </a:rPr>
              <a:t>_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red</a:t>
            </a:r>
            <a:r>
              <a:rPr lang="en-US" sz="1900" dirty="0" err="1">
                <a:latin typeface="+mn-lt"/>
              </a:rPr>
              <a:t>_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RHd</a:t>
            </a:r>
            <a:r>
              <a:rPr lang="en-US" sz="1900" dirty="0" err="1">
                <a:latin typeface="+mn-lt"/>
              </a:rPr>
              <a:t>_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Bulk</a:t>
            </a:r>
            <a:r>
              <a:rPr lang="en-US" sz="1900" dirty="0" err="1">
                <a:latin typeface="+mn-lt"/>
              </a:rPr>
              <a:t>_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AMB</a:t>
            </a:r>
            <a:endParaRPr lang="en-US" sz="19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E1F8E493-75B2-8947-B675-A10A04FAE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5"/>
            <a:ext cx="7886700" cy="917023"/>
          </a:xfrm>
        </p:spPr>
        <p:txBody>
          <a:bodyPr/>
          <a:lstStyle/>
          <a:p>
            <a:r>
              <a:rPr lang="en-US" sz="3200" dirty="0"/>
              <a:t>Aerosol Example – Optical Properties</a:t>
            </a:r>
          </a:p>
        </p:txBody>
      </p:sp>
    </p:spTree>
    <p:extLst>
      <p:ext uri="{BB962C8B-B14F-4D97-AF65-F5344CB8AC3E}">
        <p14:creationId xmlns:p14="http://schemas.microsoft.com/office/powerpoint/2010/main" val="2294769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580A5FF-02E2-7542-971A-1097346CE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" y="1178450"/>
            <a:ext cx="8631936" cy="5615608"/>
          </a:xfrm>
        </p:spPr>
        <p:txBody>
          <a:bodyPr/>
          <a:lstStyle/>
          <a:p>
            <a:r>
              <a:rPr lang="en-US" sz="1900" dirty="0">
                <a:latin typeface="+mn-lt"/>
              </a:rPr>
              <a:t>Standard Name = </a:t>
            </a:r>
            <a:r>
              <a:rPr lang="en-US" sz="1800" dirty="0">
                <a:solidFill>
                  <a:srgbClr val="C00000"/>
                </a:solidFill>
                <a:latin typeface="+mn-lt"/>
              </a:rPr>
              <a:t>MeasurementCategory</a:t>
            </a:r>
            <a:r>
              <a:rPr lang="en-US" sz="1800" dirty="0">
                <a:latin typeface="+mn-lt"/>
              </a:rPr>
              <a:t>_</a:t>
            </a:r>
            <a:r>
              <a:rPr lang="en-US" sz="1800" dirty="0">
                <a:solidFill>
                  <a:schemeClr val="accent5"/>
                </a:solidFill>
                <a:latin typeface="+mn-lt"/>
              </a:rPr>
              <a:t>CoreName</a:t>
            </a:r>
            <a:r>
              <a:rPr lang="en-US" sz="1800" dirty="0">
                <a:latin typeface="+mn-lt"/>
              </a:rPr>
              <a:t>_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MeasurementMode</a:t>
            </a:r>
            <a:r>
              <a:rPr lang="en-US" sz="1800" dirty="0">
                <a:latin typeface="+mn-lt"/>
              </a:rPr>
              <a:t>_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DescriptiveAttributes</a:t>
            </a:r>
            <a:endParaRPr lang="en-US" sz="18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900" dirty="0" err="1">
                <a:solidFill>
                  <a:srgbClr val="C00000"/>
                </a:solidFill>
                <a:latin typeface="+mn-lt"/>
              </a:rPr>
              <a:t>CldMP</a:t>
            </a:r>
            <a:r>
              <a:rPr lang="en-US" sz="1900" dirty="0" err="1">
                <a:latin typeface="+mn-lt"/>
              </a:rPr>
              <a:t>_</a:t>
            </a:r>
            <a:r>
              <a:rPr lang="en-US" sz="1900" dirty="0" err="1">
                <a:solidFill>
                  <a:schemeClr val="accent5"/>
                </a:solidFill>
                <a:latin typeface="+mn-lt"/>
              </a:rPr>
              <a:t>CoreName</a:t>
            </a:r>
            <a:r>
              <a:rPr lang="en-US" sz="1900" dirty="0" err="1">
                <a:latin typeface="+mn-lt"/>
              </a:rPr>
              <a:t>_</a:t>
            </a:r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MeasurementMode</a:t>
            </a:r>
            <a:r>
              <a:rPr lang="en-US" sz="1900" dirty="0" err="1">
                <a:latin typeface="+mn-lt"/>
              </a:rPr>
              <a:t>_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SizingTechnique</a:t>
            </a:r>
            <a:r>
              <a:rPr lang="en-US" sz="1900" dirty="0" err="1">
                <a:latin typeface="+mn-lt"/>
              </a:rPr>
              <a:t>_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SizeRange</a:t>
            </a:r>
            <a:r>
              <a:rPr lang="en-US" sz="1900" dirty="0">
                <a:latin typeface="+mn-lt"/>
              </a:rPr>
              <a:t>_</a:t>
            </a:r>
          </a:p>
          <a:p>
            <a:pPr algn="ctr"/>
            <a:r>
              <a:rPr lang="en-US" sz="19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Reporting</a:t>
            </a:r>
          </a:p>
          <a:p>
            <a:endParaRPr lang="en-US" sz="800" dirty="0">
              <a:latin typeface="+mn-lt"/>
            </a:endParaRPr>
          </a:p>
          <a:p>
            <a:r>
              <a:rPr lang="en-US" sz="1900" dirty="0">
                <a:solidFill>
                  <a:schemeClr val="tx1"/>
                </a:solidFill>
                <a:latin typeface="+mn-lt"/>
              </a:rPr>
              <a:t>Controlled Vocabulary: </a:t>
            </a:r>
            <a:endParaRPr lang="en-US" sz="1900" dirty="0">
              <a:latin typeface="+mn-lt"/>
            </a:endParaRPr>
          </a:p>
          <a:p>
            <a:pPr marL="971550" lvl="1" indent="-285750">
              <a:buSzPct val="85000"/>
              <a:buFont typeface="Wingdings" pitchFamily="2" charset="2"/>
              <a:buChar char="v"/>
            </a:pPr>
            <a:r>
              <a:rPr lang="en-US" sz="1900" dirty="0" err="1">
                <a:latin typeface="+mn-lt"/>
              </a:rPr>
              <a:t>MeasurementMode</a:t>
            </a:r>
            <a:r>
              <a:rPr lang="en-US" sz="1900" dirty="0">
                <a:latin typeface="+mn-lt"/>
              </a:rPr>
              <a:t> = </a:t>
            </a:r>
            <a:r>
              <a:rPr lang="en-US" sz="1900" dirty="0" err="1">
                <a:latin typeface="+mn-lt"/>
              </a:rPr>
              <a:t>InSitu</a:t>
            </a: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VertColumn</a:t>
            </a: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SlantCol</a:t>
            </a: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Profl</a:t>
            </a:r>
            <a:r>
              <a:rPr lang="en-US" sz="1900" dirty="0">
                <a:latin typeface="+mn-lt"/>
              </a:rPr>
              <a:t> </a:t>
            </a:r>
          </a:p>
          <a:p>
            <a:pPr marL="971550" lvl="1" indent="-285750">
              <a:buSzPct val="85000"/>
              <a:buFont typeface="Wingdings" pitchFamily="2" charset="2"/>
              <a:buChar char="v"/>
            </a:pPr>
            <a:r>
              <a:rPr lang="en-US" sz="1900" dirty="0" err="1">
                <a:latin typeface="+mn-lt"/>
              </a:rPr>
              <a:t>SizingTechnique</a:t>
            </a:r>
            <a:r>
              <a:rPr lang="en-US" sz="1900" dirty="0">
                <a:latin typeface="+mn-lt"/>
              </a:rPr>
              <a:t> = </a:t>
            </a:r>
            <a:r>
              <a:rPr lang="en-US" sz="1900" dirty="0" err="1">
                <a:latin typeface="+mn-lt"/>
              </a:rPr>
              <a:t>Imagin</a:t>
            </a:r>
            <a:r>
              <a:rPr lang="en-US" sz="1900" dirty="0">
                <a:latin typeface="+mn-lt"/>
              </a:rPr>
              <a:t>, Optical, None</a:t>
            </a:r>
          </a:p>
          <a:p>
            <a:pPr marL="971550" lvl="1" indent="-285750">
              <a:buSzPct val="85000"/>
              <a:buFont typeface="Wingdings" pitchFamily="2" charset="2"/>
              <a:buChar char="v"/>
            </a:pPr>
            <a:r>
              <a:rPr lang="en-US" sz="1900" dirty="0" err="1">
                <a:latin typeface="+mn-lt"/>
              </a:rPr>
              <a:t>SizeRange</a:t>
            </a:r>
            <a:r>
              <a:rPr lang="en-US" sz="1900" dirty="0">
                <a:latin typeface="+mn-lt"/>
              </a:rPr>
              <a:t> = Drop, </a:t>
            </a:r>
            <a:r>
              <a:rPr lang="en-US" sz="1900" dirty="0" err="1">
                <a:latin typeface="+mn-lt"/>
              </a:rPr>
              <a:t>Precip</a:t>
            </a:r>
            <a:r>
              <a:rPr lang="en-US" sz="1900" dirty="0">
                <a:latin typeface="+mn-lt"/>
              </a:rPr>
              <a:t>, Bulk, None</a:t>
            </a:r>
          </a:p>
          <a:p>
            <a:pPr marL="971550" lvl="1" indent="-285750">
              <a:buSzPct val="85000"/>
              <a:buFont typeface="Wingdings" pitchFamily="2" charset="2"/>
              <a:buChar char="v"/>
            </a:pPr>
            <a:r>
              <a:rPr lang="en-US" sz="1900" dirty="0">
                <a:latin typeface="+mn-lt"/>
              </a:rPr>
              <a:t>Reporting = STP, AMB, None</a:t>
            </a:r>
          </a:p>
          <a:p>
            <a:r>
              <a:rPr lang="en-US" sz="2000" dirty="0">
                <a:latin typeface="+mn-lt"/>
              </a:rPr>
              <a:t> </a:t>
            </a:r>
          </a:p>
          <a:p>
            <a:r>
              <a:rPr lang="en-US" sz="1900" i="1" dirty="0">
                <a:latin typeface="+mn-lt"/>
              </a:rPr>
              <a:t>Example: In-situ measurement of cloud particle number size distribution derived from an optical sizing technique measuring droplets being reported at ambient conditions:</a:t>
            </a:r>
            <a:r>
              <a:rPr lang="en-US" sz="1900" dirty="0">
                <a:latin typeface="+mn-lt"/>
              </a:rPr>
              <a:t> </a:t>
            </a:r>
            <a:r>
              <a:rPr lang="en-US" sz="1900" dirty="0" err="1">
                <a:solidFill>
                  <a:srgbClr val="C00000"/>
                </a:solidFill>
                <a:latin typeface="+mn-lt"/>
              </a:rPr>
              <a:t>CldMicro</a:t>
            </a:r>
            <a:r>
              <a:rPr lang="en-US" sz="1900" dirty="0" err="1">
                <a:latin typeface="+mn-lt"/>
              </a:rPr>
              <a:t>_</a:t>
            </a:r>
            <a:r>
              <a:rPr lang="en-US" sz="1900" dirty="0" err="1">
                <a:solidFill>
                  <a:schemeClr val="accent5"/>
                </a:solidFill>
                <a:latin typeface="+mn-lt"/>
              </a:rPr>
              <a:t>NumSizeDist</a:t>
            </a:r>
            <a:r>
              <a:rPr lang="en-US" sz="1900" dirty="0" err="1">
                <a:latin typeface="+mn-lt"/>
              </a:rPr>
              <a:t>_</a:t>
            </a:r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InSitu</a:t>
            </a:r>
            <a:r>
              <a:rPr lang="en-US" sz="1900" dirty="0" err="1">
                <a:latin typeface="+mn-lt"/>
              </a:rPr>
              <a:t>_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Optical</a:t>
            </a:r>
            <a:r>
              <a:rPr lang="en-US" sz="1900" dirty="0" err="1">
                <a:latin typeface="+mn-lt"/>
              </a:rPr>
              <a:t>_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Drop</a:t>
            </a:r>
            <a:r>
              <a:rPr lang="en-US" sz="1900" dirty="0" err="1">
                <a:latin typeface="+mn-lt"/>
              </a:rPr>
              <a:t>_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AMB</a:t>
            </a:r>
            <a:endParaRPr lang="en-US" sz="19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r>
              <a:rPr lang="en-US" sz="1800" b="1" dirty="0">
                <a:latin typeface="+mn-lt"/>
              </a:rPr>
              <a:t> </a:t>
            </a:r>
            <a:endParaRPr lang="en-US" sz="1800" dirty="0">
              <a:latin typeface="+mn-lt"/>
            </a:endParaRP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E1F8E493-75B2-8947-B675-A10A04FAE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1" y="136525"/>
            <a:ext cx="8794142" cy="917023"/>
          </a:xfrm>
        </p:spPr>
        <p:txBody>
          <a:bodyPr/>
          <a:lstStyle/>
          <a:p>
            <a:r>
              <a:rPr lang="en-US" sz="3200" dirty="0"/>
              <a:t>Cloud Example – Microphysical Properties</a:t>
            </a:r>
          </a:p>
        </p:txBody>
      </p:sp>
    </p:spTree>
    <p:extLst>
      <p:ext uri="{BB962C8B-B14F-4D97-AF65-F5344CB8AC3E}">
        <p14:creationId xmlns:p14="http://schemas.microsoft.com/office/powerpoint/2010/main" val="515946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580A5FF-02E2-7542-971A-1097346CE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" y="1170830"/>
            <a:ext cx="8631936" cy="5615608"/>
          </a:xfrm>
        </p:spPr>
        <p:txBody>
          <a:bodyPr/>
          <a:lstStyle/>
          <a:p>
            <a:r>
              <a:rPr lang="en-US" sz="1900" dirty="0">
                <a:latin typeface="+mn-lt"/>
              </a:rPr>
              <a:t>Standard Name = </a:t>
            </a:r>
            <a:r>
              <a:rPr lang="en-US" sz="1800" dirty="0">
                <a:solidFill>
                  <a:srgbClr val="C00000"/>
                </a:solidFill>
                <a:latin typeface="+mn-lt"/>
              </a:rPr>
              <a:t>MeasurementCategory</a:t>
            </a:r>
            <a:r>
              <a:rPr lang="en-US" sz="1800" dirty="0">
                <a:latin typeface="+mn-lt"/>
              </a:rPr>
              <a:t>_</a:t>
            </a:r>
            <a:r>
              <a:rPr lang="en-US" sz="1800" dirty="0">
                <a:solidFill>
                  <a:schemeClr val="accent5"/>
                </a:solidFill>
                <a:latin typeface="+mn-lt"/>
              </a:rPr>
              <a:t>CoreName</a:t>
            </a:r>
            <a:r>
              <a:rPr lang="en-US" sz="1800" dirty="0">
                <a:latin typeface="+mn-lt"/>
              </a:rPr>
              <a:t>_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MeasurementMode</a:t>
            </a:r>
            <a:r>
              <a:rPr lang="en-US" sz="1800" dirty="0">
                <a:latin typeface="+mn-lt"/>
              </a:rPr>
              <a:t>_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DescriptiveAttributes</a:t>
            </a:r>
            <a:endParaRPr lang="en-US" sz="18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sz="800" dirty="0">
              <a:solidFill>
                <a:srgbClr val="C00000"/>
              </a:solidFill>
              <a:latin typeface="+mn-lt"/>
            </a:endParaRPr>
          </a:p>
          <a:p>
            <a:pPr algn="ctr"/>
            <a:r>
              <a:rPr lang="en-US" sz="1900" dirty="0" err="1">
                <a:solidFill>
                  <a:srgbClr val="C00000"/>
                </a:solidFill>
                <a:latin typeface="+mn-lt"/>
              </a:rPr>
              <a:t>CldMacro</a:t>
            </a:r>
            <a:r>
              <a:rPr lang="en-US" sz="1900" dirty="0" err="1">
                <a:latin typeface="+mn-lt"/>
              </a:rPr>
              <a:t>_</a:t>
            </a:r>
            <a:r>
              <a:rPr lang="en-US" sz="1900" dirty="0" err="1">
                <a:solidFill>
                  <a:schemeClr val="accent5"/>
                </a:solidFill>
                <a:latin typeface="+mn-lt"/>
              </a:rPr>
              <a:t>CoreName</a:t>
            </a:r>
            <a:r>
              <a:rPr lang="en-US" sz="1900" dirty="0" err="1">
                <a:latin typeface="+mn-lt"/>
              </a:rPr>
              <a:t>_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MeasurementMode</a:t>
            </a:r>
            <a:r>
              <a:rPr lang="en-US" sz="1900" dirty="0" err="1">
                <a:latin typeface="+mn-lt"/>
              </a:rPr>
              <a:t>_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None</a:t>
            </a:r>
            <a:endParaRPr lang="en-US" sz="19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endParaRPr lang="en-US" sz="800" dirty="0">
              <a:latin typeface="+mn-lt"/>
            </a:endParaRPr>
          </a:p>
          <a:p>
            <a:r>
              <a:rPr lang="en-US" sz="1900" dirty="0">
                <a:solidFill>
                  <a:schemeClr val="tx1"/>
                </a:solidFill>
                <a:latin typeface="+mn-lt"/>
              </a:rPr>
              <a:t>Controlled Vocabulary: </a:t>
            </a:r>
            <a:endParaRPr lang="en-US" sz="1900" dirty="0">
              <a:latin typeface="+mn-lt"/>
            </a:endParaRPr>
          </a:p>
          <a:p>
            <a:pPr marL="971550" lvl="1" indent="-285750">
              <a:buSzPct val="85000"/>
              <a:buFont typeface="Wingdings" pitchFamily="2" charset="2"/>
              <a:buChar char="v"/>
            </a:pPr>
            <a:r>
              <a:rPr lang="en-US" sz="1900" dirty="0" err="1">
                <a:latin typeface="+mn-lt"/>
              </a:rPr>
              <a:t>MeasurementMode</a:t>
            </a:r>
            <a:r>
              <a:rPr lang="en-US" sz="1900" dirty="0">
                <a:latin typeface="+mn-lt"/>
              </a:rPr>
              <a:t> = </a:t>
            </a:r>
            <a:r>
              <a:rPr lang="en-US" sz="1900" dirty="0" err="1">
                <a:latin typeface="+mn-lt"/>
              </a:rPr>
              <a:t>InSitu</a:t>
            </a: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VertColumn</a:t>
            </a: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SlantCol</a:t>
            </a: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Profl</a:t>
            </a:r>
            <a:r>
              <a:rPr lang="en-US" sz="1900" dirty="0">
                <a:latin typeface="+mn-lt"/>
              </a:rPr>
              <a:t> </a:t>
            </a:r>
          </a:p>
          <a:p>
            <a:r>
              <a:rPr lang="en-US" sz="2000" dirty="0">
                <a:latin typeface="+mn-lt"/>
              </a:rPr>
              <a:t> </a:t>
            </a:r>
          </a:p>
          <a:p>
            <a:pPr>
              <a:spcAft>
                <a:spcPts val="1200"/>
              </a:spcAft>
            </a:pPr>
            <a:r>
              <a:rPr lang="en-US" sz="1900" i="1" dirty="0">
                <a:latin typeface="+mn-lt"/>
              </a:rPr>
              <a:t>Example: I</a:t>
            </a:r>
            <a:r>
              <a:rPr lang="en-US" i="1" dirty="0"/>
              <a:t>n-situ measurement of cloud top height:</a:t>
            </a:r>
            <a:r>
              <a:rPr lang="en-US" dirty="0"/>
              <a:t> </a:t>
            </a:r>
            <a:r>
              <a:rPr lang="en-US" sz="1900" dirty="0" err="1" smtClean="0">
                <a:solidFill>
                  <a:srgbClr val="C00000"/>
                </a:solidFill>
                <a:latin typeface="+mn-lt"/>
              </a:rPr>
              <a:t>CldMacro</a:t>
            </a:r>
            <a:r>
              <a:rPr lang="en-US" dirty="0" err="1" smtClean="0"/>
              <a:t>_</a:t>
            </a:r>
            <a:r>
              <a:rPr lang="en-US" sz="1900" dirty="0" err="1" smtClean="0">
                <a:solidFill>
                  <a:schemeClr val="accent5"/>
                </a:solidFill>
                <a:latin typeface="+mn-lt"/>
              </a:rPr>
              <a:t>CTH</a:t>
            </a:r>
            <a:r>
              <a:rPr lang="en-US" dirty="0" err="1" smtClean="0"/>
              <a:t>_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Profl</a:t>
            </a:r>
            <a:r>
              <a:rPr lang="en-US" dirty="0" err="1" smtClean="0"/>
              <a:t>_</a:t>
            </a:r>
            <a:r>
              <a:rPr lang="en-US" sz="190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None</a:t>
            </a:r>
            <a:endParaRPr lang="en-US" sz="19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>
              <a:spcAft>
                <a:spcPts val="1200"/>
              </a:spcAft>
            </a:pPr>
            <a:endParaRPr lang="en-US" sz="1900" dirty="0">
              <a:solidFill>
                <a:srgbClr val="FFFF00"/>
              </a:solidFill>
              <a:latin typeface="+mn-lt"/>
            </a:endParaRPr>
          </a:p>
          <a:p>
            <a:r>
              <a:rPr lang="en-US" sz="1800" b="1" dirty="0">
                <a:latin typeface="+mn-lt"/>
              </a:rPr>
              <a:t> </a:t>
            </a:r>
            <a:endParaRPr lang="en-US" sz="1800" dirty="0">
              <a:latin typeface="+mn-lt"/>
            </a:endParaRP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E1F8E493-75B2-8947-B675-A10A04FAE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1" y="136525"/>
            <a:ext cx="8794142" cy="917023"/>
          </a:xfrm>
        </p:spPr>
        <p:txBody>
          <a:bodyPr/>
          <a:lstStyle/>
          <a:p>
            <a:r>
              <a:rPr lang="en-US" sz="3200" dirty="0"/>
              <a:t>Cloud Example – </a:t>
            </a:r>
            <a:r>
              <a:rPr lang="en-US" sz="3200" dirty="0" err="1"/>
              <a:t>Macrophysical</a:t>
            </a:r>
            <a:r>
              <a:rPr lang="en-US" sz="3200" dirty="0"/>
              <a:t> Properties</a:t>
            </a:r>
          </a:p>
        </p:txBody>
      </p:sp>
    </p:spTree>
    <p:extLst>
      <p:ext uri="{BB962C8B-B14F-4D97-AF65-F5344CB8AC3E}">
        <p14:creationId xmlns:p14="http://schemas.microsoft.com/office/powerpoint/2010/main" val="3081999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580A5FF-02E2-7542-971A-1097346CE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" y="1292087"/>
            <a:ext cx="8631936" cy="5804452"/>
          </a:xfrm>
        </p:spPr>
        <p:txBody>
          <a:bodyPr/>
          <a:lstStyle/>
          <a:p>
            <a:r>
              <a:rPr lang="en-US" sz="1900" dirty="0">
                <a:latin typeface="+mn-lt"/>
              </a:rPr>
              <a:t>Standard Name = </a:t>
            </a:r>
            <a:r>
              <a:rPr lang="en-US" sz="1800" dirty="0">
                <a:solidFill>
                  <a:srgbClr val="C00000"/>
                </a:solidFill>
                <a:latin typeface="+mn-lt"/>
              </a:rPr>
              <a:t>MeasurementCategory</a:t>
            </a:r>
            <a:r>
              <a:rPr lang="en-US" sz="1800" dirty="0">
                <a:latin typeface="+mn-lt"/>
              </a:rPr>
              <a:t>_</a:t>
            </a:r>
            <a:r>
              <a:rPr lang="en-US" sz="1800" dirty="0">
                <a:solidFill>
                  <a:schemeClr val="accent5"/>
                </a:solidFill>
                <a:latin typeface="+mn-lt"/>
              </a:rPr>
              <a:t>CoreName</a:t>
            </a:r>
            <a:r>
              <a:rPr lang="en-US" sz="1800" dirty="0">
                <a:latin typeface="+mn-lt"/>
              </a:rPr>
              <a:t>_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MeasurementMode</a:t>
            </a:r>
            <a:r>
              <a:rPr lang="en-US" sz="1800" dirty="0">
                <a:latin typeface="+mn-lt"/>
              </a:rPr>
              <a:t>_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DescriptiveAttributes</a:t>
            </a:r>
            <a:endParaRPr lang="en-US" sz="18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sz="800" dirty="0">
              <a:solidFill>
                <a:srgbClr val="C00000"/>
              </a:solidFill>
              <a:latin typeface="+mn-lt"/>
            </a:endParaRPr>
          </a:p>
          <a:p>
            <a:pPr algn="ctr"/>
            <a:r>
              <a:rPr lang="en-US" sz="1900" dirty="0" err="1">
                <a:solidFill>
                  <a:srgbClr val="C00000"/>
                </a:solidFill>
                <a:latin typeface="+mn-lt"/>
              </a:rPr>
              <a:t>CldComp</a:t>
            </a:r>
            <a:r>
              <a:rPr lang="en-US" sz="1900" dirty="0" err="1">
                <a:latin typeface="+mn-lt"/>
              </a:rPr>
              <a:t>_</a:t>
            </a:r>
            <a:r>
              <a:rPr lang="en-US" sz="1900" dirty="0" err="1">
                <a:solidFill>
                  <a:schemeClr val="accent5"/>
                </a:solidFill>
                <a:latin typeface="+mn-lt"/>
              </a:rPr>
              <a:t>CoreName</a:t>
            </a:r>
            <a:r>
              <a:rPr lang="en-US" sz="1900" dirty="0" err="1">
                <a:latin typeface="+mn-lt"/>
              </a:rPr>
              <a:t>_</a:t>
            </a:r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MeasurementMode</a:t>
            </a:r>
            <a:r>
              <a:rPr lang="en-US" sz="1900" dirty="0" err="1">
                <a:latin typeface="+mn-lt"/>
              </a:rPr>
              <a:t>_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SizingTechnique</a:t>
            </a:r>
            <a:r>
              <a:rPr lang="en-US" sz="1900" dirty="0" err="1">
                <a:latin typeface="+mn-lt"/>
              </a:rPr>
              <a:t>_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SizeRange</a:t>
            </a:r>
            <a:r>
              <a:rPr lang="en-US" sz="1900" dirty="0">
                <a:latin typeface="+mn-lt"/>
              </a:rPr>
              <a:t>_</a:t>
            </a:r>
          </a:p>
          <a:p>
            <a:pPr algn="ctr"/>
            <a:r>
              <a:rPr lang="en-US" sz="19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Reporting</a:t>
            </a:r>
          </a:p>
          <a:p>
            <a:pPr algn="ctr"/>
            <a:endParaRPr lang="en-US" sz="800" dirty="0">
              <a:latin typeface="+mn-lt"/>
            </a:endParaRPr>
          </a:p>
          <a:p>
            <a:r>
              <a:rPr lang="en-US" sz="1900" dirty="0">
                <a:solidFill>
                  <a:schemeClr val="tx1"/>
                </a:solidFill>
                <a:latin typeface="+mn-lt"/>
              </a:rPr>
              <a:t>Controlled Vocabulary: </a:t>
            </a:r>
            <a:endParaRPr lang="en-US" sz="1900" dirty="0">
              <a:latin typeface="+mn-lt"/>
            </a:endParaRPr>
          </a:p>
          <a:p>
            <a:pPr marL="971550" lvl="1" indent="-285750">
              <a:buSzPct val="85000"/>
              <a:buFont typeface="Wingdings" pitchFamily="2" charset="2"/>
              <a:buChar char="v"/>
            </a:pPr>
            <a:r>
              <a:rPr lang="en-US" sz="1900" dirty="0" err="1">
                <a:latin typeface="+mn-lt"/>
              </a:rPr>
              <a:t>MeasurementMode</a:t>
            </a:r>
            <a:r>
              <a:rPr lang="en-US" sz="1900" dirty="0">
                <a:latin typeface="+mn-lt"/>
              </a:rPr>
              <a:t> = </a:t>
            </a:r>
            <a:r>
              <a:rPr lang="en-US" sz="1900" dirty="0" err="1">
                <a:latin typeface="+mn-lt"/>
              </a:rPr>
              <a:t>InSitu</a:t>
            </a: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VertColumn</a:t>
            </a: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SlantCol</a:t>
            </a: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Profl</a:t>
            </a:r>
            <a:r>
              <a:rPr lang="en-US" sz="1900" dirty="0">
                <a:latin typeface="+mn-lt"/>
              </a:rPr>
              <a:t> </a:t>
            </a:r>
          </a:p>
          <a:p>
            <a:pPr marL="971550" lvl="1" indent="-285750">
              <a:buSzPct val="85000"/>
              <a:buFont typeface="Wingdings" pitchFamily="2" charset="2"/>
              <a:buChar char="v"/>
            </a:pPr>
            <a:r>
              <a:rPr lang="en-US" sz="1900" dirty="0" err="1">
                <a:latin typeface="+mn-lt"/>
              </a:rPr>
              <a:t>SizingTechnique</a:t>
            </a:r>
            <a:r>
              <a:rPr lang="en-US" sz="1900" dirty="0">
                <a:latin typeface="+mn-lt"/>
              </a:rPr>
              <a:t> = Imaging, Optical, None</a:t>
            </a:r>
          </a:p>
          <a:p>
            <a:pPr marL="971550" lvl="1" indent="-285750">
              <a:buSzPct val="85000"/>
              <a:buFont typeface="Wingdings" pitchFamily="2" charset="2"/>
              <a:buChar char="v"/>
            </a:pPr>
            <a:r>
              <a:rPr lang="en-US" sz="1900" dirty="0" err="1">
                <a:latin typeface="+mn-lt"/>
              </a:rPr>
              <a:t>SizeRange</a:t>
            </a:r>
            <a:r>
              <a:rPr lang="en-US" sz="1900" dirty="0">
                <a:latin typeface="+mn-lt"/>
              </a:rPr>
              <a:t> = Drop, </a:t>
            </a:r>
            <a:r>
              <a:rPr lang="en-US" sz="1900" dirty="0" err="1">
                <a:latin typeface="+mn-lt"/>
              </a:rPr>
              <a:t>Precip</a:t>
            </a:r>
            <a:r>
              <a:rPr lang="en-US" sz="1900" dirty="0">
                <a:latin typeface="+mn-lt"/>
              </a:rPr>
              <a:t>, Bulk</a:t>
            </a:r>
          </a:p>
          <a:p>
            <a:pPr marL="971550" lvl="1" indent="-285750">
              <a:buSzPct val="85000"/>
              <a:buFont typeface="Wingdings" pitchFamily="2" charset="2"/>
              <a:buChar char="v"/>
            </a:pPr>
            <a:r>
              <a:rPr lang="en-US" sz="1900" dirty="0">
                <a:latin typeface="+mn-lt"/>
              </a:rPr>
              <a:t>Reporting = </a:t>
            </a:r>
            <a:r>
              <a:rPr lang="en-US" sz="1900" dirty="0" err="1">
                <a:latin typeface="+mn-lt"/>
              </a:rPr>
              <a:t>MassSTP</a:t>
            </a: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MassAMB</a:t>
            </a:r>
            <a:r>
              <a:rPr lang="en-US" sz="1900" dirty="0">
                <a:latin typeface="+mn-lt"/>
              </a:rPr>
              <a:t> </a:t>
            </a:r>
          </a:p>
          <a:p>
            <a:pPr marL="971550" lvl="1" indent="-285750">
              <a:buSzPct val="85000"/>
              <a:buFont typeface="Wingdings" pitchFamily="2" charset="2"/>
              <a:buChar char="v"/>
            </a:pPr>
            <a:endParaRPr lang="en-US" sz="1000" dirty="0">
              <a:latin typeface="+mn-lt"/>
            </a:endParaRPr>
          </a:p>
          <a:p>
            <a:pPr marL="971550" lvl="1" indent="-285750">
              <a:buSzPct val="85000"/>
              <a:buFont typeface="Wingdings" pitchFamily="2" charset="2"/>
              <a:buChar char="v"/>
            </a:pPr>
            <a:endParaRPr lang="en-US" sz="1000" dirty="0">
              <a:latin typeface="+mn-lt"/>
            </a:endParaRPr>
          </a:p>
          <a:p>
            <a:pPr>
              <a:spcAft>
                <a:spcPts val="1200"/>
              </a:spcAft>
            </a:pPr>
            <a:r>
              <a:rPr lang="en-US" sz="1900" i="1" dirty="0">
                <a:latin typeface="+mn-lt"/>
              </a:rPr>
              <a:t>Example: In-situ measurement of the mass concentration of sodium derived from a chemical technique measuring droplets reported at ambient conditions:</a:t>
            </a:r>
            <a:r>
              <a:rPr lang="en-US" sz="1900" dirty="0">
                <a:latin typeface="+mn-lt"/>
              </a:rPr>
              <a:t> </a:t>
            </a:r>
            <a:r>
              <a:rPr lang="en-US" sz="1900" dirty="0" err="1">
                <a:solidFill>
                  <a:srgbClr val="C00000"/>
                </a:solidFill>
                <a:latin typeface="+mn-lt"/>
              </a:rPr>
              <a:t>CldComp</a:t>
            </a:r>
            <a:r>
              <a:rPr lang="en-US" sz="1900" dirty="0" err="1">
                <a:solidFill>
                  <a:schemeClr val="tx1"/>
                </a:solidFill>
                <a:latin typeface="+mn-lt"/>
              </a:rPr>
              <a:t>_</a:t>
            </a:r>
            <a:r>
              <a:rPr lang="en-US" sz="1900" dirty="0" err="1">
                <a:solidFill>
                  <a:schemeClr val="accent5"/>
                </a:solidFill>
                <a:latin typeface="+mn-lt"/>
              </a:rPr>
              <a:t>Sodium</a:t>
            </a:r>
            <a:r>
              <a:rPr lang="en-US" sz="1900" dirty="0" err="1">
                <a:solidFill>
                  <a:schemeClr val="tx1"/>
                </a:solidFill>
                <a:latin typeface="+mn-lt"/>
              </a:rPr>
              <a:t>_</a:t>
            </a:r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InSitu</a:t>
            </a:r>
            <a:r>
              <a:rPr lang="en-US" sz="1900" dirty="0" err="1">
                <a:solidFill>
                  <a:schemeClr val="tx1"/>
                </a:solidFill>
                <a:latin typeface="+mn-lt"/>
              </a:rPr>
              <a:t>_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None</a:t>
            </a:r>
            <a:r>
              <a:rPr lang="en-US" sz="1900" dirty="0" err="1">
                <a:solidFill>
                  <a:schemeClr val="tx1"/>
                </a:solidFill>
                <a:latin typeface="+mn-lt"/>
              </a:rPr>
              <a:t>_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Bulk</a:t>
            </a:r>
            <a:r>
              <a:rPr lang="en-US" sz="1900" dirty="0" err="1">
                <a:solidFill>
                  <a:schemeClr val="tx1"/>
                </a:solidFill>
                <a:latin typeface="+mn-lt"/>
              </a:rPr>
              <a:t>_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MassAMB</a:t>
            </a:r>
            <a:r>
              <a:rPr lang="en-US" sz="1800" b="1" dirty="0">
                <a:latin typeface="+mn-lt"/>
              </a:rPr>
              <a:t> </a:t>
            </a:r>
            <a:endParaRPr lang="en-US" sz="1800" dirty="0">
              <a:latin typeface="+mn-lt"/>
            </a:endParaRP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E1F8E493-75B2-8947-B675-A10A04FAE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36525"/>
            <a:ext cx="8631936" cy="917023"/>
          </a:xfrm>
        </p:spPr>
        <p:txBody>
          <a:bodyPr/>
          <a:lstStyle/>
          <a:p>
            <a:r>
              <a:rPr lang="en-US" sz="3200" dirty="0"/>
              <a:t>Cloud Example – Chemical Composition</a:t>
            </a:r>
          </a:p>
        </p:txBody>
      </p:sp>
    </p:spTree>
    <p:extLst>
      <p:ext uri="{BB962C8B-B14F-4D97-AF65-F5344CB8AC3E}">
        <p14:creationId xmlns:p14="http://schemas.microsoft.com/office/powerpoint/2010/main" val="2846326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580A5FF-02E2-7542-971A-1097346CE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" y="1242392"/>
            <a:ext cx="8631936" cy="5615608"/>
          </a:xfrm>
        </p:spPr>
        <p:txBody>
          <a:bodyPr/>
          <a:lstStyle/>
          <a:p>
            <a:r>
              <a:rPr lang="en-US" sz="1900" dirty="0">
                <a:latin typeface="+mn-lt"/>
              </a:rPr>
              <a:t>Standard Name = </a:t>
            </a:r>
            <a:r>
              <a:rPr lang="en-US" sz="1800" dirty="0">
                <a:solidFill>
                  <a:srgbClr val="C00000"/>
                </a:solidFill>
                <a:latin typeface="+mn-lt"/>
              </a:rPr>
              <a:t>MeasurementCategory</a:t>
            </a:r>
            <a:r>
              <a:rPr lang="en-US" sz="1800" dirty="0">
                <a:latin typeface="+mn-lt"/>
              </a:rPr>
              <a:t>_</a:t>
            </a:r>
            <a:r>
              <a:rPr lang="en-US" sz="1800" dirty="0">
                <a:solidFill>
                  <a:schemeClr val="accent5"/>
                </a:solidFill>
                <a:latin typeface="+mn-lt"/>
              </a:rPr>
              <a:t>CoreName</a:t>
            </a:r>
            <a:r>
              <a:rPr lang="en-US" sz="1800" dirty="0">
                <a:latin typeface="+mn-lt"/>
              </a:rPr>
              <a:t>_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MeasurementMode</a:t>
            </a:r>
            <a:r>
              <a:rPr lang="en-US" sz="1800" dirty="0">
                <a:latin typeface="+mn-lt"/>
              </a:rPr>
              <a:t>_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DescriptiveAttributes</a:t>
            </a:r>
            <a:endParaRPr lang="en-US" sz="18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sz="800" dirty="0">
              <a:solidFill>
                <a:srgbClr val="C00000"/>
              </a:solidFill>
              <a:latin typeface="+mn-lt"/>
            </a:endParaRPr>
          </a:p>
          <a:p>
            <a:pPr algn="ctr"/>
            <a:r>
              <a:rPr lang="en-US" sz="1900" dirty="0" err="1">
                <a:solidFill>
                  <a:srgbClr val="C00000"/>
                </a:solidFill>
                <a:latin typeface="+mn-lt"/>
              </a:rPr>
              <a:t>CldOpt</a:t>
            </a:r>
            <a:r>
              <a:rPr lang="en-US" sz="1900" dirty="0" err="1">
                <a:latin typeface="+mn-lt"/>
              </a:rPr>
              <a:t>_</a:t>
            </a:r>
            <a:r>
              <a:rPr lang="en-US" sz="1900" dirty="0" err="1">
                <a:solidFill>
                  <a:schemeClr val="accent5"/>
                </a:solidFill>
                <a:latin typeface="+mn-lt"/>
              </a:rPr>
              <a:t>CoreName</a:t>
            </a:r>
            <a:r>
              <a:rPr lang="en-US" sz="1900" dirty="0" err="1">
                <a:latin typeface="+mn-lt"/>
              </a:rPr>
              <a:t>_</a:t>
            </a:r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MeasurementMode</a:t>
            </a:r>
            <a:r>
              <a:rPr lang="en-US" sz="1900" dirty="0" err="1">
                <a:latin typeface="+mn-lt"/>
              </a:rPr>
              <a:t>_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WL</a:t>
            </a:r>
            <a:endParaRPr lang="en-US" sz="19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endParaRPr lang="en-US" sz="800" dirty="0">
              <a:latin typeface="+mn-lt"/>
            </a:endParaRPr>
          </a:p>
          <a:p>
            <a:r>
              <a:rPr lang="en-US" sz="1900" dirty="0">
                <a:solidFill>
                  <a:schemeClr val="tx1"/>
                </a:solidFill>
                <a:latin typeface="+mn-lt"/>
              </a:rPr>
              <a:t>Controlled Vocabulary: </a:t>
            </a:r>
            <a:endParaRPr lang="en-US" sz="1900" dirty="0">
              <a:latin typeface="+mn-lt"/>
            </a:endParaRPr>
          </a:p>
          <a:p>
            <a:pPr marL="971550" lvl="1" indent="-285750">
              <a:buSzPct val="85000"/>
              <a:buFont typeface="Wingdings" pitchFamily="2" charset="2"/>
              <a:buChar char="v"/>
            </a:pPr>
            <a:r>
              <a:rPr lang="en-US" sz="1900" dirty="0" err="1">
                <a:latin typeface="+mn-lt"/>
              </a:rPr>
              <a:t>MeasurementMode</a:t>
            </a:r>
            <a:r>
              <a:rPr lang="en-US" sz="1900" dirty="0">
                <a:latin typeface="+mn-lt"/>
              </a:rPr>
              <a:t> = </a:t>
            </a:r>
            <a:r>
              <a:rPr lang="en-US" sz="1900" dirty="0" err="1">
                <a:latin typeface="+mn-lt"/>
              </a:rPr>
              <a:t>InSitu</a:t>
            </a: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VertColumn</a:t>
            </a: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SlantCol</a:t>
            </a: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Profl</a:t>
            </a:r>
            <a:r>
              <a:rPr lang="en-US" sz="1900" dirty="0">
                <a:latin typeface="+mn-lt"/>
              </a:rPr>
              <a:t> </a:t>
            </a:r>
          </a:p>
          <a:p>
            <a:pPr marL="971550" lvl="1" indent="-285750">
              <a:buSzPct val="85000"/>
              <a:buFont typeface="Wingdings" pitchFamily="2" charset="2"/>
              <a:buChar char="v"/>
            </a:pPr>
            <a:r>
              <a:rPr lang="en-US" sz="1900" dirty="0">
                <a:latin typeface="+mn-lt"/>
              </a:rPr>
              <a:t>WL = UV, Blue, Green, Red, IR, </a:t>
            </a:r>
            <a:r>
              <a:rPr lang="en-US" sz="1900" dirty="0" err="1">
                <a:latin typeface="+mn-lt"/>
              </a:rPr>
              <a:t>BluetoRed</a:t>
            </a:r>
            <a:endParaRPr lang="en-US" sz="1900" dirty="0">
              <a:latin typeface="+mn-lt"/>
            </a:endParaRPr>
          </a:p>
          <a:p>
            <a:r>
              <a:rPr lang="en-US" sz="2000" dirty="0">
                <a:latin typeface="+mn-lt"/>
              </a:rPr>
              <a:t> </a:t>
            </a:r>
          </a:p>
          <a:p>
            <a:r>
              <a:rPr lang="en-US" sz="1900" i="1" dirty="0">
                <a:latin typeface="+mn-lt"/>
              </a:rPr>
              <a:t>Example: In-situ measurement of cloud particle extinction coefficient measured in the blue wavelength:</a:t>
            </a:r>
            <a:r>
              <a:rPr lang="en-US" sz="1900" dirty="0">
                <a:latin typeface="+mn-lt"/>
              </a:rPr>
              <a:t> </a:t>
            </a:r>
            <a:r>
              <a:rPr lang="en-US" sz="1900" dirty="0" err="1">
                <a:solidFill>
                  <a:srgbClr val="C00000"/>
                </a:solidFill>
                <a:latin typeface="+mn-lt"/>
              </a:rPr>
              <a:t>CldOpt</a:t>
            </a:r>
            <a:r>
              <a:rPr lang="en-US" sz="1900" dirty="0" err="1">
                <a:latin typeface="+mn-lt"/>
              </a:rPr>
              <a:t>_</a:t>
            </a:r>
            <a:r>
              <a:rPr lang="en-US" sz="1900" dirty="0" err="1">
                <a:solidFill>
                  <a:schemeClr val="accent5"/>
                </a:solidFill>
                <a:latin typeface="+mn-lt"/>
              </a:rPr>
              <a:t>Extinction</a:t>
            </a:r>
            <a:r>
              <a:rPr lang="en-US" sz="1900" dirty="0" err="1">
                <a:latin typeface="+mn-lt"/>
              </a:rPr>
              <a:t>_</a:t>
            </a:r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InSitu</a:t>
            </a:r>
            <a:r>
              <a:rPr lang="en-US" sz="1900" dirty="0" err="1">
                <a:latin typeface="+mn-lt"/>
              </a:rPr>
              <a:t>_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blue</a:t>
            </a:r>
            <a:endParaRPr lang="en-US" sz="19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E1F8E493-75B2-8947-B675-A10A04FAE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5"/>
            <a:ext cx="7886700" cy="917023"/>
          </a:xfrm>
        </p:spPr>
        <p:txBody>
          <a:bodyPr/>
          <a:lstStyle/>
          <a:p>
            <a:r>
              <a:rPr lang="en-US" sz="3200" dirty="0"/>
              <a:t>Cloud Example – Optical Properties</a:t>
            </a:r>
          </a:p>
        </p:txBody>
      </p:sp>
    </p:spTree>
    <p:extLst>
      <p:ext uri="{BB962C8B-B14F-4D97-AF65-F5344CB8AC3E}">
        <p14:creationId xmlns:p14="http://schemas.microsoft.com/office/powerpoint/2010/main" val="2456279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580A5FF-02E2-7542-971A-1097346CE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" y="1243584"/>
            <a:ext cx="8631936" cy="5241082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Standard Name = </a:t>
            </a:r>
            <a:r>
              <a:rPr lang="en-US" sz="1800" dirty="0">
                <a:solidFill>
                  <a:srgbClr val="C00000"/>
                </a:solidFill>
                <a:latin typeface="+mn-lt"/>
              </a:rPr>
              <a:t>MeasurementCategory</a:t>
            </a:r>
            <a:r>
              <a:rPr lang="en-US" sz="1800" dirty="0">
                <a:latin typeface="+mn-lt"/>
              </a:rPr>
              <a:t>_</a:t>
            </a:r>
            <a:r>
              <a:rPr lang="en-US" sz="1800" dirty="0">
                <a:solidFill>
                  <a:schemeClr val="accent5"/>
                </a:solidFill>
                <a:latin typeface="+mn-lt"/>
              </a:rPr>
              <a:t>CoreName</a:t>
            </a:r>
            <a:r>
              <a:rPr lang="en-US" sz="1800" dirty="0">
                <a:latin typeface="+mn-lt"/>
              </a:rPr>
              <a:t>_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MeasurementMode</a:t>
            </a:r>
            <a:r>
              <a:rPr lang="en-US" sz="1800" dirty="0">
                <a:latin typeface="+mn-lt"/>
              </a:rPr>
              <a:t>_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DescriptiveAttributes</a:t>
            </a:r>
          </a:p>
          <a:p>
            <a:endParaRPr lang="en-US" sz="800" dirty="0"/>
          </a:p>
          <a:p>
            <a:pPr algn="ctr"/>
            <a:r>
              <a:rPr lang="en-US" sz="1900" dirty="0" err="1">
                <a:solidFill>
                  <a:srgbClr val="C00000"/>
                </a:solidFill>
                <a:latin typeface="+mn-lt"/>
              </a:rPr>
              <a:t>Met</a:t>
            </a:r>
            <a:r>
              <a:rPr lang="en-US" sz="1900" dirty="0" err="1">
                <a:latin typeface="+mn-lt"/>
              </a:rPr>
              <a:t>_</a:t>
            </a:r>
            <a:r>
              <a:rPr lang="en-US" sz="1900" dirty="0" err="1">
                <a:solidFill>
                  <a:schemeClr val="accent5"/>
                </a:solidFill>
                <a:latin typeface="+mn-lt"/>
              </a:rPr>
              <a:t>CoreName</a:t>
            </a:r>
            <a:r>
              <a:rPr lang="en-US" sz="1900" dirty="0" err="1">
                <a:latin typeface="+mn-lt"/>
              </a:rPr>
              <a:t>_</a:t>
            </a:r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MeasurementMode</a:t>
            </a:r>
            <a:r>
              <a:rPr lang="en-US" sz="1900" dirty="0" err="1">
                <a:latin typeface="+mn-lt"/>
              </a:rPr>
              <a:t>_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None</a:t>
            </a:r>
            <a:endParaRPr lang="en-US" sz="19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r>
              <a:rPr lang="en-US" sz="1900" dirty="0">
                <a:solidFill>
                  <a:schemeClr val="tx1"/>
                </a:solidFill>
                <a:latin typeface="+mn-lt"/>
              </a:rPr>
              <a:t>Controlled Vocabulary: </a:t>
            </a:r>
            <a:endParaRPr lang="en-US" sz="1900" dirty="0">
              <a:latin typeface="+mn-lt"/>
            </a:endParaRPr>
          </a:p>
          <a:p>
            <a:pPr marL="971550" lvl="1" indent="-285750">
              <a:buSzPct val="85000"/>
              <a:buFont typeface="Wingdings" pitchFamily="2" charset="2"/>
              <a:buChar char="v"/>
            </a:pPr>
            <a:r>
              <a:rPr lang="en-US" sz="1900" dirty="0" err="1">
                <a:latin typeface="+mn-lt"/>
              </a:rPr>
              <a:t>MeasurementMode</a:t>
            </a:r>
            <a:r>
              <a:rPr lang="en-US" sz="1900" dirty="0">
                <a:latin typeface="+mn-lt"/>
              </a:rPr>
              <a:t> = </a:t>
            </a:r>
            <a:r>
              <a:rPr lang="en-US" sz="1900" dirty="0" err="1">
                <a:latin typeface="+mn-lt"/>
              </a:rPr>
              <a:t>InSitu</a:t>
            </a: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VertColumn</a:t>
            </a: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SlantCol</a:t>
            </a:r>
            <a:r>
              <a:rPr lang="en-US" sz="1900" dirty="0">
                <a:latin typeface="+mn-lt"/>
              </a:rPr>
              <a:t>, Profile</a:t>
            </a:r>
          </a:p>
          <a:p>
            <a:r>
              <a:rPr lang="en-US" sz="2000" dirty="0">
                <a:latin typeface="+mn-lt"/>
              </a:rPr>
              <a:t> </a:t>
            </a:r>
          </a:p>
          <a:p>
            <a:r>
              <a:rPr lang="en-US" sz="1900" i="1" dirty="0">
                <a:latin typeface="+mn-lt"/>
              </a:rPr>
              <a:t>Example: In-situ measurement of static air temperature</a:t>
            </a:r>
            <a:r>
              <a:rPr lang="en-US" sz="1900" dirty="0">
                <a:latin typeface="+mn-lt"/>
              </a:rPr>
              <a:t>: </a:t>
            </a:r>
            <a:r>
              <a:rPr lang="en-US" sz="1900" dirty="0" err="1">
                <a:solidFill>
                  <a:srgbClr val="C00000"/>
                </a:solidFill>
                <a:latin typeface="+mn-lt"/>
              </a:rPr>
              <a:t>Met</a:t>
            </a:r>
            <a:r>
              <a:rPr lang="en-US" sz="1900" dirty="0" err="1">
                <a:latin typeface="+mn-lt"/>
              </a:rPr>
              <a:t>_</a:t>
            </a:r>
            <a:r>
              <a:rPr lang="en-US" sz="1900" dirty="0" err="1">
                <a:solidFill>
                  <a:schemeClr val="accent5"/>
                </a:solidFill>
                <a:latin typeface="+mn-lt"/>
              </a:rPr>
              <a:t>StaticTemperature</a:t>
            </a:r>
            <a:r>
              <a:rPr lang="en-US" sz="1900" dirty="0" err="1">
                <a:latin typeface="+mn-lt"/>
              </a:rPr>
              <a:t>_</a:t>
            </a:r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InSitu</a:t>
            </a:r>
            <a:r>
              <a:rPr lang="en-US" sz="1900" dirty="0" err="1">
                <a:latin typeface="+mn-lt"/>
              </a:rPr>
              <a:t>_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None</a:t>
            </a:r>
            <a:endParaRPr lang="en-US" sz="19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r>
              <a:rPr lang="en-US" sz="1800" b="1" dirty="0">
                <a:latin typeface="+mn-lt"/>
              </a:rPr>
              <a:t> </a:t>
            </a:r>
            <a:endParaRPr lang="en-US" sz="1800" dirty="0">
              <a:latin typeface="+mn-lt"/>
            </a:endParaRP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E1F8E493-75B2-8947-B675-A10A04FAE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5"/>
            <a:ext cx="7886700" cy="917023"/>
          </a:xfrm>
        </p:spPr>
        <p:txBody>
          <a:bodyPr/>
          <a:lstStyle/>
          <a:p>
            <a:r>
              <a:rPr lang="en-US" sz="3200" dirty="0"/>
              <a:t>Meteorology Example</a:t>
            </a:r>
          </a:p>
        </p:txBody>
      </p:sp>
    </p:spTree>
    <p:extLst>
      <p:ext uri="{BB962C8B-B14F-4D97-AF65-F5344CB8AC3E}">
        <p14:creationId xmlns:p14="http://schemas.microsoft.com/office/powerpoint/2010/main" val="1467327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580A5FF-02E2-7542-971A-1097346CE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" y="1243584"/>
            <a:ext cx="8631936" cy="5241082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Standard Name = </a:t>
            </a:r>
            <a:r>
              <a:rPr lang="en-US" sz="1800" dirty="0">
                <a:solidFill>
                  <a:srgbClr val="C00000"/>
                </a:solidFill>
                <a:latin typeface="+mn-lt"/>
              </a:rPr>
              <a:t>MeasurementCategory</a:t>
            </a:r>
            <a:r>
              <a:rPr lang="en-US" sz="1800" dirty="0">
                <a:latin typeface="+mn-lt"/>
              </a:rPr>
              <a:t>_</a:t>
            </a:r>
            <a:r>
              <a:rPr lang="en-US" sz="1800" dirty="0">
                <a:solidFill>
                  <a:schemeClr val="accent5"/>
                </a:solidFill>
                <a:latin typeface="+mn-lt"/>
              </a:rPr>
              <a:t>CoreName</a:t>
            </a:r>
            <a:r>
              <a:rPr lang="en-US" sz="1800" dirty="0">
                <a:latin typeface="+mn-lt"/>
              </a:rPr>
              <a:t>_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MeasurementMode</a:t>
            </a:r>
            <a:r>
              <a:rPr lang="en-US" sz="1800" dirty="0">
                <a:latin typeface="+mn-lt"/>
              </a:rPr>
              <a:t>_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DescriptiveAttributes</a:t>
            </a:r>
          </a:p>
          <a:p>
            <a:endParaRPr lang="en-US" sz="800" dirty="0"/>
          </a:p>
          <a:p>
            <a:pPr algn="ctr"/>
            <a:r>
              <a:rPr lang="en-US" sz="1900" dirty="0" err="1">
                <a:solidFill>
                  <a:srgbClr val="C00000"/>
                </a:solidFill>
                <a:latin typeface="+mn-lt"/>
              </a:rPr>
              <a:t>Platform</a:t>
            </a:r>
            <a:r>
              <a:rPr lang="en-US" sz="1900" dirty="0" err="1">
                <a:latin typeface="+mn-lt"/>
              </a:rPr>
              <a:t>_</a:t>
            </a:r>
            <a:r>
              <a:rPr lang="en-US" sz="1900" dirty="0" err="1">
                <a:solidFill>
                  <a:schemeClr val="accent5"/>
                </a:solidFill>
                <a:latin typeface="+mn-lt"/>
              </a:rPr>
              <a:t>CoreName</a:t>
            </a:r>
            <a:r>
              <a:rPr lang="en-US" sz="1900" dirty="0" err="1">
                <a:latin typeface="+mn-lt"/>
              </a:rPr>
              <a:t>_</a:t>
            </a:r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MeasurementMode</a:t>
            </a:r>
            <a:r>
              <a:rPr lang="en-US" sz="1900" dirty="0" err="1">
                <a:latin typeface="+mn-lt"/>
              </a:rPr>
              <a:t>_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None</a:t>
            </a:r>
            <a:endParaRPr lang="en-US" sz="19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r>
              <a:rPr lang="en-US" sz="1900" dirty="0">
                <a:solidFill>
                  <a:schemeClr val="tx1"/>
                </a:solidFill>
                <a:latin typeface="+mn-lt"/>
              </a:rPr>
              <a:t>Controlled Vocabulary: </a:t>
            </a:r>
            <a:endParaRPr lang="en-US" sz="1900" dirty="0">
              <a:latin typeface="+mn-lt"/>
            </a:endParaRPr>
          </a:p>
          <a:p>
            <a:pPr marL="971550" lvl="1" indent="-285750">
              <a:buSzPct val="85000"/>
              <a:buFont typeface="Wingdings" pitchFamily="2" charset="2"/>
              <a:buChar char="v"/>
            </a:pPr>
            <a:r>
              <a:rPr lang="en-US" sz="1900" dirty="0" err="1">
                <a:latin typeface="+mn-lt"/>
              </a:rPr>
              <a:t>MeasurementMode</a:t>
            </a:r>
            <a:r>
              <a:rPr lang="en-US" sz="1900" dirty="0">
                <a:latin typeface="+mn-lt"/>
              </a:rPr>
              <a:t> = </a:t>
            </a:r>
            <a:r>
              <a:rPr lang="en-US" sz="1900" dirty="0" err="1">
                <a:latin typeface="+mn-lt"/>
              </a:rPr>
              <a:t>InSitu</a:t>
            </a:r>
            <a:endParaRPr lang="en-US" sz="1900" dirty="0">
              <a:latin typeface="+mn-lt"/>
            </a:endParaRPr>
          </a:p>
          <a:p>
            <a:r>
              <a:rPr lang="en-US" sz="1900" dirty="0">
                <a:latin typeface="+mn-lt"/>
              </a:rPr>
              <a:t> </a:t>
            </a:r>
          </a:p>
          <a:p>
            <a:r>
              <a:rPr lang="en-US" sz="1900" i="1" dirty="0">
                <a:latin typeface="+mn-lt"/>
              </a:rPr>
              <a:t>Example: In-situ measurement for aircraft Yaw angle</a:t>
            </a:r>
            <a:r>
              <a:rPr lang="en-US" sz="1900" dirty="0">
                <a:latin typeface="+mn-lt"/>
              </a:rPr>
              <a:t>: </a:t>
            </a:r>
            <a:r>
              <a:rPr lang="en-US" sz="1900" dirty="0" err="1">
                <a:solidFill>
                  <a:srgbClr val="C00000"/>
                </a:solidFill>
                <a:latin typeface="+mn-lt"/>
              </a:rPr>
              <a:t>Platform</a:t>
            </a:r>
            <a:r>
              <a:rPr lang="en-US" sz="1900" dirty="0" err="1">
                <a:latin typeface="+mn-lt"/>
              </a:rPr>
              <a:t>_</a:t>
            </a:r>
            <a:r>
              <a:rPr lang="en-US" sz="1900" dirty="0" err="1">
                <a:solidFill>
                  <a:schemeClr val="accent5"/>
                </a:solidFill>
                <a:latin typeface="+mn-lt"/>
              </a:rPr>
              <a:t>YawAngle</a:t>
            </a:r>
            <a:r>
              <a:rPr lang="en-US" sz="1900" dirty="0" err="1">
                <a:latin typeface="+mn-lt"/>
              </a:rPr>
              <a:t>_</a:t>
            </a:r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InSitu</a:t>
            </a:r>
            <a:r>
              <a:rPr lang="en-US" sz="1900" dirty="0" err="1">
                <a:latin typeface="+mn-lt"/>
              </a:rPr>
              <a:t>_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None</a:t>
            </a:r>
            <a:endParaRPr lang="en-US" sz="19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r>
              <a:rPr lang="en-US" sz="1800" b="1" dirty="0">
                <a:latin typeface="+mn-lt"/>
              </a:rPr>
              <a:t> </a:t>
            </a:r>
            <a:endParaRPr lang="en-US" sz="1800" dirty="0">
              <a:latin typeface="+mn-lt"/>
            </a:endParaRP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E1F8E493-75B2-8947-B675-A10A04FAE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5"/>
            <a:ext cx="7886700" cy="917023"/>
          </a:xfrm>
        </p:spPr>
        <p:txBody>
          <a:bodyPr/>
          <a:lstStyle/>
          <a:p>
            <a:r>
              <a:rPr lang="en-US" sz="3200" dirty="0"/>
              <a:t>Platform/Navigation Example</a:t>
            </a:r>
          </a:p>
        </p:txBody>
      </p:sp>
    </p:spTree>
    <p:extLst>
      <p:ext uri="{BB962C8B-B14F-4D97-AF65-F5344CB8AC3E}">
        <p14:creationId xmlns:p14="http://schemas.microsoft.com/office/powerpoint/2010/main" val="242395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580A5FF-02E2-7542-971A-1097346CE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" y="1292087"/>
            <a:ext cx="8631936" cy="5804452"/>
          </a:xfrm>
        </p:spPr>
        <p:txBody>
          <a:bodyPr/>
          <a:lstStyle/>
          <a:p>
            <a:r>
              <a:rPr lang="en-US" sz="1900" dirty="0">
                <a:latin typeface="+mn-lt"/>
              </a:rPr>
              <a:t>Standard Name = </a:t>
            </a:r>
            <a:r>
              <a:rPr lang="en-US" sz="1800" dirty="0">
                <a:solidFill>
                  <a:srgbClr val="C00000"/>
                </a:solidFill>
                <a:latin typeface="+mn-lt"/>
              </a:rPr>
              <a:t>MeasurementCategory</a:t>
            </a:r>
            <a:r>
              <a:rPr lang="en-US" sz="1800" dirty="0">
                <a:latin typeface="+mn-lt"/>
              </a:rPr>
              <a:t>_</a:t>
            </a:r>
            <a:r>
              <a:rPr lang="en-US" sz="1800" dirty="0">
                <a:solidFill>
                  <a:schemeClr val="accent5"/>
                </a:solidFill>
                <a:latin typeface="+mn-lt"/>
              </a:rPr>
              <a:t>CoreName</a:t>
            </a:r>
            <a:r>
              <a:rPr lang="en-US" sz="1800" dirty="0">
                <a:latin typeface="+mn-lt"/>
              </a:rPr>
              <a:t>_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MeasurementMode</a:t>
            </a:r>
            <a:r>
              <a:rPr lang="en-US" sz="1800" dirty="0">
                <a:latin typeface="+mn-lt"/>
              </a:rPr>
              <a:t>_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DescriptiveAttributes</a:t>
            </a:r>
            <a:endParaRPr lang="en-US" sz="18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800" dirty="0">
                <a:solidFill>
                  <a:srgbClr val="C00000"/>
                </a:solidFill>
                <a:latin typeface="+mn-lt"/>
              </a:rPr>
              <a:t>MeasurementCategory</a:t>
            </a:r>
            <a:r>
              <a:rPr lang="en-US" sz="1800" dirty="0">
                <a:latin typeface="+mn-lt"/>
              </a:rPr>
              <a:t>_</a:t>
            </a:r>
            <a:r>
              <a:rPr lang="en-US" sz="1800" dirty="0">
                <a:solidFill>
                  <a:schemeClr val="accent5"/>
                </a:solidFill>
                <a:latin typeface="+mn-lt"/>
              </a:rPr>
              <a:t>CoreName</a:t>
            </a:r>
            <a:r>
              <a:rPr lang="en-US" sz="1800" dirty="0">
                <a:latin typeface="+mn-lt"/>
              </a:rPr>
              <a:t>_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MeasurementMode</a:t>
            </a:r>
            <a:r>
              <a:rPr lang="en-US" sz="1800" dirty="0">
                <a:latin typeface="+mn-lt"/>
              </a:rPr>
              <a:t>_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MeasurementDirection</a:t>
            </a:r>
            <a:r>
              <a:rPr lang="en-US" sz="1800" dirty="0">
                <a:latin typeface="+mn-lt"/>
              </a:rPr>
              <a:t>_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SpectralCoverage</a:t>
            </a:r>
            <a:r>
              <a:rPr lang="en-US" sz="1800" dirty="0">
                <a:latin typeface="+mn-lt"/>
              </a:rPr>
              <a:t>_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Products</a:t>
            </a:r>
          </a:p>
          <a:p>
            <a:pPr algn="ctr"/>
            <a:endParaRPr lang="en-US" sz="800" dirty="0">
              <a:latin typeface="+mn-lt"/>
            </a:endParaRPr>
          </a:p>
          <a:p>
            <a:r>
              <a:rPr lang="en-US" sz="1900" dirty="0">
                <a:solidFill>
                  <a:schemeClr val="tx1"/>
                </a:solidFill>
                <a:latin typeface="+mn-lt"/>
              </a:rPr>
              <a:t>Controlled Vocabulary: </a:t>
            </a:r>
            <a:endParaRPr lang="en-US" sz="1900" dirty="0">
              <a:latin typeface="+mn-lt"/>
            </a:endParaRPr>
          </a:p>
          <a:p>
            <a:pPr marL="971550" lvl="1" indent="-285750">
              <a:buSzPct val="85000"/>
              <a:buFont typeface="Wingdings" pitchFamily="2" charset="2"/>
              <a:buChar char="v"/>
            </a:pPr>
            <a:r>
              <a:rPr lang="en-US" dirty="0" err="1">
                <a:latin typeface="+mn-lt"/>
              </a:rPr>
              <a:t>MeasurementCategory</a:t>
            </a:r>
            <a:r>
              <a:rPr lang="en-US" dirty="0">
                <a:latin typeface="+mn-lt"/>
              </a:rPr>
              <a:t> = </a:t>
            </a:r>
            <a:r>
              <a:rPr lang="en-US" dirty="0" err="1">
                <a:latin typeface="+mn-lt"/>
              </a:rPr>
              <a:t>GasJvalue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AquJvalue</a:t>
            </a:r>
            <a:endParaRPr lang="en-US" dirty="0">
              <a:latin typeface="+mn-lt"/>
            </a:endParaRPr>
          </a:p>
          <a:p>
            <a:pPr marL="971550" lvl="1" indent="-285750">
              <a:buSzPct val="85000"/>
              <a:buFont typeface="Wingdings" pitchFamily="2" charset="2"/>
              <a:buChar char="v"/>
            </a:pPr>
            <a:r>
              <a:rPr lang="en-US" dirty="0" err="1">
                <a:latin typeface="+mn-lt"/>
              </a:rPr>
              <a:t>MeasurementMode</a:t>
            </a:r>
            <a:r>
              <a:rPr lang="en-US" dirty="0">
                <a:latin typeface="+mn-lt"/>
              </a:rPr>
              <a:t> = </a:t>
            </a:r>
            <a:r>
              <a:rPr lang="en-US" dirty="0" err="1">
                <a:latin typeface="+mn-lt"/>
              </a:rPr>
              <a:t>InSitu</a:t>
            </a:r>
            <a:endParaRPr lang="en-US" dirty="0">
              <a:latin typeface="+mn-lt"/>
            </a:endParaRPr>
          </a:p>
          <a:p>
            <a:pPr marL="971550" lvl="1" indent="-285750">
              <a:buSzPct val="85000"/>
              <a:buFont typeface="Wingdings" pitchFamily="2" charset="2"/>
              <a:buChar char="v"/>
            </a:pPr>
            <a:r>
              <a:rPr lang="en-US" dirty="0" err="1">
                <a:latin typeface="+mn-lt"/>
              </a:rPr>
              <a:t>MeasurementDirection</a:t>
            </a:r>
            <a:r>
              <a:rPr lang="en-US" dirty="0">
                <a:latin typeface="+mn-lt"/>
              </a:rPr>
              <a:t> = Downwelling, Upwelling, or Total</a:t>
            </a:r>
          </a:p>
          <a:p>
            <a:pPr marL="971550" lvl="1" indent="-285750">
              <a:buSzPct val="85000"/>
              <a:buFont typeface="Wingdings" pitchFamily="2" charset="2"/>
              <a:buChar char="v"/>
            </a:pPr>
            <a:r>
              <a:rPr lang="en-US" dirty="0" err="1">
                <a:latin typeface="+mn-lt"/>
              </a:rPr>
              <a:t>SpectralCoverage</a:t>
            </a:r>
            <a:r>
              <a:rPr lang="en-US" dirty="0">
                <a:latin typeface="+mn-lt"/>
              </a:rPr>
              <a:t> = Partial, Full</a:t>
            </a:r>
            <a:endParaRPr lang="en-US" sz="1000" dirty="0">
              <a:latin typeface="+mn-lt"/>
            </a:endParaRPr>
          </a:p>
          <a:p>
            <a:pPr marL="971550" lvl="1" indent="-285750">
              <a:buSzPct val="85000"/>
              <a:buFont typeface="Wingdings" pitchFamily="2" charset="2"/>
              <a:buChar char="v"/>
            </a:pPr>
            <a:endParaRPr lang="en-US" sz="1000" dirty="0">
              <a:latin typeface="+mn-lt"/>
            </a:endParaRPr>
          </a:p>
          <a:p>
            <a:pPr>
              <a:spcAft>
                <a:spcPts val="1200"/>
              </a:spcAft>
            </a:pPr>
            <a:r>
              <a:rPr lang="en-US" sz="1900" i="1" dirty="0">
                <a:latin typeface="+mn-lt"/>
              </a:rPr>
              <a:t>Example: Photolysis rate coefficient for reaction NO2 + </a:t>
            </a:r>
            <a:r>
              <a:rPr lang="en-US" sz="1900" i="1" dirty="0" err="1">
                <a:latin typeface="+mn-lt"/>
              </a:rPr>
              <a:t>hν</a:t>
            </a:r>
            <a:r>
              <a:rPr lang="en-US" sz="1900" i="1" dirty="0">
                <a:latin typeface="+mn-lt"/>
              </a:rPr>
              <a:t> → NO + O(3P) derived from total actinic flux measurement: </a:t>
            </a:r>
            <a:r>
              <a:rPr lang="en-US" sz="1900" dirty="0">
                <a:solidFill>
                  <a:srgbClr val="C00000"/>
                </a:solidFill>
                <a:latin typeface="+mn-lt"/>
              </a:rPr>
              <a:t>GasJvalue</a:t>
            </a:r>
            <a:r>
              <a:rPr lang="en-US" sz="1900" dirty="0">
                <a:latin typeface="+mn-lt"/>
              </a:rPr>
              <a:t>_</a:t>
            </a:r>
            <a:r>
              <a:rPr lang="en-US" sz="1900" dirty="0">
                <a:solidFill>
                  <a:schemeClr val="accent5"/>
                </a:solidFill>
                <a:latin typeface="+mn-lt"/>
              </a:rPr>
              <a:t>jNO2</a:t>
            </a:r>
            <a:r>
              <a:rPr lang="en-US" sz="1900" dirty="0">
                <a:latin typeface="+mn-lt"/>
              </a:rPr>
              <a:t>_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InSitu</a:t>
            </a:r>
            <a:r>
              <a:rPr lang="en-US" sz="1900" dirty="0">
                <a:latin typeface="+mn-lt"/>
              </a:rPr>
              <a:t>_</a:t>
            </a:r>
            <a:r>
              <a:rPr lang="en-US" sz="19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Total</a:t>
            </a:r>
            <a:r>
              <a:rPr lang="en-US" sz="1900" dirty="0">
                <a:latin typeface="+mn-lt"/>
              </a:rPr>
              <a:t>_</a:t>
            </a:r>
            <a:r>
              <a:rPr lang="en-US" sz="19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Full</a:t>
            </a:r>
            <a:r>
              <a:rPr lang="en-US" sz="1900" dirty="0">
                <a:latin typeface="+mn-lt"/>
              </a:rPr>
              <a:t>_</a:t>
            </a:r>
            <a:r>
              <a:rPr lang="en-US" sz="19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NO2-O3P</a:t>
            </a:r>
          </a:p>
          <a:p>
            <a:r>
              <a:rPr lang="en-US" sz="1900" i="1" dirty="0">
                <a:latin typeface="+mn-lt"/>
              </a:rPr>
              <a:t>Example: Photolysis rate coefficient for reaction CHBr3 + </a:t>
            </a:r>
            <a:r>
              <a:rPr lang="en-US" sz="1900" i="1" dirty="0" err="1">
                <a:latin typeface="+mn-lt"/>
              </a:rPr>
              <a:t>hν</a:t>
            </a:r>
            <a:r>
              <a:rPr lang="en-US" sz="1900" i="1" dirty="0">
                <a:latin typeface="+mn-lt"/>
              </a:rPr>
              <a:t> → products derived from downwelling actinic flux measurement:</a:t>
            </a:r>
            <a:r>
              <a:rPr lang="en-US" sz="1900" dirty="0">
                <a:latin typeface="+mn-lt"/>
              </a:rPr>
              <a:t> </a:t>
            </a:r>
            <a:r>
              <a:rPr lang="en-US" sz="1900" dirty="0">
                <a:solidFill>
                  <a:srgbClr val="C00000"/>
                </a:solidFill>
                <a:latin typeface="+mn-lt"/>
              </a:rPr>
              <a:t>GasJvalue</a:t>
            </a:r>
            <a:r>
              <a:rPr lang="en-US" sz="1900" dirty="0">
                <a:latin typeface="+mn-lt"/>
              </a:rPr>
              <a:t>_</a:t>
            </a:r>
            <a:r>
              <a:rPr lang="en-US" sz="1900" dirty="0">
                <a:solidFill>
                  <a:schemeClr val="accent5"/>
                </a:solidFill>
                <a:latin typeface="+mn-lt"/>
              </a:rPr>
              <a:t>jCHBr3</a:t>
            </a:r>
            <a:r>
              <a:rPr lang="en-US" sz="1900" dirty="0">
                <a:latin typeface="+mn-lt"/>
              </a:rPr>
              <a:t>_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InSitu</a:t>
            </a:r>
            <a:r>
              <a:rPr lang="en-US" sz="1900" dirty="0">
                <a:latin typeface="+mn-lt"/>
              </a:rPr>
              <a:t>_</a:t>
            </a:r>
            <a:r>
              <a:rPr lang="en-US" sz="19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Downwelling</a:t>
            </a:r>
            <a:r>
              <a:rPr lang="en-US" sz="1900" dirty="0">
                <a:latin typeface="+mn-lt"/>
              </a:rPr>
              <a:t>_</a:t>
            </a:r>
            <a:r>
              <a:rPr lang="en-US" sz="19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Full</a:t>
            </a:r>
            <a:r>
              <a:rPr lang="en-US" sz="1900" dirty="0">
                <a:latin typeface="+mn-lt"/>
              </a:rPr>
              <a:t>_</a:t>
            </a:r>
            <a:r>
              <a:rPr lang="en-US" sz="19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NoProductsSpecified</a:t>
            </a:r>
          </a:p>
          <a:p>
            <a:pPr>
              <a:spcAft>
                <a:spcPts val="1200"/>
              </a:spcAft>
            </a:pPr>
            <a:endParaRPr lang="en-US" sz="1800" dirty="0">
              <a:solidFill>
                <a:srgbClr val="FFFF00"/>
              </a:solidFill>
              <a:latin typeface="+mn-lt"/>
            </a:endParaRP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E1F8E493-75B2-8947-B675-A10A04FAE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36525"/>
            <a:ext cx="8631936" cy="917023"/>
          </a:xfrm>
        </p:spPr>
        <p:txBody>
          <a:bodyPr/>
          <a:lstStyle/>
          <a:p>
            <a:r>
              <a:rPr lang="en-US" sz="3200" dirty="0"/>
              <a:t>Photolysis Rate Example</a:t>
            </a:r>
          </a:p>
        </p:txBody>
      </p:sp>
    </p:spTree>
    <p:extLst>
      <p:ext uri="{BB962C8B-B14F-4D97-AF65-F5344CB8AC3E}">
        <p14:creationId xmlns:p14="http://schemas.microsoft.com/office/powerpoint/2010/main" val="1737721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580A5FF-02E2-7542-971A-1097346CE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" y="1243584"/>
            <a:ext cx="8631936" cy="5804452"/>
          </a:xfrm>
        </p:spPr>
        <p:txBody>
          <a:bodyPr/>
          <a:lstStyle/>
          <a:p>
            <a:r>
              <a:rPr lang="en-US" sz="1900" dirty="0">
                <a:latin typeface="+mn-lt"/>
              </a:rPr>
              <a:t>Standard Name = </a:t>
            </a:r>
            <a:r>
              <a:rPr lang="en-US" sz="1800" dirty="0">
                <a:solidFill>
                  <a:srgbClr val="C00000"/>
                </a:solidFill>
                <a:latin typeface="+mn-lt"/>
              </a:rPr>
              <a:t>MeasurementCategory</a:t>
            </a:r>
            <a:r>
              <a:rPr lang="en-US" sz="1800" dirty="0">
                <a:latin typeface="+mn-lt"/>
              </a:rPr>
              <a:t>_</a:t>
            </a:r>
            <a:r>
              <a:rPr lang="en-US" sz="1800" dirty="0">
                <a:solidFill>
                  <a:schemeClr val="accent5"/>
                </a:solidFill>
                <a:latin typeface="+mn-lt"/>
              </a:rPr>
              <a:t>CoreName</a:t>
            </a:r>
            <a:r>
              <a:rPr lang="en-US" sz="1800" dirty="0">
                <a:latin typeface="+mn-lt"/>
              </a:rPr>
              <a:t>_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MeasurementMode</a:t>
            </a:r>
            <a:r>
              <a:rPr lang="en-US" sz="1800" dirty="0">
                <a:latin typeface="+mn-lt"/>
              </a:rPr>
              <a:t>_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DescriptiveAttributes</a:t>
            </a:r>
            <a:endParaRPr lang="en-US" sz="18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sz="800" dirty="0">
              <a:solidFill>
                <a:srgbClr val="C00000"/>
              </a:solidFill>
              <a:latin typeface="+mn-lt"/>
            </a:endParaRPr>
          </a:p>
          <a:p>
            <a:pPr algn="ctr"/>
            <a:r>
              <a:rPr lang="en-US" sz="1800" dirty="0" err="1">
                <a:solidFill>
                  <a:srgbClr val="C00000"/>
                </a:solidFill>
                <a:latin typeface="+mn-lt"/>
              </a:rPr>
              <a:t>Rad</a:t>
            </a:r>
            <a:r>
              <a:rPr lang="en-US" sz="1800" dirty="0" err="1">
                <a:latin typeface="+mn-lt"/>
              </a:rPr>
              <a:t>_</a:t>
            </a:r>
            <a:r>
              <a:rPr lang="en-US" sz="1800" dirty="0" err="1">
                <a:solidFill>
                  <a:schemeClr val="accent5"/>
                </a:solidFill>
                <a:latin typeface="+mn-lt"/>
              </a:rPr>
              <a:t>CoreName</a:t>
            </a:r>
            <a:r>
              <a:rPr lang="en-US" sz="1800" dirty="0" err="1">
                <a:latin typeface="+mn-lt"/>
              </a:rPr>
              <a:t>_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MeasurementMode</a:t>
            </a:r>
            <a:r>
              <a:rPr lang="en-US" sz="1800" dirty="0" err="1">
                <a:latin typeface="+mn-lt"/>
              </a:rPr>
              <a:t>_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WLMode</a:t>
            </a:r>
            <a:endParaRPr lang="en-US" sz="18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algn="ctr"/>
            <a:endParaRPr lang="en-US" sz="800" dirty="0">
              <a:latin typeface="+mn-lt"/>
            </a:endParaRPr>
          </a:p>
          <a:p>
            <a:r>
              <a:rPr lang="en-US" sz="1900" dirty="0">
                <a:solidFill>
                  <a:schemeClr val="tx1"/>
                </a:solidFill>
                <a:latin typeface="+mn-lt"/>
              </a:rPr>
              <a:t>Controlled Vocabulary: </a:t>
            </a:r>
            <a:endParaRPr lang="en-US" sz="1900" dirty="0">
              <a:latin typeface="+mn-lt"/>
            </a:endParaRPr>
          </a:p>
          <a:p>
            <a:pPr marL="971550" lvl="1" indent="-285750">
              <a:buSzPct val="85000"/>
              <a:buFont typeface="Wingdings" pitchFamily="2" charset="2"/>
              <a:buChar char="v"/>
            </a:pPr>
            <a:r>
              <a:rPr lang="en-US" sz="1900" dirty="0" err="1">
                <a:latin typeface="+mn-lt"/>
              </a:rPr>
              <a:t>MeasurementMode</a:t>
            </a:r>
            <a:r>
              <a:rPr lang="en-US" sz="1900" dirty="0">
                <a:latin typeface="+mn-lt"/>
              </a:rPr>
              <a:t> = </a:t>
            </a:r>
            <a:r>
              <a:rPr lang="en-US" sz="1900" dirty="0" err="1">
                <a:latin typeface="+mn-lt"/>
              </a:rPr>
              <a:t>InSitu</a:t>
            </a:r>
            <a:endParaRPr lang="en-US" sz="1900" dirty="0">
              <a:latin typeface="+mn-lt"/>
            </a:endParaRPr>
          </a:p>
          <a:p>
            <a:pPr marL="971550" lvl="1" indent="-285750">
              <a:buSzPct val="85000"/>
              <a:buFont typeface="Wingdings" pitchFamily="2" charset="2"/>
              <a:buChar char="v"/>
            </a:pPr>
            <a:r>
              <a:rPr lang="en-US" sz="1900" dirty="0" err="1">
                <a:latin typeface="+mn-lt"/>
              </a:rPr>
              <a:t>WLMode</a:t>
            </a:r>
            <a:r>
              <a:rPr lang="en-US" sz="1900" dirty="0">
                <a:latin typeface="+mn-lt"/>
              </a:rPr>
              <a:t> = BB (broadband), SP (spectral), SC (specified channels)</a:t>
            </a:r>
          </a:p>
          <a:p>
            <a:pPr marL="971550" lvl="1" indent="-285750">
              <a:buSzPct val="85000"/>
              <a:buFont typeface="Wingdings" pitchFamily="2" charset="2"/>
              <a:buChar char="v"/>
            </a:pPr>
            <a:endParaRPr lang="en-US" sz="1000" dirty="0">
              <a:latin typeface="+mn-lt"/>
            </a:endParaRPr>
          </a:p>
          <a:p>
            <a:pPr>
              <a:spcAft>
                <a:spcPts val="1200"/>
              </a:spcAft>
            </a:pPr>
            <a:r>
              <a:rPr lang="en-US" sz="1900" i="1" dirty="0">
                <a:latin typeface="+mn-lt"/>
              </a:rPr>
              <a:t>Example: In-situ measurement of Downwelling Diffuse Broadband Solar Irradiance between 0.2 and 3.6 micron: </a:t>
            </a:r>
            <a:r>
              <a:rPr lang="en-US" sz="1900" dirty="0" err="1">
                <a:solidFill>
                  <a:srgbClr val="C00000"/>
                </a:solidFill>
                <a:latin typeface="+mn-lt"/>
              </a:rPr>
              <a:t>Rad</a:t>
            </a:r>
            <a:r>
              <a:rPr lang="en-US" sz="1900" dirty="0" err="1">
                <a:latin typeface="+mn-lt"/>
              </a:rPr>
              <a:t>_</a:t>
            </a:r>
            <a:r>
              <a:rPr lang="en-US" sz="1900" dirty="0" err="1">
                <a:solidFill>
                  <a:schemeClr val="accent5"/>
                </a:solidFill>
                <a:latin typeface="+mn-lt"/>
              </a:rPr>
              <a:t>IrradianceDownwellingDiffuse</a:t>
            </a:r>
            <a:r>
              <a:rPr lang="en-US" sz="1900" dirty="0" err="1">
                <a:latin typeface="+mn-lt"/>
              </a:rPr>
              <a:t>_</a:t>
            </a:r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InSitu</a:t>
            </a:r>
            <a:r>
              <a:rPr lang="en-US" sz="1900" dirty="0" err="1">
                <a:latin typeface="+mn-lt"/>
              </a:rPr>
              <a:t>_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BB</a:t>
            </a:r>
            <a:r>
              <a:rPr lang="en-US" sz="1900" dirty="0">
                <a:latin typeface="+mn-lt"/>
              </a:rPr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E1F8E493-75B2-8947-B675-A10A04FAE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36525"/>
            <a:ext cx="8631936" cy="917023"/>
          </a:xfrm>
        </p:spPr>
        <p:txBody>
          <a:bodyPr/>
          <a:lstStyle/>
          <a:p>
            <a:r>
              <a:rPr lang="en-US" sz="3200" dirty="0"/>
              <a:t>Radiation Example</a:t>
            </a:r>
          </a:p>
        </p:txBody>
      </p:sp>
    </p:spTree>
    <p:extLst>
      <p:ext uri="{BB962C8B-B14F-4D97-AF65-F5344CB8AC3E}">
        <p14:creationId xmlns:p14="http://schemas.microsoft.com/office/powerpoint/2010/main" val="43050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86EA8D-5FFC-B443-AC10-99124075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84" y="443"/>
            <a:ext cx="8900646" cy="945763"/>
          </a:xfrm>
        </p:spPr>
        <p:txBody>
          <a:bodyPr/>
          <a:lstStyle/>
          <a:p>
            <a:r>
              <a:rPr lang="en-US" sz="3000" dirty="0"/>
              <a:t>CAMP</a:t>
            </a:r>
            <a:r>
              <a:rPr lang="en-US" sz="3000" baseline="30000" dirty="0"/>
              <a:t>2</a:t>
            </a:r>
            <a:r>
              <a:rPr lang="en-US" sz="3000" dirty="0"/>
              <a:t>Ex ICARTT File – Trace Gas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E9BCDD8-26EE-2541-BBF0-D8271E47DB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24"/>
          <a:stretch/>
        </p:blipFill>
        <p:spPr>
          <a:xfrm>
            <a:off x="217361" y="946206"/>
            <a:ext cx="8709277" cy="573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3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0A4CC2-3F34-CB45-9ED3-989B23993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Why Are Atmospheric Composition Variable Standard Names Needed?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580A5FF-02E2-7542-971A-1097346CE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458" y="1333271"/>
            <a:ext cx="8795083" cy="5841252"/>
          </a:xfrm>
        </p:spPr>
        <p:txBody>
          <a:bodyPr>
            <a:normAutofit fontScale="25000" lnSpcReduction="20000"/>
          </a:bodyPr>
          <a:lstStyle/>
          <a:p>
            <a:pPr marL="283464" indent="-283464">
              <a:lnSpc>
                <a:spcPct val="120000"/>
              </a:lnSpc>
              <a:buSzPct val="85000"/>
              <a:buFont typeface="Wingdings" pitchFamily="2" charset="2"/>
              <a:buChar char="Ø"/>
            </a:pPr>
            <a:r>
              <a:rPr lang="en-US" sz="7200" dirty="0">
                <a:latin typeface="+mn-lt"/>
              </a:rPr>
              <a:t>In airborne field studies, variable names are given by the PIs to characterize the physical phenomena or to represent the quantity that is being measured (e.g., O</a:t>
            </a:r>
            <a:r>
              <a:rPr lang="en-US" sz="7200" baseline="-25000" dirty="0">
                <a:latin typeface="+mn-lt"/>
              </a:rPr>
              <a:t>3</a:t>
            </a:r>
            <a:r>
              <a:rPr lang="en-US" sz="7200" dirty="0">
                <a:latin typeface="+mn-lt"/>
              </a:rPr>
              <a:t>, H</a:t>
            </a:r>
            <a:r>
              <a:rPr lang="en-US" sz="7200" baseline="-25000" dirty="0">
                <a:latin typeface="+mn-lt"/>
              </a:rPr>
              <a:t>2</a:t>
            </a:r>
            <a:r>
              <a:rPr lang="en-US" sz="7200" dirty="0">
                <a:latin typeface="+mn-lt"/>
              </a:rPr>
              <a:t>O).</a:t>
            </a:r>
          </a:p>
          <a:p>
            <a:pPr marL="285750" indent="-285750">
              <a:buSzPct val="85000"/>
              <a:buFont typeface="Wingdings" pitchFamily="2" charset="2"/>
              <a:buChar char="Ø"/>
            </a:pPr>
            <a:endParaRPr lang="en-US" sz="3200" dirty="0">
              <a:latin typeface="+mn-lt"/>
            </a:endParaRPr>
          </a:p>
          <a:p>
            <a:pPr marL="285750" indent="-285750">
              <a:lnSpc>
                <a:spcPct val="120000"/>
              </a:lnSpc>
              <a:buSzPct val="85000"/>
              <a:buFont typeface="Wingdings" pitchFamily="2" charset="2"/>
              <a:buChar char="Ø"/>
            </a:pPr>
            <a:r>
              <a:rPr lang="en-US" sz="7200" dirty="0">
                <a:latin typeface="+mn-lt"/>
              </a:rPr>
              <a:t>PIs often add additional information to their variable names to identify units and/or instruments used (e.g. O3_ppbv, DLH_H2O_ppmv).</a:t>
            </a:r>
          </a:p>
          <a:p>
            <a:pPr marL="285750" indent="-285750">
              <a:lnSpc>
                <a:spcPct val="100000"/>
              </a:lnSpc>
              <a:buSzPct val="85000"/>
              <a:buFont typeface="Wingdings" pitchFamily="2" charset="2"/>
              <a:buChar char="Ø"/>
            </a:pPr>
            <a:endParaRPr lang="en-US" sz="3200" dirty="0">
              <a:latin typeface="+mn-lt"/>
            </a:endParaRPr>
          </a:p>
          <a:p>
            <a:pPr marL="285750" indent="-285750">
              <a:lnSpc>
                <a:spcPct val="120000"/>
              </a:lnSpc>
              <a:buSzPct val="85000"/>
              <a:buFont typeface="Wingdings" pitchFamily="2" charset="2"/>
              <a:buChar char="Ø"/>
            </a:pPr>
            <a:r>
              <a:rPr lang="en-US" sz="7200" dirty="0">
                <a:latin typeface="+mn-lt"/>
              </a:rPr>
              <a:t>Each data set needs its own identity (i.e. different variable names to distinguish between measurements)</a:t>
            </a:r>
          </a:p>
          <a:p>
            <a:pPr marL="800100" lvl="1">
              <a:lnSpc>
                <a:spcPct val="110000"/>
              </a:lnSpc>
              <a:spcBef>
                <a:spcPts val="800"/>
              </a:spcBef>
              <a:buSzPct val="85000"/>
              <a:buFont typeface="Wingdings" panose="05000000000000000000" pitchFamily="2" charset="2"/>
              <a:buChar char="§"/>
            </a:pPr>
            <a:r>
              <a:rPr lang="en-US" sz="6800" dirty="0">
                <a:latin typeface="+mn-lt"/>
              </a:rPr>
              <a:t>Particularly important for ASCII files (majority of in-situ airborne atmospheric composition data files)</a:t>
            </a:r>
          </a:p>
          <a:p>
            <a:pPr marL="457200" lvl="1" indent="0">
              <a:lnSpc>
                <a:spcPct val="100000"/>
              </a:lnSpc>
              <a:spcBef>
                <a:spcPts val="800"/>
              </a:spcBef>
              <a:buSzPct val="85000"/>
              <a:buNone/>
            </a:pPr>
            <a:endParaRPr lang="en-US" sz="3200" dirty="0">
              <a:latin typeface="+mn-lt"/>
            </a:endParaRPr>
          </a:p>
          <a:p>
            <a:pPr marL="285750" indent="-285750">
              <a:lnSpc>
                <a:spcPct val="120000"/>
              </a:lnSpc>
              <a:buSzPct val="85000"/>
              <a:buFont typeface="Wingdings" pitchFamily="2" charset="2"/>
              <a:buChar char="Ø"/>
            </a:pPr>
            <a:r>
              <a:rPr lang="en-US" sz="7200" dirty="0">
                <a:latin typeface="+mn-lt"/>
              </a:rPr>
              <a:t>Having a unique identity can create problems for data users to search across missions or understand the variables.  </a:t>
            </a:r>
          </a:p>
          <a:p>
            <a:pPr marL="800100" lvl="1">
              <a:lnSpc>
                <a:spcPct val="120000"/>
              </a:lnSpc>
              <a:spcBef>
                <a:spcPts val="800"/>
              </a:spcBef>
              <a:buSzPct val="85000"/>
              <a:buFont typeface="Wingdings" panose="05000000000000000000" pitchFamily="2" charset="2"/>
              <a:buChar char="§"/>
            </a:pPr>
            <a:r>
              <a:rPr lang="en-US" sz="6800" dirty="0">
                <a:latin typeface="+mn-lt"/>
              </a:rPr>
              <a:t>Common to have multiple instruments measure mission critical variables in the same campaign (NO2_MixingRatio_LIF, NO2_MixingRatio).</a:t>
            </a:r>
          </a:p>
          <a:p>
            <a:pPr marL="800100" lvl="1">
              <a:lnSpc>
                <a:spcPct val="120000"/>
              </a:lnSpc>
              <a:spcBef>
                <a:spcPts val="800"/>
              </a:spcBef>
              <a:buSzPct val="85000"/>
              <a:buFont typeface="Wingdings" panose="05000000000000000000" pitchFamily="2" charset="2"/>
              <a:buChar char="§"/>
            </a:pPr>
            <a:r>
              <a:rPr lang="en-US" sz="6800" dirty="0">
                <a:latin typeface="+mn-lt"/>
              </a:rPr>
              <a:t>Across different campaigns, the same variable is repeatedly measured, but given different names. </a:t>
            </a:r>
            <a:endParaRPr lang="en-US" sz="6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700" dirty="0"/>
          </a:p>
          <a:p>
            <a:pPr lvl="1"/>
            <a:endParaRPr lang="en-US" sz="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700" dirty="0"/>
          </a:p>
          <a:p>
            <a:pPr marL="514350" indent="-285750">
              <a:lnSpc>
                <a:spcPct val="10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1708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86EA8D-5FFC-B443-AC10-99124075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84" y="443"/>
            <a:ext cx="8900646" cy="945763"/>
          </a:xfrm>
        </p:spPr>
        <p:txBody>
          <a:bodyPr/>
          <a:lstStyle/>
          <a:p>
            <a:r>
              <a:rPr lang="en-US" sz="3000" dirty="0"/>
              <a:t>CAMP</a:t>
            </a:r>
            <a:r>
              <a:rPr lang="en-US" sz="3000" baseline="30000" dirty="0"/>
              <a:t>2</a:t>
            </a:r>
            <a:r>
              <a:rPr lang="en-US" sz="3000" dirty="0"/>
              <a:t>Ex ICARTT File – Aerosol Composition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E9BCDD8-26EE-2541-BBF0-D8271E47DB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479" b="14470"/>
          <a:stretch/>
        </p:blipFill>
        <p:spPr>
          <a:xfrm>
            <a:off x="376367" y="803081"/>
            <a:ext cx="8391266" cy="605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969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Maintenance Plan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62225"/>
            <a:ext cx="7886700" cy="5367528"/>
          </a:xfrm>
        </p:spPr>
        <p:txBody>
          <a:bodyPr/>
          <a:lstStyle/>
          <a:p>
            <a:pPr marL="685800" indent="-457200">
              <a:buSzPct val="75000"/>
              <a:buFont typeface="Wingdings" panose="05000000000000000000" pitchFamily="2" charset="2"/>
              <a:buChar char="q"/>
            </a:pPr>
            <a:r>
              <a:rPr lang="en-US" sz="2200" dirty="0">
                <a:latin typeface="+mn-lt"/>
              </a:rPr>
              <a:t>Stay relevant to the measurement and user communities</a:t>
            </a:r>
          </a:p>
          <a:p>
            <a:pPr marL="1143000" lvl="1" indent="-457200">
              <a:buSzPct val="75000"/>
              <a:buFont typeface="Wingdings" panose="05000000000000000000" pitchFamily="2" charset="2"/>
              <a:buChar char="ü"/>
            </a:pPr>
            <a:r>
              <a:rPr lang="en-US" sz="2200" dirty="0">
                <a:latin typeface="+mn-lt"/>
              </a:rPr>
              <a:t>Update/modify </a:t>
            </a:r>
            <a:r>
              <a:rPr lang="en-US" sz="2200" dirty="0" err="1">
                <a:latin typeface="+mn-lt"/>
              </a:rPr>
              <a:t>CoreNames</a:t>
            </a:r>
            <a:r>
              <a:rPr lang="en-US" sz="2200" dirty="0">
                <a:latin typeface="+mn-lt"/>
              </a:rPr>
              <a:t> and </a:t>
            </a:r>
            <a:r>
              <a:rPr lang="en-US" sz="2200" dirty="0" err="1">
                <a:latin typeface="+mn-lt"/>
              </a:rPr>
              <a:t>DescriptiveAttributes</a:t>
            </a:r>
            <a:r>
              <a:rPr lang="en-US" sz="2200" dirty="0">
                <a:latin typeface="+mn-lt"/>
              </a:rPr>
              <a:t> after each major field study</a:t>
            </a:r>
          </a:p>
          <a:p>
            <a:pPr marL="1143000" lvl="1" indent="-457200">
              <a:buSzPct val="75000"/>
              <a:buFont typeface="Wingdings" panose="05000000000000000000" pitchFamily="2" charset="2"/>
              <a:buChar char="ü"/>
            </a:pPr>
            <a:r>
              <a:rPr lang="en-US" sz="2200" dirty="0">
                <a:latin typeface="+mn-lt"/>
              </a:rPr>
              <a:t>Connect to modeling community, e.g., </a:t>
            </a:r>
            <a:r>
              <a:rPr lang="en-US" sz="2200" dirty="0" err="1">
                <a:latin typeface="+mn-lt"/>
              </a:rPr>
              <a:t>AeroCom</a:t>
            </a:r>
            <a:r>
              <a:rPr lang="en-US" sz="2200" dirty="0">
                <a:latin typeface="+mn-lt"/>
              </a:rPr>
              <a:t>, HTAP, and CCMP</a:t>
            </a:r>
          </a:p>
          <a:p>
            <a:pPr marL="1143000" lvl="1" indent="-457200">
              <a:buSzPct val="75000"/>
              <a:buFont typeface="Wingdings" panose="05000000000000000000" pitchFamily="2" charset="2"/>
              <a:buChar char="ü"/>
            </a:pPr>
            <a:r>
              <a:rPr lang="en-US" sz="2200" dirty="0">
                <a:latin typeface="+mn-lt"/>
              </a:rPr>
              <a:t>Create translation to CF and other standards</a:t>
            </a:r>
          </a:p>
          <a:p>
            <a:pPr marL="685800" lvl="1" indent="0">
              <a:buSzPct val="75000"/>
              <a:buNone/>
            </a:pPr>
            <a:endParaRPr lang="en-US" sz="800" dirty="0">
              <a:latin typeface="+mn-lt"/>
            </a:endParaRPr>
          </a:p>
          <a:p>
            <a:pPr marL="685800" indent="-457200">
              <a:buSzPct val="75000"/>
              <a:buFont typeface="Wingdings" panose="05000000000000000000" pitchFamily="2" charset="2"/>
              <a:buChar char="q"/>
            </a:pPr>
            <a:r>
              <a:rPr lang="en-US" sz="2200" dirty="0">
                <a:latin typeface="+mn-lt"/>
              </a:rPr>
              <a:t>Easy but controlled process for new </a:t>
            </a:r>
            <a:r>
              <a:rPr lang="en-US" sz="2200" dirty="0" err="1">
                <a:latin typeface="+mn-lt"/>
              </a:rPr>
              <a:t>CoreNames</a:t>
            </a:r>
            <a:endParaRPr lang="en-US" sz="2200" dirty="0">
              <a:latin typeface="+mn-lt"/>
            </a:endParaRPr>
          </a:p>
          <a:p>
            <a:pPr marL="1143000" lvl="1" indent="-457200">
              <a:buSzPct val="75000"/>
              <a:buFont typeface="Wingdings" panose="05000000000000000000" pitchFamily="2" charset="2"/>
              <a:buChar char="ü"/>
            </a:pPr>
            <a:r>
              <a:rPr lang="en-US" sz="2200" dirty="0">
                <a:latin typeface="+mn-lt"/>
              </a:rPr>
              <a:t>Collect new names from data providers</a:t>
            </a:r>
          </a:p>
          <a:p>
            <a:pPr marL="1143000" lvl="1" indent="-457200">
              <a:buSzPct val="75000"/>
              <a:buFont typeface="Wingdings" panose="05000000000000000000" pitchFamily="2" charset="2"/>
              <a:buChar char="ü"/>
            </a:pPr>
            <a:r>
              <a:rPr lang="en-US" sz="2200" dirty="0">
                <a:latin typeface="+mn-lt"/>
              </a:rPr>
              <a:t>Review through literature search and peer comments</a:t>
            </a:r>
          </a:p>
          <a:p>
            <a:pPr marL="1143000" lvl="1" indent="-457200">
              <a:buSzPct val="75000"/>
              <a:buFont typeface="Wingdings" panose="05000000000000000000" pitchFamily="2" charset="2"/>
              <a:buChar char="ü"/>
            </a:pPr>
            <a:endParaRPr lang="en-US" sz="800" dirty="0">
              <a:latin typeface="+mn-lt"/>
            </a:endParaRPr>
          </a:p>
          <a:p>
            <a:pPr marL="685800" indent="-457200">
              <a:buSzPct val="75000"/>
              <a:buFont typeface="Wingdings" panose="05000000000000000000" pitchFamily="2" charset="2"/>
              <a:buChar char="q"/>
            </a:pPr>
            <a:r>
              <a:rPr lang="en-US" sz="2200" dirty="0">
                <a:latin typeface="+mn-lt"/>
              </a:rPr>
              <a:t>Keep close working relation with GCMD</a:t>
            </a:r>
          </a:p>
          <a:p>
            <a:pPr marL="685800" indent="-457200">
              <a:buSzPct val="75000"/>
              <a:buFont typeface="Wingdings" panose="05000000000000000000" pitchFamily="2" charset="2"/>
              <a:buChar char="q"/>
            </a:pPr>
            <a:endParaRPr lang="en-US" sz="800" dirty="0">
              <a:latin typeface="+mn-lt"/>
            </a:endParaRPr>
          </a:p>
          <a:p>
            <a:pPr marL="228600" indent="0">
              <a:buSzPct val="75000"/>
            </a:pPr>
            <a:endParaRPr 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308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0A4CC2-3F34-CB45-9ED3-989B23993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Why Are Atmospheric Composition Variable Standard Names Needed?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4255096-E7BD-1749-B874-F96DFADD3D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8D17E68-7E77-AB48-977A-2A2E74141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50" y="1462225"/>
            <a:ext cx="75311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9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0A4CC2-3F34-CB45-9ED3-989B23993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3055"/>
            <a:ext cx="7886700" cy="1325700"/>
          </a:xfrm>
        </p:spPr>
        <p:txBody>
          <a:bodyPr/>
          <a:lstStyle/>
          <a:p>
            <a:r>
              <a:rPr lang="en-US" sz="3200" dirty="0"/>
              <a:t>Proposed Atmospheric Composition Variable Standard Names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580A5FF-02E2-7542-971A-1097346CE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1825625"/>
            <a:ext cx="9143999" cy="2037248"/>
          </a:xfrm>
        </p:spPr>
        <p:txBody>
          <a:bodyPr/>
          <a:lstStyle/>
          <a:p>
            <a:pPr marL="514350" indent="-285750">
              <a:lnSpc>
                <a:spcPct val="100000"/>
              </a:lnSpc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900" dirty="0">
                <a:latin typeface="+mn-lt"/>
              </a:rPr>
              <a:t>Constructed using controlled vocabulary with four parts separated underscores: </a:t>
            </a:r>
            <a:r>
              <a:rPr lang="en-US" sz="1900" dirty="0" err="1">
                <a:latin typeface="+mn-lt"/>
              </a:rPr>
              <a:t>MeasurementCategory</a:t>
            </a: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CoreName</a:t>
            </a: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MeasurementMode</a:t>
            </a: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DescriptiveAttributes</a:t>
            </a:r>
            <a:r>
              <a:rPr lang="en-US" sz="1900" dirty="0">
                <a:latin typeface="+mn-lt"/>
              </a:rPr>
              <a:t>.</a:t>
            </a:r>
            <a:endParaRPr lang="en-US" sz="800" dirty="0">
              <a:latin typeface="+mn-lt"/>
            </a:endParaRPr>
          </a:p>
          <a:p>
            <a:r>
              <a:rPr lang="en-US" sz="1900" dirty="0">
                <a:latin typeface="+mn-lt"/>
              </a:rPr>
              <a:t>	Standard Name = MeasurementCategory_CoreName_MeasurementMode_DescriptiveAttributes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0AA6055-A1E9-7542-8A03-152696201E05}"/>
              </a:ext>
            </a:extLst>
          </p:cNvPr>
          <p:cNvSpPr/>
          <p:nvPr/>
        </p:nvSpPr>
        <p:spPr>
          <a:xfrm>
            <a:off x="0" y="4039743"/>
            <a:ext cx="8593494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285750">
              <a:buSzPct val="100000"/>
              <a:buFont typeface="Arial" panose="020B0604020202020204" pitchFamily="34" charset="0"/>
              <a:buChar char="•"/>
            </a:pPr>
            <a:r>
              <a:rPr lang="en-US" sz="1900" dirty="0"/>
              <a:t>This structure is similar to that of the Climate and Forecast Metadata Convention (CF) and the Geoscience Standard Names (GSN) ontology.</a:t>
            </a:r>
          </a:p>
          <a:p>
            <a:pPr marL="228600">
              <a:buSzPct val="100000"/>
            </a:pPr>
            <a:endParaRPr lang="en-US" sz="1900" dirty="0"/>
          </a:p>
          <a:p>
            <a:pPr marL="514350" indent="-285750">
              <a:buSzPct val="100000"/>
              <a:buFont typeface="Arial" panose="020B0604020202020204" pitchFamily="34" charset="0"/>
              <a:buChar char="•"/>
            </a:pPr>
            <a:r>
              <a:rPr lang="en-US" sz="1900" dirty="0"/>
              <a:t>It is designed to support data discovery, distribution, and use, by accurately describing all variables from different measurements/instruments while using a consistent format for interoperability. </a:t>
            </a:r>
          </a:p>
        </p:txBody>
      </p:sp>
    </p:spTree>
    <p:extLst>
      <p:ext uri="{BB962C8B-B14F-4D97-AF65-F5344CB8AC3E}">
        <p14:creationId xmlns:p14="http://schemas.microsoft.com/office/powerpoint/2010/main" val="1145628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580A5FF-02E2-7542-971A-1097346CE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236" y="1536376"/>
            <a:ext cx="8481527" cy="4864424"/>
          </a:xfrm>
        </p:spPr>
        <p:txBody>
          <a:bodyPr/>
          <a:lstStyle/>
          <a:p>
            <a:r>
              <a:rPr lang="en-US" sz="1800" dirty="0">
                <a:latin typeface="+mn-lt"/>
              </a:rPr>
              <a:t>Standard Name = </a:t>
            </a:r>
            <a:r>
              <a:rPr lang="en-US" sz="1800" dirty="0">
                <a:solidFill>
                  <a:srgbClr val="C00000"/>
                </a:solidFill>
                <a:latin typeface="+mn-lt"/>
              </a:rPr>
              <a:t>MeasurementCategory</a:t>
            </a:r>
            <a:r>
              <a:rPr lang="en-US" sz="1800" dirty="0">
                <a:latin typeface="+mn-lt"/>
              </a:rPr>
              <a:t>_</a:t>
            </a:r>
            <a:r>
              <a:rPr lang="en-US" sz="1800" dirty="0">
                <a:solidFill>
                  <a:schemeClr val="accent5"/>
                </a:solidFill>
                <a:latin typeface="+mn-lt"/>
              </a:rPr>
              <a:t>CoreName</a:t>
            </a:r>
            <a:r>
              <a:rPr lang="en-US" sz="1800" dirty="0">
                <a:latin typeface="+mn-lt"/>
              </a:rPr>
              <a:t>_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MeasurementMode</a:t>
            </a:r>
            <a:r>
              <a:rPr lang="en-US" sz="1800" dirty="0">
                <a:latin typeface="+mn-lt"/>
              </a:rPr>
              <a:t>_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DescriptiveAttributes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sz="800" dirty="0">
              <a:latin typeface="+mn-lt"/>
            </a:endParaRPr>
          </a:p>
          <a:p>
            <a:pPr marL="571500" indent="-342900">
              <a:buSzPct val="100000"/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C00000"/>
                </a:solidFill>
                <a:latin typeface="+mn-lt"/>
              </a:rPr>
              <a:t>MeasurementCategory</a:t>
            </a:r>
            <a:r>
              <a:rPr lang="en-US" sz="1800" dirty="0">
                <a:latin typeface="+mn-lt"/>
              </a:rPr>
              <a:t>: Broadly groups all measurement standard names into 1 of 12 categories </a:t>
            </a:r>
            <a:r>
              <a:rPr lang="en-US" sz="1800" dirty="0"/>
              <a:t>(Gas, </a:t>
            </a:r>
            <a:r>
              <a:rPr lang="en-US" sz="1800" dirty="0" err="1"/>
              <a:t>AerComp</a:t>
            </a:r>
            <a:r>
              <a:rPr lang="en-US" sz="1800" dirty="0"/>
              <a:t>, </a:t>
            </a:r>
            <a:r>
              <a:rPr lang="en-US" sz="1800" dirty="0" err="1"/>
              <a:t>AerMP</a:t>
            </a:r>
            <a:r>
              <a:rPr lang="en-US" sz="1800" dirty="0"/>
              <a:t>, </a:t>
            </a:r>
            <a:r>
              <a:rPr lang="en-US" sz="1800" dirty="0" err="1"/>
              <a:t>AerOpt</a:t>
            </a:r>
            <a:r>
              <a:rPr lang="en-US" sz="1800" dirty="0"/>
              <a:t>, </a:t>
            </a:r>
            <a:r>
              <a:rPr lang="en-US" sz="1800" dirty="0" err="1"/>
              <a:t>CldComp</a:t>
            </a:r>
            <a:r>
              <a:rPr lang="en-US" sz="1800" dirty="0"/>
              <a:t>, </a:t>
            </a:r>
            <a:r>
              <a:rPr lang="en-US" sz="1800" dirty="0" err="1"/>
              <a:t>CldMP</a:t>
            </a:r>
            <a:r>
              <a:rPr lang="en-US" sz="1800" dirty="0"/>
              <a:t>, </a:t>
            </a:r>
            <a:r>
              <a:rPr lang="en-US" sz="1800" dirty="0" err="1"/>
              <a:t>CldOpt</a:t>
            </a:r>
            <a:r>
              <a:rPr lang="en-US" sz="1800" dirty="0"/>
              <a:t>, Met, </a:t>
            </a:r>
            <a:r>
              <a:rPr lang="en-US" sz="1800" dirty="0" err="1"/>
              <a:t>GasJValue</a:t>
            </a:r>
            <a:r>
              <a:rPr lang="en-US" sz="1800" dirty="0"/>
              <a:t>, </a:t>
            </a:r>
            <a:r>
              <a:rPr lang="en-US" sz="1800" dirty="0" err="1"/>
              <a:t>AquJValue</a:t>
            </a:r>
            <a:r>
              <a:rPr lang="en-US" sz="1800" dirty="0"/>
              <a:t>, Platform, Rad) </a:t>
            </a:r>
            <a:r>
              <a:rPr lang="en-US" sz="1800" dirty="0">
                <a:latin typeface="+mn-lt"/>
              </a:rPr>
              <a:t>and provides uniqueness when using only </a:t>
            </a:r>
            <a:r>
              <a:rPr lang="en-US" sz="1800" dirty="0" err="1">
                <a:latin typeface="+mn-lt"/>
              </a:rPr>
              <a:t>CoreNames</a:t>
            </a:r>
            <a:r>
              <a:rPr lang="en-US" sz="1800" dirty="0">
                <a:latin typeface="+mn-lt"/>
              </a:rPr>
              <a:t> could be ambiguous. The number and types of </a:t>
            </a:r>
            <a:r>
              <a:rPr lang="en-US" sz="1800" dirty="0" err="1">
                <a:latin typeface="+mn-lt"/>
              </a:rPr>
              <a:t>DescriptiveAttributes</a:t>
            </a:r>
            <a:r>
              <a:rPr lang="en-US" sz="1800" dirty="0">
                <a:latin typeface="+mn-lt"/>
              </a:rPr>
              <a:t> are fixed for each measurement category</a:t>
            </a:r>
            <a:endParaRPr lang="en-US" sz="1600" dirty="0">
              <a:latin typeface="+mn-lt"/>
            </a:endParaRPr>
          </a:p>
          <a:p>
            <a:pPr marL="571500" indent="-342900">
              <a:buSzPct val="100000"/>
              <a:buFont typeface="Arial" panose="020B0604020202020204" pitchFamily="34" charset="0"/>
              <a:buChar char="•"/>
            </a:pPr>
            <a:endParaRPr lang="en-US" sz="800" dirty="0">
              <a:latin typeface="+mn-lt"/>
            </a:endParaRPr>
          </a:p>
          <a:p>
            <a:pPr marL="571500" indent="-342900">
              <a:buSzPct val="100000"/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accent5"/>
                </a:solidFill>
                <a:latin typeface="+mn-lt"/>
              </a:rPr>
              <a:t>CoreName</a:t>
            </a:r>
            <a:r>
              <a:rPr lang="en-US" sz="1800" dirty="0">
                <a:latin typeface="+mn-lt"/>
              </a:rPr>
              <a:t>: Basic identification of the physical quantity being reported.</a:t>
            </a:r>
          </a:p>
          <a:p>
            <a:endParaRPr lang="en-US" sz="800" dirty="0">
              <a:latin typeface="+mn-lt"/>
            </a:endParaRPr>
          </a:p>
          <a:p>
            <a:pPr marL="571500" indent="-342900">
              <a:buSzPct val="100000"/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MeasurementMode</a:t>
            </a:r>
            <a:r>
              <a:rPr lang="en-US" sz="1800" dirty="0">
                <a:latin typeface="+mn-lt"/>
              </a:rPr>
              <a:t>: Refers to the sampling technique of the measurement, similar to EVDC’s attribute.</a:t>
            </a:r>
          </a:p>
          <a:p>
            <a:endParaRPr lang="en-US" sz="800" dirty="0">
              <a:latin typeface="+mn-lt"/>
            </a:endParaRPr>
          </a:p>
          <a:p>
            <a:pPr marL="571500" indent="-342900">
              <a:buSzPct val="100000"/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DescriptiveAttributes</a:t>
            </a:r>
            <a:r>
              <a:rPr lang="en-US" sz="1800" dirty="0">
                <a:latin typeface="+mn-lt"/>
              </a:rPr>
              <a:t>: Provides measurement and/or data reporting information relevant for data use, particularly when comparing results obtained with other methods of observations. The number and types of descriptive attributes are measurement-dependent.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4DBE140E-4084-DE4B-A861-43DDFBE7F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Proposed Atmospheric Composition Variable Standard Names</a:t>
            </a:r>
          </a:p>
        </p:txBody>
      </p:sp>
    </p:spTree>
    <p:extLst>
      <p:ext uri="{BB962C8B-B14F-4D97-AF65-F5344CB8AC3E}">
        <p14:creationId xmlns:p14="http://schemas.microsoft.com/office/powerpoint/2010/main" val="281680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580A5FF-02E2-7542-971A-1097346CE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592" y="1243564"/>
            <a:ext cx="8630815" cy="5116351"/>
          </a:xfrm>
        </p:spPr>
        <p:txBody>
          <a:bodyPr/>
          <a:lstStyle/>
          <a:p>
            <a:r>
              <a:rPr lang="en-US" sz="1900" dirty="0">
                <a:latin typeface="+mn-lt"/>
              </a:rPr>
              <a:t>Standard Name = </a:t>
            </a:r>
            <a:r>
              <a:rPr lang="en-US" sz="1800" dirty="0">
                <a:solidFill>
                  <a:srgbClr val="C00000"/>
                </a:solidFill>
                <a:latin typeface="+mn-lt"/>
              </a:rPr>
              <a:t>MeasurementCategory</a:t>
            </a:r>
            <a:r>
              <a:rPr lang="en-US" sz="1800" dirty="0">
                <a:latin typeface="+mn-lt"/>
              </a:rPr>
              <a:t>_</a:t>
            </a:r>
            <a:r>
              <a:rPr lang="en-US" sz="1800" dirty="0">
                <a:solidFill>
                  <a:schemeClr val="accent5"/>
                </a:solidFill>
                <a:latin typeface="+mn-lt"/>
              </a:rPr>
              <a:t>CoreName</a:t>
            </a:r>
            <a:r>
              <a:rPr lang="en-US" sz="1800" dirty="0">
                <a:latin typeface="+mn-lt"/>
              </a:rPr>
              <a:t>_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MeasurementMode</a:t>
            </a:r>
            <a:r>
              <a:rPr lang="en-US" sz="1800" dirty="0">
                <a:latin typeface="+mn-lt"/>
              </a:rPr>
              <a:t>_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DescriptiveAttributes</a:t>
            </a:r>
          </a:p>
          <a:p>
            <a:endParaRPr lang="en-US" sz="800" dirty="0"/>
          </a:p>
          <a:p>
            <a:pPr algn="ctr"/>
            <a:r>
              <a:rPr lang="en-US" sz="1900" dirty="0" err="1">
                <a:solidFill>
                  <a:srgbClr val="C00000"/>
                </a:solidFill>
                <a:latin typeface="+mn-lt"/>
              </a:rPr>
              <a:t>Gas</a:t>
            </a:r>
            <a:r>
              <a:rPr lang="en-US" sz="1900" dirty="0" err="1">
                <a:latin typeface="+mn-lt"/>
              </a:rPr>
              <a:t>_</a:t>
            </a:r>
            <a:r>
              <a:rPr lang="en-US" sz="1900" dirty="0" err="1">
                <a:solidFill>
                  <a:schemeClr val="accent5"/>
                </a:solidFill>
                <a:latin typeface="+mn-lt"/>
              </a:rPr>
              <a:t>CoreName</a:t>
            </a:r>
            <a:r>
              <a:rPr lang="en-US" sz="1900" dirty="0" err="1">
                <a:latin typeface="+mn-lt"/>
              </a:rPr>
              <a:t>_</a:t>
            </a:r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MeasurementMode</a:t>
            </a:r>
            <a:r>
              <a:rPr lang="en-US" sz="1900" dirty="0" err="1">
                <a:latin typeface="+mn-lt"/>
              </a:rPr>
              <a:t>_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MeasurementSpecificity</a:t>
            </a:r>
            <a:r>
              <a:rPr lang="en-US" sz="1900" dirty="0" err="1">
                <a:latin typeface="+mn-lt"/>
              </a:rPr>
              <a:t>_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Reporting</a:t>
            </a:r>
            <a:endParaRPr lang="en-US" sz="19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endParaRPr lang="en-US" sz="800" dirty="0">
              <a:latin typeface="+mn-lt"/>
            </a:endParaRPr>
          </a:p>
          <a:p>
            <a:r>
              <a:rPr lang="en-US" sz="1900" dirty="0">
                <a:solidFill>
                  <a:schemeClr val="tx1"/>
                </a:solidFill>
                <a:latin typeface="+mn-lt"/>
              </a:rPr>
              <a:t>Controlled Vocabulary: </a:t>
            </a:r>
          </a:p>
          <a:p>
            <a:pPr marL="971550" lvl="1" indent="-285750">
              <a:buSzPct val="85000"/>
              <a:buFont typeface="Wingdings" pitchFamily="2" charset="2"/>
              <a:buChar char="v"/>
            </a:pPr>
            <a:r>
              <a:rPr lang="en-US" sz="1900" dirty="0" err="1">
                <a:solidFill>
                  <a:schemeClr val="tx1"/>
                </a:solidFill>
                <a:latin typeface="+mn-lt"/>
              </a:rPr>
              <a:t>MeasurementMode</a:t>
            </a:r>
            <a:r>
              <a:rPr lang="en-US" sz="1900" dirty="0">
                <a:latin typeface="+mn-lt"/>
              </a:rPr>
              <a:t> = </a:t>
            </a:r>
            <a:r>
              <a:rPr lang="en-US" sz="1900" dirty="0" err="1">
                <a:latin typeface="+mn-lt"/>
              </a:rPr>
              <a:t>InSitu</a:t>
            </a: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VertColumn</a:t>
            </a: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SlantColumn</a:t>
            </a:r>
            <a:r>
              <a:rPr lang="en-US" sz="1900" dirty="0">
                <a:latin typeface="+mn-lt"/>
              </a:rPr>
              <a:t>, Profile</a:t>
            </a:r>
          </a:p>
          <a:p>
            <a:pPr marL="971550" lvl="1" indent="-285750">
              <a:buSzPct val="85000"/>
              <a:buFont typeface="Wingdings" pitchFamily="2" charset="2"/>
              <a:buChar char="v"/>
            </a:pPr>
            <a:r>
              <a:rPr lang="en-US" sz="1900" dirty="0" err="1">
                <a:solidFill>
                  <a:schemeClr val="tx1"/>
                </a:solidFill>
                <a:latin typeface="+mn-lt"/>
              </a:rPr>
              <a:t>MeasurementSpecificity</a:t>
            </a:r>
            <a:r>
              <a:rPr lang="en-US" sz="1900" dirty="0">
                <a:latin typeface="+mn-lt"/>
              </a:rPr>
              <a:t> = S (single species), M (multiple species), NA </a:t>
            </a:r>
          </a:p>
          <a:p>
            <a:pPr marL="971550" lvl="1" indent="-285750">
              <a:buSzPct val="85000"/>
              <a:buFont typeface="Wingdings" pitchFamily="2" charset="2"/>
              <a:buChar char="v"/>
            </a:pPr>
            <a:r>
              <a:rPr lang="en-US" sz="1900" dirty="0">
                <a:solidFill>
                  <a:schemeClr val="tx1"/>
                </a:solidFill>
                <a:latin typeface="+mn-lt"/>
              </a:rPr>
              <a:t>Reporting</a:t>
            </a:r>
            <a:r>
              <a:rPr lang="en-US" sz="1900" dirty="0">
                <a:latin typeface="+mn-lt"/>
              </a:rPr>
              <a:t> = DVMR, AVMR, DMF, AMF, </a:t>
            </a:r>
            <a:r>
              <a:rPr lang="en-US" sz="1900" dirty="0" err="1">
                <a:latin typeface="+mn-lt"/>
              </a:rPr>
              <a:t>ConcSTP</a:t>
            </a: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ConcAMB</a:t>
            </a:r>
            <a:r>
              <a:rPr lang="en-US" sz="1900" dirty="0">
                <a:latin typeface="+mn-lt"/>
              </a:rPr>
              <a:t>, CNDAMB, d13C, d14C, d2H, d18O</a:t>
            </a:r>
          </a:p>
          <a:p>
            <a:endParaRPr lang="en-US" sz="800" dirty="0">
              <a:latin typeface="+mn-lt"/>
            </a:endParaRPr>
          </a:p>
          <a:p>
            <a:r>
              <a:rPr lang="en-US" sz="1900" dirty="0">
                <a:latin typeface="+mn-lt"/>
              </a:rPr>
              <a:t> </a:t>
            </a:r>
            <a:r>
              <a:rPr lang="en-US" sz="1900" i="1" dirty="0">
                <a:latin typeface="+mn-lt"/>
              </a:rPr>
              <a:t>Example: In-situ measurement of CO2 gas reported in molar fraction with respect to dry air:  </a:t>
            </a:r>
            <a:r>
              <a:rPr lang="en-US" sz="1900" dirty="0">
                <a:solidFill>
                  <a:srgbClr val="C00000"/>
                </a:solidFill>
                <a:latin typeface="+mn-lt"/>
              </a:rPr>
              <a:t>Gas</a:t>
            </a:r>
            <a:r>
              <a:rPr lang="en-US" sz="1900" dirty="0">
                <a:latin typeface="+mn-lt"/>
              </a:rPr>
              <a:t>_</a:t>
            </a:r>
            <a:r>
              <a:rPr lang="en-US" sz="1900" dirty="0">
                <a:solidFill>
                  <a:schemeClr val="accent5"/>
                </a:solidFill>
                <a:latin typeface="+mn-lt"/>
              </a:rPr>
              <a:t>CO2</a:t>
            </a:r>
            <a:r>
              <a:rPr lang="en-US" sz="1900" dirty="0">
                <a:latin typeface="+mn-lt"/>
              </a:rPr>
              <a:t>_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InSitu</a:t>
            </a:r>
            <a:r>
              <a:rPr lang="en-US" sz="1900" dirty="0">
                <a:latin typeface="+mn-lt"/>
              </a:rPr>
              <a:t>_</a:t>
            </a:r>
            <a:r>
              <a:rPr lang="en-US" sz="19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S</a:t>
            </a:r>
            <a:r>
              <a:rPr lang="en-US" sz="1900" dirty="0">
                <a:latin typeface="+mn-lt"/>
              </a:rPr>
              <a:t>_</a:t>
            </a:r>
            <a:r>
              <a:rPr lang="en-US" sz="19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DMF</a:t>
            </a:r>
          </a:p>
          <a:p>
            <a:endParaRPr lang="en-US" sz="800" dirty="0">
              <a:latin typeface="+mn-lt"/>
            </a:endParaRPr>
          </a:p>
          <a:p>
            <a:r>
              <a:rPr lang="en-US" sz="1900" dirty="0">
                <a:latin typeface="+mn-lt"/>
              </a:rPr>
              <a:t> </a:t>
            </a:r>
            <a:r>
              <a:rPr lang="en-US" sz="1900" i="1" dirty="0">
                <a:latin typeface="+mn-lt"/>
              </a:rPr>
              <a:t>Example: In-situ measurement of total reactive nitrogen species reported in volumetric mixing ratio with respect to ambient air:  </a:t>
            </a:r>
            <a:r>
              <a:rPr lang="en-US" sz="1900" dirty="0" err="1">
                <a:solidFill>
                  <a:srgbClr val="C00000"/>
                </a:solidFill>
                <a:latin typeface="+mn-lt"/>
              </a:rPr>
              <a:t>Gas</a:t>
            </a:r>
            <a:r>
              <a:rPr lang="en-US" sz="1900" dirty="0" err="1">
                <a:latin typeface="+mn-lt"/>
              </a:rPr>
              <a:t>_</a:t>
            </a:r>
            <a:r>
              <a:rPr lang="en-US" sz="1900" dirty="0" err="1">
                <a:solidFill>
                  <a:schemeClr val="accent5"/>
                </a:solidFill>
                <a:latin typeface="+mn-lt"/>
              </a:rPr>
              <a:t>NOy</a:t>
            </a:r>
            <a:r>
              <a:rPr lang="en-US" sz="1900" dirty="0" err="1">
                <a:latin typeface="+mn-lt"/>
              </a:rPr>
              <a:t>_</a:t>
            </a:r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InSitu</a:t>
            </a:r>
            <a:r>
              <a:rPr lang="en-US" sz="1900" dirty="0" err="1">
                <a:latin typeface="+mn-lt"/>
              </a:rPr>
              <a:t>_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M</a:t>
            </a:r>
            <a:r>
              <a:rPr lang="en-US" sz="1900" dirty="0" err="1">
                <a:latin typeface="+mn-lt"/>
              </a:rPr>
              <a:t>_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AVMR</a:t>
            </a:r>
            <a:r>
              <a:rPr lang="en-US" sz="1900" i="1" dirty="0">
                <a:latin typeface="+mn-lt"/>
              </a:rPr>
              <a:t> </a:t>
            </a:r>
            <a:endParaRPr lang="en-US" sz="1900" dirty="0">
              <a:latin typeface="+mn-lt"/>
            </a:endParaRPr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F4C3A528-08BB-3A43-B8CD-92DEA53C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5"/>
            <a:ext cx="7886700" cy="917023"/>
          </a:xfrm>
        </p:spPr>
        <p:txBody>
          <a:bodyPr/>
          <a:lstStyle/>
          <a:p>
            <a:r>
              <a:rPr lang="en-US" sz="3200" dirty="0"/>
              <a:t>Trace Gas Example</a:t>
            </a:r>
          </a:p>
        </p:txBody>
      </p:sp>
    </p:spTree>
    <p:extLst>
      <p:ext uri="{BB962C8B-B14F-4D97-AF65-F5344CB8AC3E}">
        <p14:creationId xmlns:p14="http://schemas.microsoft.com/office/powerpoint/2010/main" val="295632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6525"/>
            <a:ext cx="7886700" cy="777875"/>
          </a:xfrm>
        </p:spPr>
        <p:txBody>
          <a:bodyPr/>
          <a:lstStyle/>
          <a:p>
            <a:r>
              <a:rPr lang="en-US" sz="3200" dirty="0" smtClean="0"/>
              <a:t>Trace Gas </a:t>
            </a:r>
            <a:r>
              <a:rPr lang="en-US" sz="3200" dirty="0" err="1" smtClean="0"/>
              <a:t>CoreName</a:t>
            </a:r>
            <a:r>
              <a:rPr lang="en-US" sz="3200" dirty="0" smtClean="0"/>
              <a:t> Example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3" y="996700"/>
            <a:ext cx="6315075" cy="570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1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580A5FF-02E2-7542-971A-1097346CE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" y="1170830"/>
            <a:ext cx="8631936" cy="5615608"/>
          </a:xfrm>
        </p:spPr>
        <p:txBody>
          <a:bodyPr/>
          <a:lstStyle/>
          <a:p>
            <a:r>
              <a:rPr lang="en-US" sz="1900" dirty="0">
                <a:latin typeface="+mn-lt"/>
              </a:rPr>
              <a:t>Standard Name = </a:t>
            </a:r>
            <a:r>
              <a:rPr lang="en-US" sz="1800" dirty="0">
                <a:solidFill>
                  <a:srgbClr val="C00000"/>
                </a:solidFill>
                <a:latin typeface="+mn-lt"/>
              </a:rPr>
              <a:t>MeasurementCategory</a:t>
            </a:r>
            <a:r>
              <a:rPr lang="en-US" sz="1800" dirty="0">
                <a:latin typeface="+mn-lt"/>
              </a:rPr>
              <a:t>_</a:t>
            </a:r>
            <a:r>
              <a:rPr lang="en-US" sz="1800" dirty="0">
                <a:solidFill>
                  <a:schemeClr val="accent5"/>
                </a:solidFill>
                <a:latin typeface="+mn-lt"/>
              </a:rPr>
              <a:t>CoreName</a:t>
            </a:r>
            <a:r>
              <a:rPr lang="en-US" sz="1800" dirty="0">
                <a:latin typeface="+mn-lt"/>
              </a:rPr>
              <a:t>_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MeasurementMode</a:t>
            </a:r>
            <a:r>
              <a:rPr lang="en-US" sz="1800" dirty="0">
                <a:latin typeface="+mn-lt"/>
              </a:rPr>
              <a:t>_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DescriptiveAttributes</a:t>
            </a:r>
            <a:endParaRPr lang="en-US" sz="18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900" dirty="0">
                <a:solidFill>
                  <a:srgbClr val="C00000"/>
                </a:solidFill>
                <a:latin typeface="+mn-lt"/>
              </a:rPr>
              <a:t>AerMP</a:t>
            </a:r>
            <a:r>
              <a:rPr lang="en-US" sz="1900" dirty="0">
                <a:latin typeface="+mn-lt"/>
              </a:rPr>
              <a:t>_</a:t>
            </a:r>
            <a:r>
              <a:rPr lang="en-US" sz="1900" dirty="0">
                <a:solidFill>
                  <a:schemeClr val="accent5"/>
                </a:solidFill>
                <a:latin typeface="+mn-lt"/>
              </a:rPr>
              <a:t>CoreName</a:t>
            </a:r>
            <a:r>
              <a:rPr lang="en-US" sz="1900" dirty="0">
                <a:latin typeface="+mn-lt"/>
              </a:rPr>
              <a:t>_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MeasurementMode</a:t>
            </a:r>
            <a:r>
              <a:rPr lang="en-US" sz="1900" dirty="0">
                <a:latin typeface="+mn-lt"/>
              </a:rPr>
              <a:t>_</a:t>
            </a:r>
            <a:r>
              <a:rPr lang="en-US" sz="19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MeasurementRH</a:t>
            </a:r>
            <a:r>
              <a:rPr lang="en-US" sz="1900" dirty="0">
                <a:latin typeface="+mn-lt"/>
              </a:rPr>
              <a:t>_</a:t>
            </a:r>
            <a:r>
              <a:rPr lang="en-US" sz="19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SizingTechnique</a:t>
            </a:r>
            <a:r>
              <a:rPr lang="en-US" sz="1900" dirty="0">
                <a:latin typeface="+mn-lt"/>
              </a:rPr>
              <a:t>_</a:t>
            </a:r>
            <a:r>
              <a:rPr lang="en-US" sz="19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SizeRange</a:t>
            </a:r>
            <a:r>
              <a:rPr lang="en-US" sz="1900" dirty="0">
                <a:latin typeface="+mn-lt"/>
              </a:rPr>
              <a:t>_</a:t>
            </a:r>
            <a:r>
              <a:rPr lang="en-US" sz="19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Reporting</a:t>
            </a:r>
          </a:p>
          <a:p>
            <a:endParaRPr lang="en-US" sz="800" dirty="0">
              <a:latin typeface="+mn-lt"/>
            </a:endParaRPr>
          </a:p>
          <a:p>
            <a:r>
              <a:rPr lang="en-US" sz="1900" dirty="0">
                <a:solidFill>
                  <a:schemeClr val="tx1"/>
                </a:solidFill>
                <a:latin typeface="+mn-lt"/>
              </a:rPr>
              <a:t>Controlled Vocabulary: </a:t>
            </a:r>
            <a:endParaRPr lang="en-US" sz="1900" dirty="0">
              <a:latin typeface="+mn-lt"/>
            </a:endParaRPr>
          </a:p>
          <a:p>
            <a:pPr marL="971550" lvl="1" indent="-285750">
              <a:buSzPct val="85000"/>
              <a:buFont typeface="Wingdings" pitchFamily="2" charset="2"/>
              <a:buChar char="v"/>
            </a:pPr>
            <a:r>
              <a:rPr lang="en-US" sz="1900" dirty="0" err="1">
                <a:latin typeface="+mn-lt"/>
              </a:rPr>
              <a:t>MeasurementMode</a:t>
            </a:r>
            <a:r>
              <a:rPr lang="en-US" sz="1900" dirty="0">
                <a:latin typeface="+mn-lt"/>
              </a:rPr>
              <a:t> = </a:t>
            </a:r>
            <a:r>
              <a:rPr lang="en-US" sz="1900" dirty="0" err="1">
                <a:latin typeface="+mn-lt"/>
              </a:rPr>
              <a:t>InSitu</a:t>
            </a: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VertColumn</a:t>
            </a: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SlantCol</a:t>
            </a: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Profl</a:t>
            </a:r>
            <a:r>
              <a:rPr lang="en-US" sz="1900" dirty="0">
                <a:latin typeface="+mn-lt"/>
              </a:rPr>
              <a:t> </a:t>
            </a:r>
          </a:p>
          <a:p>
            <a:pPr marL="971550" lvl="1" indent="-285750">
              <a:buSzPct val="85000"/>
              <a:buFont typeface="Wingdings" pitchFamily="2" charset="2"/>
              <a:buChar char="v"/>
            </a:pPr>
            <a:r>
              <a:rPr lang="en-US" sz="1900" dirty="0" err="1">
                <a:latin typeface="+mn-lt"/>
              </a:rPr>
              <a:t>MeasurementRH</a:t>
            </a:r>
            <a:r>
              <a:rPr lang="en-US" sz="1900" dirty="0">
                <a:latin typeface="+mn-lt"/>
              </a:rPr>
              <a:t> = </a:t>
            </a:r>
            <a:r>
              <a:rPr lang="en-US" sz="1900" dirty="0" err="1">
                <a:latin typeface="+mn-lt"/>
              </a:rPr>
              <a:t>RHd</a:t>
            </a: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RHa</a:t>
            </a: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RHsp</a:t>
            </a:r>
            <a:endParaRPr lang="en-US" sz="1900" dirty="0">
              <a:latin typeface="+mn-lt"/>
            </a:endParaRPr>
          </a:p>
          <a:p>
            <a:pPr marL="971550" lvl="1" indent="-285750">
              <a:buSzPct val="85000"/>
              <a:buFont typeface="Wingdings" pitchFamily="2" charset="2"/>
              <a:buChar char="v"/>
            </a:pPr>
            <a:r>
              <a:rPr lang="en-US" sz="1900" dirty="0" err="1">
                <a:latin typeface="+mn-lt"/>
              </a:rPr>
              <a:t>SizingTechnique</a:t>
            </a:r>
            <a:r>
              <a:rPr lang="en-US" sz="1900" dirty="0">
                <a:latin typeface="+mn-lt"/>
              </a:rPr>
              <a:t> = Mobility, Optical, Aerodynamic, Imaging, Kelvin, None</a:t>
            </a:r>
          </a:p>
          <a:p>
            <a:pPr marL="971550" lvl="1" indent="-285750">
              <a:buSzPct val="85000"/>
              <a:buFont typeface="Wingdings" pitchFamily="2" charset="2"/>
              <a:buChar char="v"/>
            </a:pPr>
            <a:r>
              <a:rPr lang="en-US" sz="1900" dirty="0" err="1">
                <a:latin typeface="+mn-lt"/>
              </a:rPr>
              <a:t>SizeRange</a:t>
            </a:r>
            <a:r>
              <a:rPr lang="en-US" sz="1900" dirty="0">
                <a:latin typeface="+mn-lt"/>
              </a:rPr>
              <a:t> = </a:t>
            </a:r>
            <a:r>
              <a:rPr lang="en-US" sz="1900" dirty="0" err="1">
                <a:latin typeface="+mn-lt"/>
              </a:rPr>
              <a:t>Nucl</a:t>
            </a: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Accu</a:t>
            </a:r>
            <a:r>
              <a:rPr lang="en-US" sz="1900" dirty="0">
                <a:latin typeface="+mn-lt"/>
              </a:rPr>
              <a:t>, Coarse, Bulk, PM1, </a:t>
            </a:r>
            <a:r>
              <a:rPr lang="en-US" sz="1900" dirty="0" err="1">
                <a:latin typeface="+mn-lt"/>
              </a:rPr>
              <a:t>PMx</a:t>
            </a: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XtoY</a:t>
            </a:r>
            <a:endParaRPr lang="en-US" sz="1900" dirty="0">
              <a:latin typeface="+mn-lt"/>
            </a:endParaRPr>
          </a:p>
          <a:p>
            <a:pPr marL="971550" lvl="1" indent="-285750">
              <a:buSzPct val="85000"/>
              <a:buFont typeface="Wingdings" pitchFamily="2" charset="2"/>
              <a:buChar char="v"/>
            </a:pPr>
            <a:r>
              <a:rPr lang="en-US" sz="1900" dirty="0">
                <a:latin typeface="+mn-lt"/>
              </a:rPr>
              <a:t>Reporting = STP, AMB, None</a:t>
            </a:r>
          </a:p>
          <a:p>
            <a:r>
              <a:rPr lang="en-US" sz="2000" dirty="0">
                <a:latin typeface="+mn-lt"/>
              </a:rPr>
              <a:t> </a:t>
            </a:r>
          </a:p>
          <a:p>
            <a:pPr>
              <a:spcAft>
                <a:spcPts val="1200"/>
              </a:spcAft>
            </a:pPr>
            <a:r>
              <a:rPr lang="en-US" sz="1900" i="1" dirty="0">
                <a:latin typeface="+mn-lt"/>
              </a:rPr>
              <a:t>Example: In-situ measurement of aerosol number size distribution reported at reduced relative humidity derived from an aerodynamic sizing technique for coarse-mode aerosols at standard temperature and pressure: </a:t>
            </a:r>
            <a:r>
              <a:rPr lang="en-US" sz="1900" dirty="0" err="1">
                <a:solidFill>
                  <a:srgbClr val="C00000"/>
                </a:solidFill>
                <a:latin typeface="+mn-lt"/>
              </a:rPr>
              <a:t>AerMP</a:t>
            </a:r>
            <a:r>
              <a:rPr lang="en-US" sz="1900" dirty="0" err="1">
                <a:latin typeface="+mn-lt"/>
              </a:rPr>
              <a:t>_</a:t>
            </a:r>
            <a:r>
              <a:rPr lang="en-US" sz="1900" dirty="0" err="1">
                <a:solidFill>
                  <a:schemeClr val="accent5"/>
                </a:solidFill>
                <a:latin typeface="+mn-lt"/>
              </a:rPr>
              <a:t>NumSizeDist</a:t>
            </a:r>
            <a:r>
              <a:rPr lang="en-US" sz="1900" dirty="0" err="1">
                <a:latin typeface="+mn-lt"/>
              </a:rPr>
              <a:t>_</a:t>
            </a:r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InSitu</a:t>
            </a:r>
            <a:r>
              <a:rPr lang="en-US" sz="1900" dirty="0" err="1">
                <a:latin typeface="+mn-lt"/>
              </a:rPr>
              <a:t>_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RHd</a:t>
            </a:r>
            <a:r>
              <a:rPr lang="en-US" sz="1900" dirty="0" err="1">
                <a:latin typeface="+mn-lt"/>
              </a:rPr>
              <a:t>_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Aerodynamic</a:t>
            </a:r>
            <a:r>
              <a:rPr lang="en-US" sz="1900" dirty="0" err="1">
                <a:latin typeface="+mn-lt"/>
              </a:rPr>
              <a:t>_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Coarse</a:t>
            </a:r>
            <a:r>
              <a:rPr lang="en-US" sz="1900" dirty="0" err="1">
                <a:latin typeface="+mn-lt"/>
              </a:rPr>
              <a:t>_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STP</a:t>
            </a:r>
            <a:endParaRPr lang="en-US" sz="19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r>
              <a:rPr lang="en-US" sz="1800" b="1" dirty="0">
                <a:latin typeface="+mn-lt"/>
              </a:rPr>
              <a:t> </a:t>
            </a:r>
            <a:endParaRPr lang="en-US" sz="1800" dirty="0">
              <a:latin typeface="+mn-lt"/>
            </a:endParaRP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E1F8E493-75B2-8947-B675-A10A04FAE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1" y="136525"/>
            <a:ext cx="8794142" cy="917023"/>
          </a:xfrm>
        </p:spPr>
        <p:txBody>
          <a:bodyPr/>
          <a:lstStyle/>
          <a:p>
            <a:r>
              <a:rPr lang="en-US" sz="3200" dirty="0"/>
              <a:t>Aerosol Example – Microphysical Properties</a:t>
            </a:r>
          </a:p>
        </p:txBody>
      </p:sp>
    </p:spTree>
    <p:extLst>
      <p:ext uri="{BB962C8B-B14F-4D97-AF65-F5344CB8AC3E}">
        <p14:creationId xmlns:p14="http://schemas.microsoft.com/office/powerpoint/2010/main" val="3170106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580A5FF-02E2-7542-971A-1097346CE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" y="1133061"/>
            <a:ext cx="8631936" cy="5804452"/>
          </a:xfrm>
        </p:spPr>
        <p:txBody>
          <a:bodyPr/>
          <a:lstStyle/>
          <a:p>
            <a:r>
              <a:rPr lang="en-US" sz="1900" dirty="0">
                <a:latin typeface="+mn-lt"/>
              </a:rPr>
              <a:t>Standard Name = </a:t>
            </a:r>
            <a:r>
              <a:rPr lang="en-US" sz="1800" dirty="0">
                <a:solidFill>
                  <a:srgbClr val="C00000"/>
                </a:solidFill>
                <a:latin typeface="+mn-lt"/>
              </a:rPr>
              <a:t>MeasurementCategory</a:t>
            </a:r>
            <a:r>
              <a:rPr lang="en-US" sz="1800" dirty="0">
                <a:latin typeface="+mn-lt"/>
              </a:rPr>
              <a:t>_</a:t>
            </a:r>
            <a:r>
              <a:rPr lang="en-US" sz="1800" dirty="0">
                <a:solidFill>
                  <a:schemeClr val="accent5"/>
                </a:solidFill>
                <a:latin typeface="+mn-lt"/>
              </a:rPr>
              <a:t>CoreName</a:t>
            </a:r>
            <a:r>
              <a:rPr lang="en-US" sz="1800" dirty="0">
                <a:latin typeface="+mn-lt"/>
              </a:rPr>
              <a:t>_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MeasurementMode</a:t>
            </a:r>
            <a:r>
              <a:rPr lang="en-US" sz="1800" dirty="0">
                <a:latin typeface="+mn-lt"/>
              </a:rPr>
              <a:t>_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DescriptiveAttributes</a:t>
            </a:r>
            <a:endParaRPr lang="en-US" sz="18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800" dirty="0" err="1">
                <a:solidFill>
                  <a:srgbClr val="C00000"/>
                </a:solidFill>
                <a:latin typeface="+mn-lt"/>
              </a:rPr>
              <a:t>AerComp</a:t>
            </a:r>
            <a:r>
              <a:rPr lang="en-US" sz="1800" dirty="0" err="1">
                <a:latin typeface="+mn-lt"/>
              </a:rPr>
              <a:t>_</a:t>
            </a:r>
            <a:r>
              <a:rPr lang="en-US" sz="1800" dirty="0" err="1">
                <a:solidFill>
                  <a:schemeClr val="accent5"/>
                </a:solidFill>
                <a:latin typeface="+mn-lt"/>
              </a:rPr>
              <a:t>CoreName</a:t>
            </a:r>
            <a:r>
              <a:rPr lang="en-US" sz="1800" dirty="0" err="1">
                <a:latin typeface="+mn-lt"/>
              </a:rPr>
              <a:t>_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MeasurementMode</a:t>
            </a:r>
            <a:r>
              <a:rPr lang="en-US" sz="1800" dirty="0" err="1">
                <a:latin typeface="+mn-lt"/>
              </a:rPr>
              <a:t>_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SizingTechnique</a:t>
            </a:r>
            <a:r>
              <a:rPr lang="en-US" sz="1800" dirty="0" err="1">
                <a:latin typeface="+mn-lt"/>
              </a:rPr>
              <a:t>_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SizeRange</a:t>
            </a:r>
            <a:r>
              <a:rPr lang="en-US" sz="1800" dirty="0">
                <a:latin typeface="+mn-lt"/>
              </a:rPr>
              <a:t>_</a:t>
            </a:r>
          </a:p>
          <a:p>
            <a:pPr algn="ctr"/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Reporting</a:t>
            </a:r>
          </a:p>
          <a:p>
            <a:pPr algn="ctr"/>
            <a:endParaRPr lang="en-US" sz="800" dirty="0">
              <a:latin typeface="+mn-lt"/>
            </a:endParaRPr>
          </a:p>
          <a:p>
            <a:r>
              <a:rPr lang="en-US" sz="1900" dirty="0">
                <a:solidFill>
                  <a:schemeClr val="tx1"/>
                </a:solidFill>
                <a:latin typeface="+mn-lt"/>
              </a:rPr>
              <a:t>Controlled Vocabulary: </a:t>
            </a:r>
            <a:endParaRPr lang="en-US" sz="1900" dirty="0">
              <a:latin typeface="+mn-lt"/>
            </a:endParaRPr>
          </a:p>
          <a:p>
            <a:pPr marL="971550" lvl="1" indent="-285750">
              <a:buSzPct val="85000"/>
              <a:buFont typeface="Wingdings" pitchFamily="2" charset="2"/>
              <a:buChar char="v"/>
            </a:pPr>
            <a:r>
              <a:rPr lang="en-US" dirty="0" err="1">
                <a:latin typeface="+mn-lt"/>
              </a:rPr>
              <a:t>MeasurementMode</a:t>
            </a:r>
            <a:r>
              <a:rPr lang="en-US" dirty="0">
                <a:latin typeface="+mn-lt"/>
              </a:rPr>
              <a:t> = </a:t>
            </a:r>
            <a:r>
              <a:rPr lang="en-US" dirty="0" err="1">
                <a:latin typeface="+mn-lt"/>
              </a:rPr>
              <a:t>InSitu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VertColumn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SlantCol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Profl</a:t>
            </a:r>
            <a:r>
              <a:rPr lang="en-US" dirty="0">
                <a:latin typeface="+mn-lt"/>
              </a:rPr>
              <a:t> </a:t>
            </a:r>
          </a:p>
          <a:p>
            <a:pPr marL="971550" lvl="1" indent="-285750">
              <a:buSzPct val="85000"/>
              <a:buFont typeface="Wingdings" pitchFamily="2" charset="2"/>
              <a:buChar char="v"/>
            </a:pPr>
            <a:r>
              <a:rPr lang="en-US" dirty="0" err="1">
                <a:latin typeface="+mn-lt"/>
              </a:rPr>
              <a:t>SizingTechnique</a:t>
            </a:r>
            <a:r>
              <a:rPr lang="en-US" dirty="0">
                <a:latin typeface="+mn-lt"/>
              </a:rPr>
              <a:t> = Aerodynamic, </a:t>
            </a:r>
            <a:r>
              <a:rPr lang="en-US" dirty="0" err="1">
                <a:latin typeface="+mn-lt"/>
              </a:rPr>
              <a:t>VacuumAerodynamic</a:t>
            </a:r>
            <a:r>
              <a:rPr lang="en-US" dirty="0">
                <a:latin typeface="+mn-lt"/>
              </a:rPr>
              <a:t>, LII, None</a:t>
            </a:r>
          </a:p>
          <a:p>
            <a:pPr marL="971550" lvl="1" indent="-285750">
              <a:buSzPct val="85000"/>
              <a:buFont typeface="Wingdings" pitchFamily="2" charset="2"/>
              <a:buChar char="v"/>
            </a:pPr>
            <a:r>
              <a:rPr lang="en-US" dirty="0" err="1">
                <a:latin typeface="+mn-lt"/>
              </a:rPr>
              <a:t>SizeRange</a:t>
            </a:r>
            <a:r>
              <a:rPr lang="en-US" dirty="0">
                <a:latin typeface="+mn-lt"/>
              </a:rPr>
              <a:t> = </a:t>
            </a:r>
            <a:r>
              <a:rPr lang="en-US" dirty="0" err="1">
                <a:latin typeface="+mn-lt"/>
              </a:rPr>
              <a:t>Nucl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Accu</a:t>
            </a:r>
            <a:r>
              <a:rPr lang="en-US" dirty="0">
                <a:latin typeface="+mn-lt"/>
              </a:rPr>
              <a:t>, Coarse, Bulk, PM1, </a:t>
            </a:r>
            <a:r>
              <a:rPr lang="en-US" dirty="0" err="1">
                <a:latin typeface="+mn-lt"/>
              </a:rPr>
              <a:t>PMx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XtoY</a:t>
            </a:r>
            <a:endParaRPr lang="en-US" dirty="0">
              <a:latin typeface="+mn-lt"/>
            </a:endParaRPr>
          </a:p>
          <a:p>
            <a:pPr marL="971550" lvl="1" indent="-285750">
              <a:buSzPct val="85000"/>
              <a:buFont typeface="Wingdings" pitchFamily="2" charset="2"/>
              <a:buChar char="v"/>
            </a:pPr>
            <a:r>
              <a:rPr lang="en-US" dirty="0">
                <a:latin typeface="+mn-lt"/>
              </a:rPr>
              <a:t>Reporting = </a:t>
            </a:r>
            <a:r>
              <a:rPr lang="en-US" dirty="0" err="1">
                <a:latin typeface="+mn-lt"/>
              </a:rPr>
              <a:t>MassSTP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MassAMB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MassFrac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NumFrac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NumConcSTP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NumConcAMB</a:t>
            </a:r>
            <a:endParaRPr lang="en-US" sz="2100" dirty="0">
              <a:latin typeface="+mn-lt"/>
            </a:endParaRPr>
          </a:p>
          <a:p>
            <a:pPr marL="971550" lvl="1" indent="-285750">
              <a:buSzPct val="85000"/>
              <a:buFont typeface="Wingdings" pitchFamily="2" charset="2"/>
              <a:buChar char="v"/>
            </a:pPr>
            <a:endParaRPr lang="en-US" sz="1000" dirty="0">
              <a:latin typeface="+mn-lt"/>
            </a:endParaRPr>
          </a:p>
          <a:p>
            <a:pPr>
              <a:spcAft>
                <a:spcPts val="1200"/>
              </a:spcAft>
            </a:pPr>
            <a:r>
              <a:rPr lang="en-US" sz="1800" i="1" dirty="0">
                <a:latin typeface="+mn-lt"/>
              </a:rPr>
              <a:t>Example: In-situ measurement of organic aerosols derived using a vacuum aerodynamic technique for accumulation-mode aerosols reported as mass concentration at standard temperature and pressure: </a:t>
            </a:r>
            <a:r>
              <a:rPr lang="en-US" sz="1800" dirty="0" err="1">
                <a:solidFill>
                  <a:srgbClr val="C00000"/>
                </a:solidFill>
                <a:latin typeface="+mn-lt"/>
              </a:rPr>
              <a:t>AerComp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_</a:t>
            </a:r>
            <a:r>
              <a:rPr lang="en-US" sz="1800" dirty="0" err="1">
                <a:solidFill>
                  <a:schemeClr val="accent5"/>
                </a:solidFill>
                <a:latin typeface="+mn-lt"/>
              </a:rPr>
              <a:t>OrganicAerosol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_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InSitu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_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VacuumAerodynamic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_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Accu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_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MassSTP</a:t>
            </a:r>
            <a:endParaRPr lang="en-US" sz="1800" i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>
              <a:spcAft>
                <a:spcPts val="1200"/>
              </a:spcAft>
            </a:pPr>
            <a:r>
              <a:rPr lang="en-US" sz="1800" i="1" dirty="0">
                <a:latin typeface="+mn-lt"/>
              </a:rPr>
              <a:t>Example of an in-situ measurement of bulk sea salt particles reporting in number fraction: </a:t>
            </a:r>
            <a:r>
              <a:rPr lang="en-US" sz="1800" dirty="0" err="1">
                <a:solidFill>
                  <a:srgbClr val="C00000"/>
                </a:solidFill>
                <a:latin typeface="+mn-lt"/>
              </a:rPr>
              <a:t>AerComp</a:t>
            </a:r>
            <a:r>
              <a:rPr lang="en-US" sz="1800" dirty="0" err="1">
                <a:latin typeface="+mn-lt"/>
              </a:rPr>
              <a:t>_</a:t>
            </a:r>
            <a:r>
              <a:rPr lang="en-US" sz="1800" dirty="0" err="1">
                <a:solidFill>
                  <a:schemeClr val="accent5"/>
                </a:solidFill>
                <a:latin typeface="+mn-lt"/>
              </a:rPr>
              <a:t>Seasalt</a:t>
            </a:r>
            <a:r>
              <a:rPr lang="en-US" sz="1800" dirty="0" err="1">
                <a:latin typeface="+mn-lt"/>
              </a:rPr>
              <a:t>_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InSitu</a:t>
            </a:r>
            <a:r>
              <a:rPr lang="en-US" sz="1800" dirty="0" err="1">
                <a:latin typeface="+mn-lt"/>
              </a:rPr>
              <a:t>_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None</a:t>
            </a:r>
            <a:r>
              <a:rPr lang="en-US" sz="1800" dirty="0" err="1">
                <a:latin typeface="+mn-lt"/>
              </a:rPr>
              <a:t>_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Bulk</a:t>
            </a:r>
            <a:r>
              <a:rPr lang="en-US" sz="1800" dirty="0" err="1">
                <a:latin typeface="+mn-lt"/>
              </a:rPr>
              <a:t>_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NumFrac</a:t>
            </a:r>
            <a:endParaRPr lang="en-US" sz="18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r>
              <a:rPr lang="en-US" sz="1800" b="1" dirty="0">
                <a:latin typeface="+mn-lt"/>
              </a:rPr>
              <a:t> </a:t>
            </a:r>
            <a:endParaRPr lang="en-US" sz="1800" dirty="0">
              <a:latin typeface="+mn-lt"/>
            </a:endParaRP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E1F8E493-75B2-8947-B675-A10A04FAE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36525"/>
            <a:ext cx="8631936" cy="917023"/>
          </a:xfrm>
        </p:spPr>
        <p:txBody>
          <a:bodyPr/>
          <a:lstStyle/>
          <a:p>
            <a:r>
              <a:rPr lang="en-US" sz="3200" dirty="0"/>
              <a:t>Aerosol Example – Chemical Composition</a:t>
            </a:r>
          </a:p>
        </p:txBody>
      </p:sp>
    </p:spTree>
    <p:extLst>
      <p:ext uri="{BB962C8B-B14F-4D97-AF65-F5344CB8AC3E}">
        <p14:creationId xmlns:p14="http://schemas.microsoft.com/office/powerpoint/2010/main" val="1493030681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3120</TotalTime>
  <Words>1154</Words>
  <Application>Microsoft Office PowerPoint</Application>
  <PresentationFormat>On-screen Show (4:3)</PresentationFormat>
  <Paragraphs>201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Wingdings</vt:lpstr>
      <vt:lpstr>2_Office Theme</vt:lpstr>
      <vt:lpstr>Atmospheric Composition Variable Standard Name Recommendations</vt:lpstr>
      <vt:lpstr>Why Are Atmospheric Composition Variable Standard Names Needed?</vt:lpstr>
      <vt:lpstr>Why Are Atmospheric Composition Variable Standard Names Needed?</vt:lpstr>
      <vt:lpstr>Proposed Atmospheric Composition Variable Standard Names</vt:lpstr>
      <vt:lpstr>Proposed Atmospheric Composition Variable Standard Names</vt:lpstr>
      <vt:lpstr>Trace Gas Example</vt:lpstr>
      <vt:lpstr>Trace Gas CoreName Example</vt:lpstr>
      <vt:lpstr>Aerosol Example – Microphysical Properties</vt:lpstr>
      <vt:lpstr>Aerosol Example – Chemical Composition</vt:lpstr>
      <vt:lpstr>Aerosol Example – Optical Properties</vt:lpstr>
      <vt:lpstr>Cloud Example – Microphysical Properties</vt:lpstr>
      <vt:lpstr>Cloud Example – Macrophysical Properties</vt:lpstr>
      <vt:lpstr>Cloud Example – Chemical Composition</vt:lpstr>
      <vt:lpstr>Cloud Example – Optical Properties</vt:lpstr>
      <vt:lpstr>Meteorology Example</vt:lpstr>
      <vt:lpstr>Platform/Navigation Example</vt:lpstr>
      <vt:lpstr>Photolysis Rate Example</vt:lpstr>
      <vt:lpstr>Radiation Example</vt:lpstr>
      <vt:lpstr>CAMP2Ex ICARTT File – Trace Gas</vt:lpstr>
      <vt:lpstr>CAMP2Ex ICARTT File – Aerosol Composition</vt:lpstr>
      <vt:lpstr>Maintenance Plan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Silverman, Morgan L. (LARC-E303)[Science Systems &amp; Applications, Inc.]</dc:creator>
  <cp:lastModifiedBy>Chen, Gao (LARC-E303)</cp:lastModifiedBy>
  <cp:revision>44</cp:revision>
  <dcterms:created xsi:type="dcterms:W3CDTF">2019-06-25T18:11:40Z</dcterms:created>
  <dcterms:modified xsi:type="dcterms:W3CDTF">2019-10-22T00:19:08Z</dcterms:modified>
</cp:coreProperties>
</file>