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7" d="100"/>
          <a:sy n="57" d="100"/>
        </p:scale>
        <p:origin x="3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6293-6952-2427-77BA-E07A8E2779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648A95F-09B4-FC3F-B417-DBE084848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585925F-29FD-48B0-EAD4-889AD9CE67E1}"/>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5" name="Footer Placeholder 4">
            <a:extLst>
              <a:ext uri="{FF2B5EF4-FFF2-40B4-BE49-F238E27FC236}">
                <a16:creationId xmlns:a16="http://schemas.microsoft.com/office/drawing/2014/main" id="{57DB950D-26A6-324F-C0F9-C11D805588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A9BA6-DD22-AF27-FA54-B93E18C87D3B}"/>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365562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B3F3-3881-99AE-A3A0-DD54B2270C6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19A5340-197D-9BCF-82C7-E8A34619FC0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5318A8-2B6C-E581-1554-FF0A8AEAECA4}"/>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5" name="Footer Placeholder 4">
            <a:extLst>
              <a:ext uri="{FF2B5EF4-FFF2-40B4-BE49-F238E27FC236}">
                <a16:creationId xmlns:a16="http://schemas.microsoft.com/office/drawing/2014/main" id="{B2371082-6F3F-D1A3-130B-4C43E887FF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F12A2B-A295-280E-152B-5EA3B2762E1F}"/>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352495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03526-D010-5596-8214-8C06B6C2B7B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920F32E-9A29-B5CB-E2A6-86C04F9E5B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269966-67C4-9DD7-F2A0-772C30E5E1D9}"/>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5" name="Footer Placeholder 4">
            <a:extLst>
              <a:ext uri="{FF2B5EF4-FFF2-40B4-BE49-F238E27FC236}">
                <a16:creationId xmlns:a16="http://schemas.microsoft.com/office/drawing/2014/main" id="{EB78AAB6-83C4-CBA5-3CA5-CFDC3C1F88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F3442C-AAC8-8158-EB19-49753A832192}"/>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261292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50DC-5257-1AB4-DB75-AF44BBD8FF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872B792-BDFA-7FF0-B369-6FE930ACA3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C478326-A380-776F-C1BE-0DE68489C800}"/>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5" name="Footer Placeholder 4">
            <a:extLst>
              <a:ext uri="{FF2B5EF4-FFF2-40B4-BE49-F238E27FC236}">
                <a16:creationId xmlns:a16="http://schemas.microsoft.com/office/drawing/2014/main" id="{2B04B465-BE3A-215C-5B43-3F7794AC9B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85A3B5-19E2-E197-EC7B-32405BAF667F}"/>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91233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4BDA-9EDD-C04B-34F2-39C9C48FF2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A860F07-B092-DAB0-B018-1FA753AF95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48DBC5-7C35-8DAB-0A26-3C3FF4778F23}"/>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5" name="Footer Placeholder 4">
            <a:extLst>
              <a:ext uri="{FF2B5EF4-FFF2-40B4-BE49-F238E27FC236}">
                <a16:creationId xmlns:a16="http://schemas.microsoft.com/office/drawing/2014/main" id="{295F723C-848B-B6A5-F052-AFB854B52C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7B53AF-EAB2-91B3-41B1-EB39F1B336D6}"/>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419674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FB29-83EA-880B-C734-56CE1EEAA49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DFFA47-7B1A-5411-7C41-AE473A36F3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791117D-BD65-0A12-69F5-EE57CEC81B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166BC00-171B-0941-F246-BE4B721D22FC}"/>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6" name="Footer Placeholder 5">
            <a:extLst>
              <a:ext uri="{FF2B5EF4-FFF2-40B4-BE49-F238E27FC236}">
                <a16:creationId xmlns:a16="http://schemas.microsoft.com/office/drawing/2014/main" id="{C6BBFADC-6027-9EB3-34B2-F65E5DEAA9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CF8AD5-A6CC-92ED-6169-5A1D5FDD8AB7}"/>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126344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C769-B754-483B-BFD2-BE3EFB72454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6A520BE-959E-B2EF-C553-422DEF2B2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D00704-DF40-106F-ECC3-5ACBE7FE43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A48001-C379-28F2-830B-F053AE0C3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B7628D-9852-84A9-63D6-AE2659EE22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74BA2B4-0DB5-6A0A-43E8-944AB14AB19D}"/>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8" name="Footer Placeholder 7">
            <a:extLst>
              <a:ext uri="{FF2B5EF4-FFF2-40B4-BE49-F238E27FC236}">
                <a16:creationId xmlns:a16="http://schemas.microsoft.com/office/drawing/2014/main" id="{1AEF514C-AE32-FBF6-7176-8CCB85AF3C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EAFC02-2424-1B1D-921E-564A2F25FDA1}"/>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164127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B279-4286-7270-EC1F-33F090BB91A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024C5FE-657A-9F0B-D237-D4D63A4541E2}"/>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4" name="Footer Placeholder 3">
            <a:extLst>
              <a:ext uri="{FF2B5EF4-FFF2-40B4-BE49-F238E27FC236}">
                <a16:creationId xmlns:a16="http://schemas.microsoft.com/office/drawing/2014/main" id="{ABA44E0F-4AEC-5395-85C9-BBD3050336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157E306-E913-4E81-868F-7E5DE5E8A5DE}"/>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124792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0039E-0291-E3A4-8512-D90FE524312F}"/>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3" name="Footer Placeholder 2">
            <a:extLst>
              <a:ext uri="{FF2B5EF4-FFF2-40B4-BE49-F238E27FC236}">
                <a16:creationId xmlns:a16="http://schemas.microsoft.com/office/drawing/2014/main" id="{83854235-9C63-0996-36F1-7AFFDEB021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C36107-7652-F75B-08AA-8F989C630080}"/>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33418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260E-3C52-F44A-E785-BFF6D73FD6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9B2B1EA-BD27-21EA-0C52-859E007E3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9FA15CB-5A67-A705-7D21-B7FF7CA29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4DFF03-A8D1-F9BB-6F75-AD758E6EFB00}"/>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6" name="Footer Placeholder 5">
            <a:extLst>
              <a:ext uri="{FF2B5EF4-FFF2-40B4-BE49-F238E27FC236}">
                <a16:creationId xmlns:a16="http://schemas.microsoft.com/office/drawing/2014/main" id="{18432F40-A153-4BF8-C4A4-8F1F2E5F2B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A791D-A936-B909-AE35-58F9A57279BE}"/>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393340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8E26-A428-3ECC-AAE0-D6B8A3A60F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11CDF11-5457-4C11-63C5-89D5E1C18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089EA4-F97D-5FE1-536B-9CC509DB8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1E493F-ADED-CBE3-CF37-E79DD7C62364}"/>
              </a:ext>
            </a:extLst>
          </p:cNvPr>
          <p:cNvSpPr>
            <a:spLocks noGrp="1"/>
          </p:cNvSpPr>
          <p:nvPr>
            <p:ph type="dt" sz="half" idx="10"/>
          </p:nvPr>
        </p:nvSpPr>
        <p:spPr/>
        <p:txBody>
          <a:bodyPr/>
          <a:lstStyle/>
          <a:p>
            <a:fld id="{27FEEF74-A4AA-4D59-9FE9-DE4C7054629A}" type="datetimeFigureOut">
              <a:rPr lang="en-GB" smtClean="0"/>
              <a:t>03/07/2023</a:t>
            </a:fld>
            <a:endParaRPr lang="en-GB"/>
          </a:p>
        </p:txBody>
      </p:sp>
      <p:sp>
        <p:nvSpPr>
          <p:cNvPr id="6" name="Footer Placeholder 5">
            <a:extLst>
              <a:ext uri="{FF2B5EF4-FFF2-40B4-BE49-F238E27FC236}">
                <a16:creationId xmlns:a16="http://schemas.microsoft.com/office/drawing/2014/main" id="{EE7D2820-6802-23F0-C852-3434A8BC35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18968E-9F5B-F5CC-95CD-93BE795151FB}"/>
              </a:ext>
            </a:extLst>
          </p:cNvPr>
          <p:cNvSpPr>
            <a:spLocks noGrp="1"/>
          </p:cNvSpPr>
          <p:nvPr>
            <p:ph type="sldNum" sz="quarter" idx="12"/>
          </p:nvPr>
        </p:nvSpPr>
        <p:spPr/>
        <p:txBody>
          <a:bodyPr/>
          <a:lstStyle/>
          <a:p>
            <a:fld id="{379AA479-D56A-4A9B-B8CF-7C6E3DD95F87}" type="slidenum">
              <a:rPr lang="en-GB" smtClean="0"/>
              <a:t>‹#›</a:t>
            </a:fld>
            <a:endParaRPr lang="en-GB"/>
          </a:p>
        </p:txBody>
      </p:sp>
    </p:spTree>
    <p:extLst>
      <p:ext uri="{BB962C8B-B14F-4D97-AF65-F5344CB8AC3E}">
        <p14:creationId xmlns:p14="http://schemas.microsoft.com/office/powerpoint/2010/main" val="11754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4FB92-4064-C02E-32F8-F89DE7F39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C267DA5-E5B7-36FE-36EF-129F8DD2F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0CCAF55-5B75-175E-2995-08824BE13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EEF74-A4AA-4D59-9FE9-DE4C7054629A}" type="datetimeFigureOut">
              <a:rPr lang="en-GB" smtClean="0"/>
              <a:t>03/07/2023</a:t>
            </a:fld>
            <a:endParaRPr lang="en-GB"/>
          </a:p>
        </p:txBody>
      </p:sp>
      <p:sp>
        <p:nvSpPr>
          <p:cNvPr id="5" name="Footer Placeholder 4">
            <a:extLst>
              <a:ext uri="{FF2B5EF4-FFF2-40B4-BE49-F238E27FC236}">
                <a16:creationId xmlns:a16="http://schemas.microsoft.com/office/drawing/2014/main" id="{C44F8CBA-1E77-4E50-B50C-AAD5AA364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FF884F-196B-5AC3-9FC0-F89D4448D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AA479-D56A-4A9B-B8CF-7C6E3DD95F87}" type="slidenum">
              <a:rPr lang="en-GB" smtClean="0"/>
              <a:t>‹#›</a:t>
            </a:fld>
            <a:endParaRPr lang="en-GB"/>
          </a:p>
        </p:txBody>
      </p:sp>
    </p:spTree>
    <p:extLst>
      <p:ext uri="{BB962C8B-B14F-4D97-AF65-F5344CB8AC3E}">
        <p14:creationId xmlns:p14="http://schemas.microsoft.com/office/powerpoint/2010/main" val="4117510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8C1E-EFA8-3C08-B64B-D753B73E679A}"/>
              </a:ext>
            </a:extLst>
          </p:cNvPr>
          <p:cNvSpPr>
            <a:spLocks noGrp="1"/>
          </p:cNvSpPr>
          <p:nvPr>
            <p:ph type="ctrTitle"/>
          </p:nvPr>
        </p:nvSpPr>
        <p:spPr/>
        <p:txBody>
          <a:bodyPr>
            <a:normAutofit/>
          </a:bodyPr>
          <a:lstStyle/>
          <a:p>
            <a:r>
              <a:rPr lang="en-GB" sz="4800" dirty="0"/>
              <a:t>IG policies for sharing data</a:t>
            </a:r>
          </a:p>
        </p:txBody>
      </p:sp>
    </p:spTree>
    <p:extLst>
      <p:ext uri="{BB962C8B-B14F-4D97-AF65-F5344CB8AC3E}">
        <p14:creationId xmlns:p14="http://schemas.microsoft.com/office/powerpoint/2010/main" val="346456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765E4-60FB-5A18-2BDE-E3C4F65A375B}"/>
              </a:ext>
            </a:extLst>
          </p:cNvPr>
          <p:cNvSpPr txBox="1"/>
          <p:nvPr/>
        </p:nvSpPr>
        <p:spPr>
          <a:xfrm>
            <a:off x="309217" y="1930400"/>
            <a:ext cx="11184835" cy="2308324"/>
          </a:xfrm>
          <a:prstGeom prst="rect">
            <a:avLst/>
          </a:prstGeom>
          <a:noFill/>
        </p:spPr>
        <p:txBody>
          <a:bodyPr wrap="square" rtlCol="0">
            <a:spAutoFit/>
          </a:bodyPr>
          <a:lstStyle/>
          <a:p>
            <a:r>
              <a:rPr lang="en-GB" dirty="0"/>
              <a:t>The Caldicott Review stated “The duty to share information can be just as important as the duty to protect patient confidentiality.” This emphasises the importance of sharing data between professionals across organisations, it can result in better integration of services and an overall improved patient service.</a:t>
            </a:r>
          </a:p>
          <a:p>
            <a:endParaRPr lang="en-GB" dirty="0"/>
          </a:p>
          <a:p>
            <a:r>
              <a:rPr lang="en-GB" dirty="0"/>
              <a:t>In order to share information in a regulated way, employees are supported with principles and policies regarding Information Governance and data sharing. </a:t>
            </a:r>
            <a:r>
              <a:rPr lang="en-GB" sz="1800" dirty="0">
                <a:effectLst/>
                <a:latin typeface="Calibri" panose="020F0502020204030204" pitchFamily="34" charset="0"/>
                <a:ea typeface="Calibri" panose="020F0502020204030204" pitchFamily="34" charset="0"/>
                <a:cs typeface="Calibri" panose="020F0502020204030204" pitchFamily="34" charset="0"/>
              </a:rPr>
              <a:t>Data protection regulations, particularly the General Data Protection Regulation (GDPR) and Data Protection Act (DPA) have had a significant impact on the practical implementation of data protection measures in the NHS. All employees must comply with these legislations.</a:t>
            </a:r>
            <a:endParaRPr lang="en-GB" dirty="0"/>
          </a:p>
        </p:txBody>
      </p:sp>
    </p:spTree>
    <p:extLst>
      <p:ext uri="{BB962C8B-B14F-4D97-AF65-F5344CB8AC3E}">
        <p14:creationId xmlns:p14="http://schemas.microsoft.com/office/powerpoint/2010/main" val="205965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280A0-CD43-12F5-412F-AA5C0FB3B6E5}"/>
              </a:ext>
            </a:extLst>
          </p:cNvPr>
          <p:cNvSpPr txBox="1"/>
          <p:nvPr/>
        </p:nvSpPr>
        <p:spPr>
          <a:xfrm>
            <a:off x="1020417" y="450574"/>
            <a:ext cx="10840278" cy="523220"/>
          </a:xfrm>
          <a:prstGeom prst="rect">
            <a:avLst/>
          </a:prstGeom>
          <a:noFill/>
        </p:spPr>
        <p:txBody>
          <a:bodyPr wrap="square" rtlCol="0">
            <a:spAutoFit/>
          </a:bodyPr>
          <a:lstStyle/>
          <a:p>
            <a:pPr algn="ctr"/>
            <a:r>
              <a:rPr lang="en-GB" sz="2800" dirty="0">
                <a:latin typeface="+mj-lt"/>
              </a:rPr>
              <a:t>Data Protection Act 1998</a:t>
            </a:r>
          </a:p>
        </p:txBody>
      </p:sp>
      <p:sp>
        <p:nvSpPr>
          <p:cNvPr id="5" name="TextBox 4">
            <a:extLst>
              <a:ext uri="{FF2B5EF4-FFF2-40B4-BE49-F238E27FC236}">
                <a16:creationId xmlns:a16="http://schemas.microsoft.com/office/drawing/2014/main" id="{B981B219-A6F8-DA8C-3C0A-86D93AE61EF0}"/>
              </a:ext>
            </a:extLst>
          </p:cNvPr>
          <p:cNvSpPr txBox="1"/>
          <p:nvPr/>
        </p:nvSpPr>
        <p:spPr>
          <a:xfrm>
            <a:off x="675861" y="1431235"/>
            <a:ext cx="10972800" cy="4524315"/>
          </a:xfrm>
          <a:prstGeom prst="rect">
            <a:avLst/>
          </a:prstGeom>
          <a:noFill/>
        </p:spPr>
        <p:txBody>
          <a:bodyPr wrap="square" rtlCol="0">
            <a:spAutoFit/>
          </a:bodyPr>
          <a:lstStyle/>
          <a:p>
            <a:r>
              <a:rPr lang="en-GB" dirty="0"/>
              <a:t>To ensure GDPR compliance within the NHS, NHS digital released a Strategic Approach document which outlines key steps organisations should be taking. The 4 key points include:</a:t>
            </a:r>
          </a:p>
          <a:p>
            <a:endParaRPr lang="en-GB" dirty="0"/>
          </a:p>
          <a:p>
            <a:r>
              <a:rPr lang="en-GB" dirty="0"/>
              <a:t>Discovery: </a:t>
            </a:r>
          </a:p>
          <a:p>
            <a:pPr marL="285750" indent="-285750">
              <a:buFont typeface="Arial" panose="020B0604020202020204" pitchFamily="34" charset="0"/>
              <a:buChar char="•"/>
            </a:pPr>
            <a:r>
              <a:rPr lang="en-GB" dirty="0"/>
              <a:t>Identify all information assets/ systems</a:t>
            </a:r>
          </a:p>
          <a:p>
            <a:pPr marL="285750" indent="-285750">
              <a:buFont typeface="Arial" panose="020B0604020202020204" pitchFamily="34" charset="0"/>
              <a:buChar char="•"/>
            </a:pPr>
            <a:r>
              <a:rPr lang="en-GB" dirty="0"/>
              <a:t>Assess current DPA 1998 compliance across organisation</a:t>
            </a:r>
          </a:p>
          <a:p>
            <a:pPr marL="285750" indent="-285750">
              <a:buFont typeface="Arial" panose="020B0604020202020204" pitchFamily="34" charset="0"/>
              <a:buChar char="•"/>
            </a:pPr>
            <a:endParaRPr lang="en-GB" dirty="0"/>
          </a:p>
          <a:p>
            <a:r>
              <a:rPr lang="en-GB" dirty="0"/>
              <a:t>Transition:</a:t>
            </a:r>
          </a:p>
          <a:p>
            <a:pPr marL="285750" indent="-285750">
              <a:buFont typeface="Arial" panose="020B0604020202020204" pitchFamily="34" charset="0"/>
              <a:buChar char="•"/>
            </a:pPr>
            <a:r>
              <a:rPr lang="en-GB" dirty="0"/>
              <a:t>Appointment of a DPA officer</a:t>
            </a:r>
          </a:p>
          <a:p>
            <a:pPr marL="285750" indent="-285750">
              <a:buFont typeface="Arial" panose="020B0604020202020204" pitchFamily="34" charset="0"/>
              <a:buChar char="•"/>
            </a:pPr>
            <a:r>
              <a:rPr lang="en-GB" dirty="0"/>
              <a:t>Implement changes to local working practices to meet GDPR compliance</a:t>
            </a:r>
          </a:p>
          <a:p>
            <a:endParaRPr lang="en-GB" dirty="0"/>
          </a:p>
          <a:p>
            <a:r>
              <a:rPr lang="en-GB" dirty="0"/>
              <a:t>Education:</a:t>
            </a:r>
          </a:p>
          <a:p>
            <a:pPr marL="285750" indent="-285750">
              <a:buFont typeface="Arial" panose="020B0604020202020204" pitchFamily="34" charset="0"/>
              <a:buChar char="•"/>
            </a:pPr>
            <a:r>
              <a:rPr lang="en-GB" dirty="0"/>
              <a:t>GDPR awareness mandatory training to be completed by all staff + reviewed annually</a:t>
            </a:r>
          </a:p>
          <a:p>
            <a:pPr marL="285750" indent="-285750">
              <a:buFont typeface="Arial" panose="020B0604020202020204" pitchFamily="34" charset="0"/>
              <a:buChar char="•"/>
            </a:pPr>
            <a:endParaRPr lang="en-GB" dirty="0"/>
          </a:p>
          <a:p>
            <a:r>
              <a:rPr lang="en-GB" dirty="0"/>
              <a:t>Assurance:</a:t>
            </a:r>
          </a:p>
          <a:p>
            <a:pPr marL="285750" indent="-285750">
              <a:buFont typeface="Arial" panose="020B0604020202020204" pitchFamily="34" charset="0"/>
              <a:buChar char="•"/>
            </a:pPr>
            <a:r>
              <a:rPr lang="en-GB" dirty="0"/>
              <a:t>Audit programmes in place </a:t>
            </a:r>
          </a:p>
        </p:txBody>
      </p:sp>
    </p:spTree>
    <p:extLst>
      <p:ext uri="{BB962C8B-B14F-4D97-AF65-F5344CB8AC3E}">
        <p14:creationId xmlns:p14="http://schemas.microsoft.com/office/powerpoint/2010/main" val="230990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280A0-CD43-12F5-412F-AA5C0FB3B6E5}"/>
              </a:ext>
            </a:extLst>
          </p:cNvPr>
          <p:cNvSpPr txBox="1"/>
          <p:nvPr/>
        </p:nvSpPr>
        <p:spPr>
          <a:xfrm>
            <a:off x="1020417" y="450574"/>
            <a:ext cx="10840278" cy="523220"/>
          </a:xfrm>
          <a:prstGeom prst="rect">
            <a:avLst/>
          </a:prstGeom>
          <a:noFill/>
        </p:spPr>
        <p:txBody>
          <a:bodyPr wrap="square" rtlCol="0">
            <a:spAutoFit/>
          </a:bodyPr>
          <a:lstStyle/>
          <a:p>
            <a:pPr algn="ctr"/>
            <a:r>
              <a:rPr lang="en-GB" sz="2800" dirty="0">
                <a:latin typeface="+mj-lt"/>
              </a:rPr>
              <a:t>Caldicott Principles</a:t>
            </a:r>
          </a:p>
        </p:txBody>
      </p:sp>
      <p:sp>
        <p:nvSpPr>
          <p:cNvPr id="5" name="TextBox 4">
            <a:extLst>
              <a:ext uri="{FF2B5EF4-FFF2-40B4-BE49-F238E27FC236}">
                <a16:creationId xmlns:a16="http://schemas.microsoft.com/office/drawing/2014/main" id="{B981B219-A6F8-DA8C-3C0A-86D93AE61EF0}"/>
              </a:ext>
            </a:extLst>
          </p:cNvPr>
          <p:cNvSpPr txBox="1"/>
          <p:nvPr/>
        </p:nvSpPr>
        <p:spPr>
          <a:xfrm>
            <a:off x="675861" y="1431235"/>
            <a:ext cx="10972800" cy="646331"/>
          </a:xfrm>
          <a:prstGeom prst="rect">
            <a:avLst/>
          </a:prstGeom>
          <a:noFill/>
        </p:spPr>
        <p:txBody>
          <a:bodyPr wrap="square" rtlCol="0">
            <a:sp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026" name="Picture 2" descr="Sherwood Forest Hospitals">
            <a:extLst>
              <a:ext uri="{FF2B5EF4-FFF2-40B4-BE49-F238E27FC236}">
                <a16:creationId xmlns:a16="http://schemas.microsoft.com/office/drawing/2014/main" id="{39758C49-BA08-6E92-1C1B-245D14C8C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431" y="1431235"/>
            <a:ext cx="809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7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280A0-CD43-12F5-412F-AA5C0FB3B6E5}"/>
              </a:ext>
            </a:extLst>
          </p:cNvPr>
          <p:cNvSpPr txBox="1"/>
          <p:nvPr/>
        </p:nvSpPr>
        <p:spPr>
          <a:xfrm>
            <a:off x="1020417" y="450574"/>
            <a:ext cx="10840278" cy="523220"/>
          </a:xfrm>
          <a:prstGeom prst="rect">
            <a:avLst/>
          </a:prstGeom>
          <a:noFill/>
        </p:spPr>
        <p:txBody>
          <a:bodyPr wrap="square" rtlCol="0">
            <a:spAutoFit/>
          </a:bodyPr>
          <a:lstStyle/>
          <a:p>
            <a:pPr algn="ctr"/>
            <a:r>
              <a:rPr lang="en-GB" sz="2800" dirty="0">
                <a:latin typeface="+mj-lt"/>
              </a:rPr>
              <a:t>Checklist</a:t>
            </a:r>
          </a:p>
        </p:txBody>
      </p:sp>
      <p:sp>
        <p:nvSpPr>
          <p:cNvPr id="5" name="TextBox 4">
            <a:extLst>
              <a:ext uri="{FF2B5EF4-FFF2-40B4-BE49-F238E27FC236}">
                <a16:creationId xmlns:a16="http://schemas.microsoft.com/office/drawing/2014/main" id="{B981B219-A6F8-DA8C-3C0A-86D93AE61EF0}"/>
              </a:ext>
            </a:extLst>
          </p:cNvPr>
          <p:cNvSpPr txBox="1"/>
          <p:nvPr/>
        </p:nvSpPr>
        <p:spPr>
          <a:xfrm>
            <a:off x="675861" y="1431235"/>
            <a:ext cx="10972800" cy="4801314"/>
          </a:xfrm>
          <a:prstGeom prst="rect">
            <a:avLst/>
          </a:prstGeom>
          <a:noFill/>
        </p:spPr>
        <p:txBody>
          <a:bodyPr wrap="square" rtlCol="0">
            <a:spAutoFit/>
          </a:bodyPr>
          <a:lstStyle/>
          <a:p>
            <a:r>
              <a:rPr lang="en-GB" dirty="0"/>
              <a:t>When deciding to share or receive personal data, the most important factor to consider is what is the sharing meant to achieve? A lawful basis should be identified for processing data.</a:t>
            </a:r>
          </a:p>
          <a:p>
            <a:endParaRPr lang="en-GB" dirty="0"/>
          </a:p>
          <a:p>
            <a:pPr marL="285750" indent="-285750">
              <a:buFont typeface="Arial" panose="020B0604020202020204" pitchFamily="34" charset="0"/>
              <a:buChar char="•"/>
            </a:pPr>
            <a:r>
              <a:rPr lang="en-GB" dirty="0"/>
              <a:t>What is being shared? Only relevant information should be shared. The third Caldicott principle specifies “Use the minimum necessary personal confidential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Can the result be achieved through anonymised sharing?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When will it be shared? Will this be ‘systematic’ routine sharing where the same data sets are shared between the same organisations for an established purpose or ‘one-off’.</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How will it be shared? Identifying and addressing the risks around the accessing/ transmission of information and establishing plans to mitigate risks and prioritise security.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National data opt-out programme? If a patient has opted out, data must not be shared.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736975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362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IG policies for sharing 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Mishaal (BIRMINGHAM WOMEN'S AND CHILDREN'S NHS FOUNDATION TRUST)</dc:creator>
  <cp:lastModifiedBy>AMIR, Mishaal (BIRMINGHAM WOMEN'S AND CHILDREN'S NHS FOUNDATION TRUST)</cp:lastModifiedBy>
  <cp:revision>7</cp:revision>
  <dcterms:created xsi:type="dcterms:W3CDTF">2023-07-03T08:45:00Z</dcterms:created>
  <dcterms:modified xsi:type="dcterms:W3CDTF">2023-07-03T10:25:35Z</dcterms:modified>
</cp:coreProperties>
</file>