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3"/>
    <p:sldId id="257" r:id="rId5"/>
    <p:sldId id="298" r:id="rId6"/>
    <p:sldId id="386" r:id="rId7"/>
    <p:sldId id="380" r:id="rId8"/>
    <p:sldId id="379" r:id="rId9"/>
    <p:sldId id="381" r:id="rId10"/>
    <p:sldId id="376" r:id="rId11"/>
    <p:sldId id="377" r:id="rId12"/>
    <p:sldId id="29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1E36"/>
    <a:srgbClr val="EC9857"/>
    <a:srgbClr val="809352"/>
    <a:srgbClr val="8D4743"/>
    <a:srgbClr val="5D6F4B"/>
    <a:srgbClr val="0553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635" cy="333375"/>
          </a:xfrm>
          <a:prstGeom prst="rect">
            <a:avLst/>
          </a:prstGeom>
          <a:solidFill>
            <a:srgbClr val="82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524625"/>
            <a:ext cx="12192635" cy="333375"/>
          </a:xfrm>
          <a:prstGeom prst="rect">
            <a:avLst/>
          </a:prstGeom>
          <a:solidFill>
            <a:srgbClr val="82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" name="图片 8" descr="图片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64610" y="2642235"/>
            <a:ext cx="4462145" cy="15728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4123055" y="2829560"/>
            <a:ext cx="40963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6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感谢各位专家！</a:t>
            </a:r>
            <a:endParaRPr lang="zh-CN" altLang="en-US" sz="3600" b="1">
              <a:solidFill>
                <a:srgbClr val="821E36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  <a:p>
            <a:pPr algn="ctr"/>
            <a:r>
              <a:rPr lang="zh-CN" altLang="en-US" sz="36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敬请批评指正！</a:t>
            </a:r>
            <a:endParaRPr lang="zh-CN" altLang="en-US" sz="3600" b="1">
              <a:solidFill>
                <a:srgbClr val="821E36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635" cy="333375"/>
          </a:xfrm>
          <a:prstGeom prst="rect">
            <a:avLst/>
          </a:prstGeom>
          <a:solidFill>
            <a:srgbClr val="82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524625"/>
            <a:ext cx="12192635" cy="333375"/>
          </a:xfrm>
          <a:prstGeom prst="rect">
            <a:avLst/>
          </a:prstGeom>
          <a:solidFill>
            <a:srgbClr val="82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166495" y="2933065"/>
            <a:ext cx="10053955" cy="991870"/>
          </a:xfrm>
        </p:spPr>
        <p:txBody>
          <a:bodyPr anchor="b"/>
          <a:lstStyle>
            <a:lvl1pPr algn="ctr">
              <a:defRPr sz="4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280800"/>
            <a:ext cx="12191365" cy="550545"/>
          </a:xfrm>
          <a:prstGeom prst="rect">
            <a:avLst/>
          </a:prstGeom>
          <a:solidFill>
            <a:srgbClr val="821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p>
            <a:pPr algn="ctr"/>
            <a:endParaRPr lang="zh-CN" altLang="en-US" sz="1900"/>
          </a:p>
        </p:txBody>
      </p:sp>
      <p:sp>
        <p:nvSpPr>
          <p:cNvPr id="13" name="椭圆 12"/>
          <p:cNvSpPr/>
          <p:nvPr userDrawn="1"/>
        </p:nvSpPr>
        <p:spPr>
          <a:xfrm>
            <a:off x="11044555" y="22860"/>
            <a:ext cx="1001395" cy="1001395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54305" y="395605"/>
            <a:ext cx="30613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r"/>
            <a:r>
              <a:rPr lang="en-US" altLang="zh-CN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Segoe UI Semilight" panose="020B0402040204020203" pitchFamily="34" charset="0"/>
                <a:sym typeface="+mn-ea"/>
              </a:rPr>
              <a:t>Wenzhou Medical University</a:t>
            </a:r>
            <a:endParaRPr lang="en-US" altLang="zh-CN">
              <a:solidFill>
                <a:schemeClr val="bg1"/>
              </a:solidFill>
              <a:uFillTx/>
              <a:latin typeface="Arial" panose="020B0604020202020204" pitchFamily="34" charset="0"/>
              <a:ea typeface="黑体" panose="02010609060101010101" charset="-122"/>
              <a:cs typeface="Segoe UI Semilight" panose="020B0402040204020203" pitchFamily="34" charset="0"/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rot="10800000">
            <a:off x="635" y="-635"/>
            <a:ext cx="12192000" cy="2263775"/>
          </a:xfrm>
          <a:prstGeom prst="triangle">
            <a:avLst>
              <a:gd name="adj" fmla="val 49394"/>
            </a:avLst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哈尔滨医科大学logo (2)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2725" y="976630"/>
            <a:ext cx="1606550" cy="1606550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166495" y="2933065"/>
            <a:ext cx="10053955" cy="991870"/>
          </a:xfrm>
        </p:spPr>
        <p:txBody>
          <a:bodyPr anchor="b"/>
          <a:lstStyle>
            <a:lvl1pPr algn="ctr">
              <a:defRPr sz="4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rot="10800000">
            <a:off x="-317" y="-635"/>
            <a:ext cx="12192000" cy="2263775"/>
          </a:xfrm>
          <a:prstGeom prst="triangle">
            <a:avLst>
              <a:gd name="adj" fmla="val 49394"/>
            </a:avLst>
          </a:prstGeom>
          <a:solidFill>
            <a:srgbClr val="82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821E36"/>
              </a:solidFill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166495" y="2933065"/>
            <a:ext cx="10053955" cy="991870"/>
          </a:xfrm>
        </p:spPr>
        <p:txBody>
          <a:bodyPr anchor="b"/>
          <a:lstStyle>
            <a:lvl1pPr algn="ctr">
              <a:defRPr sz="4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5293995" y="1112520"/>
            <a:ext cx="1603375" cy="1603375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2172057" y="281305"/>
            <a:ext cx="10019943" cy="550800"/>
          </a:xfrm>
          <a:prstGeom prst="rect">
            <a:avLst/>
          </a:prstGeom>
          <a:solidFill>
            <a:srgbClr val="0553A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9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65785" y="294005"/>
            <a:ext cx="1803400" cy="527050"/>
          </a:xfrm>
        </p:spPr>
        <p:txBody>
          <a:bodyPr/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/>
              <a:t>小标题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  <a:lvl2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标题 7"/>
          <p:cNvSpPr>
            <a:spLocks noGrp="1"/>
          </p:cNvSpPr>
          <p:nvPr userDrawn="1"/>
        </p:nvSpPr>
        <p:spPr>
          <a:xfrm>
            <a:off x="0" y="304800"/>
            <a:ext cx="572400" cy="550800"/>
          </a:xfrm>
          <a:prstGeom prst="rect">
            <a:avLst/>
          </a:prstGeom>
          <a:solidFill>
            <a:srgbClr val="0553A7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标题 7"/>
          <p:cNvSpPr>
            <a:spLocks noGrp="1"/>
          </p:cNvSpPr>
          <p:nvPr userDrawn="1"/>
        </p:nvSpPr>
        <p:spPr>
          <a:xfrm>
            <a:off x="572135" y="1094105"/>
            <a:ext cx="1803400" cy="527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730885" y="306705"/>
            <a:ext cx="4146550" cy="527050"/>
          </a:xfrm>
        </p:spPr>
        <p:txBody>
          <a:bodyPr/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/>
              <a:t>结果 - 结论</a:t>
            </a:r>
            <a:endParaRPr lang="zh-CN" altLang="en-US"/>
          </a:p>
        </p:txBody>
      </p:sp>
      <p:sp>
        <p:nvSpPr>
          <p:cNvPr id="10" name="标题 7"/>
          <p:cNvSpPr>
            <a:spLocks noGrp="1"/>
          </p:cNvSpPr>
          <p:nvPr userDrawn="1"/>
        </p:nvSpPr>
        <p:spPr>
          <a:xfrm>
            <a:off x="0" y="304800"/>
            <a:ext cx="572400" cy="550800"/>
          </a:xfrm>
          <a:prstGeom prst="rect">
            <a:avLst/>
          </a:prstGeom>
          <a:solidFill>
            <a:srgbClr val="821E36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  <a:lvl2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2172057" y="281305"/>
            <a:ext cx="10019943" cy="550800"/>
          </a:xfrm>
          <a:prstGeom prst="rect">
            <a:avLst/>
          </a:prstGeom>
          <a:solidFill>
            <a:srgbClr val="0553A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9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65785" y="294005"/>
            <a:ext cx="1803400" cy="527050"/>
          </a:xfrm>
        </p:spPr>
        <p:txBody>
          <a:bodyPr/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/>
              <a:t>研究背景</a:t>
            </a:r>
            <a:endParaRPr lang="zh-CN" altLang="en-US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7515860" y="287655"/>
            <a:ext cx="3375025" cy="55181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p>
            <a:pPr algn="r"/>
            <a:r>
              <a:rPr lang="zh-CN" altLang="en-US" sz="1500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Segoe UI Semilight" panose="020B0402040204020203" pitchFamily="34" charset="0"/>
              </a:rPr>
              <a:t>哈尔滨医科大学 </a:t>
            </a:r>
            <a:endParaRPr lang="en-US" altLang="zh-CN" sz="1500">
              <a:solidFill>
                <a:schemeClr val="bg1"/>
              </a:solidFill>
              <a:uFillTx/>
              <a:latin typeface="Arial" panose="020B0604020202020204" pitchFamily="34" charset="0"/>
              <a:ea typeface="黑体" panose="02010609060101010101" charset="-122"/>
              <a:cs typeface="Segoe UI Semilight" panose="020B0402040204020203" pitchFamily="34" charset="0"/>
            </a:endParaRPr>
          </a:p>
          <a:p>
            <a:pPr algn="r"/>
            <a:r>
              <a:rPr lang="en-US" altLang="zh-CN" sz="1500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Segoe UI Semilight" panose="020B0402040204020203" pitchFamily="34" charset="0"/>
              </a:rPr>
              <a:t>Harbin Medical University</a:t>
            </a:r>
            <a:endParaRPr lang="en-US" altLang="zh-CN" sz="1500">
              <a:solidFill>
                <a:schemeClr val="bg1"/>
              </a:solidFill>
              <a:uFillTx/>
              <a:latin typeface="Arial" panose="020B0604020202020204" pitchFamily="34" charset="0"/>
              <a:ea typeface="黑体" panose="02010609060101010101" charset="-122"/>
              <a:cs typeface="Segoe UI Semilight" panose="020B0402040204020203" pitchFamily="34" charset="0"/>
            </a:endParaRPr>
          </a:p>
        </p:txBody>
      </p:sp>
      <p:pic>
        <p:nvPicPr>
          <p:cNvPr id="29" name="图片 28" descr="哈尔滨医科大学logo (2)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964545" y="0"/>
            <a:ext cx="1227455" cy="1227455"/>
          </a:xfrm>
          <a:prstGeom prst="rect">
            <a:avLst/>
          </a:prstGeom>
        </p:spPr>
      </p:pic>
      <p:sp>
        <p:nvSpPr>
          <p:cNvPr id="10" name="标题 7"/>
          <p:cNvSpPr>
            <a:spLocks noGrp="1"/>
          </p:cNvSpPr>
          <p:nvPr userDrawn="1"/>
        </p:nvSpPr>
        <p:spPr>
          <a:xfrm>
            <a:off x="0" y="304800"/>
            <a:ext cx="572400" cy="550800"/>
          </a:xfrm>
          <a:prstGeom prst="rect">
            <a:avLst/>
          </a:prstGeom>
          <a:solidFill>
            <a:srgbClr val="0553A7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r>
              <a:rPr lang="zh-CN" altLang="en-US">
                <a:solidFill>
                  <a:schemeClr val="bg1"/>
                </a:solidFill>
              </a:rPr>
              <a:t>一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  <a:lvl2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2172335" y="281305"/>
            <a:ext cx="8909050" cy="550545"/>
          </a:xfrm>
          <a:prstGeom prst="rect">
            <a:avLst/>
          </a:prstGeom>
          <a:solidFill>
            <a:srgbClr val="821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9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65785" y="294005"/>
            <a:ext cx="1803400" cy="527050"/>
          </a:xfrm>
        </p:spPr>
        <p:txBody>
          <a:bodyPr/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/>
              <a:t>研究背景</a:t>
            </a:r>
            <a:endParaRPr lang="zh-CN" altLang="en-US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7515860" y="287655"/>
            <a:ext cx="3375025" cy="55181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p>
            <a:pPr algn="r"/>
            <a:r>
              <a:rPr lang="zh-CN" altLang="en-US" sz="1500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Segoe UI Semilight" panose="020B0402040204020203" pitchFamily="34" charset="0"/>
              </a:rPr>
              <a:t>温州医科大学 </a:t>
            </a:r>
            <a:endParaRPr lang="en-US" altLang="zh-CN" sz="1500">
              <a:solidFill>
                <a:schemeClr val="bg1"/>
              </a:solidFill>
              <a:uFillTx/>
              <a:latin typeface="Arial" panose="020B0604020202020204" pitchFamily="34" charset="0"/>
              <a:ea typeface="黑体" panose="02010609060101010101" charset="-122"/>
              <a:cs typeface="Segoe UI Semilight" panose="020B0402040204020203" pitchFamily="34" charset="0"/>
            </a:endParaRPr>
          </a:p>
          <a:p>
            <a:pPr algn="r"/>
            <a:r>
              <a:rPr lang="en-US" altLang="zh-CN" sz="1500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Segoe UI Semilight" panose="020B0402040204020203" pitchFamily="34" charset="0"/>
              </a:rPr>
              <a:t>Wenzhou Medical University</a:t>
            </a:r>
            <a:endParaRPr lang="en-US" altLang="zh-CN" sz="1500">
              <a:solidFill>
                <a:schemeClr val="bg1"/>
              </a:solidFill>
              <a:uFillTx/>
              <a:latin typeface="Arial" panose="020B0604020202020204" pitchFamily="34" charset="0"/>
              <a:ea typeface="黑体" panose="02010609060101010101" charset="-122"/>
              <a:cs typeface="Segoe UI Semilight" panose="020B0402040204020203" pitchFamily="34" charset="0"/>
            </a:endParaRPr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202764" y="113665"/>
            <a:ext cx="900000" cy="900000"/>
          </a:xfrm>
          <a:prstGeom prst="rect">
            <a:avLst/>
          </a:prstGeom>
        </p:spPr>
      </p:pic>
      <p:sp>
        <p:nvSpPr>
          <p:cNvPr id="11" name="标题 7"/>
          <p:cNvSpPr>
            <a:spLocks noGrp="1"/>
          </p:cNvSpPr>
          <p:nvPr userDrawn="1"/>
        </p:nvSpPr>
        <p:spPr>
          <a:xfrm>
            <a:off x="0" y="280800"/>
            <a:ext cx="572400" cy="550800"/>
          </a:xfrm>
          <a:prstGeom prst="rect">
            <a:avLst/>
          </a:prstGeom>
          <a:solidFill>
            <a:srgbClr val="821E36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  <a:lvl2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705485" y="294005"/>
            <a:ext cx="9994265" cy="527050"/>
          </a:xfrm>
        </p:spPr>
        <p:txBody>
          <a:bodyPr>
            <a:noAutofit/>
          </a:bodyPr>
          <a:lstStyle>
            <a:lvl1pPr>
              <a:defRPr sz="28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202764" y="113665"/>
            <a:ext cx="900000" cy="900000"/>
          </a:xfrm>
          <a:prstGeom prst="rect">
            <a:avLst/>
          </a:prstGeom>
        </p:spPr>
      </p:pic>
      <p:sp>
        <p:nvSpPr>
          <p:cNvPr id="11" name="标题 7"/>
          <p:cNvSpPr>
            <a:spLocks noGrp="1"/>
          </p:cNvSpPr>
          <p:nvPr userDrawn="1"/>
        </p:nvSpPr>
        <p:spPr>
          <a:xfrm>
            <a:off x="0" y="280800"/>
            <a:ext cx="572400" cy="550800"/>
          </a:xfrm>
          <a:prstGeom prst="rect">
            <a:avLst/>
          </a:prstGeom>
          <a:solidFill>
            <a:srgbClr val="821E36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-19685" y="1065530"/>
            <a:ext cx="12245975" cy="33020"/>
          </a:xfrm>
          <a:prstGeom prst="line">
            <a:avLst/>
          </a:prstGeom>
          <a:ln w="28575" cmpd="sng">
            <a:solidFill>
              <a:srgbClr val="821E36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1166495" y="2834640"/>
            <a:ext cx="10053955" cy="991870"/>
          </a:xfrm>
        </p:spPr>
        <p:txBody>
          <a:bodyPr>
            <a:norm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扩展一 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安装、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IDE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等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7"/>
          <p:cNvSpPr>
            <a:spLocks noGrp="1"/>
          </p:cNvSpPr>
          <p:nvPr/>
        </p:nvSpPr>
        <p:spPr>
          <a:xfrm>
            <a:off x="1433195" y="1523365"/>
            <a:ext cx="10053955" cy="9918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+mj-cs"/>
              </a:defRPr>
            </a:lvl1pPr>
          </a:lstStyle>
          <a:p>
            <a:endParaRPr lang="zh-CN" altLang="en-US" sz="4800">
              <a:solidFill>
                <a:schemeClr val="tx1"/>
              </a:solidFill>
              <a:uFillTx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22265" y="5397500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王心宇</a:t>
            </a:r>
            <a:endParaRPr lang="zh-CN" altLang="en-US" sz="28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64915" y="6088380"/>
            <a:ext cx="50431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眼视光学院</a:t>
            </a:r>
            <a:r>
              <a:rPr lang="en-US" altLang="zh-CN" sz="28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8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生物医学工程学院</a:t>
            </a:r>
            <a:r>
              <a:rPr lang="en-US" altLang="zh-CN" sz="28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8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537210" y="1584325"/>
            <a:ext cx="10515600" cy="4859655"/>
          </a:xfrm>
        </p:spPr>
        <p:txBody>
          <a:bodyPr/>
          <a:p>
            <a:pPr algn="l" fontAlgn="auto">
              <a:lnSpc>
                <a:spcPct val="150000"/>
              </a:lnSpc>
              <a:buClrTx/>
              <a:buSzTx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l" fontAlgn="auto">
              <a:lnSpc>
                <a:spcPct val="150000"/>
              </a:lnSpc>
              <a:buClrTx/>
              <a:buSzTx/>
            </a:pPr>
            <a:r>
              <a:rPr lang="zh-CN" altLang="en-US" sz="21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将</a:t>
            </a:r>
            <a:r>
              <a:rPr lang="en-US" altLang="zh-CN" sz="21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21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添加到</a:t>
            </a:r>
            <a:r>
              <a:rPr lang="en-US" altLang="zh-CN" sz="21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Path</a:t>
            </a:r>
            <a:r>
              <a:rPr lang="zh-CN" altLang="en-US" sz="216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环境变量中</a:t>
            </a:r>
            <a:endParaRPr lang="zh-CN" altLang="en-US" sz="216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其他程序安装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IDE</a:t>
            </a:r>
            <a:endParaRPr lang="zh-CN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>
          <a:xfrm>
            <a:off x="591185" y="294005"/>
            <a:ext cx="1803400" cy="527050"/>
          </a:xfrm>
        </p:spPr>
        <p:txBody>
          <a:bodyPr>
            <a:noAutofit/>
          </a:bodyPr>
          <a:p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本章目录</a:t>
            </a:r>
            <a:endParaRPr lang="zh-CN" altLang="zh-CN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Python</a:t>
            </a:r>
            <a:r>
              <a:rPr lang="zh-CN" altLang="en-US"/>
              <a:t>安装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704850" y="1291590"/>
            <a:ext cx="10515600" cy="1933575"/>
          </a:xfrm>
        </p:spPr>
        <p:txBody>
          <a:bodyPr>
            <a:normAutofit lnSpcReduction="10000"/>
          </a:bodyPr>
          <a:p>
            <a:r>
              <a:rPr lang="en-US" altLang="zh-CN" sz="2400">
                <a:latin typeface="Arial" panose="020B0604020202020204" pitchFamily="34" charset="0"/>
                <a:sym typeface="+mn-ea"/>
              </a:rPr>
              <a:t>Python</a:t>
            </a:r>
            <a:r>
              <a:rPr lang="zh-CN" altLang="en-US" sz="2400">
                <a:latin typeface="Arial" panose="020B0604020202020204" pitchFamily="34" charset="0"/>
                <a:sym typeface="+mn-ea"/>
              </a:rPr>
              <a:t>安装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-</a:t>
            </a:r>
            <a:r>
              <a:rPr lang="zh-CN" altLang="en-US" sz="2400">
                <a:latin typeface="Arial" panose="020B0604020202020204" pitchFamily="34" charset="0"/>
                <a:sym typeface="+mn-ea"/>
              </a:rPr>
              <a:t>廖雪峰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(</a:t>
            </a:r>
            <a:r>
              <a:rPr lang="zh-CN" altLang="en-US" sz="2400">
                <a:latin typeface="Arial" panose="020B0604020202020204" pitchFamily="34" charset="0"/>
                <a:sym typeface="+mn-ea"/>
              </a:rPr>
              <a:t>推荐，有配套视频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)</a:t>
            </a:r>
            <a:endParaRPr lang="en-US" altLang="zh-CN" sz="2400">
              <a:latin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latin typeface="Arial" panose="020B0604020202020204" pitchFamily="34" charset="0"/>
                <a:sym typeface="+mn-ea"/>
              </a:rPr>
              <a:t>   https://www.liaoxuefeng.com/wiki/1016959663602400/1016959856222624</a:t>
            </a:r>
            <a:endParaRPr lang="en-US" altLang="zh-CN" sz="2400"/>
          </a:p>
          <a:p>
            <a:r>
              <a:rPr lang="en-US" altLang="zh-CN" sz="2400"/>
              <a:t>Python 3.6 32位安装教程</a:t>
            </a:r>
            <a:br>
              <a:rPr lang="en-US" altLang="zh-CN" sz="2400"/>
            </a:br>
            <a:r>
              <a:rPr lang="en-US" altLang="zh-CN" sz="2400"/>
              <a:t>https://blog.csdn.net/Life666888/article/details/81429083</a:t>
            </a:r>
            <a:endParaRPr lang="en-US" altLang="zh-CN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2345" y="2955290"/>
            <a:ext cx="7381240" cy="33889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45" y="6358255"/>
            <a:ext cx="7380605" cy="457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Python</a:t>
            </a:r>
            <a:r>
              <a:rPr lang="zh-CN" altLang="en-US">
                <a:sym typeface="+mn-ea"/>
              </a:rPr>
              <a:t>安装：</a:t>
            </a:r>
            <a:r>
              <a:rPr lang="zh-CN" altLang="en-US">
                <a:cs typeface="微软雅黑" panose="020B0503020204020204" charset="-122"/>
                <a:sym typeface="+mn-ea"/>
              </a:rPr>
              <a:t>将</a:t>
            </a:r>
            <a:r>
              <a:rPr lang="en-US" altLang="zh-CN">
                <a:cs typeface="微软雅黑" panose="020B0503020204020204" charset="-122"/>
                <a:sym typeface="+mn-ea"/>
              </a:rPr>
              <a:t>Python</a:t>
            </a:r>
            <a:r>
              <a:rPr lang="zh-CN" altLang="en-US">
                <a:cs typeface="微软雅黑" panose="020B0503020204020204" charset="-122"/>
                <a:sym typeface="+mn-ea"/>
              </a:rPr>
              <a:t>添加到</a:t>
            </a:r>
            <a:r>
              <a:rPr lang="en-US" altLang="zh-CN">
                <a:cs typeface="微软雅黑" panose="020B0503020204020204" charset="-122"/>
                <a:sym typeface="+mn-ea"/>
              </a:rPr>
              <a:t>Path</a:t>
            </a:r>
            <a:r>
              <a:rPr lang="zh-CN" altLang="en-US">
                <a:cs typeface="微软雅黑" panose="020B0503020204020204" charset="-122"/>
                <a:sym typeface="+mn-ea"/>
              </a:rPr>
              <a:t>环境变量中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3900" y="1454150"/>
            <a:ext cx="10515600" cy="4983480"/>
          </a:xfrm>
        </p:spPr>
        <p:txBody>
          <a:bodyPr/>
          <a:p>
            <a:r>
              <a:rPr lang="zh-CN" altLang="en-US"/>
              <a:t>如果在</a:t>
            </a:r>
            <a:r>
              <a:rPr lang="en-US" altLang="zh-CN"/>
              <a:t>windows</a:t>
            </a:r>
            <a:r>
              <a:rPr lang="zh-CN" altLang="en-US"/>
              <a:t>开始菜单中可以搜索到</a:t>
            </a:r>
            <a:r>
              <a:rPr lang="en-US" altLang="zh-CN"/>
              <a:t>Python</a:t>
            </a:r>
            <a:r>
              <a:rPr lang="zh-CN" altLang="en-US"/>
              <a:t>，而在命令行中无法找到，这通常是由于</a:t>
            </a:r>
            <a:r>
              <a:rPr lang="en-US" altLang="zh-CN"/>
              <a:t>Python</a:t>
            </a:r>
            <a:r>
              <a:rPr lang="zh-CN" altLang="en-US"/>
              <a:t>的路径未添加到</a:t>
            </a:r>
            <a:r>
              <a:rPr lang="en-US" altLang="zh-CN"/>
              <a:t>Path</a:t>
            </a:r>
            <a:r>
              <a:rPr lang="zh-CN" altLang="en-US"/>
              <a:t>环境变量中</a:t>
            </a:r>
            <a:endParaRPr lang="zh-CN" altLang="en-US"/>
          </a:p>
          <a:p>
            <a:r>
              <a:rPr lang="zh-CN" altLang="en-US"/>
              <a:t>右键</a:t>
            </a:r>
            <a:r>
              <a:rPr lang="en-US" altLang="zh-CN"/>
              <a:t>Python</a:t>
            </a:r>
            <a:r>
              <a:rPr lang="zh-CN" altLang="en-US"/>
              <a:t> </a:t>
            </a:r>
            <a:r>
              <a:rPr lang="en-US" altLang="zh-CN"/>
              <a:t>-&gt; </a:t>
            </a:r>
            <a:r>
              <a:rPr lang="zh-CN" altLang="en-US"/>
              <a:t>属性 </a:t>
            </a:r>
            <a:r>
              <a:rPr lang="en-US" altLang="zh-CN"/>
              <a:t>-&gt; </a:t>
            </a:r>
            <a:r>
              <a:rPr lang="zh-CN" altLang="zh-CN"/>
              <a:t>获取</a:t>
            </a:r>
            <a:r>
              <a:rPr lang="en-US" altLang="zh-CN" u="sng"/>
              <a:t>Python</a:t>
            </a:r>
            <a:r>
              <a:rPr lang="zh-CN" altLang="en-US" u="sng"/>
              <a:t>路径</a:t>
            </a:r>
            <a:r>
              <a:rPr lang="zh-CN" altLang="en-US"/>
              <a:t> </a:t>
            </a:r>
            <a:r>
              <a:rPr lang="en-US" altLang="zh-CN"/>
              <a:t>(</a:t>
            </a:r>
            <a:r>
              <a:rPr lang="zh-CN" altLang="en-US"/>
              <a:t>注意不能包含</a:t>
            </a:r>
            <a:r>
              <a:rPr lang="en-US" altLang="zh-CN"/>
              <a:t>python.exe</a:t>
            </a:r>
            <a:r>
              <a:rPr lang="en-US" altLang="zh-CN"/>
              <a:t>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右键计算机 </a:t>
            </a:r>
            <a:r>
              <a:rPr lang="en-US" altLang="zh-CN"/>
              <a:t>-&gt; </a:t>
            </a:r>
            <a:r>
              <a:rPr lang="zh-CN" altLang="en-US"/>
              <a:t>属性 </a:t>
            </a:r>
            <a:r>
              <a:rPr lang="en-US" altLang="zh-CN"/>
              <a:t>-&gt; </a:t>
            </a:r>
            <a:r>
              <a:rPr lang="zh-CN" altLang="en-US"/>
              <a:t>高级系统设置 </a:t>
            </a:r>
            <a:r>
              <a:rPr lang="en-US" altLang="zh-CN"/>
              <a:t>-&gt; </a:t>
            </a:r>
            <a:r>
              <a:rPr lang="zh-CN" altLang="en-US"/>
              <a:t>环境变量 </a:t>
            </a:r>
            <a:r>
              <a:rPr lang="en-US" altLang="zh-CN"/>
              <a:t>-&gt; </a:t>
            </a:r>
            <a:r>
              <a:rPr lang="zh-CN" altLang="en-US"/>
              <a:t>选中系统变量一栏下的</a:t>
            </a:r>
            <a:r>
              <a:rPr lang="en-US" altLang="zh-CN"/>
              <a:t>Path -&gt; </a:t>
            </a:r>
            <a:r>
              <a:rPr lang="zh-CN" altLang="en-US"/>
              <a:t>编辑 </a:t>
            </a:r>
            <a:r>
              <a:rPr lang="en-US" altLang="zh-CN"/>
              <a:t>-&gt;</a:t>
            </a:r>
            <a:r>
              <a:rPr lang="zh-CN" altLang="en-US"/>
              <a:t>将</a:t>
            </a:r>
            <a:r>
              <a:rPr lang="en-US" altLang="zh-CN"/>
              <a:t>Python</a:t>
            </a:r>
            <a:r>
              <a:rPr lang="zh-CN" altLang="en-US"/>
              <a:t>路径加在后面</a:t>
            </a:r>
            <a:r>
              <a:rPr lang="en-US" altLang="zh-CN"/>
              <a:t>(</a:t>
            </a:r>
            <a:r>
              <a:rPr lang="zh-CN" altLang="en-US"/>
              <a:t>注意与前面的路径之间以分号分割</a:t>
            </a:r>
            <a:r>
              <a:rPr lang="en-US" altLang="zh-CN"/>
              <a:t>)</a:t>
            </a:r>
            <a:r>
              <a:rPr lang="zh-CN" altLang="en-US"/>
              <a:t> </a:t>
            </a:r>
            <a:r>
              <a:rPr lang="en-US" altLang="zh-CN"/>
              <a:t>-&gt; </a:t>
            </a:r>
            <a:r>
              <a:rPr lang="zh-CN" altLang="en-US"/>
              <a:t>确定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b="1"/>
              <a:t>环境变量配置之Path（百度经验）：</a:t>
            </a:r>
            <a:endParaRPr lang="zh-CN" altLang="en-US"/>
          </a:p>
          <a:p>
            <a:r>
              <a:rPr lang="zh-CN" altLang="en-US"/>
              <a:t>https://jingyan.baidu.com/article/48206aeafdcf2a216ad6b316.html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13155" y="2538730"/>
            <a:ext cx="934275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rgbClr val="821E36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C:\Users\Administrator\AppData\Local\Programs\Python\Python37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\python.exe</a:t>
            </a:r>
            <a:endParaRPr lang="en-US" altLang="zh-CN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5860" y="3598545"/>
            <a:ext cx="6305550" cy="1847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其他程序安装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847725" y="1633855"/>
            <a:ext cx="3308350" cy="6851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2400"/>
              <a:t>1</a:t>
            </a:r>
            <a:r>
              <a:rPr lang="zh-CN" altLang="en-US" sz="2400"/>
              <a:t>） 尽量在官网下载</a:t>
            </a:r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8105" y="2256155"/>
            <a:ext cx="7474585" cy="23958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705" y="4942840"/>
            <a:ext cx="6483985" cy="15887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其他程序安装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847725" y="1633855"/>
            <a:ext cx="7966075" cy="6851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） 出现错误 </a:t>
            </a:r>
            <a:r>
              <a:rPr lang="en-US" altLang="zh-CN" sz="2400">
                <a:sym typeface="+mn-ea"/>
              </a:rPr>
              <a:t>- </a:t>
            </a:r>
            <a:r>
              <a:rPr lang="zh-CN" altLang="en-US" sz="2400">
                <a:sym typeface="+mn-ea"/>
              </a:rPr>
              <a:t>百度搜索 报错信息 </a:t>
            </a:r>
            <a:r>
              <a:rPr lang="en-US" altLang="zh-CN" sz="2400">
                <a:sym typeface="+mn-ea"/>
              </a:rPr>
              <a:t>- </a:t>
            </a:r>
            <a:r>
              <a:rPr lang="zh-CN" altLang="en-US" sz="2400">
                <a:sym typeface="+mn-ea"/>
              </a:rPr>
              <a:t>尝试</a:t>
            </a:r>
            <a:endParaRPr lang="zh-CN" altLang="en-US" sz="24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935" y="3143885"/>
            <a:ext cx="5403215" cy="22491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35" y="2195830"/>
            <a:ext cx="3790950" cy="8572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935" y="5589270"/>
            <a:ext cx="4792980" cy="11290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7621905" y="2957830"/>
            <a:ext cx="439928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https://docs.conda.io/en/latest/miniconda.html</a:t>
            </a:r>
            <a:endParaRPr lang="en-US" altLang="zh-CN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7470" y="3664585"/>
            <a:ext cx="4248150" cy="30575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621270" y="1786255"/>
            <a:ext cx="4248785" cy="11988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如果实在安装不上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，还可以安装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miniconda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环境，自带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其他程序安装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847725" y="1633855"/>
            <a:ext cx="7966075" cy="6851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2400">
                <a:sym typeface="+mn-ea"/>
              </a:rPr>
              <a:t>3</a:t>
            </a:r>
            <a:r>
              <a:rPr lang="zh-CN" altLang="en-US" sz="2400">
                <a:sym typeface="+mn-ea"/>
              </a:rPr>
              <a:t>） 搜索引擎</a:t>
            </a:r>
            <a:endParaRPr lang="zh-CN" altLang="en-US" sz="2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6935" y="2271395"/>
            <a:ext cx="65354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使用搜索引擎的技巧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?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https://www.jianshu.com/p/31f0159fff59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https://www.zhihu.com/question/19847393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305" y="3637280"/>
            <a:ext cx="6496050" cy="20764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916305" y="5939790"/>
            <a:ext cx="7083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英文搜索最好是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Google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； 可以使用必应替代 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&gt;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百度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Python </a:t>
            </a:r>
            <a:r>
              <a:rPr lang="zh-CN" altLang="en-US"/>
              <a:t>文本编辑器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642745"/>
            <a:ext cx="10515600" cy="4351338"/>
          </a:xfrm>
        </p:spPr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文本占位符 2"/>
          <p:cNvSpPr>
            <a:spLocks noGrp="1"/>
          </p:cNvSpPr>
          <p:nvPr/>
        </p:nvSpPr>
        <p:spPr>
          <a:xfrm>
            <a:off x="762000" y="1490345"/>
            <a:ext cx="10515600" cy="1303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Notepad++</a:t>
            </a:r>
            <a:r>
              <a:rPr lang="zh-CN" altLang="en-US"/>
              <a:t>是一款非常轻量级的文本编辑器</a:t>
            </a:r>
            <a:endParaRPr lang="zh-CN" altLang="en-US"/>
          </a:p>
          <a:p>
            <a:r>
              <a:rPr lang="en-US" altLang="zh-CN"/>
              <a:t>Sublime Text</a:t>
            </a:r>
            <a:r>
              <a:rPr lang="zh-CN" altLang="en-US"/>
              <a:t>非常简洁优美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0355" y="2957195"/>
            <a:ext cx="2533650" cy="21621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5794375"/>
            <a:ext cx="100838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一般来讲，</a:t>
            </a:r>
            <a:r>
              <a:rPr lang="en-US" altLang="zh-CN" sz="2000" b="1" i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 sz="2000" b="1" i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交互环境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+ </a:t>
            </a:r>
            <a:r>
              <a:rPr lang="en-US" altLang="zh-CN" sz="2000" b="1" i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Notepad++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已经能够满足绝大多数需求了。</a:t>
            </a:r>
            <a:endParaRPr lang="zh-CN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学习成本比较低</a:t>
            </a:r>
            <a:endParaRPr lang="zh-CN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830" y="2900045"/>
            <a:ext cx="311150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Python IDE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62000" y="1490345"/>
            <a:ext cx="10457815" cy="2070735"/>
          </a:xfrm>
        </p:spPr>
        <p:txBody>
          <a:bodyPr/>
          <a:p>
            <a:r>
              <a:rPr lang="en-US" altLang="zh-CN"/>
              <a:t>IDE</a:t>
            </a:r>
            <a:r>
              <a:rPr lang="zh-CN" altLang="en-US"/>
              <a:t>：集成开发环境 </a:t>
            </a:r>
            <a:r>
              <a:rPr lang="en-US" altLang="zh-CN"/>
              <a:t>(</a:t>
            </a:r>
            <a:r>
              <a:rPr lang="zh-CN" altLang="en-US"/>
              <a:t>更强大的功能</a:t>
            </a:r>
            <a:r>
              <a:rPr lang="en-US" altLang="zh-CN"/>
              <a:t>)</a:t>
            </a:r>
            <a:endParaRPr lang="zh-CN" altLang="en-US"/>
          </a:p>
          <a:p>
            <a:r>
              <a:rPr lang="zh-CN" altLang="en-US">
                <a:sym typeface="+mn-ea"/>
              </a:rPr>
              <a:t>Python 最好用的两款Python IDE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https://zhuanlan.zhihu.com/p/26897944</a:t>
            </a:r>
            <a:r>
              <a:rPr lang="en-US" altLang="zh-CN">
                <a:sym typeface="+mn-ea"/>
              </a:rPr>
              <a:t>)</a:t>
            </a:r>
            <a:endParaRPr lang="zh-CN" altLang="en-US">
              <a:sym typeface="+mn-ea"/>
            </a:endParaRPr>
          </a:p>
          <a:p>
            <a:r>
              <a:rPr lang="en-US" altLang="zh-CN" b="1"/>
              <a:t>PyCharm</a:t>
            </a:r>
            <a:endParaRPr lang="en-US" altLang="zh-CN"/>
          </a:p>
          <a:p>
            <a:r>
              <a:rPr lang="en-US" altLang="zh-CN" b="1"/>
              <a:t>Jupyter notebook</a:t>
            </a:r>
            <a:endParaRPr lang="en-US" altLang="zh-CN"/>
          </a:p>
          <a:p>
            <a:r>
              <a:rPr lang="zh-CN" altLang="en-US"/>
              <a:t>Visual Studio Code </a:t>
            </a:r>
            <a:r>
              <a:rPr lang="en-US" altLang="zh-CN"/>
              <a:t>(</a:t>
            </a:r>
            <a:r>
              <a:rPr lang="zh-CN" altLang="en-US"/>
              <a:t>廖雪峰课程推荐</a:t>
            </a:r>
            <a:r>
              <a:rPr lang="en-US" altLang="zh-CN"/>
              <a:t>)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120" y="3669665"/>
            <a:ext cx="7600950" cy="22002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1004570" y="6016625"/>
            <a:ext cx="100838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个人建议：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Python IDE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并非必需。</a:t>
            </a:r>
            <a:r>
              <a:rPr lang="zh-CN" altLang="en-US" sz="20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一般需要一定的学习成本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，</a:t>
            </a:r>
            <a:endParaRPr lang="zh-CN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可以在能够熟练编写程序后作为进一步地提升。（前期采用轻量级应用即可满足需要）</a:t>
            </a:r>
            <a:endParaRPr lang="zh-CN" altLang="en-US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933,&quot;width&quot;:1933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821E36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lang="en-US" altLang="zh-CN" sz="2400">
            <a:solidFill>
              <a:schemeClr val="tx1"/>
            </a:solidFill>
            <a:uFillTx/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1218</Words>
  <Application>WPS 演示</Application>
  <PresentationFormat>宽屏</PresentationFormat>
  <Paragraphs>86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黑体</vt:lpstr>
      <vt:lpstr>Segoe UI Semilight</vt:lpstr>
      <vt:lpstr>Segoe UI</vt:lpstr>
      <vt:lpstr>Calibri</vt:lpstr>
      <vt:lpstr>Arial Unicode MS</vt:lpstr>
      <vt:lpstr>Office 主题</vt:lpstr>
      <vt:lpstr>扩展一 Python安装、IDE等</vt:lpstr>
      <vt:lpstr>本章目录</vt:lpstr>
      <vt:lpstr>Python安装</vt:lpstr>
      <vt:lpstr>Python安装：将Python添加到Path环境变量中</vt:lpstr>
      <vt:lpstr>其他程序安装</vt:lpstr>
      <vt:lpstr>其他程序安装</vt:lpstr>
      <vt:lpstr>其他程序安装</vt:lpstr>
      <vt:lpstr>Python 文本编辑器</vt:lpstr>
      <vt:lpstr>Python IDE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王心宇</cp:lastModifiedBy>
  <cp:revision>2280</cp:revision>
  <dcterms:created xsi:type="dcterms:W3CDTF">2020-06-25T17:21:00Z</dcterms:created>
  <dcterms:modified xsi:type="dcterms:W3CDTF">2022-02-19T10:28:17Z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ED092F0D2E524331A891AB149C58AE3C</vt:lpwstr>
  </property>
</Properties>
</file>