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57" r:id="rId5"/>
    <p:sldId id="396" r:id="rId6"/>
    <p:sldId id="390" r:id="rId7"/>
    <p:sldId id="386" r:id="rId8"/>
    <p:sldId id="392" r:id="rId9"/>
    <p:sldId id="29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E36"/>
    <a:srgbClr val="EC9857"/>
    <a:srgbClr val="809352"/>
    <a:srgbClr val="8D4743"/>
    <a:srgbClr val="5D6F4B"/>
    <a:srgbClr val="055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4610" y="2642235"/>
            <a:ext cx="4462145" cy="157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23055" y="2829560"/>
            <a:ext cx="40963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感谢各位专家！</a:t>
            </a:r>
            <a:endParaRPr lang="zh-CN" altLang="en-US" sz="36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敬请批评指正！</a:t>
            </a:r>
            <a:endParaRPr lang="zh-CN" altLang="en-US" sz="36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280800"/>
            <a:ext cx="12191365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endParaRPr lang="zh-CN" altLang="en-US" sz="1900"/>
          </a:p>
        </p:txBody>
      </p:sp>
      <p:sp>
        <p:nvSpPr>
          <p:cNvPr id="13" name="椭圆 12"/>
          <p:cNvSpPr/>
          <p:nvPr userDrawn="1"/>
        </p:nvSpPr>
        <p:spPr>
          <a:xfrm>
            <a:off x="11044555" y="22860"/>
            <a:ext cx="1001395" cy="100139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4305" y="395605"/>
            <a:ext cx="3061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  <a:sym typeface="+mn-ea"/>
              </a:rPr>
              <a:t>Wenzhou Medical University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635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哈尔滨医科大学logo (2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2725" y="976630"/>
            <a:ext cx="1606550" cy="160655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-317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821E36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5293995" y="1112520"/>
            <a:ext cx="1603375" cy="160337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小标题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标题 7"/>
          <p:cNvSpPr>
            <a:spLocks noGrp="1"/>
          </p:cNvSpPr>
          <p:nvPr userDrawn="1"/>
        </p:nvSpPr>
        <p:spPr>
          <a:xfrm>
            <a:off x="572135" y="1094105"/>
            <a:ext cx="1803400" cy="52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30885" y="306705"/>
            <a:ext cx="414655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结果 - 结论</a:t>
            </a:r>
            <a:endParaRPr lang="zh-CN" altLang="en-US"/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哈尔滨医科大学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Harbin Medical University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</p:txBody>
      </p:sp>
      <p:pic>
        <p:nvPicPr>
          <p:cNvPr id="29" name="图片 28" descr="哈尔滨医科大学logo (2)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64545" y="0"/>
            <a:ext cx="1227455" cy="1227455"/>
          </a:xfrm>
          <a:prstGeom prst="rect">
            <a:avLst/>
          </a:prstGeom>
        </p:spPr>
      </p:pic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zh-CN" altLang="en-US">
                <a:solidFill>
                  <a:schemeClr val="bg1"/>
                </a:solidFill>
              </a:rPr>
              <a:t>一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335" y="281305"/>
            <a:ext cx="8909050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温州医科大学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Wenzhou Medical University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05485" y="294005"/>
            <a:ext cx="9994265" cy="527050"/>
          </a:xfrm>
        </p:spPr>
        <p:txBody>
          <a:bodyPr>
            <a:noAutofit/>
          </a:bodyPr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9685" y="1065530"/>
            <a:ext cx="12245975" cy="33020"/>
          </a:xfrm>
          <a:prstGeom prst="line">
            <a:avLst/>
          </a:prstGeom>
          <a:ln w="28575" cmpd="sng">
            <a:solidFill>
              <a:srgbClr val="821E36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1166495" y="2834640"/>
            <a:ext cx="10053955" cy="991870"/>
          </a:xfrm>
        </p:spPr>
        <p:txBody>
          <a:bodyPr>
            <a:norm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扩展三 个人发展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7"/>
          <p:cNvSpPr>
            <a:spLocks noGrp="1"/>
          </p:cNvSpPr>
          <p:nvPr/>
        </p:nvSpPr>
        <p:spPr>
          <a:xfrm>
            <a:off x="1433195" y="1523365"/>
            <a:ext cx="10053955" cy="991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endParaRPr lang="zh-CN" altLang="en-US" sz="4800">
              <a:solidFill>
                <a:schemeClr val="tx1"/>
              </a:solidFill>
              <a:uFillTx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2265" y="539750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王心宇</a:t>
            </a:r>
            <a:endParaRPr lang="zh-CN" altLang="en-US" sz="2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4915" y="6088380"/>
            <a:ext cx="5043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眼视光学院</a:t>
            </a:r>
            <a:r>
              <a:rPr lang="en-US" altLang="zh-CN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生物医学工程学院</a:t>
            </a:r>
            <a:r>
              <a:rPr lang="en-US" altLang="zh-CN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37210" y="1584325"/>
            <a:ext cx="10515600" cy="4859655"/>
          </a:xfrm>
        </p:spPr>
        <p:txBody>
          <a:bodyPr/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个人发展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技巧</a:t>
            </a:r>
            <a:endParaRPr lang="zh-CN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工具推荐</a:t>
            </a:r>
            <a:endParaRPr lang="zh-CN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其他书籍推荐</a:t>
            </a:r>
            <a:endParaRPr lang="zh-CN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591185" y="294005"/>
            <a:ext cx="1803400" cy="527050"/>
          </a:xfrm>
        </p:spPr>
        <p:txBody>
          <a:bodyPr>
            <a:noAutofit/>
          </a:bodyPr>
          <a:p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本章目录</a:t>
            </a:r>
            <a:endParaRPr lang="zh-CN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个人发展</a:t>
            </a:r>
            <a:r>
              <a:rPr lang="en-US" altLang="zh-CN"/>
              <a:t>-</a:t>
            </a:r>
            <a:r>
              <a:rPr lang="zh-CN" altLang="en-US"/>
              <a:t>技巧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5485" y="1463040"/>
            <a:ext cx="10515600" cy="4677410"/>
          </a:xfrm>
        </p:spPr>
        <p:txBody>
          <a:bodyPr>
            <a:normAutofit lnSpcReduction="10000"/>
          </a:bodyPr>
          <a:p>
            <a:r>
              <a:rPr lang="zh-CN" altLang="en-US" sz="2400"/>
              <a:t>在关键节点上， 选择比努力重要</a:t>
            </a:r>
            <a:r>
              <a:rPr lang="zh-CN" altLang="en-US" sz="2400"/>
              <a:t>。</a:t>
            </a:r>
            <a:endParaRPr lang="zh-CN" altLang="en-US" sz="2400"/>
          </a:p>
          <a:p>
            <a:pPr lvl="1"/>
            <a:r>
              <a:rPr lang="zh-CN" altLang="en-US" sz="2000"/>
              <a:t>收集更多地信息、了解自我</a:t>
            </a:r>
            <a:endParaRPr lang="zh-CN" altLang="en-US" sz="2000"/>
          </a:p>
          <a:p>
            <a:pPr lvl="1"/>
            <a:r>
              <a:rPr lang="zh-CN" altLang="en-US" sz="2000"/>
              <a:t>衡量代价，做出取舍</a:t>
            </a:r>
            <a:endParaRPr lang="zh-CN" altLang="en-US" sz="2000"/>
          </a:p>
          <a:p>
            <a:pPr marL="0" indent="0">
              <a:buNone/>
            </a:pPr>
            <a:endParaRPr lang="zh-CN" altLang="en-US" sz="2400"/>
          </a:p>
          <a:p>
            <a:r>
              <a:rPr lang="zh-CN" altLang="en-US" sz="2400"/>
              <a:t>关键节点：</a:t>
            </a:r>
            <a:r>
              <a:rPr lang="zh-CN" altLang="en-US" sz="2400">
                <a:solidFill>
                  <a:srgbClr val="821E36"/>
                </a:solidFill>
              </a:rPr>
              <a:t>大学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zh-CN" altLang="en-US" sz="2400"/>
              <a:t> 研究生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读博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/>
              <a:t>、工作、婚恋对象</a:t>
            </a:r>
            <a:r>
              <a:rPr lang="en-US" altLang="zh-CN" sz="2400"/>
              <a:t>……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技巧 </a:t>
            </a:r>
            <a:r>
              <a:rPr lang="en-US" altLang="zh-CN" sz="2400"/>
              <a:t>&amp; </a:t>
            </a:r>
            <a:r>
              <a:rPr lang="zh-CN" altLang="en-US" sz="2400"/>
              <a:t>经验</a:t>
            </a:r>
            <a:endParaRPr lang="en-US" altLang="zh-CN" sz="2400"/>
          </a:p>
          <a:p>
            <a:pPr lvl="1"/>
            <a:r>
              <a:rPr lang="zh-CN" altLang="en-US" sz="2160"/>
              <a:t>有意识地开阔眼界、了解自己</a:t>
            </a:r>
            <a:endParaRPr lang="zh-CN" altLang="en-US" sz="2160"/>
          </a:p>
          <a:p>
            <a:pPr lvl="1"/>
            <a:r>
              <a:rPr lang="zh-CN" altLang="en-US" sz="2160">
                <a:sym typeface="+mn-ea"/>
              </a:rPr>
              <a:t>早日跟实际的任务联系起来 </a:t>
            </a:r>
            <a:r>
              <a:rPr lang="en-US" altLang="zh-CN" sz="2160">
                <a:sym typeface="+mn-ea"/>
              </a:rPr>
              <a:t>(</a:t>
            </a:r>
            <a:r>
              <a:rPr lang="zh-CN" altLang="en-US" sz="2160">
                <a:sym typeface="+mn-ea"/>
              </a:rPr>
              <a:t>早日完成</a:t>
            </a:r>
            <a:r>
              <a:rPr lang="zh-CN" altLang="en-US" sz="2160">
                <a:sym typeface="+mn-ea"/>
              </a:rPr>
              <a:t>解题思维的转变</a:t>
            </a:r>
            <a:r>
              <a:rPr lang="en-US" altLang="zh-CN" sz="2160">
                <a:sym typeface="+mn-ea"/>
              </a:rPr>
              <a:t>)</a:t>
            </a:r>
            <a:endParaRPr lang="zh-CN" altLang="en-US" sz="2160"/>
          </a:p>
          <a:p>
            <a:pPr lvl="1"/>
            <a:r>
              <a:rPr lang="zh-CN" altLang="en-US" sz="2160"/>
              <a:t>积极借助前人的经验 </a:t>
            </a:r>
            <a:r>
              <a:rPr lang="en-US" altLang="zh-CN" sz="2160"/>
              <a:t>(</a:t>
            </a:r>
            <a:r>
              <a:rPr lang="zh-CN" altLang="en-US" sz="2160"/>
              <a:t>书 </a:t>
            </a:r>
            <a:r>
              <a:rPr lang="en-US" altLang="zh-CN" sz="2160"/>
              <a:t>&amp; </a:t>
            </a:r>
            <a:r>
              <a:rPr lang="zh-CN" altLang="en-US" sz="2160"/>
              <a:t>网络</a:t>
            </a:r>
            <a:r>
              <a:rPr lang="en-US" altLang="zh-CN" sz="2160"/>
              <a:t> &amp; </a:t>
            </a:r>
            <a:r>
              <a:rPr lang="zh-CN" altLang="en-US" sz="2160"/>
              <a:t>人</a:t>
            </a:r>
            <a:r>
              <a:rPr lang="en-US" altLang="zh-CN" sz="2160"/>
              <a:t>)</a:t>
            </a:r>
            <a:endParaRPr lang="zh-CN" altLang="en-US" sz="2160"/>
          </a:p>
          <a:p>
            <a:pPr lvl="1"/>
            <a:r>
              <a:rPr lang="zh-CN" altLang="en-US" sz="2160"/>
              <a:t>大量的实践 </a:t>
            </a:r>
            <a:r>
              <a:rPr lang="en-US" altLang="zh-CN" sz="2160"/>
              <a:t>-&gt; </a:t>
            </a:r>
            <a:r>
              <a:rPr lang="zh-CN" altLang="en-US" sz="2160"/>
              <a:t>知识体系、技能、成果</a:t>
            </a:r>
            <a:endParaRPr lang="zh-CN" altLang="zh-CN" sz="2160"/>
          </a:p>
        </p:txBody>
      </p:sp>
      <p:sp>
        <p:nvSpPr>
          <p:cNvPr id="4" name="文本框 3"/>
          <p:cNvSpPr txBox="1"/>
          <p:nvPr/>
        </p:nvSpPr>
        <p:spPr>
          <a:xfrm>
            <a:off x="887730" y="5798820"/>
            <a:ext cx="8301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积极而又谨慎地选择能够带你的导师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工具推荐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/>
              <a:t>记录知识体系</a:t>
            </a:r>
            <a:endParaRPr lang="zh-CN" altLang="en-US" sz="2400"/>
          </a:p>
          <a:p>
            <a:pPr lvl="1"/>
            <a:r>
              <a:rPr lang="zh-CN" altLang="en-US" sz="2160"/>
              <a:t>为知笔记 </a:t>
            </a:r>
            <a:r>
              <a:rPr lang="en-US" altLang="zh-CN" sz="2160"/>
              <a:t>(</a:t>
            </a:r>
            <a:r>
              <a:rPr lang="zh-CN" altLang="en-US" sz="2160"/>
              <a:t>年费</a:t>
            </a:r>
            <a:r>
              <a:rPr lang="en-US" altLang="zh-CN" sz="2160"/>
              <a:t>60</a:t>
            </a:r>
            <a:r>
              <a:rPr lang="zh-CN" altLang="en-US" sz="2160"/>
              <a:t>元</a:t>
            </a:r>
            <a:r>
              <a:rPr lang="en-US" altLang="zh-CN" sz="2160"/>
              <a:t>)</a:t>
            </a:r>
            <a:endParaRPr lang="zh-CN" altLang="en-US" sz="2160"/>
          </a:p>
          <a:p>
            <a:pPr lvl="1"/>
            <a:r>
              <a:rPr lang="zh-CN" altLang="en-US" sz="2160">
                <a:sym typeface="+mn-ea"/>
              </a:rPr>
              <a:t>有道云笔记</a:t>
            </a:r>
            <a:r>
              <a:rPr lang="en-US" altLang="zh-CN" sz="2160">
                <a:sym typeface="+mn-ea"/>
              </a:rPr>
              <a:t>(</a:t>
            </a:r>
            <a:r>
              <a:rPr lang="zh-CN" altLang="en-US" sz="2160">
                <a:sym typeface="+mn-ea"/>
              </a:rPr>
              <a:t>免费</a:t>
            </a:r>
            <a:r>
              <a:rPr lang="en-US" altLang="zh-CN" sz="2160">
                <a:sym typeface="+mn-ea"/>
              </a:rPr>
              <a:t>)</a:t>
            </a:r>
            <a:endParaRPr lang="en-US" altLang="zh-CN" sz="2160">
              <a:sym typeface="+mn-ea"/>
            </a:endParaRPr>
          </a:p>
          <a:p>
            <a:pPr lvl="1"/>
            <a:r>
              <a:rPr lang="zh-CN" altLang="en-US" sz="2160">
                <a:sym typeface="+mn-ea"/>
              </a:rPr>
              <a:t>印象笔记</a:t>
            </a:r>
            <a:r>
              <a:rPr lang="en-US" altLang="zh-CN" sz="2160">
                <a:sym typeface="+mn-ea"/>
              </a:rPr>
              <a:t>(</a:t>
            </a:r>
            <a:r>
              <a:rPr lang="zh-CN" altLang="en-US" sz="2160">
                <a:sym typeface="+mn-ea"/>
              </a:rPr>
              <a:t>年费</a:t>
            </a:r>
            <a:r>
              <a:rPr lang="en-US" altLang="zh-CN" sz="2160">
                <a:sym typeface="+mn-ea"/>
              </a:rPr>
              <a:t>98~148)</a:t>
            </a:r>
            <a:endParaRPr lang="zh-CN" altLang="en-US" sz="216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思维导图</a:t>
            </a:r>
            <a:endParaRPr lang="en-US" altLang="zh-CN" sz="2400"/>
          </a:p>
          <a:p>
            <a:pPr lvl="1"/>
            <a:r>
              <a:rPr lang="en-US" altLang="zh-CN" sz="2160"/>
              <a:t>MindMaster</a:t>
            </a:r>
            <a:endParaRPr lang="zh-CN" altLang="en-US" sz="216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6895" y="1749425"/>
            <a:ext cx="3314700" cy="3923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其他书籍推荐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97025"/>
            <a:ext cx="10515600" cy="4744720"/>
          </a:xfrm>
        </p:spPr>
        <p:txBody>
          <a:bodyPr>
            <a:normAutofit/>
          </a:bodyPr>
          <a:p>
            <a:r>
              <a:rPr lang="zh-CN" altLang="en-US" sz="2400"/>
              <a:t>了解人类、了解自己</a:t>
            </a:r>
            <a:r>
              <a:rPr lang="en-US" altLang="zh-CN" sz="2400"/>
              <a:t>(</a:t>
            </a:r>
            <a:r>
              <a:rPr lang="zh-CN" altLang="en-US" sz="2400"/>
              <a:t>生物学</a:t>
            </a:r>
            <a:r>
              <a:rPr lang="en-US" altLang="zh-CN" sz="2400"/>
              <a:t>)</a:t>
            </a:r>
            <a:endParaRPr lang="zh-CN" altLang="en-US" sz="2400"/>
          </a:p>
          <a:p>
            <a:pPr lvl="1"/>
            <a:r>
              <a:rPr lang="zh-CN" altLang="en-US" sz="2000"/>
              <a:t>《人类简史》尤瓦尔·赫拉利</a:t>
            </a:r>
            <a:endParaRPr lang="zh-CN" altLang="en-US" sz="2000"/>
          </a:p>
          <a:p>
            <a:pPr lvl="1"/>
            <a:r>
              <a:rPr lang="zh-CN" altLang="en-US" sz="2000"/>
              <a:t>《人体简史》比尔·布莱森</a:t>
            </a:r>
            <a:endParaRPr lang="zh-CN" altLang="en-US" sz="2000"/>
          </a:p>
          <a:p>
            <a:pPr lvl="1"/>
            <a:r>
              <a:rPr lang="zh-CN" altLang="en-US" sz="2000"/>
              <a:t>《个人的管理》彼得</a:t>
            </a:r>
            <a:r>
              <a:rPr lang="en-US" altLang="zh-CN" sz="2000"/>
              <a:t>·</a:t>
            </a:r>
            <a:r>
              <a:rPr lang="zh-CN" altLang="en-US" sz="2000"/>
              <a:t>德鲁克文集 第一卷</a:t>
            </a:r>
            <a:endParaRPr lang="zh-CN" altLang="en-US" sz="2000"/>
          </a:p>
          <a:p>
            <a:r>
              <a:rPr lang="zh-CN" altLang="en-US" sz="2400"/>
              <a:t>心理学 </a:t>
            </a:r>
            <a:r>
              <a:rPr lang="en-US" altLang="zh-CN" sz="2400"/>
              <a:t>- </a:t>
            </a:r>
            <a:r>
              <a:rPr lang="zh-CN" altLang="en-US" sz="2400"/>
              <a:t>了解自己的情感</a:t>
            </a:r>
            <a:endParaRPr lang="zh-CN" altLang="en-US" sz="2400"/>
          </a:p>
          <a:p>
            <a:pPr lvl="1"/>
            <a:r>
              <a:rPr lang="zh-CN" altLang="en-US" sz="2000"/>
              <a:t>《爱的艺术》埃里希·弗罗姆</a:t>
            </a:r>
            <a:endParaRPr lang="zh-CN" altLang="en-US" sz="2000"/>
          </a:p>
          <a:p>
            <a:pPr lvl="1"/>
            <a:r>
              <a:rPr lang="zh-CN" altLang="en-US" sz="2000"/>
              <a:t>《心流：最优体验心理学》米哈里·契克森米哈赖</a:t>
            </a:r>
            <a:endParaRPr lang="zh-CN" altLang="en-US" sz="2000"/>
          </a:p>
          <a:p>
            <a:r>
              <a:rPr lang="zh-CN" altLang="en-US" sz="2400"/>
              <a:t>思想类 </a:t>
            </a:r>
            <a:r>
              <a:rPr lang="en-US" altLang="zh-CN" sz="2400"/>
              <a:t>- </a:t>
            </a:r>
            <a:r>
              <a:rPr lang="zh-CN" altLang="en-US" sz="2400"/>
              <a:t>了解自己的思想</a:t>
            </a:r>
            <a:endParaRPr lang="zh-CN" altLang="en-US" sz="2400"/>
          </a:p>
          <a:p>
            <a:pPr lvl="1"/>
            <a:r>
              <a:rPr lang="zh-CN" altLang="en-US" sz="2000"/>
              <a:t>《中国哲学简史》冯友兰</a:t>
            </a:r>
            <a:endParaRPr lang="zh-CN" altLang="en-US" sz="2000"/>
          </a:p>
          <a:p>
            <a:pPr lvl="1"/>
            <a:r>
              <a:rPr lang="zh-CN" altLang="en-US" sz="2000"/>
              <a:t>《苏菲的世界》乔斯坦·贾德</a:t>
            </a:r>
            <a:endParaRPr lang="zh-CN" altLang="en-US" sz="2000"/>
          </a:p>
          <a:p>
            <a:pPr lvl="1"/>
            <a:r>
              <a:rPr lang="zh-CN" altLang="en-US" sz="2000"/>
              <a:t>《毛泽东选集》</a:t>
            </a:r>
            <a:r>
              <a:rPr lang="en-US" altLang="zh-CN" sz="2000"/>
              <a:t>(</a:t>
            </a:r>
            <a:r>
              <a:rPr lang="zh-CN" altLang="en-US" sz="2000"/>
              <a:t>《实践论》、《矛盾论》</a:t>
            </a:r>
            <a:r>
              <a:rPr lang="en-US" altLang="zh-CN" sz="2000"/>
              <a:t>)</a:t>
            </a:r>
            <a:endParaRPr lang="en-US" altLang="zh-CN" sz="2000"/>
          </a:p>
          <a:p>
            <a:pPr lvl="2"/>
            <a:r>
              <a:rPr lang="zh-CN" altLang="en-US" sz="1775"/>
              <a:t>《红星照耀中国》埃德加·斯诺</a:t>
            </a:r>
            <a:endParaRPr lang="zh-CN" altLang="en-US" sz="177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尾声 </a:t>
            </a:r>
            <a:r>
              <a:rPr lang="en-US" altLang="zh-CN"/>
              <a:t>- </a:t>
            </a:r>
            <a:r>
              <a:rPr lang="zh-CN" altLang="zh-CN"/>
              <a:t>未来的路</a:t>
            </a:r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210560" y="5010785"/>
            <a:ext cx="5516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第一要务：个人的身心健康！！！</a:t>
            </a:r>
            <a:endParaRPr lang="zh-CN" altLang="en-US" sz="28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1020" y="2829560"/>
            <a:ext cx="8047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不断地自我学习、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反复实践、总结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反思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endParaRPr lang="zh-CN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r>
              <a:rPr lang="zh-CN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开阔眼界，博采众长， 成就更好的自己！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933,&quot;width&quot;:193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821E36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en-US" altLang="zh-CN" sz="2400">
            <a:solidFill>
              <a:schemeClr val="tx1"/>
            </a:solidFill>
            <a:uFillTx/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WPS 演示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黑体</vt:lpstr>
      <vt:lpstr>Segoe UI Semilight</vt:lpstr>
      <vt:lpstr>Segoe UI</vt:lpstr>
      <vt:lpstr>Calibri</vt:lpstr>
      <vt:lpstr>Arial Unicode MS</vt:lpstr>
      <vt:lpstr>Office 主题</vt:lpstr>
      <vt:lpstr>扩展三 个人发展</vt:lpstr>
      <vt:lpstr>本章目录</vt:lpstr>
      <vt:lpstr>个人发展-技巧</vt:lpstr>
      <vt:lpstr>工具推荐</vt:lpstr>
      <vt:lpstr>其他书籍推荐</vt:lpstr>
      <vt:lpstr>尾声 - 未来的路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王心宇</cp:lastModifiedBy>
  <cp:revision>2548</cp:revision>
  <dcterms:created xsi:type="dcterms:W3CDTF">2020-06-25T17:21:00Z</dcterms:created>
  <dcterms:modified xsi:type="dcterms:W3CDTF">2022-03-28T04:48:32Z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55E617E726E2448C9218C59BD3AD0686</vt:lpwstr>
  </property>
</Properties>
</file>