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308" r:id="rId5"/>
    <p:sldId id="303" r:id="rId6"/>
    <p:sldId id="297" r:id="rId7"/>
    <p:sldId id="310" r:id="rId8"/>
    <p:sldId id="311" r:id="rId9"/>
    <p:sldId id="313" r:id="rId10"/>
    <p:sldId id="301" r:id="rId11"/>
    <p:sldId id="29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1E36"/>
    <a:srgbClr val="EC9857"/>
    <a:srgbClr val="809352"/>
    <a:srgbClr val="8D4743"/>
    <a:srgbClr val="5D6F4B"/>
    <a:srgbClr val="055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爱情催产素、欢喜多巴胺和镇痛内啡肽，如何才能更多释放这些美好物质？ https://zhuanlan.zhihu.com/p/25349990</a:t>
            </a:r>
            <a:endParaRPr lang="zh-CN" altLang="en-US"/>
          </a:p>
          <a:p>
            <a:r>
              <a:rPr lang="zh-CN" altLang="en-US"/>
              <a:t>多巴胺和内啡肽究竟有什么区别? https://www.zhihu.com/question/19702951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24625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64610" y="2642235"/>
            <a:ext cx="4462145" cy="1572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23055" y="2829560"/>
            <a:ext cx="40963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6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感谢各位专家！</a:t>
            </a:r>
            <a:endParaRPr lang="zh-CN" altLang="en-US" sz="3600" b="1">
              <a:solidFill>
                <a:srgbClr val="821E36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  <a:p>
            <a:pPr algn="ctr"/>
            <a:r>
              <a:rPr lang="zh-CN" altLang="en-US" sz="36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敬请批评指正！</a:t>
            </a:r>
            <a:endParaRPr lang="zh-CN" altLang="en-US" sz="3600" b="1">
              <a:solidFill>
                <a:srgbClr val="821E36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24625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280800"/>
            <a:ext cx="12191365" cy="550545"/>
          </a:xfrm>
          <a:prstGeom prst="rect">
            <a:avLst/>
          </a:prstGeom>
          <a:solidFill>
            <a:srgbClr val="821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13" name="椭圆 12"/>
          <p:cNvSpPr/>
          <p:nvPr userDrawn="1"/>
        </p:nvSpPr>
        <p:spPr>
          <a:xfrm>
            <a:off x="11044555" y="22860"/>
            <a:ext cx="1001395" cy="1001395"/>
          </a:xfrm>
          <a:prstGeom prst="ellipse">
            <a:avLst/>
          </a:prstGeom>
          <a:blipFill rotWithShape="1"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54305" y="395605"/>
            <a:ext cx="3061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  <a:sym typeface="+mn-ea"/>
              </a:rPr>
              <a:t>Wenzhou Medical University</a:t>
            </a:r>
            <a:endParaRPr lang="en-US" altLang="zh-CN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rot="10800000">
            <a:off x="635" y="-635"/>
            <a:ext cx="12192000" cy="2263775"/>
          </a:xfrm>
          <a:prstGeom prst="triangle">
            <a:avLst>
              <a:gd name="adj" fmla="val 49394"/>
            </a:avLst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哈尔滨医科大学logo (2)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2725" y="976630"/>
            <a:ext cx="1606550" cy="160655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rot="10800000">
            <a:off x="-317" y="-635"/>
            <a:ext cx="12192000" cy="2263775"/>
          </a:xfrm>
          <a:prstGeom prst="triangle">
            <a:avLst>
              <a:gd name="adj" fmla="val 49394"/>
            </a:avLst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21E36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5293995" y="1112520"/>
            <a:ext cx="1603375" cy="160337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057" y="281305"/>
            <a:ext cx="10019943" cy="550800"/>
          </a:xfrm>
          <a:prstGeom prst="rect">
            <a:avLst/>
          </a:prstGeom>
          <a:solidFill>
            <a:srgbClr val="0553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小标题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0553A7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标题 7"/>
          <p:cNvSpPr>
            <a:spLocks noGrp="1"/>
          </p:cNvSpPr>
          <p:nvPr userDrawn="1"/>
        </p:nvSpPr>
        <p:spPr>
          <a:xfrm>
            <a:off x="572135" y="1094105"/>
            <a:ext cx="1803400" cy="527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730885" y="306705"/>
            <a:ext cx="414655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结果 - 结论</a:t>
            </a:r>
            <a:endParaRPr lang="zh-CN" altLang="en-US"/>
          </a:p>
        </p:txBody>
      </p:sp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057" y="281305"/>
            <a:ext cx="10019943" cy="550800"/>
          </a:xfrm>
          <a:prstGeom prst="rect">
            <a:avLst/>
          </a:prstGeom>
          <a:solidFill>
            <a:srgbClr val="0553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研究背景</a:t>
            </a:r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7515860" y="287655"/>
            <a:ext cx="3375025" cy="5518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哈尔滨医科大学 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  <a:p>
            <a:pPr algn="r"/>
            <a:r>
              <a:rPr lang="en-US" altLang="zh-CN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Harbin Medical University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</p:txBody>
      </p:sp>
      <p:pic>
        <p:nvPicPr>
          <p:cNvPr id="29" name="图片 28" descr="哈尔滨医科大学logo (2)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64545" y="0"/>
            <a:ext cx="1227455" cy="1227455"/>
          </a:xfrm>
          <a:prstGeom prst="rect">
            <a:avLst/>
          </a:prstGeom>
        </p:spPr>
      </p:pic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0553A7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r>
              <a:rPr lang="zh-CN" altLang="en-US">
                <a:solidFill>
                  <a:schemeClr val="bg1"/>
                </a:solidFill>
              </a:rPr>
              <a:t>一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335" y="281305"/>
            <a:ext cx="8909050" cy="550545"/>
          </a:xfrm>
          <a:prstGeom prst="rect">
            <a:avLst/>
          </a:prstGeom>
          <a:solidFill>
            <a:srgbClr val="821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研究背景</a:t>
            </a:r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7515860" y="287655"/>
            <a:ext cx="3375025" cy="5518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温州医科大学 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  <a:p>
            <a:pPr algn="r"/>
            <a:r>
              <a:rPr lang="en-US" altLang="zh-CN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Wenzhou Medical University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02764" y="113665"/>
            <a:ext cx="900000" cy="900000"/>
          </a:xfrm>
          <a:prstGeom prst="rect">
            <a:avLst/>
          </a:prstGeom>
        </p:spPr>
      </p:pic>
      <p:sp>
        <p:nvSpPr>
          <p:cNvPr id="11" name="标题 7"/>
          <p:cNvSpPr>
            <a:spLocks noGrp="1"/>
          </p:cNvSpPr>
          <p:nvPr userDrawn="1"/>
        </p:nvSpPr>
        <p:spPr>
          <a:xfrm>
            <a:off x="0" y="280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705485" y="294005"/>
            <a:ext cx="9994265" cy="527050"/>
          </a:xfrm>
        </p:spPr>
        <p:txBody>
          <a:bodyPr>
            <a:noAutofit/>
          </a:bodyPr>
          <a:lstStyle>
            <a:lvl1pPr>
              <a:defRPr sz="28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02764" y="113665"/>
            <a:ext cx="900000" cy="900000"/>
          </a:xfrm>
          <a:prstGeom prst="rect">
            <a:avLst/>
          </a:prstGeom>
        </p:spPr>
      </p:pic>
      <p:sp>
        <p:nvSpPr>
          <p:cNvPr id="11" name="标题 7"/>
          <p:cNvSpPr>
            <a:spLocks noGrp="1"/>
          </p:cNvSpPr>
          <p:nvPr userDrawn="1"/>
        </p:nvSpPr>
        <p:spPr>
          <a:xfrm>
            <a:off x="0" y="280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9685" y="1065530"/>
            <a:ext cx="12245975" cy="33020"/>
          </a:xfrm>
          <a:prstGeom prst="line">
            <a:avLst/>
          </a:prstGeom>
          <a:ln w="28575" cmpd="sng">
            <a:solidFill>
              <a:srgbClr val="821E36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6495" y="2834640"/>
            <a:ext cx="10053955" cy="991870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扩展二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课程进阶及答疑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7"/>
          <p:cNvSpPr>
            <a:spLocks noGrp="1"/>
          </p:cNvSpPr>
          <p:nvPr/>
        </p:nvSpPr>
        <p:spPr>
          <a:xfrm>
            <a:off x="1433195" y="1523365"/>
            <a:ext cx="10053955" cy="991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endParaRPr lang="zh-CN" altLang="en-US" sz="4800">
              <a:solidFill>
                <a:schemeClr val="tx1"/>
              </a:solidFill>
              <a:uFillTx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22265" y="539750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王心宇</a:t>
            </a:r>
            <a:endParaRPr lang="zh-CN" altLang="en-US" sz="28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4915" y="6088380"/>
            <a:ext cx="5043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眼视光学院</a:t>
            </a:r>
            <a:r>
              <a:rPr lang="en-US" altLang="zh-CN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生物医学工程学院</a:t>
            </a:r>
            <a:r>
              <a:rPr lang="en-US" altLang="zh-CN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8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37210" y="1355725"/>
            <a:ext cx="10515600" cy="4859655"/>
          </a:xfrm>
        </p:spPr>
        <p:txBody>
          <a:bodyPr>
            <a:normAutofit/>
          </a:bodyPr>
          <a:lstStyle/>
          <a:p>
            <a:pPr lvl="0" algn="l" fontAlgn="auto">
              <a:lnSpc>
                <a:spcPct val="100000"/>
              </a:lnSpc>
              <a:buClrTx/>
              <a:buSzTx/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课程进阶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(Q: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怎么提高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学好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Python? Python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是不是很难学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?)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zh-CN" altLang="en-US" sz="21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个人编程学习经历</a:t>
            </a:r>
            <a:endParaRPr lang="zh-CN" altLang="en-US" sz="216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zh-CN" altLang="en-US" sz="216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 </a:t>
            </a:r>
            <a:r>
              <a:rPr lang="en-US" altLang="zh-CN" sz="216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 </a:t>
            </a:r>
            <a:r>
              <a:rPr lang="zh-CN" altLang="en-US" sz="216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情感 </a:t>
            </a:r>
            <a:r>
              <a:rPr lang="en-US" altLang="zh-CN" sz="216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 </a:t>
            </a:r>
            <a:r>
              <a:rPr lang="zh-CN" altLang="en-US" sz="216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实践</a:t>
            </a:r>
            <a:endParaRPr lang="zh-CN" altLang="en-US" sz="216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zh-CN" altLang="en-US" sz="216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扩展学习资料</a:t>
            </a:r>
            <a:endParaRPr lang="zh-CN" altLang="en-US" sz="216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 fontAlgn="auto">
              <a:lnSpc>
                <a:spcPct val="100000"/>
              </a:lnSpc>
              <a:buClrTx/>
              <a:buSzTx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具体考核形式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(Q: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怎么考核？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 fontAlgn="auto">
              <a:lnSpc>
                <a:spcPct val="100000"/>
              </a:lnSpc>
              <a:buClrTx/>
              <a:buSzTx/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在专业的具体应用 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zh-CN" altLang="en-US" sz="216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基本文本处理 </a:t>
            </a:r>
            <a:r>
              <a:rPr lang="en-US" altLang="zh-CN" sz="216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 </a:t>
            </a:r>
            <a:r>
              <a:rPr lang="zh-CN" altLang="en-US" sz="216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工具化</a:t>
            </a:r>
            <a:endParaRPr lang="zh-CN" altLang="en-US" sz="216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 fontAlgn="auto">
              <a:lnSpc>
                <a:spcPct val="150000"/>
              </a:lnSpc>
              <a:buClrTx/>
              <a:buSzTx/>
            </a:pPr>
            <a:r>
              <a:rPr lang="zh-CN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其他问题</a:t>
            </a:r>
            <a:endParaRPr lang="zh-CN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 fontAlgn="auto">
              <a:lnSpc>
                <a:spcPct val="150000"/>
              </a:lnSpc>
              <a:buClrTx/>
              <a:buSzTx/>
            </a:pPr>
            <a:r>
              <a:rPr lang="zh-CN" altLang="zh-CN" sz="216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高阶用法、其他实现需求</a:t>
            </a:r>
            <a:endParaRPr lang="zh-CN" altLang="zh-CN" sz="216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185" y="294005"/>
            <a:ext cx="1803400" cy="527050"/>
          </a:xfrm>
        </p:spPr>
        <p:txBody>
          <a:bodyPr>
            <a:noAutofit/>
          </a:bodyPr>
          <a:lstStyle/>
          <a:p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本章目录</a:t>
            </a:r>
            <a:endParaRPr lang="zh-CN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个人编程学习经历</a:t>
            </a:r>
            <a:endParaRPr lang="en-US" altLang="zh-CN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178560" y="3697605"/>
            <a:ext cx="10494645" cy="0"/>
          </a:xfrm>
          <a:prstGeom prst="straightConnector1">
            <a:avLst/>
          </a:prstGeom>
          <a:ln w="19050">
            <a:solidFill>
              <a:srgbClr val="821E3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38760" y="257556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课程</a:t>
            </a:r>
            <a:endParaRPr lang="zh-CN" altLang="en-US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9235" y="4584700"/>
            <a:ext cx="792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掌握</a:t>
            </a:r>
            <a:endParaRPr lang="zh-CN" altLang="en-US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程度</a:t>
            </a:r>
            <a:endParaRPr lang="zh-CN" altLang="en-US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8585" y="2297430"/>
            <a:ext cx="8743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语言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26210" y="2800985"/>
            <a:ext cx="69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C++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语言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3155" y="1418590"/>
            <a:ext cx="12331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Java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语言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83155" y="2620645"/>
            <a:ext cx="1376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操作系统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74348" y="2955290"/>
            <a:ext cx="1043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(R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语言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7160" y="369697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大一</a:t>
            </a:r>
            <a:endParaRPr lang="zh-CN" altLang="zh-CN" sz="2000" b="1">
              <a:solidFill>
                <a:srgbClr val="821E36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49855" y="369697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大二</a:t>
            </a:r>
            <a:endParaRPr lang="zh-CN" altLang="zh-CN" sz="2000" b="1">
              <a:solidFill>
                <a:srgbClr val="821E36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02125" y="369697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大三</a:t>
            </a:r>
            <a:endParaRPr lang="zh-CN" altLang="zh-CN" sz="2000" b="1">
              <a:solidFill>
                <a:srgbClr val="821E36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82590" y="3696970"/>
            <a:ext cx="13823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大四</a:t>
            </a:r>
            <a:r>
              <a:rPr lang="en-US" altLang="zh-CN" sz="20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&amp;</a:t>
            </a:r>
            <a:r>
              <a:rPr lang="zh-CN" altLang="zh-CN" sz="20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大五</a:t>
            </a:r>
            <a:endParaRPr lang="zh-CN" altLang="zh-CN" sz="2000" b="1">
              <a:solidFill>
                <a:srgbClr val="821E36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77430" y="3696970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硕士研究生</a:t>
            </a:r>
            <a:endParaRPr lang="zh-CN" altLang="zh-CN" sz="2000" b="1">
              <a:solidFill>
                <a:srgbClr val="821E36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391650" y="3696970"/>
            <a:ext cx="21443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工作</a:t>
            </a:r>
            <a:r>
              <a:rPr lang="en-US" altLang="zh-CN" sz="20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&amp;</a:t>
            </a:r>
            <a:r>
              <a:rPr lang="zh-CN" altLang="en-US" sz="20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博士研究生</a:t>
            </a:r>
            <a:endParaRPr lang="zh-CN" altLang="en-US" sz="2000" b="1">
              <a:solidFill>
                <a:srgbClr val="821E36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83155" y="1891030"/>
            <a:ext cx="1233805" cy="7067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数据结构与算法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83155" y="3083560"/>
            <a:ext cx="1519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计算机网络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40735" y="5019675"/>
            <a:ext cx="170624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苏建忠老师</a:t>
            </a:r>
            <a:endParaRPr lang="zh-CN" altLang="en-US" sz="2000" i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图论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Dijkstra</a:t>
            </a:r>
            <a:r>
              <a:rPr lang="zh-CN" altLang="en-US" sz="2000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算法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59860" y="1435100"/>
            <a:ext cx="1376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软件工程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59860" y="1843405"/>
            <a:ext cx="1203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生物医学工程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59860" y="2499360"/>
            <a:ext cx="1069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数据库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59860" y="2929890"/>
            <a:ext cx="13957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生物医学图像处理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96561" y="175895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数据挖掘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370831" y="2335530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其他专业课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166735" y="1565275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从项目实践中学习编程</a:t>
            </a:r>
            <a:endParaRPr lang="zh-CN" altLang="en-US" sz="2400" b="1">
              <a:solidFill>
                <a:srgbClr val="821E36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440931" y="2575560"/>
            <a:ext cx="1198880" cy="10147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软件开发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iBSTools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(Perl)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151110" y="2575560"/>
            <a:ext cx="1198880" cy="10147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软件开发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iMATools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(Python)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3485" y="4618990"/>
            <a:ext cx="1998345" cy="1786890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5268595" y="4281170"/>
            <a:ext cx="4010025" cy="2502535"/>
            <a:chOff x="8297" y="6742"/>
            <a:chExt cx="6315" cy="3941"/>
          </a:xfrm>
        </p:grpSpPr>
        <p:sp>
          <p:nvSpPr>
            <p:cNvPr id="32" name="文本框 31"/>
            <p:cNvSpPr txBox="1"/>
            <p:nvPr/>
          </p:nvSpPr>
          <p:spPr>
            <a:xfrm>
              <a:off x="8297" y="7631"/>
              <a:ext cx="5609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《</a:t>
              </a:r>
              <a:r>
                <a:rPr lang="en-US" altLang="zh-CN" sz="2000"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Perl</a:t>
              </a:r>
              <a:r>
                <a:rPr lang="zh-CN" altLang="en-US" sz="2000"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语言入门》</a:t>
              </a:r>
              <a:r>
                <a:rPr lang="en-US" sz="2000"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* 5</a:t>
              </a:r>
              <a:r>
                <a:rPr lang="zh-CN" altLang="en-US" sz="2000"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遍</a:t>
              </a:r>
              <a:endPara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 algn="l"/>
              <a:r>
                <a:rPr lang="zh-CN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《</a:t>
              </a:r>
              <a:r>
                <a:rPr lang="en-US" altLang="zh-CN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Perl</a:t>
              </a:r>
              <a:r>
                <a:rPr lang="zh-CN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语言编程》</a:t>
              </a:r>
              <a:endPara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 algn="l"/>
              <a:r>
                <a:rPr lang="zh-CN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《</a:t>
              </a:r>
              <a:r>
                <a:rPr lang="en-US" altLang="zh-CN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Perl</a:t>
              </a:r>
              <a:r>
                <a:rPr lang="zh-CN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最佳实践》</a:t>
              </a:r>
              <a:endPara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 algn="l"/>
              <a:endPara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 algn="l"/>
              <a:r>
                <a:rPr lang="zh-CN" altLang="en-US" sz="2000"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《</a:t>
              </a:r>
              <a:r>
                <a:rPr lang="en-US" altLang="zh-CN" sz="2000"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</a:t>
              </a:r>
              <a:r>
                <a:rPr lang="zh-CN" altLang="en-US" sz="2000"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语言的科学与艺术》</a:t>
              </a:r>
              <a:r>
                <a:rPr lang="en-US" altLang="zh-CN" sz="2000"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* 3</a:t>
              </a:r>
              <a:r>
                <a:rPr lang="zh-CN" altLang="en-US" sz="2000"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遍</a:t>
              </a:r>
              <a:endPara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 algn="l"/>
              <a:r>
                <a:rPr lang="zh-CN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《计算机组成》</a:t>
              </a:r>
              <a:endPara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484" y="6742"/>
              <a:ext cx="61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数学建模</a:t>
              </a:r>
              <a:r>
                <a:rPr lang="en-US" altLang="zh-CN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(Perl)</a:t>
              </a:r>
              <a:r>
                <a:rPr lang="zh-CN" altLang="en-US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、科研</a:t>
              </a:r>
              <a:r>
                <a:rPr lang="en-US" altLang="zh-CN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-</a:t>
              </a:r>
              <a:r>
                <a:rPr lang="zh-CN" altLang="en-US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文本处理</a:t>
              </a:r>
              <a:r>
                <a:rPr lang="en-US" altLang="zh-CN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(Perl)</a:t>
              </a:r>
              <a:endParaRPr lang="en-US" altLang="zh-CN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544050" y="4281170"/>
            <a:ext cx="2310130" cy="2232660"/>
            <a:chOff x="15030" y="6742"/>
            <a:chExt cx="3638" cy="3516"/>
          </a:xfrm>
        </p:grpSpPr>
        <p:sp>
          <p:nvSpPr>
            <p:cNvPr id="39" name="文本框 38"/>
            <p:cNvSpPr txBox="1"/>
            <p:nvPr/>
          </p:nvSpPr>
          <p:spPr>
            <a:xfrm>
              <a:off x="15240" y="6742"/>
              <a:ext cx="339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文本处理</a:t>
              </a:r>
              <a:r>
                <a:rPr lang="en-US" altLang="zh-CN" sz="20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(Python)</a:t>
              </a:r>
              <a:endParaRPr lang="en-US" altLang="zh-CN" sz="2000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030" y="7691"/>
              <a:ext cx="3638" cy="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《数据结构与算法</a:t>
              </a:r>
              <a:r>
                <a:rPr lang="en-US" altLang="zh-CN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-</a:t>
              </a:r>
              <a:endPara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 algn="l"/>
              <a:r>
                <a:rPr lang="en-US" altLang="zh-CN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    Python</a:t>
              </a:r>
              <a:r>
                <a:rPr lang="zh-CN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语言实现》</a:t>
              </a:r>
              <a:endPara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 algn="l"/>
              <a:r>
                <a:rPr lang="zh-CN" altLang="en-US" sz="2000"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《</a:t>
              </a:r>
              <a:r>
                <a:rPr lang="en-US" altLang="zh-CN" sz="2000"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Python</a:t>
              </a:r>
              <a:r>
                <a:rPr lang="zh-CN" altLang="en-US" sz="2000"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语言程序   </a:t>
              </a:r>
              <a:endPara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 algn="l"/>
              <a:r>
                <a:rPr lang="zh-CN" altLang="en-US" sz="2000"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   设计基础》</a:t>
              </a:r>
              <a:endPara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  <a:p>
              <a:pPr algn="l"/>
              <a:r>
                <a:rPr lang="zh-CN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  网上教程</a:t>
              </a:r>
              <a:endPara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33" grpId="0"/>
      <p:bldP spid="3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思维 </a:t>
            </a:r>
            <a:r>
              <a:rPr lang="en-US" altLang="zh-CN"/>
              <a:t>&amp; </a:t>
            </a:r>
            <a:r>
              <a:rPr lang="zh-CN" altLang="en-US"/>
              <a:t>情感 </a:t>
            </a:r>
            <a:r>
              <a:rPr lang="en-US" altLang="zh-CN"/>
              <a:t>&amp; </a:t>
            </a:r>
            <a:r>
              <a:rPr lang="zh-CN" altLang="en-US"/>
              <a:t>实践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838200" y="1711325"/>
            <a:ext cx="10515600" cy="4869180"/>
          </a:xfrm>
        </p:spPr>
        <p:txBody>
          <a:bodyPr/>
          <a:lstStyle/>
          <a:p>
            <a:r>
              <a:rPr lang="zh-CN" altLang="en-US" sz="2400"/>
              <a:t>思维上的转变：</a:t>
            </a:r>
            <a:endParaRPr lang="zh-CN" altLang="en-US" sz="2400"/>
          </a:p>
          <a:p>
            <a:pPr lvl="1"/>
            <a:r>
              <a:rPr lang="zh-CN" altLang="en-US" sz="2000"/>
              <a:t>解题思维： 学习知识点 </a:t>
            </a:r>
            <a:r>
              <a:rPr lang="en-US" altLang="zh-CN" sz="2000"/>
              <a:t>-&gt; </a:t>
            </a:r>
            <a:r>
              <a:rPr lang="zh-CN" altLang="en-US" sz="2000"/>
              <a:t>练习 </a:t>
            </a:r>
            <a:r>
              <a:rPr lang="en-US" altLang="zh-CN" sz="2000"/>
              <a:t>&amp; </a:t>
            </a:r>
            <a:r>
              <a:rPr lang="zh-CN" altLang="en-US" sz="2000"/>
              <a:t>记忆 </a:t>
            </a:r>
            <a:r>
              <a:rPr lang="en-US" altLang="zh-CN" sz="2000"/>
              <a:t>-&gt; </a:t>
            </a:r>
            <a:r>
              <a:rPr lang="zh-CN" altLang="en-US" sz="2000"/>
              <a:t>解题 </a:t>
            </a:r>
            <a:r>
              <a:rPr lang="en-US" altLang="zh-CN" sz="2000"/>
              <a:t>&amp; </a:t>
            </a:r>
            <a:r>
              <a:rPr lang="zh-CN" altLang="en-US" sz="2000"/>
              <a:t>考试</a:t>
            </a:r>
            <a:endParaRPr lang="zh-CN" altLang="en-US" sz="2000"/>
          </a:p>
          <a:p>
            <a:pPr lvl="1"/>
            <a:r>
              <a:rPr lang="zh-CN" altLang="en-US" sz="2000" b="1"/>
              <a:t>做事思维</a:t>
            </a:r>
            <a:r>
              <a:rPr lang="zh-CN" altLang="en-US" sz="2000"/>
              <a:t>： 复杂现实问题 </a:t>
            </a:r>
            <a:r>
              <a:rPr lang="en-US" altLang="zh-CN" sz="2000"/>
              <a:t>-&gt; </a:t>
            </a:r>
            <a:r>
              <a:rPr lang="zh-CN" altLang="en-US" sz="2000"/>
              <a:t>分析问题 </a:t>
            </a:r>
            <a:r>
              <a:rPr lang="en-US" altLang="zh-CN" sz="2000"/>
              <a:t>-&gt; </a:t>
            </a:r>
            <a:r>
              <a:rPr lang="zh-CN" altLang="en-US" sz="2000"/>
              <a:t>解决问题</a:t>
            </a:r>
            <a:r>
              <a:rPr lang="en-US" altLang="zh-CN" sz="2000"/>
              <a:t>(</a:t>
            </a:r>
            <a:r>
              <a:rPr lang="zh-CN" altLang="en-US" sz="2000"/>
              <a:t>①已有知识 ②知识盲区 </a:t>
            </a:r>
            <a:r>
              <a:rPr lang="en-US" altLang="zh-CN" sz="2000"/>
              <a:t>- </a:t>
            </a:r>
            <a:r>
              <a:rPr lang="zh-CN" altLang="en-US" sz="2000"/>
              <a:t>学习</a:t>
            </a:r>
            <a:r>
              <a:rPr lang="en-US" altLang="zh-CN" sz="2000"/>
              <a:t>)</a:t>
            </a:r>
            <a:endParaRPr lang="en-US" altLang="zh-CN" sz="2000"/>
          </a:p>
          <a:p>
            <a:pPr marL="914400" lvl="2" indent="0">
              <a:buNone/>
            </a:pPr>
            <a:r>
              <a:rPr lang="zh-CN" altLang="en-US" sz="1775"/>
              <a:t>                             </a:t>
            </a:r>
            <a:r>
              <a:rPr lang="en-US" altLang="zh-CN" sz="1775"/>
              <a:t>(</a:t>
            </a:r>
            <a:r>
              <a:rPr lang="zh-CN" altLang="en-US" sz="1775"/>
              <a:t>复杂多变： 解决 </a:t>
            </a:r>
            <a:r>
              <a:rPr lang="en-US" altLang="zh-CN" sz="1775"/>
              <a:t>-&gt; </a:t>
            </a:r>
            <a:r>
              <a:rPr lang="zh-CN" altLang="en-US" sz="1775"/>
              <a:t>分析 </a:t>
            </a:r>
            <a:r>
              <a:rPr lang="en-US" altLang="zh-CN" sz="1775"/>
              <a:t>-&gt; </a:t>
            </a:r>
            <a:r>
              <a:rPr lang="zh-CN" altLang="en-US" sz="1775"/>
              <a:t>学习 </a:t>
            </a:r>
            <a:r>
              <a:rPr lang="en-US" altLang="zh-CN" sz="1775"/>
              <a:t>-&gt; </a:t>
            </a:r>
            <a:r>
              <a:rPr lang="zh-CN" altLang="en-US" sz="1775"/>
              <a:t>模仿</a:t>
            </a:r>
            <a:r>
              <a:rPr lang="en-US" altLang="zh-CN" sz="1775"/>
              <a:t>)</a:t>
            </a:r>
            <a:endParaRPr lang="zh-CN" altLang="en-US" sz="1775"/>
          </a:p>
          <a:p>
            <a:pPr lvl="0"/>
            <a:endParaRPr lang="zh-CN" altLang="en-US" sz="2220"/>
          </a:p>
          <a:p>
            <a:pPr lvl="0"/>
            <a:r>
              <a:rPr lang="zh-CN" altLang="en-US" sz="2220"/>
              <a:t>情感上注重尽可能获取正反馈：</a:t>
            </a:r>
            <a:endParaRPr lang="zh-CN" altLang="en-US" sz="2220"/>
          </a:p>
          <a:p>
            <a:pPr lvl="1"/>
            <a:r>
              <a:rPr lang="zh-CN" altLang="en-US" sz="1995"/>
              <a:t>催产素：信任关系、团队协作等</a:t>
            </a:r>
            <a:endParaRPr lang="zh-CN" altLang="en-US" sz="1995"/>
          </a:p>
          <a:p>
            <a:pPr lvl="1"/>
            <a:r>
              <a:rPr lang="zh-CN" altLang="en-US" sz="1995"/>
              <a:t>多巴胺：学习中的快乐 </a:t>
            </a:r>
            <a:r>
              <a:rPr lang="en-US" altLang="zh-CN" sz="1995"/>
              <a:t>(</a:t>
            </a:r>
            <a:r>
              <a:rPr lang="zh-CN" altLang="en-US" sz="1995"/>
              <a:t>选择合适的学习载体 </a:t>
            </a:r>
            <a:r>
              <a:rPr lang="en-US" altLang="zh-CN" sz="1995"/>
              <a:t>- </a:t>
            </a:r>
            <a:r>
              <a:rPr lang="zh-CN" altLang="en-US" sz="1995"/>
              <a:t>视频、书、博客等</a:t>
            </a:r>
            <a:r>
              <a:rPr lang="en-US" altLang="zh-CN" sz="1995"/>
              <a:t>) </a:t>
            </a:r>
            <a:endParaRPr lang="zh-CN" altLang="en-US" sz="1995"/>
          </a:p>
          <a:p>
            <a:pPr lvl="1"/>
            <a:r>
              <a:rPr lang="zh-CN" altLang="en-US" sz="1995"/>
              <a:t>内啡肽：坚持的成就感</a:t>
            </a:r>
            <a:endParaRPr lang="zh-CN" altLang="en-US" sz="1995"/>
          </a:p>
          <a:p>
            <a:pPr lvl="0"/>
            <a:endParaRPr lang="zh-CN" altLang="en-US" sz="2215"/>
          </a:p>
          <a:p>
            <a:pPr lvl="0"/>
            <a:r>
              <a:rPr lang="zh-CN" altLang="en-US" sz="2220"/>
              <a:t>注意与实际任务联系起来 </a:t>
            </a:r>
            <a:endParaRPr lang="zh-CN" altLang="en-US" sz="2220"/>
          </a:p>
          <a:p>
            <a:pPr lvl="1"/>
            <a:r>
              <a:rPr lang="zh-CN" altLang="en-US" sz="1995"/>
              <a:t>实际任务来源：自己的需求、科研项目、平时的文本处理工作</a:t>
            </a:r>
            <a:r>
              <a:rPr lang="en-US" sz="1995"/>
              <a:t>(</a:t>
            </a:r>
            <a:r>
              <a:rPr lang="zh-CN" altLang="en-US" sz="1995"/>
              <a:t>几乎</a:t>
            </a:r>
            <a:r>
              <a:rPr lang="en-US" altLang="zh-CN" sz="1995"/>
              <a:t>99%</a:t>
            </a:r>
            <a:r>
              <a:rPr lang="zh-CN" altLang="en-US" sz="1995"/>
              <a:t>的文本处理工作都可以使用编程来解决</a:t>
            </a:r>
            <a:r>
              <a:rPr lang="en-US" sz="1995"/>
              <a:t>)</a:t>
            </a:r>
            <a:endParaRPr lang="en-US" sz="1995"/>
          </a:p>
        </p:txBody>
      </p:sp>
      <p:sp>
        <p:nvSpPr>
          <p:cNvPr id="5" name="文本框 4"/>
          <p:cNvSpPr txBox="1"/>
          <p:nvPr/>
        </p:nvSpPr>
        <p:spPr>
          <a:xfrm>
            <a:off x="9024620" y="3219450"/>
            <a:ext cx="2995295" cy="16300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u="sng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MOBA</a:t>
            </a:r>
            <a:r>
              <a:rPr lang="zh-CN" altLang="en-US" sz="2000" b="1" u="sng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游戏</a:t>
            </a:r>
            <a:r>
              <a:rPr lang="zh-CN" altLang="en-US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zh-CN" altLang="en-US" sz="20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① 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一直逆风，互相鼓励，但最终还是输了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② 顺风碾压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③ 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逆风翻盘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24620" y="4939030"/>
            <a:ext cx="2995930" cy="7067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u="sng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恋爱</a:t>
            </a:r>
            <a:r>
              <a:rPr lang="zh-CN" altLang="en-US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zh-CN" altLang="en-US" sz="20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热恋 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-&gt; 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感情稳定下来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cs typeface="微软雅黑" panose="020B0503020204020204" charset="-122"/>
                <a:sym typeface="+mn-ea"/>
              </a:rPr>
              <a:t>扩展学习资料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82750"/>
            <a:ext cx="10515600" cy="4351338"/>
          </a:xfrm>
        </p:spPr>
        <p:txBody>
          <a:bodyPr/>
          <a:lstStyle/>
          <a:p>
            <a:r>
              <a:rPr lang="zh-CN" altLang="zh-CN" sz="2400">
                <a:cs typeface="微软雅黑" panose="020B0503020204020204" charset="-122"/>
                <a:sym typeface="+mn-ea"/>
              </a:rPr>
              <a:t>学习阶段：</a:t>
            </a:r>
            <a:endParaRPr lang="zh-CN" altLang="zh-CN" sz="2400">
              <a:cs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zh-CN" sz="2000">
                <a:cs typeface="微软雅黑" panose="020B0503020204020204" charset="-122"/>
                <a:sym typeface="+mn-ea"/>
              </a:rPr>
              <a:t>一、能使用</a:t>
            </a:r>
            <a:r>
              <a:rPr lang="en-US" altLang="zh-CN" sz="2000"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2000">
                <a:cs typeface="微软雅黑" panose="020B0503020204020204" charset="-122"/>
                <a:sym typeface="+mn-ea"/>
              </a:rPr>
              <a:t>解决一些基本的文本处理问题 </a:t>
            </a:r>
            <a:r>
              <a:rPr lang="en-US" altLang="zh-CN" sz="2000"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000">
                <a:cs typeface="微软雅黑" panose="020B0503020204020204" charset="-122"/>
                <a:sym typeface="+mn-ea"/>
              </a:rPr>
              <a:t>理论课</a:t>
            </a:r>
            <a:r>
              <a:rPr lang="en-US" altLang="zh-CN" sz="2000">
                <a:cs typeface="微软雅黑" panose="020B0503020204020204" charset="-122"/>
                <a:sym typeface="+mn-ea"/>
              </a:rPr>
              <a:t>+</a:t>
            </a:r>
            <a:r>
              <a:rPr lang="zh-CN" altLang="en-US" sz="2000">
                <a:cs typeface="微软雅黑" panose="020B0503020204020204" charset="-122"/>
                <a:sym typeface="+mn-ea"/>
              </a:rPr>
              <a:t>实验课、课后练习、具体任务</a:t>
            </a:r>
            <a:r>
              <a:rPr lang="en-US" altLang="zh-CN" sz="2000">
                <a:cs typeface="微软雅黑" panose="020B0503020204020204" charset="-122"/>
                <a:sym typeface="+mn-ea"/>
              </a:rPr>
              <a:t>) </a:t>
            </a:r>
            <a:endParaRPr lang="zh-CN" altLang="en-US" sz="2000">
              <a:cs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>
                <a:cs typeface="微软雅黑" panose="020B0503020204020204" charset="-122"/>
                <a:sym typeface="+mn-ea"/>
              </a:rPr>
              <a:t>二、补充细节和完善知识体系 </a:t>
            </a:r>
            <a:r>
              <a:rPr lang="en-US" altLang="zh-CN" sz="2000">
                <a:cs typeface="微软雅黑" panose="020B0503020204020204" charset="-122"/>
                <a:sym typeface="+mn-ea"/>
              </a:rPr>
              <a:t>(</a:t>
            </a:r>
            <a:r>
              <a:rPr lang="zh-CN" altLang="zh-CN" sz="2000">
                <a:cs typeface="微软雅黑" panose="020B0503020204020204" charset="-122"/>
                <a:sym typeface="+mn-ea"/>
              </a:rPr>
              <a:t>课时有限 </a:t>
            </a:r>
            <a:r>
              <a:rPr lang="en-US" altLang="zh-CN" sz="2000">
                <a:cs typeface="微软雅黑" panose="020B0503020204020204" charset="-122"/>
                <a:sym typeface="+mn-ea"/>
              </a:rPr>
              <a:t>&amp; </a:t>
            </a:r>
            <a:r>
              <a:rPr lang="zh-CN" altLang="en-US" sz="2000">
                <a:cs typeface="微软雅黑" panose="020B0503020204020204" charset="-122"/>
                <a:sym typeface="+mn-ea"/>
              </a:rPr>
              <a:t>基础薄弱</a:t>
            </a:r>
            <a:r>
              <a:rPr lang="en-US" altLang="zh-CN" sz="2000">
                <a:cs typeface="微软雅黑" panose="020B0503020204020204" charset="-122"/>
                <a:sym typeface="+mn-ea"/>
              </a:rPr>
              <a:t>)</a:t>
            </a:r>
            <a:endParaRPr lang="en-US" altLang="zh-CN" sz="2000">
              <a:cs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>
                <a:cs typeface="微软雅黑" panose="020B0503020204020204" charset="-122"/>
                <a:sym typeface="+mn-ea"/>
              </a:rPr>
              <a:t>实践 </a:t>
            </a:r>
            <a:r>
              <a:rPr lang="en-US" altLang="zh-CN" sz="2000">
                <a:cs typeface="微软雅黑" panose="020B0503020204020204" charset="-122"/>
                <a:sym typeface="+mn-ea"/>
              </a:rPr>
              <a:t>&amp; </a:t>
            </a:r>
            <a:r>
              <a:rPr lang="zh-CN" altLang="en-US" sz="2000">
                <a:cs typeface="微软雅黑" panose="020B0503020204020204" charset="-122"/>
                <a:sym typeface="+mn-ea"/>
              </a:rPr>
              <a:t>理论 不断完善</a:t>
            </a:r>
            <a:endParaRPr lang="en-US" altLang="zh-CN" sz="2000">
              <a:cs typeface="微软雅黑" panose="020B0503020204020204" charset="-122"/>
              <a:sym typeface="+mn-ea"/>
            </a:endParaRPr>
          </a:p>
          <a:p>
            <a:pPr lvl="0"/>
            <a:endParaRPr lang="zh-CN" altLang="en-US" sz="2220">
              <a:cs typeface="微软雅黑" panose="020B0503020204020204" charset="-122"/>
              <a:sym typeface="+mn-ea"/>
            </a:endParaRPr>
          </a:p>
          <a:p>
            <a:pPr lvl="0"/>
            <a:r>
              <a:rPr lang="zh-CN" altLang="en-US" sz="2220">
                <a:cs typeface="微软雅黑" panose="020B0503020204020204" charset="-122"/>
                <a:sym typeface="+mn-ea"/>
              </a:rPr>
              <a:t>学习资料：</a:t>
            </a:r>
            <a:endParaRPr lang="zh-CN" altLang="en-US" sz="2220">
              <a:cs typeface="微软雅黑" panose="020B0503020204020204" charset="-122"/>
              <a:sym typeface="+mn-ea"/>
            </a:endParaRPr>
          </a:p>
          <a:p>
            <a:pPr lvl="1"/>
            <a:r>
              <a:rPr lang="zh-CN" altLang="en-US" sz="1995">
                <a:cs typeface="微软雅黑" panose="020B0503020204020204" charset="-122"/>
                <a:sym typeface="+mn-ea"/>
              </a:rPr>
              <a:t>书</a:t>
            </a:r>
            <a:endParaRPr lang="zh-CN" altLang="en-US" sz="1995">
              <a:cs typeface="微软雅黑" panose="020B0503020204020204" charset="-122"/>
              <a:sym typeface="+mn-ea"/>
            </a:endParaRPr>
          </a:p>
          <a:p>
            <a:pPr lvl="1"/>
            <a:r>
              <a:rPr lang="zh-CN" altLang="en-US" sz="1995">
                <a:cs typeface="微软雅黑" panose="020B0503020204020204" charset="-122"/>
                <a:sym typeface="+mn-ea"/>
              </a:rPr>
              <a:t>视频</a:t>
            </a:r>
            <a:endParaRPr lang="zh-CN" altLang="en-US" sz="1995">
              <a:cs typeface="微软雅黑" panose="020B0503020204020204" charset="-122"/>
              <a:sym typeface="+mn-ea"/>
            </a:endParaRPr>
          </a:p>
          <a:p>
            <a:pPr lvl="1"/>
            <a:r>
              <a:rPr lang="zh-CN" altLang="en-US" sz="1995">
                <a:cs typeface="微软雅黑" panose="020B0503020204020204" charset="-122"/>
                <a:sym typeface="+mn-ea"/>
              </a:rPr>
              <a:t>博客</a:t>
            </a:r>
            <a:endParaRPr lang="zh-CN" altLang="en-US" sz="1995">
              <a:cs typeface="微软雅黑" panose="020B0503020204020204" charset="-122"/>
              <a:sym typeface="+mn-ea"/>
            </a:endParaRPr>
          </a:p>
          <a:p>
            <a:pPr lvl="1"/>
            <a:r>
              <a:rPr lang="zh-CN" altLang="en-US" sz="1995">
                <a:cs typeface="微软雅黑" panose="020B0503020204020204" charset="-122"/>
                <a:sym typeface="+mn-ea"/>
              </a:rPr>
              <a:t>其他人的代码</a:t>
            </a:r>
            <a:endParaRPr lang="zh-CN" altLang="en-US" sz="1995">
              <a:cs typeface="微软雅黑" panose="020B0503020204020204" charset="-122"/>
              <a:sym typeface="+mn-ea"/>
            </a:endParaRPr>
          </a:p>
          <a:p>
            <a:pPr lvl="1"/>
            <a:r>
              <a:rPr lang="en-US" altLang="zh-CN" sz="2215">
                <a:cs typeface="微软雅黑" panose="020B0503020204020204" charset="-122"/>
                <a:sym typeface="+mn-ea"/>
              </a:rPr>
              <a:t>…… </a:t>
            </a:r>
            <a:endParaRPr lang="en-US" altLang="zh-CN" sz="2215"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扩展学习资料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05485" y="1384300"/>
            <a:ext cx="1049210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一、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网课：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1) Python 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慕课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配套教材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https://www.icourse163.org/learn/BIT-268001?tid=1460270441#/learn/content</a:t>
            </a:r>
            <a:endParaRPr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2) Python 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廖雪峰教程</a:t>
            </a:r>
            <a:endParaRPr 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https://www.liaoxuefeng.com/wiki/1016959663602400</a:t>
            </a:r>
            <a:endParaRPr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3) Python Bilibili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视频推荐</a:t>
            </a:r>
            <a:endParaRPr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https://zhuanlan.zhihu.com/p/67196322</a:t>
            </a:r>
            <a:endParaRPr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二、数据结构</a:t>
            </a:r>
            <a:endParaRPr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《数据结构与算法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-Python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语言实现》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数据结构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-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浙江大学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慕课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https://www.icourse163.org/course/zju0901-93001/</a:t>
            </a:r>
            <a:endParaRPr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三、网上资料：博客 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利用搜索引擎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四、读别人写过的代码 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给其加注释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  Github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微软雅黑" panose="020B0503020204020204" charset="-122"/>
                <a:sym typeface="+mn-ea"/>
              </a:rPr>
              <a:t>Python</a:t>
            </a:r>
            <a:r>
              <a:rPr lang="zh-CN" altLang="en-US">
                <a:cs typeface="微软雅黑" panose="020B0503020204020204" charset="-122"/>
                <a:sym typeface="+mn-ea"/>
              </a:rPr>
              <a:t>在专业的具体应用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99915"/>
          </a:xfrm>
        </p:spPr>
        <p:txBody>
          <a:bodyPr>
            <a:normAutofit/>
          </a:bodyPr>
          <a:lstStyle/>
          <a:p>
            <a:r>
              <a:rPr lang="zh-CN" altLang="en-US" sz="2400"/>
              <a:t>比较基础的应用实例： </a:t>
            </a:r>
            <a:r>
              <a:rPr lang="en-US" altLang="zh-CN" sz="2400"/>
              <a:t>Codes/</a:t>
            </a:r>
            <a:endParaRPr lang="en-US" altLang="zh-CN" sz="2400"/>
          </a:p>
          <a:p>
            <a:r>
              <a:rPr lang="zh-CN" altLang="en-US" sz="2400" b="1"/>
              <a:t>文本处理</a:t>
            </a:r>
            <a:endParaRPr lang="zh-CN" altLang="en-US" sz="2400"/>
          </a:p>
          <a:p>
            <a:pPr lvl="1"/>
            <a:r>
              <a:rPr lang="zh-CN" altLang="en-US" sz="2160"/>
              <a:t>读入文件</a:t>
            </a:r>
            <a:endParaRPr lang="zh-CN" altLang="en-US" sz="2160"/>
          </a:p>
          <a:p>
            <a:pPr lvl="1"/>
            <a:r>
              <a:rPr lang="zh-CN" altLang="en-US" sz="2160"/>
              <a:t>对文件中的文本进行处理</a:t>
            </a:r>
            <a:endParaRPr lang="zh-CN" altLang="en-US" sz="2160"/>
          </a:p>
          <a:p>
            <a:pPr lvl="1"/>
            <a:r>
              <a:rPr lang="zh-CN" altLang="en-US" sz="2160"/>
              <a:t>输出文件</a:t>
            </a:r>
            <a:endParaRPr lang="zh-CN" altLang="en-US" sz="2160"/>
          </a:p>
          <a:p>
            <a:pPr lvl="0"/>
            <a:r>
              <a:rPr lang="zh-CN" altLang="en-US" sz="2400"/>
              <a:t>算法开发</a:t>
            </a:r>
            <a:endParaRPr lang="zh-CN" altLang="en-US" sz="2400"/>
          </a:p>
          <a:p>
            <a:pPr lvl="1"/>
            <a:r>
              <a:rPr lang="zh-CN" altLang="en-US" sz="2160"/>
              <a:t>更复杂的文本处理、</a:t>
            </a:r>
            <a:endParaRPr lang="zh-CN" altLang="en-US" sz="2160"/>
          </a:p>
          <a:p>
            <a:pPr lvl="1"/>
            <a:r>
              <a:rPr lang="zh-CN" altLang="en-US" sz="2160"/>
              <a:t>统计模型、数据挖掘算法的实现</a:t>
            </a:r>
            <a:endParaRPr lang="zh-CN" altLang="en-US" sz="2160"/>
          </a:p>
          <a:p>
            <a:pPr lvl="1"/>
            <a:r>
              <a:rPr lang="zh-CN" altLang="en-US" sz="2160"/>
              <a:t>命令行工具</a:t>
            </a:r>
            <a:endParaRPr lang="zh-CN" altLang="en-US" sz="2160"/>
          </a:p>
          <a:p>
            <a:pPr lvl="0"/>
            <a:r>
              <a:rPr lang="zh-CN" altLang="en-US" sz="2400"/>
              <a:t>其他</a:t>
            </a:r>
            <a:endParaRPr lang="zh-CN" altLang="en-US" sz="2400"/>
          </a:p>
          <a:p>
            <a:pPr lvl="1"/>
            <a:r>
              <a:rPr lang="zh-CN" altLang="en-US" sz="2160"/>
              <a:t>网络爬虫</a:t>
            </a:r>
            <a:endParaRPr lang="zh-CN" altLang="en-US" sz="216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935" y="1801495"/>
            <a:ext cx="4438650" cy="22002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其他问题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高阶需求</a:t>
            </a:r>
            <a:endParaRPr lang="en-US" altLang="zh-CN" sz="2400" b="1"/>
          </a:p>
          <a:p>
            <a:r>
              <a:rPr lang="en-US" altLang="zh-CN" sz="2400" b="1"/>
              <a:t>Google</a:t>
            </a:r>
            <a:endParaRPr lang="en-US" altLang="zh-CN" sz="2400" b="1"/>
          </a:p>
          <a:p>
            <a:r>
              <a:rPr lang="en-US" altLang="zh-CN" sz="2400" b="1"/>
              <a:t>Github </a:t>
            </a:r>
            <a:r>
              <a:rPr lang="en-US" altLang="zh-CN" sz="2400"/>
              <a:t>全球最大的社交编程及代码托管网站</a:t>
            </a:r>
            <a:endParaRPr lang="en-US" altLang="zh-CN" sz="2400"/>
          </a:p>
          <a:p>
            <a:r>
              <a:rPr lang="en-US" altLang="zh-CN" sz="2400" b="1"/>
              <a:t>Test &amp; Debug</a:t>
            </a:r>
            <a:endParaRPr lang="en-US" altLang="zh-CN" sz="2400" b="1"/>
          </a:p>
          <a:p>
            <a:endParaRPr lang="en-US" altLang="zh-CN" sz="2400"/>
          </a:p>
          <a:p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6880" y="3252470"/>
            <a:ext cx="3463290" cy="3152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933,&quot;width&quot;:193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821E36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lang="en-US" altLang="zh-CN" sz="2400">
            <a:solidFill>
              <a:schemeClr val="tx1"/>
            </a:solidFill>
            <a:uFillTx/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1444</Words>
  <Application>WPS 演示</Application>
  <PresentationFormat>自定义</PresentationFormat>
  <Paragraphs>175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黑体</vt:lpstr>
      <vt:lpstr>Segoe UI Semilight</vt:lpstr>
      <vt:lpstr>Segoe UI</vt:lpstr>
      <vt:lpstr>Calibri</vt:lpstr>
      <vt:lpstr>Arial Unicode MS</vt:lpstr>
      <vt:lpstr>Office 主题</vt:lpstr>
      <vt:lpstr>扩展二 Python课程进阶及答疑</vt:lpstr>
      <vt:lpstr>本章目录</vt:lpstr>
      <vt:lpstr>个人编程学习经历</vt:lpstr>
      <vt:lpstr>思维 &amp; 情感 &amp; 实践</vt:lpstr>
      <vt:lpstr>扩展学习资料</vt:lpstr>
      <vt:lpstr>扩展学习资料</vt:lpstr>
      <vt:lpstr>Python在专业的具体应用</vt:lpstr>
      <vt:lpstr>其他问题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扩展二 Python课程进阶及答疑</dc:title>
  <dc:creator>Administrator</dc:creator>
  <cp:lastModifiedBy>王心宇</cp:lastModifiedBy>
  <cp:revision>2823</cp:revision>
  <dcterms:created xsi:type="dcterms:W3CDTF">2020-06-25T17:21:00Z</dcterms:created>
  <dcterms:modified xsi:type="dcterms:W3CDTF">2022-03-21T05:05:01Z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43222DF45DF44E55AAD21E8CDA567DCD</vt:lpwstr>
  </property>
</Properties>
</file>